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145706807" r:id="rId5"/>
    <p:sldId id="2145706900" r:id="rId6"/>
    <p:sldId id="2145706910" r:id="rId7"/>
    <p:sldId id="2145706905" r:id="rId8"/>
    <p:sldId id="2145706906" r:id="rId9"/>
  </p:sldIdLst>
  <p:sldSz cx="9144000" cy="795496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BE48F88-25D4-4A73-BAA4-4F7F71320269}">
          <p14:sldIdLst>
            <p14:sldId id="2145706807"/>
            <p14:sldId id="2145706900"/>
            <p14:sldId id="2145706910"/>
            <p14:sldId id="2145706905"/>
            <p14:sldId id="21457069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0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htolsheim, Benjamin" initials="BB" lastIdx="3" clrIdx="0"/>
  <p:cmAuthor id="2" name="Kruse, Sam" initials="KS" lastIdx="1" clrIdx="1"/>
  <p:cmAuthor id="3" name="Cripe, Millicent" initials="CM" lastIdx="37" clrIdx="2">
    <p:extLst>
      <p:ext uri="{19B8F6BF-5375-455C-9EA6-DF929625EA0E}">
        <p15:presenceInfo xmlns:p15="http://schemas.microsoft.com/office/powerpoint/2012/main" userId="S::Millicent.Cripe@ct.gov::877b4275-f871-4b05-a482-f6aed8fe1f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1C8"/>
    <a:srgbClr val="A6A6A6"/>
    <a:srgbClr val="FFD34D"/>
    <a:srgbClr val="5B9BD5"/>
    <a:srgbClr val="4674C5"/>
    <a:srgbClr val="6FAD46"/>
    <a:srgbClr val="00B050"/>
    <a:srgbClr val="F8C028"/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329F2-E7CB-40C5-AC1C-2CC6B0D39272}" v="39" dt="2021-05-26T14:27:25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72"/>
      </p:cViewPr>
      <p:guideLst>
        <p:guide orient="horz" pos="250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pe, Millicent" userId="877b4275-f871-4b05-a482-f6aed8fe1fe7" providerId="ADAL" clId="{5C6329F2-E7CB-40C5-AC1C-2CC6B0D39272}"/>
    <pc:docChg chg="custSel modSld">
      <pc:chgData name="Cripe, Millicent" userId="877b4275-f871-4b05-a482-f6aed8fe1fe7" providerId="ADAL" clId="{5C6329F2-E7CB-40C5-AC1C-2CC6B0D39272}" dt="2021-05-26T14:27:16.464" v="97" actId="20577"/>
      <pc:docMkLst>
        <pc:docMk/>
      </pc:docMkLst>
      <pc:sldChg chg="modSp mod">
        <pc:chgData name="Cripe, Millicent" userId="877b4275-f871-4b05-a482-f6aed8fe1fe7" providerId="ADAL" clId="{5C6329F2-E7CB-40C5-AC1C-2CC6B0D39272}" dt="2021-05-26T14:27:16.464" v="97" actId="20577"/>
        <pc:sldMkLst>
          <pc:docMk/>
          <pc:sldMk cId="1674336802" sldId="2145706900"/>
        </pc:sldMkLst>
        <pc:spChg chg="mod">
          <ac:chgData name="Cripe, Millicent" userId="877b4275-f871-4b05-a482-f6aed8fe1fe7" providerId="ADAL" clId="{5C6329F2-E7CB-40C5-AC1C-2CC6B0D39272}" dt="2021-05-26T14:27:04.168" v="93" actId="1036"/>
          <ac:spMkLst>
            <pc:docMk/>
            <pc:sldMk cId="1674336802" sldId="2145706900"/>
            <ac:spMk id="15" creationId="{2726D027-2715-EE4D-B767-BA457D7527D1}"/>
          </ac:spMkLst>
        </pc:spChg>
        <pc:spChg chg="mod">
          <ac:chgData name="Cripe, Millicent" userId="877b4275-f871-4b05-a482-f6aed8fe1fe7" providerId="ADAL" clId="{5C6329F2-E7CB-40C5-AC1C-2CC6B0D39272}" dt="2021-05-26T14:27:16.464" v="97" actId="20577"/>
          <ac:spMkLst>
            <pc:docMk/>
            <pc:sldMk cId="1674336802" sldId="2145706900"/>
            <ac:spMk id="27" creationId="{829BCA0A-B502-3348-9B5D-703589361A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1234-9233-4EC6-9FA1-F58FDE42B7F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55763" y="1143000"/>
            <a:ext cx="3546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36D37-D59C-437A-85BE-0C5D093F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36D37-D59C-437A-85BE-0C5D093F32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7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4.emf"/><Relationship Id="rId4" Type="http://schemas.openxmlformats.org/officeDocument/2006/relationships/tags" Target="../tags/tag27.xml"/><Relationship Id="rId9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5.emf"/><Relationship Id="rId2" Type="http://schemas.openxmlformats.org/officeDocument/2006/relationships/tags" Target="../tags/tag32.xml"/><Relationship Id="rId16" Type="http://schemas.openxmlformats.org/officeDocument/2006/relationships/oleObject" Target="../embeddings/oleObject14.bin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B1D6DC-7743-4CEF-84AB-567A192695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249114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B1D6DC-7743-4CEF-84AB-567A192695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72315B8-4B9E-4631-9419-72DBA4226B2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5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9" y="265168"/>
            <a:ext cx="6512511" cy="1325827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reflection blurRad="6350" endPos="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2298100"/>
            <a:ext cx="6400800" cy="4030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35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2F75DB45-0CB6-485B-A614-8C1B39D2CE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1939559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2F75DB45-0CB6-485B-A614-8C1B39D2CE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1FB720ED-DE2D-4162-B30D-B4C3DE236D3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5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79ADA-37E0-4A2E-B02F-AA943020C6DB}"/>
              </a:ext>
            </a:extLst>
          </p:cNvPr>
          <p:cNvSpPr/>
          <p:nvPr userDrawn="1"/>
        </p:nvSpPr>
        <p:spPr>
          <a:xfrm>
            <a:off x="0" y="4485448"/>
            <a:ext cx="9144000" cy="346951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57A0E-6675-451C-A8F6-03DF221E0C36}"/>
              </a:ext>
            </a:extLst>
          </p:cNvPr>
          <p:cNvSpPr/>
          <p:nvPr userDrawn="1"/>
        </p:nvSpPr>
        <p:spPr>
          <a:xfrm>
            <a:off x="0" y="0"/>
            <a:ext cx="9144000" cy="44854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7B9E-9672-42F1-9F2D-A873B0D715F4}"/>
              </a:ext>
            </a:extLst>
          </p:cNvPr>
          <p:cNvSpPr/>
          <p:nvPr userDrawn="1"/>
        </p:nvSpPr>
        <p:spPr>
          <a:xfrm>
            <a:off x="0" y="3077025"/>
            <a:ext cx="9144000" cy="26516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760FDB-C560-4A46-A430-D07F2A7CC0BD}"/>
              </a:ext>
            </a:extLst>
          </p:cNvPr>
          <p:cNvSpPr/>
          <p:nvPr userDrawn="1"/>
        </p:nvSpPr>
        <p:spPr>
          <a:xfrm>
            <a:off x="0" y="1856158"/>
            <a:ext cx="9144000" cy="5922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325829"/>
            <a:ext cx="4114800" cy="362811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925" indent="0">
              <a:buNone/>
              <a:defRPr sz="2100"/>
            </a:lvl2pPr>
            <a:lvl3pPr marL="685849" indent="0">
              <a:buNone/>
              <a:defRPr sz="1800"/>
            </a:lvl3pPr>
            <a:lvl4pPr marL="1028774" indent="0">
              <a:buNone/>
              <a:defRPr sz="1500"/>
            </a:lvl4pPr>
            <a:lvl5pPr marL="1371699" indent="0">
              <a:buNone/>
              <a:defRPr sz="1500"/>
            </a:lvl5pPr>
            <a:lvl6pPr marL="1714625" indent="0">
              <a:buNone/>
              <a:defRPr sz="1500"/>
            </a:lvl6pPr>
            <a:lvl7pPr marL="2057549" indent="0">
              <a:buNone/>
              <a:defRPr sz="1500"/>
            </a:lvl7pPr>
            <a:lvl8pPr marL="2400474" indent="0">
              <a:buNone/>
              <a:defRPr sz="1500"/>
            </a:lvl8pPr>
            <a:lvl9pPr marL="274339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96" y="1172118"/>
            <a:ext cx="3694113" cy="2509003"/>
          </a:xfrm>
          <a:prstGeom prst="rect">
            <a:avLst/>
          </a:prstGeom>
        </p:spPr>
        <p:txBody>
          <a:bodyPr anchor="b"/>
          <a:lstStyle>
            <a:lvl1pPr marL="137171" indent="-137171">
              <a:buFont typeface="Georgia" pitchFamily="18" charset="0"/>
              <a:buChar char="*"/>
              <a:defRPr sz="1201"/>
            </a:lvl1pPr>
            <a:lvl2pPr marL="342925" indent="0">
              <a:buNone/>
              <a:defRPr sz="900"/>
            </a:lvl2pPr>
            <a:lvl3pPr marL="685849" indent="0">
              <a:buNone/>
              <a:defRPr sz="751"/>
            </a:lvl3pPr>
            <a:lvl4pPr marL="1028774" indent="0">
              <a:buNone/>
              <a:defRPr sz="675"/>
            </a:lvl4pPr>
            <a:lvl5pPr marL="1371699" indent="0">
              <a:buNone/>
              <a:defRPr sz="675"/>
            </a:lvl5pPr>
            <a:lvl6pPr marL="1714625" indent="0">
              <a:buNone/>
              <a:defRPr sz="675"/>
            </a:lvl6pPr>
            <a:lvl7pPr marL="2057549" indent="0">
              <a:buNone/>
              <a:defRPr sz="675"/>
            </a:lvl7pPr>
            <a:lvl8pPr marL="2400474" indent="0">
              <a:buNone/>
              <a:defRPr sz="675"/>
            </a:lvl8pPr>
            <a:lvl9pPr marL="274339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76" y="5178522"/>
            <a:ext cx="6383539" cy="1325827"/>
          </a:xfrm>
          <a:prstGeom prst="rect">
            <a:avLst/>
          </a:prstGeo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CD0423C-0648-4B92-920D-DB4F00C4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2200" y="7159473"/>
            <a:ext cx="2514600" cy="4235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FE36-D503-42E2-B07B-6D14ABB7B3DC}" type="datetimeFigureOut">
              <a:rPr lang="en-US"/>
              <a:pPr>
                <a:defRPr/>
              </a:pPr>
              <a:t>5/26/2021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4461F20-9F40-450B-ADF3-BD2D5716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7159473"/>
            <a:ext cx="3352800" cy="4235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1653643-812C-4E3F-BCB3-215DE55E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7159473"/>
            <a:ext cx="1828800" cy="42352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45308-75CF-4A60-8C32-821E0B7AE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3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84" y="62611"/>
            <a:ext cx="6511925" cy="13258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848528"/>
            <a:ext cx="6400800" cy="40305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48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F3307C3-07EF-475D-9D92-E2A64A18B4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7148292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F3307C3-07EF-475D-9D92-E2A64A18B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05D5D6F-A8F2-4CD2-B261-581E2C0903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5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436752"/>
            <a:ext cx="2057400" cy="6076231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3" y="848538"/>
            <a:ext cx="4829287" cy="5677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39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9582090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75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14401" y="199758"/>
            <a:ext cx="7813548" cy="848529"/>
          </a:xfrm>
          <a:prstGeom prst="rect">
            <a:avLst/>
          </a:prstGeom>
        </p:spPr>
        <p:txBody>
          <a:bodyPr vert="horz" anchor="b"/>
          <a:lstStyle>
            <a:lvl1pPr>
              <a:defRPr sz="27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Sample headline 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914401" y="972282"/>
            <a:ext cx="7813548" cy="299587"/>
          </a:xfr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25" indent="0" algn="ctr">
              <a:buNone/>
              <a:defRPr sz="1500"/>
            </a:lvl2pPr>
            <a:lvl3pPr marL="685849" indent="0" algn="ctr">
              <a:buNone/>
              <a:defRPr sz="1350"/>
            </a:lvl3pPr>
            <a:lvl4pPr marL="1028774" indent="0" algn="ctr">
              <a:buNone/>
              <a:defRPr sz="1201"/>
            </a:lvl4pPr>
            <a:lvl5pPr marL="1371699" indent="0" algn="ctr">
              <a:buNone/>
              <a:defRPr sz="1201"/>
            </a:lvl5pPr>
            <a:lvl6pPr marL="1714625" indent="0" algn="ctr">
              <a:buNone/>
              <a:defRPr sz="1201"/>
            </a:lvl6pPr>
            <a:lvl7pPr marL="2057549" indent="0" algn="ctr">
              <a:buNone/>
              <a:defRPr sz="1201"/>
            </a:lvl7pPr>
            <a:lvl8pPr marL="2400474" indent="0" algn="ctr">
              <a:buNone/>
              <a:defRPr sz="1201"/>
            </a:lvl8pPr>
            <a:lvl9pPr marL="2743399" indent="0" algn="ctr">
              <a:buNone/>
              <a:defRPr sz="12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402" y="7595039"/>
            <a:ext cx="244125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91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9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3" y="754164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5367529" y="103613"/>
            <a:ext cx="3360420" cy="142803"/>
          </a:xfrm>
        </p:spPr>
        <p:txBody>
          <a:bodyPr anchor="ctr" anchorCtr="0">
            <a:spAutoFit/>
          </a:bodyPr>
          <a:lstStyle>
            <a:lvl1pPr marL="34531" indent="0" algn="r">
              <a:buNone/>
              <a:defRPr sz="6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02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2279592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75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3" y="199758"/>
            <a:ext cx="5225796" cy="8485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41" y="0"/>
            <a:ext cx="3271267" cy="7954963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7623719" y="7595766"/>
            <a:ext cx="817531" cy="10387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685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402" y="7595039"/>
            <a:ext cx="244125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91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9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6130036" y="7486074"/>
            <a:ext cx="2599183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3" y="7486074"/>
            <a:ext cx="52257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6130036" y="1370956"/>
            <a:ext cx="2599183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16053" y="1370956"/>
            <a:ext cx="52257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8D646E-BD43-4948-96FE-F798F0E18D71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416053" y="1370956"/>
            <a:ext cx="52257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416053" y="1026243"/>
            <a:ext cx="5225796" cy="32130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25" indent="0" algn="ctr">
              <a:buNone/>
              <a:defRPr sz="1500"/>
            </a:lvl2pPr>
            <a:lvl3pPr marL="685849" indent="0" algn="ctr">
              <a:buNone/>
              <a:defRPr sz="1350"/>
            </a:lvl3pPr>
            <a:lvl4pPr marL="1028774" indent="0" algn="ctr">
              <a:buNone/>
              <a:defRPr sz="1201"/>
            </a:lvl4pPr>
            <a:lvl5pPr marL="1371699" indent="0" algn="ctr">
              <a:buNone/>
              <a:defRPr sz="1201"/>
            </a:lvl5pPr>
            <a:lvl6pPr marL="1714625" indent="0" algn="ctr">
              <a:buNone/>
              <a:defRPr sz="1201"/>
            </a:lvl6pPr>
            <a:lvl7pPr marL="2057549" indent="0" algn="ctr">
              <a:buNone/>
              <a:defRPr sz="1201"/>
            </a:lvl7pPr>
            <a:lvl8pPr marL="2400474" indent="0" algn="ctr">
              <a:buNone/>
              <a:defRPr sz="1201"/>
            </a:lvl8pPr>
            <a:lvl9pPr marL="2743399" indent="0" algn="ctr">
              <a:buNone/>
              <a:defRPr sz="12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416053" y="7541642"/>
            <a:ext cx="5225798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600"/>
              <a:t>Source: …</a:t>
            </a:r>
          </a:p>
        </p:txBody>
      </p:sp>
      <p:sp>
        <p:nvSpPr>
          <p:cNvPr id="22" name="1. On-page tracker">
            <a:extLst>
              <a:ext uri="{FF2B5EF4-FFF2-40B4-BE49-F238E27FC236}">
                <a16:creationId xmlns:a16="http://schemas.microsoft.com/office/drawing/2014/main" id="{C9F4B9E2-8CBE-4C72-8316-55D330991DC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6131060" y="82677"/>
            <a:ext cx="2599183" cy="184666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6259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4A5EEFC9-3F91-40F9-96FA-9ED93BF3EC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5965165"/>
              </p:ext>
            </p:extLst>
          </p:nvPr>
        </p:nvGraphicFramePr>
        <p:xfrm>
          <a:off x="1590" y="1842"/>
          <a:ext cx="1588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6" imgH="526" progId="TCLayout.ActiveDocument.1">
                  <p:embed/>
                </p:oleObj>
              </mc:Choice>
              <mc:Fallback>
                <p:oleObj name="think-cell Slide" r:id="rId3" imgW="526" imgH="52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4A5EEFC9-3F91-40F9-96FA-9ED93BF3E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842"/>
                        <a:ext cx="1588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0DE8251B-433C-435A-8A1F-3038E1FCFD0E}"/>
              </a:ext>
            </a:extLst>
          </p:cNvPr>
          <p:cNvSpPr/>
          <p:nvPr userDrawn="1"/>
        </p:nvSpPr>
        <p:spPr>
          <a:xfrm>
            <a:off x="0" y="1"/>
            <a:ext cx="9144000" cy="67776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EB75DD-E06D-4C2D-A671-946F1B904CE9}"/>
              </a:ext>
            </a:extLst>
          </p:cNvPr>
          <p:cNvSpPr/>
          <p:nvPr userDrawn="1"/>
        </p:nvSpPr>
        <p:spPr>
          <a:xfrm>
            <a:off x="0" y="6805913"/>
            <a:ext cx="9144000" cy="1149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4"/>
                </a:solidFill>
              </a:rPr>
              <a:t>Connecticut Department of Public Health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1" i="1">
                <a:solidFill>
                  <a:schemeClr val="accent4"/>
                </a:solidFill>
              </a:rPr>
              <a:t>Keeping Connecticut Healthy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258AF9-0B37-4898-B11A-8013986126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8607" y="6894302"/>
            <a:ext cx="628651" cy="94398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Picture 7" descr="CTSeal_BW">
            <a:extLst>
              <a:ext uri="{FF2B5EF4-FFF2-40B4-BE49-F238E27FC236}">
                <a16:creationId xmlns:a16="http://schemas.microsoft.com/office/drawing/2014/main" id="{E235F1A7-9D33-40DB-A582-E5A0548E1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210558" y="6894302"/>
            <a:ext cx="628651" cy="9439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C360F7-F812-4C9B-9D62-069727A9496D}"/>
              </a:ext>
            </a:extLst>
          </p:cNvPr>
          <p:cNvCxnSpPr/>
          <p:nvPr userDrawn="1"/>
        </p:nvCxnSpPr>
        <p:spPr>
          <a:xfrm>
            <a:off x="0" y="6805913"/>
            <a:ext cx="9144000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804" y="4437128"/>
            <a:ext cx="5637009" cy="1023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9295F2B-52CA-4FF2-9EEF-C5D70D66E3E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73804" y="2725527"/>
            <a:ext cx="5637009" cy="102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64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BD0C753-2C7A-4403-93A8-FD250D5940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8097602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BD0C753-2C7A-4403-93A8-FD250D594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E1D034B-FB9C-496C-B1B8-998CC6E253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5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84" y="62611"/>
            <a:ext cx="6511925" cy="1325827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reflection blurRad="6350" endPos="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910C74D-CD76-4388-9FC9-ECA7277906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200" y="7159473"/>
            <a:ext cx="3352800" cy="4235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1EC2F39-B920-40F0-8A32-F957BA6312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0" y="7159473"/>
            <a:ext cx="1828800" cy="42352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CA3D15-2FDF-4B8B-A152-EE7084260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45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75AA3134-21E1-4E63-8DC6-425FAF68F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1146861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75AA3134-21E1-4E63-8DC6-425FAF68F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F0A9A58F-02A2-4A91-9DF2-FC7B2826104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5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150F7F-D229-44C5-904A-A02BC14A5027}"/>
              </a:ext>
            </a:extLst>
          </p:cNvPr>
          <p:cNvSpPr/>
          <p:nvPr/>
        </p:nvSpPr>
        <p:spPr>
          <a:xfrm>
            <a:off x="0" y="4485448"/>
            <a:ext cx="9144000" cy="346951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9529E-C455-4765-A8D2-6FB7F910EDAA}"/>
              </a:ext>
            </a:extLst>
          </p:cNvPr>
          <p:cNvSpPr/>
          <p:nvPr/>
        </p:nvSpPr>
        <p:spPr>
          <a:xfrm>
            <a:off x="0" y="0"/>
            <a:ext cx="9144000" cy="44854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BCE95-BA0F-446E-AE58-C9A0863CCD41}"/>
              </a:ext>
            </a:extLst>
          </p:cNvPr>
          <p:cNvSpPr/>
          <p:nvPr/>
        </p:nvSpPr>
        <p:spPr>
          <a:xfrm>
            <a:off x="0" y="3077025"/>
            <a:ext cx="9144000" cy="265165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A95C5B-87C2-4936-8BC8-47BF271670C1}"/>
              </a:ext>
            </a:extLst>
          </p:cNvPr>
          <p:cNvSpPr/>
          <p:nvPr userDrawn="1"/>
        </p:nvSpPr>
        <p:spPr>
          <a:xfrm>
            <a:off x="0" y="1856158"/>
            <a:ext cx="9144000" cy="5922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F0320-4489-4F4E-8706-5C555FDDAA49}"/>
              </a:ext>
            </a:extLst>
          </p:cNvPr>
          <p:cNvSpPr/>
          <p:nvPr userDrawn="1"/>
        </p:nvSpPr>
        <p:spPr>
          <a:xfrm>
            <a:off x="0" y="6769519"/>
            <a:ext cx="9144000" cy="1149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4"/>
                </a:solidFill>
              </a:rPr>
              <a:t>Connecticut Department of Public Health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1" i="1">
                <a:solidFill>
                  <a:schemeClr val="accent4"/>
                </a:solidFill>
              </a:rPr>
              <a:t>Keeping  Connecticut Healthy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B541C-5FC2-45E7-9E30-DD18711F92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28607" y="6857910"/>
            <a:ext cx="628651" cy="94398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Picture 7" descr="CTSeal_BW">
            <a:extLst>
              <a:ext uri="{FF2B5EF4-FFF2-40B4-BE49-F238E27FC236}">
                <a16:creationId xmlns:a16="http://schemas.microsoft.com/office/drawing/2014/main" id="{52D2363A-0D71-4495-A721-F24BA19CF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097912" y="6857910"/>
            <a:ext cx="741297" cy="9439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471EB3-D4BA-4764-947A-CFEFD3560307}"/>
              </a:ext>
            </a:extLst>
          </p:cNvPr>
          <p:cNvCxnSpPr/>
          <p:nvPr userDrawn="1"/>
        </p:nvCxnSpPr>
        <p:spPr>
          <a:xfrm>
            <a:off x="0" y="6717524"/>
            <a:ext cx="9144000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203" y="2520171"/>
            <a:ext cx="5966667" cy="2810969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7" y="5344501"/>
            <a:ext cx="5970495" cy="9690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49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87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62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5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4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625EBBC-9FC4-4DA9-983F-25EC8973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2200" y="7122647"/>
            <a:ext cx="2514600" cy="423528"/>
          </a:xfrm>
          <a:prstGeom prst="rect">
            <a:avLst/>
          </a:prstGeom>
        </p:spPr>
        <p:txBody>
          <a:bodyPr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0EB4527-36F9-44E9-8215-F3E6AE599ADC}" type="datetimeFigureOut">
              <a:rPr lang="en-US"/>
              <a:pPr>
                <a:defRPr/>
              </a:pPr>
              <a:t>5/26/2021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6A0B262-C744-42C3-AC4E-1216607B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7122647"/>
            <a:ext cx="3352800" cy="423528"/>
          </a:xfrm>
          <a:prstGeom prst="rect">
            <a:avLst/>
          </a:prstGeom>
        </p:spPr>
        <p:txBody>
          <a:bodyPr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66083D-CF40-4FA3-B48A-5BE24CE5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7122647"/>
            <a:ext cx="1828800" cy="42352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CF707-23F4-470D-89BA-58959880F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BEE4E2-931D-403D-9702-78DCE7106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4448376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BEE4E2-931D-403D-9702-78DCE7106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8662867-C2EE-46B8-B0EC-D138849B5EA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5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8084" y="62611"/>
            <a:ext cx="6511925" cy="1325827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reflection blurRad="6350" endPos="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1979903"/>
            <a:ext cx="3346704" cy="4030515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79904"/>
            <a:ext cx="3346704" cy="4030515"/>
          </a:xfrm>
          <a:prstGeom prst="rect">
            <a:avLst/>
          </a:prstGeo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38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982A017-AFBA-4940-80C6-55718AE6F9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5919195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982A017-AFBA-4940-80C6-55718AE6F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B34F12-809B-4B0C-846F-D87698C01D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5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09560"/>
            <a:ext cx="3346704" cy="7420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25" indent="0">
              <a:buNone/>
              <a:defRPr sz="1500" b="1"/>
            </a:lvl2pPr>
            <a:lvl3pPr marL="685849" indent="0">
              <a:buNone/>
              <a:defRPr sz="1350" b="1"/>
            </a:lvl3pPr>
            <a:lvl4pPr marL="1028774" indent="0">
              <a:buNone/>
              <a:defRPr sz="1201" b="1"/>
            </a:lvl4pPr>
            <a:lvl5pPr marL="1371699" indent="0">
              <a:buNone/>
              <a:defRPr sz="1201" b="1"/>
            </a:lvl5pPr>
            <a:lvl6pPr marL="1714625" indent="0">
              <a:buNone/>
              <a:defRPr sz="1201" b="1"/>
            </a:lvl6pPr>
            <a:lvl7pPr marL="2057549" indent="0">
              <a:buNone/>
              <a:defRPr sz="1201" b="1"/>
            </a:lvl7pPr>
            <a:lvl8pPr marL="2400474" indent="0">
              <a:buNone/>
              <a:defRPr sz="1201" b="1"/>
            </a:lvl8pPr>
            <a:lvl9pPr marL="2743399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3181985"/>
            <a:ext cx="3346704" cy="3181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1909560"/>
            <a:ext cx="3346704" cy="7420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25" indent="0">
              <a:buNone/>
              <a:defRPr sz="1500" b="1"/>
            </a:lvl2pPr>
            <a:lvl3pPr marL="685849" indent="0">
              <a:buNone/>
              <a:defRPr sz="1350" b="1"/>
            </a:lvl3pPr>
            <a:lvl4pPr marL="1028774" indent="0">
              <a:buNone/>
              <a:defRPr sz="1201" b="1"/>
            </a:lvl4pPr>
            <a:lvl5pPr marL="1371699" indent="0">
              <a:buNone/>
              <a:defRPr sz="1201" b="1"/>
            </a:lvl5pPr>
            <a:lvl6pPr marL="1714625" indent="0">
              <a:buNone/>
              <a:defRPr sz="1201" b="1"/>
            </a:lvl6pPr>
            <a:lvl7pPr marL="2057549" indent="0">
              <a:buNone/>
              <a:defRPr sz="1201" b="1"/>
            </a:lvl7pPr>
            <a:lvl8pPr marL="2400474" indent="0">
              <a:buNone/>
              <a:defRPr sz="1201" b="1"/>
            </a:lvl8pPr>
            <a:lvl9pPr marL="2743399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80483"/>
            <a:ext cx="3346704" cy="3181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08084" y="62611"/>
            <a:ext cx="6511925" cy="1325827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reflection blurRad="6350" endPos="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31F12E4-1EA6-4983-BA92-0EA77ECF1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0" y="7159473"/>
            <a:ext cx="1828800" cy="42352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CAADD3-329E-415F-932A-D24093DE4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03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4A34DD7-536A-4158-84D3-4B6AF8E896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968989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4A34DD7-536A-4158-84D3-4B6AF8E89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8FC3F3B-FFBE-4884-877D-875214BCB30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5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84" y="62611"/>
            <a:ext cx="6511925" cy="1325827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reflection blurRad="6350" endPos="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41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317A390-B6D2-4598-8B51-7C4C60197E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0245473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6" imgH="526" progId="TCLayout.ActiveDocument.1">
                  <p:embed/>
                </p:oleObj>
              </mc:Choice>
              <mc:Fallback>
                <p:oleObj name="think-cell Slide" r:id="rId3" imgW="526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317A390-B6D2-4598-8B51-7C4C60197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832AB50-4229-CD41-95C1-C11A7B12A5BA}"/>
              </a:ext>
            </a:extLst>
          </p:cNvPr>
          <p:cNvSpPr/>
          <p:nvPr userDrawn="1"/>
        </p:nvSpPr>
        <p:spPr>
          <a:xfrm>
            <a:off x="0" y="0"/>
            <a:ext cx="9144000" cy="174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6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A1BEDBE-A5DD-4D92-A709-22CF2B366E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6209328"/>
              </p:ext>
            </p:extLst>
          </p:nvPr>
        </p:nvGraphicFramePr>
        <p:xfrm>
          <a:off x="1200" y="1842"/>
          <a:ext cx="1191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A1BEDBE-A5DD-4D92-A709-22CF2B366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0" y="1842"/>
                        <a:ext cx="1191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5357084-4FEE-47CC-92B9-388C3B2C8D4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19063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00" b="1" i="0" baseline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3448877"/>
            <a:ext cx="3636086" cy="1459794"/>
          </a:xfrm>
          <a:prstGeom prst="rect">
            <a:avLst/>
          </a:prstGeom>
          <a:effectLst/>
        </p:spPr>
        <p:txBody>
          <a:bodyPr anchor="b"/>
          <a:lstStyle>
            <a:lvl1pPr marL="171462" indent="-171462" algn="l"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1734133"/>
            <a:ext cx="4017086" cy="5677661"/>
          </a:xfrm>
          <a:prstGeom prst="rect">
            <a:avLst/>
          </a:prstGeo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1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8" y="4942890"/>
            <a:ext cx="3388660" cy="24817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25" indent="0">
              <a:buNone/>
              <a:defRPr sz="900"/>
            </a:lvl2pPr>
            <a:lvl3pPr marL="685849" indent="0">
              <a:buNone/>
              <a:defRPr sz="751"/>
            </a:lvl3pPr>
            <a:lvl4pPr marL="1028774" indent="0">
              <a:buNone/>
              <a:defRPr sz="675"/>
            </a:lvl4pPr>
            <a:lvl5pPr marL="1371699" indent="0">
              <a:buNone/>
              <a:defRPr sz="675"/>
            </a:lvl5pPr>
            <a:lvl6pPr marL="1714625" indent="0">
              <a:buNone/>
              <a:defRPr sz="675"/>
            </a:lvl6pPr>
            <a:lvl7pPr marL="2057549" indent="0">
              <a:buNone/>
              <a:defRPr sz="675"/>
            </a:lvl7pPr>
            <a:lvl8pPr marL="2400474" indent="0">
              <a:buNone/>
              <a:defRPr sz="675"/>
            </a:lvl8pPr>
            <a:lvl9pPr marL="274339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3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D6C7E2EF-10C7-46FF-9637-18E30B02CC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185956573"/>
              </p:ext>
            </p:extLst>
          </p:nvPr>
        </p:nvGraphicFramePr>
        <p:xfrm>
          <a:off x="1590" y="1842"/>
          <a:ext cx="1588" cy="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26" imgH="526" progId="TCLayout.ActiveDocument.1">
                  <p:embed/>
                </p:oleObj>
              </mc:Choice>
              <mc:Fallback>
                <p:oleObj name="think-cell Slide" r:id="rId18" imgW="526" imgH="52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D6C7E2EF-10C7-46FF-9637-18E30B02C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0" y="1842"/>
                        <a:ext cx="1588" cy="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34C4375-9E5A-4EC3-A5C6-C62C30A6E25F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9" y="1"/>
            <a:ext cx="158751" cy="18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450" b="1" i="0" baseline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31B58B-1962-4D15-B432-304C1CE14063}"/>
              </a:ext>
            </a:extLst>
          </p:cNvPr>
          <p:cNvSpPr/>
          <p:nvPr userDrawn="1"/>
        </p:nvSpPr>
        <p:spPr>
          <a:xfrm>
            <a:off x="0" y="0"/>
            <a:ext cx="9144000" cy="1414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1" i="1">
              <a:solidFill>
                <a:schemeClr val="accent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D804D7-8D42-474E-96A2-98E97ED7B184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57619" y="253530"/>
            <a:ext cx="592855" cy="943989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4EC646-6849-42BE-9EC8-EB3756D156E9}"/>
              </a:ext>
            </a:extLst>
          </p:cNvPr>
          <p:cNvCxnSpPr/>
          <p:nvPr/>
        </p:nvCxnSpPr>
        <p:spPr>
          <a:xfrm>
            <a:off x="0" y="1414216"/>
            <a:ext cx="9144000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  <p:sldLayoutId id="2147483723" r:id="rId14"/>
  </p:sldLayoutIdLst>
  <p:txStyles>
    <p:titleStyle>
      <a:lvl1pPr marL="0" indent="0"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None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239334" indent="-239334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anose="020B0603020202020204" pitchFamily="34" charset="0"/>
        </a:defRPr>
      </a:lvl2pPr>
      <a:lvl3pPr marL="239334" indent="-239334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anose="020B0603020202020204" pitchFamily="34" charset="0"/>
        </a:defRPr>
      </a:lvl3pPr>
      <a:lvl4pPr marL="239334" indent="-239334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anose="020B0603020202020204" pitchFamily="34" charset="0"/>
        </a:defRPr>
      </a:lvl4pPr>
      <a:lvl5pPr marL="239334" indent="-239334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62" indent="-136933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95" indent="-136933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88" indent="-136933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781" indent="-136933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201" kern="1200">
          <a:solidFill>
            <a:srgbClr val="404040"/>
          </a:solidFill>
          <a:latin typeface="+mn-lt"/>
          <a:ea typeface="+mn-ea"/>
          <a:cs typeface="+mn-cs"/>
        </a:defRPr>
      </a:lvl4pPr>
      <a:lvl5pPr marL="1041873" indent="-136933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247" indent="-137171" algn="l" defTabSz="685849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577" indent="-137171" algn="l" defTabSz="685849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625" indent="-137171" algn="l" defTabSz="685849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956" indent="-137171" algn="l" defTabSz="685849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5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9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74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9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25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49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74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99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ct.gov/-/media/DEMHS/_docs/Plans-and-Publications/EHSP0090--COVID-19-Update-Alerts-Process-1-22.pdf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drive.google.com/drive/folders/1RqN1K0UfahVLNWt4MmL_X8pqt0tUzC_F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Relationship Id="rId6" Type="http://schemas.openxmlformats.org/officeDocument/2006/relationships/hyperlink" Target="https://dphsubmissions.ct.gov/IncentivePartnerIntakeForm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stolpress.com/BP-Bristol+News/389179/popup-vaccine-clinics-coming-to-rockwell-park-two-churches-in-bristol" TargetMode="External"/><Relationship Id="rId3" Type="http://schemas.openxmlformats.org/officeDocument/2006/relationships/oleObject" Target="../embeddings/oleObject18.bin"/><Relationship Id="rId7" Type="http://schemas.openxmlformats.org/officeDocument/2006/relationships/hyperlink" Target="https://www.myrecordjournal.com/News/Meriden/Meriden-News/FEMA-van-to-vaccinate-hundreds-over-the-weekend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cc02.safelinks.protection.outlook.com/?url=https%3A%2F%2Fyoutu.be%2FqMD0guXCfMw&amp;data=04%7C01%7CDave.Reyes%40ct.gov%7C2c64eab411234dbce4ae08d905ab7779%7C118b7cfaa3dd48b9b02631ff69bb738b%7C0%7C0%7C637547059077262435%7CUnknown%7CTWFpbGZsb3d8eyJWIjoiMC4wLjAwMDAiLCJQIjoiV2luMzIiLCJBTiI6Ik1haWwiLCJXVCI6Mn0%3D%7C1000&amp;sdata=iopVf24RRRjvcP1RT7E%2FrV3k98WkVbM9nhE5NBfjQ%2FI%3D&amp;reserved=0" TargetMode="External"/><Relationship Id="rId3" Type="http://schemas.openxmlformats.org/officeDocument/2006/relationships/oleObject" Target="../embeddings/oleObject19.bin"/><Relationship Id="rId7" Type="http://schemas.openxmlformats.org/officeDocument/2006/relationships/hyperlink" Target="https://gcc02.safelinks.protection.outlook.com/?url=https%3A%2F%2Fyoutu.be%2FRnzGzJw1vdA&amp;data=04%7C01%7CDave.Reyes%40ct.gov%7C2c64eab411234dbce4ae08d905ab7779%7C118b7cfaa3dd48b9b02631ff69bb738b%7C0%7C0%7C637547059077252485%7CUnknown%7CTWFpbGZsb3d8eyJWIjoiMC4wLjAwMDAiLCJQIjoiV2luMzIiLCJBTiI6Ik1haWwiLCJXVCI6Mn0%3D%7C1000&amp;sdata=I%2BHuMNjguYtAGjU5%2FFsUsbRTCYZycYlPJHSQAZrp0BE%3D&amp;reserved=0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9.xml"/><Relationship Id="rId6" Type="http://schemas.openxmlformats.org/officeDocument/2006/relationships/hyperlink" Target="https://youtu.be/tVNsHBXsnuw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88983C-BA17-4702-B0F0-5B5E1457B6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2844711"/>
              </p:ext>
            </p:extLst>
          </p:nvPr>
        </p:nvGraphicFramePr>
        <p:xfrm>
          <a:off x="1191" y="140692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088983C-BA17-4702-B0F0-5B5E1457B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40692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6A8A6A0-F939-481D-87DC-B8C74D927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5519013"/>
            <a:ext cx="7315200" cy="1274762"/>
          </a:xfrm>
          <a:prstGeom prst="rect">
            <a:avLst/>
          </a:prstGeom>
          <a:solidFill>
            <a:srgbClr val="5DCEAF"/>
          </a:solidFill>
        </p:spPr>
        <p:txBody>
          <a:bodyPr vert="horz" anchor="ctr"/>
          <a:lstStyle/>
          <a:p>
            <a:pPr marL="254794"/>
            <a:r>
              <a:rPr lang="en-US" sz="3600" b="0">
                <a:solidFill>
                  <a:schemeClr val="bg1"/>
                </a:solidFill>
                <a:effectLst/>
              </a:rPr>
              <a:t>DPH Vans Advertising Playbook for Local Health &amp; Host Sites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4B9BA44C-91DC-44A4-B66F-604835DF05F0}"/>
              </a:ext>
            </a:extLst>
          </p:cNvPr>
          <p:cNvSpPr txBox="1">
            <a:spLocks/>
          </p:cNvSpPr>
          <p:nvPr/>
        </p:nvSpPr>
        <p:spPr>
          <a:xfrm>
            <a:off x="0" y="1414390"/>
            <a:ext cx="9144000" cy="848591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defRPr sz="36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>
                <a:solidFill>
                  <a:schemeClr val="bg1"/>
                </a:solidFill>
              </a:rPr>
              <a:t>    COVID-19 Vaccine Roll-out </a:t>
            </a:r>
          </a:p>
        </p:txBody>
      </p:sp>
      <p:pic>
        <p:nvPicPr>
          <p:cNvPr id="15365" name="Picture 5" descr="Connecticut Department of Public Health">
            <a:extLst>
              <a:ext uri="{FF2B5EF4-FFF2-40B4-BE49-F238E27FC236}">
                <a16:creationId xmlns:a16="http://schemas.microsoft.com/office/drawing/2014/main" id="{DC67CF02-688C-4CD5-80C0-59404B56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5349025"/>
            <a:ext cx="1593056" cy="159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00826-47A6-4350-AF9B-ECF5D311D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977" y="1958401"/>
            <a:ext cx="6994368" cy="30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3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F9CBE6-91EF-4AAC-B3AF-FB5958AC78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521800"/>
              </p:ext>
            </p:extLst>
          </p:nvPr>
        </p:nvGraphicFramePr>
        <p:xfrm>
          <a:off x="1195" y="1406926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F9CBE6-91EF-4AAC-B3AF-FB5958AC7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5" y="1406926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A26336C9-0763-4644-84A8-5201D9746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E55C6-ED03-4A6B-82AC-8858E549BC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AFC690-A62C-4A57-A3A9-725C7DD6E765}"/>
              </a:ext>
            </a:extLst>
          </p:cNvPr>
          <p:cNvSpPr txBox="1"/>
          <p:nvPr/>
        </p:nvSpPr>
        <p:spPr>
          <a:xfrm>
            <a:off x="0" y="637804"/>
            <a:ext cx="1080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C147C51C-01C4-430B-8641-7C18923B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9" y="98193"/>
            <a:ext cx="7813548" cy="848529"/>
          </a:xfrm>
        </p:spPr>
        <p:txBody>
          <a:bodyPr vert="horz"/>
          <a:lstStyle/>
          <a:p>
            <a:r>
              <a:rPr lang="en-US"/>
              <a:t> 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10DB30D5-E539-4E2B-AA81-470D12EC882E}"/>
              </a:ext>
            </a:extLst>
          </p:cNvPr>
          <p:cNvSpPr txBox="1">
            <a:spLocks/>
          </p:cNvSpPr>
          <p:nvPr/>
        </p:nvSpPr>
        <p:spPr>
          <a:xfrm>
            <a:off x="1080657" y="545331"/>
            <a:ext cx="9237518" cy="731520"/>
          </a:xfrm>
          <a:prstGeom prst="rect">
            <a:avLst/>
          </a:prstGeom>
        </p:spPr>
        <p:txBody>
          <a:bodyPr vert="horz" anchor="b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defRPr sz="27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Advertising Checklist: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BB19181-7CD6-4DA0-8977-664478A7D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0" y="195579"/>
            <a:ext cx="990738" cy="1009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47A4B-3BDD-4B68-8CF3-93E2C8047D9E}"/>
              </a:ext>
            </a:extLst>
          </p:cNvPr>
          <p:cNvSpPr txBox="1"/>
          <p:nvPr/>
        </p:nvSpPr>
        <p:spPr>
          <a:xfrm>
            <a:off x="4826833" y="91594"/>
            <a:ext cx="422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/>
              <a:t>DRAFT: Subject to change – purely informational purposes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9BCA0A-B502-3348-9B5D-703589361A97}"/>
              </a:ext>
            </a:extLst>
          </p:cNvPr>
          <p:cNvSpPr txBox="1"/>
          <p:nvPr/>
        </p:nvSpPr>
        <p:spPr>
          <a:xfrm>
            <a:off x="269823" y="1492396"/>
            <a:ext cx="845477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Trebuchet MS"/>
                <a:cs typeface="Arial"/>
              </a:rPr>
              <a:t>Resident Outreach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Distribute flyers within 4-5 block radius of pop-up site (with Fire Department or other volunteers), leveraging the templates available in the </a:t>
            </a:r>
            <a:r>
              <a:rPr lang="en-US" sz="1600" dirty="0">
                <a:latin typeface="Trebuchet MS"/>
                <a:cs typeface="Arial"/>
                <a:hlinkClick r:id="rId7"/>
              </a:rPr>
              <a:t>DPH Vans Marketing Toolkit </a:t>
            </a:r>
            <a:endParaRPr lang="en-US" sz="1600" dirty="0">
              <a:latin typeface="Trebuchet MS"/>
              <a:cs typeface="Arial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Canvass flyers on community bulletins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Request superintendent email parents / students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Request other departments share on their email distribution / social media accounts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Parks &amp; Recreation 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Public Works &amp; Water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Chamber of Commerce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Neighborhood Watch associations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Small businesses</a:t>
            </a:r>
          </a:p>
          <a:p>
            <a:pPr marL="1200150" lvl="2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Library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Generate </a:t>
            </a:r>
            <a:r>
              <a:rPr lang="en-US" sz="1600" dirty="0" err="1">
                <a:latin typeface="Trebuchet MS"/>
                <a:cs typeface="Arial"/>
              </a:rPr>
              <a:t>robo</a:t>
            </a:r>
            <a:r>
              <a:rPr lang="en-US" sz="1600" dirty="0">
                <a:latin typeface="Trebuchet MS"/>
                <a:cs typeface="Arial"/>
              </a:rPr>
              <a:t>-calls to residents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Set-up COVIDCT Everbridge notification (</a:t>
            </a:r>
            <a:r>
              <a:rPr lang="en-US" sz="1600" dirty="0">
                <a:latin typeface="Trebuchet MS"/>
                <a:cs typeface="Arial"/>
                <a:hlinkClick r:id="rId8"/>
              </a:rPr>
              <a:t>how-to details</a:t>
            </a:r>
            <a:r>
              <a:rPr lang="en-US" sz="1600" dirty="0">
                <a:latin typeface="Trebuchet MS"/>
                <a:cs typeface="Arial"/>
              </a:rPr>
              <a:t>)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Reach out to local NAACP chapter (or other similar organizations)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Trebuchet MS"/>
                <a:cs typeface="Arial"/>
              </a:rPr>
              <a:t>Loop in Emergency Services managers / staff (where relevant)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6D027-2715-EE4D-B767-BA457D7527D1}"/>
              </a:ext>
            </a:extLst>
          </p:cNvPr>
          <p:cNvSpPr txBox="1"/>
          <p:nvPr/>
        </p:nvSpPr>
        <p:spPr>
          <a:xfrm>
            <a:off x="269823" y="6115432"/>
            <a:ext cx="84547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Press / Social Media Communications </a:t>
            </a:r>
          </a:p>
          <a:p>
            <a:pPr marL="742960" lvl="1" indent="-285760">
              <a:buFont typeface="Wingdings" pitchFamily="2" charset="2"/>
              <a:buChar char="q"/>
            </a:pPr>
            <a:r>
              <a:rPr lang="en-US" sz="1600" dirty="0"/>
              <a:t>Submit to local newspapers (using press release template if helpful)</a:t>
            </a:r>
          </a:p>
          <a:p>
            <a:pPr marL="742960" lvl="1" indent="-285760">
              <a:buFont typeface="Wingdings" pitchFamily="2" charset="2"/>
              <a:buChar char="q"/>
            </a:pPr>
            <a:r>
              <a:rPr lang="en-US" sz="1600" dirty="0"/>
              <a:t>Share / distribute across any other influencer social media platforms</a:t>
            </a:r>
          </a:p>
          <a:p>
            <a:pPr marL="1200177" lvl="2" indent="-285760">
              <a:buFont typeface="Wingdings" pitchFamily="2" charset="2"/>
              <a:buChar char="q"/>
            </a:pPr>
            <a:r>
              <a:rPr lang="en-US" sz="1600" dirty="0"/>
              <a:t>Faith-based network</a:t>
            </a:r>
          </a:p>
          <a:p>
            <a:pPr marL="1200177" lvl="2" indent="-285760">
              <a:buFont typeface="Wingdings" pitchFamily="2" charset="2"/>
              <a:buChar char="q"/>
            </a:pPr>
            <a:r>
              <a:rPr lang="en-US" sz="1600" dirty="0"/>
              <a:t>School district</a:t>
            </a:r>
          </a:p>
          <a:p>
            <a:pPr marL="1200177" lvl="2" indent="-285760">
              <a:buFont typeface="Wingdings" pitchFamily="2" charset="2"/>
              <a:buChar char="q"/>
            </a:pPr>
            <a:r>
              <a:rPr lang="en-US" sz="1600" dirty="0"/>
              <a:t>Library</a:t>
            </a:r>
          </a:p>
          <a:p>
            <a:pPr marL="1200177" lvl="2" indent="-285760">
              <a:buFont typeface="Wingdings" pitchFamily="2" charset="2"/>
              <a:buChar char="q"/>
            </a:pPr>
            <a:r>
              <a:rPr lang="en-US" sz="1600" dirty="0"/>
              <a:t>Parent groups</a:t>
            </a:r>
          </a:p>
        </p:txBody>
      </p:sp>
    </p:spTree>
    <p:extLst>
      <p:ext uri="{BB962C8B-B14F-4D97-AF65-F5344CB8AC3E}">
        <p14:creationId xmlns:p14="http://schemas.microsoft.com/office/powerpoint/2010/main" val="16743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F9CBE6-91EF-4AAC-B3AF-FB5958AC78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5" y="1406926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F9CBE6-91EF-4AAC-B3AF-FB5958AC7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5" y="1406926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A26336C9-0763-4644-84A8-5201D9746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E55C6-ED03-4A6B-82AC-8858E549BC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AFC690-A62C-4A57-A3A9-725C7DD6E765}"/>
              </a:ext>
            </a:extLst>
          </p:cNvPr>
          <p:cNvSpPr txBox="1"/>
          <p:nvPr/>
        </p:nvSpPr>
        <p:spPr>
          <a:xfrm>
            <a:off x="0" y="637804"/>
            <a:ext cx="1080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C147C51C-01C4-430B-8641-7C18923B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 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10DB30D5-E539-4E2B-AA81-470D12EC882E}"/>
              </a:ext>
            </a:extLst>
          </p:cNvPr>
          <p:cNvSpPr txBox="1">
            <a:spLocks/>
          </p:cNvSpPr>
          <p:nvPr/>
        </p:nvSpPr>
        <p:spPr>
          <a:xfrm>
            <a:off x="1080657" y="545331"/>
            <a:ext cx="9237518" cy="731520"/>
          </a:xfrm>
          <a:prstGeom prst="rect">
            <a:avLst/>
          </a:prstGeom>
        </p:spPr>
        <p:txBody>
          <a:bodyPr vert="horz" anchor="b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defRPr sz="27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Advertising Checklist: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BB19181-7CD6-4DA0-8977-664478A7D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0" y="195579"/>
            <a:ext cx="990738" cy="1009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47A4B-3BDD-4B68-8CF3-93E2C8047D9E}"/>
              </a:ext>
            </a:extLst>
          </p:cNvPr>
          <p:cNvSpPr txBox="1"/>
          <p:nvPr/>
        </p:nvSpPr>
        <p:spPr>
          <a:xfrm>
            <a:off x="4826833" y="91594"/>
            <a:ext cx="422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/>
              <a:t>DRAFT: Subject to change – purely informational purposes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78C7BC-8567-3841-8B65-F2FFBABFEA70}"/>
              </a:ext>
            </a:extLst>
          </p:cNvPr>
          <p:cNvSpPr txBox="1"/>
          <p:nvPr/>
        </p:nvSpPr>
        <p:spPr>
          <a:xfrm>
            <a:off x="209862" y="1622424"/>
            <a:ext cx="8633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Incentive partners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/>
              <a:t>Reach out to local businesses who may be willing to provide an incentive to individuals who receive vaccinations at the clinic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/>
              <a:t>Businesses interested in participating should fill out </a:t>
            </a:r>
            <a:r>
              <a:rPr lang="en-US">
                <a:hlinkClick r:id="rId6"/>
              </a:rPr>
              <a:t>this form</a:t>
            </a:r>
            <a:endParaRPr lang="en-US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/>
              <a:t>The clinic and the businesses will be advertised on the DPH #CTSummerOnUs campaign website, as well as potentially in the Governor’s briefings and social media posts</a:t>
            </a:r>
          </a:p>
          <a:p>
            <a:endParaRPr lang="en-US" b="1"/>
          </a:p>
          <a:p>
            <a:r>
              <a:rPr lang="en-US" b="1"/>
              <a:t>On-site</a:t>
            </a:r>
          </a:p>
          <a:p>
            <a:pPr marL="742960" lvl="1" indent="-285760">
              <a:buFont typeface="Wingdings" pitchFamily="2" charset="2"/>
              <a:buChar char="q"/>
            </a:pPr>
            <a:r>
              <a:rPr lang="en-US"/>
              <a:t>Ensure there are no “building closed” signs on doorways or website</a:t>
            </a:r>
          </a:p>
          <a:p>
            <a:pPr marL="742960" lvl="1" indent="-285760">
              <a:buFont typeface="Wingdings" pitchFamily="2" charset="2"/>
              <a:buChar char="q"/>
            </a:pPr>
            <a:r>
              <a:rPr lang="en-US"/>
              <a:t>Set-up additional on-site signage (including flyers on doorways, on-site arrows to direct people inside building if needed) </a:t>
            </a:r>
          </a:p>
          <a:p>
            <a:pPr marL="1200160" lvl="2" indent="-285760">
              <a:buFont typeface="Arial" panose="020B0604020202020204" pitchFamily="34" charset="0"/>
              <a:buChar char="•"/>
            </a:pPr>
            <a:r>
              <a:rPr lang="en-US"/>
              <a:t>Note: Griffin will provide 1 sandwich board for display close to roadside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F9CBE6-91EF-4AAC-B3AF-FB5958AC78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0252302"/>
              </p:ext>
            </p:extLst>
          </p:nvPr>
        </p:nvGraphicFramePr>
        <p:xfrm>
          <a:off x="1195" y="1406926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F9CBE6-91EF-4AAC-B3AF-FB5958AC7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5" y="1406926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A26336C9-0763-4644-84A8-5201D9746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E55C6-ED03-4A6B-82AC-8858E549BC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AFC690-A62C-4A57-A3A9-725C7DD6E765}"/>
              </a:ext>
            </a:extLst>
          </p:cNvPr>
          <p:cNvSpPr txBox="1"/>
          <p:nvPr/>
        </p:nvSpPr>
        <p:spPr>
          <a:xfrm>
            <a:off x="0" y="637804"/>
            <a:ext cx="1080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C147C51C-01C4-430B-8641-7C18923B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 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10DB30D5-E539-4E2B-AA81-470D12EC882E}"/>
              </a:ext>
            </a:extLst>
          </p:cNvPr>
          <p:cNvSpPr txBox="1">
            <a:spLocks/>
          </p:cNvSpPr>
          <p:nvPr/>
        </p:nvSpPr>
        <p:spPr>
          <a:xfrm>
            <a:off x="1080657" y="545331"/>
            <a:ext cx="9237518" cy="731520"/>
          </a:xfrm>
          <a:prstGeom prst="rect">
            <a:avLst/>
          </a:prstGeom>
        </p:spPr>
        <p:txBody>
          <a:bodyPr vert="horz" anchor="b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defRPr sz="27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Advertising Checklist:</a:t>
            </a:r>
          </a:p>
          <a:p>
            <a:r>
              <a:rPr lang="en-US"/>
              <a:t>Example Local Press Release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BB19181-7CD6-4DA0-8977-664478A7D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0" y="195579"/>
            <a:ext cx="990738" cy="1009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47A4B-3BDD-4B68-8CF3-93E2C8047D9E}"/>
              </a:ext>
            </a:extLst>
          </p:cNvPr>
          <p:cNvSpPr txBox="1"/>
          <p:nvPr/>
        </p:nvSpPr>
        <p:spPr>
          <a:xfrm>
            <a:off x="4826833" y="91594"/>
            <a:ext cx="422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/>
              <a:t>DRAFT: Subject to change – purely informational purposes</a:t>
            </a:r>
          </a:p>
        </p:txBody>
      </p:sp>
      <p:pic>
        <p:nvPicPr>
          <p:cNvPr id="14" name="Picture 13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C4B88855-F499-3849-94CF-E01D3E9A8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8" y="3142817"/>
            <a:ext cx="6177820" cy="26917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8B8087-1004-8448-BFB9-B9CEE91F62C6}"/>
              </a:ext>
            </a:extLst>
          </p:cNvPr>
          <p:cNvSpPr/>
          <p:nvPr/>
        </p:nvSpPr>
        <p:spPr>
          <a:xfrm>
            <a:off x="540328" y="1660507"/>
            <a:ext cx="7320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Meriden Record Journal, ”</a:t>
            </a:r>
            <a:r>
              <a:rPr lang="en-US">
                <a:hlinkClick r:id="rId7"/>
              </a:rPr>
              <a:t>Vaccination outreach continues in Merien, mobile clinics set for weekend</a:t>
            </a:r>
            <a:r>
              <a:rPr lang="en-US"/>
              <a:t>”</a:t>
            </a:r>
          </a:p>
          <a:p>
            <a:endParaRPr lang="en-US"/>
          </a:p>
          <a:p>
            <a:r>
              <a:rPr lang="en-US"/>
              <a:t>Bristol Press, “</a:t>
            </a:r>
            <a:r>
              <a:rPr lang="en-US">
                <a:hlinkClick r:id="rId8"/>
              </a:rPr>
              <a:t>Pop-up vaccine clinics coming to Rockwell Park, two churches in Bristol</a:t>
            </a:r>
            <a:r>
              <a:rPr lang="en-US"/>
              <a:t>”</a:t>
            </a:r>
          </a:p>
        </p:txBody>
      </p:sp>
      <p:pic>
        <p:nvPicPr>
          <p:cNvPr id="8" name="Picture 7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E17C146E-A4B2-CB42-B1C9-293C80A8BD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08" y="4677425"/>
            <a:ext cx="5188041" cy="2871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800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F9CBE6-91EF-4AAC-B3AF-FB5958AC78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503941"/>
              </p:ext>
            </p:extLst>
          </p:nvPr>
        </p:nvGraphicFramePr>
        <p:xfrm>
          <a:off x="1195" y="1406926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F9CBE6-91EF-4AAC-B3AF-FB5958AC7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5" y="1406926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A26336C9-0763-4644-84A8-5201D9746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E55C6-ED03-4A6B-82AC-8858E549BC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AFC690-A62C-4A57-A3A9-725C7DD6E765}"/>
              </a:ext>
            </a:extLst>
          </p:cNvPr>
          <p:cNvSpPr txBox="1"/>
          <p:nvPr/>
        </p:nvSpPr>
        <p:spPr>
          <a:xfrm>
            <a:off x="0" y="637804"/>
            <a:ext cx="1080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C147C51C-01C4-430B-8641-7C18923B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 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10DB30D5-E539-4E2B-AA81-470D12EC882E}"/>
              </a:ext>
            </a:extLst>
          </p:cNvPr>
          <p:cNvSpPr txBox="1">
            <a:spLocks/>
          </p:cNvSpPr>
          <p:nvPr/>
        </p:nvSpPr>
        <p:spPr>
          <a:xfrm>
            <a:off x="1080657" y="545331"/>
            <a:ext cx="9237518" cy="731520"/>
          </a:xfrm>
          <a:prstGeom prst="rect">
            <a:avLst/>
          </a:prstGeom>
        </p:spPr>
        <p:txBody>
          <a:bodyPr vert="horz" anchor="b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defRPr sz="27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39319" indent="-239319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Advertising Checklist:</a:t>
            </a:r>
          </a:p>
          <a:p>
            <a:r>
              <a:rPr lang="en-US"/>
              <a:t>Example PSAs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BB19181-7CD6-4DA0-8977-664478A7D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0" y="195579"/>
            <a:ext cx="990738" cy="1009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47A4B-3BDD-4B68-8CF3-93E2C8047D9E}"/>
              </a:ext>
            </a:extLst>
          </p:cNvPr>
          <p:cNvSpPr txBox="1"/>
          <p:nvPr/>
        </p:nvSpPr>
        <p:spPr>
          <a:xfrm>
            <a:off x="4826833" y="91594"/>
            <a:ext cx="422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/>
              <a:t>DRAFT: Subject to change – purely informational purposes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55FFE-2167-2F46-A58F-3F4AFF3237B2}"/>
              </a:ext>
            </a:extLst>
          </p:cNvPr>
          <p:cNvSpPr/>
          <p:nvPr/>
        </p:nvSpPr>
        <p:spPr>
          <a:xfrm>
            <a:off x="434715" y="1915537"/>
            <a:ext cx="78135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>
                <a:solidFill>
                  <a:srgbClr val="000000"/>
                </a:solidFill>
                <a:latin typeface="inherit"/>
              </a:rPr>
              <a:t>Intended Audience - Black Community </a:t>
            </a:r>
          </a:p>
          <a:p>
            <a:pPr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inherit"/>
              </a:rPr>
              <a:t>Dr. McArthur: </a:t>
            </a:r>
            <a:r>
              <a:rPr lang="en-US" sz="2000">
                <a:solidFill>
                  <a:srgbClr val="0000FF"/>
                </a:solidFill>
                <a:latin typeface="inherit"/>
                <a:hlinkClick r:id="rId6"/>
              </a:rPr>
              <a:t>https://youtu.be/tVNsHBXsnuw</a:t>
            </a:r>
            <a:endParaRPr lang="en-US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inherit"/>
              </a:rPr>
              <a:t>Rev. Smith: </a:t>
            </a:r>
            <a:r>
              <a:rPr lang="en-US" sz="2000">
                <a:solidFill>
                  <a:srgbClr val="0000FF"/>
                </a:solidFill>
                <a:latin typeface="inherit"/>
                <a:hlinkClick r:id="rId7"/>
              </a:rPr>
              <a:t>https://youtu.be/RnzGzJw1vdA</a:t>
            </a:r>
            <a:endParaRPr lang="en-US">
              <a:solidFill>
                <a:srgbClr val="323130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inherit"/>
              </a:rPr>
              <a:t>Pastor Barnes: </a:t>
            </a:r>
            <a:r>
              <a:rPr lang="en-US" sz="2000">
                <a:solidFill>
                  <a:srgbClr val="0000FF"/>
                </a:solidFill>
                <a:latin typeface="inherit"/>
                <a:hlinkClick r:id="rId8"/>
              </a:rPr>
              <a:t>https://youtu.be/qMD0guXCfMw</a:t>
            </a:r>
            <a:endParaRPr lang="en-US">
              <a:solidFill>
                <a:srgbClr val="32313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5D8C2D-DD1A-4DE2-AA86-8121CC4D0C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772" y="4254322"/>
            <a:ext cx="4338309" cy="24550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DD0258-8E11-4E29-9D81-F830AB124E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620" y="3850725"/>
            <a:ext cx="4016416" cy="22707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C04FEE-29AD-4A9B-9D95-63F878F26A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5486" y="5305257"/>
            <a:ext cx="4016416" cy="22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4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9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3&quot;&gt;&lt;elem m_fUsage=&quot;1.31381059609000017119E+00&quot;&gt;&lt;m_msothmcolidx val=&quot;0&quot;/&gt;&lt;m_rgb r=&quot;70&quot; g=&quot;AD&quot; b=&quot;47&quot;/&gt;&lt;/elem&gt;&lt;elem m_fUsage=&quot;1.24867844010000017541E+00&quot;&gt;&lt;m_msothmcolidx val=&quot;0&quot;/&gt;&lt;m_rgb r=&quot;5B&quot; g=&quot;9B&quot; b=&quot;D5&quot;/&gt;&lt;/elem&gt;&lt;elem m_fUsage=&quot;1.13439690000000026338E+00&quot;&gt;&lt;m_msothmcolidx val=&quot;0&quot;/&gt;&lt;m_rgb r=&quot;ED&quot; g=&quot;7D&quot; b=&quot;31&quot;/&gt;&lt;/elem&gt;&lt;elem m_fUsage=&quot;8.10000000000000053291E-01&quot;&gt;&lt;m_msothmcolidx val=&quot;0&quot;/&gt;&lt;m_rgb r=&quot;FF&quot; g=&quot;C0&quot; b=&quot;00&quot;/&gt;&lt;/elem&gt;&lt;elem m_fUsage=&quot;7.29000000000000092371E-01&quot;&gt;&lt;m_msothmcolidx val=&quot;0&quot;/&gt;&lt;m_rgb r=&quot;A0&quot; g=&quot;A0&quot; b=&quot;A0&quot;/&gt;&lt;/elem&gt;&lt;elem m_fUsage=&quot;6.91884756839704406772E-01&quot;&gt;&lt;m_msothmcolidx val=&quot;0&quot;/&gt;&lt;m_rgb r=&quot;F8&quot; g=&quot;C0&quot; b=&quot;C9&quot;/&gt;&lt;/elem&gt;&lt;elem m_fUsage=&quot;6.06225211076975245561E-01&quot;&gt;&lt;m_msothmcolidx val=&quot;0&quot;/&gt;&lt;m_rgb r=&quot;7F&quot; g=&quot;DC&quot; b=&quot;FD&quot;/&gt;&lt;/elem&gt;&lt;elem m_fUsage=&quot;5.90490000000000181402E-01&quot;&gt;&lt;m_msothmcolidx val=&quot;0&quot;/&gt;&lt;m_rgb r=&quot;38&quot; g=&quot;69&quot; b=&quot;C1&quot;/&gt;&lt;/elem&gt;&lt;elem m_fUsage=&quot;5.31441000000000163261E-01&quot;&gt;&lt;m_msothmcolidx val=&quot;0&quot;/&gt;&lt;m_rgb r=&quot;4A&quot; g=&quot;77&quot; b=&quot;C6&quot;/&gt;&lt;/elem&gt;&lt;elem m_fUsage=&quot;4.30467210000000155556E-01&quot;&gt;&lt;m_msothmcolidx val=&quot;0&quot;/&gt;&lt;m_rgb r=&quot;A5&quot; g=&quot;A5&quot; b=&quot;A5&quot;/&gt;&lt;/elem&gt;&lt;elem m_fUsage=&quot;4.04281218129899366787E-01&quot;&gt;&lt;m_msothmcolidx val=&quot;0&quot;/&gt;&lt;m_rgb r=&quot;02&quot; g=&quot;74&quot; b=&quot;BA&quot;/&gt;&lt;/elem&gt;&lt;elem m_fUsage=&quot;4.04006191071569376039E-01&quot;&gt;&lt;m_msothmcolidx val=&quot;0&quot;/&gt;&lt;m_rgb r=&quot;E8&quot; g=&quot;2C&quot; b=&quot;4B&quot;/&gt;&lt;/elem&gt;&lt;elem m_fUsage=&quot;3.87420489000000145552E-01&quot;&gt;&lt;m_msothmcolidx val=&quot;0&quot;/&gt;&lt;m_rgb r=&quot;FF&quot; g=&quot;C1&quot; b=&quot;08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RyEyxQcg44BeugfjO03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z2zfnROIIHQXryY_Vf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IYyc96H9E5YBPzzkbZb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6v_mOhIl.liCur1Lam4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_b4fWXZJSgWAmOKFRO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uGJivDdd2hEZSQoowE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Gn8N5vTIw4prqpFwdj1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aDupkxfokKIAMpHmcBX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eZbMwmgbqtxZ12iEti9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PkKHdPL6aZh1g23Or5.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PH_Template_2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2339E17457E418A0A1CC41E4E7333" ma:contentTypeVersion="5" ma:contentTypeDescription="Create a new document." ma:contentTypeScope="" ma:versionID="a8bca6704f50c07126f8cd194f1cd2c1">
  <xsd:schema xmlns:xsd="http://www.w3.org/2001/XMLSchema" xmlns:xs="http://www.w3.org/2001/XMLSchema" xmlns:p="http://schemas.microsoft.com/office/2006/metadata/properties" xmlns:ns3="c31f9fde-d2a1-4709-88e0-036bc3d9b5c1" xmlns:ns4="17386c8c-5692-4476-9e2f-b0144e3a851a" targetNamespace="http://schemas.microsoft.com/office/2006/metadata/properties" ma:root="true" ma:fieldsID="13f074f70badc3e8f77173169c0bf31b" ns3:_="" ns4:_="">
    <xsd:import namespace="c31f9fde-d2a1-4709-88e0-036bc3d9b5c1"/>
    <xsd:import namespace="17386c8c-5692-4476-9e2f-b0144e3a85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f9fde-d2a1-4709-88e0-036bc3d9b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86c8c-5692-4476-9e2f-b0144e3a8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AEC31-4637-4EED-8225-2904A6701373}">
  <ds:schemaRefs>
    <ds:schemaRef ds:uri="17386c8c-5692-4476-9e2f-b0144e3a851a"/>
    <ds:schemaRef ds:uri="c31f9fde-d2a1-4709-88e0-036bc3d9b5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8CD3F9-CC91-441B-B72C-0E079540F4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6F363-7C12-4D63-9F77-B73973A26E30}">
  <ds:schemaRefs>
    <ds:schemaRef ds:uri="17386c8c-5692-4476-9e2f-b0144e3a851a"/>
    <ds:schemaRef ds:uri="c31f9fde-d2a1-4709-88e0-036bc3d9b5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DPH_Template_2</Template>
  <TotalTime>3</TotalTime>
  <Words>392</Words>
  <Application>Microsoft Office PowerPoint</Application>
  <PresentationFormat>Custom</PresentationFormat>
  <Paragraphs>59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Georgia</vt:lpstr>
      <vt:lpstr>inherit</vt:lpstr>
      <vt:lpstr>Segoe UI</vt:lpstr>
      <vt:lpstr>Trebuchet MS</vt:lpstr>
      <vt:lpstr>Wingdings</vt:lpstr>
      <vt:lpstr>DPH_Template_2</vt:lpstr>
      <vt:lpstr>think-cell Slide</vt:lpstr>
      <vt:lpstr>DPH Vans Advertising Playbook for Local Health &amp; Host Sites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Gerrish, William</dc:creator>
  <cp:lastModifiedBy>Cripe, Millicent</cp:lastModifiedBy>
  <cp:revision>2</cp:revision>
  <dcterms:created xsi:type="dcterms:W3CDTF">2011-12-21T13:01:13Z</dcterms:created>
  <dcterms:modified xsi:type="dcterms:W3CDTF">2021-05-26T14:27:25Z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0x010100AA12339E17457E418A0A1CC41E4E7333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