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sldIdLst>
    <p:sldId id="259" r:id="rId5"/>
    <p:sldId id="260" r:id="rId6"/>
    <p:sldId id="261" r:id="rId7"/>
    <p:sldId id="262" r:id="rId8"/>
    <p:sldId id="263" r:id="rId9"/>
    <p:sldId id="264" r:id="rId10"/>
    <p:sldId id="265" r:id="rId11"/>
    <p:sldId id="268"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4" r:id="rId26"/>
    <p:sldId id="267" r:id="rId27"/>
    <p:sldId id="269" r:id="rId28"/>
    <p:sldId id="258"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16575C-9B76-4BE4-BB04-AA5BBC940C35}" v="1" dt="2022-02-01T13:25:16.1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523"/>
  </p:normalViewPr>
  <p:slideViewPr>
    <p:cSldViewPr snapToGrid="0" snapToObjects="1">
      <p:cViewPr varScale="1">
        <p:scale>
          <a:sx n="57" d="100"/>
          <a:sy n="57" d="100"/>
        </p:scale>
        <p:origin x="92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7D8711-E820-2543-8D95-55A3ABD7FFE1}"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73706-7E4F-234F-A63C-ADE7FB2CF363}" type="slidenum">
              <a:rPr lang="en-US" smtClean="0"/>
              <a:t>‹#›</a:t>
            </a:fld>
            <a:endParaRPr lang="en-US"/>
          </a:p>
        </p:txBody>
      </p:sp>
    </p:spTree>
    <p:extLst>
      <p:ext uri="{BB962C8B-B14F-4D97-AF65-F5344CB8AC3E}">
        <p14:creationId xmlns:p14="http://schemas.microsoft.com/office/powerpoint/2010/main" val="493574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leginfo.legislature.ca.gov</a:t>
            </a:r>
            <a:r>
              <a:rPr lang="en-US" dirty="0"/>
              <a:t>/faces/</a:t>
            </a:r>
            <a:r>
              <a:rPr lang="en-US" dirty="0" err="1"/>
              <a:t>billTextClient.xhtml?bill_id</a:t>
            </a:r>
            <a:r>
              <a:rPr lang="en-US" dirty="0"/>
              <a:t>=201720180SB1294</a:t>
            </a:r>
          </a:p>
          <a:p>
            <a:r>
              <a:rPr lang="en-US" dirty="0"/>
              <a:t>https://</a:t>
            </a:r>
            <a:r>
              <a:rPr lang="en-US" dirty="0" err="1"/>
              <a:t>bcc.ca.gov</a:t>
            </a:r>
            <a:r>
              <a:rPr lang="en-US" dirty="0"/>
              <a:t>/</a:t>
            </a:r>
            <a:r>
              <a:rPr lang="en-US" dirty="0" err="1"/>
              <a:t>about_us</a:t>
            </a:r>
            <a:r>
              <a:rPr lang="en-US" dirty="0"/>
              <a:t>/documents/</a:t>
            </a:r>
            <a:r>
              <a:rPr lang="en-US" dirty="0" err="1"/>
              <a:t>equity_grant_funding_report.pdf</a:t>
            </a:r>
            <a:endParaRPr lang="en-US" dirty="0"/>
          </a:p>
          <a:p>
            <a:r>
              <a:rPr lang="en-US" dirty="0"/>
              <a:t>https://</a:t>
            </a:r>
            <a:r>
              <a:rPr lang="en-US" dirty="0" err="1"/>
              <a:t>cannabis.lacity.org</a:t>
            </a:r>
            <a:r>
              <a:rPr lang="en-US" dirty="0"/>
              <a:t>/social-equity-program/about-program/about-program</a:t>
            </a:r>
          </a:p>
          <a:p>
            <a:r>
              <a:rPr lang="en-US" dirty="0"/>
              <a:t>https://cao-94612.s3.amazonaws.com/documents/Ordinance-chanages-100418-13504-CMS.pdf</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73706-7E4F-234F-A63C-ADE7FB2CF3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458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leginfo.legislature.ca.gov</a:t>
            </a:r>
            <a:r>
              <a:rPr lang="en-US" dirty="0"/>
              <a:t>/faces/</a:t>
            </a:r>
            <a:r>
              <a:rPr lang="en-US" dirty="0" err="1"/>
              <a:t>billTextClient.xhtml?bill_id</a:t>
            </a:r>
            <a:r>
              <a:rPr lang="en-US" dirty="0"/>
              <a:t>=201720180SB1294</a:t>
            </a:r>
          </a:p>
          <a:p>
            <a:r>
              <a:rPr lang="en-US" dirty="0"/>
              <a:t>https://</a:t>
            </a:r>
            <a:r>
              <a:rPr lang="en-US" dirty="0" err="1"/>
              <a:t>bcc.ca.gov</a:t>
            </a:r>
            <a:r>
              <a:rPr lang="en-US" dirty="0"/>
              <a:t>/</a:t>
            </a:r>
            <a:r>
              <a:rPr lang="en-US" dirty="0" err="1"/>
              <a:t>about_us</a:t>
            </a:r>
            <a:r>
              <a:rPr lang="en-US" dirty="0"/>
              <a:t>/documents/</a:t>
            </a:r>
            <a:r>
              <a:rPr lang="en-US" dirty="0" err="1"/>
              <a:t>equity_grant_funding_report.pdf</a:t>
            </a:r>
            <a:endParaRPr lang="en-US" dirty="0"/>
          </a:p>
          <a:p>
            <a:r>
              <a:rPr lang="en-US" dirty="0"/>
              <a:t>https://</a:t>
            </a:r>
            <a:r>
              <a:rPr lang="en-US" dirty="0" err="1"/>
              <a:t>cannabis.lacity.org</a:t>
            </a:r>
            <a:r>
              <a:rPr lang="en-US" dirty="0"/>
              <a:t>/social-equity-program/about-program/about-program</a:t>
            </a:r>
          </a:p>
          <a:p>
            <a:r>
              <a:rPr lang="en-US" dirty="0"/>
              <a:t>https://cao-94612.s3.amazonaws.com/documents/Ordinance-chanages-100418-13504-CMS.pdf</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F73706-7E4F-234F-A63C-ADE7FB2CF36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165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www.cga.ct.gov</a:t>
            </a:r>
            <a:r>
              <a:rPr lang="en-US" dirty="0"/>
              <a:t>/2021/ACT/PA/PDF/2021PA-00001-R00SB-01201SS1-PA.PDF, Section 22, Subsection H, page 40</a:t>
            </a:r>
          </a:p>
          <a:p>
            <a:r>
              <a:rPr lang="en-US" dirty="0"/>
              <a:t>https://</a:t>
            </a:r>
            <a:r>
              <a:rPr lang="en-US" dirty="0" err="1"/>
              <a:t>www.cga.ct.gov</a:t>
            </a:r>
            <a:r>
              <a:rPr lang="en-US" dirty="0"/>
              <a:t>/2021/ACT/PA/PDF/2021PA-00001-R00SB-01201SS1-PA.PDF, Section 22, Subsection E, page 38</a:t>
            </a:r>
          </a:p>
          <a:p>
            <a:endParaRPr lang="en-US" dirty="0"/>
          </a:p>
        </p:txBody>
      </p:sp>
      <p:sp>
        <p:nvSpPr>
          <p:cNvPr id="4" name="Slide Number Placeholder 3"/>
          <p:cNvSpPr>
            <a:spLocks noGrp="1"/>
          </p:cNvSpPr>
          <p:nvPr>
            <p:ph type="sldNum" sz="quarter" idx="5"/>
          </p:nvPr>
        </p:nvSpPr>
        <p:spPr/>
        <p:txBody>
          <a:bodyPr/>
          <a:lstStyle/>
          <a:p>
            <a:fld id="{A6F73706-7E4F-234F-A63C-ADE7FB2CF363}" type="slidenum">
              <a:rPr lang="en-US" smtClean="0"/>
              <a:t>25</a:t>
            </a:fld>
            <a:endParaRPr lang="en-US"/>
          </a:p>
        </p:txBody>
      </p:sp>
    </p:spTree>
    <p:extLst>
      <p:ext uri="{BB962C8B-B14F-4D97-AF65-F5344CB8AC3E}">
        <p14:creationId xmlns:p14="http://schemas.microsoft.com/office/powerpoint/2010/main" val="1804512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0CBA-2862-5443-9181-C48708F6D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608237-E1E7-8F46-9DA0-FF560D942D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65C310-96C8-9049-A325-009E71F107AB}"/>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5" name="Footer Placeholder 4">
            <a:extLst>
              <a:ext uri="{FF2B5EF4-FFF2-40B4-BE49-F238E27FC236}">
                <a16:creationId xmlns:a16="http://schemas.microsoft.com/office/drawing/2014/main" id="{368D879E-A752-D641-BBFF-D6B876015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9A2659-9A47-454F-A960-93805AD36393}"/>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278843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4B966-AC0B-FC48-953C-5612805F97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38CB2B-C745-C544-824E-7DCFE5235B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D64DE-A67A-4342-A1EE-410FF7E9B70A}"/>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5" name="Footer Placeholder 4">
            <a:extLst>
              <a:ext uri="{FF2B5EF4-FFF2-40B4-BE49-F238E27FC236}">
                <a16:creationId xmlns:a16="http://schemas.microsoft.com/office/drawing/2014/main" id="{FEBC6369-53F7-E543-B17A-655652D115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316A2A-E312-9C4E-A160-87DC27C7FBFB}"/>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163333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3D9B0C-80A5-994C-9200-2F4FC711B5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A54BF2-A1AF-D147-9DF8-3FA71324A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C763-7AAD-7849-80B1-98D24D54AB6D}"/>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5" name="Footer Placeholder 4">
            <a:extLst>
              <a:ext uri="{FF2B5EF4-FFF2-40B4-BE49-F238E27FC236}">
                <a16:creationId xmlns:a16="http://schemas.microsoft.com/office/drawing/2014/main" id="{6B481FD8-6799-C94E-9298-8CE19D6810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9DC8E-6B06-8A4F-927E-F0BD20321734}"/>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22275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2D5A5-37FF-DD4C-8341-1A5E8FB8B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D4B4E5-D434-4A46-B758-47424BD1F1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B33B3-E2FA-CA47-907D-8D54BE68F37B}"/>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5" name="Footer Placeholder 4">
            <a:extLst>
              <a:ext uri="{FF2B5EF4-FFF2-40B4-BE49-F238E27FC236}">
                <a16:creationId xmlns:a16="http://schemas.microsoft.com/office/drawing/2014/main" id="{AE8AFB23-7C87-A145-80B5-9B442AE2A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A7887-D602-E44A-99D1-A65B8D07677F}"/>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133857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4344-6045-014E-A515-DF088E5AF4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6249BF-83C2-4B4D-8676-9575C44A9F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8323E7-AC75-9E4C-B12B-FD406371D83B}"/>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5" name="Footer Placeholder 4">
            <a:extLst>
              <a:ext uri="{FF2B5EF4-FFF2-40B4-BE49-F238E27FC236}">
                <a16:creationId xmlns:a16="http://schemas.microsoft.com/office/drawing/2014/main" id="{EA7AF4E5-D315-424D-8AB0-62691A0715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76819-4FED-3F47-92BC-670212C97690}"/>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69467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059F-5058-6F40-8500-47E5F93100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4AE455-F156-CB4A-9B90-9AD2EF58BA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4574FE-91B1-5C40-971D-8BB3537C19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6C3B65-70C0-2E46-8A56-02C0B0A5B082}"/>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6" name="Footer Placeholder 5">
            <a:extLst>
              <a:ext uri="{FF2B5EF4-FFF2-40B4-BE49-F238E27FC236}">
                <a16:creationId xmlns:a16="http://schemas.microsoft.com/office/drawing/2014/main" id="{7FF156D6-0FBB-DD4F-9736-AFEAAF16F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05246-7B54-EC4E-8160-4530F847EEE9}"/>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94918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3A645-85EC-AA46-AF26-A92903D6B0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FE2A81-E981-2A4D-A024-4FAB9AB44A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6A778B-0A97-454F-9B12-00C4EB9A7D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16C96C-BA0F-0F45-9349-D13DEED0F6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E3FCAB-0ABE-AC4D-9D25-E554BC88BA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518A35-26AD-DE4D-87FC-B16AB4F60235}"/>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8" name="Footer Placeholder 7">
            <a:extLst>
              <a:ext uri="{FF2B5EF4-FFF2-40B4-BE49-F238E27FC236}">
                <a16:creationId xmlns:a16="http://schemas.microsoft.com/office/drawing/2014/main" id="{086F9A25-9906-184C-8F83-D7F204B1EF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09508C-25A9-284D-959D-CB4505973A01}"/>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380941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CD14-2485-8240-B881-8E789CE225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05094B-E336-744F-B90E-7F0694B15CC4}"/>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4" name="Footer Placeholder 3">
            <a:extLst>
              <a:ext uri="{FF2B5EF4-FFF2-40B4-BE49-F238E27FC236}">
                <a16:creationId xmlns:a16="http://schemas.microsoft.com/office/drawing/2014/main" id="{2AD98A36-E44E-F84C-B1E2-9CB0D95B72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C45E4C-7858-214C-854C-1AF58858EDF4}"/>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76432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EED275-B109-D04E-BD39-0401A1CEBF68}"/>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3" name="Footer Placeholder 2">
            <a:extLst>
              <a:ext uri="{FF2B5EF4-FFF2-40B4-BE49-F238E27FC236}">
                <a16:creationId xmlns:a16="http://schemas.microsoft.com/office/drawing/2014/main" id="{389EE6EB-39B9-D84E-B4E2-483F3E1B43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92E577-DF4F-5F45-9F4A-D8873C5E2A81}"/>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321584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D9AC4-CB13-2847-9A58-A585E309FF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31D07-82F5-DD48-A156-7EF1F08412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9B67B3-774C-A640-A32D-4179E8F06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F2B07D-C256-424F-8901-47193DE38251}"/>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6" name="Footer Placeholder 5">
            <a:extLst>
              <a:ext uri="{FF2B5EF4-FFF2-40B4-BE49-F238E27FC236}">
                <a16:creationId xmlns:a16="http://schemas.microsoft.com/office/drawing/2014/main" id="{6CB79E8C-FACB-F143-B662-6F6C04C75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3250E1-4012-5045-A860-5EA1E863CEBF}"/>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204544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68506-DDFD-3647-AF38-E883B1ADF0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84EA8B-7D33-E44A-A45E-6C575C441F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F7ED61-A119-2440-AA2C-A08B0BD2F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B9A13-EE4E-0F4E-94FA-5E4A49F57281}"/>
              </a:ext>
            </a:extLst>
          </p:cNvPr>
          <p:cNvSpPr>
            <a:spLocks noGrp="1"/>
          </p:cNvSpPr>
          <p:nvPr>
            <p:ph type="dt" sz="half" idx="10"/>
          </p:nvPr>
        </p:nvSpPr>
        <p:spPr/>
        <p:txBody>
          <a:bodyPr/>
          <a:lstStyle/>
          <a:p>
            <a:fld id="{E7E36DE7-2D79-6E4C-81A7-5C7D53A63A2C}" type="datetimeFigureOut">
              <a:rPr lang="en-US" smtClean="0"/>
              <a:t>2/1/2022</a:t>
            </a:fld>
            <a:endParaRPr lang="en-US"/>
          </a:p>
        </p:txBody>
      </p:sp>
      <p:sp>
        <p:nvSpPr>
          <p:cNvPr id="6" name="Footer Placeholder 5">
            <a:extLst>
              <a:ext uri="{FF2B5EF4-FFF2-40B4-BE49-F238E27FC236}">
                <a16:creationId xmlns:a16="http://schemas.microsoft.com/office/drawing/2014/main" id="{6EB3ABE6-8416-0B42-A5BD-6DE91645A9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F0D91E-0D8C-CF4F-9389-02D8B4A8849F}"/>
              </a:ext>
            </a:extLst>
          </p:cNvPr>
          <p:cNvSpPr>
            <a:spLocks noGrp="1"/>
          </p:cNvSpPr>
          <p:nvPr>
            <p:ph type="sldNum" sz="quarter" idx="12"/>
          </p:nvPr>
        </p:nvSpPr>
        <p:spPr/>
        <p:txBody>
          <a:bodyPr/>
          <a:lstStyle/>
          <a:p>
            <a:fld id="{DDADCFA8-5601-2D4F-AAB8-96ED226A9485}" type="slidenum">
              <a:rPr lang="en-US" smtClean="0"/>
              <a:t>‹#›</a:t>
            </a:fld>
            <a:endParaRPr lang="en-US"/>
          </a:p>
        </p:txBody>
      </p:sp>
    </p:spTree>
    <p:extLst>
      <p:ext uri="{BB962C8B-B14F-4D97-AF65-F5344CB8AC3E}">
        <p14:creationId xmlns:p14="http://schemas.microsoft.com/office/powerpoint/2010/main" val="294919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00E066-B8AD-C64E-9221-0DDD123CC6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EB9AB9-A15A-8644-8AD7-B5DBD3E095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D0EB3-A75F-F545-BFFB-57CD53FF1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36DE7-2D79-6E4C-81A7-5C7D53A63A2C}" type="datetimeFigureOut">
              <a:rPr lang="en-US" smtClean="0"/>
              <a:t>2/1/2022</a:t>
            </a:fld>
            <a:endParaRPr lang="en-US"/>
          </a:p>
        </p:txBody>
      </p:sp>
      <p:sp>
        <p:nvSpPr>
          <p:cNvPr id="5" name="Footer Placeholder 4">
            <a:extLst>
              <a:ext uri="{FF2B5EF4-FFF2-40B4-BE49-F238E27FC236}">
                <a16:creationId xmlns:a16="http://schemas.microsoft.com/office/drawing/2014/main" id="{A216FE5C-0A4A-3847-A3F1-7D8A82B67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7E65C3-0DB0-1341-B067-1D0D583F8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DCFA8-5601-2D4F-AAB8-96ED226A9485}" type="slidenum">
              <a:rPr lang="en-US" smtClean="0"/>
              <a:t>‹#›</a:t>
            </a:fld>
            <a:endParaRPr lang="en-US"/>
          </a:p>
        </p:txBody>
      </p:sp>
    </p:spTree>
    <p:extLst>
      <p:ext uri="{BB962C8B-B14F-4D97-AF65-F5344CB8AC3E}">
        <p14:creationId xmlns:p14="http://schemas.microsoft.com/office/powerpoint/2010/main" val="409939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leginfo.legislature.ca.gov/faces/billTextClient.xhtml?bill_id=201720180SB129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cao-94612.s3.amazonaws.com/documents/Ordinance-chanages-100418-13504-CMS.pdf" TargetMode="External"/><Relationship Id="rId5" Type="http://schemas.openxmlformats.org/officeDocument/2006/relationships/hyperlink" Target="https://cannabis.lacity.org/social-equity-program/about-program/about-program" TargetMode="External"/><Relationship Id="rId4" Type="http://schemas.openxmlformats.org/officeDocument/2006/relationships/hyperlink" Target="https://bcc.ca.gov/about_us/documents/equity_grant_funding_report.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denvergov.org/Government/Agencies-Departments-Offices/Agencies-Departments-Offices-Directory/Marijuana-Information/Social-Equit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cga.ct.gov/2021/ACT/PA/PDF/2021PA-00001-R00SB-01201SS1-PA.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500" y="1352550"/>
            <a:ext cx="10658475" cy="5022080"/>
          </a:xfrm>
          <a:prstGeom prst="rect">
            <a:avLst/>
          </a:prstGeom>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This presentation is to inform SEC members and staff of the progress in the statutorily required independent third-party cannabis equity study, as currently being conducted by the Institute for Municipal &amp; Regional Policy (IMRP) at the University of Connecticut.  </a:t>
            </a:r>
          </a:p>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Timeline:</a:t>
            </a:r>
          </a:p>
          <a:p>
            <a:pPr marL="800100" lvl="1" indent="-342900">
              <a:lnSpc>
                <a:spcPct val="107000"/>
              </a:lnSpc>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June 22, 2021: SB 1201 AAC RESPONSIBLE AND EQUITABLE REGULATION OF ADULT-USE CANNABIS signed by Governor Lamont</a:t>
            </a:r>
            <a:endParaRPr lang="en-US" sz="240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September 17, 2021: RFP issued for independent third-party study</a:t>
            </a:r>
            <a:endParaRPr lang="en-US" sz="240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November 5, 2021: UConn/IMRP informed of proposal acceptance</a:t>
            </a:r>
            <a:endParaRPr lang="en-US" sz="240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November 8, 2021: Proposed SEC PSA/contract issued</a:t>
            </a:r>
            <a:endParaRPr lang="en-US" sz="240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December 27, 2021: Interviews with SEC members begin</a:t>
            </a:r>
            <a:endParaRPr lang="en-US" sz="240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January 21, 2022: DESPP data sharing MOU submitted to UConn for review</a:t>
            </a:r>
            <a:endParaRPr lang="en-US" sz="2400">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dirty="0"/>
              <a:t>Study background and timeline</a:t>
            </a:r>
          </a:p>
        </p:txBody>
      </p:sp>
    </p:spTree>
    <p:extLst>
      <p:ext uri="{BB962C8B-B14F-4D97-AF65-F5344CB8AC3E}">
        <p14:creationId xmlns:p14="http://schemas.microsoft.com/office/powerpoint/2010/main" val="325247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096C9B-4A52-8547-8867-DA566DFEE7BE}"/>
              </a:ext>
            </a:extLst>
          </p:cNvPr>
          <p:cNvSpPr>
            <a:spLocks noGrp="1"/>
          </p:cNvSpPr>
          <p:nvPr>
            <p:ph idx="1"/>
          </p:nvPr>
        </p:nvSpPr>
        <p:spPr>
          <a:xfrm>
            <a:off x="838200" y="791110"/>
            <a:ext cx="10515600" cy="5385853"/>
          </a:xfrm>
        </p:spPr>
        <p:txBody>
          <a:bodyPr/>
          <a:lstStyle/>
          <a:p>
            <a:pPr marL="0" indent="0">
              <a:buNone/>
            </a:pPr>
            <a:r>
              <a:rPr lang="en-US" b="1" dirty="0"/>
              <a:t>Related Public Polices.</a:t>
            </a:r>
            <a:r>
              <a:rPr lang="en-US" dirty="0"/>
              <a:t> PA 21-1, Section 22, subsection g outlines the scope of this study.  The study should address: “(1) Historical and present-day social, economic and familial consequences of cannabis prohibition, the criminalization and stigmatization of cannabis use and related public policies; (2) Historical and present-day structures, patterns, causes and consequences of intentional and unintentional racial discrimination and racial disparities in the development, application and enforcement of cannabis prohibition and related public policies; (3) Foreseeable long-term social, economic and familial consequences of unremedied past racial discrimination and disparities arising from past and continued cannabis prohibition, stigmatization and criminalization;”</a:t>
            </a:r>
          </a:p>
          <a:p>
            <a:endParaRPr lang="en-US" dirty="0"/>
          </a:p>
        </p:txBody>
      </p:sp>
    </p:spTree>
    <p:extLst>
      <p:ext uri="{BB962C8B-B14F-4D97-AF65-F5344CB8AC3E}">
        <p14:creationId xmlns:p14="http://schemas.microsoft.com/office/powerpoint/2010/main" val="282918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6C24D-D186-604C-898B-1F030718CDE6}"/>
              </a:ext>
            </a:extLst>
          </p:cNvPr>
          <p:cNvSpPr>
            <a:spLocks noGrp="1"/>
          </p:cNvSpPr>
          <p:nvPr>
            <p:ph type="title"/>
          </p:nvPr>
        </p:nvSpPr>
        <p:spPr>
          <a:xfrm>
            <a:off x="838200" y="148558"/>
            <a:ext cx="10515600" cy="693654"/>
          </a:xfrm>
        </p:spPr>
        <p:txBody>
          <a:bodyPr>
            <a:normAutofit fontScale="90000"/>
          </a:bodyPr>
          <a:lstStyle/>
          <a:p>
            <a:pPr algn="ctr"/>
            <a:r>
              <a:rPr lang="en-US" b="1" dirty="0">
                <a:latin typeface="Arial Narrow" panose="020B0604020202020204" pitchFamily="34" charset="0"/>
                <a:cs typeface="Arial Narrow" panose="020B0604020202020204" pitchFamily="34" charset="0"/>
              </a:rPr>
              <a:t>Other Policy Areas – SEC Members’ Feedback</a:t>
            </a:r>
          </a:p>
        </p:txBody>
      </p:sp>
      <p:sp>
        <p:nvSpPr>
          <p:cNvPr id="3" name="Content Placeholder 2">
            <a:extLst>
              <a:ext uri="{FF2B5EF4-FFF2-40B4-BE49-F238E27FC236}">
                <a16:creationId xmlns:a16="http://schemas.microsoft.com/office/drawing/2014/main" id="{D6C95584-F5DC-5441-AF70-4EDD42F18B5C}"/>
              </a:ext>
            </a:extLst>
          </p:cNvPr>
          <p:cNvSpPr>
            <a:spLocks noGrp="1"/>
          </p:cNvSpPr>
          <p:nvPr>
            <p:ph idx="1"/>
          </p:nvPr>
        </p:nvSpPr>
        <p:spPr>
          <a:xfrm>
            <a:off x="739739" y="1058780"/>
            <a:ext cx="10614061" cy="5506407"/>
          </a:xfrm>
        </p:spPr>
        <p:txBody>
          <a:bodyPr>
            <a:normAutofit fontScale="85000" lnSpcReduction="20000"/>
          </a:bodyPr>
          <a:lstStyle/>
          <a:p>
            <a:r>
              <a:rPr lang="en-US" dirty="0"/>
              <a:t>There was overwhelming agreement that the scope of the study and the SEC includes the war on drugs policies. One member of the SEC mentioned that the policy should stick to cannabis and the letter of the legislation. Some SEC members indicated that the study should look at both federal and state policies connected with the war on drugs.</a:t>
            </a:r>
          </a:p>
          <a:p>
            <a:r>
              <a:rPr lang="en-US" dirty="0"/>
              <a:t>Include addiction rates – opioid and heroin</a:t>
            </a:r>
          </a:p>
          <a:p>
            <a:r>
              <a:rPr lang="en-US" dirty="0"/>
              <a:t>Even the focus on the war on drugs policies is not adequate because there is a need for us to </a:t>
            </a:r>
          </a:p>
          <a:p>
            <a:r>
              <a:rPr lang="en-US" dirty="0"/>
              <a:t>Look systemic issues underlying the war on drugs – criminalization</a:t>
            </a:r>
          </a:p>
          <a:p>
            <a:r>
              <a:rPr lang="en-US" dirty="0"/>
              <a:t>Look at the disparity that put 4.5 millions POC in jails</a:t>
            </a:r>
          </a:p>
          <a:p>
            <a:r>
              <a:rPr lang="en-US" dirty="0"/>
              <a:t>The family and children who were impacted. There has to be policies put into place to address that. Impact on family dynamics</a:t>
            </a:r>
          </a:p>
          <a:p>
            <a:r>
              <a:rPr lang="en-US" dirty="0"/>
              <a:t>Socio-economic policies and the effect of the war on drugs on urban policies like housing, workforce development, and education policy</a:t>
            </a:r>
          </a:p>
          <a:p>
            <a:r>
              <a:rPr lang="en-US" dirty="0"/>
              <a:t>How to understand and solve issues related to individual development, career development?</a:t>
            </a:r>
          </a:p>
          <a:p>
            <a:pPr marL="0" indent="0">
              <a:buNone/>
            </a:pPr>
            <a:endParaRPr lang="en-US" dirty="0"/>
          </a:p>
          <a:p>
            <a:endParaRPr lang="en-US" dirty="0"/>
          </a:p>
        </p:txBody>
      </p:sp>
    </p:spTree>
    <p:extLst>
      <p:ext uri="{BB962C8B-B14F-4D97-AF65-F5344CB8AC3E}">
        <p14:creationId xmlns:p14="http://schemas.microsoft.com/office/powerpoint/2010/main" val="2672601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30005-F50C-2547-BED2-43DEFA5315E1}"/>
              </a:ext>
            </a:extLst>
          </p:cNvPr>
          <p:cNvSpPr>
            <a:spLocks noGrp="1"/>
          </p:cNvSpPr>
          <p:nvPr>
            <p:ph type="title"/>
          </p:nvPr>
        </p:nvSpPr>
        <p:spPr>
          <a:xfrm>
            <a:off x="550524" y="82194"/>
            <a:ext cx="10515600" cy="400692"/>
          </a:xfrm>
        </p:spPr>
        <p:txBody>
          <a:bodyPr>
            <a:normAutofit fontScale="90000"/>
          </a:bodyPr>
          <a:lstStyle/>
          <a:p>
            <a:pPr algn="ctr"/>
            <a:r>
              <a:rPr lang="en-US" b="1" dirty="0"/>
              <a:t>Social Equity Applicant</a:t>
            </a:r>
          </a:p>
        </p:txBody>
      </p:sp>
      <p:graphicFrame>
        <p:nvGraphicFramePr>
          <p:cNvPr id="4" name="Table 4">
            <a:extLst>
              <a:ext uri="{FF2B5EF4-FFF2-40B4-BE49-F238E27FC236}">
                <a16:creationId xmlns:a16="http://schemas.microsoft.com/office/drawing/2014/main" id="{D8ACADCC-E3FE-BF46-95A1-CFBB9B5B783C}"/>
              </a:ext>
            </a:extLst>
          </p:cNvPr>
          <p:cNvGraphicFramePr>
            <a:graphicFrameLocks noGrp="1"/>
          </p:cNvGraphicFramePr>
          <p:nvPr>
            <p:ph idx="1"/>
          </p:nvPr>
        </p:nvGraphicFramePr>
        <p:xfrm>
          <a:off x="110288" y="565078"/>
          <a:ext cx="11971424" cy="6210728"/>
        </p:xfrm>
        <a:graphic>
          <a:graphicData uri="http://schemas.openxmlformats.org/drawingml/2006/table">
            <a:tbl>
              <a:tblPr firstRow="1" bandRow="1">
                <a:tableStyleId>{5C22544A-7EE6-4342-B048-85BDC9FD1C3A}</a:tableStyleId>
              </a:tblPr>
              <a:tblGrid>
                <a:gridCol w="2992856">
                  <a:extLst>
                    <a:ext uri="{9D8B030D-6E8A-4147-A177-3AD203B41FA5}">
                      <a16:colId xmlns:a16="http://schemas.microsoft.com/office/drawing/2014/main" val="775799341"/>
                    </a:ext>
                  </a:extLst>
                </a:gridCol>
                <a:gridCol w="2992856">
                  <a:extLst>
                    <a:ext uri="{9D8B030D-6E8A-4147-A177-3AD203B41FA5}">
                      <a16:colId xmlns:a16="http://schemas.microsoft.com/office/drawing/2014/main" val="2415511737"/>
                    </a:ext>
                  </a:extLst>
                </a:gridCol>
                <a:gridCol w="2992856">
                  <a:extLst>
                    <a:ext uri="{9D8B030D-6E8A-4147-A177-3AD203B41FA5}">
                      <a16:colId xmlns:a16="http://schemas.microsoft.com/office/drawing/2014/main" val="1664193700"/>
                    </a:ext>
                  </a:extLst>
                </a:gridCol>
                <a:gridCol w="2992856">
                  <a:extLst>
                    <a:ext uri="{9D8B030D-6E8A-4147-A177-3AD203B41FA5}">
                      <a16:colId xmlns:a16="http://schemas.microsoft.com/office/drawing/2014/main" val="2803490622"/>
                    </a:ext>
                  </a:extLst>
                </a:gridCol>
              </a:tblGrid>
              <a:tr h="3563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lt1"/>
                          </a:solidFill>
                          <a:effectLst/>
                          <a:latin typeface="Arial Narrow" panose="020B0604020202020204" pitchFamily="34" charset="0"/>
                          <a:ea typeface="+mn-ea"/>
                          <a:cs typeface="Arial Narrow" panose="020B0604020202020204" pitchFamily="34" charset="0"/>
                        </a:rPr>
                        <a:t>Massachusetts (2017)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lt1"/>
                          </a:solidFill>
                          <a:effectLst/>
                          <a:latin typeface="Arial Narrow" panose="020B0604020202020204" pitchFamily="34" charset="0"/>
                          <a:ea typeface="+mn-ea"/>
                          <a:cs typeface="Arial Narrow" panose="020B0604020202020204" pitchFamily="34" charset="0"/>
                        </a:rPr>
                        <a:t>Michigan (2019)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lt1"/>
                          </a:solidFill>
                          <a:effectLst/>
                          <a:latin typeface="Arial Narrow" panose="020B0604020202020204" pitchFamily="34" charset="0"/>
                          <a:ea typeface="+mn-ea"/>
                          <a:cs typeface="Arial Narrow" panose="020B0604020202020204" pitchFamily="34" charset="0"/>
                        </a:rPr>
                        <a:t>Illinois (2020)</a:t>
                      </a:r>
                    </a:p>
                  </a:txBody>
                  <a:tcPr/>
                </a:tc>
                <a:tc>
                  <a:txBody>
                    <a:bodyPr/>
                    <a:lstStyle/>
                    <a:p>
                      <a:pPr algn="ctr"/>
                      <a:r>
                        <a:rPr lang="en-US" sz="1600" b="1" i="0" dirty="0">
                          <a:latin typeface="Arial Narrow" panose="020B0604020202020204" pitchFamily="34" charset="0"/>
                          <a:cs typeface="Arial Narrow" panose="020B0604020202020204" pitchFamily="34" charset="0"/>
                        </a:rPr>
                        <a:t>Washington State (2020)</a:t>
                      </a:r>
                    </a:p>
                  </a:txBody>
                  <a:tcPr/>
                </a:tc>
                <a:extLst>
                  <a:ext uri="{0D108BD9-81ED-4DB2-BD59-A6C34878D82A}">
                    <a16:rowId xmlns:a16="http://schemas.microsoft.com/office/drawing/2014/main" val="1482948691"/>
                  </a:ext>
                </a:extLst>
              </a:tr>
              <a:tr h="5854375">
                <a:tc>
                  <a:txBody>
                    <a:bodyPr/>
                    <a:lstStyle/>
                    <a:p>
                      <a:r>
                        <a:rPr lang="en-US" sz="1600" b="0" i="0" kern="1200" dirty="0">
                          <a:solidFill>
                            <a:schemeClr val="dk1"/>
                          </a:solidFill>
                          <a:effectLst/>
                          <a:latin typeface="Arial Narrow" panose="020B0604020202020204" pitchFamily="34" charset="0"/>
                          <a:ea typeface="+mn-ea"/>
                          <a:cs typeface="Arial Narrow" panose="020B0604020202020204" pitchFamily="34" charset="0"/>
                        </a:rPr>
                        <a:t>At least one of the following criteria:</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pPr lvl="0"/>
                      <a:r>
                        <a:rPr lang="en-US" sz="1600" b="0" i="0" kern="1200" dirty="0">
                          <a:solidFill>
                            <a:schemeClr val="dk1"/>
                          </a:solidFill>
                          <a:effectLst/>
                          <a:latin typeface="Arial Narrow" panose="020B0604020202020204" pitchFamily="34" charset="0"/>
                          <a:ea typeface="+mn-ea"/>
                          <a:cs typeface="Arial Narrow" panose="020B0604020202020204" pitchFamily="34" charset="0"/>
                        </a:rPr>
                        <a:t>Reside in an area of disproportionate impact for at least 5 of the past 10 years.</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pPr lvl="0"/>
                      <a:r>
                        <a:rPr lang="en-US" sz="1600" b="0" i="0" kern="1200" dirty="0">
                          <a:solidFill>
                            <a:schemeClr val="dk1"/>
                          </a:solidFill>
                          <a:effectLst/>
                          <a:latin typeface="Arial Narrow" panose="020B0604020202020204" pitchFamily="34" charset="0"/>
                          <a:ea typeface="+mn-ea"/>
                          <a:cs typeface="Arial Narrow" panose="020B0604020202020204" pitchFamily="34" charset="0"/>
                        </a:rPr>
                        <a:t>Past drug conviction and MA residency for at least the preceding 12 months;</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pPr lvl="0"/>
                      <a:r>
                        <a:rPr lang="en-US" sz="1600" b="0" i="0" kern="1200" dirty="0">
                          <a:solidFill>
                            <a:schemeClr val="dk1"/>
                          </a:solidFill>
                          <a:effectLst/>
                          <a:latin typeface="Arial Narrow" panose="020B0604020202020204" pitchFamily="34" charset="0"/>
                          <a:ea typeface="+mn-ea"/>
                          <a:cs typeface="Arial Narrow" panose="020B0604020202020204" pitchFamily="34" charset="0"/>
                        </a:rPr>
                        <a:t>They have been married to or are the child of a person with a drug conviction and they have been residents of Massachusetts for at least the preceding 12 months. or</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Those with Economic Empowerment Priority Status.</a:t>
                      </a:r>
                      <a:r>
                        <a:rPr lang="en-US" sz="1600" b="0" i="0" dirty="0">
                          <a:effectLst/>
                          <a:latin typeface="Arial Narrow" panose="020B0604020202020204" pitchFamily="34" charset="0"/>
                          <a:cs typeface="Arial Narrow" panose="020B0604020202020204" pitchFamily="34" charset="0"/>
                        </a:rPr>
                        <a:t> </a:t>
                      </a:r>
                      <a:endParaRPr lang="en-US" sz="1600" b="0" i="0" dirty="0">
                        <a:latin typeface="Arial Narrow" panose="020B0604020202020204" pitchFamily="34" charset="0"/>
                        <a:cs typeface="Arial Narrow" panose="020B0604020202020204" pitchFamily="34" charset="0"/>
                      </a:endParaRPr>
                    </a:p>
                  </a:txBody>
                  <a:tcPr/>
                </a:tc>
                <a:tc>
                  <a:txBody>
                    <a:bodyPr/>
                    <a:lstStyle/>
                    <a:p>
                      <a:r>
                        <a:rPr lang="en-US" sz="1600" b="0" i="0" kern="1200" dirty="0">
                          <a:solidFill>
                            <a:schemeClr val="dk1"/>
                          </a:solidFill>
                          <a:effectLst/>
                          <a:latin typeface="Arial Narrow" panose="020B0604020202020204" pitchFamily="34" charset="0"/>
                          <a:ea typeface="+mn-ea"/>
                          <a:cs typeface="Arial Narrow" panose="020B0604020202020204" pitchFamily="34" charset="0"/>
                        </a:rPr>
                        <a:t>Applicants who live in disproportionately impacted communities and have prior convictions for marijuana- related offenses earn preferred treatment on license applications.</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However, residents living outside a disproportionately impacted community are still eligible for marijuana- related conviction fee reductions.</a:t>
                      </a:r>
                      <a:r>
                        <a:rPr lang="en-US" sz="1600" b="0" i="0" dirty="0">
                          <a:effectLst/>
                          <a:latin typeface="Arial Narrow" panose="020B0604020202020204" pitchFamily="34" charset="0"/>
                          <a:cs typeface="Arial Narrow" panose="020B0604020202020204" pitchFamily="34" charset="0"/>
                        </a:rPr>
                        <a:t> </a:t>
                      </a:r>
                      <a:endParaRPr lang="en-US" sz="1600" b="0" i="0" dirty="0">
                        <a:latin typeface="Arial Narrow" panose="020B0604020202020204" pitchFamily="34" charset="0"/>
                        <a:cs typeface="Arial Narrow" panose="020B0604020202020204" pitchFamily="34" charset="0"/>
                      </a:endParaRPr>
                    </a:p>
                  </a:txBody>
                  <a:tcPr/>
                </a:tc>
                <a:tc>
                  <a:txBody>
                    <a:bodyPr/>
                    <a:lstStyle/>
                    <a:p>
                      <a:pPr lvl="0"/>
                      <a:r>
                        <a:rPr lang="en-US" sz="1600" b="0" i="0" kern="1200" dirty="0">
                          <a:solidFill>
                            <a:schemeClr val="dk1"/>
                          </a:solidFill>
                          <a:effectLst/>
                          <a:latin typeface="Arial Narrow" panose="020B0604020202020204" pitchFamily="34" charset="0"/>
                          <a:ea typeface="+mn-ea"/>
                          <a:cs typeface="Arial Narrow" panose="020B0604020202020204" pitchFamily="34" charset="0"/>
                        </a:rPr>
                        <a:t>Have at least 51% ownership and control by an individual(s).</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pPr lvl="0"/>
                      <a:r>
                        <a:rPr lang="en-US" sz="1600" b="0" i="0" kern="1200" dirty="0">
                          <a:solidFill>
                            <a:schemeClr val="dk1"/>
                          </a:solidFill>
                          <a:effectLst/>
                          <a:latin typeface="Arial Narrow" panose="020B0604020202020204" pitchFamily="34" charset="0"/>
                          <a:ea typeface="+mn-ea"/>
                          <a:cs typeface="Arial Narrow" panose="020B0604020202020204" pitchFamily="34" charset="0"/>
                        </a:rPr>
                        <a:t>Have lived in a Disproportionately Impacted Area in 5 of the past 10 years.</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pPr lvl="0"/>
                      <a:r>
                        <a:rPr lang="en-US" sz="1600" b="0" i="0" kern="1200" dirty="0">
                          <a:solidFill>
                            <a:schemeClr val="dk1"/>
                          </a:solidFill>
                          <a:effectLst/>
                          <a:latin typeface="Arial Narrow" panose="020B0604020202020204" pitchFamily="34" charset="0"/>
                          <a:ea typeface="+mn-ea"/>
                          <a:cs typeface="Arial Narrow" panose="020B0604020202020204" pitchFamily="34" charset="0"/>
                        </a:rPr>
                        <a:t>Have been arrested for, convicted of, or adjudicated delinquent for cannabis-related offenses eligible for expungement, including cannabis possession up to 500 grams (about 18 ounces) or intent to deliver up to 30 grams (one ounce).</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pPr lvl="0"/>
                      <a:r>
                        <a:rPr lang="en-US" sz="1600" b="0" i="0" kern="1200" dirty="0">
                          <a:solidFill>
                            <a:schemeClr val="dk1"/>
                          </a:solidFill>
                          <a:effectLst/>
                          <a:latin typeface="Arial Narrow" panose="020B0604020202020204" pitchFamily="34" charset="0"/>
                          <a:ea typeface="+mn-ea"/>
                          <a:cs typeface="Arial Narrow" panose="020B0604020202020204" pitchFamily="34" charset="0"/>
                        </a:rPr>
                        <a:t>Have a parent, child, or spouse that has been arrested for, convicted of, or adjudicated delinquent for cannabis-related offenses eligible for expungement, including possession up to 500 grams or intent to deliver up to 30 grams</a:t>
                      </a:r>
                    </a:p>
                    <a:p>
                      <a:endParaRPr lang="en-US" sz="1600" b="0" i="0" dirty="0">
                        <a:latin typeface="Arial Narrow" panose="020B0604020202020204" pitchFamily="34" charset="0"/>
                        <a:cs typeface="Arial Narrow" panose="020B0604020202020204" pitchFamily="34" charset="0"/>
                      </a:endParaRPr>
                    </a:p>
                  </a:txBody>
                  <a:tcPr/>
                </a:tc>
                <a:tc>
                  <a:txBody>
                    <a:bodyPr/>
                    <a:lstStyle/>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An applicant who has at least fifty-one percent ownership and control by one or more individuals who have resided for at least five of the preceding ten years in a disproportionately impacted area; </a:t>
                      </a:r>
                    </a:p>
                    <a:p>
                      <a:endParaRPr lang="en-US" sz="1600" b="0" i="0" kern="1200" dirty="0">
                        <a:solidFill>
                          <a:schemeClr val="dk1"/>
                        </a:solidFill>
                        <a:effectLst/>
                        <a:latin typeface="Arial Narrow" panose="020B0604020202020204" pitchFamily="34" charset="0"/>
                        <a:ea typeface="+mn-ea"/>
                        <a:cs typeface="Arial Narrow" panose="020B0604020202020204" pitchFamily="34" charset="0"/>
                      </a:endParaRP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or</a:t>
                      </a:r>
                    </a:p>
                    <a:p>
                      <a:endParaRPr lang="en-US" sz="1600" b="0" i="0" kern="1200" dirty="0">
                        <a:solidFill>
                          <a:schemeClr val="dk1"/>
                        </a:solidFill>
                        <a:effectLst/>
                        <a:latin typeface="Arial Narrow" panose="020B0604020202020204" pitchFamily="34" charset="0"/>
                        <a:ea typeface="+mn-ea"/>
                        <a:cs typeface="Arial Narrow" panose="020B0604020202020204" pitchFamily="34" charset="0"/>
                      </a:endParaRPr>
                    </a:p>
                    <a:p>
                      <a:pPr lvl="0"/>
                      <a:r>
                        <a:rPr lang="en-US" sz="1600" b="0" i="0" kern="1200" dirty="0">
                          <a:solidFill>
                            <a:schemeClr val="dk1"/>
                          </a:solidFill>
                          <a:effectLst/>
                          <a:latin typeface="Arial Narrow" panose="020B0604020202020204" pitchFamily="34" charset="0"/>
                          <a:ea typeface="+mn-ea"/>
                          <a:cs typeface="Arial Narrow" panose="020B0604020202020204" pitchFamily="34" charset="0"/>
                        </a:rPr>
                        <a:t>An applicant who has at least fifty-one percent ownership and control by at least one individual who has been convicted of a marijuana offense or is a family member of such an individual.</a:t>
                      </a:r>
                    </a:p>
                    <a:p>
                      <a:r>
                        <a:rPr lang="en-US" sz="1600" b="0" i="0" kern="1200" dirty="0">
                          <a:solidFill>
                            <a:schemeClr val="dk1"/>
                          </a:solidFill>
                          <a:effectLst/>
                          <a:latin typeface="Arial Narrow" panose="020B0604020202020204" pitchFamily="34" charset="0"/>
                          <a:ea typeface="+mn-ea"/>
                          <a:cs typeface="Arial Narrow" panose="020B0604020202020204" pitchFamily="34" charset="0"/>
                        </a:rPr>
                        <a:t> </a:t>
                      </a:r>
                    </a:p>
                    <a:p>
                      <a:endParaRPr lang="en-US" sz="1600" b="0" i="0" dirty="0">
                        <a:latin typeface="Arial Narrow" panose="020B0604020202020204" pitchFamily="34" charset="0"/>
                        <a:cs typeface="Arial Narrow" panose="020B0604020202020204" pitchFamily="34" charset="0"/>
                      </a:endParaRPr>
                    </a:p>
                  </a:txBody>
                  <a:tcPr/>
                </a:tc>
                <a:extLst>
                  <a:ext uri="{0D108BD9-81ED-4DB2-BD59-A6C34878D82A}">
                    <a16:rowId xmlns:a16="http://schemas.microsoft.com/office/drawing/2014/main" val="1725582971"/>
                  </a:ext>
                </a:extLst>
              </a:tr>
            </a:tbl>
          </a:graphicData>
        </a:graphic>
      </p:graphicFrame>
    </p:spTree>
    <p:extLst>
      <p:ext uri="{BB962C8B-B14F-4D97-AF65-F5344CB8AC3E}">
        <p14:creationId xmlns:p14="http://schemas.microsoft.com/office/powerpoint/2010/main" val="3868874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0C95-25C2-4049-9A35-D2D65C9585FF}"/>
              </a:ext>
            </a:extLst>
          </p:cNvPr>
          <p:cNvSpPr>
            <a:spLocks noGrp="1"/>
          </p:cNvSpPr>
          <p:nvPr>
            <p:ph type="title"/>
          </p:nvPr>
        </p:nvSpPr>
        <p:spPr>
          <a:xfrm>
            <a:off x="838200" y="0"/>
            <a:ext cx="10515600" cy="1176980"/>
          </a:xfrm>
        </p:spPr>
        <p:txBody>
          <a:bodyPr/>
          <a:lstStyle/>
          <a:p>
            <a:pPr algn="ctr"/>
            <a:r>
              <a:rPr lang="en-US" b="1" dirty="0"/>
              <a:t>Nevada (2021)</a:t>
            </a:r>
          </a:p>
        </p:txBody>
      </p:sp>
      <p:sp>
        <p:nvSpPr>
          <p:cNvPr id="3" name="Content Placeholder 2">
            <a:extLst>
              <a:ext uri="{FF2B5EF4-FFF2-40B4-BE49-F238E27FC236}">
                <a16:creationId xmlns:a16="http://schemas.microsoft.com/office/drawing/2014/main" id="{1F2C84BF-F835-454C-A3C6-ED21CDDE8457}"/>
              </a:ext>
            </a:extLst>
          </p:cNvPr>
          <p:cNvSpPr>
            <a:spLocks noGrp="1"/>
          </p:cNvSpPr>
          <p:nvPr>
            <p:ph idx="1"/>
          </p:nvPr>
        </p:nvSpPr>
        <p:spPr>
          <a:xfrm>
            <a:off x="544529" y="1006867"/>
            <a:ext cx="11281025" cy="5435030"/>
          </a:xfrm>
        </p:spPr>
        <p:txBody>
          <a:bodyPr>
            <a:normAutofit/>
          </a:bodyPr>
          <a:lstStyle/>
          <a:p>
            <a:r>
              <a:rPr lang="en-US" dirty="0"/>
              <a:t>§ 9 SE Applicant Defined as person applying for a retail or independent consumption lounge license who has been adversely affected by provisions of previous laws which criminalized activity relating to cannabis</a:t>
            </a:r>
          </a:p>
          <a:p>
            <a:pPr marL="0" indent="0">
              <a:buNone/>
            </a:pPr>
            <a:endParaRPr lang="en-US" dirty="0"/>
          </a:p>
          <a:p>
            <a:r>
              <a:rPr lang="en-US" dirty="0"/>
              <a:t>§§ 11 &amp; 12 </a:t>
            </a:r>
          </a:p>
          <a:p>
            <a:pPr lvl="1"/>
            <a:r>
              <a:rPr lang="en-US" dirty="0"/>
              <a:t>Authorizes the Cannabis Compliance Board (“CCB”) to promulgate regulations that will define criteria for the SE applicant</a:t>
            </a:r>
          </a:p>
          <a:p>
            <a:pPr lvl="1"/>
            <a:r>
              <a:rPr lang="en-US" dirty="0"/>
              <a:t>Authorizes the CCB to determine percentage of company ownership that the SE licensee must retain</a:t>
            </a:r>
          </a:p>
          <a:p>
            <a:pPr lvl="1"/>
            <a:r>
              <a:rPr lang="en-US" dirty="0"/>
              <a:t>Authorizes CCB to consider race, ethnicity, or gender of applicant</a:t>
            </a:r>
            <a:r>
              <a:rPr lang="en-US" dirty="0">
                <a:effectLst/>
              </a:rPr>
              <a:t> </a:t>
            </a:r>
            <a:endParaRPr lang="en-US" dirty="0"/>
          </a:p>
        </p:txBody>
      </p:sp>
    </p:spTree>
    <p:extLst>
      <p:ext uri="{BB962C8B-B14F-4D97-AF65-F5344CB8AC3E}">
        <p14:creationId xmlns:p14="http://schemas.microsoft.com/office/powerpoint/2010/main" val="1250625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7838FC-C531-074F-8311-FA87BC2088FE}"/>
              </a:ext>
            </a:extLst>
          </p:cNvPr>
          <p:cNvSpPr>
            <a:spLocks noGrp="1"/>
          </p:cNvSpPr>
          <p:nvPr>
            <p:ph idx="1"/>
          </p:nvPr>
        </p:nvSpPr>
        <p:spPr>
          <a:xfrm>
            <a:off x="838200" y="698643"/>
            <a:ext cx="10515600" cy="5478320"/>
          </a:xfrm>
        </p:spPr>
        <p:txBody>
          <a:bodyPr/>
          <a:lstStyle/>
          <a:p>
            <a:pPr marL="0" indent="0">
              <a:buNone/>
            </a:pPr>
            <a:r>
              <a:rPr lang="en-US" b="1" dirty="0"/>
              <a:t>Social Equity Applicant.</a:t>
            </a:r>
            <a:r>
              <a:rPr lang="en-US" dirty="0"/>
              <a:t> Per PA 21-1, Section 1, subsection 48,  a "Social equity applicant" means a person that has applied for a license for a cannabis establishment, where such applicant is at least sixty-five per cent owned and controlled by an individual or individuals, or such applicant is an individual, who: (A) Had an average household income of less than three hundred per cent of the state median household income over the three tax years immediately preceding such individual's application; and (B) (</a:t>
            </a:r>
            <a:r>
              <a:rPr lang="en-US" dirty="0" err="1"/>
              <a:t>i</a:t>
            </a:r>
            <a:r>
              <a:rPr lang="en-US" dirty="0"/>
              <a:t>) Was a resident of a disproportionately impacted area for not less than five of the ten years immediately preceding the date of such application; or (ii) Was a resident of a disproportionately impacted area for not less than nine years prior to attaining the age of eighteen;”</a:t>
            </a:r>
          </a:p>
        </p:txBody>
      </p:sp>
    </p:spTree>
    <p:extLst>
      <p:ext uri="{BB962C8B-B14F-4D97-AF65-F5344CB8AC3E}">
        <p14:creationId xmlns:p14="http://schemas.microsoft.com/office/powerpoint/2010/main" val="4029426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F75D1-74D6-A04E-8754-B7CFB0A17B39}"/>
              </a:ext>
            </a:extLst>
          </p:cNvPr>
          <p:cNvSpPr>
            <a:spLocks noGrp="1"/>
          </p:cNvSpPr>
          <p:nvPr>
            <p:ph type="title"/>
          </p:nvPr>
        </p:nvSpPr>
        <p:spPr>
          <a:xfrm>
            <a:off x="838200" y="-216568"/>
            <a:ext cx="10515600" cy="1066047"/>
          </a:xfrm>
        </p:spPr>
        <p:txBody>
          <a:bodyPr/>
          <a:lstStyle/>
          <a:p>
            <a:pPr algn="ctr"/>
            <a:r>
              <a:rPr lang="en-US" b="1" dirty="0"/>
              <a:t>Social Equity Applicant</a:t>
            </a:r>
          </a:p>
        </p:txBody>
      </p:sp>
      <p:sp>
        <p:nvSpPr>
          <p:cNvPr id="3" name="Content Placeholder 2">
            <a:extLst>
              <a:ext uri="{FF2B5EF4-FFF2-40B4-BE49-F238E27FC236}">
                <a16:creationId xmlns:a16="http://schemas.microsoft.com/office/drawing/2014/main" id="{9C28BD7A-0EF1-2C45-B3EB-8A2684FD0416}"/>
              </a:ext>
            </a:extLst>
          </p:cNvPr>
          <p:cNvSpPr>
            <a:spLocks noGrp="1"/>
          </p:cNvSpPr>
          <p:nvPr>
            <p:ph idx="1"/>
          </p:nvPr>
        </p:nvSpPr>
        <p:spPr>
          <a:xfrm>
            <a:off x="372979" y="697833"/>
            <a:ext cx="11177337" cy="5967662"/>
          </a:xfrm>
        </p:spPr>
        <p:txBody>
          <a:bodyPr>
            <a:normAutofit fontScale="92500" lnSpcReduction="20000"/>
          </a:bodyPr>
          <a:lstStyle/>
          <a:p>
            <a:r>
              <a:rPr lang="en-US" dirty="0"/>
              <a:t>Dominant Themes:</a:t>
            </a:r>
          </a:p>
          <a:p>
            <a:pPr lvl="1"/>
            <a:r>
              <a:rPr lang="en-US" dirty="0"/>
              <a:t>Convictions, incarceration, arrest impacted individuals should be included</a:t>
            </a:r>
          </a:p>
          <a:p>
            <a:pPr lvl="1"/>
            <a:r>
              <a:rPr lang="en-US" dirty="0"/>
              <a:t>Generational consequences of the war on drugs on individuals, families and communities</a:t>
            </a:r>
          </a:p>
          <a:p>
            <a:pPr lvl="1"/>
            <a:r>
              <a:rPr lang="en-US" dirty="0"/>
              <a:t>Income cap seems to penalize those who made it, but were impacted by the war on drugs. Income cap is too low.</a:t>
            </a:r>
          </a:p>
          <a:p>
            <a:pPr lvl="1"/>
            <a:r>
              <a:rPr lang="en-US" dirty="0"/>
              <a:t>A concern that those affected are not benefiting</a:t>
            </a:r>
          </a:p>
          <a:p>
            <a:r>
              <a:rPr lang="en-US" dirty="0"/>
              <a:t>Other Themes</a:t>
            </a:r>
          </a:p>
          <a:p>
            <a:pPr lvl="1"/>
            <a:r>
              <a:rPr lang="en-US" dirty="0"/>
              <a:t>Household income data should be an additional qualification but not core, or should be expanded to include higher boundaries</a:t>
            </a:r>
          </a:p>
          <a:p>
            <a:pPr lvl="1"/>
            <a:r>
              <a:rPr lang="en-US" dirty="0"/>
              <a:t>Race and Ethnic communities that were affected disproportionately by the war on drugs</a:t>
            </a:r>
          </a:p>
          <a:p>
            <a:pPr lvl="1"/>
            <a:r>
              <a:rPr lang="en-US" dirty="0"/>
              <a:t>Intersection of ethnic and racial status with other measures</a:t>
            </a:r>
          </a:p>
          <a:p>
            <a:pPr lvl="1"/>
            <a:r>
              <a:rPr lang="en-US" dirty="0"/>
              <a:t>There is an opportunity to expand who is an applicant. Items listed should be included/considered.</a:t>
            </a:r>
          </a:p>
          <a:p>
            <a:pPr lvl="1"/>
            <a:r>
              <a:rPr lang="en-US" dirty="0"/>
              <a:t>Concern about companies overwhelming individuals who meet the social equity qualifications. Ensure corporations would not have an unfair advantage</a:t>
            </a:r>
          </a:p>
          <a:p>
            <a:pPr lvl="1"/>
            <a:r>
              <a:rPr lang="en-US" dirty="0"/>
              <a:t>DIA boundaries are not precise</a:t>
            </a:r>
          </a:p>
          <a:p>
            <a:pPr lvl="1"/>
            <a:r>
              <a:rPr lang="en-US" dirty="0"/>
              <a:t>Carefully review percentage of ownership that is allowed (65% ownership seems arbitrary). There needs to be an exception rule that is not restrictive for applicants who live outside of DIA but they have been impacted and fit the rest of social equity criteria</a:t>
            </a:r>
          </a:p>
          <a:p>
            <a:pPr lvl="1"/>
            <a:r>
              <a:rPr lang="en-US" dirty="0"/>
              <a:t>Define using employment, demographics, economics (working poor) </a:t>
            </a:r>
          </a:p>
        </p:txBody>
      </p:sp>
    </p:spTree>
    <p:extLst>
      <p:ext uri="{BB962C8B-B14F-4D97-AF65-F5344CB8AC3E}">
        <p14:creationId xmlns:p14="http://schemas.microsoft.com/office/powerpoint/2010/main" val="3411755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D39C-F514-1140-865A-E7F57404B0BE}"/>
              </a:ext>
            </a:extLst>
          </p:cNvPr>
          <p:cNvSpPr>
            <a:spLocks noGrp="1"/>
          </p:cNvSpPr>
          <p:nvPr>
            <p:ph type="title"/>
          </p:nvPr>
        </p:nvSpPr>
        <p:spPr>
          <a:xfrm>
            <a:off x="838200" y="300788"/>
            <a:ext cx="10515600" cy="914401"/>
          </a:xfrm>
        </p:spPr>
        <p:txBody>
          <a:bodyPr/>
          <a:lstStyle/>
          <a:p>
            <a:pPr algn="ctr"/>
            <a:r>
              <a:rPr lang="en-US" dirty="0"/>
              <a:t>Options for CT</a:t>
            </a:r>
          </a:p>
        </p:txBody>
      </p:sp>
      <p:sp>
        <p:nvSpPr>
          <p:cNvPr id="3" name="Content Placeholder 2">
            <a:extLst>
              <a:ext uri="{FF2B5EF4-FFF2-40B4-BE49-F238E27FC236}">
                <a16:creationId xmlns:a16="http://schemas.microsoft.com/office/drawing/2014/main" id="{ADFA1198-ABD6-1641-BC5A-8E987619BC8B}"/>
              </a:ext>
            </a:extLst>
          </p:cNvPr>
          <p:cNvSpPr>
            <a:spLocks noGrp="1"/>
          </p:cNvSpPr>
          <p:nvPr>
            <p:ph idx="1"/>
          </p:nvPr>
        </p:nvSpPr>
        <p:spPr>
          <a:xfrm>
            <a:off x="838200" y="1215189"/>
            <a:ext cx="10515600" cy="4961774"/>
          </a:xfrm>
        </p:spPr>
        <p:txBody>
          <a:bodyPr>
            <a:normAutofit/>
          </a:bodyPr>
          <a:lstStyle/>
          <a:p>
            <a:r>
              <a:rPr lang="en-US" strike="sngStrike" dirty="0"/>
              <a:t>(A) Had an average household income of less than three hundred per cent of the state median household income over the three tax years immediately preceding such individual's application; </a:t>
            </a:r>
            <a:r>
              <a:rPr lang="en-US" b="1" strike="sngStrike" dirty="0"/>
              <a:t>and</a:t>
            </a:r>
            <a:r>
              <a:rPr lang="en-US" strike="sngStrike" dirty="0"/>
              <a:t> </a:t>
            </a:r>
          </a:p>
          <a:p>
            <a:r>
              <a:rPr lang="en-US" dirty="0">
                <a:solidFill>
                  <a:srgbClr val="FF0000"/>
                </a:solidFill>
                <a:latin typeface="Arial Narrow" panose="020B0604020202020204" pitchFamily="34" charset="0"/>
                <a:cs typeface="Arial Narrow" panose="020B0604020202020204" pitchFamily="34" charset="0"/>
              </a:rPr>
              <a:t>(A) (</a:t>
            </a:r>
            <a:r>
              <a:rPr lang="en-US" dirty="0" err="1">
                <a:solidFill>
                  <a:srgbClr val="FF0000"/>
                </a:solidFill>
                <a:latin typeface="Arial Narrow" panose="020B0604020202020204" pitchFamily="34" charset="0"/>
                <a:cs typeface="Arial Narrow" panose="020B0604020202020204" pitchFamily="34" charset="0"/>
              </a:rPr>
              <a:t>i</a:t>
            </a:r>
            <a:r>
              <a:rPr lang="en-US" dirty="0">
                <a:solidFill>
                  <a:srgbClr val="FF0000"/>
                </a:solidFill>
                <a:latin typeface="Arial Narrow" panose="020B0604020202020204" pitchFamily="34" charset="0"/>
                <a:cs typeface="Arial Narrow" panose="020B0604020202020204" pitchFamily="34" charset="0"/>
              </a:rPr>
              <a:t>) past drug conviction and MA residency for at least the preceding 12 months; or (ii) being married to or are the child of a person with a drug conviction and they have been residents of Massachusetts for at least the preceding 12 months. and</a:t>
            </a:r>
          </a:p>
          <a:p>
            <a:r>
              <a:rPr lang="en-US" dirty="0"/>
              <a:t>(B) (</a:t>
            </a:r>
            <a:r>
              <a:rPr lang="en-US" dirty="0" err="1"/>
              <a:t>i</a:t>
            </a:r>
            <a:r>
              <a:rPr lang="en-US" dirty="0"/>
              <a:t>) Was a resident of a disproportionately impacted area for not less than five of the ten years immediately preceding the date of such application; or (ii) Was a resident of a disproportionately impacted area for not less than nine years prior to attaining the age of eighteen;”</a:t>
            </a:r>
          </a:p>
          <a:p>
            <a:endParaRPr lang="en-US" dirty="0"/>
          </a:p>
        </p:txBody>
      </p:sp>
    </p:spTree>
    <p:extLst>
      <p:ext uri="{BB962C8B-B14F-4D97-AF65-F5344CB8AC3E}">
        <p14:creationId xmlns:p14="http://schemas.microsoft.com/office/powerpoint/2010/main" val="3492305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2EC02-EF8D-0047-95CF-5F36E0F7F4EC}"/>
              </a:ext>
            </a:extLst>
          </p:cNvPr>
          <p:cNvSpPr>
            <a:spLocks noGrp="1"/>
          </p:cNvSpPr>
          <p:nvPr>
            <p:ph type="title"/>
          </p:nvPr>
        </p:nvSpPr>
        <p:spPr>
          <a:xfrm>
            <a:off x="838200" y="0"/>
            <a:ext cx="10515600" cy="721895"/>
          </a:xfrm>
        </p:spPr>
        <p:txBody>
          <a:bodyPr/>
          <a:lstStyle/>
          <a:p>
            <a:pPr algn="ctr"/>
            <a:r>
              <a:rPr lang="en-US" b="1" dirty="0"/>
              <a:t>DIAs</a:t>
            </a:r>
          </a:p>
        </p:txBody>
      </p:sp>
      <p:graphicFrame>
        <p:nvGraphicFramePr>
          <p:cNvPr id="4" name="Table 4">
            <a:extLst>
              <a:ext uri="{FF2B5EF4-FFF2-40B4-BE49-F238E27FC236}">
                <a16:creationId xmlns:a16="http://schemas.microsoft.com/office/drawing/2014/main" id="{4098D3F8-477B-9446-B9F2-FDAA6820F177}"/>
              </a:ext>
            </a:extLst>
          </p:cNvPr>
          <p:cNvGraphicFramePr>
            <a:graphicFrameLocks noGrp="1"/>
          </p:cNvGraphicFramePr>
          <p:nvPr>
            <p:ph idx="1"/>
          </p:nvPr>
        </p:nvGraphicFramePr>
        <p:xfrm>
          <a:off x="248652" y="610436"/>
          <a:ext cx="10983830" cy="5730206"/>
        </p:xfrm>
        <a:graphic>
          <a:graphicData uri="http://schemas.openxmlformats.org/drawingml/2006/table">
            <a:tbl>
              <a:tblPr firstRow="1" bandRow="1">
                <a:tableStyleId>{5C22544A-7EE6-4342-B048-85BDC9FD1C3A}</a:tableStyleId>
              </a:tblPr>
              <a:tblGrid>
                <a:gridCol w="4227095">
                  <a:extLst>
                    <a:ext uri="{9D8B030D-6E8A-4147-A177-3AD203B41FA5}">
                      <a16:colId xmlns:a16="http://schemas.microsoft.com/office/drawing/2014/main" val="2356911114"/>
                    </a:ext>
                  </a:extLst>
                </a:gridCol>
                <a:gridCol w="3862137">
                  <a:extLst>
                    <a:ext uri="{9D8B030D-6E8A-4147-A177-3AD203B41FA5}">
                      <a16:colId xmlns:a16="http://schemas.microsoft.com/office/drawing/2014/main" val="4145159831"/>
                    </a:ext>
                  </a:extLst>
                </a:gridCol>
                <a:gridCol w="2894598">
                  <a:extLst>
                    <a:ext uri="{9D8B030D-6E8A-4147-A177-3AD203B41FA5}">
                      <a16:colId xmlns:a16="http://schemas.microsoft.com/office/drawing/2014/main" val="67791361"/>
                    </a:ext>
                  </a:extLst>
                </a:gridCol>
              </a:tblGrid>
              <a:tr h="414574">
                <a:tc>
                  <a:txBody>
                    <a:bodyPr/>
                    <a:lstStyle/>
                    <a:p>
                      <a:r>
                        <a:rPr lang="en-US" dirty="0"/>
                        <a:t>Washington State</a:t>
                      </a:r>
                    </a:p>
                  </a:txBody>
                  <a:tcPr/>
                </a:tc>
                <a:tc>
                  <a:txBody>
                    <a:bodyPr/>
                    <a:lstStyle/>
                    <a:p>
                      <a:r>
                        <a:rPr lang="en-US" dirty="0"/>
                        <a:t>Michigan</a:t>
                      </a:r>
                    </a:p>
                  </a:txBody>
                  <a:tcPr/>
                </a:tc>
                <a:tc>
                  <a:txBody>
                    <a:bodyPr/>
                    <a:lstStyle/>
                    <a:p>
                      <a:r>
                        <a:rPr lang="en-US" dirty="0"/>
                        <a:t>CT</a:t>
                      </a:r>
                    </a:p>
                  </a:txBody>
                  <a:tcPr/>
                </a:tc>
                <a:extLst>
                  <a:ext uri="{0D108BD9-81ED-4DB2-BD59-A6C34878D82A}">
                    <a16:rowId xmlns:a16="http://schemas.microsoft.com/office/drawing/2014/main" val="3882707875"/>
                  </a:ext>
                </a:extLst>
              </a:tr>
              <a:tr h="5315632">
                <a:tc>
                  <a:txBody>
                    <a:bodyPr/>
                    <a:lstStyle/>
                    <a:p>
                      <a:r>
                        <a:rPr lang="en-US" sz="1800" kern="1200" dirty="0">
                          <a:solidFill>
                            <a:schemeClr val="dk1"/>
                          </a:solidFill>
                          <a:effectLst/>
                          <a:latin typeface="+mn-lt"/>
                          <a:ea typeface="+mn-ea"/>
                          <a:cs typeface="+mn-cs"/>
                        </a:rPr>
                        <a:t>A census tract or comparable geographic area that satisfies the following criteria:</a:t>
                      </a:r>
                    </a:p>
                    <a:p>
                      <a:r>
                        <a:rPr lang="en-US" sz="1800" kern="1200" dirty="0">
                          <a:solidFill>
                            <a:schemeClr val="dk1"/>
                          </a:solidFill>
                          <a:effectLst/>
                          <a:latin typeface="+mn-lt"/>
                          <a:ea typeface="+mn-ea"/>
                          <a:cs typeface="+mn-cs"/>
                        </a:rPr>
                        <a:t> </a:t>
                      </a:r>
                    </a:p>
                    <a:p>
                      <a:pPr lvl="0"/>
                      <a:r>
                        <a:rPr lang="en-US" sz="1800" kern="1200" dirty="0">
                          <a:solidFill>
                            <a:schemeClr val="dk1"/>
                          </a:solidFill>
                          <a:effectLst/>
                          <a:latin typeface="+mn-lt"/>
                          <a:ea typeface="+mn-ea"/>
                          <a:cs typeface="+mn-cs"/>
                        </a:rPr>
                        <a:t>A high poverty rate</a:t>
                      </a:r>
                    </a:p>
                    <a:p>
                      <a:pPr lvl="0"/>
                      <a:r>
                        <a:rPr lang="en-US" sz="1800" kern="1200" dirty="0">
                          <a:solidFill>
                            <a:schemeClr val="dk1"/>
                          </a:solidFill>
                          <a:effectLst/>
                          <a:latin typeface="+mn-lt"/>
                          <a:ea typeface="+mn-ea"/>
                          <a:cs typeface="+mn-cs"/>
                        </a:rPr>
                        <a:t>A high rate of income-based federal or state program participants.</a:t>
                      </a:r>
                    </a:p>
                    <a:p>
                      <a:r>
                        <a:rPr lang="en-US" sz="1800" kern="1200" dirty="0">
                          <a:solidFill>
                            <a:schemeClr val="dk1"/>
                          </a:solidFill>
                          <a:effectLst/>
                          <a:latin typeface="+mn-lt"/>
                          <a:ea typeface="+mn-ea"/>
                          <a:cs typeface="+mn-cs"/>
                        </a:rPr>
                        <a:t> </a:t>
                      </a:r>
                    </a:p>
                    <a:p>
                      <a:pPr lvl="0"/>
                      <a:r>
                        <a:rPr lang="en-US" sz="1800" kern="1200" dirty="0">
                          <a:solidFill>
                            <a:schemeClr val="dk1"/>
                          </a:solidFill>
                          <a:effectLst/>
                          <a:latin typeface="+mn-lt"/>
                          <a:ea typeface="+mn-ea"/>
                          <a:cs typeface="+mn-cs"/>
                        </a:rPr>
                        <a:t>A high rate of unemployment.</a:t>
                      </a:r>
                    </a:p>
                    <a:p>
                      <a:r>
                        <a:rPr lang="en-US" sz="1800" kern="1200" dirty="0">
                          <a:solidFill>
                            <a:schemeClr val="dk1"/>
                          </a:solidFill>
                          <a:effectLst/>
                          <a:latin typeface="+mn-lt"/>
                          <a:ea typeface="+mn-ea"/>
                          <a:cs typeface="+mn-cs"/>
                        </a:rPr>
                        <a:t>A high rate of arrest, conviction, or incarceration related to the sale, possession, use, cultivation, manufacture, or transport of marijuana.”</a:t>
                      </a:r>
                      <a:r>
                        <a:rPr lang="en-US" dirty="0">
                          <a:effectLst/>
                        </a:rPr>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Arial Narrow" panose="020B0604020202020204" pitchFamily="34" charset="0"/>
                          <a:ea typeface="+mn-ea"/>
                          <a:cs typeface="Arial Narrow" panose="020B0604020202020204" pitchFamily="34" charset="0"/>
                        </a:rPr>
                        <a:t>Communities which have marijuana-related convictions greater than the state median and have 20% or more of the population living below the federal poverty level will qualify as disproportionately impacted communities. This includes 184 communities eligible throughout the state.</a:t>
                      </a:r>
                    </a:p>
                    <a:p>
                      <a:endParaRPr lang="en-US" dirty="0"/>
                    </a:p>
                  </a:txBody>
                  <a:tcPr/>
                </a:tc>
                <a:tc>
                  <a:txBody>
                    <a:bodyPr/>
                    <a:lstStyle/>
                    <a:p>
                      <a:endParaRPr lang="en-US" dirty="0"/>
                    </a:p>
                  </a:txBody>
                  <a:tcPr/>
                </a:tc>
                <a:extLst>
                  <a:ext uri="{0D108BD9-81ED-4DB2-BD59-A6C34878D82A}">
                    <a16:rowId xmlns:a16="http://schemas.microsoft.com/office/drawing/2014/main" val="4147507927"/>
                  </a:ext>
                </a:extLst>
              </a:tr>
            </a:tbl>
          </a:graphicData>
        </a:graphic>
      </p:graphicFrame>
    </p:spTree>
    <p:extLst>
      <p:ext uri="{BB962C8B-B14F-4D97-AF65-F5344CB8AC3E}">
        <p14:creationId xmlns:p14="http://schemas.microsoft.com/office/powerpoint/2010/main" val="1925512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582E58-0945-CC4C-BA8A-A7E0FB0121AC}"/>
              </a:ext>
            </a:extLst>
          </p:cNvPr>
          <p:cNvSpPr>
            <a:spLocks noGrp="1"/>
          </p:cNvSpPr>
          <p:nvPr>
            <p:ph idx="1"/>
          </p:nvPr>
        </p:nvSpPr>
        <p:spPr>
          <a:xfrm>
            <a:off x="838200" y="873303"/>
            <a:ext cx="10515600" cy="5303660"/>
          </a:xfrm>
        </p:spPr>
        <p:txBody>
          <a:bodyPr/>
          <a:lstStyle/>
          <a:p>
            <a:pPr marL="0" indent="0">
              <a:buNone/>
            </a:pPr>
            <a:r>
              <a:rPr lang="en-US" b="1" dirty="0"/>
              <a:t>Disproportionally Impacted Area.</a:t>
            </a:r>
            <a:r>
              <a:rPr lang="en-US" dirty="0"/>
              <a:t> When looking at disproportionally impacted areas, initial criteria for consideration, as outlined in PA21-1, Section 1, Subsection (17) states that: "Disproportionately impacted area" means a United States census tract in the state that has, as determined by the Social Equity Council under section 22 of this act, (A) a historical conviction rate for drug-related offenses greater than one-tenth, or (B) an unemployment rate greater than ten per cent;</a:t>
            </a:r>
          </a:p>
          <a:p>
            <a:pPr marL="0" indent="0">
              <a:buNone/>
            </a:pPr>
            <a:endParaRPr lang="en-US" dirty="0"/>
          </a:p>
        </p:txBody>
      </p:sp>
    </p:spTree>
    <p:extLst>
      <p:ext uri="{BB962C8B-B14F-4D97-AF65-F5344CB8AC3E}">
        <p14:creationId xmlns:p14="http://schemas.microsoft.com/office/powerpoint/2010/main" val="2556626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4885C-29C2-5242-9B78-3BA29F22D3A5}"/>
              </a:ext>
            </a:extLst>
          </p:cNvPr>
          <p:cNvSpPr>
            <a:spLocks noGrp="1"/>
          </p:cNvSpPr>
          <p:nvPr>
            <p:ph type="title"/>
          </p:nvPr>
        </p:nvSpPr>
        <p:spPr/>
        <p:txBody>
          <a:bodyPr/>
          <a:lstStyle/>
          <a:p>
            <a:pPr algn="ctr"/>
            <a:r>
              <a:rPr lang="en-US" b="1" dirty="0"/>
              <a:t>Disproportionately Impacted Areas</a:t>
            </a:r>
          </a:p>
        </p:txBody>
      </p:sp>
      <p:sp>
        <p:nvSpPr>
          <p:cNvPr id="3" name="Content Placeholder 2">
            <a:extLst>
              <a:ext uri="{FF2B5EF4-FFF2-40B4-BE49-F238E27FC236}">
                <a16:creationId xmlns:a16="http://schemas.microsoft.com/office/drawing/2014/main" id="{F0D22705-7818-4A43-AF4B-CAF07E3C5B05}"/>
              </a:ext>
            </a:extLst>
          </p:cNvPr>
          <p:cNvSpPr>
            <a:spLocks noGrp="1"/>
          </p:cNvSpPr>
          <p:nvPr>
            <p:ph idx="1"/>
          </p:nvPr>
        </p:nvSpPr>
        <p:spPr>
          <a:xfrm>
            <a:off x="601895" y="1690688"/>
            <a:ext cx="10515600" cy="4351338"/>
          </a:xfrm>
        </p:spPr>
        <p:txBody>
          <a:bodyPr>
            <a:normAutofit/>
          </a:bodyPr>
          <a:lstStyle/>
          <a:p>
            <a:r>
              <a:rPr lang="en-US" dirty="0"/>
              <a:t>Larger geographic area like town or city: Geographic designation of a track should be larger - more areas need to be included </a:t>
            </a:r>
          </a:p>
          <a:p>
            <a:r>
              <a:rPr lang="en-US" dirty="0"/>
              <a:t>Use household income to define area</a:t>
            </a:r>
          </a:p>
          <a:p>
            <a:r>
              <a:rPr lang="en-US" dirty="0"/>
              <a:t>Involvement with Criminal Justice System</a:t>
            </a:r>
          </a:p>
          <a:p>
            <a:r>
              <a:rPr lang="en-US" dirty="0"/>
              <a:t>More flexibility not less flexibility</a:t>
            </a:r>
          </a:p>
          <a:p>
            <a:r>
              <a:rPr lang="en-US" dirty="0"/>
              <a:t>Add race and ethnicity</a:t>
            </a:r>
          </a:p>
          <a:p>
            <a:r>
              <a:rPr lang="en-US" dirty="0"/>
              <a:t>Looking at convictions or unemployment is not a good measure</a:t>
            </a:r>
          </a:p>
          <a:p>
            <a:endParaRPr lang="en-US" dirty="0"/>
          </a:p>
        </p:txBody>
      </p:sp>
    </p:spTree>
    <p:extLst>
      <p:ext uri="{BB962C8B-B14F-4D97-AF65-F5344CB8AC3E}">
        <p14:creationId xmlns:p14="http://schemas.microsoft.com/office/powerpoint/2010/main" val="1144977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175" y="1234202"/>
            <a:ext cx="10744199" cy="5016758"/>
          </a:xfrm>
          <a:prstGeom prst="rect">
            <a:avLst/>
          </a:prstGeom>
          <a:noFill/>
        </p:spPr>
        <p:txBody>
          <a:bodyPr wrap="square">
            <a:spAutoFit/>
          </a:bodyPr>
          <a:lstStyle/>
          <a:p>
            <a:r>
              <a:rPr lang="en-US" sz="1600" b="1" dirty="0">
                <a:latin typeface="Calibri" panose="020F0502020204030204" pitchFamily="34" charset="0"/>
                <a:ea typeface="Calibri" panose="020F0502020204030204" pitchFamily="34" charset="0"/>
              </a:rPr>
              <a:t>Senate Bill No. 1201 </a:t>
            </a:r>
            <a:br>
              <a:rPr lang="en-US" sz="1600" b="1" dirty="0">
                <a:latin typeface="Calibri" panose="020F0502020204030204" pitchFamily="34" charset="0"/>
                <a:ea typeface="Calibri" panose="020F0502020204030204" pitchFamily="34" charset="0"/>
              </a:rPr>
            </a:br>
            <a:r>
              <a:rPr lang="en-US" sz="1600" b="1" dirty="0">
                <a:latin typeface="Calibri" panose="020F0502020204030204" pitchFamily="34" charset="0"/>
                <a:ea typeface="Calibri" panose="020F0502020204030204" pitchFamily="34" charset="0"/>
              </a:rPr>
              <a:t>June Sp. Sess., Public Act No. 21-1</a:t>
            </a:r>
            <a:endParaRPr lang="en-US" sz="1600" dirty="0">
              <a:latin typeface="Calibri" panose="020F0502020204030204" pitchFamily="34" charset="0"/>
              <a:ea typeface="Calibri" panose="020F0502020204030204" pitchFamily="34" charset="0"/>
            </a:endParaRPr>
          </a:p>
          <a:p>
            <a:r>
              <a:rPr lang="en-US" sz="1600" b="1" dirty="0">
                <a:latin typeface="Calibri" panose="020F0502020204030204" pitchFamily="34"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sz="1600" dirty="0">
                <a:latin typeface="Calibri" panose="020F0502020204030204" pitchFamily="34" charset="0"/>
                <a:ea typeface="Calibri" panose="020F0502020204030204" pitchFamily="34" charset="0"/>
              </a:rPr>
              <a:t>(g) Not later than forty-five days after the effective date of this section, or at a later date determined by the council, the council shall establish criteria for proposals to conduct a study under this section…and shall select an independent third party to conduct such study and provide detailed findings of fact regarding the following matters in the state or other matters determined by the council: </a:t>
            </a:r>
          </a:p>
          <a:p>
            <a:pPr marL="800100" lvl="1" indent="-342900">
              <a:buFont typeface="Symbol" panose="05050102010706020507" pitchFamily="18" charset="2"/>
              <a:buChar char=""/>
            </a:pPr>
            <a:r>
              <a:rPr lang="en-US" sz="1600" dirty="0">
                <a:latin typeface="Calibri" panose="020F0502020204030204" pitchFamily="34" charset="0"/>
                <a:ea typeface="Calibri" panose="020F0502020204030204" pitchFamily="34" charset="0"/>
              </a:rPr>
              <a:t>Historical and present-day social, economic and familial consequences of cannabis prohibition, the criminalization and </a:t>
            </a:r>
            <a:br>
              <a:rPr lang="en-US" sz="1600" dirty="0">
                <a:latin typeface="Calibri" panose="020F0502020204030204" pitchFamily="34" charset="0"/>
                <a:ea typeface="Calibri" panose="020F0502020204030204" pitchFamily="34" charset="0"/>
              </a:rPr>
            </a:br>
            <a:r>
              <a:rPr lang="en-US" sz="1600" dirty="0">
                <a:latin typeface="Calibri" panose="020F0502020204030204" pitchFamily="34" charset="0"/>
                <a:ea typeface="Calibri" panose="020F0502020204030204" pitchFamily="34" charset="0"/>
              </a:rPr>
              <a:t>stigmatization of cannabis use and related public policies; </a:t>
            </a:r>
          </a:p>
          <a:p>
            <a:pPr marL="800100" lvl="1" indent="-342900">
              <a:buFont typeface="Symbol" panose="05050102010706020507" pitchFamily="18" charset="2"/>
              <a:buChar char=""/>
            </a:pPr>
            <a:r>
              <a:rPr lang="en-US" sz="1600" dirty="0">
                <a:latin typeface="Calibri" panose="020F0502020204030204" pitchFamily="34" charset="0"/>
                <a:ea typeface="Calibri" panose="020F0502020204030204" pitchFamily="34" charset="0"/>
              </a:rPr>
              <a:t>Historical and present-day structures, patterns, causes and consequences of intentional and unintentional racial discrimination and racial disparities in the development, application and enforcement of cannabis prohibition and related public policies; </a:t>
            </a:r>
          </a:p>
          <a:p>
            <a:pPr marL="800100" lvl="1" indent="-342900">
              <a:buFont typeface="Symbol" panose="05050102010706020507" pitchFamily="18" charset="2"/>
              <a:buChar char=""/>
            </a:pPr>
            <a:r>
              <a:rPr lang="en-US" sz="1600" dirty="0">
                <a:latin typeface="Calibri" panose="020F0502020204030204" pitchFamily="34" charset="0"/>
                <a:ea typeface="Calibri" panose="020F0502020204030204" pitchFamily="34" charset="0"/>
              </a:rPr>
              <a:t>Foreseeable long-term social, economic and familial consequences of </a:t>
            </a:r>
            <a:r>
              <a:rPr lang="en-US" sz="1600" dirty="0" err="1">
                <a:latin typeface="Calibri" panose="020F0502020204030204" pitchFamily="34" charset="0"/>
                <a:ea typeface="Calibri" panose="020F0502020204030204" pitchFamily="34" charset="0"/>
              </a:rPr>
              <a:t>unremedied</a:t>
            </a:r>
            <a:r>
              <a:rPr lang="en-US" sz="1600" dirty="0">
                <a:latin typeface="Calibri" panose="020F0502020204030204" pitchFamily="34" charset="0"/>
                <a:ea typeface="Calibri" panose="020F0502020204030204" pitchFamily="34" charset="0"/>
              </a:rPr>
              <a:t> past racial discrimination and disparities arising from past and continued cannabis prohibition, stigmatization and criminalization; </a:t>
            </a:r>
          </a:p>
          <a:p>
            <a:pPr marL="800100" lvl="1" indent="-342900">
              <a:buFont typeface="Symbol" panose="05050102010706020507" pitchFamily="18" charset="2"/>
              <a:buChar char=""/>
            </a:pPr>
            <a:r>
              <a:rPr lang="en-US" sz="1600" dirty="0">
                <a:latin typeface="Calibri" panose="020F0502020204030204" pitchFamily="34" charset="0"/>
                <a:ea typeface="Calibri" panose="020F0502020204030204" pitchFamily="34" charset="0"/>
              </a:rPr>
              <a:t>Existing patterns of racial discrimination and racial disparities in access to entrepreneurship, employment and other economic benefits arising in the lawful palliative use cannabis sector as established pursuant to chapter 420f of the general statutes; and </a:t>
            </a:r>
          </a:p>
          <a:p>
            <a:pPr marL="800100" lvl="1" indent="-342900">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Any other matters that the council deems relevant and feasible for study for the purpose of making reasonable and practical recommendations for the establishment of an equitable and lawful </a:t>
            </a:r>
            <a:br>
              <a:rPr lang="en-US" sz="1600" dirty="0">
                <a:latin typeface="Calibri" panose="020F0502020204030204" pitchFamily="34" charset="0"/>
                <a:ea typeface="Times New Roman" panose="02020603050405020304" pitchFamily="18" charset="0"/>
              </a:rPr>
            </a:br>
            <a:r>
              <a:rPr lang="en-US" sz="1600" dirty="0">
                <a:latin typeface="Calibri" panose="020F0502020204030204" pitchFamily="34" charset="0"/>
                <a:ea typeface="Times New Roman" panose="02020603050405020304" pitchFamily="18" charset="0"/>
              </a:rPr>
              <a:t>adult-use cannabis business sector in this state.</a:t>
            </a:r>
            <a:endParaRPr lang="en-US" sz="1600" dirty="0">
              <a:effectLst/>
              <a:latin typeface="Calibri" panose="020F0502020204030204" pitchFamily="34" charset="0"/>
              <a:ea typeface="Calibri" panose="020F0502020204030204" pitchFamily="34" charset="0"/>
            </a:endParaRPr>
          </a:p>
        </p:txBody>
      </p:sp>
      <p:sp>
        <p:nvSpPr>
          <p:cNvPr id="3" name="Title 2"/>
          <p:cNvSpPr>
            <a:spLocks noGrp="1"/>
          </p:cNvSpPr>
          <p:nvPr>
            <p:ph type="title"/>
          </p:nvPr>
        </p:nvSpPr>
        <p:spPr>
          <a:xfrm>
            <a:off x="838200" y="365125"/>
            <a:ext cx="10515600" cy="758825"/>
          </a:xfrm>
        </p:spPr>
        <p:txBody>
          <a:bodyPr/>
          <a:lstStyle/>
          <a:p>
            <a:pPr algn="ctr"/>
            <a:r>
              <a:rPr lang="en-US" dirty="0"/>
              <a:t>Study’s Statutory Criteria</a:t>
            </a:r>
          </a:p>
        </p:txBody>
      </p:sp>
    </p:spTree>
    <p:extLst>
      <p:ext uri="{BB962C8B-B14F-4D97-AF65-F5344CB8AC3E}">
        <p14:creationId xmlns:p14="http://schemas.microsoft.com/office/powerpoint/2010/main" val="106128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F2CF-387B-BD48-B297-D007234E2333}"/>
              </a:ext>
            </a:extLst>
          </p:cNvPr>
          <p:cNvSpPr>
            <a:spLocks noGrp="1"/>
          </p:cNvSpPr>
          <p:nvPr>
            <p:ph type="title"/>
          </p:nvPr>
        </p:nvSpPr>
        <p:spPr/>
        <p:txBody>
          <a:bodyPr/>
          <a:lstStyle/>
          <a:p>
            <a:pPr algn="ctr"/>
            <a:r>
              <a:rPr lang="en-US" b="1" dirty="0"/>
              <a:t>Proposed Language</a:t>
            </a:r>
          </a:p>
        </p:txBody>
      </p:sp>
      <p:sp>
        <p:nvSpPr>
          <p:cNvPr id="3" name="Content Placeholder 2">
            <a:extLst>
              <a:ext uri="{FF2B5EF4-FFF2-40B4-BE49-F238E27FC236}">
                <a16:creationId xmlns:a16="http://schemas.microsoft.com/office/drawing/2014/main" id="{63F8753E-0BA5-5546-8B22-AE7F800D5839}"/>
              </a:ext>
            </a:extLst>
          </p:cNvPr>
          <p:cNvSpPr>
            <a:spLocks noGrp="1"/>
          </p:cNvSpPr>
          <p:nvPr>
            <p:ph idx="1"/>
          </p:nvPr>
        </p:nvSpPr>
        <p:spPr/>
        <p:txBody>
          <a:bodyPr/>
          <a:lstStyle/>
          <a:p>
            <a:pPr marL="0" indent="0">
              <a:buNone/>
            </a:pPr>
            <a:r>
              <a:rPr lang="en-US" dirty="0"/>
              <a:t>a United States census tract</a:t>
            </a:r>
            <a:r>
              <a:rPr lang="en-US" dirty="0">
                <a:solidFill>
                  <a:srgbClr val="FF0000"/>
                </a:solidFill>
              </a:rPr>
              <a:t>, or other geographic area defined by the SEC,</a:t>
            </a:r>
            <a:r>
              <a:rPr lang="en-US" dirty="0"/>
              <a:t> in the state that has, as determined by the Social Equity Council under section 22 of this act, (A) a historical conviction rate for drug-related offenses greater than one-tenth, or (B) </a:t>
            </a:r>
            <a:r>
              <a:rPr lang="en-US" strike="sngStrike" dirty="0"/>
              <a:t>an unemployment rate greater than ten per cent </a:t>
            </a:r>
            <a:r>
              <a:rPr lang="en-US" dirty="0">
                <a:solidFill>
                  <a:srgbClr val="FF0000"/>
                </a:solidFill>
              </a:rPr>
              <a:t>a poverty rate higher than XX% of the State average;</a:t>
            </a:r>
          </a:p>
          <a:p>
            <a:pPr marL="0" indent="0">
              <a:buNone/>
            </a:pPr>
            <a:r>
              <a:rPr lang="en-US" dirty="0">
                <a:solidFill>
                  <a:srgbClr val="FF0000"/>
                </a:solidFill>
              </a:rPr>
              <a:t>Additional Options:</a:t>
            </a:r>
          </a:p>
          <a:p>
            <a:pPr marL="0" indent="0">
              <a:buNone/>
            </a:pPr>
            <a:r>
              <a:rPr lang="en-US" dirty="0">
                <a:solidFill>
                  <a:srgbClr val="FF0000"/>
                </a:solidFill>
              </a:rPr>
              <a:t>Replace drug-related offenses with Criminal Justice </a:t>
            </a:r>
            <a:r>
              <a:rPr lang="en-US">
                <a:solidFill>
                  <a:srgbClr val="FF0000"/>
                </a:solidFill>
              </a:rPr>
              <a:t>System convictions</a:t>
            </a:r>
            <a:endParaRPr lang="en-US" dirty="0">
              <a:solidFill>
                <a:srgbClr val="FF0000"/>
              </a:solidFill>
            </a:endParaRP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530243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necticut Poverty Rate Distribution by City">
            <a:extLst>
              <a:ext uri="{FF2B5EF4-FFF2-40B4-BE49-F238E27FC236}">
                <a16:creationId xmlns:a16="http://schemas.microsoft.com/office/drawing/2014/main" id="{5EFEF432-EB48-6847-BCC5-60CCAF1B9C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85" y="1077686"/>
            <a:ext cx="12083716" cy="5178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119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 Partners: Municipalities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64835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1E7CB-EA14-9542-9617-26D133FB985F}"/>
              </a:ext>
            </a:extLst>
          </p:cNvPr>
          <p:cNvSpPr>
            <a:spLocks noGrp="1"/>
          </p:cNvSpPr>
          <p:nvPr>
            <p:ph type="title"/>
          </p:nvPr>
        </p:nvSpPr>
        <p:spPr/>
        <p:txBody>
          <a:bodyPr/>
          <a:lstStyle/>
          <a:p>
            <a:r>
              <a:rPr lang="en-US" dirty="0"/>
              <a:t>Municipal Cannabis Equity Programs</a:t>
            </a:r>
          </a:p>
        </p:txBody>
      </p:sp>
      <p:sp>
        <p:nvSpPr>
          <p:cNvPr id="3" name="Content Placeholder 2">
            <a:extLst>
              <a:ext uri="{FF2B5EF4-FFF2-40B4-BE49-F238E27FC236}">
                <a16:creationId xmlns:a16="http://schemas.microsoft.com/office/drawing/2014/main" id="{5C7C82A1-7981-9E4F-9794-107680FF47AA}"/>
              </a:ext>
            </a:extLst>
          </p:cNvPr>
          <p:cNvSpPr>
            <a:spLocks noGrp="1"/>
          </p:cNvSpPr>
          <p:nvPr>
            <p:ph idx="1"/>
          </p:nvPr>
        </p:nvSpPr>
        <p:spPr/>
        <p:txBody>
          <a:bodyPr>
            <a:normAutofit fontScale="92500"/>
          </a:bodyPr>
          <a:lstStyle/>
          <a:p>
            <a:r>
              <a:rPr lang="en-US" dirty="0"/>
              <a:t>California passed the </a:t>
            </a:r>
            <a:r>
              <a:rPr lang="en-US" dirty="0">
                <a:hlinkClick r:id="rId3"/>
              </a:rPr>
              <a:t>California Cannabis Equity Act in 2018</a:t>
            </a:r>
            <a:r>
              <a:rPr lang="en-US" dirty="0"/>
              <a:t> which states:</a:t>
            </a:r>
          </a:p>
          <a:p>
            <a:pPr marL="914400" indent="0">
              <a:buNone/>
            </a:pPr>
            <a:r>
              <a:rPr lang="en-US" sz="1800" dirty="0"/>
              <a:t>“The bill would authorize the Bureau of Cannabis Control, upon request by a local jurisdiction, to provide technical assistance, as defined, to a local equity program that helps local equity applicants or local equity licensees.”</a:t>
            </a:r>
          </a:p>
          <a:p>
            <a:r>
              <a:rPr lang="en-US" dirty="0"/>
              <a:t>As of </a:t>
            </a:r>
            <a:r>
              <a:rPr lang="en-US" dirty="0">
                <a:hlinkClick r:id="rId4"/>
              </a:rPr>
              <a:t>July 2020</a:t>
            </a:r>
            <a:r>
              <a:rPr lang="en-US" dirty="0"/>
              <a:t>, $40 million in grant funding had been awarded to local jurisdictions</a:t>
            </a:r>
          </a:p>
          <a:p>
            <a:r>
              <a:rPr lang="en-US" dirty="0">
                <a:hlinkClick r:id="rId5"/>
              </a:rPr>
              <a:t>Los Angeles</a:t>
            </a:r>
            <a:r>
              <a:rPr lang="en-US" dirty="0"/>
              <a:t> and </a:t>
            </a:r>
            <a:r>
              <a:rPr lang="en-US" dirty="0">
                <a:hlinkClick r:id="rId6"/>
              </a:rPr>
              <a:t>Oakland</a:t>
            </a:r>
            <a:r>
              <a:rPr lang="en-US" dirty="0"/>
              <a:t> created their own social equity programs in response to the state legislation.</a:t>
            </a:r>
          </a:p>
          <a:p>
            <a:pPr lvl="1"/>
            <a:r>
              <a:rPr lang="en-US" dirty="0"/>
              <a:t>Los Angeles created a program to provide grants to local equity applicants and discounts on applications</a:t>
            </a:r>
          </a:p>
          <a:p>
            <a:pPr lvl="1"/>
            <a:r>
              <a:rPr lang="en-US" dirty="0"/>
              <a:t>Oakland’s program is more comprehensive as they rewrote their municipal cannabis codes in addition to creating a local grant program </a:t>
            </a:r>
          </a:p>
          <a:p>
            <a:pPr lvl="1"/>
            <a:endParaRPr lang="en-US" dirty="0"/>
          </a:p>
          <a:p>
            <a:pPr marL="457200" lvl="1" indent="0">
              <a:buNone/>
            </a:pPr>
            <a:endParaRPr lang="en-US" dirty="0"/>
          </a:p>
        </p:txBody>
      </p:sp>
    </p:spTree>
    <p:extLst>
      <p:ext uri="{BB962C8B-B14F-4D97-AF65-F5344CB8AC3E}">
        <p14:creationId xmlns:p14="http://schemas.microsoft.com/office/powerpoint/2010/main" val="3928472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1E7CB-EA14-9542-9617-26D133FB985F}"/>
              </a:ext>
            </a:extLst>
          </p:cNvPr>
          <p:cNvSpPr>
            <a:spLocks noGrp="1"/>
          </p:cNvSpPr>
          <p:nvPr>
            <p:ph type="title"/>
          </p:nvPr>
        </p:nvSpPr>
        <p:spPr/>
        <p:txBody>
          <a:bodyPr/>
          <a:lstStyle/>
          <a:p>
            <a:r>
              <a:rPr lang="en-US" dirty="0"/>
              <a:t>Municipal Cannabis Equity Programs</a:t>
            </a:r>
          </a:p>
        </p:txBody>
      </p:sp>
      <p:sp>
        <p:nvSpPr>
          <p:cNvPr id="3" name="Content Placeholder 2">
            <a:extLst>
              <a:ext uri="{FF2B5EF4-FFF2-40B4-BE49-F238E27FC236}">
                <a16:creationId xmlns:a16="http://schemas.microsoft.com/office/drawing/2014/main" id="{5C7C82A1-7981-9E4F-9794-107680FF47AA}"/>
              </a:ext>
            </a:extLst>
          </p:cNvPr>
          <p:cNvSpPr>
            <a:spLocks noGrp="1"/>
          </p:cNvSpPr>
          <p:nvPr>
            <p:ph idx="1"/>
          </p:nvPr>
        </p:nvSpPr>
        <p:spPr/>
        <p:txBody>
          <a:bodyPr>
            <a:normAutofit/>
          </a:bodyPr>
          <a:lstStyle/>
          <a:p>
            <a:pPr marL="0" marR="0">
              <a:spcBef>
                <a:spcPts val="0"/>
              </a:spcBef>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In addition to the cities in California, both </a:t>
            </a:r>
            <a:r>
              <a:rPr lang="en-US" dirty="0">
                <a:latin typeface="Times New Roman" panose="02020603050405020304" pitchFamily="18" charset="0"/>
                <a:ea typeface="Calibri" panose="020F0502020204030204" pitchFamily="34" charset="0"/>
                <a:cs typeface="Times New Roman" panose="02020603050405020304" pitchFamily="18" charset="0"/>
                <a:hlinkClick r:id="rId3"/>
              </a:rPr>
              <a:t>Denver, Colorado </a:t>
            </a:r>
            <a:r>
              <a:rPr lang="en-US" dirty="0">
                <a:latin typeface="Times New Roman" panose="02020603050405020304" pitchFamily="18" charset="0"/>
                <a:ea typeface="Calibri" panose="020F0502020204030204" pitchFamily="34" charset="0"/>
                <a:cs typeface="Times New Roman" panose="02020603050405020304" pitchFamily="18" charset="0"/>
              </a:rPr>
              <a:t>and Portland, Oregon have municipal social equity programs. The Denver program was adopted in April of 2021, and like Oakland, they completely rewrote their municipal cannabis code to be consistent with their legalization law and the social equity standards they are looking to achieve. The Denver program does not get state funding the way the California law provides. The municipal code provides discounted or waived application fees and it also provides exclusive access to equity applicants for a six-year period.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dirty="0"/>
          </a:p>
        </p:txBody>
      </p:sp>
    </p:spTree>
    <p:extLst>
      <p:ext uri="{BB962C8B-B14F-4D97-AF65-F5344CB8AC3E}">
        <p14:creationId xmlns:p14="http://schemas.microsoft.com/office/powerpoint/2010/main" val="3806188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554D3-9FE7-7C41-A82F-D81B96211BA0}"/>
              </a:ext>
            </a:extLst>
          </p:cNvPr>
          <p:cNvSpPr>
            <a:spLocks noGrp="1"/>
          </p:cNvSpPr>
          <p:nvPr>
            <p:ph type="title"/>
          </p:nvPr>
        </p:nvSpPr>
        <p:spPr/>
        <p:txBody>
          <a:bodyPr/>
          <a:lstStyle/>
          <a:p>
            <a:r>
              <a:rPr lang="en-US" dirty="0"/>
              <a:t>Applicability in Connecticut</a:t>
            </a:r>
          </a:p>
        </p:txBody>
      </p:sp>
      <p:sp>
        <p:nvSpPr>
          <p:cNvPr id="3" name="Content Placeholder 2">
            <a:extLst>
              <a:ext uri="{FF2B5EF4-FFF2-40B4-BE49-F238E27FC236}">
                <a16:creationId xmlns:a16="http://schemas.microsoft.com/office/drawing/2014/main" id="{CCCB9C03-9D5C-BE44-AB96-EAFB7B5700FF}"/>
              </a:ext>
            </a:extLst>
          </p:cNvPr>
          <p:cNvSpPr>
            <a:spLocks noGrp="1"/>
          </p:cNvSpPr>
          <p:nvPr>
            <p:ph idx="1"/>
          </p:nvPr>
        </p:nvSpPr>
        <p:spPr/>
        <p:txBody>
          <a:bodyPr/>
          <a:lstStyle/>
          <a:p>
            <a:r>
              <a:rPr lang="en-US" dirty="0"/>
              <a:t>The legislation as it is written could provide the Social Equity Council with the power to create a program geared at aiding municipalities. </a:t>
            </a:r>
          </a:p>
          <a:p>
            <a:r>
              <a:rPr lang="en-US" dirty="0">
                <a:hlinkClick r:id="rId3"/>
              </a:rPr>
              <a:t>CT Senate Bill 1201</a:t>
            </a:r>
            <a:r>
              <a:rPr lang="en-US" dirty="0"/>
              <a:t> states that the SEC is empowered with:</a:t>
            </a:r>
          </a:p>
          <a:p>
            <a:pPr marL="0" indent="0">
              <a:buNone/>
            </a:pPr>
            <a:r>
              <a:rPr lang="en-US" dirty="0"/>
              <a:t>	</a:t>
            </a:r>
            <a:r>
              <a:rPr lang="en-US" sz="1800" dirty="0"/>
              <a:t>”Creating programs to ensure that individuals from communities that have been disproportionately 	  harmed by cannabis prohibition and enforcement are provided equal access to licenses for cannabis 	  establishments.” </a:t>
            </a:r>
          </a:p>
          <a:p>
            <a:r>
              <a:rPr lang="en-US" dirty="0"/>
              <a:t>Connecticut’s legislation also has language that indicates they could receive funding for programs they create:</a:t>
            </a:r>
          </a:p>
          <a:p>
            <a:pPr marL="0" indent="0">
              <a:buNone/>
            </a:pPr>
            <a:r>
              <a:rPr lang="en-US" dirty="0"/>
              <a:t>	</a:t>
            </a:r>
            <a:r>
              <a:rPr lang="en-US" sz="1800" dirty="0"/>
              <a:t>”The Council may (1) request, and shall receive, from any state agency such information and 	  	  assistance as the council may require; (2) use such funds as may be available from federal, state or 	  other sources and may enter into contracts to carry out the purposes of the council.”</a:t>
            </a:r>
            <a:endParaRPr lang="en-US" dirty="0"/>
          </a:p>
        </p:txBody>
      </p:sp>
    </p:spTree>
    <p:extLst>
      <p:ext uri="{BB962C8B-B14F-4D97-AF65-F5344CB8AC3E}">
        <p14:creationId xmlns:p14="http://schemas.microsoft.com/office/powerpoint/2010/main" val="2572080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Additional Study Considerations</a:t>
            </a:r>
          </a:p>
        </p:txBody>
      </p:sp>
      <p:sp>
        <p:nvSpPr>
          <p:cNvPr id="3" name="Subtitle 2"/>
          <p:cNvSpPr>
            <a:spLocks noGrp="1"/>
          </p:cNvSpPr>
          <p:nvPr>
            <p:ph type="subTitle" idx="1"/>
          </p:nvPr>
        </p:nvSpPr>
        <p:spPr/>
        <p:txBody>
          <a:bodyPr/>
          <a:lstStyle/>
          <a:p>
            <a:pPr algn="l"/>
            <a:r>
              <a:rPr lang="en-US" dirty="0"/>
              <a:t>1)Economic and Workforce Development</a:t>
            </a:r>
            <a:br>
              <a:rPr lang="en-US" dirty="0"/>
            </a:br>
            <a:r>
              <a:rPr lang="en-US" dirty="0"/>
              <a:t>2)Reinvestment</a:t>
            </a:r>
          </a:p>
        </p:txBody>
      </p:sp>
    </p:spTree>
    <p:extLst>
      <p:ext uri="{BB962C8B-B14F-4D97-AF65-F5344CB8AC3E}">
        <p14:creationId xmlns:p14="http://schemas.microsoft.com/office/powerpoint/2010/main" val="186048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8249" y="1707547"/>
            <a:ext cx="10220325" cy="4339650"/>
          </a:xfrm>
          <a:prstGeom prst="rect">
            <a:avLst/>
          </a:prstGeom>
        </p:spPr>
        <p:txBody>
          <a:bodyPr wrap="square">
            <a:spAutoFit/>
          </a:bodyPr>
          <a:lstStyle/>
          <a:p>
            <a:pPr marL="24765" marR="0" hangingPunct="0">
              <a:lnSpc>
                <a:spcPct val="85000"/>
              </a:lnSpc>
              <a:spcBef>
                <a:spcPts val="0"/>
              </a:spcBef>
              <a:spcAft>
                <a:spcPts val="0"/>
              </a:spcAft>
            </a:pPr>
            <a:r>
              <a:rPr lang="en-US" sz="2400" dirty="0">
                <a:ea typeface="Calibri" panose="020F0502020204030204" pitchFamily="34" charset="0"/>
              </a:rPr>
              <a:t>The goals of the study solicited by this RFP are as follows: </a:t>
            </a:r>
          </a:p>
          <a:p>
            <a:pPr marL="367665" marR="0" indent="-342900" hangingPunct="0">
              <a:lnSpc>
                <a:spcPct val="85000"/>
              </a:lnSpc>
              <a:spcBef>
                <a:spcPts val="0"/>
              </a:spcBef>
              <a:spcAft>
                <a:spcPts val="0"/>
              </a:spcAft>
              <a:buFont typeface="Arial" panose="020B0604020202020204" pitchFamily="34" charset="0"/>
              <a:buChar char="•"/>
            </a:pPr>
            <a:r>
              <a:rPr lang="en-US" sz="2400" dirty="0">
                <a:ea typeface="Calibri" panose="020F0502020204030204" pitchFamily="34" charset="0"/>
              </a:rPr>
              <a:t>to ensure that the nascent cannabis industry is equitably reflecting the population of Connecticut, </a:t>
            </a:r>
          </a:p>
          <a:p>
            <a:pPr marL="367665" marR="0" indent="-342900" hangingPunct="0">
              <a:lnSpc>
                <a:spcPct val="85000"/>
              </a:lnSpc>
              <a:spcBef>
                <a:spcPts val="0"/>
              </a:spcBef>
              <a:spcAft>
                <a:spcPts val="0"/>
              </a:spcAft>
              <a:buFont typeface="Arial" panose="020B0604020202020204" pitchFamily="34" charset="0"/>
              <a:buChar char="•"/>
            </a:pPr>
            <a:r>
              <a:rPr lang="en-US" sz="2400" dirty="0">
                <a:ea typeface="Calibri" panose="020F0502020204030204" pitchFamily="34" charset="0"/>
              </a:rPr>
              <a:t>to ensure that revenues from this new industry are benefiting communities that have been negatively impacted by the criminalization of cannabis, </a:t>
            </a:r>
          </a:p>
          <a:p>
            <a:pPr marL="367665" marR="0" indent="-342900" hangingPunct="0">
              <a:lnSpc>
                <a:spcPct val="85000"/>
              </a:lnSpc>
              <a:spcBef>
                <a:spcPts val="0"/>
              </a:spcBef>
              <a:spcAft>
                <a:spcPts val="0"/>
              </a:spcAft>
              <a:buFont typeface="Arial" panose="020B0604020202020204" pitchFamily="34" charset="0"/>
              <a:buChar char="•"/>
            </a:pPr>
            <a:r>
              <a:rPr lang="en-US" sz="2400" dirty="0">
                <a:ea typeface="Calibri" panose="020F0502020204030204" pitchFamily="34" charset="0"/>
              </a:rPr>
              <a:t>to ensure that the criteria established for social equity applicants are correct and aiding impacted communities, and </a:t>
            </a:r>
          </a:p>
          <a:p>
            <a:pPr marL="367665" marR="0" indent="-342900" hangingPunct="0">
              <a:lnSpc>
                <a:spcPct val="85000"/>
              </a:lnSpc>
              <a:spcBef>
                <a:spcPts val="0"/>
              </a:spcBef>
              <a:spcAft>
                <a:spcPts val="0"/>
              </a:spcAft>
              <a:buFont typeface="Arial" panose="020B0604020202020204" pitchFamily="34" charset="0"/>
              <a:buChar char="•"/>
            </a:pPr>
            <a:r>
              <a:rPr lang="en-US" sz="2400" dirty="0">
                <a:ea typeface="Calibri" panose="020F0502020204030204" pitchFamily="34" charset="0"/>
              </a:rPr>
              <a:t>to provide workforce development opportunities and training to aid people from these communities in gaining employment, access to capital, and support starting in starting businesses.  </a:t>
            </a:r>
          </a:p>
          <a:p>
            <a:r>
              <a:rPr lang="en-US" sz="2400" dirty="0">
                <a:ea typeface="Calibri" panose="020F0502020204030204" pitchFamily="34" charset="0"/>
              </a:rPr>
              <a:t>The findings produced by this study will inform the SEC’s approach to administration of outreach, verification, and support services for social equity applicants. </a:t>
            </a:r>
            <a:endParaRPr lang="en-US" sz="2400" dirty="0"/>
          </a:p>
        </p:txBody>
      </p:sp>
      <p:sp>
        <p:nvSpPr>
          <p:cNvPr id="3" name="Title 2"/>
          <p:cNvSpPr>
            <a:spLocks noGrp="1"/>
          </p:cNvSpPr>
          <p:nvPr>
            <p:ph type="title"/>
          </p:nvPr>
        </p:nvSpPr>
        <p:spPr/>
        <p:txBody>
          <a:bodyPr/>
          <a:lstStyle/>
          <a:p>
            <a:pPr algn="ctr"/>
            <a:r>
              <a:rPr lang="en-US" dirty="0"/>
              <a:t>SEC Study Goals</a:t>
            </a:r>
          </a:p>
        </p:txBody>
      </p:sp>
    </p:spTree>
    <p:extLst>
      <p:ext uri="{BB962C8B-B14F-4D97-AF65-F5344CB8AC3E}">
        <p14:creationId xmlns:p14="http://schemas.microsoft.com/office/powerpoint/2010/main" val="132426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Study Design and Updates</a:t>
            </a:r>
          </a:p>
        </p:txBody>
      </p:sp>
      <p:sp>
        <p:nvSpPr>
          <p:cNvPr id="3" name="Rectangle 2"/>
          <p:cNvSpPr/>
          <p:nvPr/>
        </p:nvSpPr>
        <p:spPr>
          <a:xfrm>
            <a:off x="752475" y="1694242"/>
            <a:ext cx="10934700" cy="5167248"/>
          </a:xfrm>
          <a:prstGeom prst="rect">
            <a:avLst/>
          </a:prstGeom>
        </p:spPr>
        <p:txBody>
          <a:bodyPr wrap="square">
            <a:spAutoFit/>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IMRP Study Methodology: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To address the intent and requirements of the study, the IMRP study team is engaging in the following: </a:t>
            </a:r>
          </a:p>
          <a:p>
            <a:pPr marL="800100" lvl="1" indent="-342900">
              <a:lnSpc>
                <a:spcPct val="107000"/>
              </a:lnSpc>
              <a:spcAft>
                <a:spcPts val="800"/>
              </a:spcAft>
              <a:buFont typeface="+mj-lt"/>
              <a:buAutoNum type="arabicPeriod"/>
            </a:pPr>
            <a:r>
              <a:rPr lang="en-US" sz="2400" spc="-15" dirty="0">
                <a:latin typeface="Calibri" panose="020F0502020204030204" pitchFamily="34" charset="0"/>
                <a:ea typeface="Calibri" panose="020F0502020204030204" pitchFamily="34" charset="0"/>
                <a:cs typeface="Times New Roman" panose="02020603050405020304" pitchFamily="18" charset="0"/>
              </a:rPr>
              <a:t>Analysis of arrest and sentencing data related to cannabis criminalization. The study will be done by municipality and, if available, by zip code. The study will provide a trend for each of the municipalities for the years available in the datasets of sentencing and policing.</a:t>
            </a:r>
          </a:p>
          <a:p>
            <a:pPr marL="800100" lvl="1" indent="-342900">
              <a:lnSpc>
                <a:spcPct val="107000"/>
              </a:lnSpc>
              <a:spcAft>
                <a:spcPts val="800"/>
              </a:spcAft>
              <a:buFont typeface="+mj-lt"/>
              <a:buAutoNum type="arabicPeriod"/>
            </a:pPr>
            <a:r>
              <a:rPr lang="en-US" sz="2400" spc="-15" dirty="0">
                <a:latin typeface="Calibri" panose="020F0502020204030204" pitchFamily="34" charset="0"/>
                <a:ea typeface="Calibri" panose="020F0502020204030204" pitchFamily="34" charset="0"/>
                <a:cs typeface="Times New Roman" panose="02020603050405020304" pitchFamily="18" charset="0"/>
              </a:rPr>
              <a:t>An intersection of the arrest and sentencing trends with available socio-economic indicators. The data will also be mapped in layers.</a:t>
            </a:r>
          </a:p>
          <a:p>
            <a:pPr lvl="3">
              <a:lnSpc>
                <a:spcPct val="107000"/>
              </a:lnSpc>
              <a:spcAft>
                <a:spcPts val="800"/>
              </a:spcAft>
            </a:pPr>
            <a:r>
              <a:rPr lang="en-US" sz="2400" b="1" spc="-15" dirty="0">
                <a:latin typeface="Calibri" panose="020F0502020204030204" pitchFamily="34" charset="0"/>
                <a:ea typeface="Calibri" panose="020F0502020204030204" pitchFamily="34" charset="0"/>
                <a:cs typeface="Times New Roman" panose="02020603050405020304" pitchFamily="18" charset="0"/>
              </a:rPr>
              <a:t>Update: </a:t>
            </a:r>
            <a:r>
              <a:rPr lang="en-US" sz="2400" i="1" dirty="0">
                <a:latin typeface="Calibri" panose="020F0502020204030204" pitchFamily="34" charset="0"/>
                <a:ea typeface="Calibri" panose="020F0502020204030204" pitchFamily="34" charset="0"/>
                <a:cs typeface="Times New Roman" panose="02020603050405020304" pitchFamily="18" charset="0"/>
              </a:rPr>
              <a:t>In the process of executing an MOU with DESPP to obtain the requisite data.</a:t>
            </a:r>
            <a:endParaRPr lang="en-US" sz="2400" spc="-15"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59247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Study Design and Updates (cont.)</a:t>
            </a:r>
          </a:p>
        </p:txBody>
      </p:sp>
      <p:sp>
        <p:nvSpPr>
          <p:cNvPr id="3" name="Rectangle 2"/>
          <p:cNvSpPr/>
          <p:nvPr/>
        </p:nvSpPr>
        <p:spPr>
          <a:xfrm>
            <a:off x="752475" y="1694242"/>
            <a:ext cx="10934700" cy="4223400"/>
          </a:xfrm>
          <a:prstGeom prst="rect">
            <a:avLst/>
          </a:prstGeom>
        </p:spPr>
        <p:txBody>
          <a:bodyPr wrap="square">
            <a:spAutoFit/>
          </a:bodyPr>
          <a:lstStyle/>
          <a:p>
            <a:pPr lvl="1">
              <a:lnSpc>
                <a:spcPct val="107000"/>
              </a:lnSpc>
              <a:spcAft>
                <a:spcPts val="800"/>
              </a:spcAft>
            </a:pPr>
            <a:r>
              <a:rPr lang="en-US" sz="2400" dirty="0"/>
              <a:t>3.</a:t>
            </a:r>
            <a:r>
              <a:rPr lang="en-US" sz="2400" spc="-15" dirty="0">
                <a:ea typeface="Calibri" panose="020F0502020204030204" pitchFamily="34" charset="0"/>
                <a:cs typeface="Times New Roman" panose="02020603050405020304" pitchFamily="18" charset="0"/>
              </a:rPr>
              <a:t> 	A best practices exploration of how other states that have already legalized cannabis addressed social equity concerns and the extent to which these states had success in the surveyed programs. This section of the report will also explore the potential success of importing some of these practices.</a:t>
            </a:r>
          </a:p>
          <a:p>
            <a:pPr marL="1200150" lvl="2" indent="-285750">
              <a:lnSpc>
                <a:spcPct val="107000"/>
              </a:lnSpc>
              <a:spcAft>
                <a:spcPts val="800"/>
              </a:spcAft>
              <a:buFont typeface="Arial" panose="020B0604020202020204" pitchFamily="34" charset="0"/>
              <a:buChar char="•"/>
            </a:pPr>
            <a:r>
              <a:rPr lang="en-US" sz="2400" i="1" dirty="0">
                <a:ea typeface="Calibri" panose="020F0502020204030204" pitchFamily="34" charset="0"/>
                <a:cs typeface="Times New Roman" panose="02020603050405020304" pitchFamily="18" charset="0"/>
              </a:rPr>
              <a:t>UPDATE: Currently in process.  Findings will address: a) definitions of social equity applicants, including disproportionately impacted areas; b) collaborative partner recommendations – i.e. municipalities, higher education, non-profits; c) community reinvestment components/process; d) workforce and economic development opportunities</a:t>
            </a:r>
            <a:endParaRPr lang="en-US" sz="2400" dirty="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67911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Study Design and Updates (cont.)</a:t>
            </a:r>
          </a:p>
        </p:txBody>
      </p:sp>
      <p:sp>
        <p:nvSpPr>
          <p:cNvPr id="3" name="Rectangle 2"/>
          <p:cNvSpPr/>
          <p:nvPr/>
        </p:nvSpPr>
        <p:spPr>
          <a:xfrm>
            <a:off x="752475" y="1694242"/>
            <a:ext cx="10934700" cy="3345659"/>
          </a:xfrm>
          <a:prstGeom prst="rect">
            <a:avLst/>
          </a:prstGeom>
        </p:spPr>
        <p:txBody>
          <a:bodyPr wrap="square">
            <a:spAutoFit/>
          </a:bodyPr>
          <a:lstStyle/>
          <a:p>
            <a:pPr marR="0" lvl="0">
              <a:lnSpc>
                <a:spcPct val="107000"/>
              </a:lnSpc>
              <a:spcBef>
                <a:spcPts val="0"/>
              </a:spcBef>
              <a:spcAft>
                <a:spcPts val="800"/>
              </a:spcAft>
            </a:pPr>
            <a:r>
              <a:rPr lang="en-US" sz="2400" dirty="0"/>
              <a:t>4.</a:t>
            </a:r>
            <a:r>
              <a:rPr lang="en-US" sz="2400" spc="-15" dirty="0">
                <a:ea typeface="Calibri" panose="020F0502020204030204" pitchFamily="34" charset="0"/>
                <a:cs typeface="Times New Roman" panose="02020603050405020304" pitchFamily="18" charset="0"/>
              </a:rPr>
              <a:t> A focus group or qualitative interviews with SEC members.</a:t>
            </a:r>
          </a:p>
          <a:p>
            <a:pPr marL="742950" marR="0" lvl="1" indent="-285750">
              <a:lnSpc>
                <a:spcPct val="107000"/>
              </a:lnSpc>
              <a:spcBef>
                <a:spcPts val="0"/>
              </a:spcBef>
              <a:spcAft>
                <a:spcPts val="800"/>
              </a:spcAft>
              <a:buFont typeface="Arial" panose="020B0604020202020204" pitchFamily="34" charset="0"/>
              <a:buChar char="•"/>
            </a:pPr>
            <a:r>
              <a:rPr lang="en-US" sz="2400" i="1" dirty="0">
                <a:ea typeface="Calibri" panose="020F0502020204030204" pitchFamily="34" charset="0"/>
                <a:cs typeface="Times New Roman" panose="02020603050405020304" pitchFamily="18" charset="0"/>
              </a:rPr>
              <a:t>Nearly complete.</a:t>
            </a:r>
          </a:p>
          <a:p>
            <a:pPr marL="1200150" lvl="2" indent="-285750">
              <a:lnSpc>
                <a:spcPct val="107000"/>
              </a:lnSpc>
              <a:spcAft>
                <a:spcPts val="800"/>
              </a:spcAft>
              <a:buFont typeface="Arial" panose="020B0604020202020204" pitchFamily="34" charset="0"/>
              <a:buChar char="•"/>
            </a:pPr>
            <a:r>
              <a:rPr lang="en-US" sz="2400" i="1" dirty="0">
                <a:ea typeface="Calibri" panose="020F0502020204030204" pitchFamily="34" charset="0"/>
                <a:cs typeface="Times New Roman" panose="02020603050405020304" pitchFamily="18" charset="0"/>
              </a:rPr>
              <a:t>Assisted IMRP with defining the scope of the scope of the study and understanding perspectives and goals of SEC members.  </a:t>
            </a:r>
          </a:p>
          <a:p>
            <a:pPr marL="742950" marR="0" lvl="1" indent="-285750">
              <a:lnSpc>
                <a:spcPct val="107000"/>
              </a:lnSpc>
              <a:spcBef>
                <a:spcPts val="0"/>
              </a:spcBef>
              <a:spcAft>
                <a:spcPts val="800"/>
              </a:spcAft>
              <a:buFont typeface="Arial" panose="020B0604020202020204" pitchFamily="34" charset="0"/>
              <a:buChar char="•"/>
            </a:pPr>
            <a:endParaRPr lang="en-US" sz="2400" i="1" dirty="0">
              <a:ea typeface="Calibri" panose="020F0502020204030204" pitchFamily="34" charset="0"/>
              <a:cs typeface="Times New Roman" panose="02020603050405020304" pitchFamily="18" charset="0"/>
            </a:endParaRPr>
          </a:p>
          <a:p>
            <a:pPr>
              <a:lnSpc>
                <a:spcPct val="107000"/>
              </a:lnSpc>
              <a:spcAft>
                <a:spcPts val="800"/>
              </a:spcAft>
            </a:pPr>
            <a:r>
              <a:rPr lang="en-US" sz="2400" i="1" dirty="0">
                <a:ea typeface="Calibri" panose="020F0502020204030204" pitchFamily="34" charset="0"/>
                <a:cs typeface="Times New Roman" panose="02020603050405020304" pitchFamily="18" charset="0"/>
              </a:rPr>
              <a:t>  </a:t>
            </a:r>
            <a:endParaRPr lang="en-US" sz="2400" dirty="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966806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Study Design and Updates (cont.)</a:t>
            </a:r>
          </a:p>
        </p:txBody>
      </p:sp>
      <p:sp>
        <p:nvSpPr>
          <p:cNvPr id="3" name="Rectangle 2"/>
          <p:cNvSpPr/>
          <p:nvPr/>
        </p:nvSpPr>
        <p:spPr>
          <a:xfrm>
            <a:off x="609600" y="1484692"/>
            <a:ext cx="11077575" cy="5617885"/>
          </a:xfrm>
          <a:prstGeom prst="rect">
            <a:avLst/>
          </a:prstGeom>
        </p:spPr>
        <p:txBody>
          <a:bodyPr wrap="square">
            <a:spAutoFit/>
          </a:bodyPr>
          <a:lstStyle/>
          <a:p>
            <a:pPr marL="342900" marR="0" lvl="0" indent="-342900">
              <a:lnSpc>
                <a:spcPct val="107000"/>
              </a:lnSpc>
              <a:spcBef>
                <a:spcPts val="0"/>
              </a:spcBef>
              <a:spcAft>
                <a:spcPts val="800"/>
              </a:spcAft>
              <a:buFont typeface="+mj-lt"/>
              <a:buAutoNum type="arabicPeriod" startAt="5"/>
            </a:pPr>
            <a:r>
              <a:rPr lang="en-US" sz="2400" spc="-15" dirty="0">
                <a:latin typeface="Calibri" panose="020F0502020204030204" pitchFamily="34" charset="0"/>
                <a:ea typeface="Calibri" panose="020F0502020204030204" pitchFamily="34" charset="0"/>
                <a:cs typeface="Times New Roman" panose="02020603050405020304" pitchFamily="18" charset="0"/>
              </a:rPr>
              <a:t>A focus group or several qualitative interviews with individuals affected by cannabis arrests of sentencing to explore the impact of cannabis criminalization on their lives as well as ways to reverse any negative impacts.</a:t>
            </a:r>
          </a:p>
          <a:p>
            <a:pPr marL="342900" indent="-342900">
              <a:lnSpc>
                <a:spcPct val="107000"/>
              </a:lnSpc>
              <a:spcAft>
                <a:spcPts val="800"/>
              </a:spcAft>
              <a:buFont typeface="+mj-lt"/>
              <a:buAutoNum type="arabicPeriod" startAt="6"/>
            </a:pPr>
            <a:r>
              <a:rPr lang="en-US" sz="2400" spc="-15" dirty="0">
                <a:latin typeface="Calibri" panose="020F0502020204030204" pitchFamily="34" charset="0"/>
                <a:ea typeface="Calibri" panose="020F0502020204030204" pitchFamily="34" charset="0"/>
                <a:cs typeface="Times New Roman" panose="02020603050405020304" pitchFamily="18" charset="0"/>
              </a:rPr>
              <a:t>A focus group or qualitative interviews with civic leaders from communities that witnessed the highest negative impact of the cannabis criminalization. There will be a discussion of remediation strategies that these civic leaders would recommend. These focus groups will also explore the possibility of implementing some of the successful practices from other states.</a:t>
            </a:r>
          </a:p>
          <a:p>
            <a:pPr marL="1657350" lvl="3" indent="-285750">
              <a:lnSpc>
                <a:spcPct val="107000"/>
              </a:lnSpc>
              <a:spcAft>
                <a:spcPts val="800"/>
              </a:spcAft>
              <a:buFont typeface="Arial" panose="020B0604020202020204" pitchFamily="34" charset="0"/>
              <a:buChar char="•"/>
            </a:pPr>
            <a:r>
              <a:rPr lang="en-US" sz="2400" i="1" dirty="0">
                <a:latin typeface="Calibri" panose="020F0502020204030204" pitchFamily="34" charset="0"/>
                <a:ea typeface="Calibri" panose="020F0502020204030204" pitchFamily="34" charset="0"/>
                <a:cs typeface="Times New Roman" panose="02020603050405020304" pitchFamily="18" charset="0"/>
              </a:rPr>
              <a:t>UPDATE: In the process of developing study components and identifying potential interviewees.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Aft>
                <a:spcPts val="800"/>
              </a:spcAft>
            </a:pPr>
            <a:r>
              <a:rPr lang="en-US" spc="-15" dirty="0">
                <a:latin typeface="Calibri" panose="020F0502020204030204" pitchFamily="34" charset="0"/>
                <a:ea typeface="Calibri" panose="020F0502020204030204" pitchFamily="34" charset="0"/>
                <a:cs typeface="Times New Roman" panose="02020603050405020304" pitchFamily="18" charset="0"/>
              </a:rPr>
              <a:t> </a:t>
            </a:r>
            <a:endParaRPr lang="en-US" sz="2400" i="1" dirty="0">
              <a:ea typeface="Calibri" panose="020F0502020204030204" pitchFamily="34" charset="0"/>
              <a:cs typeface="Times New Roman" panose="02020603050405020304" pitchFamily="18" charset="0"/>
            </a:endParaRPr>
          </a:p>
          <a:p>
            <a:pPr>
              <a:lnSpc>
                <a:spcPct val="107000"/>
              </a:lnSpc>
              <a:spcAft>
                <a:spcPts val="800"/>
              </a:spcAft>
            </a:pPr>
            <a:r>
              <a:rPr lang="en-US" sz="2400" i="1" dirty="0">
                <a:ea typeface="Calibri" panose="020F0502020204030204" pitchFamily="34" charset="0"/>
                <a:cs typeface="Times New Roman" panose="02020603050405020304" pitchFamily="18" charset="0"/>
              </a:rPr>
              <a:t>  </a:t>
            </a:r>
            <a:endParaRPr lang="en-US" sz="2400" dirty="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267806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Best Practices:  Potential Areas for Consideration</a:t>
            </a:r>
          </a:p>
        </p:txBody>
      </p:sp>
      <p:sp>
        <p:nvSpPr>
          <p:cNvPr id="3" name="TextBox 2"/>
          <p:cNvSpPr txBox="1"/>
          <p:nvPr/>
        </p:nvSpPr>
        <p:spPr>
          <a:xfrm>
            <a:off x="1076325" y="2581274"/>
            <a:ext cx="10448925" cy="646331"/>
          </a:xfrm>
          <a:prstGeom prst="rect">
            <a:avLst/>
          </a:prstGeom>
          <a:noFill/>
        </p:spPr>
        <p:txBody>
          <a:bodyPr wrap="square" rtlCol="0">
            <a:spAutoFit/>
          </a:bodyPr>
          <a:lstStyle/>
          <a:p>
            <a:pPr marL="342900" indent="-342900">
              <a:buAutoNum type="arabicParenR"/>
            </a:pPr>
            <a:r>
              <a:rPr lang="en-US" dirty="0"/>
              <a:t>SEC feedback/recommendations on SEA and DIA </a:t>
            </a:r>
          </a:p>
          <a:p>
            <a:pPr marL="342900" indent="-342900">
              <a:buAutoNum type="arabicParenR"/>
            </a:pPr>
            <a:r>
              <a:rPr lang="en-US" dirty="0"/>
              <a:t>Partners: Example – Municipalities </a:t>
            </a:r>
          </a:p>
        </p:txBody>
      </p:sp>
    </p:spTree>
    <p:extLst>
      <p:ext uri="{BB962C8B-B14F-4D97-AF65-F5344CB8AC3E}">
        <p14:creationId xmlns:p14="http://schemas.microsoft.com/office/powerpoint/2010/main" val="2461553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Study Scope, SEA and DIA Considerations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63132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E8D95E03FA5A4899CB2AD18B930FA9" ma:contentTypeVersion="14" ma:contentTypeDescription="Create a new document." ma:contentTypeScope="" ma:versionID="342c4e1e9bf43ee77b1120a11ea8e0c1">
  <xsd:schema xmlns:xsd="http://www.w3.org/2001/XMLSchema" xmlns:xs="http://www.w3.org/2001/XMLSchema" xmlns:p="http://schemas.microsoft.com/office/2006/metadata/properties" xmlns:ns3="1dceafc3-c792-4f98-960a-03a2de063ba5" xmlns:ns4="d9f07300-5838-44dc-b172-f3e9420f580e" targetNamespace="http://schemas.microsoft.com/office/2006/metadata/properties" ma:root="true" ma:fieldsID="f901674964e01dcdcea5377ba31136ed" ns3:_="" ns4:_="">
    <xsd:import namespace="1dceafc3-c792-4f98-960a-03a2de063ba5"/>
    <xsd:import namespace="d9f07300-5838-44dc-b172-f3e9420f580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ceafc3-c792-4f98-960a-03a2de063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f07300-5838-44dc-b172-f3e9420f580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6A53DD-5FF6-47C4-AD99-46B9DFE371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ceafc3-c792-4f98-960a-03a2de063ba5"/>
    <ds:schemaRef ds:uri="d9f07300-5838-44dc-b172-f3e9420f58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59026B-8473-484F-B02A-D3CA293F208E}">
  <ds:schemaRefs>
    <ds:schemaRef ds:uri="d9f07300-5838-44dc-b172-f3e9420f580e"/>
    <ds:schemaRef ds:uri="http://purl.org/dc/elements/1.1/"/>
    <ds:schemaRef ds:uri="http://schemas.microsoft.com/office/2006/metadata/properties"/>
    <ds:schemaRef ds:uri="1dceafc3-c792-4f98-960a-03a2de063ba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1930DAE-C9F4-43E3-BD3C-F3AAFE5EDB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1460</TotalTime>
  <Words>3091</Words>
  <Application>Microsoft Office PowerPoint</Application>
  <PresentationFormat>Widescreen</PresentationFormat>
  <Paragraphs>173</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Narrow</vt:lpstr>
      <vt:lpstr>Calibri</vt:lpstr>
      <vt:lpstr>Calibri Light</vt:lpstr>
      <vt:lpstr>Symbol</vt:lpstr>
      <vt:lpstr>Times New Roman</vt:lpstr>
      <vt:lpstr>Office Theme</vt:lpstr>
      <vt:lpstr>Study background and timeline</vt:lpstr>
      <vt:lpstr>Study’s Statutory Criteria</vt:lpstr>
      <vt:lpstr>SEC Study Goals</vt:lpstr>
      <vt:lpstr>Study Design and Updates</vt:lpstr>
      <vt:lpstr>Study Design and Updates (cont.)</vt:lpstr>
      <vt:lpstr>Study Design and Updates (cont.)</vt:lpstr>
      <vt:lpstr>Study Design and Updates (cont.)</vt:lpstr>
      <vt:lpstr>SEC Best Practices:  Potential Areas for Consideration</vt:lpstr>
      <vt:lpstr>Study Scope, SEA and DIA Considerations</vt:lpstr>
      <vt:lpstr>PowerPoint Presentation</vt:lpstr>
      <vt:lpstr>Other Policy Areas – SEC Members’ Feedback</vt:lpstr>
      <vt:lpstr>Social Equity Applicant</vt:lpstr>
      <vt:lpstr>Nevada (2021)</vt:lpstr>
      <vt:lpstr>PowerPoint Presentation</vt:lpstr>
      <vt:lpstr>Social Equity Applicant</vt:lpstr>
      <vt:lpstr>Options for CT</vt:lpstr>
      <vt:lpstr>DIAs</vt:lpstr>
      <vt:lpstr>PowerPoint Presentation</vt:lpstr>
      <vt:lpstr>Disproportionately Impacted Areas</vt:lpstr>
      <vt:lpstr>Proposed Language</vt:lpstr>
      <vt:lpstr>PowerPoint Presentation</vt:lpstr>
      <vt:lpstr>SEC Partners: Municipalities</vt:lpstr>
      <vt:lpstr>Municipal Cannabis Equity Programs</vt:lpstr>
      <vt:lpstr>Municipal Cannabis Equity Programs</vt:lpstr>
      <vt:lpstr>Applicability in Connecticut</vt:lpstr>
      <vt:lpstr>Additional Study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 Cannabis Equity Programs</dc:title>
  <dc:creator>Jonathan Trister</dc:creator>
  <cp:lastModifiedBy>Rasid, Paige</cp:lastModifiedBy>
  <cp:revision>14</cp:revision>
  <dcterms:created xsi:type="dcterms:W3CDTF">2022-01-31T13:23:15Z</dcterms:created>
  <dcterms:modified xsi:type="dcterms:W3CDTF">2022-02-01T14:54:58Z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0x0101008FE8D95E03FA5A4899CB2AD18B930FA9</vt:lpwstr>
  </property>
</Properties>
</file>