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7"/>
  </p:notesMasterIdLst>
  <p:sldIdLst>
    <p:sldId id="256" r:id="rId2"/>
    <p:sldId id="271" r:id="rId3"/>
    <p:sldId id="269" r:id="rId4"/>
    <p:sldId id="258" r:id="rId5"/>
    <p:sldId id="264" r:id="rId6"/>
    <p:sldId id="261" r:id="rId7"/>
    <p:sldId id="262" r:id="rId8"/>
    <p:sldId id="263" r:id="rId9"/>
    <p:sldId id="260" r:id="rId10"/>
    <p:sldId id="270" r:id="rId11"/>
    <p:sldId id="257" r:id="rId12"/>
    <p:sldId id="266" r:id="rId13"/>
    <p:sldId id="267" r:id="rId14"/>
    <p:sldId id="265"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C9862D-3DDD-4E99-A75F-A0B2F8F61DBC}" name="Comer, Andrea" initials="CA" userId="S::Andrea.Comer@ct.gov::fdeb0a93-3b38-4e5d-8550-96ded69e286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26" autoAdjust="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D147CF-C64D-4259-98C9-6F63722B170D}"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68BE8B9-5AAC-4F5A-880D-FE7A3DF70E36}">
      <dgm:prSet custT="1"/>
      <dgm:spPr/>
      <dgm:t>
        <a:bodyPr/>
        <a:lstStyle/>
        <a:p>
          <a:r>
            <a:rPr lang="en-US" sz="1800" b="1" i="0" dirty="0">
              <a:latin typeface="Times New Roman" panose="02020603050405020304" pitchFamily="18" charset="0"/>
              <a:cs typeface="Times New Roman" panose="02020603050405020304" pitchFamily="18" charset="0"/>
            </a:rPr>
            <a:t>Full Council and Committee meetings confirmed. </a:t>
          </a:r>
        </a:p>
        <a:p>
          <a:r>
            <a:rPr lang="en-US" sz="1800" b="1" i="0" dirty="0">
              <a:latin typeface="Times New Roman" panose="02020603050405020304" pitchFamily="18" charset="0"/>
              <a:cs typeface="Times New Roman" panose="02020603050405020304" pitchFamily="18" charset="0"/>
            </a:rPr>
            <a:t>Full Council and Committee meetings posted with the Secretary of the State as required by FOIA </a:t>
          </a:r>
        </a:p>
      </dgm:t>
    </dgm:pt>
    <dgm:pt modelId="{A88ACFB6-9474-431F-9B66-2212F6F1BEDB}" type="parTrans" cxnId="{C312A570-D7D2-4013-AFAA-9EFB92928653}">
      <dgm:prSet/>
      <dgm:spPr/>
      <dgm:t>
        <a:bodyPr/>
        <a:lstStyle/>
        <a:p>
          <a:endParaRPr lang="en-US"/>
        </a:p>
      </dgm:t>
    </dgm:pt>
    <dgm:pt modelId="{B91F5B3A-88C9-4B8B-8D40-1FFEE50838E6}" type="sibTrans" cxnId="{C312A570-D7D2-4013-AFAA-9EFB92928653}">
      <dgm:prSet phldrT="01" phldr="0"/>
      <dgm:spPr/>
      <dgm:t>
        <a:bodyPr/>
        <a:lstStyle/>
        <a:p>
          <a:endParaRPr lang="en-US" dirty="0"/>
        </a:p>
      </dgm:t>
    </dgm:pt>
    <dgm:pt modelId="{988326A9-46E0-4E07-97E8-3F2F67C517CD}">
      <dgm:prSet custT="1"/>
      <dgm:spPr/>
      <dgm:t>
        <a:bodyPr/>
        <a:lstStyle/>
        <a:p>
          <a:r>
            <a:rPr lang="en-US" sz="1800" b="1" dirty="0">
              <a:latin typeface="Times New Roman" panose="02020603050405020304" pitchFamily="18" charset="0"/>
              <a:cs typeface="Times New Roman" panose="02020603050405020304" pitchFamily="18" charset="0"/>
            </a:rPr>
            <a:t>Full Council and Committee Standing Agendas created and ready for revision to reflect Council and Committee priorities</a:t>
          </a:r>
        </a:p>
      </dgm:t>
    </dgm:pt>
    <dgm:pt modelId="{EE55B9B9-ED49-432E-8CE4-0EEBDA8721BB}" type="parTrans" cxnId="{BE877185-3DB0-4ECD-B268-FE94384CFB80}">
      <dgm:prSet/>
      <dgm:spPr/>
      <dgm:t>
        <a:bodyPr/>
        <a:lstStyle/>
        <a:p>
          <a:endParaRPr lang="en-US"/>
        </a:p>
      </dgm:t>
    </dgm:pt>
    <dgm:pt modelId="{B58C2768-74E4-4420-81B3-A2A2E5030CA6}" type="sibTrans" cxnId="{BE877185-3DB0-4ECD-B268-FE94384CFB80}">
      <dgm:prSet phldrT="02" phldr="0"/>
      <dgm:spPr/>
      <dgm:t>
        <a:bodyPr/>
        <a:lstStyle/>
        <a:p>
          <a:endParaRPr lang="en-US" dirty="0"/>
        </a:p>
      </dgm:t>
    </dgm:pt>
    <dgm:pt modelId="{5A9D500B-30E5-4CE8-A5D3-0BDA143562F7}">
      <dgm:prSet custT="1"/>
      <dgm:spPr/>
      <dgm:t>
        <a:bodyPr/>
        <a:lstStyle/>
        <a:p>
          <a:r>
            <a:rPr lang="en-US" sz="1800" b="1" dirty="0">
              <a:latin typeface="Times New Roman" panose="02020603050405020304" pitchFamily="18" charset="0"/>
              <a:cs typeface="Times New Roman" panose="02020603050405020304" pitchFamily="18" charset="0"/>
            </a:rPr>
            <a:t>Committee Purpose Statements initiated for:  </a:t>
          </a:r>
        </a:p>
        <a:p>
          <a:r>
            <a:rPr lang="en-US" sz="1800" b="1" dirty="0">
              <a:latin typeface="Times New Roman" panose="02020603050405020304" pitchFamily="18" charset="0"/>
              <a:cs typeface="Times New Roman" panose="02020603050405020304" pitchFamily="18" charset="0"/>
            </a:rPr>
            <a:t>	Governance </a:t>
          </a:r>
        </a:p>
        <a:p>
          <a:r>
            <a:rPr lang="en-US" sz="1800" b="1" dirty="0">
              <a:latin typeface="Times New Roman" panose="02020603050405020304" pitchFamily="18" charset="0"/>
              <a:cs typeface="Times New Roman" panose="02020603050405020304" pitchFamily="18" charset="0"/>
            </a:rPr>
            <a:t>	Policy </a:t>
          </a:r>
        </a:p>
        <a:p>
          <a:r>
            <a:rPr lang="en-US" sz="1800" b="1" i="1" u="sng" dirty="0">
              <a:latin typeface="Times New Roman" panose="02020603050405020304" pitchFamily="18" charset="0"/>
              <a:cs typeface="Times New Roman" panose="02020603050405020304" pitchFamily="18" charset="0"/>
            </a:rPr>
            <a:t>In Development</a:t>
          </a:r>
          <a:r>
            <a:rPr lang="en-US" sz="1800" b="1" dirty="0">
              <a:latin typeface="Times New Roman" panose="02020603050405020304" pitchFamily="18" charset="0"/>
              <a:cs typeface="Times New Roman" panose="02020603050405020304" pitchFamily="18" charset="0"/>
            </a:rPr>
            <a:t>: </a:t>
          </a:r>
        </a:p>
        <a:p>
          <a:r>
            <a:rPr lang="en-US" sz="1800" b="1" dirty="0">
              <a:latin typeface="Times New Roman" panose="02020603050405020304" pitchFamily="18" charset="0"/>
              <a:cs typeface="Times New Roman" panose="02020603050405020304" pitchFamily="18" charset="0"/>
            </a:rPr>
            <a:t>	Finance</a:t>
          </a:r>
        </a:p>
        <a:p>
          <a:r>
            <a:rPr lang="en-US" sz="1800" b="1" dirty="0">
              <a:latin typeface="Times New Roman" panose="02020603050405020304" pitchFamily="18" charset="0"/>
              <a:cs typeface="Times New Roman" panose="02020603050405020304" pitchFamily="18" charset="0"/>
            </a:rPr>
            <a:t>	Workforce</a:t>
          </a:r>
        </a:p>
        <a:p>
          <a:r>
            <a:rPr lang="en-US" sz="1800" b="1" dirty="0">
              <a:latin typeface="Times New Roman" panose="02020603050405020304" pitchFamily="18" charset="0"/>
              <a:cs typeface="Times New Roman" panose="02020603050405020304" pitchFamily="18" charset="0"/>
            </a:rPr>
            <a:t>	Outreach </a:t>
          </a:r>
        </a:p>
      </dgm:t>
    </dgm:pt>
    <dgm:pt modelId="{81BE7155-6C97-4DE4-829F-9B15E9ED1973}" type="parTrans" cxnId="{C52E3134-C305-4BD4-BBF3-AA9BFBF201A7}">
      <dgm:prSet/>
      <dgm:spPr/>
      <dgm:t>
        <a:bodyPr/>
        <a:lstStyle/>
        <a:p>
          <a:endParaRPr lang="en-US"/>
        </a:p>
      </dgm:t>
    </dgm:pt>
    <dgm:pt modelId="{4DB210A2-36BC-4096-9BEE-F78F8308ACA1}" type="sibTrans" cxnId="{C52E3134-C305-4BD4-BBF3-AA9BFBF201A7}">
      <dgm:prSet phldrT="03" phldr="0"/>
      <dgm:spPr/>
      <dgm:t>
        <a:bodyPr/>
        <a:lstStyle/>
        <a:p>
          <a:endParaRPr lang="en-US" dirty="0"/>
        </a:p>
      </dgm:t>
    </dgm:pt>
    <dgm:pt modelId="{C0B9AB68-2F45-4147-BD5E-839860A80861}" type="pres">
      <dgm:prSet presAssocID="{E2D147CF-C64D-4259-98C9-6F63722B170D}" presName="vert0" presStyleCnt="0">
        <dgm:presLayoutVars>
          <dgm:dir/>
          <dgm:animOne val="branch"/>
          <dgm:animLvl val="lvl"/>
        </dgm:presLayoutVars>
      </dgm:prSet>
      <dgm:spPr/>
    </dgm:pt>
    <dgm:pt modelId="{80366A22-F6B3-4A8E-8549-6CD5294B2803}" type="pres">
      <dgm:prSet presAssocID="{D68BE8B9-5AAC-4F5A-880D-FE7A3DF70E36}" presName="thickLine" presStyleLbl="alignNode1" presStyleIdx="0" presStyleCnt="3"/>
      <dgm:spPr/>
    </dgm:pt>
    <dgm:pt modelId="{BB3C61A2-F688-46CD-B5A8-F92D5EB0693E}" type="pres">
      <dgm:prSet presAssocID="{D68BE8B9-5AAC-4F5A-880D-FE7A3DF70E36}" presName="horz1" presStyleCnt="0"/>
      <dgm:spPr/>
    </dgm:pt>
    <dgm:pt modelId="{D08EFB3B-606E-444E-8FBC-53E06A0C4206}" type="pres">
      <dgm:prSet presAssocID="{D68BE8B9-5AAC-4F5A-880D-FE7A3DF70E36}" presName="tx1" presStyleLbl="revTx" presStyleIdx="0" presStyleCnt="3" custLinFactNeighborX="51" custLinFactNeighborY="-7325"/>
      <dgm:spPr/>
    </dgm:pt>
    <dgm:pt modelId="{180ED2C6-DF51-4229-92B9-BA97E4DD9D42}" type="pres">
      <dgm:prSet presAssocID="{D68BE8B9-5AAC-4F5A-880D-FE7A3DF70E36}" presName="vert1" presStyleCnt="0"/>
      <dgm:spPr/>
    </dgm:pt>
    <dgm:pt modelId="{60D54AAD-3295-42E0-9310-CF960C334A78}" type="pres">
      <dgm:prSet presAssocID="{988326A9-46E0-4E07-97E8-3F2F67C517CD}" presName="thickLine" presStyleLbl="alignNode1" presStyleIdx="1" presStyleCnt="3"/>
      <dgm:spPr/>
    </dgm:pt>
    <dgm:pt modelId="{5818C6BA-A73F-44AF-B771-D8FD9C310099}" type="pres">
      <dgm:prSet presAssocID="{988326A9-46E0-4E07-97E8-3F2F67C517CD}" presName="horz1" presStyleCnt="0"/>
      <dgm:spPr/>
    </dgm:pt>
    <dgm:pt modelId="{C9EBEA20-5D44-4262-BC28-5EBE3964585C}" type="pres">
      <dgm:prSet presAssocID="{988326A9-46E0-4E07-97E8-3F2F67C517CD}" presName="tx1" presStyleLbl="revTx" presStyleIdx="1" presStyleCnt="3"/>
      <dgm:spPr/>
    </dgm:pt>
    <dgm:pt modelId="{11A85BBF-155B-4606-8C44-98DE807B74EC}" type="pres">
      <dgm:prSet presAssocID="{988326A9-46E0-4E07-97E8-3F2F67C517CD}" presName="vert1" presStyleCnt="0"/>
      <dgm:spPr/>
    </dgm:pt>
    <dgm:pt modelId="{FF82EAAB-13AD-4450-9729-247810CAF417}" type="pres">
      <dgm:prSet presAssocID="{5A9D500B-30E5-4CE8-A5D3-0BDA143562F7}" presName="thickLine" presStyleLbl="alignNode1" presStyleIdx="2" presStyleCnt="3"/>
      <dgm:spPr/>
    </dgm:pt>
    <dgm:pt modelId="{19285053-8D21-43C4-8098-52134875F402}" type="pres">
      <dgm:prSet presAssocID="{5A9D500B-30E5-4CE8-A5D3-0BDA143562F7}" presName="horz1" presStyleCnt="0"/>
      <dgm:spPr/>
    </dgm:pt>
    <dgm:pt modelId="{FFA164CA-FC26-4E4D-BFBE-9B104DE86E07}" type="pres">
      <dgm:prSet presAssocID="{5A9D500B-30E5-4CE8-A5D3-0BDA143562F7}" presName="tx1" presStyleLbl="revTx" presStyleIdx="2" presStyleCnt="3" custScaleY="166921"/>
      <dgm:spPr/>
    </dgm:pt>
    <dgm:pt modelId="{254BED22-D4E4-4EE1-884F-E40FEE51F21F}" type="pres">
      <dgm:prSet presAssocID="{5A9D500B-30E5-4CE8-A5D3-0BDA143562F7}" presName="vert1" presStyleCnt="0"/>
      <dgm:spPr/>
    </dgm:pt>
  </dgm:ptLst>
  <dgm:cxnLst>
    <dgm:cxn modelId="{3B0F4A10-E4B4-443C-9A93-09BE9A11DA5D}" type="presOf" srcId="{D68BE8B9-5AAC-4F5A-880D-FE7A3DF70E36}" destId="{D08EFB3B-606E-444E-8FBC-53E06A0C4206}" srcOrd="0" destOrd="0" presId="urn:microsoft.com/office/officeart/2008/layout/LinedList"/>
    <dgm:cxn modelId="{C52E3134-C305-4BD4-BBF3-AA9BFBF201A7}" srcId="{E2D147CF-C64D-4259-98C9-6F63722B170D}" destId="{5A9D500B-30E5-4CE8-A5D3-0BDA143562F7}" srcOrd="2" destOrd="0" parTransId="{81BE7155-6C97-4DE4-829F-9B15E9ED1973}" sibTransId="{4DB210A2-36BC-4096-9BEE-F78F8308ACA1}"/>
    <dgm:cxn modelId="{C312A570-D7D2-4013-AFAA-9EFB92928653}" srcId="{E2D147CF-C64D-4259-98C9-6F63722B170D}" destId="{D68BE8B9-5AAC-4F5A-880D-FE7A3DF70E36}" srcOrd="0" destOrd="0" parTransId="{A88ACFB6-9474-431F-9B66-2212F6F1BEDB}" sibTransId="{B91F5B3A-88C9-4B8B-8D40-1FFEE50838E6}"/>
    <dgm:cxn modelId="{BE877185-3DB0-4ECD-B268-FE94384CFB80}" srcId="{E2D147CF-C64D-4259-98C9-6F63722B170D}" destId="{988326A9-46E0-4E07-97E8-3F2F67C517CD}" srcOrd="1" destOrd="0" parTransId="{EE55B9B9-ED49-432E-8CE4-0EEBDA8721BB}" sibTransId="{B58C2768-74E4-4420-81B3-A2A2E5030CA6}"/>
    <dgm:cxn modelId="{0951F0C4-8949-4781-ACF2-49E6B9833109}" type="presOf" srcId="{988326A9-46E0-4E07-97E8-3F2F67C517CD}" destId="{C9EBEA20-5D44-4262-BC28-5EBE3964585C}" srcOrd="0" destOrd="0" presId="urn:microsoft.com/office/officeart/2008/layout/LinedList"/>
    <dgm:cxn modelId="{362F74EF-2328-4312-B530-3692050964C5}" type="presOf" srcId="{5A9D500B-30E5-4CE8-A5D3-0BDA143562F7}" destId="{FFA164CA-FC26-4E4D-BFBE-9B104DE86E07}" srcOrd="0" destOrd="0" presId="urn:microsoft.com/office/officeart/2008/layout/LinedList"/>
    <dgm:cxn modelId="{91CC10F4-923C-4F05-AAFA-5629EFAF34F2}" type="presOf" srcId="{E2D147CF-C64D-4259-98C9-6F63722B170D}" destId="{C0B9AB68-2F45-4147-BD5E-839860A80861}" srcOrd="0" destOrd="0" presId="urn:microsoft.com/office/officeart/2008/layout/LinedList"/>
    <dgm:cxn modelId="{10B35A59-6B34-4FAF-857C-C4457B37B3A3}" type="presParOf" srcId="{C0B9AB68-2F45-4147-BD5E-839860A80861}" destId="{80366A22-F6B3-4A8E-8549-6CD5294B2803}" srcOrd="0" destOrd="0" presId="urn:microsoft.com/office/officeart/2008/layout/LinedList"/>
    <dgm:cxn modelId="{4B1E1D77-82C3-42F4-832D-B63064330087}" type="presParOf" srcId="{C0B9AB68-2F45-4147-BD5E-839860A80861}" destId="{BB3C61A2-F688-46CD-B5A8-F92D5EB0693E}" srcOrd="1" destOrd="0" presId="urn:microsoft.com/office/officeart/2008/layout/LinedList"/>
    <dgm:cxn modelId="{74CC5BF9-76F2-4135-B4EC-EE966797DD92}" type="presParOf" srcId="{BB3C61A2-F688-46CD-B5A8-F92D5EB0693E}" destId="{D08EFB3B-606E-444E-8FBC-53E06A0C4206}" srcOrd="0" destOrd="0" presId="urn:microsoft.com/office/officeart/2008/layout/LinedList"/>
    <dgm:cxn modelId="{474A91D5-54F1-41BC-9188-534A73EEDFF7}" type="presParOf" srcId="{BB3C61A2-F688-46CD-B5A8-F92D5EB0693E}" destId="{180ED2C6-DF51-4229-92B9-BA97E4DD9D42}" srcOrd="1" destOrd="0" presId="urn:microsoft.com/office/officeart/2008/layout/LinedList"/>
    <dgm:cxn modelId="{A34F03D3-3ABF-4423-A9AE-CF0BB8FC6E0E}" type="presParOf" srcId="{C0B9AB68-2F45-4147-BD5E-839860A80861}" destId="{60D54AAD-3295-42E0-9310-CF960C334A78}" srcOrd="2" destOrd="0" presId="urn:microsoft.com/office/officeart/2008/layout/LinedList"/>
    <dgm:cxn modelId="{6147E9F8-AD59-49C8-8CBA-AE6C1BD02822}" type="presParOf" srcId="{C0B9AB68-2F45-4147-BD5E-839860A80861}" destId="{5818C6BA-A73F-44AF-B771-D8FD9C310099}" srcOrd="3" destOrd="0" presId="urn:microsoft.com/office/officeart/2008/layout/LinedList"/>
    <dgm:cxn modelId="{AC18B41B-2B32-4F43-89AC-8A00F0533CA3}" type="presParOf" srcId="{5818C6BA-A73F-44AF-B771-D8FD9C310099}" destId="{C9EBEA20-5D44-4262-BC28-5EBE3964585C}" srcOrd="0" destOrd="0" presId="urn:microsoft.com/office/officeart/2008/layout/LinedList"/>
    <dgm:cxn modelId="{070CEC19-DE6E-4BFF-AE12-028E112FE1AA}" type="presParOf" srcId="{5818C6BA-A73F-44AF-B771-D8FD9C310099}" destId="{11A85BBF-155B-4606-8C44-98DE807B74EC}" srcOrd="1" destOrd="0" presId="urn:microsoft.com/office/officeart/2008/layout/LinedList"/>
    <dgm:cxn modelId="{169DD80C-43A3-4BCB-B7A9-8D3ACC9959C3}" type="presParOf" srcId="{C0B9AB68-2F45-4147-BD5E-839860A80861}" destId="{FF82EAAB-13AD-4450-9729-247810CAF417}" srcOrd="4" destOrd="0" presId="urn:microsoft.com/office/officeart/2008/layout/LinedList"/>
    <dgm:cxn modelId="{C2F72397-9FDD-48E5-B904-4F0E8CEDA6A4}" type="presParOf" srcId="{C0B9AB68-2F45-4147-BD5E-839860A80861}" destId="{19285053-8D21-43C4-8098-52134875F402}" srcOrd="5" destOrd="0" presId="urn:microsoft.com/office/officeart/2008/layout/LinedList"/>
    <dgm:cxn modelId="{E4D135F5-9FB2-498E-8A19-1A4CE6F25F74}" type="presParOf" srcId="{19285053-8D21-43C4-8098-52134875F402}" destId="{FFA164CA-FC26-4E4D-BFBE-9B104DE86E07}" srcOrd="0" destOrd="0" presId="urn:microsoft.com/office/officeart/2008/layout/LinedList"/>
    <dgm:cxn modelId="{F21E31E2-A8BE-4DE4-B0A0-C8AC069EA03D}" type="presParOf" srcId="{19285053-8D21-43C4-8098-52134875F402}" destId="{254BED22-D4E4-4EE1-884F-E40FEE51F21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366A22-F6B3-4A8E-8549-6CD5294B2803}">
      <dsp:nvSpPr>
        <dsp:cNvPr id="0" name=""/>
        <dsp:cNvSpPr/>
      </dsp:nvSpPr>
      <dsp:spPr>
        <a:xfrm>
          <a:off x="0" y="835"/>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8EFB3B-606E-444E-8FBC-53E06A0C4206}">
      <dsp:nvSpPr>
        <dsp:cNvPr id="0" name=""/>
        <dsp:cNvSpPr/>
      </dsp:nvSpPr>
      <dsp:spPr>
        <a:xfrm>
          <a:off x="0" y="0"/>
          <a:ext cx="6797675" cy="1605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i="0" kern="1200" dirty="0">
              <a:latin typeface="Times New Roman" panose="02020603050405020304" pitchFamily="18" charset="0"/>
              <a:cs typeface="Times New Roman" panose="02020603050405020304" pitchFamily="18" charset="0"/>
            </a:rPr>
            <a:t>Full Council and Committee meetings confirmed. </a:t>
          </a:r>
        </a:p>
        <a:p>
          <a:pPr marL="0" lvl="0" indent="0" algn="l" defTabSz="800100">
            <a:lnSpc>
              <a:spcPct val="90000"/>
            </a:lnSpc>
            <a:spcBef>
              <a:spcPct val="0"/>
            </a:spcBef>
            <a:spcAft>
              <a:spcPct val="35000"/>
            </a:spcAft>
            <a:buNone/>
          </a:pPr>
          <a:r>
            <a:rPr lang="en-US" sz="1800" b="1" i="0" kern="1200" dirty="0">
              <a:latin typeface="Times New Roman" panose="02020603050405020304" pitchFamily="18" charset="0"/>
              <a:cs typeface="Times New Roman" panose="02020603050405020304" pitchFamily="18" charset="0"/>
            </a:rPr>
            <a:t>Full Council and Committee meetings posted with the Secretary of the State as required by FOIA </a:t>
          </a:r>
        </a:p>
      </dsp:txBody>
      <dsp:txXfrm>
        <a:off x="0" y="0"/>
        <a:ext cx="6797675" cy="1605990"/>
      </dsp:txXfrm>
    </dsp:sp>
    <dsp:sp modelId="{60D54AAD-3295-42E0-9310-CF960C334A78}">
      <dsp:nvSpPr>
        <dsp:cNvPr id="0" name=""/>
        <dsp:cNvSpPr/>
      </dsp:nvSpPr>
      <dsp:spPr>
        <a:xfrm>
          <a:off x="0" y="1606826"/>
          <a:ext cx="6797675"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EBEA20-5D44-4262-BC28-5EBE3964585C}">
      <dsp:nvSpPr>
        <dsp:cNvPr id="0" name=""/>
        <dsp:cNvSpPr/>
      </dsp:nvSpPr>
      <dsp:spPr>
        <a:xfrm>
          <a:off x="0" y="1606826"/>
          <a:ext cx="6797675" cy="1605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Full Council and Committee Standing Agendas created and ready for revision to reflect Council and Committee priorities</a:t>
          </a:r>
        </a:p>
      </dsp:txBody>
      <dsp:txXfrm>
        <a:off x="0" y="1606826"/>
        <a:ext cx="6797675" cy="1605990"/>
      </dsp:txXfrm>
    </dsp:sp>
    <dsp:sp modelId="{FF82EAAB-13AD-4450-9729-247810CAF417}">
      <dsp:nvSpPr>
        <dsp:cNvPr id="0" name=""/>
        <dsp:cNvSpPr/>
      </dsp:nvSpPr>
      <dsp:spPr>
        <a:xfrm>
          <a:off x="0" y="3212816"/>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A164CA-FC26-4E4D-BFBE-9B104DE86E07}">
      <dsp:nvSpPr>
        <dsp:cNvPr id="0" name=""/>
        <dsp:cNvSpPr/>
      </dsp:nvSpPr>
      <dsp:spPr>
        <a:xfrm>
          <a:off x="0" y="3212816"/>
          <a:ext cx="6791036" cy="26807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Committee Purpose Statements initiated for:  </a:t>
          </a:r>
        </a:p>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	Governance </a:t>
          </a:r>
        </a:p>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	Policy </a:t>
          </a:r>
        </a:p>
        <a:p>
          <a:pPr marL="0" lvl="0" indent="0" algn="l" defTabSz="800100">
            <a:lnSpc>
              <a:spcPct val="90000"/>
            </a:lnSpc>
            <a:spcBef>
              <a:spcPct val="0"/>
            </a:spcBef>
            <a:spcAft>
              <a:spcPct val="35000"/>
            </a:spcAft>
            <a:buNone/>
          </a:pPr>
          <a:r>
            <a:rPr lang="en-US" sz="1800" b="1" i="1" u="sng" kern="1200" dirty="0">
              <a:latin typeface="Times New Roman" panose="02020603050405020304" pitchFamily="18" charset="0"/>
              <a:cs typeface="Times New Roman" panose="02020603050405020304" pitchFamily="18" charset="0"/>
            </a:rPr>
            <a:t>In Development</a:t>
          </a:r>
          <a:r>
            <a:rPr lang="en-US" sz="1800" b="1" kern="1200" dirty="0">
              <a:latin typeface="Times New Roman" panose="02020603050405020304" pitchFamily="18" charset="0"/>
              <a:cs typeface="Times New Roman" panose="02020603050405020304" pitchFamily="18" charset="0"/>
            </a:rPr>
            <a:t>: </a:t>
          </a:r>
        </a:p>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	Finance</a:t>
          </a:r>
        </a:p>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	Workforce</a:t>
          </a:r>
        </a:p>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	Outreach </a:t>
          </a:r>
        </a:p>
      </dsp:txBody>
      <dsp:txXfrm>
        <a:off x="0" y="3212816"/>
        <a:ext cx="6791036" cy="26807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EDF284-7BB2-496D-8EBB-33568510F10E}" type="datetimeFigureOut">
              <a:rPr lang="en-US" smtClean="0"/>
              <a:t>1/31/2022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29BC9C-12A5-4CA7-8D3C-625F2700B6F4}" type="slidenum">
              <a:rPr lang="en-US" smtClean="0"/>
              <a:t>‹#›</a:t>
            </a:fld>
            <a:endParaRPr lang="en-US"/>
          </a:p>
        </p:txBody>
      </p:sp>
    </p:spTree>
    <p:extLst>
      <p:ext uri="{BB962C8B-B14F-4D97-AF65-F5344CB8AC3E}">
        <p14:creationId xmlns:p14="http://schemas.microsoft.com/office/powerpoint/2010/main" val="231438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342900" marR="0" lvl="0" indent="-342900" algn="l">
              <a:spcBef>
                <a:spcPts val="0"/>
              </a:spcBef>
              <a:spcAft>
                <a:spcPts val="0"/>
              </a:spcAft>
              <a:buSzPts val="1000"/>
              <a:buFont typeface="+mj-lt"/>
              <a:buAutoNum type="arabicPeriod"/>
              <a:tabLst>
                <a:tab pos="847090" algn="l"/>
                <a:tab pos="847725" algn="l"/>
              </a:tabLst>
            </a:pP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Finance and</a:t>
            </a:r>
            <a:r>
              <a:rPr lang="en-US" sz="1000" u="heavy"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Administration</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7435" algn="l"/>
              </a:tabLst>
            </a:pPr>
            <a:r>
              <a:rPr lang="en-US" sz="1000" spc="-5" dirty="0">
                <a:effectLst/>
                <a:latin typeface="Times New Roman" panose="02020603050405020304" pitchFamily="18" charset="0"/>
                <a:ea typeface="Times New Roman" panose="02020603050405020304" pitchFamily="18" charset="0"/>
              </a:rPr>
              <a:t>DECD will be responsible</a:t>
            </a:r>
            <a:r>
              <a:rPr lang="en-US" sz="1000" spc="11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to:</a:t>
            </a:r>
            <a:endParaRPr lang="en-US" sz="1100" spc="-5" dirty="0">
              <a:effectLst/>
              <a:latin typeface="Times New Roman" panose="02020603050405020304" pitchFamily="18" charset="0"/>
              <a:ea typeface="Times New Roman" panose="02020603050405020304" pitchFamily="18" charset="0"/>
            </a:endParaRPr>
          </a:p>
          <a:p>
            <a:pPr marL="1143000" marR="518795" lvl="2" indent="-228600" algn="l">
              <a:spcBef>
                <a:spcPts val="0"/>
              </a:spcBef>
              <a:spcAft>
                <a:spcPts val="0"/>
              </a:spcAft>
              <a:buSzPts val="1000"/>
              <a:buFont typeface="Times New Roman" panose="02020603050405020304" pitchFamily="18" charset="0"/>
              <a:buAutoNum type="romanLcPeriod"/>
              <a:tabLst>
                <a:tab pos="1285875" algn="l"/>
                <a:tab pos="1286510" algn="l"/>
              </a:tabLst>
            </a:pPr>
            <a:r>
              <a:rPr lang="en-US" sz="1000" spc="-5" dirty="0">
                <a:effectLst/>
                <a:latin typeface="Times New Roman" panose="02020603050405020304" pitchFamily="18" charset="0"/>
                <a:ea typeface="Times New Roman" panose="02020603050405020304" pitchFamily="18" charset="0"/>
              </a:rPr>
              <a:t>Supervise and manage the DECD employees who provide accounting, fiscal, and fund management functions for SEC, including fiscal personnel retained using SEC funds; </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the following functions for SEC: (a) accounting; (b) annual budget preparation and reporting as indicated; (c) fiscal activities and reporting related to state and (d) accounts payable and receivable;</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all general administrative functions, including but not limited to the</a:t>
            </a:r>
            <a:r>
              <a:rPr lang="en-US" sz="1000" spc="13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following: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33550" algn="l"/>
              </a:tabLst>
            </a:pPr>
            <a:r>
              <a:rPr lang="en-US" sz="1000" spc="-5" dirty="0">
                <a:effectLst/>
                <a:latin typeface="Times New Roman" panose="02020603050405020304" pitchFamily="18" charset="0"/>
                <a:ea typeface="Times New Roman" panose="02020603050405020304" pitchFamily="18" charset="0"/>
              </a:rPr>
              <a:t>All-purchasing related</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transactions;</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Compile and submit annual inventory reports; assign property tags to items;</a:t>
            </a:r>
            <a:r>
              <a:rPr lang="en-US" sz="1000" spc="15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Oversee the maintenance, repair, procurement and usage of furniture, furnishings, and equipment, as</a:t>
            </a:r>
            <a:r>
              <a:rPr lang="en-US" sz="1000" spc="2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needed.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Provide workspace to the extent that it is available in DECD’s office facility.</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SEC will be responsible</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for:</a:t>
            </a:r>
            <a:endParaRPr lang="en-US" sz="1100" spc="-5" dirty="0">
              <a:effectLst/>
              <a:latin typeface="Times New Roman" panose="02020603050405020304" pitchFamily="18" charset="0"/>
              <a:ea typeface="Times New Roman" panose="02020603050405020304" pitchFamily="18" charset="0"/>
            </a:endParaRPr>
          </a:p>
          <a:p>
            <a:pPr marL="1143000" marR="222250" lvl="2" indent="-228600" algn="l">
              <a:spcBef>
                <a:spcPts val="0"/>
              </a:spcBef>
              <a:spcAft>
                <a:spcPts val="0"/>
              </a:spcAft>
              <a:buSzPts val="1000"/>
              <a:buFont typeface="Times New Roman" panose="02020603050405020304" pitchFamily="18" charset="0"/>
              <a:buAutoNum type="romanLcPeriod"/>
              <a:tabLst>
                <a:tab pos="1282065" algn="l"/>
                <a:tab pos="1282700" algn="l"/>
              </a:tabLst>
            </a:pPr>
            <a:r>
              <a:rPr lang="en-US" sz="1000" spc="-5" dirty="0">
                <a:effectLst/>
                <a:latin typeface="Times New Roman" panose="02020603050405020304" pitchFamily="18" charset="0"/>
                <a:ea typeface="Times New Roman" panose="02020603050405020304" pitchFamily="18" charset="0"/>
              </a:rPr>
              <a:t>Except as otherwise provided in Section 2 below, costs associated with the usage of cell phones, maintenance services directly related to and required for SEC equipment and software licenses, personal electronic devices, telephones, copiers, desktop computers, laptops, tablets, office supplies, furniture, office equipment and office equipment maintenance, and software application licenses. To the extent feasible, DECD will repair equipment and SEC will not be charged for such</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278890" marR="222250" indent="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 and the SEC will be jointly responsible for the specific requirements outlined Public Act 21-1 (June Special Session, including:</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Developing a cannabis business accelerator program to provide technical assistance to participants by partnering participants with a cannabis establishment.</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Using the proceeds of the sale of bonds for the purposes of providing: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low-interest loans to social equity applicants, municipalities or organizations exempt from taxation under Section 501(c)(3) of the Internal Revenue Code of 1986, or any subsequent corresponding internal revenue code of the United States, as amended from time to time, to facilitate the rehabilitation, renovation or development of unused, underused real property to be used as a cannabis establishment or as part of such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capital to social equity applicants seeking to start or maintain a cannabis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the cannabis business accelerator program established under section 38 of the act; and</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workforce training programs developed by the Social Equity Council pursuant to section 39 of the act.</a:t>
            </a:r>
            <a:endParaRPr lang="en-US" sz="1100" spc="-5" dirty="0">
              <a:effectLst/>
              <a:latin typeface="Times New Roman" panose="02020603050405020304" pitchFamily="18" charset="0"/>
              <a:ea typeface="Times New Roman" panose="02020603050405020304" pitchFamily="18" charset="0"/>
            </a:endParaRPr>
          </a:p>
          <a:p>
            <a:pPr marL="0" marR="22225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342900" marR="0" lvl="0" indent="-342900" algn="l">
              <a:spcBef>
                <a:spcPts val="0"/>
              </a:spcBef>
              <a:spcAft>
                <a:spcPts val="0"/>
              </a:spcAft>
              <a:buSzPts val="1000"/>
              <a:buFont typeface="Times New Roman" panose="02020603050405020304" pitchFamily="18" charset="0"/>
              <a:buAutoNum type="arabicPeriod" startAt="2"/>
              <a:tabLst>
                <a:tab pos="837565" algn="l"/>
              </a:tabLst>
            </a:pPr>
            <a:r>
              <a:rPr lang="en-US" sz="1000" u="heavy" dirty="0">
                <a:effectLst/>
                <a:latin typeface="Times New Roman" panose="02020603050405020304" pitchFamily="18" charset="0"/>
                <a:ea typeface="Times New Roman" panose="02020603050405020304" pitchFamily="18" charset="0"/>
              </a:rPr>
              <a:t>Information Technology</a:t>
            </a:r>
            <a:r>
              <a:rPr lang="en-US" sz="1000" u="heavy" spc="110" dirty="0">
                <a:effectLst/>
                <a:latin typeface="Times New Roman" panose="02020603050405020304" pitchFamily="18" charset="0"/>
                <a:ea typeface="Times New Roman" panose="02020603050405020304" pitchFamily="18" charset="0"/>
              </a:rPr>
              <a:t> </a:t>
            </a:r>
            <a:r>
              <a:rPr lang="en-US" sz="1000" b="1" u="heavy" dirty="0">
                <a:effectLst/>
                <a:latin typeface="Times New Roman" panose="02020603050405020304" pitchFamily="18" charset="0"/>
                <a:ea typeface="Times New Roman" panose="02020603050405020304" pitchFamily="18" charset="0"/>
              </a:rPr>
              <a:t>("IT")</a:t>
            </a:r>
            <a:r>
              <a:rPr lang="en-US" sz="1000" b="1" dirty="0">
                <a:effectLst/>
                <a:latin typeface="Times New Roman" panose="02020603050405020304" pitchFamily="18" charset="0"/>
                <a:ea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a:t>
            </a:r>
            <a:r>
              <a:rPr lang="en-US" sz="1000" spc="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1143000" marR="130810" lvl="2" indent="-228600" algn="l">
              <a:spcBef>
                <a:spcPts val="0"/>
              </a:spcBef>
              <a:spcAft>
                <a:spcPts val="0"/>
              </a:spcAft>
              <a:buFont typeface="+mj-lt"/>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Provide IT support activities, such as computer hardware and software procurement, upgrades, installation, maintenance and network</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143000" marR="55118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telecommunications support services, such as procuring, setting up, and maintaining office telephones and mobile</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devices;</a:t>
            </a:r>
            <a:endParaRPr lang="en-US" sz="1100" spc="-5" dirty="0">
              <a:effectLst/>
              <a:latin typeface="Times New Roman" panose="02020603050405020304" pitchFamily="18" charset="0"/>
              <a:ea typeface="Times New Roman" panose="02020603050405020304" pitchFamily="18" charset="0"/>
            </a:endParaRPr>
          </a:p>
          <a:p>
            <a:pPr marL="1143000" marR="222885"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for printers, including procurement and maintenance which can be reasonably performed by DECD personnel and does not require the expertise of an external</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supplier;</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including assistance with procurement, regarding other technical solutions to support enhanced efficiency (including, for example, data storage, records retention, client relationship management, technical support for the website, etc.);</a:t>
            </a:r>
            <a:r>
              <a:rPr lang="en-US" sz="1000" spc="-15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Prepare the annual budget for IT capital expenditures in consultation with</a:t>
            </a:r>
            <a:r>
              <a:rPr lang="en-US" sz="1000" spc="2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SEC.</a:t>
            </a:r>
            <a:endParaRPr lang="en-US" sz="1100" spc="-5" dirty="0">
              <a:effectLst/>
              <a:latin typeface="Times New Roman" panose="02020603050405020304" pitchFamily="18" charset="0"/>
              <a:ea typeface="Times New Roman" panose="02020603050405020304" pitchFamily="18" charset="0"/>
            </a:endParaRP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 </a:t>
            </a: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3. </a:t>
            </a:r>
            <a:r>
              <a:rPr lang="en-US" sz="1100" u="heavy" dirty="0">
                <a:effectLst/>
                <a:latin typeface="Times New Roman" panose="02020603050405020304" pitchFamily="18" charset="0"/>
                <a:ea typeface="Times New Roman" panose="02020603050405020304" pitchFamily="18" charset="0"/>
              </a:rPr>
              <a:t>Audit</a:t>
            </a:r>
            <a:endParaRPr lang="en-US" sz="11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SzPts val="1000"/>
              <a:buFont typeface="Times New Roman" panose="02020603050405020304" pitchFamily="18" charset="0"/>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291465" lvl="1" indent="-285750" algn="l">
              <a:spcBef>
                <a:spcPts val="0"/>
              </a:spcBef>
              <a:spcAft>
                <a:spcPts val="0"/>
              </a:spcAft>
              <a:buSzPts val="100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Provide the services of an Internal Auditor for consultation regarding State and Federal audits and audit findings, and to perform periodic internal</a:t>
            </a:r>
            <a:r>
              <a:rPr lang="en-US" sz="1000" spc="-9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audits.</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64262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4. </a:t>
            </a:r>
            <a:r>
              <a:rPr lang="en-US" sz="1000" u="heavy" dirty="0">
                <a:effectLst/>
                <a:latin typeface="Times New Roman" panose="02020603050405020304" pitchFamily="18" charset="0"/>
                <a:ea typeface="Times New Roman" panose="02020603050405020304" pitchFamily="18" charset="0"/>
              </a:rPr>
              <a:t>Records Retention.</a:t>
            </a:r>
            <a:endParaRPr lang="en-US" sz="10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Font typeface="+mj-lt"/>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5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Manage electronic master files for all SEC projects, programs, and other initiatives;</a:t>
            </a:r>
            <a:r>
              <a:rPr lang="en-US" sz="1000" spc="-10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742950" marR="556260" lvl="1" indent="-285750" algn="l">
              <a:spcBef>
                <a:spcPts val="0"/>
              </a:spcBef>
              <a:spcAft>
                <a:spcPts val="0"/>
              </a:spcAft>
              <a:buSzPts val="1050"/>
              <a:buFont typeface="Times New Roman" panose="02020603050405020304" pitchFamily="18" charset="0"/>
              <a:buAutoNum type="romanLcPeriod"/>
              <a:tabLst>
                <a:tab pos="1318895" algn="l"/>
                <a:tab pos="1319530" algn="l"/>
              </a:tabLst>
            </a:pPr>
            <a:r>
              <a:rPr lang="en-US" sz="1000" b="1" kern="0" spc="-5" dirty="0">
                <a:effectLst/>
                <a:latin typeface="Times New Roman" panose="02020603050405020304" pitchFamily="18" charset="0"/>
                <a:ea typeface="Times New Roman" panose="02020603050405020304" pitchFamily="18" charset="0"/>
              </a:rPr>
              <a:t>Provide advice and support as needed to assist the individual designated by SEC to be its Records Management Liaison Officer to perform the duties of such</a:t>
            </a:r>
            <a:r>
              <a:rPr lang="en-US" sz="1000" b="1" kern="0" spc="90" dirty="0">
                <a:effectLst/>
                <a:latin typeface="Times New Roman" panose="02020603050405020304" pitchFamily="18" charset="0"/>
                <a:ea typeface="Times New Roman" panose="02020603050405020304" pitchFamily="18" charset="0"/>
              </a:rPr>
              <a:t> </a:t>
            </a:r>
            <a:r>
              <a:rPr lang="en-US" sz="1000" b="1" kern="0" spc="-5" dirty="0">
                <a:effectLst/>
                <a:latin typeface="Times New Roman" panose="02020603050405020304" pitchFamily="18" charset="0"/>
                <a:ea typeface="Times New Roman" panose="02020603050405020304" pitchFamily="18" charset="0"/>
              </a:rPr>
              <a:t>role,</a:t>
            </a:r>
            <a:endParaRPr lang="en-US" sz="1050" b="1" kern="0" spc="-5"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D29BC9C-12A5-4CA7-8D3C-625F2700B6F4}" type="slidenum">
              <a:rPr lang="en-US" smtClean="0"/>
              <a:t>2</a:t>
            </a:fld>
            <a:endParaRPr lang="en-US"/>
          </a:p>
        </p:txBody>
      </p:sp>
    </p:spTree>
    <p:extLst>
      <p:ext uri="{BB962C8B-B14F-4D97-AF65-F5344CB8AC3E}">
        <p14:creationId xmlns:p14="http://schemas.microsoft.com/office/powerpoint/2010/main" val="1226984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342900" marR="0" lvl="0" indent="-342900" algn="l">
              <a:spcBef>
                <a:spcPts val="0"/>
              </a:spcBef>
              <a:spcAft>
                <a:spcPts val="0"/>
              </a:spcAft>
              <a:buSzPts val="1000"/>
              <a:buFont typeface="+mj-lt"/>
              <a:buAutoNum type="arabicPeriod"/>
              <a:tabLst>
                <a:tab pos="847090" algn="l"/>
                <a:tab pos="847725" algn="l"/>
              </a:tabLst>
            </a:pP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Finance and</a:t>
            </a:r>
            <a:r>
              <a:rPr lang="en-US" sz="1000" u="heavy"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Administration</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7435" algn="l"/>
              </a:tabLst>
            </a:pPr>
            <a:r>
              <a:rPr lang="en-US" sz="1000" spc="-5" dirty="0">
                <a:effectLst/>
                <a:latin typeface="Times New Roman" panose="02020603050405020304" pitchFamily="18" charset="0"/>
                <a:ea typeface="Times New Roman" panose="02020603050405020304" pitchFamily="18" charset="0"/>
              </a:rPr>
              <a:t>DECD will be responsible</a:t>
            </a:r>
            <a:r>
              <a:rPr lang="en-US" sz="1000" spc="11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to:</a:t>
            </a:r>
            <a:endParaRPr lang="en-US" sz="1100" spc="-5" dirty="0">
              <a:effectLst/>
              <a:latin typeface="Times New Roman" panose="02020603050405020304" pitchFamily="18" charset="0"/>
              <a:ea typeface="Times New Roman" panose="02020603050405020304" pitchFamily="18" charset="0"/>
            </a:endParaRPr>
          </a:p>
          <a:p>
            <a:pPr marL="1143000" marR="518795" lvl="2" indent="-228600" algn="l">
              <a:spcBef>
                <a:spcPts val="0"/>
              </a:spcBef>
              <a:spcAft>
                <a:spcPts val="0"/>
              </a:spcAft>
              <a:buSzPts val="1000"/>
              <a:buFont typeface="Times New Roman" panose="02020603050405020304" pitchFamily="18" charset="0"/>
              <a:buAutoNum type="romanLcPeriod"/>
              <a:tabLst>
                <a:tab pos="1285875" algn="l"/>
                <a:tab pos="1286510" algn="l"/>
              </a:tabLst>
            </a:pPr>
            <a:r>
              <a:rPr lang="en-US" sz="1000" spc="-5" dirty="0">
                <a:effectLst/>
                <a:latin typeface="Times New Roman" panose="02020603050405020304" pitchFamily="18" charset="0"/>
                <a:ea typeface="Times New Roman" panose="02020603050405020304" pitchFamily="18" charset="0"/>
              </a:rPr>
              <a:t>Supervise and manage the DECD employees who provide accounting, fiscal, and fund management functions for SEC, including fiscal personnel retained using SEC funds; </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the following functions for SEC: (a) accounting; (b) annual budget preparation and reporting as indicated; (c) fiscal activities and reporting related to state and (d) accounts payable and receivable;</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all general administrative functions, including but not limited to the</a:t>
            </a:r>
            <a:r>
              <a:rPr lang="en-US" sz="1000" spc="13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following: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33550" algn="l"/>
              </a:tabLst>
            </a:pPr>
            <a:r>
              <a:rPr lang="en-US" sz="1000" spc="-5" dirty="0">
                <a:effectLst/>
                <a:latin typeface="Times New Roman" panose="02020603050405020304" pitchFamily="18" charset="0"/>
                <a:ea typeface="Times New Roman" panose="02020603050405020304" pitchFamily="18" charset="0"/>
              </a:rPr>
              <a:t>All-purchasing related</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transactions;</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Compile and submit annual inventory reports; assign property tags to items;</a:t>
            </a:r>
            <a:r>
              <a:rPr lang="en-US" sz="1000" spc="15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Oversee the maintenance, repair, procurement and usage of furniture, furnishings, and equipment, as</a:t>
            </a:r>
            <a:r>
              <a:rPr lang="en-US" sz="1000" spc="2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needed.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Provide workspace to the extent that it is available in DECD’s office facility.</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SEC will be responsible</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for:</a:t>
            </a:r>
            <a:endParaRPr lang="en-US" sz="1100" spc="-5" dirty="0">
              <a:effectLst/>
              <a:latin typeface="Times New Roman" panose="02020603050405020304" pitchFamily="18" charset="0"/>
              <a:ea typeface="Times New Roman" panose="02020603050405020304" pitchFamily="18" charset="0"/>
            </a:endParaRPr>
          </a:p>
          <a:p>
            <a:pPr marL="1143000" marR="222250" lvl="2" indent="-228600" algn="l">
              <a:spcBef>
                <a:spcPts val="0"/>
              </a:spcBef>
              <a:spcAft>
                <a:spcPts val="0"/>
              </a:spcAft>
              <a:buSzPts val="1000"/>
              <a:buFont typeface="Times New Roman" panose="02020603050405020304" pitchFamily="18" charset="0"/>
              <a:buAutoNum type="romanLcPeriod"/>
              <a:tabLst>
                <a:tab pos="1282065" algn="l"/>
                <a:tab pos="1282700" algn="l"/>
              </a:tabLst>
            </a:pPr>
            <a:r>
              <a:rPr lang="en-US" sz="1000" spc="-5" dirty="0">
                <a:effectLst/>
                <a:latin typeface="Times New Roman" panose="02020603050405020304" pitchFamily="18" charset="0"/>
                <a:ea typeface="Times New Roman" panose="02020603050405020304" pitchFamily="18" charset="0"/>
              </a:rPr>
              <a:t>Except as otherwise provided in Section 2 below, costs associated with the usage of cell phones, maintenance services directly related to and required for SEC equipment and software licenses, personal electronic devices, telephones, copiers, desktop computers, laptops, tablets, office supplies, furniture, office equipment and office equipment maintenance, and software application licenses. To the extent feasible, DECD will repair equipment and SEC will not be charged for such</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278890" marR="222250" indent="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 and the SEC will be jointly responsible for the specific requirements outlined Public Act 21-1 (June Special Session, including:</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Developing a cannabis business accelerator program to provide technical assistance to participants by partnering participants with a cannabis establishment.</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Using the proceeds of the sale of bonds for the purposes of providing: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low-interest loans to social equity applicants, municipalities or organizations exempt from taxation under Section 501(c)(3) of the Internal Revenue Code of 1986, or any subsequent corresponding internal revenue code of the United States, as amended from time to time, to facilitate the rehabilitation, renovation or development of unused, underused real property to be used as a cannabis establishment or as part of such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capital to social equity applicants seeking to start or maintain a cannabis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the cannabis business accelerator program established under section 38 of the act; and</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workforce training programs developed by the Social Equity Council pursuant to section 39 of the act.</a:t>
            </a:r>
            <a:endParaRPr lang="en-US" sz="1100" spc="-5" dirty="0">
              <a:effectLst/>
              <a:latin typeface="Times New Roman" panose="02020603050405020304" pitchFamily="18" charset="0"/>
              <a:ea typeface="Times New Roman" panose="02020603050405020304" pitchFamily="18" charset="0"/>
            </a:endParaRPr>
          </a:p>
          <a:p>
            <a:pPr marL="0" marR="22225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342900" marR="0" lvl="0" indent="-342900" algn="l">
              <a:spcBef>
                <a:spcPts val="0"/>
              </a:spcBef>
              <a:spcAft>
                <a:spcPts val="0"/>
              </a:spcAft>
              <a:buSzPts val="1000"/>
              <a:buFont typeface="Times New Roman" panose="02020603050405020304" pitchFamily="18" charset="0"/>
              <a:buAutoNum type="arabicPeriod" startAt="2"/>
              <a:tabLst>
                <a:tab pos="837565" algn="l"/>
              </a:tabLst>
            </a:pPr>
            <a:r>
              <a:rPr lang="en-US" sz="1000" u="heavy" dirty="0">
                <a:effectLst/>
                <a:latin typeface="Times New Roman" panose="02020603050405020304" pitchFamily="18" charset="0"/>
                <a:ea typeface="Times New Roman" panose="02020603050405020304" pitchFamily="18" charset="0"/>
              </a:rPr>
              <a:t>Information Technology</a:t>
            </a:r>
            <a:r>
              <a:rPr lang="en-US" sz="1000" u="heavy" spc="110" dirty="0">
                <a:effectLst/>
                <a:latin typeface="Times New Roman" panose="02020603050405020304" pitchFamily="18" charset="0"/>
                <a:ea typeface="Times New Roman" panose="02020603050405020304" pitchFamily="18" charset="0"/>
              </a:rPr>
              <a:t> </a:t>
            </a:r>
            <a:r>
              <a:rPr lang="en-US" sz="1000" b="1" u="heavy" dirty="0">
                <a:effectLst/>
                <a:latin typeface="Times New Roman" panose="02020603050405020304" pitchFamily="18" charset="0"/>
                <a:ea typeface="Times New Roman" panose="02020603050405020304" pitchFamily="18" charset="0"/>
              </a:rPr>
              <a:t>("IT")</a:t>
            </a:r>
            <a:r>
              <a:rPr lang="en-US" sz="1000" b="1" dirty="0">
                <a:effectLst/>
                <a:latin typeface="Times New Roman" panose="02020603050405020304" pitchFamily="18" charset="0"/>
                <a:ea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a:t>
            </a:r>
            <a:r>
              <a:rPr lang="en-US" sz="1000" spc="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1143000" marR="130810" lvl="2" indent="-228600" algn="l">
              <a:spcBef>
                <a:spcPts val="0"/>
              </a:spcBef>
              <a:spcAft>
                <a:spcPts val="0"/>
              </a:spcAft>
              <a:buFont typeface="+mj-lt"/>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Provide IT support activities, such as computer hardware and software procurement, upgrades, installation, maintenance and network</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143000" marR="55118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telecommunications support services, such as procuring, setting up, and maintaining office telephones and mobile</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devices;</a:t>
            </a:r>
            <a:endParaRPr lang="en-US" sz="1100" spc="-5" dirty="0">
              <a:effectLst/>
              <a:latin typeface="Times New Roman" panose="02020603050405020304" pitchFamily="18" charset="0"/>
              <a:ea typeface="Times New Roman" panose="02020603050405020304" pitchFamily="18" charset="0"/>
            </a:endParaRPr>
          </a:p>
          <a:p>
            <a:pPr marL="1143000" marR="222885"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for printers, including procurement and maintenance which can be reasonably performed by DECD personnel and does not require the expertise of an external</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supplier;</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including assistance with procurement, regarding other technical solutions to support enhanced efficiency (including, for example, data storage, records retention, client relationship management, technical support for the website, etc.);</a:t>
            </a:r>
            <a:r>
              <a:rPr lang="en-US" sz="1000" spc="-15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Prepare the annual budget for IT capital expenditures in consultation with</a:t>
            </a:r>
            <a:r>
              <a:rPr lang="en-US" sz="1000" spc="2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SEC.</a:t>
            </a:r>
            <a:endParaRPr lang="en-US" sz="1100" spc="-5" dirty="0">
              <a:effectLst/>
              <a:latin typeface="Times New Roman" panose="02020603050405020304" pitchFamily="18" charset="0"/>
              <a:ea typeface="Times New Roman" panose="02020603050405020304" pitchFamily="18" charset="0"/>
            </a:endParaRP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 </a:t>
            </a: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3. </a:t>
            </a:r>
            <a:r>
              <a:rPr lang="en-US" sz="1100" u="heavy" dirty="0">
                <a:effectLst/>
                <a:latin typeface="Times New Roman" panose="02020603050405020304" pitchFamily="18" charset="0"/>
                <a:ea typeface="Times New Roman" panose="02020603050405020304" pitchFamily="18" charset="0"/>
              </a:rPr>
              <a:t>Audit</a:t>
            </a:r>
            <a:endParaRPr lang="en-US" sz="11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SzPts val="1000"/>
              <a:buFont typeface="Times New Roman" panose="02020603050405020304" pitchFamily="18" charset="0"/>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291465" lvl="1" indent="-285750" algn="l">
              <a:spcBef>
                <a:spcPts val="0"/>
              </a:spcBef>
              <a:spcAft>
                <a:spcPts val="0"/>
              </a:spcAft>
              <a:buSzPts val="100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Provide the services of an Internal Auditor for consultation regarding State and Federal audits and audit findings, and to perform periodic internal</a:t>
            </a:r>
            <a:r>
              <a:rPr lang="en-US" sz="1000" spc="-9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audits.</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64262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4. </a:t>
            </a:r>
            <a:r>
              <a:rPr lang="en-US" sz="1000" u="heavy" dirty="0">
                <a:effectLst/>
                <a:latin typeface="Times New Roman" panose="02020603050405020304" pitchFamily="18" charset="0"/>
                <a:ea typeface="Times New Roman" panose="02020603050405020304" pitchFamily="18" charset="0"/>
              </a:rPr>
              <a:t>Records Retention.</a:t>
            </a:r>
            <a:endParaRPr lang="en-US" sz="10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Font typeface="+mj-lt"/>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5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Manage electronic master files for all SEC projects, programs, and other initiatives;</a:t>
            </a:r>
            <a:r>
              <a:rPr lang="en-US" sz="1000" spc="-10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742950" marR="556260" lvl="1" indent="-285750" algn="l">
              <a:spcBef>
                <a:spcPts val="0"/>
              </a:spcBef>
              <a:spcAft>
                <a:spcPts val="0"/>
              </a:spcAft>
              <a:buSzPts val="1050"/>
              <a:buFont typeface="Times New Roman" panose="02020603050405020304" pitchFamily="18" charset="0"/>
              <a:buAutoNum type="romanLcPeriod"/>
              <a:tabLst>
                <a:tab pos="1318895" algn="l"/>
                <a:tab pos="1319530" algn="l"/>
              </a:tabLst>
            </a:pPr>
            <a:r>
              <a:rPr lang="en-US" sz="1000" b="1" kern="0" spc="-5" dirty="0">
                <a:effectLst/>
                <a:latin typeface="Times New Roman" panose="02020603050405020304" pitchFamily="18" charset="0"/>
                <a:ea typeface="Times New Roman" panose="02020603050405020304" pitchFamily="18" charset="0"/>
              </a:rPr>
              <a:t>Provide advice and support as needed to assist the individual designated by SEC to be its Records Management Liaison Officer to perform the duties of such</a:t>
            </a:r>
            <a:r>
              <a:rPr lang="en-US" sz="1000" b="1" kern="0" spc="90" dirty="0">
                <a:effectLst/>
                <a:latin typeface="Times New Roman" panose="02020603050405020304" pitchFamily="18" charset="0"/>
                <a:ea typeface="Times New Roman" panose="02020603050405020304" pitchFamily="18" charset="0"/>
              </a:rPr>
              <a:t> </a:t>
            </a:r>
            <a:r>
              <a:rPr lang="en-US" sz="1000" b="1" kern="0" spc="-5" dirty="0">
                <a:effectLst/>
                <a:latin typeface="Times New Roman" panose="02020603050405020304" pitchFamily="18" charset="0"/>
                <a:ea typeface="Times New Roman" panose="02020603050405020304" pitchFamily="18" charset="0"/>
              </a:rPr>
              <a:t>role,</a:t>
            </a:r>
            <a:endParaRPr lang="en-US" sz="1050" b="1" kern="0" spc="-5"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D29BC9C-12A5-4CA7-8D3C-625F2700B6F4}" type="slidenum">
              <a:rPr lang="en-US" smtClean="0"/>
              <a:t>9</a:t>
            </a:fld>
            <a:endParaRPr lang="en-US"/>
          </a:p>
        </p:txBody>
      </p:sp>
    </p:spTree>
    <p:extLst>
      <p:ext uri="{BB962C8B-B14F-4D97-AF65-F5344CB8AC3E}">
        <p14:creationId xmlns:p14="http://schemas.microsoft.com/office/powerpoint/2010/main" val="1029748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342900" marR="0" lvl="0" indent="-342900" algn="l">
              <a:spcBef>
                <a:spcPts val="0"/>
              </a:spcBef>
              <a:spcAft>
                <a:spcPts val="0"/>
              </a:spcAft>
              <a:buSzPts val="1000"/>
              <a:buFont typeface="+mj-lt"/>
              <a:buAutoNum type="arabicPeriod"/>
              <a:tabLst>
                <a:tab pos="847090" algn="l"/>
                <a:tab pos="847725" algn="l"/>
              </a:tabLst>
            </a:pP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Finance and</a:t>
            </a:r>
            <a:r>
              <a:rPr lang="en-US" sz="1000" u="heavy"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u="heavy" dirty="0">
                <a:effectLst/>
                <a:latin typeface="Times New Roman" panose="02020603050405020304" pitchFamily="18" charset="0"/>
                <a:ea typeface="Times New Roman" panose="02020603050405020304" pitchFamily="18" charset="0"/>
                <a:cs typeface="Times New Roman" panose="02020603050405020304" pitchFamily="18" charset="0"/>
              </a:rPr>
              <a:t>Administration</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7435" algn="l"/>
              </a:tabLst>
            </a:pPr>
            <a:r>
              <a:rPr lang="en-US" sz="1000" spc="-5" dirty="0">
                <a:effectLst/>
                <a:latin typeface="Times New Roman" panose="02020603050405020304" pitchFamily="18" charset="0"/>
                <a:ea typeface="Times New Roman" panose="02020603050405020304" pitchFamily="18" charset="0"/>
              </a:rPr>
              <a:t>DECD will be responsible</a:t>
            </a:r>
            <a:r>
              <a:rPr lang="en-US" sz="1000" spc="11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to:</a:t>
            </a:r>
            <a:endParaRPr lang="en-US" sz="1100" spc="-5" dirty="0">
              <a:effectLst/>
              <a:latin typeface="Times New Roman" panose="02020603050405020304" pitchFamily="18" charset="0"/>
              <a:ea typeface="Times New Roman" panose="02020603050405020304" pitchFamily="18" charset="0"/>
            </a:endParaRPr>
          </a:p>
          <a:p>
            <a:pPr marL="1143000" marR="518795" lvl="2" indent="-228600" algn="l">
              <a:spcBef>
                <a:spcPts val="0"/>
              </a:spcBef>
              <a:spcAft>
                <a:spcPts val="0"/>
              </a:spcAft>
              <a:buSzPts val="1000"/>
              <a:buFont typeface="Times New Roman" panose="02020603050405020304" pitchFamily="18" charset="0"/>
              <a:buAutoNum type="romanLcPeriod"/>
              <a:tabLst>
                <a:tab pos="1285875" algn="l"/>
                <a:tab pos="1286510" algn="l"/>
              </a:tabLst>
            </a:pPr>
            <a:r>
              <a:rPr lang="en-US" sz="1000" spc="-5" dirty="0">
                <a:effectLst/>
                <a:latin typeface="Times New Roman" panose="02020603050405020304" pitchFamily="18" charset="0"/>
                <a:ea typeface="Times New Roman" panose="02020603050405020304" pitchFamily="18" charset="0"/>
              </a:rPr>
              <a:t>Supervise and manage the DECD employees who provide accounting, fiscal, and fund management functions for SEC, including fiscal personnel retained using SEC funds; </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the following functions for SEC: (a) accounting; (b) annual budget preparation and reporting as indicated; (c) fiscal activities and reporting related to state and (d) accounts payable and receivable;</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299720" lvl="2" indent="-228600" algn="l">
              <a:spcBef>
                <a:spcPts val="0"/>
              </a:spcBef>
              <a:spcAft>
                <a:spcPts val="0"/>
              </a:spcAft>
              <a:buSzPts val="1000"/>
              <a:buFont typeface="Times New Roman" panose="02020603050405020304" pitchFamily="18" charset="0"/>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Perform all general administrative functions, including but not limited to the</a:t>
            </a:r>
            <a:r>
              <a:rPr lang="en-US" sz="1000" spc="13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following: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33550" algn="l"/>
              </a:tabLst>
            </a:pPr>
            <a:r>
              <a:rPr lang="en-US" sz="1000" spc="-5" dirty="0">
                <a:effectLst/>
                <a:latin typeface="Times New Roman" panose="02020603050405020304" pitchFamily="18" charset="0"/>
                <a:ea typeface="Times New Roman" panose="02020603050405020304" pitchFamily="18" charset="0"/>
              </a:rPr>
              <a:t>All-purchasing related</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transactions;</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Compile and submit annual inventory reports; assign property tags to items;</a:t>
            </a:r>
            <a:r>
              <a:rPr lang="en-US" sz="1000" spc="15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Oversee the maintenance, repair, procurement and usage of furniture, furnishings, and equipment, as</a:t>
            </a:r>
            <a:r>
              <a:rPr lang="en-US" sz="1000" spc="2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needed.</a:t>
            </a:r>
            <a:endParaRPr lang="en-US" sz="1100" spc="-5" dirty="0">
              <a:effectLst/>
              <a:latin typeface="Times New Roman" panose="02020603050405020304" pitchFamily="18" charset="0"/>
              <a:ea typeface="Times New Roman" panose="02020603050405020304" pitchFamily="18" charset="0"/>
            </a:endParaRPr>
          </a:p>
          <a:p>
            <a:pPr marL="1600200" marR="558800" lvl="3" indent="-228600" algn="l">
              <a:spcBef>
                <a:spcPts val="0"/>
              </a:spcBef>
              <a:spcAft>
                <a:spcPts val="0"/>
              </a:spcAft>
              <a:buSzPts val="1000"/>
              <a:buFont typeface="Times New Roman" panose="02020603050405020304" pitchFamily="18" charset="0"/>
              <a:buAutoNum type="alphaLcParenR"/>
              <a:tabLst>
                <a:tab pos="1725295" algn="l"/>
              </a:tabLst>
            </a:pPr>
            <a:r>
              <a:rPr lang="en-US" sz="1000" spc="-5" dirty="0">
                <a:effectLst/>
                <a:latin typeface="Times New Roman" panose="02020603050405020304" pitchFamily="18" charset="0"/>
                <a:ea typeface="Times New Roman" panose="02020603050405020304" pitchFamily="18" charset="0"/>
              </a:rPr>
              <a:t>Provide workspace to the extent that it is available in DECD’s office facility.</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SEC will be responsible</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for:</a:t>
            </a:r>
            <a:endParaRPr lang="en-US" sz="1100" spc="-5" dirty="0">
              <a:effectLst/>
              <a:latin typeface="Times New Roman" panose="02020603050405020304" pitchFamily="18" charset="0"/>
              <a:ea typeface="Times New Roman" panose="02020603050405020304" pitchFamily="18" charset="0"/>
            </a:endParaRPr>
          </a:p>
          <a:p>
            <a:pPr marL="1143000" marR="222250" lvl="2" indent="-228600" algn="l">
              <a:spcBef>
                <a:spcPts val="0"/>
              </a:spcBef>
              <a:spcAft>
                <a:spcPts val="0"/>
              </a:spcAft>
              <a:buSzPts val="1000"/>
              <a:buFont typeface="Times New Roman" panose="02020603050405020304" pitchFamily="18" charset="0"/>
              <a:buAutoNum type="romanLcPeriod"/>
              <a:tabLst>
                <a:tab pos="1282065" algn="l"/>
                <a:tab pos="1282700" algn="l"/>
              </a:tabLst>
            </a:pPr>
            <a:r>
              <a:rPr lang="en-US" sz="1000" spc="-5" dirty="0">
                <a:effectLst/>
                <a:latin typeface="Times New Roman" panose="02020603050405020304" pitchFamily="18" charset="0"/>
                <a:ea typeface="Times New Roman" panose="02020603050405020304" pitchFamily="18" charset="0"/>
              </a:rPr>
              <a:t>Except as otherwise provided in Section 2 below, costs associated with the usage of cell phones, maintenance services directly related to and required for SEC equipment and software licenses, personal electronic devices, telephones, copiers, desktop computers, laptops, tablets, office supplies, furniture, office equipment and office equipment maintenance, and software application licenses. To the extent feasible, DECD will repair equipment and SEC will not be charged for such</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278890" marR="222250" indent="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 and the SEC will be jointly responsible for the specific requirements outlined Public Act 21-1 (June Special Session, including:</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Developing a cannabis business accelerator program to provide technical assistance to participants by partnering participants with a cannabis establishment.</a:t>
            </a:r>
            <a:endParaRPr lang="en-US" sz="1100" spc="-5" dirty="0">
              <a:effectLst/>
              <a:latin typeface="Times New Roman" panose="02020603050405020304" pitchFamily="18" charset="0"/>
              <a:ea typeface="Times New Roman" panose="02020603050405020304" pitchFamily="18" charset="0"/>
            </a:endParaRPr>
          </a:p>
          <a:p>
            <a:pPr marL="1143000" marR="0" lvl="2" indent="-228600" algn="l">
              <a:spcBef>
                <a:spcPts val="0"/>
              </a:spcBef>
              <a:spcAft>
                <a:spcPts val="0"/>
              </a:spcAft>
              <a:buSzPts val="1000"/>
              <a:buFont typeface="Times New Roman" panose="02020603050405020304" pitchFamily="18" charset="0"/>
              <a:buAutoNum type="romanLcPeriod"/>
            </a:pPr>
            <a:r>
              <a:rPr lang="en-US" sz="1000" spc="-5" dirty="0">
                <a:effectLst/>
                <a:latin typeface="Times New Roman" panose="02020603050405020304" pitchFamily="18" charset="0"/>
                <a:ea typeface="Times New Roman" panose="02020603050405020304" pitchFamily="18" charset="0"/>
              </a:rPr>
              <a:t>Using the proceeds of the sale of bonds for the purposes of providing:</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low-interest loans to social equity applicants, municipalities or organizations exempt from taxation under Section 501(c)(3) of the Internal Revenue Code of 1986, or any subsequent corresponding internal revenue code of the United States, as amended from time to time, to facilitate the rehabilitation, renovation or development of unused, underused real property to be used as a cannabis establishment or as part of such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capital to social equity applicants seeking to start or maintain a cannabis establishment;</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the cannabis business accelerator program established under section 38 of the act; and</a:t>
            </a:r>
            <a:endParaRPr lang="en-US" sz="1100" spc="-5" dirty="0">
              <a:effectLst/>
              <a:latin typeface="Times New Roman" panose="02020603050405020304" pitchFamily="18" charset="0"/>
              <a:ea typeface="Times New Roman" panose="02020603050405020304" pitchFamily="18" charset="0"/>
            </a:endParaRPr>
          </a:p>
          <a:p>
            <a:pPr marL="1600200" marR="0" lvl="3" indent="-228600" algn="l">
              <a:spcBef>
                <a:spcPts val="0"/>
              </a:spcBef>
              <a:spcAft>
                <a:spcPts val="0"/>
              </a:spcAft>
              <a:buSzPts val="1000"/>
              <a:buFont typeface="Times New Roman" panose="02020603050405020304" pitchFamily="18" charset="0"/>
              <a:buAutoNum type="alphaLcParenR"/>
            </a:pPr>
            <a:r>
              <a:rPr lang="en-US" sz="1000" spc="-5" dirty="0">
                <a:effectLst/>
                <a:latin typeface="Times New Roman" panose="02020603050405020304" pitchFamily="18" charset="0"/>
                <a:ea typeface="Times New Roman" panose="02020603050405020304" pitchFamily="18" charset="0"/>
              </a:rPr>
              <a:t>funding to assist in the development or ongoing expenses of workforce training programs developed by the Social Equity Council pursuant to section 39 of the act.</a:t>
            </a:r>
            <a:endParaRPr lang="en-US" sz="1100" spc="-5" dirty="0">
              <a:effectLst/>
              <a:latin typeface="Times New Roman" panose="02020603050405020304" pitchFamily="18" charset="0"/>
              <a:ea typeface="Times New Roman" panose="02020603050405020304" pitchFamily="18" charset="0"/>
            </a:endParaRPr>
          </a:p>
          <a:p>
            <a:pPr marL="0" marR="222250" algn="l">
              <a:spcBef>
                <a:spcPts val="0"/>
              </a:spcBef>
              <a:spcAft>
                <a:spcPts val="0"/>
              </a:spcAft>
              <a:tabLst>
                <a:tab pos="1282065" algn="l"/>
                <a:tab pos="1282700" algn="l"/>
              </a:tabLst>
            </a:pPr>
            <a:r>
              <a:rPr lang="en-US" sz="1000"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342900" marR="0" lvl="0" indent="-342900" algn="l">
              <a:spcBef>
                <a:spcPts val="0"/>
              </a:spcBef>
              <a:spcAft>
                <a:spcPts val="0"/>
              </a:spcAft>
              <a:buSzPts val="1000"/>
              <a:buFont typeface="Times New Roman" panose="02020603050405020304" pitchFamily="18" charset="0"/>
              <a:buAutoNum type="arabicPeriod" startAt="2"/>
              <a:tabLst>
                <a:tab pos="837565" algn="l"/>
              </a:tabLst>
            </a:pPr>
            <a:r>
              <a:rPr lang="en-US" sz="1000" u="heavy" dirty="0">
                <a:effectLst/>
                <a:latin typeface="Times New Roman" panose="02020603050405020304" pitchFamily="18" charset="0"/>
                <a:ea typeface="Times New Roman" panose="02020603050405020304" pitchFamily="18" charset="0"/>
              </a:rPr>
              <a:t>Information Technology</a:t>
            </a:r>
            <a:r>
              <a:rPr lang="en-US" sz="1000" u="heavy" spc="110" dirty="0">
                <a:effectLst/>
                <a:latin typeface="Times New Roman" panose="02020603050405020304" pitchFamily="18" charset="0"/>
                <a:ea typeface="Times New Roman" panose="02020603050405020304" pitchFamily="18" charset="0"/>
              </a:rPr>
              <a:t> </a:t>
            </a:r>
            <a:r>
              <a:rPr lang="en-US" sz="1000" b="1" u="heavy" dirty="0">
                <a:effectLst/>
                <a:latin typeface="Times New Roman" panose="02020603050405020304" pitchFamily="18" charset="0"/>
                <a:ea typeface="Times New Roman" panose="02020603050405020304" pitchFamily="18" charset="0"/>
              </a:rPr>
              <a:t>("IT")</a:t>
            </a:r>
            <a:r>
              <a:rPr lang="en-US" sz="1000" b="1" dirty="0">
                <a:effectLst/>
                <a:latin typeface="Times New Roman" panose="02020603050405020304" pitchFamily="18" charset="0"/>
                <a:ea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00"/>
              <a:buFont typeface="Times New Roman" panose="02020603050405020304" pitchFamily="18" charset="0"/>
              <a:buAutoNum type="alphaUcPeriod"/>
              <a:tabLst>
                <a:tab pos="1062990" algn="l"/>
              </a:tabLst>
            </a:pPr>
            <a:r>
              <a:rPr lang="en-US" sz="1000" spc="-5" dirty="0">
                <a:effectLst/>
                <a:latin typeface="Times New Roman" panose="02020603050405020304" pitchFamily="18" charset="0"/>
                <a:ea typeface="Times New Roman" panose="02020603050405020304" pitchFamily="18" charset="0"/>
              </a:rPr>
              <a:t>DECD</a:t>
            </a:r>
            <a:r>
              <a:rPr lang="en-US" sz="1000" spc="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1143000" marR="130810" lvl="2" indent="-228600" algn="l">
              <a:spcBef>
                <a:spcPts val="0"/>
              </a:spcBef>
              <a:spcAft>
                <a:spcPts val="0"/>
              </a:spcAft>
              <a:buFont typeface="+mj-lt"/>
              <a:buAutoNum type="romanLcPeriod"/>
              <a:tabLst>
                <a:tab pos="1282700" algn="l"/>
                <a:tab pos="1283335" algn="l"/>
              </a:tabLst>
            </a:pPr>
            <a:r>
              <a:rPr lang="en-US" sz="1000" spc="-5" dirty="0">
                <a:effectLst/>
                <a:latin typeface="Times New Roman" panose="02020603050405020304" pitchFamily="18" charset="0"/>
                <a:ea typeface="Times New Roman" panose="02020603050405020304" pitchFamily="18" charset="0"/>
              </a:rPr>
              <a:t>Provide IT support activities, such as computer hardware and software procurement, upgrades, installation, maintenance and network</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services;</a:t>
            </a:r>
            <a:endParaRPr lang="en-US" sz="1100" spc="-5" dirty="0">
              <a:effectLst/>
              <a:latin typeface="Times New Roman" panose="02020603050405020304" pitchFamily="18" charset="0"/>
              <a:ea typeface="Times New Roman" panose="02020603050405020304" pitchFamily="18" charset="0"/>
            </a:endParaRPr>
          </a:p>
          <a:p>
            <a:pPr marL="1143000" marR="55118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telecommunications support services, such as procuring, setting up, and maintaining office telephones and mobile</a:t>
            </a:r>
            <a:r>
              <a:rPr lang="en-US" sz="1000" spc="-3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devices;</a:t>
            </a:r>
            <a:endParaRPr lang="en-US" sz="1100" spc="-5" dirty="0">
              <a:effectLst/>
              <a:latin typeface="Times New Roman" panose="02020603050405020304" pitchFamily="18" charset="0"/>
              <a:ea typeface="Times New Roman" panose="02020603050405020304" pitchFamily="18" charset="0"/>
            </a:endParaRPr>
          </a:p>
          <a:p>
            <a:pPr marL="1143000" marR="222885"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for printers, including procurement and maintenance which can be reasonably performed by DECD personnel and does not require the expertise of an external</a:t>
            </a:r>
            <a:r>
              <a:rPr lang="en-US" sz="1000" spc="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supplier;</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Provide support, including assistance with procurement, regarding other technical solutions to support enhanced efficiency (including, for example, data storage, records retention, client relationship management, technical support for the website, etc.);</a:t>
            </a:r>
            <a:r>
              <a:rPr lang="en-US" sz="1000" spc="-15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1143000" marR="400050" lvl="2" indent="-228600" algn="l">
              <a:spcBef>
                <a:spcPts val="0"/>
              </a:spcBef>
              <a:spcAft>
                <a:spcPts val="0"/>
              </a:spcAft>
              <a:buFont typeface="+mj-lt"/>
              <a:buAutoNum type="romanLcPeriod"/>
              <a:tabLst>
                <a:tab pos="1277620" algn="l"/>
                <a:tab pos="1278255" algn="l"/>
              </a:tabLst>
            </a:pPr>
            <a:r>
              <a:rPr lang="en-US" sz="1000" spc="-5" dirty="0">
                <a:effectLst/>
                <a:latin typeface="Times New Roman" panose="02020603050405020304" pitchFamily="18" charset="0"/>
                <a:ea typeface="Times New Roman" panose="02020603050405020304" pitchFamily="18" charset="0"/>
              </a:rPr>
              <a:t>Prepare the annual budget for IT capital expenditures in consultation with</a:t>
            </a:r>
            <a:r>
              <a:rPr lang="en-US" sz="1000" spc="24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SEC.</a:t>
            </a:r>
            <a:endParaRPr lang="en-US" sz="1100" spc="-5" dirty="0">
              <a:effectLst/>
              <a:latin typeface="Times New Roman" panose="02020603050405020304" pitchFamily="18" charset="0"/>
              <a:ea typeface="Times New Roman" panose="02020603050405020304" pitchFamily="18" charset="0"/>
            </a:endParaRP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 </a:t>
            </a:r>
          </a:p>
          <a:p>
            <a:pPr marL="641985" marR="0" indent="0" algn="l">
              <a:spcBef>
                <a:spcPts val="0"/>
              </a:spcBef>
              <a:spcAft>
                <a:spcPts val="0"/>
              </a:spcAft>
              <a:tabLst>
                <a:tab pos="1282700" algn="l"/>
                <a:tab pos="1283335" algn="l"/>
              </a:tabLst>
            </a:pPr>
            <a:r>
              <a:rPr lang="en-US" sz="1100" dirty="0">
                <a:effectLst/>
                <a:latin typeface="Times New Roman" panose="02020603050405020304" pitchFamily="18" charset="0"/>
                <a:ea typeface="Times New Roman" panose="02020603050405020304" pitchFamily="18" charset="0"/>
              </a:rPr>
              <a:t>3. </a:t>
            </a:r>
            <a:r>
              <a:rPr lang="en-US" sz="1100" u="heavy" dirty="0">
                <a:effectLst/>
                <a:latin typeface="Times New Roman" panose="02020603050405020304" pitchFamily="18" charset="0"/>
                <a:ea typeface="Times New Roman" panose="02020603050405020304" pitchFamily="18" charset="0"/>
              </a:rPr>
              <a:t>Audit</a:t>
            </a:r>
            <a:endParaRPr lang="en-US" sz="11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SzPts val="1000"/>
              <a:buFont typeface="Times New Roman" panose="02020603050405020304" pitchFamily="18" charset="0"/>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291465" lvl="1" indent="-285750" algn="l">
              <a:spcBef>
                <a:spcPts val="0"/>
              </a:spcBef>
              <a:spcAft>
                <a:spcPts val="0"/>
              </a:spcAft>
              <a:buSzPts val="100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Provide the services of an Internal Auditor for consultation regarding State and Federal audits and audit findings, and to perform periodic internal</a:t>
            </a:r>
            <a:r>
              <a:rPr lang="en-US" sz="1000" spc="-9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audits.</a:t>
            </a:r>
            <a:endParaRPr lang="en-US" sz="1100" spc="-5" dirty="0">
              <a:effectLst/>
              <a:latin typeface="Times New Roman" panose="02020603050405020304" pitchFamily="18" charset="0"/>
              <a:ea typeface="Times New Roman" panose="02020603050405020304" pitchFamily="18" charset="0"/>
            </a:endParaRPr>
          </a:p>
          <a:p>
            <a:pPr marL="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 </a:t>
            </a:r>
          </a:p>
          <a:p>
            <a:pPr marL="642620" marR="0" algn="l">
              <a:spcBef>
                <a:spcPts val="0"/>
              </a:spcBef>
              <a:spcAft>
                <a:spcPts val="0"/>
              </a:spcAft>
            </a:pPr>
            <a:r>
              <a:rPr lang="en-US" sz="1000" dirty="0">
                <a:effectLst/>
                <a:latin typeface="Times New Roman" panose="02020603050405020304" pitchFamily="18" charset="0"/>
                <a:ea typeface="Times New Roman" panose="02020603050405020304" pitchFamily="18" charset="0"/>
              </a:rPr>
              <a:t>4. </a:t>
            </a:r>
            <a:r>
              <a:rPr lang="en-US" sz="1000" u="heavy" dirty="0">
                <a:effectLst/>
                <a:latin typeface="Times New Roman" panose="02020603050405020304" pitchFamily="18" charset="0"/>
                <a:ea typeface="Times New Roman" panose="02020603050405020304" pitchFamily="18" charset="0"/>
              </a:rPr>
              <a:t>Records Retention.</a:t>
            </a:r>
            <a:endParaRPr lang="en-US" sz="1000" dirty="0">
              <a:effectLst/>
              <a:latin typeface="Times New Roman" panose="02020603050405020304" pitchFamily="18" charset="0"/>
              <a:ea typeface="Times New Roman" panose="02020603050405020304" pitchFamily="18" charset="0"/>
            </a:endParaRPr>
          </a:p>
          <a:p>
            <a:pPr marL="342900" marR="0" lvl="0" indent="-342900" algn="l">
              <a:spcBef>
                <a:spcPts val="0"/>
              </a:spcBef>
              <a:spcAft>
                <a:spcPts val="0"/>
              </a:spcAft>
              <a:buFont typeface="+mj-lt"/>
              <a:buAutoNum type="alphaUcPeriod"/>
              <a:tabLst>
                <a:tab pos="1085850" algn="l"/>
              </a:tabLst>
            </a:pPr>
            <a:r>
              <a:rPr lang="en-US" sz="1000" spc="-5" dirty="0">
                <a:effectLst/>
                <a:latin typeface="Times New Roman" panose="02020603050405020304" pitchFamily="18" charset="0"/>
                <a:ea typeface="Times New Roman" panose="02020603050405020304" pitchFamily="18" charset="0"/>
              </a:rPr>
              <a:t>DECD</a:t>
            </a:r>
            <a:r>
              <a:rPr lang="en-US" sz="1000" spc="-20"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will:</a:t>
            </a:r>
            <a:endParaRPr lang="en-US" sz="1100" spc="-5" dirty="0">
              <a:effectLst/>
              <a:latin typeface="Times New Roman" panose="02020603050405020304" pitchFamily="18" charset="0"/>
              <a:ea typeface="Times New Roman" panose="02020603050405020304" pitchFamily="18" charset="0"/>
            </a:endParaRPr>
          </a:p>
          <a:p>
            <a:pPr marL="742950" marR="0" lvl="1" indent="-285750" algn="l">
              <a:spcBef>
                <a:spcPts val="0"/>
              </a:spcBef>
              <a:spcAft>
                <a:spcPts val="0"/>
              </a:spcAft>
              <a:buSzPts val="1050"/>
              <a:buFont typeface="Times New Roman" panose="02020603050405020304" pitchFamily="18" charset="0"/>
              <a:buAutoNum type="romanLcPeriod"/>
              <a:tabLst>
                <a:tab pos="1305560" algn="l"/>
                <a:tab pos="1306195" algn="l"/>
              </a:tabLst>
            </a:pPr>
            <a:r>
              <a:rPr lang="en-US" sz="1000" spc="-5" dirty="0">
                <a:effectLst/>
                <a:latin typeface="Times New Roman" panose="02020603050405020304" pitchFamily="18" charset="0"/>
                <a:ea typeface="Times New Roman" panose="02020603050405020304" pitchFamily="18" charset="0"/>
              </a:rPr>
              <a:t>Manage electronic master files for all SEC projects, programs, and other initiatives;</a:t>
            </a:r>
            <a:r>
              <a:rPr lang="en-US" sz="1000" spc="-105" dirty="0">
                <a:effectLst/>
                <a:latin typeface="Times New Roman" panose="02020603050405020304" pitchFamily="18" charset="0"/>
                <a:ea typeface="Times New Roman" panose="02020603050405020304" pitchFamily="18" charset="0"/>
              </a:rPr>
              <a:t> </a:t>
            </a:r>
            <a:r>
              <a:rPr lang="en-US" sz="1000" spc="-5" dirty="0">
                <a:effectLst/>
                <a:latin typeface="Times New Roman" panose="02020603050405020304" pitchFamily="18" charset="0"/>
                <a:ea typeface="Times New Roman" panose="02020603050405020304" pitchFamily="18" charset="0"/>
              </a:rPr>
              <a:t>and</a:t>
            </a:r>
            <a:endParaRPr lang="en-US" sz="1100" spc="-5" dirty="0">
              <a:effectLst/>
              <a:latin typeface="Times New Roman" panose="02020603050405020304" pitchFamily="18" charset="0"/>
              <a:ea typeface="Times New Roman" panose="02020603050405020304" pitchFamily="18" charset="0"/>
            </a:endParaRPr>
          </a:p>
          <a:p>
            <a:pPr marL="742950" marR="556260" lvl="1" indent="-285750" algn="l">
              <a:spcBef>
                <a:spcPts val="0"/>
              </a:spcBef>
              <a:spcAft>
                <a:spcPts val="0"/>
              </a:spcAft>
              <a:buSzPts val="1050"/>
              <a:buFont typeface="Times New Roman" panose="02020603050405020304" pitchFamily="18" charset="0"/>
              <a:buAutoNum type="romanLcPeriod"/>
              <a:tabLst>
                <a:tab pos="1318895" algn="l"/>
                <a:tab pos="1319530" algn="l"/>
              </a:tabLst>
            </a:pPr>
            <a:r>
              <a:rPr lang="en-US" sz="1000" b="1" kern="0" spc="-5" dirty="0">
                <a:effectLst/>
                <a:latin typeface="Times New Roman" panose="02020603050405020304" pitchFamily="18" charset="0"/>
                <a:ea typeface="Times New Roman" panose="02020603050405020304" pitchFamily="18" charset="0"/>
              </a:rPr>
              <a:t>Provide advice and support as needed to assist the individual designated by SEC to be its Records Management Liaison Officer to perform the duties of such</a:t>
            </a:r>
            <a:r>
              <a:rPr lang="en-US" sz="1000" b="1" kern="0" spc="90" dirty="0">
                <a:effectLst/>
                <a:latin typeface="Times New Roman" panose="02020603050405020304" pitchFamily="18" charset="0"/>
                <a:ea typeface="Times New Roman" panose="02020603050405020304" pitchFamily="18" charset="0"/>
              </a:rPr>
              <a:t> </a:t>
            </a:r>
            <a:r>
              <a:rPr lang="en-US" sz="1000" b="1" kern="0" spc="-5" dirty="0">
                <a:effectLst/>
                <a:latin typeface="Times New Roman" panose="02020603050405020304" pitchFamily="18" charset="0"/>
                <a:ea typeface="Times New Roman" panose="02020603050405020304" pitchFamily="18" charset="0"/>
              </a:rPr>
              <a:t>role,</a:t>
            </a:r>
            <a:endParaRPr lang="en-US" sz="1050" b="1" kern="0" spc="-5"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D29BC9C-12A5-4CA7-8D3C-625F2700B6F4}" type="slidenum">
              <a:rPr lang="en-US" smtClean="0"/>
              <a:t>10</a:t>
            </a:fld>
            <a:endParaRPr lang="en-US"/>
          </a:p>
        </p:txBody>
      </p:sp>
    </p:spTree>
    <p:extLst>
      <p:ext uri="{BB962C8B-B14F-4D97-AF65-F5344CB8AC3E}">
        <p14:creationId xmlns:p14="http://schemas.microsoft.com/office/powerpoint/2010/main" val="4247365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2" y="4455620"/>
            <a:ext cx="10058400" cy="1143000"/>
          </a:xfrm>
        </p:spPr>
        <p:txBody>
          <a:bodyPr lIns="91440" rIns="91440">
            <a:normAutofit/>
          </a:bodyPr>
          <a:lstStyle>
            <a:lvl1pPr marL="0" indent="0" algn="l">
              <a:buNone/>
              <a:defRPr sz="2400" cap="all" spc="201" baseline="0">
                <a:solidFill>
                  <a:schemeClr val="tx2"/>
                </a:solidFill>
                <a:latin typeface="+mj-lt"/>
              </a:defRPr>
            </a:lvl1pPr>
            <a:lvl2pPr marL="457211" indent="0" algn="ctr">
              <a:buNone/>
              <a:defRPr sz="2400"/>
            </a:lvl2pPr>
            <a:lvl3pPr marL="914422" indent="0" algn="ctr">
              <a:buNone/>
              <a:defRPr sz="2400"/>
            </a:lvl3pPr>
            <a:lvl4pPr marL="1371635" indent="0" algn="ctr">
              <a:buNone/>
              <a:defRPr sz="2000"/>
            </a:lvl4pPr>
            <a:lvl5pPr marL="1828846" indent="0" algn="ctr">
              <a:buNone/>
              <a:defRPr sz="2000"/>
            </a:lvl5pPr>
            <a:lvl6pPr marL="2286057" indent="0" algn="ctr">
              <a:buNone/>
              <a:defRPr sz="2000"/>
            </a:lvl6pPr>
            <a:lvl7pPr marL="2743268" indent="0" algn="ctr">
              <a:buNone/>
              <a:defRPr sz="2000"/>
            </a:lvl7pPr>
            <a:lvl8pPr marL="3200481" indent="0" algn="ctr">
              <a:buNone/>
              <a:defRPr sz="2000"/>
            </a:lvl8pPr>
            <a:lvl9pPr marL="3657692"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4885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37674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899" y="414780"/>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33510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46386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1" baseline="0">
                <a:solidFill>
                  <a:schemeClr val="tx2"/>
                </a:solidFill>
                <a:latin typeface="+mj-lt"/>
              </a:defRPr>
            </a:lvl1pPr>
            <a:lvl2pPr marL="457211" indent="0">
              <a:buNone/>
              <a:defRPr sz="1801">
                <a:solidFill>
                  <a:schemeClr val="tx1">
                    <a:tint val="75000"/>
                  </a:schemeClr>
                </a:solidFill>
              </a:defRPr>
            </a:lvl2pPr>
            <a:lvl3pPr marL="914422" indent="0">
              <a:buNone/>
              <a:defRPr sz="1600">
                <a:solidFill>
                  <a:schemeClr val="tx1">
                    <a:tint val="75000"/>
                  </a:schemeClr>
                </a:solidFill>
              </a:defRPr>
            </a:lvl3pPr>
            <a:lvl4pPr marL="1371635" indent="0">
              <a:buNone/>
              <a:defRPr sz="1401">
                <a:solidFill>
                  <a:schemeClr val="tx1">
                    <a:tint val="75000"/>
                  </a:schemeClr>
                </a:solidFill>
              </a:defRPr>
            </a:lvl4pPr>
            <a:lvl5pPr marL="1828846" indent="0">
              <a:buNone/>
              <a:defRPr sz="1401">
                <a:solidFill>
                  <a:schemeClr val="tx1">
                    <a:tint val="75000"/>
                  </a:schemeClr>
                </a:solidFill>
              </a:defRPr>
            </a:lvl5pPr>
            <a:lvl6pPr marL="2286057" indent="0">
              <a:buNone/>
              <a:defRPr sz="1401">
                <a:solidFill>
                  <a:schemeClr val="tx1">
                    <a:tint val="75000"/>
                  </a:schemeClr>
                </a:solidFill>
              </a:defRPr>
            </a:lvl6pPr>
            <a:lvl7pPr marL="2743268" indent="0">
              <a:buNone/>
              <a:defRPr sz="1401">
                <a:solidFill>
                  <a:schemeClr val="tx1">
                    <a:tint val="75000"/>
                  </a:schemeClr>
                </a:solidFill>
              </a:defRPr>
            </a:lvl7pPr>
            <a:lvl8pPr marL="3200481" indent="0">
              <a:buNone/>
              <a:defRPr sz="1401">
                <a:solidFill>
                  <a:schemeClr val="tx1">
                    <a:tint val="75000"/>
                  </a:schemeClr>
                </a:solidFill>
              </a:defRPr>
            </a:lvl8pPr>
            <a:lvl9pPr marL="3657692" indent="0">
              <a:buNone/>
              <a:defRPr sz="140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876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6118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65525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541723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7DE6118-2437-4B30-8E3C-4D2BE6020583}" type="datetimeFigureOut">
              <a:rPr lang="en-US" smtClean="0"/>
              <a:t>1/31/2022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08674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4" y="0"/>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3"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4"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3" y="2926080"/>
            <a:ext cx="3200400" cy="3379124"/>
          </a:xfrm>
        </p:spPr>
        <p:txBody>
          <a:bodyPr lIns="91440" rIns="91440">
            <a:normAutofit/>
          </a:bodyPr>
          <a:lstStyle>
            <a:lvl1pPr marL="0" indent="0">
              <a:buNone/>
              <a:defRPr sz="1500">
                <a:solidFill>
                  <a:srgbClr val="FFFFFF"/>
                </a:solidFill>
              </a:defRPr>
            </a:lvl1pPr>
            <a:lvl2pPr marL="457211" indent="0">
              <a:buNone/>
              <a:defRPr sz="1200"/>
            </a:lvl2pPr>
            <a:lvl3pPr marL="914422" indent="0">
              <a:buNone/>
              <a:defRPr sz="1001"/>
            </a:lvl3pPr>
            <a:lvl4pPr marL="1371635" indent="0">
              <a:buNone/>
              <a:defRPr sz="900"/>
            </a:lvl4pPr>
            <a:lvl5pPr marL="1828846" indent="0">
              <a:buNone/>
              <a:defRPr sz="900"/>
            </a:lvl5pPr>
            <a:lvl6pPr marL="2286057" indent="0">
              <a:buNone/>
              <a:defRPr sz="900"/>
            </a:lvl6pPr>
            <a:lvl7pPr marL="2743268" indent="0">
              <a:buNone/>
              <a:defRPr sz="900"/>
            </a:lvl7pPr>
            <a:lvl8pPr marL="3200481" indent="0">
              <a:buNone/>
              <a:defRPr sz="900"/>
            </a:lvl8pPr>
            <a:lvl9pPr marL="3657692"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1" y="6459787"/>
            <a:ext cx="2618510" cy="365125"/>
          </a:xfrm>
        </p:spPr>
        <p:txBody>
          <a:bodyPr/>
          <a:lstStyle>
            <a:lvl1pPr algn="l">
              <a:defRPr/>
            </a:lvl1pPr>
          </a:lstStyle>
          <a:p>
            <a:fld id="{87DE6118-2437-4B30-8E3C-4D2BE6020583}" type="datetimeFigureOut">
              <a:rPr lang="en-US" smtClean="0"/>
              <a:pPr/>
              <a:t>1/31/2022</a:t>
            </a:fld>
            <a:endParaRPr lang="en-US" dirty="0"/>
          </a:p>
        </p:txBody>
      </p:sp>
      <p:sp>
        <p:nvSpPr>
          <p:cNvPr id="6" name="Footer Placeholder 5"/>
          <p:cNvSpPr>
            <a:spLocks noGrp="1"/>
          </p:cNvSpPr>
          <p:nvPr>
            <p:ph type="ftr" sz="quarter" idx="11"/>
          </p:nvPr>
        </p:nvSpPr>
        <p:spPr>
          <a:xfrm>
            <a:off x="4800602" y="6459787"/>
            <a:ext cx="4648201"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06885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3"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4" y="0"/>
            <a:ext cx="12191986" cy="4915076"/>
          </a:xfrm>
          <a:blipFill>
            <a:blip r:embed="rId2"/>
            <a:stretch>
              <a:fillRect/>
            </a:stretch>
          </a:blipFill>
        </p:spPr>
        <p:txBody>
          <a:bodyPr lIns="457200" tIns="457200" anchor="t"/>
          <a:lstStyle>
            <a:lvl1pPr marL="0" indent="0">
              <a:buNone/>
              <a:defRPr sz="3200">
                <a:solidFill>
                  <a:schemeClr val="bg1"/>
                </a:solidFill>
              </a:defRPr>
            </a:lvl1pPr>
            <a:lvl2pPr marL="457211" indent="0">
              <a:buNone/>
              <a:defRPr sz="2800"/>
            </a:lvl2pPr>
            <a:lvl3pPr marL="914422" indent="0">
              <a:buNone/>
              <a:defRPr sz="2400"/>
            </a:lvl3pPr>
            <a:lvl4pPr marL="1371635" indent="0">
              <a:buNone/>
              <a:defRPr sz="2000"/>
            </a:lvl4pPr>
            <a:lvl5pPr marL="1828846" indent="0">
              <a:buNone/>
              <a:defRPr sz="2000"/>
            </a:lvl5pPr>
            <a:lvl6pPr marL="2286057" indent="0">
              <a:buNone/>
              <a:defRPr sz="2000"/>
            </a:lvl6pPr>
            <a:lvl7pPr marL="2743268" indent="0">
              <a:buNone/>
              <a:defRPr sz="2000"/>
            </a:lvl7pPr>
            <a:lvl8pPr marL="3200481" indent="0">
              <a:buNone/>
              <a:defRPr sz="2000"/>
            </a:lvl8pPr>
            <a:lvl9pPr marL="3657692"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3" y="5907023"/>
            <a:ext cx="10113264" cy="594360"/>
          </a:xfrm>
        </p:spPr>
        <p:txBody>
          <a:bodyPr lIns="91440" tIns="0" rIns="91440" bIns="0">
            <a:normAutofit/>
          </a:bodyPr>
          <a:lstStyle>
            <a:lvl1pPr marL="0" indent="0">
              <a:spcBef>
                <a:spcPts val="0"/>
              </a:spcBef>
              <a:spcAft>
                <a:spcPts val="601"/>
              </a:spcAft>
              <a:buNone/>
              <a:defRPr sz="1500">
                <a:solidFill>
                  <a:srgbClr val="FFFFFF"/>
                </a:solidFill>
              </a:defRPr>
            </a:lvl1pPr>
            <a:lvl2pPr marL="457211" indent="0">
              <a:buNone/>
              <a:defRPr sz="1200"/>
            </a:lvl2pPr>
            <a:lvl3pPr marL="914422" indent="0">
              <a:buNone/>
              <a:defRPr sz="1001"/>
            </a:lvl3pPr>
            <a:lvl4pPr marL="1371635" indent="0">
              <a:buNone/>
              <a:defRPr sz="900"/>
            </a:lvl4pPr>
            <a:lvl5pPr marL="1828846" indent="0">
              <a:buNone/>
              <a:defRPr sz="900"/>
            </a:lvl5pPr>
            <a:lvl6pPr marL="2286057" indent="0">
              <a:buNone/>
              <a:defRPr sz="900"/>
            </a:lvl6pPr>
            <a:lvl7pPr marL="2743268" indent="0">
              <a:buNone/>
              <a:defRPr sz="900"/>
            </a:lvl7pPr>
            <a:lvl8pPr marL="3200481" indent="0">
              <a:buNone/>
              <a:defRPr sz="900"/>
            </a:lvl8pPr>
            <a:lvl9pPr marL="3657692"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85436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 y="6334316"/>
            <a:ext cx="12192002"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0" cy="365125"/>
          </a:xfrm>
          <a:prstGeom prst="rect">
            <a:avLst/>
          </a:prstGeom>
        </p:spPr>
        <p:txBody>
          <a:bodyPr vert="horz" lIns="91440" tIns="45720" rIns="91440" bIns="45720" rtlCol="0" anchor="ctr"/>
          <a:lstStyle>
            <a:lvl1pPr algn="l">
              <a:defRPr sz="900">
                <a:solidFill>
                  <a:srgbClr val="FFFFFF"/>
                </a:solidFill>
              </a:defRPr>
            </a:lvl1pPr>
          </a:lstStyle>
          <a:p>
            <a:fld id="{87DE6118-2437-4B30-8E3C-4D2BE6020583}" type="datetimeFigureOut">
              <a:rPr lang="en-US" smtClean="0"/>
              <a:pPr/>
              <a:t>1/31/2022</a:t>
            </a:fld>
            <a:endParaRPr lang="en-US" dirty="0"/>
          </a:p>
        </p:txBody>
      </p:sp>
      <p:sp>
        <p:nvSpPr>
          <p:cNvPr id="5" name="Footer Placeholder 4"/>
          <p:cNvSpPr>
            <a:spLocks noGrp="1"/>
          </p:cNvSpPr>
          <p:nvPr>
            <p:ph type="ftr" sz="quarter" idx="3"/>
          </p:nvPr>
        </p:nvSpPr>
        <p:spPr>
          <a:xfrm>
            <a:off x="3686187"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1">
                <a:solidFill>
                  <a:srgbClr val="FFFFFF"/>
                </a:solidFill>
              </a:defRPr>
            </a:lvl1pPr>
          </a:lstStyle>
          <a:p>
            <a:fld id="{69E57DC2-970A-4B3E-BB1C-7A09969E49DF}" type="slidenum">
              <a:rPr lang="en-US" smtClean="0"/>
              <a:pPr/>
              <a:t>‹#›</a:t>
            </a:fld>
            <a:endParaRPr lang="en-US" dirty="0"/>
          </a:p>
        </p:txBody>
      </p:sp>
      <p:cxnSp>
        <p:nvCxnSpPr>
          <p:cNvPr id="10" name="Straight Connector 9"/>
          <p:cNvCxnSpPr/>
          <p:nvPr/>
        </p:nvCxnSpPr>
        <p:spPr>
          <a:xfrm>
            <a:off x="1193533"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3477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22"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3" indent="-91443" algn="l" defTabSz="914422" rtl="0" eaLnBrk="1" latinLnBrk="0" hangingPunct="1">
        <a:lnSpc>
          <a:spcPct val="90000"/>
        </a:lnSpc>
        <a:spcBef>
          <a:spcPts val="1200"/>
        </a:spcBef>
        <a:spcAft>
          <a:spcPts val="201"/>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58" indent="-182884" algn="l" defTabSz="914422" rtl="0" eaLnBrk="1" latinLnBrk="0" hangingPunct="1">
        <a:lnSpc>
          <a:spcPct val="90000"/>
        </a:lnSpc>
        <a:spcBef>
          <a:spcPts val="201"/>
        </a:spcBef>
        <a:spcAft>
          <a:spcPts val="400"/>
        </a:spcAft>
        <a:buClr>
          <a:schemeClr val="accent1"/>
        </a:buClr>
        <a:buFont typeface="Calibri" pitchFamily="34" charset="0"/>
        <a:buChar char="◦"/>
        <a:defRPr sz="1801" kern="1200">
          <a:solidFill>
            <a:schemeClr val="tx1">
              <a:lumMod val="75000"/>
              <a:lumOff val="25000"/>
            </a:schemeClr>
          </a:solidFill>
          <a:latin typeface="+mn-lt"/>
          <a:ea typeface="+mn-ea"/>
          <a:cs typeface="+mn-cs"/>
        </a:defRPr>
      </a:lvl2pPr>
      <a:lvl3pPr marL="566942" indent="-182884"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3pPr>
      <a:lvl4pPr marL="749828" indent="-182884"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4pPr>
      <a:lvl5pPr marL="932712" indent="-182884"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5pPr>
      <a:lvl6pPr marL="1100028" indent="-228606"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6pPr>
      <a:lvl7pPr marL="1300032" indent="-228606"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7pPr>
      <a:lvl8pPr marL="1500038" indent="-228606"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8pPr>
      <a:lvl9pPr marL="1700043" indent="-228606" algn="l" defTabSz="914422" rtl="0" eaLnBrk="1" latinLnBrk="0" hangingPunct="1">
        <a:lnSpc>
          <a:spcPct val="90000"/>
        </a:lnSpc>
        <a:spcBef>
          <a:spcPts val="201"/>
        </a:spcBef>
        <a:spcAft>
          <a:spcPts val="400"/>
        </a:spcAft>
        <a:buClr>
          <a:schemeClr val="accent1"/>
        </a:buClr>
        <a:buFont typeface="Calibri" pitchFamily="34" charset="0"/>
        <a:buChar char="◦"/>
        <a:defRPr sz="1401" kern="1200">
          <a:solidFill>
            <a:schemeClr val="tx1">
              <a:lumMod val="75000"/>
              <a:lumOff val="25000"/>
            </a:schemeClr>
          </a:solidFill>
          <a:latin typeface="+mn-lt"/>
          <a:ea typeface="+mn-ea"/>
          <a:cs typeface="+mn-cs"/>
        </a:defRPr>
      </a:lvl9pPr>
    </p:bodyStyle>
    <p:otherStyle>
      <a:defPPr>
        <a:defRPr lang="en-US"/>
      </a:defPPr>
      <a:lvl1pPr marL="0" algn="l" defTabSz="914422" rtl="0" eaLnBrk="1" latinLnBrk="0" hangingPunct="1">
        <a:defRPr sz="1801" kern="1200">
          <a:solidFill>
            <a:schemeClr val="tx1"/>
          </a:solidFill>
          <a:latin typeface="+mn-lt"/>
          <a:ea typeface="+mn-ea"/>
          <a:cs typeface="+mn-cs"/>
        </a:defRPr>
      </a:lvl1pPr>
      <a:lvl2pPr marL="457211" algn="l" defTabSz="914422" rtl="0" eaLnBrk="1" latinLnBrk="0" hangingPunct="1">
        <a:defRPr sz="1801" kern="1200">
          <a:solidFill>
            <a:schemeClr val="tx1"/>
          </a:solidFill>
          <a:latin typeface="+mn-lt"/>
          <a:ea typeface="+mn-ea"/>
          <a:cs typeface="+mn-cs"/>
        </a:defRPr>
      </a:lvl2pPr>
      <a:lvl3pPr marL="914422" algn="l" defTabSz="914422" rtl="0" eaLnBrk="1" latinLnBrk="0" hangingPunct="1">
        <a:defRPr sz="1801" kern="1200">
          <a:solidFill>
            <a:schemeClr val="tx1"/>
          </a:solidFill>
          <a:latin typeface="+mn-lt"/>
          <a:ea typeface="+mn-ea"/>
          <a:cs typeface="+mn-cs"/>
        </a:defRPr>
      </a:lvl3pPr>
      <a:lvl4pPr marL="1371635" algn="l" defTabSz="914422" rtl="0" eaLnBrk="1" latinLnBrk="0" hangingPunct="1">
        <a:defRPr sz="1801" kern="1200">
          <a:solidFill>
            <a:schemeClr val="tx1"/>
          </a:solidFill>
          <a:latin typeface="+mn-lt"/>
          <a:ea typeface="+mn-ea"/>
          <a:cs typeface="+mn-cs"/>
        </a:defRPr>
      </a:lvl4pPr>
      <a:lvl5pPr marL="1828846" algn="l" defTabSz="914422" rtl="0" eaLnBrk="1" latinLnBrk="0" hangingPunct="1">
        <a:defRPr sz="1801" kern="1200">
          <a:solidFill>
            <a:schemeClr val="tx1"/>
          </a:solidFill>
          <a:latin typeface="+mn-lt"/>
          <a:ea typeface="+mn-ea"/>
          <a:cs typeface="+mn-cs"/>
        </a:defRPr>
      </a:lvl5pPr>
      <a:lvl6pPr marL="2286057" algn="l" defTabSz="914422" rtl="0" eaLnBrk="1" latinLnBrk="0" hangingPunct="1">
        <a:defRPr sz="1801" kern="1200">
          <a:solidFill>
            <a:schemeClr val="tx1"/>
          </a:solidFill>
          <a:latin typeface="+mn-lt"/>
          <a:ea typeface="+mn-ea"/>
          <a:cs typeface="+mn-cs"/>
        </a:defRPr>
      </a:lvl6pPr>
      <a:lvl7pPr marL="2743268" algn="l" defTabSz="914422" rtl="0" eaLnBrk="1" latinLnBrk="0" hangingPunct="1">
        <a:defRPr sz="1801" kern="1200">
          <a:solidFill>
            <a:schemeClr val="tx1"/>
          </a:solidFill>
          <a:latin typeface="+mn-lt"/>
          <a:ea typeface="+mn-ea"/>
          <a:cs typeface="+mn-cs"/>
        </a:defRPr>
      </a:lvl7pPr>
      <a:lvl8pPr marL="3200481" algn="l" defTabSz="914422" rtl="0" eaLnBrk="1" latinLnBrk="0" hangingPunct="1">
        <a:defRPr sz="1801" kern="1200">
          <a:solidFill>
            <a:schemeClr val="tx1"/>
          </a:solidFill>
          <a:latin typeface="+mn-lt"/>
          <a:ea typeface="+mn-ea"/>
          <a:cs typeface="+mn-cs"/>
        </a:defRPr>
      </a:lvl8pPr>
      <a:lvl9pPr marL="3657692" algn="l" defTabSz="914422"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6B127DA2-8463-4164-A606-AD2B72BB16E5}"/>
              </a:ext>
            </a:extLst>
          </p:cNvPr>
          <p:cNvSpPr>
            <a:spLocks noGrp="1"/>
          </p:cNvSpPr>
          <p:nvPr>
            <p:ph type="ctrTitle"/>
          </p:nvPr>
        </p:nvSpPr>
        <p:spPr>
          <a:xfrm>
            <a:off x="5220929" y="965202"/>
            <a:ext cx="5999003" cy="4927600"/>
          </a:xfrm>
        </p:spPr>
        <p:txBody>
          <a:bodyPr anchor="ctr">
            <a:normAutofit/>
          </a:bodyPr>
          <a:lstStyle/>
          <a:p>
            <a:pPr algn="ctr"/>
            <a: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t>GINNE-RAE CLAY </a:t>
            </a:r>
            <a:b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600" b="1" dirty="0">
                <a:solidFill>
                  <a:schemeClr val="tx1">
                    <a:lumMod val="95000"/>
                    <a:lumOff val="5000"/>
                  </a:schemeClr>
                </a:solidFill>
                <a:latin typeface="Times New Roman" panose="02020603050405020304" pitchFamily="18" charset="0"/>
                <a:cs typeface="Times New Roman" panose="02020603050405020304" pitchFamily="18" charset="0"/>
              </a:rPr>
              <a:t>EXECUTIVE DIRECTOR </a:t>
            </a: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(INTERIM)</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t>FEBRUARY REPORT </a:t>
            </a:r>
            <a:br>
              <a:rPr lang="en-US" sz="48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4800" b="1" dirty="0">
                <a:solidFill>
                  <a:schemeClr val="tx1">
                    <a:lumMod val="95000"/>
                    <a:lumOff val="5000"/>
                  </a:schemeClr>
                </a:solidFill>
              </a:rPr>
            </a:br>
            <a:endParaRPr lang="en-US" sz="4800" b="1" dirty="0">
              <a:solidFill>
                <a:schemeClr val="tx1">
                  <a:lumMod val="95000"/>
                  <a:lumOff val="5000"/>
                </a:schemeClr>
              </a:solidFill>
            </a:endParaRPr>
          </a:p>
        </p:txBody>
      </p:sp>
      <p:sp>
        <p:nvSpPr>
          <p:cNvPr id="10" name="Rectangle 9">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AC7009F9-D493-45B6-B6EB-31A77B7751B1}"/>
              </a:ext>
            </a:extLst>
          </p:cNvPr>
          <p:cNvSpPr>
            <a:spLocks noGrp="1"/>
          </p:cNvSpPr>
          <p:nvPr>
            <p:ph type="subTitle" idx="1"/>
          </p:nvPr>
        </p:nvSpPr>
        <p:spPr>
          <a:xfrm>
            <a:off x="823358" y="1159565"/>
            <a:ext cx="2938021" cy="4439054"/>
          </a:xfrm>
        </p:spPr>
        <p:txBody>
          <a:bodyPr anchor="ctr">
            <a:normAutofit/>
          </a:bodyPr>
          <a:lstStyle/>
          <a:p>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SOCIAL EQUITY COUNCIL </a:t>
            </a:r>
          </a:p>
        </p:txBody>
      </p:sp>
      <p:sp>
        <p:nvSpPr>
          <p:cNvPr id="12" name="Rectangle 11">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674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B7F09-069A-4766-AA68-91380995AA02}"/>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DECD/SEC MOU</a:t>
            </a:r>
          </a:p>
        </p:txBody>
      </p:sp>
      <p:sp>
        <p:nvSpPr>
          <p:cNvPr id="3" name="Content Placeholder 2">
            <a:extLst>
              <a:ext uri="{FF2B5EF4-FFF2-40B4-BE49-F238E27FC236}">
                <a16:creationId xmlns:a16="http://schemas.microsoft.com/office/drawing/2014/main" id="{BF753847-FE75-4141-8852-9AF4B8AE55A7}"/>
              </a:ext>
            </a:extLst>
          </p:cNvPr>
          <p:cNvSpPr>
            <a:spLocks noGrp="1"/>
          </p:cNvSpPr>
          <p:nvPr>
            <p:ph idx="1"/>
          </p:nvPr>
        </p:nvSpPr>
        <p:spPr>
          <a:xfrm>
            <a:off x="1097280" y="1828802"/>
            <a:ext cx="10058400" cy="4429957"/>
          </a:xfrm>
        </p:spPr>
        <p:txBody>
          <a:bodyPr>
            <a:normAutofit fontScale="92500" lnSpcReduction="10000"/>
          </a:bodyPr>
          <a:lstStyle/>
          <a:p>
            <a:r>
              <a:rPr lang="en-US" sz="1801" b="1" i="1" dirty="0">
                <a:latin typeface="Times New Roman" panose="02020603050405020304" pitchFamily="18" charset="0"/>
                <a:cs typeface="Times New Roman" panose="02020603050405020304" pitchFamily="18" charset="0"/>
              </a:rPr>
              <a:t>PA 21 – 1 Sec.  22  </a:t>
            </a:r>
            <a:r>
              <a:rPr lang="en-US" sz="1801" i="1" dirty="0">
                <a:latin typeface="Times New Roman" panose="02020603050405020304" pitchFamily="18" charset="0"/>
                <a:cs typeface="Times New Roman" panose="02020603050405020304" pitchFamily="18" charset="0"/>
              </a:rPr>
              <a:t>- </a:t>
            </a:r>
            <a:r>
              <a:rPr lang="en-US" sz="1801" i="1" dirty="0">
                <a:solidFill>
                  <a:srgbClr val="000000"/>
                </a:solidFill>
                <a:latin typeface="Times New Roman" panose="02020603050405020304" pitchFamily="18" charset="0"/>
                <a:cs typeface="Times New Roman" panose="02020603050405020304" pitchFamily="18" charset="0"/>
              </a:rPr>
              <a:t>Establishes a Social Equity Council to promote and encourage full participation in the cannabis industry by people from communities disproportionately harmed by cannabis prohibition. </a:t>
            </a:r>
          </a:p>
          <a:p>
            <a:r>
              <a:rPr lang="en-US" sz="1801" i="1" dirty="0">
                <a:solidFill>
                  <a:srgbClr val="000000"/>
                </a:solidFill>
                <a:latin typeface="Times New Roman" panose="02020603050405020304" pitchFamily="18" charset="0"/>
                <a:cs typeface="Times New Roman" panose="02020603050405020304" pitchFamily="18" charset="0"/>
              </a:rPr>
              <a:t>The act places the council within the Department of Economic and Community Development (DECD) for administrative purposes only. </a:t>
            </a:r>
            <a:endParaRPr lang="en-US" sz="1801" i="1"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DECD – provides following support to the SEC: </a:t>
            </a:r>
          </a:p>
          <a:p>
            <a:pPr lvl="1">
              <a:buFont typeface="Wingdings" panose="05000000000000000000" pitchFamily="2" charset="2"/>
              <a:buChar char="§"/>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Finance and</a:t>
            </a:r>
            <a:r>
              <a:rPr lang="en-US" sz="1600" spc="11"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Administration</a:t>
            </a:r>
          </a:p>
          <a:p>
            <a:pPr lvl="1">
              <a:buFont typeface="Wingdings" panose="05000000000000000000" pitchFamily="2" charset="2"/>
              <a:buChar char="§"/>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Information Technology Support </a:t>
            </a:r>
          </a:p>
          <a:p>
            <a:pPr lvl="1">
              <a:buFont typeface="Wingdings" panose="05000000000000000000" pitchFamily="2" charset="2"/>
              <a:buChar char="§"/>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Audit Services</a:t>
            </a:r>
          </a:p>
          <a:p>
            <a:pPr lvl="1">
              <a:buFont typeface="Wingdings" panose="05000000000000000000" pitchFamily="2" charset="2"/>
              <a:buChar char="§"/>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Records Retention Management </a:t>
            </a:r>
          </a:p>
          <a:p>
            <a:r>
              <a:rPr lang="en-US" sz="1600" dirty="0">
                <a:latin typeface="Times New Roman" panose="02020603050405020304" pitchFamily="18" charset="0"/>
                <a:ea typeface="Times New Roman" panose="02020603050405020304" pitchFamily="18" charset="0"/>
                <a:cs typeface="Times New Roman" panose="02020603050405020304" pitchFamily="18" charset="0"/>
              </a:rPr>
              <a:t>Joint Development of a Cannabis Business Accelerator Program</a:t>
            </a:r>
          </a:p>
          <a:p>
            <a:r>
              <a:rPr lang="en-US" sz="1600" dirty="0">
                <a:latin typeface="Times New Roman" panose="02020603050405020304" pitchFamily="18" charset="0"/>
                <a:ea typeface="Times New Roman" panose="02020603050405020304" pitchFamily="18" charset="0"/>
                <a:cs typeface="Times New Roman" panose="02020603050405020304" pitchFamily="18" charset="0"/>
              </a:rPr>
              <a:t>Low Interest Loans, to SEA’s, Municipalities and Non-Profit Organizations  </a:t>
            </a:r>
          </a:p>
          <a:p>
            <a:r>
              <a:rPr lang="en-US" sz="1600" dirty="0">
                <a:latin typeface="Times New Roman" panose="02020603050405020304" pitchFamily="18" charset="0"/>
                <a:ea typeface="Times New Roman" panose="02020603050405020304" pitchFamily="18" charset="0"/>
                <a:cs typeface="Times New Roman" panose="02020603050405020304" pitchFamily="18" charset="0"/>
              </a:rPr>
              <a:t>Capital to SEAs to Start and Maintain Cannabis Businesses </a:t>
            </a:r>
          </a:p>
          <a:p>
            <a:r>
              <a:rPr lang="en-US" sz="1600" dirty="0">
                <a:latin typeface="Times New Roman" panose="02020603050405020304" pitchFamily="18" charset="0"/>
                <a:ea typeface="Times New Roman" panose="02020603050405020304" pitchFamily="18" charset="0"/>
                <a:cs typeface="Times New Roman" panose="02020603050405020304" pitchFamily="18" charset="0"/>
              </a:rPr>
              <a:t>Funding to Assist in Development or Ongoing Expenses of Workforce Training Programs </a:t>
            </a:r>
          </a:p>
          <a:p>
            <a:r>
              <a:rPr lang="en-US" sz="2201" b="1" dirty="0">
                <a:latin typeface="Times New Roman" panose="02020603050405020304" pitchFamily="18" charset="0"/>
                <a:ea typeface="Times New Roman" panose="02020603050405020304" pitchFamily="18" charset="0"/>
                <a:cs typeface="Times New Roman" panose="02020603050405020304" pitchFamily="18" charset="0"/>
              </a:rPr>
              <a:t>Request Council Authorization to sign MOU </a:t>
            </a:r>
          </a:p>
          <a:p>
            <a:endParaRPr lang="en-US" sz="2201" b="1"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52946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FFD52-F856-4DCA-ACA4-44496977B3F0}"/>
              </a:ext>
            </a:extLst>
          </p:cNvPr>
          <p:cNvSpPr>
            <a:spLocks noGrp="1"/>
          </p:cNvSpPr>
          <p:nvPr>
            <p:ph type="title"/>
          </p:nvPr>
        </p:nvSpPr>
        <p:spPr>
          <a:xfrm>
            <a:off x="1097280" y="263529"/>
            <a:ext cx="10058400" cy="1450757"/>
          </a:xfrm>
        </p:spPr>
        <p:txBody>
          <a:bodyPr>
            <a:normAutofit/>
          </a:bodyPr>
          <a:lstStyle/>
          <a:p>
            <a:r>
              <a:rPr lang="en-US" b="1" dirty="0">
                <a:latin typeface="Times New Roman" panose="02020603050405020304" pitchFamily="18" charset="0"/>
                <a:cs typeface="Times New Roman" panose="02020603050405020304" pitchFamily="18" charset="0"/>
              </a:rPr>
              <a:t>IDENTIFY ACCOUNTING FIRM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SEA Review and Verification</a:t>
            </a:r>
          </a:p>
        </p:txBody>
      </p:sp>
      <p:sp>
        <p:nvSpPr>
          <p:cNvPr id="3" name="Content Placeholder 2">
            <a:extLst>
              <a:ext uri="{FF2B5EF4-FFF2-40B4-BE49-F238E27FC236}">
                <a16:creationId xmlns:a16="http://schemas.microsoft.com/office/drawing/2014/main" id="{9BC6C482-ECD8-4755-B075-E801279250FB}"/>
              </a:ext>
            </a:extLst>
          </p:cNvPr>
          <p:cNvSpPr>
            <a:spLocks noGrp="1"/>
          </p:cNvSpPr>
          <p:nvPr>
            <p:ph idx="1"/>
          </p:nvPr>
        </p:nvSpPr>
        <p:spPr/>
        <p:txBody>
          <a:bodyPr>
            <a:normAutofit/>
          </a:bodyPr>
          <a:lstStyle/>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Solicited Quotes from Accounting Firms listed under DAS Master Contract# 16PSX0081.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5 accounting firms listed under the state’s master contract.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Scope of work to all 5 firms.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Received responses from 2 of the 5; one firm declined.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Responding Firm has an excellent reputation for its work with State programs and agencies.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Advised by DECD purchasing not to name this firm publicly until they are under contract. </a:t>
            </a:r>
          </a:p>
          <a:p>
            <a:pPr lvl="1">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Tentative Budget: $125,000 (will most likely need to be increased).    </a:t>
            </a:r>
          </a:p>
          <a:p>
            <a:pPr lvl="1">
              <a:buFont typeface="Arial" panose="020B0604020202020204" pitchFamily="34" charset="0"/>
              <a:buChar char="•"/>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Contract Per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iod: February 1, 2022 – January 31, 2023.</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Requesting Council Authorization to contract with proposed firm</a:t>
            </a:r>
          </a:p>
          <a:p>
            <a:endParaRPr lang="en-US" dirty="0"/>
          </a:p>
        </p:txBody>
      </p:sp>
    </p:spTree>
    <p:extLst>
      <p:ext uri="{BB962C8B-B14F-4D97-AF65-F5344CB8AC3E}">
        <p14:creationId xmlns:p14="http://schemas.microsoft.com/office/powerpoint/2010/main" val="1549940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2"/>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6334316"/>
            <a:ext cx="12188825" cy="640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920B0814-7DB7-499F-BD1E-92C03AB85DA3}"/>
              </a:ext>
            </a:extLst>
          </p:cNvPr>
          <p:cNvSpPr>
            <a:spLocks noGrp="1"/>
          </p:cNvSpPr>
          <p:nvPr>
            <p:ph type="title"/>
          </p:nvPr>
        </p:nvSpPr>
        <p:spPr>
          <a:xfrm>
            <a:off x="5220928" y="965202"/>
            <a:ext cx="6370997" cy="4927600"/>
          </a:xfrm>
        </p:spPr>
        <p:txBody>
          <a:bodyPr vert="horz" lIns="91440" tIns="45721" rIns="91440" bIns="45721" rtlCol="0" anchor="ctr">
            <a:normAutofit/>
          </a:bodyPr>
          <a:lstStyle/>
          <a:p>
            <a:pPr algn="ct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Social Equity Applicant </a:t>
            </a: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APPLICATION PROCESS</a:t>
            </a: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8708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2"/>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6334316"/>
            <a:ext cx="12188825" cy="640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920B0814-7DB7-499F-BD1E-92C03AB85DA3}"/>
              </a:ext>
            </a:extLst>
          </p:cNvPr>
          <p:cNvSpPr>
            <a:spLocks noGrp="1"/>
          </p:cNvSpPr>
          <p:nvPr>
            <p:ph type="title"/>
          </p:nvPr>
        </p:nvSpPr>
        <p:spPr>
          <a:xfrm>
            <a:off x="5220928" y="965202"/>
            <a:ext cx="6370997" cy="4927600"/>
          </a:xfrm>
        </p:spPr>
        <p:txBody>
          <a:bodyPr vert="horz" lIns="91440" tIns="45721" rIns="91440" bIns="45721" rtlCol="0" anchor="ctr">
            <a:normAutofit/>
          </a:bodyPr>
          <a:lstStyle/>
          <a:p>
            <a:pPr algn="ct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Council Administration</a:t>
            </a: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00643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sz="1801"/>
          </a:p>
        </p:txBody>
      </p:sp>
      <p:sp>
        <p:nvSpPr>
          <p:cNvPr id="20" name="Rectangle 19">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2"/>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70B2D55-B35D-4D4D-97C2-7B397E94AA1B}"/>
              </a:ext>
            </a:extLst>
          </p:cNvPr>
          <p:cNvSpPr>
            <a:spLocks noGrp="1"/>
          </p:cNvSpPr>
          <p:nvPr>
            <p:ph type="title"/>
          </p:nvPr>
        </p:nvSpPr>
        <p:spPr>
          <a:xfrm>
            <a:off x="239699" y="516836"/>
            <a:ext cx="3337516" cy="5772841"/>
          </a:xfrm>
        </p:spPr>
        <p:txBody>
          <a:bodyPr anchor="ctr">
            <a:normAutofit/>
          </a:bodyPr>
          <a:lstStyle/>
          <a:p>
            <a:r>
              <a:rPr lang="en-US" sz="3600" b="1" dirty="0">
                <a:solidFill>
                  <a:schemeClr val="tx1">
                    <a:lumMod val="95000"/>
                    <a:lumOff val="5000"/>
                  </a:schemeClr>
                </a:solidFill>
                <a:latin typeface="Times New Roman" panose="02020603050405020304" pitchFamily="18" charset="0"/>
                <a:cs typeface="Times New Roman" panose="02020603050405020304" pitchFamily="18" charset="0"/>
              </a:rPr>
              <a:t>Council Administration </a:t>
            </a:r>
          </a:p>
        </p:txBody>
      </p:sp>
      <p:sp>
        <p:nvSpPr>
          <p:cNvPr id="22" name="Rectangle 21">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2"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F99DF991-8797-472C-A0B3-EABFE6BBE421}"/>
              </a:ext>
            </a:extLst>
          </p:cNvPr>
          <p:cNvGraphicFramePr>
            <a:graphicFrameLocks noGrp="1"/>
          </p:cNvGraphicFramePr>
          <p:nvPr>
            <p:ph idx="1"/>
            <p:extLst>
              <p:ext uri="{D42A27DB-BD31-4B8C-83A1-F6EECF244321}">
                <p14:modId xmlns:p14="http://schemas.microsoft.com/office/powerpoint/2010/main" val="3119920791"/>
              </p:ext>
            </p:extLst>
          </p:nvPr>
        </p:nvGraphicFramePr>
        <p:xfrm>
          <a:off x="4741865" y="639763"/>
          <a:ext cx="6797675" cy="5894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5418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2"/>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6334316"/>
            <a:ext cx="12188825" cy="640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920B0814-7DB7-499F-BD1E-92C03AB85DA3}"/>
              </a:ext>
            </a:extLst>
          </p:cNvPr>
          <p:cNvSpPr>
            <a:spLocks noGrp="1"/>
          </p:cNvSpPr>
          <p:nvPr>
            <p:ph type="title"/>
          </p:nvPr>
        </p:nvSpPr>
        <p:spPr>
          <a:xfrm>
            <a:off x="5220928" y="965202"/>
            <a:ext cx="6370997" cy="4927600"/>
          </a:xfrm>
        </p:spPr>
        <p:txBody>
          <a:bodyPr vert="horz" lIns="91440" tIns="45721" rIns="91440" bIns="45721" rtlCol="0" anchor="ctr">
            <a:normAutofit/>
          </a:bodyPr>
          <a:lstStyle/>
          <a:p>
            <a:pPr algn="ct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Finance </a:t>
            </a: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Legal </a:t>
            </a: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Legislative</a:t>
            </a: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4793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B7F09-069A-4766-AA68-91380995AA02}"/>
              </a:ext>
            </a:extLst>
          </p:cNvPr>
          <p:cNvSpPr>
            <a:spLocks noGrp="1"/>
          </p:cNvSpPr>
          <p:nvPr>
            <p:ph type="title"/>
          </p:nvPr>
        </p:nvSpPr>
        <p:spPr>
          <a:xfrm>
            <a:off x="1097280" y="286604"/>
            <a:ext cx="10058400" cy="1195968"/>
          </a:xfrm>
        </p:spPr>
        <p:txBody>
          <a:bodyPr/>
          <a:lstStyle/>
          <a:p>
            <a:pPr algn="ctr"/>
            <a:r>
              <a:rPr lang="en-US" b="1" dirty="0">
                <a:latin typeface="Times New Roman" panose="02020603050405020304" pitchFamily="18" charset="0"/>
                <a:cs typeface="Times New Roman" panose="02020603050405020304" pitchFamily="18" charset="0"/>
              </a:rPr>
              <a:t>Requests from the Executive Director </a:t>
            </a:r>
          </a:p>
        </p:txBody>
      </p:sp>
      <p:graphicFrame>
        <p:nvGraphicFramePr>
          <p:cNvPr id="3" name="Table 3">
            <a:extLst>
              <a:ext uri="{FF2B5EF4-FFF2-40B4-BE49-F238E27FC236}">
                <a16:creationId xmlns:a16="http://schemas.microsoft.com/office/drawing/2014/main" id="{7B752B05-C05E-40A7-A791-D3C6BAB9AF1D}"/>
              </a:ext>
            </a:extLst>
          </p:cNvPr>
          <p:cNvGraphicFramePr>
            <a:graphicFrameLocks noGrp="1"/>
          </p:cNvGraphicFramePr>
          <p:nvPr>
            <p:ph idx="1"/>
            <p:extLst>
              <p:ext uri="{D42A27DB-BD31-4B8C-83A1-F6EECF244321}">
                <p14:modId xmlns:p14="http://schemas.microsoft.com/office/powerpoint/2010/main" val="2054028327"/>
              </p:ext>
            </p:extLst>
          </p:nvPr>
        </p:nvGraphicFramePr>
        <p:xfrm>
          <a:off x="817632" y="1890944"/>
          <a:ext cx="10741094" cy="4218145"/>
        </p:xfrm>
        <a:graphic>
          <a:graphicData uri="http://schemas.openxmlformats.org/drawingml/2006/table">
            <a:tbl>
              <a:tblPr firstRow="1" bandRow="1">
                <a:tableStyleId>{5C22544A-7EE6-4342-B048-85BDC9FD1C3A}</a:tableStyleId>
              </a:tblPr>
              <a:tblGrid>
                <a:gridCol w="5387859">
                  <a:extLst>
                    <a:ext uri="{9D8B030D-6E8A-4147-A177-3AD203B41FA5}">
                      <a16:colId xmlns:a16="http://schemas.microsoft.com/office/drawing/2014/main" val="1379065332"/>
                    </a:ext>
                  </a:extLst>
                </a:gridCol>
                <a:gridCol w="5353235">
                  <a:extLst>
                    <a:ext uri="{9D8B030D-6E8A-4147-A177-3AD203B41FA5}">
                      <a16:colId xmlns:a16="http://schemas.microsoft.com/office/drawing/2014/main" val="1907550973"/>
                    </a:ext>
                  </a:extLst>
                </a:gridCol>
              </a:tblGrid>
              <a:tr h="404916">
                <a:tc>
                  <a:txBody>
                    <a:bodyPr/>
                    <a:lstStyle/>
                    <a:p>
                      <a:pPr algn="ctr"/>
                      <a:r>
                        <a:rPr lang="en-US" sz="2000" dirty="0">
                          <a:solidFill>
                            <a:schemeClr val="tx1">
                              <a:lumMod val="95000"/>
                              <a:lumOff val="5000"/>
                            </a:schemeClr>
                          </a:solidFill>
                        </a:rPr>
                        <a:t>REQUEST</a:t>
                      </a:r>
                    </a:p>
                  </a:txBody>
                  <a:tcPr/>
                </a:tc>
                <a:tc>
                  <a:txBody>
                    <a:bodyPr/>
                    <a:lstStyle/>
                    <a:p>
                      <a:pPr algn="ctr"/>
                      <a:r>
                        <a:rPr lang="en-US" sz="2000" dirty="0">
                          <a:solidFill>
                            <a:schemeClr val="tx1">
                              <a:lumMod val="95000"/>
                              <a:lumOff val="5000"/>
                            </a:schemeClr>
                          </a:solidFill>
                        </a:rPr>
                        <a:t>COMMENTS </a:t>
                      </a:r>
                    </a:p>
                  </a:txBody>
                  <a:tcPr/>
                </a:tc>
                <a:extLst>
                  <a:ext uri="{0D108BD9-81ED-4DB2-BD59-A6C34878D82A}">
                    <a16:rowId xmlns:a16="http://schemas.microsoft.com/office/drawing/2014/main" val="3737201240"/>
                  </a:ext>
                </a:extLst>
              </a:tr>
              <a:tr h="1069102">
                <a:tc>
                  <a:txBody>
                    <a:bodyPr/>
                    <a:lstStyle/>
                    <a:p>
                      <a:r>
                        <a:rPr lang="en-US" b="1" dirty="0">
                          <a:latin typeface="Times New Roman" panose="02020603050405020304" pitchFamily="18" charset="0"/>
                          <a:cs typeface="Times New Roman" panose="02020603050405020304" pitchFamily="18" charset="0"/>
                        </a:rPr>
                        <a:t>Contract with 3</a:t>
                      </a:r>
                      <a:r>
                        <a:rPr lang="en-US" b="1" baseline="30000" dirty="0">
                          <a:latin typeface="Times New Roman" panose="02020603050405020304" pitchFamily="18" charset="0"/>
                          <a:cs typeface="Times New Roman" panose="02020603050405020304" pitchFamily="18" charset="0"/>
                        </a:rPr>
                        <a:t>rd</a:t>
                      </a:r>
                      <a:r>
                        <a:rPr lang="en-US" b="1" dirty="0">
                          <a:latin typeface="Times New Roman" panose="02020603050405020304" pitchFamily="18" charset="0"/>
                          <a:cs typeface="Times New Roman" panose="02020603050405020304" pitchFamily="18" charset="0"/>
                        </a:rPr>
                        <a:t> Party Accounting Firm </a:t>
                      </a:r>
                    </a:p>
                    <a:p>
                      <a:r>
                        <a:rPr lang="en-US" b="1" dirty="0">
                          <a:latin typeface="Times New Roman" panose="02020603050405020304" pitchFamily="18" charset="0"/>
                          <a:cs typeface="Times New Roman" panose="02020603050405020304" pitchFamily="18" charset="0"/>
                        </a:rPr>
                        <a:t>State Master Contract  </a:t>
                      </a:r>
                    </a:p>
                  </a:txBody>
                  <a:tcPr/>
                </a:tc>
                <a:tc>
                  <a:txBody>
                    <a:bodyPr/>
                    <a:lstStyle/>
                    <a:p>
                      <a:r>
                        <a:rPr lang="en-US" b="1" dirty="0">
                          <a:latin typeface="Times New Roman" panose="02020603050405020304" pitchFamily="18" charset="0"/>
                          <a:cs typeface="Times New Roman" panose="02020603050405020304" pitchFamily="18" charset="0"/>
                        </a:rPr>
                        <a:t>Scope of Work Provided</a:t>
                      </a:r>
                    </a:p>
                    <a:p>
                      <a:r>
                        <a:rPr lang="en-US" b="1" dirty="0">
                          <a:latin typeface="Times New Roman" panose="02020603050405020304" pitchFamily="18" charset="0"/>
                          <a:cs typeface="Times New Roman" panose="02020603050405020304" pitchFamily="18" charset="0"/>
                        </a:rPr>
                        <a:t>Urgent Need</a:t>
                      </a:r>
                    </a:p>
                    <a:p>
                      <a:r>
                        <a:rPr lang="en-US" b="1" dirty="0">
                          <a:latin typeface="Times New Roman" panose="02020603050405020304" pitchFamily="18" charset="0"/>
                          <a:cs typeface="Times New Roman" panose="02020603050405020304" pitchFamily="18" charset="0"/>
                        </a:rPr>
                        <a:t>Contract estimated: $125,000 – will increase </a:t>
                      </a:r>
                    </a:p>
                  </a:txBody>
                  <a:tcPr/>
                </a:tc>
                <a:extLst>
                  <a:ext uri="{0D108BD9-81ED-4DB2-BD59-A6C34878D82A}">
                    <a16:rowId xmlns:a16="http://schemas.microsoft.com/office/drawing/2014/main" val="1748796775"/>
                  </a:ext>
                </a:extLst>
              </a:tr>
              <a:tr h="665500">
                <a:tc>
                  <a:txBody>
                    <a:bodyPr/>
                    <a:lstStyle/>
                    <a:p>
                      <a:r>
                        <a:rPr lang="en-US" b="1" dirty="0">
                          <a:latin typeface="Times New Roman" panose="02020603050405020304" pitchFamily="18" charset="0"/>
                          <a:cs typeface="Times New Roman" panose="02020603050405020304" pitchFamily="18" charset="0"/>
                        </a:rPr>
                        <a:t>Contract with 3</a:t>
                      </a:r>
                      <a:r>
                        <a:rPr lang="en-US" b="1" baseline="30000" dirty="0">
                          <a:latin typeface="Times New Roman" panose="02020603050405020304" pitchFamily="18" charset="0"/>
                          <a:cs typeface="Times New Roman" panose="02020603050405020304" pitchFamily="18" charset="0"/>
                        </a:rPr>
                        <a:t>rd</a:t>
                      </a:r>
                      <a:r>
                        <a:rPr lang="en-US" b="1" dirty="0">
                          <a:latin typeface="Times New Roman" panose="02020603050405020304" pitchFamily="18" charset="0"/>
                          <a:cs typeface="Times New Roman" panose="02020603050405020304" pitchFamily="18" charset="0"/>
                        </a:rPr>
                        <a:t> Party PR/Marketing Firm</a:t>
                      </a:r>
                    </a:p>
                    <a:p>
                      <a:r>
                        <a:rPr lang="en-US" b="1" dirty="0">
                          <a:latin typeface="Times New Roman" panose="02020603050405020304" pitchFamily="18" charset="0"/>
                          <a:cs typeface="Times New Roman" panose="02020603050405020304" pitchFamily="18" charset="0"/>
                        </a:rPr>
                        <a:t>State Master Contract</a:t>
                      </a:r>
                    </a:p>
                  </a:txBody>
                  <a:tcPr/>
                </a:tc>
                <a:tc>
                  <a:txBody>
                    <a:bodyPr/>
                    <a:lstStyle/>
                    <a:p>
                      <a:r>
                        <a:rPr lang="en-US" b="1" dirty="0">
                          <a:latin typeface="Times New Roman" panose="02020603050405020304" pitchFamily="18" charset="0"/>
                          <a:cs typeface="Times New Roman" panose="02020603050405020304" pitchFamily="18" charset="0"/>
                        </a:rPr>
                        <a:t>Scope of Work Provided </a:t>
                      </a:r>
                    </a:p>
                    <a:p>
                      <a:r>
                        <a:rPr lang="en-US" b="1" dirty="0">
                          <a:latin typeface="Times New Roman" panose="02020603050405020304" pitchFamily="18" charset="0"/>
                          <a:cs typeface="Times New Roman" panose="02020603050405020304" pitchFamily="18" charset="0"/>
                        </a:rPr>
                        <a:t>Contract estimated: $500,000</a:t>
                      </a:r>
                    </a:p>
                  </a:txBody>
                  <a:tcPr/>
                </a:tc>
                <a:extLst>
                  <a:ext uri="{0D108BD9-81ED-4DB2-BD59-A6C34878D82A}">
                    <a16:rowId xmlns:a16="http://schemas.microsoft.com/office/drawing/2014/main" val="6867176"/>
                  </a:ext>
                </a:extLst>
              </a:tr>
              <a:tr h="458963">
                <a:tc>
                  <a:txBody>
                    <a:bodyPr/>
                    <a:lstStyle/>
                    <a:p>
                      <a:pPr marL="0" marR="0" lvl="0" indent="0" algn="l" defTabSz="914422" rtl="0" eaLnBrk="1" fontAlgn="auto" latinLnBrk="0" hangingPunct="1">
                        <a:lnSpc>
                          <a:spcPct val="100000"/>
                        </a:lnSpc>
                        <a:spcBef>
                          <a:spcPts val="0"/>
                        </a:spcBef>
                        <a:spcAft>
                          <a:spcPts val="0"/>
                        </a:spcAft>
                        <a:buClrTx/>
                        <a:buSzTx/>
                        <a:buFontTx/>
                        <a:buNone/>
                        <a:tabLst/>
                        <a:defRPr/>
                      </a:pPr>
                      <a:r>
                        <a:rPr lang="en-US" b="1" dirty="0">
                          <a:latin typeface="Times New Roman" panose="02020603050405020304" pitchFamily="18" charset="0"/>
                          <a:cs typeface="Times New Roman" panose="02020603050405020304" pitchFamily="18" charset="0"/>
                        </a:rPr>
                        <a:t>Reposting of SEA Criteria to SEC Website </a:t>
                      </a:r>
                    </a:p>
                  </a:txBody>
                  <a:tcPr/>
                </a:tc>
                <a:tc>
                  <a:txBody>
                    <a:bodyPr/>
                    <a:lstStyle/>
                    <a:p>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38096224"/>
                  </a:ext>
                </a:extLst>
              </a:tr>
              <a:tr h="404916">
                <a:tc>
                  <a:txBody>
                    <a:bodyPr/>
                    <a:lstStyle/>
                    <a:p>
                      <a:r>
                        <a:rPr lang="en-US" b="1" dirty="0">
                          <a:latin typeface="Times New Roman" panose="02020603050405020304" pitchFamily="18" charset="0"/>
                          <a:cs typeface="Times New Roman" panose="02020603050405020304" pitchFamily="18" charset="0"/>
                        </a:rPr>
                        <a:t>Legislative Recommendations Extension </a:t>
                      </a:r>
                    </a:p>
                  </a:txBody>
                  <a:tcPr/>
                </a:tc>
                <a:tc>
                  <a:txBody>
                    <a:bodyPr/>
                    <a:lstStyle/>
                    <a:p>
                      <a:r>
                        <a:rPr lang="en-US" b="1" dirty="0">
                          <a:latin typeface="Times New Roman" panose="02020603050405020304" pitchFamily="18" charset="0"/>
                          <a:cs typeface="Times New Roman" panose="02020603050405020304" pitchFamily="18" charset="0"/>
                        </a:rPr>
                        <a:t>Authorization to Sign and Send</a:t>
                      </a:r>
                    </a:p>
                  </a:txBody>
                  <a:tcPr/>
                </a:tc>
                <a:extLst>
                  <a:ext uri="{0D108BD9-81ED-4DB2-BD59-A6C34878D82A}">
                    <a16:rowId xmlns:a16="http://schemas.microsoft.com/office/drawing/2014/main" val="3108280953"/>
                  </a:ext>
                </a:extLst>
              </a:tr>
              <a:tr h="404916">
                <a:tc>
                  <a:txBody>
                    <a:bodyPr/>
                    <a:lstStyle/>
                    <a:p>
                      <a:r>
                        <a:rPr lang="en-US" b="1" dirty="0">
                          <a:latin typeface="Times New Roman" panose="02020603050405020304" pitchFamily="18" charset="0"/>
                          <a:cs typeface="Times New Roman" panose="02020603050405020304" pitchFamily="18" charset="0"/>
                        </a:rPr>
                        <a:t>DECD/SEC MOU </a:t>
                      </a:r>
                    </a:p>
                  </a:txBody>
                  <a:tcPr/>
                </a:tc>
                <a:tc>
                  <a:txBody>
                    <a:bodyPr/>
                    <a:lstStyle/>
                    <a:p>
                      <a:r>
                        <a:rPr lang="en-US" b="1" dirty="0">
                          <a:latin typeface="Times New Roman" panose="02020603050405020304" pitchFamily="18" charset="0"/>
                          <a:cs typeface="Times New Roman" panose="02020603050405020304" pitchFamily="18" charset="0"/>
                        </a:rPr>
                        <a:t>Authorization to Sign </a:t>
                      </a:r>
                    </a:p>
                  </a:txBody>
                  <a:tcPr/>
                </a:tc>
                <a:extLst>
                  <a:ext uri="{0D108BD9-81ED-4DB2-BD59-A6C34878D82A}">
                    <a16:rowId xmlns:a16="http://schemas.microsoft.com/office/drawing/2014/main" val="3134465548"/>
                  </a:ext>
                </a:extLst>
              </a:tr>
              <a:tr h="404916">
                <a:tc>
                  <a:txBody>
                    <a:bodyPr/>
                    <a:lstStyle/>
                    <a:p>
                      <a:r>
                        <a:rPr lang="en-US" b="1" dirty="0">
                          <a:latin typeface="Times New Roman" panose="02020603050405020304" pitchFamily="18" charset="0"/>
                          <a:cs typeface="Times New Roman" panose="02020603050405020304" pitchFamily="18" charset="0"/>
                        </a:rPr>
                        <a:t>Work Plan </a:t>
                      </a:r>
                    </a:p>
                  </a:txBody>
                  <a:tcPr/>
                </a:tc>
                <a:tc>
                  <a:txBody>
                    <a:bodyPr/>
                    <a:lstStyle/>
                    <a:p>
                      <a:r>
                        <a:rPr lang="en-US" b="1" dirty="0">
                          <a:latin typeface="Times New Roman" panose="02020603050405020304" pitchFamily="18" charset="0"/>
                          <a:cs typeface="Times New Roman" panose="02020603050405020304" pitchFamily="18" charset="0"/>
                        </a:rPr>
                        <a:t>Comments or Questions from Council </a:t>
                      </a:r>
                    </a:p>
                  </a:txBody>
                  <a:tcPr/>
                </a:tc>
                <a:extLst>
                  <a:ext uri="{0D108BD9-81ED-4DB2-BD59-A6C34878D82A}">
                    <a16:rowId xmlns:a16="http://schemas.microsoft.com/office/drawing/2014/main" val="2886828250"/>
                  </a:ext>
                </a:extLst>
              </a:tr>
              <a:tr h="404916">
                <a:tc>
                  <a:txBody>
                    <a:bodyPr/>
                    <a:lstStyle/>
                    <a:p>
                      <a:r>
                        <a:rPr lang="en-US" b="1" dirty="0">
                          <a:latin typeface="Times New Roman" panose="02020603050405020304" pitchFamily="18" charset="0"/>
                          <a:cs typeface="Times New Roman" panose="02020603050405020304" pitchFamily="18" charset="0"/>
                        </a:rPr>
                        <a:t>Application Timeline</a:t>
                      </a:r>
                    </a:p>
                  </a:txBody>
                  <a:tcPr/>
                </a:tc>
                <a:tc>
                  <a:txBody>
                    <a:bodyPr/>
                    <a:lstStyle/>
                    <a:p>
                      <a:r>
                        <a:rPr lang="en-US" b="1" dirty="0">
                          <a:latin typeface="Times New Roman" panose="02020603050405020304" pitchFamily="18" charset="0"/>
                          <a:cs typeface="Times New Roman" panose="02020603050405020304" pitchFamily="18" charset="0"/>
                        </a:rPr>
                        <a:t>Comments or Questions from Council</a:t>
                      </a:r>
                    </a:p>
                  </a:txBody>
                  <a:tcPr/>
                </a:tc>
                <a:extLst>
                  <a:ext uri="{0D108BD9-81ED-4DB2-BD59-A6C34878D82A}">
                    <a16:rowId xmlns:a16="http://schemas.microsoft.com/office/drawing/2014/main" val="940412096"/>
                  </a:ext>
                </a:extLst>
              </a:tr>
            </a:tbl>
          </a:graphicData>
        </a:graphic>
      </p:graphicFrame>
    </p:spTree>
    <p:extLst>
      <p:ext uri="{BB962C8B-B14F-4D97-AF65-F5344CB8AC3E}">
        <p14:creationId xmlns:p14="http://schemas.microsoft.com/office/powerpoint/2010/main" val="3167026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18E0106-3132-42B4-A005-33A2A58901FD}"/>
              </a:ext>
            </a:extLst>
          </p:cNvPr>
          <p:cNvSpPr>
            <a:spLocks noGrp="1"/>
          </p:cNvSpPr>
          <p:nvPr>
            <p:ph type="body" sz="half" idx="2"/>
          </p:nvPr>
        </p:nvSpPr>
        <p:spPr>
          <a:xfrm>
            <a:off x="216021" y="1651248"/>
            <a:ext cx="3441579" cy="4653957"/>
          </a:xfrm>
        </p:spPr>
        <p:txBody>
          <a:bodyPr>
            <a:normAutofit/>
          </a:bodyPr>
          <a:lstStyle/>
          <a:p>
            <a:endParaRPr lang="en-US" sz="4000" b="1"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TECHNICAL ASSISTANCE </a:t>
            </a:r>
          </a:p>
          <a:p>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SEC WEBINAR 	SERIES </a:t>
            </a:r>
            <a:endParaRPr lang="en-US" sz="4000" dirty="0"/>
          </a:p>
        </p:txBody>
      </p:sp>
      <p:graphicFrame>
        <p:nvGraphicFramePr>
          <p:cNvPr id="6" name="Table 6">
            <a:extLst>
              <a:ext uri="{FF2B5EF4-FFF2-40B4-BE49-F238E27FC236}">
                <a16:creationId xmlns:a16="http://schemas.microsoft.com/office/drawing/2014/main" id="{9F876D8A-81D1-4AAF-9DFA-B3807D4768D9}"/>
              </a:ext>
            </a:extLst>
          </p:cNvPr>
          <p:cNvGraphicFramePr>
            <a:graphicFrameLocks noGrp="1"/>
          </p:cNvGraphicFramePr>
          <p:nvPr>
            <p:ph idx="1"/>
            <p:extLst>
              <p:ext uri="{D42A27DB-BD31-4B8C-83A1-F6EECF244321}">
                <p14:modId xmlns:p14="http://schemas.microsoft.com/office/powerpoint/2010/main" val="3856900740"/>
              </p:ext>
            </p:extLst>
          </p:nvPr>
        </p:nvGraphicFramePr>
        <p:xfrm>
          <a:off x="4800599" y="731838"/>
          <a:ext cx="6492874" cy="5338353"/>
        </p:xfrm>
        <a:graphic>
          <a:graphicData uri="http://schemas.openxmlformats.org/drawingml/2006/table">
            <a:tbl>
              <a:tblPr firstRow="1" bandRow="1">
                <a:tableStyleId>{5C22544A-7EE6-4342-B048-85BDC9FD1C3A}</a:tableStyleId>
              </a:tblPr>
              <a:tblGrid>
                <a:gridCol w="3246437">
                  <a:extLst>
                    <a:ext uri="{9D8B030D-6E8A-4147-A177-3AD203B41FA5}">
                      <a16:colId xmlns:a16="http://schemas.microsoft.com/office/drawing/2014/main" val="267038157"/>
                    </a:ext>
                  </a:extLst>
                </a:gridCol>
                <a:gridCol w="3246437">
                  <a:extLst>
                    <a:ext uri="{9D8B030D-6E8A-4147-A177-3AD203B41FA5}">
                      <a16:colId xmlns:a16="http://schemas.microsoft.com/office/drawing/2014/main" val="741195517"/>
                    </a:ext>
                  </a:extLst>
                </a:gridCol>
              </a:tblGrid>
              <a:tr h="580073">
                <a:tc>
                  <a:txBody>
                    <a:bodyPr/>
                    <a:lstStyle/>
                    <a:p>
                      <a:pPr algn="ctr"/>
                      <a:r>
                        <a:rPr lang="en-US" sz="3200" dirty="0">
                          <a:solidFill>
                            <a:schemeClr val="tx1">
                              <a:lumMod val="95000"/>
                              <a:lumOff val="5000"/>
                            </a:schemeClr>
                          </a:solidFill>
                        </a:rPr>
                        <a:t>WEBINAR</a:t>
                      </a:r>
                    </a:p>
                  </a:txBody>
                  <a:tcPr marT="45721" marB="45721"/>
                </a:tc>
                <a:tc>
                  <a:txBody>
                    <a:bodyPr/>
                    <a:lstStyle/>
                    <a:p>
                      <a:pPr algn="ctr"/>
                      <a:r>
                        <a:rPr lang="en-US" sz="3200" dirty="0">
                          <a:solidFill>
                            <a:schemeClr val="tx1">
                              <a:lumMod val="95000"/>
                              <a:lumOff val="5000"/>
                            </a:schemeClr>
                          </a:solidFill>
                        </a:rPr>
                        <a:t>DATE </a:t>
                      </a:r>
                    </a:p>
                  </a:txBody>
                  <a:tcPr marT="45721" marB="45721"/>
                </a:tc>
                <a:extLst>
                  <a:ext uri="{0D108BD9-81ED-4DB2-BD59-A6C34878D82A}">
                    <a16:rowId xmlns:a16="http://schemas.microsoft.com/office/drawing/2014/main" val="2040688498"/>
                  </a:ext>
                </a:extLst>
              </a:tr>
              <a:tr h="524935">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Kickoff and Overview of the Program and Process</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February 3rd @ 12:30 pm</a:t>
                      </a:r>
                    </a:p>
                  </a:txBody>
                  <a:tcPr marT="45721" marB="45721"/>
                </a:tc>
                <a:extLst>
                  <a:ext uri="{0D108BD9-81ED-4DB2-BD59-A6C34878D82A}">
                    <a16:rowId xmlns:a16="http://schemas.microsoft.com/office/drawing/2014/main" val="2162332194"/>
                  </a:ext>
                </a:extLst>
              </a:tr>
              <a:tr h="524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Times New Roman" panose="02020603050405020304" pitchFamily="18" charset="0"/>
                          <a:ea typeface="+mn-ea"/>
                          <a:cs typeface="Times New Roman" panose="02020603050405020304" pitchFamily="18" charset="0"/>
                        </a:rPr>
                        <a:t>Financing your Cannabis Business </a:t>
                      </a:r>
                      <a:r>
                        <a:rPr lang="en-US" sz="1400" b="1" dirty="0">
                          <a:effectLst/>
                          <a:latin typeface="Times New Roman" panose="02020603050405020304" pitchFamily="18" charset="0"/>
                          <a:cs typeface="Times New Roman" panose="02020603050405020304" pitchFamily="18" charset="0"/>
                        </a:rPr>
                        <a:t> </a:t>
                      </a:r>
                      <a:r>
                        <a:rPr lang="en-US" sz="1400" b="1" kern="1200" dirty="0">
                          <a:solidFill>
                            <a:schemeClr val="dk1"/>
                          </a:solidFill>
                          <a:effectLst/>
                          <a:latin typeface="Times New Roman" panose="02020603050405020304" pitchFamily="18" charset="0"/>
                          <a:ea typeface="+mn-ea"/>
                          <a:cs typeface="Times New Roman" panose="02020603050405020304" pitchFamily="18" charset="0"/>
                        </a:rPr>
                        <a:t> </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Times New Roman" panose="02020603050405020304" pitchFamily="18" charset="0"/>
                          <a:ea typeface="+mn-ea"/>
                          <a:cs typeface="Times New Roman" panose="02020603050405020304" pitchFamily="18" charset="0"/>
                        </a:rPr>
                        <a:t>February 3</a:t>
                      </a:r>
                      <a:r>
                        <a:rPr lang="en-US" sz="1400" b="1" kern="1200" baseline="30000" dirty="0">
                          <a:solidFill>
                            <a:schemeClr val="dk1"/>
                          </a:solidFill>
                          <a:effectLst/>
                          <a:latin typeface="Times New Roman" panose="02020603050405020304" pitchFamily="18" charset="0"/>
                          <a:ea typeface="+mn-ea"/>
                          <a:cs typeface="Times New Roman" panose="02020603050405020304" pitchFamily="18" charset="0"/>
                        </a:rPr>
                        <a:t>rd</a:t>
                      </a:r>
                      <a:r>
                        <a:rPr lang="en-US" sz="1400" b="1" kern="1200" dirty="0">
                          <a:solidFill>
                            <a:schemeClr val="dk1"/>
                          </a:solidFill>
                          <a:effectLst/>
                          <a:latin typeface="Times New Roman" panose="02020603050405020304" pitchFamily="18" charset="0"/>
                          <a:ea typeface="+mn-ea"/>
                          <a:cs typeface="Times New Roman" panose="02020603050405020304" pitchFamily="18" charset="0"/>
                        </a:rPr>
                        <a:t>  @5:30 pm &amp;  8</a:t>
                      </a:r>
                      <a:r>
                        <a:rPr lang="en-US" sz="1400" b="1" kern="1200" baseline="30000" dirty="0">
                          <a:solidFill>
                            <a:schemeClr val="dk1"/>
                          </a:solidFill>
                          <a:effectLst/>
                          <a:latin typeface="Times New Roman" panose="02020603050405020304" pitchFamily="18" charset="0"/>
                          <a:ea typeface="+mn-ea"/>
                          <a:cs typeface="Times New Roman" panose="02020603050405020304" pitchFamily="18" charset="0"/>
                        </a:rPr>
                        <a:t>th</a:t>
                      </a:r>
                      <a:r>
                        <a:rPr lang="en-US" sz="1400" b="1" kern="1200" dirty="0">
                          <a:solidFill>
                            <a:schemeClr val="dk1"/>
                          </a:solidFill>
                          <a:effectLst/>
                          <a:latin typeface="Times New Roman" panose="02020603050405020304" pitchFamily="18" charset="0"/>
                          <a:ea typeface="+mn-ea"/>
                          <a:cs typeface="Times New Roman" panose="02020603050405020304" pitchFamily="18" charset="0"/>
                        </a:rPr>
                        <a:t> @  12:30)</a:t>
                      </a:r>
                    </a:p>
                  </a:txBody>
                  <a:tcPr marT="45721" marB="45721"/>
                </a:tc>
                <a:extLst>
                  <a:ext uri="{0D108BD9-81ED-4DB2-BD59-A6C34878D82A}">
                    <a16:rowId xmlns:a16="http://schemas.microsoft.com/office/drawing/2014/main" val="1796204486"/>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License Types</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February 10</a:t>
                      </a:r>
                      <a:r>
                        <a:rPr lang="en-US" sz="1400" b="1" baseline="30000" dirty="0">
                          <a:latin typeface="Times New Roman" panose="02020603050405020304" pitchFamily="18" charset="0"/>
                          <a:cs typeface="Times New Roman" panose="02020603050405020304" pitchFamily="18" charset="0"/>
                        </a:rPr>
                        <a:t>th</a:t>
                      </a:r>
                      <a:r>
                        <a:rPr lang="en-US" sz="1400" b="1" dirty="0">
                          <a:latin typeface="Times New Roman" panose="02020603050405020304" pitchFamily="18" charset="0"/>
                          <a:cs typeface="Times New Roman" panose="02020603050405020304" pitchFamily="18" charset="0"/>
                        </a:rPr>
                        <a:t> @12:30pm</a:t>
                      </a:r>
                    </a:p>
                  </a:txBody>
                  <a:tcPr marT="45721" marB="45721"/>
                </a:tc>
                <a:extLst>
                  <a:ext uri="{0D108BD9-81ED-4DB2-BD59-A6C34878D82A}">
                    <a16:rowId xmlns:a16="http://schemas.microsoft.com/office/drawing/2014/main" val="549794255"/>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Application Process</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February 16</a:t>
                      </a:r>
                      <a:r>
                        <a:rPr lang="en-US" sz="1400" b="1" baseline="30000" dirty="0">
                          <a:latin typeface="Times New Roman" panose="02020603050405020304" pitchFamily="18" charset="0"/>
                          <a:cs typeface="Times New Roman" panose="02020603050405020304" pitchFamily="18" charset="0"/>
                        </a:rPr>
                        <a:t>th</a:t>
                      </a:r>
                      <a:r>
                        <a:rPr lang="en-US" sz="1400" b="1" dirty="0">
                          <a:latin typeface="Times New Roman" panose="02020603050405020304" pitchFamily="18" charset="0"/>
                          <a:cs typeface="Times New Roman" panose="02020603050405020304" pitchFamily="18" charset="0"/>
                        </a:rPr>
                        <a:t> (tentative) </a:t>
                      </a:r>
                    </a:p>
                  </a:txBody>
                  <a:tcPr marT="45721" marB="45721"/>
                </a:tc>
                <a:extLst>
                  <a:ext uri="{0D108BD9-81ED-4DB2-BD59-A6C34878D82A}">
                    <a16:rowId xmlns:a16="http://schemas.microsoft.com/office/drawing/2014/main" val="2097259115"/>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Required Documents for Application</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February 17</a:t>
                      </a:r>
                      <a:r>
                        <a:rPr lang="en-US" sz="1400" b="1" baseline="30000" dirty="0">
                          <a:latin typeface="Times New Roman" panose="02020603050405020304" pitchFamily="18" charset="0"/>
                          <a:cs typeface="Times New Roman" panose="02020603050405020304" pitchFamily="18" charset="0"/>
                        </a:rPr>
                        <a:t>th</a:t>
                      </a:r>
                      <a:r>
                        <a:rPr lang="en-US" sz="1400" b="1" dirty="0">
                          <a:latin typeface="Times New Roman" panose="02020603050405020304" pitchFamily="18" charset="0"/>
                          <a:cs typeface="Times New Roman" panose="02020603050405020304" pitchFamily="18" charset="0"/>
                        </a:rPr>
                        <a:t> (tentative) </a:t>
                      </a:r>
                    </a:p>
                  </a:txBody>
                  <a:tcPr marT="45721" marB="45721"/>
                </a:tc>
                <a:extLst>
                  <a:ext uri="{0D108BD9-81ED-4DB2-BD59-A6C34878D82A}">
                    <a16:rowId xmlns:a16="http://schemas.microsoft.com/office/drawing/2014/main" val="3573847358"/>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Accounting and Taxes </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w/o February 21</a:t>
                      </a:r>
                      <a:r>
                        <a:rPr lang="en-US" sz="1400" b="1" baseline="30000" dirty="0">
                          <a:latin typeface="Times New Roman" panose="02020603050405020304" pitchFamily="18" charset="0"/>
                          <a:cs typeface="Times New Roman" panose="02020603050405020304" pitchFamily="18" charset="0"/>
                        </a:rPr>
                        <a:t>st</a:t>
                      </a:r>
                      <a:r>
                        <a:rPr lang="en-US" sz="1400" b="1" dirty="0">
                          <a:latin typeface="Times New Roman" panose="02020603050405020304" pitchFamily="18" charset="0"/>
                          <a:cs typeface="Times New Roman" panose="02020603050405020304" pitchFamily="18" charset="0"/>
                        </a:rPr>
                        <a:t> </a:t>
                      </a:r>
                    </a:p>
                  </a:txBody>
                  <a:tcPr marT="45721" marB="45721"/>
                </a:tc>
                <a:extLst>
                  <a:ext uri="{0D108BD9-81ED-4DB2-BD59-A6C34878D82A}">
                    <a16:rowId xmlns:a16="http://schemas.microsoft.com/office/drawing/2014/main" val="485614273"/>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Lottery</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Planning</a:t>
                      </a:r>
                    </a:p>
                  </a:txBody>
                  <a:tcPr marT="45721" marB="45721"/>
                </a:tc>
                <a:extLst>
                  <a:ext uri="{0D108BD9-81ED-4DB2-BD59-A6C34878D82A}">
                    <a16:rowId xmlns:a16="http://schemas.microsoft.com/office/drawing/2014/main" val="3662438127"/>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Real Estate </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Planning</a:t>
                      </a:r>
                    </a:p>
                  </a:txBody>
                  <a:tcPr marT="45721" marB="45721"/>
                </a:tc>
                <a:extLst>
                  <a:ext uri="{0D108BD9-81ED-4DB2-BD59-A6C34878D82A}">
                    <a16:rowId xmlns:a16="http://schemas.microsoft.com/office/drawing/2014/main" val="2226544897"/>
                  </a:ext>
                </a:extLst>
              </a:tr>
              <a:tr h="370841">
                <a:tc>
                  <a:txBody>
                    <a:bodyPr/>
                    <a:lstStyle/>
                    <a:p>
                      <a:r>
                        <a:rPr lang="en-US" sz="1400" b="1" dirty="0">
                          <a:latin typeface="Times New Roman" panose="02020603050405020304" pitchFamily="18" charset="0"/>
                          <a:cs typeface="Times New Roman" panose="02020603050405020304" pitchFamily="18" charset="0"/>
                        </a:rPr>
                        <a:t>Local Zoning </a:t>
                      </a:r>
                    </a:p>
                  </a:txBody>
                  <a:tcPr marT="45721" marB="45721"/>
                </a:tc>
                <a:tc>
                  <a:txBody>
                    <a:bodyPr/>
                    <a:lstStyle/>
                    <a:p>
                      <a:r>
                        <a:rPr lang="en-US" sz="1400" b="1" dirty="0">
                          <a:latin typeface="Times New Roman" panose="02020603050405020304" pitchFamily="18" charset="0"/>
                          <a:cs typeface="Times New Roman" panose="02020603050405020304" pitchFamily="18" charset="0"/>
                        </a:rPr>
                        <a:t>Planning</a:t>
                      </a:r>
                    </a:p>
                  </a:txBody>
                  <a:tcPr marT="45721" marB="45721"/>
                </a:tc>
                <a:extLst>
                  <a:ext uri="{0D108BD9-81ED-4DB2-BD59-A6C34878D82A}">
                    <a16:rowId xmlns:a16="http://schemas.microsoft.com/office/drawing/2014/main" val="3772489559"/>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Post-License Operations </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Planning</a:t>
                      </a:r>
                    </a:p>
                  </a:txBody>
                  <a:tcPr marT="45721" marB="45721"/>
                </a:tc>
                <a:extLst>
                  <a:ext uri="{0D108BD9-81ED-4DB2-BD59-A6C34878D82A}">
                    <a16:rowId xmlns:a16="http://schemas.microsoft.com/office/drawing/2014/main" val="991566334"/>
                  </a:ext>
                </a:extLst>
              </a:tr>
              <a:tr h="370841">
                <a:tc>
                  <a:txBody>
                    <a:bodyPr/>
                    <a:lstStyle/>
                    <a:p>
                      <a:r>
                        <a:rPr lang="en-US" sz="1400" b="1" kern="1200" dirty="0">
                          <a:solidFill>
                            <a:schemeClr val="dk1"/>
                          </a:solidFill>
                          <a:effectLst/>
                          <a:latin typeface="Times New Roman" panose="02020603050405020304" pitchFamily="18" charset="0"/>
                          <a:ea typeface="+mn-ea"/>
                          <a:cs typeface="Times New Roman" panose="02020603050405020304" pitchFamily="18" charset="0"/>
                        </a:rPr>
                        <a:t>Security</a:t>
                      </a:r>
                      <a:endParaRPr lang="en-US" sz="1400" b="1" dirty="0">
                        <a:latin typeface="Times New Roman" panose="02020603050405020304" pitchFamily="18" charset="0"/>
                        <a:cs typeface="Times New Roman" panose="02020603050405020304" pitchFamily="18" charset="0"/>
                      </a:endParaRPr>
                    </a:p>
                  </a:txBody>
                  <a:tcPr marT="45721" marB="45721"/>
                </a:tc>
                <a:tc>
                  <a:txBody>
                    <a:bodyPr/>
                    <a:lstStyle/>
                    <a:p>
                      <a:r>
                        <a:rPr lang="en-US" sz="1400" b="1" dirty="0">
                          <a:latin typeface="Times New Roman" panose="02020603050405020304" pitchFamily="18" charset="0"/>
                          <a:cs typeface="Times New Roman" panose="02020603050405020304" pitchFamily="18" charset="0"/>
                        </a:rPr>
                        <a:t>Planning </a:t>
                      </a:r>
                    </a:p>
                  </a:txBody>
                  <a:tcPr marT="45721" marB="45721"/>
                </a:tc>
                <a:extLst>
                  <a:ext uri="{0D108BD9-81ED-4DB2-BD59-A6C34878D82A}">
                    <a16:rowId xmlns:a16="http://schemas.microsoft.com/office/drawing/2014/main" val="3384530888"/>
                  </a:ext>
                </a:extLst>
              </a:tr>
              <a:tr h="370841">
                <a:tc>
                  <a:txBody>
                    <a:bodyPr/>
                    <a:lstStyle/>
                    <a:p>
                      <a:r>
                        <a:rPr lang="en-US" sz="1400" b="1" dirty="0">
                          <a:latin typeface="Times New Roman" panose="02020603050405020304" pitchFamily="18" charset="0"/>
                          <a:cs typeface="Times New Roman" panose="02020603050405020304" pitchFamily="18" charset="0"/>
                        </a:rPr>
                        <a:t>Office Hours (Subject Matter Experts)  </a:t>
                      </a:r>
                    </a:p>
                  </a:txBody>
                  <a:tcPr marT="45721" marB="45721"/>
                </a:tc>
                <a:tc>
                  <a:txBody>
                    <a:bodyPr/>
                    <a:lstStyle/>
                    <a:p>
                      <a:r>
                        <a:rPr lang="en-US" sz="1400" b="1" dirty="0">
                          <a:latin typeface="Times New Roman" panose="02020603050405020304" pitchFamily="18" charset="0"/>
                          <a:cs typeface="Times New Roman" panose="02020603050405020304" pitchFamily="18" charset="0"/>
                        </a:rPr>
                        <a:t>Proposed 3 x per week (1hr)</a:t>
                      </a:r>
                    </a:p>
                  </a:txBody>
                  <a:tcPr marT="45721" marB="45721"/>
                </a:tc>
                <a:extLst>
                  <a:ext uri="{0D108BD9-81ED-4DB2-BD59-A6C34878D82A}">
                    <a16:rowId xmlns:a16="http://schemas.microsoft.com/office/drawing/2014/main" val="3125255632"/>
                  </a:ext>
                </a:extLst>
              </a:tr>
            </a:tbl>
          </a:graphicData>
        </a:graphic>
      </p:graphicFrame>
    </p:spTree>
    <p:extLst>
      <p:ext uri="{BB962C8B-B14F-4D97-AF65-F5344CB8AC3E}">
        <p14:creationId xmlns:p14="http://schemas.microsoft.com/office/powerpoint/2010/main" val="3590437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D0C23-F3A6-4EB8-812A-BD68EFE91593}"/>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STAFFING PLAN  - FY 22</a:t>
            </a:r>
          </a:p>
        </p:txBody>
      </p:sp>
      <p:sp>
        <p:nvSpPr>
          <p:cNvPr id="3" name="Content Placeholder 2">
            <a:extLst>
              <a:ext uri="{FF2B5EF4-FFF2-40B4-BE49-F238E27FC236}">
                <a16:creationId xmlns:a16="http://schemas.microsoft.com/office/drawing/2014/main" id="{762D9086-FB8A-4E9D-81DD-A99BBCEA691C}"/>
              </a:ext>
            </a:extLst>
          </p:cNvPr>
          <p:cNvSpPr>
            <a:spLocks noGrp="1"/>
          </p:cNvSpPr>
          <p:nvPr>
            <p:ph idx="1"/>
          </p:nvPr>
        </p:nvSpPr>
        <p:spPr>
          <a:xfrm>
            <a:off x="1097280" y="1845734"/>
            <a:ext cx="10058400" cy="4297614"/>
          </a:xfrm>
        </p:spPr>
        <p:txBody>
          <a:bodyPr>
            <a:normAutofit lnSpcReduction="10000"/>
          </a:bodyPr>
          <a:lstStyle/>
          <a:p>
            <a:r>
              <a:rPr lang="en-US" b="1" dirty="0">
                <a:latin typeface="Times New Roman" panose="02020603050405020304" pitchFamily="18" charset="0"/>
                <a:cs typeface="Times New Roman" panose="02020603050405020304" pitchFamily="18" charset="0"/>
              </a:rPr>
              <a:t>Executive Director  </a:t>
            </a:r>
            <a:r>
              <a:rPr lang="en-US" dirty="0">
                <a:latin typeface="Times New Roman" panose="02020603050405020304" pitchFamily="18" charset="0"/>
                <a:cs typeface="Times New Roman" panose="02020603050405020304" pitchFamily="18" charset="0"/>
              </a:rPr>
              <a:t>- Ginne-Rae Clay 				August 2021</a:t>
            </a:r>
          </a:p>
          <a:p>
            <a:r>
              <a:rPr lang="en-US" b="1" dirty="0">
                <a:latin typeface="Times New Roman" panose="02020603050405020304" pitchFamily="18" charset="0"/>
                <a:cs typeface="Times New Roman" panose="02020603050405020304" pitchFamily="18" charset="0"/>
              </a:rPr>
              <a:t>Program Manager </a:t>
            </a:r>
            <a:r>
              <a:rPr lang="en-US" dirty="0">
                <a:latin typeface="Times New Roman" panose="02020603050405020304" pitchFamily="18" charset="0"/>
                <a:cs typeface="Times New Roman" panose="02020603050405020304" pitchFamily="18" charset="0"/>
              </a:rPr>
              <a:t>- Jennifer Edwards 				January 2022</a:t>
            </a:r>
          </a:p>
          <a:p>
            <a:r>
              <a:rPr lang="en-US" b="1" dirty="0">
                <a:latin typeface="Times New Roman" panose="02020603050405020304" pitchFamily="18" charset="0"/>
                <a:cs typeface="Times New Roman" panose="02020603050405020304" pitchFamily="18" charset="0"/>
              </a:rPr>
              <a:t>Staff Attorney -</a:t>
            </a:r>
            <a:r>
              <a:rPr lang="en-US" dirty="0">
                <a:latin typeface="Times New Roman" panose="02020603050405020304" pitchFamily="18" charset="0"/>
                <a:cs typeface="Times New Roman" panose="02020603050405020304" pitchFamily="18" charset="0"/>
              </a:rPr>
              <a:t> Offer Pending 					February 2022</a:t>
            </a:r>
          </a:p>
          <a:p>
            <a:r>
              <a:rPr lang="en-US" b="1" dirty="0">
                <a:latin typeface="Times New Roman" panose="02020603050405020304" pitchFamily="18" charset="0"/>
                <a:cs typeface="Times New Roman" panose="02020603050405020304" pitchFamily="18" charset="0"/>
              </a:rPr>
              <a:t>Administrative Assistant -</a:t>
            </a:r>
            <a:r>
              <a:rPr lang="en-US" dirty="0">
                <a:latin typeface="Times New Roman" panose="02020603050405020304" pitchFamily="18" charset="0"/>
                <a:cs typeface="Times New Roman" panose="02020603050405020304" pitchFamily="18" charset="0"/>
              </a:rPr>
              <a:t> Reposted (closed-1/27)			February 2022</a:t>
            </a:r>
          </a:p>
          <a:p>
            <a:r>
              <a:rPr lang="en-US" b="1" dirty="0">
                <a:latin typeface="Times New Roman" panose="02020603050405020304" pitchFamily="18" charset="0"/>
                <a:cs typeface="Times New Roman" panose="02020603050405020304" pitchFamily="18" charset="0"/>
              </a:rPr>
              <a:t>Comm &amp; Legislative Manager -</a:t>
            </a:r>
            <a:r>
              <a:rPr lang="en-US" dirty="0">
                <a:latin typeface="Times New Roman" panose="02020603050405020304" pitchFamily="18" charset="0"/>
                <a:cs typeface="Times New Roman" panose="02020603050405020304" pitchFamily="18" charset="0"/>
              </a:rPr>
              <a:t> Interviews 2/7 &amp; 8		February 2022</a:t>
            </a:r>
          </a:p>
          <a:p>
            <a:r>
              <a:rPr lang="en-US" b="1" dirty="0">
                <a:latin typeface="Times New Roman" panose="02020603050405020304" pitchFamily="18" charset="0"/>
                <a:cs typeface="Times New Roman" panose="02020603050405020304" pitchFamily="18" charset="0"/>
              </a:rPr>
              <a:t>Associate Accountant -</a:t>
            </a:r>
            <a:r>
              <a:rPr lang="en-US" dirty="0">
                <a:latin typeface="Times New Roman" panose="02020603050405020304" pitchFamily="18" charset="0"/>
                <a:cs typeface="Times New Roman" panose="02020603050405020304" pitchFamily="18" charset="0"/>
              </a:rPr>
              <a:t> Position Approved 			April 2022</a:t>
            </a:r>
          </a:p>
          <a:p>
            <a:r>
              <a:rPr lang="en-US" b="1" dirty="0">
                <a:latin typeface="Times New Roman" panose="02020603050405020304" pitchFamily="18" charset="0"/>
                <a:cs typeface="Times New Roman" panose="02020603050405020304" pitchFamily="18" charset="0"/>
              </a:rPr>
              <a:t>Fiscal Administrative Officer -</a:t>
            </a:r>
            <a:r>
              <a:rPr lang="en-US" dirty="0">
                <a:latin typeface="Times New Roman" panose="02020603050405020304" pitchFamily="18" charset="0"/>
                <a:cs typeface="Times New Roman" panose="02020603050405020304" pitchFamily="18" charset="0"/>
              </a:rPr>
              <a:t> Request being processed		April 2022</a:t>
            </a:r>
          </a:p>
          <a:p>
            <a:r>
              <a:rPr lang="en-US" b="1" dirty="0">
                <a:latin typeface="Times New Roman" panose="02020603050405020304" pitchFamily="18" charset="0"/>
                <a:cs typeface="Times New Roman" panose="02020603050405020304" pitchFamily="18" charset="0"/>
              </a:rPr>
              <a:t>Brand Director -</a:t>
            </a:r>
            <a:r>
              <a:rPr lang="en-US" dirty="0">
                <a:latin typeface="Times New Roman" panose="02020603050405020304" pitchFamily="18" charset="0"/>
                <a:cs typeface="Times New Roman" panose="02020603050405020304" pitchFamily="18" charset="0"/>
              </a:rPr>
              <a:t> Request being processed				April 2022</a:t>
            </a: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*Executive Session Required for Staff Attorney 2 Offer Pending (Feb 1, 22)</a:t>
            </a:r>
          </a:p>
        </p:txBody>
      </p:sp>
    </p:spTree>
    <p:extLst>
      <p:ext uri="{BB962C8B-B14F-4D97-AF65-F5344CB8AC3E}">
        <p14:creationId xmlns:p14="http://schemas.microsoft.com/office/powerpoint/2010/main" val="2480161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685FC206-AEBA-4F1C-94B8-CC37AD96B2A7}"/>
              </a:ext>
            </a:extLst>
          </p:cNvPr>
          <p:cNvGraphicFramePr>
            <a:graphicFrameLocks noGrp="1"/>
          </p:cNvGraphicFramePr>
          <p:nvPr>
            <p:ph idx="1"/>
            <p:extLst>
              <p:ext uri="{D42A27DB-BD31-4B8C-83A1-F6EECF244321}">
                <p14:modId xmlns:p14="http://schemas.microsoft.com/office/powerpoint/2010/main" val="3803301737"/>
              </p:ext>
            </p:extLst>
          </p:nvPr>
        </p:nvGraphicFramePr>
        <p:xfrm>
          <a:off x="4296793" y="1548582"/>
          <a:ext cx="7679186" cy="1088086"/>
        </p:xfrm>
        <a:graphic>
          <a:graphicData uri="http://schemas.openxmlformats.org/drawingml/2006/table">
            <a:tbl>
              <a:tblPr firstRow="1" bandRow="1">
                <a:tableStyleId>{5C22544A-7EE6-4342-B048-85BDC9FD1C3A}</a:tableStyleId>
              </a:tblPr>
              <a:tblGrid>
                <a:gridCol w="3839593">
                  <a:extLst>
                    <a:ext uri="{9D8B030D-6E8A-4147-A177-3AD203B41FA5}">
                      <a16:colId xmlns:a16="http://schemas.microsoft.com/office/drawing/2014/main" val="3997677701"/>
                    </a:ext>
                  </a:extLst>
                </a:gridCol>
                <a:gridCol w="3839593">
                  <a:extLst>
                    <a:ext uri="{9D8B030D-6E8A-4147-A177-3AD203B41FA5}">
                      <a16:colId xmlns:a16="http://schemas.microsoft.com/office/drawing/2014/main" val="2901278422"/>
                    </a:ext>
                  </a:extLst>
                </a:gridCol>
              </a:tblGrid>
              <a:tr h="544043">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SEC FY 22 BUDGET - ADJUSTMENT</a:t>
                      </a:r>
                    </a:p>
                  </a:txBody>
                  <a:tcPr marT="45721" marB="45721"/>
                </a:tc>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$385,960  increased to  $2,811,469</a:t>
                      </a:r>
                    </a:p>
                  </a:txBody>
                  <a:tcPr marT="45721" marB="45721"/>
                </a:tc>
                <a:extLst>
                  <a:ext uri="{0D108BD9-81ED-4DB2-BD59-A6C34878D82A}">
                    <a16:rowId xmlns:a16="http://schemas.microsoft.com/office/drawing/2014/main" val="2178020605"/>
                  </a:ext>
                </a:extLst>
              </a:tr>
              <a:tr h="544043">
                <a:tc>
                  <a:txBody>
                    <a:bodyPr/>
                    <a:lstStyle/>
                    <a:p>
                      <a:r>
                        <a:rPr lang="en-US" sz="1600" b="1" dirty="0">
                          <a:latin typeface="Times New Roman" panose="02020603050405020304" pitchFamily="18" charset="0"/>
                          <a:cs typeface="Times New Roman" panose="02020603050405020304" pitchFamily="18" charset="0"/>
                        </a:rPr>
                        <a:t>SEC FY 23 BUDGET - PROPOSED</a:t>
                      </a:r>
                    </a:p>
                  </a:txBody>
                  <a:tcPr marT="45721" marB="45721"/>
                </a:tc>
                <a:tc>
                  <a:txBody>
                    <a:bodyPr/>
                    <a:lstStyle/>
                    <a:p>
                      <a:r>
                        <a:rPr lang="en-US" sz="1600" b="1" dirty="0">
                          <a:latin typeface="Times New Roman" panose="02020603050405020304" pitchFamily="18" charset="0"/>
                          <a:cs typeface="Times New Roman" panose="02020603050405020304" pitchFamily="18" charset="0"/>
                        </a:rPr>
                        <a:t>$5, 679,752</a:t>
                      </a:r>
                    </a:p>
                  </a:txBody>
                  <a:tcPr marT="45721" marB="45721"/>
                </a:tc>
                <a:extLst>
                  <a:ext uri="{0D108BD9-81ED-4DB2-BD59-A6C34878D82A}">
                    <a16:rowId xmlns:a16="http://schemas.microsoft.com/office/drawing/2014/main" val="3425735910"/>
                  </a:ext>
                </a:extLst>
              </a:tr>
            </a:tbl>
          </a:graphicData>
        </a:graphic>
      </p:graphicFrame>
      <p:sp>
        <p:nvSpPr>
          <p:cNvPr id="4" name="Text Placeholder 3">
            <a:extLst>
              <a:ext uri="{FF2B5EF4-FFF2-40B4-BE49-F238E27FC236}">
                <a16:creationId xmlns:a16="http://schemas.microsoft.com/office/drawing/2014/main" id="{018E0106-3132-42B4-A005-33A2A58901FD}"/>
              </a:ext>
            </a:extLst>
          </p:cNvPr>
          <p:cNvSpPr>
            <a:spLocks noGrp="1"/>
          </p:cNvSpPr>
          <p:nvPr>
            <p:ph type="body" sz="half" idx="2"/>
          </p:nvPr>
        </p:nvSpPr>
        <p:spPr>
          <a:xfrm>
            <a:off x="457201" y="807868"/>
            <a:ext cx="3200400" cy="5497337"/>
          </a:xfrm>
        </p:spPr>
        <p:txBody>
          <a:bodyPr>
            <a:normAutofit/>
          </a:bodyPr>
          <a:lstStyle/>
          <a:p>
            <a:endParaRPr lang="en-US" sz="4000" b="1"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Finance </a:t>
            </a:r>
            <a:b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br>
            <a:endParaRPr lang="en-US" sz="4000" b="1"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b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Legal </a:t>
            </a:r>
            <a:b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br>
            <a:endParaRPr lang="en-US" sz="4000" b="1"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b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4000" b="1" dirty="0">
                <a:solidFill>
                  <a:schemeClr val="tx1">
                    <a:lumMod val="95000"/>
                    <a:lumOff val="5000"/>
                  </a:schemeClr>
                </a:solidFill>
                <a:latin typeface="Times New Roman" panose="02020603050405020304" pitchFamily="18" charset="0"/>
                <a:cs typeface="Times New Roman" panose="02020603050405020304" pitchFamily="18" charset="0"/>
              </a:rPr>
              <a:t>Legislative</a:t>
            </a:r>
            <a:endParaRPr lang="en-US" sz="4000" dirty="0"/>
          </a:p>
        </p:txBody>
      </p:sp>
      <p:graphicFrame>
        <p:nvGraphicFramePr>
          <p:cNvPr id="8" name="Table 8">
            <a:extLst>
              <a:ext uri="{FF2B5EF4-FFF2-40B4-BE49-F238E27FC236}">
                <a16:creationId xmlns:a16="http://schemas.microsoft.com/office/drawing/2014/main" id="{A52561F3-C86E-4F44-926F-0E90D8CF13CA}"/>
              </a:ext>
            </a:extLst>
          </p:cNvPr>
          <p:cNvGraphicFramePr>
            <a:graphicFrameLocks noGrp="1"/>
          </p:cNvGraphicFramePr>
          <p:nvPr>
            <p:extLst>
              <p:ext uri="{D42A27DB-BD31-4B8C-83A1-F6EECF244321}">
                <p14:modId xmlns:p14="http://schemas.microsoft.com/office/powerpoint/2010/main" val="2475887898"/>
              </p:ext>
            </p:extLst>
          </p:nvPr>
        </p:nvGraphicFramePr>
        <p:xfrm>
          <a:off x="4296793" y="3429000"/>
          <a:ext cx="7679186" cy="1035213"/>
        </p:xfrm>
        <a:graphic>
          <a:graphicData uri="http://schemas.openxmlformats.org/drawingml/2006/table">
            <a:tbl>
              <a:tblPr firstRow="1" bandRow="1">
                <a:tableStyleId>{5C22544A-7EE6-4342-B048-85BDC9FD1C3A}</a:tableStyleId>
              </a:tblPr>
              <a:tblGrid>
                <a:gridCol w="3839593">
                  <a:extLst>
                    <a:ext uri="{9D8B030D-6E8A-4147-A177-3AD203B41FA5}">
                      <a16:colId xmlns:a16="http://schemas.microsoft.com/office/drawing/2014/main" val="2240617566"/>
                    </a:ext>
                  </a:extLst>
                </a:gridCol>
                <a:gridCol w="3839593">
                  <a:extLst>
                    <a:ext uri="{9D8B030D-6E8A-4147-A177-3AD203B41FA5}">
                      <a16:colId xmlns:a16="http://schemas.microsoft.com/office/drawing/2014/main" val="2219419881"/>
                    </a:ext>
                  </a:extLst>
                </a:gridCol>
              </a:tblGrid>
              <a:tr h="456091">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SEC ROLES AND RESPONSIBLITIES </a:t>
                      </a:r>
                    </a:p>
                  </a:txBody>
                  <a:tcPr marT="45721" marB="45721"/>
                </a:tc>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CHRISTINE JEAN-LOUIS, AAG</a:t>
                      </a:r>
                    </a:p>
                  </a:txBody>
                  <a:tcPr marT="45721" marB="45721"/>
                </a:tc>
                <a:extLst>
                  <a:ext uri="{0D108BD9-81ED-4DB2-BD59-A6C34878D82A}">
                    <a16:rowId xmlns:a16="http://schemas.microsoft.com/office/drawing/2014/main" val="215874162"/>
                  </a:ext>
                </a:extLst>
              </a:tr>
              <a:tr h="456091">
                <a:tc>
                  <a:txBody>
                    <a:bodyPr/>
                    <a:lstStyle/>
                    <a:p>
                      <a:r>
                        <a:rPr lang="en-US" sz="1600" b="1" dirty="0">
                          <a:latin typeface="Times New Roman" panose="02020603050405020304" pitchFamily="18" charset="0"/>
                          <a:cs typeface="Times New Roman" panose="02020603050405020304" pitchFamily="18" charset="0"/>
                        </a:rPr>
                        <a:t>SEC POLICES, PROCEDURES BY LAWS</a:t>
                      </a:r>
                    </a:p>
                  </a:txBody>
                  <a:tcPr marT="45721" marB="45721"/>
                </a:tc>
                <a:tc>
                  <a:txBody>
                    <a:bodyPr/>
                    <a:lstStyle/>
                    <a:p>
                      <a:r>
                        <a:rPr lang="en-US" sz="1600" b="1" dirty="0">
                          <a:latin typeface="Times New Roman" panose="02020603050405020304" pitchFamily="18" charset="0"/>
                          <a:cs typeface="Times New Roman" panose="02020603050405020304" pitchFamily="18" charset="0"/>
                        </a:rPr>
                        <a:t>PENDING Staff Attorney Hire</a:t>
                      </a:r>
                    </a:p>
                  </a:txBody>
                  <a:tcPr marT="45721" marB="45721"/>
                </a:tc>
                <a:extLst>
                  <a:ext uri="{0D108BD9-81ED-4DB2-BD59-A6C34878D82A}">
                    <a16:rowId xmlns:a16="http://schemas.microsoft.com/office/drawing/2014/main" val="4726258"/>
                  </a:ext>
                </a:extLst>
              </a:tr>
            </a:tbl>
          </a:graphicData>
        </a:graphic>
      </p:graphicFrame>
      <p:graphicFrame>
        <p:nvGraphicFramePr>
          <p:cNvPr id="9" name="Table 9">
            <a:extLst>
              <a:ext uri="{FF2B5EF4-FFF2-40B4-BE49-F238E27FC236}">
                <a16:creationId xmlns:a16="http://schemas.microsoft.com/office/drawing/2014/main" id="{AC3839D0-0B87-462B-BB71-5344B8AC5195}"/>
              </a:ext>
            </a:extLst>
          </p:cNvPr>
          <p:cNvGraphicFramePr>
            <a:graphicFrameLocks noGrp="1"/>
          </p:cNvGraphicFramePr>
          <p:nvPr>
            <p:extLst>
              <p:ext uri="{D42A27DB-BD31-4B8C-83A1-F6EECF244321}">
                <p14:modId xmlns:p14="http://schemas.microsoft.com/office/powerpoint/2010/main" val="3207066219"/>
              </p:ext>
            </p:extLst>
          </p:nvPr>
        </p:nvGraphicFramePr>
        <p:xfrm>
          <a:off x="4367815" y="5133512"/>
          <a:ext cx="7608164" cy="1212382"/>
        </p:xfrm>
        <a:graphic>
          <a:graphicData uri="http://schemas.openxmlformats.org/drawingml/2006/table">
            <a:tbl>
              <a:tblPr firstRow="1" bandRow="1">
                <a:tableStyleId>{5C22544A-7EE6-4342-B048-85BDC9FD1C3A}</a:tableStyleId>
              </a:tblPr>
              <a:tblGrid>
                <a:gridCol w="3932806">
                  <a:extLst>
                    <a:ext uri="{9D8B030D-6E8A-4147-A177-3AD203B41FA5}">
                      <a16:colId xmlns:a16="http://schemas.microsoft.com/office/drawing/2014/main" val="660453722"/>
                    </a:ext>
                  </a:extLst>
                </a:gridCol>
                <a:gridCol w="3675358">
                  <a:extLst>
                    <a:ext uri="{9D8B030D-6E8A-4147-A177-3AD203B41FA5}">
                      <a16:colId xmlns:a16="http://schemas.microsoft.com/office/drawing/2014/main" val="3999962150"/>
                    </a:ext>
                  </a:extLst>
                </a:gridCol>
              </a:tblGrid>
              <a:tr h="389420">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LEGISLATIVE EXTENSION LETTER </a:t>
                      </a:r>
                    </a:p>
                  </a:txBody>
                  <a:tcPr marT="45721" marB="45721"/>
                </a:tc>
                <a:tc>
                  <a:txBody>
                    <a:bodyPr/>
                    <a:lstStyle/>
                    <a:p>
                      <a:r>
                        <a:rPr lang="en-US" sz="1600" b="1" dirty="0">
                          <a:solidFill>
                            <a:schemeClr val="tx1">
                              <a:lumMod val="95000"/>
                              <a:lumOff val="5000"/>
                            </a:schemeClr>
                          </a:solidFill>
                          <a:latin typeface="Times New Roman" panose="02020603050405020304" pitchFamily="18" charset="0"/>
                          <a:cs typeface="Times New Roman" panose="02020603050405020304" pitchFamily="18" charset="0"/>
                        </a:rPr>
                        <a:t>REQUEST COUNCIL APPROVAL </a:t>
                      </a:r>
                    </a:p>
                  </a:txBody>
                  <a:tcPr marT="45721" marB="45721"/>
                </a:tc>
                <a:extLst>
                  <a:ext uri="{0D108BD9-81ED-4DB2-BD59-A6C34878D82A}">
                    <a16:rowId xmlns:a16="http://schemas.microsoft.com/office/drawing/2014/main" val="1152251244"/>
                  </a:ext>
                </a:extLst>
              </a:tr>
              <a:tr h="389420">
                <a:tc>
                  <a:txBody>
                    <a:bodyPr/>
                    <a:lstStyle/>
                    <a:p>
                      <a:r>
                        <a:rPr lang="en-US" sz="1600" b="1" dirty="0">
                          <a:latin typeface="Times New Roman" panose="02020603050405020304" pitchFamily="18" charset="0"/>
                          <a:cs typeface="Times New Roman" panose="02020603050405020304" pitchFamily="18" charset="0"/>
                        </a:rPr>
                        <a:t>DRAFT LEGISLATIVE AGENDA </a:t>
                      </a:r>
                    </a:p>
                  </a:txBody>
                  <a:tcPr marT="45721" marB="45721"/>
                </a:tc>
                <a:tc>
                  <a:txBody>
                    <a:bodyPr/>
                    <a:lstStyle/>
                    <a:p>
                      <a:pPr marL="28575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EJV  - Venture Stand up Timeframe</a:t>
                      </a:r>
                    </a:p>
                    <a:p>
                      <a:pPr marL="28575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No SEA for certain Licenses Types</a:t>
                      </a:r>
                    </a:p>
                    <a:p>
                      <a:pPr marL="285750" indent="-285750">
                        <a:buFont typeface="Arial" panose="020B0604020202020204" pitchFamily="34" charset="0"/>
                        <a:buChar char="•"/>
                      </a:pPr>
                      <a:r>
                        <a:rPr lang="en-US" sz="1600" b="1" dirty="0">
                          <a:latin typeface="Times New Roman" panose="02020603050405020304" pitchFamily="18" charset="0"/>
                          <a:cs typeface="Times New Roman" panose="02020603050405020304" pitchFamily="18" charset="0"/>
                        </a:rPr>
                        <a:t>Results of the Cannabis Study</a:t>
                      </a:r>
                    </a:p>
                  </a:txBody>
                  <a:tcPr marT="45721" marB="45721"/>
                </a:tc>
                <a:extLst>
                  <a:ext uri="{0D108BD9-81ED-4DB2-BD59-A6C34878D82A}">
                    <a16:rowId xmlns:a16="http://schemas.microsoft.com/office/drawing/2014/main" val="3344981140"/>
                  </a:ext>
                </a:extLst>
              </a:tr>
            </a:tbl>
          </a:graphicData>
        </a:graphic>
      </p:graphicFrame>
    </p:spTree>
    <p:extLst>
      <p:ext uri="{BB962C8B-B14F-4D97-AF65-F5344CB8AC3E}">
        <p14:creationId xmlns:p14="http://schemas.microsoft.com/office/powerpoint/2010/main" val="1429379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A1B47C8-47A0-4A88-8830-6DEA3B5DE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sz="1801"/>
          </a:p>
        </p:txBody>
      </p:sp>
      <p:pic>
        <p:nvPicPr>
          <p:cNvPr id="7" name="Graphic 6" descr="Meeting">
            <a:extLst>
              <a:ext uri="{FF2B5EF4-FFF2-40B4-BE49-F238E27FC236}">
                <a16:creationId xmlns:a16="http://schemas.microsoft.com/office/drawing/2014/main" id="{980108B9-254E-45AF-A227-8E1FCE6479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2913" y="640082"/>
            <a:ext cx="5577840" cy="5577840"/>
          </a:xfrm>
          <a:prstGeom prst="rect">
            <a:avLst/>
          </a:prstGeom>
        </p:spPr>
      </p:pic>
      <p:sp>
        <p:nvSpPr>
          <p:cNvPr id="24" name="Rectangle 23">
            <a:extLst>
              <a:ext uri="{FF2B5EF4-FFF2-40B4-BE49-F238E27FC236}">
                <a16:creationId xmlns:a16="http://schemas.microsoft.com/office/drawing/2014/main" id="{984BBFDD-E720-4805-A9C8-129FBBF6D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7" y="2"/>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B127DA2-8463-4164-A606-AD2B72BB16E5}"/>
              </a:ext>
            </a:extLst>
          </p:cNvPr>
          <p:cNvSpPr>
            <a:spLocks noGrp="1"/>
          </p:cNvSpPr>
          <p:nvPr>
            <p:ph type="ctrTitle"/>
          </p:nvPr>
        </p:nvSpPr>
        <p:spPr>
          <a:xfrm>
            <a:off x="8096885" y="361951"/>
            <a:ext cx="3659246" cy="5541700"/>
          </a:xfrm>
        </p:spPr>
        <p:txBody>
          <a:bodyPr>
            <a:normAutofit fontScale="90000"/>
          </a:bodyPr>
          <a:lstStyle/>
          <a:p>
            <a:r>
              <a:rPr lang="en-US" sz="3100" b="1" u="sng" dirty="0">
                <a:solidFill>
                  <a:schemeClr val="tx1">
                    <a:lumMod val="95000"/>
                    <a:lumOff val="5000"/>
                  </a:schemeClr>
                </a:solidFill>
                <a:latin typeface="Times New Roman" panose="02020603050405020304" pitchFamily="18" charset="0"/>
                <a:cs typeface="Times New Roman" panose="02020603050405020304" pitchFamily="18" charset="0"/>
              </a:rPr>
              <a:t>UPDATES:</a:t>
            </a: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Administration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Application Process</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Council Administration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Finance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Legal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t>Legislative </a:t>
            </a:r>
            <a:br>
              <a:rPr lang="en-US" sz="3100" b="1" dirty="0">
                <a:solidFill>
                  <a:schemeClr val="tx1">
                    <a:lumMod val="95000"/>
                    <a:lumOff val="5000"/>
                  </a:schemeClr>
                </a:solidFill>
                <a:latin typeface="Times New Roman" panose="02020603050405020304" pitchFamily="18" charset="0"/>
                <a:cs typeface="Times New Roman" panose="02020603050405020304" pitchFamily="18" charset="0"/>
              </a:rPr>
            </a:br>
            <a:endParaRPr lang="en-US" sz="31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C7009F9-D493-45B6-B6EB-31A77B7751B1}"/>
              </a:ext>
            </a:extLst>
          </p:cNvPr>
          <p:cNvSpPr>
            <a:spLocks noGrp="1"/>
          </p:cNvSpPr>
          <p:nvPr>
            <p:ph type="subTitle" idx="1"/>
          </p:nvPr>
        </p:nvSpPr>
        <p:spPr>
          <a:xfrm>
            <a:off x="7800005" y="6217922"/>
            <a:ext cx="3659246" cy="237172"/>
          </a:xfrm>
        </p:spPr>
        <p:txBody>
          <a:bodyPr>
            <a:normAutofit fontScale="77500" lnSpcReduction="20000"/>
          </a:bodyPr>
          <a:lstStyle/>
          <a:p>
            <a:r>
              <a:rPr lang="en-US" sz="1500" b="1" dirty="0">
                <a:solidFill>
                  <a:srgbClr val="FFFFFF"/>
                </a:solidFill>
              </a:rPr>
              <a:t>SOCIAL EQUITY COUNCIL </a:t>
            </a:r>
          </a:p>
        </p:txBody>
      </p:sp>
      <p:sp>
        <p:nvSpPr>
          <p:cNvPr id="26" name="Rectangle 25">
            <a:extLst>
              <a:ext uri="{FF2B5EF4-FFF2-40B4-BE49-F238E27FC236}">
                <a16:creationId xmlns:a16="http://schemas.microsoft.com/office/drawing/2014/main" id="{5AC4BE46-4A77-42FE-9D15-065CDB2F8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5888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2"/>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6334316"/>
            <a:ext cx="12188825" cy="640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920B0814-7DB7-499F-BD1E-92C03AB85DA3}"/>
              </a:ext>
            </a:extLst>
          </p:cNvPr>
          <p:cNvSpPr>
            <a:spLocks noGrp="1"/>
          </p:cNvSpPr>
          <p:nvPr>
            <p:ph type="title"/>
          </p:nvPr>
        </p:nvSpPr>
        <p:spPr>
          <a:xfrm>
            <a:off x="5220928" y="965202"/>
            <a:ext cx="6370997" cy="4927600"/>
          </a:xfrm>
        </p:spPr>
        <p:txBody>
          <a:bodyPr vert="horz" lIns="91440" tIns="45721" rIns="91440" bIns="45721" rtlCol="0" anchor="ctr">
            <a:normAutofit/>
          </a:bodyPr>
          <a:lstStyle/>
          <a:p>
            <a:pPr algn="ctr"/>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Administration</a:t>
            </a: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157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2"/>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6334316"/>
            <a:ext cx="12188825" cy="640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920B0814-7DB7-499F-BD1E-92C03AB85DA3}"/>
              </a:ext>
            </a:extLst>
          </p:cNvPr>
          <p:cNvSpPr>
            <a:spLocks noGrp="1"/>
          </p:cNvSpPr>
          <p:nvPr>
            <p:ph type="title"/>
          </p:nvPr>
        </p:nvSpPr>
        <p:spPr>
          <a:xfrm>
            <a:off x="4645575" y="150921"/>
            <a:ext cx="7546432" cy="1375456"/>
          </a:xfrm>
        </p:spPr>
        <p:txBody>
          <a:bodyPr vert="horz" lIns="91440" tIns="45720" rIns="91440" bIns="45720" rtlCol="0" anchor="ctr">
            <a:normAutofit fontScale="90000"/>
          </a:bodyPr>
          <a:lstStyle/>
          <a:p>
            <a:r>
              <a:rPr lang="en-US" sz="6000" b="1" dirty="0">
                <a:solidFill>
                  <a:schemeClr val="tx1">
                    <a:lumMod val="95000"/>
                    <a:lumOff val="5000"/>
                  </a:schemeClr>
                </a:solidFill>
                <a:latin typeface="Times New Roman" panose="02020603050405020304" pitchFamily="18" charset="0"/>
                <a:cs typeface="Times New Roman" panose="02020603050405020304" pitchFamily="18" charset="0"/>
              </a:rPr>
              <a:t>Application Timeline  and Process  </a:t>
            </a:r>
          </a:p>
        </p:txBody>
      </p:sp>
      <p:sp>
        <p:nvSpPr>
          <p:cNvPr id="15" name="Rectangle 14">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5" y="2"/>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extBox 3">
            <a:extLst>
              <a:ext uri="{FF2B5EF4-FFF2-40B4-BE49-F238E27FC236}">
                <a16:creationId xmlns:a16="http://schemas.microsoft.com/office/drawing/2014/main" id="{FAC1712C-AAC0-4175-85B4-1E0F0C6F9DFF}"/>
              </a:ext>
            </a:extLst>
          </p:cNvPr>
          <p:cNvSpPr txBox="1"/>
          <p:nvPr/>
        </p:nvSpPr>
        <p:spPr>
          <a:xfrm>
            <a:off x="4876945" y="2360173"/>
            <a:ext cx="6955675" cy="3693575"/>
          </a:xfrm>
          <a:prstGeom prst="rect">
            <a:avLst/>
          </a:prstGeom>
          <a:noFill/>
        </p:spPr>
        <p:txBody>
          <a:bodyPr wrap="square" rtlCol="0">
            <a:spAutoFit/>
          </a:bodyPr>
          <a:lstStyle/>
          <a:p>
            <a:endParaRPr lang="en-US"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Application Timeline: TBD</a:t>
            </a:r>
          </a:p>
          <a:p>
            <a:endParaRPr lang="en-US" sz="2000" b="1"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Application Timeline: Draft Timeline Shared with Council</a:t>
            </a:r>
          </a:p>
          <a:p>
            <a:pPr lvl="1"/>
            <a:endParaRPr lang="en-US" sz="2000" b="1"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SEA Application Review and Verification Process:</a:t>
            </a:r>
          </a:p>
          <a:p>
            <a:pPr marL="1257300" lvl="2"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 Created with 3</a:t>
            </a:r>
            <a:r>
              <a:rPr lang="en-US" sz="2000" b="1" baseline="30000" dirty="0">
                <a:latin typeface="Times New Roman" panose="02020603050405020304" pitchFamily="18" charset="0"/>
                <a:cs typeface="Times New Roman" panose="02020603050405020304" pitchFamily="18" charset="0"/>
              </a:rPr>
              <a:t>rd</a:t>
            </a:r>
            <a:r>
              <a:rPr lang="en-US" sz="2000" b="1" dirty="0">
                <a:latin typeface="Times New Roman" panose="02020603050405020304" pitchFamily="18" charset="0"/>
                <a:cs typeface="Times New Roman" panose="02020603050405020304" pitchFamily="18" charset="0"/>
              </a:rPr>
              <a:t> Party Accounting Firm </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Questions and Comments </a:t>
            </a:r>
          </a:p>
          <a:p>
            <a:pPr marL="285756" indent="-285756">
              <a:buFont typeface="Arial" panose="020B0604020202020204" pitchFamily="34" charset="0"/>
              <a:buChar char="•"/>
            </a:pPr>
            <a:endParaRPr lang="en-US" sz="1801" dirty="0"/>
          </a:p>
          <a:p>
            <a:endParaRPr lang="en-US" sz="1801" dirty="0"/>
          </a:p>
        </p:txBody>
      </p:sp>
    </p:spTree>
    <p:extLst>
      <p:ext uri="{BB962C8B-B14F-4D97-AF65-F5344CB8AC3E}">
        <p14:creationId xmlns:p14="http://schemas.microsoft.com/office/powerpoint/2010/main" val="205920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B7F09-069A-4766-AA68-91380995AA02}"/>
              </a:ext>
            </a:extLst>
          </p:cNvPr>
          <p:cNvSpPr>
            <a:spLocks noGrp="1"/>
          </p:cNvSpPr>
          <p:nvPr>
            <p:ph type="title"/>
          </p:nvPr>
        </p:nvSpPr>
        <p:spPr>
          <a:xfrm>
            <a:off x="1097280" y="286604"/>
            <a:ext cx="10058400" cy="1195968"/>
          </a:xfrm>
        </p:spPr>
        <p:txBody>
          <a:bodyPr/>
          <a:lstStyle/>
          <a:p>
            <a:r>
              <a:rPr lang="en-US" b="1" dirty="0">
                <a:latin typeface="Times New Roman" panose="02020603050405020304" pitchFamily="18" charset="0"/>
                <a:cs typeface="Times New Roman" panose="02020603050405020304" pitchFamily="18" charset="0"/>
              </a:rPr>
              <a:t>SEA Criteria Correct and Replace</a:t>
            </a:r>
          </a:p>
        </p:txBody>
      </p:sp>
      <p:sp>
        <p:nvSpPr>
          <p:cNvPr id="5" name="Content Placeholder 4">
            <a:extLst>
              <a:ext uri="{FF2B5EF4-FFF2-40B4-BE49-F238E27FC236}">
                <a16:creationId xmlns:a16="http://schemas.microsoft.com/office/drawing/2014/main" id="{4039591C-5F05-47B7-99DA-96348A99E349}"/>
              </a:ext>
            </a:extLst>
          </p:cNvPr>
          <p:cNvSpPr>
            <a:spLocks noGrp="1"/>
          </p:cNvSpPr>
          <p:nvPr>
            <p:ph idx="1"/>
          </p:nvPr>
        </p:nvSpPr>
        <p:spPr>
          <a:xfrm>
            <a:off x="1097280" y="1845736"/>
            <a:ext cx="10058400" cy="3986894"/>
          </a:xfrm>
        </p:spPr>
        <p:txBody>
          <a:bodyPr>
            <a:normAutofit fontScale="92500" lnSpcReduction="20000"/>
          </a:bodyPr>
          <a:lstStyle/>
          <a:p>
            <a:pPr marL="0">
              <a:lnSpc>
                <a:spcPct val="107000"/>
              </a:lnSpc>
              <a:spcBef>
                <a:spcPts val="0"/>
              </a:spcBef>
              <a:spcAft>
                <a:spcPts val="800"/>
              </a:spcAft>
            </a:pPr>
            <a:r>
              <a:rPr lang="en-US" sz="1801" b="1" dirty="0">
                <a:latin typeface="Times New Roman" panose="02020603050405020304" pitchFamily="18" charset="0"/>
                <a:ea typeface="Calibri" panose="020F0502020204030204" pitchFamily="34" charset="0"/>
                <a:cs typeface="Times New Roman" panose="02020603050405020304" pitchFamily="18" charset="0"/>
              </a:rPr>
              <a:t>Questions related to income verification and residency requirements have been raised by the public. The highlighted areas of the documents are inaccurate and not in compliance with the statue.  We need a couple of edits for clarification and correction.   </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342909" indent="-342909">
              <a:lnSpc>
                <a:spcPct val="107000"/>
              </a:lnSpc>
              <a:spcBef>
                <a:spcPts val="0"/>
              </a:spcBef>
              <a:spcAft>
                <a:spcPts val="800"/>
              </a:spcAft>
              <a:buFont typeface="Symbol" panose="05050102010706020507" pitchFamily="18" charset="2"/>
              <a:buChar char=""/>
              <a:tabLst>
                <a:tab pos="457211" algn="l"/>
              </a:tabLst>
            </a:pPr>
            <a:r>
              <a:rPr lang="en-US" sz="1801" b="1" u="sng" dirty="0">
                <a:latin typeface="Calibri" panose="020F0502020204030204" pitchFamily="34" charset="0"/>
                <a:ea typeface="Calibri" panose="020F0502020204030204" pitchFamily="34" charset="0"/>
                <a:cs typeface="Times New Roman" panose="02020603050405020304" pitchFamily="18" charset="0"/>
              </a:rPr>
              <a:t>Residency</a:t>
            </a:r>
            <a:r>
              <a:rPr lang="en-US" sz="1801" b="1" dirty="0">
                <a:latin typeface="Calibri" panose="020F0502020204030204" pitchFamily="34" charset="0"/>
                <a:ea typeface="Calibri" panose="020F0502020204030204" pitchFamily="34" charset="0"/>
                <a:cs typeface="Times New Roman" panose="02020603050405020304" pitchFamily="18" charset="0"/>
              </a:rPr>
              <a:t> - Deleted CT Drives License; deleted double column(duplicate request for info)</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342909" indent="-342909">
              <a:lnSpc>
                <a:spcPct val="107000"/>
              </a:lnSpc>
              <a:spcBef>
                <a:spcPts val="0"/>
              </a:spcBef>
              <a:spcAft>
                <a:spcPts val="800"/>
              </a:spcAft>
              <a:buFont typeface="Symbol" panose="05050102010706020507" pitchFamily="18" charset="2"/>
              <a:buChar char=""/>
              <a:tabLst>
                <a:tab pos="457211" algn="l"/>
              </a:tabLst>
            </a:pPr>
            <a:r>
              <a:rPr lang="en-US" sz="1801" b="1" u="sng" dirty="0">
                <a:latin typeface="Calibri" panose="020F0502020204030204" pitchFamily="34" charset="0"/>
                <a:ea typeface="Calibri" panose="020F0502020204030204" pitchFamily="34" charset="0"/>
                <a:cs typeface="Times New Roman" panose="02020603050405020304" pitchFamily="18" charset="0"/>
              </a:rPr>
              <a:t>Income</a:t>
            </a:r>
            <a:r>
              <a:rPr lang="en-US" sz="1801" b="1" dirty="0">
                <a:latin typeface="Calibri" panose="020F0502020204030204" pitchFamily="34" charset="0"/>
                <a:ea typeface="Calibri" panose="020F0502020204030204" pitchFamily="34" charset="0"/>
                <a:cs typeface="Times New Roman" panose="02020603050405020304" pitchFamily="18" charset="0"/>
              </a:rPr>
              <a:t> - Notarized Letter from employer made an optional document – not required</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342909" indent="-342909">
              <a:lnSpc>
                <a:spcPct val="107000"/>
              </a:lnSpc>
              <a:spcBef>
                <a:spcPts val="0"/>
              </a:spcBef>
              <a:spcAft>
                <a:spcPts val="800"/>
              </a:spcAft>
              <a:buFont typeface="Symbol" panose="05050102010706020507" pitchFamily="18" charset="2"/>
              <a:buChar char=""/>
              <a:tabLst>
                <a:tab pos="457211" algn="l"/>
              </a:tabLst>
            </a:pPr>
            <a:r>
              <a:rPr lang="en-US" sz="1801" b="1" u="sng" dirty="0">
                <a:latin typeface="Calibri" panose="020F0502020204030204" pitchFamily="34" charset="0"/>
                <a:ea typeface="Calibri" panose="020F0502020204030204" pitchFamily="34" charset="0"/>
                <a:cs typeface="Times New Roman" panose="02020603050405020304" pitchFamily="18" charset="0"/>
              </a:rPr>
              <a:t>Ownership and Control criteria</a:t>
            </a:r>
            <a:r>
              <a:rPr lang="en-US" sz="1801" b="1" dirty="0">
                <a:latin typeface="Calibri" panose="020F0502020204030204" pitchFamily="34" charset="0"/>
                <a:ea typeface="Calibri" panose="020F0502020204030204" pitchFamily="34" charset="0"/>
                <a:cs typeface="Times New Roman" panose="02020603050405020304" pitchFamily="18" charset="0"/>
              </a:rPr>
              <a:t> - </a:t>
            </a:r>
            <a:r>
              <a:rPr lang="en-US" sz="1801" b="1" i="1" dirty="0">
                <a:latin typeface="Calibri" panose="020F0502020204030204" pitchFamily="34" charset="0"/>
                <a:ea typeface="Calibri" panose="020F0502020204030204" pitchFamily="34" charset="0"/>
                <a:cs typeface="Times New Roman" panose="02020603050405020304" pitchFamily="18" charset="0"/>
              </a:rPr>
              <a:t>Note</a:t>
            </a:r>
            <a:r>
              <a:rPr lang="en-US" sz="1801" b="1" dirty="0">
                <a:latin typeface="Calibri" panose="020F0502020204030204" pitchFamily="34" charset="0"/>
                <a:ea typeface="Calibri" panose="020F0502020204030204" pitchFamily="34" charset="0"/>
                <a:cs typeface="Times New Roman" panose="02020603050405020304" pitchFamily="18" charset="0"/>
              </a:rPr>
              <a:t>:</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457211">
              <a:lnSpc>
                <a:spcPct val="107000"/>
              </a:lnSpc>
              <a:spcBef>
                <a:spcPts val="0"/>
              </a:spcBef>
              <a:spcAft>
                <a:spcPts val="800"/>
              </a:spcAft>
            </a:pPr>
            <a:r>
              <a:rPr lang="en-US" sz="1801" b="1" i="1" dirty="0">
                <a:latin typeface="Calibri" panose="020F0502020204030204" pitchFamily="34" charset="0"/>
                <a:ea typeface="Calibri" panose="020F0502020204030204" pitchFamily="34" charset="0"/>
                <a:cs typeface="Times New Roman" panose="02020603050405020304" pitchFamily="18" charset="0"/>
              </a:rPr>
              <a:t>“if a document is not applicable to the business, the applicant will need to upload a sheet of paper indicating the information is “Not Applicable” to their business structure, in order to move forward with the online application.” </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800"/>
              </a:spcAft>
              <a:tabLst>
                <a:tab pos="457211" algn="l"/>
              </a:tabLst>
            </a:pPr>
            <a:r>
              <a:rPr lang="en-US" sz="1801" b="1" i="1" dirty="0">
                <a:latin typeface="Calibri" panose="020F0502020204030204" pitchFamily="34" charset="0"/>
                <a:ea typeface="Calibri" panose="020F0502020204030204" pitchFamily="34" charset="0"/>
                <a:cs typeface="Times New Roman" panose="02020603050405020304" pitchFamily="18" charset="0"/>
              </a:rPr>
              <a:t>    </a:t>
            </a:r>
            <a:r>
              <a:rPr lang="en-US" sz="1801" b="1" u="sng" dirty="0">
                <a:latin typeface="Calibri" panose="020F0502020204030204" pitchFamily="34" charset="0"/>
                <a:ea typeface="Calibri" panose="020F0502020204030204" pitchFamily="34" charset="0"/>
                <a:cs typeface="Times New Roman" panose="02020603050405020304" pitchFamily="18" charset="0"/>
              </a:rPr>
              <a:t>Income and Residency </a:t>
            </a:r>
            <a:r>
              <a:rPr lang="en-US" sz="1801" b="1" dirty="0">
                <a:latin typeface="Calibri" panose="020F0502020204030204" pitchFamily="34" charset="0"/>
                <a:ea typeface="Calibri" panose="020F0502020204030204" pitchFamily="34" charset="0"/>
                <a:cs typeface="Times New Roman" panose="02020603050405020304" pitchFamily="18" charset="0"/>
              </a:rPr>
              <a:t>are two separate documents</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342909" indent="-342909">
              <a:lnSpc>
                <a:spcPct val="107000"/>
              </a:lnSpc>
              <a:spcBef>
                <a:spcPts val="0"/>
              </a:spcBef>
              <a:spcAft>
                <a:spcPts val="800"/>
              </a:spcAft>
              <a:buFont typeface="Symbol" panose="05050102010706020507" pitchFamily="18" charset="2"/>
              <a:buChar char=""/>
              <a:tabLst>
                <a:tab pos="457211" algn="l"/>
              </a:tabLst>
            </a:pPr>
            <a:r>
              <a:rPr lang="en-US" sz="1801" b="1" dirty="0">
                <a:latin typeface="Calibri" panose="020F0502020204030204" pitchFamily="34" charset="0"/>
                <a:ea typeface="Calibri" panose="020F0502020204030204" pitchFamily="34" charset="0"/>
                <a:cs typeface="Times New Roman" panose="02020603050405020304" pitchFamily="18" charset="0"/>
              </a:rPr>
              <a:t>All documents put on SEC stationary  </a:t>
            </a:r>
            <a:endParaRPr lang="en-US" sz="1801" dirty="0">
              <a:latin typeface="Calibri" panose="020F0502020204030204" pitchFamily="34" charset="0"/>
              <a:ea typeface="Calibri" panose="020F0502020204030204" pitchFamily="34" charset="0"/>
              <a:cs typeface="Times New Roman" panose="02020603050405020304" pitchFamily="18" charset="0"/>
            </a:endParaRPr>
          </a:p>
          <a:p>
            <a:pPr marL="342909" indent="-342909">
              <a:lnSpc>
                <a:spcPct val="107000"/>
              </a:lnSpc>
              <a:spcBef>
                <a:spcPts val="0"/>
              </a:spcBef>
              <a:spcAft>
                <a:spcPts val="800"/>
              </a:spcAft>
              <a:buFont typeface="Symbol" panose="05050102010706020507" pitchFamily="18" charset="2"/>
              <a:buChar char=""/>
              <a:tabLst>
                <a:tab pos="457211" algn="l"/>
              </a:tabLst>
            </a:pPr>
            <a:r>
              <a:rPr lang="en-US" sz="1801" b="1" dirty="0">
                <a:latin typeface="Calibri" panose="020F0502020204030204" pitchFamily="34" charset="0"/>
                <a:ea typeface="Calibri" panose="020F0502020204030204" pitchFamily="34" charset="0"/>
                <a:cs typeface="Times New Roman" panose="02020603050405020304" pitchFamily="18" charset="0"/>
              </a:rPr>
              <a:t>Cleaned up the look of all documents(single color) </a:t>
            </a:r>
          </a:p>
          <a:p>
            <a:pPr marL="0" indent="0">
              <a:lnSpc>
                <a:spcPct val="107000"/>
              </a:lnSpc>
              <a:spcBef>
                <a:spcPts val="0"/>
              </a:spcBef>
              <a:spcAft>
                <a:spcPts val="800"/>
              </a:spcAft>
              <a:buNone/>
              <a:tabLst>
                <a:tab pos="457211" algn="l"/>
              </a:tabLst>
            </a:pPr>
            <a:r>
              <a:rPr lang="en-US" sz="2201" b="1" dirty="0">
                <a:latin typeface="Times New Roman" panose="02020603050405020304" pitchFamily="18" charset="0"/>
                <a:ea typeface="Calibri" panose="020F0502020204030204" pitchFamily="34" charset="0"/>
                <a:cs typeface="Times New Roman" panose="02020603050405020304" pitchFamily="18" charset="0"/>
              </a:rPr>
              <a:t>Request Council authorization to replace documents on Website </a:t>
            </a:r>
            <a:endParaRPr lang="en-US" sz="2201"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7137861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838</TotalTime>
  <Words>2886</Words>
  <Application>Microsoft Office PowerPoint</Application>
  <PresentationFormat>Widescreen</PresentationFormat>
  <Paragraphs>258</Paragraphs>
  <Slides>15</Slides>
  <Notes>3</Notes>
  <HiddenSlides>10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Symbol</vt:lpstr>
      <vt:lpstr>Times New Roman</vt:lpstr>
      <vt:lpstr>Wingdings</vt:lpstr>
      <vt:lpstr>Retrospect</vt:lpstr>
      <vt:lpstr>GINNE-RAE CLAY  EXECUTIVE DIRECTOR (INTERIM)  FEBRUARY REPORT   </vt:lpstr>
      <vt:lpstr>Requests from the Executive Director </vt:lpstr>
      <vt:lpstr>PowerPoint Presentation</vt:lpstr>
      <vt:lpstr>STAFFING PLAN  - FY 22</vt:lpstr>
      <vt:lpstr>PowerPoint Presentation</vt:lpstr>
      <vt:lpstr>UPDATES:   Administration    Application Process  Council Administration   Finance   Legal   Legislative  </vt:lpstr>
      <vt:lpstr>Administration</vt:lpstr>
      <vt:lpstr>Application Timeline  and Process  </vt:lpstr>
      <vt:lpstr>SEA Criteria Correct and Replace</vt:lpstr>
      <vt:lpstr>DECD/SEC MOU</vt:lpstr>
      <vt:lpstr>IDENTIFY ACCOUNTING FIRM  SEA Review and Verification</vt:lpstr>
      <vt:lpstr>Social Equity Applicant   APPLICATION PROCESS</vt:lpstr>
      <vt:lpstr>Council Administration</vt:lpstr>
      <vt:lpstr>Council Administration </vt:lpstr>
      <vt:lpstr>Finance   Legal   Legislative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INTERIM EXECUTIVE DIRECTOR FEBRUARY REPORT</dc:title>
  <dc:creator>Clay, Ginne-Rae</dc:creator>
  <cp:lastModifiedBy>Clay, Ginne-Rae</cp:lastModifiedBy>
  <cp:revision>12</cp:revision>
  <dcterms:created xsi:type="dcterms:W3CDTF">2022-01-27T17:24:03Z</dcterms:created>
  <dcterms:modified xsi:type="dcterms:W3CDTF">2022-02-01T01:30:02Z</dcterms:modified>
</cp:coreProperties>
</file>