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4"/>
  </p:sldMasterIdLst>
  <p:notesMasterIdLst>
    <p:notesMasterId r:id="rId25"/>
  </p:notesMasterIdLst>
  <p:sldIdLst>
    <p:sldId id="256" r:id="rId5"/>
    <p:sldId id="257" r:id="rId6"/>
    <p:sldId id="291" r:id="rId7"/>
    <p:sldId id="292" r:id="rId8"/>
    <p:sldId id="290" r:id="rId9"/>
    <p:sldId id="287" r:id="rId10"/>
    <p:sldId id="286" r:id="rId11"/>
    <p:sldId id="260" r:id="rId12"/>
    <p:sldId id="279" r:id="rId13"/>
    <p:sldId id="281" r:id="rId14"/>
    <p:sldId id="285" r:id="rId15"/>
    <p:sldId id="282" r:id="rId16"/>
    <p:sldId id="283" r:id="rId17"/>
    <p:sldId id="270" r:id="rId18"/>
    <p:sldId id="265" r:id="rId19"/>
    <p:sldId id="280" r:id="rId20"/>
    <p:sldId id="288" r:id="rId21"/>
    <p:sldId id="275" r:id="rId22"/>
    <p:sldId id="284" r:id="rId23"/>
    <p:sldId id="28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8602" autoAdjust="0"/>
  </p:normalViewPr>
  <p:slideViewPr>
    <p:cSldViewPr snapToGrid="0">
      <p:cViewPr varScale="1">
        <p:scale>
          <a:sx n="76" d="100"/>
          <a:sy n="76" d="100"/>
        </p:scale>
        <p:origin x="898" y="53"/>
      </p:cViewPr>
      <p:guideLst/>
    </p:cSldViewPr>
  </p:slideViewPr>
  <p:notesTextViewPr>
    <p:cViewPr>
      <p:scale>
        <a:sx n="1" d="1"/>
        <a:sy n="1" d="1"/>
      </p:scale>
      <p:origin x="0" y="0"/>
    </p:cViewPr>
  </p:notesTextViewPr>
  <p:sorterViewPr>
    <p:cViewPr>
      <p:scale>
        <a:sx n="126" d="100"/>
        <a:sy n="12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87ADD9-2083-264C-A652-8D52D02F7E72}" type="datetimeFigureOut">
              <a:rPr lang="en-US" smtClean="0"/>
              <a:t>6/15/2023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7DC217-DF71-1A49-B3EA-559F1F43B0FF}" type="slidenum">
              <a:rPr lang="en-US" smtClean="0"/>
              <a:t>‹#›</a:t>
            </a:fld>
            <a:endParaRPr lang="en-US" dirty="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Rectangle 7">
            <a:extLst>
              <a:ext uri="{FF2B5EF4-FFF2-40B4-BE49-F238E27FC236}">
                <a16:creationId xmlns:a16="http://schemas.microsoft.com/office/drawing/2014/main" id="{8ACC2F09-4C82-AD13-AE9E-37A0B547BDEA}"/>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483EBD29-7400-F732-8CD1-8F2F0778B815}"/>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10">
            <a:extLst>
              <a:ext uri="{FF2B5EF4-FFF2-40B4-BE49-F238E27FC236}">
                <a16:creationId xmlns:a16="http://schemas.microsoft.com/office/drawing/2014/main" id="{3163B971-9F99-5307-D933-B42FB22F1AC9}"/>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Freeform 8">
            <a:extLst>
              <a:ext uri="{FF2B5EF4-FFF2-40B4-BE49-F238E27FC236}">
                <a16:creationId xmlns:a16="http://schemas.microsoft.com/office/drawing/2014/main" id="{E3051D4E-CABB-138F-0828-3386D94EF12F}"/>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2" name="Group 11">
            <a:extLst>
              <a:ext uri="{FF2B5EF4-FFF2-40B4-BE49-F238E27FC236}">
                <a16:creationId xmlns:a16="http://schemas.microsoft.com/office/drawing/2014/main" id="{A54BDD1E-8CD8-7315-EF72-47F97871CE0C}"/>
              </a:ext>
            </a:extLst>
          </p:cNvPr>
          <p:cNvGrpSpPr/>
          <p:nvPr userDrawn="1"/>
        </p:nvGrpSpPr>
        <p:grpSpPr>
          <a:xfrm>
            <a:off x="8264427" y="-3419"/>
            <a:ext cx="3927573" cy="3165022"/>
            <a:chOff x="9857014" y="13834"/>
            <a:chExt cx="2334986" cy="1881641"/>
          </a:xfrm>
        </p:grpSpPr>
        <p:sp>
          <p:nvSpPr>
            <p:cNvPr id="13" name="Freeform 14">
              <a:extLst>
                <a:ext uri="{FF2B5EF4-FFF2-40B4-BE49-F238E27FC236}">
                  <a16:creationId xmlns:a16="http://schemas.microsoft.com/office/drawing/2014/main" id="{E1043070-097A-11E1-62CD-DACF595DDD55}"/>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5">
              <a:extLst>
                <a:ext uri="{FF2B5EF4-FFF2-40B4-BE49-F238E27FC236}">
                  <a16:creationId xmlns:a16="http://schemas.microsoft.com/office/drawing/2014/main" id="{3C97C7DF-995B-A079-DF34-9923C6434738}"/>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5" name="Freeform 21">
            <a:extLst>
              <a:ext uri="{FF2B5EF4-FFF2-40B4-BE49-F238E27FC236}">
                <a16:creationId xmlns:a16="http://schemas.microsoft.com/office/drawing/2014/main" id="{3931EC26-53FA-2124-DE45-188988EC0BDA}"/>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27">
            <a:extLst>
              <a:ext uri="{FF2B5EF4-FFF2-40B4-BE49-F238E27FC236}">
                <a16:creationId xmlns:a16="http://schemas.microsoft.com/office/drawing/2014/main" id="{82795C24-B025-441A-C1BB-C03EE650735F}"/>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761670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62DF68-3089-814D-8A14-C651FE91885E}" type="datetime1">
              <a:rPr lang="en-US" smtClean="0"/>
              <a:pPr/>
              <a:t>6/15/2023</a:t>
            </a:fld>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735507112"/>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62DF68-3089-814D-8A14-C651FE91885E}" type="datetime1">
              <a:rPr lang="en-US" smtClean="0"/>
              <a:pPr/>
              <a:t>6/15/2023</a:t>
            </a:fld>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294A09A9-5501-47C1-A89A-A340965A2BE2}"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20469367"/>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62DF68-3089-814D-8A14-C651FE91885E}" type="datetime1">
              <a:rPr lang="en-US" smtClean="0"/>
              <a:pPr/>
              <a:t>6/15/2023</a:t>
            </a:fld>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94962347"/>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62DF68-3089-814D-8A14-C651FE91885E}" type="datetime1">
              <a:rPr lang="en-US" smtClean="0"/>
              <a:pPr/>
              <a:t>6/15/2023</a:t>
            </a:fld>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294A09A9-5501-47C1-A89A-A340965A2BE2}"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77895393"/>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62DF68-3089-814D-8A14-C651FE91885E}" type="datetime1">
              <a:rPr lang="en-US" smtClean="0"/>
              <a:pPr/>
              <a:t>6/15/2023</a:t>
            </a:fld>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4231368881"/>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62DF68-3089-814D-8A14-C651FE91885E}" type="datetime1">
              <a:rPr lang="en-US" smtClean="0"/>
              <a:pPr/>
              <a:t>6/15/2023</a:t>
            </a:fld>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4127339537"/>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62DF68-3089-814D-8A14-C651FE91885E}" type="datetime1">
              <a:rPr lang="en-US" smtClean="0"/>
              <a:pPr/>
              <a:t>6/15/2023</a:t>
            </a:fld>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222484764"/>
      </p:ext>
    </p:extLst>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2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528203"/>
            <a:ext cx="4663440"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C1583C39-01BF-7F43-854C-FBB4E9AB6B0C}" type="datetime1">
              <a:rPr lang="en-US" smtClean="0"/>
              <a:pPr/>
              <a:t>6/15/2023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6283235" y="2528203"/>
            <a:ext cx="4663440"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5689"/>
            <a:ext cx="4663440"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6283235" y="2005689"/>
            <a:ext cx="4663440"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447875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Section Header">
    <p:bg>
      <p:bgPr>
        <a:solidFill>
          <a:schemeClr val="accent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Title 1">
            <a:extLst>
              <a:ext uri="{FF2B5EF4-FFF2-40B4-BE49-F238E27FC236}">
                <a16:creationId xmlns:a16="http://schemas.microsoft.com/office/drawing/2014/main" id="{5E932F0D-7FC3-634B-932C-3625C16C8DE2}"/>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1167492" y="2653167"/>
            <a:ext cx="9779183" cy="3436483"/>
          </a:xfrm>
        </p:spPr>
        <p:txBody>
          <a:bodyPr>
            <a:noAutofit/>
          </a:bodyPr>
          <a:lstStyle>
            <a:lvl1pPr marL="0" indent="0">
              <a:lnSpc>
                <a:spcPct val="150000"/>
              </a:lnSpc>
              <a:buNone/>
              <a:defRPr sz="24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fld id="{F5592931-05C6-8543-8B6E-A8BD29BD5C2B}" type="datetime1">
              <a:rPr lang="en-US" smtClean="0"/>
              <a:pPr/>
              <a:t>6/15/2023</a:t>
            </a:fld>
            <a:endParaRPr lang="en-US" dirty="0"/>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8026350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1798721" y="1684338"/>
            <a:ext cx="8594558" cy="2810460"/>
          </a:xfrm>
        </p:spPr>
        <p:txBody>
          <a:bodyPr>
            <a:noAutofit/>
          </a:bodyPr>
          <a:lstStyle>
            <a:lvl1pPr algn="ctr">
              <a:lnSpc>
                <a:spcPct val="100000"/>
              </a:lnSpc>
              <a:defRPr sz="4600">
                <a:solidFill>
                  <a:schemeClr val="bg1"/>
                </a:solidFill>
                <a:latin typeface="+mj-lt"/>
              </a:defRPr>
            </a:lvl1pPr>
          </a:lstStyle>
          <a:p>
            <a:r>
              <a:rPr lang="en-US"/>
              <a:t>Click to edit Master title style</a:t>
            </a:r>
            <a:endParaRPr lang="en-US" dirty="0"/>
          </a:p>
        </p:txBody>
      </p:sp>
      <p:sp>
        <p:nvSpPr>
          <p:cNvPr id="8" name="Text Placeholder 7">
            <a:extLst>
              <a:ext uri="{FF2B5EF4-FFF2-40B4-BE49-F238E27FC236}">
                <a16:creationId xmlns:a16="http://schemas.microsoft.com/office/drawing/2014/main" id="{4C91C146-F9A8-9A4C-9508-8590923B8D9A}"/>
              </a:ext>
            </a:extLst>
          </p:cNvPr>
          <p:cNvSpPr>
            <a:spLocks noGrp="1"/>
          </p:cNvSpPr>
          <p:nvPr>
            <p:ph type="body" sz="quarter" idx="13" hasCustomPrompt="1"/>
          </p:nvPr>
        </p:nvSpPr>
        <p:spPr>
          <a:xfrm>
            <a:off x="381000" y="519405"/>
            <a:ext cx="1364297" cy="1094521"/>
          </a:xfrm>
        </p:spPr>
        <p:txBody>
          <a:bodyPr>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10" name="Text Placeholder 9">
            <a:extLst>
              <a:ext uri="{FF2B5EF4-FFF2-40B4-BE49-F238E27FC236}">
                <a16:creationId xmlns:a16="http://schemas.microsoft.com/office/drawing/2014/main" id="{322D6C2B-78AC-DD47-9289-067C968B06C1}"/>
              </a:ext>
            </a:extLst>
          </p:cNvPr>
          <p:cNvSpPr>
            <a:spLocks noGrp="1"/>
          </p:cNvSpPr>
          <p:nvPr>
            <p:ph type="body" sz="quarter" idx="14"/>
          </p:nvPr>
        </p:nvSpPr>
        <p:spPr>
          <a:xfrm>
            <a:off x="6881813" y="4494213"/>
            <a:ext cx="3511550" cy="679450"/>
          </a:xfrm>
        </p:spPr>
        <p:txBody>
          <a:bodyPr>
            <a:noAutofit/>
          </a:bodyPr>
          <a:lstStyle>
            <a:lvl1pPr marL="0" indent="0" algn="r">
              <a:buNone/>
              <a:defRPr sz="2000">
                <a:solidFill>
                  <a:schemeClr val="bg1"/>
                </a:solidFill>
                <a:latin typeface="+mn-lt"/>
              </a:defRPr>
            </a:lvl1pPr>
            <a:lvl2pPr marL="457200" indent="0" algn="r">
              <a:buNone/>
              <a:defRPr sz="1800">
                <a:solidFill>
                  <a:schemeClr val="bg1"/>
                </a:solidFill>
                <a:latin typeface="Tenorite" pitchFamily="2" charset="0"/>
              </a:defRPr>
            </a:lvl2pPr>
            <a:lvl3pPr marL="914400" indent="0" algn="r">
              <a:buNone/>
              <a:defRPr sz="1600">
                <a:solidFill>
                  <a:schemeClr val="bg1"/>
                </a:solidFill>
                <a:latin typeface="Tenorite" pitchFamily="2" charset="0"/>
              </a:defRPr>
            </a:lvl3pPr>
            <a:lvl4pPr marL="1371600" indent="0" algn="r">
              <a:buNone/>
              <a:defRPr sz="1400">
                <a:solidFill>
                  <a:schemeClr val="bg1"/>
                </a:solidFill>
                <a:latin typeface="Tenorite" pitchFamily="2" charset="0"/>
              </a:defRPr>
            </a:lvl4pPr>
            <a:lvl5pPr marL="1828800" indent="0" algn="r">
              <a:buNone/>
              <a:defRPr sz="1400">
                <a:solidFill>
                  <a:schemeClr val="bg1"/>
                </a:solidFill>
                <a:latin typeface="Tenorite" pitchFamily="2" charset="0"/>
              </a:defRPr>
            </a:lvl5pPr>
          </a:lstStyle>
          <a:p>
            <a:pPr lvl="0"/>
            <a:r>
              <a:rPr lang="en-US"/>
              <a:t>Click to edit Master text styles</a:t>
            </a:r>
          </a:p>
        </p:txBody>
      </p:sp>
      <p:sp>
        <p:nvSpPr>
          <p:cNvPr id="9" name="Text Placeholder 7">
            <a:extLst>
              <a:ext uri="{FF2B5EF4-FFF2-40B4-BE49-F238E27FC236}">
                <a16:creationId xmlns:a16="http://schemas.microsoft.com/office/drawing/2014/main" id="{612193CD-03AD-D74D-A5CD-747A9B53F49A}"/>
              </a:ext>
            </a:extLst>
          </p:cNvPr>
          <p:cNvSpPr>
            <a:spLocks noGrp="1"/>
          </p:cNvSpPr>
          <p:nvPr>
            <p:ph type="body" sz="quarter" idx="15" hasCustomPrompt="1"/>
          </p:nvPr>
        </p:nvSpPr>
        <p:spPr>
          <a:xfrm>
            <a:off x="10609104" y="3399692"/>
            <a:ext cx="1364297" cy="1094521"/>
          </a:xfrm>
        </p:spPr>
        <p:txBody>
          <a:bodyPr>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a:noAutofit/>
          </a:bodyPr>
          <a:lstStyle>
            <a:lvl1pPr>
              <a:defRPr>
                <a:solidFill>
                  <a:schemeClr val="accent2"/>
                </a:solidFill>
                <a:latin typeface="+mn-lt"/>
              </a:defRPr>
            </a:lvl1pPr>
          </a:lstStyle>
          <a:p>
            <a:fld id="{4CF75428-5BE0-934D-BB71-675F8E23A386}" type="datetime1">
              <a:rPr lang="en-US" smtClean="0"/>
              <a:pPr/>
              <a:t>6/15/2023</a:t>
            </a:fld>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a:noAutofit/>
          </a:bodyPr>
          <a:lstStyle>
            <a:lvl1pPr>
              <a:defRPr>
                <a:solidFill>
                  <a:schemeClr val="accent2"/>
                </a:solidFill>
                <a:latin typeface="+mn-lt"/>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noAutofit/>
          </a:bodyPr>
          <a:lstStyle>
            <a:lvl1pPr>
              <a:defRPr>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476947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9C8446-696E-6942-B6C8-CC9CAD0B34E0}" type="datetime1">
              <a:rPr lang="en-US" smtClean="0"/>
              <a:pPr/>
              <a:t>6/15/2023</a:t>
            </a:fld>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294A09A9-5501-47C1-A89A-A340965A2BE2}" type="slidenum">
              <a:rPr lang="en-US" smtClean="0"/>
              <a:pPr/>
              <a:t>‹#›</a:t>
            </a:fld>
            <a:endParaRPr lang="en-US" dirty="0"/>
          </a:p>
        </p:txBody>
      </p:sp>
      <p:sp>
        <p:nvSpPr>
          <p:cNvPr id="7" name="Freeform 3">
            <a:extLst>
              <a:ext uri="{FF2B5EF4-FFF2-40B4-BE49-F238E27FC236}">
                <a16:creationId xmlns:a16="http://schemas.microsoft.com/office/drawing/2014/main" id="{F5C98C01-778B-CDDF-C938-24E21F231F61}"/>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Freeform 4">
            <a:extLst>
              <a:ext uri="{FF2B5EF4-FFF2-40B4-BE49-F238E27FC236}">
                <a16:creationId xmlns:a16="http://schemas.microsoft.com/office/drawing/2014/main" id="{BEA6BE13-4854-61F2-DE29-B717A8249D66}"/>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9" name="Freeform 5">
            <a:extLst>
              <a:ext uri="{FF2B5EF4-FFF2-40B4-BE49-F238E27FC236}">
                <a16:creationId xmlns:a16="http://schemas.microsoft.com/office/drawing/2014/main" id="{0F23ACBF-CC21-424B-D5F9-1B135EA457EE}"/>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0" name="Group 9">
            <a:extLst>
              <a:ext uri="{FF2B5EF4-FFF2-40B4-BE49-F238E27FC236}">
                <a16:creationId xmlns:a16="http://schemas.microsoft.com/office/drawing/2014/main" id="{78248CE8-3D90-9FB7-29C4-909F9A5422BF}"/>
              </a:ext>
            </a:extLst>
          </p:cNvPr>
          <p:cNvGrpSpPr/>
          <p:nvPr userDrawn="1"/>
        </p:nvGrpSpPr>
        <p:grpSpPr>
          <a:xfrm>
            <a:off x="8082092" y="5590903"/>
            <a:ext cx="1572380" cy="1267097"/>
            <a:chOff x="7413403" y="4976359"/>
            <a:chExt cx="2334986" cy="1881641"/>
          </a:xfrm>
        </p:grpSpPr>
        <p:sp>
          <p:nvSpPr>
            <p:cNvPr id="11" name="Freeform 6">
              <a:extLst>
                <a:ext uri="{FF2B5EF4-FFF2-40B4-BE49-F238E27FC236}">
                  <a16:creationId xmlns:a16="http://schemas.microsoft.com/office/drawing/2014/main" id="{6CD8133B-2E30-56B9-3BF2-77A6A84A73B9}"/>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12" name="Freeform 7">
              <a:extLst>
                <a:ext uri="{FF2B5EF4-FFF2-40B4-BE49-F238E27FC236}">
                  <a16:creationId xmlns:a16="http://schemas.microsoft.com/office/drawing/2014/main" id="{2A35B64C-75A0-70BF-1626-836543706E96}"/>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Tree>
    <p:extLst>
      <p:ext uri="{BB962C8B-B14F-4D97-AF65-F5344CB8AC3E}">
        <p14:creationId xmlns:p14="http://schemas.microsoft.com/office/powerpoint/2010/main" val="6619693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28C225EC-F6EF-1144-834A-F0B91974AA41}"/>
              </a:ext>
            </a:extLst>
          </p:cNvPr>
          <p:cNvSpPr/>
          <p:nvPr userDrawn="1"/>
        </p:nvSpPr>
        <p:spPr>
          <a:xfrm>
            <a:off x="0" y="-1664"/>
            <a:ext cx="9857012" cy="68596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itle 1">
            <a:extLst>
              <a:ext uri="{FF2B5EF4-FFF2-40B4-BE49-F238E27FC236}">
                <a16:creationId xmlns:a16="http://schemas.microsoft.com/office/drawing/2014/main" id="{1E40CEAF-B1BB-174E-A798-3BA60D9C0458}"/>
              </a:ext>
            </a:extLst>
          </p:cNvPr>
          <p:cNvSpPr>
            <a:spLocks noGrp="1"/>
          </p:cNvSpPr>
          <p:nvPr>
            <p:ph type="title"/>
          </p:nvPr>
        </p:nvSpPr>
        <p:spPr>
          <a:xfrm>
            <a:off x="750430" y="381000"/>
            <a:ext cx="8401624" cy="1325563"/>
          </a:xfrm>
        </p:spPr>
        <p:txBody>
          <a:bodyPr lIns="0" anchor="b">
            <a:noAutofit/>
          </a:bodyPr>
          <a:lstStyle>
            <a:lvl1pPr>
              <a:defRPr sz="4800" b="1">
                <a:latin typeface="+mj-lt"/>
              </a:defRPr>
            </a:lvl1pPr>
          </a:lstStyle>
          <a:p>
            <a:r>
              <a:rPr lang="en-US"/>
              <a:t>Click to edit Master title style</a:t>
            </a:r>
            <a:endParaRPr lang="en-US" dirty="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227758"/>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0" name="Text Placeholder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2123351" y="2426400"/>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1" name="Text Placeholder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2123350" y="2811646"/>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7" name="Picture Placeholder 23">
            <a:extLst>
              <a:ext uri="{FF2B5EF4-FFF2-40B4-BE49-F238E27FC236}">
                <a16:creationId xmlns:a16="http://schemas.microsoft.com/office/drawing/2014/main" id="{9ABA5222-6FD6-405B-8AC8-18022C36590F}"/>
              </a:ext>
            </a:extLst>
          </p:cNvPr>
          <p:cNvSpPr>
            <a:spLocks noGrp="1"/>
          </p:cNvSpPr>
          <p:nvPr>
            <p:ph type="pic" sz="quarter" idx="14"/>
          </p:nvPr>
        </p:nvSpPr>
        <p:spPr>
          <a:xfrm>
            <a:off x="5495813" y="2227758"/>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2" name="Text Placeholder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6870817" y="242256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3" name="Text Placeholder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6870816" y="280781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8" name="Picture Placeholder 23">
            <a:extLst>
              <a:ext uri="{FF2B5EF4-FFF2-40B4-BE49-F238E27FC236}">
                <a16:creationId xmlns:a16="http://schemas.microsoft.com/office/drawing/2014/main" id="{124DE785-775F-4AE4-94B3-FA728188EBA5}"/>
              </a:ext>
            </a:extLst>
          </p:cNvPr>
          <p:cNvSpPr>
            <a:spLocks noGrp="1"/>
          </p:cNvSpPr>
          <p:nvPr>
            <p:ph type="pic" sz="quarter" idx="15"/>
          </p:nvPr>
        </p:nvSpPr>
        <p:spPr>
          <a:xfrm>
            <a:off x="750429" y="4254273"/>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4" name="Text Placeholder 28">
            <a:extLst>
              <a:ext uri="{FF2B5EF4-FFF2-40B4-BE49-F238E27FC236}">
                <a16:creationId xmlns:a16="http://schemas.microsoft.com/office/drawing/2014/main" id="{5A429D4E-B795-4E55-852E-9E161F9EBD36}"/>
              </a:ext>
            </a:extLst>
          </p:cNvPr>
          <p:cNvSpPr>
            <a:spLocks noGrp="1"/>
          </p:cNvSpPr>
          <p:nvPr>
            <p:ph type="body" sz="quarter" idx="21" hasCustomPrompt="1"/>
          </p:nvPr>
        </p:nvSpPr>
        <p:spPr>
          <a:xfrm>
            <a:off x="2123351"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5" name="Text Placeholder 28">
            <a:extLst>
              <a:ext uri="{FF2B5EF4-FFF2-40B4-BE49-F238E27FC236}">
                <a16:creationId xmlns:a16="http://schemas.microsoft.com/office/drawing/2014/main" id="{41D297CB-52EE-4DE4-AEAC-CD4AAF2BF17B}"/>
              </a:ext>
            </a:extLst>
          </p:cNvPr>
          <p:cNvSpPr>
            <a:spLocks noGrp="1"/>
          </p:cNvSpPr>
          <p:nvPr>
            <p:ph type="body" sz="quarter" idx="22" hasCustomPrompt="1"/>
          </p:nvPr>
        </p:nvSpPr>
        <p:spPr>
          <a:xfrm>
            <a:off x="2123350"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9" name="Picture Placeholder 23">
            <a:extLst>
              <a:ext uri="{FF2B5EF4-FFF2-40B4-BE49-F238E27FC236}">
                <a16:creationId xmlns:a16="http://schemas.microsoft.com/office/drawing/2014/main" id="{F5694B35-7776-4DB9-9EB7-3AF076EC357D}"/>
              </a:ext>
            </a:extLst>
          </p:cNvPr>
          <p:cNvSpPr>
            <a:spLocks noGrp="1"/>
          </p:cNvSpPr>
          <p:nvPr>
            <p:ph type="pic" sz="quarter" idx="16"/>
          </p:nvPr>
        </p:nvSpPr>
        <p:spPr>
          <a:xfrm>
            <a:off x="5495813" y="4254273"/>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6" name="Text Placeholder 28">
            <a:extLst>
              <a:ext uri="{FF2B5EF4-FFF2-40B4-BE49-F238E27FC236}">
                <a16:creationId xmlns:a16="http://schemas.microsoft.com/office/drawing/2014/main" id="{AD7B736B-3A10-499F-8F23-4437982C8231}"/>
              </a:ext>
            </a:extLst>
          </p:cNvPr>
          <p:cNvSpPr>
            <a:spLocks noGrp="1"/>
          </p:cNvSpPr>
          <p:nvPr>
            <p:ph type="body" sz="quarter" idx="23" hasCustomPrompt="1"/>
          </p:nvPr>
        </p:nvSpPr>
        <p:spPr>
          <a:xfrm>
            <a:off x="6870817"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7" name="Text Placeholder 28">
            <a:extLst>
              <a:ext uri="{FF2B5EF4-FFF2-40B4-BE49-F238E27FC236}">
                <a16:creationId xmlns:a16="http://schemas.microsoft.com/office/drawing/2014/main" id="{07165540-290D-4A38-87DE-F52B05BD6A1A}"/>
              </a:ext>
            </a:extLst>
          </p:cNvPr>
          <p:cNvSpPr>
            <a:spLocks noGrp="1"/>
          </p:cNvSpPr>
          <p:nvPr>
            <p:ph type="body" sz="quarter" idx="24" hasCustomPrompt="1"/>
          </p:nvPr>
        </p:nvSpPr>
        <p:spPr>
          <a:xfrm>
            <a:off x="6870816"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a:xfrm>
            <a:off x="381000" y="6356350"/>
            <a:ext cx="1569803" cy="365125"/>
          </a:xfrm>
        </p:spPr>
        <p:txBody>
          <a:bodyPr>
            <a:noAutofit/>
          </a:bodyPr>
          <a:lstStyle>
            <a:lvl1pPr>
              <a:defRPr>
                <a:solidFill>
                  <a:schemeClr val="accent3"/>
                </a:solidFill>
                <a:latin typeface="+mn-lt"/>
              </a:defRPr>
            </a:lvl1pPr>
          </a:lstStyle>
          <a:p>
            <a:fld id="{9A85C5CA-AE29-AB4C-8F85-0373C72001D8}" type="datetime1">
              <a:rPr lang="en-US" smtClean="0"/>
              <a:pPr/>
              <a:t>6/15/2023</a:t>
            </a:fld>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a:xfrm>
            <a:off x="2871106" y="6356350"/>
            <a:ext cx="4114800" cy="365125"/>
          </a:xfrm>
        </p:spPr>
        <p:txBody>
          <a:bodyPr>
            <a:noAutofit/>
          </a:bodyPr>
          <a:lstStyle>
            <a:lvl1pPr>
              <a:defRPr>
                <a:solidFill>
                  <a:schemeClr val="accent3"/>
                </a:solidFill>
                <a:latin typeface="+mn-lt"/>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a:xfrm>
            <a:off x="8332334" y="6356350"/>
            <a:ext cx="1167495"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
        <p:nvSpPr>
          <p:cNvPr id="19" name="Freeform 18">
            <a:extLst>
              <a:ext uri="{FF2B5EF4-FFF2-40B4-BE49-F238E27FC236}">
                <a16:creationId xmlns:a16="http://schemas.microsoft.com/office/drawing/2014/main" id="{AAB3BC7E-B34F-EF47-B125-1574C5484E22}"/>
              </a:ext>
            </a:extLst>
          </p:cNvPr>
          <p:cNvSpPr/>
          <p:nvPr userDrawn="1"/>
        </p:nvSpPr>
        <p:spPr>
          <a:xfrm rot="16200000" flipV="1">
            <a:off x="9499940" y="355410"/>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20">
            <a:extLst>
              <a:ext uri="{FF2B5EF4-FFF2-40B4-BE49-F238E27FC236}">
                <a16:creationId xmlns:a16="http://schemas.microsoft.com/office/drawing/2014/main" id="{7CBC82D0-4F72-C649-8B7F-D4B087957B6C}"/>
              </a:ext>
            </a:extLst>
          </p:cNvPr>
          <p:cNvSpPr/>
          <p:nvPr userDrawn="1"/>
        </p:nvSpPr>
        <p:spPr>
          <a:xfrm flipH="1">
            <a:off x="10866436" y="1879977"/>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24">
            <a:extLst>
              <a:ext uri="{FF2B5EF4-FFF2-40B4-BE49-F238E27FC236}">
                <a16:creationId xmlns:a16="http://schemas.microsoft.com/office/drawing/2014/main" id="{9383F23A-D872-2A4C-B386-A9D269BE694D}"/>
              </a:ext>
            </a:extLst>
          </p:cNvPr>
          <p:cNvSpPr/>
          <p:nvPr userDrawn="1"/>
        </p:nvSpPr>
        <p:spPr>
          <a:xfrm>
            <a:off x="11024507" y="-1664"/>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Oval 25">
            <a:extLst>
              <a:ext uri="{FF2B5EF4-FFF2-40B4-BE49-F238E27FC236}">
                <a16:creationId xmlns:a16="http://schemas.microsoft.com/office/drawing/2014/main" id="{9221FFDB-AAE2-5943-97A1-82D66AE05DB4}"/>
              </a:ext>
            </a:extLst>
          </p:cNvPr>
          <p:cNvSpPr/>
          <p:nvPr userDrawn="1"/>
        </p:nvSpPr>
        <p:spPr>
          <a:xfrm>
            <a:off x="10334091" y="2737752"/>
            <a:ext cx="1380830" cy="138083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7" name="Freeform 26">
            <a:extLst>
              <a:ext uri="{FF2B5EF4-FFF2-40B4-BE49-F238E27FC236}">
                <a16:creationId xmlns:a16="http://schemas.microsoft.com/office/drawing/2014/main" id="{2E58EEF7-63CA-A845-BAC4-9D3BE05918B5}"/>
              </a:ext>
            </a:extLst>
          </p:cNvPr>
          <p:cNvSpPr/>
          <p:nvPr userDrawn="1"/>
        </p:nvSpPr>
        <p:spPr>
          <a:xfrm rot="16200000" flipH="1">
            <a:off x="10667432" y="5333432"/>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757A4624-D8ED-2E4B-AF8C-00DFA6A72D5F}"/>
              </a:ext>
            </a:extLst>
          </p:cNvPr>
          <p:cNvSpPr/>
          <p:nvPr userDrawn="1"/>
        </p:nvSpPr>
        <p:spPr>
          <a:xfrm flipV="1">
            <a:off x="9857012" y="3651505"/>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28">
            <a:extLst>
              <a:ext uri="{FF2B5EF4-FFF2-40B4-BE49-F238E27FC236}">
                <a16:creationId xmlns:a16="http://schemas.microsoft.com/office/drawing/2014/main" id="{DF312EF8-91BE-5946-BE31-8CFE107A2FEA}"/>
              </a:ext>
            </a:extLst>
          </p:cNvPr>
          <p:cNvSpPr/>
          <p:nvPr userDrawn="1"/>
        </p:nvSpPr>
        <p:spPr>
          <a:xfrm flipH="1" flipV="1">
            <a:off x="9857013" y="4976359"/>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1544191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Whole team">
    <p:bg>
      <p:bgPr>
        <a:solidFill>
          <a:schemeClr val="accent2"/>
        </a:solidFill>
        <a:effectLst/>
      </p:bgPr>
    </p:bg>
    <p:spTree>
      <p:nvGrpSpPr>
        <p:cNvPr id="1" name=""/>
        <p:cNvGrpSpPr/>
        <p:nvPr/>
      </p:nvGrpSpPr>
      <p:grpSpPr>
        <a:xfrm>
          <a:off x="0" y="0"/>
          <a:ext cx="0" cy="0"/>
          <a:chOff x="0" y="0"/>
          <a:chExt cx="0" cy="0"/>
        </a:xfrm>
      </p:grpSpPr>
      <p:sp>
        <p:nvSpPr>
          <p:cNvPr id="54" name="Title 1">
            <a:extLst>
              <a:ext uri="{FF2B5EF4-FFF2-40B4-BE49-F238E27FC236}">
                <a16:creationId xmlns:a16="http://schemas.microsoft.com/office/drawing/2014/main" id="{6825B690-1AD7-4243-AC42-D2CF19B7B02C}"/>
              </a:ext>
            </a:extLst>
          </p:cNvPr>
          <p:cNvSpPr>
            <a:spLocks noGrp="1"/>
          </p:cNvSpPr>
          <p:nvPr>
            <p:ph type="title"/>
          </p:nvPr>
        </p:nvSpPr>
        <p:spPr>
          <a:xfrm>
            <a:off x="750430" y="381000"/>
            <a:ext cx="10678142" cy="1325563"/>
          </a:xfrm>
        </p:spPr>
        <p:txBody>
          <a:bodyPr lIns="0" anchor="b">
            <a:noAutofit/>
          </a:bodyPr>
          <a:lstStyle>
            <a:lvl1pPr>
              <a:defRPr sz="4800" b="1">
                <a:latin typeface="+mj-lt"/>
              </a:defRPr>
            </a:lvl1pPr>
          </a:lstStyle>
          <a:p>
            <a:r>
              <a:rPr lang="en-US"/>
              <a:t>Click to edit Master title style</a:t>
            </a:r>
            <a:endParaRPr lang="en-US" dirty="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1" name="Text Placeholder 28">
            <a:extLst>
              <a:ext uri="{FF2B5EF4-FFF2-40B4-BE49-F238E27FC236}">
                <a16:creationId xmlns:a16="http://schemas.microsoft.com/office/drawing/2014/main" id="{1825005B-0520-EC49-9A5C-554CB700387B}"/>
              </a:ext>
            </a:extLst>
          </p:cNvPr>
          <p:cNvSpPr>
            <a:spLocks noGrp="1"/>
          </p:cNvSpPr>
          <p:nvPr>
            <p:ph type="body" sz="quarter" idx="17" hasCustomPrompt="1"/>
          </p:nvPr>
        </p:nvSpPr>
        <p:spPr>
          <a:xfrm>
            <a:off x="750430"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2" name="Text Placeholder 28">
            <a:extLst>
              <a:ext uri="{FF2B5EF4-FFF2-40B4-BE49-F238E27FC236}">
                <a16:creationId xmlns:a16="http://schemas.microsoft.com/office/drawing/2014/main" id="{B6697B92-AF89-2C46-BC1E-6CB47E8EA421}"/>
              </a:ext>
            </a:extLst>
          </p:cNvPr>
          <p:cNvSpPr>
            <a:spLocks noGrp="1"/>
          </p:cNvSpPr>
          <p:nvPr>
            <p:ph type="body" sz="quarter" idx="18" hasCustomPrompt="1"/>
          </p:nvPr>
        </p:nvSpPr>
        <p:spPr>
          <a:xfrm>
            <a:off x="750429"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3" name="Picture Placeholder 23">
            <a:extLst>
              <a:ext uri="{FF2B5EF4-FFF2-40B4-BE49-F238E27FC236}">
                <a16:creationId xmlns:a16="http://schemas.microsoft.com/office/drawing/2014/main" id="{FA9FEBB0-45F1-DF45-89C4-B343F8B20BA0}"/>
              </a:ext>
            </a:extLst>
          </p:cNvPr>
          <p:cNvSpPr>
            <a:spLocks noGrp="1"/>
          </p:cNvSpPr>
          <p:nvPr>
            <p:ph type="pic" sz="quarter" idx="28"/>
          </p:nvPr>
        </p:nvSpPr>
        <p:spPr>
          <a:xfrm>
            <a:off x="3549397"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4" name="Text Placeholder 28">
            <a:extLst>
              <a:ext uri="{FF2B5EF4-FFF2-40B4-BE49-F238E27FC236}">
                <a16:creationId xmlns:a16="http://schemas.microsoft.com/office/drawing/2014/main" id="{EF331731-A7FC-C245-A9C1-0B1A2E994DB6}"/>
              </a:ext>
            </a:extLst>
          </p:cNvPr>
          <p:cNvSpPr>
            <a:spLocks noGrp="1"/>
          </p:cNvSpPr>
          <p:nvPr>
            <p:ph type="body" sz="quarter" idx="29" hasCustomPrompt="1"/>
          </p:nvPr>
        </p:nvSpPr>
        <p:spPr>
          <a:xfrm>
            <a:off x="3549398"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5" name="Text Placeholder 28">
            <a:extLst>
              <a:ext uri="{FF2B5EF4-FFF2-40B4-BE49-F238E27FC236}">
                <a16:creationId xmlns:a16="http://schemas.microsoft.com/office/drawing/2014/main" id="{313B974E-E762-EE48-B2DF-C8F10DF73444}"/>
              </a:ext>
            </a:extLst>
          </p:cNvPr>
          <p:cNvSpPr>
            <a:spLocks noGrp="1"/>
          </p:cNvSpPr>
          <p:nvPr>
            <p:ph type="body" sz="quarter" idx="30" hasCustomPrompt="1"/>
          </p:nvPr>
        </p:nvSpPr>
        <p:spPr>
          <a:xfrm>
            <a:off x="3549397"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6" name="Picture Placeholder 23">
            <a:extLst>
              <a:ext uri="{FF2B5EF4-FFF2-40B4-BE49-F238E27FC236}">
                <a16:creationId xmlns:a16="http://schemas.microsoft.com/office/drawing/2014/main" id="{8BA62E8C-79E6-D245-B706-FFB1E051B2D6}"/>
              </a:ext>
            </a:extLst>
          </p:cNvPr>
          <p:cNvSpPr>
            <a:spLocks noGrp="1"/>
          </p:cNvSpPr>
          <p:nvPr>
            <p:ph type="pic" sz="quarter" idx="31"/>
          </p:nvPr>
        </p:nvSpPr>
        <p:spPr>
          <a:xfrm>
            <a:off x="6348367"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7" name="Text Placeholder 28">
            <a:extLst>
              <a:ext uri="{FF2B5EF4-FFF2-40B4-BE49-F238E27FC236}">
                <a16:creationId xmlns:a16="http://schemas.microsoft.com/office/drawing/2014/main" id="{4199EE50-5386-0446-8ADA-23C1B0D6EA4F}"/>
              </a:ext>
            </a:extLst>
          </p:cNvPr>
          <p:cNvSpPr>
            <a:spLocks noGrp="1"/>
          </p:cNvSpPr>
          <p:nvPr>
            <p:ph type="body" sz="quarter" idx="32" hasCustomPrompt="1"/>
          </p:nvPr>
        </p:nvSpPr>
        <p:spPr>
          <a:xfrm>
            <a:off x="6348368"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8" name="Text Placeholder 28">
            <a:extLst>
              <a:ext uri="{FF2B5EF4-FFF2-40B4-BE49-F238E27FC236}">
                <a16:creationId xmlns:a16="http://schemas.microsoft.com/office/drawing/2014/main" id="{478AB5CA-B5A5-934D-BF51-1485953A703D}"/>
              </a:ext>
            </a:extLst>
          </p:cNvPr>
          <p:cNvSpPr>
            <a:spLocks noGrp="1"/>
          </p:cNvSpPr>
          <p:nvPr>
            <p:ph type="body" sz="quarter" idx="33" hasCustomPrompt="1"/>
          </p:nvPr>
        </p:nvSpPr>
        <p:spPr>
          <a:xfrm>
            <a:off x="6348367"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9" name="Picture Placeholder 23">
            <a:extLst>
              <a:ext uri="{FF2B5EF4-FFF2-40B4-BE49-F238E27FC236}">
                <a16:creationId xmlns:a16="http://schemas.microsoft.com/office/drawing/2014/main" id="{3D78BE06-1FC7-3C43-BD15-F4137B564B58}"/>
              </a:ext>
            </a:extLst>
          </p:cNvPr>
          <p:cNvSpPr>
            <a:spLocks noGrp="1"/>
          </p:cNvSpPr>
          <p:nvPr>
            <p:ph type="pic" sz="quarter" idx="34"/>
          </p:nvPr>
        </p:nvSpPr>
        <p:spPr>
          <a:xfrm>
            <a:off x="9147335"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0" name="Text Placeholder 28">
            <a:extLst>
              <a:ext uri="{FF2B5EF4-FFF2-40B4-BE49-F238E27FC236}">
                <a16:creationId xmlns:a16="http://schemas.microsoft.com/office/drawing/2014/main" id="{14F01FCC-4797-0343-8739-20331C751C18}"/>
              </a:ext>
            </a:extLst>
          </p:cNvPr>
          <p:cNvSpPr>
            <a:spLocks noGrp="1"/>
          </p:cNvSpPr>
          <p:nvPr>
            <p:ph type="body" sz="quarter" idx="35" hasCustomPrompt="1"/>
          </p:nvPr>
        </p:nvSpPr>
        <p:spPr>
          <a:xfrm>
            <a:off x="9147336"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1" name="Text Placeholder 28">
            <a:extLst>
              <a:ext uri="{FF2B5EF4-FFF2-40B4-BE49-F238E27FC236}">
                <a16:creationId xmlns:a16="http://schemas.microsoft.com/office/drawing/2014/main" id="{33FBE6CA-EC7A-1A4B-ADA3-6B78F2DE09C2}"/>
              </a:ext>
            </a:extLst>
          </p:cNvPr>
          <p:cNvSpPr>
            <a:spLocks noGrp="1"/>
          </p:cNvSpPr>
          <p:nvPr>
            <p:ph type="body" sz="quarter" idx="36" hasCustomPrompt="1"/>
          </p:nvPr>
        </p:nvSpPr>
        <p:spPr>
          <a:xfrm>
            <a:off x="9147335"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2" name="Picture Placeholder 23">
            <a:extLst>
              <a:ext uri="{FF2B5EF4-FFF2-40B4-BE49-F238E27FC236}">
                <a16:creationId xmlns:a16="http://schemas.microsoft.com/office/drawing/2014/main" id="{6DD7CCE4-AD48-B64F-909E-F88961FBDFC5}"/>
              </a:ext>
            </a:extLst>
          </p:cNvPr>
          <p:cNvSpPr>
            <a:spLocks noGrp="1"/>
          </p:cNvSpPr>
          <p:nvPr>
            <p:ph type="pic" sz="quarter" idx="37"/>
          </p:nvPr>
        </p:nvSpPr>
        <p:spPr>
          <a:xfrm>
            <a:off x="750429"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3" name="Text Placeholder 28">
            <a:extLst>
              <a:ext uri="{FF2B5EF4-FFF2-40B4-BE49-F238E27FC236}">
                <a16:creationId xmlns:a16="http://schemas.microsoft.com/office/drawing/2014/main" id="{C076E7E2-3D95-EA47-BF86-444615F1F141}"/>
              </a:ext>
            </a:extLst>
          </p:cNvPr>
          <p:cNvSpPr>
            <a:spLocks noGrp="1"/>
          </p:cNvSpPr>
          <p:nvPr>
            <p:ph type="body" sz="quarter" idx="38" hasCustomPrompt="1"/>
          </p:nvPr>
        </p:nvSpPr>
        <p:spPr>
          <a:xfrm>
            <a:off x="750430"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4" name="Text Placeholder 28">
            <a:extLst>
              <a:ext uri="{FF2B5EF4-FFF2-40B4-BE49-F238E27FC236}">
                <a16:creationId xmlns:a16="http://schemas.microsoft.com/office/drawing/2014/main" id="{612499D2-373C-3940-97A5-FCA8B245BE45}"/>
              </a:ext>
            </a:extLst>
          </p:cNvPr>
          <p:cNvSpPr>
            <a:spLocks noGrp="1"/>
          </p:cNvSpPr>
          <p:nvPr>
            <p:ph type="body" sz="quarter" idx="39" hasCustomPrompt="1"/>
          </p:nvPr>
        </p:nvSpPr>
        <p:spPr>
          <a:xfrm>
            <a:off x="750429"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5" name="Picture Placeholder 23">
            <a:extLst>
              <a:ext uri="{FF2B5EF4-FFF2-40B4-BE49-F238E27FC236}">
                <a16:creationId xmlns:a16="http://schemas.microsoft.com/office/drawing/2014/main" id="{24B34D6D-4F7E-3942-B8D7-9970BDE53C10}"/>
              </a:ext>
            </a:extLst>
          </p:cNvPr>
          <p:cNvSpPr>
            <a:spLocks noGrp="1"/>
          </p:cNvSpPr>
          <p:nvPr>
            <p:ph type="pic" sz="quarter" idx="40"/>
          </p:nvPr>
        </p:nvSpPr>
        <p:spPr>
          <a:xfrm>
            <a:off x="3549397"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6" name="Text Placeholder 28">
            <a:extLst>
              <a:ext uri="{FF2B5EF4-FFF2-40B4-BE49-F238E27FC236}">
                <a16:creationId xmlns:a16="http://schemas.microsoft.com/office/drawing/2014/main" id="{D34EDB1D-7E85-D242-B6AE-F6D6907D325A}"/>
              </a:ext>
            </a:extLst>
          </p:cNvPr>
          <p:cNvSpPr>
            <a:spLocks noGrp="1"/>
          </p:cNvSpPr>
          <p:nvPr>
            <p:ph type="body" sz="quarter" idx="41" hasCustomPrompt="1"/>
          </p:nvPr>
        </p:nvSpPr>
        <p:spPr>
          <a:xfrm>
            <a:off x="3549398"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7" name="Text Placeholder 28">
            <a:extLst>
              <a:ext uri="{FF2B5EF4-FFF2-40B4-BE49-F238E27FC236}">
                <a16:creationId xmlns:a16="http://schemas.microsoft.com/office/drawing/2014/main" id="{3E3BFFF0-114B-6D42-B5E0-8020AC2E26BF}"/>
              </a:ext>
            </a:extLst>
          </p:cNvPr>
          <p:cNvSpPr>
            <a:spLocks noGrp="1"/>
          </p:cNvSpPr>
          <p:nvPr>
            <p:ph type="body" sz="quarter" idx="42" hasCustomPrompt="1"/>
          </p:nvPr>
        </p:nvSpPr>
        <p:spPr>
          <a:xfrm>
            <a:off x="3549397"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8" name="Picture Placeholder 23">
            <a:extLst>
              <a:ext uri="{FF2B5EF4-FFF2-40B4-BE49-F238E27FC236}">
                <a16:creationId xmlns:a16="http://schemas.microsoft.com/office/drawing/2014/main" id="{EB4488EE-E854-724E-95AE-B9943EE249EA}"/>
              </a:ext>
            </a:extLst>
          </p:cNvPr>
          <p:cNvSpPr>
            <a:spLocks noGrp="1"/>
          </p:cNvSpPr>
          <p:nvPr>
            <p:ph type="pic" sz="quarter" idx="43"/>
          </p:nvPr>
        </p:nvSpPr>
        <p:spPr>
          <a:xfrm>
            <a:off x="6348367"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9" name="Text Placeholder 28">
            <a:extLst>
              <a:ext uri="{FF2B5EF4-FFF2-40B4-BE49-F238E27FC236}">
                <a16:creationId xmlns:a16="http://schemas.microsoft.com/office/drawing/2014/main" id="{C5551B4D-583E-D644-9069-EC096CE76F50}"/>
              </a:ext>
            </a:extLst>
          </p:cNvPr>
          <p:cNvSpPr>
            <a:spLocks noGrp="1"/>
          </p:cNvSpPr>
          <p:nvPr>
            <p:ph type="body" sz="quarter" idx="44" hasCustomPrompt="1"/>
          </p:nvPr>
        </p:nvSpPr>
        <p:spPr>
          <a:xfrm>
            <a:off x="6348368"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50" name="Text Placeholder 28">
            <a:extLst>
              <a:ext uri="{FF2B5EF4-FFF2-40B4-BE49-F238E27FC236}">
                <a16:creationId xmlns:a16="http://schemas.microsoft.com/office/drawing/2014/main" id="{E30C4783-1643-2243-BB4F-E99E04D9216B}"/>
              </a:ext>
            </a:extLst>
          </p:cNvPr>
          <p:cNvSpPr>
            <a:spLocks noGrp="1"/>
          </p:cNvSpPr>
          <p:nvPr>
            <p:ph type="body" sz="quarter" idx="45" hasCustomPrompt="1"/>
          </p:nvPr>
        </p:nvSpPr>
        <p:spPr>
          <a:xfrm>
            <a:off x="6348367"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51" name="Picture Placeholder 23">
            <a:extLst>
              <a:ext uri="{FF2B5EF4-FFF2-40B4-BE49-F238E27FC236}">
                <a16:creationId xmlns:a16="http://schemas.microsoft.com/office/drawing/2014/main" id="{7BBADCE0-02E8-3249-8CBA-17D3783DFE70}"/>
              </a:ext>
            </a:extLst>
          </p:cNvPr>
          <p:cNvSpPr>
            <a:spLocks noGrp="1"/>
          </p:cNvSpPr>
          <p:nvPr>
            <p:ph type="pic" sz="quarter" idx="46"/>
          </p:nvPr>
        </p:nvSpPr>
        <p:spPr>
          <a:xfrm>
            <a:off x="9147335"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52" name="Text Placeholder 28">
            <a:extLst>
              <a:ext uri="{FF2B5EF4-FFF2-40B4-BE49-F238E27FC236}">
                <a16:creationId xmlns:a16="http://schemas.microsoft.com/office/drawing/2014/main" id="{8D294C40-97E4-FF4F-8A02-10FC7D0EE8B0}"/>
              </a:ext>
            </a:extLst>
          </p:cNvPr>
          <p:cNvSpPr>
            <a:spLocks noGrp="1"/>
          </p:cNvSpPr>
          <p:nvPr>
            <p:ph type="body" sz="quarter" idx="47" hasCustomPrompt="1"/>
          </p:nvPr>
        </p:nvSpPr>
        <p:spPr>
          <a:xfrm>
            <a:off x="9147336"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53" name="Text Placeholder 28">
            <a:extLst>
              <a:ext uri="{FF2B5EF4-FFF2-40B4-BE49-F238E27FC236}">
                <a16:creationId xmlns:a16="http://schemas.microsoft.com/office/drawing/2014/main" id="{8B38241F-01B5-574C-A827-67C6352C463C}"/>
              </a:ext>
            </a:extLst>
          </p:cNvPr>
          <p:cNvSpPr>
            <a:spLocks noGrp="1"/>
          </p:cNvSpPr>
          <p:nvPr>
            <p:ph type="body" sz="quarter" idx="48" hasCustomPrompt="1"/>
          </p:nvPr>
        </p:nvSpPr>
        <p:spPr>
          <a:xfrm>
            <a:off x="9147335"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18" name="Date Placeholder 17">
            <a:extLst>
              <a:ext uri="{FF2B5EF4-FFF2-40B4-BE49-F238E27FC236}">
                <a16:creationId xmlns:a16="http://schemas.microsoft.com/office/drawing/2014/main" id="{30445668-2DC5-E84C-8B16-922BC95F13F2}"/>
              </a:ext>
            </a:extLst>
          </p:cNvPr>
          <p:cNvSpPr>
            <a:spLocks noGrp="1"/>
          </p:cNvSpPr>
          <p:nvPr>
            <p:ph type="dt" sz="half" idx="25"/>
          </p:nvPr>
        </p:nvSpPr>
        <p:spPr/>
        <p:txBody>
          <a:bodyPr>
            <a:noAutofit/>
          </a:bodyPr>
          <a:lstStyle>
            <a:lvl1pPr>
              <a:defRPr>
                <a:solidFill>
                  <a:schemeClr val="accent3"/>
                </a:solidFill>
                <a:latin typeface="+mn-lt"/>
              </a:defRPr>
            </a:lvl1pPr>
          </a:lstStyle>
          <a:p>
            <a:fld id="{75594855-01E8-5A4B-B2B8-E2ECEF879100}" type="datetime1">
              <a:rPr lang="en-US" smtClean="0"/>
              <a:pPr/>
              <a:t>6/15/2023</a:t>
            </a:fld>
            <a:endParaRPr lang="en-US" dirty="0"/>
          </a:p>
        </p:txBody>
      </p:sp>
      <p:sp>
        <p:nvSpPr>
          <p:cNvPr id="22" name="Footer Placeholder 21">
            <a:extLst>
              <a:ext uri="{FF2B5EF4-FFF2-40B4-BE49-F238E27FC236}">
                <a16:creationId xmlns:a16="http://schemas.microsoft.com/office/drawing/2014/main" id="{D9227732-A878-814C-8621-64ED1B2CCF9F}"/>
              </a:ext>
            </a:extLst>
          </p:cNvPr>
          <p:cNvSpPr>
            <a:spLocks noGrp="1"/>
          </p:cNvSpPr>
          <p:nvPr>
            <p:ph type="ftr" sz="quarter" idx="26"/>
          </p:nvPr>
        </p:nvSpPr>
        <p:spPr/>
        <p:txBody>
          <a:bodyPr>
            <a:noAutofit/>
          </a:bodyPr>
          <a:lstStyle>
            <a:lvl1pPr>
              <a:defRPr>
                <a:solidFill>
                  <a:schemeClr val="accent3"/>
                </a:solidFill>
                <a:latin typeface="+mn-lt"/>
              </a:defRPr>
            </a:lvl1pPr>
          </a:lstStyle>
          <a:p>
            <a:r>
              <a:rPr lang="en-US" dirty="0"/>
              <a:t>PRESENTATION TITLE</a:t>
            </a:r>
          </a:p>
        </p:txBody>
      </p:sp>
      <p:sp>
        <p:nvSpPr>
          <p:cNvPr id="23" name="Slide Number Placeholder 22">
            <a:extLst>
              <a:ext uri="{FF2B5EF4-FFF2-40B4-BE49-F238E27FC236}">
                <a16:creationId xmlns:a16="http://schemas.microsoft.com/office/drawing/2014/main" id="{CE9F02AC-6DFB-0C47-BC8E-4B0594007F33}"/>
              </a:ext>
            </a:extLst>
          </p:cNvPr>
          <p:cNvSpPr>
            <a:spLocks noGrp="1"/>
          </p:cNvSpPr>
          <p:nvPr>
            <p:ph type="sldNum" sz="quarter" idx="27"/>
          </p:nvPr>
        </p:nvSpPr>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005721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592931-05C6-8543-8B6E-A8BD29BD5C2B}" type="datetime1">
              <a:rPr lang="en-US" smtClean="0"/>
              <a:pPr/>
              <a:t>6/15/2023</a:t>
            </a:fld>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294A09A9-5501-47C1-A89A-A340965A2BE2}" type="slidenum">
              <a:rPr lang="en-US" smtClean="0"/>
              <a:pPr/>
              <a:t>‹#›</a:t>
            </a:fld>
            <a:endParaRPr lang="en-US" dirty="0"/>
          </a:p>
        </p:txBody>
      </p:sp>
      <p:sp>
        <p:nvSpPr>
          <p:cNvPr id="7" name="Rectangle 6">
            <a:extLst>
              <a:ext uri="{FF2B5EF4-FFF2-40B4-BE49-F238E27FC236}">
                <a16:creationId xmlns:a16="http://schemas.microsoft.com/office/drawing/2014/main" id="{02900CE5-0ADC-0364-EB90-2787D251EF3C}"/>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11">
            <a:extLst>
              <a:ext uri="{FF2B5EF4-FFF2-40B4-BE49-F238E27FC236}">
                <a16:creationId xmlns:a16="http://schemas.microsoft.com/office/drawing/2014/main" id="{D5A45372-E897-96F7-2FF8-6C8149F319D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13">
            <a:extLst>
              <a:ext uri="{FF2B5EF4-FFF2-40B4-BE49-F238E27FC236}">
                <a16:creationId xmlns:a16="http://schemas.microsoft.com/office/drawing/2014/main" id="{41BDB10F-0A13-47C6-759B-A2A13852A1FE}"/>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Freeform 14">
            <a:extLst>
              <a:ext uri="{FF2B5EF4-FFF2-40B4-BE49-F238E27FC236}">
                <a16:creationId xmlns:a16="http://schemas.microsoft.com/office/drawing/2014/main" id="{CAADBBC8-094F-3BF7-747C-63190D9598B9}"/>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880381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562DF68-3089-814D-8A14-C651FE91885E}" type="datetime1">
              <a:rPr lang="en-US" smtClean="0"/>
              <a:pPr/>
              <a:t>6/15/2023</a:t>
            </a:fld>
            <a:endParaRPr lang="en-US" dirty="0"/>
          </a:p>
        </p:txBody>
      </p:sp>
      <p:sp>
        <p:nvSpPr>
          <p:cNvPr id="6" name="Footer Placeholder 5"/>
          <p:cNvSpPr>
            <a:spLocks noGrp="1"/>
          </p:cNvSpPr>
          <p:nvPr>
            <p:ph type="ftr" sz="quarter" idx="11"/>
          </p:nvPr>
        </p:nvSpPr>
        <p:spPr/>
        <p:txBody>
          <a:bodyPr/>
          <a:lstStyle/>
          <a:p>
            <a:r>
              <a:rPr lang="en-US"/>
              <a:t>PRESENTATION TITLE</a:t>
            </a:r>
            <a:endParaRPr lang="en-US" dirty="0"/>
          </a:p>
        </p:txBody>
      </p:sp>
      <p:sp>
        <p:nvSpPr>
          <p:cNvPr id="7" name="Slide Number Placeholder 6"/>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071050414"/>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562DF68-3089-814D-8A14-C651FE91885E}" type="datetime1">
              <a:rPr lang="en-US" smtClean="0"/>
              <a:pPr/>
              <a:t>6/15/2023</a:t>
            </a:fld>
            <a:endParaRPr lang="en-US" dirty="0"/>
          </a:p>
        </p:txBody>
      </p:sp>
      <p:sp>
        <p:nvSpPr>
          <p:cNvPr id="8" name="Footer Placeholder 7"/>
          <p:cNvSpPr>
            <a:spLocks noGrp="1"/>
          </p:cNvSpPr>
          <p:nvPr>
            <p:ph type="ftr" sz="quarter" idx="11"/>
          </p:nvPr>
        </p:nvSpPr>
        <p:spPr/>
        <p:txBody>
          <a:bodyPr/>
          <a:lstStyle/>
          <a:p>
            <a:r>
              <a:rPr lang="en-US"/>
              <a:t>PRESENTATION TITLE</a:t>
            </a:r>
            <a:endParaRPr lang="en-US" dirty="0"/>
          </a:p>
        </p:txBody>
      </p:sp>
      <p:sp>
        <p:nvSpPr>
          <p:cNvPr id="9" name="Slide Number Placeholder 8"/>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265478292"/>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562DF68-3089-814D-8A14-C651FE91885E}" type="datetime1">
              <a:rPr lang="en-US" smtClean="0"/>
              <a:pPr/>
              <a:t>6/15/2023</a:t>
            </a:fld>
            <a:endParaRPr lang="en-US" dirty="0"/>
          </a:p>
        </p:txBody>
      </p:sp>
      <p:sp>
        <p:nvSpPr>
          <p:cNvPr id="4" name="Footer Placeholder 3"/>
          <p:cNvSpPr>
            <a:spLocks noGrp="1"/>
          </p:cNvSpPr>
          <p:nvPr>
            <p:ph type="ftr" sz="quarter" idx="11"/>
          </p:nvPr>
        </p:nvSpPr>
        <p:spPr/>
        <p:txBody>
          <a:bodyPr/>
          <a:lstStyle/>
          <a:p>
            <a:r>
              <a:rPr lang="en-US"/>
              <a:t>PRESENTATION TITLE</a:t>
            </a:r>
            <a:endParaRPr lang="en-US" dirty="0"/>
          </a:p>
        </p:txBody>
      </p:sp>
      <p:sp>
        <p:nvSpPr>
          <p:cNvPr id="5" name="Slide Number Placeholder 4"/>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480559706"/>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62DF68-3089-814D-8A14-C651FE91885E}" type="datetime1">
              <a:rPr lang="en-US" smtClean="0"/>
              <a:pPr/>
              <a:t>6/15/2023</a:t>
            </a:fld>
            <a:endParaRPr lang="en-US" dirty="0"/>
          </a:p>
        </p:txBody>
      </p:sp>
      <p:sp>
        <p:nvSpPr>
          <p:cNvPr id="3" name="Footer Placeholder 2"/>
          <p:cNvSpPr>
            <a:spLocks noGrp="1"/>
          </p:cNvSpPr>
          <p:nvPr>
            <p:ph type="ftr" sz="quarter" idx="11"/>
          </p:nvPr>
        </p:nvSpPr>
        <p:spPr/>
        <p:txBody>
          <a:bodyPr/>
          <a:lstStyle/>
          <a:p>
            <a:r>
              <a:rPr lang="en-US"/>
              <a:t>PRESENTATION TITLE</a:t>
            </a:r>
            <a:endParaRPr lang="en-US" dirty="0"/>
          </a:p>
        </p:txBody>
      </p:sp>
      <p:sp>
        <p:nvSpPr>
          <p:cNvPr id="4" name="Slide Number Placeholder 3"/>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4265636152"/>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562DF68-3089-814D-8A14-C651FE91885E}" type="datetime1">
              <a:rPr lang="en-US" smtClean="0"/>
              <a:pPr/>
              <a:t>6/15/2023</a:t>
            </a:fld>
            <a:endParaRPr lang="en-US" dirty="0"/>
          </a:p>
        </p:txBody>
      </p:sp>
      <p:sp>
        <p:nvSpPr>
          <p:cNvPr id="6" name="Footer Placeholder 5"/>
          <p:cNvSpPr>
            <a:spLocks noGrp="1"/>
          </p:cNvSpPr>
          <p:nvPr>
            <p:ph type="ftr" sz="quarter" idx="11"/>
          </p:nvPr>
        </p:nvSpPr>
        <p:spPr/>
        <p:txBody>
          <a:bodyPr/>
          <a:lstStyle/>
          <a:p>
            <a:r>
              <a:rPr lang="en-US"/>
              <a:t>PRESENTATION TITLE</a:t>
            </a:r>
            <a:endParaRPr lang="en-US" dirty="0"/>
          </a:p>
        </p:txBody>
      </p:sp>
      <p:sp>
        <p:nvSpPr>
          <p:cNvPr id="7" name="Slide Number Placeholder 6"/>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840480806"/>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562DF68-3089-814D-8A14-C651FE91885E}" type="datetime1">
              <a:rPr lang="en-US" smtClean="0"/>
              <a:pPr/>
              <a:t>6/15/2023</a:t>
            </a:fld>
            <a:endParaRPr lang="en-US" dirty="0"/>
          </a:p>
        </p:txBody>
      </p:sp>
      <p:sp>
        <p:nvSpPr>
          <p:cNvPr id="6" name="Footer Placeholder 5"/>
          <p:cNvSpPr>
            <a:spLocks noGrp="1"/>
          </p:cNvSpPr>
          <p:nvPr>
            <p:ph type="ftr" sz="quarter" idx="11"/>
          </p:nvPr>
        </p:nvSpPr>
        <p:spPr/>
        <p:txBody>
          <a:bodyPr/>
          <a:lstStyle/>
          <a:p>
            <a:r>
              <a:rPr lang="en-US"/>
              <a:t>PRESENTATION TITLE</a:t>
            </a:r>
            <a:endParaRPr lang="en-US" dirty="0"/>
          </a:p>
        </p:txBody>
      </p:sp>
      <p:sp>
        <p:nvSpPr>
          <p:cNvPr id="7" name="Slide Number Placeholder 6"/>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418757532"/>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562DF68-3089-814D-8A14-C651FE91885E}" type="datetime1">
              <a:rPr lang="en-US" smtClean="0"/>
              <a:pPr/>
              <a:t>6/15/2023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PRESENTATION TITLE</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017054014"/>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 id="2147483682" r:id="rId15"/>
    <p:sldLayoutId id="2147483683" r:id="rId16"/>
    <p:sldLayoutId id="2147483685" r:id="rId17"/>
    <p:sldLayoutId id="2147483651" r:id="rId18"/>
    <p:sldLayoutId id="2147483654" r:id="rId19"/>
    <p:sldLayoutId id="2147483658" r:id="rId20"/>
    <p:sldLayoutId id="2147483662" r:id="rId21"/>
  </p:sldLayoutIdLst>
  <p:hf hd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hyperlink" Target="https://portal.ct.gov/socialequitycouncil/Social-Equity-Council-Information/Articles/MBE-DBE-Vendor-and-Contractor-List?language=en_US" TargetMode="Externa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3" Type="http://schemas.openxmlformats.org/officeDocument/2006/relationships/hyperlink" Target="https://portal.ct.gov/DAS/Procurement/Supplier-Diversity/SBE-MBE-Program-Certification-Application-Small-or-Minority-Business-Enterprise#:~:text=Overview%20The%20Supplier%20Diversity%20Program%2C%20also%20known%20as,the%20process%20for%20certification%20of%20Connecticut%20SBE%2FMBE%20companies." TargetMode="External"/><Relationship Id="rId2" Type="http://schemas.openxmlformats.org/officeDocument/2006/relationships/hyperlink" Target="mailto:Meg.Yetishefsky@CT.Gov" TargetMode="Externa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ct.gov/SOCIALEQUITYCOUNCIL" TargetMode="External"/><Relationship Id="rId2" Type="http://schemas.openxmlformats.org/officeDocument/2006/relationships/hyperlink" Target="mailto:SEC@CT.GOV"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751050" y="661851"/>
            <a:ext cx="7861727" cy="3823063"/>
          </a:xfrm>
        </p:spPr>
        <p:txBody>
          <a:bodyPr/>
          <a:lstStyle/>
          <a:p>
            <a:pPr algn="l"/>
            <a:br>
              <a:rPr lang="en-US" sz="5400" b="1" dirty="0">
                <a:solidFill>
                  <a:schemeClr val="tx1"/>
                </a:solidFill>
              </a:rPr>
            </a:br>
            <a:br>
              <a:rPr lang="en-US" sz="5400" b="1" dirty="0">
                <a:solidFill>
                  <a:schemeClr val="tx1"/>
                </a:solidFill>
              </a:rPr>
            </a:br>
            <a:br>
              <a:rPr lang="en-US" sz="5400" b="1" dirty="0">
                <a:solidFill>
                  <a:schemeClr val="tx1"/>
                </a:solidFill>
              </a:rPr>
            </a:br>
            <a:br>
              <a:rPr lang="en-US" sz="5400" b="1" dirty="0">
                <a:solidFill>
                  <a:schemeClr val="tx1"/>
                </a:solidFill>
              </a:rPr>
            </a:br>
            <a:br>
              <a:rPr lang="en-US" sz="5400" b="1" dirty="0">
                <a:solidFill>
                  <a:schemeClr val="tx1"/>
                </a:solidFill>
              </a:rPr>
            </a:br>
            <a:br>
              <a:rPr lang="en-US" sz="5400" b="1" dirty="0">
                <a:solidFill>
                  <a:schemeClr val="tx1"/>
                </a:solidFill>
              </a:rPr>
            </a:br>
            <a:br>
              <a:rPr lang="en-US" sz="5400" b="1" dirty="0">
                <a:solidFill>
                  <a:schemeClr val="tx1"/>
                </a:solidFill>
              </a:rPr>
            </a:br>
            <a:r>
              <a:rPr lang="en-US" b="1" dirty="0">
                <a:solidFill>
                  <a:schemeClr val="tx1"/>
                </a:solidFill>
              </a:rPr>
              <a:t>SOCIAL EQUITY PLAN DEVELOPMENT TECHNICAL ASSISTANCE </a:t>
            </a:r>
            <a:endParaRPr lang="en-US" sz="4800" b="1" dirty="0">
              <a:solidFill>
                <a:schemeClr val="tx1"/>
              </a:solidFill>
            </a:endParaRPr>
          </a:p>
        </p:txBody>
      </p:sp>
      <p:pic>
        <p:nvPicPr>
          <p:cNvPr id="6" name="Picture 5">
            <a:extLst>
              <a:ext uri="{FF2B5EF4-FFF2-40B4-BE49-F238E27FC236}">
                <a16:creationId xmlns:a16="http://schemas.microsoft.com/office/drawing/2014/main" id="{89F4E1A2-E526-9693-A038-3B06D3C99E7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60870" y="415655"/>
            <a:ext cx="1976846" cy="1549848"/>
          </a:xfrm>
          <a:prstGeom prst="rect">
            <a:avLst/>
          </a:prstGeom>
          <a:noFill/>
          <a:ln>
            <a:noFill/>
          </a:ln>
        </p:spPr>
      </p:pic>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0B6C709-8794-DF4E-A15C-6E648F09DD12}"/>
              </a:ext>
            </a:extLst>
          </p:cNvPr>
          <p:cNvSpPr>
            <a:spLocks noGrp="1"/>
          </p:cNvSpPr>
          <p:nvPr>
            <p:ph type="sldNum" sz="quarter" idx="12"/>
          </p:nvPr>
        </p:nvSpPr>
        <p:spPr/>
        <p:txBody>
          <a:bodyPr/>
          <a:lstStyle/>
          <a:p>
            <a:fld id="{294A09A9-5501-47C1-A89A-A340965A2BE2}" type="slidenum">
              <a:rPr lang="en-US" smtClean="0"/>
              <a:pPr/>
              <a:t>10</a:t>
            </a:fld>
            <a:endParaRPr lang="en-US" dirty="0"/>
          </a:p>
        </p:txBody>
      </p:sp>
      <p:sp>
        <p:nvSpPr>
          <p:cNvPr id="2" name="TextBox 1">
            <a:extLst>
              <a:ext uri="{FF2B5EF4-FFF2-40B4-BE49-F238E27FC236}">
                <a16:creationId xmlns:a16="http://schemas.microsoft.com/office/drawing/2014/main" id="{061E6F48-8E82-4A2C-22B7-BE24F3B5CD0A}"/>
              </a:ext>
            </a:extLst>
          </p:cNvPr>
          <p:cNvSpPr txBox="1"/>
          <p:nvPr/>
        </p:nvSpPr>
        <p:spPr>
          <a:xfrm>
            <a:off x="496388" y="451513"/>
            <a:ext cx="8952411" cy="1323439"/>
          </a:xfrm>
          <a:prstGeom prst="rect">
            <a:avLst/>
          </a:prstGeom>
          <a:noFill/>
        </p:spPr>
        <p:txBody>
          <a:bodyPr wrap="square" rtlCol="0">
            <a:spAutoFit/>
          </a:bodyPr>
          <a:lstStyle/>
          <a:p>
            <a:pPr algn="ctr"/>
            <a:r>
              <a:rPr lang="en-US" sz="4000" b="1" dirty="0">
                <a:solidFill>
                  <a:srgbClr val="002060"/>
                </a:solidFill>
                <a:effectLst/>
                <a:ea typeface="Calibri" panose="020F0502020204030204" pitchFamily="34" charset="0"/>
              </a:rPr>
              <a:t>COMMUNITY NEEDS ASSESSMENTS (COMMUNITY CONVERSATIONS)</a:t>
            </a:r>
            <a:endParaRPr lang="en-US" sz="4000" b="1" dirty="0">
              <a:solidFill>
                <a:srgbClr val="002060"/>
              </a:solidFill>
            </a:endParaRPr>
          </a:p>
        </p:txBody>
      </p:sp>
      <p:sp>
        <p:nvSpPr>
          <p:cNvPr id="5" name="Content Placeholder 4">
            <a:extLst>
              <a:ext uri="{FF2B5EF4-FFF2-40B4-BE49-F238E27FC236}">
                <a16:creationId xmlns:a16="http://schemas.microsoft.com/office/drawing/2014/main" id="{3A02A18C-A617-AD95-EAA6-5B3B3CCFC35B}"/>
              </a:ext>
            </a:extLst>
          </p:cNvPr>
          <p:cNvSpPr>
            <a:spLocks noGrp="1"/>
          </p:cNvSpPr>
          <p:nvPr>
            <p:ph idx="1"/>
          </p:nvPr>
        </p:nvSpPr>
        <p:spPr>
          <a:xfrm>
            <a:off x="335664" y="2456681"/>
            <a:ext cx="8596668" cy="3880773"/>
          </a:xfrm>
        </p:spPr>
        <p:txBody>
          <a:bodyPr>
            <a:normAutofit/>
          </a:bodyPr>
          <a:lstStyle/>
          <a:p>
            <a:r>
              <a:rPr lang="en-US" sz="2400" b="1" dirty="0">
                <a:solidFill>
                  <a:srgbClr val="002060"/>
                </a:solidFill>
                <a:ea typeface="Calibri" panose="020F0502020204030204" pitchFamily="34" charset="0"/>
              </a:rPr>
              <a:t>Dates of Community Sessions </a:t>
            </a:r>
          </a:p>
          <a:p>
            <a:r>
              <a:rPr lang="en-US" sz="2400" b="1" dirty="0">
                <a:solidFill>
                  <a:srgbClr val="002060"/>
                </a:solidFill>
                <a:ea typeface="Calibri" panose="020F0502020204030204" pitchFamily="34" charset="0"/>
              </a:rPr>
              <a:t>Meeting Agenda </a:t>
            </a:r>
          </a:p>
          <a:p>
            <a:r>
              <a:rPr lang="en-US" sz="2400" b="1" dirty="0">
                <a:solidFill>
                  <a:srgbClr val="002060"/>
                </a:solidFill>
                <a:effectLst/>
                <a:ea typeface="Calibri" panose="020F0502020204030204" pitchFamily="34" charset="0"/>
              </a:rPr>
              <a:t>Type of </a:t>
            </a:r>
            <a:r>
              <a:rPr lang="en-US" sz="2400" b="1" dirty="0">
                <a:solidFill>
                  <a:srgbClr val="002060"/>
                </a:solidFill>
                <a:ea typeface="Calibri" panose="020F0502020204030204" pitchFamily="34" charset="0"/>
              </a:rPr>
              <a:t>Community Sessions</a:t>
            </a:r>
          </a:p>
          <a:p>
            <a:pPr lvl="1"/>
            <a:r>
              <a:rPr lang="en-US" sz="2400" b="1" dirty="0">
                <a:solidFill>
                  <a:srgbClr val="002060"/>
                </a:solidFill>
                <a:ea typeface="Calibri" panose="020F0502020204030204" pitchFamily="34" charset="0"/>
              </a:rPr>
              <a:t>Faith-based, social service organizations, non-profits, elected officials, community stakeholders </a:t>
            </a:r>
          </a:p>
          <a:p>
            <a:r>
              <a:rPr lang="en-US" sz="2400" b="1" dirty="0">
                <a:solidFill>
                  <a:srgbClr val="002060"/>
                </a:solidFill>
                <a:effectLst/>
                <a:ea typeface="Calibri" panose="020F0502020204030204" pitchFamily="34" charset="0"/>
              </a:rPr>
              <a:t>List o</a:t>
            </a:r>
            <a:r>
              <a:rPr lang="en-US" sz="2400" b="1" dirty="0">
                <a:solidFill>
                  <a:srgbClr val="002060"/>
                </a:solidFill>
                <a:ea typeface="Calibri" panose="020F0502020204030204" pitchFamily="34" charset="0"/>
              </a:rPr>
              <a:t>f Attendees with Community Affiliations</a:t>
            </a:r>
            <a:r>
              <a:rPr lang="en-US" sz="2400" b="1" dirty="0">
                <a:solidFill>
                  <a:srgbClr val="002060"/>
                </a:solidFill>
                <a:effectLst/>
                <a:ea typeface="Calibri" panose="020F0502020204030204" pitchFamily="34" charset="0"/>
              </a:rPr>
              <a:t> </a:t>
            </a:r>
          </a:p>
          <a:p>
            <a:r>
              <a:rPr lang="en-US" sz="2400" b="1" dirty="0">
                <a:solidFill>
                  <a:srgbClr val="002060"/>
                </a:solidFill>
                <a:effectLst/>
                <a:ea typeface="Calibri" panose="020F0502020204030204" pitchFamily="34" charset="0"/>
              </a:rPr>
              <a:t>Assessment Outcomes/Results (programs, facility) </a:t>
            </a:r>
          </a:p>
        </p:txBody>
      </p:sp>
    </p:spTree>
    <p:extLst>
      <p:ext uri="{BB962C8B-B14F-4D97-AF65-F5344CB8AC3E}">
        <p14:creationId xmlns:p14="http://schemas.microsoft.com/office/powerpoint/2010/main" val="1185532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AE308-3076-43DB-B834-DA0B0AE19AF9}"/>
              </a:ext>
            </a:extLst>
          </p:cNvPr>
          <p:cNvSpPr>
            <a:spLocks noGrp="1"/>
          </p:cNvSpPr>
          <p:nvPr>
            <p:ph type="ctrTitle"/>
          </p:nvPr>
        </p:nvSpPr>
        <p:spPr>
          <a:xfrm>
            <a:off x="2203545" y="3429000"/>
            <a:ext cx="7784910" cy="3790091"/>
          </a:xfrm>
        </p:spPr>
        <p:txBody>
          <a:bodyPr>
            <a:noAutofit/>
          </a:bodyPr>
          <a:lstStyle/>
          <a:p>
            <a:pPr algn="l"/>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sz="2400" dirty="0">
                <a:solidFill>
                  <a:schemeClr val="tx1"/>
                </a:solidFill>
              </a:rPr>
            </a:br>
            <a:br>
              <a:rPr lang="en-US" sz="2400" dirty="0">
                <a:solidFill>
                  <a:schemeClr val="tx1"/>
                </a:solidFill>
              </a:rPr>
            </a:br>
            <a:br>
              <a:rPr lang="en-US" dirty="0">
                <a:solidFill>
                  <a:schemeClr val="tx1"/>
                </a:solidFill>
              </a:rPr>
            </a:br>
            <a:br>
              <a:rPr lang="en-US" dirty="0">
                <a:solidFill>
                  <a:schemeClr val="tx1"/>
                </a:solidFill>
              </a:rPr>
            </a:br>
            <a:br>
              <a:rPr lang="en-US" sz="2400" b="1" dirty="0">
                <a:solidFill>
                  <a:srgbClr val="002060"/>
                </a:solidFill>
                <a:latin typeface="+mn-lt"/>
              </a:rPr>
            </a:br>
            <a:br>
              <a:rPr lang="en-US" sz="2400" b="1" dirty="0">
                <a:solidFill>
                  <a:srgbClr val="002060"/>
                </a:solidFill>
                <a:latin typeface="+mn-lt"/>
              </a:rPr>
            </a:br>
            <a:br>
              <a:rPr lang="en-US" sz="2400" b="1" dirty="0">
                <a:solidFill>
                  <a:srgbClr val="002060"/>
                </a:solidFill>
                <a:latin typeface="+mn-lt"/>
              </a:rPr>
            </a:br>
            <a:br>
              <a:rPr lang="en-US" sz="2400" b="1" dirty="0">
                <a:solidFill>
                  <a:srgbClr val="002060"/>
                </a:solidFill>
                <a:latin typeface="+mn-lt"/>
              </a:rPr>
            </a:br>
            <a:br>
              <a:rPr lang="en-US" sz="2400" b="1" dirty="0">
                <a:solidFill>
                  <a:srgbClr val="002060"/>
                </a:solidFill>
                <a:latin typeface="+mn-lt"/>
              </a:rPr>
            </a:br>
            <a:br>
              <a:rPr lang="en-US" sz="2400" b="1" dirty="0">
                <a:solidFill>
                  <a:srgbClr val="002060"/>
                </a:solidFill>
                <a:latin typeface="+mn-lt"/>
              </a:rPr>
            </a:br>
            <a:br>
              <a:rPr lang="en-US" sz="2400" b="1" dirty="0">
                <a:solidFill>
                  <a:srgbClr val="002060"/>
                </a:solidFill>
                <a:latin typeface="+mn-lt"/>
              </a:rPr>
            </a:br>
            <a:br>
              <a:rPr lang="en-US" sz="2400" b="1" dirty="0">
                <a:solidFill>
                  <a:srgbClr val="002060"/>
                </a:solidFill>
                <a:latin typeface="+mn-lt"/>
              </a:rPr>
            </a:br>
            <a:br>
              <a:rPr lang="en-US" sz="2400" b="1" dirty="0">
                <a:solidFill>
                  <a:srgbClr val="002060"/>
                </a:solidFill>
                <a:latin typeface="+mn-lt"/>
              </a:rPr>
            </a:br>
            <a:br>
              <a:rPr lang="en-US" sz="2400" b="1" dirty="0">
                <a:solidFill>
                  <a:srgbClr val="002060"/>
                </a:solidFill>
                <a:latin typeface="+mn-lt"/>
              </a:rPr>
            </a:br>
            <a:endParaRPr lang="en-US" sz="2400" b="1" dirty="0">
              <a:solidFill>
                <a:srgbClr val="002060"/>
              </a:solidFill>
              <a:latin typeface="+mn-lt"/>
            </a:endParaRPr>
          </a:p>
        </p:txBody>
      </p:sp>
      <p:sp>
        <p:nvSpPr>
          <p:cNvPr id="4" name="TextBox 3">
            <a:extLst>
              <a:ext uri="{FF2B5EF4-FFF2-40B4-BE49-F238E27FC236}">
                <a16:creationId xmlns:a16="http://schemas.microsoft.com/office/drawing/2014/main" id="{B7588B54-32DD-6C7F-186D-CBC8AD40DEC3}"/>
              </a:ext>
            </a:extLst>
          </p:cNvPr>
          <p:cNvSpPr txBox="1"/>
          <p:nvPr/>
        </p:nvSpPr>
        <p:spPr>
          <a:xfrm>
            <a:off x="1410790" y="213358"/>
            <a:ext cx="6479176" cy="707886"/>
          </a:xfrm>
          <a:prstGeom prst="rect">
            <a:avLst/>
          </a:prstGeom>
          <a:noFill/>
        </p:spPr>
        <p:txBody>
          <a:bodyPr wrap="square" rtlCol="0">
            <a:spAutoFit/>
          </a:bodyPr>
          <a:lstStyle/>
          <a:p>
            <a:pPr algn="ctr"/>
            <a:r>
              <a:rPr lang="en-US" sz="4000" b="1" dirty="0">
                <a:solidFill>
                  <a:srgbClr val="002060"/>
                </a:solidFill>
                <a:effectLst/>
                <a:latin typeface="+mn-lt"/>
                <a:ea typeface="Calibri" panose="020F0502020204030204" pitchFamily="34" charset="0"/>
              </a:rPr>
              <a:t>LETTERS OF SUPPORT</a:t>
            </a:r>
            <a:endParaRPr lang="en-US" sz="4000" dirty="0"/>
          </a:p>
        </p:txBody>
      </p:sp>
      <p:sp>
        <p:nvSpPr>
          <p:cNvPr id="8" name="TextBox 7">
            <a:extLst>
              <a:ext uri="{FF2B5EF4-FFF2-40B4-BE49-F238E27FC236}">
                <a16:creationId xmlns:a16="http://schemas.microsoft.com/office/drawing/2014/main" id="{01E6106E-52C4-BDB0-DA86-990DD1DC0966}"/>
              </a:ext>
            </a:extLst>
          </p:cNvPr>
          <p:cNvSpPr txBox="1"/>
          <p:nvPr/>
        </p:nvSpPr>
        <p:spPr>
          <a:xfrm>
            <a:off x="714103" y="1155284"/>
            <a:ext cx="7715793" cy="3231654"/>
          </a:xfrm>
          <a:prstGeom prst="rect">
            <a:avLst/>
          </a:prstGeom>
          <a:noFill/>
        </p:spPr>
        <p:txBody>
          <a:bodyPr wrap="square">
            <a:spAutoFit/>
          </a:bodyPr>
          <a:lstStyle/>
          <a:p>
            <a:r>
              <a:rPr lang="en-US" sz="2400" b="1" dirty="0">
                <a:solidFill>
                  <a:srgbClr val="002060"/>
                </a:solidFill>
              </a:rPr>
              <a:t>5 Letters of Support</a:t>
            </a:r>
            <a:br>
              <a:rPr lang="en-US" sz="2400" b="1" dirty="0">
                <a:solidFill>
                  <a:srgbClr val="002060"/>
                </a:solidFill>
              </a:rPr>
            </a:br>
            <a:br>
              <a:rPr lang="en-US" sz="2400" b="1" dirty="0">
                <a:solidFill>
                  <a:srgbClr val="002060"/>
                </a:solidFill>
              </a:rPr>
            </a:br>
            <a:r>
              <a:rPr lang="en-US" sz="2400" b="1" dirty="0">
                <a:solidFill>
                  <a:srgbClr val="002060"/>
                </a:solidFill>
              </a:rPr>
              <a:t>Community Stakeholders</a:t>
            </a:r>
            <a:br>
              <a:rPr lang="en-US" sz="2400" b="1" dirty="0">
                <a:solidFill>
                  <a:srgbClr val="002060"/>
                </a:solidFill>
              </a:rPr>
            </a:br>
            <a:r>
              <a:rPr lang="en-US" sz="2400" b="1" dirty="0">
                <a:solidFill>
                  <a:srgbClr val="002060"/>
                </a:solidFill>
              </a:rPr>
              <a:t>   faith-based, social service organizations and/or town elected officials</a:t>
            </a:r>
            <a:br>
              <a:rPr lang="en-US" sz="2400" b="1" dirty="0">
                <a:solidFill>
                  <a:srgbClr val="002060"/>
                </a:solidFill>
              </a:rPr>
            </a:br>
            <a:br>
              <a:rPr lang="en-US" sz="2400" b="1" dirty="0">
                <a:solidFill>
                  <a:srgbClr val="002060"/>
                </a:solidFill>
              </a:rPr>
            </a:br>
            <a:r>
              <a:rPr lang="en-US" sz="2400" b="1" dirty="0">
                <a:solidFill>
                  <a:srgbClr val="002060"/>
                </a:solidFill>
              </a:rPr>
              <a:t>In Support of the Outlined Plan</a:t>
            </a:r>
            <a:br>
              <a:rPr lang="en-US" sz="2400" b="1" dirty="0">
                <a:solidFill>
                  <a:srgbClr val="002060"/>
                </a:solidFill>
              </a:rPr>
            </a:br>
            <a:r>
              <a:rPr lang="en-US" dirty="0"/>
              <a:t> </a:t>
            </a:r>
            <a:br>
              <a:rPr lang="en-US" dirty="0"/>
            </a:br>
            <a:endParaRPr lang="en-US" dirty="0"/>
          </a:p>
        </p:txBody>
      </p:sp>
    </p:spTree>
    <p:extLst>
      <p:ext uri="{BB962C8B-B14F-4D97-AF65-F5344CB8AC3E}">
        <p14:creationId xmlns:p14="http://schemas.microsoft.com/office/powerpoint/2010/main" val="2356449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0B6C709-8794-DF4E-A15C-6E648F09DD12}"/>
              </a:ext>
            </a:extLst>
          </p:cNvPr>
          <p:cNvSpPr>
            <a:spLocks noGrp="1"/>
          </p:cNvSpPr>
          <p:nvPr>
            <p:ph type="sldNum" sz="quarter" idx="12"/>
          </p:nvPr>
        </p:nvSpPr>
        <p:spPr/>
        <p:txBody>
          <a:bodyPr/>
          <a:lstStyle/>
          <a:p>
            <a:fld id="{294A09A9-5501-47C1-A89A-A340965A2BE2}" type="slidenum">
              <a:rPr lang="en-US" smtClean="0"/>
              <a:pPr/>
              <a:t>12</a:t>
            </a:fld>
            <a:endParaRPr lang="en-US" dirty="0"/>
          </a:p>
        </p:txBody>
      </p:sp>
      <p:sp>
        <p:nvSpPr>
          <p:cNvPr id="2" name="TextBox 1">
            <a:extLst>
              <a:ext uri="{FF2B5EF4-FFF2-40B4-BE49-F238E27FC236}">
                <a16:creationId xmlns:a16="http://schemas.microsoft.com/office/drawing/2014/main" id="{061E6F48-8E82-4A2C-22B7-BE24F3B5CD0A}"/>
              </a:ext>
            </a:extLst>
          </p:cNvPr>
          <p:cNvSpPr txBox="1"/>
          <p:nvPr/>
        </p:nvSpPr>
        <p:spPr>
          <a:xfrm>
            <a:off x="677334" y="381210"/>
            <a:ext cx="8157269" cy="707886"/>
          </a:xfrm>
          <a:prstGeom prst="rect">
            <a:avLst/>
          </a:prstGeom>
          <a:noFill/>
        </p:spPr>
        <p:txBody>
          <a:bodyPr wrap="square" rtlCol="0">
            <a:spAutoFit/>
          </a:bodyPr>
          <a:lstStyle/>
          <a:p>
            <a:pPr algn="ctr"/>
            <a:r>
              <a:rPr lang="en-US" sz="4000" b="1" dirty="0">
                <a:solidFill>
                  <a:srgbClr val="002060"/>
                </a:solidFill>
                <a:effectLst/>
                <a:ea typeface="Calibri" panose="020F0502020204030204" pitchFamily="34" charset="0"/>
              </a:rPr>
              <a:t>Program Timeline</a:t>
            </a:r>
            <a:endParaRPr lang="en-US" sz="4000" b="1" dirty="0">
              <a:solidFill>
                <a:srgbClr val="002060"/>
              </a:solidFill>
            </a:endParaRPr>
          </a:p>
        </p:txBody>
      </p:sp>
      <p:sp>
        <p:nvSpPr>
          <p:cNvPr id="5" name="Content Placeholder 4">
            <a:extLst>
              <a:ext uri="{FF2B5EF4-FFF2-40B4-BE49-F238E27FC236}">
                <a16:creationId xmlns:a16="http://schemas.microsoft.com/office/drawing/2014/main" id="{3A02A18C-A617-AD95-EAA6-5B3B3CCFC35B}"/>
              </a:ext>
            </a:extLst>
          </p:cNvPr>
          <p:cNvSpPr>
            <a:spLocks noGrp="1"/>
          </p:cNvSpPr>
          <p:nvPr>
            <p:ph idx="1"/>
          </p:nvPr>
        </p:nvSpPr>
        <p:spPr>
          <a:xfrm>
            <a:off x="607665" y="1725161"/>
            <a:ext cx="8596668" cy="3880773"/>
          </a:xfrm>
        </p:spPr>
        <p:txBody>
          <a:bodyPr>
            <a:normAutofit/>
          </a:bodyPr>
          <a:lstStyle/>
          <a:p>
            <a:endParaRPr lang="en-US" sz="2400" b="1" dirty="0">
              <a:effectLst/>
              <a:latin typeface="Calibri" panose="020F0502020204030204" pitchFamily="34" charset="0"/>
              <a:ea typeface="Calibri" panose="020F0502020204030204" pitchFamily="34" charset="0"/>
            </a:endParaRPr>
          </a:p>
          <a:p>
            <a:r>
              <a:rPr lang="en-US" sz="2400" b="1" dirty="0">
                <a:solidFill>
                  <a:srgbClr val="002060"/>
                </a:solidFill>
                <a:effectLst/>
                <a:ea typeface="Calibri" panose="020F0502020204030204" pitchFamily="34" charset="0"/>
              </a:rPr>
              <a:t>SEP </a:t>
            </a:r>
            <a:r>
              <a:rPr lang="en-US" sz="2400" b="1" dirty="0">
                <a:solidFill>
                  <a:srgbClr val="002060"/>
                </a:solidFill>
                <a:ea typeface="Calibri" panose="020F0502020204030204" pitchFamily="34" charset="0"/>
              </a:rPr>
              <a:t>S</a:t>
            </a:r>
            <a:r>
              <a:rPr lang="en-US" sz="2400" b="1" dirty="0">
                <a:solidFill>
                  <a:srgbClr val="002060"/>
                </a:solidFill>
                <a:effectLst/>
                <a:ea typeface="Calibri" panose="020F0502020204030204" pitchFamily="34" charset="0"/>
              </a:rPr>
              <a:t>trategy Outline/Timeline </a:t>
            </a:r>
          </a:p>
          <a:p>
            <a:pPr lvl="1"/>
            <a:r>
              <a:rPr lang="en-US" sz="2400" b="1" dirty="0">
                <a:solidFill>
                  <a:srgbClr val="002060"/>
                </a:solidFill>
                <a:effectLst/>
                <a:ea typeface="Calibri" panose="020F0502020204030204" pitchFamily="34" charset="0"/>
              </a:rPr>
              <a:t>Implementation/Roll Out </a:t>
            </a:r>
          </a:p>
          <a:p>
            <a:pPr lvl="1"/>
            <a:r>
              <a:rPr lang="en-US" sz="2400" b="1" dirty="0">
                <a:solidFill>
                  <a:srgbClr val="002060"/>
                </a:solidFill>
                <a:effectLst/>
                <a:ea typeface="Calibri" panose="020F0502020204030204" pitchFamily="34" charset="0"/>
              </a:rPr>
              <a:t>Targeted Audience for each Goal(low-mod income, DIA, elderly, youth, public facility)</a:t>
            </a:r>
          </a:p>
          <a:p>
            <a:r>
              <a:rPr lang="en-US" sz="2400" b="1" dirty="0">
                <a:solidFill>
                  <a:srgbClr val="002060"/>
                </a:solidFill>
                <a:ea typeface="Calibri" panose="020F0502020204030204" pitchFamily="34" charset="0"/>
              </a:rPr>
              <a:t>Start Date, End Date, </a:t>
            </a:r>
          </a:p>
          <a:p>
            <a:r>
              <a:rPr lang="en-US" sz="2400" b="1" dirty="0">
                <a:solidFill>
                  <a:srgbClr val="002060"/>
                </a:solidFill>
                <a:effectLst/>
                <a:ea typeface="Calibri" panose="020F0502020204030204" pitchFamily="34" charset="0"/>
              </a:rPr>
              <a:t>Outlines a strategy for SEP  implementation.</a:t>
            </a:r>
            <a:endParaRPr lang="en-US" sz="2400" b="1" dirty="0">
              <a:solidFill>
                <a:srgbClr val="002060"/>
              </a:solidFill>
            </a:endParaRPr>
          </a:p>
        </p:txBody>
      </p:sp>
    </p:spTree>
    <p:extLst>
      <p:ext uri="{BB962C8B-B14F-4D97-AF65-F5344CB8AC3E}">
        <p14:creationId xmlns:p14="http://schemas.microsoft.com/office/powerpoint/2010/main" val="2616811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0B6C709-8794-DF4E-A15C-6E648F09DD12}"/>
              </a:ext>
            </a:extLst>
          </p:cNvPr>
          <p:cNvSpPr>
            <a:spLocks noGrp="1"/>
          </p:cNvSpPr>
          <p:nvPr>
            <p:ph type="sldNum" sz="quarter" idx="12"/>
          </p:nvPr>
        </p:nvSpPr>
        <p:spPr/>
        <p:txBody>
          <a:bodyPr/>
          <a:lstStyle/>
          <a:p>
            <a:fld id="{294A09A9-5501-47C1-A89A-A340965A2BE2}" type="slidenum">
              <a:rPr lang="en-US" smtClean="0"/>
              <a:pPr/>
              <a:t>13</a:t>
            </a:fld>
            <a:endParaRPr lang="en-US" dirty="0"/>
          </a:p>
        </p:txBody>
      </p:sp>
      <p:sp>
        <p:nvSpPr>
          <p:cNvPr id="2" name="TextBox 1">
            <a:extLst>
              <a:ext uri="{FF2B5EF4-FFF2-40B4-BE49-F238E27FC236}">
                <a16:creationId xmlns:a16="http://schemas.microsoft.com/office/drawing/2014/main" id="{061E6F48-8E82-4A2C-22B7-BE24F3B5CD0A}"/>
              </a:ext>
            </a:extLst>
          </p:cNvPr>
          <p:cNvSpPr txBox="1"/>
          <p:nvPr/>
        </p:nvSpPr>
        <p:spPr>
          <a:xfrm>
            <a:off x="1223212" y="567972"/>
            <a:ext cx="7367451" cy="707886"/>
          </a:xfrm>
          <a:prstGeom prst="rect">
            <a:avLst/>
          </a:prstGeom>
          <a:noFill/>
        </p:spPr>
        <p:txBody>
          <a:bodyPr wrap="square" rtlCol="0">
            <a:spAutoFit/>
          </a:bodyPr>
          <a:lstStyle/>
          <a:p>
            <a:pPr algn="ctr"/>
            <a:r>
              <a:rPr lang="en-US" sz="4000" b="1" dirty="0">
                <a:solidFill>
                  <a:srgbClr val="002060"/>
                </a:solidFill>
                <a:effectLst/>
                <a:ea typeface="Calibri" panose="020F0502020204030204" pitchFamily="34" charset="0"/>
              </a:rPr>
              <a:t>Metrics/Assessment </a:t>
            </a:r>
            <a:endParaRPr lang="en-US" sz="4000" b="1" dirty="0">
              <a:solidFill>
                <a:srgbClr val="002060"/>
              </a:solidFill>
            </a:endParaRPr>
          </a:p>
        </p:txBody>
      </p:sp>
      <p:sp>
        <p:nvSpPr>
          <p:cNvPr id="5" name="Content Placeholder 4">
            <a:extLst>
              <a:ext uri="{FF2B5EF4-FFF2-40B4-BE49-F238E27FC236}">
                <a16:creationId xmlns:a16="http://schemas.microsoft.com/office/drawing/2014/main" id="{3A02A18C-A617-AD95-EAA6-5B3B3CCFC35B}"/>
              </a:ext>
            </a:extLst>
          </p:cNvPr>
          <p:cNvSpPr>
            <a:spLocks noGrp="1"/>
          </p:cNvSpPr>
          <p:nvPr>
            <p:ph idx="1"/>
          </p:nvPr>
        </p:nvSpPr>
        <p:spPr>
          <a:xfrm>
            <a:off x="511871" y="1924823"/>
            <a:ext cx="8596668" cy="3880773"/>
          </a:xfrm>
        </p:spPr>
        <p:txBody>
          <a:bodyPr>
            <a:normAutofit/>
          </a:bodyPr>
          <a:lstStyle/>
          <a:p>
            <a:r>
              <a:rPr lang="en-US" sz="2400" b="1" dirty="0">
                <a:solidFill>
                  <a:srgbClr val="002060"/>
                </a:solidFill>
                <a:ea typeface="Calibri" panose="020F0502020204030204" pitchFamily="34" charset="0"/>
              </a:rPr>
              <a:t>Each Licensee is required to provide the SEC with: </a:t>
            </a:r>
          </a:p>
          <a:p>
            <a:r>
              <a:rPr lang="en-US" sz="2400" b="1" dirty="0">
                <a:solidFill>
                  <a:srgbClr val="002060"/>
                </a:solidFill>
                <a:effectLst/>
                <a:ea typeface="Calibri" panose="020F0502020204030204" pitchFamily="34" charset="0"/>
              </a:rPr>
              <a:t>6 months progress report </a:t>
            </a:r>
          </a:p>
          <a:p>
            <a:r>
              <a:rPr lang="en-US" sz="2400" b="1" dirty="0">
                <a:solidFill>
                  <a:srgbClr val="002060"/>
                </a:solidFill>
                <a:ea typeface="Calibri" panose="020F0502020204030204" pitchFamily="34" charset="0"/>
              </a:rPr>
              <a:t>A</a:t>
            </a:r>
            <a:r>
              <a:rPr lang="en-US" sz="2400" b="1" dirty="0">
                <a:solidFill>
                  <a:srgbClr val="002060"/>
                </a:solidFill>
                <a:effectLst/>
                <a:ea typeface="Calibri" panose="020F0502020204030204" pitchFamily="34" charset="0"/>
              </a:rPr>
              <a:t>nnual</a:t>
            </a:r>
            <a:r>
              <a:rPr lang="en-US" sz="2400" b="1" dirty="0">
                <a:solidFill>
                  <a:srgbClr val="002060"/>
                </a:solidFill>
                <a:ea typeface="Calibri" panose="020F0502020204030204" pitchFamily="34" charset="0"/>
              </a:rPr>
              <a:t> Report (required for license renewal)  </a:t>
            </a:r>
          </a:p>
          <a:p>
            <a:pPr lvl="1"/>
            <a:r>
              <a:rPr lang="en-US" sz="2200" b="1" dirty="0">
                <a:solidFill>
                  <a:srgbClr val="002060"/>
                </a:solidFill>
                <a:effectLst/>
                <a:ea typeface="Calibri" panose="020F0502020204030204" pitchFamily="34" charset="0"/>
              </a:rPr>
              <a:t>SEP must include method of metrics for measuring success</a:t>
            </a:r>
          </a:p>
        </p:txBody>
      </p:sp>
    </p:spTree>
    <p:extLst>
      <p:ext uri="{BB962C8B-B14F-4D97-AF65-F5344CB8AC3E}">
        <p14:creationId xmlns:p14="http://schemas.microsoft.com/office/powerpoint/2010/main" val="890932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55E2E3E-148D-4BE4-88A4-447C4BC35E68}"/>
              </a:ext>
            </a:extLst>
          </p:cNvPr>
          <p:cNvSpPr>
            <a:spLocks noGrp="1"/>
          </p:cNvSpPr>
          <p:nvPr>
            <p:ph type="title"/>
          </p:nvPr>
        </p:nvSpPr>
        <p:spPr>
          <a:xfrm>
            <a:off x="653143" y="1793966"/>
            <a:ext cx="9209314" cy="4612520"/>
          </a:xfrm>
        </p:spPr>
        <p:txBody>
          <a:bodyPr>
            <a:normAutofit/>
          </a:bodyPr>
          <a:lstStyle/>
          <a:p>
            <a:pPr marR="0" lvl="0">
              <a:lnSpc>
                <a:spcPct val="105000"/>
              </a:lnSpc>
              <a:spcBef>
                <a:spcPts val="0"/>
              </a:spcBef>
              <a:spcAft>
                <a:spcPts val="0"/>
              </a:spcAft>
            </a:pPr>
            <a:br>
              <a:rPr lang="en-US" sz="2400" b="1" dirty="0">
                <a:solidFill>
                  <a:srgbClr val="002060"/>
                </a:solidFill>
                <a:effectLst/>
                <a:latin typeface="+mn-lt"/>
                <a:ea typeface="Calibri" panose="020F0502020204030204" pitchFamily="34" charset="0"/>
              </a:rPr>
            </a:br>
            <a:br>
              <a:rPr lang="en-US" sz="2400" b="1" dirty="0">
                <a:solidFill>
                  <a:srgbClr val="002060"/>
                </a:solidFill>
                <a:effectLst/>
                <a:latin typeface="+mn-lt"/>
                <a:ea typeface="Calibri" panose="020F0502020204030204" pitchFamily="34" charset="0"/>
              </a:rPr>
            </a:br>
            <a:r>
              <a:rPr lang="en-US" sz="2400" b="1" dirty="0">
                <a:solidFill>
                  <a:srgbClr val="002060"/>
                </a:solidFill>
                <a:effectLst/>
                <a:latin typeface="+mn-lt"/>
                <a:ea typeface="Calibri" panose="020F0502020204030204" pitchFamily="34" charset="0"/>
              </a:rPr>
              <a:t>Name And Title of Person/S Responsible for </a:t>
            </a:r>
            <a:r>
              <a:rPr lang="en-US" sz="2400" b="1" dirty="0">
                <a:solidFill>
                  <a:srgbClr val="002060"/>
                </a:solidFill>
                <a:latin typeface="+mn-lt"/>
                <a:ea typeface="Calibri" panose="020F0502020204030204" pitchFamily="34" charset="0"/>
              </a:rPr>
              <a:t>Monitoring </a:t>
            </a:r>
            <a:r>
              <a:rPr lang="en-US" sz="2400" b="1" dirty="0">
                <a:solidFill>
                  <a:srgbClr val="002060"/>
                </a:solidFill>
                <a:effectLst/>
                <a:latin typeface="+mn-lt"/>
                <a:ea typeface="Calibri" panose="020F0502020204030204" pitchFamily="34" charset="0"/>
              </a:rPr>
              <a:t>Tracking Plan Progress and Compliance.</a:t>
            </a:r>
            <a:br>
              <a:rPr lang="en-US" sz="2400" b="1" dirty="0">
                <a:solidFill>
                  <a:srgbClr val="002060"/>
                </a:solidFill>
                <a:effectLst/>
                <a:latin typeface="+mn-lt"/>
                <a:ea typeface="Calibri" panose="020F0502020204030204" pitchFamily="34" charset="0"/>
              </a:rPr>
            </a:br>
            <a:br>
              <a:rPr lang="en-US" sz="2400" b="1" dirty="0">
                <a:solidFill>
                  <a:srgbClr val="002060"/>
                </a:solidFill>
                <a:effectLst/>
                <a:latin typeface="+mn-lt"/>
                <a:ea typeface="Calibri" panose="020F0502020204030204" pitchFamily="34" charset="0"/>
              </a:rPr>
            </a:br>
            <a:r>
              <a:rPr lang="en-US" sz="2400" b="1" dirty="0">
                <a:solidFill>
                  <a:srgbClr val="002060"/>
                </a:solidFill>
                <a:effectLst/>
                <a:latin typeface="+mn-lt"/>
                <a:ea typeface="Calibri" panose="020F0502020204030204" pitchFamily="34" charset="0"/>
              </a:rPr>
              <a:t>Method for Monitoring Progress</a:t>
            </a:r>
            <a:br>
              <a:rPr lang="en-US" sz="2400" b="1" dirty="0">
                <a:solidFill>
                  <a:srgbClr val="002060"/>
                </a:solidFill>
                <a:effectLst/>
                <a:latin typeface="+mn-lt"/>
                <a:ea typeface="Calibri" panose="020F0502020204030204" pitchFamily="34" charset="0"/>
              </a:rPr>
            </a:br>
            <a:br>
              <a:rPr lang="en-US" sz="2400" b="1" dirty="0">
                <a:solidFill>
                  <a:srgbClr val="002060"/>
                </a:solidFill>
                <a:effectLst/>
                <a:latin typeface="+mn-lt"/>
                <a:ea typeface="Calibri" panose="020F0502020204030204" pitchFamily="34" charset="0"/>
              </a:rPr>
            </a:br>
            <a:r>
              <a:rPr lang="en-US" sz="2400" b="1" dirty="0">
                <a:solidFill>
                  <a:srgbClr val="002060"/>
                </a:solidFill>
                <a:effectLst/>
                <a:latin typeface="+mn-lt"/>
                <a:ea typeface="Calibri" panose="020F0502020204030204" pitchFamily="34" charset="0"/>
              </a:rPr>
              <a:t>Dates reports will be submitted </a:t>
            </a:r>
            <a:endParaRPr lang="en-US" sz="2400" b="1" dirty="0">
              <a:solidFill>
                <a:srgbClr val="002060"/>
              </a:solidFill>
              <a:latin typeface="+mn-lt"/>
            </a:endParaRPr>
          </a:p>
        </p:txBody>
      </p:sp>
      <p:sp>
        <p:nvSpPr>
          <p:cNvPr id="6" name="Slide Number Placeholder 5">
            <a:extLst>
              <a:ext uri="{FF2B5EF4-FFF2-40B4-BE49-F238E27FC236}">
                <a16:creationId xmlns:a16="http://schemas.microsoft.com/office/drawing/2014/main" id="{280037C3-0E79-CD4B-92A9-5B5F9E74A60B}"/>
              </a:ext>
            </a:extLst>
          </p:cNvPr>
          <p:cNvSpPr>
            <a:spLocks noGrp="1"/>
          </p:cNvSpPr>
          <p:nvPr>
            <p:ph type="sldNum" sz="quarter" idx="12"/>
          </p:nvPr>
        </p:nvSpPr>
        <p:spPr/>
        <p:txBody>
          <a:bodyPr/>
          <a:lstStyle/>
          <a:p>
            <a:fld id="{294A09A9-5501-47C1-A89A-A340965A2BE2}" type="slidenum">
              <a:rPr lang="en-US" smtClean="0"/>
              <a:t>14</a:t>
            </a:fld>
            <a:endParaRPr lang="en-US" dirty="0"/>
          </a:p>
        </p:txBody>
      </p:sp>
      <p:sp>
        <p:nvSpPr>
          <p:cNvPr id="8" name="Oval 7">
            <a:extLst>
              <a:ext uri="{FF2B5EF4-FFF2-40B4-BE49-F238E27FC236}">
                <a16:creationId xmlns:a16="http://schemas.microsoft.com/office/drawing/2014/main" id="{FD550A5E-0584-7E1D-1F67-AF64BB18E98C}"/>
              </a:ext>
            </a:extLst>
          </p:cNvPr>
          <p:cNvSpPr/>
          <p:nvPr/>
        </p:nvSpPr>
        <p:spPr>
          <a:xfrm>
            <a:off x="9435054" y="5312365"/>
            <a:ext cx="249564" cy="249564"/>
          </a:xfrm>
          <a:prstGeom prst="ellipse">
            <a:avLst/>
          </a:prstGeom>
          <a:solidFill>
            <a:schemeClr val="accent1">
              <a:alpha val="90000"/>
            </a:schemeClr>
          </a:solidFill>
          <a:ln w="12700" cap="flat" cmpd="sng" algn="ctr">
            <a:noFill/>
            <a:prstDash val="solid"/>
            <a:miter lim="800000"/>
          </a:ln>
          <a:effectLst/>
        </p:spPr>
        <p:style>
          <a:lnRef idx="2">
            <a:scrgbClr r="0" g="0" b="0"/>
          </a:lnRef>
          <a:fillRef idx="1">
            <a:scrgbClr r="0" g="0" b="0"/>
          </a:fillRef>
          <a:effectRef idx="0">
            <a:scrgbClr r="0" g="0" b="0"/>
          </a:effectRef>
          <a:fontRef idx="minor">
            <a:schemeClr val="dk1">
              <a:hueOff val="0"/>
              <a:satOff val="0"/>
              <a:lumOff val="0"/>
              <a:alphaOff val="0"/>
            </a:schemeClr>
          </a:fontRef>
        </p:style>
      </p:sp>
      <p:sp>
        <p:nvSpPr>
          <p:cNvPr id="9" name="Oval 8">
            <a:extLst>
              <a:ext uri="{FF2B5EF4-FFF2-40B4-BE49-F238E27FC236}">
                <a16:creationId xmlns:a16="http://schemas.microsoft.com/office/drawing/2014/main" id="{FA1A2DE8-05F4-E6AF-CADA-C8B7A6C9D6BD}"/>
              </a:ext>
            </a:extLst>
          </p:cNvPr>
          <p:cNvSpPr/>
          <p:nvPr/>
        </p:nvSpPr>
        <p:spPr>
          <a:xfrm>
            <a:off x="9512887" y="5115984"/>
            <a:ext cx="249564" cy="249564"/>
          </a:xfrm>
          <a:prstGeom prst="ellipse">
            <a:avLst/>
          </a:prstGeom>
          <a:solidFill>
            <a:schemeClr val="accent1">
              <a:alpha val="90000"/>
            </a:schemeClr>
          </a:solidFill>
          <a:ln w="12700" cap="flat" cmpd="sng" algn="ctr">
            <a:noFill/>
            <a:prstDash val="solid"/>
            <a:miter lim="800000"/>
          </a:ln>
          <a:effectLst/>
        </p:spPr>
        <p:style>
          <a:lnRef idx="2">
            <a:scrgbClr r="0" g="0" b="0"/>
          </a:lnRef>
          <a:fillRef idx="1">
            <a:scrgbClr r="0" g="0" b="0"/>
          </a:fillRef>
          <a:effectRef idx="0">
            <a:scrgbClr r="0" g="0" b="0"/>
          </a:effectRef>
          <a:fontRef idx="minor">
            <a:schemeClr val="dk1">
              <a:hueOff val="0"/>
              <a:satOff val="0"/>
              <a:lumOff val="0"/>
              <a:alphaOff val="0"/>
            </a:schemeClr>
          </a:fontRef>
        </p:style>
      </p:sp>
      <p:sp>
        <p:nvSpPr>
          <p:cNvPr id="16" name="TextBox 15">
            <a:extLst>
              <a:ext uri="{FF2B5EF4-FFF2-40B4-BE49-F238E27FC236}">
                <a16:creationId xmlns:a16="http://schemas.microsoft.com/office/drawing/2014/main" id="{EBA87458-CB06-53F9-6734-36280E0D98AF}"/>
              </a:ext>
            </a:extLst>
          </p:cNvPr>
          <p:cNvSpPr txBox="1"/>
          <p:nvPr/>
        </p:nvSpPr>
        <p:spPr>
          <a:xfrm>
            <a:off x="7750053" y="4828827"/>
            <a:ext cx="1728027" cy="461665"/>
          </a:xfrm>
          <a:prstGeom prst="rect">
            <a:avLst/>
          </a:prstGeom>
          <a:noFill/>
        </p:spPr>
        <p:txBody>
          <a:bodyPr wrap="square" rtlCol="0">
            <a:spAutoFit/>
          </a:bodyPr>
          <a:lstStyle/>
          <a:p>
            <a:r>
              <a:rPr lang="en-US" sz="1200" dirty="0">
                <a:solidFill>
                  <a:schemeClr val="bg1"/>
                </a:solidFill>
              </a:rPr>
              <a:t>Meetings with Legislators </a:t>
            </a:r>
            <a:endParaRPr lang="en-US" sz="1300" dirty="0">
              <a:solidFill>
                <a:schemeClr val="bg1"/>
              </a:solidFill>
            </a:endParaRPr>
          </a:p>
        </p:txBody>
      </p:sp>
      <p:sp>
        <p:nvSpPr>
          <p:cNvPr id="4" name="TextBox 3">
            <a:extLst>
              <a:ext uri="{FF2B5EF4-FFF2-40B4-BE49-F238E27FC236}">
                <a16:creationId xmlns:a16="http://schemas.microsoft.com/office/drawing/2014/main" id="{C493B766-0ACC-8060-9B30-E1E26415ABB9}"/>
              </a:ext>
            </a:extLst>
          </p:cNvPr>
          <p:cNvSpPr txBox="1"/>
          <p:nvPr/>
        </p:nvSpPr>
        <p:spPr>
          <a:xfrm>
            <a:off x="1314993" y="781839"/>
            <a:ext cx="6696316" cy="707886"/>
          </a:xfrm>
          <a:prstGeom prst="rect">
            <a:avLst/>
          </a:prstGeom>
          <a:noFill/>
        </p:spPr>
        <p:txBody>
          <a:bodyPr wrap="square" rtlCol="0">
            <a:spAutoFit/>
          </a:bodyPr>
          <a:lstStyle/>
          <a:p>
            <a:pPr algn="ctr"/>
            <a:r>
              <a:rPr lang="en-US" sz="4000" b="1" dirty="0">
                <a:solidFill>
                  <a:srgbClr val="002060"/>
                </a:solidFill>
              </a:rPr>
              <a:t>COMPLIANCE TEAM</a:t>
            </a:r>
          </a:p>
        </p:txBody>
      </p:sp>
    </p:spTree>
    <p:extLst>
      <p:ext uri="{BB962C8B-B14F-4D97-AF65-F5344CB8AC3E}">
        <p14:creationId xmlns:p14="http://schemas.microsoft.com/office/powerpoint/2010/main" val="9324984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56B7E-1633-44AB-8584-82DF5B726834}"/>
              </a:ext>
            </a:extLst>
          </p:cNvPr>
          <p:cNvSpPr>
            <a:spLocks noGrp="1"/>
          </p:cNvSpPr>
          <p:nvPr>
            <p:ph type="title"/>
          </p:nvPr>
        </p:nvSpPr>
        <p:spPr>
          <a:xfrm>
            <a:off x="679270" y="215537"/>
            <a:ext cx="8577942" cy="1247503"/>
          </a:xfrm>
        </p:spPr>
        <p:txBody>
          <a:bodyPr/>
          <a:lstStyle/>
          <a:p>
            <a:pPr algn="ctr"/>
            <a:r>
              <a:rPr lang="en-US" sz="4000" dirty="0">
                <a:solidFill>
                  <a:srgbClr val="002060"/>
                </a:solidFill>
                <a:effectLst/>
                <a:latin typeface="+mn-lt"/>
                <a:ea typeface="Calibri" panose="020F0502020204030204" pitchFamily="34" charset="0"/>
              </a:rPr>
              <a:t>COMMUNITY STAKEHOLDERS</a:t>
            </a:r>
            <a:br>
              <a:rPr lang="en-US" sz="4000" dirty="0">
                <a:solidFill>
                  <a:srgbClr val="002060"/>
                </a:solidFill>
                <a:effectLst/>
                <a:latin typeface="+mn-lt"/>
                <a:ea typeface="Calibri" panose="020F0502020204030204" pitchFamily="34" charset="0"/>
              </a:rPr>
            </a:br>
            <a:r>
              <a:rPr lang="en-US" sz="4000" dirty="0">
                <a:solidFill>
                  <a:srgbClr val="002060"/>
                </a:solidFill>
                <a:effectLst/>
                <a:latin typeface="+mn-lt"/>
                <a:ea typeface="Calibri" panose="020F0502020204030204" pitchFamily="34" charset="0"/>
              </a:rPr>
              <a:t>CONTACT LIST </a:t>
            </a:r>
            <a:endParaRPr lang="en-US" sz="4000" dirty="0">
              <a:solidFill>
                <a:srgbClr val="002060"/>
              </a:solidFill>
              <a:latin typeface="+mn-lt"/>
            </a:endParaRPr>
          </a:p>
        </p:txBody>
      </p:sp>
      <p:sp>
        <p:nvSpPr>
          <p:cNvPr id="4" name="Content Placeholder 3">
            <a:extLst>
              <a:ext uri="{FF2B5EF4-FFF2-40B4-BE49-F238E27FC236}">
                <a16:creationId xmlns:a16="http://schemas.microsoft.com/office/drawing/2014/main" id="{950677C9-3E42-427F-93B8-526692906471}"/>
              </a:ext>
            </a:extLst>
          </p:cNvPr>
          <p:cNvSpPr>
            <a:spLocks noGrp="1"/>
          </p:cNvSpPr>
          <p:nvPr>
            <p:ph idx="1"/>
          </p:nvPr>
        </p:nvSpPr>
        <p:spPr>
          <a:xfrm>
            <a:off x="235403" y="1863634"/>
            <a:ext cx="8752114" cy="5275852"/>
          </a:xfrm>
        </p:spPr>
        <p:txBody>
          <a:bodyPr vert="horz" lIns="91440" tIns="45720" rIns="91440" bIns="45720" rtlCol="0" anchor="t">
            <a:normAutofit/>
          </a:bodyPr>
          <a:lstStyle/>
          <a:p>
            <a:r>
              <a:rPr lang="en-US" sz="2400" b="1" dirty="0">
                <a:solidFill>
                  <a:srgbClr val="002060"/>
                </a:solidFill>
                <a:effectLst/>
                <a:ea typeface="Calibri" panose="020F0502020204030204" pitchFamily="34" charset="0"/>
              </a:rPr>
              <a:t>List of Stakeholders: </a:t>
            </a:r>
          </a:p>
          <a:p>
            <a:pPr lvl="1"/>
            <a:r>
              <a:rPr lang="en-US" sz="2200" b="1" dirty="0">
                <a:solidFill>
                  <a:srgbClr val="002060"/>
                </a:solidFill>
                <a:ea typeface="Calibri" panose="020F0502020204030204" pitchFamily="34" charset="0"/>
              </a:rPr>
              <a:t>Name, Title</a:t>
            </a:r>
          </a:p>
          <a:p>
            <a:pPr lvl="1"/>
            <a:r>
              <a:rPr lang="en-US" sz="2200" b="1" dirty="0">
                <a:solidFill>
                  <a:srgbClr val="002060"/>
                </a:solidFill>
                <a:ea typeface="Calibri" panose="020F0502020204030204" pitchFamily="34" charset="0"/>
              </a:rPr>
              <a:t>Email  </a:t>
            </a:r>
          </a:p>
          <a:p>
            <a:pPr lvl="1"/>
            <a:r>
              <a:rPr lang="en-US" sz="2200" b="1" dirty="0">
                <a:solidFill>
                  <a:srgbClr val="002060"/>
                </a:solidFill>
                <a:effectLst/>
                <a:ea typeface="Calibri" panose="020F0502020204030204" pitchFamily="34" charset="0"/>
              </a:rPr>
              <a:t>Names of Organizations</a:t>
            </a:r>
          </a:p>
          <a:p>
            <a:pPr lvl="1"/>
            <a:r>
              <a:rPr lang="en-US" sz="2200" b="1" dirty="0">
                <a:solidFill>
                  <a:srgbClr val="002060"/>
                </a:solidFill>
                <a:ea typeface="Calibri" panose="020F0502020204030204" pitchFamily="34" charset="0"/>
              </a:rPr>
              <a:t>Organization Website(if applicable) </a:t>
            </a:r>
            <a:r>
              <a:rPr lang="en-US" sz="2200" b="1" dirty="0">
                <a:solidFill>
                  <a:srgbClr val="002060"/>
                </a:solidFill>
                <a:effectLst/>
                <a:ea typeface="Calibri" panose="020F0502020204030204" pitchFamily="34" charset="0"/>
              </a:rPr>
              <a:t> </a:t>
            </a:r>
          </a:p>
          <a:p>
            <a:pPr lvl="1"/>
            <a:r>
              <a:rPr lang="en-US" sz="2200" b="1" dirty="0">
                <a:solidFill>
                  <a:srgbClr val="002060"/>
                </a:solidFill>
                <a:ea typeface="Calibri" panose="020F0502020204030204" pitchFamily="34" charset="0"/>
              </a:rPr>
              <a:t>Date of Interview or Community Need Assessment Session</a:t>
            </a:r>
            <a:endParaRPr lang="en-US" sz="2400" b="1" dirty="0"/>
          </a:p>
          <a:p>
            <a:pPr lvl="1"/>
            <a:r>
              <a:rPr lang="en-US" sz="2200" b="1" dirty="0">
                <a:solidFill>
                  <a:srgbClr val="002060"/>
                </a:solidFill>
                <a:effectLst/>
                <a:latin typeface="+mn-lt"/>
                <a:ea typeface="Calibri" panose="020F0502020204030204" pitchFamily="34" charset="0"/>
              </a:rPr>
              <a:t>Interview/Assessment Highlights/Results</a:t>
            </a:r>
            <a:endParaRPr lang="en-US" sz="2200" b="1" dirty="0"/>
          </a:p>
        </p:txBody>
      </p:sp>
      <p:sp>
        <p:nvSpPr>
          <p:cNvPr id="9" name="Slide Number Placeholder 8">
            <a:extLst>
              <a:ext uri="{FF2B5EF4-FFF2-40B4-BE49-F238E27FC236}">
                <a16:creationId xmlns:a16="http://schemas.microsoft.com/office/drawing/2014/main" id="{6FD448B0-743E-0045-8131-69B4EEC58365}"/>
              </a:ext>
            </a:extLst>
          </p:cNvPr>
          <p:cNvSpPr>
            <a:spLocks noGrp="1"/>
          </p:cNvSpPr>
          <p:nvPr>
            <p:ph type="sldNum" sz="quarter" idx="4"/>
          </p:nvPr>
        </p:nvSpPr>
        <p:spPr/>
        <p:txBody>
          <a:bodyPr/>
          <a:lstStyle/>
          <a:p>
            <a:fld id="{294A09A9-5501-47C1-A89A-A340965A2BE2}" type="slidenum">
              <a:rPr lang="en-US" smtClean="0"/>
              <a:pPr/>
              <a:t>15</a:t>
            </a:fld>
            <a:endParaRPr lang="en-US" dirty="0"/>
          </a:p>
        </p:txBody>
      </p:sp>
    </p:spTree>
    <p:extLst>
      <p:ext uri="{BB962C8B-B14F-4D97-AF65-F5344CB8AC3E}">
        <p14:creationId xmlns:p14="http://schemas.microsoft.com/office/powerpoint/2010/main" val="2563119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56B7E-1633-44AB-8584-82DF5B726834}"/>
              </a:ext>
            </a:extLst>
          </p:cNvPr>
          <p:cNvSpPr>
            <a:spLocks noGrp="1"/>
          </p:cNvSpPr>
          <p:nvPr>
            <p:ph type="title"/>
          </p:nvPr>
        </p:nvSpPr>
        <p:spPr>
          <a:xfrm>
            <a:off x="381001" y="259080"/>
            <a:ext cx="9381308" cy="1325563"/>
          </a:xfrm>
        </p:spPr>
        <p:txBody>
          <a:bodyPr/>
          <a:lstStyle/>
          <a:p>
            <a:pPr algn="ctr"/>
            <a:r>
              <a:rPr lang="en-US" sz="4000" dirty="0">
                <a:solidFill>
                  <a:srgbClr val="002060"/>
                </a:solidFill>
                <a:effectLst/>
                <a:latin typeface="+mn-lt"/>
                <a:ea typeface="Calibri" panose="020F0502020204030204" pitchFamily="34" charset="0"/>
              </a:rPr>
              <a:t>COMMITMENT TO </a:t>
            </a:r>
            <a:r>
              <a:rPr lang="en-US" sz="4000" dirty="0">
                <a:solidFill>
                  <a:srgbClr val="002060"/>
                </a:solidFill>
                <a:latin typeface="+mn-lt"/>
                <a:ea typeface="Calibri" panose="020F0502020204030204" pitchFamily="34" charset="0"/>
              </a:rPr>
              <a:t>BUY LOCAL </a:t>
            </a:r>
            <a:br>
              <a:rPr lang="en-US" sz="4000" dirty="0">
                <a:solidFill>
                  <a:srgbClr val="002060"/>
                </a:solidFill>
                <a:latin typeface="+mn-lt"/>
                <a:ea typeface="Calibri" panose="020F0502020204030204" pitchFamily="34" charset="0"/>
              </a:rPr>
            </a:br>
            <a:r>
              <a:rPr lang="en-US" sz="4000" dirty="0">
                <a:solidFill>
                  <a:srgbClr val="002060"/>
                </a:solidFill>
                <a:latin typeface="+mn-lt"/>
                <a:ea typeface="Calibri" panose="020F0502020204030204" pitchFamily="34" charset="0"/>
              </a:rPr>
              <a:t>MBE </a:t>
            </a:r>
            <a:endParaRPr lang="en-US" sz="4000" dirty="0">
              <a:solidFill>
                <a:srgbClr val="002060"/>
              </a:solidFill>
              <a:latin typeface="+mn-lt"/>
            </a:endParaRPr>
          </a:p>
        </p:txBody>
      </p:sp>
      <p:sp>
        <p:nvSpPr>
          <p:cNvPr id="4" name="Content Placeholder 3">
            <a:extLst>
              <a:ext uri="{FF2B5EF4-FFF2-40B4-BE49-F238E27FC236}">
                <a16:creationId xmlns:a16="http://schemas.microsoft.com/office/drawing/2014/main" id="{950677C9-3E42-427F-93B8-526692906471}"/>
              </a:ext>
            </a:extLst>
          </p:cNvPr>
          <p:cNvSpPr>
            <a:spLocks noGrp="1"/>
          </p:cNvSpPr>
          <p:nvPr>
            <p:ph idx="1"/>
          </p:nvPr>
        </p:nvSpPr>
        <p:spPr>
          <a:xfrm>
            <a:off x="381001" y="1770330"/>
            <a:ext cx="9381308" cy="4443658"/>
          </a:xfrm>
        </p:spPr>
        <p:txBody>
          <a:bodyPr vert="horz" lIns="91440" tIns="45720" rIns="91440" bIns="45720" rtlCol="0" anchor="t">
            <a:normAutofit/>
          </a:bodyPr>
          <a:lstStyle/>
          <a:p>
            <a:r>
              <a:rPr lang="en-US" sz="2400" b="1" dirty="0">
                <a:solidFill>
                  <a:srgbClr val="002060"/>
                </a:solidFill>
                <a:effectLst/>
                <a:ea typeface="Calibri" panose="020F0502020204030204" pitchFamily="34" charset="0"/>
              </a:rPr>
              <a:t>Plan Outlines the </a:t>
            </a:r>
            <a:r>
              <a:rPr lang="en-US" sz="2400" b="1" dirty="0">
                <a:solidFill>
                  <a:srgbClr val="002060"/>
                </a:solidFill>
                <a:ea typeface="Calibri" panose="020F0502020204030204" pitchFamily="34" charset="0"/>
              </a:rPr>
              <a:t>Commitment</a:t>
            </a:r>
            <a:r>
              <a:rPr lang="en-US" sz="2400" b="1" dirty="0">
                <a:solidFill>
                  <a:srgbClr val="002060"/>
                </a:solidFill>
                <a:effectLst/>
                <a:ea typeface="Calibri" panose="020F0502020204030204" pitchFamily="34" charset="0"/>
              </a:rPr>
              <a:t> to </a:t>
            </a:r>
            <a:r>
              <a:rPr lang="en-US" sz="2400" b="1" dirty="0">
                <a:solidFill>
                  <a:srgbClr val="002060"/>
                </a:solidFill>
                <a:ea typeface="Calibri" panose="020F0502020204030204" pitchFamily="34" charset="0"/>
              </a:rPr>
              <a:t>Purchase of Goods and Services from Local, State Certified MBE’s </a:t>
            </a:r>
          </a:p>
          <a:p>
            <a:pPr lvl="1"/>
            <a:r>
              <a:rPr lang="en-US" sz="2400" b="1" dirty="0">
                <a:solidFill>
                  <a:srgbClr val="002060"/>
                </a:solidFill>
                <a:ea typeface="Calibri" panose="020F0502020204030204" pitchFamily="34" charset="0"/>
              </a:rPr>
              <a:t>(Construction, IT, Accounting, Web Design, Office Equipment, Apparel, etc.) </a:t>
            </a:r>
          </a:p>
          <a:p>
            <a:endParaRPr lang="en-US" sz="2400" b="1" dirty="0">
              <a:solidFill>
                <a:srgbClr val="002060"/>
              </a:solidFill>
              <a:ea typeface="Calibri" panose="020F0502020204030204" pitchFamily="34" charset="0"/>
            </a:endParaRPr>
          </a:p>
          <a:p>
            <a:r>
              <a:rPr lang="en-US" sz="2400" b="1" dirty="0">
                <a:solidFill>
                  <a:srgbClr val="002060"/>
                </a:solidFill>
                <a:ea typeface="Calibri" panose="020F0502020204030204" pitchFamily="34" charset="0"/>
              </a:rPr>
              <a:t>SUPPLY CHAIN RESOURCES: </a:t>
            </a:r>
            <a:endParaRPr lang="en-US" sz="2400" b="1" dirty="0">
              <a:solidFill>
                <a:srgbClr val="002060"/>
              </a:solidFill>
              <a:effectLst/>
              <a:ea typeface="Calibri" panose="020F0502020204030204" pitchFamily="34" charset="0"/>
            </a:endParaRPr>
          </a:p>
          <a:p>
            <a:r>
              <a:rPr lang="en-US" sz="2400" b="1" dirty="0">
                <a:solidFill>
                  <a:srgbClr val="002060"/>
                </a:solidFill>
                <a:hlinkClick r:id="rId2">
                  <a:extLst>
                    <a:ext uri="{A12FA001-AC4F-418D-AE19-62706E023703}">
                      <ahyp:hlinkClr xmlns:ahyp="http://schemas.microsoft.com/office/drawing/2018/hyperlinkcolor" val="tx"/>
                    </a:ext>
                  </a:extLst>
                </a:hlinkClick>
              </a:rPr>
              <a:t>About the Social Equity Council (ct.gov)</a:t>
            </a:r>
            <a:endParaRPr lang="en-US" sz="2400" b="1" dirty="0">
              <a:solidFill>
                <a:srgbClr val="002060"/>
              </a:solidFill>
            </a:endParaRPr>
          </a:p>
          <a:p>
            <a:endParaRPr lang="en-US" sz="2400" b="1" dirty="0">
              <a:solidFill>
                <a:srgbClr val="002060"/>
              </a:solidFill>
            </a:endParaRPr>
          </a:p>
          <a:p>
            <a:endParaRPr lang="en-US" sz="2400" b="1" dirty="0">
              <a:solidFill>
                <a:srgbClr val="002060"/>
              </a:solidFill>
              <a:effectLst/>
              <a:ea typeface="Calibri" panose="020F0502020204030204" pitchFamily="34" charset="0"/>
            </a:endParaRPr>
          </a:p>
          <a:p>
            <a:pPr algn="ctr"/>
            <a:endParaRPr lang="en-US" sz="9600" b="1" dirty="0">
              <a:solidFill>
                <a:srgbClr val="002060"/>
              </a:solidFill>
            </a:endParaRPr>
          </a:p>
        </p:txBody>
      </p:sp>
      <p:sp>
        <p:nvSpPr>
          <p:cNvPr id="9" name="Slide Number Placeholder 8">
            <a:extLst>
              <a:ext uri="{FF2B5EF4-FFF2-40B4-BE49-F238E27FC236}">
                <a16:creationId xmlns:a16="http://schemas.microsoft.com/office/drawing/2014/main" id="{6FD448B0-743E-0045-8131-69B4EEC58365}"/>
              </a:ext>
            </a:extLst>
          </p:cNvPr>
          <p:cNvSpPr>
            <a:spLocks noGrp="1"/>
          </p:cNvSpPr>
          <p:nvPr>
            <p:ph type="sldNum" sz="quarter" idx="4"/>
          </p:nvPr>
        </p:nvSpPr>
        <p:spPr/>
        <p:txBody>
          <a:bodyPr/>
          <a:lstStyle/>
          <a:p>
            <a:fld id="{294A09A9-5501-47C1-A89A-A340965A2BE2}" type="slidenum">
              <a:rPr lang="en-US" smtClean="0"/>
              <a:pPr/>
              <a:t>16</a:t>
            </a:fld>
            <a:endParaRPr lang="en-US" dirty="0"/>
          </a:p>
        </p:txBody>
      </p:sp>
    </p:spTree>
    <p:extLst>
      <p:ext uri="{BB962C8B-B14F-4D97-AF65-F5344CB8AC3E}">
        <p14:creationId xmlns:p14="http://schemas.microsoft.com/office/powerpoint/2010/main" val="4284999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56B7E-1633-44AB-8584-82DF5B726834}"/>
              </a:ext>
            </a:extLst>
          </p:cNvPr>
          <p:cNvSpPr>
            <a:spLocks noGrp="1"/>
          </p:cNvSpPr>
          <p:nvPr>
            <p:ph type="title"/>
          </p:nvPr>
        </p:nvSpPr>
        <p:spPr>
          <a:xfrm>
            <a:off x="381001" y="259080"/>
            <a:ext cx="9381308" cy="1325563"/>
          </a:xfrm>
        </p:spPr>
        <p:txBody>
          <a:bodyPr/>
          <a:lstStyle/>
          <a:p>
            <a:pPr algn="ctr"/>
            <a:r>
              <a:rPr lang="en-US" sz="4000" dirty="0">
                <a:solidFill>
                  <a:srgbClr val="002060"/>
                </a:solidFill>
                <a:effectLst/>
                <a:latin typeface="+mn-lt"/>
                <a:ea typeface="Calibri" panose="020F0502020204030204" pitchFamily="34" charset="0"/>
              </a:rPr>
              <a:t>COMMITMENT TO </a:t>
            </a:r>
            <a:r>
              <a:rPr lang="en-US" sz="4000" dirty="0">
                <a:solidFill>
                  <a:srgbClr val="002060"/>
                </a:solidFill>
                <a:latin typeface="+mn-lt"/>
                <a:ea typeface="Calibri" panose="020F0502020204030204" pitchFamily="34" charset="0"/>
              </a:rPr>
              <a:t>BUY LOCAL </a:t>
            </a:r>
            <a:br>
              <a:rPr lang="en-US" sz="4000" dirty="0">
                <a:solidFill>
                  <a:srgbClr val="002060"/>
                </a:solidFill>
                <a:latin typeface="+mn-lt"/>
                <a:ea typeface="Calibri" panose="020F0502020204030204" pitchFamily="34" charset="0"/>
              </a:rPr>
            </a:br>
            <a:r>
              <a:rPr lang="en-US" sz="4000" dirty="0">
                <a:solidFill>
                  <a:srgbClr val="002060"/>
                </a:solidFill>
                <a:latin typeface="+mn-lt"/>
                <a:ea typeface="Calibri" panose="020F0502020204030204" pitchFamily="34" charset="0"/>
              </a:rPr>
              <a:t>MBE </a:t>
            </a:r>
            <a:r>
              <a:rPr lang="en-US" sz="2800" dirty="0">
                <a:solidFill>
                  <a:srgbClr val="002060"/>
                </a:solidFill>
                <a:latin typeface="+mn-lt"/>
                <a:ea typeface="Calibri" panose="020F0502020204030204" pitchFamily="34" charset="0"/>
              </a:rPr>
              <a:t>(continued)</a:t>
            </a:r>
            <a:endParaRPr lang="en-US" sz="2800" dirty="0">
              <a:solidFill>
                <a:srgbClr val="002060"/>
              </a:solidFill>
              <a:latin typeface="+mn-lt"/>
            </a:endParaRPr>
          </a:p>
        </p:txBody>
      </p:sp>
      <p:sp>
        <p:nvSpPr>
          <p:cNvPr id="4" name="Content Placeholder 3">
            <a:extLst>
              <a:ext uri="{FF2B5EF4-FFF2-40B4-BE49-F238E27FC236}">
                <a16:creationId xmlns:a16="http://schemas.microsoft.com/office/drawing/2014/main" id="{950677C9-3E42-427F-93B8-526692906471}"/>
              </a:ext>
            </a:extLst>
          </p:cNvPr>
          <p:cNvSpPr>
            <a:spLocks noGrp="1"/>
          </p:cNvSpPr>
          <p:nvPr>
            <p:ph idx="1"/>
          </p:nvPr>
        </p:nvSpPr>
        <p:spPr>
          <a:xfrm>
            <a:off x="407126" y="1721168"/>
            <a:ext cx="9857184" cy="5136832"/>
          </a:xfrm>
        </p:spPr>
        <p:txBody>
          <a:bodyPr vert="horz" lIns="91440" tIns="45720" rIns="91440" bIns="45720" rtlCol="0" anchor="t">
            <a:normAutofit/>
          </a:bodyPr>
          <a:lstStyle/>
          <a:p>
            <a:r>
              <a:rPr lang="en-US" sz="2600" b="1" dirty="0">
                <a:solidFill>
                  <a:srgbClr val="002060"/>
                </a:solidFill>
                <a:ea typeface="Calibri" panose="020F0502020204030204" pitchFamily="34" charset="0"/>
              </a:rPr>
              <a:t>Certified MBEs</a:t>
            </a:r>
          </a:p>
          <a:p>
            <a:pPr lvl="1"/>
            <a:r>
              <a:rPr lang="en-US" sz="2600" b="1" dirty="0">
                <a:solidFill>
                  <a:srgbClr val="002060"/>
                </a:solidFill>
                <a:effectLst/>
                <a:ea typeface="Calibri" panose="020F0502020204030204" pitchFamily="34" charset="0"/>
              </a:rPr>
              <a:t>Meg Yetishefsky, Program Manager</a:t>
            </a:r>
          </a:p>
          <a:p>
            <a:pPr lvl="1"/>
            <a:r>
              <a:rPr lang="en-US" sz="2600" b="1" dirty="0">
                <a:solidFill>
                  <a:srgbClr val="002060"/>
                </a:solidFill>
                <a:effectLst/>
                <a:ea typeface="Calibri" panose="020F0502020204030204" pitchFamily="34" charset="0"/>
              </a:rPr>
              <a:t>Supplier Diversity Program (Set Aside Program)</a:t>
            </a:r>
          </a:p>
          <a:p>
            <a:pPr lvl="1"/>
            <a:r>
              <a:rPr lang="en-US" sz="2600" b="1" dirty="0" err="1">
                <a:solidFill>
                  <a:srgbClr val="002060"/>
                </a:solidFill>
                <a:effectLst/>
                <a:ea typeface="Calibri" panose="020F0502020204030204" pitchFamily="34" charset="0"/>
                <a:hlinkClick r:id="rId2">
                  <a:extLst>
                    <a:ext uri="{A12FA001-AC4F-418D-AE19-62706E023703}">
                      <ahyp:hlinkClr xmlns:ahyp="http://schemas.microsoft.com/office/drawing/2018/hyperlinkcolor" val="tx"/>
                    </a:ext>
                  </a:extLst>
                </a:hlinkClick>
              </a:rPr>
              <a:t>Meg.Yetishefsky@CT.Gov</a:t>
            </a:r>
            <a:r>
              <a:rPr lang="en-US" sz="2600" b="1" dirty="0">
                <a:solidFill>
                  <a:srgbClr val="002060"/>
                </a:solidFill>
                <a:effectLst/>
                <a:ea typeface="Calibri" panose="020F0502020204030204" pitchFamily="34" charset="0"/>
              </a:rPr>
              <a:t> </a:t>
            </a:r>
          </a:p>
          <a:p>
            <a:r>
              <a:rPr lang="en-US" sz="2600" b="1" dirty="0">
                <a:solidFill>
                  <a:srgbClr val="002060"/>
                </a:solidFill>
                <a:hlinkClick r:id="rId3">
                  <a:extLst>
                    <a:ext uri="{A12FA001-AC4F-418D-AE19-62706E023703}">
                      <ahyp:hlinkClr xmlns:ahyp="http://schemas.microsoft.com/office/drawing/2018/hyperlinkcolor" val="tx"/>
                    </a:ext>
                  </a:extLst>
                </a:hlinkClick>
              </a:rPr>
              <a:t>SBE/MBE Program Certification Application (Small or Minority Business Enterprise) (ct.gov)</a:t>
            </a:r>
            <a:endParaRPr lang="en-US" sz="2600" b="1" dirty="0">
              <a:solidFill>
                <a:srgbClr val="002060"/>
              </a:solidFill>
            </a:endParaRPr>
          </a:p>
          <a:p>
            <a:endParaRPr lang="en-US" sz="2600" b="1" dirty="0">
              <a:solidFill>
                <a:srgbClr val="002060"/>
              </a:solidFill>
              <a:ea typeface="Calibri" panose="020F0502020204030204" pitchFamily="34" charset="0"/>
            </a:endParaRPr>
          </a:p>
          <a:p>
            <a:endParaRPr lang="en-US" sz="9600" b="1" dirty="0">
              <a:solidFill>
                <a:srgbClr val="002060"/>
              </a:solidFill>
              <a:effectLst/>
              <a:ea typeface="Calibri" panose="020F0502020204030204" pitchFamily="34" charset="0"/>
            </a:endParaRPr>
          </a:p>
          <a:p>
            <a:pPr algn="ctr"/>
            <a:endParaRPr lang="en-US" sz="9600" b="1" dirty="0">
              <a:solidFill>
                <a:srgbClr val="002060"/>
              </a:solidFill>
            </a:endParaRPr>
          </a:p>
        </p:txBody>
      </p:sp>
      <p:sp>
        <p:nvSpPr>
          <p:cNvPr id="9" name="Slide Number Placeholder 8">
            <a:extLst>
              <a:ext uri="{FF2B5EF4-FFF2-40B4-BE49-F238E27FC236}">
                <a16:creationId xmlns:a16="http://schemas.microsoft.com/office/drawing/2014/main" id="{6FD448B0-743E-0045-8131-69B4EEC58365}"/>
              </a:ext>
            </a:extLst>
          </p:cNvPr>
          <p:cNvSpPr>
            <a:spLocks noGrp="1"/>
          </p:cNvSpPr>
          <p:nvPr>
            <p:ph type="sldNum" sz="quarter" idx="4"/>
          </p:nvPr>
        </p:nvSpPr>
        <p:spPr/>
        <p:txBody>
          <a:bodyPr/>
          <a:lstStyle/>
          <a:p>
            <a:fld id="{294A09A9-5501-47C1-A89A-A340965A2BE2}" type="slidenum">
              <a:rPr lang="en-US" smtClean="0"/>
              <a:pPr/>
              <a:t>17</a:t>
            </a:fld>
            <a:endParaRPr lang="en-US" dirty="0"/>
          </a:p>
        </p:txBody>
      </p:sp>
    </p:spTree>
    <p:extLst>
      <p:ext uri="{BB962C8B-B14F-4D97-AF65-F5344CB8AC3E}">
        <p14:creationId xmlns:p14="http://schemas.microsoft.com/office/powerpoint/2010/main" val="3893958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D6BC9EB-F181-48AB-BCA2-3D1DB20D2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FAE308-3076-43DB-B834-DA0B0AE19AF9}"/>
              </a:ext>
            </a:extLst>
          </p:cNvPr>
          <p:cNvSpPr>
            <a:spLocks noGrp="1"/>
          </p:cNvSpPr>
          <p:nvPr>
            <p:ph type="ctrTitle"/>
          </p:nvPr>
        </p:nvSpPr>
        <p:spPr>
          <a:xfrm>
            <a:off x="724609" y="580103"/>
            <a:ext cx="6354741" cy="6072463"/>
          </a:xfrm>
        </p:spPr>
        <p:txBody>
          <a:bodyPr anchor="ctr">
            <a:normAutofit fontScale="90000"/>
          </a:bodyPr>
          <a:lstStyle/>
          <a:p>
            <a:pPr marR="0" lvl="0" algn="l">
              <a:lnSpc>
                <a:spcPct val="90000"/>
              </a:lnSpc>
              <a:spcBef>
                <a:spcPts val="0"/>
              </a:spcBef>
              <a:spcAft>
                <a:spcPts val="0"/>
              </a:spcAft>
            </a:pPr>
            <a:br>
              <a:rPr lang="en-US" sz="2400" b="1" dirty="0">
                <a:solidFill>
                  <a:srgbClr val="002060"/>
                </a:solidFill>
                <a:effectLst/>
                <a:latin typeface="Calibri" panose="020F0502020204030204" pitchFamily="34" charset="0"/>
                <a:ea typeface="Times New Roman" panose="02020603050405020304" pitchFamily="18" charset="0"/>
              </a:rPr>
            </a:br>
            <a:r>
              <a:rPr lang="en-US" sz="2400" b="1" dirty="0">
                <a:solidFill>
                  <a:srgbClr val="002060"/>
                </a:solidFill>
                <a:effectLst/>
                <a:latin typeface="Calibri" panose="020F0502020204030204" pitchFamily="34" charset="0"/>
                <a:ea typeface="Times New Roman" panose="02020603050405020304" pitchFamily="18" charset="0"/>
              </a:rPr>
              <a:t>Social Equity Plan Approved by the SEC </a:t>
            </a:r>
            <a:br>
              <a:rPr lang="en-US" sz="2400" b="1" dirty="0">
                <a:solidFill>
                  <a:srgbClr val="002060"/>
                </a:solidFill>
                <a:effectLst/>
                <a:latin typeface="Calibri" panose="020F0502020204030204" pitchFamily="34" charset="0"/>
                <a:ea typeface="Times New Roman" panose="02020603050405020304" pitchFamily="18" charset="0"/>
              </a:rPr>
            </a:br>
            <a:br>
              <a:rPr lang="en-US" sz="2400" b="1" dirty="0">
                <a:solidFill>
                  <a:srgbClr val="002060"/>
                </a:solidFill>
                <a:effectLst/>
                <a:latin typeface="Calibri" panose="020F0502020204030204" pitchFamily="34" charset="0"/>
                <a:ea typeface="Times New Roman" panose="02020603050405020304" pitchFamily="18" charset="0"/>
              </a:rPr>
            </a:br>
            <a:r>
              <a:rPr lang="en-US" sz="2400" b="1" dirty="0">
                <a:solidFill>
                  <a:srgbClr val="002060"/>
                </a:solidFill>
                <a:effectLst/>
                <a:latin typeface="Calibri" panose="020F0502020204030204" pitchFamily="34" charset="0"/>
                <a:ea typeface="Times New Roman" panose="02020603050405020304" pitchFamily="18" charset="0"/>
              </a:rPr>
              <a:t>Workforce Development Plan Approved by the SEC    </a:t>
            </a:r>
            <a:br>
              <a:rPr lang="en-US" sz="2400" b="1" dirty="0">
                <a:solidFill>
                  <a:srgbClr val="002060"/>
                </a:solidFill>
                <a:effectLst/>
                <a:latin typeface="Calibri" panose="020F0502020204030204" pitchFamily="34" charset="0"/>
                <a:ea typeface="Times New Roman" panose="02020603050405020304" pitchFamily="18" charset="0"/>
              </a:rPr>
            </a:br>
            <a:br>
              <a:rPr lang="en-US" sz="2400" b="1" dirty="0">
                <a:solidFill>
                  <a:srgbClr val="002060"/>
                </a:solidFill>
                <a:effectLst/>
                <a:latin typeface="Calibri" panose="020F0502020204030204" pitchFamily="34" charset="0"/>
                <a:ea typeface="Times New Roman" panose="02020603050405020304" pitchFamily="18" charset="0"/>
              </a:rPr>
            </a:br>
            <a:r>
              <a:rPr lang="en-US" sz="2400" b="1" dirty="0">
                <a:solidFill>
                  <a:srgbClr val="002060"/>
                </a:solidFill>
                <a:effectLst/>
                <a:latin typeface="Calibri" panose="020F0502020204030204" pitchFamily="34" charset="0"/>
                <a:ea typeface="Times New Roman" panose="02020603050405020304" pitchFamily="18" charset="0"/>
              </a:rPr>
              <a:t>Approval from the municipal zoning officials where the business will be located</a:t>
            </a:r>
            <a:br>
              <a:rPr lang="en-US" sz="2400" b="1" dirty="0">
                <a:solidFill>
                  <a:srgbClr val="002060"/>
                </a:solidFill>
                <a:effectLst/>
                <a:latin typeface="Calibri" panose="020F0502020204030204" pitchFamily="34" charset="0"/>
                <a:ea typeface="Times New Roman" panose="02020603050405020304" pitchFamily="18" charset="0"/>
              </a:rPr>
            </a:br>
            <a:r>
              <a:rPr lang="en-US" sz="2400" b="1" dirty="0">
                <a:solidFill>
                  <a:srgbClr val="002060"/>
                </a:solidFill>
                <a:effectLst/>
                <a:latin typeface="Calibri" panose="020F0502020204030204" pitchFamily="34" charset="0"/>
                <a:ea typeface="Times New Roman" panose="02020603050405020304" pitchFamily="18" charset="0"/>
              </a:rPr>
              <a:t> </a:t>
            </a:r>
            <a:br>
              <a:rPr lang="en-US" sz="2400" b="1" dirty="0">
                <a:solidFill>
                  <a:srgbClr val="002060"/>
                </a:solidFill>
                <a:effectLst/>
                <a:latin typeface="Calibri" panose="020F0502020204030204" pitchFamily="34" charset="0"/>
                <a:ea typeface="Times New Roman" panose="02020603050405020304" pitchFamily="18" charset="0"/>
              </a:rPr>
            </a:br>
            <a:r>
              <a:rPr lang="en-US" sz="2400" b="1" dirty="0">
                <a:solidFill>
                  <a:srgbClr val="002060"/>
                </a:solidFill>
                <a:latin typeface="Calibri" panose="020F0502020204030204" pitchFamily="34" charset="0"/>
                <a:ea typeface="Times New Roman" panose="02020603050405020304" pitchFamily="18" charset="0"/>
              </a:rPr>
              <a:t>Proof of Facility Ownership or the Right to Occupy</a:t>
            </a:r>
            <a:br>
              <a:rPr lang="en-US" sz="2400" b="1" dirty="0">
                <a:solidFill>
                  <a:srgbClr val="002060"/>
                </a:solidFill>
                <a:latin typeface="Calibri" panose="020F0502020204030204" pitchFamily="34" charset="0"/>
                <a:ea typeface="Times New Roman" panose="02020603050405020304" pitchFamily="18" charset="0"/>
              </a:rPr>
            </a:br>
            <a:br>
              <a:rPr lang="en-US" sz="2400" b="1" dirty="0">
                <a:solidFill>
                  <a:srgbClr val="002060"/>
                </a:solidFill>
                <a:effectLst/>
                <a:latin typeface="Calibri" panose="020F0502020204030204" pitchFamily="34" charset="0"/>
                <a:ea typeface="Times New Roman" panose="02020603050405020304" pitchFamily="18" charset="0"/>
              </a:rPr>
            </a:br>
            <a:r>
              <a:rPr lang="en-US" sz="2400" b="1" dirty="0">
                <a:solidFill>
                  <a:srgbClr val="002060"/>
                </a:solidFill>
                <a:effectLst/>
                <a:latin typeface="Calibri" panose="020F0502020204030204" pitchFamily="34" charset="0"/>
                <a:ea typeface="Times New Roman" panose="02020603050405020304" pitchFamily="18" charset="0"/>
              </a:rPr>
              <a:t>Labor Peace Agreement with a bona fide labor organization as required in Connecticut General </a:t>
            </a:r>
            <a:br>
              <a:rPr lang="en-US" sz="2400" b="1" dirty="0">
                <a:solidFill>
                  <a:srgbClr val="002060"/>
                </a:solidFill>
                <a:effectLst/>
                <a:latin typeface="Calibri" panose="020F0502020204030204" pitchFamily="34" charset="0"/>
                <a:ea typeface="Times New Roman" panose="02020603050405020304" pitchFamily="18" charset="0"/>
              </a:rPr>
            </a:br>
            <a:r>
              <a:rPr lang="en-US" sz="2400" b="1" dirty="0">
                <a:solidFill>
                  <a:srgbClr val="002060"/>
                </a:solidFill>
                <a:effectLst/>
                <a:latin typeface="Calibri" panose="020F0502020204030204" pitchFamily="34" charset="0"/>
                <a:ea typeface="Times New Roman" panose="02020603050405020304" pitchFamily="18" charset="0"/>
              </a:rPr>
              <a:t>Statues Section 21a-421d</a:t>
            </a:r>
            <a:br>
              <a:rPr lang="en-US" sz="2400" b="1" dirty="0">
                <a:solidFill>
                  <a:srgbClr val="002060"/>
                </a:solidFill>
                <a:effectLst/>
                <a:latin typeface="Calibri" panose="020F0502020204030204" pitchFamily="34" charset="0"/>
                <a:ea typeface="Times New Roman" panose="02020603050405020304" pitchFamily="18" charset="0"/>
              </a:rPr>
            </a:br>
            <a:br>
              <a:rPr lang="en-US" sz="2400" b="1" dirty="0">
                <a:solidFill>
                  <a:srgbClr val="002060"/>
                </a:solidFill>
                <a:effectLst/>
                <a:latin typeface="Calibri" panose="020F0502020204030204" pitchFamily="34" charset="0"/>
                <a:ea typeface="Times New Roman" panose="02020603050405020304" pitchFamily="18" charset="0"/>
              </a:rPr>
            </a:br>
            <a:r>
              <a:rPr lang="en-US" sz="2400" b="1" dirty="0">
                <a:solidFill>
                  <a:srgbClr val="002060"/>
                </a:solidFill>
                <a:effectLst/>
                <a:latin typeface="Calibri" panose="020F0502020204030204" pitchFamily="34" charset="0"/>
                <a:ea typeface="Times New Roman" panose="02020603050405020304" pitchFamily="18" charset="0"/>
              </a:rPr>
              <a:t>Security requirements based on the specific license type, established in the DCP’s policies and procedures</a:t>
            </a:r>
            <a:br>
              <a:rPr lang="en-US" sz="2400" b="1" dirty="0">
                <a:solidFill>
                  <a:srgbClr val="002060"/>
                </a:solidFill>
                <a:effectLst/>
                <a:latin typeface="Calibri" panose="020F0502020204030204" pitchFamily="34" charset="0"/>
                <a:ea typeface="Times New Roman" panose="02020603050405020304" pitchFamily="18" charset="0"/>
              </a:rPr>
            </a:br>
            <a:r>
              <a:rPr lang="en-US" sz="2400" b="1" dirty="0">
                <a:solidFill>
                  <a:srgbClr val="002060"/>
                </a:solidFill>
              </a:rPr>
              <a:t> </a:t>
            </a:r>
            <a:br>
              <a:rPr lang="en-US" sz="2400" b="1" dirty="0">
                <a:solidFill>
                  <a:srgbClr val="002060"/>
                </a:solidFill>
              </a:rPr>
            </a:br>
            <a:br>
              <a:rPr lang="en-US" sz="1800" b="1" dirty="0"/>
            </a:br>
            <a:br>
              <a:rPr lang="en-US" sz="1800" b="1" dirty="0"/>
            </a:br>
            <a:endParaRPr lang="en-US" sz="1800" b="1" dirty="0"/>
          </a:p>
        </p:txBody>
      </p:sp>
      <p:sp>
        <p:nvSpPr>
          <p:cNvPr id="4" name="TextBox 3">
            <a:extLst>
              <a:ext uri="{FF2B5EF4-FFF2-40B4-BE49-F238E27FC236}">
                <a16:creationId xmlns:a16="http://schemas.microsoft.com/office/drawing/2014/main" id="{B54D3BD4-E9B6-6279-1FF0-129FA0EE4A1A}"/>
              </a:ext>
            </a:extLst>
          </p:cNvPr>
          <p:cNvSpPr txBox="1"/>
          <p:nvPr/>
        </p:nvSpPr>
        <p:spPr>
          <a:xfrm>
            <a:off x="7871970" y="999460"/>
            <a:ext cx="3932741" cy="4479852"/>
          </a:xfrm>
          <a:prstGeom prst="rect">
            <a:avLst/>
          </a:prstGeom>
        </p:spPr>
        <p:txBody>
          <a:bodyPr rtlCol="0" anchor="ctr">
            <a:normAutofit/>
          </a:bodyPr>
          <a:lstStyle/>
          <a:p>
            <a:pPr algn="ctr">
              <a:spcAft>
                <a:spcPts val="600"/>
              </a:spcAft>
            </a:pPr>
            <a:r>
              <a:rPr lang="en-US" sz="4000" b="1" dirty="0">
                <a:solidFill>
                  <a:srgbClr val="002060"/>
                </a:solidFill>
              </a:rPr>
              <a:t>Steps to Full Licensure</a:t>
            </a:r>
          </a:p>
          <a:p>
            <a:pPr algn="ctr">
              <a:spcAft>
                <a:spcPts val="600"/>
              </a:spcAft>
            </a:pPr>
            <a:r>
              <a:rPr lang="en-US" sz="1600" b="1" dirty="0">
                <a:solidFill>
                  <a:srgbClr val="002060"/>
                </a:solidFill>
              </a:rPr>
              <a:t>This list is not in order of priority</a:t>
            </a:r>
          </a:p>
        </p:txBody>
      </p:sp>
      <p:sp>
        <p:nvSpPr>
          <p:cNvPr id="11" name="Isosceles Triangle 10">
            <a:extLst>
              <a:ext uri="{FF2B5EF4-FFF2-40B4-BE49-F238E27FC236}">
                <a16:creationId xmlns:a16="http://schemas.microsoft.com/office/drawing/2014/main" id="{D33AAA80-39DC-4020-9BFF-0718F35C7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3" name="Straight Connector 12">
            <a:extLst>
              <a:ext uri="{FF2B5EF4-FFF2-40B4-BE49-F238E27FC236}">
                <a16:creationId xmlns:a16="http://schemas.microsoft.com/office/drawing/2014/main" id="{C9C5D90B-7EE3-4D26-AB7D-A5A3A6E112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639186"/>
            <a:ext cx="0" cy="3200400"/>
          </a:xfrm>
          <a:prstGeom prst="line">
            <a:avLst/>
          </a:prstGeom>
        </p:spPr>
        <p:style>
          <a:lnRef idx="1">
            <a:schemeClr val="accent1"/>
          </a:lnRef>
          <a:fillRef idx="0">
            <a:schemeClr val="accent1"/>
          </a:fillRef>
          <a:effectRef idx="0">
            <a:schemeClr val="accent1"/>
          </a:effectRef>
          <a:fontRef idx="minor">
            <a:schemeClr val="tx1"/>
          </a:fontRef>
        </p:style>
      </p:cxnSp>
      <p:sp>
        <p:nvSpPr>
          <p:cNvPr id="15" name="Isosceles Triangle 14">
            <a:extLst>
              <a:ext uri="{FF2B5EF4-FFF2-40B4-BE49-F238E27FC236}">
                <a16:creationId xmlns:a16="http://schemas.microsoft.com/office/drawing/2014/main" id="{1177F295-741F-4EFF-B0CA-BE69295ADA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11349404" y="1217756"/>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5" name="Picture 4">
            <a:extLst>
              <a:ext uri="{FF2B5EF4-FFF2-40B4-BE49-F238E27FC236}">
                <a16:creationId xmlns:a16="http://schemas.microsoft.com/office/drawing/2014/main" id="{52D1EE97-B0F9-01EA-FBE4-1710A05CAC7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976248" y="4713110"/>
            <a:ext cx="1976846" cy="1549848"/>
          </a:xfrm>
          <a:prstGeom prst="rect">
            <a:avLst/>
          </a:prstGeom>
          <a:noFill/>
          <a:ln>
            <a:noFill/>
          </a:ln>
        </p:spPr>
      </p:pic>
    </p:spTree>
    <p:extLst>
      <p:ext uri="{BB962C8B-B14F-4D97-AF65-F5344CB8AC3E}">
        <p14:creationId xmlns:p14="http://schemas.microsoft.com/office/powerpoint/2010/main" val="9261845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DD6BC9EB-F181-48AB-BCA2-3D1DB20D2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FAE308-3076-43DB-B834-DA0B0AE19AF9}"/>
              </a:ext>
            </a:extLst>
          </p:cNvPr>
          <p:cNvSpPr>
            <a:spLocks noGrp="1"/>
          </p:cNvSpPr>
          <p:nvPr>
            <p:ph type="ctrTitle"/>
          </p:nvPr>
        </p:nvSpPr>
        <p:spPr>
          <a:xfrm>
            <a:off x="771985" y="356419"/>
            <a:ext cx="6762671" cy="6145161"/>
          </a:xfrm>
        </p:spPr>
        <p:txBody>
          <a:bodyPr anchor="ctr">
            <a:noAutofit/>
          </a:bodyPr>
          <a:lstStyle/>
          <a:p>
            <a:pPr algn="l">
              <a:lnSpc>
                <a:spcPct val="90000"/>
              </a:lnSpc>
            </a:pPr>
            <a:br>
              <a:rPr lang="en-US" sz="2000" dirty="0">
                <a:solidFill>
                  <a:srgbClr val="002060"/>
                </a:solidFill>
              </a:rPr>
            </a:br>
            <a:r>
              <a:rPr lang="en-US" sz="2000" b="1" dirty="0">
                <a:solidFill>
                  <a:srgbClr val="002060"/>
                </a:solidFill>
              </a:rPr>
              <a:t>Contract with an entity for an approved electronic seed-to-sale tracking system</a:t>
            </a:r>
            <a:br>
              <a:rPr lang="en-US" sz="2000" b="1" dirty="0">
                <a:solidFill>
                  <a:srgbClr val="002060"/>
                </a:solidFill>
              </a:rPr>
            </a:br>
            <a:br>
              <a:rPr lang="en-US" sz="2000" b="1" dirty="0">
                <a:solidFill>
                  <a:srgbClr val="002060"/>
                </a:solidFill>
              </a:rPr>
            </a:br>
            <a:r>
              <a:rPr lang="en-US" sz="2000" b="1" dirty="0">
                <a:solidFill>
                  <a:srgbClr val="002060"/>
                </a:solidFill>
              </a:rPr>
              <a:t>A certification that a Project Labor Agreement was entered into by the cannabis establishment prior to construction of any facility</a:t>
            </a:r>
            <a:br>
              <a:rPr lang="en-US" sz="2000" b="1" dirty="0">
                <a:solidFill>
                  <a:srgbClr val="002060"/>
                </a:solidFill>
              </a:rPr>
            </a:br>
            <a:br>
              <a:rPr lang="en-US" sz="2000" b="1" dirty="0">
                <a:solidFill>
                  <a:srgbClr val="002060"/>
                </a:solidFill>
              </a:rPr>
            </a:br>
            <a:r>
              <a:rPr lang="en-US" sz="2000" b="1" dirty="0">
                <a:solidFill>
                  <a:srgbClr val="002060"/>
                </a:solidFill>
              </a:rPr>
              <a:t>Policies for preventing misuse and diversion of cannabis and sale to underage individuals</a:t>
            </a:r>
            <a:br>
              <a:rPr lang="en-US" sz="2000" b="1" dirty="0">
                <a:solidFill>
                  <a:srgbClr val="002060"/>
                </a:solidFill>
              </a:rPr>
            </a:br>
            <a:br>
              <a:rPr lang="en-US" sz="2000" b="1" dirty="0">
                <a:solidFill>
                  <a:srgbClr val="002060"/>
                </a:solidFill>
              </a:rPr>
            </a:br>
            <a:r>
              <a:rPr lang="en-US" sz="2000" b="1" dirty="0">
                <a:solidFill>
                  <a:srgbClr val="002060"/>
                </a:solidFill>
              </a:rPr>
              <a:t>Complete applications and paid license fees for all key employees and employees</a:t>
            </a:r>
            <a:br>
              <a:rPr lang="en-US" sz="2000" b="1" dirty="0">
                <a:solidFill>
                  <a:srgbClr val="002060"/>
                </a:solidFill>
              </a:rPr>
            </a:br>
            <a:br>
              <a:rPr lang="en-US" sz="2000" b="1" dirty="0">
                <a:solidFill>
                  <a:srgbClr val="002060"/>
                </a:solidFill>
              </a:rPr>
            </a:br>
            <a:r>
              <a:rPr lang="en-US" sz="2000" b="1" dirty="0">
                <a:solidFill>
                  <a:srgbClr val="002060"/>
                </a:solidFill>
              </a:rPr>
              <a:t>Secretary of State Registration Number and Certificate of Good Standing (not required for sole proprietors)</a:t>
            </a:r>
            <a:br>
              <a:rPr lang="en-US" sz="2000" b="1" dirty="0">
                <a:solidFill>
                  <a:srgbClr val="002060"/>
                </a:solidFill>
              </a:rPr>
            </a:br>
            <a:br>
              <a:rPr lang="en-US" sz="2000" b="1" dirty="0">
                <a:solidFill>
                  <a:srgbClr val="002060"/>
                </a:solidFill>
              </a:rPr>
            </a:br>
            <a:r>
              <a:rPr lang="en-US" sz="2000" b="1" dirty="0">
                <a:solidFill>
                  <a:srgbClr val="002060"/>
                </a:solidFill>
              </a:rPr>
              <a:t>Final Inspection (DCP) </a:t>
            </a:r>
            <a:br>
              <a:rPr lang="en-US" sz="2000" b="1" dirty="0">
                <a:solidFill>
                  <a:srgbClr val="002060"/>
                </a:solidFill>
              </a:rPr>
            </a:br>
            <a:br>
              <a:rPr lang="en-US" sz="2000" b="1" dirty="0">
                <a:solidFill>
                  <a:srgbClr val="002060"/>
                </a:solidFill>
              </a:rPr>
            </a:br>
            <a:r>
              <a:rPr lang="en-US" sz="2000" b="1" dirty="0">
                <a:solidFill>
                  <a:srgbClr val="002060"/>
                </a:solidFill>
              </a:rPr>
              <a:t>Final License Fee(DCP)</a:t>
            </a:r>
            <a:br>
              <a:rPr lang="en-US" sz="2000" b="1" dirty="0">
                <a:solidFill>
                  <a:srgbClr val="002060"/>
                </a:solidFill>
              </a:rPr>
            </a:br>
            <a:endParaRPr lang="en-US" sz="2000" b="1" dirty="0">
              <a:solidFill>
                <a:srgbClr val="002060"/>
              </a:solidFill>
            </a:endParaRPr>
          </a:p>
        </p:txBody>
      </p:sp>
      <p:sp>
        <p:nvSpPr>
          <p:cNvPr id="9" name="Isosceles Triangle 8">
            <a:extLst>
              <a:ext uri="{FF2B5EF4-FFF2-40B4-BE49-F238E27FC236}">
                <a16:creationId xmlns:a16="http://schemas.microsoft.com/office/drawing/2014/main" id="{D33AAA80-39DC-4020-9BFF-0718F35C7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1" name="Straight Connector 10">
            <a:extLst>
              <a:ext uri="{FF2B5EF4-FFF2-40B4-BE49-F238E27FC236}">
                <a16:creationId xmlns:a16="http://schemas.microsoft.com/office/drawing/2014/main" id="{C9C5D90B-7EE3-4D26-AB7D-A5A3A6E112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639186"/>
            <a:ext cx="0" cy="3200400"/>
          </a:xfrm>
          <a:prstGeom prst="line">
            <a:avLst/>
          </a:prstGeom>
        </p:spPr>
        <p:style>
          <a:lnRef idx="1">
            <a:schemeClr val="accent1"/>
          </a:lnRef>
          <a:fillRef idx="0">
            <a:schemeClr val="accent1"/>
          </a:fillRef>
          <a:effectRef idx="0">
            <a:schemeClr val="accent1"/>
          </a:effectRef>
          <a:fontRef idx="minor">
            <a:schemeClr val="tx1"/>
          </a:fontRef>
        </p:style>
      </p:cxnSp>
      <p:sp>
        <p:nvSpPr>
          <p:cNvPr id="13" name="Isosceles Triangle 12">
            <a:extLst>
              <a:ext uri="{FF2B5EF4-FFF2-40B4-BE49-F238E27FC236}">
                <a16:creationId xmlns:a16="http://schemas.microsoft.com/office/drawing/2014/main" id="{1177F295-741F-4EFF-B0CA-BE69295ADA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11349404" y="1217756"/>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 name="TextBox 3">
            <a:extLst>
              <a:ext uri="{FF2B5EF4-FFF2-40B4-BE49-F238E27FC236}">
                <a16:creationId xmlns:a16="http://schemas.microsoft.com/office/drawing/2014/main" id="{A4B5C0BA-761D-033D-3BAA-8CCA59208CFD}"/>
              </a:ext>
            </a:extLst>
          </p:cNvPr>
          <p:cNvSpPr txBox="1"/>
          <p:nvPr/>
        </p:nvSpPr>
        <p:spPr>
          <a:xfrm>
            <a:off x="7653722" y="1349992"/>
            <a:ext cx="3695681" cy="4479852"/>
          </a:xfrm>
          <a:prstGeom prst="rect">
            <a:avLst/>
          </a:prstGeom>
        </p:spPr>
        <p:txBody>
          <a:bodyPr rtlCol="0" anchor="ctr">
            <a:normAutofit/>
          </a:bodyPr>
          <a:lstStyle/>
          <a:p>
            <a:pPr algn="ctr">
              <a:spcAft>
                <a:spcPts val="600"/>
              </a:spcAft>
            </a:pPr>
            <a:r>
              <a:rPr lang="en-US" sz="4000" b="1" dirty="0">
                <a:solidFill>
                  <a:srgbClr val="002060"/>
                </a:solidFill>
              </a:rPr>
              <a:t>Steps to Full Licensure</a:t>
            </a:r>
          </a:p>
          <a:p>
            <a:pPr algn="ctr">
              <a:spcAft>
                <a:spcPts val="600"/>
              </a:spcAft>
            </a:pPr>
            <a:r>
              <a:rPr lang="en-US" sz="1600" b="1" dirty="0">
                <a:solidFill>
                  <a:srgbClr val="002060"/>
                </a:solidFill>
              </a:rPr>
              <a:t>This list is not in order of priority</a:t>
            </a:r>
          </a:p>
          <a:p>
            <a:pPr algn="ctr">
              <a:spcAft>
                <a:spcPts val="600"/>
              </a:spcAft>
            </a:pPr>
            <a:endParaRPr lang="en-US" sz="1600" b="1" dirty="0">
              <a:solidFill>
                <a:srgbClr val="002060"/>
              </a:solidFill>
            </a:endParaRPr>
          </a:p>
          <a:p>
            <a:pPr algn="ctr">
              <a:spcAft>
                <a:spcPts val="600"/>
              </a:spcAft>
            </a:pPr>
            <a:endParaRPr lang="en-US" sz="1600" b="1" dirty="0">
              <a:solidFill>
                <a:srgbClr val="002060"/>
              </a:solidFill>
            </a:endParaRPr>
          </a:p>
        </p:txBody>
      </p:sp>
      <p:pic>
        <p:nvPicPr>
          <p:cNvPr id="5" name="Picture 4">
            <a:extLst>
              <a:ext uri="{FF2B5EF4-FFF2-40B4-BE49-F238E27FC236}">
                <a16:creationId xmlns:a16="http://schemas.microsoft.com/office/drawing/2014/main" id="{ADFD0DE4-160E-7839-EBCF-52CD503226C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874905" y="4733084"/>
            <a:ext cx="1976846" cy="1549848"/>
          </a:xfrm>
          <a:prstGeom prst="rect">
            <a:avLst/>
          </a:prstGeom>
          <a:noFill/>
          <a:ln>
            <a:noFill/>
          </a:ln>
        </p:spPr>
      </p:pic>
    </p:spTree>
    <p:extLst>
      <p:ext uri="{BB962C8B-B14F-4D97-AF65-F5344CB8AC3E}">
        <p14:creationId xmlns:p14="http://schemas.microsoft.com/office/powerpoint/2010/main" val="2959351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677334" y="609600"/>
            <a:ext cx="8596668" cy="840854"/>
          </a:xfrm>
        </p:spPr>
        <p:txBody>
          <a:bodyPr>
            <a:normAutofit/>
          </a:bodyPr>
          <a:lstStyle/>
          <a:p>
            <a:pPr algn="ctr"/>
            <a:r>
              <a:rPr lang="en-US" sz="4000" b="1" dirty="0">
                <a:solidFill>
                  <a:srgbClr val="002060"/>
                </a:solidFill>
              </a:rPr>
              <a:t>SEC MISSION</a:t>
            </a:r>
            <a:r>
              <a:rPr lang="en-US" sz="4000" b="1" dirty="0">
                <a:solidFill>
                  <a:schemeClr val="tx1"/>
                </a:solidFill>
              </a:rPr>
              <a:t> </a:t>
            </a:r>
          </a:p>
        </p:txBody>
      </p:sp>
      <p:sp>
        <p:nvSpPr>
          <p:cNvPr id="6" name="Slide Number Placeholder 5">
            <a:extLst>
              <a:ext uri="{FF2B5EF4-FFF2-40B4-BE49-F238E27FC236}">
                <a16:creationId xmlns:a16="http://schemas.microsoft.com/office/drawing/2014/main" id="{60D470D0-6D64-5E42-9515-048F8779CD5E}"/>
              </a:ext>
            </a:extLst>
          </p:cNvPr>
          <p:cNvSpPr>
            <a:spLocks noGrp="1"/>
          </p:cNvSpPr>
          <p:nvPr>
            <p:ph type="sldNum" sz="quarter" idx="12"/>
          </p:nvPr>
        </p:nvSpPr>
        <p:spPr/>
        <p:txBody>
          <a:bodyPr/>
          <a:lstStyle/>
          <a:p>
            <a:fld id="{294A09A9-5501-47C1-A89A-A340965A2BE2}" type="slidenum">
              <a:rPr lang="en-US" smtClean="0"/>
              <a:pPr/>
              <a:t>2</a:t>
            </a:fld>
            <a:endParaRPr lang="en-US" dirty="0"/>
          </a:p>
        </p:txBody>
      </p:sp>
      <p:pic>
        <p:nvPicPr>
          <p:cNvPr id="5" name="Picture 4">
            <a:extLst>
              <a:ext uri="{FF2B5EF4-FFF2-40B4-BE49-F238E27FC236}">
                <a16:creationId xmlns:a16="http://schemas.microsoft.com/office/drawing/2014/main" id="{FD75BA0C-0D60-FBD8-C7D9-E2B38BD9714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137403" y="5179633"/>
            <a:ext cx="1976846" cy="1549848"/>
          </a:xfrm>
          <a:prstGeom prst="rect">
            <a:avLst/>
          </a:prstGeom>
          <a:noFill/>
          <a:ln>
            <a:noFill/>
          </a:ln>
        </p:spPr>
      </p:pic>
      <p:sp>
        <p:nvSpPr>
          <p:cNvPr id="7" name="Content Placeholder 2">
            <a:extLst>
              <a:ext uri="{FF2B5EF4-FFF2-40B4-BE49-F238E27FC236}">
                <a16:creationId xmlns:a16="http://schemas.microsoft.com/office/drawing/2014/main" id="{6C0507B0-8CD7-8273-405E-AF063379BBDE}"/>
              </a:ext>
            </a:extLst>
          </p:cNvPr>
          <p:cNvSpPr txBox="1">
            <a:spLocks/>
          </p:cNvSpPr>
          <p:nvPr/>
        </p:nvSpPr>
        <p:spPr>
          <a:xfrm>
            <a:off x="191589" y="1450454"/>
            <a:ext cx="9683588" cy="462480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nSpc>
                <a:spcPct val="107000"/>
              </a:lnSpc>
              <a:spcBef>
                <a:spcPts val="0"/>
              </a:spcBef>
              <a:spcAft>
                <a:spcPts val="800"/>
              </a:spcAft>
              <a:buFont typeface="Wingdings 3" charset="2"/>
              <a:buNone/>
            </a:pPr>
            <a:r>
              <a:rPr lang="en-US" sz="2400" b="1" dirty="0">
                <a:solidFill>
                  <a:srgbClr val="002060"/>
                </a:solidFill>
                <a:latin typeface="Calibri" panose="020F0502020204030204" pitchFamily="34" charset="0"/>
                <a:ea typeface="Calibri" panose="020F0502020204030204" pitchFamily="34" charset="0"/>
                <a:cs typeface="Calibri" panose="020F0502020204030204" pitchFamily="34" charset="0"/>
              </a:rPr>
              <a:t>Promote and encourage full participation in the adult-use cannabis industry by people disproportionately harmed by cannabis prohibition and enforcement; and to support broad-based economic development in those communities. </a:t>
            </a:r>
          </a:p>
          <a:p>
            <a:pPr marL="342910" indent="-342910">
              <a:lnSpc>
                <a:spcPct val="107000"/>
              </a:lnSpc>
              <a:spcBef>
                <a:spcPts val="0"/>
              </a:spcBef>
              <a:spcAft>
                <a:spcPts val="800"/>
              </a:spcAft>
              <a:tabLst>
                <a:tab pos="457212" algn="l"/>
              </a:tabLst>
            </a:pPr>
            <a:r>
              <a:rPr lang="en-US" sz="2400" b="1" dirty="0">
                <a:solidFill>
                  <a:srgbClr val="002060"/>
                </a:solidFill>
                <a:latin typeface="Calibri" panose="020F0502020204030204" pitchFamily="34" charset="0"/>
                <a:ea typeface="Calibri" panose="020F0502020204030204" pitchFamily="34" charset="0"/>
                <a:cs typeface="Calibri" panose="020F0502020204030204" pitchFamily="34" charset="0"/>
              </a:rPr>
              <a:t>SEC </a:t>
            </a:r>
            <a:endPar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742969" lvl="1" indent="-285757">
              <a:lnSpc>
                <a:spcPct val="107000"/>
              </a:lnSpc>
              <a:spcBef>
                <a:spcPts val="0"/>
              </a:spcBef>
              <a:spcAft>
                <a:spcPts val="800"/>
              </a:spcAft>
              <a:tabLst>
                <a:tab pos="914423" algn="l"/>
              </a:tabLst>
            </a:pPr>
            <a:r>
              <a:rPr lang="en-US" sz="1800" b="1" dirty="0">
                <a:solidFill>
                  <a:srgbClr val="002060"/>
                </a:solidFill>
                <a:latin typeface="Calibri" panose="020F0502020204030204" pitchFamily="34" charset="0"/>
                <a:ea typeface="Calibri" panose="020F0502020204030204" pitchFamily="34" charset="0"/>
                <a:cs typeface="Calibri" panose="020F0502020204030204" pitchFamily="34" charset="0"/>
              </a:rPr>
              <a:t>Oversees the verification of social equity applicants</a:t>
            </a:r>
          </a:p>
          <a:p>
            <a:pPr marL="742969" lvl="1" indent="-285757">
              <a:lnSpc>
                <a:spcPct val="107000"/>
              </a:lnSpc>
              <a:spcBef>
                <a:spcPts val="0"/>
              </a:spcBef>
              <a:spcAft>
                <a:spcPts val="800"/>
              </a:spcAft>
              <a:tabLst>
                <a:tab pos="914423" algn="l"/>
              </a:tabLst>
            </a:pPr>
            <a:r>
              <a:rPr lang="en-US" sz="1800" b="1" dirty="0">
                <a:solidFill>
                  <a:srgbClr val="002060"/>
                </a:solidFill>
                <a:latin typeface="Calibri" panose="020F0502020204030204" pitchFamily="34" charset="0"/>
                <a:ea typeface="Calibri" panose="020F0502020204030204" pitchFamily="34" charset="0"/>
                <a:cs typeface="Calibri" panose="020F0502020204030204" pitchFamily="34" charset="0"/>
              </a:rPr>
              <a:t>Creates new programs to support both cannabis businesses and businesses in other industries</a:t>
            </a:r>
          </a:p>
          <a:p>
            <a:pPr marL="742969" lvl="1" indent="-285757">
              <a:lnSpc>
                <a:spcPct val="107000"/>
              </a:lnSpc>
              <a:spcBef>
                <a:spcPts val="0"/>
              </a:spcBef>
              <a:spcAft>
                <a:spcPts val="800"/>
              </a:spcAft>
              <a:tabLst>
                <a:tab pos="914423" algn="l"/>
              </a:tabLst>
            </a:pPr>
            <a:r>
              <a:rPr lang="en-US" sz="1800" b="1" dirty="0">
                <a:solidFill>
                  <a:srgbClr val="002060"/>
                </a:solidFill>
                <a:latin typeface="Calibri" panose="020F0502020204030204" pitchFamily="34" charset="0"/>
                <a:ea typeface="Calibri" panose="020F0502020204030204" pitchFamily="34" charset="0"/>
                <a:cs typeface="Calibri" panose="020F0502020204030204" pitchFamily="34" charset="0"/>
              </a:rPr>
              <a:t>Manages community investments derived from cannabis tax revenue </a:t>
            </a:r>
          </a:p>
          <a:p>
            <a:pPr marL="0" indent="0">
              <a:buFont typeface="Wingdings 3" charset="2"/>
              <a:buNone/>
            </a:pPr>
            <a:endParaRPr lang="en-US" dirty="0"/>
          </a:p>
        </p:txBody>
      </p:sp>
    </p:spTree>
    <p:extLst>
      <p:ext uri="{BB962C8B-B14F-4D97-AF65-F5344CB8AC3E}">
        <p14:creationId xmlns:p14="http://schemas.microsoft.com/office/powerpoint/2010/main" val="13256085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688257" y="147485"/>
            <a:ext cx="7609887" cy="4414683"/>
          </a:xfrm>
        </p:spPr>
        <p:txBody>
          <a:bodyPr/>
          <a:lstStyle/>
          <a:p>
            <a:pPr algn="ctr"/>
            <a:br>
              <a:rPr lang="en-US" sz="5400" b="1" dirty="0">
                <a:solidFill>
                  <a:schemeClr val="tx1"/>
                </a:solidFill>
              </a:rPr>
            </a:br>
            <a:br>
              <a:rPr lang="en-US" sz="5400" b="1" dirty="0">
                <a:solidFill>
                  <a:schemeClr val="tx1"/>
                </a:solidFill>
              </a:rPr>
            </a:br>
            <a:br>
              <a:rPr lang="en-US" sz="5400" b="1" dirty="0">
                <a:solidFill>
                  <a:schemeClr val="tx1"/>
                </a:solidFill>
              </a:rPr>
            </a:br>
            <a:br>
              <a:rPr lang="en-US" sz="5400" b="1" dirty="0">
                <a:solidFill>
                  <a:schemeClr val="tx1"/>
                </a:solidFill>
              </a:rPr>
            </a:br>
            <a:br>
              <a:rPr lang="en-US" sz="5400" b="1" dirty="0">
                <a:solidFill>
                  <a:schemeClr val="tx1"/>
                </a:solidFill>
              </a:rPr>
            </a:br>
            <a:br>
              <a:rPr lang="en-US" sz="5400" b="1" dirty="0">
                <a:solidFill>
                  <a:schemeClr val="tx1"/>
                </a:solidFill>
              </a:rPr>
            </a:br>
            <a:br>
              <a:rPr lang="en-US" sz="3200" b="1" dirty="0">
                <a:solidFill>
                  <a:schemeClr val="tx1"/>
                </a:solidFill>
              </a:rPr>
            </a:br>
            <a:r>
              <a:rPr lang="en-US" sz="2800" b="1" dirty="0">
                <a:solidFill>
                  <a:srgbClr val="002060"/>
                </a:solidFill>
              </a:rPr>
              <a:t>THANK YOU </a:t>
            </a:r>
            <a:br>
              <a:rPr lang="en-US" sz="2800" b="1">
                <a:solidFill>
                  <a:srgbClr val="002060"/>
                </a:solidFill>
              </a:rPr>
            </a:br>
            <a:br>
              <a:rPr lang="en-US" sz="2800" b="1">
                <a:solidFill>
                  <a:srgbClr val="002060"/>
                </a:solidFill>
              </a:rPr>
            </a:br>
            <a:r>
              <a:rPr lang="en-US" sz="2800" b="1">
                <a:solidFill>
                  <a:srgbClr val="002060"/>
                </a:solidFill>
              </a:rPr>
              <a:t>Q </a:t>
            </a:r>
            <a:r>
              <a:rPr lang="en-US" sz="2800" b="1" dirty="0">
                <a:solidFill>
                  <a:srgbClr val="002060"/>
                </a:solidFill>
              </a:rPr>
              <a:t>&amp; A </a:t>
            </a:r>
            <a:br>
              <a:rPr lang="en-US" sz="2800" b="1" dirty="0">
                <a:solidFill>
                  <a:srgbClr val="002060"/>
                </a:solidFill>
              </a:rPr>
            </a:br>
            <a:br>
              <a:rPr lang="en-US" sz="2800" b="1" dirty="0">
                <a:solidFill>
                  <a:srgbClr val="002060"/>
                </a:solidFill>
              </a:rPr>
            </a:br>
            <a:r>
              <a:rPr lang="en-US" sz="2800" b="1" dirty="0">
                <a:solidFill>
                  <a:srgbClr val="002060"/>
                </a:solidFill>
                <a:hlinkClick r:id="rId2">
                  <a:extLst>
                    <a:ext uri="{A12FA001-AC4F-418D-AE19-62706E023703}">
                      <ahyp:hlinkClr xmlns:ahyp="http://schemas.microsoft.com/office/drawing/2018/hyperlinkcolor" val="tx"/>
                    </a:ext>
                  </a:extLst>
                </a:hlinkClick>
              </a:rPr>
              <a:t>SEC@CT.GOV</a:t>
            </a:r>
            <a:r>
              <a:rPr lang="en-US" sz="2800" b="1" dirty="0">
                <a:solidFill>
                  <a:srgbClr val="002060"/>
                </a:solidFill>
              </a:rPr>
              <a:t>: EMAILBOX</a:t>
            </a:r>
            <a:br>
              <a:rPr lang="en-US" sz="2800" b="1" dirty="0">
                <a:solidFill>
                  <a:srgbClr val="002060"/>
                </a:solidFill>
              </a:rPr>
            </a:br>
            <a:br>
              <a:rPr lang="en-US" sz="2800" b="1" dirty="0">
                <a:solidFill>
                  <a:srgbClr val="002060"/>
                </a:solidFill>
              </a:rPr>
            </a:br>
            <a:r>
              <a:rPr lang="en-US" sz="2800" b="1" dirty="0">
                <a:solidFill>
                  <a:srgbClr val="002060"/>
                </a:solidFill>
                <a:effectLst/>
                <a:ea typeface="Calibri" panose="020F0502020204030204" pitchFamily="34" charset="0"/>
                <a:hlinkClick r:id="rId3">
                  <a:extLst>
                    <a:ext uri="{A12FA001-AC4F-418D-AE19-62706E023703}">
                      <ahyp:hlinkClr xmlns:ahyp="http://schemas.microsoft.com/office/drawing/2018/hyperlinkcolor" val="tx"/>
                    </a:ext>
                  </a:extLst>
                </a:hlinkClick>
              </a:rPr>
              <a:t>WWW.CT.GOV</a:t>
            </a:r>
            <a:r>
              <a:rPr lang="en-US" sz="2800" b="1" dirty="0">
                <a:solidFill>
                  <a:srgbClr val="002060"/>
                </a:solidFill>
                <a:ea typeface="Calibri" panose="020F0502020204030204" pitchFamily="34" charset="0"/>
                <a:hlinkClick r:id="rId3">
                  <a:extLst>
                    <a:ext uri="{A12FA001-AC4F-418D-AE19-62706E023703}">
                      <ahyp:hlinkClr xmlns:ahyp="http://schemas.microsoft.com/office/drawing/2018/hyperlinkcolor" val="tx"/>
                    </a:ext>
                  </a:extLst>
                </a:hlinkClick>
              </a:rPr>
              <a:t>/SOCIALEQUITYCOUNCIL</a:t>
            </a:r>
            <a:r>
              <a:rPr lang="en-US" sz="2800" b="1" dirty="0">
                <a:solidFill>
                  <a:srgbClr val="002060"/>
                </a:solidFill>
                <a:ea typeface="Calibri" panose="020F0502020204030204" pitchFamily="34" charset="0"/>
              </a:rPr>
              <a:t> </a:t>
            </a:r>
            <a:br>
              <a:rPr lang="en-US" sz="3200" b="1" dirty="0">
                <a:solidFill>
                  <a:srgbClr val="002060"/>
                </a:solidFill>
                <a:effectLst/>
                <a:ea typeface="Calibri" panose="020F0502020204030204" pitchFamily="34" charset="0"/>
              </a:rPr>
            </a:br>
            <a:br>
              <a:rPr lang="en-US" sz="4000" b="1" dirty="0">
                <a:solidFill>
                  <a:srgbClr val="002060"/>
                </a:solidFill>
              </a:rPr>
            </a:br>
            <a:endParaRPr lang="en-US" sz="4000" b="1" dirty="0">
              <a:solidFill>
                <a:srgbClr val="002060"/>
              </a:solidFill>
            </a:endParaRPr>
          </a:p>
        </p:txBody>
      </p:sp>
      <p:pic>
        <p:nvPicPr>
          <p:cNvPr id="6" name="Picture 5">
            <a:extLst>
              <a:ext uri="{FF2B5EF4-FFF2-40B4-BE49-F238E27FC236}">
                <a16:creationId xmlns:a16="http://schemas.microsoft.com/office/drawing/2014/main" id="{89F4E1A2-E526-9693-A038-3B06D3C99E7D}"/>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849877" y="4840171"/>
            <a:ext cx="1976846" cy="1549848"/>
          </a:xfrm>
          <a:prstGeom prst="rect">
            <a:avLst/>
          </a:prstGeom>
          <a:noFill/>
          <a:ln>
            <a:noFill/>
          </a:ln>
        </p:spPr>
      </p:pic>
    </p:spTree>
    <p:extLst>
      <p:ext uri="{BB962C8B-B14F-4D97-AF65-F5344CB8AC3E}">
        <p14:creationId xmlns:p14="http://schemas.microsoft.com/office/powerpoint/2010/main" val="2685925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677334" y="609600"/>
            <a:ext cx="8596668" cy="840854"/>
          </a:xfrm>
        </p:spPr>
        <p:txBody>
          <a:bodyPr>
            <a:normAutofit/>
          </a:bodyPr>
          <a:lstStyle/>
          <a:p>
            <a:pPr algn="ctr"/>
            <a:r>
              <a:rPr lang="en-US" sz="4000" b="1" dirty="0">
                <a:solidFill>
                  <a:srgbClr val="002060"/>
                </a:solidFill>
              </a:rPr>
              <a:t>WHO MUST SUBMIT A SEP</a:t>
            </a:r>
            <a:endParaRPr lang="en-US" sz="4000" b="1" dirty="0">
              <a:solidFill>
                <a:schemeClr val="tx1"/>
              </a:solidFill>
            </a:endParaRPr>
          </a:p>
        </p:txBody>
      </p:sp>
      <p:sp>
        <p:nvSpPr>
          <p:cNvPr id="6" name="Slide Number Placeholder 5">
            <a:extLst>
              <a:ext uri="{FF2B5EF4-FFF2-40B4-BE49-F238E27FC236}">
                <a16:creationId xmlns:a16="http://schemas.microsoft.com/office/drawing/2014/main" id="{60D470D0-6D64-5E42-9515-048F8779CD5E}"/>
              </a:ext>
            </a:extLst>
          </p:cNvPr>
          <p:cNvSpPr>
            <a:spLocks noGrp="1"/>
          </p:cNvSpPr>
          <p:nvPr>
            <p:ph type="sldNum" sz="quarter" idx="12"/>
          </p:nvPr>
        </p:nvSpPr>
        <p:spPr/>
        <p:txBody>
          <a:bodyPr/>
          <a:lstStyle/>
          <a:p>
            <a:fld id="{294A09A9-5501-47C1-A89A-A340965A2BE2}" type="slidenum">
              <a:rPr lang="en-US" smtClean="0"/>
              <a:pPr/>
              <a:t>3</a:t>
            </a:fld>
            <a:endParaRPr lang="en-US" dirty="0"/>
          </a:p>
        </p:txBody>
      </p:sp>
      <p:pic>
        <p:nvPicPr>
          <p:cNvPr id="5" name="Picture 4">
            <a:extLst>
              <a:ext uri="{FF2B5EF4-FFF2-40B4-BE49-F238E27FC236}">
                <a16:creationId xmlns:a16="http://schemas.microsoft.com/office/drawing/2014/main" id="{FD75BA0C-0D60-FBD8-C7D9-E2B38BD9714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137403" y="5179633"/>
            <a:ext cx="1976846" cy="1549848"/>
          </a:xfrm>
          <a:prstGeom prst="rect">
            <a:avLst/>
          </a:prstGeom>
          <a:noFill/>
          <a:ln>
            <a:noFill/>
          </a:ln>
        </p:spPr>
      </p:pic>
      <p:sp>
        <p:nvSpPr>
          <p:cNvPr id="7" name="Content Placeholder 2">
            <a:extLst>
              <a:ext uri="{FF2B5EF4-FFF2-40B4-BE49-F238E27FC236}">
                <a16:creationId xmlns:a16="http://schemas.microsoft.com/office/drawing/2014/main" id="{6C0507B0-8CD7-8273-405E-AF063379BBDE}"/>
              </a:ext>
            </a:extLst>
          </p:cNvPr>
          <p:cNvSpPr txBox="1">
            <a:spLocks/>
          </p:cNvSpPr>
          <p:nvPr/>
        </p:nvSpPr>
        <p:spPr>
          <a:xfrm>
            <a:off x="845574" y="2238308"/>
            <a:ext cx="8428428" cy="294132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lvl="1">
              <a:lnSpc>
                <a:spcPct val="107000"/>
              </a:lnSpc>
              <a:spcBef>
                <a:spcPts val="0"/>
              </a:spcBef>
              <a:spcAft>
                <a:spcPts val="800"/>
              </a:spcAft>
            </a:pPr>
            <a:r>
              <a:rPr lang="en-US" sz="2400" b="1" dirty="0">
                <a:solidFill>
                  <a:srgbClr val="002060"/>
                </a:solidFill>
                <a:ea typeface="Calibri" panose="020F0502020204030204" pitchFamily="34" charset="0"/>
                <a:cs typeface="Calibri" panose="020F0502020204030204" pitchFamily="34" charset="0"/>
              </a:rPr>
              <a:t>DIA CULTIVATORS</a:t>
            </a:r>
          </a:p>
          <a:p>
            <a:pPr lvl="1">
              <a:lnSpc>
                <a:spcPct val="107000"/>
              </a:lnSpc>
              <a:spcBef>
                <a:spcPts val="0"/>
              </a:spcBef>
              <a:spcAft>
                <a:spcPts val="800"/>
              </a:spcAft>
            </a:pPr>
            <a:r>
              <a:rPr lang="en-US" sz="2400" b="1" dirty="0">
                <a:solidFill>
                  <a:srgbClr val="002060"/>
                </a:solidFill>
                <a:ea typeface="Calibri" panose="020F0502020204030204" pitchFamily="34" charset="0"/>
                <a:cs typeface="Calibri" panose="020F0502020204030204" pitchFamily="34" charset="0"/>
              </a:rPr>
              <a:t>ALL BUSINESSES SELECTED TROUGH THE LOTTERY</a:t>
            </a:r>
          </a:p>
          <a:p>
            <a:pPr lvl="1">
              <a:lnSpc>
                <a:spcPct val="107000"/>
              </a:lnSpc>
              <a:spcBef>
                <a:spcPts val="0"/>
              </a:spcBef>
              <a:spcAft>
                <a:spcPts val="800"/>
              </a:spcAft>
            </a:pPr>
            <a:r>
              <a:rPr lang="en-US" sz="2400" b="1" dirty="0">
                <a:solidFill>
                  <a:srgbClr val="002060"/>
                </a:solidFill>
                <a:ea typeface="Calibri" panose="020F0502020204030204" pitchFamily="34" charset="0"/>
                <a:cs typeface="Calibri" panose="020F0502020204030204" pitchFamily="34" charset="0"/>
              </a:rPr>
              <a:t>EQUITY JOINT VENTURES </a:t>
            </a:r>
          </a:p>
          <a:p>
            <a:pPr lvl="1">
              <a:lnSpc>
                <a:spcPct val="107000"/>
              </a:lnSpc>
              <a:spcBef>
                <a:spcPts val="0"/>
              </a:spcBef>
              <a:spcAft>
                <a:spcPts val="800"/>
              </a:spcAft>
            </a:pPr>
            <a:endParaRPr lang="en-US" sz="2400" b="1" dirty="0">
              <a:solidFill>
                <a:srgbClr val="002060"/>
              </a:solidFill>
              <a:ea typeface="Calibri" panose="020F0502020204030204" pitchFamily="34" charset="0"/>
              <a:cs typeface="Calibri" panose="020F0502020204030204" pitchFamily="34" charset="0"/>
            </a:endParaRPr>
          </a:p>
          <a:p>
            <a:pPr marL="0" indent="0">
              <a:buFont typeface="Wingdings 3" charset="2"/>
              <a:buNone/>
            </a:pPr>
            <a:endParaRPr lang="en-US" dirty="0"/>
          </a:p>
        </p:txBody>
      </p:sp>
    </p:spTree>
    <p:extLst>
      <p:ext uri="{BB962C8B-B14F-4D97-AF65-F5344CB8AC3E}">
        <p14:creationId xmlns:p14="http://schemas.microsoft.com/office/powerpoint/2010/main" val="3854523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FFF2E-5AE2-ED8D-2F63-C6904FCC035C}"/>
              </a:ext>
            </a:extLst>
          </p:cNvPr>
          <p:cNvSpPr>
            <a:spLocks noGrp="1"/>
          </p:cNvSpPr>
          <p:nvPr>
            <p:ph type="title"/>
          </p:nvPr>
        </p:nvSpPr>
        <p:spPr/>
        <p:txBody>
          <a:bodyPr/>
          <a:lstStyle/>
          <a:p>
            <a:r>
              <a:rPr lang="en-US" dirty="0"/>
              <a:t>DISCLOSURE </a:t>
            </a:r>
          </a:p>
        </p:txBody>
      </p:sp>
      <p:sp>
        <p:nvSpPr>
          <p:cNvPr id="4" name="Date Placeholder 3">
            <a:extLst>
              <a:ext uri="{FF2B5EF4-FFF2-40B4-BE49-F238E27FC236}">
                <a16:creationId xmlns:a16="http://schemas.microsoft.com/office/drawing/2014/main" id="{98716AB9-C3A4-C8B8-53E8-85B2487690F9}"/>
              </a:ext>
            </a:extLst>
          </p:cNvPr>
          <p:cNvSpPr>
            <a:spLocks noGrp="1"/>
          </p:cNvSpPr>
          <p:nvPr>
            <p:ph type="dt" sz="half" idx="2"/>
          </p:nvPr>
        </p:nvSpPr>
        <p:spPr/>
        <p:txBody>
          <a:bodyPr/>
          <a:lstStyle/>
          <a:p>
            <a:fld id="{C1583C39-01BF-7F43-854C-FBB4E9AB6B0C}" type="datetime1">
              <a:rPr lang="en-US" smtClean="0"/>
              <a:pPr/>
              <a:t>6/15/2023</a:t>
            </a:fld>
            <a:endParaRPr lang="en-US" dirty="0"/>
          </a:p>
        </p:txBody>
      </p:sp>
      <p:sp>
        <p:nvSpPr>
          <p:cNvPr id="5" name="Footer Placeholder 4">
            <a:extLst>
              <a:ext uri="{FF2B5EF4-FFF2-40B4-BE49-F238E27FC236}">
                <a16:creationId xmlns:a16="http://schemas.microsoft.com/office/drawing/2014/main" id="{BE1BA38C-68D3-3DB4-56B3-BCD68FE71968}"/>
              </a:ext>
            </a:extLst>
          </p:cNvPr>
          <p:cNvSpPr>
            <a:spLocks noGrp="1"/>
          </p:cNvSpPr>
          <p:nvPr>
            <p:ph type="ftr" sz="quarter" idx="3"/>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0E137B0A-0466-ADC7-DB71-B6E08EB38883}"/>
              </a:ext>
            </a:extLst>
          </p:cNvPr>
          <p:cNvSpPr>
            <a:spLocks noGrp="1"/>
          </p:cNvSpPr>
          <p:nvPr>
            <p:ph type="sldNum" sz="quarter" idx="4"/>
          </p:nvPr>
        </p:nvSpPr>
        <p:spPr/>
        <p:txBody>
          <a:bodyPr/>
          <a:lstStyle/>
          <a:p>
            <a:fld id="{294A09A9-5501-47C1-A89A-A340965A2BE2}" type="slidenum">
              <a:rPr lang="en-US" smtClean="0"/>
              <a:pPr/>
              <a:t>4</a:t>
            </a:fld>
            <a:endParaRPr lang="en-US" dirty="0"/>
          </a:p>
        </p:txBody>
      </p:sp>
      <p:sp>
        <p:nvSpPr>
          <p:cNvPr id="8" name="Content Placeholder 7">
            <a:extLst>
              <a:ext uri="{FF2B5EF4-FFF2-40B4-BE49-F238E27FC236}">
                <a16:creationId xmlns:a16="http://schemas.microsoft.com/office/drawing/2014/main" id="{DD0C392B-9389-DC57-5956-4D422C748802}"/>
              </a:ext>
            </a:extLst>
          </p:cNvPr>
          <p:cNvSpPr>
            <a:spLocks noGrp="1"/>
          </p:cNvSpPr>
          <p:nvPr>
            <p:ph idx="11"/>
          </p:nvPr>
        </p:nvSpPr>
        <p:spPr>
          <a:xfrm>
            <a:off x="1167493" y="2005688"/>
            <a:ext cx="8056020" cy="3659615"/>
          </a:xfrm>
        </p:spPr>
        <p:txBody>
          <a:bodyPr/>
          <a:lstStyle/>
          <a:p>
            <a:r>
              <a:rPr lang="en-US" dirty="0"/>
              <a:t>Social equity plans are subject to public disclosure pursuant to Connecticut General Statutes section 1-210(a). The Social Equity Council may post all final copies of approved social equity plans on its website for easy access to the public. </a:t>
            </a:r>
          </a:p>
        </p:txBody>
      </p:sp>
    </p:spTree>
    <p:extLst>
      <p:ext uri="{BB962C8B-B14F-4D97-AF65-F5344CB8AC3E}">
        <p14:creationId xmlns:p14="http://schemas.microsoft.com/office/powerpoint/2010/main" val="1277298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677334" y="609600"/>
            <a:ext cx="8596668" cy="840854"/>
          </a:xfrm>
        </p:spPr>
        <p:txBody>
          <a:bodyPr>
            <a:normAutofit/>
          </a:bodyPr>
          <a:lstStyle/>
          <a:p>
            <a:pPr algn="ctr"/>
            <a:r>
              <a:rPr lang="en-US" sz="4000" b="1" dirty="0">
                <a:solidFill>
                  <a:srgbClr val="002060"/>
                </a:solidFill>
              </a:rPr>
              <a:t>SEP REVIEW PROCESS </a:t>
            </a:r>
            <a:endParaRPr lang="en-US" sz="4000" b="1" dirty="0">
              <a:solidFill>
                <a:schemeClr val="tx1"/>
              </a:solidFill>
            </a:endParaRPr>
          </a:p>
        </p:txBody>
      </p:sp>
      <p:sp>
        <p:nvSpPr>
          <p:cNvPr id="6" name="Slide Number Placeholder 5">
            <a:extLst>
              <a:ext uri="{FF2B5EF4-FFF2-40B4-BE49-F238E27FC236}">
                <a16:creationId xmlns:a16="http://schemas.microsoft.com/office/drawing/2014/main" id="{60D470D0-6D64-5E42-9515-048F8779CD5E}"/>
              </a:ext>
            </a:extLst>
          </p:cNvPr>
          <p:cNvSpPr>
            <a:spLocks noGrp="1"/>
          </p:cNvSpPr>
          <p:nvPr>
            <p:ph type="sldNum" sz="quarter" idx="12"/>
          </p:nvPr>
        </p:nvSpPr>
        <p:spPr/>
        <p:txBody>
          <a:bodyPr/>
          <a:lstStyle/>
          <a:p>
            <a:fld id="{294A09A9-5501-47C1-A89A-A340965A2BE2}" type="slidenum">
              <a:rPr lang="en-US" smtClean="0"/>
              <a:pPr/>
              <a:t>5</a:t>
            </a:fld>
            <a:endParaRPr lang="en-US" dirty="0"/>
          </a:p>
        </p:txBody>
      </p:sp>
      <p:pic>
        <p:nvPicPr>
          <p:cNvPr id="5" name="Picture 4">
            <a:extLst>
              <a:ext uri="{FF2B5EF4-FFF2-40B4-BE49-F238E27FC236}">
                <a16:creationId xmlns:a16="http://schemas.microsoft.com/office/drawing/2014/main" id="{FD75BA0C-0D60-FBD8-C7D9-E2B38BD9714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137403" y="5179633"/>
            <a:ext cx="1976846" cy="1549848"/>
          </a:xfrm>
          <a:prstGeom prst="rect">
            <a:avLst/>
          </a:prstGeom>
          <a:noFill/>
          <a:ln>
            <a:noFill/>
          </a:ln>
        </p:spPr>
      </p:pic>
      <p:sp>
        <p:nvSpPr>
          <p:cNvPr id="7" name="Content Placeholder 2">
            <a:extLst>
              <a:ext uri="{FF2B5EF4-FFF2-40B4-BE49-F238E27FC236}">
                <a16:creationId xmlns:a16="http://schemas.microsoft.com/office/drawing/2014/main" id="{6C0507B0-8CD7-8273-405E-AF063379BBDE}"/>
              </a:ext>
            </a:extLst>
          </p:cNvPr>
          <p:cNvSpPr txBox="1">
            <a:spLocks/>
          </p:cNvSpPr>
          <p:nvPr/>
        </p:nvSpPr>
        <p:spPr>
          <a:xfrm>
            <a:off x="191589" y="1450454"/>
            <a:ext cx="9683588" cy="462480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sz="2000" b="1" dirty="0">
                <a:solidFill>
                  <a:srgbClr val="002060"/>
                </a:solidFill>
              </a:rPr>
              <a:t>SEP SUBMITTED TO DCP</a:t>
            </a:r>
          </a:p>
          <a:p>
            <a:r>
              <a:rPr lang="en-US" sz="2000" b="1" dirty="0">
                <a:solidFill>
                  <a:srgbClr val="002060"/>
                </a:solidFill>
              </a:rPr>
              <a:t>DCP FORWARDS SEP TO SEC</a:t>
            </a:r>
          </a:p>
          <a:p>
            <a:r>
              <a:rPr lang="en-US" sz="2000" b="1" dirty="0">
                <a:solidFill>
                  <a:srgbClr val="002060"/>
                </a:solidFill>
              </a:rPr>
              <a:t>SEC INITIAL SEP REVIEW</a:t>
            </a:r>
          </a:p>
          <a:p>
            <a:r>
              <a:rPr lang="en-US" sz="2000" b="1" dirty="0">
                <a:solidFill>
                  <a:srgbClr val="002060"/>
                </a:solidFill>
              </a:rPr>
              <a:t>COMMENTS SENT TO APPLICANT </a:t>
            </a:r>
          </a:p>
          <a:p>
            <a:r>
              <a:rPr lang="en-US" sz="2000" b="1" dirty="0">
                <a:solidFill>
                  <a:srgbClr val="002060"/>
                </a:solidFill>
              </a:rPr>
              <a:t>APPLICANT REVISE RESUBMITS PLAN </a:t>
            </a:r>
          </a:p>
          <a:p>
            <a:r>
              <a:rPr lang="en-US" sz="2000" b="1" dirty="0">
                <a:solidFill>
                  <a:srgbClr val="002060"/>
                </a:solidFill>
              </a:rPr>
              <a:t>SEC 2</a:t>
            </a:r>
            <a:r>
              <a:rPr lang="en-US" sz="2000" b="1" baseline="30000" dirty="0">
                <a:solidFill>
                  <a:srgbClr val="002060"/>
                </a:solidFill>
              </a:rPr>
              <a:t>ND</a:t>
            </a:r>
            <a:r>
              <a:rPr lang="en-US" sz="2000" b="1" dirty="0">
                <a:solidFill>
                  <a:srgbClr val="002060"/>
                </a:solidFill>
              </a:rPr>
              <a:t> REVIEW </a:t>
            </a:r>
          </a:p>
          <a:p>
            <a:r>
              <a:rPr lang="en-US" sz="2000" b="1" dirty="0">
                <a:solidFill>
                  <a:srgbClr val="002060"/>
                </a:solidFill>
              </a:rPr>
              <a:t>SEC STAFF RECOMMENDATION TO COUNCIL</a:t>
            </a:r>
          </a:p>
          <a:p>
            <a:r>
              <a:rPr lang="en-US" sz="2000" b="1" dirty="0">
                <a:solidFill>
                  <a:srgbClr val="002060"/>
                </a:solidFill>
              </a:rPr>
              <a:t>SEC COUNCIL VOTE </a:t>
            </a:r>
          </a:p>
          <a:p>
            <a:r>
              <a:rPr lang="en-US" sz="2000" b="1" dirty="0">
                <a:solidFill>
                  <a:srgbClr val="002060"/>
                </a:solidFill>
              </a:rPr>
              <a:t>REVIEW FINAL LICENSE CHECK LIST  </a:t>
            </a:r>
          </a:p>
          <a:p>
            <a:r>
              <a:rPr lang="en-US" sz="2000" b="1" dirty="0">
                <a:solidFill>
                  <a:srgbClr val="002060"/>
                </a:solidFill>
              </a:rPr>
              <a:t>POSTING ON SEC WEBSITE</a:t>
            </a:r>
          </a:p>
        </p:txBody>
      </p:sp>
    </p:spTree>
    <p:extLst>
      <p:ext uri="{BB962C8B-B14F-4D97-AF65-F5344CB8AC3E}">
        <p14:creationId xmlns:p14="http://schemas.microsoft.com/office/powerpoint/2010/main" val="145501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395101" y="1773904"/>
            <a:ext cx="9276563" cy="4818485"/>
          </a:xfrm>
        </p:spPr>
        <p:txBody>
          <a:bodyPr>
            <a:normAutofit fontScale="90000"/>
          </a:bodyPr>
          <a:lstStyle/>
          <a:p>
            <a:br>
              <a:rPr lang="en-US" sz="2700" b="1" dirty="0">
                <a:solidFill>
                  <a:srgbClr val="002060"/>
                </a:solidFill>
                <a:latin typeface="+mn-lt"/>
              </a:rPr>
            </a:br>
            <a:r>
              <a:rPr lang="en-US" sz="2700" b="1" dirty="0">
                <a:solidFill>
                  <a:srgbClr val="002060"/>
                </a:solidFill>
                <a:latin typeface="+mn-lt"/>
              </a:rPr>
              <a:t>Statement of Purpose </a:t>
            </a:r>
            <a:br>
              <a:rPr lang="en-US" sz="2700" b="1" dirty="0">
                <a:solidFill>
                  <a:srgbClr val="002060"/>
                </a:solidFill>
                <a:latin typeface="+mn-lt"/>
              </a:rPr>
            </a:br>
            <a:r>
              <a:rPr lang="en-US" sz="2700" b="1" dirty="0">
                <a:solidFill>
                  <a:srgbClr val="002060"/>
                </a:solidFill>
                <a:latin typeface="+mn-lt"/>
              </a:rPr>
              <a:t>Goals </a:t>
            </a:r>
            <a:br>
              <a:rPr lang="en-US" sz="2700" b="1" dirty="0">
                <a:solidFill>
                  <a:srgbClr val="002060"/>
                </a:solidFill>
                <a:latin typeface="+mn-lt"/>
              </a:rPr>
            </a:br>
            <a:r>
              <a:rPr lang="en-US" sz="2700" b="1" dirty="0">
                <a:solidFill>
                  <a:srgbClr val="002060"/>
                </a:solidFill>
                <a:latin typeface="+mn-lt"/>
              </a:rPr>
              <a:t>Community Needs Assessment </a:t>
            </a:r>
            <a:br>
              <a:rPr lang="en-US" sz="2700" b="1" dirty="0">
                <a:solidFill>
                  <a:srgbClr val="002060"/>
                </a:solidFill>
                <a:latin typeface="+mn-lt"/>
              </a:rPr>
            </a:br>
            <a:r>
              <a:rPr lang="en-US" sz="2700" b="1" dirty="0">
                <a:solidFill>
                  <a:srgbClr val="002060"/>
                </a:solidFill>
                <a:latin typeface="+mn-lt"/>
              </a:rPr>
              <a:t>Community Feedback</a:t>
            </a:r>
            <a:br>
              <a:rPr lang="en-US" sz="2700" b="1" dirty="0">
                <a:solidFill>
                  <a:srgbClr val="002060"/>
                </a:solidFill>
                <a:latin typeface="+mn-lt"/>
              </a:rPr>
            </a:br>
            <a:r>
              <a:rPr lang="en-US" sz="2700" b="1" dirty="0">
                <a:solidFill>
                  <a:srgbClr val="002060"/>
                </a:solidFill>
                <a:latin typeface="+mn-lt"/>
              </a:rPr>
              <a:t>Letters of Support </a:t>
            </a:r>
            <a:br>
              <a:rPr lang="en-US" sz="2700" b="1" dirty="0">
                <a:solidFill>
                  <a:srgbClr val="002060"/>
                </a:solidFill>
                <a:latin typeface="+mn-lt"/>
              </a:rPr>
            </a:br>
            <a:r>
              <a:rPr lang="en-US" sz="2700" b="1" dirty="0">
                <a:solidFill>
                  <a:srgbClr val="002060"/>
                </a:solidFill>
                <a:latin typeface="+mn-lt"/>
              </a:rPr>
              <a:t>Commitment to MBE’s </a:t>
            </a:r>
            <a:br>
              <a:rPr lang="en-US" sz="2700" b="1" dirty="0">
                <a:solidFill>
                  <a:srgbClr val="002060"/>
                </a:solidFill>
                <a:latin typeface="+mn-lt"/>
              </a:rPr>
            </a:br>
            <a:r>
              <a:rPr lang="en-US" sz="2700" b="1" dirty="0">
                <a:solidFill>
                  <a:srgbClr val="002060"/>
                </a:solidFill>
                <a:latin typeface="+mn-lt"/>
              </a:rPr>
              <a:t>Program Implementation Timeline </a:t>
            </a:r>
            <a:br>
              <a:rPr lang="en-US" sz="2700" b="1" dirty="0">
                <a:solidFill>
                  <a:srgbClr val="002060"/>
                </a:solidFill>
                <a:latin typeface="+mn-lt"/>
              </a:rPr>
            </a:br>
            <a:r>
              <a:rPr lang="en-US" sz="2700" b="1" dirty="0">
                <a:solidFill>
                  <a:srgbClr val="002060"/>
                </a:solidFill>
                <a:latin typeface="+mn-lt"/>
              </a:rPr>
              <a:t>Program Evaluations </a:t>
            </a:r>
            <a:br>
              <a:rPr lang="en-US" sz="2700" b="1" dirty="0">
                <a:solidFill>
                  <a:srgbClr val="002060"/>
                </a:solidFill>
                <a:latin typeface="+mn-lt"/>
              </a:rPr>
            </a:br>
            <a:r>
              <a:rPr lang="en-US" sz="2700" b="1" dirty="0">
                <a:solidFill>
                  <a:srgbClr val="002060"/>
                </a:solidFill>
                <a:latin typeface="+mn-lt"/>
              </a:rPr>
              <a:t>Evaluation Team</a:t>
            </a:r>
            <a:br>
              <a:rPr lang="en-US" sz="2700" b="1" dirty="0">
                <a:solidFill>
                  <a:srgbClr val="002060"/>
                </a:solidFill>
                <a:latin typeface="+mn-lt"/>
              </a:rPr>
            </a:br>
            <a:r>
              <a:rPr lang="en-US" sz="2700" b="1" dirty="0">
                <a:solidFill>
                  <a:srgbClr val="002060"/>
                </a:solidFill>
                <a:latin typeface="+mn-lt"/>
              </a:rPr>
              <a:t>Metrics</a:t>
            </a:r>
            <a:br>
              <a:rPr lang="en-US" sz="2700" b="1" dirty="0">
                <a:solidFill>
                  <a:srgbClr val="002060"/>
                </a:solidFill>
                <a:latin typeface="+mn-lt"/>
              </a:rPr>
            </a:br>
            <a:r>
              <a:rPr lang="en-US" b="1" dirty="0">
                <a:solidFill>
                  <a:srgbClr val="002060"/>
                </a:solidFill>
                <a:latin typeface="+mn-lt"/>
              </a:rPr>
              <a:t> </a:t>
            </a:r>
            <a:br>
              <a:rPr lang="en-US" b="1" dirty="0">
                <a:solidFill>
                  <a:srgbClr val="002060"/>
                </a:solidFill>
                <a:latin typeface="+mn-lt"/>
              </a:rPr>
            </a:br>
            <a:r>
              <a:rPr lang="en-US" b="1" dirty="0">
                <a:solidFill>
                  <a:srgbClr val="002060"/>
                </a:solidFill>
              </a:rPr>
              <a:t> </a:t>
            </a:r>
            <a:endParaRPr lang="en-US" b="1" dirty="0">
              <a:solidFill>
                <a:schemeClr val="tx1"/>
              </a:solidFill>
            </a:endParaRPr>
          </a:p>
        </p:txBody>
      </p:sp>
      <p:sp>
        <p:nvSpPr>
          <p:cNvPr id="6" name="Slide Number Placeholder 5">
            <a:extLst>
              <a:ext uri="{FF2B5EF4-FFF2-40B4-BE49-F238E27FC236}">
                <a16:creationId xmlns:a16="http://schemas.microsoft.com/office/drawing/2014/main" id="{60D470D0-6D64-5E42-9515-048F8779CD5E}"/>
              </a:ext>
            </a:extLst>
          </p:cNvPr>
          <p:cNvSpPr>
            <a:spLocks noGrp="1"/>
          </p:cNvSpPr>
          <p:nvPr>
            <p:ph type="sldNum" sz="quarter" idx="12"/>
          </p:nvPr>
        </p:nvSpPr>
        <p:spPr/>
        <p:txBody>
          <a:bodyPr/>
          <a:lstStyle/>
          <a:p>
            <a:fld id="{294A09A9-5501-47C1-A89A-A340965A2BE2}" type="slidenum">
              <a:rPr lang="en-US" smtClean="0"/>
              <a:pPr/>
              <a:t>6</a:t>
            </a:fld>
            <a:endParaRPr lang="en-US" dirty="0"/>
          </a:p>
        </p:txBody>
      </p:sp>
      <p:pic>
        <p:nvPicPr>
          <p:cNvPr id="5" name="Picture 4">
            <a:extLst>
              <a:ext uri="{FF2B5EF4-FFF2-40B4-BE49-F238E27FC236}">
                <a16:creationId xmlns:a16="http://schemas.microsoft.com/office/drawing/2014/main" id="{FD75BA0C-0D60-FBD8-C7D9-E2B38BD9714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137403" y="5179633"/>
            <a:ext cx="1976846" cy="1549848"/>
          </a:xfrm>
          <a:prstGeom prst="rect">
            <a:avLst/>
          </a:prstGeom>
          <a:noFill/>
          <a:ln>
            <a:noFill/>
          </a:ln>
        </p:spPr>
      </p:pic>
      <p:sp>
        <p:nvSpPr>
          <p:cNvPr id="7" name="Content Placeholder 2">
            <a:extLst>
              <a:ext uri="{FF2B5EF4-FFF2-40B4-BE49-F238E27FC236}">
                <a16:creationId xmlns:a16="http://schemas.microsoft.com/office/drawing/2014/main" id="{6C0507B0-8CD7-8273-405E-AF063379BBDE}"/>
              </a:ext>
            </a:extLst>
          </p:cNvPr>
          <p:cNvSpPr txBox="1">
            <a:spLocks/>
          </p:cNvSpPr>
          <p:nvPr/>
        </p:nvSpPr>
        <p:spPr>
          <a:xfrm>
            <a:off x="191589" y="1450454"/>
            <a:ext cx="9683588" cy="462480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en-US" dirty="0"/>
          </a:p>
        </p:txBody>
      </p:sp>
      <p:sp>
        <p:nvSpPr>
          <p:cNvPr id="3" name="TextBox 2">
            <a:extLst>
              <a:ext uri="{FF2B5EF4-FFF2-40B4-BE49-F238E27FC236}">
                <a16:creationId xmlns:a16="http://schemas.microsoft.com/office/drawing/2014/main" id="{3999DE9A-B503-C612-78D3-AA07BEA87EFC}"/>
              </a:ext>
            </a:extLst>
          </p:cNvPr>
          <p:cNvSpPr txBox="1"/>
          <p:nvPr/>
        </p:nvSpPr>
        <p:spPr>
          <a:xfrm>
            <a:off x="992779" y="534961"/>
            <a:ext cx="7463244" cy="1323439"/>
          </a:xfrm>
          <a:prstGeom prst="rect">
            <a:avLst/>
          </a:prstGeom>
          <a:noFill/>
        </p:spPr>
        <p:txBody>
          <a:bodyPr wrap="square" rtlCol="0">
            <a:spAutoFit/>
          </a:bodyPr>
          <a:lstStyle/>
          <a:p>
            <a:pPr algn="ctr"/>
            <a:r>
              <a:rPr lang="en-US" sz="4000" b="1" dirty="0">
                <a:solidFill>
                  <a:srgbClr val="002060"/>
                </a:solidFill>
              </a:rPr>
              <a:t>SOCIAL EQUITY PLAN </a:t>
            </a:r>
          </a:p>
          <a:p>
            <a:pPr algn="ctr"/>
            <a:r>
              <a:rPr lang="en-US" sz="4000" b="1" dirty="0">
                <a:solidFill>
                  <a:srgbClr val="002060"/>
                </a:solidFill>
              </a:rPr>
              <a:t>Table of Content</a:t>
            </a:r>
            <a:endParaRPr lang="en-US" sz="4000" dirty="0"/>
          </a:p>
        </p:txBody>
      </p:sp>
    </p:spTree>
    <p:extLst>
      <p:ext uri="{BB962C8B-B14F-4D97-AF65-F5344CB8AC3E}">
        <p14:creationId xmlns:p14="http://schemas.microsoft.com/office/powerpoint/2010/main" val="2404472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836022" y="451513"/>
            <a:ext cx="7851260" cy="950264"/>
          </a:xfrm>
        </p:spPr>
        <p:txBody>
          <a:bodyPr>
            <a:normAutofit/>
          </a:bodyPr>
          <a:lstStyle/>
          <a:p>
            <a:pPr algn="ctr"/>
            <a:r>
              <a:rPr lang="en-US" sz="4000" b="1" dirty="0">
                <a:solidFill>
                  <a:srgbClr val="002060"/>
                </a:solidFill>
              </a:rPr>
              <a:t>STATEMENT OF PURPOSE </a:t>
            </a:r>
            <a:endParaRPr lang="en-US" sz="4000" b="1" dirty="0">
              <a:solidFill>
                <a:schemeClr val="tx1"/>
              </a:solidFill>
            </a:endParaRPr>
          </a:p>
        </p:txBody>
      </p:sp>
      <p:sp>
        <p:nvSpPr>
          <p:cNvPr id="6" name="Slide Number Placeholder 5">
            <a:extLst>
              <a:ext uri="{FF2B5EF4-FFF2-40B4-BE49-F238E27FC236}">
                <a16:creationId xmlns:a16="http://schemas.microsoft.com/office/drawing/2014/main" id="{60D470D0-6D64-5E42-9515-048F8779CD5E}"/>
              </a:ext>
            </a:extLst>
          </p:cNvPr>
          <p:cNvSpPr>
            <a:spLocks noGrp="1"/>
          </p:cNvSpPr>
          <p:nvPr>
            <p:ph type="sldNum" sz="quarter" idx="12"/>
          </p:nvPr>
        </p:nvSpPr>
        <p:spPr/>
        <p:txBody>
          <a:bodyPr/>
          <a:lstStyle/>
          <a:p>
            <a:fld id="{294A09A9-5501-47C1-A89A-A340965A2BE2}" type="slidenum">
              <a:rPr lang="en-US" smtClean="0"/>
              <a:pPr/>
              <a:t>7</a:t>
            </a:fld>
            <a:endParaRPr lang="en-US" dirty="0"/>
          </a:p>
        </p:txBody>
      </p:sp>
      <p:pic>
        <p:nvPicPr>
          <p:cNvPr id="5" name="Picture 4">
            <a:extLst>
              <a:ext uri="{FF2B5EF4-FFF2-40B4-BE49-F238E27FC236}">
                <a16:creationId xmlns:a16="http://schemas.microsoft.com/office/drawing/2014/main" id="{FD75BA0C-0D60-FBD8-C7D9-E2B38BD9714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137403" y="5179633"/>
            <a:ext cx="1976846" cy="1549848"/>
          </a:xfrm>
          <a:prstGeom prst="rect">
            <a:avLst/>
          </a:prstGeom>
          <a:noFill/>
          <a:ln>
            <a:noFill/>
          </a:ln>
        </p:spPr>
      </p:pic>
      <p:sp>
        <p:nvSpPr>
          <p:cNvPr id="7" name="Content Placeholder 2">
            <a:extLst>
              <a:ext uri="{FF2B5EF4-FFF2-40B4-BE49-F238E27FC236}">
                <a16:creationId xmlns:a16="http://schemas.microsoft.com/office/drawing/2014/main" id="{6C0507B0-8CD7-8273-405E-AF063379BBDE}"/>
              </a:ext>
            </a:extLst>
          </p:cNvPr>
          <p:cNvSpPr txBox="1">
            <a:spLocks/>
          </p:cNvSpPr>
          <p:nvPr/>
        </p:nvSpPr>
        <p:spPr>
          <a:xfrm>
            <a:off x="1149530" y="2020388"/>
            <a:ext cx="8038013" cy="383809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US" sz="2400" b="1" dirty="0">
                <a:solidFill>
                  <a:srgbClr val="002060"/>
                </a:solidFill>
                <a:effectLst/>
                <a:ea typeface="Calibri" panose="020F0502020204030204" pitchFamily="34" charset="0"/>
              </a:rPr>
              <a:t>COMPANY'S COMMITMENT TO PROMOTING</a:t>
            </a:r>
          </a:p>
          <a:p>
            <a:pPr marL="0" indent="0">
              <a:buNone/>
            </a:pPr>
            <a:r>
              <a:rPr lang="en-US" sz="2400" b="1" dirty="0">
                <a:solidFill>
                  <a:srgbClr val="002060"/>
                </a:solidFill>
                <a:effectLst/>
                <a:ea typeface="Calibri" panose="020F0502020204030204" pitchFamily="34" charset="0"/>
              </a:rPr>
              <a:t> </a:t>
            </a:r>
          </a:p>
          <a:p>
            <a:r>
              <a:rPr lang="en-US" sz="2400" b="1" dirty="0">
                <a:solidFill>
                  <a:srgbClr val="002060"/>
                </a:solidFill>
                <a:effectLst/>
                <a:ea typeface="Calibri" panose="020F0502020204030204" pitchFamily="34" charset="0"/>
              </a:rPr>
              <a:t>DIVERSITY </a:t>
            </a:r>
          </a:p>
          <a:p>
            <a:r>
              <a:rPr lang="en-US" sz="2400" b="1" dirty="0">
                <a:solidFill>
                  <a:srgbClr val="002060"/>
                </a:solidFill>
                <a:effectLst/>
                <a:ea typeface="Calibri" panose="020F0502020204030204" pitchFamily="34" charset="0"/>
              </a:rPr>
              <a:t>INCLUSIVITY </a:t>
            </a:r>
          </a:p>
          <a:p>
            <a:pPr lvl="1"/>
            <a:r>
              <a:rPr lang="en-US" sz="2200" b="1" dirty="0">
                <a:solidFill>
                  <a:srgbClr val="002060"/>
                </a:solidFill>
                <a:effectLst/>
                <a:ea typeface="Calibri" panose="020F0502020204030204" pitchFamily="34" charset="0"/>
              </a:rPr>
              <a:t>WITHIN THE COMMUNITY(geographic location)</a:t>
            </a:r>
          </a:p>
          <a:p>
            <a:r>
              <a:rPr lang="en-US" sz="2400" b="1" dirty="0">
                <a:solidFill>
                  <a:srgbClr val="002060"/>
                </a:solidFill>
                <a:effectLst/>
                <a:ea typeface="Calibri" panose="020F0502020204030204" pitchFamily="34" charset="0"/>
              </a:rPr>
              <a:t>300 WORDS </a:t>
            </a:r>
            <a:r>
              <a:rPr lang="en-US" sz="2400" b="1" dirty="0">
                <a:solidFill>
                  <a:srgbClr val="002060"/>
                </a:solidFill>
                <a:ea typeface="Calibri" panose="020F0502020204030204" pitchFamily="34" charset="0"/>
              </a:rPr>
              <a:t>or LESS</a:t>
            </a:r>
            <a:endParaRPr lang="en-US" sz="2400" b="1" dirty="0">
              <a:solidFill>
                <a:srgbClr val="002060"/>
              </a:solidFill>
            </a:endParaRPr>
          </a:p>
          <a:p>
            <a:pPr marL="0" indent="0">
              <a:buFont typeface="Wingdings 3" charset="2"/>
              <a:buNone/>
            </a:pPr>
            <a:endParaRPr lang="en-US" dirty="0"/>
          </a:p>
        </p:txBody>
      </p:sp>
    </p:spTree>
    <p:extLst>
      <p:ext uri="{BB962C8B-B14F-4D97-AF65-F5344CB8AC3E}">
        <p14:creationId xmlns:p14="http://schemas.microsoft.com/office/powerpoint/2010/main" val="3666333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0B6C709-8794-DF4E-A15C-6E648F09DD12}"/>
              </a:ext>
            </a:extLst>
          </p:cNvPr>
          <p:cNvSpPr>
            <a:spLocks noGrp="1"/>
          </p:cNvSpPr>
          <p:nvPr>
            <p:ph type="sldNum" sz="quarter" idx="12"/>
          </p:nvPr>
        </p:nvSpPr>
        <p:spPr/>
        <p:txBody>
          <a:bodyPr/>
          <a:lstStyle/>
          <a:p>
            <a:fld id="{294A09A9-5501-47C1-A89A-A340965A2BE2}" type="slidenum">
              <a:rPr lang="en-US" smtClean="0"/>
              <a:pPr/>
              <a:t>8</a:t>
            </a:fld>
            <a:endParaRPr lang="en-US" dirty="0"/>
          </a:p>
        </p:txBody>
      </p:sp>
      <p:sp>
        <p:nvSpPr>
          <p:cNvPr id="2" name="TextBox 1">
            <a:extLst>
              <a:ext uri="{FF2B5EF4-FFF2-40B4-BE49-F238E27FC236}">
                <a16:creationId xmlns:a16="http://schemas.microsoft.com/office/drawing/2014/main" id="{061E6F48-8E82-4A2C-22B7-BE24F3B5CD0A}"/>
              </a:ext>
            </a:extLst>
          </p:cNvPr>
          <p:cNvSpPr txBox="1"/>
          <p:nvPr/>
        </p:nvSpPr>
        <p:spPr>
          <a:xfrm>
            <a:off x="862149" y="816638"/>
            <a:ext cx="7367451" cy="707886"/>
          </a:xfrm>
          <a:prstGeom prst="rect">
            <a:avLst/>
          </a:prstGeom>
          <a:noFill/>
        </p:spPr>
        <p:txBody>
          <a:bodyPr wrap="square" rtlCol="0">
            <a:spAutoFit/>
          </a:bodyPr>
          <a:lstStyle/>
          <a:p>
            <a:pPr algn="ctr"/>
            <a:r>
              <a:rPr lang="en-US" sz="4000" b="1" dirty="0">
                <a:solidFill>
                  <a:srgbClr val="002060"/>
                </a:solidFill>
              </a:rPr>
              <a:t>GOALS</a:t>
            </a:r>
          </a:p>
        </p:txBody>
      </p:sp>
      <p:sp>
        <p:nvSpPr>
          <p:cNvPr id="5" name="Content Placeholder 4">
            <a:extLst>
              <a:ext uri="{FF2B5EF4-FFF2-40B4-BE49-F238E27FC236}">
                <a16:creationId xmlns:a16="http://schemas.microsoft.com/office/drawing/2014/main" id="{3A02A18C-A617-AD95-EAA6-5B3B3CCFC35B}"/>
              </a:ext>
            </a:extLst>
          </p:cNvPr>
          <p:cNvSpPr>
            <a:spLocks noGrp="1"/>
          </p:cNvSpPr>
          <p:nvPr>
            <p:ph idx="1"/>
          </p:nvPr>
        </p:nvSpPr>
        <p:spPr>
          <a:xfrm>
            <a:off x="247540" y="1914362"/>
            <a:ext cx="8596668" cy="4127000"/>
          </a:xfrm>
        </p:spPr>
        <p:txBody>
          <a:bodyPr>
            <a:normAutofit/>
          </a:bodyPr>
          <a:lstStyle/>
          <a:p>
            <a:pPr marL="0" indent="0">
              <a:buNone/>
            </a:pPr>
            <a:r>
              <a:rPr lang="en-US" sz="2400" b="1" dirty="0">
                <a:solidFill>
                  <a:srgbClr val="002060"/>
                </a:solidFill>
                <a:effectLst/>
                <a:ea typeface="Calibri" panose="020F0502020204030204" pitchFamily="34" charset="0"/>
              </a:rPr>
              <a:t>How will these goals have a positive effect on social equity issues in the specific community? </a:t>
            </a:r>
          </a:p>
          <a:p>
            <a:endParaRPr lang="en-US" sz="2400" b="1" dirty="0">
              <a:solidFill>
                <a:srgbClr val="002060"/>
              </a:solidFill>
            </a:endParaRPr>
          </a:p>
          <a:p>
            <a:r>
              <a:rPr lang="en-US" sz="2400" b="1" dirty="0">
                <a:solidFill>
                  <a:srgbClr val="002060"/>
                </a:solidFill>
              </a:rPr>
              <a:t>Minimum of 2 </a:t>
            </a:r>
          </a:p>
          <a:p>
            <a:pPr lvl="1"/>
            <a:r>
              <a:rPr lang="en-US" sz="2400" b="1" dirty="0">
                <a:solidFill>
                  <a:srgbClr val="002060"/>
                </a:solidFill>
              </a:rPr>
              <a:t>Derived from Community Needs Assessment</a:t>
            </a:r>
          </a:p>
          <a:p>
            <a:pPr lvl="1"/>
            <a:r>
              <a:rPr lang="en-US" sz="2400" b="1" dirty="0">
                <a:solidFill>
                  <a:srgbClr val="002060"/>
                </a:solidFill>
              </a:rPr>
              <a:t>Supports needs of persons/communities effected by war on drugs</a:t>
            </a:r>
          </a:p>
          <a:p>
            <a:pPr lvl="1"/>
            <a:r>
              <a:rPr lang="en-US" sz="2400" b="1" dirty="0">
                <a:solidFill>
                  <a:srgbClr val="002060"/>
                </a:solidFill>
              </a:rPr>
              <a:t>Check Regulations for restriction related to Youth  </a:t>
            </a:r>
          </a:p>
          <a:p>
            <a:endParaRPr lang="en-US" sz="2400" dirty="0">
              <a:solidFill>
                <a:srgbClr val="002060"/>
              </a:solidFill>
            </a:endParaRPr>
          </a:p>
        </p:txBody>
      </p:sp>
    </p:spTree>
    <p:extLst>
      <p:ext uri="{BB962C8B-B14F-4D97-AF65-F5344CB8AC3E}">
        <p14:creationId xmlns:p14="http://schemas.microsoft.com/office/powerpoint/2010/main" val="4212917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0295B-54B9-4937-90E3-BAB9CE69E30B}"/>
              </a:ext>
            </a:extLst>
          </p:cNvPr>
          <p:cNvSpPr>
            <a:spLocks noGrp="1"/>
          </p:cNvSpPr>
          <p:nvPr>
            <p:ph type="ctrTitle"/>
          </p:nvPr>
        </p:nvSpPr>
        <p:spPr>
          <a:xfrm>
            <a:off x="923109" y="470262"/>
            <a:ext cx="7332616" cy="1041392"/>
          </a:xfrm>
        </p:spPr>
        <p:txBody>
          <a:bodyPr/>
          <a:lstStyle/>
          <a:p>
            <a:pPr algn="ctr"/>
            <a:r>
              <a:rPr lang="en-US" sz="4000" b="1" dirty="0">
                <a:solidFill>
                  <a:srgbClr val="002060"/>
                </a:solidFill>
                <a:effectLst/>
                <a:latin typeface="+mn-lt"/>
                <a:ea typeface="Calibri" panose="020F0502020204030204" pitchFamily="34" charset="0"/>
              </a:rPr>
              <a:t>Community Feedback </a:t>
            </a:r>
            <a:endParaRPr lang="en-US" sz="4000" b="1" dirty="0">
              <a:solidFill>
                <a:srgbClr val="002060"/>
              </a:solidFill>
              <a:latin typeface="+mn-lt"/>
            </a:endParaRPr>
          </a:p>
        </p:txBody>
      </p:sp>
      <p:sp>
        <p:nvSpPr>
          <p:cNvPr id="3" name="TextBox 2">
            <a:extLst>
              <a:ext uri="{FF2B5EF4-FFF2-40B4-BE49-F238E27FC236}">
                <a16:creationId xmlns:a16="http://schemas.microsoft.com/office/drawing/2014/main" id="{68F921BB-738D-75C1-79AB-4171D28F3F01}"/>
              </a:ext>
            </a:extLst>
          </p:cNvPr>
          <p:cNvSpPr txBox="1"/>
          <p:nvPr/>
        </p:nvSpPr>
        <p:spPr>
          <a:xfrm>
            <a:off x="513806" y="1766494"/>
            <a:ext cx="8926286" cy="2677656"/>
          </a:xfrm>
          <a:prstGeom prst="rect">
            <a:avLst/>
          </a:prstGeom>
          <a:noFill/>
        </p:spPr>
        <p:txBody>
          <a:bodyPr wrap="square" rtlCol="0">
            <a:spAutoFit/>
          </a:bodyPr>
          <a:lstStyle/>
          <a:p>
            <a:r>
              <a:rPr lang="en-US" sz="2400" b="1" dirty="0">
                <a:solidFill>
                  <a:srgbClr val="002060"/>
                </a:solidFill>
              </a:rPr>
              <a:t>How will the company receive comments on it plan? </a:t>
            </a:r>
          </a:p>
          <a:p>
            <a:r>
              <a:rPr lang="en-US" sz="2400" b="1" dirty="0">
                <a:solidFill>
                  <a:srgbClr val="002060"/>
                </a:solidFill>
              </a:rPr>
              <a:t> </a:t>
            </a:r>
          </a:p>
          <a:p>
            <a:pPr lvl="1"/>
            <a:r>
              <a:rPr lang="en-US" sz="2400" b="1" dirty="0">
                <a:solidFill>
                  <a:srgbClr val="002060"/>
                </a:solidFill>
              </a:rPr>
              <a:t>Outline internal plan for communicating the SEP to employees and investors </a:t>
            </a:r>
          </a:p>
          <a:p>
            <a:endParaRPr lang="en-US" sz="2400" b="1" dirty="0">
              <a:solidFill>
                <a:srgbClr val="002060"/>
              </a:solidFill>
            </a:endParaRPr>
          </a:p>
          <a:p>
            <a:pPr lvl="1"/>
            <a:r>
              <a:rPr lang="en-US" sz="2400" b="1" dirty="0">
                <a:solidFill>
                  <a:srgbClr val="002060"/>
                </a:solidFill>
              </a:rPr>
              <a:t>Outline the external plan for communicating the SEP to the Community </a:t>
            </a:r>
          </a:p>
        </p:txBody>
      </p:sp>
    </p:spTree>
    <p:extLst>
      <p:ext uri="{BB962C8B-B14F-4D97-AF65-F5344CB8AC3E}">
        <p14:creationId xmlns:p14="http://schemas.microsoft.com/office/powerpoint/2010/main" val="295259161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riority xmlns="5e755461-5442-4ee5-afc3-81743c8e8e99" xsi:nil="true"/>
    <Application_x0023_ xmlns="5e755461-5442-4ee5-afc3-81743c8e8e99" xsi:nil="true"/>
    <Reviewer xmlns="5e755461-5442-4ee5-afc3-81743c8e8e99" xsi:nil="true"/>
    <Status xmlns="5e755461-5442-4ee5-afc3-81743c8e8e9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9D18065E4BF614FA8BE89DFA4913B35" ma:contentTypeVersion="11" ma:contentTypeDescription="Create a new document." ma:contentTypeScope="" ma:versionID="6356ab5ce820e9125b40ba569a25d71f">
  <xsd:schema xmlns:xsd="http://www.w3.org/2001/XMLSchema" xmlns:xs="http://www.w3.org/2001/XMLSchema" xmlns:p="http://schemas.microsoft.com/office/2006/metadata/properties" xmlns:ns2="5e755461-5442-4ee5-afc3-81743c8e8e99" xmlns:ns3="2f22338d-159f-45c7-b7c4-85cdb3f20f6b" targetNamespace="http://schemas.microsoft.com/office/2006/metadata/properties" ma:root="true" ma:fieldsID="6fb681c746a9302ddb364f9af0733f19" ns2:_="" ns3:_="">
    <xsd:import namespace="5e755461-5442-4ee5-afc3-81743c8e8e99"/>
    <xsd:import namespace="2f22338d-159f-45c7-b7c4-85cdb3f20f6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3:SharedWithUsers" minOccurs="0"/>
                <xsd:element ref="ns3:SharedWithDetails" minOccurs="0"/>
                <xsd:element ref="ns2:Application_x0023_" minOccurs="0"/>
                <xsd:element ref="ns2:Status" minOccurs="0"/>
                <xsd:element ref="ns2:Reviewer" minOccurs="0"/>
                <xsd:element ref="ns2:Prior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755461-5442-4ee5-afc3-81743c8e8e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Application_x0023_" ma:index="15" nillable="true" ma:displayName="Date SEC received SEP" ma:format="DateTime" ma:internalName="Application_x0023_">
      <xsd:simpleType>
        <xsd:restriction base="dms:DateTime"/>
      </xsd:simpleType>
    </xsd:element>
    <xsd:element name="Status" ma:index="16" nillable="true" ma:displayName="Status" ma:format="Dropdown" ma:internalName="Status">
      <xsd:simpleType>
        <xsd:union memberTypes="dms:Text">
          <xsd:simpleType>
            <xsd:restriction base="dms:Choice">
              <xsd:enumeration value="Denial recommendation"/>
              <xsd:enumeration value="Ready for review"/>
              <xsd:enumeration value="Approval Recommendation"/>
              <xsd:enumeration value="Ongoing review"/>
              <xsd:enumeration value="Awaiting resubmission"/>
              <xsd:enumeration value="Approved"/>
              <xsd:enumeration value="Denied"/>
            </xsd:restriction>
          </xsd:simpleType>
        </xsd:union>
      </xsd:simpleType>
    </xsd:element>
    <xsd:element name="Reviewer" ma:index="17" nillable="true" ma:displayName="Reviewer" ma:format="Dropdown" ma:internalName="Reviewer">
      <xsd:simpleType>
        <xsd:union memberTypes="dms:Text">
          <xsd:simpleType>
            <xsd:restriction base="dms:Choice">
              <xsd:enumeration value="Komla Matrevi"/>
              <xsd:enumeration value="Ginne-Rae Clay"/>
              <xsd:enumeration value="Kristina Diamond"/>
              <xsd:enumeration value="Jennifer Stevens"/>
              <xsd:enumeration value="Jennifer Edwards"/>
            </xsd:restriction>
          </xsd:simpleType>
        </xsd:union>
      </xsd:simpleType>
    </xsd:element>
    <xsd:element name="Priority" ma:index="18" nillable="true" ma:displayName="Priority" ma:format="Dropdown" ma:internalName="Priority">
      <xsd:simpleType>
        <xsd:union memberTypes="dms:Text">
          <xsd:simpleType>
            <xsd:restriction base="dms:Choice">
              <xsd:enumeration value="Primary"/>
              <xsd:enumeration value="Secondary"/>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2f22338d-159f-45c7-b7c4-85cdb3f20f6b"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D5BAB77-79E1-4739-AA51-10C9079186D6}">
  <ds:schemaRefs>
    <ds:schemaRef ds:uri="fc3c599f-14b9-441b-ba87-b09fa91680ca"/>
    <ds:schemaRef ds:uri="7d211477-173b-4b27-8dff-736daa8f3eea"/>
    <ds:schemaRef ds:uri="http://schemas.microsoft.com/office/2006/documentManagement/types"/>
    <ds:schemaRef ds:uri="http://purl.org/dc/dcmitype/"/>
    <ds:schemaRef ds:uri="http://purl.org/dc/elements/1.1/"/>
    <ds:schemaRef ds:uri="http://purl.org/dc/terms/"/>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5e755461-5442-4ee5-afc3-81743c8e8e99"/>
  </ds:schemaRefs>
</ds:datastoreItem>
</file>

<file path=customXml/itemProps2.xml><?xml version="1.0" encoding="utf-8"?>
<ds:datastoreItem xmlns:ds="http://schemas.openxmlformats.org/officeDocument/2006/customXml" ds:itemID="{BA65046A-7F7F-43DC-AB6B-CE5092E039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755461-5442-4ee5-afc3-81743c8e8e99"/>
    <ds:schemaRef ds:uri="2f22338d-159f-45c7-b7c4-85cdb3f20f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5334180-0405-413B-834A-44FA9E05ADB7}">
  <ds:schemaRefs>
    <ds:schemaRef ds:uri="http://schemas.microsoft.com/sharepoint/v3/contenttype/forms"/>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Facet</Template>
  <TotalTime>18483</TotalTime>
  <Words>928</Words>
  <Application>Microsoft Office PowerPoint</Application>
  <PresentationFormat>Widescreen</PresentationFormat>
  <Paragraphs>117</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Tenorite</vt:lpstr>
      <vt:lpstr>Trebuchet MS</vt:lpstr>
      <vt:lpstr>Wingdings 3</vt:lpstr>
      <vt:lpstr>Facet</vt:lpstr>
      <vt:lpstr>       SOCIAL EQUITY PLAN DEVELOPMENT TECHNICAL ASSISTANCE </vt:lpstr>
      <vt:lpstr>SEC MISSION </vt:lpstr>
      <vt:lpstr>WHO MUST SUBMIT A SEP</vt:lpstr>
      <vt:lpstr>DISCLOSURE </vt:lpstr>
      <vt:lpstr>SEP REVIEW PROCESS </vt:lpstr>
      <vt:lpstr> Statement of Purpose  Goals  Community Needs Assessment  Community Feedback Letters of Support  Commitment to MBE’s  Program Implementation Timeline  Program Evaluations  Evaluation Team Metrics    </vt:lpstr>
      <vt:lpstr>STATEMENT OF PURPOSE </vt:lpstr>
      <vt:lpstr>PowerPoint Presentation</vt:lpstr>
      <vt:lpstr>Community Feedback </vt:lpstr>
      <vt:lpstr>PowerPoint Presentation</vt:lpstr>
      <vt:lpstr>                   </vt:lpstr>
      <vt:lpstr>PowerPoint Presentation</vt:lpstr>
      <vt:lpstr>PowerPoint Presentation</vt:lpstr>
      <vt:lpstr>  Name And Title of Person/S Responsible for Monitoring Tracking Plan Progress and Compliance.  Method for Monitoring Progress  Dates reports will be submitted </vt:lpstr>
      <vt:lpstr>COMMUNITY STAKEHOLDERS CONTACT LIST </vt:lpstr>
      <vt:lpstr>COMMITMENT TO BUY LOCAL  MBE </vt:lpstr>
      <vt:lpstr>COMMITMENT TO BUY LOCAL  MBE (continued)</vt:lpstr>
      <vt:lpstr> Social Equity Plan Approved by the SEC   Workforce Development Plan Approved by the SEC      Approval from the municipal zoning officials where the business will be located   Proof of Facility Ownership or the Right to Occupy  Labor Peace Agreement with a bona fide labor organization as required in Connecticut General  Statues Section 21a-421d  Security requirements based on the specific license type, established in the DCP’s policies and procedures     </vt:lpstr>
      <vt:lpstr> Contract with an entity for an approved electronic seed-to-sale tracking system  A certification that a Project Labor Agreement was entered into by the cannabis establishment prior to construction of any facility  Policies for preventing misuse and diversion of cannabis and sale to underage individuals  Complete applications and paid license fees for all key employees and employees  Secretary of State Registration Number and Certificate of Good Standing (not required for sole proprietors)  Final Inspection (DCP)   Final License Fee(DCP) </vt:lpstr>
      <vt:lpstr>       THANK YOU   Q &amp; A   SEC@CT.GOV: EMAILBOX  WWW.CT.GOV/SOCIALEQUITYCOUNCIL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Ginne-Rae Clay SEC Executive Director January 2023</dc:title>
  <dc:creator>Clay, Ginne-Rae</dc:creator>
  <cp:lastModifiedBy>Diamond, Kristina</cp:lastModifiedBy>
  <cp:revision>8</cp:revision>
  <dcterms:created xsi:type="dcterms:W3CDTF">2023-01-11T02:06:31Z</dcterms:created>
  <dcterms:modified xsi:type="dcterms:W3CDTF">2023-06-15T14:09:13Z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0x01010069D18065E4BF614FA8BE89DFA4913B35</vt:lpwstr>
  </property>
</Properties>
</file>