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0"/>
  </p:notesMasterIdLst>
  <p:handoutMasterIdLst>
    <p:handoutMasterId r:id="rId11"/>
  </p:handoutMasterIdLst>
  <p:sldIdLst>
    <p:sldId id="257" r:id="rId2"/>
    <p:sldId id="294" r:id="rId3"/>
    <p:sldId id="302" r:id="rId4"/>
    <p:sldId id="297" r:id="rId5"/>
    <p:sldId id="298" r:id="rId6"/>
    <p:sldId id="299" r:id="rId7"/>
    <p:sldId id="300" r:id="rId8"/>
    <p:sldId id="303"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rris, Laura" initials="ML" lastIdx="2" clrIdx="0">
    <p:extLst>
      <p:ext uri="{19B8F6BF-5375-455C-9EA6-DF929625EA0E}">
        <p15:presenceInfo xmlns:p15="http://schemas.microsoft.com/office/powerpoint/2012/main" userId="S-1-5-21-746137067-854245398-682003330-2181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26"/>
    <a:srgbClr val="BB1129"/>
    <a:srgbClr val="0067B1"/>
    <a:srgbClr val="03E0EB"/>
    <a:srgbClr val="E5721B"/>
    <a:srgbClr val="C1E7FF"/>
    <a:srgbClr val="00395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2B1B90-FCC3-45D0-90A6-155F747EA5B2}" v="1" dt="2024-01-22T17:59:29.352"/>
    <p1510:client id="{532D6DDC-71F4-FD27-4BD9-C8984AD54A20}" v="2750" dt="2024-01-22T20:15:27.650"/>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706" autoAdjust="0"/>
  </p:normalViewPr>
  <p:slideViewPr>
    <p:cSldViewPr snapToGrid="0">
      <p:cViewPr varScale="1">
        <p:scale>
          <a:sx n="109" d="100"/>
          <a:sy n="109" d="100"/>
        </p:scale>
        <p:origin x="1314" y="102"/>
      </p:cViewPr>
      <p:guideLst>
        <p:guide orient="horz" pos="2160"/>
        <p:guide pos="3840"/>
        <p:guide pos="7296"/>
        <p:guide orient="horz" pos="4128"/>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1/23/2024</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1/23/2024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2453920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userDrawn="1"/>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userDrawn="1"/>
        </p:nvPicPr>
        <p:blipFill>
          <a:blip r:embed="rId2"/>
          <a:stretch>
            <a:fillRect/>
          </a:stretch>
        </p:blipFill>
        <p:spPr>
          <a:xfrm>
            <a:off x="9041016" y="5278056"/>
            <a:ext cx="2858477" cy="1285004"/>
          </a:xfrm>
          <a:prstGeom prst="rect">
            <a:avLst/>
          </a:prstGeom>
        </p:spPr>
      </p:pic>
      <p:sp>
        <p:nvSpPr>
          <p:cNvPr id="4" name="Rectangle 3"/>
          <p:cNvSpPr/>
          <p:nvPr userDrawn="1"/>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userDrawn="1"/>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userDrawn="1"/>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dirty="0"/>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lide Number Placeholder 22"/>
          <p:cNvSpPr>
            <a:spLocks noGrp="1"/>
          </p:cNvSpPr>
          <p:nvPr>
            <p:ph type="sldNum" sz="quarter" idx="4"/>
          </p:nvPr>
        </p:nvSpPr>
        <p:spPr>
          <a:xfrm>
            <a:off x="11535700" y="6288420"/>
            <a:ext cx="560183" cy="365760"/>
          </a:xfrm>
          <a:prstGeom prst="rect">
            <a:avLst/>
          </a:prstGeom>
        </p:spPr>
        <p:txBody>
          <a:bodyPr vert="horz" anchor="b"/>
          <a:lstStyle>
            <a:lvl1pPr algn="r" eaLnBrk="1" latinLnBrk="0" hangingPunct="1">
              <a:defRPr kumimoji="0" sz="1800" b="1">
                <a:solidFill>
                  <a:srgbClr val="0067B1"/>
                </a:solidFill>
              </a:defRPr>
            </a:lvl1pPr>
          </a:lstStyle>
          <a:p>
            <a:fld id="{401CF334-2D5C-4859-84A6-CA7E6E43FAEB}"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10060" y="6162092"/>
            <a:ext cx="1329816" cy="595324"/>
          </a:xfrm>
          <a:prstGeom prst="rect">
            <a:avLst/>
          </a:prstGeom>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2389010"/>
            <a:ext cx="11277600" cy="1108170"/>
          </a:xfrm>
        </p:spPr>
        <p:txBody>
          <a:bodyPr>
            <a:normAutofit fontScale="90000"/>
          </a:bodyPr>
          <a:lstStyle/>
          <a:p>
            <a:r>
              <a:rPr lang="en-US" sz="4800" dirty="0">
                <a:latin typeface="Cambria"/>
                <a:ea typeface="Cambria"/>
              </a:rPr>
              <a:t>Advancing All-Payer Health Equity Approaches and Development (AHEAD) Model </a:t>
            </a:r>
            <a:endParaRPr lang="en-US" dirty="0"/>
          </a:p>
        </p:txBody>
      </p:sp>
      <p:sp>
        <p:nvSpPr>
          <p:cNvPr id="2" name="TextBox 1">
            <a:extLst>
              <a:ext uri="{FF2B5EF4-FFF2-40B4-BE49-F238E27FC236}">
                <a16:creationId xmlns:a16="http://schemas.microsoft.com/office/drawing/2014/main" id="{AC3CED9F-77AD-3848-D354-1E682E34E9B0}"/>
              </a:ext>
            </a:extLst>
          </p:cNvPr>
          <p:cNvSpPr txBox="1"/>
          <p:nvPr/>
        </p:nvSpPr>
        <p:spPr>
          <a:xfrm>
            <a:off x="874643" y="4542183"/>
            <a:ext cx="3886200" cy="646331"/>
          </a:xfrm>
          <a:prstGeom prst="rect">
            <a:avLst/>
          </a:prstGeom>
          <a:noFill/>
        </p:spPr>
        <p:txBody>
          <a:bodyPr wrap="square" rtlCol="0">
            <a:spAutoFit/>
          </a:bodyPr>
          <a:lstStyle/>
          <a:p>
            <a:r>
              <a:rPr lang="en-US" dirty="0"/>
              <a:t>January 23, 2024 </a:t>
            </a:r>
          </a:p>
          <a:p>
            <a:r>
              <a:rPr lang="en-US" dirty="0"/>
              <a:t>Health Care Cabinet Meeting </a:t>
            </a: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CC4AB-9779-EEFA-D841-B78FF434AF7B}"/>
              </a:ext>
            </a:extLst>
          </p:cNvPr>
          <p:cNvSpPr>
            <a:spLocks noGrp="1"/>
          </p:cNvSpPr>
          <p:nvPr>
            <p:ph type="title"/>
          </p:nvPr>
        </p:nvSpPr>
        <p:spPr/>
        <p:txBody>
          <a:bodyPr vert="horz" lIns="91440" tIns="45720" rIns="91440" bIns="45720" anchor="ctr">
            <a:normAutofit/>
          </a:bodyPr>
          <a:lstStyle/>
          <a:p>
            <a:r>
              <a:rPr lang="en-US" dirty="0">
                <a:latin typeface="Cambria"/>
                <a:ea typeface="Cambria"/>
              </a:rPr>
              <a:t>AHEAD Model Introduction</a:t>
            </a:r>
            <a:endParaRPr lang="en-US" dirty="0"/>
          </a:p>
        </p:txBody>
      </p:sp>
      <p:sp>
        <p:nvSpPr>
          <p:cNvPr id="3" name="Content Placeholder 2">
            <a:extLst>
              <a:ext uri="{FF2B5EF4-FFF2-40B4-BE49-F238E27FC236}">
                <a16:creationId xmlns:a16="http://schemas.microsoft.com/office/drawing/2014/main" id="{5964663C-CEFF-2187-9F9D-22CEBE02255C}"/>
              </a:ext>
            </a:extLst>
          </p:cNvPr>
          <p:cNvSpPr>
            <a:spLocks noGrp="1"/>
          </p:cNvSpPr>
          <p:nvPr>
            <p:ph idx="1"/>
          </p:nvPr>
        </p:nvSpPr>
        <p:spPr/>
        <p:txBody>
          <a:bodyPr vert="horz" lIns="91440" tIns="45720" rIns="91440" bIns="45720" anchor="t">
            <a:normAutofit/>
          </a:bodyPr>
          <a:lstStyle/>
          <a:p>
            <a:pPr indent="-255905"/>
            <a:r>
              <a:rPr lang="en-US" sz="2400" dirty="0">
                <a:solidFill>
                  <a:srgbClr val="333333"/>
                </a:solidFill>
                <a:latin typeface="Cambria"/>
                <a:ea typeface="Cambria"/>
              </a:rPr>
              <a:t>The Advancing All-Payer Health Equity Approaches and Development (AHEAD) is a CMMI-funded, voluntary, total-cost-of-care (TCOC) model that offers selected states the opportunity to take accountability for population health, health equity improvements, and all-payer and Medicare fee-for-service TCOC growth. </a:t>
            </a:r>
            <a:endParaRPr lang="en-US" sz="2400" dirty="0">
              <a:solidFill>
                <a:srgbClr val="333333"/>
              </a:solidFill>
              <a:ea typeface="Cambria"/>
            </a:endParaRPr>
          </a:p>
          <a:p>
            <a:pPr indent="-255905">
              <a:buClr>
                <a:srgbClr val="C00000">
                  <a:lumMod val="75000"/>
                </a:srgbClr>
              </a:buClr>
            </a:pPr>
            <a:r>
              <a:rPr lang="en-US" sz="2400" dirty="0">
                <a:solidFill>
                  <a:srgbClr val="262626"/>
                </a:solidFill>
                <a:latin typeface="Cambria"/>
                <a:ea typeface="Cambria"/>
              </a:rPr>
              <a:t>The model is scheduled to operate for a total of 11 years.  If Connecticut is selected to participate in the first cohort of states, the 18-month pre-implementation period will begin in July 2024, with performance year 1 beginning in </a:t>
            </a:r>
            <a:r>
              <a:rPr lang="en-US" sz="2400">
                <a:solidFill>
                  <a:srgbClr val="262626"/>
                </a:solidFill>
                <a:latin typeface="Cambria"/>
                <a:ea typeface="Cambria"/>
              </a:rPr>
              <a:t>January 2027.</a:t>
            </a:r>
            <a:endParaRPr lang="en-US" sz="2400" dirty="0">
              <a:solidFill>
                <a:srgbClr val="262626"/>
              </a:solidFill>
              <a:latin typeface="Cambria"/>
              <a:ea typeface="Cambria"/>
            </a:endParaRPr>
          </a:p>
          <a:p>
            <a:pPr indent="-255905">
              <a:buClr>
                <a:srgbClr val="900000"/>
              </a:buClr>
            </a:pPr>
            <a:endParaRPr lang="en-US" sz="1800" dirty="0">
              <a:solidFill>
                <a:srgbClr val="262626"/>
              </a:solidFill>
              <a:ea typeface="Cambria" panose="02040503050406030204" pitchFamily="18" charset="0"/>
            </a:endParaRPr>
          </a:p>
          <a:p>
            <a:pPr indent="-255905">
              <a:buClr>
                <a:srgbClr val="900000"/>
              </a:buClr>
            </a:pPr>
            <a:endParaRPr lang="en-US" sz="1800" dirty="0">
              <a:solidFill>
                <a:srgbClr val="333333"/>
              </a:solidFill>
              <a:ea typeface="Cambria" panose="02040503050406030204" pitchFamily="18" charset="0"/>
            </a:endParaRPr>
          </a:p>
          <a:p>
            <a:pPr marL="109855" indent="0">
              <a:buClr>
                <a:srgbClr val="900000"/>
              </a:buClr>
              <a:buNone/>
            </a:pPr>
            <a:endParaRPr lang="en-US" sz="1800" dirty="0">
              <a:solidFill>
                <a:srgbClr val="333333"/>
              </a:solidFill>
              <a:ea typeface="Cambria" panose="02040503050406030204" pitchFamily="18" charset="0"/>
            </a:endParaRPr>
          </a:p>
        </p:txBody>
      </p:sp>
      <p:sp>
        <p:nvSpPr>
          <p:cNvPr id="4" name="Slide Number Placeholder 3">
            <a:extLst>
              <a:ext uri="{FF2B5EF4-FFF2-40B4-BE49-F238E27FC236}">
                <a16:creationId xmlns:a16="http://schemas.microsoft.com/office/drawing/2014/main" id="{11178E5A-76DD-B96D-08E3-26961BCD7AB5}"/>
              </a:ext>
            </a:extLst>
          </p:cNvPr>
          <p:cNvSpPr>
            <a:spLocks noGrp="1"/>
          </p:cNvSpPr>
          <p:nvPr>
            <p:ph type="sldNum" sz="quarter" idx="12"/>
          </p:nvPr>
        </p:nvSpPr>
        <p:spPr/>
        <p:txBody>
          <a:bodyPr/>
          <a:lstStyle/>
          <a:p>
            <a:fld id="{401CF334-2D5C-4859-84A6-CA7E6E43FAEB}" type="slidenum">
              <a:rPr lang="en-US" smtClean="0"/>
              <a:t>2</a:t>
            </a:fld>
            <a:endParaRPr lang="en-US" dirty="0"/>
          </a:p>
        </p:txBody>
      </p:sp>
    </p:spTree>
    <p:extLst>
      <p:ext uri="{BB962C8B-B14F-4D97-AF65-F5344CB8AC3E}">
        <p14:creationId xmlns:p14="http://schemas.microsoft.com/office/powerpoint/2010/main" val="3696432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F0D57-6440-8B5F-8CCB-239443A0546D}"/>
              </a:ext>
            </a:extLst>
          </p:cNvPr>
          <p:cNvSpPr>
            <a:spLocks noGrp="1"/>
          </p:cNvSpPr>
          <p:nvPr>
            <p:ph type="title"/>
          </p:nvPr>
        </p:nvSpPr>
        <p:spPr/>
        <p:txBody>
          <a:bodyPr vert="horz" lIns="91440" tIns="45720" rIns="91440" bIns="45720" anchor="ctr">
            <a:normAutofit/>
          </a:bodyPr>
          <a:lstStyle/>
          <a:p>
            <a:r>
              <a:rPr lang="en-US" dirty="0">
                <a:latin typeface="Cambria"/>
                <a:ea typeface="Cambria"/>
              </a:rPr>
              <a:t>AHEAD's Three Primary Components</a:t>
            </a:r>
            <a:endParaRPr lang="en-US" dirty="0"/>
          </a:p>
        </p:txBody>
      </p:sp>
      <p:sp>
        <p:nvSpPr>
          <p:cNvPr id="3" name="Content Placeholder 2">
            <a:extLst>
              <a:ext uri="{FF2B5EF4-FFF2-40B4-BE49-F238E27FC236}">
                <a16:creationId xmlns:a16="http://schemas.microsoft.com/office/drawing/2014/main" id="{1FE4BC4E-21F4-4E86-B545-53DE901E4DA6}"/>
              </a:ext>
            </a:extLst>
          </p:cNvPr>
          <p:cNvSpPr>
            <a:spLocks noGrp="1"/>
          </p:cNvSpPr>
          <p:nvPr>
            <p:ph idx="1"/>
          </p:nvPr>
        </p:nvSpPr>
        <p:spPr/>
        <p:txBody>
          <a:bodyPr vert="horz" lIns="91440" tIns="45720" rIns="91440" bIns="45720" anchor="t">
            <a:normAutofit fontScale="92500" lnSpcReduction="10000"/>
          </a:bodyPr>
          <a:lstStyle/>
          <a:p>
            <a:pPr indent="-255905"/>
            <a:r>
              <a:rPr lang="en-US" b="1" dirty="0">
                <a:solidFill>
                  <a:srgbClr val="001826"/>
                </a:solidFill>
                <a:latin typeface="Cambria"/>
                <a:ea typeface="Cambria"/>
              </a:rPr>
              <a:t>Cooperative Agreement Funding: </a:t>
            </a:r>
            <a:r>
              <a:rPr lang="en-US" dirty="0">
                <a:solidFill>
                  <a:srgbClr val="001826"/>
                </a:solidFill>
                <a:latin typeface="Cambria"/>
                <a:ea typeface="Cambria"/>
              </a:rPr>
              <a:t>States will receive funding to plan initial implementation activities for the AHEAD model, including recruiting hospital and primary care practices to participate.</a:t>
            </a:r>
          </a:p>
          <a:p>
            <a:pPr marL="109855" indent="0">
              <a:buClr>
                <a:srgbClr val="900000"/>
              </a:buClr>
              <a:buNone/>
            </a:pPr>
            <a:endParaRPr lang="en-US" dirty="0">
              <a:solidFill>
                <a:srgbClr val="001826"/>
              </a:solidFill>
              <a:latin typeface="Cambria"/>
              <a:ea typeface="Cambria"/>
            </a:endParaRPr>
          </a:p>
          <a:p>
            <a:pPr indent="-255905">
              <a:buClr>
                <a:srgbClr val="900000"/>
              </a:buClr>
            </a:pPr>
            <a:r>
              <a:rPr lang="en-US" b="1" dirty="0">
                <a:solidFill>
                  <a:srgbClr val="001826"/>
                </a:solidFill>
                <a:latin typeface="Cambria"/>
                <a:ea typeface="Cambria"/>
              </a:rPr>
              <a:t>Hospital Global Budgets:</a:t>
            </a:r>
            <a:r>
              <a:rPr lang="en-US" dirty="0">
                <a:solidFill>
                  <a:srgbClr val="001826"/>
                </a:solidFill>
                <a:latin typeface="Cambria"/>
                <a:ea typeface="Cambria"/>
              </a:rPr>
              <a:t> AHEAD will offer participating hospitals located in participating states annual Medicare FFS global budgets, which will be set prospectively, and cover inpatient and outpatient services.</a:t>
            </a:r>
          </a:p>
          <a:p>
            <a:pPr marL="109855" indent="0">
              <a:buClr>
                <a:srgbClr val="900000"/>
              </a:buClr>
              <a:buNone/>
            </a:pPr>
            <a:endParaRPr lang="en-US" dirty="0">
              <a:solidFill>
                <a:srgbClr val="001826"/>
              </a:solidFill>
              <a:latin typeface="Cambria"/>
              <a:ea typeface="Cambria"/>
            </a:endParaRPr>
          </a:p>
          <a:p>
            <a:pPr indent="-255905">
              <a:buClr>
                <a:srgbClr val="900000"/>
              </a:buClr>
            </a:pPr>
            <a:r>
              <a:rPr lang="en-US" b="1" dirty="0">
                <a:solidFill>
                  <a:srgbClr val="001826"/>
                </a:solidFill>
                <a:latin typeface="Cambria"/>
                <a:ea typeface="Cambria"/>
              </a:rPr>
              <a:t>Primary Care AHEAD: </a:t>
            </a:r>
            <a:r>
              <a:rPr lang="en-US" dirty="0">
                <a:solidFill>
                  <a:srgbClr val="001826"/>
                </a:solidFill>
                <a:latin typeface="Cambria"/>
                <a:ea typeface="Cambria"/>
              </a:rPr>
              <a:t>Primary care providers can choose to participate in Primary Care AHEAD, which will align with ongoing Medicaid transformation efforts within each participating state</a:t>
            </a:r>
          </a:p>
          <a:p>
            <a:pPr indent="-255905">
              <a:buClr>
                <a:srgbClr val="900000"/>
              </a:buClr>
            </a:pPr>
            <a:endParaRPr lang="en-US" dirty="0">
              <a:ea typeface="Cambria"/>
            </a:endParaRPr>
          </a:p>
        </p:txBody>
      </p:sp>
      <p:sp>
        <p:nvSpPr>
          <p:cNvPr id="4" name="Slide Number Placeholder 3">
            <a:extLst>
              <a:ext uri="{FF2B5EF4-FFF2-40B4-BE49-F238E27FC236}">
                <a16:creationId xmlns:a16="http://schemas.microsoft.com/office/drawing/2014/main" id="{384A27A5-7142-EF19-B84D-7A79FC43355D}"/>
              </a:ext>
            </a:extLst>
          </p:cNvPr>
          <p:cNvSpPr>
            <a:spLocks noGrp="1"/>
          </p:cNvSpPr>
          <p:nvPr>
            <p:ph type="sldNum" sz="quarter" idx="12"/>
          </p:nvPr>
        </p:nvSpPr>
        <p:spPr/>
        <p:txBody>
          <a:bodyPr/>
          <a:lstStyle/>
          <a:p>
            <a:fld id="{401CF334-2D5C-4859-84A6-CA7E6E43FAEB}" type="slidenum">
              <a:rPr lang="en-US" smtClean="0"/>
              <a:t>3</a:t>
            </a:fld>
            <a:endParaRPr lang="en-US" dirty="0"/>
          </a:p>
        </p:txBody>
      </p:sp>
    </p:spTree>
    <p:extLst>
      <p:ext uri="{BB962C8B-B14F-4D97-AF65-F5344CB8AC3E}">
        <p14:creationId xmlns:p14="http://schemas.microsoft.com/office/powerpoint/2010/main" val="3078762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2D73-8E92-A39E-413D-FA1AD46CE7AE}"/>
              </a:ext>
            </a:extLst>
          </p:cNvPr>
          <p:cNvSpPr>
            <a:spLocks noGrp="1"/>
          </p:cNvSpPr>
          <p:nvPr>
            <p:ph type="title"/>
          </p:nvPr>
        </p:nvSpPr>
        <p:spPr/>
        <p:txBody>
          <a:bodyPr vert="horz" lIns="91440" tIns="45720" rIns="91440" bIns="45720" anchor="ctr">
            <a:normAutofit/>
          </a:bodyPr>
          <a:lstStyle/>
          <a:p>
            <a:r>
              <a:rPr lang="en-US" dirty="0">
                <a:latin typeface="Cambria"/>
                <a:ea typeface="Cambria"/>
              </a:rPr>
              <a:t>AHEAD Stakeholders: Roles and Responsibilities </a:t>
            </a:r>
            <a:endParaRPr lang="en-US" dirty="0">
              <a:ea typeface="Cambria"/>
            </a:endParaRPr>
          </a:p>
        </p:txBody>
      </p:sp>
      <p:sp>
        <p:nvSpPr>
          <p:cNvPr id="3" name="Content Placeholder 2">
            <a:extLst>
              <a:ext uri="{FF2B5EF4-FFF2-40B4-BE49-F238E27FC236}">
                <a16:creationId xmlns:a16="http://schemas.microsoft.com/office/drawing/2014/main" id="{C82D755A-60D1-8E7D-B1AF-F4BE0994A96D}"/>
              </a:ext>
            </a:extLst>
          </p:cNvPr>
          <p:cNvSpPr>
            <a:spLocks noGrp="1"/>
          </p:cNvSpPr>
          <p:nvPr>
            <p:ph idx="1"/>
          </p:nvPr>
        </p:nvSpPr>
        <p:spPr/>
        <p:txBody>
          <a:bodyPr vert="horz" lIns="91440" tIns="45720" rIns="91440" bIns="45720" anchor="t">
            <a:normAutofit fontScale="77500" lnSpcReduction="20000"/>
          </a:bodyPr>
          <a:lstStyle/>
          <a:p>
            <a:pPr indent="-255905"/>
            <a:r>
              <a:rPr lang="en-US" b="1" dirty="0">
                <a:solidFill>
                  <a:srgbClr val="262626"/>
                </a:solidFill>
                <a:latin typeface="Cambria"/>
                <a:ea typeface="Cambria"/>
              </a:rPr>
              <a:t>State leadership</a:t>
            </a:r>
            <a:r>
              <a:rPr lang="en-US" dirty="0">
                <a:solidFill>
                  <a:srgbClr val="262626"/>
                </a:solidFill>
                <a:latin typeface="Cambria"/>
                <a:ea typeface="Cambria"/>
              </a:rPr>
              <a:t> is expected to work closely with CMS on model implementation and will be held accountable for statewide targets that align with model goals for Medicare FFS and across all payers. States will also be accountable for meeting statewide quality and equity targets and are expected to align with CMS in hospital global budgets and primary care transformation.</a:t>
            </a:r>
            <a:endParaRPr lang="en-US" dirty="0">
              <a:latin typeface="Cambria"/>
              <a:ea typeface="Cambria" panose="02040503050406030204" pitchFamily="18" charset="0"/>
            </a:endParaRPr>
          </a:p>
          <a:p>
            <a:pPr marL="109855" indent="0">
              <a:buClr>
                <a:srgbClr val="900000"/>
              </a:buClr>
              <a:buNone/>
            </a:pPr>
            <a:endParaRPr lang="en-US" dirty="0">
              <a:solidFill>
                <a:srgbClr val="262626"/>
              </a:solidFill>
              <a:latin typeface="Cambria"/>
              <a:ea typeface="Cambria"/>
            </a:endParaRPr>
          </a:p>
          <a:p>
            <a:pPr indent="-255905">
              <a:buClr>
                <a:srgbClr val="900000"/>
              </a:buClr>
            </a:pPr>
            <a:r>
              <a:rPr lang="en-US" b="1" dirty="0">
                <a:solidFill>
                  <a:srgbClr val="262626"/>
                </a:solidFill>
                <a:latin typeface="Cambria"/>
                <a:ea typeface="Cambria"/>
              </a:rPr>
              <a:t>Hospitals</a:t>
            </a:r>
            <a:r>
              <a:rPr lang="en-US" dirty="0">
                <a:solidFill>
                  <a:srgbClr val="262626"/>
                </a:solidFill>
                <a:latin typeface="Cambria"/>
                <a:ea typeface="Cambria"/>
              </a:rPr>
              <a:t>: As part of the global budget methodology, hospitals will be required to meet performance measures for quality and health equity. </a:t>
            </a:r>
          </a:p>
          <a:p>
            <a:pPr marL="109855" indent="0">
              <a:buClr>
                <a:srgbClr val="900000"/>
              </a:buClr>
              <a:buNone/>
            </a:pPr>
            <a:endParaRPr lang="en-US" dirty="0">
              <a:solidFill>
                <a:srgbClr val="262626"/>
              </a:solidFill>
              <a:latin typeface="Cambria"/>
              <a:ea typeface="Cambria"/>
            </a:endParaRPr>
          </a:p>
          <a:p>
            <a:pPr indent="-255905">
              <a:buClr>
                <a:srgbClr val="900000"/>
              </a:buClr>
            </a:pPr>
            <a:r>
              <a:rPr lang="en-US" b="1" dirty="0">
                <a:solidFill>
                  <a:srgbClr val="262626"/>
                </a:solidFill>
                <a:latin typeface="Cambria"/>
                <a:ea typeface="Cambria"/>
              </a:rPr>
              <a:t>Primary Care Practices</a:t>
            </a:r>
            <a:r>
              <a:rPr lang="en-US" dirty="0">
                <a:solidFill>
                  <a:srgbClr val="262626"/>
                </a:solidFill>
                <a:latin typeface="Cambria"/>
                <a:ea typeface="Cambria"/>
              </a:rPr>
              <a:t>: Primary care practices participating in the model will be required to engage in state-led Medicaid transformation efforts and the aligned Medicare Primary Care AHEAD program and will receive a Medicare care management fee to meet care transformation requirements for person-centered care. Primary care practices will be responsible for reaching performance goals on model quality measures.</a:t>
            </a:r>
            <a:endParaRPr lang="en-US" dirty="0">
              <a:latin typeface="Cambria"/>
            </a:endParaRPr>
          </a:p>
        </p:txBody>
      </p:sp>
      <p:sp>
        <p:nvSpPr>
          <p:cNvPr id="4" name="Slide Number Placeholder 3">
            <a:extLst>
              <a:ext uri="{FF2B5EF4-FFF2-40B4-BE49-F238E27FC236}">
                <a16:creationId xmlns:a16="http://schemas.microsoft.com/office/drawing/2014/main" id="{A70E5505-E8F6-6018-4CC5-CA1A8553614A}"/>
              </a:ext>
            </a:extLst>
          </p:cNvPr>
          <p:cNvSpPr>
            <a:spLocks noGrp="1"/>
          </p:cNvSpPr>
          <p:nvPr>
            <p:ph type="sldNum" sz="quarter" idx="12"/>
          </p:nvPr>
        </p:nvSpPr>
        <p:spPr/>
        <p:txBody>
          <a:bodyPr/>
          <a:lstStyle/>
          <a:p>
            <a:fld id="{401CF334-2D5C-4859-84A6-CA7E6E43FAEB}" type="slidenum">
              <a:rPr lang="en-US" smtClean="0"/>
              <a:t>4</a:t>
            </a:fld>
            <a:endParaRPr lang="en-US" dirty="0"/>
          </a:p>
        </p:txBody>
      </p:sp>
    </p:spTree>
    <p:extLst>
      <p:ext uri="{BB962C8B-B14F-4D97-AF65-F5344CB8AC3E}">
        <p14:creationId xmlns:p14="http://schemas.microsoft.com/office/powerpoint/2010/main" val="77393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1C62-77C7-6C6D-CEAC-6605B1C2804C}"/>
              </a:ext>
            </a:extLst>
          </p:cNvPr>
          <p:cNvSpPr>
            <a:spLocks noGrp="1"/>
          </p:cNvSpPr>
          <p:nvPr>
            <p:ph type="title"/>
          </p:nvPr>
        </p:nvSpPr>
        <p:spPr/>
        <p:txBody>
          <a:bodyPr vert="horz" lIns="91440" tIns="45720" rIns="91440" bIns="45720" anchor="ctr">
            <a:normAutofit/>
          </a:bodyPr>
          <a:lstStyle/>
          <a:p>
            <a:r>
              <a:rPr lang="en-US" dirty="0">
                <a:latin typeface="Cambria"/>
                <a:ea typeface="Cambria"/>
              </a:rPr>
              <a:t>Health Equity Efforts Included in AHEAD</a:t>
            </a:r>
            <a:endParaRPr lang="en-US" dirty="0"/>
          </a:p>
        </p:txBody>
      </p:sp>
      <p:sp>
        <p:nvSpPr>
          <p:cNvPr id="3" name="Content Placeholder 2">
            <a:extLst>
              <a:ext uri="{FF2B5EF4-FFF2-40B4-BE49-F238E27FC236}">
                <a16:creationId xmlns:a16="http://schemas.microsoft.com/office/drawing/2014/main" id="{357906A3-A19D-190B-805D-D3BEBFCFDF74}"/>
              </a:ext>
            </a:extLst>
          </p:cNvPr>
          <p:cNvSpPr>
            <a:spLocks noGrp="1"/>
          </p:cNvSpPr>
          <p:nvPr>
            <p:ph idx="1"/>
          </p:nvPr>
        </p:nvSpPr>
        <p:spPr/>
        <p:txBody>
          <a:bodyPr vert="horz" lIns="91440" tIns="45720" rIns="91440" bIns="45720" anchor="t">
            <a:normAutofit fontScale="85000" lnSpcReduction="10000"/>
          </a:bodyPr>
          <a:lstStyle/>
          <a:p>
            <a:pPr marL="567055" indent="-457200">
              <a:buClr>
                <a:srgbClr val="C00000">
                  <a:lumMod val="75000"/>
                </a:srgbClr>
              </a:buClr>
            </a:pPr>
            <a:r>
              <a:rPr lang="en-US" dirty="0">
                <a:solidFill>
                  <a:srgbClr val="262626"/>
                </a:solidFill>
                <a:latin typeface="Cambria"/>
                <a:ea typeface="Cambria"/>
              </a:rPr>
              <a:t>All participating states will be required to develop a Statewide Health Equity Plan to define and guide Model activities aimed at reducing disparities and improving population health. </a:t>
            </a:r>
            <a:endParaRPr lang="en-US" dirty="0">
              <a:solidFill>
                <a:srgbClr val="0069A7"/>
              </a:solidFill>
              <a:latin typeface="Cambria"/>
              <a:ea typeface="Cambria"/>
            </a:endParaRPr>
          </a:p>
          <a:p>
            <a:pPr marL="567055" indent="-457200">
              <a:buClr>
                <a:srgbClr val="900000"/>
              </a:buClr>
            </a:pPr>
            <a:r>
              <a:rPr lang="en-US" dirty="0">
                <a:solidFill>
                  <a:srgbClr val="262626"/>
                </a:solidFill>
                <a:latin typeface="Cambria"/>
                <a:ea typeface="Cambria"/>
              </a:rPr>
              <a:t>Participating hospitals are required to create hospital health equity plans. </a:t>
            </a:r>
            <a:endParaRPr lang="en-US" dirty="0">
              <a:solidFill>
                <a:srgbClr val="0069A7"/>
              </a:solidFill>
              <a:latin typeface="Cambria"/>
              <a:ea typeface="Cambria"/>
            </a:endParaRPr>
          </a:p>
          <a:p>
            <a:pPr marL="567055" indent="-457200">
              <a:buClr>
                <a:srgbClr val="900000"/>
              </a:buClr>
            </a:pPr>
            <a:r>
              <a:rPr lang="en-US" dirty="0">
                <a:solidFill>
                  <a:srgbClr val="262626"/>
                </a:solidFill>
                <a:latin typeface="Cambria"/>
                <a:ea typeface="Cambria"/>
              </a:rPr>
              <a:t>Payment methodology for hospital global budgets and Primary Care AHEAD will include adjustments for social risk. Hospitals will also be eligible to earn a bonus for improved performance on disparity-focused measures.</a:t>
            </a:r>
            <a:endParaRPr lang="en-US">
              <a:solidFill>
                <a:srgbClr val="0069A7"/>
              </a:solidFill>
              <a:latin typeface="Cambria"/>
              <a:ea typeface="Cambria"/>
            </a:endParaRPr>
          </a:p>
          <a:p>
            <a:pPr marL="567055" indent="-457200">
              <a:buClr>
                <a:srgbClr val="900000"/>
              </a:buClr>
            </a:pPr>
            <a:r>
              <a:rPr lang="en-US" dirty="0">
                <a:solidFill>
                  <a:srgbClr val="262626"/>
                </a:solidFill>
                <a:latin typeface="Cambria"/>
                <a:ea typeface="Cambria"/>
              </a:rPr>
              <a:t>Participating hospitals and primary care practices will enhance demographic data collection and utilize health-related social needs screening to connect beneficiaries to community resources and address social needs. </a:t>
            </a:r>
            <a:endParaRPr lang="en-US">
              <a:latin typeface="Cambria"/>
              <a:ea typeface="Cambria"/>
            </a:endParaRPr>
          </a:p>
          <a:p>
            <a:pPr indent="-255905">
              <a:buClr>
                <a:srgbClr val="900000"/>
              </a:buClr>
            </a:pPr>
            <a:endParaRPr lang="en-US" dirty="0">
              <a:solidFill>
                <a:srgbClr val="262626"/>
              </a:solidFill>
              <a:ea typeface="Cambria"/>
            </a:endParaRPr>
          </a:p>
        </p:txBody>
      </p:sp>
      <p:sp>
        <p:nvSpPr>
          <p:cNvPr id="4" name="Slide Number Placeholder 3">
            <a:extLst>
              <a:ext uri="{FF2B5EF4-FFF2-40B4-BE49-F238E27FC236}">
                <a16:creationId xmlns:a16="http://schemas.microsoft.com/office/drawing/2014/main" id="{0A893FBA-29F4-B65A-7B61-8AAEC5F12A58}"/>
              </a:ext>
            </a:extLst>
          </p:cNvPr>
          <p:cNvSpPr>
            <a:spLocks noGrp="1"/>
          </p:cNvSpPr>
          <p:nvPr>
            <p:ph type="sldNum" sz="quarter" idx="12"/>
          </p:nvPr>
        </p:nvSpPr>
        <p:spPr/>
        <p:txBody>
          <a:bodyPr/>
          <a:lstStyle/>
          <a:p>
            <a:fld id="{401CF334-2D5C-4859-84A6-CA7E6E43FAEB}" type="slidenum">
              <a:rPr lang="en-US" smtClean="0"/>
              <a:t>5</a:t>
            </a:fld>
            <a:endParaRPr lang="en-US" dirty="0"/>
          </a:p>
        </p:txBody>
      </p:sp>
    </p:spTree>
    <p:extLst>
      <p:ext uri="{BB962C8B-B14F-4D97-AF65-F5344CB8AC3E}">
        <p14:creationId xmlns:p14="http://schemas.microsoft.com/office/powerpoint/2010/main" val="1617200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88BA6-B09B-4236-AC4F-031DA6DA80FB}"/>
              </a:ext>
            </a:extLst>
          </p:cNvPr>
          <p:cNvSpPr>
            <a:spLocks noGrp="1"/>
          </p:cNvSpPr>
          <p:nvPr>
            <p:ph type="title"/>
          </p:nvPr>
        </p:nvSpPr>
        <p:spPr/>
        <p:txBody>
          <a:bodyPr vert="horz" lIns="91440" tIns="45720" rIns="91440" bIns="45720" anchor="ctr">
            <a:normAutofit/>
          </a:bodyPr>
          <a:lstStyle/>
          <a:p>
            <a:r>
              <a:rPr lang="en-US" dirty="0">
                <a:latin typeface="Cambria"/>
                <a:ea typeface="Cambria"/>
              </a:rPr>
              <a:t>AHEAD Model Governance Structure</a:t>
            </a:r>
            <a:endParaRPr lang="en-US" dirty="0"/>
          </a:p>
        </p:txBody>
      </p:sp>
      <p:sp>
        <p:nvSpPr>
          <p:cNvPr id="3" name="Content Placeholder 2">
            <a:extLst>
              <a:ext uri="{FF2B5EF4-FFF2-40B4-BE49-F238E27FC236}">
                <a16:creationId xmlns:a16="http://schemas.microsoft.com/office/drawing/2014/main" id="{262313A9-E6D3-4C1A-17E0-CA903833795D}"/>
              </a:ext>
            </a:extLst>
          </p:cNvPr>
          <p:cNvSpPr>
            <a:spLocks noGrp="1"/>
          </p:cNvSpPr>
          <p:nvPr>
            <p:ph idx="1"/>
          </p:nvPr>
        </p:nvSpPr>
        <p:spPr/>
        <p:txBody>
          <a:bodyPr vert="horz" lIns="91440" tIns="45720" rIns="91440" bIns="45720" anchor="t">
            <a:normAutofit lnSpcReduction="10000"/>
          </a:bodyPr>
          <a:lstStyle/>
          <a:p>
            <a:pPr indent="-255905"/>
            <a:r>
              <a:rPr lang="en-US" baseline="0" dirty="0">
                <a:solidFill>
                  <a:srgbClr val="262626"/>
                </a:solidFill>
                <a:latin typeface="Cambria"/>
                <a:ea typeface="Arial"/>
                <a:cs typeface="Arial"/>
              </a:rPr>
              <a:t>Participating states are expected to create a </a:t>
            </a:r>
            <a:r>
              <a:rPr lang="en-US" dirty="0">
                <a:solidFill>
                  <a:srgbClr val="262626"/>
                </a:solidFill>
                <a:latin typeface="Cambria"/>
                <a:ea typeface="Arial"/>
                <a:cs typeface="Arial"/>
              </a:rPr>
              <a:t>Model</a:t>
            </a:r>
            <a:r>
              <a:rPr lang="en-US" baseline="0" dirty="0">
                <a:solidFill>
                  <a:srgbClr val="262626"/>
                </a:solidFill>
                <a:latin typeface="Cambria"/>
                <a:ea typeface="Arial"/>
                <a:cs typeface="Arial"/>
              </a:rPr>
              <a:t> </a:t>
            </a:r>
            <a:r>
              <a:rPr lang="en-US" dirty="0">
                <a:solidFill>
                  <a:srgbClr val="262626"/>
                </a:solidFill>
                <a:latin typeface="Cambria"/>
                <a:ea typeface="Arial"/>
                <a:cs typeface="Arial"/>
              </a:rPr>
              <a:t>Governance</a:t>
            </a:r>
            <a:r>
              <a:rPr lang="en-US" baseline="0" dirty="0">
                <a:solidFill>
                  <a:srgbClr val="262626"/>
                </a:solidFill>
                <a:latin typeface="Cambria"/>
                <a:ea typeface="Arial"/>
                <a:cs typeface="Arial"/>
              </a:rPr>
              <a:t> </a:t>
            </a:r>
            <a:r>
              <a:rPr lang="en-US" dirty="0">
                <a:solidFill>
                  <a:srgbClr val="262626"/>
                </a:solidFill>
                <a:latin typeface="Cambria"/>
                <a:ea typeface="Arial"/>
                <a:cs typeface="Arial"/>
              </a:rPr>
              <a:t>Structure</a:t>
            </a:r>
            <a:r>
              <a:rPr lang="en-US" baseline="0" dirty="0">
                <a:solidFill>
                  <a:srgbClr val="262626"/>
                </a:solidFill>
                <a:latin typeface="Cambria"/>
                <a:ea typeface="Arial"/>
                <a:cs typeface="Arial"/>
              </a:rPr>
              <a:t> to guide</a:t>
            </a:r>
            <a:r>
              <a:rPr lang="en-US" dirty="0">
                <a:solidFill>
                  <a:srgbClr val="262626"/>
                </a:solidFill>
                <a:latin typeface="Cambria"/>
                <a:ea typeface="Arial"/>
                <a:cs typeface="Arial"/>
              </a:rPr>
              <a:t> model implementation. The structure will also be used to</a:t>
            </a:r>
            <a:r>
              <a:rPr lang="en-US" baseline="0" dirty="0">
                <a:solidFill>
                  <a:srgbClr val="262626"/>
                </a:solidFill>
                <a:latin typeface="Cambria"/>
                <a:ea typeface="Arial"/>
                <a:cs typeface="Arial"/>
              </a:rPr>
              <a:t> convene</a:t>
            </a:r>
            <a:r>
              <a:rPr lang="en-US" dirty="0">
                <a:solidFill>
                  <a:srgbClr val="262626"/>
                </a:solidFill>
                <a:latin typeface="Cambria"/>
                <a:ea typeface="Arial"/>
                <a:cs typeface="Arial"/>
              </a:rPr>
              <a:t> stakeholders </a:t>
            </a:r>
            <a:r>
              <a:rPr lang="en-US" baseline="0" dirty="0">
                <a:solidFill>
                  <a:srgbClr val="262626"/>
                </a:solidFill>
                <a:latin typeface="Cambria"/>
                <a:ea typeface="Arial"/>
                <a:cs typeface="Arial"/>
              </a:rPr>
              <a:t>with a wide range of perspectives to inform model activities and build partnerships to support model goals.</a:t>
            </a:r>
            <a:r>
              <a:rPr lang="en-US" dirty="0">
                <a:solidFill>
                  <a:srgbClr val="262626"/>
                </a:solidFill>
                <a:latin typeface="Cambria"/>
                <a:ea typeface="Arial"/>
                <a:cs typeface="Arial"/>
              </a:rPr>
              <a:t>​</a:t>
            </a:r>
            <a:endParaRPr lang="en-US" dirty="0">
              <a:solidFill>
                <a:srgbClr val="0069A7"/>
              </a:solidFill>
              <a:ea typeface="Cambria" panose="02040503050406030204" pitchFamily="18" charset="0"/>
              <a:cs typeface="Arial"/>
            </a:endParaRPr>
          </a:p>
          <a:p>
            <a:pPr indent="-255905">
              <a:buClr>
                <a:srgbClr val="900000"/>
              </a:buClr>
            </a:pPr>
            <a:r>
              <a:rPr lang="en-US" dirty="0">
                <a:solidFill>
                  <a:srgbClr val="001826"/>
                </a:solidFill>
                <a:latin typeface="Cambria"/>
                <a:ea typeface="Cambria"/>
                <a:cs typeface="Arial"/>
              </a:rPr>
              <a:t>These structures must include representation from any relevant state agencies, community-based organizations from underserved communities; health care payers, clinicians and provider organizations, and any other entities whose policies influence population health (e.g. food insecurity, housing, etc.)</a:t>
            </a:r>
            <a:endParaRPr lang="en-US" sz="1400" dirty="0">
              <a:solidFill>
                <a:srgbClr val="262626"/>
              </a:solidFill>
              <a:latin typeface="TimesNewRomanPSMT"/>
              <a:ea typeface="Cambria"/>
              <a:cs typeface="Arial"/>
            </a:endParaRPr>
          </a:p>
          <a:p>
            <a:pPr indent="-255905">
              <a:buClr>
                <a:srgbClr val="900000"/>
              </a:buClr>
            </a:pPr>
            <a:endParaRPr lang="en-US" dirty="0">
              <a:solidFill>
                <a:srgbClr val="262626"/>
              </a:solidFill>
              <a:latin typeface="Cambria"/>
              <a:ea typeface="Cambria"/>
              <a:cs typeface="Arial"/>
            </a:endParaRPr>
          </a:p>
          <a:p>
            <a:pPr indent="-255905"/>
            <a:endParaRPr lang="en-US" dirty="0">
              <a:solidFill>
                <a:srgbClr val="262626"/>
              </a:solidFill>
              <a:latin typeface="Cambria"/>
              <a:ea typeface="Cambria"/>
              <a:cs typeface="Arial"/>
            </a:endParaRPr>
          </a:p>
          <a:p>
            <a:pPr marL="657860" lvl="1" indent="-246380">
              <a:buClr>
                <a:srgbClr val="BF9000"/>
              </a:buClr>
            </a:pPr>
            <a:endParaRPr lang="en-US" dirty="0">
              <a:solidFill>
                <a:srgbClr val="262626"/>
              </a:solidFill>
              <a:latin typeface="Cambria"/>
              <a:ea typeface="Cambria"/>
              <a:cs typeface="Arial"/>
            </a:endParaRPr>
          </a:p>
        </p:txBody>
      </p:sp>
      <p:sp>
        <p:nvSpPr>
          <p:cNvPr id="4" name="Slide Number Placeholder 3">
            <a:extLst>
              <a:ext uri="{FF2B5EF4-FFF2-40B4-BE49-F238E27FC236}">
                <a16:creationId xmlns:a16="http://schemas.microsoft.com/office/drawing/2014/main" id="{02F5669A-5E67-1D64-41D0-4F9A4DA8DA11}"/>
              </a:ext>
            </a:extLst>
          </p:cNvPr>
          <p:cNvSpPr>
            <a:spLocks noGrp="1"/>
          </p:cNvSpPr>
          <p:nvPr>
            <p:ph type="sldNum" sz="quarter" idx="12"/>
          </p:nvPr>
        </p:nvSpPr>
        <p:spPr/>
        <p:txBody>
          <a:bodyPr/>
          <a:lstStyle/>
          <a:p>
            <a:fld id="{401CF334-2D5C-4859-84A6-CA7E6E43FAEB}" type="slidenum">
              <a:rPr lang="en-US" smtClean="0"/>
              <a:t>6</a:t>
            </a:fld>
            <a:endParaRPr lang="en-US" dirty="0"/>
          </a:p>
        </p:txBody>
      </p:sp>
    </p:spTree>
    <p:extLst>
      <p:ext uri="{BB962C8B-B14F-4D97-AF65-F5344CB8AC3E}">
        <p14:creationId xmlns:p14="http://schemas.microsoft.com/office/powerpoint/2010/main" val="398320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1CE26-1C82-83A5-F710-5016DCCE415C}"/>
              </a:ext>
            </a:extLst>
          </p:cNvPr>
          <p:cNvSpPr>
            <a:spLocks noGrp="1"/>
          </p:cNvSpPr>
          <p:nvPr>
            <p:ph type="title"/>
          </p:nvPr>
        </p:nvSpPr>
        <p:spPr/>
        <p:txBody>
          <a:bodyPr vert="horz" lIns="91440" tIns="45720" rIns="91440" bIns="45720" anchor="ctr">
            <a:normAutofit fontScale="90000"/>
          </a:bodyPr>
          <a:lstStyle/>
          <a:p>
            <a:r>
              <a:rPr lang="en-US" dirty="0">
                <a:latin typeface="Cambria"/>
                <a:ea typeface="Cambria"/>
              </a:rPr>
              <a:t>Proposed Model Governance Structure for Connecticut </a:t>
            </a:r>
            <a:endParaRPr lang="en-US" dirty="0">
              <a:ea typeface="Cambria"/>
            </a:endParaRPr>
          </a:p>
        </p:txBody>
      </p:sp>
      <p:sp>
        <p:nvSpPr>
          <p:cNvPr id="3" name="Content Placeholder 2">
            <a:extLst>
              <a:ext uri="{FF2B5EF4-FFF2-40B4-BE49-F238E27FC236}">
                <a16:creationId xmlns:a16="http://schemas.microsoft.com/office/drawing/2014/main" id="{AB3EB96A-D21D-07DB-5331-FA9EEE5352CB}"/>
              </a:ext>
            </a:extLst>
          </p:cNvPr>
          <p:cNvSpPr>
            <a:spLocks noGrp="1"/>
          </p:cNvSpPr>
          <p:nvPr>
            <p:ph idx="1"/>
          </p:nvPr>
        </p:nvSpPr>
        <p:spPr>
          <a:xfrm>
            <a:off x="609600" y="2061154"/>
            <a:ext cx="10972800" cy="4325112"/>
          </a:xfrm>
        </p:spPr>
        <p:txBody>
          <a:bodyPr vert="horz" lIns="91440" tIns="45720" rIns="91440" bIns="45720" anchor="t">
            <a:noAutofit/>
          </a:bodyPr>
          <a:lstStyle/>
          <a:p>
            <a:pPr indent="-255905"/>
            <a:r>
              <a:rPr lang="en-US" sz="2000" dirty="0">
                <a:solidFill>
                  <a:srgbClr val="001826"/>
                </a:solidFill>
                <a:latin typeface="Cambria"/>
                <a:ea typeface="Cambria"/>
              </a:rPr>
              <a:t>Create a subcommittee of the Health Care Cabinet (HCC) to serve as the Model Governance Structure. </a:t>
            </a:r>
          </a:p>
          <a:p>
            <a:pPr lvl="1" indent="-255905"/>
            <a:r>
              <a:rPr lang="en-US" sz="1800" dirty="0">
                <a:solidFill>
                  <a:srgbClr val="001826"/>
                </a:solidFill>
                <a:latin typeface="Cambria"/>
                <a:ea typeface="Cambria"/>
              </a:rPr>
              <a:t>Co</a:t>
            </a:r>
            <a:r>
              <a:rPr lang="en-US" sz="2000" dirty="0">
                <a:solidFill>
                  <a:srgbClr val="001826"/>
                </a:solidFill>
                <a:latin typeface="Cambria"/>
                <a:ea typeface="Cambria"/>
              </a:rPr>
              <a:t>-led by OHS and DSS, in consultation with relevant state agencies </a:t>
            </a:r>
            <a:r>
              <a:rPr lang="en-US" sz="2000" dirty="0" err="1">
                <a:solidFill>
                  <a:srgbClr val="001826"/>
                </a:solidFill>
                <a:latin typeface="Cambria"/>
                <a:ea typeface="Cambria"/>
              </a:rPr>
              <a:t>i.e</a:t>
            </a:r>
            <a:r>
              <a:rPr lang="en-US" sz="2000" dirty="0">
                <a:solidFill>
                  <a:srgbClr val="001826"/>
                </a:solidFill>
                <a:latin typeface="Cambria"/>
                <a:ea typeface="Cambria"/>
              </a:rPr>
              <a:t> DPH, CID, OSC</a:t>
            </a:r>
          </a:p>
          <a:p>
            <a:pPr lvl="1" indent="-255905"/>
            <a:r>
              <a:rPr lang="en-US" sz="2000" dirty="0">
                <a:solidFill>
                  <a:srgbClr val="001826"/>
                </a:solidFill>
                <a:latin typeface="Cambria"/>
                <a:ea typeface="Cambria"/>
              </a:rPr>
              <a:t>Include some current HCC members and other stakeholders to meet AHEAD requirements</a:t>
            </a:r>
            <a:endParaRPr lang="en-US" sz="2000" dirty="0">
              <a:solidFill>
                <a:srgbClr val="001826"/>
              </a:solidFill>
              <a:ea typeface="Cambria"/>
            </a:endParaRPr>
          </a:p>
          <a:p>
            <a:pPr indent="-255905">
              <a:buClr>
                <a:srgbClr val="900000"/>
              </a:buClr>
            </a:pPr>
            <a:r>
              <a:rPr lang="en-US" sz="2000" dirty="0">
                <a:solidFill>
                  <a:srgbClr val="262626"/>
                </a:solidFill>
                <a:latin typeface="Cambria"/>
                <a:ea typeface="Cambria"/>
                <a:cs typeface="Arial"/>
              </a:rPr>
              <a:t>Per CMMI requirements, the Model Governance Structure would assist with Model implementation by: </a:t>
            </a:r>
          </a:p>
          <a:p>
            <a:pPr marL="657860" lvl="1" indent="-246380">
              <a:buClr>
                <a:srgbClr val="BF9000"/>
              </a:buClr>
            </a:pPr>
            <a:r>
              <a:rPr lang="en-US" sz="2000" dirty="0">
                <a:solidFill>
                  <a:srgbClr val="262626"/>
                </a:solidFill>
                <a:latin typeface="Cambria"/>
                <a:ea typeface="Cambria"/>
                <a:cs typeface="Arial"/>
              </a:rPr>
              <a:t>Providing diverse perspectives</a:t>
            </a:r>
          </a:p>
          <a:p>
            <a:pPr marL="657860" lvl="1" indent="-246380">
              <a:buClr>
                <a:srgbClr val="BF9000"/>
              </a:buClr>
            </a:pPr>
            <a:r>
              <a:rPr lang="en-US" sz="2000" dirty="0">
                <a:solidFill>
                  <a:srgbClr val="262626"/>
                </a:solidFill>
                <a:latin typeface="Cambria"/>
                <a:ea typeface="Cambria"/>
                <a:cs typeface="Arial"/>
              </a:rPr>
              <a:t>Providing input into the selection of statewide population health measures, quality measures, and equity targets </a:t>
            </a:r>
            <a:endParaRPr lang="en-US" sz="2000" dirty="0">
              <a:ea typeface="Cambria"/>
            </a:endParaRPr>
          </a:p>
          <a:p>
            <a:pPr marL="657860" lvl="1" indent="-246380">
              <a:buClr>
                <a:srgbClr val="BF9000"/>
              </a:buClr>
            </a:pPr>
            <a:r>
              <a:rPr lang="en-US" sz="2000" dirty="0">
                <a:solidFill>
                  <a:srgbClr val="262626"/>
                </a:solidFill>
                <a:latin typeface="Cambria"/>
                <a:ea typeface="Cambria"/>
                <a:cs typeface="Arial"/>
              </a:rPr>
              <a:t>Developing a statewide Health Equity Plan and assessing progress on the Plan annually</a:t>
            </a:r>
          </a:p>
          <a:p>
            <a:pPr marL="657860" lvl="1" indent="-246380">
              <a:buClr>
                <a:srgbClr val="BF9000"/>
              </a:buClr>
            </a:pPr>
            <a:r>
              <a:rPr lang="en-US" sz="2000" dirty="0">
                <a:solidFill>
                  <a:srgbClr val="262626"/>
                </a:solidFill>
                <a:latin typeface="Cambria"/>
                <a:ea typeface="Cambria"/>
                <a:cs typeface="Arial"/>
              </a:rPr>
              <a:t>Assisting with the review of Hospital Health Equity Plans</a:t>
            </a:r>
          </a:p>
          <a:p>
            <a:pPr marL="657860" lvl="1" indent="-246380">
              <a:buClr>
                <a:srgbClr val="BF9000"/>
              </a:buClr>
            </a:pPr>
            <a:r>
              <a:rPr lang="en-US" sz="2000" dirty="0">
                <a:solidFill>
                  <a:srgbClr val="262626"/>
                </a:solidFill>
                <a:latin typeface="Cambria"/>
                <a:ea typeface="Cambria"/>
                <a:cs typeface="Arial"/>
              </a:rPr>
              <a:t>Providing input on the use of Cooperative Agreement funding to support Model activities</a:t>
            </a:r>
            <a:endParaRPr lang="en-US" sz="2000" dirty="0">
              <a:latin typeface="Cambria"/>
              <a:ea typeface="Cambria"/>
            </a:endParaRPr>
          </a:p>
          <a:p>
            <a:pPr marL="657860" lvl="1" indent="-246380">
              <a:buClr>
                <a:srgbClr val="BF9000"/>
              </a:buClr>
            </a:pPr>
            <a:endParaRPr lang="en-US" sz="2000" dirty="0">
              <a:solidFill>
                <a:srgbClr val="262626"/>
              </a:solidFill>
              <a:latin typeface="Cambria"/>
              <a:ea typeface="Cambria"/>
              <a:cs typeface="Arial"/>
            </a:endParaRPr>
          </a:p>
          <a:p>
            <a:pPr indent="-255905">
              <a:buClr>
                <a:srgbClr val="900000"/>
              </a:buClr>
            </a:pPr>
            <a:endParaRPr lang="en-US" dirty="0">
              <a:solidFill>
                <a:srgbClr val="001826"/>
              </a:solidFill>
              <a:ea typeface="Cambria"/>
            </a:endParaRPr>
          </a:p>
          <a:p>
            <a:pPr marL="109855" indent="0">
              <a:buClr>
                <a:srgbClr val="900000"/>
              </a:buClr>
              <a:buNone/>
            </a:pPr>
            <a:endParaRPr lang="en-US" dirty="0">
              <a:latin typeface="Cambria"/>
              <a:ea typeface="Cambria"/>
            </a:endParaRPr>
          </a:p>
          <a:p>
            <a:pPr marL="109855" indent="0">
              <a:buClr>
                <a:srgbClr val="900000"/>
              </a:buClr>
              <a:buNone/>
            </a:pPr>
            <a:endParaRPr lang="en-US" dirty="0">
              <a:latin typeface="Cambria"/>
              <a:ea typeface="Cambria"/>
            </a:endParaRPr>
          </a:p>
          <a:p>
            <a:pPr indent="-255905">
              <a:buClr>
                <a:srgbClr val="900000"/>
              </a:buClr>
            </a:pPr>
            <a:endParaRPr lang="en-US" dirty="0">
              <a:latin typeface="Cambria"/>
              <a:ea typeface="Cambria"/>
            </a:endParaRPr>
          </a:p>
          <a:p>
            <a:pPr indent="-255905">
              <a:buClr>
                <a:srgbClr val="900000"/>
              </a:buClr>
            </a:pPr>
            <a:endParaRPr lang="en-US" dirty="0">
              <a:latin typeface="Cambria"/>
              <a:ea typeface="Cambria"/>
            </a:endParaRPr>
          </a:p>
        </p:txBody>
      </p:sp>
      <p:sp>
        <p:nvSpPr>
          <p:cNvPr id="4" name="Slide Number Placeholder 3">
            <a:extLst>
              <a:ext uri="{FF2B5EF4-FFF2-40B4-BE49-F238E27FC236}">
                <a16:creationId xmlns:a16="http://schemas.microsoft.com/office/drawing/2014/main" id="{42C399B9-5B25-12C9-7C45-2151BC414613}"/>
              </a:ext>
            </a:extLst>
          </p:cNvPr>
          <p:cNvSpPr>
            <a:spLocks noGrp="1"/>
          </p:cNvSpPr>
          <p:nvPr>
            <p:ph type="sldNum" sz="quarter" idx="12"/>
          </p:nvPr>
        </p:nvSpPr>
        <p:spPr/>
        <p:txBody>
          <a:bodyPr/>
          <a:lstStyle/>
          <a:p>
            <a:fld id="{401CF334-2D5C-4859-84A6-CA7E6E43FAEB}" type="slidenum">
              <a:rPr lang="en-US" smtClean="0"/>
              <a:t>7</a:t>
            </a:fld>
            <a:endParaRPr lang="en-US" dirty="0"/>
          </a:p>
        </p:txBody>
      </p:sp>
    </p:spTree>
    <p:extLst>
      <p:ext uri="{BB962C8B-B14F-4D97-AF65-F5344CB8AC3E}">
        <p14:creationId xmlns:p14="http://schemas.microsoft.com/office/powerpoint/2010/main" val="1107077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9510D-10A3-A2A4-C6AA-284B96FA186F}"/>
              </a:ext>
            </a:extLst>
          </p:cNvPr>
          <p:cNvSpPr>
            <a:spLocks noGrp="1"/>
          </p:cNvSpPr>
          <p:nvPr>
            <p:ph type="title"/>
          </p:nvPr>
        </p:nvSpPr>
        <p:spPr/>
        <p:txBody>
          <a:bodyPr/>
          <a:lstStyle/>
          <a:p>
            <a:r>
              <a:rPr lang="en-US" dirty="0"/>
              <a:t>Questions </a:t>
            </a:r>
          </a:p>
        </p:txBody>
      </p:sp>
      <p:sp>
        <p:nvSpPr>
          <p:cNvPr id="4" name="Slide Number Placeholder 3">
            <a:extLst>
              <a:ext uri="{FF2B5EF4-FFF2-40B4-BE49-F238E27FC236}">
                <a16:creationId xmlns:a16="http://schemas.microsoft.com/office/drawing/2014/main" id="{39ABCE72-19AD-264D-4235-191D7592F963}"/>
              </a:ext>
            </a:extLst>
          </p:cNvPr>
          <p:cNvSpPr>
            <a:spLocks noGrp="1"/>
          </p:cNvSpPr>
          <p:nvPr>
            <p:ph type="sldNum" sz="quarter" idx="12"/>
          </p:nvPr>
        </p:nvSpPr>
        <p:spPr/>
        <p:txBody>
          <a:bodyPr/>
          <a:lstStyle/>
          <a:p>
            <a:fld id="{401CF334-2D5C-4859-84A6-CA7E6E43FAEB}" type="slidenum">
              <a:rPr lang="en-US" smtClean="0"/>
              <a:t>8</a:t>
            </a:fld>
            <a:endParaRPr lang="en-US" dirty="0"/>
          </a:p>
        </p:txBody>
      </p:sp>
    </p:spTree>
    <p:extLst>
      <p:ext uri="{BB962C8B-B14F-4D97-AF65-F5344CB8AC3E}">
        <p14:creationId xmlns:p14="http://schemas.microsoft.com/office/powerpoint/2010/main" val="3925791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27303</TotalTime>
  <Words>695</Words>
  <Application>Microsoft Office PowerPoint</Application>
  <PresentationFormat>Widescreen</PresentationFormat>
  <Paragraphs>52</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Cambria</vt:lpstr>
      <vt:lpstr>Georgia</vt:lpstr>
      <vt:lpstr>TimesNewRomanPSMT</vt:lpstr>
      <vt:lpstr>Wingdings 2</vt:lpstr>
      <vt:lpstr>Training presentation</vt:lpstr>
      <vt:lpstr>Advancing All-Payer Health Equity Approaches and Development (AHEAD) Model </vt:lpstr>
      <vt:lpstr>AHEAD Model Introduction</vt:lpstr>
      <vt:lpstr>AHEAD's Three Primary Components</vt:lpstr>
      <vt:lpstr>AHEAD Stakeholders: Roles and Responsibilities </vt:lpstr>
      <vt:lpstr>Health Equity Efforts Included in AHEAD</vt:lpstr>
      <vt:lpstr>AHEAD Model Governance Structure</vt:lpstr>
      <vt:lpstr>Proposed Model Governance Structure for Connecticut </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Information e of Training Presentation</dc:title>
  <dc:creator>Lawlor, Kelsey</dc:creator>
  <cp:lastModifiedBy>Cotto, Abigail</cp:lastModifiedBy>
  <cp:revision>704</cp:revision>
  <cp:lastPrinted>2019-07-30T12:55:29Z</cp:lastPrinted>
  <dcterms:created xsi:type="dcterms:W3CDTF">2018-08-01T20:16:00Z</dcterms:created>
  <dcterms:modified xsi:type="dcterms:W3CDTF">2024-01-23T21:27:52Z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