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7" r:id="rId2"/>
    <p:sldId id="274" r:id="rId3"/>
    <p:sldId id="276" r:id="rId4"/>
    <p:sldId id="277" r:id="rId5"/>
    <p:sldId id="278" r:id="rId6"/>
    <p:sldId id="280" r:id="rId7"/>
    <p:sldId id="275" r:id="rId8"/>
    <p:sldId id="260" r:id="rId9"/>
    <p:sldId id="261" r:id="rId10"/>
    <p:sldId id="264" r:id="rId11"/>
    <p:sldId id="265" r:id="rId12"/>
    <p:sldId id="273" r:id="rId13"/>
    <p:sldId id="281" r:id="rId14"/>
    <p:sldId id="267" r:id="rId15"/>
    <p:sldId id="269" r:id="rId16"/>
    <p:sldId id="270" r:id="rId17"/>
    <p:sldId id="283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mah, Olga" initials="AO" lastIdx="1" clrIdx="0">
    <p:extLst>
      <p:ext uri="{19B8F6BF-5375-455C-9EA6-DF929625EA0E}">
        <p15:presenceInfo xmlns:p15="http://schemas.microsoft.com/office/powerpoint/2012/main" userId="S-1-5-21-746137067-854245398-682003330-486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825A"/>
    <a:srgbClr val="000000"/>
    <a:srgbClr val="0067B1"/>
    <a:srgbClr val="FFFFFF"/>
    <a:srgbClr val="C1E7FF"/>
    <a:srgbClr val="0039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67" autoAdjust="0"/>
    <p:restoredTop sz="89911" autoAdjust="0"/>
  </p:normalViewPr>
  <p:slideViewPr>
    <p:cSldViewPr snapToGrid="0">
      <p:cViewPr varScale="1">
        <p:scale>
          <a:sx n="112" d="100"/>
          <a:sy n="112" d="100"/>
        </p:scale>
        <p:origin x="474" y="96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8796EA6-6F25-4F19-87BA-7ADCC16DAEFF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39C172E-A8B5-46F6-B05C-DFA3E2E0F207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10137913" y="0"/>
            <a:ext cx="1630017" cy="2469165"/>
          </a:xfrm>
          <a:prstGeom prst="rect">
            <a:avLst/>
          </a:prstGeom>
          <a:solidFill>
            <a:srgbClr val="FFFFFF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9644932" y="1"/>
            <a:ext cx="2547068" cy="2270198"/>
          </a:xfrm>
          <a:prstGeom prst="rect">
            <a:avLst/>
          </a:prstGeom>
          <a:solidFill>
            <a:srgbClr val="FFFFFF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24481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609600" y="2389009"/>
            <a:ext cx="11277600" cy="1470025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kumimoji="0" lang="en-US" dirty="0"/>
              <a:t>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609600" y="3929434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  <a:latin typeface="Cambria" panose="02040503050406030204" pitchFamily="18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Month 00, 20XX</a:t>
            </a:r>
          </a:p>
          <a:p>
            <a:r>
              <a:rPr kumimoji="0" lang="en-US" dirty="0"/>
              <a:t>Presented by: 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41016" y="5278056"/>
            <a:ext cx="2858477" cy="1285004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11297919" y="0"/>
            <a:ext cx="894079" cy="2495031"/>
          </a:xfrm>
          <a:prstGeom prst="rect">
            <a:avLst/>
          </a:prstGeom>
          <a:solidFill>
            <a:srgbClr val="FFFFFF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9382539" y="0"/>
            <a:ext cx="2809462" cy="1957460"/>
          </a:xfrm>
          <a:prstGeom prst="rect">
            <a:avLst/>
          </a:prstGeom>
          <a:solidFill>
            <a:srgbClr val="FFFFFF">
              <a:alpha val="1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9835343" y="0"/>
            <a:ext cx="2356656" cy="1637969"/>
          </a:xfrm>
          <a:prstGeom prst="rect">
            <a:avLst/>
          </a:prstGeom>
          <a:solidFill>
            <a:srgbClr val="FFFFFF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9215562" y="0"/>
            <a:ext cx="2976437" cy="696807"/>
          </a:xfrm>
          <a:prstGeom prst="rect">
            <a:avLst/>
          </a:prstGeom>
          <a:solidFill>
            <a:srgbClr val="FFFFFF">
              <a:alpha val="5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0233329" y="-9087"/>
            <a:ext cx="1958670" cy="1352857"/>
          </a:xfrm>
          <a:prstGeom prst="rect">
            <a:avLst/>
          </a:prstGeom>
          <a:solidFill>
            <a:srgbClr val="FFFFFF">
              <a:alpha val="2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10448014" y="-9087"/>
            <a:ext cx="1743985" cy="2126886"/>
          </a:xfrm>
          <a:prstGeom prst="rect">
            <a:avLst/>
          </a:prstGeom>
          <a:solidFill>
            <a:srgbClr val="FFFFFF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03790"/>
            <a:ext cx="10972800" cy="10668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10214"/>
            <a:ext cx="10972800" cy="4325112"/>
          </a:xfrm>
        </p:spPr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833286"/>
            <a:ext cx="2540000" cy="5448300"/>
          </a:xfrm>
        </p:spPr>
        <p:txBody>
          <a:bodyPr vert="eaVert"/>
          <a:lstStyle>
            <a:lvl1pPr>
              <a:defRPr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833286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2400" y="6288420"/>
            <a:ext cx="513484" cy="36576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789048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891018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354567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1891018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354567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37995" y="924994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1833751"/>
            <a:ext cx="4511040" cy="4580573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 userDrawn="1"/>
        </p:nvSpPr>
        <p:spPr>
          <a:xfrm>
            <a:off x="1" y="366819"/>
            <a:ext cx="12190122" cy="91061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1535700" y="6288420"/>
            <a:ext cx="560183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 b="1">
                <a:solidFill>
                  <a:srgbClr val="0067B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060" y="6162092"/>
            <a:ext cx="1329816" cy="5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Cambria" panose="02040503050406030204" pitchFamily="18" charset="0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Cambria" panose="02040503050406030204" pitchFamily="18" charset="0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Cambria" panose="02040503050406030204" pitchFamily="18" charset="0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Cambria" panose="02040503050406030204" pitchFamily="18" charset="0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Cambria" panose="02040503050406030204" pitchFamily="18" charset="0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ct.gov/OHS/Services/Data-and-Reports/Publications-and-Reports" TargetMode="External"/><Relationship Id="rId2" Type="http://schemas.openxmlformats.org/officeDocument/2006/relationships/hyperlink" Target="https://portal.ct.gov/OHS/Services/Health-Systems-Planning/Hospital-Financial-Data" TargetMode="Externa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8164" y="1773142"/>
            <a:ext cx="11277600" cy="1947613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ea typeface="Cambria" panose="02040503050406030204" pitchFamily="18" charset="0"/>
              </a:rPr>
              <a:t>FINANCIAL STATUS OF CONNECTICUT’S </a:t>
            </a:r>
            <a:br>
              <a:rPr lang="en-US" altLang="en-US" b="1" dirty="0">
                <a:ea typeface="Cambria" panose="02040503050406030204" pitchFamily="18" charset="0"/>
              </a:rPr>
            </a:br>
            <a:r>
              <a:rPr lang="en-US" altLang="en-US" b="1" dirty="0">
                <a:ea typeface="Cambria" panose="02040503050406030204" pitchFamily="18" charset="0"/>
              </a:rPr>
              <a:t>SHORT-TERM ACUTE CARE HOSPITALS</a:t>
            </a:r>
            <a:br>
              <a:rPr lang="en-US" altLang="en-US" b="1" dirty="0">
                <a:ea typeface="Cambria" panose="02040503050406030204" pitchFamily="18" charset="0"/>
              </a:rPr>
            </a:br>
            <a:r>
              <a:rPr lang="en-US" altLang="en-US" sz="4000" b="1" dirty="0">
                <a:ea typeface="Cambria" panose="02040503050406030204" pitchFamily="18" charset="0"/>
              </a:rPr>
              <a:t>Fiscal Year 2021 - Summary</a:t>
            </a:r>
            <a:endParaRPr lang="en-US" dirty="0">
              <a:ea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8164" y="4124527"/>
            <a:ext cx="6604000" cy="858019"/>
          </a:xfrm>
        </p:spPr>
        <p:txBody>
          <a:bodyPr>
            <a:normAutofit/>
          </a:bodyPr>
          <a:lstStyle/>
          <a:p>
            <a:r>
              <a:rPr lang="en-US" dirty="0">
                <a:ea typeface="Cambria" panose="02040503050406030204" pitchFamily="18" charset="0"/>
              </a:rPr>
              <a:t>September 13, 2022</a:t>
            </a:r>
            <a:br>
              <a:rPr lang="en-US" dirty="0">
                <a:ea typeface="Cambria" panose="02040503050406030204" pitchFamily="18" charset="0"/>
              </a:rPr>
            </a:br>
            <a:r>
              <a:rPr lang="en-US" dirty="0">
                <a:ea typeface="Cambria" panose="02040503050406030204" pitchFamily="18" charset="0"/>
              </a:rPr>
              <a:t>Presented by: Ronald Ciesones</a:t>
            </a:r>
          </a:p>
        </p:txBody>
      </p:sp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 bwMode="auto">
          <a:xfrm>
            <a:off x="924126" y="463766"/>
            <a:ext cx="10549606" cy="363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6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Smaller hospitals show five-year average losses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76902" y="6592767"/>
            <a:ext cx="68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Office of Health Strategy’s Annual Report on Financial Status of Acute Care Hospitals for FY 2021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240" y="1780155"/>
            <a:ext cx="19244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4 hospitals with 5 Year Total Margin &lt; 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DE011F-0EEB-8844-449B-6B84603CBC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397" y="979445"/>
            <a:ext cx="6724650" cy="55721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7240" y="1780155"/>
            <a:ext cx="8658807" cy="68237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9282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11</a:t>
            </a:fld>
            <a:endParaRPr lang="en-US" dirty="0"/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819469" y="5765200"/>
            <a:ext cx="83497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400" dirty="0">
                <a:solidFill>
                  <a:srgbClr val="2D82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Amounts include approximately $409 million</a:t>
            </a:r>
            <a:r>
              <a:rPr lang="en-US" alt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dirty="0">
                <a:solidFill>
                  <a:srgbClr val="2D82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state and federal grant funding to hospitals and health systems and State and Capital appropriations for UCONN Health Center of $331 million.</a:t>
            </a:r>
            <a:endParaRPr lang="en-US" altLang="en-US" sz="1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645857" y="507245"/>
            <a:ext cx="10900285" cy="898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6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Statewide total gains at hospitals were higher than </a:t>
            </a:r>
          </a:p>
          <a:p>
            <a:pPr eaLnBrk="1" hangingPunct="1"/>
            <a:r>
              <a:rPr lang="en-US" altLang="en-US" sz="36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health systems in FFY 2021</a:t>
            </a:r>
          </a:p>
        </p:txBody>
      </p:sp>
      <p:sp>
        <p:nvSpPr>
          <p:cNvPr id="9" name="Rectangle 8"/>
          <p:cNvSpPr/>
          <p:nvPr/>
        </p:nvSpPr>
        <p:spPr>
          <a:xfrm>
            <a:off x="9369817" y="3362506"/>
            <a:ext cx="21554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*Gains were higher at  hospitals than at the full health system.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8435E4-63CE-6BC2-FA94-BCBF6591D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8321" y="1742759"/>
            <a:ext cx="6400800" cy="390906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757427" y="3371436"/>
            <a:ext cx="8737189" cy="9144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3561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402586" y="758386"/>
            <a:ext cx="9386828" cy="1011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600" b="1" dirty="0">
                <a:solidFill>
                  <a:srgbClr val="0067B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Health System Grant Funding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84992" y="6288421"/>
            <a:ext cx="43366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OHS supplemental reporting forms submitted by hospitals.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D6FA03-168F-214A-0477-C01D0D485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4993" y="1843085"/>
            <a:ext cx="4852511" cy="364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03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13</a:t>
            </a:fld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366336" y="318052"/>
            <a:ext cx="11671939" cy="1073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Medical groups are loss leaders for health systems </a:t>
            </a:r>
          </a:p>
          <a:p>
            <a:pPr eaLnBrk="1" hangingPunct="1"/>
            <a:r>
              <a:rPr lang="en-US" altLang="en-US" sz="32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but provide a source of referrals for hospital services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5904" y="6471300"/>
            <a:ext cx="43288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Source: Hospital &amp; Health System AFS &amp; HRS Reports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879987-348F-27DE-5CC4-7892F13683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775" y="1409931"/>
            <a:ext cx="8119872" cy="486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84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14</a:t>
            </a:fld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529374" y="1194542"/>
            <a:ext cx="3317178" cy="2234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+mn-cs"/>
              </a:defRPr>
            </a:lvl9pPr>
          </a:lstStyle>
          <a:p>
            <a:pPr marL="91440" indent="-91440" defTabSz="457200" eaLnBrk="1" hangingPunct="1">
              <a:spcBef>
                <a:spcPts val="0"/>
              </a:spcBef>
              <a:buFontTx/>
              <a:buChar char="•"/>
              <a:defRPr/>
            </a:pPr>
            <a:r>
              <a:rPr lang="en-US" dirty="0"/>
              <a:t>9 systems were profitable,</a:t>
            </a:r>
          </a:p>
          <a:p>
            <a:pPr defTabSz="457200" eaLnBrk="1" hangingPunct="1">
              <a:spcBef>
                <a:spcPts val="0"/>
              </a:spcBef>
              <a:defRPr/>
            </a:pPr>
            <a:r>
              <a:rPr lang="en-US" dirty="0"/>
              <a:t> the same as in FY 2020.</a:t>
            </a:r>
          </a:p>
          <a:p>
            <a:pPr eaLnBrk="1" hangingPunct="1">
              <a:spcBef>
                <a:spcPct val="20000"/>
              </a:spcBef>
              <a:defRPr/>
            </a:pPr>
            <a:endParaRPr lang="en-US" sz="800" dirty="0"/>
          </a:p>
          <a:p>
            <a:pPr marL="91440" indent="-91440" eaLnBrk="1" hangingPunct="1">
              <a:buFontTx/>
              <a:buChar char="•"/>
              <a:defRPr/>
            </a:pPr>
            <a:r>
              <a:rPr lang="en-US" dirty="0"/>
              <a:t>3 Systems had a TM of &lt; 0 </a:t>
            </a:r>
          </a:p>
          <a:p>
            <a:pPr eaLnBrk="1" hangingPunct="1">
              <a:defRPr/>
            </a:pPr>
            <a:r>
              <a:rPr lang="en-US" dirty="0"/>
              <a:t>  the same as in FY 2020.</a:t>
            </a:r>
          </a:p>
          <a:p>
            <a:pPr eaLnBrk="1" hangingPunct="1">
              <a:spcBef>
                <a:spcPct val="20000"/>
              </a:spcBef>
              <a:defRPr/>
            </a:pPr>
            <a:endParaRPr lang="en-US" sz="800" dirty="0"/>
          </a:p>
          <a:p>
            <a:pPr marL="91440" indent="-91440" eaLnBrk="1" hangingPunct="1">
              <a:buFontTx/>
              <a:buChar char="•"/>
              <a:defRPr/>
            </a:pPr>
            <a:r>
              <a:rPr lang="en-US" dirty="0"/>
              <a:t>The 3 were: Bristol, Prospect, and UConn.</a:t>
            </a: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310086" y="467472"/>
            <a:ext cx="11301217" cy="363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6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Three health systems were unprofitable in FFY 2021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0F17A1-965A-A6AC-FD97-BD4D78752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17" y="900296"/>
            <a:ext cx="7784059" cy="584095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20863" y="5008259"/>
            <a:ext cx="5421085" cy="109728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37957" y="5008259"/>
            <a:ext cx="1219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3 systems with a Total Margin &lt; 0</a:t>
            </a:r>
          </a:p>
        </p:txBody>
      </p:sp>
    </p:spTree>
    <p:extLst>
      <p:ext uri="{BB962C8B-B14F-4D97-AF65-F5344CB8AC3E}">
        <p14:creationId xmlns:p14="http://schemas.microsoft.com/office/powerpoint/2010/main" val="303182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90865" y="2827175"/>
            <a:ext cx="4040155" cy="965921"/>
          </a:xfrm>
        </p:spPr>
        <p:txBody>
          <a:bodyPr>
            <a:normAutofit/>
          </a:bodyPr>
          <a:lstStyle/>
          <a:p>
            <a:pPr algn="ctr"/>
            <a:r>
              <a:rPr lang="en-US" sz="3900" b="1" dirty="0">
                <a:ea typeface="Cambria" panose="02040503050406030204" pitchFamily="18" charset="0"/>
              </a:rPr>
              <a:t>Questions?</a:t>
            </a:r>
          </a:p>
          <a:p>
            <a:pPr algn="ctr"/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659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16</a:t>
            </a:fld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550505" y="559430"/>
            <a:ext cx="10814179" cy="1045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6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Additional Hospital Data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50505" y="1684888"/>
            <a:ext cx="10166509" cy="36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For more information on the financial data or documents for a specific hospital visit the </a:t>
            </a:r>
            <a:r>
              <a:rPr lang="en-US" altLang="en-US" sz="2400" dirty="0">
                <a:solidFill>
                  <a:srgbClr val="2D825A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hospital financial data</a:t>
            </a:r>
            <a:r>
              <a:rPr lang="en-US" altLang="en-US" sz="2400" dirty="0">
                <a:solidFill>
                  <a:srgbClr val="2D825A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page of the OHS website</a:t>
            </a:r>
            <a:r>
              <a:rPr lang="en-US" sz="2400" dirty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rgbClr val="2D82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Reporting &amp; 12 Month Filings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altLang="en-US" kern="0" dirty="0">
              <a:solidFill>
                <a:srgbClr val="2D82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rgbClr val="2D82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Audited Financial Statements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altLang="en-US" kern="0" dirty="0">
              <a:solidFill>
                <a:srgbClr val="2D82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rgbClr val="2D82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Medicare Cost Reports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altLang="en-US" kern="0" dirty="0">
              <a:solidFill>
                <a:srgbClr val="2D82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rgbClr val="2D82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IRS Form 990’s 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altLang="en-US" kern="0" dirty="0">
              <a:solidFill>
                <a:srgbClr val="2D82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rgbClr val="2D825A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FY 2021 Financial Stability Report</a:t>
            </a:r>
            <a:endParaRPr lang="en-US" altLang="en-US" kern="0" dirty="0">
              <a:solidFill>
                <a:srgbClr val="2D82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altLang="en-US" kern="0" dirty="0">
              <a:solidFill>
                <a:srgbClr val="2D82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altLang="en-US" kern="0" dirty="0">
              <a:solidFill>
                <a:srgbClr val="2D82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altLang="en-US" kern="0" dirty="0">
              <a:solidFill>
                <a:srgbClr val="2D82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  <a:defRPr/>
            </a:pPr>
            <a:endParaRPr lang="en-US" altLang="en-US" kern="0" dirty="0">
              <a:solidFill>
                <a:srgbClr val="2D82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en-US" altLang="en-US" kern="0" dirty="0">
              <a:solidFill>
                <a:srgbClr val="2D82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altLang="en-US" kern="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altLang="en-US" kern="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altLang="en-US" kern="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endParaRPr lang="en-US" altLang="en-US" kern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endParaRPr lang="en-US" altLang="en-US" kern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en-US" altLang="en-US" kern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29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90865" y="2827175"/>
            <a:ext cx="4040155" cy="965921"/>
          </a:xfrm>
        </p:spPr>
        <p:txBody>
          <a:bodyPr>
            <a:normAutofit/>
          </a:bodyPr>
          <a:lstStyle/>
          <a:p>
            <a:pPr algn="ctr"/>
            <a:r>
              <a:rPr lang="en-US" sz="3900" b="1" dirty="0">
                <a:ea typeface="Cambria" panose="02040503050406030204" pitchFamily="18" charset="0"/>
              </a:rPr>
              <a:t>The End</a:t>
            </a:r>
          </a:p>
          <a:p>
            <a:pPr algn="ctr"/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20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0574" y="691763"/>
            <a:ext cx="10972800" cy="5351227"/>
          </a:xfrm>
        </p:spPr>
        <p:txBody>
          <a:bodyPr>
            <a:normAutofit/>
          </a:bodyPr>
          <a:lstStyle/>
          <a:p>
            <a:pPr marL="109728" indent="0">
              <a:buClr>
                <a:schemeClr val="tx2"/>
              </a:buClr>
              <a:buNone/>
            </a:pPr>
            <a:r>
              <a:rPr lang="en-US" sz="3600" b="1" dirty="0"/>
              <a:t>Report Mandate…</a:t>
            </a:r>
          </a:p>
          <a:p>
            <a:pPr marL="109728" indent="0">
              <a:buClr>
                <a:schemeClr val="tx2"/>
              </a:buClr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dirty="0"/>
              <a:t>C.G.S. §19a-670 requires that OHS, by September first of each year, report the results of acute care hospitals Annual and Twelve-Month Filings. </a:t>
            </a:r>
          </a:p>
          <a:p>
            <a:pPr marL="109728" indent="0">
              <a:buClr>
                <a:schemeClr val="tx2"/>
              </a:buClr>
              <a:buNone/>
            </a:pPr>
            <a:endParaRPr lang="en-US" dirty="0"/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dirty="0"/>
              <a:t>The report shall include information concerning the financial stability of hospitals.</a:t>
            </a:r>
          </a:p>
          <a:p>
            <a:pPr marL="109728" indent="0">
              <a:buClr>
                <a:schemeClr val="tx2"/>
              </a:buClr>
              <a:buNone/>
            </a:pPr>
            <a:endParaRPr lang="en-US" dirty="0"/>
          </a:p>
          <a:p>
            <a:pPr marL="109728" indent="0">
              <a:buClr>
                <a:schemeClr val="tx2"/>
              </a:buCl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32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3</a:t>
            </a:fld>
            <a:endParaRPr lang="en-US" dirty="0"/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1288026" y="532737"/>
            <a:ext cx="9676823" cy="962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600" b="1" dirty="0">
                <a:solidFill>
                  <a:srgbClr val="33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Statewide hospital operating revenues grew faster than operating expenses in FFY 2021</a:t>
            </a:r>
            <a:endParaRPr lang="en-US" altLang="en-US" sz="3600" b="1" dirty="0">
              <a:solidFill>
                <a:srgbClr val="2D825A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88027" y="6538657"/>
            <a:ext cx="63123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Office of Health Strategy’s Annual Report on Financial Status of Acute Care Hospitals for FY 2021.</a:t>
            </a:r>
          </a:p>
        </p:txBody>
      </p:sp>
      <p:sp>
        <p:nvSpPr>
          <p:cNvPr id="3" name="Oval 2"/>
          <p:cNvSpPr/>
          <p:nvPr/>
        </p:nvSpPr>
        <p:spPr>
          <a:xfrm>
            <a:off x="9087641" y="2910177"/>
            <a:ext cx="3008243" cy="1439186"/>
          </a:xfrm>
          <a:prstGeom prst="ellipse">
            <a:avLst/>
          </a:prstGeom>
          <a:noFill/>
          <a:ln w="38100">
            <a:solidFill>
              <a:srgbClr val="0067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04629" y="3101009"/>
            <a:ext cx="30082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 2021</a:t>
            </a:r>
          </a:p>
          <a:p>
            <a:pPr algn="ctr"/>
            <a:r>
              <a:rPr lang="en-US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Operating Revenue - $14.9b</a:t>
            </a:r>
          </a:p>
          <a:p>
            <a:pPr algn="ctr"/>
            <a:r>
              <a:rPr lang="en-US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Operating Expense - $14.6b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62BD78-5DC8-900C-4493-0D014E3733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026" y="1770293"/>
            <a:ext cx="7480783" cy="4701007"/>
          </a:xfrm>
          <a:prstGeom prst="rect">
            <a:avLst/>
          </a:prstGeom>
        </p:spPr>
      </p:pic>
      <p:sp>
        <p:nvSpPr>
          <p:cNvPr id="12" name="Left Arrow 11"/>
          <p:cNvSpPr/>
          <p:nvPr/>
        </p:nvSpPr>
        <p:spPr>
          <a:xfrm>
            <a:off x="7531067" y="2471646"/>
            <a:ext cx="457200" cy="214008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Left Arrow 12"/>
          <p:cNvSpPr/>
          <p:nvPr/>
        </p:nvSpPr>
        <p:spPr>
          <a:xfrm>
            <a:off x="7531067" y="3250752"/>
            <a:ext cx="457200" cy="214008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76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4</a:t>
            </a:fld>
            <a:endParaRPr lang="en-US" dirty="0"/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-1" y="532738"/>
            <a:ext cx="11990567" cy="92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600" b="1" dirty="0">
                <a:solidFill>
                  <a:srgbClr val="33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FFY 2021 statewide hospital revenue increased due </a:t>
            </a:r>
          </a:p>
          <a:p>
            <a:pPr eaLnBrk="1" hangingPunct="1"/>
            <a:r>
              <a:rPr lang="en-US" altLang="en-US" sz="3600" b="1" dirty="0">
                <a:solidFill>
                  <a:srgbClr val="33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to higher activity and payments.</a:t>
            </a:r>
            <a:endParaRPr lang="en-US" altLang="en-US" sz="3600" b="1" dirty="0">
              <a:solidFill>
                <a:srgbClr val="2D825A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86446" y="2671561"/>
            <a:ext cx="36055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days -  (+4.6%)</a:t>
            </a:r>
          </a:p>
          <a:p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 visits -        (+3.0%) </a:t>
            </a:r>
          </a:p>
          <a:p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 Surgeries -   (-3.6%)</a:t>
            </a:r>
          </a:p>
          <a:p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 Surgeries- (+17.1%)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469842" y="2208393"/>
            <a:ext cx="16982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Utilization</a:t>
            </a:r>
            <a:r>
              <a:rPr lang="en-US" sz="2400" b="1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B112ED-5E55-643F-39F9-0C837E78C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885" y="1806946"/>
            <a:ext cx="7974482" cy="484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542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5</a:t>
            </a:fld>
            <a:endParaRPr lang="en-US" dirty="0"/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85457" y="532738"/>
            <a:ext cx="12106543" cy="978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400" b="1" dirty="0">
                <a:solidFill>
                  <a:srgbClr val="33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Statewide hospital expenses increase due to rising </a:t>
            </a:r>
          </a:p>
          <a:p>
            <a:pPr eaLnBrk="1" hangingPunct="1"/>
            <a:r>
              <a:rPr lang="en-US" altLang="en-US" sz="3400" b="1" dirty="0">
                <a:solidFill>
                  <a:srgbClr val="33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expenses in most major expense categories</a:t>
            </a:r>
            <a:endParaRPr lang="en-US" altLang="en-US" sz="3400" b="1" dirty="0">
              <a:solidFill>
                <a:srgbClr val="2D825A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15452" y="1708263"/>
            <a:ext cx="1775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% Share of $942b </a:t>
            </a:r>
          </a:p>
          <a:p>
            <a:r>
              <a:rPr lang="en-US" sz="1400" b="1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Expense Increase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6036" y="6336464"/>
            <a:ext cx="8048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Other Operating expenses </a:t>
            </a:r>
            <a:r>
              <a:rPr lang="en-US" sz="1400" dirty="0"/>
              <a:t>is composed of 40 different expense items such as contract labor, utilities, leases, maintenance, purchased services and corporate parent/system fees and general other operating expenses.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C65C573-FBAE-45D1-82DB-4B6A9BFC78E3}"/>
              </a:ext>
            </a:extLst>
          </p:cNvPr>
          <p:cNvSpPr txBox="1"/>
          <p:nvPr/>
        </p:nvSpPr>
        <p:spPr>
          <a:xfrm>
            <a:off x="8742784" y="5550989"/>
            <a:ext cx="3159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Depreciation/Amortization and Interest Expense both decreased slightly in FY 2021.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0B26CC-EA29-D579-7DC9-55D331FD5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477" y="1592086"/>
            <a:ext cx="7671359" cy="47593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6542011-5E32-ADA8-DF42-64A2AF0550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0223" y="2232952"/>
            <a:ext cx="3286411" cy="334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51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6</a:t>
            </a:fld>
            <a:endParaRPr lang="en-US" dirty="0"/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233906" y="6238347"/>
            <a:ext cx="9265299" cy="56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Uncompensated Care (UCC) </a:t>
            </a:r>
            <a:r>
              <a:rPr lang="en-US" altLang="en-US" sz="1600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Charity Care + Bad Debt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UCC Cost</a:t>
            </a:r>
            <a:r>
              <a:rPr lang="en-US" altLang="en-US" sz="16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UCC Charges x Ratio of Cost to Charge (and excludes mark-ups for profits)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1800" dirty="0">
              <a:solidFill>
                <a:srgbClr val="33669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800" dirty="0">
              <a:solidFill>
                <a:srgbClr val="33669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 dirty="0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0" y="478622"/>
            <a:ext cx="11990567" cy="936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600" b="1" dirty="0">
                <a:solidFill>
                  <a:srgbClr val="33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Statewide uncompensated care costs remain </a:t>
            </a:r>
          </a:p>
          <a:p>
            <a:pPr eaLnBrk="1" hangingPunct="1"/>
            <a:r>
              <a:rPr lang="en-US" altLang="en-US" sz="3600" b="1" dirty="0">
                <a:solidFill>
                  <a:srgbClr val="33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approximately 2% of total hospital expenses</a:t>
            </a:r>
            <a:endParaRPr lang="en-US" altLang="en-US" sz="3600" b="1" dirty="0">
              <a:solidFill>
                <a:srgbClr val="2D825A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578473-5ECC-A6A3-6F46-DB0F2DD24F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9949" y="1589993"/>
            <a:ext cx="7212101" cy="4523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Text Box 2230"/>
          <p:cNvSpPr txBox="1">
            <a:spLocks noChangeArrowheads="1"/>
          </p:cNvSpPr>
          <p:nvPr/>
        </p:nvSpPr>
        <p:spPr bwMode="auto">
          <a:xfrm>
            <a:off x="192860" y="6288420"/>
            <a:ext cx="984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Operating Margin:</a:t>
            </a:r>
            <a:r>
              <a:rPr lang="en-US" alt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 dirty="0">
                <a:solidFill>
                  <a:srgbClr val="2D82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Gain/Loss from Operations / Total Operating Revenue </a:t>
            </a:r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 bwMode="auto">
          <a:xfrm>
            <a:off x="192860" y="549571"/>
            <a:ext cx="11903023" cy="924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67B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Statewide hospital operating gains from patient care and related activities increased in FY 2021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20FB4DC-4237-3871-426C-1481AB145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8320" y="1600243"/>
            <a:ext cx="7212101" cy="4562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120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10898" y="6393955"/>
            <a:ext cx="90875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Margin:</a:t>
            </a:r>
            <a:r>
              <a:rPr lang="en-US" alt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 dirty="0">
                <a:solidFill>
                  <a:srgbClr val="2D82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(Gain/Loss from Operations + Non-Operating Gain/Loss)</a:t>
            </a:r>
            <a:r>
              <a:rPr lang="en-US" alt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altLang="en-US" sz="1800" dirty="0">
                <a:solidFill>
                  <a:srgbClr val="2D82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Revenue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37651" y="557844"/>
            <a:ext cx="11958231" cy="677478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3600" b="1" dirty="0">
                <a:ea typeface="Cambria" panose="02040503050406030204" pitchFamily="18" charset="0"/>
                <a:cs typeface="Arial" panose="020B0604020202020204" pitchFamily="34" charset="0"/>
              </a:rPr>
              <a:t>Statewide hospital overall profitability </a:t>
            </a:r>
          </a:p>
          <a:p>
            <a:pPr algn="ctr"/>
            <a:r>
              <a:rPr lang="en-US" altLang="en-US" sz="3600" b="1" dirty="0">
                <a:ea typeface="Cambria" panose="02040503050406030204" pitchFamily="18" charset="0"/>
                <a:cs typeface="Arial" panose="020B0604020202020204" pitchFamily="34" charset="0"/>
              </a:rPr>
              <a:t>margins increased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6AB718-DDFC-DBF8-92EA-510C3E739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88" y="1654963"/>
            <a:ext cx="7212101" cy="45237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5D87CDE-63E7-1838-C6DF-14B2FB6A8F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8338" y="2124906"/>
            <a:ext cx="4197325" cy="332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19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9</a:t>
            </a:fld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435988" y="1247157"/>
            <a:ext cx="3474048" cy="324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Margin - 2021</a:t>
            </a:r>
          </a:p>
          <a:p>
            <a:pPr marL="91440" indent="-91440" defTabSz="4572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hospitals were profitable vs.18 FY 2020.</a:t>
            </a:r>
          </a:p>
          <a:p>
            <a:pPr>
              <a:spcBef>
                <a:spcPct val="20000"/>
              </a:spcBef>
              <a:defRPr/>
            </a:pP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" indent="-91440">
              <a:buFontTx/>
              <a:buChar char="•"/>
              <a:defRPr/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Hospitals had a total margin of </a:t>
            </a:r>
          </a:p>
          <a:p>
            <a:pPr>
              <a:defRPr/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0 vs. 9 in FY 2020.</a:t>
            </a:r>
          </a:p>
          <a:p>
            <a:pPr>
              <a:spcBef>
                <a:spcPct val="20000"/>
              </a:spcBef>
              <a:defRPr/>
            </a:pP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" indent="-91440">
              <a:buFontTx/>
              <a:buChar char="•"/>
              <a:defRPr/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7 hospitals were: Bristol, Dempsey, Johnson, Manchester, Rockville, St. Vincent’s and Sharon.</a:t>
            </a:r>
          </a:p>
          <a:p>
            <a:pPr>
              <a:spcBef>
                <a:spcPct val="20000"/>
              </a:spcBef>
              <a:defRPr/>
            </a:pP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906449" y="502867"/>
            <a:ext cx="9385540" cy="363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6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Most hospitals were profitable in FFY 2021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5C21E4-B106-3FFA-8171-3C55B7166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929" y="941306"/>
            <a:ext cx="7784059" cy="5840959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208073" y="4830123"/>
            <a:ext cx="4959423" cy="12801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34578" y="4898583"/>
            <a:ext cx="1225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7 hospitals with a Total Margin &lt; 0</a:t>
            </a:r>
          </a:p>
        </p:txBody>
      </p:sp>
    </p:spTree>
    <p:extLst>
      <p:ext uri="{BB962C8B-B14F-4D97-AF65-F5344CB8AC3E}">
        <p14:creationId xmlns:p14="http://schemas.microsoft.com/office/powerpoint/2010/main" val="636940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">
  <a:themeElements>
    <a:clrScheme name="OHS Colors">
      <a:dk1>
        <a:srgbClr val="00395C"/>
      </a:dk1>
      <a:lt1>
        <a:srgbClr val="FFFFFF"/>
      </a:lt1>
      <a:dk2>
        <a:srgbClr val="0069A7"/>
      </a:dk2>
      <a:lt2>
        <a:srgbClr val="E5F5FF"/>
      </a:lt2>
      <a:accent1>
        <a:srgbClr val="00395C"/>
      </a:accent1>
      <a:accent2>
        <a:srgbClr val="FFC000"/>
      </a:accent2>
      <a:accent3>
        <a:srgbClr val="C00000"/>
      </a:accent3>
      <a:accent4>
        <a:srgbClr val="92D050"/>
      </a:accent4>
      <a:accent5>
        <a:srgbClr val="00548E"/>
      </a:accent5>
      <a:accent6>
        <a:srgbClr val="FA004D"/>
      </a:accent6>
      <a:hlink>
        <a:srgbClr val="51C3F9"/>
      </a:hlink>
      <a:folHlink>
        <a:srgbClr val="8E366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 presentation.potx" id="{7B9FCAFE-DDE5-4198-9987-54DFCAD80598}" vid="{6015A8B0-C387-4E39-945C-0F39E3EB10B6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9292</TotalTime>
  <Words>631</Words>
  <Application>Microsoft Office PowerPoint</Application>
  <PresentationFormat>Widescreen</PresentationFormat>
  <Paragraphs>107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Arial Narrow</vt:lpstr>
      <vt:lpstr>Calibri</vt:lpstr>
      <vt:lpstr>Cambria</vt:lpstr>
      <vt:lpstr>Georgia</vt:lpstr>
      <vt:lpstr>Wingdings</vt:lpstr>
      <vt:lpstr>Wingdings 2</vt:lpstr>
      <vt:lpstr>Training presentation</vt:lpstr>
      <vt:lpstr>FINANCIAL STATUS OF CONNECTICUT’S  SHORT-TERM ACUTE CARE HOSPITALS Fiscal Year 2021 - 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 Information e of Training Presentation</dc:title>
  <dc:creator>Lawlor, Kelsey</dc:creator>
  <cp:lastModifiedBy>Ciesones, Ron</cp:lastModifiedBy>
  <cp:revision>352</cp:revision>
  <cp:lastPrinted>2019-10-23T17:39:33Z</cp:lastPrinted>
  <dcterms:created xsi:type="dcterms:W3CDTF">2018-08-01T20:16:00Z</dcterms:created>
  <dcterms:modified xsi:type="dcterms:W3CDTF">2022-09-13T02:20:17Z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