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5" r:id="rId4"/>
  </p:sldMasterIdLst>
  <p:notesMasterIdLst>
    <p:notesMasterId r:id="rId32"/>
  </p:notesMasterIdLst>
  <p:sldIdLst>
    <p:sldId id="580" r:id="rId5"/>
    <p:sldId id="579" r:id="rId6"/>
    <p:sldId id="514" r:id="rId7"/>
    <p:sldId id="571" r:id="rId8"/>
    <p:sldId id="438" r:id="rId9"/>
    <p:sldId id="469" r:id="rId10"/>
    <p:sldId id="513" r:id="rId11"/>
    <p:sldId id="560" r:id="rId12"/>
    <p:sldId id="451" r:id="rId13"/>
    <p:sldId id="454" r:id="rId14"/>
    <p:sldId id="456" r:id="rId15"/>
    <p:sldId id="505" r:id="rId16"/>
    <p:sldId id="458" r:id="rId17"/>
    <p:sldId id="472" r:id="rId18"/>
    <p:sldId id="523" r:id="rId19"/>
    <p:sldId id="564" r:id="rId20"/>
    <p:sldId id="569" r:id="rId21"/>
    <p:sldId id="553" r:id="rId22"/>
    <p:sldId id="482" r:id="rId23"/>
    <p:sldId id="521" r:id="rId24"/>
    <p:sldId id="498" r:id="rId25"/>
    <p:sldId id="487" r:id="rId26"/>
    <p:sldId id="557" r:id="rId27"/>
    <p:sldId id="515" r:id="rId28"/>
    <p:sldId id="478" r:id="rId29"/>
    <p:sldId id="481" r:id="rId30"/>
    <p:sldId id="321" r:id="rId3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FFFF99"/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057" autoAdjust="0"/>
    <p:restoredTop sz="52556" autoAdjust="0"/>
  </p:normalViewPr>
  <p:slideViewPr>
    <p:cSldViewPr snapToGrid="0" showGuides="1">
      <p:cViewPr>
        <p:scale>
          <a:sx n="40" d="100"/>
          <a:sy n="40" d="100"/>
        </p:scale>
        <p:origin x="3564" y="948"/>
      </p:cViewPr>
      <p:guideLst/>
    </p:cSldViewPr>
  </p:slideViewPr>
  <p:outlineViewPr>
    <p:cViewPr>
      <p:scale>
        <a:sx n="33" d="100"/>
        <a:sy n="33" d="100"/>
      </p:scale>
      <p:origin x="0" y="-859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98" d="100"/>
          <a:sy n="98" d="100"/>
        </p:scale>
        <p:origin x="2405" y="-17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C09A0FA-2191-4F92-A1E4-6EB4598AC4EC}" type="datetimeFigureOut">
              <a:rPr lang="en-US" smtClean="0"/>
              <a:t>4/15/2024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3359F2-43EF-4812-9DC0-98C0B1A406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1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134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BB is the largest of the Health Plan Documents.  </a:t>
            </a: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are usually hundred of pages long.   </a:t>
            </a: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It’s a dense booklet, or a LITERAL BOOK.  </a:t>
            </a:r>
          </a:p>
          <a:p>
            <a:pPr marL="0" marR="0" lvl="0" indent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Your BB</a:t>
            </a: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could be electronic, 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and&lt;&lt; CLICK&gt;&gt; available </a:t>
            </a:r>
            <a:r>
              <a:rPr lang="en-US" sz="18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online</a:t>
            </a: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&lt;CHANGE SLIDE&gt;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577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701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394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373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844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560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7187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8208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9212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344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310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6874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038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583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benefits book in its entirety could be overwhelming.  Some might prefer to read sections of their BB to digest it in small parts if that works best for you.  </a:t>
            </a:r>
          </a:p>
          <a:p>
            <a:pPr marL="0" marR="0" lvl="0" indent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 you were reading the TOCs and becoming familiar with the definitions, you might have seen topics that directly relate to you and your family’s healthcare needs.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That would be a logical place to start</a:t>
            </a:r>
            <a:r>
              <a:rPr lang="en-US" sz="1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marL="0" marR="0" lvl="0" indent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sz="14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A MINIMAL, I RECOMMEND THAT YOU BECOME FAMILIAR WITH THESE THREE SECTIONS OF YOUR USER MANUAL.  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INCLUDED, What is EXCLUDED, and the Grievances &amp; Appeals Information.  </a:t>
            </a:r>
          </a:p>
          <a:p>
            <a:pPr marL="45720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don’t have to be an expert in insurance to become </a:t>
            </a:r>
            <a:r>
              <a:rPr lang="en-US" sz="1400" b="1" dirty="0">
                <a:effectLst/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informed about your Insurance Carrier’s RESPONSIBILITIES, your Health Plan RULES and YOUR RIGHTS as a </a:t>
            </a:r>
            <a:r>
              <a:rPr lang="en-US" sz="1400" b="1" u="sng" dirty="0">
                <a:effectLst/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customer</a:t>
            </a:r>
            <a:r>
              <a:rPr lang="en-US" sz="1400" b="1" dirty="0">
                <a:effectLst/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Health Plan.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400" b="1" dirty="0">
              <a:effectLst/>
              <a:highlight>
                <a:srgbClr val="C0C0C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effectLst/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ITS ALL IN THE BENEFITS BOOK!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400" b="1" dirty="0">
              <a:effectLst/>
              <a:highlight>
                <a:srgbClr val="C0C0C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0842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4841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0589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1739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79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761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018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166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81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792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921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sure-fire way to know that t</a:t>
            </a:r>
            <a:r>
              <a:rPr lang="en-US" sz="18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document you are reading is NOT Your BB or SPD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when the document refers you to your Benefits Book, such as the circled sentences shown here, which says:</a:t>
            </a: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“See the Policy” or </a:t>
            </a: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 to the Plan Document.”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1800" b="1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–other than knowing the official TITLE of your BB,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else would you know when you have the right document?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731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0D11E-E7FE-4FCB-A76C-5FCE9350A0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D2F081-39AB-4E45-BBE5-A3DF0AB854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AAF9D-EBEB-4336-B6B6-AC7E1B8DC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8E5EB-8D2B-4502-8BB8-076D00354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CEA26-442A-404D-9693-E5D765CAC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45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01409-072E-4A71-BB02-31C06F3CA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BD6C2C-E77B-4DFF-A1B6-4DB2873296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8D4F5-703A-4566-AA1F-5C7E819D1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73422-CA70-4285-8B3E-B7A26C5AC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55C6E-4B09-4FFA-B821-E1068C9F4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176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D99004-DB17-406F-985C-2E63DE8D18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C613FD-E32F-4FCE-AD66-368936514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6EBAE-001F-49F4-AB9F-6CCD1A9C3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87EF4-DE6C-4ADF-B319-F300265F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E06C0-38A4-4937-90F1-802564B9E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067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1937252-EACE-4232-855F-5C47E3F8B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704088"/>
            <a:ext cx="10993549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3507450D-E801-41C1-9FD7-923530A06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BA6DBC1-39A1-48A6-8B81-3CD966D06E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6" y="3081528"/>
            <a:ext cx="11265408" cy="3310128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358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20F9CA6-0CB1-4A9E-96E4-67800B107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826FB8-73AC-4F8B-BD9C-B5E87FC9C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0F196A1-2430-4797-B656-A38302FAF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6"/>
            <a:ext cx="3568661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7AE5FA5-AF50-4B00-8E20-1B20A667A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2340864"/>
            <a:ext cx="3568661" cy="3634486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3237575-909D-45C0-B594-0B7A40F04B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57344" y="0"/>
            <a:ext cx="7534656" cy="68580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385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26BD44-2224-46FF-A4E7-9C9FFE19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3424138" cy="15001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8249B4-F572-49E8-9B53-CB4E629EB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414788"/>
            <a:ext cx="3424138" cy="397577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6C12940-675F-4BDC-8733-71FEBC2FDC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2815" y="640080"/>
            <a:ext cx="3703320" cy="5751576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63AD391F-F462-4773-B9C7-B512F55F68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46720" y="640080"/>
            <a:ext cx="3703320" cy="5751576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979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9AD7E45-24A5-4020-858E-57CFA0955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C213B6D-04F4-4E9D-AD86-E50884CB4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2DB8B62-62C2-4723-85AF-F5D87B489A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6" y="3081528"/>
            <a:ext cx="5486400" cy="3310128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D1329640-D9D1-44D4-8E40-04E753A2B8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496" y="3081528"/>
            <a:ext cx="5486400" cy="3310128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57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martArt Placeholder 14">
            <a:extLst>
              <a:ext uri="{FF2B5EF4-FFF2-40B4-BE49-F238E27FC236}">
                <a16:creationId xmlns:a16="http://schemas.microsoft.com/office/drawing/2014/main" id="{1A07AFA2-B97F-4965-B3E3-0399F8696B92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576263" y="2290762"/>
            <a:ext cx="2286000" cy="2514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16" name="SmartArt Placeholder 14">
            <a:extLst>
              <a:ext uri="{FF2B5EF4-FFF2-40B4-BE49-F238E27FC236}">
                <a16:creationId xmlns:a16="http://schemas.microsoft.com/office/drawing/2014/main" id="{FBD83F25-25EA-4FCB-9180-B7567885BE7A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3486759" y="2290762"/>
            <a:ext cx="2286000" cy="2514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17" name="SmartArt Placeholder 14">
            <a:extLst>
              <a:ext uri="{FF2B5EF4-FFF2-40B4-BE49-F238E27FC236}">
                <a16:creationId xmlns:a16="http://schemas.microsoft.com/office/drawing/2014/main" id="{C19AF1FD-578A-4AC1-8006-BF395C098188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6397255" y="2290762"/>
            <a:ext cx="2286000" cy="2514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18" name="SmartArt Placeholder 14">
            <a:extLst>
              <a:ext uri="{FF2B5EF4-FFF2-40B4-BE49-F238E27FC236}">
                <a16:creationId xmlns:a16="http://schemas.microsoft.com/office/drawing/2014/main" id="{A30FAB41-D651-4537-9674-A090F9541E38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9307750" y="2290762"/>
            <a:ext cx="2286000" cy="2514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FF70985-87A5-4813-BB21-CD79732947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6263" y="4943475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F30C930-1919-4A13-98BD-6CB6119CC1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894" y="5447348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6E4126AC-7681-4156-8274-2A64148943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87128" y="4943475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D03485ED-1755-41FA-942B-ED95B3913D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86759" y="5447348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42AFEFC9-586E-4B97-AD51-F02AC6AC6A6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97624" y="4943475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E94B1769-BE23-4EBA-A0DA-9A01476DAC5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97255" y="5447348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9A7362AB-6137-4C5C-9219-392C3875AD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08119" y="4957131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DA6F45F2-E17A-4027-AAA9-B9B703C26A2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07750" y="5461004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63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3200400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32004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2343" y="2250891"/>
            <a:ext cx="320040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2341" y="2926051"/>
            <a:ext cx="32004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F00371C-297D-40EF-8A7B-A4A10A3E0F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3499" y="2250891"/>
            <a:ext cx="320040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4C654D6-9180-439B-AA80-A486173B74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43497" y="2926051"/>
            <a:ext cx="32004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735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E7D0488-B202-4F7B-9F3C-5F3540449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986411"/>
            <a:ext cx="3568661" cy="1872388"/>
          </a:xfrm>
        </p:spPr>
        <p:txBody>
          <a:bodyPr anchor="ctr"/>
          <a:lstStyle/>
          <a:p>
            <a:pPr algn="r"/>
            <a:r>
              <a:rPr lang="en-US">
                <a:solidFill>
                  <a:schemeClr val="tx2"/>
                </a:solidFill>
              </a:rPr>
              <a:t>Click to edit Master title style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972A87D-479C-4157-A7C5-33D8FC7B29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6" y="768096"/>
            <a:ext cx="2578608" cy="281635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78EE581A-A98D-4A1B-B826-3C60801D66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52800" y="768096"/>
            <a:ext cx="2578608" cy="281635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16AE88BE-E502-4D34-AAE9-6EE48F1ACE2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57544" y="768096"/>
            <a:ext cx="2578608" cy="281635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9FD0C6B3-E0D9-4177-8079-178D1B0F53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62288" y="768096"/>
            <a:ext cx="2578608" cy="281635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3AD8A25-150B-42DF-B6CC-FB1E5225D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0392" y="3956050"/>
            <a:ext cx="7225075" cy="1902749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992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10DEF-B367-4756-AA98-B283F09CC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8817D-E197-4852-AF27-B365E22AF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03194-E861-4A9C-8360-51348ECE3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64923-6D91-4C84-B84E-2AA09583F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06566-FC7E-4948-92C0-C3EDDAF26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190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0781A-7DA6-4415-B8AC-8121D4EF0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B0EEC-ED73-41DF-AC1C-CD0708675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77777-B2C1-462E-99B9-4C9638863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4E85-F332-4CAA-967E-A92FD9E9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1292B-015E-4071-9FAF-E09193675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F988-5B5B-4F88-AB14-15968636D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00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31EC8-E454-40B4-90F4-903D42113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51381-F89F-4DAD-B82A-3868E281DC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28319-10E2-4A2A-9B38-670755CC7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ADDBC2-AC8E-48F2-ACE9-E59404589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78C61B-33CD-4AB2-937C-8DF19504F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F7654-A33E-411F-BC9F-06E6E9102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7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D9C25-ECC3-451B-9932-3FD0CA78A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5D47D-5233-4101-BDCD-5D0EF55CA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97F079-BD83-482A-973D-0A6EFAAE3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FDE44A-7E5A-4FD1-8AFE-FBFCB34779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6D417B-A92B-4B3D-80B2-1F5A1E1A9D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448604-52AC-453B-A95C-6DA7FDC52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E4F25B-CF18-4F35-9A7F-DCD83F5E9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9A852D-D642-484E-9146-443BA2092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10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38735-EBC6-4AED-A9A4-EFB4F91C6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F1B8C7-9446-4799-9F38-A4E456A55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5D3CE9-DE86-478A-8EB2-61B26EDCA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3BBF17-4D74-407B-8E41-EB99E2077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45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90B427-F1B7-4614-A7FC-3B3F25FEB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2C44BF-D32E-4DA3-9B9D-3E5D4857B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41FA1-066A-40DA-9C3E-30A4438A0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22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8C221-5570-4735-AB34-624B3E7E2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AF2F9-3F11-4F6A-B00D-39DCDD137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23AF6-0219-4242-939A-0335F0643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AF3F44-FA52-4741-ACC2-96EFE990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51C41-8CC9-4749-9D92-0D7789BE8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A09854-CB2E-4CD2-98E4-E135AE07D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558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D5F4A-0D59-4FF3-B499-83F3EDF09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AEA139-24F9-4233-BC7D-D94F8CEB9C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B6E981-EC6C-41D3-BF5D-9A3A473F5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5F33E1-0357-43AB-9257-EE6564CA4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071B5-91E5-4A27-B4B8-CD3B76F0E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456E0-BC80-4E39-B8B2-0F21F45F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03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D334DF-ECF1-4745-9AAC-D5909A4AE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E744C-1AC9-4117-9893-E656CBE20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FC900-01A7-40D3-9D3B-6E819AE258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CC652-87FE-441E-B88B-642DDC5B52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2439D-15EB-4867-B47F-8D8ECBF8C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460ED7-243E-47EB-83F4-A3FA84BBC04D}"/>
              </a:ext>
            </a:extLst>
          </p:cNvPr>
          <p:cNvCxnSpPr>
            <a:cxnSpLocks/>
          </p:cNvCxnSpPr>
          <p:nvPr userDrawn="1"/>
        </p:nvCxnSpPr>
        <p:spPr>
          <a:xfrm>
            <a:off x="4241830" y="495574"/>
            <a:ext cx="3703320" cy="0"/>
          </a:xfrm>
          <a:prstGeom prst="line">
            <a:avLst/>
          </a:prstGeom>
          <a:ln w="82550" cap="flat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5A71E6-1FB3-4C1D-96F3-7394EB36C8E0}"/>
              </a:ext>
            </a:extLst>
          </p:cNvPr>
          <p:cNvCxnSpPr>
            <a:cxnSpLocks/>
          </p:cNvCxnSpPr>
          <p:nvPr userDrawn="1"/>
        </p:nvCxnSpPr>
        <p:spPr>
          <a:xfrm>
            <a:off x="8042147" y="495574"/>
            <a:ext cx="3703320" cy="0"/>
          </a:xfrm>
          <a:prstGeom prst="line">
            <a:avLst/>
          </a:prstGeom>
          <a:ln w="82550" cap="flat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31A2AC-EAEB-4B62-BF4C-9E452A520652}"/>
              </a:ext>
            </a:extLst>
          </p:cNvPr>
          <p:cNvCxnSpPr>
            <a:cxnSpLocks/>
          </p:cNvCxnSpPr>
          <p:nvPr userDrawn="1"/>
        </p:nvCxnSpPr>
        <p:spPr>
          <a:xfrm>
            <a:off x="437009" y="495574"/>
            <a:ext cx="3703320" cy="0"/>
          </a:xfrm>
          <a:prstGeom prst="line">
            <a:avLst/>
          </a:prstGeom>
          <a:ln w="82550" cap="flat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31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800" r:id="rId13"/>
    <p:sldLayoutId id="2147483775" r:id="rId14"/>
    <p:sldLayoutId id="2147483783" r:id="rId15"/>
    <p:sldLayoutId id="2147483784" r:id="rId16"/>
    <p:sldLayoutId id="2147483782" r:id="rId17"/>
    <p:sldLayoutId id="2147483778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Healthcare.Advocate@ct.gov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166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617D17FB-975C-487E-8519-38E54760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6386947" cy="6858478"/>
          </a:xfrm>
          <a:custGeom>
            <a:avLst/>
            <a:gdLst>
              <a:gd name="connsiteX0" fmla="*/ 433167 w 6386947"/>
              <a:gd name="connsiteY0" fmla="*/ 0 h 6858478"/>
              <a:gd name="connsiteX1" fmla="*/ 2138767 w 6386947"/>
              <a:gd name="connsiteY1" fmla="*/ 0 h 6858478"/>
              <a:gd name="connsiteX2" fmla="*/ 3204995 w 6386947"/>
              <a:gd name="connsiteY2" fmla="*/ 0 h 6858478"/>
              <a:gd name="connsiteX3" fmla="*/ 3210572 w 6386947"/>
              <a:gd name="connsiteY3" fmla="*/ 0 h 6858478"/>
              <a:gd name="connsiteX4" fmla="*/ 6386947 w 6386947"/>
              <a:gd name="connsiteY4" fmla="*/ 6858478 h 6858478"/>
              <a:gd name="connsiteX5" fmla="*/ 1832610 w 6386947"/>
              <a:gd name="connsiteY5" fmla="*/ 6858478 h 6858478"/>
              <a:gd name="connsiteX6" fmla="*/ 433167 w 6386947"/>
              <a:gd name="connsiteY6" fmla="*/ 6858478 h 6858478"/>
              <a:gd name="connsiteX7" fmla="*/ 0 w 6386947"/>
              <a:gd name="connsiteY7" fmla="*/ 6858478 h 6858478"/>
              <a:gd name="connsiteX8" fmla="*/ 0 w 6386947"/>
              <a:gd name="connsiteY8" fmla="*/ 478 h 6858478"/>
              <a:gd name="connsiteX9" fmla="*/ 433167 w 6386947"/>
              <a:gd name="connsiteY9" fmla="*/ 478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6947" h="6858478">
                <a:moveTo>
                  <a:pt x="433167" y="0"/>
                </a:moveTo>
                <a:lnTo>
                  <a:pt x="2138767" y="0"/>
                </a:lnTo>
                <a:lnTo>
                  <a:pt x="3204995" y="0"/>
                </a:lnTo>
                <a:lnTo>
                  <a:pt x="3210572" y="0"/>
                </a:lnTo>
                <a:lnTo>
                  <a:pt x="6386947" y="6858478"/>
                </a:lnTo>
                <a:lnTo>
                  <a:pt x="1832610" y="6858478"/>
                </a:lnTo>
                <a:lnTo>
                  <a:pt x="433167" y="6858478"/>
                </a:lnTo>
                <a:lnTo>
                  <a:pt x="0" y="6858478"/>
                </a:lnTo>
                <a:lnTo>
                  <a:pt x="0" y="478"/>
                </a:lnTo>
                <a:lnTo>
                  <a:pt x="433167" y="478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F94C10-3346-461C-8CBC-CDDE1C336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594" y="-1292815"/>
            <a:ext cx="4057840" cy="224942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5600" dirty="0"/>
            </a:br>
            <a:r>
              <a:rPr lang="en-US" dirty="0"/>
              <a:t>TODAY’S TOPIC</a:t>
            </a:r>
            <a:br>
              <a:rPr lang="en-US" sz="1400" dirty="0"/>
            </a:br>
            <a:br>
              <a:rPr lang="en-US" i="1" u="sng" dirty="0"/>
            </a:br>
            <a:r>
              <a:rPr lang="en-US" i="1" dirty="0"/>
              <a:t>Health Plan Documents Part I: </a:t>
            </a:r>
            <a:br>
              <a:rPr lang="en-US" sz="800" i="1" dirty="0"/>
            </a:br>
            <a:br>
              <a:rPr lang="en-US" sz="800" i="1" dirty="0"/>
            </a:br>
            <a:br>
              <a:rPr lang="en-US" sz="800" i="1" dirty="0"/>
            </a:br>
            <a:r>
              <a:rPr lang="en-US" i="1" u="sng" dirty="0"/>
              <a:t>The Benefits Book </a:t>
            </a:r>
            <a:br>
              <a:rPr lang="en-US" sz="1400" dirty="0"/>
            </a:br>
            <a:br>
              <a:rPr lang="en-US" sz="1400" dirty="0"/>
            </a:br>
            <a:br>
              <a:rPr lang="en-US" sz="1400" i="1" dirty="0"/>
            </a:br>
            <a:br>
              <a:rPr lang="en-US" sz="1400" i="1" dirty="0"/>
            </a:br>
            <a:br>
              <a:rPr lang="en-US" sz="1400" i="1" dirty="0"/>
            </a:br>
            <a:r>
              <a:rPr lang="en-US" sz="2000" i="1" dirty="0"/>
              <a:t>presented by </a:t>
            </a:r>
            <a:br>
              <a:rPr lang="en-US" sz="3300" i="1" dirty="0"/>
            </a:br>
            <a:br>
              <a:rPr lang="en-US" sz="800" i="1" dirty="0"/>
            </a:br>
            <a:r>
              <a:rPr lang="en-US" sz="3300" i="1" dirty="0"/>
              <a:t>Jill Hall</a:t>
            </a:r>
            <a:br>
              <a:rPr lang="en-US" sz="2000" i="1" dirty="0"/>
            </a:br>
            <a:r>
              <a:rPr lang="en-US" sz="2000" i="1" dirty="0"/>
              <a:t>Nurse Consultant</a:t>
            </a:r>
            <a:br>
              <a:rPr lang="en-US" sz="2000" i="1" dirty="0"/>
            </a:br>
            <a:r>
              <a:rPr lang="en-US" sz="2000" i="1" dirty="0"/>
              <a:t>Office of the Healthcare Advocate </a:t>
            </a:r>
            <a:br>
              <a:rPr lang="en-US" sz="2000" i="1" dirty="0"/>
            </a:br>
            <a:br>
              <a:rPr lang="en-US" sz="2000" i="1" dirty="0"/>
            </a:br>
            <a:r>
              <a:rPr lang="en-US" sz="1400" i="1" dirty="0"/>
              <a:t>May 2022,, April 2024 </a:t>
            </a:r>
            <a:endParaRPr lang="en-US" sz="1400" dirty="0"/>
          </a:p>
        </p:txBody>
      </p:sp>
      <p:pic>
        <p:nvPicPr>
          <p:cNvPr id="1026" name="Picture 2" descr="May be an image of text">
            <a:extLst>
              <a:ext uri="{FF2B5EF4-FFF2-40B4-BE49-F238E27FC236}">
                <a16:creationId xmlns:a16="http://schemas.microsoft.com/office/drawing/2014/main" id="{326CC2E1-AE5F-197E-09CE-0640A5A31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3781" y="645876"/>
            <a:ext cx="5702113" cy="243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E85C4A90-D471-414B-B8F4-DCD78D68D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1109" y="3657530"/>
            <a:ext cx="4164785" cy="249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F52CDBC-37FE-4A9F-935E-C351CCD6D0BF}"/>
              </a:ext>
            </a:extLst>
          </p:cNvPr>
          <p:cNvSpPr txBox="1">
            <a:spLocks/>
          </p:cNvSpPr>
          <p:nvPr/>
        </p:nvSpPr>
        <p:spPr>
          <a:xfrm>
            <a:off x="655982" y="2848256"/>
            <a:ext cx="6299019" cy="254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 i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836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F53DA6-E254-41BA-9624-5003FE690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Health Plan Benefits Book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ABF582-8987-41A4-884D-B77BB7A36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3343" y="6522430"/>
            <a:ext cx="27432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8" name="Picture 6" descr="See the source image">
            <a:extLst>
              <a:ext uri="{FF2B5EF4-FFF2-40B4-BE49-F238E27FC236}">
                <a16:creationId xmlns:a16="http://schemas.microsoft.com/office/drawing/2014/main" id="{9495BF12-E6C9-4518-AC4B-D07EABCF6F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" t="12517" r="4427" b="10077"/>
          <a:stretch/>
        </p:blipFill>
        <p:spPr bwMode="auto">
          <a:xfrm>
            <a:off x="7705164" y="3254188"/>
            <a:ext cx="2583395" cy="221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ee the source image">
            <a:extLst>
              <a:ext uri="{FF2B5EF4-FFF2-40B4-BE49-F238E27FC236}">
                <a16:creationId xmlns:a16="http://schemas.microsoft.com/office/drawing/2014/main" id="{AE27C8DB-3D51-423D-87EF-6DC1C9970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58" y="3072654"/>
            <a:ext cx="5363438" cy="226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ee the source image">
            <a:extLst>
              <a:ext uri="{FF2B5EF4-FFF2-40B4-BE49-F238E27FC236}">
                <a16:creationId xmlns:a16="http://schemas.microsoft.com/office/drawing/2014/main" id="{7D154019-F648-F4BB-C7BE-E0FC561D4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980" y="2948291"/>
            <a:ext cx="1439677" cy="96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54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B7244E-E1ED-4576-88A6-8A7DF4B11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i="1" dirty="0"/>
              <a:t> </a:t>
            </a:r>
            <a:r>
              <a:rPr lang="en-US" sz="2200" i="1" dirty="0"/>
              <a:t>EXAMPLE</a:t>
            </a:r>
            <a:br>
              <a:rPr lang="en-US" sz="4000" dirty="0"/>
            </a:br>
            <a:r>
              <a:rPr lang="en-US" sz="4000" dirty="0"/>
              <a:t>Table of Contents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A71EAA-BB1D-4296-96B9-6A0200E741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6824" y="2284624"/>
            <a:ext cx="4559425" cy="3979585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1900" dirty="0"/>
              <a:t> </a:t>
            </a:r>
          </a:p>
          <a:p>
            <a:r>
              <a:rPr lang="en-US" sz="1900" dirty="0"/>
              <a:t>How Your Health Plan Works </a:t>
            </a:r>
          </a:p>
          <a:p>
            <a:r>
              <a:rPr lang="en-US" sz="1900" dirty="0"/>
              <a:t>What is Covered, Limited or Excluded</a:t>
            </a:r>
          </a:p>
          <a:p>
            <a:r>
              <a:rPr lang="en-US" sz="1900" dirty="0"/>
              <a:t>Rules:</a:t>
            </a:r>
          </a:p>
          <a:p>
            <a:pPr lvl="1"/>
            <a:r>
              <a:rPr lang="en-US" sz="1900" dirty="0"/>
              <a:t>Precertification Requirements</a:t>
            </a:r>
          </a:p>
          <a:p>
            <a:pPr lvl="1"/>
            <a:r>
              <a:rPr lang="en-US" sz="1900" dirty="0"/>
              <a:t>Using Out-of-network Providers</a:t>
            </a:r>
          </a:p>
          <a:p>
            <a:r>
              <a:rPr lang="en-US" sz="1900" dirty="0"/>
              <a:t>Directions:</a:t>
            </a:r>
          </a:p>
          <a:p>
            <a:pPr lvl="1"/>
            <a:r>
              <a:rPr lang="en-US" sz="1900" dirty="0"/>
              <a:t>How to Submit Insurance Claims </a:t>
            </a:r>
          </a:p>
          <a:p>
            <a:pPr lvl="1"/>
            <a:r>
              <a:rPr lang="en-US" sz="1900" dirty="0"/>
              <a:t>Where to Direct Questions or Submit Complaints </a:t>
            </a:r>
          </a:p>
          <a:p>
            <a:pPr lvl="1"/>
            <a:r>
              <a:rPr lang="en-US" sz="1900" dirty="0"/>
              <a:t>How to Appeal Denials of Coverage</a:t>
            </a:r>
          </a:p>
          <a:p>
            <a:r>
              <a:rPr lang="en-US" sz="1900" dirty="0"/>
              <a:t>Legal Notices</a:t>
            </a:r>
          </a:p>
          <a:p>
            <a:pPr marL="0" indent="0">
              <a:buNone/>
            </a:pPr>
            <a:r>
              <a:rPr lang="en-US" sz="1900" dirty="0"/>
              <a:t>    … and much, much more</a:t>
            </a:r>
          </a:p>
          <a:p>
            <a:pPr marL="0"/>
            <a:endParaRPr lang="en-US" sz="1900" dirty="0"/>
          </a:p>
          <a:p>
            <a:endParaRPr lang="en-US" sz="19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 descr="See the source image">
            <a:extLst>
              <a:ext uri="{FF2B5EF4-FFF2-40B4-BE49-F238E27FC236}">
                <a16:creationId xmlns:a16="http://schemas.microsoft.com/office/drawing/2014/main" id="{609AE366-1632-4C80-A006-F58B3021210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4" b="1"/>
          <a:stretch/>
        </p:blipFill>
        <p:spPr bwMode="auto">
          <a:xfrm>
            <a:off x="6269766" y="856180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1243E4-4D0F-47F8-92BB-11C66BFD1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070" y="6492240"/>
            <a:ext cx="105571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A98EE3D-8CD1-4C3F-BD1C-C98C9596463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2269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F53DA6-E254-41BA-9624-5003FE690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The Benefits Book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ABF582-8987-41A4-884D-B77BB7A36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3343" y="6522430"/>
            <a:ext cx="27432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1472ADEA-9759-7634-56F7-D9CC06AC1AB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98" y="2696910"/>
            <a:ext cx="4064991" cy="321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ee the source image">
            <a:extLst>
              <a:ext uri="{FF2B5EF4-FFF2-40B4-BE49-F238E27FC236}">
                <a16:creationId xmlns:a16="http://schemas.microsoft.com/office/drawing/2014/main" id="{17F3432A-2784-F45F-D32D-76251B8F99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40" t="13163" r="6940" b="14691"/>
          <a:stretch/>
        </p:blipFill>
        <p:spPr bwMode="auto">
          <a:xfrm>
            <a:off x="6256391" y="2517707"/>
            <a:ext cx="5179263" cy="373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59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B0E642-8C5B-4F5B-9792-93D77AF5B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CEE825B-F183-7948-C64A-1BB624AE26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57677" y="571381"/>
            <a:ext cx="3483149" cy="4351338"/>
          </a:xfrm>
          <a:ln>
            <a:solidFill>
              <a:schemeClr val="accent1"/>
            </a:solidFill>
          </a:ln>
        </p:spPr>
      </p:pic>
      <p:pic>
        <p:nvPicPr>
          <p:cNvPr id="7" name="Picture 4" descr="See the source image">
            <a:extLst>
              <a:ext uri="{FF2B5EF4-FFF2-40B4-BE49-F238E27FC236}">
                <a16:creationId xmlns:a16="http://schemas.microsoft.com/office/drawing/2014/main" id="{E26D7960-2383-9101-A20C-4C37A5447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311" y="571431"/>
            <a:ext cx="3290625" cy="438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E37CC77F-20BE-1DD5-B46A-29AF1A1683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234" y="633393"/>
            <a:ext cx="3337531" cy="43513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C958123-7FF2-E925-7165-8152A9AE6E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1577" y="2747050"/>
            <a:ext cx="2906398" cy="36865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BA93D75-FDD9-A1FF-3EC5-D63BED0E1F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607" y="3096615"/>
            <a:ext cx="2600788" cy="3481316"/>
          </a:xfrm>
          <a:prstGeom prst="rect">
            <a:avLst/>
          </a:prstGeom>
        </p:spPr>
      </p:pic>
      <p:pic>
        <p:nvPicPr>
          <p:cNvPr id="22" name="Content Placeholder 7">
            <a:extLst>
              <a:ext uri="{FF2B5EF4-FFF2-40B4-BE49-F238E27FC236}">
                <a16:creationId xmlns:a16="http://schemas.microsoft.com/office/drawing/2014/main" id="{88ED56FA-B421-BF61-971C-D407E2ABD4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/>
          <a:stretch>
            <a:fillRect/>
          </a:stretch>
        </p:blipFill>
        <p:spPr>
          <a:xfrm>
            <a:off x="3135668" y="2661759"/>
            <a:ext cx="2796100" cy="3624860"/>
          </a:xfrm>
          <a:ln>
            <a:solidFill>
              <a:schemeClr val="accent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E78FBE7-A624-8BBC-6D6C-2867F7F034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78842" y="3096615"/>
            <a:ext cx="2829462" cy="36248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10215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F53DA6-E254-41BA-9624-5003FE690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23606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Where Do I Find My Benefits Book?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ABF582-8987-41A4-884D-B77BB7A36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3343" y="6522430"/>
            <a:ext cx="27432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11" name="Picture 2" descr="See the source image">
            <a:extLst>
              <a:ext uri="{FF2B5EF4-FFF2-40B4-BE49-F238E27FC236}">
                <a16:creationId xmlns:a16="http://schemas.microsoft.com/office/drawing/2014/main" id="{9F41D9EE-F7BB-1301-90BA-30B554F6B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91" y="2911292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ee the source image">
            <a:extLst>
              <a:ext uri="{FF2B5EF4-FFF2-40B4-BE49-F238E27FC236}">
                <a16:creationId xmlns:a16="http://schemas.microsoft.com/office/drawing/2014/main" id="{E16548EA-DC8A-8D29-DA39-33C091EB0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683" y="2938295"/>
            <a:ext cx="4355426" cy="301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FDA33E-A7C2-8737-10AC-DF22FEB68F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4123" y="2267862"/>
            <a:ext cx="5181600" cy="4351338"/>
          </a:xfrm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Health Plan Carrier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58423E2-2C92-D853-C819-6047AB21C56D}"/>
              </a:ext>
            </a:extLst>
          </p:cNvPr>
          <p:cNvSpPr txBox="1">
            <a:spLocks/>
          </p:cNvSpPr>
          <p:nvPr/>
        </p:nvSpPr>
        <p:spPr>
          <a:xfrm>
            <a:off x="6416596" y="2328609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ighlight>
                  <a:srgbClr val="FFFF00"/>
                </a:highlight>
              </a:rPr>
              <a:t>Employer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930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00" name="Picture 4" descr="See the source image">
            <a:extLst>
              <a:ext uri="{FF2B5EF4-FFF2-40B4-BE49-F238E27FC236}">
                <a16:creationId xmlns:a16="http://schemas.microsoft.com/office/drawing/2014/main" id="{A3BA9154-DEE8-902E-640A-A5B4CF9016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" r="-1" b="19540"/>
          <a:stretch/>
        </p:blipFill>
        <p:spPr bwMode="auto">
          <a:xfrm>
            <a:off x="4547937" y="-5"/>
            <a:ext cx="7644062" cy="368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D6A443C4-392C-234B-6F2B-3CC8AEC7D0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4" r="-1" b="31068"/>
          <a:stretch/>
        </p:blipFill>
        <p:spPr bwMode="auto">
          <a:xfrm>
            <a:off x="4547938" y="3681409"/>
            <a:ext cx="7644062" cy="317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F53DA6-E254-41BA-9624-5003FE690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219"/>
            <a:ext cx="539591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 do I use </a:t>
            </a:r>
            <a:r>
              <a:rPr lang="en-US" sz="5000" dirty="0">
                <a:solidFill>
                  <a:schemeClr val="bg1"/>
                </a:solidFill>
              </a:rPr>
              <a:t>the</a:t>
            </a:r>
            <a:r>
              <a:rPr lang="en-US" sz="5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“User Manual”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ABF582-8987-41A4-884D-B77BB7A36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603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F0087D53-9295-4463-AAE4-D5C626046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92E3F9-F817-4867-C860-8766123AA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01453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/>
              <a:t>Key Points</a:t>
            </a:r>
          </a:p>
        </p:txBody>
      </p:sp>
      <p:pic>
        <p:nvPicPr>
          <p:cNvPr id="7" name="Content Placeholder 6" descr="See the source image">
            <a:extLst>
              <a:ext uri="{FF2B5EF4-FFF2-40B4-BE49-F238E27FC236}">
                <a16:creationId xmlns:a16="http://schemas.microsoft.com/office/drawing/2014/main" id="{937A89FF-5D29-A0CD-C87E-5A9703EAF3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" y="632513"/>
            <a:ext cx="5614416" cy="3270397"/>
          </a:xfrm>
          <a:prstGeom prst="rect">
            <a:avLst/>
          </a:prstGeom>
          <a:noFill/>
        </p:spPr>
      </p:pic>
      <p:pic>
        <p:nvPicPr>
          <p:cNvPr id="27650" name="Picture 2" descr="See the source image">
            <a:extLst>
              <a:ext uri="{FF2B5EF4-FFF2-40B4-BE49-F238E27FC236}">
                <a16:creationId xmlns:a16="http://schemas.microsoft.com/office/drawing/2014/main" id="{DB3373DD-CDE1-08FD-CD26-A3284ED891A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4496" y="1349422"/>
            <a:ext cx="5614416" cy="183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435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AFFDD-A3DB-0EF6-8B8C-A239C76A8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63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BA89D80-A205-4952-A46F-A135B693B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FF73490-1CDC-4DA0-A5DC-3F4139460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18EA62-6A7E-F616-9DA4-444A8A197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610" y="2034292"/>
            <a:ext cx="6497570" cy="450462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Lucida Handwriting" panose="03010101010101010101" pitchFamily="66" charset="0"/>
              </a:rPr>
              <a:t>Carrier</a:t>
            </a:r>
            <a:r>
              <a:rPr lang="en-US" sz="2000" b="1" dirty="0">
                <a:solidFill>
                  <a:schemeClr val="bg1"/>
                </a:solidFill>
                <a:latin typeface="Lucida Handwriting" panose="03010101010101010101" pitchFamily="66" charset="0"/>
              </a:rPr>
              <a:t> ‘s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8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</a:t>
            </a:r>
            <a:r>
              <a:rPr lang="en-US" sz="6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esponsibilities</a:t>
            </a:r>
            <a:b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6700" dirty="0">
                <a:solidFill>
                  <a:schemeClr val="bg1"/>
                </a:solidFill>
              </a:rPr>
              <a:t>    </a:t>
            </a:r>
            <a:r>
              <a:rPr lang="en-US" sz="6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>
                <a:solidFill>
                  <a:schemeClr val="bg1"/>
                </a:solidFill>
                <a:latin typeface="Lucida Handwriting" panose="03010101010101010101" pitchFamily="66" charset="0"/>
              </a:rPr>
              <a:t>	</a:t>
            </a:r>
            <a:br>
              <a:rPr lang="en-US" sz="2400" b="1" kern="1200" dirty="0">
                <a:solidFill>
                  <a:schemeClr val="bg1"/>
                </a:solidFill>
                <a:latin typeface="Lucida Handwriting" panose="03010101010101010101" pitchFamily="66" charset="0"/>
              </a:rPr>
            </a:br>
            <a:r>
              <a:rPr lang="en-US" sz="2400" b="1" kern="1200" dirty="0">
                <a:solidFill>
                  <a:schemeClr val="bg1"/>
                </a:solidFill>
                <a:latin typeface="Lucida Handwriting" panose="03010101010101010101" pitchFamily="66" charset="0"/>
              </a:rPr>
              <a:t>   </a:t>
            </a:r>
            <a:r>
              <a:rPr lang="en-US" sz="2400" b="1" dirty="0">
                <a:solidFill>
                  <a:schemeClr val="bg1"/>
                </a:solidFill>
                <a:latin typeface="Lucida Handwriting" panose="03010101010101010101" pitchFamily="66" charset="0"/>
              </a:rPr>
              <a:t>     </a:t>
            </a:r>
            <a:r>
              <a:rPr lang="en-US" sz="2400" b="1" kern="1200" dirty="0">
                <a:solidFill>
                  <a:schemeClr val="bg1"/>
                </a:solidFill>
                <a:latin typeface="Lucida Handwriting" panose="03010101010101010101" pitchFamily="66" charset="0"/>
              </a:rPr>
              <a:t>Plan</a:t>
            </a: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‘s </a:t>
            </a:r>
            <a:r>
              <a:rPr lang="en-US" sz="2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</a:t>
            </a:r>
            <a:r>
              <a:rPr lang="en-US" sz="6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ules</a:t>
            </a:r>
            <a:br>
              <a:rPr lang="en-US" sz="6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8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    </a:t>
            </a:r>
            <a:r>
              <a:rPr lang="en-US" sz="6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&amp; </a:t>
            </a:r>
            <a:br>
              <a:rPr lang="en-US" sz="8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8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</a:t>
            </a:r>
            <a:r>
              <a:rPr lang="en-US" sz="2400" b="1" kern="1200" dirty="0">
                <a:solidFill>
                  <a:schemeClr val="bg1"/>
                </a:solidFill>
                <a:latin typeface="Lucida Handwriting" panose="03010101010101010101" pitchFamily="66" charset="0"/>
              </a:rPr>
              <a:t>Member</a:t>
            </a: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‘s </a:t>
            </a:r>
            <a:r>
              <a:rPr lang="en-US" sz="8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</a:t>
            </a:r>
            <a:r>
              <a:rPr lang="en-US" sz="6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ights</a:t>
            </a:r>
            <a:br>
              <a:rPr lang="en-US" sz="8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8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8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9D730AC-06E5-4840-86DF-F67855B1D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174" y="0"/>
            <a:ext cx="528251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4" descr="See the source image">
            <a:extLst>
              <a:ext uri="{FF2B5EF4-FFF2-40B4-BE49-F238E27FC236}">
                <a16:creationId xmlns:a16="http://schemas.microsoft.com/office/drawing/2014/main" id="{0A69F339-533C-3041-6004-FE1ED34CC2D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4" b="-3"/>
          <a:stretch/>
        </p:blipFill>
        <p:spPr bwMode="auto">
          <a:xfrm>
            <a:off x="6909481" y="10"/>
            <a:ext cx="5282519" cy="3428990"/>
          </a:xfrm>
          <a:custGeom>
            <a:avLst/>
            <a:gdLst/>
            <a:ahLst/>
            <a:cxnLst/>
            <a:rect l="l" t="t" r="r" b="b"/>
            <a:pathLst>
              <a:path w="5282519" h="3429000">
                <a:moveTo>
                  <a:pt x="189795" y="0"/>
                </a:moveTo>
                <a:lnTo>
                  <a:pt x="5282519" y="0"/>
                </a:lnTo>
                <a:lnTo>
                  <a:pt x="5282519" y="3429000"/>
                </a:lnTo>
                <a:lnTo>
                  <a:pt x="77" y="3429000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lnTo>
                  <a:pt x="189795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See the source image">
            <a:extLst>
              <a:ext uri="{FF2B5EF4-FFF2-40B4-BE49-F238E27FC236}">
                <a16:creationId xmlns:a16="http://schemas.microsoft.com/office/drawing/2014/main" id="{D98AEC0C-CAA1-8806-E762-28FDC90215C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5877" b="2"/>
          <a:stretch/>
        </p:blipFill>
        <p:spPr bwMode="auto">
          <a:xfrm>
            <a:off x="6909481" y="3429000"/>
            <a:ext cx="5282519" cy="3429000"/>
          </a:xfrm>
          <a:custGeom>
            <a:avLst/>
            <a:gdLst/>
            <a:ahLst/>
            <a:cxnLst/>
            <a:rect l="l" t="t" r="r" b="b"/>
            <a:pathLst>
              <a:path w="5282519" h="3429000">
                <a:moveTo>
                  <a:pt x="77" y="0"/>
                </a:moveTo>
                <a:lnTo>
                  <a:pt x="5282519" y="0"/>
                </a:lnTo>
                <a:lnTo>
                  <a:pt x="5282519" y="3429000"/>
                </a:lnTo>
                <a:lnTo>
                  <a:pt x="189795" y="3429000"/>
                </a:lnTo>
                <a:lnTo>
                  <a:pt x="184756" y="3362325"/>
                </a:lnTo>
                <a:lnTo>
                  <a:pt x="176358" y="3306762"/>
                </a:lnTo>
                <a:lnTo>
                  <a:pt x="166281" y="3254375"/>
                </a:lnTo>
                <a:lnTo>
                  <a:pt x="149485" y="3211512"/>
                </a:lnTo>
                <a:lnTo>
                  <a:pt x="132689" y="3168650"/>
                </a:lnTo>
                <a:lnTo>
                  <a:pt x="112534" y="3132137"/>
                </a:lnTo>
                <a:lnTo>
                  <a:pt x="92379" y="3094037"/>
                </a:lnTo>
                <a:lnTo>
                  <a:pt x="73903" y="3059112"/>
                </a:lnTo>
                <a:lnTo>
                  <a:pt x="55427" y="3019425"/>
                </a:lnTo>
                <a:lnTo>
                  <a:pt x="38632" y="2978150"/>
                </a:lnTo>
                <a:lnTo>
                  <a:pt x="23515" y="2932112"/>
                </a:lnTo>
                <a:lnTo>
                  <a:pt x="11758" y="2882900"/>
                </a:lnTo>
                <a:lnTo>
                  <a:pt x="3359" y="2822575"/>
                </a:lnTo>
                <a:lnTo>
                  <a:pt x="0" y="2754312"/>
                </a:lnTo>
                <a:lnTo>
                  <a:pt x="3359" y="2684462"/>
                </a:lnTo>
                <a:lnTo>
                  <a:pt x="11758" y="2627312"/>
                </a:lnTo>
                <a:lnTo>
                  <a:pt x="23515" y="2574925"/>
                </a:lnTo>
                <a:lnTo>
                  <a:pt x="38632" y="2527300"/>
                </a:lnTo>
                <a:lnTo>
                  <a:pt x="55427" y="2486025"/>
                </a:lnTo>
                <a:lnTo>
                  <a:pt x="75583" y="2447925"/>
                </a:lnTo>
                <a:lnTo>
                  <a:pt x="95738" y="2411412"/>
                </a:lnTo>
                <a:lnTo>
                  <a:pt x="115893" y="2373312"/>
                </a:lnTo>
                <a:lnTo>
                  <a:pt x="134368" y="2333625"/>
                </a:lnTo>
                <a:lnTo>
                  <a:pt x="152844" y="2292350"/>
                </a:lnTo>
                <a:lnTo>
                  <a:pt x="167960" y="2246312"/>
                </a:lnTo>
                <a:lnTo>
                  <a:pt x="178038" y="2193925"/>
                </a:lnTo>
                <a:lnTo>
                  <a:pt x="188115" y="2133600"/>
                </a:lnTo>
                <a:lnTo>
                  <a:pt x="189795" y="2065337"/>
                </a:lnTo>
                <a:lnTo>
                  <a:pt x="188115" y="1997075"/>
                </a:lnTo>
                <a:lnTo>
                  <a:pt x="178038" y="1936750"/>
                </a:lnTo>
                <a:lnTo>
                  <a:pt x="167960" y="1884362"/>
                </a:lnTo>
                <a:lnTo>
                  <a:pt x="152844" y="1839912"/>
                </a:lnTo>
                <a:lnTo>
                  <a:pt x="134368" y="1797050"/>
                </a:lnTo>
                <a:lnTo>
                  <a:pt x="115893" y="1757362"/>
                </a:lnTo>
                <a:lnTo>
                  <a:pt x="95738" y="1720850"/>
                </a:lnTo>
                <a:lnTo>
                  <a:pt x="75583" y="1685925"/>
                </a:lnTo>
                <a:lnTo>
                  <a:pt x="55427" y="1646237"/>
                </a:lnTo>
                <a:lnTo>
                  <a:pt x="38632" y="1604962"/>
                </a:lnTo>
                <a:lnTo>
                  <a:pt x="23515" y="1558925"/>
                </a:lnTo>
                <a:lnTo>
                  <a:pt x="11758" y="1506537"/>
                </a:lnTo>
                <a:lnTo>
                  <a:pt x="3359" y="1446212"/>
                </a:lnTo>
                <a:lnTo>
                  <a:pt x="0" y="1377950"/>
                </a:lnTo>
                <a:lnTo>
                  <a:pt x="3359" y="1309687"/>
                </a:lnTo>
                <a:lnTo>
                  <a:pt x="11758" y="1249362"/>
                </a:lnTo>
                <a:lnTo>
                  <a:pt x="23515" y="1196975"/>
                </a:lnTo>
                <a:lnTo>
                  <a:pt x="38632" y="1150937"/>
                </a:lnTo>
                <a:lnTo>
                  <a:pt x="55427" y="1108075"/>
                </a:lnTo>
                <a:lnTo>
                  <a:pt x="75583" y="1069975"/>
                </a:lnTo>
                <a:lnTo>
                  <a:pt x="115893" y="995362"/>
                </a:lnTo>
                <a:lnTo>
                  <a:pt x="134368" y="957262"/>
                </a:lnTo>
                <a:lnTo>
                  <a:pt x="152844" y="914400"/>
                </a:lnTo>
                <a:lnTo>
                  <a:pt x="167960" y="868362"/>
                </a:lnTo>
                <a:lnTo>
                  <a:pt x="178038" y="815975"/>
                </a:lnTo>
                <a:lnTo>
                  <a:pt x="188115" y="757237"/>
                </a:lnTo>
                <a:lnTo>
                  <a:pt x="189795" y="687387"/>
                </a:lnTo>
                <a:lnTo>
                  <a:pt x="188115" y="619125"/>
                </a:lnTo>
                <a:lnTo>
                  <a:pt x="178038" y="558800"/>
                </a:lnTo>
                <a:lnTo>
                  <a:pt x="167960" y="506412"/>
                </a:lnTo>
                <a:lnTo>
                  <a:pt x="152844" y="461962"/>
                </a:lnTo>
                <a:lnTo>
                  <a:pt x="134368" y="419100"/>
                </a:lnTo>
                <a:lnTo>
                  <a:pt x="115893" y="382587"/>
                </a:lnTo>
                <a:lnTo>
                  <a:pt x="75583" y="307975"/>
                </a:lnTo>
                <a:lnTo>
                  <a:pt x="55427" y="268287"/>
                </a:lnTo>
                <a:lnTo>
                  <a:pt x="38632" y="227012"/>
                </a:lnTo>
                <a:lnTo>
                  <a:pt x="23515" y="180975"/>
                </a:lnTo>
                <a:lnTo>
                  <a:pt x="11758" y="128587"/>
                </a:lnTo>
                <a:lnTo>
                  <a:pt x="3359" y="68262"/>
                </a:lnTo>
                <a:lnTo>
                  <a:pt x="77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CB990B-09F3-F752-B734-7FCFB751D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215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1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5C3D2D08-C2A8-2C06-82DF-946F52CAD5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alphaModFix amt="35000"/>
          </a:blip>
          <a:srcRect t="27644" b="31727"/>
          <a:stretch/>
        </p:blipFill>
        <p:spPr>
          <a:xfrm>
            <a:off x="-1" y="-30"/>
            <a:ext cx="12192000" cy="685595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7D757-4BE6-3472-91B9-01E4368C3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4672" y="603504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3A98EE3D-8CD1-4C3F-BD1C-C98C9596463C}" type="slidenum">
              <a:rPr lang="en-US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18</a:t>
            </a:fld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See the source image">
            <a:extLst>
              <a:ext uri="{FF2B5EF4-FFF2-40B4-BE49-F238E27FC236}">
                <a16:creationId xmlns:a16="http://schemas.microsoft.com/office/drawing/2014/main" id="{1F0D27E8-19E8-E376-332F-FB4B3751D95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" r="15288" b="-1"/>
          <a:stretch/>
        </p:blipFill>
        <p:spPr bwMode="auto">
          <a:xfrm>
            <a:off x="6021086" y="544804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711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59AC96-77B4-48A5-AFA2-2F36DD6C0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3878" y="1347423"/>
            <a:ext cx="3200400" cy="557784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POS II CIGNA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accent2"/>
                </a:solidFill>
              </a:rPr>
              <a:t>“Glossary”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CFE724-A74A-4DB2-A252-1F97E10E70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50260" y="1351835"/>
            <a:ext cx="3200400" cy="553373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Choice Plus  HSA UHC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accent2"/>
                </a:solidFill>
              </a:rPr>
              <a:t>“Defined Terms”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5A7EAB-BB28-4DC1-81F1-FFC2988A73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95" y="1351834"/>
            <a:ext cx="3549747" cy="553373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Combined COC Anthem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accent2"/>
                </a:solidFill>
              </a:rPr>
              <a:t>“Definitions”</a:t>
            </a:r>
          </a:p>
        </p:txBody>
      </p:sp>
      <p:pic>
        <p:nvPicPr>
          <p:cNvPr id="29" name="Content Placeholder 28">
            <a:extLst>
              <a:ext uri="{FF2B5EF4-FFF2-40B4-BE49-F238E27FC236}">
                <a16:creationId xmlns:a16="http://schemas.microsoft.com/office/drawing/2014/main" id="{61368545-6550-484A-B0D0-C5B48F3694B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966094" y="1905208"/>
            <a:ext cx="2892151" cy="4608184"/>
          </a:xfrm>
        </p:spPr>
      </p:pic>
      <p:pic>
        <p:nvPicPr>
          <p:cNvPr id="33" name="Content Placeholder 32">
            <a:extLst>
              <a:ext uri="{FF2B5EF4-FFF2-40B4-BE49-F238E27FC236}">
                <a16:creationId xmlns:a16="http://schemas.microsoft.com/office/drawing/2014/main" id="{7FFA61C6-7D1C-4085-9B9E-7CA73D77543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650260" y="1905207"/>
            <a:ext cx="3200400" cy="4628344"/>
          </a:xfrm>
        </p:spPr>
      </p:pic>
      <p:pic>
        <p:nvPicPr>
          <p:cNvPr id="37" name="Content Placeholder 36">
            <a:extLst>
              <a:ext uri="{FF2B5EF4-FFF2-40B4-BE49-F238E27FC236}">
                <a16:creationId xmlns:a16="http://schemas.microsoft.com/office/drawing/2014/main" id="{6F62C073-EF34-45AA-A146-5E3361CBD9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8396819" y="1905207"/>
            <a:ext cx="3233572" cy="5159184"/>
          </a:xfr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EB64A3A-EECC-B989-B90D-94B34B0D0B44}"/>
              </a:ext>
            </a:extLst>
          </p:cNvPr>
          <p:cNvSpPr txBox="1">
            <a:spLocks/>
          </p:cNvSpPr>
          <p:nvPr/>
        </p:nvSpPr>
        <p:spPr>
          <a:xfrm>
            <a:off x="966094" y="361605"/>
            <a:ext cx="10439785" cy="557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  <a:p>
            <a:pPr algn="ctr"/>
            <a:endParaRPr lang="en-US" sz="500" dirty="0"/>
          </a:p>
          <a:p>
            <a:pPr algn="ctr"/>
            <a:r>
              <a:rPr lang="en-US" sz="4000" dirty="0"/>
              <a:t>Pay Close Attention to Definitions</a:t>
            </a:r>
          </a:p>
        </p:txBody>
      </p:sp>
    </p:spTree>
    <p:extLst>
      <p:ext uri="{BB962C8B-B14F-4D97-AF65-F5344CB8AC3E}">
        <p14:creationId xmlns:p14="http://schemas.microsoft.com/office/powerpoint/2010/main" val="2948740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436850-26FF-D31D-D559-020102DD0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Health Plan Documents</a:t>
            </a:r>
          </a:p>
        </p:txBody>
      </p:sp>
      <p:pic>
        <p:nvPicPr>
          <p:cNvPr id="28" name="Picture 27" descr="See the source image">
            <a:extLst>
              <a:ext uri="{FF2B5EF4-FFF2-40B4-BE49-F238E27FC236}">
                <a16:creationId xmlns:a16="http://schemas.microsoft.com/office/drawing/2014/main" id="{12FE50F3-D552-1908-DB87-BAEDD330A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" y="1266021"/>
            <a:ext cx="3425609" cy="2081057"/>
          </a:xfrm>
          <a:prstGeom prst="rect">
            <a:avLst/>
          </a:prstGeom>
          <a:noFill/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38FEB8C4-1AB2-76D1-DD4D-23FE37C0F0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1" r="1" b="7645"/>
          <a:stretch/>
        </p:blipFill>
        <p:spPr bwMode="auto">
          <a:xfrm>
            <a:off x="4385729" y="1448716"/>
            <a:ext cx="3433324" cy="171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Content Placeholder 26" descr="See the source image">
            <a:extLst>
              <a:ext uri="{FF2B5EF4-FFF2-40B4-BE49-F238E27FC236}">
                <a16:creationId xmlns:a16="http://schemas.microsoft.com/office/drawing/2014/main" id="{92FDDE6D-5A18-0D40-0037-7B80EF914D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63685" y="706809"/>
            <a:ext cx="2690115" cy="3566554"/>
          </a:xfrm>
          <a:prstGeom prst="rect">
            <a:avLst/>
          </a:prstGeom>
          <a:noFill/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27FEED-F9DE-D53D-C475-5E0FB2D52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2430"/>
            <a:ext cx="27432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A98EE3D-8CD1-4C3F-BD1C-C98C9596463C}" type="slidenum">
              <a:rPr lang="en-US"/>
              <a:pPr>
                <a:spcAft>
                  <a:spcPts val="600"/>
                </a:spcAft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7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82C48A-A3BA-7BFC-15A0-0F03B0E94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B94B111-9917-CE41-78BD-D0EC5498E7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br>
              <a:rPr lang="en-US" sz="4000" dirty="0"/>
            </a:br>
            <a:r>
              <a:rPr lang="en-US" sz="1800" dirty="0"/>
              <a:t>Usual/Expected </a:t>
            </a:r>
            <a:r>
              <a:rPr lang="en-US" sz="4000" dirty="0"/>
              <a:t>Definitions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2FDA27-FEAC-8731-604C-F181997A0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030" y="1795071"/>
            <a:ext cx="10345939" cy="407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91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A70F5-8AD0-F480-94CE-4F68245BC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282" y="6614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Unexpected/Unfamiliar 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Definitions 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0EE96B-68B5-12C8-F87E-2C4C449E6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21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81FD7D2-1035-B59A-4899-CB52F2CFD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90" y="1986989"/>
            <a:ext cx="10586692" cy="3891681"/>
          </a:xfrm>
          <a:prstGeom prst="rect">
            <a:avLst/>
          </a:prstGeom>
        </p:spPr>
      </p:pic>
      <p:pic>
        <p:nvPicPr>
          <p:cNvPr id="28674" name="Picture 2" descr="See the source image">
            <a:extLst>
              <a:ext uri="{FF2B5EF4-FFF2-40B4-BE49-F238E27FC236}">
                <a16:creationId xmlns:a16="http://schemas.microsoft.com/office/drawing/2014/main" id="{650CBF6B-0732-8822-0FA7-3981513B9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202" y="2102411"/>
            <a:ext cx="2937990" cy="366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72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82C48A-A3BA-7BFC-15A0-0F03B0E94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B94B111-9917-CE41-78BD-D0EC5498E7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00" dirty="0"/>
          </a:p>
          <a:p>
            <a:pPr algn="ctr"/>
            <a:r>
              <a:rPr lang="en-US" sz="4000" dirty="0"/>
              <a:t>Defined Terms Suggests Plan Rules Will Apply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524375-6578-2EA3-EDA6-D6767955D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493" y="1346587"/>
            <a:ext cx="7960159" cy="22393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692398-B6D3-B5E2-78E2-EF6CF1A90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317" y="3588975"/>
            <a:ext cx="7706146" cy="27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33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See the source image">
            <a:extLst>
              <a:ext uri="{FF2B5EF4-FFF2-40B4-BE49-F238E27FC236}">
                <a16:creationId xmlns:a16="http://schemas.microsoft.com/office/drawing/2014/main" id="{C855B7C5-522A-E199-4464-9AAD409646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7" t="7969" r="5487" b="8505"/>
          <a:stretch/>
        </p:blipFill>
        <p:spPr bwMode="auto">
          <a:xfrm>
            <a:off x="0" y="546538"/>
            <a:ext cx="8450297" cy="572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See the source image">
            <a:extLst>
              <a:ext uri="{FF2B5EF4-FFF2-40B4-BE49-F238E27FC236}">
                <a16:creationId xmlns:a16="http://schemas.microsoft.com/office/drawing/2014/main" id="{162BFA1E-C491-09D1-C0C7-AA13A1BD78E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0" r="18731" b="-1"/>
          <a:stretch/>
        </p:blipFill>
        <p:spPr bwMode="auto"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76C298-FCFC-51E9-9D71-BF77C092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662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4F736F-63B2-45FE-A840-4154463E2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000" b="1" dirty="0"/>
              <a:t>Maximize Your Benefits Using Your Benefits Book </a:t>
            </a:r>
            <a:r>
              <a:rPr lang="en-US" sz="6000" b="1" kern="1200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F1DC1-6A63-4576-B426-2706B7CAC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r>
              <a:rPr lang="en-US" dirty="0"/>
              <a:t>Become familiar with the entire document.</a:t>
            </a:r>
          </a:p>
          <a:p>
            <a:r>
              <a:rPr lang="en-US" dirty="0"/>
              <a:t>If reading cover to cover is overwhelming, begin by reading the </a:t>
            </a:r>
            <a:r>
              <a:rPr lang="en-US" i="1" dirty="0"/>
              <a:t>Table of Contents. </a:t>
            </a:r>
            <a:r>
              <a:rPr lang="en-US" dirty="0"/>
              <a:t>Then, locate the </a:t>
            </a:r>
            <a:r>
              <a:rPr lang="en-US" i="1" dirty="0"/>
              <a:t>Definitions </a:t>
            </a:r>
            <a:r>
              <a:rPr lang="en-US" dirty="0"/>
              <a:t>section and start there!</a:t>
            </a:r>
          </a:p>
          <a:p>
            <a:r>
              <a:rPr lang="en-US" dirty="0"/>
              <a:t>Develop your understanding about</a:t>
            </a:r>
          </a:p>
          <a:p>
            <a:pPr lvl="1"/>
            <a:r>
              <a:rPr lang="en-US" dirty="0"/>
              <a:t>Your Health Plan Definitions:</a:t>
            </a:r>
          </a:p>
          <a:p>
            <a:pPr lvl="1"/>
            <a:r>
              <a:rPr lang="en-US" dirty="0"/>
              <a:t>Your Health Plan Rules</a:t>
            </a:r>
          </a:p>
          <a:p>
            <a:pPr lvl="1"/>
            <a:r>
              <a:rPr lang="en-US" dirty="0"/>
              <a:t>What Is Covered &amp; </a:t>
            </a:r>
            <a:r>
              <a:rPr lang="en-US" u="sng" dirty="0"/>
              <a:t>What Is Not! </a:t>
            </a:r>
          </a:p>
          <a:p>
            <a:pPr lvl="1"/>
            <a:r>
              <a:rPr lang="en-US" dirty="0"/>
              <a:t>Your Rights to Grievances &amp; Appeals</a:t>
            </a:r>
          </a:p>
          <a:p>
            <a:r>
              <a:rPr lang="en-US" b="1" dirty="0"/>
              <a:t>Refer to the Benefits Book whenever you need directions about how to use your insurance. </a:t>
            </a:r>
          </a:p>
          <a:p>
            <a:r>
              <a:rPr lang="en-US" dirty="0"/>
              <a:t>If you don’t understand the directions or descriptions, </a:t>
            </a:r>
            <a:r>
              <a:rPr lang="en-US" b="1" dirty="0"/>
              <a:t>ask questions, </a:t>
            </a:r>
            <a:r>
              <a:rPr lang="en-US" dirty="0"/>
              <a:t>AND expect nothing less than good customer service from your Health Plan Carrier!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F9B044-F275-43C8-A2D4-035CFA221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5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ee the source image">
            <a:extLst>
              <a:ext uri="{FF2B5EF4-FFF2-40B4-BE49-F238E27FC236}">
                <a16:creationId xmlns:a16="http://schemas.microsoft.com/office/drawing/2014/main" id="{8E23E6EB-2797-89A7-8E9C-9188815FBD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6" b="2209"/>
          <a:stretch/>
        </p:blipFill>
        <p:spPr bwMode="auto">
          <a:xfrm>
            <a:off x="20" y="10"/>
            <a:ext cx="6095980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ee the source image">
            <a:extLst>
              <a:ext uri="{FF2B5EF4-FFF2-40B4-BE49-F238E27FC236}">
                <a16:creationId xmlns:a16="http://schemas.microsoft.com/office/drawing/2014/main" id="{45D9428F-1241-8AD6-36D6-BBCD573DC5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6" b="2209"/>
          <a:stretch/>
        </p:blipFill>
        <p:spPr bwMode="auto">
          <a:xfrm>
            <a:off x="6096000" y="10"/>
            <a:ext cx="6096000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See the source image">
            <a:extLst>
              <a:ext uri="{FF2B5EF4-FFF2-40B4-BE49-F238E27FC236}">
                <a16:creationId xmlns:a16="http://schemas.microsoft.com/office/drawing/2014/main" id="{2EC99770-B0B2-41FA-DFA9-D5A56C9FEB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6" b="2209"/>
          <a:stretch/>
        </p:blipFill>
        <p:spPr bwMode="auto">
          <a:xfrm>
            <a:off x="20" y="3429000"/>
            <a:ext cx="609598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See the source image">
            <a:extLst>
              <a:ext uri="{FF2B5EF4-FFF2-40B4-BE49-F238E27FC236}">
                <a16:creationId xmlns:a16="http://schemas.microsoft.com/office/drawing/2014/main" id="{D0A8B733-B65D-D495-A30E-A485A13593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6" b="2209"/>
          <a:stretch/>
        </p:blipFill>
        <p:spPr bwMode="auto">
          <a:xfrm>
            <a:off x="6096000" y="342900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ame 72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4F736F-63B2-45FE-A840-4154463E2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858" y="2761554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What </a:t>
            </a:r>
            <a:r>
              <a:rPr lang="en-US" sz="2600" b="1" dirty="0">
                <a:solidFill>
                  <a:srgbClr val="080808"/>
                </a:solidFill>
              </a:rPr>
              <a:t>Do I </a:t>
            </a:r>
            <a:r>
              <a:rPr lang="en-US" sz="26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Do If I Get Confusing, Conflicting or Incorrect Information?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F9B044-F275-43C8-A2D4-035CFA221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1457" y="6356350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408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4F736F-63B2-45FE-A840-4154463E2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127" y="716555"/>
            <a:ext cx="10264697" cy="12121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			Don’t Worry Alone!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F9B044-F275-43C8-A2D4-035CFA221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z="1000"/>
              <a:pPr>
                <a:spcAft>
                  <a:spcPts val="600"/>
                </a:spcAft>
              </a:pPr>
              <a:t>26</a:t>
            </a:fld>
            <a:endParaRPr lang="en-US" sz="100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62A9116-C82B-AD55-235A-52F14ECC1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506" y="2171472"/>
            <a:ext cx="8726118" cy="319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668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BA89D80-A205-4952-A46F-A135B693B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FF73490-1CDC-4DA0-A5DC-3F4139460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0FB38-0113-4F80-BBD4-A9C97FF40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1" y="506896"/>
            <a:ext cx="5696357" cy="537319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sz="5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5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5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5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Thank you for joining us today.</a:t>
            </a:r>
            <a:br>
              <a:rPr lang="en-US" sz="5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             </a:t>
            </a:r>
            <a:r>
              <a:rPr lang="en-US" sz="5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Any Questions?</a:t>
            </a:r>
            <a:br>
              <a:rPr lang="en-US" sz="5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5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</a:t>
            </a:r>
            <a:b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Email:  </a:t>
            </a:r>
            <a:r>
              <a:rPr lang="en-US" sz="3100" u="sng" kern="1200" dirty="0">
                <a:solidFill>
                  <a:schemeClr val="bg1"/>
                </a:solidFill>
                <a:latin typeface="+mj-lt"/>
                <a:ea typeface="+mj-ea"/>
                <a:cs typeface="+mj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Healthcare.Advocate@ct.gov</a:t>
            </a:r>
            <a:b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Phone:  866-466-4446</a:t>
            </a:r>
            <a:b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100" dirty="0">
                <a:solidFill>
                  <a:schemeClr val="bg1"/>
                </a:solidFill>
              </a:rPr>
              <a:t>Web</a:t>
            </a:r>
            <a: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 www.ct.gov/oha</a:t>
            </a:r>
            <a:br>
              <a:rPr lang="en-US" sz="2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9D730AC-06E5-4840-86DF-F67855B1D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174" y="0"/>
            <a:ext cx="528251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C2A71213-9165-4A92-935C-2D64396F1CB8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1" r="3" b="3"/>
          <a:stretch/>
        </p:blipFill>
        <p:spPr bwMode="auto">
          <a:xfrm>
            <a:off x="6909481" y="10"/>
            <a:ext cx="5282519" cy="3428990"/>
          </a:xfrm>
          <a:custGeom>
            <a:avLst/>
            <a:gdLst/>
            <a:ahLst/>
            <a:cxnLst/>
            <a:rect l="l" t="t" r="r" b="b"/>
            <a:pathLst>
              <a:path w="5282519" h="3429000">
                <a:moveTo>
                  <a:pt x="189795" y="0"/>
                </a:moveTo>
                <a:lnTo>
                  <a:pt x="5282519" y="0"/>
                </a:lnTo>
                <a:lnTo>
                  <a:pt x="5282519" y="3429000"/>
                </a:lnTo>
                <a:lnTo>
                  <a:pt x="77" y="3429000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lnTo>
                  <a:pt x="189795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5F4F435-1AD1-4E0F-A795-B9F200682A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" r="5479"/>
          <a:stretch/>
        </p:blipFill>
        <p:spPr bwMode="auto">
          <a:xfrm>
            <a:off x="7304313" y="3778318"/>
            <a:ext cx="4206240" cy="2730363"/>
          </a:xfrm>
          <a:custGeom>
            <a:avLst/>
            <a:gdLst/>
            <a:ahLst/>
            <a:cxnLst/>
            <a:rect l="l" t="t" r="r" b="b"/>
            <a:pathLst>
              <a:path w="5282519" h="3429000">
                <a:moveTo>
                  <a:pt x="77" y="0"/>
                </a:moveTo>
                <a:lnTo>
                  <a:pt x="5282519" y="0"/>
                </a:lnTo>
                <a:lnTo>
                  <a:pt x="5282519" y="3429000"/>
                </a:lnTo>
                <a:lnTo>
                  <a:pt x="189795" y="3429000"/>
                </a:lnTo>
                <a:lnTo>
                  <a:pt x="184756" y="3362325"/>
                </a:lnTo>
                <a:lnTo>
                  <a:pt x="176358" y="3306762"/>
                </a:lnTo>
                <a:lnTo>
                  <a:pt x="166281" y="3254375"/>
                </a:lnTo>
                <a:lnTo>
                  <a:pt x="149485" y="3211512"/>
                </a:lnTo>
                <a:lnTo>
                  <a:pt x="132689" y="3168650"/>
                </a:lnTo>
                <a:lnTo>
                  <a:pt x="112534" y="3132137"/>
                </a:lnTo>
                <a:lnTo>
                  <a:pt x="92379" y="3094037"/>
                </a:lnTo>
                <a:lnTo>
                  <a:pt x="73903" y="3059112"/>
                </a:lnTo>
                <a:lnTo>
                  <a:pt x="55427" y="3019425"/>
                </a:lnTo>
                <a:lnTo>
                  <a:pt x="38632" y="2978150"/>
                </a:lnTo>
                <a:lnTo>
                  <a:pt x="23515" y="2932112"/>
                </a:lnTo>
                <a:lnTo>
                  <a:pt x="11758" y="2882900"/>
                </a:lnTo>
                <a:lnTo>
                  <a:pt x="3359" y="2822575"/>
                </a:lnTo>
                <a:lnTo>
                  <a:pt x="0" y="2754312"/>
                </a:lnTo>
                <a:lnTo>
                  <a:pt x="3359" y="2684462"/>
                </a:lnTo>
                <a:lnTo>
                  <a:pt x="11758" y="2627312"/>
                </a:lnTo>
                <a:lnTo>
                  <a:pt x="23515" y="2574925"/>
                </a:lnTo>
                <a:lnTo>
                  <a:pt x="38632" y="2527300"/>
                </a:lnTo>
                <a:lnTo>
                  <a:pt x="55427" y="2486025"/>
                </a:lnTo>
                <a:lnTo>
                  <a:pt x="75583" y="2447925"/>
                </a:lnTo>
                <a:lnTo>
                  <a:pt x="95738" y="2411412"/>
                </a:lnTo>
                <a:lnTo>
                  <a:pt x="115893" y="2373312"/>
                </a:lnTo>
                <a:lnTo>
                  <a:pt x="134368" y="2333625"/>
                </a:lnTo>
                <a:lnTo>
                  <a:pt x="152844" y="2292350"/>
                </a:lnTo>
                <a:lnTo>
                  <a:pt x="167960" y="2246312"/>
                </a:lnTo>
                <a:lnTo>
                  <a:pt x="178038" y="2193925"/>
                </a:lnTo>
                <a:lnTo>
                  <a:pt x="188115" y="2133600"/>
                </a:lnTo>
                <a:lnTo>
                  <a:pt x="189795" y="2065337"/>
                </a:lnTo>
                <a:lnTo>
                  <a:pt x="188115" y="1997075"/>
                </a:lnTo>
                <a:lnTo>
                  <a:pt x="178038" y="1936750"/>
                </a:lnTo>
                <a:lnTo>
                  <a:pt x="167960" y="1884362"/>
                </a:lnTo>
                <a:lnTo>
                  <a:pt x="152844" y="1839912"/>
                </a:lnTo>
                <a:lnTo>
                  <a:pt x="134368" y="1797050"/>
                </a:lnTo>
                <a:lnTo>
                  <a:pt x="115893" y="1757362"/>
                </a:lnTo>
                <a:lnTo>
                  <a:pt x="95738" y="1720850"/>
                </a:lnTo>
                <a:lnTo>
                  <a:pt x="75583" y="1685925"/>
                </a:lnTo>
                <a:lnTo>
                  <a:pt x="55427" y="1646237"/>
                </a:lnTo>
                <a:lnTo>
                  <a:pt x="38632" y="1604962"/>
                </a:lnTo>
                <a:lnTo>
                  <a:pt x="23515" y="1558925"/>
                </a:lnTo>
                <a:lnTo>
                  <a:pt x="11758" y="1506537"/>
                </a:lnTo>
                <a:lnTo>
                  <a:pt x="3359" y="1446212"/>
                </a:lnTo>
                <a:lnTo>
                  <a:pt x="0" y="1377950"/>
                </a:lnTo>
                <a:lnTo>
                  <a:pt x="3359" y="1309687"/>
                </a:lnTo>
                <a:lnTo>
                  <a:pt x="11758" y="1249362"/>
                </a:lnTo>
                <a:lnTo>
                  <a:pt x="23515" y="1196975"/>
                </a:lnTo>
                <a:lnTo>
                  <a:pt x="38632" y="1150937"/>
                </a:lnTo>
                <a:lnTo>
                  <a:pt x="55427" y="1108075"/>
                </a:lnTo>
                <a:lnTo>
                  <a:pt x="75583" y="1069975"/>
                </a:lnTo>
                <a:lnTo>
                  <a:pt x="115893" y="995362"/>
                </a:lnTo>
                <a:lnTo>
                  <a:pt x="134368" y="957262"/>
                </a:lnTo>
                <a:lnTo>
                  <a:pt x="152844" y="914400"/>
                </a:lnTo>
                <a:lnTo>
                  <a:pt x="167960" y="868362"/>
                </a:lnTo>
                <a:lnTo>
                  <a:pt x="178038" y="815975"/>
                </a:lnTo>
                <a:lnTo>
                  <a:pt x="188115" y="757237"/>
                </a:lnTo>
                <a:lnTo>
                  <a:pt x="189795" y="687387"/>
                </a:lnTo>
                <a:lnTo>
                  <a:pt x="188115" y="619125"/>
                </a:lnTo>
                <a:lnTo>
                  <a:pt x="178038" y="558800"/>
                </a:lnTo>
                <a:lnTo>
                  <a:pt x="167960" y="506412"/>
                </a:lnTo>
                <a:lnTo>
                  <a:pt x="152844" y="461962"/>
                </a:lnTo>
                <a:lnTo>
                  <a:pt x="134368" y="419100"/>
                </a:lnTo>
                <a:lnTo>
                  <a:pt x="115893" y="382587"/>
                </a:lnTo>
                <a:lnTo>
                  <a:pt x="75583" y="307975"/>
                </a:lnTo>
                <a:lnTo>
                  <a:pt x="55427" y="268287"/>
                </a:lnTo>
                <a:lnTo>
                  <a:pt x="38632" y="227012"/>
                </a:lnTo>
                <a:lnTo>
                  <a:pt x="23515" y="180975"/>
                </a:lnTo>
                <a:lnTo>
                  <a:pt x="11758" y="128587"/>
                </a:lnTo>
                <a:lnTo>
                  <a:pt x="3359" y="68262"/>
                </a:lnTo>
                <a:lnTo>
                  <a:pt x="77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344DF-11BB-4F1C-9AA6-A240E7AD7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868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Tips for Appealing a Denied Health Insurance Claim - NerdWallet">
            <a:extLst>
              <a:ext uri="{FF2B5EF4-FFF2-40B4-BE49-F238E27FC236}">
                <a16:creationId xmlns:a16="http://schemas.microsoft.com/office/drawing/2014/main" id="{7804EC45-E437-4ACC-9052-CC404624D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731" y="97938"/>
            <a:ext cx="2841948" cy="189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3DA36D-A90C-4110-9FBA-96738E972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857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r>
              <a:rPr lang="en-US" dirty="0"/>
              <a:t>Important Plan Documents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6AD62-3342-44B9-B4FC-F64DC786EB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995684"/>
            <a:ext cx="5181600" cy="2907576"/>
          </a:xfr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Authorization and Precertification Letters </a:t>
            </a:r>
          </a:p>
          <a:p>
            <a:r>
              <a:rPr lang="en-US" sz="2000" dirty="0"/>
              <a:t>Certificates of Creditable Coverage </a:t>
            </a:r>
          </a:p>
          <a:p>
            <a:r>
              <a:rPr lang="en-US" sz="2000" dirty="0"/>
              <a:t>Clinical Guidelines </a:t>
            </a:r>
          </a:p>
          <a:p>
            <a:r>
              <a:rPr lang="en-US" sz="2000" dirty="0">
                <a:highlight>
                  <a:srgbClr val="FFFF99"/>
                </a:highlight>
              </a:rPr>
              <a:t>Explanation of Benefits (EOBs)</a:t>
            </a:r>
          </a:p>
          <a:p>
            <a:r>
              <a:rPr lang="en-US" sz="2000" dirty="0"/>
              <a:t>HIPAA &amp; Disclosure Forms</a:t>
            </a:r>
          </a:p>
          <a:p>
            <a:r>
              <a:rPr lang="en-US" sz="2000" dirty="0"/>
              <a:t>Insurance Claim Forms</a:t>
            </a:r>
          </a:p>
          <a:p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D187F-BDE3-4C0E-9725-682B9AA53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  <p:pic>
        <p:nvPicPr>
          <p:cNvPr id="1026" name="Picture 2" descr="Zywave buys health plan document software business - Milwaukee Business  Journal">
            <a:extLst>
              <a:ext uri="{FF2B5EF4-FFF2-40B4-BE49-F238E27FC236}">
                <a16:creationId xmlns:a16="http://schemas.microsoft.com/office/drawing/2014/main" id="{CF203C2C-4F25-4158-8A88-78306C8A7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05" y="126082"/>
            <a:ext cx="3214046" cy="180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at Is an Explanation of Benefits (EOB)? | BASIC">
            <a:extLst>
              <a:ext uri="{FF2B5EF4-FFF2-40B4-BE49-F238E27FC236}">
                <a16:creationId xmlns:a16="http://schemas.microsoft.com/office/drawing/2014/main" id="{19497A81-8605-42AD-BFD4-40F9BA944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73" y="143015"/>
            <a:ext cx="3680632" cy="184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B51B80-4A47-4B28-B601-26CB9FC77D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3559" y="97937"/>
            <a:ext cx="2886642" cy="1885393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EF6DD71-D74C-47C4-FF06-86C544DF01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5452" y="2995684"/>
            <a:ext cx="5181600" cy="2907576"/>
          </a:xfr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>
                <a:highlight>
                  <a:srgbClr val="FFFF99"/>
                </a:highlight>
              </a:rPr>
              <a:t>Non-coverage Decision Letters (aka denials)</a:t>
            </a:r>
          </a:p>
          <a:p>
            <a:r>
              <a:rPr lang="en-US" sz="2000" dirty="0"/>
              <a:t>Open Enrollment Announcements /Disenrollment Warnings</a:t>
            </a:r>
          </a:p>
          <a:p>
            <a:r>
              <a:rPr lang="en-US" sz="2000" dirty="0"/>
              <a:t>Premium Statements</a:t>
            </a:r>
          </a:p>
          <a:p>
            <a:r>
              <a:rPr lang="en-US" sz="2000" dirty="0"/>
              <a:t>Schedule of Benefits </a:t>
            </a:r>
          </a:p>
          <a:p>
            <a:r>
              <a:rPr lang="en-US" sz="2000" dirty="0"/>
              <a:t>Summary of Benefits &amp; Coverage 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3720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7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Tips for Appealing a Denied Health Insurance Claim - NerdWallet">
            <a:extLst>
              <a:ext uri="{FF2B5EF4-FFF2-40B4-BE49-F238E27FC236}">
                <a16:creationId xmlns:a16="http://schemas.microsoft.com/office/drawing/2014/main" id="{7804EC45-E437-4ACC-9052-CC404624D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731" y="97938"/>
            <a:ext cx="2841948" cy="189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3DA36D-A90C-4110-9FBA-96738E972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857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Most Important Plan Document Of All! </a:t>
            </a:r>
            <a:br>
              <a:rPr lang="en-US" dirty="0"/>
            </a:b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D187F-BDE3-4C0E-9725-682B9AA53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  <p:pic>
        <p:nvPicPr>
          <p:cNvPr id="1026" name="Picture 2" descr="Zywave buys health plan document software business - Milwaukee Business  Journal">
            <a:extLst>
              <a:ext uri="{FF2B5EF4-FFF2-40B4-BE49-F238E27FC236}">
                <a16:creationId xmlns:a16="http://schemas.microsoft.com/office/drawing/2014/main" id="{CF203C2C-4F25-4158-8A88-78306C8A7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05" y="126082"/>
            <a:ext cx="3214046" cy="180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at Is an Explanation of Benefits (EOB)? | BASIC">
            <a:extLst>
              <a:ext uri="{FF2B5EF4-FFF2-40B4-BE49-F238E27FC236}">
                <a16:creationId xmlns:a16="http://schemas.microsoft.com/office/drawing/2014/main" id="{19497A81-8605-42AD-BFD4-40F9BA944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73" y="143015"/>
            <a:ext cx="3680632" cy="184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B51B80-4A47-4B28-B601-26CB9FC77D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3559" y="97937"/>
            <a:ext cx="2886642" cy="18853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4A9C745-9921-1DC6-8D71-0E4BF3177635}"/>
              </a:ext>
            </a:extLst>
          </p:cNvPr>
          <p:cNvSpPr/>
          <p:nvPr/>
        </p:nvSpPr>
        <p:spPr>
          <a:xfrm>
            <a:off x="959415" y="3644591"/>
            <a:ext cx="9809352" cy="1631216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 </a:t>
            </a:r>
            <a:r>
              <a:rPr lang="en-US" sz="10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Benefits Book</a:t>
            </a:r>
          </a:p>
        </p:txBody>
      </p:sp>
    </p:spTree>
    <p:extLst>
      <p:ext uri="{BB962C8B-B14F-4D97-AF65-F5344CB8AC3E}">
        <p14:creationId xmlns:p14="http://schemas.microsoft.com/office/powerpoint/2010/main" val="165740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D394B-041D-42E2-A325-57C1C3170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640080"/>
            <a:ext cx="9367203" cy="118872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What’s Your Benefits Book Called?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077A1-0601-4E8A-8228-101EB17D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10160950" cy="4041648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4400" dirty="0">
                <a:latin typeface="Arial" panose="020B0604020202020204" pitchFamily="34" charset="0"/>
              </a:rPr>
              <a:t>Benefits </a:t>
            </a:r>
            <a:r>
              <a:rPr lang="en-US" sz="4400" b="0" i="0" dirty="0">
                <a:effectLst/>
                <a:latin typeface="Arial" panose="020B0604020202020204" pitchFamily="34" charset="0"/>
              </a:rPr>
              <a:t>Plan or Medical Policy</a:t>
            </a:r>
          </a:p>
          <a:p>
            <a:r>
              <a:rPr lang="en-US" sz="4400" b="0" i="0" dirty="0">
                <a:effectLst/>
                <a:latin typeface="Arial" panose="020B0604020202020204" pitchFamily="34" charset="0"/>
              </a:rPr>
              <a:t>Subscriber Agreement</a:t>
            </a:r>
          </a:p>
          <a:p>
            <a:r>
              <a:rPr lang="en-US" sz="4400" b="0" i="0" dirty="0">
                <a:effectLst/>
                <a:latin typeface="Arial" panose="020B0604020202020204" pitchFamily="34" charset="0"/>
              </a:rPr>
              <a:t>Certificate of Coverage </a:t>
            </a:r>
          </a:p>
          <a:p>
            <a:r>
              <a:rPr lang="en-US" sz="4400" dirty="0">
                <a:latin typeface="Arial" panose="020B0604020202020204" pitchFamily="34" charset="0"/>
              </a:rPr>
              <a:t>Evidence of Coverage</a:t>
            </a:r>
          </a:p>
          <a:p>
            <a:r>
              <a:rPr lang="en-US" sz="4400" dirty="0">
                <a:latin typeface="Arial" panose="020B0604020202020204" pitchFamily="34" charset="0"/>
              </a:rPr>
              <a:t>Member Handbook</a:t>
            </a:r>
          </a:p>
          <a:p>
            <a:r>
              <a:rPr lang="en-US" sz="4400" dirty="0">
                <a:latin typeface="Arial" panose="020B0604020202020204" pitchFamily="34" charset="0"/>
              </a:rPr>
              <a:t>Summary Booklet </a:t>
            </a:r>
          </a:p>
          <a:p>
            <a:r>
              <a:rPr lang="en-US" sz="4400" dirty="0">
                <a:latin typeface="Arial" panose="020B0604020202020204" pitchFamily="34" charset="0"/>
              </a:rPr>
              <a:t>Summary Plan Description (SPD)</a:t>
            </a:r>
          </a:p>
          <a:p>
            <a:pPr marL="0" indent="0">
              <a:buNone/>
            </a:pPr>
            <a:endParaRPr lang="en-US" sz="440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8BBDC-3E2F-4EFB-A6C1-FD58DD920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1182" y="6356350"/>
            <a:ext cx="192938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22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9" presetClass="emph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  <p:bldP spid="3" grpId="2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D394B-041D-42E2-A325-57C1C3170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745871"/>
            <a:ext cx="10340163" cy="118872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Caution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Similarly Named Documents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077A1-0601-4E8A-8228-101EB17D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525" y="2177542"/>
            <a:ext cx="10160950" cy="40416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4400" dirty="0"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Summary Plan Description (</a:t>
            </a: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SPD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ctr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Vs.</a:t>
            </a:r>
          </a:p>
          <a:p>
            <a:pPr marL="0" indent="0" algn="ctr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Summary of Benefits &amp; Coverage (</a:t>
            </a: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SBC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0" indent="0">
              <a:buNone/>
            </a:pPr>
            <a:endParaRPr lang="en-US" sz="440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8BBDC-3E2F-4EFB-A6C1-FD58DD920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1182" y="6356350"/>
            <a:ext cx="192938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61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6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  <p:bldP spid="3" grpId="2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3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37CDBBC9-7636-4A33-978B-353FE0005C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33"/>
          <a:stretch/>
        </p:blipFill>
        <p:spPr bwMode="auto">
          <a:xfrm>
            <a:off x="1095303" y="228536"/>
            <a:ext cx="9740328" cy="547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EACF7-05AC-4806-A09C-F20861F8F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BDD488-7FE9-4106-96DC-42B70EDA2629}"/>
              </a:ext>
            </a:extLst>
          </p:cNvPr>
          <p:cNvSpPr/>
          <p:nvPr/>
        </p:nvSpPr>
        <p:spPr>
          <a:xfrm rot="20367106">
            <a:off x="2502824" y="3115297"/>
            <a:ext cx="71561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Summary of Benefits &amp; Coverage</a:t>
            </a:r>
            <a:endParaRPr lang="en-US" sz="4000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1785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3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EACF7-05AC-4806-A09C-F20861F8F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4D510B12-AEE1-0330-0A0D-68D3071181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875" t="3285" r="3152" b="1584"/>
          <a:stretch/>
        </p:blipFill>
        <p:spPr>
          <a:xfrm>
            <a:off x="1829339" y="576155"/>
            <a:ext cx="8152861" cy="5204040"/>
          </a:xfrm>
          <a:prstGeom prst="rect">
            <a:avLst/>
          </a:prstGeom>
          <a:effectLst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2BDD488-7FE9-4106-96DC-42B70EDA2629}"/>
              </a:ext>
            </a:extLst>
          </p:cNvPr>
          <p:cNvSpPr/>
          <p:nvPr/>
        </p:nvSpPr>
        <p:spPr>
          <a:xfrm rot="20367106">
            <a:off x="3343824" y="3358907"/>
            <a:ext cx="5494581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dirty="0">
                <a:ln/>
                <a:effectLst>
                  <a:outerShdw blurRad="50800" dist="50800" dir="5400000" algn="ctr" rotWithShape="0">
                    <a:srgbClr val="000000">
                      <a:alpha val="47000"/>
                    </a:srgbClr>
                  </a:outerShdw>
                </a:effectLst>
              </a:rPr>
              <a:t>Schedule of Benefits</a:t>
            </a:r>
            <a:endParaRPr lang="en-US" sz="5000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blurRad="50800" dist="50800" dir="5400000" algn="ctr" rotWithShape="0">
                  <a:srgbClr val="000000">
                    <a:alpha val="47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8602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EACF7-05AC-4806-A09C-F20861F8F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95BF28-48DE-4C76-9968-C423768DB5C2}"/>
              </a:ext>
            </a:extLst>
          </p:cNvPr>
          <p:cNvSpPr/>
          <p:nvPr/>
        </p:nvSpPr>
        <p:spPr>
          <a:xfrm rot="20367106">
            <a:off x="4164832" y="2967335"/>
            <a:ext cx="3862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Example SBC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B937F4EC-1FED-40E4-9C6A-BCA7471A40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0368" b="-11594"/>
          <a:stretch/>
        </p:blipFill>
        <p:spPr>
          <a:xfrm>
            <a:off x="516835" y="819652"/>
            <a:ext cx="11673641" cy="5719260"/>
          </a:xfrm>
        </p:spPr>
      </p:pic>
    </p:spTree>
    <p:extLst>
      <p:ext uri="{BB962C8B-B14F-4D97-AF65-F5344CB8AC3E}">
        <p14:creationId xmlns:p14="http://schemas.microsoft.com/office/powerpoint/2010/main" val="2325315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c867d1a5-5827-4927-b797-91c0fe867b8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862A7241CD5C4BB9A49AEC91EB145E" ma:contentTypeVersion="18" ma:contentTypeDescription="Create a new document." ma:contentTypeScope="" ma:versionID="b342c5a70b3b07a086f774699b99d393">
  <xsd:schema xmlns:xsd="http://www.w3.org/2001/XMLSchema" xmlns:xs="http://www.w3.org/2001/XMLSchema" xmlns:p="http://schemas.microsoft.com/office/2006/metadata/properties" xmlns:ns1="http://schemas.microsoft.com/sharepoint/v3" xmlns:ns3="26e7f4b6-3714-4cf5-b0ae-a47b16f23eba" xmlns:ns4="c867d1a5-5827-4927-b797-91c0fe867b8f" targetNamespace="http://schemas.microsoft.com/office/2006/metadata/properties" ma:root="true" ma:fieldsID="1c416cecc370e499682d113453e9a57f" ns1:_="" ns3:_="" ns4:_="">
    <xsd:import namespace="http://schemas.microsoft.com/sharepoint/v3"/>
    <xsd:import namespace="26e7f4b6-3714-4cf5-b0ae-a47b16f23eba"/>
    <xsd:import namespace="c867d1a5-5827-4927-b797-91c0fe867b8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1:_ip_UnifiedCompliancePolicyProperties" minOccurs="0"/>
                <xsd:element ref="ns1:_ip_UnifiedCompliancePolicyUIAction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earchProperties" minOccurs="0"/>
                <xsd:element ref="ns4:MediaServiceSystemTag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e7f4b6-3714-4cf5-b0ae-a47b16f23eb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67d1a5-5827-4927-b797-91c0fe867b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70C9DA-ADC8-49D9-B223-6D54C6FB7B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333985-6DEC-4BB6-B360-FFFEFA02249A}">
  <ds:schemaRefs>
    <ds:schemaRef ds:uri="26e7f4b6-3714-4cf5-b0ae-a47b16f23eba"/>
    <ds:schemaRef ds:uri="http://purl.org/dc/terms/"/>
    <ds:schemaRef ds:uri="http://purl.org/dc/dcmitype/"/>
    <ds:schemaRef ds:uri="http://schemas.microsoft.com/sharepoint/v3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c867d1a5-5827-4927-b797-91c0fe867b8f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5154474-91B7-4C71-9818-C80F50986A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6e7f4b6-3714-4cf5-b0ae-a47b16f23eba"/>
    <ds:schemaRef ds:uri="c867d1a5-5827-4927-b797-91c0fe867b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28102</TotalTime>
  <Words>839</Words>
  <Application>Microsoft Office PowerPoint</Application>
  <PresentationFormat>Widescreen</PresentationFormat>
  <Paragraphs>156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Gill Sans MT</vt:lpstr>
      <vt:lpstr>Lucida Handwriting</vt:lpstr>
      <vt:lpstr>Symbol</vt:lpstr>
      <vt:lpstr>Wingdings 2</vt:lpstr>
      <vt:lpstr>Office Theme</vt:lpstr>
      <vt:lpstr>           TODAY’S TOPIC  Health Plan Documents Part I:    The Benefits Book      presented by   Jill Hall Nurse Consultant Office of the Healthcare Advocate   May 2022,, April 2024 </vt:lpstr>
      <vt:lpstr>Health Plan Documents</vt:lpstr>
      <vt:lpstr>  Important Plan Documents </vt:lpstr>
      <vt:lpstr>   The Most Important Plan Document Of All!  </vt:lpstr>
      <vt:lpstr>What’s Your Benefits Book Called?</vt:lpstr>
      <vt:lpstr>Caution about Similarly Named Documents</vt:lpstr>
      <vt:lpstr>PowerPoint Presentation</vt:lpstr>
      <vt:lpstr>PowerPoint Presentation</vt:lpstr>
      <vt:lpstr>PowerPoint Presentation</vt:lpstr>
      <vt:lpstr>Health Plan Benefits Book </vt:lpstr>
      <vt:lpstr> EXAMPLE Table of Contents </vt:lpstr>
      <vt:lpstr>The Benefits Book </vt:lpstr>
      <vt:lpstr>PowerPoint Presentation</vt:lpstr>
      <vt:lpstr>Where Do I Find My Benefits Book? </vt:lpstr>
      <vt:lpstr>How do I use the “User Manual”</vt:lpstr>
      <vt:lpstr>Key Points</vt:lpstr>
      <vt:lpstr>Carrier ‘s Responsibilities                Plan  ‘s  Rules            &amp;        Member ‘s Rights  </vt:lpstr>
      <vt:lpstr>PowerPoint Presentation</vt:lpstr>
      <vt:lpstr>PowerPoint Presentation</vt:lpstr>
      <vt:lpstr> Usual/Expected Definitions</vt:lpstr>
      <vt:lpstr>Unexpected/Unfamiliar Definitions </vt:lpstr>
      <vt:lpstr> Defined Terms Suggests Plan Rules Will Apply</vt:lpstr>
      <vt:lpstr>PowerPoint Presentation</vt:lpstr>
      <vt:lpstr>Maximize Your Benefits Using Your Benefits Book  </vt:lpstr>
      <vt:lpstr>What Do I Do If I Get Confusing, Conflicting or Incorrect Information?</vt:lpstr>
      <vt:lpstr>   Don’t Worry Alone! </vt:lpstr>
      <vt:lpstr>     Thank you for joining us today.                      Any Questions?            Email:  Healthcare.Advocate@ct.gov  Phone:  866-466-4446  Web:  www.ct.gov/oha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Lunch and learn with oha  September 28, 2021 12:00-12:30p</dc:title>
  <dc:creator>Wyzykowski, Valerie J</dc:creator>
  <cp:lastModifiedBy>Hall, Jill</cp:lastModifiedBy>
  <cp:revision>298</cp:revision>
  <dcterms:created xsi:type="dcterms:W3CDTF">2021-09-13T14:25:51Z</dcterms:created>
  <dcterms:modified xsi:type="dcterms:W3CDTF">2024-04-16T14:49:06Z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0x010100E1862A7241CD5C4BB9A49AEC91EB145E</vt:lpwstr>
  </property>
</Properties>
</file>