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381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381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381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381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381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381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003462"/>
          </a:solidFill>
        </a:fill>
      </a:tcStyle>
    </a:band2H>
    <a:firstCol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3462"/>
          </a:solidFill>
        </a:fill>
      </a:tcStyle>
    </a:lastRow>
    <a:fir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38100" cap="flat">
              <a:solidFill>
                <a:srgbClr val="003462"/>
              </a:solidFill>
              <a:prstDash val="solid"/>
              <a:round/>
            </a:ln>
          </a:top>
          <a:bottom>
            <a:ln w="127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003462"/>
        </a:fontRef>
        <a:srgbClr val="003462"/>
      </a:tcTxStyle>
      <a:tcStyle>
        <a:tcBdr>
          <a:left>
            <a:ln w="12700" cap="flat">
              <a:solidFill>
                <a:srgbClr val="003462"/>
              </a:solidFill>
              <a:prstDash val="solid"/>
              <a:round/>
            </a:ln>
          </a:left>
          <a:right>
            <a:ln w="12700" cap="flat">
              <a:solidFill>
                <a:srgbClr val="003462"/>
              </a:solidFill>
              <a:prstDash val="solid"/>
              <a:round/>
            </a:ln>
          </a:right>
          <a:top>
            <a:ln w="12700" cap="flat">
              <a:solidFill>
                <a:srgbClr val="003462"/>
              </a:solidFill>
              <a:prstDash val="solid"/>
              <a:round/>
            </a:ln>
          </a:top>
          <a:bottom>
            <a:ln w="38100" cap="flat">
              <a:solidFill>
                <a:srgbClr val="003462"/>
              </a:solidFill>
              <a:prstDash val="solid"/>
              <a:round/>
            </a:ln>
          </a:bottom>
          <a:insideH>
            <a:ln w="12700" cap="flat">
              <a:solidFill>
                <a:srgbClr val="003462"/>
              </a:solidFill>
              <a:prstDash val="solid"/>
              <a:round/>
            </a:ln>
          </a:insideH>
          <a:insideV>
            <a:ln w="12700" cap="flat">
              <a:solidFill>
                <a:srgbClr val="003462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1201340" y="118471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>
                <a:solidFill>
                  <a:srgbClr val="FFFFFF"/>
                </a:solidFill>
              </a:defRPr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>
                <a:solidFill>
                  <a:srgbClr val="FFFFFF"/>
                </a:solidFill>
              </a:defRPr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>
                <a:solidFill>
                  <a:srgbClr val="FFFFFF"/>
                </a:solidFill>
              </a:defRPr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>
                <a:solidFill>
                  <a:srgbClr val="FFFFFF"/>
                </a:solidFill>
              </a:defRPr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1201342" y="72104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rgbClr val="004D80"/>
                </a:solidFill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rgbClr val="004D80"/>
                </a:solidFill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rgbClr val="004D80"/>
                </a:solidFill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rgbClr val="004D80"/>
                </a:solidFill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rgbClr val="004D80"/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2480824" y="10675453"/>
            <a:ext cx="201492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Body Level One…"/>
          <p:cNvSpPr txBox="1"/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pc="-200" sz="85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“Notable Quote”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Hot-air balloons viewed from below against a blue sky"/>
          <p:cNvSpPr/>
          <p:nvPr>
            <p:ph type="pic" sz="quarter" idx="21"/>
          </p:nvPr>
        </p:nvSpPr>
        <p:spPr>
          <a:xfrm>
            <a:off x="15436504" y="1270000"/>
            <a:ext cx="8167168" cy="54229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5" name="Close-up of the top of a hot-air balloon viewed from above"/>
          <p:cNvSpPr/>
          <p:nvPr>
            <p:ph type="pic" sz="quarter" idx="22"/>
          </p:nvPr>
        </p:nvSpPr>
        <p:spPr>
          <a:xfrm>
            <a:off x="15461772" y="7085972"/>
            <a:ext cx="8148415" cy="5432277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6" name="Hot-air balloons viewed from below against a blue sky"/>
          <p:cNvSpPr/>
          <p:nvPr>
            <p:ph type="pic" idx="23"/>
          </p:nvPr>
        </p:nvSpPr>
        <p:spPr>
          <a:xfrm>
            <a:off x="-124636" y="1270000"/>
            <a:ext cx="16859220" cy="1123948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t-air balloons viewed from below against a blue sky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-air balloon viewed from above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Body Level One…"/>
          <p:cNvSpPr txBox="1"/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</a:lstStyle>
          <a:p>
            <a:pPr/>
            <a:r>
              <a:t>Presentation Subtitle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-air balloon viewed from below"/>
          <p:cNvSpPr/>
          <p:nvPr>
            <p:ph type="pic" idx="21"/>
          </p:nvPr>
        </p:nvSpPr>
        <p:spPr>
          <a:xfrm>
            <a:off x="9226574" y="1270000"/>
            <a:ext cx="16840152" cy="11184436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4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sz="quarter" idx="1" hasCustomPrompt="1"/>
          </p:nvPr>
        </p:nvSpPr>
        <p:spPr>
          <a:xfrm>
            <a:off x="1206500" y="2245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Body Level One…"/>
          <p:cNvSpPr txBox="1"/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Body Level One…"/>
          <p:cNvSpPr txBox="1"/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62" name="Hot-air balloons viewed from below against a blue sky"/>
          <p:cNvSpPr/>
          <p:nvPr>
            <p:ph type="pic" idx="22"/>
          </p:nvPr>
        </p:nvSpPr>
        <p:spPr>
          <a:xfrm>
            <a:off x="8432800" y="1263847"/>
            <a:ext cx="16850011" cy="11188206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5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sz="quarter" idx="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Agenda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Body Level One…"/>
          <p:cNvSpPr txBox="1"/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99" sz="5500"/>
            </a:lvl1pPr>
          </a:lstStyle>
          <a:p>
            <a:pPr/>
            <a:r>
              <a:t>Agenda Topics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4D80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mailto:healthcare.advocate@ct.gov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d Doolittle, Healthcare Advocate, and Adam Prizio, OHA Staff Attorney"/>
          <p:cNvSpPr txBox="1"/>
          <p:nvPr>
            <p:ph type="body" sz="quarter" idx="1"/>
          </p:nvPr>
        </p:nvSpPr>
        <p:spPr>
          <a:xfrm>
            <a:off x="1201341" y="11847162"/>
            <a:ext cx="21971002" cy="636980"/>
          </a:xfrm>
          <a:prstGeom prst="rect">
            <a:avLst/>
          </a:prstGeom>
        </p:spPr>
        <p:txBody>
          <a:bodyPr/>
          <a:lstStyle/>
          <a:p>
            <a:pPr/>
            <a:r>
              <a:t>Adam Prizio, OHA Staff Attorney</a:t>
            </a:r>
          </a:p>
        </p:txBody>
      </p:sp>
      <p:sp>
        <p:nvSpPr>
          <p:cNvPr id="152" name="OHA Lunch &amp; Learn"/>
          <p:cNvSpPr txBox="1"/>
          <p:nvPr>
            <p:ph type="title"/>
          </p:nvPr>
        </p:nvSpPr>
        <p:spPr>
          <a:xfrm>
            <a:off x="1206495" y="2574991"/>
            <a:ext cx="21971006" cy="4648202"/>
          </a:xfrm>
          <a:prstGeom prst="rect">
            <a:avLst/>
          </a:prstGeom>
        </p:spPr>
        <p:txBody>
          <a:bodyPr/>
          <a:lstStyle>
            <a:lvl1pPr>
              <a:defRPr spc="-300"/>
            </a:lvl1pPr>
          </a:lstStyle>
          <a:p>
            <a:pPr/>
            <a:r>
              <a:t>OHA Lunch &amp; Learn</a:t>
            </a:r>
          </a:p>
        </p:txBody>
      </p:sp>
      <p:sp>
        <p:nvSpPr>
          <p:cNvPr id="153" name="New Laws for 2023"/>
          <p:cNvSpPr txBox="1"/>
          <p:nvPr/>
        </p:nvSpPr>
        <p:spPr>
          <a:xfrm>
            <a:off x="1201342" y="7210490"/>
            <a:ext cx="21971002" cy="190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algn="l" defTabSz="825500">
              <a:defRPr b="1" sz="5500">
                <a:solidFill>
                  <a:schemeClr val="accent1"/>
                </a:solidFill>
              </a:defRPr>
            </a:pPr>
            <a:r>
              <a:t>September 19, 2023</a:t>
            </a:r>
          </a:p>
          <a:p>
            <a:pPr algn="l" defTabSz="825500">
              <a:defRPr b="1" i="1" sz="5500">
                <a:solidFill>
                  <a:schemeClr val="accent1"/>
                </a:solidFill>
              </a:defRPr>
            </a:pPr>
            <a:r>
              <a:t>Surprise Billing and The No Surprises Act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ederal Surprise Bil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Federal Surprise Bill</a:t>
            </a:r>
          </a:p>
        </p:txBody>
      </p:sp>
      <p:sp>
        <p:nvSpPr>
          <p:cNvPr id="188" name="Slide Subtitle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9" name="Body Level One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69391" indent="-469391" defTabSz="1877520">
              <a:spcBef>
                <a:spcPts val="3400"/>
              </a:spcBef>
              <a:defRPr sz="3696"/>
            </a:pPr>
            <a:r>
              <a:t>Patient seen in in-network facility by out of network provider</a:t>
            </a:r>
          </a:p>
          <a:p>
            <a:pPr lvl="1" marL="899667" indent="-469391" defTabSz="1877520">
              <a:spcBef>
                <a:spcPts val="3400"/>
              </a:spcBef>
              <a:defRPr sz="3696"/>
            </a:pPr>
            <a:r>
              <a:t>Hospital</a:t>
            </a:r>
          </a:p>
          <a:p>
            <a:pPr lvl="1" marL="899667" indent="-469391" defTabSz="1877520">
              <a:spcBef>
                <a:spcPts val="3400"/>
              </a:spcBef>
              <a:defRPr sz="3696"/>
            </a:pPr>
            <a:r>
              <a:t>Hospital outpatient department</a:t>
            </a:r>
          </a:p>
          <a:p>
            <a:pPr lvl="1" marL="899667" indent="-469391" defTabSz="1877520">
              <a:spcBef>
                <a:spcPts val="3400"/>
              </a:spcBef>
              <a:defRPr sz="3696"/>
            </a:pPr>
            <a:r>
              <a:t>Critical Access Hospital</a:t>
            </a:r>
          </a:p>
          <a:p>
            <a:pPr lvl="1" marL="899667" indent="-469391" defTabSz="1877520">
              <a:spcBef>
                <a:spcPts val="3400"/>
              </a:spcBef>
              <a:defRPr sz="3696"/>
            </a:pPr>
            <a:r>
              <a:t>Ambulatory Surgical Center</a:t>
            </a:r>
          </a:p>
          <a:p>
            <a:pPr lvl="1" marL="899667" indent="-469391" defTabSz="1877520">
              <a:spcBef>
                <a:spcPts val="3400"/>
              </a:spcBef>
              <a:defRPr sz="3696"/>
            </a:pPr>
            <a:r>
              <a:t>Other facility specified by HHS</a:t>
            </a:r>
          </a:p>
          <a:p>
            <a:pPr lvl="1" marL="469391" indent="-469391" defTabSz="1877520">
              <a:spcBef>
                <a:spcPts val="3400"/>
              </a:spcBef>
              <a:defRPr sz="3696"/>
            </a:pPr>
            <a:r>
              <a:t>Plans must apply same patient cost-sharing as if provider were in-network</a:t>
            </a:r>
          </a:p>
          <a:p>
            <a:pPr marL="469391" indent="-469391" defTabSz="1877520">
              <a:spcBef>
                <a:spcPts val="3400"/>
              </a:spcBef>
              <a:defRPr sz="3696"/>
            </a:pPr>
            <a:r>
              <a:t>Patients can waive these protections</a:t>
            </a:r>
          </a:p>
          <a:p>
            <a:pPr marL="469391" indent="-469391" defTabSz="1877520">
              <a:spcBef>
                <a:spcPts val="3400"/>
              </a:spcBef>
              <a:defRPr sz="3696"/>
            </a:pPr>
            <a:r>
              <a:t>Providers and plans must arbitrate disputes of out-of-network rates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Waiver of Federal Surprise Bill prote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Waiver of Federal Surprise Bill protections</a:t>
            </a:r>
          </a:p>
        </p:txBody>
      </p:sp>
      <p:sp>
        <p:nvSpPr>
          <p:cNvPr id="192" name="Be careful not to waive your rights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 careful not to waive your rights</a:t>
            </a:r>
          </a:p>
        </p:txBody>
      </p:sp>
      <p:sp>
        <p:nvSpPr>
          <p:cNvPr id="193" name="Body Level One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45008" indent="-445008" defTabSz="1779986">
              <a:spcBef>
                <a:spcPts val="3200"/>
              </a:spcBef>
              <a:defRPr sz="3504"/>
            </a:pPr>
            <a:r>
              <a:t>Out of network provider may request “notice and consent” to balance bill</a:t>
            </a:r>
          </a:p>
          <a:p>
            <a:pPr lvl="1" marL="445008" indent="-445008" defTabSz="1779986">
              <a:spcBef>
                <a:spcPts val="3200"/>
              </a:spcBef>
              <a:defRPr sz="3504"/>
            </a:pPr>
            <a:r>
              <a:t>Not for emergency services, ancillary services, and services required due to an unforeseen urgent medical need.</a:t>
            </a:r>
          </a:p>
          <a:p>
            <a:pPr lvl="1" marL="445008" indent="-445008" defTabSz="1779986">
              <a:spcBef>
                <a:spcPts val="3200"/>
              </a:spcBef>
              <a:defRPr sz="3504"/>
            </a:pPr>
            <a:r>
              <a:t>Must be received within 72 hours of service (less if scheduled within that time) and must include:</a:t>
            </a:r>
          </a:p>
          <a:p>
            <a:pPr lvl="1" marL="852932" indent="-445008" defTabSz="1779986">
              <a:spcBef>
                <a:spcPts val="3200"/>
              </a:spcBef>
              <a:defRPr sz="3504"/>
            </a:pPr>
            <a:r>
              <a:t>Notification that provider is out of network</a:t>
            </a:r>
          </a:p>
          <a:p>
            <a:pPr lvl="1" marL="852932" indent="-445008" defTabSz="1779986">
              <a:spcBef>
                <a:spcPts val="3200"/>
              </a:spcBef>
              <a:defRPr sz="3504"/>
            </a:pPr>
            <a:r>
              <a:t>Good faith estimate of charges</a:t>
            </a:r>
          </a:p>
          <a:p>
            <a:pPr lvl="1" marL="852932" indent="-445008" defTabSz="1779986">
              <a:spcBef>
                <a:spcPts val="3200"/>
              </a:spcBef>
              <a:defRPr sz="3504"/>
            </a:pPr>
            <a:r>
              <a:t>List of in-network providers in facility for referral</a:t>
            </a:r>
          </a:p>
          <a:p>
            <a:pPr lvl="1" marL="852932" indent="-445008" defTabSz="1779986">
              <a:spcBef>
                <a:spcPts val="3200"/>
              </a:spcBef>
              <a:defRPr sz="3504"/>
            </a:pPr>
            <a:r>
              <a:t>Pre-authorization and care management requirements</a:t>
            </a:r>
          </a:p>
          <a:p>
            <a:pPr lvl="1" marL="852932" indent="-445008" defTabSz="1779986">
              <a:spcBef>
                <a:spcPts val="3200"/>
              </a:spcBef>
              <a:defRPr sz="3504"/>
            </a:pPr>
            <a:r>
              <a:t>Clear statement that referral to in-network provider can be made on request</a:t>
            </a:r>
          </a:p>
          <a:p>
            <a:pPr lvl="1" marL="445008" indent="-445008" defTabSz="1779986">
              <a:spcBef>
                <a:spcPts val="3200"/>
              </a:spcBef>
              <a:defRPr sz="3504"/>
            </a:pPr>
            <a:r>
              <a:t>Cannot be used if no in-network provider is available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onclu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</a:t>
            </a:r>
          </a:p>
        </p:txBody>
      </p:sp>
      <p:sp>
        <p:nvSpPr>
          <p:cNvPr id="196" name="State and Federal protections for you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State and Federal protections for you</a:t>
            </a:r>
          </a:p>
        </p:txBody>
      </p:sp>
      <p:sp>
        <p:nvSpPr>
          <p:cNvPr id="197" name="Body Level One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Surprise Bill is extra cost when you see an out-of-network provider at an in-network facility without having chosen to do so.</a:t>
            </a:r>
          </a:p>
          <a:p>
            <a:pPr/>
            <a:r>
              <a:t>Fully insured plans — Connecticut law limits surprise bill to what you would have paid if you’d seen an in-network provider.</a:t>
            </a:r>
          </a:p>
          <a:p>
            <a:pPr/>
            <a:r>
              <a:t>ERISA and Taft-Hartley plans — No Surprises Act likewise limits your cost, but you can waive your rights. Be careful what you sign.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hank Yo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Thank You</a:t>
            </a:r>
          </a:p>
        </p:txBody>
      </p:sp>
      <p:sp>
        <p:nvSpPr>
          <p:cNvPr id="200" name="Questions?"/>
          <p:cNvSpPr txBox="1"/>
          <p:nvPr>
            <p:ph type="body" sz="quarter" idx="1"/>
          </p:nvPr>
        </p:nvSpPr>
        <p:spPr>
          <a:xfrm>
            <a:off x="1206500" y="2245961"/>
            <a:ext cx="21971000" cy="934780"/>
          </a:xfrm>
          <a:prstGeom prst="rect">
            <a:avLst/>
          </a:prstGeom>
        </p:spPr>
        <p:txBody>
          <a:bodyPr/>
          <a:lstStyle/>
          <a:p>
            <a:pPr lvl="1" marL="0" indent="457200">
              <a:buSzTx/>
              <a:buNone/>
            </a:pPr>
            <a:r>
              <a:t>Questions?</a:t>
            </a:r>
          </a:p>
        </p:txBody>
      </p:sp>
      <p:sp>
        <p:nvSpPr>
          <p:cNvPr id="201" name="The Office of the Healthcare Advocate is here for YOU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algn="ctr">
              <a:buSzTx/>
              <a:buNone/>
            </a:pPr>
            <a:r>
              <a:t>The Office of the Healthcare Advocate is here for YOU</a:t>
            </a:r>
          </a:p>
          <a:p>
            <a:pPr marL="0" indent="0" algn="ctr">
              <a:buSzTx/>
              <a:buNone/>
            </a:pPr>
            <a:r>
              <a:t>Office of the Healthcare Advocate</a:t>
            </a:r>
            <a:br/>
            <a:r>
              <a:t>P.O. Box 1543</a:t>
            </a:r>
            <a:br/>
            <a:r>
              <a:t>Hartford, CT  06144</a:t>
            </a:r>
          </a:p>
          <a:p>
            <a:pPr marL="0" indent="0" algn="ctr">
              <a:buSzTx/>
              <a:buNone/>
            </a:pPr>
            <a:r>
              <a:t>Toll-Free: 866-466-4446</a:t>
            </a:r>
          </a:p>
          <a:p>
            <a:pPr marL="0" indent="0" algn="ctr">
              <a:buSzTx/>
              <a:buNone/>
            </a:pPr>
            <a:r>
              <a:t>Email: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healthcare.advocate@ct.gov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Introduction</a:t>
            </a:r>
          </a:p>
        </p:txBody>
      </p:sp>
      <p:sp>
        <p:nvSpPr>
          <p:cNvPr id="156" name="What is the Office of the Healthcare Advocate?"/>
          <p:cNvSpPr txBox="1"/>
          <p:nvPr>
            <p:ph type="body" sz="quarter" idx="1"/>
          </p:nvPr>
        </p:nvSpPr>
        <p:spPr>
          <a:xfrm>
            <a:off x="1206500" y="2245961"/>
            <a:ext cx="21971000" cy="934780"/>
          </a:xfrm>
          <a:prstGeom prst="rect">
            <a:avLst/>
          </a:prstGeom>
        </p:spPr>
        <p:txBody>
          <a:bodyPr/>
          <a:lstStyle/>
          <a:p>
            <a:pPr lvl="1" marL="0" indent="457200">
              <a:buSzTx/>
              <a:buNone/>
            </a:pPr>
            <a:r>
              <a:t>What is the Office of the Healthcare Advocate?</a:t>
            </a:r>
          </a:p>
        </p:txBody>
      </p:sp>
      <p:sp>
        <p:nvSpPr>
          <p:cNvPr id="157" name="Created in 1999 as the Office of the Managed Care Ombudsman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Created in 1999 as the Office of the Managed Care Ombudsman</a:t>
            </a:r>
          </a:p>
          <a:p>
            <a:pPr/>
            <a:r>
              <a:t>Name changed in 2005 to Office of the Healthcare Advocate</a:t>
            </a:r>
          </a:p>
          <a:p>
            <a:pPr/>
            <a:r>
              <a:t>Staff of Nurse Consultants, Attorneys, Paralegals, and other professionals</a:t>
            </a:r>
          </a:p>
          <a:p>
            <a:pPr/>
            <a:r>
              <a:t>Assist Connecticut consumers with healthcare and health insurance issues</a:t>
            </a:r>
          </a:p>
          <a:p>
            <a:pPr lvl="1"/>
            <a:r>
              <a:t>e.g., Doctor orders a procedure but insurance doesn’t think it’s necessary</a:t>
            </a:r>
          </a:p>
          <a:p>
            <a:pPr/>
            <a:r>
              <a:t>Free of charge to the consumer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A Surprise Bill is a kind of Balance Bil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Surprise Bill is a kind of Balance Bill</a:t>
            </a:r>
          </a:p>
        </p:txBody>
      </p:sp>
      <p:sp>
        <p:nvSpPr>
          <p:cNvPr id="160" name="Some terminology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terminology</a:t>
            </a:r>
          </a:p>
        </p:txBody>
      </p:sp>
      <p:sp>
        <p:nvSpPr>
          <p:cNvPr id="161" name="Body Level One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CT law: a surprise bill is a bill for non-urgent services provided by an out of network provider at an in-network facility when the patient did not choose the out of network provider. CGS 38a-477aa(a)(6)(A)(i).</a:t>
            </a:r>
          </a:p>
          <a:p>
            <a:pPr/>
            <a:r>
              <a:t>Out of network providers can balance bill.</a:t>
            </a:r>
          </a:p>
          <a:p>
            <a:pPr/>
            <a:r>
              <a:t>A balance bill is a bill for money other than the patient’s cost share (deductible, copay, coinsurance).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Balance Bill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Balance Bill Example</a:t>
            </a:r>
          </a:p>
        </p:txBody>
      </p:sp>
      <p:sp>
        <p:nvSpPr>
          <p:cNvPr id="164" name="Generally, Out of Network Providers can Balance Bill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Generally, Out of Network Providers can Balance Bill</a:t>
            </a:r>
          </a:p>
        </p:txBody>
      </p:sp>
      <p:graphicFrame>
        <p:nvGraphicFramePr>
          <p:cNvPr id="165" name="Table"/>
          <p:cNvGraphicFramePr/>
          <p:nvPr/>
        </p:nvGraphicFramePr>
        <p:xfrm>
          <a:off x="1970894" y="4426560"/>
          <a:ext cx="21166673" cy="79248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7002992"/>
                <a:gridCol w="7002992"/>
                <a:gridCol w="7002992"/>
              </a:tblGrid>
              <a:tr h="715233">
                <a:tc>
                  <a:txBody>
                    <a:bodyPr/>
                    <a:lstStyle/>
                    <a:p>
                      <a:pPr indent="457200">
                        <a:defRPr b="1" sz="2800"/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5E5E5E"/>
                          </a:solidFill>
                        </a:rPr>
                        <a:t>In-Network (INN)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5E5E5E"/>
                          </a:solidFill>
                        </a:rPr>
                        <a:t>Out of Network (OON)</a:t>
                      </a:r>
                    </a:p>
                  </a:txBody>
                  <a:tcPr marL="0" marR="0" marT="0" marB="0" anchor="ctr" anchorCtr="0" horzOverflow="overflow"/>
                </a:tc>
              </a:tr>
              <a:tr h="715233">
                <a:tc>
                  <a:txBody>
                    <a:bodyPr/>
                    <a:lstStyle/>
                    <a:p>
                      <a:pPr indent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5E5E5E"/>
                          </a:solidFill>
                        </a:rPr>
                        <a:t>Provider Charge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5E5E5E"/>
                          </a:solidFill>
                        </a:rPr>
                        <a:t>$150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5E5E5E"/>
                          </a:solidFill>
                        </a:rPr>
                        <a:t>$150</a:t>
                      </a:r>
                    </a:p>
                  </a:txBody>
                  <a:tcPr marL="0" marR="0" marT="0" marB="0" anchor="ctr" anchorCtr="0" horzOverflow="overflow"/>
                </a:tc>
              </a:tr>
              <a:tr h="1298143">
                <a:tc>
                  <a:txBody>
                    <a:bodyPr/>
                    <a:lstStyle/>
                    <a:p>
                      <a:pPr indent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5E5E5E"/>
                          </a:solidFill>
                        </a:rPr>
                        <a:t>Insurance Discount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 sz="2800"/>
                      </a:pPr>
                      <a:r>
                        <a:rPr b="1"/>
                        <a:t>$50</a:t>
                      </a:r>
                      <a:r>
                        <a:t> </a:t>
                      </a:r>
                    </a:p>
                    <a:p>
                      <a:pPr indent="457200" algn="l">
                        <a:defRPr sz="2800"/>
                      </a:pPr>
                      <a:r>
                        <a:t>(leaving $100 as the “allowed amount”)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 sz="2800"/>
                      </a:pPr>
                      <a:r>
                        <a:rPr b="1"/>
                        <a:t>$50</a:t>
                      </a:r>
                      <a:r>
                        <a:t> </a:t>
                      </a:r>
                    </a:p>
                    <a:p>
                      <a:pPr indent="457200" algn="l">
                        <a:defRPr sz="2800"/>
                      </a:pPr>
                      <a:r>
                        <a:t>(leaving $100 as the allowed amount)</a:t>
                      </a:r>
                    </a:p>
                  </a:txBody>
                  <a:tcPr marL="0" marR="0" marT="0" marB="0" anchor="ctr" anchorCtr="0" horzOverflow="overflow"/>
                </a:tc>
              </a:tr>
              <a:tr h="1298143">
                <a:tc>
                  <a:txBody>
                    <a:bodyPr/>
                    <a:lstStyle/>
                    <a:p>
                      <a:pPr indent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5E5E5E"/>
                          </a:solidFill>
                        </a:rPr>
                        <a:t>Insurance Paid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 b="1" sz="2800"/>
                      </a:pPr>
                      <a:r>
                        <a:t>$80</a:t>
                      </a:r>
                    </a:p>
                    <a:p>
                      <a:pPr indent="457200" algn="l">
                        <a:defRPr sz="2800"/>
                      </a:pPr>
                      <a:r>
                        <a:t>($100 allowed amount </a:t>
                      </a:r>
                    </a:p>
                    <a:p>
                      <a:pPr indent="457200" algn="l">
                        <a:defRPr sz="2800"/>
                      </a:pPr>
                      <a:r>
                        <a:t>- 20% INN coinsurance)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 b="1" sz="2800"/>
                      </a:pPr>
                      <a:r>
                        <a:t>$60</a:t>
                      </a:r>
                    </a:p>
                    <a:p>
                      <a:pPr indent="457200" algn="l">
                        <a:defRPr sz="2800"/>
                      </a:pPr>
                      <a:r>
                        <a:t>($100 allowed amount</a:t>
                      </a:r>
                    </a:p>
                    <a:p>
                      <a:pPr indent="457200" algn="l">
                        <a:defRPr sz="2800"/>
                      </a:pPr>
                      <a:r>
                        <a:t> - 40% OON coinsurance)</a:t>
                      </a:r>
                    </a:p>
                  </a:txBody>
                  <a:tcPr marL="0" marR="0" marT="0" marB="0" anchor="ctr" anchorCtr="0" horzOverflow="overflow"/>
                </a:tc>
              </a:tr>
              <a:tr h="1298143">
                <a:tc>
                  <a:txBody>
                    <a:bodyPr/>
                    <a:lstStyle/>
                    <a:p>
                      <a:pPr indent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5E5E5E"/>
                          </a:solidFill>
                        </a:rPr>
                        <a:t>Your cost share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 b="1" sz="2800"/>
                      </a:pPr>
                      <a:r>
                        <a:t>$20</a:t>
                      </a:r>
                    </a:p>
                    <a:p>
                      <a:pPr indent="457200" algn="l">
                        <a:defRPr sz="2800"/>
                      </a:pPr>
                      <a:r>
                        <a:t>($150 - $50 - $80 = your share)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 sz="2800"/>
                      </a:pPr>
                      <a:r>
                        <a:rPr b="1"/>
                        <a:t>$40</a:t>
                      </a:r>
                      <a:r>
                        <a:t> </a:t>
                      </a:r>
                    </a:p>
                    <a:p>
                      <a:pPr indent="457200" algn="l">
                        <a:defRPr sz="2800"/>
                      </a:pPr>
                      <a:r>
                        <a:t>($150 - $50 - $60)</a:t>
                      </a:r>
                    </a:p>
                  </a:txBody>
                  <a:tcPr marL="0" marR="0" marT="0" marB="0" anchor="ctr" anchorCtr="0" horzOverflow="overflow"/>
                </a:tc>
              </a:tr>
              <a:tr h="715233">
                <a:tc>
                  <a:txBody>
                    <a:bodyPr/>
                    <a:lstStyle/>
                    <a:p>
                      <a:pPr indent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5E5E5E"/>
                          </a:solidFill>
                        </a:rPr>
                        <a:t>Provider balance bill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marL="457200" algn="l">
                        <a:defRPr b="1" sz="2800"/>
                      </a:pPr>
                      <a:r>
                        <a:t>$0</a:t>
                      </a:r>
                    </a:p>
                    <a:p>
                      <a:pPr marL="457200" algn="l">
                        <a:defRPr sz="2800"/>
                      </a:pPr>
                      <a:r>
                        <a:t>(INN provider can’t charge the discount your insurance negotiated away)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 b="1" sz="2800">
                          <a:solidFill>
                            <a:schemeClr val="accent5">
                              <a:satOff val="-41871"/>
                              <a:lumOff val="-13058"/>
                            </a:schemeClr>
                          </a:solidFill>
                        </a:defRPr>
                      </a:pPr>
                      <a:r>
                        <a:t>$50</a:t>
                      </a:r>
                    </a:p>
                    <a:p>
                      <a:pPr marL="457200" algn="l">
                        <a:defRPr sz="2800">
                          <a:solidFill>
                            <a:srgbClr val="535353"/>
                          </a:solidFill>
                        </a:defRPr>
                      </a:pPr>
                      <a:r>
                        <a:t>(OON provider CAN add the discount back in to your bill.)</a:t>
                      </a:r>
                    </a:p>
                  </a:txBody>
                  <a:tcPr marL="0" marR="0" marT="0" marB="0" anchor="ctr" anchorCtr="0" horzOverflow="overflow"/>
                </a:tc>
              </a:tr>
              <a:tr h="715233">
                <a:tc>
                  <a:txBody>
                    <a:bodyPr/>
                    <a:lstStyle/>
                    <a:p>
                      <a:pPr indent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5E5E5E"/>
                          </a:solidFill>
                        </a:rPr>
                        <a:t>Your total cost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5E5E5E"/>
                          </a:solidFill>
                        </a:rPr>
                        <a:t>$20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indent="45720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5E5E5E"/>
                          </a:solidFill>
                        </a:rPr>
                        <a:t>$90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urprise Bill in Connecticut 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Surprise Bill in Connecticut I</a:t>
            </a:r>
          </a:p>
        </p:txBody>
      </p:sp>
      <p:sp>
        <p:nvSpPr>
          <p:cNvPr id="168" name="CGS 38a-477aa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CGS 38a-477aa</a:t>
            </a:r>
          </a:p>
        </p:txBody>
      </p:sp>
      <p:sp>
        <p:nvSpPr>
          <p:cNvPr id="169" name="Body Level One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536447" indent="-536447" defTabSz="2145737">
              <a:spcBef>
                <a:spcPts val="3900"/>
              </a:spcBef>
              <a:defRPr sz="4224"/>
            </a:pPr>
            <a:r>
              <a:t>(a)(6)(A) “Surprise bill” means a bill for health care services, other than emergency services or urgent crisis center services, received by an insured for </a:t>
            </a:r>
            <a:r>
              <a:rPr b="1"/>
              <a:t>services rendered by an out-of-network health care provider</a:t>
            </a:r>
            <a:r>
              <a:t>, where such services were rendered by (i) such out-of-network provider at an in-network facility, </a:t>
            </a:r>
            <a:r>
              <a:rPr b="1"/>
              <a:t>during a service or procedure performed by an in-network provider</a:t>
            </a:r>
            <a:r>
              <a:t> or during a service or procedure previously approved or authorized by the health carrier </a:t>
            </a:r>
            <a:r>
              <a:rPr b="1"/>
              <a:t>and the insured did not knowingly elect</a:t>
            </a:r>
            <a:r>
              <a:t> to obtain such services from such out-of-network provider, or (ii) a clinical laboratory, as defined in section 19a-490, that is an out-of-network provider, upon the referral of an in-network provider.</a:t>
            </a:r>
          </a:p>
          <a:p>
            <a:pPr marL="536447" indent="-536447" defTabSz="2145737">
              <a:spcBef>
                <a:spcPts val="3900"/>
              </a:spcBef>
              <a:defRPr sz="4224"/>
            </a:pPr>
            <a:r>
              <a:t>(a)(6)(B) “Surprise bill” </a:t>
            </a:r>
            <a:r>
              <a:rPr b="1"/>
              <a:t>does not include</a:t>
            </a:r>
            <a:r>
              <a:t> a bill for health care services received by an insured </a:t>
            </a:r>
            <a:r>
              <a:rPr b="1"/>
              <a:t>when an in-network health care provider was available</a:t>
            </a:r>
            <a:r>
              <a:t> to render such services and the insured </a:t>
            </a:r>
            <a:r>
              <a:rPr b="1"/>
              <a:t>knowingly elected</a:t>
            </a:r>
            <a:r>
              <a:t> to obtain such services from another health care provider who was out-of-network.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urprise Bill in Connecticut I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Surprise Bill in Connecticut II</a:t>
            </a:r>
          </a:p>
        </p:txBody>
      </p:sp>
      <p:sp>
        <p:nvSpPr>
          <p:cNvPr id="172" name="CGS 38a-477aa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CGS 38a-477aa</a:t>
            </a:r>
          </a:p>
        </p:txBody>
      </p:sp>
      <p:sp>
        <p:nvSpPr>
          <p:cNvPr id="173" name="Body Level One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(c) With respect to a surprise bill:</a:t>
            </a:r>
          </a:p>
          <a:p>
            <a:pPr/>
            <a:r>
              <a:t>(1) An insured </a:t>
            </a:r>
            <a:r>
              <a:rPr b="1"/>
              <a:t>shall only </a:t>
            </a:r>
            <a:r>
              <a:t>be required to pay the applicable coinsurance, copayment, deductible or other out-of-pocket expense that </a:t>
            </a:r>
            <a:r>
              <a:rPr b="1"/>
              <a:t>would be imposed </a:t>
            </a:r>
            <a:r>
              <a:t>for such health care services if such services were rendered by an in-network health care provider; and</a:t>
            </a:r>
          </a:p>
          <a:p>
            <a:pPr/>
            <a:r>
              <a:t>(2) A health carrier shall reimburse the out-of-network health care provider or insured, as applicable, for health care services rendered </a:t>
            </a:r>
            <a:r>
              <a:rPr b="1"/>
              <a:t>at the in-network rate</a:t>
            </a:r>
            <a:r>
              <a:t> under the insured's health care plan as payment in full, unless such health carrier and health care provider agree otherwise.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urprise Bill in Connecticut II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Surprise Bill in Connecticut III</a:t>
            </a:r>
          </a:p>
        </p:txBody>
      </p:sp>
      <p:sp>
        <p:nvSpPr>
          <p:cNvPr id="176" name="CGS 20-7f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CGS 20-7f</a:t>
            </a:r>
          </a:p>
        </p:txBody>
      </p:sp>
      <p:sp>
        <p:nvSpPr>
          <p:cNvPr id="177" name="Body Level One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(b) It shall be an unfair trade practice in violation of chapter 735a for any health care provider to request payment from an enrollee, </a:t>
            </a:r>
            <a:r>
              <a:rPr b="1"/>
              <a:t>other than a coinsurance, copayment, deductible or other out-of-pocket expense</a:t>
            </a:r>
            <a:r>
              <a:t>, for (1) health care services or a facility fee, as defined in section 19a-508c, covered under a health care plan, (2) emergency services, or services rendered to an insured at an urgent crisis center, as defined in section 19a-179f, covered under a health care plan and rendered by an out-of-network health care provider, or (3) a surprise bill, as defined in section 38a-477aa.</a:t>
            </a:r>
          </a:p>
          <a:p>
            <a:pPr/>
            <a:r>
              <a:t>This section prevents the provider from balance billing on a surprise bill.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New Laws for 202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Types of Health Coverage</a:t>
            </a:r>
          </a:p>
        </p:txBody>
      </p:sp>
      <p:sp>
        <p:nvSpPr>
          <p:cNvPr id="180" name="Changes that may affect you this year"/>
          <p:cNvSpPr txBox="1"/>
          <p:nvPr>
            <p:ph type="body" sz="quarter" idx="1"/>
          </p:nvPr>
        </p:nvSpPr>
        <p:spPr>
          <a:xfrm>
            <a:off x="1206500" y="2245961"/>
            <a:ext cx="21971000" cy="934780"/>
          </a:xfrm>
          <a:prstGeom prst="rect">
            <a:avLst/>
          </a:prstGeom>
        </p:spPr>
        <p:txBody>
          <a:bodyPr/>
          <a:lstStyle/>
          <a:p>
            <a:pPr lvl="1" marL="0" indent="457200">
              <a:buSzTx/>
              <a:buNone/>
            </a:pPr>
          </a:p>
        </p:txBody>
      </p:sp>
      <p:sp>
        <p:nvSpPr>
          <p:cNvPr id="181" name="Every year, Congress, the Connecticut General Assembly, and the regulatory agencies make changes to the law that may impact your rights as a healthcare consumer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69391" indent="-469391" defTabSz="1877520">
              <a:spcBef>
                <a:spcPts val="3400"/>
              </a:spcBef>
              <a:defRPr sz="3696"/>
            </a:pPr>
            <a:r>
              <a:t>“Fully Insured” plans - Regulated by Connecticut &amp; Federal law</a:t>
            </a:r>
          </a:p>
          <a:p>
            <a:pPr lvl="1" marL="938783" indent="-469391" defTabSz="1877520">
              <a:spcBef>
                <a:spcPts val="3400"/>
              </a:spcBef>
              <a:defRPr sz="3696"/>
            </a:pPr>
            <a:r>
              <a:t>Some employer-based coverage</a:t>
            </a:r>
          </a:p>
          <a:p>
            <a:pPr lvl="1" marL="938783" indent="-469391" defTabSz="1877520">
              <a:spcBef>
                <a:spcPts val="3400"/>
              </a:spcBef>
              <a:defRPr sz="3696"/>
            </a:pPr>
            <a:r>
              <a:t>All plans bought through the Access Health CT marketplace</a:t>
            </a:r>
          </a:p>
          <a:p>
            <a:pPr marL="469391" indent="-469391" defTabSz="1877520">
              <a:spcBef>
                <a:spcPts val="3400"/>
              </a:spcBef>
              <a:defRPr sz="3696"/>
            </a:pPr>
            <a:r>
              <a:t>ERISA plans (a.k.a. “self-funded” employer health benefits) - Regulated by Federal law</a:t>
            </a:r>
          </a:p>
          <a:p>
            <a:pPr marL="469391" indent="-469391" defTabSz="1877520">
              <a:spcBef>
                <a:spcPts val="3400"/>
              </a:spcBef>
              <a:defRPr sz="3696"/>
            </a:pPr>
            <a:r>
              <a:t>Taft-Hartley plans (union-funded health benefits) - Regulated by Federal law</a:t>
            </a:r>
          </a:p>
          <a:p>
            <a:pPr marL="469391" indent="-469391" defTabSz="1877520">
              <a:spcBef>
                <a:spcPts val="3400"/>
              </a:spcBef>
              <a:defRPr sz="3696"/>
            </a:pPr>
            <a:r>
              <a:t>Publicly Funded Health Benefits</a:t>
            </a:r>
          </a:p>
          <a:p>
            <a:pPr lvl="1" marL="938783" indent="-469391" defTabSz="1877520">
              <a:spcBef>
                <a:spcPts val="3400"/>
              </a:spcBef>
              <a:defRPr sz="3696"/>
            </a:pPr>
            <a:r>
              <a:t>Medicare - Regulated by Federal law</a:t>
            </a:r>
          </a:p>
          <a:p>
            <a:pPr lvl="1" marL="938783" indent="-469391" defTabSz="1877520">
              <a:spcBef>
                <a:spcPts val="3400"/>
              </a:spcBef>
              <a:defRPr sz="3696"/>
            </a:pPr>
            <a:r>
              <a:t>Medicaid/CHIP - Regulated by Connecticut and Federal law</a:t>
            </a:r>
          </a:p>
          <a:p>
            <a:pPr lvl="1" marL="938783" indent="-469391" defTabSz="1877520">
              <a:spcBef>
                <a:spcPts val="3400"/>
              </a:spcBef>
              <a:defRPr sz="3696"/>
            </a:pPr>
            <a:r>
              <a:t>Veteran’s Benefits - Regulated by Federal law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No Surprises A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 Surprises Act</a:t>
            </a:r>
          </a:p>
        </p:txBody>
      </p:sp>
      <p:sp>
        <p:nvSpPr>
          <p:cNvPr id="184" name="Part of the Consolidated Appropriations Act of 2021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Part of the Consolidated Appropriations Act of 2021</a:t>
            </a:r>
          </a:p>
        </p:txBody>
      </p:sp>
      <p:sp>
        <p:nvSpPr>
          <p:cNvPr id="185" name="Body Level One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Creates a floor, not a ceiling — State protections still apply to fully insured plans</a:t>
            </a:r>
          </a:p>
          <a:p>
            <a:pPr/>
            <a:r>
              <a:t>Medicare already had surprise bill protections</a:t>
            </a:r>
          </a:p>
          <a:p>
            <a:pPr/>
            <a:r>
              <a:t>Primarily creates protection for members of ERISA &amp; Taft-Hartley plans (and fully insured plans in states without surprise billing laws)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46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46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