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Hot-air balloons viewed from below against a blue sky"/>
          <p:cNvSpPr/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Close-up of the top of a hot-air balloon viewed from above"/>
          <p:cNvSpPr/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Hot-air balloons viewed from below against a blue sky"/>
          <p:cNvSpPr/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t-air balloons viewed from below against a blue sky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-air balloon viewed from above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-air balloon viewed from below"/>
          <p:cNvSpPr/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Hot-air balloons viewed from below against a blue sky"/>
          <p:cNvSpPr/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mailto:healthcare.advocate@ct.gov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d Doolittle, Healthcare Advocate, and Adam Prizio, OHA Staff Attorney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Ted Doolittle, Healthcare Advocate, and Adam Prizio, OHA Staff Attorney</a:t>
            </a:r>
          </a:p>
        </p:txBody>
      </p:sp>
      <p:sp>
        <p:nvSpPr>
          <p:cNvPr id="152" name="OHA Lunch &amp; Lear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OHA Lunch &amp; Learn</a:t>
            </a:r>
          </a:p>
        </p:txBody>
      </p:sp>
      <p:sp>
        <p:nvSpPr>
          <p:cNvPr id="153" name="New Laws for 2023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New Laws for 2023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hank Yo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Thank You</a:t>
            </a:r>
          </a:p>
        </p:txBody>
      </p:sp>
      <p:sp>
        <p:nvSpPr>
          <p:cNvPr id="188" name="Questions?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Questions?</a:t>
            </a:r>
          </a:p>
        </p:txBody>
      </p:sp>
      <p:sp>
        <p:nvSpPr>
          <p:cNvPr id="189" name="The Office of the Healthcare Advocate is here for YOU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</a:pPr>
            <a:r>
              <a:t>The Office of the Healthcare Advocate is here for YOU</a:t>
            </a:r>
          </a:p>
          <a:p>
            <a:pPr marL="0" indent="0" algn="ctr">
              <a:buSzTx/>
              <a:buNone/>
            </a:pPr>
            <a:r>
              <a:t>Office of the Healthcare Advocate</a:t>
            </a:r>
            <a:br/>
            <a:r>
              <a:t>P.O. Box 1543</a:t>
            </a:r>
            <a:br/>
            <a:r>
              <a:t>Hartford, CT  06144</a:t>
            </a:r>
          </a:p>
          <a:p>
            <a:pPr marL="0" indent="0" algn="ctr">
              <a:buSzTx/>
              <a:buNone/>
            </a:pPr>
            <a:r>
              <a:t>Toll-Free: 866-466-4446</a:t>
            </a:r>
          </a:p>
          <a:p>
            <a:pPr marL="0" indent="0" algn="ctr">
              <a:buSzTx/>
              <a:buNone/>
            </a:pPr>
            <a:r>
              <a:t>Email: </a:t>
            </a:r>
            <a:r>
              <a:rPr u="sng">
                <a:hlinkClick r:id="rId2" invalidUrl="" action="" tgtFrame="" tooltip="" history="1" highlightClick="0" endSnd="0"/>
              </a:rPr>
              <a:t>healthcare.advocate@ct.gov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</a:t>
            </a:r>
          </a:p>
        </p:txBody>
      </p:sp>
      <p:sp>
        <p:nvSpPr>
          <p:cNvPr id="156" name="What is the Office of the Healthcare Advocate?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What is the Office of the Healthcare Advocate?</a:t>
            </a:r>
          </a:p>
        </p:txBody>
      </p:sp>
      <p:sp>
        <p:nvSpPr>
          <p:cNvPr id="157" name="Created in 1999 as the Office of the Managed Care Ombudsma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Created in 1999 as the Office of the Managed Care Ombudsman</a:t>
            </a:r>
          </a:p>
          <a:p>
            <a:pPr/>
            <a:r>
              <a:t>Name changed in 2005 to Office of the Healthcare Advocate</a:t>
            </a:r>
          </a:p>
          <a:p>
            <a:pPr/>
            <a:r>
              <a:t>Staff of Nurse Consultants, Attorneys, Paralegals, and other professionals</a:t>
            </a:r>
          </a:p>
          <a:p>
            <a:pPr/>
            <a:r>
              <a:t>Assist Connecticut consumers with healthcare and health insurance issues</a:t>
            </a:r>
          </a:p>
          <a:p>
            <a:pPr lvl="1"/>
            <a:r>
              <a:t>e.g., Doctor orders a procedure but insurance doesn’t think it’s necessary</a:t>
            </a:r>
          </a:p>
          <a:p>
            <a:pPr/>
            <a:r>
              <a:t>Free of charge to the consumer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New Laws for 202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New Laws for 2023</a:t>
            </a:r>
          </a:p>
        </p:txBody>
      </p:sp>
      <p:sp>
        <p:nvSpPr>
          <p:cNvPr id="160" name="Changes that may affect you this year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Changes that may affect you this year</a:t>
            </a:r>
          </a:p>
        </p:txBody>
      </p:sp>
      <p:sp>
        <p:nvSpPr>
          <p:cNvPr id="161" name="Every year, Congress, the Connecticut General Assembly, and the regulatory agencies make changes to the law that may impact your rights as a healthcare consum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Every year, Congress, the Connecticut General Assembly, and the regulatory agencies make changes to the law that may impact your rights as a healthcare consumer</a:t>
            </a:r>
          </a:p>
          <a:p>
            <a:pPr/>
            <a:r>
              <a:t>Some healthcare benefits are only subject to Federal law: </a:t>
            </a:r>
          </a:p>
          <a:p>
            <a:pPr lvl="1"/>
            <a:r>
              <a:t>ERISA plans (a.k.a. “self-funded” employer health benefits)</a:t>
            </a:r>
          </a:p>
          <a:p>
            <a:pPr lvl="1"/>
            <a:r>
              <a:t>Medicaid</a:t>
            </a:r>
          </a:p>
          <a:p>
            <a:pPr lvl="1"/>
            <a:r>
              <a:t>Veteran’s Benefits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Federal La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Federal Law</a:t>
            </a:r>
          </a:p>
        </p:txBody>
      </p:sp>
      <p:sp>
        <p:nvSpPr>
          <p:cNvPr id="164" name="Premium Subsidies and Prescription Drug Cost Cap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Premium Subsidies and Prescription Drug Cost Caps</a:t>
            </a:r>
          </a:p>
        </p:txBody>
      </p:sp>
      <p:sp>
        <p:nvSpPr>
          <p:cNvPr id="165" name="Ten years of ACA pla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Ten years of ACA plans</a:t>
            </a:r>
          </a:p>
          <a:p>
            <a:pPr lvl="1"/>
            <a:r>
              <a:t>Enhanced Advanced Premium Tax Credit subsidies in effect in 2023</a:t>
            </a:r>
          </a:p>
          <a:p>
            <a:pPr lvl="1"/>
            <a:r>
              <a:t>Open Enrollment ended on January 15.</a:t>
            </a:r>
          </a:p>
          <a:p>
            <a:pPr/>
            <a:r>
              <a:t>Inflation Reduction Act of 2022</a:t>
            </a:r>
          </a:p>
          <a:p>
            <a:pPr lvl="1"/>
            <a:r>
              <a:t>Medicare Part D $35 cap on Insulin copays  </a:t>
            </a:r>
          </a:p>
          <a:p>
            <a:pPr lvl="1"/>
            <a:r>
              <a:t>Medicare drug price rebate</a:t>
            </a:r>
          </a:p>
          <a:p>
            <a:pPr lvl="1"/>
            <a:r>
              <a:t>Reduction in costs for adult vaccines in Part D, Medicaid, and CHIP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onnecticut La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Connecticut Law</a:t>
            </a:r>
          </a:p>
        </p:txBody>
      </p:sp>
      <p:sp>
        <p:nvSpPr>
          <p:cNvPr id="168" name="Notices and Mandates for Fully Insured Plan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Notices and Mandates for Fully Insured Plans</a:t>
            </a:r>
          </a:p>
        </p:txBody>
      </p:sp>
      <p:sp>
        <p:nvSpPr>
          <p:cNvPr id="169" name="P.A. 22-47 An Act Concerning Children’s Mental Heal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36447" indent="-536447" defTabSz="2145738">
              <a:spcBef>
                <a:spcPts val="3900"/>
              </a:spcBef>
              <a:defRPr sz="4224"/>
            </a:pPr>
            <a:r>
              <a:t>P.A. 22-47 An Act Concerning Children’s Mental Health</a:t>
            </a:r>
          </a:p>
          <a:p>
            <a:pPr lvl="1" marL="1072895" indent="-536447" defTabSz="2145738">
              <a:spcBef>
                <a:spcPts val="3900"/>
              </a:spcBef>
              <a:defRPr sz="4224"/>
            </a:pPr>
            <a:r>
              <a:t>Enhanced notification of OHA services in adverse determinations &amp; denials </a:t>
            </a:r>
          </a:p>
          <a:p>
            <a:pPr lvl="1" marL="1072895" indent="-536447" defTabSz="2145738">
              <a:spcBef>
                <a:spcPts val="3900"/>
              </a:spcBef>
              <a:defRPr sz="4224"/>
            </a:pPr>
            <a:r>
              <a:t>2 mental health wellness examinations without cost sharing</a:t>
            </a:r>
          </a:p>
          <a:p>
            <a:pPr lvl="1" marL="1072895" indent="-536447" defTabSz="2145738">
              <a:spcBef>
                <a:spcPts val="3900"/>
              </a:spcBef>
              <a:defRPr sz="4224"/>
            </a:pPr>
            <a:r>
              <a:t>Revise surprise billing, provider collection, &amp; mental health coverage statutes to afford OON urgent crisis center services the same protections as OON emergency services</a:t>
            </a:r>
          </a:p>
          <a:p>
            <a:pPr lvl="1" marL="1072895" indent="-536447" defTabSz="2145738">
              <a:spcBef>
                <a:spcPts val="3900"/>
              </a:spcBef>
              <a:defRPr sz="4224"/>
            </a:pPr>
            <a:r>
              <a:t>Revise network adequacy to require equivalent access to urgent crisis center services as emergency services</a:t>
            </a:r>
          </a:p>
          <a:p>
            <a:pPr lvl="1" marL="1072895" indent="-536447" defTabSz="2145738">
              <a:spcBef>
                <a:spcPts val="3900"/>
              </a:spcBef>
              <a:defRPr sz="4224"/>
            </a:pPr>
            <a:r>
              <a:t>No prior authorization for urgent crisis center or acute inpatient psychiatric services following ED admission or referral from treating clinician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necticut Law (cont’d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Connecticut Law (cont’d)</a:t>
            </a:r>
          </a:p>
        </p:txBody>
      </p:sp>
      <p:sp>
        <p:nvSpPr>
          <p:cNvPr id="172" name="Notices and Mandates for Fully Insured Plan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Notices and Mandates for Fully Insured Plans</a:t>
            </a:r>
          </a:p>
        </p:txBody>
      </p:sp>
      <p:sp>
        <p:nvSpPr>
          <p:cNvPr id="173" name="P.A. 22-90 An Act Concerning … Breast and Ovarian Cancer Susceptibility Screen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05968" indent="-505968" defTabSz="2023821">
              <a:spcBef>
                <a:spcPts val="3700"/>
              </a:spcBef>
              <a:defRPr sz="3984"/>
            </a:pPr>
            <a:r>
              <a:t>P.A. 22-90 An Act Concerning … Breast and Ovarian Cancer Susceptibility Screening</a:t>
            </a:r>
          </a:p>
          <a:p>
            <a:pPr lvl="1" marL="1011936" indent="-505968" defTabSz="2023821">
              <a:spcBef>
                <a:spcPts val="3700"/>
              </a:spcBef>
              <a:defRPr sz="3984"/>
            </a:pPr>
            <a:r>
              <a:t>Coverage without cost sharing for:</a:t>
            </a:r>
          </a:p>
          <a:p>
            <a:pPr lvl="2" marL="1517903" indent="-505968" defTabSz="2023821">
              <a:spcBef>
                <a:spcPts val="3700"/>
              </a:spcBef>
              <a:defRPr sz="3984"/>
            </a:pPr>
            <a:r>
              <a:t>Baseline mammogram/tomography for insureds ages 35-39, younger if at increased risk;</a:t>
            </a:r>
          </a:p>
          <a:p>
            <a:pPr lvl="2" marL="1517903" indent="-505968" defTabSz="2023821">
              <a:spcBef>
                <a:spcPts val="3700"/>
              </a:spcBef>
              <a:defRPr sz="3984"/>
            </a:pPr>
            <a:r>
              <a:t>Annual mammogram/tomography for insureds &gt;40, younger if at increased risk;</a:t>
            </a:r>
          </a:p>
          <a:p>
            <a:pPr lvl="2" marL="1517903" indent="-505968" defTabSz="2023821">
              <a:spcBef>
                <a:spcPts val="3700"/>
              </a:spcBef>
              <a:defRPr sz="3984"/>
            </a:pPr>
            <a:r>
              <a:t>Diagnostic &amp; screening ultrasounds if DBT or if at risk.</a:t>
            </a:r>
          </a:p>
          <a:p>
            <a:pPr lvl="2" marL="1517903" indent="-505968" defTabSz="2023821">
              <a:spcBef>
                <a:spcPts val="3700"/>
              </a:spcBef>
              <a:defRPr sz="3984"/>
            </a:pPr>
            <a:r>
              <a:t>Diagnostic &amp; screening MRIs per ACS guidelines for insureds over 35 or younger if at risk</a:t>
            </a:r>
          </a:p>
          <a:p>
            <a:pPr lvl="2" marL="1517903" indent="-505968" defTabSz="2023821">
              <a:spcBef>
                <a:spcPts val="3700"/>
              </a:spcBef>
              <a:defRPr sz="3984"/>
            </a:pPr>
            <a:r>
              <a:t>Biopsy of tissue</a:t>
            </a:r>
          </a:p>
          <a:p>
            <a:pPr lvl="2" marL="1517903" indent="-505968" defTabSz="2023821">
              <a:spcBef>
                <a:spcPts val="3700"/>
              </a:spcBef>
              <a:defRPr sz="3984"/>
            </a:pPr>
            <a:r>
              <a:t>Prophylactic mastectomy and reconstruction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onnecticut Law (cont’d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Connecticut Law (cont’d)</a:t>
            </a:r>
          </a:p>
        </p:txBody>
      </p:sp>
      <p:sp>
        <p:nvSpPr>
          <p:cNvPr id="176" name="Notices and Mandates for Fully Insured Plan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Notices and Mandates for Fully Insured Plans</a:t>
            </a:r>
          </a:p>
        </p:txBody>
      </p:sp>
      <p:sp>
        <p:nvSpPr>
          <p:cNvPr id="177" name="P.A. 22-90 (cont’d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P.A. 22-90 (cont’d)</a:t>
            </a:r>
          </a:p>
          <a:p>
            <a:pPr lvl="1"/>
            <a:r>
              <a:t>Coverage without cost sharing for:</a:t>
            </a:r>
          </a:p>
          <a:p>
            <a:pPr lvl="2"/>
            <a:r>
              <a:t>Genetic testing for insureds with a family history of breast or ovarian cancer</a:t>
            </a:r>
          </a:p>
          <a:p>
            <a:pPr lvl="2"/>
            <a:r>
              <a:t>Routine screening &amp; surveillance tests for insureds at risk, if ordered by physician</a:t>
            </a:r>
          </a:p>
          <a:p>
            <a:pPr lvl="2"/>
            <a:r>
              <a:t>CA-125 monitoring of ovarian cancer subsequent to treatment</a:t>
            </a:r>
          </a:p>
          <a:p>
            <a:pPr lvl="2"/>
            <a:r>
              <a:t>Other genetic testing per USPSTF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onnecticut Law (cont’d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Connecticut Law (cont’d)</a:t>
            </a:r>
          </a:p>
        </p:txBody>
      </p:sp>
      <p:sp>
        <p:nvSpPr>
          <p:cNvPr id="180" name="Notices and Mandates for Fully Insured Plan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Notices and Mandates for Fully Insured Plans</a:t>
            </a:r>
          </a:p>
        </p:txBody>
      </p:sp>
      <p:sp>
        <p:nvSpPr>
          <p:cNvPr id="181" name="P.A. 22-118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P.A. 22-118 </a:t>
            </a:r>
          </a:p>
          <a:p>
            <a:pPr lvl="1"/>
            <a:r>
              <a:t>Extends through age 12 HUSKY eligibility for undocumented immigrant children</a:t>
            </a:r>
          </a:p>
          <a:p>
            <a:pPr lvl="1"/>
            <a:r>
              <a:t>Allows undocumented immigrant children age 13-19 to remain on HUSKY if income-eligible and ineligible for other coverage</a:t>
            </a:r>
          </a:p>
          <a:p>
            <a:pPr lvl="1"/>
            <a:r>
              <a:t>Establishes a community ombudsman program at the Long-Term Care Ombudsman, focusing on home care services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onnecticut Law (cont’d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Connecticut Law (cont’d)</a:t>
            </a:r>
          </a:p>
        </p:txBody>
      </p:sp>
      <p:sp>
        <p:nvSpPr>
          <p:cNvPr id="184" name="Notices and Mandates for Fully Insured Plan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1"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pPr>
            <a:r>
              <a:t>Notices and Mandates for Fully Insured Plans</a:t>
            </a:r>
          </a:p>
        </p:txBody>
      </p:sp>
      <p:sp>
        <p:nvSpPr>
          <p:cNvPr id="185" name="P.A. 22-146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P.A. 22-146</a:t>
            </a:r>
          </a:p>
          <a:p>
            <a:pPr lvl="1"/>
            <a:r>
              <a:t>Narrow exception to copay accumulator ban for HSA-qualified HDHPs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