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18"/>
  </p:notesMasterIdLst>
  <p:sldIdLst>
    <p:sldId id="256" r:id="rId5"/>
    <p:sldId id="259" r:id="rId6"/>
    <p:sldId id="266" r:id="rId7"/>
    <p:sldId id="272" r:id="rId8"/>
    <p:sldId id="279" r:id="rId9"/>
    <p:sldId id="273" r:id="rId10"/>
    <p:sldId id="275" r:id="rId11"/>
    <p:sldId id="277" r:id="rId12"/>
    <p:sldId id="281" r:id="rId13"/>
    <p:sldId id="280" r:id="rId14"/>
    <p:sldId id="276" r:id="rId15"/>
    <p:sldId id="271"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10" autoAdjust="0"/>
  </p:normalViewPr>
  <p:slideViewPr>
    <p:cSldViewPr snapToGrid="0" showGuides="1">
      <p:cViewPr varScale="1">
        <p:scale>
          <a:sx n="75" d="100"/>
          <a:sy n="75" d="100"/>
        </p:scale>
        <p:origin x="974"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9FAC1-0F73-4EB4-910B-0D8C8E5B212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CCE2767-7DFB-46F3-BDAB-FB9D7BCD1EAF}">
      <dgm:prSet phldrT="[Text]" phldr="0" custT="1"/>
      <dgm:spPr/>
      <dgm:t>
        <a:bodyPr/>
        <a:lstStyle/>
        <a:p>
          <a:pPr>
            <a:buNone/>
          </a:pPr>
          <a:endParaRPr lang="en-US" sz="1800" dirty="0"/>
        </a:p>
      </dgm:t>
    </dgm:pt>
    <dgm:pt modelId="{5294CFE8-EF27-4616-A80D-A3F1503BD2CB}" type="parTrans" cxnId="{64E91B4D-44D7-4734-B674-F5737199F55D}">
      <dgm:prSet/>
      <dgm:spPr/>
      <dgm:t>
        <a:bodyPr/>
        <a:lstStyle/>
        <a:p>
          <a:endParaRPr lang="en-US"/>
        </a:p>
      </dgm:t>
    </dgm:pt>
    <dgm:pt modelId="{D9162ADA-8FE8-4EBD-BFAE-B26CF9F24DB9}" type="sibTrans" cxnId="{64E91B4D-44D7-4734-B674-F5737199F55D}">
      <dgm:prSet/>
      <dgm:spPr/>
      <dgm:t>
        <a:bodyPr/>
        <a:lstStyle/>
        <a:p>
          <a:endParaRPr lang="en-US"/>
        </a:p>
      </dgm:t>
    </dgm:pt>
    <dgm:pt modelId="{447F7510-0C07-4E69-8782-D26C0FCE58E2}">
      <dgm:prSet phldrT="[Text]" phldr="0" custT="1"/>
      <dgm:spPr/>
      <dgm:t>
        <a:bodyPr/>
        <a:lstStyle/>
        <a:p>
          <a:pPr>
            <a:buNone/>
          </a:pPr>
          <a:endParaRPr lang="en-US" sz="1800" dirty="0"/>
        </a:p>
      </dgm:t>
    </dgm:pt>
    <dgm:pt modelId="{B3B19786-285F-4AA8-AF17-089EBDCFD98C}" type="parTrans" cxnId="{F2DB0289-DF4E-4918-8714-E6583563E90D}">
      <dgm:prSet/>
      <dgm:spPr/>
      <dgm:t>
        <a:bodyPr/>
        <a:lstStyle/>
        <a:p>
          <a:endParaRPr lang="en-US"/>
        </a:p>
      </dgm:t>
    </dgm:pt>
    <dgm:pt modelId="{ABD82E31-9E66-4796-A3A9-A1C7B4CC5E9B}" type="sibTrans" cxnId="{F2DB0289-DF4E-4918-8714-E6583563E90D}">
      <dgm:prSet/>
      <dgm:spPr/>
      <dgm:t>
        <a:bodyPr/>
        <a:lstStyle/>
        <a:p>
          <a:endParaRPr lang="en-US"/>
        </a:p>
      </dgm:t>
    </dgm:pt>
    <dgm:pt modelId="{7964467C-655E-4F9B-BD50-E65C742F48B4}">
      <dgm:prSet phldrT="[Text]" phldr="0" custT="1"/>
      <dgm:spPr/>
      <dgm:t>
        <a:bodyPr/>
        <a:lstStyle/>
        <a:p>
          <a:pPr>
            <a:buNone/>
          </a:pPr>
          <a:endParaRPr lang="en-US" sz="1800" dirty="0"/>
        </a:p>
      </dgm:t>
    </dgm:pt>
    <dgm:pt modelId="{11637406-E69C-4EAD-B4F6-E44CAFA91F52}" type="parTrans" cxnId="{1289B3F1-E6E0-42BC-9027-98FEC2B1D8E2}">
      <dgm:prSet/>
      <dgm:spPr/>
      <dgm:t>
        <a:bodyPr/>
        <a:lstStyle/>
        <a:p>
          <a:endParaRPr lang="en-US"/>
        </a:p>
      </dgm:t>
    </dgm:pt>
    <dgm:pt modelId="{7FD29FAD-0D0B-4E90-A2CE-3B4C4B7C1C7A}" type="sibTrans" cxnId="{1289B3F1-E6E0-42BC-9027-98FEC2B1D8E2}">
      <dgm:prSet/>
      <dgm:spPr/>
      <dgm:t>
        <a:bodyPr/>
        <a:lstStyle/>
        <a:p>
          <a:endParaRPr lang="en-US"/>
        </a:p>
      </dgm:t>
    </dgm:pt>
    <dgm:pt modelId="{4F894C99-4792-4C7F-A316-39D171A037DE}">
      <dgm:prSet phldrT="[Text]" phldr="0" custT="1"/>
      <dgm:spPr/>
      <dgm:t>
        <a:bodyPr/>
        <a:lstStyle/>
        <a:p>
          <a:pPr>
            <a:buNone/>
          </a:pPr>
          <a:endParaRPr lang="en-US" sz="1800" dirty="0"/>
        </a:p>
      </dgm:t>
    </dgm:pt>
    <dgm:pt modelId="{9D42B390-E84B-4E50-8B8F-4FA99F14DB97}" type="sibTrans" cxnId="{B01E5BCB-D5FA-468B-9179-593724FB5648}">
      <dgm:prSet/>
      <dgm:spPr/>
      <dgm:t>
        <a:bodyPr/>
        <a:lstStyle/>
        <a:p>
          <a:endParaRPr lang="en-US"/>
        </a:p>
      </dgm:t>
    </dgm:pt>
    <dgm:pt modelId="{F740BC1D-F644-4DB1-8058-08814BA374DB}" type="parTrans" cxnId="{B01E5BCB-D5FA-468B-9179-593724FB5648}">
      <dgm:prSet/>
      <dgm:spPr/>
      <dgm:t>
        <a:bodyPr/>
        <a:lstStyle/>
        <a:p>
          <a:endParaRPr lang="en-US"/>
        </a:p>
      </dgm:t>
    </dgm:pt>
    <dgm:pt modelId="{9203012E-9005-4B29-B97B-66867102E43B}" type="pres">
      <dgm:prSet presAssocID="{7029FAC1-0F73-4EB4-910B-0D8C8E5B2127}" presName="Name0" presStyleCnt="0">
        <dgm:presLayoutVars>
          <dgm:dir/>
          <dgm:resizeHandles val="exact"/>
        </dgm:presLayoutVars>
      </dgm:prSet>
      <dgm:spPr/>
    </dgm:pt>
    <dgm:pt modelId="{F5BA8362-1416-4CD1-85F0-575932A12C12}" type="pres">
      <dgm:prSet presAssocID="{7CCE2767-7DFB-46F3-BDAB-FB9D7BCD1EAF}" presName="compNode" presStyleCnt="0"/>
      <dgm:spPr/>
    </dgm:pt>
    <dgm:pt modelId="{1040C04C-266A-4BA6-AC80-0FD4DCD21C67}" type="pres">
      <dgm:prSet presAssocID="{7CCE2767-7DFB-46F3-BDAB-FB9D7BCD1EAF}" presName="pictRect" presStyleLbl="node1" presStyleIdx="0" presStyleCnt="4"/>
      <dgm:spPr>
        <a:prstGeom prst="rect">
          <a:avLst/>
        </a:prstGeom>
        <a:blipFill>
          <a:blip xmlns:r="http://schemas.openxmlformats.org/officeDocument/2006/relationships" r:embed="rId1"/>
          <a:srcRect/>
          <a:stretch>
            <a:fillRect l="-2000" r="-2000"/>
          </a:stretch>
        </a:blipFill>
      </dgm:spPr>
      <dgm:extLst>
        <a:ext uri="{E40237B7-FDA0-4F09-8148-C483321AD2D9}">
          <dgm14:cNvPr xmlns:dgm14="http://schemas.microsoft.com/office/drawing/2010/diagram" id="0" name="" descr="Headshot"/>
        </a:ext>
      </dgm:extLst>
    </dgm:pt>
    <dgm:pt modelId="{D3FDBB08-A758-4DF3-8739-D97BA7655C7B}" type="pres">
      <dgm:prSet presAssocID="{7CCE2767-7DFB-46F3-BDAB-FB9D7BCD1EAF}" presName="textRect" presStyleLbl="revTx" presStyleIdx="0" presStyleCnt="4" custScaleX="34215" custScaleY="43721">
        <dgm:presLayoutVars>
          <dgm:bulletEnabled val="1"/>
        </dgm:presLayoutVars>
      </dgm:prSet>
      <dgm:spPr/>
    </dgm:pt>
    <dgm:pt modelId="{CE308088-8928-4A7D-B680-1E37D506B5A5}" type="pres">
      <dgm:prSet presAssocID="{D9162ADA-8FE8-4EBD-BFAE-B26CF9F24DB9}" presName="sibTrans" presStyleLbl="sibTrans2D1" presStyleIdx="0" presStyleCnt="0"/>
      <dgm:spPr/>
    </dgm:pt>
    <dgm:pt modelId="{7C90B5AD-951C-4C90-8A21-50C7439251A0}" type="pres">
      <dgm:prSet presAssocID="{447F7510-0C07-4E69-8782-D26C0FCE58E2}" presName="compNode" presStyleCnt="0"/>
      <dgm:spPr/>
    </dgm:pt>
    <dgm:pt modelId="{3BED2DBE-27FD-49CD-927D-C26FD0B5841A}" type="pres">
      <dgm:prSet presAssocID="{447F7510-0C07-4E69-8782-D26C0FCE58E2}" presName="pictRect" presStyleLbl="node1" presStyleIdx="1" presStyleCnt="4"/>
      <dgm:spPr>
        <a:prstGeom prst="rect">
          <a:avLst/>
        </a:prstGeom>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Headshot"/>
        </a:ext>
      </dgm:extLst>
    </dgm:pt>
    <dgm:pt modelId="{DAF657F3-DFA5-4888-AFA2-D3282F4294DB}" type="pres">
      <dgm:prSet presAssocID="{447F7510-0C07-4E69-8782-D26C0FCE58E2}" presName="textRect" presStyleLbl="revTx" presStyleIdx="1" presStyleCnt="4" custFlipVert="0" custScaleY="37405">
        <dgm:presLayoutVars>
          <dgm:bulletEnabled val="1"/>
        </dgm:presLayoutVars>
      </dgm:prSet>
      <dgm:spPr/>
    </dgm:pt>
    <dgm:pt modelId="{65D8FC48-9321-42A8-A2F0-71AADCC1789D}" type="pres">
      <dgm:prSet presAssocID="{ABD82E31-9E66-4796-A3A9-A1C7B4CC5E9B}" presName="sibTrans" presStyleLbl="sibTrans2D1" presStyleIdx="0" presStyleCnt="0"/>
      <dgm:spPr/>
    </dgm:pt>
    <dgm:pt modelId="{93B0A170-454E-4BC6-826A-67485AEA09C8}" type="pres">
      <dgm:prSet presAssocID="{4F894C99-4792-4C7F-A316-39D171A037DE}" presName="compNode" presStyleCnt="0"/>
      <dgm:spPr/>
    </dgm:pt>
    <dgm:pt modelId="{E1575231-763B-4C04-A18A-5AEDD74A8711}" type="pres">
      <dgm:prSet presAssocID="{4F894C99-4792-4C7F-A316-39D171A037DE}" presName="pictRect" presStyleLbl="node1" presStyleIdx="2" presStyleCnt="4" custLinFactNeighborX="-275"/>
      <dgm:spPr>
        <a:prstGeom prst="rect">
          <a:avLst/>
        </a:prstGeom>
        <a:blipFill>
          <a:blip xmlns:r="http://schemas.openxmlformats.org/officeDocument/2006/relationships" r:embed="rId3"/>
          <a:srcRect/>
          <a:stretch>
            <a:fillRect l="-2000" r="-2000"/>
          </a:stretch>
        </a:blipFill>
      </dgm:spPr>
      <dgm:extLst>
        <a:ext uri="{E40237B7-FDA0-4F09-8148-C483321AD2D9}">
          <dgm14:cNvPr xmlns:dgm14="http://schemas.microsoft.com/office/drawing/2010/diagram" id="0" name="" descr="Headshot"/>
        </a:ext>
      </dgm:extLst>
    </dgm:pt>
    <dgm:pt modelId="{F06C5809-9330-4959-A4AC-CABBA853D005}" type="pres">
      <dgm:prSet presAssocID="{4F894C99-4792-4C7F-A316-39D171A037DE}" presName="textRect" presStyleLbl="revTx" presStyleIdx="2" presStyleCnt="4" custScaleY="20122">
        <dgm:presLayoutVars>
          <dgm:bulletEnabled val="1"/>
        </dgm:presLayoutVars>
      </dgm:prSet>
      <dgm:spPr/>
    </dgm:pt>
    <dgm:pt modelId="{E765CF9C-5378-48BF-82FE-CDC9ECD77029}" type="pres">
      <dgm:prSet presAssocID="{9D42B390-E84B-4E50-8B8F-4FA99F14DB97}" presName="sibTrans" presStyleLbl="sibTrans2D1" presStyleIdx="0" presStyleCnt="0"/>
      <dgm:spPr/>
    </dgm:pt>
    <dgm:pt modelId="{5623CB7D-1668-48A0-9046-409DFD796C90}" type="pres">
      <dgm:prSet presAssocID="{7964467C-655E-4F9B-BD50-E65C742F48B4}" presName="compNode" presStyleCnt="0"/>
      <dgm:spPr/>
    </dgm:pt>
    <dgm:pt modelId="{FABEAD74-907D-47B9-878B-619DB3512E33}" type="pres">
      <dgm:prSet presAssocID="{7964467C-655E-4F9B-BD50-E65C742F48B4}" presName="pictRect" presStyleLbl="node1" presStyleIdx="3" presStyleCnt="4" custLinFactNeighborX="204"/>
      <dgm:spPr>
        <a:prstGeom prst="rect">
          <a:avLst/>
        </a:prstGeom>
        <a:blipFill>
          <a:blip xmlns:r="http://schemas.openxmlformats.org/officeDocument/2006/relationships" r:embed="rId4"/>
          <a:srcRect/>
          <a:stretch>
            <a:fillRect l="-2000" r="-2000"/>
          </a:stretch>
        </a:blipFill>
      </dgm:spPr>
      <dgm:extLst>
        <a:ext uri="{E40237B7-FDA0-4F09-8148-C483321AD2D9}">
          <dgm14:cNvPr xmlns:dgm14="http://schemas.microsoft.com/office/drawing/2010/diagram" id="0" name="" descr="Headshot"/>
        </a:ext>
      </dgm:extLst>
    </dgm:pt>
    <dgm:pt modelId="{995D1D28-A180-4B7F-A805-34C8AFFE0118}" type="pres">
      <dgm:prSet presAssocID="{7964467C-655E-4F9B-BD50-E65C742F48B4}" presName="textRect" presStyleLbl="revTx" presStyleIdx="3" presStyleCnt="4" custScaleY="29225">
        <dgm:presLayoutVars>
          <dgm:bulletEnabled val="1"/>
        </dgm:presLayoutVars>
      </dgm:prSet>
      <dgm:spPr/>
    </dgm:pt>
  </dgm:ptLst>
  <dgm:cxnLst>
    <dgm:cxn modelId="{9ADE120A-D81B-4585-8805-5345D03A8C56}" type="presOf" srcId="{7964467C-655E-4F9B-BD50-E65C742F48B4}" destId="{995D1D28-A180-4B7F-A805-34C8AFFE0118}" srcOrd="0" destOrd="0" presId="urn:microsoft.com/office/officeart/2005/8/layout/pList1"/>
    <dgm:cxn modelId="{A550AD5E-5757-48AE-BF77-AE4B871885A0}" type="presOf" srcId="{7CCE2767-7DFB-46F3-BDAB-FB9D7BCD1EAF}" destId="{D3FDBB08-A758-4DF3-8739-D97BA7655C7B}" srcOrd="0" destOrd="0" presId="urn:microsoft.com/office/officeart/2005/8/layout/pList1"/>
    <dgm:cxn modelId="{49FF3042-9A75-4C5D-BE49-464009725F15}" type="presOf" srcId="{447F7510-0C07-4E69-8782-D26C0FCE58E2}" destId="{DAF657F3-DFA5-4888-AFA2-D3282F4294DB}" srcOrd="0" destOrd="0" presId="urn:microsoft.com/office/officeart/2005/8/layout/pList1"/>
    <dgm:cxn modelId="{64E91B4D-44D7-4734-B674-F5737199F55D}" srcId="{7029FAC1-0F73-4EB4-910B-0D8C8E5B2127}" destId="{7CCE2767-7DFB-46F3-BDAB-FB9D7BCD1EAF}" srcOrd="0" destOrd="0" parTransId="{5294CFE8-EF27-4616-A80D-A3F1503BD2CB}" sibTransId="{D9162ADA-8FE8-4EBD-BFAE-B26CF9F24DB9}"/>
    <dgm:cxn modelId="{F2DB0289-DF4E-4918-8714-E6583563E90D}" srcId="{7029FAC1-0F73-4EB4-910B-0D8C8E5B2127}" destId="{447F7510-0C07-4E69-8782-D26C0FCE58E2}" srcOrd="1" destOrd="0" parTransId="{B3B19786-285F-4AA8-AF17-089EBDCFD98C}" sibTransId="{ABD82E31-9E66-4796-A3A9-A1C7B4CC5E9B}"/>
    <dgm:cxn modelId="{776C2BA9-294B-4C70-A000-16096F8AE060}" type="presOf" srcId="{D9162ADA-8FE8-4EBD-BFAE-B26CF9F24DB9}" destId="{CE308088-8928-4A7D-B680-1E37D506B5A5}" srcOrd="0" destOrd="0" presId="urn:microsoft.com/office/officeart/2005/8/layout/pList1"/>
    <dgm:cxn modelId="{75A220B6-4110-4955-9921-2490DE352B9F}" type="presOf" srcId="{4F894C99-4792-4C7F-A316-39D171A037DE}" destId="{F06C5809-9330-4959-A4AC-CABBA853D005}" srcOrd="0" destOrd="0" presId="urn:microsoft.com/office/officeart/2005/8/layout/pList1"/>
    <dgm:cxn modelId="{B01E5BCB-D5FA-468B-9179-593724FB5648}" srcId="{7029FAC1-0F73-4EB4-910B-0D8C8E5B2127}" destId="{4F894C99-4792-4C7F-A316-39D171A037DE}" srcOrd="2" destOrd="0" parTransId="{F740BC1D-F644-4DB1-8058-08814BA374DB}" sibTransId="{9D42B390-E84B-4E50-8B8F-4FA99F14DB97}"/>
    <dgm:cxn modelId="{F84124CE-8EE7-4C9F-BB76-D264A2126769}" type="presOf" srcId="{ABD82E31-9E66-4796-A3A9-A1C7B4CC5E9B}" destId="{65D8FC48-9321-42A8-A2F0-71AADCC1789D}" srcOrd="0" destOrd="0" presId="urn:microsoft.com/office/officeart/2005/8/layout/pList1"/>
    <dgm:cxn modelId="{ABFD0EE5-FD5D-4733-B856-26CB5A6D542A}" type="presOf" srcId="{9D42B390-E84B-4E50-8B8F-4FA99F14DB97}" destId="{E765CF9C-5378-48BF-82FE-CDC9ECD77029}" srcOrd="0" destOrd="0" presId="urn:microsoft.com/office/officeart/2005/8/layout/pList1"/>
    <dgm:cxn modelId="{1289B3F1-E6E0-42BC-9027-98FEC2B1D8E2}" srcId="{7029FAC1-0F73-4EB4-910B-0D8C8E5B2127}" destId="{7964467C-655E-4F9B-BD50-E65C742F48B4}" srcOrd="3" destOrd="0" parTransId="{11637406-E69C-4EAD-B4F6-E44CAFA91F52}" sibTransId="{7FD29FAD-0D0B-4E90-A2CE-3B4C4B7C1C7A}"/>
    <dgm:cxn modelId="{C237CCF8-2B1A-4918-8756-D38B768E4514}" type="presOf" srcId="{7029FAC1-0F73-4EB4-910B-0D8C8E5B2127}" destId="{9203012E-9005-4B29-B97B-66867102E43B}" srcOrd="0" destOrd="0" presId="urn:microsoft.com/office/officeart/2005/8/layout/pList1"/>
    <dgm:cxn modelId="{6EFA7B8A-98EB-4D2A-BC13-2798E483DADB}" type="presParOf" srcId="{9203012E-9005-4B29-B97B-66867102E43B}" destId="{F5BA8362-1416-4CD1-85F0-575932A12C12}" srcOrd="0" destOrd="0" presId="urn:microsoft.com/office/officeart/2005/8/layout/pList1"/>
    <dgm:cxn modelId="{415811E2-F92D-4EEB-B706-A68EB0F0CBF1}" type="presParOf" srcId="{F5BA8362-1416-4CD1-85F0-575932A12C12}" destId="{1040C04C-266A-4BA6-AC80-0FD4DCD21C67}" srcOrd="0" destOrd="0" presId="urn:microsoft.com/office/officeart/2005/8/layout/pList1"/>
    <dgm:cxn modelId="{C5A4E3DC-B1C1-44A0-85E2-CC4D80B7C470}" type="presParOf" srcId="{F5BA8362-1416-4CD1-85F0-575932A12C12}" destId="{D3FDBB08-A758-4DF3-8739-D97BA7655C7B}" srcOrd="1" destOrd="0" presId="urn:microsoft.com/office/officeart/2005/8/layout/pList1"/>
    <dgm:cxn modelId="{D556126D-7172-4E31-8B0A-9DCCFB130449}" type="presParOf" srcId="{9203012E-9005-4B29-B97B-66867102E43B}" destId="{CE308088-8928-4A7D-B680-1E37D506B5A5}" srcOrd="1" destOrd="0" presId="urn:microsoft.com/office/officeart/2005/8/layout/pList1"/>
    <dgm:cxn modelId="{C1E869AE-2114-4695-A478-05B8B31CF7CE}" type="presParOf" srcId="{9203012E-9005-4B29-B97B-66867102E43B}" destId="{7C90B5AD-951C-4C90-8A21-50C7439251A0}" srcOrd="2" destOrd="0" presId="urn:microsoft.com/office/officeart/2005/8/layout/pList1"/>
    <dgm:cxn modelId="{BA3A3F84-D678-49E4-8F62-E455E52FE3AD}" type="presParOf" srcId="{7C90B5AD-951C-4C90-8A21-50C7439251A0}" destId="{3BED2DBE-27FD-49CD-927D-C26FD0B5841A}" srcOrd="0" destOrd="0" presId="urn:microsoft.com/office/officeart/2005/8/layout/pList1"/>
    <dgm:cxn modelId="{3D8E37EA-DAF8-4D22-B1A3-28C28D4F7835}" type="presParOf" srcId="{7C90B5AD-951C-4C90-8A21-50C7439251A0}" destId="{DAF657F3-DFA5-4888-AFA2-D3282F4294DB}" srcOrd="1" destOrd="0" presId="urn:microsoft.com/office/officeart/2005/8/layout/pList1"/>
    <dgm:cxn modelId="{ED8272FC-7906-444D-8276-19A36B9BAAB3}" type="presParOf" srcId="{9203012E-9005-4B29-B97B-66867102E43B}" destId="{65D8FC48-9321-42A8-A2F0-71AADCC1789D}" srcOrd="3" destOrd="0" presId="urn:microsoft.com/office/officeart/2005/8/layout/pList1"/>
    <dgm:cxn modelId="{A55C0A69-9782-4EA2-A8E7-A79AE2744BBE}" type="presParOf" srcId="{9203012E-9005-4B29-B97B-66867102E43B}" destId="{93B0A170-454E-4BC6-826A-67485AEA09C8}" srcOrd="4" destOrd="0" presId="urn:microsoft.com/office/officeart/2005/8/layout/pList1"/>
    <dgm:cxn modelId="{B82BF976-DE78-453C-A04D-84AE655FC3C2}" type="presParOf" srcId="{93B0A170-454E-4BC6-826A-67485AEA09C8}" destId="{E1575231-763B-4C04-A18A-5AEDD74A8711}" srcOrd="0" destOrd="0" presId="urn:microsoft.com/office/officeart/2005/8/layout/pList1"/>
    <dgm:cxn modelId="{BEF2458B-B0B8-45B1-A1F1-D7BE0D2B8F9A}" type="presParOf" srcId="{93B0A170-454E-4BC6-826A-67485AEA09C8}" destId="{F06C5809-9330-4959-A4AC-CABBA853D005}" srcOrd="1" destOrd="0" presId="urn:microsoft.com/office/officeart/2005/8/layout/pList1"/>
    <dgm:cxn modelId="{9041476D-0492-4514-882F-BB1EDE6C9DA3}" type="presParOf" srcId="{9203012E-9005-4B29-B97B-66867102E43B}" destId="{E765CF9C-5378-48BF-82FE-CDC9ECD77029}" srcOrd="5" destOrd="0" presId="urn:microsoft.com/office/officeart/2005/8/layout/pList1"/>
    <dgm:cxn modelId="{5118E4A6-8890-41BF-8060-ED7B75D0D679}" type="presParOf" srcId="{9203012E-9005-4B29-B97B-66867102E43B}" destId="{5623CB7D-1668-48A0-9046-409DFD796C90}" srcOrd="6" destOrd="0" presId="urn:microsoft.com/office/officeart/2005/8/layout/pList1"/>
    <dgm:cxn modelId="{23CC893A-AEC2-4865-97A3-FD98BC253F0D}" type="presParOf" srcId="{5623CB7D-1668-48A0-9046-409DFD796C90}" destId="{FABEAD74-907D-47B9-878B-619DB3512E33}" srcOrd="0" destOrd="0" presId="urn:microsoft.com/office/officeart/2005/8/layout/pList1"/>
    <dgm:cxn modelId="{2E15D378-40A1-4274-BC60-6F15743775A7}" type="presParOf" srcId="{5623CB7D-1668-48A0-9046-409DFD796C90}" destId="{995D1D28-A180-4B7F-A805-34C8AFFE011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04C-266A-4BA6-AC80-0FD4DCD21C67}">
      <dsp:nvSpPr>
        <dsp:cNvPr id="0" name=""/>
        <dsp:cNvSpPr/>
      </dsp:nvSpPr>
      <dsp:spPr>
        <a:xfrm>
          <a:off x="829179" y="1290"/>
          <a:ext cx="2240658" cy="1543813"/>
        </a:xfrm>
        <a:prstGeom prst="rect">
          <a:avLst/>
        </a:prstGeom>
        <a:blipFill>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DBB08-A758-4DF3-8739-D97BA7655C7B}">
      <dsp:nvSpPr>
        <dsp:cNvPr id="0" name=""/>
        <dsp:cNvSpPr/>
      </dsp:nvSpPr>
      <dsp:spPr>
        <a:xfrm>
          <a:off x="1566188" y="1779023"/>
          <a:ext cx="766641" cy="36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1566188" y="1779023"/>
        <a:ext cx="766641" cy="363445"/>
      </dsp:txXfrm>
    </dsp:sp>
    <dsp:sp modelId="{3BED2DBE-27FD-49CD-927D-C26FD0B5841A}">
      <dsp:nvSpPr>
        <dsp:cNvPr id="0" name=""/>
        <dsp:cNvSpPr/>
      </dsp:nvSpPr>
      <dsp:spPr>
        <a:xfrm>
          <a:off x="3293998" y="14416"/>
          <a:ext cx="2240658" cy="1543813"/>
        </a:xfrm>
        <a:prstGeom prst="rect">
          <a:avLst/>
        </a:prstGeom>
        <a:blipFill>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657F3-DFA5-4888-AFA2-D3282F4294DB}">
      <dsp:nvSpPr>
        <dsp:cNvPr id="0" name=""/>
        <dsp:cNvSpPr/>
      </dsp:nvSpPr>
      <dsp:spPr>
        <a:xfrm>
          <a:off x="3293998" y="1818401"/>
          <a:ext cx="2240658" cy="31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3293998" y="1818401"/>
        <a:ext cx="2240658" cy="310941"/>
      </dsp:txXfrm>
    </dsp:sp>
    <dsp:sp modelId="{E1575231-763B-4C04-A18A-5AEDD74A8711}">
      <dsp:nvSpPr>
        <dsp:cNvPr id="0" name=""/>
        <dsp:cNvSpPr/>
      </dsp:nvSpPr>
      <dsp:spPr>
        <a:xfrm>
          <a:off x="5752655" y="50334"/>
          <a:ext cx="2240658" cy="1543813"/>
        </a:xfrm>
        <a:prstGeom prst="rect">
          <a:avLst/>
        </a:prstGeom>
        <a:blipFill>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C5809-9330-4959-A4AC-CABBA853D005}">
      <dsp:nvSpPr>
        <dsp:cNvPr id="0" name=""/>
        <dsp:cNvSpPr/>
      </dsp:nvSpPr>
      <dsp:spPr>
        <a:xfrm>
          <a:off x="5758817" y="1926154"/>
          <a:ext cx="2240658" cy="16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5758817" y="1926154"/>
        <a:ext cx="2240658" cy="167271"/>
      </dsp:txXfrm>
    </dsp:sp>
    <dsp:sp modelId="{FABEAD74-907D-47B9-878B-619DB3512E33}">
      <dsp:nvSpPr>
        <dsp:cNvPr id="0" name=""/>
        <dsp:cNvSpPr/>
      </dsp:nvSpPr>
      <dsp:spPr>
        <a:xfrm>
          <a:off x="8228207" y="31416"/>
          <a:ext cx="2240658" cy="1543813"/>
        </a:xfrm>
        <a:prstGeom prst="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D1D28-A180-4B7F-A805-34C8AFFE0118}">
      <dsp:nvSpPr>
        <dsp:cNvPr id="0" name=""/>
        <dsp:cNvSpPr/>
      </dsp:nvSpPr>
      <dsp:spPr>
        <a:xfrm>
          <a:off x="8223636" y="1869400"/>
          <a:ext cx="2240658" cy="24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8223636" y="1869400"/>
        <a:ext cx="2240658" cy="24294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11/15/2022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A0A"/>
                </a:solidFill>
                <a:effectLst/>
                <a:latin typeface="open-sans"/>
              </a:rPr>
              <a:t>Health insurance is a complicated subject. Members can learn the basic information to know about healthcare insuranc</a:t>
            </a:r>
            <a:r>
              <a:rPr lang="en-US" dirty="0">
                <a:solidFill>
                  <a:srgbClr val="0A0A0A"/>
                </a:solidFill>
                <a:latin typeface="open-sans"/>
              </a:rPr>
              <a:t>e plans. </a:t>
            </a:r>
            <a:r>
              <a:rPr lang="en-US" b="0" i="0" dirty="0">
                <a:solidFill>
                  <a:srgbClr val="0A0A0A"/>
                </a:solidFill>
                <a:effectLst/>
                <a:latin typeface="open-sans"/>
              </a:rPr>
              <a:t>The OHA Lunch &amp; Learn will review  an overview of some of the terms that you might find in your health plan, It is important that you understand who regulates your insurance plan, how to find out what your health plan actually covers, and </a:t>
            </a:r>
            <a:r>
              <a:rPr lang="en-US" dirty="0">
                <a:solidFill>
                  <a:srgbClr val="0A0A0A"/>
                </a:solidFill>
                <a:latin typeface="open-sans"/>
              </a:rPr>
              <a:t>where to go should you have an issue or question. This information is provided </a:t>
            </a:r>
            <a:r>
              <a:rPr lang="en-US" b="0" i="0" dirty="0">
                <a:solidFill>
                  <a:srgbClr val="0A0A0A"/>
                </a:solidFill>
                <a:effectLst/>
                <a:latin typeface="open-sans"/>
              </a:rPr>
              <a:t>in order to avoid surprises while seeking medical treatment or receiving a bill you were not expecting. This material may also assist you when choosing and enrolling in a health plan.</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62660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224296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06905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302685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274529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386920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4134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85891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198107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257094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5864569"/>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958106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a:t>www.ct.gov/oha</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www.ct.gov/oha</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fld id="{0A8B72A1-AE06-4F7A-A3EF-645B4F00734D}" type="datetimeFigureOut">
              <a:rPr lang="en-US" smtClean="0"/>
              <a:t>11/15/2022</a:t>
            </a:fld>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r>
              <a:rPr lang="en-US"/>
              <a:t>www.ct.gov/oha</a:t>
            </a:r>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r>
              <a:rPr lang="en-US"/>
              <a:t>www.ct.gov/oha</a:t>
            </a:r>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r>
              <a:rPr lang="en-US"/>
              <a:t>www.ct.gov/oha</a:t>
            </a:r>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r>
              <a:rPr lang="en-US"/>
              <a:t>www.ct.gov/oha</a:t>
            </a:r>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www.ct.gov/oha</a:t>
            </a:r>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775" r:id="rId16"/>
    <p:sldLayoutId id="2147483783" r:id="rId17"/>
    <p:sldLayoutId id="2147483784" r:id="rId18"/>
    <p:sldLayoutId id="2147483782" r:id="rId19"/>
    <p:sldLayoutId id="2147483778"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Healthcare.advocate@ct.gov" TargetMode="Externa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p:txBody>
          <a:bodyPr>
            <a:normAutofit fontScale="90000"/>
          </a:bodyPr>
          <a:lstStyle/>
          <a:p>
            <a:pPr algn="ctr"/>
            <a:r>
              <a:rPr lang="en-US" dirty="0">
                <a:latin typeface="Gill Sans MT" panose="020B0502020104020203" pitchFamily="34" charset="0"/>
              </a:rPr>
              <a:t>Lunch &amp; Learn with OHA</a:t>
            </a:r>
            <a:br>
              <a:rPr lang="en-US" dirty="0">
                <a:latin typeface="Gill Sans MT" panose="020B0502020104020203" pitchFamily="34" charset="0"/>
              </a:rPr>
            </a:br>
            <a:r>
              <a:rPr lang="en-US" dirty="0">
                <a:latin typeface="Gill Sans MT" panose="020B0502020104020203" pitchFamily="34" charset="0"/>
              </a:rPr>
              <a:t>November 15, 2022</a:t>
            </a:r>
            <a:br>
              <a:rPr lang="en-US" dirty="0">
                <a:latin typeface="Gill Sans MT" panose="020B0502020104020203" pitchFamily="34" charset="0"/>
              </a:rPr>
            </a:br>
            <a:r>
              <a:rPr lang="en-US" dirty="0">
                <a:latin typeface="Gill Sans MT" panose="020B0502020104020203" pitchFamily="34" charset="0"/>
              </a:rPr>
              <a:t>12:00-12:30pm</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p:txBody>
          <a:bodyPr>
            <a:normAutofit fontScale="85000" lnSpcReduction="10000"/>
          </a:bodyPr>
          <a:lstStyle/>
          <a:p>
            <a:pPr algn="ctr"/>
            <a:r>
              <a:rPr lang="en-US" dirty="0">
                <a:latin typeface="Gill Sans MT" panose="020B0502020104020203" pitchFamily="34" charset="0"/>
              </a:rPr>
              <a:t>Presenters: Ted Doolittle – CT Healthcare Advocate, Adam Prizio – OHA Staff Attorney</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4" b="24"/>
          <a:stretch/>
        </p:blipFill>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p:txBody>
          <a:bodyPr/>
          <a:lstStyle/>
          <a:p>
            <a:pPr algn="ctr"/>
            <a:r>
              <a:rPr lang="en-US" dirty="0">
                <a:solidFill>
                  <a:srgbClr val="0A0A0A"/>
                </a:solidFill>
                <a:latin typeface="Gill Sans MT" panose="020B0502020104020203" pitchFamily="34" charset="0"/>
              </a:rPr>
              <a:t>Choosing Medicare Coverage (Cont’d)</a:t>
            </a:r>
            <a:endParaRPr lang="en-US" dirty="0">
              <a:latin typeface="Gill Sans MT" panose="020B0502020104020203" pitchFamily="34" charset="0"/>
            </a:endParaRPr>
          </a:p>
        </p:txBody>
      </p:sp>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p:txBody>
          <a:bodyPr/>
          <a:lstStyle/>
          <a:p>
            <a:r>
              <a:rPr lang="en-US"/>
              <a:t>www.ct.gov/oha</a:t>
            </a:r>
            <a:endParaRPr lang="en-US" dirty="0"/>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p:txBody>
          <a:bodyPr>
            <a:normAutofit/>
          </a:bodyPr>
          <a:lstStyle/>
          <a:p>
            <a:r>
              <a:rPr lang="en-US" dirty="0">
                <a:latin typeface="Gill Sans MT" panose="020B0502020104020203" pitchFamily="34" charset="0"/>
              </a:rPr>
              <a:t>Medicare Advantage</a:t>
            </a:r>
          </a:p>
          <a:p>
            <a:pPr lvl="1"/>
            <a:r>
              <a:rPr lang="en-US" dirty="0">
                <a:latin typeface="Gill Sans MT" panose="020B0502020104020203" pitchFamily="34" charset="0"/>
              </a:rPr>
              <a:t>Private insurance coverage</a:t>
            </a:r>
          </a:p>
          <a:p>
            <a:pPr lvl="1"/>
            <a:r>
              <a:rPr lang="en-US" dirty="0">
                <a:latin typeface="Gill Sans MT" panose="020B0502020104020203" pitchFamily="34" charset="0"/>
              </a:rPr>
              <a:t>Must provide Part A (Hospital) and Part B (Medical) benefits.</a:t>
            </a:r>
          </a:p>
          <a:p>
            <a:pPr lvl="1"/>
            <a:r>
              <a:rPr lang="en-US" dirty="0">
                <a:latin typeface="Gill Sans MT" panose="020B0502020104020203" pitchFamily="34" charset="0"/>
              </a:rPr>
              <a:t>Must use plan’s network of providers for non-emergency care.</a:t>
            </a:r>
          </a:p>
          <a:p>
            <a:pPr lvl="1"/>
            <a:r>
              <a:rPr lang="en-US" dirty="0">
                <a:latin typeface="Gill Sans MT" panose="020B0502020104020203" pitchFamily="34" charset="0"/>
              </a:rPr>
              <a:t>May include drug coverage</a:t>
            </a:r>
          </a:p>
          <a:p>
            <a:pPr lvl="1"/>
            <a:r>
              <a:rPr lang="en-US" dirty="0">
                <a:latin typeface="Gill Sans MT" panose="020B0502020104020203" pitchFamily="34" charset="0"/>
              </a:rPr>
              <a:t>May include dental, vision, hearing, and additional benefits.</a:t>
            </a:r>
          </a:p>
          <a:p>
            <a:pPr lvl="1"/>
            <a:r>
              <a:rPr lang="en-US" dirty="0">
                <a:latin typeface="Gill Sans MT" panose="020B0502020104020203" pitchFamily="34" charset="0"/>
              </a:rPr>
              <a:t>Yearly out of pocket maximum</a:t>
            </a:r>
          </a:p>
        </p:txBody>
      </p:sp>
    </p:spTree>
    <p:extLst>
      <p:ext uri="{BB962C8B-B14F-4D97-AF65-F5344CB8AC3E}">
        <p14:creationId xmlns:p14="http://schemas.microsoft.com/office/powerpoint/2010/main" val="406457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25A2-0A96-410E-A7C5-DD51F154CF22}"/>
              </a:ext>
            </a:extLst>
          </p:cNvPr>
          <p:cNvSpPr>
            <a:spLocks noGrp="1"/>
          </p:cNvSpPr>
          <p:nvPr>
            <p:ph type="title"/>
          </p:nvPr>
        </p:nvSpPr>
        <p:spPr>
          <a:xfrm>
            <a:off x="581192" y="589085"/>
            <a:ext cx="11029616" cy="1565030"/>
          </a:xfrm>
        </p:spPr>
        <p:txBody>
          <a:bodyPr>
            <a:normAutofit/>
          </a:bodyPr>
          <a:lstStyle/>
          <a:p>
            <a:pPr algn="ctr"/>
            <a:r>
              <a:rPr lang="en-US" b="0" i="0" dirty="0">
                <a:solidFill>
                  <a:srgbClr val="0A0A0A"/>
                </a:solidFill>
                <a:effectLst/>
                <a:latin typeface="museo"/>
              </a:rPr>
              <a:t>Where Can I Get Help?</a:t>
            </a:r>
            <a:endParaRPr lang="en-US" dirty="0"/>
          </a:p>
        </p:txBody>
      </p:sp>
      <p:sp>
        <p:nvSpPr>
          <p:cNvPr id="4" name="Footer Placeholder 3">
            <a:extLst>
              <a:ext uri="{FF2B5EF4-FFF2-40B4-BE49-F238E27FC236}">
                <a16:creationId xmlns:a16="http://schemas.microsoft.com/office/drawing/2014/main" id="{8B02C10B-526F-41B8-A982-B047E19ACB77}"/>
              </a:ext>
            </a:extLst>
          </p:cNvPr>
          <p:cNvSpPr>
            <a:spLocks noGrp="1"/>
          </p:cNvSpPr>
          <p:nvPr>
            <p:ph type="ftr" sz="quarter" idx="11"/>
          </p:nvPr>
        </p:nvSpPr>
        <p:spPr/>
        <p:txBody>
          <a:bodyPr/>
          <a:lstStyle/>
          <a:p>
            <a:r>
              <a:rPr lang="en-US"/>
              <a:t>www.ct.gov/oha</a:t>
            </a:r>
            <a:endParaRPr lang="en-US" dirty="0"/>
          </a:p>
        </p:txBody>
      </p:sp>
      <p:sp>
        <p:nvSpPr>
          <p:cNvPr id="5" name="Content Placeholder 4">
            <a:extLst>
              <a:ext uri="{FF2B5EF4-FFF2-40B4-BE49-F238E27FC236}">
                <a16:creationId xmlns:a16="http://schemas.microsoft.com/office/drawing/2014/main" id="{6C5B932F-EDD8-4DE8-83DA-27E88B85A7D3}"/>
              </a:ext>
            </a:extLst>
          </p:cNvPr>
          <p:cNvSpPr>
            <a:spLocks noGrp="1"/>
          </p:cNvSpPr>
          <p:nvPr>
            <p:ph idx="1"/>
          </p:nvPr>
        </p:nvSpPr>
        <p:spPr>
          <a:xfrm>
            <a:off x="838200" y="2493817"/>
            <a:ext cx="8264236" cy="3683145"/>
          </a:xfrm>
        </p:spPr>
        <p:txBody>
          <a:bodyPr/>
          <a:lstStyle/>
          <a:p>
            <a:r>
              <a:rPr lang="en-US" dirty="0"/>
              <a:t>Contact OHA – ct.gov/OHA or 866-466-4446</a:t>
            </a:r>
          </a:p>
          <a:p>
            <a:r>
              <a:rPr lang="en-US" dirty="0"/>
              <a:t>ACA Plans</a:t>
            </a:r>
          </a:p>
          <a:p>
            <a:pPr lvl="1"/>
            <a:r>
              <a:rPr lang="en-US" dirty="0"/>
              <a:t>Access Health CT – AccessHealthCT.com or 855-805-4325</a:t>
            </a:r>
          </a:p>
          <a:p>
            <a:pPr lvl="1"/>
            <a:r>
              <a:rPr lang="en-US" dirty="0"/>
              <a:t>Insurance Brokers</a:t>
            </a:r>
          </a:p>
          <a:p>
            <a:r>
              <a:rPr lang="en-US" dirty="0"/>
              <a:t>Medicare and Medicare Advantage</a:t>
            </a:r>
          </a:p>
          <a:p>
            <a:pPr lvl="1"/>
            <a:r>
              <a:rPr lang="en-US" dirty="0"/>
              <a:t>CT CHOICES – 800-994-9422</a:t>
            </a:r>
          </a:p>
          <a:p>
            <a:endParaRPr lang="en-US" dirty="0"/>
          </a:p>
        </p:txBody>
      </p:sp>
    </p:spTree>
    <p:extLst>
      <p:ext uri="{BB962C8B-B14F-4D97-AF65-F5344CB8AC3E}">
        <p14:creationId xmlns:p14="http://schemas.microsoft.com/office/powerpoint/2010/main" val="301711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57F7-A72D-4948-BAAE-A8D55FF19790}"/>
              </a:ext>
            </a:extLst>
          </p:cNvPr>
          <p:cNvSpPr>
            <a:spLocks noGrp="1"/>
          </p:cNvSpPr>
          <p:nvPr>
            <p:ph type="ctrTitle"/>
          </p:nvPr>
        </p:nvSpPr>
        <p:spPr>
          <a:xfrm>
            <a:off x="581191" y="791968"/>
            <a:ext cx="10993549" cy="1223868"/>
          </a:xfrm>
        </p:spPr>
        <p:txBody>
          <a:bodyPr>
            <a:noAutofit/>
          </a:bodyPr>
          <a:lstStyle/>
          <a:p>
            <a:pPr algn="ctr"/>
            <a:r>
              <a:rPr lang="en-US" sz="3200" dirty="0">
                <a:latin typeface="Gill Sans MT" panose="020B0502020104020203" pitchFamily="34" charset="0"/>
              </a:rPr>
              <a:t>OHA SERVES ALL CONNECTICUT RESIDENTS AND/OR INSURANCE PLANS WRITTEN OUT OF CONNECTICUT</a:t>
            </a:r>
          </a:p>
        </p:txBody>
      </p:sp>
      <p:sp>
        <p:nvSpPr>
          <p:cNvPr id="3" name="Subtitle 2">
            <a:extLst>
              <a:ext uri="{FF2B5EF4-FFF2-40B4-BE49-F238E27FC236}">
                <a16:creationId xmlns:a16="http://schemas.microsoft.com/office/drawing/2014/main" id="{0B162AF4-EFE1-453C-AE1C-E1AD80DF9696}"/>
              </a:ext>
            </a:extLst>
          </p:cNvPr>
          <p:cNvSpPr>
            <a:spLocks noGrp="1"/>
          </p:cNvSpPr>
          <p:nvPr>
            <p:ph type="subTitle" idx="1"/>
          </p:nvPr>
        </p:nvSpPr>
        <p:spPr>
          <a:xfrm>
            <a:off x="581194" y="4094480"/>
            <a:ext cx="10993546" cy="1971553"/>
          </a:xfrm>
        </p:spPr>
        <p:txBody>
          <a:bodyPr>
            <a:normAutofit/>
          </a:bodyPr>
          <a:lstStyle/>
          <a:p>
            <a:pPr algn="ctr"/>
            <a:r>
              <a:rPr lang="en-US" dirty="0">
                <a:latin typeface="Gill Sans MT" panose="020B0502020104020203" pitchFamily="34" charset="0"/>
              </a:rPr>
              <a:t>OHA DOES NOT WANT TO BE THE “BEST KEPT SECRET IN CONNECTICUT.” HELP US CHANGE THAT. </a:t>
            </a:r>
          </a:p>
          <a:p>
            <a:pPr algn="ctr"/>
            <a:endParaRPr lang="en-US" dirty="0">
              <a:latin typeface="Gill Sans MT" panose="020B0502020104020203" pitchFamily="34" charset="0"/>
            </a:endParaRPr>
          </a:p>
          <a:p>
            <a:pPr algn="ctr"/>
            <a:r>
              <a:rPr lang="en-US" dirty="0">
                <a:latin typeface="Gill Sans MT" panose="020B0502020104020203" pitchFamily="34" charset="0"/>
              </a:rPr>
              <a:t>PLEASE SHARE OUR CONTACT INFORMATION</a:t>
            </a:r>
          </a:p>
        </p:txBody>
      </p:sp>
      <p:graphicFrame>
        <p:nvGraphicFramePr>
          <p:cNvPr id="5" name="Content Placeholder 6" descr="Team placeholder ">
            <a:extLst>
              <a:ext uri="{FF2B5EF4-FFF2-40B4-BE49-F238E27FC236}">
                <a16:creationId xmlns:a16="http://schemas.microsoft.com/office/drawing/2014/main" id="{68D349C3-15F3-418C-9E9A-6A3A06D53D81}"/>
              </a:ext>
            </a:extLst>
          </p:cNvPr>
          <p:cNvGraphicFramePr>
            <a:graphicFrameLocks noGrp="1"/>
          </p:cNvGraphicFramePr>
          <p:nvPr>
            <p:ph type="pic" sz="quarter" idx="13"/>
            <p:extLst>
              <p:ext uri="{D42A27DB-BD31-4B8C-83A1-F6EECF244321}">
                <p14:modId xmlns:p14="http://schemas.microsoft.com/office/powerpoint/2010/main" val="2497731303"/>
              </p:ext>
            </p:extLst>
          </p:nvPr>
        </p:nvGraphicFramePr>
        <p:xfrm>
          <a:off x="449262" y="1950720"/>
          <a:ext cx="11293475" cy="214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1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609906" y="702156"/>
            <a:ext cx="3568661" cy="2726844"/>
          </a:xfrm>
        </p:spPr>
        <p:txBody>
          <a:bodyPr>
            <a:normAutofit fontScale="90000"/>
          </a:bodyPr>
          <a:lstStyle/>
          <a:p>
            <a:br>
              <a:rPr lang="en-US" dirty="0"/>
            </a:br>
            <a:r>
              <a:rPr lang="en-US" dirty="0"/>
              <a:t>	Thank you</a:t>
            </a:r>
            <a:br>
              <a:rPr lang="en-US" dirty="0"/>
            </a:br>
            <a:br>
              <a:rPr lang="en-US" dirty="0"/>
            </a:br>
            <a:r>
              <a:rPr lang="en-US" dirty="0"/>
              <a:t>	questions? </a:t>
            </a:r>
            <a:br>
              <a:rPr lang="en-US" dirty="0"/>
            </a:br>
            <a:br>
              <a:rPr lang="en-US" dirty="0"/>
            </a:br>
            <a:endParaRPr lang="en-US" dirty="0"/>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111760" y="3156438"/>
            <a:ext cx="5140960" cy="2901462"/>
          </a:xfrm>
        </p:spPr>
        <p:txBody>
          <a:bodyPr/>
          <a:lstStyle/>
          <a:p>
            <a:r>
              <a:rPr lang="en-US" b="1" dirty="0">
                <a:solidFill>
                  <a:srgbClr val="0070C0"/>
                </a:solidFill>
              </a:rPr>
              <a:t>OFFICE OF THE HEALTHCARE ADVOCATE</a:t>
            </a:r>
          </a:p>
          <a:p>
            <a:r>
              <a:rPr lang="en-US" dirty="0">
                <a:solidFill>
                  <a:srgbClr val="00B0F0"/>
                </a:solidFill>
                <a:hlinkClick r:id="rId2">
                  <a:extLst>
                    <a:ext uri="{A12FA001-AC4F-418D-AE19-62706E023703}">
                      <ahyp:hlinkClr xmlns:ahyp="http://schemas.microsoft.com/office/drawing/2018/hyperlinkcolor" val="tx"/>
                    </a:ext>
                  </a:extLst>
                </a:hlinkClick>
              </a:rPr>
              <a:t>Healthcare.advocate@ct.gov</a:t>
            </a:r>
            <a:endParaRPr lang="en-US" dirty="0">
              <a:solidFill>
                <a:srgbClr val="00B0F0"/>
              </a:solidFill>
            </a:endParaRPr>
          </a:p>
          <a:p>
            <a:r>
              <a:rPr lang="en-US" dirty="0"/>
              <a:t>866-466-4446</a:t>
            </a:r>
          </a:p>
          <a:p>
            <a:r>
              <a:rPr lang="en-US" dirty="0"/>
              <a:t>www.ct.gov/oha</a:t>
            </a:r>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p:txBody>
          <a:bodyPr/>
          <a:lstStyle/>
          <a:p>
            <a:r>
              <a:rPr lang="en-US"/>
              <a:t>www.ct.gov/oha</a:t>
            </a:r>
            <a:endParaRPr lang="en-US" dirty="0"/>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 r="7"/>
          <a:stretch/>
        </p:blipFill>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615" y="-213477"/>
            <a:ext cx="2381250" cy="128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p:txBody>
          <a:bodyPr/>
          <a:lstStyle/>
          <a:p>
            <a:pPr algn="ctr"/>
            <a:r>
              <a:rPr lang="en-US" dirty="0">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81192" y="2606830"/>
            <a:ext cx="3475915" cy="3520440"/>
          </a:xfrm>
        </p:spPr>
        <p:txBody>
          <a:bodyPr anchor="ctr">
            <a:normAutofit/>
          </a:bodyPr>
          <a:lstStyle/>
          <a:p>
            <a:pPr algn="ctr"/>
            <a:r>
              <a:rPr lang="en-US" sz="3200" dirty="0">
                <a:latin typeface="Gill Sans MT" panose="020B0502020104020203" pitchFamily="34" charset="0"/>
              </a:rPr>
              <a:t>State Healthcare Advocate</a:t>
            </a:r>
          </a:p>
          <a:p>
            <a:pPr algn="ctr"/>
            <a:r>
              <a:rPr lang="en-US" sz="3200" dirty="0">
                <a:latin typeface="Gill Sans MT" panose="020B0502020104020203" pitchFamily="34" charset="0"/>
              </a:rPr>
              <a:t>Ted Doolittle</a:t>
            </a:r>
          </a:p>
        </p:txBody>
      </p:sp>
      <p:pic>
        <p:nvPicPr>
          <p:cNvPr id="17" name="Picture Placeholder 7" descr="doctor talking to patient">
            <a:extLst>
              <a:ext uri="{FF2B5EF4-FFF2-40B4-BE49-F238E27FC236}">
                <a16:creationId xmlns:a16="http://schemas.microsoft.com/office/drawing/2014/main" id="{86357C99-DEFC-4892-8C64-EF1482AB3E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416" r="16416"/>
          <a:stretch/>
        </p:blipFill>
        <p:spPr>
          <a:prstGeom prst="rect">
            <a:avLst/>
          </a:prstGeom>
          <a:solidFill>
            <a:schemeClr val="accent2"/>
          </a:solidFill>
        </p:spPr>
      </p:pic>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64" r="64"/>
          <a:stretch/>
        </p:blipFill>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43" r="43"/>
          <a:stretch/>
        </p:blipFill>
        <p:spPr/>
      </p:pic>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p:txBody>
          <a:bodyPr/>
          <a:lstStyle/>
          <a:p>
            <a:r>
              <a:rPr lang="en-US" dirty="0"/>
              <a:t>www.ct.gov/oha</a:t>
            </a:r>
          </a:p>
        </p:txBody>
      </p:sp>
    </p:spTree>
    <p:extLst>
      <p:ext uri="{BB962C8B-B14F-4D97-AF65-F5344CB8AC3E}">
        <p14:creationId xmlns:p14="http://schemas.microsoft.com/office/powerpoint/2010/main" val="398013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81191" y="3429000"/>
            <a:ext cx="10993549" cy="2569128"/>
          </a:xfrm>
        </p:spPr>
        <p:txBody>
          <a:bodyPr>
            <a:normAutofit/>
          </a:bodyPr>
          <a:lstStyle/>
          <a:p>
            <a:pPr algn="ctr"/>
            <a:r>
              <a:rPr lang="en-US" sz="2700" dirty="0">
                <a:latin typeface="Gill Sans MT" panose="020B0502020104020203" pitchFamily="34" charset="0"/>
              </a:rPr>
              <a:t>Open Enrollment: Policies, Provisions, and Payments</a:t>
            </a:r>
            <a:br>
              <a:rPr lang="en-US" sz="1800" dirty="0">
                <a:latin typeface="Gill Sans MT" panose="020B0502020104020203" pitchFamily="34" charset="0"/>
              </a:rPr>
            </a:br>
            <a:br>
              <a:rPr lang="en-US" sz="1800" dirty="0">
                <a:latin typeface="Gill Sans MT" panose="020B0502020104020203" pitchFamily="34" charset="0"/>
              </a:rPr>
            </a:br>
            <a:r>
              <a:rPr lang="en-US" sz="1800" dirty="0">
                <a:latin typeface="Gill Sans MT" panose="020B0502020104020203" pitchFamily="34" charset="0"/>
              </a:rPr>
              <a:t>Key Dates</a:t>
            </a:r>
            <a:br>
              <a:rPr lang="en-US" sz="1800" dirty="0">
                <a:latin typeface="Gill Sans MT" panose="020B0502020104020203" pitchFamily="34" charset="0"/>
              </a:rPr>
            </a:br>
            <a:r>
              <a:rPr lang="en-US" sz="1800" dirty="0">
                <a:latin typeface="Gill Sans MT" panose="020B0502020104020203" pitchFamily="34" charset="0"/>
              </a:rPr>
              <a:t>Access Health Open Enrollment</a:t>
            </a:r>
            <a:br>
              <a:rPr lang="en-US" sz="1800" dirty="0">
                <a:latin typeface="Gill Sans MT" panose="020B0502020104020203" pitchFamily="34" charset="0"/>
              </a:rPr>
            </a:br>
            <a:r>
              <a:rPr lang="en-US" sz="1800" dirty="0">
                <a:latin typeface="Gill Sans MT" panose="020B0502020104020203" pitchFamily="34" charset="0"/>
              </a:rPr>
              <a:t>Medicare Open Enrollment</a:t>
            </a:r>
            <a:br>
              <a:rPr lang="en-US" sz="1800" dirty="0">
                <a:latin typeface="Gill Sans MT" panose="020B0502020104020203" pitchFamily="34" charset="0"/>
              </a:rPr>
            </a:br>
            <a:r>
              <a:rPr lang="en-US" sz="1800" dirty="0">
                <a:latin typeface="Gill Sans MT" panose="020B0502020104020203" pitchFamily="34" charset="0"/>
              </a:rPr>
              <a:t>Choosing a Plan</a:t>
            </a:r>
            <a:br>
              <a:rPr lang="en-US" sz="1800" dirty="0">
                <a:latin typeface="Gill Sans MT" panose="020B0502020104020203" pitchFamily="34" charset="0"/>
              </a:rPr>
            </a:br>
            <a:r>
              <a:rPr lang="en-US" sz="1800" dirty="0">
                <a:latin typeface="Gill Sans MT" panose="020B0502020104020203" pitchFamily="34" charset="0"/>
              </a:rPr>
              <a:t>Getting Help</a:t>
            </a:r>
            <a:br>
              <a:rPr lang="en-US" sz="1800" dirty="0">
                <a:latin typeface="Gill Sans MT" panose="020B0502020104020203" pitchFamily="34" charset="0"/>
              </a:rPr>
            </a:br>
            <a:br>
              <a:rPr lang="en-US" sz="1800" dirty="0">
                <a:latin typeface="Gill Sans MT" panose="020B0502020104020203" pitchFamily="34" charset="0"/>
              </a:rPr>
            </a:br>
            <a:r>
              <a:rPr lang="en-US" sz="1800" cap="none" dirty="0">
                <a:latin typeface="Gill Sans MT" panose="020B0502020104020203" pitchFamily="34" charset="0"/>
              </a:rPr>
              <a:t>Adam Prizio, Staff Attorney, Office of the Healthcare Advocate</a:t>
            </a:r>
            <a:endParaRPr lang="en-US" sz="1600" dirty="0">
              <a:latin typeface="Gill Sans MT" panose="020B0502020104020203" pitchFamily="34" charset="0"/>
            </a:endParaRP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6084277"/>
            <a:ext cx="10993546" cy="626916"/>
          </a:xfrm>
        </p:spPr>
        <p:txBody>
          <a:bodyPr>
            <a:normAutofit fontScale="77500" lnSpcReduction="20000"/>
          </a:bodyPr>
          <a:lstStyle/>
          <a:p>
            <a:pPr algn="ctr"/>
            <a:endParaRPr lang="en-US" dirty="0"/>
          </a:p>
          <a:p>
            <a:pPr algn="ctr"/>
            <a:r>
              <a:rPr lang="en-US" sz="2100" dirty="0"/>
              <a:t>****All the following information can be found on the OHA website: www.ct.gov/oha****</a:t>
            </a:r>
          </a:p>
          <a:p>
            <a:endParaRPr lang="en-US" dirty="0"/>
          </a:p>
        </p:txBody>
      </p:sp>
      <p:pic>
        <p:nvPicPr>
          <p:cNvPr id="6" name="Picture Placeholder 5" descr="A smiling doctor with a stethoscope and a child and mom">
            <a:extLst>
              <a:ext uri="{FF2B5EF4-FFF2-40B4-BE49-F238E27FC236}">
                <a16:creationId xmlns:a16="http://schemas.microsoft.com/office/drawing/2014/main" id="{2E4C2C15-C217-4490-A3A7-E98F49FDF07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49580" y="239087"/>
            <a:ext cx="11292840" cy="2923563"/>
          </a:xfrm>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9377B9-42A2-497D-A6A4-036F70125475}"/>
              </a:ext>
            </a:extLst>
          </p:cNvPr>
          <p:cNvSpPr>
            <a:spLocks noGrp="1"/>
          </p:cNvSpPr>
          <p:nvPr>
            <p:ph type="title"/>
          </p:nvPr>
        </p:nvSpPr>
        <p:spPr>
          <a:xfrm>
            <a:off x="581192" y="731520"/>
            <a:ext cx="11029616" cy="390270"/>
          </a:xfrm>
        </p:spPr>
        <p:txBody>
          <a:bodyPr>
            <a:normAutofit fontScale="90000"/>
          </a:bodyPr>
          <a:lstStyle/>
          <a:p>
            <a:pPr marL="0" marR="0" algn="ctr">
              <a:spcBef>
                <a:spcPts val="0"/>
              </a:spcBef>
              <a:spcAft>
                <a:spcPts val="800"/>
              </a:spcAft>
            </a:pPr>
            <a:r>
              <a:rPr lang="en-US" dirty="0">
                <a:latin typeface="Gill Sans MT" panose="020B0502020104020203" pitchFamily="34" charset="0"/>
              </a:rPr>
              <a:t>OPEN ENROLLMENT: KEY DATES for 2022</a:t>
            </a:r>
          </a:p>
        </p:txBody>
      </p:sp>
      <p:sp>
        <p:nvSpPr>
          <p:cNvPr id="6" name="Content Placeholder 5">
            <a:extLst>
              <a:ext uri="{FF2B5EF4-FFF2-40B4-BE49-F238E27FC236}">
                <a16:creationId xmlns:a16="http://schemas.microsoft.com/office/drawing/2014/main" id="{D4F7E720-553D-4DA2-8C5A-3A84461CFA33}"/>
              </a:ext>
            </a:extLst>
          </p:cNvPr>
          <p:cNvSpPr>
            <a:spLocks noGrp="1"/>
          </p:cNvSpPr>
          <p:nvPr>
            <p:ph idx="1"/>
          </p:nvPr>
        </p:nvSpPr>
        <p:spPr>
          <a:xfrm>
            <a:off x="298938" y="1725105"/>
            <a:ext cx="11311869" cy="5027387"/>
          </a:xfrm>
        </p:spPr>
        <p:txBody>
          <a:bodyPr>
            <a:normAutofit fontScale="92500" lnSpcReduction="20000"/>
          </a:bodyPr>
          <a:lstStyle/>
          <a:p>
            <a:r>
              <a:rPr lang="en-US" dirty="0">
                <a:latin typeface="Gill Sans MT" panose="020B0502020104020203" pitchFamily="34" charset="0"/>
              </a:rPr>
              <a:t>Medicare Open Enrollment: </a:t>
            </a:r>
            <a:r>
              <a:rPr lang="en-US" b="1" dirty="0">
                <a:latin typeface="Gill Sans MT" panose="020B0502020104020203" pitchFamily="34" charset="0"/>
              </a:rPr>
              <a:t>October 15 – December 7, 2022</a:t>
            </a:r>
          </a:p>
          <a:p>
            <a:endParaRPr lang="en-US" dirty="0">
              <a:latin typeface="Gill Sans MT" panose="020B0502020104020203" pitchFamily="34" charset="0"/>
            </a:endParaRPr>
          </a:p>
          <a:p>
            <a:r>
              <a:rPr lang="en-US" dirty="0">
                <a:latin typeface="Gill Sans MT" panose="020B0502020104020203" pitchFamily="34" charset="0"/>
              </a:rPr>
              <a:t>Medicare Advantage Open Enrollment: </a:t>
            </a:r>
            <a:r>
              <a:rPr lang="en-US" b="1" dirty="0">
                <a:latin typeface="Gill Sans MT" panose="020B0502020104020203" pitchFamily="34" charset="0"/>
              </a:rPr>
              <a:t>January 1 – March 31, 2023</a:t>
            </a:r>
          </a:p>
          <a:p>
            <a:pPr lvl="1"/>
            <a:r>
              <a:rPr lang="en-US" dirty="0">
                <a:latin typeface="Gill Sans MT" panose="020B0502020104020203" pitchFamily="34" charset="0"/>
              </a:rPr>
              <a:t>Members of an existing Medicare Advantage Plan may switch to a new plan or to Original Medicare once during this time period.</a:t>
            </a:r>
          </a:p>
          <a:p>
            <a:pPr marL="324000" lvl="1" indent="0">
              <a:buNone/>
            </a:pPr>
            <a:endParaRPr lang="en-US" dirty="0">
              <a:latin typeface="Gill Sans MT" panose="020B0502020104020203" pitchFamily="34" charset="0"/>
            </a:endParaRPr>
          </a:p>
          <a:p>
            <a:r>
              <a:rPr lang="en-US" dirty="0">
                <a:latin typeface="Gill Sans MT" panose="020B0502020104020203" pitchFamily="34" charset="0"/>
              </a:rPr>
              <a:t>Access Health Connecticut Open Enrollment: </a:t>
            </a:r>
            <a:r>
              <a:rPr lang="en-US" b="1" dirty="0">
                <a:latin typeface="Gill Sans MT" panose="020B0502020104020203" pitchFamily="34" charset="0"/>
              </a:rPr>
              <a:t>November 1, 2022 – January 15, 2023</a:t>
            </a:r>
          </a:p>
          <a:p>
            <a:pPr lvl="1"/>
            <a:endParaRPr lang="en-US" dirty="0">
              <a:latin typeface="Gill Sans MT" panose="020B0502020104020203" pitchFamily="34" charset="0"/>
            </a:endParaRPr>
          </a:p>
          <a:p>
            <a:r>
              <a:rPr lang="en-US" dirty="0">
                <a:latin typeface="Gill Sans MT" panose="020B0502020104020203" pitchFamily="34" charset="0"/>
              </a:rPr>
              <a:t>Other Enrollment Periods</a:t>
            </a:r>
          </a:p>
          <a:p>
            <a:pPr lvl="1"/>
            <a:r>
              <a:rPr lang="en-US" dirty="0">
                <a:latin typeface="Gill Sans MT" panose="020B0502020104020203" pitchFamily="34" charset="0"/>
              </a:rPr>
              <a:t>COBRA Election Period (at least 60 days following the loss of employer-sponsored health benefits)</a:t>
            </a:r>
          </a:p>
          <a:p>
            <a:pPr lvl="1"/>
            <a:r>
              <a:rPr lang="en-US" dirty="0">
                <a:latin typeface="Gill Sans MT" panose="020B0502020104020203" pitchFamily="34" charset="0"/>
              </a:rPr>
              <a:t>Open Enrollment for Employer-sponsored health coverage or health benefits</a:t>
            </a:r>
          </a:p>
          <a:p>
            <a:pPr lvl="1"/>
            <a:r>
              <a:rPr lang="en-US" dirty="0">
                <a:latin typeface="Gill Sans MT" panose="020B0502020104020203" pitchFamily="34" charset="0"/>
              </a:rPr>
              <a:t>Medicare Initial Enrollment Period after qualifying for Medicare</a:t>
            </a:r>
          </a:p>
          <a:p>
            <a:pPr lvl="1"/>
            <a:r>
              <a:rPr lang="en-US" dirty="0">
                <a:latin typeface="Gill Sans MT" panose="020B0502020104020203" pitchFamily="34" charset="0"/>
              </a:rPr>
              <a:t>ACA Special Enrollment Period following a qualifying life event.</a:t>
            </a:r>
          </a:p>
          <a:p>
            <a:pPr lvl="1"/>
            <a:endParaRPr lang="en-US" dirty="0">
              <a:latin typeface="Gill Sans MT" panose="020B0502020104020203" pitchFamily="34" charset="0"/>
            </a:endParaRPr>
          </a:p>
        </p:txBody>
      </p:sp>
    </p:spTree>
    <p:extLst>
      <p:ext uri="{BB962C8B-B14F-4D97-AF65-F5344CB8AC3E}">
        <p14:creationId xmlns:p14="http://schemas.microsoft.com/office/powerpoint/2010/main" val="6173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p:txBody>
          <a:bodyPr/>
          <a:lstStyle/>
          <a:p>
            <a:pPr algn="ctr"/>
            <a:r>
              <a:rPr lang="en-US" dirty="0">
                <a:solidFill>
                  <a:srgbClr val="0A0A0A"/>
                </a:solidFill>
                <a:latin typeface="Gill Sans MT" panose="020B0502020104020203" pitchFamily="34" charset="0"/>
              </a:rPr>
              <a:t>Coverage Needs</a:t>
            </a:r>
            <a:endParaRPr lang="en-US" dirty="0">
              <a:latin typeface="Gill Sans MT" panose="020B0502020104020203" pitchFamily="34" charset="0"/>
            </a:endParaRPr>
          </a:p>
        </p:txBody>
      </p:sp>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p:txBody>
          <a:bodyPr/>
          <a:lstStyle/>
          <a:p>
            <a:r>
              <a:rPr lang="en-US"/>
              <a:t>www.ct.gov/oha</a:t>
            </a:r>
            <a:endParaRPr lang="en-US" dirty="0"/>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a:xfrm>
            <a:off x="838200" y="1690688"/>
            <a:ext cx="10515600" cy="4486275"/>
          </a:xfrm>
        </p:spPr>
        <p:txBody>
          <a:bodyPr>
            <a:normAutofit/>
          </a:bodyPr>
          <a:lstStyle/>
          <a:p>
            <a:r>
              <a:rPr lang="en-US" dirty="0">
                <a:latin typeface="Gill Sans MT" panose="020B0502020104020203" pitchFamily="34" charset="0"/>
              </a:rPr>
              <a:t>Overall Health</a:t>
            </a:r>
          </a:p>
          <a:p>
            <a:pPr lvl="1"/>
            <a:r>
              <a:rPr lang="en-US" dirty="0">
                <a:latin typeface="Gill Sans MT" panose="020B0502020104020203" pitchFamily="34" charset="0"/>
              </a:rPr>
              <a:t>Significant conditions requiring treatment.</a:t>
            </a:r>
          </a:p>
          <a:p>
            <a:pPr lvl="1"/>
            <a:r>
              <a:rPr lang="en-US" dirty="0">
                <a:latin typeface="Gill Sans MT" panose="020B0502020104020203" pitchFamily="34" charset="0"/>
              </a:rPr>
              <a:t>Risk factors (health, profession, activities).</a:t>
            </a:r>
          </a:p>
          <a:p>
            <a:r>
              <a:rPr lang="en-US" dirty="0">
                <a:latin typeface="Gill Sans MT" panose="020B0502020104020203" pitchFamily="34" charset="0"/>
              </a:rPr>
              <a:t>Medications</a:t>
            </a:r>
          </a:p>
          <a:p>
            <a:r>
              <a:rPr lang="en-US" dirty="0">
                <a:latin typeface="Gill Sans MT" panose="020B0502020104020203" pitchFamily="34" charset="0"/>
              </a:rPr>
              <a:t>Your costs</a:t>
            </a:r>
          </a:p>
          <a:p>
            <a:pPr lvl="1"/>
            <a:r>
              <a:rPr lang="en-US" dirty="0">
                <a:latin typeface="Gill Sans MT" panose="020B0502020104020203" pitchFamily="34" charset="0"/>
              </a:rPr>
              <a:t>Premiums, Deductible, Copays, Coinsurance, Out of Pocket Maximum.</a:t>
            </a:r>
          </a:p>
          <a:p>
            <a:pPr lvl="1"/>
            <a:r>
              <a:rPr lang="en-US" dirty="0">
                <a:latin typeface="Gill Sans MT" panose="020B0502020104020203" pitchFamily="34" charset="0"/>
              </a:rPr>
              <a:t>Consider prior years’ health experience.</a:t>
            </a:r>
          </a:p>
          <a:p>
            <a:endParaRPr lang="en-US" dirty="0">
              <a:latin typeface="Gill Sans MT" panose="020B0502020104020203" pitchFamily="34" charset="0"/>
            </a:endParaRPr>
          </a:p>
        </p:txBody>
      </p:sp>
    </p:spTree>
    <p:extLst>
      <p:ext uri="{BB962C8B-B14F-4D97-AF65-F5344CB8AC3E}">
        <p14:creationId xmlns:p14="http://schemas.microsoft.com/office/powerpoint/2010/main" val="42036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87D2-8915-410C-B225-6C9F4FC52938}"/>
              </a:ext>
            </a:extLst>
          </p:cNvPr>
          <p:cNvSpPr>
            <a:spLocks noGrp="1"/>
          </p:cNvSpPr>
          <p:nvPr>
            <p:ph type="title"/>
          </p:nvPr>
        </p:nvSpPr>
        <p:spPr>
          <a:xfrm>
            <a:off x="838200" y="365125"/>
            <a:ext cx="10515600" cy="1596022"/>
          </a:xfrm>
        </p:spPr>
        <p:txBody>
          <a:bodyPr/>
          <a:lstStyle/>
          <a:p>
            <a:pPr algn="ctr"/>
            <a:r>
              <a:rPr lang="en-US" dirty="0">
                <a:latin typeface="Gill Sans MT" panose="020B0502020104020203" pitchFamily="34" charset="0"/>
              </a:rPr>
              <a:t>Access Health Open Enrollment</a:t>
            </a:r>
            <a:br>
              <a:rPr lang="en-US" dirty="0">
                <a:latin typeface="Gill Sans MT" panose="020B0502020104020203" pitchFamily="34" charset="0"/>
              </a:rPr>
            </a:br>
            <a:r>
              <a:rPr lang="en-US" dirty="0">
                <a:latin typeface="Gill Sans MT" panose="020B0502020104020203" pitchFamily="34" charset="0"/>
              </a:rPr>
              <a:t>November 1, 2022 – January 15, 2023</a:t>
            </a:r>
          </a:p>
        </p:txBody>
      </p:sp>
      <p:sp>
        <p:nvSpPr>
          <p:cNvPr id="4" name="Footer Placeholder 3">
            <a:extLst>
              <a:ext uri="{FF2B5EF4-FFF2-40B4-BE49-F238E27FC236}">
                <a16:creationId xmlns:a16="http://schemas.microsoft.com/office/drawing/2014/main" id="{29F4F898-F796-432C-BD5B-FC002C4E8848}"/>
              </a:ext>
            </a:extLst>
          </p:cNvPr>
          <p:cNvSpPr>
            <a:spLocks noGrp="1"/>
          </p:cNvSpPr>
          <p:nvPr>
            <p:ph type="ftr" sz="quarter" idx="11"/>
          </p:nvPr>
        </p:nvSpPr>
        <p:spPr/>
        <p:txBody>
          <a:bodyPr/>
          <a:lstStyle/>
          <a:p>
            <a:r>
              <a:rPr lang="en-US"/>
              <a:t>www.ct.gov/oha</a:t>
            </a:r>
            <a:endParaRPr lang="en-US" dirty="0"/>
          </a:p>
        </p:txBody>
      </p:sp>
      <p:sp>
        <p:nvSpPr>
          <p:cNvPr id="7" name="Content Placeholder 6">
            <a:extLst>
              <a:ext uri="{FF2B5EF4-FFF2-40B4-BE49-F238E27FC236}">
                <a16:creationId xmlns:a16="http://schemas.microsoft.com/office/drawing/2014/main" id="{3816B451-862E-4339-8D1C-0E8B8B83AD25}"/>
              </a:ext>
            </a:extLst>
          </p:cNvPr>
          <p:cNvSpPr>
            <a:spLocks noGrp="1"/>
          </p:cNvSpPr>
          <p:nvPr>
            <p:ph idx="1"/>
          </p:nvPr>
        </p:nvSpPr>
        <p:spPr>
          <a:xfrm>
            <a:off x="838200" y="2285999"/>
            <a:ext cx="10515600" cy="3890963"/>
          </a:xfrm>
        </p:spPr>
        <p:txBody>
          <a:bodyPr>
            <a:normAutofit lnSpcReduction="10000"/>
          </a:bodyPr>
          <a:lstStyle/>
          <a:p>
            <a:pPr marL="285750" indent="-285750">
              <a:buFont typeface="Arial" panose="020B0604020202020204" pitchFamily="34" charset="0"/>
              <a:buChar char="•"/>
            </a:pPr>
            <a:r>
              <a:rPr lang="en-US" b="1" dirty="0">
                <a:solidFill>
                  <a:schemeClr val="tx1">
                    <a:lumMod val="75000"/>
                    <a:lumOff val="25000"/>
                  </a:schemeClr>
                </a:solidFill>
                <a:latin typeface="Gill Sans MT" panose="020B0502020104020203" pitchFamily="34" charset="0"/>
              </a:rPr>
              <a:t>What can I do</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Purchase health coverage for calendar year 2023.</a:t>
            </a:r>
          </a:p>
          <a:p>
            <a:pPr marL="1200150" lvl="2" indent="-285750"/>
            <a:r>
              <a:rPr lang="en-US" dirty="0">
                <a:solidFill>
                  <a:schemeClr val="tx1">
                    <a:lumMod val="75000"/>
                    <a:lumOff val="25000"/>
                  </a:schemeClr>
                </a:solidFill>
                <a:latin typeface="Gill Sans MT" panose="020B0502020104020203" pitchFamily="34" charset="0"/>
              </a:rPr>
              <a:t>Anthem BCBS of Connecticut and </a:t>
            </a:r>
            <a:r>
              <a:rPr lang="en-US" dirty="0" err="1">
                <a:solidFill>
                  <a:schemeClr val="tx1">
                    <a:lumMod val="75000"/>
                    <a:lumOff val="25000"/>
                  </a:schemeClr>
                </a:solidFill>
                <a:latin typeface="Gill Sans MT" panose="020B0502020104020203" pitchFamily="34" charset="0"/>
              </a:rPr>
              <a:t>ConnectiCare</a:t>
            </a:r>
            <a:endParaRPr lang="en-US" dirty="0">
              <a:solidFill>
                <a:schemeClr val="tx1">
                  <a:lumMod val="75000"/>
                  <a:lumOff val="25000"/>
                </a:schemeClr>
              </a:solidFill>
              <a:latin typeface="Gill Sans MT" panose="020B0502020104020203" pitchFamily="34" charset="0"/>
            </a:endParaRP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Enroll in HUSKY if eligible</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Qualify for APTC subsidies</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Review coverage information</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Purchase dental coverage</a:t>
            </a:r>
          </a:p>
          <a:p>
            <a:pPr marL="285750" indent="-285750">
              <a:buFont typeface="Arial" panose="020B0604020202020204" pitchFamily="34" charset="0"/>
              <a:buChar char="•"/>
            </a:pPr>
            <a:r>
              <a:rPr lang="en-US" b="1" dirty="0">
                <a:solidFill>
                  <a:schemeClr val="tx1">
                    <a:lumMod val="75000"/>
                    <a:lumOff val="25000"/>
                  </a:schemeClr>
                </a:solidFill>
                <a:latin typeface="Gill Sans MT" panose="020B0502020104020203" pitchFamily="34" charset="0"/>
              </a:rPr>
              <a:t>When</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Coverage begins January 1, 2023 if you sign up before December 15</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Coverage begins February 1, 2023</a:t>
            </a:r>
          </a:p>
        </p:txBody>
      </p:sp>
    </p:spTree>
    <p:extLst>
      <p:ext uri="{BB962C8B-B14F-4D97-AF65-F5344CB8AC3E}">
        <p14:creationId xmlns:p14="http://schemas.microsoft.com/office/powerpoint/2010/main" val="6807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p:txBody>
          <a:bodyPr/>
          <a:lstStyle/>
          <a:p>
            <a:pPr algn="ctr"/>
            <a:r>
              <a:rPr lang="en-US" dirty="0">
                <a:solidFill>
                  <a:srgbClr val="0A0A0A"/>
                </a:solidFill>
                <a:latin typeface="Gill Sans MT" panose="020B0502020104020203" pitchFamily="34" charset="0"/>
              </a:rPr>
              <a:t>Choosing ACA Coverage</a:t>
            </a:r>
            <a:endParaRPr lang="en-US" dirty="0">
              <a:latin typeface="Gill Sans MT" panose="020B0502020104020203" pitchFamily="34" charset="0"/>
            </a:endParaRPr>
          </a:p>
        </p:txBody>
      </p:sp>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p:txBody>
          <a:bodyPr/>
          <a:lstStyle/>
          <a:p>
            <a:r>
              <a:rPr lang="en-US"/>
              <a:t>www.ct.gov/oha</a:t>
            </a:r>
            <a:endParaRPr lang="en-US" dirty="0"/>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p:txBody>
          <a:bodyPr>
            <a:normAutofit fontScale="92500" lnSpcReduction="10000"/>
          </a:bodyPr>
          <a:lstStyle/>
          <a:p>
            <a:r>
              <a:rPr lang="en-US" dirty="0">
                <a:latin typeface="Gill Sans MT" panose="020B0502020104020203" pitchFamily="34" charset="0"/>
              </a:rPr>
              <a:t>Plan Coverage “Metal Levels”</a:t>
            </a:r>
          </a:p>
          <a:p>
            <a:pPr lvl="1"/>
            <a:r>
              <a:rPr lang="en-US" dirty="0">
                <a:latin typeface="Gill Sans MT" panose="020B0502020104020203" pitchFamily="34" charset="0"/>
              </a:rPr>
              <a:t>Platinum – 86-92%</a:t>
            </a:r>
          </a:p>
          <a:p>
            <a:pPr lvl="1"/>
            <a:r>
              <a:rPr lang="en-US" dirty="0">
                <a:latin typeface="Gill Sans MT" panose="020B0502020104020203" pitchFamily="34" charset="0"/>
              </a:rPr>
              <a:t>Gold – 76-82%</a:t>
            </a:r>
          </a:p>
          <a:p>
            <a:pPr lvl="1"/>
            <a:r>
              <a:rPr lang="en-US" dirty="0">
                <a:latin typeface="Gill Sans MT" panose="020B0502020104020203" pitchFamily="34" charset="0"/>
              </a:rPr>
              <a:t>Silver – 66-72%</a:t>
            </a:r>
          </a:p>
          <a:p>
            <a:pPr lvl="1"/>
            <a:r>
              <a:rPr lang="en-US" dirty="0">
                <a:latin typeface="Gill Sans MT" panose="020B0502020104020203" pitchFamily="34" charset="0"/>
              </a:rPr>
              <a:t>Bronze – 56-65%</a:t>
            </a:r>
          </a:p>
          <a:p>
            <a:r>
              <a:rPr lang="en-US" dirty="0">
                <a:latin typeface="Gill Sans MT" panose="020B0502020104020203" pitchFamily="34" charset="0"/>
              </a:rPr>
              <a:t>Deductibles</a:t>
            </a:r>
          </a:p>
          <a:p>
            <a:pPr lvl="1"/>
            <a:r>
              <a:rPr lang="en-US" dirty="0">
                <a:latin typeface="Gill Sans MT" panose="020B0502020104020203" pitchFamily="34" charset="0"/>
              </a:rPr>
              <a:t>“High Deductible Health Plans” and HDHP-HSAs.</a:t>
            </a:r>
          </a:p>
          <a:p>
            <a:r>
              <a:rPr lang="en-US" dirty="0">
                <a:latin typeface="Gill Sans MT" panose="020B0502020104020203" pitchFamily="34" charset="0"/>
              </a:rPr>
              <a:t>Your costs</a:t>
            </a:r>
          </a:p>
          <a:p>
            <a:pPr lvl="1"/>
            <a:r>
              <a:rPr lang="en-US" dirty="0">
                <a:latin typeface="Gill Sans MT" panose="020B0502020104020203" pitchFamily="34" charset="0"/>
              </a:rPr>
              <a:t>Premiums, Deductible, Copays, Coinsurance, Out of Pocket Maximum</a:t>
            </a:r>
          </a:p>
          <a:p>
            <a:r>
              <a:rPr lang="en-US" dirty="0">
                <a:latin typeface="Gill Sans MT" panose="020B0502020104020203" pitchFamily="34" charset="0"/>
              </a:rPr>
              <a:t>Subsidies</a:t>
            </a:r>
          </a:p>
          <a:p>
            <a:pPr lvl="1"/>
            <a:r>
              <a:rPr lang="en-US" dirty="0">
                <a:latin typeface="Gill Sans MT" panose="020B0502020104020203" pitchFamily="34" charset="0"/>
              </a:rPr>
              <a:t>American Rescue Plan Act enhanced premium subsidies remain in effect for 2023.</a:t>
            </a:r>
          </a:p>
        </p:txBody>
      </p:sp>
    </p:spTree>
    <p:extLst>
      <p:ext uri="{BB962C8B-B14F-4D97-AF65-F5344CB8AC3E}">
        <p14:creationId xmlns:p14="http://schemas.microsoft.com/office/powerpoint/2010/main" val="425371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FCFA-54F3-4324-BC76-6AA8CEF69B09}"/>
              </a:ext>
            </a:extLst>
          </p:cNvPr>
          <p:cNvSpPr>
            <a:spLocks noGrp="1"/>
          </p:cNvSpPr>
          <p:nvPr>
            <p:ph type="title"/>
          </p:nvPr>
        </p:nvSpPr>
        <p:spPr>
          <a:xfrm>
            <a:off x="581192" y="571499"/>
            <a:ext cx="11029616" cy="990601"/>
          </a:xfrm>
        </p:spPr>
        <p:txBody>
          <a:bodyPr>
            <a:normAutofit fontScale="90000"/>
          </a:bodyPr>
          <a:lstStyle/>
          <a:p>
            <a:pPr algn="ctr">
              <a:spcBef>
                <a:spcPts val="0"/>
              </a:spcBef>
              <a:spcAft>
                <a:spcPts val="800"/>
              </a:spcAft>
            </a:pPr>
            <a:r>
              <a:rPr lang="en-US" dirty="0"/>
              <a:t>Medicare Open Enrollment</a:t>
            </a:r>
            <a:br>
              <a:rPr lang="en-US" dirty="0"/>
            </a:br>
            <a:r>
              <a:rPr lang="en-US" dirty="0"/>
              <a:t>October 15 – December 7, 2022</a:t>
            </a:r>
          </a:p>
        </p:txBody>
      </p:sp>
      <p:sp>
        <p:nvSpPr>
          <p:cNvPr id="5" name="Content Placeholder 4">
            <a:extLst>
              <a:ext uri="{FF2B5EF4-FFF2-40B4-BE49-F238E27FC236}">
                <a16:creationId xmlns:a16="http://schemas.microsoft.com/office/drawing/2014/main" id="{ADCAF83E-B0C1-4B1D-BA82-A58C703FEFED}"/>
              </a:ext>
            </a:extLst>
          </p:cNvPr>
          <p:cNvSpPr>
            <a:spLocks noGrp="1"/>
          </p:cNvSpPr>
          <p:nvPr>
            <p:ph idx="1"/>
          </p:nvPr>
        </p:nvSpPr>
        <p:spPr>
          <a:xfrm>
            <a:off x="581192" y="1828800"/>
            <a:ext cx="11029615" cy="4595114"/>
          </a:xfrm>
        </p:spPr>
        <p:txBody>
          <a:bodyPr>
            <a:normAutofit/>
          </a:bodyPr>
          <a:lstStyle/>
          <a:p>
            <a:r>
              <a:rPr lang="en-US" dirty="0">
                <a:latin typeface="Gill Sans MT" panose="020B0502020104020203" pitchFamily="34" charset="0"/>
              </a:rPr>
              <a:t>What can I do?</a:t>
            </a:r>
          </a:p>
          <a:p>
            <a:pPr lvl="1"/>
            <a:r>
              <a:rPr lang="en-US" dirty="0">
                <a:latin typeface="Gill Sans MT" panose="020B0502020104020203" pitchFamily="34" charset="0"/>
              </a:rPr>
              <a:t>Change to Original Medicare to a Medicare Advantage Plan.</a:t>
            </a:r>
          </a:p>
          <a:p>
            <a:pPr lvl="1"/>
            <a:r>
              <a:rPr lang="en-US" dirty="0">
                <a:latin typeface="Gill Sans MT" panose="020B0502020104020203" pitchFamily="34" charset="0"/>
              </a:rPr>
              <a:t>Change from a Medicare Advantage Plan back to Original Medicare.</a:t>
            </a:r>
          </a:p>
          <a:p>
            <a:pPr lvl="1"/>
            <a:r>
              <a:rPr lang="en-US" dirty="0">
                <a:latin typeface="Gill Sans MT" panose="020B0502020104020203" pitchFamily="34" charset="0"/>
              </a:rPr>
              <a:t>Switch from one Medicare Advantage Plan to another Medicare Advantage Plan. </a:t>
            </a:r>
          </a:p>
          <a:p>
            <a:pPr lvl="1"/>
            <a:r>
              <a:rPr lang="en-US" dirty="0">
                <a:latin typeface="Gill Sans MT" panose="020B0502020104020203" pitchFamily="34" charset="0"/>
              </a:rPr>
              <a:t>Add, change, or remove drug coverage, both with Original Medicare and Medicare Advantage Plans.	</a:t>
            </a:r>
          </a:p>
          <a:p>
            <a:r>
              <a:rPr lang="en-US" dirty="0">
                <a:latin typeface="Gill Sans MT" panose="020B0502020104020203" pitchFamily="34" charset="0"/>
              </a:rPr>
              <a:t>When?</a:t>
            </a:r>
          </a:p>
          <a:p>
            <a:pPr lvl="1"/>
            <a:r>
              <a:rPr lang="en-US" dirty="0">
                <a:latin typeface="Gill Sans MT" panose="020B0502020104020203" pitchFamily="34" charset="0"/>
              </a:rPr>
              <a:t>Coverage will start January 1.</a:t>
            </a:r>
          </a:p>
        </p:txBody>
      </p:sp>
      <p:sp>
        <p:nvSpPr>
          <p:cNvPr id="4" name="Footer Placeholder 3">
            <a:extLst>
              <a:ext uri="{FF2B5EF4-FFF2-40B4-BE49-F238E27FC236}">
                <a16:creationId xmlns:a16="http://schemas.microsoft.com/office/drawing/2014/main" id="{5581BCDF-0B09-4C23-91EF-39324BD7C89D}"/>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383191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p:txBody>
          <a:bodyPr/>
          <a:lstStyle/>
          <a:p>
            <a:pPr algn="ctr"/>
            <a:r>
              <a:rPr lang="en-US" dirty="0">
                <a:solidFill>
                  <a:srgbClr val="0A0A0A"/>
                </a:solidFill>
                <a:latin typeface="Gill Sans MT" panose="020B0502020104020203" pitchFamily="34" charset="0"/>
              </a:rPr>
              <a:t>Choosing Medicare Coverage</a:t>
            </a:r>
            <a:endParaRPr lang="en-US" dirty="0">
              <a:latin typeface="Gill Sans MT" panose="020B0502020104020203" pitchFamily="34" charset="0"/>
            </a:endParaRPr>
          </a:p>
        </p:txBody>
      </p:sp>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p:txBody>
          <a:bodyPr/>
          <a:lstStyle/>
          <a:p>
            <a:r>
              <a:rPr lang="en-US"/>
              <a:t>www.ct.gov/oha</a:t>
            </a:r>
            <a:endParaRPr lang="en-US" dirty="0"/>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p:txBody>
          <a:bodyPr>
            <a:normAutofit fontScale="92500" lnSpcReduction="20000"/>
          </a:bodyPr>
          <a:lstStyle/>
          <a:p>
            <a:r>
              <a:rPr lang="en-US" dirty="0">
                <a:latin typeface="Gill Sans MT" panose="020B0502020104020203" pitchFamily="34" charset="0"/>
              </a:rPr>
              <a:t>Original Medicare</a:t>
            </a:r>
          </a:p>
          <a:p>
            <a:pPr lvl="1"/>
            <a:r>
              <a:rPr lang="en-US" dirty="0">
                <a:latin typeface="Gill Sans MT" panose="020B0502020104020203" pitchFamily="34" charset="0"/>
              </a:rPr>
              <a:t>Hospital (Part A)</a:t>
            </a:r>
          </a:p>
          <a:p>
            <a:pPr lvl="1"/>
            <a:r>
              <a:rPr lang="en-US" dirty="0">
                <a:latin typeface="Gill Sans MT" panose="020B0502020104020203" pitchFamily="34" charset="0"/>
              </a:rPr>
              <a:t>Medical (Part B)</a:t>
            </a:r>
          </a:p>
          <a:p>
            <a:pPr lvl="1"/>
            <a:r>
              <a:rPr lang="en-US" dirty="0">
                <a:latin typeface="Gill Sans MT" panose="020B0502020104020203" pitchFamily="34" charset="0"/>
              </a:rPr>
              <a:t>Use any doctor who takes Medicare </a:t>
            </a:r>
          </a:p>
          <a:p>
            <a:r>
              <a:rPr lang="en-US" dirty="0">
                <a:latin typeface="Gill Sans MT" panose="020B0502020104020203" pitchFamily="34" charset="0"/>
              </a:rPr>
              <a:t>Supplemental Coverage</a:t>
            </a:r>
          </a:p>
          <a:p>
            <a:pPr lvl="1"/>
            <a:r>
              <a:rPr lang="en-US" dirty="0">
                <a:latin typeface="Gill Sans MT" panose="020B0502020104020203" pitchFamily="34" charset="0"/>
              </a:rPr>
              <a:t>Medicare Supplemental (Medigap)</a:t>
            </a:r>
          </a:p>
          <a:p>
            <a:pPr lvl="2"/>
            <a:r>
              <a:rPr lang="en-US" dirty="0">
                <a:latin typeface="Gill Sans MT" panose="020B0502020104020203" pitchFamily="34" charset="0"/>
              </a:rPr>
              <a:t>Assistance with your 20% share of costs</a:t>
            </a:r>
          </a:p>
          <a:p>
            <a:pPr lvl="1"/>
            <a:r>
              <a:rPr lang="en-US" dirty="0">
                <a:latin typeface="Gill Sans MT" panose="020B0502020104020203" pitchFamily="34" charset="0"/>
              </a:rPr>
              <a:t>Part D drug coverage</a:t>
            </a:r>
          </a:p>
          <a:p>
            <a:r>
              <a:rPr lang="en-US" dirty="0">
                <a:latin typeface="Gill Sans MT" panose="020B0502020104020203" pitchFamily="34" charset="0"/>
              </a:rPr>
              <a:t>No coverage for dental, vision, or hearing</a:t>
            </a:r>
          </a:p>
          <a:p>
            <a:r>
              <a:rPr lang="en-US" dirty="0">
                <a:latin typeface="Gill Sans MT" panose="020B0502020104020203" pitchFamily="34" charset="0"/>
              </a:rPr>
              <a:t>May qualify for “Extra Help” through Medicare Savings Program</a:t>
            </a:r>
          </a:p>
          <a:p>
            <a:r>
              <a:rPr lang="en-US" dirty="0">
                <a:latin typeface="Gill Sans MT" panose="020B0502020104020203" pitchFamily="34" charset="0"/>
              </a:rPr>
              <a:t>Failing to enroll in Part B and Part D without other qualifying coverage will result in a penalty.</a:t>
            </a:r>
          </a:p>
        </p:txBody>
      </p:sp>
    </p:spTree>
    <p:extLst>
      <p:ext uri="{BB962C8B-B14F-4D97-AF65-F5344CB8AC3E}">
        <p14:creationId xmlns:p14="http://schemas.microsoft.com/office/powerpoint/2010/main" val="394447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70C9DA-ADC8-49D9-B223-6D54C6FB7BE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9905</TotalTime>
  <Words>887</Words>
  <Application>Microsoft Office PowerPoint</Application>
  <PresentationFormat>Widescreen</PresentationFormat>
  <Paragraphs>116</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Gill Sans MT</vt:lpstr>
      <vt:lpstr>museo</vt:lpstr>
      <vt:lpstr>open-sans</vt:lpstr>
      <vt:lpstr>Wingdings 2</vt:lpstr>
      <vt:lpstr>Office Theme</vt:lpstr>
      <vt:lpstr>Lunch &amp; Learn with OHA November 15, 2022 12:00-12:30pm</vt:lpstr>
      <vt:lpstr>Introduction</vt:lpstr>
      <vt:lpstr>Open Enrollment: Policies, Provisions, and Payments  Key Dates Access Health Open Enrollment Medicare Open Enrollment Choosing a Plan Getting Help  Adam Prizio, Staff Attorney, Office of the Healthcare Advocate</vt:lpstr>
      <vt:lpstr>OPEN ENROLLMENT: KEY DATES for 2022</vt:lpstr>
      <vt:lpstr>Coverage Needs</vt:lpstr>
      <vt:lpstr>Access Health Open Enrollment November 1, 2022 – January 15, 2023</vt:lpstr>
      <vt:lpstr>Choosing ACA Coverage</vt:lpstr>
      <vt:lpstr>Medicare Open Enrollment October 15 – December 7, 2022</vt:lpstr>
      <vt:lpstr>Choosing Medicare Coverage</vt:lpstr>
      <vt:lpstr>Choosing Medicare Coverage (Cont’d)</vt:lpstr>
      <vt:lpstr>Where Can I Get Help?</vt:lpstr>
      <vt:lpstr>OHA SERVES ALL CONNECTICUT RESIDENTS AND/OR INSURANCE PLANS WRITTEN OUT OF CONNECTICUT</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Adam Prizio</cp:lastModifiedBy>
  <cp:revision>15</cp:revision>
  <dcterms:created xsi:type="dcterms:W3CDTF">2021-09-13T14:25:51Z</dcterms:created>
  <dcterms:modified xsi:type="dcterms:W3CDTF">2022-11-15T17:29:09Z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