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4"/>
  </p:sldMasterIdLst>
  <p:notesMasterIdLst>
    <p:notesMasterId r:id="rId15"/>
  </p:notesMasterIdLst>
  <p:sldIdLst>
    <p:sldId id="256" r:id="rId5"/>
    <p:sldId id="259" r:id="rId6"/>
    <p:sldId id="266" r:id="rId7"/>
    <p:sldId id="272" r:id="rId8"/>
    <p:sldId id="274" r:id="rId9"/>
    <p:sldId id="275" r:id="rId10"/>
    <p:sldId id="276" r:id="rId11"/>
    <p:sldId id="277" r:id="rId12"/>
    <p:sldId id="271"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55" autoAdjust="0"/>
    <p:restoredTop sz="93910" autoAdjust="0"/>
  </p:normalViewPr>
  <p:slideViewPr>
    <p:cSldViewPr snapToGrid="0" showGuides="1">
      <p:cViewPr varScale="1">
        <p:scale>
          <a:sx n="74" d="100"/>
          <a:sy n="74" d="100"/>
        </p:scale>
        <p:origin x="72" y="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9FAC1-0F73-4EB4-910B-0D8C8E5B212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CCE2767-7DFB-46F3-BDAB-FB9D7BCD1EAF}">
      <dgm:prSet phldrT="[Text]" phldr="0" custT="1"/>
      <dgm:spPr/>
      <dgm:t>
        <a:bodyPr/>
        <a:lstStyle/>
        <a:p>
          <a:pPr>
            <a:buNone/>
          </a:pPr>
          <a:endParaRPr lang="en-US" sz="1800" dirty="0"/>
        </a:p>
      </dgm:t>
    </dgm:pt>
    <dgm:pt modelId="{5294CFE8-EF27-4616-A80D-A3F1503BD2CB}" type="parTrans" cxnId="{64E91B4D-44D7-4734-B674-F5737199F55D}">
      <dgm:prSet/>
      <dgm:spPr/>
      <dgm:t>
        <a:bodyPr/>
        <a:lstStyle/>
        <a:p>
          <a:endParaRPr lang="en-US"/>
        </a:p>
      </dgm:t>
    </dgm:pt>
    <dgm:pt modelId="{D9162ADA-8FE8-4EBD-BFAE-B26CF9F24DB9}" type="sibTrans" cxnId="{64E91B4D-44D7-4734-B674-F5737199F55D}">
      <dgm:prSet/>
      <dgm:spPr/>
      <dgm:t>
        <a:bodyPr/>
        <a:lstStyle/>
        <a:p>
          <a:endParaRPr lang="en-US"/>
        </a:p>
      </dgm:t>
    </dgm:pt>
    <dgm:pt modelId="{447F7510-0C07-4E69-8782-D26C0FCE58E2}">
      <dgm:prSet phldrT="[Text]" phldr="0" custT="1"/>
      <dgm:spPr/>
      <dgm:t>
        <a:bodyPr/>
        <a:lstStyle/>
        <a:p>
          <a:pPr>
            <a:buNone/>
          </a:pPr>
          <a:endParaRPr lang="en-US" sz="1800" dirty="0"/>
        </a:p>
      </dgm:t>
    </dgm:pt>
    <dgm:pt modelId="{B3B19786-285F-4AA8-AF17-089EBDCFD98C}" type="parTrans" cxnId="{F2DB0289-DF4E-4918-8714-E6583563E90D}">
      <dgm:prSet/>
      <dgm:spPr/>
      <dgm:t>
        <a:bodyPr/>
        <a:lstStyle/>
        <a:p>
          <a:endParaRPr lang="en-US"/>
        </a:p>
      </dgm:t>
    </dgm:pt>
    <dgm:pt modelId="{ABD82E31-9E66-4796-A3A9-A1C7B4CC5E9B}" type="sibTrans" cxnId="{F2DB0289-DF4E-4918-8714-E6583563E90D}">
      <dgm:prSet/>
      <dgm:spPr/>
      <dgm:t>
        <a:bodyPr/>
        <a:lstStyle/>
        <a:p>
          <a:endParaRPr lang="en-US"/>
        </a:p>
      </dgm:t>
    </dgm:pt>
    <dgm:pt modelId="{7964467C-655E-4F9B-BD50-E65C742F48B4}">
      <dgm:prSet phldrT="[Text]" phldr="0" custT="1"/>
      <dgm:spPr/>
      <dgm:t>
        <a:bodyPr/>
        <a:lstStyle/>
        <a:p>
          <a:pPr>
            <a:buNone/>
          </a:pPr>
          <a:endParaRPr lang="en-US" sz="1800" dirty="0"/>
        </a:p>
      </dgm:t>
    </dgm:pt>
    <dgm:pt modelId="{11637406-E69C-4EAD-B4F6-E44CAFA91F52}" type="parTrans" cxnId="{1289B3F1-E6E0-42BC-9027-98FEC2B1D8E2}">
      <dgm:prSet/>
      <dgm:spPr/>
      <dgm:t>
        <a:bodyPr/>
        <a:lstStyle/>
        <a:p>
          <a:endParaRPr lang="en-US"/>
        </a:p>
      </dgm:t>
    </dgm:pt>
    <dgm:pt modelId="{7FD29FAD-0D0B-4E90-A2CE-3B4C4B7C1C7A}" type="sibTrans" cxnId="{1289B3F1-E6E0-42BC-9027-98FEC2B1D8E2}">
      <dgm:prSet/>
      <dgm:spPr/>
      <dgm:t>
        <a:bodyPr/>
        <a:lstStyle/>
        <a:p>
          <a:endParaRPr lang="en-US"/>
        </a:p>
      </dgm:t>
    </dgm:pt>
    <dgm:pt modelId="{4F894C99-4792-4C7F-A316-39D171A037DE}">
      <dgm:prSet phldrT="[Text]" phldr="0" custT="1"/>
      <dgm:spPr/>
      <dgm:t>
        <a:bodyPr/>
        <a:lstStyle/>
        <a:p>
          <a:pPr>
            <a:buNone/>
          </a:pPr>
          <a:endParaRPr lang="en-US" sz="1800" dirty="0"/>
        </a:p>
      </dgm:t>
    </dgm:pt>
    <dgm:pt modelId="{9D42B390-E84B-4E50-8B8F-4FA99F14DB97}" type="sibTrans" cxnId="{B01E5BCB-D5FA-468B-9179-593724FB5648}">
      <dgm:prSet/>
      <dgm:spPr/>
      <dgm:t>
        <a:bodyPr/>
        <a:lstStyle/>
        <a:p>
          <a:endParaRPr lang="en-US"/>
        </a:p>
      </dgm:t>
    </dgm:pt>
    <dgm:pt modelId="{F740BC1D-F644-4DB1-8058-08814BA374DB}" type="parTrans" cxnId="{B01E5BCB-D5FA-468B-9179-593724FB5648}">
      <dgm:prSet/>
      <dgm:spPr/>
      <dgm:t>
        <a:bodyPr/>
        <a:lstStyle/>
        <a:p>
          <a:endParaRPr lang="en-US"/>
        </a:p>
      </dgm:t>
    </dgm:pt>
    <dgm:pt modelId="{9203012E-9005-4B29-B97B-66867102E43B}" type="pres">
      <dgm:prSet presAssocID="{7029FAC1-0F73-4EB4-910B-0D8C8E5B2127}" presName="Name0" presStyleCnt="0">
        <dgm:presLayoutVars>
          <dgm:dir/>
          <dgm:resizeHandles val="exact"/>
        </dgm:presLayoutVars>
      </dgm:prSet>
      <dgm:spPr/>
    </dgm:pt>
    <dgm:pt modelId="{F5BA8362-1416-4CD1-85F0-575932A12C12}" type="pres">
      <dgm:prSet presAssocID="{7CCE2767-7DFB-46F3-BDAB-FB9D7BCD1EAF}" presName="compNode" presStyleCnt="0"/>
      <dgm:spPr/>
    </dgm:pt>
    <dgm:pt modelId="{1040C04C-266A-4BA6-AC80-0FD4DCD21C67}" type="pres">
      <dgm:prSet presAssocID="{7CCE2767-7DFB-46F3-BDAB-FB9D7BCD1EAF}" presName="pictRect" presStyleLbl="node1" presStyleIdx="0" presStyleCnt="4"/>
      <dgm:spPr>
        <a:prstGeom prst="rect">
          <a:avLst/>
        </a:prstGeom>
        <a:blipFill>
          <a:blip xmlns:r="http://schemas.openxmlformats.org/officeDocument/2006/relationships" r:embed="rId1"/>
          <a:srcRect/>
          <a:stretch>
            <a:fillRect l="-2000" r="-2000"/>
          </a:stretch>
        </a:blipFill>
      </dgm:spPr>
      <dgm:extLst>
        <a:ext uri="{E40237B7-FDA0-4F09-8148-C483321AD2D9}">
          <dgm14:cNvPr xmlns:dgm14="http://schemas.microsoft.com/office/drawing/2010/diagram" id="0" name="" descr="Headshot"/>
        </a:ext>
      </dgm:extLst>
    </dgm:pt>
    <dgm:pt modelId="{D3FDBB08-A758-4DF3-8739-D97BA7655C7B}" type="pres">
      <dgm:prSet presAssocID="{7CCE2767-7DFB-46F3-BDAB-FB9D7BCD1EAF}" presName="textRect" presStyleLbl="revTx" presStyleIdx="0" presStyleCnt="4" custScaleX="34215" custScaleY="43721">
        <dgm:presLayoutVars>
          <dgm:bulletEnabled val="1"/>
        </dgm:presLayoutVars>
      </dgm:prSet>
      <dgm:spPr/>
    </dgm:pt>
    <dgm:pt modelId="{CE308088-8928-4A7D-B680-1E37D506B5A5}" type="pres">
      <dgm:prSet presAssocID="{D9162ADA-8FE8-4EBD-BFAE-B26CF9F24DB9}" presName="sibTrans" presStyleLbl="sibTrans2D1" presStyleIdx="0" presStyleCnt="0"/>
      <dgm:spPr/>
    </dgm:pt>
    <dgm:pt modelId="{7C90B5AD-951C-4C90-8A21-50C7439251A0}" type="pres">
      <dgm:prSet presAssocID="{447F7510-0C07-4E69-8782-D26C0FCE58E2}" presName="compNode" presStyleCnt="0"/>
      <dgm:spPr/>
    </dgm:pt>
    <dgm:pt modelId="{3BED2DBE-27FD-49CD-927D-C26FD0B5841A}" type="pres">
      <dgm:prSet presAssocID="{447F7510-0C07-4E69-8782-D26C0FCE58E2}" presName="pictRect" presStyleLbl="node1" presStyleIdx="1" presStyleCnt="4"/>
      <dgm:spPr>
        <a:prstGeom prst="rect">
          <a:avLst/>
        </a:prstGeom>
        <a:blipFill>
          <a:blip xmlns:r="http://schemas.openxmlformats.org/officeDocument/2006/relationships" r:embed="rId2"/>
          <a:srcRect/>
          <a:stretch>
            <a:fillRect l="-2000" r="-2000"/>
          </a:stretch>
        </a:blipFill>
      </dgm:spPr>
      <dgm:extLst>
        <a:ext uri="{E40237B7-FDA0-4F09-8148-C483321AD2D9}">
          <dgm14:cNvPr xmlns:dgm14="http://schemas.microsoft.com/office/drawing/2010/diagram" id="0" name="" descr="Headshot"/>
        </a:ext>
      </dgm:extLst>
    </dgm:pt>
    <dgm:pt modelId="{DAF657F3-DFA5-4888-AFA2-D3282F4294DB}" type="pres">
      <dgm:prSet presAssocID="{447F7510-0C07-4E69-8782-D26C0FCE58E2}" presName="textRect" presStyleLbl="revTx" presStyleIdx="1" presStyleCnt="4" custFlipVert="0" custScaleY="37405">
        <dgm:presLayoutVars>
          <dgm:bulletEnabled val="1"/>
        </dgm:presLayoutVars>
      </dgm:prSet>
      <dgm:spPr/>
    </dgm:pt>
    <dgm:pt modelId="{65D8FC48-9321-42A8-A2F0-71AADCC1789D}" type="pres">
      <dgm:prSet presAssocID="{ABD82E31-9E66-4796-A3A9-A1C7B4CC5E9B}" presName="sibTrans" presStyleLbl="sibTrans2D1" presStyleIdx="0" presStyleCnt="0"/>
      <dgm:spPr/>
    </dgm:pt>
    <dgm:pt modelId="{93B0A170-454E-4BC6-826A-67485AEA09C8}" type="pres">
      <dgm:prSet presAssocID="{4F894C99-4792-4C7F-A316-39D171A037DE}" presName="compNode" presStyleCnt="0"/>
      <dgm:spPr/>
    </dgm:pt>
    <dgm:pt modelId="{E1575231-763B-4C04-A18A-5AEDD74A8711}" type="pres">
      <dgm:prSet presAssocID="{4F894C99-4792-4C7F-A316-39D171A037DE}" presName="pictRect" presStyleLbl="node1" presStyleIdx="2" presStyleCnt="4" custLinFactNeighborX="-275"/>
      <dgm:spPr>
        <a:prstGeom prst="rect">
          <a:avLst/>
        </a:prstGeom>
        <a:blipFill>
          <a:blip xmlns:r="http://schemas.openxmlformats.org/officeDocument/2006/relationships" r:embed="rId3"/>
          <a:srcRect/>
          <a:stretch>
            <a:fillRect l="-2000" r="-2000"/>
          </a:stretch>
        </a:blipFill>
      </dgm:spPr>
      <dgm:extLst>
        <a:ext uri="{E40237B7-FDA0-4F09-8148-C483321AD2D9}">
          <dgm14:cNvPr xmlns:dgm14="http://schemas.microsoft.com/office/drawing/2010/diagram" id="0" name="" descr="Headshot"/>
        </a:ext>
      </dgm:extLst>
    </dgm:pt>
    <dgm:pt modelId="{F06C5809-9330-4959-A4AC-CABBA853D005}" type="pres">
      <dgm:prSet presAssocID="{4F894C99-4792-4C7F-A316-39D171A037DE}" presName="textRect" presStyleLbl="revTx" presStyleIdx="2" presStyleCnt="4" custScaleY="20122">
        <dgm:presLayoutVars>
          <dgm:bulletEnabled val="1"/>
        </dgm:presLayoutVars>
      </dgm:prSet>
      <dgm:spPr/>
    </dgm:pt>
    <dgm:pt modelId="{E765CF9C-5378-48BF-82FE-CDC9ECD77029}" type="pres">
      <dgm:prSet presAssocID="{9D42B390-E84B-4E50-8B8F-4FA99F14DB97}" presName="sibTrans" presStyleLbl="sibTrans2D1" presStyleIdx="0" presStyleCnt="0"/>
      <dgm:spPr/>
    </dgm:pt>
    <dgm:pt modelId="{5623CB7D-1668-48A0-9046-409DFD796C90}" type="pres">
      <dgm:prSet presAssocID="{7964467C-655E-4F9B-BD50-E65C742F48B4}" presName="compNode" presStyleCnt="0"/>
      <dgm:spPr/>
    </dgm:pt>
    <dgm:pt modelId="{FABEAD74-907D-47B9-878B-619DB3512E33}" type="pres">
      <dgm:prSet presAssocID="{7964467C-655E-4F9B-BD50-E65C742F48B4}" presName="pictRect" presStyleLbl="node1" presStyleIdx="3" presStyleCnt="4" custLinFactNeighborX="204"/>
      <dgm:spPr>
        <a:prstGeom prst="rect">
          <a:avLst/>
        </a:prstGeom>
        <a:blipFill>
          <a:blip xmlns:r="http://schemas.openxmlformats.org/officeDocument/2006/relationships" r:embed="rId4"/>
          <a:srcRect/>
          <a:stretch>
            <a:fillRect l="-2000" r="-2000"/>
          </a:stretch>
        </a:blipFill>
      </dgm:spPr>
      <dgm:extLst>
        <a:ext uri="{E40237B7-FDA0-4F09-8148-C483321AD2D9}">
          <dgm14:cNvPr xmlns:dgm14="http://schemas.microsoft.com/office/drawing/2010/diagram" id="0" name="" descr="Headshot"/>
        </a:ext>
      </dgm:extLst>
    </dgm:pt>
    <dgm:pt modelId="{995D1D28-A180-4B7F-A805-34C8AFFE0118}" type="pres">
      <dgm:prSet presAssocID="{7964467C-655E-4F9B-BD50-E65C742F48B4}" presName="textRect" presStyleLbl="revTx" presStyleIdx="3" presStyleCnt="4" custScaleY="29225">
        <dgm:presLayoutVars>
          <dgm:bulletEnabled val="1"/>
        </dgm:presLayoutVars>
      </dgm:prSet>
      <dgm:spPr/>
    </dgm:pt>
  </dgm:ptLst>
  <dgm:cxnLst>
    <dgm:cxn modelId="{9ADE120A-D81B-4585-8805-5345D03A8C56}" type="presOf" srcId="{7964467C-655E-4F9B-BD50-E65C742F48B4}" destId="{995D1D28-A180-4B7F-A805-34C8AFFE0118}" srcOrd="0" destOrd="0" presId="urn:microsoft.com/office/officeart/2005/8/layout/pList1"/>
    <dgm:cxn modelId="{A550AD5E-5757-48AE-BF77-AE4B871885A0}" type="presOf" srcId="{7CCE2767-7DFB-46F3-BDAB-FB9D7BCD1EAF}" destId="{D3FDBB08-A758-4DF3-8739-D97BA7655C7B}" srcOrd="0" destOrd="0" presId="urn:microsoft.com/office/officeart/2005/8/layout/pList1"/>
    <dgm:cxn modelId="{49FF3042-9A75-4C5D-BE49-464009725F15}" type="presOf" srcId="{447F7510-0C07-4E69-8782-D26C0FCE58E2}" destId="{DAF657F3-DFA5-4888-AFA2-D3282F4294DB}" srcOrd="0" destOrd="0" presId="urn:microsoft.com/office/officeart/2005/8/layout/pList1"/>
    <dgm:cxn modelId="{64E91B4D-44D7-4734-B674-F5737199F55D}" srcId="{7029FAC1-0F73-4EB4-910B-0D8C8E5B2127}" destId="{7CCE2767-7DFB-46F3-BDAB-FB9D7BCD1EAF}" srcOrd="0" destOrd="0" parTransId="{5294CFE8-EF27-4616-A80D-A3F1503BD2CB}" sibTransId="{D9162ADA-8FE8-4EBD-BFAE-B26CF9F24DB9}"/>
    <dgm:cxn modelId="{F2DB0289-DF4E-4918-8714-E6583563E90D}" srcId="{7029FAC1-0F73-4EB4-910B-0D8C8E5B2127}" destId="{447F7510-0C07-4E69-8782-D26C0FCE58E2}" srcOrd="1" destOrd="0" parTransId="{B3B19786-285F-4AA8-AF17-089EBDCFD98C}" sibTransId="{ABD82E31-9E66-4796-A3A9-A1C7B4CC5E9B}"/>
    <dgm:cxn modelId="{776C2BA9-294B-4C70-A000-16096F8AE060}" type="presOf" srcId="{D9162ADA-8FE8-4EBD-BFAE-B26CF9F24DB9}" destId="{CE308088-8928-4A7D-B680-1E37D506B5A5}" srcOrd="0" destOrd="0" presId="urn:microsoft.com/office/officeart/2005/8/layout/pList1"/>
    <dgm:cxn modelId="{75A220B6-4110-4955-9921-2490DE352B9F}" type="presOf" srcId="{4F894C99-4792-4C7F-A316-39D171A037DE}" destId="{F06C5809-9330-4959-A4AC-CABBA853D005}" srcOrd="0" destOrd="0" presId="urn:microsoft.com/office/officeart/2005/8/layout/pList1"/>
    <dgm:cxn modelId="{B01E5BCB-D5FA-468B-9179-593724FB5648}" srcId="{7029FAC1-0F73-4EB4-910B-0D8C8E5B2127}" destId="{4F894C99-4792-4C7F-A316-39D171A037DE}" srcOrd="2" destOrd="0" parTransId="{F740BC1D-F644-4DB1-8058-08814BA374DB}" sibTransId="{9D42B390-E84B-4E50-8B8F-4FA99F14DB97}"/>
    <dgm:cxn modelId="{F84124CE-8EE7-4C9F-BB76-D264A2126769}" type="presOf" srcId="{ABD82E31-9E66-4796-A3A9-A1C7B4CC5E9B}" destId="{65D8FC48-9321-42A8-A2F0-71AADCC1789D}" srcOrd="0" destOrd="0" presId="urn:microsoft.com/office/officeart/2005/8/layout/pList1"/>
    <dgm:cxn modelId="{ABFD0EE5-FD5D-4733-B856-26CB5A6D542A}" type="presOf" srcId="{9D42B390-E84B-4E50-8B8F-4FA99F14DB97}" destId="{E765CF9C-5378-48BF-82FE-CDC9ECD77029}" srcOrd="0" destOrd="0" presId="urn:microsoft.com/office/officeart/2005/8/layout/pList1"/>
    <dgm:cxn modelId="{1289B3F1-E6E0-42BC-9027-98FEC2B1D8E2}" srcId="{7029FAC1-0F73-4EB4-910B-0D8C8E5B2127}" destId="{7964467C-655E-4F9B-BD50-E65C742F48B4}" srcOrd="3" destOrd="0" parTransId="{11637406-E69C-4EAD-B4F6-E44CAFA91F52}" sibTransId="{7FD29FAD-0D0B-4E90-A2CE-3B4C4B7C1C7A}"/>
    <dgm:cxn modelId="{C237CCF8-2B1A-4918-8756-D38B768E4514}" type="presOf" srcId="{7029FAC1-0F73-4EB4-910B-0D8C8E5B2127}" destId="{9203012E-9005-4B29-B97B-66867102E43B}" srcOrd="0" destOrd="0" presId="urn:microsoft.com/office/officeart/2005/8/layout/pList1"/>
    <dgm:cxn modelId="{6EFA7B8A-98EB-4D2A-BC13-2798E483DADB}" type="presParOf" srcId="{9203012E-9005-4B29-B97B-66867102E43B}" destId="{F5BA8362-1416-4CD1-85F0-575932A12C12}" srcOrd="0" destOrd="0" presId="urn:microsoft.com/office/officeart/2005/8/layout/pList1"/>
    <dgm:cxn modelId="{415811E2-F92D-4EEB-B706-A68EB0F0CBF1}" type="presParOf" srcId="{F5BA8362-1416-4CD1-85F0-575932A12C12}" destId="{1040C04C-266A-4BA6-AC80-0FD4DCD21C67}" srcOrd="0" destOrd="0" presId="urn:microsoft.com/office/officeart/2005/8/layout/pList1"/>
    <dgm:cxn modelId="{C5A4E3DC-B1C1-44A0-85E2-CC4D80B7C470}" type="presParOf" srcId="{F5BA8362-1416-4CD1-85F0-575932A12C12}" destId="{D3FDBB08-A758-4DF3-8739-D97BA7655C7B}" srcOrd="1" destOrd="0" presId="urn:microsoft.com/office/officeart/2005/8/layout/pList1"/>
    <dgm:cxn modelId="{D556126D-7172-4E31-8B0A-9DCCFB130449}" type="presParOf" srcId="{9203012E-9005-4B29-B97B-66867102E43B}" destId="{CE308088-8928-4A7D-B680-1E37D506B5A5}" srcOrd="1" destOrd="0" presId="urn:microsoft.com/office/officeart/2005/8/layout/pList1"/>
    <dgm:cxn modelId="{C1E869AE-2114-4695-A478-05B8B31CF7CE}" type="presParOf" srcId="{9203012E-9005-4B29-B97B-66867102E43B}" destId="{7C90B5AD-951C-4C90-8A21-50C7439251A0}" srcOrd="2" destOrd="0" presId="urn:microsoft.com/office/officeart/2005/8/layout/pList1"/>
    <dgm:cxn modelId="{BA3A3F84-D678-49E4-8F62-E455E52FE3AD}" type="presParOf" srcId="{7C90B5AD-951C-4C90-8A21-50C7439251A0}" destId="{3BED2DBE-27FD-49CD-927D-C26FD0B5841A}" srcOrd="0" destOrd="0" presId="urn:microsoft.com/office/officeart/2005/8/layout/pList1"/>
    <dgm:cxn modelId="{3D8E37EA-DAF8-4D22-B1A3-28C28D4F7835}" type="presParOf" srcId="{7C90B5AD-951C-4C90-8A21-50C7439251A0}" destId="{DAF657F3-DFA5-4888-AFA2-D3282F4294DB}" srcOrd="1" destOrd="0" presId="urn:microsoft.com/office/officeart/2005/8/layout/pList1"/>
    <dgm:cxn modelId="{ED8272FC-7906-444D-8276-19A36B9BAAB3}" type="presParOf" srcId="{9203012E-9005-4B29-B97B-66867102E43B}" destId="{65D8FC48-9321-42A8-A2F0-71AADCC1789D}" srcOrd="3" destOrd="0" presId="urn:microsoft.com/office/officeart/2005/8/layout/pList1"/>
    <dgm:cxn modelId="{A55C0A69-9782-4EA2-A8E7-A79AE2744BBE}" type="presParOf" srcId="{9203012E-9005-4B29-B97B-66867102E43B}" destId="{93B0A170-454E-4BC6-826A-67485AEA09C8}" srcOrd="4" destOrd="0" presId="urn:microsoft.com/office/officeart/2005/8/layout/pList1"/>
    <dgm:cxn modelId="{B82BF976-DE78-453C-A04D-84AE655FC3C2}" type="presParOf" srcId="{93B0A170-454E-4BC6-826A-67485AEA09C8}" destId="{E1575231-763B-4C04-A18A-5AEDD74A8711}" srcOrd="0" destOrd="0" presId="urn:microsoft.com/office/officeart/2005/8/layout/pList1"/>
    <dgm:cxn modelId="{BEF2458B-B0B8-45B1-A1F1-D7BE0D2B8F9A}" type="presParOf" srcId="{93B0A170-454E-4BC6-826A-67485AEA09C8}" destId="{F06C5809-9330-4959-A4AC-CABBA853D005}" srcOrd="1" destOrd="0" presId="urn:microsoft.com/office/officeart/2005/8/layout/pList1"/>
    <dgm:cxn modelId="{9041476D-0492-4514-882F-BB1EDE6C9DA3}" type="presParOf" srcId="{9203012E-9005-4B29-B97B-66867102E43B}" destId="{E765CF9C-5378-48BF-82FE-CDC9ECD77029}" srcOrd="5" destOrd="0" presId="urn:microsoft.com/office/officeart/2005/8/layout/pList1"/>
    <dgm:cxn modelId="{5118E4A6-8890-41BF-8060-ED7B75D0D679}" type="presParOf" srcId="{9203012E-9005-4B29-B97B-66867102E43B}" destId="{5623CB7D-1668-48A0-9046-409DFD796C90}" srcOrd="6" destOrd="0" presId="urn:microsoft.com/office/officeart/2005/8/layout/pList1"/>
    <dgm:cxn modelId="{23CC893A-AEC2-4865-97A3-FD98BC253F0D}" type="presParOf" srcId="{5623CB7D-1668-48A0-9046-409DFD796C90}" destId="{FABEAD74-907D-47B9-878B-619DB3512E33}" srcOrd="0" destOrd="0" presId="urn:microsoft.com/office/officeart/2005/8/layout/pList1"/>
    <dgm:cxn modelId="{2E15D378-40A1-4274-BC60-6F15743775A7}" type="presParOf" srcId="{5623CB7D-1668-48A0-9046-409DFD796C90}" destId="{995D1D28-A180-4B7F-A805-34C8AFFE0118}"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C04C-266A-4BA6-AC80-0FD4DCD21C67}">
      <dsp:nvSpPr>
        <dsp:cNvPr id="0" name=""/>
        <dsp:cNvSpPr/>
      </dsp:nvSpPr>
      <dsp:spPr>
        <a:xfrm>
          <a:off x="829179" y="1290"/>
          <a:ext cx="2240658" cy="1543813"/>
        </a:xfrm>
        <a:prstGeom prst="rect">
          <a:avLst/>
        </a:prstGeom>
        <a:blipFill>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DBB08-A758-4DF3-8739-D97BA7655C7B}">
      <dsp:nvSpPr>
        <dsp:cNvPr id="0" name=""/>
        <dsp:cNvSpPr/>
      </dsp:nvSpPr>
      <dsp:spPr>
        <a:xfrm>
          <a:off x="1566188" y="1779023"/>
          <a:ext cx="766641" cy="363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1566188" y="1779023"/>
        <a:ext cx="766641" cy="363445"/>
      </dsp:txXfrm>
    </dsp:sp>
    <dsp:sp modelId="{3BED2DBE-27FD-49CD-927D-C26FD0B5841A}">
      <dsp:nvSpPr>
        <dsp:cNvPr id="0" name=""/>
        <dsp:cNvSpPr/>
      </dsp:nvSpPr>
      <dsp:spPr>
        <a:xfrm>
          <a:off x="3293998" y="14416"/>
          <a:ext cx="2240658" cy="1543813"/>
        </a:xfrm>
        <a:prstGeom prst="rect">
          <a:avLst/>
        </a:prstGeom>
        <a:blipFill>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657F3-DFA5-4888-AFA2-D3282F4294DB}">
      <dsp:nvSpPr>
        <dsp:cNvPr id="0" name=""/>
        <dsp:cNvSpPr/>
      </dsp:nvSpPr>
      <dsp:spPr>
        <a:xfrm>
          <a:off x="3293998" y="1818401"/>
          <a:ext cx="2240658" cy="310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3293998" y="1818401"/>
        <a:ext cx="2240658" cy="310941"/>
      </dsp:txXfrm>
    </dsp:sp>
    <dsp:sp modelId="{E1575231-763B-4C04-A18A-5AEDD74A8711}">
      <dsp:nvSpPr>
        <dsp:cNvPr id="0" name=""/>
        <dsp:cNvSpPr/>
      </dsp:nvSpPr>
      <dsp:spPr>
        <a:xfrm>
          <a:off x="5752655" y="50334"/>
          <a:ext cx="2240658" cy="1543813"/>
        </a:xfrm>
        <a:prstGeom prst="rect">
          <a:avLst/>
        </a:prstGeom>
        <a:blipFill>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C5809-9330-4959-A4AC-CABBA853D005}">
      <dsp:nvSpPr>
        <dsp:cNvPr id="0" name=""/>
        <dsp:cNvSpPr/>
      </dsp:nvSpPr>
      <dsp:spPr>
        <a:xfrm>
          <a:off x="5758817" y="1926154"/>
          <a:ext cx="2240658" cy="167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5758817" y="1926154"/>
        <a:ext cx="2240658" cy="167271"/>
      </dsp:txXfrm>
    </dsp:sp>
    <dsp:sp modelId="{FABEAD74-907D-47B9-878B-619DB3512E33}">
      <dsp:nvSpPr>
        <dsp:cNvPr id="0" name=""/>
        <dsp:cNvSpPr/>
      </dsp:nvSpPr>
      <dsp:spPr>
        <a:xfrm>
          <a:off x="8228207" y="31416"/>
          <a:ext cx="2240658" cy="1543813"/>
        </a:xfrm>
        <a:prstGeom prst="rect">
          <a:avLst/>
        </a:prstGeom>
        <a:blipFill>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D1D28-A180-4B7F-A805-34C8AFFE0118}">
      <dsp:nvSpPr>
        <dsp:cNvPr id="0" name=""/>
        <dsp:cNvSpPr/>
      </dsp:nvSpPr>
      <dsp:spPr>
        <a:xfrm>
          <a:off x="8223636" y="1869400"/>
          <a:ext cx="2240658" cy="242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8223636" y="1869400"/>
        <a:ext cx="2240658" cy="24294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8/23/2022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A0A0A"/>
                </a:solidFill>
                <a:effectLst/>
                <a:latin typeface="open-sans"/>
              </a:rPr>
              <a:t>Health insurance is a complicated subject. Members can learn the basic information to know about healthcare insuranc</a:t>
            </a:r>
            <a:r>
              <a:rPr lang="en-US" dirty="0">
                <a:solidFill>
                  <a:srgbClr val="0A0A0A"/>
                </a:solidFill>
                <a:latin typeface="open-sans"/>
              </a:rPr>
              <a:t>e plans. </a:t>
            </a:r>
            <a:r>
              <a:rPr lang="en-US" b="0" i="0" dirty="0">
                <a:solidFill>
                  <a:srgbClr val="0A0A0A"/>
                </a:solidFill>
                <a:effectLst/>
                <a:latin typeface="open-sans"/>
              </a:rPr>
              <a:t>The OHA Lunch &amp; Learn will review  an overview of some of the terms that you might find in your health plan, It is important that you understand who regulates your insurance plan, how to find out what your health plan actually covers, and </a:t>
            </a:r>
            <a:r>
              <a:rPr lang="en-US" dirty="0">
                <a:solidFill>
                  <a:srgbClr val="0A0A0A"/>
                </a:solidFill>
                <a:latin typeface="open-sans"/>
              </a:rPr>
              <a:t>where to go should you have an issue or question. This information is provided </a:t>
            </a:r>
            <a:r>
              <a:rPr lang="en-US" b="0" i="0" dirty="0">
                <a:solidFill>
                  <a:srgbClr val="0A0A0A"/>
                </a:solidFill>
                <a:effectLst/>
                <a:latin typeface="open-sans"/>
              </a:rPr>
              <a:t>in order to avoid surprises while seeking medical treatment or receiving a bill you were not expecting. This material may also assist you when choosing and enrolling in a health plan.</a:t>
            </a:r>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62660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224296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D11E-E7FE-4FCB-A76C-5FCE9350A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2F081-39AB-4E45-BBE5-A3DF0AB85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AAF9D-EBEB-4336-B6B6-AC7E1B8DCF8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08E5EB-8D2B-4502-8BB8-076D00354F66}"/>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4E5CEA26-442A-404D-9693-E5D765CAC42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84512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1409-072E-4A71-BB02-31C06F3CA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D6C2C-E77B-4DFF-A1B6-4DB287329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8D4F5-703A-4566-AA1F-5C7E819D112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B473422-CA70-4285-8B3E-B7A26C5AC1AE}"/>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40155C6E-4B09-4FFA-B821-E1068C9F412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317660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99004-DB17-406F-985C-2E63DE8D18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613FD-E32F-4FCE-AD66-3689365143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6EBAE-001F-49F4-AB9F-6CCD1A9C3D4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E887EF4-DE6C-4ADF-B319-F300265F5D02}"/>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CC1E06C0-38A4-4937-90F1-802564B9EB7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806762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116535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5864569"/>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958106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038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a:t>www.ct.gov/oha</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www.ct.gov/oha</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0DEF-B367-4756-AA98-B283F09CC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8817D-E197-4852-AF27-B365E22AF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03194-E861-4A9C-8360-51348ECE35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E64923-6D91-4C84-B84E-2AA09583F18A}"/>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89506566-FC7E-4948-92C0-C3EDDAF2625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019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781A-7DA6-4415-B8AC-8121D4EF0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B0EEC-ED73-41DF-AC1C-CD070867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77777-B2C1-462E-99B9-4C9638863E29}"/>
              </a:ext>
            </a:extLst>
          </p:cNvPr>
          <p:cNvSpPr>
            <a:spLocks noGrp="1"/>
          </p:cNvSpPr>
          <p:nvPr>
            <p:ph type="dt" sz="half" idx="10"/>
          </p:nvPr>
        </p:nvSpPr>
        <p:spPr/>
        <p:txBody>
          <a:bodyPr/>
          <a:lstStyle/>
          <a:p>
            <a:fld id="{0A8B72A1-AE06-4F7A-A3EF-645B4F00734D}" type="datetimeFigureOut">
              <a:rPr lang="en-US" smtClean="0"/>
              <a:t>8/23/2022</a:t>
            </a:fld>
            <a:endParaRPr lang="en-US"/>
          </a:p>
        </p:txBody>
      </p:sp>
      <p:sp>
        <p:nvSpPr>
          <p:cNvPr id="5" name="Footer Placeholder 4">
            <a:extLst>
              <a:ext uri="{FF2B5EF4-FFF2-40B4-BE49-F238E27FC236}">
                <a16:creationId xmlns:a16="http://schemas.microsoft.com/office/drawing/2014/main" id="{0CA64E85-F332-4CAA-967E-A92FD9E98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1292B-015E-4071-9FAF-E09193675D9A}"/>
              </a:ext>
            </a:extLst>
          </p:cNvPr>
          <p:cNvSpPr>
            <a:spLocks noGrp="1"/>
          </p:cNvSpPr>
          <p:nvPr>
            <p:ph type="sldNum" sz="quarter" idx="12"/>
          </p:nvPr>
        </p:nvSpPr>
        <p:spPr/>
        <p:txBody>
          <a:bodyPr/>
          <a:lstStyle/>
          <a:p>
            <a:fld id="{2F5DF988-5B5B-4F88-AB14-15968636D6B6}" type="slidenum">
              <a:rPr lang="en-US" smtClean="0"/>
              <a:t>‹#›</a:t>
            </a:fld>
            <a:endParaRPr lang="en-US"/>
          </a:p>
        </p:txBody>
      </p:sp>
    </p:spTree>
    <p:extLst>
      <p:ext uri="{BB962C8B-B14F-4D97-AF65-F5344CB8AC3E}">
        <p14:creationId xmlns:p14="http://schemas.microsoft.com/office/powerpoint/2010/main" val="279430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1EC8-E454-40B4-90F4-903D42113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51381-F89F-4DAD-B82A-3868E281D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28319-10E2-4A2A-9B38-670755CC7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ADDBC2-AC8E-48F2-ACE9-E5940458911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678C61B-33CD-4AB2-937C-8DF19504FC5A}"/>
              </a:ext>
            </a:extLst>
          </p:cNvPr>
          <p:cNvSpPr>
            <a:spLocks noGrp="1"/>
          </p:cNvSpPr>
          <p:nvPr>
            <p:ph type="ftr" sz="quarter" idx="11"/>
          </p:nvPr>
        </p:nvSpPr>
        <p:spPr/>
        <p:txBody>
          <a:bodyPr/>
          <a:lstStyle/>
          <a:p>
            <a:r>
              <a:rPr lang="en-US"/>
              <a:t>www.ct.gov/oha</a:t>
            </a:r>
            <a:endParaRPr lang="en-US" dirty="0"/>
          </a:p>
        </p:txBody>
      </p:sp>
      <p:sp>
        <p:nvSpPr>
          <p:cNvPr id="7" name="Slide Number Placeholder 6">
            <a:extLst>
              <a:ext uri="{FF2B5EF4-FFF2-40B4-BE49-F238E27FC236}">
                <a16:creationId xmlns:a16="http://schemas.microsoft.com/office/drawing/2014/main" id="{4AAF7654-A33E-411F-BC9F-06E6E91020C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67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9C25-ECC3-451B-9932-3FD0CA78A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05D47D-5233-4101-BDCD-5D0EF55CA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7F079-BD83-482A-973D-0A6EFAAE3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DE44A-7E5A-4FD1-8AFE-FBFCB3477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D417B-A92B-4B3D-80B2-1F5A1E1A9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48604-52AC-453B-A95C-6DA7FDC5292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0E4F25B-CF18-4F35-9A7F-DCD83F5E91D1}"/>
              </a:ext>
            </a:extLst>
          </p:cNvPr>
          <p:cNvSpPr>
            <a:spLocks noGrp="1"/>
          </p:cNvSpPr>
          <p:nvPr>
            <p:ph type="ftr" sz="quarter" idx="11"/>
          </p:nvPr>
        </p:nvSpPr>
        <p:spPr/>
        <p:txBody>
          <a:bodyPr/>
          <a:lstStyle/>
          <a:p>
            <a:r>
              <a:rPr lang="en-US"/>
              <a:t>www.ct.gov/oha</a:t>
            </a:r>
            <a:endParaRPr lang="en-US" dirty="0"/>
          </a:p>
        </p:txBody>
      </p:sp>
      <p:sp>
        <p:nvSpPr>
          <p:cNvPr id="9" name="Slide Number Placeholder 8">
            <a:extLst>
              <a:ext uri="{FF2B5EF4-FFF2-40B4-BE49-F238E27FC236}">
                <a16:creationId xmlns:a16="http://schemas.microsoft.com/office/drawing/2014/main" id="{A19A852D-D642-484E-9146-443BA209246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611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8735-EBC6-4AED-A9A4-EFB4F91C60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1B8C7-9446-4799-9F38-A4E456A5588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45D3CE9-DE86-478A-8EB2-61B26EDCA174}"/>
              </a:ext>
            </a:extLst>
          </p:cNvPr>
          <p:cNvSpPr>
            <a:spLocks noGrp="1"/>
          </p:cNvSpPr>
          <p:nvPr>
            <p:ph type="ftr" sz="quarter" idx="11"/>
          </p:nvPr>
        </p:nvSpPr>
        <p:spPr/>
        <p:txBody>
          <a:bodyPr/>
          <a:lstStyle/>
          <a:p>
            <a:r>
              <a:rPr lang="en-US"/>
              <a:t>www.ct.gov/oha</a:t>
            </a:r>
            <a:endParaRPr lang="en-US" dirty="0"/>
          </a:p>
        </p:txBody>
      </p:sp>
      <p:sp>
        <p:nvSpPr>
          <p:cNvPr id="5" name="Slide Number Placeholder 4">
            <a:extLst>
              <a:ext uri="{FF2B5EF4-FFF2-40B4-BE49-F238E27FC236}">
                <a16:creationId xmlns:a16="http://schemas.microsoft.com/office/drawing/2014/main" id="{853BBF17-4D74-407B-8E41-EB99E20776D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645472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0B427-F1B7-4614-A7FC-3B3F25FEB2A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32C44BF-D32E-4DA3-9B9D-3E5D4857B293}"/>
              </a:ext>
            </a:extLst>
          </p:cNvPr>
          <p:cNvSpPr>
            <a:spLocks noGrp="1"/>
          </p:cNvSpPr>
          <p:nvPr>
            <p:ph type="ftr" sz="quarter" idx="11"/>
          </p:nvPr>
        </p:nvSpPr>
        <p:spPr/>
        <p:txBody>
          <a:bodyPr/>
          <a:lstStyle/>
          <a:p>
            <a:r>
              <a:rPr lang="en-US"/>
              <a:t>www.ct.gov/oha</a:t>
            </a:r>
            <a:endParaRPr lang="en-US" dirty="0"/>
          </a:p>
        </p:txBody>
      </p:sp>
      <p:sp>
        <p:nvSpPr>
          <p:cNvPr id="4" name="Slide Number Placeholder 3">
            <a:extLst>
              <a:ext uri="{FF2B5EF4-FFF2-40B4-BE49-F238E27FC236}">
                <a16:creationId xmlns:a16="http://schemas.microsoft.com/office/drawing/2014/main" id="{9DD41FA1-066A-40DA-9C3E-30A4438A0A8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422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C221-5570-4735-AB34-624B3E7E2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6AF2F9-3F11-4F6A-B00D-39DCDD137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23AF6-0219-4242-939A-0335F0643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F3F44-FA52-4741-ACC2-96EFE990AFF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BE51C41-8CC9-4749-9D92-0D7789BE826C}"/>
              </a:ext>
            </a:extLst>
          </p:cNvPr>
          <p:cNvSpPr>
            <a:spLocks noGrp="1"/>
          </p:cNvSpPr>
          <p:nvPr>
            <p:ph type="ftr" sz="quarter" idx="11"/>
          </p:nvPr>
        </p:nvSpPr>
        <p:spPr/>
        <p:txBody>
          <a:bodyPr/>
          <a:lstStyle/>
          <a:p>
            <a:r>
              <a:rPr lang="en-US"/>
              <a:t>www.ct.gov/oha</a:t>
            </a:r>
            <a:endParaRPr lang="en-US" dirty="0"/>
          </a:p>
        </p:txBody>
      </p:sp>
      <p:sp>
        <p:nvSpPr>
          <p:cNvPr id="7" name="Slide Number Placeholder 6">
            <a:extLst>
              <a:ext uri="{FF2B5EF4-FFF2-40B4-BE49-F238E27FC236}">
                <a16:creationId xmlns:a16="http://schemas.microsoft.com/office/drawing/2014/main" id="{FAA09854-CB2E-4CD2-98E4-E135AE07D4E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755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5F4A-0D59-4FF3-B499-83F3EDF09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AEA139-24F9-4233-BC7D-D94F8CEB9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6E981-EC6C-41D3-BF5D-9A3A473F5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F33E1-0357-43AB-9257-EE6564CA420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56071B5-91E5-4A27-B4B8-CD3B76F0EF2D}"/>
              </a:ext>
            </a:extLst>
          </p:cNvPr>
          <p:cNvSpPr>
            <a:spLocks noGrp="1"/>
          </p:cNvSpPr>
          <p:nvPr>
            <p:ph type="ftr" sz="quarter" idx="11"/>
          </p:nvPr>
        </p:nvSpPr>
        <p:spPr/>
        <p:txBody>
          <a:bodyPr/>
          <a:lstStyle/>
          <a:p>
            <a:pPr algn="l"/>
            <a:r>
              <a:rPr lang="en-US"/>
              <a:t>www.ct.gov/oha</a:t>
            </a:r>
            <a:endParaRPr lang="en-US" dirty="0"/>
          </a:p>
        </p:txBody>
      </p:sp>
      <p:sp>
        <p:nvSpPr>
          <p:cNvPr id="7" name="Slide Number Placeholder 6">
            <a:extLst>
              <a:ext uri="{FF2B5EF4-FFF2-40B4-BE49-F238E27FC236}">
                <a16:creationId xmlns:a16="http://schemas.microsoft.com/office/drawing/2014/main" id="{A5F456E0-BC80-4E39-B8B2-0F21F45F23C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10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334DF-ECF1-4745-9AAC-D5909A4A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E744C-1AC9-4117-9893-E656CBE20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FC900-01A7-40D3-9D3B-6E819AE25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56CC652-87FE-441E-B88B-642DDC5B5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www.ct.gov/oha</a:t>
            </a:r>
            <a:endParaRPr lang="en-US" dirty="0"/>
          </a:p>
        </p:txBody>
      </p:sp>
      <p:sp>
        <p:nvSpPr>
          <p:cNvPr id="6" name="Slide Number Placeholder 5">
            <a:extLst>
              <a:ext uri="{FF2B5EF4-FFF2-40B4-BE49-F238E27FC236}">
                <a16:creationId xmlns:a16="http://schemas.microsoft.com/office/drawing/2014/main" id="{E5F2439D-15EB-4867-B47F-8D8ECBF8C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cxnSp>
        <p:nvCxnSpPr>
          <p:cNvPr id="7" name="Straight Connector 6">
            <a:extLst>
              <a:ext uri="{FF2B5EF4-FFF2-40B4-BE49-F238E27FC236}">
                <a16:creationId xmlns:a16="http://schemas.microsoft.com/office/drawing/2014/main" id="{0A460ED7-243E-47EB-83F4-A3FA84BBC04D}"/>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5A71E6-1FB3-4C1D-96F3-7394EB36C8E0}"/>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31A2AC-EAEB-4B62-BF4C-9E452A520652}"/>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1176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775" r:id="rId16"/>
    <p:sldLayoutId id="2147483783" r:id="rId17"/>
    <p:sldLayoutId id="2147483784" r:id="rId18"/>
    <p:sldLayoutId id="2147483782" r:id="rId19"/>
    <p:sldLayoutId id="2147483778" r:id="rId2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Healthcare.advocate@ct.gov" TargetMode="Externa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94C10-3346-461C-8CBC-CDDE1C3365E5}"/>
              </a:ext>
            </a:extLst>
          </p:cNvPr>
          <p:cNvSpPr>
            <a:spLocks noGrp="1"/>
          </p:cNvSpPr>
          <p:nvPr>
            <p:ph type="ctrTitle"/>
          </p:nvPr>
        </p:nvSpPr>
        <p:spPr/>
        <p:txBody>
          <a:bodyPr>
            <a:normAutofit fontScale="90000"/>
          </a:bodyPr>
          <a:lstStyle/>
          <a:p>
            <a:pPr algn="ctr"/>
            <a:r>
              <a:rPr lang="en-US" dirty="0">
                <a:latin typeface="Gill Sans MT" panose="020B0502020104020203" pitchFamily="34" charset="0"/>
              </a:rPr>
              <a:t>Lunch &amp; Learn with OHA</a:t>
            </a:r>
            <a:br>
              <a:rPr lang="en-US" dirty="0">
                <a:latin typeface="Gill Sans MT" panose="020B0502020104020203" pitchFamily="34" charset="0"/>
              </a:rPr>
            </a:br>
            <a:r>
              <a:rPr lang="en-US" dirty="0">
                <a:latin typeface="Gill Sans MT" panose="020B0502020104020203" pitchFamily="34" charset="0"/>
              </a:rPr>
              <a:t>August 23, 2022</a:t>
            </a:r>
            <a:br>
              <a:rPr lang="en-US" dirty="0">
                <a:latin typeface="Gill Sans MT" panose="020B0502020104020203" pitchFamily="34" charset="0"/>
              </a:rPr>
            </a:br>
            <a:r>
              <a:rPr lang="en-US" dirty="0">
                <a:latin typeface="Gill Sans MT" panose="020B0502020104020203" pitchFamily="34" charset="0"/>
              </a:rPr>
              <a:t>12:00-12:30p</a:t>
            </a: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581194" y="2495445"/>
            <a:ext cx="10993546" cy="586083"/>
          </a:xfrm>
        </p:spPr>
        <p:txBody>
          <a:bodyPr>
            <a:normAutofit fontScale="55000" lnSpcReduction="20000"/>
          </a:bodyPr>
          <a:lstStyle/>
          <a:p>
            <a:pPr algn="ctr"/>
            <a:r>
              <a:rPr lang="en-US" dirty="0">
                <a:latin typeface="Gill Sans MT" panose="020B0502020104020203" pitchFamily="34" charset="0"/>
              </a:rPr>
              <a:t>Ted Doolittle – CT Healthcare Advocate, </a:t>
            </a:r>
          </a:p>
          <a:p>
            <a:pPr algn="ctr"/>
            <a:r>
              <a:rPr lang="en-US" dirty="0">
                <a:latin typeface="Gill Sans MT" panose="020B0502020104020203" pitchFamily="34" charset="0"/>
              </a:rPr>
              <a:t>Adam Prizio – OHA Staff Attorney</a:t>
            </a:r>
          </a:p>
        </p:txBody>
      </p:sp>
      <p:pic>
        <p:nvPicPr>
          <p:cNvPr id="8" name="Picture Placeholder 7" descr="Medical equipment with a stethoscope">
            <a:extLst>
              <a:ext uri="{FF2B5EF4-FFF2-40B4-BE49-F238E27FC236}">
                <a16:creationId xmlns:a16="http://schemas.microsoft.com/office/drawing/2014/main" id="{D9011B7D-CD6B-49C3-8163-9672E7B5EB9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24" b="24"/>
          <a:stretch/>
        </p:blipFill>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0" y="702156"/>
            <a:ext cx="4657344" cy="2355369"/>
          </a:xfrm>
        </p:spPr>
        <p:txBody>
          <a:bodyPr>
            <a:normAutofit fontScale="90000"/>
          </a:bodyPr>
          <a:lstStyle/>
          <a:p>
            <a:pPr algn="ctr"/>
            <a:br>
              <a:rPr lang="en-US" dirty="0"/>
            </a:br>
            <a:br>
              <a:rPr lang="en-US" dirty="0"/>
            </a:br>
            <a:r>
              <a:rPr lang="en-US" sz="4000" dirty="0"/>
              <a:t>Thank you</a:t>
            </a:r>
            <a:br>
              <a:rPr lang="en-US" sz="4000" dirty="0"/>
            </a:br>
            <a:br>
              <a:rPr lang="en-US" sz="4000" dirty="0"/>
            </a:br>
            <a:r>
              <a:rPr lang="en-US" sz="4000" dirty="0"/>
              <a:t>Questions? </a:t>
            </a:r>
            <a:br>
              <a:rPr lang="en-US" dirty="0"/>
            </a:br>
            <a:br>
              <a:rPr lang="en-US" dirty="0"/>
            </a:br>
            <a:endParaRPr lang="en-US" dirty="0"/>
          </a:p>
        </p:txBody>
      </p:sp>
      <p:sp>
        <p:nvSpPr>
          <p:cNvPr id="3" name="Content Placeholder 2">
            <a:extLst>
              <a:ext uri="{FF2B5EF4-FFF2-40B4-BE49-F238E27FC236}">
                <a16:creationId xmlns:a16="http://schemas.microsoft.com/office/drawing/2014/main" id="{75982AA6-9E74-43FC-B452-142C7571DCCC}"/>
              </a:ext>
            </a:extLst>
          </p:cNvPr>
          <p:cNvSpPr>
            <a:spLocks noGrp="1"/>
          </p:cNvSpPr>
          <p:nvPr>
            <p:ph idx="1"/>
          </p:nvPr>
        </p:nvSpPr>
        <p:spPr>
          <a:xfrm>
            <a:off x="0" y="4000981"/>
            <a:ext cx="4657344" cy="2355369"/>
          </a:xfrm>
        </p:spPr>
        <p:txBody>
          <a:bodyPr>
            <a:normAutofit/>
          </a:bodyPr>
          <a:lstStyle/>
          <a:p>
            <a:pPr algn="ctr"/>
            <a:r>
              <a:rPr lang="en-US" sz="2400" b="1" dirty="0">
                <a:solidFill>
                  <a:srgbClr val="0070C0"/>
                </a:solidFill>
              </a:rPr>
              <a:t>OFFICE OF THE HEALTHCARE ADVOCATE</a:t>
            </a:r>
          </a:p>
          <a:p>
            <a:pPr algn="ctr"/>
            <a:r>
              <a:rPr lang="en-US" sz="2400" dirty="0">
                <a:solidFill>
                  <a:srgbClr val="00B0F0"/>
                </a:solidFill>
                <a:hlinkClick r:id="rId2">
                  <a:extLst>
                    <a:ext uri="{A12FA001-AC4F-418D-AE19-62706E023703}">
                      <ahyp:hlinkClr xmlns:ahyp="http://schemas.microsoft.com/office/drawing/2018/hyperlinkcolor" val="tx"/>
                    </a:ext>
                  </a:extLst>
                </a:hlinkClick>
              </a:rPr>
              <a:t>Healthcare.advocate@ct.gov</a:t>
            </a:r>
            <a:endParaRPr lang="en-US" sz="2400" dirty="0">
              <a:solidFill>
                <a:srgbClr val="00B0F0"/>
              </a:solidFill>
            </a:endParaRPr>
          </a:p>
          <a:p>
            <a:pPr algn="ctr"/>
            <a:r>
              <a:rPr lang="en-US" sz="2400" dirty="0"/>
              <a:t>866-466-4446</a:t>
            </a:r>
          </a:p>
          <a:p>
            <a:pPr algn="ctr"/>
            <a:r>
              <a:rPr lang="en-US" sz="2400" dirty="0"/>
              <a:t>www.ct.gov/oha</a:t>
            </a:r>
          </a:p>
        </p:txBody>
      </p:sp>
      <p:sp>
        <p:nvSpPr>
          <p:cNvPr id="8" name="Footer Placeholder 7">
            <a:extLst>
              <a:ext uri="{FF2B5EF4-FFF2-40B4-BE49-F238E27FC236}">
                <a16:creationId xmlns:a16="http://schemas.microsoft.com/office/drawing/2014/main" id="{D3E3ABAA-EBF5-4FC5-BEEE-FBA5A228E046}"/>
              </a:ext>
            </a:extLst>
          </p:cNvPr>
          <p:cNvSpPr>
            <a:spLocks noGrp="1"/>
          </p:cNvSpPr>
          <p:nvPr>
            <p:ph type="ftr" sz="quarter" idx="11"/>
          </p:nvPr>
        </p:nvSpPr>
        <p:spPr/>
        <p:txBody>
          <a:bodyPr/>
          <a:lstStyle/>
          <a:p>
            <a:r>
              <a:rPr lang="en-US"/>
              <a:t>www.ct.gov/oha</a:t>
            </a:r>
            <a:endParaRPr lang="en-US" dirty="0"/>
          </a:p>
        </p:txBody>
      </p:sp>
      <p:pic>
        <p:nvPicPr>
          <p:cNvPr id="6" name="Picture Placeholder 5" descr="A doctor talking to a patient&#10;">
            <a:extLst>
              <a:ext uri="{FF2B5EF4-FFF2-40B4-BE49-F238E27FC236}">
                <a16:creationId xmlns:a16="http://schemas.microsoft.com/office/drawing/2014/main" id="{AC4A1F6E-E065-4C87-B012-9FBDEC8C1ED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 r="7"/>
          <a:stretch/>
        </p:blipFill>
        <p:spPr/>
      </p:pic>
      <p:pic>
        <p:nvPicPr>
          <p:cNvPr id="1026" name="Picture 2">
            <a:extLst>
              <a:ext uri="{FF2B5EF4-FFF2-40B4-BE49-F238E27FC236}">
                <a16:creationId xmlns:a16="http://schemas.microsoft.com/office/drawing/2014/main" id="{25F4F435-1AD1-4E0F-A795-B9F200682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615" y="-213477"/>
            <a:ext cx="2381250" cy="128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1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a:xfrm>
            <a:off x="441960" y="1156757"/>
            <a:ext cx="3475915" cy="1478341"/>
          </a:xfrm>
        </p:spPr>
        <p:txBody>
          <a:bodyPr/>
          <a:lstStyle/>
          <a:p>
            <a:pPr algn="ctr"/>
            <a:r>
              <a:rPr lang="en-US" dirty="0">
                <a:latin typeface="Gill Sans MT" panose="020B0502020104020203" pitchFamily="34" charset="0"/>
              </a:rPr>
              <a:t>Introduction</a:t>
            </a:r>
          </a:p>
        </p:txBody>
      </p:sp>
      <p:sp>
        <p:nvSpPr>
          <p:cNvPr id="3" name="Content Placeholder 2">
            <a:extLst>
              <a:ext uri="{FF2B5EF4-FFF2-40B4-BE49-F238E27FC236}">
                <a16:creationId xmlns:a16="http://schemas.microsoft.com/office/drawing/2014/main" id="{F210F1C6-68F4-48F7-97E9-343EE7513674}"/>
              </a:ext>
            </a:extLst>
          </p:cNvPr>
          <p:cNvSpPr>
            <a:spLocks noGrp="1"/>
          </p:cNvSpPr>
          <p:nvPr>
            <p:ph idx="1"/>
          </p:nvPr>
        </p:nvSpPr>
        <p:spPr>
          <a:xfrm>
            <a:off x="441960" y="3081528"/>
            <a:ext cx="3475915" cy="2139696"/>
          </a:xfrm>
        </p:spPr>
        <p:txBody>
          <a:bodyPr anchor="ctr">
            <a:normAutofit/>
          </a:bodyPr>
          <a:lstStyle/>
          <a:p>
            <a:pPr algn="ctr"/>
            <a:r>
              <a:rPr lang="en-US" sz="3200" dirty="0">
                <a:latin typeface="Gill Sans MT" panose="020B0502020104020203" pitchFamily="34" charset="0"/>
              </a:rPr>
              <a:t>State Healthcare Advocate</a:t>
            </a:r>
          </a:p>
          <a:p>
            <a:pPr algn="ctr"/>
            <a:r>
              <a:rPr lang="en-US" sz="3200" dirty="0">
                <a:latin typeface="Gill Sans MT" panose="020B0502020104020203" pitchFamily="34" charset="0"/>
              </a:rPr>
              <a:t>Ted Doolittle</a:t>
            </a:r>
          </a:p>
        </p:txBody>
      </p:sp>
      <p:pic>
        <p:nvPicPr>
          <p:cNvPr id="17" name="Picture Placeholder 7" descr="doctor talking to patient">
            <a:extLst>
              <a:ext uri="{FF2B5EF4-FFF2-40B4-BE49-F238E27FC236}">
                <a16:creationId xmlns:a16="http://schemas.microsoft.com/office/drawing/2014/main" id="{86357C99-DEFC-4892-8C64-EF1482AB3E8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416" r="16416"/>
          <a:stretch/>
        </p:blipFill>
        <p:spPr>
          <a:prstGeom prst="rect">
            <a:avLst/>
          </a:prstGeom>
          <a:solidFill>
            <a:schemeClr val="accent2"/>
          </a:solidFill>
        </p:spPr>
      </p:pic>
      <p:pic>
        <p:nvPicPr>
          <p:cNvPr id="10" name="Picture Placeholder 9" descr="A doctor with his arms crossed">
            <a:extLst>
              <a:ext uri="{FF2B5EF4-FFF2-40B4-BE49-F238E27FC236}">
                <a16:creationId xmlns:a16="http://schemas.microsoft.com/office/drawing/2014/main" id="{24A8453A-33BC-42B9-9F32-A38E7F1AC27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64" r="64"/>
          <a:stretch/>
        </p:blipFill>
        <p:spPr/>
      </p:pic>
      <p:pic>
        <p:nvPicPr>
          <p:cNvPr id="12" name="Picture Placeholder 11" descr="A smiling doctor with a stethoscope and patient">
            <a:extLst>
              <a:ext uri="{FF2B5EF4-FFF2-40B4-BE49-F238E27FC236}">
                <a16:creationId xmlns:a16="http://schemas.microsoft.com/office/drawing/2014/main" id="{F2F92A19-D60A-4D6C-8103-E5036EBC089B}"/>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43" r="43"/>
          <a:stretch/>
        </p:blipFill>
        <p:spPr/>
      </p:pic>
      <p:sp>
        <p:nvSpPr>
          <p:cNvPr id="14" name="Footer Placeholder 13">
            <a:extLst>
              <a:ext uri="{FF2B5EF4-FFF2-40B4-BE49-F238E27FC236}">
                <a16:creationId xmlns:a16="http://schemas.microsoft.com/office/drawing/2014/main" id="{9C838D91-2BF9-4595-90F6-6E2D751F6F13}"/>
              </a:ext>
            </a:extLst>
          </p:cNvPr>
          <p:cNvSpPr>
            <a:spLocks noGrp="1"/>
          </p:cNvSpPr>
          <p:nvPr>
            <p:ph type="ftr" sz="quarter" idx="11"/>
          </p:nvPr>
        </p:nvSpPr>
        <p:spPr/>
        <p:txBody>
          <a:bodyPr/>
          <a:lstStyle/>
          <a:p>
            <a:r>
              <a:rPr lang="en-US" dirty="0"/>
              <a:t>www.ct.gov/oha</a:t>
            </a:r>
          </a:p>
        </p:txBody>
      </p:sp>
    </p:spTree>
    <p:extLst>
      <p:ext uri="{BB962C8B-B14F-4D97-AF65-F5344CB8AC3E}">
        <p14:creationId xmlns:p14="http://schemas.microsoft.com/office/powerpoint/2010/main" val="398013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581191" y="3429000"/>
            <a:ext cx="10993549" cy="2569128"/>
          </a:xfrm>
        </p:spPr>
        <p:txBody>
          <a:bodyPr>
            <a:normAutofit/>
          </a:bodyPr>
          <a:lstStyle/>
          <a:p>
            <a:pPr algn="ctr">
              <a:lnSpc>
                <a:spcPct val="150000"/>
              </a:lnSpc>
            </a:pPr>
            <a:r>
              <a:rPr lang="en-US" sz="2700" dirty="0">
                <a:latin typeface="Gill Sans MT" panose="020B0502020104020203" pitchFamily="34" charset="0"/>
              </a:rPr>
              <a:t>Understanding Your Health Plan Documents:</a:t>
            </a:r>
            <a:br>
              <a:rPr lang="en-US" sz="2700" dirty="0">
                <a:latin typeface="Gill Sans MT" panose="020B0502020104020203" pitchFamily="34" charset="0"/>
              </a:rPr>
            </a:br>
            <a:r>
              <a:rPr lang="en-US" sz="2700" dirty="0">
                <a:latin typeface="Gill Sans MT" panose="020B0502020104020203" pitchFamily="34" charset="0"/>
              </a:rPr>
              <a:t>The Denial Letter</a:t>
            </a:r>
            <a:endParaRPr lang="en-US" sz="1600" dirty="0">
              <a:latin typeface="Gill Sans MT" panose="020B0502020104020203" pitchFamily="34" charset="0"/>
            </a:endParaRPr>
          </a:p>
        </p:txBody>
      </p:sp>
      <p:sp>
        <p:nvSpPr>
          <p:cNvPr id="3" name="Subtitle 2">
            <a:extLst>
              <a:ext uri="{FF2B5EF4-FFF2-40B4-BE49-F238E27FC236}">
                <a16:creationId xmlns:a16="http://schemas.microsoft.com/office/drawing/2014/main" id="{0957B5A0-5976-4FBC-9F15-908902EAE359}"/>
              </a:ext>
            </a:extLst>
          </p:cNvPr>
          <p:cNvSpPr>
            <a:spLocks noGrp="1"/>
          </p:cNvSpPr>
          <p:nvPr>
            <p:ph type="subTitle" idx="1"/>
          </p:nvPr>
        </p:nvSpPr>
        <p:spPr>
          <a:xfrm>
            <a:off x="581194" y="6084277"/>
            <a:ext cx="10993546" cy="626916"/>
          </a:xfrm>
        </p:spPr>
        <p:txBody>
          <a:bodyPr>
            <a:normAutofit fontScale="77500" lnSpcReduction="20000"/>
          </a:bodyPr>
          <a:lstStyle/>
          <a:p>
            <a:pPr algn="ctr"/>
            <a:endParaRPr lang="en-US" dirty="0"/>
          </a:p>
          <a:p>
            <a:pPr algn="ctr"/>
            <a:r>
              <a:rPr lang="en-US" sz="2100" dirty="0"/>
              <a:t>****All the following information can be found on the OHA website: www.ct.gov/oha****</a:t>
            </a:r>
          </a:p>
          <a:p>
            <a:endParaRPr lang="en-US" dirty="0"/>
          </a:p>
        </p:txBody>
      </p:sp>
      <p:pic>
        <p:nvPicPr>
          <p:cNvPr id="6" name="Picture Placeholder 5" descr="A smiling doctor with a stethoscope and a child and mom">
            <a:extLst>
              <a:ext uri="{FF2B5EF4-FFF2-40B4-BE49-F238E27FC236}">
                <a16:creationId xmlns:a16="http://schemas.microsoft.com/office/drawing/2014/main" id="{2E4C2C15-C217-4490-A3A7-E98F49FDF07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49580" y="239087"/>
            <a:ext cx="11292840" cy="2923563"/>
          </a:xfrm>
        </p:spPr>
      </p:pic>
    </p:spTree>
    <p:extLst>
      <p:ext uri="{BB962C8B-B14F-4D97-AF65-F5344CB8AC3E}">
        <p14:creationId xmlns:p14="http://schemas.microsoft.com/office/powerpoint/2010/main" val="172184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0CFA-F5AC-58C2-9EC8-B31F54FAF63B}"/>
              </a:ext>
            </a:extLst>
          </p:cNvPr>
          <p:cNvSpPr>
            <a:spLocks noGrp="1"/>
          </p:cNvSpPr>
          <p:nvPr>
            <p:ph type="title"/>
          </p:nvPr>
        </p:nvSpPr>
        <p:spPr/>
        <p:txBody>
          <a:bodyPr/>
          <a:lstStyle/>
          <a:p>
            <a:r>
              <a:rPr lang="en-US" dirty="0"/>
              <a:t>Denial Letter</a:t>
            </a:r>
          </a:p>
        </p:txBody>
      </p:sp>
      <p:sp>
        <p:nvSpPr>
          <p:cNvPr id="3" name="Content Placeholder 2">
            <a:extLst>
              <a:ext uri="{FF2B5EF4-FFF2-40B4-BE49-F238E27FC236}">
                <a16:creationId xmlns:a16="http://schemas.microsoft.com/office/drawing/2014/main" id="{CB3AFE33-6042-4A66-8DBF-63B5BEB1F841}"/>
              </a:ext>
            </a:extLst>
          </p:cNvPr>
          <p:cNvSpPr>
            <a:spLocks noGrp="1"/>
          </p:cNvSpPr>
          <p:nvPr>
            <p:ph sz="half" idx="1"/>
          </p:nvPr>
        </p:nvSpPr>
        <p:spPr/>
        <p:txBody>
          <a:bodyPr/>
          <a:lstStyle/>
          <a:p>
            <a:r>
              <a:rPr lang="en-US" dirty="0"/>
              <a:t>Fully-Insured</a:t>
            </a:r>
          </a:p>
          <a:p>
            <a:pPr lvl="1"/>
            <a:r>
              <a:rPr lang="en-US" dirty="0"/>
              <a:t>Access Health CT, some employers</a:t>
            </a:r>
          </a:p>
          <a:p>
            <a:pPr lvl="1"/>
            <a:r>
              <a:rPr lang="en-US" dirty="0"/>
              <a:t>C.G.S. 38a-591b</a:t>
            </a:r>
          </a:p>
          <a:p>
            <a:pPr lvl="1"/>
            <a:endParaRPr lang="en-US" dirty="0"/>
          </a:p>
          <a:p>
            <a:r>
              <a:rPr lang="en-US" dirty="0"/>
              <a:t>Medicare and Medicare Advantage</a:t>
            </a:r>
          </a:p>
          <a:p>
            <a:pPr lvl="1"/>
            <a:r>
              <a:rPr lang="en-US" dirty="0"/>
              <a:t>42 C.F.R. 438.404</a:t>
            </a:r>
          </a:p>
          <a:p>
            <a:pPr lvl="1"/>
            <a:endParaRPr lang="en-US" dirty="0"/>
          </a:p>
          <a:p>
            <a:pPr lvl="1"/>
            <a:endParaRPr lang="en-US" dirty="0"/>
          </a:p>
        </p:txBody>
      </p:sp>
      <p:sp>
        <p:nvSpPr>
          <p:cNvPr id="5" name="Footer Placeholder 4">
            <a:extLst>
              <a:ext uri="{FF2B5EF4-FFF2-40B4-BE49-F238E27FC236}">
                <a16:creationId xmlns:a16="http://schemas.microsoft.com/office/drawing/2014/main" id="{8C5F0483-37A6-8345-3951-B0EE7EC54FCA}"/>
              </a:ext>
            </a:extLst>
          </p:cNvPr>
          <p:cNvSpPr>
            <a:spLocks noGrp="1"/>
          </p:cNvSpPr>
          <p:nvPr>
            <p:ph type="ftr" sz="quarter" idx="11"/>
          </p:nvPr>
        </p:nvSpPr>
        <p:spPr/>
        <p:txBody>
          <a:bodyPr/>
          <a:lstStyle/>
          <a:p>
            <a:r>
              <a:rPr lang="en-US"/>
              <a:t>www.ct.gov/oha</a:t>
            </a:r>
            <a:endParaRPr lang="en-US" dirty="0"/>
          </a:p>
        </p:txBody>
      </p:sp>
      <p:sp>
        <p:nvSpPr>
          <p:cNvPr id="8" name="Content Placeholder 7">
            <a:extLst>
              <a:ext uri="{FF2B5EF4-FFF2-40B4-BE49-F238E27FC236}">
                <a16:creationId xmlns:a16="http://schemas.microsoft.com/office/drawing/2014/main" id="{60529327-FB0D-F042-727A-55B23B59AC63}"/>
              </a:ext>
            </a:extLst>
          </p:cNvPr>
          <p:cNvSpPr>
            <a:spLocks noGrp="1"/>
          </p:cNvSpPr>
          <p:nvPr>
            <p:ph sz="half" idx="2"/>
          </p:nvPr>
        </p:nvSpPr>
        <p:spPr/>
        <p:txBody>
          <a:bodyPr/>
          <a:lstStyle/>
          <a:p>
            <a:r>
              <a:rPr lang="en-US" dirty="0"/>
              <a:t>Self-Insured</a:t>
            </a:r>
          </a:p>
          <a:p>
            <a:pPr lvl="1"/>
            <a:r>
              <a:rPr lang="en-US" dirty="0"/>
              <a:t>ERISA</a:t>
            </a:r>
          </a:p>
          <a:p>
            <a:pPr lvl="1"/>
            <a:r>
              <a:rPr lang="en-US" dirty="0"/>
              <a:t>Employer-funded (claims)</a:t>
            </a:r>
          </a:p>
          <a:p>
            <a:pPr lvl="1"/>
            <a:r>
              <a:rPr lang="en-US" dirty="0"/>
              <a:t>29 C.F.R. 2560.503-1</a:t>
            </a:r>
          </a:p>
          <a:p>
            <a:pPr lvl="1"/>
            <a:endParaRPr lang="en-US" dirty="0"/>
          </a:p>
        </p:txBody>
      </p:sp>
    </p:spTree>
    <p:extLst>
      <p:ext uri="{BB962C8B-B14F-4D97-AF65-F5344CB8AC3E}">
        <p14:creationId xmlns:p14="http://schemas.microsoft.com/office/powerpoint/2010/main" val="206408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B33C-2E9B-EEAF-D107-3F4D571DC4A6}"/>
              </a:ext>
            </a:extLst>
          </p:cNvPr>
          <p:cNvSpPr>
            <a:spLocks noGrp="1"/>
          </p:cNvSpPr>
          <p:nvPr>
            <p:ph type="title"/>
          </p:nvPr>
        </p:nvSpPr>
        <p:spPr/>
        <p:txBody>
          <a:bodyPr/>
          <a:lstStyle/>
          <a:p>
            <a:r>
              <a:rPr lang="en-US" dirty="0"/>
              <a:t>Denial letter must</a:t>
            </a:r>
          </a:p>
        </p:txBody>
      </p:sp>
      <p:sp>
        <p:nvSpPr>
          <p:cNvPr id="3" name="Content Placeholder 2">
            <a:extLst>
              <a:ext uri="{FF2B5EF4-FFF2-40B4-BE49-F238E27FC236}">
                <a16:creationId xmlns:a16="http://schemas.microsoft.com/office/drawing/2014/main" id="{1A27748B-6F38-0771-A3E9-D8E4F74A6F93}"/>
              </a:ext>
            </a:extLst>
          </p:cNvPr>
          <p:cNvSpPr>
            <a:spLocks noGrp="1"/>
          </p:cNvSpPr>
          <p:nvPr>
            <p:ph sz="half" idx="1"/>
          </p:nvPr>
        </p:nvSpPr>
        <p:spPr>
          <a:xfrm>
            <a:off x="838200" y="1825625"/>
            <a:ext cx="10515600" cy="4351338"/>
          </a:xfrm>
        </p:spPr>
        <p:txBody>
          <a:bodyPr/>
          <a:lstStyle/>
          <a:p>
            <a:r>
              <a:rPr lang="en-US" dirty="0"/>
              <a:t>Identify the benefit</a:t>
            </a:r>
          </a:p>
          <a:p>
            <a:r>
              <a:rPr lang="en-US" dirty="0"/>
              <a:t>Provide information sufficient to enable the member to make an informed judgment about whether to appeal</a:t>
            </a:r>
          </a:p>
          <a:p>
            <a:pPr lvl="1"/>
            <a:r>
              <a:rPr lang="en-US" dirty="0"/>
              <a:t>Including identifying clinical criteria, if relevant</a:t>
            </a:r>
          </a:p>
          <a:p>
            <a:r>
              <a:rPr lang="en-US" dirty="0"/>
              <a:t>Describe appeal rights</a:t>
            </a:r>
          </a:p>
          <a:p>
            <a:r>
              <a:rPr lang="en-US" dirty="0"/>
              <a:t>Mention availability of assistance</a:t>
            </a:r>
          </a:p>
          <a:p>
            <a:r>
              <a:rPr lang="en-US" dirty="0"/>
              <a:t>Include other required notifications (languages &amp;c.)</a:t>
            </a:r>
          </a:p>
          <a:p>
            <a:endParaRPr lang="en-US" dirty="0"/>
          </a:p>
        </p:txBody>
      </p:sp>
      <p:sp>
        <p:nvSpPr>
          <p:cNvPr id="5" name="Footer Placeholder 4">
            <a:extLst>
              <a:ext uri="{FF2B5EF4-FFF2-40B4-BE49-F238E27FC236}">
                <a16:creationId xmlns:a16="http://schemas.microsoft.com/office/drawing/2014/main" id="{3A0FF2D1-B001-7255-162D-367F04CEF0CA}"/>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4118569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33B0-1626-9F2B-E263-C14808710984}"/>
              </a:ext>
            </a:extLst>
          </p:cNvPr>
          <p:cNvSpPr>
            <a:spLocks noGrp="1"/>
          </p:cNvSpPr>
          <p:nvPr>
            <p:ph type="title"/>
          </p:nvPr>
        </p:nvSpPr>
        <p:spPr/>
        <p:txBody>
          <a:bodyPr/>
          <a:lstStyle/>
          <a:p>
            <a:r>
              <a:rPr lang="en-US" dirty="0"/>
              <a:t>Identify the benefit</a:t>
            </a:r>
          </a:p>
        </p:txBody>
      </p:sp>
      <p:sp>
        <p:nvSpPr>
          <p:cNvPr id="3" name="Content Placeholder 2">
            <a:extLst>
              <a:ext uri="{FF2B5EF4-FFF2-40B4-BE49-F238E27FC236}">
                <a16:creationId xmlns:a16="http://schemas.microsoft.com/office/drawing/2014/main" id="{197841ED-C5F5-0AEA-25FC-B5FB357D0E9F}"/>
              </a:ext>
            </a:extLst>
          </p:cNvPr>
          <p:cNvSpPr>
            <a:spLocks noGrp="1"/>
          </p:cNvSpPr>
          <p:nvPr>
            <p:ph sz="half" idx="1"/>
          </p:nvPr>
        </p:nvSpPr>
        <p:spPr/>
        <p:txBody>
          <a:bodyPr/>
          <a:lstStyle/>
          <a:p>
            <a:r>
              <a:rPr lang="en-US" dirty="0"/>
              <a:t>What is being denied?</a:t>
            </a:r>
          </a:p>
          <a:p>
            <a:r>
              <a:rPr lang="en-US" dirty="0"/>
              <a:t>Procedure</a:t>
            </a:r>
          </a:p>
          <a:p>
            <a:r>
              <a:rPr lang="en-US" dirty="0"/>
              <a:t>Date of service or request</a:t>
            </a:r>
          </a:p>
          <a:p>
            <a:r>
              <a:rPr lang="en-US" dirty="0"/>
              <a:t>Provider</a:t>
            </a:r>
          </a:p>
        </p:txBody>
      </p:sp>
      <p:sp>
        <p:nvSpPr>
          <p:cNvPr id="5" name="Footer Placeholder 4">
            <a:extLst>
              <a:ext uri="{FF2B5EF4-FFF2-40B4-BE49-F238E27FC236}">
                <a16:creationId xmlns:a16="http://schemas.microsoft.com/office/drawing/2014/main" id="{A3A65C75-A3D1-9D6A-8804-4BEC4662C7C8}"/>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323966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B5039-92D7-1C05-DC50-9640D2BEBB18}"/>
              </a:ext>
            </a:extLst>
          </p:cNvPr>
          <p:cNvSpPr>
            <a:spLocks noGrp="1"/>
          </p:cNvSpPr>
          <p:nvPr>
            <p:ph type="title"/>
          </p:nvPr>
        </p:nvSpPr>
        <p:spPr/>
        <p:txBody>
          <a:bodyPr/>
          <a:lstStyle/>
          <a:p>
            <a:r>
              <a:rPr lang="en-US" dirty="0"/>
              <a:t>Sufficient information…</a:t>
            </a:r>
          </a:p>
        </p:txBody>
      </p:sp>
      <p:sp>
        <p:nvSpPr>
          <p:cNvPr id="3" name="Content Placeholder 2">
            <a:extLst>
              <a:ext uri="{FF2B5EF4-FFF2-40B4-BE49-F238E27FC236}">
                <a16:creationId xmlns:a16="http://schemas.microsoft.com/office/drawing/2014/main" id="{3C30D773-052D-50F4-4F71-8ED9B760F545}"/>
              </a:ext>
            </a:extLst>
          </p:cNvPr>
          <p:cNvSpPr>
            <a:spLocks noGrp="1"/>
          </p:cNvSpPr>
          <p:nvPr>
            <p:ph sz="half" idx="1"/>
          </p:nvPr>
        </p:nvSpPr>
        <p:spPr/>
        <p:txBody>
          <a:bodyPr anchor="ctr"/>
          <a:lstStyle/>
          <a:p>
            <a:r>
              <a:rPr lang="en-US" dirty="0"/>
              <a:t>Why was this denied?</a:t>
            </a:r>
          </a:p>
          <a:p>
            <a:pPr lvl="1"/>
            <a:r>
              <a:rPr lang="en-US" dirty="0"/>
              <a:t>Not Medically Necessary</a:t>
            </a:r>
          </a:p>
          <a:p>
            <a:pPr lvl="1"/>
            <a:r>
              <a:rPr lang="en-US" dirty="0"/>
              <a:t>Experimental</a:t>
            </a:r>
          </a:p>
          <a:p>
            <a:pPr lvl="1"/>
            <a:r>
              <a:rPr lang="en-US" dirty="0"/>
              <a:t>Provider out-of-network</a:t>
            </a:r>
          </a:p>
          <a:p>
            <a:pPr lvl="1"/>
            <a:r>
              <a:rPr lang="en-US" dirty="0"/>
              <a:t>Inappropriate healthcare setting</a:t>
            </a:r>
          </a:p>
          <a:p>
            <a:pPr lvl="1"/>
            <a:r>
              <a:rPr lang="en-US" dirty="0"/>
              <a:t>Information required</a:t>
            </a:r>
          </a:p>
          <a:p>
            <a:pPr lvl="1"/>
            <a:r>
              <a:rPr lang="en-US" dirty="0"/>
              <a:t>Coverage ended</a:t>
            </a:r>
          </a:p>
        </p:txBody>
      </p:sp>
      <p:sp>
        <p:nvSpPr>
          <p:cNvPr id="4" name="Content Placeholder 3">
            <a:extLst>
              <a:ext uri="{FF2B5EF4-FFF2-40B4-BE49-F238E27FC236}">
                <a16:creationId xmlns:a16="http://schemas.microsoft.com/office/drawing/2014/main" id="{2EAE3FAE-CCC1-714E-3687-B7FEAE008523}"/>
              </a:ext>
            </a:extLst>
          </p:cNvPr>
          <p:cNvSpPr>
            <a:spLocks noGrp="1"/>
          </p:cNvSpPr>
          <p:nvPr>
            <p:ph sz="half" idx="2"/>
          </p:nvPr>
        </p:nvSpPr>
        <p:spPr/>
        <p:txBody>
          <a:bodyPr anchor="ctr">
            <a:normAutofit/>
          </a:bodyPr>
          <a:lstStyle/>
          <a:p>
            <a:pPr marL="0" indent="0" algn="ctr">
              <a:buNone/>
            </a:pPr>
            <a:r>
              <a:rPr lang="en-US" sz="4800" dirty="0"/>
              <a:t>Each explanation requires a different approach to appeal</a:t>
            </a:r>
          </a:p>
        </p:txBody>
      </p:sp>
      <p:sp>
        <p:nvSpPr>
          <p:cNvPr id="5" name="Footer Placeholder 4">
            <a:extLst>
              <a:ext uri="{FF2B5EF4-FFF2-40B4-BE49-F238E27FC236}">
                <a16:creationId xmlns:a16="http://schemas.microsoft.com/office/drawing/2014/main" id="{1BDE1062-1F7F-449D-BABE-A787F3561D7B}"/>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89144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556F-1822-DB2B-19B1-C5FA116375FA}"/>
              </a:ext>
            </a:extLst>
          </p:cNvPr>
          <p:cNvSpPr>
            <a:spLocks noGrp="1"/>
          </p:cNvSpPr>
          <p:nvPr>
            <p:ph type="title"/>
          </p:nvPr>
        </p:nvSpPr>
        <p:spPr/>
        <p:txBody>
          <a:bodyPr/>
          <a:lstStyle/>
          <a:p>
            <a:r>
              <a:rPr lang="en-US" dirty="0"/>
              <a:t>Appeal rights</a:t>
            </a:r>
          </a:p>
        </p:txBody>
      </p:sp>
      <p:sp>
        <p:nvSpPr>
          <p:cNvPr id="3" name="Content Placeholder 2">
            <a:extLst>
              <a:ext uri="{FF2B5EF4-FFF2-40B4-BE49-F238E27FC236}">
                <a16:creationId xmlns:a16="http://schemas.microsoft.com/office/drawing/2014/main" id="{574641A4-D73B-061B-6B66-9465CEAC83E5}"/>
              </a:ext>
            </a:extLst>
          </p:cNvPr>
          <p:cNvSpPr>
            <a:spLocks noGrp="1"/>
          </p:cNvSpPr>
          <p:nvPr>
            <p:ph sz="half" idx="1"/>
          </p:nvPr>
        </p:nvSpPr>
        <p:spPr/>
        <p:txBody>
          <a:bodyPr>
            <a:normAutofit/>
          </a:bodyPr>
          <a:lstStyle/>
          <a:p>
            <a:r>
              <a:rPr lang="en-US" dirty="0"/>
              <a:t>First level appeal</a:t>
            </a:r>
          </a:p>
          <a:p>
            <a:r>
              <a:rPr lang="en-US" dirty="0"/>
              <a:t>Second level appeal</a:t>
            </a:r>
          </a:p>
          <a:p>
            <a:r>
              <a:rPr lang="en-US" dirty="0"/>
              <a:t>Final internal determination</a:t>
            </a:r>
          </a:p>
          <a:p>
            <a:r>
              <a:rPr lang="en-US" dirty="0"/>
              <a:t>Deadlines</a:t>
            </a:r>
          </a:p>
          <a:p>
            <a:r>
              <a:rPr lang="en-US" dirty="0"/>
              <a:t>Where to send your appeal</a:t>
            </a:r>
          </a:p>
          <a:p>
            <a:endParaRPr lang="en-US" dirty="0"/>
          </a:p>
          <a:p>
            <a:r>
              <a:rPr lang="en-US" dirty="0"/>
              <a:t>Expedited appeal (if supported by provider)</a:t>
            </a:r>
          </a:p>
        </p:txBody>
      </p:sp>
      <p:sp>
        <p:nvSpPr>
          <p:cNvPr id="4" name="Content Placeholder 3">
            <a:extLst>
              <a:ext uri="{FF2B5EF4-FFF2-40B4-BE49-F238E27FC236}">
                <a16:creationId xmlns:a16="http://schemas.microsoft.com/office/drawing/2014/main" id="{05FE7CE6-EBF4-A6AB-22EE-FD5BE4147315}"/>
              </a:ext>
            </a:extLst>
          </p:cNvPr>
          <p:cNvSpPr>
            <a:spLocks noGrp="1"/>
          </p:cNvSpPr>
          <p:nvPr>
            <p:ph sz="half" idx="2"/>
          </p:nvPr>
        </p:nvSpPr>
        <p:spPr/>
        <p:txBody>
          <a:bodyPr>
            <a:normAutofit/>
          </a:bodyPr>
          <a:lstStyle/>
          <a:p>
            <a:r>
              <a:rPr lang="en-US" dirty="0"/>
              <a:t>You can always contact the Office of the Healthcare Advocate for assistance.</a:t>
            </a:r>
          </a:p>
        </p:txBody>
      </p:sp>
      <p:sp>
        <p:nvSpPr>
          <p:cNvPr id="5" name="Footer Placeholder 4">
            <a:extLst>
              <a:ext uri="{FF2B5EF4-FFF2-40B4-BE49-F238E27FC236}">
                <a16:creationId xmlns:a16="http://schemas.microsoft.com/office/drawing/2014/main" id="{E0B0EDDF-7D96-6677-A9D7-0473F57FD85B}"/>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318399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57F7-A72D-4948-BAAE-A8D55FF19790}"/>
              </a:ext>
            </a:extLst>
          </p:cNvPr>
          <p:cNvSpPr>
            <a:spLocks noGrp="1"/>
          </p:cNvSpPr>
          <p:nvPr>
            <p:ph type="ctrTitle"/>
          </p:nvPr>
        </p:nvSpPr>
        <p:spPr>
          <a:xfrm>
            <a:off x="581191" y="791968"/>
            <a:ext cx="10993549" cy="1223868"/>
          </a:xfrm>
        </p:spPr>
        <p:txBody>
          <a:bodyPr>
            <a:noAutofit/>
          </a:bodyPr>
          <a:lstStyle/>
          <a:p>
            <a:pPr algn="ctr"/>
            <a:r>
              <a:rPr lang="en-US" sz="3200" dirty="0">
                <a:latin typeface="Gill Sans MT" panose="020B0502020104020203" pitchFamily="34" charset="0"/>
              </a:rPr>
              <a:t>OHA SERVES ALL CONNECTICUT RESIDENTS AND/OR INSURANCE PLANS WRITTEN OUT OF CONNECTICUT</a:t>
            </a:r>
          </a:p>
        </p:txBody>
      </p:sp>
      <p:sp>
        <p:nvSpPr>
          <p:cNvPr id="3" name="Subtitle 2">
            <a:extLst>
              <a:ext uri="{FF2B5EF4-FFF2-40B4-BE49-F238E27FC236}">
                <a16:creationId xmlns:a16="http://schemas.microsoft.com/office/drawing/2014/main" id="{0B162AF4-EFE1-453C-AE1C-E1AD80DF9696}"/>
              </a:ext>
            </a:extLst>
          </p:cNvPr>
          <p:cNvSpPr>
            <a:spLocks noGrp="1"/>
          </p:cNvSpPr>
          <p:nvPr>
            <p:ph type="subTitle" idx="1"/>
          </p:nvPr>
        </p:nvSpPr>
        <p:spPr>
          <a:xfrm>
            <a:off x="581194" y="4094480"/>
            <a:ext cx="10993546" cy="1971553"/>
          </a:xfrm>
        </p:spPr>
        <p:txBody>
          <a:bodyPr>
            <a:normAutofit/>
          </a:bodyPr>
          <a:lstStyle/>
          <a:p>
            <a:pPr algn="ctr"/>
            <a:r>
              <a:rPr lang="en-US" dirty="0">
                <a:latin typeface="Gill Sans MT" panose="020B0502020104020203" pitchFamily="34" charset="0"/>
              </a:rPr>
              <a:t>OHA DOES NOT WANT TO BE THE “BEST KEPT SECRET IN CONNECTICUT.” HELP US CHANGE THAT. </a:t>
            </a:r>
          </a:p>
          <a:p>
            <a:pPr algn="ctr"/>
            <a:endParaRPr lang="en-US" dirty="0">
              <a:latin typeface="Gill Sans MT" panose="020B0502020104020203" pitchFamily="34" charset="0"/>
            </a:endParaRPr>
          </a:p>
          <a:p>
            <a:pPr algn="ctr"/>
            <a:r>
              <a:rPr lang="en-US" dirty="0">
                <a:latin typeface="Gill Sans MT" panose="020B0502020104020203" pitchFamily="34" charset="0"/>
              </a:rPr>
              <a:t>PLEASE SHARE OUR CONTACT INFORMATION</a:t>
            </a:r>
          </a:p>
        </p:txBody>
      </p:sp>
      <p:graphicFrame>
        <p:nvGraphicFramePr>
          <p:cNvPr id="5" name="Content Placeholder 6" descr="Team placeholder ">
            <a:extLst>
              <a:ext uri="{FF2B5EF4-FFF2-40B4-BE49-F238E27FC236}">
                <a16:creationId xmlns:a16="http://schemas.microsoft.com/office/drawing/2014/main" id="{68D349C3-15F3-418C-9E9A-6A3A06D53D81}"/>
              </a:ext>
            </a:extLst>
          </p:cNvPr>
          <p:cNvGraphicFramePr>
            <a:graphicFrameLocks noGrp="1"/>
          </p:cNvGraphicFramePr>
          <p:nvPr>
            <p:ph type="pic" sz="quarter" idx="13"/>
            <p:extLst>
              <p:ext uri="{D42A27DB-BD31-4B8C-83A1-F6EECF244321}">
                <p14:modId xmlns:p14="http://schemas.microsoft.com/office/powerpoint/2010/main" val="2497731303"/>
              </p:ext>
            </p:extLst>
          </p:nvPr>
        </p:nvGraphicFramePr>
        <p:xfrm>
          <a:off x="449262" y="1950720"/>
          <a:ext cx="11293475" cy="2143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417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11761</TotalTime>
  <Words>465</Words>
  <Application>Microsoft Office PowerPoint</Application>
  <PresentationFormat>Widescreen</PresentationFormat>
  <Paragraphs>69</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Gill Sans MT</vt:lpstr>
      <vt:lpstr>open-sans</vt:lpstr>
      <vt:lpstr>Wingdings 2</vt:lpstr>
      <vt:lpstr>Office Theme</vt:lpstr>
      <vt:lpstr>Lunch &amp; Learn with OHA August 23, 2022 12:00-12:30p</vt:lpstr>
      <vt:lpstr>Introduction</vt:lpstr>
      <vt:lpstr>Understanding Your Health Plan Documents: The Denial Letter</vt:lpstr>
      <vt:lpstr>Denial Letter</vt:lpstr>
      <vt:lpstr>Denial letter must</vt:lpstr>
      <vt:lpstr>Identify the benefit</vt:lpstr>
      <vt:lpstr>Sufficient information…</vt:lpstr>
      <vt:lpstr>Appeal rights</vt:lpstr>
      <vt:lpstr>OHA SERVES ALL CONNECTICUT RESIDENTS AND/OR INSURANCE PLANS WRITTEN OUT OF CONNECTICUT</vt:lpstr>
      <vt:lpstr>  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with oha  September 28, 2021 12:00-12:30p</dc:title>
  <dc:creator>Wyzykowski, Valerie J</dc:creator>
  <cp:lastModifiedBy>Prizio, Adam</cp:lastModifiedBy>
  <cp:revision>23</cp:revision>
  <dcterms:created xsi:type="dcterms:W3CDTF">2021-09-13T14:25:51Z</dcterms:created>
  <dcterms:modified xsi:type="dcterms:W3CDTF">2022-08-23T15:50:52Z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