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4"/>
  </p:sldMasterIdLst>
  <p:notesMasterIdLst>
    <p:notesMasterId r:id="rId33"/>
  </p:notesMasterIdLst>
  <p:sldIdLst>
    <p:sldId id="518" r:id="rId5"/>
    <p:sldId id="624" r:id="rId6"/>
    <p:sldId id="629" r:id="rId7"/>
    <p:sldId id="620" r:id="rId8"/>
    <p:sldId id="603" r:id="rId9"/>
    <p:sldId id="597" r:id="rId10"/>
    <p:sldId id="637" r:id="rId11"/>
    <p:sldId id="642" r:id="rId12"/>
    <p:sldId id="619" r:id="rId13"/>
    <p:sldId id="438" r:id="rId14"/>
    <p:sldId id="605" r:id="rId15"/>
    <p:sldId id="606" r:id="rId16"/>
    <p:sldId id="607" r:id="rId17"/>
    <p:sldId id="608" r:id="rId18"/>
    <p:sldId id="609" r:id="rId19"/>
    <p:sldId id="625" r:id="rId20"/>
    <p:sldId id="634" r:id="rId21"/>
    <p:sldId id="633" r:id="rId22"/>
    <p:sldId id="661" r:id="rId23"/>
    <p:sldId id="650" r:id="rId24"/>
    <p:sldId id="638" r:id="rId25"/>
    <p:sldId id="648" r:id="rId26"/>
    <p:sldId id="662" r:id="rId27"/>
    <p:sldId id="616" r:id="rId28"/>
    <p:sldId id="478" r:id="rId29"/>
    <p:sldId id="481" r:id="rId30"/>
    <p:sldId id="321" r:id="rId31"/>
    <p:sldId id="659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68480" autoAdjust="0"/>
  </p:normalViewPr>
  <p:slideViewPr>
    <p:cSldViewPr snapToGrid="0" showGuides="1">
      <p:cViewPr>
        <p:scale>
          <a:sx n="68" d="100"/>
          <a:sy n="68" d="100"/>
        </p:scale>
        <p:origin x="77" y="-326"/>
      </p:cViewPr>
      <p:guideLst/>
    </p:cSldViewPr>
  </p:slideViewPr>
  <p:outlineViewPr>
    <p:cViewPr>
      <p:scale>
        <a:sx n="33" d="100"/>
        <a:sy n="33" d="100"/>
      </p:scale>
      <p:origin x="0" y="-167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213" d="100"/>
          <a:sy n="213" d="100"/>
        </p:scale>
        <p:origin x="125" y="12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564A0-85A5-4082-A9D5-4E57259532B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68ADD73-2927-49A1-B978-9A5EC2E26A77}">
      <dgm:prSet/>
      <dgm:spPr/>
      <dgm:t>
        <a:bodyPr/>
        <a:lstStyle/>
        <a:p>
          <a:pPr>
            <a:defRPr b="1"/>
          </a:pPr>
          <a:r>
            <a:rPr lang="en-US"/>
            <a:t>Administrative issues:</a:t>
          </a:r>
        </a:p>
      </dgm:t>
    </dgm:pt>
    <dgm:pt modelId="{81407620-7220-4B50-B951-DF6698927DE4}" type="parTrans" cxnId="{2191BA94-991B-4BEB-924C-B2146504FF15}">
      <dgm:prSet/>
      <dgm:spPr/>
      <dgm:t>
        <a:bodyPr/>
        <a:lstStyle/>
        <a:p>
          <a:endParaRPr lang="en-US"/>
        </a:p>
      </dgm:t>
    </dgm:pt>
    <dgm:pt modelId="{86B43D17-25FB-4AA3-98DC-B1A6810E0DA9}" type="sibTrans" cxnId="{2191BA94-991B-4BEB-924C-B2146504FF15}">
      <dgm:prSet/>
      <dgm:spPr/>
      <dgm:t>
        <a:bodyPr/>
        <a:lstStyle/>
        <a:p>
          <a:endParaRPr lang="en-US"/>
        </a:p>
      </dgm:t>
    </dgm:pt>
    <dgm:pt modelId="{8D59E100-2927-4ECD-A18B-F47AFB87B02D}">
      <dgm:prSet/>
      <dgm:spPr/>
      <dgm:t>
        <a:bodyPr/>
        <a:lstStyle/>
        <a:p>
          <a:r>
            <a:rPr lang="en-US" b="0" i="0" dirty="0"/>
            <a:t>Coverage not in effect at the time the service was provided.</a:t>
          </a:r>
          <a:endParaRPr lang="en-US" dirty="0"/>
        </a:p>
      </dgm:t>
    </dgm:pt>
    <dgm:pt modelId="{60AAF9B3-E0AA-4A03-BAAD-33CDB9C416AD}" type="parTrans" cxnId="{92AE7EEE-54E8-4467-83B3-AAB7F33162A9}">
      <dgm:prSet/>
      <dgm:spPr/>
      <dgm:t>
        <a:bodyPr/>
        <a:lstStyle/>
        <a:p>
          <a:endParaRPr lang="en-US"/>
        </a:p>
      </dgm:t>
    </dgm:pt>
    <dgm:pt modelId="{8F916E82-222B-4D7D-AF5B-C913672A6F43}" type="sibTrans" cxnId="{92AE7EEE-54E8-4467-83B3-AAB7F33162A9}">
      <dgm:prSet/>
      <dgm:spPr/>
      <dgm:t>
        <a:bodyPr/>
        <a:lstStyle/>
        <a:p>
          <a:endParaRPr lang="en-US"/>
        </a:p>
      </dgm:t>
    </dgm:pt>
    <dgm:pt modelId="{EF861454-3EED-4ADD-ABAD-CCB4AB8FC04E}">
      <dgm:prSet/>
      <dgm:spPr/>
      <dgm:t>
        <a:bodyPr/>
        <a:lstStyle/>
        <a:p>
          <a:r>
            <a:rPr lang="en-US" b="0" i="0" dirty="0"/>
            <a:t>Denied for duplicate claim or service.</a:t>
          </a:r>
          <a:endParaRPr lang="en-US" dirty="0"/>
        </a:p>
      </dgm:t>
    </dgm:pt>
    <dgm:pt modelId="{15FBB44E-959B-4408-B3C0-F6C366A6E9DC}" type="parTrans" cxnId="{01326A96-5573-4F0A-AA3A-74AB34297213}">
      <dgm:prSet/>
      <dgm:spPr/>
      <dgm:t>
        <a:bodyPr/>
        <a:lstStyle/>
        <a:p>
          <a:endParaRPr lang="en-US"/>
        </a:p>
      </dgm:t>
    </dgm:pt>
    <dgm:pt modelId="{71BF3A3E-CDBB-44A9-B923-F0050810D604}" type="sibTrans" cxnId="{01326A96-5573-4F0A-AA3A-74AB34297213}">
      <dgm:prSet/>
      <dgm:spPr/>
      <dgm:t>
        <a:bodyPr/>
        <a:lstStyle/>
        <a:p>
          <a:endParaRPr lang="en-US"/>
        </a:p>
      </dgm:t>
    </dgm:pt>
    <dgm:pt modelId="{2A504B86-BA54-43EA-9C0C-35D80EDA8B7A}">
      <dgm:prSet/>
      <dgm:spPr/>
      <dgm:t>
        <a:bodyPr/>
        <a:lstStyle/>
        <a:p>
          <a:r>
            <a:rPr lang="en-US" b="0" i="0" dirty="0"/>
            <a:t>Benefit maximum reached.</a:t>
          </a:r>
          <a:endParaRPr lang="en-US" dirty="0"/>
        </a:p>
      </dgm:t>
    </dgm:pt>
    <dgm:pt modelId="{118D94C4-3CD3-4D2E-980C-CFA09AC987B5}" type="parTrans" cxnId="{0FC63145-6542-47A7-A408-2B0548D90858}">
      <dgm:prSet/>
      <dgm:spPr/>
      <dgm:t>
        <a:bodyPr/>
        <a:lstStyle/>
        <a:p>
          <a:endParaRPr lang="en-US"/>
        </a:p>
      </dgm:t>
    </dgm:pt>
    <dgm:pt modelId="{3303593E-B1F2-48C8-85C5-24544F73F38F}" type="sibTrans" cxnId="{0FC63145-6542-47A7-A408-2B0548D90858}">
      <dgm:prSet/>
      <dgm:spPr/>
      <dgm:t>
        <a:bodyPr/>
        <a:lstStyle/>
        <a:p>
          <a:endParaRPr lang="en-US"/>
        </a:p>
      </dgm:t>
    </dgm:pt>
    <dgm:pt modelId="{D4F649E1-8ACE-492B-A5E7-93B747CF470C}">
      <dgm:prSet/>
      <dgm:spPr/>
      <dgm:t>
        <a:bodyPr/>
        <a:lstStyle/>
        <a:p>
          <a:r>
            <a:rPr lang="en-US" dirty="0"/>
            <a:t>P</a:t>
          </a:r>
          <a:r>
            <a:rPr lang="en-US" b="0" i="0" dirty="0"/>
            <a:t>re-certification was required.</a:t>
          </a:r>
          <a:endParaRPr lang="en-US" dirty="0"/>
        </a:p>
      </dgm:t>
    </dgm:pt>
    <dgm:pt modelId="{4C88C78F-36D5-460A-8830-39F4029E0904}" type="parTrans" cxnId="{2EC1742D-8020-4BA9-BE0C-329D30E19176}">
      <dgm:prSet/>
      <dgm:spPr/>
      <dgm:t>
        <a:bodyPr/>
        <a:lstStyle/>
        <a:p>
          <a:endParaRPr lang="en-US"/>
        </a:p>
      </dgm:t>
    </dgm:pt>
    <dgm:pt modelId="{44F297A8-AB57-4577-BF36-E57D7AEB9FA9}" type="sibTrans" cxnId="{2EC1742D-8020-4BA9-BE0C-329D30E19176}">
      <dgm:prSet/>
      <dgm:spPr/>
      <dgm:t>
        <a:bodyPr/>
        <a:lstStyle/>
        <a:p>
          <a:endParaRPr lang="en-US"/>
        </a:p>
      </dgm:t>
    </dgm:pt>
    <dgm:pt modelId="{700D556E-209A-4441-85C1-5EA8B657C565}">
      <dgm:prSet/>
      <dgm:spPr/>
      <dgm:t>
        <a:bodyPr/>
        <a:lstStyle/>
        <a:p>
          <a:r>
            <a:rPr lang="en-US" dirty="0"/>
            <a:t>T</a:t>
          </a:r>
          <a:r>
            <a:rPr lang="en-US" b="0" i="0" dirty="0"/>
            <a:t>ime limit for filing has expired.</a:t>
          </a:r>
          <a:endParaRPr lang="en-US" dirty="0"/>
        </a:p>
      </dgm:t>
    </dgm:pt>
    <dgm:pt modelId="{04255F6E-5E32-4724-A0F2-B213DEC16A69}" type="parTrans" cxnId="{A5F186DC-99FC-460C-95DA-32E79833DD3F}">
      <dgm:prSet/>
      <dgm:spPr/>
      <dgm:t>
        <a:bodyPr/>
        <a:lstStyle/>
        <a:p>
          <a:endParaRPr lang="en-US"/>
        </a:p>
      </dgm:t>
    </dgm:pt>
    <dgm:pt modelId="{4E09E059-CFCA-4CE1-8F30-66F61FAED591}" type="sibTrans" cxnId="{A5F186DC-99FC-460C-95DA-32E79833DD3F}">
      <dgm:prSet/>
      <dgm:spPr/>
      <dgm:t>
        <a:bodyPr/>
        <a:lstStyle/>
        <a:p>
          <a:endParaRPr lang="en-US"/>
        </a:p>
      </dgm:t>
    </dgm:pt>
    <dgm:pt modelId="{501754CD-28F8-4EEC-812D-D1ECBDA954E4}">
      <dgm:prSet/>
      <dgm:spPr/>
      <dgm:t>
        <a:bodyPr/>
        <a:lstStyle/>
        <a:p>
          <a:pPr>
            <a:defRPr b="1"/>
          </a:pPr>
          <a:r>
            <a:rPr lang="en-US"/>
            <a:t>Coding problems:</a:t>
          </a:r>
        </a:p>
      </dgm:t>
    </dgm:pt>
    <dgm:pt modelId="{DDD7993C-C55C-4A20-B87D-A2A8A46A37FA}" type="parTrans" cxnId="{7A56486C-6C36-4B7F-BA07-410E2310A745}">
      <dgm:prSet/>
      <dgm:spPr/>
      <dgm:t>
        <a:bodyPr/>
        <a:lstStyle/>
        <a:p>
          <a:endParaRPr lang="en-US"/>
        </a:p>
      </dgm:t>
    </dgm:pt>
    <dgm:pt modelId="{62F64959-9E2E-4B69-AE72-1FC54B68D8A5}" type="sibTrans" cxnId="{7A56486C-6C36-4B7F-BA07-410E2310A745}">
      <dgm:prSet/>
      <dgm:spPr/>
      <dgm:t>
        <a:bodyPr/>
        <a:lstStyle/>
        <a:p>
          <a:endParaRPr lang="en-US"/>
        </a:p>
      </dgm:t>
    </dgm:pt>
    <dgm:pt modelId="{13584046-35E1-489E-8CA7-BFACDDAF0C63}">
      <dgm:prSet/>
      <dgm:spPr/>
      <dgm:t>
        <a:bodyPr/>
        <a:lstStyle/>
        <a:p>
          <a:r>
            <a:rPr lang="en-US"/>
            <a:t>Procedure code inconsistencies</a:t>
          </a:r>
        </a:p>
      </dgm:t>
    </dgm:pt>
    <dgm:pt modelId="{BA313567-88D8-46FF-821A-D08405B51D22}" type="parTrans" cxnId="{4797DBCB-F262-4BC9-BDF1-7673CF7D589E}">
      <dgm:prSet/>
      <dgm:spPr/>
      <dgm:t>
        <a:bodyPr/>
        <a:lstStyle/>
        <a:p>
          <a:endParaRPr lang="en-US"/>
        </a:p>
      </dgm:t>
    </dgm:pt>
    <dgm:pt modelId="{20032461-B312-45C7-A9B4-17B742A79343}" type="sibTrans" cxnId="{4797DBCB-F262-4BC9-BDF1-7673CF7D589E}">
      <dgm:prSet/>
      <dgm:spPr/>
      <dgm:t>
        <a:bodyPr/>
        <a:lstStyle/>
        <a:p>
          <a:endParaRPr lang="en-US"/>
        </a:p>
      </dgm:t>
    </dgm:pt>
    <dgm:pt modelId="{21259BCA-5285-4EC6-A875-83B81F7C114A}">
      <dgm:prSet/>
      <dgm:spPr/>
      <dgm:t>
        <a:bodyPr/>
        <a:lstStyle/>
        <a:p>
          <a:r>
            <a:rPr lang="en-US" dirty="0"/>
            <a:t>Diagnosis code inconsistencies</a:t>
          </a:r>
        </a:p>
      </dgm:t>
    </dgm:pt>
    <dgm:pt modelId="{AFCD4877-A94F-4045-85EB-7E224DDD1604}" type="parTrans" cxnId="{043EED8E-D2D8-4D92-87D2-B891D1BF5CC3}">
      <dgm:prSet/>
      <dgm:spPr/>
      <dgm:t>
        <a:bodyPr/>
        <a:lstStyle/>
        <a:p>
          <a:endParaRPr lang="en-US"/>
        </a:p>
      </dgm:t>
    </dgm:pt>
    <dgm:pt modelId="{9E69C3EF-63C7-424B-88A4-F332C639A670}" type="sibTrans" cxnId="{043EED8E-D2D8-4D92-87D2-B891D1BF5CC3}">
      <dgm:prSet/>
      <dgm:spPr/>
      <dgm:t>
        <a:bodyPr/>
        <a:lstStyle/>
        <a:p>
          <a:endParaRPr lang="en-US"/>
        </a:p>
      </dgm:t>
    </dgm:pt>
    <dgm:pt modelId="{C14F9AB8-6CF4-482C-9357-E55493078E7C}">
      <dgm:prSet/>
      <dgm:spPr/>
      <dgm:t>
        <a:bodyPr/>
        <a:lstStyle/>
        <a:p>
          <a:pPr>
            <a:defRPr b="1"/>
          </a:pPr>
          <a:r>
            <a:rPr lang="en-US"/>
            <a:t>Medical judgement decision:  </a:t>
          </a:r>
        </a:p>
      </dgm:t>
    </dgm:pt>
    <dgm:pt modelId="{E296992E-3069-4E00-A47B-8D27EC5DCD4D}" type="parTrans" cxnId="{AE3E4268-902D-49F8-9CE3-163164E5DE3C}">
      <dgm:prSet/>
      <dgm:spPr/>
      <dgm:t>
        <a:bodyPr/>
        <a:lstStyle/>
        <a:p>
          <a:endParaRPr lang="en-US"/>
        </a:p>
      </dgm:t>
    </dgm:pt>
    <dgm:pt modelId="{C02B8626-65B4-4431-A86C-DC74ED759952}" type="sibTrans" cxnId="{AE3E4268-902D-49F8-9CE3-163164E5DE3C}">
      <dgm:prSet/>
      <dgm:spPr/>
      <dgm:t>
        <a:bodyPr/>
        <a:lstStyle/>
        <a:p>
          <a:endParaRPr lang="en-US"/>
        </a:p>
      </dgm:t>
    </dgm:pt>
    <dgm:pt modelId="{158D4C2E-31E4-42BE-A42D-BD6DE1BBCC22}">
      <dgm:prSet/>
      <dgm:spPr/>
      <dgm:t>
        <a:bodyPr/>
        <a:lstStyle/>
        <a:p>
          <a:r>
            <a:rPr lang="en-US"/>
            <a:t>Not enough clinical</a:t>
          </a:r>
          <a:r>
            <a:rPr lang="en-US" b="0" i="0"/>
            <a:t> information received to approve coverage.</a:t>
          </a:r>
          <a:endParaRPr lang="en-US"/>
        </a:p>
      </dgm:t>
    </dgm:pt>
    <dgm:pt modelId="{FC7AE5E5-27E6-42D2-99E5-156EDE108335}" type="parTrans" cxnId="{FCD60DDF-9D39-454E-954B-15199C48D64C}">
      <dgm:prSet/>
      <dgm:spPr/>
      <dgm:t>
        <a:bodyPr/>
        <a:lstStyle/>
        <a:p>
          <a:endParaRPr lang="en-US"/>
        </a:p>
      </dgm:t>
    </dgm:pt>
    <dgm:pt modelId="{B4836532-7670-4179-8B8B-9C1636CAF4E8}" type="sibTrans" cxnId="{FCD60DDF-9D39-454E-954B-15199C48D64C}">
      <dgm:prSet/>
      <dgm:spPr/>
      <dgm:t>
        <a:bodyPr/>
        <a:lstStyle/>
        <a:p>
          <a:endParaRPr lang="en-US"/>
        </a:p>
      </dgm:t>
    </dgm:pt>
    <dgm:pt modelId="{6536632C-977B-4986-8BF9-217E7A73A082}">
      <dgm:prSet/>
      <dgm:spPr/>
      <dgm:t>
        <a:bodyPr/>
        <a:lstStyle/>
        <a:p>
          <a:r>
            <a:rPr lang="en-US" dirty="0"/>
            <a:t>D</a:t>
          </a:r>
          <a:r>
            <a:rPr lang="en-US" b="0" i="0" dirty="0"/>
            <a:t>enied because procedure or treatment has not determined medically necessary.</a:t>
          </a:r>
          <a:endParaRPr lang="en-US" dirty="0"/>
        </a:p>
      </dgm:t>
    </dgm:pt>
    <dgm:pt modelId="{B1275C5F-3577-4D71-89E6-B1819D1A5707}" type="parTrans" cxnId="{4C51D142-6CF5-4885-A5F6-59F1F3BD6C0F}">
      <dgm:prSet/>
      <dgm:spPr/>
      <dgm:t>
        <a:bodyPr/>
        <a:lstStyle/>
        <a:p>
          <a:endParaRPr lang="en-US"/>
        </a:p>
      </dgm:t>
    </dgm:pt>
    <dgm:pt modelId="{568A65E7-D9AB-497D-8AFB-6DF08BE1824D}" type="sibTrans" cxnId="{4C51D142-6CF5-4885-A5F6-59F1F3BD6C0F}">
      <dgm:prSet/>
      <dgm:spPr/>
      <dgm:t>
        <a:bodyPr/>
        <a:lstStyle/>
        <a:p>
          <a:endParaRPr lang="en-US"/>
        </a:p>
      </dgm:t>
    </dgm:pt>
    <dgm:pt modelId="{40913534-D4FC-4F24-8D07-5F9E2D6D56BE}" type="pres">
      <dgm:prSet presAssocID="{4CE564A0-85A5-4082-A9D5-4E57259532BE}" presName="root" presStyleCnt="0">
        <dgm:presLayoutVars>
          <dgm:dir/>
          <dgm:resizeHandles val="exact"/>
        </dgm:presLayoutVars>
      </dgm:prSet>
      <dgm:spPr/>
    </dgm:pt>
    <dgm:pt modelId="{85DB67D3-A3F2-45F9-8EB1-6ED9FDBCCA8A}" type="pres">
      <dgm:prSet presAssocID="{D68ADD73-2927-49A1-B978-9A5EC2E26A77}" presName="compNode" presStyleCnt="0"/>
      <dgm:spPr/>
    </dgm:pt>
    <dgm:pt modelId="{004BAFEF-1335-45A8-B4E0-7CDF5F35908D}" type="pres">
      <dgm:prSet presAssocID="{D68ADD73-2927-49A1-B978-9A5EC2E26A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C524325A-8DDE-41D5-B221-6E41AE630899}" type="pres">
      <dgm:prSet presAssocID="{D68ADD73-2927-49A1-B978-9A5EC2E26A77}" presName="iconSpace" presStyleCnt="0"/>
      <dgm:spPr/>
    </dgm:pt>
    <dgm:pt modelId="{F42198E5-223B-4D41-A515-C6BEA160E15D}" type="pres">
      <dgm:prSet presAssocID="{D68ADD73-2927-49A1-B978-9A5EC2E26A77}" presName="parTx" presStyleLbl="revTx" presStyleIdx="0" presStyleCnt="6">
        <dgm:presLayoutVars>
          <dgm:chMax val="0"/>
          <dgm:chPref val="0"/>
        </dgm:presLayoutVars>
      </dgm:prSet>
      <dgm:spPr/>
    </dgm:pt>
    <dgm:pt modelId="{E38170FD-C338-40D7-9475-D812CA00AB64}" type="pres">
      <dgm:prSet presAssocID="{D68ADD73-2927-49A1-B978-9A5EC2E26A77}" presName="txSpace" presStyleCnt="0"/>
      <dgm:spPr/>
    </dgm:pt>
    <dgm:pt modelId="{E7495162-3723-4D87-8A0A-2DAE9DCCFCF2}" type="pres">
      <dgm:prSet presAssocID="{D68ADD73-2927-49A1-B978-9A5EC2E26A77}" presName="desTx" presStyleLbl="revTx" presStyleIdx="1" presStyleCnt="6">
        <dgm:presLayoutVars/>
      </dgm:prSet>
      <dgm:spPr/>
    </dgm:pt>
    <dgm:pt modelId="{8DE7D740-6615-4E3A-83FD-89669FA0A7F9}" type="pres">
      <dgm:prSet presAssocID="{86B43D17-25FB-4AA3-98DC-B1A6810E0DA9}" presName="sibTrans" presStyleCnt="0"/>
      <dgm:spPr/>
    </dgm:pt>
    <dgm:pt modelId="{B697AC4C-6D38-4208-AAA2-AD35CDFDB930}" type="pres">
      <dgm:prSet presAssocID="{501754CD-28F8-4EEC-812D-D1ECBDA954E4}" presName="compNode" presStyleCnt="0"/>
      <dgm:spPr/>
    </dgm:pt>
    <dgm:pt modelId="{15335A39-525E-4125-AB09-9DABDEFBF143}" type="pres">
      <dgm:prSet presAssocID="{501754CD-28F8-4EEC-812D-D1ECBDA954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3ECD13F-1010-4F48-87E2-792B942F6761}" type="pres">
      <dgm:prSet presAssocID="{501754CD-28F8-4EEC-812D-D1ECBDA954E4}" presName="iconSpace" presStyleCnt="0"/>
      <dgm:spPr/>
    </dgm:pt>
    <dgm:pt modelId="{952BF866-829E-4D25-AF52-7789C2F0789B}" type="pres">
      <dgm:prSet presAssocID="{501754CD-28F8-4EEC-812D-D1ECBDA954E4}" presName="parTx" presStyleLbl="revTx" presStyleIdx="2" presStyleCnt="6">
        <dgm:presLayoutVars>
          <dgm:chMax val="0"/>
          <dgm:chPref val="0"/>
        </dgm:presLayoutVars>
      </dgm:prSet>
      <dgm:spPr/>
    </dgm:pt>
    <dgm:pt modelId="{629D2E7B-E3C7-4F55-877E-A915D6702D33}" type="pres">
      <dgm:prSet presAssocID="{501754CD-28F8-4EEC-812D-D1ECBDA954E4}" presName="txSpace" presStyleCnt="0"/>
      <dgm:spPr/>
    </dgm:pt>
    <dgm:pt modelId="{5A3506E5-B597-4613-A980-846C961D6C59}" type="pres">
      <dgm:prSet presAssocID="{501754CD-28F8-4EEC-812D-D1ECBDA954E4}" presName="desTx" presStyleLbl="revTx" presStyleIdx="3" presStyleCnt="6">
        <dgm:presLayoutVars/>
      </dgm:prSet>
      <dgm:spPr/>
    </dgm:pt>
    <dgm:pt modelId="{CD7D2ED2-4470-4C2A-8B77-FC13F1FB2D51}" type="pres">
      <dgm:prSet presAssocID="{62F64959-9E2E-4B69-AE72-1FC54B68D8A5}" presName="sibTrans" presStyleCnt="0"/>
      <dgm:spPr/>
    </dgm:pt>
    <dgm:pt modelId="{86BB5B32-F445-4C4D-B1E6-9B7FE1493463}" type="pres">
      <dgm:prSet presAssocID="{C14F9AB8-6CF4-482C-9357-E55493078E7C}" presName="compNode" presStyleCnt="0"/>
      <dgm:spPr/>
    </dgm:pt>
    <dgm:pt modelId="{D754724A-0608-484F-8603-B54B10F5CE00}" type="pres">
      <dgm:prSet presAssocID="{C14F9AB8-6CF4-482C-9357-E55493078E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B591A64-19D3-47CB-BAD9-C1186844664A}" type="pres">
      <dgm:prSet presAssocID="{C14F9AB8-6CF4-482C-9357-E55493078E7C}" presName="iconSpace" presStyleCnt="0"/>
      <dgm:spPr/>
    </dgm:pt>
    <dgm:pt modelId="{7604EEAB-AD85-4AC3-A497-D65CD41351D7}" type="pres">
      <dgm:prSet presAssocID="{C14F9AB8-6CF4-482C-9357-E55493078E7C}" presName="parTx" presStyleLbl="revTx" presStyleIdx="4" presStyleCnt="6">
        <dgm:presLayoutVars>
          <dgm:chMax val="0"/>
          <dgm:chPref val="0"/>
        </dgm:presLayoutVars>
      </dgm:prSet>
      <dgm:spPr/>
    </dgm:pt>
    <dgm:pt modelId="{E153E7A3-F251-409B-ADF3-D1291B776F15}" type="pres">
      <dgm:prSet presAssocID="{C14F9AB8-6CF4-482C-9357-E55493078E7C}" presName="txSpace" presStyleCnt="0"/>
      <dgm:spPr/>
    </dgm:pt>
    <dgm:pt modelId="{DFF25D53-471D-482A-BB32-3CA803A87FB7}" type="pres">
      <dgm:prSet presAssocID="{C14F9AB8-6CF4-482C-9357-E55493078E7C}" presName="desTx" presStyleLbl="revTx" presStyleIdx="5" presStyleCnt="6">
        <dgm:presLayoutVars/>
      </dgm:prSet>
      <dgm:spPr/>
    </dgm:pt>
  </dgm:ptLst>
  <dgm:cxnLst>
    <dgm:cxn modelId="{C36C3900-C42A-4216-8D92-A736E69D93D9}" type="presOf" srcId="{4CE564A0-85A5-4082-A9D5-4E57259532BE}" destId="{40913534-D4FC-4F24-8D07-5F9E2D6D56BE}" srcOrd="0" destOrd="0" presId="urn:microsoft.com/office/officeart/2018/5/layout/CenteredIconLabelDescriptionList"/>
    <dgm:cxn modelId="{2EC1742D-8020-4BA9-BE0C-329D30E19176}" srcId="{D68ADD73-2927-49A1-B978-9A5EC2E26A77}" destId="{D4F649E1-8ACE-492B-A5E7-93B747CF470C}" srcOrd="3" destOrd="0" parTransId="{4C88C78F-36D5-460A-8830-39F4029E0904}" sibTransId="{44F297A8-AB57-4577-BF36-E57D7AEB9FA9}"/>
    <dgm:cxn modelId="{10F3623E-14C1-44CA-9947-9CFB85DB2A62}" type="presOf" srcId="{2A504B86-BA54-43EA-9C0C-35D80EDA8B7A}" destId="{E7495162-3723-4D87-8A0A-2DAE9DCCFCF2}" srcOrd="0" destOrd="2" presId="urn:microsoft.com/office/officeart/2018/5/layout/CenteredIconLabelDescriptionList"/>
    <dgm:cxn modelId="{4C51D142-6CF5-4885-A5F6-59F1F3BD6C0F}" srcId="{C14F9AB8-6CF4-482C-9357-E55493078E7C}" destId="{6536632C-977B-4986-8BF9-217E7A73A082}" srcOrd="1" destOrd="0" parTransId="{B1275C5F-3577-4D71-89E6-B1819D1A5707}" sibTransId="{568A65E7-D9AB-497D-8AFB-6DF08BE1824D}"/>
    <dgm:cxn modelId="{73126563-71EA-44EA-A447-42F47CF24ABA}" type="presOf" srcId="{501754CD-28F8-4EEC-812D-D1ECBDA954E4}" destId="{952BF866-829E-4D25-AF52-7789C2F0789B}" srcOrd="0" destOrd="0" presId="urn:microsoft.com/office/officeart/2018/5/layout/CenteredIconLabelDescriptionList"/>
    <dgm:cxn modelId="{0FC63145-6542-47A7-A408-2B0548D90858}" srcId="{D68ADD73-2927-49A1-B978-9A5EC2E26A77}" destId="{2A504B86-BA54-43EA-9C0C-35D80EDA8B7A}" srcOrd="2" destOrd="0" parTransId="{118D94C4-3CD3-4D2E-980C-CFA09AC987B5}" sibTransId="{3303593E-B1F2-48C8-85C5-24544F73F38F}"/>
    <dgm:cxn modelId="{AE3E4268-902D-49F8-9CE3-163164E5DE3C}" srcId="{4CE564A0-85A5-4082-A9D5-4E57259532BE}" destId="{C14F9AB8-6CF4-482C-9357-E55493078E7C}" srcOrd="2" destOrd="0" parTransId="{E296992E-3069-4E00-A47B-8D27EC5DCD4D}" sibTransId="{C02B8626-65B4-4431-A86C-DC74ED759952}"/>
    <dgm:cxn modelId="{936D0F4B-7A45-42E1-B98D-7591127B2FDA}" type="presOf" srcId="{C14F9AB8-6CF4-482C-9357-E55493078E7C}" destId="{7604EEAB-AD85-4AC3-A497-D65CD41351D7}" srcOrd="0" destOrd="0" presId="urn:microsoft.com/office/officeart/2018/5/layout/CenteredIconLabelDescriptionList"/>
    <dgm:cxn modelId="{7A56486C-6C36-4B7F-BA07-410E2310A745}" srcId="{4CE564A0-85A5-4082-A9D5-4E57259532BE}" destId="{501754CD-28F8-4EEC-812D-D1ECBDA954E4}" srcOrd="1" destOrd="0" parTransId="{DDD7993C-C55C-4A20-B87D-A2A8A46A37FA}" sibTransId="{62F64959-9E2E-4B69-AE72-1FC54B68D8A5}"/>
    <dgm:cxn modelId="{3BDA456E-2F70-4F3A-8A64-A51316DFD632}" type="presOf" srcId="{D4F649E1-8ACE-492B-A5E7-93B747CF470C}" destId="{E7495162-3723-4D87-8A0A-2DAE9DCCFCF2}" srcOrd="0" destOrd="3" presId="urn:microsoft.com/office/officeart/2018/5/layout/CenteredIconLabelDescriptionList"/>
    <dgm:cxn modelId="{CEC5F84E-A4C4-4222-8A8A-3F44B7881316}" type="presOf" srcId="{700D556E-209A-4441-85C1-5EA8B657C565}" destId="{E7495162-3723-4D87-8A0A-2DAE9DCCFCF2}" srcOrd="0" destOrd="4" presId="urn:microsoft.com/office/officeart/2018/5/layout/CenteredIconLabelDescriptionList"/>
    <dgm:cxn modelId="{B52F2755-A45A-4531-B641-88EAE3DC5715}" type="presOf" srcId="{158D4C2E-31E4-42BE-A42D-BD6DE1BBCC22}" destId="{DFF25D53-471D-482A-BB32-3CA803A87FB7}" srcOrd="0" destOrd="0" presId="urn:microsoft.com/office/officeart/2018/5/layout/CenteredIconLabelDescriptionList"/>
    <dgm:cxn modelId="{8FE18259-DBEA-409A-9FFA-6205558F98D6}" type="presOf" srcId="{8D59E100-2927-4ECD-A18B-F47AFB87B02D}" destId="{E7495162-3723-4D87-8A0A-2DAE9DCCFCF2}" srcOrd="0" destOrd="0" presId="urn:microsoft.com/office/officeart/2018/5/layout/CenteredIconLabelDescriptionList"/>
    <dgm:cxn modelId="{043EED8E-D2D8-4D92-87D2-B891D1BF5CC3}" srcId="{501754CD-28F8-4EEC-812D-D1ECBDA954E4}" destId="{21259BCA-5285-4EC6-A875-83B81F7C114A}" srcOrd="1" destOrd="0" parTransId="{AFCD4877-A94F-4045-85EB-7E224DDD1604}" sibTransId="{9E69C3EF-63C7-424B-88A4-F332C639A670}"/>
    <dgm:cxn modelId="{2191BA94-991B-4BEB-924C-B2146504FF15}" srcId="{4CE564A0-85A5-4082-A9D5-4E57259532BE}" destId="{D68ADD73-2927-49A1-B978-9A5EC2E26A77}" srcOrd="0" destOrd="0" parTransId="{81407620-7220-4B50-B951-DF6698927DE4}" sibTransId="{86B43D17-25FB-4AA3-98DC-B1A6810E0DA9}"/>
    <dgm:cxn modelId="{01326A96-5573-4F0A-AA3A-74AB34297213}" srcId="{D68ADD73-2927-49A1-B978-9A5EC2E26A77}" destId="{EF861454-3EED-4ADD-ABAD-CCB4AB8FC04E}" srcOrd="1" destOrd="0" parTransId="{15FBB44E-959B-4408-B3C0-F6C366A6E9DC}" sibTransId="{71BF3A3E-CDBB-44A9-B923-F0050810D604}"/>
    <dgm:cxn modelId="{28408B97-8C25-4896-86F5-73E7750D7DC1}" type="presOf" srcId="{13584046-35E1-489E-8CA7-BFACDDAF0C63}" destId="{5A3506E5-B597-4613-A980-846C961D6C59}" srcOrd="0" destOrd="0" presId="urn:microsoft.com/office/officeart/2018/5/layout/CenteredIconLabelDescriptionList"/>
    <dgm:cxn modelId="{528ED5A0-ADCB-4CFB-AB13-C191C3B8A8E3}" type="presOf" srcId="{6536632C-977B-4986-8BF9-217E7A73A082}" destId="{DFF25D53-471D-482A-BB32-3CA803A87FB7}" srcOrd="0" destOrd="1" presId="urn:microsoft.com/office/officeart/2018/5/layout/CenteredIconLabelDescriptionList"/>
    <dgm:cxn modelId="{4797DBCB-F262-4BC9-BDF1-7673CF7D589E}" srcId="{501754CD-28F8-4EEC-812D-D1ECBDA954E4}" destId="{13584046-35E1-489E-8CA7-BFACDDAF0C63}" srcOrd="0" destOrd="0" parTransId="{BA313567-88D8-46FF-821A-D08405B51D22}" sibTransId="{20032461-B312-45C7-A9B4-17B742A79343}"/>
    <dgm:cxn modelId="{3ABF87D3-7BA4-4381-8EA6-6DF639E1FF79}" type="presOf" srcId="{EF861454-3EED-4ADD-ABAD-CCB4AB8FC04E}" destId="{E7495162-3723-4D87-8A0A-2DAE9DCCFCF2}" srcOrd="0" destOrd="1" presId="urn:microsoft.com/office/officeart/2018/5/layout/CenteredIconLabelDescriptionList"/>
    <dgm:cxn modelId="{B2D325D4-E252-4430-A817-1FAB1F094D05}" type="presOf" srcId="{D68ADD73-2927-49A1-B978-9A5EC2E26A77}" destId="{F42198E5-223B-4D41-A515-C6BEA160E15D}" srcOrd="0" destOrd="0" presId="urn:microsoft.com/office/officeart/2018/5/layout/CenteredIconLabelDescriptionList"/>
    <dgm:cxn modelId="{A5F186DC-99FC-460C-95DA-32E79833DD3F}" srcId="{D68ADD73-2927-49A1-B978-9A5EC2E26A77}" destId="{700D556E-209A-4441-85C1-5EA8B657C565}" srcOrd="4" destOrd="0" parTransId="{04255F6E-5E32-4724-A0F2-B213DEC16A69}" sibTransId="{4E09E059-CFCA-4CE1-8F30-66F61FAED591}"/>
    <dgm:cxn modelId="{FCD60DDF-9D39-454E-954B-15199C48D64C}" srcId="{C14F9AB8-6CF4-482C-9357-E55493078E7C}" destId="{158D4C2E-31E4-42BE-A42D-BD6DE1BBCC22}" srcOrd="0" destOrd="0" parTransId="{FC7AE5E5-27E6-42D2-99E5-156EDE108335}" sibTransId="{B4836532-7670-4179-8B8B-9C1636CAF4E8}"/>
    <dgm:cxn modelId="{92AE7EEE-54E8-4467-83B3-AAB7F33162A9}" srcId="{D68ADD73-2927-49A1-B978-9A5EC2E26A77}" destId="{8D59E100-2927-4ECD-A18B-F47AFB87B02D}" srcOrd="0" destOrd="0" parTransId="{60AAF9B3-E0AA-4A03-BAAD-33CDB9C416AD}" sibTransId="{8F916E82-222B-4D7D-AF5B-C913672A6F43}"/>
    <dgm:cxn modelId="{919815F1-80A8-4493-80BB-C3535848AD4D}" type="presOf" srcId="{21259BCA-5285-4EC6-A875-83B81F7C114A}" destId="{5A3506E5-B597-4613-A980-846C961D6C59}" srcOrd="0" destOrd="1" presId="urn:microsoft.com/office/officeart/2018/5/layout/CenteredIconLabelDescriptionList"/>
    <dgm:cxn modelId="{B5634E3D-C0C7-4836-A0CB-EDB3A0B8BF56}" type="presParOf" srcId="{40913534-D4FC-4F24-8D07-5F9E2D6D56BE}" destId="{85DB67D3-A3F2-45F9-8EB1-6ED9FDBCCA8A}" srcOrd="0" destOrd="0" presId="urn:microsoft.com/office/officeart/2018/5/layout/CenteredIconLabelDescriptionList"/>
    <dgm:cxn modelId="{58CF10EE-61F4-44E9-8CAF-D22C3482B0F4}" type="presParOf" srcId="{85DB67D3-A3F2-45F9-8EB1-6ED9FDBCCA8A}" destId="{004BAFEF-1335-45A8-B4E0-7CDF5F35908D}" srcOrd="0" destOrd="0" presId="urn:microsoft.com/office/officeart/2018/5/layout/CenteredIconLabelDescriptionList"/>
    <dgm:cxn modelId="{DEFEF905-91F4-4B1F-A647-B8575B49416F}" type="presParOf" srcId="{85DB67D3-A3F2-45F9-8EB1-6ED9FDBCCA8A}" destId="{C524325A-8DDE-41D5-B221-6E41AE630899}" srcOrd="1" destOrd="0" presId="urn:microsoft.com/office/officeart/2018/5/layout/CenteredIconLabelDescriptionList"/>
    <dgm:cxn modelId="{598913A0-E5FD-47EA-8FA2-3DB64E15DC11}" type="presParOf" srcId="{85DB67D3-A3F2-45F9-8EB1-6ED9FDBCCA8A}" destId="{F42198E5-223B-4D41-A515-C6BEA160E15D}" srcOrd="2" destOrd="0" presId="urn:microsoft.com/office/officeart/2018/5/layout/CenteredIconLabelDescriptionList"/>
    <dgm:cxn modelId="{14ECF15E-DB89-4D17-9B8E-B29927B13575}" type="presParOf" srcId="{85DB67D3-A3F2-45F9-8EB1-6ED9FDBCCA8A}" destId="{E38170FD-C338-40D7-9475-D812CA00AB64}" srcOrd="3" destOrd="0" presId="urn:microsoft.com/office/officeart/2018/5/layout/CenteredIconLabelDescriptionList"/>
    <dgm:cxn modelId="{FCD9F571-9809-4830-A7D6-EE7084523F1B}" type="presParOf" srcId="{85DB67D3-A3F2-45F9-8EB1-6ED9FDBCCA8A}" destId="{E7495162-3723-4D87-8A0A-2DAE9DCCFCF2}" srcOrd="4" destOrd="0" presId="urn:microsoft.com/office/officeart/2018/5/layout/CenteredIconLabelDescriptionList"/>
    <dgm:cxn modelId="{33F410E6-A009-4C76-AB46-75FCF13DEBDD}" type="presParOf" srcId="{40913534-D4FC-4F24-8D07-5F9E2D6D56BE}" destId="{8DE7D740-6615-4E3A-83FD-89669FA0A7F9}" srcOrd="1" destOrd="0" presId="urn:microsoft.com/office/officeart/2018/5/layout/CenteredIconLabelDescriptionList"/>
    <dgm:cxn modelId="{07E8765C-BA66-4DA7-A924-6E5FB2A635D7}" type="presParOf" srcId="{40913534-D4FC-4F24-8D07-5F9E2D6D56BE}" destId="{B697AC4C-6D38-4208-AAA2-AD35CDFDB930}" srcOrd="2" destOrd="0" presId="urn:microsoft.com/office/officeart/2018/5/layout/CenteredIconLabelDescriptionList"/>
    <dgm:cxn modelId="{03FBAE6B-51CE-40CF-8B1C-D6436BD29222}" type="presParOf" srcId="{B697AC4C-6D38-4208-AAA2-AD35CDFDB930}" destId="{15335A39-525E-4125-AB09-9DABDEFBF143}" srcOrd="0" destOrd="0" presId="urn:microsoft.com/office/officeart/2018/5/layout/CenteredIconLabelDescriptionList"/>
    <dgm:cxn modelId="{81549F0D-B33A-4E03-8A2B-91FE991DBC81}" type="presParOf" srcId="{B697AC4C-6D38-4208-AAA2-AD35CDFDB930}" destId="{83ECD13F-1010-4F48-87E2-792B942F6761}" srcOrd="1" destOrd="0" presId="urn:microsoft.com/office/officeart/2018/5/layout/CenteredIconLabelDescriptionList"/>
    <dgm:cxn modelId="{7DB0C697-B73C-4F9F-A236-818F0E5269CA}" type="presParOf" srcId="{B697AC4C-6D38-4208-AAA2-AD35CDFDB930}" destId="{952BF866-829E-4D25-AF52-7789C2F0789B}" srcOrd="2" destOrd="0" presId="urn:microsoft.com/office/officeart/2018/5/layout/CenteredIconLabelDescriptionList"/>
    <dgm:cxn modelId="{2EC38A25-A0A0-4B0B-82BE-67B21CDA99CC}" type="presParOf" srcId="{B697AC4C-6D38-4208-AAA2-AD35CDFDB930}" destId="{629D2E7B-E3C7-4F55-877E-A915D6702D33}" srcOrd="3" destOrd="0" presId="urn:microsoft.com/office/officeart/2018/5/layout/CenteredIconLabelDescriptionList"/>
    <dgm:cxn modelId="{81AAC9C7-4590-4830-9B40-4D9731496674}" type="presParOf" srcId="{B697AC4C-6D38-4208-AAA2-AD35CDFDB930}" destId="{5A3506E5-B597-4613-A980-846C961D6C59}" srcOrd="4" destOrd="0" presId="urn:microsoft.com/office/officeart/2018/5/layout/CenteredIconLabelDescriptionList"/>
    <dgm:cxn modelId="{CC46ADC7-4CEF-40AA-B01F-2BF2ACB13E8E}" type="presParOf" srcId="{40913534-D4FC-4F24-8D07-5F9E2D6D56BE}" destId="{CD7D2ED2-4470-4C2A-8B77-FC13F1FB2D51}" srcOrd="3" destOrd="0" presId="urn:microsoft.com/office/officeart/2018/5/layout/CenteredIconLabelDescriptionList"/>
    <dgm:cxn modelId="{3D72FB6C-FF3E-49B3-8FF0-EBEF649E088E}" type="presParOf" srcId="{40913534-D4FC-4F24-8D07-5F9E2D6D56BE}" destId="{86BB5B32-F445-4C4D-B1E6-9B7FE1493463}" srcOrd="4" destOrd="0" presId="urn:microsoft.com/office/officeart/2018/5/layout/CenteredIconLabelDescriptionList"/>
    <dgm:cxn modelId="{B577D75E-5687-42FF-8AA2-2FAC46C2C830}" type="presParOf" srcId="{86BB5B32-F445-4C4D-B1E6-9B7FE1493463}" destId="{D754724A-0608-484F-8603-B54B10F5CE00}" srcOrd="0" destOrd="0" presId="urn:microsoft.com/office/officeart/2018/5/layout/CenteredIconLabelDescriptionList"/>
    <dgm:cxn modelId="{68BF7D19-AEA6-4181-A9B4-4B9BAA760ADC}" type="presParOf" srcId="{86BB5B32-F445-4C4D-B1E6-9B7FE1493463}" destId="{AB591A64-19D3-47CB-BAD9-C1186844664A}" srcOrd="1" destOrd="0" presId="urn:microsoft.com/office/officeart/2018/5/layout/CenteredIconLabelDescriptionList"/>
    <dgm:cxn modelId="{4CABE12D-EB55-4F2A-AC64-6C8F5EECCFAC}" type="presParOf" srcId="{86BB5B32-F445-4C4D-B1E6-9B7FE1493463}" destId="{7604EEAB-AD85-4AC3-A497-D65CD41351D7}" srcOrd="2" destOrd="0" presId="urn:microsoft.com/office/officeart/2018/5/layout/CenteredIconLabelDescriptionList"/>
    <dgm:cxn modelId="{782D292D-8484-4BC4-9798-088A8A8D62AE}" type="presParOf" srcId="{86BB5B32-F445-4C4D-B1E6-9B7FE1493463}" destId="{E153E7A3-F251-409B-ADF3-D1291B776F15}" srcOrd="3" destOrd="0" presId="urn:microsoft.com/office/officeart/2018/5/layout/CenteredIconLabelDescriptionList"/>
    <dgm:cxn modelId="{5338BAD8-51BE-44EB-AB0E-F2F86B67C537}" type="presParOf" srcId="{86BB5B32-F445-4C4D-B1E6-9B7FE1493463}" destId="{DFF25D53-471D-482A-BB32-3CA803A87FB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BAFEF-1335-45A8-B4E0-7CDF5F35908D}">
      <dsp:nvSpPr>
        <dsp:cNvPr id="0" name=""/>
        <dsp:cNvSpPr/>
      </dsp:nvSpPr>
      <dsp:spPr>
        <a:xfrm>
          <a:off x="1020487" y="488144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198E5-223B-4D41-A515-C6BEA160E15D}">
      <dsp:nvSpPr>
        <dsp:cNvPr id="0" name=""/>
        <dsp:cNvSpPr/>
      </dsp:nvSpPr>
      <dsp:spPr>
        <a:xfrm>
          <a:off x="393" y="1731834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Administrative issues:</a:t>
          </a:r>
        </a:p>
      </dsp:txBody>
      <dsp:txXfrm>
        <a:off x="393" y="1731834"/>
        <a:ext cx="3138750" cy="470812"/>
      </dsp:txXfrm>
    </dsp:sp>
    <dsp:sp modelId="{E7495162-3723-4D87-8A0A-2DAE9DCCFCF2}">
      <dsp:nvSpPr>
        <dsp:cNvPr id="0" name=""/>
        <dsp:cNvSpPr/>
      </dsp:nvSpPr>
      <dsp:spPr>
        <a:xfrm>
          <a:off x="393" y="2270147"/>
          <a:ext cx="3138750" cy="159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Coverage not in effect at the time the service was provided.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Denied for duplicate claim or service.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Benefit maximum reached.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</a:t>
          </a:r>
          <a:r>
            <a:rPr lang="en-US" sz="1500" b="0" i="0" kern="1200" dirty="0"/>
            <a:t>re-certification was required.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</a:t>
          </a:r>
          <a:r>
            <a:rPr lang="en-US" sz="1500" b="0" i="0" kern="1200" dirty="0"/>
            <a:t>ime limit for filing has expired.</a:t>
          </a:r>
          <a:endParaRPr lang="en-US" sz="1500" kern="1200" dirty="0"/>
        </a:p>
      </dsp:txBody>
      <dsp:txXfrm>
        <a:off x="393" y="2270147"/>
        <a:ext cx="3138750" cy="1593045"/>
      </dsp:txXfrm>
    </dsp:sp>
    <dsp:sp modelId="{15335A39-525E-4125-AB09-9DABDEFBF143}">
      <dsp:nvSpPr>
        <dsp:cNvPr id="0" name=""/>
        <dsp:cNvSpPr/>
      </dsp:nvSpPr>
      <dsp:spPr>
        <a:xfrm>
          <a:off x="4708518" y="488144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BF866-829E-4D25-AF52-7789C2F0789B}">
      <dsp:nvSpPr>
        <dsp:cNvPr id="0" name=""/>
        <dsp:cNvSpPr/>
      </dsp:nvSpPr>
      <dsp:spPr>
        <a:xfrm>
          <a:off x="3688425" y="1731834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Coding problems:</a:t>
          </a:r>
        </a:p>
      </dsp:txBody>
      <dsp:txXfrm>
        <a:off x="3688425" y="1731834"/>
        <a:ext cx="3138750" cy="470812"/>
      </dsp:txXfrm>
    </dsp:sp>
    <dsp:sp modelId="{5A3506E5-B597-4613-A980-846C961D6C59}">
      <dsp:nvSpPr>
        <dsp:cNvPr id="0" name=""/>
        <dsp:cNvSpPr/>
      </dsp:nvSpPr>
      <dsp:spPr>
        <a:xfrm>
          <a:off x="3688425" y="2270147"/>
          <a:ext cx="3138750" cy="159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Procedure code inconsistencies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Diagnosis code inconsistencies</a:t>
          </a:r>
        </a:p>
      </dsp:txBody>
      <dsp:txXfrm>
        <a:off x="3688425" y="2270147"/>
        <a:ext cx="3138750" cy="1593045"/>
      </dsp:txXfrm>
    </dsp:sp>
    <dsp:sp modelId="{D754724A-0608-484F-8603-B54B10F5CE00}">
      <dsp:nvSpPr>
        <dsp:cNvPr id="0" name=""/>
        <dsp:cNvSpPr/>
      </dsp:nvSpPr>
      <dsp:spPr>
        <a:xfrm>
          <a:off x="8396550" y="488144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4EEAB-AD85-4AC3-A497-D65CD41351D7}">
      <dsp:nvSpPr>
        <dsp:cNvPr id="0" name=""/>
        <dsp:cNvSpPr/>
      </dsp:nvSpPr>
      <dsp:spPr>
        <a:xfrm>
          <a:off x="7376456" y="1731834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Medical judgement decision:  </a:t>
          </a:r>
        </a:p>
      </dsp:txBody>
      <dsp:txXfrm>
        <a:off x="7376456" y="1731834"/>
        <a:ext cx="3138750" cy="470812"/>
      </dsp:txXfrm>
    </dsp:sp>
    <dsp:sp modelId="{DFF25D53-471D-482A-BB32-3CA803A87FB7}">
      <dsp:nvSpPr>
        <dsp:cNvPr id="0" name=""/>
        <dsp:cNvSpPr/>
      </dsp:nvSpPr>
      <dsp:spPr>
        <a:xfrm>
          <a:off x="7376456" y="2270147"/>
          <a:ext cx="3138750" cy="159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Not enough clinical</a:t>
          </a:r>
          <a:r>
            <a:rPr lang="en-US" sz="1500" b="0" i="0" kern="1200"/>
            <a:t> information received to approve coverage.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</a:t>
          </a:r>
          <a:r>
            <a:rPr lang="en-US" sz="1500" b="0" i="0" kern="1200" dirty="0"/>
            <a:t>enied because procedure or treatment has not determined medically necessary.</a:t>
          </a:r>
          <a:endParaRPr lang="en-US" sz="1500" kern="1200" dirty="0"/>
        </a:p>
      </dsp:txBody>
      <dsp:txXfrm>
        <a:off x="7376456" y="2270147"/>
        <a:ext cx="3138750" cy="1593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6:58:13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39.8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43.7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45.3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45.7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48.3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49.3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50.7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51.1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52.8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53.2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23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24.2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25.3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27.4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29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31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37.2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6T17:08:38.3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4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6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8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06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74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8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68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39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80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D6EEA6C-815C-6884-E2C0-4EC1E1D1EC4A}"/>
              </a:ext>
            </a:extLst>
          </p:cNvPr>
          <p:cNvSpPr/>
          <p:nvPr/>
        </p:nvSpPr>
        <p:spPr>
          <a:xfrm flipH="1">
            <a:off x="3970938" y="3053222"/>
            <a:ext cx="86063" cy="30316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EA7146C-1FE1-D03D-7B85-5D236067BB40}"/>
              </a:ext>
            </a:extLst>
          </p:cNvPr>
          <p:cNvSpPr/>
          <p:nvPr/>
        </p:nvSpPr>
        <p:spPr>
          <a:xfrm>
            <a:off x="3539339" y="1570617"/>
            <a:ext cx="81418" cy="36934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8A3C03C-859A-DE6A-03C1-9AECDD04E8AD}"/>
              </a:ext>
            </a:extLst>
          </p:cNvPr>
          <p:cNvSpPr/>
          <p:nvPr/>
        </p:nvSpPr>
        <p:spPr>
          <a:xfrm>
            <a:off x="4923416" y="1595718"/>
            <a:ext cx="81418" cy="34424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4A80F47-EE99-0508-8157-92834E53C87E}"/>
              </a:ext>
            </a:extLst>
          </p:cNvPr>
          <p:cNvSpPr/>
          <p:nvPr/>
        </p:nvSpPr>
        <p:spPr>
          <a:xfrm>
            <a:off x="5321449" y="1570617"/>
            <a:ext cx="147022" cy="34424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6753A94-8E1B-5574-6009-5914D35D0116}"/>
              </a:ext>
            </a:extLst>
          </p:cNvPr>
          <p:cNvSpPr/>
          <p:nvPr/>
        </p:nvSpPr>
        <p:spPr>
          <a:xfrm>
            <a:off x="4525382" y="1621089"/>
            <a:ext cx="81419" cy="3693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11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3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95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7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14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37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82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29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58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73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9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3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4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4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35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51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9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D11E-E7FE-4FCB-A76C-5FCE9350A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2F081-39AB-4E45-BBE5-A3DF0AB85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AAF9D-EBEB-4336-B6B6-AC7E1B8D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E5EB-8D2B-4502-8BB8-076D0035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CEA26-442A-404D-9693-E5D765CA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1409-072E-4A71-BB02-31C06F3C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D6C2C-E77B-4DFF-A1B6-4DB287329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D4F5-703A-4566-AA1F-5C7E819D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73422-CA70-4285-8B3E-B7A26C5A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5C6E-4B09-4FFA-B821-E1068C9F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7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99004-DB17-406F-985C-2E63DE8D1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613FD-E32F-4FCE-AD66-368936514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6EBAE-001F-49F4-AB9F-6CCD1A9C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87EF4-DE6C-4ADF-B319-F300265F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E06C0-38A4-4937-90F1-802564B9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6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5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8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0DEF-B367-4756-AA98-B283F09C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8817D-E197-4852-AF27-B365E22AF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3194-E861-4A9C-8360-51348ECE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64923-6D91-4C84-B84E-2AA09583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6566-FC7E-4948-92C0-C3EDDAF2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9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781A-7DA6-4415-B8AC-8121D4EF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B0EEC-ED73-41DF-AC1C-CD070867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77777-B2C1-462E-99B9-4C963886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4E85-F332-4CAA-967E-A92FD9E9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1292B-015E-4071-9FAF-E0919367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F988-5B5B-4F88-AB14-15968636D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1EC8-E454-40B4-90F4-903D4211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51381-F89F-4DAD-B82A-3868E281D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28319-10E2-4A2A-9B38-670755CC7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DDBC2-AC8E-48F2-ACE9-E594045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C61B-33CD-4AB2-937C-8DF19504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F7654-A33E-411F-BC9F-06E6E910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9C25-ECC3-451B-9932-3FD0CA78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5D47D-5233-4101-BDCD-5D0EF55CA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7F079-BD83-482A-973D-0A6EFAAE3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DE44A-7E5A-4FD1-8AFE-FBFCB3477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D417B-A92B-4B3D-80B2-1F5A1E1A9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448604-52AC-453B-A95C-6DA7FDC5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4F25B-CF18-4F35-9A7F-DCD83F5E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A852D-D642-484E-9146-443BA20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1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8735-EBC6-4AED-A9A4-EFB4F91C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1B8C7-9446-4799-9F38-A4E456A5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D3CE9-DE86-478A-8EB2-61B26EDC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BBF17-4D74-407B-8E41-EB99E207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5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0B427-F1B7-4614-A7FC-3B3F25FE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C44BF-D32E-4DA3-9B9D-3E5D4857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41FA1-066A-40DA-9C3E-30A4438A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2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C221-5570-4735-AB34-624B3E7E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F2F9-3F11-4F6A-B00D-39DCDD13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23AF6-0219-4242-939A-0335F0643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F3F44-FA52-4741-ACC2-96EFE990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51C41-8CC9-4749-9D92-0D7789BE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09854-CB2E-4CD2-98E4-E135AE07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5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5F4A-0D59-4FF3-B499-83F3EDF0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EA139-24F9-4233-BC7D-D94F8CEB9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6E981-EC6C-41D3-BF5D-9A3A473F5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F33E1-0357-43AB-9257-EE6564CA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071B5-91E5-4A27-B4B8-CD3B76F0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456E0-BC80-4E39-B8B2-0F21F45F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334DF-ECF1-4745-9AAC-D5909A4A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E744C-1AC9-4117-9893-E656CBE20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C900-01A7-40D3-9D3B-6E819AE25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CC652-87FE-441E-B88B-642DDC5B5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2439D-15EB-4867-B47F-8D8ECBF8C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460ED7-243E-47EB-83F4-A3FA84BBC04D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A71E6-1FB3-4C1D-96F3-7394EB36C8E0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31A2AC-EAEB-4B62-BF4C-9E452A520652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1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  <p:sldLayoutId id="2147483775" r:id="rId14"/>
    <p:sldLayoutId id="2147483783" r:id="rId15"/>
    <p:sldLayoutId id="2147483784" r:id="rId16"/>
    <p:sldLayoutId id="2147483782" r:id="rId17"/>
    <p:sldLayoutId id="21474837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3" Type="http://schemas.openxmlformats.org/officeDocument/2006/relationships/image" Target="../media/image2.png"/><Relationship Id="rId21" Type="http://schemas.openxmlformats.org/officeDocument/2006/relationships/customXml" Target="../ink/ink16.xml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1.xml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customXml" Target="../ink/ink6.xml"/><Relationship Id="rId24" Type="http://schemas.openxmlformats.org/officeDocument/2006/relationships/customXml" Target="../ink/ink19.xml"/><Relationship Id="rId5" Type="http://schemas.openxmlformats.org/officeDocument/2006/relationships/customXml" Target="../ink/ink1.xml"/><Relationship Id="rId15" Type="http://schemas.openxmlformats.org/officeDocument/2006/relationships/customXml" Target="../ink/ink10.xml"/><Relationship Id="rId23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customXml" Target="../ink/ink14.xml"/><Relationship Id="rId4" Type="http://schemas.openxmlformats.org/officeDocument/2006/relationships/image" Target="../media/image15.jpeg"/><Relationship Id="rId9" Type="http://schemas.openxmlformats.org/officeDocument/2006/relationships/customXml" Target="../ink/ink4.xml"/><Relationship Id="rId14" Type="http://schemas.openxmlformats.org/officeDocument/2006/relationships/customXml" Target="../ink/ink9.xml"/><Relationship Id="rId22" Type="http://schemas.openxmlformats.org/officeDocument/2006/relationships/customXml" Target="../ink/ink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care.Advocate@ct.go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F94C10-3346-461C-8CBC-CDDE1C336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94" y="-1292815"/>
            <a:ext cx="4057840" cy="224942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5600" dirty="0"/>
            </a:br>
            <a:r>
              <a:rPr lang="en-US" dirty="0"/>
              <a:t>TODAY’S TOPIC</a:t>
            </a:r>
            <a:br>
              <a:rPr lang="en-US" sz="1400" dirty="0"/>
            </a:br>
            <a:br>
              <a:rPr lang="en-US" i="1" dirty="0"/>
            </a:br>
            <a:r>
              <a:rPr lang="en-US" i="1" dirty="0"/>
              <a:t>Explanation of Benefits (EOB)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2000" i="1" dirty="0"/>
              <a:t>brought to you by</a:t>
            </a:r>
            <a:br>
              <a:rPr lang="en-US" sz="3300" i="1" dirty="0"/>
            </a:br>
            <a:r>
              <a:rPr lang="en-US" sz="3300" i="1" dirty="0"/>
              <a:t>Ted Doolittle </a:t>
            </a:r>
            <a:br>
              <a:rPr lang="en-US" sz="3300" i="1" dirty="0"/>
            </a:br>
            <a:r>
              <a:rPr lang="en-US" sz="2000" i="1" dirty="0"/>
              <a:t>State Healthcare Advocate </a:t>
            </a:r>
            <a:br>
              <a:rPr lang="en-US" sz="1400" i="1" dirty="0"/>
            </a:br>
            <a:br>
              <a:rPr lang="en-US" sz="1400" i="1" dirty="0"/>
            </a:br>
            <a:br>
              <a:rPr lang="en-US" sz="1400" i="1" dirty="0"/>
            </a:br>
            <a:r>
              <a:rPr lang="en-US" sz="2000" i="1" dirty="0"/>
              <a:t>presented by </a:t>
            </a:r>
            <a:br>
              <a:rPr lang="en-US" sz="3300" i="1" dirty="0"/>
            </a:br>
            <a:r>
              <a:rPr lang="en-US" sz="3300" i="1" dirty="0"/>
              <a:t>Jill Hall</a:t>
            </a:r>
            <a:br>
              <a:rPr lang="en-US" sz="3300" i="1" dirty="0"/>
            </a:br>
            <a:r>
              <a:rPr lang="en-US" sz="2000" i="1" dirty="0"/>
              <a:t>OHA Nurse Consultant </a:t>
            </a:r>
            <a:br>
              <a:rPr lang="en-US" sz="1400" i="1" dirty="0"/>
            </a:br>
            <a:endParaRPr lang="en-US" sz="1400" dirty="0"/>
          </a:p>
        </p:txBody>
      </p:sp>
      <p:pic>
        <p:nvPicPr>
          <p:cNvPr id="1026" name="Picture 2" descr="May be an image of text">
            <a:extLst>
              <a:ext uri="{FF2B5EF4-FFF2-40B4-BE49-F238E27FC236}">
                <a16:creationId xmlns:a16="http://schemas.microsoft.com/office/drawing/2014/main" id="{326CC2E1-AE5F-197E-09CE-0640A5A3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781" y="645876"/>
            <a:ext cx="5702113" cy="24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85C4A90-D471-414B-B8F4-DCD78D68D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109" y="3657530"/>
            <a:ext cx="4164785" cy="249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52CDBC-37FE-4A9F-935E-C351CCD6D0BF}"/>
              </a:ext>
            </a:extLst>
          </p:cNvPr>
          <p:cNvSpPr txBox="1">
            <a:spLocks/>
          </p:cNvSpPr>
          <p:nvPr/>
        </p:nvSpPr>
        <p:spPr>
          <a:xfrm>
            <a:off x="655982" y="2848256"/>
            <a:ext cx="6299019" cy="254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3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94B-041D-42E2-A325-57C1C31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640080"/>
            <a:ext cx="9367203" cy="118872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EOB Terminology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77A1-0601-4E8A-8228-101EB17D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2" y="2176271"/>
            <a:ext cx="10284637" cy="4180077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endParaRPr lang="en-US" sz="2200" dirty="0">
              <a:latin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</a:rPr>
              <a:t>Billed Amount</a:t>
            </a:r>
          </a:p>
          <a:p>
            <a:r>
              <a:rPr lang="en-US" sz="4400" dirty="0">
                <a:latin typeface="Arial" panose="020B0604020202020204" pitchFamily="34" charset="0"/>
              </a:rPr>
              <a:t>Maximum Allowed Amount (MAA)</a:t>
            </a:r>
          </a:p>
          <a:p>
            <a:r>
              <a:rPr lang="en-US" sz="4400" dirty="0">
                <a:latin typeface="Arial" panose="020B0604020202020204" pitchFamily="34" charset="0"/>
              </a:rPr>
              <a:t>Deductible, Copays and Coinsurance</a:t>
            </a:r>
            <a:r>
              <a:rPr lang="en-US" sz="2200" dirty="0">
                <a:latin typeface="Arial" panose="020B0604020202020204" pitchFamily="34" charset="0"/>
              </a:rPr>
              <a:t> (paid out-of-pocket)</a:t>
            </a:r>
          </a:p>
          <a:p>
            <a:r>
              <a:rPr lang="en-US" sz="4400" dirty="0">
                <a:latin typeface="Arial" panose="020B0604020202020204" pitchFamily="34" charset="0"/>
              </a:rPr>
              <a:t>Discount Amount </a:t>
            </a:r>
            <a:r>
              <a:rPr lang="en-US" sz="2500" dirty="0">
                <a:latin typeface="Arial" panose="020B0604020202020204" pitchFamily="34" charset="0"/>
              </a:rPr>
              <a:t>(the difference between the billed and allowed amounts)</a:t>
            </a:r>
          </a:p>
          <a:p>
            <a:r>
              <a:rPr lang="en-US" sz="4500" dirty="0">
                <a:latin typeface="Arial" panose="020B0604020202020204" pitchFamily="34" charset="0"/>
              </a:rPr>
              <a:t>Patient Liability </a:t>
            </a:r>
            <a:r>
              <a:rPr lang="en-US" sz="2200" dirty="0">
                <a:latin typeface="Arial" panose="020B0604020202020204" pitchFamily="34" charset="0"/>
              </a:rPr>
              <a:t>(total out-of-pocket costs)</a:t>
            </a:r>
          </a:p>
          <a:p>
            <a:r>
              <a:rPr lang="en-US" sz="4400" dirty="0">
                <a:latin typeface="Arial" panose="020B0604020202020204" pitchFamily="34" charset="0"/>
              </a:rPr>
              <a:t>Not Covered Services</a:t>
            </a:r>
          </a:p>
          <a:p>
            <a:r>
              <a:rPr lang="en-US" sz="4400" dirty="0">
                <a:latin typeface="Arial" panose="020B0604020202020204" pitchFamily="34" charset="0"/>
              </a:rPr>
              <a:t>Remarks/Notes &amp; Claim Processing Codes</a:t>
            </a:r>
          </a:p>
          <a:p>
            <a:pPr marL="0" indent="0">
              <a:buNone/>
            </a:pPr>
            <a:endParaRPr lang="en-US" sz="4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BBDC-3E2F-4EFB-A6C1-FD58DD92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182" y="6356350"/>
            <a:ext cx="19293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94B-041D-42E2-A325-57C1C31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640080"/>
            <a:ext cx="9367203" cy="118872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Maximum Allowed Amount (MAA)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77A1-0601-4E8A-8228-101EB17D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872" y="2186781"/>
            <a:ext cx="10359961" cy="44452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</a:rPr>
              <a:t>The maximum amount that would ever be paid on an insurance claim for</a:t>
            </a:r>
            <a:r>
              <a:rPr lang="en-US" sz="3200" b="1" dirty="0">
                <a:latin typeface="Arial" panose="020B0604020202020204" pitchFamily="34" charset="0"/>
              </a:rPr>
              <a:t> each </a:t>
            </a:r>
            <a:r>
              <a:rPr lang="en-US" sz="3200" u="sng" dirty="0">
                <a:latin typeface="Arial" panose="020B0604020202020204" pitchFamily="34" charset="0"/>
              </a:rPr>
              <a:t>treatment</a:t>
            </a:r>
            <a:r>
              <a:rPr lang="en-US" sz="3200" dirty="0">
                <a:latin typeface="Arial" panose="020B0604020202020204" pitchFamily="34" charset="0"/>
              </a:rPr>
              <a:t>, </a:t>
            </a:r>
            <a:r>
              <a:rPr lang="en-US" sz="3200" u="sng" dirty="0">
                <a:latin typeface="Arial" panose="020B0604020202020204" pitchFamily="34" charset="0"/>
              </a:rPr>
              <a:t>procedure</a:t>
            </a:r>
            <a:r>
              <a:rPr lang="en-US" sz="3200" dirty="0">
                <a:latin typeface="Arial" panose="020B0604020202020204" pitchFamily="34" charset="0"/>
              </a:rPr>
              <a:t>, </a:t>
            </a:r>
            <a:r>
              <a:rPr lang="en-US" sz="3200" u="sng" dirty="0">
                <a:latin typeface="Arial" panose="020B0604020202020204" pitchFamily="34" charset="0"/>
              </a:rPr>
              <a:t>service</a:t>
            </a:r>
            <a:r>
              <a:rPr lang="en-US" sz="3200" dirty="0">
                <a:latin typeface="Arial" panose="020B0604020202020204" pitchFamily="34" charset="0"/>
              </a:rPr>
              <a:t>, </a:t>
            </a:r>
            <a:r>
              <a:rPr lang="en-US" sz="3200" u="sng" dirty="0">
                <a:latin typeface="Arial" panose="020B0604020202020204" pitchFamily="34" charset="0"/>
              </a:rPr>
              <a:t>equipment</a:t>
            </a:r>
            <a:r>
              <a:rPr lang="en-US" sz="3200" dirty="0">
                <a:latin typeface="Arial" panose="020B0604020202020204" pitchFamily="34" charset="0"/>
              </a:rPr>
              <a:t> and </a:t>
            </a:r>
            <a:r>
              <a:rPr lang="en-US" sz="3200" u="sng" dirty="0">
                <a:latin typeface="Arial" panose="020B0604020202020204" pitchFamily="34" charset="0"/>
              </a:rPr>
              <a:t>supply</a:t>
            </a:r>
            <a:r>
              <a:rPr lang="en-US" sz="3200" dirty="0">
                <a:latin typeface="Arial" panose="020B0604020202020204" pitchFamily="34" charset="0"/>
              </a:rPr>
              <a:t> listed on the claim.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</a:rPr>
              <a:t>Approved Amount</a:t>
            </a:r>
          </a:p>
          <a:p>
            <a:r>
              <a:rPr lang="en-US" sz="3000" dirty="0">
                <a:latin typeface="Arial" panose="020B0604020202020204" pitchFamily="34" charset="0"/>
              </a:rPr>
              <a:t>Contracted Amount</a:t>
            </a:r>
          </a:p>
          <a:p>
            <a:r>
              <a:rPr lang="en-US" sz="3000" dirty="0">
                <a:latin typeface="Arial" panose="020B0604020202020204" pitchFamily="34" charset="0"/>
              </a:rPr>
              <a:t>Negotiated Amount</a:t>
            </a:r>
          </a:p>
          <a:p>
            <a:r>
              <a:rPr lang="en-US" sz="3000" dirty="0">
                <a:latin typeface="Arial" panose="020B0604020202020204" pitchFamily="34" charset="0"/>
              </a:rPr>
              <a:t>Total Amount Eligible for Benefits</a:t>
            </a:r>
          </a:p>
          <a:p>
            <a:pPr marL="0" indent="0">
              <a:buNone/>
            </a:pPr>
            <a:endParaRPr lang="en-US" sz="3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BBDC-3E2F-4EFB-A6C1-FD58DD92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182" y="6356350"/>
            <a:ext cx="19293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94B-041D-42E2-A325-57C1C31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640080"/>
            <a:ext cx="9367203" cy="118872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Charges or Billed Amount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77A1-0601-4E8A-8228-101EB17D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1"/>
            <a:ext cx="10160950" cy="454520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500" dirty="0">
                <a:latin typeface="Arial" panose="020B0604020202020204" pitchFamily="34" charset="0"/>
              </a:rPr>
              <a:t>The cost of the services as reported on the submitted insurance claim.  </a:t>
            </a:r>
          </a:p>
          <a:p>
            <a:pPr marL="0" indent="0">
              <a:buNone/>
            </a:pPr>
            <a:endParaRPr lang="en-US" sz="4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</a:rPr>
              <a:t>Charged Amounts </a:t>
            </a:r>
            <a:r>
              <a:rPr lang="en-US" sz="4000" dirty="0">
                <a:latin typeface="Arial" panose="020B0604020202020204" pitchFamily="34" charset="0"/>
              </a:rPr>
              <a:t>is usually higher than the </a:t>
            </a:r>
            <a:r>
              <a:rPr lang="en-US" sz="4000" b="1" dirty="0">
                <a:latin typeface="Arial" panose="020B0604020202020204" pitchFamily="34" charset="0"/>
              </a:rPr>
              <a:t>Maximum Allowed Amount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BBDC-3E2F-4EFB-A6C1-FD58DD92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182" y="6356350"/>
            <a:ext cx="19293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94B-041D-42E2-A325-57C1C31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640080"/>
            <a:ext cx="9367203" cy="118872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About In-Network Cost Savings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77A1-0601-4E8A-8228-101EB17D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504" y="1614660"/>
            <a:ext cx="10680646" cy="454520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sz="4000" dirty="0">
              <a:latin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There may be more out-of-pocket costs when using out-of-network benefits.    </a:t>
            </a:r>
            <a:endParaRPr lang="en-US" sz="3000" u="sng" dirty="0">
              <a:latin typeface="Arial" panose="020B0604020202020204" pitchFamily="34" charset="0"/>
            </a:endParaRPr>
          </a:p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In-network Providers </a:t>
            </a:r>
            <a:r>
              <a:rPr lang="en-US" sz="4000" dirty="0">
                <a:latin typeface="Arial" panose="020B0604020202020204" pitchFamily="34" charset="0"/>
              </a:rPr>
              <a:t>accept the </a:t>
            </a:r>
            <a:r>
              <a:rPr lang="en-US" sz="4000" b="1" dirty="0">
                <a:latin typeface="Arial" panose="020B0604020202020204" pitchFamily="34" charset="0"/>
              </a:rPr>
              <a:t>Maximum Allowed Amount </a:t>
            </a:r>
            <a:r>
              <a:rPr lang="en-US" sz="4000" dirty="0">
                <a:latin typeface="Arial" panose="020B0604020202020204" pitchFamily="34" charset="0"/>
              </a:rPr>
              <a:t>as payment in full.</a:t>
            </a:r>
          </a:p>
          <a:p>
            <a:endParaRPr lang="en-US" sz="4000" dirty="0">
              <a:latin typeface="Arial" panose="020B0604020202020204" pitchFamily="34" charset="0"/>
            </a:endParaRPr>
          </a:p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Out-of-network Providers </a:t>
            </a:r>
            <a:r>
              <a:rPr lang="en-US" sz="4000" dirty="0">
                <a:latin typeface="Arial" panose="020B0604020202020204" pitchFamily="34" charset="0"/>
              </a:rPr>
              <a:t>can charge you the </a:t>
            </a:r>
            <a:r>
              <a:rPr lang="en-US" sz="4000" u="sng" dirty="0">
                <a:latin typeface="Arial" panose="020B0604020202020204" pitchFamily="34" charset="0"/>
              </a:rPr>
              <a:t>difference </a:t>
            </a:r>
            <a:r>
              <a:rPr lang="en-US" sz="4000" dirty="0">
                <a:latin typeface="Arial" panose="020B0604020202020204" pitchFamily="34" charset="0"/>
              </a:rPr>
              <a:t>between the </a:t>
            </a:r>
            <a:r>
              <a:rPr lang="en-US" sz="4000" b="1" dirty="0">
                <a:latin typeface="Arial" panose="020B0604020202020204" pitchFamily="34" charset="0"/>
              </a:rPr>
              <a:t>Billed Charges </a:t>
            </a:r>
            <a:r>
              <a:rPr lang="en-US" sz="4000" dirty="0">
                <a:latin typeface="Arial" panose="020B0604020202020204" pitchFamily="34" charset="0"/>
              </a:rPr>
              <a:t>and the </a:t>
            </a:r>
            <a:r>
              <a:rPr lang="en-US" sz="4000" b="1" dirty="0">
                <a:latin typeface="Arial" panose="020B0604020202020204" pitchFamily="34" charset="0"/>
              </a:rPr>
              <a:t>Allowed Amount.</a:t>
            </a:r>
          </a:p>
          <a:p>
            <a:endParaRPr lang="en-US" sz="2800" b="1" u="sng" dirty="0">
              <a:latin typeface="Arial" panose="020B0604020202020204" pitchFamily="34" charset="0"/>
            </a:endParaRPr>
          </a:p>
          <a:p>
            <a:pPr lvl="1"/>
            <a:endParaRPr lang="en-US" sz="4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BBDC-3E2F-4EFB-A6C1-FD58DD92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182" y="6356350"/>
            <a:ext cx="19293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94B-041D-42E2-A325-57C1C31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640080"/>
            <a:ext cx="9367203" cy="118872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Discounts (as seen on EOBs)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77A1-0601-4E8A-8228-101EB17D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10538636" cy="48151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700" dirty="0">
                <a:latin typeface="Arial" panose="020B0604020202020204" pitchFamily="34" charset="0"/>
              </a:rPr>
              <a:t>The difference between the </a:t>
            </a:r>
            <a:r>
              <a:rPr lang="en-US" sz="3700" b="1" dirty="0">
                <a:latin typeface="Arial" panose="020B0604020202020204" pitchFamily="34" charset="0"/>
              </a:rPr>
              <a:t>Charges or Billed Amount </a:t>
            </a:r>
            <a:r>
              <a:rPr lang="en-US" sz="3700" dirty="0">
                <a:latin typeface="Arial" panose="020B0604020202020204" pitchFamily="34" charset="0"/>
              </a:rPr>
              <a:t>and the </a:t>
            </a:r>
            <a:r>
              <a:rPr lang="en-US" sz="3700" b="1" dirty="0">
                <a:latin typeface="Arial" panose="020B0604020202020204" pitchFamily="34" charset="0"/>
              </a:rPr>
              <a:t>MAA </a:t>
            </a:r>
            <a:r>
              <a:rPr lang="en-US" sz="3700" dirty="0">
                <a:latin typeface="Arial" panose="020B0604020202020204" pitchFamily="34" charset="0"/>
              </a:rPr>
              <a:t>might be referred to as: </a:t>
            </a:r>
          </a:p>
          <a:p>
            <a:pPr marL="0" indent="0">
              <a:buNone/>
            </a:pPr>
            <a:endParaRPr lang="en-US" sz="1500" dirty="0">
              <a:latin typeface="Arial" panose="020B0604020202020204" pitchFamily="34" charset="0"/>
            </a:endParaRPr>
          </a:p>
          <a:p>
            <a:pPr lvl="1"/>
            <a:r>
              <a:rPr lang="en-US" sz="3700" dirty="0">
                <a:latin typeface="Arial" panose="020B0604020202020204" pitchFamily="34" charset="0"/>
              </a:rPr>
              <a:t>Network Discount</a:t>
            </a:r>
          </a:p>
          <a:p>
            <a:pPr lvl="1"/>
            <a:r>
              <a:rPr lang="en-US" sz="3700" dirty="0">
                <a:latin typeface="Arial" panose="020B0604020202020204" pitchFamily="34" charset="0"/>
              </a:rPr>
              <a:t>Member Savings</a:t>
            </a:r>
          </a:p>
          <a:p>
            <a:pPr lvl="1"/>
            <a:r>
              <a:rPr lang="en-US" sz="3700" dirty="0">
                <a:latin typeface="Arial" panose="020B0604020202020204" pitchFamily="34" charset="0"/>
              </a:rPr>
              <a:t>Fee Adjustment </a:t>
            </a:r>
          </a:p>
          <a:p>
            <a:pPr marL="457200" lvl="1" indent="0">
              <a:buNone/>
            </a:pPr>
            <a:endParaRPr lang="en-US" sz="4000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pPr lvl="1"/>
            <a:endParaRPr lang="en-US" sz="4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BBDC-3E2F-4EFB-A6C1-FD58DD92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182" y="6356350"/>
            <a:ext cx="19293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DF68F-0339-FB90-DCBA-9AB424FE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8CF207-25D4-0996-0AD8-C20A3CBE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91" y="-101600"/>
            <a:ext cx="213925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ee the source image">
            <a:extLst>
              <a:ext uri="{FF2B5EF4-FFF2-40B4-BE49-F238E27FC236}">
                <a16:creationId xmlns:a16="http://schemas.microsoft.com/office/drawing/2014/main" id="{8F86AB8B-8085-D3D8-FFBB-1EC6577FE4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9" r="1635" b="11397"/>
          <a:stretch/>
        </p:blipFill>
        <p:spPr bwMode="auto">
          <a:xfrm>
            <a:off x="287721" y="1612582"/>
            <a:ext cx="11616558" cy="2947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2BE74D8-9C1C-E6C5-AEA4-8E199ED35F02}"/>
                  </a:ext>
                </a:extLst>
              </p14:cNvPr>
              <p14:cNvContentPartPr/>
              <p14:nvPr/>
            </p14:nvContentPartPr>
            <p14:xfrm>
              <a:off x="3474360" y="410301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2BE74D8-9C1C-E6C5-AEA4-8E199ED35F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0040" y="409869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C56775A-9029-939B-92F3-3E92A2347F3C}"/>
              </a:ext>
            </a:extLst>
          </p:cNvPr>
          <p:cNvSpPr/>
          <p:nvPr/>
        </p:nvSpPr>
        <p:spPr>
          <a:xfrm>
            <a:off x="2617470" y="2011680"/>
            <a:ext cx="948690" cy="3120390"/>
          </a:xfrm>
          <a:prstGeom prst="rect">
            <a:avLst/>
          </a:prstGeom>
          <a:solidFill>
            <a:srgbClr val="F6630D">
              <a:alpha val="5000"/>
            </a:srgbClr>
          </a:solidFill>
          <a:ln w="9000">
            <a:solidFill>
              <a:srgbClr val="F66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6630D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99C25F-452A-1FCE-8381-DA611539214A}"/>
              </a:ext>
            </a:extLst>
          </p:cNvPr>
          <p:cNvSpPr/>
          <p:nvPr/>
        </p:nvSpPr>
        <p:spPr>
          <a:xfrm>
            <a:off x="3577230" y="2011680"/>
            <a:ext cx="948690" cy="3120390"/>
          </a:xfrm>
          <a:prstGeom prst="rect">
            <a:avLst/>
          </a:prstGeom>
          <a:solidFill>
            <a:schemeClr val="accent5">
              <a:alpha val="5000"/>
            </a:schemeClr>
          </a:solidFill>
          <a:ln w="9000">
            <a:solidFill>
              <a:srgbClr val="F66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630D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CBE496-60EF-EA86-DB79-F4ADC608E248}"/>
              </a:ext>
            </a:extLst>
          </p:cNvPr>
          <p:cNvSpPr/>
          <p:nvPr/>
        </p:nvSpPr>
        <p:spPr>
          <a:xfrm>
            <a:off x="4565205" y="2033588"/>
            <a:ext cx="864045" cy="3120390"/>
          </a:xfrm>
          <a:prstGeom prst="rect">
            <a:avLst/>
          </a:prstGeom>
          <a:solidFill>
            <a:srgbClr val="00B050">
              <a:alpha val="5000"/>
            </a:srgbClr>
          </a:solidFill>
          <a:ln w="9000">
            <a:solidFill>
              <a:srgbClr val="F66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6630D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2A363C-B44D-45E6-4AE7-28DE3937A3BE}"/>
                  </a:ext>
                </a:extLst>
              </p14:cNvPr>
              <p14:cNvContentPartPr/>
              <p14:nvPr/>
            </p14:nvContentPartPr>
            <p14:xfrm>
              <a:off x="3163680" y="26465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2A363C-B44D-45E6-4AE7-28DE3937A3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9360" y="264221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28661D-3A77-33EE-B5A6-CA43441A6748}"/>
                  </a:ext>
                </a:extLst>
              </p14:cNvPr>
              <p14:cNvContentPartPr/>
              <p14:nvPr/>
            </p14:nvContentPartPr>
            <p14:xfrm>
              <a:off x="3211920" y="264653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28661D-3A77-33EE-B5A6-CA43441A67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7600" y="264221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C80726-BD46-D537-5CF5-046D395913A8}"/>
                  </a:ext>
                </a:extLst>
              </p14:cNvPr>
              <p14:cNvContentPartPr/>
              <p14:nvPr/>
            </p14:nvContentPartPr>
            <p14:xfrm>
              <a:off x="6364440" y="5473971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C80726-BD46-D537-5CF5-046D395913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60120" y="546965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EA78CF-0812-2E45-CD0C-3B4F8DD339D9}"/>
                  </a:ext>
                </a:extLst>
              </p14:cNvPr>
              <p14:cNvContentPartPr/>
              <p14:nvPr/>
            </p14:nvContentPartPr>
            <p14:xfrm>
              <a:off x="3465000" y="492029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EA78CF-0812-2E45-CD0C-3B4F8DD339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0680" y="491597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CA56903-4BDC-3900-ED05-3DFBA27F8C3D}"/>
                  </a:ext>
                </a:extLst>
              </p14:cNvPr>
              <p14:cNvContentPartPr/>
              <p14:nvPr/>
            </p14:nvContentPartPr>
            <p14:xfrm>
              <a:off x="5762520" y="6195771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CA56903-4BDC-3900-ED05-3DFBA27F8C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58200" y="619145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E79DB38-9AD3-705B-4461-5C54ABC9786F}"/>
                  </a:ext>
                </a:extLst>
              </p14:cNvPr>
              <p14:cNvContentPartPr/>
              <p14:nvPr/>
            </p14:nvContentPartPr>
            <p14:xfrm>
              <a:off x="7459200" y="949851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E79DB38-9AD3-705B-4461-5C54ABC978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54880" y="9455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9143A39-4DA4-3954-5843-A9BE30A3E06A}"/>
                  </a:ext>
                </a:extLst>
              </p14:cNvPr>
              <p14:cNvContentPartPr/>
              <p14:nvPr/>
            </p14:nvContentPartPr>
            <p14:xfrm>
              <a:off x="3332520" y="4679811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9143A39-4DA4-3954-5843-A9BE30A3E0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8200" y="467549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69F7DCD-D2B8-2EE9-6C2A-75A0B555C597}"/>
                  </a:ext>
                </a:extLst>
              </p14:cNvPr>
              <p14:cNvContentPartPr/>
              <p14:nvPr/>
            </p14:nvContentPartPr>
            <p14:xfrm>
              <a:off x="1876680" y="3596931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69F7DCD-D2B8-2EE9-6C2A-75A0B555C5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2360" y="359261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F89B52-B262-F5B0-D17E-6CFB6CD893C7}"/>
                  </a:ext>
                </a:extLst>
              </p14:cNvPr>
              <p14:cNvContentPartPr/>
              <p14:nvPr/>
            </p14:nvContentPartPr>
            <p14:xfrm>
              <a:off x="3176280" y="4656051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F89B52-B262-F5B0-D17E-6CFB6CD893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71960" y="46517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016E7AA-8A35-6E8E-4D6E-86DDBE1A3716}"/>
                  </a:ext>
                </a:extLst>
              </p14:cNvPr>
              <p14:cNvContentPartPr/>
              <p14:nvPr/>
            </p14:nvContentPartPr>
            <p14:xfrm>
              <a:off x="5100840" y="2502171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016E7AA-8A35-6E8E-4D6E-86DDBE1A37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6520" y="249785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D03FF1D-252D-ADC7-E18A-651641390414}"/>
              </a:ext>
            </a:extLst>
          </p:cNvPr>
          <p:cNvGrpSpPr/>
          <p:nvPr/>
        </p:nvGrpSpPr>
        <p:grpSpPr>
          <a:xfrm>
            <a:off x="8024760" y="4559211"/>
            <a:ext cx="360" cy="360"/>
            <a:chOff x="8024760" y="455921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B350AB-C1C2-6613-1F8E-601EDB426BEB}"/>
                    </a:ext>
                  </a:extLst>
                </p14:cNvPr>
                <p14:cNvContentPartPr/>
                <p14:nvPr/>
              </p14:nvContentPartPr>
              <p14:xfrm>
                <a:off x="8024760" y="4559211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B350AB-C1C2-6613-1F8E-601EDB426BE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20440" y="45548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E031ED0-FEC8-3D33-2ED9-ECD40D900CD3}"/>
                    </a:ext>
                  </a:extLst>
                </p14:cNvPr>
                <p14:cNvContentPartPr/>
                <p14:nvPr/>
              </p14:nvContentPartPr>
              <p14:xfrm>
                <a:off x="8024760" y="4559211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E031ED0-FEC8-3D33-2ED9-ECD40D900C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20440" y="45548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4547AE-C9C8-8C86-C760-7B4232009844}"/>
                  </a:ext>
                </a:extLst>
              </p14:cNvPr>
              <p14:cNvContentPartPr/>
              <p14:nvPr/>
            </p14:nvContentPartPr>
            <p14:xfrm>
              <a:off x="4102200" y="2285451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4547AE-C9C8-8C86-C760-7B42320098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7880" y="22811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D63701-1FDB-8E91-66C0-BBA2BB100C9D}"/>
                  </a:ext>
                </a:extLst>
              </p14:cNvPr>
              <p14:cNvContentPartPr/>
              <p14:nvPr/>
            </p14:nvContentPartPr>
            <p14:xfrm>
              <a:off x="5317560" y="4631571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D63701-1FDB-8E91-66C0-BBA2BB100C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3240" y="462725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879CDFF-5820-E675-411A-C43AFBC40120}"/>
              </a:ext>
            </a:extLst>
          </p:cNvPr>
          <p:cNvGrpSpPr/>
          <p:nvPr/>
        </p:nvGrpSpPr>
        <p:grpSpPr>
          <a:xfrm>
            <a:off x="6159960" y="6568731"/>
            <a:ext cx="360" cy="360"/>
            <a:chOff x="6159960" y="656873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B97BAA8-7CB8-F02E-3B31-E240B4DB0FF0}"/>
                    </a:ext>
                  </a:extLst>
                </p14:cNvPr>
                <p14:cNvContentPartPr/>
                <p14:nvPr/>
              </p14:nvContentPartPr>
              <p14:xfrm>
                <a:off x="6159960" y="6568731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B97BAA8-7CB8-F02E-3B31-E240B4DB0F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5640" y="65644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5841F0C-62C8-F78F-3563-E48C755510A9}"/>
                    </a:ext>
                  </a:extLst>
                </p14:cNvPr>
                <p14:cNvContentPartPr/>
                <p14:nvPr/>
              </p14:nvContentPartPr>
              <p14:xfrm>
                <a:off x="6159960" y="6568731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5841F0C-62C8-F78F-3563-E48C755510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5640" y="65644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6B79E4-479D-F30E-46FF-16A228060A36}"/>
              </a:ext>
            </a:extLst>
          </p:cNvPr>
          <p:cNvGrpSpPr/>
          <p:nvPr/>
        </p:nvGrpSpPr>
        <p:grpSpPr>
          <a:xfrm>
            <a:off x="3272400" y="4728051"/>
            <a:ext cx="360" cy="360"/>
            <a:chOff x="3272400" y="472805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D6BD4B-7C01-A080-4244-EC53DA8C7A42}"/>
                    </a:ext>
                  </a:extLst>
                </p14:cNvPr>
                <p14:cNvContentPartPr/>
                <p14:nvPr/>
              </p14:nvContentPartPr>
              <p14:xfrm>
                <a:off x="3272400" y="4728051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D6BD4B-7C01-A080-4244-EC53DA8C7A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68080" y="47237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E225DC-2106-A61D-E9EB-34191F2AFCA9}"/>
                    </a:ext>
                  </a:extLst>
                </p14:cNvPr>
                <p14:cNvContentPartPr/>
                <p14:nvPr/>
              </p14:nvContentPartPr>
              <p14:xfrm>
                <a:off x="3272400" y="4728051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E225DC-2106-A61D-E9EB-34191F2AFC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68080" y="47237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5799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D745BBAE-3629-5823-8590-7CA506ED6F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6" b="37063"/>
          <a:stretch/>
        </p:blipFill>
        <p:spPr bwMode="auto"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65021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ee the source image">
            <a:extLst>
              <a:ext uri="{FF2B5EF4-FFF2-40B4-BE49-F238E27FC236}">
                <a16:creationId xmlns:a16="http://schemas.microsoft.com/office/drawing/2014/main" id="{9C825866-47F5-A747-4609-D89DD24BA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A48601-84CB-D3DC-5A33-C1CC85BC0BED}"/>
              </a:ext>
            </a:extLst>
          </p:cNvPr>
          <p:cNvSpPr txBox="1"/>
          <p:nvPr/>
        </p:nvSpPr>
        <p:spPr>
          <a:xfrm>
            <a:off x="6850744" y="4412343"/>
            <a:ext cx="3338285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60863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See the source image">
            <a:extLst>
              <a:ext uri="{FF2B5EF4-FFF2-40B4-BE49-F238E27FC236}">
                <a16:creationId xmlns:a16="http://schemas.microsoft.com/office/drawing/2014/main" id="{7DE86FD2-83B8-924A-6438-C40E2DEDFB0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" b="3147"/>
          <a:stretch/>
        </p:blipFill>
        <p:spPr bwMode="auto">
          <a:xfrm>
            <a:off x="643467" y="1845356"/>
            <a:ext cx="10905066" cy="3167287"/>
          </a:xfrm>
          <a:prstGeom prst="rect">
            <a:avLst/>
          </a:prstGeom>
          <a:noFill/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879256A8-3C5F-0823-0C16-A790E9D2857A}"/>
              </a:ext>
            </a:extLst>
          </p:cNvPr>
          <p:cNvSpPr/>
          <p:nvPr/>
        </p:nvSpPr>
        <p:spPr>
          <a:xfrm>
            <a:off x="6096000" y="3979521"/>
            <a:ext cx="261257" cy="205132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C91A52F-7AF7-BC0F-63EC-36537D016F97}"/>
              </a:ext>
            </a:extLst>
          </p:cNvPr>
          <p:cNvSpPr/>
          <p:nvPr/>
        </p:nvSpPr>
        <p:spPr>
          <a:xfrm>
            <a:off x="9181264" y="3934092"/>
            <a:ext cx="261257" cy="21516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2567A300-388C-9DDA-08BE-FE2363BBFCC0}"/>
              </a:ext>
            </a:extLst>
          </p:cNvPr>
          <p:cNvSpPr/>
          <p:nvPr/>
        </p:nvSpPr>
        <p:spPr>
          <a:xfrm>
            <a:off x="9919533" y="3996642"/>
            <a:ext cx="530753" cy="8656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577017ED-A1FD-890B-F2E7-E9205D8F039C}"/>
              </a:ext>
            </a:extLst>
          </p:cNvPr>
          <p:cNvSpPr/>
          <p:nvPr/>
        </p:nvSpPr>
        <p:spPr>
          <a:xfrm>
            <a:off x="7082972" y="1117600"/>
            <a:ext cx="464457" cy="60699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22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E6E1C330-0C50-3B5E-05BB-AFACE8FB5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0"/>
          <a:stretch/>
        </p:blipFill>
        <p:spPr bwMode="auto">
          <a:xfrm>
            <a:off x="643467" y="1562598"/>
            <a:ext cx="10905066" cy="3732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891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36850-26FF-D31D-D559-020102DD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Important Health Plan Documents Series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Content Placeholder 26" descr="See the source image">
            <a:extLst>
              <a:ext uri="{FF2B5EF4-FFF2-40B4-BE49-F238E27FC236}">
                <a16:creationId xmlns:a16="http://schemas.microsoft.com/office/drawing/2014/main" id="{92FDDE6D-5A18-0D40-0037-7B80EF914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" r="-1" b="-1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</p:spPr>
      </p:pic>
      <p:pic>
        <p:nvPicPr>
          <p:cNvPr id="12" name="Picture 2" descr="May be an image of text">
            <a:extLst>
              <a:ext uri="{FF2B5EF4-FFF2-40B4-BE49-F238E27FC236}">
                <a16:creationId xmlns:a16="http://schemas.microsoft.com/office/drawing/2014/main" id="{630AD006-DE02-E4EF-6611-FDDD031F1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r="2" b="2"/>
          <a:stretch/>
        </p:blipFill>
        <p:spPr bwMode="auto">
          <a:xfrm>
            <a:off x="4657280" y="32173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7FEED-F9DE-D53D-C475-5E0FB2D5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98EE3D-8CD1-4C3F-BD1C-C98C9596463C}" type="slidenum">
              <a:rPr lang="en-US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8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7" name="Rectangle 276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See the source image">
            <a:extLst>
              <a:ext uri="{FF2B5EF4-FFF2-40B4-BE49-F238E27FC236}">
                <a16:creationId xmlns:a16="http://schemas.microsoft.com/office/drawing/2014/main" id="{C757A922-0D31-A20C-63EC-E97517229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b="36484"/>
          <a:stretch/>
        </p:blipFill>
        <p:spPr bwMode="auto">
          <a:xfrm>
            <a:off x="643467" y="1487891"/>
            <a:ext cx="10905066" cy="388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5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FAB6F-1FAD-FD76-4F2C-CC68FA78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Remarks/Comments/Non-payment Codes on EOBs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9DC6F-1B7E-03DB-3D0D-15F5E716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78424CE-CF05-18E7-2EDE-7E98B4D76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6209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9209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D394B-041D-42E2-A325-57C1C31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0" y="804334"/>
            <a:ext cx="3867150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date of the EOB </a:t>
            </a:r>
            <a:b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extremely important!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77A1-0601-4E8A-8228-101EB17D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457200" lvl="1" indent="-457200">
              <a:buNone/>
            </a:pPr>
            <a:endParaRPr lang="en-US" sz="2000">
              <a:latin typeface="Arial" panose="020B0604020202020204" pitchFamily="34" charset="0"/>
            </a:endParaRPr>
          </a:p>
          <a:p>
            <a:pPr lvl="1"/>
            <a:endParaRPr lang="en-US" sz="200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7A246-B92F-CD79-8902-D287DEAA7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51" r="9090" b="9639"/>
          <a:stretch/>
        </p:blipFill>
        <p:spPr>
          <a:xfrm>
            <a:off x="5297763" y="876238"/>
            <a:ext cx="6250769" cy="49446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BBDC-3E2F-4EFB-A6C1-FD58DD92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35850" name="Picture 10" descr="See the source image">
            <a:extLst>
              <a:ext uri="{FF2B5EF4-FFF2-40B4-BE49-F238E27FC236}">
                <a16:creationId xmlns:a16="http://schemas.microsoft.com/office/drawing/2014/main" id="{1AEE7C78-A833-C7E0-BC21-CD7FDD5D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0" y="2917104"/>
            <a:ext cx="3867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34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e the source image">
            <a:extLst>
              <a:ext uri="{FF2B5EF4-FFF2-40B4-BE49-F238E27FC236}">
                <a16:creationId xmlns:a16="http://schemas.microsoft.com/office/drawing/2014/main" id="{95D801B2-358B-79C8-47CC-8209A77625C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r="4384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5" name="Freeform: Shape 13334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05B12-1F07-10D5-D3C6-6E5D6F50F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172" y="4530376"/>
            <a:ext cx="9565028" cy="12492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000" dirty="0"/>
              <a:t>There are strict time limits to dispute your EOB and/or appeal non-coverage decision.  These time frames are found in your Health Plan Benefits Book.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0F236-2992-E4AE-A791-D9212EC8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98EE3D-8CD1-4C3F-BD1C-C98C9596463C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6431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Freeform: Shape 1127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10BED39F-D743-C62B-4547-029735A6A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76" y="1308853"/>
            <a:ext cx="3343202" cy="33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9" name="Freeform: Shape 1127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3A0EDBE3-1630-4B16-C8C7-31C2D6CD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244" y="1899893"/>
            <a:ext cx="6020730" cy="35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DF68F-0339-FB90-DCBA-9AB424FE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6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8E23E6EB-2797-89A7-8E9C-9188815FB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2209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45D9428F-1241-8AD6-36D6-BBCD573DC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2209"/>
          <a:stretch/>
        </p:blipFill>
        <p:spPr bwMode="auto">
          <a:xfrm>
            <a:off x="6096000" y="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2EC99770-B0B2-41FA-DFA9-D5A56C9FE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2209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ee the source image">
            <a:extLst>
              <a:ext uri="{FF2B5EF4-FFF2-40B4-BE49-F238E27FC236}">
                <a16:creationId xmlns:a16="http://schemas.microsoft.com/office/drawing/2014/main" id="{D0A8B733-B65D-D495-A30E-A485A1359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2209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F736F-63B2-45FE-A840-4154463E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029" y="2474030"/>
            <a:ext cx="2875942" cy="194379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dirty="0">
                <a:solidFill>
                  <a:srgbClr val="080808"/>
                </a:solidFill>
              </a:rPr>
              <a:t>What Happened When Something Goes Wrong?</a:t>
            </a:r>
            <a:endParaRPr lang="en-US" sz="26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9B044-F275-43C8-A2D4-035CFA22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57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08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F736F-63B2-45FE-A840-4154463E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27" y="716555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		Don’t Worry Alone!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9B044-F275-43C8-A2D4-035CFA22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00"/>
              <a:pPr>
                <a:spcAft>
                  <a:spcPts val="600"/>
                </a:spcAft>
              </a:pPr>
              <a:t>26</a:t>
            </a:fld>
            <a:endParaRPr lang="en-US" sz="10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2A9116-C82B-AD55-235A-52F14ECC1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506" y="2171472"/>
            <a:ext cx="8726118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68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A89D80-A205-4952-A46F-A135B69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F73490-1CDC-4DA0-A5DC-3F4139460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506896"/>
            <a:ext cx="5696357" cy="53731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for joining us today.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 Questions?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Email:  </a:t>
            </a:r>
            <a:r>
              <a:rPr lang="en-US" sz="3100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Healthcare.Advocate@ct.gov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Phone:  866-466-4446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dirty="0">
                <a:solidFill>
                  <a:schemeClr val="bg1"/>
                </a:solidFill>
              </a:rPr>
              <a:t>Web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 www.ct.gov/oha</a:t>
            </a:r>
            <a:b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2A71213-9165-4A92-935C-2D64396F1CB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r="3" b="3"/>
          <a:stretch/>
        </p:blipFill>
        <p:spPr bwMode="auto">
          <a:xfrm>
            <a:off x="6909481" y="10"/>
            <a:ext cx="5282519" cy="342899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189795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77" y="3429000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F4F435-1AD1-4E0F-A795-B9F200682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5479"/>
          <a:stretch/>
        </p:blipFill>
        <p:spPr bwMode="auto">
          <a:xfrm>
            <a:off x="7304313" y="3778318"/>
            <a:ext cx="4206240" cy="2730363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77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189795" y="3429000"/>
                </a:lnTo>
                <a:lnTo>
                  <a:pt x="184756" y="3362325"/>
                </a:lnTo>
                <a:lnTo>
                  <a:pt x="176358" y="3306762"/>
                </a:lnTo>
                <a:lnTo>
                  <a:pt x="166281" y="3254375"/>
                </a:lnTo>
                <a:lnTo>
                  <a:pt x="149485" y="3211512"/>
                </a:lnTo>
                <a:lnTo>
                  <a:pt x="132689" y="3168650"/>
                </a:lnTo>
                <a:lnTo>
                  <a:pt x="112534" y="3132137"/>
                </a:lnTo>
                <a:lnTo>
                  <a:pt x="92379" y="3094037"/>
                </a:lnTo>
                <a:lnTo>
                  <a:pt x="73903" y="3059112"/>
                </a:lnTo>
                <a:lnTo>
                  <a:pt x="55427" y="3019425"/>
                </a:lnTo>
                <a:lnTo>
                  <a:pt x="38632" y="2978150"/>
                </a:lnTo>
                <a:lnTo>
                  <a:pt x="23515" y="2932112"/>
                </a:lnTo>
                <a:lnTo>
                  <a:pt x="11758" y="2882900"/>
                </a:lnTo>
                <a:lnTo>
                  <a:pt x="3359" y="2822575"/>
                </a:lnTo>
                <a:lnTo>
                  <a:pt x="0" y="2754312"/>
                </a:lnTo>
                <a:lnTo>
                  <a:pt x="3359" y="2684462"/>
                </a:lnTo>
                <a:lnTo>
                  <a:pt x="11758" y="2627312"/>
                </a:lnTo>
                <a:lnTo>
                  <a:pt x="23515" y="2574925"/>
                </a:lnTo>
                <a:lnTo>
                  <a:pt x="38632" y="2527300"/>
                </a:lnTo>
                <a:lnTo>
                  <a:pt x="55427" y="2486025"/>
                </a:lnTo>
                <a:lnTo>
                  <a:pt x="75583" y="2447925"/>
                </a:lnTo>
                <a:lnTo>
                  <a:pt x="95738" y="2411412"/>
                </a:lnTo>
                <a:lnTo>
                  <a:pt x="115893" y="2373312"/>
                </a:lnTo>
                <a:lnTo>
                  <a:pt x="134368" y="2333625"/>
                </a:lnTo>
                <a:lnTo>
                  <a:pt x="152844" y="2292350"/>
                </a:lnTo>
                <a:lnTo>
                  <a:pt x="167960" y="2246312"/>
                </a:lnTo>
                <a:lnTo>
                  <a:pt x="178038" y="2193925"/>
                </a:lnTo>
                <a:lnTo>
                  <a:pt x="188115" y="2133600"/>
                </a:lnTo>
                <a:lnTo>
                  <a:pt x="189795" y="2065337"/>
                </a:lnTo>
                <a:lnTo>
                  <a:pt x="188115" y="1997075"/>
                </a:lnTo>
                <a:lnTo>
                  <a:pt x="178038" y="1936750"/>
                </a:lnTo>
                <a:lnTo>
                  <a:pt x="167960" y="1884362"/>
                </a:lnTo>
                <a:lnTo>
                  <a:pt x="152844" y="1839912"/>
                </a:lnTo>
                <a:lnTo>
                  <a:pt x="134368" y="1797050"/>
                </a:lnTo>
                <a:lnTo>
                  <a:pt x="115893" y="1757362"/>
                </a:lnTo>
                <a:lnTo>
                  <a:pt x="95738" y="1720850"/>
                </a:lnTo>
                <a:lnTo>
                  <a:pt x="75583" y="1685925"/>
                </a:lnTo>
                <a:lnTo>
                  <a:pt x="55427" y="1646237"/>
                </a:lnTo>
                <a:lnTo>
                  <a:pt x="38632" y="1604962"/>
                </a:lnTo>
                <a:lnTo>
                  <a:pt x="23515" y="1558925"/>
                </a:lnTo>
                <a:lnTo>
                  <a:pt x="11758" y="1506537"/>
                </a:lnTo>
                <a:lnTo>
                  <a:pt x="3359" y="1446212"/>
                </a:lnTo>
                <a:lnTo>
                  <a:pt x="0" y="1377950"/>
                </a:lnTo>
                <a:lnTo>
                  <a:pt x="3359" y="1309687"/>
                </a:lnTo>
                <a:lnTo>
                  <a:pt x="11758" y="1249362"/>
                </a:lnTo>
                <a:lnTo>
                  <a:pt x="23515" y="1196975"/>
                </a:lnTo>
                <a:lnTo>
                  <a:pt x="38632" y="1150937"/>
                </a:lnTo>
                <a:lnTo>
                  <a:pt x="55427" y="1108075"/>
                </a:lnTo>
                <a:lnTo>
                  <a:pt x="75583" y="1069975"/>
                </a:lnTo>
                <a:lnTo>
                  <a:pt x="115893" y="995362"/>
                </a:lnTo>
                <a:lnTo>
                  <a:pt x="134368" y="957262"/>
                </a:lnTo>
                <a:lnTo>
                  <a:pt x="152844" y="914400"/>
                </a:lnTo>
                <a:lnTo>
                  <a:pt x="167960" y="868362"/>
                </a:lnTo>
                <a:lnTo>
                  <a:pt x="178038" y="815975"/>
                </a:lnTo>
                <a:lnTo>
                  <a:pt x="188115" y="757237"/>
                </a:lnTo>
                <a:lnTo>
                  <a:pt x="189795" y="687387"/>
                </a:lnTo>
                <a:lnTo>
                  <a:pt x="188115" y="619125"/>
                </a:lnTo>
                <a:lnTo>
                  <a:pt x="178038" y="558800"/>
                </a:lnTo>
                <a:lnTo>
                  <a:pt x="167960" y="506412"/>
                </a:lnTo>
                <a:lnTo>
                  <a:pt x="152844" y="461962"/>
                </a:lnTo>
                <a:lnTo>
                  <a:pt x="134368" y="419100"/>
                </a:lnTo>
                <a:lnTo>
                  <a:pt x="115893" y="382587"/>
                </a:lnTo>
                <a:lnTo>
                  <a:pt x="75583" y="307975"/>
                </a:lnTo>
                <a:lnTo>
                  <a:pt x="55427" y="268287"/>
                </a:lnTo>
                <a:lnTo>
                  <a:pt x="38632" y="227012"/>
                </a:lnTo>
                <a:lnTo>
                  <a:pt x="23515" y="180975"/>
                </a:lnTo>
                <a:lnTo>
                  <a:pt x="11758" y="128587"/>
                </a:lnTo>
                <a:lnTo>
                  <a:pt x="3359" y="68262"/>
                </a:lnTo>
                <a:lnTo>
                  <a:pt x="77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344DF-11BB-4F1C-9AA6-A240E7AD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68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48386029-5C1C-3C3C-68D6-23D32CD11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79" b="195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65F51-DA70-5E0D-3E4B-7511E0B7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300" b="1" dirty="0"/>
              <a:t>EXAMPLE</a:t>
            </a:r>
            <a:br>
              <a:rPr lang="en-US" sz="5000" b="1" dirty="0"/>
            </a:br>
            <a:r>
              <a:rPr lang="en-US" sz="5000" b="1" dirty="0">
                <a:latin typeface="+mn-lt"/>
              </a:rPr>
              <a:t>Schedule of Benefits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4E548B2-9A5E-934C-5A04-DD29BCD4146C}"/>
              </a:ext>
            </a:extLst>
          </p:cNvPr>
          <p:cNvSpPr/>
          <p:nvPr/>
        </p:nvSpPr>
        <p:spPr>
          <a:xfrm>
            <a:off x="3973689" y="5123793"/>
            <a:ext cx="2122311" cy="4705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CCC6E0-A693-FBFD-3013-D1157FF7D6D9}"/>
              </a:ext>
            </a:extLst>
          </p:cNvPr>
          <p:cNvSpPr/>
          <p:nvPr/>
        </p:nvSpPr>
        <p:spPr>
          <a:xfrm>
            <a:off x="3973688" y="1490133"/>
            <a:ext cx="2311859" cy="58774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8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66" name="Straight Connector 2256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8" name="Rectangle 2256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93D941-7CDE-67A9-0307-566D51C6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August 23, 2022 @noon</a:t>
            </a:r>
          </a:p>
        </p:txBody>
      </p:sp>
      <p:pic>
        <p:nvPicPr>
          <p:cNvPr id="17" name="Picture 2" descr="See the source image">
            <a:extLst>
              <a:ext uri="{FF2B5EF4-FFF2-40B4-BE49-F238E27FC236}">
                <a16:creationId xmlns:a16="http://schemas.microsoft.com/office/drawing/2014/main" id="{A8A29C52-71AF-7721-4ECC-BD4BD63C2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11570" b="2"/>
          <a:stretch/>
        </p:blipFill>
        <p:spPr bwMode="auto">
          <a:xfrm>
            <a:off x="320040" y="769611"/>
            <a:ext cx="3425609" cy="307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See the source image">
            <a:extLst>
              <a:ext uri="{FF2B5EF4-FFF2-40B4-BE49-F238E27FC236}">
                <a16:creationId xmlns:a16="http://schemas.microsoft.com/office/drawing/2014/main" id="{7EE9F03A-B7CF-7B28-3FF7-6D304D5F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r="4" b="4"/>
          <a:stretch/>
        </p:blipFill>
        <p:spPr bwMode="auto">
          <a:xfrm>
            <a:off x="4385729" y="996047"/>
            <a:ext cx="3433324" cy="26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570" name="Straight Connector 22569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See the source image">
            <a:extLst>
              <a:ext uri="{FF2B5EF4-FFF2-40B4-BE49-F238E27FC236}">
                <a16:creationId xmlns:a16="http://schemas.microsoft.com/office/drawing/2014/main" id="{A1402166-AB2A-2BAA-D5DE-FDCF8F74C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" b="-1"/>
          <a:stretch/>
        </p:blipFill>
        <p:spPr bwMode="auto">
          <a:xfrm>
            <a:off x="8449725" y="1021959"/>
            <a:ext cx="3423916" cy="26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572" name="Straight Connector 22571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7FEED-F9DE-D53D-C475-5E0FB2D5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98EE3D-8CD1-4C3F-BD1C-C98C9596463C}" type="slidenum">
              <a:rPr lang="en-US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434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37747-E772-4038-D9F6-D8E3A34B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4342" name="Picture 6" descr="See the source image">
            <a:extLst>
              <a:ext uri="{FF2B5EF4-FFF2-40B4-BE49-F238E27FC236}">
                <a16:creationId xmlns:a16="http://schemas.microsoft.com/office/drawing/2014/main" id="{4DBE5C76-03BC-1359-9E33-99FE53F65B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See the source image">
            <a:extLst>
              <a:ext uri="{FF2B5EF4-FFF2-40B4-BE49-F238E27FC236}">
                <a16:creationId xmlns:a16="http://schemas.microsoft.com/office/drawing/2014/main" id="{31B76D34-BAAC-C62F-EA8F-8EF1F150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2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DF68F-0339-FB90-DCBA-9AB424FE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8CF207-25D4-0996-0AD8-C20A3CBE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91" y="-101600"/>
            <a:ext cx="213925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26D9960-B0C5-2227-4E7F-A0988C75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0"/>
            <a:ext cx="10598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2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DF68F-0339-FB90-DCBA-9AB424FE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8CF207-25D4-0996-0AD8-C20A3CBE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91" y="-101600"/>
            <a:ext cx="213925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5D540EB3-AFFE-3863-1974-22186F4C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078425-8668-CADC-6AF4-465FD4F05D31}"/>
              </a:ext>
            </a:extLst>
          </p:cNvPr>
          <p:cNvSpPr/>
          <p:nvPr/>
        </p:nvSpPr>
        <p:spPr>
          <a:xfrm>
            <a:off x="439420" y="4446270"/>
            <a:ext cx="3618230" cy="19100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0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DFA0150C-B0CC-98F0-381A-CEE50C6B3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06862"/>
            <a:ext cx="10905066" cy="4644275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C7C314D-7977-D82C-C042-192A16B3C306}"/>
              </a:ext>
            </a:extLst>
          </p:cNvPr>
          <p:cNvSpPr/>
          <p:nvPr/>
        </p:nvSpPr>
        <p:spPr>
          <a:xfrm>
            <a:off x="10532534" y="2827867"/>
            <a:ext cx="706480" cy="3372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9" name="Rectangle 2355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1" name="Rectangle 2356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3" name="Rectangle 2356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5" name="Rectangle 2356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ee the source image">
            <a:extLst>
              <a:ext uri="{FF2B5EF4-FFF2-40B4-BE49-F238E27FC236}">
                <a16:creationId xmlns:a16="http://schemas.microsoft.com/office/drawing/2014/main" id="{C7998B51-748A-BD71-70C4-1DF910AD4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73" y="82513"/>
            <a:ext cx="8904453" cy="68097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6A0D6D1-1D16-4C0C-DC56-7B6414065A91}"/>
              </a:ext>
            </a:extLst>
          </p:cNvPr>
          <p:cNvSpPr/>
          <p:nvPr/>
        </p:nvSpPr>
        <p:spPr>
          <a:xfrm>
            <a:off x="9457931" y="1742129"/>
            <a:ext cx="1090295" cy="37528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6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309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31D60ADF-0D3C-A114-0688-4F5B0B5CC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4" r="-1" b="18462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ee the source image">
            <a:extLst>
              <a:ext uri="{FF2B5EF4-FFF2-40B4-BE49-F238E27FC236}">
                <a16:creationId xmlns:a16="http://schemas.microsoft.com/office/drawing/2014/main" id="{203330E7-AC95-2C1A-E789-EEA72F8CC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8" r="-1" b="15365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9" name="Rectangle 309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53DA6-E254-41BA-9624-5003FE69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Read EOBs? </a:t>
            </a:r>
          </a:p>
        </p:txBody>
      </p:sp>
      <p:cxnSp>
        <p:nvCxnSpPr>
          <p:cNvPr id="3101" name="Straight Connector 310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BF582-8987-41A4-884D-B77BB7A3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9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333985-6DEC-4BB6-B360-FFFEFA02249A}">
  <ds:schemaRefs>
    <ds:schemaRef ds:uri="http://schemas.microsoft.com/sharepoint/v3"/>
    <ds:schemaRef ds:uri="http://purl.org/dc/dcmitype/"/>
    <ds:schemaRef ds:uri="http://purl.org/dc/terms/"/>
    <ds:schemaRef ds:uri="http://www.w3.org/XML/1998/namespace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230e9df3-be65-4c73-a93b-d1236ebd677e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34157</TotalTime>
  <Words>506</Words>
  <Application>Microsoft Office PowerPoint</Application>
  <PresentationFormat>Widescreen</PresentationFormat>
  <Paragraphs>123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Symbol</vt:lpstr>
      <vt:lpstr>Wingdings 2</vt:lpstr>
      <vt:lpstr>Office Theme</vt:lpstr>
      <vt:lpstr>           TODAY’S TOPIC  Explanation of Benefits (EOB)    brought to you by Ted Doolittle  State Healthcare Advocate    presented by  Jill Hall OHA Nurse Consultant  </vt:lpstr>
      <vt:lpstr>Important Health Plan Documents Series</vt:lpstr>
      <vt:lpstr>August 23, 2022 @noon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Read EOBs? </vt:lpstr>
      <vt:lpstr>EOB Terminology</vt:lpstr>
      <vt:lpstr>Maximum Allowed Amount (MAA)</vt:lpstr>
      <vt:lpstr>Charges or Billed Amount </vt:lpstr>
      <vt:lpstr>About In-Network Cost Savings </vt:lpstr>
      <vt:lpstr>Discounts (as seen on EOBs)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Remarks/Comments/Non-payment Codes on EOBs</vt:lpstr>
      <vt:lpstr>The date of the EOB  is  extremely important!</vt:lpstr>
      <vt:lpstr>PowerPoint Presentation</vt:lpstr>
      <vt:lpstr>PowerPoint Presentation</vt:lpstr>
      <vt:lpstr>What Happened When Something Goes Wrong?</vt:lpstr>
      <vt:lpstr>   Don’t Worry Alone! </vt:lpstr>
      <vt:lpstr>     Thank you for joining us today.                      Any Questions?            Email:  Healthcare.Advocate@ct.gov  Phone:  866-466-4446  Web:  www.ct.gov/oha       </vt:lpstr>
      <vt:lpstr>EXAMPLE Schedule of Benefits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and learn with oha  September 28, 2021 12:00-12:30p</dc:title>
  <dc:creator>Wyzykowski, Valerie J</dc:creator>
  <cp:lastModifiedBy>Hall, Jill</cp:lastModifiedBy>
  <cp:revision>311</cp:revision>
  <dcterms:created xsi:type="dcterms:W3CDTF">2021-09-13T14:25:51Z</dcterms:created>
  <dcterms:modified xsi:type="dcterms:W3CDTF">2022-07-25T23:33:00Z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