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37"/>
  </p:notesMasterIdLst>
  <p:sldIdLst>
    <p:sldId id="508" r:id="rId5"/>
    <p:sldId id="518" r:id="rId6"/>
    <p:sldId id="514" r:id="rId7"/>
    <p:sldId id="571" r:id="rId8"/>
    <p:sldId id="438" r:id="rId9"/>
    <p:sldId id="469" r:id="rId10"/>
    <p:sldId id="513" r:id="rId11"/>
    <p:sldId id="560" r:id="rId12"/>
    <p:sldId id="451" r:id="rId13"/>
    <p:sldId id="454" r:id="rId14"/>
    <p:sldId id="456" r:id="rId15"/>
    <p:sldId id="505" r:id="rId16"/>
    <p:sldId id="458" r:id="rId17"/>
    <p:sldId id="472" r:id="rId18"/>
    <p:sldId id="523" r:id="rId19"/>
    <p:sldId id="564" r:id="rId20"/>
    <p:sldId id="553" r:id="rId21"/>
    <p:sldId id="482" r:id="rId22"/>
    <p:sldId id="521" r:id="rId23"/>
    <p:sldId id="498" r:id="rId24"/>
    <p:sldId id="487" r:id="rId25"/>
    <p:sldId id="501" r:id="rId26"/>
    <p:sldId id="557" r:id="rId27"/>
    <p:sldId id="543" r:id="rId28"/>
    <p:sldId id="569" r:id="rId29"/>
    <p:sldId id="535" r:id="rId30"/>
    <p:sldId id="566" r:id="rId31"/>
    <p:sldId id="540" r:id="rId32"/>
    <p:sldId id="515" r:id="rId33"/>
    <p:sldId id="478" r:id="rId34"/>
    <p:sldId id="481" r:id="rId35"/>
    <p:sldId id="32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99"/>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57" autoAdjust="0"/>
    <p:restoredTop sz="94700" autoAdjust="0"/>
  </p:normalViewPr>
  <p:slideViewPr>
    <p:cSldViewPr snapToGrid="0" showGuides="1">
      <p:cViewPr varScale="1">
        <p:scale>
          <a:sx n="145" d="100"/>
          <a:sy n="145" d="100"/>
        </p:scale>
        <p:origin x="396" y="132"/>
      </p:cViewPr>
      <p:guideLst/>
    </p:cSldViewPr>
  </p:slideViewPr>
  <p:outlineViewPr>
    <p:cViewPr>
      <p:scale>
        <a:sx n="33" d="100"/>
        <a:sy n="33" d="100"/>
      </p:scale>
      <p:origin x="0" y="-18547"/>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98" d="100"/>
          <a:sy n="98" d="100"/>
        </p:scale>
        <p:origin x="240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09A0FA-2191-4F92-A1E4-6EB4598AC4EC}" type="datetimeFigureOut">
              <a:rPr lang="en-US" smtClean="0"/>
              <a:t>5/24/2022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5304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218357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CONTAINS All Rules and Requirements of the Medical Plan and your Rights as a Member of the Medical Plan.</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415970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412039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19937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3381844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70C0"/>
              </a:solidFill>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249256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71734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345968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“unexpected, </a:t>
            </a:r>
            <a:r>
              <a:rPr lang="en-US" dirty="0" err="1"/>
              <a:t>mostlikly</a:t>
            </a:r>
            <a:r>
              <a:rPr lang="en-US" dirty="0"/>
              <a:t> unfamiliar words is why I suggest that you start reading your book at the definitions section. If a word or a phrase is defined, its defined for a reason!  The reason might not be clear, but it is somehow IMPORTANT!! </a:t>
            </a:r>
          </a:p>
          <a:p>
            <a:r>
              <a:rPr lang="en-US" b="1" dirty="0"/>
              <a:t>Words and phrases that are defined in your benefits book suggests that there are rules about those services and/or there are limits or possible exclusions all together.</a:t>
            </a:r>
            <a:endParaRPr lang="en-US" dirty="0"/>
          </a:p>
          <a:p>
            <a:r>
              <a:rPr lang="en-US" dirty="0"/>
              <a:t>Reading the definition pages alone wont answer all questions you have about your benefits, but it gives you important hints about the rules that apply and the questions you might need to be asking about your benefits to get clarification.  </a:t>
            </a:r>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31030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21</a:t>
            </a:fld>
            <a:endParaRPr lang="en-US" dirty="0"/>
          </a:p>
        </p:txBody>
      </p:sp>
    </p:spTree>
    <p:extLst>
      <p:ext uri="{BB962C8B-B14F-4D97-AF65-F5344CB8AC3E}">
        <p14:creationId xmlns:p14="http://schemas.microsoft.com/office/powerpoint/2010/main" val="37575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280694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23</a:t>
            </a:fld>
            <a:endParaRPr lang="en-US" dirty="0"/>
          </a:p>
        </p:txBody>
      </p:sp>
    </p:spTree>
    <p:extLst>
      <p:ext uri="{BB962C8B-B14F-4D97-AF65-F5344CB8AC3E}">
        <p14:creationId xmlns:p14="http://schemas.microsoft.com/office/powerpoint/2010/main" val="319208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be an expert at insurance jargon and healthcare lingo to become better at navigate your health benefits.  It all starts with reading and using your benefits book.</a:t>
            </a:r>
          </a:p>
        </p:txBody>
      </p:sp>
      <p:sp>
        <p:nvSpPr>
          <p:cNvPr id="4" name="Slide Number Placeholder 3"/>
          <p:cNvSpPr>
            <a:spLocks noGrp="1"/>
          </p:cNvSpPr>
          <p:nvPr>
            <p:ph type="sldNum" sz="quarter" idx="5"/>
          </p:nvPr>
        </p:nvSpPr>
        <p:spPr/>
        <p:txBody>
          <a:bodyPr/>
          <a:lstStyle/>
          <a:p>
            <a:fld id="{B63359F2-43EF-4812-9DC0-98C0B1A40681}" type="slidenum">
              <a:rPr lang="en-US" smtClean="0"/>
              <a:t>24</a:t>
            </a:fld>
            <a:endParaRPr lang="en-US" dirty="0"/>
          </a:p>
        </p:txBody>
      </p:sp>
    </p:spTree>
    <p:extLst>
      <p:ext uri="{BB962C8B-B14F-4D97-AF65-F5344CB8AC3E}">
        <p14:creationId xmlns:p14="http://schemas.microsoft.com/office/powerpoint/2010/main" val="2033324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70C0"/>
              </a:solidFill>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26</a:t>
            </a:fld>
            <a:endParaRPr lang="en-US" dirty="0"/>
          </a:p>
        </p:txBody>
      </p:sp>
    </p:spTree>
    <p:extLst>
      <p:ext uri="{BB962C8B-B14F-4D97-AF65-F5344CB8AC3E}">
        <p14:creationId xmlns:p14="http://schemas.microsoft.com/office/powerpoint/2010/main" val="284674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70C0"/>
              </a:solidFill>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27</a:t>
            </a:fld>
            <a:endParaRPr lang="en-US" dirty="0"/>
          </a:p>
        </p:txBody>
      </p:sp>
    </p:spTree>
    <p:extLst>
      <p:ext uri="{BB962C8B-B14F-4D97-AF65-F5344CB8AC3E}">
        <p14:creationId xmlns:p14="http://schemas.microsoft.com/office/powerpoint/2010/main" val="2116876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such a timeframes allowed to submit insurance claims or appeals</a:t>
            </a:r>
          </a:p>
          <a:p>
            <a:r>
              <a:rPr lang="en-US" dirty="0"/>
              <a:t>Sometimes State Mandates apply to your Policy.  That would be a special provision. </a:t>
            </a:r>
          </a:p>
          <a:p>
            <a:r>
              <a:rPr lang="en-US" b="1" dirty="0"/>
              <a:t>Remember, Health Insurance is Complicated.  </a:t>
            </a:r>
          </a:p>
        </p:txBody>
      </p:sp>
      <p:sp>
        <p:nvSpPr>
          <p:cNvPr id="4" name="Slide Number Placeholder 3"/>
          <p:cNvSpPr>
            <a:spLocks noGrp="1"/>
          </p:cNvSpPr>
          <p:nvPr>
            <p:ph type="sldNum" sz="quarter" idx="5"/>
          </p:nvPr>
        </p:nvSpPr>
        <p:spPr/>
        <p:txBody>
          <a:bodyPr/>
          <a:lstStyle/>
          <a:p>
            <a:fld id="{B63359F2-43EF-4812-9DC0-98C0B1A40681}" type="slidenum">
              <a:rPr lang="en-US" smtClean="0"/>
              <a:t>29</a:t>
            </a:fld>
            <a:endParaRPr lang="en-US" dirty="0"/>
          </a:p>
        </p:txBody>
      </p:sp>
    </p:spTree>
    <p:extLst>
      <p:ext uri="{BB962C8B-B14F-4D97-AF65-F5344CB8AC3E}">
        <p14:creationId xmlns:p14="http://schemas.microsoft.com/office/powerpoint/2010/main" val="3968484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30</a:t>
            </a:fld>
            <a:endParaRPr lang="en-US" dirty="0"/>
          </a:p>
        </p:txBody>
      </p:sp>
    </p:spTree>
    <p:extLst>
      <p:ext uri="{BB962C8B-B14F-4D97-AF65-F5344CB8AC3E}">
        <p14:creationId xmlns:p14="http://schemas.microsoft.com/office/powerpoint/2010/main" val="412205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OHA was established to offer Free, Expert Assistance &amp; Representation for any type of health insurance questions or problems.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31</a:t>
            </a:fld>
            <a:endParaRPr lang="en-US" dirty="0"/>
          </a:p>
        </p:txBody>
      </p:sp>
    </p:spTree>
    <p:extLst>
      <p:ext uri="{BB962C8B-B14F-4D97-AF65-F5344CB8AC3E}">
        <p14:creationId xmlns:p14="http://schemas.microsoft.com/office/powerpoint/2010/main" val="3128173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for this brief overview of the health plan benefit book and why its important.  </a:t>
            </a:r>
          </a:p>
          <a:p>
            <a:endParaRPr lang="en-US" dirty="0"/>
          </a:p>
          <a:p>
            <a:r>
              <a:rPr lang="en-US" dirty="0"/>
              <a:t>That concludes today’s presentation. I hope you enjoyed our introduction to the importance of having and using your benefits book.</a:t>
            </a:r>
          </a:p>
          <a:p>
            <a:r>
              <a:rPr lang="en-US" dirty="0"/>
              <a:t>I encourage you to join us again next month when we will be discussing other important Plan documents and in future months when we begin diving deeper into how to understand and use your benefits book.</a:t>
            </a:r>
          </a:p>
        </p:txBody>
      </p:sp>
      <p:sp>
        <p:nvSpPr>
          <p:cNvPr id="4" name="Slide Number Placeholder 3"/>
          <p:cNvSpPr>
            <a:spLocks noGrp="1"/>
          </p:cNvSpPr>
          <p:nvPr>
            <p:ph type="sldNum" sz="quarter" idx="5"/>
          </p:nvPr>
        </p:nvSpPr>
        <p:spPr/>
        <p:txBody>
          <a:bodyPr/>
          <a:lstStyle/>
          <a:p>
            <a:fld id="{B63359F2-43EF-4812-9DC0-98C0B1A40681}" type="slidenum">
              <a:rPr lang="en-US" smtClean="0"/>
              <a:t>32</a:t>
            </a:fld>
            <a:endParaRPr lang="en-US" dirty="0"/>
          </a:p>
        </p:txBody>
      </p:sp>
    </p:spTree>
    <p:extLst>
      <p:ext uri="{BB962C8B-B14F-4D97-AF65-F5344CB8AC3E}">
        <p14:creationId xmlns:p14="http://schemas.microsoft.com/office/powerpoint/2010/main" val="8697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131776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66101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04216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40338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70779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1492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427473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775" r:id="rId14"/>
    <p:sldLayoutId id="2147483783" r:id="rId15"/>
    <p:sldLayoutId id="2147483784" r:id="rId16"/>
    <p:sldLayoutId id="2147483782" r:id="rId17"/>
    <p:sldLayoutId id="21474837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Healthcare.Advocate@ct.gov"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See the source image">
            <a:extLst>
              <a:ext uri="{FF2B5EF4-FFF2-40B4-BE49-F238E27FC236}">
                <a16:creationId xmlns:a16="http://schemas.microsoft.com/office/drawing/2014/main" id="{DE97C72B-0A76-7F50-807A-EDE49F0FC1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1" r="909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8F2A47-8821-FECC-96E6-2A40BAC8D9B8}"/>
              </a:ext>
            </a:extLst>
          </p:cNvPr>
          <p:cNvSpPr>
            <a:spLocks noGrp="1"/>
          </p:cNvSpPr>
          <p:nvPr>
            <p:ph type="title"/>
          </p:nvPr>
        </p:nvSpPr>
        <p:spPr>
          <a:xfrm>
            <a:off x="327782" y="3248375"/>
            <a:ext cx="11536435" cy="2387600"/>
          </a:xfrm>
        </p:spPr>
        <p:txBody>
          <a:bodyPr vert="horz" lIns="91440" tIns="45720" rIns="91440" bIns="45720" rtlCol="0" anchor="b">
            <a:normAutofit fontScale="90000"/>
          </a:bodyPr>
          <a:lstStyle/>
          <a:p>
            <a:r>
              <a:rPr lang="en-US" sz="4000" b="1" dirty="0">
                <a:solidFill>
                  <a:srgbClr val="FFFF00"/>
                </a:solidFill>
              </a:rPr>
              <a:t>Today:  Intro to How To Read &amp; Use Your Benefits Book</a:t>
            </a:r>
            <a:br>
              <a:rPr lang="en-US" sz="4000" dirty="0"/>
            </a:br>
            <a:r>
              <a:rPr lang="en-US" sz="4000" dirty="0"/>
              <a:t>June 28</a:t>
            </a:r>
            <a:r>
              <a:rPr lang="en-US" sz="4000" baseline="30000" dirty="0"/>
              <a:t>th</a:t>
            </a:r>
            <a:r>
              <a:rPr lang="en-US" sz="4000" dirty="0"/>
              <a:t> –  Insurance Terminology and Definitions</a:t>
            </a:r>
            <a:br>
              <a:rPr lang="en-US" sz="4000" dirty="0"/>
            </a:br>
            <a:r>
              <a:rPr lang="en-US" sz="4000" dirty="0"/>
              <a:t>July 26</a:t>
            </a:r>
            <a:r>
              <a:rPr lang="en-US" sz="4000" baseline="30000" dirty="0"/>
              <a:t>th </a:t>
            </a:r>
            <a:r>
              <a:rPr lang="en-US" sz="4000" dirty="0"/>
              <a:t>– Explanation of Benefits (EOB)</a:t>
            </a:r>
            <a:br>
              <a:rPr lang="en-US" sz="4000" dirty="0"/>
            </a:br>
            <a:r>
              <a:rPr lang="en-US" sz="4000" dirty="0"/>
              <a:t>August 23</a:t>
            </a:r>
            <a:r>
              <a:rPr lang="en-US" sz="4000" baseline="30000" dirty="0"/>
              <a:t>rd</a:t>
            </a:r>
            <a:r>
              <a:rPr lang="en-US" sz="4000" dirty="0"/>
              <a:t> – Denial Letters and Your </a:t>
            </a:r>
            <a:r>
              <a:rPr lang="en-US" sz="4000" dirty="0">
                <a:effectLst/>
              </a:rPr>
              <a:t>Appeal Rights</a:t>
            </a:r>
            <a:br>
              <a:rPr lang="en-US" sz="2100" dirty="0"/>
            </a:br>
            <a:endParaRPr lang="en-US" sz="2100" dirty="0"/>
          </a:p>
        </p:txBody>
      </p:sp>
      <p:sp>
        <p:nvSpPr>
          <p:cNvPr id="194" name="Rectangle: Rounded Corners 19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D894D8-8B1B-0303-6856-B80CD8C4F955}"/>
              </a:ext>
            </a:extLst>
          </p:cNvPr>
          <p:cNvSpPr>
            <a:spLocks noGrp="1"/>
          </p:cNvSpPr>
          <p:nvPr>
            <p:ph type="sldNum" sz="quarter" idx="12"/>
          </p:nvPr>
        </p:nvSpPr>
        <p:spPr>
          <a:xfrm>
            <a:off x="9041199"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3A98EE3D-8CD1-4C3F-BD1C-C98C9596463C}" type="slidenum">
              <a:rPr lang="en-US">
                <a:solidFill>
                  <a:schemeClr val="tx1"/>
                </a:solidFill>
                <a:latin typeface="Calibri" panose="020F0502020204030204"/>
              </a:rPr>
              <a:pPr>
                <a:lnSpc>
                  <a:spcPct val="90000"/>
                </a:lnSpc>
                <a:spcAft>
                  <a:spcPts val="600"/>
                </a:spcAft>
                <a:defRPr/>
              </a:pPr>
              <a:t>1</a:t>
            </a:fld>
            <a:endParaRPr lang="en-US">
              <a:solidFill>
                <a:schemeClr val="tx1"/>
              </a:solidFill>
              <a:latin typeface="Calibri" panose="020F0502020204030204"/>
            </a:endParaRPr>
          </a:p>
        </p:txBody>
      </p:sp>
      <p:sp>
        <p:nvSpPr>
          <p:cNvPr id="4" name="Rectangle 3">
            <a:extLst>
              <a:ext uri="{FF2B5EF4-FFF2-40B4-BE49-F238E27FC236}">
                <a16:creationId xmlns:a16="http://schemas.microsoft.com/office/drawing/2014/main" id="{FCB89ACB-8571-14C1-2E57-B96BB1C59214}"/>
              </a:ext>
            </a:extLst>
          </p:cNvPr>
          <p:cNvSpPr/>
          <p:nvPr/>
        </p:nvSpPr>
        <p:spPr>
          <a:xfrm>
            <a:off x="194647" y="5456274"/>
            <a:ext cx="7196201"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Lunch &amp; Learn w/ OHA  </a:t>
            </a:r>
          </a:p>
        </p:txBody>
      </p:sp>
    </p:spTree>
    <p:extLst>
      <p:ext uri="{BB962C8B-B14F-4D97-AF65-F5344CB8AC3E}">
        <p14:creationId xmlns:p14="http://schemas.microsoft.com/office/powerpoint/2010/main" val="2501495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Health Plan Benefits Book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3A98EE3D-8CD1-4C3F-BD1C-C98C9596463C}" type="slidenum">
              <a:rPr lang="en-US">
                <a:solidFill>
                  <a:srgbClr val="898989"/>
                </a:solidFill>
              </a:rPr>
              <a:pPr>
                <a:spcAft>
                  <a:spcPts val="600"/>
                </a:spcAft>
              </a:pPr>
              <a:t>10</a:t>
            </a:fld>
            <a:endParaRPr lang="en-US">
              <a:solidFill>
                <a:srgbClr val="898989"/>
              </a:solidFill>
            </a:endParaRPr>
          </a:p>
        </p:txBody>
      </p:sp>
      <p:pic>
        <p:nvPicPr>
          <p:cNvPr id="8" name="Picture 6" descr="See the source image">
            <a:extLst>
              <a:ext uri="{FF2B5EF4-FFF2-40B4-BE49-F238E27FC236}">
                <a16:creationId xmlns:a16="http://schemas.microsoft.com/office/drawing/2014/main" id="{9495BF12-E6C9-4518-AC4B-D07EABCF6F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45" t="12517" r="4427" b="10077"/>
          <a:stretch/>
        </p:blipFill>
        <p:spPr bwMode="auto">
          <a:xfrm>
            <a:off x="7705164" y="3254188"/>
            <a:ext cx="2583395" cy="221876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e the source image">
            <a:extLst>
              <a:ext uri="{FF2B5EF4-FFF2-40B4-BE49-F238E27FC236}">
                <a16:creationId xmlns:a16="http://schemas.microsoft.com/office/drawing/2014/main" id="{AE27C8DB-3D51-423D-87EF-6DC1C9970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58" y="3072654"/>
            <a:ext cx="5363438" cy="22630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ee the source image">
            <a:extLst>
              <a:ext uri="{FF2B5EF4-FFF2-40B4-BE49-F238E27FC236}">
                <a16:creationId xmlns:a16="http://schemas.microsoft.com/office/drawing/2014/main" id="{7D154019-F648-F4BB-C7BE-E0FC561D4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980" y="2948291"/>
            <a:ext cx="1439677" cy="9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7244E-E1ED-4576-88A6-8A7DF4B11385}"/>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pPr algn="ctr"/>
            <a:r>
              <a:rPr lang="en-US" sz="4000" i="1" dirty="0"/>
              <a:t> </a:t>
            </a:r>
            <a:r>
              <a:rPr lang="en-US" sz="2200" i="1" dirty="0"/>
              <a:t>*EXAMPLE*</a:t>
            </a:r>
            <a:br>
              <a:rPr lang="en-US" sz="4000" dirty="0"/>
            </a:br>
            <a:r>
              <a:rPr lang="en-US" sz="4000" dirty="0"/>
              <a:t>Table of Contents </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4A71EAA-BB1D-4296-96B9-6A0200E741DB}"/>
              </a:ext>
            </a:extLst>
          </p:cNvPr>
          <p:cNvSpPr>
            <a:spLocks noGrp="1"/>
          </p:cNvSpPr>
          <p:nvPr>
            <p:ph sz="quarter" idx="4"/>
          </p:nvPr>
        </p:nvSpPr>
        <p:spPr>
          <a:xfrm>
            <a:off x="496824" y="2284624"/>
            <a:ext cx="4559425" cy="3979585"/>
          </a:xfrm>
        </p:spPr>
        <p:txBody>
          <a:bodyPr vert="horz" lIns="91440" tIns="45720" rIns="91440" bIns="45720" rtlCol="0" anchor="ctr">
            <a:normAutofit fontScale="92500" lnSpcReduction="20000"/>
          </a:bodyPr>
          <a:lstStyle/>
          <a:p>
            <a:pPr marL="0" indent="0">
              <a:buNone/>
            </a:pPr>
            <a:r>
              <a:rPr lang="en-US" sz="1900" dirty="0"/>
              <a:t> </a:t>
            </a:r>
          </a:p>
          <a:p>
            <a:r>
              <a:rPr lang="en-US" sz="1900" dirty="0"/>
              <a:t>How Your Health Plan Works </a:t>
            </a:r>
          </a:p>
          <a:p>
            <a:r>
              <a:rPr lang="en-US" sz="1900" dirty="0"/>
              <a:t>What is Covered, Limited or Excluded</a:t>
            </a:r>
          </a:p>
          <a:p>
            <a:r>
              <a:rPr lang="en-US" sz="1900" dirty="0"/>
              <a:t>Rules:</a:t>
            </a:r>
          </a:p>
          <a:p>
            <a:pPr lvl="1"/>
            <a:r>
              <a:rPr lang="en-US" sz="1900" dirty="0"/>
              <a:t>Precertification Requirements</a:t>
            </a:r>
          </a:p>
          <a:p>
            <a:pPr lvl="1"/>
            <a:r>
              <a:rPr lang="en-US" sz="1900" dirty="0"/>
              <a:t>Using Out-of-network Providers</a:t>
            </a:r>
          </a:p>
          <a:p>
            <a:r>
              <a:rPr lang="en-US" sz="1900" dirty="0"/>
              <a:t>Directions:</a:t>
            </a:r>
          </a:p>
          <a:p>
            <a:pPr lvl="1"/>
            <a:r>
              <a:rPr lang="en-US" sz="1900" dirty="0"/>
              <a:t>How to Submit Insurance Claims </a:t>
            </a:r>
          </a:p>
          <a:p>
            <a:pPr lvl="1"/>
            <a:r>
              <a:rPr lang="en-US" sz="1900" dirty="0"/>
              <a:t>Where to Direct Questions or Submit Complaints </a:t>
            </a:r>
          </a:p>
          <a:p>
            <a:pPr lvl="1"/>
            <a:r>
              <a:rPr lang="en-US" sz="1900" dirty="0"/>
              <a:t>How to Appeal Denials of Coverage</a:t>
            </a:r>
          </a:p>
          <a:p>
            <a:r>
              <a:rPr lang="en-US" sz="1900" dirty="0"/>
              <a:t>Legal Notices</a:t>
            </a:r>
          </a:p>
          <a:p>
            <a:pPr marL="0" indent="0">
              <a:buNone/>
            </a:pPr>
            <a:r>
              <a:rPr lang="en-US" sz="1900" dirty="0"/>
              <a:t>    … and much, much more</a:t>
            </a:r>
          </a:p>
          <a:p>
            <a:pPr marL="0"/>
            <a:endParaRPr lang="en-US" sz="1900" dirty="0"/>
          </a:p>
          <a:p>
            <a:endParaRPr lang="en-US" sz="1900"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See the source image">
            <a:extLst>
              <a:ext uri="{FF2B5EF4-FFF2-40B4-BE49-F238E27FC236}">
                <a16:creationId xmlns:a16="http://schemas.microsoft.com/office/drawing/2014/main" id="{609AE366-1632-4C80-A006-F58B3021210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8964" b="1"/>
          <a:stretch/>
        </p:blipFill>
        <p:spPr bwMode="auto">
          <a:xfrm>
            <a:off x="6269766" y="856180"/>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961243E4-4D0F-47F8-92BB-11C66BFD10E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3A98EE3D-8CD1-4C3F-BD1C-C98C9596463C}"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7226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0" dur="500"/>
                                        <p:tgtEl>
                                          <p:spTgt spid="6">
                                            <p:txEl>
                                              <p:pRg st="4" end="4"/>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8" dur="500"/>
                                        <p:tgtEl>
                                          <p:spTgt spid="6">
                                            <p:txEl>
                                              <p:pRg st="6" end="6"/>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1" dur="500"/>
                                        <p:tgtEl>
                                          <p:spTgt spid="6">
                                            <p:txEl>
                                              <p:pRg st="7" end="7"/>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34" dur="500"/>
                                        <p:tgtEl>
                                          <p:spTgt spid="6">
                                            <p:txEl>
                                              <p:pRg st="8" end="8"/>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randombar(horizontal)">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The Benefits Book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3A98EE3D-8CD1-4C3F-BD1C-C98C9596463C}" type="slidenum">
              <a:rPr lang="en-US">
                <a:solidFill>
                  <a:srgbClr val="898989"/>
                </a:solidFill>
              </a:rPr>
              <a:pPr>
                <a:spcAft>
                  <a:spcPts val="600"/>
                </a:spcAft>
              </a:pPr>
              <a:t>12</a:t>
            </a:fld>
            <a:endParaRPr lang="en-US">
              <a:solidFill>
                <a:srgbClr val="898989"/>
              </a:solidFill>
            </a:endParaRPr>
          </a:p>
        </p:txBody>
      </p:sp>
      <p:pic>
        <p:nvPicPr>
          <p:cNvPr id="4098" name="Picture 2" descr="See the source image">
            <a:extLst>
              <a:ext uri="{FF2B5EF4-FFF2-40B4-BE49-F238E27FC236}">
                <a16:creationId xmlns:a16="http://schemas.microsoft.com/office/drawing/2014/main" id="{1472ADEA-9759-7634-56F7-D9CC06AC1AB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90698" y="2696910"/>
            <a:ext cx="4064991" cy="32197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ee the source image">
            <a:extLst>
              <a:ext uri="{FF2B5EF4-FFF2-40B4-BE49-F238E27FC236}">
                <a16:creationId xmlns:a16="http://schemas.microsoft.com/office/drawing/2014/main" id="{17F3432A-2784-F45F-D32D-76251B8F99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40" t="13163" r="6940" b="14691"/>
          <a:stretch/>
        </p:blipFill>
        <p:spPr bwMode="auto">
          <a:xfrm>
            <a:off x="6256391" y="2517707"/>
            <a:ext cx="5179263" cy="373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4104"/>
                                        </p:tgtEl>
                                        <p:attrNameLst>
                                          <p:attrName>style.visibility</p:attrName>
                                        </p:attrNameLst>
                                      </p:cBhvr>
                                      <p:to>
                                        <p:strVal val="visible"/>
                                      </p:to>
                                    </p:set>
                                    <p:animEffect transition="in" filter="fade">
                                      <p:cBhvr>
                                        <p:cTn id="13" dur="1000"/>
                                        <p:tgtEl>
                                          <p:spTgt spid="4104"/>
                                        </p:tgtEl>
                                      </p:cBhvr>
                                    </p:animEffect>
                                    <p:anim calcmode="lin" valueType="num">
                                      <p:cBhvr>
                                        <p:cTn id="14" dur="1000" fill="hold"/>
                                        <p:tgtEl>
                                          <p:spTgt spid="4104"/>
                                        </p:tgtEl>
                                        <p:attrNameLst>
                                          <p:attrName>ppt_x</p:attrName>
                                        </p:attrNameLst>
                                      </p:cBhvr>
                                      <p:tavLst>
                                        <p:tav tm="0">
                                          <p:val>
                                            <p:strVal val="#ppt_x"/>
                                          </p:val>
                                        </p:tav>
                                        <p:tav tm="100000">
                                          <p:val>
                                            <p:strVal val="#ppt_x"/>
                                          </p:val>
                                        </p:tav>
                                      </p:tavLst>
                                    </p:anim>
                                    <p:anim calcmode="lin" valueType="num">
                                      <p:cBhvr>
                                        <p:cTn id="15"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7B0E642-8C5B-4F5B-9792-93D77AF5B741}"/>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6" name="Content Placeholder 5">
            <a:extLst>
              <a:ext uri="{FF2B5EF4-FFF2-40B4-BE49-F238E27FC236}">
                <a16:creationId xmlns:a16="http://schemas.microsoft.com/office/drawing/2014/main" id="{7CEE825B-F183-7948-C64A-1BB624AE26FF}"/>
              </a:ext>
            </a:extLst>
          </p:cNvPr>
          <p:cNvPicPr>
            <a:picLocks noGrp="1" noChangeAspect="1"/>
          </p:cNvPicPr>
          <p:nvPr>
            <p:ph sz="half" idx="1"/>
          </p:nvPr>
        </p:nvPicPr>
        <p:blipFill>
          <a:blip r:embed="rId3"/>
          <a:stretch>
            <a:fillRect/>
          </a:stretch>
        </p:blipFill>
        <p:spPr>
          <a:xfrm>
            <a:off x="557677" y="571381"/>
            <a:ext cx="3483149" cy="4351338"/>
          </a:xfrm>
          <a:ln>
            <a:solidFill>
              <a:schemeClr val="accent1"/>
            </a:solidFill>
          </a:ln>
        </p:spPr>
      </p:pic>
      <p:pic>
        <p:nvPicPr>
          <p:cNvPr id="7" name="Picture 4" descr="See the source image">
            <a:extLst>
              <a:ext uri="{FF2B5EF4-FFF2-40B4-BE49-F238E27FC236}">
                <a16:creationId xmlns:a16="http://schemas.microsoft.com/office/drawing/2014/main" id="{E26D7960-2383-9101-A20C-4C37A5447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311" y="571431"/>
            <a:ext cx="3290625" cy="4387501"/>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5">
            <a:extLst>
              <a:ext uri="{FF2B5EF4-FFF2-40B4-BE49-F238E27FC236}">
                <a16:creationId xmlns:a16="http://schemas.microsoft.com/office/drawing/2014/main" id="{E37CC77F-20BE-1DD5-B46A-29AF1A16834E}"/>
              </a:ext>
            </a:extLst>
          </p:cNvPr>
          <p:cNvPicPr>
            <a:picLocks noChangeAspect="1"/>
          </p:cNvPicPr>
          <p:nvPr/>
        </p:nvPicPr>
        <p:blipFill>
          <a:blip r:embed="rId5"/>
          <a:stretch>
            <a:fillRect/>
          </a:stretch>
        </p:blipFill>
        <p:spPr>
          <a:xfrm>
            <a:off x="4427234" y="633393"/>
            <a:ext cx="3337531" cy="4351338"/>
          </a:xfrm>
          <a:prstGeom prst="rect">
            <a:avLst/>
          </a:prstGeom>
          <a:ln>
            <a:solidFill>
              <a:schemeClr val="accent1"/>
            </a:solidFill>
          </a:ln>
        </p:spPr>
      </p:pic>
      <p:pic>
        <p:nvPicPr>
          <p:cNvPr id="19" name="Picture 18">
            <a:extLst>
              <a:ext uri="{FF2B5EF4-FFF2-40B4-BE49-F238E27FC236}">
                <a16:creationId xmlns:a16="http://schemas.microsoft.com/office/drawing/2014/main" id="{6C958123-7FF2-E925-7165-8152A9AE6E58}"/>
              </a:ext>
            </a:extLst>
          </p:cNvPr>
          <p:cNvPicPr>
            <a:picLocks noChangeAspect="1"/>
          </p:cNvPicPr>
          <p:nvPr/>
        </p:nvPicPr>
        <p:blipFill>
          <a:blip r:embed="rId6"/>
          <a:stretch>
            <a:fillRect/>
          </a:stretch>
        </p:blipFill>
        <p:spPr>
          <a:xfrm>
            <a:off x="9101577" y="2747050"/>
            <a:ext cx="2906398" cy="3686517"/>
          </a:xfrm>
          <a:prstGeom prst="rect">
            <a:avLst/>
          </a:prstGeom>
          <a:ln>
            <a:solidFill>
              <a:schemeClr val="accent1"/>
            </a:solidFill>
          </a:ln>
        </p:spPr>
      </p:pic>
      <p:pic>
        <p:nvPicPr>
          <p:cNvPr id="21" name="Picture 20">
            <a:extLst>
              <a:ext uri="{FF2B5EF4-FFF2-40B4-BE49-F238E27FC236}">
                <a16:creationId xmlns:a16="http://schemas.microsoft.com/office/drawing/2014/main" id="{5BA93D75-FDD9-A1FF-3EC5-D63BED0E1F34}"/>
              </a:ext>
            </a:extLst>
          </p:cNvPr>
          <p:cNvPicPr>
            <a:picLocks noChangeAspect="1"/>
          </p:cNvPicPr>
          <p:nvPr/>
        </p:nvPicPr>
        <p:blipFill>
          <a:blip r:embed="rId7"/>
          <a:stretch>
            <a:fillRect/>
          </a:stretch>
        </p:blipFill>
        <p:spPr>
          <a:xfrm>
            <a:off x="341607" y="3096615"/>
            <a:ext cx="2600788" cy="3481316"/>
          </a:xfrm>
          <a:prstGeom prst="rect">
            <a:avLst/>
          </a:prstGeom>
        </p:spPr>
      </p:pic>
      <p:pic>
        <p:nvPicPr>
          <p:cNvPr id="22" name="Content Placeholder 7">
            <a:extLst>
              <a:ext uri="{FF2B5EF4-FFF2-40B4-BE49-F238E27FC236}">
                <a16:creationId xmlns:a16="http://schemas.microsoft.com/office/drawing/2014/main" id="{88ED56FA-B421-BF61-971C-D407E2ABD464}"/>
              </a:ext>
            </a:extLst>
          </p:cNvPr>
          <p:cNvPicPr>
            <a:picLocks noGrp="1" noChangeAspect="1"/>
          </p:cNvPicPr>
          <p:nvPr>
            <p:ph sz="half" idx="2"/>
          </p:nvPr>
        </p:nvPicPr>
        <p:blipFill>
          <a:blip r:embed="rId8"/>
          <a:stretch>
            <a:fillRect/>
          </a:stretch>
        </p:blipFill>
        <p:spPr>
          <a:xfrm>
            <a:off x="3135668" y="2661759"/>
            <a:ext cx="2796100" cy="3624860"/>
          </a:xfrm>
          <a:ln>
            <a:solidFill>
              <a:schemeClr val="accent1"/>
            </a:solidFill>
          </a:ln>
        </p:spPr>
      </p:pic>
      <p:pic>
        <p:nvPicPr>
          <p:cNvPr id="24" name="Picture 23">
            <a:extLst>
              <a:ext uri="{FF2B5EF4-FFF2-40B4-BE49-F238E27FC236}">
                <a16:creationId xmlns:a16="http://schemas.microsoft.com/office/drawing/2014/main" id="{6E78FBE7-A624-8BBC-6D6C-2867F7F03467}"/>
              </a:ext>
            </a:extLst>
          </p:cNvPr>
          <p:cNvPicPr>
            <a:picLocks noChangeAspect="1"/>
          </p:cNvPicPr>
          <p:nvPr/>
        </p:nvPicPr>
        <p:blipFill>
          <a:blip r:embed="rId9"/>
          <a:stretch>
            <a:fillRect/>
          </a:stretch>
        </p:blipFill>
        <p:spPr>
          <a:xfrm>
            <a:off x="6078842" y="3096615"/>
            <a:ext cx="2829462" cy="3624860"/>
          </a:xfrm>
          <a:prstGeom prst="rect">
            <a:avLst/>
          </a:prstGeom>
          <a:ln>
            <a:solidFill>
              <a:schemeClr val="accent1"/>
            </a:solidFill>
          </a:ln>
        </p:spPr>
      </p:pic>
    </p:spTree>
    <p:extLst>
      <p:ext uri="{BB962C8B-B14F-4D97-AF65-F5344CB8AC3E}">
        <p14:creationId xmlns:p14="http://schemas.microsoft.com/office/powerpoint/2010/main" val="351021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546351" y="423606"/>
            <a:ext cx="11139854" cy="930447"/>
          </a:xfrm>
        </p:spPr>
        <p:txBody>
          <a:bodyPr vert="horz" lIns="91440" tIns="45720" rIns="91440" bIns="45720" rtlCol="0" anchor="b">
            <a:normAutofit/>
          </a:bodyPr>
          <a:lstStyle/>
          <a:p>
            <a:pPr algn="ctr"/>
            <a:r>
              <a:rPr lang="en-US" sz="5400" dirty="0">
                <a:solidFill>
                  <a:srgbClr val="FFFFFF"/>
                </a:solidFill>
              </a:rPr>
              <a:t>Where Do I Find My Benefits Book? </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3A98EE3D-8CD1-4C3F-BD1C-C98C9596463C}" type="slidenum">
              <a:rPr lang="en-US">
                <a:solidFill>
                  <a:srgbClr val="898989"/>
                </a:solidFill>
              </a:rPr>
              <a:pPr>
                <a:spcAft>
                  <a:spcPts val="600"/>
                </a:spcAft>
              </a:pPr>
              <a:t>14</a:t>
            </a:fld>
            <a:endParaRPr lang="en-US">
              <a:solidFill>
                <a:srgbClr val="898989"/>
              </a:solidFill>
            </a:endParaRPr>
          </a:p>
        </p:txBody>
      </p:sp>
      <p:pic>
        <p:nvPicPr>
          <p:cNvPr id="11" name="Picture 2" descr="See the source image">
            <a:extLst>
              <a:ext uri="{FF2B5EF4-FFF2-40B4-BE49-F238E27FC236}">
                <a16:creationId xmlns:a16="http://schemas.microsoft.com/office/drawing/2014/main" id="{9F41D9EE-F7BB-1301-90BA-30B554F6B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91" y="2911292"/>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id="{E16548EA-DC8A-8D29-DA39-33C091EB0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683" y="2938295"/>
            <a:ext cx="4355426" cy="30104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BFDA33E-A7C2-8737-10AC-DF22FEB68F30}"/>
              </a:ext>
            </a:extLst>
          </p:cNvPr>
          <p:cNvSpPr>
            <a:spLocks noGrp="1"/>
          </p:cNvSpPr>
          <p:nvPr>
            <p:ph sz="half" idx="1"/>
          </p:nvPr>
        </p:nvSpPr>
        <p:spPr>
          <a:xfrm>
            <a:off x="894123" y="2267862"/>
            <a:ext cx="5181600" cy="4351338"/>
          </a:xfrm>
        </p:spPr>
        <p:txBody>
          <a:bodyPr/>
          <a:lstStyle/>
          <a:p>
            <a:r>
              <a:rPr lang="en-US" dirty="0">
                <a:highlight>
                  <a:srgbClr val="FFFF00"/>
                </a:highlight>
              </a:rPr>
              <a:t>Health Plan Carrier</a:t>
            </a:r>
          </a:p>
        </p:txBody>
      </p:sp>
      <p:sp>
        <p:nvSpPr>
          <p:cNvPr id="10" name="Content Placeholder 3">
            <a:extLst>
              <a:ext uri="{FF2B5EF4-FFF2-40B4-BE49-F238E27FC236}">
                <a16:creationId xmlns:a16="http://schemas.microsoft.com/office/drawing/2014/main" id="{958423E2-2C92-D853-C819-6047AB21C56D}"/>
              </a:ext>
            </a:extLst>
          </p:cNvPr>
          <p:cNvSpPr txBox="1">
            <a:spLocks/>
          </p:cNvSpPr>
          <p:nvPr/>
        </p:nvSpPr>
        <p:spPr>
          <a:xfrm>
            <a:off x="6416596" y="2328609"/>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ighlight>
                  <a:srgbClr val="FFFF00"/>
                </a:highlight>
              </a:rPr>
              <a:t>Employer</a:t>
            </a:r>
            <a:r>
              <a:rPr lang="en-US" dirty="0"/>
              <a:t> </a:t>
            </a:r>
          </a:p>
        </p:txBody>
      </p:sp>
    </p:spTree>
    <p:extLst>
      <p:ext uri="{BB962C8B-B14F-4D97-AF65-F5344CB8AC3E}">
        <p14:creationId xmlns:p14="http://schemas.microsoft.com/office/powerpoint/2010/main" val="41493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fade">
                                      <p:cBhvr>
                                        <p:cTn id="24" dur="1000"/>
                                        <p:tgtEl>
                                          <p:spTgt spid="3078"/>
                                        </p:tgtEl>
                                      </p:cBhvr>
                                    </p:animEffect>
                                    <p:anim calcmode="lin" valueType="num">
                                      <p:cBhvr>
                                        <p:cTn id="25" dur="1000" fill="hold"/>
                                        <p:tgtEl>
                                          <p:spTgt spid="3078"/>
                                        </p:tgtEl>
                                        <p:attrNameLst>
                                          <p:attrName>ppt_x</p:attrName>
                                        </p:attrNameLst>
                                      </p:cBhvr>
                                      <p:tavLst>
                                        <p:tav tm="0">
                                          <p:val>
                                            <p:strVal val="#ppt_x"/>
                                          </p:val>
                                        </p:tav>
                                        <p:tav tm="100000">
                                          <p:val>
                                            <p:strVal val="#ppt_x"/>
                                          </p:val>
                                        </p:tav>
                                      </p:tavLst>
                                    </p:anim>
                                    <p:anim calcmode="lin" valueType="num">
                                      <p:cBhvr>
                                        <p:cTn id="2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See the source image">
            <a:extLst>
              <a:ext uri="{FF2B5EF4-FFF2-40B4-BE49-F238E27FC236}">
                <a16:creationId xmlns:a16="http://schemas.microsoft.com/office/drawing/2014/main" id="{A3BA9154-DEE8-902E-640A-A5B4CF90161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92" r="-1" b="19540"/>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a:extLst>
              <a:ext uri="{FF2B5EF4-FFF2-40B4-BE49-F238E27FC236}">
                <a16:creationId xmlns:a16="http://schemas.microsoft.com/office/drawing/2014/main" id="{D6A443C4-392C-234B-6F2B-3CC8AEC7D0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14" r="-1" b="31068"/>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838200" y="1115219"/>
            <a:ext cx="5395912" cy="2387600"/>
          </a:xfrm>
        </p:spPr>
        <p:txBody>
          <a:bodyPr vert="horz" lIns="91440" tIns="45720" rIns="91440" bIns="45720" rtlCol="0" anchor="b">
            <a:normAutofit/>
          </a:bodyPr>
          <a:lstStyle/>
          <a:p>
            <a:r>
              <a:rPr lang="en-US" sz="5000" kern="1200" dirty="0">
                <a:solidFill>
                  <a:schemeClr val="bg1"/>
                </a:solidFill>
                <a:latin typeface="+mj-lt"/>
                <a:ea typeface="+mj-ea"/>
                <a:cs typeface="+mj-cs"/>
              </a:rPr>
              <a:t>How do I use </a:t>
            </a:r>
            <a:r>
              <a:rPr lang="en-US" sz="5000" dirty="0">
                <a:solidFill>
                  <a:schemeClr val="bg1"/>
                </a:solidFill>
              </a:rPr>
              <a:t>the</a:t>
            </a:r>
            <a:r>
              <a:rPr lang="en-US" sz="5000" kern="1200" dirty="0">
                <a:solidFill>
                  <a:schemeClr val="bg1"/>
                </a:solidFill>
                <a:latin typeface="+mj-lt"/>
                <a:ea typeface="+mj-ea"/>
                <a:cs typeface="+mj-cs"/>
              </a:rPr>
              <a:t> “User Manual”</a:t>
            </a:r>
          </a:p>
        </p:txBody>
      </p:sp>
      <p:cxnSp>
        <p:nvCxnSpPr>
          <p:cNvPr id="83" name="Straight Connector 8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85260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2E3F9-F817-4867-C860-8766123AA9A4}"/>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a:t>Key Points</a:t>
            </a:r>
          </a:p>
        </p:txBody>
      </p:sp>
      <p:pic>
        <p:nvPicPr>
          <p:cNvPr id="7" name="Content Placeholder 6" descr="See the source image">
            <a:extLst>
              <a:ext uri="{FF2B5EF4-FFF2-40B4-BE49-F238E27FC236}">
                <a16:creationId xmlns:a16="http://schemas.microsoft.com/office/drawing/2014/main" id="{937A89FF-5D29-A0CD-C87E-5A9703EAF3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0040" y="632513"/>
            <a:ext cx="5614416" cy="3270397"/>
          </a:xfrm>
          <a:prstGeom prst="rect">
            <a:avLst/>
          </a:prstGeom>
          <a:noFill/>
        </p:spPr>
      </p:pic>
      <p:pic>
        <p:nvPicPr>
          <p:cNvPr id="27650" name="Picture 2" descr="See the source image">
            <a:extLst>
              <a:ext uri="{FF2B5EF4-FFF2-40B4-BE49-F238E27FC236}">
                <a16:creationId xmlns:a16="http://schemas.microsoft.com/office/drawing/2014/main" id="{DB3373DD-CDE1-08FD-CD26-A3284ED891A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254496" y="1349422"/>
            <a:ext cx="5614416" cy="1836580"/>
          </a:xfrm>
          <a:prstGeom prst="rect">
            <a:avLst/>
          </a:prstGeom>
          <a:noFill/>
          <a:extLst>
            <a:ext uri="{909E8E84-426E-40DD-AFC4-6F175D3DCCD1}">
              <a14:hiddenFill xmlns:a14="http://schemas.microsoft.com/office/drawing/2010/main">
                <a:solidFill>
                  <a:srgbClr val="FFFFFF"/>
                </a:solidFill>
              </a14:hiddenFill>
            </a:ext>
          </a:extLst>
        </p:spPr>
      </p:pic>
      <p:sp>
        <p:nvSpPr>
          <p:cNvPr id="19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1BAFFDD-A3DB-0EF6-8B8C-A239C76A8F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pPr>
                <a:spcAft>
                  <a:spcPts val="600"/>
                </a:spcAft>
              </a:pPr>
              <a:t>16</a:t>
            </a:fld>
            <a:endParaRPr lang="en-US"/>
          </a:p>
        </p:txBody>
      </p:sp>
    </p:spTree>
    <p:extLst>
      <p:ext uri="{BB962C8B-B14F-4D97-AF65-F5344CB8AC3E}">
        <p14:creationId xmlns:p14="http://schemas.microsoft.com/office/powerpoint/2010/main" val="428276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14" descr="A screenshot of a computer&#10;&#10;Description automatically generated with low confidence">
            <a:extLst>
              <a:ext uri="{FF2B5EF4-FFF2-40B4-BE49-F238E27FC236}">
                <a16:creationId xmlns:a16="http://schemas.microsoft.com/office/drawing/2014/main" id="{5C3D2D08-C2A8-2C06-82DF-946F52CAD576}"/>
              </a:ext>
            </a:extLst>
          </p:cNvPr>
          <p:cNvPicPr>
            <a:picLocks noGrp="1" noChangeAspect="1"/>
          </p:cNvPicPr>
          <p:nvPr>
            <p:ph sz="half" idx="1"/>
          </p:nvPr>
        </p:nvPicPr>
        <p:blipFill rotWithShape="1">
          <a:blip r:embed="rId2">
            <a:alphaModFix amt="35000"/>
          </a:blip>
          <a:srcRect t="27644" b="31727"/>
          <a:stretch/>
        </p:blipFill>
        <p:spPr>
          <a:xfrm>
            <a:off x="-1" y="-30"/>
            <a:ext cx="12192000" cy="6855958"/>
          </a:xfrm>
          <a:prstGeom prst="rect">
            <a:avLst/>
          </a:prstGeom>
        </p:spPr>
      </p:pic>
      <p:sp>
        <p:nvSpPr>
          <p:cNvPr id="5" name="Slide Number Placeholder 4">
            <a:extLst>
              <a:ext uri="{FF2B5EF4-FFF2-40B4-BE49-F238E27FC236}">
                <a16:creationId xmlns:a16="http://schemas.microsoft.com/office/drawing/2014/main" id="{B627D757-4BE6-3472-91B9-01E4368C3AD4}"/>
              </a:ext>
            </a:extLst>
          </p:cNvPr>
          <p:cNvSpPr>
            <a:spLocks noGrp="1"/>
          </p:cNvSpPr>
          <p:nvPr>
            <p:ph type="sldNum" sz="quarter" idx="12"/>
          </p:nvPr>
        </p:nvSpPr>
        <p:spPr>
          <a:xfrm>
            <a:off x="804672"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3A98EE3D-8CD1-4C3F-BD1C-C98C9596463C}" type="slidenum">
              <a:rPr lang="en-US" sz="1500">
                <a:solidFill>
                  <a:srgbClr val="FFFFFF"/>
                </a:solidFill>
              </a:rPr>
              <a:pPr algn="ctr">
                <a:spcAft>
                  <a:spcPts val="600"/>
                </a:spcAft>
              </a:pPr>
              <a:t>17</a:t>
            </a:fld>
            <a:endParaRPr lang="en-US" sz="1500">
              <a:solidFill>
                <a:srgbClr val="FFFFFF"/>
              </a:solidFill>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See the source image">
            <a:extLst>
              <a:ext uri="{FF2B5EF4-FFF2-40B4-BE49-F238E27FC236}">
                <a16:creationId xmlns:a16="http://schemas.microsoft.com/office/drawing/2014/main" id="{1F0D27E8-19E8-E376-332F-FB4B3751D95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05" r="15288" b="-1"/>
          <a:stretch/>
        </p:blipFill>
        <p:spPr bwMode="auto">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1163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9AC96-77B4-48A5-AFA2-2F36DD6C061F}"/>
              </a:ext>
            </a:extLst>
          </p:cNvPr>
          <p:cNvSpPr>
            <a:spLocks noGrp="1"/>
          </p:cNvSpPr>
          <p:nvPr>
            <p:ph type="body" idx="1"/>
          </p:nvPr>
        </p:nvSpPr>
        <p:spPr>
          <a:xfrm>
            <a:off x="8313878" y="1347423"/>
            <a:ext cx="3200400" cy="557784"/>
          </a:xfrm>
        </p:spPr>
        <p:txBody>
          <a:bodyPr/>
          <a:lstStyle/>
          <a:p>
            <a:pPr algn="ctr">
              <a:lnSpc>
                <a:spcPct val="100000"/>
              </a:lnSpc>
              <a:spcBef>
                <a:spcPts val="0"/>
              </a:spcBef>
            </a:pPr>
            <a:r>
              <a:rPr lang="en-US" dirty="0"/>
              <a:t>POS II CIGNA</a:t>
            </a:r>
          </a:p>
          <a:p>
            <a:pPr algn="ctr">
              <a:lnSpc>
                <a:spcPct val="100000"/>
              </a:lnSpc>
              <a:spcBef>
                <a:spcPts val="0"/>
              </a:spcBef>
            </a:pPr>
            <a:r>
              <a:rPr lang="en-US" b="1" dirty="0">
                <a:solidFill>
                  <a:schemeClr val="accent2"/>
                </a:solidFill>
              </a:rPr>
              <a:t>“Glossary”</a:t>
            </a:r>
          </a:p>
        </p:txBody>
      </p:sp>
      <p:sp>
        <p:nvSpPr>
          <p:cNvPr id="5" name="Text Placeholder 4">
            <a:extLst>
              <a:ext uri="{FF2B5EF4-FFF2-40B4-BE49-F238E27FC236}">
                <a16:creationId xmlns:a16="http://schemas.microsoft.com/office/drawing/2014/main" id="{1BCFE724-A74A-4DB2-A252-1F97E10E70D6}"/>
              </a:ext>
            </a:extLst>
          </p:cNvPr>
          <p:cNvSpPr>
            <a:spLocks noGrp="1"/>
          </p:cNvSpPr>
          <p:nvPr>
            <p:ph type="body" sz="quarter" idx="3"/>
          </p:nvPr>
        </p:nvSpPr>
        <p:spPr>
          <a:xfrm>
            <a:off x="4650260" y="1351835"/>
            <a:ext cx="3200400" cy="553373"/>
          </a:xfrm>
        </p:spPr>
        <p:txBody>
          <a:bodyPr/>
          <a:lstStyle/>
          <a:p>
            <a:pPr algn="ctr">
              <a:spcBef>
                <a:spcPts val="0"/>
              </a:spcBef>
              <a:spcAft>
                <a:spcPts val="0"/>
              </a:spcAft>
            </a:pPr>
            <a:r>
              <a:rPr lang="en-US" dirty="0"/>
              <a:t>Choice Plus  HSA UHC</a:t>
            </a:r>
          </a:p>
          <a:p>
            <a:pPr algn="ctr">
              <a:spcBef>
                <a:spcPts val="0"/>
              </a:spcBef>
              <a:spcAft>
                <a:spcPts val="0"/>
              </a:spcAft>
            </a:pPr>
            <a:r>
              <a:rPr lang="en-US" b="1" dirty="0">
                <a:solidFill>
                  <a:schemeClr val="accent2"/>
                </a:solidFill>
              </a:rPr>
              <a:t>“Defined Terms”</a:t>
            </a:r>
          </a:p>
        </p:txBody>
      </p:sp>
      <p:sp>
        <p:nvSpPr>
          <p:cNvPr id="7" name="Text Placeholder 6">
            <a:extLst>
              <a:ext uri="{FF2B5EF4-FFF2-40B4-BE49-F238E27FC236}">
                <a16:creationId xmlns:a16="http://schemas.microsoft.com/office/drawing/2014/main" id="{F35A7EAB-BB28-4DC1-81F1-FFC2988A73D2}"/>
              </a:ext>
            </a:extLst>
          </p:cNvPr>
          <p:cNvSpPr>
            <a:spLocks noGrp="1"/>
          </p:cNvSpPr>
          <p:nvPr>
            <p:ph type="body" sz="quarter" idx="13"/>
          </p:nvPr>
        </p:nvSpPr>
        <p:spPr>
          <a:xfrm>
            <a:off x="637295" y="1351834"/>
            <a:ext cx="3549747" cy="553373"/>
          </a:xfrm>
        </p:spPr>
        <p:txBody>
          <a:bodyPr/>
          <a:lstStyle/>
          <a:p>
            <a:pPr algn="ctr">
              <a:spcBef>
                <a:spcPts val="0"/>
              </a:spcBef>
              <a:spcAft>
                <a:spcPts val="0"/>
              </a:spcAft>
            </a:pPr>
            <a:r>
              <a:rPr lang="en-US" dirty="0"/>
              <a:t>Combined COC Anthem</a:t>
            </a:r>
          </a:p>
          <a:p>
            <a:pPr algn="ctr">
              <a:spcBef>
                <a:spcPts val="0"/>
              </a:spcBef>
              <a:spcAft>
                <a:spcPts val="0"/>
              </a:spcAft>
            </a:pPr>
            <a:r>
              <a:rPr lang="en-US" b="1" dirty="0">
                <a:solidFill>
                  <a:schemeClr val="accent2"/>
                </a:solidFill>
              </a:rPr>
              <a:t>“Definitions”</a:t>
            </a:r>
          </a:p>
        </p:txBody>
      </p:sp>
      <p:pic>
        <p:nvPicPr>
          <p:cNvPr id="29" name="Content Placeholder 28">
            <a:extLst>
              <a:ext uri="{FF2B5EF4-FFF2-40B4-BE49-F238E27FC236}">
                <a16:creationId xmlns:a16="http://schemas.microsoft.com/office/drawing/2014/main" id="{61368545-6550-484A-B0D0-C5B48F3694BC}"/>
              </a:ext>
            </a:extLst>
          </p:cNvPr>
          <p:cNvPicPr>
            <a:picLocks noGrp="1" noChangeAspect="1"/>
          </p:cNvPicPr>
          <p:nvPr>
            <p:ph sz="quarter" idx="14"/>
          </p:nvPr>
        </p:nvPicPr>
        <p:blipFill>
          <a:blip r:embed="rId3"/>
          <a:stretch>
            <a:fillRect/>
          </a:stretch>
        </p:blipFill>
        <p:spPr>
          <a:xfrm>
            <a:off x="966094" y="1905208"/>
            <a:ext cx="2892151" cy="4608184"/>
          </a:xfrm>
        </p:spPr>
      </p:pic>
      <p:pic>
        <p:nvPicPr>
          <p:cNvPr id="33" name="Content Placeholder 32">
            <a:extLst>
              <a:ext uri="{FF2B5EF4-FFF2-40B4-BE49-F238E27FC236}">
                <a16:creationId xmlns:a16="http://schemas.microsoft.com/office/drawing/2014/main" id="{7FFA61C6-7D1C-4085-9B9E-7CA73D77543C}"/>
              </a:ext>
            </a:extLst>
          </p:cNvPr>
          <p:cNvPicPr>
            <a:picLocks noGrp="1" noChangeAspect="1"/>
          </p:cNvPicPr>
          <p:nvPr>
            <p:ph sz="quarter" idx="4"/>
          </p:nvPr>
        </p:nvPicPr>
        <p:blipFill>
          <a:blip r:embed="rId4"/>
          <a:stretch>
            <a:fillRect/>
          </a:stretch>
        </p:blipFill>
        <p:spPr>
          <a:xfrm>
            <a:off x="4650260" y="1905207"/>
            <a:ext cx="3200400" cy="4628344"/>
          </a:xfrm>
        </p:spPr>
      </p:pic>
      <p:pic>
        <p:nvPicPr>
          <p:cNvPr id="37" name="Content Placeholder 36">
            <a:extLst>
              <a:ext uri="{FF2B5EF4-FFF2-40B4-BE49-F238E27FC236}">
                <a16:creationId xmlns:a16="http://schemas.microsoft.com/office/drawing/2014/main" id="{6F62C073-EF34-45AA-A146-5E3361CBD9EB}"/>
              </a:ext>
            </a:extLst>
          </p:cNvPr>
          <p:cNvPicPr>
            <a:picLocks noGrp="1" noChangeAspect="1"/>
          </p:cNvPicPr>
          <p:nvPr>
            <p:ph sz="half" idx="2"/>
          </p:nvPr>
        </p:nvPicPr>
        <p:blipFill>
          <a:blip r:embed="rId5"/>
          <a:stretch>
            <a:fillRect/>
          </a:stretch>
        </p:blipFill>
        <p:spPr>
          <a:xfrm>
            <a:off x="8396819" y="1905207"/>
            <a:ext cx="3233572" cy="5159184"/>
          </a:xfrm>
        </p:spPr>
      </p:pic>
      <p:sp>
        <p:nvSpPr>
          <p:cNvPr id="11" name="Text Placeholder 2">
            <a:extLst>
              <a:ext uri="{FF2B5EF4-FFF2-40B4-BE49-F238E27FC236}">
                <a16:creationId xmlns:a16="http://schemas.microsoft.com/office/drawing/2014/main" id="{9EB64A3A-EECC-B989-B90D-94B34B0D0B44}"/>
              </a:ext>
            </a:extLst>
          </p:cNvPr>
          <p:cNvSpPr txBox="1">
            <a:spLocks/>
          </p:cNvSpPr>
          <p:nvPr/>
        </p:nvSpPr>
        <p:spPr>
          <a:xfrm>
            <a:off x="966094" y="361605"/>
            <a:ext cx="10439785" cy="55778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dirty="0"/>
          </a:p>
          <a:p>
            <a:pPr algn="ctr"/>
            <a:endParaRPr lang="en-US" sz="500" dirty="0"/>
          </a:p>
          <a:p>
            <a:pPr algn="ctr"/>
            <a:r>
              <a:rPr lang="en-US" sz="4000" dirty="0"/>
              <a:t>Pay Close Attention to Definitions</a:t>
            </a:r>
          </a:p>
        </p:txBody>
      </p:sp>
    </p:spTree>
    <p:extLst>
      <p:ext uri="{BB962C8B-B14F-4D97-AF65-F5344CB8AC3E}">
        <p14:creationId xmlns:p14="http://schemas.microsoft.com/office/powerpoint/2010/main" val="294874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82C48A-A3BA-7BFC-15A0-0F03B0E94C48}"/>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6" name="Text Placeholder 2">
            <a:extLst>
              <a:ext uri="{FF2B5EF4-FFF2-40B4-BE49-F238E27FC236}">
                <a16:creationId xmlns:a16="http://schemas.microsoft.com/office/drawing/2014/main" id="{BB94B111-9917-CE41-78BD-D0EC5498E746}"/>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br>
              <a:rPr lang="en-US" sz="4000" dirty="0"/>
            </a:br>
            <a:r>
              <a:rPr lang="en-US" sz="1800" dirty="0"/>
              <a:t>Usual/Expected </a:t>
            </a:r>
            <a:r>
              <a:rPr lang="en-US" sz="4000" dirty="0"/>
              <a:t>Definitions</a:t>
            </a:r>
          </a:p>
        </p:txBody>
      </p:sp>
      <p:pic>
        <p:nvPicPr>
          <p:cNvPr id="4" name="Picture 3">
            <a:extLst>
              <a:ext uri="{FF2B5EF4-FFF2-40B4-BE49-F238E27FC236}">
                <a16:creationId xmlns:a16="http://schemas.microsoft.com/office/drawing/2014/main" id="{F42FDA27-FEAC-8731-604C-F181997A0F21}"/>
              </a:ext>
            </a:extLst>
          </p:cNvPr>
          <p:cNvPicPr>
            <a:picLocks noChangeAspect="1"/>
          </p:cNvPicPr>
          <p:nvPr/>
        </p:nvPicPr>
        <p:blipFill>
          <a:blip r:embed="rId3"/>
          <a:stretch>
            <a:fillRect/>
          </a:stretch>
        </p:blipFill>
        <p:spPr>
          <a:xfrm>
            <a:off x="923030" y="1795071"/>
            <a:ext cx="10345939" cy="4078523"/>
          </a:xfrm>
          <a:prstGeom prst="rect">
            <a:avLst/>
          </a:prstGeom>
        </p:spPr>
      </p:pic>
    </p:spTree>
    <p:extLst>
      <p:ext uri="{BB962C8B-B14F-4D97-AF65-F5344CB8AC3E}">
        <p14:creationId xmlns:p14="http://schemas.microsoft.com/office/powerpoint/2010/main" val="100609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a:xfrm>
            <a:off x="359594" y="-1292815"/>
            <a:ext cx="4057840" cy="2249424"/>
          </a:xfrm>
        </p:spPr>
        <p:txBody>
          <a:bodyPr vert="horz" lIns="91440" tIns="45720" rIns="91440" bIns="45720" rtlCol="0" anchor="t">
            <a:normAutofit fontScale="90000"/>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5600" dirty="0"/>
            </a:br>
            <a:r>
              <a:rPr lang="en-US" dirty="0"/>
              <a:t>TODAY’S TOPIC</a:t>
            </a:r>
            <a:br>
              <a:rPr lang="en-US" sz="1400" dirty="0"/>
            </a:br>
            <a:br>
              <a:rPr lang="en-US" i="1" u="sng" dirty="0"/>
            </a:br>
            <a:r>
              <a:rPr lang="en-US" i="1" u="sng" dirty="0"/>
              <a:t>The Benefits Book </a:t>
            </a:r>
            <a:r>
              <a:rPr lang="en-US" i="1" dirty="0"/>
              <a:t>Part I</a:t>
            </a:r>
            <a:br>
              <a:rPr lang="en-US" sz="1400" dirty="0"/>
            </a:br>
            <a:br>
              <a:rPr lang="en-US" sz="1400" dirty="0"/>
            </a:br>
            <a:br>
              <a:rPr lang="en-US" sz="1400" dirty="0"/>
            </a:br>
            <a:br>
              <a:rPr lang="en-US" sz="1400" dirty="0"/>
            </a:br>
            <a:r>
              <a:rPr lang="en-US" sz="2000" i="1" dirty="0"/>
              <a:t>brought to you by</a:t>
            </a:r>
            <a:br>
              <a:rPr lang="en-US" sz="3300" i="1" dirty="0"/>
            </a:br>
            <a:r>
              <a:rPr lang="en-US" sz="3300" i="1" dirty="0"/>
              <a:t>Ted Doolittle </a:t>
            </a:r>
            <a:br>
              <a:rPr lang="en-US" sz="3300" i="1" dirty="0"/>
            </a:br>
            <a:r>
              <a:rPr lang="en-US" sz="2000" i="1" dirty="0"/>
              <a:t>State Healthcare Advocate </a:t>
            </a:r>
            <a:br>
              <a:rPr lang="en-US" sz="1400" i="1" dirty="0"/>
            </a:br>
            <a:br>
              <a:rPr lang="en-US" sz="1400" i="1" dirty="0"/>
            </a:br>
            <a:br>
              <a:rPr lang="en-US" sz="1400" i="1" dirty="0"/>
            </a:br>
            <a:r>
              <a:rPr lang="en-US" sz="2000" i="1" dirty="0"/>
              <a:t>presented by </a:t>
            </a:r>
            <a:br>
              <a:rPr lang="en-US" sz="3300" i="1" dirty="0"/>
            </a:br>
            <a:r>
              <a:rPr lang="en-US" sz="3300" i="1" dirty="0"/>
              <a:t>Jill Hall</a:t>
            </a:r>
            <a:br>
              <a:rPr lang="en-US" sz="3300" i="1" dirty="0"/>
            </a:br>
            <a:r>
              <a:rPr lang="en-US" sz="2000" i="1" dirty="0"/>
              <a:t>OHA Nurse Consultant </a:t>
            </a:r>
            <a:br>
              <a:rPr lang="en-US" sz="1400" i="1" dirty="0"/>
            </a:br>
            <a:endParaRPr lang="en-US" sz="1400" dirty="0"/>
          </a:p>
        </p:txBody>
      </p:sp>
      <p:pic>
        <p:nvPicPr>
          <p:cNvPr id="1026" name="Picture 2" descr="May be an image of text">
            <a:extLst>
              <a:ext uri="{FF2B5EF4-FFF2-40B4-BE49-F238E27FC236}">
                <a16:creationId xmlns:a16="http://schemas.microsoft.com/office/drawing/2014/main" id="{326CC2E1-AE5F-197E-09CE-0640A5A31D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53781" y="645876"/>
            <a:ext cx="5702113" cy="2437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85C4A90-D471-414B-B8F4-DCD78D68DD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91109" y="3657530"/>
            <a:ext cx="4164785" cy="249887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F52CDBC-37FE-4A9F-935E-C351CCD6D0BF}"/>
              </a:ext>
            </a:extLst>
          </p:cNvPr>
          <p:cNvSpPr txBox="1">
            <a:spLocks/>
          </p:cNvSpPr>
          <p:nvPr/>
        </p:nvSpPr>
        <p:spPr>
          <a:xfrm>
            <a:off x="655982" y="2848256"/>
            <a:ext cx="6299019" cy="254587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200" i="1" dirty="0">
              <a:latin typeface="Gill Sans MT" panose="020B0502020104020203" pitchFamily="34" charset="0"/>
            </a:endParaRPr>
          </a:p>
        </p:txBody>
      </p:sp>
    </p:spTree>
    <p:extLst>
      <p:ext uri="{BB962C8B-B14F-4D97-AF65-F5344CB8AC3E}">
        <p14:creationId xmlns:p14="http://schemas.microsoft.com/office/powerpoint/2010/main" val="23439385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70F5-8AD0-F480-94CE-4F68245BC7E3}"/>
              </a:ext>
            </a:extLst>
          </p:cNvPr>
          <p:cNvSpPr>
            <a:spLocks noGrp="1"/>
          </p:cNvSpPr>
          <p:nvPr>
            <p:ph type="title"/>
          </p:nvPr>
        </p:nvSpPr>
        <p:spPr>
          <a:xfrm>
            <a:off x="1071282" y="661426"/>
            <a:ext cx="10515600" cy="1325563"/>
          </a:xfrm>
        </p:spPr>
        <p:txBody>
          <a:bodyPr>
            <a:normAutofit/>
          </a:bodyPr>
          <a:lstStyle/>
          <a:p>
            <a:pPr algn="ctr"/>
            <a:r>
              <a:rPr lang="en-US" sz="1800" dirty="0">
                <a:latin typeface="Calibri" panose="020F0502020204030204" pitchFamily="34" charset="0"/>
                <a:cs typeface="Calibri" panose="020F0502020204030204" pitchFamily="34" charset="0"/>
              </a:rPr>
              <a:t>Unexpected/Unfamiliar </a:t>
            </a:r>
            <a:r>
              <a:rPr lang="en-US" sz="4400" dirty="0">
                <a:latin typeface="Calibri" panose="020F0502020204030204" pitchFamily="34" charset="0"/>
                <a:cs typeface="Calibri" panose="020F0502020204030204" pitchFamily="34" charset="0"/>
              </a:rPr>
              <a:t>Definitions </a:t>
            </a:r>
            <a:endParaRPr lang="en-US" sz="4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D0EE96B-68B5-12C8-F87E-2C4C449E62EF}"/>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21" name="Picture 20">
            <a:extLst>
              <a:ext uri="{FF2B5EF4-FFF2-40B4-BE49-F238E27FC236}">
                <a16:creationId xmlns:a16="http://schemas.microsoft.com/office/drawing/2014/main" id="{781FD7D2-1035-B59A-4899-CB52F2CFDECC}"/>
              </a:ext>
            </a:extLst>
          </p:cNvPr>
          <p:cNvPicPr>
            <a:picLocks noChangeAspect="1"/>
          </p:cNvPicPr>
          <p:nvPr/>
        </p:nvPicPr>
        <p:blipFill>
          <a:blip r:embed="rId3"/>
          <a:stretch>
            <a:fillRect/>
          </a:stretch>
        </p:blipFill>
        <p:spPr>
          <a:xfrm>
            <a:off x="1000190" y="1986989"/>
            <a:ext cx="10586692" cy="3891681"/>
          </a:xfrm>
          <a:prstGeom prst="rect">
            <a:avLst/>
          </a:prstGeom>
        </p:spPr>
      </p:pic>
      <p:pic>
        <p:nvPicPr>
          <p:cNvPr id="28674" name="Picture 2" descr="See the source image">
            <a:extLst>
              <a:ext uri="{FF2B5EF4-FFF2-40B4-BE49-F238E27FC236}">
                <a16:creationId xmlns:a16="http://schemas.microsoft.com/office/drawing/2014/main" id="{650CBF6B-0732-8822-0FA7-3981513B9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202" y="2102411"/>
            <a:ext cx="2937990" cy="366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82C48A-A3BA-7BFC-15A0-0F03B0E94C48}"/>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6" name="Text Placeholder 2">
            <a:extLst>
              <a:ext uri="{FF2B5EF4-FFF2-40B4-BE49-F238E27FC236}">
                <a16:creationId xmlns:a16="http://schemas.microsoft.com/office/drawing/2014/main" id="{BB94B111-9917-CE41-78BD-D0EC5498E746}"/>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sz="500" dirty="0"/>
          </a:p>
          <a:p>
            <a:pPr algn="ctr"/>
            <a:r>
              <a:rPr lang="en-US" sz="4000" dirty="0"/>
              <a:t>Defined Terms Suggests Plan Rules Will Apply</a:t>
            </a:r>
          </a:p>
        </p:txBody>
      </p:sp>
      <p:pic>
        <p:nvPicPr>
          <p:cNvPr id="8" name="Picture 7">
            <a:extLst>
              <a:ext uri="{FF2B5EF4-FFF2-40B4-BE49-F238E27FC236}">
                <a16:creationId xmlns:a16="http://schemas.microsoft.com/office/drawing/2014/main" id="{53524375-6578-2EA3-EDA6-D6767955DDA6}"/>
              </a:ext>
            </a:extLst>
          </p:cNvPr>
          <p:cNvPicPr>
            <a:picLocks noChangeAspect="1"/>
          </p:cNvPicPr>
          <p:nvPr/>
        </p:nvPicPr>
        <p:blipFill>
          <a:blip r:embed="rId3"/>
          <a:stretch>
            <a:fillRect/>
          </a:stretch>
        </p:blipFill>
        <p:spPr>
          <a:xfrm>
            <a:off x="778493" y="1346587"/>
            <a:ext cx="7960159" cy="2239394"/>
          </a:xfrm>
          <a:prstGeom prst="rect">
            <a:avLst/>
          </a:prstGeom>
        </p:spPr>
      </p:pic>
      <p:pic>
        <p:nvPicPr>
          <p:cNvPr id="10" name="Picture 9">
            <a:extLst>
              <a:ext uri="{FF2B5EF4-FFF2-40B4-BE49-F238E27FC236}">
                <a16:creationId xmlns:a16="http://schemas.microsoft.com/office/drawing/2014/main" id="{B1692398-B6D3-B5E2-78E2-EF6CF1A901E0}"/>
              </a:ext>
            </a:extLst>
          </p:cNvPr>
          <p:cNvPicPr>
            <a:picLocks noChangeAspect="1"/>
          </p:cNvPicPr>
          <p:nvPr/>
        </p:nvPicPr>
        <p:blipFill>
          <a:blip r:embed="rId4"/>
          <a:stretch>
            <a:fillRect/>
          </a:stretch>
        </p:blipFill>
        <p:spPr>
          <a:xfrm>
            <a:off x="3348317" y="3588975"/>
            <a:ext cx="7706146" cy="2767375"/>
          </a:xfrm>
          <a:prstGeom prst="rect">
            <a:avLst/>
          </a:prstGeom>
        </p:spPr>
      </p:pic>
    </p:spTree>
    <p:extLst>
      <p:ext uri="{BB962C8B-B14F-4D97-AF65-F5344CB8AC3E}">
        <p14:creationId xmlns:p14="http://schemas.microsoft.com/office/powerpoint/2010/main" val="214343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ee the source image">
            <a:extLst>
              <a:ext uri="{FF2B5EF4-FFF2-40B4-BE49-F238E27FC236}">
                <a16:creationId xmlns:a16="http://schemas.microsoft.com/office/drawing/2014/main" id="{32335875-571D-98FD-94B9-983EE45F133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238" b="949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8F2A47-8821-FECC-96E6-2A40BAC8D9B8}"/>
              </a:ext>
            </a:extLst>
          </p:cNvPr>
          <p:cNvSpPr>
            <a:spLocks noGrp="1"/>
          </p:cNvSpPr>
          <p:nvPr>
            <p:ph type="title"/>
          </p:nvPr>
        </p:nvSpPr>
        <p:spPr>
          <a:xfrm>
            <a:off x="1608083" y="2242924"/>
            <a:ext cx="9144000" cy="2900518"/>
          </a:xfrm>
        </p:spPr>
        <p:txBody>
          <a:bodyPr vert="horz" lIns="91440" tIns="45720" rIns="91440" bIns="45720" rtlCol="0" anchor="b">
            <a:normAutofit fontScale="90000"/>
          </a:bodyPr>
          <a:lstStyle/>
          <a:p>
            <a:pPr algn="ctr"/>
            <a:r>
              <a:rPr lang="en-US" sz="3300" b="1" dirty="0">
                <a:solidFill>
                  <a:srgbClr val="FFFFFF"/>
                </a:solidFill>
              </a:rPr>
              <a:t>If you want to dive deeper and learn more about health insurance terminology and the common definitions used by our Health Plans, join us next month:</a:t>
            </a:r>
            <a:br>
              <a:rPr lang="en-US" sz="3300" b="1" dirty="0">
                <a:solidFill>
                  <a:srgbClr val="FFFFFF"/>
                </a:solidFill>
              </a:rPr>
            </a:br>
            <a:br>
              <a:rPr lang="en-US" sz="3300" b="1" dirty="0">
                <a:solidFill>
                  <a:srgbClr val="FFFFFF"/>
                </a:solidFill>
              </a:rPr>
            </a:br>
            <a:br>
              <a:rPr lang="en-US" sz="3300" b="1" dirty="0"/>
            </a:br>
            <a:r>
              <a:rPr lang="en-US" sz="3300" b="1" dirty="0"/>
              <a:t>OHA Lunch &amp; Learn</a:t>
            </a:r>
            <a:br>
              <a:rPr lang="en-US" sz="3300" b="1" dirty="0"/>
            </a:br>
            <a:r>
              <a:rPr lang="en-US" sz="3300" b="1" dirty="0"/>
              <a:t>June 28, 2022</a:t>
            </a:r>
            <a:br>
              <a:rPr lang="en-US" sz="3300" b="1" dirty="0">
                <a:solidFill>
                  <a:srgbClr val="FFFFFF"/>
                </a:solidFill>
              </a:rPr>
            </a:br>
            <a:endParaRPr lang="en-US" sz="3300" b="1" dirty="0">
              <a:solidFill>
                <a:srgbClr val="FFFFFF"/>
              </a:solidFill>
            </a:endParaRPr>
          </a:p>
        </p:txBody>
      </p:sp>
      <p:sp>
        <p:nvSpPr>
          <p:cNvPr id="3" name="Slide Number Placeholder 2">
            <a:extLst>
              <a:ext uri="{FF2B5EF4-FFF2-40B4-BE49-F238E27FC236}">
                <a16:creationId xmlns:a16="http://schemas.microsoft.com/office/drawing/2014/main" id="{03D894D8-8B1B-0303-6856-B80CD8C4F955}"/>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3A98EE3D-8CD1-4C3F-BD1C-C98C9596463C}" type="slidenum">
              <a:rPr lang="en-US">
                <a:solidFill>
                  <a:srgbClr val="FFFFFF"/>
                </a:solidFill>
                <a:latin typeface="Calibri" panose="020F0502020204030204"/>
              </a:rPr>
              <a:pPr>
                <a:lnSpc>
                  <a:spcPct val="90000"/>
                </a:lnSpc>
                <a:spcAft>
                  <a:spcPts val="600"/>
                </a:spcAft>
                <a:defRPr/>
              </a:pPr>
              <a:t>22</a:t>
            </a:fld>
            <a:endParaRPr lang="en-US">
              <a:solidFill>
                <a:srgbClr val="FFFFFF"/>
              </a:solidFill>
              <a:latin typeface="Calibri" panose="020F0502020204030204"/>
            </a:endParaRPr>
          </a:p>
        </p:txBody>
      </p:sp>
    </p:spTree>
    <p:extLst>
      <p:ext uri="{BB962C8B-B14F-4D97-AF65-F5344CB8AC3E}">
        <p14:creationId xmlns:p14="http://schemas.microsoft.com/office/powerpoint/2010/main" val="48083205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ee the source image">
            <a:extLst>
              <a:ext uri="{FF2B5EF4-FFF2-40B4-BE49-F238E27FC236}">
                <a16:creationId xmlns:a16="http://schemas.microsoft.com/office/drawing/2014/main" id="{C855B7C5-522A-E199-4464-9AAD409646E6}"/>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5487" t="7969" r="5487" b="8505"/>
          <a:stretch/>
        </p:blipFill>
        <p:spPr bwMode="auto">
          <a:xfrm>
            <a:off x="0" y="546538"/>
            <a:ext cx="8450297" cy="5728138"/>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See the source image">
            <a:extLst>
              <a:ext uri="{FF2B5EF4-FFF2-40B4-BE49-F238E27FC236}">
                <a16:creationId xmlns:a16="http://schemas.microsoft.com/office/drawing/2014/main" id="{162BFA1E-C491-09D1-C0C7-AA13A1BD78EE}"/>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19320" r="18731" b="-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F76C298-FCFC-51E9-9D71-BF77C0921D5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212666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8" descr="See the source image">
            <a:extLst>
              <a:ext uri="{FF2B5EF4-FFF2-40B4-BE49-F238E27FC236}">
                <a16:creationId xmlns:a16="http://schemas.microsoft.com/office/drawing/2014/main" id="{F6865853-6289-954F-85B8-B61FDD2FEAA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329" r="1" b="17691"/>
          <a:stretch/>
        </p:blipFill>
        <p:spPr bwMode="auto">
          <a:xfrm>
            <a:off x="1061544" y="1010675"/>
            <a:ext cx="9467485" cy="48366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67004E2-62E4-50F2-7B0F-DFF181CBC6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chemeClr val="tx1">
                    <a:tint val="75000"/>
                    <a:alpha val="80000"/>
                  </a:schemeClr>
                </a:solidFill>
              </a:rPr>
              <a:pPr>
                <a:spcAft>
                  <a:spcPts val="600"/>
                </a:spcAft>
              </a:pPr>
              <a:t>24</a:t>
            </a:fld>
            <a:endParaRPr lang="en-US">
              <a:solidFill>
                <a:schemeClr val="tx1">
                  <a:tint val="75000"/>
                  <a:alpha val="80000"/>
                </a:schemeClr>
              </a:solidFill>
            </a:endParaRPr>
          </a:p>
        </p:txBody>
      </p:sp>
    </p:spTree>
    <p:extLst>
      <p:ext uri="{BB962C8B-B14F-4D97-AF65-F5344CB8AC3E}">
        <p14:creationId xmlns:p14="http://schemas.microsoft.com/office/powerpoint/2010/main" val="116448584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73" name="Rectangle 7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C618EA62-6A7E-F616-9DA4-444A8A1972D4}"/>
              </a:ext>
            </a:extLst>
          </p:cNvPr>
          <p:cNvSpPr>
            <a:spLocks noGrp="1"/>
          </p:cNvSpPr>
          <p:nvPr>
            <p:ph type="title"/>
          </p:nvPr>
        </p:nvSpPr>
        <p:spPr>
          <a:xfrm>
            <a:off x="411908" y="2034292"/>
            <a:ext cx="6497570" cy="4504620"/>
          </a:xfrm>
        </p:spPr>
        <p:txBody>
          <a:bodyPr vert="horz" lIns="91440" tIns="45720" rIns="91440" bIns="45720" rtlCol="0" anchor="ctr">
            <a:normAutofit fontScale="90000"/>
          </a:bodyPr>
          <a:lstStyle/>
          <a:p>
            <a:r>
              <a:rPr lang="en-US" sz="2400" b="1" dirty="0">
                <a:solidFill>
                  <a:schemeClr val="bg1"/>
                </a:solidFill>
                <a:latin typeface="Lucida Handwriting" panose="03010101010101010101" pitchFamily="66" charset="0"/>
              </a:rPr>
              <a:t>Carrier</a:t>
            </a:r>
            <a:r>
              <a:rPr lang="en-US" sz="2000" b="1" dirty="0">
                <a:solidFill>
                  <a:schemeClr val="bg1"/>
                </a:solidFill>
                <a:latin typeface="Lucida Handwriting" panose="03010101010101010101" pitchFamily="66" charset="0"/>
              </a:rPr>
              <a:t> </a:t>
            </a:r>
            <a:r>
              <a:rPr lang="en-US" sz="2000" b="1" dirty="0">
                <a:solidFill>
                  <a:schemeClr val="bg1"/>
                </a:solidFill>
              </a:rPr>
              <a:t> </a:t>
            </a:r>
            <a:r>
              <a:rPr lang="en-US" sz="8700" kern="1200" dirty="0">
                <a:solidFill>
                  <a:schemeClr val="bg1"/>
                </a:solidFill>
                <a:latin typeface="+mj-lt"/>
                <a:ea typeface="+mj-ea"/>
                <a:cs typeface="+mj-cs"/>
              </a:rPr>
              <a:t>R</a:t>
            </a:r>
            <a:r>
              <a:rPr lang="en-US" sz="6700" kern="1200" dirty="0">
                <a:solidFill>
                  <a:schemeClr val="bg1"/>
                </a:solidFill>
                <a:latin typeface="+mj-lt"/>
                <a:ea typeface="+mj-ea"/>
                <a:cs typeface="+mj-cs"/>
              </a:rPr>
              <a:t>esponsibilities</a:t>
            </a:r>
            <a:br>
              <a:rPr lang="en-US" sz="6700" kern="1200" dirty="0">
                <a:solidFill>
                  <a:schemeClr val="bg1"/>
                </a:solidFill>
                <a:latin typeface="+mj-lt"/>
                <a:ea typeface="+mj-ea"/>
                <a:cs typeface="+mj-cs"/>
              </a:rPr>
            </a:br>
            <a:r>
              <a:rPr lang="en-US" sz="6700" kern="1200" dirty="0">
                <a:solidFill>
                  <a:schemeClr val="bg1"/>
                </a:solidFill>
                <a:latin typeface="+mj-lt"/>
                <a:ea typeface="+mj-ea"/>
                <a:cs typeface="+mj-cs"/>
              </a:rPr>
              <a:t>     </a:t>
            </a:r>
            <a:br>
              <a:rPr lang="en-US" sz="2400" b="1" kern="1200" dirty="0">
                <a:solidFill>
                  <a:schemeClr val="bg1"/>
                </a:solidFill>
                <a:latin typeface="Lucida Handwriting" panose="03010101010101010101" pitchFamily="66" charset="0"/>
              </a:rPr>
            </a:br>
            <a:r>
              <a:rPr lang="en-US" sz="2400" b="1" kern="1200" dirty="0">
                <a:solidFill>
                  <a:schemeClr val="bg1"/>
                </a:solidFill>
                <a:latin typeface="Lucida Handwriting" panose="03010101010101010101" pitchFamily="66" charset="0"/>
              </a:rPr>
              <a:t>         Plan</a:t>
            </a:r>
            <a:r>
              <a:rPr lang="en-US" sz="2400" b="1" kern="1200" dirty="0">
                <a:solidFill>
                  <a:schemeClr val="bg1"/>
                </a:solidFill>
                <a:latin typeface="+mj-lt"/>
                <a:ea typeface="+mj-ea"/>
                <a:cs typeface="+mj-cs"/>
              </a:rPr>
              <a:t>   </a:t>
            </a:r>
            <a:r>
              <a:rPr lang="en-US" sz="2000" b="1" kern="1200" dirty="0">
                <a:solidFill>
                  <a:schemeClr val="bg1"/>
                </a:solidFill>
                <a:latin typeface="+mj-lt"/>
                <a:ea typeface="+mj-ea"/>
                <a:cs typeface="+mj-cs"/>
              </a:rPr>
              <a:t> </a:t>
            </a:r>
            <a:r>
              <a:rPr lang="en-US" sz="8700" kern="1200" dirty="0">
                <a:solidFill>
                  <a:schemeClr val="bg1"/>
                </a:solidFill>
                <a:latin typeface="+mj-lt"/>
                <a:ea typeface="+mj-ea"/>
                <a:cs typeface="+mj-cs"/>
              </a:rPr>
              <a:t>R</a:t>
            </a:r>
            <a:r>
              <a:rPr lang="en-US" sz="6700" kern="1200" dirty="0">
                <a:solidFill>
                  <a:schemeClr val="bg1"/>
                </a:solidFill>
                <a:latin typeface="+mj-lt"/>
                <a:ea typeface="+mj-ea"/>
                <a:cs typeface="+mj-cs"/>
              </a:rPr>
              <a:t>ules</a:t>
            </a:r>
            <a:br>
              <a:rPr lang="en-US" sz="6700" kern="1200" dirty="0">
                <a:solidFill>
                  <a:schemeClr val="bg1"/>
                </a:solidFill>
                <a:latin typeface="+mj-lt"/>
                <a:ea typeface="+mj-ea"/>
                <a:cs typeface="+mj-cs"/>
              </a:rPr>
            </a:br>
            <a:r>
              <a:rPr lang="en-US" sz="8800" kern="1200" dirty="0">
                <a:solidFill>
                  <a:schemeClr val="bg1"/>
                </a:solidFill>
                <a:latin typeface="+mj-lt"/>
                <a:ea typeface="+mj-ea"/>
                <a:cs typeface="+mj-cs"/>
              </a:rPr>
              <a:t>          </a:t>
            </a:r>
            <a:r>
              <a:rPr lang="en-US" sz="6700" kern="1200" dirty="0">
                <a:solidFill>
                  <a:schemeClr val="bg1"/>
                </a:solidFill>
                <a:latin typeface="+mj-lt"/>
                <a:ea typeface="+mj-ea"/>
                <a:cs typeface="+mj-cs"/>
              </a:rPr>
              <a:t>&amp; </a:t>
            </a:r>
            <a:br>
              <a:rPr lang="en-US" sz="8800" kern="1200" dirty="0">
                <a:solidFill>
                  <a:schemeClr val="bg1"/>
                </a:solidFill>
                <a:latin typeface="+mj-lt"/>
                <a:ea typeface="+mj-ea"/>
                <a:cs typeface="+mj-cs"/>
              </a:rPr>
            </a:br>
            <a:r>
              <a:rPr lang="en-US" sz="8800" kern="1200" dirty="0">
                <a:solidFill>
                  <a:schemeClr val="bg1"/>
                </a:solidFill>
                <a:latin typeface="+mj-lt"/>
                <a:ea typeface="+mj-ea"/>
                <a:cs typeface="+mj-cs"/>
              </a:rPr>
              <a:t>     </a:t>
            </a:r>
            <a:r>
              <a:rPr lang="en-US" sz="2400" b="1" kern="1200" dirty="0">
                <a:solidFill>
                  <a:schemeClr val="bg1"/>
                </a:solidFill>
                <a:latin typeface="Lucida Handwriting" panose="03010101010101010101" pitchFamily="66" charset="0"/>
              </a:rPr>
              <a:t>Member</a:t>
            </a:r>
            <a:r>
              <a:rPr lang="en-US" sz="2400" b="1" kern="1200" dirty="0">
                <a:solidFill>
                  <a:schemeClr val="bg1"/>
                </a:solidFill>
                <a:latin typeface="+mj-lt"/>
                <a:ea typeface="+mj-ea"/>
                <a:cs typeface="+mj-cs"/>
              </a:rPr>
              <a:t>  </a:t>
            </a:r>
            <a:r>
              <a:rPr lang="en-US" sz="8800" kern="1200" dirty="0">
                <a:solidFill>
                  <a:schemeClr val="bg1"/>
                </a:solidFill>
                <a:latin typeface="+mj-lt"/>
                <a:ea typeface="+mj-ea"/>
                <a:cs typeface="+mj-cs"/>
              </a:rPr>
              <a:t>R</a:t>
            </a:r>
            <a:r>
              <a:rPr lang="en-US" sz="6700" kern="1200" dirty="0">
                <a:solidFill>
                  <a:schemeClr val="bg1"/>
                </a:solidFill>
                <a:latin typeface="+mj-lt"/>
                <a:ea typeface="+mj-ea"/>
                <a:cs typeface="+mj-cs"/>
              </a:rPr>
              <a:t>ights</a:t>
            </a:r>
            <a:br>
              <a:rPr lang="en-US" sz="8800" kern="1200" dirty="0">
                <a:solidFill>
                  <a:schemeClr val="bg1"/>
                </a:solidFill>
                <a:latin typeface="+mj-lt"/>
                <a:ea typeface="+mj-ea"/>
                <a:cs typeface="+mj-cs"/>
              </a:rPr>
            </a:br>
            <a:br>
              <a:rPr lang="en-US" sz="8800" kern="1200" dirty="0">
                <a:solidFill>
                  <a:schemeClr val="bg1"/>
                </a:solidFill>
                <a:latin typeface="+mj-lt"/>
                <a:ea typeface="+mj-ea"/>
                <a:cs typeface="+mj-cs"/>
              </a:rPr>
            </a:br>
            <a:endParaRPr lang="en-US" sz="8800" kern="1200" dirty="0">
              <a:solidFill>
                <a:schemeClr val="bg1"/>
              </a:solidFill>
              <a:latin typeface="+mj-lt"/>
              <a:ea typeface="+mj-ea"/>
              <a:cs typeface="+mj-cs"/>
            </a:endParaRPr>
          </a:p>
        </p:txBody>
      </p:sp>
      <p:sp>
        <p:nvSpPr>
          <p:cNvPr id="75" name="Freeform: Shape 7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descr="See the source image">
            <a:extLst>
              <a:ext uri="{FF2B5EF4-FFF2-40B4-BE49-F238E27FC236}">
                <a16:creationId xmlns:a16="http://schemas.microsoft.com/office/drawing/2014/main" id="{0A69F339-533C-3041-6004-FE1ED34CC2D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7564" b="-3"/>
          <a:stretch/>
        </p:blipFill>
        <p:spPr bwMode="auto">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5362" name="Picture 2" descr="See the source image">
            <a:extLst>
              <a:ext uri="{FF2B5EF4-FFF2-40B4-BE49-F238E27FC236}">
                <a16:creationId xmlns:a16="http://schemas.microsoft.com/office/drawing/2014/main" id="{D98AEC0C-CAA1-8806-E762-28FDC90215C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631" r="5877" b="2"/>
          <a:stretch/>
        </p:blipFill>
        <p:spPr bwMode="auto">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3CB990B-09F3-F752-B734-7FCFB751DBD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365821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137" name="Rectangle 136">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8800" kern="1200">
                <a:solidFill>
                  <a:schemeClr val="bg1"/>
                </a:solidFill>
                <a:latin typeface="+mj-lt"/>
                <a:ea typeface="+mj-ea"/>
                <a:cs typeface="+mj-cs"/>
              </a:rPr>
              <a:t>What’s Included?</a:t>
            </a:r>
          </a:p>
        </p:txBody>
      </p:sp>
      <p:sp>
        <p:nvSpPr>
          <p:cNvPr id="139" name="Freeform: Shape 138">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See the source image">
            <a:extLst>
              <a:ext uri="{FF2B5EF4-FFF2-40B4-BE49-F238E27FC236}">
                <a16:creationId xmlns:a16="http://schemas.microsoft.com/office/drawing/2014/main" id="{1985F03D-3030-CECC-2014-40C8EE173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58" b="-2"/>
          <a:stretch/>
        </p:blipFill>
        <p:spPr bwMode="auto">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10" descr="See the source image">
            <a:extLst>
              <a:ext uri="{FF2B5EF4-FFF2-40B4-BE49-F238E27FC236}">
                <a16:creationId xmlns:a16="http://schemas.microsoft.com/office/drawing/2014/main" id="{7552858B-066E-CD75-558A-984C9A0CCE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76" r="5596"/>
          <a:stretch/>
        </p:blipFill>
        <p:spPr bwMode="auto">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782399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139" name="Rectangle 138">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53F53DA6-E254-41BA-9624-5003FE690AE0}"/>
              </a:ext>
            </a:extLst>
          </p:cNvPr>
          <p:cNvSpPr>
            <a:spLocks noGrp="1"/>
          </p:cNvSpPr>
          <p:nvPr>
            <p:ph type="title"/>
          </p:nvPr>
        </p:nvSpPr>
        <p:spPr>
          <a:xfrm>
            <a:off x="887052" y="955972"/>
            <a:ext cx="5282519" cy="4504620"/>
          </a:xfrm>
        </p:spPr>
        <p:txBody>
          <a:bodyPr vert="horz" lIns="91440" tIns="45720" rIns="91440" bIns="45720" rtlCol="0" anchor="ctr">
            <a:normAutofit/>
          </a:bodyPr>
          <a:lstStyle/>
          <a:p>
            <a:pPr algn="ctr"/>
            <a:r>
              <a:rPr lang="en-US" sz="8800" kern="1200" dirty="0">
                <a:solidFill>
                  <a:schemeClr val="bg1"/>
                </a:solidFill>
                <a:latin typeface="+mj-lt"/>
                <a:ea typeface="+mj-ea"/>
                <a:cs typeface="+mj-cs"/>
              </a:rPr>
              <a:t>What’s Excluded or Limited?</a:t>
            </a:r>
          </a:p>
        </p:txBody>
      </p:sp>
      <p:sp>
        <p:nvSpPr>
          <p:cNvPr id="141" name="Freeform: Shape 140">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2" descr="See the source image">
            <a:extLst>
              <a:ext uri="{FF2B5EF4-FFF2-40B4-BE49-F238E27FC236}">
                <a16:creationId xmlns:a16="http://schemas.microsoft.com/office/drawing/2014/main" id="{0DDB79B1-735C-8E74-37C8-5F92D8D5D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2" r="-2" b="6287"/>
          <a:stretch/>
        </p:blipFill>
        <p:spPr bwMode="auto">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30724" name="Picture 4" descr="See the source image">
            <a:extLst>
              <a:ext uri="{FF2B5EF4-FFF2-40B4-BE49-F238E27FC236}">
                <a16:creationId xmlns:a16="http://schemas.microsoft.com/office/drawing/2014/main" id="{57D74A15-9C1A-0062-00E0-8FF6A7DB6A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3448"/>
          <a:stretch/>
        </p:blipFill>
        <p:spPr bwMode="auto">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4ABF582-8987-41A4-884D-B77BB7A369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27</a:t>
            </a:fld>
            <a:endParaRPr lang="en-US">
              <a:solidFill>
                <a:srgbClr val="FFFFFF"/>
              </a:solidFill>
            </a:endParaRPr>
          </a:p>
        </p:txBody>
      </p:sp>
    </p:spTree>
    <p:extLst>
      <p:ext uri="{BB962C8B-B14F-4D97-AF65-F5344CB8AC3E}">
        <p14:creationId xmlns:p14="http://schemas.microsoft.com/office/powerpoint/2010/main" val="227769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FBEE5C9-5C2E-46DB-81F2-F4A3DBD16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8" descr="See the source image">
            <a:extLst>
              <a:ext uri="{FF2B5EF4-FFF2-40B4-BE49-F238E27FC236}">
                <a16:creationId xmlns:a16="http://schemas.microsoft.com/office/drawing/2014/main" id="{C512D457-22B5-DCAB-482F-4C7AA9373FC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1087" r="1" b="22758"/>
          <a:stretch/>
        </p:blipFill>
        <p:spPr bwMode="auto">
          <a:xfrm>
            <a:off x="4426858" y="3429004"/>
            <a:ext cx="7765144" cy="34289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D5D14B0A-1471-61E9-AF21-E0866CD6AE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38" r="1" b="7550"/>
          <a:stretch/>
        </p:blipFill>
        <p:spPr bwMode="auto">
          <a:xfrm>
            <a:off x="4426853" y="-3"/>
            <a:ext cx="7765146" cy="343440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34D94F3A-BF39-47F6-9AAA-3C61AF7E0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79" name="Freeform: Shape 78">
            <a:extLst>
              <a:ext uri="{FF2B5EF4-FFF2-40B4-BE49-F238E27FC236}">
                <a16:creationId xmlns:a16="http://schemas.microsoft.com/office/drawing/2014/main" id="{B47765B4-4036-4622-8B6B-AB9832B66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C618EA62-6A7E-F616-9DA4-444A8A1972D4}"/>
              </a:ext>
            </a:extLst>
          </p:cNvPr>
          <p:cNvSpPr>
            <a:spLocks noGrp="1"/>
          </p:cNvSpPr>
          <p:nvPr>
            <p:ph type="title"/>
          </p:nvPr>
        </p:nvSpPr>
        <p:spPr>
          <a:xfrm>
            <a:off x="464091" y="1433418"/>
            <a:ext cx="3684960" cy="1492132"/>
          </a:xfrm>
        </p:spPr>
        <p:txBody>
          <a:bodyPr vert="horz" lIns="91440" tIns="45720" rIns="91440" bIns="45720" rtlCol="0" anchor="t">
            <a:noAutofit/>
          </a:bodyPr>
          <a:lstStyle/>
          <a:p>
            <a:pPr algn="ctr"/>
            <a:r>
              <a:rPr lang="en-US" sz="6000" kern="1200" dirty="0">
                <a:solidFill>
                  <a:schemeClr val="bg1"/>
                </a:solidFill>
                <a:latin typeface="+mj-lt"/>
                <a:ea typeface="+mj-ea"/>
                <a:cs typeface="+mj-cs"/>
              </a:rPr>
              <a:t>Grievances &amp; </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Appeal</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Rights </a:t>
            </a:r>
          </a:p>
        </p:txBody>
      </p:sp>
      <p:sp>
        <p:nvSpPr>
          <p:cNvPr id="5" name="Slide Number Placeholder 4">
            <a:extLst>
              <a:ext uri="{FF2B5EF4-FFF2-40B4-BE49-F238E27FC236}">
                <a16:creationId xmlns:a16="http://schemas.microsoft.com/office/drawing/2014/main" id="{03CB990B-09F3-F752-B734-7FCFB751DBD5}"/>
              </a:ext>
            </a:extLst>
          </p:cNvPr>
          <p:cNvSpPr>
            <a:spLocks noGrp="1"/>
          </p:cNvSpPr>
          <p:nvPr>
            <p:ph type="sldNum" sz="quarter" idx="12"/>
          </p:nvPr>
        </p:nvSpPr>
        <p:spPr>
          <a:xfrm>
            <a:off x="8800838" y="6375679"/>
            <a:ext cx="2624400" cy="345796"/>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193431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F736F-63B2-45FE-A840-4154463E2FD6}"/>
              </a:ext>
            </a:extLst>
          </p:cNvPr>
          <p:cNvSpPr>
            <a:spLocks noGrp="1"/>
          </p:cNvSpPr>
          <p:nvPr>
            <p:ph type="title"/>
          </p:nvPr>
        </p:nvSpPr>
        <p:spPr>
          <a:xfrm>
            <a:off x="686834" y="1153572"/>
            <a:ext cx="3200400" cy="4461163"/>
          </a:xfrm>
        </p:spPr>
        <p:txBody>
          <a:bodyPr vert="horz" lIns="91440" tIns="45720" rIns="91440" bIns="45720" rtlCol="0" anchor="ctr">
            <a:normAutofit fontScale="90000"/>
          </a:bodyPr>
          <a:lstStyle/>
          <a:p>
            <a:r>
              <a:rPr lang="en-US" sz="6000" b="1" dirty="0"/>
              <a:t>Maximize Your Benefits Using Your Benefits Book </a:t>
            </a:r>
            <a:r>
              <a:rPr lang="en-US" sz="6000" b="1" kern="1200" dirty="0">
                <a:latin typeface="+mj-lt"/>
                <a:ea typeface="+mj-ea"/>
                <a:cs typeface="+mj-cs"/>
              </a:rPr>
              <a:t>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FF1DC1-6A63-4576-B426-2706B7CACC47}"/>
              </a:ext>
            </a:extLst>
          </p:cNvPr>
          <p:cNvSpPr>
            <a:spLocks noGrp="1"/>
          </p:cNvSpPr>
          <p:nvPr>
            <p:ph sz="half" idx="1"/>
          </p:nvPr>
        </p:nvSpPr>
        <p:spPr>
          <a:xfrm>
            <a:off x="4447308" y="591344"/>
            <a:ext cx="6906491" cy="5585619"/>
          </a:xfrm>
        </p:spPr>
        <p:txBody>
          <a:bodyPr vert="horz" lIns="91440" tIns="45720" rIns="91440" bIns="45720" rtlCol="0" anchor="ctr">
            <a:normAutofit fontScale="92500" lnSpcReduction="20000"/>
          </a:bodyPr>
          <a:lstStyle/>
          <a:p>
            <a:r>
              <a:rPr lang="en-US" dirty="0"/>
              <a:t>Become familiar with the entire document.</a:t>
            </a:r>
          </a:p>
          <a:p>
            <a:r>
              <a:rPr lang="en-US" dirty="0"/>
              <a:t>If reading cover to cover is overwhelming, begin by reading the </a:t>
            </a:r>
            <a:r>
              <a:rPr lang="en-US" i="1" dirty="0"/>
              <a:t>Table of Contents. </a:t>
            </a:r>
            <a:r>
              <a:rPr lang="en-US" dirty="0"/>
              <a:t>Then, locate the </a:t>
            </a:r>
            <a:r>
              <a:rPr lang="en-US" i="1" dirty="0"/>
              <a:t>Definitions </a:t>
            </a:r>
            <a:r>
              <a:rPr lang="en-US" dirty="0"/>
              <a:t>section and start there!</a:t>
            </a:r>
          </a:p>
          <a:p>
            <a:r>
              <a:rPr lang="en-US" dirty="0"/>
              <a:t>Become familiar with:</a:t>
            </a:r>
          </a:p>
          <a:p>
            <a:pPr lvl="1"/>
            <a:r>
              <a:rPr lang="en-US" dirty="0"/>
              <a:t>All Your Health Plan Definitions;</a:t>
            </a:r>
          </a:p>
          <a:p>
            <a:pPr lvl="1"/>
            <a:r>
              <a:rPr lang="en-US" dirty="0"/>
              <a:t>Which services/supplies are covered;</a:t>
            </a:r>
          </a:p>
          <a:p>
            <a:pPr lvl="1"/>
            <a:r>
              <a:rPr lang="en-US" dirty="0"/>
              <a:t>Which services/supplies are limited and excluded; </a:t>
            </a:r>
          </a:p>
          <a:p>
            <a:pPr lvl="1"/>
            <a:r>
              <a:rPr lang="en-US" dirty="0"/>
              <a:t>Your Rights to Appeal Non-coverage Decisions, and</a:t>
            </a:r>
          </a:p>
          <a:p>
            <a:pPr lvl="1"/>
            <a:r>
              <a:rPr lang="en-US" dirty="0"/>
              <a:t>The Health Plan Rules and Any Special Provisions</a:t>
            </a:r>
          </a:p>
          <a:p>
            <a:r>
              <a:rPr lang="en-US" b="1" dirty="0"/>
              <a:t>Refer to the Benefits Book whenever you need directions about how to use your insurance. </a:t>
            </a:r>
          </a:p>
          <a:p>
            <a:r>
              <a:rPr lang="en-US" dirty="0"/>
              <a:t>If you don’t understand the directions or descriptions, </a:t>
            </a:r>
            <a:r>
              <a:rPr lang="en-US" b="1" dirty="0"/>
              <a:t>ask questions, </a:t>
            </a:r>
            <a:r>
              <a:rPr lang="en-US" dirty="0"/>
              <a:t>AND expect nothing less than good customer service from your health plan carrier!</a:t>
            </a:r>
          </a:p>
        </p:txBody>
      </p:sp>
      <p:sp>
        <p:nvSpPr>
          <p:cNvPr id="5" name="Slide Number Placeholder 4">
            <a:extLst>
              <a:ext uri="{FF2B5EF4-FFF2-40B4-BE49-F238E27FC236}">
                <a16:creationId xmlns:a16="http://schemas.microsoft.com/office/drawing/2014/main" id="{E6F9B044-F275-43C8-A2D4-035CFA2219B7}"/>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29</a:t>
            </a:fld>
            <a:endParaRPr lang="en-US"/>
          </a:p>
        </p:txBody>
      </p:sp>
    </p:spTree>
    <p:extLst>
      <p:ext uri="{BB962C8B-B14F-4D97-AF65-F5344CB8AC3E}">
        <p14:creationId xmlns:p14="http://schemas.microsoft.com/office/powerpoint/2010/main" val="29597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ips for Appealing a Denied Health Insurance Claim - NerdWallet">
            <a:extLst>
              <a:ext uri="{FF2B5EF4-FFF2-40B4-BE49-F238E27FC236}">
                <a16:creationId xmlns:a16="http://schemas.microsoft.com/office/drawing/2014/main" id="{7804EC45-E437-4ACC-9052-CC404624D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731" y="97938"/>
            <a:ext cx="2841948" cy="1895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3DA36D-A90C-4110-9FBA-96738E97258E}"/>
              </a:ext>
            </a:extLst>
          </p:cNvPr>
          <p:cNvSpPr>
            <a:spLocks noGrp="1"/>
          </p:cNvSpPr>
          <p:nvPr>
            <p:ph type="title"/>
          </p:nvPr>
        </p:nvSpPr>
        <p:spPr>
          <a:xfrm>
            <a:off x="838200" y="1448572"/>
            <a:ext cx="10515600" cy="1325563"/>
          </a:xfrm>
        </p:spPr>
        <p:txBody>
          <a:bodyPr>
            <a:normAutofit fontScale="90000"/>
          </a:bodyPr>
          <a:lstStyle/>
          <a:p>
            <a:pPr algn="ctr"/>
            <a:br>
              <a:rPr lang="en-US" dirty="0"/>
            </a:br>
            <a:br>
              <a:rPr lang="en-US" dirty="0"/>
            </a:br>
            <a:r>
              <a:rPr lang="en-US" dirty="0"/>
              <a:t>Important Plan Documents </a:t>
            </a:r>
          </a:p>
        </p:txBody>
      </p:sp>
      <p:sp>
        <p:nvSpPr>
          <p:cNvPr id="3" name="Content Placeholder 2">
            <a:extLst>
              <a:ext uri="{FF2B5EF4-FFF2-40B4-BE49-F238E27FC236}">
                <a16:creationId xmlns:a16="http://schemas.microsoft.com/office/drawing/2014/main" id="{9786AD62-3342-44B9-B4FC-F64DC786EBD6}"/>
              </a:ext>
            </a:extLst>
          </p:cNvPr>
          <p:cNvSpPr>
            <a:spLocks noGrp="1"/>
          </p:cNvSpPr>
          <p:nvPr>
            <p:ph sz="half" idx="1"/>
          </p:nvPr>
        </p:nvSpPr>
        <p:spPr>
          <a:xfrm>
            <a:off x="838200" y="2995684"/>
            <a:ext cx="5181600" cy="2907576"/>
          </a:xfrm>
          <a:noFill/>
          <a:ln>
            <a:solidFill>
              <a:schemeClr val="accent1"/>
            </a:solidFill>
          </a:ln>
        </p:spPr>
        <p:txBody>
          <a:bodyPr>
            <a:normAutofit/>
          </a:bodyPr>
          <a:lstStyle/>
          <a:p>
            <a:endParaRPr lang="en-US" sz="2000" dirty="0"/>
          </a:p>
          <a:p>
            <a:r>
              <a:rPr lang="en-US" sz="2000" dirty="0"/>
              <a:t>Authorization and Precertification Letters </a:t>
            </a:r>
          </a:p>
          <a:p>
            <a:r>
              <a:rPr lang="en-US" sz="2000" dirty="0"/>
              <a:t>Certificates of Creditable Coverage </a:t>
            </a:r>
          </a:p>
          <a:p>
            <a:r>
              <a:rPr lang="en-US" sz="2000" dirty="0"/>
              <a:t>Clinical Guidelines </a:t>
            </a:r>
          </a:p>
          <a:p>
            <a:r>
              <a:rPr lang="en-US" sz="2000" dirty="0">
                <a:highlight>
                  <a:srgbClr val="FFFF99"/>
                </a:highlight>
              </a:rPr>
              <a:t>Explanation of Benefits (EOBs)</a:t>
            </a:r>
          </a:p>
          <a:p>
            <a:r>
              <a:rPr lang="en-US" sz="2000" dirty="0"/>
              <a:t>HIPAA &amp; Disclosure Forms</a:t>
            </a:r>
          </a:p>
          <a:p>
            <a:r>
              <a:rPr lang="en-US" sz="2000" dirty="0"/>
              <a:t>Insurance Claim Forms</a:t>
            </a:r>
          </a:p>
          <a:p>
            <a:endParaRPr lang="en-US" sz="2000" dirty="0"/>
          </a:p>
        </p:txBody>
      </p:sp>
      <p:sp>
        <p:nvSpPr>
          <p:cNvPr id="5" name="Slide Number Placeholder 4">
            <a:extLst>
              <a:ext uri="{FF2B5EF4-FFF2-40B4-BE49-F238E27FC236}">
                <a16:creationId xmlns:a16="http://schemas.microsoft.com/office/drawing/2014/main" id="{115D187F-BDE3-4C0E-9725-682B9AA534B6}"/>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1026" name="Picture 2" descr="Zywave buys health plan document software business - Milwaukee Business  Journal">
            <a:extLst>
              <a:ext uri="{FF2B5EF4-FFF2-40B4-BE49-F238E27FC236}">
                <a16:creationId xmlns:a16="http://schemas.microsoft.com/office/drawing/2014/main" id="{CF203C2C-4F25-4158-8A88-78306C8A7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205" y="126082"/>
            <a:ext cx="3214046" cy="180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n Explanation of Benefits (EOB)? | BASIC">
            <a:extLst>
              <a:ext uri="{FF2B5EF4-FFF2-40B4-BE49-F238E27FC236}">
                <a16:creationId xmlns:a16="http://schemas.microsoft.com/office/drawing/2014/main" id="{19497A81-8605-42AD-BFD4-40F9BA944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73" y="143015"/>
            <a:ext cx="3680632" cy="18403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4B51B80-4A47-4B28-B601-26CB9FC77D59}"/>
              </a:ext>
            </a:extLst>
          </p:cNvPr>
          <p:cNvPicPr>
            <a:picLocks noChangeAspect="1"/>
          </p:cNvPicPr>
          <p:nvPr/>
        </p:nvPicPr>
        <p:blipFill>
          <a:blip r:embed="rId6"/>
          <a:stretch>
            <a:fillRect/>
          </a:stretch>
        </p:blipFill>
        <p:spPr>
          <a:xfrm>
            <a:off x="7113559" y="97937"/>
            <a:ext cx="2886642" cy="1885393"/>
          </a:xfrm>
          <a:prstGeom prst="rect">
            <a:avLst/>
          </a:prstGeom>
        </p:spPr>
      </p:pic>
      <p:sp>
        <p:nvSpPr>
          <p:cNvPr id="7" name="Content Placeholder 6">
            <a:extLst>
              <a:ext uri="{FF2B5EF4-FFF2-40B4-BE49-F238E27FC236}">
                <a16:creationId xmlns:a16="http://schemas.microsoft.com/office/drawing/2014/main" id="{9EF6DD71-D74C-47C4-FF06-86C544DF0197}"/>
              </a:ext>
            </a:extLst>
          </p:cNvPr>
          <p:cNvSpPr>
            <a:spLocks noGrp="1"/>
          </p:cNvSpPr>
          <p:nvPr>
            <p:ph sz="half" idx="2"/>
          </p:nvPr>
        </p:nvSpPr>
        <p:spPr>
          <a:xfrm>
            <a:off x="6185452" y="2995684"/>
            <a:ext cx="5181600" cy="2907576"/>
          </a:xfrm>
          <a:noFill/>
          <a:ln>
            <a:solidFill>
              <a:schemeClr val="accent1"/>
            </a:solidFill>
          </a:ln>
        </p:spPr>
        <p:txBody>
          <a:bodyPr>
            <a:normAutofit/>
          </a:bodyPr>
          <a:lstStyle/>
          <a:p>
            <a:endParaRPr lang="en-US" sz="2000" dirty="0"/>
          </a:p>
          <a:p>
            <a:r>
              <a:rPr lang="en-US" sz="2000" dirty="0"/>
              <a:t>Misc. Surveys &amp; Questionnaires </a:t>
            </a:r>
          </a:p>
          <a:p>
            <a:r>
              <a:rPr lang="en-US" sz="2000" dirty="0">
                <a:highlight>
                  <a:srgbClr val="FFFF99"/>
                </a:highlight>
              </a:rPr>
              <a:t>Non-coverage Decision Notices (aka denials)</a:t>
            </a:r>
          </a:p>
          <a:p>
            <a:r>
              <a:rPr lang="en-US" sz="2000" dirty="0"/>
              <a:t>Open Enrollment Notices/Disenrollment Warnings</a:t>
            </a:r>
          </a:p>
          <a:p>
            <a:r>
              <a:rPr lang="en-US" sz="2000" dirty="0"/>
              <a:t>Schedule of Benefits </a:t>
            </a:r>
          </a:p>
          <a:p>
            <a:r>
              <a:rPr lang="en-US" sz="2000" dirty="0"/>
              <a:t>Summary of Benefits &amp; Coverage </a:t>
            </a:r>
          </a:p>
          <a:p>
            <a:endParaRPr lang="en-US" sz="2000" dirty="0"/>
          </a:p>
          <a:p>
            <a:endParaRPr lang="en-US" sz="2000" dirty="0"/>
          </a:p>
        </p:txBody>
      </p:sp>
    </p:spTree>
    <p:extLst>
      <p:ext uri="{BB962C8B-B14F-4D97-AF65-F5344CB8AC3E}">
        <p14:creationId xmlns:p14="http://schemas.microsoft.com/office/powerpoint/2010/main" val="36372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bg/>
                                          </p:spTgt>
                                        </p:tgtEl>
                                        <p:attrNameLst>
                                          <p:attrName>style.visibility</p:attrName>
                                        </p:attrNameLst>
                                      </p:cBhvr>
                                      <p:to>
                                        <p:strVal val="visible"/>
                                      </p:to>
                                    </p:set>
                                    <p:animEffect transition="in" filter="fade">
                                      <p:cBhvr>
                                        <p:cTn id="35" dur="500"/>
                                        <p:tgtEl>
                                          <p:spTgt spid="7">
                                            <p:bg/>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500"/>
                                        <p:tgtEl>
                                          <p:spTgt spid="7">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8E23E6EB-2797-89A7-8E9C-9188815FBD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6" b="2209"/>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45D9428F-1241-8AD6-36D6-BBCD573DC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6" b="2209"/>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a:extLst>
              <a:ext uri="{FF2B5EF4-FFF2-40B4-BE49-F238E27FC236}">
                <a16:creationId xmlns:a16="http://schemas.microsoft.com/office/drawing/2014/main" id="{2EC99770-B0B2-41FA-DFA9-D5A56C9FEB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6" b="2209"/>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ee the source image">
            <a:extLst>
              <a:ext uri="{FF2B5EF4-FFF2-40B4-BE49-F238E27FC236}">
                <a16:creationId xmlns:a16="http://schemas.microsoft.com/office/drawing/2014/main" id="{D0A8B733-B65D-D495-A30E-A485A1359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6" b="2209"/>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ame 7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14F736F-63B2-45FE-A840-4154463E2FD6}"/>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600" b="1" kern="1200" dirty="0">
                <a:solidFill>
                  <a:srgbClr val="080808"/>
                </a:solidFill>
                <a:latin typeface="+mj-lt"/>
                <a:ea typeface="+mj-ea"/>
                <a:cs typeface="+mj-cs"/>
              </a:rPr>
              <a:t>What </a:t>
            </a:r>
            <a:r>
              <a:rPr lang="en-US" sz="2600" b="1" dirty="0">
                <a:solidFill>
                  <a:srgbClr val="080808"/>
                </a:solidFill>
              </a:rPr>
              <a:t>Do I </a:t>
            </a:r>
            <a:r>
              <a:rPr lang="en-US" sz="2600" b="1" kern="1200" dirty="0">
                <a:solidFill>
                  <a:srgbClr val="080808"/>
                </a:solidFill>
                <a:latin typeface="+mj-lt"/>
                <a:ea typeface="+mj-ea"/>
                <a:cs typeface="+mj-cs"/>
              </a:rPr>
              <a:t>Do If I Get Confusing, Conflicting or Incorrect Information?</a:t>
            </a:r>
          </a:p>
        </p:txBody>
      </p:sp>
      <p:sp>
        <p:nvSpPr>
          <p:cNvPr id="5" name="Slide Number Placeholder 4">
            <a:extLst>
              <a:ext uri="{FF2B5EF4-FFF2-40B4-BE49-F238E27FC236}">
                <a16:creationId xmlns:a16="http://schemas.microsoft.com/office/drawing/2014/main" id="{E6F9B044-F275-43C8-A2D4-035CFA2219B7}"/>
              </a:ext>
            </a:extLst>
          </p:cNvPr>
          <p:cNvSpPr>
            <a:spLocks noGrp="1"/>
          </p:cNvSpPr>
          <p:nvPr>
            <p:ph type="sldNum" sz="quarter" idx="12"/>
          </p:nvPr>
        </p:nvSpPr>
        <p:spPr>
          <a:xfrm>
            <a:off x="9301457" y="6356350"/>
            <a:ext cx="2568811"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30</a:t>
            </a:fld>
            <a:endParaRPr lang="en-US">
              <a:solidFill>
                <a:srgbClr val="FFFFFF"/>
              </a:solidFill>
            </a:endParaRPr>
          </a:p>
        </p:txBody>
      </p:sp>
    </p:spTree>
    <p:extLst>
      <p:ext uri="{BB962C8B-B14F-4D97-AF65-F5344CB8AC3E}">
        <p14:creationId xmlns:p14="http://schemas.microsoft.com/office/powerpoint/2010/main" val="2837408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14F736F-63B2-45FE-A840-4154463E2FD6}"/>
              </a:ext>
            </a:extLst>
          </p:cNvPr>
          <p:cNvSpPr>
            <a:spLocks noGrp="1"/>
          </p:cNvSpPr>
          <p:nvPr>
            <p:ph type="title"/>
          </p:nvPr>
        </p:nvSpPr>
        <p:spPr>
          <a:xfrm>
            <a:off x="962127" y="716555"/>
            <a:ext cx="10264697" cy="1212102"/>
          </a:xfrm>
        </p:spPr>
        <p:txBody>
          <a:bodyPr vert="horz" lIns="91440" tIns="45720" rIns="91440" bIns="45720" rtlCol="0" anchor="ctr">
            <a:normAutofit/>
          </a:bodyPr>
          <a:lstStyle/>
          <a:p>
            <a:r>
              <a:rPr lang="en-US" sz="5000" b="1" kern="1200" dirty="0">
                <a:solidFill>
                  <a:srgbClr val="FFFFFF"/>
                </a:solidFill>
                <a:latin typeface="+mj-lt"/>
                <a:ea typeface="+mj-ea"/>
                <a:cs typeface="+mj-cs"/>
              </a:rPr>
              <a:t>			Don’t Worry Alone! </a:t>
            </a:r>
          </a:p>
        </p:txBody>
      </p:sp>
      <p:sp>
        <p:nvSpPr>
          <p:cNvPr id="5" name="Slide Number Placeholder 4">
            <a:extLst>
              <a:ext uri="{FF2B5EF4-FFF2-40B4-BE49-F238E27FC236}">
                <a16:creationId xmlns:a16="http://schemas.microsoft.com/office/drawing/2014/main" id="{E6F9B044-F275-43C8-A2D4-035CFA2219B7}"/>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3A98EE3D-8CD1-4C3F-BD1C-C98C9596463C}" type="slidenum">
              <a:rPr lang="en-US" sz="1000"/>
              <a:pPr>
                <a:spcAft>
                  <a:spcPts val="600"/>
                </a:spcAft>
              </a:pPr>
              <a:t>31</a:t>
            </a:fld>
            <a:endParaRPr lang="en-US" sz="1000"/>
          </a:p>
        </p:txBody>
      </p:sp>
      <p:pic>
        <p:nvPicPr>
          <p:cNvPr id="20" name="Picture 19">
            <a:extLst>
              <a:ext uri="{FF2B5EF4-FFF2-40B4-BE49-F238E27FC236}">
                <a16:creationId xmlns:a16="http://schemas.microsoft.com/office/drawing/2014/main" id="{C62A9116-C82B-AD55-235A-52F14ECC134B}"/>
              </a:ext>
            </a:extLst>
          </p:cNvPr>
          <p:cNvPicPr>
            <a:picLocks noChangeAspect="1"/>
          </p:cNvPicPr>
          <p:nvPr/>
        </p:nvPicPr>
        <p:blipFill>
          <a:blip r:embed="rId3"/>
          <a:stretch>
            <a:fillRect/>
          </a:stretch>
        </p:blipFill>
        <p:spPr>
          <a:xfrm>
            <a:off x="1981506" y="2171472"/>
            <a:ext cx="8726118" cy="3191320"/>
          </a:xfrm>
          <a:prstGeom prst="rect">
            <a:avLst/>
          </a:prstGeom>
        </p:spPr>
      </p:pic>
    </p:spTree>
    <p:extLst>
      <p:ext uri="{BB962C8B-B14F-4D97-AF65-F5344CB8AC3E}">
        <p14:creationId xmlns:p14="http://schemas.microsoft.com/office/powerpoint/2010/main" val="52666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73" name="Rectangle 7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56591" y="506896"/>
            <a:ext cx="5696357" cy="5373198"/>
          </a:xfrm>
        </p:spPr>
        <p:txBody>
          <a:bodyPr vert="horz" lIns="91440" tIns="45720" rIns="91440" bIns="45720" rtlCol="0" anchor="ctr">
            <a:normAutofit fontScale="90000"/>
          </a:bodyPr>
          <a:lstStyle/>
          <a:p>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r>
              <a:rPr lang="en-US" sz="5600" kern="1200" dirty="0">
                <a:solidFill>
                  <a:schemeClr val="bg1"/>
                </a:solidFill>
                <a:latin typeface="+mj-lt"/>
                <a:ea typeface="+mj-ea"/>
                <a:cs typeface="+mj-cs"/>
              </a:rPr>
              <a:t>  </a:t>
            </a:r>
            <a:r>
              <a:rPr lang="en-US" sz="3600" kern="1200" dirty="0">
                <a:solidFill>
                  <a:schemeClr val="bg1"/>
                </a:solidFill>
                <a:latin typeface="+mj-lt"/>
                <a:ea typeface="+mj-ea"/>
                <a:cs typeface="+mj-cs"/>
              </a:rPr>
              <a:t>Thank you for joining us today.</a:t>
            </a:r>
            <a:br>
              <a:rPr lang="en-US" sz="56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                    </a:t>
            </a:r>
            <a:r>
              <a:rPr lang="en-US" sz="5000" kern="1200" dirty="0">
                <a:solidFill>
                  <a:schemeClr val="bg1"/>
                </a:solidFill>
                <a:latin typeface="+mj-lt"/>
                <a:ea typeface="+mj-ea"/>
                <a:cs typeface="+mj-cs"/>
              </a:rPr>
              <a:t>Any Questions?</a:t>
            </a:r>
            <a:br>
              <a:rPr lang="en-US" sz="5600" kern="1200" dirty="0">
                <a:solidFill>
                  <a:schemeClr val="bg1"/>
                </a:solidFill>
                <a:latin typeface="+mj-lt"/>
                <a:ea typeface="+mj-ea"/>
                <a:cs typeface="+mj-cs"/>
              </a:rPr>
            </a:br>
            <a:br>
              <a:rPr lang="en-US" sz="5600" kern="1200" dirty="0">
                <a:solidFill>
                  <a:schemeClr val="bg1"/>
                </a:solidFill>
                <a:latin typeface="+mj-lt"/>
                <a:ea typeface="+mj-ea"/>
                <a:cs typeface="+mj-cs"/>
              </a:rPr>
            </a:br>
            <a:br>
              <a:rPr lang="en-US" sz="2200" kern="1200" dirty="0">
                <a:solidFill>
                  <a:schemeClr val="bg1"/>
                </a:solidFill>
                <a:latin typeface="+mj-lt"/>
                <a:ea typeface="+mj-ea"/>
                <a:cs typeface="+mj-cs"/>
              </a:rPr>
            </a:br>
            <a:r>
              <a:rPr lang="en-US" sz="2200" kern="1200" dirty="0">
                <a:solidFill>
                  <a:schemeClr val="bg1"/>
                </a:solidFill>
                <a:latin typeface="+mj-lt"/>
                <a:ea typeface="+mj-ea"/>
                <a:cs typeface="+mj-cs"/>
              </a:rPr>
              <a:t>       </a:t>
            </a:r>
            <a:br>
              <a:rPr lang="en-US" sz="2200" kern="1200" dirty="0">
                <a:solidFill>
                  <a:schemeClr val="bg1"/>
                </a:solidFill>
                <a:latin typeface="+mj-lt"/>
                <a:ea typeface="+mj-ea"/>
                <a:cs typeface="+mj-cs"/>
              </a:rPr>
            </a:b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Email:  </a:t>
            </a:r>
            <a:r>
              <a:rPr lang="en-US" sz="3100" u="sng" kern="1200" dirty="0">
                <a:solidFill>
                  <a:schemeClr val="bg1"/>
                </a:solidFill>
                <a:latin typeface="+mj-lt"/>
                <a:ea typeface="+mj-ea"/>
                <a:cs typeface="+mj-cs"/>
                <a:hlinkClick r:id="rId3">
                  <a:extLst>
                    <a:ext uri="{A12FA001-AC4F-418D-AE19-62706E023703}">
                      <ahyp:hlinkClr xmlns:ahyp="http://schemas.microsoft.com/office/drawing/2018/hyperlinkcolor" val="tx"/>
                    </a:ext>
                  </a:extLst>
                </a:hlinkClick>
              </a:rPr>
              <a:t>Healthcare.Advocate@ct.gov</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kern="1200" dirty="0">
                <a:solidFill>
                  <a:schemeClr val="bg1"/>
                </a:solidFill>
                <a:latin typeface="+mj-lt"/>
                <a:ea typeface="+mj-ea"/>
                <a:cs typeface="+mj-cs"/>
              </a:rPr>
              <a:t>Phone:  866-466-4446</a:t>
            </a:r>
            <a:br>
              <a:rPr lang="en-US" sz="3100" kern="1200" dirty="0">
                <a:solidFill>
                  <a:schemeClr val="bg1"/>
                </a:solidFill>
                <a:latin typeface="+mj-lt"/>
                <a:ea typeface="+mj-ea"/>
                <a:cs typeface="+mj-cs"/>
              </a:rPr>
            </a:br>
            <a:br>
              <a:rPr lang="en-US" sz="1800" kern="1200" dirty="0">
                <a:solidFill>
                  <a:schemeClr val="bg1"/>
                </a:solidFill>
                <a:latin typeface="+mj-lt"/>
                <a:ea typeface="+mj-ea"/>
                <a:cs typeface="+mj-cs"/>
              </a:rPr>
            </a:br>
            <a:r>
              <a:rPr lang="en-US" sz="3100" dirty="0">
                <a:solidFill>
                  <a:schemeClr val="bg1"/>
                </a:solidFill>
              </a:rPr>
              <a:t>Web</a:t>
            </a:r>
            <a:r>
              <a:rPr lang="en-US" sz="3100" kern="1200" dirty="0">
                <a:solidFill>
                  <a:schemeClr val="bg1"/>
                </a:solidFill>
                <a:latin typeface="+mj-lt"/>
                <a:ea typeface="+mj-ea"/>
                <a:cs typeface="+mj-cs"/>
              </a:rPr>
              <a:t>:  www.ct.gov/oha</a:t>
            </a:r>
            <a:br>
              <a:rPr lang="en-US" sz="2200" b="1"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br>
              <a:rPr lang="en-US" sz="2200" kern="1200" dirty="0">
                <a:solidFill>
                  <a:schemeClr val="bg1"/>
                </a:solidFill>
                <a:latin typeface="+mj-lt"/>
                <a:ea typeface="+mj-ea"/>
                <a:cs typeface="+mj-cs"/>
              </a:rPr>
            </a:br>
            <a:endParaRPr lang="en-US" sz="2200" kern="1200" dirty="0">
              <a:solidFill>
                <a:schemeClr val="bg1"/>
              </a:solidFill>
              <a:latin typeface="+mj-lt"/>
              <a:ea typeface="+mj-ea"/>
              <a:cs typeface="+mj-cs"/>
            </a:endParaRPr>
          </a:p>
        </p:txBody>
      </p:sp>
      <p:sp>
        <p:nvSpPr>
          <p:cNvPr id="75" name="Freeform: Shape 7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4">
            <a:extLst>
              <a:ext uri="{FF2B5EF4-FFF2-40B4-BE49-F238E27FC236}">
                <a16:creationId xmlns:a16="http://schemas.microsoft.com/office/drawing/2014/main" id="{C2A71213-9165-4A92-935C-2D64396F1CB8}"/>
              </a:ext>
            </a:extLst>
          </p:cNvPr>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19121" r="3" b="3"/>
          <a:stretch/>
        </p:blipFill>
        <p:spPr bwMode="auto">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88" r="5479"/>
          <a:stretch/>
        </p:blipFill>
        <p:spPr bwMode="auto">
          <a:xfrm>
            <a:off x="7304313" y="3778318"/>
            <a:ext cx="4206240" cy="2730363"/>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AC344DF-11BB-4F1C-9AA6-A240E7AD7F4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113086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ips for Appealing a Denied Health Insurance Claim - NerdWallet">
            <a:extLst>
              <a:ext uri="{FF2B5EF4-FFF2-40B4-BE49-F238E27FC236}">
                <a16:creationId xmlns:a16="http://schemas.microsoft.com/office/drawing/2014/main" id="{7804EC45-E437-4ACC-9052-CC404624D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731" y="97938"/>
            <a:ext cx="2841948" cy="1895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A3DA36D-A90C-4110-9FBA-96738E97258E}"/>
              </a:ext>
            </a:extLst>
          </p:cNvPr>
          <p:cNvSpPr>
            <a:spLocks noGrp="1"/>
          </p:cNvSpPr>
          <p:nvPr>
            <p:ph type="title"/>
          </p:nvPr>
        </p:nvSpPr>
        <p:spPr>
          <a:xfrm>
            <a:off x="838200" y="1448572"/>
            <a:ext cx="10515600" cy="1325563"/>
          </a:xfrm>
        </p:spPr>
        <p:txBody>
          <a:bodyPr>
            <a:normAutofit fontScale="90000"/>
          </a:bodyPr>
          <a:lstStyle/>
          <a:p>
            <a:pPr algn="ctr"/>
            <a:br>
              <a:rPr lang="en-US" dirty="0"/>
            </a:br>
            <a:br>
              <a:rPr lang="en-US" dirty="0"/>
            </a:br>
            <a:br>
              <a:rPr lang="en-US" dirty="0"/>
            </a:br>
            <a:r>
              <a:rPr lang="en-US" dirty="0"/>
              <a:t>The Most Important Plan Document Of All! </a:t>
            </a:r>
            <a:br>
              <a:rPr lang="en-US" dirty="0"/>
            </a:br>
            <a:endParaRPr lang="en-US" b="1" dirty="0"/>
          </a:p>
        </p:txBody>
      </p:sp>
      <p:sp>
        <p:nvSpPr>
          <p:cNvPr id="5" name="Slide Number Placeholder 4">
            <a:extLst>
              <a:ext uri="{FF2B5EF4-FFF2-40B4-BE49-F238E27FC236}">
                <a16:creationId xmlns:a16="http://schemas.microsoft.com/office/drawing/2014/main" id="{115D187F-BDE3-4C0E-9725-682B9AA534B6}"/>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1026" name="Picture 2" descr="Zywave buys health plan document software business - Milwaukee Business  Journal">
            <a:extLst>
              <a:ext uri="{FF2B5EF4-FFF2-40B4-BE49-F238E27FC236}">
                <a16:creationId xmlns:a16="http://schemas.microsoft.com/office/drawing/2014/main" id="{CF203C2C-4F25-4158-8A88-78306C8A7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205" y="126082"/>
            <a:ext cx="3214046" cy="1805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n Explanation of Benefits (EOB)? | BASIC">
            <a:extLst>
              <a:ext uri="{FF2B5EF4-FFF2-40B4-BE49-F238E27FC236}">
                <a16:creationId xmlns:a16="http://schemas.microsoft.com/office/drawing/2014/main" id="{19497A81-8605-42AD-BFD4-40F9BA944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73" y="143015"/>
            <a:ext cx="3680632" cy="18403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4B51B80-4A47-4B28-B601-26CB9FC77D59}"/>
              </a:ext>
            </a:extLst>
          </p:cNvPr>
          <p:cNvPicPr>
            <a:picLocks noChangeAspect="1"/>
          </p:cNvPicPr>
          <p:nvPr/>
        </p:nvPicPr>
        <p:blipFill>
          <a:blip r:embed="rId6"/>
          <a:stretch>
            <a:fillRect/>
          </a:stretch>
        </p:blipFill>
        <p:spPr>
          <a:xfrm>
            <a:off x="7113559" y="97937"/>
            <a:ext cx="2886642" cy="1885393"/>
          </a:xfrm>
          <a:prstGeom prst="rect">
            <a:avLst/>
          </a:prstGeom>
        </p:spPr>
      </p:pic>
      <p:sp>
        <p:nvSpPr>
          <p:cNvPr id="10" name="Rectangle 9">
            <a:extLst>
              <a:ext uri="{FF2B5EF4-FFF2-40B4-BE49-F238E27FC236}">
                <a16:creationId xmlns:a16="http://schemas.microsoft.com/office/drawing/2014/main" id="{34A9C745-9921-1DC6-8D71-0E4BF3177635}"/>
              </a:ext>
            </a:extLst>
          </p:cNvPr>
          <p:cNvSpPr/>
          <p:nvPr/>
        </p:nvSpPr>
        <p:spPr>
          <a:xfrm>
            <a:off x="959415" y="3644591"/>
            <a:ext cx="9809352" cy="1631216"/>
          </a:xfrm>
          <a:prstGeom prst="rect">
            <a:avLst/>
          </a:prstGeom>
          <a:noFill/>
          <a:ln>
            <a:solidFill>
              <a:schemeClr val="accent4">
                <a:lumMod val="60000"/>
                <a:lumOff val="40000"/>
              </a:schemeClr>
            </a:solidFill>
          </a:ln>
        </p:spPr>
        <p:txBody>
          <a:bodyPr wrap="none" lIns="91440" tIns="45720" rIns="91440" bIns="45720">
            <a:spAutoFit/>
          </a:bodyPr>
          <a:lstStyle/>
          <a:p>
            <a:pPr algn="ctr"/>
            <a:r>
              <a:rPr lang="en-US" sz="10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a:t>
            </a:r>
            <a:r>
              <a:rPr lang="en-US" sz="10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Benefits Book</a:t>
            </a:r>
          </a:p>
        </p:txBody>
      </p:sp>
    </p:spTree>
    <p:extLst>
      <p:ext uri="{BB962C8B-B14F-4D97-AF65-F5344CB8AC3E}">
        <p14:creationId xmlns:p14="http://schemas.microsoft.com/office/powerpoint/2010/main" val="16574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394B-041D-42E2-A325-57C1C3170FEA}"/>
              </a:ext>
            </a:extLst>
          </p:cNvPr>
          <p:cNvSpPr>
            <a:spLocks noGrp="1"/>
          </p:cNvSpPr>
          <p:nvPr>
            <p:ph type="title"/>
          </p:nvPr>
        </p:nvSpPr>
        <p:spPr>
          <a:xfrm>
            <a:off x="1653363" y="640080"/>
            <a:ext cx="9367203" cy="1188720"/>
          </a:xfrm>
        </p:spPr>
        <p:txBody>
          <a:bodyPr>
            <a:normAutofit fontScale="90000"/>
          </a:bodyPr>
          <a:lstStyle/>
          <a:p>
            <a:r>
              <a:rPr lang="en-US" b="1" dirty="0">
                <a:latin typeface="Arial" panose="020B0604020202020204" pitchFamily="34" charset="0"/>
                <a:cs typeface="Arial" panose="020B0604020202020204" pitchFamily="34" charset="0"/>
              </a:rPr>
              <a:t>What’s Your Benefits Book Called?</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82077A1-0601-4E8A-8228-101EB17DD1C3}"/>
              </a:ext>
            </a:extLst>
          </p:cNvPr>
          <p:cNvSpPr>
            <a:spLocks noGrp="1"/>
          </p:cNvSpPr>
          <p:nvPr>
            <p:ph idx="1"/>
          </p:nvPr>
        </p:nvSpPr>
        <p:spPr>
          <a:xfrm>
            <a:off x="1653363" y="2176272"/>
            <a:ext cx="10160950" cy="4041648"/>
          </a:xfrm>
        </p:spPr>
        <p:txBody>
          <a:bodyPr anchor="t">
            <a:normAutofit fontScale="92500" lnSpcReduction="20000"/>
          </a:bodyPr>
          <a:lstStyle/>
          <a:p>
            <a:r>
              <a:rPr lang="en-US" sz="4400" dirty="0">
                <a:latin typeface="Arial" panose="020B0604020202020204" pitchFamily="34" charset="0"/>
              </a:rPr>
              <a:t>Benefits </a:t>
            </a:r>
            <a:r>
              <a:rPr lang="en-US" sz="4400" b="0" i="0" dirty="0">
                <a:effectLst/>
                <a:latin typeface="Arial" panose="020B0604020202020204" pitchFamily="34" charset="0"/>
              </a:rPr>
              <a:t>Plan or Medical Policy</a:t>
            </a:r>
          </a:p>
          <a:p>
            <a:r>
              <a:rPr lang="en-US" sz="4400" b="0" i="0" dirty="0">
                <a:effectLst/>
                <a:latin typeface="Arial" panose="020B0604020202020204" pitchFamily="34" charset="0"/>
              </a:rPr>
              <a:t>Subscriber Agreement</a:t>
            </a:r>
          </a:p>
          <a:p>
            <a:r>
              <a:rPr lang="en-US" sz="4400" b="0" i="0" dirty="0">
                <a:effectLst/>
                <a:latin typeface="Arial" panose="020B0604020202020204" pitchFamily="34" charset="0"/>
              </a:rPr>
              <a:t>Certificate of Coverage </a:t>
            </a:r>
          </a:p>
          <a:p>
            <a:r>
              <a:rPr lang="en-US" sz="4400" dirty="0">
                <a:latin typeface="Arial" panose="020B0604020202020204" pitchFamily="34" charset="0"/>
              </a:rPr>
              <a:t>Evidence of Coverage</a:t>
            </a:r>
          </a:p>
          <a:p>
            <a:r>
              <a:rPr lang="en-US" sz="4400" dirty="0">
                <a:latin typeface="Arial" panose="020B0604020202020204" pitchFamily="34" charset="0"/>
              </a:rPr>
              <a:t>Member Handbook</a:t>
            </a:r>
          </a:p>
          <a:p>
            <a:r>
              <a:rPr lang="en-US" sz="4400" dirty="0">
                <a:latin typeface="Arial" panose="020B0604020202020204" pitchFamily="34" charset="0"/>
              </a:rPr>
              <a:t>Summary Booklet </a:t>
            </a:r>
          </a:p>
          <a:p>
            <a:r>
              <a:rPr lang="en-US" sz="4400" dirty="0">
                <a:latin typeface="Arial" panose="020B0604020202020204" pitchFamily="34" charset="0"/>
              </a:rPr>
              <a:t>Summary Plan Description (SPD)</a:t>
            </a:r>
          </a:p>
          <a:p>
            <a:pPr marL="0" indent="0">
              <a:buNone/>
            </a:pPr>
            <a:endParaRPr lang="en-US" sz="44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1D18BBDC-3E2F-4EFB-A6C1-FD58DD920139}"/>
              </a:ext>
            </a:extLst>
          </p:cNvPr>
          <p:cNvSpPr>
            <a:spLocks noGrp="1"/>
          </p:cNvSpPr>
          <p:nvPr>
            <p:ph type="sldNum" sz="quarter" idx="12"/>
          </p:nvPr>
        </p:nvSpPr>
        <p:spPr>
          <a:xfrm>
            <a:off x="9091182" y="6356350"/>
            <a:ext cx="1929384" cy="365125"/>
          </a:xfrm>
        </p:spPr>
        <p:txBody>
          <a:bodyPr>
            <a:normAutofit/>
          </a:bodyPr>
          <a:lstStyle/>
          <a:p>
            <a:pPr>
              <a:spcAft>
                <a:spcPts val="600"/>
              </a:spcAft>
            </a:pPr>
            <a:fld id="{3A98EE3D-8CD1-4C3F-BD1C-C98C9596463C}" type="slidenum">
              <a:rPr lang="en-US">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18822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1"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1"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1"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3">
                                            <p:txEl>
                                              <p:pRg st="5" end="5"/>
                                            </p:txEl>
                                          </p:spTgt>
                                        </p:tgtEl>
                                        <p:attrNameLst>
                                          <p:attrName>r</p:attrName>
                                        </p:attrNameLst>
                                      </p:cBhvr>
                                    </p:animRot>
                                    <p:animRot by="-240000">
                                      <p:cBhvr>
                                        <p:cTn id="47" dur="200" fill="hold">
                                          <p:stCondLst>
                                            <p:cond delay="200"/>
                                          </p:stCondLst>
                                        </p:cTn>
                                        <p:tgtEl>
                                          <p:spTgt spid="3">
                                            <p:txEl>
                                              <p:pRg st="5" end="5"/>
                                            </p:txEl>
                                          </p:spTgt>
                                        </p:tgtEl>
                                        <p:attrNameLst>
                                          <p:attrName>r</p:attrName>
                                        </p:attrNameLst>
                                      </p:cBhvr>
                                    </p:animRot>
                                    <p:animRot by="240000">
                                      <p:cBhvr>
                                        <p:cTn id="48" dur="200" fill="hold">
                                          <p:stCondLst>
                                            <p:cond delay="400"/>
                                          </p:stCondLst>
                                        </p:cTn>
                                        <p:tgtEl>
                                          <p:spTgt spid="3">
                                            <p:txEl>
                                              <p:pRg st="5" end="5"/>
                                            </p:txEl>
                                          </p:spTgt>
                                        </p:tgtEl>
                                        <p:attrNameLst>
                                          <p:attrName>r</p:attrName>
                                        </p:attrNameLst>
                                      </p:cBhvr>
                                    </p:animRot>
                                    <p:animRot by="-240000">
                                      <p:cBhvr>
                                        <p:cTn id="49" dur="200" fill="hold">
                                          <p:stCondLst>
                                            <p:cond delay="600"/>
                                          </p:stCondLst>
                                        </p:cTn>
                                        <p:tgtEl>
                                          <p:spTgt spid="3">
                                            <p:txEl>
                                              <p:pRg st="5" end="5"/>
                                            </p:txEl>
                                          </p:spTgt>
                                        </p:tgtEl>
                                        <p:attrNameLst>
                                          <p:attrName>r</p:attrName>
                                        </p:attrNameLst>
                                      </p:cBhvr>
                                    </p:animRot>
                                    <p:animRot by="120000">
                                      <p:cBhvr>
                                        <p:cTn id="50" dur="200" fill="hold">
                                          <p:stCondLst>
                                            <p:cond delay="80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3">
                                            <p:txEl>
                                              <p:pRg st="6" end="6"/>
                                            </p:txEl>
                                          </p:spTgt>
                                        </p:tgtEl>
                                        <p:attrNameLst>
                                          <p:attrName>r</p:attrName>
                                        </p:attrNameLst>
                                      </p:cBhvr>
                                    </p:animRot>
                                    <p:animRot by="-240000">
                                      <p:cBhvr>
                                        <p:cTn id="55" dur="200" fill="hold">
                                          <p:stCondLst>
                                            <p:cond delay="200"/>
                                          </p:stCondLst>
                                        </p:cTn>
                                        <p:tgtEl>
                                          <p:spTgt spid="3">
                                            <p:txEl>
                                              <p:pRg st="6" end="6"/>
                                            </p:txEl>
                                          </p:spTgt>
                                        </p:tgtEl>
                                        <p:attrNameLst>
                                          <p:attrName>r</p:attrName>
                                        </p:attrNameLst>
                                      </p:cBhvr>
                                    </p:animRot>
                                    <p:animRot by="240000">
                                      <p:cBhvr>
                                        <p:cTn id="56" dur="200" fill="hold">
                                          <p:stCondLst>
                                            <p:cond delay="400"/>
                                          </p:stCondLst>
                                        </p:cTn>
                                        <p:tgtEl>
                                          <p:spTgt spid="3">
                                            <p:txEl>
                                              <p:pRg st="6" end="6"/>
                                            </p:txEl>
                                          </p:spTgt>
                                        </p:tgtEl>
                                        <p:attrNameLst>
                                          <p:attrName>r</p:attrName>
                                        </p:attrNameLst>
                                      </p:cBhvr>
                                    </p:animRot>
                                    <p:animRot by="-240000">
                                      <p:cBhvr>
                                        <p:cTn id="57" dur="200" fill="hold">
                                          <p:stCondLst>
                                            <p:cond delay="600"/>
                                          </p:stCondLst>
                                        </p:cTn>
                                        <p:tgtEl>
                                          <p:spTgt spid="3">
                                            <p:txEl>
                                              <p:pRg st="6" end="6"/>
                                            </p:txEl>
                                          </p:spTgt>
                                        </p:tgtEl>
                                        <p:attrNameLst>
                                          <p:attrName>r</p:attrName>
                                        </p:attrNameLst>
                                      </p:cBhvr>
                                    </p:animRot>
                                    <p:animRot by="120000">
                                      <p:cBhvr>
                                        <p:cTn id="58" dur="200" fill="hold">
                                          <p:stCondLst>
                                            <p:cond delay="800"/>
                                          </p:stCondLst>
                                        </p:cTn>
                                        <p:tgtEl>
                                          <p:spTgt spid="3">
                                            <p:txEl>
                                              <p:pRg st="6" end="6"/>
                                            </p:txEl>
                                          </p:spTgt>
                                        </p:tgtEl>
                                        <p:attrNameLst>
                                          <p:attrName>r</p:attrName>
                                        </p:attrNameLst>
                                      </p:cBhvr>
                                    </p:animRot>
                                  </p:childTnLst>
                                </p:cTn>
                              </p:par>
                            </p:childTnLst>
                          </p:cTn>
                        </p:par>
                        <p:par>
                          <p:cTn id="59" fill="hold">
                            <p:stCondLst>
                              <p:cond delay="1000"/>
                            </p:stCondLst>
                            <p:childTnLst>
                              <p:par>
                                <p:cTn id="60" presetID="19" presetClass="emph" presetSubtype="0" fill="hold" grpId="2" nodeType="afterEffect">
                                  <p:stCondLst>
                                    <p:cond delay="500"/>
                                  </p:stCondLst>
                                  <p:childTnLst>
                                    <p:animClr clrSpc="rgb" dir="cw">
                                      <p:cBhvr override="childStyle">
                                        <p:cTn id="61" dur="500" fill="hold"/>
                                        <p:tgtEl>
                                          <p:spTgt spid="3">
                                            <p:txEl>
                                              <p:pRg st="6" end="6"/>
                                            </p:txEl>
                                          </p:spTgt>
                                        </p:tgtEl>
                                        <p:attrNameLst>
                                          <p:attrName>style.color</p:attrName>
                                        </p:attrNameLst>
                                      </p:cBhvr>
                                      <p:to>
                                        <a:schemeClr val="accent2"/>
                                      </p:to>
                                    </p:animClr>
                                    <p:animClr clrSpc="rgb" dir="cw">
                                      <p:cBhvr>
                                        <p:cTn id="62" dur="500" fill="hold"/>
                                        <p:tgtEl>
                                          <p:spTgt spid="3">
                                            <p:txEl>
                                              <p:pRg st="6" end="6"/>
                                            </p:txEl>
                                          </p:spTgt>
                                        </p:tgtEl>
                                        <p:attrNameLst>
                                          <p:attrName>fillcolor</p:attrName>
                                        </p:attrNameLst>
                                      </p:cBhvr>
                                      <p:to>
                                        <a:schemeClr val="accent2"/>
                                      </p:to>
                                    </p:animClr>
                                    <p:set>
                                      <p:cBhvr>
                                        <p:cTn id="63" dur="500" fill="hold"/>
                                        <p:tgtEl>
                                          <p:spTgt spid="3">
                                            <p:txEl>
                                              <p:pRg st="6" end="6"/>
                                            </p:txEl>
                                          </p:spTgt>
                                        </p:tgtEl>
                                        <p:attrNameLst>
                                          <p:attrName>fill.type</p:attrName>
                                        </p:attrNameLst>
                                      </p:cBhvr>
                                      <p:to>
                                        <p:strVal val="solid"/>
                                      </p:to>
                                    </p:set>
                                    <p:set>
                                      <p:cBhvr>
                                        <p:cTn id="64"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394B-041D-42E2-A325-57C1C3170FEA}"/>
              </a:ext>
            </a:extLst>
          </p:cNvPr>
          <p:cNvSpPr>
            <a:spLocks noGrp="1"/>
          </p:cNvSpPr>
          <p:nvPr>
            <p:ph type="title"/>
          </p:nvPr>
        </p:nvSpPr>
        <p:spPr>
          <a:xfrm>
            <a:off x="1653363" y="745871"/>
            <a:ext cx="10340163" cy="1188720"/>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Caution </a:t>
            </a:r>
            <a:r>
              <a:rPr lang="en-US" sz="3300" dirty="0">
                <a:latin typeface="Arial" panose="020B0604020202020204" pitchFamily="34" charset="0"/>
                <a:cs typeface="Arial" panose="020B0604020202020204" pitchFamily="34" charset="0"/>
              </a:rPr>
              <a:t>about</a:t>
            </a:r>
            <a:r>
              <a:rPr lang="en-US" sz="3300"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Similarly Named Documents</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82077A1-0601-4E8A-8228-101EB17DD1C3}"/>
              </a:ext>
            </a:extLst>
          </p:cNvPr>
          <p:cNvSpPr>
            <a:spLocks noGrp="1"/>
          </p:cNvSpPr>
          <p:nvPr>
            <p:ph idx="1"/>
          </p:nvPr>
        </p:nvSpPr>
        <p:spPr>
          <a:xfrm>
            <a:off x="1015525" y="2177542"/>
            <a:ext cx="10160950" cy="4041648"/>
          </a:xfrm>
        </p:spPr>
        <p:txBody>
          <a:bodyPr anchor="t">
            <a:normAutofit/>
          </a:bodyPr>
          <a:lstStyle/>
          <a:p>
            <a:pPr marL="0" indent="0">
              <a:buNone/>
            </a:pPr>
            <a:endParaRPr lang="en-US" sz="4400" dirty="0">
              <a:latin typeface="Arial" panose="020B0604020202020204" pitchFamily="34" charset="0"/>
            </a:endParaRPr>
          </a:p>
          <a:p>
            <a:pPr marL="0" indent="0" algn="ctr">
              <a:buNone/>
            </a:pPr>
            <a:r>
              <a:rPr lang="en-US" sz="4400" dirty="0">
                <a:latin typeface="Arial" panose="020B0604020202020204" pitchFamily="34" charset="0"/>
                <a:cs typeface="Arial" panose="020B0604020202020204" pitchFamily="34" charset="0"/>
              </a:rPr>
              <a:t>Summary Plan Description (</a:t>
            </a:r>
            <a:r>
              <a:rPr lang="en-US" sz="4400" u="sng" dirty="0">
                <a:latin typeface="Arial" panose="020B0604020202020204" pitchFamily="34" charset="0"/>
                <a:cs typeface="Arial" panose="020B0604020202020204" pitchFamily="34" charset="0"/>
              </a:rPr>
              <a:t>SPD</a:t>
            </a:r>
            <a:r>
              <a:rPr lang="en-US" sz="4400" dirty="0">
                <a:latin typeface="Arial" panose="020B0604020202020204" pitchFamily="34" charset="0"/>
                <a:cs typeface="Arial" panose="020B0604020202020204" pitchFamily="34" charset="0"/>
              </a:rPr>
              <a:t>)</a:t>
            </a:r>
          </a:p>
          <a:p>
            <a:pPr marL="0" indent="0" algn="ctr">
              <a:buNone/>
            </a:pPr>
            <a:r>
              <a:rPr lang="en-US" sz="4400" dirty="0">
                <a:latin typeface="Arial" panose="020B0604020202020204" pitchFamily="34" charset="0"/>
                <a:cs typeface="Arial" panose="020B0604020202020204" pitchFamily="34" charset="0"/>
              </a:rPr>
              <a:t>Vs.</a:t>
            </a:r>
          </a:p>
          <a:p>
            <a:pPr marL="0" indent="0" algn="ctr">
              <a:buNone/>
            </a:pPr>
            <a:r>
              <a:rPr lang="en-US" sz="4400" dirty="0">
                <a:latin typeface="Arial" panose="020B0604020202020204" pitchFamily="34" charset="0"/>
                <a:cs typeface="Arial" panose="020B0604020202020204" pitchFamily="34" charset="0"/>
              </a:rPr>
              <a:t>Summary of Benefits &amp; Coverage (</a:t>
            </a:r>
            <a:r>
              <a:rPr lang="en-US" sz="4400" u="sng" dirty="0">
                <a:latin typeface="Arial" panose="020B0604020202020204" pitchFamily="34" charset="0"/>
                <a:cs typeface="Arial" panose="020B0604020202020204" pitchFamily="34" charset="0"/>
              </a:rPr>
              <a:t>SBC</a:t>
            </a:r>
            <a:r>
              <a:rPr lang="en-US" sz="4400" dirty="0">
                <a:latin typeface="Arial" panose="020B0604020202020204" pitchFamily="34" charset="0"/>
                <a:cs typeface="Arial" panose="020B0604020202020204" pitchFamily="34" charset="0"/>
              </a:rPr>
              <a:t>) </a:t>
            </a:r>
          </a:p>
          <a:p>
            <a:pPr marL="0" indent="0">
              <a:buNone/>
            </a:pPr>
            <a:endParaRPr lang="en-US" sz="44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1D18BBDC-3E2F-4EFB-A6C1-FD58DD920139}"/>
              </a:ext>
            </a:extLst>
          </p:cNvPr>
          <p:cNvSpPr>
            <a:spLocks noGrp="1"/>
          </p:cNvSpPr>
          <p:nvPr>
            <p:ph type="sldNum" sz="quarter" idx="12"/>
          </p:nvPr>
        </p:nvSpPr>
        <p:spPr>
          <a:xfrm>
            <a:off x="9091182" y="6356350"/>
            <a:ext cx="1929384" cy="365125"/>
          </a:xfrm>
        </p:spPr>
        <p:txBody>
          <a:bodyPr>
            <a:normAutofit/>
          </a:bodyPr>
          <a:lstStyle/>
          <a:p>
            <a:pPr>
              <a:spcAft>
                <a:spcPts val="600"/>
              </a:spcAft>
            </a:pPr>
            <a:fld id="{3A98EE3D-8CD1-4C3F-BD1C-C98C9596463C}" type="slidenum">
              <a:rPr lang="en-US">
                <a:solidFill>
                  <a:schemeClr val="tx1">
                    <a:alpha val="80000"/>
                  </a:schemeClr>
                </a:solidFill>
              </a:rPr>
              <a:pPr>
                <a:spcAft>
                  <a:spcPts val="600"/>
                </a:spcAft>
              </a:pPr>
              <a:t>6</a:t>
            </a:fld>
            <a:endParaRPr lang="en-US">
              <a:solidFill>
                <a:schemeClr val="tx1">
                  <a:alpha val="80000"/>
                </a:schemeClr>
              </a:solidFill>
            </a:endParaRPr>
          </a:p>
        </p:txBody>
      </p:sp>
    </p:spTree>
    <p:extLst>
      <p:ext uri="{BB962C8B-B14F-4D97-AF65-F5344CB8AC3E}">
        <p14:creationId xmlns:p14="http://schemas.microsoft.com/office/powerpoint/2010/main" val="10016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2" nodeType="with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par>
                          <p:cTn id="10" fill="hold">
                            <p:stCondLst>
                              <p:cond delay="500"/>
                            </p:stCondLst>
                            <p:childTnLst>
                              <p:par>
                                <p:cTn id="11" presetID="26" presetClass="entr" presetSubtype="0" fill="hold" grpId="1"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par>
                          <p:cTn id="27" fill="hold">
                            <p:stCondLst>
                              <p:cond delay="3000"/>
                            </p:stCondLst>
                            <p:childTnLst>
                              <p:par>
                                <p:cTn id="28" presetID="26" presetClass="entr" presetSubtype="0" fill="hold" grpId="1" nodeType="afterEffect">
                                  <p:stCondLst>
                                    <p:cond delay="5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ee the source image">
            <a:extLst>
              <a:ext uri="{FF2B5EF4-FFF2-40B4-BE49-F238E27FC236}">
                <a16:creationId xmlns:a16="http://schemas.microsoft.com/office/drawing/2014/main" id="{37CDBBC9-7636-4A33-978B-353FE0005CD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7433"/>
          <a:stretch/>
        </p:blipFill>
        <p:spPr bwMode="auto">
          <a:xfrm>
            <a:off x="1274918" y="1060993"/>
            <a:ext cx="9740328" cy="54779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FEEACF7-05AC-4806-A09C-F20861F8F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7</a:t>
            </a:fld>
            <a:endParaRPr lang="en-US">
              <a:solidFill>
                <a:srgbClr val="FFFFFF"/>
              </a:solidFill>
            </a:endParaRPr>
          </a:p>
        </p:txBody>
      </p:sp>
      <p:sp>
        <p:nvSpPr>
          <p:cNvPr id="2" name="Rectangle 1">
            <a:extLst>
              <a:ext uri="{FF2B5EF4-FFF2-40B4-BE49-F238E27FC236}">
                <a16:creationId xmlns:a16="http://schemas.microsoft.com/office/drawing/2014/main" id="{C2BDD488-7FE9-4106-96DC-42B70EDA2629}"/>
              </a:ext>
            </a:extLst>
          </p:cNvPr>
          <p:cNvSpPr/>
          <p:nvPr/>
        </p:nvSpPr>
        <p:spPr>
          <a:xfrm rot="20367106">
            <a:off x="2502824" y="3115297"/>
            <a:ext cx="7156190" cy="707886"/>
          </a:xfrm>
          <a:prstGeom prst="rect">
            <a:avLst/>
          </a:prstGeom>
          <a:noFill/>
        </p:spPr>
        <p:txBody>
          <a:bodyPr wrap="none" lIns="91440" tIns="45720" rIns="91440" bIns="45720">
            <a:spAutoFit/>
          </a:bodyPr>
          <a:lstStyle/>
          <a:p>
            <a:pPr algn="ctr"/>
            <a:r>
              <a:rPr lang="en-US" sz="4000" dirty="0">
                <a:ln/>
                <a:effectLst>
                  <a:outerShdw blurRad="38100" dist="19050" dir="2700000" algn="tl" rotWithShape="0">
                    <a:schemeClr val="dk1">
                      <a:lumMod val="50000"/>
                      <a:alpha val="40000"/>
                    </a:schemeClr>
                  </a:outerShdw>
                </a:effectLst>
              </a:rPr>
              <a:t>Summary of Benefits &amp; Coverage</a:t>
            </a:r>
            <a:endParaRPr lang="en-US" sz="4000" cap="none" spc="0" dirty="0">
              <a:ln w="12700">
                <a:solidFill>
                  <a:schemeClr val="tx2">
                    <a:lumMod val="75000"/>
                  </a:schemeClr>
                </a:solidFill>
                <a:prstDash val="solid"/>
              </a:ln>
              <a:effectLst>
                <a:outerShdw dist="38100" dir="2640000" algn="bl" rotWithShape="0">
                  <a:schemeClr val="tx2">
                    <a:lumMod val="75000"/>
                  </a:schemeClr>
                </a:outerShdw>
              </a:effectLst>
            </a:endParaRPr>
          </a:p>
        </p:txBody>
      </p:sp>
      <p:pic>
        <p:nvPicPr>
          <p:cNvPr id="6" name="Picture 2">
            <a:extLst>
              <a:ext uri="{FF2B5EF4-FFF2-40B4-BE49-F238E27FC236}">
                <a16:creationId xmlns:a16="http://schemas.microsoft.com/office/drawing/2014/main" id="{A1E8694F-9CD7-BAF5-6BB5-7F3D68391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AFEEACF7-05AC-4806-A09C-F20861F8F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8</a:t>
            </a:fld>
            <a:endParaRPr lang="en-US">
              <a:solidFill>
                <a:srgbClr val="FFFFFF"/>
              </a:solidFill>
            </a:endParaRPr>
          </a:p>
        </p:txBody>
      </p:sp>
      <p:pic>
        <p:nvPicPr>
          <p:cNvPr id="7" name="Content Placeholder 5">
            <a:extLst>
              <a:ext uri="{FF2B5EF4-FFF2-40B4-BE49-F238E27FC236}">
                <a16:creationId xmlns:a16="http://schemas.microsoft.com/office/drawing/2014/main" id="{4D510B12-AEE1-0330-0A0D-68D3071181AF}"/>
              </a:ext>
            </a:extLst>
          </p:cNvPr>
          <p:cNvPicPr>
            <a:picLocks noGrp="1" noChangeAspect="1"/>
          </p:cNvPicPr>
          <p:nvPr>
            <p:ph idx="1"/>
          </p:nvPr>
        </p:nvPicPr>
        <p:blipFill rotWithShape="1">
          <a:blip r:embed="rId3"/>
          <a:srcRect l="1875" t="3285" r="3152" b="1584"/>
          <a:stretch/>
        </p:blipFill>
        <p:spPr>
          <a:xfrm>
            <a:off x="2004487" y="1187774"/>
            <a:ext cx="8152861" cy="5204040"/>
          </a:xfrm>
          <a:prstGeom prst="rect">
            <a:avLst/>
          </a:prstGeom>
          <a:effectLst/>
        </p:spPr>
      </p:pic>
      <p:sp>
        <p:nvSpPr>
          <p:cNvPr id="2" name="Rectangle 1">
            <a:extLst>
              <a:ext uri="{FF2B5EF4-FFF2-40B4-BE49-F238E27FC236}">
                <a16:creationId xmlns:a16="http://schemas.microsoft.com/office/drawing/2014/main" id="{C2BDD488-7FE9-4106-96DC-42B70EDA2629}"/>
              </a:ext>
            </a:extLst>
          </p:cNvPr>
          <p:cNvSpPr/>
          <p:nvPr/>
        </p:nvSpPr>
        <p:spPr>
          <a:xfrm rot="20367106">
            <a:off x="3343824" y="3358907"/>
            <a:ext cx="5494581" cy="861774"/>
          </a:xfrm>
          <a:prstGeom prst="rect">
            <a:avLst/>
          </a:prstGeom>
          <a:noFill/>
        </p:spPr>
        <p:txBody>
          <a:bodyPr wrap="none" lIns="91440" tIns="45720" rIns="91440" bIns="45720">
            <a:spAutoFit/>
          </a:bodyPr>
          <a:lstStyle/>
          <a:p>
            <a:pPr algn="ctr"/>
            <a:r>
              <a:rPr lang="en-US" sz="5000" dirty="0">
                <a:ln/>
                <a:effectLst>
                  <a:outerShdw blurRad="50800" dist="50800" dir="5400000" algn="ctr" rotWithShape="0">
                    <a:srgbClr val="000000">
                      <a:alpha val="47000"/>
                    </a:srgbClr>
                  </a:outerShdw>
                </a:effectLst>
              </a:rPr>
              <a:t>Schedule of Benefits</a:t>
            </a:r>
            <a:endParaRPr lang="en-US" sz="5000" cap="none" spc="0" dirty="0">
              <a:ln w="12700">
                <a:solidFill>
                  <a:schemeClr val="tx2">
                    <a:lumMod val="75000"/>
                  </a:schemeClr>
                </a:solidFill>
                <a:prstDash val="solid"/>
              </a:ln>
              <a:effectLst>
                <a:outerShdw blurRad="50800" dist="50800" dir="5400000" algn="ctr" rotWithShape="0">
                  <a:srgbClr val="000000">
                    <a:alpha val="47000"/>
                  </a:srgbClr>
                </a:outerShdw>
              </a:effectLst>
            </a:endParaRPr>
          </a:p>
        </p:txBody>
      </p:sp>
      <p:pic>
        <p:nvPicPr>
          <p:cNvPr id="8" name="Picture 2">
            <a:extLst>
              <a:ext uri="{FF2B5EF4-FFF2-40B4-BE49-F238E27FC236}">
                <a16:creationId xmlns:a16="http://schemas.microsoft.com/office/drawing/2014/main" id="{5419FAFD-7820-D400-F8E8-4FCDE98CB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0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lide Number Placeholder 3">
            <a:extLst>
              <a:ext uri="{FF2B5EF4-FFF2-40B4-BE49-F238E27FC236}">
                <a16:creationId xmlns:a16="http://schemas.microsoft.com/office/drawing/2014/main" id="{AFEEACF7-05AC-4806-A09C-F20861F8F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9</a:t>
            </a:fld>
            <a:endParaRPr lang="en-US">
              <a:solidFill>
                <a:srgbClr val="FFFFFF"/>
              </a:solidFill>
            </a:endParaRPr>
          </a:p>
        </p:txBody>
      </p:sp>
      <p:sp>
        <p:nvSpPr>
          <p:cNvPr id="10" name="Rectangle 9">
            <a:extLst>
              <a:ext uri="{FF2B5EF4-FFF2-40B4-BE49-F238E27FC236}">
                <a16:creationId xmlns:a16="http://schemas.microsoft.com/office/drawing/2014/main" id="{3295BF28-48DE-4C76-9968-C423768DB5C2}"/>
              </a:ext>
            </a:extLst>
          </p:cNvPr>
          <p:cNvSpPr/>
          <p:nvPr/>
        </p:nvSpPr>
        <p:spPr>
          <a:xfrm rot="20367106">
            <a:off x="4164832" y="2967335"/>
            <a:ext cx="3862340" cy="923330"/>
          </a:xfrm>
          <a:prstGeom prst="rect">
            <a:avLst/>
          </a:prstGeom>
          <a:noFill/>
        </p:spPr>
        <p:txBody>
          <a:bodyPr wrap="none" lIns="91440" tIns="45720" rIns="91440" bIns="45720">
            <a:sp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Example SBC</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1" name="Content Placeholder 4">
            <a:extLst>
              <a:ext uri="{FF2B5EF4-FFF2-40B4-BE49-F238E27FC236}">
                <a16:creationId xmlns:a16="http://schemas.microsoft.com/office/drawing/2014/main" id="{B937F4EC-1FED-40E4-9C6A-BCA7471A4005}"/>
              </a:ext>
            </a:extLst>
          </p:cNvPr>
          <p:cNvPicPr>
            <a:picLocks noGrp="1" noChangeAspect="1"/>
          </p:cNvPicPr>
          <p:nvPr>
            <p:ph idx="1"/>
          </p:nvPr>
        </p:nvPicPr>
        <p:blipFill rotWithShape="1">
          <a:blip r:embed="rId3"/>
          <a:srcRect t="1" b="-11594"/>
          <a:stretch/>
        </p:blipFill>
        <p:spPr>
          <a:xfrm>
            <a:off x="516835" y="851154"/>
            <a:ext cx="11673641" cy="6305020"/>
          </a:xfrm>
        </p:spPr>
      </p:pic>
      <p:pic>
        <p:nvPicPr>
          <p:cNvPr id="8" name="Picture 2">
            <a:extLst>
              <a:ext uri="{FF2B5EF4-FFF2-40B4-BE49-F238E27FC236}">
                <a16:creationId xmlns:a16="http://schemas.microsoft.com/office/drawing/2014/main" id="{8DDF9C7A-F796-C21D-C644-F0DCF70F9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291" y="-101600"/>
            <a:ext cx="2139255"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15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sharepoint/v3"/>
    <ds:schemaRef ds:uri="http://purl.org/dc/dcmitype/"/>
    <ds:schemaRef ds:uri="http://purl.org/dc/terms/"/>
    <ds:schemaRef ds:uri="http://schemas.microsoft.com/office/2006/metadata/properties"/>
    <ds:schemaRef ds:uri="http://schemas.microsoft.com/office/2006/documentManagement/types"/>
    <ds:schemaRef ds:uri="16c05727-aa75-4e4a-9b5f-8a80a1165891"/>
    <ds:schemaRef ds:uri="http://www.w3.org/XML/1998/namespace"/>
    <ds:schemaRef ds:uri="http://schemas.microsoft.com/office/infopath/2007/PartnerControls"/>
    <ds:schemaRef ds:uri="71af3243-3dd4-4a8d-8c0d-dd76da1f02a5"/>
    <ds:schemaRef ds:uri="http://schemas.openxmlformats.org/package/2006/metadata/core-properties"/>
    <ds:schemaRef ds:uri="230e9df3-be65-4c73-a93b-d1236ebd677e"/>
    <ds:schemaRef ds:uri="http://purl.org/dc/elements/1.1/"/>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26009</TotalTime>
  <Words>991</Words>
  <Application>Microsoft Office PowerPoint</Application>
  <PresentationFormat>Widescreen</PresentationFormat>
  <Paragraphs>157</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Gill Sans MT</vt:lpstr>
      <vt:lpstr>Lucida Handwriting</vt:lpstr>
      <vt:lpstr>Wingdings 2</vt:lpstr>
      <vt:lpstr>Office Theme</vt:lpstr>
      <vt:lpstr>Today:  Intro to How To Read &amp; Use Your Benefits Book June 28th –  Insurance Terminology and Definitions July 26th – Explanation of Benefits (EOB) August 23rd – Denial Letters and Your Appeal Rights </vt:lpstr>
      <vt:lpstr>           TODAY’S TOPIC  The Benefits Book Part I    brought to you by Ted Doolittle  State Healthcare Advocate    presented by  Jill Hall OHA Nurse Consultant  </vt:lpstr>
      <vt:lpstr>  Important Plan Documents </vt:lpstr>
      <vt:lpstr>   The Most Important Plan Document Of All!  </vt:lpstr>
      <vt:lpstr>What’s Your Benefits Book Called?</vt:lpstr>
      <vt:lpstr>Caution about Similarly Named Documents</vt:lpstr>
      <vt:lpstr>PowerPoint Presentation</vt:lpstr>
      <vt:lpstr>PowerPoint Presentation</vt:lpstr>
      <vt:lpstr>PowerPoint Presentation</vt:lpstr>
      <vt:lpstr>Health Plan Benefits Book </vt:lpstr>
      <vt:lpstr> *EXAMPLE* Table of Contents </vt:lpstr>
      <vt:lpstr>The Benefits Book </vt:lpstr>
      <vt:lpstr>PowerPoint Presentation</vt:lpstr>
      <vt:lpstr>Where Do I Find My Benefits Book? </vt:lpstr>
      <vt:lpstr>How do I use the “User Manual”</vt:lpstr>
      <vt:lpstr>Key Points</vt:lpstr>
      <vt:lpstr>PowerPoint Presentation</vt:lpstr>
      <vt:lpstr>PowerPoint Presentation</vt:lpstr>
      <vt:lpstr> Usual/Expected Definitions</vt:lpstr>
      <vt:lpstr>Unexpected/Unfamiliar Definitions </vt:lpstr>
      <vt:lpstr> Defined Terms Suggests Plan Rules Will Apply</vt:lpstr>
      <vt:lpstr>If you want to dive deeper and learn more about health insurance terminology and the common definitions used by our Health Plans, join us next month:   OHA Lunch &amp; Learn June 28, 2022 </vt:lpstr>
      <vt:lpstr>PowerPoint Presentation</vt:lpstr>
      <vt:lpstr>PowerPoint Presentation</vt:lpstr>
      <vt:lpstr>Carrier  Responsibilities                Plan    Rules           &amp;       Member  Rights  </vt:lpstr>
      <vt:lpstr>What’s Included?</vt:lpstr>
      <vt:lpstr>What’s Excluded or Limited?</vt:lpstr>
      <vt:lpstr>Grievances &amp;  Appeal Rights </vt:lpstr>
      <vt:lpstr>Maximize Your Benefits Using Your Benefits Book  </vt:lpstr>
      <vt:lpstr>What Do I Do If I Get Confusing, Conflicting or Incorrect Information?</vt:lpstr>
      <vt:lpstr>   Don’t Worry Alone! </vt:lpstr>
      <vt:lpstr>     Thank you for joining us today.                      Any Questions?            Email:  Healthcare.Advocate@ct.gov  Phone:  866-466-4446  Web:  www.ct.gov/oha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Hall, Jill</cp:lastModifiedBy>
  <cp:revision>161</cp:revision>
  <dcterms:created xsi:type="dcterms:W3CDTF">2021-09-13T14:25:51Z</dcterms:created>
  <dcterms:modified xsi:type="dcterms:W3CDTF">2022-05-24T16:34:38Z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