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4"/>
  </p:sldMasterIdLst>
  <p:notesMasterIdLst>
    <p:notesMasterId r:id="rId17"/>
  </p:notesMasterIdLst>
  <p:sldIdLst>
    <p:sldId id="256" r:id="rId5"/>
    <p:sldId id="259" r:id="rId6"/>
    <p:sldId id="266" r:id="rId7"/>
    <p:sldId id="272" r:id="rId8"/>
    <p:sldId id="273" r:id="rId9"/>
    <p:sldId id="274" r:id="rId10"/>
    <p:sldId id="275" r:id="rId11"/>
    <p:sldId id="276" r:id="rId12"/>
    <p:sldId id="278" r:id="rId13"/>
    <p:sldId id="279" r:id="rId14"/>
    <p:sldId id="271"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3910" autoAdjust="0"/>
  </p:normalViewPr>
  <p:slideViewPr>
    <p:cSldViewPr snapToGrid="0" showGuides="1">
      <p:cViewPr varScale="1">
        <p:scale>
          <a:sx n="80" d="100"/>
          <a:sy n="80" d="100"/>
        </p:scale>
        <p:origin x="557" y="6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9FAC1-0F73-4EB4-910B-0D8C8E5B212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7CCE2767-7DFB-46F3-BDAB-FB9D7BCD1EAF}">
      <dgm:prSet phldrT="[Text]" phldr="0" custT="1"/>
      <dgm:spPr/>
      <dgm:t>
        <a:bodyPr/>
        <a:lstStyle/>
        <a:p>
          <a:pPr>
            <a:buNone/>
          </a:pPr>
          <a:endParaRPr lang="en-US" sz="1800" dirty="0"/>
        </a:p>
      </dgm:t>
    </dgm:pt>
    <dgm:pt modelId="{5294CFE8-EF27-4616-A80D-A3F1503BD2CB}" type="parTrans" cxnId="{64E91B4D-44D7-4734-B674-F5737199F55D}">
      <dgm:prSet/>
      <dgm:spPr/>
      <dgm:t>
        <a:bodyPr/>
        <a:lstStyle/>
        <a:p>
          <a:endParaRPr lang="en-US"/>
        </a:p>
      </dgm:t>
    </dgm:pt>
    <dgm:pt modelId="{D9162ADA-8FE8-4EBD-BFAE-B26CF9F24DB9}" type="sibTrans" cxnId="{64E91B4D-44D7-4734-B674-F5737199F55D}">
      <dgm:prSet/>
      <dgm:spPr/>
      <dgm:t>
        <a:bodyPr/>
        <a:lstStyle/>
        <a:p>
          <a:endParaRPr lang="en-US"/>
        </a:p>
      </dgm:t>
    </dgm:pt>
    <dgm:pt modelId="{447F7510-0C07-4E69-8782-D26C0FCE58E2}">
      <dgm:prSet phldrT="[Text]" phldr="0" custT="1"/>
      <dgm:spPr/>
      <dgm:t>
        <a:bodyPr/>
        <a:lstStyle/>
        <a:p>
          <a:pPr>
            <a:buNone/>
          </a:pPr>
          <a:endParaRPr lang="en-US" sz="1800" dirty="0"/>
        </a:p>
      </dgm:t>
    </dgm:pt>
    <dgm:pt modelId="{B3B19786-285F-4AA8-AF17-089EBDCFD98C}" type="parTrans" cxnId="{F2DB0289-DF4E-4918-8714-E6583563E90D}">
      <dgm:prSet/>
      <dgm:spPr/>
      <dgm:t>
        <a:bodyPr/>
        <a:lstStyle/>
        <a:p>
          <a:endParaRPr lang="en-US"/>
        </a:p>
      </dgm:t>
    </dgm:pt>
    <dgm:pt modelId="{ABD82E31-9E66-4796-A3A9-A1C7B4CC5E9B}" type="sibTrans" cxnId="{F2DB0289-DF4E-4918-8714-E6583563E90D}">
      <dgm:prSet/>
      <dgm:spPr/>
      <dgm:t>
        <a:bodyPr/>
        <a:lstStyle/>
        <a:p>
          <a:endParaRPr lang="en-US"/>
        </a:p>
      </dgm:t>
    </dgm:pt>
    <dgm:pt modelId="{7964467C-655E-4F9B-BD50-E65C742F48B4}">
      <dgm:prSet phldrT="[Text]" phldr="0" custT="1"/>
      <dgm:spPr/>
      <dgm:t>
        <a:bodyPr/>
        <a:lstStyle/>
        <a:p>
          <a:pPr>
            <a:buNone/>
          </a:pPr>
          <a:endParaRPr lang="en-US" sz="1800" dirty="0"/>
        </a:p>
      </dgm:t>
    </dgm:pt>
    <dgm:pt modelId="{11637406-E69C-4EAD-B4F6-E44CAFA91F52}" type="parTrans" cxnId="{1289B3F1-E6E0-42BC-9027-98FEC2B1D8E2}">
      <dgm:prSet/>
      <dgm:spPr/>
      <dgm:t>
        <a:bodyPr/>
        <a:lstStyle/>
        <a:p>
          <a:endParaRPr lang="en-US"/>
        </a:p>
      </dgm:t>
    </dgm:pt>
    <dgm:pt modelId="{7FD29FAD-0D0B-4E90-A2CE-3B4C4B7C1C7A}" type="sibTrans" cxnId="{1289B3F1-E6E0-42BC-9027-98FEC2B1D8E2}">
      <dgm:prSet/>
      <dgm:spPr/>
      <dgm:t>
        <a:bodyPr/>
        <a:lstStyle/>
        <a:p>
          <a:endParaRPr lang="en-US"/>
        </a:p>
      </dgm:t>
    </dgm:pt>
    <dgm:pt modelId="{4F894C99-4792-4C7F-A316-39D171A037DE}">
      <dgm:prSet phldrT="[Text]" phldr="0" custT="1"/>
      <dgm:spPr/>
      <dgm:t>
        <a:bodyPr/>
        <a:lstStyle/>
        <a:p>
          <a:pPr>
            <a:buNone/>
          </a:pPr>
          <a:endParaRPr lang="en-US" sz="1800" dirty="0"/>
        </a:p>
      </dgm:t>
    </dgm:pt>
    <dgm:pt modelId="{9D42B390-E84B-4E50-8B8F-4FA99F14DB97}" type="sibTrans" cxnId="{B01E5BCB-D5FA-468B-9179-593724FB5648}">
      <dgm:prSet/>
      <dgm:spPr/>
      <dgm:t>
        <a:bodyPr/>
        <a:lstStyle/>
        <a:p>
          <a:endParaRPr lang="en-US"/>
        </a:p>
      </dgm:t>
    </dgm:pt>
    <dgm:pt modelId="{F740BC1D-F644-4DB1-8058-08814BA374DB}" type="parTrans" cxnId="{B01E5BCB-D5FA-468B-9179-593724FB5648}">
      <dgm:prSet/>
      <dgm:spPr/>
      <dgm:t>
        <a:bodyPr/>
        <a:lstStyle/>
        <a:p>
          <a:endParaRPr lang="en-US"/>
        </a:p>
      </dgm:t>
    </dgm:pt>
    <dgm:pt modelId="{9203012E-9005-4B29-B97B-66867102E43B}" type="pres">
      <dgm:prSet presAssocID="{7029FAC1-0F73-4EB4-910B-0D8C8E5B2127}" presName="Name0" presStyleCnt="0">
        <dgm:presLayoutVars>
          <dgm:dir/>
          <dgm:resizeHandles val="exact"/>
        </dgm:presLayoutVars>
      </dgm:prSet>
      <dgm:spPr/>
    </dgm:pt>
    <dgm:pt modelId="{F5BA8362-1416-4CD1-85F0-575932A12C12}" type="pres">
      <dgm:prSet presAssocID="{7CCE2767-7DFB-46F3-BDAB-FB9D7BCD1EAF}" presName="compNode" presStyleCnt="0"/>
      <dgm:spPr/>
    </dgm:pt>
    <dgm:pt modelId="{1040C04C-266A-4BA6-AC80-0FD4DCD21C67}" type="pres">
      <dgm:prSet presAssocID="{7CCE2767-7DFB-46F3-BDAB-FB9D7BCD1EAF}" presName="pictRect" presStyleLbl="node1" presStyleIdx="0" presStyleCnt="4"/>
      <dgm:spPr>
        <a:prstGeom prst="rect">
          <a:avLst/>
        </a:prstGeom>
        <a:blipFill>
          <a:blip xmlns:r="http://schemas.openxmlformats.org/officeDocument/2006/relationships" r:embed="rId1"/>
          <a:srcRect/>
          <a:stretch>
            <a:fillRect l="-2000" r="-2000"/>
          </a:stretch>
        </a:blipFill>
      </dgm:spPr>
      <dgm:extLst>
        <a:ext uri="{E40237B7-FDA0-4F09-8148-C483321AD2D9}">
          <dgm14:cNvPr xmlns:dgm14="http://schemas.microsoft.com/office/drawing/2010/diagram" id="0" name="" descr="Headshot"/>
        </a:ext>
      </dgm:extLst>
    </dgm:pt>
    <dgm:pt modelId="{D3FDBB08-A758-4DF3-8739-D97BA7655C7B}" type="pres">
      <dgm:prSet presAssocID="{7CCE2767-7DFB-46F3-BDAB-FB9D7BCD1EAF}" presName="textRect" presStyleLbl="revTx" presStyleIdx="0" presStyleCnt="4" custScaleX="34215" custScaleY="43721">
        <dgm:presLayoutVars>
          <dgm:bulletEnabled val="1"/>
        </dgm:presLayoutVars>
      </dgm:prSet>
      <dgm:spPr/>
    </dgm:pt>
    <dgm:pt modelId="{CE308088-8928-4A7D-B680-1E37D506B5A5}" type="pres">
      <dgm:prSet presAssocID="{D9162ADA-8FE8-4EBD-BFAE-B26CF9F24DB9}" presName="sibTrans" presStyleLbl="sibTrans2D1" presStyleIdx="0" presStyleCnt="0"/>
      <dgm:spPr/>
    </dgm:pt>
    <dgm:pt modelId="{7C90B5AD-951C-4C90-8A21-50C7439251A0}" type="pres">
      <dgm:prSet presAssocID="{447F7510-0C07-4E69-8782-D26C0FCE58E2}" presName="compNode" presStyleCnt="0"/>
      <dgm:spPr/>
    </dgm:pt>
    <dgm:pt modelId="{3BED2DBE-27FD-49CD-927D-C26FD0B5841A}" type="pres">
      <dgm:prSet presAssocID="{447F7510-0C07-4E69-8782-D26C0FCE58E2}" presName="pictRect" presStyleLbl="node1" presStyleIdx="1" presStyleCnt="4"/>
      <dgm:spPr>
        <a:prstGeom prst="rect">
          <a:avLst/>
        </a:prstGeom>
        <a:blipFill>
          <a:blip xmlns:r="http://schemas.openxmlformats.org/officeDocument/2006/relationships" r:embed="rId2"/>
          <a:srcRect/>
          <a:stretch>
            <a:fillRect l="-2000" r="-2000"/>
          </a:stretch>
        </a:blipFill>
      </dgm:spPr>
      <dgm:extLst>
        <a:ext uri="{E40237B7-FDA0-4F09-8148-C483321AD2D9}">
          <dgm14:cNvPr xmlns:dgm14="http://schemas.microsoft.com/office/drawing/2010/diagram" id="0" name="" descr="Headshot"/>
        </a:ext>
      </dgm:extLst>
    </dgm:pt>
    <dgm:pt modelId="{DAF657F3-DFA5-4888-AFA2-D3282F4294DB}" type="pres">
      <dgm:prSet presAssocID="{447F7510-0C07-4E69-8782-D26C0FCE58E2}" presName="textRect" presStyleLbl="revTx" presStyleIdx="1" presStyleCnt="4" custFlipVert="0" custScaleY="37405">
        <dgm:presLayoutVars>
          <dgm:bulletEnabled val="1"/>
        </dgm:presLayoutVars>
      </dgm:prSet>
      <dgm:spPr/>
    </dgm:pt>
    <dgm:pt modelId="{65D8FC48-9321-42A8-A2F0-71AADCC1789D}" type="pres">
      <dgm:prSet presAssocID="{ABD82E31-9E66-4796-A3A9-A1C7B4CC5E9B}" presName="sibTrans" presStyleLbl="sibTrans2D1" presStyleIdx="0" presStyleCnt="0"/>
      <dgm:spPr/>
    </dgm:pt>
    <dgm:pt modelId="{93B0A170-454E-4BC6-826A-67485AEA09C8}" type="pres">
      <dgm:prSet presAssocID="{4F894C99-4792-4C7F-A316-39D171A037DE}" presName="compNode" presStyleCnt="0"/>
      <dgm:spPr/>
    </dgm:pt>
    <dgm:pt modelId="{E1575231-763B-4C04-A18A-5AEDD74A8711}" type="pres">
      <dgm:prSet presAssocID="{4F894C99-4792-4C7F-A316-39D171A037DE}" presName="pictRect" presStyleLbl="node1" presStyleIdx="2" presStyleCnt="4" custLinFactNeighborX="-275"/>
      <dgm:spPr>
        <a:prstGeom prst="rect">
          <a:avLst/>
        </a:prstGeom>
        <a:blipFill>
          <a:blip xmlns:r="http://schemas.openxmlformats.org/officeDocument/2006/relationships" r:embed="rId3"/>
          <a:srcRect/>
          <a:stretch>
            <a:fillRect l="-2000" r="-2000"/>
          </a:stretch>
        </a:blipFill>
      </dgm:spPr>
      <dgm:extLst>
        <a:ext uri="{E40237B7-FDA0-4F09-8148-C483321AD2D9}">
          <dgm14:cNvPr xmlns:dgm14="http://schemas.microsoft.com/office/drawing/2010/diagram" id="0" name="" descr="Headshot"/>
        </a:ext>
      </dgm:extLst>
    </dgm:pt>
    <dgm:pt modelId="{F06C5809-9330-4959-A4AC-CABBA853D005}" type="pres">
      <dgm:prSet presAssocID="{4F894C99-4792-4C7F-A316-39D171A037DE}" presName="textRect" presStyleLbl="revTx" presStyleIdx="2" presStyleCnt="4" custScaleY="20122">
        <dgm:presLayoutVars>
          <dgm:bulletEnabled val="1"/>
        </dgm:presLayoutVars>
      </dgm:prSet>
      <dgm:spPr/>
    </dgm:pt>
    <dgm:pt modelId="{E765CF9C-5378-48BF-82FE-CDC9ECD77029}" type="pres">
      <dgm:prSet presAssocID="{9D42B390-E84B-4E50-8B8F-4FA99F14DB97}" presName="sibTrans" presStyleLbl="sibTrans2D1" presStyleIdx="0" presStyleCnt="0"/>
      <dgm:spPr/>
    </dgm:pt>
    <dgm:pt modelId="{5623CB7D-1668-48A0-9046-409DFD796C90}" type="pres">
      <dgm:prSet presAssocID="{7964467C-655E-4F9B-BD50-E65C742F48B4}" presName="compNode" presStyleCnt="0"/>
      <dgm:spPr/>
    </dgm:pt>
    <dgm:pt modelId="{FABEAD74-907D-47B9-878B-619DB3512E33}" type="pres">
      <dgm:prSet presAssocID="{7964467C-655E-4F9B-BD50-E65C742F48B4}" presName="pictRect" presStyleLbl="node1" presStyleIdx="3" presStyleCnt="4" custLinFactNeighborX="204"/>
      <dgm:spPr>
        <a:prstGeom prst="rect">
          <a:avLst/>
        </a:prstGeom>
        <a:blipFill>
          <a:blip xmlns:r="http://schemas.openxmlformats.org/officeDocument/2006/relationships" r:embed="rId4"/>
          <a:srcRect/>
          <a:stretch>
            <a:fillRect l="-2000" r="-2000"/>
          </a:stretch>
        </a:blipFill>
      </dgm:spPr>
      <dgm:extLst>
        <a:ext uri="{E40237B7-FDA0-4F09-8148-C483321AD2D9}">
          <dgm14:cNvPr xmlns:dgm14="http://schemas.microsoft.com/office/drawing/2010/diagram" id="0" name="" descr="Headshot"/>
        </a:ext>
      </dgm:extLst>
    </dgm:pt>
    <dgm:pt modelId="{995D1D28-A180-4B7F-A805-34C8AFFE0118}" type="pres">
      <dgm:prSet presAssocID="{7964467C-655E-4F9B-BD50-E65C742F48B4}" presName="textRect" presStyleLbl="revTx" presStyleIdx="3" presStyleCnt="4" custScaleY="29225">
        <dgm:presLayoutVars>
          <dgm:bulletEnabled val="1"/>
        </dgm:presLayoutVars>
      </dgm:prSet>
      <dgm:spPr/>
    </dgm:pt>
  </dgm:ptLst>
  <dgm:cxnLst>
    <dgm:cxn modelId="{9ADE120A-D81B-4585-8805-5345D03A8C56}" type="presOf" srcId="{7964467C-655E-4F9B-BD50-E65C742F48B4}" destId="{995D1D28-A180-4B7F-A805-34C8AFFE0118}" srcOrd="0" destOrd="0" presId="urn:microsoft.com/office/officeart/2005/8/layout/pList1"/>
    <dgm:cxn modelId="{A550AD5E-5757-48AE-BF77-AE4B871885A0}" type="presOf" srcId="{7CCE2767-7DFB-46F3-BDAB-FB9D7BCD1EAF}" destId="{D3FDBB08-A758-4DF3-8739-D97BA7655C7B}" srcOrd="0" destOrd="0" presId="urn:microsoft.com/office/officeart/2005/8/layout/pList1"/>
    <dgm:cxn modelId="{49FF3042-9A75-4C5D-BE49-464009725F15}" type="presOf" srcId="{447F7510-0C07-4E69-8782-D26C0FCE58E2}" destId="{DAF657F3-DFA5-4888-AFA2-D3282F4294DB}" srcOrd="0" destOrd="0" presId="urn:microsoft.com/office/officeart/2005/8/layout/pList1"/>
    <dgm:cxn modelId="{64E91B4D-44D7-4734-B674-F5737199F55D}" srcId="{7029FAC1-0F73-4EB4-910B-0D8C8E5B2127}" destId="{7CCE2767-7DFB-46F3-BDAB-FB9D7BCD1EAF}" srcOrd="0" destOrd="0" parTransId="{5294CFE8-EF27-4616-A80D-A3F1503BD2CB}" sibTransId="{D9162ADA-8FE8-4EBD-BFAE-B26CF9F24DB9}"/>
    <dgm:cxn modelId="{F2DB0289-DF4E-4918-8714-E6583563E90D}" srcId="{7029FAC1-0F73-4EB4-910B-0D8C8E5B2127}" destId="{447F7510-0C07-4E69-8782-D26C0FCE58E2}" srcOrd="1" destOrd="0" parTransId="{B3B19786-285F-4AA8-AF17-089EBDCFD98C}" sibTransId="{ABD82E31-9E66-4796-A3A9-A1C7B4CC5E9B}"/>
    <dgm:cxn modelId="{776C2BA9-294B-4C70-A000-16096F8AE060}" type="presOf" srcId="{D9162ADA-8FE8-4EBD-BFAE-B26CF9F24DB9}" destId="{CE308088-8928-4A7D-B680-1E37D506B5A5}" srcOrd="0" destOrd="0" presId="urn:microsoft.com/office/officeart/2005/8/layout/pList1"/>
    <dgm:cxn modelId="{75A220B6-4110-4955-9921-2490DE352B9F}" type="presOf" srcId="{4F894C99-4792-4C7F-A316-39D171A037DE}" destId="{F06C5809-9330-4959-A4AC-CABBA853D005}" srcOrd="0" destOrd="0" presId="urn:microsoft.com/office/officeart/2005/8/layout/pList1"/>
    <dgm:cxn modelId="{B01E5BCB-D5FA-468B-9179-593724FB5648}" srcId="{7029FAC1-0F73-4EB4-910B-0D8C8E5B2127}" destId="{4F894C99-4792-4C7F-A316-39D171A037DE}" srcOrd="2" destOrd="0" parTransId="{F740BC1D-F644-4DB1-8058-08814BA374DB}" sibTransId="{9D42B390-E84B-4E50-8B8F-4FA99F14DB97}"/>
    <dgm:cxn modelId="{F84124CE-8EE7-4C9F-BB76-D264A2126769}" type="presOf" srcId="{ABD82E31-9E66-4796-A3A9-A1C7B4CC5E9B}" destId="{65D8FC48-9321-42A8-A2F0-71AADCC1789D}" srcOrd="0" destOrd="0" presId="urn:microsoft.com/office/officeart/2005/8/layout/pList1"/>
    <dgm:cxn modelId="{ABFD0EE5-FD5D-4733-B856-26CB5A6D542A}" type="presOf" srcId="{9D42B390-E84B-4E50-8B8F-4FA99F14DB97}" destId="{E765CF9C-5378-48BF-82FE-CDC9ECD77029}" srcOrd="0" destOrd="0" presId="urn:microsoft.com/office/officeart/2005/8/layout/pList1"/>
    <dgm:cxn modelId="{1289B3F1-E6E0-42BC-9027-98FEC2B1D8E2}" srcId="{7029FAC1-0F73-4EB4-910B-0D8C8E5B2127}" destId="{7964467C-655E-4F9B-BD50-E65C742F48B4}" srcOrd="3" destOrd="0" parTransId="{11637406-E69C-4EAD-B4F6-E44CAFA91F52}" sibTransId="{7FD29FAD-0D0B-4E90-A2CE-3B4C4B7C1C7A}"/>
    <dgm:cxn modelId="{C237CCF8-2B1A-4918-8756-D38B768E4514}" type="presOf" srcId="{7029FAC1-0F73-4EB4-910B-0D8C8E5B2127}" destId="{9203012E-9005-4B29-B97B-66867102E43B}" srcOrd="0" destOrd="0" presId="urn:microsoft.com/office/officeart/2005/8/layout/pList1"/>
    <dgm:cxn modelId="{6EFA7B8A-98EB-4D2A-BC13-2798E483DADB}" type="presParOf" srcId="{9203012E-9005-4B29-B97B-66867102E43B}" destId="{F5BA8362-1416-4CD1-85F0-575932A12C12}" srcOrd="0" destOrd="0" presId="urn:microsoft.com/office/officeart/2005/8/layout/pList1"/>
    <dgm:cxn modelId="{415811E2-F92D-4EEB-B706-A68EB0F0CBF1}" type="presParOf" srcId="{F5BA8362-1416-4CD1-85F0-575932A12C12}" destId="{1040C04C-266A-4BA6-AC80-0FD4DCD21C67}" srcOrd="0" destOrd="0" presId="urn:microsoft.com/office/officeart/2005/8/layout/pList1"/>
    <dgm:cxn modelId="{C5A4E3DC-B1C1-44A0-85E2-CC4D80B7C470}" type="presParOf" srcId="{F5BA8362-1416-4CD1-85F0-575932A12C12}" destId="{D3FDBB08-A758-4DF3-8739-D97BA7655C7B}" srcOrd="1" destOrd="0" presId="urn:microsoft.com/office/officeart/2005/8/layout/pList1"/>
    <dgm:cxn modelId="{D556126D-7172-4E31-8B0A-9DCCFB130449}" type="presParOf" srcId="{9203012E-9005-4B29-B97B-66867102E43B}" destId="{CE308088-8928-4A7D-B680-1E37D506B5A5}" srcOrd="1" destOrd="0" presId="urn:microsoft.com/office/officeart/2005/8/layout/pList1"/>
    <dgm:cxn modelId="{C1E869AE-2114-4695-A478-05B8B31CF7CE}" type="presParOf" srcId="{9203012E-9005-4B29-B97B-66867102E43B}" destId="{7C90B5AD-951C-4C90-8A21-50C7439251A0}" srcOrd="2" destOrd="0" presId="urn:microsoft.com/office/officeart/2005/8/layout/pList1"/>
    <dgm:cxn modelId="{BA3A3F84-D678-49E4-8F62-E455E52FE3AD}" type="presParOf" srcId="{7C90B5AD-951C-4C90-8A21-50C7439251A0}" destId="{3BED2DBE-27FD-49CD-927D-C26FD0B5841A}" srcOrd="0" destOrd="0" presId="urn:microsoft.com/office/officeart/2005/8/layout/pList1"/>
    <dgm:cxn modelId="{3D8E37EA-DAF8-4D22-B1A3-28C28D4F7835}" type="presParOf" srcId="{7C90B5AD-951C-4C90-8A21-50C7439251A0}" destId="{DAF657F3-DFA5-4888-AFA2-D3282F4294DB}" srcOrd="1" destOrd="0" presId="urn:microsoft.com/office/officeart/2005/8/layout/pList1"/>
    <dgm:cxn modelId="{ED8272FC-7906-444D-8276-19A36B9BAAB3}" type="presParOf" srcId="{9203012E-9005-4B29-B97B-66867102E43B}" destId="{65D8FC48-9321-42A8-A2F0-71AADCC1789D}" srcOrd="3" destOrd="0" presId="urn:microsoft.com/office/officeart/2005/8/layout/pList1"/>
    <dgm:cxn modelId="{A55C0A69-9782-4EA2-A8E7-A79AE2744BBE}" type="presParOf" srcId="{9203012E-9005-4B29-B97B-66867102E43B}" destId="{93B0A170-454E-4BC6-826A-67485AEA09C8}" srcOrd="4" destOrd="0" presId="urn:microsoft.com/office/officeart/2005/8/layout/pList1"/>
    <dgm:cxn modelId="{B82BF976-DE78-453C-A04D-84AE655FC3C2}" type="presParOf" srcId="{93B0A170-454E-4BC6-826A-67485AEA09C8}" destId="{E1575231-763B-4C04-A18A-5AEDD74A8711}" srcOrd="0" destOrd="0" presId="urn:microsoft.com/office/officeart/2005/8/layout/pList1"/>
    <dgm:cxn modelId="{BEF2458B-B0B8-45B1-A1F1-D7BE0D2B8F9A}" type="presParOf" srcId="{93B0A170-454E-4BC6-826A-67485AEA09C8}" destId="{F06C5809-9330-4959-A4AC-CABBA853D005}" srcOrd="1" destOrd="0" presId="urn:microsoft.com/office/officeart/2005/8/layout/pList1"/>
    <dgm:cxn modelId="{9041476D-0492-4514-882F-BB1EDE6C9DA3}" type="presParOf" srcId="{9203012E-9005-4B29-B97B-66867102E43B}" destId="{E765CF9C-5378-48BF-82FE-CDC9ECD77029}" srcOrd="5" destOrd="0" presId="urn:microsoft.com/office/officeart/2005/8/layout/pList1"/>
    <dgm:cxn modelId="{5118E4A6-8890-41BF-8060-ED7B75D0D679}" type="presParOf" srcId="{9203012E-9005-4B29-B97B-66867102E43B}" destId="{5623CB7D-1668-48A0-9046-409DFD796C90}" srcOrd="6" destOrd="0" presId="urn:microsoft.com/office/officeart/2005/8/layout/pList1"/>
    <dgm:cxn modelId="{23CC893A-AEC2-4865-97A3-FD98BC253F0D}" type="presParOf" srcId="{5623CB7D-1668-48A0-9046-409DFD796C90}" destId="{FABEAD74-907D-47B9-878B-619DB3512E33}" srcOrd="0" destOrd="0" presId="urn:microsoft.com/office/officeart/2005/8/layout/pList1"/>
    <dgm:cxn modelId="{2E15D378-40A1-4274-BC60-6F15743775A7}" type="presParOf" srcId="{5623CB7D-1668-48A0-9046-409DFD796C90}" destId="{995D1D28-A180-4B7F-A805-34C8AFFE0118}"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40C04C-266A-4BA6-AC80-0FD4DCD21C67}">
      <dsp:nvSpPr>
        <dsp:cNvPr id="0" name=""/>
        <dsp:cNvSpPr/>
      </dsp:nvSpPr>
      <dsp:spPr>
        <a:xfrm>
          <a:off x="829179" y="1290"/>
          <a:ext cx="2240658" cy="1543813"/>
        </a:xfrm>
        <a:prstGeom prst="rect">
          <a:avLst/>
        </a:prstGeom>
        <a:blipFill>
          <a:blip xmlns:r="http://schemas.openxmlformats.org/officeDocument/2006/relationships" r:embed="rId1"/>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DBB08-A758-4DF3-8739-D97BA7655C7B}">
      <dsp:nvSpPr>
        <dsp:cNvPr id="0" name=""/>
        <dsp:cNvSpPr/>
      </dsp:nvSpPr>
      <dsp:spPr>
        <a:xfrm>
          <a:off x="1566188" y="1779023"/>
          <a:ext cx="766641" cy="363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1566188" y="1779023"/>
        <a:ext cx="766641" cy="363445"/>
      </dsp:txXfrm>
    </dsp:sp>
    <dsp:sp modelId="{3BED2DBE-27FD-49CD-927D-C26FD0B5841A}">
      <dsp:nvSpPr>
        <dsp:cNvPr id="0" name=""/>
        <dsp:cNvSpPr/>
      </dsp:nvSpPr>
      <dsp:spPr>
        <a:xfrm>
          <a:off x="3293998" y="14416"/>
          <a:ext cx="2240658" cy="1543813"/>
        </a:xfrm>
        <a:prstGeom prst="rect">
          <a:avLst/>
        </a:prstGeom>
        <a:blipFill>
          <a:blip xmlns:r="http://schemas.openxmlformats.org/officeDocument/2006/relationships" r:embed="rId2"/>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F657F3-DFA5-4888-AFA2-D3282F4294DB}">
      <dsp:nvSpPr>
        <dsp:cNvPr id="0" name=""/>
        <dsp:cNvSpPr/>
      </dsp:nvSpPr>
      <dsp:spPr>
        <a:xfrm>
          <a:off x="3293998" y="1818401"/>
          <a:ext cx="2240658" cy="310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3293998" y="1818401"/>
        <a:ext cx="2240658" cy="310941"/>
      </dsp:txXfrm>
    </dsp:sp>
    <dsp:sp modelId="{E1575231-763B-4C04-A18A-5AEDD74A8711}">
      <dsp:nvSpPr>
        <dsp:cNvPr id="0" name=""/>
        <dsp:cNvSpPr/>
      </dsp:nvSpPr>
      <dsp:spPr>
        <a:xfrm>
          <a:off x="5752655" y="50334"/>
          <a:ext cx="2240658" cy="1543813"/>
        </a:xfrm>
        <a:prstGeom prst="rect">
          <a:avLst/>
        </a:prstGeom>
        <a:blipFill>
          <a:blip xmlns:r="http://schemas.openxmlformats.org/officeDocument/2006/relationships" r:embed="rId3"/>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6C5809-9330-4959-A4AC-CABBA853D005}">
      <dsp:nvSpPr>
        <dsp:cNvPr id="0" name=""/>
        <dsp:cNvSpPr/>
      </dsp:nvSpPr>
      <dsp:spPr>
        <a:xfrm>
          <a:off x="5758817" y="1926154"/>
          <a:ext cx="2240658" cy="167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5758817" y="1926154"/>
        <a:ext cx="2240658" cy="167271"/>
      </dsp:txXfrm>
    </dsp:sp>
    <dsp:sp modelId="{FABEAD74-907D-47B9-878B-619DB3512E33}">
      <dsp:nvSpPr>
        <dsp:cNvPr id="0" name=""/>
        <dsp:cNvSpPr/>
      </dsp:nvSpPr>
      <dsp:spPr>
        <a:xfrm>
          <a:off x="8228207" y="31416"/>
          <a:ext cx="2240658" cy="1543813"/>
        </a:xfrm>
        <a:prstGeom prst="rect">
          <a:avLst/>
        </a:prstGeom>
        <a:blipFill>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5D1D28-A180-4B7F-A805-34C8AFFE0118}">
      <dsp:nvSpPr>
        <dsp:cNvPr id="0" name=""/>
        <dsp:cNvSpPr/>
      </dsp:nvSpPr>
      <dsp:spPr>
        <a:xfrm>
          <a:off x="8223636" y="1869400"/>
          <a:ext cx="2240658" cy="242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marL="0" lvl="0" indent="0" algn="ctr" defTabSz="800100">
            <a:lnSpc>
              <a:spcPct val="90000"/>
            </a:lnSpc>
            <a:spcBef>
              <a:spcPct val="0"/>
            </a:spcBef>
            <a:spcAft>
              <a:spcPct val="35000"/>
            </a:spcAft>
            <a:buNone/>
          </a:pPr>
          <a:endParaRPr lang="en-US" sz="1800" kern="1200" dirty="0"/>
        </a:p>
      </dsp:txBody>
      <dsp:txXfrm>
        <a:off x="8223636" y="1869400"/>
        <a:ext cx="2240658" cy="242942"/>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1/24/2022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A0A0A"/>
                </a:solidFill>
                <a:effectLst/>
                <a:latin typeface="open-sans"/>
              </a:rPr>
              <a:t>Health insurance is a complicated subject. Members can learn the basic information to know about healthcare insuranc</a:t>
            </a:r>
            <a:r>
              <a:rPr lang="en-US" dirty="0">
                <a:solidFill>
                  <a:srgbClr val="0A0A0A"/>
                </a:solidFill>
                <a:latin typeface="open-sans"/>
              </a:rPr>
              <a:t>e plans. </a:t>
            </a:r>
            <a:r>
              <a:rPr lang="en-US" b="0" i="0" dirty="0">
                <a:solidFill>
                  <a:srgbClr val="0A0A0A"/>
                </a:solidFill>
                <a:effectLst/>
                <a:latin typeface="open-sans"/>
              </a:rPr>
              <a:t>The OHA Lunch &amp; Learn will review  an overview of some of the terms that you might find in your health plan, It is important that you understand who regulates your insurance plan, how to find out what your health plan actually covers, and </a:t>
            </a:r>
            <a:r>
              <a:rPr lang="en-US" dirty="0">
                <a:solidFill>
                  <a:srgbClr val="0A0A0A"/>
                </a:solidFill>
                <a:latin typeface="open-sans"/>
              </a:rPr>
              <a:t>where to go should you have an issue or question. This information is provided </a:t>
            </a:r>
            <a:r>
              <a:rPr lang="en-US" b="0" i="0" dirty="0">
                <a:solidFill>
                  <a:srgbClr val="0A0A0A"/>
                </a:solidFill>
                <a:effectLst/>
                <a:latin typeface="open-sans"/>
              </a:rPr>
              <a:t>in order to avoid surprises while seeking medical treatment or receiving a bill you were not expecting. This material may also assist you when choosing and enrolling in a health plan.</a:t>
            </a:r>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362660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2069051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11</a:t>
            </a:fld>
            <a:endParaRPr lang="en-US" dirty="0"/>
          </a:p>
        </p:txBody>
      </p:sp>
    </p:spTree>
    <p:extLst>
      <p:ext uri="{BB962C8B-B14F-4D97-AF65-F5344CB8AC3E}">
        <p14:creationId xmlns:p14="http://schemas.microsoft.com/office/powerpoint/2010/main" val="224296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D11E-E7FE-4FCB-A76C-5FCE9350A0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D2F081-39AB-4E45-BBE5-A3DF0AB854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AAF9D-EBEB-4336-B6B6-AC7E1B8DCF8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708E5EB-8D2B-4502-8BB8-076D00354F66}"/>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4E5CEA26-442A-404D-9693-E5D765CAC42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1845122"/>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01409-072E-4A71-BB02-31C06F3CAC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BD6C2C-E77B-4DFF-A1B6-4DB2873296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8D4F5-703A-4566-AA1F-5C7E819D112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B473422-CA70-4285-8B3E-B7A26C5AC1AE}"/>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40155C6E-4B09-4FFA-B821-E1068C9F412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317660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D99004-DB17-406F-985C-2E63DE8D18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613FD-E32F-4FCE-AD66-3689365143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6EBAE-001F-49F4-AB9F-6CCD1A9C3D4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E887EF4-DE6C-4ADF-B319-F300265F5D02}"/>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CC1E06C0-38A4-4937-90F1-802564B9EB7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8067621"/>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1165358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endParaRPr lang="en-US" dirty="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95864569"/>
      </p:ext>
    </p:extLst>
  </p:cSld>
  <p:clrMapOvr>
    <a:masterClrMapping/>
  </p:clrMapOvr>
  <p:extLst>
    <p:ext uri="{DCECCB84-F9BA-43D5-87BE-67443E8EF086}">
      <p15:sldGuideLst xmlns:p15="http://schemas.microsoft.com/office/powerpoint/2012/main">
        <p15:guide id="1" orient="horz">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958106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0385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a:t>www.ct.gov/oha</a:t>
            </a:r>
            <a:endParaRPr lang="en-US" dirty="0"/>
          </a:p>
        </p:txBody>
      </p:sp>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www.ct.gov/oha</a:t>
            </a:r>
            <a:endParaRPr lang="en-US" dirty="0"/>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0DEF-B367-4756-AA98-B283F09CCB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B8817D-E197-4852-AF27-B365E22AF4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C03194-E861-4A9C-8360-51348ECE35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CE64923-6D91-4C84-B84E-2AA09583F18A}"/>
              </a:ext>
            </a:extLst>
          </p:cNvPr>
          <p:cNvSpPr>
            <a:spLocks noGrp="1"/>
          </p:cNvSpPr>
          <p:nvPr>
            <p:ph type="ftr" sz="quarter" idx="11"/>
          </p:nvPr>
        </p:nvSpPr>
        <p:spPr/>
        <p:txBody>
          <a:bodyPr/>
          <a:lstStyle/>
          <a:p>
            <a:r>
              <a:rPr lang="en-US"/>
              <a:t>www.ct.gov/oha</a:t>
            </a:r>
            <a:endParaRPr lang="en-US" dirty="0"/>
          </a:p>
        </p:txBody>
      </p:sp>
      <p:sp>
        <p:nvSpPr>
          <p:cNvPr id="6" name="Slide Number Placeholder 5">
            <a:extLst>
              <a:ext uri="{FF2B5EF4-FFF2-40B4-BE49-F238E27FC236}">
                <a16:creationId xmlns:a16="http://schemas.microsoft.com/office/drawing/2014/main" id="{89506566-FC7E-4948-92C0-C3EDDAF2625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0190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a:t>www.ct.gov/oha</a:t>
            </a:r>
            <a:endParaRPr lang="en-US" dirty="0"/>
          </a:p>
        </p:txBody>
      </p:sp>
      <p:sp>
        <p:nvSpPr>
          <p:cNvPr id="2" name="Date Placeholder 1"/>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781A-7DA6-4415-B8AC-8121D4EF0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DB0EEC-ED73-41DF-AC1C-CD0708675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477777-B2C1-462E-99B9-4C9638863E29}"/>
              </a:ext>
            </a:extLst>
          </p:cNvPr>
          <p:cNvSpPr>
            <a:spLocks noGrp="1"/>
          </p:cNvSpPr>
          <p:nvPr>
            <p:ph type="dt" sz="half" idx="10"/>
          </p:nvPr>
        </p:nvSpPr>
        <p:spPr/>
        <p:txBody>
          <a:bodyPr/>
          <a:lstStyle/>
          <a:p>
            <a:fld id="{0A8B72A1-AE06-4F7A-A3EF-645B4F00734D}" type="datetimeFigureOut">
              <a:rPr lang="en-US" smtClean="0"/>
              <a:t>1/24/2022</a:t>
            </a:fld>
            <a:endParaRPr lang="en-US"/>
          </a:p>
        </p:txBody>
      </p:sp>
      <p:sp>
        <p:nvSpPr>
          <p:cNvPr id="5" name="Footer Placeholder 4">
            <a:extLst>
              <a:ext uri="{FF2B5EF4-FFF2-40B4-BE49-F238E27FC236}">
                <a16:creationId xmlns:a16="http://schemas.microsoft.com/office/drawing/2014/main" id="{0CA64E85-F332-4CAA-967E-A92FD9E98A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1292B-015E-4071-9FAF-E09193675D9A}"/>
              </a:ext>
            </a:extLst>
          </p:cNvPr>
          <p:cNvSpPr>
            <a:spLocks noGrp="1"/>
          </p:cNvSpPr>
          <p:nvPr>
            <p:ph type="sldNum" sz="quarter" idx="12"/>
          </p:nvPr>
        </p:nvSpPr>
        <p:spPr/>
        <p:txBody>
          <a:bodyPr/>
          <a:lstStyle/>
          <a:p>
            <a:fld id="{2F5DF988-5B5B-4F88-AB14-15968636D6B6}" type="slidenum">
              <a:rPr lang="en-US" smtClean="0"/>
              <a:t>‹#›</a:t>
            </a:fld>
            <a:endParaRPr lang="en-US"/>
          </a:p>
        </p:txBody>
      </p:sp>
    </p:spTree>
    <p:extLst>
      <p:ext uri="{BB962C8B-B14F-4D97-AF65-F5344CB8AC3E}">
        <p14:creationId xmlns:p14="http://schemas.microsoft.com/office/powerpoint/2010/main" val="279430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31EC8-E454-40B4-90F4-903D421131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951381-F89F-4DAD-B82A-3868E281DC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28319-10E2-4A2A-9B38-670755CC79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ADDBC2-AC8E-48F2-ACE9-E59404589111}"/>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2678C61B-33CD-4AB2-937C-8DF19504FC5A}"/>
              </a:ext>
            </a:extLst>
          </p:cNvPr>
          <p:cNvSpPr>
            <a:spLocks noGrp="1"/>
          </p:cNvSpPr>
          <p:nvPr>
            <p:ph type="ftr" sz="quarter" idx="11"/>
          </p:nvPr>
        </p:nvSpPr>
        <p:spPr/>
        <p:txBody>
          <a:bodyPr/>
          <a:lstStyle/>
          <a:p>
            <a:r>
              <a:rPr lang="en-US"/>
              <a:t>www.ct.gov/oha</a:t>
            </a:r>
            <a:endParaRPr lang="en-US" dirty="0"/>
          </a:p>
        </p:txBody>
      </p:sp>
      <p:sp>
        <p:nvSpPr>
          <p:cNvPr id="7" name="Slide Number Placeholder 6">
            <a:extLst>
              <a:ext uri="{FF2B5EF4-FFF2-40B4-BE49-F238E27FC236}">
                <a16:creationId xmlns:a16="http://schemas.microsoft.com/office/drawing/2014/main" id="{4AAF7654-A33E-411F-BC9F-06E6E91020C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676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9C25-ECC3-451B-9932-3FD0CA78AB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05D47D-5233-4101-BDCD-5D0EF55CA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97F079-BD83-482A-973D-0A6EFAAE30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FDE44A-7E5A-4FD1-8AFE-FBFCB34779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6D417B-A92B-4B3D-80B2-1F5A1E1A9D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448604-52AC-453B-A95C-6DA7FDC52924}"/>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C0E4F25B-CF18-4F35-9A7F-DCD83F5E91D1}"/>
              </a:ext>
            </a:extLst>
          </p:cNvPr>
          <p:cNvSpPr>
            <a:spLocks noGrp="1"/>
          </p:cNvSpPr>
          <p:nvPr>
            <p:ph type="ftr" sz="quarter" idx="11"/>
          </p:nvPr>
        </p:nvSpPr>
        <p:spPr/>
        <p:txBody>
          <a:bodyPr/>
          <a:lstStyle/>
          <a:p>
            <a:r>
              <a:rPr lang="en-US"/>
              <a:t>www.ct.gov/oha</a:t>
            </a:r>
            <a:endParaRPr lang="en-US" dirty="0"/>
          </a:p>
        </p:txBody>
      </p:sp>
      <p:sp>
        <p:nvSpPr>
          <p:cNvPr id="9" name="Slide Number Placeholder 8">
            <a:extLst>
              <a:ext uri="{FF2B5EF4-FFF2-40B4-BE49-F238E27FC236}">
                <a16:creationId xmlns:a16="http://schemas.microsoft.com/office/drawing/2014/main" id="{A19A852D-D642-484E-9146-443BA209246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76110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8735-EBC6-4AED-A9A4-EFB4F91C60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F1B8C7-9446-4799-9F38-A4E456A5588F}"/>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E45D3CE9-DE86-478A-8EB2-61B26EDCA174}"/>
              </a:ext>
            </a:extLst>
          </p:cNvPr>
          <p:cNvSpPr>
            <a:spLocks noGrp="1"/>
          </p:cNvSpPr>
          <p:nvPr>
            <p:ph type="ftr" sz="quarter" idx="11"/>
          </p:nvPr>
        </p:nvSpPr>
        <p:spPr/>
        <p:txBody>
          <a:bodyPr/>
          <a:lstStyle/>
          <a:p>
            <a:r>
              <a:rPr lang="en-US"/>
              <a:t>www.ct.gov/oha</a:t>
            </a:r>
            <a:endParaRPr lang="en-US" dirty="0"/>
          </a:p>
        </p:txBody>
      </p:sp>
      <p:sp>
        <p:nvSpPr>
          <p:cNvPr id="5" name="Slide Number Placeholder 4">
            <a:extLst>
              <a:ext uri="{FF2B5EF4-FFF2-40B4-BE49-F238E27FC236}">
                <a16:creationId xmlns:a16="http://schemas.microsoft.com/office/drawing/2014/main" id="{853BBF17-4D74-407B-8E41-EB99E20776D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6454722"/>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0B427-F1B7-4614-A7FC-3B3F25FEB2A4}"/>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932C44BF-D32E-4DA3-9B9D-3E5D4857B293}"/>
              </a:ext>
            </a:extLst>
          </p:cNvPr>
          <p:cNvSpPr>
            <a:spLocks noGrp="1"/>
          </p:cNvSpPr>
          <p:nvPr>
            <p:ph type="ftr" sz="quarter" idx="11"/>
          </p:nvPr>
        </p:nvSpPr>
        <p:spPr/>
        <p:txBody>
          <a:bodyPr/>
          <a:lstStyle/>
          <a:p>
            <a:r>
              <a:rPr lang="en-US"/>
              <a:t>www.ct.gov/oha</a:t>
            </a:r>
            <a:endParaRPr lang="en-US" dirty="0"/>
          </a:p>
        </p:txBody>
      </p:sp>
      <p:sp>
        <p:nvSpPr>
          <p:cNvPr id="4" name="Slide Number Placeholder 3">
            <a:extLst>
              <a:ext uri="{FF2B5EF4-FFF2-40B4-BE49-F238E27FC236}">
                <a16:creationId xmlns:a16="http://schemas.microsoft.com/office/drawing/2014/main" id="{9DD41FA1-066A-40DA-9C3E-30A4438A0A8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422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C221-5570-4735-AB34-624B3E7E2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6AF2F9-3F11-4F6A-B00D-39DCDD1378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023AF6-0219-4242-939A-0335F0643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F3F44-FA52-4741-ACC2-96EFE990AFFF}"/>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BE51C41-8CC9-4749-9D92-0D7789BE826C}"/>
              </a:ext>
            </a:extLst>
          </p:cNvPr>
          <p:cNvSpPr>
            <a:spLocks noGrp="1"/>
          </p:cNvSpPr>
          <p:nvPr>
            <p:ph type="ftr" sz="quarter" idx="11"/>
          </p:nvPr>
        </p:nvSpPr>
        <p:spPr/>
        <p:txBody>
          <a:bodyPr/>
          <a:lstStyle/>
          <a:p>
            <a:r>
              <a:rPr lang="en-US"/>
              <a:t>www.ct.gov/oha</a:t>
            </a:r>
            <a:endParaRPr lang="en-US" dirty="0"/>
          </a:p>
        </p:txBody>
      </p:sp>
      <p:sp>
        <p:nvSpPr>
          <p:cNvPr id="7" name="Slide Number Placeholder 6">
            <a:extLst>
              <a:ext uri="{FF2B5EF4-FFF2-40B4-BE49-F238E27FC236}">
                <a16:creationId xmlns:a16="http://schemas.microsoft.com/office/drawing/2014/main" id="{FAA09854-CB2E-4CD2-98E4-E135AE07D4E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07755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5F4A-0D59-4FF3-B499-83F3EDF09A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AEA139-24F9-4233-BC7D-D94F8CEB9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6E981-EC6C-41D3-BF5D-9A3A473F53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5F33E1-0357-43AB-9257-EE6564CA420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156071B5-91E5-4A27-B4B8-CD3B76F0EF2D}"/>
              </a:ext>
            </a:extLst>
          </p:cNvPr>
          <p:cNvSpPr>
            <a:spLocks noGrp="1"/>
          </p:cNvSpPr>
          <p:nvPr>
            <p:ph type="ftr" sz="quarter" idx="11"/>
          </p:nvPr>
        </p:nvSpPr>
        <p:spPr/>
        <p:txBody>
          <a:bodyPr/>
          <a:lstStyle/>
          <a:p>
            <a:pPr algn="l"/>
            <a:r>
              <a:rPr lang="en-US"/>
              <a:t>www.ct.gov/oha</a:t>
            </a:r>
            <a:endParaRPr lang="en-US" dirty="0"/>
          </a:p>
        </p:txBody>
      </p:sp>
      <p:sp>
        <p:nvSpPr>
          <p:cNvPr id="7" name="Slide Number Placeholder 6">
            <a:extLst>
              <a:ext uri="{FF2B5EF4-FFF2-40B4-BE49-F238E27FC236}">
                <a16:creationId xmlns:a16="http://schemas.microsoft.com/office/drawing/2014/main" id="{A5F456E0-BC80-4E39-B8B2-0F21F45F23C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810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334DF-ECF1-4745-9AAC-D5909A4AE8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8E744C-1AC9-4117-9893-E656CBE20E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FC900-01A7-40D3-9D3B-6E819AE258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56CC652-87FE-441E-B88B-642DDC5B5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www.ct.gov/oha</a:t>
            </a:r>
            <a:endParaRPr lang="en-US" dirty="0"/>
          </a:p>
        </p:txBody>
      </p:sp>
      <p:sp>
        <p:nvSpPr>
          <p:cNvPr id="6" name="Slide Number Placeholder 5">
            <a:extLst>
              <a:ext uri="{FF2B5EF4-FFF2-40B4-BE49-F238E27FC236}">
                <a16:creationId xmlns:a16="http://schemas.microsoft.com/office/drawing/2014/main" id="{E5F2439D-15EB-4867-B47F-8D8ECBF8C2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cxnSp>
        <p:nvCxnSpPr>
          <p:cNvPr id="7" name="Straight Connector 6">
            <a:extLst>
              <a:ext uri="{FF2B5EF4-FFF2-40B4-BE49-F238E27FC236}">
                <a16:creationId xmlns:a16="http://schemas.microsoft.com/office/drawing/2014/main" id="{0A460ED7-243E-47EB-83F4-A3FA84BBC04D}"/>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5A71E6-1FB3-4C1D-96F3-7394EB36C8E0}"/>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B31A2AC-EAEB-4B62-BF4C-9E452A520652}"/>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31176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775" r:id="rId16"/>
    <p:sldLayoutId id="2147483783" r:id="rId17"/>
    <p:sldLayoutId id="2147483784" r:id="rId18"/>
    <p:sldLayoutId id="2147483782" r:id="rId19"/>
    <p:sldLayoutId id="2147483778" r:id="rId2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Healthcare.advocate@ct.gov" TargetMode="Externa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ms.gov/nosurprises/consumers/complaints-about-medical-billi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F94C10-3346-461C-8CBC-CDDE1C3365E5}"/>
              </a:ext>
            </a:extLst>
          </p:cNvPr>
          <p:cNvSpPr>
            <a:spLocks noGrp="1"/>
          </p:cNvSpPr>
          <p:nvPr>
            <p:ph type="ctrTitle"/>
          </p:nvPr>
        </p:nvSpPr>
        <p:spPr/>
        <p:txBody>
          <a:bodyPr>
            <a:normAutofit fontScale="90000"/>
          </a:bodyPr>
          <a:lstStyle/>
          <a:p>
            <a:pPr algn="ctr"/>
            <a:r>
              <a:rPr lang="en-US" dirty="0">
                <a:latin typeface="Gill Sans MT" panose="020B0502020104020203" pitchFamily="34" charset="0"/>
              </a:rPr>
              <a:t>Lunch &amp; Learn with OHA</a:t>
            </a:r>
            <a:br>
              <a:rPr lang="en-US" dirty="0">
                <a:latin typeface="Gill Sans MT" panose="020B0502020104020203" pitchFamily="34" charset="0"/>
              </a:rPr>
            </a:br>
            <a:r>
              <a:rPr lang="en-US" dirty="0">
                <a:latin typeface="Gill Sans MT" panose="020B0502020104020203" pitchFamily="34" charset="0"/>
              </a:rPr>
              <a:t>January 26, 2022</a:t>
            </a:r>
            <a:br>
              <a:rPr lang="en-US" dirty="0">
                <a:latin typeface="Gill Sans MT" panose="020B0502020104020203" pitchFamily="34" charset="0"/>
              </a:rPr>
            </a:br>
            <a:r>
              <a:rPr lang="en-US" dirty="0">
                <a:latin typeface="Gill Sans MT" panose="020B0502020104020203" pitchFamily="34" charset="0"/>
              </a:rPr>
              <a:t>12:00-12:30p</a:t>
            </a:r>
          </a:p>
        </p:txBody>
      </p:sp>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a:xfrm>
            <a:off x="581194" y="2495445"/>
            <a:ext cx="10993546" cy="586083"/>
          </a:xfrm>
        </p:spPr>
        <p:txBody>
          <a:bodyPr>
            <a:normAutofit fontScale="55000" lnSpcReduction="20000"/>
          </a:bodyPr>
          <a:lstStyle/>
          <a:p>
            <a:pPr algn="ctr"/>
            <a:r>
              <a:rPr lang="en-US" dirty="0">
                <a:latin typeface="Gill Sans MT" panose="020B0502020104020203" pitchFamily="34" charset="0"/>
              </a:rPr>
              <a:t>Ted Doolittle – CT Healthcare Advocate, </a:t>
            </a:r>
          </a:p>
          <a:p>
            <a:pPr algn="ctr"/>
            <a:r>
              <a:rPr lang="en-US" dirty="0">
                <a:latin typeface="Gill Sans MT" panose="020B0502020104020203" pitchFamily="34" charset="0"/>
              </a:rPr>
              <a:t>Sean King – OHA General Counsel,  Adam Prizio – OHA Staff Attorney</a:t>
            </a:r>
          </a:p>
        </p:txBody>
      </p:sp>
      <p:pic>
        <p:nvPicPr>
          <p:cNvPr id="8" name="Picture Placeholder 7" descr="Medical equipment with a stethoscope">
            <a:extLst>
              <a:ext uri="{FF2B5EF4-FFF2-40B4-BE49-F238E27FC236}">
                <a16:creationId xmlns:a16="http://schemas.microsoft.com/office/drawing/2014/main" id="{D9011B7D-CD6B-49C3-8163-9672E7B5EB9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24" b="24"/>
          <a:stretch/>
        </p:blipFill>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19F6-FCB5-4306-A107-D39356852881}"/>
              </a:ext>
            </a:extLst>
          </p:cNvPr>
          <p:cNvSpPr>
            <a:spLocks noGrp="1"/>
          </p:cNvSpPr>
          <p:nvPr>
            <p:ph type="title"/>
          </p:nvPr>
        </p:nvSpPr>
        <p:spPr/>
        <p:txBody>
          <a:bodyPr/>
          <a:lstStyle/>
          <a:p>
            <a:r>
              <a:rPr lang="en-US" dirty="0"/>
              <a:t>Connecticut Surprise Billing Law</a:t>
            </a:r>
          </a:p>
        </p:txBody>
      </p:sp>
      <p:sp>
        <p:nvSpPr>
          <p:cNvPr id="3" name="Content Placeholder 2">
            <a:extLst>
              <a:ext uri="{FF2B5EF4-FFF2-40B4-BE49-F238E27FC236}">
                <a16:creationId xmlns:a16="http://schemas.microsoft.com/office/drawing/2014/main" id="{E607BECF-BFCD-438F-887A-40C4E0FFB42C}"/>
              </a:ext>
            </a:extLst>
          </p:cNvPr>
          <p:cNvSpPr>
            <a:spLocks noGrp="1"/>
          </p:cNvSpPr>
          <p:nvPr>
            <p:ph idx="1"/>
          </p:nvPr>
        </p:nvSpPr>
        <p:spPr/>
        <p:txBody>
          <a:bodyPr/>
          <a:lstStyle/>
          <a:p>
            <a:r>
              <a:rPr lang="en-US" dirty="0"/>
              <a:t>Federal No Surprises Act is a floor, not a ceiling</a:t>
            </a:r>
          </a:p>
          <a:p>
            <a:r>
              <a:rPr lang="en-US" dirty="0"/>
              <a:t>Fully Insured plans such as those sold on the Access Health CT exchange must comply with both Federal and CT law.</a:t>
            </a:r>
          </a:p>
          <a:p>
            <a:r>
              <a:rPr lang="en-US" dirty="0"/>
              <a:t>Consumers receive the benefit of whichever law provides them greater protection.</a:t>
            </a:r>
          </a:p>
          <a:p>
            <a:r>
              <a:rPr lang="en-US" dirty="0"/>
              <a:t>Federal No Surprises Act has expanded jurisdiction</a:t>
            </a:r>
          </a:p>
          <a:p>
            <a:pPr lvl="1"/>
            <a:r>
              <a:rPr lang="en-US" dirty="0"/>
              <a:t>ERISA plans</a:t>
            </a:r>
          </a:p>
          <a:p>
            <a:pPr lvl="1"/>
            <a:r>
              <a:rPr lang="en-US" dirty="0"/>
              <a:t>Emergency Air </a:t>
            </a:r>
            <a:r>
              <a:rPr lang="en-US"/>
              <a:t>Ambulance transport</a:t>
            </a:r>
            <a:endParaRPr lang="en-US" dirty="0"/>
          </a:p>
        </p:txBody>
      </p:sp>
      <p:sp>
        <p:nvSpPr>
          <p:cNvPr id="4" name="Footer Placeholder 3">
            <a:extLst>
              <a:ext uri="{FF2B5EF4-FFF2-40B4-BE49-F238E27FC236}">
                <a16:creationId xmlns:a16="http://schemas.microsoft.com/office/drawing/2014/main" id="{05153246-FEE5-4682-9192-24764E1A9AAE}"/>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1379686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57F7-A72D-4948-BAAE-A8D55FF19790}"/>
              </a:ext>
            </a:extLst>
          </p:cNvPr>
          <p:cNvSpPr>
            <a:spLocks noGrp="1"/>
          </p:cNvSpPr>
          <p:nvPr>
            <p:ph type="ctrTitle"/>
          </p:nvPr>
        </p:nvSpPr>
        <p:spPr>
          <a:xfrm>
            <a:off x="581191" y="791968"/>
            <a:ext cx="10993549" cy="1223868"/>
          </a:xfrm>
        </p:spPr>
        <p:txBody>
          <a:bodyPr>
            <a:noAutofit/>
          </a:bodyPr>
          <a:lstStyle/>
          <a:p>
            <a:pPr algn="ctr"/>
            <a:r>
              <a:rPr lang="en-US" sz="3200" dirty="0">
                <a:latin typeface="Gill Sans MT" panose="020B0502020104020203" pitchFamily="34" charset="0"/>
              </a:rPr>
              <a:t>OHA SERVES ALL CONNECTICUT RESIDENTS AND/OR INSURANCE PLANS WRITTEN OUT OF CONNECTICUT</a:t>
            </a:r>
          </a:p>
        </p:txBody>
      </p:sp>
      <p:sp>
        <p:nvSpPr>
          <p:cNvPr id="3" name="Subtitle 2">
            <a:extLst>
              <a:ext uri="{FF2B5EF4-FFF2-40B4-BE49-F238E27FC236}">
                <a16:creationId xmlns:a16="http://schemas.microsoft.com/office/drawing/2014/main" id="{0B162AF4-EFE1-453C-AE1C-E1AD80DF9696}"/>
              </a:ext>
            </a:extLst>
          </p:cNvPr>
          <p:cNvSpPr>
            <a:spLocks noGrp="1"/>
          </p:cNvSpPr>
          <p:nvPr>
            <p:ph type="subTitle" idx="1"/>
          </p:nvPr>
        </p:nvSpPr>
        <p:spPr>
          <a:xfrm>
            <a:off x="581194" y="4094480"/>
            <a:ext cx="10993546" cy="1971553"/>
          </a:xfrm>
        </p:spPr>
        <p:txBody>
          <a:bodyPr>
            <a:normAutofit/>
          </a:bodyPr>
          <a:lstStyle/>
          <a:p>
            <a:pPr algn="ctr"/>
            <a:r>
              <a:rPr lang="en-US" dirty="0">
                <a:latin typeface="Gill Sans MT" panose="020B0502020104020203" pitchFamily="34" charset="0"/>
              </a:rPr>
              <a:t>OHA DOES NOT WANT TO BE THE “BEST KEPT SECRET IN CONNECTICUT.” HELP US CHANGE THAT. </a:t>
            </a:r>
          </a:p>
          <a:p>
            <a:pPr algn="ctr"/>
            <a:endParaRPr lang="en-US" dirty="0">
              <a:latin typeface="Gill Sans MT" panose="020B0502020104020203" pitchFamily="34" charset="0"/>
            </a:endParaRPr>
          </a:p>
          <a:p>
            <a:pPr algn="ctr"/>
            <a:r>
              <a:rPr lang="en-US" dirty="0">
                <a:latin typeface="Gill Sans MT" panose="020B0502020104020203" pitchFamily="34" charset="0"/>
              </a:rPr>
              <a:t>PLEASE SHARE OUR CONTACT INFORMATION</a:t>
            </a:r>
          </a:p>
        </p:txBody>
      </p:sp>
      <p:graphicFrame>
        <p:nvGraphicFramePr>
          <p:cNvPr id="5" name="Content Placeholder 6" descr="Team placeholder ">
            <a:extLst>
              <a:ext uri="{FF2B5EF4-FFF2-40B4-BE49-F238E27FC236}">
                <a16:creationId xmlns:a16="http://schemas.microsoft.com/office/drawing/2014/main" id="{68D349C3-15F3-418C-9E9A-6A3A06D53D81}"/>
              </a:ext>
            </a:extLst>
          </p:cNvPr>
          <p:cNvGraphicFramePr>
            <a:graphicFrameLocks noGrp="1"/>
          </p:cNvGraphicFramePr>
          <p:nvPr>
            <p:ph type="pic" sz="quarter" idx="13"/>
            <p:extLst>
              <p:ext uri="{D42A27DB-BD31-4B8C-83A1-F6EECF244321}">
                <p14:modId xmlns:p14="http://schemas.microsoft.com/office/powerpoint/2010/main" val="2497731303"/>
              </p:ext>
            </p:extLst>
          </p:nvPr>
        </p:nvGraphicFramePr>
        <p:xfrm>
          <a:off x="449262" y="1950720"/>
          <a:ext cx="11293475" cy="2143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41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609906" y="702156"/>
            <a:ext cx="3568661" cy="2726844"/>
          </a:xfrm>
        </p:spPr>
        <p:txBody>
          <a:bodyPr>
            <a:normAutofit fontScale="90000"/>
          </a:bodyPr>
          <a:lstStyle/>
          <a:p>
            <a:br>
              <a:rPr lang="en-US" dirty="0"/>
            </a:br>
            <a:r>
              <a:rPr lang="en-US" dirty="0"/>
              <a:t>	Thank you</a:t>
            </a:r>
            <a:br>
              <a:rPr lang="en-US" dirty="0"/>
            </a:br>
            <a:br>
              <a:rPr lang="en-US" dirty="0"/>
            </a:br>
            <a:r>
              <a:rPr lang="en-US" dirty="0"/>
              <a:t>	questions? </a:t>
            </a:r>
            <a:br>
              <a:rPr lang="en-US" dirty="0"/>
            </a:br>
            <a:br>
              <a:rPr lang="en-US" dirty="0"/>
            </a:br>
            <a:endParaRPr lang="en-US" dirty="0"/>
          </a:p>
        </p:txBody>
      </p:sp>
      <p:sp>
        <p:nvSpPr>
          <p:cNvPr id="3" name="Content Placeholder 2">
            <a:extLst>
              <a:ext uri="{FF2B5EF4-FFF2-40B4-BE49-F238E27FC236}">
                <a16:creationId xmlns:a16="http://schemas.microsoft.com/office/drawing/2014/main" id="{75982AA6-9E74-43FC-B452-142C7571DCCC}"/>
              </a:ext>
            </a:extLst>
          </p:cNvPr>
          <p:cNvSpPr>
            <a:spLocks noGrp="1"/>
          </p:cNvSpPr>
          <p:nvPr>
            <p:ph idx="1"/>
          </p:nvPr>
        </p:nvSpPr>
        <p:spPr>
          <a:xfrm>
            <a:off x="111760" y="3156438"/>
            <a:ext cx="5140960" cy="2901462"/>
          </a:xfrm>
        </p:spPr>
        <p:txBody>
          <a:bodyPr/>
          <a:lstStyle/>
          <a:p>
            <a:r>
              <a:rPr lang="en-US" b="1" dirty="0">
                <a:solidFill>
                  <a:srgbClr val="0070C0"/>
                </a:solidFill>
              </a:rPr>
              <a:t>OFFICE OF THE HEALTHCARE ADVOCATE</a:t>
            </a:r>
          </a:p>
          <a:p>
            <a:r>
              <a:rPr lang="en-US" dirty="0">
                <a:solidFill>
                  <a:srgbClr val="00B0F0"/>
                </a:solidFill>
                <a:hlinkClick r:id="rId2">
                  <a:extLst>
                    <a:ext uri="{A12FA001-AC4F-418D-AE19-62706E023703}">
                      <ahyp:hlinkClr xmlns:ahyp="http://schemas.microsoft.com/office/drawing/2018/hyperlinkcolor" val="tx"/>
                    </a:ext>
                  </a:extLst>
                </a:hlinkClick>
              </a:rPr>
              <a:t>Healthcare.advocate@ct.gov</a:t>
            </a:r>
            <a:endParaRPr lang="en-US" dirty="0">
              <a:solidFill>
                <a:srgbClr val="00B0F0"/>
              </a:solidFill>
            </a:endParaRPr>
          </a:p>
          <a:p>
            <a:r>
              <a:rPr lang="en-US" dirty="0"/>
              <a:t>866-466-4446</a:t>
            </a:r>
          </a:p>
          <a:p>
            <a:r>
              <a:rPr lang="en-US" dirty="0"/>
              <a:t>www.ct.gov/oha</a:t>
            </a:r>
          </a:p>
        </p:txBody>
      </p:sp>
      <p:sp>
        <p:nvSpPr>
          <p:cNvPr id="8" name="Footer Placeholder 7">
            <a:extLst>
              <a:ext uri="{FF2B5EF4-FFF2-40B4-BE49-F238E27FC236}">
                <a16:creationId xmlns:a16="http://schemas.microsoft.com/office/drawing/2014/main" id="{D3E3ABAA-EBF5-4FC5-BEEE-FBA5A228E046}"/>
              </a:ext>
            </a:extLst>
          </p:cNvPr>
          <p:cNvSpPr>
            <a:spLocks noGrp="1"/>
          </p:cNvSpPr>
          <p:nvPr>
            <p:ph type="ftr" sz="quarter" idx="11"/>
          </p:nvPr>
        </p:nvSpPr>
        <p:spPr/>
        <p:txBody>
          <a:bodyPr/>
          <a:lstStyle/>
          <a:p>
            <a:r>
              <a:rPr lang="en-US"/>
              <a:t>www.ct.gov/oha</a:t>
            </a:r>
            <a:endParaRPr lang="en-US" dirty="0"/>
          </a:p>
        </p:txBody>
      </p:sp>
      <p:pic>
        <p:nvPicPr>
          <p:cNvPr id="6" name="Picture Placeholder 5" descr="A doctor talking to a patient&#10;">
            <a:extLst>
              <a:ext uri="{FF2B5EF4-FFF2-40B4-BE49-F238E27FC236}">
                <a16:creationId xmlns:a16="http://schemas.microsoft.com/office/drawing/2014/main" id="{AC4A1F6E-E065-4C87-B012-9FBDEC8C1ED7}"/>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7" r="7"/>
          <a:stretch/>
        </p:blipFill>
        <p:spPr/>
      </p:pic>
      <p:pic>
        <p:nvPicPr>
          <p:cNvPr id="1026" name="Picture 2">
            <a:extLst>
              <a:ext uri="{FF2B5EF4-FFF2-40B4-BE49-F238E27FC236}">
                <a16:creationId xmlns:a16="http://schemas.microsoft.com/office/drawing/2014/main" id="{25F4F435-1AD1-4E0F-A795-B9F200682A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5615" y="-213477"/>
            <a:ext cx="2381250" cy="1280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61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271D-D3EB-4A78-9929-4B8E740B50B4}"/>
              </a:ext>
            </a:extLst>
          </p:cNvPr>
          <p:cNvSpPr>
            <a:spLocks noGrp="1"/>
          </p:cNvSpPr>
          <p:nvPr>
            <p:ph type="title"/>
          </p:nvPr>
        </p:nvSpPr>
        <p:spPr/>
        <p:txBody>
          <a:bodyPr/>
          <a:lstStyle/>
          <a:p>
            <a:pPr algn="ctr"/>
            <a:r>
              <a:rPr lang="en-US" dirty="0">
                <a:latin typeface="Gill Sans MT" panose="020B0502020104020203" pitchFamily="34" charset="0"/>
              </a:rPr>
              <a:t>Introduction</a:t>
            </a:r>
          </a:p>
        </p:txBody>
      </p:sp>
      <p:sp>
        <p:nvSpPr>
          <p:cNvPr id="3" name="Content Placeholder 2">
            <a:extLst>
              <a:ext uri="{FF2B5EF4-FFF2-40B4-BE49-F238E27FC236}">
                <a16:creationId xmlns:a16="http://schemas.microsoft.com/office/drawing/2014/main" id="{F210F1C6-68F4-48F7-97E9-343EE7513674}"/>
              </a:ext>
            </a:extLst>
          </p:cNvPr>
          <p:cNvSpPr>
            <a:spLocks noGrp="1"/>
          </p:cNvSpPr>
          <p:nvPr>
            <p:ph idx="1"/>
          </p:nvPr>
        </p:nvSpPr>
        <p:spPr>
          <a:xfrm>
            <a:off x="581192" y="2606830"/>
            <a:ext cx="3475915" cy="3520440"/>
          </a:xfrm>
        </p:spPr>
        <p:txBody>
          <a:bodyPr anchor="ctr">
            <a:normAutofit/>
          </a:bodyPr>
          <a:lstStyle/>
          <a:p>
            <a:pPr algn="ctr"/>
            <a:r>
              <a:rPr lang="en-US" sz="3200" dirty="0">
                <a:latin typeface="Gill Sans MT" panose="020B0502020104020203" pitchFamily="34" charset="0"/>
              </a:rPr>
              <a:t>State Healthcare Advocate</a:t>
            </a:r>
          </a:p>
          <a:p>
            <a:pPr algn="ctr"/>
            <a:r>
              <a:rPr lang="en-US" sz="3200" dirty="0">
                <a:latin typeface="Gill Sans MT" panose="020B0502020104020203" pitchFamily="34" charset="0"/>
              </a:rPr>
              <a:t>Ted Doolittle</a:t>
            </a:r>
          </a:p>
        </p:txBody>
      </p:sp>
      <p:pic>
        <p:nvPicPr>
          <p:cNvPr id="17" name="Picture Placeholder 7" descr="doctor talking to patient">
            <a:extLst>
              <a:ext uri="{FF2B5EF4-FFF2-40B4-BE49-F238E27FC236}">
                <a16:creationId xmlns:a16="http://schemas.microsoft.com/office/drawing/2014/main" id="{86357C99-DEFC-4892-8C64-EF1482AB3E8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416" r="16416"/>
          <a:stretch/>
        </p:blipFill>
        <p:spPr>
          <a:prstGeom prst="rect">
            <a:avLst/>
          </a:prstGeom>
          <a:solidFill>
            <a:schemeClr val="accent2"/>
          </a:solidFill>
        </p:spPr>
      </p:pic>
      <p:pic>
        <p:nvPicPr>
          <p:cNvPr id="10" name="Picture Placeholder 9" descr="A doctor with his arms crossed">
            <a:extLst>
              <a:ext uri="{FF2B5EF4-FFF2-40B4-BE49-F238E27FC236}">
                <a16:creationId xmlns:a16="http://schemas.microsoft.com/office/drawing/2014/main" id="{24A8453A-33BC-42B9-9F32-A38E7F1AC27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64" r="64"/>
          <a:stretch/>
        </p:blipFill>
        <p:spPr/>
      </p:pic>
      <p:pic>
        <p:nvPicPr>
          <p:cNvPr id="12" name="Picture Placeholder 11" descr="A smiling doctor with a stethoscope and patient">
            <a:extLst>
              <a:ext uri="{FF2B5EF4-FFF2-40B4-BE49-F238E27FC236}">
                <a16:creationId xmlns:a16="http://schemas.microsoft.com/office/drawing/2014/main" id="{F2F92A19-D60A-4D6C-8103-E5036EBC089B}"/>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43" r="43"/>
          <a:stretch/>
        </p:blipFill>
        <p:spPr/>
      </p:pic>
      <p:sp>
        <p:nvSpPr>
          <p:cNvPr id="14" name="Footer Placeholder 13">
            <a:extLst>
              <a:ext uri="{FF2B5EF4-FFF2-40B4-BE49-F238E27FC236}">
                <a16:creationId xmlns:a16="http://schemas.microsoft.com/office/drawing/2014/main" id="{9C838D91-2BF9-4595-90F6-6E2D751F6F13}"/>
              </a:ext>
            </a:extLst>
          </p:cNvPr>
          <p:cNvSpPr>
            <a:spLocks noGrp="1"/>
          </p:cNvSpPr>
          <p:nvPr>
            <p:ph type="ftr" sz="quarter" idx="11"/>
          </p:nvPr>
        </p:nvSpPr>
        <p:spPr/>
        <p:txBody>
          <a:bodyPr/>
          <a:lstStyle/>
          <a:p>
            <a:r>
              <a:rPr lang="en-US" dirty="0"/>
              <a:t>www.ct.gov/oha</a:t>
            </a:r>
          </a:p>
        </p:txBody>
      </p:sp>
    </p:spTree>
    <p:extLst>
      <p:ext uri="{BB962C8B-B14F-4D97-AF65-F5344CB8AC3E}">
        <p14:creationId xmlns:p14="http://schemas.microsoft.com/office/powerpoint/2010/main" val="3980136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4489-FC73-422D-B916-0D61046F5294}"/>
              </a:ext>
            </a:extLst>
          </p:cNvPr>
          <p:cNvSpPr>
            <a:spLocks noGrp="1"/>
          </p:cNvSpPr>
          <p:nvPr>
            <p:ph type="ctrTitle"/>
          </p:nvPr>
        </p:nvSpPr>
        <p:spPr>
          <a:xfrm>
            <a:off x="581191" y="3429000"/>
            <a:ext cx="10993549" cy="2569128"/>
          </a:xfrm>
        </p:spPr>
        <p:txBody>
          <a:bodyPr>
            <a:normAutofit/>
          </a:bodyPr>
          <a:lstStyle/>
          <a:p>
            <a:pPr algn="ctr"/>
            <a:r>
              <a:rPr lang="en-US" sz="2700" dirty="0">
                <a:latin typeface="Gill Sans MT" panose="020B0502020104020203" pitchFamily="34" charset="0"/>
              </a:rPr>
              <a:t>The No Surprises Act: </a:t>
            </a:r>
            <a:br>
              <a:rPr lang="en-US" sz="2700" dirty="0">
                <a:latin typeface="Gill Sans MT" panose="020B0502020104020203" pitchFamily="34" charset="0"/>
              </a:rPr>
            </a:br>
            <a:r>
              <a:rPr lang="en-US" sz="2700" dirty="0">
                <a:latin typeface="Gill Sans MT" panose="020B0502020104020203" pitchFamily="34" charset="0"/>
              </a:rPr>
              <a:t>New Consumer Protections for Out-of-Network Care</a:t>
            </a:r>
            <a:endParaRPr lang="en-US" sz="1600" dirty="0">
              <a:latin typeface="Gill Sans MT" panose="020B0502020104020203" pitchFamily="34" charset="0"/>
            </a:endParaRPr>
          </a:p>
        </p:txBody>
      </p:sp>
      <p:sp>
        <p:nvSpPr>
          <p:cNvPr id="3" name="Subtitle 2">
            <a:extLst>
              <a:ext uri="{FF2B5EF4-FFF2-40B4-BE49-F238E27FC236}">
                <a16:creationId xmlns:a16="http://schemas.microsoft.com/office/drawing/2014/main" id="{0957B5A0-5976-4FBC-9F15-908902EAE359}"/>
              </a:ext>
            </a:extLst>
          </p:cNvPr>
          <p:cNvSpPr>
            <a:spLocks noGrp="1"/>
          </p:cNvSpPr>
          <p:nvPr>
            <p:ph type="subTitle" idx="1"/>
          </p:nvPr>
        </p:nvSpPr>
        <p:spPr>
          <a:xfrm>
            <a:off x="581194" y="6084277"/>
            <a:ext cx="10993546" cy="626916"/>
          </a:xfrm>
        </p:spPr>
        <p:txBody>
          <a:bodyPr>
            <a:normAutofit fontScale="77500" lnSpcReduction="20000"/>
          </a:bodyPr>
          <a:lstStyle/>
          <a:p>
            <a:pPr algn="ctr"/>
            <a:endParaRPr lang="en-US" dirty="0"/>
          </a:p>
          <a:p>
            <a:pPr algn="ctr"/>
            <a:r>
              <a:rPr lang="en-US" sz="2100" dirty="0"/>
              <a:t>****All the following information can be found on the OHA website: www.ct.gov/oha****</a:t>
            </a:r>
          </a:p>
          <a:p>
            <a:endParaRPr lang="en-US" dirty="0"/>
          </a:p>
        </p:txBody>
      </p:sp>
      <p:pic>
        <p:nvPicPr>
          <p:cNvPr id="6" name="Picture Placeholder 5" descr="A smiling doctor with a stethoscope and a child and mom">
            <a:extLst>
              <a:ext uri="{FF2B5EF4-FFF2-40B4-BE49-F238E27FC236}">
                <a16:creationId xmlns:a16="http://schemas.microsoft.com/office/drawing/2014/main" id="{2E4C2C15-C217-4490-A3A7-E98F49FDF07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49580" y="239087"/>
            <a:ext cx="11292840" cy="2923563"/>
          </a:xfrm>
        </p:spPr>
      </p:pic>
    </p:spTree>
    <p:extLst>
      <p:ext uri="{BB962C8B-B14F-4D97-AF65-F5344CB8AC3E}">
        <p14:creationId xmlns:p14="http://schemas.microsoft.com/office/powerpoint/2010/main" val="172184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9377B9-42A2-497D-A6A4-036F70125475}"/>
              </a:ext>
            </a:extLst>
          </p:cNvPr>
          <p:cNvSpPr>
            <a:spLocks noGrp="1"/>
          </p:cNvSpPr>
          <p:nvPr>
            <p:ph type="title"/>
          </p:nvPr>
        </p:nvSpPr>
        <p:spPr>
          <a:xfrm>
            <a:off x="581192" y="731520"/>
            <a:ext cx="11029616" cy="390270"/>
          </a:xfrm>
        </p:spPr>
        <p:txBody>
          <a:bodyPr>
            <a:normAutofit fontScale="90000"/>
          </a:bodyPr>
          <a:lstStyle/>
          <a:p>
            <a:pPr marL="0" marR="0" algn="ctr">
              <a:spcBef>
                <a:spcPts val="0"/>
              </a:spcBef>
              <a:spcAft>
                <a:spcPts val="800"/>
              </a:spcAft>
            </a:pPr>
            <a:r>
              <a:rPr lang="en-US" dirty="0">
                <a:latin typeface="Gill Sans MT" panose="020B0502020104020203" pitchFamily="34" charset="0"/>
              </a:rPr>
              <a:t>The No Surprises Act</a:t>
            </a:r>
          </a:p>
        </p:txBody>
      </p:sp>
      <p:sp>
        <p:nvSpPr>
          <p:cNvPr id="6" name="Content Placeholder 5">
            <a:extLst>
              <a:ext uri="{FF2B5EF4-FFF2-40B4-BE49-F238E27FC236}">
                <a16:creationId xmlns:a16="http://schemas.microsoft.com/office/drawing/2014/main" id="{D4F7E720-553D-4DA2-8C5A-3A84461CFA33}"/>
              </a:ext>
            </a:extLst>
          </p:cNvPr>
          <p:cNvSpPr>
            <a:spLocks noGrp="1"/>
          </p:cNvSpPr>
          <p:nvPr>
            <p:ph idx="1"/>
          </p:nvPr>
        </p:nvSpPr>
        <p:spPr>
          <a:xfrm>
            <a:off x="298938" y="1725105"/>
            <a:ext cx="11311869" cy="5027387"/>
          </a:xfrm>
        </p:spPr>
        <p:txBody>
          <a:bodyPr>
            <a:normAutofit/>
          </a:bodyPr>
          <a:lstStyle/>
          <a:p>
            <a:pPr lvl="1"/>
            <a:r>
              <a:rPr lang="en-US" dirty="0">
                <a:latin typeface="Gill Sans MT" panose="020B0502020104020203" pitchFamily="34" charset="0"/>
              </a:rPr>
              <a:t>New Federal Legislation passed as part of the American Recovery Plan Act (ARPA) in 2021.</a:t>
            </a:r>
          </a:p>
          <a:p>
            <a:pPr lvl="1"/>
            <a:r>
              <a:rPr lang="en-US" dirty="0">
                <a:latin typeface="Gill Sans MT" panose="020B0502020104020203" pitchFamily="34" charset="0"/>
              </a:rPr>
              <a:t>New Federal consumer protections against surprise bills.</a:t>
            </a:r>
          </a:p>
          <a:p>
            <a:pPr lvl="1"/>
            <a:r>
              <a:rPr lang="en-US" dirty="0">
                <a:latin typeface="Gill Sans MT" panose="020B0502020104020203" pitchFamily="34" charset="0"/>
              </a:rPr>
              <a:t>Notices you may receive under the No Surprises Act and whether you should sign them.</a:t>
            </a:r>
          </a:p>
          <a:p>
            <a:pPr lvl="1"/>
            <a:r>
              <a:rPr lang="en-US" dirty="0">
                <a:latin typeface="Gill Sans MT" panose="020B0502020104020203" pitchFamily="34" charset="0"/>
              </a:rPr>
              <a:t>Understanding costs in advance if you are uninsured or self-paying.</a:t>
            </a:r>
          </a:p>
          <a:p>
            <a:pPr lvl="1"/>
            <a:r>
              <a:rPr lang="en-US" dirty="0">
                <a:latin typeface="Gill Sans MT" panose="020B0502020104020203" pitchFamily="34" charset="0"/>
              </a:rPr>
              <a:t>Resolving payment disputes with providers</a:t>
            </a:r>
          </a:p>
          <a:p>
            <a:pPr lvl="1"/>
            <a:r>
              <a:rPr lang="en-US" dirty="0">
                <a:latin typeface="Gill Sans MT" panose="020B0502020104020203" pitchFamily="34" charset="0"/>
              </a:rPr>
              <a:t>Complaints about medical billing</a:t>
            </a:r>
          </a:p>
        </p:txBody>
      </p:sp>
    </p:spTree>
    <p:extLst>
      <p:ext uri="{BB962C8B-B14F-4D97-AF65-F5344CB8AC3E}">
        <p14:creationId xmlns:p14="http://schemas.microsoft.com/office/powerpoint/2010/main" val="61734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E772-37D6-4A27-88CC-71053768A82D}"/>
              </a:ext>
            </a:extLst>
          </p:cNvPr>
          <p:cNvSpPr>
            <a:spLocks noGrp="1"/>
          </p:cNvSpPr>
          <p:nvPr>
            <p:ph type="title"/>
          </p:nvPr>
        </p:nvSpPr>
        <p:spPr/>
        <p:txBody>
          <a:bodyPr/>
          <a:lstStyle/>
          <a:p>
            <a:r>
              <a:rPr lang="en-US" dirty="0"/>
              <a:t>New Consumer Protections for Insured Consumers</a:t>
            </a:r>
          </a:p>
        </p:txBody>
      </p:sp>
      <p:sp>
        <p:nvSpPr>
          <p:cNvPr id="3" name="Content Placeholder 2">
            <a:extLst>
              <a:ext uri="{FF2B5EF4-FFF2-40B4-BE49-F238E27FC236}">
                <a16:creationId xmlns:a16="http://schemas.microsoft.com/office/drawing/2014/main" id="{990DE103-BC0D-4F93-90B4-C1BA2DECA01E}"/>
              </a:ext>
            </a:extLst>
          </p:cNvPr>
          <p:cNvSpPr>
            <a:spLocks noGrp="1"/>
          </p:cNvSpPr>
          <p:nvPr>
            <p:ph idx="1"/>
          </p:nvPr>
        </p:nvSpPr>
        <p:spPr/>
        <p:txBody>
          <a:bodyPr>
            <a:normAutofit/>
          </a:bodyPr>
          <a:lstStyle/>
          <a:p>
            <a:r>
              <a:rPr lang="en-US" dirty="0"/>
              <a:t>Ban surprise bills for out-of-network emergency services, even without prior authorization.</a:t>
            </a:r>
          </a:p>
          <a:p>
            <a:r>
              <a:rPr lang="en-US" dirty="0"/>
              <a:t>Ban out-of-network cost-sharing (e.g., out-of-network coinsurance or copayments) for all emergency and some non-emergency services.</a:t>
            </a:r>
          </a:p>
          <a:p>
            <a:r>
              <a:rPr lang="en-US" dirty="0"/>
              <a:t>Ban out-of-network charges and balance bills for supplemental care (like anesthesiology or radiology) by out-of-network providers who work at an in-network facility.</a:t>
            </a:r>
          </a:p>
          <a:p>
            <a:r>
              <a:rPr lang="en-US" dirty="0"/>
              <a:t>Health care providers and facilities must give you an easy-to-understand notice explaining that getting care out-of-network could be more expensive, with options to avoid balance bills.</a:t>
            </a:r>
          </a:p>
        </p:txBody>
      </p:sp>
      <p:sp>
        <p:nvSpPr>
          <p:cNvPr id="4" name="Footer Placeholder 3">
            <a:extLst>
              <a:ext uri="{FF2B5EF4-FFF2-40B4-BE49-F238E27FC236}">
                <a16:creationId xmlns:a16="http://schemas.microsoft.com/office/drawing/2014/main" id="{71D7FBE9-6441-4CC2-9CB2-0C68935DEA85}"/>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544448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3EB84-AC84-425A-9F8E-CB8E0B906E1D}"/>
              </a:ext>
            </a:extLst>
          </p:cNvPr>
          <p:cNvSpPr>
            <a:spLocks noGrp="1"/>
          </p:cNvSpPr>
          <p:nvPr>
            <p:ph type="title"/>
          </p:nvPr>
        </p:nvSpPr>
        <p:spPr/>
        <p:txBody>
          <a:bodyPr/>
          <a:lstStyle/>
          <a:p>
            <a:r>
              <a:rPr lang="en-US" dirty="0"/>
              <a:t>Notices, and Whether You Should Sign Them</a:t>
            </a:r>
          </a:p>
        </p:txBody>
      </p:sp>
      <p:sp>
        <p:nvSpPr>
          <p:cNvPr id="3" name="Content Placeholder 2">
            <a:extLst>
              <a:ext uri="{FF2B5EF4-FFF2-40B4-BE49-F238E27FC236}">
                <a16:creationId xmlns:a16="http://schemas.microsoft.com/office/drawing/2014/main" id="{68A241ED-A85D-480C-B1EB-582CDC2D7A81}"/>
              </a:ext>
            </a:extLst>
          </p:cNvPr>
          <p:cNvSpPr>
            <a:spLocks noGrp="1"/>
          </p:cNvSpPr>
          <p:nvPr>
            <p:ph idx="1"/>
          </p:nvPr>
        </p:nvSpPr>
        <p:spPr/>
        <p:txBody>
          <a:bodyPr>
            <a:normAutofit fontScale="85000" lnSpcReduction="10000"/>
          </a:bodyPr>
          <a:lstStyle/>
          <a:p>
            <a:r>
              <a:rPr lang="en-US" dirty="0"/>
              <a:t>Out-of-network providers or emergency facilities may ask you to sign a </a:t>
            </a:r>
            <a:r>
              <a:rPr lang="en-US" b="1" dirty="0"/>
              <a:t>notice and consent form</a:t>
            </a:r>
            <a:r>
              <a:rPr lang="en-US" dirty="0"/>
              <a:t> before providing “post-stabilization services” following emergency care. </a:t>
            </a:r>
          </a:p>
          <a:p>
            <a:r>
              <a:rPr lang="en-US" dirty="0"/>
              <a:t>You may also be asked to sign a notice and consent form </a:t>
            </a:r>
            <a:r>
              <a:rPr lang="en-US" i="1" dirty="0"/>
              <a:t>if you schedule</a:t>
            </a:r>
            <a:r>
              <a:rPr lang="en-US" dirty="0"/>
              <a:t> non-emergency services with an out-of-network provider at an in-network hospital or ambulatory surgical center.</a:t>
            </a:r>
          </a:p>
          <a:p>
            <a:r>
              <a:rPr lang="en-US" dirty="0"/>
              <a:t>The notice and consent form should </a:t>
            </a:r>
          </a:p>
          <a:p>
            <a:pPr lvl="1"/>
            <a:r>
              <a:rPr lang="en-US" dirty="0"/>
              <a:t>inform you about your protections from unexpected medical bills, </a:t>
            </a:r>
          </a:p>
          <a:p>
            <a:pPr lvl="1"/>
            <a:r>
              <a:rPr lang="en-US" dirty="0"/>
              <a:t>give you the option to give up those protections and pay more for out-of-network care, and </a:t>
            </a:r>
          </a:p>
          <a:p>
            <a:pPr lvl="1"/>
            <a:r>
              <a:rPr lang="en-US" dirty="0"/>
              <a:t>provide an estimate of what your out-of-network care might cost. </a:t>
            </a:r>
          </a:p>
          <a:p>
            <a:r>
              <a:rPr lang="en-US" i="1" dirty="0"/>
              <a:t>You shouldn’t sign</a:t>
            </a:r>
            <a:r>
              <a:rPr lang="en-US" dirty="0"/>
              <a:t> the form if you didn’t have a choice of health care provider or facility before scheduling care. If you don’t sign, you may have to reschedule your care with a provider or facility in your health plan’s network.</a:t>
            </a:r>
          </a:p>
          <a:p>
            <a:endParaRPr lang="en-US" dirty="0"/>
          </a:p>
        </p:txBody>
      </p:sp>
      <p:sp>
        <p:nvSpPr>
          <p:cNvPr id="4" name="Footer Placeholder 3">
            <a:extLst>
              <a:ext uri="{FF2B5EF4-FFF2-40B4-BE49-F238E27FC236}">
                <a16:creationId xmlns:a16="http://schemas.microsoft.com/office/drawing/2014/main" id="{4F0BA2EB-451B-4206-BBE2-A614F9B2F4C8}"/>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5508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C0D2-682C-4013-9FEA-7C299A083B58}"/>
              </a:ext>
            </a:extLst>
          </p:cNvPr>
          <p:cNvSpPr>
            <a:spLocks noGrp="1"/>
          </p:cNvSpPr>
          <p:nvPr>
            <p:ph type="title"/>
          </p:nvPr>
        </p:nvSpPr>
        <p:spPr/>
        <p:txBody>
          <a:bodyPr/>
          <a:lstStyle/>
          <a:p>
            <a:r>
              <a:rPr lang="en-US" dirty="0"/>
              <a:t>Good Faith Estimates of Costs</a:t>
            </a:r>
          </a:p>
        </p:txBody>
      </p:sp>
      <p:sp>
        <p:nvSpPr>
          <p:cNvPr id="3" name="Content Placeholder 2">
            <a:extLst>
              <a:ext uri="{FF2B5EF4-FFF2-40B4-BE49-F238E27FC236}">
                <a16:creationId xmlns:a16="http://schemas.microsoft.com/office/drawing/2014/main" id="{3B7748B9-102F-485B-B7F0-CFE0BDB0D124}"/>
              </a:ext>
            </a:extLst>
          </p:cNvPr>
          <p:cNvSpPr>
            <a:spLocks noGrp="1"/>
          </p:cNvSpPr>
          <p:nvPr>
            <p:ph idx="1"/>
          </p:nvPr>
        </p:nvSpPr>
        <p:spPr/>
        <p:txBody>
          <a:bodyPr>
            <a:normAutofit lnSpcReduction="10000"/>
          </a:bodyPr>
          <a:lstStyle/>
          <a:p>
            <a:r>
              <a:rPr lang="en-US" dirty="0"/>
              <a:t>Uninsured or self-paying consumers are entitled to a good-faith estimate of costs</a:t>
            </a:r>
          </a:p>
          <a:p>
            <a:pPr lvl="1"/>
            <a:r>
              <a:rPr lang="en-US" dirty="0"/>
              <a:t>Before an item or service is scheduled.</a:t>
            </a:r>
          </a:p>
          <a:p>
            <a:pPr lvl="1"/>
            <a:r>
              <a:rPr lang="en-US" dirty="0"/>
              <a:t>Including an itemized list of each item or service, grouped by the provider or facility offering care.</a:t>
            </a:r>
          </a:p>
          <a:p>
            <a:pPr lvl="1"/>
            <a:r>
              <a:rPr lang="en-US" dirty="0"/>
              <a:t>Explanation of estimate on request, either in person or over the phone, and followed up with a written estimate.</a:t>
            </a:r>
          </a:p>
          <a:p>
            <a:pPr lvl="1"/>
            <a:r>
              <a:rPr lang="en-US" dirty="0"/>
              <a:t>In a form that is accessible to the consumer.</a:t>
            </a:r>
          </a:p>
          <a:p>
            <a:r>
              <a:rPr lang="en-US" dirty="0"/>
              <a:t>Consumers should request an estimate from each provider involved in their treatment or procedure.</a:t>
            </a:r>
          </a:p>
          <a:p>
            <a:r>
              <a:rPr lang="en-US" dirty="0"/>
              <a:t>Retain these estimates for future use.</a:t>
            </a:r>
          </a:p>
        </p:txBody>
      </p:sp>
      <p:sp>
        <p:nvSpPr>
          <p:cNvPr id="4" name="Footer Placeholder 3">
            <a:extLst>
              <a:ext uri="{FF2B5EF4-FFF2-40B4-BE49-F238E27FC236}">
                <a16:creationId xmlns:a16="http://schemas.microsoft.com/office/drawing/2014/main" id="{90D3BBD2-33B0-42A5-957B-4C7E12A82EA9}"/>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2204845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F6C15-73BD-47A2-99FD-993FA88CDEDB}"/>
              </a:ext>
            </a:extLst>
          </p:cNvPr>
          <p:cNvSpPr>
            <a:spLocks noGrp="1"/>
          </p:cNvSpPr>
          <p:nvPr>
            <p:ph type="title"/>
          </p:nvPr>
        </p:nvSpPr>
        <p:spPr/>
        <p:txBody>
          <a:bodyPr/>
          <a:lstStyle/>
          <a:p>
            <a:r>
              <a:rPr lang="en-US" dirty="0"/>
              <a:t>How to resolve disputes for uninsured and self-paying consumers</a:t>
            </a:r>
          </a:p>
        </p:txBody>
      </p:sp>
      <p:sp>
        <p:nvSpPr>
          <p:cNvPr id="3" name="Content Placeholder 2">
            <a:extLst>
              <a:ext uri="{FF2B5EF4-FFF2-40B4-BE49-F238E27FC236}">
                <a16:creationId xmlns:a16="http://schemas.microsoft.com/office/drawing/2014/main" id="{620278CA-16F0-419B-A391-FB69C13FA3B5}"/>
              </a:ext>
            </a:extLst>
          </p:cNvPr>
          <p:cNvSpPr>
            <a:spLocks noGrp="1"/>
          </p:cNvSpPr>
          <p:nvPr>
            <p:ph idx="1"/>
          </p:nvPr>
        </p:nvSpPr>
        <p:spPr/>
        <p:txBody>
          <a:bodyPr>
            <a:normAutofit/>
          </a:bodyPr>
          <a:lstStyle/>
          <a:p>
            <a:r>
              <a:rPr lang="en-US" dirty="0"/>
              <a:t>Medical items or services provided on or after January 1, 2022.</a:t>
            </a:r>
          </a:p>
          <a:p>
            <a:r>
              <a:rPr lang="en-US" dirty="0"/>
              <a:t>A bill for those items or services which is at least $400 more than the good faith estimate that you requested, the provider issued, and you retained.</a:t>
            </a:r>
          </a:p>
          <a:p>
            <a:r>
              <a:rPr lang="en-US" dirty="0"/>
              <a:t>120 day deadline to request arbitration.</a:t>
            </a:r>
          </a:p>
          <a:p>
            <a:r>
              <a:rPr lang="en-US" dirty="0"/>
              <a:t>$25 non-refundable fee.</a:t>
            </a:r>
          </a:p>
          <a:p>
            <a:r>
              <a:rPr lang="en-US" dirty="0"/>
              <a:t>Arbitrator will determine whether the Good Faith estimate, the billed charge, or an amount between these two, is appropriate.</a:t>
            </a:r>
          </a:p>
        </p:txBody>
      </p:sp>
      <p:sp>
        <p:nvSpPr>
          <p:cNvPr id="4" name="Footer Placeholder 3">
            <a:extLst>
              <a:ext uri="{FF2B5EF4-FFF2-40B4-BE49-F238E27FC236}">
                <a16:creationId xmlns:a16="http://schemas.microsoft.com/office/drawing/2014/main" id="{AF2BDB93-9703-4E82-9CC1-F2388A1ECDEA}"/>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401108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BF546-1151-4BFA-8F15-3179589425B0}"/>
              </a:ext>
            </a:extLst>
          </p:cNvPr>
          <p:cNvSpPr>
            <a:spLocks noGrp="1"/>
          </p:cNvSpPr>
          <p:nvPr>
            <p:ph type="title"/>
          </p:nvPr>
        </p:nvSpPr>
        <p:spPr/>
        <p:txBody>
          <a:bodyPr/>
          <a:lstStyle/>
          <a:p>
            <a:r>
              <a:rPr lang="en-US" dirty="0"/>
              <a:t>Medical billing complaint process</a:t>
            </a:r>
          </a:p>
        </p:txBody>
      </p:sp>
      <p:sp>
        <p:nvSpPr>
          <p:cNvPr id="3" name="Content Placeholder 2">
            <a:extLst>
              <a:ext uri="{FF2B5EF4-FFF2-40B4-BE49-F238E27FC236}">
                <a16:creationId xmlns:a16="http://schemas.microsoft.com/office/drawing/2014/main" id="{9AF885CE-3304-4FF7-AE11-52CF73AD9B1A}"/>
              </a:ext>
            </a:extLst>
          </p:cNvPr>
          <p:cNvSpPr>
            <a:spLocks noGrp="1"/>
          </p:cNvSpPr>
          <p:nvPr>
            <p:ph idx="1"/>
          </p:nvPr>
        </p:nvSpPr>
        <p:spPr/>
        <p:txBody>
          <a:bodyPr/>
          <a:lstStyle/>
          <a:p>
            <a:r>
              <a:rPr lang="en-US" dirty="0"/>
              <a:t>Contact OHA</a:t>
            </a:r>
          </a:p>
          <a:p>
            <a:r>
              <a:rPr lang="en-US" dirty="0"/>
              <a:t>No Surprises Help Desk </a:t>
            </a:r>
          </a:p>
          <a:p>
            <a:r>
              <a:rPr lang="en-US" dirty="0"/>
              <a:t>Determine whether your insurance company and provider followed the new law</a:t>
            </a:r>
          </a:p>
          <a:p>
            <a:r>
              <a:rPr lang="en-US" dirty="0"/>
              <a:t>Identify issues or patterns of problems</a:t>
            </a:r>
          </a:p>
          <a:p>
            <a:r>
              <a:rPr lang="en-US" dirty="0">
                <a:hlinkClick r:id="rId2"/>
              </a:rPr>
              <a:t>https://www.cms.gov/nosurprises/consumers/complaints-about-medical-billing</a:t>
            </a:r>
            <a:endParaRPr lang="en-US" dirty="0"/>
          </a:p>
          <a:p>
            <a:r>
              <a:rPr lang="en-US" dirty="0"/>
              <a:t>1-800-985-3059</a:t>
            </a:r>
          </a:p>
        </p:txBody>
      </p:sp>
      <p:sp>
        <p:nvSpPr>
          <p:cNvPr id="4" name="Footer Placeholder 3">
            <a:extLst>
              <a:ext uri="{FF2B5EF4-FFF2-40B4-BE49-F238E27FC236}">
                <a16:creationId xmlns:a16="http://schemas.microsoft.com/office/drawing/2014/main" id="{035B76AF-1464-4A9E-9F5D-D12D7BD31159}"/>
              </a:ext>
            </a:extLst>
          </p:cNvPr>
          <p:cNvSpPr>
            <a:spLocks noGrp="1"/>
          </p:cNvSpPr>
          <p:nvPr>
            <p:ph type="ftr" sz="quarter" idx="11"/>
          </p:nvPr>
        </p:nvSpPr>
        <p:spPr/>
        <p:txBody>
          <a:bodyPr/>
          <a:lstStyle/>
          <a:p>
            <a:r>
              <a:rPr lang="en-US"/>
              <a:t>www.ct.gov/oha</a:t>
            </a:r>
            <a:endParaRPr lang="en-US" dirty="0"/>
          </a:p>
        </p:txBody>
      </p:sp>
    </p:spTree>
    <p:extLst>
      <p:ext uri="{BB962C8B-B14F-4D97-AF65-F5344CB8AC3E}">
        <p14:creationId xmlns:p14="http://schemas.microsoft.com/office/powerpoint/2010/main" val="828414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333985-6DEC-4BB6-B360-FFFEFA02249A}">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3.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11208</TotalTime>
  <Words>913</Words>
  <Application>Microsoft Office PowerPoint</Application>
  <PresentationFormat>Widescreen</PresentationFormat>
  <Paragraphs>78</Paragraphs>
  <Slides>12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Gill Sans MT</vt:lpstr>
      <vt:lpstr>open-sans</vt:lpstr>
      <vt:lpstr>Wingdings 2</vt:lpstr>
      <vt:lpstr>Office Theme</vt:lpstr>
      <vt:lpstr>Lunch &amp; Learn with OHA January 26, 2022 12:00-12:30p</vt:lpstr>
      <vt:lpstr>Introduction</vt:lpstr>
      <vt:lpstr>The No Surprises Act:  New Consumer Protections for Out-of-Network Care</vt:lpstr>
      <vt:lpstr>The No Surprises Act</vt:lpstr>
      <vt:lpstr>New Consumer Protections for Insured Consumers</vt:lpstr>
      <vt:lpstr>Notices, and Whether You Should Sign Them</vt:lpstr>
      <vt:lpstr>Good Faith Estimates of Costs</vt:lpstr>
      <vt:lpstr>How to resolve disputes for uninsured and self-paying consumers</vt:lpstr>
      <vt:lpstr>Medical billing complaint process</vt:lpstr>
      <vt:lpstr>Connecticut Surprise Billing Law</vt:lpstr>
      <vt:lpstr>OHA SERVES ALL CONNECTICUT RESIDENTS AND/OR INSURANCE PLANS WRITTEN OUT OF CONNECTICUT</vt:lpstr>
      <vt:lpstr>  Thank you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Lunch and learn with oha  September 28, 2021 12:00-12:30p</dc:title>
  <dc:creator>Wyzykowski, Valerie J</dc:creator>
  <cp:lastModifiedBy>Prizio, Adam</cp:lastModifiedBy>
  <cp:revision>15</cp:revision>
  <dcterms:created xsi:type="dcterms:W3CDTF">2021-09-13T14:25:51Z</dcterms:created>
  <dcterms:modified xsi:type="dcterms:W3CDTF">2022-01-25T20:48:35Z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