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4"/>
  </p:sldMasterIdLst>
  <p:notesMasterIdLst>
    <p:notesMasterId r:id="rId15"/>
  </p:notesMasterIdLst>
  <p:sldIdLst>
    <p:sldId id="256" r:id="rId5"/>
    <p:sldId id="259" r:id="rId6"/>
    <p:sldId id="266" r:id="rId7"/>
    <p:sldId id="272" r:id="rId8"/>
    <p:sldId id="277" r:id="rId9"/>
    <p:sldId id="273" r:id="rId10"/>
    <p:sldId id="275" r:id="rId11"/>
    <p:sldId id="276" r:id="rId12"/>
    <p:sldId id="271" r:id="rId13"/>
    <p:sldId id="26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35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5FA6F9-0DD5-45D3-97D5-23129B3861B6}" v="8" dt="2021-09-20T21:50:41.4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94598" autoAdjust="0"/>
  </p:normalViewPr>
  <p:slideViewPr>
    <p:cSldViewPr snapToGrid="0" showGuides="1">
      <p:cViewPr varScale="1">
        <p:scale>
          <a:sx n="87" d="100"/>
          <a:sy n="87" d="100"/>
        </p:scale>
        <p:origin x="298" y="77"/>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image" Target="../media/image11.jpg"/><Relationship Id="rId4" Type="http://schemas.openxmlformats.org/officeDocument/2006/relationships/image" Target="../media/image14.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image" Target="../media/image11.jpg"/><Relationship Id="rId4" Type="http://schemas.openxmlformats.org/officeDocument/2006/relationships/image" Target="../media/image1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29FAC1-0F73-4EB4-910B-0D8C8E5B2127}"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7CCE2767-7DFB-46F3-BDAB-FB9D7BCD1EAF}">
      <dgm:prSet phldrT="[Text]" phldr="0" custT="1"/>
      <dgm:spPr/>
      <dgm:t>
        <a:bodyPr/>
        <a:lstStyle/>
        <a:p>
          <a:pPr>
            <a:buNone/>
          </a:pPr>
          <a:endParaRPr lang="en-US" sz="1800" dirty="0"/>
        </a:p>
      </dgm:t>
    </dgm:pt>
    <dgm:pt modelId="{5294CFE8-EF27-4616-A80D-A3F1503BD2CB}" type="parTrans" cxnId="{64E91B4D-44D7-4734-B674-F5737199F55D}">
      <dgm:prSet/>
      <dgm:spPr/>
      <dgm:t>
        <a:bodyPr/>
        <a:lstStyle/>
        <a:p>
          <a:endParaRPr lang="en-US"/>
        </a:p>
      </dgm:t>
    </dgm:pt>
    <dgm:pt modelId="{D9162ADA-8FE8-4EBD-BFAE-B26CF9F24DB9}" type="sibTrans" cxnId="{64E91B4D-44D7-4734-B674-F5737199F55D}">
      <dgm:prSet/>
      <dgm:spPr/>
      <dgm:t>
        <a:bodyPr/>
        <a:lstStyle/>
        <a:p>
          <a:endParaRPr lang="en-US"/>
        </a:p>
      </dgm:t>
    </dgm:pt>
    <dgm:pt modelId="{447F7510-0C07-4E69-8782-D26C0FCE58E2}">
      <dgm:prSet phldrT="[Text]" phldr="0" custT="1"/>
      <dgm:spPr/>
      <dgm:t>
        <a:bodyPr/>
        <a:lstStyle/>
        <a:p>
          <a:pPr>
            <a:buNone/>
          </a:pPr>
          <a:endParaRPr lang="en-US" sz="1800" dirty="0"/>
        </a:p>
      </dgm:t>
    </dgm:pt>
    <dgm:pt modelId="{B3B19786-285F-4AA8-AF17-089EBDCFD98C}" type="parTrans" cxnId="{F2DB0289-DF4E-4918-8714-E6583563E90D}">
      <dgm:prSet/>
      <dgm:spPr/>
      <dgm:t>
        <a:bodyPr/>
        <a:lstStyle/>
        <a:p>
          <a:endParaRPr lang="en-US"/>
        </a:p>
      </dgm:t>
    </dgm:pt>
    <dgm:pt modelId="{ABD82E31-9E66-4796-A3A9-A1C7B4CC5E9B}" type="sibTrans" cxnId="{F2DB0289-DF4E-4918-8714-E6583563E90D}">
      <dgm:prSet/>
      <dgm:spPr/>
      <dgm:t>
        <a:bodyPr/>
        <a:lstStyle/>
        <a:p>
          <a:endParaRPr lang="en-US"/>
        </a:p>
      </dgm:t>
    </dgm:pt>
    <dgm:pt modelId="{7964467C-655E-4F9B-BD50-E65C742F48B4}">
      <dgm:prSet phldrT="[Text]" phldr="0" custT="1"/>
      <dgm:spPr/>
      <dgm:t>
        <a:bodyPr/>
        <a:lstStyle/>
        <a:p>
          <a:pPr>
            <a:buNone/>
          </a:pPr>
          <a:endParaRPr lang="en-US" sz="1800" dirty="0"/>
        </a:p>
      </dgm:t>
    </dgm:pt>
    <dgm:pt modelId="{11637406-E69C-4EAD-B4F6-E44CAFA91F52}" type="parTrans" cxnId="{1289B3F1-E6E0-42BC-9027-98FEC2B1D8E2}">
      <dgm:prSet/>
      <dgm:spPr/>
      <dgm:t>
        <a:bodyPr/>
        <a:lstStyle/>
        <a:p>
          <a:endParaRPr lang="en-US"/>
        </a:p>
      </dgm:t>
    </dgm:pt>
    <dgm:pt modelId="{7FD29FAD-0D0B-4E90-A2CE-3B4C4B7C1C7A}" type="sibTrans" cxnId="{1289B3F1-E6E0-42BC-9027-98FEC2B1D8E2}">
      <dgm:prSet/>
      <dgm:spPr/>
      <dgm:t>
        <a:bodyPr/>
        <a:lstStyle/>
        <a:p>
          <a:endParaRPr lang="en-US"/>
        </a:p>
      </dgm:t>
    </dgm:pt>
    <dgm:pt modelId="{4F894C99-4792-4C7F-A316-39D171A037DE}">
      <dgm:prSet phldrT="[Text]" phldr="0" custT="1"/>
      <dgm:spPr/>
      <dgm:t>
        <a:bodyPr/>
        <a:lstStyle/>
        <a:p>
          <a:pPr>
            <a:buNone/>
          </a:pPr>
          <a:endParaRPr lang="en-US" sz="1800" dirty="0"/>
        </a:p>
      </dgm:t>
    </dgm:pt>
    <dgm:pt modelId="{9D42B390-E84B-4E50-8B8F-4FA99F14DB97}" type="sibTrans" cxnId="{B01E5BCB-D5FA-468B-9179-593724FB5648}">
      <dgm:prSet/>
      <dgm:spPr/>
      <dgm:t>
        <a:bodyPr/>
        <a:lstStyle/>
        <a:p>
          <a:endParaRPr lang="en-US"/>
        </a:p>
      </dgm:t>
    </dgm:pt>
    <dgm:pt modelId="{F740BC1D-F644-4DB1-8058-08814BA374DB}" type="parTrans" cxnId="{B01E5BCB-D5FA-468B-9179-593724FB5648}">
      <dgm:prSet/>
      <dgm:spPr/>
      <dgm:t>
        <a:bodyPr/>
        <a:lstStyle/>
        <a:p>
          <a:endParaRPr lang="en-US"/>
        </a:p>
      </dgm:t>
    </dgm:pt>
    <dgm:pt modelId="{9203012E-9005-4B29-B97B-66867102E43B}" type="pres">
      <dgm:prSet presAssocID="{7029FAC1-0F73-4EB4-910B-0D8C8E5B2127}" presName="Name0" presStyleCnt="0">
        <dgm:presLayoutVars>
          <dgm:dir/>
          <dgm:resizeHandles val="exact"/>
        </dgm:presLayoutVars>
      </dgm:prSet>
      <dgm:spPr/>
    </dgm:pt>
    <dgm:pt modelId="{F5BA8362-1416-4CD1-85F0-575932A12C12}" type="pres">
      <dgm:prSet presAssocID="{7CCE2767-7DFB-46F3-BDAB-FB9D7BCD1EAF}" presName="compNode" presStyleCnt="0"/>
      <dgm:spPr/>
    </dgm:pt>
    <dgm:pt modelId="{1040C04C-266A-4BA6-AC80-0FD4DCD21C67}" type="pres">
      <dgm:prSet presAssocID="{7CCE2767-7DFB-46F3-BDAB-FB9D7BCD1EAF}" presName="pictRect" presStyleLbl="node1" presStyleIdx="0" presStyleCnt="4"/>
      <dgm:spPr>
        <a:prstGeom prst="rect">
          <a:avLst/>
        </a:prstGeom>
        <a:blipFill>
          <a:blip xmlns:r="http://schemas.openxmlformats.org/officeDocument/2006/relationships" r:embed="rId1"/>
          <a:srcRect/>
          <a:stretch>
            <a:fillRect l="-2000" r="-2000"/>
          </a:stretch>
        </a:blipFill>
      </dgm:spPr>
      <dgm:extLst>
        <a:ext uri="{E40237B7-FDA0-4F09-8148-C483321AD2D9}">
          <dgm14:cNvPr xmlns:dgm14="http://schemas.microsoft.com/office/drawing/2010/diagram" id="0" name="" descr="Headshot"/>
        </a:ext>
      </dgm:extLst>
    </dgm:pt>
    <dgm:pt modelId="{D3FDBB08-A758-4DF3-8739-D97BA7655C7B}" type="pres">
      <dgm:prSet presAssocID="{7CCE2767-7DFB-46F3-BDAB-FB9D7BCD1EAF}" presName="textRect" presStyleLbl="revTx" presStyleIdx="0" presStyleCnt="4" custScaleX="34215" custScaleY="43721">
        <dgm:presLayoutVars>
          <dgm:bulletEnabled val="1"/>
        </dgm:presLayoutVars>
      </dgm:prSet>
      <dgm:spPr/>
    </dgm:pt>
    <dgm:pt modelId="{CE308088-8928-4A7D-B680-1E37D506B5A5}" type="pres">
      <dgm:prSet presAssocID="{D9162ADA-8FE8-4EBD-BFAE-B26CF9F24DB9}" presName="sibTrans" presStyleLbl="sibTrans2D1" presStyleIdx="0" presStyleCnt="0"/>
      <dgm:spPr/>
    </dgm:pt>
    <dgm:pt modelId="{7C90B5AD-951C-4C90-8A21-50C7439251A0}" type="pres">
      <dgm:prSet presAssocID="{447F7510-0C07-4E69-8782-D26C0FCE58E2}" presName="compNode" presStyleCnt="0"/>
      <dgm:spPr/>
    </dgm:pt>
    <dgm:pt modelId="{3BED2DBE-27FD-49CD-927D-C26FD0B5841A}" type="pres">
      <dgm:prSet presAssocID="{447F7510-0C07-4E69-8782-D26C0FCE58E2}" presName="pictRect" presStyleLbl="node1" presStyleIdx="1" presStyleCnt="4"/>
      <dgm:spPr>
        <a:prstGeom prst="rect">
          <a:avLst/>
        </a:prstGeom>
        <a:blipFill>
          <a:blip xmlns:r="http://schemas.openxmlformats.org/officeDocument/2006/relationships" r:embed="rId2"/>
          <a:srcRect/>
          <a:stretch>
            <a:fillRect l="-2000" r="-2000"/>
          </a:stretch>
        </a:blipFill>
      </dgm:spPr>
      <dgm:extLst>
        <a:ext uri="{E40237B7-FDA0-4F09-8148-C483321AD2D9}">
          <dgm14:cNvPr xmlns:dgm14="http://schemas.microsoft.com/office/drawing/2010/diagram" id="0" name="" descr="Headshot"/>
        </a:ext>
      </dgm:extLst>
    </dgm:pt>
    <dgm:pt modelId="{DAF657F3-DFA5-4888-AFA2-D3282F4294DB}" type="pres">
      <dgm:prSet presAssocID="{447F7510-0C07-4E69-8782-D26C0FCE58E2}" presName="textRect" presStyleLbl="revTx" presStyleIdx="1" presStyleCnt="4" custFlipVert="0" custScaleY="37405">
        <dgm:presLayoutVars>
          <dgm:bulletEnabled val="1"/>
        </dgm:presLayoutVars>
      </dgm:prSet>
      <dgm:spPr/>
    </dgm:pt>
    <dgm:pt modelId="{65D8FC48-9321-42A8-A2F0-71AADCC1789D}" type="pres">
      <dgm:prSet presAssocID="{ABD82E31-9E66-4796-A3A9-A1C7B4CC5E9B}" presName="sibTrans" presStyleLbl="sibTrans2D1" presStyleIdx="0" presStyleCnt="0"/>
      <dgm:spPr/>
    </dgm:pt>
    <dgm:pt modelId="{93B0A170-454E-4BC6-826A-67485AEA09C8}" type="pres">
      <dgm:prSet presAssocID="{4F894C99-4792-4C7F-A316-39D171A037DE}" presName="compNode" presStyleCnt="0"/>
      <dgm:spPr/>
    </dgm:pt>
    <dgm:pt modelId="{E1575231-763B-4C04-A18A-5AEDD74A8711}" type="pres">
      <dgm:prSet presAssocID="{4F894C99-4792-4C7F-A316-39D171A037DE}" presName="pictRect" presStyleLbl="node1" presStyleIdx="2" presStyleCnt="4" custLinFactNeighborX="-275"/>
      <dgm:spPr>
        <a:prstGeom prst="rect">
          <a:avLst/>
        </a:prstGeom>
        <a:blipFill>
          <a:blip xmlns:r="http://schemas.openxmlformats.org/officeDocument/2006/relationships" r:embed="rId3"/>
          <a:srcRect/>
          <a:stretch>
            <a:fillRect l="-2000" r="-2000"/>
          </a:stretch>
        </a:blipFill>
      </dgm:spPr>
      <dgm:extLst>
        <a:ext uri="{E40237B7-FDA0-4F09-8148-C483321AD2D9}">
          <dgm14:cNvPr xmlns:dgm14="http://schemas.microsoft.com/office/drawing/2010/diagram" id="0" name="" descr="Headshot"/>
        </a:ext>
      </dgm:extLst>
    </dgm:pt>
    <dgm:pt modelId="{F06C5809-9330-4959-A4AC-CABBA853D005}" type="pres">
      <dgm:prSet presAssocID="{4F894C99-4792-4C7F-A316-39D171A037DE}" presName="textRect" presStyleLbl="revTx" presStyleIdx="2" presStyleCnt="4" custScaleY="20122">
        <dgm:presLayoutVars>
          <dgm:bulletEnabled val="1"/>
        </dgm:presLayoutVars>
      </dgm:prSet>
      <dgm:spPr/>
    </dgm:pt>
    <dgm:pt modelId="{E765CF9C-5378-48BF-82FE-CDC9ECD77029}" type="pres">
      <dgm:prSet presAssocID="{9D42B390-E84B-4E50-8B8F-4FA99F14DB97}" presName="sibTrans" presStyleLbl="sibTrans2D1" presStyleIdx="0" presStyleCnt="0"/>
      <dgm:spPr/>
    </dgm:pt>
    <dgm:pt modelId="{5623CB7D-1668-48A0-9046-409DFD796C90}" type="pres">
      <dgm:prSet presAssocID="{7964467C-655E-4F9B-BD50-E65C742F48B4}" presName="compNode" presStyleCnt="0"/>
      <dgm:spPr/>
    </dgm:pt>
    <dgm:pt modelId="{FABEAD74-907D-47B9-878B-619DB3512E33}" type="pres">
      <dgm:prSet presAssocID="{7964467C-655E-4F9B-BD50-E65C742F48B4}" presName="pictRect" presStyleLbl="node1" presStyleIdx="3" presStyleCnt="4" custLinFactNeighborX="204"/>
      <dgm:spPr>
        <a:prstGeom prst="rect">
          <a:avLst/>
        </a:prstGeom>
        <a:blipFill>
          <a:blip xmlns:r="http://schemas.openxmlformats.org/officeDocument/2006/relationships" r:embed="rId4"/>
          <a:srcRect/>
          <a:stretch>
            <a:fillRect l="-2000" r="-2000"/>
          </a:stretch>
        </a:blipFill>
      </dgm:spPr>
      <dgm:extLst>
        <a:ext uri="{E40237B7-FDA0-4F09-8148-C483321AD2D9}">
          <dgm14:cNvPr xmlns:dgm14="http://schemas.microsoft.com/office/drawing/2010/diagram" id="0" name="" descr="Headshot"/>
        </a:ext>
      </dgm:extLst>
    </dgm:pt>
    <dgm:pt modelId="{995D1D28-A180-4B7F-A805-34C8AFFE0118}" type="pres">
      <dgm:prSet presAssocID="{7964467C-655E-4F9B-BD50-E65C742F48B4}" presName="textRect" presStyleLbl="revTx" presStyleIdx="3" presStyleCnt="4" custScaleY="29225">
        <dgm:presLayoutVars>
          <dgm:bulletEnabled val="1"/>
        </dgm:presLayoutVars>
      </dgm:prSet>
      <dgm:spPr/>
    </dgm:pt>
  </dgm:ptLst>
  <dgm:cxnLst>
    <dgm:cxn modelId="{9ADE120A-D81B-4585-8805-5345D03A8C56}" type="presOf" srcId="{7964467C-655E-4F9B-BD50-E65C742F48B4}" destId="{995D1D28-A180-4B7F-A805-34C8AFFE0118}" srcOrd="0" destOrd="0" presId="urn:microsoft.com/office/officeart/2005/8/layout/pList1"/>
    <dgm:cxn modelId="{A550AD5E-5757-48AE-BF77-AE4B871885A0}" type="presOf" srcId="{7CCE2767-7DFB-46F3-BDAB-FB9D7BCD1EAF}" destId="{D3FDBB08-A758-4DF3-8739-D97BA7655C7B}" srcOrd="0" destOrd="0" presId="urn:microsoft.com/office/officeart/2005/8/layout/pList1"/>
    <dgm:cxn modelId="{49FF3042-9A75-4C5D-BE49-464009725F15}" type="presOf" srcId="{447F7510-0C07-4E69-8782-D26C0FCE58E2}" destId="{DAF657F3-DFA5-4888-AFA2-D3282F4294DB}" srcOrd="0" destOrd="0" presId="urn:microsoft.com/office/officeart/2005/8/layout/pList1"/>
    <dgm:cxn modelId="{64E91B4D-44D7-4734-B674-F5737199F55D}" srcId="{7029FAC1-0F73-4EB4-910B-0D8C8E5B2127}" destId="{7CCE2767-7DFB-46F3-BDAB-FB9D7BCD1EAF}" srcOrd="0" destOrd="0" parTransId="{5294CFE8-EF27-4616-A80D-A3F1503BD2CB}" sibTransId="{D9162ADA-8FE8-4EBD-BFAE-B26CF9F24DB9}"/>
    <dgm:cxn modelId="{F2DB0289-DF4E-4918-8714-E6583563E90D}" srcId="{7029FAC1-0F73-4EB4-910B-0D8C8E5B2127}" destId="{447F7510-0C07-4E69-8782-D26C0FCE58E2}" srcOrd="1" destOrd="0" parTransId="{B3B19786-285F-4AA8-AF17-089EBDCFD98C}" sibTransId="{ABD82E31-9E66-4796-A3A9-A1C7B4CC5E9B}"/>
    <dgm:cxn modelId="{776C2BA9-294B-4C70-A000-16096F8AE060}" type="presOf" srcId="{D9162ADA-8FE8-4EBD-BFAE-B26CF9F24DB9}" destId="{CE308088-8928-4A7D-B680-1E37D506B5A5}" srcOrd="0" destOrd="0" presId="urn:microsoft.com/office/officeart/2005/8/layout/pList1"/>
    <dgm:cxn modelId="{75A220B6-4110-4955-9921-2490DE352B9F}" type="presOf" srcId="{4F894C99-4792-4C7F-A316-39D171A037DE}" destId="{F06C5809-9330-4959-A4AC-CABBA853D005}" srcOrd="0" destOrd="0" presId="urn:microsoft.com/office/officeart/2005/8/layout/pList1"/>
    <dgm:cxn modelId="{B01E5BCB-D5FA-468B-9179-593724FB5648}" srcId="{7029FAC1-0F73-4EB4-910B-0D8C8E5B2127}" destId="{4F894C99-4792-4C7F-A316-39D171A037DE}" srcOrd="2" destOrd="0" parTransId="{F740BC1D-F644-4DB1-8058-08814BA374DB}" sibTransId="{9D42B390-E84B-4E50-8B8F-4FA99F14DB97}"/>
    <dgm:cxn modelId="{F84124CE-8EE7-4C9F-BB76-D264A2126769}" type="presOf" srcId="{ABD82E31-9E66-4796-A3A9-A1C7B4CC5E9B}" destId="{65D8FC48-9321-42A8-A2F0-71AADCC1789D}" srcOrd="0" destOrd="0" presId="urn:microsoft.com/office/officeart/2005/8/layout/pList1"/>
    <dgm:cxn modelId="{ABFD0EE5-FD5D-4733-B856-26CB5A6D542A}" type="presOf" srcId="{9D42B390-E84B-4E50-8B8F-4FA99F14DB97}" destId="{E765CF9C-5378-48BF-82FE-CDC9ECD77029}" srcOrd="0" destOrd="0" presId="urn:microsoft.com/office/officeart/2005/8/layout/pList1"/>
    <dgm:cxn modelId="{1289B3F1-E6E0-42BC-9027-98FEC2B1D8E2}" srcId="{7029FAC1-0F73-4EB4-910B-0D8C8E5B2127}" destId="{7964467C-655E-4F9B-BD50-E65C742F48B4}" srcOrd="3" destOrd="0" parTransId="{11637406-E69C-4EAD-B4F6-E44CAFA91F52}" sibTransId="{7FD29FAD-0D0B-4E90-A2CE-3B4C4B7C1C7A}"/>
    <dgm:cxn modelId="{C237CCF8-2B1A-4918-8756-D38B768E4514}" type="presOf" srcId="{7029FAC1-0F73-4EB4-910B-0D8C8E5B2127}" destId="{9203012E-9005-4B29-B97B-66867102E43B}" srcOrd="0" destOrd="0" presId="urn:microsoft.com/office/officeart/2005/8/layout/pList1"/>
    <dgm:cxn modelId="{6EFA7B8A-98EB-4D2A-BC13-2798E483DADB}" type="presParOf" srcId="{9203012E-9005-4B29-B97B-66867102E43B}" destId="{F5BA8362-1416-4CD1-85F0-575932A12C12}" srcOrd="0" destOrd="0" presId="urn:microsoft.com/office/officeart/2005/8/layout/pList1"/>
    <dgm:cxn modelId="{415811E2-F92D-4EEB-B706-A68EB0F0CBF1}" type="presParOf" srcId="{F5BA8362-1416-4CD1-85F0-575932A12C12}" destId="{1040C04C-266A-4BA6-AC80-0FD4DCD21C67}" srcOrd="0" destOrd="0" presId="urn:microsoft.com/office/officeart/2005/8/layout/pList1"/>
    <dgm:cxn modelId="{C5A4E3DC-B1C1-44A0-85E2-CC4D80B7C470}" type="presParOf" srcId="{F5BA8362-1416-4CD1-85F0-575932A12C12}" destId="{D3FDBB08-A758-4DF3-8739-D97BA7655C7B}" srcOrd="1" destOrd="0" presId="urn:microsoft.com/office/officeart/2005/8/layout/pList1"/>
    <dgm:cxn modelId="{D556126D-7172-4E31-8B0A-9DCCFB130449}" type="presParOf" srcId="{9203012E-9005-4B29-B97B-66867102E43B}" destId="{CE308088-8928-4A7D-B680-1E37D506B5A5}" srcOrd="1" destOrd="0" presId="urn:microsoft.com/office/officeart/2005/8/layout/pList1"/>
    <dgm:cxn modelId="{C1E869AE-2114-4695-A478-05B8B31CF7CE}" type="presParOf" srcId="{9203012E-9005-4B29-B97B-66867102E43B}" destId="{7C90B5AD-951C-4C90-8A21-50C7439251A0}" srcOrd="2" destOrd="0" presId="urn:microsoft.com/office/officeart/2005/8/layout/pList1"/>
    <dgm:cxn modelId="{BA3A3F84-D678-49E4-8F62-E455E52FE3AD}" type="presParOf" srcId="{7C90B5AD-951C-4C90-8A21-50C7439251A0}" destId="{3BED2DBE-27FD-49CD-927D-C26FD0B5841A}" srcOrd="0" destOrd="0" presId="urn:microsoft.com/office/officeart/2005/8/layout/pList1"/>
    <dgm:cxn modelId="{3D8E37EA-DAF8-4D22-B1A3-28C28D4F7835}" type="presParOf" srcId="{7C90B5AD-951C-4C90-8A21-50C7439251A0}" destId="{DAF657F3-DFA5-4888-AFA2-D3282F4294DB}" srcOrd="1" destOrd="0" presId="urn:microsoft.com/office/officeart/2005/8/layout/pList1"/>
    <dgm:cxn modelId="{ED8272FC-7906-444D-8276-19A36B9BAAB3}" type="presParOf" srcId="{9203012E-9005-4B29-B97B-66867102E43B}" destId="{65D8FC48-9321-42A8-A2F0-71AADCC1789D}" srcOrd="3" destOrd="0" presId="urn:microsoft.com/office/officeart/2005/8/layout/pList1"/>
    <dgm:cxn modelId="{A55C0A69-9782-4EA2-A8E7-A79AE2744BBE}" type="presParOf" srcId="{9203012E-9005-4B29-B97B-66867102E43B}" destId="{93B0A170-454E-4BC6-826A-67485AEA09C8}" srcOrd="4" destOrd="0" presId="urn:microsoft.com/office/officeart/2005/8/layout/pList1"/>
    <dgm:cxn modelId="{B82BF976-DE78-453C-A04D-84AE655FC3C2}" type="presParOf" srcId="{93B0A170-454E-4BC6-826A-67485AEA09C8}" destId="{E1575231-763B-4C04-A18A-5AEDD74A8711}" srcOrd="0" destOrd="0" presId="urn:microsoft.com/office/officeart/2005/8/layout/pList1"/>
    <dgm:cxn modelId="{BEF2458B-B0B8-45B1-A1F1-D7BE0D2B8F9A}" type="presParOf" srcId="{93B0A170-454E-4BC6-826A-67485AEA09C8}" destId="{F06C5809-9330-4959-A4AC-CABBA853D005}" srcOrd="1" destOrd="0" presId="urn:microsoft.com/office/officeart/2005/8/layout/pList1"/>
    <dgm:cxn modelId="{9041476D-0492-4514-882F-BB1EDE6C9DA3}" type="presParOf" srcId="{9203012E-9005-4B29-B97B-66867102E43B}" destId="{E765CF9C-5378-48BF-82FE-CDC9ECD77029}" srcOrd="5" destOrd="0" presId="urn:microsoft.com/office/officeart/2005/8/layout/pList1"/>
    <dgm:cxn modelId="{5118E4A6-8890-41BF-8060-ED7B75D0D679}" type="presParOf" srcId="{9203012E-9005-4B29-B97B-66867102E43B}" destId="{5623CB7D-1668-48A0-9046-409DFD796C90}" srcOrd="6" destOrd="0" presId="urn:microsoft.com/office/officeart/2005/8/layout/pList1"/>
    <dgm:cxn modelId="{23CC893A-AEC2-4865-97A3-FD98BC253F0D}" type="presParOf" srcId="{5623CB7D-1668-48A0-9046-409DFD796C90}" destId="{FABEAD74-907D-47B9-878B-619DB3512E33}" srcOrd="0" destOrd="0" presId="urn:microsoft.com/office/officeart/2005/8/layout/pList1"/>
    <dgm:cxn modelId="{2E15D378-40A1-4274-BC60-6F15743775A7}" type="presParOf" srcId="{5623CB7D-1668-48A0-9046-409DFD796C90}" destId="{995D1D28-A180-4B7F-A805-34C8AFFE0118}"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0C04C-266A-4BA6-AC80-0FD4DCD21C67}">
      <dsp:nvSpPr>
        <dsp:cNvPr id="0" name=""/>
        <dsp:cNvSpPr/>
      </dsp:nvSpPr>
      <dsp:spPr>
        <a:xfrm>
          <a:off x="829179" y="1290"/>
          <a:ext cx="2240658" cy="1543813"/>
        </a:xfrm>
        <a:prstGeom prst="rect">
          <a:avLst/>
        </a:prstGeom>
        <a:blipFill>
          <a:blip xmlns:r="http://schemas.openxmlformats.org/officeDocument/2006/relationships" r:embed="rId1"/>
          <a:srcRect/>
          <a:stretch>
            <a:fillRect l="-2000" r="-2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FDBB08-A758-4DF3-8739-D97BA7655C7B}">
      <dsp:nvSpPr>
        <dsp:cNvPr id="0" name=""/>
        <dsp:cNvSpPr/>
      </dsp:nvSpPr>
      <dsp:spPr>
        <a:xfrm>
          <a:off x="1566188" y="1779023"/>
          <a:ext cx="766641" cy="363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endParaRPr lang="en-US" sz="1800" kern="1200" dirty="0"/>
        </a:p>
      </dsp:txBody>
      <dsp:txXfrm>
        <a:off x="1566188" y="1779023"/>
        <a:ext cx="766641" cy="363445"/>
      </dsp:txXfrm>
    </dsp:sp>
    <dsp:sp modelId="{3BED2DBE-27FD-49CD-927D-C26FD0B5841A}">
      <dsp:nvSpPr>
        <dsp:cNvPr id="0" name=""/>
        <dsp:cNvSpPr/>
      </dsp:nvSpPr>
      <dsp:spPr>
        <a:xfrm>
          <a:off x="3293998" y="14416"/>
          <a:ext cx="2240658" cy="1543813"/>
        </a:xfrm>
        <a:prstGeom prst="rect">
          <a:avLst/>
        </a:prstGeom>
        <a:blipFill>
          <a:blip xmlns:r="http://schemas.openxmlformats.org/officeDocument/2006/relationships" r:embed="rId2"/>
          <a:srcRect/>
          <a:stretch>
            <a:fillRect l="-2000" r="-2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F657F3-DFA5-4888-AFA2-D3282F4294DB}">
      <dsp:nvSpPr>
        <dsp:cNvPr id="0" name=""/>
        <dsp:cNvSpPr/>
      </dsp:nvSpPr>
      <dsp:spPr>
        <a:xfrm>
          <a:off x="3293998" y="1818401"/>
          <a:ext cx="2240658" cy="310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endParaRPr lang="en-US" sz="1800" kern="1200" dirty="0"/>
        </a:p>
      </dsp:txBody>
      <dsp:txXfrm>
        <a:off x="3293998" y="1818401"/>
        <a:ext cx="2240658" cy="310941"/>
      </dsp:txXfrm>
    </dsp:sp>
    <dsp:sp modelId="{E1575231-763B-4C04-A18A-5AEDD74A8711}">
      <dsp:nvSpPr>
        <dsp:cNvPr id="0" name=""/>
        <dsp:cNvSpPr/>
      </dsp:nvSpPr>
      <dsp:spPr>
        <a:xfrm>
          <a:off x="5752655" y="50334"/>
          <a:ext cx="2240658" cy="1543813"/>
        </a:xfrm>
        <a:prstGeom prst="rect">
          <a:avLst/>
        </a:prstGeom>
        <a:blipFill>
          <a:blip xmlns:r="http://schemas.openxmlformats.org/officeDocument/2006/relationships" r:embed="rId3"/>
          <a:srcRect/>
          <a:stretch>
            <a:fillRect l="-2000" r="-2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6C5809-9330-4959-A4AC-CABBA853D005}">
      <dsp:nvSpPr>
        <dsp:cNvPr id="0" name=""/>
        <dsp:cNvSpPr/>
      </dsp:nvSpPr>
      <dsp:spPr>
        <a:xfrm>
          <a:off x="5758817" y="1926154"/>
          <a:ext cx="2240658" cy="167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endParaRPr lang="en-US" sz="1800" kern="1200" dirty="0"/>
        </a:p>
      </dsp:txBody>
      <dsp:txXfrm>
        <a:off x="5758817" y="1926154"/>
        <a:ext cx="2240658" cy="167271"/>
      </dsp:txXfrm>
    </dsp:sp>
    <dsp:sp modelId="{FABEAD74-907D-47B9-878B-619DB3512E33}">
      <dsp:nvSpPr>
        <dsp:cNvPr id="0" name=""/>
        <dsp:cNvSpPr/>
      </dsp:nvSpPr>
      <dsp:spPr>
        <a:xfrm>
          <a:off x="8228207" y="31416"/>
          <a:ext cx="2240658" cy="1543813"/>
        </a:xfrm>
        <a:prstGeom prst="rect">
          <a:avLst/>
        </a:prstGeom>
        <a:blipFill>
          <a:blip xmlns:r="http://schemas.openxmlformats.org/officeDocument/2006/relationships" r:embed="rId4"/>
          <a:srcRect/>
          <a:stretch>
            <a:fillRect l="-2000" r="-2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5D1D28-A180-4B7F-A805-34C8AFFE0118}">
      <dsp:nvSpPr>
        <dsp:cNvPr id="0" name=""/>
        <dsp:cNvSpPr/>
      </dsp:nvSpPr>
      <dsp:spPr>
        <a:xfrm>
          <a:off x="8223636" y="1869400"/>
          <a:ext cx="2240658" cy="242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endParaRPr lang="en-US" sz="1800" kern="1200" dirty="0"/>
        </a:p>
      </dsp:txBody>
      <dsp:txXfrm>
        <a:off x="8223636" y="1869400"/>
        <a:ext cx="2240658" cy="242942"/>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9A0FA-2191-4F92-A1E4-6EB4598AC4EC}" type="datetimeFigureOut">
              <a:rPr lang="en-US" smtClean="0"/>
              <a:t>9/27/2021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3359F2-43EF-4812-9DC0-98C0B1A40681}" type="slidenum">
              <a:rPr lang="en-US" smtClean="0"/>
              <a:t>‹#›</a:t>
            </a:fld>
            <a:endParaRPr lang="en-US" dirty="0"/>
          </a:p>
        </p:txBody>
      </p:sp>
    </p:spTree>
    <p:extLst>
      <p:ext uri="{BB962C8B-B14F-4D97-AF65-F5344CB8AC3E}">
        <p14:creationId xmlns:p14="http://schemas.microsoft.com/office/powerpoint/2010/main" val="47011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A0A0A"/>
                </a:solidFill>
                <a:effectLst/>
                <a:latin typeface="open-sans"/>
              </a:rPr>
              <a:t>Health insurance is a complicated subject. Members can learn the basic information to know about healthcare insuranc</a:t>
            </a:r>
            <a:r>
              <a:rPr lang="en-US" dirty="0">
                <a:solidFill>
                  <a:srgbClr val="0A0A0A"/>
                </a:solidFill>
                <a:latin typeface="open-sans"/>
              </a:rPr>
              <a:t>e plans. </a:t>
            </a:r>
            <a:r>
              <a:rPr lang="en-US" b="0" i="0" dirty="0">
                <a:solidFill>
                  <a:srgbClr val="0A0A0A"/>
                </a:solidFill>
                <a:effectLst/>
                <a:latin typeface="open-sans"/>
              </a:rPr>
              <a:t>The OHA Lunch &amp; Learn will review  an overview of some of the terms that you might find in your health plan, It is important that you understand who regulates your insurance plan, how to find out what your health plan actually covers, and </a:t>
            </a:r>
            <a:r>
              <a:rPr lang="en-US" dirty="0">
                <a:solidFill>
                  <a:srgbClr val="0A0A0A"/>
                </a:solidFill>
                <a:latin typeface="open-sans"/>
              </a:rPr>
              <a:t>where to go should you have an issue or question. This information is provided </a:t>
            </a:r>
            <a:r>
              <a:rPr lang="en-US" b="0" i="0" dirty="0">
                <a:solidFill>
                  <a:srgbClr val="0A0A0A"/>
                </a:solidFill>
                <a:effectLst/>
                <a:latin typeface="open-sans"/>
              </a:rPr>
              <a:t>in order to avoid surprises while seeking medical treatment or receiving a bill you were not expecting. This material may also assist you when choosing and enrolling in a health plan.</a:t>
            </a:r>
            <a:endParaRPr lang="en-US" dirty="0"/>
          </a:p>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3</a:t>
            </a:fld>
            <a:endParaRPr lang="en-US" dirty="0"/>
          </a:p>
        </p:txBody>
      </p:sp>
    </p:spTree>
    <p:extLst>
      <p:ext uri="{BB962C8B-B14F-4D97-AF65-F5344CB8AC3E}">
        <p14:creationId xmlns:p14="http://schemas.microsoft.com/office/powerpoint/2010/main" val="3626600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4</a:t>
            </a:fld>
            <a:endParaRPr lang="en-US" dirty="0"/>
          </a:p>
        </p:txBody>
      </p:sp>
    </p:spTree>
    <p:extLst>
      <p:ext uri="{BB962C8B-B14F-4D97-AF65-F5344CB8AC3E}">
        <p14:creationId xmlns:p14="http://schemas.microsoft.com/office/powerpoint/2010/main" val="2069051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800"/>
              </a:spcAft>
            </a:pPr>
            <a:r>
              <a:rPr lang="en-US" b="0" i="0" dirty="0">
                <a:solidFill>
                  <a:srgbClr val="0A0A0A"/>
                </a:solidFill>
                <a:effectLst/>
                <a:latin typeface="open-sans"/>
              </a:rPr>
              <a:t>Some health insurance plans are what is called ‘</a:t>
            </a:r>
            <a:r>
              <a:rPr lang="en-US" b="1" i="0" dirty="0">
                <a:solidFill>
                  <a:srgbClr val="0A0A0A"/>
                </a:solidFill>
                <a:effectLst/>
                <a:latin typeface="open-sans"/>
              </a:rPr>
              <a:t>Fully Insured</a:t>
            </a:r>
            <a:r>
              <a:rPr lang="en-US" b="0" i="0" dirty="0">
                <a:solidFill>
                  <a:srgbClr val="0A0A0A"/>
                </a:solidFill>
                <a:effectLst/>
                <a:latin typeface="open-sans"/>
              </a:rPr>
              <a:t>’. These plans are subject to the laws and regulations of the state where they are written. The State of CT Insurance Dept. regulates Fully Insured plans. When a state mandates, for example, that a health insurance plan must cover a particular treatment or procedure, fully insured plans must comply with that state mandate. You can learn more about state laws and regulations that apply to this kind of insurance</a:t>
            </a:r>
            <a:r>
              <a:rPr lang="en-US" b="1" i="0" u="none" strike="noStrike" dirty="0">
                <a:solidFill>
                  <a:srgbClr val="0771BB"/>
                </a:solidFill>
                <a:effectLst/>
                <a:latin typeface="open-sans"/>
              </a:rPr>
              <a:t> </a:t>
            </a:r>
            <a:r>
              <a:rPr lang="en-US" b="0" i="0" u="none" strike="noStrike" dirty="0">
                <a:solidFill>
                  <a:srgbClr val="0A0A0A"/>
                </a:solidFill>
                <a:effectLst/>
                <a:latin typeface="open-sans"/>
              </a:rPr>
              <a:t>on the OHA website. </a:t>
            </a:r>
            <a:endParaRPr lang="en-US" b="0" i="0" dirty="0">
              <a:solidFill>
                <a:srgbClr val="0A0A0A"/>
              </a:solidFill>
              <a:effectLst/>
              <a:latin typeface="open-sans"/>
            </a:endParaRPr>
          </a:p>
          <a:p>
            <a:pPr marL="0" marR="0" algn="l">
              <a:spcBef>
                <a:spcPts val="0"/>
              </a:spcBef>
              <a:spcAft>
                <a:spcPts val="800"/>
              </a:spcAft>
            </a:pPr>
            <a:r>
              <a:rPr lang="en-US" b="0" i="0" dirty="0">
                <a:solidFill>
                  <a:srgbClr val="0A0A0A"/>
                </a:solidFill>
                <a:effectLst/>
                <a:latin typeface="open-sans"/>
              </a:rPr>
              <a:t>Some employer-sponsored health benefit plans are what is called ‘</a:t>
            </a:r>
            <a:r>
              <a:rPr lang="en-US" b="1" i="0" dirty="0">
                <a:solidFill>
                  <a:srgbClr val="0A0A0A"/>
                </a:solidFill>
                <a:effectLst/>
                <a:latin typeface="open-sans"/>
              </a:rPr>
              <a:t>self-funded</a:t>
            </a:r>
            <a:r>
              <a:rPr lang="en-US" b="0" i="0" dirty="0">
                <a:solidFill>
                  <a:srgbClr val="0A0A0A"/>
                </a:solidFill>
                <a:effectLst/>
                <a:latin typeface="open-sans"/>
              </a:rPr>
              <a:t>’. With a self-funded plan, the employer pays for covered claims directly out of its own capital, rather than paying a premium to an insurance company. The employer may contract with an insurance company or other administrator (sometimes called a ‘third-party administrator’) to administer the benefits for its employees and their dependents. Self-funded plans are exempt from state law and are regulated under a Federal law called the Employee Retirement Income Security Act (ERISA).</a:t>
            </a:r>
          </a:p>
          <a:p>
            <a:pPr marL="0" marR="0" algn="l">
              <a:spcBef>
                <a:spcPts val="0"/>
              </a:spcBef>
              <a:spcAft>
                <a:spcPts val="800"/>
              </a:spcAft>
            </a:pPr>
            <a:r>
              <a:rPr lang="en-US" b="0" i="0" dirty="0">
                <a:solidFill>
                  <a:srgbClr val="0A0A0A"/>
                </a:solidFill>
                <a:effectLst/>
                <a:latin typeface="open-sans"/>
              </a:rPr>
              <a:t>Even though self-funded plans are exempt from state law and regulation, OHA can assist you with issues you may be having with your plan whether it is self-funded or fully insured.</a:t>
            </a:r>
          </a:p>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5</a:t>
            </a:fld>
            <a:endParaRPr lang="en-US" dirty="0"/>
          </a:p>
        </p:txBody>
      </p:sp>
    </p:spTree>
    <p:extLst>
      <p:ext uri="{BB962C8B-B14F-4D97-AF65-F5344CB8AC3E}">
        <p14:creationId xmlns:p14="http://schemas.microsoft.com/office/powerpoint/2010/main" val="241346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A0A0A"/>
                </a:solidFill>
                <a:effectLst/>
                <a:latin typeface="open-sans"/>
              </a:rPr>
              <a:t>If you have private insurance, the terms of your coverage will be written up in something called a Summary Plan Document (SPD). The SPD is a short document, usually only a few pages, which briefly details the coverage available under your plan, including the portion of coverage that you will have to pay for yourself (your deductible, co-pays, and co-insurance, collectively referred to as your ‘cost-share’ or ‘out-of-pocket share’). When selecting a plan, you should be careful to read everything, especially if you have a family plan, because many plans may list an individual deductible but then specify in the fine print that an individual deductible does not apply to a family plan.</a:t>
            </a:r>
            <a:endParaRPr lang="en-US" dirty="0"/>
          </a:p>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6</a:t>
            </a:fld>
            <a:endParaRPr lang="en-US" dirty="0"/>
          </a:p>
        </p:txBody>
      </p:sp>
    </p:spTree>
    <p:extLst>
      <p:ext uri="{BB962C8B-B14F-4D97-AF65-F5344CB8AC3E}">
        <p14:creationId xmlns:p14="http://schemas.microsoft.com/office/powerpoint/2010/main" val="2745298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800"/>
              </a:spcAft>
            </a:pPr>
            <a:r>
              <a:rPr lang="en-US" b="0" i="0" dirty="0">
                <a:solidFill>
                  <a:srgbClr val="0A0A0A"/>
                </a:solidFill>
                <a:effectLst/>
                <a:latin typeface="open-sans"/>
              </a:rPr>
              <a:t>A Formulary is a listing of the medications covered under your health plan, and how they are classified. Before you select an insurance plan, you should be sure that you know how any medications that you or a family member needs, and what the costs will be. The SPD will summarize how prescriptions are to be covered, and will frequently include several tiers of coverage, with Tier 1 being the least expensive and including many generic, rather than brand-name medications. The SPD will detail what the co-pay or co-insurance for a medication in each tier will cost you, but your plan may require that you  satisfy a separate deductible before it will begin paying for those medications. Some plans have a specific deductible for the pharmaceutical benefits that must be met, rather than the plan deductible, before the plan will begin paying for drugs.</a:t>
            </a:r>
          </a:p>
          <a:p>
            <a:pPr marL="0" marR="0" algn="l">
              <a:spcBef>
                <a:spcPts val="0"/>
              </a:spcBef>
              <a:spcAft>
                <a:spcPts val="800"/>
              </a:spcAft>
            </a:pPr>
            <a:r>
              <a:rPr lang="en-US" b="0" i="0" dirty="0">
                <a:solidFill>
                  <a:srgbClr val="0A0A0A"/>
                </a:solidFill>
                <a:effectLst/>
                <a:latin typeface="open-sans"/>
              </a:rPr>
              <a:t>Most plans have the formulary available to view while you are making your choice, and understanding which medications you will require, and how your plan may cover them, will help you to anticipate your total costs for a particular plan. Keep in mind that the formulary may change each year so it is important to check the plan’s formulary you are using, especially when renewing your enrollment.</a:t>
            </a:r>
          </a:p>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7</a:t>
            </a:fld>
            <a:endParaRPr lang="en-US" dirty="0"/>
          </a:p>
        </p:txBody>
      </p:sp>
    </p:spTree>
    <p:extLst>
      <p:ext uri="{BB962C8B-B14F-4D97-AF65-F5344CB8AC3E}">
        <p14:creationId xmlns:p14="http://schemas.microsoft.com/office/powerpoint/2010/main" val="3869202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A0A0A"/>
                </a:solidFill>
                <a:effectLst/>
                <a:latin typeface="open-sans"/>
              </a:rPr>
              <a:t>Finally, most plans cover a higher percentage of your care when you seek treatment from providers in the plan’s network. Some plans include no, or almost no, coverage, for non-emergency treatment received out of network. Each insurer are required to have an accurate and current list of in-network providers and hospitals available online. You should confirm with your plan that your providers and hospitals are current </a:t>
            </a:r>
            <a:r>
              <a:rPr lang="en-US" b="0" i="0" dirty="0" err="1">
                <a:solidFill>
                  <a:srgbClr val="0A0A0A"/>
                </a:solidFill>
                <a:effectLst/>
                <a:latin typeface="open-sans"/>
              </a:rPr>
              <a:t>innetwork</a:t>
            </a:r>
            <a:r>
              <a:rPr lang="en-US" b="0" i="0" dirty="0">
                <a:solidFill>
                  <a:srgbClr val="0A0A0A"/>
                </a:solidFill>
                <a:effectLst/>
                <a:latin typeface="open-sans"/>
              </a:rPr>
              <a:t> participants for the plan you are choosing, as well as confirming that information with your provider. Please note that networks may change throughout the coverage year so always verify that a provider or facility is in-network when seeking or scheduling treatment. Also, make a note when and who you spoke with when you verified the provider’s in-network status</a:t>
            </a:r>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8</a:t>
            </a:fld>
            <a:endParaRPr lang="en-US" dirty="0"/>
          </a:p>
        </p:txBody>
      </p:sp>
    </p:spTree>
    <p:extLst>
      <p:ext uri="{BB962C8B-B14F-4D97-AF65-F5344CB8AC3E}">
        <p14:creationId xmlns:p14="http://schemas.microsoft.com/office/powerpoint/2010/main" val="2570946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937252-EACE-4232-855F-5C47E3F8B087}"/>
              </a:ext>
            </a:extLst>
          </p:cNvPr>
          <p:cNvSpPr>
            <a:spLocks noGrp="1"/>
          </p:cNvSpPr>
          <p:nvPr>
            <p:ph type="ctrTitle"/>
          </p:nvPr>
        </p:nvSpPr>
        <p:spPr>
          <a:xfrm>
            <a:off x="581191" y="704088"/>
            <a:ext cx="10993549" cy="1499616"/>
          </a:xfrm>
        </p:spPr>
        <p:txBody>
          <a:bodyPr/>
          <a:lstStyle/>
          <a:p>
            <a:r>
              <a:rPr lang="en-US"/>
              <a:t>Click to edit Master title style</a:t>
            </a:r>
            <a:endParaRPr lang="en-US" dirty="0"/>
          </a:p>
        </p:txBody>
      </p:sp>
      <p:sp>
        <p:nvSpPr>
          <p:cNvPr id="16" name="Subtitle 2">
            <a:extLst>
              <a:ext uri="{FF2B5EF4-FFF2-40B4-BE49-F238E27FC236}">
                <a16:creationId xmlns:a16="http://schemas.microsoft.com/office/drawing/2014/main" id="{3507450D-E801-41C1-9FD7-923530A06BD4}"/>
              </a:ext>
            </a:extLst>
          </p:cNvPr>
          <p:cNvSpPr>
            <a:spLocks noGrp="1"/>
          </p:cNvSpPr>
          <p:nvPr>
            <p:ph type="subTitle" idx="1"/>
          </p:nvPr>
        </p:nvSpPr>
        <p:spPr>
          <a:xfrm>
            <a:off x="581194" y="2495445"/>
            <a:ext cx="10993546" cy="468233"/>
          </a:xfrm>
        </p:spPr>
        <p:txBody>
          <a:bodyPr/>
          <a:lstStyle>
            <a:lvl1pPr marL="0" indent="0">
              <a:buNone/>
              <a:defRPr/>
            </a:lvl1pPr>
          </a:lstStyle>
          <a:p>
            <a:r>
              <a:rPr lang="en-US"/>
              <a:t>Click to edit Master subtitle style</a:t>
            </a:r>
            <a:endParaRPr lang="en-US" dirty="0"/>
          </a:p>
        </p:txBody>
      </p:sp>
      <p:sp>
        <p:nvSpPr>
          <p:cNvPr id="25" name="Picture Placeholder 24">
            <a:extLst>
              <a:ext uri="{FF2B5EF4-FFF2-40B4-BE49-F238E27FC236}">
                <a16:creationId xmlns:a16="http://schemas.microsoft.com/office/drawing/2014/main" id="{CBA6DBC1-39A1-48A6-8B81-3CD966D06E81}"/>
              </a:ext>
            </a:extLst>
          </p:cNvPr>
          <p:cNvSpPr>
            <a:spLocks noGrp="1"/>
          </p:cNvSpPr>
          <p:nvPr>
            <p:ph type="pic" sz="quarter" idx="13"/>
          </p:nvPr>
        </p:nvSpPr>
        <p:spPr>
          <a:xfrm>
            <a:off x="448056" y="3081528"/>
            <a:ext cx="11265408" cy="3310128"/>
          </a:xfrm>
          <a:solidFill>
            <a:schemeClr val="accent2"/>
          </a:solidFill>
        </p:spPr>
        <p:txBody>
          <a:bodyPr/>
          <a:lstStyle/>
          <a:p>
            <a:r>
              <a:rPr lang="en-US"/>
              <a:t>Click icon to add picture</a:t>
            </a:r>
            <a:endParaRPr lang="en-US" dirty="0"/>
          </a:p>
        </p:txBody>
      </p:sp>
    </p:spTree>
    <p:extLst>
      <p:ext uri="{BB962C8B-B14F-4D97-AF65-F5344CB8AC3E}">
        <p14:creationId xmlns:p14="http://schemas.microsoft.com/office/powerpoint/2010/main" val="3425283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E7D0488-B202-4F7B-9F3C-5F3540449364}"/>
              </a:ext>
            </a:extLst>
          </p:cNvPr>
          <p:cNvSpPr>
            <a:spLocks noGrp="1"/>
          </p:cNvSpPr>
          <p:nvPr>
            <p:ph type="title"/>
          </p:nvPr>
        </p:nvSpPr>
        <p:spPr>
          <a:xfrm>
            <a:off x="581192" y="3986411"/>
            <a:ext cx="3568661" cy="1872388"/>
          </a:xfrm>
        </p:spPr>
        <p:txBody>
          <a:bodyPr anchor="ctr"/>
          <a:lstStyle/>
          <a:p>
            <a:pPr algn="r"/>
            <a:r>
              <a:rPr lang="en-US">
                <a:solidFill>
                  <a:schemeClr val="tx2"/>
                </a:solidFill>
              </a:rPr>
              <a:t>Click to edit Master title style</a:t>
            </a:r>
            <a:endParaRPr lang="en-US" dirty="0">
              <a:solidFill>
                <a:schemeClr val="tx2"/>
              </a:solidFill>
            </a:endParaRPr>
          </a:p>
        </p:txBody>
      </p:sp>
      <p:sp>
        <p:nvSpPr>
          <p:cNvPr id="12" name="Picture Placeholder 11">
            <a:extLst>
              <a:ext uri="{FF2B5EF4-FFF2-40B4-BE49-F238E27FC236}">
                <a16:creationId xmlns:a16="http://schemas.microsoft.com/office/drawing/2014/main" id="{5972A87D-479C-4157-A7C5-33D8FC7B2974}"/>
              </a:ext>
            </a:extLst>
          </p:cNvPr>
          <p:cNvSpPr>
            <a:spLocks noGrp="1"/>
          </p:cNvSpPr>
          <p:nvPr>
            <p:ph type="pic" sz="quarter" idx="13"/>
          </p:nvPr>
        </p:nvSpPr>
        <p:spPr>
          <a:xfrm>
            <a:off x="448056" y="768096"/>
            <a:ext cx="2578608" cy="2816352"/>
          </a:xfrm>
          <a:solidFill>
            <a:schemeClr val="accent2"/>
          </a:solidFill>
        </p:spPr>
        <p:txBody>
          <a:bodyPr/>
          <a:lstStyle/>
          <a:p>
            <a:r>
              <a:rPr lang="en-US"/>
              <a:t>Click icon to add picture</a:t>
            </a:r>
            <a:endParaRPr lang="en-US" dirty="0"/>
          </a:p>
        </p:txBody>
      </p:sp>
      <p:sp>
        <p:nvSpPr>
          <p:cNvPr id="13" name="Picture Placeholder 11">
            <a:extLst>
              <a:ext uri="{FF2B5EF4-FFF2-40B4-BE49-F238E27FC236}">
                <a16:creationId xmlns:a16="http://schemas.microsoft.com/office/drawing/2014/main" id="{78EE581A-A98D-4A1B-B826-3C60801D6672}"/>
              </a:ext>
            </a:extLst>
          </p:cNvPr>
          <p:cNvSpPr>
            <a:spLocks noGrp="1"/>
          </p:cNvSpPr>
          <p:nvPr>
            <p:ph type="pic" sz="quarter" idx="14"/>
          </p:nvPr>
        </p:nvSpPr>
        <p:spPr>
          <a:xfrm>
            <a:off x="3352800" y="768096"/>
            <a:ext cx="2578608" cy="2816352"/>
          </a:xfrm>
          <a:solidFill>
            <a:schemeClr val="accent2"/>
          </a:solidFill>
        </p:spPr>
        <p:txBody>
          <a:bodyPr/>
          <a:lstStyle/>
          <a:p>
            <a:r>
              <a:rPr lang="en-US"/>
              <a:t>Click icon to add picture</a:t>
            </a:r>
            <a:endParaRPr lang="en-US" dirty="0"/>
          </a:p>
        </p:txBody>
      </p:sp>
      <p:sp>
        <p:nvSpPr>
          <p:cNvPr id="14" name="Picture Placeholder 11">
            <a:extLst>
              <a:ext uri="{FF2B5EF4-FFF2-40B4-BE49-F238E27FC236}">
                <a16:creationId xmlns:a16="http://schemas.microsoft.com/office/drawing/2014/main" id="{16AE88BE-E502-4D34-AAE9-6EE48F1ACE29}"/>
              </a:ext>
            </a:extLst>
          </p:cNvPr>
          <p:cNvSpPr>
            <a:spLocks noGrp="1"/>
          </p:cNvSpPr>
          <p:nvPr>
            <p:ph type="pic" sz="quarter" idx="15"/>
          </p:nvPr>
        </p:nvSpPr>
        <p:spPr>
          <a:xfrm>
            <a:off x="6257544" y="768096"/>
            <a:ext cx="2578608" cy="2816352"/>
          </a:xfrm>
          <a:solidFill>
            <a:schemeClr val="accent2"/>
          </a:solidFill>
        </p:spPr>
        <p:txBody>
          <a:bodyPr/>
          <a:lstStyle/>
          <a:p>
            <a:r>
              <a:rPr lang="en-US"/>
              <a:t>Click icon to add picture</a:t>
            </a:r>
            <a:endParaRPr lang="en-US" dirty="0"/>
          </a:p>
        </p:txBody>
      </p:sp>
      <p:sp>
        <p:nvSpPr>
          <p:cNvPr id="16" name="Picture Placeholder 11">
            <a:extLst>
              <a:ext uri="{FF2B5EF4-FFF2-40B4-BE49-F238E27FC236}">
                <a16:creationId xmlns:a16="http://schemas.microsoft.com/office/drawing/2014/main" id="{9FD0C6B3-E0D9-4177-8079-178D1B0F530D}"/>
              </a:ext>
            </a:extLst>
          </p:cNvPr>
          <p:cNvSpPr>
            <a:spLocks noGrp="1"/>
          </p:cNvSpPr>
          <p:nvPr>
            <p:ph type="pic" sz="quarter" idx="16"/>
          </p:nvPr>
        </p:nvSpPr>
        <p:spPr>
          <a:xfrm>
            <a:off x="9162288" y="768096"/>
            <a:ext cx="2578608" cy="2816352"/>
          </a:xfrm>
          <a:solidFill>
            <a:schemeClr val="accent2"/>
          </a:solidFill>
        </p:spPr>
        <p:txBody>
          <a:bodyPr/>
          <a:lstStyle/>
          <a:p>
            <a:r>
              <a:rPr lang="en-US"/>
              <a:t>Click icon to add picture</a:t>
            </a:r>
            <a:endParaRPr lang="en-US" dirty="0"/>
          </a:p>
        </p:txBody>
      </p:sp>
      <p:sp>
        <p:nvSpPr>
          <p:cNvPr id="10" name="Content Placeholder 2">
            <a:extLst>
              <a:ext uri="{FF2B5EF4-FFF2-40B4-BE49-F238E27FC236}">
                <a16:creationId xmlns:a16="http://schemas.microsoft.com/office/drawing/2014/main" id="{53AD8A25-150B-42DF-B6CC-FB1E5225D517}"/>
              </a:ext>
            </a:extLst>
          </p:cNvPr>
          <p:cNvSpPr>
            <a:spLocks noGrp="1"/>
          </p:cNvSpPr>
          <p:nvPr>
            <p:ph idx="1"/>
          </p:nvPr>
        </p:nvSpPr>
        <p:spPr>
          <a:xfrm>
            <a:off x="4520392" y="3956050"/>
            <a:ext cx="7225075" cy="1902749"/>
          </a:xfrm>
        </p:spPr>
        <p:txBody>
          <a:bodyPr>
            <a:normAutofit/>
          </a:bodyPr>
          <a:lstStyle>
            <a:lvl1pPr marL="0" indent="0">
              <a:buNone/>
              <a:defRPr/>
            </a:lvl1pPr>
          </a:lstStyle>
          <a:p>
            <a:pPr lvl="0"/>
            <a:r>
              <a:rPr lang="en-US"/>
              <a:t>Click to edit Master text styles</a:t>
            </a:r>
          </a:p>
        </p:txBody>
      </p:sp>
      <p:sp>
        <p:nvSpPr>
          <p:cNvPr id="3" name="Footer Placeholder 2"/>
          <p:cNvSpPr>
            <a:spLocks noGrp="1"/>
          </p:cNvSpPr>
          <p:nvPr>
            <p:ph type="ftr" sz="quarter" idx="11"/>
          </p:nvPr>
        </p:nvSpPr>
        <p:spPr/>
        <p:txBody>
          <a:bodyPr/>
          <a:lstStyle/>
          <a:p>
            <a:r>
              <a:rPr lang="en-US"/>
              <a:t>www.ct.gov/oha</a:t>
            </a:r>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06992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0F9CA6-0CB1-4A9E-96E4-67800B107E21}"/>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05826FB8-73AC-4F8B-BD9C-B5E87FC9C6A9}"/>
              </a:ext>
              <a:ext uri="{C183D7F6-B498-43B3-948B-1728B52AA6E4}">
                <adec:decorative xmlns:adec="http://schemas.microsoft.com/office/drawing/2017/decorative" val="1"/>
              </a:ext>
            </a:extLst>
          </p:cNvPr>
          <p:cNvSpPr/>
          <p:nvPr userDrawn="1"/>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itle 1">
            <a:extLst>
              <a:ext uri="{FF2B5EF4-FFF2-40B4-BE49-F238E27FC236}">
                <a16:creationId xmlns:a16="http://schemas.microsoft.com/office/drawing/2014/main" id="{D0F196A1-2430-4797-B656-A38302FAFF33}"/>
              </a:ext>
            </a:extLst>
          </p:cNvPr>
          <p:cNvSpPr>
            <a:spLocks noGrp="1"/>
          </p:cNvSpPr>
          <p:nvPr>
            <p:ph type="title"/>
          </p:nvPr>
        </p:nvSpPr>
        <p:spPr>
          <a:xfrm>
            <a:off x="609906" y="702156"/>
            <a:ext cx="3568661" cy="1188720"/>
          </a:xfrm>
        </p:spPr>
        <p:txBody>
          <a:body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F7AE5FA5-AF50-4B00-8E20-1B20A667A3BF}"/>
              </a:ext>
            </a:extLst>
          </p:cNvPr>
          <p:cNvSpPr>
            <a:spLocks noGrp="1"/>
          </p:cNvSpPr>
          <p:nvPr>
            <p:ph idx="1"/>
          </p:nvPr>
        </p:nvSpPr>
        <p:spPr>
          <a:xfrm>
            <a:off x="609906" y="2340864"/>
            <a:ext cx="3568661" cy="3634486"/>
          </a:xfrm>
        </p:spPr>
        <p:txBody>
          <a:bodyPr>
            <a:normAutofit/>
          </a:bodyPr>
          <a:lstStyle>
            <a:lvl1pPr marL="0" indent="0">
              <a:buNone/>
              <a:defRPr/>
            </a:lvl1pPr>
          </a:lstStyle>
          <a:p>
            <a:pPr lvl="0"/>
            <a:r>
              <a:rPr lang="en-US"/>
              <a:t>Click to edit Master text styles</a:t>
            </a:r>
          </a:p>
        </p:txBody>
      </p:sp>
      <p:sp>
        <p:nvSpPr>
          <p:cNvPr id="3" name="Footer Placeholder 2"/>
          <p:cNvSpPr>
            <a:spLocks noGrp="1"/>
          </p:cNvSpPr>
          <p:nvPr>
            <p:ph type="ftr" sz="quarter" idx="11"/>
          </p:nvPr>
        </p:nvSpPr>
        <p:spPr/>
        <p:txBody>
          <a:bodyPr/>
          <a:lstStyle/>
          <a:p>
            <a:r>
              <a:rPr lang="en-US"/>
              <a:t>www.ct.gov/oha</a:t>
            </a:r>
            <a:endParaRPr lang="en-US" dirty="0"/>
          </a:p>
        </p:txBody>
      </p:sp>
      <p:sp>
        <p:nvSpPr>
          <p:cNvPr id="13" name="Picture Placeholder 12">
            <a:extLst>
              <a:ext uri="{FF2B5EF4-FFF2-40B4-BE49-F238E27FC236}">
                <a16:creationId xmlns:a16="http://schemas.microsoft.com/office/drawing/2014/main" id="{83237575-909D-45C0-B594-0B7A40F04B52}"/>
              </a:ext>
            </a:extLst>
          </p:cNvPr>
          <p:cNvSpPr>
            <a:spLocks noGrp="1"/>
          </p:cNvSpPr>
          <p:nvPr>
            <p:ph type="pic" sz="quarter" idx="13"/>
          </p:nvPr>
        </p:nvSpPr>
        <p:spPr>
          <a:xfrm>
            <a:off x="4657344" y="0"/>
            <a:ext cx="7534656" cy="6858000"/>
          </a:xfrm>
          <a:solidFill>
            <a:schemeClr val="accent2"/>
          </a:solidFill>
        </p:spPr>
        <p:txBody>
          <a:bodyPr/>
          <a:lstStyle/>
          <a:p>
            <a:r>
              <a:rPr lang="en-US"/>
              <a:t>Click icon to add picture</a:t>
            </a:r>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82254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08439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t>www.ct.gov/oha</a:t>
            </a:r>
            <a:endParaRPr lang="en-US" dirty="0"/>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67918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www.ct.gov/oha</a:t>
            </a:r>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07898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r>
              <a:rPr lang="en-US"/>
              <a:t>www.ct.gov/oha</a:t>
            </a:r>
            <a:endParaRPr lang="en-US" dirty="0"/>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928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algn="l"/>
            <a:r>
              <a:rPr lang="en-US"/>
              <a:t>www.ct.gov/oha</a:t>
            </a:r>
            <a:endParaRPr lang="en-US" dirty="0"/>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16506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26BD44-2224-46FF-A4E7-9C9FFE19726B}"/>
              </a:ext>
            </a:extLst>
          </p:cNvPr>
          <p:cNvSpPr>
            <a:spLocks noGrp="1"/>
          </p:cNvSpPr>
          <p:nvPr>
            <p:ph type="title"/>
          </p:nvPr>
        </p:nvSpPr>
        <p:spPr>
          <a:xfrm>
            <a:off x="581192" y="702155"/>
            <a:ext cx="3424138" cy="1500131"/>
          </a:xfrm>
        </p:spPr>
        <p:txBody>
          <a:bodyPr/>
          <a:lstStyle>
            <a:lvl1pPr>
              <a:defRPr/>
            </a:lvl1p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728249B4-F572-49E8-9B53-CB4E629EB93F}"/>
              </a:ext>
            </a:extLst>
          </p:cNvPr>
          <p:cNvSpPr>
            <a:spLocks noGrp="1"/>
          </p:cNvSpPr>
          <p:nvPr>
            <p:ph idx="1"/>
          </p:nvPr>
        </p:nvSpPr>
        <p:spPr>
          <a:xfrm>
            <a:off x="581193" y="2414788"/>
            <a:ext cx="3424138" cy="3975776"/>
          </a:xfrm>
        </p:spPr>
        <p:txBody>
          <a:bodyPr/>
          <a:lstStyle>
            <a:lvl1pPr marL="0" indent="0">
              <a:buNone/>
              <a:defRPr/>
            </a:lvl1pPr>
          </a:lstStyle>
          <a:p>
            <a:pPr lvl="0"/>
            <a:r>
              <a:rPr lang="en-US"/>
              <a:t>Click to edit Master text styles</a:t>
            </a:r>
          </a:p>
        </p:txBody>
      </p:sp>
      <p:sp>
        <p:nvSpPr>
          <p:cNvPr id="10" name="Picture Placeholder 9">
            <a:extLst>
              <a:ext uri="{FF2B5EF4-FFF2-40B4-BE49-F238E27FC236}">
                <a16:creationId xmlns:a16="http://schemas.microsoft.com/office/drawing/2014/main" id="{06C12940-675F-4BDC-8733-71FEBC2FDCCF}"/>
              </a:ext>
            </a:extLst>
          </p:cNvPr>
          <p:cNvSpPr>
            <a:spLocks noGrp="1"/>
          </p:cNvSpPr>
          <p:nvPr>
            <p:ph type="pic" sz="quarter" idx="13"/>
          </p:nvPr>
        </p:nvSpPr>
        <p:spPr>
          <a:xfrm>
            <a:off x="4242815" y="640080"/>
            <a:ext cx="3703320" cy="5751576"/>
          </a:xfrm>
          <a:solidFill>
            <a:schemeClr val="accent2"/>
          </a:solidFill>
        </p:spPr>
        <p:txBody>
          <a:bodyPr/>
          <a:lstStyle/>
          <a:p>
            <a:r>
              <a:rPr lang="en-US"/>
              <a:t>Click icon to add picture</a:t>
            </a:r>
            <a:endParaRPr lang="en-US" dirty="0"/>
          </a:p>
        </p:txBody>
      </p:sp>
      <p:sp>
        <p:nvSpPr>
          <p:cNvPr id="11" name="Picture Placeholder 9">
            <a:extLst>
              <a:ext uri="{FF2B5EF4-FFF2-40B4-BE49-F238E27FC236}">
                <a16:creationId xmlns:a16="http://schemas.microsoft.com/office/drawing/2014/main" id="{63AD391F-F462-4773-B9C7-B512F55F6812}"/>
              </a:ext>
            </a:extLst>
          </p:cNvPr>
          <p:cNvSpPr>
            <a:spLocks noGrp="1"/>
          </p:cNvSpPr>
          <p:nvPr>
            <p:ph type="pic" sz="quarter" idx="14"/>
          </p:nvPr>
        </p:nvSpPr>
        <p:spPr>
          <a:xfrm>
            <a:off x="8046720" y="640080"/>
            <a:ext cx="3703320" cy="5751576"/>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r>
              <a:rPr lang="en-US"/>
              <a:t>www.ct.gov/oha</a:t>
            </a:r>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8979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9CC542F-D03C-4537-9B6E-7F653B651524}"/>
              </a:ext>
            </a:extLst>
          </p:cNvPr>
          <p:cNvSpPr>
            <a:spLocks noGrp="1"/>
          </p:cNvSpPr>
          <p:nvPr>
            <p:ph type="title"/>
          </p:nvPr>
        </p:nvSpPr>
        <p:spPr>
          <a:xfrm>
            <a:off x="581192" y="730730"/>
            <a:ext cx="3475915" cy="1478341"/>
          </a:xfrm>
        </p:spPr>
        <p:txBody>
          <a:bodyPr>
            <a:normAutofit/>
          </a:bodyPr>
          <a:lstStyle/>
          <a:p>
            <a:r>
              <a:rPr lang="en-US">
                <a:solidFill>
                  <a:schemeClr val="tx2"/>
                </a:solidFill>
              </a:rPr>
              <a:t>Click to edit Master title style</a:t>
            </a:r>
            <a:endParaRPr lang="en-US" dirty="0">
              <a:solidFill>
                <a:schemeClr val="tx2"/>
              </a:solidFill>
            </a:endParaRPr>
          </a:p>
        </p:txBody>
      </p:sp>
      <p:sp>
        <p:nvSpPr>
          <p:cNvPr id="6" name="Content Placeholder 2" descr="Tag=AccentColor&#10;Flavor=Light&#10;Target=Bullets">
            <a:extLst>
              <a:ext uri="{FF2B5EF4-FFF2-40B4-BE49-F238E27FC236}">
                <a16:creationId xmlns:a16="http://schemas.microsoft.com/office/drawing/2014/main" id="{C768CCB8-0718-4D4E-8EE1-1D287550057B}"/>
              </a:ext>
            </a:extLst>
          </p:cNvPr>
          <p:cNvSpPr>
            <a:spLocks noGrp="1"/>
          </p:cNvSpPr>
          <p:nvPr>
            <p:ph idx="1"/>
          </p:nvPr>
        </p:nvSpPr>
        <p:spPr>
          <a:xfrm>
            <a:off x="581192" y="2180496"/>
            <a:ext cx="3475915" cy="3678303"/>
          </a:xfrm>
        </p:spPr>
        <p:txBody>
          <a:bodyPr>
            <a:normAutofit/>
          </a:bodyPr>
          <a:lstStyle>
            <a:lvl1pPr marL="0" indent="0">
              <a:buNone/>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id="{5C3A8825-378F-41FE-A716-644287762A49}"/>
              </a:ext>
            </a:extLst>
          </p:cNvPr>
          <p:cNvSpPr>
            <a:spLocks noGrp="1"/>
          </p:cNvSpPr>
          <p:nvPr>
            <p:ph type="pic" sz="quarter" idx="13"/>
          </p:nvPr>
        </p:nvSpPr>
        <p:spPr>
          <a:xfrm>
            <a:off x="4241800" y="630936"/>
            <a:ext cx="7504113" cy="3520440"/>
          </a:xfrm>
          <a:solidFill>
            <a:schemeClr val="accent2"/>
          </a:solidFill>
        </p:spPr>
        <p:txBody>
          <a:bodyPr/>
          <a:lstStyle/>
          <a:p>
            <a:r>
              <a:rPr lang="en-US"/>
              <a:t>Click icon to add picture</a:t>
            </a:r>
            <a:endParaRPr lang="en-US" dirty="0"/>
          </a:p>
        </p:txBody>
      </p:sp>
      <p:sp>
        <p:nvSpPr>
          <p:cNvPr id="12" name="Picture Placeholder 10">
            <a:extLst>
              <a:ext uri="{FF2B5EF4-FFF2-40B4-BE49-F238E27FC236}">
                <a16:creationId xmlns:a16="http://schemas.microsoft.com/office/drawing/2014/main" id="{2E6B2055-B099-48CF-84C8-2AF6D5618697}"/>
              </a:ext>
            </a:extLst>
          </p:cNvPr>
          <p:cNvSpPr>
            <a:spLocks noGrp="1"/>
          </p:cNvSpPr>
          <p:nvPr>
            <p:ph type="pic" sz="quarter" idx="14"/>
          </p:nvPr>
        </p:nvSpPr>
        <p:spPr>
          <a:xfrm>
            <a:off x="4242816" y="4234252"/>
            <a:ext cx="3703320" cy="2139696"/>
          </a:xfrm>
          <a:solidFill>
            <a:schemeClr val="accent2"/>
          </a:solidFill>
        </p:spPr>
        <p:txBody>
          <a:bodyPr/>
          <a:lstStyle/>
          <a:p>
            <a:r>
              <a:rPr lang="en-US"/>
              <a:t>Click icon to add picture</a:t>
            </a:r>
            <a:endParaRPr lang="en-US" dirty="0"/>
          </a:p>
        </p:txBody>
      </p:sp>
      <p:sp>
        <p:nvSpPr>
          <p:cNvPr id="13" name="Picture Placeholder 10">
            <a:extLst>
              <a:ext uri="{FF2B5EF4-FFF2-40B4-BE49-F238E27FC236}">
                <a16:creationId xmlns:a16="http://schemas.microsoft.com/office/drawing/2014/main" id="{EED74C29-FF8A-4470-8221-FD11E7FB7D76}"/>
              </a:ext>
            </a:extLst>
          </p:cNvPr>
          <p:cNvSpPr>
            <a:spLocks noGrp="1"/>
          </p:cNvSpPr>
          <p:nvPr>
            <p:ph type="pic" sz="quarter" idx="15"/>
          </p:nvPr>
        </p:nvSpPr>
        <p:spPr>
          <a:xfrm>
            <a:off x="8046720" y="4233672"/>
            <a:ext cx="3703320" cy="2139696"/>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r>
              <a:rPr lang="en-US"/>
              <a:t>www.ct.gov/oha</a:t>
            </a:r>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74943644"/>
      </p:ext>
    </p:extLst>
  </p:cSld>
  <p:clrMapOvr>
    <a:masterClrMapping/>
  </p:clrMapOvr>
  <p:extLst>
    <p:ext uri="{DCECCB84-F9BA-43D5-87BE-67443E8EF086}">
      <p15:sldGuideLst xmlns:p15="http://schemas.microsoft.com/office/powerpoint/2012/main">
        <p15:guide id="1" orient="horz"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787D40-90B5-470E-95A2-784F1CB479C9}"/>
              </a:ext>
            </a:extLst>
          </p:cNvPr>
          <p:cNvSpPr>
            <a:spLocks noGrp="1"/>
          </p:cNvSpPr>
          <p:nvPr>
            <p:ph type="ctrTitle"/>
          </p:nvPr>
        </p:nvSpPr>
        <p:spPr>
          <a:xfrm>
            <a:off x="581191" y="4322102"/>
            <a:ext cx="10993549" cy="1153609"/>
          </a:xfrm>
        </p:spPr>
        <p:txBody>
          <a:bodyPr/>
          <a:lstStyle/>
          <a:p>
            <a:r>
              <a:rPr lang="en-US"/>
              <a:t>Click to edit Master title style</a:t>
            </a:r>
            <a:endParaRPr lang="en-US" dirty="0"/>
          </a:p>
        </p:txBody>
      </p:sp>
      <p:sp>
        <p:nvSpPr>
          <p:cNvPr id="6" name="Subtitle 2">
            <a:extLst>
              <a:ext uri="{FF2B5EF4-FFF2-40B4-BE49-F238E27FC236}">
                <a16:creationId xmlns:a16="http://schemas.microsoft.com/office/drawing/2014/main" id="{DDD90A03-8871-46F6-B527-27A279CAF3FE}"/>
              </a:ext>
            </a:extLst>
          </p:cNvPr>
          <p:cNvSpPr>
            <a:spLocks noGrp="1"/>
          </p:cNvSpPr>
          <p:nvPr>
            <p:ph type="subTitle" idx="1"/>
          </p:nvPr>
        </p:nvSpPr>
        <p:spPr>
          <a:xfrm>
            <a:off x="581194" y="5475712"/>
            <a:ext cx="10993546" cy="590321"/>
          </a:xfrm>
        </p:spPr>
        <p:txBody>
          <a:bodyPr/>
          <a:lstStyle>
            <a:lvl1pPr marL="0" indent="0">
              <a:buNone/>
              <a:defRPr/>
            </a:lvl1pPr>
          </a:lstStyle>
          <a:p>
            <a:r>
              <a:rPr lang="en-US"/>
              <a:t>Click to edit Master subtitle style</a:t>
            </a:r>
            <a:endParaRPr lang="en-US" dirty="0"/>
          </a:p>
        </p:txBody>
      </p:sp>
      <p:sp>
        <p:nvSpPr>
          <p:cNvPr id="9" name="Picture Placeholder 8">
            <a:extLst>
              <a:ext uri="{FF2B5EF4-FFF2-40B4-BE49-F238E27FC236}">
                <a16:creationId xmlns:a16="http://schemas.microsoft.com/office/drawing/2014/main" id="{18C0DC8A-3006-4A75-A9BA-FCA96D2C38A9}"/>
              </a:ext>
            </a:extLst>
          </p:cNvPr>
          <p:cNvSpPr>
            <a:spLocks noGrp="1"/>
          </p:cNvSpPr>
          <p:nvPr>
            <p:ph type="pic" sz="quarter" idx="13"/>
          </p:nvPr>
        </p:nvSpPr>
        <p:spPr>
          <a:xfrm>
            <a:off x="449580" y="603504"/>
            <a:ext cx="11292840" cy="3557016"/>
          </a:xfrm>
          <a:solidFill>
            <a:schemeClr val="accent2"/>
          </a:solidFill>
        </p:spPr>
        <p:txBody>
          <a:bodyPr/>
          <a:lstStyle/>
          <a:p>
            <a:r>
              <a:rPr lang="en-US"/>
              <a:t>Click icon to add picture</a:t>
            </a:r>
            <a:endParaRPr lang="en-US" dirty="0"/>
          </a:p>
        </p:txBody>
      </p:sp>
    </p:spTree>
    <p:extLst>
      <p:ext uri="{BB962C8B-B14F-4D97-AF65-F5344CB8AC3E}">
        <p14:creationId xmlns:p14="http://schemas.microsoft.com/office/powerpoint/2010/main" val="3518504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31520"/>
            <a:ext cx="11029616" cy="987552"/>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r>
              <a:rPr lang="en-US"/>
              <a:t>www.ct.gov/oha</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66887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AD7E45-24A5-4020-858E-57CFA0955730}"/>
              </a:ext>
            </a:extLst>
          </p:cNvPr>
          <p:cNvSpPr>
            <a:spLocks noGrp="1"/>
          </p:cNvSpPr>
          <p:nvPr>
            <p:ph type="ctrTitle"/>
          </p:nvPr>
        </p:nvSpPr>
        <p:spPr>
          <a:xfrm>
            <a:off x="581191" y="1020431"/>
            <a:ext cx="10993549" cy="1475013"/>
          </a:xfrm>
        </p:spPr>
        <p:txBody>
          <a:bodyPr/>
          <a:lstStyle/>
          <a:p>
            <a:r>
              <a:rPr lang="en-US"/>
              <a:t>Click to edit Master title style</a:t>
            </a:r>
            <a:endParaRPr lang="en-US" dirty="0"/>
          </a:p>
        </p:txBody>
      </p:sp>
      <p:sp>
        <p:nvSpPr>
          <p:cNvPr id="6" name="Subtitle 2">
            <a:extLst>
              <a:ext uri="{FF2B5EF4-FFF2-40B4-BE49-F238E27FC236}">
                <a16:creationId xmlns:a16="http://schemas.microsoft.com/office/drawing/2014/main" id="{9C213B6D-04F4-4E9D-AD86-E50884CB4CB3}"/>
              </a:ext>
            </a:extLst>
          </p:cNvPr>
          <p:cNvSpPr>
            <a:spLocks noGrp="1"/>
          </p:cNvSpPr>
          <p:nvPr>
            <p:ph type="subTitle" idx="1"/>
          </p:nvPr>
        </p:nvSpPr>
        <p:spPr>
          <a:xfrm>
            <a:off x="581194" y="2495445"/>
            <a:ext cx="10993546" cy="468233"/>
          </a:xfrm>
        </p:spPr>
        <p:txBody>
          <a:bodyPr/>
          <a:lstStyle>
            <a:lvl1pPr marL="0" indent="0">
              <a:buNone/>
              <a:defRPr/>
            </a:lvl1pPr>
          </a:lstStyle>
          <a:p>
            <a:r>
              <a:rPr lang="en-US"/>
              <a:t>Click to edit Master subtitle style</a:t>
            </a:r>
            <a:endParaRPr lang="en-US" dirty="0"/>
          </a:p>
        </p:txBody>
      </p:sp>
      <p:sp>
        <p:nvSpPr>
          <p:cNvPr id="10" name="Picture Placeholder 9">
            <a:extLst>
              <a:ext uri="{FF2B5EF4-FFF2-40B4-BE49-F238E27FC236}">
                <a16:creationId xmlns:a16="http://schemas.microsoft.com/office/drawing/2014/main" id="{52DB8B62-62C2-4723-85AF-F5D87B489A63}"/>
              </a:ext>
            </a:extLst>
          </p:cNvPr>
          <p:cNvSpPr>
            <a:spLocks noGrp="1"/>
          </p:cNvSpPr>
          <p:nvPr>
            <p:ph type="pic" sz="quarter" idx="13"/>
          </p:nvPr>
        </p:nvSpPr>
        <p:spPr>
          <a:xfrm>
            <a:off x="448056" y="3081528"/>
            <a:ext cx="5486400" cy="3310128"/>
          </a:xfrm>
          <a:solidFill>
            <a:schemeClr val="accent2"/>
          </a:solidFill>
        </p:spPr>
        <p:txBody>
          <a:bodyPr/>
          <a:lstStyle/>
          <a:p>
            <a:r>
              <a:rPr lang="en-US"/>
              <a:t>Click icon to add picture</a:t>
            </a:r>
            <a:endParaRPr lang="en-US" dirty="0"/>
          </a:p>
        </p:txBody>
      </p:sp>
      <p:sp>
        <p:nvSpPr>
          <p:cNvPr id="11" name="Picture Placeholder 9">
            <a:extLst>
              <a:ext uri="{FF2B5EF4-FFF2-40B4-BE49-F238E27FC236}">
                <a16:creationId xmlns:a16="http://schemas.microsoft.com/office/drawing/2014/main" id="{D1329640-D9D1-44D4-8E40-04E753A2B826}"/>
              </a:ext>
            </a:extLst>
          </p:cNvPr>
          <p:cNvSpPr>
            <a:spLocks noGrp="1"/>
          </p:cNvSpPr>
          <p:nvPr>
            <p:ph type="pic" sz="quarter" idx="14"/>
          </p:nvPr>
        </p:nvSpPr>
        <p:spPr>
          <a:xfrm>
            <a:off x="6254496" y="3081528"/>
            <a:ext cx="5486400" cy="3310128"/>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r>
              <a:rPr lang="en-US"/>
              <a:t>www.ct.gov/oha</a:t>
            </a:r>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57857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15" name="SmartArt Placeholder 14">
            <a:extLst>
              <a:ext uri="{FF2B5EF4-FFF2-40B4-BE49-F238E27FC236}">
                <a16:creationId xmlns:a16="http://schemas.microsoft.com/office/drawing/2014/main" id="{1A07AFA2-B97F-4965-B3E3-0399F8696B92}"/>
              </a:ext>
            </a:extLst>
          </p:cNvPr>
          <p:cNvSpPr>
            <a:spLocks noGrp="1"/>
          </p:cNvSpPr>
          <p:nvPr>
            <p:ph type="dgm" sz="quarter" idx="13"/>
          </p:nvPr>
        </p:nvSpPr>
        <p:spPr>
          <a:xfrm>
            <a:off x="576263" y="2290762"/>
            <a:ext cx="2286000" cy="2514600"/>
          </a:xfrm>
          <a:solidFill>
            <a:schemeClr val="accent2"/>
          </a:solidFill>
        </p:spPr>
        <p:txBody>
          <a:bodyPr/>
          <a:lstStyle/>
          <a:p>
            <a:r>
              <a:rPr lang="en-US"/>
              <a:t>Click icon to add SmartArt graphic</a:t>
            </a:r>
            <a:endParaRPr lang="en-US" dirty="0"/>
          </a:p>
        </p:txBody>
      </p:sp>
      <p:sp>
        <p:nvSpPr>
          <p:cNvPr id="16" name="SmartArt Placeholder 14">
            <a:extLst>
              <a:ext uri="{FF2B5EF4-FFF2-40B4-BE49-F238E27FC236}">
                <a16:creationId xmlns:a16="http://schemas.microsoft.com/office/drawing/2014/main" id="{FBD83F25-25EA-4FCB-9180-B7567885BE7A}"/>
              </a:ext>
            </a:extLst>
          </p:cNvPr>
          <p:cNvSpPr>
            <a:spLocks noGrp="1"/>
          </p:cNvSpPr>
          <p:nvPr>
            <p:ph type="dgm" sz="quarter" idx="14"/>
          </p:nvPr>
        </p:nvSpPr>
        <p:spPr>
          <a:xfrm>
            <a:off x="3486759" y="2290762"/>
            <a:ext cx="2286000" cy="2514600"/>
          </a:xfrm>
          <a:solidFill>
            <a:schemeClr val="accent2"/>
          </a:solidFill>
        </p:spPr>
        <p:txBody>
          <a:bodyPr/>
          <a:lstStyle/>
          <a:p>
            <a:r>
              <a:rPr lang="en-US"/>
              <a:t>Click icon to add SmartArt graphic</a:t>
            </a:r>
            <a:endParaRPr lang="en-US" dirty="0"/>
          </a:p>
        </p:txBody>
      </p:sp>
      <p:sp>
        <p:nvSpPr>
          <p:cNvPr id="17" name="SmartArt Placeholder 14">
            <a:extLst>
              <a:ext uri="{FF2B5EF4-FFF2-40B4-BE49-F238E27FC236}">
                <a16:creationId xmlns:a16="http://schemas.microsoft.com/office/drawing/2014/main" id="{C19AF1FD-578A-4AC1-8006-BF395C098188}"/>
              </a:ext>
            </a:extLst>
          </p:cNvPr>
          <p:cNvSpPr>
            <a:spLocks noGrp="1"/>
          </p:cNvSpPr>
          <p:nvPr>
            <p:ph type="dgm" sz="quarter" idx="15"/>
          </p:nvPr>
        </p:nvSpPr>
        <p:spPr>
          <a:xfrm>
            <a:off x="6397255" y="2290762"/>
            <a:ext cx="2286000" cy="2514600"/>
          </a:xfrm>
          <a:solidFill>
            <a:schemeClr val="accent2"/>
          </a:solidFill>
        </p:spPr>
        <p:txBody>
          <a:bodyPr/>
          <a:lstStyle/>
          <a:p>
            <a:r>
              <a:rPr lang="en-US"/>
              <a:t>Click icon to add SmartArt graphic</a:t>
            </a:r>
            <a:endParaRPr lang="en-US" dirty="0"/>
          </a:p>
        </p:txBody>
      </p:sp>
      <p:sp>
        <p:nvSpPr>
          <p:cNvPr id="18" name="SmartArt Placeholder 14">
            <a:extLst>
              <a:ext uri="{FF2B5EF4-FFF2-40B4-BE49-F238E27FC236}">
                <a16:creationId xmlns:a16="http://schemas.microsoft.com/office/drawing/2014/main" id="{A30FAB41-D651-4537-9674-A090F9541E38}"/>
              </a:ext>
            </a:extLst>
          </p:cNvPr>
          <p:cNvSpPr>
            <a:spLocks noGrp="1"/>
          </p:cNvSpPr>
          <p:nvPr>
            <p:ph type="dgm" sz="quarter" idx="16"/>
          </p:nvPr>
        </p:nvSpPr>
        <p:spPr>
          <a:xfrm>
            <a:off x="9307750" y="2290762"/>
            <a:ext cx="2286000" cy="2514600"/>
          </a:xfrm>
          <a:solidFill>
            <a:schemeClr val="accent2"/>
          </a:solidFill>
        </p:spPr>
        <p:txBody>
          <a:bodyPr/>
          <a:lstStyle/>
          <a:p>
            <a:r>
              <a:rPr lang="en-US"/>
              <a:t>Click icon to add SmartArt graphic</a:t>
            </a:r>
            <a:endParaRPr lang="en-US" dirty="0"/>
          </a:p>
        </p:txBody>
      </p:sp>
      <p:sp>
        <p:nvSpPr>
          <p:cNvPr id="20" name="Text Placeholder 19">
            <a:extLst>
              <a:ext uri="{FF2B5EF4-FFF2-40B4-BE49-F238E27FC236}">
                <a16:creationId xmlns:a16="http://schemas.microsoft.com/office/drawing/2014/main" id="{6FF70985-87A5-4813-BB21-CD79732947F5}"/>
              </a:ext>
            </a:extLst>
          </p:cNvPr>
          <p:cNvSpPr>
            <a:spLocks noGrp="1"/>
          </p:cNvSpPr>
          <p:nvPr>
            <p:ph type="body" sz="quarter" idx="17" hasCustomPrompt="1"/>
          </p:nvPr>
        </p:nvSpPr>
        <p:spPr>
          <a:xfrm>
            <a:off x="576263"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2" name="Text Placeholder 21">
            <a:extLst>
              <a:ext uri="{FF2B5EF4-FFF2-40B4-BE49-F238E27FC236}">
                <a16:creationId xmlns:a16="http://schemas.microsoft.com/office/drawing/2014/main" id="{8F30C930-1919-4A13-98BD-6CB6119CC11A}"/>
              </a:ext>
            </a:extLst>
          </p:cNvPr>
          <p:cNvSpPr>
            <a:spLocks noGrp="1"/>
          </p:cNvSpPr>
          <p:nvPr>
            <p:ph type="body" sz="quarter" idx="18" hasCustomPrompt="1"/>
          </p:nvPr>
        </p:nvSpPr>
        <p:spPr>
          <a:xfrm>
            <a:off x="575894"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3" name="Text Placeholder 19">
            <a:extLst>
              <a:ext uri="{FF2B5EF4-FFF2-40B4-BE49-F238E27FC236}">
                <a16:creationId xmlns:a16="http://schemas.microsoft.com/office/drawing/2014/main" id="{6E4126AC-7681-4156-8274-2A6414894394}"/>
              </a:ext>
            </a:extLst>
          </p:cNvPr>
          <p:cNvSpPr>
            <a:spLocks noGrp="1"/>
          </p:cNvSpPr>
          <p:nvPr>
            <p:ph type="body" sz="quarter" idx="19" hasCustomPrompt="1"/>
          </p:nvPr>
        </p:nvSpPr>
        <p:spPr>
          <a:xfrm>
            <a:off x="3487128"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4" name="Text Placeholder 21">
            <a:extLst>
              <a:ext uri="{FF2B5EF4-FFF2-40B4-BE49-F238E27FC236}">
                <a16:creationId xmlns:a16="http://schemas.microsoft.com/office/drawing/2014/main" id="{D03485ED-1755-41FA-942B-ED95B3913DBF}"/>
              </a:ext>
            </a:extLst>
          </p:cNvPr>
          <p:cNvSpPr>
            <a:spLocks noGrp="1"/>
          </p:cNvSpPr>
          <p:nvPr>
            <p:ph type="body" sz="quarter" idx="20" hasCustomPrompt="1"/>
          </p:nvPr>
        </p:nvSpPr>
        <p:spPr>
          <a:xfrm>
            <a:off x="3486759"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5" name="Text Placeholder 19">
            <a:extLst>
              <a:ext uri="{FF2B5EF4-FFF2-40B4-BE49-F238E27FC236}">
                <a16:creationId xmlns:a16="http://schemas.microsoft.com/office/drawing/2014/main" id="{42AFEFC9-586E-4B97-AD51-F02AC6AC6A60}"/>
              </a:ext>
            </a:extLst>
          </p:cNvPr>
          <p:cNvSpPr>
            <a:spLocks noGrp="1"/>
          </p:cNvSpPr>
          <p:nvPr>
            <p:ph type="body" sz="quarter" idx="21" hasCustomPrompt="1"/>
          </p:nvPr>
        </p:nvSpPr>
        <p:spPr>
          <a:xfrm>
            <a:off x="6397624"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6" name="Text Placeholder 21">
            <a:extLst>
              <a:ext uri="{FF2B5EF4-FFF2-40B4-BE49-F238E27FC236}">
                <a16:creationId xmlns:a16="http://schemas.microsoft.com/office/drawing/2014/main" id="{E94B1769-BE23-4EBA-A0DA-9A01476DAC50}"/>
              </a:ext>
            </a:extLst>
          </p:cNvPr>
          <p:cNvSpPr>
            <a:spLocks noGrp="1"/>
          </p:cNvSpPr>
          <p:nvPr>
            <p:ph type="body" sz="quarter" idx="22" hasCustomPrompt="1"/>
          </p:nvPr>
        </p:nvSpPr>
        <p:spPr>
          <a:xfrm>
            <a:off x="6397255"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7" name="Text Placeholder 19">
            <a:extLst>
              <a:ext uri="{FF2B5EF4-FFF2-40B4-BE49-F238E27FC236}">
                <a16:creationId xmlns:a16="http://schemas.microsoft.com/office/drawing/2014/main" id="{9A7362AB-6137-4C5C-9219-392C3875AD9B}"/>
              </a:ext>
            </a:extLst>
          </p:cNvPr>
          <p:cNvSpPr>
            <a:spLocks noGrp="1"/>
          </p:cNvSpPr>
          <p:nvPr>
            <p:ph type="body" sz="quarter" idx="23" hasCustomPrompt="1"/>
          </p:nvPr>
        </p:nvSpPr>
        <p:spPr>
          <a:xfrm>
            <a:off x="9308119" y="4957131"/>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8" name="Text Placeholder 21">
            <a:extLst>
              <a:ext uri="{FF2B5EF4-FFF2-40B4-BE49-F238E27FC236}">
                <a16:creationId xmlns:a16="http://schemas.microsoft.com/office/drawing/2014/main" id="{DA6F45F2-E17A-4027-AAA9-B9B703C26A2F}"/>
              </a:ext>
            </a:extLst>
          </p:cNvPr>
          <p:cNvSpPr>
            <a:spLocks noGrp="1"/>
          </p:cNvSpPr>
          <p:nvPr>
            <p:ph type="body" sz="quarter" idx="24" hasCustomPrompt="1"/>
          </p:nvPr>
        </p:nvSpPr>
        <p:spPr>
          <a:xfrm>
            <a:off x="9307750" y="5461004"/>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4" name="Footer Placeholder 3"/>
          <p:cNvSpPr>
            <a:spLocks noGrp="1"/>
          </p:cNvSpPr>
          <p:nvPr>
            <p:ph type="ftr" sz="quarter" idx="11"/>
          </p:nvPr>
        </p:nvSpPr>
        <p:spPr/>
        <p:txBody>
          <a:bodyPr/>
          <a:lstStyle/>
          <a:p>
            <a:r>
              <a:rPr lang="en-US"/>
              <a:t>www.ct.gov/oha</a:t>
            </a:r>
            <a:endParaRPr lang="en-US" dirty="0"/>
          </a:p>
        </p:txBody>
      </p:sp>
      <p:sp>
        <p:nvSpPr>
          <p:cNvPr id="3" name="Date Placeholder 2"/>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9263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a:t>www.ct.gov/oha</a:t>
            </a:r>
            <a:endParaRPr lang="en-US" dirty="0"/>
          </a:p>
        </p:txBody>
      </p:sp>
      <p:sp>
        <p:nvSpPr>
          <p:cNvPr id="7" name="Date Placeholder 6"/>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14280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3200400"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2343" y="2250891"/>
            <a:ext cx="320040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4412341" y="2926051"/>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4F00371C-297D-40EF-8A7B-A4A10A3E0F58}"/>
              </a:ext>
            </a:extLst>
          </p:cNvPr>
          <p:cNvSpPr>
            <a:spLocks noGrp="1"/>
          </p:cNvSpPr>
          <p:nvPr>
            <p:ph type="body" sz="quarter" idx="13"/>
          </p:nvPr>
        </p:nvSpPr>
        <p:spPr>
          <a:xfrm>
            <a:off x="8243499" y="2250891"/>
            <a:ext cx="320040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11" name="Content Placeholder 5">
            <a:extLst>
              <a:ext uri="{FF2B5EF4-FFF2-40B4-BE49-F238E27FC236}">
                <a16:creationId xmlns:a16="http://schemas.microsoft.com/office/drawing/2014/main" id="{54C654D6-9180-439B-AA80-A486173B740A}"/>
              </a:ext>
            </a:extLst>
          </p:cNvPr>
          <p:cNvSpPr>
            <a:spLocks noGrp="1"/>
          </p:cNvSpPr>
          <p:nvPr>
            <p:ph sz="quarter" idx="14"/>
          </p:nvPr>
        </p:nvSpPr>
        <p:spPr>
          <a:xfrm>
            <a:off x="8243497" y="2926051"/>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a:t>www.ct.gov/oha</a:t>
            </a:r>
            <a:endParaRPr lang="en-US" dirty="0"/>
          </a:p>
        </p:txBody>
      </p:sp>
      <p:sp>
        <p:nvSpPr>
          <p:cNvPr id="7" name="Date Placeholder 6"/>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9735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A78C165-B12A-4B46-AC7E-8E730F42CBBA}"/>
              </a:ext>
            </a:extLst>
          </p:cNvPr>
          <p:cNvCxnSpPr>
            <a:cxnSpLocks/>
          </p:cNvCxnSpPr>
          <p:nvPr userDrawn="1"/>
        </p:nvCxnSpPr>
        <p:spPr>
          <a:xfrm>
            <a:off x="4241830" y="495574"/>
            <a:ext cx="3703320" cy="0"/>
          </a:xfrm>
          <a:prstGeom prst="line">
            <a:avLst/>
          </a:prstGeom>
          <a:ln w="82550" cap="flat">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15F2DE1-F272-49DD-84C1-C2FB82B723E3}"/>
              </a:ext>
            </a:extLst>
          </p:cNvPr>
          <p:cNvCxnSpPr>
            <a:cxnSpLocks/>
          </p:cNvCxnSpPr>
          <p:nvPr userDrawn="1"/>
        </p:nvCxnSpPr>
        <p:spPr>
          <a:xfrm>
            <a:off x="8042147" y="495574"/>
            <a:ext cx="3703320" cy="0"/>
          </a:xfrm>
          <a:prstGeom prst="line">
            <a:avLst/>
          </a:prstGeom>
          <a:ln w="82550" cap="flat">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20BB053-86D6-405E-A719-7B6EF23E7207}"/>
              </a:ext>
            </a:extLst>
          </p:cNvPr>
          <p:cNvCxnSpPr>
            <a:cxnSpLocks/>
          </p:cNvCxnSpPr>
          <p:nvPr userDrawn="1"/>
        </p:nvCxnSpPr>
        <p:spPr>
          <a:xfrm>
            <a:off x="437009" y="495574"/>
            <a:ext cx="3703320" cy="0"/>
          </a:xfrm>
          <a:prstGeom prst="line">
            <a:avLst/>
          </a:prstGeom>
          <a:ln w="82550" cap="flat">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r>
              <a:rPr lang="en-US"/>
              <a:t>www.ct.gov/oha</a:t>
            </a:r>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179292126"/>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7" r:id="rId3"/>
    <p:sldLayoutId id="2147483780" r:id="rId4"/>
    <p:sldLayoutId id="2147483764" r:id="rId5"/>
    <p:sldLayoutId id="2147483783" r:id="rId6"/>
    <p:sldLayoutId id="2147483784" r:id="rId7"/>
    <p:sldLayoutId id="2147483767" r:id="rId8"/>
    <p:sldLayoutId id="2147483782" r:id="rId9"/>
    <p:sldLayoutId id="2147483778" r:id="rId10"/>
    <p:sldLayoutId id="2147483779" r:id="rId11"/>
    <p:sldLayoutId id="2147483765" r:id="rId12"/>
    <p:sldLayoutId id="2147483766" r:id="rId13"/>
    <p:sldLayoutId id="2147483769" r:id="rId14"/>
    <p:sldLayoutId id="2147483770" r:id="rId15"/>
    <p:sldLayoutId id="2147483771" r:id="rId16"/>
  </p:sldLayoutIdLst>
  <p:hf sldNum="0" hd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mailto:Healthcare.advocate@ct.gov" TargetMode="Externa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639AF166-E191-409C-98AE-C2A47C576895}"/>
              </a:ext>
            </a:extLst>
          </p:cNvPr>
          <p:cNvSpPr>
            <a:spLocks noGrp="1"/>
          </p:cNvSpPr>
          <p:nvPr>
            <p:ph type="subTitle" idx="1"/>
          </p:nvPr>
        </p:nvSpPr>
        <p:spPr>
          <a:xfrm>
            <a:off x="581194" y="2495445"/>
            <a:ext cx="10993546" cy="468233"/>
          </a:xfrm>
        </p:spPr>
        <p:txBody>
          <a:bodyPr>
            <a:normAutofit/>
          </a:bodyPr>
          <a:lstStyle/>
          <a:p>
            <a:r>
              <a:rPr lang="en-US" dirty="0"/>
              <a:t>Presenters: Ted Doolittle-Healthcare Advocate, Valerie Wyzykowski-Program Manager, Sean King-General Counsel</a:t>
            </a:r>
          </a:p>
        </p:txBody>
      </p:sp>
      <p:pic>
        <p:nvPicPr>
          <p:cNvPr id="8" name="Picture Placeholder 7" descr="Medical equipment with a stethoscope">
            <a:extLst>
              <a:ext uri="{FF2B5EF4-FFF2-40B4-BE49-F238E27FC236}">
                <a16:creationId xmlns:a16="http://schemas.microsoft.com/office/drawing/2014/main" id="{D9011B7D-CD6B-49C3-8163-9672E7B5EB9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448056" y="3081528"/>
            <a:ext cx="11265408" cy="3310128"/>
          </a:xfrm>
        </p:spPr>
      </p:pic>
      <p:sp>
        <p:nvSpPr>
          <p:cNvPr id="3" name="Title 2">
            <a:extLst>
              <a:ext uri="{FF2B5EF4-FFF2-40B4-BE49-F238E27FC236}">
                <a16:creationId xmlns:a16="http://schemas.microsoft.com/office/drawing/2014/main" id="{A6F94C10-3346-461C-8CBC-CDDE1C3365E5}"/>
              </a:ext>
            </a:extLst>
          </p:cNvPr>
          <p:cNvSpPr>
            <a:spLocks noGrp="1"/>
          </p:cNvSpPr>
          <p:nvPr>
            <p:ph type="ctrTitle"/>
          </p:nvPr>
        </p:nvSpPr>
        <p:spPr/>
        <p:txBody>
          <a:bodyPr/>
          <a:lstStyle/>
          <a:p>
            <a:pPr algn="ctr"/>
            <a:r>
              <a:rPr lang="en-US" dirty="0"/>
              <a:t>Lunch and learn with oha </a:t>
            </a:r>
            <a:br>
              <a:rPr lang="en-US" dirty="0"/>
            </a:br>
            <a:r>
              <a:rPr lang="en-US" dirty="0"/>
              <a:t>September 28, 2021</a:t>
            </a:r>
            <a:br>
              <a:rPr lang="en-US" dirty="0"/>
            </a:br>
            <a:r>
              <a:rPr lang="en-US" dirty="0"/>
              <a:t>12:00-12:30p</a:t>
            </a:r>
          </a:p>
        </p:txBody>
      </p:sp>
    </p:spTree>
    <p:extLst>
      <p:ext uri="{BB962C8B-B14F-4D97-AF65-F5344CB8AC3E}">
        <p14:creationId xmlns:p14="http://schemas.microsoft.com/office/powerpoint/2010/main" val="1039759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0FB38-0113-4F80-BBD4-A9C97FF40720}"/>
              </a:ext>
            </a:extLst>
          </p:cNvPr>
          <p:cNvSpPr>
            <a:spLocks noGrp="1"/>
          </p:cNvSpPr>
          <p:nvPr>
            <p:ph type="title"/>
          </p:nvPr>
        </p:nvSpPr>
        <p:spPr>
          <a:xfrm>
            <a:off x="609906" y="702156"/>
            <a:ext cx="3568661" cy="2726844"/>
          </a:xfrm>
        </p:spPr>
        <p:txBody>
          <a:bodyPr>
            <a:normAutofit/>
          </a:bodyPr>
          <a:lstStyle/>
          <a:p>
            <a:br>
              <a:rPr lang="en-US" dirty="0"/>
            </a:br>
            <a:r>
              <a:rPr lang="en-US" dirty="0"/>
              <a:t>	Thank you</a:t>
            </a:r>
            <a:br>
              <a:rPr lang="en-US" dirty="0"/>
            </a:br>
            <a:br>
              <a:rPr lang="en-US" dirty="0"/>
            </a:br>
            <a:r>
              <a:rPr lang="en-US" dirty="0"/>
              <a:t>	questions? </a:t>
            </a:r>
            <a:br>
              <a:rPr lang="en-US" dirty="0"/>
            </a:br>
            <a:br>
              <a:rPr lang="en-US" dirty="0"/>
            </a:br>
            <a:endParaRPr lang="en-US" dirty="0"/>
          </a:p>
        </p:txBody>
      </p:sp>
      <p:sp>
        <p:nvSpPr>
          <p:cNvPr id="3" name="Content Placeholder 2">
            <a:extLst>
              <a:ext uri="{FF2B5EF4-FFF2-40B4-BE49-F238E27FC236}">
                <a16:creationId xmlns:a16="http://schemas.microsoft.com/office/drawing/2014/main" id="{75982AA6-9E74-43FC-B452-142C7571DCCC}"/>
              </a:ext>
            </a:extLst>
          </p:cNvPr>
          <p:cNvSpPr>
            <a:spLocks noGrp="1"/>
          </p:cNvSpPr>
          <p:nvPr>
            <p:ph idx="1"/>
          </p:nvPr>
        </p:nvSpPr>
        <p:spPr>
          <a:xfrm>
            <a:off x="111760" y="3156438"/>
            <a:ext cx="5140960" cy="2901462"/>
          </a:xfrm>
        </p:spPr>
        <p:txBody>
          <a:bodyPr/>
          <a:lstStyle/>
          <a:p>
            <a:r>
              <a:rPr lang="en-US" b="1" dirty="0">
                <a:solidFill>
                  <a:srgbClr val="0070C0"/>
                </a:solidFill>
              </a:rPr>
              <a:t>OFFICE OF THE HEALTHCARE ADVOCATE</a:t>
            </a:r>
          </a:p>
          <a:p>
            <a:r>
              <a:rPr lang="en-US" dirty="0">
                <a:solidFill>
                  <a:srgbClr val="00B0F0"/>
                </a:solidFill>
                <a:hlinkClick r:id="rId2">
                  <a:extLst>
                    <a:ext uri="{A12FA001-AC4F-418D-AE19-62706E023703}">
                      <ahyp:hlinkClr xmlns:ahyp="http://schemas.microsoft.com/office/drawing/2018/hyperlinkcolor" val="tx"/>
                    </a:ext>
                  </a:extLst>
                </a:hlinkClick>
              </a:rPr>
              <a:t>Healthcare.advocate@ct.gov</a:t>
            </a:r>
            <a:endParaRPr lang="en-US" dirty="0">
              <a:solidFill>
                <a:srgbClr val="00B0F0"/>
              </a:solidFill>
            </a:endParaRPr>
          </a:p>
          <a:p>
            <a:r>
              <a:rPr lang="en-US" dirty="0"/>
              <a:t>866-466-4446</a:t>
            </a:r>
          </a:p>
          <a:p>
            <a:r>
              <a:rPr lang="en-US" dirty="0"/>
              <a:t>www.ct.gov/oha</a:t>
            </a:r>
          </a:p>
        </p:txBody>
      </p:sp>
      <p:sp>
        <p:nvSpPr>
          <p:cNvPr id="8" name="Footer Placeholder 7">
            <a:extLst>
              <a:ext uri="{FF2B5EF4-FFF2-40B4-BE49-F238E27FC236}">
                <a16:creationId xmlns:a16="http://schemas.microsoft.com/office/drawing/2014/main" id="{D3E3ABAA-EBF5-4FC5-BEEE-FBA5A228E046}"/>
              </a:ext>
            </a:extLst>
          </p:cNvPr>
          <p:cNvSpPr>
            <a:spLocks noGrp="1"/>
          </p:cNvSpPr>
          <p:nvPr>
            <p:ph type="ftr" sz="quarter" idx="11"/>
          </p:nvPr>
        </p:nvSpPr>
        <p:spPr>
          <a:xfrm>
            <a:off x="581192" y="6423914"/>
            <a:ext cx="6917210" cy="365125"/>
          </a:xfrm>
        </p:spPr>
        <p:txBody>
          <a:bodyPr/>
          <a:lstStyle/>
          <a:p>
            <a:r>
              <a:rPr lang="en-US"/>
              <a:t>www.ct.gov/oha</a:t>
            </a:r>
            <a:endParaRPr lang="en-US" dirty="0"/>
          </a:p>
        </p:txBody>
      </p:sp>
      <p:pic>
        <p:nvPicPr>
          <p:cNvPr id="6" name="Picture Placeholder 5" descr="A doctor talking to a patient&#10;">
            <a:extLst>
              <a:ext uri="{FF2B5EF4-FFF2-40B4-BE49-F238E27FC236}">
                <a16:creationId xmlns:a16="http://schemas.microsoft.com/office/drawing/2014/main" id="{AC4A1F6E-E065-4C87-B012-9FBDEC8C1ED7}"/>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5252720" y="0"/>
            <a:ext cx="6939280" cy="6858000"/>
          </a:xfrm>
        </p:spPr>
      </p:pic>
      <p:pic>
        <p:nvPicPr>
          <p:cNvPr id="1026" name="Picture 2">
            <a:extLst>
              <a:ext uri="{FF2B5EF4-FFF2-40B4-BE49-F238E27FC236}">
                <a16:creationId xmlns:a16="http://schemas.microsoft.com/office/drawing/2014/main" id="{25F4F435-1AD1-4E0F-A795-B9F200682A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5615" y="-213477"/>
            <a:ext cx="2381250" cy="1280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619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C271D-D3EB-4A78-9929-4B8E740B50B4}"/>
              </a:ext>
            </a:extLst>
          </p:cNvPr>
          <p:cNvSpPr>
            <a:spLocks noGrp="1"/>
          </p:cNvSpPr>
          <p:nvPr>
            <p:ph type="title"/>
          </p:nvPr>
        </p:nvSpPr>
        <p:spPr>
          <a:xfrm>
            <a:off x="581192" y="730730"/>
            <a:ext cx="3475915" cy="1478341"/>
          </a:xfrm>
        </p:spPr>
        <p:txBody>
          <a:bodyPr/>
          <a:lstStyle/>
          <a:p>
            <a:r>
              <a:rPr lang="en-US" dirty="0"/>
              <a:t>Introduction</a:t>
            </a:r>
          </a:p>
        </p:txBody>
      </p:sp>
      <p:sp>
        <p:nvSpPr>
          <p:cNvPr id="3" name="Content Placeholder 2">
            <a:extLst>
              <a:ext uri="{FF2B5EF4-FFF2-40B4-BE49-F238E27FC236}">
                <a16:creationId xmlns:a16="http://schemas.microsoft.com/office/drawing/2014/main" id="{F210F1C6-68F4-48F7-97E9-343EE7513674}"/>
              </a:ext>
            </a:extLst>
          </p:cNvPr>
          <p:cNvSpPr>
            <a:spLocks noGrp="1"/>
          </p:cNvSpPr>
          <p:nvPr>
            <p:ph idx="1"/>
          </p:nvPr>
        </p:nvSpPr>
        <p:spPr>
          <a:xfrm>
            <a:off x="581192" y="2180496"/>
            <a:ext cx="3475915" cy="3678303"/>
          </a:xfrm>
        </p:spPr>
        <p:txBody>
          <a:bodyPr>
            <a:normAutofit/>
          </a:bodyPr>
          <a:lstStyle/>
          <a:p>
            <a:pPr algn="ctr"/>
            <a:r>
              <a:rPr lang="en-US" sz="3200" dirty="0"/>
              <a:t>State Healthcare Advocate</a:t>
            </a:r>
          </a:p>
          <a:p>
            <a:pPr algn="ctr"/>
            <a:r>
              <a:rPr lang="en-US" sz="3200" dirty="0"/>
              <a:t>Ted Doolittle</a:t>
            </a:r>
          </a:p>
        </p:txBody>
      </p:sp>
      <p:pic>
        <p:nvPicPr>
          <p:cNvPr id="10" name="Picture Placeholder 9" descr="A doctor with his arms crossed">
            <a:extLst>
              <a:ext uri="{FF2B5EF4-FFF2-40B4-BE49-F238E27FC236}">
                <a16:creationId xmlns:a16="http://schemas.microsoft.com/office/drawing/2014/main" id="{24A8453A-33BC-42B9-9F32-A38E7F1AC274}"/>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val="0"/>
              </a:ext>
            </a:extLst>
          </a:blip>
          <a:srcRect/>
          <a:stretch/>
        </p:blipFill>
        <p:spPr>
          <a:xfrm>
            <a:off x="4343400" y="4233672"/>
            <a:ext cx="3703320" cy="2139696"/>
          </a:xfrm>
        </p:spPr>
      </p:pic>
      <p:pic>
        <p:nvPicPr>
          <p:cNvPr id="12" name="Picture Placeholder 11" descr="A smiling doctor with a stethoscope and patient">
            <a:extLst>
              <a:ext uri="{FF2B5EF4-FFF2-40B4-BE49-F238E27FC236}">
                <a16:creationId xmlns:a16="http://schemas.microsoft.com/office/drawing/2014/main" id="{F2F92A19-D60A-4D6C-8103-E5036EBC089B}"/>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val="0"/>
              </a:ext>
            </a:extLst>
          </a:blip>
          <a:srcRect/>
          <a:stretch/>
        </p:blipFill>
        <p:spPr>
          <a:xfrm>
            <a:off x="8046720" y="4233672"/>
            <a:ext cx="3703320" cy="2139696"/>
          </a:xfrm>
        </p:spPr>
      </p:pic>
      <p:sp>
        <p:nvSpPr>
          <p:cNvPr id="14" name="Footer Placeholder 13">
            <a:extLst>
              <a:ext uri="{FF2B5EF4-FFF2-40B4-BE49-F238E27FC236}">
                <a16:creationId xmlns:a16="http://schemas.microsoft.com/office/drawing/2014/main" id="{9C838D91-2BF9-4595-90F6-6E2D751F6F13}"/>
              </a:ext>
            </a:extLst>
          </p:cNvPr>
          <p:cNvSpPr>
            <a:spLocks noGrp="1"/>
          </p:cNvSpPr>
          <p:nvPr>
            <p:ph type="ftr" sz="quarter" idx="11"/>
          </p:nvPr>
        </p:nvSpPr>
        <p:spPr>
          <a:xfrm>
            <a:off x="581192" y="6423914"/>
            <a:ext cx="6917210" cy="365125"/>
          </a:xfrm>
        </p:spPr>
        <p:txBody>
          <a:bodyPr/>
          <a:lstStyle/>
          <a:p>
            <a:r>
              <a:rPr lang="en-US" dirty="0"/>
              <a:t>www.ct.gov/oha</a:t>
            </a:r>
          </a:p>
        </p:txBody>
      </p:sp>
      <p:pic>
        <p:nvPicPr>
          <p:cNvPr id="17" name="Picture Placeholder 7" descr="doctor talking to patient">
            <a:extLst>
              <a:ext uri="{FF2B5EF4-FFF2-40B4-BE49-F238E27FC236}">
                <a16:creationId xmlns:a16="http://schemas.microsoft.com/office/drawing/2014/main" id="{86357C99-DEFC-4892-8C64-EF1482AB3E86}"/>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16416" r="16416"/>
          <a:stretch/>
        </p:blipFill>
        <p:spPr>
          <a:xfrm>
            <a:off x="4241800" y="630238"/>
            <a:ext cx="7504113" cy="3521075"/>
          </a:xfrm>
          <a:prstGeom prst="rect">
            <a:avLst/>
          </a:prstGeom>
          <a:solidFill>
            <a:schemeClr val="accent2"/>
          </a:solidFill>
        </p:spPr>
      </p:pic>
    </p:spTree>
    <p:extLst>
      <p:ext uri="{BB962C8B-B14F-4D97-AF65-F5344CB8AC3E}">
        <p14:creationId xmlns:p14="http://schemas.microsoft.com/office/powerpoint/2010/main" val="3980136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B4489-FC73-422D-B916-0D61046F5294}"/>
              </a:ext>
            </a:extLst>
          </p:cNvPr>
          <p:cNvSpPr>
            <a:spLocks noGrp="1"/>
          </p:cNvSpPr>
          <p:nvPr>
            <p:ph type="ctrTitle"/>
          </p:nvPr>
        </p:nvSpPr>
        <p:spPr>
          <a:xfrm>
            <a:off x="581191" y="3429000"/>
            <a:ext cx="10993549" cy="2569128"/>
          </a:xfrm>
        </p:spPr>
        <p:txBody>
          <a:bodyPr>
            <a:normAutofit fontScale="90000"/>
          </a:bodyPr>
          <a:lstStyle/>
          <a:p>
            <a:pPr algn="ctr"/>
            <a:r>
              <a:rPr lang="en-US" sz="1800" dirty="0"/>
              <a:t>General information members should know about their healthcare insurance plan: </a:t>
            </a:r>
            <a:br>
              <a:rPr lang="en-US" sz="2000" dirty="0"/>
            </a:br>
            <a:br>
              <a:rPr lang="en-US" sz="2000" dirty="0"/>
            </a:br>
            <a:r>
              <a:rPr lang="en-US" sz="2000" dirty="0"/>
              <a:t>	</a:t>
            </a:r>
            <a:r>
              <a:rPr lang="en-US" sz="1400" dirty="0"/>
              <a:t>Types of Private Health Insurance</a:t>
            </a:r>
            <a:br>
              <a:rPr lang="en-US" sz="1400" dirty="0"/>
            </a:br>
            <a:r>
              <a:rPr lang="en-US" sz="1400" dirty="0"/>
              <a:t>How are Plans regulated? </a:t>
            </a:r>
            <a:br>
              <a:rPr lang="en-US" sz="1400" dirty="0"/>
            </a:br>
            <a:r>
              <a:rPr lang="en-US" sz="1400" dirty="0"/>
              <a:t>Summary Plan Document (SPD)</a:t>
            </a:r>
            <a:br>
              <a:rPr lang="en-US" sz="1400" dirty="0"/>
            </a:br>
            <a:r>
              <a:rPr lang="en-US" sz="1400" dirty="0"/>
              <a:t>	Prescription Drug Formularies</a:t>
            </a:r>
            <a:br>
              <a:rPr lang="en-US" sz="1400" dirty="0"/>
            </a:br>
            <a:r>
              <a:rPr lang="en-US" sz="1400" dirty="0"/>
              <a:t>Provider Networks</a:t>
            </a:r>
            <a:br>
              <a:rPr lang="en-US" sz="1400" dirty="0"/>
            </a:br>
            <a:br>
              <a:rPr lang="en-US" sz="2000" dirty="0"/>
            </a:br>
            <a:r>
              <a:rPr lang="en-US" sz="1600" dirty="0"/>
              <a:t>presented by Valerie Wyzykowski, MS, RN, CLNC </a:t>
            </a:r>
            <a:br>
              <a:rPr lang="en-US" sz="1600" dirty="0"/>
            </a:br>
            <a:r>
              <a:rPr lang="en-US" sz="1600" dirty="0"/>
              <a:t>Healthcare Advocate Program Manager </a:t>
            </a:r>
          </a:p>
        </p:txBody>
      </p:sp>
      <p:sp>
        <p:nvSpPr>
          <p:cNvPr id="3" name="Subtitle 2">
            <a:extLst>
              <a:ext uri="{FF2B5EF4-FFF2-40B4-BE49-F238E27FC236}">
                <a16:creationId xmlns:a16="http://schemas.microsoft.com/office/drawing/2014/main" id="{0957B5A0-5976-4FBC-9F15-908902EAE359}"/>
              </a:ext>
            </a:extLst>
          </p:cNvPr>
          <p:cNvSpPr>
            <a:spLocks noGrp="1"/>
          </p:cNvSpPr>
          <p:nvPr>
            <p:ph type="subTitle" idx="1"/>
          </p:nvPr>
        </p:nvSpPr>
        <p:spPr>
          <a:xfrm>
            <a:off x="581194" y="6084277"/>
            <a:ext cx="10993546" cy="626916"/>
          </a:xfrm>
        </p:spPr>
        <p:txBody>
          <a:bodyPr>
            <a:normAutofit fontScale="62500" lnSpcReduction="20000"/>
          </a:bodyPr>
          <a:lstStyle/>
          <a:p>
            <a:pPr algn="ctr"/>
            <a:endParaRPr lang="en-US" dirty="0"/>
          </a:p>
          <a:p>
            <a:pPr algn="ctr"/>
            <a:r>
              <a:rPr lang="en-US" sz="2100" dirty="0"/>
              <a:t>****All the following information can be found on the OHA website: www.ct.gov/oha****</a:t>
            </a:r>
          </a:p>
          <a:p>
            <a:endParaRPr lang="en-US" dirty="0"/>
          </a:p>
        </p:txBody>
      </p:sp>
      <p:pic>
        <p:nvPicPr>
          <p:cNvPr id="6" name="Picture Placeholder 5" descr="A smiling doctor with a stethoscope and a child and mom">
            <a:extLst>
              <a:ext uri="{FF2B5EF4-FFF2-40B4-BE49-F238E27FC236}">
                <a16:creationId xmlns:a16="http://schemas.microsoft.com/office/drawing/2014/main" id="{2E4C2C15-C217-4490-A3A7-E98F49FDF079}"/>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449580" y="239087"/>
            <a:ext cx="11292840" cy="2923563"/>
          </a:xfrm>
        </p:spPr>
      </p:pic>
    </p:spTree>
    <p:extLst>
      <p:ext uri="{BB962C8B-B14F-4D97-AF65-F5344CB8AC3E}">
        <p14:creationId xmlns:p14="http://schemas.microsoft.com/office/powerpoint/2010/main" val="1721841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9377B9-42A2-497D-A6A4-036F70125475}"/>
              </a:ext>
            </a:extLst>
          </p:cNvPr>
          <p:cNvSpPr>
            <a:spLocks noGrp="1"/>
          </p:cNvSpPr>
          <p:nvPr>
            <p:ph type="title"/>
          </p:nvPr>
        </p:nvSpPr>
        <p:spPr>
          <a:xfrm>
            <a:off x="581192" y="731520"/>
            <a:ext cx="11029616" cy="1493520"/>
          </a:xfrm>
        </p:spPr>
        <p:txBody>
          <a:bodyPr>
            <a:normAutofit fontScale="90000"/>
          </a:bodyPr>
          <a:lstStyle/>
          <a:p>
            <a:pPr marL="0" marR="0" algn="ctr">
              <a:spcBef>
                <a:spcPts val="0"/>
              </a:spcBef>
              <a:spcAft>
                <a:spcPts val="800"/>
              </a:spcAft>
            </a:pPr>
            <a:r>
              <a:rPr lang="en-US" sz="2400" b="1" i="0" dirty="0">
                <a:solidFill>
                  <a:srgbClr val="0A0A0A"/>
                </a:solidFill>
                <a:effectLst/>
                <a:latin typeface="museo"/>
              </a:rPr>
              <a:t>Types of Private Health Insurance</a:t>
            </a:r>
            <a:br>
              <a:rPr lang="en-US" sz="2400" b="1" i="0" dirty="0">
                <a:solidFill>
                  <a:srgbClr val="0A0A0A"/>
                </a:solidFill>
                <a:effectLst/>
                <a:latin typeface="museo"/>
              </a:rPr>
            </a:br>
            <a:r>
              <a:rPr lang="en-US" sz="1800" b="0" i="0" dirty="0">
                <a:solidFill>
                  <a:srgbClr val="0A0A0A"/>
                </a:solidFill>
                <a:effectLst/>
                <a:latin typeface="open-sans"/>
              </a:rPr>
              <a:t>While you should review your specific plan in detail in order to understand the services it covers and how it covers them, a summary of types of plans is helpful to understanding the way that claims are processed and, at times, </a:t>
            </a:r>
            <a:r>
              <a:rPr lang="en-US" sz="1800" b="1" i="0" dirty="0">
                <a:solidFill>
                  <a:srgbClr val="0A0A0A"/>
                </a:solidFill>
                <a:effectLst/>
                <a:latin typeface="open-sans"/>
              </a:rPr>
              <a:t>denied</a:t>
            </a:r>
            <a:r>
              <a:rPr lang="en-US" sz="1800" b="0" i="0" dirty="0">
                <a:solidFill>
                  <a:srgbClr val="0A0A0A"/>
                </a:solidFill>
                <a:effectLst/>
                <a:latin typeface="open-sans"/>
              </a:rPr>
              <a:t>.</a:t>
            </a:r>
            <a:br>
              <a:rPr lang="en-US" sz="1800" b="0" i="0" dirty="0">
                <a:solidFill>
                  <a:srgbClr val="0A0A0A"/>
                </a:solidFill>
                <a:effectLst/>
                <a:latin typeface="open-sans"/>
              </a:rPr>
            </a:br>
            <a:endParaRPr lang="en-US" sz="1800" dirty="0"/>
          </a:p>
        </p:txBody>
      </p:sp>
      <p:sp>
        <p:nvSpPr>
          <p:cNvPr id="6" name="Content Placeholder 5">
            <a:extLst>
              <a:ext uri="{FF2B5EF4-FFF2-40B4-BE49-F238E27FC236}">
                <a16:creationId xmlns:a16="http://schemas.microsoft.com/office/drawing/2014/main" id="{D4F7E720-553D-4DA2-8C5A-3A84461CFA33}"/>
              </a:ext>
            </a:extLst>
          </p:cNvPr>
          <p:cNvSpPr>
            <a:spLocks noGrp="1"/>
          </p:cNvSpPr>
          <p:nvPr>
            <p:ph idx="1"/>
          </p:nvPr>
        </p:nvSpPr>
        <p:spPr>
          <a:xfrm>
            <a:off x="298938" y="1916723"/>
            <a:ext cx="11311869" cy="4835769"/>
          </a:xfrm>
        </p:spPr>
        <p:txBody>
          <a:bodyPr>
            <a:normAutofit fontScale="85000" lnSpcReduction="20000"/>
          </a:bodyPr>
          <a:lstStyle/>
          <a:p>
            <a:pPr marL="0" indent="0" algn="ctr">
              <a:buNone/>
            </a:pPr>
            <a:r>
              <a:rPr lang="en-US" sz="2800" b="1" dirty="0"/>
              <a:t>What is on your insurance Card and what does it mean?</a:t>
            </a:r>
          </a:p>
          <a:p>
            <a:pPr marL="0" indent="0">
              <a:buNone/>
            </a:pPr>
            <a:endParaRPr lang="en-US"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r>
              <a:rPr lang="en-US" b="1" dirty="0"/>
              <a:t>Health Maintenance Organization (HMO)—</a:t>
            </a:r>
            <a:r>
              <a:rPr lang="en-US" dirty="0"/>
              <a:t>must choose an in-network primary care physician (PCP), specific network of providers, some plan subject to out-of-pocket costs</a:t>
            </a:r>
          </a:p>
          <a:p>
            <a:pPr marL="0" indent="0">
              <a:buNone/>
            </a:pPr>
            <a:r>
              <a:rPr lang="en-US" b="1" dirty="0"/>
              <a:t>Preferred Provider Organization (PPO</a:t>
            </a:r>
            <a:r>
              <a:rPr lang="en-US" dirty="0"/>
              <a:t>)- like HMO, but does allow treatment from providers outside of network, PPO usually will cover more cost from in-network provider</a:t>
            </a:r>
            <a:r>
              <a:rPr lang="en-US" b="1" dirty="0"/>
              <a:t>.</a:t>
            </a:r>
          </a:p>
          <a:p>
            <a:pPr marL="0" indent="0">
              <a:buNone/>
            </a:pPr>
            <a:r>
              <a:rPr lang="en-US" b="1" dirty="0"/>
              <a:t>Point-of-Service (POS)</a:t>
            </a:r>
            <a:r>
              <a:rPr lang="en-US" dirty="0"/>
              <a:t>-Out of network providers covered if PCP made a referral. *if you refer yourself-could be denied or a higher co-insurance required. </a:t>
            </a:r>
            <a:endParaRPr lang="en-US" b="1" dirty="0"/>
          </a:p>
          <a:p>
            <a:pPr marL="0" indent="0">
              <a:buNone/>
            </a:pPr>
            <a:r>
              <a:rPr lang="en-US" b="1" dirty="0"/>
              <a:t>High Deductible Health Plan (HDHP)</a:t>
            </a:r>
            <a:r>
              <a:rPr lang="en-US" dirty="0"/>
              <a:t>-high deductible as a trade-off against the monthly premium cost of the plan.  *these plans for those that can pay the deductible amount and anticipate no significant health issues. </a:t>
            </a:r>
          </a:p>
          <a:p>
            <a:pPr marL="0" indent="0">
              <a:buNone/>
            </a:pPr>
            <a:r>
              <a:rPr lang="en-US" b="1" dirty="0"/>
              <a:t>HSA-Qualified (HSA-Qualified HDHP)</a:t>
            </a:r>
            <a:r>
              <a:rPr lang="en-US" dirty="0"/>
              <a:t>- Health Savings Account (HSA)-allowed to set money aside in a tax advantaged HSA. HSA account can be used to pay for certain health care expenses which helps with the deductible. </a:t>
            </a:r>
            <a:endParaRPr lang="en-US" b="1" dirty="0"/>
          </a:p>
        </p:txBody>
      </p:sp>
      <p:pic>
        <p:nvPicPr>
          <p:cNvPr id="3" name="Picture 2" descr="Pile of credit cards">
            <a:extLst>
              <a:ext uri="{FF2B5EF4-FFF2-40B4-BE49-F238E27FC236}">
                <a16:creationId xmlns:a16="http://schemas.microsoft.com/office/drawing/2014/main" id="{52B19CB6-E5A7-4774-A4C9-9226C1E42741}"/>
              </a:ext>
            </a:extLst>
          </p:cNvPr>
          <p:cNvPicPr>
            <a:picLocks noChangeAspect="1"/>
          </p:cNvPicPr>
          <p:nvPr/>
        </p:nvPicPr>
        <p:blipFill>
          <a:blip r:embed="rId3"/>
          <a:stretch>
            <a:fillRect/>
          </a:stretch>
        </p:blipFill>
        <p:spPr>
          <a:xfrm>
            <a:off x="3851031" y="2401375"/>
            <a:ext cx="3446585" cy="1559559"/>
          </a:xfrm>
          <a:prstGeom prst="rect">
            <a:avLst/>
          </a:prstGeom>
        </p:spPr>
      </p:pic>
    </p:spTree>
    <p:extLst>
      <p:ext uri="{BB962C8B-B14F-4D97-AF65-F5344CB8AC3E}">
        <p14:creationId xmlns:p14="http://schemas.microsoft.com/office/powerpoint/2010/main" val="617346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3FCFA-54F3-4324-BC76-6AA8CEF69B09}"/>
              </a:ext>
            </a:extLst>
          </p:cNvPr>
          <p:cNvSpPr>
            <a:spLocks noGrp="1"/>
          </p:cNvSpPr>
          <p:nvPr>
            <p:ph type="title"/>
          </p:nvPr>
        </p:nvSpPr>
        <p:spPr>
          <a:xfrm>
            <a:off x="581192" y="571499"/>
            <a:ext cx="11029616" cy="1565031"/>
          </a:xfrm>
        </p:spPr>
        <p:txBody>
          <a:bodyPr>
            <a:normAutofit fontScale="90000"/>
          </a:bodyPr>
          <a:lstStyle/>
          <a:p>
            <a:pPr algn="ctr">
              <a:spcBef>
                <a:spcPts val="0"/>
              </a:spcBef>
              <a:spcAft>
                <a:spcPts val="800"/>
              </a:spcAft>
            </a:pPr>
            <a:br>
              <a:rPr lang="en-US" b="0" i="0" dirty="0">
                <a:solidFill>
                  <a:srgbClr val="0A0A0A"/>
                </a:solidFill>
                <a:effectLst/>
                <a:latin typeface="open-sans"/>
              </a:rPr>
            </a:br>
            <a:r>
              <a:rPr lang="en-US" b="0" i="0" dirty="0">
                <a:solidFill>
                  <a:srgbClr val="0A0A0A"/>
                </a:solidFill>
                <a:effectLst/>
                <a:latin typeface="museo"/>
              </a:rPr>
              <a:t>How are private health insurance plans regulated?</a:t>
            </a:r>
            <a:br>
              <a:rPr lang="en-US" b="0" i="0" dirty="0">
                <a:solidFill>
                  <a:srgbClr val="0A0A0A"/>
                </a:solidFill>
                <a:effectLst/>
                <a:latin typeface="museo"/>
              </a:rPr>
            </a:br>
            <a:r>
              <a:rPr lang="en-US" b="0" i="0" dirty="0">
                <a:solidFill>
                  <a:srgbClr val="0A0A0A"/>
                </a:solidFill>
                <a:effectLst/>
                <a:latin typeface="museo"/>
              </a:rPr>
              <a:t>What can this mean for you? </a:t>
            </a:r>
            <a:br>
              <a:rPr lang="en-US" b="0" i="0" dirty="0">
                <a:solidFill>
                  <a:srgbClr val="0A0A0A"/>
                </a:solidFill>
                <a:effectLst/>
                <a:latin typeface="museo"/>
              </a:rPr>
            </a:br>
            <a:endParaRPr lang="en-US" dirty="0"/>
          </a:p>
        </p:txBody>
      </p:sp>
      <p:pic>
        <p:nvPicPr>
          <p:cNvPr id="6" name="Content Placeholder 5" descr="Group of people communicating around a table">
            <a:extLst>
              <a:ext uri="{FF2B5EF4-FFF2-40B4-BE49-F238E27FC236}">
                <a16:creationId xmlns:a16="http://schemas.microsoft.com/office/drawing/2014/main" id="{D44DECF4-BAEC-4115-875A-8428DAD7EE5D}"/>
              </a:ext>
            </a:extLst>
          </p:cNvPr>
          <p:cNvPicPr>
            <a:picLocks noGrp="1" noChangeAspect="1"/>
          </p:cNvPicPr>
          <p:nvPr>
            <p:ph idx="1"/>
          </p:nvPr>
        </p:nvPicPr>
        <p:blipFill>
          <a:blip r:embed="rId3"/>
          <a:stretch>
            <a:fillRect/>
          </a:stretch>
        </p:blipFill>
        <p:spPr>
          <a:xfrm>
            <a:off x="3373983" y="2341563"/>
            <a:ext cx="5444034" cy="3633787"/>
          </a:xfrm>
        </p:spPr>
      </p:pic>
      <p:sp>
        <p:nvSpPr>
          <p:cNvPr id="4" name="Footer Placeholder 3">
            <a:extLst>
              <a:ext uri="{FF2B5EF4-FFF2-40B4-BE49-F238E27FC236}">
                <a16:creationId xmlns:a16="http://schemas.microsoft.com/office/drawing/2014/main" id="{5581BCDF-0B09-4C23-91EF-39324BD7C89D}"/>
              </a:ext>
            </a:extLst>
          </p:cNvPr>
          <p:cNvSpPr>
            <a:spLocks noGrp="1"/>
          </p:cNvSpPr>
          <p:nvPr>
            <p:ph type="ftr" sz="quarter" idx="11"/>
          </p:nvPr>
        </p:nvSpPr>
        <p:spPr/>
        <p:txBody>
          <a:bodyPr/>
          <a:lstStyle/>
          <a:p>
            <a:r>
              <a:rPr lang="en-US"/>
              <a:t>www.ct.gov/oha</a:t>
            </a:r>
            <a:endParaRPr lang="en-US" dirty="0"/>
          </a:p>
        </p:txBody>
      </p:sp>
    </p:spTree>
    <p:extLst>
      <p:ext uri="{BB962C8B-B14F-4D97-AF65-F5344CB8AC3E}">
        <p14:creationId xmlns:p14="http://schemas.microsoft.com/office/powerpoint/2010/main" val="3831914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187D2-8915-410C-B225-6C9F4FC52938}"/>
              </a:ext>
            </a:extLst>
          </p:cNvPr>
          <p:cNvSpPr>
            <a:spLocks noGrp="1"/>
          </p:cNvSpPr>
          <p:nvPr>
            <p:ph type="title"/>
          </p:nvPr>
        </p:nvSpPr>
        <p:spPr/>
        <p:txBody>
          <a:bodyPr/>
          <a:lstStyle/>
          <a:p>
            <a:pPr algn="ctr"/>
            <a:r>
              <a:rPr lang="en-US" dirty="0"/>
              <a:t>What is in your Summary plan document (</a:t>
            </a:r>
            <a:r>
              <a:rPr lang="en-US" dirty="0" err="1"/>
              <a:t>spd</a:t>
            </a:r>
            <a:r>
              <a:rPr lang="en-US" dirty="0"/>
              <a:t>) ?</a:t>
            </a:r>
          </a:p>
        </p:txBody>
      </p:sp>
      <p:pic>
        <p:nvPicPr>
          <p:cNvPr id="6" name="Content Placeholder 5" descr="Person standing up at a table working on papers">
            <a:extLst>
              <a:ext uri="{FF2B5EF4-FFF2-40B4-BE49-F238E27FC236}">
                <a16:creationId xmlns:a16="http://schemas.microsoft.com/office/drawing/2014/main" id="{7DAB9157-325F-49E3-B5AB-B7BA95E4AB38}"/>
              </a:ext>
            </a:extLst>
          </p:cNvPr>
          <p:cNvPicPr>
            <a:picLocks noGrp="1" noChangeAspect="1"/>
          </p:cNvPicPr>
          <p:nvPr>
            <p:ph idx="1"/>
          </p:nvPr>
        </p:nvPicPr>
        <p:blipFill>
          <a:blip r:embed="rId3"/>
          <a:stretch>
            <a:fillRect/>
          </a:stretch>
        </p:blipFill>
        <p:spPr>
          <a:xfrm>
            <a:off x="3373983" y="2341563"/>
            <a:ext cx="5444034" cy="3633787"/>
          </a:xfrm>
        </p:spPr>
      </p:pic>
      <p:sp>
        <p:nvSpPr>
          <p:cNvPr id="4" name="Footer Placeholder 3">
            <a:extLst>
              <a:ext uri="{FF2B5EF4-FFF2-40B4-BE49-F238E27FC236}">
                <a16:creationId xmlns:a16="http://schemas.microsoft.com/office/drawing/2014/main" id="{29F4F898-F796-432C-BD5B-FC002C4E8848}"/>
              </a:ext>
            </a:extLst>
          </p:cNvPr>
          <p:cNvSpPr>
            <a:spLocks noGrp="1"/>
          </p:cNvSpPr>
          <p:nvPr>
            <p:ph type="ftr" sz="quarter" idx="11"/>
          </p:nvPr>
        </p:nvSpPr>
        <p:spPr/>
        <p:txBody>
          <a:bodyPr/>
          <a:lstStyle/>
          <a:p>
            <a:r>
              <a:rPr lang="en-US"/>
              <a:t>www.ct.gov/oha</a:t>
            </a:r>
            <a:endParaRPr lang="en-US" dirty="0"/>
          </a:p>
        </p:txBody>
      </p:sp>
    </p:spTree>
    <p:extLst>
      <p:ext uri="{BB962C8B-B14F-4D97-AF65-F5344CB8AC3E}">
        <p14:creationId xmlns:p14="http://schemas.microsoft.com/office/powerpoint/2010/main" val="68078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D48C0-82A8-4294-804E-D827A8AF416A}"/>
              </a:ext>
            </a:extLst>
          </p:cNvPr>
          <p:cNvSpPr>
            <a:spLocks noGrp="1"/>
          </p:cNvSpPr>
          <p:nvPr>
            <p:ph type="title"/>
          </p:nvPr>
        </p:nvSpPr>
        <p:spPr/>
        <p:txBody>
          <a:bodyPr/>
          <a:lstStyle/>
          <a:p>
            <a:pPr algn="ctr"/>
            <a:r>
              <a:rPr lang="en-US" b="0" i="0" dirty="0">
                <a:solidFill>
                  <a:srgbClr val="0A0A0A"/>
                </a:solidFill>
                <a:effectLst/>
                <a:latin typeface="museo"/>
              </a:rPr>
              <a:t>What is Prescription Drug Formularies?</a:t>
            </a:r>
            <a:br>
              <a:rPr lang="en-US" b="0" i="0" dirty="0">
                <a:solidFill>
                  <a:srgbClr val="0A0A0A"/>
                </a:solidFill>
                <a:effectLst/>
                <a:latin typeface="museo"/>
              </a:rPr>
            </a:br>
            <a:endParaRPr lang="en-US" dirty="0"/>
          </a:p>
        </p:txBody>
      </p:sp>
      <p:pic>
        <p:nvPicPr>
          <p:cNvPr id="6" name="Content Placeholder 5" descr="Close-up unopened pill packets">
            <a:extLst>
              <a:ext uri="{FF2B5EF4-FFF2-40B4-BE49-F238E27FC236}">
                <a16:creationId xmlns:a16="http://schemas.microsoft.com/office/drawing/2014/main" id="{CECFED20-45AF-4A41-ADB1-728CF80A93C2}"/>
              </a:ext>
            </a:extLst>
          </p:cNvPr>
          <p:cNvPicPr>
            <a:picLocks noGrp="1" noChangeAspect="1"/>
          </p:cNvPicPr>
          <p:nvPr>
            <p:ph idx="1"/>
          </p:nvPr>
        </p:nvPicPr>
        <p:blipFill>
          <a:blip r:embed="rId3"/>
          <a:stretch>
            <a:fillRect/>
          </a:stretch>
        </p:blipFill>
        <p:spPr>
          <a:xfrm>
            <a:off x="3333567" y="2096337"/>
            <a:ext cx="5524866" cy="3633787"/>
          </a:xfrm>
        </p:spPr>
      </p:pic>
      <p:sp>
        <p:nvSpPr>
          <p:cNvPr id="4" name="Footer Placeholder 3">
            <a:extLst>
              <a:ext uri="{FF2B5EF4-FFF2-40B4-BE49-F238E27FC236}">
                <a16:creationId xmlns:a16="http://schemas.microsoft.com/office/drawing/2014/main" id="{8CCC2B06-86BD-411A-A383-BB2CBD81068A}"/>
              </a:ext>
            </a:extLst>
          </p:cNvPr>
          <p:cNvSpPr>
            <a:spLocks noGrp="1"/>
          </p:cNvSpPr>
          <p:nvPr>
            <p:ph type="ftr" sz="quarter" idx="11"/>
          </p:nvPr>
        </p:nvSpPr>
        <p:spPr/>
        <p:txBody>
          <a:bodyPr/>
          <a:lstStyle/>
          <a:p>
            <a:r>
              <a:rPr lang="en-US"/>
              <a:t>www.ct.gov/oha</a:t>
            </a:r>
            <a:endParaRPr lang="en-US" dirty="0"/>
          </a:p>
        </p:txBody>
      </p:sp>
    </p:spTree>
    <p:extLst>
      <p:ext uri="{BB962C8B-B14F-4D97-AF65-F5344CB8AC3E}">
        <p14:creationId xmlns:p14="http://schemas.microsoft.com/office/powerpoint/2010/main" val="4253715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A25A2-0A96-410E-A7C5-DD51F154CF22}"/>
              </a:ext>
            </a:extLst>
          </p:cNvPr>
          <p:cNvSpPr>
            <a:spLocks noGrp="1"/>
          </p:cNvSpPr>
          <p:nvPr>
            <p:ph type="title"/>
          </p:nvPr>
        </p:nvSpPr>
        <p:spPr>
          <a:xfrm>
            <a:off x="581192" y="589085"/>
            <a:ext cx="11029616" cy="1565030"/>
          </a:xfrm>
        </p:spPr>
        <p:txBody>
          <a:bodyPr>
            <a:normAutofit/>
          </a:bodyPr>
          <a:lstStyle/>
          <a:p>
            <a:pPr algn="ctr"/>
            <a:r>
              <a:rPr lang="en-US" b="0" i="0" dirty="0">
                <a:solidFill>
                  <a:srgbClr val="0A0A0A"/>
                </a:solidFill>
                <a:effectLst/>
                <a:latin typeface="museo"/>
              </a:rPr>
              <a:t>Provider Networks</a:t>
            </a:r>
            <a:br>
              <a:rPr lang="en-US" b="0" i="0" dirty="0">
                <a:solidFill>
                  <a:srgbClr val="0A0A0A"/>
                </a:solidFill>
                <a:effectLst/>
                <a:latin typeface="museo"/>
              </a:rPr>
            </a:br>
            <a:r>
              <a:rPr lang="en-US" b="0" i="0" dirty="0">
                <a:solidFill>
                  <a:srgbClr val="0A0A0A"/>
                </a:solidFill>
                <a:effectLst/>
                <a:latin typeface="museo"/>
              </a:rPr>
              <a:t>What does In-network or out-of-network mean? </a:t>
            </a:r>
            <a:br>
              <a:rPr lang="en-US" b="0" i="0" dirty="0">
                <a:solidFill>
                  <a:srgbClr val="0A0A0A"/>
                </a:solidFill>
                <a:effectLst/>
                <a:latin typeface="museo"/>
              </a:rPr>
            </a:br>
            <a:endParaRPr lang="en-US" dirty="0"/>
          </a:p>
        </p:txBody>
      </p:sp>
      <p:pic>
        <p:nvPicPr>
          <p:cNvPr id="6" name="Content Placeholder 5" descr="Doctors discussing test results">
            <a:extLst>
              <a:ext uri="{FF2B5EF4-FFF2-40B4-BE49-F238E27FC236}">
                <a16:creationId xmlns:a16="http://schemas.microsoft.com/office/drawing/2014/main" id="{836DA1AB-31E8-4472-8916-E26A36BD5052}"/>
              </a:ext>
            </a:extLst>
          </p:cNvPr>
          <p:cNvPicPr>
            <a:picLocks noGrp="1" noChangeAspect="1"/>
          </p:cNvPicPr>
          <p:nvPr>
            <p:ph idx="1"/>
          </p:nvPr>
        </p:nvPicPr>
        <p:blipFill>
          <a:blip r:embed="rId3"/>
          <a:stretch>
            <a:fillRect/>
          </a:stretch>
        </p:blipFill>
        <p:spPr>
          <a:xfrm>
            <a:off x="3537047" y="2306393"/>
            <a:ext cx="5452011" cy="3633787"/>
          </a:xfrm>
        </p:spPr>
      </p:pic>
      <p:sp>
        <p:nvSpPr>
          <p:cNvPr id="4" name="Footer Placeholder 3">
            <a:extLst>
              <a:ext uri="{FF2B5EF4-FFF2-40B4-BE49-F238E27FC236}">
                <a16:creationId xmlns:a16="http://schemas.microsoft.com/office/drawing/2014/main" id="{8B02C10B-526F-41B8-A982-B047E19ACB77}"/>
              </a:ext>
            </a:extLst>
          </p:cNvPr>
          <p:cNvSpPr>
            <a:spLocks noGrp="1"/>
          </p:cNvSpPr>
          <p:nvPr>
            <p:ph type="ftr" sz="quarter" idx="11"/>
          </p:nvPr>
        </p:nvSpPr>
        <p:spPr/>
        <p:txBody>
          <a:bodyPr/>
          <a:lstStyle/>
          <a:p>
            <a:r>
              <a:rPr lang="en-US"/>
              <a:t>www.ct.gov/oha</a:t>
            </a:r>
            <a:endParaRPr lang="en-US" dirty="0"/>
          </a:p>
        </p:txBody>
      </p:sp>
    </p:spTree>
    <p:extLst>
      <p:ext uri="{BB962C8B-B14F-4D97-AF65-F5344CB8AC3E}">
        <p14:creationId xmlns:p14="http://schemas.microsoft.com/office/powerpoint/2010/main" val="3017110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657F7-A72D-4948-BAAE-A8D55FF19790}"/>
              </a:ext>
            </a:extLst>
          </p:cNvPr>
          <p:cNvSpPr>
            <a:spLocks noGrp="1"/>
          </p:cNvSpPr>
          <p:nvPr>
            <p:ph type="ctrTitle"/>
          </p:nvPr>
        </p:nvSpPr>
        <p:spPr>
          <a:xfrm>
            <a:off x="581191" y="791968"/>
            <a:ext cx="10993549" cy="925072"/>
          </a:xfrm>
        </p:spPr>
        <p:txBody>
          <a:bodyPr>
            <a:normAutofit fontScale="90000"/>
          </a:bodyPr>
          <a:lstStyle/>
          <a:p>
            <a:r>
              <a:rPr lang="en-US" dirty="0"/>
              <a:t>OHA SERVES ALL CONNECTICUT RESIDENTS AND/OR INSURANCE PLANS WRITTEN OUT OF CONNECTICUT</a:t>
            </a:r>
          </a:p>
        </p:txBody>
      </p:sp>
      <p:sp>
        <p:nvSpPr>
          <p:cNvPr id="3" name="Subtitle 2">
            <a:extLst>
              <a:ext uri="{FF2B5EF4-FFF2-40B4-BE49-F238E27FC236}">
                <a16:creationId xmlns:a16="http://schemas.microsoft.com/office/drawing/2014/main" id="{0B162AF4-EFE1-453C-AE1C-E1AD80DF9696}"/>
              </a:ext>
            </a:extLst>
          </p:cNvPr>
          <p:cNvSpPr>
            <a:spLocks noGrp="1"/>
          </p:cNvSpPr>
          <p:nvPr>
            <p:ph type="subTitle" idx="1"/>
          </p:nvPr>
        </p:nvSpPr>
        <p:spPr>
          <a:xfrm>
            <a:off x="581194" y="4094480"/>
            <a:ext cx="10993546" cy="1971553"/>
          </a:xfrm>
        </p:spPr>
        <p:txBody>
          <a:bodyPr>
            <a:normAutofit/>
          </a:bodyPr>
          <a:lstStyle/>
          <a:p>
            <a:pPr algn="ctr"/>
            <a:r>
              <a:rPr lang="en-US" dirty="0"/>
              <a:t>OHA DOES NOT WANT TO BE THE “BEST KEPT SECRET FOR CONNECTICUT”.  HELP US CHANGE THAT. </a:t>
            </a:r>
          </a:p>
          <a:p>
            <a:pPr algn="ctr"/>
            <a:endParaRPr lang="en-US" dirty="0"/>
          </a:p>
          <a:p>
            <a:pPr algn="ctr"/>
            <a:r>
              <a:rPr lang="en-US" dirty="0"/>
              <a:t>PLEASE SHARE OUR CONTACT INFORMATION</a:t>
            </a:r>
          </a:p>
          <a:p>
            <a:r>
              <a:rPr lang="en-US" dirty="0"/>
              <a:t>	</a:t>
            </a:r>
          </a:p>
        </p:txBody>
      </p:sp>
      <p:graphicFrame>
        <p:nvGraphicFramePr>
          <p:cNvPr id="5" name="Content Placeholder 6" descr="Team placeholder ">
            <a:extLst>
              <a:ext uri="{FF2B5EF4-FFF2-40B4-BE49-F238E27FC236}">
                <a16:creationId xmlns:a16="http://schemas.microsoft.com/office/drawing/2014/main" id="{68D349C3-15F3-418C-9E9A-6A3A06D53D81}"/>
              </a:ext>
            </a:extLst>
          </p:cNvPr>
          <p:cNvGraphicFramePr>
            <a:graphicFrameLocks noGrp="1"/>
          </p:cNvGraphicFramePr>
          <p:nvPr>
            <p:ph type="pic" sz="quarter" idx="13"/>
            <p:extLst>
              <p:ext uri="{D42A27DB-BD31-4B8C-83A1-F6EECF244321}">
                <p14:modId xmlns:p14="http://schemas.microsoft.com/office/powerpoint/2010/main" val="937579245"/>
              </p:ext>
            </p:extLst>
          </p:nvPr>
        </p:nvGraphicFramePr>
        <p:xfrm>
          <a:off x="449263" y="1849120"/>
          <a:ext cx="11293475" cy="2143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6417379"/>
      </p:ext>
    </p:extLst>
  </p:cSld>
  <p:clrMapOvr>
    <a:masterClrMapping/>
  </p:clrMapOvr>
</p:sld>
</file>

<file path=ppt/theme/theme1.xml><?xml version="1.0" encoding="utf-8"?>
<a:theme xmlns:a="http://schemas.openxmlformats.org/drawingml/2006/main" name="DividendVTI">
  <a:themeElements>
    <a:clrScheme name="Custom 10">
      <a:dk1>
        <a:sysClr val="windowText" lastClr="000000"/>
      </a:dk1>
      <a:lt1>
        <a:sysClr val="window" lastClr="FFFFFF"/>
      </a:lt1>
      <a:dk2>
        <a:srgbClr val="3D3D3D"/>
      </a:dk2>
      <a:lt2>
        <a:srgbClr val="EBEBEB"/>
      </a:lt2>
      <a:accent1>
        <a:srgbClr val="ED8428"/>
      </a:accent1>
      <a:accent2>
        <a:srgbClr val="E6C46D"/>
      </a:accent2>
      <a:accent3>
        <a:srgbClr val="465359"/>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_Win32_JB_SL_v2.potx" id="{1C1B9226-0BCF-4F11-8C9C-4780CC1ABB3B}" vid="{6B91BC45-CF1E-4756-9009-7BE00F9B25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608ECE-840A-4514-AD05-0950FC5D30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333985-6DEC-4BB6-B360-FFFEFA02249A}">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5470C9DA-ADC8-49D9-B223-6D54C6FB7BE0}">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Dividend design</Template>
  <TotalTime>230</TotalTime>
  <Words>1335</Words>
  <Application>Microsoft Office PowerPoint</Application>
  <PresentationFormat>Widescreen</PresentationFormat>
  <Paragraphs>55</Paragraphs>
  <Slides>10</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Calibri</vt:lpstr>
      <vt:lpstr>Gill Sans MT</vt:lpstr>
      <vt:lpstr>museo</vt:lpstr>
      <vt:lpstr>open-sans</vt:lpstr>
      <vt:lpstr>Wingdings 2</vt:lpstr>
      <vt:lpstr>DividendVTI</vt:lpstr>
      <vt:lpstr>Lunch and learn with oha  September 28, 2021 12:00-12:30p</vt:lpstr>
      <vt:lpstr>Introduction</vt:lpstr>
      <vt:lpstr>General information members should know about their healthcare insurance plan:    Types of Private Health Insurance How are Plans regulated?  Summary Plan Document (SPD)  Prescription Drug Formularies Provider Networks  presented by Valerie Wyzykowski, MS, RN, CLNC  Healthcare Advocate Program Manager </vt:lpstr>
      <vt:lpstr>Types of Private Health Insurance While you should review your specific plan in detail in order to understand the services it covers and how it covers them, a summary of types of plans is helpful to understanding the way that claims are processed and, at times, denied. </vt:lpstr>
      <vt:lpstr> How are private health insurance plans regulated? What can this mean for you?  </vt:lpstr>
      <vt:lpstr>What is in your Summary plan document (spd) ?</vt:lpstr>
      <vt:lpstr>What is Prescription Drug Formularies? </vt:lpstr>
      <vt:lpstr>Provider Networks What does In-network or out-of-network mean?  </vt:lpstr>
      <vt:lpstr>OHA SERVES ALL CONNECTICUT RESIDENTS AND/OR INSURANCE PLANS WRITTEN OUT OF CONNECTICUT</vt:lpstr>
      <vt:lpstr>  Thank you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Lunch and learn with oha  September 28, 2021 12:00-12:30p</dc:title>
  <dc:creator>Wyzykowski, Valerie J</dc:creator>
  <cp:lastModifiedBy>Wyzykowski, Valerie J</cp:lastModifiedBy>
  <cp:revision>8</cp:revision>
  <dcterms:created xsi:type="dcterms:W3CDTF">2021-09-13T14:25:51Z</dcterms:created>
  <dcterms:modified xsi:type="dcterms:W3CDTF">2021-09-27T15:08:37Z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