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45"/>
  </p:notesMasterIdLst>
  <p:handoutMasterIdLst>
    <p:handoutMasterId r:id="rId46"/>
  </p:handoutMasterIdLst>
  <p:sldIdLst>
    <p:sldId id="257" r:id="rId3"/>
    <p:sldId id="267" r:id="rId4"/>
    <p:sldId id="268" r:id="rId5"/>
    <p:sldId id="269" r:id="rId6"/>
    <p:sldId id="270" r:id="rId7"/>
    <p:sldId id="271" r:id="rId8"/>
    <p:sldId id="304" r:id="rId9"/>
    <p:sldId id="273" r:id="rId10"/>
    <p:sldId id="272" r:id="rId11"/>
    <p:sldId id="274" r:id="rId12"/>
    <p:sldId id="259" r:id="rId13"/>
    <p:sldId id="275" r:id="rId14"/>
    <p:sldId id="277" r:id="rId15"/>
    <p:sldId id="278" r:id="rId16"/>
    <p:sldId id="279" r:id="rId17"/>
    <p:sldId id="280" r:id="rId18"/>
    <p:sldId id="281" r:id="rId19"/>
    <p:sldId id="26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5" r:id="rId32"/>
    <p:sldId id="297" r:id="rId33"/>
    <p:sldId id="299" r:id="rId34"/>
    <p:sldId id="266" r:id="rId35"/>
    <p:sldId id="308" r:id="rId36"/>
    <p:sldId id="309" r:id="rId37"/>
    <p:sldId id="310" r:id="rId38"/>
    <p:sldId id="306" r:id="rId39"/>
    <p:sldId id="307" r:id="rId40"/>
    <p:sldId id="300" r:id="rId41"/>
    <p:sldId id="302" r:id="rId42"/>
    <p:sldId id="303" r:id="rId43"/>
    <p:sldId id="305" r:id="rId4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D86CD-4026-42D5-B96B-073809971F12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9439A-E1D5-40F8-93B8-845F8D05D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85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71758-2DF8-46AB-AE5C-4C8AE9B7259D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B6F5E-71E7-4795-ACCB-D8C19EA5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77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720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073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2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16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62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79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85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96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37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30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60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269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272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30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3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46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063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515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630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7467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720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21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2215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842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560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08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7726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5655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5417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973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064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573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137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376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89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885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79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0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56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952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09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6F5E-71E7-4795-ACCB-D8C19EA5A3C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02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52600"/>
            <a:ext cx="7772400" cy="1143000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229302"/>
            <a:ext cx="6400800" cy="17526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37325"/>
            <a:ext cx="7772400" cy="244475"/>
          </a:xfrm>
        </p:spPr>
        <p:txBody>
          <a:bodyPr/>
          <a:lstStyle>
            <a:lvl1pPr algn="l">
              <a:defRPr sz="700"/>
            </a:lvl1pPr>
          </a:lstStyle>
          <a:p>
            <a:r>
              <a:rPr lang="en-US" smtClean="0">
                <a:solidFill>
                  <a:srgbClr val="828A8F"/>
                </a:solidFill>
              </a:rPr>
              <a:t>This material was prepared by Healthcentric Advisors, the Medicare Quality Improvement Organization for Rhode Island, under contract with the Centers for Medicare &amp; Medicaid Services (CMS), an agency of the U.S. Department of Health and Human Services. The contents presented do not necessarily reflect CMS policy. 11SOWXX-XX_######_####</a:t>
            </a:r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51385"/>
            <a:ext cx="4572000" cy="73736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791200" y="5793830"/>
            <a:ext cx="28956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622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38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928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28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51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185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17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079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0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0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9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6813"/>
            <a:ext cx="8229600" cy="914400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dirty="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95799"/>
          </a:xfrm>
        </p:spPr>
        <p:txBody>
          <a:bodyPr/>
          <a:lstStyle>
            <a:lvl1pPr>
              <a:defRPr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21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638"/>
            <a:ext cx="8229600" cy="914400"/>
          </a:xfr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 algn="l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4649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56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569"/>
            <a:ext cx="8229600" cy="914400"/>
          </a:xfr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 algn="l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1420504"/>
            <a:ext cx="8229600" cy="2971800"/>
          </a:xfrm>
        </p:spPr>
        <p:txBody>
          <a:bodyPr anchor="ctr"/>
          <a:lstStyle>
            <a:lvl1pPr marL="0" indent="0" algn="ctr">
              <a:buNone/>
              <a:defRPr b="1" i="0" baseline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 smtClean="0"/>
              <a:t>Special Slide for </a:t>
            </a:r>
            <a:br>
              <a:rPr lang="en-US" dirty="0" smtClean="0"/>
            </a:br>
            <a:r>
              <a:rPr lang="en-US" dirty="0" smtClean="0"/>
              <a:t>opening statement or final 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794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990600"/>
            <a:ext cx="8229600" cy="2971800"/>
          </a:xfrm>
        </p:spPr>
        <p:txBody>
          <a:bodyPr anchor="ctr"/>
          <a:lstStyle>
            <a:lvl1pPr marL="0" indent="0" algn="ctr">
              <a:buNone/>
              <a:defRPr b="1" i="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Special Slide for </a:t>
            </a:r>
            <a:br>
              <a:rPr lang="en-US" dirty="0" smtClean="0"/>
            </a:br>
            <a:r>
              <a:rPr lang="en-US" dirty="0" smtClean="0"/>
              <a:t>opening statement or final 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281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39288"/>
            <a:ext cx="8229600" cy="914400"/>
          </a:xfr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 algn="l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 dirty="0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325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331204" y="5283666"/>
            <a:ext cx="37338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304800"/>
            <a:ext cx="8229600" cy="54102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Only used for large graphics, charts, tables, etc.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352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22667B-6AA1-4133-8F9D-6437CD70CA32}" type="datetimeFigureOut">
              <a:rPr lang="en-US">
                <a:solidFill>
                  <a:prstClr val="black"/>
                </a:solidFill>
              </a:rPr>
              <a:pPr/>
              <a:t>9/23/2015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28A8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7C9F8-C53D-4587-9BA6-3AAE5EFC4A65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4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05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8058" y="6233794"/>
            <a:ext cx="9125857" cy="71854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46813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41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168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2"/>
                </a:solidFill>
              </a:defRPr>
            </a:lvl1pPr>
          </a:lstStyle>
          <a:p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29400"/>
            <a:ext cx="2133600" cy="168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2"/>
                </a:solidFill>
              </a:defRPr>
            </a:lvl1pPr>
          </a:lstStyle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‹#›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5759899"/>
            <a:ext cx="2743200" cy="44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8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lang="en-US" sz="3600" b="1" kern="1200" dirty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ts val="600"/>
        </a:spcBef>
        <a:spcAft>
          <a:spcPts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ts val="600"/>
        </a:spcBef>
        <a:spcAft>
          <a:spcPts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ts val="600"/>
        </a:spcBef>
        <a:spcAft>
          <a:spcPts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3D7F8-5D04-42E7-85B9-17AA0FDC516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9/23/2015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DD0F1-22EB-4C3B-B328-DE40278AA77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13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ualitynet.org/dcs/ContentServer?c=Page&amp;pagename=QnetPublic/Page/QnetTier2&amp;cid=122876048702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Creating a SIR NHSN Report for </a:t>
            </a:r>
            <a:br>
              <a:rPr lang="en-US" dirty="0" smtClean="0"/>
            </a:br>
            <a:r>
              <a:rPr lang="en-US" dirty="0" smtClean="0"/>
              <a:t>CMS Inpatient Prospective Payment System (IPPS)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295400" y="3657600"/>
            <a:ext cx="6400800" cy="1752600"/>
          </a:xfrm>
        </p:spPr>
        <p:txBody>
          <a:bodyPr anchor="ctr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Carol Dietz RN, MBA, CPHQ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 Regional Task Lead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England QIN-QIO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2015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629400"/>
            <a:ext cx="2133600" cy="168275"/>
          </a:xfrm>
        </p:spPr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</a:t>
            </a:fld>
            <a:endParaRPr lang="en-US">
              <a:solidFill>
                <a:srgbClr val="828A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2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the Monthly Reporting Plan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10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3152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13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CMS SIR Report – CLABSI &amp; CAUTI Wards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11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15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3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Review the Monthly Reporting Plan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12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315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559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the Monthly Reporting Plan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13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20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2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Review the Monthly Reporting Plan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14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239000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91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Review the Monthly Reporting Plan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15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88312"/>
            <a:ext cx="76962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3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Monthly Checklist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16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6962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77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Enter Events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17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591340"/>
            <a:ext cx="73914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6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Monthly Checklist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/>
              <a:t>18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712" y="1447800"/>
            <a:ext cx="7772400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71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Enter Denominator Data: CLABSI &amp; CAUTI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19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543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24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Using NHSN: CMS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8534400" cy="369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50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/>
                </a:solidFill>
              </a:rPr>
              <a:t>Enter Denominator Data: CLABSI &amp; CAUTI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20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1" y="1295400"/>
            <a:ext cx="6538912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/>
                </a:solidFill>
              </a:rPr>
              <a:t>Enter Denominator Data: CLABSI &amp; CAUTI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21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466850"/>
            <a:ext cx="75438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00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/>
                </a:solidFill>
              </a:rPr>
              <a:t>Enter Denominator Data: CLABSI &amp; CAUTI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22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" y="1295400"/>
            <a:ext cx="7377112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36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Enter Denominator Data: </a:t>
            </a:r>
            <a:r>
              <a:rPr lang="en-US" sz="2800" dirty="0" smtClean="0">
                <a:solidFill>
                  <a:prstClr val="black"/>
                </a:solidFill>
              </a:rPr>
              <a:t>COLO &amp; HYST Procedures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23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6553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4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Enter Denominator Data: </a:t>
            </a:r>
            <a:r>
              <a:rPr lang="en-US" sz="2800" dirty="0" smtClean="0">
                <a:solidFill>
                  <a:prstClr val="black"/>
                </a:solidFill>
              </a:rPr>
              <a:t>MRSA Blood &amp; CDI </a:t>
            </a:r>
            <a:r>
              <a:rPr lang="en-US" sz="2800" dirty="0" err="1" smtClean="0">
                <a:solidFill>
                  <a:prstClr val="black"/>
                </a:solidFill>
              </a:rPr>
              <a:t>LabID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24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371601"/>
            <a:ext cx="7924800" cy="389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6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Enter Denominator Data: MRSA Blood &amp; CDI </a:t>
            </a:r>
            <a:r>
              <a:rPr lang="en-US" sz="2800" dirty="0" err="1">
                <a:solidFill>
                  <a:prstClr val="black"/>
                </a:solidFill>
              </a:rPr>
              <a:t>LabID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25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67532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83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Monthly 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26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6896100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09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Resolve Alerts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27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391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60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Resolve Alerts: Missing Events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28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162799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3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Resolve Alerts: Missing Summary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29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239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6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6813"/>
            <a:ext cx="8382000" cy="914400"/>
          </a:xfrm>
        </p:spPr>
        <p:txBody>
          <a:bodyPr/>
          <a:lstStyle/>
          <a:p>
            <a:pPr algn="ctr"/>
            <a:r>
              <a:rPr lang="en-US" sz="2400" dirty="0" smtClean="0"/>
              <a:t>Using NHSN: Recommendations and Requirements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382000" cy="370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83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Resolve Alerts: Missing Procedures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30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74676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29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Resolve Alerts: Missing Procedure-Associated Events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31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571624"/>
            <a:ext cx="76962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634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Monthly 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32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239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4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NHSN Analysis Output Options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33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1" y="1295400"/>
            <a:ext cx="6824662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15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NHSN Analysis Output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34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10" y="1219200"/>
            <a:ext cx="8213779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4840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NHSN Analysis Output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35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1" y="1066800"/>
            <a:ext cx="67313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4741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NHSN Analysis Output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36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162" y="1538287"/>
            <a:ext cx="806767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435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NHSN Analysis Output Options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37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462025"/>
            <a:ext cx="8229600" cy="4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153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NHSN Analysis Output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38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424" y="1219200"/>
            <a:ext cx="695515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55424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NHSN Analysis Output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39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315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43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Monthly 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4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8382000" cy="410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8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Additional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40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1" y="1647825"/>
            <a:ext cx="728186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41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39938" name="Picture 2" descr="C:\Users\cf8873\AppData\Local\Microsoft\Windows\Temporary Internet Files\Content.IE5\08H5TKV1\questions1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62" y="685800"/>
            <a:ext cx="4714875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6414760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>
                <a:solidFill>
                  <a:schemeClr val="bg1">
                    <a:lumMod val="65000"/>
                  </a:schemeClr>
                </a:solidFill>
              </a:rPr>
              <a:t>This material was prepared by the New England Quality Innovation Network-Quality Improvement Organization (QIN-QIO), the Medicare Quality Improvement Organization for New England, under contract with the Centers for Medicare &amp; Medicaid Services (CMS), an agency of the U.S. Department of Health and Human Services. The contents presented do not necessarily reflect CMS policy. CMSCT_C1_201509_0215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2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Carol Dietz RN, MBA, CPHQ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Qualidigm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860-632-3737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cdietz@qualidigm.org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Confirm CCN in NHSN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5</a:t>
            </a:fld>
            <a:endParaRPr lang="en-US">
              <a:solidFill>
                <a:srgbClr val="828A8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219" y="1295400"/>
            <a:ext cx="7405688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769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Update CCN in NHSN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6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75" y="1752600"/>
            <a:ext cx="65722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69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Monthly Checklist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7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1447801"/>
            <a:ext cx="7315200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2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</a:t>
            </a:r>
            <a:r>
              <a:rPr lang="en-US" dirty="0"/>
              <a:t>Monthly Reporting </a:t>
            </a:r>
            <a:r>
              <a:rPr lang="en-US" dirty="0" smtClean="0"/>
              <a:t>Plans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8</a:t>
            </a:fld>
            <a:endParaRPr lang="en-US" dirty="0">
              <a:solidFill>
                <a:srgbClr val="828A8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1628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9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IPPS Measure Exception Form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4D32-198B-44B6-99A2-1D7E5D0EF38D}" type="slidenum">
              <a:rPr lang="en-US" smtClean="0">
                <a:solidFill>
                  <a:srgbClr val="828A8F"/>
                </a:solidFill>
              </a:rPr>
              <a:pPr/>
              <a:t>9</a:t>
            </a:fld>
            <a:endParaRPr lang="en-US" dirty="0">
              <a:solidFill>
                <a:srgbClr val="828A8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048000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Hospitals that meet HAI exception requirements may submit an IPPS Measure Exception Form, found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at: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www.qualitynet.org/dcs/ContentServer?c=Page&amp;pagename=QnetPublic%2FPage%2FQnetTier2&amp;cid=1228760487021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166843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Centers </a:t>
            </a:r>
            <a:r>
              <a:rPr lang="en-US" dirty="0"/>
              <a:t>for Medicare &amp; Medicaid Services (CMS) Hospital Inpatient Quality Reporting (IQR) Program Healthcare-Associated Infection (HAI) Measure Exception Request Form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    Please </a:t>
            </a:r>
            <a:r>
              <a:rPr lang="en-US" dirty="0"/>
              <a:t>Note: This exception must be renewed at least annually. </a:t>
            </a:r>
          </a:p>
        </p:txBody>
      </p:sp>
    </p:spTree>
    <p:extLst>
      <p:ext uri="{BB962C8B-B14F-4D97-AF65-F5344CB8AC3E}">
        <p14:creationId xmlns:p14="http://schemas.microsoft.com/office/powerpoint/2010/main" val="15167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HCA-QIO_PowerPointTemplate_12-11-13_AB">
  <a:themeElements>
    <a:clrScheme name="*HCA">
      <a:dk1>
        <a:sysClr val="windowText" lastClr="000000"/>
      </a:dk1>
      <a:lt1>
        <a:sysClr val="window" lastClr="FFFFFF"/>
      </a:lt1>
      <a:dk2>
        <a:srgbClr val="002C76"/>
      </a:dk2>
      <a:lt2>
        <a:srgbClr val="828A8F"/>
      </a:lt2>
      <a:accent1>
        <a:srgbClr val="2C95B5"/>
      </a:accent1>
      <a:accent2>
        <a:srgbClr val="92003F"/>
      </a:accent2>
      <a:accent3>
        <a:srgbClr val="766A63"/>
      </a:accent3>
      <a:accent4>
        <a:srgbClr val="6E99D4"/>
      </a:accent4>
      <a:accent5>
        <a:srgbClr val="00A29B"/>
      </a:accent5>
      <a:accent6>
        <a:srgbClr val="6B1F7C"/>
      </a:accent6>
      <a:hlink>
        <a:srgbClr val="0000FF"/>
      </a:hlink>
      <a:folHlink>
        <a:srgbClr val="00215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416</Words>
  <Application>Microsoft Office PowerPoint</Application>
  <PresentationFormat>On-screen Show (4:3)</PresentationFormat>
  <Paragraphs>135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Segoe UI</vt:lpstr>
      <vt:lpstr>1_HCA-QIO_PowerPointTemplate_12-11-13_AB</vt:lpstr>
      <vt:lpstr>Office Theme</vt:lpstr>
      <vt:lpstr>Creating a SIR NHSN Report for  CMS Inpatient Prospective Payment System (IPPS)</vt:lpstr>
      <vt:lpstr>Using NHSN: CMS</vt:lpstr>
      <vt:lpstr>Using NHSN: Recommendations and Requirements</vt:lpstr>
      <vt:lpstr>Monthly Checklist</vt:lpstr>
      <vt:lpstr>Confirm CCN in NHSN</vt:lpstr>
      <vt:lpstr>Update CCN in NHSN</vt:lpstr>
      <vt:lpstr>Monthly Checklist</vt:lpstr>
      <vt:lpstr>Review Monthly Reporting Plans</vt:lpstr>
      <vt:lpstr>IPPS Measure Exception Form</vt:lpstr>
      <vt:lpstr>Review the Monthly Reporting Plan</vt:lpstr>
      <vt:lpstr>CMS SIR Report – CLABSI &amp; CAUTI Wards</vt:lpstr>
      <vt:lpstr>Review the Monthly Reporting Plan</vt:lpstr>
      <vt:lpstr>Review the Monthly Reporting Plan</vt:lpstr>
      <vt:lpstr>Review the Monthly Reporting Plan</vt:lpstr>
      <vt:lpstr>Review the Monthly Reporting Plan</vt:lpstr>
      <vt:lpstr>Monthly Checklist</vt:lpstr>
      <vt:lpstr>Enter Events</vt:lpstr>
      <vt:lpstr>Monthly Checklist</vt:lpstr>
      <vt:lpstr>Enter Denominator Data: CLABSI &amp; CAUTI</vt:lpstr>
      <vt:lpstr>Enter Denominator Data: CLABSI &amp; CAUTI</vt:lpstr>
      <vt:lpstr>Enter Denominator Data: CLABSI &amp; CAUTI</vt:lpstr>
      <vt:lpstr>Enter Denominator Data: CLABSI &amp; CAUTI</vt:lpstr>
      <vt:lpstr>Enter Denominator Data: COLO &amp; HYST Procedures</vt:lpstr>
      <vt:lpstr>Enter Denominator Data: MRSA Blood &amp; CDI LabID</vt:lpstr>
      <vt:lpstr>Enter Denominator Data: MRSA Blood &amp; CDI LabID</vt:lpstr>
      <vt:lpstr>Monthly Checklist</vt:lpstr>
      <vt:lpstr>Resolve Alerts</vt:lpstr>
      <vt:lpstr>Resolve Alerts: Missing Events</vt:lpstr>
      <vt:lpstr>Resolve Alerts: Missing Summary Data</vt:lpstr>
      <vt:lpstr>Resolve Alerts: Missing Procedures</vt:lpstr>
      <vt:lpstr>Resolve Alerts: Missing Procedure-Associated Events</vt:lpstr>
      <vt:lpstr>Monthly Checklist</vt:lpstr>
      <vt:lpstr>NHSN Analysis Output Options</vt:lpstr>
      <vt:lpstr>NHSN Analysis Output Options</vt:lpstr>
      <vt:lpstr>NHSN Analysis Output Options</vt:lpstr>
      <vt:lpstr>NHSN Analysis Output Options</vt:lpstr>
      <vt:lpstr>NHSN Analysis Output Options</vt:lpstr>
      <vt:lpstr>NHSN Analysis Output Options</vt:lpstr>
      <vt:lpstr>NHSN Analysis Output Options</vt:lpstr>
      <vt:lpstr>Additional Resources</vt:lpstr>
      <vt:lpstr>PowerPoint Presentation</vt:lpstr>
      <vt:lpstr>Carol Dietz RN, MBA, CPHQ Qualidigm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CMS SIR NHSN Report</dc:title>
  <dc:creator>Dietz, Carol</dc:creator>
  <cp:lastModifiedBy>Ertel, Starr</cp:lastModifiedBy>
  <cp:revision>29</cp:revision>
  <cp:lastPrinted>2015-09-14T15:08:44Z</cp:lastPrinted>
  <dcterms:created xsi:type="dcterms:W3CDTF">2015-09-09T19:34:48Z</dcterms:created>
  <dcterms:modified xsi:type="dcterms:W3CDTF">2015-09-23T17:22:42Z</dcterms:modified>
</cp:coreProperties>
</file>