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524" r:id="rId3"/>
    <p:sldId id="618" r:id="rId4"/>
    <p:sldId id="619" r:id="rId5"/>
    <p:sldId id="617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Older Adult Female Clients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Female Clients (%)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fld id="{10D99F06-72D5-453D-86C8-9A5A8C4D2B3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5F7-48F2-A069-0FDCFF1FAB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2A09D7-A3DC-4F30-A565-D33A16C2565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F7-48F2-A069-0FDCFF1FAB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9906CA-A400-4D85-A053-5EC44823C6A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5F7-48F2-A069-0FDCFF1FAB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5E3A7E-12CF-44B7-80E7-8EE520B9E54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F7-48F2-A069-0FDCFF1FAB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C1ED40C-B8B5-4F0D-ABA6-66393580F52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5F7-48F2-A069-0FDCFF1FABF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CDF51F-C22B-4466-BCF7-CB63BBEFEF0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5F7-48F2-A069-0FDCFF1FAB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Homemaking</c:v>
                </c:pt>
                <c:pt idx="1">
                  <c:v>Volunteer Caregivers</c:v>
                </c:pt>
                <c:pt idx="2">
                  <c:v>Medical Transportation</c:v>
                </c:pt>
                <c:pt idx="3">
                  <c:v>Adult Incontinence</c:v>
                </c:pt>
                <c:pt idx="4">
                  <c:v>Meals on Wheels</c:v>
                </c:pt>
                <c:pt idx="5">
                  <c:v>Congregate &amp; Café Meals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74</c:v>
                </c:pt>
                <c:pt idx="1">
                  <c:v>54</c:v>
                </c:pt>
                <c:pt idx="2">
                  <c:v>70</c:v>
                </c:pt>
                <c:pt idx="3">
                  <c:v>78</c:v>
                </c:pt>
                <c:pt idx="4">
                  <c:v>57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F7-48F2-A069-0FDCFF1FA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l"/>
        <c:lblOffset val="100"/>
        <c:noMultiLvlLbl val="0"/>
      </c:catAx>
      <c:valAx>
        <c:axId val="-211399444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0" cy="481728"/>
          </a:xfrm>
          <a:prstGeom prst="rect">
            <a:avLst/>
          </a:prstGeom>
        </p:spPr>
        <p:txBody>
          <a:bodyPr vert="horz" lIns="96625" tIns="48313" rIns="96625" bIns="4831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1728"/>
          </a:xfrm>
          <a:prstGeom prst="rect">
            <a:avLst/>
          </a:prstGeom>
        </p:spPr>
        <p:txBody>
          <a:bodyPr vert="horz" lIns="96625" tIns="48313" rIns="96625" bIns="48313" rtlCol="0"/>
          <a:lstStyle>
            <a:lvl1pPr algn="r">
              <a:defRPr sz="1100"/>
            </a:lvl1pPr>
          </a:lstStyle>
          <a:p>
            <a:fld id="{A9541E6E-57C1-4919-ABED-131C5FE3DBD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480"/>
            <a:ext cx="3169920" cy="481727"/>
          </a:xfrm>
          <a:prstGeom prst="rect">
            <a:avLst/>
          </a:prstGeom>
        </p:spPr>
        <p:txBody>
          <a:bodyPr vert="horz" lIns="96625" tIns="48313" rIns="96625" bIns="4831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80"/>
            <a:ext cx="3169920" cy="481727"/>
          </a:xfrm>
          <a:prstGeom prst="rect">
            <a:avLst/>
          </a:prstGeom>
        </p:spPr>
        <p:txBody>
          <a:bodyPr vert="horz" lIns="96625" tIns="48313" rIns="96625" bIns="48313" rtlCol="0" anchor="b"/>
          <a:lstStyle>
            <a:lvl1pPr algn="r">
              <a:defRPr sz="1100"/>
            </a:lvl1pPr>
          </a:lstStyle>
          <a:p>
            <a:fld id="{AAD6258E-E836-41A4-A897-8391D12E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0" cy="481728"/>
          </a:xfrm>
          <a:prstGeom prst="rect">
            <a:avLst/>
          </a:prstGeom>
        </p:spPr>
        <p:txBody>
          <a:bodyPr vert="horz" lIns="96625" tIns="48313" rIns="96625" bIns="4831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1728"/>
          </a:xfrm>
          <a:prstGeom prst="rect">
            <a:avLst/>
          </a:prstGeom>
        </p:spPr>
        <p:txBody>
          <a:bodyPr vert="horz" lIns="96625" tIns="48313" rIns="96625" bIns="48313" rtlCol="0"/>
          <a:lstStyle>
            <a:lvl1pPr algn="r">
              <a:defRPr sz="1100"/>
            </a:lvl1pPr>
          </a:lstStyle>
          <a:p>
            <a:fld id="{B44C096E-8BD7-4738-A35E-FF25751A2C6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3" rIns="96625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25" tIns="48313" rIns="96625" bIns="483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80"/>
            <a:ext cx="3169920" cy="481727"/>
          </a:xfrm>
          <a:prstGeom prst="rect">
            <a:avLst/>
          </a:prstGeom>
        </p:spPr>
        <p:txBody>
          <a:bodyPr vert="horz" lIns="96625" tIns="48313" rIns="96625" bIns="4831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80"/>
            <a:ext cx="3169920" cy="481727"/>
          </a:xfrm>
          <a:prstGeom prst="rect">
            <a:avLst/>
          </a:prstGeom>
        </p:spPr>
        <p:txBody>
          <a:bodyPr vert="horz" lIns="96625" tIns="48313" rIns="96625" bIns="48313" rtlCol="0" anchor="b"/>
          <a:lstStyle>
            <a:lvl1pPr algn="r">
              <a:defRPr sz="1100"/>
            </a:lvl1pPr>
          </a:lstStyle>
          <a:p>
            <a:fld id="{8B7DEAA0-06B7-468E-AEA9-92C8A6E9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EAA0-06B7-468E-AEA9-92C8A6E9FC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EAA0-06B7-468E-AEA9-92C8A6E9FC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3208A-DF2B-48EA-9D3B-0C834223F283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0116" cy="11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CEC0-0D55-497C-9ED8-9D6AF2E3AFA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0B3D2-1A94-48F8-89EE-24A671EDACEB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Century Schoolbook" panose="020406040505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entury Schoolbook" panose="02040604050505020304" pitchFamily="18" charset="0"/>
              </a:defRPr>
            </a:lvl1pPr>
            <a:lvl2pPr>
              <a:defRPr sz="2400">
                <a:latin typeface="Century Schoolbook" panose="02040604050505020304" pitchFamily="18" charset="0"/>
              </a:defRPr>
            </a:lvl2pPr>
            <a:lvl3pPr>
              <a:defRPr sz="2000">
                <a:latin typeface="Century Schoolbook" panose="02040604050505020304" pitchFamily="18" charset="0"/>
              </a:defRPr>
            </a:lvl3pPr>
            <a:lvl4pPr>
              <a:defRPr sz="1800">
                <a:latin typeface="Century Schoolbook" panose="02040604050505020304" pitchFamily="18" charset="0"/>
              </a:defRPr>
            </a:lvl4pPr>
            <a:lvl5pPr>
              <a:defRPr sz="18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9A473-6B0D-4B81-803A-6541302B4BD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FF734-F267-4828-8C6C-075B24881C27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F37342-057D-4690-9513-BE1FB9D11779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2029D-2084-46B3-87AA-82F64EF9436B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AC957-4329-42CB-8530-9C40A30F82A0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FBE782-0FEF-4AAF-89D1-BAE60A9F3B57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00DCC-515E-4061-A3D7-3C4BDBF47449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ACBF8-ABDE-403E-852A-40F6102B1D12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1E229-3914-4944-9AEC-0CA8B20B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8800" y="101601"/>
            <a:ext cx="8254999" cy="86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9292"/>
            <a:ext cx="10515600" cy="502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38197" y="6356350"/>
            <a:ext cx="105156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2A5C"/>
                </a:solidFill>
                <a:latin typeface="High Tower Text" panose="0204050205050603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entury Schoolbook" panose="02040604050505020304" pitchFamily="18" charset="0"/>
              </a:rPr>
              <a:t>30 Elizabeth Street  </a:t>
            </a:r>
            <a:r>
              <a:rPr lang="en-US" sz="1100" dirty="0">
                <a:latin typeface="Century Schoolbook" panose="02040604050505020304" pitchFamily="18" charset="0"/>
                <a:sym typeface="Wingdings" panose="05000000000000000000" pitchFamily="2" charset="2"/>
              </a:rPr>
              <a:t></a:t>
            </a:r>
            <a:r>
              <a:rPr lang="en-US" sz="1100" dirty="0">
                <a:latin typeface="Century Schoolbook" panose="02040604050505020304" pitchFamily="18" charset="0"/>
              </a:rPr>
              <a:t>  Derby, CT 06418  </a:t>
            </a:r>
            <a:r>
              <a:rPr lang="en-US" sz="1100" dirty="0">
                <a:latin typeface="Century Schoolbook" panose="02040604050505020304" pitchFamily="18" charset="0"/>
                <a:sym typeface="Wingdings" panose="05000000000000000000" pitchFamily="2" charset="2"/>
              </a:rPr>
              <a:t></a:t>
            </a:r>
            <a:r>
              <a:rPr lang="en-US" sz="1100" dirty="0">
                <a:latin typeface="Century Schoolbook" panose="02040604050505020304" pitchFamily="18" charset="0"/>
              </a:rPr>
              <a:t>  203.736.5420  </a:t>
            </a:r>
            <a:r>
              <a:rPr lang="en-US" sz="1100" dirty="0">
                <a:latin typeface="Century Schoolbook" panose="02040604050505020304" pitchFamily="18" charset="0"/>
                <a:sym typeface="Wingdings" panose="05000000000000000000" pitchFamily="2" charset="2"/>
              </a:rPr>
              <a:t></a:t>
            </a:r>
            <a:r>
              <a:rPr lang="en-US" sz="1100" dirty="0">
                <a:latin typeface="Century Schoolbook" panose="02040604050505020304" pitchFamily="18" charset="0"/>
              </a:rPr>
              <a:t>  www.teaminc.org  </a:t>
            </a:r>
            <a:r>
              <a:rPr lang="en-US" sz="1100" dirty="0">
                <a:latin typeface="Century Schoolbook" panose="02040604050505020304" pitchFamily="18" charset="0"/>
                <a:sym typeface="Wingdings" panose="05000000000000000000" pitchFamily="2" charset="2"/>
              </a:rPr>
              <a:t></a:t>
            </a:r>
            <a:r>
              <a:rPr lang="en-US" sz="1100" dirty="0">
                <a:latin typeface="Century Schoolbook" panose="02040604050505020304" pitchFamily="18" charset="0"/>
              </a:rPr>
              <a:t>  www.facebook.com/TeamIncCT  </a:t>
            </a:r>
            <a:r>
              <a:rPr lang="en-US" sz="1100" dirty="0">
                <a:latin typeface="Century Schoolbook" panose="02040604050505020304" pitchFamily="18" charset="0"/>
                <a:sym typeface="Wingdings" panose="05000000000000000000" pitchFamily="2" charset="2"/>
              </a:rPr>
              <a:t></a:t>
            </a:r>
            <a:r>
              <a:rPr lang="en-US" sz="1100" dirty="0">
                <a:latin typeface="Century Schoolbook" panose="02040604050505020304" pitchFamily="18" charset="0"/>
              </a:rPr>
              <a:t>  info@teaminc.org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10353674" y="4859981"/>
            <a:ext cx="1724025" cy="1861494"/>
          </a:xfrm>
          <a:prstGeom prst="rect">
            <a:avLst/>
          </a:prstGeom>
          <a:blipFill dpi="0" rotWithShape="1">
            <a:blip r:embed="rId1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" y="6234"/>
            <a:ext cx="3091519" cy="8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2A5C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A5C"/>
          </a:solidFill>
          <a:latin typeface="Century Schoolbook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A5C"/>
          </a:solidFill>
          <a:latin typeface="Century Schoolbook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A5C"/>
          </a:solidFill>
          <a:latin typeface="Century Schoolbook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A5C"/>
          </a:solidFill>
          <a:latin typeface="Century Schoolbook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A5C"/>
          </a:solidFill>
          <a:latin typeface="Century Schoolbook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in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in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1" y="101601"/>
            <a:ext cx="8696120" cy="868303"/>
          </a:xfrm>
        </p:spPr>
        <p:txBody>
          <a:bodyPr>
            <a:noAutofit/>
          </a:bodyPr>
          <a:lstStyle/>
          <a:p>
            <a:r>
              <a:rPr lang="en-US" sz="2600" i="1" dirty="0"/>
              <a:t>Strengthening Communities, Making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19" y="636467"/>
            <a:ext cx="9451722" cy="37750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5600" b="1" i="1" dirty="0"/>
          </a:p>
          <a:p>
            <a:pPr marL="0" indent="0" algn="ctr">
              <a:buNone/>
            </a:pPr>
            <a:r>
              <a:rPr lang="en-US" sz="4300" b="1" i="1" dirty="0"/>
              <a:t>How Community Action Spurs</a:t>
            </a:r>
          </a:p>
          <a:p>
            <a:pPr marL="0" indent="0" algn="ctr">
              <a:buNone/>
            </a:pPr>
            <a:r>
              <a:rPr lang="en-US" sz="6000" b="1" i="1" dirty="0"/>
              <a:t>Economic Opportunity for Women</a:t>
            </a:r>
          </a:p>
          <a:p>
            <a:pPr marL="0" indent="0" algn="ctr">
              <a:buNone/>
            </a:pPr>
            <a:r>
              <a:rPr lang="en-US" sz="4300" b="1" i="1" dirty="0"/>
              <a:t>Throughout the Lifespan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198" y="4521665"/>
            <a:ext cx="10260785" cy="1699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David Morgan – President &amp; CEO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Emily Pena – Family Child Care Partnership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Lillian McKenzie – Development &amp; Communications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Jillian Ruisi – Director of Community Services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TEAM Inc – </a:t>
            </a:r>
            <a:r>
              <a:rPr lang="en-US" sz="2000" i="1" dirty="0">
                <a:hlinkClick r:id="rId3"/>
              </a:rPr>
              <a:t>www.teaminc.org</a:t>
            </a:r>
            <a:r>
              <a:rPr lang="en-U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61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033" y="79391"/>
            <a:ext cx="5253423" cy="868303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Family Childcare Homes  </a:t>
            </a:r>
            <a:br>
              <a:rPr lang="en-US" sz="3200" b="1" dirty="0"/>
            </a:br>
            <a:r>
              <a:rPr lang="en-US" sz="2000" dirty="0"/>
              <a:t>Program Overview and Regional Impact</a:t>
            </a:r>
            <a:endParaRPr lang="en-US" sz="4200" b="1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2E63B2-10EB-7CCA-B122-DD204597D4DA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75605" y="1068318"/>
            <a:ext cx="8344043" cy="5251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Early Head Start Child Care Partnership  </a:t>
            </a:r>
            <a:r>
              <a:rPr lang="en-US" sz="2000" b="1" dirty="0"/>
              <a:t>|  </a:t>
            </a:r>
            <a:r>
              <a:rPr lang="en-US" sz="2000" dirty="0"/>
              <a:t>19 contracted partners in Waterbury CT delivering high-quality Head Start services.  Each provider has access to coaching, early developmental screenings, and access to tools, training, and resources that enhance care quality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Extensive Regional Network  </a:t>
            </a:r>
            <a:r>
              <a:rPr lang="en-US" sz="2000" b="1" dirty="0"/>
              <a:t>|  </a:t>
            </a:r>
            <a:r>
              <a:rPr lang="en-US" sz="2000" dirty="0"/>
              <a:t>Our network includes 400 licensed homes, </a:t>
            </a:r>
            <a:r>
              <a:rPr lang="en-US" sz="2800" b="1" u="sng" dirty="0">
                <a:solidFill>
                  <a:srgbClr val="002060"/>
                </a:solidFill>
              </a:rPr>
              <a:t>99.5% women-owned</a:t>
            </a:r>
            <a:r>
              <a:rPr lang="en-US" sz="2000" dirty="0"/>
              <a:t>, providing thousands of infant, toddler, and school-age care slots region-wide.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Supporting Providers’ Growth  </a:t>
            </a:r>
            <a:r>
              <a:rPr lang="en-US" sz="2000" b="1" dirty="0"/>
              <a:t>|  </a:t>
            </a:r>
            <a:r>
              <a:rPr lang="en-US" sz="2000" dirty="0"/>
              <a:t>We empower providers as entrepreneurs by offering tools, training, and resources to grow sustainable home-based businesses.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Community and Economic Impact  </a:t>
            </a:r>
            <a:r>
              <a:rPr lang="en-US" sz="2000" dirty="0"/>
              <a:t>|  Investing in providers fosters economic mobility, community resilience, and expands early childhood education access.</a:t>
            </a:r>
          </a:p>
          <a:p>
            <a:pPr marL="0" indent="0">
              <a:spcBef>
                <a:spcPts val="2500"/>
              </a:spcBef>
              <a:buNone/>
            </a:pPr>
            <a:endParaRPr lang="en-US" sz="1600" b="1" dirty="0"/>
          </a:p>
        </p:txBody>
      </p:sp>
      <p:pic>
        <p:nvPicPr>
          <p:cNvPr id="4" name="Picture 3" descr="A living room with a couch and a coffee table&#10;&#10;AI-generated content may be incorrect.">
            <a:extLst>
              <a:ext uri="{FF2B5EF4-FFF2-40B4-BE49-F238E27FC236}">
                <a16:creationId xmlns:a16="http://schemas.microsoft.com/office/drawing/2014/main" id="{7A869FDF-8E02-DB27-FFDC-459E662A3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7" t="30431" r="2262"/>
          <a:stretch/>
        </p:blipFill>
        <p:spPr>
          <a:xfrm>
            <a:off x="8643716" y="96483"/>
            <a:ext cx="3360487" cy="4771039"/>
          </a:xfrm>
          <a:prstGeom prst="rect">
            <a:avLst/>
          </a:prstGeom>
          <a:noFill/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room with a colorful rug and a fire extinguisher&#10;&#10;AI-generated content may be incorrect.">
            <a:extLst>
              <a:ext uri="{FF2B5EF4-FFF2-40B4-BE49-F238E27FC236}">
                <a16:creationId xmlns:a16="http://schemas.microsoft.com/office/drawing/2014/main" id="{E15D8D2E-9730-EDAF-CA82-2358DF0E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" r="15742"/>
          <a:stretch/>
        </p:blipFill>
        <p:spPr>
          <a:xfrm>
            <a:off x="8655908" y="2916849"/>
            <a:ext cx="3360487" cy="349961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90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A3D0-FFDF-A0A1-2ED8-C8237C61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22FC-8B71-9EFF-CA4E-CEC8903C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55" y="0"/>
            <a:ext cx="8170877" cy="868303"/>
          </a:xfrm>
        </p:spPr>
        <p:txBody>
          <a:bodyPr>
            <a:normAutofit/>
          </a:bodyPr>
          <a:lstStyle/>
          <a:p>
            <a:r>
              <a:rPr lang="en-US" sz="3200" b="1" dirty="0"/>
              <a:t>  </a:t>
            </a:r>
            <a:r>
              <a:rPr lang="en-US" sz="4200" u="sng" dirty="0" err="1"/>
              <a:t>GAINful</a:t>
            </a:r>
            <a:r>
              <a:rPr lang="en-US" sz="4200" u="sng" dirty="0"/>
              <a:t> Employment </a:t>
            </a:r>
            <a:endParaRPr lang="en-US" sz="4200" b="1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CF31DC2-1AC1-8244-FBE1-D38C7279444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75602" y="942115"/>
            <a:ext cx="8344043" cy="5041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Housing Wage in CT is $35.42</a:t>
            </a:r>
            <a:r>
              <a:rPr lang="en-US" sz="2000" b="1" dirty="0"/>
              <a:t> or 87 </a:t>
            </a:r>
            <a:r>
              <a:rPr lang="en-US" sz="2000" b="1" dirty="0" err="1"/>
              <a:t>hrs</a:t>
            </a:r>
            <a:r>
              <a:rPr lang="en-US" sz="2000" b="1" dirty="0"/>
              <a:t>/</a:t>
            </a:r>
            <a:r>
              <a:rPr lang="en-US" sz="2000" b="1" dirty="0" err="1"/>
              <a:t>wk</a:t>
            </a:r>
            <a:r>
              <a:rPr lang="en-US" sz="2000" b="1" dirty="0"/>
              <a:t> @ minimum wage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9BD10-4D3D-21C0-D573-0E171BED20AF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75602" y="1426934"/>
            <a:ext cx="8344043" cy="50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Addressing increased cost-of-living AND access to good-paying jobs/career paths</a:t>
            </a:r>
            <a:endParaRPr lang="en-US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95BD3B-7804-9A5E-1635-2494E85DCA4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75601" y="2978289"/>
            <a:ext cx="8344043" cy="50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Gaining Access to Independence Now (GAIN) </a:t>
            </a:r>
            <a:r>
              <a:rPr lang="en-US" sz="2000" dirty="0">
                <a:solidFill>
                  <a:srgbClr val="002060"/>
                </a:solidFill>
              </a:rPr>
              <a:t>| Addresses any and all barriers to qualifying for higher wage opportunities: tuition, materials/uniform, transportation, childcare, etc.</a:t>
            </a:r>
            <a:endParaRPr lang="en-US" sz="2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25810C-3DD0-8AEC-69A4-E5AC49E9936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28003" y="3978332"/>
            <a:ext cx="8344043" cy="3510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Healthcare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Commercial Transportation (CDL)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Security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Emergency Management &amp; First Responders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Billing &amp; Accounting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Dental Hygienist &amp; More</a:t>
            </a:r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71AA13-BFAB-ADB8-55AA-4F24BDD68CA0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75602" y="2192508"/>
            <a:ext cx="8344043" cy="50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Responsibility of childcare often falls to mothers, </a:t>
            </a:r>
            <a:r>
              <a:rPr lang="en-US" sz="2000" dirty="0">
                <a:solidFill>
                  <a:srgbClr val="002060"/>
                </a:solidFill>
              </a:rPr>
              <a:t>and is a primary barrier to economic mobility for women.</a:t>
            </a:r>
            <a:endParaRPr lang="en-US" sz="2000" dirty="0"/>
          </a:p>
        </p:txBody>
      </p:sp>
      <p:pic>
        <p:nvPicPr>
          <p:cNvPr id="9" name="Picture 8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06D08E35-2821-F23A-C152-ABED82A2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87" y="71910"/>
            <a:ext cx="3022408" cy="3001033"/>
          </a:xfrm>
          <a:prstGeom prst="rect">
            <a:avLst/>
          </a:prstGeom>
          <a:ln w="38100">
            <a:solidFill>
              <a:srgbClr val="002A5C"/>
            </a:solidFill>
          </a:ln>
        </p:spPr>
      </p:pic>
      <p:pic>
        <p:nvPicPr>
          <p:cNvPr id="11" name="Picture 10" descr="A person in a yellow jacket&#10;&#10;AI-generated content may be incorrect.">
            <a:extLst>
              <a:ext uri="{FF2B5EF4-FFF2-40B4-BE49-F238E27FC236}">
                <a16:creationId xmlns:a16="http://schemas.microsoft.com/office/drawing/2014/main" id="{B874E2C2-FD7D-A728-969B-41FED4992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70" y="3295134"/>
            <a:ext cx="2524125" cy="2524125"/>
          </a:xfrm>
          <a:prstGeom prst="rect">
            <a:avLst/>
          </a:prstGeom>
          <a:ln w="38100">
            <a:solidFill>
              <a:srgbClr val="002A5C"/>
            </a:solidFill>
          </a:ln>
        </p:spPr>
      </p:pic>
      <p:pic>
        <p:nvPicPr>
          <p:cNvPr id="13" name="Picture 12" descr="A person in a mask and gloves examining a child&#10;&#10;AI-generated content may be incorrect.">
            <a:extLst>
              <a:ext uri="{FF2B5EF4-FFF2-40B4-BE49-F238E27FC236}">
                <a16:creationId xmlns:a16="http://schemas.microsoft.com/office/drawing/2014/main" id="{CC918CFA-F21B-D95F-0217-4CAB9C05C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50" y="3697607"/>
            <a:ext cx="2006637" cy="1316856"/>
          </a:xfrm>
          <a:prstGeom prst="rect">
            <a:avLst/>
          </a:prstGeom>
          <a:ln w="28575">
            <a:solidFill>
              <a:srgbClr val="002A5C"/>
            </a:solidFill>
          </a:ln>
        </p:spPr>
      </p:pic>
      <p:pic>
        <p:nvPicPr>
          <p:cNvPr id="15" name="Picture 14" descr="A person sitting at a desk looking at papers&#10;&#10;AI-generated content may be incorrect.">
            <a:extLst>
              <a:ext uri="{FF2B5EF4-FFF2-40B4-BE49-F238E27FC236}">
                <a16:creationId xmlns:a16="http://schemas.microsoft.com/office/drawing/2014/main" id="{730F84C1-D07E-C1B9-169F-67BE950D2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7349" y="5064902"/>
            <a:ext cx="2006637" cy="1337758"/>
          </a:xfrm>
          <a:prstGeom prst="rect">
            <a:avLst/>
          </a:prstGeom>
          <a:ln w="28575">
            <a:solidFill>
              <a:srgbClr val="002A5C"/>
            </a:solidFill>
          </a:ln>
        </p:spPr>
      </p:pic>
    </p:spTree>
    <p:extLst>
      <p:ext uri="{BB962C8B-B14F-4D97-AF65-F5344CB8AC3E}">
        <p14:creationId xmlns:p14="http://schemas.microsoft.com/office/powerpoint/2010/main" val="21310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419B6-ED98-C372-F820-C14D4FC5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EC18-7EA4-D578-09DC-06A7CC7F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567" y="294937"/>
            <a:ext cx="8513179" cy="868303"/>
          </a:xfrm>
        </p:spPr>
        <p:txBody>
          <a:bodyPr>
            <a:noAutofit/>
          </a:bodyPr>
          <a:lstStyle/>
          <a:p>
            <a:r>
              <a:rPr lang="en-US" sz="4000" u="sng" dirty="0"/>
              <a:t>Strengthening Economic Supports</a:t>
            </a:r>
            <a:br>
              <a:rPr lang="en-US" sz="4000" u="sng" dirty="0"/>
            </a:br>
            <a:r>
              <a:rPr lang="en-US" sz="4000" u="sng" dirty="0"/>
              <a:t>for Older Adult Women</a:t>
            </a:r>
            <a:endParaRPr lang="en-US" sz="4000" b="1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580A77-293E-1F02-5A5A-4BA47D048022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18331" y="1070301"/>
            <a:ext cx="11557774" cy="192072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pPr marL="0" indent="0">
              <a:buNone/>
              <a:defRPr sz="1800"/>
            </a:pPr>
            <a:r>
              <a:rPr lang="en-US" sz="2000" b="1" i="1" dirty="0"/>
              <a:t>As a Community Action Agency, TEAM plays a critical role in supporting the economic security and well-being of older adult women. Through essential services, TEAM ensures access to care, nutrition, independence, and resources that reduce financial strain and enhance quality of life.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3B00EA-90A8-89C3-F73A-04AA85BFD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02931"/>
              </p:ext>
            </p:extLst>
          </p:nvPr>
        </p:nvGraphicFramePr>
        <p:xfrm>
          <a:off x="1630635" y="2854295"/>
          <a:ext cx="7949199" cy="341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7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1" y="101601"/>
            <a:ext cx="8696120" cy="868303"/>
          </a:xfrm>
        </p:spPr>
        <p:txBody>
          <a:bodyPr>
            <a:noAutofit/>
          </a:bodyPr>
          <a:lstStyle/>
          <a:p>
            <a:r>
              <a:rPr lang="en-US" sz="2600" b="1" i="1" dirty="0"/>
              <a:t>Strengthening Communities, Making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495" y="1384417"/>
            <a:ext cx="8325010" cy="3315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600" b="1" i="1" dirty="0"/>
          </a:p>
          <a:p>
            <a:pPr marL="0" indent="0" algn="ctr">
              <a:buNone/>
            </a:pPr>
            <a:r>
              <a:rPr lang="en-US" sz="6000" b="1" i="1" dirty="0"/>
              <a:t>Thank You!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4706" y="4093379"/>
            <a:ext cx="10192276" cy="204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A5C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/>
              <a:t>David Morgan – President &amp; CEO</a:t>
            </a:r>
          </a:p>
          <a:p>
            <a:pPr marL="0" indent="0" algn="ctr">
              <a:buNone/>
            </a:pPr>
            <a:r>
              <a:rPr lang="en-US" sz="2000" i="1" dirty="0"/>
              <a:t>Emily Pena – Family Child Care Partnership Manager</a:t>
            </a:r>
          </a:p>
          <a:p>
            <a:pPr marL="0" indent="0" algn="ctr">
              <a:buNone/>
            </a:pPr>
            <a:r>
              <a:rPr lang="en-US" sz="2000" i="1" dirty="0"/>
              <a:t>Lillian McKenzie – Development &amp; Communications Manager</a:t>
            </a:r>
          </a:p>
          <a:p>
            <a:pPr marL="0" indent="0" algn="ctr">
              <a:buNone/>
            </a:pPr>
            <a:r>
              <a:rPr lang="en-US" sz="2000" i="1" dirty="0"/>
              <a:t>Jillian Ruisi – Director of Community Services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TEAM Inc – </a:t>
            </a:r>
            <a:r>
              <a:rPr lang="en-US" sz="2000" i="1" dirty="0">
                <a:hlinkClick r:id="rId3"/>
              </a:rPr>
              <a:t>www.teaminc.org</a:t>
            </a:r>
            <a:r>
              <a:rPr lang="en-U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8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MANNA presentation 2.2025</Template>
  <TotalTime>187</TotalTime>
  <Words>399</Words>
  <Application>Microsoft Office PowerPoint</Application>
  <PresentationFormat>Widescreen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Schoolbook</vt:lpstr>
      <vt:lpstr>Office Theme</vt:lpstr>
      <vt:lpstr>Strengthening Communities, Making A Difference</vt:lpstr>
      <vt:lpstr>Family Childcare Homes   Program Overview and Regional Impact</vt:lpstr>
      <vt:lpstr>  GAINful Employment </vt:lpstr>
      <vt:lpstr>Strengthening Economic Supports for Older Adult Women</vt:lpstr>
      <vt:lpstr>Strengthening Communities, Making A Difference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Lillian McKenzie</dc:creator>
  <cp:lastModifiedBy>Lillian McKenzie</cp:lastModifiedBy>
  <cp:revision>10</cp:revision>
  <cp:lastPrinted>2023-11-16T21:15:58Z</cp:lastPrinted>
  <dcterms:created xsi:type="dcterms:W3CDTF">2025-10-02T13:30:42Z</dcterms:created>
  <dcterms:modified xsi:type="dcterms:W3CDTF">2025-10-07T15:28:52Z</dcterms:modified>
</cp:coreProperties>
</file>