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700" r:id="rId3"/>
    <p:sldMasterId id="2147483709" r:id="rId4"/>
  </p:sldMasterIdLst>
  <p:notesMasterIdLst>
    <p:notesMasterId r:id="rId28"/>
  </p:notesMasterIdLst>
  <p:sldIdLst>
    <p:sldId id="471" r:id="rId5"/>
    <p:sldId id="584" r:id="rId6"/>
    <p:sldId id="334" r:id="rId7"/>
    <p:sldId id="495" r:id="rId8"/>
    <p:sldId id="572" r:id="rId9"/>
    <p:sldId id="573" r:id="rId10"/>
    <p:sldId id="522" r:id="rId11"/>
    <p:sldId id="569" r:id="rId12"/>
    <p:sldId id="578" r:id="rId13"/>
    <p:sldId id="530" r:id="rId14"/>
    <p:sldId id="588" r:id="rId15"/>
    <p:sldId id="268" r:id="rId16"/>
    <p:sldId id="270" r:id="rId17"/>
    <p:sldId id="442" r:id="rId18"/>
    <p:sldId id="533" r:id="rId19"/>
    <p:sldId id="579" r:id="rId20"/>
    <p:sldId id="482" r:id="rId21"/>
    <p:sldId id="528" r:id="rId22"/>
    <p:sldId id="568" r:id="rId23"/>
    <p:sldId id="489" r:id="rId24"/>
    <p:sldId id="284" r:id="rId25"/>
    <p:sldId id="439" r:id="rId26"/>
    <p:sldId id="52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Downing" initials="KD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61A"/>
    <a:srgbClr val="195AB7"/>
    <a:srgbClr val="181B3F"/>
    <a:srgbClr val="5EA0E0"/>
    <a:srgbClr val="E8407A"/>
    <a:srgbClr val="EF558E"/>
    <a:srgbClr val="FC8F4C"/>
    <a:srgbClr val="004C7E"/>
    <a:srgbClr val="FFB1CE"/>
    <a:srgbClr val="FDB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8" autoAdjust="0"/>
    <p:restoredTop sz="95788" autoAdjust="0"/>
  </p:normalViewPr>
  <p:slideViewPr>
    <p:cSldViewPr snapToGrid="0" snapToObjects="1">
      <p:cViewPr varScale="1">
        <p:scale>
          <a:sx n="106" d="100"/>
          <a:sy n="106" d="100"/>
        </p:scale>
        <p:origin x="1096" y="176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00" d="100"/>
        <a:sy n="100" d="100"/>
      </p:scale>
      <p:origin x="0" y="2264"/>
    </p:cViewPr>
  </p:sorterViewPr>
  <p:notesViewPr>
    <p:cSldViewPr snapToGrid="0" snapToObjects="1">
      <p:cViewPr varScale="1">
        <p:scale>
          <a:sx n="74" d="100"/>
          <a:sy n="74" d="100"/>
        </p:scale>
        <p:origin x="35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70% of color: Diversity We’re Proud Of</a:t>
            </a:r>
          </a:p>
        </c:rich>
      </c:tx>
      <c:layout>
        <c:manualLayout>
          <c:xMode val="edge"/>
          <c:yMode val="edge"/>
          <c:x val="0.307866326073789"/>
          <c:y val="0.13785105714985499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581123429805"/>
          <c:y val="0.20683956589802999"/>
          <c:w val="0.79878075240594903"/>
          <c:h val="0.673829562751935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1%</c:v>
                </c:pt>
              </c:strCache>
            </c:strRef>
          </c:tx>
          <c:dPt>
            <c:idx val="0"/>
            <c:bubble3D val="0"/>
            <c:spPr>
              <a:solidFill>
                <a:srgbClr val="67C6ED"/>
              </a:solidFill>
            </c:spPr>
            <c:extLst>
              <c:ext xmlns:c16="http://schemas.microsoft.com/office/drawing/2014/chart" uri="{C3380CC4-5D6E-409C-BE32-E72D297353CC}">
                <c16:uniqueId val="{00000001-E337-804D-BE8E-4F7537B27A42}"/>
              </c:ext>
            </c:extLst>
          </c:dPt>
          <c:dPt>
            <c:idx val="1"/>
            <c:bubble3D val="0"/>
            <c:spPr>
              <a:solidFill>
                <a:srgbClr val="C0C0C0"/>
              </a:solidFill>
            </c:spPr>
            <c:extLst>
              <c:ext xmlns:c16="http://schemas.microsoft.com/office/drawing/2014/chart" uri="{C3380CC4-5D6E-409C-BE32-E72D297353CC}">
                <c16:uniqueId val="{00000003-E337-804D-BE8E-4F7537B27A4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E337-804D-BE8E-4F7537B27A42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7-E337-804D-BE8E-4F7537B27A42}"/>
              </c:ext>
            </c:extLst>
          </c:dPt>
          <c:dPt>
            <c:idx val="5"/>
            <c:bubble3D val="0"/>
            <c:spPr>
              <a:solidFill>
                <a:srgbClr val="E7417A"/>
              </a:solidFill>
            </c:spPr>
            <c:extLst>
              <c:ext xmlns:c16="http://schemas.microsoft.com/office/drawing/2014/chart" uri="{C3380CC4-5D6E-409C-BE32-E72D297353CC}">
                <c16:uniqueId val="{00000009-E337-804D-BE8E-4F7537B27A42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Black</a:t>
                    </a:r>
                    <a:r>
                      <a:rPr lang="en-US" baseline="0" dirty="0"/>
                      <a:t>
</a:t>
                    </a:r>
                    <a:fld id="{B2C6F3D4-E3AC-5A42-82DC-20F08A46F16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37-804D-BE8E-4F7537B27A4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Latina</a:t>
                    </a:r>
                    <a:r>
                      <a:rPr lang="en-US" baseline="0" dirty="0"/>
                      <a:t>
</a:t>
                    </a:r>
                    <a:fld id="{B30CC8A0-FB6A-044F-B4A7-1FA91093F13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37-804D-BE8E-4F7537B27A42}"/>
                </c:ext>
              </c:extLst>
            </c:dLbl>
            <c:dLbl>
              <c:idx val="3"/>
              <c:layout>
                <c:manualLayout>
                  <c:x val="0.112263357074115"/>
                  <c:y val="-0.147168243497442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A8-314B-86BA-1C7AFA7ADD26}"/>
                </c:ext>
              </c:extLst>
            </c:dLbl>
            <c:dLbl>
              <c:idx val="4"/>
              <c:layout>
                <c:manualLayout>
                  <c:x val="0.218209253943592"/>
                  <c:y val="0.10928853712296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White
</a:t>
                    </a:r>
                    <a:fld id="{F2CFD78D-B7BF-834B-B61A-FB6B4B0B370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37-804D-BE8E-4F7537B27A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Asian</c:v>
                </c:pt>
                <c:pt idx="1">
                  <c:v>Black or African American</c:v>
                </c:pt>
                <c:pt idx="2">
                  <c:v>Hispanic or Latino</c:v>
                </c:pt>
                <c:pt idx="3">
                  <c:v>Other</c:v>
                </c:pt>
                <c:pt idx="4">
                  <c:v>White/Caucasian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0.186440677966102</c:v>
                </c:pt>
                <c:pt idx="1">
                  <c:v>0.23163841807909599</c:v>
                </c:pt>
                <c:pt idx="2">
                  <c:v>0.22033898305084701</c:v>
                </c:pt>
                <c:pt idx="3">
                  <c:v>5.6497175141242903E-2</c:v>
                </c:pt>
                <c:pt idx="4">
                  <c:v>0.29943502824858798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37-804D-BE8E-4F7537B27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014F1-75FD-FF40-8F8C-09AB61CE7A2B}" type="doc">
      <dgm:prSet loTypeId="urn:microsoft.com/office/officeart/2005/8/layout/vProcess5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E751185-1D8E-F846-905F-FB486355E38C}">
      <dgm:prSet phldrT="[Text]" custT="1"/>
      <dgm:spPr/>
      <dgm:t>
        <a:bodyPr/>
        <a:lstStyle/>
        <a:p>
          <a:r>
            <a:rPr lang="en-US" sz="2400" dirty="0">
              <a:latin typeface="Avenir" panose="02000503020000020003" pitchFamily="2" charset="0"/>
            </a:rPr>
            <a:t>Silicon Valley – financial services</a:t>
          </a:r>
        </a:p>
      </dgm:t>
    </dgm:pt>
    <dgm:pt modelId="{22A26E67-F11B-C544-A9E0-6E786E440D39}" type="parTrans" cxnId="{70AA1BFB-E183-7046-85E2-2B0B69D924C4}">
      <dgm:prSet/>
      <dgm:spPr/>
      <dgm:t>
        <a:bodyPr/>
        <a:lstStyle/>
        <a:p>
          <a:endParaRPr lang="en-US" sz="2000">
            <a:latin typeface="Avenir" panose="02000503020000020003" pitchFamily="2" charset="0"/>
          </a:endParaRPr>
        </a:p>
      </dgm:t>
    </dgm:pt>
    <dgm:pt modelId="{561DC23F-6360-0348-A3DA-5195156A3B99}" type="sibTrans" cxnId="{70AA1BFB-E183-7046-85E2-2B0B69D924C4}">
      <dgm:prSet custT="1"/>
      <dgm:spPr/>
      <dgm:t>
        <a:bodyPr/>
        <a:lstStyle/>
        <a:p>
          <a:endParaRPr lang="en-US" sz="2800">
            <a:latin typeface="Avenir" panose="02000503020000020003" pitchFamily="2" charset="0"/>
          </a:endParaRPr>
        </a:p>
      </dgm:t>
    </dgm:pt>
    <dgm:pt modelId="{8B0D8CAE-9287-9743-B847-F487CC741781}">
      <dgm:prSet phldrT="[Text]" custT="1"/>
      <dgm:spPr/>
      <dgm:t>
        <a:bodyPr/>
        <a:lstStyle/>
        <a:p>
          <a:r>
            <a:rPr lang="en-US" sz="2400" dirty="0">
              <a:latin typeface="Avenir" panose="02000503020000020003" pitchFamily="2" charset="0"/>
              <a:ea typeface="Avenir Book" charset="0"/>
              <a:cs typeface="Avenir Book" charset="0"/>
            </a:rPr>
            <a:t>CEO, Women’s Financial Network </a:t>
          </a:r>
          <a:r>
            <a:rPr lang="en-US" sz="1600" dirty="0">
              <a:latin typeface="Avenir" panose="02000503020000020003" pitchFamily="2" charset="0"/>
              <a:ea typeface="Avenir Book" charset="0"/>
              <a:cs typeface="Avenir Book" charset="0"/>
            </a:rPr>
            <a:t>(acquired by NYSE:SIEB)</a:t>
          </a:r>
          <a:endParaRPr lang="en-US" sz="2400" dirty="0">
            <a:latin typeface="Avenir" panose="02000503020000020003" pitchFamily="2" charset="0"/>
          </a:endParaRPr>
        </a:p>
      </dgm:t>
    </dgm:pt>
    <dgm:pt modelId="{07749F91-3813-D34B-94C4-AC27319C01E4}" type="parTrans" cxnId="{48B78CD5-7482-7E4F-A626-38582830B07E}">
      <dgm:prSet/>
      <dgm:spPr/>
      <dgm:t>
        <a:bodyPr/>
        <a:lstStyle/>
        <a:p>
          <a:endParaRPr lang="en-US" sz="2000">
            <a:latin typeface="Avenir" panose="02000503020000020003" pitchFamily="2" charset="0"/>
          </a:endParaRPr>
        </a:p>
      </dgm:t>
    </dgm:pt>
    <dgm:pt modelId="{849C4B9C-D8B6-E145-BFBB-E7594E7604B6}" type="sibTrans" cxnId="{48B78CD5-7482-7E4F-A626-38582830B07E}">
      <dgm:prSet custT="1"/>
      <dgm:spPr/>
      <dgm:t>
        <a:bodyPr/>
        <a:lstStyle/>
        <a:p>
          <a:endParaRPr lang="en-US" sz="2800">
            <a:latin typeface="Avenir" panose="02000503020000020003" pitchFamily="2" charset="0"/>
          </a:endParaRPr>
        </a:p>
      </dgm:t>
    </dgm:pt>
    <dgm:pt modelId="{83717EE8-FB42-CF4A-A1A3-11624BA7C7BB}">
      <dgm:prSet phldrT="[Text]" custT="1"/>
      <dgm:spPr/>
      <dgm:t>
        <a:bodyPr/>
        <a:lstStyle/>
        <a:p>
          <a:r>
            <a:rPr lang="en-US" sz="2400" dirty="0">
              <a:latin typeface="Avenir" panose="02000503020000020003" pitchFamily="2" charset="0"/>
              <a:ea typeface="Avenir Book" charset="0"/>
              <a:cs typeface="Avenir Book" charset="0"/>
            </a:rPr>
            <a:t>California State Treasurer’s Office</a:t>
          </a:r>
          <a:endParaRPr lang="en-US" sz="2400" dirty="0">
            <a:latin typeface="Avenir" panose="02000503020000020003" pitchFamily="2" charset="0"/>
          </a:endParaRPr>
        </a:p>
      </dgm:t>
    </dgm:pt>
    <dgm:pt modelId="{8283DCA9-1A82-4946-B109-B36D85928094}" type="parTrans" cxnId="{12ABC294-2855-DA46-87BF-4DBA0BC3769F}">
      <dgm:prSet/>
      <dgm:spPr/>
      <dgm:t>
        <a:bodyPr/>
        <a:lstStyle/>
        <a:p>
          <a:endParaRPr lang="en-US" sz="2000">
            <a:latin typeface="Avenir" panose="02000503020000020003" pitchFamily="2" charset="0"/>
          </a:endParaRPr>
        </a:p>
      </dgm:t>
    </dgm:pt>
    <dgm:pt modelId="{D7616001-A409-444F-A627-7EB0CD9A50EB}" type="sibTrans" cxnId="{12ABC294-2855-DA46-87BF-4DBA0BC3769F}">
      <dgm:prSet custT="1"/>
      <dgm:spPr/>
      <dgm:t>
        <a:bodyPr/>
        <a:lstStyle/>
        <a:p>
          <a:endParaRPr lang="en-US" sz="2800">
            <a:latin typeface="Avenir" panose="02000503020000020003" pitchFamily="2" charset="0"/>
          </a:endParaRPr>
        </a:p>
      </dgm:t>
    </dgm:pt>
    <dgm:pt modelId="{AD0A530C-D943-3F4D-8C3C-3E2FF0EF82A7}">
      <dgm:prSet phldrT="[Text]" custT="1"/>
      <dgm:spPr/>
      <dgm:t>
        <a:bodyPr/>
        <a:lstStyle/>
        <a:p>
          <a:r>
            <a:rPr lang="en-US" sz="2400" i="0" dirty="0">
              <a:latin typeface="Avenir" panose="02000503020000020003" pitchFamily="2" charset="0"/>
              <a:ea typeface="Avenir Book" charset="0"/>
              <a:cs typeface="Avenir Book" charset="0"/>
            </a:rPr>
            <a:t>Author, Dow Jones, TV expert, Microsoft spokesperson</a:t>
          </a:r>
          <a:endParaRPr lang="en-US" sz="2400" i="0" dirty="0">
            <a:latin typeface="Avenir" panose="02000503020000020003" pitchFamily="2" charset="0"/>
          </a:endParaRPr>
        </a:p>
      </dgm:t>
    </dgm:pt>
    <dgm:pt modelId="{203AD06C-C8A2-CA41-AD7B-3D33DE97C0F1}" type="parTrans" cxnId="{EF4303FE-CC34-6F4E-ABBE-C2ECDB9E43A6}">
      <dgm:prSet/>
      <dgm:spPr/>
      <dgm:t>
        <a:bodyPr/>
        <a:lstStyle/>
        <a:p>
          <a:endParaRPr lang="en-US" sz="2000">
            <a:latin typeface="Avenir" panose="02000503020000020003" pitchFamily="2" charset="0"/>
          </a:endParaRPr>
        </a:p>
      </dgm:t>
    </dgm:pt>
    <dgm:pt modelId="{7565BB29-B3D9-D04B-874C-3DFE2C956835}" type="sibTrans" cxnId="{EF4303FE-CC34-6F4E-ABBE-C2ECDB9E43A6}">
      <dgm:prSet custT="1"/>
      <dgm:spPr/>
      <dgm:t>
        <a:bodyPr/>
        <a:lstStyle/>
        <a:p>
          <a:endParaRPr lang="en-US" sz="2800">
            <a:latin typeface="Avenir" panose="02000503020000020003" pitchFamily="2" charset="0"/>
          </a:endParaRPr>
        </a:p>
      </dgm:t>
    </dgm:pt>
    <dgm:pt modelId="{218E188D-5829-BD46-873F-5BBD444E0DA4}">
      <dgm:prSet phldrT="[Text]" custT="1"/>
      <dgm:spPr/>
      <dgm:t>
        <a:bodyPr/>
        <a:lstStyle/>
        <a:p>
          <a:r>
            <a:rPr lang="en-US" sz="2400" dirty="0">
              <a:latin typeface="Avenir" panose="02000503020000020003" pitchFamily="2" charset="0"/>
              <a:ea typeface="Avenir Book" charset="0"/>
              <a:cs typeface="Avenir Book" charset="0"/>
            </a:rPr>
            <a:t>CMO &amp; Co-Author, Mercer’s </a:t>
          </a:r>
          <a:r>
            <a:rPr lang="en-US" sz="2400" i="1" dirty="0">
              <a:latin typeface="Avenir" panose="02000503020000020003" pitchFamily="2" charset="0"/>
              <a:ea typeface="Avenir Book" charset="0"/>
              <a:cs typeface="Avenir Book" charset="0"/>
            </a:rPr>
            <a:t>When Women Thrive </a:t>
          </a:r>
          <a:r>
            <a:rPr lang="en-US" sz="2400" dirty="0">
              <a:latin typeface="Avenir" panose="02000503020000020003" pitchFamily="2" charset="0"/>
              <a:ea typeface="Avenir Book" charset="0"/>
              <a:cs typeface="Avenir Book" charset="0"/>
            </a:rPr>
            <a:t>research platform</a:t>
          </a:r>
          <a:endParaRPr lang="en-US" sz="2400" dirty="0">
            <a:latin typeface="Avenir" panose="02000503020000020003" pitchFamily="2" charset="0"/>
          </a:endParaRPr>
        </a:p>
      </dgm:t>
    </dgm:pt>
    <dgm:pt modelId="{F195D6F9-0B2C-614A-9C0E-CBBD167FA0BD}" type="parTrans" cxnId="{BAF245A9-1BE9-0143-8638-C8E143090031}">
      <dgm:prSet/>
      <dgm:spPr/>
      <dgm:t>
        <a:bodyPr/>
        <a:lstStyle/>
        <a:p>
          <a:endParaRPr lang="en-US" sz="2000">
            <a:latin typeface="Avenir" panose="02000503020000020003" pitchFamily="2" charset="0"/>
          </a:endParaRPr>
        </a:p>
      </dgm:t>
    </dgm:pt>
    <dgm:pt modelId="{7C26049A-33FA-A04C-BD9D-6DA8D3D9F2D8}" type="sibTrans" cxnId="{BAF245A9-1BE9-0143-8638-C8E143090031}">
      <dgm:prSet/>
      <dgm:spPr/>
      <dgm:t>
        <a:bodyPr/>
        <a:lstStyle/>
        <a:p>
          <a:endParaRPr lang="en-US" sz="2000">
            <a:latin typeface="Avenir" panose="02000503020000020003" pitchFamily="2" charset="0"/>
          </a:endParaRPr>
        </a:p>
      </dgm:t>
    </dgm:pt>
    <dgm:pt modelId="{6297C740-B365-4B48-9280-27A67E90AE88}" type="pres">
      <dgm:prSet presAssocID="{699014F1-75FD-FF40-8F8C-09AB61CE7A2B}" presName="outerComposite" presStyleCnt="0">
        <dgm:presLayoutVars>
          <dgm:chMax val="5"/>
          <dgm:dir/>
          <dgm:resizeHandles val="exact"/>
        </dgm:presLayoutVars>
      </dgm:prSet>
      <dgm:spPr/>
    </dgm:pt>
    <dgm:pt modelId="{F36325C4-70E1-9945-B7A3-89F3236E8416}" type="pres">
      <dgm:prSet presAssocID="{699014F1-75FD-FF40-8F8C-09AB61CE7A2B}" presName="dummyMaxCanvas" presStyleCnt="0">
        <dgm:presLayoutVars/>
      </dgm:prSet>
      <dgm:spPr/>
    </dgm:pt>
    <dgm:pt modelId="{1637FFE5-6412-B741-A5DE-DCF17F8875E3}" type="pres">
      <dgm:prSet presAssocID="{699014F1-75FD-FF40-8F8C-09AB61CE7A2B}" presName="FiveNodes_1" presStyleLbl="node1" presStyleIdx="0" presStyleCnt="5">
        <dgm:presLayoutVars>
          <dgm:bulletEnabled val="1"/>
        </dgm:presLayoutVars>
      </dgm:prSet>
      <dgm:spPr/>
    </dgm:pt>
    <dgm:pt modelId="{C84F7379-2958-C64D-ABF6-9E2C77F02E27}" type="pres">
      <dgm:prSet presAssocID="{699014F1-75FD-FF40-8F8C-09AB61CE7A2B}" presName="FiveNodes_2" presStyleLbl="node1" presStyleIdx="1" presStyleCnt="5">
        <dgm:presLayoutVars>
          <dgm:bulletEnabled val="1"/>
        </dgm:presLayoutVars>
      </dgm:prSet>
      <dgm:spPr/>
    </dgm:pt>
    <dgm:pt modelId="{06D36A9F-10FF-404D-98FD-CCE699036F06}" type="pres">
      <dgm:prSet presAssocID="{699014F1-75FD-FF40-8F8C-09AB61CE7A2B}" presName="FiveNodes_3" presStyleLbl="node1" presStyleIdx="2" presStyleCnt="5">
        <dgm:presLayoutVars>
          <dgm:bulletEnabled val="1"/>
        </dgm:presLayoutVars>
      </dgm:prSet>
      <dgm:spPr/>
    </dgm:pt>
    <dgm:pt modelId="{64933459-5475-BA45-B3D4-9630C197F22B}" type="pres">
      <dgm:prSet presAssocID="{699014F1-75FD-FF40-8F8C-09AB61CE7A2B}" presName="FiveNodes_4" presStyleLbl="node1" presStyleIdx="3" presStyleCnt="5" custScaleX="98438">
        <dgm:presLayoutVars>
          <dgm:bulletEnabled val="1"/>
        </dgm:presLayoutVars>
      </dgm:prSet>
      <dgm:spPr/>
    </dgm:pt>
    <dgm:pt modelId="{94C67F90-321E-E145-B5B9-D7A664BF1CC3}" type="pres">
      <dgm:prSet presAssocID="{699014F1-75FD-FF40-8F8C-09AB61CE7A2B}" presName="FiveNodes_5" presStyleLbl="node1" presStyleIdx="4" presStyleCnt="5">
        <dgm:presLayoutVars>
          <dgm:bulletEnabled val="1"/>
        </dgm:presLayoutVars>
      </dgm:prSet>
      <dgm:spPr/>
    </dgm:pt>
    <dgm:pt modelId="{6EE4676C-83D7-D84A-A7D9-B7267A7CC809}" type="pres">
      <dgm:prSet presAssocID="{699014F1-75FD-FF40-8F8C-09AB61CE7A2B}" presName="FiveConn_1-2" presStyleLbl="fgAccFollowNode1" presStyleIdx="0" presStyleCnt="4">
        <dgm:presLayoutVars>
          <dgm:bulletEnabled val="1"/>
        </dgm:presLayoutVars>
      </dgm:prSet>
      <dgm:spPr/>
    </dgm:pt>
    <dgm:pt modelId="{D6CA6B58-2C80-1B42-B26A-36E097837BF4}" type="pres">
      <dgm:prSet presAssocID="{699014F1-75FD-FF40-8F8C-09AB61CE7A2B}" presName="FiveConn_2-3" presStyleLbl="fgAccFollowNode1" presStyleIdx="1" presStyleCnt="4">
        <dgm:presLayoutVars>
          <dgm:bulletEnabled val="1"/>
        </dgm:presLayoutVars>
      </dgm:prSet>
      <dgm:spPr/>
    </dgm:pt>
    <dgm:pt modelId="{42403AA9-8F79-9C41-9D29-7796FD07FC46}" type="pres">
      <dgm:prSet presAssocID="{699014F1-75FD-FF40-8F8C-09AB61CE7A2B}" presName="FiveConn_3-4" presStyleLbl="fgAccFollowNode1" presStyleIdx="2" presStyleCnt="4">
        <dgm:presLayoutVars>
          <dgm:bulletEnabled val="1"/>
        </dgm:presLayoutVars>
      </dgm:prSet>
      <dgm:spPr/>
    </dgm:pt>
    <dgm:pt modelId="{122B82EE-B530-A94C-A955-61A2EA716554}" type="pres">
      <dgm:prSet presAssocID="{699014F1-75FD-FF40-8F8C-09AB61CE7A2B}" presName="FiveConn_4-5" presStyleLbl="fgAccFollowNode1" presStyleIdx="3" presStyleCnt="4">
        <dgm:presLayoutVars>
          <dgm:bulletEnabled val="1"/>
        </dgm:presLayoutVars>
      </dgm:prSet>
      <dgm:spPr/>
    </dgm:pt>
    <dgm:pt modelId="{7F8BD4A2-7634-4F4A-A9A9-E6E4E4EAF6B5}" type="pres">
      <dgm:prSet presAssocID="{699014F1-75FD-FF40-8F8C-09AB61CE7A2B}" presName="FiveNodes_1_text" presStyleLbl="node1" presStyleIdx="4" presStyleCnt="5">
        <dgm:presLayoutVars>
          <dgm:bulletEnabled val="1"/>
        </dgm:presLayoutVars>
      </dgm:prSet>
      <dgm:spPr/>
    </dgm:pt>
    <dgm:pt modelId="{1CC3DD0C-6C88-D543-BEC3-D48A54865C3B}" type="pres">
      <dgm:prSet presAssocID="{699014F1-75FD-FF40-8F8C-09AB61CE7A2B}" presName="FiveNodes_2_text" presStyleLbl="node1" presStyleIdx="4" presStyleCnt="5">
        <dgm:presLayoutVars>
          <dgm:bulletEnabled val="1"/>
        </dgm:presLayoutVars>
      </dgm:prSet>
      <dgm:spPr/>
    </dgm:pt>
    <dgm:pt modelId="{49FAA6E7-8AE1-A046-B5FF-638EECBDE45E}" type="pres">
      <dgm:prSet presAssocID="{699014F1-75FD-FF40-8F8C-09AB61CE7A2B}" presName="FiveNodes_3_text" presStyleLbl="node1" presStyleIdx="4" presStyleCnt="5">
        <dgm:presLayoutVars>
          <dgm:bulletEnabled val="1"/>
        </dgm:presLayoutVars>
      </dgm:prSet>
      <dgm:spPr/>
    </dgm:pt>
    <dgm:pt modelId="{BFBEE168-D143-6F4D-8DF7-C4859474C792}" type="pres">
      <dgm:prSet presAssocID="{699014F1-75FD-FF40-8F8C-09AB61CE7A2B}" presName="FiveNodes_4_text" presStyleLbl="node1" presStyleIdx="4" presStyleCnt="5">
        <dgm:presLayoutVars>
          <dgm:bulletEnabled val="1"/>
        </dgm:presLayoutVars>
      </dgm:prSet>
      <dgm:spPr/>
    </dgm:pt>
    <dgm:pt modelId="{47AE2A49-8FD9-3147-BEB8-D2F5D103D62B}" type="pres">
      <dgm:prSet presAssocID="{699014F1-75FD-FF40-8F8C-09AB61CE7A2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52D3802-2293-D843-BD1A-AC78A51185C6}" type="presOf" srcId="{8B0D8CAE-9287-9743-B847-F487CC741781}" destId="{06D36A9F-10FF-404D-98FD-CCE699036F06}" srcOrd="0" destOrd="0" presId="urn:microsoft.com/office/officeart/2005/8/layout/vProcess5"/>
    <dgm:cxn modelId="{49B90B17-966D-FE46-BA6D-CD1B83C83691}" type="presOf" srcId="{7565BB29-B3D9-D04B-874C-3DFE2C956835}" destId="{122B82EE-B530-A94C-A955-61A2EA716554}" srcOrd="0" destOrd="0" presId="urn:microsoft.com/office/officeart/2005/8/layout/vProcess5"/>
    <dgm:cxn modelId="{2EC5EA40-9BA4-C642-B4AB-1F36A360A81A}" type="presOf" srcId="{FE751185-1D8E-F846-905F-FB486355E38C}" destId="{C84F7379-2958-C64D-ABF6-9E2C77F02E27}" srcOrd="0" destOrd="0" presId="urn:microsoft.com/office/officeart/2005/8/layout/vProcess5"/>
    <dgm:cxn modelId="{BD146A48-E740-9649-9EE8-4D229AD1FC21}" type="presOf" srcId="{D7616001-A409-444F-A627-7EB0CD9A50EB}" destId="{6EE4676C-83D7-D84A-A7D9-B7267A7CC809}" srcOrd="0" destOrd="0" presId="urn:microsoft.com/office/officeart/2005/8/layout/vProcess5"/>
    <dgm:cxn modelId="{1D11264E-E997-7A49-A706-15E5641E5EA2}" type="presOf" srcId="{83717EE8-FB42-CF4A-A1A3-11624BA7C7BB}" destId="{1637FFE5-6412-B741-A5DE-DCF17F8875E3}" srcOrd="0" destOrd="0" presId="urn:microsoft.com/office/officeart/2005/8/layout/vProcess5"/>
    <dgm:cxn modelId="{0B7FBA5A-D147-E549-93D4-9A6F99E9CAAB}" type="presOf" srcId="{218E188D-5829-BD46-873F-5BBD444E0DA4}" destId="{47AE2A49-8FD9-3147-BEB8-D2F5D103D62B}" srcOrd="1" destOrd="0" presId="urn:microsoft.com/office/officeart/2005/8/layout/vProcess5"/>
    <dgm:cxn modelId="{B8E52165-387A-6C48-A240-E7CA2D9E8077}" type="presOf" srcId="{561DC23F-6360-0348-A3DA-5195156A3B99}" destId="{D6CA6B58-2C80-1B42-B26A-36E097837BF4}" srcOrd="0" destOrd="0" presId="urn:microsoft.com/office/officeart/2005/8/layout/vProcess5"/>
    <dgm:cxn modelId="{E090096D-6248-E145-9C6E-BA728427541B}" type="presOf" srcId="{849C4B9C-D8B6-E145-BFBB-E7594E7604B6}" destId="{42403AA9-8F79-9C41-9D29-7796FD07FC46}" srcOrd="0" destOrd="0" presId="urn:microsoft.com/office/officeart/2005/8/layout/vProcess5"/>
    <dgm:cxn modelId="{748CD375-CD4B-0E41-AD47-BA3B65BF7B52}" type="presOf" srcId="{AD0A530C-D943-3F4D-8C3C-3E2FF0EF82A7}" destId="{BFBEE168-D143-6F4D-8DF7-C4859474C792}" srcOrd="1" destOrd="0" presId="urn:microsoft.com/office/officeart/2005/8/layout/vProcess5"/>
    <dgm:cxn modelId="{27E02378-07C6-954C-9F7F-AEBDE950E08A}" type="presOf" srcId="{FE751185-1D8E-F846-905F-FB486355E38C}" destId="{1CC3DD0C-6C88-D543-BEC3-D48A54865C3B}" srcOrd="1" destOrd="0" presId="urn:microsoft.com/office/officeart/2005/8/layout/vProcess5"/>
    <dgm:cxn modelId="{8FF2C287-ED91-3E45-AB4D-B9A007A6DFFF}" type="presOf" srcId="{AD0A530C-D943-3F4D-8C3C-3E2FF0EF82A7}" destId="{64933459-5475-BA45-B3D4-9630C197F22B}" srcOrd="0" destOrd="0" presId="urn:microsoft.com/office/officeart/2005/8/layout/vProcess5"/>
    <dgm:cxn modelId="{14F2EF8C-3D82-754F-A043-DFBE79C56E09}" type="presOf" srcId="{699014F1-75FD-FF40-8F8C-09AB61CE7A2B}" destId="{6297C740-B365-4B48-9280-27A67E90AE88}" srcOrd="0" destOrd="0" presId="urn:microsoft.com/office/officeart/2005/8/layout/vProcess5"/>
    <dgm:cxn modelId="{63E9F493-26BF-694C-93E7-4E6EF6758031}" type="presOf" srcId="{8B0D8CAE-9287-9743-B847-F487CC741781}" destId="{49FAA6E7-8AE1-A046-B5FF-638EECBDE45E}" srcOrd="1" destOrd="0" presId="urn:microsoft.com/office/officeart/2005/8/layout/vProcess5"/>
    <dgm:cxn modelId="{12ABC294-2855-DA46-87BF-4DBA0BC3769F}" srcId="{699014F1-75FD-FF40-8F8C-09AB61CE7A2B}" destId="{83717EE8-FB42-CF4A-A1A3-11624BA7C7BB}" srcOrd="0" destOrd="0" parTransId="{8283DCA9-1A82-4946-B109-B36D85928094}" sibTransId="{D7616001-A409-444F-A627-7EB0CD9A50EB}"/>
    <dgm:cxn modelId="{BAF245A9-1BE9-0143-8638-C8E143090031}" srcId="{699014F1-75FD-FF40-8F8C-09AB61CE7A2B}" destId="{218E188D-5829-BD46-873F-5BBD444E0DA4}" srcOrd="4" destOrd="0" parTransId="{F195D6F9-0B2C-614A-9C0E-CBBD167FA0BD}" sibTransId="{7C26049A-33FA-A04C-BD9D-6DA8D3D9F2D8}"/>
    <dgm:cxn modelId="{48B78CD5-7482-7E4F-A626-38582830B07E}" srcId="{699014F1-75FD-FF40-8F8C-09AB61CE7A2B}" destId="{8B0D8CAE-9287-9743-B847-F487CC741781}" srcOrd="2" destOrd="0" parTransId="{07749F91-3813-D34B-94C4-AC27319C01E4}" sibTransId="{849C4B9C-D8B6-E145-BFBB-E7594E7604B6}"/>
    <dgm:cxn modelId="{B15824E8-046B-A448-A14E-DD41DBD350AB}" type="presOf" srcId="{83717EE8-FB42-CF4A-A1A3-11624BA7C7BB}" destId="{7F8BD4A2-7634-4F4A-A9A9-E6E4E4EAF6B5}" srcOrd="1" destOrd="0" presId="urn:microsoft.com/office/officeart/2005/8/layout/vProcess5"/>
    <dgm:cxn modelId="{A1A5E0E9-7A9A-D84F-9E22-3D77623516EB}" type="presOf" srcId="{218E188D-5829-BD46-873F-5BBD444E0DA4}" destId="{94C67F90-321E-E145-B5B9-D7A664BF1CC3}" srcOrd="0" destOrd="0" presId="urn:microsoft.com/office/officeart/2005/8/layout/vProcess5"/>
    <dgm:cxn modelId="{70AA1BFB-E183-7046-85E2-2B0B69D924C4}" srcId="{699014F1-75FD-FF40-8F8C-09AB61CE7A2B}" destId="{FE751185-1D8E-F846-905F-FB486355E38C}" srcOrd="1" destOrd="0" parTransId="{22A26E67-F11B-C544-A9E0-6E786E440D39}" sibTransId="{561DC23F-6360-0348-A3DA-5195156A3B99}"/>
    <dgm:cxn modelId="{EF4303FE-CC34-6F4E-ABBE-C2ECDB9E43A6}" srcId="{699014F1-75FD-FF40-8F8C-09AB61CE7A2B}" destId="{AD0A530C-D943-3F4D-8C3C-3E2FF0EF82A7}" srcOrd="3" destOrd="0" parTransId="{203AD06C-C8A2-CA41-AD7B-3D33DE97C0F1}" sibTransId="{7565BB29-B3D9-D04B-874C-3DFE2C956835}"/>
    <dgm:cxn modelId="{39764E12-EC8A-E843-84C2-EBF85D7502D3}" type="presParOf" srcId="{6297C740-B365-4B48-9280-27A67E90AE88}" destId="{F36325C4-70E1-9945-B7A3-89F3236E8416}" srcOrd="0" destOrd="0" presId="urn:microsoft.com/office/officeart/2005/8/layout/vProcess5"/>
    <dgm:cxn modelId="{ECFB1D62-70BB-CD42-A72D-B973F7FD5B4E}" type="presParOf" srcId="{6297C740-B365-4B48-9280-27A67E90AE88}" destId="{1637FFE5-6412-B741-A5DE-DCF17F8875E3}" srcOrd="1" destOrd="0" presId="urn:microsoft.com/office/officeart/2005/8/layout/vProcess5"/>
    <dgm:cxn modelId="{51568EE3-BC11-7147-8630-F993F8BBD728}" type="presParOf" srcId="{6297C740-B365-4B48-9280-27A67E90AE88}" destId="{C84F7379-2958-C64D-ABF6-9E2C77F02E27}" srcOrd="2" destOrd="0" presId="urn:microsoft.com/office/officeart/2005/8/layout/vProcess5"/>
    <dgm:cxn modelId="{973FE691-796E-E942-8D39-C7CAF7C6D763}" type="presParOf" srcId="{6297C740-B365-4B48-9280-27A67E90AE88}" destId="{06D36A9F-10FF-404D-98FD-CCE699036F06}" srcOrd="3" destOrd="0" presId="urn:microsoft.com/office/officeart/2005/8/layout/vProcess5"/>
    <dgm:cxn modelId="{A61D4D50-2E22-C54F-9E9C-5D87D53C5813}" type="presParOf" srcId="{6297C740-B365-4B48-9280-27A67E90AE88}" destId="{64933459-5475-BA45-B3D4-9630C197F22B}" srcOrd="4" destOrd="0" presId="urn:microsoft.com/office/officeart/2005/8/layout/vProcess5"/>
    <dgm:cxn modelId="{8736BA9B-9FC8-E547-9206-1ECF5CD313FD}" type="presParOf" srcId="{6297C740-B365-4B48-9280-27A67E90AE88}" destId="{94C67F90-321E-E145-B5B9-D7A664BF1CC3}" srcOrd="5" destOrd="0" presId="urn:microsoft.com/office/officeart/2005/8/layout/vProcess5"/>
    <dgm:cxn modelId="{47421082-C3CC-084B-9C0C-54E6750E1BF2}" type="presParOf" srcId="{6297C740-B365-4B48-9280-27A67E90AE88}" destId="{6EE4676C-83D7-D84A-A7D9-B7267A7CC809}" srcOrd="6" destOrd="0" presId="urn:microsoft.com/office/officeart/2005/8/layout/vProcess5"/>
    <dgm:cxn modelId="{67EDBF96-1E9A-9C4D-989B-EB1C8CF69AB2}" type="presParOf" srcId="{6297C740-B365-4B48-9280-27A67E90AE88}" destId="{D6CA6B58-2C80-1B42-B26A-36E097837BF4}" srcOrd="7" destOrd="0" presId="urn:microsoft.com/office/officeart/2005/8/layout/vProcess5"/>
    <dgm:cxn modelId="{8E42D8D6-CF90-F848-907F-C9B975C72CAF}" type="presParOf" srcId="{6297C740-B365-4B48-9280-27A67E90AE88}" destId="{42403AA9-8F79-9C41-9D29-7796FD07FC46}" srcOrd="8" destOrd="0" presId="urn:microsoft.com/office/officeart/2005/8/layout/vProcess5"/>
    <dgm:cxn modelId="{A8BB2D37-9D97-7E45-A834-863EA0AB7066}" type="presParOf" srcId="{6297C740-B365-4B48-9280-27A67E90AE88}" destId="{122B82EE-B530-A94C-A955-61A2EA716554}" srcOrd="9" destOrd="0" presId="urn:microsoft.com/office/officeart/2005/8/layout/vProcess5"/>
    <dgm:cxn modelId="{21EBB2AF-386D-E54E-BF72-A13B6B253B60}" type="presParOf" srcId="{6297C740-B365-4B48-9280-27A67E90AE88}" destId="{7F8BD4A2-7634-4F4A-A9A9-E6E4E4EAF6B5}" srcOrd="10" destOrd="0" presId="urn:microsoft.com/office/officeart/2005/8/layout/vProcess5"/>
    <dgm:cxn modelId="{387A788C-7515-8E4D-8A58-5C825DC471FC}" type="presParOf" srcId="{6297C740-B365-4B48-9280-27A67E90AE88}" destId="{1CC3DD0C-6C88-D543-BEC3-D48A54865C3B}" srcOrd="11" destOrd="0" presId="urn:microsoft.com/office/officeart/2005/8/layout/vProcess5"/>
    <dgm:cxn modelId="{1E963D32-16F4-ED4E-B353-68AC74A908AE}" type="presParOf" srcId="{6297C740-B365-4B48-9280-27A67E90AE88}" destId="{49FAA6E7-8AE1-A046-B5FF-638EECBDE45E}" srcOrd="12" destOrd="0" presId="urn:microsoft.com/office/officeart/2005/8/layout/vProcess5"/>
    <dgm:cxn modelId="{22355822-85B8-D241-88A1-CCEAEA788785}" type="presParOf" srcId="{6297C740-B365-4B48-9280-27A67E90AE88}" destId="{BFBEE168-D143-6F4D-8DF7-C4859474C792}" srcOrd="13" destOrd="0" presId="urn:microsoft.com/office/officeart/2005/8/layout/vProcess5"/>
    <dgm:cxn modelId="{C0602482-030B-6B4C-A5F3-3F15D9972E1E}" type="presParOf" srcId="{6297C740-B365-4B48-9280-27A67E90AE88}" destId="{47AE2A49-8FD9-3147-BEB8-D2F5D103D62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7FFE5-6412-B741-A5DE-DCF17F8875E3}">
      <dsp:nvSpPr>
        <dsp:cNvPr id="0" name=""/>
        <dsp:cNvSpPr/>
      </dsp:nvSpPr>
      <dsp:spPr>
        <a:xfrm>
          <a:off x="0" y="0"/>
          <a:ext cx="6013635" cy="720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" panose="02000503020000020003" pitchFamily="2" charset="0"/>
              <a:ea typeface="Avenir Book" charset="0"/>
              <a:cs typeface="Avenir Book" charset="0"/>
            </a:rPr>
            <a:t>California State Treasurer’s Office</a:t>
          </a:r>
          <a:endParaRPr lang="en-US" sz="2400" kern="1200" dirty="0">
            <a:latin typeface="Avenir" panose="02000503020000020003" pitchFamily="2" charset="0"/>
          </a:endParaRPr>
        </a:p>
      </dsp:txBody>
      <dsp:txXfrm>
        <a:off x="21112" y="21112"/>
        <a:ext cx="5151497" cy="678579"/>
      </dsp:txXfrm>
    </dsp:sp>
    <dsp:sp modelId="{C84F7379-2958-C64D-ABF6-9E2C77F02E27}">
      <dsp:nvSpPr>
        <dsp:cNvPr id="0" name=""/>
        <dsp:cNvSpPr/>
      </dsp:nvSpPr>
      <dsp:spPr>
        <a:xfrm>
          <a:off x="449070" y="820915"/>
          <a:ext cx="6013635" cy="720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33608"/>
                <a:satOff val="-1630"/>
                <a:lumOff val="171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33608"/>
                <a:satOff val="-1630"/>
                <a:lumOff val="171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33608"/>
                <a:satOff val="-1630"/>
                <a:lumOff val="171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" panose="02000503020000020003" pitchFamily="2" charset="0"/>
            </a:rPr>
            <a:t>Silicon Valley – financial services</a:t>
          </a:r>
        </a:p>
      </dsp:txBody>
      <dsp:txXfrm>
        <a:off x="470182" y="842027"/>
        <a:ext cx="5053818" cy="678579"/>
      </dsp:txXfrm>
    </dsp:sp>
    <dsp:sp modelId="{06D36A9F-10FF-404D-98FD-CCE699036F06}">
      <dsp:nvSpPr>
        <dsp:cNvPr id="0" name=""/>
        <dsp:cNvSpPr/>
      </dsp:nvSpPr>
      <dsp:spPr>
        <a:xfrm>
          <a:off x="898140" y="1641830"/>
          <a:ext cx="6013635" cy="720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67216"/>
                <a:satOff val="-3260"/>
                <a:lumOff val="342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67216"/>
                <a:satOff val="-3260"/>
                <a:lumOff val="342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67216"/>
                <a:satOff val="-3260"/>
                <a:lumOff val="342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" panose="02000503020000020003" pitchFamily="2" charset="0"/>
              <a:ea typeface="Avenir Book" charset="0"/>
              <a:cs typeface="Avenir Book" charset="0"/>
            </a:rPr>
            <a:t>CEO, Women’s Financial Network </a:t>
          </a:r>
          <a:r>
            <a:rPr lang="en-US" sz="1600" kern="1200" dirty="0">
              <a:latin typeface="Avenir" panose="02000503020000020003" pitchFamily="2" charset="0"/>
              <a:ea typeface="Avenir Book" charset="0"/>
              <a:cs typeface="Avenir Book" charset="0"/>
            </a:rPr>
            <a:t>(acquired by NYSE:SIEB)</a:t>
          </a:r>
          <a:endParaRPr lang="en-US" sz="2400" kern="1200" dirty="0">
            <a:latin typeface="Avenir" panose="02000503020000020003" pitchFamily="2" charset="0"/>
          </a:endParaRPr>
        </a:p>
      </dsp:txBody>
      <dsp:txXfrm>
        <a:off x="919252" y="1662942"/>
        <a:ext cx="5053818" cy="678579"/>
      </dsp:txXfrm>
    </dsp:sp>
    <dsp:sp modelId="{64933459-5475-BA45-B3D4-9630C197F22B}">
      <dsp:nvSpPr>
        <dsp:cNvPr id="0" name=""/>
        <dsp:cNvSpPr/>
      </dsp:nvSpPr>
      <dsp:spPr>
        <a:xfrm>
          <a:off x="1394177" y="2462745"/>
          <a:ext cx="5919702" cy="720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67216"/>
                <a:satOff val="-3260"/>
                <a:lumOff val="342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67216"/>
                <a:satOff val="-3260"/>
                <a:lumOff val="342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67216"/>
                <a:satOff val="-3260"/>
                <a:lumOff val="342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>
              <a:latin typeface="Avenir" panose="02000503020000020003" pitchFamily="2" charset="0"/>
              <a:ea typeface="Avenir Book" charset="0"/>
              <a:cs typeface="Avenir Book" charset="0"/>
            </a:rPr>
            <a:t>Author, Dow Jones, TV expert, Microsoft spokesperson</a:t>
          </a:r>
          <a:endParaRPr lang="en-US" sz="2400" i="0" kern="1200" dirty="0">
            <a:latin typeface="Avenir" panose="02000503020000020003" pitchFamily="2" charset="0"/>
          </a:endParaRPr>
        </a:p>
      </dsp:txBody>
      <dsp:txXfrm>
        <a:off x="1415289" y="2483857"/>
        <a:ext cx="4974218" cy="678579"/>
      </dsp:txXfrm>
    </dsp:sp>
    <dsp:sp modelId="{94C67F90-321E-E145-B5B9-D7A664BF1CC3}">
      <dsp:nvSpPr>
        <dsp:cNvPr id="0" name=""/>
        <dsp:cNvSpPr/>
      </dsp:nvSpPr>
      <dsp:spPr>
        <a:xfrm>
          <a:off x="1796280" y="3283661"/>
          <a:ext cx="6013635" cy="720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33608"/>
                <a:satOff val="-1630"/>
                <a:lumOff val="171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33608"/>
                <a:satOff val="-1630"/>
                <a:lumOff val="171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33608"/>
                <a:satOff val="-1630"/>
                <a:lumOff val="171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" panose="02000503020000020003" pitchFamily="2" charset="0"/>
              <a:ea typeface="Avenir Book" charset="0"/>
              <a:cs typeface="Avenir Book" charset="0"/>
            </a:rPr>
            <a:t>CMO &amp; Co-Author, Mercer’s </a:t>
          </a:r>
          <a:r>
            <a:rPr lang="en-US" sz="2400" i="1" kern="1200" dirty="0">
              <a:latin typeface="Avenir" panose="02000503020000020003" pitchFamily="2" charset="0"/>
              <a:ea typeface="Avenir Book" charset="0"/>
              <a:cs typeface="Avenir Book" charset="0"/>
            </a:rPr>
            <a:t>When Women Thrive </a:t>
          </a:r>
          <a:r>
            <a:rPr lang="en-US" sz="2400" kern="1200" dirty="0">
              <a:latin typeface="Avenir" panose="02000503020000020003" pitchFamily="2" charset="0"/>
              <a:ea typeface="Avenir Book" charset="0"/>
              <a:cs typeface="Avenir Book" charset="0"/>
            </a:rPr>
            <a:t>research platform</a:t>
          </a:r>
          <a:endParaRPr lang="en-US" sz="2400" kern="1200" dirty="0">
            <a:latin typeface="Avenir" panose="02000503020000020003" pitchFamily="2" charset="0"/>
          </a:endParaRPr>
        </a:p>
      </dsp:txBody>
      <dsp:txXfrm>
        <a:off x="1817392" y="3304773"/>
        <a:ext cx="5053818" cy="678579"/>
      </dsp:txXfrm>
    </dsp:sp>
    <dsp:sp modelId="{6EE4676C-83D7-D84A-A7D9-B7267A7CC809}">
      <dsp:nvSpPr>
        <dsp:cNvPr id="0" name=""/>
        <dsp:cNvSpPr/>
      </dsp:nvSpPr>
      <dsp:spPr>
        <a:xfrm>
          <a:off x="5545112" y="526587"/>
          <a:ext cx="468522" cy="4685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Avenir" panose="02000503020000020003" pitchFamily="2" charset="0"/>
          </a:endParaRPr>
        </a:p>
      </dsp:txBody>
      <dsp:txXfrm>
        <a:off x="5650529" y="526587"/>
        <a:ext cx="257688" cy="352563"/>
      </dsp:txXfrm>
    </dsp:sp>
    <dsp:sp modelId="{D6CA6B58-2C80-1B42-B26A-36E097837BF4}">
      <dsp:nvSpPr>
        <dsp:cNvPr id="0" name=""/>
        <dsp:cNvSpPr/>
      </dsp:nvSpPr>
      <dsp:spPr>
        <a:xfrm>
          <a:off x="5994183" y="1347502"/>
          <a:ext cx="468522" cy="4685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Avenir" panose="02000503020000020003" pitchFamily="2" charset="0"/>
          </a:endParaRPr>
        </a:p>
      </dsp:txBody>
      <dsp:txXfrm>
        <a:off x="6099600" y="1347502"/>
        <a:ext cx="257688" cy="352563"/>
      </dsp:txXfrm>
    </dsp:sp>
    <dsp:sp modelId="{42403AA9-8F79-9C41-9D29-7796FD07FC46}">
      <dsp:nvSpPr>
        <dsp:cNvPr id="0" name=""/>
        <dsp:cNvSpPr/>
      </dsp:nvSpPr>
      <dsp:spPr>
        <a:xfrm>
          <a:off x="6443253" y="2156404"/>
          <a:ext cx="468522" cy="4685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Avenir" panose="02000503020000020003" pitchFamily="2" charset="0"/>
          </a:endParaRPr>
        </a:p>
      </dsp:txBody>
      <dsp:txXfrm>
        <a:off x="6548670" y="2156404"/>
        <a:ext cx="257688" cy="352563"/>
      </dsp:txXfrm>
    </dsp:sp>
    <dsp:sp modelId="{122B82EE-B530-A94C-A955-61A2EA716554}">
      <dsp:nvSpPr>
        <dsp:cNvPr id="0" name=""/>
        <dsp:cNvSpPr/>
      </dsp:nvSpPr>
      <dsp:spPr>
        <a:xfrm>
          <a:off x="6892323" y="2985328"/>
          <a:ext cx="468522" cy="4685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Avenir" panose="02000503020000020003" pitchFamily="2" charset="0"/>
          </a:endParaRPr>
        </a:p>
      </dsp:txBody>
      <dsp:txXfrm>
        <a:off x="6997740" y="2985328"/>
        <a:ext cx="257688" cy="352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 Regular" charset="0"/>
              </a:defRPr>
            </a:lvl1pPr>
          </a:lstStyle>
          <a:p>
            <a:fld id="{CDF4571F-300E-F04A-A407-A3FE9FAF9B67}" type="datetimeFigureOut">
              <a:rPr lang="en-US" smtClean="0"/>
              <a:pPr/>
              <a:t>10/13/21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 Regular" charset="0"/>
              </a:defRPr>
            </a:lvl1pPr>
          </a:lstStyle>
          <a:p>
            <a:fld id="{DF8AF3E9-3083-0443-A767-46B1D8FCA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AF3E9-3083-0443-A767-46B1D8FCAEF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0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See the unpaid family leave stand out but the other big barriers are: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 dirty="0"/>
              <a:t>Access to capital</a:t>
            </a:r>
            <a:endParaRPr dirty="0"/>
          </a:p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 dirty="0"/>
              <a:t>Q: what do you think about this? What other barriers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Now you can see why we want to create 10K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isabells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keillie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melissas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… to follow in the footsteps of Jeff,  Ian and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Schepp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</a:p>
          <a:p>
            <a:pPr algn="l"/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Laura, Susan… Jen</a:t>
            </a:r>
          </a:p>
          <a:p>
            <a:pPr algn="l"/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Please join us...</a:t>
            </a:r>
          </a:p>
          <a:p>
            <a:pPr marL="228600" indent="-228600" algn="l">
              <a:buAutoNum type="arabicParenR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If your org is looking to build a talent pipeline, or making community or HR investments, join us.  H&amp;S example, Becton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DIcksonson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28600" indent="-228600" algn="l">
              <a:buAutoNum type="arabicParenR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Personal philanthropy – Something unique… Philanthropists right here who’ve given $15-20M to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entprenreurship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…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unqiue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focus on NextGen women</a:t>
            </a:r>
          </a:p>
          <a:p>
            <a:pPr marL="228600" indent="-228600" algn="l">
              <a:buAutoNum type="arabicParenR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You can help through your connections – you may know of someone </a:t>
            </a:r>
          </a:p>
          <a:p>
            <a:pPr marL="228600" indent="-228600" algn="l">
              <a:buAutoNum type="arabicParenR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l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Each of us in this room can participate in one of these 3 ways…</a:t>
            </a:r>
          </a:p>
          <a:p>
            <a:pPr marL="0" indent="0" algn="l">
              <a:buNone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l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Finally, remember that there’s triple whammy when you invest in the next generation -- from your brand, community impact and talent pipeline to driving your business forward.</a:t>
            </a:r>
          </a:p>
          <a:p>
            <a:pPr marL="228600" indent="-228600" algn="l">
              <a:buAutoNum type="arabicParenR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28600" indent="-228600" algn="l">
              <a:buAutoNum type="arabicParenR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28600" indent="-228600" algn="l">
              <a:buAutoNum type="arabicParenR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We hope you’ll join us for the journey.  Thank you and have a great rest of your day</a:t>
            </a:r>
          </a:p>
          <a:p>
            <a:pPr marL="228600" indent="-228600" algn="l">
              <a:buAutoNum type="arabicParenR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AF3E9-3083-0443-A767-46B1D8FCAE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008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AF3E9-3083-0443-A767-46B1D8FCAE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788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you, Jamie.  And thank you girls.  </a:t>
            </a:r>
          </a:p>
          <a:p>
            <a:endParaRPr lang="en-US" dirty="0"/>
          </a:p>
          <a:p>
            <a:r>
              <a:rPr lang="en-US" dirty="0"/>
              <a:t>Wasn’t that amazing – [applause]</a:t>
            </a:r>
          </a:p>
          <a:p>
            <a:endParaRPr lang="en-US" dirty="0"/>
          </a:p>
          <a:p>
            <a:r>
              <a:rPr lang="en-US" dirty="0"/>
              <a:t>This is what</a:t>
            </a:r>
            <a:r>
              <a:rPr lang="en-US" baseline="0" dirty="0"/>
              <a:t> we are going to bring to all girls and it’s starting here in Fairfield County – are you going to be a part of it? </a:t>
            </a:r>
          </a:p>
          <a:p>
            <a:endParaRPr lang="en-US" baseline="0" dirty="0"/>
          </a:p>
          <a:p>
            <a:r>
              <a:rPr lang="en-US" baseline="0" dirty="0"/>
              <a:t>There are many ways to get involved with GWI – this table just lists some options for both individuals and organizations</a:t>
            </a:r>
          </a:p>
          <a:p>
            <a:endParaRPr lang="en-US" baseline="0" dirty="0"/>
          </a:p>
          <a:p>
            <a:r>
              <a:rPr lang="en-US" baseline="0" dirty="0"/>
              <a:t>But please, we are looking for people who are looking for us, so if you are looking to </a:t>
            </a:r>
            <a:r>
              <a:rPr lang="en-US" baseline="0" dirty="0" err="1"/>
              <a:t>burild</a:t>
            </a:r>
            <a:r>
              <a:rPr lang="en-US" baseline="0" dirty="0"/>
              <a:t> the next generation of leaders then let’s connect…[contact info on next slide]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A25AF-3571-C945-889C-1124994FC2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152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AF3E9-3083-0443-A767-46B1D8FCAEF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77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105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is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25AF-3571-C945-889C-1124994FC2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0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400" b="0" i="0" kern="1200" dirty="0">
                <a:solidFill>
                  <a:schemeClr val="tx1"/>
                </a:solidFill>
                <a:latin typeface="Trebuchet MS Regular" charset="0"/>
                <a:ea typeface="+mn-ea"/>
                <a:cs typeface="+mn-cs"/>
              </a:rPr>
              <a:t>This was all timely even before Covid – with the lack of women at the top and in entrepreneurship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i="0" kern="1200" dirty="0">
                <a:solidFill>
                  <a:schemeClr val="tx1"/>
                </a:solidFill>
                <a:latin typeface="Trebuchet MS Regular" charset="0"/>
                <a:ea typeface="+mn-ea"/>
                <a:cs typeface="+mn-cs"/>
              </a:rPr>
              <a:t>Covid bright to light the need to provide powerful education from home – but also the digital inequities that many companies now want to help address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i="0" kern="1200" dirty="0">
                <a:solidFill>
                  <a:schemeClr val="tx1"/>
                </a:solidFill>
                <a:latin typeface="Trebuchet MS Regular" charset="0"/>
                <a:ea typeface="+mn-ea"/>
                <a:cs typeface="+mn-cs"/>
              </a:rPr>
              <a:t>In fact, we’ve been filling a huge gap amid Covid, serving 2500 girls in the last 3 months alone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i="0" kern="1200" dirty="0">
                <a:solidFill>
                  <a:schemeClr val="tx1"/>
                </a:solidFill>
                <a:latin typeface="Trebuchet MS Regular" charset="0"/>
                <a:ea typeface="+mn-ea"/>
                <a:cs typeface="+mn-cs"/>
              </a:rPr>
              <a:t>#BLM also highlighted the need to really take action on diversity – something we’ve been committed to since day one with 60% of girls of color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i="0" kern="1200" dirty="0">
                <a:solidFill>
                  <a:schemeClr val="tx1"/>
                </a:solidFill>
                <a:latin typeface="Trebuchet MS Regular" charset="0"/>
                <a:ea typeface="+mn-ea"/>
                <a:cs typeface="+mn-cs"/>
              </a:rPr>
              <a:t>We focus on Entrepreneurship as a key building block to STEM because a) these are the skills of the future and b) we think these leadership skills are essential to being leaders and not just doers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0" i="0" kern="1200" dirty="0">
                <a:solidFill>
                  <a:schemeClr val="tx1"/>
                </a:solidFill>
                <a:latin typeface="Trebuchet MS Regular" charset="0"/>
                <a:ea typeface="+mn-ea"/>
                <a:cs typeface="+mn-cs"/>
              </a:rPr>
              <a:t>In face, Neha – quoted here – combined her STEM with GWI and made the NYT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Trebuchet MS Regular" charset="0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AF3E9-3083-0443-A767-46B1D8FCAE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5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This generation more capable than we ever thought.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rebuchet MS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We’ve all heard the stats that women contribute to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bottomline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 in corporate America… but let’s go a generation down, into college.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rebuchet MS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We wondered: How do they fare in college business competitions?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rebuchet MS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Here’s what we found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rebuchet MS Regular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First, that women were just 22% of participants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thse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 venture competitions – not really a surprise right?</a:t>
            </a:r>
          </a:p>
          <a:p>
            <a:pPr marL="171450" indent="-171450">
              <a:buFontTx/>
              <a:buChar char="-"/>
            </a:pPr>
            <a:endParaRPr lang="en-US" sz="1200" b="0" i="0" kern="1200" dirty="0">
              <a:solidFill>
                <a:schemeClr val="tx1"/>
              </a:solidFill>
              <a:effectLst/>
              <a:latin typeface="Trebuchet MS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-- When we look at the ranking teams -- first, second and third place winning teams – it’s a diff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storty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– 51% had a woman founder vs 49% of teams that had male founders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rebuchet MS Regular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And among the CEOs of first-placed teams, 32% had a woman CEO.</a:t>
            </a:r>
          </a:p>
          <a:p>
            <a:pPr marL="171450" indent="-171450">
              <a:buFontTx/>
              <a:buChar char="-"/>
            </a:pPr>
            <a:endParaRPr lang="en-US" sz="1200" b="0" i="0" kern="1200" dirty="0">
              <a:solidFill>
                <a:schemeClr val="tx1"/>
              </a:solidFill>
              <a:effectLst/>
              <a:latin typeface="Trebuchet MS Regular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rebuchet MS Regular" charset="0"/>
                <a:ea typeface="+mn-ea"/>
                <a:cs typeface="+mn-cs"/>
              </a:rPr>
              <a:t>Wow, if we knew that, wouldn’t we invest in training them earlier?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rebuchet MS Regular" charset="0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AF3E9-3083-0443-A767-46B1D8FCAE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66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25AF-3571-C945-889C-1124994FC2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1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beauty is that girls not only graduate with a business plan and venture pitch in hand, but we’ve also armed with with confidence and a host of skills</a:t>
            </a:r>
          </a:p>
          <a:p>
            <a:pPr marL="171450" indent="-171450">
              <a:buFontTx/>
              <a:buChar char="-"/>
            </a:pPr>
            <a:r>
              <a:rPr lang="en-US" dirty="0"/>
              <a:t>Our pre-and post assessment collects about 30 pieces of data; this is only a smattering but you can see</a:t>
            </a:r>
          </a:p>
          <a:p>
            <a:pPr marL="171450" indent="-171450">
              <a:buFontTx/>
              <a:buChar char="-"/>
            </a:pPr>
            <a:r>
              <a:rPr lang="en-US" dirty="0"/>
              <a:t>85% feel more confident they can become a leader</a:t>
            </a:r>
          </a:p>
          <a:p>
            <a:pPr marL="171450" indent="-171450">
              <a:buFontTx/>
              <a:buChar char="-"/>
            </a:pPr>
            <a:r>
              <a:rPr lang="en-US" dirty="0"/>
              <a:t>79% feel increased tech skills</a:t>
            </a:r>
          </a:p>
          <a:p>
            <a:pPr marL="171450" indent="-171450">
              <a:buFontTx/>
              <a:buChar char="-"/>
            </a:pPr>
            <a:r>
              <a:rPr lang="en-US" dirty="0"/>
              <a:t>93% more college ready</a:t>
            </a:r>
          </a:p>
          <a:p>
            <a:pPr marL="171450" indent="-171450">
              <a:buFontTx/>
              <a:buChar char="-"/>
            </a:pPr>
            <a:r>
              <a:rPr lang="en-US" dirty="0"/>
              <a:t>91% more confident speaking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75% better able to manage cash</a:t>
            </a:r>
          </a:p>
          <a:p>
            <a:pPr marL="171450" indent="-171450">
              <a:buFontTx/>
              <a:buChar char="-"/>
            </a:pPr>
            <a:r>
              <a:rPr lang="en-US" dirty="0"/>
              <a:t>Girls are also getting full ride scholarships up to $200K – $110K is the average of scholarships reported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AF3E9-3083-0443-A767-46B1D8FCAE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3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AF3E9-3083-0443-A767-46B1D8FCAE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87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AF3E9-3083-0443-A767-46B1D8FCAE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33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Now you can see why we want to create 10K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isabells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keillie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melissas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… to follow in the footsteps of Jeff,  Ian and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Schepp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</a:p>
          <a:p>
            <a:pPr algn="l"/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Laura, Susan… Jen</a:t>
            </a:r>
          </a:p>
          <a:p>
            <a:pPr algn="l"/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Please join us...</a:t>
            </a:r>
          </a:p>
          <a:p>
            <a:pPr marL="228600" indent="-228600" algn="l">
              <a:buAutoNum type="arabicParenR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If your org is looking to build a talent pipeline, or making community or HR investments, join us.  H&amp;S example, Becton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DIcksonson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28600" indent="-228600" algn="l">
              <a:buAutoNum type="arabicParenR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Personal philanthropy – Something unique… Philanthropists right here who’ve given $15-20M to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entprenreurship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…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unqiue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focus on NextGen women</a:t>
            </a:r>
          </a:p>
          <a:p>
            <a:pPr marL="228600" indent="-228600" algn="l">
              <a:buAutoNum type="arabicParenR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You can help through your connections – you may know of someone </a:t>
            </a:r>
          </a:p>
          <a:p>
            <a:pPr marL="228600" indent="-228600" algn="l">
              <a:buAutoNum type="arabicParenR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l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Each of us in this room can participate in one of these 3 ways…</a:t>
            </a:r>
          </a:p>
          <a:p>
            <a:pPr marL="0" indent="0" algn="l">
              <a:buNone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l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Finally, remember that there’s triple whammy when you invest in the next generation -- from your brand, community impact and talent pipeline to driving your business forward.</a:t>
            </a:r>
          </a:p>
          <a:p>
            <a:pPr marL="228600" indent="-228600" algn="l">
              <a:buAutoNum type="arabicParenR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28600" indent="-228600" algn="l">
              <a:buAutoNum type="arabicParenR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28600" indent="-228600" algn="l">
              <a:buAutoNum type="arabicParenR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We hope you’ll join us for the journey.  Thank you and have a great rest of your day</a:t>
            </a:r>
          </a:p>
          <a:p>
            <a:pPr marL="228600" indent="-228600" algn="l">
              <a:buAutoNum type="arabicParenR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AF3E9-3083-0443-A767-46B1D8FCAE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18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Now moving next to Young Women – how do we help them?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The 3 takeaways from this data are: 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 dirty="0"/>
              <a:t>importance of training and creating a </a:t>
            </a:r>
            <a:r>
              <a:rPr lang="en-US" dirty="0" err="1"/>
              <a:t>pieline</a:t>
            </a:r>
            <a:r>
              <a:rPr lang="en-US" dirty="0"/>
              <a:t> to connect diverse women with employers –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 dirty="0"/>
              <a:t>Interesting that internships and job shadow lower in terms of importance – speaks to shift in getting people job ready – less luxury of doing job shadow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 dirty="0"/>
              <a:t>Also low on the </a:t>
            </a:r>
            <a:r>
              <a:rPr lang="en-US" dirty="0" err="1"/>
              <a:t>ist</a:t>
            </a:r>
            <a:r>
              <a:rPr lang="en-US" dirty="0"/>
              <a:t> is </a:t>
            </a:r>
            <a:r>
              <a:rPr lang="en-US" dirty="0" err="1"/>
              <a:t>busiess</a:t>
            </a:r>
            <a:r>
              <a:rPr lang="en-US" dirty="0"/>
              <a:t> start-up… now, I can tell you many of them </a:t>
            </a:r>
            <a:r>
              <a:rPr lang="en-US" dirty="0" err="1"/>
              <a:t>wabt</a:t>
            </a:r>
            <a:r>
              <a:rPr lang="en-US" dirty="0"/>
              <a:t> to start a </a:t>
            </a:r>
            <a:r>
              <a:rPr lang="en-US" dirty="0" err="1"/>
              <a:t>bisuness</a:t>
            </a:r>
            <a:r>
              <a:rPr lang="en-US" dirty="0"/>
              <a:t>… in fact, the majority of </a:t>
            </a:r>
            <a:r>
              <a:rPr lang="en-US" dirty="0" err="1"/>
              <a:t>GEnZ</a:t>
            </a:r>
            <a:r>
              <a:rPr lang="en-US" dirty="0"/>
              <a:t> wants to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Q: Would you agree ? Is there </a:t>
            </a:r>
            <a:r>
              <a:rPr lang="en-US" dirty="0" err="1"/>
              <a:t>anyting</a:t>
            </a:r>
            <a:r>
              <a:rPr lang="en-US" dirty="0"/>
              <a:t> missing on this for young women?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74410"/>
            <a:ext cx="11466286" cy="1325563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>
              <a:defRPr>
                <a:solidFill>
                  <a:schemeClr val="accent1"/>
                </a:solidFill>
                <a:latin typeface="Avenir Book"/>
                <a:cs typeface="Avenir Book"/>
              </a:defRPr>
            </a:lvl2pPr>
            <a:lvl3pPr>
              <a:defRPr>
                <a:solidFill>
                  <a:schemeClr val="accent1"/>
                </a:solidFill>
                <a:latin typeface="Avenir Book"/>
                <a:cs typeface="Avenir Book"/>
              </a:defRPr>
            </a:lvl3pPr>
            <a:lvl4pPr>
              <a:defRPr>
                <a:solidFill>
                  <a:schemeClr val="accent1"/>
                </a:solidFill>
                <a:latin typeface="Avenir Book"/>
                <a:cs typeface="Avenir Book"/>
              </a:defRPr>
            </a:lvl4pPr>
            <a:lvl5pPr>
              <a:defRPr>
                <a:solidFill>
                  <a:schemeClr val="accent1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7585" y="6399947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8D750C97-B985-AC43-82E7-4CF810665C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99947"/>
            <a:ext cx="2368245" cy="4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D750C97-B985-AC43-82E7-4CF810665C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8" y="6035041"/>
            <a:ext cx="3311842" cy="61260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3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8" y="6035041"/>
            <a:ext cx="3311842" cy="61260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3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 anchor="t" anchorCtr="0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40" y="6049510"/>
            <a:ext cx="3312000" cy="57060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1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40" y="6049510"/>
            <a:ext cx="3312000" cy="57060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t" anchorCtr="0"/>
          <a:lstStyle>
            <a:lvl1pPr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43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04002"/>
            <a:ext cx="9144000" cy="2387600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8367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8" y="6035041"/>
            <a:ext cx="3311842" cy="61260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5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423198"/>
            <a:ext cx="10515600" cy="1607621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14054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8" y="6035041"/>
            <a:ext cx="3311842" cy="61260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90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5646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5646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8" y="6035041"/>
            <a:ext cx="3311842" cy="61260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83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04002"/>
            <a:ext cx="9144000" cy="2387600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8367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81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441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D750C97-B985-AC43-82E7-4CF810665C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8" y="6035041"/>
            <a:ext cx="3311842" cy="61260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64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2857" y="256267"/>
            <a:ext cx="11611429" cy="1325563"/>
          </a:xfrm>
        </p:spPr>
        <p:txBody>
          <a:bodyPr anchor="t" anchorCtr="0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37585" y="6399947"/>
            <a:ext cx="2743200" cy="365125"/>
          </a:xfrm>
        </p:spPr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2540" y="6399947"/>
            <a:ext cx="2368245" cy="4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8" y="6035041"/>
            <a:ext cx="3311842" cy="61260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6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 anchor="t" anchorCtr="0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40" y="6049510"/>
            <a:ext cx="3312000" cy="57060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0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40" y="6049510"/>
            <a:ext cx="3312000" cy="57060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t" anchorCtr="0"/>
          <a:lstStyle>
            <a:lvl1pPr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3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04002"/>
            <a:ext cx="9144000" cy="2387600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8367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8" y="6035041"/>
            <a:ext cx="3311842" cy="61260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605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423198"/>
            <a:ext cx="10515600" cy="1607621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14054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8" y="6035041"/>
            <a:ext cx="3311842" cy="61260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048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5646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5646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8" y="6035041"/>
            <a:ext cx="3311842" cy="61260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511215" y="5914663"/>
            <a:ext cx="11169570" cy="347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106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581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WI Theme" type="blank">
  <p:cSld name="GWI Them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Google Shape;15;p24"/>
          <p:cNvSpPr/>
          <p:nvPr/>
        </p:nvSpPr>
        <p:spPr>
          <a:xfrm>
            <a:off x="-18000" y="-57533"/>
            <a:ext cx="12228000" cy="13804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00" y="6274970"/>
            <a:ext cx="2873565" cy="41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555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D750C97-B985-AC43-82E7-4CF810665C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28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 anchor="t" anchorCtr="0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0800" y="6357085"/>
            <a:ext cx="2743200" cy="365125"/>
          </a:xfrm>
        </p:spPr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2540" y="6399947"/>
            <a:ext cx="2368245" cy="438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 anchor="t" anchorCtr="0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50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40" y="6049510"/>
            <a:ext cx="3312000" cy="57060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t" anchorCtr="0"/>
          <a:lstStyle>
            <a:lvl1pPr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96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04002"/>
            <a:ext cx="9144000" cy="2387600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8367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03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423198"/>
            <a:ext cx="10515600" cy="1607621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14054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98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5646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5646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0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04002"/>
            <a:ext cx="9144000" cy="2387600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8367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44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4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40800" y="6369785"/>
            <a:ext cx="2743200" cy="365125"/>
          </a:xfrm>
        </p:spPr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t" anchorCtr="0"/>
          <a:lstStyle>
            <a:lvl1pPr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2540" y="6399947"/>
            <a:ext cx="2368245" cy="4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04002"/>
            <a:ext cx="9144000" cy="2387600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8367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7585" y="6399947"/>
            <a:ext cx="2743200" cy="365125"/>
          </a:xfrm>
        </p:spPr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2540" y="6399947"/>
            <a:ext cx="2368245" cy="4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423198"/>
            <a:ext cx="10515600" cy="1607621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14054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7585" y="6399947"/>
            <a:ext cx="2743200" cy="365125"/>
          </a:xfrm>
        </p:spPr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2540" y="6399947"/>
            <a:ext cx="2368245" cy="4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5646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5646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7585" y="6399947"/>
            <a:ext cx="2743200" cy="365125"/>
          </a:xfrm>
        </p:spPr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2540" y="6399947"/>
            <a:ext cx="2368245" cy="4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04002"/>
            <a:ext cx="9144000" cy="2387600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8367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7585" y="6399947"/>
            <a:ext cx="2743200" cy="365125"/>
          </a:xfrm>
        </p:spPr>
        <p:txBody>
          <a:bodyPr/>
          <a:lstStyle/>
          <a:p>
            <a:fld id="{8D750C97-B985-AC43-82E7-4CF810665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9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rebuchet MS Regular" charset="0"/>
              </a:defRPr>
            </a:lvl1pPr>
          </a:lstStyle>
          <a:p>
            <a:fld id="{8D750C97-B985-AC43-82E7-4CF810665C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6" r:id="rId3"/>
    <p:sldLayoutId id="2147483655" r:id="rId4"/>
    <p:sldLayoutId id="2147483649" r:id="rId5"/>
    <p:sldLayoutId id="2147483651" r:id="rId6"/>
    <p:sldLayoutId id="2147483652" r:id="rId7"/>
    <p:sldLayoutId id="2147483659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Trebuchet MS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85000"/>
              <a:lumOff val="15000"/>
            </a:schemeClr>
          </a:solidFill>
          <a:latin typeface="Avenir Book"/>
          <a:ea typeface="+mn-ea"/>
          <a:cs typeface="Avenir Book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>
              <a:lumMod val="85000"/>
              <a:lumOff val="15000"/>
            </a:schemeClr>
          </a:solidFill>
          <a:latin typeface="Avenir Book"/>
          <a:ea typeface="+mn-ea"/>
          <a:cs typeface="Avenir Book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85000"/>
              <a:lumOff val="15000"/>
            </a:schemeClr>
          </a:solidFill>
          <a:latin typeface="Avenir Book"/>
          <a:ea typeface="+mn-ea"/>
          <a:cs typeface="Avenir Book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85000"/>
              <a:lumOff val="15000"/>
            </a:schemeClr>
          </a:solidFill>
          <a:latin typeface="Avenir Book"/>
          <a:ea typeface="+mn-ea"/>
          <a:cs typeface="Avenir Book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85000"/>
              <a:lumOff val="15000"/>
            </a:schemeClr>
          </a:solidFill>
          <a:latin typeface="Avenir Book"/>
          <a:ea typeface="+mn-ea"/>
          <a:cs typeface="Avenir 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9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rebuchet MS Regular" charset="0"/>
              </a:defRPr>
            </a:lvl1pPr>
          </a:lstStyle>
          <a:p>
            <a:fld id="{8D750C97-B985-AC43-82E7-4CF810665C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9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Trebuchet MS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9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rebuchet MS Regular" charset="0"/>
              </a:defRPr>
            </a:lvl1pPr>
          </a:lstStyle>
          <a:p>
            <a:fld id="{8D750C97-B985-AC43-82E7-4CF810665C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Trebuchet MS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9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rebuchet MS Regular" charset="0"/>
              </a:defRPr>
            </a:lvl1pPr>
          </a:lstStyle>
          <a:p>
            <a:fld id="{8D750C97-B985-AC43-82E7-4CF810665C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0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Trebuchet MS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tif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cid:09619444-971b-4f7c-a0e6-02f9773463ce@mgd.ey.com" TargetMode="External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tiff"/><Relationship Id="rId3" Type="http://schemas.openxmlformats.org/officeDocument/2006/relationships/image" Target="../media/image28.jpeg"/><Relationship Id="rId7" Type="http://schemas.openxmlformats.org/officeDocument/2006/relationships/image" Target="../media/image62.png"/><Relationship Id="rId12" Type="http://schemas.openxmlformats.org/officeDocument/2006/relationships/image" Target="../media/image3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jpg"/><Relationship Id="rId10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1.png"/><Relationship Id="rId4" Type="http://schemas.openxmlformats.org/officeDocument/2006/relationships/diagramData" Target="../diagrams/data1.xml"/><Relationship Id="rId9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jen@girlswithimpact.com" TargetMode="Externa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uXyZAkuUo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718" y="0"/>
            <a:ext cx="546828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7C2231-583C-6449-A982-0108BED1F563}"/>
              </a:ext>
            </a:extLst>
          </p:cNvPr>
          <p:cNvSpPr txBox="1"/>
          <p:nvPr/>
        </p:nvSpPr>
        <p:spPr>
          <a:xfrm>
            <a:off x="1122411" y="3374360"/>
            <a:ext cx="5231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NextGen CT: 10,000</a:t>
            </a:r>
          </a:p>
          <a:p>
            <a:pPr algn="ctr"/>
            <a:endParaRPr lang="en-US" sz="2800" b="1" dirty="0">
              <a:solidFill>
                <a:schemeClr val="accent4"/>
              </a:solidFill>
            </a:endParaRPr>
          </a:p>
          <a:p>
            <a:pPr algn="ctr"/>
            <a:r>
              <a:rPr lang="en-US" sz="2800" b="1" dirty="0">
                <a:solidFill>
                  <a:schemeClr val="accent4"/>
                </a:solidFill>
              </a:rPr>
              <a:t>Equipping 10,000 NextGen Women in Business in Connecticut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4998879A-8FFE-BD4E-B742-204365087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4623"/>
            <a:ext cx="7910111" cy="19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8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24FDBC4-9B17-354A-8CFC-0302E13EA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60"/>
          <a:stretch/>
        </p:blipFill>
        <p:spPr>
          <a:xfrm>
            <a:off x="8848165" y="1257222"/>
            <a:ext cx="3343835" cy="56007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2330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51" y="365125"/>
            <a:ext cx="11043449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Goals and Outcomes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470735-D296-C04B-BBA4-4FF249F39FE5}"/>
              </a:ext>
            </a:extLst>
          </p:cNvPr>
          <p:cNvSpPr/>
          <p:nvPr/>
        </p:nvSpPr>
        <p:spPr>
          <a:xfrm>
            <a:off x="310351" y="1489269"/>
            <a:ext cx="2656324" cy="464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3 Big Goals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55D4D9-44A3-3647-9916-4B74D873207C}"/>
              </a:ext>
            </a:extLst>
          </p:cNvPr>
          <p:cNvSpPr/>
          <p:nvPr/>
        </p:nvSpPr>
        <p:spPr>
          <a:xfrm>
            <a:off x="3184389" y="1489269"/>
            <a:ext cx="7473151" cy="4649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Outcomes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EBE541E-1B19-C040-96D7-BBB19E5F0025}"/>
              </a:ext>
            </a:extLst>
          </p:cNvPr>
          <p:cNvSpPr/>
          <p:nvPr/>
        </p:nvSpPr>
        <p:spPr>
          <a:xfrm>
            <a:off x="741579" y="2568590"/>
            <a:ext cx="2380128" cy="58627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 Ready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1FCF07-6A8D-BA40-A209-11BFB1A3990D}"/>
              </a:ext>
            </a:extLst>
          </p:cNvPr>
          <p:cNvSpPr/>
          <p:nvPr/>
        </p:nvSpPr>
        <p:spPr>
          <a:xfrm>
            <a:off x="741579" y="4015029"/>
            <a:ext cx="2380128" cy="61578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 ready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48C8AB-5915-CF41-8E60-89B526FE6476}"/>
              </a:ext>
            </a:extLst>
          </p:cNvPr>
          <p:cNvSpPr/>
          <p:nvPr/>
        </p:nvSpPr>
        <p:spPr>
          <a:xfrm>
            <a:off x="553270" y="5404663"/>
            <a:ext cx="2756747" cy="615786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 ready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FC6E20F-1D10-4440-B264-669108152012}"/>
              </a:ext>
            </a:extLst>
          </p:cNvPr>
          <p:cNvSpPr/>
          <p:nvPr/>
        </p:nvSpPr>
        <p:spPr>
          <a:xfrm>
            <a:off x="3237967" y="2055813"/>
            <a:ext cx="7767106" cy="16555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LEADERSHIP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85% are more leader confident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 SKILLS: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79% feel improvement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SALES: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63% more confident cold-calling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MANAGEMENT: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60% more able to create a project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COLLABORATION: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50% better at collaborating with others online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DIFFERENTIATE: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65% are better able to pitch investors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3C204C8-4120-A645-BA40-C1077B331F86}"/>
              </a:ext>
            </a:extLst>
          </p:cNvPr>
          <p:cNvSpPr/>
          <p:nvPr/>
        </p:nvSpPr>
        <p:spPr>
          <a:xfrm>
            <a:off x="3237966" y="3919334"/>
            <a:ext cx="7767105" cy="99955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COLLEGE/CAREER READINESS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93% feel more college ready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ADMISSIONS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63% able to distinguish themselves for admissions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 MAJORS: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50%+ major in business/entrepreneurship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8A5D608-6604-7E46-BB55-3AE545D87D23}"/>
              </a:ext>
            </a:extLst>
          </p:cNvPr>
          <p:cNvSpPr/>
          <p:nvPr/>
        </p:nvSpPr>
        <p:spPr>
          <a:xfrm>
            <a:off x="3237967" y="5212781"/>
            <a:ext cx="7767104" cy="14677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SAVING MONEY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60% more likely to save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SETTING GOALS: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63% perform better at goal setting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LEANING IN: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63% more confident raising hand to answer a question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REJECTION: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58% more comfortable being turned down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DELEGATING: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63% more confident asking others to do something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5D5711-D3F1-E14F-B59F-E5C8DEA8472E}"/>
              </a:ext>
            </a:extLst>
          </p:cNvPr>
          <p:cNvSpPr/>
          <p:nvPr/>
        </p:nvSpPr>
        <p:spPr>
          <a:xfrm>
            <a:off x="191448" y="2610267"/>
            <a:ext cx="502920" cy="50292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A1BE1A-97FC-9D47-8232-8F19985C9429}"/>
              </a:ext>
            </a:extLst>
          </p:cNvPr>
          <p:cNvSpPr/>
          <p:nvPr/>
        </p:nvSpPr>
        <p:spPr>
          <a:xfrm>
            <a:off x="191448" y="4071461"/>
            <a:ext cx="502920" cy="50292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C7F237-B5A7-2142-A303-D3B2D522C512}"/>
              </a:ext>
            </a:extLst>
          </p:cNvPr>
          <p:cNvSpPr/>
          <p:nvPr/>
        </p:nvSpPr>
        <p:spPr>
          <a:xfrm>
            <a:off x="191448" y="5461096"/>
            <a:ext cx="502920" cy="50292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4815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D49816A-3161-42C9-B3AC-EBF7448717B3}"/>
              </a:ext>
            </a:extLst>
          </p:cNvPr>
          <p:cNvSpPr/>
          <p:nvPr/>
        </p:nvSpPr>
        <p:spPr>
          <a:xfrm>
            <a:off x="0" y="1400067"/>
            <a:ext cx="12192000" cy="4465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51" y="413966"/>
            <a:ext cx="11353800" cy="1325563"/>
          </a:xfrm>
        </p:spPr>
        <p:txBody>
          <a:bodyPr anchor="t" anchorCtr="0">
            <a:noAutofit/>
          </a:bodyPr>
          <a:lstStyle/>
          <a:p>
            <a:r>
              <a:rPr lang="en-US" dirty="0">
                <a:solidFill>
                  <a:srgbClr val="A89D96"/>
                </a:solidFill>
              </a:rPr>
              <a:t>Sept 17</a:t>
            </a:r>
            <a:r>
              <a:rPr lang="en-US" baseline="30000" dirty="0">
                <a:solidFill>
                  <a:srgbClr val="A89D96"/>
                </a:solidFill>
              </a:rPr>
              <a:t>th</a:t>
            </a:r>
            <a:r>
              <a:rPr lang="en-US" dirty="0">
                <a:solidFill>
                  <a:srgbClr val="A89D96"/>
                </a:solidFill>
              </a:rPr>
              <a:t>: </a:t>
            </a:r>
            <a:endParaRPr lang="en-US" sz="2400" dirty="0">
              <a:solidFill>
                <a:srgbClr val="E7417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806" y="2030091"/>
            <a:ext cx="1109808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0710" y="3847189"/>
            <a:ext cx="755631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What should a post-Recovery plan look like?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types of training is needed to create paths?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E9B25A-2162-BC4C-9407-0FF022FD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1" y="0"/>
            <a:ext cx="12192000" cy="30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9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83E4ED22-8D6D-7F4E-8A0E-417093D7E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75" b="28989"/>
          <a:stretch/>
        </p:blipFill>
        <p:spPr>
          <a:xfrm>
            <a:off x="28097" y="2323266"/>
            <a:ext cx="12192000" cy="3903903"/>
          </a:xfrm>
          <a:prstGeom prst="rect">
            <a:avLst/>
          </a:prstGeom>
        </p:spPr>
      </p:pic>
      <p:sp>
        <p:nvSpPr>
          <p:cNvPr id="314" name="Google Shape;314;p13"/>
          <p:cNvSpPr txBox="1"/>
          <p:nvPr/>
        </p:nvSpPr>
        <p:spPr>
          <a:xfrm>
            <a:off x="279617" y="90370"/>
            <a:ext cx="10676299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  <a:latin typeface="Poppins" pitchFamily="2" charset="77"/>
                <a:cs typeface="Poppins" pitchFamily="2" charset="77"/>
                <a:sym typeface="Arial"/>
              </a:rPr>
              <a:t>Younger women: How do we help women 18-24 in job placement?</a:t>
            </a:r>
            <a:endParaRPr sz="2133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5" name="Google Shape;315;p13"/>
          <p:cNvSpPr/>
          <p:nvPr/>
        </p:nvSpPr>
        <p:spPr>
          <a:xfrm>
            <a:off x="1665200" y="1472787"/>
            <a:ext cx="8861600" cy="106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1867" dirty="0">
                <a:solidFill>
                  <a:srgbClr val="E7417A"/>
                </a:solidFill>
                <a:latin typeface="Poppins"/>
                <a:ea typeface="Poppins"/>
                <a:cs typeface="Poppins"/>
                <a:sym typeface="Poppins"/>
              </a:rPr>
              <a:t>Question: </a:t>
            </a:r>
            <a:r>
              <a: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The goal with young women - ages 18-24 -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is</a:t>
            </a:r>
            <a:r>
              <a: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to help them get placed into their first jobs. On a scale from 1 – 5, please rate the importance of the following in achieving that end (job placement)? 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p13"/>
          <p:cNvSpPr/>
          <p:nvPr/>
        </p:nvSpPr>
        <p:spPr>
          <a:xfrm>
            <a:off x="10474256" y="1965202"/>
            <a:ext cx="1424232" cy="390390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7;p13">
            <a:extLst>
              <a:ext uri="{FF2B5EF4-FFF2-40B4-BE49-F238E27FC236}">
                <a16:creationId xmlns:a16="http://schemas.microsoft.com/office/drawing/2014/main" id="{71D2CB36-F1AD-524D-8ECC-4D9B7CD3C374}"/>
              </a:ext>
            </a:extLst>
          </p:cNvPr>
          <p:cNvSpPr/>
          <p:nvPr/>
        </p:nvSpPr>
        <p:spPr>
          <a:xfrm>
            <a:off x="1553831" y="2517797"/>
            <a:ext cx="1274213" cy="315677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17;p13">
            <a:extLst>
              <a:ext uri="{FF2B5EF4-FFF2-40B4-BE49-F238E27FC236}">
                <a16:creationId xmlns:a16="http://schemas.microsoft.com/office/drawing/2014/main" id="{38A4797F-7796-FA42-BB8C-AAB89089D24D}"/>
              </a:ext>
            </a:extLst>
          </p:cNvPr>
          <p:cNvSpPr/>
          <p:nvPr/>
        </p:nvSpPr>
        <p:spPr>
          <a:xfrm>
            <a:off x="279618" y="2457617"/>
            <a:ext cx="952604" cy="32169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BB255-944D-2545-82E2-185D46C8EA1E}"/>
              </a:ext>
            </a:extLst>
          </p:cNvPr>
          <p:cNvSpPr txBox="1"/>
          <p:nvPr/>
        </p:nvSpPr>
        <p:spPr>
          <a:xfrm>
            <a:off x="10734536" y="2252433"/>
            <a:ext cx="104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1A09E-A278-304F-B6B7-13D2E06EEE40}"/>
              </a:ext>
            </a:extLst>
          </p:cNvPr>
          <p:cNvSpPr txBox="1"/>
          <p:nvPr/>
        </p:nvSpPr>
        <p:spPr>
          <a:xfrm>
            <a:off x="1557470" y="2206761"/>
            <a:ext cx="104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50930-6B2D-284E-BDF5-F529FA221A21}"/>
              </a:ext>
            </a:extLst>
          </p:cNvPr>
          <p:cNvSpPr txBox="1"/>
          <p:nvPr/>
        </p:nvSpPr>
        <p:spPr>
          <a:xfrm>
            <a:off x="8098934" y="2964045"/>
            <a:ext cx="104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0BA3-3FB4-5C41-BA90-140F4A2D3CD4}"/>
              </a:ext>
            </a:extLst>
          </p:cNvPr>
          <p:cNvSpPr txBox="1"/>
          <p:nvPr/>
        </p:nvSpPr>
        <p:spPr>
          <a:xfrm>
            <a:off x="9430160" y="3169229"/>
            <a:ext cx="104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57%</a:t>
            </a:r>
          </a:p>
        </p:txBody>
      </p:sp>
      <p:sp>
        <p:nvSpPr>
          <p:cNvPr id="13" name="Google Shape;317;p13">
            <a:extLst>
              <a:ext uri="{FF2B5EF4-FFF2-40B4-BE49-F238E27FC236}">
                <a16:creationId xmlns:a16="http://schemas.microsoft.com/office/drawing/2014/main" id="{14688550-74FF-0143-A366-985851E79223}"/>
              </a:ext>
            </a:extLst>
          </p:cNvPr>
          <p:cNvSpPr/>
          <p:nvPr/>
        </p:nvSpPr>
        <p:spPr>
          <a:xfrm>
            <a:off x="8005927" y="2626557"/>
            <a:ext cx="2324765" cy="2975433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  <p:bldP spid="6" grpId="0" animBg="1"/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DAB05A16-D61A-8E43-81AE-6BED6BE33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53" b="29534"/>
          <a:stretch/>
        </p:blipFill>
        <p:spPr>
          <a:xfrm>
            <a:off x="0" y="2590218"/>
            <a:ext cx="12192000" cy="3326573"/>
          </a:xfrm>
          <a:prstGeom prst="rect">
            <a:avLst/>
          </a:prstGeom>
        </p:spPr>
      </p:pic>
      <p:sp>
        <p:nvSpPr>
          <p:cNvPr id="329" name="Google Shape;329;p15"/>
          <p:cNvSpPr txBox="1"/>
          <p:nvPr/>
        </p:nvSpPr>
        <p:spPr>
          <a:xfrm>
            <a:off x="549128" y="198228"/>
            <a:ext cx="9338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3733" dirty="0">
                <a:solidFill>
                  <a:schemeClr val="lt1"/>
                </a:solidFill>
                <a:latin typeface="Poppins" pitchFamily="2" charset="77"/>
                <a:cs typeface="Poppins" pitchFamily="2" charset="77"/>
                <a:sym typeface="Arial"/>
              </a:rPr>
              <a:t>How significant are the barriers?</a:t>
            </a:r>
            <a:endParaRPr sz="2667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0" name="Google Shape;330;p15"/>
          <p:cNvSpPr txBox="1"/>
          <p:nvPr/>
        </p:nvSpPr>
        <p:spPr>
          <a:xfrm>
            <a:off x="245401" y="1314861"/>
            <a:ext cx="10973703" cy="168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2133" dirty="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Question: </a:t>
            </a:r>
            <a:endParaRPr sz="2400" dirty="0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Many barriers continue to exist impacting women’s professional and economic success.  Of the following, how much of a barrier do you think they are to women’s success?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317;p13">
            <a:extLst>
              <a:ext uri="{FF2B5EF4-FFF2-40B4-BE49-F238E27FC236}">
                <a16:creationId xmlns:a16="http://schemas.microsoft.com/office/drawing/2014/main" id="{9344A985-F899-F546-95B9-B82144AF3690}"/>
              </a:ext>
            </a:extLst>
          </p:cNvPr>
          <p:cNvSpPr/>
          <p:nvPr/>
        </p:nvSpPr>
        <p:spPr>
          <a:xfrm>
            <a:off x="237116" y="2869431"/>
            <a:ext cx="1471563" cy="285711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7;p13">
            <a:extLst>
              <a:ext uri="{FF2B5EF4-FFF2-40B4-BE49-F238E27FC236}">
                <a16:creationId xmlns:a16="http://schemas.microsoft.com/office/drawing/2014/main" id="{3F1F14A0-6EF3-1D4C-8C34-5703979C9329}"/>
              </a:ext>
            </a:extLst>
          </p:cNvPr>
          <p:cNvSpPr/>
          <p:nvPr/>
        </p:nvSpPr>
        <p:spPr>
          <a:xfrm>
            <a:off x="5953924" y="2751112"/>
            <a:ext cx="1471563" cy="2975433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54CE0-4780-BD46-9642-5BEC74989B3F}"/>
              </a:ext>
            </a:extLst>
          </p:cNvPr>
          <p:cNvSpPr txBox="1"/>
          <p:nvPr/>
        </p:nvSpPr>
        <p:spPr>
          <a:xfrm>
            <a:off x="688033" y="3346200"/>
            <a:ext cx="104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8C679-1FA5-8841-9EE0-5C6AACDFDB38}"/>
              </a:ext>
            </a:extLst>
          </p:cNvPr>
          <p:cNvSpPr txBox="1"/>
          <p:nvPr/>
        </p:nvSpPr>
        <p:spPr>
          <a:xfrm>
            <a:off x="6428292" y="2869432"/>
            <a:ext cx="104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D49816A-3161-42C9-B3AC-EBF7448717B3}"/>
              </a:ext>
            </a:extLst>
          </p:cNvPr>
          <p:cNvSpPr/>
          <p:nvPr/>
        </p:nvSpPr>
        <p:spPr>
          <a:xfrm>
            <a:off x="0" y="1400067"/>
            <a:ext cx="12192000" cy="4465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51" y="413966"/>
            <a:ext cx="11353800" cy="1325563"/>
          </a:xfrm>
        </p:spPr>
        <p:txBody>
          <a:bodyPr anchor="t" anchorCtr="0">
            <a:noAutofit/>
          </a:bodyPr>
          <a:lstStyle/>
          <a:p>
            <a:r>
              <a:rPr lang="en-US" dirty="0">
                <a:solidFill>
                  <a:srgbClr val="E7417A"/>
                </a:solidFill>
              </a:rPr>
              <a:t>How we’re advancing 10,000 </a:t>
            </a:r>
            <a:br>
              <a:rPr lang="en-US" dirty="0">
                <a:solidFill>
                  <a:srgbClr val="E7417A"/>
                </a:solidFill>
              </a:rPr>
            </a:br>
            <a:r>
              <a:rPr lang="en-US" sz="2000" dirty="0">
                <a:solidFill>
                  <a:srgbClr val="E7417A"/>
                </a:solidFill>
              </a:rPr>
              <a:t>Leveraging online learning to advance work readiness</a:t>
            </a:r>
            <a:endParaRPr lang="en-US" sz="1600" dirty="0">
              <a:solidFill>
                <a:srgbClr val="E7417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935" y="2030091"/>
            <a:ext cx="96720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54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A3E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Engaging companies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540"/>
              </a:buClr>
              <a:buSzTx/>
              <a:buFontTx/>
              <a:buChar char="-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Employee engagement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540"/>
              </a:buClr>
              <a:buSzTx/>
              <a:buFontTx/>
              <a:buChar char="-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Internship placement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54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741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54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E741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Workforce agencies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DB540"/>
              </a:buCl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Business 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54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1CE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54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6C1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Partnering to recruit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540"/>
              </a:buClr>
              <a:buSzTx/>
              <a:buFontTx/>
              <a:buChar char="-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Schools, community colleges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540"/>
              </a:buClr>
              <a:buSzTx/>
              <a:buFontTx/>
              <a:buChar char="-"/>
              <a:tabLst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5806" y="2030091"/>
            <a:ext cx="1109808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5806" y="3386948"/>
            <a:ext cx="1109808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5806" y="4626936"/>
            <a:ext cx="1109808" cy="830997"/>
          </a:xfrm>
          <a:prstGeom prst="rect">
            <a:avLst/>
          </a:prstGeom>
          <a:solidFill>
            <a:srgbClr val="FE6C1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10" name="Google Shape;530;p29" descr="FCCFFWG_RGB_Sm.jpg">
            <a:extLst>
              <a:ext uri="{FF2B5EF4-FFF2-40B4-BE49-F238E27FC236}">
                <a16:creationId xmlns:a16="http://schemas.microsoft.com/office/drawing/2014/main" id="{DD637219-D958-7B46-B187-F177B18753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7978" y="5990192"/>
            <a:ext cx="1353987" cy="73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31;p29">
            <a:extLst>
              <a:ext uri="{FF2B5EF4-FFF2-40B4-BE49-F238E27FC236}">
                <a16:creationId xmlns:a16="http://schemas.microsoft.com/office/drawing/2014/main" id="{E915E637-6FB9-734F-9CE7-FD7C4861E7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8547" y="6091534"/>
            <a:ext cx="1783831" cy="4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43;p29">
            <a:extLst>
              <a:ext uri="{FF2B5EF4-FFF2-40B4-BE49-F238E27FC236}">
                <a16:creationId xmlns:a16="http://schemas.microsoft.com/office/drawing/2014/main" id="{F529F502-75F4-7246-A87D-1A1647D511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5642" y="6028067"/>
            <a:ext cx="1649242" cy="5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320EC-ABA0-874A-AB1A-69389528E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238" y="6065064"/>
            <a:ext cx="1848281" cy="484266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40CD60C4-12EE-344A-8D81-259CCC79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21" y="1027223"/>
            <a:ext cx="3419498" cy="48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EAE57-6E55-2B4B-8BA3-AA86421829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4137" y="1013229"/>
            <a:ext cx="2831982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F4A6-E0F9-7448-81D2-50231F29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305" y="2520498"/>
            <a:ext cx="6973389" cy="1325563"/>
          </a:xfrm>
        </p:spPr>
        <p:txBody>
          <a:bodyPr/>
          <a:lstStyle/>
          <a:p>
            <a:pPr algn="ctr"/>
            <a:r>
              <a:rPr lang="en-US" dirty="0"/>
              <a:t>Addendum</a:t>
            </a:r>
          </a:p>
        </p:txBody>
      </p:sp>
    </p:spTree>
    <p:extLst>
      <p:ext uri="{BB962C8B-B14F-4D97-AF65-F5344CB8AC3E}">
        <p14:creationId xmlns:p14="http://schemas.microsoft.com/office/powerpoint/2010/main" val="280708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711" y="3892886"/>
            <a:ext cx="717243" cy="616809"/>
            <a:chOff x="449196" y="1698602"/>
            <a:chExt cx="956324" cy="822412"/>
          </a:xfrm>
          <a:solidFill>
            <a:srgbClr val="FF8200"/>
          </a:solidFill>
        </p:grpSpPr>
        <p:sp>
          <p:nvSpPr>
            <p:cNvPr id="8" name="Rectangle 10"/>
            <p:cNvSpPr/>
            <p:nvPr/>
          </p:nvSpPr>
          <p:spPr>
            <a:xfrm>
              <a:off x="449196" y="1698602"/>
              <a:ext cx="471350" cy="822412"/>
            </a:xfrm>
            <a:custGeom>
              <a:avLst/>
              <a:gdLst>
                <a:gd name="connsiteX0" fmla="*/ 0 w 146050"/>
                <a:gd name="connsiteY0" fmla="*/ 0 h 160655"/>
                <a:gd name="connsiteX1" fmla="*/ 146050 w 146050"/>
                <a:gd name="connsiteY1" fmla="*/ 0 h 160655"/>
                <a:gd name="connsiteX2" fmla="*/ 146050 w 146050"/>
                <a:gd name="connsiteY2" fmla="*/ 160655 h 160655"/>
                <a:gd name="connsiteX3" fmla="*/ 0 w 146050"/>
                <a:gd name="connsiteY3" fmla="*/ 160655 h 160655"/>
                <a:gd name="connsiteX4" fmla="*/ 0 w 146050"/>
                <a:gd name="connsiteY4" fmla="*/ 0 h 160655"/>
                <a:gd name="connsiteX0" fmla="*/ 0 w 146050"/>
                <a:gd name="connsiteY0" fmla="*/ 1429 h 162084"/>
                <a:gd name="connsiteX1" fmla="*/ 89694 w 146050"/>
                <a:gd name="connsiteY1" fmla="*/ 0 h 162084"/>
                <a:gd name="connsiteX2" fmla="*/ 146050 w 146050"/>
                <a:gd name="connsiteY2" fmla="*/ 1429 h 162084"/>
                <a:gd name="connsiteX3" fmla="*/ 146050 w 146050"/>
                <a:gd name="connsiteY3" fmla="*/ 162084 h 162084"/>
                <a:gd name="connsiteX4" fmla="*/ 0 w 146050"/>
                <a:gd name="connsiteY4" fmla="*/ 162084 h 162084"/>
                <a:gd name="connsiteX5" fmla="*/ 0 w 146050"/>
                <a:gd name="connsiteY5" fmla="*/ 1429 h 162084"/>
                <a:gd name="connsiteX0" fmla="*/ 0 w 158751"/>
                <a:gd name="connsiteY0" fmla="*/ 96679 h 257334"/>
                <a:gd name="connsiteX1" fmla="*/ 158751 w 158751"/>
                <a:gd name="connsiteY1" fmla="*/ 0 h 257334"/>
                <a:gd name="connsiteX2" fmla="*/ 146050 w 158751"/>
                <a:gd name="connsiteY2" fmla="*/ 96679 h 257334"/>
                <a:gd name="connsiteX3" fmla="*/ 146050 w 158751"/>
                <a:gd name="connsiteY3" fmla="*/ 257334 h 257334"/>
                <a:gd name="connsiteX4" fmla="*/ 0 w 158751"/>
                <a:gd name="connsiteY4" fmla="*/ 257334 h 257334"/>
                <a:gd name="connsiteX5" fmla="*/ 0 w 158751"/>
                <a:gd name="connsiteY5" fmla="*/ 96679 h 257334"/>
                <a:gd name="connsiteX0" fmla="*/ 0 w 158751"/>
                <a:gd name="connsiteY0" fmla="*/ 96679 h 257334"/>
                <a:gd name="connsiteX1" fmla="*/ 87313 w 158751"/>
                <a:gd name="connsiteY1" fmla="*/ 42862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96679 h 257334"/>
                <a:gd name="connsiteX1" fmla="*/ 92076 w 158751"/>
                <a:gd name="connsiteY1" fmla="*/ 26193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115730 h 276385"/>
                <a:gd name="connsiteX1" fmla="*/ 151607 w 158751"/>
                <a:gd name="connsiteY1" fmla="*/ 0 h 276385"/>
                <a:gd name="connsiteX2" fmla="*/ 158751 w 158751"/>
                <a:gd name="connsiteY2" fmla="*/ 19051 h 276385"/>
                <a:gd name="connsiteX3" fmla="*/ 146050 w 158751"/>
                <a:gd name="connsiteY3" fmla="*/ 115730 h 276385"/>
                <a:gd name="connsiteX4" fmla="*/ 146050 w 158751"/>
                <a:gd name="connsiteY4" fmla="*/ 276385 h 276385"/>
                <a:gd name="connsiteX5" fmla="*/ 0 w 158751"/>
                <a:gd name="connsiteY5" fmla="*/ 276385 h 276385"/>
                <a:gd name="connsiteX6" fmla="*/ 0 w 158751"/>
                <a:gd name="connsiteY6" fmla="*/ 115730 h 276385"/>
                <a:gd name="connsiteX0" fmla="*/ 0 w 151607"/>
                <a:gd name="connsiteY0" fmla="*/ 115730 h 276385"/>
                <a:gd name="connsiteX1" fmla="*/ 151607 w 151607"/>
                <a:gd name="connsiteY1" fmla="*/ 0 h 276385"/>
                <a:gd name="connsiteX2" fmla="*/ 89695 w 151607"/>
                <a:gd name="connsiteY2" fmla="*/ 114301 h 276385"/>
                <a:gd name="connsiteX3" fmla="*/ 146050 w 151607"/>
                <a:gd name="connsiteY3" fmla="*/ 115730 h 276385"/>
                <a:gd name="connsiteX4" fmla="*/ 146050 w 151607"/>
                <a:gd name="connsiteY4" fmla="*/ 276385 h 276385"/>
                <a:gd name="connsiteX5" fmla="*/ 0 w 151607"/>
                <a:gd name="connsiteY5" fmla="*/ 276385 h 276385"/>
                <a:gd name="connsiteX6" fmla="*/ 0 w 151607"/>
                <a:gd name="connsiteY6" fmla="*/ 115730 h 276385"/>
                <a:gd name="connsiteX0" fmla="*/ 0 w 158751"/>
                <a:gd name="connsiteY0" fmla="*/ 80011 h 240666"/>
                <a:gd name="connsiteX1" fmla="*/ 158751 w 158751"/>
                <a:gd name="connsiteY1" fmla="*/ 0 h 240666"/>
                <a:gd name="connsiteX2" fmla="*/ 89695 w 158751"/>
                <a:gd name="connsiteY2" fmla="*/ 78582 h 240666"/>
                <a:gd name="connsiteX3" fmla="*/ 146050 w 158751"/>
                <a:gd name="connsiteY3" fmla="*/ 80011 h 240666"/>
                <a:gd name="connsiteX4" fmla="*/ 146050 w 158751"/>
                <a:gd name="connsiteY4" fmla="*/ 240666 h 240666"/>
                <a:gd name="connsiteX5" fmla="*/ 0 w 158751"/>
                <a:gd name="connsiteY5" fmla="*/ 240666 h 240666"/>
                <a:gd name="connsiteX6" fmla="*/ 0 w 158751"/>
                <a:gd name="connsiteY6" fmla="*/ 80011 h 240666"/>
                <a:gd name="connsiteX0" fmla="*/ 0 w 158751"/>
                <a:gd name="connsiteY0" fmla="*/ 80011 h 240666"/>
                <a:gd name="connsiteX1" fmla="*/ 125413 w 158751"/>
                <a:gd name="connsiteY1" fmla="*/ 11907 h 240666"/>
                <a:gd name="connsiteX2" fmla="*/ 158751 w 158751"/>
                <a:gd name="connsiteY2" fmla="*/ 0 h 240666"/>
                <a:gd name="connsiteX3" fmla="*/ 89695 w 158751"/>
                <a:gd name="connsiteY3" fmla="*/ 78582 h 240666"/>
                <a:gd name="connsiteX4" fmla="*/ 146050 w 158751"/>
                <a:gd name="connsiteY4" fmla="*/ 80011 h 240666"/>
                <a:gd name="connsiteX5" fmla="*/ 146050 w 158751"/>
                <a:gd name="connsiteY5" fmla="*/ 240666 h 240666"/>
                <a:gd name="connsiteX6" fmla="*/ 0 w 158751"/>
                <a:gd name="connsiteY6" fmla="*/ 240666 h 240666"/>
                <a:gd name="connsiteX7" fmla="*/ 0 w 158751"/>
                <a:gd name="connsiteY7" fmla="*/ 80011 h 24066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9542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32" h="281146">
                  <a:moveTo>
                    <a:pt x="0" y="120491"/>
                  </a:moveTo>
                  <a:cubicBezTo>
                    <a:pt x="3851" y="35215"/>
                    <a:pt x="74972" y="592"/>
                    <a:pt x="161132" y="0"/>
                  </a:cubicBezTo>
                  <a:cubicBezTo>
                    <a:pt x="161130" y="13757"/>
                    <a:pt x="161127" y="27514"/>
                    <a:pt x="161125" y="41271"/>
                  </a:cubicBezTo>
                  <a:cubicBezTo>
                    <a:pt x="108031" y="58495"/>
                    <a:pt x="86596" y="82052"/>
                    <a:pt x="89695" y="119062"/>
                  </a:cubicBezTo>
                  <a:lnTo>
                    <a:pt x="146050" y="120491"/>
                  </a:lnTo>
                  <a:lnTo>
                    <a:pt x="146050" y="281146"/>
                  </a:lnTo>
                  <a:lnTo>
                    <a:pt x="0" y="281146"/>
                  </a:lnTo>
                  <a:lnTo>
                    <a:pt x="0" y="1204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417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34170" y="1698602"/>
              <a:ext cx="471350" cy="822412"/>
            </a:xfrm>
            <a:custGeom>
              <a:avLst/>
              <a:gdLst>
                <a:gd name="connsiteX0" fmla="*/ 0 w 146050"/>
                <a:gd name="connsiteY0" fmla="*/ 0 h 160655"/>
                <a:gd name="connsiteX1" fmla="*/ 146050 w 146050"/>
                <a:gd name="connsiteY1" fmla="*/ 0 h 160655"/>
                <a:gd name="connsiteX2" fmla="*/ 146050 w 146050"/>
                <a:gd name="connsiteY2" fmla="*/ 160655 h 160655"/>
                <a:gd name="connsiteX3" fmla="*/ 0 w 146050"/>
                <a:gd name="connsiteY3" fmla="*/ 160655 h 160655"/>
                <a:gd name="connsiteX4" fmla="*/ 0 w 146050"/>
                <a:gd name="connsiteY4" fmla="*/ 0 h 160655"/>
                <a:gd name="connsiteX0" fmla="*/ 0 w 146050"/>
                <a:gd name="connsiteY0" fmla="*/ 1429 h 162084"/>
                <a:gd name="connsiteX1" fmla="*/ 89694 w 146050"/>
                <a:gd name="connsiteY1" fmla="*/ 0 h 162084"/>
                <a:gd name="connsiteX2" fmla="*/ 146050 w 146050"/>
                <a:gd name="connsiteY2" fmla="*/ 1429 h 162084"/>
                <a:gd name="connsiteX3" fmla="*/ 146050 w 146050"/>
                <a:gd name="connsiteY3" fmla="*/ 162084 h 162084"/>
                <a:gd name="connsiteX4" fmla="*/ 0 w 146050"/>
                <a:gd name="connsiteY4" fmla="*/ 162084 h 162084"/>
                <a:gd name="connsiteX5" fmla="*/ 0 w 146050"/>
                <a:gd name="connsiteY5" fmla="*/ 1429 h 162084"/>
                <a:gd name="connsiteX0" fmla="*/ 0 w 158751"/>
                <a:gd name="connsiteY0" fmla="*/ 96679 h 257334"/>
                <a:gd name="connsiteX1" fmla="*/ 158751 w 158751"/>
                <a:gd name="connsiteY1" fmla="*/ 0 h 257334"/>
                <a:gd name="connsiteX2" fmla="*/ 146050 w 158751"/>
                <a:gd name="connsiteY2" fmla="*/ 96679 h 257334"/>
                <a:gd name="connsiteX3" fmla="*/ 146050 w 158751"/>
                <a:gd name="connsiteY3" fmla="*/ 257334 h 257334"/>
                <a:gd name="connsiteX4" fmla="*/ 0 w 158751"/>
                <a:gd name="connsiteY4" fmla="*/ 257334 h 257334"/>
                <a:gd name="connsiteX5" fmla="*/ 0 w 158751"/>
                <a:gd name="connsiteY5" fmla="*/ 96679 h 257334"/>
                <a:gd name="connsiteX0" fmla="*/ 0 w 158751"/>
                <a:gd name="connsiteY0" fmla="*/ 96679 h 257334"/>
                <a:gd name="connsiteX1" fmla="*/ 87313 w 158751"/>
                <a:gd name="connsiteY1" fmla="*/ 42862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96679 h 257334"/>
                <a:gd name="connsiteX1" fmla="*/ 92076 w 158751"/>
                <a:gd name="connsiteY1" fmla="*/ 26193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115730 h 276385"/>
                <a:gd name="connsiteX1" fmla="*/ 151607 w 158751"/>
                <a:gd name="connsiteY1" fmla="*/ 0 h 276385"/>
                <a:gd name="connsiteX2" fmla="*/ 158751 w 158751"/>
                <a:gd name="connsiteY2" fmla="*/ 19051 h 276385"/>
                <a:gd name="connsiteX3" fmla="*/ 146050 w 158751"/>
                <a:gd name="connsiteY3" fmla="*/ 115730 h 276385"/>
                <a:gd name="connsiteX4" fmla="*/ 146050 w 158751"/>
                <a:gd name="connsiteY4" fmla="*/ 276385 h 276385"/>
                <a:gd name="connsiteX5" fmla="*/ 0 w 158751"/>
                <a:gd name="connsiteY5" fmla="*/ 276385 h 276385"/>
                <a:gd name="connsiteX6" fmla="*/ 0 w 158751"/>
                <a:gd name="connsiteY6" fmla="*/ 115730 h 276385"/>
                <a:gd name="connsiteX0" fmla="*/ 0 w 151607"/>
                <a:gd name="connsiteY0" fmla="*/ 115730 h 276385"/>
                <a:gd name="connsiteX1" fmla="*/ 151607 w 151607"/>
                <a:gd name="connsiteY1" fmla="*/ 0 h 276385"/>
                <a:gd name="connsiteX2" fmla="*/ 89695 w 151607"/>
                <a:gd name="connsiteY2" fmla="*/ 114301 h 276385"/>
                <a:gd name="connsiteX3" fmla="*/ 146050 w 151607"/>
                <a:gd name="connsiteY3" fmla="*/ 115730 h 276385"/>
                <a:gd name="connsiteX4" fmla="*/ 146050 w 151607"/>
                <a:gd name="connsiteY4" fmla="*/ 276385 h 276385"/>
                <a:gd name="connsiteX5" fmla="*/ 0 w 151607"/>
                <a:gd name="connsiteY5" fmla="*/ 276385 h 276385"/>
                <a:gd name="connsiteX6" fmla="*/ 0 w 151607"/>
                <a:gd name="connsiteY6" fmla="*/ 115730 h 276385"/>
                <a:gd name="connsiteX0" fmla="*/ 0 w 158751"/>
                <a:gd name="connsiteY0" fmla="*/ 80011 h 240666"/>
                <a:gd name="connsiteX1" fmla="*/ 158751 w 158751"/>
                <a:gd name="connsiteY1" fmla="*/ 0 h 240666"/>
                <a:gd name="connsiteX2" fmla="*/ 89695 w 158751"/>
                <a:gd name="connsiteY2" fmla="*/ 78582 h 240666"/>
                <a:gd name="connsiteX3" fmla="*/ 146050 w 158751"/>
                <a:gd name="connsiteY3" fmla="*/ 80011 h 240666"/>
                <a:gd name="connsiteX4" fmla="*/ 146050 w 158751"/>
                <a:gd name="connsiteY4" fmla="*/ 240666 h 240666"/>
                <a:gd name="connsiteX5" fmla="*/ 0 w 158751"/>
                <a:gd name="connsiteY5" fmla="*/ 240666 h 240666"/>
                <a:gd name="connsiteX6" fmla="*/ 0 w 158751"/>
                <a:gd name="connsiteY6" fmla="*/ 80011 h 240666"/>
                <a:gd name="connsiteX0" fmla="*/ 0 w 158751"/>
                <a:gd name="connsiteY0" fmla="*/ 80011 h 240666"/>
                <a:gd name="connsiteX1" fmla="*/ 125413 w 158751"/>
                <a:gd name="connsiteY1" fmla="*/ 11907 h 240666"/>
                <a:gd name="connsiteX2" fmla="*/ 158751 w 158751"/>
                <a:gd name="connsiteY2" fmla="*/ 0 h 240666"/>
                <a:gd name="connsiteX3" fmla="*/ 89695 w 158751"/>
                <a:gd name="connsiteY3" fmla="*/ 78582 h 240666"/>
                <a:gd name="connsiteX4" fmla="*/ 146050 w 158751"/>
                <a:gd name="connsiteY4" fmla="*/ 80011 h 240666"/>
                <a:gd name="connsiteX5" fmla="*/ 146050 w 158751"/>
                <a:gd name="connsiteY5" fmla="*/ 240666 h 240666"/>
                <a:gd name="connsiteX6" fmla="*/ 0 w 158751"/>
                <a:gd name="connsiteY6" fmla="*/ 240666 h 240666"/>
                <a:gd name="connsiteX7" fmla="*/ 0 w 158751"/>
                <a:gd name="connsiteY7" fmla="*/ 80011 h 24066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9542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32" h="281146">
                  <a:moveTo>
                    <a:pt x="0" y="120491"/>
                  </a:moveTo>
                  <a:cubicBezTo>
                    <a:pt x="3851" y="35215"/>
                    <a:pt x="74972" y="592"/>
                    <a:pt x="161132" y="0"/>
                  </a:cubicBezTo>
                  <a:cubicBezTo>
                    <a:pt x="161130" y="13757"/>
                    <a:pt x="161127" y="27514"/>
                    <a:pt x="161125" y="41271"/>
                  </a:cubicBezTo>
                  <a:cubicBezTo>
                    <a:pt x="108031" y="58495"/>
                    <a:pt x="86596" y="82052"/>
                    <a:pt x="89695" y="119062"/>
                  </a:cubicBezTo>
                  <a:lnTo>
                    <a:pt x="146050" y="120491"/>
                  </a:lnTo>
                  <a:lnTo>
                    <a:pt x="146050" y="281146"/>
                  </a:lnTo>
                  <a:lnTo>
                    <a:pt x="0" y="281146"/>
                  </a:lnTo>
                  <a:lnTo>
                    <a:pt x="0" y="1204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417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617" y="4848265"/>
            <a:ext cx="3078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“Girls With Impact is doing such important work. It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7417A"/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cultivates success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by teaching girls the steps to plan and launch a business.”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5172" y="3896754"/>
            <a:ext cx="2322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Senator Dick Blumenthal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8877" y="4912417"/>
            <a:ext cx="3078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“I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can’t imagine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7417A"/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where these girls will be 15 or 20 years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from now. The whole world should know about this program.”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3384" y="3896754"/>
            <a:ext cx="26170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Yuen, Real estate broker and mom of graduate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291390" y="3911514"/>
            <a:ext cx="717243" cy="616809"/>
            <a:chOff x="449196" y="1698602"/>
            <a:chExt cx="956324" cy="822412"/>
          </a:xfrm>
          <a:solidFill>
            <a:schemeClr val="accent4"/>
          </a:solidFill>
        </p:grpSpPr>
        <p:sp>
          <p:nvSpPr>
            <p:cNvPr id="16" name="Rectangle 10"/>
            <p:cNvSpPr/>
            <p:nvPr/>
          </p:nvSpPr>
          <p:spPr>
            <a:xfrm>
              <a:off x="449196" y="1698602"/>
              <a:ext cx="471350" cy="822412"/>
            </a:xfrm>
            <a:custGeom>
              <a:avLst/>
              <a:gdLst>
                <a:gd name="connsiteX0" fmla="*/ 0 w 146050"/>
                <a:gd name="connsiteY0" fmla="*/ 0 h 160655"/>
                <a:gd name="connsiteX1" fmla="*/ 146050 w 146050"/>
                <a:gd name="connsiteY1" fmla="*/ 0 h 160655"/>
                <a:gd name="connsiteX2" fmla="*/ 146050 w 146050"/>
                <a:gd name="connsiteY2" fmla="*/ 160655 h 160655"/>
                <a:gd name="connsiteX3" fmla="*/ 0 w 146050"/>
                <a:gd name="connsiteY3" fmla="*/ 160655 h 160655"/>
                <a:gd name="connsiteX4" fmla="*/ 0 w 146050"/>
                <a:gd name="connsiteY4" fmla="*/ 0 h 160655"/>
                <a:gd name="connsiteX0" fmla="*/ 0 w 146050"/>
                <a:gd name="connsiteY0" fmla="*/ 1429 h 162084"/>
                <a:gd name="connsiteX1" fmla="*/ 89694 w 146050"/>
                <a:gd name="connsiteY1" fmla="*/ 0 h 162084"/>
                <a:gd name="connsiteX2" fmla="*/ 146050 w 146050"/>
                <a:gd name="connsiteY2" fmla="*/ 1429 h 162084"/>
                <a:gd name="connsiteX3" fmla="*/ 146050 w 146050"/>
                <a:gd name="connsiteY3" fmla="*/ 162084 h 162084"/>
                <a:gd name="connsiteX4" fmla="*/ 0 w 146050"/>
                <a:gd name="connsiteY4" fmla="*/ 162084 h 162084"/>
                <a:gd name="connsiteX5" fmla="*/ 0 w 146050"/>
                <a:gd name="connsiteY5" fmla="*/ 1429 h 162084"/>
                <a:gd name="connsiteX0" fmla="*/ 0 w 158751"/>
                <a:gd name="connsiteY0" fmla="*/ 96679 h 257334"/>
                <a:gd name="connsiteX1" fmla="*/ 158751 w 158751"/>
                <a:gd name="connsiteY1" fmla="*/ 0 h 257334"/>
                <a:gd name="connsiteX2" fmla="*/ 146050 w 158751"/>
                <a:gd name="connsiteY2" fmla="*/ 96679 h 257334"/>
                <a:gd name="connsiteX3" fmla="*/ 146050 w 158751"/>
                <a:gd name="connsiteY3" fmla="*/ 257334 h 257334"/>
                <a:gd name="connsiteX4" fmla="*/ 0 w 158751"/>
                <a:gd name="connsiteY4" fmla="*/ 257334 h 257334"/>
                <a:gd name="connsiteX5" fmla="*/ 0 w 158751"/>
                <a:gd name="connsiteY5" fmla="*/ 96679 h 257334"/>
                <a:gd name="connsiteX0" fmla="*/ 0 w 158751"/>
                <a:gd name="connsiteY0" fmla="*/ 96679 h 257334"/>
                <a:gd name="connsiteX1" fmla="*/ 87313 w 158751"/>
                <a:gd name="connsiteY1" fmla="*/ 42862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96679 h 257334"/>
                <a:gd name="connsiteX1" fmla="*/ 92076 w 158751"/>
                <a:gd name="connsiteY1" fmla="*/ 26193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115730 h 276385"/>
                <a:gd name="connsiteX1" fmla="*/ 151607 w 158751"/>
                <a:gd name="connsiteY1" fmla="*/ 0 h 276385"/>
                <a:gd name="connsiteX2" fmla="*/ 158751 w 158751"/>
                <a:gd name="connsiteY2" fmla="*/ 19051 h 276385"/>
                <a:gd name="connsiteX3" fmla="*/ 146050 w 158751"/>
                <a:gd name="connsiteY3" fmla="*/ 115730 h 276385"/>
                <a:gd name="connsiteX4" fmla="*/ 146050 w 158751"/>
                <a:gd name="connsiteY4" fmla="*/ 276385 h 276385"/>
                <a:gd name="connsiteX5" fmla="*/ 0 w 158751"/>
                <a:gd name="connsiteY5" fmla="*/ 276385 h 276385"/>
                <a:gd name="connsiteX6" fmla="*/ 0 w 158751"/>
                <a:gd name="connsiteY6" fmla="*/ 115730 h 276385"/>
                <a:gd name="connsiteX0" fmla="*/ 0 w 151607"/>
                <a:gd name="connsiteY0" fmla="*/ 115730 h 276385"/>
                <a:gd name="connsiteX1" fmla="*/ 151607 w 151607"/>
                <a:gd name="connsiteY1" fmla="*/ 0 h 276385"/>
                <a:gd name="connsiteX2" fmla="*/ 89695 w 151607"/>
                <a:gd name="connsiteY2" fmla="*/ 114301 h 276385"/>
                <a:gd name="connsiteX3" fmla="*/ 146050 w 151607"/>
                <a:gd name="connsiteY3" fmla="*/ 115730 h 276385"/>
                <a:gd name="connsiteX4" fmla="*/ 146050 w 151607"/>
                <a:gd name="connsiteY4" fmla="*/ 276385 h 276385"/>
                <a:gd name="connsiteX5" fmla="*/ 0 w 151607"/>
                <a:gd name="connsiteY5" fmla="*/ 276385 h 276385"/>
                <a:gd name="connsiteX6" fmla="*/ 0 w 151607"/>
                <a:gd name="connsiteY6" fmla="*/ 115730 h 276385"/>
                <a:gd name="connsiteX0" fmla="*/ 0 w 158751"/>
                <a:gd name="connsiteY0" fmla="*/ 80011 h 240666"/>
                <a:gd name="connsiteX1" fmla="*/ 158751 w 158751"/>
                <a:gd name="connsiteY1" fmla="*/ 0 h 240666"/>
                <a:gd name="connsiteX2" fmla="*/ 89695 w 158751"/>
                <a:gd name="connsiteY2" fmla="*/ 78582 h 240666"/>
                <a:gd name="connsiteX3" fmla="*/ 146050 w 158751"/>
                <a:gd name="connsiteY3" fmla="*/ 80011 h 240666"/>
                <a:gd name="connsiteX4" fmla="*/ 146050 w 158751"/>
                <a:gd name="connsiteY4" fmla="*/ 240666 h 240666"/>
                <a:gd name="connsiteX5" fmla="*/ 0 w 158751"/>
                <a:gd name="connsiteY5" fmla="*/ 240666 h 240666"/>
                <a:gd name="connsiteX6" fmla="*/ 0 w 158751"/>
                <a:gd name="connsiteY6" fmla="*/ 80011 h 240666"/>
                <a:gd name="connsiteX0" fmla="*/ 0 w 158751"/>
                <a:gd name="connsiteY0" fmla="*/ 80011 h 240666"/>
                <a:gd name="connsiteX1" fmla="*/ 125413 w 158751"/>
                <a:gd name="connsiteY1" fmla="*/ 11907 h 240666"/>
                <a:gd name="connsiteX2" fmla="*/ 158751 w 158751"/>
                <a:gd name="connsiteY2" fmla="*/ 0 h 240666"/>
                <a:gd name="connsiteX3" fmla="*/ 89695 w 158751"/>
                <a:gd name="connsiteY3" fmla="*/ 78582 h 240666"/>
                <a:gd name="connsiteX4" fmla="*/ 146050 w 158751"/>
                <a:gd name="connsiteY4" fmla="*/ 80011 h 240666"/>
                <a:gd name="connsiteX5" fmla="*/ 146050 w 158751"/>
                <a:gd name="connsiteY5" fmla="*/ 240666 h 240666"/>
                <a:gd name="connsiteX6" fmla="*/ 0 w 158751"/>
                <a:gd name="connsiteY6" fmla="*/ 240666 h 240666"/>
                <a:gd name="connsiteX7" fmla="*/ 0 w 158751"/>
                <a:gd name="connsiteY7" fmla="*/ 80011 h 24066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9542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32" h="281146">
                  <a:moveTo>
                    <a:pt x="0" y="120491"/>
                  </a:moveTo>
                  <a:cubicBezTo>
                    <a:pt x="3851" y="35215"/>
                    <a:pt x="74972" y="592"/>
                    <a:pt x="161132" y="0"/>
                  </a:cubicBezTo>
                  <a:cubicBezTo>
                    <a:pt x="161130" y="13757"/>
                    <a:pt x="161127" y="27514"/>
                    <a:pt x="161125" y="41271"/>
                  </a:cubicBezTo>
                  <a:cubicBezTo>
                    <a:pt x="108031" y="58495"/>
                    <a:pt x="86596" y="82052"/>
                    <a:pt x="89695" y="119062"/>
                  </a:cubicBezTo>
                  <a:lnTo>
                    <a:pt x="146050" y="120491"/>
                  </a:lnTo>
                  <a:lnTo>
                    <a:pt x="146050" y="281146"/>
                  </a:lnTo>
                  <a:lnTo>
                    <a:pt x="0" y="281146"/>
                  </a:lnTo>
                  <a:lnTo>
                    <a:pt x="0" y="1204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934170" y="1698602"/>
              <a:ext cx="471350" cy="822412"/>
            </a:xfrm>
            <a:custGeom>
              <a:avLst/>
              <a:gdLst>
                <a:gd name="connsiteX0" fmla="*/ 0 w 146050"/>
                <a:gd name="connsiteY0" fmla="*/ 0 h 160655"/>
                <a:gd name="connsiteX1" fmla="*/ 146050 w 146050"/>
                <a:gd name="connsiteY1" fmla="*/ 0 h 160655"/>
                <a:gd name="connsiteX2" fmla="*/ 146050 w 146050"/>
                <a:gd name="connsiteY2" fmla="*/ 160655 h 160655"/>
                <a:gd name="connsiteX3" fmla="*/ 0 w 146050"/>
                <a:gd name="connsiteY3" fmla="*/ 160655 h 160655"/>
                <a:gd name="connsiteX4" fmla="*/ 0 w 146050"/>
                <a:gd name="connsiteY4" fmla="*/ 0 h 160655"/>
                <a:gd name="connsiteX0" fmla="*/ 0 w 146050"/>
                <a:gd name="connsiteY0" fmla="*/ 1429 h 162084"/>
                <a:gd name="connsiteX1" fmla="*/ 89694 w 146050"/>
                <a:gd name="connsiteY1" fmla="*/ 0 h 162084"/>
                <a:gd name="connsiteX2" fmla="*/ 146050 w 146050"/>
                <a:gd name="connsiteY2" fmla="*/ 1429 h 162084"/>
                <a:gd name="connsiteX3" fmla="*/ 146050 w 146050"/>
                <a:gd name="connsiteY3" fmla="*/ 162084 h 162084"/>
                <a:gd name="connsiteX4" fmla="*/ 0 w 146050"/>
                <a:gd name="connsiteY4" fmla="*/ 162084 h 162084"/>
                <a:gd name="connsiteX5" fmla="*/ 0 w 146050"/>
                <a:gd name="connsiteY5" fmla="*/ 1429 h 162084"/>
                <a:gd name="connsiteX0" fmla="*/ 0 w 158751"/>
                <a:gd name="connsiteY0" fmla="*/ 96679 h 257334"/>
                <a:gd name="connsiteX1" fmla="*/ 158751 w 158751"/>
                <a:gd name="connsiteY1" fmla="*/ 0 h 257334"/>
                <a:gd name="connsiteX2" fmla="*/ 146050 w 158751"/>
                <a:gd name="connsiteY2" fmla="*/ 96679 h 257334"/>
                <a:gd name="connsiteX3" fmla="*/ 146050 w 158751"/>
                <a:gd name="connsiteY3" fmla="*/ 257334 h 257334"/>
                <a:gd name="connsiteX4" fmla="*/ 0 w 158751"/>
                <a:gd name="connsiteY4" fmla="*/ 257334 h 257334"/>
                <a:gd name="connsiteX5" fmla="*/ 0 w 158751"/>
                <a:gd name="connsiteY5" fmla="*/ 96679 h 257334"/>
                <a:gd name="connsiteX0" fmla="*/ 0 w 158751"/>
                <a:gd name="connsiteY0" fmla="*/ 96679 h 257334"/>
                <a:gd name="connsiteX1" fmla="*/ 87313 w 158751"/>
                <a:gd name="connsiteY1" fmla="*/ 42862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96679 h 257334"/>
                <a:gd name="connsiteX1" fmla="*/ 92076 w 158751"/>
                <a:gd name="connsiteY1" fmla="*/ 26193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115730 h 276385"/>
                <a:gd name="connsiteX1" fmla="*/ 151607 w 158751"/>
                <a:gd name="connsiteY1" fmla="*/ 0 h 276385"/>
                <a:gd name="connsiteX2" fmla="*/ 158751 w 158751"/>
                <a:gd name="connsiteY2" fmla="*/ 19051 h 276385"/>
                <a:gd name="connsiteX3" fmla="*/ 146050 w 158751"/>
                <a:gd name="connsiteY3" fmla="*/ 115730 h 276385"/>
                <a:gd name="connsiteX4" fmla="*/ 146050 w 158751"/>
                <a:gd name="connsiteY4" fmla="*/ 276385 h 276385"/>
                <a:gd name="connsiteX5" fmla="*/ 0 w 158751"/>
                <a:gd name="connsiteY5" fmla="*/ 276385 h 276385"/>
                <a:gd name="connsiteX6" fmla="*/ 0 w 158751"/>
                <a:gd name="connsiteY6" fmla="*/ 115730 h 276385"/>
                <a:gd name="connsiteX0" fmla="*/ 0 w 151607"/>
                <a:gd name="connsiteY0" fmla="*/ 115730 h 276385"/>
                <a:gd name="connsiteX1" fmla="*/ 151607 w 151607"/>
                <a:gd name="connsiteY1" fmla="*/ 0 h 276385"/>
                <a:gd name="connsiteX2" fmla="*/ 89695 w 151607"/>
                <a:gd name="connsiteY2" fmla="*/ 114301 h 276385"/>
                <a:gd name="connsiteX3" fmla="*/ 146050 w 151607"/>
                <a:gd name="connsiteY3" fmla="*/ 115730 h 276385"/>
                <a:gd name="connsiteX4" fmla="*/ 146050 w 151607"/>
                <a:gd name="connsiteY4" fmla="*/ 276385 h 276385"/>
                <a:gd name="connsiteX5" fmla="*/ 0 w 151607"/>
                <a:gd name="connsiteY5" fmla="*/ 276385 h 276385"/>
                <a:gd name="connsiteX6" fmla="*/ 0 w 151607"/>
                <a:gd name="connsiteY6" fmla="*/ 115730 h 276385"/>
                <a:gd name="connsiteX0" fmla="*/ 0 w 158751"/>
                <a:gd name="connsiteY0" fmla="*/ 80011 h 240666"/>
                <a:gd name="connsiteX1" fmla="*/ 158751 w 158751"/>
                <a:gd name="connsiteY1" fmla="*/ 0 h 240666"/>
                <a:gd name="connsiteX2" fmla="*/ 89695 w 158751"/>
                <a:gd name="connsiteY2" fmla="*/ 78582 h 240666"/>
                <a:gd name="connsiteX3" fmla="*/ 146050 w 158751"/>
                <a:gd name="connsiteY3" fmla="*/ 80011 h 240666"/>
                <a:gd name="connsiteX4" fmla="*/ 146050 w 158751"/>
                <a:gd name="connsiteY4" fmla="*/ 240666 h 240666"/>
                <a:gd name="connsiteX5" fmla="*/ 0 w 158751"/>
                <a:gd name="connsiteY5" fmla="*/ 240666 h 240666"/>
                <a:gd name="connsiteX6" fmla="*/ 0 w 158751"/>
                <a:gd name="connsiteY6" fmla="*/ 80011 h 240666"/>
                <a:gd name="connsiteX0" fmla="*/ 0 w 158751"/>
                <a:gd name="connsiteY0" fmla="*/ 80011 h 240666"/>
                <a:gd name="connsiteX1" fmla="*/ 125413 w 158751"/>
                <a:gd name="connsiteY1" fmla="*/ 11907 h 240666"/>
                <a:gd name="connsiteX2" fmla="*/ 158751 w 158751"/>
                <a:gd name="connsiteY2" fmla="*/ 0 h 240666"/>
                <a:gd name="connsiteX3" fmla="*/ 89695 w 158751"/>
                <a:gd name="connsiteY3" fmla="*/ 78582 h 240666"/>
                <a:gd name="connsiteX4" fmla="*/ 146050 w 158751"/>
                <a:gd name="connsiteY4" fmla="*/ 80011 h 240666"/>
                <a:gd name="connsiteX5" fmla="*/ 146050 w 158751"/>
                <a:gd name="connsiteY5" fmla="*/ 240666 h 240666"/>
                <a:gd name="connsiteX6" fmla="*/ 0 w 158751"/>
                <a:gd name="connsiteY6" fmla="*/ 240666 h 240666"/>
                <a:gd name="connsiteX7" fmla="*/ 0 w 158751"/>
                <a:gd name="connsiteY7" fmla="*/ 80011 h 24066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9542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32" h="281146">
                  <a:moveTo>
                    <a:pt x="0" y="120491"/>
                  </a:moveTo>
                  <a:cubicBezTo>
                    <a:pt x="3851" y="35215"/>
                    <a:pt x="74972" y="592"/>
                    <a:pt x="161132" y="0"/>
                  </a:cubicBezTo>
                  <a:cubicBezTo>
                    <a:pt x="161130" y="13757"/>
                    <a:pt x="161127" y="27514"/>
                    <a:pt x="161125" y="41271"/>
                  </a:cubicBezTo>
                  <a:cubicBezTo>
                    <a:pt x="108031" y="58495"/>
                    <a:pt x="86596" y="82052"/>
                    <a:pt x="89695" y="119062"/>
                  </a:cubicBezTo>
                  <a:lnTo>
                    <a:pt x="146050" y="120491"/>
                  </a:lnTo>
                  <a:lnTo>
                    <a:pt x="146050" y="281146"/>
                  </a:lnTo>
                  <a:lnTo>
                    <a:pt x="0" y="281146"/>
                  </a:lnTo>
                  <a:lnTo>
                    <a:pt x="0" y="1204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84576" y="3958470"/>
            <a:ext cx="717243" cy="616809"/>
            <a:chOff x="449196" y="1698602"/>
            <a:chExt cx="956324" cy="822412"/>
          </a:xfrm>
          <a:solidFill>
            <a:schemeClr val="accent3"/>
          </a:solidFill>
        </p:grpSpPr>
        <p:sp>
          <p:nvSpPr>
            <p:cNvPr id="21" name="Rectangle 10"/>
            <p:cNvSpPr/>
            <p:nvPr/>
          </p:nvSpPr>
          <p:spPr>
            <a:xfrm>
              <a:off x="449196" y="1698602"/>
              <a:ext cx="471350" cy="822412"/>
            </a:xfrm>
            <a:custGeom>
              <a:avLst/>
              <a:gdLst>
                <a:gd name="connsiteX0" fmla="*/ 0 w 146050"/>
                <a:gd name="connsiteY0" fmla="*/ 0 h 160655"/>
                <a:gd name="connsiteX1" fmla="*/ 146050 w 146050"/>
                <a:gd name="connsiteY1" fmla="*/ 0 h 160655"/>
                <a:gd name="connsiteX2" fmla="*/ 146050 w 146050"/>
                <a:gd name="connsiteY2" fmla="*/ 160655 h 160655"/>
                <a:gd name="connsiteX3" fmla="*/ 0 w 146050"/>
                <a:gd name="connsiteY3" fmla="*/ 160655 h 160655"/>
                <a:gd name="connsiteX4" fmla="*/ 0 w 146050"/>
                <a:gd name="connsiteY4" fmla="*/ 0 h 160655"/>
                <a:gd name="connsiteX0" fmla="*/ 0 w 146050"/>
                <a:gd name="connsiteY0" fmla="*/ 1429 h 162084"/>
                <a:gd name="connsiteX1" fmla="*/ 89694 w 146050"/>
                <a:gd name="connsiteY1" fmla="*/ 0 h 162084"/>
                <a:gd name="connsiteX2" fmla="*/ 146050 w 146050"/>
                <a:gd name="connsiteY2" fmla="*/ 1429 h 162084"/>
                <a:gd name="connsiteX3" fmla="*/ 146050 w 146050"/>
                <a:gd name="connsiteY3" fmla="*/ 162084 h 162084"/>
                <a:gd name="connsiteX4" fmla="*/ 0 w 146050"/>
                <a:gd name="connsiteY4" fmla="*/ 162084 h 162084"/>
                <a:gd name="connsiteX5" fmla="*/ 0 w 146050"/>
                <a:gd name="connsiteY5" fmla="*/ 1429 h 162084"/>
                <a:gd name="connsiteX0" fmla="*/ 0 w 158751"/>
                <a:gd name="connsiteY0" fmla="*/ 96679 h 257334"/>
                <a:gd name="connsiteX1" fmla="*/ 158751 w 158751"/>
                <a:gd name="connsiteY1" fmla="*/ 0 h 257334"/>
                <a:gd name="connsiteX2" fmla="*/ 146050 w 158751"/>
                <a:gd name="connsiteY2" fmla="*/ 96679 h 257334"/>
                <a:gd name="connsiteX3" fmla="*/ 146050 w 158751"/>
                <a:gd name="connsiteY3" fmla="*/ 257334 h 257334"/>
                <a:gd name="connsiteX4" fmla="*/ 0 w 158751"/>
                <a:gd name="connsiteY4" fmla="*/ 257334 h 257334"/>
                <a:gd name="connsiteX5" fmla="*/ 0 w 158751"/>
                <a:gd name="connsiteY5" fmla="*/ 96679 h 257334"/>
                <a:gd name="connsiteX0" fmla="*/ 0 w 158751"/>
                <a:gd name="connsiteY0" fmla="*/ 96679 h 257334"/>
                <a:gd name="connsiteX1" fmla="*/ 87313 w 158751"/>
                <a:gd name="connsiteY1" fmla="*/ 42862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96679 h 257334"/>
                <a:gd name="connsiteX1" fmla="*/ 92076 w 158751"/>
                <a:gd name="connsiteY1" fmla="*/ 26193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115730 h 276385"/>
                <a:gd name="connsiteX1" fmla="*/ 151607 w 158751"/>
                <a:gd name="connsiteY1" fmla="*/ 0 h 276385"/>
                <a:gd name="connsiteX2" fmla="*/ 158751 w 158751"/>
                <a:gd name="connsiteY2" fmla="*/ 19051 h 276385"/>
                <a:gd name="connsiteX3" fmla="*/ 146050 w 158751"/>
                <a:gd name="connsiteY3" fmla="*/ 115730 h 276385"/>
                <a:gd name="connsiteX4" fmla="*/ 146050 w 158751"/>
                <a:gd name="connsiteY4" fmla="*/ 276385 h 276385"/>
                <a:gd name="connsiteX5" fmla="*/ 0 w 158751"/>
                <a:gd name="connsiteY5" fmla="*/ 276385 h 276385"/>
                <a:gd name="connsiteX6" fmla="*/ 0 w 158751"/>
                <a:gd name="connsiteY6" fmla="*/ 115730 h 276385"/>
                <a:gd name="connsiteX0" fmla="*/ 0 w 151607"/>
                <a:gd name="connsiteY0" fmla="*/ 115730 h 276385"/>
                <a:gd name="connsiteX1" fmla="*/ 151607 w 151607"/>
                <a:gd name="connsiteY1" fmla="*/ 0 h 276385"/>
                <a:gd name="connsiteX2" fmla="*/ 89695 w 151607"/>
                <a:gd name="connsiteY2" fmla="*/ 114301 h 276385"/>
                <a:gd name="connsiteX3" fmla="*/ 146050 w 151607"/>
                <a:gd name="connsiteY3" fmla="*/ 115730 h 276385"/>
                <a:gd name="connsiteX4" fmla="*/ 146050 w 151607"/>
                <a:gd name="connsiteY4" fmla="*/ 276385 h 276385"/>
                <a:gd name="connsiteX5" fmla="*/ 0 w 151607"/>
                <a:gd name="connsiteY5" fmla="*/ 276385 h 276385"/>
                <a:gd name="connsiteX6" fmla="*/ 0 w 151607"/>
                <a:gd name="connsiteY6" fmla="*/ 115730 h 276385"/>
                <a:gd name="connsiteX0" fmla="*/ 0 w 158751"/>
                <a:gd name="connsiteY0" fmla="*/ 80011 h 240666"/>
                <a:gd name="connsiteX1" fmla="*/ 158751 w 158751"/>
                <a:gd name="connsiteY1" fmla="*/ 0 h 240666"/>
                <a:gd name="connsiteX2" fmla="*/ 89695 w 158751"/>
                <a:gd name="connsiteY2" fmla="*/ 78582 h 240666"/>
                <a:gd name="connsiteX3" fmla="*/ 146050 w 158751"/>
                <a:gd name="connsiteY3" fmla="*/ 80011 h 240666"/>
                <a:gd name="connsiteX4" fmla="*/ 146050 w 158751"/>
                <a:gd name="connsiteY4" fmla="*/ 240666 h 240666"/>
                <a:gd name="connsiteX5" fmla="*/ 0 w 158751"/>
                <a:gd name="connsiteY5" fmla="*/ 240666 h 240666"/>
                <a:gd name="connsiteX6" fmla="*/ 0 w 158751"/>
                <a:gd name="connsiteY6" fmla="*/ 80011 h 240666"/>
                <a:gd name="connsiteX0" fmla="*/ 0 w 158751"/>
                <a:gd name="connsiteY0" fmla="*/ 80011 h 240666"/>
                <a:gd name="connsiteX1" fmla="*/ 125413 w 158751"/>
                <a:gd name="connsiteY1" fmla="*/ 11907 h 240666"/>
                <a:gd name="connsiteX2" fmla="*/ 158751 w 158751"/>
                <a:gd name="connsiteY2" fmla="*/ 0 h 240666"/>
                <a:gd name="connsiteX3" fmla="*/ 89695 w 158751"/>
                <a:gd name="connsiteY3" fmla="*/ 78582 h 240666"/>
                <a:gd name="connsiteX4" fmla="*/ 146050 w 158751"/>
                <a:gd name="connsiteY4" fmla="*/ 80011 h 240666"/>
                <a:gd name="connsiteX5" fmla="*/ 146050 w 158751"/>
                <a:gd name="connsiteY5" fmla="*/ 240666 h 240666"/>
                <a:gd name="connsiteX6" fmla="*/ 0 w 158751"/>
                <a:gd name="connsiteY6" fmla="*/ 240666 h 240666"/>
                <a:gd name="connsiteX7" fmla="*/ 0 w 158751"/>
                <a:gd name="connsiteY7" fmla="*/ 80011 h 24066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9542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32" h="281146">
                  <a:moveTo>
                    <a:pt x="0" y="120491"/>
                  </a:moveTo>
                  <a:cubicBezTo>
                    <a:pt x="3851" y="35215"/>
                    <a:pt x="74972" y="592"/>
                    <a:pt x="161132" y="0"/>
                  </a:cubicBezTo>
                  <a:cubicBezTo>
                    <a:pt x="161130" y="13757"/>
                    <a:pt x="161127" y="27514"/>
                    <a:pt x="161125" y="41271"/>
                  </a:cubicBezTo>
                  <a:cubicBezTo>
                    <a:pt x="108031" y="58495"/>
                    <a:pt x="86596" y="82052"/>
                    <a:pt x="89695" y="119062"/>
                  </a:cubicBezTo>
                  <a:lnTo>
                    <a:pt x="146050" y="120491"/>
                  </a:lnTo>
                  <a:lnTo>
                    <a:pt x="146050" y="281146"/>
                  </a:lnTo>
                  <a:lnTo>
                    <a:pt x="0" y="281146"/>
                  </a:lnTo>
                  <a:lnTo>
                    <a:pt x="0" y="1204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10"/>
            <p:cNvSpPr/>
            <p:nvPr/>
          </p:nvSpPr>
          <p:spPr>
            <a:xfrm>
              <a:off x="934170" y="1698602"/>
              <a:ext cx="471350" cy="822412"/>
            </a:xfrm>
            <a:custGeom>
              <a:avLst/>
              <a:gdLst>
                <a:gd name="connsiteX0" fmla="*/ 0 w 146050"/>
                <a:gd name="connsiteY0" fmla="*/ 0 h 160655"/>
                <a:gd name="connsiteX1" fmla="*/ 146050 w 146050"/>
                <a:gd name="connsiteY1" fmla="*/ 0 h 160655"/>
                <a:gd name="connsiteX2" fmla="*/ 146050 w 146050"/>
                <a:gd name="connsiteY2" fmla="*/ 160655 h 160655"/>
                <a:gd name="connsiteX3" fmla="*/ 0 w 146050"/>
                <a:gd name="connsiteY3" fmla="*/ 160655 h 160655"/>
                <a:gd name="connsiteX4" fmla="*/ 0 w 146050"/>
                <a:gd name="connsiteY4" fmla="*/ 0 h 160655"/>
                <a:gd name="connsiteX0" fmla="*/ 0 w 146050"/>
                <a:gd name="connsiteY0" fmla="*/ 1429 h 162084"/>
                <a:gd name="connsiteX1" fmla="*/ 89694 w 146050"/>
                <a:gd name="connsiteY1" fmla="*/ 0 h 162084"/>
                <a:gd name="connsiteX2" fmla="*/ 146050 w 146050"/>
                <a:gd name="connsiteY2" fmla="*/ 1429 h 162084"/>
                <a:gd name="connsiteX3" fmla="*/ 146050 w 146050"/>
                <a:gd name="connsiteY3" fmla="*/ 162084 h 162084"/>
                <a:gd name="connsiteX4" fmla="*/ 0 w 146050"/>
                <a:gd name="connsiteY4" fmla="*/ 162084 h 162084"/>
                <a:gd name="connsiteX5" fmla="*/ 0 w 146050"/>
                <a:gd name="connsiteY5" fmla="*/ 1429 h 162084"/>
                <a:gd name="connsiteX0" fmla="*/ 0 w 158751"/>
                <a:gd name="connsiteY0" fmla="*/ 96679 h 257334"/>
                <a:gd name="connsiteX1" fmla="*/ 158751 w 158751"/>
                <a:gd name="connsiteY1" fmla="*/ 0 h 257334"/>
                <a:gd name="connsiteX2" fmla="*/ 146050 w 158751"/>
                <a:gd name="connsiteY2" fmla="*/ 96679 h 257334"/>
                <a:gd name="connsiteX3" fmla="*/ 146050 w 158751"/>
                <a:gd name="connsiteY3" fmla="*/ 257334 h 257334"/>
                <a:gd name="connsiteX4" fmla="*/ 0 w 158751"/>
                <a:gd name="connsiteY4" fmla="*/ 257334 h 257334"/>
                <a:gd name="connsiteX5" fmla="*/ 0 w 158751"/>
                <a:gd name="connsiteY5" fmla="*/ 96679 h 257334"/>
                <a:gd name="connsiteX0" fmla="*/ 0 w 158751"/>
                <a:gd name="connsiteY0" fmla="*/ 96679 h 257334"/>
                <a:gd name="connsiteX1" fmla="*/ 87313 w 158751"/>
                <a:gd name="connsiteY1" fmla="*/ 42862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96679 h 257334"/>
                <a:gd name="connsiteX1" fmla="*/ 92076 w 158751"/>
                <a:gd name="connsiteY1" fmla="*/ 26193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115730 h 276385"/>
                <a:gd name="connsiteX1" fmla="*/ 151607 w 158751"/>
                <a:gd name="connsiteY1" fmla="*/ 0 h 276385"/>
                <a:gd name="connsiteX2" fmla="*/ 158751 w 158751"/>
                <a:gd name="connsiteY2" fmla="*/ 19051 h 276385"/>
                <a:gd name="connsiteX3" fmla="*/ 146050 w 158751"/>
                <a:gd name="connsiteY3" fmla="*/ 115730 h 276385"/>
                <a:gd name="connsiteX4" fmla="*/ 146050 w 158751"/>
                <a:gd name="connsiteY4" fmla="*/ 276385 h 276385"/>
                <a:gd name="connsiteX5" fmla="*/ 0 w 158751"/>
                <a:gd name="connsiteY5" fmla="*/ 276385 h 276385"/>
                <a:gd name="connsiteX6" fmla="*/ 0 w 158751"/>
                <a:gd name="connsiteY6" fmla="*/ 115730 h 276385"/>
                <a:gd name="connsiteX0" fmla="*/ 0 w 151607"/>
                <a:gd name="connsiteY0" fmla="*/ 115730 h 276385"/>
                <a:gd name="connsiteX1" fmla="*/ 151607 w 151607"/>
                <a:gd name="connsiteY1" fmla="*/ 0 h 276385"/>
                <a:gd name="connsiteX2" fmla="*/ 89695 w 151607"/>
                <a:gd name="connsiteY2" fmla="*/ 114301 h 276385"/>
                <a:gd name="connsiteX3" fmla="*/ 146050 w 151607"/>
                <a:gd name="connsiteY3" fmla="*/ 115730 h 276385"/>
                <a:gd name="connsiteX4" fmla="*/ 146050 w 151607"/>
                <a:gd name="connsiteY4" fmla="*/ 276385 h 276385"/>
                <a:gd name="connsiteX5" fmla="*/ 0 w 151607"/>
                <a:gd name="connsiteY5" fmla="*/ 276385 h 276385"/>
                <a:gd name="connsiteX6" fmla="*/ 0 w 151607"/>
                <a:gd name="connsiteY6" fmla="*/ 115730 h 276385"/>
                <a:gd name="connsiteX0" fmla="*/ 0 w 158751"/>
                <a:gd name="connsiteY0" fmla="*/ 80011 h 240666"/>
                <a:gd name="connsiteX1" fmla="*/ 158751 w 158751"/>
                <a:gd name="connsiteY1" fmla="*/ 0 h 240666"/>
                <a:gd name="connsiteX2" fmla="*/ 89695 w 158751"/>
                <a:gd name="connsiteY2" fmla="*/ 78582 h 240666"/>
                <a:gd name="connsiteX3" fmla="*/ 146050 w 158751"/>
                <a:gd name="connsiteY3" fmla="*/ 80011 h 240666"/>
                <a:gd name="connsiteX4" fmla="*/ 146050 w 158751"/>
                <a:gd name="connsiteY4" fmla="*/ 240666 h 240666"/>
                <a:gd name="connsiteX5" fmla="*/ 0 w 158751"/>
                <a:gd name="connsiteY5" fmla="*/ 240666 h 240666"/>
                <a:gd name="connsiteX6" fmla="*/ 0 w 158751"/>
                <a:gd name="connsiteY6" fmla="*/ 80011 h 240666"/>
                <a:gd name="connsiteX0" fmla="*/ 0 w 158751"/>
                <a:gd name="connsiteY0" fmla="*/ 80011 h 240666"/>
                <a:gd name="connsiteX1" fmla="*/ 125413 w 158751"/>
                <a:gd name="connsiteY1" fmla="*/ 11907 h 240666"/>
                <a:gd name="connsiteX2" fmla="*/ 158751 w 158751"/>
                <a:gd name="connsiteY2" fmla="*/ 0 h 240666"/>
                <a:gd name="connsiteX3" fmla="*/ 89695 w 158751"/>
                <a:gd name="connsiteY3" fmla="*/ 78582 h 240666"/>
                <a:gd name="connsiteX4" fmla="*/ 146050 w 158751"/>
                <a:gd name="connsiteY4" fmla="*/ 80011 h 240666"/>
                <a:gd name="connsiteX5" fmla="*/ 146050 w 158751"/>
                <a:gd name="connsiteY5" fmla="*/ 240666 h 240666"/>
                <a:gd name="connsiteX6" fmla="*/ 0 w 158751"/>
                <a:gd name="connsiteY6" fmla="*/ 240666 h 240666"/>
                <a:gd name="connsiteX7" fmla="*/ 0 w 158751"/>
                <a:gd name="connsiteY7" fmla="*/ 80011 h 24066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9542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32" h="281146">
                  <a:moveTo>
                    <a:pt x="0" y="120491"/>
                  </a:moveTo>
                  <a:cubicBezTo>
                    <a:pt x="3851" y="35215"/>
                    <a:pt x="74972" y="592"/>
                    <a:pt x="161132" y="0"/>
                  </a:cubicBezTo>
                  <a:cubicBezTo>
                    <a:pt x="161130" y="13757"/>
                    <a:pt x="161127" y="27514"/>
                    <a:pt x="161125" y="41271"/>
                  </a:cubicBezTo>
                  <a:cubicBezTo>
                    <a:pt x="108031" y="58495"/>
                    <a:pt x="86596" y="82052"/>
                    <a:pt x="89695" y="119062"/>
                  </a:cubicBezTo>
                  <a:lnTo>
                    <a:pt x="146050" y="120491"/>
                  </a:lnTo>
                  <a:lnTo>
                    <a:pt x="146050" y="281146"/>
                  </a:lnTo>
                  <a:lnTo>
                    <a:pt x="0" y="281146"/>
                  </a:lnTo>
                  <a:lnTo>
                    <a:pt x="0" y="1204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77694" y="4971375"/>
            <a:ext cx="2496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“My school had a business program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7417A"/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but it wouldn't help me bring it to life. </a:t>
            </a:r>
            <a:r>
              <a:rPr lang="en-US" sz="1600" i="1" dirty="0">
                <a:latin typeface="Calibri"/>
                <a:ea typeface="Avenir Book" charset="0"/>
                <a:cs typeface="Calibri"/>
              </a:rPr>
              <a:t>Girls With Impact helped me </a:t>
            </a:r>
            <a:r>
              <a:rPr lang="en-US" sz="1600" i="1" dirty="0">
                <a:solidFill>
                  <a:srgbClr val="E7417A"/>
                </a:solidFill>
                <a:latin typeface="Calibri"/>
                <a:ea typeface="Avenir Book" charset="0"/>
                <a:cs typeface="Calibri"/>
              </a:rPr>
              <a:t>stand out to get my job while in college.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59905" y="3932298"/>
            <a:ext cx="20145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Kellie Taylor, Graduate, CEO, Cleo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12192000" cy="12330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81000" y="238124"/>
            <a:ext cx="1146628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Trebuchet MS Regular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Trebuchet MS Regular" charset="0"/>
                <a:ea typeface="+mj-ea"/>
                <a:cs typeface="+mj-cs"/>
              </a:rPr>
              <a:t>What they’re saying</a:t>
            </a:r>
            <a:br>
              <a:rPr kumimoji="0" lang="en-IN" sz="32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Trebuchet MS Regular" charset="0"/>
                <a:ea typeface="+mj-ea"/>
                <a:cs typeface="+mj-cs"/>
              </a:rPr>
            </a:br>
            <a:endParaRPr kumimoji="0" lang="en-IN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B253D-E41B-A04D-A956-B3BD42D44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28" y="1563686"/>
            <a:ext cx="2280843" cy="2185525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71A579-DF6C-8A4E-AA39-4EB0F5975F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49" y="1563686"/>
            <a:ext cx="2482881" cy="2202708"/>
          </a:xfrm>
          <a:prstGeom prst="rect">
            <a:avLst/>
          </a:prstGeom>
          <a:ln w="63500">
            <a:solidFill>
              <a:schemeClr val="tx2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F01969-FF33-3541-A799-59C1AE8B4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758" y="1542113"/>
            <a:ext cx="2393338" cy="2202708"/>
          </a:xfrm>
          <a:prstGeom prst="rect">
            <a:avLst/>
          </a:prstGeom>
          <a:ln w="60325">
            <a:solidFill>
              <a:schemeClr val="bg2">
                <a:lumMod val="75000"/>
              </a:schemeClr>
            </a:solidFill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61AF8C6-C6F0-0048-B81B-078845ECC972}"/>
              </a:ext>
            </a:extLst>
          </p:cNvPr>
          <p:cNvGrpSpPr/>
          <p:nvPr/>
        </p:nvGrpSpPr>
        <p:grpSpPr>
          <a:xfrm>
            <a:off x="9324077" y="4040334"/>
            <a:ext cx="717243" cy="616809"/>
            <a:chOff x="449196" y="1698602"/>
            <a:chExt cx="956324" cy="822412"/>
          </a:xfrm>
          <a:solidFill>
            <a:schemeClr val="bg2"/>
          </a:solidFill>
        </p:grpSpPr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A0FBE20E-A038-B24D-9420-76E9468F3C96}"/>
                </a:ext>
              </a:extLst>
            </p:cNvPr>
            <p:cNvSpPr/>
            <p:nvPr/>
          </p:nvSpPr>
          <p:spPr>
            <a:xfrm>
              <a:off x="449196" y="1698602"/>
              <a:ext cx="471350" cy="822412"/>
            </a:xfrm>
            <a:custGeom>
              <a:avLst/>
              <a:gdLst>
                <a:gd name="connsiteX0" fmla="*/ 0 w 146050"/>
                <a:gd name="connsiteY0" fmla="*/ 0 h 160655"/>
                <a:gd name="connsiteX1" fmla="*/ 146050 w 146050"/>
                <a:gd name="connsiteY1" fmla="*/ 0 h 160655"/>
                <a:gd name="connsiteX2" fmla="*/ 146050 w 146050"/>
                <a:gd name="connsiteY2" fmla="*/ 160655 h 160655"/>
                <a:gd name="connsiteX3" fmla="*/ 0 w 146050"/>
                <a:gd name="connsiteY3" fmla="*/ 160655 h 160655"/>
                <a:gd name="connsiteX4" fmla="*/ 0 w 146050"/>
                <a:gd name="connsiteY4" fmla="*/ 0 h 160655"/>
                <a:gd name="connsiteX0" fmla="*/ 0 w 146050"/>
                <a:gd name="connsiteY0" fmla="*/ 1429 h 162084"/>
                <a:gd name="connsiteX1" fmla="*/ 89694 w 146050"/>
                <a:gd name="connsiteY1" fmla="*/ 0 h 162084"/>
                <a:gd name="connsiteX2" fmla="*/ 146050 w 146050"/>
                <a:gd name="connsiteY2" fmla="*/ 1429 h 162084"/>
                <a:gd name="connsiteX3" fmla="*/ 146050 w 146050"/>
                <a:gd name="connsiteY3" fmla="*/ 162084 h 162084"/>
                <a:gd name="connsiteX4" fmla="*/ 0 w 146050"/>
                <a:gd name="connsiteY4" fmla="*/ 162084 h 162084"/>
                <a:gd name="connsiteX5" fmla="*/ 0 w 146050"/>
                <a:gd name="connsiteY5" fmla="*/ 1429 h 162084"/>
                <a:gd name="connsiteX0" fmla="*/ 0 w 158751"/>
                <a:gd name="connsiteY0" fmla="*/ 96679 h 257334"/>
                <a:gd name="connsiteX1" fmla="*/ 158751 w 158751"/>
                <a:gd name="connsiteY1" fmla="*/ 0 h 257334"/>
                <a:gd name="connsiteX2" fmla="*/ 146050 w 158751"/>
                <a:gd name="connsiteY2" fmla="*/ 96679 h 257334"/>
                <a:gd name="connsiteX3" fmla="*/ 146050 w 158751"/>
                <a:gd name="connsiteY3" fmla="*/ 257334 h 257334"/>
                <a:gd name="connsiteX4" fmla="*/ 0 w 158751"/>
                <a:gd name="connsiteY4" fmla="*/ 257334 h 257334"/>
                <a:gd name="connsiteX5" fmla="*/ 0 w 158751"/>
                <a:gd name="connsiteY5" fmla="*/ 96679 h 257334"/>
                <a:gd name="connsiteX0" fmla="*/ 0 w 158751"/>
                <a:gd name="connsiteY0" fmla="*/ 96679 h 257334"/>
                <a:gd name="connsiteX1" fmla="*/ 87313 w 158751"/>
                <a:gd name="connsiteY1" fmla="*/ 42862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96679 h 257334"/>
                <a:gd name="connsiteX1" fmla="*/ 92076 w 158751"/>
                <a:gd name="connsiteY1" fmla="*/ 26193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115730 h 276385"/>
                <a:gd name="connsiteX1" fmla="*/ 151607 w 158751"/>
                <a:gd name="connsiteY1" fmla="*/ 0 h 276385"/>
                <a:gd name="connsiteX2" fmla="*/ 158751 w 158751"/>
                <a:gd name="connsiteY2" fmla="*/ 19051 h 276385"/>
                <a:gd name="connsiteX3" fmla="*/ 146050 w 158751"/>
                <a:gd name="connsiteY3" fmla="*/ 115730 h 276385"/>
                <a:gd name="connsiteX4" fmla="*/ 146050 w 158751"/>
                <a:gd name="connsiteY4" fmla="*/ 276385 h 276385"/>
                <a:gd name="connsiteX5" fmla="*/ 0 w 158751"/>
                <a:gd name="connsiteY5" fmla="*/ 276385 h 276385"/>
                <a:gd name="connsiteX6" fmla="*/ 0 w 158751"/>
                <a:gd name="connsiteY6" fmla="*/ 115730 h 276385"/>
                <a:gd name="connsiteX0" fmla="*/ 0 w 151607"/>
                <a:gd name="connsiteY0" fmla="*/ 115730 h 276385"/>
                <a:gd name="connsiteX1" fmla="*/ 151607 w 151607"/>
                <a:gd name="connsiteY1" fmla="*/ 0 h 276385"/>
                <a:gd name="connsiteX2" fmla="*/ 89695 w 151607"/>
                <a:gd name="connsiteY2" fmla="*/ 114301 h 276385"/>
                <a:gd name="connsiteX3" fmla="*/ 146050 w 151607"/>
                <a:gd name="connsiteY3" fmla="*/ 115730 h 276385"/>
                <a:gd name="connsiteX4" fmla="*/ 146050 w 151607"/>
                <a:gd name="connsiteY4" fmla="*/ 276385 h 276385"/>
                <a:gd name="connsiteX5" fmla="*/ 0 w 151607"/>
                <a:gd name="connsiteY5" fmla="*/ 276385 h 276385"/>
                <a:gd name="connsiteX6" fmla="*/ 0 w 151607"/>
                <a:gd name="connsiteY6" fmla="*/ 115730 h 276385"/>
                <a:gd name="connsiteX0" fmla="*/ 0 w 158751"/>
                <a:gd name="connsiteY0" fmla="*/ 80011 h 240666"/>
                <a:gd name="connsiteX1" fmla="*/ 158751 w 158751"/>
                <a:gd name="connsiteY1" fmla="*/ 0 h 240666"/>
                <a:gd name="connsiteX2" fmla="*/ 89695 w 158751"/>
                <a:gd name="connsiteY2" fmla="*/ 78582 h 240666"/>
                <a:gd name="connsiteX3" fmla="*/ 146050 w 158751"/>
                <a:gd name="connsiteY3" fmla="*/ 80011 h 240666"/>
                <a:gd name="connsiteX4" fmla="*/ 146050 w 158751"/>
                <a:gd name="connsiteY4" fmla="*/ 240666 h 240666"/>
                <a:gd name="connsiteX5" fmla="*/ 0 w 158751"/>
                <a:gd name="connsiteY5" fmla="*/ 240666 h 240666"/>
                <a:gd name="connsiteX6" fmla="*/ 0 w 158751"/>
                <a:gd name="connsiteY6" fmla="*/ 80011 h 240666"/>
                <a:gd name="connsiteX0" fmla="*/ 0 w 158751"/>
                <a:gd name="connsiteY0" fmla="*/ 80011 h 240666"/>
                <a:gd name="connsiteX1" fmla="*/ 125413 w 158751"/>
                <a:gd name="connsiteY1" fmla="*/ 11907 h 240666"/>
                <a:gd name="connsiteX2" fmla="*/ 158751 w 158751"/>
                <a:gd name="connsiteY2" fmla="*/ 0 h 240666"/>
                <a:gd name="connsiteX3" fmla="*/ 89695 w 158751"/>
                <a:gd name="connsiteY3" fmla="*/ 78582 h 240666"/>
                <a:gd name="connsiteX4" fmla="*/ 146050 w 158751"/>
                <a:gd name="connsiteY4" fmla="*/ 80011 h 240666"/>
                <a:gd name="connsiteX5" fmla="*/ 146050 w 158751"/>
                <a:gd name="connsiteY5" fmla="*/ 240666 h 240666"/>
                <a:gd name="connsiteX6" fmla="*/ 0 w 158751"/>
                <a:gd name="connsiteY6" fmla="*/ 240666 h 240666"/>
                <a:gd name="connsiteX7" fmla="*/ 0 w 158751"/>
                <a:gd name="connsiteY7" fmla="*/ 80011 h 24066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9542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32" h="281146">
                  <a:moveTo>
                    <a:pt x="0" y="120491"/>
                  </a:moveTo>
                  <a:cubicBezTo>
                    <a:pt x="3851" y="35215"/>
                    <a:pt x="74972" y="592"/>
                    <a:pt x="161132" y="0"/>
                  </a:cubicBezTo>
                  <a:cubicBezTo>
                    <a:pt x="161130" y="13757"/>
                    <a:pt x="161127" y="27514"/>
                    <a:pt x="161125" y="41271"/>
                  </a:cubicBezTo>
                  <a:cubicBezTo>
                    <a:pt x="108031" y="58495"/>
                    <a:pt x="86596" y="82052"/>
                    <a:pt x="89695" y="119062"/>
                  </a:cubicBezTo>
                  <a:lnTo>
                    <a:pt x="146050" y="120491"/>
                  </a:lnTo>
                  <a:lnTo>
                    <a:pt x="146050" y="281146"/>
                  </a:lnTo>
                  <a:lnTo>
                    <a:pt x="0" y="281146"/>
                  </a:lnTo>
                  <a:lnTo>
                    <a:pt x="0" y="1204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F6C4F27A-F561-8C4E-AF6B-1716AD54DB49}"/>
                </a:ext>
              </a:extLst>
            </p:cNvPr>
            <p:cNvSpPr/>
            <p:nvPr/>
          </p:nvSpPr>
          <p:spPr>
            <a:xfrm>
              <a:off x="934170" y="1698602"/>
              <a:ext cx="471350" cy="822412"/>
            </a:xfrm>
            <a:custGeom>
              <a:avLst/>
              <a:gdLst>
                <a:gd name="connsiteX0" fmla="*/ 0 w 146050"/>
                <a:gd name="connsiteY0" fmla="*/ 0 h 160655"/>
                <a:gd name="connsiteX1" fmla="*/ 146050 w 146050"/>
                <a:gd name="connsiteY1" fmla="*/ 0 h 160655"/>
                <a:gd name="connsiteX2" fmla="*/ 146050 w 146050"/>
                <a:gd name="connsiteY2" fmla="*/ 160655 h 160655"/>
                <a:gd name="connsiteX3" fmla="*/ 0 w 146050"/>
                <a:gd name="connsiteY3" fmla="*/ 160655 h 160655"/>
                <a:gd name="connsiteX4" fmla="*/ 0 w 146050"/>
                <a:gd name="connsiteY4" fmla="*/ 0 h 160655"/>
                <a:gd name="connsiteX0" fmla="*/ 0 w 146050"/>
                <a:gd name="connsiteY0" fmla="*/ 1429 h 162084"/>
                <a:gd name="connsiteX1" fmla="*/ 89694 w 146050"/>
                <a:gd name="connsiteY1" fmla="*/ 0 h 162084"/>
                <a:gd name="connsiteX2" fmla="*/ 146050 w 146050"/>
                <a:gd name="connsiteY2" fmla="*/ 1429 h 162084"/>
                <a:gd name="connsiteX3" fmla="*/ 146050 w 146050"/>
                <a:gd name="connsiteY3" fmla="*/ 162084 h 162084"/>
                <a:gd name="connsiteX4" fmla="*/ 0 w 146050"/>
                <a:gd name="connsiteY4" fmla="*/ 162084 h 162084"/>
                <a:gd name="connsiteX5" fmla="*/ 0 w 146050"/>
                <a:gd name="connsiteY5" fmla="*/ 1429 h 162084"/>
                <a:gd name="connsiteX0" fmla="*/ 0 w 158751"/>
                <a:gd name="connsiteY0" fmla="*/ 96679 h 257334"/>
                <a:gd name="connsiteX1" fmla="*/ 158751 w 158751"/>
                <a:gd name="connsiteY1" fmla="*/ 0 h 257334"/>
                <a:gd name="connsiteX2" fmla="*/ 146050 w 158751"/>
                <a:gd name="connsiteY2" fmla="*/ 96679 h 257334"/>
                <a:gd name="connsiteX3" fmla="*/ 146050 w 158751"/>
                <a:gd name="connsiteY3" fmla="*/ 257334 h 257334"/>
                <a:gd name="connsiteX4" fmla="*/ 0 w 158751"/>
                <a:gd name="connsiteY4" fmla="*/ 257334 h 257334"/>
                <a:gd name="connsiteX5" fmla="*/ 0 w 158751"/>
                <a:gd name="connsiteY5" fmla="*/ 96679 h 257334"/>
                <a:gd name="connsiteX0" fmla="*/ 0 w 158751"/>
                <a:gd name="connsiteY0" fmla="*/ 96679 h 257334"/>
                <a:gd name="connsiteX1" fmla="*/ 87313 w 158751"/>
                <a:gd name="connsiteY1" fmla="*/ 42862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96679 h 257334"/>
                <a:gd name="connsiteX1" fmla="*/ 92076 w 158751"/>
                <a:gd name="connsiteY1" fmla="*/ 26193 h 257334"/>
                <a:gd name="connsiteX2" fmla="*/ 158751 w 158751"/>
                <a:gd name="connsiteY2" fmla="*/ 0 h 257334"/>
                <a:gd name="connsiteX3" fmla="*/ 146050 w 158751"/>
                <a:gd name="connsiteY3" fmla="*/ 96679 h 257334"/>
                <a:gd name="connsiteX4" fmla="*/ 146050 w 158751"/>
                <a:gd name="connsiteY4" fmla="*/ 257334 h 257334"/>
                <a:gd name="connsiteX5" fmla="*/ 0 w 158751"/>
                <a:gd name="connsiteY5" fmla="*/ 257334 h 257334"/>
                <a:gd name="connsiteX6" fmla="*/ 0 w 158751"/>
                <a:gd name="connsiteY6" fmla="*/ 96679 h 257334"/>
                <a:gd name="connsiteX0" fmla="*/ 0 w 158751"/>
                <a:gd name="connsiteY0" fmla="*/ 115730 h 276385"/>
                <a:gd name="connsiteX1" fmla="*/ 151607 w 158751"/>
                <a:gd name="connsiteY1" fmla="*/ 0 h 276385"/>
                <a:gd name="connsiteX2" fmla="*/ 158751 w 158751"/>
                <a:gd name="connsiteY2" fmla="*/ 19051 h 276385"/>
                <a:gd name="connsiteX3" fmla="*/ 146050 w 158751"/>
                <a:gd name="connsiteY3" fmla="*/ 115730 h 276385"/>
                <a:gd name="connsiteX4" fmla="*/ 146050 w 158751"/>
                <a:gd name="connsiteY4" fmla="*/ 276385 h 276385"/>
                <a:gd name="connsiteX5" fmla="*/ 0 w 158751"/>
                <a:gd name="connsiteY5" fmla="*/ 276385 h 276385"/>
                <a:gd name="connsiteX6" fmla="*/ 0 w 158751"/>
                <a:gd name="connsiteY6" fmla="*/ 115730 h 276385"/>
                <a:gd name="connsiteX0" fmla="*/ 0 w 151607"/>
                <a:gd name="connsiteY0" fmla="*/ 115730 h 276385"/>
                <a:gd name="connsiteX1" fmla="*/ 151607 w 151607"/>
                <a:gd name="connsiteY1" fmla="*/ 0 h 276385"/>
                <a:gd name="connsiteX2" fmla="*/ 89695 w 151607"/>
                <a:gd name="connsiteY2" fmla="*/ 114301 h 276385"/>
                <a:gd name="connsiteX3" fmla="*/ 146050 w 151607"/>
                <a:gd name="connsiteY3" fmla="*/ 115730 h 276385"/>
                <a:gd name="connsiteX4" fmla="*/ 146050 w 151607"/>
                <a:gd name="connsiteY4" fmla="*/ 276385 h 276385"/>
                <a:gd name="connsiteX5" fmla="*/ 0 w 151607"/>
                <a:gd name="connsiteY5" fmla="*/ 276385 h 276385"/>
                <a:gd name="connsiteX6" fmla="*/ 0 w 151607"/>
                <a:gd name="connsiteY6" fmla="*/ 115730 h 276385"/>
                <a:gd name="connsiteX0" fmla="*/ 0 w 158751"/>
                <a:gd name="connsiteY0" fmla="*/ 80011 h 240666"/>
                <a:gd name="connsiteX1" fmla="*/ 158751 w 158751"/>
                <a:gd name="connsiteY1" fmla="*/ 0 h 240666"/>
                <a:gd name="connsiteX2" fmla="*/ 89695 w 158751"/>
                <a:gd name="connsiteY2" fmla="*/ 78582 h 240666"/>
                <a:gd name="connsiteX3" fmla="*/ 146050 w 158751"/>
                <a:gd name="connsiteY3" fmla="*/ 80011 h 240666"/>
                <a:gd name="connsiteX4" fmla="*/ 146050 w 158751"/>
                <a:gd name="connsiteY4" fmla="*/ 240666 h 240666"/>
                <a:gd name="connsiteX5" fmla="*/ 0 w 158751"/>
                <a:gd name="connsiteY5" fmla="*/ 240666 h 240666"/>
                <a:gd name="connsiteX6" fmla="*/ 0 w 158751"/>
                <a:gd name="connsiteY6" fmla="*/ 80011 h 240666"/>
                <a:gd name="connsiteX0" fmla="*/ 0 w 158751"/>
                <a:gd name="connsiteY0" fmla="*/ 80011 h 240666"/>
                <a:gd name="connsiteX1" fmla="*/ 125413 w 158751"/>
                <a:gd name="connsiteY1" fmla="*/ 11907 h 240666"/>
                <a:gd name="connsiteX2" fmla="*/ 158751 w 158751"/>
                <a:gd name="connsiteY2" fmla="*/ 0 h 240666"/>
                <a:gd name="connsiteX3" fmla="*/ 89695 w 158751"/>
                <a:gd name="connsiteY3" fmla="*/ 78582 h 240666"/>
                <a:gd name="connsiteX4" fmla="*/ 146050 w 158751"/>
                <a:gd name="connsiteY4" fmla="*/ 80011 h 240666"/>
                <a:gd name="connsiteX5" fmla="*/ 146050 w 158751"/>
                <a:gd name="connsiteY5" fmla="*/ 240666 h 240666"/>
                <a:gd name="connsiteX6" fmla="*/ 0 w 158751"/>
                <a:gd name="connsiteY6" fmla="*/ 240666 h 240666"/>
                <a:gd name="connsiteX7" fmla="*/ 0 w 158751"/>
                <a:gd name="connsiteY7" fmla="*/ 80011 h 24066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8751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59542 w 161132"/>
                <a:gd name="connsiteY2" fmla="*/ 40480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  <a:gd name="connsiteX0" fmla="*/ 0 w 161132"/>
                <a:gd name="connsiteY0" fmla="*/ 120491 h 281146"/>
                <a:gd name="connsiteX1" fmla="*/ 161132 w 161132"/>
                <a:gd name="connsiteY1" fmla="*/ 0 h 281146"/>
                <a:gd name="connsiteX2" fmla="*/ 161125 w 161132"/>
                <a:gd name="connsiteY2" fmla="*/ 41271 h 281146"/>
                <a:gd name="connsiteX3" fmla="*/ 89695 w 161132"/>
                <a:gd name="connsiteY3" fmla="*/ 119062 h 281146"/>
                <a:gd name="connsiteX4" fmla="*/ 146050 w 161132"/>
                <a:gd name="connsiteY4" fmla="*/ 120491 h 281146"/>
                <a:gd name="connsiteX5" fmla="*/ 146050 w 161132"/>
                <a:gd name="connsiteY5" fmla="*/ 281146 h 281146"/>
                <a:gd name="connsiteX6" fmla="*/ 0 w 161132"/>
                <a:gd name="connsiteY6" fmla="*/ 281146 h 281146"/>
                <a:gd name="connsiteX7" fmla="*/ 0 w 161132"/>
                <a:gd name="connsiteY7" fmla="*/ 120491 h 28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32" h="281146">
                  <a:moveTo>
                    <a:pt x="0" y="120491"/>
                  </a:moveTo>
                  <a:cubicBezTo>
                    <a:pt x="3851" y="35215"/>
                    <a:pt x="74972" y="592"/>
                    <a:pt x="161132" y="0"/>
                  </a:cubicBezTo>
                  <a:cubicBezTo>
                    <a:pt x="161130" y="13757"/>
                    <a:pt x="161127" y="27514"/>
                    <a:pt x="161125" y="41271"/>
                  </a:cubicBezTo>
                  <a:cubicBezTo>
                    <a:pt x="108031" y="58495"/>
                    <a:pt x="86596" y="82052"/>
                    <a:pt x="89695" y="119062"/>
                  </a:cubicBezTo>
                  <a:lnTo>
                    <a:pt x="146050" y="120491"/>
                  </a:lnTo>
                  <a:lnTo>
                    <a:pt x="146050" y="281146"/>
                  </a:lnTo>
                  <a:lnTo>
                    <a:pt x="0" y="281146"/>
                  </a:lnTo>
                  <a:lnTo>
                    <a:pt x="0" y="1204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DB228FF-479B-4740-9BDD-8CE40D8EB820}"/>
              </a:ext>
            </a:extLst>
          </p:cNvPr>
          <p:cNvSpPr txBox="1"/>
          <p:nvPr/>
        </p:nvSpPr>
        <p:spPr>
          <a:xfrm>
            <a:off x="9476635" y="4971375"/>
            <a:ext cx="2465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“I just saw 30 girls pitch their ventures with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7417A"/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 a power point presentation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. This is stuff I do at work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7417A"/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.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Avenir Book" charset="0"/>
                <a:cs typeface="Calibri"/>
              </a:rPr>
              <a:t>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688CE5-3864-684B-ADFB-9D168644E5A5}"/>
              </a:ext>
            </a:extLst>
          </p:cNvPr>
          <p:cNvSpPr/>
          <p:nvPr/>
        </p:nvSpPr>
        <p:spPr>
          <a:xfrm>
            <a:off x="9926705" y="3989087"/>
            <a:ext cx="1927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Harper,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Father and banker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D777A-B850-6645-961E-61D3A601D2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52"/>
          <a:stretch/>
        </p:blipFill>
        <p:spPr>
          <a:xfrm>
            <a:off x="6627828" y="1557438"/>
            <a:ext cx="2436473" cy="2185525"/>
          </a:xfrm>
          <a:prstGeom prst="rect">
            <a:avLst/>
          </a:prstGeom>
          <a:ln w="7302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45641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67379"/>
            <a:ext cx="12192000" cy="2990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F32FB-383A-F641-94DE-5F574C9592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3220" y="1343939"/>
            <a:ext cx="4033482" cy="34566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2330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42808" y="4773262"/>
            <a:ext cx="595994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 Bold" pitchFamily="2" charset="77"/>
                <a:ea typeface="Avenir Book" charset="0"/>
                <a:cs typeface="Avenir Book" charset="0"/>
              </a:rPr>
              <a:t>Jody Bell,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 Bold" pitchFamily="2" charset="77"/>
                <a:ea typeface="Avenir Book" charset="0"/>
                <a:cs typeface="Avenir Book" charset="0"/>
              </a:rPr>
              <a:t>Venture: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" pitchFamily="2" charset="77"/>
                <a:ea typeface="Avenir Book" charset="0"/>
                <a:cs typeface="Avenir Book" charset="0"/>
              </a:rPr>
              <a:t>In Case of Deportation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 Bold" pitchFamily="2" charset="77"/>
                <a:ea typeface="Avenir Book" charset="0"/>
                <a:cs typeface="Avenir Book" charset="0"/>
              </a:rPr>
              <a:t>Outcome: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" pitchFamily="2" charset="77"/>
                <a:ea typeface="Avenir Book" charset="0"/>
                <a:cs typeface="Avenir Book" charset="0"/>
              </a:rPr>
              <a:t>Global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" pitchFamily="2" charset="77"/>
                <a:ea typeface="Avenir Book" charset="0"/>
                <a:cs typeface="Avenir Book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" pitchFamily="2" charset="77"/>
                <a:ea typeface="Avenir Book" charset="0"/>
                <a:cs typeface="Avenir Book" charset="0"/>
              </a:rPr>
              <a:t>news, $20k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" pitchFamily="2" charset="77"/>
                <a:ea typeface="Avenir Book" charset="0"/>
                <a:cs typeface="Avenir Book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" pitchFamily="2" charset="77"/>
                <a:ea typeface="Avenir Book" charset="0"/>
                <a:cs typeface="Avenir Book" charset="0"/>
              </a:rPr>
              <a:t>scholarship and honors program in business</a:t>
            </a:r>
            <a:r>
              <a:rPr lang="en-US" dirty="0">
                <a:solidFill>
                  <a:srgbClr val="FFFFFF"/>
                </a:solidFill>
                <a:latin typeface="Biotif" pitchFamily="2" charset="77"/>
                <a:ea typeface="Avenir Book" charset="0"/>
                <a:cs typeface="Avenir Book" charset="0"/>
              </a:rPr>
              <a:t>, delegate seat on Mock UN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otif" pitchFamily="2" charset="77"/>
              <a:ea typeface="Avenir Book" charset="0"/>
              <a:cs typeface="Avenir Book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otif" pitchFamily="2" charset="77"/>
              <a:ea typeface="Avenir Book" charset="0"/>
              <a:cs typeface="Avenir Book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" pitchFamily="2" charset="77"/>
                <a:ea typeface="Avenir Book" charset="0"/>
                <a:cs typeface="Avenir Book" charset="0"/>
              </a:rPr>
              <a:t>“I don’t know how to explain it but… I feel kind of powerful.”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" pitchFamily="2" charset="77"/>
                <a:ea typeface="Avenir Book" charset="0"/>
                <a:cs typeface="Avenir Book" charset="0"/>
              </a:rPr>
              <a:t>- Jody, just three weeks into the program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710" y="158785"/>
            <a:ext cx="1134648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What they’re creating </a:t>
            </a:r>
            <a:r>
              <a:rPr kumimoji="0" lang="mr-IN" sz="3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–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how they’re getting ahead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From non-profits, to businesses and high-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impac</a:t>
            </a:r>
            <a:r>
              <a:rPr lang="en-US" sz="2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 projects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9055F9-B250-E04D-BB36-2AFFC7DCE5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50" y="1343940"/>
            <a:ext cx="2925197" cy="334551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26F45-DC3B-3A40-B7D4-F41B8EC97398}"/>
              </a:ext>
            </a:extLst>
          </p:cNvPr>
          <p:cNvSpPr txBox="1"/>
          <p:nvPr/>
        </p:nvSpPr>
        <p:spPr>
          <a:xfrm>
            <a:off x="145144" y="4735162"/>
            <a:ext cx="62180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 Bold" pitchFamily="2" charset="77"/>
                <a:ea typeface="Arial" charset="0"/>
                <a:cs typeface="Arial" charset="0"/>
              </a:rPr>
              <a:t>Rachel Motley,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 Bold" pitchFamily="2" charset="77"/>
                <a:ea typeface="Arial" charset="0"/>
                <a:cs typeface="Arial" charset="0"/>
              </a:rPr>
              <a:t>Venture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" pitchFamily="2" charset="77"/>
                <a:ea typeface="Arial" charset="0"/>
                <a:cs typeface="Arial" charset="0"/>
              </a:rPr>
              <a:t>: Crown Kits (style kits for black hair)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 Bold" pitchFamily="2" charset="77"/>
                <a:ea typeface="Arial" charset="0"/>
                <a:cs typeface="Arial" charset="0"/>
              </a:rPr>
              <a:t>Outcome: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tif" pitchFamily="2" charset="77"/>
                <a:ea typeface="Arial" charset="0"/>
                <a:cs typeface="Arial" charset="0"/>
              </a:rPr>
              <a:t>Full rides to Babson &amp; Howard ($200,000+)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otif" pitchFamily="2" charset="77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en-US" altLang="ja-JP" sz="1600" dirty="0">
                <a:solidFill>
                  <a:srgbClr val="FFFFFF"/>
                </a:solidFill>
                <a:latin typeface="Biotif" pitchFamily="2" charset="77"/>
                <a:ea typeface="Arial" charset="0"/>
                <a:cs typeface="Arial" charset="0"/>
              </a:rPr>
              <a:t>“When I interviewed at Babson, they focused on my Girls With Impact project…. I’m much more confident; I know how to go about making things happen. The things they teach are what you really need to know.”</a:t>
            </a:r>
          </a:p>
          <a:p>
            <a:pPr lvl="0">
              <a:defRPr/>
            </a:pPr>
            <a:endParaRPr lang="en-US" dirty="0">
              <a:solidFill>
                <a:srgbClr val="FFFFFF"/>
              </a:solidFill>
              <a:latin typeface="Biotif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otif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31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8653C6-3A79-B24E-9893-A9A9C6825493}"/>
              </a:ext>
            </a:extLst>
          </p:cNvPr>
          <p:cNvSpPr/>
          <p:nvPr/>
        </p:nvSpPr>
        <p:spPr>
          <a:xfrm>
            <a:off x="0" y="14468"/>
            <a:ext cx="12192000" cy="12330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7727" y="184693"/>
            <a:ext cx="112365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Our Signature Breakfasts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Build brand, client engagement and more at breakfasts in key markets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7B28D-354B-9B45-B5AC-C6D5846FD6C4}"/>
              </a:ext>
            </a:extLst>
          </p:cNvPr>
          <p:cNvSpPr txBox="1"/>
          <p:nvPr/>
        </p:nvSpPr>
        <p:spPr>
          <a:xfrm>
            <a:off x="8263025" y="1349624"/>
            <a:ext cx="3806942" cy="2616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Benefits: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A3E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 engagement w/key city/state/federal leaders on hot topic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A3E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Clients:  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Invite clients for powerful relationship building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rgbClr val="2EA3E7">
                    <a:lumMod val="75000"/>
                  </a:srgbClr>
                </a:solidFill>
              </a:rPr>
              <a:t>Employees: </a:t>
            </a:r>
            <a:r>
              <a:rPr lang="en-US" sz="1600" dirty="0">
                <a:solidFill>
                  <a:srgbClr val="000000"/>
                </a:solidFill>
              </a:rPr>
              <a:t>Recognize hi-po’s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A3E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Purpose: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Align with mission increasing women in the c-suite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A3E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 Leadership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Demonstrate your leadership on NextGen/women talent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D3F05-B553-694F-8CA6-873AEBCC44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001" y="4232364"/>
            <a:ext cx="3394276" cy="2264619"/>
          </a:xfrm>
          <a:prstGeom prst="rect">
            <a:avLst/>
          </a:prstGeom>
          <a:ln w="53975" cmpd="sng">
            <a:solidFill>
              <a:schemeClr val="tx2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2045AF-B531-BB48-A5F1-8C933CA2E2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549" y="1440312"/>
            <a:ext cx="3505988" cy="2339151"/>
          </a:xfrm>
          <a:prstGeom prst="rect">
            <a:avLst/>
          </a:prstGeom>
          <a:ln w="85725">
            <a:solidFill>
              <a:schemeClr val="tx2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7F774C-20C3-E94B-92AC-FA32DB4F07A7}"/>
              </a:ext>
            </a:extLst>
          </p:cNvPr>
          <p:cNvSpPr txBox="1"/>
          <p:nvPr/>
        </p:nvSpPr>
        <p:spPr>
          <a:xfrm>
            <a:off x="4518549" y="3734312"/>
            <a:ext cx="3537631" cy="195310"/>
          </a:xfrm>
          <a:prstGeom prst="rect">
            <a:avLst/>
          </a:prstGeom>
          <a:solidFill>
            <a:schemeClr val="tx2"/>
          </a:solidFill>
        </p:spPr>
        <p:txBody>
          <a:bodyPr wrap="square" lIns="0" tIns="36576" rIns="0" bIns="0" rtlCol="0">
            <a:spAutoFit/>
          </a:bodyPr>
          <a:lstStyle/>
          <a:p>
            <a:pPr marL="227013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accent2"/>
                </a:solidFill>
              </a:rPr>
              <a:t>100% surveyed: “Exceeded expectations”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CBFF35-33FC-5D4C-8EFC-B76DC1981E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27" y="4434050"/>
            <a:ext cx="3394275" cy="2264618"/>
          </a:xfrm>
          <a:prstGeom prst="rect">
            <a:avLst/>
          </a:prstGeom>
          <a:ln w="85725">
            <a:solidFill>
              <a:schemeClr val="tx2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982650-7AF3-824D-B3CC-FEE4B77FBB85}"/>
              </a:ext>
            </a:extLst>
          </p:cNvPr>
          <p:cNvSpPr txBox="1"/>
          <p:nvPr/>
        </p:nvSpPr>
        <p:spPr>
          <a:xfrm>
            <a:off x="477728" y="6347803"/>
            <a:ext cx="3394274" cy="352276"/>
          </a:xfrm>
          <a:prstGeom prst="rect">
            <a:avLst/>
          </a:prstGeom>
          <a:solidFill>
            <a:schemeClr val="tx2">
              <a:alpha val="97000"/>
            </a:schemeClr>
          </a:solidFill>
        </p:spPr>
        <p:txBody>
          <a:bodyPr wrap="square" lIns="0" tIns="36576" rIns="0" bIns="0" rtlCol="0">
            <a:spAutoFit/>
          </a:bodyPr>
          <a:lstStyle/>
          <a:p>
            <a:pPr marL="227013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accent2"/>
                </a:solidFill>
              </a:rPr>
              <a:t>Gen Z CEOs pitch their ventures and share the impact of entrepreneurship training.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2769C1-1982-1D4B-AD23-902F5F1C2515}"/>
              </a:ext>
            </a:extLst>
          </p:cNvPr>
          <p:cNvSpPr txBox="1"/>
          <p:nvPr/>
        </p:nvSpPr>
        <p:spPr>
          <a:xfrm>
            <a:off x="8320000" y="6244174"/>
            <a:ext cx="3394276" cy="350865"/>
          </a:xfrm>
          <a:prstGeom prst="rect">
            <a:avLst/>
          </a:prstGeom>
          <a:solidFill>
            <a:schemeClr val="tx2">
              <a:alpha val="97000"/>
            </a:schemeClr>
          </a:solidFill>
        </p:spPr>
        <p:txBody>
          <a:bodyPr wrap="square" lIns="0" tIns="36576" rIns="0" bIns="0" rtlCol="0">
            <a:spAutoFit/>
          </a:bodyPr>
          <a:lstStyle/>
          <a:p>
            <a:pPr marL="227013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accent2"/>
                </a:solidFill>
              </a:rPr>
              <a:t>CNBC’s Tyler Mathisen interviews Thasunda Duckett, CEO, Consumer Banking, JPM Chase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846AC62-BF86-0B4A-B862-CDC0FD8A7D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9" y="1404124"/>
            <a:ext cx="3374361" cy="2410258"/>
          </a:xfrm>
          <a:prstGeom prst="rect">
            <a:avLst/>
          </a:prstGeom>
          <a:solidFill>
            <a:srgbClr val="FC661A"/>
          </a:solidFill>
          <a:ln w="95250">
            <a:solidFill>
              <a:srgbClr val="FC661A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5D775CC-D0C5-DD4E-A28A-E709655763FF}"/>
              </a:ext>
            </a:extLst>
          </p:cNvPr>
          <p:cNvSpPr txBox="1"/>
          <p:nvPr/>
        </p:nvSpPr>
        <p:spPr>
          <a:xfrm>
            <a:off x="395676" y="3831967"/>
            <a:ext cx="3394274" cy="352276"/>
          </a:xfrm>
          <a:prstGeom prst="rect">
            <a:avLst/>
          </a:prstGeom>
          <a:solidFill>
            <a:schemeClr val="tx2">
              <a:alpha val="97000"/>
            </a:schemeClr>
          </a:solidFill>
        </p:spPr>
        <p:txBody>
          <a:bodyPr wrap="square" lIns="0" tIns="36576" rIns="0" bIns="0" rtlCol="0">
            <a:spAutoFit/>
          </a:bodyPr>
          <a:lstStyle/>
          <a:p>
            <a:pPr marL="227013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accent2"/>
                </a:solidFill>
              </a:rPr>
              <a:t>Jennifer Openshaw interviews Booking Holdings Chairman Jeff Boyd, talking AI, talent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CE74BFE-3C8C-7040-8329-23B36EF27B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72" t="-784"/>
          <a:stretch/>
        </p:blipFill>
        <p:spPr>
          <a:xfrm>
            <a:off x="5622479" y="4115071"/>
            <a:ext cx="2414814" cy="2222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3264B0-6567-0D48-947A-A41FE778C0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8053" y="4125303"/>
            <a:ext cx="2012365" cy="2222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64D5B0-147D-994D-A0C5-935D52A49CA8}"/>
              </a:ext>
            </a:extLst>
          </p:cNvPr>
          <p:cNvSpPr txBox="1"/>
          <p:nvPr/>
        </p:nvSpPr>
        <p:spPr>
          <a:xfrm>
            <a:off x="4457396" y="4125303"/>
            <a:ext cx="3598784" cy="2243541"/>
          </a:xfrm>
          <a:prstGeom prst="rect">
            <a:avLst/>
          </a:prstGeom>
          <a:noFill/>
          <a:ln w="666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FF8990-A344-6A43-98FD-E7DBC0013F0B}"/>
              </a:ext>
            </a:extLst>
          </p:cNvPr>
          <p:cNvSpPr txBox="1"/>
          <p:nvPr/>
        </p:nvSpPr>
        <p:spPr>
          <a:xfrm>
            <a:off x="4457395" y="6346876"/>
            <a:ext cx="3598784" cy="509242"/>
          </a:xfrm>
          <a:prstGeom prst="rect">
            <a:avLst/>
          </a:prstGeom>
          <a:solidFill>
            <a:schemeClr val="tx2">
              <a:alpha val="97000"/>
            </a:schemeClr>
          </a:solidFill>
        </p:spPr>
        <p:txBody>
          <a:bodyPr wrap="square" lIns="0" tIns="36576" rIns="0" bIns="0" rtlCol="0">
            <a:spAutoFit/>
          </a:bodyPr>
          <a:lstStyle/>
          <a:p>
            <a:pPr marL="227013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accent2"/>
                </a:solidFill>
              </a:rPr>
              <a:t>“I feel more capable and have a much better sense of business.” ”It put me into a different league and got me my scholarship”</a:t>
            </a:r>
          </a:p>
        </p:txBody>
      </p:sp>
    </p:spTree>
    <p:extLst>
      <p:ext uri="{BB962C8B-B14F-4D97-AF65-F5344CB8AC3E}">
        <p14:creationId xmlns:p14="http://schemas.microsoft.com/office/powerpoint/2010/main" val="86157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2A05F-4423-D145-A3CF-8C799FF5E682}"/>
              </a:ext>
            </a:extLst>
          </p:cNvPr>
          <p:cNvSpPr/>
          <p:nvPr/>
        </p:nvSpPr>
        <p:spPr>
          <a:xfrm>
            <a:off x="-19405" y="-6629"/>
            <a:ext cx="12192000" cy="12330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41E677-736F-AB4A-AA2A-476813DE7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819" y="1229546"/>
            <a:ext cx="3054051" cy="2036033"/>
          </a:xfrm>
          <a:prstGeom prst="ellipse">
            <a:avLst/>
          </a:prstGeom>
          <a:ln>
            <a:noFill/>
          </a:ln>
          <a:effectLst>
            <a:softEdge rad="5334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03" y="171354"/>
            <a:ext cx="11353800" cy="1325563"/>
          </a:xfrm>
        </p:spPr>
        <p:txBody>
          <a:bodyPr anchor="t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you’ll benefit…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and make real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23B1A-6B60-D043-9FC6-C013417E22C9}"/>
              </a:ext>
            </a:extLst>
          </p:cNvPr>
          <p:cNvSpPr txBox="1"/>
          <p:nvPr/>
        </p:nvSpPr>
        <p:spPr>
          <a:xfrm>
            <a:off x="6492827" y="3006465"/>
            <a:ext cx="3975653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FDB540"/>
              </a:buClr>
            </a:pPr>
            <a:r>
              <a:rPr lang="en-US" sz="2000" b="1" dirty="0">
                <a:solidFill>
                  <a:schemeClr val="accent4"/>
                </a:solidFill>
              </a:rPr>
              <a:t>For employers</a:t>
            </a:r>
          </a:p>
          <a:p>
            <a:pPr marL="285750" indent="-28575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D&amp;I leadership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Brand/reputation 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Naming opportunities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 engagement, talent pipeline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 pool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NextGen customers/leaders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157310-E8B5-6E44-B87E-D68A74AA806E}"/>
              </a:ext>
            </a:extLst>
          </p:cNvPr>
          <p:cNvSpPr txBox="1"/>
          <p:nvPr/>
        </p:nvSpPr>
        <p:spPr>
          <a:xfrm>
            <a:off x="1871046" y="1487061"/>
            <a:ext cx="4343399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FDB540"/>
              </a:buClr>
            </a:pPr>
            <a:r>
              <a:rPr lang="en-US" sz="2000" b="1" dirty="0">
                <a:solidFill>
                  <a:schemeClr val="tx2"/>
                </a:solidFill>
              </a:rPr>
              <a:t>Our economy/communities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Ventures drive innovation and impact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prepared diverse female workforce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women’s readiness for leadership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B7CC58-E98E-5343-812C-B381F5E7FFEB}"/>
              </a:ext>
            </a:extLst>
          </p:cNvPr>
          <p:cNvSpPr txBox="1"/>
          <p:nvPr/>
        </p:nvSpPr>
        <p:spPr>
          <a:xfrm>
            <a:off x="1871046" y="2802056"/>
            <a:ext cx="457494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FDB540"/>
              </a:buClr>
            </a:pPr>
            <a:r>
              <a:rPr lang="en-US" sz="2000" b="1" dirty="0">
                <a:solidFill>
                  <a:schemeClr val="bg2"/>
                </a:solidFill>
              </a:rPr>
              <a:t>For employee engagement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Recruiting through their networks, local schools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Mentoring &gt; Graduation event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Leader speaker/feature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Sharing expertise – videos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Job shadow/Internships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4C9B7E-A33D-E441-BA23-040B929F5713}"/>
              </a:ext>
            </a:extLst>
          </p:cNvPr>
          <p:cNvSpPr txBox="1"/>
          <p:nvPr/>
        </p:nvSpPr>
        <p:spPr>
          <a:xfrm>
            <a:off x="6332807" y="1567683"/>
            <a:ext cx="465908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FDB540"/>
              </a:buClr>
            </a:pPr>
            <a:r>
              <a:rPr lang="en-US" sz="2000" b="1" dirty="0">
                <a:solidFill>
                  <a:schemeClr val="accent3"/>
                </a:solidFill>
              </a:rPr>
              <a:t>Girls/Women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Major college differentiator, work readiness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confidence, leadership, financial skills</a:t>
            </a:r>
          </a:p>
          <a:p>
            <a:pPr marL="342900" indent="-342900">
              <a:buClr>
                <a:srgbClr val="FDB54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feel ready to be a CEO” – Natalie, 15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DF0ADE7-DFD1-B640-A44F-D02649C95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199" y="4151544"/>
            <a:ext cx="3424715" cy="2283142"/>
          </a:xfrm>
          <a:prstGeom prst="ellipse">
            <a:avLst/>
          </a:prstGeom>
          <a:ln>
            <a:noFill/>
          </a:ln>
          <a:effectLst>
            <a:softEdge rad="609600"/>
          </a:effectLst>
        </p:spPr>
      </p:pic>
      <p:pic>
        <p:nvPicPr>
          <p:cNvPr id="25" name="Picture 24" descr="A close up of a newspaper&#10;&#10;Description automatically generated">
            <a:extLst>
              <a:ext uri="{FF2B5EF4-FFF2-40B4-BE49-F238E27FC236}">
                <a16:creationId xmlns:a16="http://schemas.microsoft.com/office/drawing/2014/main" id="{3B2EB7F7-6C14-452A-BDD9-CF1F0480B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520" y="4709667"/>
            <a:ext cx="3803007" cy="1494883"/>
          </a:xfrm>
          <a:prstGeom prst="rect">
            <a:avLst/>
          </a:prstGeom>
          <a:ln w="19050">
            <a:solidFill>
              <a:srgbClr val="181B3F"/>
            </a:solidFill>
          </a:ln>
        </p:spPr>
      </p:pic>
    </p:spTree>
    <p:extLst>
      <p:ext uri="{BB962C8B-B14F-4D97-AF65-F5344CB8AC3E}">
        <p14:creationId xmlns:p14="http://schemas.microsoft.com/office/powerpoint/2010/main" val="282053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330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1824" y="161224"/>
            <a:ext cx="12094976" cy="1325563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Why now?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Despite huge potential, young women are an untapped talent pipeline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91758" y="1531529"/>
            <a:ext cx="3314626" cy="2743200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rgbClr val="E7417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Girls face a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30%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confidence drop, impacting their career &amp; earnings trajectory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3978647" y="1409701"/>
            <a:ext cx="3521648" cy="2883325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rgbClr val="E7417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Compared to white women,  just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3200" b="1" dirty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50%</a:t>
            </a:r>
            <a:endParaRPr lang="en-US" sz="2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of black women get a college degree</a:t>
            </a:r>
          </a:p>
        </p:txBody>
      </p:sp>
      <p:sp>
        <p:nvSpPr>
          <p:cNvPr id="42" name="Oval 41"/>
          <p:cNvSpPr/>
          <p:nvPr/>
        </p:nvSpPr>
        <p:spPr>
          <a:xfrm>
            <a:off x="7969322" y="1394226"/>
            <a:ext cx="3449793" cy="2883325"/>
          </a:xfrm>
          <a:prstGeom prst="ellipse">
            <a:avLst/>
          </a:prstGeom>
          <a:solidFill>
            <a:schemeClr val="tx2"/>
          </a:solidFill>
          <a:ln w="28575" cmpd="sng">
            <a:solidFill>
              <a:srgbClr val="E7417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Only</a:t>
            </a:r>
            <a:endParaRPr lang="en-US" sz="2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3600" b="1" dirty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2% </a:t>
            </a:r>
            <a:endParaRPr lang="en-US" sz="3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of the $150B in venture capital is awarded to female founders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351" y="4780606"/>
            <a:ext cx="50763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Driving </a:t>
            </a:r>
            <a:r>
              <a:rPr lang="en-US" sz="2800" b="1" dirty="0">
                <a:solidFill>
                  <a:srgbClr val="E7417A"/>
                </a:solidFill>
                <a:latin typeface="Calibri"/>
                <a:cs typeface="Calibri"/>
              </a:rPr>
              <a:t>E</a:t>
            </a:r>
            <a:r>
              <a:rPr lang="en-US" sz="2400" dirty="0">
                <a:solidFill>
                  <a:srgbClr val="E7417A"/>
                </a:solidFill>
                <a:latin typeface="Calibri"/>
                <a:cs typeface="Calibri"/>
              </a:rPr>
              <a:t>ntrepreneurship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– the skills for the modern-day workforce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5273" y="4884033"/>
            <a:ext cx="2675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STE</a:t>
            </a:r>
            <a:r>
              <a:rPr lang="en-US" sz="7200" b="1" dirty="0">
                <a:solidFill>
                  <a:schemeClr val="bg2"/>
                </a:solidFill>
              </a:rPr>
              <a:t>E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</a:p>
        </p:txBody>
      </p:sp>
      <p:sp>
        <p:nvSpPr>
          <p:cNvPr id="6" name="U-Turn Arrow 5"/>
          <p:cNvSpPr/>
          <p:nvPr/>
        </p:nvSpPr>
        <p:spPr>
          <a:xfrm>
            <a:off x="3004457" y="4455553"/>
            <a:ext cx="4267803" cy="500426"/>
          </a:xfrm>
          <a:prstGeom prst="uturnArrow">
            <a:avLst/>
          </a:prstGeom>
          <a:solidFill>
            <a:srgbClr val="2EA3E7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5467" y="5708593"/>
            <a:ext cx="3295928" cy="1023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092104" y="733431"/>
            <a:ext cx="5099896" cy="2588715"/>
            <a:chOff x="5450630" y="699426"/>
            <a:chExt cx="5706459" cy="2572264"/>
          </a:xfrm>
        </p:grpSpPr>
        <p:sp>
          <p:nvSpPr>
            <p:cNvPr id="19" name="Rectangle 18"/>
            <p:cNvSpPr/>
            <p:nvPr/>
          </p:nvSpPr>
          <p:spPr>
            <a:xfrm>
              <a:off x="5450630" y="699426"/>
              <a:ext cx="5706459" cy="2572264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Screen Shot 2017-10-17 at 5.24.15 P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0985" y="1243224"/>
              <a:ext cx="4931304" cy="52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21" name="Picture 20" descr="Screen Shot 2017-10-17 at 5.24.38 P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0985" y="802979"/>
              <a:ext cx="1953898" cy="399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4" name="Picture 33" descr="report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9077" y="1658704"/>
              <a:ext cx="1505381" cy="1509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FB702CC-CA9A-4A48-B198-E08443FD31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2490075"/>
            <a:ext cx="3702459" cy="2971521"/>
          </a:xfrm>
          <a:prstGeom prst="rect">
            <a:avLst/>
          </a:prstGeom>
          <a:ln w="25400">
            <a:solidFill>
              <a:srgbClr val="FFFFFF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456651-3753-E347-95AE-99B56A772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19" y="5632348"/>
            <a:ext cx="3515645" cy="60383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C5FDE68-47FA-7843-94F6-048CB23A300D}"/>
              </a:ext>
            </a:extLst>
          </p:cNvPr>
          <p:cNvSpPr txBox="1"/>
          <p:nvPr/>
        </p:nvSpPr>
        <p:spPr>
          <a:xfrm>
            <a:off x="246227" y="6281382"/>
            <a:ext cx="434270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04040"/>
                </a:solidFill>
              </a:rPr>
              <a:t>Creating the next Jeff Bezos</a:t>
            </a:r>
            <a:endParaRPr lang="en-US" sz="1600" dirty="0">
              <a:solidFill>
                <a:srgbClr val="40404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43" y="955856"/>
            <a:ext cx="3179904" cy="4872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61" y="1371007"/>
            <a:ext cx="4059240" cy="9446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521A3A-7DD4-9542-9988-32F142F90AA8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243" y="816727"/>
            <a:ext cx="3181623" cy="2546370"/>
          </a:xfrm>
          <a:prstGeom prst="rect">
            <a:avLst/>
          </a:prstGeom>
          <a:ln w="25400">
            <a:solidFill>
              <a:srgbClr val="FFFFFF"/>
            </a:solidFill>
          </a:ln>
        </p:spPr>
      </p:pic>
      <p:pic>
        <p:nvPicPr>
          <p:cNvPr id="41" name="Picture 40" descr="cid:09619444-971b-4f7c-a0e6-02f9773463ce@mgd.ey.com">
            <a:extLst>
              <a:ext uri="{FF2B5EF4-FFF2-40B4-BE49-F238E27FC236}">
                <a16:creationId xmlns:a16="http://schemas.microsoft.com/office/drawing/2014/main" id="{C48E838F-451E-AE44-95E2-450EFBB182D7}"/>
              </a:ext>
            </a:extLst>
          </p:cNvPr>
          <p:cNvPicPr/>
          <p:nvPr/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4670" y="4275163"/>
            <a:ext cx="3418205" cy="1835785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5D71D4A-4AAA-804E-A0E7-B89738B0D3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6005" y="4258690"/>
            <a:ext cx="4555195" cy="221879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43" name="Picture 2" descr="https://girlswithimpact.com/wp-content/uploads/ENT-LOGO.png">
            <a:extLst>
              <a:ext uri="{FF2B5EF4-FFF2-40B4-BE49-F238E27FC236}">
                <a16:creationId xmlns:a16="http://schemas.microsoft.com/office/drawing/2014/main" id="{C2723AFE-202F-FA46-999B-2A28EA66A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9839" y="3749645"/>
            <a:ext cx="2470619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CABADAC-56DB-6746-A4E9-57E984508AD9}"/>
              </a:ext>
            </a:extLst>
          </p:cNvPr>
          <p:cNvSpPr txBox="1"/>
          <p:nvPr/>
        </p:nvSpPr>
        <p:spPr>
          <a:xfrm>
            <a:off x="140677" y="909031"/>
            <a:ext cx="3697248" cy="1477328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4C0FD63-C3E8-5442-B5B2-FB2EAE85468E}"/>
              </a:ext>
            </a:extLst>
          </p:cNvPr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5144" y="1874440"/>
            <a:ext cx="3772056" cy="2218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70852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1000" y="131180"/>
            <a:ext cx="1177925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Trebuchet MS Regular" charset="0"/>
                <a:ea typeface="+mj-ea"/>
                <a:cs typeface="+mj-cs"/>
              </a:defRPr>
            </a:lvl1pPr>
          </a:lstStyle>
          <a:p>
            <a:r>
              <a:rPr lang="en-IN" dirty="0">
                <a:ln w="0"/>
                <a:solidFill>
                  <a:srgbClr val="FFFFFF"/>
                </a:solidFill>
              </a:rPr>
              <a:t>In the news</a:t>
            </a:r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2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9"/>
          <p:cNvSpPr txBox="1"/>
          <p:nvPr/>
        </p:nvSpPr>
        <p:spPr>
          <a:xfrm>
            <a:off x="7372242" y="931335"/>
            <a:ext cx="4876800" cy="57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07A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Bob </a:t>
            </a:r>
            <a:r>
              <a:rPr lang="en-US" sz="1600" b="0" i="0" u="none" strike="noStrike" cap="none" dirty="0" err="1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Ghoorah</a:t>
            </a:r>
            <a:endParaRPr sz="1600" b="0" i="0" u="none" strike="noStrike" cap="none" dirty="0">
              <a:solidFill>
                <a:srgbClr val="E240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Founder, Quarry VC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Counsel, Ning Interactive Inc.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07A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Nisha Kumar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CFO, Greenbriar (former CFO, AOL)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E240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07A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Petal </a:t>
            </a:r>
            <a:r>
              <a:rPr lang="en-US" sz="1600" b="0" i="0" u="none" strike="noStrike" cap="none" dirty="0" err="1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Modeste</a:t>
            </a:r>
            <a:endParaRPr sz="1600" b="0" i="0" u="none" strike="noStrike" cap="none" dirty="0">
              <a:solidFill>
                <a:srgbClr val="E240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Dean, Columbia School of Law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E240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07A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Fernando Salinas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CHRO-R&amp;D, Johnson &amp; Johnson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Meera Viswanathan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of School, Ethel Walker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E240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Gina Warner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CEO, National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AfterSchool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Association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E240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07A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Judy </a:t>
            </a:r>
            <a:r>
              <a:rPr lang="en-US" sz="1600" b="0" i="0" u="none" strike="noStrike" cap="none" dirty="0" err="1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Nedell</a:t>
            </a:r>
            <a:endParaRPr sz="1600" b="0" i="0" u="none" strike="noStrike" cap="none" dirty="0">
              <a:solidFill>
                <a:srgbClr val="E240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Head of Guidance, Greenwich School District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9"/>
          <p:cNvSpPr txBox="1"/>
          <p:nvPr/>
        </p:nvSpPr>
        <p:spPr>
          <a:xfrm>
            <a:off x="3181608" y="834065"/>
            <a:ext cx="4470400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07A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Lynda Applegate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Entrepreneurship Professor,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Harvard Business School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Elisabetta Bartoloni</a:t>
            </a:r>
            <a:endParaRPr sz="1600">
              <a:solidFill>
                <a:srgbClr val="E240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Partner, Heidrick &amp; Struggles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E240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07A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Jessica Cain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Eversource Energy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07A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Stephanie Redish Hofman</a:t>
            </a:r>
            <a:endParaRPr sz="1600" b="0" i="0" u="none" strike="noStrike" cap="none">
              <a:solidFill>
                <a:srgbClr val="E240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Director, Google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07A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Karlyn Carnahan, CPCU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Head of Americas, Celent (an MMC Co.)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07A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Denise Taylor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Administrator, Bridgeport Public Schools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E2407A"/>
                </a:solidFill>
                <a:latin typeface="Calibri"/>
                <a:ea typeface="Calibri"/>
                <a:cs typeface="Calibri"/>
                <a:sym typeface="Calibri"/>
              </a:rPr>
              <a:t>Nicole Enslein</a:t>
            </a:r>
            <a:endParaRPr sz="1600">
              <a:solidFill>
                <a:srgbClr val="E240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Founder &amp; CEO, Sublime Communications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29" descr="FCCFFWG_RGB_S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407" y="851894"/>
            <a:ext cx="1353987" cy="73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234" y="2739213"/>
            <a:ext cx="2544711" cy="46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160" y="3448581"/>
            <a:ext cx="1275497" cy="45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0388" y="851892"/>
            <a:ext cx="970864" cy="728148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9"/>
          <p:cNvSpPr/>
          <p:nvPr/>
        </p:nvSpPr>
        <p:spPr>
          <a:xfrm>
            <a:off x="0" y="0"/>
            <a:ext cx="12192000" cy="70852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9"/>
          <p:cNvSpPr txBox="1"/>
          <p:nvPr/>
        </p:nvSpPr>
        <p:spPr>
          <a:xfrm>
            <a:off x="381000" y="171284"/>
            <a:ext cx="117792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20"/>
              <a:buFont typeface="Arial"/>
              <a:buNone/>
            </a:pPr>
            <a:r>
              <a:rPr lang="en-US" sz="312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Advisors and partners</a:t>
            </a:r>
            <a:endParaRPr sz="312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29" descr="Wells Fargo _logo_box_rgb_red_F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5902" y="3425098"/>
            <a:ext cx="804043" cy="80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9073" y="4034486"/>
            <a:ext cx="633957" cy="6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25186" y="4314439"/>
            <a:ext cx="1168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686" y="1941141"/>
            <a:ext cx="1649242" cy="5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BC01C0-08CB-8F4C-BD61-FE775478B5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254" y="5014882"/>
            <a:ext cx="1382788" cy="5441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660265-98BF-C246-8C2F-30A2509207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676" y="5790130"/>
            <a:ext cx="1848281" cy="484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30A969-F542-8B47-AB66-DDA2B0EC18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5625" y="4976543"/>
            <a:ext cx="1168400" cy="611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A184F-77D8-784E-9E76-BD6377751F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0801" y="6195872"/>
            <a:ext cx="1593391" cy="4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9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E0A4BCC-8E12-EA41-AFBD-F231244B2665}"/>
              </a:ext>
            </a:extLst>
          </p:cNvPr>
          <p:cNvSpPr/>
          <p:nvPr/>
        </p:nvSpPr>
        <p:spPr>
          <a:xfrm>
            <a:off x="0" y="21997"/>
            <a:ext cx="12192000" cy="79311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3DB4D-8F25-CC49-A5FF-53D6502D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44956"/>
            <a:ext cx="10515600" cy="793111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Founder &amp; Chair: Jennifer Openshaw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 national financial leader and entrepreneur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1054" descr="Cover Fnl">
            <a:extLst>
              <a:ext uri="{FF2B5EF4-FFF2-40B4-BE49-F238E27FC236}">
                <a16:creationId xmlns:a16="http://schemas.microsoft.com/office/drawing/2014/main" id="{355DD07B-9E37-E140-AEE5-88CA8439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750" y="836121"/>
            <a:ext cx="1453322" cy="1910212"/>
          </a:xfrm>
          <a:prstGeom prst="rect">
            <a:avLst/>
          </a:prstGeom>
          <a:noFill/>
          <a:ln w="28575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prah &amp; Jen">
            <a:extLst>
              <a:ext uri="{FF2B5EF4-FFF2-40B4-BE49-F238E27FC236}">
                <a16:creationId xmlns:a16="http://schemas.microsoft.com/office/drawing/2014/main" id="{4A34ABB3-555C-CB47-8909-4D1B2CF8BD9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112" y="2027133"/>
            <a:ext cx="2104633" cy="1438319"/>
          </a:xfrm>
          <a:prstGeom prst="rect">
            <a:avLst/>
          </a:prstGeom>
          <a:noFill/>
          <a:ln w="28575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9579839"/>
              </p:ext>
            </p:extLst>
          </p:nvPr>
        </p:nvGraphicFramePr>
        <p:xfrm>
          <a:off x="265043" y="1690691"/>
          <a:ext cx="7809916" cy="4004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 descr="Jen and girls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8750" y="3106299"/>
            <a:ext cx="1453322" cy="1818528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grpSp>
        <p:nvGrpSpPr>
          <p:cNvPr id="10" name="Group 9"/>
          <p:cNvGrpSpPr/>
          <p:nvPr/>
        </p:nvGrpSpPr>
        <p:grpSpPr>
          <a:xfrm rot="16200000">
            <a:off x="8074962" y="5023048"/>
            <a:ext cx="506935" cy="506935"/>
            <a:chOff x="5561207" y="3230091"/>
            <a:chExt cx="506935" cy="506935"/>
          </a:xfrm>
          <a:solidFill>
            <a:schemeClr val="bg2"/>
          </a:solidFill>
        </p:grpSpPr>
        <p:sp>
          <p:nvSpPr>
            <p:cNvPr id="11" name="Down Arrow 10"/>
            <p:cNvSpPr/>
            <p:nvPr/>
          </p:nvSpPr>
          <p:spPr>
            <a:xfrm>
              <a:off x="5561207" y="3230091"/>
              <a:ext cx="506935" cy="506935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Down Arrow 4"/>
            <p:cNvSpPr/>
            <p:nvPr/>
          </p:nvSpPr>
          <p:spPr>
            <a:xfrm>
              <a:off x="5675267" y="3230091"/>
              <a:ext cx="278815" cy="3814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857" y="4628251"/>
            <a:ext cx="2042888" cy="12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1254"/>
          <a:stretch/>
        </p:blipFill>
        <p:spPr>
          <a:xfrm>
            <a:off x="6678047" y="0"/>
            <a:ext cx="6752202" cy="6867443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779814"/>
            <a:ext cx="8490857" cy="1793597"/>
          </a:xfrm>
          <a:prstGeom prst="homePlate">
            <a:avLst/>
          </a:prstGeom>
          <a:solidFill>
            <a:srgbClr val="E8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7812" y="2168780"/>
            <a:ext cx="7475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The time is now.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5774" y="511967"/>
            <a:ext cx="7538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Join us</a:t>
            </a:r>
          </a:p>
          <a:p>
            <a:r>
              <a:rPr lang="en-US" sz="32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Be a part of it</a:t>
            </a:r>
            <a:endParaRPr lang="en-US" sz="32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647" y="404227"/>
            <a:ext cx="2024603" cy="1375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BD8D1A-AE43-3C43-AEA5-961A06C934CB}"/>
              </a:ext>
            </a:extLst>
          </p:cNvPr>
          <p:cNvSpPr txBox="1"/>
          <p:nvPr/>
        </p:nvSpPr>
        <p:spPr>
          <a:xfrm>
            <a:off x="1345062" y="5384623"/>
            <a:ext cx="4271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tif" pitchFamily="2" charset="77"/>
              </a:rPr>
              <a:t>Contact: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tif" pitchFamily="2" charset="77"/>
              </a:rPr>
              <a:t>Jennifer Openshaw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tif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jen@girlswithimpact.com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iotif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tif" pitchFamily="2" charset="77"/>
              </a:rPr>
              <a:t>310.980.9252</a:t>
            </a:r>
          </a:p>
        </p:txBody>
      </p:sp>
    </p:spTree>
    <p:extLst>
      <p:ext uri="{BB962C8B-B14F-4D97-AF65-F5344CB8AC3E}">
        <p14:creationId xmlns:p14="http://schemas.microsoft.com/office/powerpoint/2010/main" val="318969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0B829-A019-0F4C-B478-42F463F6A275}"/>
              </a:ext>
            </a:extLst>
          </p:cNvPr>
          <p:cNvSpPr/>
          <p:nvPr/>
        </p:nvSpPr>
        <p:spPr>
          <a:xfrm>
            <a:off x="0" y="0"/>
            <a:ext cx="12192000" cy="12330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92C36-0623-4D40-8884-3509FEBAFF3F}"/>
              </a:ext>
            </a:extLst>
          </p:cNvPr>
          <p:cNvSpPr/>
          <p:nvPr/>
        </p:nvSpPr>
        <p:spPr>
          <a:xfrm>
            <a:off x="0" y="1400067"/>
            <a:ext cx="12192000" cy="4465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2966" y="248410"/>
            <a:ext cx="11337665" cy="1325563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Proving the Power of Next Gen Women</a:t>
            </a:r>
            <a:b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Once in business, younger women win…underscoring the need to train earlier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8167" y="4374209"/>
            <a:ext cx="1108813" cy="13526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417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22%</a:t>
            </a:r>
          </a:p>
        </p:txBody>
      </p:sp>
      <p:sp>
        <p:nvSpPr>
          <p:cNvPr id="8" name="Rectangle 7"/>
          <p:cNvSpPr/>
          <p:nvPr/>
        </p:nvSpPr>
        <p:spPr>
          <a:xfrm>
            <a:off x="8393590" y="3982757"/>
            <a:ext cx="1174480" cy="1744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32%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Woman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CEOs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1260" y="1488937"/>
            <a:ext cx="191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Participation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9551" y="1488937"/>
            <a:ext cx="199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Ranked Teams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6943" y="1447383"/>
            <a:ext cx="276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Place teams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5304" y="2299811"/>
            <a:ext cx="1231183" cy="3427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51%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Woman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Founder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D82037-4FAD-524D-8068-B76740FF25CE}"/>
              </a:ext>
            </a:extLst>
          </p:cNvPr>
          <p:cNvSpPr/>
          <p:nvPr/>
        </p:nvSpPr>
        <p:spPr>
          <a:xfrm>
            <a:off x="2768875" y="1858269"/>
            <a:ext cx="1108814" cy="38686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78%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5402D8-1424-4C46-B264-B4332598D13E}"/>
              </a:ext>
            </a:extLst>
          </p:cNvPr>
          <p:cNvSpPr/>
          <p:nvPr/>
        </p:nvSpPr>
        <p:spPr>
          <a:xfrm>
            <a:off x="6185117" y="2426861"/>
            <a:ext cx="1220089" cy="33000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Male only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Founder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F21031-0292-8141-83E0-07EA091F6B5E}"/>
              </a:ext>
            </a:extLst>
          </p:cNvPr>
          <p:cNvSpPr/>
          <p:nvPr/>
        </p:nvSpPr>
        <p:spPr>
          <a:xfrm>
            <a:off x="9674087" y="2011825"/>
            <a:ext cx="1174480" cy="3715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68%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CEOs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AC9542-D844-6642-A1A5-CA5188CD96E3}"/>
              </a:ext>
            </a:extLst>
          </p:cNvPr>
          <p:cNvSpPr txBox="1"/>
          <p:nvPr/>
        </p:nvSpPr>
        <p:spPr>
          <a:xfrm>
            <a:off x="4785304" y="6124074"/>
            <a:ext cx="585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Five years of data – 1,000 participants – in college venture competitions at Uconn </a:t>
            </a:r>
          </a:p>
        </p:txBody>
      </p:sp>
    </p:spTree>
    <p:extLst>
      <p:ext uri="{BB962C8B-B14F-4D97-AF65-F5344CB8AC3E}">
        <p14:creationId xmlns:p14="http://schemas.microsoft.com/office/powerpoint/2010/main" val="28178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venir Black"/>
                <a:cs typeface="Avenir Black"/>
              </a:rPr>
              <a:t>Our Goal</a:t>
            </a:r>
            <a:r>
              <a:rPr lang="mr-IN" sz="6000" b="1" dirty="0">
                <a:latin typeface="Avenir Black"/>
                <a:cs typeface="Avenir Black"/>
              </a:rPr>
              <a:t>…</a:t>
            </a:r>
            <a:r>
              <a:rPr lang="en-US" sz="6000" b="1" dirty="0">
                <a:latin typeface="Avenir Black"/>
                <a:cs typeface="Avenir Black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87953"/>
            <a:ext cx="525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venir Black"/>
                <a:cs typeface="Avenir Black"/>
              </a:rPr>
              <a:t>Equip 1 million NextGen women as tomorrow’s </a:t>
            </a:r>
          </a:p>
          <a:p>
            <a:r>
              <a:rPr lang="en-US" sz="4400" b="1" dirty="0">
                <a:solidFill>
                  <a:schemeClr val="bg1"/>
                </a:solidFill>
                <a:latin typeface="Avenir Black"/>
                <a:cs typeface="Avenir Black"/>
              </a:rPr>
              <a:t>c-suite leaders, innovators and entrepreneurs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303" y="818700"/>
            <a:ext cx="4243783" cy="2380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9A478-5EF3-824E-91A2-D98BF82F4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6302" y="3183772"/>
            <a:ext cx="4243783" cy="1791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302" y="4351341"/>
            <a:ext cx="4243783" cy="15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3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12330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50404" y="4384739"/>
            <a:ext cx="29513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10 weeks (1 hour/week live class)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Learn core business skills 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Turn passion into an Impact 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Create a business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Get certificate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574162" y="2174260"/>
            <a:ext cx="2619375" cy="642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1046" y="1684821"/>
            <a:ext cx="5543365" cy="213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E7417A"/>
                </a:solidFill>
                <a:latin typeface="Avenir Book"/>
                <a:cs typeface="Avenir Book"/>
              </a:rPr>
              <a:t>Girls With Impact is:</a:t>
            </a:r>
          </a:p>
          <a:p>
            <a:pPr>
              <a:lnSpc>
                <a:spcPct val="150000"/>
              </a:lnSpc>
              <a:defRPr/>
            </a:pPr>
            <a:endParaRPr lang="en-US" b="1" dirty="0">
              <a:solidFill>
                <a:srgbClr val="E7417A"/>
              </a:solidFill>
              <a:latin typeface="Biotif Book Italic" pitchFamily="2" charset="77"/>
              <a:cs typeface="Avenir Book"/>
            </a:endParaRPr>
          </a:p>
          <a:p>
            <a:pPr marL="404812" indent="-285750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tif Book" pitchFamily="2" charset="77"/>
                <a:cs typeface="Calibri"/>
              </a:rPr>
              <a:t>The nation’s only live, online mini-MBA </a:t>
            </a:r>
          </a:p>
          <a:p>
            <a:pPr marL="404812" indent="-285750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tif Book" pitchFamily="2" charset="77"/>
                <a:cs typeface="Calibri"/>
              </a:rPr>
              <a:t>Delivered live, online, by instructors</a:t>
            </a:r>
          </a:p>
          <a:p>
            <a:pPr marL="404812" indent="-285750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tif Book" pitchFamily="2" charset="77"/>
                <a:cs typeface="Calibri"/>
              </a:rPr>
              <a:t>Equipping girls (ages 14 </a:t>
            </a:r>
            <a:r>
              <a:rPr lang="mr-IN" dirty="0">
                <a:solidFill>
                  <a:schemeClr val="tx1">
                    <a:lumMod val="75000"/>
                    <a:lumOff val="25000"/>
                  </a:schemeClr>
                </a:solidFill>
                <a:latin typeface="Biotif Book" pitchFamily="2" charset="77"/>
                <a:cs typeface="Calibri"/>
              </a:rPr>
              <a:t>–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otif Book" pitchFamily="2" charset="77"/>
                <a:cs typeface="Calibri"/>
              </a:rPr>
              <a:t> 24) to:</a:t>
            </a:r>
          </a:p>
        </p:txBody>
      </p:sp>
      <p:sp>
        <p:nvSpPr>
          <p:cNvPr id="5" name="Rectangle 4"/>
          <p:cNvSpPr/>
          <p:nvPr/>
        </p:nvSpPr>
        <p:spPr>
          <a:xfrm>
            <a:off x="9854" y="3816687"/>
            <a:ext cx="6096000" cy="20061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chemeClr val="bg2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chemeClr val="bg2"/>
                </a:solidFill>
                <a:latin typeface="Biotif Bold" pitchFamily="2" charset="77"/>
              </a:rPr>
              <a:t>Launch ventures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Biotif" pitchFamily="2" charset="77"/>
              </a:rPr>
              <a:t>addressing market needs</a:t>
            </a:r>
          </a:p>
          <a:p>
            <a:pPr marL="742950" lvl="1" indent="-285750">
              <a:lnSpc>
                <a:spcPct val="150000"/>
              </a:lnSpc>
              <a:buClr>
                <a:schemeClr val="bg2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Biotif" pitchFamily="2" charset="77"/>
              </a:rPr>
              <a:t>Build transferrable </a:t>
            </a:r>
            <a:r>
              <a:rPr lang="en-US" sz="1700" b="1" dirty="0">
                <a:solidFill>
                  <a:schemeClr val="bg2"/>
                </a:solidFill>
                <a:latin typeface="Biotif Bold" pitchFamily="2" charset="77"/>
              </a:rPr>
              <a:t>work readiness skills</a:t>
            </a:r>
          </a:p>
          <a:p>
            <a:pPr marL="742950" lvl="1" indent="-285750">
              <a:lnSpc>
                <a:spcPct val="150000"/>
              </a:lnSpc>
              <a:buClr>
                <a:schemeClr val="bg2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Biotif" pitchFamily="2" charset="77"/>
              </a:rPr>
              <a:t>Impact their </a:t>
            </a:r>
            <a:r>
              <a:rPr lang="en-US" sz="1700" b="1" dirty="0">
                <a:solidFill>
                  <a:schemeClr val="bg2"/>
                </a:solidFill>
                <a:latin typeface="Biotif Bold" pitchFamily="2" charset="77"/>
              </a:rPr>
              <a:t>college, career success</a:t>
            </a:r>
          </a:p>
          <a:p>
            <a:pPr marL="742950" lvl="1" indent="-285750">
              <a:lnSpc>
                <a:spcPct val="150000"/>
              </a:lnSpc>
              <a:buClr>
                <a:schemeClr val="bg2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chemeClr val="bg2"/>
                </a:solidFill>
                <a:latin typeface="Biotif Bold" pitchFamily="2" charset="77"/>
              </a:rPr>
              <a:t>Drive confidence,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Biotif" pitchFamily="2" charset="77"/>
              </a:rPr>
              <a:t>tech, financial, social skills</a:t>
            </a:r>
          </a:p>
          <a:p>
            <a:pPr marL="742950" lvl="1" indent="-285750">
              <a:lnSpc>
                <a:spcPct val="150000"/>
              </a:lnSpc>
              <a:buClr>
                <a:schemeClr val="bg2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Biotif" pitchFamily="2" charset="77"/>
              </a:rPr>
              <a:t>Become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otif Bold" pitchFamily="2" charset="77"/>
              </a:rPr>
              <a:t> </a:t>
            </a:r>
            <a:r>
              <a:rPr lang="en-US" sz="1700" b="1" dirty="0">
                <a:solidFill>
                  <a:schemeClr val="bg2"/>
                </a:solidFill>
                <a:latin typeface="Biotif Bold" pitchFamily="2" charset="77"/>
              </a:rPr>
              <a:t>tomorrow’s CEOs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06295" y="2254218"/>
            <a:ext cx="2927581" cy="642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6D5F7BB-E535-4240-960D-9AECB88D49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855" y="2549739"/>
            <a:ext cx="2566414" cy="17546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93FF4A9-F122-1542-9384-B204C11D2CA6}"/>
              </a:ext>
            </a:extLst>
          </p:cNvPr>
          <p:cNvSpPr txBox="1"/>
          <p:nvPr/>
        </p:nvSpPr>
        <p:spPr>
          <a:xfrm>
            <a:off x="5574161" y="1444956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1. Online Business &amp; Leadership Academy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AC567F-BFF9-8841-8B60-C7E4DC17B942}"/>
              </a:ext>
            </a:extLst>
          </p:cNvPr>
          <p:cNvSpPr/>
          <p:nvPr/>
        </p:nvSpPr>
        <p:spPr>
          <a:xfrm>
            <a:off x="5284694" y="1350827"/>
            <a:ext cx="3334871" cy="41563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2534C5-6591-BD4F-A7AB-FF46CDA326AA}"/>
              </a:ext>
            </a:extLst>
          </p:cNvPr>
          <p:cNvSpPr/>
          <p:nvPr/>
        </p:nvSpPr>
        <p:spPr>
          <a:xfrm>
            <a:off x="8814182" y="1397393"/>
            <a:ext cx="3168048" cy="4109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3C98F-ECF6-444C-934A-BBA18670E8B6}"/>
              </a:ext>
            </a:extLst>
          </p:cNvPr>
          <p:cNvSpPr txBox="1"/>
          <p:nvPr/>
        </p:nvSpPr>
        <p:spPr>
          <a:xfrm>
            <a:off x="9241864" y="1567218"/>
            <a:ext cx="223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 2. The Boardroom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E342DF-BE15-0240-8A30-382D91304428}"/>
              </a:ext>
            </a:extLst>
          </p:cNvPr>
          <p:cNvCxnSpPr>
            <a:cxnSpLocks/>
          </p:cNvCxnSpPr>
          <p:nvPr/>
        </p:nvCxnSpPr>
        <p:spPr>
          <a:xfrm flipV="1">
            <a:off x="9281376" y="2152303"/>
            <a:ext cx="2227569" cy="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72D17E9-ABFD-5E46-9F3E-84EBCD444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306"/>
          <a:stretch/>
        </p:blipFill>
        <p:spPr>
          <a:xfrm>
            <a:off x="8944306" y="2602804"/>
            <a:ext cx="2860747" cy="12373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E5E476-922A-9E46-8F6D-3D2E776A26FF}"/>
              </a:ext>
            </a:extLst>
          </p:cNvPr>
          <p:cNvSpPr/>
          <p:nvPr/>
        </p:nvSpPr>
        <p:spPr>
          <a:xfrm>
            <a:off x="8977227" y="3906735"/>
            <a:ext cx="30737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Post-Graduation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Features: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1. Mentor matching 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2. Spotlight series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3. Monthly peer forum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4. Internship placement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4F9ED1-9337-6F44-B5C1-78CAB7B82AC6}"/>
              </a:ext>
            </a:extLst>
          </p:cNvPr>
          <p:cNvSpPr/>
          <p:nvPr/>
        </p:nvSpPr>
        <p:spPr>
          <a:xfrm>
            <a:off x="339783" y="144871"/>
            <a:ext cx="11375571" cy="931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Trebuchet MS"/>
                <a:ea typeface="Avenir Book" charset="0"/>
                <a:cs typeface="Trebuchet MS"/>
              </a:rPr>
              <a:t>Our solution: Innovative live, online business education</a:t>
            </a:r>
          </a:p>
          <a:p>
            <a:r>
              <a:rPr lang="en-US" sz="2400" dirty="0">
                <a:solidFill>
                  <a:schemeClr val="bg1"/>
                </a:solidFill>
                <a:latin typeface="Trebuchet MS"/>
                <a:ea typeface="Avenir Book" charset="0"/>
                <a:cs typeface="Trebuchet MS"/>
              </a:rPr>
              <a:t>Digital platform to equip girls as tomorrow’s leaders, drive diversity and equality</a:t>
            </a:r>
          </a:p>
        </p:txBody>
      </p:sp>
    </p:spTree>
    <p:extLst>
      <p:ext uri="{BB962C8B-B14F-4D97-AF65-F5344CB8AC3E}">
        <p14:creationId xmlns:p14="http://schemas.microsoft.com/office/powerpoint/2010/main" val="418278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12330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81000" y="238124"/>
            <a:ext cx="11466286" cy="17780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Trebuchet MS Regular" charset="0"/>
                <a:ea typeface="+mj-ea"/>
                <a:cs typeface="+mj-cs"/>
              </a:defRPr>
            </a:lvl1pPr>
          </a:lstStyle>
          <a:p>
            <a:r>
              <a:rPr lang="en-IN" dirty="0">
                <a:ln w="0"/>
                <a:solidFill>
                  <a:srgbClr val="FFFFFF"/>
                </a:solidFill>
              </a:rPr>
              <a:t>Who we’re impacting to date</a:t>
            </a:r>
          </a:p>
          <a:p>
            <a:r>
              <a:rPr lang="en-IN" sz="2500" dirty="0">
                <a:ln w="0"/>
                <a:solidFill>
                  <a:srgbClr val="FFFFFF"/>
                </a:solidFill>
              </a:rPr>
              <a:t>“Talent is created equally, opportunity is not”</a:t>
            </a:r>
            <a:endParaRPr lang="en-IN" sz="2500" dirty="0">
              <a:solidFill>
                <a:srgbClr val="FFFFFF"/>
              </a:solidFill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524179076"/>
              </p:ext>
            </p:extLst>
          </p:nvPr>
        </p:nvGraphicFramePr>
        <p:xfrm>
          <a:off x="3198870" y="2770187"/>
          <a:ext cx="4718755" cy="355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" name="Picture 30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625" y="1386875"/>
            <a:ext cx="4163249" cy="2324514"/>
          </a:xfrm>
          <a:prstGeom prst="rect">
            <a:avLst/>
          </a:prstGeom>
        </p:spPr>
      </p:pic>
      <p:sp>
        <p:nvSpPr>
          <p:cNvPr id="32" name="Isosceles Triangle 31"/>
          <p:cNvSpPr/>
          <p:nvPr/>
        </p:nvSpPr>
        <p:spPr>
          <a:xfrm rot="5400000">
            <a:off x="9921875" y="2801937"/>
            <a:ext cx="523875" cy="460375"/>
          </a:xfrm>
          <a:prstGeom prst="triangl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524749" y="1444214"/>
            <a:ext cx="4556125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“I am powerful” video </a:t>
            </a:r>
            <a:r>
              <a:rPr lang="mr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click to play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94540" y="6435210"/>
            <a:ext cx="2936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“”  Quote from Thasunda Duckett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A59CD-8507-DA4C-AC7A-3C15E8CAC0D3}"/>
              </a:ext>
            </a:extLst>
          </p:cNvPr>
          <p:cNvSpPr txBox="1"/>
          <p:nvPr/>
        </p:nvSpPr>
        <p:spPr>
          <a:xfrm>
            <a:off x="262617" y="1412866"/>
            <a:ext cx="3690257" cy="2739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latin typeface="Calibri"/>
                <a:cs typeface="Calibri"/>
              </a:rPr>
              <a:t>Geography: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United States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latin typeface="Calibri"/>
                <a:cs typeface="Calibri"/>
              </a:rPr>
              <a:t>Primary focus: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Low-to-moderate income ages 14-24</a:t>
            </a:r>
            <a:endParaRPr lang="en-US" sz="2000" dirty="0">
              <a:solidFill>
                <a:schemeClr val="bg2"/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latin typeface="Calibri"/>
                <a:cs typeface="Calibri"/>
              </a:rPr>
              <a:t>8,000+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 girls served to date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latin typeface="Calibri"/>
                <a:cs typeface="Calibri"/>
              </a:rPr>
              <a:t>75%</a:t>
            </a:r>
            <a:r>
              <a:rPr lang="en-US" sz="2000" b="1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underwritten </a:t>
            </a:r>
            <a:r>
              <a:rPr lang="mr-IN" sz="20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 thanks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to  our corporate partners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78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4BAF90-2397-0F49-B363-42D7591F91B9}"/>
              </a:ext>
            </a:extLst>
          </p:cNvPr>
          <p:cNvSpPr/>
          <p:nvPr/>
        </p:nvSpPr>
        <p:spPr>
          <a:xfrm>
            <a:off x="0" y="0"/>
            <a:ext cx="12192000" cy="12330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FEF2-1AF8-B642-BC72-5EA5AB96D35C}"/>
              </a:ext>
            </a:extLst>
          </p:cNvPr>
          <p:cNvSpPr/>
          <p:nvPr/>
        </p:nvSpPr>
        <p:spPr>
          <a:xfrm>
            <a:off x="129002" y="117215"/>
            <a:ext cx="1179619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 Regular"/>
                <a:ea typeface="Trebuchet MS" charset="0"/>
                <a:cs typeface="Trebuchet MS" charset="0"/>
              </a:rPr>
              <a:t>What they’re learning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 Regular"/>
                <a:ea typeface="Trebuchet MS" charset="0"/>
                <a:cs typeface="Trebuchet MS" charset="0"/>
              </a:rPr>
            </a:br>
            <a:r>
              <a:rPr lang="en-US" sz="2400" dirty="0">
                <a:solidFill>
                  <a:schemeClr val="bg1"/>
                </a:solidFill>
                <a:latin typeface="Trebuchet MS Regular"/>
                <a:ea typeface="Trebuchet MS" charset="0"/>
                <a:cs typeface="Trebuchet MS" charset="0"/>
              </a:rPr>
              <a:t>Over 10 weeks, girls move from ideation to business plan, prototype, venture pitch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 Regular"/>
              <a:ea typeface="Trebuchet MS" charset="0"/>
              <a:cs typeface="Trebuchet M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9A8C5-8618-244D-B434-E5BE5FACD763}"/>
              </a:ext>
            </a:extLst>
          </p:cNvPr>
          <p:cNvSpPr txBox="1"/>
          <p:nvPr/>
        </p:nvSpPr>
        <p:spPr>
          <a:xfrm>
            <a:off x="6275336" y="1375280"/>
            <a:ext cx="531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3 deliverables to graduate the program</a:t>
            </a:r>
            <a:endParaRPr lang="en-US" b="1" dirty="0">
              <a:solidFill>
                <a:schemeClr val="bg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EA4419-9397-44C5-8113-F8057D6CF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1" y="1375280"/>
            <a:ext cx="5981779" cy="4397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DBFE6-DF12-4FAD-B939-452A107E0A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726" y="1973744"/>
            <a:ext cx="3111417" cy="17588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16D4EF-5515-4821-8741-CF83011B0C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817" y="3201211"/>
            <a:ext cx="3021173" cy="1966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C4F6A4-A85D-42FC-BE2D-914782DF51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698" y="4650451"/>
            <a:ext cx="2413836" cy="19885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97119B-A439-4A6D-B055-5A95D539CABE}"/>
              </a:ext>
            </a:extLst>
          </p:cNvPr>
          <p:cNvSpPr txBox="1"/>
          <p:nvPr/>
        </p:nvSpPr>
        <p:spPr>
          <a:xfrm>
            <a:off x="6238453" y="2398487"/>
            <a:ext cx="191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Book" panose="02000503020000020003" pitchFamily="2" charset="0"/>
              </a:rPr>
              <a:t>1. </a:t>
            </a:r>
            <a:r>
              <a:rPr lang="en-US" sz="1600" dirty="0">
                <a:latin typeface="Avenir Book" panose="02000503020000020003" pitchFamily="2" charset="0"/>
              </a:rPr>
              <a:t>Pitch </a:t>
            </a:r>
          </a:p>
          <a:p>
            <a:r>
              <a:rPr lang="en-US" sz="1600" dirty="0">
                <a:latin typeface="Avenir Book" panose="02000503020000020003" pitchFamily="2" charset="0"/>
              </a:rPr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F1334F-F94B-454D-A753-08081D381A78}"/>
              </a:ext>
            </a:extLst>
          </p:cNvPr>
          <p:cNvSpPr txBox="1"/>
          <p:nvPr/>
        </p:nvSpPr>
        <p:spPr>
          <a:xfrm>
            <a:off x="6748583" y="3953709"/>
            <a:ext cx="21817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Book" panose="02000503020000020003" pitchFamily="2" charset="0"/>
              </a:rPr>
              <a:t>2. </a:t>
            </a:r>
            <a:r>
              <a:rPr lang="en-US" sz="1600" dirty="0">
                <a:latin typeface="Avenir Book" panose="02000503020000020003" pitchFamily="2" charset="0"/>
              </a:rPr>
              <a:t>Business</a:t>
            </a:r>
          </a:p>
          <a:p>
            <a:r>
              <a:rPr lang="en-US" sz="1600" dirty="0">
                <a:latin typeface="Avenir Book" panose="02000503020000020003" pitchFamily="2" charset="0"/>
              </a:rPr>
              <a:t>Model</a:t>
            </a:r>
          </a:p>
          <a:p>
            <a:r>
              <a:rPr lang="en-US" sz="1600" dirty="0">
                <a:latin typeface="Avenir Book" panose="02000503020000020003" pitchFamily="2" charset="0"/>
              </a:rPr>
              <a:t>Canvas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2DEC15-147E-43C0-A1DB-F284058CDBE1}"/>
              </a:ext>
            </a:extLst>
          </p:cNvPr>
          <p:cNvSpPr txBox="1"/>
          <p:nvPr/>
        </p:nvSpPr>
        <p:spPr>
          <a:xfrm>
            <a:off x="8365909" y="5389142"/>
            <a:ext cx="1200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Book" panose="02000503020000020003" pitchFamily="2" charset="0"/>
              </a:rPr>
              <a:t>3. </a:t>
            </a:r>
            <a:r>
              <a:rPr lang="en-US" sz="1600" dirty="0">
                <a:latin typeface="Avenir Book" panose="02000503020000020003" pitchFamily="2" charset="0"/>
              </a:rPr>
              <a:t>Visual prototype</a:t>
            </a:r>
          </a:p>
        </p:txBody>
      </p:sp>
    </p:spTree>
    <p:extLst>
      <p:ext uri="{BB962C8B-B14F-4D97-AF65-F5344CB8AC3E}">
        <p14:creationId xmlns:p14="http://schemas.microsoft.com/office/powerpoint/2010/main" val="408751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F5C3B-61D6-4D35-9B06-8E31E396AF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086" y="1433645"/>
            <a:ext cx="3232634" cy="2139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9CB4F9-FBA3-4D18-99FB-3F9CB3341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663" y="2433382"/>
            <a:ext cx="1850899" cy="2203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735CFB-23DF-43BC-ADB5-087BF6850F90}"/>
              </a:ext>
            </a:extLst>
          </p:cNvPr>
          <p:cNvSpPr txBox="1"/>
          <p:nvPr/>
        </p:nvSpPr>
        <p:spPr>
          <a:xfrm>
            <a:off x="8269358" y="4719687"/>
            <a:ext cx="36220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Neha Shukla, 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CEO, Six Feet Apart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(wearable sensor, NYT)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 learned real business skills.”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EA0534-F0CD-4764-84FC-A00019DBD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2" y="1431834"/>
            <a:ext cx="3534042" cy="3233812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5B36AB-6545-48CD-B069-900BA8E31AF1}"/>
              </a:ext>
            </a:extLst>
          </p:cNvPr>
          <p:cNvSpPr txBox="1"/>
          <p:nvPr/>
        </p:nvSpPr>
        <p:spPr>
          <a:xfrm>
            <a:off x="-54734" y="4682544"/>
            <a:ext cx="3922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Kristen St. Louis, 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CEO, MirrorMe Diversity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4546A"/>
                </a:solidFill>
                <a:latin typeface="Calibri" panose="020F0502020204030204"/>
              </a:rPr>
              <a:t>“It enabled me to bring my idea to reality.”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67EFE7-9C24-4EF4-B75C-526776FDA1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1640" y="1456748"/>
            <a:ext cx="3487373" cy="32314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3067354-6D67-498F-9CF7-B05CE6D0D0A0}"/>
              </a:ext>
            </a:extLst>
          </p:cNvPr>
          <p:cNvSpPr txBox="1"/>
          <p:nvPr/>
        </p:nvSpPr>
        <p:spPr>
          <a:xfrm>
            <a:off x="3742253" y="4713322"/>
            <a:ext cx="42120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Jody Bell, CEO, In Case of Deportation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4546A"/>
                </a:solidFill>
                <a:latin typeface="Calibri" panose="020F0502020204030204"/>
              </a:rPr>
              <a:t>$20,000 scholarship, honors seat in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 don’t know how to explain it.. I feel powerful.”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F32918-CCFD-4F6A-B266-F37986A97FDE}"/>
              </a:ext>
            </a:extLst>
          </p:cNvPr>
          <p:cNvSpPr/>
          <p:nvPr/>
        </p:nvSpPr>
        <p:spPr>
          <a:xfrm>
            <a:off x="0" y="0"/>
            <a:ext cx="12192000" cy="1233002"/>
          </a:xfrm>
          <a:prstGeom prst="rect">
            <a:avLst/>
          </a:prstGeom>
          <a:solidFill>
            <a:srgbClr val="E7417A"/>
          </a:solidFill>
          <a:ln w="6350" cap="flat" cmpd="sng" algn="ctr">
            <a:solidFill>
              <a:srgbClr val="86776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4A06645-E672-4BAA-9FB7-D175F4CA76B4}"/>
              </a:ext>
            </a:extLst>
          </p:cNvPr>
          <p:cNvSpPr txBox="1">
            <a:spLocks/>
          </p:cNvSpPr>
          <p:nvPr/>
        </p:nvSpPr>
        <p:spPr>
          <a:xfrm>
            <a:off x="268072" y="200895"/>
            <a:ext cx="11034507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Trebuchet MS Regular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charset="0"/>
                <a:ea typeface="+mj-ea"/>
                <a:cs typeface="+mj-cs"/>
              </a:rPr>
              <a:t>How they’re impacted: From tangible ventures to….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charset="0"/>
                <a:ea typeface="+mj-ea"/>
                <a:cs typeface="+mj-cs"/>
              </a:rPr>
              <a:t>Giving them a leg-up for college and career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91A7F-BBDA-3C43-B56A-53F84A96F68F}"/>
              </a:ext>
            </a:extLst>
          </p:cNvPr>
          <p:cNvSpPr txBox="1"/>
          <p:nvPr/>
        </p:nvSpPr>
        <p:spPr>
          <a:xfrm>
            <a:off x="7981960" y="1441867"/>
            <a:ext cx="3622042" cy="32778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156D2-1CDD-AD4B-8FAE-5FE5B3E466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644" b="44383"/>
          <a:stretch/>
        </p:blipFill>
        <p:spPr>
          <a:xfrm>
            <a:off x="334550" y="3535065"/>
            <a:ext cx="1522825" cy="122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501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64" y="0"/>
            <a:ext cx="12192000" cy="12330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08" y="165612"/>
            <a:ext cx="1155309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powerful improvements in confidence, leadership, tech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Represents only one-third of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5751" y="-911917"/>
            <a:ext cx="81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Layout?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4D5D57-2A22-4644-AEFA-47EFDC42337D}"/>
              </a:ext>
            </a:extLst>
          </p:cNvPr>
          <p:cNvSpPr>
            <a:spLocks/>
          </p:cNvSpPr>
          <p:nvPr/>
        </p:nvSpPr>
        <p:spPr>
          <a:xfrm>
            <a:off x="246830" y="1366213"/>
            <a:ext cx="1828800" cy="1828800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rgbClr val="E7417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Hard Skills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Math, excel, marketing, tech </a:t>
            </a:r>
            <a:endParaRPr lang="en-US" sz="20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772582-B469-4B49-9A34-7ECEE1A06B71}"/>
              </a:ext>
            </a:extLst>
          </p:cNvPr>
          <p:cNvSpPr>
            <a:spLocks/>
          </p:cNvSpPr>
          <p:nvPr/>
        </p:nvSpPr>
        <p:spPr>
          <a:xfrm>
            <a:off x="2675289" y="1366213"/>
            <a:ext cx="1828800" cy="1828800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rgbClr val="E7417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Soft Skills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Speaking, organization,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Project </a:t>
            </a:r>
            <a:r>
              <a:rPr lang="en-US" sz="1400" b="1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mgmt</a:t>
            </a:r>
            <a:endParaRPr lang="en-US" sz="1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D1DBAB-1E17-404F-890D-4847B91CB7C0}"/>
              </a:ext>
            </a:extLst>
          </p:cNvPr>
          <p:cNvSpPr>
            <a:spLocks/>
          </p:cNvSpPr>
          <p:nvPr/>
        </p:nvSpPr>
        <p:spPr>
          <a:xfrm>
            <a:off x="5103749" y="1366213"/>
            <a:ext cx="1828800" cy="1828800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rgbClr val="E7417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College </a:t>
            </a:r>
            <a:br>
              <a:rPr lang="en-US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Ready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0DD1EB-72B3-4F95-9CD4-9506C5B7DA83}"/>
              </a:ext>
            </a:extLst>
          </p:cNvPr>
          <p:cNvSpPr>
            <a:spLocks/>
          </p:cNvSpPr>
          <p:nvPr/>
        </p:nvSpPr>
        <p:spPr>
          <a:xfrm>
            <a:off x="7532209" y="1366213"/>
            <a:ext cx="2128158" cy="1828800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rgbClr val="E7417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Business Leader &amp; </a:t>
            </a:r>
            <a:br>
              <a:rPr lang="en-US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Confidence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E3C0A6-839F-4934-BC09-F7C64CF2C769}"/>
              </a:ext>
            </a:extLst>
          </p:cNvPr>
          <p:cNvSpPr>
            <a:spLocks/>
          </p:cNvSpPr>
          <p:nvPr/>
        </p:nvSpPr>
        <p:spPr>
          <a:xfrm>
            <a:off x="9960669" y="1366213"/>
            <a:ext cx="1944173" cy="1828800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rgbClr val="E7417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Economic </a:t>
            </a:r>
            <a:br>
              <a:rPr lang="en-US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B6868-A0FE-4EB6-9B8A-E05447423C44}"/>
              </a:ext>
            </a:extLst>
          </p:cNvPr>
          <p:cNvSpPr txBox="1"/>
          <p:nvPr/>
        </p:nvSpPr>
        <p:spPr>
          <a:xfrm>
            <a:off x="804234" y="3328224"/>
            <a:ext cx="4874283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 and post assessment reveals: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85%: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40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Increased leadership confidence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2000"/>
              </a:lnSpc>
              <a:defRPr/>
            </a:pPr>
            <a:r>
              <a:rPr 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91%: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public speaking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74%: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40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Increased tech skills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DF0E95-BDFD-4B25-BC1B-E314A85966A0}"/>
              </a:ext>
            </a:extLst>
          </p:cNvPr>
          <p:cNvSpPr txBox="1"/>
          <p:nvPr/>
        </p:nvSpPr>
        <p:spPr>
          <a:xfrm>
            <a:off x="7770786" y="3662988"/>
            <a:ext cx="4379765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50%: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able to collaborate via tech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65%:</a:t>
            </a:r>
            <a:r>
              <a:rPr 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confident pitching investors</a:t>
            </a:r>
            <a:endParaRPr lang="en-US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%: </a:t>
            </a:r>
            <a:r>
              <a:rPr lang="en-US" b="1" dirty="0">
                <a:solidFill>
                  <a:srgbClr val="E740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equipped to manage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40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cash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E740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60%: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More likely to save money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$110k: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40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Average college scholarships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Reported as directly attributable to program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B21664-EA21-4EF0-9DFF-72C85BEB001B}"/>
              </a:ext>
            </a:extLst>
          </p:cNvPr>
          <p:cNvSpPr txBox="1"/>
          <p:nvPr/>
        </p:nvSpPr>
        <p:spPr>
          <a:xfrm>
            <a:off x="804234" y="5344944"/>
            <a:ext cx="4681796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8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93%: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40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Increased their college readiness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5AC675-01B8-5049-B7A2-A3F720F1FF0A}"/>
              </a:ext>
            </a:extLst>
          </p:cNvPr>
          <p:cNvSpPr txBox="1"/>
          <p:nvPr/>
        </p:nvSpPr>
        <p:spPr>
          <a:xfrm>
            <a:off x="804234" y="5937783"/>
            <a:ext cx="5833187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8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53%: </a:t>
            </a:r>
            <a:r>
              <a:rPr lang="en-US" b="1" dirty="0">
                <a:solidFill>
                  <a:srgbClr val="E740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likely to major in business or entrepreneurship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7407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9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F8200"/>
      </a:dk2>
      <a:lt2>
        <a:srgbClr val="E7417A"/>
      </a:lt2>
      <a:accent1>
        <a:srgbClr val="86776E"/>
      </a:accent1>
      <a:accent2>
        <a:srgbClr val="FDFD2A"/>
      </a:accent2>
      <a:accent3>
        <a:srgbClr val="11CE3A"/>
      </a:accent3>
      <a:accent4>
        <a:srgbClr val="2EA3E7"/>
      </a:accent4>
      <a:accent5>
        <a:srgbClr val="D07BDD"/>
      </a:accent5>
      <a:accent6>
        <a:srgbClr val="67C6ED"/>
      </a:accent6>
      <a:hlink>
        <a:srgbClr val="FFD077"/>
      </a:hlink>
      <a:folHlink>
        <a:srgbClr val="3DA8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FF8200"/>
      </a:dk2>
      <a:lt2>
        <a:srgbClr val="E7417A"/>
      </a:lt2>
      <a:accent1>
        <a:srgbClr val="86776E"/>
      </a:accent1>
      <a:accent2>
        <a:srgbClr val="FDFD2A"/>
      </a:accent2>
      <a:accent3>
        <a:srgbClr val="11CE3A"/>
      </a:accent3>
      <a:accent4>
        <a:srgbClr val="2EA3E7"/>
      </a:accent4>
      <a:accent5>
        <a:srgbClr val="D07BDD"/>
      </a:accent5>
      <a:accent6>
        <a:srgbClr val="67C6ED"/>
      </a:accent6>
      <a:hlink>
        <a:srgbClr val="FFD077"/>
      </a:hlink>
      <a:folHlink>
        <a:srgbClr val="3DA8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Custom 1">
      <a:dk1>
        <a:srgbClr val="000000"/>
      </a:dk1>
      <a:lt1>
        <a:srgbClr val="FFFFFF"/>
      </a:lt1>
      <a:dk2>
        <a:srgbClr val="FF8200"/>
      </a:dk2>
      <a:lt2>
        <a:srgbClr val="E7417A"/>
      </a:lt2>
      <a:accent1>
        <a:srgbClr val="86776E"/>
      </a:accent1>
      <a:accent2>
        <a:srgbClr val="FDFD2A"/>
      </a:accent2>
      <a:accent3>
        <a:srgbClr val="11CE3A"/>
      </a:accent3>
      <a:accent4>
        <a:srgbClr val="2EA3E7"/>
      </a:accent4>
      <a:accent5>
        <a:srgbClr val="D07BDD"/>
      </a:accent5>
      <a:accent6>
        <a:srgbClr val="67C6ED"/>
      </a:accent6>
      <a:hlink>
        <a:srgbClr val="FFD077"/>
      </a:hlink>
      <a:folHlink>
        <a:srgbClr val="3DA8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Custom 1">
      <a:dk1>
        <a:srgbClr val="000000"/>
      </a:dk1>
      <a:lt1>
        <a:srgbClr val="FFFFFF"/>
      </a:lt1>
      <a:dk2>
        <a:srgbClr val="FF8200"/>
      </a:dk2>
      <a:lt2>
        <a:srgbClr val="E7417A"/>
      </a:lt2>
      <a:accent1>
        <a:srgbClr val="86776E"/>
      </a:accent1>
      <a:accent2>
        <a:srgbClr val="FDFD2A"/>
      </a:accent2>
      <a:accent3>
        <a:srgbClr val="11CE3A"/>
      </a:accent3>
      <a:accent4>
        <a:srgbClr val="2EA3E7"/>
      </a:accent4>
      <a:accent5>
        <a:srgbClr val="D07BDD"/>
      </a:accent5>
      <a:accent6>
        <a:srgbClr val="67C6ED"/>
      </a:accent6>
      <a:hlink>
        <a:srgbClr val="FFD077"/>
      </a:hlink>
      <a:folHlink>
        <a:srgbClr val="3DA8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129616</TotalTime>
  <Words>2662</Words>
  <Application>Microsoft Macintosh PowerPoint</Application>
  <PresentationFormat>Widescreen</PresentationFormat>
  <Paragraphs>406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Avenir</vt:lpstr>
      <vt:lpstr>Avenir Black</vt:lpstr>
      <vt:lpstr>Avenir Book</vt:lpstr>
      <vt:lpstr>Biotif</vt:lpstr>
      <vt:lpstr>Biotif Bold</vt:lpstr>
      <vt:lpstr>Biotif Book</vt:lpstr>
      <vt:lpstr>Biotif Book Italic</vt:lpstr>
      <vt:lpstr>Calibri</vt:lpstr>
      <vt:lpstr>Poppins</vt:lpstr>
      <vt:lpstr>Trebuchet MS</vt:lpstr>
      <vt:lpstr>Trebuchet MS Regular</vt:lpstr>
      <vt:lpstr>Wingdings</vt:lpstr>
      <vt:lpstr>Office Theme</vt:lpstr>
      <vt:lpstr>1_Office Theme</vt:lpstr>
      <vt:lpstr>5_Office Theme</vt:lpstr>
      <vt:lpstr>6_Office Theme</vt:lpstr>
      <vt:lpstr>PowerPoint Presentation</vt:lpstr>
      <vt:lpstr>Why now? Despite huge potential, young women are an untapped talent pipeline</vt:lpstr>
      <vt:lpstr>Proving the Power of Next Gen Women Once in business, younger women win…underscoring the need to train earlier </vt:lpstr>
      <vt:lpstr>Our Goal….</vt:lpstr>
      <vt:lpstr>PowerPoint Presentation</vt:lpstr>
      <vt:lpstr>PowerPoint Presentation</vt:lpstr>
      <vt:lpstr>PowerPoint Presentation</vt:lpstr>
      <vt:lpstr>PowerPoint Presentation</vt:lpstr>
      <vt:lpstr>To powerful improvements in confidence, leadership, tech Represents only one-third of data</vt:lpstr>
      <vt:lpstr>Goals and Outcomes</vt:lpstr>
      <vt:lpstr>Sept 17th: </vt:lpstr>
      <vt:lpstr>PowerPoint Presentation</vt:lpstr>
      <vt:lpstr>PowerPoint Presentation</vt:lpstr>
      <vt:lpstr>How we’re advancing 10,000  Leveraging online learning to advance work readiness</vt:lpstr>
      <vt:lpstr>Addendum</vt:lpstr>
      <vt:lpstr>PowerPoint Presentation</vt:lpstr>
      <vt:lpstr>PowerPoint Presentation</vt:lpstr>
      <vt:lpstr>PowerPoint Presentation</vt:lpstr>
      <vt:lpstr>How you’ll benefit… and make real impact</vt:lpstr>
      <vt:lpstr>PowerPoint Presentation</vt:lpstr>
      <vt:lpstr>PowerPoint Presentation</vt:lpstr>
      <vt:lpstr>Founder &amp; Chair: Jennifer Openshaw A national financial leader and entrepreneur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Openshaw</dc:creator>
  <cp:lastModifiedBy>Jennifer Openshaw</cp:lastModifiedBy>
  <cp:revision>383</cp:revision>
  <cp:lastPrinted>2019-08-15T18:25:20Z</cp:lastPrinted>
  <dcterms:created xsi:type="dcterms:W3CDTF">2019-01-03T19:34:06Z</dcterms:created>
  <dcterms:modified xsi:type="dcterms:W3CDTF">2021-10-13T20:10:11Z</dcterms:modified>
</cp:coreProperties>
</file>