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57" r:id="rId3"/>
    <p:sldId id="259" r:id="rId4"/>
    <p:sldId id="264" r:id="rId5"/>
    <p:sldId id="260" r:id="rId6"/>
    <p:sldId id="261" r:id="rId7"/>
    <p:sldId id="262" r:id="rId8"/>
    <p:sldId id="25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21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9D6F5-A9D4-C22B-732C-A31A172FB9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209393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1AFD6E-3459-290F-1147-F0C47ACEEA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46774"/>
            <a:ext cx="9144000" cy="106689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4674D3-6FB9-5549-B0F2-FD61E82D1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B5883-038C-4696-8E27-1811E470D6D4}" type="datetime1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239BBC-C979-2C77-493E-CF5498AEB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13B7E-A51C-D9CD-2189-650A9D63B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622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990AE-F72C-4C2E-E2D0-7A8D7EEF0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41B46D-142E-8C8E-C4F4-B6B1586A6F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4D92E3-36AD-2615-0166-6B73C34F1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8A6D4-154B-4E4D-9001-7A6C328D243E}" type="datetime1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0BFB69-319D-2284-2734-217160D39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883B0-C775-5BD2-8EC6-A41D19BCA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258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9040463-6D41-8D45-088A-540B0D1883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592281"/>
            <a:ext cx="2628900" cy="558468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5F2276-7F04-F3F7-E3CE-F81C8DC637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92281"/>
            <a:ext cx="7734300" cy="558468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1802BF-9E0C-3251-8FAE-81F07DB05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80999-9BD6-4929-BDEC-B84E21C16701}" type="datetime1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9F1754-5B8F-A9FA-E8B1-06E04CE28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01E6A8-5139-ECD4-CC0C-32FFC6741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577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155F0-A6D4-C39B-394F-0B16E9C9C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D1860F-B260-57CE-E12B-2C94860319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745C9F-D94D-E5D3-B73A-20621FA53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6069-8263-4296-913A-BC2234E8D32B}" type="datetime1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FAB243-BB42-966A-4708-15C9B11D6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C3A3BD-2CC5-03D3-4CD6-E31A55BA2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108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D8633-AC3B-E617-1C54-84932DDD7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4236" y="1514688"/>
            <a:ext cx="8584164" cy="3138875"/>
          </a:xfrm>
        </p:spPr>
        <p:txBody>
          <a:bodyPr anchor="b">
            <a:normAutofit/>
          </a:bodyPr>
          <a:lstStyle>
            <a:lvl1pPr>
              <a:defRPr sz="3600" cap="all" spc="3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68C242-ECAB-AEC3-7E9B-F9854AF31C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74236" y="4963885"/>
            <a:ext cx="8584165" cy="1125765"/>
          </a:xfrm>
        </p:spPr>
        <p:txBody>
          <a:bodyPr>
            <a:normAutofit/>
          </a:bodyPr>
          <a:lstStyle>
            <a:lvl1pPr marL="0" indent="0">
              <a:buNone/>
              <a:defRPr sz="1600" cap="all" spc="30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0D9B82-EEF4-2CD7-61FE-BAFB2B96D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F5005-EC25-4FB9-B19B-2437F0B120D2}" type="datetime1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222B6-F7A8-70A5-B023-FCAD5D7C4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85D758-2E38-8A8D-75BC-667F6A23B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333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60DFF-11BD-F5F4-35D4-1986ABBD3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D1279-E9A9-702E-144D-61114B788E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77824" y="2159175"/>
            <a:ext cx="4977453" cy="40177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84E624-7A76-56EC-FA0D-E2AA8EF9B9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28391" y="2159175"/>
            <a:ext cx="4985785" cy="40177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9D7DF5-30AD-AE47-D516-5CEE82770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83B5C-2325-42FF-AF91-C1451D9D66CC}" type="datetime1">
              <a:rPr lang="en-US" smtClean="0"/>
              <a:t>5/28/2024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05C503-B649-B083-6341-F6E376AF8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53EA35-CF5A-DB36-8B14-5C184B6F1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531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BA3D8-FDD9-329B-BCC6-BBF47F01B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348" y="602671"/>
            <a:ext cx="10429303" cy="76892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EEF7DC-0699-CB3C-A7CB-39035D89A4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1349" y="1696325"/>
            <a:ext cx="4963538" cy="647700"/>
          </a:xfrm>
        </p:spPr>
        <p:txBody>
          <a:bodyPr anchor="b">
            <a:noAutofit/>
          </a:bodyPr>
          <a:lstStyle>
            <a:lvl1pPr marL="0" indent="0">
              <a:buNone/>
              <a:defRPr sz="14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52EB40-99E1-CCA4-BAFA-F51AA56CF2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81349" y="2344025"/>
            <a:ext cx="4963538" cy="38333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8979BC-6B50-751D-D569-F360938B05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22669" y="1696325"/>
            <a:ext cx="4987982" cy="647700"/>
          </a:xfrm>
        </p:spPr>
        <p:txBody>
          <a:bodyPr anchor="b">
            <a:noAutofit/>
          </a:bodyPr>
          <a:lstStyle>
            <a:lvl1pPr marL="0" indent="0">
              <a:buNone/>
              <a:defRPr sz="14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A3A26F-230E-2D25-6BDC-6ECA00FAEF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22669" y="2344025"/>
            <a:ext cx="4987982" cy="383337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182A01-DE7C-3BA4-96FF-CDEF2F608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8DB08-3B01-46DD-99F2-F6F6334EA669}" type="datetime1">
              <a:rPr lang="en-US" smtClean="0"/>
              <a:t>5/28/2024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CAA828-0166-8ECD-BCE8-654BEFDD7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90C0D2-459A-04AA-FD90-7687D2FE8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851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D549F-FA71-857F-E02E-3CB63CE68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569611-F911-D3D4-B613-ACCDA56C4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2AC11-ACC3-4129-BBD7-C580BF1A4EE7}" type="datetime1">
              <a:rPr lang="en-US" smtClean="0"/>
              <a:t>5/28/2024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EA1961-0B6B-8FEB-F2CB-C42E90EF2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2AA80E-3139-9F1B-9C3E-2A76628CF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605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F54789-9F96-511A-0FB6-24F6A8418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0F7F3-E406-44E2-93AF-674B3F1A2E51}" type="datetime1">
              <a:rPr lang="en-US" smtClean="0"/>
              <a:t>5/28/2024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780399-ADEF-8F74-9F59-6AD804C93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B6A34F-ABAB-9C4E-38A1-C6EEB944B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607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E3917-2BF6-1CE2-F34B-49F0D09A1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807868"/>
            <a:ext cx="3640713" cy="2062594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15B8F-A9F3-8583-FFF1-175021F17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2898" y="807867"/>
            <a:ext cx="5922489" cy="505318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D90AFF-A949-CE9E-6B94-C1B6196129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000652"/>
            <a:ext cx="3640713" cy="2868336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95267E-088F-FB9A-9469-551890F29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1DD93-7C9D-4E53-81F0-DDE57FEA7EDB}" type="datetime1">
              <a:rPr lang="en-US" smtClean="0"/>
              <a:t>5/28/2024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EA3FFC-B3A6-C0B6-5DAE-70BE0D6FB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08D35F-BC2E-8D14-060F-449CBAF7C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853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909ED-ED97-A3CE-5569-77B45F414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820881"/>
            <a:ext cx="3639312" cy="206259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83BB3A-9E24-DE4C-9619-1502F1B6F3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47408" y="919595"/>
            <a:ext cx="6107979" cy="501361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B4CE1F-29E0-88BB-8489-E58236B8B1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000652"/>
            <a:ext cx="3643889" cy="2868336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4B7212-6816-FFD1-50B2-58844AD38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7BC28-59DE-4F83-B4A1-497203279FAD}" type="datetime1">
              <a:rPr lang="en-US" smtClean="0"/>
              <a:t>5/28/2024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417744-5A24-B7B7-5FD6-E98E60832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DA4D1-A71D-A7A6-3D0C-294E5D280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471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5858A62-FE72-978B-BE71-05908D82E1A4}"/>
              </a:ext>
            </a:extLst>
          </p:cNvPr>
          <p:cNvSpPr/>
          <p:nvPr/>
        </p:nvSpPr>
        <p:spPr>
          <a:xfrm>
            <a:off x="0" y="0"/>
            <a:ext cx="12192000" cy="6860161"/>
          </a:xfrm>
          <a:prstGeom prst="rect">
            <a:avLst/>
          </a:prstGeom>
          <a:solidFill>
            <a:schemeClr val="bg2">
              <a:lumMod val="75000"/>
              <a:alpha val="15000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FA14B7-4740-5D9F-6489-BAD00C3E0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108" y="588245"/>
            <a:ext cx="10449784" cy="12659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90487F-803F-C5AF-BD93-39C0FC738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7824" y="2157984"/>
            <a:ext cx="10442448" cy="39038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86FCEF-4EDF-C2EF-7D81-FEFF7042F3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7824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300" baseline="0">
                <a:solidFill>
                  <a:schemeClr val="tx2"/>
                </a:solidFill>
              </a:defRPr>
            </a:lvl1pPr>
          </a:lstStyle>
          <a:p>
            <a:fld id="{0BDC4764-F656-4735-9820-9886F8DF1D6A}" type="datetime1">
              <a:rPr lang="en-US" smtClean="0"/>
              <a:t>5/28/2024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4663BC-4D46-C74D-DDF2-9D25B4D96F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32320" y="6356350"/>
            <a:ext cx="42976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1B4EAE-CB5C-D14B-77EF-7B155FA683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29999" y="6356350"/>
            <a:ext cx="521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+mj-lt"/>
              </a:defRPr>
            </a:lvl1pPr>
          </a:lstStyle>
          <a:p>
            <a:fld id="{C68AC1EC-23E2-4F0E-A5A4-674EC8DB95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207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2" r:id="rId6"/>
    <p:sldLayoutId id="2147483688" r:id="rId7"/>
    <p:sldLayoutId id="2147483689" r:id="rId8"/>
    <p:sldLayoutId id="2147483690" r:id="rId9"/>
    <p:sldLayoutId id="2147483691" r:id="rId10"/>
    <p:sldLayoutId id="2147483693" r:id="rId11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tmfp.com/" TargetMode="External"/><Relationship Id="rId7" Type="http://schemas.openxmlformats.org/officeDocument/2006/relationships/hyperlink" Target="mailto:Christine.Weston@ct.gov" TargetMode="External"/><Relationship Id="rId2" Type="http://schemas.openxmlformats.org/officeDocument/2006/relationships/hyperlink" Target="https://portal.ct.gov/dds/knowledge-base/articles/eligibility-for-an-individual-with-autism-and-no-intellectual-disability?language=en_U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ortal.ct.gov/dmhas/programs-and-services/mental-health-waiver/mental-health-waiver" TargetMode="External"/><Relationship Id="rId5" Type="http://schemas.openxmlformats.org/officeDocument/2006/relationships/hyperlink" Target="https://portal.ct.gov/dds/knowledge-base/articles/how-to-apply-for-services?language=en_US" TargetMode="External"/><Relationship Id="rId4" Type="http://schemas.openxmlformats.org/officeDocument/2006/relationships/hyperlink" Target="https://www.ctchessds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30805C-D933-7BC6-303B-00A9C1C304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0338" y="640080"/>
            <a:ext cx="4240462" cy="3173984"/>
          </a:xfrm>
        </p:spPr>
        <p:txBody>
          <a:bodyPr anchor="b">
            <a:normAutofit/>
          </a:bodyPr>
          <a:lstStyle/>
          <a:p>
            <a:pPr algn="l"/>
            <a:r>
              <a:rPr lang="en-US" sz="4000" dirty="0"/>
              <a:t>Department of Social Services – Community Options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04A0B6-4E83-2547-5474-E168D8C7FC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0337" y="4657344"/>
            <a:ext cx="4958013" cy="1670304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Overview of DSS home and community based  services (HCBS)</a:t>
            </a:r>
          </a:p>
        </p:txBody>
      </p:sp>
      <p:sp>
        <p:nvSpPr>
          <p:cNvPr id="11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0338" y="4409267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olorized light photo effects">
            <a:extLst>
              <a:ext uri="{FF2B5EF4-FFF2-40B4-BE49-F238E27FC236}">
                <a16:creationId xmlns:a16="http://schemas.microsoft.com/office/drawing/2014/main" id="{9A59E3BB-1D78-0978-E65F-5C93BF13196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911" r="27136" b="-1"/>
          <a:stretch/>
        </p:blipFill>
        <p:spPr>
          <a:xfrm>
            <a:off x="5848350" y="10"/>
            <a:ext cx="6342127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163554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2E25B-6CC7-4B52-7885-74B6DD663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283" y="342899"/>
            <a:ext cx="10449784" cy="749273"/>
          </a:xfrm>
          <a:solidFill>
            <a:schemeClr val="accent1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MEDICAID LONG TERM SERVICES AND SUPPORTS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6C512-B96D-885C-0E06-6ED0729B64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824" y="1362076"/>
            <a:ext cx="10442448" cy="4699728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2000" dirty="0"/>
              <a:t>Medicaid offers long term services and supports through a variety of mechanisms</a:t>
            </a:r>
          </a:p>
          <a:p>
            <a:pPr lvl="1"/>
            <a:r>
              <a:rPr lang="en-US" sz="2000" dirty="0"/>
              <a:t>Long Term Care – which are institutional settings</a:t>
            </a:r>
          </a:p>
          <a:p>
            <a:pPr lvl="1"/>
            <a:r>
              <a:rPr lang="en-US" sz="2000" dirty="0"/>
              <a:t>Home and Community Based Services – both state plan and waivers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HCBS can be further broken down to by their funding mechanisms and their availability to Medicaid members</a:t>
            </a:r>
          </a:p>
          <a:p>
            <a:pPr lvl="1"/>
            <a:r>
              <a:rPr lang="en-US" sz="2000" dirty="0"/>
              <a:t>State Plan Services – must be offered to all eligible members, cannot have a waitlist, and cannot be geographically limited</a:t>
            </a:r>
          </a:p>
          <a:p>
            <a:pPr lvl="1"/>
            <a:r>
              <a:rPr lang="en-US" sz="2000" dirty="0"/>
              <a:t>Waiver Services – “waive” certain Medicaid requirements.  Theses services could be limited to available slots and  creates a waitlist, allows for higher income limits than standard Medicaid, and creates unique services and supports not available to all Medicaid members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21A280-868E-ECD3-8D11-C0A2E6A7A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6069-8263-4296-913A-BC2234E8D32B}" type="datetime1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C97AE0-7900-3283-DA11-F5EB08B01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Dss</a:t>
            </a:r>
            <a:r>
              <a:rPr lang="en-US" dirty="0"/>
              <a:t> may 2024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BBAE3D-A25B-5B23-8E50-CEC7AC7B6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894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2E25B-6CC7-4B52-7885-74B6DD663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283" y="342899"/>
            <a:ext cx="10449784" cy="749273"/>
          </a:xfrm>
          <a:solidFill>
            <a:schemeClr val="accent1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HCBS – STATE PLAN SERVICES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0DF91B9E-61C3-7A6B-25E0-F7B45D7367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7440649"/>
              </p:ext>
            </p:extLst>
          </p:nvPr>
        </p:nvGraphicFramePr>
        <p:xfrm>
          <a:off x="754493" y="1355790"/>
          <a:ext cx="10442574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89287">
                  <a:extLst>
                    <a:ext uri="{9D8B030D-6E8A-4147-A177-3AD203B41FA5}">
                      <a16:colId xmlns:a16="http://schemas.microsoft.com/office/drawing/2014/main" val="2460127752"/>
                    </a:ext>
                  </a:extLst>
                </a:gridCol>
                <a:gridCol w="3848100">
                  <a:extLst>
                    <a:ext uri="{9D8B030D-6E8A-4147-A177-3AD203B41FA5}">
                      <a16:colId xmlns:a16="http://schemas.microsoft.com/office/drawing/2014/main" val="475263536"/>
                    </a:ext>
                  </a:extLst>
                </a:gridCol>
                <a:gridCol w="3405187">
                  <a:extLst>
                    <a:ext uri="{9D8B030D-6E8A-4147-A177-3AD203B41FA5}">
                      <a16:colId xmlns:a16="http://schemas.microsoft.com/office/drawing/2014/main" val="2212935886"/>
                    </a:ext>
                  </a:extLst>
                </a:gridCol>
              </a:tblGrid>
              <a:tr h="500062">
                <a:tc>
                  <a:txBody>
                    <a:bodyPr/>
                    <a:lstStyle/>
                    <a:p>
                      <a:r>
                        <a:rPr lang="en-US" dirty="0"/>
                        <a:t>State Plan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Eligibility Requirements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Services Offered</a:t>
                      </a:r>
                    </a:p>
                    <a:p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(examples not inclusive of all services)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25991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Home Health Benefit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Standard Medicaid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Skilled Nursing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Home Health Aides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PT, OT, SLP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43582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Community First Choice (CFC)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Must already be active on Medicaid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Meets Level of Care*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Live in an approved ‘community setting’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Personal Care Attendant (PCA)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Home Delivered Meals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Assistive Technology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Home Modifications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53242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CT Housing Engagement and Support Services (CHESS)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Supportive housing for homeless or at risk of homelessness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Behavioral Health Dx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2 critical needs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Non-</a:t>
                      </a:r>
                      <a:r>
                        <a:rPr lang="en-US" dirty="0" err="1"/>
                        <a:t>medicaid</a:t>
                      </a:r>
                      <a:r>
                        <a:rPr lang="en-US" dirty="0"/>
                        <a:t> funded housing subsidies subject to availability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Pre-tenancy and Tenancy Sustaining Supports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Life skills training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8306375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21A280-868E-ECD3-8D11-C0A2E6A7A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6069-8263-4296-913A-BC2234E8D32B}" type="datetime1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C97AE0-7900-3283-DA11-F5EB08B01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Dss</a:t>
            </a:r>
            <a:r>
              <a:rPr lang="en-US" dirty="0"/>
              <a:t> may 2024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BBAE3D-A25B-5B23-8E50-CEC7AC7B6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657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2E25B-6CC7-4B52-7885-74B6DD663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283" y="342899"/>
            <a:ext cx="10449784" cy="749273"/>
          </a:xfrm>
          <a:solidFill>
            <a:schemeClr val="accent1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Levels of Care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21A280-868E-ECD3-8D11-C0A2E6A7A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6069-8263-4296-913A-BC2234E8D32B}" type="datetime1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C97AE0-7900-3283-DA11-F5EB08B01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Dss</a:t>
            </a:r>
            <a:r>
              <a:rPr lang="en-US" dirty="0"/>
              <a:t> may 2024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BBAE3D-A25B-5B23-8E50-CEC7AC7B6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4</a:t>
            </a:fld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DB3BDC5-7975-B8E4-1CA4-11A4E4F58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619" y="1179749"/>
            <a:ext cx="10442448" cy="4498501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* Skilled Nursing Facility Level of Care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/>
              <a:t>Supervision or cueing ≥ 3 Activities of Daily Living (ADLs) + need factor; OR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/>
              <a:t>Hands-on ≥ 3 ADLs; OR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/>
              <a:t>Hands-on ≥ 2 ADLs + need factor; OR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/>
              <a:t>A cognitive impairment which requires daily supervision to prevent harm </a:t>
            </a:r>
          </a:p>
          <a:p>
            <a:pPr marL="0" indent="0">
              <a:buNone/>
            </a:pPr>
            <a:r>
              <a:rPr lang="en-US" b="1" dirty="0"/>
              <a:t>* Intermediate Care Facility for Individuals with Intellectual Disabilities (ICF/IID)</a:t>
            </a:r>
          </a:p>
          <a:p>
            <a:pPr marL="0" indent="0">
              <a:buNone/>
            </a:pPr>
            <a:r>
              <a:rPr lang="en-US" b="1" dirty="0"/>
              <a:t>* Sub-acute  </a:t>
            </a:r>
          </a:p>
          <a:p>
            <a:pPr marL="0" indent="0">
              <a:buNone/>
            </a:pPr>
            <a:r>
              <a:rPr lang="en-US" b="1" dirty="0"/>
              <a:t>1. Comprehensive medical monitoring or</a:t>
            </a:r>
          </a:p>
          <a:p>
            <a:pPr marL="0" indent="0">
              <a:buNone/>
            </a:pPr>
            <a:r>
              <a:rPr lang="en-US" b="1" dirty="0"/>
              <a:t>2. Intensive medical supervision such as intermittent nursing services throughout the day or</a:t>
            </a:r>
          </a:p>
          <a:p>
            <a:pPr marL="0" indent="0">
              <a:buNone/>
            </a:pPr>
            <a:r>
              <a:rPr lang="en-US" b="1" dirty="0"/>
              <a:t>3. Have high intensity rehabilitative needs, are ventilator dependent, have complex wound care needs, or a need for specialized infusion therapy. </a:t>
            </a:r>
          </a:p>
          <a:p>
            <a:pPr marL="0" indent="0">
              <a:buNone/>
            </a:pPr>
            <a:r>
              <a:rPr lang="en-US" b="1" dirty="0"/>
              <a:t>* Chronic Disease Hospital 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34378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2E25B-6CC7-4B52-7885-74B6DD663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790" y="159412"/>
            <a:ext cx="10449784" cy="749273"/>
          </a:xfrm>
          <a:solidFill>
            <a:schemeClr val="accent1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HCBS – WAIVER  SERVICES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0DF91B9E-61C3-7A6B-25E0-F7B45D7367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4139192"/>
              </p:ext>
            </p:extLst>
          </p:nvPr>
        </p:nvGraphicFramePr>
        <p:xfrm>
          <a:off x="762000" y="908685"/>
          <a:ext cx="10442574" cy="557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6357">
                  <a:extLst>
                    <a:ext uri="{9D8B030D-6E8A-4147-A177-3AD203B41FA5}">
                      <a16:colId xmlns:a16="http://schemas.microsoft.com/office/drawing/2014/main" val="2460127752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475263536"/>
                    </a:ext>
                  </a:extLst>
                </a:gridCol>
                <a:gridCol w="3514725">
                  <a:extLst>
                    <a:ext uri="{9D8B030D-6E8A-4147-A177-3AD203B41FA5}">
                      <a16:colId xmlns:a16="http://schemas.microsoft.com/office/drawing/2014/main" val="2212935886"/>
                    </a:ext>
                  </a:extLst>
                </a:gridCol>
                <a:gridCol w="1110092">
                  <a:extLst>
                    <a:ext uri="{9D8B030D-6E8A-4147-A177-3AD203B41FA5}">
                      <a16:colId xmlns:a16="http://schemas.microsoft.com/office/drawing/2014/main" val="3725110443"/>
                    </a:ext>
                  </a:extLst>
                </a:gridCol>
              </a:tblGrid>
              <a:tr h="500062">
                <a:tc>
                  <a:txBody>
                    <a:bodyPr/>
                    <a:lstStyle/>
                    <a:p>
                      <a:r>
                        <a:rPr lang="en-US" dirty="0"/>
                        <a:t>Waiver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Eligibility Requirements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Services Offered </a:t>
                      </a:r>
                      <a:br>
                        <a:rPr lang="en-US" dirty="0"/>
                      </a:br>
                      <a:r>
                        <a:rPr lang="en-US" sz="1200" dirty="0"/>
                        <a:t>(examples not inclusive of all services)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Waitlist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25991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Katie Beckett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Children, in the community, under the age of 22 with significant needs that would otherwise req Institutional Care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Case Management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Access to Medicaid State Plan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/>
                        <a:t>Yes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/>
                        <a:t>+4 years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53242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Personal Care Attendant (PCA)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Age 18-64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Significant needs that would otherwise req Institutional Care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Agency-based PCA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Adult Day Centers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Adult Family Living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Personal Emergency Response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Mental Health Counseling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/>
                        <a:t>Yes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/>
                        <a:t>+3 years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8306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Acquired Brain Injury (ABI) I &amp; 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Age 18-64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Must have a qualifying brain injury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Group Day supports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Independent Life Skills Training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PCA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Recovery Assistant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Cognitive Behavioral Therapy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/>
                        <a:t>ABI I – closed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/>
                        <a:t>ABI II – waitlist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57055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CHCPE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Age 65+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At risk of instructional care or at institutional level of care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Homemaker/companion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PCA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Adult Day Centers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2886011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21A280-868E-ECD3-8D11-C0A2E6A7A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6069-8263-4296-913A-BC2234E8D32B}" type="datetime1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C97AE0-7900-3283-DA11-F5EB08B01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Dss</a:t>
            </a:r>
            <a:r>
              <a:rPr lang="en-US" dirty="0"/>
              <a:t> may 2024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BBAE3D-A25B-5B23-8E50-CEC7AC7B6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387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0DF91B9E-61C3-7A6B-25E0-F7B45D7367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6334346"/>
              </p:ext>
            </p:extLst>
          </p:nvPr>
        </p:nvGraphicFramePr>
        <p:xfrm>
          <a:off x="762000" y="187008"/>
          <a:ext cx="10552176" cy="64436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0245">
                  <a:extLst>
                    <a:ext uri="{9D8B030D-6E8A-4147-A177-3AD203B41FA5}">
                      <a16:colId xmlns:a16="http://schemas.microsoft.com/office/drawing/2014/main" val="2460127752"/>
                    </a:ext>
                  </a:extLst>
                </a:gridCol>
                <a:gridCol w="3936613">
                  <a:extLst>
                    <a:ext uri="{9D8B030D-6E8A-4147-A177-3AD203B41FA5}">
                      <a16:colId xmlns:a16="http://schemas.microsoft.com/office/drawing/2014/main" val="475263536"/>
                    </a:ext>
                  </a:extLst>
                </a:gridCol>
                <a:gridCol w="3521416">
                  <a:extLst>
                    <a:ext uri="{9D8B030D-6E8A-4147-A177-3AD203B41FA5}">
                      <a16:colId xmlns:a16="http://schemas.microsoft.com/office/drawing/2014/main" val="2212935886"/>
                    </a:ext>
                  </a:extLst>
                </a:gridCol>
                <a:gridCol w="1303902">
                  <a:extLst>
                    <a:ext uri="{9D8B030D-6E8A-4147-A177-3AD203B41FA5}">
                      <a16:colId xmlns:a16="http://schemas.microsoft.com/office/drawing/2014/main" val="3725110443"/>
                    </a:ext>
                  </a:extLst>
                </a:gridCol>
              </a:tblGrid>
              <a:tr h="500062">
                <a:tc>
                  <a:txBody>
                    <a:bodyPr/>
                    <a:lstStyle/>
                    <a:p>
                      <a:r>
                        <a:rPr lang="en-US" dirty="0"/>
                        <a:t>Waiver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Eligibility Requirements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Services Offered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Waitlist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25991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Autism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Primary Dx of Autism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dirty="0"/>
                        <a:t>Cannot have a developmental disability Dx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Clinical behavioral support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Job coaching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Life skills coaching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Social skills groups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Respite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/>
                        <a:t>Yes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/>
                        <a:t>+5 years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53242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Comprehensive Waiver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Intellectual and/or developmental disability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significant physical, behavioral or medical support needs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Community living arrangements and comprehensive residential supports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Day and employment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8306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Individual and Family Supports (IFS)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Intellectual and/or developmental disability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focuses on in home residential supports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Supported employment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Individualized home supports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Employment and day programs </a:t>
                      </a:r>
                      <a:endParaRPr lang="en-US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57055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Employment and Day Supports (EDS)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Intellectual and/or developmental disability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Young adults transitioning from HS to 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Community based supports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Employment and day programs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2886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Mental Health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Age 22+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Serious mental illness and Nursing facility level of 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Community support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Recovery assistance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Supported  employment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/>
                        <a:t>Yes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/>
                        <a:t>1-2 months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6411477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21A280-868E-ECD3-8D11-C0A2E6A7A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6069-8263-4296-913A-BC2234E8D32B}" type="datetime1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C97AE0-7900-3283-DA11-F5EB08B01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Dss</a:t>
            </a:r>
            <a:r>
              <a:rPr lang="en-US" dirty="0"/>
              <a:t> may 2024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BBAE3D-A25B-5B23-8E50-CEC7AC7B6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626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2E25B-6CC7-4B52-7885-74B6DD663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283" y="342899"/>
            <a:ext cx="10449784" cy="749273"/>
          </a:xfrm>
          <a:solidFill>
            <a:schemeClr val="accent1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MONEY FOLLOWS THE PERSON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6C512-B96D-885C-0E06-6ED0729B64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824" y="1362076"/>
            <a:ext cx="10442448" cy="4994274"/>
          </a:xfrm>
          <a:ln>
            <a:solidFill>
              <a:schemeClr val="accent1"/>
            </a:solidFill>
          </a:ln>
        </p:spPr>
        <p:txBody>
          <a:bodyPr>
            <a:normAutofit fontScale="85000" lnSpcReduction="10000"/>
          </a:bodyPr>
          <a:lstStyle/>
          <a:p>
            <a:pPr>
              <a:lnSpc>
                <a:spcPct val="170000"/>
              </a:lnSpc>
            </a:pPr>
            <a:r>
              <a:rPr lang="en-US" sz="2400" dirty="0"/>
              <a:t>Individuals can apply for Medicaid programs while at a qualified institution. </a:t>
            </a:r>
          </a:p>
          <a:p>
            <a:pPr>
              <a:lnSpc>
                <a:spcPct val="170000"/>
              </a:lnSpc>
            </a:pPr>
            <a:r>
              <a:rPr lang="en-US" sz="2400" dirty="0"/>
              <a:t>A qualified institution means they are in a skilled nursing facility, chronic disease hospital, or an ICF/IID facility where Medicaid is the payor </a:t>
            </a:r>
          </a:p>
          <a:p>
            <a:pPr>
              <a:lnSpc>
                <a:spcPct val="170000"/>
              </a:lnSpc>
            </a:pPr>
            <a:r>
              <a:rPr lang="en-US" sz="2400" dirty="0"/>
              <a:t>If institutionalized, they can access a DSS program called Money Follows the Person.</a:t>
            </a:r>
          </a:p>
          <a:p>
            <a:pPr>
              <a:lnSpc>
                <a:spcPct val="170000"/>
              </a:lnSpc>
            </a:pPr>
            <a:r>
              <a:rPr lang="en-US" sz="2400" dirty="0"/>
              <a:t>Through MFP , members can receive supports to determine eligibility for HCBS programs, receive transitional supports, housing assistance, and enhanced care planning supports </a:t>
            </a:r>
          </a:p>
          <a:p>
            <a:pPr marL="0" indent="0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2400" b="1" i="1" dirty="0"/>
              <a:t>Medicaid must provide a comparable level of services and supports in the community as it is willing to cover in an institutional setting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21A280-868E-ECD3-8D11-C0A2E6A7A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6069-8263-4296-913A-BC2234E8D32B}" type="datetime1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C97AE0-7900-3283-DA11-F5EB08B01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Dss</a:t>
            </a:r>
            <a:r>
              <a:rPr lang="en-US" dirty="0"/>
              <a:t> may 2024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BBAE3D-A25B-5B23-8E50-CEC7AC7B6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890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F6E16-FF6E-1D4D-D718-542FD54D3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772" y="600074"/>
            <a:ext cx="10449784" cy="730223"/>
          </a:xfrm>
          <a:solidFill>
            <a:schemeClr val="accent1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Where to Apply and to Get More Information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7100E-16D3-5B1D-0A86-C28F2D3C4A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824" y="1418041"/>
            <a:ext cx="10442448" cy="3903819"/>
          </a:xfrm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r>
              <a:rPr lang="en-US" sz="2000" dirty="0"/>
              <a:t>Katie Beckett Waiver 800-445-5394  Option 3</a:t>
            </a:r>
          </a:p>
          <a:p>
            <a:r>
              <a:rPr lang="en-US" sz="2000" dirty="0"/>
              <a:t>CHCPE 800-445-5394 Option 4</a:t>
            </a:r>
          </a:p>
          <a:p>
            <a:r>
              <a:rPr lang="en-US" sz="2000" dirty="0"/>
              <a:t>Autism Services - </a:t>
            </a:r>
            <a:r>
              <a:rPr lang="en-US" sz="2000" dirty="0">
                <a:hlinkClick r:id="rId2"/>
              </a:rPr>
              <a:t>Autism Resources - DDS - http://portal.ct.gov</a:t>
            </a:r>
            <a:endParaRPr lang="en-US" sz="2000" dirty="0"/>
          </a:p>
          <a:p>
            <a:r>
              <a:rPr lang="en-US" sz="2000" dirty="0"/>
              <a:t>To apply for MFP or CFC:  </a:t>
            </a:r>
            <a:r>
              <a:rPr lang="en-US" sz="2000" dirty="0">
                <a:hlinkClick r:id="rId3"/>
              </a:rPr>
              <a:t>https://ctmfp.com/</a:t>
            </a:r>
            <a:r>
              <a:rPr lang="en-US" sz="2000" dirty="0"/>
              <a:t>  (211 for CFC)</a:t>
            </a:r>
          </a:p>
          <a:p>
            <a:r>
              <a:rPr lang="en-US" sz="2000" dirty="0"/>
              <a:t>To apply for CHESS: </a:t>
            </a:r>
            <a:r>
              <a:rPr lang="en-US" sz="2000" dirty="0">
                <a:hlinkClick r:id="rId4"/>
              </a:rPr>
              <a:t>Apply CT CHESS - Home (ctchessdss.com)</a:t>
            </a:r>
            <a:endParaRPr lang="en-US" sz="2000" dirty="0"/>
          </a:p>
          <a:p>
            <a:r>
              <a:rPr lang="en-US" sz="2000" dirty="0"/>
              <a:t>DDS Services - </a:t>
            </a:r>
            <a:r>
              <a:rPr lang="en-US" sz="2000" dirty="0">
                <a:hlinkClick r:id="rId5"/>
              </a:rPr>
              <a:t>How to Apply for DDS Services (ct.gov)</a:t>
            </a:r>
            <a:endParaRPr lang="en-US" sz="2000" dirty="0"/>
          </a:p>
          <a:p>
            <a:r>
              <a:rPr lang="en-US" sz="2000" dirty="0"/>
              <a:t>Mental Health Waiver - </a:t>
            </a:r>
            <a:r>
              <a:rPr lang="en-US" sz="2000" dirty="0">
                <a:hlinkClick r:id="rId6"/>
              </a:rPr>
              <a:t>Mental Health Waiver (ct.gov)</a:t>
            </a:r>
            <a:endParaRPr lang="en-US" sz="2000" dirty="0"/>
          </a:p>
          <a:p>
            <a:r>
              <a:rPr lang="en-US" sz="2000" dirty="0"/>
              <a:t>For more information on MFP programs call- 1-888-992-8637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1979CF-F4C4-F239-E485-782D754B9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6069-8263-4296-913A-BC2234E8D32B}" type="datetime1">
              <a:rPr lang="en-US" smtClean="0"/>
              <a:t>5/28/2024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437751-98FF-11DB-C577-B77F183DB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09ADA1-FCA7-F7E4-BEDC-700902362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8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4E4323-3210-D0E7-380E-26E5EA927414}"/>
              </a:ext>
            </a:extLst>
          </p:cNvPr>
          <p:cNvSpPr txBox="1"/>
          <p:nvPr/>
        </p:nvSpPr>
        <p:spPr>
          <a:xfrm>
            <a:off x="877825" y="5502442"/>
            <a:ext cx="10442448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Christine Weston, Director of </a:t>
            </a:r>
            <a:r>
              <a:rPr lang="en-US"/>
              <a:t>Community Options, Department </a:t>
            </a:r>
            <a:r>
              <a:rPr lang="en-US" dirty="0"/>
              <a:t>of Social Services</a:t>
            </a:r>
          </a:p>
          <a:p>
            <a:r>
              <a:rPr lang="en-US" dirty="0">
                <a:hlinkClick r:id="rId7"/>
              </a:rPr>
              <a:t>Christine.Weston@ct.gov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135645"/>
      </p:ext>
    </p:extLst>
  </p:cSld>
  <p:clrMapOvr>
    <a:masterClrMapping/>
  </p:clrMapOvr>
</p:sld>
</file>

<file path=ppt/theme/theme1.xml><?xml version="1.0" encoding="utf-8"?>
<a:theme xmlns:a="http://schemas.openxmlformats.org/drawingml/2006/main" name="BohoVogueVTI">
  <a:themeElements>
    <a:clrScheme name="AnalogousFromLightSeedLeftStep">
      <a:dk1>
        <a:srgbClr val="000000"/>
      </a:dk1>
      <a:lt1>
        <a:srgbClr val="FFFFFF"/>
      </a:lt1>
      <a:dk2>
        <a:srgbClr val="213B33"/>
      </a:dk2>
      <a:lt2>
        <a:srgbClr val="E8E3E2"/>
      </a:lt2>
      <a:accent1>
        <a:srgbClr val="4EAFBA"/>
      </a:accent1>
      <a:accent2>
        <a:srgbClr val="4DB392"/>
      </a:accent2>
      <a:accent3>
        <a:srgbClr val="4FB369"/>
      </a:accent3>
      <a:accent4>
        <a:srgbClr val="5DB54E"/>
      </a:accent4>
      <a:accent5>
        <a:srgbClr val="89AA5D"/>
      </a:accent5>
      <a:accent6>
        <a:srgbClr val="A3A546"/>
      </a:accent6>
      <a:hlink>
        <a:srgbClr val="AE7069"/>
      </a:hlink>
      <a:folHlink>
        <a:srgbClr val="7F7F7F"/>
      </a:folHlink>
    </a:clrScheme>
    <a:fontScheme name="Walbaum Display_Aptos">
      <a:majorFont>
        <a:latin typeface="Walbaum Display"/>
        <a:ea typeface=""/>
        <a:cs typeface=""/>
      </a:majorFont>
      <a:minorFont>
        <a:latin typeface="Apto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ohoVogueVTI" id="{8022F7FC-316B-4DD9-B9EB-BB68CC0DFA6F}" vid="{544DD2C6-9D23-4092-AACF-F55CEAA658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921</Words>
  <Application>Microsoft Office PowerPoint</Application>
  <PresentationFormat>Widescreen</PresentationFormat>
  <Paragraphs>166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 Light</vt:lpstr>
      <vt:lpstr>Arial</vt:lpstr>
      <vt:lpstr>Walbaum Display</vt:lpstr>
      <vt:lpstr>Wingdings</vt:lpstr>
      <vt:lpstr>BohoVogueVTI</vt:lpstr>
      <vt:lpstr>Department of Social Services – Community Options </vt:lpstr>
      <vt:lpstr>MEDICAID LONG TERM SERVICES AND SUPPORTS</vt:lpstr>
      <vt:lpstr>HCBS – STATE PLAN SERVICES</vt:lpstr>
      <vt:lpstr>Levels of Care</vt:lpstr>
      <vt:lpstr>HCBS – WAIVER  SERVICES</vt:lpstr>
      <vt:lpstr>PowerPoint Presentation</vt:lpstr>
      <vt:lpstr>MONEY FOLLOWS THE PERSON</vt:lpstr>
      <vt:lpstr>Where to Apply and to Get More Information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Department of Social Services – Community Options </dc:title>
  <dc:creator>Weston, Christine M.</dc:creator>
  <cp:lastModifiedBy>Weston, Christine M.</cp:lastModifiedBy>
  <cp:revision>5</cp:revision>
  <dcterms:created xsi:type="dcterms:W3CDTF">2024-05-26T09:49:13Z</dcterms:created>
  <dcterms:modified xsi:type="dcterms:W3CDTF">2024-05-28T16:42:44Z</dcterms:modified>
</cp:coreProperties>
</file>