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ink/ink1.xml" ContentType="application/inkml+xml"/>
  <Override PartName="/ppt/ink/ink2.xml" ContentType="application/inkml+xml"/>
  <Override PartName="/ppt/ink/ink3.xml" ContentType="application/inkml+xml"/>
  <Override PartName="/ppt/ink/ink4.xml" ContentType="application/inkml+xml"/>
  <Override PartName="/ppt/ink/ink5.xml" ContentType="application/inkml+xml"/>
  <Override PartName="/ppt/ink/ink6.xml" ContentType="application/inkml+xml"/>
  <Override PartName="/ppt/ink/ink7.xml" ContentType="application/inkml+xml"/>
  <Override PartName="/ppt/ink/ink8.xml" ContentType="application/inkml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charts/chart10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charts/chart11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ppt/charts/chart12.xml" ContentType="application/vnd.openxmlformats-officedocument.drawingml.chart+xml"/>
  <Override PartName="/ppt/charts/style12.xml" ContentType="application/vnd.ms-office.chartstyle+xml"/>
  <Override PartName="/ppt/charts/colors12.xml" ContentType="application/vnd.ms-office.chartcolorstyle+xml"/>
  <Override PartName="/ppt/charts/chart13.xml" ContentType="application/vnd.openxmlformats-officedocument.drawingml.chart+xml"/>
  <Override PartName="/ppt/charts/style13.xml" ContentType="application/vnd.ms-office.chartstyle+xml"/>
  <Override PartName="/ppt/charts/colors13.xml" ContentType="application/vnd.ms-office.chartcolorstyle+xml"/>
  <Override PartName="/ppt/comments/comment1.xml" ContentType="application/vnd.openxmlformats-officedocument.presentationml.comments+xml"/>
  <Override PartName="/ppt/charts/chart14.xml" ContentType="application/vnd.openxmlformats-officedocument.drawingml.chart+xml"/>
  <Override PartName="/ppt/charts/style14.xml" ContentType="application/vnd.ms-office.chartstyle+xml"/>
  <Override PartName="/ppt/charts/colors14.xml" ContentType="application/vnd.ms-office.chartcolorstyle+xml"/>
  <Override PartName="/ppt/theme/themeOverride1.xml" ContentType="application/vnd.openxmlformats-officedocument.themeOverride+xml"/>
  <Override PartName="/ppt/comments/comment2.xml" ContentType="application/vnd.openxmlformats-officedocument.presentationml.comments+xml"/>
  <Override PartName="/ppt/comments/comment3.xml" ContentType="application/vnd.openxmlformats-officedocument.presentationml.comments+xml"/>
  <Override PartName="/ppt/charts/chart15.xml" ContentType="application/vnd.openxmlformats-officedocument.drawingml.chart+xml"/>
  <Override PartName="/ppt/charts/style15.xml" ContentType="application/vnd.ms-office.chartstyle+xml"/>
  <Override PartName="/ppt/charts/colors15.xml" ContentType="application/vnd.ms-office.chartcolorstyle+xml"/>
  <Override PartName="/ppt/charts/chart16.xml" ContentType="application/vnd.openxmlformats-officedocument.drawingml.chart+xml"/>
  <Override PartName="/ppt/charts/style16.xml" ContentType="application/vnd.ms-office.chartstyle+xml"/>
  <Override PartName="/ppt/charts/colors16.xml" ContentType="application/vnd.ms-office.chartcolorstyle+xml"/>
  <Override PartName="/ppt/comments/comment4.xml" ContentType="application/vnd.openxmlformats-officedocument.presentationml.comments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5"/>
  </p:notesMasterIdLst>
  <p:sldIdLst>
    <p:sldId id="337" r:id="rId2"/>
    <p:sldId id="331" r:id="rId3"/>
    <p:sldId id="367" r:id="rId4"/>
    <p:sldId id="368" r:id="rId5"/>
    <p:sldId id="369" r:id="rId6"/>
    <p:sldId id="370" r:id="rId7"/>
    <p:sldId id="371" r:id="rId8"/>
    <p:sldId id="277" r:id="rId9"/>
    <p:sldId id="372" r:id="rId10"/>
    <p:sldId id="338" r:id="rId11"/>
    <p:sldId id="322" r:id="rId12"/>
    <p:sldId id="339" r:id="rId13"/>
    <p:sldId id="259" r:id="rId14"/>
    <p:sldId id="297" r:id="rId15"/>
    <p:sldId id="373" r:id="rId16"/>
    <p:sldId id="352" r:id="rId17"/>
    <p:sldId id="374" r:id="rId18"/>
    <p:sldId id="375" r:id="rId19"/>
    <p:sldId id="324" r:id="rId20"/>
    <p:sldId id="376" r:id="rId21"/>
    <p:sldId id="326" r:id="rId22"/>
    <p:sldId id="357" r:id="rId23"/>
    <p:sldId id="356" r:id="rId24"/>
    <p:sldId id="327" r:id="rId25"/>
    <p:sldId id="358" r:id="rId26"/>
    <p:sldId id="328" r:id="rId27"/>
    <p:sldId id="330" r:id="rId28"/>
    <p:sldId id="332" r:id="rId29"/>
    <p:sldId id="334" r:id="rId30"/>
    <p:sldId id="333" r:id="rId31"/>
    <p:sldId id="365" r:id="rId32"/>
    <p:sldId id="366" r:id="rId33"/>
    <p:sldId id="276" r:id="rId34"/>
  </p:sldIdLst>
  <p:sldSz cx="12192000" cy="6858000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akowski, Michael" initials="MM" lastIdx="2" clrIdx="0">
    <p:extLst>
      <p:ext uri="{19B8F6BF-5375-455C-9EA6-DF929625EA0E}">
        <p15:presenceInfo xmlns:p15="http://schemas.microsoft.com/office/powerpoint/2012/main" userId="S::Michael.Makowski@ct.gov::80d0e74b-1fd8-4935-a010-fb643ebf4242" providerId="AD"/>
      </p:ext>
    </p:extLst>
  </p:cmAuthor>
  <p:cmAuthor id="2" name="Logan, Susan" initials="LS" lastIdx="53" clrIdx="1">
    <p:extLst>
      <p:ext uri="{19B8F6BF-5375-455C-9EA6-DF929625EA0E}">
        <p15:presenceInfo xmlns:p15="http://schemas.microsoft.com/office/powerpoint/2012/main" userId="S-1-5-21-746137067-854245398-682003330-25195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10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44" y="7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kowskiM\Desktop\mike\Dpoe_ratesby_race_2015_2021.xlsx" TargetMode="External"/><Relationship Id="rId2" Type="http://schemas.microsoft.com/office/2011/relationships/chartColorStyle" Target="colors10.xml"/><Relationship Id="rId1" Type="http://schemas.microsoft.com/office/2011/relationships/chartStyle" Target="style10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kowskiM\Desktop\mike\coke_benzo_opiates_homicide_victims.xlsx" TargetMode="External"/><Relationship Id="rId2" Type="http://schemas.microsoft.com/office/2011/relationships/chartColorStyle" Target="colors11.xml"/><Relationship Id="rId1" Type="http://schemas.microsoft.com/office/2011/relationships/chartStyle" Target="style11.xml"/></Relationships>
</file>

<file path=ppt/charts/_rels/chart1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kowskiM\Desktop\mike\coke_benzo_opiates_homicide_victims.xlsx" TargetMode="External"/><Relationship Id="rId2" Type="http://schemas.microsoft.com/office/2011/relationships/chartColorStyle" Target="colors12.xml"/><Relationship Id="rId1" Type="http://schemas.microsoft.com/office/2011/relationships/chartStyle" Target="style12.xml"/></Relationships>
</file>

<file path=ppt/charts/_rels/chart1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7.xlsx"/><Relationship Id="rId2" Type="http://schemas.microsoft.com/office/2011/relationships/chartColorStyle" Target="colors13.xml"/><Relationship Id="rId1" Type="http://schemas.microsoft.com/office/2011/relationships/chartStyle" Target="style13.xml"/></Relationships>
</file>

<file path=ppt/charts/_rels/chart14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4.xml"/><Relationship Id="rId1" Type="http://schemas.microsoft.com/office/2011/relationships/chartStyle" Target="style14.xml"/><Relationship Id="rId4" Type="http://schemas.openxmlformats.org/officeDocument/2006/relationships/package" Target="../embeddings/Microsoft_Excel_Worksheet8.xlsx"/></Relationships>
</file>

<file path=ppt/charts/_rels/chart1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9.xlsx"/><Relationship Id="rId2" Type="http://schemas.microsoft.com/office/2011/relationships/chartColorStyle" Target="colors15.xml"/><Relationship Id="rId1" Type="http://schemas.microsoft.com/office/2011/relationships/chartStyle" Target="style15.xml"/></Relationships>
</file>

<file path=ppt/charts/_rels/chart1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0.xlsx"/><Relationship Id="rId2" Type="http://schemas.microsoft.com/office/2011/relationships/chartColorStyle" Target="colors16.xml"/><Relationship Id="rId1" Type="http://schemas.microsoft.com/office/2011/relationships/chartStyle" Target="style16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akowskiM\Desktop\mike\CTSTAB_9_2_20_charts_update_2022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oleObject" Target="Book1" TargetMode="External"/><Relationship Id="rId2" Type="http://schemas.microsoft.com/office/2011/relationships/chartColorStyle" Target="colors9.xml"/><Relationship Id="rId1" Type="http://schemas.microsoft.com/office/2011/relationships/chartStyle" Target="style9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Number of Deaths by Suicide in CT from 2015 to 2021*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'suicide deaths'!$B$1</c:f>
              <c:strCache>
                <c:ptCount val="1"/>
                <c:pt idx="0">
                  <c:v>Number of Deaths by Suicide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dLbl>
              <c:idx val="6"/>
              <c:tx>
                <c:rich>
                  <a:bodyPr/>
                  <a:lstStyle/>
                  <a:p>
                    <a:r>
                      <a:rPr lang="en-US" dirty="0"/>
                      <a:t>392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0631-4C35-B561-55724B9BA23D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'suicide deaths'!$A$2:$A$8</c:f>
              <c:numCache>
                <c:formatCode>General</c:formatCode>
                <c:ptCount val="7"/>
                <c:pt idx="0">
                  <c:v>2015</c:v>
                </c:pt>
                <c:pt idx="1">
                  <c:v>2016</c:v>
                </c:pt>
                <c:pt idx="2">
                  <c:v>2017</c:v>
                </c:pt>
                <c:pt idx="3">
                  <c:v>2018</c:v>
                </c:pt>
                <c:pt idx="4">
                  <c:v>2019</c:v>
                </c:pt>
                <c:pt idx="5">
                  <c:v>2020</c:v>
                </c:pt>
                <c:pt idx="6">
                  <c:v>2021</c:v>
                </c:pt>
              </c:numCache>
            </c:numRef>
          </c:cat>
          <c:val>
            <c:numRef>
              <c:f>'suicide deaths'!$B$2:$B$8</c:f>
              <c:numCache>
                <c:formatCode>General</c:formatCode>
                <c:ptCount val="7"/>
                <c:pt idx="0">
                  <c:v>384</c:v>
                </c:pt>
                <c:pt idx="1">
                  <c:v>389</c:v>
                </c:pt>
                <c:pt idx="2">
                  <c:v>403</c:v>
                </c:pt>
                <c:pt idx="3">
                  <c:v>420</c:v>
                </c:pt>
                <c:pt idx="4">
                  <c:v>426</c:v>
                </c:pt>
                <c:pt idx="5">
                  <c:v>359</c:v>
                </c:pt>
                <c:pt idx="6">
                  <c:v>385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631-4C35-B561-55724B9BA23D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265481888"/>
        <c:axId val="265479536"/>
      </c:barChart>
      <c:catAx>
        <c:axId val="265481888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Year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65479536"/>
        <c:crosses val="autoZero"/>
        <c:auto val="1"/>
        <c:lblAlgn val="ctr"/>
        <c:lblOffset val="100"/>
        <c:noMultiLvlLbl val="0"/>
      </c:catAx>
      <c:valAx>
        <c:axId val="26547953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Number of Suicides  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6548188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Comparison</a:t>
            </a:r>
            <a:r>
              <a:rPr lang="en-US" baseline="0" dirty="0"/>
              <a:t> Of Positive Marijuana Rate for Homicide Victims  by Race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Sheet1!$A$2</c:f>
              <c:strCache>
                <c:ptCount val="1"/>
                <c:pt idx="0">
                  <c:v>Black NH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Sheet1!$B$1:$E$1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Sheet1!$B$2:$E$2</c:f>
              <c:numCache>
                <c:formatCode>General</c:formatCode>
                <c:ptCount val="4"/>
                <c:pt idx="0">
                  <c:v>19.5</c:v>
                </c:pt>
                <c:pt idx="1">
                  <c:v>22.1</c:v>
                </c:pt>
                <c:pt idx="2">
                  <c:v>28</c:v>
                </c:pt>
                <c:pt idx="3">
                  <c:v>37.4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A328-43C5-9824-0B17502B729E}"/>
            </c:ext>
          </c:extLst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Hispanic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Sheet1!$B$1:$E$1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Sheet1!$B$3:$E$3</c:f>
              <c:numCache>
                <c:formatCode>General</c:formatCode>
                <c:ptCount val="4"/>
                <c:pt idx="0">
                  <c:v>7.2</c:v>
                </c:pt>
                <c:pt idx="1">
                  <c:v>4.9000000000000004</c:v>
                </c:pt>
                <c:pt idx="2">
                  <c:v>15.9</c:v>
                </c:pt>
                <c:pt idx="3">
                  <c:v>6.8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A328-43C5-9824-0B17502B729E}"/>
            </c:ext>
          </c:extLst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White NH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dLbls>
            <c:dLbl>
              <c:idx val="1"/>
              <c:layout>
                <c:manualLayout>
                  <c:x val="-3.6652887139107714E-2"/>
                  <c:y val="4.2390231552411069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A328-43C5-9824-0B17502B729E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Sheet1!$B$1:$E$1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Sheet1!$B$4:$E$4</c:f>
              <c:numCache>
                <c:formatCode>General</c:formatCode>
                <c:ptCount val="4"/>
                <c:pt idx="0">
                  <c:v>3.1</c:v>
                </c:pt>
                <c:pt idx="1">
                  <c:v>5.7</c:v>
                </c:pt>
                <c:pt idx="2">
                  <c:v>6.3</c:v>
                </c:pt>
                <c:pt idx="3">
                  <c:v>1.7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A328-43C5-9824-0B17502B729E}"/>
            </c:ext>
          </c:extLst>
        </c:ser>
        <c:dLbls>
          <c:dLblPos val="t"/>
          <c:showLegendKey val="0"/>
          <c:showVal val="1"/>
          <c:showCatName val="0"/>
          <c:showSerName val="0"/>
          <c:showPercent val="0"/>
          <c:showBubbleSize val="0"/>
        </c:dLbls>
        <c:smooth val="0"/>
        <c:axId val="622637904"/>
        <c:axId val="650929040"/>
      </c:lineChart>
      <c:catAx>
        <c:axId val="622637904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Year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650929040"/>
        <c:crosses val="autoZero"/>
        <c:auto val="1"/>
        <c:lblAlgn val="ctr"/>
        <c:lblOffset val="100"/>
        <c:noMultiLvlLbl val="0"/>
      </c:catAx>
      <c:valAx>
        <c:axId val="6509290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Rate</a:t>
                </a:r>
                <a:r>
                  <a:rPr lang="en-US" baseline="0" dirty="0"/>
                  <a:t> of Positive Marijuana Test per 100 Homicides in CT</a:t>
                </a:r>
                <a:endParaRPr lang="en-US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622637904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Rate</a:t>
            </a:r>
            <a:r>
              <a:rPr lang="en-US" baseline="0" dirty="0"/>
              <a:t> of BAC≥ .08 Results in Blood of Homicide Victims at the Time Autopsy per 100 Homicides by Race</a:t>
            </a:r>
            <a:endParaRPr lang="en-US" dirty="0"/>
          </a:p>
        </c:rich>
      </c:tx>
      <c:layout>
        <c:manualLayout>
          <c:xMode val="edge"/>
          <c:yMode val="edge"/>
          <c:x val="0.11886111111111111"/>
          <c:y val="3.0476199617907648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cocaine!$G$61</c:f>
              <c:strCache>
                <c:ptCount val="1"/>
                <c:pt idx="0">
                  <c:v>Hispanic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cocaine!$H$60:$K$60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cocaine!$H$61:$K$61</c:f>
              <c:numCache>
                <c:formatCode>General</c:formatCode>
                <c:ptCount val="4"/>
                <c:pt idx="0">
                  <c:v>6.1</c:v>
                </c:pt>
                <c:pt idx="1">
                  <c:v>4.9000000000000004</c:v>
                </c:pt>
                <c:pt idx="2">
                  <c:v>7.6</c:v>
                </c:pt>
                <c:pt idx="3">
                  <c:v>3.8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EFD0-4A46-9F78-1BA841D99E8A}"/>
            </c:ext>
          </c:extLst>
        </c:ser>
        <c:ser>
          <c:idx val="1"/>
          <c:order val="1"/>
          <c:tx>
            <c:strRef>
              <c:f>cocaine!$G$62</c:f>
              <c:strCache>
                <c:ptCount val="1"/>
                <c:pt idx="0">
                  <c:v>Black NH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cocaine!$H$60:$K$60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cocaine!$H$62:$K$62</c:f>
              <c:numCache>
                <c:formatCode>General</c:formatCode>
                <c:ptCount val="4"/>
                <c:pt idx="0">
                  <c:v>7.2</c:v>
                </c:pt>
                <c:pt idx="1">
                  <c:v>9.8000000000000007</c:v>
                </c:pt>
                <c:pt idx="2">
                  <c:v>12.1</c:v>
                </c:pt>
                <c:pt idx="3">
                  <c:v>7.6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EFD0-4A46-9F78-1BA841D99E8A}"/>
            </c:ext>
          </c:extLst>
        </c:ser>
        <c:ser>
          <c:idx val="2"/>
          <c:order val="2"/>
          <c:tx>
            <c:strRef>
              <c:f>cocaine!$G$63</c:f>
              <c:strCache>
                <c:ptCount val="1"/>
                <c:pt idx="0">
                  <c:v>White NH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cocaine!$H$60:$K$60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cocaine!$H$63:$K$63</c:f>
              <c:numCache>
                <c:formatCode>General</c:formatCode>
                <c:ptCount val="4"/>
                <c:pt idx="0">
                  <c:v>13.4</c:v>
                </c:pt>
                <c:pt idx="1">
                  <c:v>12.2</c:v>
                </c:pt>
                <c:pt idx="2">
                  <c:v>8.9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EFD0-4A46-9F78-1BA841D99E8A}"/>
            </c:ext>
          </c:extLst>
        </c:ser>
        <c:ser>
          <c:idx val="3"/>
          <c:order val="3"/>
          <c:tx>
            <c:strRef>
              <c:f>cocaine!$G$64</c:f>
              <c:strCache>
                <c:ptCount val="1"/>
                <c:pt idx="0">
                  <c:v>Other NH(Asian,Native American)</c:v>
                </c:pt>
              </c:strCache>
            </c:strRef>
          </c:tx>
          <c:spPr>
            <a:ln w="28575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cat>
            <c:numRef>
              <c:f>cocaine!$H$60:$K$60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cocaine!$H$64:$K$64</c:f>
              <c:numCache>
                <c:formatCode>General</c:formatCode>
                <c:ptCount val="4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EFD0-4A46-9F78-1BA841D99E8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383029096"/>
        <c:axId val="383026352"/>
      </c:lineChart>
      <c:catAx>
        <c:axId val="38302909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Rate</a:t>
                </a:r>
                <a:r>
                  <a:rPr lang="en-US" baseline="0" dirty="0"/>
                  <a:t> of BAC Greater Than Equal To .08 in Blood of Homicide Victims per 100 Homicides</a:t>
                </a:r>
                <a:endParaRPr lang="en-US" dirty="0"/>
              </a:p>
            </c:rich>
          </c:tx>
          <c:layout>
            <c:manualLayout>
              <c:xMode val="edge"/>
              <c:yMode val="edge"/>
              <c:x val="0.20647309711286088"/>
              <c:y val="0.76653281335817425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3026352"/>
        <c:crosses val="autoZero"/>
        <c:auto val="1"/>
        <c:lblAlgn val="ctr"/>
        <c:lblOffset val="100"/>
        <c:noMultiLvlLbl val="0"/>
      </c:catAx>
      <c:valAx>
        <c:axId val="38302635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3029096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Rate</a:t>
            </a:r>
            <a:r>
              <a:rPr lang="en-US" baseline="0" dirty="0"/>
              <a:t> of Opiate Positive Results in Blood of Homicide Victims at the Time of Autopsy per 100 Homicides by Race</a:t>
            </a:r>
            <a:endParaRPr lang="en-US" dirty="0"/>
          </a:p>
        </c:rich>
      </c:tx>
      <c:layout>
        <c:manualLayout>
          <c:xMode val="edge"/>
          <c:yMode val="edge"/>
          <c:x val="0.10588188976377953"/>
          <c:y val="2.3255813953488372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cocaine!$G$44</c:f>
              <c:strCache>
                <c:ptCount val="1"/>
                <c:pt idx="0">
                  <c:v>Hispanic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cocaine!$H$43:$K$43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cocaine!$H$44:$K$44</c:f>
              <c:numCache>
                <c:formatCode>General</c:formatCode>
                <c:ptCount val="4"/>
                <c:pt idx="0">
                  <c:v>3</c:v>
                </c:pt>
                <c:pt idx="1">
                  <c:v>3.2</c:v>
                </c:pt>
                <c:pt idx="2">
                  <c:v>4.4000000000000004</c:v>
                </c:pt>
                <c:pt idx="3">
                  <c:v>1.5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7078-4A67-B000-CBD13F21DA59}"/>
            </c:ext>
          </c:extLst>
        </c:ser>
        <c:ser>
          <c:idx val="1"/>
          <c:order val="1"/>
          <c:tx>
            <c:strRef>
              <c:f>cocaine!$G$45</c:f>
              <c:strCache>
                <c:ptCount val="1"/>
                <c:pt idx="0">
                  <c:v>Black NH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cocaine!$H$43:$K$43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cocaine!$H$45:$K$45</c:f>
              <c:numCache>
                <c:formatCode>General</c:formatCode>
                <c:ptCount val="4"/>
                <c:pt idx="0">
                  <c:v>4.0999999999999996</c:v>
                </c:pt>
                <c:pt idx="1">
                  <c:v>4.0999999999999996</c:v>
                </c:pt>
                <c:pt idx="2">
                  <c:v>5.0999999999999996</c:v>
                </c:pt>
                <c:pt idx="3">
                  <c:v>6.8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7078-4A67-B000-CBD13F21DA59}"/>
            </c:ext>
          </c:extLst>
        </c:ser>
        <c:ser>
          <c:idx val="2"/>
          <c:order val="2"/>
          <c:tx>
            <c:strRef>
              <c:f>cocaine!$G$46</c:f>
              <c:strCache>
                <c:ptCount val="1"/>
                <c:pt idx="0">
                  <c:v>White NH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cocaine!$H$43:$K$43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cocaine!$H$46:$K$46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10.6</c:v>
                </c:pt>
                <c:pt idx="2">
                  <c:v>5.0999999999999996</c:v>
                </c:pt>
                <c:pt idx="3">
                  <c:v>6.1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7078-4A67-B000-CBD13F21DA59}"/>
            </c:ext>
          </c:extLst>
        </c:ser>
        <c:ser>
          <c:idx val="3"/>
          <c:order val="3"/>
          <c:tx>
            <c:strRef>
              <c:f>cocaine!$G$47</c:f>
              <c:strCache>
                <c:ptCount val="1"/>
                <c:pt idx="0">
                  <c:v>Other NH(Asian,Native American)</c:v>
                </c:pt>
              </c:strCache>
            </c:strRef>
          </c:tx>
          <c:spPr>
            <a:ln w="28575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cat>
            <c:numRef>
              <c:f>cocaine!$H$43:$K$43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cocaine!$H$47:$K$47</c:f>
              <c:numCache>
                <c:formatCode>General</c:formatCode>
                <c:ptCount val="4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7078-4A67-B000-CBD13F21DA5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383029488"/>
        <c:axId val="383027528"/>
      </c:lineChart>
      <c:catAx>
        <c:axId val="383029488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Rate</a:t>
                </a:r>
                <a:r>
                  <a:rPr lang="en-US" baseline="0" dirty="0"/>
                  <a:t> of Positive Opiate Results per 100 Homicides</a:t>
                </a:r>
                <a:endParaRPr lang="en-US" dirty="0"/>
              </a:p>
            </c:rich>
          </c:tx>
          <c:layout>
            <c:manualLayout>
              <c:xMode val="edge"/>
              <c:yMode val="edge"/>
              <c:x val="0.21202865266841645"/>
              <c:y val="0.81364280046389548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3027528"/>
        <c:crosses val="autoZero"/>
        <c:auto val="1"/>
        <c:lblAlgn val="ctr"/>
        <c:lblOffset val="100"/>
        <c:noMultiLvlLbl val="0"/>
      </c:catAx>
      <c:valAx>
        <c:axId val="3830275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3029488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Rates</a:t>
            </a:r>
            <a:r>
              <a:rPr lang="en-US" baseline="0" dirty="0"/>
              <a:t> of </a:t>
            </a:r>
            <a:r>
              <a:rPr lang="en-US" dirty="0"/>
              <a:t>Cocaine</a:t>
            </a:r>
            <a:r>
              <a:rPr lang="en-US" baseline="0" dirty="0"/>
              <a:t> Positive Results in Blood of Homicide Victims at Time of Autopsy per 100 Homicides by Race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cocaine!$G$2</c:f>
              <c:strCache>
                <c:ptCount val="1"/>
                <c:pt idx="0">
                  <c:v>Hispanic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cocaine!$H$1:$K$1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cocaine!$H$2:$K$2</c:f>
              <c:numCache>
                <c:formatCode>General</c:formatCode>
                <c:ptCount val="4"/>
                <c:pt idx="0">
                  <c:v>6</c:v>
                </c:pt>
                <c:pt idx="1">
                  <c:v>4.9000000000000004</c:v>
                </c:pt>
                <c:pt idx="2">
                  <c:v>6.3</c:v>
                </c:pt>
                <c:pt idx="3">
                  <c:v>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98E-46CE-929E-99A4FE58ABA8}"/>
            </c:ext>
          </c:extLst>
        </c:ser>
        <c:ser>
          <c:idx val="1"/>
          <c:order val="1"/>
          <c:tx>
            <c:strRef>
              <c:f>cocaine!$G$3</c:f>
              <c:strCache>
                <c:ptCount val="1"/>
                <c:pt idx="0">
                  <c:v>Black NH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cocaine!$H$1:$K$1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cocaine!$H$3:$K$3</c:f>
              <c:numCache>
                <c:formatCode>General</c:formatCode>
                <c:ptCount val="4"/>
                <c:pt idx="0">
                  <c:v>6</c:v>
                </c:pt>
                <c:pt idx="1">
                  <c:v>2.4</c:v>
                </c:pt>
                <c:pt idx="2">
                  <c:v>4.4000000000000004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598E-46CE-929E-99A4FE58ABA8}"/>
            </c:ext>
          </c:extLst>
        </c:ser>
        <c:ser>
          <c:idx val="2"/>
          <c:order val="2"/>
          <c:tx>
            <c:strRef>
              <c:f>cocaine!$G$4</c:f>
              <c:strCache>
                <c:ptCount val="1"/>
                <c:pt idx="0">
                  <c:v>White NH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cocaine!$H$1:$K$1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cocaine!$H$4:$K$4</c:f>
              <c:numCache>
                <c:formatCode>General</c:formatCode>
                <c:ptCount val="4"/>
                <c:pt idx="0">
                  <c:v>7</c:v>
                </c:pt>
                <c:pt idx="1">
                  <c:v>10.6</c:v>
                </c:pt>
                <c:pt idx="2">
                  <c:v>7.6</c:v>
                </c:pt>
                <c:pt idx="3">
                  <c:v>6.8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598E-46CE-929E-99A4FE58ABA8}"/>
            </c:ext>
          </c:extLst>
        </c:ser>
        <c:ser>
          <c:idx val="3"/>
          <c:order val="3"/>
          <c:tx>
            <c:strRef>
              <c:f>cocaine!$G$5</c:f>
              <c:strCache>
                <c:ptCount val="1"/>
                <c:pt idx="0">
                  <c:v>Other NH(Asian,Native American)</c:v>
                </c:pt>
              </c:strCache>
            </c:strRef>
          </c:tx>
          <c:spPr>
            <a:ln w="28575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cat>
            <c:numRef>
              <c:f>cocaine!$H$1:$K$1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cocaine!$H$5:$K$5</c:f>
              <c:numCache>
                <c:formatCode>General</c:formatCode>
                <c:ptCount val="4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598E-46CE-929E-99A4FE58ABA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265481104"/>
        <c:axId val="265484632"/>
      </c:lineChart>
      <c:catAx>
        <c:axId val="265481104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Rate</a:t>
                </a:r>
                <a:r>
                  <a:rPr lang="en-US" baseline="0" dirty="0"/>
                  <a:t> of Positive Cocaine Results per 100 Homicides</a:t>
                </a:r>
                <a:endParaRPr lang="en-US" dirty="0"/>
              </a:p>
            </c:rich>
          </c:tx>
          <c:layout>
            <c:manualLayout>
              <c:xMode val="edge"/>
              <c:yMode val="edge"/>
              <c:x val="0.22389632545931754"/>
              <c:y val="0.80661578736344586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65484632"/>
        <c:crosses val="autoZero"/>
        <c:auto val="1"/>
        <c:lblAlgn val="ctr"/>
        <c:lblOffset val="100"/>
        <c:noMultiLvlLbl val="0"/>
      </c:catAx>
      <c:valAx>
        <c:axId val="26548463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65481104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Rates</a:t>
            </a:r>
            <a:r>
              <a:rPr lang="en-US" baseline="0" dirty="0"/>
              <a:t> of Benzodiazepine Results in Blood of Homicide Victims at Time of Autopsy per 100 Homicide by Race</a:t>
            </a:r>
            <a:endParaRPr lang="en-US" dirty="0"/>
          </a:p>
        </c:rich>
      </c:tx>
      <c:layout>
        <c:manualLayout>
          <c:xMode val="edge"/>
          <c:yMode val="edge"/>
          <c:x val="0.12447678519706196"/>
          <c:y val="2.7819179712839724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cocaine!$G$24</c:f>
              <c:strCache>
                <c:ptCount val="1"/>
                <c:pt idx="0">
                  <c:v>Hispanic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cocaine!$H$23:$K$23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cocaine!$H$24:$K$24</c:f>
              <c:numCache>
                <c:formatCode>General</c:formatCode>
                <c:ptCount val="4"/>
                <c:pt idx="0">
                  <c:v>3</c:v>
                </c:pt>
                <c:pt idx="1">
                  <c:v>2.4</c:v>
                </c:pt>
                <c:pt idx="2">
                  <c:v>1.9</c:v>
                </c:pt>
                <c:pt idx="3">
                  <c:v>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6191-42AE-B079-FC66C68BD557}"/>
            </c:ext>
          </c:extLst>
        </c:ser>
        <c:ser>
          <c:idx val="1"/>
          <c:order val="1"/>
          <c:tx>
            <c:strRef>
              <c:f>cocaine!$G$25</c:f>
              <c:strCache>
                <c:ptCount val="1"/>
                <c:pt idx="0">
                  <c:v>Black NH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cocaine!$H$23:$K$23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cocaine!$H$25:$K$25</c:f>
              <c:numCache>
                <c:formatCode>General</c:formatCode>
                <c:ptCount val="4"/>
                <c:pt idx="0">
                  <c:v>2</c:v>
                </c:pt>
                <c:pt idx="1">
                  <c:v>3.2</c:v>
                </c:pt>
                <c:pt idx="2">
                  <c:v>0</c:v>
                </c:pt>
                <c:pt idx="3">
                  <c:v>1.5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6191-42AE-B079-FC66C68BD557}"/>
            </c:ext>
          </c:extLst>
        </c:ser>
        <c:ser>
          <c:idx val="2"/>
          <c:order val="2"/>
          <c:tx>
            <c:strRef>
              <c:f>cocaine!$G$26</c:f>
              <c:strCache>
                <c:ptCount val="1"/>
                <c:pt idx="0">
                  <c:v>White NH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numRef>
              <c:f>cocaine!$H$23:$K$23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cocaine!$H$26:$K$26</c:f>
              <c:numCache>
                <c:formatCode>General</c:formatCode>
                <c:ptCount val="4"/>
                <c:pt idx="0">
                  <c:v>9</c:v>
                </c:pt>
                <c:pt idx="1">
                  <c:v>6.5</c:v>
                </c:pt>
                <c:pt idx="2">
                  <c:v>3.1</c:v>
                </c:pt>
                <c:pt idx="3">
                  <c:v>1.5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6191-42AE-B079-FC66C68BD557}"/>
            </c:ext>
          </c:extLst>
        </c:ser>
        <c:ser>
          <c:idx val="3"/>
          <c:order val="3"/>
          <c:tx>
            <c:strRef>
              <c:f>cocaine!$G$27</c:f>
              <c:strCache>
                <c:ptCount val="1"/>
                <c:pt idx="0">
                  <c:v>Other NH(Asian,Native American)</c:v>
                </c:pt>
              </c:strCache>
            </c:strRef>
          </c:tx>
          <c:spPr>
            <a:ln w="28575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cat>
            <c:numRef>
              <c:f>cocaine!$H$23:$K$23</c:f>
              <c:numCache>
                <c:formatCode>General</c:formatCod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</c:v>
                </c:pt>
              </c:numCache>
            </c:numRef>
          </c:cat>
          <c:val>
            <c:numRef>
              <c:f>cocaine!$H$27:$K$27</c:f>
              <c:numCache>
                <c:formatCode>General</c:formatCode>
                <c:ptCount val="4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6191-42AE-B079-FC66C68BD55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434719624"/>
        <c:axId val="434716880"/>
      </c:lineChart>
      <c:catAx>
        <c:axId val="434719624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Rate</a:t>
                </a:r>
                <a:r>
                  <a:rPr lang="en-US" baseline="0" dirty="0"/>
                  <a:t> of Positive Benzodiazepines Results per 100 Homicides</a:t>
                </a:r>
                <a:endParaRPr lang="en-US" dirty="0"/>
              </a:p>
            </c:rich>
          </c:tx>
          <c:layout>
            <c:manualLayout>
              <c:xMode val="edge"/>
              <c:yMode val="edge"/>
              <c:x val="0.12591754155730531"/>
              <c:y val="0.80709507032968208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716880"/>
        <c:crosses val="autoZero"/>
        <c:auto val="1"/>
        <c:lblAlgn val="ctr"/>
        <c:lblOffset val="100"/>
        <c:noMultiLvlLbl val="0"/>
      </c:catAx>
      <c:valAx>
        <c:axId val="4347168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719624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4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600" b="1" i="0" u="none" strike="noStrike" baseline="0" dirty="0">
                <a:effectLst/>
              </a:rPr>
              <a:t>Number of Unintentional Drug Overdose Deaths with Presence of Marijuana and Alcohol, Connecticut, 2019-2021*</a:t>
            </a:r>
            <a:endParaRPr lang="en-US" sz="16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'\\63254553\[Final Report-Marijuana and Alcohol Presence in Unintentional Drug Overdose Deaths_2-25-2022_ST.xlsx]Sheet1'!$K$46</c:f>
              <c:strCache>
                <c:ptCount val="1"/>
                <c:pt idx="0">
                  <c:v>2019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[1]Sheet1!$L$45:$N$45</c:f>
              <c:strCache>
                <c:ptCount val="3"/>
                <c:pt idx="0">
                  <c:v>Total Deaths</c:v>
                </c:pt>
                <c:pt idx="1">
                  <c:v>Marijuana</c:v>
                </c:pt>
                <c:pt idx="2">
                  <c:v>Alcohol</c:v>
                </c:pt>
              </c:strCache>
            </c:strRef>
          </c:cat>
          <c:val>
            <c:numRef>
              <c:f>[1]Sheet1!$L$46:$N$46</c:f>
              <c:numCache>
                <c:formatCode>General</c:formatCode>
                <c:ptCount val="3"/>
                <c:pt idx="0">
                  <c:v>1196</c:v>
                </c:pt>
                <c:pt idx="1">
                  <c:v>304</c:v>
                </c:pt>
                <c:pt idx="2">
                  <c:v>404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F28-40A4-82DB-2091208FE7C6}"/>
            </c:ext>
          </c:extLst>
        </c:ser>
        <c:ser>
          <c:idx val="1"/>
          <c:order val="1"/>
          <c:tx>
            <c:strRef>
              <c:f>'\\63254553\[Final Report-Marijuana and Alcohol Presence in Unintentional Drug Overdose Deaths_2-25-2022_ST.xlsx]Sheet1'!$K$47</c:f>
              <c:strCache>
                <c:ptCount val="1"/>
                <c:pt idx="0">
                  <c:v>2020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[1]Sheet1!$L$45:$N$45</c:f>
              <c:strCache>
                <c:ptCount val="3"/>
                <c:pt idx="0">
                  <c:v>Total Deaths</c:v>
                </c:pt>
                <c:pt idx="1">
                  <c:v>Marijuana</c:v>
                </c:pt>
                <c:pt idx="2">
                  <c:v>Alcohol</c:v>
                </c:pt>
              </c:strCache>
            </c:strRef>
          </c:cat>
          <c:val>
            <c:numRef>
              <c:f>[1]Sheet1!$L$47:$N$47</c:f>
              <c:numCache>
                <c:formatCode>General</c:formatCode>
                <c:ptCount val="3"/>
                <c:pt idx="0">
                  <c:v>1369</c:v>
                </c:pt>
                <c:pt idx="1">
                  <c:v>412</c:v>
                </c:pt>
                <c:pt idx="2">
                  <c:v>474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F28-40A4-82DB-2091208FE7C6}"/>
            </c:ext>
          </c:extLst>
        </c:ser>
        <c:ser>
          <c:idx val="2"/>
          <c:order val="2"/>
          <c:tx>
            <c:strRef>
              <c:f>'\\63254553\[Final Report-Marijuana and Alcohol Presence in Unintentional Drug Overdose Deaths_2-25-2022_ST.xlsx]Sheet1'!$K$48</c:f>
              <c:strCache>
                <c:ptCount val="1"/>
                <c:pt idx="0">
                  <c:v> 2021**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[1]Sheet1!$L$45:$N$45</c:f>
              <c:strCache>
                <c:ptCount val="3"/>
                <c:pt idx="0">
                  <c:v>Total Deaths</c:v>
                </c:pt>
                <c:pt idx="1">
                  <c:v>Marijuana</c:v>
                </c:pt>
                <c:pt idx="2">
                  <c:v>Alcohol</c:v>
                </c:pt>
              </c:strCache>
            </c:strRef>
          </c:cat>
          <c:val>
            <c:numRef>
              <c:f>[1]Sheet1!$L$48:$N$48</c:f>
              <c:numCache>
                <c:formatCode>General</c:formatCode>
                <c:ptCount val="3"/>
                <c:pt idx="0">
                  <c:v>1496</c:v>
                </c:pt>
                <c:pt idx="1">
                  <c:v>428</c:v>
                </c:pt>
                <c:pt idx="2">
                  <c:v>578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EF28-40A4-82DB-2091208FE7C6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434721584"/>
        <c:axId val="434720016"/>
        <c:axId val="0"/>
      </c:bar3DChart>
      <c:catAx>
        <c:axId val="4347215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720016"/>
        <c:crosses val="autoZero"/>
        <c:auto val="1"/>
        <c:lblAlgn val="ctr"/>
        <c:lblOffset val="100"/>
        <c:noMultiLvlLbl val="0"/>
      </c:catAx>
      <c:valAx>
        <c:axId val="4347200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200" b="1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sz="1200" b="1" dirty="0"/>
                  <a:t>Number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200" b="1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7215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600" b="1" i="0" baseline="0" dirty="0">
                <a:effectLst/>
              </a:rPr>
              <a:t>Unintentional Drug Overdose Deaths with Presence of Marijuana and Alcohol, Connecticut, 2019-2021*</a:t>
            </a:r>
            <a:endParaRPr lang="en-US" sz="1600" dirty="0">
              <a:effectLst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'\\63254553\[Final Report-Marijuana and Alcohol Presence in Unintentional Drug Overdose Deaths_2-25-2022_ST.xlsx]Sheet1'!$B$59</c:f>
              <c:strCache>
                <c:ptCount val="1"/>
                <c:pt idx="0">
                  <c:v>2019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dirty="0"/>
                      <a:t>25.4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19F0-473D-BEF6-87DA38CEB07D}"/>
                </c:ext>
              </c:extLst>
            </c:dLbl>
            <c:dLbl>
              <c:idx val="2"/>
              <c:layout>
                <c:manualLayout>
                  <c:x val="-2.4052597538491257E-2"/>
                  <c:y val="-6.3297129943722342E-17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33.8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19F0-473D-BEF6-87DA38CEB07D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[1]Sheet1!$C$58:$E$58</c:f>
              <c:strCache>
                <c:ptCount val="3"/>
                <c:pt idx="0">
                  <c:v>% Marijuana</c:v>
                </c:pt>
                <c:pt idx="2">
                  <c:v>% Alcohol</c:v>
                </c:pt>
              </c:strCache>
            </c:strRef>
          </c:cat>
          <c:val>
            <c:numRef>
              <c:f>[1]Sheet1!$C$59:$E$59</c:f>
              <c:numCache>
                <c:formatCode>General</c:formatCode>
                <c:ptCount val="3"/>
                <c:pt idx="0">
                  <c:v>25.418060200668897</c:v>
                </c:pt>
                <c:pt idx="2">
                  <c:v>33.779264214046826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19F0-473D-BEF6-87DA38CEB07D}"/>
            </c:ext>
          </c:extLst>
        </c:ser>
        <c:ser>
          <c:idx val="1"/>
          <c:order val="1"/>
          <c:tx>
            <c:strRef>
              <c:f>'\\63254553\[Final Report-Marijuana and Alcohol Presence in Unintentional Drug Overdose Deaths_2-25-2022_ST.xlsx]Sheet1'!$B$60</c:f>
              <c:strCache>
                <c:ptCount val="1"/>
                <c:pt idx="0">
                  <c:v>2020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 dirty="0"/>
                      <a:t>30.1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19F0-473D-BEF6-87DA38CEB07D}"/>
                </c:ext>
              </c:extLst>
            </c:dLbl>
            <c:dLbl>
              <c:idx val="2"/>
              <c:layout>
                <c:manualLayout>
                  <c:x val="-9.6210390153965916E-3"/>
                  <c:y val="-2.7620884868757301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34.6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19F0-473D-BEF6-87DA38CEB07D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[1]Sheet1!$C$58:$E$58</c:f>
              <c:strCache>
                <c:ptCount val="3"/>
                <c:pt idx="0">
                  <c:v>% Marijuana</c:v>
                </c:pt>
                <c:pt idx="2">
                  <c:v>% Alcohol</c:v>
                </c:pt>
              </c:strCache>
            </c:strRef>
          </c:cat>
          <c:val>
            <c:numRef>
              <c:f>[1]Sheet1!$C$60:$E$60</c:f>
              <c:numCache>
                <c:formatCode>General</c:formatCode>
                <c:ptCount val="3"/>
                <c:pt idx="0">
                  <c:v>30.094959824689553</c:v>
                </c:pt>
                <c:pt idx="2">
                  <c:v>34.623813002191376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5-19F0-473D-BEF6-87DA38CEB07D}"/>
            </c:ext>
          </c:extLst>
        </c:ser>
        <c:ser>
          <c:idx val="2"/>
          <c:order val="2"/>
          <c:tx>
            <c:strRef>
              <c:f>'\\63254553\[Final Report-Marijuana and Alcohol Presence in Unintentional Drug Overdose Deaths_2-25-2022_ST.xlsx]Sheet1'!$B$61</c:f>
              <c:strCache>
                <c:ptCount val="1"/>
                <c:pt idx="0">
                  <c:v>2021**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  <a:sp3d/>
          </c:spPr>
          <c:invertIfNegative val="0"/>
          <c:dLbls>
            <c:dLbl>
              <c:idx val="0"/>
              <c:layout>
                <c:manualLayout>
                  <c:x val="3.1795222921549439E-2"/>
                  <c:y val="-4.7225515349907106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28.6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19F0-473D-BEF6-87DA38CEB07D}"/>
                </c:ext>
              </c:extLst>
            </c:dLbl>
            <c:dLbl>
              <c:idx val="2"/>
              <c:layout>
                <c:manualLayout>
                  <c:x val="2.0066889632107024E-2"/>
                  <c:y val="-2.247191011235955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38.6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19F0-473D-BEF6-87DA38CEB07D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2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[1]Sheet1!$C$58:$E$58</c:f>
              <c:strCache>
                <c:ptCount val="3"/>
                <c:pt idx="0">
                  <c:v>% Marijuana</c:v>
                </c:pt>
                <c:pt idx="2">
                  <c:v>% Alcohol</c:v>
                </c:pt>
              </c:strCache>
            </c:strRef>
          </c:cat>
          <c:val>
            <c:numRef>
              <c:f>[1]Sheet1!$C$61:$E$61</c:f>
              <c:numCache>
                <c:formatCode>General</c:formatCode>
                <c:ptCount val="3"/>
                <c:pt idx="0">
                  <c:v>28.609625668449198</c:v>
                </c:pt>
                <c:pt idx="2">
                  <c:v>38.63636363636364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19F0-473D-BEF6-87DA38CEB07D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434716488"/>
        <c:axId val="434717272"/>
        <c:axId val="0"/>
      </c:bar3DChart>
      <c:catAx>
        <c:axId val="434716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717272"/>
        <c:crosses val="autoZero"/>
        <c:auto val="1"/>
        <c:lblAlgn val="ctr"/>
        <c:lblOffset val="100"/>
        <c:noMultiLvlLbl val="0"/>
      </c:catAx>
      <c:valAx>
        <c:axId val="43471727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1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b="1" dirty="0"/>
                  <a:t>Percentage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1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4716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Crude</a:t>
            </a:r>
            <a:r>
              <a:rPr lang="en-US" baseline="0" dirty="0"/>
              <a:t> Suicide Rates for CT 2015 to 2021 per 100,000 Pop.</a:t>
            </a:r>
            <a:endParaRPr lang="en-US" dirty="0"/>
          </a:p>
        </c:rich>
      </c:tx>
      <c:layout>
        <c:manualLayout>
          <c:xMode val="edge"/>
          <c:yMode val="edge"/>
          <c:x val="0.14245122484689413"/>
          <c:y val="2.6785714285714284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dLbl>
              <c:idx val="5"/>
              <c:tx>
                <c:rich>
                  <a:bodyPr/>
                  <a:lstStyle/>
                  <a:p>
                    <a:r>
                      <a:rPr lang="en-US" dirty="0"/>
                      <a:t>9.9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EA4C-4C86-891D-D42BD7CF3942}"/>
                </c:ext>
              </c:extLst>
            </c:dLbl>
            <c:dLbl>
              <c:idx val="6"/>
              <c:tx>
                <c:rich>
                  <a:bodyPr/>
                  <a:lstStyle/>
                  <a:p>
                    <a:r>
                      <a:rPr lang="en-US" dirty="0"/>
                      <a:t>10.9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7EB8-4A2B-88A4-C29929FA27E1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'suicide rates'!$A$1:$A$7</c:f>
              <c:strCache>
                <c:ptCount val="7"/>
                <c:pt idx="0">
                  <c:v>2015</c:v>
                </c:pt>
                <c:pt idx="1">
                  <c:v>2016</c:v>
                </c:pt>
                <c:pt idx="2">
                  <c:v>2017</c:v>
                </c:pt>
                <c:pt idx="3">
                  <c:v>2018</c:v>
                </c:pt>
                <c:pt idx="4">
                  <c:v>2019</c:v>
                </c:pt>
                <c:pt idx="5">
                  <c:v>2020*</c:v>
                </c:pt>
                <c:pt idx="6">
                  <c:v>2021*</c:v>
                </c:pt>
              </c:strCache>
            </c:strRef>
          </c:cat>
          <c:val>
            <c:numRef>
              <c:f>'suicide rates'!$B$1:$B$7</c:f>
              <c:numCache>
                <c:formatCode>General</c:formatCode>
                <c:ptCount val="7"/>
                <c:pt idx="0">
                  <c:v>10.7</c:v>
                </c:pt>
                <c:pt idx="1">
                  <c:v>10.8</c:v>
                </c:pt>
                <c:pt idx="2">
                  <c:v>11.2</c:v>
                </c:pt>
                <c:pt idx="3">
                  <c:v>11.7</c:v>
                </c:pt>
                <c:pt idx="4">
                  <c:v>11.9</c:v>
                </c:pt>
                <c:pt idx="5">
                  <c:v>10.1</c:v>
                </c:pt>
                <c:pt idx="6">
                  <c:v>10.5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EB8-4A2B-88A4-C29929FA27E1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675752784"/>
        <c:axId val="614157760"/>
      </c:barChart>
      <c:catAx>
        <c:axId val="675752784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Year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614157760"/>
        <c:crosses val="autoZero"/>
        <c:auto val="1"/>
        <c:lblAlgn val="ctr"/>
        <c:lblOffset val="100"/>
        <c:noMultiLvlLbl val="0"/>
      </c:catAx>
      <c:valAx>
        <c:axId val="6141577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Crude</a:t>
                </a:r>
                <a:r>
                  <a:rPr lang="en-US" baseline="0" dirty="0"/>
                  <a:t> Suicide Rates per 100,000 CT Pop.</a:t>
                </a:r>
                <a:endParaRPr lang="en-US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67575278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000" b="0" i="0" u="none" strike="noStrike" kern="1200" spc="0" baseline="0">
                <a:solidFill>
                  <a:sysClr val="windowText" lastClr="000000">
                    <a:lumMod val="65000"/>
                    <a:lumOff val="35000"/>
                  </a:sysClr>
                </a:solidFill>
                <a:latin typeface="+mn-lt"/>
                <a:ea typeface="+mn-ea"/>
                <a:cs typeface="+mn-cs"/>
              </a:defRPr>
            </a:pPr>
            <a:r>
              <a:rPr lang="en-US" sz="2000" b="0" i="0" baseline="0" dirty="0">
                <a:effectLst/>
              </a:rPr>
              <a:t>CT Suicides by Race Non Hispanic(n=2,528): 2015-2021*</a:t>
            </a:r>
            <a:endParaRPr lang="en-US" sz="2000" dirty="0">
              <a:effectLst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000">
                <a:solidFill>
                  <a:sysClr val="windowText" lastClr="000000">
                    <a:lumMod val="65000"/>
                    <a:lumOff val="35000"/>
                  </a:sysClr>
                </a:solidFill>
              </a:defRPr>
            </a:pPr>
            <a:endParaRPr lang="en-US" sz="20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marL="0" marR="0" lvl="0" indent="0" algn="ctr" defTabSz="914400" rtl="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 sz="2000" b="0" i="0" u="none" strike="noStrike" kern="1200" spc="0" baseline="0">
              <a:solidFill>
                <a:sysClr val="windowText" lastClr="000000">
                  <a:lumMod val="65000"/>
                  <a:lumOff val="35000"/>
                </a:sys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64F8-413B-A465-4E60752A24A3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64F8-413B-A465-4E60752A24A3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64F8-413B-A465-4E60752A24A3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bestFit"/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race!$A$1:$A$3</c:f>
              <c:strCache>
                <c:ptCount val="3"/>
                <c:pt idx="0">
                  <c:v>White</c:v>
                </c:pt>
                <c:pt idx="1">
                  <c:v>Black</c:v>
                </c:pt>
                <c:pt idx="2">
                  <c:v>Asian</c:v>
                </c:pt>
              </c:strCache>
            </c:strRef>
          </c:cat>
          <c:val>
            <c:numRef>
              <c:f>race!$B$1:$B$3</c:f>
              <c:numCache>
                <c:formatCode>0.00%</c:formatCode>
                <c:ptCount val="3"/>
                <c:pt idx="0">
                  <c:v>0.91</c:v>
                </c:pt>
                <c:pt idx="1">
                  <c:v>7.0000000000000007E-2</c:v>
                </c:pt>
                <c:pt idx="2">
                  <c:v>0.02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64F8-413B-A465-4E60752A24A3}"/>
            </c:ext>
          </c:extLst>
        </c:ser>
        <c:dLbls>
          <c:dLblPos val="bestFit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2400" dirty="0"/>
              <a:t>CT Suicides, by Ethnicity (n=2,765): 2015-2021*</a:t>
            </a:r>
          </a:p>
        </c:rich>
      </c:tx>
      <c:layout>
        <c:manualLayout>
          <c:xMode val="edge"/>
          <c:yMode val="edge"/>
          <c:x val="0.19564566929133859"/>
          <c:y val="4.6296296296296294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4D22-4FE6-9EEC-E797DC64C296}"/>
              </c:ext>
            </c:extLst>
          </c:dPt>
          <c:dPt>
            <c:idx val="1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4D22-4FE6-9EEC-E797DC64C296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bestFit"/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Ethnicity!$A$1:$A$2</c:f>
              <c:strCache>
                <c:ptCount val="2"/>
                <c:pt idx="0">
                  <c:v>Not Hispanic</c:v>
                </c:pt>
                <c:pt idx="1">
                  <c:v>Hispanic</c:v>
                </c:pt>
              </c:strCache>
            </c:strRef>
          </c:cat>
          <c:val>
            <c:numRef>
              <c:f>Ethnicity!$B$1:$B$2</c:f>
              <c:numCache>
                <c:formatCode>0.00%</c:formatCode>
                <c:ptCount val="2"/>
                <c:pt idx="0">
                  <c:v>0.93</c:v>
                </c:pt>
                <c:pt idx="1">
                  <c:v>7.0000000000000007E-2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4D22-4FE6-9EEC-E797DC64C296}"/>
            </c:ext>
          </c:extLst>
        </c:ser>
        <c:dLbls>
          <c:dLblPos val="bestFit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8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2800" dirty="0"/>
              <a:t>Suicide</a:t>
            </a:r>
            <a:r>
              <a:rPr lang="en-US" sz="2800" baseline="0" dirty="0"/>
              <a:t> Lethal Means</a:t>
            </a:r>
            <a:endParaRPr lang="en-US" sz="28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8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2C56-49E6-B07B-BB82C0F87B91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2C56-49E6-B07B-BB82C0F87B91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2C56-49E6-B07B-BB82C0F87B91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2C56-49E6-B07B-BB82C0F87B91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2C56-49E6-B07B-BB82C0F87B91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B-2C56-49E6-B07B-BB82C0F87B91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bestFit"/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'lethal means'!$A$1:$A$6</c:f>
              <c:strCache>
                <c:ptCount val="6"/>
                <c:pt idx="0">
                  <c:v>Hanging, Suffocation</c:v>
                </c:pt>
                <c:pt idx="1">
                  <c:v>Firearm</c:v>
                </c:pt>
                <c:pt idx="2">
                  <c:v>Poisoning</c:v>
                </c:pt>
                <c:pt idx="3">
                  <c:v>Sharp Instrument</c:v>
                </c:pt>
                <c:pt idx="4">
                  <c:v>Fall</c:v>
                </c:pt>
                <c:pt idx="5">
                  <c:v>Other</c:v>
                </c:pt>
              </c:strCache>
            </c:strRef>
          </c:cat>
          <c:val>
            <c:numRef>
              <c:f>'lethal means'!$B$1:$B$6</c:f>
              <c:numCache>
                <c:formatCode>0%</c:formatCode>
                <c:ptCount val="6"/>
                <c:pt idx="0">
                  <c:v>0.36399999999999999</c:v>
                </c:pt>
                <c:pt idx="1">
                  <c:v>0.28599999999999998</c:v>
                </c:pt>
                <c:pt idx="2">
                  <c:v>0.2167</c:v>
                </c:pt>
                <c:pt idx="3">
                  <c:v>3.2000000000000001E-2</c:v>
                </c:pt>
                <c:pt idx="4">
                  <c:v>3.9E-2</c:v>
                </c:pt>
                <c:pt idx="5">
                  <c:v>6.0999999999999999E-2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C-2C56-49E6-B07B-BB82C0F87B91}"/>
            </c:ext>
          </c:extLst>
        </c:ser>
        <c:dLbls>
          <c:dLblPos val="bestFit"/>
          <c:showLegendKey val="0"/>
          <c:showVal val="1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b="1" dirty="0"/>
              <a:t>Crude</a:t>
            </a:r>
            <a:r>
              <a:rPr lang="en-US" b="1" baseline="0" dirty="0"/>
              <a:t> Homicide Rates and Numbers for CT 2015 to 2021</a:t>
            </a:r>
            <a:endParaRPr lang="en-US" b="1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0.30019920050938986"/>
          <c:y val="9.8828148140336899E-2"/>
          <c:w val="0.59895528127486819"/>
          <c:h val="0.62372585185904283"/>
        </c:manualLayout>
      </c:layout>
      <c:lineChart>
        <c:grouping val="standard"/>
        <c:varyColors val="0"/>
        <c:ser>
          <c:idx val="1"/>
          <c:order val="1"/>
          <c:tx>
            <c:strRef>
              <c:f>Sheet1!$C$109</c:f>
              <c:strCache>
                <c:ptCount val="1"/>
                <c:pt idx="0">
                  <c:v>Number of Homicides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numRef>
              <c:f>Sheet1!$A$110:$A$116</c:f>
              <c:numCache>
                <c:formatCode>General</c:formatCode>
                <c:ptCount val="7"/>
                <c:pt idx="0">
                  <c:v>2015</c:v>
                </c:pt>
                <c:pt idx="1">
                  <c:v>2016</c:v>
                </c:pt>
                <c:pt idx="2">
                  <c:v>2017</c:v>
                </c:pt>
                <c:pt idx="3">
                  <c:v>2018</c:v>
                </c:pt>
                <c:pt idx="4">
                  <c:v>2019</c:v>
                </c:pt>
                <c:pt idx="5">
                  <c:v>2020</c:v>
                </c:pt>
                <c:pt idx="6">
                  <c:v>2021</c:v>
                </c:pt>
              </c:numCache>
            </c:numRef>
          </c:cat>
          <c:val>
            <c:numRef>
              <c:f>Sheet1!$C$110:$C$116</c:f>
              <c:numCache>
                <c:formatCode>0</c:formatCode>
                <c:ptCount val="7"/>
                <c:pt idx="0">
                  <c:v>129</c:v>
                </c:pt>
                <c:pt idx="1">
                  <c:v>87</c:v>
                </c:pt>
                <c:pt idx="2" formatCode="General">
                  <c:v>124</c:v>
                </c:pt>
                <c:pt idx="3" formatCode="General">
                  <c:v>97</c:v>
                </c:pt>
                <c:pt idx="4" formatCode="General">
                  <c:v>122</c:v>
                </c:pt>
                <c:pt idx="5" formatCode="General">
                  <c:v>157</c:v>
                </c:pt>
                <c:pt idx="6" formatCode="General">
                  <c:v>166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7CA6-4D9A-8903-76E8A0C3E58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640431728"/>
        <c:axId val="1862218896"/>
      </c:lineChart>
      <c:lineChart>
        <c:grouping val="standard"/>
        <c:varyColors val="0"/>
        <c:ser>
          <c:idx val="0"/>
          <c:order val="0"/>
          <c:tx>
            <c:strRef>
              <c:f>Sheet1!$B$109</c:f>
              <c:strCache>
                <c:ptCount val="1"/>
                <c:pt idx="0">
                  <c:v>Crude Homicide Rates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Sheet1!$A$110:$A$116</c:f>
              <c:numCache>
                <c:formatCode>General</c:formatCode>
                <c:ptCount val="7"/>
                <c:pt idx="0">
                  <c:v>2015</c:v>
                </c:pt>
                <c:pt idx="1">
                  <c:v>2016</c:v>
                </c:pt>
                <c:pt idx="2">
                  <c:v>2017</c:v>
                </c:pt>
                <c:pt idx="3">
                  <c:v>2018</c:v>
                </c:pt>
                <c:pt idx="4">
                  <c:v>2019</c:v>
                </c:pt>
                <c:pt idx="5">
                  <c:v>2020</c:v>
                </c:pt>
                <c:pt idx="6">
                  <c:v>2021</c:v>
                </c:pt>
              </c:numCache>
            </c:numRef>
          </c:cat>
          <c:val>
            <c:numRef>
              <c:f>Sheet1!$B$110:$B$116</c:f>
              <c:numCache>
                <c:formatCode>0.00</c:formatCode>
                <c:ptCount val="7"/>
                <c:pt idx="0">
                  <c:v>3.5924281639684463</c:v>
                </c:pt>
                <c:pt idx="1">
                  <c:v>2.4325784324800108</c:v>
                </c:pt>
                <c:pt idx="2">
                  <c:v>3.4557871056779699</c:v>
                </c:pt>
                <c:pt idx="3">
                  <c:v>2.7150600462120016</c:v>
                </c:pt>
                <c:pt idx="4">
                  <c:v>3.4218844093056182</c:v>
                </c:pt>
                <c:pt idx="5">
                  <c:v>4.4035725595162463</c:v>
                </c:pt>
                <c:pt idx="6">
                  <c:v>4.5999999999999996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7CA6-4D9A-8903-76E8A0C3E58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944004352"/>
        <c:axId val="992851839"/>
      </c:lineChart>
      <c:catAx>
        <c:axId val="16404317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862218896"/>
        <c:crosses val="autoZero"/>
        <c:auto val="1"/>
        <c:lblAlgn val="ctr"/>
        <c:lblOffset val="100"/>
        <c:noMultiLvlLbl val="0"/>
      </c:catAx>
      <c:valAx>
        <c:axId val="18622188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Number</a:t>
                </a:r>
                <a:r>
                  <a:rPr lang="en-US" baseline="0" dirty="0"/>
                  <a:t> of Homicides per Year</a:t>
                </a:r>
                <a:endParaRPr lang="en-US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40431728"/>
        <c:crosses val="autoZero"/>
        <c:crossBetween val="between"/>
      </c:valAx>
      <c:valAx>
        <c:axId val="992851839"/>
        <c:scaling>
          <c:orientation val="minMax"/>
        </c:scaling>
        <c:delete val="0"/>
        <c:axPos val="r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/>
                  <a:t>Rate of Homicide in CT per 100,000 pop.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0.00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944004352"/>
        <c:crosses val="max"/>
        <c:crossBetween val="between"/>
      </c:valAx>
      <c:catAx>
        <c:axId val="1944004352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992851839"/>
        <c:crosses val="autoZero"/>
        <c:auto val="1"/>
        <c:lblAlgn val="ctr"/>
        <c:lblOffset val="100"/>
        <c:noMultiLvlLbl val="0"/>
      </c:cat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Homicide</a:t>
            </a:r>
            <a:r>
              <a:rPr lang="en-US" baseline="0" dirty="0"/>
              <a:t> 2020 &amp; 2021 by Sex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Sheet3!$A$2</c:f>
              <c:strCache>
                <c:ptCount val="1"/>
                <c:pt idx="0">
                  <c:v>M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Sheet3!$B$1:$D$1</c:f>
              <c:strCache>
                <c:ptCount val="3"/>
                <c:pt idx="0">
                  <c:v>Homicide</c:v>
                </c:pt>
                <c:pt idx="1">
                  <c:v>Female IPV</c:v>
                </c:pt>
                <c:pt idx="2">
                  <c:v>Male IPV</c:v>
                </c:pt>
              </c:strCache>
            </c:strRef>
          </c:cat>
          <c:val>
            <c:numRef>
              <c:f>Sheet3!$B$2:$D$2</c:f>
              <c:numCache>
                <c:formatCode>General</c:formatCode>
                <c:ptCount val="3"/>
                <c:pt idx="0">
                  <c:v>253</c:v>
                </c:pt>
                <c:pt idx="2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43E-4DE8-ACC0-A98466DD0D84}"/>
            </c:ext>
          </c:extLst>
        </c:ser>
        <c:ser>
          <c:idx val="1"/>
          <c:order val="1"/>
          <c:tx>
            <c:strRef>
              <c:f>Sheet3!$A$3</c:f>
              <c:strCache>
                <c:ptCount val="1"/>
                <c:pt idx="0">
                  <c:v>F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Sheet3!$B$1:$D$1</c:f>
              <c:strCache>
                <c:ptCount val="3"/>
                <c:pt idx="0">
                  <c:v>Homicide</c:v>
                </c:pt>
                <c:pt idx="1">
                  <c:v>Female IPV</c:v>
                </c:pt>
                <c:pt idx="2">
                  <c:v>Male IPV</c:v>
                </c:pt>
              </c:strCache>
            </c:strRef>
          </c:cat>
          <c:val>
            <c:numRef>
              <c:f>Sheet3!$B$3:$D$3</c:f>
              <c:numCache>
                <c:formatCode>General</c:formatCode>
                <c:ptCount val="3"/>
                <c:pt idx="0">
                  <c:v>65</c:v>
                </c:pt>
                <c:pt idx="1">
                  <c:v>25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43E-4DE8-ACC0-A98466DD0D84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435474360"/>
        <c:axId val="435469656"/>
        <c:axId val="0"/>
      </c:bar3DChart>
      <c:catAx>
        <c:axId val="43547436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5469656"/>
        <c:crosses val="autoZero"/>
        <c:auto val="1"/>
        <c:lblAlgn val="ctr"/>
        <c:lblOffset val="100"/>
        <c:noMultiLvlLbl val="0"/>
      </c:catAx>
      <c:valAx>
        <c:axId val="4354696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547436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Homicides</a:t>
            </a:r>
            <a:r>
              <a:rPr lang="en-US" baseline="0" dirty="0"/>
              <a:t> 2015 to 2019 by Sex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Sheet3!$A$22</c:f>
              <c:strCache>
                <c:ptCount val="1"/>
                <c:pt idx="0">
                  <c:v>M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Sheet3!$B$21:$D$21</c:f>
              <c:strCache>
                <c:ptCount val="3"/>
                <c:pt idx="0">
                  <c:v>Homicide</c:v>
                </c:pt>
                <c:pt idx="1">
                  <c:v>Female IPV</c:v>
                </c:pt>
                <c:pt idx="2">
                  <c:v>Male IPV</c:v>
                </c:pt>
              </c:strCache>
            </c:strRef>
          </c:cat>
          <c:val>
            <c:numRef>
              <c:f>Sheet3!$B$22:$D$22</c:f>
              <c:numCache>
                <c:formatCode>General</c:formatCode>
                <c:ptCount val="3"/>
                <c:pt idx="0">
                  <c:v>437</c:v>
                </c:pt>
                <c:pt idx="2">
                  <c:v>19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E4D-4403-9C2F-2EA1AB8886DE}"/>
            </c:ext>
          </c:extLst>
        </c:ser>
        <c:ser>
          <c:idx val="1"/>
          <c:order val="1"/>
          <c:tx>
            <c:strRef>
              <c:f>Sheet3!$A$23</c:f>
              <c:strCache>
                <c:ptCount val="1"/>
                <c:pt idx="0">
                  <c:v>F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1"/>
              <c:tx>
                <c:rich>
                  <a:bodyPr/>
                  <a:lstStyle/>
                  <a:p>
                    <a:fld id="{011A5BA5-E013-48D9-8881-A8CDE317AC22}" type="VALUE">
                      <a:rPr lang="en-US" smtClean="0"/>
                      <a:pPr/>
                      <a:t>[VALUE]</a:t>
                    </a:fld>
                    <a:r>
                      <a:rPr lang="en-US" dirty="0"/>
                      <a:t> (40%)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0-D8DF-457E-9EC8-D79A6A9687E1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Sheet3!$B$21:$D$21</c:f>
              <c:strCache>
                <c:ptCount val="3"/>
                <c:pt idx="0">
                  <c:v>Homicide</c:v>
                </c:pt>
                <c:pt idx="1">
                  <c:v>Female IPV</c:v>
                </c:pt>
                <c:pt idx="2">
                  <c:v>Male IPV</c:v>
                </c:pt>
              </c:strCache>
            </c:strRef>
          </c:cat>
          <c:val>
            <c:numRef>
              <c:f>Sheet3!$B$23:$D$23</c:f>
              <c:numCache>
                <c:formatCode>General</c:formatCode>
                <c:ptCount val="3"/>
                <c:pt idx="0">
                  <c:v>73</c:v>
                </c:pt>
                <c:pt idx="1">
                  <c:v>49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E4D-4403-9C2F-2EA1AB8886DE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axId val="435472400"/>
        <c:axId val="435471224"/>
      </c:barChart>
      <c:catAx>
        <c:axId val="43547240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5471224"/>
        <c:crosses val="autoZero"/>
        <c:auto val="1"/>
        <c:lblAlgn val="ctr"/>
        <c:lblOffset val="100"/>
        <c:noMultiLvlLbl val="0"/>
      </c:catAx>
      <c:valAx>
        <c:axId val="43547122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35472400"/>
        <c:crosses val="autoZero"/>
        <c:crossBetween val="between"/>
      </c:valAx>
      <c:spPr>
        <a:noFill/>
        <a:ln w="25400"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05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1050" b="1" dirty="0"/>
              <a:t>Rate of Homicides by Race</a:t>
            </a:r>
            <a:r>
              <a:rPr lang="en-US" sz="1050" b="1" baseline="0" dirty="0"/>
              <a:t> and Ethnicity per 100,000 Population, CT 2015-2019</a:t>
            </a:r>
            <a:endParaRPr lang="en-US" sz="1050" b="1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5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0.25399644798082849"/>
          <c:y val="0.17438205816846911"/>
          <c:w val="0.5603621524468636"/>
          <c:h val="0.73698162127165789"/>
        </c:manualLayout>
      </c:layout>
      <c:barChart>
        <c:barDir val="bar"/>
        <c:grouping val="clustered"/>
        <c:varyColors val="0"/>
        <c:ser>
          <c:idx val="3"/>
          <c:order val="1"/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tx>
                <c:rich>
                  <a:bodyPr/>
                  <a:lstStyle/>
                  <a:p>
                    <a:fld id="{32075F22-1015-4B17-9BBC-B02406631B60}" type="VALUE">
                      <a:rPr lang="en-US" smtClean="0"/>
                      <a:pPr/>
                      <a:t>[VALUE]</a:t>
                    </a:fld>
                    <a:r>
                      <a:rPr lang="en-US" dirty="0"/>
                      <a:t>.0 (12.3-15.7)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0-F585-4028-8D65-D4219DE7E024}"/>
                </c:ext>
              </c:extLst>
            </c:dLbl>
            <c:dLbl>
              <c:idx val="1"/>
              <c:tx>
                <c:rich>
                  <a:bodyPr/>
                  <a:lstStyle/>
                  <a:p>
                    <a:fld id="{CB54E58B-F193-431D-B7DC-70987123E25B}" type="VALUE">
                      <a:rPr lang="en-US" smtClean="0"/>
                      <a:pPr/>
                      <a:t>[VALUE]</a:t>
                    </a:fld>
                    <a:r>
                      <a:rPr lang="en-US" dirty="0"/>
                      <a:t>(1.2-1.6)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0-4C07-4F5C-A118-EF2FE50D3EDB}"/>
                </c:ext>
              </c:extLst>
            </c:dLbl>
            <c:dLbl>
              <c:idx val="3"/>
              <c:tx>
                <c:rich>
                  <a:bodyPr/>
                  <a:lstStyle/>
                  <a:p>
                    <a:fld id="{A29B7D02-E482-417E-9DB6-6F95C735A627}" type="VALUE">
                      <a:rPr lang="en-US" smtClean="0"/>
                      <a:pPr/>
                      <a:t>[VALUE]</a:t>
                    </a:fld>
                    <a:r>
                      <a:rPr lang="en-US" dirty="0"/>
                      <a:t>0(3.8-5.4)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F585-4028-8D65-D4219DE7E02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Sheet1!$B$20:$B$23</c:f>
              <c:strCache>
                <c:ptCount val="4"/>
                <c:pt idx="0">
                  <c:v>Non-Hispanic Black</c:v>
                </c:pt>
                <c:pt idx="1">
                  <c:v>Non-Hispanic White</c:v>
                </c:pt>
                <c:pt idx="2">
                  <c:v>Non-Hispanic, Other*</c:v>
                </c:pt>
                <c:pt idx="3">
                  <c:v>Hispanic</c:v>
                </c:pt>
              </c:strCache>
            </c:strRef>
          </c:cat>
          <c:val>
            <c:numRef>
              <c:f>Sheet1!$F$20:$F$23</c:f>
              <c:numCache>
                <c:formatCode>General</c:formatCode>
                <c:ptCount val="4"/>
                <c:pt idx="0">
                  <c:v>14</c:v>
                </c:pt>
                <c:pt idx="1">
                  <c:v>1.37</c:v>
                </c:pt>
                <c:pt idx="2">
                  <c:v>0.05</c:v>
                </c:pt>
                <c:pt idx="3">
                  <c:v>4.5999999999999996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F585-4028-8D65-D4219DE7E024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182"/>
        <c:axId val="383031840"/>
        <c:axId val="383025568"/>
        <c:extLst>
          <c:ext xmlns:c15="http://schemas.microsoft.com/office/drawing/2012/chart" uri="{02D57815-91ED-43cb-92C2-25804820EDAC}">
            <c15:filteredBarSeries>
              <c15:ser>
                <c:idx val="0"/>
                <c:order val="0"/>
                <c:spPr>
                  <a:solidFill>
                    <a:schemeClr val="accent1"/>
                  </a:solidFill>
                  <a:ln>
                    <a:noFill/>
                  </a:ln>
                  <a:effectLst/>
                </c:spPr>
                <c:invertIfNegative val="0"/>
                <c:dLbls>
                  <c:spPr>
                    <a:noFill/>
                    <a:ln>
                      <a:noFill/>
                    </a:ln>
                    <a:effectLst/>
                  </c:spPr>
                  <c:txPr>
                    <a:bodyPr rot="0" spcFirstLastPara="1" vertOverflow="ellipsis" vert="horz" wrap="square" lIns="38100" tIns="19050" rIns="38100" bIns="19050" anchor="ctr" anchorCtr="1">
                      <a:spAutoFit/>
                    </a:bodyPr>
                    <a:lstStyle/>
                    <a:p>
                      <a:pPr>
                        <a:defRPr sz="900" b="0" i="0" u="none" strike="noStrike" kern="1200" baseline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latin typeface="+mn-lt"/>
                          <a:ea typeface="+mn-ea"/>
                          <a:cs typeface="+mn-cs"/>
                        </a:defRPr>
                      </a:pPr>
                      <a:endParaRPr lang="en-US"/>
                    </a:p>
                  </c:txPr>
                  <c:dLblPos val="outEnd"/>
                  <c:showLegendKey val="0"/>
                  <c:showVal val="1"/>
                  <c:showCatName val="0"/>
                  <c:showSerName val="0"/>
                  <c:showPercent val="0"/>
                  <c:showBubbleSize val="0"/>
                  <c:showLeaderLines val="0"/>
                  <c:extLst>
                    <c:ext uri="{CE6537A1-D6FC-4f65-9D91-7224C49458BB}">
                      <c15:showLeaderLines val="1"/>
                      <c15:leaderLines>
                        <c:spPr>
                          <a:ln w="9525" cap="flat" cmpd="sng" algn="ctr">
                            <a:solidFill>
                              <a:schemeClr val="tx1">
                                <a:lumMod val="35000"/>
                                <a:lumOff val="65000"/>
                              </a:schemeClr>
                            </a:solidFill>
                            <a:round/>
                          </a:ln>
                          <a:effectLst/>
                        </c:spPr>
                      </c15:leaderLines>
                    </c:ext>
                  </c:extLst>
                </c:dLbls>
                <c:cat>
                  <c:strRef>
                    <c:extLst>
                      <c:ext uri="{02D57815-91ED-43cb-92C2-25804820EDAC}">
                        <c15:formulaRef>
                          <c15:sqref>Sheet1!$B$20:$B$23</c15:sqref>
                        </c15:formulaRef>
                      </c:ext>
                    </c:extLst>
                    <c:strCache>
                      <c:ptCount val="4"/>
                      <c:pt idx="0">
                        <c:v>Non-Hispanic Black</c:v>
                      </c:pt>
                      <c:pt idx="1">
                        <c:v>Non-Hispanic White</c:v>
                      </c:pt>
                      <c:pt idx="2">
                        <c:v>Non-Hispanic, Other*</c:v>
                      </c:pt>
                      <c:pt idx="3">
                        <c:v>Hispanic</c:v>
                      </c:pt>
                    </c:strCache>
                  </c:strRef>
                </c:cat>
                <c:val>
                  <c:numRef>
                    <c:extLst>
                      <c:ext uri="{02D57815-91ED-43cb-92C2-25804820EDAC}">
                        <c15:formulaRef>
                          <c15:sqref>Sheet1!$C$20:$C$23</c15:sqref>
                        </c15:formulaRef>
                      </c:ext>
                    </c:extLst>
                    <c:numCache>
                      <c:formatCode>General</c:formatCode>
                      <c:ptCount val="4"/>
                    </c:numCache>
                  </c:numRef>
                </c:val>
                <c:extLst>
                  <c:ext xmlns:c16="http://schemas.microsoft.com/office/drawing/2014/chart" uri="{C3380CC4-5D6E-409C-BE32-E72D297353CC}">
                    <c16:uniqueId val="{00000003-F585-4028-8D65-D4219DE7E024}"/>
                  </c:ext>
                </c:extLst>
              </c15:ser>
            </c15:filteredBarSeries>
          </c:ext>
        </c:extLst>
      </c:barChart>
      <c:catAx>
        <c:axId val="38303184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3025568"/>
        <c:crosses val="autoZero"/>
        <c:auto val="1"/>
        <c:lblAlgn val="ctr"/>
        <c:lblOffset val="100"/>
        <c:noMultiLvlLbl val="0"/>
      </c:catAx>
      <c:valAx>
        <c:axId val="38302556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303184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3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4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5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6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2" dt="2022-06-06T09:49:44.425" idx="46">
    <p:pos x="5645" y="2849"/>
    <p:text>this footnote s/b under the graph, not the table.  And the asterisk after results in title is not needed.  It should be somewhere on the graph title.</p:text>
    <p:extLst>
      <p:ext uri="{C676402C-5697-4E1C-873F-D02D1690AC5C}">
        <p15:threadingInfo xmlns:p15="http://schemas.microsoft.com/office/powerpoint/2012/main" timeZoneBias="240"/>
      </p:ext>
    </p:extLs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2" dt="2022-06-06T09:53:02.878" idx="51">
    <p:pos x="2926" y="1321"/>
    <p:text>this footnote s/b under the graph, not the table.  And the asterisk after results in title is not needed.  It should be somewhere on the graph title.</p:text>
    <p:extLst>
      <p:ext uri="{C676402C-5697-4E1C-873F-D02D1690AC5C}">
        <p15:threadingInfo xmlns:p15="http://schemas.microsoft.com/office/powerpoint/2012/main" timeZoneBias="240"/>
      </p:ext>
    </p:extLst>
  </p:cm>
</p:cmLst>
</file>

<file path=ppt/comments/comment3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2" dt="2022-06-06T09:37:11.645" idx="41">
    <p:pos x="6490" y="207"/>
    <p:text>needs punctuation</p:text>
    <p:extLst>
      <p:ext uri="{C676402C-5697-4E1C-873F-D02D1690AC5C}">
        <p15:threadingInfo xmlns:p15="http://schemas.microsoft.com/office/powerpoint/2012/main" timeZoneBias="240"/>
      </p:ext>
    </p:extLst>
  </p:cm>
</p:cmLst>
</file>

<file path=ppt/comments/comment4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2" dt="2022-06-06T09:36:29.464" idx="40">
    <p:pos x="6835" y="207"/>
    <p:text>Change to "Unintentional"</p:text>
    <p:extLst>
      <p:ext uri="{C676402C-5697-4E1C-873F-D02D1690AC5C}">
        <p15:threadingInfo xmlns:p15="http://schemas.microsoft.com/office/powerpoint/2012/main" timeZoneBias="240"/>
      </p:ext>
    </p:extLst>
  </p:cm>
</p:cmLst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</inkml:traceFormat>
        <inkml:channelProperties>
          <inkml:channelProperty channel="X" name="resolution" value="1000" units="1/cm"/>
          <inkml:channelProperty channel="Y" name="resolution" value="1000" units="1/cm"/>
        </inkml:channelProperties>
      </inkml:inkSource>
      <inkml:timestamp xml:id="ts0" timeString="2021-12-10T20:33:48.738"/>
    </inkml:context>
    <inkml:brush xml:id="br0">
      <inkml:brushProperty name="width" value="0.05" units="cm"/>
      <inkml:brushProperty name="height" value="0.05" units="cm"/>
      <inkml:brushProperty name="color" value="#E71224"/>
      <inkml:brushProperty name="ignorePressure" value="1"/>
    </inkml:brush>
  </inkml:definitions>
  <inkml:trace contextRef="#ctx0" brushRef="#br0">1 0,'0'0</inkml:trace>
</inkml:ink>
</file>

<file path=ppt/ink/ink2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</inkml:traceFormat>
        <inkml:channelProperties>
          <inkml:channelProperty channel="X" name="resolution" value="1000" units="1/cm"/>
          <inkml:channelProperty channel="Y" name="resolution" value="1000" units="1/cm"/>
        </inkml:channelProperties>
      </inkml:inkSource>
      <inkml:timestamp xml:id="ts0" timeString="2021-12-10T20:33:51.123"/>
    </inkml:context>
    <inkml:brush xml:id="br0">
      <inkml:brushProperty name="width" value="0.05" units="cm"/>
      <inkml:brushProperty name="height" value="0.05" units="cm"/>
      <inkml:brushProperty name="color" value="#E71224"/>
      <inkml:brushProperty name="ignorePressure" value="1"/>
    </inkml:brush>
  </inkml:definitions>
  <inkml:trace contextRef="#ctx0" brushRef="#br0">1 0,'0'0</inkml:trace>
</inkml:ink>
</file>

<file path=ppt/ink/ink3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</inkml:traceFormat>
        <inkml:channelProperties>
          <inkml:channelProperty channel="X" name="resolution" value="1000" units="1/cm"/>
          <inkml:channelProperty channel="Y" name="resolution" value="1000" units="1/cm"/>
        </inkml:channelProperties>
      </inkml:inkSource>
      <inkml:timestamp xml:id="ts0" timeString="2021-12-10T20:33:53.253"/>
    </inkml:context>
    <inkml:brush xml:id="br0">
      <inkml:brushProperty name="width" value="0.05" units="cm"/>
      <inkml:brushProperty name="height" value="0.05" units="cm"/>
      <inkml:brushProperty name="color" value="#E71224"/>
      <inkml:brushProperty name="ignorePressure" value="1"/>
    </inkml:brush>
  </inkml:definitions>
  <inkml:trace contextRef="#ctx0" brushRef="#br0">0 1,'0'0</inkml:trace>
</inkml:ink>
</file>

<file path=ppt/ink/ink4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</inkml:traceFormat>
        <inkml:channelProperties>
          <inkml:channelProperty channel="X" name="resolution" value="1000" units="1/cm"/>
          <inkml:channelProperty channel="Y" name="resolution" value="1000" units="1/cm"/>
        </inkml:channelProperties>
      </inkml:inkSource>
      <inkml:timestamp xml:id="ts0" timeString="2021-12-10T20:33:54.044"/>
    </inkml:context>
    <inkml:brush xml:id="br0">
      <inkml:brushProperty name="width" value="0.05" units="cm"/>
      <inkml:brushProperty name="height" value="0.05" units="cm"/>
      <inkml:brushProperty name="color" value="#E71224"/>
      <inkml:brushProperty name="ignorePressure" value="1"/>
    </inkml:brush>
  </inkml:definitions>
  <inkml:trace contextRef="#ctx0" brushRef="#br0">1 1</inkml:trace>
</inkml:ink>
</file>

<file path=ppt/ink/ink5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</inkml:traceFormat>
        <inkml:channelProperties>
          <inkml:channelProperty channel="X" name="resolution" value="1000" units="1/cm"/>
          <inkml:channelProperty channel="Y" name="resolution" value="1000" units="1/cm"/>
        </inkml:channelProperties>
      </inkml:inkSource>
      <inkml:timestamp xml:id="ts0" timeString="2021-12-10T20:33:55.029"/>
    </inkml:context>
    <inkml:brush xml:id="br0">
      <inkml:brushProperty name="width" value="0.05" units="cm"/>
      <inkml:brushProperty name="height" value="0.05" units="cm"/>
      <inkml:brushProperty name="color" value="#E71224"/>
      <inkml:brushProperty name="ignorePressure" value="1"/>
    </inkml:brush>
  </inkml:definitions>
  <inkml:trace contextRef="#ctx0" brushRef="#br0">1 0,'0'0</inkml:trace>
</inkml:ink>
</file>

<file path=ppt/ink/ink6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</inkml:traceFormat>
        <inkml:channelProperties>
          <inkml:channelProperty channel="X" name="resolution" value="1000" units="1/cm"/>
          <inkml:channelProperty channel="Y" name="resolution" value="1000" units="1/cm"/>
        </inkml:channelProperties>
      </inkml:inkSource>
      <inkml:timestamp xml:id="ts0" timeString="2021-12-10T20:33:56.043"/>
    </inkml:context>
    <inkml:brush xml:id="br0">
      <inkml:brushProperty name="width" value="0.05" units="cm"/>
      <inkml:brushProperty name="height" value="0.05" units="cm"/>
      <inkml:brushProperty name="color" value="#E71224"/>
      <inkml:brushProperty name="ignorePressure" value="1"/>
    </inkml:brush>
  </inkml:definitions>
  <inkml:trace contextRef="#ctx0" brushRef="#br0">12 1,'-5'0,"-2"0</inkml:trace>
</inkml:ink>
</file>

<file path=ppt/ink/ink7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</inkml:traceFormat>
        <inkml:channelProperties>
          <inkml:channelProperty channel="X" name="resolution" value="1000" units="1/cm"/>
          <inkml:channelProperty channel="Y" name="resolution" value="1000" units="1/cm"/>
        </inkml:channelProperties>
      </inkml:inkSource>
      <inkml:timestamp xml:id="ts0" timeString="2021-12-10T20:33:54.044"/>
    </inkml:context>
    <inkml:brush xml:id="br0">
      <inkml:brushProperty name="width" value="0.05" units="cm"/>
      <inkml:brushProperty name="height" value="0.05" units="cm"/>
      <inkml:brushProperty name="color" value="#E71224"/>
      <inkml:brushProperty name="ignorePressure" value="1"/>
    </inkml:brush>
  </inkml:definitions>
  <inkml:trace contextRef="#ctx0" brushRef="#br0">1 1</inkml:trace>
</inkml:ink>
</file>

<file path=ppt/ink/ink8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</inkml:traceFormat>
        <inkml:channelProperties>
          <inkml:channelProperty channel="X" name="resolution" value="1000" units="1/cm"/>
          <inkml:channelProperty channel="Y" name="resolution" value="1000" units="1/cm"/>
        </inkml:channelProperties>
      </inkml:inkSource>
      <inkml:timestamp xml:id="ts0" timeString="2021-12-10T20:33:56.043"/>
    </inkml:context>
    <inkml:brush xml:id="br0">
      <inkml:brushProperty name="width" value="0.05" units="cm"/>
      <inkml:brushProperty name="height" value="0.05" units="cm"/>
      <inkml:brushProperty name="color" value="#E71224"/>
      <inkml:brushProperty name="ignorePressure" value="1"/>
    </inkml:brush>
  </inkml:definitions>
  <inkml:trace contextRef="#ctx0" brushRef="#br0">12 1,'-5'0,"-2"0</inkml:trace>
</inkml:ink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37CAAAD-7947-4440-85F6-6F38266B4EB5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8272E5CC-2C24-4679-B60D-70B9064710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36313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7E0870B-E3F8-41F4-8E78-348E7A959E1D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27709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2015 384</a:t>
            </a:r>
          </a:p>
          <a:p>
            <a:r>
              <a:rPr lang="en-US" dirty="0"/>
              <a:t>2016 389</a:t>
            </a:r>
          </a:p>
          <a:p>
            <a:r>
              <a:rPr lang="en-US" dirty="0"/>
              <a:t>2017 403</a:t>
            </a:r>
          </a:p>
          <a:p>
            <a:r>
              <a:rPr lang="en-US" dirty="0"/>
              <a:t>2018 420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0BBB857-E358-4085-8F55-D25E1C69D696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586329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dirty="0"/>
          </a:p>
        </p:txBody>
      </p:sp>
      <p:sp>
        <p:nvSpPr>
          <p:cNvPr id="3379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53568" indent="-289834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59336" indent="-231867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23071" indent="-231867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86806" indent="-231867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50539" indent="-231867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3014274" indent="-231867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78009" indent="-231867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941743" indent="-231867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marL="0" marR="0" lvl="0" indent="0" algn="r" defTabSz="914400" rtl="0" eaLnBrk="0" fontAlgn="auto" latinLnBrk="0" hangingPunct="0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18E511EE-A345-421C-9E27-D6E18363A7D1}" type="slidenum">
              <a:rPr kumimoji="0" lang="en-US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0" fontAlgn="auto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14</a:t>
            </a:fld>
            <a:endParaRPr kumimoji="0" lang="en-US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38228850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dirty="0"/>
          </a:p>
        </p:txBody>
      </p:sp>
      <p:sp>
        <p:nvSpPr>
          <p:cNvPr id="33796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53568" indent="-289834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59336" indent="-231867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23071" indent="-231867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86806" indent="-231867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50539" indent="-231867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3014274" indent="-231867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78009" indent="-231867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941743" indent="-231867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marL="0" marR="0" lvl="0" indent="0" algn="r" defTabSz="914400" rtl="0" eaLnBrk="0" fontAlgn="auto" latinLnBrk="0" hangingPunct="0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18E511EE-A345-421C-9E27-D6E18363A7D1}" type="slidenum">
              <a:rPr kumimoji="0" lang="en-US" alt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r" defTabSz="914400" rtl="0" eaLnBrk="0" fontAlgn="auto" latinLnBrk="0" hangingPunct="0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15</a:t>
            </a:fld>
            <a:endParaRPr kumimoji="0" lang="en-US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21678837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685800" lvl="1" indent="-228600">
              <a:buAutoNum type="arabicPeriod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7E0870B-E3F8-41F4-8E78-348E7A959E1D}" type="slidenum">
              <a:rPr lang="en-US" smtClean="0"/>
              <a:t>33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17596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8E5D6E-31D0-46F0-A504-228827B5A6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E4C95BD-3E0F-4CA6-A1BC-4FB29B1C1E3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09B5F4-B574-4B78-8333-018E5DED30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C7A6E3-98FF-4A1F-AAB2-5A572736FF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F7B8B8-B50B-4A3D-805F-4EC3AADD83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12541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83BDE5-5621-43EE-883E-A05F9343CA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7DE4DA4-6AA5-4B03-9AD8-650A20520AA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2C7E04-3B05-4869-9B02-E979AF40E1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8161413-13F1-4733-A5AF-33FFF4AD96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69FF28-0DF6-4524-98F8-7ED6CF3CAF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09588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138010B-6171-438E-A426-79B39755BCA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7F3D5F9-B0DF-4AB5-9FF4-74668ADBB00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A9BF76-6823-4A2B-827B-1C0D36DCE6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DD5163-109A-4003-9E5C-116524610C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E49ED6A-2968-490E-9233-18C6271A35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80111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4"/>
          <p:cNvSpPr>
            <a:spLocks noChangeArrowheads="1"/>
          </p:cNvSpPr>
          <p:nvPr/>
        </p:nvSpPr>
        <p:spPr bwMode="auto">
          <a:xfrm>
            <a:off x="0" y="0"/>
            <a:ext cx="12192000" cy="6858000"/>
          </a:xfrm>
          <a:prstGeom prst="rect">
            <a:avLst/>
          </a:prstGeom>
          <a:gradFill rotWithShape="1">
            <a:gsLst>
              <a:gs pos="0">
                <a:srgbClr val="0082C8">
                  <a:alpha val="50000"/>
                </a:srgbClr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 algn="in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576" tIns="36576" rIns="36576" bIns="36576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endParaRPr lang="en-US" altLang="en-US" sz="1800" dirty="0">
              <a:solidFill>
                <a:prstClr val="black"/>
              </a:solidFill>
              <a:latin typeface="Calibri" pitchFamily="34" charset="0"/>
            </a:endParaRP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0" y="6096000"/>
            <a:ext cx="12192000" cy="76200"/>
          </a:xfrm>
          <a:prstGeom prst="rect">
            <a:avLst/>
          </a:prstGeom>
          <a:solidFill>
            <a:srgbClr val="4DBD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in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576" tIns="36576" rIns="36576" bIns="36576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endParaRPr lang="en-US" altLang="en-US" sz="1800" dirty="0">
              <a:solidFill>
                <a:prstClr val="black"/>
              </a:solidFill>
              <a:latin typeface="Calibri" pitchFamily="34" charset="0"/>
            </a:endParaRPr>
          </a:p>
        </p:txBody>
      </p:sp>
      <p:sp>
        <p:nvSpPr>
          <p:cNvPr id="6" name="TextBox 5"/>
          <p:cNvSpPr txBox="1">
            <a:spLocks noChangeArrowheads="1"/>
          </p:cNvSpPr>
          <p:nvPr/>
        </p:nvSpPr>
        <p:spPr bwMode="auto">
          <a:xfrm>
            <a:off x="711200" y="6324600"/>
            <a:ext cx="10769600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600" b="1" dirty="0">
                <a:solidFill>
                  <a:prstClr val="white"/>
                </a:solidFill>
                <a:cs typeface="Arial" charset="0"/>
              </a:rPr>
              <a:t>Connecticut Department of Public Health  - </a:t>
            </a:r>
            <a:r>
              <a:rPr lang="en-US" sz="1600" b="1" i="1" dirty="0">
                <a:solidFill>
                  <a:prstClr val="white"/>
                </a:solidFill>
                <a:cs typeface="Arial" charset="0"/>
              </a:rPr>
              <a:t>Keeping Connecticut Healthy   </a:t>
            </a:r>
          </a:p>
        </p:txBody>
      </p:sp>
      <p:pic>
        <p:nvPicPr>
          <p:cNvPr id="7" name="Picture 3" descr="DPH-Color.jpg"/>
          <p:cNvPicPr>
            <a:picLocks noChangeAspect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6401" y="228601"/>
            <a:ext cx="1234017" cy="982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0" y="1371600"/>
            <a:ext cx="12192000" cy="152400"/>
          </a:xfrm>
          <a:prstGeom prst="rect">
            <a:avLst/>
          </a:prstGeom>
          <a:solidFill>
            <a:srgbClr val="4DBD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 algn="in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36576" tIns="36576" rIns="36576" bIns="36576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endParaRPr lang="en-US" altLang="en-US" sz="1800" dirty="0">
              <a:solidFill>
                <a:prstClr val="black"/>
              </a:solidFill>
              <a:latin typeface="Calibri" pitchFamily="34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noFill/>
          <a:ln w="57150">
            <a:solidFill>
              <a:srgbClr val="5BC2A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1800" dirty="0">
              <a:solidFill>
                <a:prstClr val="white"/>
              </a:solidFill>
            </a:endParaRPr>
          </a:p>
        </p:txBody>
      </p:sp>
      <p:sp>
        <p:nvSpPr>
          <p:cNvPr id="8" name="Title Placeholder 1"/>
          <p:cNvSpPr>
            <a:spLocks noGrp="1"/>
          </p:cNvSpPr>
          <p:nvPr>
            <p:ph type="title"/>
          </p:nvPr>
        </p:nvSpPr>
        <p:spPr>
          <a:xfrm>
            <a:off x="1930400" y="274638"/>
            <a:ext cx="9652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9" name="Text Placeholder 2"/>
          <p:cNvSpPr>
            <a:spLocks noGrp="1"/>
          </p:cNvSpPr>
          <p:nvPr>
            <p:ph idx="1"/>
          </p:nvPr>
        </p:nvSpPr>
        <p:spPr>
          <a:xfrm>
            <a:off x="1320800" y="2057399"/>
            <a:ext cx="10261600" cy="381000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>
              <a:buFont typeface="Arial" pitchFamily="34" charset="0"/>
              <a:buChar char="•"/>
              <a:defRPr sz="3600"/>
            </a:lvl1pPr>
          </a:lstStyle>
          <a:p>
            <a:pPr lvl="0"/>
            <a:r>
              <a:rPr lang="en-US" noProof="0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195133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A32AE6-CEC7-4E12-807E-955D24A48F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BD9D09-8678-4675-8097-E61CAC6872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D16D57-88C3-4435-9D14-07607E1146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1ABBA5-0E31-4CD3-9DB2-4A3FB82E7B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EFD8D3-3C82-4C1A-AE25-E7ED24C44D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99508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E93E59-9011-43A2-8041-752B810706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294E22-AFFB-4307-835B-E31BFF8837F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7B5D69B-4D9E-4FF1-8342-754B81268A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044C40-3983-4CCA-BD45-04FBE5D7BC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3EB09B-B853-45BE-9082-C78838D40B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57443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C40F3B-8E4B-4409-A10B-0221F4B918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7B5CB4E-FC36-4446-980F-7416269D3D8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9CC8183-8A72-42C4-AE62-C1C7C3958A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2E98CFE-0EB3-4DDD-908D-4220045A4F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2D259D4-C381-48B8-9CCD-D6C30D10FB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E4C9769-0043-4F88-9EE7-F40907645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31230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9B6AD0-93D9-4C59-A0D8-7B99D4F6C1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2C289B-9E59-434A-BA37-3638D3A01E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1E9053E-0190-4C6D-A0CE-B82C47E09D2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78DA4EF-B744-4195-A04E-40B047A784D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07E53-8F74-4434-9F1C-C093C9B3A4F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9E05DE3-6F9C-4A38-8770-0EA0E19641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8B58D5-A75F-43B5-A6ED-A1C1D1A8B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A602C3D-6CF5-452B-ADA6-2EF0AE0AFF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88020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69AD7C-BBA9-4774-A219-13885A4108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54CE59C-A025-4F2F-ADFC-730CB6AF28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5764495-79AF-4C10-9866-1B262AD7D2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56773F9-D0E6-4480-AC14-A6A59B8141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61825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E18B9E3-037B-4AB0-884E-2152A04A9A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045676-5A97-42BC-9CC8-F7F005D91B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EE9A976-D3CE-4D8E-B0A9-30A47E7FFD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16404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C990F5-586F-4BFA-BB9F-5653944B35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491519-AF2E-4AE9-A187-67A693CB4ED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A95697D-9B95-4A27-A0CD-30BA10D706E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F3D596-C847-4E40-B49F-478B4FA5A0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8DC64D-C9A3-46A2-A478-DA82F87014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22376DD-0473-4A34-BA52-A646D8CED4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10758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3EED38-9199-4682-B198-81A4EAB63A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A809305-67A5-4B85-934A-6A8C7A9418A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4000D2F-12E8-46F9-987C-ED799797CED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EA30204-51DD-4A53-89C8-F9EBD980B8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64A4C3-EF48-47C1-AB85-1153E1662F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CF7AA5-2481-44B5-B162-A22DA42FC6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27898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2E3E211-0477-4128-BCD0-18A3C4AB9C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EC23446-E529-44EA-BED4-440BAAF3CD1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6A214D-B54A-4818-9C65-91513220E7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C37364-0C61-4788-9881-C9E688F19786}" type="datetimeFigureOut">
              <a:rPr lang="en-US" smtClean="0"/>
              <a:t>6/6/2022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A49E94-6A5C-46B5-ABFC-30F8AD7F39C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4D7BF-87B5-4ECD-945A-30D1FCCBCDF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1B864A-A4BA-4561-829E-BDD724F27F5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3015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2.png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customXml" Target="../ink/ink6.xml"/><Relationship Id="rId3" Type="http://schemas.openxmlformats.org/officeDocument/2006/relationships/image" Target="../media/image3.emf"/><Relationship Id="rId7" Type="http://schemas.openxmlformats.org/officeDocument/2006/relationships/customXml" Target="../ink/ink5.xml"/><Relationship Id="rId2" Type="http://schemas.openxmlformats.org/officeDocument/2006/relationships/customXml" Target="../ink/ink1.xml"/><Relationship Id="rId1" Type="http://schemas.openxmlformats.org/officeDocument/2006/relationships/slideLayout" Target="../slideLayouts/slideLayout12.xml"/><Relationship Id="rId6" Type="http://schemas.openxmlformats.org/officeDocument/2006/relationships/customXml" Target="../ink/ink4.xml"/><Relationship Id="rId5" Type="http://schemas.openxmlformats.org/officeDocument/2006/relationships/customXml" Target="../ink/ink3.xml"/><Relationship Id="rId10" Type="http://schemas.openxmlformats.org/officeDocument/2006/relationships/image" Target="../media/image2.png"/><Relationship Id="rId4" Type="http://schemas.openxmlformats.org/officeDocument/2006/relationships/customXml" Target="../ink/ink2.xml"/><Relationship Id="rId9" Type="http://schemas.openxmlformats.org/officeDocument/2006/relationships/image" Target="../media/image4.emf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7" Type="http://schemas.openxmlformats.org/officeDocument/2006/relationships/image" Target="../media/image2.png"/><Relationship Id="rId2" Type="http://schemas.openxmlformats.org/officeDocument/2006/relationships/customXml" Target="../ink/ink7.xml"/><Relationship Id="rId1" Type="http://schemas.openxmlformats.org/officeDocument/2006/relationships/slideLayout" Target="../slideLayouts/slideLayout12.xml"/><Relationship Id="rId6" Type="http://schemas.openxmlformats.org/officeDocument/2006/relationships/chart" Target="../charts/chart5.xml"/><Relationship Id="rId5" Type="http://schemas.openxmlformats.org/officeDocument/2006/relationships/image" Target="../media/image4.emf"/><Relationship Id="rId4" Type="http://schemas.openxmlformats.org/officeDocument/2006/relationships/customXml" Target="../ink/ink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1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1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12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12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1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12.xml"/><Relationship Id="rId4" Type="http://schemas.openxmlformats.org/officeDocument/2006/relationships/comments" Target="../comments/commen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12.xml"/><Relationship Id="rId4" Type="http://schemas.openxmlformats.org/officeDocument/2006/relationships/comments" Target="../comments/comment2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3.xml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5.xml"/><Relationship Id="rId4" Type="http://schemas.openxmlformats.org/officeDocument/2006/relationships/comments" Target="../comments/comment4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hyperlink" Target="mailto:Michael.Makowski@ct.gov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Relationship Id="rId5" Type="http://schemas.openxmlformats.org/officeDocument/2006/relationships/chart" Target="../charts/chart2.xml"/><Relationship Id="rId4" Type="http://schemas.openxmlformats.org/officeDocument/2006/relationships/chart" Target="../charts/char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798162" y="1909343"/>
            <a:ext cx="8305800" cy="933024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3200" b="1" dirty="0"/>
              <a:t> The Connecticut Violent Death Reporting System 2015 to 2021</a:t>
            </a:r>
          </a:p>
          <a:p>
            <a:pPr marL="0" indent="0" algn="ctr">
              <a:buNone/>
            </a:pPr>
            <a:endParaRPr lang="en-US" sz="32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3647088" y="3410261"/>
            <a:ext cx="5391807" cy="23698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Presented by Michael Makowski, MPH </a:t>
            </a:r>
          </a:p>
          <a:p>
            <a:pPr algn="ctr"/>
            <a:r>
              <a:rPr lang="en-US" sz="2400" dirty="0"/>
              <a:t>June 6, 2022</a:t>
            </a:r>
          </a:p>
          <a:p>
            <a:pPr algn="ctr"/>
            <a:endParaRPr lang="en-US" sz="2000" dirty="0"/>
          </a:p>
          <a:p>
            <a:pPr algn="ctr"/>
            <a:r>
              <a:rPr lang="en-US" sz="2000" dirty="0"/>
              <a:t>Injury and Violence Surveillance Unit</a:t>
            </a:r>
          </a:p>
          <a:p>
            <a:pPr algn="ctr"/>
            <a:r>
              <a:rPr lang="en-US" sz="2000" dirty="0"/>
              <a:t>Community, Family Health and Prevention Section</a:t>
            </a:r>
          </a:p>
          <a:p>
            <a:pPr algn="ctr"/>
            <a:r>
              <a:rPr lang="en-US" sz="2000" dirty="0"/>
              <a:t>Connecticut Department of Public Health</a:t>
            </a:r>
          </a:p>
          <a:p>
            <a:pPr algn="ctr"/>
            <a:endParaRPr lang="en-US" sz="2000" dirty="0"/>
          </a:p>
        </p:txBody>
      </p:sp>
      <p:pic>
        <p:nvPicPr>
          <p:cNvPr id="6" name="Picture 5"/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355122"/>
            <a:ext cx="1694460" cy="613013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56460277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DC0720-3ECC-441B-8FE7-7359D67BCC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Demographics of Suicides </a:t>
            </a:r>
            <a:br>
              <a:rPr lang="en-US" dirty="0"/>
            </a:br>
            <a:r>
              <a:rPr lang="en-US" dirty="0"/>
              <a:t>in Connecticut, by Race and Ethnicity  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73ED24AE-0456-415A-A923-B79C79658B4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72514356"/>
              </p:ext>
            </p:extLst>
          </p:nvPr>
        </p:nvGraphicFramePr>
        <p:xfrm>
          <a:off x="1320801" y="2057400"/>
          <a:ext cx="4149833" cy="34132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F01FB4EB-B338-447B-A5F5-0E4020B82861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14702149"/>
              </p:ext>
            </p:extLst>
          </p:nvPr>
        </p:nvGraphicFramePr>
        <p:xfrm>
          <a:off x="6096000" y="2152650"/>
          <a:ext cx="4025462" cy="331798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pic>
        <p:nvPicPr>
          <p:cNvPr id="7" name="Picture 6">
            <a:extLst>
              <a:ext uri="{FF2B5EF4-FFF2-40B4-BE49-F238E27FC236}">
                <a16:creationId xmlns:a16="http://schemas.microsoft.com/office/drawing/2014/main" id="{C4F7499A-69B4-475B-A525-E0C114DEF8E2}"/>
              </a:ext>
            </a:extLst>
          </p:cNvPr>
          <p:cNvPicPr/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2"/>
            <a:ext cx="1694460" cy="840813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1707999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13ED6-7FD2-49E4-AC2D-29DF9F3658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88064" y="338328"/>
            <a:ext cx="9637776" cy="929046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ctr"/>
            <a:r>
              <a:rPr lang="en-US" sz="2800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CTVDRS </a:t>
            </a:r>
            <a:r>
              <a:rPr lang="en-US" sz="2800" dirty="0"/>
              <a:t>Age-Specific Rates Comparison  2021 to (2015-2019)</a:t>
            </a:r>
            <a:endParaRPr lang="en-US" sz="2800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mc:AlternateContent xmlns:mc="http://schemas.openxmlformats.org/markup-compatibility/2006">
        <mc:Choice xmlns:p14="http://schemas.microsoft.com/office/powerpoint/2010/main" Requires="p14">
          <p:contentPart p14:bwMode="auto" r:id="rId2">
            <p14:nvContentPartPr>
              <p14:cNvPr id="4" name="Ink 26">
                <a:extLst>
                  <a:ext uri="{FF2B5EF4-FFF2-40B4-BE49-F238E27FC236}">
                    <a16:creationId xmlns:a16="http://schemas.microsoft.com/office/drawing/2014/main" id="{452343CF-02BB-40DC-8D43-CCCC798F7CBF}"/>
                  </a:ext>
                </a:extLst>
              </p14:cNvPr>
              <p14:cNvContentPartPr/>
              <p14:nvPr/>
            </p14:nvContentPartPr>
            <p14:xfrm>
              <a:off x="3163274" y="3310266"/>
              <a:ext cx="360" cy="360"/>
            </p14:xfrm>
          </p:contentPart>
        </mc:Choice>
        <mc:Fallback>
          <p:pic>
            <p:nvPicPr>
              <p:cNvPr id="4" name="Ink 26">
                <a:extLst>
                  <a:ext uri="{FF2B5EF4-FFF2-40B4-BE49-F238E27FC236}">
                    <a16:creationId xmlns:a16="http://schemas.microsoft.com/office/drawing/2014/main" id="{452343CF-02BB-40DC-8D43-CCCC798F7CBF}"/>
                  </a:ext>
                </a:extLst>
              </p:cNvPr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3154274" y="3301266"/>
                <a:ext cx="18000" cy="180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5" name="Ink 28">
                <a:extLst>
                  <a:ext uri="{FF2B5EF4-FFF2-40B4-BE49-F238E27FC236}">
                    <a16:creationId xmlns:a16="http://schemas.microsoft.com/office/drawing/2014/main" id="{DD60C75B-CD2D-4049-A2CB-4CC9600E31CB}"/>
                  </a:ext>
                </a:extLst>
              </p14:cNvPr>
              <p14:cNvContentPartPr/>
              <p14:nvPr/>
            </p14:nvContentPartPr>
            <p14:xfrm>
              <a:off x="3047714" y="3268506"/>
              <a:ext cx="360" cy="360"/>
            </p14:xfrm>
          </p:contentPart>
        </mc:Choice>
        <mc:Fallback>
          <p:pic>
            <p:nvPicPr>
              <p:cNvPr id="5" name="Ink 28">
                <a:extLst>
                  <a:ext uri="{FF2B5EF4-FFF2-40B4-BE49-F238E27FC236}">
                    <a16:creationId xmlns:a16="http://schemas.microsoft.com/office/drawing/2014/main" id="{DD60C75B-CD2D-4049-A2CB-4CC9600E31CB}"/>
                  </a:ext>
                </a:extLst>
              </p:cNvPr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3038714" y="3259506"/>
                <a:ext cx="18000" cy="180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5">
            <p14:nvContentPartPr>
              <p14:cNvPr id="6" name="Ink 30">
                <a:extLst>
                  <a:ext uri="{FF2B5EF4-FFF2-40B4-BE49-F238E27FC236}">
                    <a16:creationId xmlns:a16="http://schemas.microsoft.com/office/drawing/2014/main" id="{5C3E3002-73F9-4447-9394-0D4E2FFDA9E6}"/>
                  </a:ext>
                </a:extLst>
              </p14:cNvPr>
              <p14:cNvContentPartPr/>
              <p14:nvPr/>
            </p14:nvContentPartPr>
            <p14:xfrm>
              <a:off x="2953394" y="3247266"/>
              <a:ext cx="360" cy="360"/>
            </p14:xfrm>
          </p:contentPart>
        </mc:Choice>
        <mc:Fallback>
          <p:pic>
            <p:nvPicPr>
              <p:cNvPr id="6" name="Ink 30">
                <a:extLst>
                  <a:ext uri="{FF2B5EF4-FFF2-40B4-BE49-F238E27FC236}">
                    <a16:creationId xmlns:a16="http://schemas.microsoft.com/office/drawing/2014/main" id="{5C3E3002-73F9-4447-9394-0D4E2FFDA9E6}"/>
                  </a:ext>
                </a:extLst>
              </p:cNvPr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2944394" y="3238266"/>
                <a:ext cx="18000" cy="180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6">
            <p14:nvContentPartPr>
              <p14:cNvPr id="7" name="Ink 32">
                <a:extLst>
                  <a:ext uri="{FF2B5EF4-FFF2-40B4-BE49-F238E27FC236}">
                    <a16:creationId xmlns:a16="http://schemas.microsoft.com/office/drawing/2014/main" id="{6ED7C9A5-9F4E-4318-A5BD-DF331A366EC6}"/>
                  </a:ext>
                </a:extLst>
              </p14:cNvPr>
              <p14:cNvContentPartPr/>
              <p14:nvPr/>
            </p14:nvContentPartPr>
            <p14:xfrm>
              <a:off x="1996514" y="3257706"/>
              <a:ext cx="360" cy="360"/>
            </p14:xfrm>
          </p:contentPart>
        </mc:Choice>
        <mc:Fallback>
          <p:pic>
            <p:nvPicPr>
              <p:cNvPr id="7" name="Ink 32">
                <a:extLst>
                  <a:ext uri="{FF2B5EF4-FFF2-40B4-BE49-F238E27FC236}">
                    <a16:creationId xmlns:a16="http://schemas.microsoft.com/office/drawing/2014/main" id="{6ED7C9A5-9F4E-4318-A5BD-DF331A366EC6}"/>
                  </a:ext>
                </a:extLst>
              </p:cNvPr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1987514" y="3248706"/>
                <a:ext cx="18000" cy="180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7">
            <p14:nvContentPartPr>
              <p14:cNvPr id="8" name="Ink 34">
                <a:extLst>
                  <a:ext uri="{FF2B5EF4-FFF2-40B4-BE49-F238E27FC236}">
                    <a16:creationId xmlns:a16="http://schemas.microsoft.com/office/drawing/2014/main" id="{DD67BBE8-45F8-4D5F-8883-DD7CF478CBF4}"/>
                  </a:ext>
                </a:extLst>
              </p14:cNvPr>
              <p14:cNvContentPartPr/>
              <p14:nvPr/>
            </p14:nvContentPartPr>
            <p14:xfrm>
              <a:off x="3394394" y="3363186"/>
              <a:ext cx="360" cy="360"/>
            </p14:xfrm>
          </p:contentPart>
        </mc:Choice>
        <mc:Fallback>
          <p:pic>
            <p:nvPicPr>
              <p:cNvPr id="8" name="Ink 34">
                <a:extLst>
                  <a:ext uri="{FF2B5EF4-FFF2-40B4-BE49-F238E27FC236}">
                    <a16:creationId xmlns:a16="http://schemas.microsoft.com/office/drawing/2014/main" id="{DD67BBE8-45F8-4D5F-8883-DD7CF478CBF4}"/>
                  </a:ext>
                </a:extLst>
              </p:cNvPr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3385394" y="3354186"/>
                <a:ext cx="18000" cy="180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8">
            <p14:nvContentPartPr>
              <p14:cNvPr id="9" name="Ink 36">
                <a:extLst>
                  <a:ext uri="{FF2B5EF4-FFF2-40B4-BE49-F238E27FC236}">
                    <a16:creationId xmlns:a16="http://schemas.microsoft.com/office/drawing/2014/main" id="{36C2BB41-022A-43F4-B72A-BB4F3002F5F7}"/>
                  </a:ext>
                </a:extLst>
              </p14:cNvPr>
              <p14:cNvContentPartPr/>
              <p14:nvPr/>
            </p14:nvContentPartPr>
            <p14:xfrm>
              <a:off x="9833354" y="5454426"/>
              <a:ext cx="4680" cy="360"/>
            </p14:xfrm>
          </p:contentPart>
        </mc:Choice>
        <mc:Fallback>
          <p:pic>
            <p:nvPicPr>
              <p:cNvPr id="9" name="Ink 36">
                <a:extLst>
                  <a:ext uri="{FF2B5EF4-FFF2-40B4-BE49-F238E27FC236}">
                    <a16:creationId xmlns:a16="http://schemas.microsoft.com/office/drawing/2014/main" id="{36C2BB41-022A-43F4-B72A-BB4F3002F5F7}"/>
                  </a:ext>
                </a:extLst>
              </p:cNvPr>
              <p:cNvPicPr/>
              <p:nvPr/>
            </p:nvPicPr>
            <p:blipFill>
              <a:blip r:embed="rId9"/>
              <a:stretch>
                <a:fillRect/>
              </a:stretch>
            </p:blipFill>
            <p:spPr>
              <a:xfrm>
                <a:off x="9824354" y="5445426"/>
                <a:ext cx="22320" cy="18000"/>
              </a:xfrm>
              <a:prstGeom prst="rect">
                <a:avLst/>
              </a:prstGeom>
            </p:spPr>
          </p:pic>
        </mc:Fallback>
      </mc:AlternateContent>
      <p:sp>
        <p:nvSpPr>
          <p:cNvPr id="12" name="Rectangle 1">
            <a:extLst>
              <a:ext uri="{FF2B5EF4-FFF2-40B4-BE49-F238E27FC236}">
                <a16:creationId xmlns:a16="http://schemas.microsoft.com/office/drawing/2014/main" id="{6DEBFCD4-3D76-4B94-A9D9-A33BB39ADB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951545" y="97795"/>
            <a:ext cx="15291582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* data as of 12/31/21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17" name="Content Placeholder 16">
            <a:extLst>
              <a:ext uri="{FF2B5EF4-FFF2-40B4-BE49-F238E27FC236}">
                <a16:creationId xmlns:a16="http://schemas.microsoft.com/office/drawing/2014/main" id="{0CB9405E-1D25-4D88-9207-D5631EE214F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21732030"/>
              </p:ext>
            </p:extLst>
          </p:nvPr>
        </p:nvGraphicFramePr>
        <p:xfrm>
          <a:off x="1390650" y="2529341"/>
          <a:ext cx="9530511" cy="2920766"/>
        </p:xfrm>
        <a:graphic>
          <a:graphicData uri="http://schemas.openxmlformats.org/drawingml/2006/table">
            <a:tbl>
              <a:tblPr firstRow="1" firstCol="1" bandRow="1"/>
              <a:tblGrid>
                <a:gridCol w="1641026">
                  <a:extLst>
                    <a:ext uri="{9D8B030D-6E8A-4147-A177-3AD203B41FA5}">
                      <a16:colId xmlns:a16="http://schemas.microsoft.com/office/drawing/2014/main" val="1401262397"/>
                    </a:ext>
                  </a:extLst>
                </a:gridCol>
                <a:gridCol w="1663334">
                  <a:extLst>
                    <a:ext uri="{9D8B030D-6E8A-4147-A177-3AD203B41FA5}">
                      <a16:colId xmlns:a16="http://schemas.microsoft.com/office/drawing/2014/main" val="2964914593"/>
                    </a:ext>
                  </a:extLst>
                </a:gridCol>
                <a:gridCol w="1657143">
                  <a:extLst>
                    <a:ext uri="{9D8B030D-6E8A-4147-A177-3AD203B41FA5}">
                      <a16:colId xmlns:a16="http://schemas.microsoft.com/office/drawing/2014/main" val="2054503065"/>
                    </a:ext>
                  </a:extLst>
                </a:gridCol>
                <a:gridCol w="1661270">
                  <a:extLst>
                    <a:ext uri="{9D8B030D-6E8A-4147-A177-3AD203B41FA5}">
                      <a16:colId xmlns:a16="http://schemas.microsoft.com/office/drawing/2014/main" val="1704252406"/>
                    </a:ext>
                  </a:extLst>
                </a:gridCol>
                <a:gridCol w="1453869">
                  <a:extLst>
                    <a:ext uri="{9D8B030D-6E8A-4147-A177-3AD203B41FA5}">
                      <a16:colId xmlns:a16="http://schemas.microsoft.com/office/drawing/2014/main" val="3037624076"/>
                    </a:ext>
                  </a:extLst>
                </a:gridCol>
                <a:gridCol w="1453869">
                  <a:extLst>
                    <a:ext uri="{9D8B030D-6E8A-4147-A177-3AD203B41FA5}">
                      <a16:colId xmlns:a16="http://schemas.microsoft.com/office/drawing/2014/main" val="2119365291"/>
                    </a:ext>
                  </a:extLst>
                </a:gridCol>
              </a:tblGrid>
              <a:tr h="115436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Age-Groups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 of Suicides 2015-2019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Yearly 5 -year average (2015-2019)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Age-Specific Rate 2015-2019 per 100,000 pop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 of Suicides 2021*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Age-Specific Rate 2021 per 100,000 pop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99583822"/>
                  </a:ext>
                </a:extLst>
              </a:tr>
              <a:tr h="37186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0-17 yrs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49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2.7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1.6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72911414"/>
                  </a:ext>
                </a:extLst>
              </a:tr>
              <a:tr h="27890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18-24 yrs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9.3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38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11.1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29700287"/>
                  </a:ext>
                </a:extLst>
              </a:tr>
              <a:tr h="27890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25-44 yrs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526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105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12.1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11.4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41737111"/>
                  </a:ext>
                </a:extLst>
              </a:tr>
              <a:tr h="27890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45-64 yrs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908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17.8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13.6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22166477"/>
                  </a:ext>
                </a:extLst>
              </a:tr>
              <a:tr h="27890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65+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377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75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12.7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106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16.8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83872726"/>
                  </a:ext>
                </a:extLst>
              </a:tr>
              <a:tr h="27890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Total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2,022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392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78646764"/>
                  </a:ext>
                </a:extLst>
              </a:tr>
            </a:tbl>
          </a:graphicData>
        </a:graphic>
      </p:graphicFrame>
      <p:graphicFrame>
        <p:nvGraphicFramePr>
          <p:cNvPr id="18" name="Table 17">
            <a:extLst>
              <a:ext uri="{FF2B5EF4-FFF2-40B4-BE49-F238E27FC236}">
                <a16:creationId xmlns:a16="http://schemas.microsoft.com/office/drawing/2014/main" id="{C87AA666-7112-48D7-B863-88CDF81EDCAD}"/>
              </a:ext>
            </a:extLst>
          </p:cNvPr>
          <p:cNvGraphicFramePr>
            <a:graphicFrameLocks noGrp="1"/>
          </p:cNvGraphicFramePr>
          <p:nvPr/>
        </p:nvGraphicFramePr>
        <p:xfrm>
          <a:off x="5791200" y="3429794"/>
          <a:ext cx="609600" cy="1143000"/>
        </p:xfrm>
        <a:graphic>
          <a:graphicData uri="http://schemas.openxmlformats.org/drawingml/2006/table">
            <a:tbl>
              <a:tblPr firstRow="1" firstCol="1" bandRow="1"/>
              <a:tblGrid>
                <a:gridCol w="609600">
                  <a:extLst>
                    <a:ext uri="{9D8B030D-6E8A-4147-A177-3AD203B41FA5}">
                      <a16:colId xmlns:a16="http://schemas.microsoft.com/office/drawing/2014/main" val="1009143618"/>
                    </a:ext>
                  </a:extLst>
                </a:gridCol>
              </a:tblGrid>
              <a:tr h="342900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2573767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i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5658289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i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65508784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i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6271151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i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01886135"/>
                  </a:ext>
                </a:extLst>
              </a:tr>
            </a:tbl>
          </a:graphicData>
        </a:graphic>
      </p:graphicFrame>
      <p:graphicFrame>
        <p:nvGraphicFramePr>
          <p:cNvPr id="19" name="Table 18">
            <a:extLst>
              <a:ext uri="{FF2B5EF4-FFF2-40B4-BE49-F238E27FC236}">
                <a16:creationId xmlns:a16="http://schemas.microsoft.com/office/drawing/2014/main" id="{854F1FCF-CF70-4C30-96CF-7233B1902FEB}"/>
              </a:ext>
            </a:extLst>
          </p:cNvPr>
          <p:cNvGraphicFramePr>
            <a:graphicFrameLocks noGrp="1"/>
          </p:cNvGraphicFramePr>
          <p:nvPr/>
        </p:nvGraphicFramePr>
        <p:xfrm>
          <a:off x="5791200" y="3525044"/>
          <a:ext cx="609600" cy="952500"/>
        </p:xfrm>
        <a:graphic>
          <a:graphicData uri="http://schemas.openxmlformats.org/drawingml/2006/table">
            <a:tbl>
              <a:tblPr firstRow="1" firstCol="1" bandRow="1"/>
              <a:tblGrid>
                <a:gridCol w="609600">
                  <a:extLst>
                    <a:ext uri="{9D8B030D-6E8A-4147-A177-3AD203B41FA5}">
                      <a16:colId xmlns:a16="http://schemas.microsoft.com/office/drawing/2014/main" val="3443444377"/>
                    </a:ext>
                  </a:extLst>
                </a:gridCol>
              </a:tblGrid>
              <a:tr h="190500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90525690"/>
                  </a:ext>
                </a:extLst>
              </a:tr>
              <a:tr h="190500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2186846"/>
                  </a:ext>
                </a:extLst>
              </a:tr>
              <a:tr h="190500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05918772"/>
                  </a:ext>
                </a:extLst>
              </a:tr>
              <a:tr h="190500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09919369"/>
                  </a:ext>
                </a:extLst>
              </a:tr>
              <a:tr h="190500"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Calibri" panose="020F0502020204030204" pitchFamily="34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72856236"/>
                  </a:ext>
                </a:extLst>
              </a:tr>
            </a:tbl>
          </a:graphicData>
        </a:graphic>
      </p:graphicFrame>
      <p:sp>
        <p:nvSpPr>
          <p:cNvPr id="20" name="Rectangle 3">
            <a:extLst>
              <a:ext uri="{FF2B5EF4-FFF2-40B4-BE49-F238E27FC236}">
                <a16:creationId xmlns:a16="http://schemas.microsoft.com/office/drawing/2014/main" id="{BAB9769A-1EEA-45DC-A2BE-149646325E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895350" algn="l"/>
              </a:tabLst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* data as of 12/31/21</a:t>
            </a:r>
            <a:endParaRPr kumimoji="0" lang="en-US" altLang="en-US" sz="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895350" algn="l"/>
              </a:tabLst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endParaRPr kumimoji="0" lang="en-US" altLang="en-US" sz="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895350" algn="l"/>
              </a:tabLst>
            </a:pPr>
            <a:b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D087A3B2-FBD9-454C-9AB6-F4CF089DAD69}"/>
              </a:ext>
            </a:extLst>
          </p:cNvPr>
          <p:cNvSpPr/>
          <p:nvPr/>
        </p:nvSpPr>
        <p:spPr>
          <a:xfrm>
            <a:off x="1987130" y="4892224"/>
            <a:ext cx="2254015" cy="11734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* data as of 12/31/21</a:t>
            </a:r>
          </a:p>
        </p:txBody>
      </p:sp>
      <p:pic>
        <p:nvPicPr>
          <p:cNvPr id="39" name="Picture 38">
            <a:extLst>
              <a:ext uri="{FF2B5EF4-FFF2-40B4-BE49-F238E27FC236}">
                <a16:creationId xmlns:a16="http://schemas.microsoft.com/office/drawing/2014/main" id="{4B711C9A-8B0F-4611-B0A5-9A66D84CC4E0}"/>
              </a:ext>
            </a:extLst>
          </p:cNvPr>
          <p:cNvPicPr/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472616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174526653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13ED6-7FD2-49E4-AC2D-29DF9F3658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88064" y="338328"/>
            <a:ext cx="9637776" cy="929046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ctr"/>
            <a:r>
              <a:rPr lang="en-US" sz="3200" b="1" dirty="0"/>
              <a:t>Suicide Lethal Means </a:t>
            </a:r>
            <a:endParaRPr lang="en-US" sz="3200" b="1" kern="1200" dirty="0">
              <a:solidFill>
                <a:schemeClr val="tx1"/>
              </a:solidFill>
              <a:latin typeface="+mj-lt"/>
              <a:ea typeface="+mj-ea"/>
              <a:cs typeface="+mj-cs"/>
            </a:endParaRPr>
          </a:p>
        </p:txBody>
      </p:sp>
      <mc:AlternateContent xmlns:mc="http://schemas.openxmlformats.org/markup-compatibility/2006">
        <mc:Choice xmlns:p14="http://schemas.microsoft.com/office/powerpoint/2010/main" Requires="p14">
          <p:contentPart p14:bwMode="auto" r:id="rId2">
            <p14:nvContentPartPr>
              <p14:cNvPr id="7" name="Ink 7">
                <a:extLst>
                  <a:ext uri="{FF2B5EF4-FFF2-40B4-BE49-F238E27FC236}">
                    <a16:creationId xmlns:a16="http://schemas.microsoft.com/office/drawing/2014/main" id="{6ED7C9A5-9F4E-4318-A5BD-DF331A366EC6}"/>
                  </a:ext>
                </a:extLst>
              </p14:cNvPr>
              <p14:cNvContentPartPr/>
              <p14:nvPr/>
            </p14:nvContentPartPr>
            <p14:xfrm>
              <a:off x="1996514" y="3257706"/>
              <a:ext cx="360" cy="360"/>
            </p14:xfrm>
          </p:contentPart>
        </mc:Choice>
        <mc:Fallback>
          <p:pic>
            <p:nvPicPr>
              <p:cNvPr id="7" name="Ink 7">
                <a:extLst>
                  <a:ext uri="{FF2B5EF4-FFF2-40B4-BE49-F238E27FC236}">
                    <a16:creationId xmlns:a16="http://schemas.microsoft.com/office/drawing/2014/main" id="{6ED7C9A5-9F4E-4318-A5BD-DF331A366EC6}"/>
                  </a:ext>
                </a:extLst>
              </p:cNvPr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1987514" y="3248706"/>
                <a:ext cx="18000" cy="180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9" name="Ink 10">
                <a:extLst>
                  <a:ext uri="{FF2B5EF4-FFF2-40B4-BE49-F238E27FC236}">
                    <a16:creationId xmlns:a16="http://schemas.microsoft.com/office/drawing/2014/main" id="{36C2BB41-022A-43F4-B72A-BB4F3002F5F7}"/>
                  </a:ext>
                </a:extLst>
              </p14:cNvPr>
              <p14:cNvContentPartPr/>
              <p14:nvPr/>
            </p14:nvContentPartPr>
            <p14:xfrm>
              <a:off x="9833354" y="5454426"/>
              <a:ext cx="4680" cy="360"/>
            </p14:xfrm>
          </p:contentPart>
        </mc:Choice>
        <mc:Fallback>
          <p:pic>
            <p:nvPicPr>
              <p:cNvPr id="9" name="Ink 10">
                <a:extLst>
                  <a:ext uri="{FF2B5EF4-FFF2-40B4-BE49-F238E27FC236}">
                    <a16:creationId xmlns:a16="http://schemas.microsoft.com/office/drawing/2014/main" id="{36C2BB41-022A-43F4-B72A-BB4F3002F5F7}"/>
                  </a:ext>
                </a:extLst>
              </p:cNvPr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9824354" y="5445426"/>
                <a:ext cx="22320" cy="18000"/>
              </a:xfrm>
              <a:prstGeom prst="rect">
                <a:avLst/>
              </a:prstGeom>
            </p:spPr>
          </p:pic>
        </mc:Fallback>
      </mc:AlternateContent>
      <p:sp>
        <p:nvSpPr>
          <p:cNvPr id="12" name="Rectangle 1">
            <a:extLst>
              <a:ext uri="{FF2B5EF4-FFF2-40B4-BE49-F238E27FC236}">
                <a16:creationId xmlns:a16="http://schemas.microsoft.com/office/drawing/2014/main" id="{6DEBFCD4-3D76-4B94-A9D9-A33BB39ADB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951545" y="97795"/>
            <a:ext cx="15291582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* data as of 12/31/21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" name="Rectangle 3">
            <a:extLst>
              <a:ext uri="{FF2B5EF4-FFF2-40B4-BE49-F238E27FC236}">
                <a16:creationId xmlns:a16="http://schemas.microsoft.com/office/drawing/2014/main" id="{BAB9769A-1EEA-45DC-A2BE-149646325E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8953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895350" algn="l"/>
              </a:tabLst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* data as of 12/31/21</a:t>
            </a:r>
            <a:endParaRPr kumimoji="0" lang="en-US" altLang="en-US" sz="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895350" algn="l"/>
              </a:tabLst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endParaRPr kumimoji="0" lang="en-US" altLang="en-US" sz="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895350" algn="l"/>
              </a:tabLst>
            </a:pPr>
            <a:b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22" name="Content Placeholder 21">
            <a:extLst>
              <a:ext uri="{FF2B5EF4-FFF2-40B4-BE49-F238E27FC236}">
                <a16:creationId xmlns:a16="http://schemas.microsoft.com/office/drawing/2014/main" id="{049CC33E-C587-44B2-A33A-5B1315C8B0C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84269587"/>
              </p:ext>
            </p:extLst>
          </p:nvPr>
        </p:nvGraphicFramePr>
        <p:xfrm>
          <a:off x="971550" y="2117725"/>
          <a:ext cx="10610850" cy="37496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pic>
        <p:nvPicPr>
          <p:cNvPr id="16" name="Picture 15">
            <a:extLst>
              <a:ext uri="{FF2B5EF4-FFF2-40B4-BE49-F238E27FC236}">
                <a16:creationId xmlns:a16="http://schemas.microsoft.com/office/drawing/2014/main" id="{E786B15C-5178-4EBC-854D-01530D4BA7A7}"/>
              </a:ext>
            </a:extLst>
          </p:cNvPr>
          <p:cNvPicPr/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2"/>
            <a:ext cx="1694460" cy="570411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122182794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19301" y="30144"/>
            <a:ext cx="8648700" cy="1341456"/>
          </a:xfrm>
        </p:spPr>
        <p:txBody>
          <a:bodyPr>
            <a:normAutofit/>
          </a:bodyPr>
          <a:lstStyle/>
          <a:p>
            <a:r>
              <a:rPr lang="en-US" altLang="en-US" sz="4000" dirty="0"/>
              <a:t>Lethal Means: CT Suicides 2015-2021*</a:t>
            </a:r>
            <a:endParaRPr lang="en-US" sz="4000" dirty="0"/>
          </a:p>
        </p:txBody>
      </p:sp>
      <p:sp>
        <p:nvSpPr>
          <p:cNvPr id="5" name="Rectangle 4"/>
          <p:cNvSpPr/>
          <p:nvPr/>
        </p:nvSpPr>
        <p:spPr>
          <a:xfrm>
            <a:off x="1435261" y="1902124"/>
            <a:ext cx="9907929" cy="29854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en-US" sz="2800" dirty="0"/>
              <a:t>Most</a:t>
            </a:r>
            <a:r>
              <a:rPr lang="en-US" altLang="en-US" sz="2000" dirty="0"/>
              <a:t> Common Methods – Death by Suicide:</a:t>
            </a:r>
          </a:p>
          <a:p>
            <a:pPr lvl="1"/>
            <a:r>
              <a:rPr lang="en-US" altLang="en-US" sz="2000" b="1" dirty="0"/>
              <a:t>Males</a:t>
            </a:r>
            <a:r>
              <a:rPr lang="en-US" altLang="en-US" sz="2000" dirty="0"/>
              <a:t> </a:t>
            </a:r>
          </a:p>
          <a:p>
            <a:pPr lvl="1"/>
            <a:r>
              <a:rPr lang="en-US" altLang="en-US" sz="2000" dirty="0"/>
              <a:t>1)Hanging/asphyxiation (39%)</a:t>
            </a:r>
          </a:p>
          <a:p>
            <a:pPr lvl="1"/>
            <a:r>
              <a:rPr lang="en-US" altLang="en-US" sz="2000" dirty="0"/>
              <a:t>2)Firearm (35%) </a:t>
            </a:r>
          </a:p>
          <a:p>
            <a:pPr lvl="1"/>
            <a:r>
              <a:rPr lang="en-US" altLang="en-US" sz="2000" dirty="0"/>
              <a:t>3)Drug overdose (14%)</a:t>
            </a:r>
          </a:p>
          <a:p>
            <a:pPr lvl="1"/>
            <a:r>
              <a:rPr lang="en-US" altLang="en-US" sz="2000" b="1" dirty="0"/>
              <a:t>Females</a:t>
            </a:r>
            <a:r>
              <a:rPr lang="en-US" altLang="en-US" sz="2000" dirty="0"/>
              <a:t> </a:t>
            </a:r>
          </a:p>
          <a:p>
            <a:pPr lvl="1"/>
            <a:r>
              <a:rPr lang="en-US" altLang="en-US" sz="2000" dirty="0"/>
              <a:t>1)Drug overdose (44%) </a:t>
            </a:r>
          </a:p>
          <a:p>
            <a:pPr lvl="1"/>
            <a:r>
              <a:rPr lang="en-US" altLang="en-US" sz="2000" dirty="0"/>
              <a:t>2)Hanging/asphyxiation (31%) </a:t>
            </a:r>
          </a:p>
          <a:p>
            <a:pPr lvl="1"/>
            <a:r>
              <a:rPr lang="en-US" altLang="en-US" sz="2000" dirty="0"/>
              <a:t>3)Firearm (9%) </a:t>
            </a:r>
          </a:p>
        </p:txBody>
      </p:sp>
      <p:pic>
        <p:nvPicPr>
          <p:cNvPr id="6" name="Picture 5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92906" y="394365"/>
            <a:ext cx="1694460" cy="613013"/>
          </a:xfrm>
          <a:prstGeom prst="rect">
            <a:avLst/>
          </a:prstGeom>
          <a:noFill/>
        </p:spPr>
      </p:pic>
      <p:sp>
        <p:nvSpPr>
          <p:cNvPr id="3" name="Rectangle 2"/>
          <p:cNvSpPr/>
          <p:nvPr/>
        </p:nvSpPr>
        <p:spPr>
          <a:xfrm>
            <a:off x="3627407" y="5734890"/>
            <a:ext cx="470051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Data Source: CT Violent Death Reporting System</a:t>
            </a:r>
          </a:p>
        </p:txBody>
      </p:sp>
    </p:spTree>
    <p:extLst>
      <p:ext uri="{BB962C8B-B14F-4D97-AF65-F5344CB8AC3E}">
        <p14:creationId xmlns:p14="http://schemas.microsoft.com/office/powerpoint/2010/main" val="261599003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 bwMode="auto">
          <a:xfrm>
            <a:off x="1680731" y="-29894"/>
            <a:ext cx="10017283" cy="1344168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3200" dirty="0"/>
              <a:t>Suicide Rates of Connecticut Cities and Towns 2015 to 2019</a:t>
            </a:r>
            <a:endParaRPr lang="en-US" altLang="en-US" sz="3200" dirty="0"/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 bwMode="auto">
          <a:xfrm>
            <a:off x="0" y="1529788"/>
            <a:ext cx="2039007" cy="4563004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/>
          <a:p>
            <a:pPr marL="457200" lvl="1" indent="0">
              <a:buNone/>
            </a:pPr>
            <a:r>
              <a:rPr lang="en-US" altLang="en-US" sz="1800" dirty="0"/>
              <a:t>Based on resident city and at least 20 suicides during 2015 to 2019</a:t>
            </a:r>
          </a:p>
          <a:p>
            <a:pPr marL="457200" lvl="1" indent="0">
              <a:buNone/>
            </a:pPr>
            <a:endParaRPr lang="en-US" altLang="en-US" sz="1400" dirty="0"/>
          </a:p>
          <a:p>
            <a:pPr lvl="2"/>
            <a:endParaRPr lang="en-US" altLang="en-US" sz="2400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096C25D3-67A5-4A46-A1DB-07D7460E793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7178208"/>
              </p:ext>
            </p:extLst>
          </p:nvPr>
        </p:nvGraphicFramePr>
        <p:xfrm>
          <a:off x="2118177" y="935433"/>
          <a:ext cx="8502197" cy="580171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547437">
                  <a:extLst>
                    <a:ext uri="{9D8B030D-6E8A-4147-A177-3AD203B41FA5}">
                      <a16:colId xmlns:a16="http://schemas.microsoft.com/office/drawing/2014/main" val="3207615310"/>
                    </a:ext>
                  </a:extLst>
                </a:gridCol>
                <a:gridCol w="3548575">
                  <a:extLst>
                    <a:ext uri="{9D8B030D-6E8A-4147-A177-3AD203B41FA5}">
                      <a16:colId xmlns:a16="http://schemas.microsoft.com/office/drawing/2014/main" val="996064163"/>
                    </a:ext>
                  </a:extLst>
                </a:gridCol>
                <a:gridCol w="1406185">
                  <a:extLst>
                    <a:ext uri="{9D8B030D-6E8A-4147-A177-3AD203B41FA5}">
                      <a16:colId xmlns:a16="http://schemas.microsoft.com/office/drawing/2014/main" val="1969255284"/>
                    </a:ext>
                  </a:extLst>
                </a:gridCol>
              </a:tblGrid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City/Town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Suicide Rate per 100,000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 of Suicides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476712885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Plainville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23.7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21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030290516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Bristol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18.9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57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831392388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Vernon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17.1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25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360684215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Branford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16.4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23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576964786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Meriden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16.0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48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615836479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Enfield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15.7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281439313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Wallingford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15.6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698310527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Torrington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15.0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197104016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Norwich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14.7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253704965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Windsor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14.5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21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015996432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Southington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14.1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31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020786063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Shelton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14.0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4030104620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Milford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13.6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37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382289005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Groton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12.2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099244483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Manchester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12.1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080211460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Middletown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12.0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28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608700005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Waterbury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12.0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65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912584554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New Britain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11.3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41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419145561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West Haven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10.6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553177230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New Haven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8.6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56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0873069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Hamden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7.8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679436031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Stamford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7.7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50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366223603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Stratford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7.3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23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33672015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Bridgeport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6.7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49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058443967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Danbury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6.6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28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821413187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Fairfield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6.5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808138472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Norwalk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6.1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323215697"/>
                  </a:ext>
                </a:extLst>
              </a:tr>
              <a:tr h="20005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Hartford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6.0</a:t>
                      </a:r>
                      <a:endParaRPr lang="en-US" sz="12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37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485809536"/>
                  </a:ext>
                </a:extLst>
              </a:tr>
            </a:tbl>
          </a:graphicData>
        </a:graphic>
      </p:graphicFrame>
      <p:pic>
        <p:nvPicPr>
          <p:cNvPr id="5" name="Picture 4">
            <a:extLst>
              <a:ext uri="{FF2B5EF4-FFF2-40B4-BE49-F238E27FC236}">
                <a16:creationId xmlns:a16="http://schemas.microsoft.com/office/drawing/2014/main" id="{D4103533-8419-4426-8DB2-09594A4D131C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381964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40288303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 bwMode="auto">
          <a:xfrm>
            <a:off x="1680731" y="-29894"/>
            <a:ext cx="10017283" cy="1344168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3200" dirty="0"/>
              <a:t>Suicide Rates of Connecticut Cities and Towns 2020-2021</a:t>
            </a:r>
            <a:endParaRPr lang="en-US" altLang="en-US" sz="3200" dirty="0"/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 bwMode="auto">
          <a:xfrm>
            <a:off x="0" y="1529788"/>
            <a:ext cx="2039007" cy="4563004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/>
          <a:p>
            <a:pPr marL="457200" lvl="1" indent="0">
              <a:buNone/>
            </a:pPr>
            <a:r>
              <a:rPr lang="en-US" altLang="en-US" sz="1800" dirty="0"/>
              <a:t>Based on resident city and at least 10 suicides from 2020 to 2021</a:t>
            </a:r>
          </a:p>
          <a:p>
            <a:pPr marL="457200" lvl="1" indent="0">
              <a:buNone/>
            </a:pPr>
            <a:r>
              <a:rPr lang="en-US" altLang="en-US" sz="1800" dirty="0"/>
              <a:t>* For counts less than 20 rates are considered unstable, unreliable</a:t>
            </a:r>
          </a:p>
          <a:p>
            <a:pPr marL="457200" lvl="1" indent="0">
              <a:buNone/>
            </a:pPr>
            <a:endParaRPr lang="en-US" altLang="en-US" sz="1400" dirty="0"/>
          </a:p>
          <a:p>
            <a:pPr lvl="2"/>
            <a:endParaRPr lang="en-US" altLang="en-US" sz="2400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096C25D3-67A5-4A46-A1DB-07D7460E793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9697169"/>
              </p:ext>
            </p:extLst>
          </p:nvPr>
        </p:nvGraphicFramePr>
        <p:xfrm>
          <a:off x="2173705" y="1732545"/>
          <a:ext cx="8970545" cy="473671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710813">
                  <a:extLst>
                    <a:ext uri="{9D8B030D-6E8A-4147-A177-3AD203B41FA5}">
                      <a16:colId xmlns:a16="http://schemas.microsoft.com/office/drawing/2014/main" val="3207615310"/>
                    </a:ext>
                  </a:extLst>
                </a:gridCol>
                <a:gridCol w="2316342">
                  <a:extLst>
                    <a:ext uri="{9D8B030D-6E8A-4147-A177-3AD203B41FA5}">
                      <a16:colId xmlns:a16="http://schemas.microsoft.com/office/drawing/2014/main" val="996064163"/>
                    </a:ext>
                  </a:extLst>
                </a:gridCol>
                <a:gridCol w="1943390">
                  <a:extLst>
                    <a:ext uri="{9D8B030D-6E8A-4147-A177-3AD203B41FA5}">
                      <a16:colId xmlns:a16="http://schemas.microsoft.com/office/drawing/2014/main" val="1969255284"/>
                    </a:ext>
                  </a:extLst>
                </a:gridCol>
              </a:tblGrid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City/Town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Suicide Rate per 100,000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 of Suicides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476712885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Windham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*20.5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030290516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Branford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*17.1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831392388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Vernon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*16.5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360684215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Hamden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*13.1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576964786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Enfield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*13.1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615836479"/>
                  </a:ext>
                </a:extLst>
              </a:tr>
              <a:tr h="23178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West Hartford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*10.9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14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281439313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Manchester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*10.9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698310527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New Britain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*10.8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197104016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Fairfield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*10.6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253704965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Meriden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*9.9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015996432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New Haven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9.3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25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3020786063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Norwalk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*9.3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4030104620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Stamford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8.9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highlight>
                            <a:srgbClr val="FFFF00"/>
                          </a:highlight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382289005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Greenwich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*8.7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099244483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Danbury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*7.5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080211460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Waterbury</a:t>
                      </a:r>
                      <a:endParaRPr lang="en-US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*7.4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1912584554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Hartford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*6.6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419145561"/>
                  </a:ext>
                </a:extLst>
              </a:tr>
              <a:tr h="21842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Bridgeport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*6.4</a:t>
                      </a:r>
                    </a:p>
                  </a:txBody>
                  <a:tcPr marL="60018" marR="60018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19</a:t>
                      </a:r>
                    </a:p>
                  </a:txBody>
                  <a:tcPr marL="60018" marR="60018" marT="0" marB="0" anchor="b"/>
                </a:tc>
                <a:extLst>
                  <a:ext uri="{0D108BD9-81ED-4DB2-BD59-A6C34878D82A}">
                    <a16:rowId xmlns:a16="http://schemas.microsoft.com/office/drawing/2014/main" val="2553177230"/>
                  </a:ext>
                </a:extLst>
              </a:tr>
            </a:tbl>
          </a:graphicData>
        </a:graphic>
      </p:graphicFrame>
      <p:pic>
        <p:nvPicPr>
          <p:cNvPr id="5" name="Picture 4">
            <a:extLst>
              <a:ext uri="{FF2B5EF4-FFF2-40B4-BE49-F238E27FC236}">
                <a16:creationId xmlns:a16="http://schemas.microsoft.com/office/drawing/2014/main" id="{6ADE34DA-9E34-49C6-AB91-810C5C5BDFBD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416688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140692855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19301" y="30144"/>
            <a:ext cx="8648700" cy="1341456"/>
          </a:xfrm>
        </p:spPr>
        <p:txBody>
          <a:bodyPr>
            <a:normAutofit/>
          </a:bodyPr>
          <a:lstStyle/>
          <a:p>
            <a:r>
              <a:rPr lang="en-US" altLang="en-US" sz="4000" dirty="0"/>
              <a:t>Risk Factors for Suicide in 2015-2021</a:t>
            </a:r>
            <a:endParaRPr lang="en-US" sz="4000" dirty="0"/>
          </a:p>
        </p:txBody>
      </p:sp>
      <p:sp>
        <p:nvSpPr>
          <p:cNvPr id="5" name="Rectangle 4"/>
          <p:cNvSpPr/>
          <p:nvPr/>
        </p:nvSpPr>
        <p:spPr>
          <a:xfrm>
            <a:off x="1435261" y="1902124"/>
            <a:ext cx="10079406" cy="43428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en-US" dirty="0"/>
              <a:t>94% ( N=2,585) of risk factors or circumstances are known</a:t>
            </a:r>
          </a:p>
          <a:p>
            <a:r>
              <a:rPr lang="en-US" altLang="en-US" dirty="0"/>
              <a:t>Most Common Risks </a:t>
            </a:r>
          </a:p>
          <a:p>
            <a:pPr marL="342900" indent="-342900">
              <a:lnSpc>
                <a:spcPct val="150000"/>
              </a:lnSpc>
              <a:buFont typeface="+mj-lt"/>
              <a:buAutoNum type="arabicPeriod"/>
            </a:pPr>
            <a:r>
              <a:rPr lang="en-US" altLang="en-US" dirty="0"/>
              <a:t>        Mental Health Problem  (42.1%; N=1,088) W/Diagnosis : Depression 27.2 % ( N=704); Bipolar Disorder 3.8% (N=99); Anxiety 1.8% (N= 49); Schizophrenia 1.7% (N=45); Post-Traumatic Stress Disorder &lt; 1% (N=21)</a:t>
            </a:r>
          </a:p>
          <a:p>
            <a:pPr>
              <a:lnSpc>
                <a:spcPct val="150000"/>
              </a:lnSpc>
            </a:pPr>
            <a:r>
              <a:rPr lang="en-US" altLang="en-US" dirty="0"/>
              <a:t>         2) Depressed Mood (40.7%; N=1,053)</a:t>
            </a:r>
          </a:p>
          <a:p>
            <a:pPr lvl="1">
              <a:lnSpc>
                <a:spcPct val="150000"/>
              </a:lnSpc>
            </a:pPr>
            <a:r>
              <a:rPr lang="en-US" altLang="en-US" dirty="0"/>
              <a:t>3) Substance Misuse- Reported Alcohol &amp; Substance Misuse (27.9%, N=722)</a:t>
            </a:r>
          </a:p>
          <a:p>
            <a:pPr lvl="1">
              <a:lnSpc>
                <a:spcPct val="150000"/>
              </a:lnSpc>
            </a:pPr>
            <a:r>
              <a:rPr lang="en-US" altLang="en-US" dirty="0"/>
              <a:t>4) Physical Health Problem ( Acute, Chronic, Terminal Illness or Pain) (21.7%, N=561)</a:t>
            </a:r>
          </a:p>
          <a:p>
            <a:pPr lvl="1">
              <a:lnSpc>
                <a:spcPct val="150000"/>
              </a:lnSpc>
            </a:pPr>
            <a:r>
              <a:rPr lang="en-US" altLang="en-US" dirty="0"/>
              <a:t>5) Intimate Partner Problem ( divorce; break-up) (18.2%, N=472) </a:t>
            </a:r>
          </a:p>
          <a:p>
            <a:pPr lvl="1">
              <a:lnSpc>
                <a:spcPct val="150000"/>
              </a:lnSpc>
            </a:pPr>
            <a:r>
              <a:rPr lang="en-US" altLang="en-US" dirty="0"/>
              <a:t>6) Previous Suicide Attempt(s) (15.5%, N=401)</a:t>
            </a:r>
          </a:p>
          <a:p>
            <a:pPr lvl="1">
              <a:lnSpc>
                <a:spcPct val="150000"/>
              </a:lnSpc>
            </a:pPr>
            <a:endParaRPr lang="en-US" altLang="en-US" dirty="0"/>
          </a:p>
        </p:txBody>
      </p:sp>
      <p:pic>
        <p:nvPicPr>
          <p:cNvPr id="6" name="Picture 5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92906" y="394365"/>
            <a:ext cx="1694460" cy="613013"/>
          </a:xfrm>
          <a:prstGeom prst="rect">
            <a:avLst/>
          </a:prstGeom>
          <a:noFill/>
        </p:spPr>
      </p:pic>
      <p:sp>
        <p:nvSpPr>
          <p:cNvPr id="3" name="Rectangle 2"/>
          <p:cNvSpPr/>
          <p:nvPr/>
        </p:nvSpPr>
        <p:spPr>
          <a:xfrm>
            <a:off x="3627407" y="5734890"/>
            <a:ext cx="470051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Data Source: CT Violent Death Reporting System</a:t>
            </a:r>
          </a:p>
        </p:txBody>
      </p:sp>
    </p:spTree>
    <p:extLst>
      <p:ext uri="{BB962C8B-B14F-4D97-AF65-F5344CB8AC3E}">
        <p14:creationId xmlns:p14="http://schemas.microsoft.com/office/powerpoint/2010/main" val="152714234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19301" y="30144"/>
            <a:ext cx="8648700" cy="1341456"/>
          </a:xfrm>
        </p:spPr>
        <p:txBody>
          <a:bodyPr>
            <a:normAutofit/>
          </a:bodyPr>
          <a:lstStyle/>
          <a:p>
            <a:r>
              <a:rPr lang="en-US" altLang="en-US" sz="4000" dirty="0"/>
              <a:t>Risk Factors for Suicide in 2015-2021</a:t>
            </a:r>
            <a:endParaRPr lang="en-US" sz="4000" dirty="0"/>
          </a:p>
        </p:txBody>
      </p:sp>
      <p:sp>
        <p:nvSpPr>
          <p:cNvPr id="5" name="Rectangle 4"/>
          <p:cNvSpPr/>
          <p:nvPr/>
        </p:nvSpPr>
        <p:spPr>
          <a:xfrm>
            <a:off x="1435261" y="1902124"/>
            <a:ext cx="10079406" cy="295786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1">
              <a:lnSpc>
                <a:spcPct val="150000"/>
              </a:lnSpc>
            </a:pPr>
            <a:r>
              <a:rPr lang="en-US" altLang="en-US" dirty="0"/>
              <a:t>7) History Suicidal Ideations (15.0 % ; N=388)</a:t>
            </a:r>
          </a:p>
          <a:p>
            <a:pPr lvl="1" algn="just">
              <a:lnSpc>
                <a:spcPct val="150000"/>
              </a:lnSpc>
            </a:pPr>
            <a:r>
              <a:rPr lang="en-US" altLang="en-US" dirty="0"/>
              <a:t>8) Criminal Legal Problems ( pending court appearance; arrests warrants; under investigation) </a:t>
            </a:r>
          </a:p>
          <a:p>
            <a:pPr lvl="1" algn="just">
              <a:lnSpc>
                <a:spcPct val="150000"/>
              </a:lnSpc>
            </a:pPr>
            <a:r>
              <a:rPr lang="en-US" altLang="en-US" dirty="0"/>
              <a:t>    (7.4%; N=190)</a:t>
            </a:r>
          </a:p>
          <a:p>
            <a:pPr marL="800100" lvl="1" indent="-342900" algn="just">
              <a:lnSpc>
                <a:spcPct val="150000"/>
              </a:lnSpc>
              <a:buAutoNum type="arabicParenR" startAt="9"/>
            </a:pPr>
            <a:r>
              <a:rPr lang="en-US" altLang="en-US" dirty="0"/>
              <a:t>Financial Problems (5.5%; N=144)</a:t>
            </a:r>
          </a:p>
          <a:p>
            <a:pPr marL="800100" lvl="1" indent="-342900" algn="just">
              <a:lnSpc>
                <a:spcPct val="150000"/>
              </a:lnSpc>
              <a:buAutoNum type="arabicParenR" startAt="9"/>
            </a:pPr>
            <a:r>
              <a:rPr lang="en-US" altLang="en-US" dirty="0"/>
              <a:t>Job Problem (4.8 %; N=126)</a:t>
            </a:r>
          </a:p>
          <a:p>
            <a:pPr lvl="1" algn="r">
              <a:lnSpc>
                <a:spcPct val="150000"/>
              </a:lnSpc>
            </a:pPr>
            <a:r>
              <a:rPr lang="en-US" altLang="en-US" dirty="0"/>
              <a:t> </a:t>
            </a:r>
          </a:p>
          <a:p>
            <a:pPr lvl="1">
              <a:lnSpc>
                <a:spcPct val="150000"/>
              </a:lnSpc>
            </a:pPr>
            <a:endParaRPr lang="en-US" altLang="en-US" dirty="0"/>
          </a:p>
        </p:txBody>
      </p:sp>
      <p:pic>
        <p:nvPicPr>
          <p:cNvPr id="6" name="Picture 5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92906" y="394365"/>
            <a:ext cx="1694460" cy="613013"/>
          </a:xfrm>
          <a:prstGeom prst="rect">
            <a:avLst/>
          </a:prstGeom>
          <a:noFill/>
        </p:spPr>
      </p:pic>
      <p:sp>
        <p:nvSpPr>
          <p:cNvPr id="3" name="Rectangle 2"/>
          <p:cNvSpPr/>
          <p:nvPr/>
        </p:nvSpPr>
        <p:spPr>
          <a:xfrm>
            <a:off x="3627407" y="5734890"/>
            <a:ext cx="470051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Data Source: CT Violent Death Reporting System</a:t>
            </a:r>
          </a:p>
        </p:txBody>
      </p:sp>
    </p:spTree>
    <p:extLst>
      <p:ext uri="{BB962C8B-B14F-4D97-AF65-F5344CB8AC3E}">
        <p14:creationId xmlns:p14="http://schemas.microsoft.com/office/powerpoint/2010/main" val="46258729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19301" y="30144"/>
            <a:ext cx="8648700" cy="1341456"/>
          </a:xfrm>
        </p:spPr>
        <p:txBody>
          <a:bodyPr>
            <a:normAutofit/>
          </a:bodyPr>
          <a:lstStyle/>
          <a:p>
            <a:r>
              <a:rPr lang="en-US" altLang="en-US" sz="4000" dirty="0"/>
              <a:t>Substance Misuse Suicide in 2015-2021</a:t>
            </a:r>
            <a:endParaRPr lang="en-US" sz="4000" dirty="0"/>
          </a:p>
        </p:txBody>
      </p:sp>
      <p:sp>
        <p:nvSpPr>
          <p:cNvPr id="5" name="Rectangle 4"/>
          <p:cNvSpPr/>
          <p:nvPr/>
        </p:nvSpPr>
        <p:spPr>
          <a:xfrm>
            <a:off x="1435261" y="1902124"/>
            <a:ext cx="10079406" cy="305019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1" algn="just">
              <a:lnSpc>
                <a:spcPct val="150000"/>
              </a:lnSpc>
            </a:pPr>
            <a:r>
              <a:rPr lang="en-US" altLang="en-US" sz="2800" dirty="0"/>
              <a:t>From Circumstances Other Text Box : specific mention of drugs</a:t>
            </a:r>
          </a:p>
          <a:p>
            <a:pPr marL="800100" lvl="1" indent="-342900" algn="just">
              <a:lnSpc>
                <a:spcPct val="150000"/>
              </a:lnSpc>
              <a:buAutoNum type="arabicParenR"/>
            </a:pPr>
            <a:r>
              <a:rPr lang="en-US" altLang="en-US" sz="2800" dirty="0"/>
              <a:t>Opiates ( pain meds); heroin ; (31.5 % N= 35)</a:t>
            </a:r>
          </a:p>
          <a:p>
            <a:pPr marL="800100" lvl="1" indent="-342900" algn="just">
              <a:lnSpc>
                <a:spcPct val="150000"/>
              </a:lnSpc>
              <a:buAutoNum type="arabicParenR"/>
            </a:pPr>
            <a:r>
              <a:rPr lang="en-US" altLang="en-US" sz="2800" dirty="0"/>
              <a:t>Marijuana (16.2 %; N=18)</a:t>
            </a:r>
          </a:p>
          <a:p>
            <a:pPr marL="800100" lvl="1" indent="-342900" algn="just">
              <a:lnSpc>
                <a:spcPct val="150000"/>
              </a:lnSpc>
              <a:buAutoNum type="arabicParenR"/>
            </a:pPr>
            <a:r>
              <a:rPr lang="en-US" altLang="en-US" sz="2800" dirty="0"/>
              <a:t>Cocaine/ Crack (12.6 %; N=14)</a:t>
            </a:r>
          </a:p>
          <a:p>
            <a:pPr lvl="1">
              <a:lnSpc>
                <a:spcPct val="150000"/>
              </a:lnSpc>
            </a:pPr>
            <a:endParaRPr lang="en-US" altLang="en-US" dirty="0"/>
          </a:p>
        </p:txBody>
      </p:sp>
      <p:pic>
        <p:nvPicPr>
          <p:cNvPr id="6" name="Picture 5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92906" y="394365"/>
            <a:ext cx="1694460" cy="613013"/>
          </a:xfrm>
          <a:prstGeom prst="rect">
            <a:avLst/>
          </a:prstGeom>
          <a:noFill/>
        </p:spPr>
      </p:pic>
      <p:sp>
        <p:nvSpPr>
          <p:cNvPr id="3" name="Rectangle 2"/>
          <p:cNvSpPr/>
          <p:nvPr/>
        </p:nvSpPr>
        <p:spPr>
          <a:xfrm>
            <a:off x="3627407" y="5734890"/>
            <a:ext cx="470051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Data Source: CT Violent Death Reporting System</a:t>
            </a:r>
          </a:p>
        </p:txBody>
      </p:sp>
    </p:spTree>
    <p:extLst>
      <p:ext uri="{BB962C8B-B14F-4D97-AF65-F5344CB8AC3E}">
        <p14:creationId xmlns:p14="http://schemas.microsoft.com/office/powerpoint/2010/main" val="153623809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B6B349-6048-4C99-A37B-5A5874398B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Homicide Rates In Connecticut 2015 to Present </a:t>
            </a:r>
          </a:p>
        </p:txBody>
      </p:sp>
      <p:sp>
        <p:nvSpPr>
          <p:cNvPr id="5" name="Content Placeholder 6">
            <a:extLst>
              <a:ext uri="{FF2B5EF4-FFF2-40B4-BE49-F238E27FC236}">
                <a16:creationId xmlns:a16="http://schemas.microsoft.com/office/drawing/2014/main" id="{EC73774F-F64F-48E3-9AE8-3E235DB48D17}"/>
              </a:ext>
            </a:extLst>
          </p:cNvPr>
          <p:cNvSpPr txBox="1">
            <a:spLocks/>
          </p:cNvSpPr>
          <p:nvPr/>
        </p:nvSpPr>
        <p:spPr>
          <a:xfrm>
            <a:off x="7346730" y="1825625"/>
            <a:ext cx="4007069" cy="435133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2020 and 2021 data is preliminary* Rates are provisional, currently using 2020 population data for CT</a:t>
            </a:r>
          </a:p>
          <a:p>
            <a:r>
              <a:rPr lang="en-US" dirty="0"/>
              <a:t>As of December 31, 2021 there were 166 homicides</a:t>
            </a:r>
          </a:p>
        </p:txBody>
      </p:sp>
      <p:graphicFrame>
        <p:nvGraphicFramePr>
          <p:cNvPr id="8" name="Content Placeholder 6">
            <a:extLst>
              <a:ext uri="{FF2B5EF4-FFF2-40B4-BE49-F238E27FC236}">
                <a16:creationId xmlns:a16="http://schemas.microsoft.com/office/drawing/2014/main" id="{022BBC6F-F5FF-4994-839E-CD9843F30AE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79889470"/>
              </p:ext>
            </p:extLst>
          </p:nvPr>
        </p:nvGraphicFramePr>
        <p:xfrm>
          <a:off x="1320800" y="2057400"/>
          <a:ext cx="5641975" cy="381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758637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13ED6-7FD2-49E4-AC2D-29DF9F3658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just"/>
            <a:r>
              <a:rPr lang="en-US" sz="3600" dirty="0"/>
              <a:t>CTVDRS Data about Violent Death Victims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ABE604-5905-491D-BF72-85C2A71716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800" dirty="0"/>
              <a:t>The Connecticut Violent Death Reporting System (CTVDRS) collects data about the </a:t>
            </a:r>
            <a:r>
              <a:rPr lang="en-US" sz="2800" b="1" dirty="0"/>
              <a:t>victims</a:t>
            </a:r>
            <a:r>
              <a:rPr lang="en-US" sz="2800" dirty="0"/>
              <a:t> </a:t>
            </a:r>
            <a:r>
              <a:rPr lang="en-US" sz="2800" b="1" dirty="0"/>
              <a:t>of homicide, suicide, unintentional firearm injuries, and undetermined deaths</a:t>
            </a:r>
            <a:endParaRPr lang="en-US" sz="2800" dirty="0"/>
          </a:p>
          <a:p>
            <a:r>
              <a:rPr lang="en-US" sz="2800" dirty="0"/>
              <a:t> Data sources: LE reports, Supplementary Homicide Reports, Family Violence ( DESPP), OCME investigation, autopsy and toxicology data</a:t>
            </a:r>
          </a:p>
          <a:p>
            <a:r>
              <a:rPr lang="en-US" sz="2800" dirty="0"/>
              <a:t>Data collection began in 2015</a:t>
            </a:r>
          </a:p>
          <a:p>
            <a:pPr marL="0" indent="0">
              <a:buNone/>
            </a:pPr>
            <a:r>
              <a:rPr lang="en-US" sz="2800" dirty="0"/>
              <a:t>* Data from Connecticut Violent Death Reporting System (CTVDRS) 2015 to April 30</a:t>
            </a:r>
            <a:r>
              <a:rPr lang="en-US" sz="2800" baseline="30000" dirty="0"/>
              <a:t> th</a:t>
            </a:r>
            <a:r>
              <a:rPr lang="en-US" sz="2800" dirty="0"/>
              <a:t>, 2022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F4F3F5BA-01DF-4FB7-B7AE-8D6F72A3B3D3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355122"/>
            <a:ext cx="1694460" cy="613013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57324029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55B9FE-6A4E-47D0-8C49-5B4FF311D2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Homicide 2015 to 2021* by Sex</a:t>
            </a:r>
          </a:p>
        </p:txBody>
      </p:sp>
      <p:graphicFrame>
        <p:nvGraphicFramePr>
          <p:cNvPr id="6" name="Content Placeholder 5">
            <a:extLst>
              <a:ext uri="{FF2B5EF4-FFF2-40B4-BE49-F238E27FC236}">
                <a16:creationId xmlns:a16="http://schemas.microsoft.com/office/drawing/2014/main" id="{2CF1E29A-23F5-48F5-B2A7-0B20376A3773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6553200" y="2047875"/>
          <a:ext cx="4581525" cy="381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EBD3C71A-326A-46A1-B9DC-B73920FFD425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20800639"/>
              </p:ext>
            </p:extLst>
          </p:nvPr>
        </p:nvGraphicFramePr>
        <p:xfrm>
          <a:off x="523876" y="2114549"/>
          <a:ext cx="4708525" cy="36671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34735947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B6B349-6048-4C99-A37B-5A5874398B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30400" y="542924"/>
            <a:ext cx="9536386" cy="874713"/>
          </a:xfrm>
        </p:spPr>
        <p:txBody>
          <a:bodyPr>
            <a:normAutofit fontScale="90000"/>
          </a:bodyPr>
          <a:lstStyle/>
          <a:p>
            <a:pPr algn="ctr"/>
            <a:r>
              <a:rPr lang="en-US" altLang="en-US" sz="2700" b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Comparison of Homicide Rates Pre-Pandemic (2015 to 2019) to Pandemic (2020-2021) by Race/Ethnicity  </a:t>
            </a:r>
            <a:br>
              <a:rPr lang="en-US" altLang="en-US" sz="2400" dirty="0"/>
            </a:br>
            <a:endParaRPr lang="en-US" dirty="0"/>
          </a:p>
        </p:txBody>
      </p:sp>
      <p:sp>
        <p:nvSpPr>
          <p:cNvPr id="5" name="Content Placeholder 6">
            <a:extLst>
              <a:ext uri="{FF2B5EF4-FFF2-40B4-BE49-F238E27FC236}">
                <a16:creationId xmlns:a16="http://schemas.microsoft.com/office/drawing/2014/main" id="{EC73774F-F64F-48E3-9AE8-3E235DB48D17}"/>
              </a:ext>
            </a:extLst>
          </p:cNvPr>
          <p:cNvSpPr txBox="1">
            <a:spLocks/>
          </p:cNvSpPr>
          <p:nvPr/>
        </p:nvSpPr>
        <p:spPr>
          <a:xfrm>
            <a:off x="7346730" y="1825625"/>
            <a:ext cx="4007069" cy="435133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1177B2B-556B-436C-B35A-8A950FB918FA}"/>
              </a:ext>
            </a:extLst>
          </p:cNvPr>
          <p:cNvSpPr/>
          <p:nvPr/>
        </p:nvSpPr>
        <p:spPr>
          <a:xfrm>
            <a:off x="5529536" y="1825625"/>
            <a:ext cx="6052864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en-US" b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Comparison of Homicide Rates Pre-Pandemic (2015 to 2019) to Pandemic (2020-2021) by Race/Ethnicity  </a:t>
            </a:r>
            <a:endParaRPr lang="en-US" altLang="en-US" sz="1050" dirty="0"/>
          </a:p>
        </p:txBody>
      </p:sp>
      <p:graphicFrame>
        <p:nvGraphicFramePr>
          <p:cNvPr id="9" name="Table 2">
            <a:extLst>
              <a:ext uri="{FF2B5EF4-FFF2-40B4-BE49-F238E27FC236}">
                <a16:creationId xmlns:a16="http://schemas.microsoft.com/office/drawing/2014/main" id="{6D3DADAD-3ED6-42BF-BE2F-407270B9F28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9675343"/>
              </p:ext>
            </p:extLst>
          </p:nvPr>
        </p:nvGraphicFramePr>
        <p:xfrm>
          <a:off x="5529536" y="2471956"/>
          <a:ext cx="5937250" cy="290934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19505">
                  <a:extLst>
                    <a:ext uri="{9D8B030D-6E8A-4147-A177-3AD203B41FA5}">
                      <a16:colId xmlns:a16="http://schemas.microsoft.com/office/drawing/2014/main" val="3759429978"/>
                    </a:ext>
                  </a:extLst>
                </a:gridCol>
                <a:gridCol w="837565">
                  <a:extLst>
                    <a:ext uri="{9D8B030D-6E8A-4147-A177-3AD203B41FA5}">
                      <a16:colId xmlns:a16="http://schemas.microsoft.com/office/drawing/2014/main" val="3972713706"/>
                    </a:ext>
                  </a:extLst>
                </a:gridCol>
                <a:gridCol w="951230">
                  <a:extLst>
                    <a:ext uri="{9D8B030D-6E8A-4147-A177-3AD203B41FA5}">
                      <a16:colId xmlns:a16="http://schemas.microsoft.com/office/drawing/2014/main" val="3680569541"/>
                    </a:ext>
                  </a:extLst>
                </a:gridCol>
                <a:gridCol w="951230">
                  <a:extLst>
                    <a:ext uri="{9D8B030D-6E8A-4147-A177-3AD203B41FA5}">
                      <a16:colId xmlns:a16="http://schemas.microsoft.com/office/drawing/2014/main" val="2285045387"/>
                    </a:ext>
                  </a:extLst>
                </a:gridCol>
                <a:gridCol w="1038860">
                  <a:extLst>
                    <a:ext uri="{9D8B030D-6E8A-4147-A177-3AD203B41FA5}">
                      <a16:colId xmlns:a16="http://schemas.microsoft.com/office/drawing/2014/main" val="3096946461"/>
                    </a:ext>
                  </a:extLst>
                </a:gridCol>
                <a:gridCol w="1038860">
                  <a:extLst>
                    <a:ext uri="{9D8B030D-6E8A-4147-A177-3AD203B41FA5}">
                      <a16:colId xmlns:a16="http://schemas.microsoft.com/office/drawing/2014/main" val="1844647563"/>
                    </a:ext>
                  </a:extLst>
                </a:gridCol>
              </a:tblGrid>
              <a:tr h="146774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Race/Ethnicity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Average Number Homicides (2015 to 2019)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Crude Rate *2015-2019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Crude Rate*2020-2021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Number of Homicides 2020-2021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Rate Difference 2015 to 2019 Compared to 2021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47933670"/>
                  </a:ext>
                </a:extLst>
              </a:tr>
              <a:tr h="57925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Non-Hispanic Black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51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14.0(12.3-15.7)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21.8 (18.0-25.1)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165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+ 58%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42283440"/>
                  </a:ext>
                </a:extLst>
              </a:tr>
              <a:tr h="579254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Non-Hispanic White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33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1.37(1.2-1.6)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1.3(1.0-1.6)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No change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803536245"/>
                  </a:ext>
                </a:extLst>
              </a:tr>
              <a:tr h="283093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Hispanic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27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4.60(3.8-5.4)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7.5(6.0-9.0)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+ 63 %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467270544"/>
                  </a:ext>
                </a:extLst>
              </a:tr>
            </a:tbl>
          </a:graphicData>
        </a:graphic>
      </p:graphicFrame>
      <p:sp>
        <p:nvSpPr>
          <p:cNvPr id="11" name="Rectangle 10">
            <a:extLst>
              <a:ext uri="{FF2B5EF4-FFF2-40B4-BE49-F238E27FC236}">
                <a16:creationId xmlns:a16="http://schemas.microsoft.com/office/drawing/2014/main" id="{C7F13C18-1923-4BC9-B6A6-5D5369179D87}"/>
              </a:ext>
            </a:extLst>
          </p:cNvPr>
          <p:cNvSpPr/>
          <p:nvPr/>
        </p:nvSpPr>
        <p:spPr>
          <a:xfrm>
            <a:off x="5412877" y="5351012"/>
            <a:ext cx="2794996" cy="37555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*per 100,000 CT population</a:t>
            </a:r>
            <a:endParaRPr lang="en-US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14" name="Content Placeholder 13">
            <a:extLst>
              <a:ext uri="{FF2B5EF4-FFF2-40B4-BE49-F238E27FC236}">
                <a16:creationId xmlns:a16="http://schemas.microsoft.com/office/drawing/2014/main" id="{20DD102B-9E03-4387-B298-1086BEAC286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96139487"/>
              </p:ext>
            </p:extLst>
          </p:nvPr>
        </p:nvGraphicFramePr>
        <p:xfrm>
          <a:off x="493986" y="2057400"/>
          <a:ext cx="4690290" cy="33238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10" name="Picture 9">
            <a:extLst>
              <a:ext uri="{FF2B5EF4-FFF2-40B4-BE49-F238E27FC236}">
                <a16:creationId xmlns:a16="http://schemas.microsoft.com/office/drawing/2014/main" id="{B930409D-4752-4E0B-B4D2-25A10322404F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215578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326804287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4C6E62-B96F-4897-BC4F-C26B3916F4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Homicide by Age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D864923-3DCA-40C2-95E0-F4F8C0D52AB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Average age of homicide victim 34 yrs old vs 51 yrs for suicide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E2B54402-D7C3-41F8-8F39-DBDF6C79EA50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2"/>
            <a:ext cx="1694460" cy="567159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48669407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13ED6-7FD2-49E4-AC2D-29DF9F3658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69140" y="405813"/>
            <a:ext cx="9441189" cy="1656190"/>
          </a:xfr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z="4000" kern="1200" dirty="0">
                <a:latin typeface="+mj-lt"/>
                <a:ea typeface="+mj-ea"/>
                <a:cs typeface="+mj-cs"/>
              </a:rPr>
              <a:t>CTVDRS Data Lethal Means 2015 to 2021</a:t>
            </a:r>
          </a:p>
        </p:txBody>
      </p:sp>
      <p:graphicFrame>
        <p:nvGraphicFramePr>
          <p:cNvPr id="25" name="Content Placeholder 8">
            <a:extLst>
              <a:ext uri="{FF2B5EF4-FFF2-40B4-BE49-F238E27FC236}">
                <a16:creationId xmlns:a16="http://schemas.microsoft.com/office/drawing/2014/main" id="{37759FC1-7955-42C0-AA53-28EF050E6E32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287464" y="2447365"/>
          <a:ext cx="9819807" cy="400482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684935">
                  <a:extLst>
                    <a:ext uri="{9D8B030D-6E8A-4147-A177-3AD203B41FA5}">
                      <a16:colId xmlns:a16="http://schemas.microsoft.com/office/drawing/2014/main" val="3861900781"/>
                    </a:ext>
                  </a:extLst>
                </a:gridCol>
                <a:gridCol w="1723715">
                  <a:extLst>
                    <a:ext uri="{9D8B030D-6E8A-4147-A177-3AD203B41FA5}">
                      <a16:colId xmlns:a16="http://schemas.microsoft.com/office/drawing/2014/main" val="2807036523"/>
                    </a:ext>
                  </a:extLst>
                </a:gridCol>
                <a:gridCol w="1650656">
                  <a:extLst>
                    <a:ext uri="{9D8B030D-6E8A-4147-A177-3AD203B41FA5}">
                      <a16:colId xmlns:a16="http://schemas.microsoft.com/office/drawing/2014/main" val="3398103002"/>
                    </a:ext>
                  </a:extLst>
                </a:gridCol>
                <a:gridCol w="2382499">
                  <a:extLst>
                    <a:ext uri="{9D8B030D-6E8A-4147-A177-3AD203B41FA5}">
                      <a16:colId xmlns:a16="http://schemas.microsoft.com/office/drawing/2014/main" val="2725575781"/>
                    </a:ext>
                  </a:extLst>
                </a:gridCol>
                <a:gridCol w="2378002">
                  <a:extLst>
                    <a:ext uri="{9D8B030D-6E8A-4147-A177-3AD203B41FA5}">
                      <a16:colId xmlns:a16="http://schemas.microsoft.com/office/drawing/2014/main" val="439790804"/>
                    </a:ext>
                  </a:extLst>
                </a:gridCol>
              </a:tblGrid>
              <a:tr h="82139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Years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Weapon Type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Number of Homicides by Weapon Type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Total Number of Homicides for 2015 to 2019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Rate Weapon Death per 100 Homicides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extLst>
                  <a:ext uri="{0D108BD9-81ED-4DB2-BD59-A6C34878D82A}">
                    <a16:rowId xmlns:a16="http://schemas.microsoft.com/office/drawing/2014/main" val="1416832914"/>
                  </a:ext>
                </a:extLst>
              </a:tr>
              <a:tr h="54348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0" dirty="0">
                          <a:solidFill>
                            <a:schemeClr val="tx1"/>
                          </a:solidFill>
                          <a:effectLst/>
                        </a:rPr>
                        <a:t>Pre-Pandemic (2015to 2019)</a:t>
                      </a:r>
                      <a:endParaRPr lang="en-US" sz="1800" b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highlight>
                            <a:srgbClr val="FFFF00"/>
                          </a:highlight>
                        </a:rPr>
                        <a:t>Firearm</a:t>
                      </a:r>
                      <a:endParaRPr lang="en-US" sz="1800" dirty="0">
                        <a:effectLst/>
                        <a:highlight>
                          <a:srgbClr val="FFFF00"/>
                        </a:highlight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343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559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highlight>
                            <a:srgbClr val="FFFF00"/>
                          </a:highlight>
                        </a:rPr>
                        <a:t>61.3</a:t>
                      </a:r>
                      <a:endParaRPr lang="en-US" sz="1800" dirty="0">
                        <a:effectLst/>
                        <a:highlight>
                          <a:srgbClr val="FFFF00"/>
                        </a:highlight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extLst>
                  <a:ext uri="{0D108BD9-81ED-4DB2-BD59-A6C34878D82A}">
                    <a16:rowId xmlns:a16="http://schemas.microsoft.com/office/drawing/2014/main" val="16573665"/>
                  </a:ext>
                </a:extLst>
              </a:tr>
              <a:tr h="54348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Sharp Force Injury (Stabbing)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69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559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12.3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extLst>
                  <a:ext uri="{0D108BD9-81ED-4DB2-BD59-A6C34878D82A}">
                    <a16:rowId xmlns:a16="http://schemas.microsoft.com/office/drawing/2014/main" val="1939078358"/>
                  </a:ext>
                </a:extLst>
              </a:tr>
              <a:tr h="26558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Pandemic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extLst>
                  <a:ext uri="{0D108BD9-81ED-4DB2-BD59-A6C34878D82A}">
                    <a16:rowId xmlns:a16="http://schemas.microsoft.com/office/drawing/2014/main" val="3290258123"/>
                  </a:ext>
                </a:extLst>
              </a:tr>
              <a:tr h="26558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2020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highlight>
                            <a:srgbClr val="FFFF00"/>
                          </a:highlight>
                        </a:rPr>
                        <a:t>Firearm</a:t>
                      </a:r>
                      <a:endParaRPr lang="en-US" sz="1800" dirty="0">
                        <a:effectLst/>
                        <a:highlight>
                          <a:srgbClr val="FFFF00"/>
                        </a:highlight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108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157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highlight>
                            <a:srgbClr val="FFFF00"/>
                          </a:highlight>
                        </a:rPr>
                        <a:t>68.7</a:t>
                      </a:r>
                      <a:endParaRPr lang="en-US" sz="1800" dirty="0">
                        <a:effectLst/>
                        <a:highlight>
                          <a:srgbClr val="FFFF00"/>
                        </a:highlight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extLst>
                  <a:ext uri="{0D108BD9-81ED-4DB2-BD59-A6C34878D82A}">
                    <a16:rowId xmlns:a16="http://schemas.microsoft.com/office/drawing/2014/main" val="2018679854"/>
                  </a:ext>
                </a:extLst>
              </a:tr>
              <a:tr h="54348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Sharp Force Injury (Stabbing)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31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157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19.7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extLst>
                  <a:ext uri="{0D108BD9-81ED-4DB2-BD59-A6C34878D82A}">
                    <a16:rowId xmlns:a16="http://schemas.microsoft.com/office/drawing/2014/main" val="3674465154"/>
                  </a:ext>
                </a:extLst>
              </a:tr>
              <a:tr h="26558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2021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highlight>
                            <a:srgbClr val="FFFF00"/>
                          </a:highlight>
                        </a:rPr>
                        <a:t>Firearm</a:t>
                      </a:r>
                      <a:endParaRPr lang="en-US" sz="1800" dirty="0">
                        <a:effectLst/>
                        <a:highlight>
                          <a:srgbClr val="FFFF00"/>
                        </a:highlight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</a:t>
                      </a: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161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highlight>
                            <a:srgbClr val="FFFF00"/>
                          </a:highlight>
                        </a:rPr>
                        <a:t>74.5</a:t>
                      </a:r>
                      <a:endParaRPr lang="en-US" sz="1800" dirty="0">
                        <a:effectLst/>
                        <a:highlight>
                          <a:srgbClr val="FFFF00"/>
                        </a:highlight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extLst>
                  <a:ext uri="{0D108BD9-81ED-4DB2-BD59-A6C34878D82A}">
                    <a16:rowId xmlns:a16="http://schemas.microsoft.com/office/drawing/2014/main" val="3144973563"/>
                  </a:ext>
                </a:extLst>
              </a:tr>
              <a:tr h="54348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Sharp Force Injury (Stabbing)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18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161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11.2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614" marR="54614" marT="0" marB="0"/>
                </a:tc>
                <a:extLst>
                  <a:ext uri="{0D108BD9-81ED-4DB2-BD59-A6C34878D82A}">
                    <a16:rowId xmlns:a16="http://schemas.microsoft.com/office/drawing/2014/main" val="2198366953"/>
                  </a:ext>
                </a:extLst>
              </a:tr>
            </a:tbl>
          </a:graphicData>
        </a:graphic>
      </p:graphicFrame>
      <p:pic>
        <p:nvPicPr>
          <p:cNvPr id="4" name="Picture 3">
            <a:extLst>
              <a:ext uri="{FF2B5EF4-FFF2-40B4-BE49-F238E27FC236}">
                <a16:creationId xmlns:a16="http://schemas.microsoft.com/office/drawing/2014/main" id="{DD19117A-B212-479B-AE89-942775BBB2EA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2"/>
            <a:ext cx="1694460" cy="706055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173606033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74A128-9CF1-466B-8FCA-4982B954FB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8929" y="1695444"/>
            <a:ext cx="3505495" cy="556143"/>
          </a:xfrm>
        </p:spPr>
        <p:txBody>
          <a:bodyPr vert="horz" lIns="91440" tIns="45720" rIns="91440" bIns="45720" rtlCol="0" anchor="ctr">
            <a:normAutofit fontScale="90000"/>
          </a:bodyPr>
          <a:lstStyle/>
          <a:p>
            <a:r>
              <a:rPr lang="en-US" sz="2800" b="1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Circumstances of Homicide/ Possible Areas for Intervention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9B8CD84-3697-4642-AE66-E0E602BB23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8931" y="2438400"/>
            <a:ext cx="3505494" cy="3785419"/>
          </a:xfrm>
        </p:spPr>
        <p:txBody>
          <a:bodyPr vert="horz" lIns="91440" tIns="45720" rIns="91440" bIns="45720" rtlCol="0">
            <a:normAutofit/>
          </a:bodyPr>
          <a:lstStyle/>
          <a:p>
            <a:pPr marL="0" indent="0">
              <a:buNone/>
            </a:pPr>
            <a:endParaRPr lang="en-US" sz="2000" dirty="0"/>
          </a:p>
          <a:p>
            <a:r>
              <a:rPr lang="en-US" sz="2400" dirty="0"/>
              <a:t>For 2015 to 2019 homicide circumstances were known for 80% (N=452)of the cases ( LE and OCME reports</a:t>
            </a:r>
            <a:r>
              <a:rPr lang="en-US" sz="2000" dirty="0"/>
              <a:t>)</a:t>
            </a:r>
          </a:p>
          <a:p>
            <a:r>
              <a:rPr lang="en-US" sz="2400" dirty="0"/>
              <a:t>Gang* or groups involvement: rate 9 per 100 homicides</a:t>
            </a:r>
          </a:p>
          <a:p>
            <a:pPr marL="0" indent="0">
              <a:buNone/>
            </a:pPr>
            <a:r>
              <a:rPr lang="en-US" sz="1000" dirty="0"/>
              <a:t>* Defined by law enforcement as organized gangs as Bloods, Crips and Latin Kings</a:t>
            </a:r>
          </a:p>
          <a:p>
            <a:pPr marL="0" indent="0">
              <a:buNone/>
            </a:pPr>
            <a:endParaRPr lang="en-US" sz="2000" dirty="0"/>
          </a:p>
          <a:p>
            <a:pPr marL="0"/>
            <a:endParaRPr lang="en-US" sz="2000" dirty="0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4A346C64-EB88-48F2-BF27-80D0C73ED95B}"/>
              </a:ext>
            </a:extLst>
          </p:cNvPr>
          <p:cNvGraphicFramePr>
            <a:graphicFrameLocks noGrp="1"/>
          </p:cNvGraphicFramePr>
          <p:nvPr/>
        </p:nvGraphicFramePr>
        <p:xfrm>
          <a:off x="5405862" y="1695444"/>
          <a:ext cx="6019332" cy="3463873"/>
        </p:xfrm>
        <a:graphic>
          <a:graphicData uri="http://schemas.openxmlformats.org/drawingml/2006/table">
            <a:tbl>
              <a:tblPr firstRow="1" firstCol="1" bandRow="1"/>
              <a:tblGrid>
                <a:gridCol w="2607595">
                  <a:extLst>
                    <a:ext uri="{9D8B030D-6E8A-4147-A177-3AD203B41FA5}">
                      <a16:colId xmlns:a16="http://schemas.microsoft.com/office/drawing/2014/main" val="767985003"/>
                    </a:ext>
                  </a:extLst>
                </a:gridCol>
                <a:gridCol w="1695575">
                  <a:extLst>
                    <a:ext uri="{9D8B030D-6E8A-4147-A177-3AD203B41FA5}">
                      <a16:colId xmlns:a16="http://schemas.microsoft.com/office/drawing/2014/main" val="3637127963"/>
                    </a:ext>
                  </a:extLst>
                </a:gridCol>
                <a:gridCol w="1716162">
                  <a:extLst>
                    <a:ext uri="{9D8B030D-6E8A-4147-A177-3AD203B41FA5}">
                      <a16:colId xmlns:a16="http://schemas.microsoft.com/office/drawing/2014/main" val="3671181430"/>
                    </a:ext>
                  </a:extLst>
                </a:gridCol>
              </a:tblGrid>
              <a:tr h="736534"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Circumstances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 of Occurrences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Rate per 100 Homicides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79570372"/>
                  </a:ext>
                </a:extLst>
              </a:tr>
              <a:tr h="398161"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Disputes/Arguments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167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36.9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40343689"/>
                  </a:ext>
                </a:extLst>
              </a:tr>
              <a:tr h="736534"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Commission of a Crime: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39378722"/>
                  </a:ext>
                </a:extLst>
              </a:tr>
              <a:tr h="398161"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Assault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132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29.2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4685886"/>
                  </a:ext>
                </a:extLst>
              </a:tr>
              <a:tr h="398161"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Robbery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63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13.9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07920517"/>
                  </a:ext>
                </a:extLst>
              </a:tr>
              <a:tr h="398161"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Drug Trade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48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10.6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54762362"/>
                  </a:ext>
                </a:extLst>
              </a:tr>
              <a:tr h="398161"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Drug Involvement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86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100" b="1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19.0</a:t>
                      </a:r>
                      <a:endParaRPr lang="en-US" sz="23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8937" marR="88937" marT="12352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0237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659330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FD90C1-3206-40D7-8CA9-A7C4BE51A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1026250"/>
          </a:xfrm>
        </p:spPr>
        <p:txBody>
          <a:bodyPr/>
          <a:lstStyle/>
          <a:p>
            <a:r>
              <a:rPr lang="en-US" dirty="0"/>
              <a:t>Substance Use in Homicides 2015 to 2021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D786142-27CB-4C8F-B34C-8A31DCFC4FB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Rate of Positive Drug Results from Blood at the Time of Autopsy </a:t>
            </a: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2015 to 2019  </a:t>
            </a:r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(N= Number of Homicides (559))</a:t>
            </a:r>
          </a:p>
          <a:p>
            <a:endParaRPr lang="en-US" dirty="0"/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1FCD3CB6-7E9C-46CA-A0EE-506565698E10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graphicFrame>
        <p:nvGraphicFramePr>
          <p:cNvPr id="10" name="Table 10">
            <a:extLst>
              <a:ext uri="{FF2B5EF4-FFF2-40B4-BE49-F238E27FC236}">
                <a16:creationId xmlns:a16="http://schemas.microsoft.com/office/drawing/2014/main" id="{D6AAC3FE-6C04-4AF0-9B4A-C443178B8813}"/>
              </a:ext>
            </a:extLst>
          </p:cNvPr>
          <p:cNvGraphicFramePr>
            <a:graphicFrameLocks noGrp="1"/>
          </p:cNvGraphicFramePr>
          <p:nvPr>
            <p:ph sz="quarter" idx="4"/>
            <p:extLst>
              <p:ext uri="{D42A27DB-BD31-4B8C-83A1-F6EECF244321}">
                <p14:modId xmlns:p14="http://schemas.microsoft.com/office/powerpoint/2010/main" val="2966193678"/>
              </p:ext>
            </p:extLst>
          </p:nvPr>
        </p:nvGraphicFramePr>
        <p:xfrm>
          <a:off x="6248400" y="2791838"/>
          <a:ext cx="5588001" cy="31402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1867">
                  <a:extLst>
                    <a:ext uri="{9D8B030D-6E8A-4147-A177-3AD203B41FA5}">
                      <a16:colId xmlns:a16="http://schemas.microsoft.com/office/drawing/2014/main" val="3501966727"/>
                    </a:ext>
                  </a:extLst>
                </a:gridCol>
                <a:gridCol w="1888067">
                  <a:extLst>
                    <a:ext uri="{9D8B030D-6E8A-4147-A177-3AD203B41FA5}">
                      <a16:colId xmlns:a16="http://schemas.microsoft.com/office/drawing/2014/main" val="2086210498"/>
                    </a:ext>
                  </a:extLst>
                </a:gridCol>
                <a:gridCol w="1888067">
                  <a:extLst>
                    <a:ext uri="{9D8B030D-6E8A-4147-A177-3AD203B41FA5}">
                      <a16:colId xmlns:a16="http://schemas.microsoft.com/office/drawing/2014/main" val="1929095661"/>
                    </a:ext>
                  </a:extLst>
                </a:gridCol>
              </a:tblGrid>
              <a:tr h="582316">
                <a:tc>
                  <a:txBody>
                    <a:bodyPr/>
                    <a:lstStyle/>
                    <a:p>
                      <a:r>
                        <a:rPr lang="en-US" dirty="0"/>
                        <a:t>Drug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Number of Positives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Rate per 100 Homicides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37261812"/>
                  </a:ext>
                </a:extLst>
              </a:tr>
              <a:tr h="465032">
                <a:tc>
                  <a:txBody>
                    <a:bodyPr/>
                    <a:lstStyle/>
                    <a:p>
                      <a:r>
                        <a:rPr lang="en-US" b="1" dirty="0"/>
                        <a:t>Marijuana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168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52.8 (44.8-60.8)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51441434"/>
                  </a:ext>
                </a:extLst>
              </a:tr>
              <a:tr h="465032">
                <a:tc>
                  <a:txBody>
                    <a:bodyPr/>
                    <a:lstStyle/>
                    <a:p>
                      <a:r>
                        <a:rPr lang="en-US" b="1" dirty="0"/>
                        <a:t>Alcohol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28.7(22.8-34.6)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22189003"/>
                  </a:ext>
                </a:extLst>
              </a:tr>
              <a:tr h="465032">
                <a:tc>
                  <a:txBody>
                    <a:bodyPr/>
                    <a:lstStyle/>
                    <a:p>
                      <a:r>
                        <a:rPr lang="en-US" b="1" dirty="0"/>
                        <a:t>Cocaine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15.1(10.8-19.4)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1646555"/>
                  </a:ext>
                </a:extLst>
              </a:tr>
              <a:tr h="465032">
                <a:tc>
                  <a:txBody>
                    <a:bodyPr/>
                    <a:lstStyle/>
                    <a:p>
                      <a:r>
                        <a:rPr lang="en-US" b="1" dirty="0"/>
                        <a:t>Opiates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13.2(9.3-17.1)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6862251"/>
                  </a:ext>
                </a:extLst>
              </a:tr>
              <a:tr h="58231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>
                          <a:solidFill>
                            <a:schemeClr val="tx1"/>
                          </a:solidFill>
                          <a:effectLst/>
                        </a:rPr>
                        <a:t>Benzodiazepines</a:t>
                      </a:r>
                      <a:endParaRPr lang="en-US" sz="1100" b="1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3.7(1.6-5.8)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7910258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A3FD857D-095E-4021-BE17-4324731AD16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0988395"/>
              </p:ext>
            </p:extLst>
          </p:nvPr>
        </p:nvGraphicFramePr>
        <p:xfrm>
          <a:off x="890337" y="2791838"/>
          <a:ext cx="4934732" cy="310803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446566">
                  <a:extLst>
                    <a:ext uri="{9D8B030D-6E8A-4147-A177-3AD203B41FA5}">
                      <a16:colId xmlns:a16="http://schemas.microsoft.com/office/drawing/2014/main" val="2448859596"/>
                    </a:ext>
                  </a:extLst>
                </a:gridCol>
                <a:gridCol w="1744083">
                  <a:extLst>
                    <a:ext uri="{9D8B030D-6E8A-4147-A177-3AD203B41FA5}">
                      <a16:colId xmlns:a16="http://schemas.microsoft.com/office/drawing/2014/main" val="522558831"/>
                    </a:ext>
                  </a:extLst>
                </a:gridCol>
                <a:gridCol w="1744083">
                  <a:extLst>
                    <a:ext uri="{9D8B030D-6E8A-4147-A177-3AD203B41FA5}">
                      <a16:colId xmlns:a16="http://schemas.microsoft.com/office/drawing/2014/main" val="3082766701"/>
                    </a:ext>
                  </a:extLst>
                </a:gridCol>
              </a:tblGrid>
              <a:tr h="81629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Drug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Number of Positives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Rate per 100 Homicides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186298452"/>
                  </a:ext>
                </a:extLst>
              </a:tr>
              <a:tr h="42944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>
                          <a:solidFill>
                            <a:schemeClr val="tx1"/>
                          </a:solidFill>
                          <a:effectLst/>
                        </a:rPr>
                        <a:t>Marijuana</a:t>
                      </a:r>
                      <a:endParaRPr lang="en-US" sz="1100" b="1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171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30.5 (26.0-35.0)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038868952"/>
                  </a:ext>
                </a:extLst>
              </a:tr>
              <a:tr h="42944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Alcohol</a:t>
                      </a: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135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24.1(20.0-28.2)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988178563"/>
                  </a:ext>
                </a:extLst>
              </a:tr>
              <a:tr h="42944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Opiates</a:t>
                      </a: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66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11.8(8.9-14.7)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333282271"/>
                  </a:ext>
                </a:extLst>
              </a:tr>
              <a:tr h="42944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Cocaine</a:t>
                      </a: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56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10.1(7.3-12.8)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59839140"/>
                  </a:ext>
                </a:extLst>
              </a:tr>
              <a:tr h="429442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Benzodiazepines</a:t>
                      </a: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41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7.3(5.1-9.5)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53507791"/>
                  </a:ext>
                </a:extLst>
              </a:tr>
            </a:tbl>
          </a:graphicData>
        </a:graphic>
      </p:graphicFrame>
      <p:sp>
        <p:nvSpPr>
          <p:cNvPr id="9" name="Text Placeholder 2">
            <a:extLst>
              <a:ext uri="{FF2B5EF4-FFF2-40B4-BE49-F238E27FC236}">
                <a16:creationId xmlns:a16="http://schemas.microsoft.com/office/drawing/2014/main" id="{F1E879C3-7500-48B0-9DC5-46AD7851A6D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096000" y="1579563"/>
            <a:ext cx="5183188" cy="748770"/>
          </a:xfrm>
        </p:spPr>
        <p:txBody>
          <a:bodyPr>
            <a:normAutofit/>
          </a:bodyPr>
          <a:lstStyle/>
          <a:p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Rate of Positive Drug Results from Blood at the Time of Autopsy </a:t>
            </a: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2020 to 2021 </a:t>
            </a:r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(N= Number of Homicides (318))</a:t>
            </a:r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7CA04B37-A821-42C7-961F-FF4B9033D166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555584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09056250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5FDEB1-7761-454C-A6E2-253EC84F61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28775" y="158749"/>
            <a:ext cx="10563225" cy="1143000"/>
          </a:xfrm>
        </p:spPr>
        <p:txBody>
          <a:bodyPr>
            <a:normAutofit/>
          </a:bodyPr>
          <a:lstStyle/>
          <a:p>
            <a:pPr algn="ctr"/>
            <a:r>
              <a:rPr lang="en-US" sz="3600" dirty="0"/>
              <a:t>Substance Use in Homicides by Race/Ethnicity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7623BE-C475-42F7-A779-A65162C452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1400" dirty="0"/>
              <a:t>Number of Positive Marijuana Results by Race by Year                                      Rate of Positive Marijuana Results at the Time of Autopsy                            							by Race per 100 Homicides</a:t>
            </a:r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r>
              <a:rPr lang="en-US" sz="1400" dirty="0"/>
              <a:t>* </a:t>
            </a:r>
            <a:r>
              <a:rPr lang="en-US" sz="1000" dirty="0"/>
              <a:t>Note: Rates calculated  from counts less than 20 should be interpreted with caution</a:t>
            </a:r>
          </a:p>
          <a:p>
            <a:pPr marL="0" indent="0">
              <a:buNone/>
            </a:pPr>
            <a:r>
              <a:rPr lang="en-US" sz="1000" dirty="0"/>
              <a:t>      due to the variability of small numbers resulting in low reliability of rates                                                                                                                               </a:t>
            </a: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61F78CE-CC3E-4F37-A946-224C3E89CF11}"/>
              </a:ext>
            </a:extLst>
          </p:cNvPr>
          <p:cNvGraphicFramePr>
            <a:graphicFrameLocks noGrp="1"/>
          </p:cNvGraphicFramePr>
          <p:nvPr/>
        </p:nvGraphicFramePr>
        <p:xfrm>
          <a:off x="1026543" y="2594345"/>
          <a:ext cx="4899800" cy="266005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79960">
                  <a:extLst>
                    <a:ext uri="{9D8B030D-6E8A-4147-A177-3AD203B41FA5}">
                      <a16:colId xmlns:a16="http://schemas.microsoft.com/office/drawing/2014/main" val="3262340858"/>
                    </a:ext>
                  </a:extLst>
                </a:gridCol>
                <a:gridCol w="979960">
                  <a:extLst>
                    <a:ext uri="{9D8B030D-6E8A-4147-A177-3AD203B41FA5}">
                      <a16:colId xmlns:a16="http://schemas.microsoft.com/office/drawing/2014/main" val="2900982701"/>
                    </a:ext>
                  </a:extLst>
                </a:gridCol>
                <a:gridCol w="979960">
                  <a:extLst>
                    <a:ext uri="{9D8B030D-6E8A-4147-A177-3AD203B41FA5}">
                      <a16:colId xmlns:a16="http://schemas.microsoft.com/office/drawing/2014/main" val="4219148869"/>
                    </a:ext>
                  </a:extLst>
                </a:gridCol>
                <a:gridCol w="979960">
                  <a:extLst>
                    <a:ext uri="{9D8B030D-6E8A-4147-A177-3AD203B41FA5}">
                      <a16:colId xmlns:a16="http://schemas.microsoft.com/office/drawing/2014/main" val="1422404676"/>
                    </a:ext>
                  </a:extLst>
                </a:gridCol>
                <a:gridCol w="979960">
                  <a:extLst>
                    <a:ext uri="{9D8B030D-6E8A-4147-A177-3AD203B41FA5}">
                      <a16:colId xmlns:a16="http://schemas.microsoft.com/office/drawing/2014/main" val="2869852413"/>
                    </a:ext>
                  </a:extLst>
                </a:gridCol>
              </a:tblGrid>
              <a:tr h="25752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2018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2019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2020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2021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92729574"/>
                  </a:ext>
                </a:extLst>
              </a:tr>
              <a:tr h="25752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Black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44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414934465"/>
                  </a:ext>
                </a:extLst>
              </a:tr>
              <a:tr h="25752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Hispanic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25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489459216"/>
                  </a:ext>
                </a:extLst>
              </a:tr>
              <a:tr h="41478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White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4271317197"/>
                  </a:ext>
                </a:extLst>
              </a:tr>
              <a:tr h="806766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Other NH ( Asian, Native American, Pacific Islander)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378906014"/>
                  </a:ext>
                </a:extLst>
              </a:tr>
              <a:tr h="526981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 of Homicides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182758717"/>
                  </a:ext>
                </a:extLst>
              </a:tr>
            </a:tbl>
          </a:graphicData>
        </a:graphic>
      </p:graphicFrame>
      <p:sp>
        <p:nvSpPr>
          <p:cNvPr id="5" name="Rectangle 1">
            <a:extLst>
              <a:ext uri="{FF2B5EF4-FFF2-40B4-BE49-F238E27FC236}">
                <a16:creationId xmlns:a16="http://schemas.microsoft.com/office/drawing/2014/main" id="{3CD90CED-2D94-42FD-9FFD-F054696830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27375" y="3568700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 dirty="0"/>
          </a:p>
        </p:txBody>
      </p:sp>
      <p:graphicFrame>
        <p:nvGraphicFramePr>
          <p:cNvPr id="9" name="Chart 5">
            <a:extLst>
              <a:ext uri="{FF2B5EF4-FFF2-40B4-BE49-F238E27FC236}">
                <a16:creationId xmlns:a16="http://schemas.microsoft.com/office/drawing/2014/main" id="{E95FF4D5-2BCC-4EBE-9CB7-181E646EDDD9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12422213"/>
              </p:ext>
            </p:extLst>
          </p:nvPr>
        </p:nvGraphicFramePr>
        <p:xfrm>
          <a:off x="6638925" y="2447924"/>
          <a:ext cx="5419725" cy="34194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10" name="Picture 9">
            <a:extLst>
              <a:ext uri="{FF2B5EF4-FFF2-40B4-BE49-F238E27FC236}">
                <a16:creationId xmlns:a16="http://schemas.microsoft.com/office/drawing/2014/main" id="{0A9F2F46-A96B-4046-B087-C1BDA2D800CB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479102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414226425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5FDEB1-7761-454C-A6E2-253EC84F61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30400" y="158749"/>
            <a:ext cx="10261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/>
              <a:t>Substance Use in Homicides by Race/Ethnicity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7623BE-C475-42F7-A779-A65162C452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400" dirty="0"/>
              <a:t>Number of Alcohol Results (BAC ≥ .08 )by Race by Year                                    Rate of Alcohol Results (BAC ≥ .08 ) by Race per 100 Homicides</a:t>
            </a:r>
          </a:p>
          <a:p>
            <a:pPr marL="0" indent="0">
              <a:buNone/>
            </a:pPr>
            <a:r>
              <a:rPr lang="en-US" sz="1400" dirty="0"/>
              <a:t>                                                                                                                                  </a:t>
            </a:r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r>
              <a:rPr lang="en-US" sz="1400" dirty="0"/>
              <a:t>*</a:t>
            </a:r>
            <a:r>
              <a:rPr lang="en-US" sz="1000" dirty="0"/>
              <a:t>note: Rates calculated  from counts less than 20 should be interpreted with caution</a:t>
            </a:r>
          </a:p>
          <a:p>
            <a:pPr marL="0" indent="0">
              <a:buNone/>
            </a:pPr>
            <a:r>
              <a:rPr lang="en-US" sz="1000" dirty="0"/>
              <a:t>      due to the variability of small numbers resulting in low reliability of rates                                                                                                                               </a:t>
            </a:r>
          </a:p>
          <a:p>
            <a:pPr marL="0" indent="0">
              <a:buNone/>
            </a:pPr>
            <a:endParaRPr lang="en-US" sz="1400" dirty="0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61F78CE-CC3E-4F37-A946-224C3E89CF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1787206"/>
              </p:ext>
            </p:extLst>
          </p:nvPr>
        </p:nvGraphicFramePr>
        <p:xfrm>
          <a:off x="845389" y="2594345"/>
          <a:ext cx="4114799" cy="268178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65919">
                  <a:extLst>
                    <a:ext uri="{9D8B030D-6E8A-4147-A177-3AD203B41FA5}">
                      <a16:colId xmlns:a16="http://schemas.microsoft.com/office/drawing/2014/main" val="3262340858"/>
                    </a:ext>
                  </a:extLst>
                </a:gridCol>
                <a:gridCol w="837220">
                  <a:extLst>
                    <a:ext uri="{9D8B030D-6E8A-4147-A177-3AD203B41FA5}">
                      <a16:colId xmlns:a16="http://schemas.microsoft.com/office/drawing/2014/main" val="2900982701"/>
                    </a:ext>
                  </a:extLst>
                </a:gridCol>
                <a:gridCol w="837220">
                  <a:extLst>
                    <a:ext uri="{9D8B030D-6E8A-4147-A177-3AD203B41FA5}">
                      <a16:colId xmlns:a16="http://schemas.microsoft.com/office/drawing/2014/main" val="4219148869"/>
                    </a:ext>
                  </a:extLst>
                </a:gridCol>
                <a:gridCol w="837220">
                  <a:extLst>
                    <a:ext uri="{9D8B030D-6E8A-4147-A177-3AD203B41FA5}">
                      <a16:colId xmlns:a16="http://schemas.microsoft.com/office/drawing/2014/main" val="1422404676"/>
                    </a:ext>
                  </a:extLst>
                </a:gridCol>
                <a:gridCol w="837220">
                  <a:extLst>
                    <a:ext uri="{9D8B030D-6E8A-4147-A177-3AD203B41FA5}">
                      <a16:colId xmlns:a16="http://schemas.microsoft.com/office/drawing/2014/main" val="2869852413"/>
                    </a:ext>
                  </a:extLst>
                </a:gridCol>
              </a:tblGrid>
              <a:tr h="25976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2018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2019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2020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2021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92729574"/>
                  </a:ext>
                </a:extLst>
              </a:tr>
              <a:tr h="25976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Black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999655353"/>
                  </a:ext>
                </a:extLst>
              </a:tr>
              <a:tr h="25976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Hispanic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3476009568"/>
                  </a:ext>
                </a:extLst>
              </a:tr>
              <a:tr h="27526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White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14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4271317197"/>
                  </a:ext>
                </a:extLst>
              </a:tr>
              <a:tr h="96037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Other NH ( Asian, Native American, Pacific Islander)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378906014"/>
                  </a:ext>
                </a:extLst>
              </a:tr>
              <a:tr h="549308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 of Homicides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182758717"/>
                  </a:ext>
                </a:extLst>
              </a:tr>
            </a:tbl>
          </a:graphicData>
        </a:graphic>
      </p:graphicFrame>
      <p:sp>
        <p:nvSpPr>
          <p:cNvPr id="5" name="Rectangle 1">
            <a:extLst>
              <a:ext uri="{FF2B5EF4-FFF2-40B4-BE49-F238E27FC236}">
                <a16:creationId xmlns:a16="http://schemas.microsoft.com/office/drawing/2014/main" id="{3CD90CED-2D94-42FD-9FFD-F054696830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27375" y="3568700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 dirty="0"/>
          </a:p>
        </p:txBody>
      </p:sp>
      <p:graphicFrame>
        <p:nvGraphicFramePr>
          <p:cNvPr id="9" name="Chart 8">
            <a:extLst>
              <a:ext uri="{FF2B5EF4-FFF2-40B4-BE49-F238E27FC236}">
                <a16:creationId xmlns:a16="http://schemas.microsoft.com/office/drawing/2014/main" id="{D7C8C5E5-C73D-4B2B-849A-294103CB09D4}"/>
              </a:ext>
            </a:extLst>
          </p:cNvPr>
          <p:cNvGraphicFramePr>
            <a:graphicFrameLocks/>
          </p:cNvGraphicFramePr>
          <p:nvPr/>
        </p:nvGraphicFramePr>
        <p:xfrm>
          <a:off x="6425720" y="2295524"/>
          <a:ext cx="4572000" cy="333374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7" name="Picture 6">
            <a:extLst>
              <a:ext uri="{FF2B5EF4-FFF2-40B4-BE49-F238E27FC236}">
                <a16:creationId xmlns:a16="http://schemas.microsoft.com/office/drawing/2014/main" id="{86976D51-5B43-4F45-A4B5-794BE6E6DCAB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2"/>
            <a:ext cx="1694460" cy="472753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51421045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5FDEB1-7761-454C-A6E2-253EC84F61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24025" y="158749"/>
            <a:ext cx="10467975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Substance Use in Homicides by Race/Ethnicity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7623BE-C475-42F7-A779-A65162C452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400" dirty="0"/>
              <a:t>Number of Positive Opiate Results </a:t>
            </a:r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r>
              <a:rPr lang="en-US" sz="1400" dirty="0"/>
              <a:t>* </a:t>
            </a:r>
            <a:r>
              <a:rPr lang="en-US" sz="1000" dirty="0"/>
              <a:t>Note: Rates calculated  from counts less than 20 should be interpreted with caution</a:t>
            </a:r>
          </a:p>
          <a:p>
            <a:pPr marL="0" indent="0">
              <a:buNone/>
            </a:pPr>
            <a:r>
              <a:rPr lang="en-US" sz="1000" dirty="0"/>
              <a:t>      due to the variability of small numbers resulting in low reliability of rates                                                                                                                               </a:t>
            </a:r>
          </a:p>
        </p:txBody>
      </p:sp>
      <p:sp>
        <p:nvSpPr>
          <p:cNvPr id="5" name="Rectangle 1">
            <a:extLst>
              <a:ext uri="{FF2B5EF4-FFF2-40B4-BE49-F238E27FC236}">
                <a16:creationId xmlns:a16="http://schemas.microsoft.com/office/drawing/2014/main" id="{3CD90CED-2D94-42FD-9FFD-F054696830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27375" y="3568700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FBB9DB4F-0DCC-498C-BC07-F4AC404E9D14}"/>
              </a:ext>
            </a:extLst>
          </p:cNvPr>
          <p:cNvGraphicFramePr>
            <a:graphicFrameLocks noGrp="1"/>
          </p:cNvGraphicFramePr>
          <p:nvPr/>
        </p:nvGraphicFramePr>
        <p:xfrm>
          <a:off x="1104900" y="2466975"/>
          <a:ext cx="4114799" cy="221758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54015">
                  <a:extLst>
                    <a:ext uri="{9D8B030D-6E8A-4147-A177-3AD203B41FA5}">
                      <a16:colId xmlns:a16="http://schemas.microsoft.com/office/drawing/2014/main" val="1856482151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2251219936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2734396551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2779398945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837811999"/>
                    </a:ext>
                  </a:extLst>
                </a:gridCol>
              </a:tblGrid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2018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2019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2020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2021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972061045"/>
                  </a:ext>
                </a:extLst>
              </a:tr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Black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4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5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582854473"/>
                  </a:ext>
                </a:extLst>
              </a:tr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Hispanic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4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167001328"/>
                  </a:ext>
                </a:extLst>
              </a:tr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White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13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412977617"/>
                  </a:ext>
                </a:extLst>
              </a:tr>
              <a:tr h="993931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Other NH ( Asian, Native American, Pacific Islander)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539323447"/>
                  </a:ext>
                </a:extLst>
              </a:tr>
              <a:tr h="38581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Number of Homicides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97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122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157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effectLst/>
                        </a:rPr>
                        <a:t>116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4163745207"/>
                  </a:ext>
                </a:extLst>
              </a:tr>
            </a:tbl>
          </a:graphicData>
        </a:graphic>
      </p:graphicFrame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833F80D6-C359-4013-A54D-C90396A69CDB}"/>
              </a:ext>
            </a:extLst>
          </p:cNvPr>
          <p:cNvGraphicFramePr>
            <a:graphicFrameLocks/>
          </p:cNvGraphicFramePr>
          <p:nvPr/>
        </p:nvGraphicFramePr>
        <p:xfrm>
          <a:off x="6096000" y="2113470"/>
          <a:ext cx="4572000" cy="3276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9" name="Picture 8">
            <a:extLst>
              <a:ext uri="{FF2B5EF4-FFF2-40B4-BE49-F238E27FC236}">
                <a16:creationId xmlns:a16="http://schemas.microsoft.com/office/drawing/2014/main" id="{A3222662-DFAF-4D8D-B6F0-2FC910D2DCDC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482278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178921663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5FDEB1-7761-454C-A6E2-253EC84F61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158749"/>
            <a:ext cx="10261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Substance Use in Homicides by Race/Ethnicity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7623BE-C475-42F7-A779-A65162C452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400" dirty="0"/>
              <a:t>Number of Positive Cocaine Results *</a:t>
            </a:r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r>
              <a:rPr lang="en-US" sz="1400" dirty="0"/>
              <a:t>* </a:t>
            </a:r>
            <a:r>
              <a:rPr lang="en-US" sz="1000" dirty="0"/>
              <a:t>Note: Rates calculated  from counts less than 20 should be interpreted with caution</a:t>
            </a:r>
          </a:p>
          <a:p>
            <a:pPr marL="0" indent="0">
              <a:buNone/>
            </a:pPr>
            <a:r>
              <a:rPr lang="en-US" sz="1000" dirty="0">
                <a:solidFill>
                  <a:srgbClr val="FF0000"/>
                </a:solidFill>
              </a:rPr>
              <a:t>      </a:t>
            </a:r>
            <a:r>
              <a:rPr lang="en-US" sz="1000" dirty="0"/>
              <a:t>due to the variability of small numbers resulting in low reliability of rates                                                                                                                               </a:t>
            </a:r>
          </a:p>
        </p:txBody>
      </p:sp>
      <p:sp>
        <p:nvSpPr>
          <p:cNvPr id="5" name="Rectangle 1">
            <a:extLst>
              <a:ext uri="{FF2B5EF4-FFF2-40B4-BE49-F238E27FC236}">
                <a16:creationId xmlns:a16="http://schemas.microsoft.com/office/drawing/2014/main" id="{3CD90CED-2D94-42FD-9FFD-F054696830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27375" y="3568700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FBB9DB4F-0DCC-498C-BC07-F4AC404E9D14}"/>
              </a:ext>
            </a:extLst>
          </p:cNvPr>
          <p:cNvGraphicFramePr>
            <a:graphicFrameLocks noGrp="1"/>
          </p:cNvGraphicFramePr>
          <p:nvPr/>
        </p:nvGraphicFramePr>
        <p:xfrm>
          <a:off x="1104900" y="2466975"/>
          <a:ext cx="4114799" cy="221758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54015">
                  <a:extLst>
                    <a:ext uri="{9D8B030D-6E8A-4147-A177-3AD203B41FA5}">
                      <a16:colId xmlns:a16="http://schemas.microsoft.com/office/drawing/2014/main" val="1856482151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2251219936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2734396551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2779398945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837811999"/>
                    </a:ext>
                  </a:extLst>
                </a:gridCol>
              </a:tblGrid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2018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2019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2020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2021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972061045"/>
                  </a:ext>
                </a:extLst>
              </a:tr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Black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582854473"/>
                  </a:ext>
                </a:extLst>
              </a:tr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Hispanic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167001328"/>
                  </a:ext>
                </a:extLst>
              </a:tr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White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412977617"/>
                  </a:ext>
                </a:extLst>
              </a:tr>
              <a:tr h="993931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Other NH ( Asian, Native American, Pacific Islander)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539323447"/>
                  </a:ext>
                </a:extLst>
              </a:tr>
              <a:tr h="38581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 of Homicides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4163745207"/>
                  </a:ext>
                </a:extLst>
              </a:tr>
            </a:tbl>
          </a:graphicData>
        </a:graphic>
      </p:graphicFrame>
      <p:graphicFrame>
        <p:nvGraphicFramePr>
          <p:cNvPr id="9" name="Chart 8">
            <a:extLst>
              <a:ext uri="{FF2B5EF4-FFF2-40B4-BE49-F238E27FC236}">
                <a16:creationId xmlns:a16="http://schemas.microsoft.com/office/drawing/2014/main" id="{0E26D157-352B-402D-9396-BCC6CE914369}"/>
              </a:ext>
            </a:extLst>
          </p:cNvPr>
          <p:cNvGraphicFramePr>
            <a:graphicFrameLocks/>
          </p:cNvGraphicFramePr>
          <p:nvPr/>
        </p:nvGraphicFramePr>
        <p:xfrm>
          <a:off x="6096000" y="2057399"/>
          <a:ext cx="4572000" cy="31575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8" name="Picture 7">
            <a:extLst>
              <a:ext uri="{FF2B5EF4-FFF2-40B4-BE49-F238E27FC236}">
                <a16:creationId xmlns:a16="http://schemas.microsoft.com/office/drawing/2014/main" id="{D8C661A0-209D-4C49-9B32-3DC442E517D5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482278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5643371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13ED6-7FD2-49E4-AC2D-29DF9F3658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just"/>
            <a:r>
              <a:rPr lang="en-US" dirty="0"/>
              <a:t>CTVDRS Variables Collected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ABE604-5905-491D-BF72-85C2A71716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en-US" sz="2000" dirty="0"/>
              <a:t>Data collected is victim –”centic”</a:t>
            </a:r>
          </a:p>
          <a:p>
            <a:pPr algn="just"/>
            <a:r>
              <a:rPr lang="en-US" sz="2000" dirty="0"/>
              <a:t>Basic and extended demographics-(marital martial status, level of education, occupation)</a:t>
            </a:r>
          </a:p>
          <a:p>
            <a:pPr algn="just"/>
            <a:r>
              <a:rPr lang="en-US" sz="2000" dirty="0"/>
              <a:t>Injury and Death Information- Date of Death, Where Death Occurred- City, In Their Residence; Manner and Death Cause</a:t>
            </a:r>
          </a:p>
          <a:p>
            <a:pPr algn="just"/>
            <a:r>
              <a:rPr lang="en-US" sz="2000" dirty="0"/>
              <a:t>Weapon- Firearm, Sharp instrument, Asphyxia, Poison, etc.</a:t>
            </a:r>
          </a:p>
          <a:p>
            <a:pPr algn="just"/>
            <a:r>
              <a:rPr lang="en-US" sz="2000" dirty="0"/>
              <a:t>Circumstances- Risk or Stressors</a:t>
            </a:r>
          </a:p>
          <a:p>
            <a:pPr algn="just"/>
            <a:r>
              <a:rPr lang="en-US" sz="2000" dirty="0"/>
              <a:t>Suspect- Relationship of victim to suspect</a:t>
            </a:r>
          </a:p>
          <a:p>
            <a:pPr algn="just"/>
            <a:r>
              <a:rPr lang="en-US" sz="2000" dirty="0"/>
              <a:t>Toxicology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FB94A5A5-EB8A-4E02-B36D-5BAF6B96FA75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355122"/>
            <a:ext cx="1694460" cy="613013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72374802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5FDEB1-7761-454C-A6E2-253EC84F61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90700" y="158749"/>
            <a:ext cx="104013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Substance Use in Homicides by Race/Ethnicity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7623BE-C475-42F7-A779-A65162C452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400" dirty="0"/>
              <a:t>Number of Positive Benzodiazepine Results *</a:t>
            </a:r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endParaRPr lang="en-US" sz="1400" dirty="0"/>
          </a:p>
          <a:p>
            <a:pPr marL="0" indent="0">
              <a:buNone/>
            </a:pPr>
            <a:r>
              <a:rPr lang="en-US" sz="1400" dirty="0"/>
              <a:t>* </a:t>
            </a:r>
            <a:r>
              <a:rPr lang="en-US" sz="1000" dirty="0"/>
              <a:t>Note: Rates calculated  from counts less than 20 should be interpreted with caution</a:t>
            </a:r>
          </a:p>
          <a:p>
            <a:pPr marL="0" indent="0">
              <a:buNone/>
            </a:pPr>
            <a:r>
              <a:rPr lang="en-US" sz="1000" dirty="0"/>
              <a:t>      due to the variability of small numbers resulting in low reliability of rates                                                                                                                               </a:t>
            </a:r>
          </a:p>
        </p:txBody>
      </p:sp>
      <p:sp>
        <p:nvSpPr>
          <p:cNvPr id="5" name="Rectangle 1">
            <a:extLst>
              <a:ext uri="{FF2B5EF4-FFF2-40B4-BE49-F238E27FC236}">
                <a16:creationId xmlns:a16="http://schemas.microsoft.com/office/drawing/2014/main" id="{3CD90CED-2D94-42FD-9FFD-F054696830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27375" y="3568700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FBB9DB4F-0DCC-498C-BC07-F4AC404E9D14}"/>
              </a:ext>
            </a:extLst>
          </p:cNvPr>
          <p:cNvGraphicFramePr>
            <a:graphicFrameLocks noGrp="1"/>
          </p:cNvGraphicFramePr>
          <p:nvPr/>
        </p:nvGraphicFramePr>
        <p:xfrm>
          <a:off x="1104900" y="2466975"/>
          <a:ext cx="4114799" cy="221758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54015">
                  <a:extLst>
                    <a:ext uri="{9D8B030D-6E8A-4147-A177-3AD203B41FA5}">
                      <a16:colId xmlns:a16="http://schemas.microsoft.com/office/drawing/2014/main" val="1856482151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2251219936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2734396551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2779398945"/>
                    </a:ext>
                  </a:extLst>
                </a:gridCol>
                <a:gridCol w="815196">
                  <a:extLst>
                    <a:ext uri="{9D8B030D-6E8A-4147-A177-3AD203B41FA5}">
                      <a16:colId xmlns:a16="http://schemas.microsoft.com/office/drawing/2014/main" val="837811999"/>
                    </a:ext>
                  </a:extLst>
                </a:gridCol>
              </a:tblGrid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2018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2019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2020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2021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972061045"/>
                  </a:ext>
                </a:extLst>
              </a:tr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Black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2582854473"/>
                  </a:ext>
                </a:extLst>
              </a:tr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Hispanic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167001328"/>
                  </a:ext>
                </a:extLst>
              </a:tr>
              <a:tr h="188465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White NH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412977617"/>
                  </a:ext>
                </a:extLst>
              </a:tr>
              <a:tr h="993931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Other NH ( Asian, Native American, Pacific Islander)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1539323447"/>
                  </a:ext>
                </a:extLst>
              </a:tr>
              <a:tr h="38581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 of Homicides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157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9525" marB="0"/>
                </a:tc>
                <a:extLst>
                  <a:ext uri="{0D108BD9-81ED-4DB2-BD59-A6C34878D82A}">
                    <a16:rowId xmlns:a16="http://schemas.microsoft.com/office/drawing/2014/main" val="4163745207"/>
                  </a:ext>
                </a:extLst>
              </a:tr>
            </a:tbl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0C6EF876-6737-4790-AB59-74F8F99BA5BB}"/>
              </a:ext>
            </a:extLst>
          </p:cNvPr>
          <p:cNvGraphicFramePr>
            <a:graphicFrameLocks/>
          </p:cNvGraphicFramePr>
          <p:nvPr/>
        </p:nvGraphicFramePr>
        <p:xfrm>
          <a:off x="5637212" y="2057399"/>
          <a:ext cx="5233988" cy="31956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pic>
        <p:nvPicPr>
          <p:cNvPr id="8" name="Picture 7">
            <a:extLst>
              <a:ext uri="{FF2B5EF4-FFF2-40B4-BE49-F238E27FC236}">
                <a16:creationId xmlns:a16="http://schemas.microsoft.com/office/drawing/2014/main" id="{A6198401-3CC3-44AB-B6B3-71B5850D72E6}"/>
              </a:ext>
            </a:extLst>
          </p:cNvPr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501328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147969227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FD90C1-3206-40D7-8CA9-A7C4BE51A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029275"/>
          </a:xfrm>
        </p:spPr>
        <p:txBody>
          <a:bodyPr>
            <a:normAutofit fontScale="90000"/>
          </a:bodyPr>
          <a:lstStyle/>
          <a:p>
            <a:r>
              <a:rPr lang="en-US" dirty="0"/>
              <a:t>Substance Use in Homicides Region 2, 2015 to 2021 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D786142-27CB-4C8F-B34C-8A31DCFC4FB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7" y="1967926"/>
            <a:ext cx="5157787" cy="823912"/>
          </a:xfrm>
        </p:spPr>
        <p:txBody>
          <a:bodyPr>
            <a:normAutofit/>
          </a:bodyPr>
          <a:lstStyle/>
          <a:p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Rate of Positive Drug Results from Blood at the Time of Autopsy </a:t>
            </a: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2015 to 2019  </a:t>
            </a:r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(N= Number of Homicides (126))</a:t>
            </a:r>
          </a:p>
          <a:p>
            <a:endParaRPr lang="en-US" dirty="0"/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1FCD3CB6-7E9C-46CA-A0EE-506565698E10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graphicFrame>
        <p:nvGraphicFramePr>
          <p:cNvPr id="10" name="Table 10">
            <a:extLst>
              <a:ext uri="{FF2B5EF4-FFF2-40B4-BE49-F238E27FC236}">
                <a16:creationId xmlns:a16="http://schemas.microsoft.com/office/drawing/2014/main" id="{D6AAC3FE-6C04-4AF0-9B4A-C443178B8813}"/>
              </a:ext>
            </a:extLst>
          </p:cNvPr>
          <p:cNvGraphicFramePr>
            <a:graphicFrameLocks noGrp="1"/>
          </p:cNvGraphicFramePr>
          <p:nvPr>
            <p:ph sz="quarter" idx="4"/>
            <p:extLst>
              <p:ext uri="{D42A27DB-BD31-4B8C-83A1-F6EECF244321}">
                <p14:modId xmlns:p14="http://schemas.microsoft.com/office/powerpoint/2010/main" val="2515253632"/>
              </p:ext>
            </p:extLst>
          </p:nvPr>
        </p:nvGraphicFramePr>
        <p:xfrm>
          <a:off x="6248400" y="2791838"/>
          <a:ext cx="5588001" cy="31402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1867">
                  <a:extLst>
                    <a:ext uri="{9D8B030D-6E8A-4147-A177-3AD203B41FA5}">
                      <a16:colId xmlns:a16="http://schemas.microsoft.com/office/drawing/2014/main" val="3501966727"/>
                    </a:ext>
                  </a:extLst>
                </a:gridCol>
                <a:gridCol w="1888067">
                  <a:extLst>
                    <a:ext uri="{9D8B030D-6E8A-4147-A177-3AD203B41FA5}">
                      <a16:colId xmlns:a16="http://schemas.microsoft.com/office/drawing/2014/main" val="2086210498"/>
                    </a:ext>
                  </a:extLst>
                </a:gridCol>
                <a:gridCol w="1888067">
                  <a:extLst>
                    <a:ext uri="{9D8B030D-6E8A-4147-A177-3AD203B41FA5}">
                      <a16:colId xmlns:a16="http://schemas.microsoft.com/office/drawing/2014/main" val="1929095661"/>
                    </a:ext>
                  </a:extLst>
                </a:gridCol>
              </a:tblGrid>
              <a:tr h="582316">
                <a:tc>
                  <a:txBody>
                    <a:bodyPr/>
                    <a:lstStyle/>
                    <a:p>
                      <a:r>
                        <a:rPr lang="en-US" dirty="0"/>
                        <a:t>Drug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Number of Positives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Rate per 100 Homicides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37261812"/>
                  </a:ext>
                </a:extLst>
              </a:tr>
              <a:tr h="465032">
                <a:tc>
                  <a:txBody>
                    <a:bodyPr/>
                    <a:lstStyle/>
                    <a:p>
                      <a:r>
                        <a:rPr lang="en-US" b="1" dirty="0"/>
                        <a:t>Marijuana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58.1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51441434"/>
                  </a:ext>
                </a:extLst>
              </a:tr>
              <a:tr h="465032">
                <a:tc>
                  <a:txBody>
                    <a:bodyPr/>
                    <a:lstStyle/>
                    <a:p>
                      <a:r>
                        <a:rPr lang="en-US" b="1" dirty="0"/>
                        <a:t>Alcohol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25.6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22189003"/>
                  </a:ext>
                </a:extLst>
              </a:tr>
              <a:tr h="465032">
                <a:tc>
                  <a:txBody>
                    <a:bodyPr/>
                    <a:lstStyle/>
                    <a:p>
                      <a:r>
                        <a:rPr lang="en-US" b="1" dirty="0"/>
                        <a:t>Cocaine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17.4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1646555"/>
                  </a:ext>
                </a:extLst>
              </a:tr>
              <a:tr h="465032">
                <a:tc>
                  <a:txBody>
                    <a:bodyPr/>
                    <a:lstStyle/>
                    <a:p>
                      <a:r>
                        <a:rPr lang="en-US" b="1" dirty="0"/>
                        <a:t>Opiates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10.5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6862251"/>
                  </a:ext>
                </a:extLst>
              </a:tr>
              <a:tr h="58231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>
                          <a:solidFill>
                            <a:schemeClr val="tx1"/>
                          </a:solidFill>
                          <a:effectLst/>
                        </a:rPr>
                        <a:t>Benzodiazepines</a:t>
                      </a:r>
                      <a:endParaRPr lang="en-US" sz="1100" b="1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4.7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7910258"/>
                  </a:ext>
                </a:extLst>
              </a:tr>
            </a:tbl>
          </a:graphicData>
        </a:graphic>
      </p:graphicFrame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A3FD857D-095E-4021-BE17-4324731AD16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6469984"/>
              </p:ext>
            </p:extLst>
          </p:nvPr>
        </p:nvGraphicFramePr>
        <p:xfrm>
          <a:off x="601133" y="2791838"/>
          <a:ext cx="5223936" cy="314028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735770">
                  <a:extLst>
                    <a:ext uri="{9D8B030D-6E8A-4147-A177-3AD203B41FA5}">
                      <a16:colId xmlns:a16="http://schemas.microsoft.com/office/drawing/2014/main" val="2448859596"/>
                    </a:ext>
                  </a:extLst>
                </a:gridCol>
                <a:gridCol w="1744083">
                  <a:extLst>
                    <a:ext uri="{9D8B030D-6E8A-4147-A177-3AD203B41FA5}">
                      <a16:colId xmlns:a16="http://schemas.microsoft.com/office/drawing/2014/main" val="522558831"/>
                    </a:ext>
                  </a:extLst>
                </a:gridCol>
                <a:gridCol w="1744083">
                  <a:extLst>
                    <a:ext uri="{9D8B030D-6E8A-4147-A177-3AD203B41FA5}">
                      <a16:colId xmlns:a16="http://schemas.microsoft.com/office/drawing/2014/main" val="3082766701"/>
                    </a:ext>
                  </a:extLst>
                </a:gridCol>
              </a:tblGrid>
              <a:tr h="864987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Drug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Number of Positives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Rate per 100 Homicides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186298452"/>
                  </a:ext>
                </a:extLst>
              </a:tr>
              <a:tr h="45506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>
                          <a:solidFill>
                            <a:schemeClr val="tx1"/>
                          </a:solidFill>
                          <a:effectLst/>
                        </a:rPr>
                        <a:t>Marijuana</a:t>
                      </a:r>
                      <a:endParaRPr lang="en-US" sz="1100" b="1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32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25.4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038868952"/>
                  </a:ext>
                </a:extLst>
              </a:tr>
              <a:tr h="45506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Alcohol</a:t>
                      </a: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20.6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988178563"/>
                  </a:ext>
                </a:extLst>
              </a:tr>
              <a:tr h="45506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Opiates</a:t>
                      </a: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14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11.1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333282271"/>
                  </a:ext>
                </a:extLst>
              </a:tr>
              <a:tr h="45506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Cocaine</a:t>
                      </a: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21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16.6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59839140"/>
                  </a:ext>
                </a:extLst>
              </a:tr>
              <a:tr h="45506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Benzodiazepines</a:t>
                      </a:r>
                      <a:endParaRPr lang="en-US" sz="11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7.3</a:t>
                      </a:r>
                      <a:endParaRPr lang="en-US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53507791"/>
                  </a:ext>
                </a:extLst>
              </a:tr>
            </a:tbl>
          </a:graphicData>
        </a:graphic>
      </p:graphicFrame>
      <p:sp>
        <p:nvSpPr>
          <p:cNvPr id="9" name="Text Placeholder 2">
            <a:extLst>
              <a:ext uri="{FF2B5EF4-FFF2-40B4-BE49-F238E27FC236}">
                <a16:creationId xmlns:a16="http://schemas.microsoft.com/office/drawing/2014/main" id="{F1E879C3-7500-48B0-9DC5-46AD7851A6D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096000" y="1579563"/>
            <a:ext cx="5183188" cy="748770"/>
          </a:xfrm>
        </p:spPr>
        <p:txBody>
          <a:bodyPr>
            <a:normAutofit/>
          </a:bodyPr>
          <a:lstStyle/>
          <a:p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Rate of Positive Drug Results from Blood at the Time of Autopsy </a:t>
            </a: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2020 to 2021 </a:t>
            </a:r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(N= Number of Homicides (86))</a:t>
            </a:r>
          </a:p>
        </p:txBody>
      </p:sp>
      <p:pic>
        <p:nvPicPr>
          <p:cNvPr id="11" name="Picture 10">
            <a:extLst>
              <a:ext uri="{FF2B5EF4-FFF2-40B4-BE49-F238E27FC236}">
                <a16:creationId xmlns:a16="http://schemas.microsoft.com/office/drawing/2014/main" id="{02313D4E-65FD-4B8F-B857-BEADED1A0968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2"/>
            <a:ext cx="1694460" cy="377503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170739733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FD90C1-3206-40D7-8CA9-A7C4BE51A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029275"/>
          </a:xfrm>
        </p:spPr>
        <p:txBody>
          <a:bodyPr>
            <a:normAutofit fontScale="90000"/>
          </a:bodyPr>
          <a:lstStyle/>
          <a:p>
            <a:r>
              <a:rPr lang="en-US" dirty="0"/>
              <a:t>Presence of Marijuana and Alcohol in Accidental Overdoses Statewide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1FCD3CB6-7E9C-46CA-A0EE-506565698E10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graphicFrame>
        <p:nvGraphicFramePr>
          <p:cNvPr id="11" name="Chart 10">
            <a:extLst>
              <a:ext uri="{FF2B5EF4-FFF2-40B4-BE49-F238E27FC236}">
                <a16:creationId xmlns:a16="http://schemas.microsoft.com/office/drawing/2014/main" id="{8BB601D0-527F-46EF-8F13-B05A78FA303E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26669091"/>
              </p:ext>
            </p:extLst>
          </p:nvPr>
        </p:nvGraphicFramePr>
        <p:xfrm>
          <a:off x="588963" y="1733550"/>
          <a:ext cx="5276850" cy="4198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Content Placeholder 12">
            <a:extLst>
              <a:ext uri="{FF2B5EF4-FFF2-40B4-BE49-F238E27FC236}">
                <a16:creationId xmlns:a16="http://schemas.microsoft.com/office/drawing/2014/main" id="{CF94C15B-04FD-4F35-9E71-B48140153F46}"/>
              </a:ext>
            </a:extLst>
          </p:cNvPr>
          <p:cNvGraphicFramePr>
            <a:graphicFrameLocks noGrp="1"/>
          </p:cNvGraphicFramePr>
          <p:nvPr>
            <p:ph sz="quarter" idx="4"/>
            <p:extLst>
              <p:ext uri="{D42A27DB-BD31-4B8C-83A1-F6EECF244321}">
                <p14:modId xmlns:p14="http://schemas.microsoft.com/office/powerpoint/2010/main" val="3809671167"/>
              </p:ext>
            </p:extLst>
          </p:nvPr>
        </p:nvGraphicFramePr>
        <p:xfrm>
          <a:off x="6172200" y="1733550"/>
          <a:ext cx="5183188" cy="43224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564175796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36289" y="435006"/>
            <a:ext cx="6367509" cy="807868"/>
          </a:xfrm>
        </p:spPr>
        <p:txBody>
          <a:bodyPr>
            <a:noAutofit/>
          </a:bodyPr>
          <a:lstStyle/>
          <a:p>
            <a:pPr algn="ctr"/>
            <a:r>
              <a:rPr lang="en-US" altLang="en-US" dirty="0"/>
              <a:t>The Connecticut Violent Death Data </a:t>
            </a:r>
            <a:br>
              <a:rPr lang="en-US" altLang="en-US" b="1" dirty="0"/>
            </a:br>
            <a:endParaRPr lang="en-US" sz="3200" dirty="0"/>
          </a:p>
        </p:txBody>
      </p:sp>
      <p:sp>
        <p:nvSpPr>
          <p:cNvPr id="3" name="TextBox 2"/>
          <p:cNvSpPr txBox="1"/>
          <p:nvPr/>
        </p:nvSpPr>
        <p:spPr>
          <a:xfrm>
            <a:off x="3062796" y="1953087"/>
            <a:ext cx="6241002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/>
              <a:t>Questions?</a:t>
            </a:r>
          </a:p>
          <a:p>
            <a:pPr algn="ctr"/>
            <a:endParaRPr lang="en-US" sz="2000" dirty="0"/>
          </a:p>
          <a:p>
            <a:pPr algn="ctr"/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Mike Makowski, MPH; Epidemiologist</a:t>
            </a:r>
          </a:p>
          <a:p>
            <a:r>
              <a:rPr lang="en-US" sz="2000" u="sng" dirty="0">
                <a:hlinkClick r:id="rId3"/>
              </a:rPr>
              <a:t>Michael.Makowski@ct.gov</a:t>
            </a:r>
            <a:endParaRPr lang="en-US" sz="2000" u="sng" dirty="0"/>
          </a:p>
          <a:p>
            <a:endParaRPr lang="en-US" sz="2000" u="sng" dirty="0"/>
          </a:p>
          <a:p>
            <a:r>
              <a:rPr lang="en-US" sz="2000" dirty="0"/>
              <a:t>Main office phone:  860-509-8251</a:t>
            </a:r>
          </a:p>
          <a:p>
            <a:endParaRPr lang="en-US" sz="2000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DC20F10D-A905-4ED2-B66D-0AA949D992DB}"/>
              </a:ext>
            </a:extLst>
          </p:cNvPr>
          <p:cNvPicPr/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486136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5306275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13ED6-7FD2-49E4-AC2D-29DF9F3658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just"/>
            <a:r>
              <a:rPr lang="en-US" dirty="0"/>
              <a:t>CTVDRS Variables Collected Circumstances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ABE604-5905-491D-BF72-85C2A71716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en-US" sz="2400" dirty="0"/>
              <a:t>Risks/ Stressors or Triggers </a:t>
            </a:r>
          </a:p>
          <a:p>
            <a:pPr algn="just"/>
            <a:r>
              <a:rPr lang="en-US" sz="2400" dirty="0"/>
              <a:t>Diagnosed Mental Illness (MI); current treatment for MI, Substance Abuse- Alcohol or Drugs</a:t>
            </a:r>
          </a:p>
          <a:p>
            <a:pPr algn="just"/>
            <a:r>
              <a:rPr lang="en-US" sz="2400" dirty="0"/>
              <a:t>Intimate Partner Problems; Injury Result: of an Argument; During Commission of a Crime (for example, robbery, drug trade, etc.)</a:t>
            </a:r>
          </a:p>
          <a:p>
            <a:pPr algn="just"/>
            <a:r>
              <a:rPr lang="en-US" sz="2400" dirty="0"/>
              <a:t>Drive-by shooting; gang related</a:t>
            </a:r>
          </a:p>
          <a:p>
            <a:pPr algn="just"/>
            <a:r>
              <a:rPr lang="en-US" sz="2400" dirty="0"/>
              <a:t>History of suicide attempts/ ideations; Physical Health Problems- chronic pain, chronic or terminal illness</a:t>
            </a:r>
          </a:p>
          <a:p>
            <a:pPr algn="just"/>
            <a:r>
              <a:rPr lang="en-US" sz="2400" dirty="0"/>
              <a:t>Criminal history or past arrests/convictions</a:t>
            </a:r>
          </a:p>
          <a:p>
            <a:pPr marL="0" indent="0" algn="just">
              <a:buNone/>
            </a:pPr>
            <a:endParaRPr lang="en-US" sz="2000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8141E01A-6A2F-4701-A87D-E22ACACD88B1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2"/>
            <a:ext cx="1694460" cy="532435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0936429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13ED6-7FD2-49E4-AC2D-29DF9F3658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/>
              <a:t>CTVDRS New Module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ABE604-5905-491D-BF72-85C2A71716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en-US" sz="2800" dirty="0"/>
              <a:t>Public Safety Officer Module</a:t>
            </a:r>
          </a:p>
          <a:p>
            <a:pPr algn="just"/>
            <a:r>
              <a:rPr lang="en-US" sz="2800" dirty="0"/>
              <a:t>Includes Law Enforcement; Fire/EMS; Court &amp; Correction Officers; Dispatchers</a:t>
            </a:r>
          </a:p>
          <a:p>
            <a:pPr algn="just"/>
            <a:r>
              <a:rPr lang="en-US" sz="2800" dirty="0"/>
              <a:t>Employment status- Active or Retired?</a:t>
            </a:r>
          </a:p>
          <a:p>
            <a:pPr algn="just"/>
            <a:r>
              <a:rPr lang="en-US" sz="2800" dirty="0"/>
              <a:t>History of Work-Related Trauma and/ or Stressors</a:t>
            </a:r>
          </a:p>
          <a:p>
            <a:pPr algn="just"/>
            <a:endParaRPr lang="en-US" sz="2000" dirty="0"/>
          </a:p>
          <a:p>
            <a:pPr marL="0" indent="0" algn="just">
              <a:buNone/>
            </a:pPr>
            <a:endParaRPr lang="en-US" sz="2000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4D3A8A18-7E2C-41CC-95B4-4AD4C65543EA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2"/>
            <a:ext cx="1694460" cy="840813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0568504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F13ED6-7FD2-49E4-AC2D-29DF9F3658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/>
              <a:t>CTVDRS Time Frames for Data Collection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ABE604-5905-491D-BF72-85C2A71716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en-US" sz="2400" dirty="0"/>
              <a:t>Per CDC- States have 16 months to complete data collection- example Jan. 2022 to April 2023 for 2022 data</a:t>
            </a:r>
          </a:p>
          <a:p>
            <a:pPr algn="just"/>
            <a:r>
              <a:rPr lang="en-US" sz="2400" dirty="0"/>
              <a:t>CTVDRS cases are initiated from OCME data; monthly reception of the previous month’s data</a:t>
            </a:r>
          </a:p>
          <a:p>
            <a:pPr algn="just"/>
            <a:r>
              <a:rPr lang="en-US" sz="2400" dirty="0"/>
              <a:t>Aim to initiate cases within 120 days; includes pending cases that change to suicide or homicide</a:t>
            </a:r>
          </a:p>
          <a:p>
            <a:pPr algn="just"/>
            <a:r>
              <a:rPr lang="en-US" sz="2400" dirty="0"/>
              <a:t>Currently Law Enforcement data being collected for 2021 data</a:t>
            </a:r>
          </a:p>
          <a:p>
            <a:pPr marL="0" indent="0" algn="just">
              <a:buNone/>
            </a:pPr>
            <a:endParaRPr lang="en-US" sz="2000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A8406C68-300D-4960-915C-01BB30FCAA1E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578734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1233881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3B5934-7C05-477D-9773-2998684AB1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NOFO-Next 5 Year Grant Cycle 2022-2027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01BC5A-8C84-47BA-AAD0-400A9D1DC0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ctr">
              <a:buNone/>
            </a:pPr>
            <a:r>
              <a:rPr lang="en-US" dirty="0"/>
              <a:t>What will be new for this grant cycle?</a:t>
            </a:r>
          </a:p>
          <a:p>
            <a:pPr marL="0" indent="0" algn="ctr">
              <a:buNone/>
            </a:pPr>
            <a:endParaRPr lang="en-US" dirty="0"/>
          </a:p>
          <a:p>
            <a:pPr algn="just"/>
            <a:r>
              <a:rPr lang="en-US" sz="2800" dirty="0"/>
              <a:t>Development of public-facing data dashboard</a:t>
            </a:r>
          </a:p>
          <a:p>
            <a:pPr algn="just"/>
            <a:r>
              <a:rPr lang="en-US" sz="2800" dirty="0"/>
              <a:t>New partners/stakeholders- Comprehensive Suicide Prevention Grant- Local Health Districts</a:t>
            </a:r>
          </a:p>
          <a:p>
            <a:pPr algn="just"/>
            <a:r>
              <a:rPr lang="en-US" sz="2800" dirty="0"/>
              <a:t> Community Gun Violence Commission- Violence Prevention Groups; HVIPs</a:t>
            </a:r>
          </a:p>
          <a:p>
            <a:pPr algn="just"/>
            <a:r>
              <a:rPr lang="en-US" sz="2800" dirty="0"/>
              <a:t>Data Linkages- ED data ( mental illness, marijuana, alcohol and other substance use) with CTVDRS data; conviction data ( Judicial)</a:t>
            </a:r>
          </a:p>
          <a:p>
            <a:pPr algn="just"/>
            <a:endParaRPr lang="en-US" sz="2800" dirty="0"/>
          </a:p>
          <a:p>
            <a:pPr algn="just"/>
            <a:endParaRPr lang="en-US" sz="2800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0BCA8262-53C2-4AA2-9B0E-ECE7D231EC9E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3"/>
            <a:ext cx="1694460" cy="486136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3240559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87675" y="207685"/>
            <a:ext cx="6018463" cy="1143000"/>
          </a:xfrm>
        </p:spPr>
        <p:txBody>
          <a:bodyPr>
            <a:normAutofit fontScale="90000"/>
          </a:bodyPr>
          <a:lstStyle/>
          <a:p>
            <a:r>
              <a:rPr lang="en-US" sz="4000" dirty="0"/>
              <a:t>Suicide Trends: 2015 – 2021*</a:t>
            </a:r>
          </a:p>
        </p:txBody>
      </p:sp>
      <p:pic>
        <p:nvPicPr>
          <p:cNvPr id="5" name="Picture 4"/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49773" y="372375"/>
            <a:ext cx="1694460" cy="613013"/>
          </a:xfrm>
          <a:prstGeom prst="rect">
            <a:avLst/>
          </a:prstGeom>
          <a:noFill/>
        </p:spPr>
      </p:pic>
      <p:graphicFrame>
        <p:nvGraphicFramePr>
          <p:cNvPr id="8" name="Content Placeholder 7">
            <a:extLst>
              <a:ext uri="{FF2B5EF4-FFF2-40B4-BE49-F238E27FC236}">
                <a16:creationId xmlns:a16="http://schemas.microsoft.com/office/drawing/2014/main" id="{346C687A-79A8-43B2-BC91-50D9AE14740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30854421"/>
              </p:ext>
            </p:extLst>
          </p:nvPr>
        </p:nvGraphicFramePr>
        <p:xfrm>
          <a:off x="1320800" y="2057400"/>
          <a:ext cx="4064000" cy="381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10" name="Chart 5">
            <a:extLst>
              <a:ext uri="{FF2B5EF4-FFF2-40B4-BE49-F238E27FC236}">
                <a16:creationId xmlns:a16="http://schemas.microsoft.com/office/drawing/2014/main" id="{9115FBE2-B5AF-492E-BB94-0CA4AE31751A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83196648"/>
              </p:ext>
            </p:extLst>
          </p:nvPr>
        </p:nvGraphicFramePr>
        <p:xfrm>
          <a:off x="5996906" y="2116667"/>
          <a:ext cx="4572000" cy="37507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</p:spTree>
    <p:extLst>
      <p:ext uri="{BB962C8B-B14F-4D97-AF65-F5344CB8AC3E}">
        <p14:creationId xmlns:p14="http://schemas.microsoft.com/office/powerpoint/2010/main" val="13784812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FABA1E-8A6A-4F28-85DB-BE7312924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Suicide Trends: 2015 – 2021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89B97FDC-81B3-40E4-A50B-7B7EB35AA1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16128098"/>
              </p:ext>
            </p:extLst>
          </p:nvPr>
        </p:nvGraphicFramePr>
        <p:xfrm>
          <a:off x="3483292" y="2110813"/>
          <a:ext cx="7660958" cy="361146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915035">
                  <a:extLst>
                    <a:ext uri="{9D8B030D-6E8A-4147-A177-3AD203B41FA5}">
                      <a16:colId xmlns:a16="http://schemas.microsoft.com/office/drawing/2014/main" val="4047550164"/>
                    </a:ext>
                  </a:extLst>
                </a:gridCol>
                <a:gridCol w="1915035">
                  <a:extLst>
                    <a:ext uri="{9D8B030D-6E8A-4147-A177-3AD203B41FA5}">
                      <a16:colId xmlns:a16="http://schemas.microsoft.com/office/drawing/2014/main" val="1799041193"/>
                    </a:ext>
                  </a:extLst>
                </a:gridCol>
                <a:gridCol w="1915035">
                  <a:extLst>
                    <a:ext uri="{9D8B030D-6E8A-4147-A177-3AD203B41FA5}">
                      <a16:colId xmlns:a16="http://schemas.microsoft.com/office/drawing/2014/main" val="4121617681"/>
                    </a:ext>
                  </a:extLst>
                </a:gridCol>
                <a:gridCol w="1915853">
                  <a:extLst>
                    <a:ext uri="{9D8B030D-6E8A-4147-A177-3AD203B41FA5}">
                      <a16:colId xmlns:a16="http://schemas.microsoft.com/office/drawing/2014/main" val="3733197597"/>
                    </a:ext>
                  </a:extLst>
                </a:gridCol>
              </a:tblGrid>
              <a:tr h="1407440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Year(s)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Number of Suicides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Crude Suicide Rate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Percent Change in Rate from 2015-19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954341166"/>
                  </a:ext>
                </a:extLst>
              </a:tr>
              <a:tr h="68779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2015-2019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2,021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11.3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----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269301917"/>
                  </a:ext>
                </a:extLst>
              </a:tr>
              <a:tr h="68779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2020*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359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9.9**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- 12.4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11512847"/>
                  </a:ext>
                </a:extLst>
              </a:tr>
              <a:tr h="687799"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2021*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392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10.9**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</a:rPr>
                        <a:t>-3.5</a:t>
                      </a:r>
                      <a:endParaRPr lang="en-US" sz="2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322404262"/>
                  </a:ext>
                </a:extLst>
              </a:tr>
            </a:tbl>
          </a:graphicData>
        </a:graphic>
      </p:graphicFrame>
      <p:sp>
        <p:nvSpPr>
          <p:cNvPr id="6" name="Rectangle 5">
            <a:extLst>
              <a:ext uri="{FF2B5EF4-FFF2-40B4-BE49-F238E27FC236}">
                <a16:creationId xmlns:a16="http://schemas.microsoft.com/office/drawing/2014/main" id="{D926F120-F815-408F-A34D-7D993573F3F6}"/>
              </a:ext>
            </a:extLst>
          </p:cNvPr>
          <p:cNvSpPr/>
          <p:nvPr/>
        </p:nvSpPr>
        <p:spPr>
          <a:xfrm>
            <a:off x="128188" y="2893565"/>
            <a:ext cx="3221764" cy="136723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* preliminary data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** provisional data based on 2020 census data for Connecticut (N=3,603,448)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27A75C4F-09E7-4198-8F8D-CD71B7BC958E}"/>
              </a:ext>
            </a:extLst>
          </p:cNvPr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6257" y="127322"/>
            <a:ext cx="1694460" cy="840813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0686448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76115</TotalTime>
  <Words>2553</Words>
  <Application>Microsoft Office PowerPoint</Application>
  <PresentationFormat>Widescreen</PresentationFormat>
  <Paragraphs>765</Paragraphs>
  <Slides>33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7" baseType="lpstr">
      <vt:lpstr>Arial</vt:lpstr>
      <vt:lpstr>Calibri</vt:lpstr>
      <vt:lpstr>Calibri Light</vt:lpstr>
      <vt:lpstr>Office Theme</vt:lpstr>
      <vt:lpstr>PowerPoint Presentation</vt:lpstr>
      <vt:lpstr>CTVDRS Data about Violent Death Victims </vt:lpstr>
      <vt:lpstr>CTVDRS Variables Collected </vt:lpstr>
      <vt:lpstr>CTVDRS Variables Collected Circumstances </vt:lpstr>
      <vt:lpstr>CTVDRS New Module </vt:lpstr>
      <vt:lpstr>CTVDRS Time Frames for Data Collection</vt:lpstr>
      <vt:lpstr>NOFO-Next 5 Year Grant Cycle 2022-2027</vt:lpstr>
      <vt:lpstr>Suicide Trends: 2015 – 2021*</vt:lpstr>
      <vt:lpstr>Suicide Trends: 2015 – 2021</vt:lpstr>
      <vt:lpstr>Demographics of Suicides  in Connecticut, by Race and Ethnicity  </vt:lpstr>
      <vt:lpstr>CTVDRS Age-Specific Rates Comparison  2021 to (2015-2019)</vt:lpstr>
      <vt:lpstr>Suicide Lethal Means </vt:lpstr>
      <vt:lpstr>Lethal Means: CT Suicides 2015-2021*</vt:lpstr>
      <vt:lpstr>Suicide Rates of Connecticut Cities and Towns 2015 to 2019</vt:lpstr>
      <vt:lpstr>Suicide Rates of Connecticut Cities and Towns 2020-2021</vt:lpstr>
      <vt:lpstr>Risk Factors for Suicide in 2015-2021</vt:lpstr>
      <vt:lpstr>Risk Factors for Suicide in 2015-2021</vt:lpstr>
      <vt:lpstr>Substance Misuse Suicide in 2015-2021</vt:lpstr>
      <vt:lpstr>Homicide Rates In Connecticut 2015 to Present </vt:lpstr>
      <vt:lpstr>Homicide 2015 to 2021* by Sex</vt:lpstr>
      <vt:lpstr>Comparison of Homicide Rates Pre-Pandemic (2015 to 2019) to Pandemic (2020-2021) by Race/Ethnicity   </vt:lpstr>
      <vt:lpstr>Homicide by Age </vt:lpstr>
      <vt:lpstr>CTVDRS Data Lethal Means 2015 to 2021</vt:lpstr>
      <vt:lpstr>Circumstances of Homicide/ Possible Areas for Intervention</vt:lpstr>
      <vt:lpstr>Substance Use in Homicides 2015 to 2021</vt:lpstr>
      <vt:lpstr>Substance Use in Homicides by Race/Ethnicity </vt:lpstr>
      <vt:lpstr>Substance Use in Homicides by Race/Ethnicity</vt:lpstr>
      <vt:lpstr>Substance Use in Homicides by Race/Ethnicity </vt:lpstr>
      <vt:lpstr>Substance Use in Homicides by Race/Ethnicity </vt:lpstr>
      <vt:lpstr>Substance Use in Homicides by Race/Ethnicity</vt:lpstr>
      <vt:lpstr>Substance Use in Homicides Region 2, 2015 to 2021 </vt:lpstr>
      <vt:lpstr>Presence of Marijuana and Alcohol in Accidental Overdoses Statewide</vt:lpstr>
      <vt:lpstr>The Connecticut Violent Death Data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Makowski, Michael</dc:creator>
  <cp:lastModifiedBy>Makowski, Michael</cp:lastModifiedBy>
  <cp:revision>181</cp:revision>
  <cp:lastPrinted>2022-06-06T15:35:10Z</cp:lastPrinted>
  <dcterms:created xsi:type="dcterms:W3CDTF">2022-02-16T20:10:17Z</dcterms:created>
  <dcterms:modified xsi:type="dcterms:W3CDTF">2022-06-06T19:59:00Z</dcterms:modified>
</cp:coreProperties>
</file>

<file path=docProps/thumbnail.jpeg>
</file>