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4326"/>
  <workbookPr defaultThemeVersion="166925"/>
  <mc:AlternateContent xmlns:mc="http://schemas.openxmlformats.org/markup-compatibility/2006">
    <mc:Choice Requires="x15">
      <x15ac:absPath xmlns:x15ac="http://schemas.microsoft.com/office/spreadsheetml/2010/11/ac" url="https://ctgovexec.sharepoint.com/sites/DOTDivisionofBridges/Shared Documents/Bridge Standard Practices Committee/Culvert Guidance/"/>
    </mc:Choice>
  </mc:AlternateContent>
  <xr:revisionPtr revIDLastSave="2050" documentId="8_{2C671B16-BD65-40C6-B6DD-FCBE30A5C541}" xr6:coauthVersionLast="47" xr6:coauthVersionMax="47" xr10:uidLastSave="{0CF2C9EB-D291-43C2-B85A-FCDFE8FB20A7}"/>
  <bookViews>
    <workbookView xWindow="-38510" yWindow="-110" windowWidth="38620" windowHeight="21220" tabRatio="834" firstSheet="2" activeTab="2" xr2:uid="{B3CFE3BA-4181-4412-9735-A9D0C98A6A50}"/>
  </bookViews>
  <sheets>
    <sheet name="(1) Design Process" sheetId="8" r:id="rId1"/>
    <sheet name="(2) FAQ's" sheetId="9" r:id="rId2"/>
    <sheet name="(3)Liner Selection for Abrasion" sheetId="1" r:id="rId3"/>
    <sheet name="(4) Corrosion Life Calculator" sheetId="5" r:id="rId4"/>
    <sheet name="(5) Corrosion &amp; Abrasion" sheetId="7" r:id="rId5"/>
    <sheet name="(6) Liner Material" sheetId="2" r:id="rId6"/>
    <sheet name="(7A) Abrasion Levels" sheetId="3" r:id="rId7"/>
    <sheet name="(7B) Bed Load" sheetId="12" r:id="rId8"/>
    <sheet name="(8) Abrasion Wear Rates" sheetId="6" r:id="rId9"/>
    <sheet name="(9) Recommended pH &amp; R" sheetId="4" r:id="rId10"/>
    <sheet name="(10) Sulfate &amp; Chloride Attack" sheetId="10" r:id="rId11"/>
    <sheet name="(11) Aluminum Corrosion Rate" sheetId="11" r:id="rId12"/>
    <sheet name="(12) Material Availability" sheetId="13" r:id="rId13"/>
  </sheet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calcChain.xml><?xml version="1.0" encoding="utf-8"?>
<calcChain xmlns="http://schemas.openxmlformats.org/spreadsheetml/2006/main">
  <c r="A8" i="1" l="1"/>
  <c r="C24" i="12"/>
  <c r="C25" i="12" s="1"/>
  <c r="C23" i="12"/>
  <c r="C26" i="12" l="1"/>
  <c r="A5" i="1" s="1"/>
  <c r="AB29" i="5"/>
  <c r="AA29" i="5"/>
  <c r="Z29" i="5"/>
  <c r="Y29" i="5"/>
  <c r="X29" i="5"/>
  <c r="W29" i="5"/>
  <c r="V29" i="5"/>
  <c r="U29" i="5"/>
  <c r="AB28" i="5"/>
  <c r="AA28" i="5"/>
  <c r="Z28" i="5"/>
  <c r="Y28" i="5"/>
  <c r="X28" i="5"/>
  <c r="W28" i="5"/>
  <c r="V28" i="5"/>
  <c r="U28" i="5"/>
  <c r="AB27" i="5"/>
  <c r="AA27" i="5"/>
  <c r="Z27" i="5"/>
  <c r="Y27" i="5"/>
  <c r="X27" i="5"/>
  <c r="W27" i="5"/>
  <c r="V27" i="5"/>
  <c r="U27" i="5"/>
  <c r="AB26" i="5"/>
  <c r="AA26" i="5"/>
  <c r="Z26" i="5"/>
  <c r="Y26" i="5"/>
  <c r="X26" i="5"/>
  <c r="W26" i="5"/>
  <c r="V26" i="5"/>
  <c r="U26" i="5"/>
  <c r="AB25" i="5"/>
  <c r="AA25" i="5"/>
  <c r="Z25" i="5"/>
  <c r="Y25" i="5"/>
  <c r="X25" i="5"/>
  <c r="W25" i="5"/>
  <c r="V25" i="5"/>
  <c r="U25" i="5"/>
  <c r="AB24" i="5"/>
  <c r="AA24" i="5"/>
  <c r="Z24" i="5"/>
  <c r="Y24" i="5"/>
  <c r="X24" i="5"/>
  <c r="W24" i="5"/>
  <c r="V24" i="5"/>
  <c r="A15" i="5" l="1"/>
  <c r="A21" i="5"/>
  <c r="L7" i="11"/>
  <c r="A2" i="7" l="1"/>
  <c r="I6" i="6"/>
  <c r="I5" i="6"/>
  <c r="I4" i="6"/>
  <c r="A10" i="7" l="1"/>
  <c r="G50" i="6"/>
  <c r="F50" i="6"/>
  <c r="G49" i="6"/>
  <c r="F49" i="6"/>
  <c r="G48" i="6"/>
  <c r="F48" i="6"/>
  <c r="G40" i="6"/>
  <c r="F40" i="6"/>
  <c r="G39" i="6"/>
  <c r="F39" i="6"/>
  <c r="G38" i="6"/>
  <c r="F38" i="6"/>
  <c r="G28" i="6"/>
  <c r="F28" i="6"/>
  <c r="G20" i="6"/>
  <c r="F20" i="6"/>
  <c r="G19" i="6"/>
  <c r="F19" i="6"/>
  <c r="G18" i="6"/>
  <c r="F18" i="6"/>
  <c r="G10" i="6"/>
  <c r="F10" i="6"/>
  <c r="G9" i="6"/>
  <c r="F9" i="6"/>
  <c r="G8" i="6"/>
  <c r="F8" i="6"/>
  <c r="A13" i="5"/>
  <c r="A12" i="5"/>
  <c r="A5" i="7"/>
  <c r="A11" i="1"/>
  <c r="A22" i="5" l="1"/>
  <c r="B11" i="7"/>
  <c r="B9" i="1"/>
  <c r="I7" i="6"/>
  <c r="A17" i="5"/>
  <c r="A18" i="5" s="1"/>
  <c r="I8" i="6" l="1"/>
  <c r="J14" i="6" s="1"/>
  <c r="A15" i="7" s="1"/>
  <c r="A17" i="7" s="1"/>
  <c r="A19" i="5"/>
  <c r="A20" i="5" s="1"/>
  <c r="A6" i="7" s="1"/>
  <c r="J10" i="6" l="1"/>
  <c r="J16" i="6" s="1"/>
  <c r="J11" i="6"/>
  <c r="J12" i="6"/>
  <c r="J13" i="6"/>
  <c r="A7" i="7" l="1"/>
  <c r="A8" i="7" s="1"/>
  <c r="J15" i="6"/>
  <c r="A9" i="7" l="1"/>
  <c r="A11" i="7" s="1"/>
</calcChain>
</file>

<file path=xl/sharedStrings.xml><?xml version="1.0" encoding="utf-8"?>
<sst xmlns="http://schemas.openxmlformats.org/spreadsheetml/2006/main" count="561" uniqueCount="336">
  <si>
    <t>DESIGN PROCESS FOR A STRUCTURAL CULVERT LINER USING THIS SPREADSHEET</t>
  </si>
  <si>
    <t xml:space="preserve">Determine if any of the following lining methods should be excluded: </t>
  </si>
  <si>
    <t>Slip Lining</t>
  </si>
  <si>
    <t>Segmental Lining</t>
  </si>
  <si>
    <t>Tunnel Lining</t>
  </si>
  <si>
    <t>A</t>
  </si>
  <si>
    <t>B</t>
  </si>
  <si>
    <t>C</t>
  </si>
  <si>
    <t>FAQ's</t>
  </si>
  <si>
    <t>1.</t>
  </si>
  <si>
    <t>On the "Corrosion Life Calculator" Worksheet, entering the gauge of the steel liner to calculate the service life seems backwards. Why guess the gauge and check to see if it provides the desired service life? Why not set desired "years to first perforation" and have the program recommend a gauge for the steel liner?</t>
  </si>
  <si>
    <t>The structural engineer selects the gauge based on height of fill, transient loads, span of culvert, shape of culvert, etc. Once the gauge is selected to provide sufficient structural capacity, the NCSPA-CSP Durability Guide offers a formula for calculating the effect of corrosion on the galvanized steel liner.  "Years to First Perforation" for a 16-gauge galvanized steel liner is computed as a notable event in the service life of a culvert liner.
The variables required to calculate the Years to First Perforation include pH and Resistivity of the water/soil system at the culvert.  For liners of a different thickness than 16 gauge, NCSPA offers unique factors for each gauge that are multiplied by the calculated service life of a 16-gauge liner to calculate the life of the different gauge liner.
The service life of aluminized steel liner is simply a factor of 1.3 times greater than for the equivalent gauge galvanized liner.  
In direct response to the question, the formula to calculate "Years to First Perforation" is a logarithmic function that would be difficult to reorganize to generate recommended gauges for galvanized and aluminized steel liners bassed on a desired service life.  The calculated gauge would only account for corrosion, would not consider abrasion, and may not be sufficient to support the design loads  Instead, the rate of corrosion can be combined with the rate of abrasion to check if the selected gauge is sufficient for structural capacity plus section loss.</t>
  </si>
  <si>
    <t>2.</t>
  </si>
  <si>
    <t>What is the desired service life of a culvert liner?</t>
  </si>
  <si>
    <t>The design and selection of a culvert liner is complex due to the numerous variables involved in the process.  Many states aim for at least 50 years.</t>
  </si>
  <si>
    <t>The lining of a culvert is considered a rehabilitation or preservation activity.  It is intended to extend the service life of the culvert, which in many cases is likely between 35 and 60 years old when it is identified for rehabilitation.  If the service life could be extended by 15 to 40 years, the original structure will have provided a 75 year life.  Due to the cost of implementing a project it is usually desirable to achieve at least 50 years, if possible - more if reasonable.  However, Planning needs may dictate that the culvert be removed after a shorter period of time.  In such a case, the Designer shall select a liner that provides the most reasonable cost with minimal disruption to keep the culvert operating for the designated period of time.</t>
  </si>
  <si>
    <t>3.</t>
  </si>
  <si>
    <t xml:space="preserve">When should the culvert be lined instead of replaced?  </t>
  </si>
  <si>
    <t>The answer should be determined after performing a Life-Cycle Cost Analysis (LCCA).  A Rehabilitation Study Report (RSR) shall be prepared that evaluates an  Alternative for replacement of the culvert and at least two Alternatives for rehabilitation.  Rehabilitation Alternatives shall consider different materials, different service lives or both.  In addition to LCCA, the advantages and disadvantages of each alternate shall be presented.  The Bridge Division Chief will determine which alternate will be advanced to Final Design.  Cost may not be the deciding factor.  Service life may also not be the deciding factor.  It is important to present alternates for consideration that address a wide variety of factors that enter into the decision.  See the "Design Guidance for Selecting A Culvert Liner" for a discussion of considerations. Finally, abrasive bedload conditions may warrant the replacement of a culvert with an open bottom span bridge if a reasonable service life cannot be achieved using a culvert with a bottom.</t>
  </si>
  <si>
    <t>LINER SELECTION WORKSHEET (Based on Abrasion Only)</t>
  </si>
  <si>
    <t>Water Velocity during 2-Year Storm Event, fps</t>
  </si>
  <si>
    <t>Heavy</t>
  </si>
  <si>
    <t>Bed Load Volume (Select from pull-down)</t>
  </si>
  <si>
    <t>Bed Load Material Type (Select from pull-down)</t>
  </si>
  <si>
    <t>Abrasion Level on a scale of 1 (Low) to 6 (High)
(See "Abrasion Levels" worksheet.  Based on water velocity and bed load inputs above)</t>
  </si>
  <si>
    <t>(Compare to Recommended Highest Abrasion Level for the selected material)</t>
  </si>
  <si>
    <t>Liner Material to Consider:</t>
  </si>
  <si>
    <t>Steel</t>
  </si>
  <si>
    <t>Liner Material (Select from pull-down)</t>
  </si>
  <si>
    <t>Recommended Highest Abrasion Level for selected material</t>
  </si>
  <si>
    <t xml:space="preserve">NOTES: </t>
  </si>
  <si>
    <t>1.  For Abrasion Levels 3 through 6, consider additional protection via abrasion-resistant coatings or increased thickness of the liner.  Concrete inverts may also be installed to protect the liner.</t>
  </si>
  <si>
    <t>2.  Liner shall provide adequate capacity to support all dead and earth loads  plus transient loads for the target design service life.  Capacity calculations shall account for losses due to corrosion and abrasion.</t>
  </si>
  <si>
    <t>3. Check if pH and Resistivity are within recommended levels
(See "Recommended pH &amp; R" worksheet)</t>
  </si>
  <si>
    <t>Design Service Life Calculator</t>
  </si>
  <si>
    <t>Corrosion - Years to First Perforation</t>
  </si>
  <si>
    <t> </t>
  </si>
  <si>
    <t>Yellow indicates Designer input</t>
  </si>
  <si>
    <r>
      <t>Years to First Perforation for 16-Gauge Galvanized Steel Culvert Liner, Y</t>
    </r>
    <r>
      <rPr>
        <b/>
        <vertAlign val="subscript"/>
        <sz val="14"/>
        <color rgb="FF000000"/>
        <rFont val="Calibri"/>
        <family val="2"/>
      </rPr>
      <t>G_16</t>
    </r>
  </si>
  <si>
    <t>Resistivity</t>
  </si>
  <si>
    <t>Thickness</t>
  </si>
  <si>
    <r>
      <t>Factor</t>
    </r>
    <r>
      <rPr>
        <vertAlign val="subscript"/>
        <sz val="11"/>
        <color rgb="FF000000"/>
        <rFont val="Calibri"/>
        <family val="2"/>
      </rPr>
      <t>Thickness</t>
    </r>
  </si>
  <si>
    <t>pH</t>
  </si>
  <si>
    <t>Gage</t>
  </si>
  <si>
    <t>Inches</t>
  </si>
  <si>
    <t xml:space="preserve"> = Specified Gage  (Select from pull-down)</t>
  </si>
  <si>
    <t xml:space="preserve"> = Thickness, Inch</t>
  </si>
  <si>
    <r>
      <t xml:space="preserve"> = Factor</t>
    </r>
    <r>
      <rPr>
        <vertAlign val="subscript"/>
        <sz val="11"/>
        <color rgb="FF000000"/>
        <rFont val="Calibri"/>
        <family val="2"/>
      </rPr>
      <t>Thickness</t>
    </r>
  </si>
  <si>
    <t xml:space="preserve"> = Years to 1st Perforation for Galvanized 16 gage*</t>
  </si>
  <si>
    <t xml:space="preserve"> = Corrosion Rate, inch per Year (Galvanized)</t>
  </si>
  <si>
    <t xml:space="preserve"> = Corrosion Rate, inch per Year (Aluminized)</t>
  </si>
  <si>
    <r>
      <t>Years to First Perforation for 16-Gauge Aluminized Steel Culvert Liner, Y</t>
    </r>
    <r>
      <rPr>
        <b/>
        <vertAlign val="subscript"/>
        <sz val="14"/>
        <color rgb="FF000000"/>
        <rFont val="Calibri"/>
        <family val="2"/>
      </rPr>
      <t>A_16</t>
    </r>
  </si>
  <si>
    <t>Table 11 is from "Development of New Corrosion/Abrasion Guidelines for Selection of Culvert Pipe Materials," Colorado DOT, 2009.</t>
  </si>
  <si>
    <t>NOTES:</t>
  </si>
  <si>
    <t>The structural designer of the culvert liner may use this spreadsheet to calculate "Years to First Perforation," but is responsible for understanding the effect of the perforations on the capacity of the liner to support all design loads.</t>
  </si>
  <si>
    <t>"Years to First Perforation" is a commonly accepted calculation to establish a timeframe in which the liner may become perforated,  requiring maintenance to protect the bedding and backfill envelope around the culvert.  Liners that are grouted within a host culvert will typically have a greater capacity than the liner alone due to composite action between the liner, the grout and the host culvert.  The liner capacity is reduced when the liner becomes perforated due to corrosion and/or abrasion, however, the liner is typically overdesigned to ignore the composite action with the grout and the host culvert.  First perforations typically occur only at the crest of the corrugations and therefore do not immediately result in great loss of capacity of grouted culvert liners.  This conservatism of design allows time to make decisions regarding rehabilitation of the lined culvert or replacement of the culvert without grave concern for load rating capacity of the culvert.</t>
  </si>
  <si>
    <t xml:space="preserve">Steel culvert liners may have protective coatings or be uncoated.  Uncoated steel liners may be made from steel alloys with copper, nickel or other elements that improve resistance to corrosion.  The corrosion rate of  uncoated steel liners shall be coordinated with the supplier of the material and consider numerous variables in the environment in which it will be installed - variables such as the normal depth of flow.  Typically low flows allow moisture and oxygen to corrode the steel.  Periodic events that carry sufficient bedload will abrade the corrosion from the surface, exposing bare steel and begin the corrosion process again.  This can create a corrosion-abrasion cycle that will accelerate deterioration in a steel culvert liner.  </t>
  </si>
  <si>
    <t>Coatings such as polymeric or polyethylene offer corrosion protection, but may quickly be abraded in certain environments, leaving the steel vulnerable to the corrosion-abrasion cycle.</t>
  </si>
  <si>
    <t>Coating with a concrete liner can reduce the corrosion rate as well as prevent loss of steel due to abrasion.  Concrete abrades at a rapid rate in abrasive environments.  The thickness shall be designed to provide a sacrificial layer plus a layer that remains anchored throughout the design service life of the concrete coating.  Concrete coatings shall be anchored securely to the culvert or liner.  It is preferable that concrete coatings be reinforced with clear cover designed to protect the reinforcing throughout its service life to maintain the integrity of the liner as its cover wears thinner.  The liner will be subject to forces imparted to it from heavy and swift flows and must resist impact energy from rocks and materials tumbling through the culvert.</t>
  </si>
  <si>
    <t>COMBINING CORROSION AND ABRASION</t>
  </si>
  <si>
    <t>Liner Material Selected on "(3) Liner Selection for Abrasion" worksheet</t>
  </si>
  <si>
    <t>Years of Desired Service Life</t>
  </si>
  <si>
    <t>Aluminized</t>
  </si>
  <si>
    <t>Abrasion Wear Rate, inches/year</t>
  </si>
  <si>
    <t>Total Loss of Material, inches/year</t>
  </si>
  <si>
    <t>Required thickness of liner to be sacrificed to meet desired service life, inches (Designer to ensure that remaining thickness of liner is adequate for structural capacity)</t>
  </si>
  <si>
    <t>Concrete</t>
  </si>
  <si>
    <t>Rate of Wear of Concrete Liner, Inches/year</t>
  </si>
  <si>
    <t>Additional years of protection</t>
  </si>
  <si>
    <t>Thickness of concrete liner required, inches</t>
  </si>
  <si>
    <t>Highest Abrasion Level 
to be Considered</t>
  </si>
  <si>
    <t>HDPE</t>
  </si>
  <si>
    <t>PVC</t>
  </si>
  <si>
    <t>Aluminum</t>
  </si>
  <si>
    <t>Steel-Reinforced Thermoplastic</t>
  </si>
  <si>
    <t>Abrasion
Level</t>
  </si>
  <si>
    <t>Water Velocity, fps</t>
  </si>
  <si>
    <t>Bed Load</t>
  </si>
  <si>
    <t>Liner Material to Consider</t>
  </si>
  <si>
    <t>Min.</t>
  </si>
  <si>
    <t>Max.</t>
  </si>
  <si>
    <t>Volume</t>
  </si>
  <si>
    <t>Material Type</t>
  </si>
  <si>
    <t>None</t>
  </si>
  <si>
    <t>All structural liner materials</t>
  </si>
  <si>
    <t>Moderate</t>
  </si>
  <si>
    <t>Sand or Gravel</t>
  </si>
  <si>
    <t>Sand, Gravel, Small Cobbles</t>
  </si>
  <si>
    <t>Angular Sands, Gravels, and/or small cobbles/rocks</t>
  </si>
  <si>
    <t>Angular Sands, Gravels, and Rocks</t>
  </si>
  <si>
    <t>Minor</t>
  </si>
  <si>
    <t>Minor:  Angular Sands, Gravels, and Rocks</t>
  </si>
  <si>
    <t>Moderate:  Angular Sands, Gravels, and Rocks</t>
  </si>
  <si>
    <t>Heavy:  Angular Sands, Gravels, and Rocks</t>
  </si>
  <si>
    <t>SDR HDPE (Min. Wall Thickness 2.5")</t>
  </si>
  <si>
    <t>ABRASION WEAR RATES</t>
  </si>
  <si>
    <t>HDPE Thickness</t>
  </si>
  <si>
    <t>Wear</t>
  </si>
  <si>
    <t>Velocity</t>
  </si>
  <si>
    <t>(For 50-Year Life)</t>
  </si>
  <si>
    <t>Rate</t>
  </si>
  <si>
    <t>Bed Load Volume</t>
  </si>
  <si>
    <t>Abrasion</t>
  </si>
  <si>
    <t>ft/s</t>
  </si>
  <si>
    <t>Inch/Year</t>
  </si>
  <si>
    <t xml:space="preserve">Bed Load Material Type </t>
  </si>
  <si>
    <t>Level</t>
  </si>
  <si>
    <t>Low</t>
  </si>
  <si>
    <t>High</t>
  </si>
  <si>
    <t>Abrasion Level on a scale of 1 (Low) to 6 (High)</t>
  </si>
  <si>
    <t>Velocity Interpolation Factor</t>
  </si>
  <si>
    <t>Liner Material</t>
  </si>
  <si>
    <t>Abrasion Wear Rate (inch/year)</t>
  </si>
  <si>
    <t>ALUMINUM</t>
  </si>
  <si>
    <t>ABRASION OF PVC LINER</t>
  </si>
  <si>
    <t>STEEL</t>
  </si>
  <si>
    <t>PVC Thickness</t>
  </si>
  <si>
    <t>CONCRETE</t>
  </si>
  <si>
    <t>ABRASION OF ALUMINUM LINER</t>
  </si>
  <si>
    <t>Aluminum Thickness</t>
  </si>
  <si>
    <t>Provide invert protection</t>
  </si>
  <si>
    <t>NA</t>
  </si>
  <si>
    <t>ABRASION OF STEEL LINER</t>
  </si>
  <si>
    <t>Steel Thickness</t>
  </si>
  <si>
    <t>ABRASION OF CONCRETE LINER</t>
  </si>
  <si>
    <t>Concrete Thickness</t>
  </si>
  <si>
    <t>ABRASION LEVEL</t>
  </si>
  <si>
    <t>pH*</t>
  </si>
  <si>
    <t>RESISTIVITY*</t>
  </si>
  <si>
    <t>Notes</t>
  </si>
  <si>
    <t>MATERIAL</t>
  </si>
  <si>
    <t>All</t>
  </si>
  <si>
    <t>pH&gt;1.25</t>
  </si>
  <si>
    <t>r&gt;500</t>
  </si>
  <si>
    <t>Steel (Galvanized)</t>
  </si>
  <si>
    <t>6.0&lt;pH&lt;10.0</t>
  </si>
  <si>
    <t>See AISI Chart</t>
  </si>
  <si>
    <t>Steel (Aluminized)</t>
  </si>
  <si>
    <t>7.2&lt;pH&lt;9.0
5.0&lt;pH&lt;7.2</t>
  </si>
  <si>
    <t>r&gt;1,000
r&gt;1,500</t>
  </si>
  <si>
    <t>Steel (Polymer-Coated)</t>
  </si>
  <si>
    <t>**</t>
  </si>
  <si>
    <t>Steel (Uncoated Alloy)</t>
  </si>
  <si>
    <t>Reinforced Concrete Invert Only</t>
  </si>
  <si>
    <t>4.5&lt;pH&lt;10.0</t>
  </si>
  <si>
    <t>r&gt;1,500</t>
  </si>
  <si>
    <t>* pH and resistivity range recommendations are from the 2009 CO DOT study (pages 14 &amp; 15)
This study references Table 6 from a 1996 AZ DOT Pipe Selection Guidelines and Procedures</t>
  </si>
  <si>
    <t>Thickness selected on (4) Corrosion Life Calculator worksheet</t>
  </si>
  <si>
    <t>The following table is from a 2009 CO DOT Abrasion Study</t>
  </si>
  <si>
    <t>The table also applies to concrete inverts in culverts.</t>
  </si>
  <si>
    <t>Indicate if liner is Galvanized, Aluminized, Polymer-coated,Other Steel or Not Steel
(Select from pull-down menu)</t>
  </si>
  <si>
    <t>Additional years of service life provided by polymeric coating.</t>
  </si>
  <si>
    <t>Coatings such as galvanized offer a sacrificial corrosion protection that can last many years in a low-abrasion environment or be removed in a moderate to high abrasion environment.  Aluminized coatings will last nearly twice as long as galvanized coatings.  Aluminized and polymeric coatings are not sacrificial like galvanized, but offer barrier protection from corrosion elements (moisture, oxygen, chlorides, pH, etc.).  Some liners (Other Steel) may be fabricated from alloys that have additional corrosion protection.  The Designer shall coordinate the rate of corrosion with the manufacturer of the product.</t>
  </si>
  <si>
    <t>HDPE, PVC, Fiberglass, Aluminum, Galvanized Steel, Aluminized Steel,Polymeric-Coated Steel, Bare Steel, Steel-Reinforced Thermoplastic</t>
  </si>
  <si>
    <t>Corrugated or Solid Wall HDPE, PVC, Fiberglass, Aluminum, Galvanized Steel, Aluminized Steel,Polymeric-Coated Steel, Bare Steel, Steel-Reinforced Thermoplastic</t>
  </si>
  <si>
    <t>Corrugated HDPE (Type S only), SDR HDPE, PVC, Fiberglass, Galvanized Steel, Aluminized Steel,Polymeric-Coated Steel, Bare Steel</t>
  </si>
  <si>
    <t>SDR HDPE,Fiberglass, Galvanized Steel, Aluminized Steel,Polymeric-Coated Steel, Bare Steel</t>
  </si>
  <si>
    <t>Corrugated or Solid Wall HDPE, PVC, Fiberglass, Aluminum, Galvanized Steel, Aluminized Steel,Polymeric-Coated Steel, Bare Steel</t>
  </si>
  <si>
    <t>SDR HDPE (Min. Wall Thickness 2.5"), Fiberglass</t>
  </si>
  <si>
    <t>FIBERGLASS</t>
  </si>
  <si>
    <t xml:space="preserve">Check the wall thickness of HDPE, PVC and Fiberglass culvert liners </t>
  </si>
  <si>
    <t>Aluminum Corrosion Rate</t>
  </si>
  <si>
    <t>inch thickness of 16 gauge aluminum</t>
  </si>
  <si>
    <t>years of maintenance-free service life (years to first perforation)</t>
  </si>
  <si>
    <t>inch per year Rate of Corrosion of aluminum when 5.5&lt;pH&lt;8.5, R&gt;1,500 ohm-cm</t>
  </si>
  <si>
    <t>Corrosion Rate, inches/year ("0" if liner is "Not Steel or Alum")</t>
  </si>
  <si>
    <t>5.5&lt;pH&lt;8.5</t>
  </si>
  <si>
    <t>***</t>
  </si>
  <si>
    <t xml:space="preserve">** Assume corrosion rate same as galvanized after life of polymer coating </t>
  </si>
  <si>
    <t>*** Coordinate corrosion and abrasion rates with supplier of the product</t>
  </si>
  <si>
    <t>If additional protection is needed for steel liners, consider adding a concrete liner</t>
  </si>
  <si>
    <t>Metal Liners</t>
  </si>
  <si>
    <t>Abrasion calculated separately in Workbook (5)</t>
  </si>
  <si>
    <t>Do not specify aluminum liners in brackish or marine environments (R&lt;1,000)</t>
  </si>
  <si>
    <t xml:space="preserve"> = R (ohm-cm) Field measurements recommended (turns red if pH&lt;=7.3 and R&lt;1,000)</t>
  </si>
  <si>
    <t>Galvanized</t>
  </si>
  <si>
    <r>
      <t>* Calculated from formula:  
Years = (Log</t>
    </r>
    <r>
      <rPr>
        <vertAlign val="subscript"/>
        <sz val="11"/>
        <color rgb="FF000000"/>
        <rFont val="Calibri"/>
        <family val="2"/>
      </rPr>
      <t>10</t>
    </r>
    <r>
      <rPr>
        <sz val="11"/>
        <color rgb="FF000000"/>
        <rFont val="Calibri"/>
        <family val="2"/>
      </rPr>
      <t>R - Log</t>
    </r>
    <r>
      <rPr>
        <vertAlign val="subscript"/>
        <sz val="11"/>
        <color rgb="FF000000"/>
        <rFont val="Calibri"/>
        <family val="2"/>
      </rPr>
      <t>10</t>
    </r>
    <r>
      <rPr>
        <sz val="11"/>
        <color rgb="FF000000"/>
        <rFont val="Calibri"/>
        <family val="2"/>
      </rPr>
      <t>(2160 - 2490Log</t>
    </r>
    <r>
      <rPr>
        <vertAlign val="subscript"/>
        <sz val="11"/>
        <color rgb="FF000000"/>
        <rFont val="Calibri"/>
        <family val="2"/>
      </rPr>
      <t>10</t>
    </r>
    <r>
      <rPr>
        <sz val="11"/>
        <color rgb="FF000000"/>
        <rFont val="Calibri"/>
        <family val="2"/>
      </rPr>
      <t>pH)) 
when pH&gt;7.3, Years=3.82R</t>
    </r>
    <r>
      <rPr>
        <vertAlign val="superscript"/>
        <sz val="11"/>
        <color rgb="FF000000"/>
        <rFont val="Calibri"/>
        <family val="2"/>
      </rPr>
      <t>0.41</t>
    </r>
    <r>
      <rPr>
        <sz val="11"/>
        <color rgb="FF000000"/>
        <rFont val="Calibri"/>
        <family val="2"/>
      </rPr>
      <t xml:space="preserve">  See red circle on Baylis Curve graph (This sheet)
NCSPA-CSP Durability Guide; 
AISI Chart for Estimating Average Invert Life for Galvanized CSP</t>
    </r>
  </si>
  <si>
    <t>Polymer-Coated</t>
  </si>
  <si>
    <t xml:space="preserve"> = Years to 1st Perforation (Aluminum, Specified gauge)</t>
  </si>
  <si>
    <t xml:space="preserve"> = Years to 1st Perforation (Galvanized, Specified gauge)</t>
  </si>
  <si>
    <t xml:space="preserve"> = Years to 1st Perforation (Aluminized Specified gauge)</t>
  </si>
  <si>
    <t>Corrosion Rate of Aluminum, inch per Year (when pH is between 5.5 and 8.5, and Resistivity &gt;= 1,500 ohm-cm)</t>
  </si>
  <si>
    <t>Sand Gravel and Small Cobbles</t>
  </si>
  <si>
    <t>Depth of Flow during 2-Year Storm Event, feet</t>
  </si>
  <si>
    <t>S</t>
  </si>
  <si>
    <t>N</t>
  </si>
  <si>
    <t>R</t>
  </si>
  <si>
    <t>KEY:</t>
  </si>
  <si>
    <t>N = None</t>
  </si>
  <si>
    <t>S = Sand (&lt;2.5")</t>
  </si>
  <si>
    <t>B = Boulders (10"  &amp; Larger)</t>
  </si>
  <si>
    <t>Velocity =</t>
  </si>
  <si>
    <t>Flow Depth =</t>
  </si>
  <si>
    <t>Mean Depth of Flow
2-Yr Event
(feet)</t>
  </si>
  <si>
    <t>Largest Bed Load Material Type 
Likely to Move During 2-Yr Event</t>
  </si>
  <si>
    <t>Column =</t>
  </si>
  <si>
    <t>Largest Bed Load Likely to Move:</t>
  </si>
  <si>
    <t>Flow Velocity During
2-Yr Event
(feet per second)</t>
  </si>
  <si>
    <t>Aggregate Likely to Move during 2-Year Event, inch</t>
  </si>
  <si>
    <t>C = Small Cobbles (&lt;5")</t>
  </si>
  <si>
    <t>R = Large Cobbles (&lt;10")</t>
  </si>
  <si>
    <t>See Worksheet (7B) Bed Load for Bed Load Type by Size of Aggregate</t>
  </si>
  <si>
    <t>(7B) Bed Load'!A1</t>
  </si>
  <si>
    <t>(7A) Abrasion Levels'!A1</t>
  </si>
  <si>
    <t>(9) Recommended pH &amp; R'!A1</t>
  </si>
  <si>
    <t>(Perform hydraulic analysis to determine water velocity and depth of flow)</t>
  </si>
  <si>
    <t>Based on input for velocity and depth of flow</t>
  </si>
  <si>
    <t>Geotechnical Engineer to determine available volume during field visit</t>
  </si>
  <si>
    <t xml:space="preserve"> = pH (From 1 to 14) Field measurements recommended.  Reduce measured pH by 0.5 if sulfates are present in concentration above 100 ppm.</t>
  </si>
  <si>
    <t>On Worksheet (3) Liner Selection for Abrasion, enter water velocity and depth of flow for recurring storm event (typically two years), and select bed load information to generate a suggested Abrasion Level.  Select a liner material appropriate to this abrasion level and determine the yearly rate of abrasion.</t>
  </si>
  <si>
    <t>Costs are to be investigated by the Designer for each liner alternate.  Costs may fluctuate in the market based on current demand and market conditions.  Costs are affected by other factors too, such as transportation, equipment needed to lift and place the liner, and access to the culvert inlet and outlet.</t>
  </si>
  <si>
    <t>If chlorides are present in the water in concentrations above 100 ppm:
  Aluminum &amp; Galvanized steel liners are generally not recommended -regardless of abrasion.  
  Aluminized steel liners in Abrasion Levels 1 and 2, may be considered within    allowable pH and resistivity ranges. 
  Polymer-coated steel liners in Abrasion Levels 1, 2, and 3, may be considered, since it has performed well in salty environments in these abrasion levels.</t>
  </si>
  <si>
    <t>Fiberglass</t>
  </si>
  <si>
    <t>Profile Wall</t>
  </si>
  <si>
    <t>Solid Wall</t>
  </si>
  <si>
    <t>Material
Specification</t>
  </si>
  <si>
    <t>8 gauge</t>
  </si>
  <si>
    <t>Shapes</t>
  </si>
  <si>
    <t>Round, Pipe Arch</t>
  </si>
  <si>
    <t>Lengths</t>
  </si>
  <si>
    <t>20', 40'</t>
  </si>
  <si>
    <t>AASHTO M 218/ASTM A929</t>
  </si>
  <si>
    <t>AASHTO M 274/ASTM A929</t>
  </si>
  <si>
    <t>120" I.D. (round)
144" span (pipearch)</t>
  </si>
  <si>
    <t>144" I.D. (round)
144" span (pipearch)</t>
  </si>
  <si>
    <t>Pipe
Specification</t>
  </si>
  <si>
    <t>AASHTO M 36</t>
  </si>
  <si>
    <t>AASHTO M 196</t>
  </si>
  <si>
    <t>AASHTO M 219</t>
  </si>
  <si>
    <t>Corrugated structural plate
(annular ribs)</t>
  </si>
  <si>
    <t>Corrugated</t>
  </si>
  <si>
    <t>Round, Pipe Arch, Underpass, Special Shapes</t>
  </si>
  <si>
    <t>9" x 2.5"</t>
  </si>
  <si>
    <t>0.25"</t>
  </si>
  <si>
    <t>316" I.D. (round)
Consult fabricator for other shapes</t>
  </si>
  <si>
    <t>2.67" x 0.5"; 3" x 1"</t>
  </si>
  <si>
    <t>Corrugation Sizes</t>
  </si>
  <si>
    <t>1.5" x 0.25"; 2.67" x 0.5"; 3" x 1"; 5" x 1"</t>
  </si>
  <si>
    <t>6" x 2", 15" x 5.5", 16" x 6", 20" x 9.5"</t>
  </si>
  <si>
    <t>AASHTO M 167</t>
  </si>
  <si>
    <t>316" I.D. (6 x 2 ribs)
758" I.D. (15 x 5.5 ribs)
623" I.D. (16 x 6 ribs)
630" I.D. (20 x 9.5 ribs)</t>
  </si>
  <si>
    <t>AASHTO M 245/ASTM A742</t>
  </si>
  <si>
    <t>ASTM A36</t>
  </si>
  <si>
    <t>Max.
Span</t>
  </si>
  <si>
    <t>AASHTO M 335</t>
  </si>
  <si>
    <t>Steel-Reinforced Thermoplastic
(SRPE)</t>
  </si>
  <si>
    <t>Smooth inner wall</t>
  </si>
  <si>
    <t>Round</t>
  </si>
  <si>
    <t>Encapsulated steel ribs as designed by the manufacturer</t>
  </si>
  <si>
    <t>AASHTO M 278</t>
  </si>
  <si>
    <t>AASHTO M 304</t>
  </si>
  <si>
    <t>48" I.D.</t>
  </si>
  <si>
    <t>0.19" inner wall</t>
  </si>
  <si>
    <t>As specified by owner</t>
  </si>
  <si>
    <t>Smooth Inner Wall</t>
  </si>
  <si>
    <t>15" O.D.</t>
  </si>
  <si>
    <t>0.44"</t>
  </si>
  <si>
    <t>ASTM D3262</t>
  </si>
  <si>
    <t>All shapes</t>
  </si>
  <si>
    <t>See manufacturer
Inner layer can be custom designed</t>
  </si>
  <si>
    <t>Any reasonable span</t>
  </si>
  <si>
    <t>Smooth Interior</t>
  </si>
  <si>
    <t>AASHTO M 294</t>
  </si>
  <si>
    <t>ASTM F894</t>
  </si>
  <si>
    <t>Corrugated Interior</t>
  </si>
  <si>
    <t>60" Nominal I.D.</t>
  </si>
  <si>
    <t>63" O.D.</t>
  </si>
  <si>
    <t>SDR 41, SDR 32.5 and SDR 26 available</t>
  </si>
  <si>
    <t>AASHTO M 326/ASTM F714</t>
  </si>
  <si>
    <t>Specify one of the following
Ring Stiffness Constant (RSC):
RSC 160, RSC 250 and RSC 400</t>
  </si>
  <si>
    <t>Smooth Interior
Specify Closed Profile</t>
  </si>
  <si>
    <t>20'</t>
  </si>
  <si>
    <t>Max. Gauge or Thickness</t>
  </si>
  <si>
    <t>Corrugated 
(annular or spiral ribs)</t>
  </si>
  <si>
    <t>Wall Type</t>
  </si>
  <si>
    <t>AASHTO M197</t>
  </si>
  <si>
    <t>ASTM B209, alloy 5052-H141</t>
  </si>
  <si>
    <t>Varies
See mfr.</t>
  </si>
  <si>
    <t>* Check with manufacturer for fabrication capabilities for coating thicker gauges</t>
  </si>
  <si>
    <t>Corrugated Structural Plate
(annular rings)</t>
  </si>
  <si>
    <t>Corrugated Pipe
(annular or spiral ribs)
Smooth interior liner available</t>
  </si>
  <si>
    <t>2-Flange</t>
  </si>
  <si>
    <t>4-Flange</t>
  </si>
  <si>
    <t>0.239"</t>
  </si>
  <si>
    <t>0.375"</t>
  </si>
  <si>
    <t>As designed</t>
  </si>
  <si>
    <t>AASHTO LRFD Design Specification</t>
  </si>
  <si>
    <t>18" rings</t>
  </si>
  <si>
    <t xml:space="preserve"> fully corrugated</t>
  </si>
  <si>
    <t>partially corrugated</t>
  </si>
  <si>
    <t>Tunnel Liner</t>
  </si>
  <si>
    <t>Consult Mfr.</t>
  </si>
  <si>
    <t>fully corrugated</t>
  </si>
  <si>
    <t>Culvert Liner 
Material</t>
  </si>
  <si>
    <t>Solid Wall (uncoated)</t>
  </si>
  <si>
    <t>As Specified</t>
  </si>
  <si>
    <t>Be sure to recommend only liners that meet the recommendations for environmental conditions in which the liner will be placed.  See Worksheet (9) Recommended pH &amp; R.  High chloride and sulfate levels may accelerate corrosion.  See Worksheet (10) for guidance.</t>
  </si>
  <si>
    <t>Perform a preliminary structural analysis on liner options and eliminate options that will not reasonably support the height of fill and transient loads.  Determine which liner options shall be further studied as RSR alternates.</t>
  </si>
  <si>
    <t xml:space="preserve">Perform a preliminary hydraulic analysis to determine water velocity and depth of flow for a 2-year event.  Determine the size of material in the stream bed that is likely to be moved by the 2-year flow.  </t>
  </si>
  <si>
    <t>A geotechnical engineer shall visit the culvert site and examine the stream bed material in the upstream reach and in the culvert.  Observe the volume of abrasive bed load of the size that can be moved by the 2-year flow that is available to be transported through the culvert.  Determine the abrasion level . Observe damage to existing culvert and other culverts just upstream and downstream for evidence of abrasion.</t>
  </si>
  <si>
    <t xml:space="preserve">Determine the minimum desired service life or if the service life should be capped to accommodate other goals that will remove the structure in the future. </t>
  </si>
  <si>
    <t>Culvert liner Alternates shall be evaluated on a Life Cycle Cost basis so that alternates with different service life expectancies and/or maintenance needs can be compared.  If all alternates have a similar service life or require no maintence, LCCA may not be helpful for the purpose of comparing costs. Hydraulic design may require a supplemental pipe be installed beside the lined culvert.  LCCA shall consider the cost of a supplemental pipe when applicable.</t>
  </si>
  <si>
    <t>Enter the Liner Selection Spreadsheet:</t>
  </si>
  <si>
    <t>8' to 10' Max. Typ.</t>
  </si>
  <si>
    <t>Pipe: 10 gauge
Str. Plate:  0.250"</t>
  </si>
  <si>
    <t>10gauge</t>
  </si>
  <si>
    <t>10 gauge</t>
  </si>
  <si>
    <t>Any length up to 40'</t>
  </si>
  <si>
    <t>0.11 to 0.380"
0.170 to 0.380"</t>
  </si>
  <si>
    <t xml:space="preserve"> = Thickness, Inch (User must input thickness to match gauge above or other ga.)</t>
  </si>
  <si>
    <t>STEEL-REINFORCED THERMOPLASTIC</t>
  </si>
  <si>
    <t>(10) Sulfate &amp; Chloride Attack'!A1</t>
  </si>
  <si>
    <t>4. Check sulfate concentration
(See "Sulfate and Chloride Attack" worksheet)</t>
  </si>
  <si>
    <t>Request environmental testing for pH, resistivity, chlorides and sulfates as recommended in the Design Guidance for Selection of Culvert Liner document.  Follow recommendations on Worksheet (9) Recommended pH and R, and Worksheet (10) Sulfate and Chloride Attack.</t>
  </si>
  <si>
    <t>Corrosion Rate of Steel Other than Galvanized, Aluminized or Polymer-Coated
Inch per Year (Designer to manually input a value after coordinating with supplier of steel and considering environmental conditions that may accelerate corrosion.  See Note 5 below) Alloys with enhanced corrosion resistance may have rates of 0.002 Inch per year or less. If unknown, use 0.005 inch per year.</t>
  </si>
  <si>
    <t>In research with metals, sulfates have been known to cause corrosion at 100 ppm.  100 ppm will be used to screen metal liner materials.</t>
  </si>
  <si>
    <t xml:space="preserve">In research with concrete, when pH is below 7.0 and sulfate concentration is 1,500 ppm or more, conventional concrete is vulnerable to deterioration.  Low-permeability concrete with Type II or V cement is recommended. </t>
  </si>
  <si>
    <t>If sulfates are present at 100 ppm or more, the pH will likely drop due to formation of hydrogen sulfide.  To be conservative in calculating service life, reduce the measured pH by 0.5 to account for formation of additional acids due to the presence of sulfates.  The presence of sulfates can adversely interact with chlorides to cause corrosion in metal.  Sulfates lower the threshold at which chlorides cause corrosion.</t>
  </si>
  <si>
    <t>The table above is from the Caltrans Highway Design Manual</t>
  </si>
  <si>
    <t>Min. wall stiffness specified by AASHTO M294 for each diameter to limit deflection to 5%</t>
  </si>
  <si>
    <t>Varies by diameter
See AASHTO M294</t>
  </si>
  <si>
    <t>joints:  bell, spigot does not hold together well, thermal movement at joint</t>
  </si>
  <si>
    <t>SDR 32.5 90% available</t>
  </si>
  <si>
    <t>120" Nominal I.D.</t>
  </si>
  <si>
    <t>Varies by diameter
See AASHTO M335</t>
  </si>
  <si>
    <t>Typically 14' &amp; 24' or
As specified by owner</t>
  </si>
  <si>
    <t>O.D./Dimension Ratio</t>
  </si>
  <si>
    <t>120" I.D.
(Available up to 132")</t>
  </si>
  <si>
    <t>Varies by Diameter and RSC
(consult mfr. For actual thickness of inner wall)</t>
  </si>
  <si>
    <t>Ribbed</t>
  </si>
  <si>
    <t>1.25" Max. Typ.
(Up to 2" Possible)</t>
  </si>
  <si>
    <t>Not Steel or Alum</t>
  </si>
  <si>
    <t>On Worksheet (4) Corrosion Life Calculator, if the selected liner is aluminum or steel, enter pH and Resistivity and a gauge of the proposed metal liner. Check Worksheet (12) Material Availability before selecting a gauge.  The spreadsheet will establish the corrosion life of the proposed metal liner and calculate the yearly rate of corrosion and service life if no abrasion were to occur.</t>
  </si>
  <si>
    <t>Enter Worksheet (5) Corrosion &amp; Abrasion.  Enter desired service life and indicate if material is aluminum or steel.  If concrete liner is desired to add service life, enter number of years of additional life  desired.  A proposed thickness of metal will be calculated and a proposed thickness of concrete liner as well based on calculated corrosion and abrasion rates.  The Designer shall evaluate the proposed thicknesses and evaluate the liner material selected in Step 5A.  Revise proposed liner as necessary.</t>
  </si>
  <si>
    <t xml:space="preserve">Liner materials listed for consideration may provide a shorter service life than desired and shall be carefully evaluated by the Designer.  Liner materials not listed for consideration may still be able to be used, but will likely have a shorter service life than typically desired and may require that a greater thickness be specified.  </t>
  </si>
  <si>
    <t>Red highlighted cell indicates that abrasion level exceeds 
recommendation for liner material selected.  Consider selecting another liner material.</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2">
    <numFmt numFmtId="164" formatCode="0.0000"/>
    <numFmt numFmtId="165" formatCode="0.000"/>
  </numFmts>
  <fonts count="13" x14ac:knownFonts="1">
    <font>
      <sz val="11"/>
      <color theme="1"/>
      <name val="Calibri"/>
      <family val="2"/>
      <scheme val="minor"/>
    </font>
    <font>
      <b/>
      <sz val="11"/>
      <color theme="1"/>
      <name val="Calibri"/>
      <family val="2"/>
      <scheme val="minor"/>
    </font>
    <font>
      <b/>
      <u/>
      <sz val="14"/>
      <color theme="1"/>
      <name val="Calibri"/>
      <family val="2"/>
      <scheme val="minor"/>
    </font>
    <font>
      <b/>
      <u/>
      <sz val="11"/>
      <color rgb="FF000000"/>
      <name val="Calibri"/>
      <family val="2"/>
    </font>
    <font>
      <sz val="11"/>
      <color rgb="FF000000"/>
      <name val="Calibri"/>
      <family val="2"/>
    </font>
    <font>
      <b/>
      <sz val="14"/>
      <color rgb="FF000000"/>
      <name val="Calibri"/>
      <family val="2"/>
    </font>
    <font>
      <b/>
      <vertAlign val="subscript"/>
      <sz val="14"/>
      <color rgb="FF000000"/>
      <name val="Calibri"/>
      <family val="2"/>
    </font>
    <font>
      <vertAlign val="subscript"/>
      <sz val="11"/>
      <color rgb="FF000000"/>
      <name val="Calibri"/>
      <family val="2"/>
    </font>
    <font>
      <sz val="9"/>
      <color theme="1"/>
      <name val="Segoe UI"/>
      <family val="2"/>
    </font>
    <font>
      <sz val="11"/>
      <color theme="9"/>
      <name val="Calibri"/>
      <family val="2"/>
      <scheme val="minor"/>
    </font>
    <font>
      <vertAlign val="superscript"/>
      <sz val="11"/>
      <color rgb="FF000000"/>
      <name val="Calibri"/>
      <family val="2"/>
    </font>
    <font>
      <u/>
      <sz val="11"/>
      <color theme="10"/>
      <name val="Calibri"/>
      <family val="2"/>
      <scheme val="minor"/>
    </font>
    <font>
      <b/>
      <sz val="10"/>
      <color theme="1"/>
      <name val="Calibri"/>
      <family val="2"/>
      <scheme val="minor"/>
    </font>
  </fonts>
  <fills count="14">
    <fill>
      <patternFill patternType="none"/>
    </fill>
    <fill>
      <patternFill patternType="gray125"/>
    </fill>
    <fill>
      <patternFill patternType="solid">
        <fgColor rgb="FFFFFF00"/>
        <bgColor indexed="64"/>
      </patternFill>
    </fill>
    <fill>
      <patternFill patternType="solid">
        <fgColor rgb="FFFFFF00"/>
        <bgColor rgb="FF000000"/>
      </patternFill>
    </fill>
    <fill>
      <patternFill patternType="solid">
        <fgColor rgb="FFE2EFDA"/>
        <bgColor rgb="FF000000"/>
      </patternFill>
    </fill>
    <fill>
      <patternFill patternType="solid">
        <fgColor rgb="FFFFCCCC"/>
        <bgColor indexed="64"/>
      </patternFill>
    </fill>
    <fill>
      <patternFill patternType="solid">
        <fgColor theme="9" tint="0.79998168889431442"/>
        <bgColor indexed="64"/>
      </patternFill>
    </fill>
    <fill>
      <patternFill patternType="solid">
        <fgColor theme="4" tint="0.79998168889431442"/>
        <bgColor indexed="64"/>
      </patternFill>
    </fill>
    <fill>
      <patternFill patternType="solid">
        <fgColor theme="4" tint="0.79998168889431442"/>
        <bgColor rgb="FF000000"/>
      </patternFill>
    </fill>
    <fill>
      <patternFill patternType="solid">
        <fgColor rgb="FFDED8F4"/>
        <bgColor indexed="64"/>
      </patternFill>
    </fill>
    <fill>
      <patternFill patternType="solid">
        <fgColor rgb="FFFFFFCC"/>
        <bgColor indexed="64"/>
      </patternFill>
    </fill>
    <fill>
      <patternFill patternType="solid">
        <fgColor theme="7" tint="0.79998168889431442"/>
        <bgColor indexed="64"/>
      </patternFill>
    </fill>
    <fill>
      <patternFill patternType="solid">
        <fgColor theme="5" tint="0.79998168889431442"/>
        <bgColor indexed="64"/>
      </patternFill>
    </fill>
    <fill>
      <patternFill patternType="solid">
        <fgColor theme="0" tint="-4.9989318521683403E-2"/>
        <bgColor indexed="64"/>
      </patternFill>
    </fill>
  </fills>
  <borders count="69">
    <border>
      <left/>
      <right/>
      <top/>
      <bottom/>
      <diagonal/>
    </border>
    <border>
      <left style="thin">
        <color indexed="64"/>
      </left>
      <right style="thin">
        <color indexed="64"/>
      </right>
      <top style="thin">
        <color indexed="64"/>
      </top>
      <bottom style="thin">
        <color indexed="64"/>
      </bottom>
      <diagonal/>
    </border>
    <border>
      <left style="medium">
        <color indexed="64"/>
      </left>
      <right style="thin">
        <color indexed="64"/>
      </right>
      <top style="medium">
        <color indexed="64"/>
      </top>
      <bottom style="thin">
        <color indexed="64"/>
      </bottom>
      <diagonal/>
    </border>
    <border>
      <left style="thin">
        <color indexed="64"/>
      </left>
      <right style="thin">
        <color indexed="64"/>
      </right>
      <top style="medium">
        <color indexed="64"/>
      </top>
      <bottom style="thin">
        <color indexed="64"/>
      </bottom>
      <diagonal/>
    </border>
    <border>
      <left style="thin">
        <color indexed="64"/>
      </left>
      <right style="medium">
        <color indexed="64"/>
      </right>
      <top style="medium">
        <color indexed="64"/>
      </top>
      <bottom style="thin">
        <color indexed="64"/>
      </bottom>
      <diagonal/>
    </border>
    <border>
      <left style="medium">
        <color indexed="64"/>
      </left>
      <right style="thin">
        <color indexed="64"/>
      </right>
      <top style="thin">
        <color indexed="64"/>
      </top>
      <bottom style="medium">
        <color indexed="64"/>
      </bottom>
      <diagonal/>
    </border>
    <border>
      <left style="thin">
        <color indexed="64"/>
      </left>
      <right style="thin">
        <color indexed="64"/>
      </right>
      <top style="thin">
        <color indexed="64"/>
      </top>
      <bottom style="medium">
        <color indexed="64"/>
      </bottom>
      <diagonal/>
    </border>
    <border>
      <left style="thin">
        <color indexed="64"/>
      </left>
      <right style="medium">
        <color indexed="64"/>
      </right>
      <top style="thin">
        <color indexed="64"/>
      </top>
      <bottom style="medium">
        <color indexed="64"/>
      </bottom>
      <diagonal/>
    </border>
    <border>
      <left style="medium">
        <color indexed="64"/>
      </left>
      <right style="thin">
        <color indexed="64"/>
      </right>
      <top style="thin">
        <color indexed="64"/>
      </top>
      <bottom style="thin">
        <color indexed="64"/>
      </bottom>
      <diagonal/>
    </border>
    <border>
      <left style="thin">
        <color indexed="64"/>
      </left>
      <right style="medium">
        <color indexed="64"/>
      </right>
      <top style="thin">
        <color indexed="64"/>
      </top>
      <bottom style="thin">
        <color indexed="64"/>
      </bottom>
      <diagonal/>
    </border>
    <border>
      <left style="medium">
        <color indexed="64"/>
      </left>
      <right style="medium">
        <color indexed="64"/>
      </right>
      <top style="medium">
        <color indexed="64"/>
      </top>
      <bottom/>
      <diagonal/>
    </border>
    <border>
      <left style="medium">
        <color indexed="64"/>
      </left>
      <right style="medium">
        <color indexed="64"/>
      </right>
      <top/>
      <bottom style="medium">
        <color indexed="64"/>
      </bottom>
      <diagonal/>
    </border>
    <border>
      <left style="medium">
        <color indexed="64"/>
      </left>
      <right style="medium">
        <color indexed="64"/>
      </right>
      <top style="medium">
        <color indexed="64"/>
      </top>
      <bottom style="thin">
        <color indexed="64"/>
      </bottom>
      <diagonal/>
    </border>
    <border>
      <left style="medium">
        <color indexed="64"/>
      </left>
      <right style="medium">
        <color indexed="64"/>
      </right>
      <top style="thin">
        <color indexed="64"/>
      </top>
      <bottom style="thin">
        <color indexed="64"/>
      </bottom>
      <diagonal/>
    </border>
    <border>
      <left style="medium">
        <color indexed="64"/>
      </left>
      <right style="medium">
        <color indexed="64"/>
      </right>
      <top style="thin">
        <color indexed="64"/>
      </top>
      <bottom style="medium">
        <color indexed="64"/>
      </bottom>
      <diagonal/>
    </border>
    <border>
      <left style="thin">
        <color indexed="64"/>
      </left>
      <right/>
      <top style="medium">
        <color indexed="64"/>
      </top>
      <bottom style="thin">
        <color indexed="64"/>
      </bottom>
      <diagonal/>
    </border>
    <border>
      <left style="thin">
        <color indexed="64"/>
      </left>
      <right/>
      <top style="thin">
        <color indexed="64"/>
      </top>
      <bottom style="thin">
        <color indexed="64"/>
      </bottom>
      <diagonal/>
    </border>
    <border>
      <left style="thin">
        <color indexed="64"/>
      </left>
      <right/>
      <top style="thin">
        <color indexed="64"/>
      </top>
      <bottom style="medium">
        <color indexed="64"/>
      </bottom>
      <diagonal/>
    </border>
    <border>
      <left style="medium">
        <color indexed="64"/>
      </left>
      <right style="medium">
        <color indexed="64"/>
      </right>
      <top/>
      <bottom/>
      <diagonal/>
    </border>
    <border>
      <left style="medium">
        <color indexed="64"/>
      </left>
      <right style="thin">
        <color indexed="64"/>
      </right>
      <top style="thin">
        <color indexed="64"/>
      </top>
      <bottom/>
      <diagonal/>
    </border>
    <border>
      <left style="thin">
        <color indexed="64"/>
      </left>
      <right style="thin">
        <color indexed="64"/>
      </right>
      <top style="thin">
        <color indexed="64"/>
      </top>
      <bottom/>
      <diagonal/>
    </border>
    <border>
      <left style="thin">
        <color indexed="64"/>
      </left>
      <right style="medium">
        <color indexed="64"/>
      </right>
      <top style="thin">
        <color indexed="64"/>
      </top>
      <bottom/>
      <diagonal/>
    </border>
    <border>
      <left style="thin">
        <color indexed="64"/>
      </left>
      <right style="thin">
        <color indexed="64"/>
      </right>
      <top style="thin">
        <color indexed="64"/>
      </top>
      <bottom style="double">
        <color indexed="64"/>
      </bottom>
      <diagonal/>
    </border>
    <border>
      <left style="medium">
        <color indexed="64"/>
      </left>
      <right/>
      <top style="medium">
        <color indexed="64"/>
      </top>
      <bottom style="medium">
        <color indexed="64"/>
      </bottom>
      <diagonal/>
    </border>
    <border>
      <left/>
      <right/>
      <top style="medium">
        <color indexed="64"/>
      </top>
      <bottom style="medium">
        <color indexed="64"/>
      </bottom>
      <diagonal/>
    </border>
    <border>
      <left/>
      <right style="medium">
        <color rgb="FF000000"/>
      </right>
      <top style="medium">
        <color indexed="64"/>
      </top>
      <bottom style="medium">
        <color indexed="64"/>
      </bottom>
      <diagonal/>
    </border>
    <border>
      <left style="medium">
        <color indexed="64"/>
      </left>
      <right style="medium">
        <color indexed="64"/>
      </right>
      <top style="medium">
        <color indexed="64"/>
      </top>
      <bottom style="medium">
        <color indexed="64"/>
      </bottom>
      <diagonal/>
    </border>
    <border>
      <left style="medium">
        <color indexed="64"/>
      </left>
      <right/>
      <top style="medium">
        <color indexed="64"/>
      </top>
      <bottom style="thin">
        <color indexed="64"/>
      </bottom>
      <diagonal/>
    </border>
    <border>
      <left/>
      <right style="thin">
        <color indexed="64"/>
      </right>
      <top style="medium">
        <color indexed="64"/>
      </top>
      <bottom style="thin">
        <color indexed="64"/>
      </bottom>
      <diagonal/>
    </border>
    <border>
      <left style="thin">
        <color indexed="64"/>
      </left>
      <right style="medium">
        <color indexed="64"/>
      </right>
      <top style="medium">
        <color indexed="64"/>
      </top>
      <bottom/>
      <diagonal/>
    </border>
    <border>
      <left style="thin">
        <color indexed="64"/>
      </left>
      <right style="medium">
        <color indexed="64"/>
      </right>
      <top/>
      <bottom style="medium">
        <color rgb="FF000000"/>
      </bottom>
      <diagonal/>
    </border>
    <border>
      <left/>
      <right style="thin">
        <color indexed="64"/>
      </right>
      <top/>
      <bottom style="medium">
        <color indexed="64"/>
      </bottom>
      <diagonal/>
    </border>
    <border>
      <left/>
      <right style="medium">
        <color indexed="64"/>
      </right>
      <top/>
      <bottom style="medium">
        <color indexed="64"/>
      </bottom>
      <diagonal/>
    </border>
    <border>
      <left style="medium">
        <color indexed="64"/>
      </left>
      <right style="thin">
        <color indexed="64"/>
      </right>
      <top/>
      <bottom style="medium">
        <color indexed="64"/>
      </bottom>
      <diagonal/>
    </border>
    <border>
      <left/>
      <right/>
      <top/>
      <bottom style="medium">
        <color indexed="64"/>
      </bottom>
      <diagonal/>
    </border>
    <border>
      <left style="medium">
        <color indexed="64"/>
      </left>
      <right style="medium">
        <color indexed="64"/>
      </right>
      <top/>
      <bottom style="thin">
        <color indexed="64"/>
      </bottom>
      <diagonal/>
    </border>
    <border>
      <left/>
      <right style="thin">
        <color indexed="64"/>
      </right>
      <top/>
      <bottom style="thin">
        <color indexed="64"/>
      </bottom>
      <diagonal/>
    </border>
    <border>
      <left/>
      <right style="medium">
        <color indexed="64"/>
      </right>
      <top/>
      <bottom style="thin">
        <color indexed="64"/>
      </bottom>
      <diagonal/>
    </border>
    <border>
      <left style="medium">
        <color indexed="64"/>
      </left>
      <right style="thin">
        <color indexed="64"/>
      </right>
      <top/>
      <bottom style="thin">
        <color indexed="64"/>
      </bottom>
      <diagonal/>
    </border>
    <border>
      <left/>
      <right/>
      <top style="thin">
        <color indexed="64"/>
      </top>
      <bottom style="thin">
        <color indexed="64"/>
      </bottom>
      <diagonal/>
    </border>
    <border>
      <left/>
      <right style="thin">
        <color indexed="64"/>
      </right>
      <top style="thin">
        <color indexed="64"/>
      </top>
      <bottom style="thin">
        <color indexed="64"/>
      </bottom>
      <diagonal/>
    </border>
    <border>
      <left style="thin">
        <color indexed="64"/>
      </left>
      <right/>
      <top style="thin">
        <color indexed="64"/>
      </top>
      <bottom/>
      <diagonal/>
    </border>
    <border>
      <left/>
      <right style="thin">
        <color indexed="64"/>
      </right>
      <top style="thin">
        <color indexed="64"/>
      </top>
      <bottom/>
      <diagonal/>
    </border>
    <border>
      <left style="thin">
        <color indexed="64"/>
      </left>
      <right/>
      <top/>
      <bottom/>
      <diagonal/>
    </border>
    <border>
      <left/>
      <right style="thin">
        <color indexed="64"/>
      </right>
      <top/>
      <bottom/>
      <diagonal/>
    </border>
    <border>
      <left style="thin">
        <color indexed="64"/>
      </left>
      <right style="thin">
        <color indexed="64"/>
      </right>
      <top/>
      <bottom/>
      <diagonal/>
    </border>
    <border>
      <left style="thin">
        <color indexed="64"/>
      </left>
      <right/>
      <top/>
      <bottom style="thin">
        <color indexed="64"/>
      </bottom>
      <diagonal/>
    </border>
    <border>
      <left style="thin">
        <color indexed="64"/>
      </left>
      <right style="thin">
        <color indexed="64"/>
      </right>
      <top/>
      <bottom style="thin">
        <color indexed="64"/>
      </bottom>
      <diagonal/>
    </border>
    <border>
      <left/>
      <right style="medium">
        <color indexed="64"/>
      </right>
      <top style="medium">
        <color indexed="64"/>
      </top>
      <bottom style="medium">
        <color indexed="64"/>
      </bottom>
      <diagonal/>
    </border>
    <border>
      <left style="medium">
        <color indexed="64"/>
      </left>
      <right style="medium">
        <color indexed="64"/>
      </right>
      <top style="thin">
        <color indexed="64"/>
      </top>
      <bottom/>
      <diagonal/>
    </border>
    <border>
      <left/>
      <right/>
      <top/>
      <bottom style="double">
        <color indexed="64"/>
      </bottom>
      <diagonal/>
    </border>
    <border>
      <left style="medium">
        <color indexed="64"/>
      </left>
      <right style="thin">
        <color indexed="64"/>
      </right>
      <top style="medium">
        <color indexed="64"/>
      </top>
      <bottom/>
      <diagonal/>
    </border>
    <border>
      <left style="thin">
        <color indexed="64"/>
      </left>
      <right style="thin">
        <color indexed="64"/>
      </right>
      <top style="medium">
        <color indexed="64"/>
      </top>
      <bottom/>
      <diagonal/>
    </border>
    <border>
      <left style="thin">
        <color indexed="64"/>
      </left>
      <right style="thin">
        <color indexed="64"/>
      </right>
      <top/>
      <bottom style="medium">
        <color indexed="64"/>
      </bottom>
      <diagonal/>
    </border>
    <border>
      <left style="thin">
        <color indexed="64"/>
      </left>
      <right style="medium">
        <color indexed="64"/>
      </right>
      <top/>
      <bottom style="medium">
        <color indexed="64"/>
      </bottom>
      <diagonal/>
    </border>
    <border>
      <left/>
      <right/>
      <top style="medium">
        <color indexed="64"/>
      </top>
      <bottom style="thin">
        <color indexed="64"/>
      </bottom>
      <diagonal/>
    </border>
    <border>
      <left/>
      <right style="medium">
        <color rgb="FF000000"/>
      </right>
      <top style="medium">
        <color indexed="64"/>
      </top>
      <bottom style="thin">
        <color indexed="64"/>
      </bottom>
      <diagonal/>
    </border>
    <border>
      <left style="thin">
        <color indexed="64"/>
      </left>
      <right style="medium">
        <color indexed="64"/>
      </right>
      <top/>
      <bottom style="thin">
        <color indexed="64"/>
      </bottom>
      <diagonal/>
    </border>
    <border>
      <left/>
      <right style="thin">
        <color indexed="64"/>
      </right>
      <top style="thin">
        <color indexed="64"/>
      </top>
      <bottom style="medium">
        <color indexed="64"/>
      </bottom>
      <diagonal/>
    </border>
    <border>
      <left/>
      <right style="thin">
        <color indexed="64"/>
      </right>
      <top style="medium">
        <color indexed="64"/>
      </top>
      <bottom/>
      <diagonal/>
    </border>
    <border>
      <left/>
      <right style="medium">
        <color indexed="64"/>
      </right>
      <top style="medium">
        <color indexed="64"/>
      </top>
      <bottom style="thin">
        <color indexed="64"/>
      </bottom>
      <diagonal/>
    </border>
    <border>
      <left/>
      <right style="thin">
        <color indexed="64"/>
      </right>
      <top style="medium">
        <color indexed="64"/>
      </top>
      <bottom style="medium">
        <color indexed="64"/>
      </bottom>
      <diagonal/>
    </border>
    <border>
      <left style="thin">
        <color indexed="64"/>
      </left>
      <right style="thin">
        <color indexed="64"/>
      </right>
      <top style="medium">
        <color indexed="64"/>
      </top>
      <bottom style="medium">
        <color indexed="64"/>
      </bottom>
      <diagonal/>
    </border>
    <border>
      <left style="thin">
        <color indexed="64"/>
      </left>
      <right style="medium">
        <color indexed="64"/>
      </right>
      <top style="medium">
        <color indexed="64"/>
      </top>
      <bottom style="medium">
        <color indexed="64"/>
      </bottom>
      <diagonal/>
    </border>
    <border>
      <left style="medium">
        <color indexed="64"/>
      </left>
      <right style="thin">
        <color indexed="64"/>
      </right>
      <top style="medium">
        <color indexed="64"/>
      </top>
      <bottom style="medium">
        <color indexed="64"/>
      </bottom>
      <diagonal/>
    </border>
    <border>
      <left style="thin">
        <color indexed="64"/>
      </left>
      <right style="medium">
        <color indexed="64"/>
      </right>
      <top/>
      <bottom/>
      <diagonal/>
    </border>
    <border>
      <left style="medium">
        <color indexed="64"/>
      </left>
      <right style="thin">
        <color indexed="64"/>
      </right>
      <top/>
      <bottom/>
      <diagonal/>
    </border>
    <border>
      <left/>
      <right style="medium">
        <color indexed="64"/>
      </right>
      <top style="thin">
        <color indexed="64"/>
      </top>
      <bottom style="thin">
        <color indexed="64"/>
      </bottom>
      <diagonal/>
    </border>
    <border>
      <left/>
      <right style="medium">
        <color indexed="64"/>
      </right>
      <top style="thin">
        <color indexed="64"/>
      </top>
      <bottom style="medium">
        <color indexed="64"/>
      </bottom>
      <diagonal/>
    </border>
  </borders>
  <cellStyleXfs count="2">
    <xf numFmtId="0" fontId="0" fillId="0" borderId="0"/>
    <xf numFmtId="0" fontId="11" fillId="0" borderId="0" applyNumberFormat="0" applyFill="0" applyBorder="0" applyAlignment="0" applyProtection="0"/>
  </cellStyleXfs>
  <cellXfs count="319">
    <xf numFmtId="0" fontId="0" fillId="0" borderId="0" xfId="0"/>
    <xf numFmtId="0" fontId="0" fillId="0" borderId="0" xfId="0" applyAlignment="1">
      <alignment vertical="center"/>
    </xf>
    <xf numFmtId="0" fontId="0" fillId="0" borderId="0" xfId="0" applyAlignment="1">
      <alignment wrapText="1"/>
    </xf>
    <xf numFmtId="0" fontId="0" fillId="0" borderId="0" xfId="0" applyAlignment="1">
      <alignment horizontal="center" wrapText="1"/>
    </xf>
    <xf numFmtId="0" fontId="0" fillId="0" borderId="0" xfId="0" applyAlignment="1">
      <alignment horizontal="center"/>
    </xf>
    <xf numFmtId="0" fontId="0" fillId="0" borderId="1" xfId="0" applyBorder="1" applyAlignment="1">
      <alignment horizontal="center" vertical="center" wrapText="1"/>
    </xf>
    <xf numFmtId="0" fontId="0" fillId="0" borderId="1" xfId="0" applyBorder="1"/>
    <xf numFmtId="0" fontId="0" fillId="0" borderId="1" xfId="0" applyBorder="1" applyAlignment="1">
      <alignment horizontal="center"/>
    </xf>
    <xf numFmtId="0" fontId="0" fillId="0" borderId="1" xfId="0" applyBorder="1" applyAlignment="1">
      <alignment wrapText="1"/>
    </xf>
    <xf numFmtId="0" fontId="0" fillId="0" borderId="2" xfId="0" applyBorder="1" applyAlignment="1">
      <alignment horizontal="center" vertical="center" wrapText="1"/>
    </xf>
    <xf numFmtId="0" fontId="0" fillId="0" borderId="3" xfId="0" applyBorder="1"/>
    <xf numFmtId="0" fontId="0" fillId="0" borderId="6" xfId="0" applyBorder="1"/>
    <xf numFmtId="0" fontId="0" fillId="0" borderId="7" xfId="0" applyBorder="1"/>
    <xf numFmtId="0" fontId="0" fillId="0" borderId="3" xfId="0" applyBorder="1" applyAlignment="1">
      <alignment horizontal="center" wrapText="1"/>
    </xf>
    <xf numFmtId="0" fontId="0" fillId="0" borderId="4" xfId="0" applyBorder="1"/>
    <xf numFmtId="0" fontId="0" fillId="0" borderId="8" xfId="0" applyBorder="1" applyAlignment="1">
      <alignment horizontal="center" vertical="center"/>
    </xf>
    <xf numFmtId="0" fontId="0" fillId="0" borderId="9" xfId="0" applyBorder="1"/>
    <xf numFmtId="0" fontId="0" fillId="0" borderId="5" xfId="0" applyBorder="1" applyAlignment="1">
      <alignment horizontal="center" vertical="center"/>
    </xf>
    <xf numFmtId="0" fontId="0" fillId="0" borderId="6" xfId="0" applyBorder="1" applyAlignment="1">
      <alignment horizontal="center" vertical="center" wrapText="1"/>
    </xf>
    <xf numFmtId="0" fontId="0" fillId="0" borderId="6" xfId="0" applyBorder="1" applyAlignment="1">
      <alignment horizontal="center"/>
    </xf>
    <xf numFmtId="0" fontId="0" fillId="0" borderId="10" xfId="0" applyBorder="1" applyAlignment="1">
      <alignment horizontal="center"/>
    </xf>
    <xf numFmtId="0" fontId="0" fillId="0" borderId="11" xfId="0" applyBorder="1" applyAlignment="1">
      <alignment horizontal="left"/>
    </xf>
    <xf numFmtId="0" fontId="0" fillId="0" borderId="12" xfId="0" applyBorder="1" applyAlignment="1">
      <alignment horizontal="left"/>
    </xf>
    <xf numFmtId="0" fontId="0" fillId="0" borderId="13" xfId="0" applyBorder="1" applyAlignment="1">
      <alignment horizontal="left"/>
    </xf>
    <xf numFmtId="0" fontId="0" fillId="0" borderId="5" xfId="0" applyBorder="1" applyAlignment="1">
      <alignment horizontal="center"/>
    </xf>
    <xf numFmtId="0" fontId="0" fillId="0" borderId="7" xfId="0" applyBorder="1" applyAlignment="1">
      <alignment horizontal="center"/>
    </xf>
    <xf numFmtId="0" fontId="0" fillId="0" borderId="8" xfId="0" applyBorder="1" applyAlignment="1">
      <alignment horizontal="center"/>
    </xf>
    <xf numFmtId="0" fontId="0" fillId="0" borderId="9" xfId="0" applyBorder="1" applyAlignment="1">
      <alignment horizontal="center"/>
    </xf>
    <xf numFmtId="0" fontId="0" fillId="0" borderId="0" xfId="0" applyBorder="1" applyAlignment="1">
      <alignment horizontal="center"/>
    </xf>
    <xf numFmtId="0" fontId="0" fillId="0" borderId="15" xfId="0" applyBorder="1"/>
    <xf numFmtId="0" fontId="0" fillId="0" borderId="16" xfId="0" applyBorder="1"/>
    <xf numFmtId="0" fontId="0" fillId="0" borderId="16" xfId="0" applyBorder="1" applyAlignment="1">
      <alignment wrapText="1"/>
    </xf>
    <xf numFmtId="0" fontId="0" fillId="0" borderId="17" xfId="0" applyBorder="1" applyAlignment="1">
      <alignment wrapText="1"/>
    </xf>
    <xf numFmtId="0" fontId="0" fillId="0" borderId="18" xfId="0" applyBorder="1"/>
    <xf numFmtId="0" fontId="0" fillId="0" borderId="19" xfId="0" applyBorder="1" applyAlignment="1">
      <alignment horizontal="center" vertical="center" wrapText="1"/>
    </xf>
    <xf numFmtId="0" fontId="0" fillId="0" borderId="20" xfId="0" applyBorder="1" applyAlignment="1">
      <alignment horizontal="center" vertical="center"/>
    </xf>
    <xf numFmtId="0" fontId="0" fillId="0" borderId="20" xfId="0" applyBorder="1"/>
    <xf numFmtId="0" fontId="0" fillId="0" borderId="21" xfId="0" applyBorder="1"/>
    <xf numFmtId="0" fontId="0" fillId="0" borderId="2" xfId="0" quotePrefix="1" applyBorder="1" applyAlignment="1">
      <alignment horizontal="center" vertical="center"/>
    </xf>
    <xf numFmtId="0" fontId="0" fillId="0" borderId="8" xfId="0" quotePrefix="1" applyBorder="1" applyAlignment="1">
      <alignment horizontal="center" vertical="center"/>
    </xf>
    <xf numFmtId="0" fontId="2" fillId="0" borderId="0" xfId="0" applyFont="1" applyAlignment="1">
      <alignment horizontal="left"/>
    </xf>
    <xf numFmtId="0" fontId="0" fillId="0" borderId="0" xfId="0" quotePrefix="1" applyAlignment="1">
      <alignment horizontal="center"/>
    </xf>
    <xf numFmtId="0" fontId="1" fillId="0" borderId="0" xfId="0" applyFont="1" applyAlignment="1">
      <alignment horizontal="right" vertical="center"/>
    </xf>
    <xf numFmtId="0" fontId="0" fillId="0" borderId="8" xfId="0" applyNumberFormat="1" applyBorder="1" applyAlignment="1">
      <alignment horizontal="center" vertical="center"/>
    </xf>
    <xf numFmtId="0" fontId="0" fillId="2" borderId="1" xfId="0" applyFill="1" applyBorder="1" applyAlignment="1" applyProtection="1">
      <alignment horizontal="center"/>
      <protection locked="0"/>
    </xf>
    <xf numFmtId="0" fontId="0" fillId="0" borderId="1" xfId="0" applyFill="1" applyBorder="1" applyAlignment="1">
      <alignment horizontal="center"/>
    </xf>
    <xf numFmtId="0" fontId="0" fillId="2" borderId="1" xfId="0" applyFill="1" applyBorder="1" applyAlignment="1" applyProtection="1">
      <alignment horizontal="center" wrapText="1"/>
      <protection locked="0"/>
    </xf>
    <xf numFmtId="0" fontId="1" fillId="0" borderId="22" xfId="0" applyFont="1" applyBorder="1" applyAlignment="1">
      <alignment horizontal="center"/>
    </xf>
    <xf numFmtId="0" fontId="0" fillId="0" borderId="22" xfId="0" applyBorder="1" applyAlignment="1">
      <alignment vertical="center" wrapText="1"/>
    </xf>
    <xf numFmtId="0" fontId="0" fillId="0" borderId="22" xfId="0" applyBorder="1" applyAlignment="1">
      <alignment vertical="center"/>
    </xf>
    <xf numFmtId="0" fontId="0" fillId="0" borderId="0" xfId="0" applyAlignment="1">
      <alignment horizontal="right" vertical="top"/>
    </xf>
    <xf numFmtId="0" fontId="3" fillId="0" borderId="0" xfId="0" applyFont="1"/>
    <xf numFmtId="0" fontId="4" fillId="0" borderId="0" xfId="0" applyFont="1"/>
    <xf numFmtId="0" fontId="4" fillId="3" borderId="0" xfId="0" applyFont="1" applyFill="1"/>
    <xf numFmtId="0" fontId="4" fillId="0" borderId="18" xfId="0" applyFont="1" applyBorder="1"/>
    <xf numFmtId="0" fontId="4" fillId="0" borderId="11" xfId="0" applyFont="1" applyBorder="1"/>
    <xf numFmtId="0" fontId="4" fillId="4" borderId="0" xfId="0" applyFont="1" applyFill="1"/>
    <xf numFmtId="0" fontId="4" fillId="0" borderId="11" xfId="0" applyFont="1" applyFill="1" applyBorder="1"/>
    <xf numFmtId="1" fontId="0" fillId="0" borderId="0" xfId="0" applyNumberFormat="1"/>
    <xf numFmtId="1" fontId="0" fillId="6" borderId="0" xfId="0" applyNumberFormat="1" applyFill="1"/>
    <xf numFmtId="164" fontId="0" fillId="6" borderId="0" xfId="0" applyNumberFormat="1" applyFill="1"/>
    <xf numFmtId="0" fontId="4" fillId="0" borderId="0" xfId="0" applyFont="1" applyAlignment="1">
      <alignment wrapText="1"/>
    </xf>
    <xf numFmtId="0" fontId="0" fillId="0" borderId="41" xfId="0" applyBorder="1"/>
    <xf numFmtId="0" fontId="0" fillId="0" borderId="42" xfId="0" applyBorder="1"/>
    <xf numFmtId="0" fontId="0" fillId="0" borderId="45" xfId="0" applyBorder="1"/>
    <xf numFmtId="0" fontId="0" fillId="0" borderId="45" xfId="0" applyBorder="1" applyAlignment="1">
      <alignment horizontal="center"/>
    </xf>
    <xf numFmtId="0" fontId="0" fillId="0" borderId="47" xfId="0" applyBorder="1" applyAlignment="1">
      <alignment horizontal="center"/>
    </xf>
    <xf numFmtId="2" fontId="0" fillId="0" borderId="1" xfId="0" applyNumberFormat="1" applyBorder="1" applyAlignment="1">
      <alignment horizontal="center"/>
    </xf>
    <xf numFmtId="0" fontId="0" fillId="2" borderId="0" xfId="0" applyFill="1" applyProtection="1">
      <protection locked="0"/>
    </xf>
    <xf numFmtId="0" fontId="0" fillId="0" borderId="0" xfId="0" applyAlignment="1">
      <alignment vertical="top"/>
    </xf>
    <xf numFmtId="0" fontId="0" fillId="0" borderId="2" xfId="0" applyBorder="1" applyAlignment="1">
      <alignment horizontal="center"/>
    </xf>
    <xf numFmtId="0" fontId="0" fillId="0" borderId="3" xfId="0" applyBorder="1" applyAlignment="1">
      <alignment horizontal="center"/>
    </xf>
    <xf numFmtId="0" fontId="0" fillId="0" borderId="4" xfId="0" applyBorder="1" applyAlignment="1">
      <alignment horizontal="center"/>
    </xf>
    <xf numFmtId="0" fontId="0" fillId="0" borderId="9" xfId="0" applyBorder="1" applyAlignment="1">
      <alignment wrapText="1"/>
    </xf>
    <xf numFmtId="0" fontId="0" fillId="0" borderId="0" xfId="0" applyAlignment="1">
      <alignment horizontal="left"/>
    </xf>
    <xf numFmtId="1" fontId="0" fillId="0" borderId="0" xfId="0" quotePrefix="1" applyNumberFormat="1" applyAlignment="1">
      <alignment horizontal="right" vertical="top"/>
    </xf>
    <xf numFmtId="0" fontId="0" fillId="0" borderId="0" xfId="0" quotePrefix="1" applyAlignment="1">
      <alignment horizontal="right"/>
    </xf>
    <xf numFmtId="0" fontId="1" fillId="0" borderId="48" xfId="0" applyFont="1" applyBorder="1" applyAlignment="1">
      <alignment horizontal="center"/>
    </xf>
    <xf numFmtId="0" fontId="1" fillId="0" borderId="26" xfId="0" applyFont="1" applyBorder="1" applyAlignment="1">
      <alignment horizontal="center"/>
    </xf>
    <xf numFmtId="0" fontId="0" fillId="0" borderId="12" xfId="0" applyBorder="1" applyAlignment="1">
      <alignment horizontal="center"/>
    </xf>
    <xf numFmtId="0" fontId="0" fillId="0" borderId="13" xfId="0" applyBorder="1" applyAlignment="1">
      <alignment horizontal="center"/>
    </xf>
    <xf numFmtId="0" fontId="0" fillId="0" borderId="14" xfId="0" applyBorder="1" applyAlignment="1">
      <alignment horizontal="center"/>
    </xf>
    <xf numFmtId="0" fontId="0" fillId="0" borderId="14" xfId="0" applyFill="1" applyBorder="1" applyAlignment="1">
      <alignment horizontal="center"/>
    </xf>
    <xf numFmtId="0" fontId="0" fillId="0" borderId="0" xfId="0" applyAlignment="1">
      <alignment horizontal="center" vertical="center"/>
    </xf>
    <xf numFmtId="0" fontId="1" fillId="0" borderId="0" xfId="0" applyFont="1"/>
    <xf numFmtId="0" fontId="0" fillId="0" borderId="0" xfId="0" applyFill="1" applyProtection="1">
      <protection locked="0"/>
    </xf>
    <xf numFmtId="0" fontId="4" fillId="0" borderId="38" xfId="0" applyFont="1" applyBorder="1" applyAlignment="1">
      <alignment horizontal="center"/>
    </xf>
    <xf numFmtId="0" fontId="4" fillId="0" borderId="33" xfId="0" applyFont="1" applyBorder="1" applyAlignment="1">
      <alignment horizontal="center"/>
    </xf>
    <xf numFmtId="0" fontId="4" fillId="0" borderId="36" xfId="0" applyFont="1" applyBorder="1" applyAlignment="1">
      <alignment horizontal="center"/>
    </xf>
    <xf numFmtId="0" fontId="4" fillId="0" borderId="37" xfId="0" applyFont="1" applyBorder="1" applyAlignment="1">
      <alignment horizontal="center"/>
    </xf>
    <xf numFmtId="0" fontId="4" fillId="0" borderId="34" xfId="0" applyFont="1" applyBorder="1" applyAlignment="1">
      <alignment horizontal="center"/>
    </xf>
    <xf numFmtId="0" fontId="0" fillId="2" borderId="0" xfId="0" applyFill="1" applyAlignment="1" applyProtection="1">
      <alignment horizontal="center"/>
      <protection locked="0"/>
    </xf>
    <xf numFmtId="0" fontId="4" fillId="0" borderId="0" xfId="0" applyFont="1" applyAlignment="1">
      <alignment vertical="top"/>
    </xf>
    <xf numFmtId="164" fontId="0" fillId="0" borderId="0" xfId="0" applyNumberFormat="1" applyFill="1" applyAlignment="1" applyProtection="1">
      <alignment horizontal="center"/>
      <protection locked="0"/>
    </xf>
    <xf numFmtId="164" fontId="0" fillId="0" borderId="50" xfId="0" applyNumberFormat="1" applyFill="1" applyBorder="1" applyAlignment="1" applyProtection="1">
      <alignment horizontal="center"/>
      <protection locked="0"/>
    </xf>
    <xf numFmtId="164" fontId="0" fillId="0" borderId="0" xfId="0" applyNumberFormat="1" applyAlignment="1">
      <alignment horizontal="center"/>
    </xf>
    <xf numFmtId="165" fontId="0" fillId="0" borderId="0" xfId="0" applyNumberFormat="1" applyAlignment="1">
      <alignment horizontal="center" vertical="center"/>
    </xf>
    <xf numFmtId="0" fontId="0" fillId="2" borderId="0" xfId="0" applyFill="1" applyAlignment="1" applyProtection="1">
      <alignment horizontal="center" vertical="center"/>
      <protection locked="0"/>
    </xf>
    <xf numFmtId="0" fontId="0" fillId="0" borderId="1" xfId="0" quotePrefix="1" applyBorder="1" applyAlignment="1">
      <alignment horizontal="center"/>
    </xf>
    <xf numFmtId="0" fontId="0" fillId="0" borderId="1" xfId="0" applyBorder="1" applyAlignment="1">
      <alignment horizontal="center" wrapText="1"/>
    </xf>
    <xf numFmtId="0" fontId="0" fillId="0" borderId="49" xfId="0" applyBorder="1" applyAlignment="1">
      <alignment horizontal="left"/>
    </xf>
    <xf numFmtId="0" fontId="0" fillId="0" borderId="19" xfId="0" applyBorder="1" applyAlignment="1">
      <alignment horizontal="center"/>
    </xf>
    <xf numFmtId="0" fontId="0" fillId="0" borderId="20" xfId="0" applyBorder="1" applyAlignment="1">
      <alignment horizontal="center"/>
    </xf>
    <xf numFmtId="0" fontId="0" fillId="0" borderId="21" xfId="0" applyBorder="1" applyAlignment="1">
      <alignment horizontal="center"/>
    </xf>
    <xf numFmtId="0" fontId="0" fillId="0" borderId="1" xfId="0" applyBorder="1" applyAlignment="1">
      <alignment horizontal="left"/>
    </xf>
    <xf numFmtId="0" fontId="4" fillId="2" borderId="0" xfId="0" applyFont="1" applyFill="1" applyAlignment="1" applyProtection="1">
      <alignment vertical="center"/>
      <protection locked="0"/>
    </xf>
    <xf numFmtId="0" fontId="9" fillId="0" borderId="0" xfId="0" applyFont="1"/>
    <xf numFmtId="0" fontId="0" fillId="0" borderId="0" xfId="0" applyAlignment="1"/>
    <xf numFmtId="0" fontId="4" fillId="5" borderId="33" xfId="0" applyFont="1" applyFill="1" applyBorder="1" applyAlignment="1">
      <alignment horizontal="center"/>
    </xf>
    <xf numFmtId="0" fontId="4" fillId="5" borderId="31" xfId="0" applyFont="1" applyFill="1" applyBorder="1" applyAlignment="1">
      <alignment horizontal="center"/>
    </xf>
    <xf numFmtId="0" fontId="4" fillId="5" borderId="32" xfId="0" applyFont="1" applyFill="1" applyBorder="1" applyAlignment="1">
      <alignment horizontal="center"/>
    </xf>
    <xf numFmtId="1" fontId="0" fillId="7" borderId="0" xfId="0" applyNumberFormat="1" applyFill="1"/>
    <xf numFmtId="0" fontId="4" fillId="8" borderId="0" xfId="0" applyFont="1" applyFill="1"/>
    <xf numFmtId="164" fontId="0" fillId="7" borderId="0" xfId="0" applyNumberFormat="1" applyFill="1"/>
    <xf numFmtId="0" fontId="4" fillId="0" borderId="0" xfId="0" applyFont="1" applyAlignment="1">
      <alignment horizontal="center" vertical="top"/>
    </xf>
    <xf numFmtId="0" fontId="0" fillId="0" borderId="0" xfId="0" applyAlignment="1">
      <alignment horizontal="center" vertical="top"/>
    </xf>
    <xf numFmtId="0" fontId="0" fillId="0" borderId="0" xfId="0" applyAlignment="1">
      <alignment horizontal="left" vertical="top"/>
    </xf>
    <xf numFmtId="0" fontId="4" fillId="0" borderId="29" xfId="0" applyFont="1" applyBorder="1" applyAlignment="1"/>
    <xf numFmtId="0" fontId="4" fillId="0" borderId="30" xfId="0" applyFont="1" applyBorder="1" applyAlignment="1"/>
    <xf numFmtId="0" fontId="4" fillId="9" borderId="0" xfId="0" applyFont="1" applyFill="1" applyAlignment="1">
      <alignment horizontal="center" vertical="center"/>
    </xf>
    <xf numFmtId="0" fontId="4" fillId="9" borderId="0" xfId="0" applyFont="1" applyFill="1" applyAlignment="1">
      <alignment wrapText="1"/>
    </xf>
    <xf numFmtId="0" fontId="4" fillId="0" borderId="31" xfId="0" applyFont="1" applyBorder="1" applyAlignment="1">
      <alignment horizontal="center"/>
    </xf>
    <xf numFmtId="0" fontId="4" fillId="0" borderId="32" xfId="0" applyFont="1" applyBorder="1" applyAlignment="1">
      <alignment horizontal="center"/>
    </xf>
    <xf numFmtId="0" fontId="4" fillId="0" borderId="35" xfId="0" applyFont="1" applyBorder="1" applyAlignment="1">
      <alignment horizontal="center"/>
    </xf>
    <xf numFmtId="0" fontId="4" fillId="0" borderId="11" xfId="0" applyFont="1" applyBorder="1" applyAlignment="1">
      <alignment horizontal="center" vertical="center"/>
    </xf>
    <xf numFmtId="0" fontId="4" fillId="0" borderId="31" xfId="0" applyFont="1" applyBorder="1" applyAlignment="1">
      <alignment horizontal="center" vertical="center"/>
    </xf>
    <xf numFmtId="0" fontId="4" fillId="0" borderId="32" xfId="0" applyFont="1" applyBorder="1" applyAlignment="1">
      <alignment horizontal="center" vertical="center"/>
    </xf>
    <xf numFmtId="0" fontId="4" fillId="0" borderId="35" xfId="0" applyFont="1" applyBorder="1" applyAlignment="1">
      <alignment horizontal="center" vertical="center"/>
    </xf>
    <xf numFmtId="0" fontId="4" fillId="0" borderId="36" xfId="0" applyFont="1" applyBorder="1" applyAlignment="1">
      <alignment horizontal="center" vertical="center"/>
    </xf>
    <xf numFmtId="0" fontId="4" fillId="0" borderId="11" xfId="0" applyFont="1" applyBorder="1" applyAlignment="1">
      <alignment horizontal="center" vertical="top"/>
    </xf>
    <xf numFmtId="0" fontId="4" fillId="0" borderId="31" xfId="0" applyFont="1" applyBorder="1" applyAlignment="1">
      <alignment horizontal="center" vertical="top"/>
    </xf>
    <xf numFmtId="0" fontId="4" fillId="0" borderId="32" xfId="0" applyFont="1" applyBorder="1" applyAlignment="1">
      <alignment horizontal="center" vertical="top"/>
    </xf>
    <xf numFmtId="0" fontId="0" fillId="0" borderId="0" xfId="0" applyAlignment="1">
      <alignment horizontal="center" vertical="center" wrapText="1"/>
    </xf>
    <xf numFmtId="0" fontId="0" fillId="0" borderId="58" xfId="0" applyBorder="1" applyAlignment="1">
      <alignment horizontal="center"/>
    </xf>
    <xf numFmtId="0" fontId="0" fillId="0" borderId="1" xfId="0" applyFill="1" applyBorder="1" applyAlignment="1" applyProtection="1">
      <alignment horizontal="center"/>
      <protection locked="0"/>
    </xf>
    <xf numFmtId="0" fontId="0" fillId="0" borderId="0" xfId="0" applyBorder="1" applyAlignment="1">
      <alignment vertical="center" wrapText="1"/>
    </xf>
    <xf numFmtId="0" fontId="0" fillId="6" borderId="1" xfId="0" applyFill="1" applyBorder="1" applyAlignment="1">
      <alignment horizontal="center"/>
    </xf>
    <xf numFmtId="0" fontId="0" fillId="10" borderId="1" xfId="0" applyFill="1" applyBorder="1" applyAlignment="1">
      <alignment horizontal="center"/>
    </xf>
    <xf numFmtId="0" fontId="0" fillId="11" borderId="47" xfId="0" applyFill="1" applyBorder="1" applyAlignment="1">
      <alignment horizontal="center"/>
    </xf>
    <xf numFmtId="0" fontId="0" fillId="11" borderId="1" xfId="0" applyFill="1" applyBorder="1" applyAlignment="1">
      <alignment horizontal="center"/>
    </xf>
    <xf numFmtId="0" fontId="0" fillId="12" borderId="1" xfId="0" applyFill="1" applyBorder="1" applyAlignment="1">
      <alignment horizontal="center"/>
    </xf>
    <xf numFmtId="0" fontId="0" fillId="7" borderId="1" xfId="0" applyFill="1" applyBorder="1" applyAlignment="1">
      <alignment horizontal="center"/>
    </xf>
    <xf numFmtId="0" fontId="0" fillId="7" borderId="7" xfId="0" applyFill="1" applyBorder="1" applyAlignment="1">
      <alignment horizontal="center"/>
    </xf>
    <xf numFmtId="0" fontId="0" fillId="0" borderId="0" xfId="0" applyFill="1" applyBorder="1" applyAlignment="1">
      <alignment horizontal="center"/>
    </xf>
    <xf numFmtId="0" fontId="0" fillId="0" borderId="0" xfId="0" applyFill="1" applyBorder="1" applyAlignment="1">
      <alignment horizontal="right"/>
    </xf>
    <xf numFmtId="0" fontId="0" fillId="6" borderId="3" xfId="0" applyFill="1" applyBorder="1" applyAlignment="1">
      <alignment horizontal="center"/>
    </xf>
    <xf numFmtId="0" fontId="0" fillId="6" borderId="4" xfId="0" applyFill="1" applyBorder="1" applyAlignment="1">
      <alignment horizontal="center"/>
    </xf>
    <xf numFmtId="0" fontId="0" fillId="6" borderId="9" xfId="0" applyFill="1" applyBorder="1" applyAlignment="1">
      <alignment horizontal="center"/>
    </xf>
    <xf numFmtId="0" fontId="0" fillId="10" borderId="9" xfId="0" applyFill="1" applyBorder="1" applyAlignment="1">
      <alignment horizontal="center"/>
    </xf>
    <xf numFmtId="0" fontId="0" fillId="11" borderId="9" xfId="0" applyFill="1" applyBorder="1" applyAlignment="1">
      <alignment horizontal="center"/>
    </xf>
    <xf numFmtId="0" fontId="0" fillId="12" borderId="9" xfId="0" applyFill="1" applyBorder="1" applyAlignment="1">
      <alignment horizontal="center"/>
    </xf>
    <xf numFmtId="0" fontId="0" fillId="7" borderId="6" xfId="0" applyFill="1" applyBorder="1" applyAlignment="1">
      <alignment horizontal="center"/>
    </xf>
    <xf numFmtId="0" fontId="0" fillId="10" borderId="28" xfId="0" applyFill="1" applyBorder="1" applyAlignment="1">
      <alignment horizontal="center"/>
    </xf>
    <xf numFmtId="0" fontId="0" fillId="10" borderId="40" xfId="0" applyFill="1" applyBorder="1" applyAlignment="1">
      <alignment horizontal="center"/>
    </xf>
    <xf numFmtId="0" fontId="0" fillId="11" borderId="40" xfId="0" applyFill="1" applyBorder="1" applyAlignment="1">
      <alignment horizontal="center"/>
    </xf>
    <xf numFmtId="0" fontId="0" fillId="12" borderId="40" xfId="0" applyFill="1" applyBorder="1" applyAlignment="1">
      <alignment horizontal="center"/>
    </xf>
    <xf numFmtId="0" fontId="0" fillId="7" borderId="40" xfId="0" applyFill="1" applyBorder="1" applyAlignment="1">
      <alignment horizontal="center"/>
    </xf>
    <xf numFmtId="0" fontId="0" fillId="7" borderId="58" xfId="0" applyFill="1" applyBorder="1" applyAlignment="1">
      <alignment horizontal="center"/>
    </xf>
    <xf numFmtId="0" fontId="0" fillId="0" borderId="0" xfId="0" applyAlignment="1">
      <alignment horizontal="right"/>
    </xf>
    <xf numFmtId="0" fontId="11" fillId="0" borderId="0" xfId="1" quotePrefix="1"/>
    <xf numFmtId="0" fontId="4" fillId="3" borderId="11" xfId="0" applyFont="1" applyFill="1" applyBorder="1" applyAlignment="1" applyProtection="1">
      <alignment horizontal="center" vertical="center"/>
      <protection locked="0"/>
    </xf>
    <xf numFmtId="0" fontId="4" fillId="3" borderId="26" xfId="0" applyFont="1" applyFill="1" applyBorder="1" applyAlignment="1" applyProtection="1">
      <alignment horizontal="center" vertical="center"/>
      <protection locked="0"/>
    </xf>
    <xf numFmtId="0" fontId="0" fillId="0" borderId="0" xfId="0" applyFill="1" applyBorder="1" applyAlignment="1">
      <alignment horizontal="center" vertical="center" wrapText="1"/>
    </xf>
    <xf numFmtId="0" fontId="0" fillId="0" borderId="0" xfId="0" quotePrefix="1"/>
    <xf numFmtId="0" fontId="0" fillId="10" borderId="3" xfId="0" applyFill="1" applyBorder="1" applyAlignment="1">
      <alignment horizontal="center" wrapText="1"/>
    </xf>
    <xf numFmtId="0" fontId="0" fillId="10" borderId="3" xfId="0" applyFill="1" applyBorder="1" applyAlignment="1">
      <alignment horizontal="center" vertical="center"/>
    </xf>
    <xf numFmtId="0" fontId="0" fillId="10" borderId="3" xfId="0" applyFill="1" applyBorder="1" applyAlignment="1">
      <alignment horizontal="center" vertical="center" wrapText="1"/>
    </xf>
    <xf numFmtId="0" fontId="0" fillId="10" borderId="4" xfId="0" applyFill="1" applyBorder="1" applyAlignment="1">
      <alignment horizontal="center" vertical="center"/>
    </xf>
    <xf numFmtId="0" fontId="0" fillId="10" borderId="20" xfId="0" applyFill="1" applyBorder="1" applyAlignment="1">
      <alignment horizontal="center" vertical="center" wrapText="1"/>
    </xf>
    <xf numFmtId="0" fontId="0" fillId="10" borderId="20" xfId="0" applyFill="1" applyBorder="1" applyAlignment="1">
      <alignment horizontal="center" vertical="center"/>
    </xf>
    <xf numFmtId="0" fontId="0" fillId="10" borderId="0" xfId="0" applyFill="1" applyBorder="1" applyAlignment="1">
      <alignment horizontal="center" vertical="center"/>
    </xf>
    <xf numFmtId="0" fontId="0" fillId="10" borderId="21" xfId="0" applyFill="1" applyBorder="1" applyAlignment="1">
      <alignment horizontal="center" vertical="center" wrapText="1"/>
    </xf>
    <xf numFmtId="0" fontId="0" fillId="10" borderId="1" xfId="0" applyFill="1" applyBorder="1" applyAlignment="1">
      <alignment horizontal="center" wrapText="1"/>
    </xf>
    <xf numFmtId="0" fontId="0" fillId="10" borderId="1" xfId="0" applyFill="1" applyBorder="1" applyAlignment="1">
      <alignment horizontal="center" vertical="center" wrapText="1"/>
    </xf>
    <xf numFmtId="0" fontId="0" fillId="10" borderId="1" xfId="0" applyFill="1" applyBorder="1" applyAlignment="1">
      <alignment horizontal="center" vertical="center"/>
    </xf>
    <xf numFmtId="0" fontId="0" fillId="10" borderId="9" xfId="0" applyFill="1" applyBorder="1" applyAlignment="1">
      <alignment horizontal="center" vertical="center" wrapText="1"/>
    </xf>
    <xf numFmtId="0" fontId="0" fillId="10" borderId="20" xfId="0" applyFill="1" applyBorder="1" applyAlignment="1">
      <alignment horizontal="center" wrapText="1"/>
    </xf>
    <xf numFmtId="0" fontId="0" fillId="11" borderId="3" xfId="0" applyFill="1" applyBorder="1" applyAlignment="1">
      <alignment horizontal="center" vertical="center" wrapText="1"/>
    </xf>
    <xf numFmtId="0" fontId="0" fillId="11" borderId="3" xfId="0" applyFill="1" applyBorder="1" applyAlignment="1">
      <alignment horizontal="center" vertical="center"/>
    </xf>
    <xf numFmtId="0" fontId="0" fillId="11" borderId="4" xfId="0" applyFill="1" applyBorder="1" applyAlignment="1">
      <alignment horizontal="center" vertical="center" wrapText="1"/>
    </xf>
    <xf numFmtId="0" fontId="0" fillId="11" borderId="47" xfId="0" applyFill="1" applyBorder="1" applyAlignment="1">
      <alignment horizontal="center" vertical="center"/>
    </xf>
    <xf numFmtId="0" fontId="0" fillId="11" borderId="47" xfId="0" applyFill="1" applyBorder="1" applyAlignment="1">
      <alignment horizontal="center" wrapText="1"/>
    </xf>
    <xf numFmtId="0" fontId="0" fillId="11" borderId="1" xfId="0" applyFill="1" applyBorder="1" applyAlignment="1">
      <alignment horizontal="center" vertical="center"/>
    </xf>
    <xf numFmtId="0" fontId="0" fillId="11" borderId="1" xfId="0" applyFill="1" applyBorder="1" applyAlignment="1">
      <alignment horizontal="center" wrapText="1"/>
    </xf>
    <xf numFmtId="0" fontId="0" fillId="11" borderId="20" xfId="0" applyFill="1" applyBorder="1" applyAlignment="1">
      <alignment horizontal="center" vertical="center" wrapText="1"/>
    </xf>
    <xf numFmtId="0" fontId="0" fillId="11" borderId="20" xfId="0" applyFill="1" applyBorder="1" applyAlignment="1">
      <alignment horizontal="center" vertical="center"/>
    </xf>
    <xf numFmtId="0" fontId="0" fillId="11" borderId="20" xfId="0" applyFill="1" applyBorder="1" applyAlignment="1">
      <alignment horizontal="center" wrapText="1"/>
    </xf>
    <xf numFmtId="0" fontId="0" fillId="11" borderId="21" xfId="0" applyFill="1" applyBorder="1" applyAlignment="1">
      <alignment horizontal="center" vertical="center" wrapText="1"/>
    </xf>
    <xf numFmtId="0" fontId="0" fillId="11" borderId="1" xfId="0" applyFill="1" applyBorder="1" applyAlignment="1">
      <alignment horizontal="center" vertical="center" wrapText="1"/>
    </xf>
    <xf numFmtId="0" fontId="0" fillId="11" borderId="9" xfId="0" applyFill="1" applyBorder="1" applyAlignment="1">
      <alignment horizontal="center" vertical="center" wrapText="1"/>
    </xf>
    <xf numFmtId="0" fontId="0" fillId="11" borderId="6" xfId="0" applyFill="1" applyBorder="1" applyAlignment="1">
      <alignment horizontal="center" vertical="center"/>
    </xf>
    <xf numFmtId="0" fontId="0" fillId="11" borderId="6" xfId="0" applyFill="1" applyBorder="1" applyAlignment="1">
      <alignment horizontal="center" wrapText="1"/>
    </xf>
    <xf numFmtId="0" fontId="0" fillId="11" borderId="6" xfId="0" applyFill="1" applyBorder="1" applyAlignment="1">
      <alignment horizontal="center" vertical="center" wrapText="1"/>
    </xf>
    <xf numFmtId="0" fontId="0" fillId="11" borderId="7" xfId="0" applyFill="1" applyBorder="1" applyAlignment="1">
      <alignment horizontal="center" vertical="center" wrapText="1"/>
    </xf>
    <xf numFmtId="0" fontId="0" fillId="5" borderId="66" xfId="0" applyFill="1" applyBorder="1" applyAlignment="1">
      <alignment horizontal="center" vertical="center" wrapText="1"/>
    </xf>
    <xf numFmtId="0" fontId="0" fillId="5" borderId="45" xfId="0" applyFill="1" applyBorder="1" applyAlignment="1">
      <alignment horizontal="center" vertical="center"/>
    </xf>
    <xf numFmtId="0" fontId="0" fillId="5" borderId="45" xfId="0" applyFill="1" applyBorder="1" applyAlignment="1">
      <alignment horizontal="center" vertical="center" wrapText="1"/>
    </xf>
    <xf numFmtId="0" fontId="0" fillId="5" borderId="65" xfId="0" applyFill="1" applyBorder="1" applyAlignment="1">
      <alignment horizontal="center" vertical="center" wrapText="1"/>
    </xf>
    <xf numFmtId="0" fontId="0" fillId="9" borderId="3" xfId="0" applyFill="1" applyBorder="1" applyAlignment="1">
      <alignment horizontal="center" vertical="center"/>
    </xf>
    <xf numFmtId="0" fontId="0" fillId="9" borderId="3" xfId="0" applyFill="1" applyBorder="1" applyAlignment="1">
      <alignment horizontal="center" vertical="center" wrapText="1"/>
    </xf>
    <xf numFmtId="0" fontId="0" fillId="9" borderId="4" xfId="0" applyFill="1" applyBorder="1" applyAlignment="1">
      <alignment horizontal="center" vertical="center" wrapText="1"/>
    </xf>
    <xf numFmtId="0" fontId="0" fillId="9" borderId="6" xfId="0" applyFill="1" applyBorder="1" applyAlignment="1">
      <alignment horizontal="center" vertical="center"/>
    </xf>
    <xf numFmtId="0" fontId="0" fillId="9" borderId="6" xfId="0" applyFill="1" applyBorder="1" applyAlignment="1">
      <alignment horizontal="center" vertical="center" wrapText="1"/>
    </xf>
    <xf numFmtId="0" fontId="0" fillId="9" borderId="7" xfId="0" applyFill="1" applyBorder="1" applyAlignment="1">
      <alignment horizontal="center" vertical="center" wrapText="1"/>
    </xf>
    <xf numFmtId="0" fontId="0" fillId="7" borderId="51" xfId="0" applyFill="1" applyBorder="1" applyAlignment="1">
      <alignment horizontal="center" vertical="center"/>
    </xf>
    <xf numFmtId="0" fontId="0" fillId="7" borderId="52" xfId="0" applyFill="1" applyBorder="1" applyAlignment="1">
      <alignment horizontal="center" vertical="center"/>
    </xf>
    <xf numFmtId="0" fontId="0" fillId="7" borderId="52" xfId="0" applyFill="1" applyBorder="1" applyAlignment="1">
      <alignment horizontal="center" vertical="center" wrapText="1"/>
    </xf>
    <xf numFmtId="0" fontId="0" fillId="7" borderId="29" xfId="0" applyFill="1" applyBorder="1" applyAlignment="1">
      <alignment horizontal="center" vertical="center" wrapText="1"/>
    </xf>
    <xf numFmtId="0" fontId="0" fillId="6" borderId="3" xfId="0" applyFill="1" applyBorder="1" applyAlignment="1">
      <alignment horizontal="center" vertical="center" wrapText="1"/>
    </xf>
    <xf numFmtId="0" fontId="0" fillId="6" borderId="3" xfId="0" applyFill="1" applyBorder="1" applyAlignment="1">
      <alignment horizontal="center" vertical="center"/>
    </xf>
    <xf numFmtId="0" fontId="0" fillId="6" borderId="4" xfId="0" applyFill="1" applyBorder="1" applyAlignment="1">
      <alignment horizontal="center" vertical="center" wrapText="1"/>
    </xf>
    <xf numFmtId="0" fontId="0" fillId="6" borderId="1" xfId="0" applyFill="1" applyBorder="1" applyAlignment="1">
      <alignment horizontal="center" vertical="center"/>
    </xf>
    <xf numFmtId="0" fontId="0" fillId="6" borderId="9" xfId="0" applyFill="1" applyBorder="1" applyAlignment="1">
      <alignment horizontal="center" vertical="center" wrapText="1"/>
    </xf>
    <xf numFmtId="0" fontId="0" fillId="6" borderId="1" xfId="0" applyFill="1" applyBorder="1" applyAlignment="1">
      <alignment horizontal="center" vertical="center" wrapText="1"/>
    </xf>
    <xf numFmtId="0" fontId="0" fillId="6" borderId="6" xfId="0" applyFill="1" applyBorder="1" applyAlignment="1">
      <alignment horizontal="center" vertical="center"/>
    </xf>
    <xf numFmtId="0" fontId="0" fillId="6" borderId="6" xfId="0" applyFill="1" applyBorder="1" applyAlignment="1">
      <alignment horizontal="center" vertical="center" wrapText="1"/>
    </xf>
    <xf numFmtId="0" fontId="0" fillId="6" borderId="7" xfId="0" applyFill="1" applyBorder="1" applyAlignment="1">
      <alignment horizontal="center" vertical="center" wrapText="1"/>
    </xf>
    <xf numFmtId="0" fontId="1" fillId="13" borderId="62" xfId="0" applyFont="1" applyFill="1" applyBorder="1" applyAlignment="1">
      <alignment horizontal="center" wrapText="1"/>
    </xf>
    <xf numFmtId="0" fontId="1" fillId="13" borderId="62" xfId="0" applyFont="1" applyFill="1" applyBorder="1" applyAlignment="1">
      <alignment horizontal="center" vertical="center"/>
    </xf>
    <xf numFmtId="0" fontId="1" fillId="13" borderId="62" xfId="0" applyFont="1" applyFill="1" applyBorder="1" applyAlignment="1">
      <alignment horizontal="center" vertical="center" wrapText="1"/>
    </xf>
    <xf numFmtId="0" fontId="1" fillId="13" borderId="63" xfId="0" applyFont="1" applyFill="1" applyBorder="1" applyAlignment="1">
      <alignment horizontal="center" vertical="center" wrapText="1"/>
    </xf>
    <xf numFmtId="0" fontId="1" fillId="13" borderId="64" xfId="0" applyFont="1" applyFill="1" applyBorder="1" applyAlignment="1">
      <alignment horizontal="center" vertical="center" wrapText="1"/>
    </xf>
    <xf numFmtId="0" fontId="0" fillId="0" borderId="0" xfId="0" applyAlignment="1">
      <alignment horizontal="left" vertical="center"/>
    </xf>
    <xf numFmtId="0" fontId="0" fillId="5" borderId="43" xfId="0" applyFill="1" applyBorder="1" applyAlignment="1">
      <alignment horizontal="center" vertical="center" wrapText="1"/>
    </xf>
    <xf numFmtId="0" fontId="0" fillId="5" borderId="44" xfId="0" applyFill="1" applyBorder="1" applyAlignment="1">
      <alignment horizontal="center" vertical="center" wrapText="1"/>
    </xf>
    <xf numFmtId="0" fontId="0" fillId="11" borderId="57" xfId="0" applyFill="1" applyBorder="1" applyAlignment="1">
      <alignment horizontal="center" vertical="center" wrapText="1"/>
    </xf>
    <xf numFmtId="0" fontId="0" fillId="11" borderId="20" xfId="0" applyFill="1" applyBorder="1" applyAlignment="1">
      <alignment horizontal="center" vertical="top" wrapText="1"/>
    </xf>
    <xf numFmtId="0" fontId="4" fillId="2" borderId="0" xfId="0" applyFont="1" applyFill="1" applyProtection="1">
      <protection locked="0"/>
    </xf>
    <xf numFmtId="0" fontId="12" fillId="0" borderId="0" xfId="0" applyFont="1" applyAlignment="1">
      <alignment horizontal="center" vertical="center"/>
    </xf>
    <xf numFmtId="0" fontId="0" fillId="0" borderId="60" xfId="0" applyBorder="1" applyAlignment="1">
      <alignment horizontal="center"/>
    </xf>
    <xf numFmtId="0" fontId="0" fillId="0" borderId="67" xfId="0" applyBorder="1" applyAlignment="1">
      <alignment horizontal="center"/>
    </xf>
    <xf numFmtId="0" fontId="0" fillId="0" borderId="68" xfId="0" applyBorder="1" applyAlignment="1">
      <alignment horizontal="center"/>
    </xf>
    <xf numFmtId="0" fontId="0" fillId="0" borderId="13" xfId="0" applyFill="1" applyBorder="1" applyAlignment="1">
      <alignment horizontal="center"/>
    </xf>
    <xf numFmtId="0" fontId="0" fillId="0" borderId="45" xfId="0" applyFill="1" applyBorder="1" applyAlignment="1">
      <alignment wrapText="1"/>
    </xf>
    <xf numFmtId="0" fontId="1" fillId="0" borderId="11" xfId="0" applyFont="1" applyBorder="1" applyAlignment="1">
      <alignment horizontal="left" vertical="center" wrapText="1"/>
    </xf>
    <xf numFmtId="0" fontId="0" fillId="0" borderId="1" xfId="0" applyBorder="1" applyAlignment="1">
      <alignment vertical="center"/>
    </xf>
    <xf numFmtId="0" fontId="4" fillId="0" borderId="0" xfId="0" applyFont="1" applyFill="1" applyBorder="1" applyAlignment="1">
      <alignment horizontal="center"/>
    </xf>
    <xf numFmtId="0" fontId="0" fillId="0" borderId="0" xfId="0" applyAlignment="1">
      <alignment vertical="top" wrapText="1"/>
    </xf>
    <xf numFmtId="0" fontId="0" fillId="0" borderId="0" xfId="0" applyAlignment="1">
      <alignment horizontal="left" wrapText="1"/>
    </xf>
    <xf numFmtId="0" fontId="0" fillId="0" borderId="0" xfId="0" applyAlignment="1">
      <alignment horizontal="left" vertical="top"/>
    </xf>
    <xf numFmtId="0" fontId="0" fillId="0" borderId="0" xfId="0" applyAlignment="1">
      <alignment horizontal="left" vertical="top" wrapText="1"/>
    </xf>
    <xf numFmtId="0" fontId="8" fillId="0" borderId="0" xfId="0" applyFont="1" applyAlignment="1">
      <alignment horizontal="left" vertical="center" wrapText="1"/>
    </xf>
    <xf numFmtId="0" fontId="0" fillId="0" borderId="20" xfId="0" applyBorder="1" applyAlignment="1">
      <alignment vertical="center"/>
    </xf>
    <xf numFmtId="0" fontId="0" fillId="0" borderId="47" xfId="0" applyBorder="1" applyAlignment="1">
      <alignment vertical="center"/>
    </xf>
    <xf numFmtId="0" fontId="4" fillId="0" borderId="27" xfId="0" applyFont="1" applyBorder="1" applyAlignment="1">
      <alignment horizontal="center"/>
    </xf>
    <xf numFmtId="0" fontId="4" fillId="0" borderId="28" xfId="0" applyFont="1" applyBorder="1" applyAlignment="1">
      <alignment horizontal="center"/>
    </xf>
    <xf numFmtId="0" fontId="4" fillId="0" borderId="0" xfId="0" applyFont="1" applyAlignment="1">
      <alignment horizontal="center" wrapText="1"/>
    </xf>
    <xf numFmtId="0" fontId="5" fillId="0" borderId="23" xfId="0" applyFont="1" applyBorder="1" applyAlignment="1">
      <alignment horizontal="center"/>
    </xf>
    <xf numFmtId="0" fontId="5" fillId="0" borderId="24" xfId="0" applyFont="1" applyBorder="1" applyAlignment="1">
      <alignment horizontal="center"/>
    </xf>
    <xf numFmtId="0" fontId="5" fillId="0" borderId="25" xfId="0" applyFont="1" applyBorder="1" applyAlignment="1">
      <alignment horizontal="center"/>
    </xf>
    <xf numFmtId="0" fontId="4" fillId="0" borderId="55" xfId="0" applyFont="1" applyBorder="1" applyAlignment="1">
      <alignment horizontal="center"/>
    </xf>
    <xf numFmtId="0" fontId="4" fillId="0" borderId="56" xfId="0" applyFont="1" applyBorder="1" applyAlignment="1">
      <alignment horizontal="center"/>
    </xf>
    <xf numFmtId="0" fontId="0" fillId="0" borderId="3" xfId="0" applyBorder="1" applyAlignment="1">
      <alignment horizontal="center" vertical="center"/>
    </xf>
    <xf numFmtId="0" fontId="0" fillId="0" borderId="4" xfId="0" applyBorder="1" applyAlignment="1">
      <alignment horizontal="center" vertical="center"/>
    </xf>
    <xf numFmtId="0" fontId="0" fillId="0" borderId="10" xfId="0" applyBorder="1" applyAlignment="1">
      <alignment horizontal="center" vertical="center" wrapText="1"/>
    </xf>
    <xf numFmtId="0" fontId="0" fillId="0" borderId="18" xfId="0" applyBorder="1" applyAlignment="1">
      <alignment horizontal="center" vertical="center" wrapText="1"/>
    </xf>
    <xf numFmtId="0" fontId="0" fillId="0" borderId="11" xfId="0" applyBorder="1" applyAlignment="1">
      <alignment horizontal="center" vertical="center" wrapText="1"/>
    </xf>
    <xf numFmtId="0" fontId="0" fillId="0" borderId="55" xfId="0" applyBorder="1" applyAlignment="1">
      <alignment horizontal="center" vertical="center" wrapText="1"/>
    </xf>
    <xf numFmtId="0" fontId="0" fillId="0" borderId="60" xfId="0" applyBorder="1" applyAlignment="1">
      <alignment horizontal="center" vertical="center" wrapText="1"/>
    </xf>
    <xf numFmtId="0" fontId="0" fillId="0" borderId="59" xfId="0" applyBorder="1" applyAlignment="1">
      <alignment horizontal="center" wrapText="1"/>
    </xf>
    <xf numFmtId="0" fontId="0" fillId="0" borderId="52" xfId="0" applyBorder="1" applyAlignment="1">
      <alignment horizontal="center" wrapText="1"/>
    </xf>
    <xf numFmtId="0" fontId="0" fillId="0" borderId="29" xfId="0" applyBorder="1" applyAlignment="1">
      <alignment horizontal="center" wrapText="1"/>
    </xf>
    <xf numFmtId="0" fontId="0" fillId="0" borderId="0" xfId="0" applyAlignment="1">
      <alignment horizontal="center" wrapText="1"/>
    </xf>
    <xf numFmtId="0" fontId="0" fillId="0" borderId="16" xfId="0" applyBorder="1" applyAlignment="1">
      <alignment horizontal="center"/>
    </xf>
    <xf numFmtId="0" fontId="0" fillId="0" borderId="39" xfId="0" applyBorder="1" applyAlignment="1">
      <alignment horizontal="center"/>
    </xf>
    <xf numFmtId="0" fontId="0" fillId="0" borderId="40" xfId="0" applyBorder="1" applyAlignment="1">
      <alignment horizontal="center"/>
    </xf>
    <xf numFmtId="0" fontId="0" fillId="0" borderId="43" xfId="0" applyBorder="1" applyAlignment="1">
      <alignment horizontal="center"/>
    </xf>
    <xf numFmtId="0" fontId="0" fillId="0" borderId="44" xfId="0" applyBorder="1" applyAlignment="1">
      <alignment horizontal="center"/>
    </xf>
    <xf numFmtId="0" fontId="0" fillId="0" borderId="41" xfId="0" applyBorder="1" applyAlignment="1">
      <alignment horizontal="center"/>
    </xf>
    <xf numFmtId="0" fontId="0" fillId="0" borderId="42" xfId="0" applyBorder="1" applyAlignment="1">
      <alignment horizontal="center"/>
    </xf>
    <xf numFmtId="0" fontId="0" fillId="0" borderId="46" xfId="0" applyBorder="1" applyAlignment="1">
      <alignment horizontal="center"/>
    </xf>
    <xf numFmtId="0" fontId="0" fillId="0" borderId="36" xfId="0" applyBorder="1" applyAlignment="1">
      <alignment horizontal="center"/>
    </xf>
    <xf numFmtId="0" fontId="0" fillId="0" borderId="16" xfId="0" applyBorder="1" applyAlignment="1">
      <alignment horizontal="center" wrapText="1"/>
    </xf>
    <xf numFmtId="0" fontId="0" fillId="0" borderId="40" xfId="0" applyBorder="1" applyAlignment="1">
      <alignment horizontal="center" wrapText="1"/>
    </xf>
    <xf numFmtId="0" fontId="0" fillId="0" borderId="2" xfId="0" applyBorder="1" applyAlignment="1">
      <alignment horizontal="center"/>
    </xf>
    <xf numFmtId="0" fontId="0" fillId="0" borderId="3" xfId="0" applyBorder="1" applyAlignment="1">
      <alignment horizontal="center"/>
    </xf>
    <xf numFmtId="0" fontId="0" fillId="0" borderId="4" xfId="0" applyBorder="1" applyAlignment="1">
      <alignment horizontal="center"/>
    </xf>
    <xf numFmtId="0" fontId="0" fillId="0" borderId="0" xfId="0" applyAlignment="1">
      <alignment horizontal="left"/>
    </xf>
    <xf numFmtId="0" fontId="0" fillId="0" borderId="51" xfId="0" applyBorder="1" applyAlignment="1">
      <alignment horizontal="center"/>
    </xf>
    <xf numFmtId="0" fontId="0" fillId="0" borderId="33" xfId="0" applyBorder="1" applyAlignment="1">
      <alignment horizontal="center"/>
    </xf>
    <xf numFmtId="0" fontId="0" fillId="0" borderId="52" xfId="0" applyBorder="1" applyAlignment="1">
      <alignment horizontal="center"/>
    </xf>
    <xf numFmtId="0" fontId="0" fillId="0" borderId="53" xfId="0" applyBorder="1" applyAlignment="1">
      <alignment horizontal="center"/>
    </xf>
    <xf numFmtId="0" fontId="0" fillId="0" borderId="29" xfId="0" applyBorder="1" applyAlignment="1">
      <alignment horizontal="center"/>
    </xf>
    <xf numFmtId="0" fontId="0" fillId="0" borderId="54" xfId="0" applyBorder="1" applyAlignment="1">
      <alignment horizontal="center"/>
    </xf>
    <xf numFmtId="0" fontId="0" fillId="6" borderId="2" xfId="0" applyFill="1" applyBorder="1" applyAlignment="1">
      <alignment horizontal="center" vertical="center"/>
    </xf>
    <xf numFmtId="0" fontId="0" fillId="6" borderId="8" xfId="0" applyFill="1" applyBorder="1" applyAlignment="1">
      <alignment horizontal="center" vertical="center"/>
    </xf>
    <xf numFmtId="0" fontId="0" fillId="6" borderId="5" xfId="0" applyFill="1" applyBorder="1" applyAlignment="1">
      <alignment horizontal="center" vertical="center"/>
    </xf>
    <xf numFmtId="0" fontId="1" fillId="13" borderId="24" xfId="0" applyFont="1" applyFill="1" applyBorder="1" applyAlignment="1">
      <alignment horizontal="center" vertical="center"/>
    </xf>
    <xf numFmtId="0" fontId="1" fillId="13" borderId="61" xfId="0" applyFont="1" applyFill="1" applyBorder="1" applyAlignment="1">
      <alignment horizontal="center" vertical="center"/>
    </xf>
    <xf numFmtId="0" fontId="0" fillId="10" borderId="1" xfId="0" applyFill="1" applyBorder="1" applyAlignment="1">
      <alignment horizontal="center" vertical="center"/>
    </xf>
    <xf numFmtId="0" fontId="0" fillId="10" borderId="20" xfId="0" applyFill="1" applyBorder="1" applyAlignment="1">
      <alignment horizontal="center" vertical="center"/>
    </xf>
    <xf numFmtId="0" fontId="0" fillId="10" borderId="51" xfId="0" applyFill="1" applyBorder="1" applyAlignment="1">
      <alignment horizontal="center" vertical="center"/>
    </xf>
    <xf numFmtId="0" fontId="0" fillId="10" borderId="66" xfId="0" applyFill="1" applyBorder="1" applyAlignment="1">
      <alignment horizontal="center" vertical="center"/>
    </xf>
    <xf numFmtId="0" fontId="0" fillId="11" borderId="1" xfId="0" applyFill="1" applyBorder="1" applyAlignment="1">
      <alignment horizontal="center" vertical="center" wrapText="1"/>
    </xf>
    <xf numFmtId="0" fontId="0" fillId="11" borderId="6" xfId="0" applyFill="1" applyBorder="1" applyAlignment="1">
      <alignment horizontal="center" vertical="center" wrapText="1"/>
    </xf>
    <xf numFmtId="0" fontId="0" fillId="6" borderId="1" xfId="0" applyFill="1" applyBorder="1" applyAlignment="1">
      <alignment horizontal="center" vertical="center"/>
    </xf>
    <xf numFmtId="0" fontId="0" fillId="6" borderId="3" xfId="0" applyFill="1" applyBorder="1" applyAlignment="1">
      <alignment horizontal="center" vertical="center"/>
    </xf>
    <xf numFmtId="0" fontId="0" fillId="6" borderId="6" xfId="0" applyFill="1" applyBorder="1" applyAlignment="1">
      <alignment horizontal="center" vertical="center"/>
    </xf>
    <xf numFmtId="0" fontId="0" fillId="6" borderId="1" xfId="0" applyFill="1" applyBorder="1" applyAlignment="1">
      <alignment horizontal="center" vertical="center" wrapText="1"/>
    </xf>
    <xf numFmtId="0" fontId="0" fillId="10" borderId="15" xfId="0" applyFill="1" applyBorder="1" applyAlignment="1">
      <alignment horizontal="center" vertical="center" wrapText="1"/>
    </xf>
    <xf numFmtId="0" fontId="0" fillId="10" borderId="28" xfId="0" applyFill="1" applyBorder="1" applyAlignment="1">
      <alignment horizontal="center" vertical="center" wrapText="1"/>
    </xf>
    <xf numFmtId="0" fontId="0" fillId="10" borderId="41" xfId="0" applyFill="1" applyBorder="1" applyAlignment="1">
      <alignment horizontal="center" wrapText="1"/>
    </xf>
    <xf numFmtId="0" fontId="0" fillId="10" borderId="42" xfId="0" applyFill="1" applyBorder="1" applyAlignment="1">
      <alignment horizontal="center" wrapText="1"/>
    </xf>
    <xf numFmtId="0" fontId="0" fillId="5" borderId="45" xfId="0" applyFill="1" applyBorder="1" applyAlignment="1">
      <alignment horizontal="center" vertical="center"/>
    </xf>
    <xf numFmtId="0" fontId="0" fillId="9" borderId="2" xfId="0" applyFill="1" applyBorder="1" applyAlignment="1">
      <alignment horizontal="center" vertical="center"/>
    </xf>
    <xf numFmtId="0" fontId="0" fillId="9" borderId="5" xfId="0" applyFill="1" applyBorder="1" applyAlignment="1">
      <alignment horizontal="center" vertical="center"/>
    </xf>
    <xf numFmtId="0" fontId="0" fillId="9" borderId="6" xfId="0" applyFill="1" applyBorder="1" applyAlignment="1">
      <alignment horizontal="center" vertical="center"/>
    </xf>
    <xf numFmtId="0" fontId="0" fillId="9" borderId="3" xfId="0" applyFill="1" applyBorder="1" applyAlignment="1">
      <alignment horizontal="center" vertical="center"/>
    </xf>
    <xf numFmtId="0" fontId="0" fillId="10" borderId="45" xfId="0" applyFill="1" applyBorder="1" applyAlignment="1">
      <alignment horizontal="center" vertical="center"/>
    </xf>
    <xf numFmtId="0" fontId="0" fillId="11" borderId="47" xfId="0" applyFill="1" applyBorder="1" applyAlignment="1">
      <alignment horizontal="center" vertical="center"/>
    </xf>
    <xf numFmtId="0" fontId="0" fillId="11" borderId="1" xfId="0" applyFill="1" applyBorder="1" applyAlignment="1">
      <alignment horizontal="center" vertical="center"/>
    </xf>
    <xf numFmtId="0" fontId="0" fillId="11" borderId="47" xfId="0" applyFill="1" applyBorder="1" applyAlignment="1">
      <alignment horizontal="center" vertical="center" wrapText="1"/>
    </xf>
    <xf numFmtId="0" fontId="0" fillId="11" borderId="6" xfId="0" applyFill="1" applyBorder="1" applyAlignment="1">
      <alignment horizontal="center" vertical="center"/>
    </xf>
    <xf numFmtId="0" fontId="0" fillId="11" borderId="3" xfId="0" applyFill="1" applyBorder="1" applyAlignment="1">
      <alignment horizontal="center" vertical="center"/>
    </xf>
    <xf numFmtId="0" fontId="0" fillId="11" borderId="51" xfId="0" applyFill="1" applyBorder="1" applyAlignment="1">
      <alignment horizontal="center" vertical="center"/>
    </xf>
    <xf numFmtId="0" fontId="0" fillId="11" borderId="66" xfId="0" applyFill="1" applyBorder="1" applyAlignment="1">
      <alignment horizontal="center" vertical="center"/>
    </xf>
    <xf numFmtId="0" fontId="0" fillId="11" borderId="33" xfId="0" applyFill="1" applyBorder="1" applyAlignment="1">
      <alignment horizontal="center" vertical="center"/>
    </xf>
    <xf numFmtId="0" fontId="0" fillId="11" borderId="15" xfId="0" applyFill="1" applyBorder="1" applyAlignment="1">
      <alignment horizontal="center" vertical="center"/>
    </xf>
    <xf numFmtId="0" fontId="0" fillId="11" borderId="28" xfId="0" applyFill="1" applyBorder="1" applyAlignment="1">
      <alignment horizontal="center" vertical="center"/>
    </xf>
  </cellXfs>
  <cellStyles count="2">
    <cellStyle name="Hyperlink" xfId="1" builtinId="8"/>
    <cellStyle name="Normal" xfId="0" builtinId="0"/>
  </cellStyles>
  <dxfs count="6">
    <dxf>
      <font>
        <color rgb="FF006100"/>
      </font>
      <fill>
        <patternFill>
          <bgColor rgb="FFC6EFCE"/>
        </patternFill>
      </fill>
    </dxf>
    <dxf>
      <font>
        <color rgb="FF006100"/>
      </font>
      <fill>
        <patternFill>
          <bgColor rgb="FFC6EFCE"/>
        </patternFill>
      </fill>
    </dxf>
    <dxf>
      <font>
        <color rgb="FF9C0006"/>
      </font>
      <fill>
        <patternFill>
          <bgColor rgb="FFFFC7CE"/>
        </patternFill>
      </fill>
    </dxf>
    <dxf>
      <font>
        <color rgb="FFC00000"/>
      </font>
      <fill>
        <patternFill>
          <bgColor rgb="FFFFCCCC"/>
        </patternFill>
      </fill>
    </dxf>
    <dxf>
      <font>
        <color rgb="FF9C0006"/>
      </font>
      <fill>
        <patternFill>
          <bgColor rgb="FFFFC7CE"/>
        </patternFill>
      </fill>
    </dxf>
    <dxf>
      <font>
        <color rgb="FF9C0006"/>
      </font>
      <fill>
        <patternFill>
          <bgColor rgb="FFFFC7CE"/>
        </patternFill>
      </fill>
    </dxf>
  </dxfs>
  <tableStyles count="0" defaultTableStyle="TableStyleMedium2" defaultPivotStyle="PivotStyleLight16"/>
  <colors>
    <mruColors>
      <color rgb="FFDED8F4"/>
      <color rgb="FFFFCCCC"/>
      <color rgb="FFFFFFCC"/>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customXml" Target="../customXml/item1.xml"/><Relationship Id="rId3" Type="http://schemas.openxmlformats.org/officeDocument/2006/relationships/worksheet" Target="worksheets/sheet3.xml"/><Relationship Id="rId21" Type="http://schemas.openxmlformats.org/officeDocument/2006/relationships/customXml" Target="../customXml/item4.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calcChain" Target="calcChain.xml"/><Relationship Id="rId2" Type="http://schemas.openxmlformats.org/officeDocument/2006/relationships/worksheet" Target="worksheets/sheet2.xml"/><Relationship Id="rId16" Type="http://schemas.openxmlformats.org/officeDocument/2006/relationships/sharedStrings" Target="sharedStrings.xml"/><Relationship Id="rId20" Type="http://schemas.openxmlformats.org/officeDocument/2006/relationships/customXml" Target="../customXml/item3.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styles" Target="styles.xml"/><Relationship Id="rId10" Type="http://schemas.openxmlformats.org/officeDocument/2006/relationships/worksheet" Target="worksheets/sheet10.xml"/><Relationship Id="rId19"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theme" Target="theme/theme1.xml"/></Relationships>
</file>

<file path=xl/drawings/_rels/drawing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3.png"/></Relationships>
</file>

<file path=xl/drawings/_rels/drawing4.xml.rels><?xml version="1.0" encoding="UTF-8" standalone="yes"?>
<Relationships xmlns="http://schemas.openxmlformats.org/package/2006/relationships"><Relationship Id="rId1" Type="http://schemas.openxmlformats.org/officeDocument/2006/relationships/image" Target="../media/image4.png"/></Relationships>
</file>

<file path=xl/drawings/_rels/drawing5.xml.rels><?xml version="1.0" encoding="UTF-8" standalone="yes"?>
<Relationships xmlns="http://schemas.openxmlformats.org/package/2006/relationships"><Relationship Id="rId1" Type="http://schemas.openxmlformats.org/officeDocument/2006/relationships/image" Target="../media/image5.png"/></Relationships>
</file>

<file path=xl/drawings/drawing1.xml><?xml version="1.0" encoding="utf-8"?>
<xdr:wsDr xmlns:xdr="http://schemas.openxmlformats.org/drawingml/2006/spreadsheetDrawing" xmlns:a="http://schemas.openxmlformats.org/drawingml/2006/main">
  <xdr:twoCellAnchor editAs="oneCell">
    <xdr:from>
      <xdr:col>3</xdr:col>
      <xdr:colOff>402771</xdr:colOff>
      <xdr:row>19</xdr:row>
      <xdr:rowOff>61686</xdr:rowOff>
    </xdr:from>
    <xdr:to>
      <xdr:col>11</xdr:col>
      <xdr:colOff>449907</xdr:colOff>
      <xdr:row>22</xdr:row>
      <xdr:rowOff>856139</xdr:rowOff>
    </xdr:to>
    <xdr:pic>
      <xdr:nvPicPr>
        <xdr:cNvPr id="2" name="Picture 1">
          <a:extLst>
            <a:ext uri="{FF2B5EF4-FFF2-40B4-BE49-F238E27FC236}">
              <a16:creationId xmlns:a16="http://schemas.microsoft.com/office/drawing/2014/main" id="{57E2823E-91B4-4AA8-9FEC-C92B1DE444CB}"/>
            </a:ext>
          </a:extLst>
        </xdr:cNvPr>
        <xdr:cNvPicPr>
          <a:picLocks noChangeAspect="1"/>
        </xdr:cNvPicPr>
      </xdr:nvPicPr>
      <xdr:blipFill>
        <a:blip xmlns:r="http://schemas.openxmlformats.org/officeDocument/2006/relationships" r:embed="rId1"/>
        <a:stretch>
          <a:fillRect/>
        </a:stretch>
      </xdr:blipFill>
      <xdr:spPr>
        <a:xfrm>
          <a:off x="5983514" y="3374572"/>
          <a:ext cx="5314286" cy="1638095"/>
        </a:xfrm>
        <a:prstGeom prst="rect">
          <a:avLst/>
        </a:prstGeom>
      </xdr:spPr>
    </xdr:pic>
    <xdr:clientData/>
  </xdr:twoCellAnchor>
  <xdr:twoCellAnchor editAs="oneCell">
    <xdr:from>
      <xdr:col>6</xdr:col>
      <xdr:colOff>170963</xdr:colOff>
      <xdr:row>4</xdr:row>
      <xdr:rowOff>19538</xdr:rowOff>
    </xdr:from>
    <xdr:to>
      <xdr:col>14</xdr:col>
      <xdr:colOff>271915</xdr:colOff>
      <xdr:row>16</xdr:row>
      <xdr:rowOff>52811</xdr:rowOff>
    </xdr:to>
    <xdr:pic>
      <xdr:nvPicPr>
        <xdr:cNvPr id="3" name="Picture 2">
          <a:extLst>
            <a:ext uri="{FF2B5EF4-FFF2-40B4-BE49-F238E27FC236}">
              <a16:creationId xmlns:a16="http://schemas.microsoft.com/office/drawing/2014/main" id="{7141F7E6-1AA3-4DC1-9D73-CFFAAE175B3E}"/>
            </a:ext>
          </a:extLst>
        </xdr:cNvPr>
        <xdr:cNvPicPr>
          <a:picLocks noChangeAspect="1"/>
        </xdr:cNvPicPr>
      </xdr:nvPicPr>
      <xdr:blipFill>
        <a:blip xmlns:r="http://schemas.openxmlformats.org/officeDocument/2006/relationships" r:embed="rId2"/>
        <a:stretch>
          <a:fillRect/>
        </a:stretch>
      </xdr:blipFill>
      <xdr:spPr>
        <a:xfrm>
          <a:off x="8030309" y="762000"/>
          <a:ext cx="5180952" cy="3447619"/>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6</xdr:col>
      <xdr:colOff>63501</xdr:colOff>
      <xdr:row>0</xdr:row>
      <xdr:rowOff>171450</xdr:rowOff>
    </xdr:from>
    <xdr:to>
      <xdr:col>20</xdr:col>
      <xdr:colOff>539751</xdr:colOff>
      <xdr:row>23</xdr:row>
      <xdr:rowOff>70251</xdr:rowOff>
    </xdr:to>
    <xdr:pic>
      <xdr:nvPicPr>
        <xdr:cNvPr id="2" name="Picture 1">
          <a:extLst>
            <a:ext uri="{FF2B5EF4-FFF2-40B4-BE49-F238E27FC236}">
              <a16:creationId xmlns:a16="http://schemas.microsoft.com/office/drawing/2014/main" id="{D67D1000-817C-4C6C-B3DD-3D7DB8965235}"/>
            </a:ext>
          </a:extLst>
        </xdr:cNvPr>
        <xdr:cNvPicPr>
          <a:picLocks noChangeAspect="1"/>
        </xdr:cNvPicPr>
      </xdr:nvPicPr>
      <xdr:blipFill>
        <a:blip xmlns:r="http://schemas.openxmlformats.org/officeDocument/2006/relationships" r:embed="rId1"/>
        <a:stretch>
          <a:fillRect/>
        </a:stretch>
      </xdr:blipFill>
      <xdr:spPr>
        <a:xfrm>
          <a:off x="4445001" y="171450"/>
          <a:ext cx="9010650" cy="4756551"/>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xdr:from>
      <xdr:col>7</xdr:col>
      <xdr:colOff>501650</xdr:colOff>
      <xdr:row>16</xdr:row>
      <xdr:rowOff>120650</xdr:rowOff>
    </xdr:from>
    <xdr:to>
      <xdr:col>10</xdr:col>
      <xdr:colOff>101600</xdr:colOff>
      <xdr:row>23</xdr:row>
      <xdr:rowOff>152400</xdr:rowOff>
    </xdr:to>
    <xdr:sp macro="" textlink="">
      <xdr:nvSpPr>
        <xdr:cNvPr id="2" name="TextBox 1">
          <a:extLst>
            <a:ext uri="{FF2B5EF4-FFF2-40B4-BE49-F238E27FC236}">
              <a16:creationId xmlns:a16="http://schemas.microsoft.com/office/drawing/2014/main" id="{B59FAF8C-A3DF-4520-BB1C-BA2B5980E985}"/>
            </a:ext>
          </a:extLst>
        </xdr:cNvPr>
        <xdr:cNvSpPr txBox="1"/>
      </xdr:nvSpPr>
      <xdr:spPr>
        <a:xfrm>
          <a:off x="4768850" y="3086100"/>
          <a:ext cx="6019800" cy="1320800"/>
        </a:xfrm>
        <a:prstGeom prst="rect">
          <a:avLst/>
        </a:prstGeom>
        <a:solidFill>
          <a:schemeClr val="lt1"/>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100"/>
            <a:t>Note:  In laboratory tests using quartz sand, the abrasion rate of HDPE pipe compared to steel has been shown to be 1/3 to 1/5 that of steel (Abrasion Level 3).  Abrasion rates in a 2007 FHWA/Caltrans study showed that for very aggressive bed loads of angular stone, the abrasion rate of HDPE was 5 times more than steel.  Since abrasion of pipes is of greater concern between Levels 4 to 6, the abrasion rates in the FHWA/Caltrans report are used for calculation of required thickness of HDPE.   </a:t>
          </a:r>
        </a:p>
        <a:p>
          <a:endParaRPr lang="en-US" sz="1100"/>
        </a:p>
        <a:p>
          <a:r>
            <a:rPr lang="en-US" sz="1100"/>
            <a:t>Fiberglass liner</a:t>
          </a:r>
          <a:r>
            <a:rPr lang="en-US" sz="1100" baseline="0"/>
            <a:t> abrades six times faster than HDPE.  Abrasion Level 3 and lower are of no concern.</a:t>
          </a:r>
          <a:endParaRPr lang="en-US" sz="1100"/>
        </a:p>
      </xdr:txBody>
    </xdr:sp>
    <xdr:clientData/>
  </xdr:twoCellAnchor>
  <xdr:twoCellAnchor>
    <xdr:from>
      <xdr:col>7</xdr:col>
      <xdr:colOff>501650</xdr:colOff>
      <xdr:row>25</xdr:row>
      <xdr:rowOff>50800</xdr:rowOff>
    </xdr:from>
    <xdr:to>
      <xdr:col>10</xdr:col>
      <xdr:colOff>101600</xdr:colOff>
      <xdr:row>35</xdr:row>
      <xdr:rowOff>76200</xdr:rowOff>
    </xdr:to>
    <xdr:sp macro="" textlink="">
      <xdr:nvSpPr>
        <xdr:cNvPr id="3" name="TextBox 2">
          <a:extLst>
            <a:ext uri="{FF2B5EF4-FFF2-40B4-BE49-F238E27FC236}">
              <a16:creationId xmlns:a16="http://schemas.microsoft.com/office/drawing/2014/main" id="{DEB2625A-1A8F-48FC-8E48-F85595464949}"/>
            </a:ext>
          </a:extLst>
        </xdr:cNvPr>
        <xdr:cNvSpPr txBox="1"/>
      </xdr:nvSpPr>
      <xdr:spPr>
        <a:xfrm>
          <a:off x="4768850" y="4673600"/>
          <a:ext cx="6019800" cy="1866900"/>
        </a:xfrm>
        <a:prstGeom prst="rect">
          <a:avLst/>
        </a:prstGeom>
        <a:solidFill>
          <a:schemeClr val="lt1"/>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100"/>
            <a:t>Polymeric</a:t>
          </a:r>
          <a:r>
            <a:rPr lang="en-US" sz="1100" baseline="0"/>
            <a:t> coatings for steel have been shown to extend the service life of galvanized steel pipe for additional service life as noted below:</a:t>
          </a:r>
        </a:p>
        <a:p>
          <a:endParaRPr lang="en-US" sz="1100" baseline="0"/>
        </a:p>
        <a:p>
          <a:r>
            <a:rPr lang="en-US" sz="1100" baseline="0"/>
            <a:t>Abrasion Levels 1 - 3:  for 20 years or more.  </a:t>
          </a:r>
        </a:p>
        <a:p>
          <a:endParaRPr lang="en-US" sz="1100" baseline="0"/>
        </a:p>
        <a:p>
          <a:r>
            <a:rPr lang="en-US" sz="1100" baseline="0">
              <a:solidFill>
                <a:schemeClr val="dk1"/>
              </a:solidFill>
              <a:effectLst/>
              <a:latin typeface="+mn-lt"/>
              <a:ea typeface="+mn-ea"/>
              <a:cs typeface="+mn-cs"/>
            </a:rPr>
            <a:t>Abrasion Level 4:  </a:t>
          </a:r>
          <a:r>
            <a:rPr lang="en-US" sz="1100" baseline="0"/>
            <a:t>10 years .  </a:t>
          </a:r>
        </a:p>
        <a:p>
          <a:endParaRPr lang="en-US" sz="1100" baseline="0"/>
        </a:p>
        <a:p>
          <a:r>
            <a:rPr lang="en-US" sz="1100" baseline="0"/>
            <a:t>Abrasion Level 5:  Up to 5 years.  </a:t>
          </a:r>
        </a:p>
        <a:p>
          <a:endParaRPr lang="en-US" sz="1100" baseline="0"/>
        </a:p>
        <a:p>
          <a:r>
            <a:rPr lang="en-US" sz="1100" baseline="0"/>
            <a:t>Abrasion Level 6:  Assume no protection from polymeric coating.</a:t>
          </a:r>
          <a:endParaRPr lang="en-US" sz="1100"/>
        </a:p>
      </xdr:txBody>
    </xdr:sp>
    <xdr:clientData/>
  </xdr:twoCellAnchor>
</xdr:wsDr>
</file>

<file path=xl/drawings/drawing4.xml><?xml version="1.0" encoding="utf-8"?>
<xdr:wsDr xmlns:xdr="http://schemas.openxmlformats.org/drawingml/2006/spreadsheetDrawing" xmlns:a="http://schemas.openxmlformats.org/drawingml/2006/main">
  <xdr:twoCellAnchor editAs="oneCell">
    <xdr:from>
      <xdr:col>0</xdr:col>
      <xdr:colOff>0</xdr:colOff>
      <xdr:row>2</xdr:row>
      <xdr:rowOff>107950</xdr:rowOff>
    </xdr:from>
    <xdr:to>
      <xdr:col>8</xdr:col>
      <xdr:colOff>227962</xdr:colOff>
      <xdr:row>15</xdr:row>
      <xdr:rowOff>37809</xdr:rowOff>
    </xdr:to>
    <xdr:pic>
      <xdr:nvPicPr>
        <xdr:cNvPr id="2" name="Picture 1">
          <a:extLst>
            <a:ext uri="{FF2B5EF4-FFF2-40B4-BE49-F238E27FC236}">
              <a16:creationId xmlns:a16="http://schemas.microsoft.com/office/drawing/2014/main" id="{B6E8B41E-28C2-4F86-A62A-AB0DAE5A194C}"/>
            </a:ext>
          </a:extLst>
        </xdr:cNvPr>
        <xdr:cNvPicPr>
          <a:picLocks noChangeAspect="1"/>
        </xdr:cNvPicPr>
      </xdr:nvPicPr>
      <xdr:blipFill>
        <a:blip xmlns:r="http://schemas.openxmlformats.org/officeDocument/2006/relationships" r:embed="rId1"/>
        <a:stretch>
          <a:fillRect/>
        </a:stretch>
      </xdr:blipFill>
      <xdr:spPr>
        <a:xfrm>
          <a:off x="0" y="476250"/>
          <a:ext cx="5104762" cy="2323809"/>
        </a:xfrm>
        <a:prstGeom prst="rect">
          <a:avLst/>
        </a:prstGeom>
      </xdr:spPr>
    </xdr:pic>
    <xdr:clientData/>
  </xdr:twoCellAnchor>
</xdr:wsDr>
</file>

<file path=xl/drawings/drawing5.xml><?xml version="1.0" encoding="utf-8"?>
<xdr:wsDr xmlns:xdr="http://schemas.openxmlformats.org/drawingml/2006/spreadsheetDrawing" xmlns:a="http://schemas.openxmlformats.org/drawingml/2006/main">
  <xdr:twoCellAnchor editAs="oneCell">
    <xdr:from>
      <xdr:col>0</xdr:col>
      <xdr:colOff>0</xdr:colOff>
      <xdr:row>2</xdr:row>
      <xdr:rowOff>0</xdr:rowOff>
    </xdr:from>
    <xdr:to>
      <xdr:col>9</xdr:col>
      <xdr:colOff>457200</xdr:colOff>
      <xdr:row>40</xdr:row>
      <xdr:rowOff>26035</xdr:rowOff>
    </xdr:to>
    <xdr:pic>
      <xdr:nvPicPr>
        <xdr:cNvPr id="3" name="Picture 2">
          <a:extLst>
            <a:ext uri="{FF2B5EF4-FFF2-40B4-BE49-F238E27FC236}">
              <a16:creationId xmlns:a16="http://schemas.microsoft.com/office/drawing/2014/main" id="{4EB63343-540D-433E-A06C-9586182459DB}"/>
            </a:ext>
          </a:extLst>
        </xdr:cNvPr>
        <xdr:cNvPicPr/>
      </xdr:nvPicPr>
      <xdr:blipFill>
        <a:blip xmlns:r="http://schemas.openxmlformats.org/officeDocument/2006/relationships" r:embed="rId1"/>
        <a:stretch>
          <a:fillRect/>
        </a:stretch>
      </xdr:blipFill>
      <xdr:spPr>
        <a:xfrm>
          <a:off x="0" y="368300"/>
          <a:ext cx="5943600" cy="7023735"/>
        </a:xfrm>
        <a:prstGeom prst="rect">
          <a:avLst/>
        </a:prstGeom>
      </xdr:spPr>
    </xdr:pic>
    <xdr:clientData/>
  </xdr:two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bin"/></Relationships>
</file>

<file path=xl/worksheets/_rels/sheet8.xml.rels><?xml version="1.0" encoding="UTF-8" standalone="yes"?>
<Relationships xmlns="http://schemas.openxmlformats.org/package/2006/relationships"><Relationship Id="rId1" Type="http://schemas.openxmlformats.org/officeDocument/2006/relationships/drawing" Target="../drawings/drawing2.xml"/></Relationships>
</file>

<file path=xl/worksheets/_rels/sheet9.xml.rels><?xml version="1.0" encoding="UTF-8" standalone="yes"?>
<Relationships xmlns="http://schemas.openxmlformats.org/package/2006/relationships"><Relationship Id="rId1" Type="http://schemas.openxmlformats.org/officeDocument/2006/relationships/drawing" Target="../drawings/drawing3.xml"/></Relationships>
</file>

<file path=xl/worksheets/_rels/sheet11.xml.rels><?xml version="1.0" encoding="UTF-8" standalone="yes"?>
<Relationships xmlns="http://schemas.openxmlformats.org/package/2006/relationships"><Relationship Id="rId1" Type="http://schemas.openxmlformats.org/officeDocument/2006/relationships/drawing" Target="../drawings/drawing4.xml"/></Relationships>
</file>

<file path=xl/worksheets/_rels/sheet12.xml.rels><?xml version="1.0" encoding="UTF-8" standalone="yes"?>
<Relationships xmlns="http://schemas.openxmlformats.org/package/2006/relationships"><Relationship Id="rId1" Type="http://schemas.openxmlformats.org/officeDocument/2006/relationships/drawing" Target="../drawings/drawing5.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60C23A6-28AE-4CFE-B7DB-BBC906DF0744}">
  <dimension ref="A1:J20"/>
  <sheetViews>
    <sheetView zoomScale="130" zoomScaleNormal="130" workbookViewId="0">
      <selection activeCell="K1" sqref="K1"/>
    </sheetView>
  </sheetViews>
  <sheetFormatPr defaultRowHeight="14.5" x14ac:dyDescent="0.35"/>
  <cols>
    <col min="2" max="2" width="5" customWidth="1"/>
  </cols>
  <sheetData>
    <row r="1" spans="1:10" x14ac:dyDescent="0.35">
      <c r="B1" t="s">
        <v>0</v>
      </c>
    </row>
    <row r="3" spans="1:10" ht="65" customHeight="1" x14ac:dyDescent="0.35">
      <c r="A3" s="83">
        <v>1</v>
      </c>
      <c r="B3" s="238" t="s">
        <v>313</v>
      </c>
      <c r="C3" s="238"/>
      <c r="D3" s="238"/>
      <c r="E3" s="238"/>
      <c r="F3" s="238"/>
      <c r="G3" s="238"/>
      <c r="H3" s="238"/>
      <c r="I3" s="238"/>
      <c r="J3" s="238"/>
    </row>
    <row r="4" spans="1:10" ht="54" customHeight="1" x14ac:dyDescent="0.35">
      <c r="A4" s="83">
        <v>2</v>
      </c>
      <c r="B4" s="238" t="s">
        <v>298</v>
      </c>
      <c r="C4" s="238"/>
      <c r="D4" s="238"/>
      <c r="E4" s="238"/>
      <c r="F4" s="238"/>
      <c r="G4" s="238"/>
      <c r="H4" s="238"/>
      <c r="I4" s="238"/>
      <c r="J4" s="238"/>
    </row>
    <row r="5" spans="1:10" ht="81" customHeight="1" x14ac:dyDescent="0.35">
      <c r="A5" s="83">
        <v>3</v>
      </c>
      <c r="B5" s="238" t="s">
        <v>299</v>
      </c>
      <c r="C5" s="238"/>
      <c r="D5" s="238"/>
      <c r="E5" s="238"/>
      <c r="F5" s="238"/>
      <c r="G5" s="238"/>
      <c r="H5" s="238"/>
      <c r="I5" s="238"/>
      <c r="J5" s="238"/>
    </row>
    <row r="6" spans="1:10" ht="40" customHeight="1" x14ac:dyDescent="0.35">
      <c r="A6" s="83">
        <v>4</v>
      </c>
      <c r="B6" s="238" t="s">
        <v>300</v>
      </c>
      <c r="C6" s="238"/>
      <c r="D6" s="238"/>
      <c r="E6" s="238"/>
      <c r="F6" s="238"/>
      <c r="G6" s="238"/>
      <c r="H6" s="238"/>
      <c r="I6" s="238"/>
      <c r="J6" s="238"/>
    </row>
    <row r="7" spans="1:10" x14ac:dyDescent="0.35">
      <c r="A7" s="83">
        <v>5</v>
      </c>
      <c r="B7" s="238" t="s">
        <v>302</v>
      </c>
      <c r="C7" s="238"/>
      <c r="D7" s="238"/>
      <c r="E7" s="238"/>
      <c r="F7" s="238"/>
      <c r="G7" s="238"/>
      <c r="H7" s="238"/>
      <c r="I7" s="238"/>
      <c r="J7" s="238"/>
    </row>
    <row r="8" spans="1:10" ht="67.5" customHeight="1" x14ac:dyDescent="0.35">
      <c r="A8" s="83"/>
      <c r="B8" s="222" t="s">
        <v>5</v>
      </c>
      <c r="C8" s="238" t="s">
        <v>209</v>
      </c>
      <c r="D8" s="238"/>
      <c r="E8" s="238"/>
      <c r="F8" s="238"/>
      <c r="G8" s="238"/>
      <c r="H8" s="238"/>
      <c r="I8" s="238"/>
      <c r="J8" s="238"/>
    </row>
    <row r="9" spans="1:10" ht="83.5" customHeight="1" x14ac:dyDescent="0.35">
      <c r="A9" s="4"/>
      <c r="B9" s="222" t="s">
        <v>6</v>
      </c>
      <c r="C9" s="238" t="s">
        <v>332</v>
      </c>
      <c r="D9" s="238"/>
      <c r="E9" s="238"/>
      <c r="F9" s="238"/>
      <c r="G9" s="238"/>
      <c r="H9" s="238"/>
      <c r="I9" s="238"/>
      <c r="J9" s="238"/>
    </row>
    <row r="10" spans="1:10" ht="106.5" customHeight="1" x14ac:dyDescent="0.35">
      <c r="A10" s="4"/>
      <c r="B10" s="222" t="s">
        <v>7</v>
      </c>
      <c r="C10" s="238" t="s">
        <v>333</v>
      </c>
      <c r="D10" s="238"/>
      <c r="E10" s="238"/>
      <c r="F10" s="238"/>
      <c r="G10" s="238"/>
      <c r="H10" s="238"/>
      <c r="I10" s="238"/>
      <c r="J10" s="238"/>
    </row>
    <row r="11" spans="1:10" ht="63" customHeight="1" x14ac:dyDescent="0.35">
      <c r="A11" s="83">
        <v>6</v>
      </c>
      <c r="B11" s="240" t="s">
        <v>296</v>
      </c>
      <c r="C11" s="240"/>
      <c r="D11" s="240"/>
      <c r="E11" s="240"/>
      <c r="F11" s="240"/>
      <c r="G11" s="240"/>
      <c r="H11" s="240"/>
      <c r="I11" s="240"/>
      <c r="J11" s="240"/>
    </row>
    <row r="12" spans="1:10" x14ac:dyDescent="0.35">
      <c r="A12" s="83">
        <v>7</v>
      </c>
      <c r="B12" s="239" t="s">
        <v>1</v>
      </c>
      <c r="C12" s="239"/>
      <c r="D12" s="239"/>
      <c r="E12" s="239"/>
      <c r="F12" s="239"/>
      <c r="G12" s="239"/>
      <c r="H12" s="239"/>
      <c r="I12" s="239"/>
      <c r="J12" s="239"/>
    </row>
    <row r="13" spans="1:10" x14ac:dyDescent="0.35">
      <c r="B13" s="116" t="s">
        <v>5</v>
      </c>
      <c r="C13" s="239" t="s">
        <v>2</v>
      </c>
      <c r="D13" s="239"/>
      <c r="E13" s="239"/>
      <c r="F13" s="239"/>
      <c r="G13" s="239"/>
      <c r="H13" s="239"/>
      <c r="I13" s="239"/>
      <c r="J13" s="239"/>
    </row>
    <row r="14" spans="1:10" x14ac:dyDescent="0.35">
      <c r="B14" s="116" t="s">
        <v>6</v>
      </c>
      <c r="C14" s="239" t="s">
        <v>3</v>
      </c>
      <c r="D14" s="239"/>
      <c r="E14" s="239"/>
      <c r="F14" s="239"/>
      <c r="G14" s="239"/>
      <c r="H14" s="239"/>
      <c r="I14" s="239"/>
      <c r="J14" s="239"/>
    </row>
    <row r="15" spans="1:10" x14ac:dyDescent="0.35">
      <c r="B15" s="116" t="s">
        <v>7</v>
      </c>
      <c r="C15" s="239" t="s">
        <v>4</v>
      </c>
      <c r="D15" s="239"/>
      <c r="E15" s="239"/>
      <c r="F15" s="239"/>
      <c r="G15" s="239"/>
      <c r="H15" s="239"/>
      <c r="I15" s="239"/>
      <c r="J15" s="239"/>
    </row>
    <row r="16" spans="1:10" ht="59.5" customHeight="1" x14ac:dyDescent="0.35">
      <c r="A16" s="83">
        <v>8</v>
      </c>
      <c r="B16" s="238" t="s">
        <v>297</v>
      </c>
      <c r="C16" s="238"/>
      <c r="D16" s="238"/>
      <c r="E16" s="238"/>
      <c r="F16" s="238"/>
      <c r="G16" s="238"/>
      <c r="H16" s="238"/>
      <c r="I16" s="238"/>
      <c r="J16" s="238"/>
    </row>
    <row r="17" spans="1:10" ht="64.5" customHeight="1" x14ac:dyDescent="0.35">
      <c r="A17" s="83">
        <v>9</v>
      </c>
      <c r="B17" s="238" t="s">
        <v>210</v>
      </c>
      <c r="C17" s="238"/>
      <c r="D17" s="238"/>
      <c r="E17" s="238"/>
      <c r="F17" s="238"/>
      <c r="G17" s="238"/>
      <c r="H17" s="238"/>
      <c r="I17" s="238"/>
      <c r="J17" s="238"/>
    </row>
    <row r="18" spans="1:10" ht="93" customHeight="1" x14ac:dyDescent="0.35">
      <c r="A18" s="83">
        <v>10</v>
      </c>
      <c r="B18" s="238" t="s">
        <v>301</v>
      </c>
      <c r="C18" s="238"/>
      <c r="D18" s="238"/>
      <c r="E18" s="238"/>
      <c r="F18" s="238"/>
      <c r="G18" s="238"/>
      <c r="H18" s="238"/>
      <c r="I18" s="238"/>
      <c r="J18" s="238"/>
    </row>
    <row r="19" spans="1:10" x14ac:dyDescent="0.35">
      <c r="A19" s="83"/>
      <c r="B19" s="69"/>
      <c r="C19" s="69"/>
      <c r="D19" s="69"/>
      <c r="E19" s="69"/>
      <c r="F19" s="69"/>
      <c r="G19" s="69"/>
      <c r="H19" s="69"/>
      <c r="I19" s="69"/>
      <c r="J19" s="69"/>
    </row>
    <row r="20" spans="1:10" x14ac:dyDescent="0.35">
      <c r="A20" s="83"/>
      <c r="B20" s="69"/>
      <c r="C20" s="69"/>
      <c r="D20" s="69"/>
      <c r="E20" s="69"/>
      <c r="F20" s="69"/>
      <c r="G20" s="69"/>
      <c r="H20" s="69"/>
      <c r="I20" s="69"/>
      <c r="J20" s="69"/>
    </row>
  </sheetData>
  <sheetProtection sheet="1" objects="1" scenarios="1"/>
  <mergeCells count="16">
    <mergeCell ref="B17:J17"/>
    <mergeCell ref="B18:J18"/>
    <mergeCell ref="C15:J15"/>
    <mergeCell ref="B6:J6"/>
    <mergeCell ref="B3:J3"/>
    <mergeCell ref="B4:J4"/>
    <mergeCell ref="B5:J5"/>
    <mergeCell ref="B7:J7"/>
    <mergeCell ref="C8:J8"/>
    <mergeCell ref="C9:J9"/>
    <mergeCell ref="C10:J10"/>
    <mergeCell ref="B11:J11"/>
    <mergeCell ref="B16:J16"/>
    <mergeCell ref="B12:J12"/>
    <mergeCell ref="C13:J13"/>
    <mergeCell ref="C14:J14"/>
  </mergeCells>
  <pageMargins left="0.7" right="0.7" top="0.75" bottom="0.75" header="0.3" footer="0.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5B75B6B-ECEE-4774-86BD-2C9E0EF1FD1C}">
  <dimension ref="A1:J10"/>
  <sheetViews>
    <sheetView workbookViewId="0">
      <selection activeCell="C10" sqref="C10:J10"/>
    </sheetView>
  </sheetViews>
  <sheetFormatPr defaultRowHeight="14.5" x14ac:dyDescent="0.35"/>
  <sheetData>
    <row r="1" spans="1:10" x14ac:dyDescent="0.35">
      <c r="A1" t="s">
        <v>8</v>
      </c>
    </row>
    <row r="3" spans="1:10" ht="42" customHeight="1" x14ac:dyDescent="0.35">
      <c r="A3" s="75" t="s">
        <v>9</v>
      </c>
      <c r="B3" s="241" t="s">
        <v>10</v>
      </c>
      <c r="C3" s="241"/>
      <c r="D3" s="241"/>
      <c r="E3" s="241"/>
      <c r="F3" s="241"/>
      <c r="G3" s="241"/>
      <c r="H3" s="241"/>
      <c r="I3" s="241"/>
      <c r="J3" s="241"/>
    </row>
    <row r="4" spans="1:10" ht="289.5" customHeight="1" x14ac:dyDescent="0.35">
      <c r="C4" s="241" t="s">
        <v>11</v>
      </c>
      <c r="D4" s="241"/>
      <c r="E4" s="241"/>
      <c r="F4" s="241"/>
      <c r="G4" s="241"/>
      <c r="H4" s="241"/>
      <c r="I4" s="241"/>
      <c r="J4" s="241"/>
    </row>
    <row r="5" spans="1:10" x14ac:dyDescent="0.35">
      <c r="A5" s="76" t="s">
        <v>12</v>
      </c>
      <c r="B5" t="s">
        <v>13</v>
      </c>
    </row>
    <row r="6" spans="1:10" ht="28.5" customHeight="1" x14ac:dyDescent="0.35">
      <c r="C6" s="238" t="s">
        <v>14</v>
      </c>
      <c r="D6" s="238"/>
      <c r="E6" s="238"/>
      <c r="F6" s="238"/>
      <c r="G6" s="238"/>
      <c r="H6" s="238"/>
      <c r="I6" s="238"/>
      <c r="J6" s="238"/>
    </row>
    <row r="8" spans="1:10" ht="141" customHeight="1" x14ac:dyDescent="0.35">
      <c r="C8" s="238" t="s">
        <v>15</v>
      </c>
      <c r="D8" s="238"/>
      <c r="E8" s="238"/>
      <c r="F8" s="238"/>
      <c r="G8" s="238"/>
      <c r="H8" s="238"/>
      <c r="I8" s="238"/>
      <c r="J8" s="238"/>
    </row>
    <row r="9" spans="1:10" x14ac:dyDescent="0.35">
      <c r="A9" s="76" t="s">
        <v>16</v>
      </c>
      <c r="B9" t="s">
        <v>17</v>
      </c>
    </row>
    <row r="10" spans="1:10" ht="197.15" customHeight="1" x14ac:dyDescent="0.35">
      <c r="C10" s="238" t="s">
        <v>18</v>
      </c>
      <c r="D10" s="238"/>
      <c r="E10" s="238"/>
      <c r="F10" s="238"/>
      <c r="G10" s="238"/>
      <c r="H10" s="238"/>
      <c r="I10" s="238"/>
      <c r="J10" s="238"/>
    </row>
  </sheetData>
  <sheetProtection sheet="1" objects="1" scenarios="1"/>
  <mergeCells count="5">
    <mergeCell ref="C4:J4"/>
    <mergeCell ref="B3:J3"/>
    <mergeCell ref="C6:J6"/>
    <mergeCell ref="C8:J8"/>
    <mergeCell ref="C10:J10"/>
  </mergeCells>
  <pageMargins left="0.7" right="0.7" top="0.75" bottom="0.75" header="0.3" footer="0.3"/>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209A073-2651-477E-8BA5-AB38278B05C3}">
  <dimension ref="A1:D19"/>
  <sheetViews>
    <sheetView tabSelected="1" zoomScale="160" zoomScaleNormal="160" workbookViewId="0">
      <selection activeCell="A10" sqref="A10"/>
    </sheetView>
  </sheetViews>
  <sheetFormatPr defaultRowHeight="14.5" x14ac:dyDescent="0.35"/>
  <cols>
    <col min="1" max="1" width="27.1796875" style="4" customWidth="1"/>
    <col min="2" max="2" width="48.7265625" customWidth="1"/>
    <col min="3" max="3" width="66.1796875" bestFit="1" customWidth="1"/>
  </cols>
  <sheetData>
    <row r="1" spans="1:4" ht="18.5" x14ac:dyDescent="0.45">
      <c r="A1" s="40" t="s">
        <v>19</v>
      </c>
    </row>
    <row r="2" spans="1:4" x14ac:dyDescent="0.35">
      <c r="A2" s="74"/>
    </row>
    <row r="3" spans="1:4" x14ac:dyDescent="0.35">
      <c r="A3" s="44">
        <v>11.4</v>
      </c>
      <c r="B3" s="6" t="s">
        <v>20</v>
      </c>
      <c r="C3" s="242" t="s">
        <v>205</v>
      </c>
    </row>
    <row r="4" spans="1:4" x14ac:dyDescent="0.35">
      <c r="A4" s="44">
        <v>0.8</v>
      </c>
      <c r="B4" s="6" t="s">
        <v>183</v>
      </c>
      <c r="C4" s="243"/>
    </row>
    <row r="5" spans="1:4" x14ac:dyDescent="0.35">
      <c r="A5" s="134" t="str">
        <f>IF('(7B) Bed Load'!C26="N","None",IF('(7B) Bed Load'!C26="S","Sand or Gravel",IF('(7B) Bed Load'!C26="C","Sand, Gravel &amp; Sm. Cobbles",IF('(7B) Bed Load'!C26="R","Sand, Gravel &amp; Lg. Cobbles","Sand, Gravel, Cobbles, Boulders"))))</f>
        <v>Sand, Gravel &amp; Lg. Cobbles</v>
      </c>
      <c r="B5" s="6" t="s">
        <v>198</v>
      </c>
      <c r="C5" s="6" t="s">
        <v>206</v>
      </c>
    </row>
    <row r="6" spans="1:4" x14ac:dyDescent="0.35">
      <c r="A6" s="44" t="s">
        <v>85</v>
      </c>
      <c r="B6" s="6" t="s">
        <v>22</v>
      </c>
      <c r="C6" s="6" t="s">
        <v>207</v>
      </c>
      <c r="D6" s="159" t="s">
        <v>202</v>
      </c>
    </row>
    <row r="7" spans="1:4" x14ac:dyDescent="0.35">
      <c r="A7" s="46" t="s">
        <v>182</v>
      </c>
      <c r="B7" s="6" t="s">
        <v>23</v>
      </c>
      <c r="C7" s="6" t="s">
        <v>201</v>
      </c>
    </row>
    <row r="8" spans="1:4" ht="44" thickBot="1" x14ac:dyDescent="0.4">
      <c r="A8" s="47">
        <f>IF(A6="None",1,IF(AND(A3&gt;=1,A3&lt;=5),2,IF(A3&lt;=8,3,IF(AND(A3&lt;=12,A6="Minor"),3,IF(AND(A3&lt;=12,A6&lt;&gt;"Minor"),4,IF(AND(A3&lt;=15,A6="Minor"),3,IF(AND(A3&lt;=15,A6&lt;&gt;"Minor"),5,IF(AND(A3&lt;=20,A6="Heavy"),6,IF(A6="Minor",3,6)))))))))</f>
        <v>4</v>
      </c>
      <c r="B8" s="48" t="s">
        <v>24</v>
      </c>
      <c r="C8" s="49" t="s">
        <v>25</v>
      </c>
      <c r="D8" s="159" t="s">
        <v>203</v>
      </c>
    </row>
    <row r="9" spans="1:4" ht="73.5" thickTop="1" thickBot="1" x14ac:dyDescent="0.4">
      <c r="A9" s="42" t="s">
        <v>26</v>
      </c>
      <c r="B9" s="234" t="str">
        <f>VLOOKUP(A8,'(7A) Abrasion Levels'!A3:F10,6,0)</f>
        <v>Corrugated HDPE (Type S only), SDR HDPE, PVC, Fiberglass, Galvanized Steel, Aluminized Steel,Polymeric-Coated Steel, Bare Steel</v>
      </c>
      <c r="C9" s="233" t="s">
        <v>334</v>
      </c>
    </row>
    <row r="10" spans="1:4" x14ac:dyDescent="0.35">
      <c r="A10" s="44" t="s">
        <v>73</v>
      </c>
      <c r="B10" s="6" t="s">
        <v>28</v>
      </c>
    </row>
    <row r="11" spans="1:4" ht="43.5" x14ac:dyDescent="0.35">
      <c r="A11" s="45">
        <f>VLOOKUP(A10,'(6) Liner Material'!A3:B8,2,0)</f>
        <v>3</v>
      </c>
      <c r="B11" s="235" t="s">
        <v>29</v>
      </c>
      <c r="C11" s="8" t="s">
        <v>335</v>
      </c>
    </row>
    <row r="12" spans="1:4" x14ac:dyDescent="0.35">
      <c r="A12" s="74"/>
      <c r="B12" s="1"/>
    </row>
    <row r="13" spans="1:4" ht="58" x14ac:dyDescent="0.35">
      <c r="A13" s="50" t="s">
        <v>30</v>
      </c>
      <c r="B13" s="2" t="s">
        <v>31</v>
      </c>
    </row>
    <row r="15" spans="1:4" ht="58" x14ac:dyDescent="0.35">
      <c r="B15" s="2" t="s">
        <v>32</v>
      </c>
    </row>
    <row r="17" spans="2:4" ht="43.5" x14ac:dyDescent="0.35">
      <c r="B17" s="2" t="s">
        <v>33</v>
      </c>
      <c r="D17" s="159" t="s">
        <v>204</v>
      </c>
    </row>
    <row r="19" spans="2:4" ht="29" x14ac:dyDescent="0.35">
      <c r="B19" s="2" t="s">
        <v>312</v>
      </c>
      <c r="D19" s="159" t="s">
        <v>311</v>
      </c>
    </row>
  </sheetData>
  <sheetProtection sheet="1" objects="1" scenarios="1"/>
  <mergeCells count="1">
    <mergeCell ref="C3:C4"/>
  </mergeCells>
  <conditionalFormatting sqref="A11">
    <cfRule type="cellIs" dxfId="5" priority="1" operator="lessThan">
      <formula>$A$8</formula>
    </cfRule>
  </conditionalFormatting>
  <dataValidations count="3">
    <dataValidation type="list" allowBlank="1" showInputMessage="1" showErrorMessage="1" sqref="A6" xr:uid="{5307D025-7FA5-4B79-8469-9CFE31D253CF}">
      <formula1>"None, Minor, Moderate, Heavy"</formula1>
    </dataValidation>
    <dataValidation type="list" allowBlank="1" showInputMessage="1" showErrorMessage="1" sqref="A7" xr:uid="{DCF3325E-3F7E-49AF-85A0-57C52714F924}">
      <formula1>"None,Sand or Gravel,Sand Gravel and Small Cobbles,Sands Gravels and Large Cobbles,Sand Gravel Cobbles &amp; Boulders"</formula1>
    </dataValidation>
    <dataValidation allowBlank="1" showDropDown="1" showInputMessage="1" showErrorMessage="1" sqref="A11" xr:uid="{6F20E7A4-A807-4BF9-B22B-89D0B6C29ACE}"/>
  </dataValidations>
  <hyperlinks>
    <hyperlink ref="D6" location="'(7B) Bed Load'!A1" display="'(7B) Bed Load'!A1" xr:uid="{79B8192B-4A9E-4411-9850-5B1B55045F85}"/>
    <hyperlink ref="D8" location="'(7A) Abrasion Levels'!A1" display="'(7A) Abrasion Levels'!A1" xr:uid="{1484BC0D-92C8-4506-8A40-95612A84A60A}"/>
    <hyperlink ref="D17" location="'(9) Recommended pH &amp; R'!A1" display="'(9) Recommended pH &amp; R'!A1" xr:uid="{BC958EF1-8142-4D25-AAD9-13162885445B}"/>
    <hyperlink ref="D19" location="'(10) Sulfate &amp; Chloride Attack'!A1" display="'(10) Sulfate &amp; Chloride Attack'!A1" xr:uid="{3AA6E8F9-AA52-4A57-B84E-0F91546D8D41}"/>
  </hyperlinks>
  <pageMargins left="0.7" right="0.7" top="0.75" bottom="0.75" header="0.3" footer="0.3"/>
  <pageSetup orientation="portrait" r:id="rId1"/>
  <extLst>
    <ext xmlns:x14="http://schemas.microsoft.com/office/spreadsheetml/2009/9/main" uri="{CCE6A557-97BC-4b89-ADB6-D9C93CAAB3DF}">
      <x14:dataValidations xmlns:xm="http://schemas.microsoft.com/office/excel/2006/main" count="1">
        <x14:dataValidation type="list" allowBlank="1" showInputMessage="1" showErrorMessage="1" xr:uid="{D7D3CE31-D971-4BA6-9FB0-F4DB4170A9AD}">
          <x14:formula1>
            <xm:f>'(6) Liner Material'!$A$3:$A$8</xm:f>
          </x14:formula1>
          <xm:sqref>A10</xm:sqref>
        </x14:dataValidation>
      </x14:dataValidations>
    </ext>
  </extLst>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2694D3E-843F-4AA6-933A-548CEEFF1F3E}">
  <dimension ref="A1:AB36"/>
  <sheetViews>
    <sheetView zoomScale="160" zoomScaleNormal="160" workbookViewId="0">
      <selection activeCell="A15" sqref="A15"/>
    </sheetView>
  </sheetViews>
  <sheetFormatPr defaultRowHeight="14.5" x14ac:dyDescent="0.35"/>
  <cols>
    <col min="2" max="2" width="66" customWidth="1"/>
    <col min="6" max="6" width="11.54296875" customWidth="1"/>
    <col min="9" max="9" width="11.54296875" customWidth="1"/>
  </cols>
  <sheetData>
    <row r="1" spans="1:28" x14ac:dyDescent="0.35">
      <c r="A1" s="51" t="s">
        <v>34</v>
      </c>
      <c r="B1" s="51"/>
      <c r="C1" s="52"/>
      <c r="D1" s="52"/>
      <c r="E1" s="52"/>
      <c r="F1" s="52"/>
      <c r="G1" s="52"/>
      <c r="H1" s="52"/>
      <c r="I1" s="52"/>
      <c r="J1" s="52"/>
      <c r="K1" s="52"/>
      <c r="L1" s="52"/>
      <c r="M1" s="52"/>
      <c r="N1" s="52"/>
      <c r="O1" s="52"/>
      <c r="P1" s="52"/>
      <c r="Q1" s="52"/>
      <c r="R1" s="52"/>
      <c r="S1" s="52"/>
      <c r="T1" s="52"/>
      <c r="U1" s="52"/>
      <c r="V1" s="52"/>
      <c r="W1" s="52"/>
      <c r="X1" s="52"/>
      <c r="Y1" s="52"/>
      <c r="Z1" s="52"/>
    </row>
    <row r="2" spans="1:28" x14ac:dyDescent="0.35">
      <c r="A2" s="52" t="s">
        <v>171</v>
      </c>
      <c r="B2" s="52"/>
      <c r="C2" s="52"/>
      <c r="D2" s="52"/>
      <c r="E2" s="52"/>
      <c r="F2" s="52"/>
      <c r="G2" s="52"/>
      <c r="H2" s="52"/>
      <c r="I2" s="52"/>
      <c r="J2" s="52"/>
      <c r="K2" s="52"/>
      <c r="L2" s="52"/>
      <c r="M2" s="52"/>
      <c r="N2" s="52"/>
      <c r="O2" s="52"/>
      <c r="P2" s="52"/>
      <c r="Q2" s="52"/>
      <c r="R2" s="52"/>
      <c r="S2" s="52"/>
      <c r="T2" s="52"/>
      <c r="U2" s="52"/>
      <c r="V2" s="52"/>
      <c r="W2" s="52"/>
      <c r="X2" s="52"/>
      <c r="Y2" s="52"/>
      <c r="Z2" s="52"/>
    </row>
    <row r="3" spans="1:28" x14ac:dyDescent="0.35">
      <c r="A3" s="52" t="s">
        <v>35</v>
      </c>
      <c r="B3" s="52"/>
      <c r="C3" s="52"/>
      <c r="D3" s="52"/>
      <c r="E3" s="52"/>
      <c r="F3" s="52"/>
      <c r="G3" s="52"/>
      <c r="H3" s="52"/>
      <c r="I3" s="52"/>
      <c r="J3" s="52"/>
      <c r="K3" s="52"/>
      <c r="L3" s="52"/>
      <c r="M3" s="52"/>
      <c r="N3" s="52"/>
      <c r="O3" s="52"/>
      <c r="P3" s="52"/>
      <c r="Q3" s="52"/>
      <c r="R3" s="52"/>
      <c r="S3" s="52"/>
      <c r="T3" s="52"/>
      <c r="U3" s="52"/>
      <c r="V3" s="52"/>
      <c r="W3" s="52"/>
      <c r="X3" s="52"/>
      <c r="Y3" s="52"/>
      <c r="Z3" s="52"/>
    </row>
    <row r="4" spans="1:28" x14ac:dyDescent="0.35">
      <c r="A4" s="52" t="s">
        <v>172</v>
      </c>
      <c r="B4" s="52"/>
      <c r="C4" s="52"/>
      <c r="D4" s="52"/>
      <c r="E4" s="52"/>
      <c r="F4" s="52"/>
      <c r="G4" s="52"/>
      <c r="H4" s="52"/>
      <c r="I4" s="52"/>
      <c r="J4" s="52"/>
      <c r="K4" s="52"/>
      <c r="L4" s="52"/>
      <c r="M4" s="52"/>
      <c r="N4" s="52"/>
      <c r="O4" s="52"/>
      <c r="P4" s="52"/>
      <c r="Q4" s="52"/>
      <c r="R4" s="52"/>
      <c r="S4" s="52"/>
      <c r="T4" s="52"/>
      <c r="U4" s="52"/>
      <c r="V4" s="52"/>
      <c r="W4" s="52"/>
      <c r="X4" s="52"/>
      <c r="Y4" s="52"/>
      <c r="Z4" s="52"/>
    </row>
    <row r="5" spans="1:28" ht="15" thickBot="1" x14ac:dyDescent="0.4">
      <c r="B5" s="52"/>
      <c r="C5" s="52"/>
      <c r="D5" s="52"/>
      <c r="E5" s="52"/>
      <c r="F5" s="52"/>
      <c r="G5" s="52"/>
      <c r="H5" s="52"/>
      <c r="I5" s="52"/>
      <c r="J5" s="52"/>
      <c r="K5" s="52"/>
      <c r="L5" s="52"/>
      <c r="M5" s="52"/>
      <c r="N5" s="52"/>
      <c r="O5" s="52"/>
      <c r="P5" s="52"/>
      <c r="Q5" s="52"/>
      <c r="R5" s="52"/>
      <c r="S5" s="52"/>
      <c r="T5" s="52"/>
      <c r="U5" s="52"/>
      <c r="V5" s="52"/>
      <c r="W5" s="52"/>
      <c r="X5" s="52"/>
      <c r="Y5" s="52"/>
      <c r="Z5" s="52"/>
    </row>
    <row r="6" spans="1:28" ht="20" customHeight="1" thickBot="1" x14ac:dyDescent="0.5">
      <c r="A6" s="53" t="s">
        <v>36</v>
      </c>
      <c r="B6" s="52" t="s">
        <v>37</v>
      </c>
      <c r="C6" s="52"/>
      <c r="D6" s="244" t="s">
        <v>40</v>
      </c>
      <c r="E6" s="245"/>
      <c r="F6" s="117" t="s">
        <v>41</v>
      </c>
      <c r="G6" s="52"/>
      <c r="H6" s="52"/>
      <c r="I6" s="52"/>
      <c r="J6" s="52"/>
      <c r="K6" s="52"/>
      <c r="L6" s="52"/>
      <c r="M6" s="52"/>
      <c r="N6" s="52"/>
      <c r="O6" s="52"/>
      <c r="P6" s="52"/>
      <c r="Q6" s="52"/>
      <c r="R6" s="52"/>
      <c r="S6" s="52"/>
      <c r="T6" s="52"/>
      <c r="U6" s="52"/>
      <c r="V6" s="52"/>
      <c r="W6" s="52"/>
      <c r="X6" s="52"/>
      <c r="Y6" s="52"/>
      <c r="Z6" s="52"/>
    </row>
    <row r="7" spans="1:28" ht="21" thickBot="1" x14ac:dyDescent="0.6">
      <c r="A7" s="52"/>
      <c r="B7" s="52"/>
      <c r="C7" s="52"/>
      <c r="D7" s="87" t="s">
        <v>43</v>
      </c>
      <c r="E7" s="90" t="s">
        <v>44</v>
      </c>
      <c r="F7" s="118"/>
      <c r="G7" s="52"/>
      <c r="H7" s="52"/>
      <c r="I7" s="52"/>
      <c r="J7" s="52"/>
      <c r="K7" s="52"/>
      <c r="L7" s="52"/>
      <c r="M7" s="52"/>
      <c r="P7" s="247" t="s">
        <v>38</v>
      </c>
      <c r="Q7" s="248"/>
      <c r="R7" s="248"/>
      <c r="S7" s="248"/>
      <c r="T7" s="248"/>
      <c r="U7" s="248"/>
      <c r="V7" s="248"/>
      <c r="W7" s="248"/>
      <c r="X7" s="248"/>
      <c r="Y7" s="248"/>
      <c r="Z7" s="248"/>
      <c r="AA7" s="248"/>
      <c r="AB7" s="249"/>
    </row>
    <row r="8" spans="1:28" ht="15" thickBot="1" x14ac:dyDescent="0.4">
      <c r="A8" s="52" t="s">
        <v>173</v>
      </c>
      <c r="B8" s="52"/>
      <c r="C8" s="52"/>
      <c r="D8" s="86">
        <v>8</v>
      </c>
      <c r="E8" s="88">
        <v>0.16800000000000001</v>
      </c>
      <c r="F8" s="89">
        <v>2.8</v>
      </c>
      <c r="G8" s="52"/>
      <c r="H8" s="52"/>
      <c r="I8" s="52"/>
      <c r="J8" s="52"/>
      <c r="K8" s="52"/>
      <c r="L8" s="52"/>
      <c r="M8" s="52"/>
      <c r="P8" s="54" t="s">
        <v>36</v>
      </c>
      <c r="Q8" s="244" t="s">
        <v>39</v>
      </c>
      <c r="R8" s="250"/>
      <c r="S8" s="250"/>
      <c r="T8" s="250"/>
      <c r="U8" s="250"/>
      <c r="V8" s="250"/>
      <c r="W8" s="250"/>
      <c r="X8" s="250"/>
      <c r="Y8" s="250"/>
      <c r="Z8" s="250"/>
      <c r="AA8" s="250"/>
      <c r="AB8" s="251"/>
    </row>
    <row r="9" spans="1:28" ht="15" customHeight="1" thickBot="1" x14ac:dyDescent="0.4">
      <c r="A9" s="161">
        <v>2500</v>
      </c>
      <c r="B9" s="52" t="s">
        <v>174</v>
      </c>
      <c r="C9" s="52"/>
      <c r="D9" s="86">
        <v>10</v>
      </c>
      <c r="E9" s="88">
        <v>0.13800000000000001</v>
      </c>
      <c r="F9" s="89">
        <v>2.2999999999999998</v>
      </c>
      <c r="J9" s="52"/>
      <c r="K9" s="52"/>
      <c r="L9" s="52"/>
      <c r="M9" s="52"/>
      <c r="P9" s="55" t="s">
        <v>42</v>
      </c>
      <c r="Q9" s="121">
        <v>500</v>
      </c>
      <c r="R9" s="121">
        <v>1000</v>
      </c>
      <c r="S9" s="121">
        <v>1500</v>
      </c>
      <c r="T9" s="121">
        <v>2000</v>
      </c>
      <c r="U9" s="121">
        <v>3000</v>
      </c>
      <c r="V9" s="121">
        <v>4000</v>
      </c>
      <c r="W9" s="121">
        <v>5000</v>
      </c>
      <c r="X9" s="121">
        <v>6000</v>
      </c>
      <c r="Y9" s="121">
        <v>7000</v>
      </c>
      <c r="Z9" s="121">
        <v>8000</v>
      </c>
      <c r="AA9" s="121">
        <v>9000</v>
      </c>
      <c r="AB9" s="122">
        <v>10000</v>
      </c>
    </row>
    <row r="10" spans="1:28" ht="29.5" thickBot="1" x14ac:dyDescent="0.4">
      <c r="A10" s="160">
        <v>6</v>
      </c>
      <c r="B10" s="61" t="s">
        <v>208</v>
      </c>
      <c r="C10" s="52"/>
      <c r="D10" s="86">
        <v>12</v>
      </c>
      <c r="E10" s="88">
        <v>0.109</v>
      </c>
      <c r="F10" s="89">
        <v>1.8</v>
      </c>
      <c r="J10" s="52"/>
      <c r="K10" s="52"/>
      <c r="L10" s="52"/>
      <c r="M10" s="52"/>
      <c r="P10" s="123">
        <v>4</v>
      </c>
      <c r="Q10" s="88" t="s">
        <v>36</v>
      </c>
      <c r="R10" s="88">
        <v>6</v>
      </c>
      <c r="S10" s="88">
        <v>13</v>
      </c>
      <c r="T10" s="88">
        <v>17</v>
      </c>
      <c r="U10" s="88">
        <v>24</v>
      </c>
      <c r="V10" s="88">
        <v>28</v>
      </c>
      <c r="W10" s="88">
        <v>32</v>
      </c>
      <c r="X10" s="88">
        <v>34</v>
      </c>
      <c r="Y10" s="88">
        <v>37</v>
      </c>
      <c r="Z10" s="88">
        <v>39</v>
      </c>
      <c r="AA10" s="88">
        <v>41</v>
      </c>
      <c r="AB10" s="89">
        <v>42</v>
      </c>
    </row>
    <row r="11" spans="1:28" ht="15" thickBot="1" x14ac:dyDescent="0.4">
      <c r="A11" s="160">
        <v>10</v>
      </c>
      <c r="B11" s="52" t="s">
        <v>45</v>
      </c>
      <c r="C11" s="52"/>
      <c r="D11" s="86">
        <v>14</v>
      </c>
      <c r="E11" s="88">
        <v>7.9000000000000001E-2</v>
      </c>
      <c r="F11" s="89">
        <v>1.3</v>
      </c>
      <c r="J11" s="52"/>
      <c r="K11" s="52"/>
      <c r="L11" s="52"/>
      <c r="M11" s="52"/>
      <c r="P11" s="123">
        <v>5</v>
      </c>
      <c r="Q11" s="88">
        <v>3</v>
      </c>
      <c r="R11" s="88">
        <v>14</v>
      </c>
      <c r="S11" s="88">
        <v>20</v>
      </c>
      <c r="T11" s="88">
        <v>24</v>
      </c>
      <c r="U11" s="88">
        <v>31</v>
      </c>
      <c r="V11" s="88">
        <v>35</v>
      </c>
      <c r="W11" s="88">
        <v>39</v>
      </c>
      <c r="X11" s="88">
        <v>41</v>
      </c>
      <c r="Y11" s="88">
        <v>44</v>
      </c>
      <c r="Z11" s="88">
        <v>46</v>
      </c>
      <c r="AA11" s="88">
        <v>48</v>
      </c>
      <c r="AB11" s="89">
        <v>49</v>
      </c>
    </row>
    <row r="12" spans="1:28" ht="15" thickBot="1" x14ac:dyDescent="0.4">
      <c r="A12" s="57">
        <f>VLOOKUP(A11,D8:E13,2,FALSE)</f>
        <v>0.13800000000000001</v>
      </c>
      <c r="B12" s="52" t="s">
        <v>46</v>
      </c>
      <c r="C12" s="52"/>
      <c r="D12" s="86">
        <v>16</v>
      </c>
      <c r="E12" s="88">
        <v>6.4000000000000001E-2</v>
      </c>
      <c r="F12" s="89">
        <v>1</v>
      </c>
      <c r="J12" s="52"/>
      <c r="K12" s="52"/>
      <c r="L12" s="52"/>
      <c r="M12" s="52"/>
      <c r="P12" s="123">
        <v>6</v>
      </c>
      <c r="Q12" s="88">
        <v>13</v>
      </c>
      <c r="R12" s="88">
        <v>23</v>
      </c>
      <c r="S12" s="88">
        <v>30</v>
      </c>
      <c r="T12" s="88">
        <v>34</v>
      </c>
      <c r="U12" s="88">
        <v>41</v>
      </c>
      <c r="V12" s="88">
        <v>45</v>
      </c>
      <c r="W12" s="88">
        <v>48</v>
      </c>
      <c r="X12" s="88">
        <v>51</v>
      </c>
      <c r="Y12" s="88">
        <v>54</v>
      </c>
      <c r="Z12" s="88">
        <v>56</v>
      </c>
      <c r="AA12" s="88">
        <v>58</v>
      </c>
      <c r="AB12" s="89">
        <v>59</v>
      </c>
    </row>
    <row r="13" spans="1:28" ht="17" thickBot="1" x14ac:dyDescent="0.5">
      <c r="A13" s="52">
        <f>VLOOKUP(A11,D8:F13,3,FALSE)</f>
        <v>2.2999999999999998</v>
      </c>
      <c r="B13" s="52" t="s">
        <v>47</v>
      </c>
      <c r="C13" s="52"/>
      <c r="D13" s="108">
        <v>18</v>
      </c>
      <c r="E13" s="109">
        <v>5.1999999999999998E-2</v>
      </c>
      <c r="F13" s="110">
        <v>0.7</v>
      </c>
      <c r="J13" s="52"/>
      <c r="K13" s="52"/>
      <c r="L13" s="52"/>
      <c r="M13" s="52"/>
      <c r="P13" s="123">
        <v>6.5</v>
      </c>
      <c r="Q13" s="88">
        <v>20</v>
      </c>
      <c r="R13" s="88">
        <v>31</v>
      </c>
      <c r="S13" s="88">
        <v>37</v>
      </c>
      <c r="T13" s="88">
        <v>42</v>
      </c>
      <c r="U13" s="88">
        <v>48</v>
      </c>
      <c r="V13" s="88">
        <v>53</v>
      </c>
      <c r="W13" s="88">
        <v>56</v>
      </c>
      <c r="X13" s="88">
        <v>59</v>
      </c>
      <c r="Y13" s="88">
        <v>61</v>
      </c>
      <c r="Z13" s="88">
        <v>63</v>
      </c>
      <c r="AA13" s="88">
        <v>65</v>
      </c>
      <c r="AB13" s="89">
        <v>67</v>
      </c>
    </row>
    <row r="14" spans="1:28" x14ac:dyDescent="0.35">
      <c r="A14" s="227">
        <v>0.25</v>
      </c>
      <c r="B14" s="52" t="s">
        <v>309</v>
      </c>
      <c r="C14" s="52"/>
      <c r="D14" s="236"/>
      <c r="E14" s="236"/>
      <c r="F14" s="236"/>
      <c r="J14" s="52"/>
      <c r="K14" s="52"/>
      <c r="L14" s="52"/>
      <c r="M14" s="52"/>
      <c r="P14" s="123"/>
      <c r="Q14" s="88"/>
      <c r="R14" s="88"/>
      <c r="S14" s="88"/>
      <c r="T14" s="88"/>
      <c r="U14" s="88"/>
      <c r="V14" s="88"/>
      <c r="W14" s="88"/>
      <c r="X14" s="88"/>
      <c r="Y14" s="88"/>
      <c r="Z14" s="88"/>
      <c r="AA14" s="88"/>
      <c r="AB14" s="89"/>
    </row>
    <row r="15" spans="1:28" x14ac:dyDescent="0.35">
      <c r="A15" s="58">
        <f>IF(A10&gt;7.3,3.82*A9^0.41,35.85*(LOG(A9,10)-LOG((2160-2490*LOG(A10,10)),10)))</f>
        <v>37.671130265053598</v>
      </c>
      <c r="B15" s="52" t="s">
        <v>48</v>
      </c>
      <c r="C15" s="52"/>
      <c r="J15" s="52"/>
      <c r="K15" s="52"/>
      <c r="L15" s="52"/>
      <c r="M15" s="52"/>
      <c r="P15" s="123">
        <v>7</v>
      </c>
      <c r="Q15" s="88">
        <v>34</v>
      </c>
      <c r="R15" s="88">
        <v>45</v>
      </c>
      <c r="S15" s="88">
        <v>51</v>
      </c>
      <c r="T15" s="88">
        <v>56</v>
      </c>
      <c r="U15" s="88">
        <v>62</v>
      </c>
      <c r="V15" s="88">
        <v>67</v>
      </c>
      <c r="W15" s="88">
        <v>70</v>
      </c>
      <c r="X15" s="88">
        <v>73</v>
      </c>
      <c r="Y15" s="88">
        <v>75</v>
      </c>
      <c r="Z15" s="88">
        <v>77</v>
      </c>
      <c r="AA15" s="88">
        <v>79</v>
      </c>
      <c r="AB15" s="89">
        <v>81</v>
      </c>
    </row>
    <row r="16" spans="1:28" ht="77" customHeight="1" thickBot="1" x14ac:dyDescent="0.4">
      <c r="A16" s="58"/>
      <c r="B16" s="61" t="s">
        <v>176</v>
      </c>
      <c r="C16" s="52"/>
      <c r="J16" s="52"/>
      <c r="K16" s="52"/>
      <c r="L16" s="52"/>
      <c r="M16" s="52"/>
      <c r="P16" s="129">
        <v>7.3</v>
      </c>
      <c r="Q16" s="130">
        <v>60</v>
      </c>
      <c r="R16" s="130">
        <v>71</v>
      </c>
      <c r="S16" s="130">
        <v>78</v>
      </c>
      <c r="T16" s="130">
        <v>82</v>
      </c>
      <c r="U16" s="130">
        <v>88</v>
      </c>
      <c r="V16" s="130">
        <v>93</v>
      </c>
      <c r="W16" s="130">
        <v>96</v>
      </c>
      <c r="X16" s="130">
        <v>99</v>
      </c>
      <c r="Y16" s="130">
        <v>101</v>
      </c>
      <c r="Z16" s="130">
        <v>104</v>
      </c>
      <c r="AA16" s="130">
        <v>105</v>
      </c>
      <c r="AB16" s="131">
        <v>107</v>
      </c>
    </row>
    <row r="17" spans="1:28" x14ac:dyDescent="0.35">
      <c r="A17" s="111">
        <f>A13*A15</f>
        <v>86.643599609623266</v>
      </c>
      <c r="B17" s="112" t="s">
        <v>179</v>
      </c>
      <c r="C17" s="52"/>
      <c r="J17" s="52"/>
      <c r="K17" s="52"/>
      <c r="L17" s="52"/>
      <c r="M17" s="52"/>
    </row>
    <row r="18" spans="1:28" x14ac:dyDescent="0.35">
      <c r="A18" s="113">
        <f>A12/A17</f>
        <v>1.5927316111261003E-3</v>
      </c>
      <c r="B18" s="112" t="s">
        <v>49</v>
      </c>
      <c r="C18" s="52"/>
      <c r="J18" s="52"/>
      <c r="K18" s="52"/>
      <c r="L18" s="52"/>
      <c r="M18" s="52"/>
      <c r="N18" s="52"/>
      <c r="O18" s="52"/>
      <c r="P18" s="52"/>
      <c r="Q18" s="52"/>
      <c r="R18" s="52"/>
      <c r="S18" s="52"/>
      <c r="T18" s="52"/>
      <c r="U18" s="52"/>
      <c r="V18" s="52"/>
      <c r="W18" s="52"/>
      <c r="X18" s="52"/>
      <c r="Y18" s="52"/>
      <c r="Z18" s="52"/>
    </row>
    <row r="19" spans="1:28" x14ac:dyDescent="0.35">
      <c r="A19" s="59">
        <f>1.3*A17</f>
        <v>112.63667949251025</v>
      </c>
      <c r="B19" s="56" t="s">
        <v>180</v>
      </c>
      <c r="C19" s="52"/>
      <c r="D19" s="52"/>
      <c r="E19" s="52"/>
      <c r="F19" s="52"/>
      <c r="G19" s="52"/>
      <c r="H19" s="52"/>
      <c r="I19" s="52"/>
      <c r="J19" s="52"/>
      <c r="K19" s="52"/>
      <c r="L19" s="52"/>
      <c r="M19" s="52"/>
      <c r="N19" s="52"/>
      <c r="O19" s="52"/>
      <c r="P19" s="52"/>
      <c r="Q19" s="52"/>
      <c r="R19" s="52"/>
      <c r="S19" s="52"/>
      <c r="T19" s="52"/>
      <c r="U19" s="52"/>
      <c r="V19" s="52"/>
      <c r="W19" s="52"/>
      <c r="X19" s="52"/>
      <c r="Y19" s="52"/>
      <c r="Z19" s="52"/>
    </row>
    <row r="20" spans="1:28" ht="15" thickBot="1" x14ac:dyDescent="0.4">
      <c r="A20" s="60">
        <f>A12/A19</f>
        <v>1.2251781624046923E-3</v>
      </c>
      <c r="B20" s="56" t="s">
        <v>50</v>
      </c>
      <c r="C20" s="52"/>
      <c r="D20" s="52"/>
      <c r="E20" s="52"/>
      <c r="F20" s="52"/>
      <c r="G20" s="52"/>
      <c r="H20" s="52"/>
      <c r="I20" s="52"/>
      <c r="J20" s="52"/>
      <c r="K20" s="52"/>
      <c r="L20" s="52"/>
      <c r="M20" s="52"/>
      <c r="N20" s="52"/>
      <c r="O20" s="52"/>
      <c r="P20" s="52"/>
      <c r="Q20" s="52"/>
      <c r="R20" s="52"/>
      <c r="S20" s="52"/>
      <c r="T20" s="52"/>
      <c r="U20" s="52"/>
      <c r="V20" s="52"/>
      <c r="W20" s="52"/>
      <c r="X20" s="52"/>
      <c r="Y20" s="52"/>
      <c r="Z20" s="52"/>
    </row>
    <row r="21" spans="1:28" ht="39" customHeight="1" thickBot="1" x14ac:dyDescent="0.6">
      <c r="A21" s="119">
        <f>IF(AND(A9&gt;=1500,A10&gt;=5.5,A10&lt;=8.5),'(11) Aluminum Corrosion Rate'!L7,"High")</f>
        <v>1.2800000000000001E-3</v>
      </c>
      <c r="B21" s="120" t="s">
        <v>181</v>
      </c>
      <c r="C21" s="52"/>
      <c r="D21" s="52"/>
      <c r="E21" s="52"/>
      <c r="F21" s="52"/>
      <c r="G21" s="52"/>
      <c r="H21" s="52"/>
      <c r="I21" s="52"/>
      <c r="J21" s="52"/>
      <c r="K21" s="52"/>
      <c r="L21" s="52"/>
      <c r="M21" s="52"/>
      <c r="P21" s="247" t="s">
        <v>51</v>
      </c>
      <c r="Q21" s="248"/>
      <c r="R21" s="248"/>
      <c r="S21" s="248"/>
      <c r="T21" s="248"/>
      <c r="U21" s="248"/>
      <c r="V21" s="248"/>
      <c r="W21" s="248"/>
      <c r="X21" s="248"/>
      <c r="Y21" s="248"/>
      <c r="Z21" s="248"/>
      <c r="AA21" s="248"/>
      <c r="AB21" s="249"/>
    </row>
    <row r="22" spans="1:28" ht="12" customHeight="1" x14ac:dyDescent="0.35">
      <c r="A22" s="120">
        <f>A12/A21</f>
        <v>107.8125</v>
      </c>
      <c r="B22" s="120" t="s">
        <v>178</v>
      </c>
      <c r="C22" s="52"/>
      <c r="D22" s="52"/>
      <c r="E22" s="52"/>
      <c r="F22" s="52"/>
      <c r="G22" s="52"/>
      <c r="H22" s="52"/>
      <c r="I22" s="52"/>
      <c r="J22" s="52"/>
      <c r="K22" s="52"/>
      <c r="L22" s="52"/>
      <c r="M22" s="52"/>
      <c r="P22" s="54" t="s">
        <v>36</v>
      </c>
      <c r="Q22" s="244" t="s">
        <v>39</v>
      </c>
      <c r="R22" s="250"/>
      <c r="S22" s="250"/>
      <c r="T22" s="250"/>
      <c r="U22" s="250"/>
      <c r="V22" s="250"/>
      <c r="W22" s="250"/>
      <c r="X22" s="250"/>
      <c r="Y22" s="250"/>
      <c r="Z22" s="250"/>
      <c r="AA22" s="250"/>
      <c r="AB22" s="251"/>
    </row>
    <row r="23" spans="1:28" ht="80.5" customHeight="1" thickBot="1" x14ac:dyDescent="0.4">
      <c r="A23" s="105">
        <v>2.5000000000000001E-3</v>
      </c>
      <c r="B23" s="61" t="s">
        <v>314</v>
      </c>
      <c r="C23" s="52"/>
      <c r="D23" s="52"/>
      <c r="E23" s="52"/>
      <c r="F23" s="52"/>
      <c r="G23" s="52"/>
      <c r="H23" s="52"/>
      <c r="I23" s="52"/>
      <c r="J23" s="52"/>
      <c r="K23" s="52"/>
      <c r="L23" s="52"/>
      <c r="M23" s="52"/>
      <c r="P23" s="124" t="s">
        <v>42</v>
      </c>
      <c r="Q23" s="125">
        <v>500</v>
      </c>
      <c r="R23" s="125">
        <v>1000</v>
      </c>
      <c r="S23" s="125">
        <v>1500</v>
      </c>
      <c r="T23" s="125">
        <v>2000</v>
      </c>
      <c r="U23" s="125">
        <v>3000</v>
      </c>
      <c r="V23" s="125">
        <v>4000</v>
      </c>
      <c r="W23" s="125">
        <v>5000</v>
      </c>
      <c r="X23" s="125">
        <v>6000</v>
      </c>
      <c r="Y23" s="125">
        <v>7000</v>
      </c>
      <c r="Z23" s="125">
        <v>8000</v>
      </c>
      <c r="AA23" s="125">
        <v>9000</v>
      </c>
      <c r="AB23" s="126">
        <v>10000</v>
      </c>
    </row>
    <row r="24" spans="1:28" ht="15.5" customHeight="1" x14ac:dyDescent="0.35">
      <c r="C24" s="52"/>
      <c r="D24" s="52"/>
      <c r="E24" s="246" t="s">
        <v>52</v>
      </c>
      <c r="F24" s="246"/>
      <c r="G24" s="246"/>
      <c r="H24" s="246"/>
      <c r="I24" s="246"/>
      <c r="J24" s="246"/>
      <c r="K24" s="246"/>
      <c r="L24" s="246"/>
      <c r="M24" s="52"/>
      <c r="P24" s="127">
        <v>4</v>
      </c>
      <c r="Q24" s="128" t="s">
        <v>36</v>
      </c>
      <c r="R24" s="128">
        <v>8</v>
      </c>
      <c r="S24" s="128">
        <v>17</v>
      </c>
      <c r="T24" s="128">
        <v>22</v>
      </c>
      <c r="U24" s="128">
        <v>31</v>
      </c>
      <c r="V24" s="128">
        <f t="shared" ref="V24:AB26" si="0">ROUND(V10*1.3,0)</f>
        <v>36</v>
      </c>
      <c r="W24" s="128">
        <f t="shared" si="0"/>
        <v>42</v>
      </c>
      <c r="X24" s="128">
        <f t="shared" si="0"/>
        <v>44</v>
      </c>
      <c r="Y24" s="128">
        <f t="shared" si="0"/>
        <v>48</v>
      </c>
      <c r="Z24" s="128">
        <f t="shared" si="0"/>
        <v>51</v>
      </c>
      <c r="AA24" s="128">
        <f t="shared" si="0"/>
        <v>53</v>
      </c>
      <c r="AB24" s="128">
        <f t="shared" si="0"/>
        <v>55</v>
      </c>
    </row>
    <row r="25" spans="1:28" x14ac:dyDescent="0.35">
      <c r="A25" s="92" t="s">
        <v>53</v>
      </c>
      <c r="B25" s="52"/>
      <c r="C25" s="52"/>
      <c r="D25" s="52"/>
      <c r="E25" s="52"/>
      <c r="F25" s="52"/>
      <c r="G25" s="52"/>
      <c r="H25" s="52"/>
      <c r="I25" s="52"/>
      <c r="J25" s="52"/>
      <c r="K25" s="52"/>
      <c r="L25" s="52"/>
      <c r="M25" s="52"/>
      <c r="P25" s="127">
        <v>5</v>
      </c>
      <c r="Q25" s="128">
        <v>4</v>
      </c>
      <c r="R25" s="128">
        <v>18</v>
      </c>
      <c r="S25" s="128">
        <v>26</v>
      </c>
      <c r="T25" s="128">
        <v>32</v>
      </c>
      <c r="U25" s="128">
        <f>ROUND(U11*1.3,0)</f>
        <v>40</v>
      </c>
      <c r="V25" s="128">
        <f t="shared" si="0"/>
        <v>46</v>
      </c>
      <c r="W25" s="128">
        <f t="shared" si="0"/>
        <v>51</v>
      </c>
      <c r="X25" s="128">
        <f t="shared" si="0"/>
        <v>53</v>
      </c>
      <c r="Y25" s="128">
        <f t="shared" si="0"/>
        <v>57</v>
      </c>
      <c r="Z25" s="128">
        <f t="shared" si="0"/>
        <v>60</v>
      </c>
      <c r="AA25" s="128">
        <f t="shared" si="0"/>
        <v>62</v>
      </c>
      <c r="AB25" s="128">
        <f t="shared" si="0"/>
        <v>64</v>
      </c>
    </row>
    <row r="26" spans="1:28" ht="58" x14ac:dyDescent="0.35">
      <c r="A26" s="115">
        <v>1</v>
      </c>
      <c r="B26" s="61" t="s">
        <v>54</v>
      </c>
      <c r="C26" s="52"/>
      <c r="D26" s="52"/>
      <c r="E26" s="52"/>
      <c r="F26" s="52"/>
      <c r="G26" s="52"/>
      <c r="H26" s="52"/>
      <c r="I26" s="52"/>
      <c r="J26" s="52"/>
      <c r="K26" s="52"/>
      <c r="L26" s="52"/>
      <c r="M26" s="52"/>
      <c r="P26" s="127">
        <v>6</v>
      </c>
      <c r="Q26" s="128">
        <v>16</v>
      </c>
      <c r="R26" s="128">
        <v>30</v>
      </c>
      <c r="S26" s="128">
        <v>39</v>
      </c>
      <c r="T26" s="128">
        <v>44</v>
      </c>
      <c r="U26" s="128">
        <f>ROUND(U12*1.3,0)</f>
        <v>53</v>
      </c>
      <c r="V26" s="128">
        <f t="shared" si="0"/>
        <v>59</v>
      </c>
      <c r="W26" s="128">
        <f t="shared" si="0"/>
        <v>62</v>
      </c>
      <c r="X26" s="128">
        <f t="shared" si="0"/>
        <v>66</v>
      </c>
      <c r="Y26" s="128">
        <f t="shared" si="0"/>
        <v>70</v>
      </c>
      <c r="Z26" s="128">
        <f t="shared" si="0"/>
        <v>73</v>
      </c>
      <c r="AA26" s="128">
        <f t="shared" si="0"/>
        <v>75</v>
      </c>
      <c r="AB26" s="128">
        <f t="shared" si="0"/>
        <v>77</v>
      </c>
    </row>
    <row r="27" spans="1:28" ht="27.65" customHeight="1" x14ac:dyDescent="0.35">
      <c r="A27" s="52"/>
      <c r="B27" s="52"/>
      <c r="C27" s="52"/>
      <c r="D27" s="52"/>
      <c r="M27" s="52"/>
      <c r="P27" s="127">
        <v>6.5</v>
      </c>
      <c r="Q27" s="128">
        <v>26</v>
      </c>
      <c r="R27" s="128">
        <v>40</v>
      </c>
      <c r="S27" s="128">
        <v>49</v>
      </c>
      <c r="T27" s="128">
        <v>54</v>
      </c>
      <c r="U27" s="128">
        <f t="shared" ref="U27:AB27" si="1">ROUND(U13*1.3,0)</f>
        <v>62</v>
      </c>
      <c r="V27" s="128">
        <f t="shared" si="1"/>
        <v>69</v>
      </c>
      <c r="W27" s="128">
        <f t="shared" si="1"/>
        <v>73</v>
      </c>
      <c r="X27" s="128">
        <f t="shared" si="1"/>
        <v>77</v>
      </c>
      <c r="Y27" s="128">
        <f t="shared" si="1"/>
        <v>79</v>
      </c>
      <c r="Z27" s="128">
        <f t="shared" si="1"/>
        <v>82</v>
      </c>
      <c r="AA27" s="128">
        <f t="shared" si="1"/>
        <v>85</v>
      </c>
      <c r="AB27" s="128">
        <f t="shared" si="1"/>
        <v>87</v>
      </c>
    </row>
    <row r="28" spans="1:28" ht="201" customHeight="1" x14ac:dyDescent="0.35">
      <c r="A28" s="114">
        <v>2</v>
      </c>
      <c r="B28" s="61" t="s">
        <v>55</v>
      </c>
      <c r="C28" s="52"/>
      <c r="D28" s="52"/>
      <c r="E28" s="52"/>
      <c r="F28" s="52"/>
      <c r="G28" s="52"/>
      <c r="H28" s="52"/>
      <c r="I28" s="52"/>
      <c r="J28" s="52"/>
      <c r="K28" s="52"/>
      <c r="L28" s="52"/>
      <c r="M28" s="52"/>
      <c r="P28" s="127">
        <v>7</v>
      </c>
      <c r="Q28" s="128">
        <v>44</v>
      </c>
      <c r="R28" s="128">
        <v>58</v>
      </c>
      <c r="S28" s="128">
        <v>67</v>
      </c>
      <c r="T28" s="128">
        <v>72</v>
      </c>
      <c r="U28" s="128">
        <f t="shared" ref="U28:AB29" si="2">ROUND(U15*1.3,0)</f>
        <v>81</v>
      </c>
      <c r="V28" s="128">
        <f t="shared" si="2"/>
        <v>87</v>
      </c>
      <c r="W28" s="128">
        <f t="shared" si="2"/>
        <v>91</v>
      </c>
      <c r="X28" s="128">
        <f t="shared" si="2"/>
        <v>95</v>
      </c>
      <c r="Y28" s="128">
        <f t="shared" si="2"/>
        <v>98</v>
      </c>
      <c r="Z28" s="128">
        <f t="shared" si="2"/>
        <v>100</v>
      </c>
      <c r="AA28" s="128">
        <f t="shared" si="2"/>
        <v>103</v>
      </c>
      <c r="AB28" s="128">
        <f t="shared" si="2"/>
        <v>105</v>
      </c>
    </row>
    <row r="29" spans="1:28" ht="15" thickBot="1" x14ac:dyDescent="0.4">
      <c r="A29" s="52"/>
      <c r="B29" s="52"/>
      <c r="C29" s="52"/>
      <c r="D29" s="52"/>
      <c r="E29" s="52"/>
      <c r="F29" s="52"/>
      <c r="G29" s="52"/>
      <c r="H29" s="52"/>
      <c r="I29" s="52"/>
      <c r="J29" s="52"/>
      <c r="K29" s="52"/>
      <c r="L29" s="52"/>
      <c r="M29" s="52"/>
      <c r="P29" s="124">
        <v>7.3</v>
      </c>
      <c r="Q29" s="125">
        <v>79</v>
      </c>
      <c r="R29" s="125">
        <v>93</v>
      </c>
      <c r="S29" s="125">
        <v>101</v>
      </c>
      <c r="T29" s="125">
        <v>107</v>
      </c>
      <c r="U29" s="128">
        <f t="shared" si="2"/>
        <v>114</v>
      </c>
      <c r="V29" s="128">
        <f t="shared" si="2"/>
        <v>121</v>
      </c>
      <c r="W29" s="128">
        <f t="shared" si="2"/>
        <v>125</v>
      </c>
      <c r="X29" s="128">
        <f t="shared" si="2"/>
        <v>129</v>
      </c>
      <c r="Y29" s="128">
        <f t="shared" si="2"/>
        <v>131</v>
      </c>
      <c r="Z29" s="128">
        <f t="shared" si="2"/>
        <v>135</v>
      </c>
      <c r="AA29" s="128">
        <f t="shared" si="2"/>
        <v>137</v>
      </c>
      <c r="AB29" s="128">
        <f t="shared" si="2"/>
        <v>139</v>
      </c>
    </row>
    <row r="30" spans="1:28" ht="145" x14ac:dyDescent="0.35">
      <c r="A30" s="114">
        <v>3</v>
      </c>
      <c r="B30" s="61" t="s">
        <v>56</v>
      </c>
      <c r="C30" s="52"/>
      <c r="D30" s="52"/>
      <c r="E30" s="52"/>
      <c r="F30" s="52"/>
      <c r="G30" s="52"/>
      <c r="H30" s="52"/>
      <c r="I30" s="52"/>
      <c r="J30" s="52"/>
      <c r="K30" s="52"/>
      <c r="L30" s="52"/>
      <c r="M30" s="52"/>
    </row>
    <row r="31" spans="1:28" x14ac:dyDescent="0.35">
      <c r="A31" s="52"/>
      <c r="B31" s="52"/>
      <c r="C31" s="52"/>
      <c r="D31" s="52"/>
      <c r="E31" s="52"/>
      <c r="F31" s="52"/>
      <c r="G31" s="52"/>
      <c r="H31" s="52"/>
      <c r="I31" s="52"/>
      <c r="J31" s="52"/>
      <c r="K31" s="52"/>
      <c r="L31" s="52"/>
      <c r="M31" s="52"/>
    </row>
    <row r="32" spans="1:28" ht="43.5" x14ac:dyDescent="0.35">
      <c r="A32" s="115">
        <v>4</v>
      </c>
      <c r="B32" s="2" t="s">
        <v>57</v>
      </c>
    </row>
    <row r="33" spans="1:2" x14ac:dyDescent="0.35">
      <c r="A33" s="115"/>
    </row>
    <row r="34" spans="1:2" ht="130.5" x14ac:dyDescent="0.35">
      <c r="A34" s="115">
        <v>5</v>
      </c>
      <c r="B34" s="237" t="s">
        <v>152</v>
      </c>
    </row>
    <row r="35" spans="1:2" x14ac:dyDescent="0.35">
      <c r="A35" s="115"/>
    </row>
    <row r="36" spans="1:2" ht="145" x14ac:dyDescent="0.35">
      <c r="A36" s="115">
        <v>6</v>
      </c>
      <c r="B36" s="2" t="s">
        <v>58</v>
      </c>
    </row>
  </sheetData>
  <sheetProtection sheet="1" objects="1" scenarios="1"/>
  <mergeCells count="6">
    <mergeCell ref="D6:E6"/>
    <mergeCell ref="E24:L24"/>
    <mergeCell ref="P7:AB7"/>
    <mergeCell ref="Q8:AB8"/>
    <mergeCell ref="P21:AB21"/>
    <mergeCell ref="Q22:AB22"/>
  </mergeCells>
  <conditionalFormatting sqref="A21">
    <cfRule type="cellIs" dxfId="4" priority="3" operator="equal">
      <formula>"High"</formula>
    </cfRule>
  </conditionalFormatting>
  <conditionalFormatting sqref="A9">
    <cfRule type="expression" dxfId="3" priority="1">
      <formula>AND($A$10&lt;=7.3,$A$9&lt;1000)</formula>
    </cfRule>
  </conditionalFormatting>
  <dataValidations count="1">
    <dataValidation type="list" allowBlank="1" showInputMessage="1" showErrorMessage="1" sqref="A11" xr:uid="{4D91171A-5E13-443C-B80C-292EFCF1DDF6}">
      <formula1>$D$8:$D$12</formula1>
    </dataValidation>
  </dataValidations>
  <pageMargins left="0.7" right="0.7" top="0.75" bottom="0.75" header="0.3" footer="0.3"/>
  <pageSetup orientation="portrait" r:id="rId1"/>
  <drawing r:id="rId2"/>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21AB51E-634D-4C9E-BC4D-DCACA73EE065}">
  <dimension ref="A1:B17"/>
  <sheetViews>
    <sheetView zoomScale="200" zoomScaleNormal="200" workbookViewId="0">
      <selection activeCell="A3" sqref="A3"/>
    </sheetView>
  </sheetViews>
  <sheetFormatPr defaultRowHeight="14.5" x14ac:dyDescent="0.35"/>
  <cols>
    <col min="1" max="1" width="25.08984375" customWidth="1"/>
    <col min="2" max="2" width="68.08984375" customWidth="1"/>
    <col min="3" max="3" width="43.453125" customWidth="1"/>
  </cols>
  <sheetData>
    <row r="1" spans="1:2" ht="34.5" customHeight="1" x14ac:dyDescent="0.35">
      <c r="A1" s="69" t="s">
        <v>59</v>
      </c>
    </row>
    <row r="2" spans="1:2" x14ac:dyDescent="0.35">
      <c r="A2" s="228" t="str">
        <f>'(3)Liner Selection for Abrasion'!A10</f>
        <v>Aluminum</v>
      </c>
      <c r="B2" t="s">
        <v>60</v>
      </c>
    </row>
    <row r="3" spans="1:2" ht="43.5" x14ac:dyDescent="0.35">
      <c r="A3" s="97" t="s">
        <v>331</v>
      </c>
      <c r="B3" s="2" t="s">
        <v>150</v>
      </c>
    </row>
    <row r="4" spans="1:2" x14ac:dyDescent="0.35">
      <c r="A4" s="91">
        <v>60</v>
      </c>
      <c r="B4" t="s">
        <v>61</v>
      </c>
    </row>
    <row r="5" spans="1:2" ht="22.5" customHeight="1" x14ac:dyDescent="0.35">
      <c r="A5" s="83" t="b">
        <f>IF(A3="Polymer-Coated",IF('(3)Liner Selection for Abrasion'!A8&lt;4,20,IF('(3)Liner Selection for Abrasion'!A8=4,10,IF('(3)Liner Selection for Abrasion'!A8=5,5,IF('(3)Liner Selection for Abrasion'!A8=6,0)))))</f>
        <v>0</v>
      </c>
      <c r="B5" s="1" t="s">
        <v>151</v>
      </c>
    </row>
    <row r="6" spans="1:2" x14ac:dyDescent="0.35">
      <c r="A6" s="93">
        <f>IF(A3="Galvanized",'(4) Corrosion Life Calculator'!A18,IF(A3="Aluminized",'(4) Corrosion Life Calculator'!A20,IF(A3="Polymer-Coated",'(4) Corrosion Life Calculator'!A18,IF(A3="Other Steel",'(4) Corrosion Life Calculator'!A23,IF(A3="Aluminum",'(4) Corrosion Life Calculator'!A21,0)))))</f>
        <v>0</v>
      </c>
      <c r="B6" t="s">
        <v>165</v>
      </c>
    </row>
    <row r="7" spans="1:2" ht="15" thickBot="1" x14ac:dyDescent="0.4">
      <c r="A7" s="94">
        <f>VLOOKUP(A2,'(8) Abrasion Wear Rates'!I10:J16,2,0)</f>
        <v>3.0130000000000001E-3</v>
      </c>
      <c r="B7" t="s">
        <v>63</v>
      </c>
    </row>
    <row r="8" spans="1:2" ht="15" thickTop="1" x14ac:dyDescent="0.35">
      <c r="A8" s="95">
        <f>SUM(A6:A7)</f>
        <v>3.0130000000000001E-3</v>
      </c>
      <c r="B8" t="s">
        <v>64</v>
      </c>
    </row>
    <row r="9" spans="1:2" ht="43.5" x14ac:dyDescent="0.35">
      <c r="A9" s="96">
        <f>IF(A5&gt;A4,A8*A4,A8*(A4-A5))</f>
        <v>0.18078</v>
      </c>
      <c r="B9" s="2" t="s">
        <v>65</v>
      </c>
    </row>
    <row r="10" spans="1:2" x14ac:dyDescent="0.35">
      <c r="A10" s="4">
        <f>IF(OR(A2="Steel",A2="Aluminum"),'(4) Corrosion Life Calculator'!A14,"Not Applicable")</f>
        <v>0.25</v>
      </c>
      <c r="B10" t="s">
        <v>147</v>
      </c>
    </row>
    <row r="11" spans="1:2" x14ac:dyDescent="0.35">
      <c r="A11" s="106" t="str">
        <f>IF(AND(OR(A2="HDPE",A2="FIBERGLASS"),A8=0),"OK for Corrosion &amp; Abrasion",IF(A9&gt;A10,"Exceeds gauge",IF(A10="Not Applicable","","Selected gauge OK")))</f>
        <v>Selected gauge OK</v>
      </c>
      <c r="B11">
        <f>IF(AND(OR(A2="FIBERGLASS",A2="HDPE",A2="PVC"),'(3)Liner Selection for Abrasion'!A8&lt;4),"75-Year Min. Life Expected",)</f>
        <v>0</v>
      </c>
    </row>
    <row r="12" spans="1:2" x14ac:dyDescent="0.35">
      <c r="B12" t="s">
        <v>160</v>
      </c>
    </row>
    <row r="13" spans="1:2" x14ac:dyDescent="0.35">
      <c r="B13" t="s">
        <v>170</v>
      </c>
    </row>
    <row r="14" spans="1:2" x14ac:dyDescent="0.35">
      <c r="A14" s="84" t="s">
        <v>66</v>
      </c>
    </row>
    <row r="15" spans="1:2" x14ac:dyDescent="0.35">
      <c r="A15" s="85">
        <f>VLOOKUP(A14,'(8) Abrasion Wear Rates'!I10:J15,2,0)</f>
        <v>7.400000000000001E-2</v>
      </c>
      <c r="B15" t="s">
        <v>67</v>
      </c>
    </row>
    <row r="16" spans="1:2" x14ac:dyDescent="0.35">
      <c r="A16" s="68">
        <v>35</v>
      </c>
      <c r="B16" t="s">
        <v>68</v>
      </c>
    </row>
    <row r="17" spans="1:2" x14ac:dyDescent="0.35">
      <c r="A17">
        <f>IF(A15=0,"No Abrasion",A15*A16)</f>
        <v>2.5900000000000003</v>
      </c>
      <c r="B17" t="s">
        <v>69</v>
      </c>
    </row>
  </sheetData>
  <sheetProtection sheet="1" objects="1" scenarios="1"/>
  <conditionalFormatting sqref="A11">
    <cfRule type="containsText" dxfId="2" priority="3" operator="containsText" text="Exceeds gauge">
      <formula>NOT(ISERROR(SEARCH("Exceeds gauge",A11)))</formula>
    </cfRule>
  </conditionalFormatting>
  <conditionalFormatting sqref="B11">
    <cfRule type="cellIs" dxfId="1" priority="2" operator="equal">
      <formula>"75-Year Min. Life Expected"</formula>
    </cfRule>
  </conditionalFormatting>
  <conditionalFormatting sqref="A17">
    <cfRule type="cellIs" dxfId="0" priority="1" operator="equal">
      <formula>"No Abrasion"</formula>
    </cfRule>
  </conditionalFormatting>
  <dataValidations count="1">
    <dataValidation type="list" allowBlank="1" showInputMessage="1" showErrorMessage="1" sqref="A3" xr:uid="{BADDE177-9870-42B8-9604-420B57096693}">
      <formula1>"Galvanized,Aluminized,Polymer-Coated,Other Steel,Aluminum,Not Steel or Alum"</formula1>
    </dataValidation>
  </dataValidations>
  <pageMargins left="0.7" right="0.7" top="0.75" bottom="0.75" header="0.3" footer="0.3"/>
  <ignoredErrors>
    <ignoredError sqref="A8" formulaRange="1"/>
  </ignoredError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05F561D-7BBB-4B18-99A9-42960926DA59}">
  <dimension ref="A2:B8"/>
  <sheetViews>
    <sheetView workbookViewId="0">
      <selection activeCell="A4" sqref="A4"/>
    </sheetView>
  </sheetViews>
  <sheetFormatPr defaultRowHeight="14.5" x14ac:dyDescent="0.35"/>
  <cols>
    <col min="1" max="1" width="27.1796875" bestFit="1" customWidth="1"/>
    <col min="2" max="2" width="23.1796875" customWidth="1"/>
  </cols>
  <sheetData>
    <row r="2" spans="1:2" ht="29" x14ac:dyDescent="0.35">
      <c r="B2" s="3" t="s">
        <v>70</v>
      </c>
    </row>
    <row r="3" spans="1:2" x14ac:dyDescent="0.35">
      <c r="A3" t="s">
        <v>159</v>
      </c>
      <c r="B3" s="41">
        <v>6</v>
      </c>
    </row>
    <row r="4" spans="1:2" x14ac:dyDescent="0.35">
      <c r="A4" t="s">
        <v>71</v>
      </c>
      <c r="B4" s="41">
        <v>6</v>
      </c>
    </row>
    <row r="5" spans="1:2" x14ac:dyDescent="0.35">
      <c r="A5" t="s">
        <v>72</v>
      </c>
      <c r="B5" s="41">
        <v>4</v>
      </c>
    </row>
    <row r="6" spans="1:2" x14ac:dyDescent="0.35">
      <c r="A6" t="s">
        <v>73</v>
      </c>
      <c r="B6" s="41">
        <v>3</v>
      </c>
    </row>
    <row r="7" spans="1:2" x14ac:dyDescent="0.35">
      <c r="A7" t="s">
        <v>27</v>
      </c>
      <c r="B7" s="41">
        <v>5</v>
      </c>
    </row>
    <row r="8" spans="1:2" x14ac:dyDescent="0.35">
      <c r="A8" t="s">
        <v>74</v>
      </c>
      <c r="B8" s="41">
        <v>3</v>
      </c>
    </row>
  </sheetData>
  <sheetProtection sheet="1" objects="1" scenarios="1"/>
  <pageMargins left="0.7" right="0.7" top="0.75" bottom="0.75" header="0.3" footer="0.3"/>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7685C1D-3432-4E31-A971-FD6151DF06B5}">
  <dimension ref="A1:F10"/>
  <sheetViews>
    <sheetView workbookViewId="0"/>
  </sheetViews>
  <sheetFormatPr defaultRowHeight="14.5" x14ac:dyDescent="0.35"/>
  <cols>
    <col min="2" max="2" width="27.54296875" customWidth="1"/>
    <col min="4" max="4" width="9.1796875" bestFit="1" customWidth="1"/>
    <col min="5" max="5" width="23.81640625" bestFit="1" customWidth="1"/>
    <col min="6" max="6" width="103.81640625" bestFit="1" customWidth="1"/>
  </cols>
  <sheetData>
    <row r="1" spans="1:6" ht="29" x14ac:dyDescent="0.35">
      <c r="A1" s="9" t="s">
        <v>75</v>
      </c>
      <c r="B1" s="252" t="s">
        <v>76</v>
      </c>
      <c r="C1" s="252"/>
      <c r="D1" s="252" t="s">
        <v>77</v>
      </c>
      <c r="E1" s="253"/>
      <c r="F1" s="20" t="s">
        <v>78</v>
      </c>
    </row>
    <row r="2" spans="1:6" ht="15" thickBot="1" x14ac:dyDescent="0.4">
      <c r="A2" s="34"/>
      <c r="B2" s="35" t="s">
        <v>79</v>
      </c>
      <c r="C2" s="36" t="s">
        <v>80</v>
      </c>
      <c r="D2" s="36" t="s">
        <v>81</v>
      </c>
      <c r="E2" s="37" t="s">
        <v>82</v>
      </c>
      <c r="F2" s="33"/>
    </row>
    <row r="3" spans="1:6" x14ac:dyDescent="0.35">
      <c r="A3" s="38">
        <v>1</v>
      </c>
      <c r="B3" s="13">
        <v>0</v>
      </c>
      <c r="C3" s="71">
        <v>99</v>
      </c>
      <c r="D3" s="10"/>
      <c r="E3" s="29" t="s">
        <v>83</v>
      </c>
      <c r="F3" s="14" t="s">
        <v>84</v>
      </c>
    </row>
    <row r="4" spans="1:6" ht="29" x14ac:dyDescent="0.35">
      <c r="A4" s="39">
        <v>2</v>
      </c>
      <c r="B4" s="5">
        <v>1</v>
      </c>
      <c r="C4" s="7">
        <v>5</v>
      </c>
      <c r="D4" s="6" t="s">
        <v>85</v>
      </c>
      <c r="E4" s="30" t="s">
        <v>86</v>
      </c>
      <c r="F4" s="73" t="s">
        <v>153</v>
      </c>
    </row>
    <row r="5" spans="1:6" ht="29" x14ac:dyDescent="0.35">
      <c r="A5" s="39">
        <v>3</v>
      </c>
      <c r="B5" s="5">
        <v>5.0999999999999996</v>
      </c>
      <c r="C5" s="7">
        <v>8</v>
      </c>
      <c r="D5" s="6" t="s">
        <v>85</v>
      </c>
      <c r="E5" s="31" t="s">
        <v>87</v>
      </c>
      <c r="F5" s="73" t="s">
        <v>154</v>
      </c>
    </row>
    <row r="6" spans="1:6" ht="29" x14ac:dyDescent="0.35">
      <c r="A6" s="39">
        <v>4</v>
      </c>
      <c r="B6" s="5">
        <v>8.1</v>
      </c>
      <c r="C6" s="7">
        <v>12</v>
      </c>
      <c r="D6" s="6" t="s">
        <v>85</v>
      </c>
      <c r="E6" s="31" t="s">
        <v>88</v>
      </c>
      <c r="F6" s="16" t="s">
        <v>155</v>
      </c>
    </row>
    <row r="7" spans="1:6" ht="29" x14ac:dyDescent="0.35">
      <c r="A7" s="39">
        <v>5</v>
      </c>
      <c r="B7" s="5">
        <v>12.1</v>
      </c>
      <c r="C7" s="7">
        <v>15</v>
      </c>
      <c r="D7" s="6" t="s">
        <v>85</v>
      </c>
      <c r="E7" s="31" t="s">
        <v>89</v>
      </c>
      <c r="F7" s="16" t="s">
        <v>156</v>
      </c>
    </row>
    <row r="8" spans="1:6" ht="29" x14ac:dyDescent="0.35">
      <c r="A8" s="43">
        <v>3</v>
      </c>
      <c r="B8" s="5">
        <v>15.1</v>
      </c>
      <c r="C8" s="7">
        <v>20</v>
      </c>
      <c r="D8" s="6" t="s">
        <v>90</v>
      </c>
      <c r="E8" s="31" t="s">
        <v>91</v>
      </c>
      <c r="F8" s="16" t="s">
        <v>157</v>
      </c>
    </row>
    <row r="9" spans="1:6" ht="29" x14ac:dyDescent="0.35">
      <c r="A9" s="15">
        <v>6</v>
      </c>
      <c r="B9" s="5">
        <v>15.1</v>
      </c>
      <c r="C9" s="7">
        <v>20</v>
      </c>
      <c r="D9" s="6" t="s">
        <v>85</v>
      </c>
      <c r="E9" s="31" t="s">
        <v>92</v>
      </c>
      <c r="F9" s="16" t="s">
        <v>158</v>
      </c>
    </row>
    <row r="10" spans="1:6" ht="29.5" thickBot="1" x14ac:dyDescent="0.4">
      <c r="A10" s="17">
        <v>6</v>
      </c>
      <c r="B10" s="18">
        <v>12</v>
      </c>
      <c r="C10" s="19">
        <v>99</v>
      </c>
      <c r="D10" s="11" t="s">
        <v>21</v>
      </c>
      <c r="E10" s="32" t="s">
        <v>93</v>
      </c>
      <c r="F10" s="12" t="s">
        <v>94</v>
      </c>
    </row>
  </sheetData>
  <sheetProtection sheet="1" objects="1" scenarios="1"/>
  <mergeCells count="2">
    <mergeCell ref="B1:C1"/>
    <mergeCell ref="D1:E1"/>
  </mergeCells>
  <pageMargins left="0.7" right="0.7" top="0.75" bottom="0.75" header="0.3" footer="0.3"/>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37B5FF2-02C4-4133-9B1E-93AE9F1B1C48}">
  <dimension ref="B1:R32"/>
  <sheetViews>
    <sheetView workbookViewId="0"/>
  </sheetViews>
  <sheetFormatPr defaultRowHeight="14.5" x14ac:dyDescent="0.35"/>
  <cols>
    <col min="2" max="2" width="19.08984375" customWidth="1"/>
  </cols>
  <sheetData>
    <row r="1" spans="2:18" ht="15" thickBot="1" x14ac:dyDescent="0.4"/>
    <row r="2" spans="2:18" ht="33" customHeight="1" thickBot="1" x14ac:dyDescent="0.4">
      <c r="B2" s="254" t="s">
        <v>197</v>
      </c>
      <c r="C2" s="259" t="s">
        <v>194</v>
      </c>
      <c r="D2" s="260"/>
      <c r="E2" s="260"/>
      <c r="F2" s="261"/>
    </row>
    <row r="3" spans="2:18" ht="43.5" customHeight="1" x14ac:dyDescent="0.35">
      <c r="B3" s="255"/>
      <c r="C3" s="257" t="s">
        <v>193</v>
      </c>
      <c r="D3" s="257"/>
      <c r="E3" s="257"/>
      <c r="F3" s="258"/>
      <c r="G3" s="135"/>
      <c r="H3" s="135"/>
      <c r="I3" s="135"/>
      <c r="K3" s="135"/>
      <c r="L3" s="135"/>
      <c r="M3" s="135"/>
      <c r="N3" s="135"/>
      <c r="O3" s="135"/>
      <c r="P3" s="135"/>
      <c r="Q3" s="135"/>
      <c r="R3" s="135"/>
    </row>
    <row r="4" spans="2:18" ht="15" thickBot="1" x14ac:dyDescent="0.4">
      <c r="B4" s="256"/>
      <c r="C4" s="133">
        <v>1.3</v>
      </c>
      <c r="D4" s="19">
        <v>3.3</v>
      </c>
      <c r="E4" s="19">
        <v>6.6</v>
      </c>
      <c r="F4" s="25">
        <v>9.8000000000000007</v>
      </c>
    </row>
    <row r="5" spans="2:18" x14ac:dyDescent="0.35">
      <c r="B5" s="79">
        <v>5</v>
      </c>
      <c r="C5" s="152" t="s">
        <v>184</v>
      </c>
      <c r="D5" s="145" t="s">
        <v>185</v>
      </c>
      <c r="E5" s="145" t="s">
        <v>185</v>
      </c>
      <c r="F5" s="146" t="s">
        <v>185</v>
      </c>
    </row>
    <row r="6" spans="2:18" x14ac:dyDescent="0.35">
      <c r="B6" s="80">
        <v>6</v>
      </c>
      <c r="C6" s="153" t="s">
        <v>184</v>
      </c>
      <c r="D6" s="137" t="s">
        <v>184</v>
      </c>
      <c r="E6" s="136" t="s">
        <v>185</v>
      </c>
      <c r="F6" s="147" t="s">
        <v>185</v>
      </c>
    </row>
    <row r="7" spans="2:18" x14ac:dyDescent="0.35">
      <c r="B7" s="80">
        <v>7</v>
      </c>
      <c r="C7" s="153" t="s">
        <v>184</v>
      </c>
      <c r="D7" s="137" t="s">
        <v>184</v>
      </c>
      <c r="E7" s="137" t="s">
        <v>184</v>
      </c>
      <c r="F7" s="147" t="s">
        <v>185</v>
      </c>
      <c r="G7" s="143"/>
    </row>
    <row r="8" spans="2:18" x14ac:dyDescent="0.35">
      <c r="B8" s="80">
        <v>8</v>
      </c>
      <c r="C8" s="154" t="s">
        <v>7</v>
      </c>
      <c r="D8" s="137" t="s">
        <v>184</v>
      </c>
      <c r="E8" s="137" t="s">
        <v>184</v>
      </c>
      <c r="F8" s="148" t="s">
        <v>184</v>
      </c>
    </row>
    <row r="9" spans="2:18" x14ac:dyDescent="0.35">
      <c r="B9" s="80">
        <v>9</v>
      </c>
      <c r="C9" s="154" t="s">
        <v>7</v>
      </c>
      <c r="D9" s="139" t="s">
        <v>7</v>
      </c>
      <c r="E9" s="137" t="s">
        <v>184</v>
      </c>
      <c r="F9" s="148" t="s">
        <v>184</v>
      </c>
    </row>
    <row r="10" spans="2:18" x14ac:dyDescent="0.35">
      <c r="B10" s="80">
        <v>10</v>
      </c>
      <c r="C10" s="154" t="s">
        <v>7</v>
      </c>
      <c r="D10" s="139" t="s">
        <v>7</v>
      </c>
      <c r="E10" s="139" t="s">
        <v>7</v>
      </c>
      <c r="F10" s="148" t="s">
        <v>184</v>
      </c>
    </row>
    <row r="11" spans="2:18" x14ac:dyDescent="0.35">
      <c r="B11" s="80">
        <v>11</v>
      </c>
      <c r="C11" s="154" t="s">
        <v>7</v>
      </c>
      <c r="D11" s="139" t="s">
        <v>7</v>
      </c>
      <c r="E11" s="139" t="s">
        <v>7</v>
      </c>
      <c r="F11" s="149" t="s">
        <v>7</v>
      </c>
    </row>
    <row r="12" spans="2:18" x14ac:dyDescent="0.35">
      <c r="B12" s="80">
        <v>12</v>
      </c>
      <c r="C12" s="155" t="s">
        <v>186</v>
      </c>
      <c r="D12" s="139" t="s">
        <v>7</v>
      </c>
      <c r="E12" s="139" t="s">
        <v>7</v>
      </c>
      <c r="F12" s="149" t="s">
        <v>7</v>
      </c>
    </row>
    <row r="13" spans="2:18" x14ac:dyDescent="0.35">
      <c r="B13" s="80">
        <v>13</v>
      </c>
      <c r="C13" s="155" t="s">
        <v>186</v>
      </c>
      <c r="D13" s="139" t="s">
        <v>7</v>
      </c>
      <c r="E13" s="139" t="s">
        <v>7</v>
      </c>
      <c r="F13" s="149" t="s">
        <v>7</v>
      </c>
    </row>
    <row r="14" spans="2:18" x14ac:dyDescent="0.35">
      <c r="B14" s="80">
        <v>14</v>
      </c>
      <c r="C14" s="155" t="s">
        <v>186</v>
      </c>
      <c r="D14" s="140" t="s">
        <v>186</v>
      </c>
      <c r="E14" s="139" t="s">
        <v>7</v>
      </c>
      <c r="F14" s="149" t="s">
        <v>7</v>
      </c>
    </row>
    <row r="15" spans="2:18" x14ac:dyDescent="0.35">
      <c r="B15" s="80">
        <v>15</v>
      </c>
      <c r="C15" s="156" t="s">
        <v>6</v>
      </c>
      <c r="D15" s="140" t="s">
        <v>186</v>
      </c>
      <c r="E15" s="139" t="s">
        <v>7</v>
      </c>
      <c r="F15" s="149" t="s">
        <v>7</v>
      </c>
    </row>
    <row r="16" spans="2:18" x14ac:dyDescent="0.35">
      <c r="B16" s="80">
        <v>16</v>
      </c>
      <c r="C16" s="156" t="s">
        <v>6</v>
      </c>
      <c r="D16" s="140" t="s">
        <v>186</v>
      </c>
      <c r="E16" s="140" t="s">
        <v>186</v>
      </c>
      <c r="F16" s="149" t="s">
        <v>7</v>
      </c>
    </row>
    <row r="17" spans="2:6" x14ac:dyDescent="0.35">
      <c r="B17" s="80">
        <v>17</v>
      </c>
      <c r="C17" s="156" t="s">
        <v>6</v>
      </c>
      <c r="D17" s="141" t="s">
        <v>6</v>
      </c>
      <c r="E17" s="140" t="s">
        <v>186</v>
      </c>
      <c r="F17" s="150" t="s">
        <v>186</v>
      </c>
    </row>
    <row r="18" spans="2:6" x14ac:dyDescent="0.35">
      <c r="B18" s="80">
        <v>18</v>
      </c>
      <c r="C18" s="156" t="s">
        <v>6</v>
      </c>
      <c r="D18" s="141" t="s">
        <v>6</v>
      </c>
      <c r="E18" s="140" t="s">
        <v>186</v>
      </c>
      <c r="F18" s="150" t="s">
        <v>186</v>
      </c>
    </row>
    <row r="19" spans="2:6" x14ac:dyDescent="0.35">
      <c r="B19" s="80">
        <v>19</v>
      </c>
      <c r="C19" s="156" t="s">
        <v>6</v>
      </c>
      <c r="D19" s="141" t="s">
        <v>6</v>
      </c>
      <c r="E19" s="141" t="s">
        <v>6</v>
      </c>
      <c r="F19" s="150" t="s">
        <v>186</v>
      </c>
    </row>
    <row r="20" spans="2:6" ht="15" thickBot="1" x14ac:dyDescent="0.4">
      <c r="B20" s="81">
        <v>20</v>
      </c>
      <c r="C20" s="157" t="s">
        <v>6</v>
      </c>
      <c r="D20" s="151" t="s">
        <v>6</v>
      </c>
      <c r="E20" s="151" t="s">
        <v>6</v>
      </c>
      <c r="F20" s="142" t="s">
        <v>6</v>
      </c>
    </row>
    <row r="21" spans="2:6" x14ac:dyDescent="0.35">
      <c r="F21" s="143"/>
    </row>
    <row r="23" spans="2:6" x14ac:dyDescent="0.35">
      <c r="B23" s="144" t="s">
        <v>191</v>
      </c>
      <c r="C23" s="4">
        <f>ROUNDUP('(3)Liner Selection for Abrasion'!A3,0)</f>
        <v>12</v>
      </c>
    </row>
    <row r="24" spans="2:6" x14ac:dyDescent="0.35">
      <c r="B24" s="144" t="s">
        <v>192</v>
      </c>
      <c r="C24" s="4">
        <f>'(3)Liner Selection for Abrasion'!A4</f>
        <v>0.8</v>
      </c>
    </row>
    <row r="25" spans="2:6" x14ac:dyDescent="0.35">
      <c r="B25" s="158" t="s">
        <v>195</v>
      </c>
      <c r="C25" s="4">
        <f>IF(C24&lt;3.3,2,IF(C24&lt;6.6,3,IF(C24&lt;9.8,4,"NA")))</f>
        <v>2</v>
      </c>
    </row>
    <row r="26" spans="2:6" x14ac:dyDescent="0.35">
      <c r="B26" s="158" t="s">
        <v>196</v>
      </c>
      <c r="C26" s="4" t="str">
        <f>VLOOKUP(C23,B5:F20,C25,0)</f>
        <v>R</v>
      </c>
    </row>
    <row r="27" spans="2:6" x14ac:dyDescent="0.35">
      <c r="C27" t="s">
        <v>187</v>
      </c>
    </row>
    <row r="28" spans="2:6" x14ac:dyDescent="0.35">
      <c r="C28" t="s">
        <v>188</v>
      </c>
    </row>
    <row r="29" spans="2:6" x14ac:dyDescent="0.35">
      <c r="C29" t="s">
        <v>189</v>
      </c>
    </row>
    <row r="30" spans="2:6" x14ac:dyDescent="0.35">
      <c r="C30" t="s">
        <v>199</v>
      </c>
    </row>
    <row r="31" spans="2:6" x14ac:dyDescent="0.35">
      <c r="C31" t="s">
        <v>200</v>
      </c>
    </row>
    <row r="32" spans="2:6" x14ac:dyDescent="0.35">
      <c r="C32" t="s">
        <v>190</v>
      </c>
    </row>
  </sheetData>
  <sheetProtection sheet="1" objects="1" scenarios="1"/>
  <mergeCells count="3">
    <mergeCell ref="B2:B4"/>
    <mergeCell ref="C3:F3"/>
    <mergeCell ref="C2:F2"/>
  </mergeCells>
  <pageMargins left="0.7" right="0.7" top="0.75" bottom="0.75" header="0.3" footer="0.3"/>
  <drawing r:id="rId1"/>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A7F4971-85E2-4210-A784-284F4F7C353B}">
  <dimension ref="A1:R50"/>
  <sheetViews>
    <sheetView zoomScaleNormal="100" workbookViewId="0">
      <selection activeCell="I16" sqref="I16"/>
    </sheetView>
  </sheetViews>
  <sheetFormatPr defaultRowHeight="14.5" x14ac:dyDescent="0.35"/>
  <cols>
    <col min="9" max="9" width="43.1796875" bestFit="1" customWidth="1"/>
    <col min="10" max="10" width="40" bestFit="1" customWidth="1"/>
  </cols>
  <sheetData>
    <row r="1" spans="1:18" x14ac:dyDescent="0.35">
      <c r="A1" t="s">
        <v>95</v>
      </c>
    </row>
    <row r="3" spans="1:18" x14ac:dyDescent="0.35">
      <c r="A3" s="263" t="s">
        <v>71</v>
      </c>
      <c r="B3" s="264"/>
      <c r="C3" s="264"/>
      <c r="D3" s="264"/>
      <c r="E3" s="264"/>
      <c r="F3" s="264"/>
      <c r="G3" s="265"/>
    </row>
    <row r="4" spans="1:18" x14ac:dyDescent="0.35">
      <c r="A4" s="36"/>
      <c r="B4" s="62"/>
      <c r="C4" s="63"/>
      <c r="D4" s="266" t="s">
        <v>96</v>
      </c>
      <c r="E4" s="267"/>
      <c r="F4" s="268" t="s">
        <v>97</v>
      </c>
      <c r="G4" s="269"/>
      <c r="I4" s="4">
        <f>'(3)Liner Selection for Abrasion'!A3</f>
        <v>11.4</v>
      </c>
      <c r="J4" s="6" t="s">
        <v>20</v>
      </c>
    </row>
    <row r="5" spans="1:18" x14ac:dyDescent="0.35">
      <c r="A5" s="64"/>
      <c r="B5" s="266" t="s">
        <v>98</v>
      </c>
      <c r="C5" s="267"/>
      <c r="D5" s="266" t="s">
        <v>99</v>
      </c>
      <c r="E5" s="267"/>
      <c r="F5" s="266" t="s">
        <v>100</v>
      </c>
      <c r="G5" s="267"/>
      <c r="I5" s="4" t="str">
        <f>'(3)Liner Selection for Abrasion'!A6</f>
        <v>Moderate</v>
      </c>
      <c r="J5" s="6" t="s">
        <v>101</v>
      </c>
    </row>
    <row r="6" spans="1:18" x14ac:dyDescent="0.35">
      <c r="A6" s="65" t="s">
        <v>102</v>
      </c>
      <c r="B6" s="266" t="s">
        <v>103</v>
      </c>
      <c r="C6" s="267"/>
      <c r="D6" s="270" t="s">
        <v>44</v>
      </c>
      <c r="E6" s="271"/>
      <c r="F6" s="266" t="s">
        <v>104</v>
      </c>
      <c r="G6" s="267"/>
      <c r="I6" s="4" t="str">
        <f>'(3)Liner Selection for Abrasion'!A7</f>
        <v>Sand Gravel and Small Cobbles</v>
      </c>
      <c r="J6" t="s">
        <v>105</v>
      </c>
    </row>
    <row r="7" spans="1:18" x14ac:dyDescent="0.35">
      <c r="A7" s="66" t="s">
        <v>106</v>
      </c>
      <c r="B7" s="7" t="s">
        <v>107</v>
      </c>
      <c r="C7" s="7" t="s">
        <v>108</v>
      </c>
      <c r="D7" s="7" t="s">
        <v>107</v>
      </c>
      <c r="E7" s="7" t="s">
        <v>108</v>
      </c>
      <c r="F7" s="7" t="s">
        <v>107</v>
      </c>
      <c r="G7" s="7" t="s">
        <v>108</v>
      </c>
      <c r="I7" s="4">
        <f>'(3)Liner Selection for Abrasion'!A8</f>
        <v>4</v>
      </c>
      <c r="J7" t="s">
        <v>109</v>
      </c>
    </row>
    <row r="8" spans="1:18" ht="15" thickBot="1" x14ac:dyDescent="0.4">
      <c r="A8" s="7">
        <v>4</v>
      </c>
      <c r="B8" s="7">
        <v>8</v>
      </c>
      <c r="C8" s="7">
        <v>12</v>
      </c>
      <c r="D8" s="7">
        <v>0.125</v>
      </c>
      <c r="E8" s="7">
        <v>0.25</v>
      </c>
      <c r="F8" s="7">
        <f>D8/50</f>
        <v>2.5000000000000001E-3</v>
      </c>
      <c r="G8" s="7">
        <f>E8/50</f>
        <v>5.0000000000000001E-3</v>
      </c>
      <c r="I8" s="4">
        <f>IF(I7=4,(I4-B8)/(C8-B8),IF(I7=5,(I4-C8)/(C9-B9),IF(I7=6,(I4-B10)/(C10-B10),"Low Abrasion")))</f>
        <v>0.85000000000000009</v>
      </c>
      <c r="J8" t="s">
        <v>110</v>
      </c>
    </row>
    <row r="9" spans="1:18" ht="15" thickBot="1" x14ac:dyDescent="0.4">
      <c r="A9" s="7">
        <v>5</v>
      </c>
      <c r="B9" s="7">
        <v>12</v>
      </c>
      <c r="C9" s="7">
        <v>15</v>
      </c>
      <c r="D9" s="7">
        <v>0.25</v>
      </c>
      <c r="E9" s="7">
        <v>0.875</v>
      </c>
      <c r="F9" s="7">
        <f t="shared" ref="F9:G10" si="0">D9/50</f>
        <v>5.0000000000000001E-3</v>
      </c>
      <c r="G9" s="7">
        <f t="shared" si="0"/>
        <v>1.7500000000000002E-2</v>
      </c>
      <c r="I9" s="78" t="s">
        <v>111</v>
      </c>
      <c r="J9" s="77" t="s">
        <v>112</v>
      </c>
    </row>
    <row r="10" spans="1:18" x14ac:dyDescent="0.35">
      <c r="A10" s="7">
        <v>6</v>
      </c>
      <c r="B10" s="7">
        <v>15</v>
      </c>
      <c r="C10" s="7">
        <v>20</v>
      </c>
      <c r="D10" s="7">
        <v>0.625</v>
      </c>
      <c r="E10" s="7">
        <v>2.5</v>
      </c>
      <c r="F10" s="7">
        <f t="shared" si="0"/>
        <v>1.2500000000000001E-2</v>
      </c>
      <c r="G10" s="67">
        <f t="shared" si="0"/>
        <v>0.05</v>
      </c>
      <c r="I10" s="79" t="s">
        <v>71</v>
      </c>
      <c r="J10" s="229">
        <f>IF(I7=4,I8*(G8-F8)+F8,IF(I7=5,I8*(G9-F9)+F9,IF(I7=6,I8*(G10-F10)+F10,0)))</f>
        <v>4.6250000000000006E-3</v>
      </c>
      <c r="L10" s="262"/>
      <c r="M10" s="262"/>
      <c r="N10" s="262"/>
      <c r="O10" s="262"/>
      <c r="P10" s="262"/>
      <c r="Q10" s="262"/>
      <c r="R10" s="262"/>
    </row>
    <row r="11" spans="1:18" x14ac:dyDescent="0.35">
      <c r="I11" s="80" t="s">
        <v>72</v>
      </c>
      <c r="J11" s="230">
        <f>IF($I$7=4,$I$8*(G18-F18)+F18,IF($I$7=5,$I$8*(G19-F19)+F19,IF($I$7=6,$I$8*(G20-F20)+F20,0)))</f>
        <v>2E-3</v>
      </c>
    </row>
    <row r="12" spans="1:18" x14ac:dyDescent="0.35">
      <c r="I12" s="80" t="s">
        <v>113</v>
      </c>
      <c r="J12" s="230">
        <f>IF($I$7=4,$I$8*(G28-F28)+F28,IF($I$7=5,$I$8*(G29-F29)+F29,IF($I$7=6,$I$8*(G30-F21)+F30,0)))</f>
        <v>3.0130000000000001E-3</v>
      </c>
    </row>
    <row r="13" spans="1:18" x14ac:dyDescent="0.35">
      <c r="A13" s="263" t="s">
        <v>114</v>
      </c>
      <c r="B13" s="264"/>
      <c r="C13" s="264"/>
      <c r="D13" s="264"/>
      <c r="E13" s="264"/>
      <c r="F13" s="264"/>
      <c r="G13" s="265"/>
      <c r="I13" s="80" t="s">
        <v>115</v>
      </c>
      <c r="J13" s="230">
        <f>IF($I$7=4,$I$8*(G38-F38)+F38,IF($I$7=5,$I$8*(G39-F39)+F39,IF($I$7=6,$I$8*(G40-F40)+F40,0)))</f>
        <v>1.0399999999999999E-3</v>
      </c>
    </row>
    <row r="14" spans="1:18" x14ac:dyDescent="0.35">
      <c r="A14" s="36"/>
      <c r="B14" s="62"/>
      <c r="C14" s="63"/>
      <c r="D14" s="266" t="s">
        <v>116</v>
      </c>
      <c r="E14" s="267"/>
      <c r="F14" s="268" t="s">
        <v>97</v>
      </c>
      <c r="G14" s="269"/>
      <c r="I14" s="80" t="s">
        <v>117</v>
      </c>
      <c r="J14" s="230">
        <f>IF($I$7=4,$I$8*(G48-F48)+F48,IF($I$7=5,$I$8*(G49-F49)+F49,IF($I$7=6,$I$8*(G50-F50)+F50,0)))</f>
        <v>7.400000000000001E-2</v>
      </c>
    </row>
    <row r="15" spans="1:18" x14ac:dyDescent="0.35">
      <c r="A15" s="64"/>
      <c r="B15" s="266" t="s">
        <v>98</v>
      </c>
      <c r="C15" s="267"/>
      <c r="D15" s="266" t="s">
        <v>99</v>
      </c>
      <c r="E15" s="267"/>
      <c r="F15" s="266" t="s">
        <v>100</v>
      </c>
      <c r="G15" s="267"/>
      <c r="I15" s="232" t="s">
        <v>159</v>
      </c>
      <c r="J15" s="230">
        <f>6*J10</f>
        <v>2.7750000000000004E-2</v>
      </c>
    </row>
    <row r="16" spans="1:18" ht="15" thickBot="1" x14ac:dyDescent="0.4">
      <c r="A16" s="65" t="s">
        <v>102</v>
      </c>
      <c r="B16" s="266" t="s">
        <v>103</v>
      </c>
      <c r="C16" s="267"/>
      <c r="D16" s="270" t="s">
        <v>44</v>
      </c>
      <c r="E16" s="271"/>
      <c r="F16" s="266" t="s">
        <v>104</v>
      </c>
      <c r="G16" s="267"/>
      <c r="I16" s="82" t="s">
        <v>310</v>
      </c>
      <c r="J16" s="231">
        <f>J10</f>
        <v>4.6250000000000006E-3</v>
      </c>
    </row>
    <row r="17" spans="1:10" x14ac:dyDescent="0.35">
      <c r="A17" s="66" t="s">
        <v>106</v>
      </c>
      <c r="B17" s="7" t="s">
        <v>107</v>
      </c>
      <c r="C17" s="7" t="s">
        <v>108</v>
      </c>
      <c r="D17" s="7" t="s">
        <v>107</v>
      </c>
      <c r="E17" s="7" t="s">
        <v>108</v>
      </c>
      <c r="F17" s="7" t="s">
        <v>107</v>
      </c>
      <c r="G17" s="7" t="s">
        <v>108</v>
      </c>
    </row>
    <row r="18" spans="1:10" x14ac:dyDescent="0.35">
      <c r="A18" s="7">
        <v>4</v>
      </c>
      <c r="B18" s="7">
        <v>8</v>
      </c>
      <c r="C18" s="7">
        <v>12</v>
      </c>
      <c r="D18" s="7">
        <v>0.1</v>
      </c>
      <c r="E18" s="7">
        <v>0.1</v>
      </c>
      <c r="F18" s="7">
        <f>D18/50</f>
        <v>2E-3</v>
      </c>
      <c r="G18" s="7">
        <f>E18/50</f>
        <v>2E-3</v>
      </c>
      <c r="J18" s="107"/>
    </row>
    <row r="19" spans="1:10" x14ac:dyDescent="0.35">
      <c r="A19" s="7">
        <v>5</v>
      </c>
      <c r="B19" s="7">
        <v>12</v>
      </c>
      <c r="C19" s="7">
        <v>15</v>
      </c>
      <c r="D19" s="7">
        <v>0.1</v>
      </c>
      <c r="E19" s="7">
        <v>0.35</v>
      </c>
      <c r="F19" s="7">
        <f t="shared" ref="F19:G20" si="1">D19/50</f>
        <v>2E-3</v>
      </c>
      <c r="G19" s="7">
        <f t="shared" si="1"/>
        <v>6.9999999999999993E-3</v>
      </c>
    </row>
    <row r="20" spans="1:10" x14ac:dyDescent="0.35">
      <c r="A20" s="7">
        <v>6</v>
      </c>
      <c r="B20" s="7">
        <v>15</v>
      </c>
      <c r="C20" s="7">
        <v>20</v>
      </c>
      <c r="D20" s="7">
        <v>0.25</v>
      </c>
      <c r="E20" s="7">
        <v>1</v>
      </c>
      <c r="F20" s="7">
        <f t="shared" si="1"/>
        <v>5.0000000000000001E-3</v>
      </c>
      <c r="G20" s="67">
        <f t="shared" si="1"/>
        <v>0.02</v>
      </c>
    </row>
    <row r="23" spans="1:10" x14ac:dyDescent="0.35">
      <c r="A23" s="263" t="s">
        <v>118</v>
      </c>
      <c r="B23" s="264"/>
      <c r="C23" s="264"/>
      <c r="D23" s="264"/>
      <c r="E23" s="264"/>
      <c r="F23" s="264"/>
      <c r="G23" s="265"/>
    </row>
    <row r="24" spans="1:10" x14ac:dyDescent="0.35">
      <c r="A24" s="36"/>
      <c r="B24" s="62"/>
      <c r="C24" s="63"/>
      <c r="D24" s="266" t="s">
        <v>119</v>
      </c>
      <c r="E24" s="267"/>
      <c r="F24" s="268" t="s">
        <v>97</v>
      </c>
      <c r="G24" s="269"/>
    </row>
    <row r="25" spans="1:10" x14ac:dyDescent="0.35">
      <c r="A25" s="64"/>
      <c r="B25" s="266" t="s">
        <v>98</v>
      </c>
      <c r="C25" s="267"/>
      <c r="D25" s="266" t="s">
        <v>99</v>
      </c>
      <c r="E25" s="267"/>
      <c r="F25" s="266" t="s">
        <v>100</v>
      </c>
      <c r="G25" s="267"/>
    </row>
    <row r="26" spans="1:10" x14ac:dyDescent="0.35">
      <c r="A26" s="65" t="s">
        <v>102</v>
      </c>
      <c r="B26" s="266" t="s">
        <v>103</v>
      </c>
      <c r="C26" s="267"/>
      <c r="D26" s="270" t="s">
        <v>44</v>
      </c>
      <c r="E26" s="271"/>
      <c r="F26" s="266" t="s">
        <v>104</v>
      </c>
      <c r="G26" s="267"/>
    </row>
    <row r="27" spans="1:10" x14ac:dyDescent="0.35">
      <c r="A27" s="66" t="s">
        <v>106</v>
      </c>
      <c r="B27" s="7" t="s">
        <v>107</v>
      </c>
      <c r="C27" s="7" t="s">
        <v>108</v>
      </c>
      <c r="D27" s="7" t="s">
        <v>107</v>
      </c>
      <c r="E27" s="7" t="s">
        <v>108</v>
      </c>
      <c r="F27" s="7" t="s">
        <v>107</v>
      </c>
      <c r="G27" s="7" t="s">
        <v>108</v>
      </c>
    </row>
    <row r="28" spans="1:10" x14ac:dyDescent="0.35">
      <c r="A28" s="7">
        <v>4</v>
      </c>
      <c r="B28" s="7">
        <v>8</v>
      </c>
      <c r="C28" s="7">
        <v>12</v>
      </c>
      <c r="D28" s="7">
        <v>7.4999999999999997E-2</v>
      </c>
      <c r="E28" s="7">
        <v>0.16400000000000001</v>
      </c>
      <c r="F28" s="7">
        <f>D28/50</f>
        <v>1.5E-3</v>
      </c>
      <c r="G28" s="7">
        <f>E28/50</f>
        <v>3.2799999999999999E-3</v>
      </c>
    </row>
    <row r="29" spans="1:10" x14ac:dyDescent="0.35">
      <c r="A29" s="7">
        <v>5</v>
      </c>
      <c r="B29" s="7">
        <v>12</v>
      </c>
      <c r="C29" s="7">
        <v>15</v>
      </c>
      <c r="D29" s="272" t="s">
        <v>120</v>
      </c>
      <c r="E29" s="273"/>
      <c r="F29" s="7" t="s">
        <v>121</v>
      </c>
      <c r="G29" s="7" t="s">
        <v>121</v>
      </c>
    </row>
    <row r="30" spans="1:10" x14ac:dyDescent="0.35">
      <c r="A30" s="7">
        <v>6</v>
      </c>
      <c r="B30" s="7">
        <v>15</v>
      </c>
      <c r="C30" s="7">
        <v>20</v>
      </c>
      <c r="D30" s="272" t="s">
        <v>120</v>
      </c>
      <c r="E30" s="273"/>
      <c r="F30" s="7" t="s">
        <v>121</v>
      </c>
      <c r="G30" s="67" t="s">
        <v>121</v>
      </c>
    </row>
    <row r="33" spans="1:7" x14ac:dyDescent="0.35">
      <c r="A33" s="263" t="s">
        <v>122</v>
      </c>
      <c r="B33" s="264"/>
      <c r="C33" s="264"/>
      <c r="D33" s="264"/>
      <c r="E33" s="264"/>
      <c r="F33" s="264"/>
      <c r="G33" s="265"/>
    </row>
    <row r="34" spans="1:7" x14ac:dyDescent="0.35">
      <c r="A34" s="36"/>
      <c r="B34" s="62"/>
      <c r="C34" s="63"/>
      <c r="D34" s="266" t="s">
        <v>123</v>
      </c>
      <c r="E34" s="267"/>
      <c r="F34" s="268" t="s">
        <v>97</v>
      </c>
      <c r="G34" s="269"/>
    </row>
    <row r="35" spans="1:7" x14ac:dyDescent="0.35">
      <c r="A35" s="64"/>
      <c r="B35" s="266" t="s">
        <v>98</v>
      </c>
      <c r="C35" s="267"/>
      <c r="D35" s="266" t="s">
        <v>99</v>
      </c>
      <c r="E35" s="267"/>
      <c r="F35" s="266" t="s">
        <v>100</v>
      </c>
      <c r="G35" s="267"/>
    </row>
    <row r="36" spans="1:7" x14ac:dyDescent="0.35">
      <c r="A36" s="65" t="s">
        <v>102</v>
      </c>
      <c r="B36" s="266" t="s">
        <v>103</v>
      </c>
      <c r="C36" s="267"/>
      <c r="D36" s="270" t="s">
        <v>44</v>
      </c>
      <c r="E36" s="271"/>
      <c r="F36" s="266" t="s">
        <v>104</v>
      </c>
      <c r="G36" s="267"/>
    </row>
    <row r="37" spans="1:7" x14ac:dyDescent="0.35">
      <c r="A37" s="66" t="s">
        <v>106</v>
      </c>
      <c r="B37" s="7" t="s">
        <v>107</v>
      </c>
      <c r="C37" s="7" t="s">
        <v>108</v>
      </c>
      <c r="D37" s="7" t="s">
        <v>107</v>
      </c>
      <c r="E37" s="7" t="s">
        <v>108</v>
      </c>
      <c r="F37" s="7" t="s">
        <v>107</v>
      </c>
      <c r="G37" s="7" t="s">
        <v>108</v>
      </c>
    </row>
    <row r="38" spans="1:7" x14ac:dyDescent="0.35">
      <c r="A38" s="7">
        <v>4</v>
      </c>
      <c r="B38" s="7">
        <v>8</v>
      </c>
      <c r="C38" s="7">
        <v>12</v>
      </c>
      <c r="D38" s="7">
        <v>5.1999999999999998E-2</v>
      </c>
      <c r="E38" s="7">
        <v>5.1999999999999998E-2</v>
      </c>
      <c r="F38" s="7">
        <f>D38/50</f>
        <v>1.0399999999999999E-3</v>
      </c>
      <c r="G38" s="7">
        <f>E38/50</f>
        <v>1.0399999999999999E-3</v>
      </c>
    </row>
    <row r="39" spans="1:7" x14ac:dyDescent="0.35">
      <c r="A39" s="7">
        <v>5</v>
      </c>
      <c r="B39" s="7">
        <v>12</v>
      </c>
      <c r="C39" s="7">
        <v>15</v>
      </c>
      <c r="D39" s="7">
        <v>5.1999999999999998E-2</v>
      </c>
      <c r="E39" s="7">
        <v>0.18</v>
      </c>
      <c r="F39" s="7">
        <f t="shared" ref="F39:G40" si="2">D39/50</f>
        <v>1.0399999999999999E-3</v>
      </c>
      <c r="G39" s="7">
        <f t="shared" si="2"/>
        <v>3.5999999999999999E-3</v>
      </c>
    </row>
    <row r="40" spans="1:7" x14ac:dyDescent="0.35">
      <c r="A40" s="7">
        <v>6</v>
      </c>
      <c r="B40" s="7">
        <v>15</v>
      </c>
      <c r="C40" s="7">
        <v>20</v>
      </c>
      <c r="D40" s="7">
        <v>0.109</v>
      </c>
      <c r="E40" s="7">
        <v>0.5</v>
      </c>
      <c r="F40" s="7">
        <f t="shared" si="2"/>
        <v>2.1800000000000001E-3</v>
      </c>
      <c r="G40" s="67">
        <f t="shared" si="2"/>
        <v>0.01</v>
      </c>
    </row>
    <row r="43" spans="1:7" x14ac:dyDescent="0.35">
      <c r="A43" s="263" t="s">
        <v>124</v>
      </c>
      <c r="B43" s="264"/>
      <c r="C43" s="264"/>
      <c r="D43" s="264"/>
      <c r="E43" s="264"/>
      <c r="F43" s="264"/>
      <c r="G43" s="265"/>
    </row>
    <row r="44" spans="1:7" x14ac:dyDescent="0.35">
      <c r="A44" s="36"/>
      <c r="B44" s="62"/>
      <c r="C44" s="63"/>
      <c r="D44" s="266" t="s">
        <v>125</v>
      </c>
      <c r="E44" s="267"/>
      <c r="F44" s="268" t="s">
        <v>97</v>
      </c>
      <c r="G44" s="269"/>
    </row>
    <row r="45" spans="1:7" x14ac:dyDescent="0.35">
      <c r="A45" s="64"/>
      <c r="B45" s="266" t="s">
        <v>98</v>
      </c>
      <c r="C45" s="267"/>
      <c r="D45" s="266" t="s">
        <v>99</v>
      </c>
      <c r="E45" s="267"/>
      <c r="F45" s="266" t="s">
        <v>100</v>
      </c>
      <c r="G45" s="267"/>
    </row>
    <row r="46" spans="1:7" x14ac:dyDescent="0.35">
      <c r="A46" s="65" t="s">
        <v>102</v>
      </c>
      <c r="B46" s="266" t="s">
        <v>103</v>
      </c>
      <c r="C46" s="267"/>
      <c r="D46" s="270" t="s">
        <v>44</v>
      </c>
      <c r="E46" s="271"/>
      <c r="F46" s="266" t="s">
        <v>104</v>
      </c>
      <c r="G46" s="267"/>
    </row>
    <row r="47" spans="1:7" x14ac:dyDescent="0.35">
      <c r="A47" s="66" t="s">
        <v>106</v>
      </c>
      <c r="B47" s="7" t="s">
        <v>107</v>
      </c>
      <c r="C47" s="7" t="s">
        <v>108</v>
      </c>
      <c r="D47" s="7" t="s">
        <v>107</v>
      </c>
      <c r="E47" s="7" t="s">
        <v>108</v>
      </c>
      <c r="F47" s="7" t="s">
        <v>107</v>
      </c>
      <c r="G47" s="7" t="s">
        <v>108</v>
      </c>
    </row>
    <row r="48" spans="1:7" x14ac:dyDescent="0.35">
      <c r="A48" s="7">
        <v>4</v>
      </c>
      <c r="B48" s="7">
        <v>8</v>
      </c>
      <c r="C48" s="7">
        <v>12</v>
      </c>
      <c r="D48" s="7">
        <v>2</v>
      </c>
      <c r="E48" s="7">
        <v>4</v>
      </c>
      <c r="F48" s="7">
        <f>D48/50</f>
        <v>0.04</v>
      </c>
      <c r="G48" s="7">
        <f>E48/50</f>
        <v>0.08</v>
      </c>
    </row>
    <row r="49" spans="1:7" x14ac:dyDescent="0.35">
      <c r="A49" s="7">
        <v>5</v>
      </c>
      <c r="B49" s="7">
        <v>12</v>
      </c>
      <c r="C49" s="7">
        <v>15</v>
      </c>
      <c r="D49" s="7">
        <v>4</v>
      </c>
      <c r="E49" s="7">
        <v>13</v>
      </c>
      <c r="F49" s="7">
        <f t="shared" ref="F49:G50" si="3">D49/50</f>
        <v>0.08</v>
      </c>
      <c r="G49" s="7">
        <f t="shared" si="3"/>
        <v>0.26</v>
      </c>
    </row>
    <row r="50" spans="1:7" x14ac:dyDescent="0.35">
      <c r="A50" s="7">
        <v>6</v>
      </c>
      <c r="B50" s="7">
        <v>15</v>
      </c>
      <c r="C50" s="7">
        <v>20</v>
      </c>
      <c r="D50" s="7">
        <v>9</v>
      </c>
      <c r="E50" s="7">
        <v>15</v>
      </c>
      <c r="F50" s="7">
        <f t="shared" si="3"/>
        <v>0.18</v>
      </c>
      <c r="G50" s="67">
        <f t="shared" si="3"/>
        <v>0.3</v>
      </c>
    </row>
  </sheetData>
  <sheetProtection sheet="1" objects="1" scenarios="1"/>
  <mergeCells count="48">
    <mergeCell ref="F35:G35"/>
    <mergeCell ref="B46:C46"/>
    <mergeCell ref="D46:E46"/>
    <mergeCell ref="F46:G46"/>
    <mergeCell ref="A43:G43"/>
    <mergeCell ref="D44:E44"/>
    <mergeCell ref="F44:G44"/>
    <mergeCell ref="B45:C45"/>
    <mergeCell ref="D45:E45"/>
    <mergeCell ref="F45:G45"/>
    <mergeCell ref="B25:C25"/>
    <mergeCell ref="D25:E25"/>
    <mergeCell ref="F25:G25"/>
    <mergeCell ref="B36:C36"/>
    <mergeCell ref="D36:E36"/>
    <mergeCell ref="F36:G36"/>
    <mergeCell ref="B26:C26"/>
    <mergeCell ref="D26:E26"/>
    <mergeCell ref="F26:G26"/>
    <mergeCell ref="D29:E29"/>
    <mergeCell ref="D30:E30"/>
    <mergeCell ref="A33:G33"/>
    <mergeCell ref="D34:E34"/>
    <mergeCell ref="F34:G34"/>
    <mergeCell ref="B35:C35"/>
    <mergeCell ref="D35:E35"/>
    <mergeCell ref="B16:C16"/>
    <mergeCell ref="D16:E16"/>
    <mergeCell ref="F16:G16"/>
    <mergeCell ref="A23:G23"/>
    <mergeCell ref="D24:E24"/>
    <mergeCell ref="F24:G24"/>
    <mergeCell ref="A13:G13"/>
    <mergeCell ref="D14:E14"/>
    <mergeCell ref="F14:G14"/>
    <mergeCell ref="B15:C15"/>
    <mergeCell ref="D15:E15"/>
    <mergeCell ref="F15:G15"/>
    <mergeCell ref="L10:R10"/>
    <mergeCell ref="A3:G3"/>
    <mergeCell ref="D4:E4"/>
    <mergeCell ref="F4:G4"/>
    <mergeCell ref="B5:C5"/>
    <mergeCell ref="D5:E5"/>
    <mergeCell ref="F5:G5"/>
    <mergeCell ref="B6:C6"/>
    <mergeCell ref="D6:E6"/>
    <mergeCell ref="F6:G6"/>
  </mergeCells>
  <pageMargins left="0.7" right="0.7" top="0.75" bottom="0.75" header="0.3" footer="0.3"/>
  <drawing r:id="rId1"/>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3D36864-9F9F-4327-B574-059DFD7179DE}">
  <dimension ref="A1:L18"/>
  <sheetViews>
    <sheetView zoomScale="200" zoomScaleNormal="200" workbookViewId="0">
      <selection activeCell="M6" sqref="M6"/>
    </sheetView>
  </sheetViews>
  <sheetFormatPr defaultRowHeight="14.5" x14ac:dyDescent="0.35"/>
  <cols>
    <col min="1" max="1" width="27.1796875" bestFit="1" customWidth="1"/>
    <col min="8" max="8" width="10.1796875" hidden="1" customWidth="1"/>
    <col min="9" max="9" width="12.1796875" customWidth="1"/>
    <col min="10" max="10" width="13.54296875" customWidth="1"/>
    <col min="11" max="11" width="12.453125" bestFit="1" customWidth="1"/>
  </cols>
  <sheetData>
    <row r="1" spans="1:12" ht="15" thickBot="1" x14ac:dyDescent="0.4">
      <c r="A1" s="4"/>
      <c r="B1" s="4"/>
      <c r="C1" s="4"/>
      <c r="D1" s="4"/>
      <c r="E1" s="4"/>
      <c r="F1" s="4"/>
      <c r="G1" s="4"/>
      <c r="H1" s="4"/>
      <c r="I1" s="4"/>
      <c r="J1" s="4"/>
      <c r="K1" s="4"/>
      <c r="L1" s="4"/>
    </row>
    <row r="2" spans="1:12" x14ac:dyDescent="0.35">
      <c r="A2" s="20"/>
      <c r="B2" s="274" t="s">
        <v>126</v>
      </c>
      <c r="C2" s="275"/>
      <c r="D2" s="275"/>
      <c r="E2" s="275"/>
      <c r="F2" s="275"/>
      <c r="G2" s="276"/>
      <c r="H2" s="28"/>
      <c r="I2" s="278" t="s">
        <v>127</v>
      </c>
      <c r="J2" s="280" t="s">
        <v>128</v>
      </c>
      <c r="K2" s="282" t="s">
        <v>129</v>
      </c>
      <c r="L2" s="4"/>
    </row>
    <row r="3" spans="1:12" ht="15" thickBot="1" x14ac:dyDescent="0.4">
      <c r="A3" s="21" t="s">
        <v>130</v>
      </c>
      <c r="B3" s="24">
        <v>1</v>
      </c>
      <c r="C3" s="19">
        <v>2</v>
      </c>
      <c r="D3" s="19">
        <v>3</v>
      </c>
      <c r="E3" s="19">
        <v>4</v>
      </c>
      <c r="F3" s="19">
        <v>5</v>
      </c>
      <c r="G3" s="25">
        <v>6</v>
      </c>
      <c r="H3" s="28"/>
      <c r="I3" s="279"/>
      <c r="J3" s="281"/>
      <c r="K3" s="283"/>
      <c r="L3" s="4"/>
    </row>
    <row r="4" spans="1:12" x14ac:dyDescent="0.35">
      <c r="A4" s="22" t="s">
        <v>159</v>
      </c>
      <c r="B4" s="70">
        <v>1</v>
      </c>
      <c r="C4" s="71">
        <v>1</v>
      </c>
      <c r="D4" s="71">
        <v>1</v>
      </c>
      <c r="E4" s="71">
        <v>1</v>
      </c>
      <c r="F4" s="71">
        <v>1</v>
      </c>
      <c r="G4" s="72">
        <v>1</v>
      </c>
      <c r="H4" s="28"/>
      <c r="I4" s="66" t="s">
        <v>131</v>
      </c>
      <c r="J4" s="66" t="s">
        <v>131</v>
      </c>
      <c r="K4" s="66"/>
      <c r="L4" s="4"/>
    </row>
    <row r="5" spans="1:12" x14ac:dyDescent="0.35">
      <c r="A5" s="23" t="s">
        <v>71</v>
      </c>
      <c r="B5" s="26">
        <v>1</v>
      </c>
      <c r="C5" s="7">
        <v>1</v>
      </c>
      <c r="D5" s="7">
        <v>1</v>
      </c>
      <c r="E5" s="7">
        <v>1</v>
      </c>
      <c r="F5" s="7">
        <v>1</v>
      </c>
      <c r="G5" s="27">
        <v>1</v>
      </c>
      <c r="H5" s="28"/>
      <c r="I5" s="7" t="s">
        <v>132</v>
      </c>
      <c r="J5" s="7" t="s">
        <v>131</v>
      </c>
      <c r="K5" s="7"/>
      <c r="L5" s="4"/>
    </row>
    <row r="6" spans="1:12" x14ac:dyDescent="0.35">
      <c r="A6" s="23" t="s">
        <v>72</v>
      </c>
      <c r="B6" s="26">
        <v>1</v>
      </c>
      <c r="C6" s="7">
        <v>1</v>
      </c>
      <c r="D6" s="7">
        <v>1</v>
      </c>
      <c r="E6" s="7">
        <v>1</v>
      </c>
      <c r="F6" s="7">
        <v>0</v>
      </c>
      <c r="G6" s="27">
        <v>0</v>
      </c>
      <c r="H6" s="28"/>
      <c r="I6" s="7" t="s">
        <v>131</v>
      </c>
      <c r="J6" s="7" t="s">
        <v>131</v>
      </c>
      <c r="K6" s="7"/>
      <c r="L6" s="4"/>
    </row>
    <row r="7" spans="1:12" x14ac:dyDescent="0.35">
      <c r="A7" s="23" t="s">
        <v>73</v>
      </c>
      <c r="B7" s="26">
        <v>1</v>
      </c>
      <c r="C7" s="7">
        <v>1</v>
      </c>
      <c r="D7" s="7">
        <v>1</v>
      </c>
      <c r="E7" s="7">
        <v>0</v>
      </c>
      <c r="F7" s="7">
        <v>0</v>
      </c>
      <c r="G7" s="27">
        <v>0</v>
      </c>
      <c r="H7" s="28"/>
      <c r="I7" s="7" t="s">
        <v>166</v>
      </c>
      <c r="J7" s="98" t="s">
        <v>145</v>
      </c>
      <c r="K7" s="6"/>
      <c r="L7" s="4"/>
    </row>
    <row r="8" spans="1:12" x14ac:dyDescent="0.35">
      <c r="A8" s="23" t="s">
        <v>134</v>
      </c>
      <c r="B8" s="26">
        <v>1</v>
      </c>
      <c r="C8" s="7">
        <v>1</v>
      </c>
      <c r="D8" s="7">
        <v>1</v>
      </c>
      <c r="E8" s="7">
        <v>1</v>
      </c>
      <c r="F8" s="7">
        <v>1</v>
      </c>
      <c r="G8" s="27">
        <v>0</v>
      </c>
      <c r="H8" s="28"/>
      <c r="I8" s="7" t="s">
        <v>135</v>
      </c>
      <c r="J8" s="98" t="s">
        <v>133</v>
      </c>
      <c r="K8" s="104" t="s">
        <v>136</v>
      </c>
      <c r="L8" s="4"/>
    </row>
    <row r="9" spans="1:12" ht="29" x14ac:dyDescent="0.35">
      <c r="A9" s="23" t="s">
        <v>137</v>
      </c>
      <c r="B9" s="26">
        <v>1</v>
      </c>
      <c r="C9" s="7">
        <v>1</v>
      </c>
      <c r="D9" s="7">
        <v>1</v>
      </c>
      <c r="E9" s="7">
        <v>1</v>
      </c>
      <c r="F9" s="7">
        <v>1</v>
      </c>
      <c r="G9" s="27">
        <v>0</v>
      </c>
      <c r="H9" s="28"/>
      <c r="I9" s="99" t="s">
        <v>138</v>
      </c>
      <c r="J9" s="99" t="s">
        <v>139</v>
      </c>
      <c r="K9" s="104" t="s">
        <v>136</v>
      </c>
      <c r="L9" s="4"/>
    </row>
    <row r="10" spans="1:12" x14ac:dyDescent="0.35">
      <c r="A10" s="23" t="s">
        <v>140</v>
      </c>
      <c r="B10" s="26">
        <v>1</v>
      </c>
      <c r="C10" s="7">
        <v>1</v>
      </c>
      <c r="D10" s="7">
        <v>1</v>
      </c>
      <c r="E10" s="7">
        <v>1</v>
      </c>
      <c r="F10" s="7">
        <v>1</v>
      </c>
      <c r="G10" s="27">
        <v>0</v>
      </c>
      <c r="H10" s="28"/>
      <c r="I10" s="7" t="s">
        <v>135</v>
      </c>
      <c r="J10" s="98" t="s">
        <v>133</v>
      </c>
      <c r="K10" s="7" t="s">
        <v>141</v>
      </c>
      <c r="L10" s="4"/>
    </row>
    <row r="11" spans="1:12" x14ac:dyDescent="0.35">
      <c r="A11" s="23" t="s">
        <v>142</v>
      </c>
      <c r="B11" s="26">
        <v>1</v>
      </c>
      <c r="C11" s="7">
        <v>1</v>
      </c>
      <c r="D11" s="7">
        <v>1</v>
      </c>
      <c r="E11" s="7">
        <v>1</v>
      </c>
      <c r="F11" s="7">
        <v>1</v>
      </c>
      <c r="G11" s="27">
        <v>0</v>
      </c>
      <c r="H11" s="28"/>
      <c r="I11" s="7"/>
      <c r="J11" s="7"/>
      <c r="K11" s="7" t="s">
        <v>167</v>
      </c>
      <c r="L11" s="4"/>
    </row>
    <row r="12" spans="1:12" x14ac:dyDescent="0.35">
      <c r="A12" s="100" t="s">
        <v>74</v>
      </c>
      <c r="B12" s="101">
        <v>1</v>
      </c>
      <c r="C12" s="102">
        <v>1</v>
      </c>
      <c r="D12" s="102">
        <v>1</v>
      </c>
      <c r="E12" s="102">
        <v>0</v>
      </c>
      <c r="F12" s="102">
        <v>0</v>
      </c>
      <c r="G12" s="103">
        <v>0</v>
      </c>
      <c r="H12" s="28"/>
      <c r="I12" s="7" t="s">
        <v>132</v>
      </c>
      <c r="J12" s="7" t="s">
        <v>131</v>
      </c>
      <c r="K12" s="7"/>
      <c r="L12" s="4"/>
    </row>
    <row r="13" spans="1:12" x14ac:dyDescent="0.35">
      <c r="A13" s="7" t="s">
        <v>143</v>
      </c>
      <c r="B13" s="7">
        <v>1</v>
      </c>
      <c r="C13" s="7">
        <v>1</v>
      </c>
      <c r="D13" s="7">
        <v>1</v>
      </c>
      <c r="E13" s="7">
        <v>1</v>
      </c>
      <c r="F13" s="7">
        <v>1</v>
      </c>
      <c r="G13" s="7">
        <v>1</v>
      </c>
      <c r="H13" s="4"/>
      <c r="I13" s="7" t="s">
        <v>144</v>
      </c>
      <c r="J13" s="7" t="s">
        <v>145</v>
      </c>
      <c r="K13" s="7"/>
      <c r="L13" s="4"/>
    </row>
    <row r="14" spans="1:12" x14ac:dyDescent="0.35">
      <c r="A14" s="4"/>
      <c r="B14" s="4"/>
      <c r="C14" s="4"/>
      <c r="D14" s="4"/>
      <c r="E14" s="4"/>
      <c r="F14" s="4"/>
      <c r="G14" s="4"/>
      <c r="H14" s="4"/>
      <c r="I14" s="4"/>
      <c r="J14" s="4"/>
      <c r="K14" s="4"/>
      <c r="L14" s="4"/>
    </row>
    <row r="15" spans="1:12" x14ac:dyDescent="0.35">
      <c r="A15" s="4"/>
      <c r="B15" s="4"/>
      <c r="C15" s="4"/>
      <c r="D15" s="4"/>
      <c r="E15" s="4"/>
      <c r="F15" s="4"/>
      <c r="G15" s="4"/>
      <c r="H15" s="4"/>
      <c r="J15" s="4"/>
      <c r="K15" s="4"/>
      <c r="L15" s="4"/>
    </row>
    <row r="16" spans="1:12" ht="32.15" customHeight="1" x14ac:dyDescent="0.35">
      <c r="A16" s="238" t="s">
        <v>146</v>
      </c>
      <c r="B16" s="277"/>
      <c r="C16" s="277"/>
      <c r="D16" s="277"/>
      <c r="E16" s="277"/>
      <c r="F16" s="277"/>
      <c r="G16" s="277"/>
      <c r="H16" s="4"/>
      <c r="J16" s="4"/>
      <c r="K16" s="4"/>
      <c r="L16" s="4"/>
    </row>
    <row r="17" spans="1:12" ht="20.5" customHeight="1" x14ac:dyDescent="0.35">
      <c r="A17" s="74" t="s">
        <v>168</v>
      </c>
      <c r="B17" s="4"/>
      <c r="C17" s="4"/>
      <c r="D17" s="4"/>
      <c r="E17" s="4"/>
      <c r="F17" s="4"/>
      <c r="G17" s="4"/>
      <c r="H17" s="4"/>
      <c r="I17" s="4"/>
      <c r="J17" s="4"/>
      <c r="K17" s="4"/>
      <c r="L17" s="4"/>
    </row>
    <row r="18" spans="1:12" ht="20.5" customHeight="1" x14ac:dyDescent="0.35">
      <c r="A18" s="74" t="s">
        <v>169</v>
      </c>
      <c r="B18" s="4"/>
      <c r="C18" s="4"/>
      <c r="D18" s="4"/>
      <c r="E18" s="4"/>
      <c r="F18" s="4"/>
      <c r="G18" s="4"/>
      <c r="H18" s="4"/>
      <c r="I18" s="4"/>
      <c r="J18" s="4"/>
      <c r="K18" s="4"/>
      <c r="L18" s="4"/>
    </row>
  </sheetData>
  <sheetProtection sheet="1" objects="1" scenarios="1"/>
  <mergeCells count="5">
    <mergeCell ref="B2:G2"/>
    <mergeCell ref="A16:G16"/>
    <mergeCell ref="I2:I3"/>
    <mergeCell ref="J2:J3"/>
    <mergeCell ref="K2:K3"/>
  </mergeCells>
  <pageMargins left="0.7" right="0.7" top="0.75" bottom="0.75" header="0.3" footer="0.3"/>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C5BB2E6-0AF2-4004-8969-455F6D49F87E}">
  <dimension ref="A1:H23"/>
  <sheetViews>
    <sheetView zoomScale="190" zoomScaleNormal="190" workbookViewId="0">
      <selection activeCell="A21" sqref="A21:H21"/>
    </sheetView>
  </sheetViews>
  <sheetFormatPr defaultRowHeight="14.5" x14ac:dyDescent="0.35"/>
  <sheetData>
    <row r="1" spans="1:2" x14ac:dyDescent="0.35">
      <c r="A1" t="s">
        <v>148</v>
      </c>
    </row>
    <row r="2" spans="1:2" x14ac:dyDescent="0.35">
      <c r="A2" t="s">
        <v>149</v>
      </c>
    </row>
    <row r="16" spans="1:2" x14ac:dyDescent="0.35">
      <c r="B16" t="s">
        <v>318</v>
      </c>
    </row>
    <row r="17" spans="1:8" ht="29" customHeight="1" x14ac:dyDescent="0.35">
      <c r="A17" s="238" t="s">
        <v>315</v>
      </c>
      <c r="B17" s="238"/>
      <c r="C17" s="238"/>
      <c r="D17" s="238"/>
      <c r="E17" s="238"/>
      <c r="F17" s="238"/>
      <c r="G17" s="238"/>
      <c r="H17" s="238"/>
    </row>
    <row r="19" spans="1:8" ht="44" customHeight="1" x14ac:dyDescent="0.35">
      <c r="A19" s="238" t="s">
        <v>316</v>
      </c>
      <c r="B19" s="238"/>
      <c r="C19" s="238"/>
      <c r="D19" s="238"/>
      <c r="E19" s="238"/>
      <c r="F19" s="238"/>
      <c r="G19" s="238"/>
      <c r="H19" s="238"/>
    </row>
    <row r="21" spans="1:8" ht="88.5" customHeight="1" x14ac:dyDescent="0.35">
      <c r="A21" s="238" t="s">
        <v>317</v>
      </c>
      <c r="B21" s="238"/>
      <c r="C21" s="238"/>
      <c r="D21" s="238"/>
      <c r="E21" s="238"/>
      <c r="F21" s="238"/>
      <c r="G21" s="238"/>
      <c r="H21" s="238"/>
    </row>
    <row r="23" spans="1:8" ht="100.5" customHeight="1" x14ac:dyDescent="0.35">
      <c r="A23" s="238" t="s">
        <v>211</v>
      </c>
      <c r="B23" s="238"/>
      <c r="C23" s="238"/>
      <c r="D23" s="238"/>
      <c r="E23" s="238"/>
      <c r="F23" s="238"/>
      <c r="G23" s="238"/>
      <c r="H23" s="238"/>
    </row>
  </sheetData>
  <sheetProtection sheet="1" objects="1" scenarios="1"/>
  <mergeCells count="4">
    <mergeCell ref="A19:H19"/>
    <mergeCell ref="A21:H21"/>
    <mergeCell ref="A23:H23"/>
    <mergeCell ref="A17:H17"/>
  </mergeCells>
  <pageMargins left="0.7" right="0.7" top="0.75" bottom="0.75" header="0.3" footer="0.3"/>
  <drawing r:id="rId1"/>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C0997E1-B501-4372-B927-B449C0F1C184}">
  <dimension ref="A1:M7"/>
  <sheetViews>
    <sheetView topLeftCell="A4" workbookViewId="0">
      <selection activeCell="Z51" sqref="Z51"/>
    </sheetView>
  </sheetViews>
  <sheetFormatPr defaultRowHeight="14.5" x14ac:dyDescent="0.35"/>
  <sheetData>
    <row r="1" spans="1:13" x14ac:dyDescent="0.35">
      <c r="A1" t="s">
        <v>161</v>
      </c>
    </row>
    <row r="5" spans="1:13" x14ac:dyDescent="0.35">
      <c r="L5">
        <v>6.4000000000000001E-2</v>
      </c>
      <c r="M5" t="s">
        <v>162</v>
      </c>
    </row>
    <row r="6" spans="1:13" x14ac:dyDescent="0.35">
      <c r="L6">
        <v>50</v>
      </c>
      <c r="M6" t="s">
        <v>163</v>
      </c>
    </row>
    <row r="7" spans="1:13" x14ac:dyDescent="0.35">
      <c r="L7">
        <f>L5/L6</f>
        <v>1.2800000000000001E-3</v>
      </c>
      <c r="M7" t="s">
        <v>164</v>
      </c>
    </row>
  </sheetData>
  <sheetProtection sheet="1" objects="1" scenarios="1"/>
  <pageMargins left="0.7" right="0.7" top="0.75" bottom="0.75" header="0.3" footer="0.3"/>
  <drawing r:id="rId1"/>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1A35A2A-77BA-4092-9196-355698171E69}">
  <dimension ref="B4:N26"/>
  <sheetViews>
    <sheetView zoomScale="145" zoomScaleNormal="145" workbookViewId="0">
      <selection activeCell="P24" sqref="P24"/>
    </sheetView>
  </sheetViews>
  <sheetFormatPr defaultRowHeight="14.5" x14ac:dyDescent="0.35"/>
  <cols>
    <col min="2" max="2" width="14.36328125" customWidth="1"/>
    <col min="3" max="3" width="14.26953125" bestFit="1" customWidth="1"/>
    <col min="4" max="4" width="17.90625" customWidth="1"/>
    <col min="5" max="5" width="20.6328125" customWidth="1"/>
    <col min="6" max="6" width="19.26953125" customWidth="1"/>
    <col min="7" max="7" width="35.7265625" customWidth="1"/>
    <col min="8" max="8" width="28.26953125" customWidth="1"/>
    <col min="9" max="9" width="32.90625" customWidth="1"/>
    <col min="10" max="10" width="13.453125" bestFit="1" customWidth="1"/>
    <col min="11" max="11" width="11.08984375" customWidth="1"/>
  </cols>
  <sheetData>
    <row r="4" spans="2:14" ht="15" thickBot="1" x14ac:dyDescent="0.4">
      <c r="E4" s="132"/>
    </row>
    <row r="5" spans="2:14" ht="29.5" thickBot="1" x14ac:dyDescent="0.4">
      <c r="B5" s="221" t="s">
        <v>293</v>
      </c>
      <c r="C5" s="287" t="s">
        <v>274</v>
      </c>
      <c r="D5" s="288"/>
      <c r="E5" s="217" t="s">
        <v>243</v>
      </c>
      <c r="F5" s="217" t="s">
        <v>272</v>
      </c>
      <c r="G5" s="218" t="s">
        <v>236</v>
      </c>
      <c r="H5" s="218" t="s">
        <v>217</v>
      </c>
      <c r="I5" s="219" t="s">
        <v>215</v>
      </c>
      <c r="J5" s="219" t="s">
        <v>225</v>
      </c>
      <c r="K5" s="220" t="s">
        <v>219</v>
      </c>
      <c r="N5" s="162"/>
    </row>
    <row r="6" spans="2:14" ht="46" customHeight="1" x14ac:dyDescent="0.35">
      <c r="B6" s="291" t="s">
        <v>73</v>
      </c>
      <c r="C6" s="299" t="s">
        <v>273</v>
      </c>
      <c r="D6" s="300"/>
      <c r="E6" s="164" t="s">
        <v>223</v>
      </c>
      <c r="F6" s="166" t="s">
        <v>304</v>
      </c>
      <c r="G6" s="165" t="s">
        <v>235</v>
      </c>
      <c r="H6" s="165" t="s">
        <v>218</v>
      </c>
      <c r="I6" s="165" t="s">
        <v>275</v>
      </c>
      <c r="J6" s="166" t="s">
        <v>227</v>
      </c>
      <c r="K6" s="167" t="s">
        <v>220</v>
      </c>
    </row>
    <row r="7" spans="2:14" ht="43.5" x14ac:dyDescent="0.35">
      <c r="B7" s="292"/>
      <c r="C7" s="301" t="s">
        <v>229</v>
      </c>
      <c r="D7" s="302"/>
      <c r="E7" s="168" t="s">
        <v>234</v>
      </c>
      <c r="F7" s="169" t="s">
        <v>233</v>
      </c>
      <c r="G7" s="169" t="s">
        <v>232</v>
      </c>
      <c r="H7" s="168" t="s">
        <v>231</v>
      </c>
      <c r="I7" s="170" t="s">
        <v>276</v>
      </c>
      <c r="J7" s="168" t="s">
        <v>228</v>
      </c>
      <c r="K7" s="171" t="s">
        <v>277</v>
      </c>
    </row>
    <row r="8" spans="2:14" ht="14.5" customHeight="1" x14ac:dyDescent="0.35">
      <c r="B8" s="292"/>
      <c r="C8" s="289" t="s">
        <v>290</v>
      </c>
      <c r="D8" s="172" t="s">
        <v>281</v>
      </c>
      <c r="E8" s="173" t="s">
        <v>285</v>
      </c>
      <c r="F8" s="290" t="s">
        <v>291</v>
      </c>
      <c r="G8" s="174" t="s">
        <v>288</v>
      </c>
      <c r="H8" s="173" t="s">
        <v>218</v>
      </c>
      <c r="I8" s="289" t="s">
        <v>286</v>
      </c>
      <c r="J8" s="289"/>
      <c r="K8" s="175" t="s">
        <v>287</v>
      </c>
    </row>
    <row r="9" spans="2:14" ht="15" customHeight="1" thickBot="1" x14ac:dyDescent="0.4">
      <c r="B9" s="292"/>
      <c r="C9" s="290"/>
      <c r="D9" s="176" t="s">
        <v>282</v>
      </c>
      <c r="E9" s="168" t="s">
        <v>285</v>
      </c>
      <c r="F9" s="308"/>
      <c r="G9" s="169" t="s">
        <v>289</v>
      </c>
      <c r="H9" s="168" t="s">
        <v>218</v>
      </c>
      <c r="I9" s="290" t="s">
        <v>286</v>
      </c>
      <c r="J9" s="290"/>
      <c r="K9" s="171" t="s">
        <v>287</v>
      </c>
    </row>
    <row r="10" spans="2:14" ht="29" x14ac:dyDescent="0.35">
      <c r="B10" s="314" t="s">
        <v>27</v>
      </c>
      <c r="C10" s="313" t="s">
        <v>294</v>
      </c>
      <c r="D10" s="313"/>
      <c r="E10" s="177" t="s">
        <v>295</v>
      </c>
      <c r="F10" s="177" t="s">
        <v>330</v>
      </c>
      <c r="G10" s="178" t="s">
        <v>121</v>
      </c>
      <c r="H10" s="177" t="s">
        <v>258</v>
      </c>
      <c r="I10" s="317" t="s">
        <v>291</v>
      </c>
      <c r="J10" s="318"/>
      <c r="K10" s="179" t="s">
        <v>303</v>
      </c>
    </row>
    <row r="11" spans="2:14" ht="43.5" customHeight="1" x14ac:dyDescent="0.35">
      <c r="B11" s="315"/>
      <c r="C11" s="311" t="s">
        <v>280</v>
      </c>
      <c r="D11" s="180" t="s">
        <v>175</v>
      </c>
      <c r="E11" s="181" t="s">
        <v>224</v>
      </c>
      <c r="F11" s="180" t="s">
        <v>216</v>
      </c>
      <c r="G11" s="138" t="s">
        <v>237</v>
      </c>
      <c r="H11" s="138" t="s">
        <v>218</v>
      </c>
      <c r="I11" s="138" t="s">
        <v>221</v>
      </c>
      <c r="J11" s="309" t="s">
        <v>226</v>
      </c>
      <c r="K11" s="225" t="s">
        <v>307</v>
      </c>
    </row>
    <row r="12" spans="2:14" ht="29" x14ac:dyDescent="0.35">
      <c r="B12" s="315"/>
      <c r="C12" s="293"/>
      <c r="D12" s="182" t="s">
        <v>62</v>
      </c>
      <c r="E12" s="183" t="s">
        <v>224</v>
      </c>
      <c r="F12" s="182" t="s">
        <v>305</v>
      </c>
      <c r="G12" s="139" t="s">
        <v>237</v>
      </c>
      <c r="H12" s="139" t="s">
        <v>218</v>
      </c>
      <c r="I12" s="139" t="s">
        <v>222</v>
      </c>
      <c r="J12" s="310"/>
      <c r="K12" s="225" t="s">
        <v>307</v>
      </c>
    </row>
    <row r="13" spans="2:14" ht="29" x14ac:dyDescent="0.35">
      <c r="B13" s="315"/>
      <c r="C13" s="293"/>
      <c r="D13" s="182" t="s">
        <v>177</v>
      </c>
      <c r="E13" s="183" t="s">
        <v>224</v>
      </c>
      <c r="F13" s="182" t="s">
        <v>306</v>
      </c>
      <c r="G13" s="139" t="s">
        <v>237</v>
      </c>
      <c r="H13" s="139" t="s">
        <v>218</v>
      </c>
      <c r="I13" s="139" t="s">
        <v>241</v>
      </c>
      <c r="J13" s="310"/>
      <c r="K13" s="225" t="s">
        <v>307</v>
      </c>
    </row>
    <row r="14" spans="2:14" ht="58" x14ac:dyDescent="0.35">
      <c r="B14" s="315"/>
      <c r="C14" s="184" t="s">
        <v>279</v>
      </c>
      <c r="D14" s="185" t="s">
        <v>175</v>
      </c>
      <c r="E14" s="186" t="s">
        <v>240</v>
      </c>
      <c r="F14" s="226" t="s">
        <v>308</v>
      </c>
      <c r="G14" s="185" t="s">
        <v>238</v>
      </c>
      <c r="H14" s="184" t="s">
        <v>231</v>
      </c>
      <c r="I14" s="185" t="s">
        <v>242</v>
      </c>
      <c r="J14" s="185" t="s">
        <v>239</v>
      </c>
      <c r="K14" s="187" t="s">
        <v>277</v>
      </c>
    </row>
    <row r="15" spans="2:14" x14ac:dyDescent="0.35">
      <c r="B15" s="315"/>
      <c r="C15" s="293" t="s">
        <v>290</v>
      </c>
      <c r="D15" s="182" t="s">
        <v>281</v>
      </c>
      <c r="E15" s="183" t="s">
        <v>285</v>
      </c>
      <c r="F15" s="182" t="s">
        <v>283</v>
      </c>
      <c r="G15" s="182" t="s">
        <v>292</v>
      </c>
      <c r="H15" s="188" t="s">
        <v>218</v>
      </c>
      <c r="I15" s="310" t="s">
        <v>286</v>
      </c>
      <c r="J15" s="310"/>
      <c r="K15" s="189" t="s">
        <v>287</v>
      </c>
    </row>
    <row r="16" spans="2:14" ht="15" thickBot="1" x14ac:dyDescent="0.4">
      <c r="B16" s="316"/>
      <c r="C16" s="294"/>
      <c r="D16" s="190" t="s">
        <v>282</v>
      </c>
      <c r="E16" s="191" t="s">
        <v>285</v>
      </c>
      <c r="F16" s="190" t="s">
        <v>284</v>
      </c>
      <c r="G16" s="190" t="s">
        <v>289</v>
      </c>
      <c r="H16" s="192" t="s">
        <v>218</v>
      </c>
      <c r="I16" s="312" t="s">
        <v>286</v>
      </c>
      <c r="J16" s="312"/>
      <c r="K16" s="193" t="s">
        <v>287</v>
      </c>
    </row>
    <row r="17" spans="2:14" ht="58.5" thickBot="1" x14ac:dyDescent="0.4">
      <c r="B17" s="194" t="s">
        <v>245</v>
      </c>
      <c r="C17" s="223" t="s">
        <v>329</v>
      </c>
      <c r="D17" s="224" t="s">
        <v>246</v>
      </c>
      <c r="E17" s="195" t="s">
        <v>323</v>
      </c>
      <c r="F17" s="196" t="s">
        <v>324</v>
      </c>
      <c r="G17" s="196" t="s">
        <v>248</v>
      </c>
      <c r="H17" s="195" t="s">
        <v>247</v>
      </c>
      <c r="I17" s="303" t="s">
        <v>244</v>
      </c>
      <c r="J17" s="303"/>
      <c r="K17" s="197" t="s">
        <v>325</v>
      </c>
    </row>
    <row r="18" spans="2:14" ht="29" x14ac:dyDescent="0.35">
      <c r="B18" s="304" t="s">
        <v>72</v>
      </c>
      <c r="C18" s="198" t="s">
        <v>214</v>
      </c>
      <c r="D18" s="199" t="s">
        <v>254</v>
      </c>
      <c r="E18" s="198" t="s">
        <v>255</v>
      </c>
      <c r="F18" s="198" t="s">
        <v>256</v>
      </c>
      <c r="G18" s="198" t="s">
        <v>121</v>
      </c>
      <c r="H18" s="198" t="s">
        <v>247</v>
      </c>
      <c r="I18" s="307" t="s">
        <v>249</v>
      </c>
      <c r="J18" s="307"/>
      <c r="K18" s="200" t="s">
        <v>253</v>
      </c>
    </row>
    <row r="19" spans="2:14" ht="29.5" thickBot="1" x14ac:dyDescent="0.4">
      <c r="B19" s="305"/>
      <c r="C19" s="201" t="s">
        <v>213</v>
      </c>
      <c r="D19" s="202" t="s">
        <v>254</v>
      </c>
      <c r="E19" s="201" t="s">
        <v>251</v>
      </c>
      <c r="F19" s="201" t="s">
        <v>252</v>
      </c>
      <c r="G19" s="201" t="s">
        <v>121</v>
      </c>
      <c r="H19" s="201" t="s">
        <v>247</v>
      </c>
      <c r="I19" s="306" t="s">
        <v>250</v>
      </c>
      <c r="J19" s="306"/>
      <c r="K19" s="203" t="s">
        <v>253</v>
      </c>
    </row>
    <row r="20" spans="2:14" ht="44" thickBot="1" x14ac:dyDescent="0.4">
      <c r="B20" s="204" t="s">
        <v>212</v>
      </c>
      <c r="C20" s="205" t="s">
        <v>214</v>
      </c>
      <c r="D20" s="206" t="s">
        <v>254</v>
      </c>
      <c r="E20" s="205" t="s">
        <v>260</v>
      </c>
      <c r="F20" s="206" t="s">
        <v>259</v>
      </c>
      <c r="G20" s="205" t="s">
        <v>121</v>
      </c>
      <c r="H20" s="205" t="s">
        <v>258</v>
      </c>
      <c r="I20" s="205" t="s">
        <v>257</v>
      </c>
      <c r="J20" s="205" t="s">
        <v>121</v>
      </c>
      <c r="K20" s="207" t="s">
        <v>253</v>
      </c>
    </row>
    <row r="21" spans="2:14" ht="29" x14ac:dyDescent="0.35">
      <c r="B21" s="284" t="s">
        <v>71</v>
      </c>
      <c r="C21" s="145" t="s">
        <v>214</v>
      </c>
      <c r="D21" s="208" t="s">
        <v>261</v>
      </c>
      <c r="E21" s="209" t="s">
        <v>266</v>
      </c>
      <c r="F21" s="209" t="s">
        <v>326</v>
      </c>
      <c r="G21" s="209" t="s">
        <v>267</v>
      </c>
      <c r="H21" s="209" t="s">
        <v>247</v>
      </c>
      <c r="I21" s="296" t="s">
        <v>268</v>
      </c>
      <c r="J21" s="296"/>
      <c r="K21" s="210" t="s">
        <v>253</v>
      </c>
      <c r="N21" t="s">
        <v>322</v>
      </c>
    </row>
    <row r="22" spans="2:14" ht="29" x14ac:dyDescent="0.35">
      <c r="B22" s="285"/>
      <c r="C22" s="295" t="s">
        <v>230</v>
      </c>
      <c r="D22" s="211" t="s">
        <v>264</v>
      </c>
      <c r="E22" s="211" t="s">
        <v>265</v>
      </c>
      <c r="F22" s="213" t="s">
        <v>320</v>
      </c>
      <c r="G22" s="298" t="s">
        <v>319</v>
      </c>
      <c r="H22" s="211" t="s">
        <v>247</v>
      </c>
      <c r="I22" s="295" t="s">
        <v>262</v>
      </c>
      <c r="J22" s="295"/>
      <c r="K22" s="212" t="s">
        <v>253</v>
      </c>
    </row>
    <row r="23" spans="2:14" ht="29" x14ac:dyDescent="0.35">
      <c r="B23" s="285"/>
      <c r="C23" s="295"/>
      <c r="D23" s="213" t="s">
        <v>261</v>
      </c>
      <c r="E23" s="211" t="s">
        <v>265</v>
      </c>
      <c r="F23" s="213" t="s">
        <v>320</v>
      </c>
      <c r="G23" s="298"/>
      <c r="H23" s="211" t="s">
        <v>247</v>
      </c>
      <c r="I23" s="295" t="s">
        <v>262</v>
      </c>
      <c r="J23" s="295"/>
      <c r="K23" s="212" t="s">
        <v>253</v>
      </c>
      <c r="N23" t="s">
        <v>321</v>
      </c>
    </row>
    <row r="24" spans="2:14" ht="73" thickBot="1" x14ac:dyDescent="0.4">
      <c r="B24" s="286"/>
      <c r="C24" s="214" t="s">
        <v>213</v>
      </c>
      <c r="D24" s="215" t="s">
        <v>270</v>
      </c>
      <c r="E24" s="215" t="s">
        <v>327</v>
      </c>
      <c r="F24" s="215" t="s">
        <v>328</v>
      </c>
      <c r="G24" s="215" t="s">
        <v>269</v>
      </c>
      <c r="H24" s="214" t="s">
        <v>247</v>
      </c>
      <c r="I24" s="297" t="s">
        <v>263</v>
      </c>
      <c r="J24" s="297"/>
      <c r="K24" s="216" t="s">
        <v>271</v>
      </c>
    </row>
    <row r="26" spans="2:14" x14ac:dyDescent="0.35">
      <c r="B26" s="163" t="s">
        <v>278</v>
      </c>
    </row>
  </sheetData>
  <sheetProtection sheet="1" objects="1" scenarios="1"/>
  <mergeCells count="27">
    <mergeCell ref="B18:B19"/>
    <mergeCell ref="I19:J19"/>
    <mergeCell ref="I18:J18"/>
    <mergeCell ref="F8:F9"/>
    <mergeCell ref="J11:J13"/>
    <mergeCell ref="C11:C13"/>
    <mergeCell ref="I15:J15"/>
    <mergeCell ref="I16:J16"/>
    <mergeCell ref="C10:D10"/>
    <mergeCell ref="B10:B16"/>
    <mergeCell ref="I10:J10"/>
    <mergeCell ref="B21:B24"/>
    <mergeCell ref="C5:D5"/>
    <mergeCell ref="I8:J8"/>
    <mergeCell ref="I9:J9"/>
    <mergeCell ref="B6:B9"/>
    <mergeCell ref="C8:C9"/>
    <mergeCell ref="C15:C16"/>
    <mergeCell ref="C22:C23"/>
    <mergeCell ref="I21:J21"/>
    <mergeCell ref="I22:J22"/>
    <mergeCell ref="I23:J23"/>
    <mergeCell ref="I24:J24"/>
    <mergeCell ref="G22:G23"/>
    <mergeCell ref="C6:D6"/>
    <mergeCell ref="C7:D7"/>
    <mergeCell ref="I17:J17"/>
  </mergeCells>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0774a824-3838-467a-9805-532ac3142b0c" xsi:nil="true"/>
    <lcf76f155ced4ddcb4097134ff3c332f xmlns="2fa5acb1-f33d-46d0-8fe0-7e8d7839134c">
      <Terms xmlns="http://schemas.microsoft.com/office/infopath/2007/PartnerControls"/>
    </lcf76f155ced4ddcb4097134ff3c332f>
    <SharedWithUsers xmlns="0774a824-3838-467a-9805-532ac3142b0c">
      <UserInfo>
        <DisplayName>Cardinali, Andrew J</DisplayName>
        <AccountId>27</AccountId>
        <AccountType/>
      </UserInfo>
      <UserInfo>
        <DisplayName>Chuong, Bao K</DisplayName>
        <AccountId>22</AccountId>
        <AccountType/>
      </UserInfo>
      <UserInfo>
        <DisplayName>Lessard, Derick M.</DisplayName>
        <AccountId>81</AccountId>
        <AccountType/>
      </UserInfo>
      <UserInfo>
        <DisplayName>Hogan, Michael E</DisplayName>
        <AccountId>26</AccountId>
        <AccountType/>
      </UserInfo>
      <UserInfo>
        <DisplayName>Booth, Jacob A</DisplayName>
        <AccountId>152</AccountId>
        <AccountType/>
      </UserInfo>
      <UserInfo>
        <DisplayName>Sweeney, Bartholomew P.</DisplayName>
        <AccountId>28</AccountId>
        <AccountType/>
      </UserInfo>
      <UserInfo>
        <DisplayName>Hagert, Jon R</DisplayName>
        <AccountId>49</AccountId>
        <AccountType/>
      </UserInfo>
    </SharedWithUsers>
  </documentManagement>
</p:properties>
</file>

<file path=customXml/item3.xml>��
</file>

<file path=customXml/item4.xml><?xml version="1.0" encoding="utf-8"?>
<ct:contentTypeSchema xmlns:ct="http://schemas.microsoft.com/office/2006/metadata/contentType" xmlns:ma="http://schemas.microsoft.com/office/2006/metadata/properties/metaAttributes" ct:_="" ma:_="" ma:contentTypeName="Document" ma:contentTypeID="0x010100B0325971B605F24D9D6EAAAE7043927B" ma:contentTypeVersion="22" ma:contentTypeDescription="Create a new document." ma:contentTypeScope="" ma:versionID="13e06e7b921be07cea350d2586456ff9">
  <xsd:schema xmlns:xsd="http://www.w3.org/2001/XMLSchema" xmlns:xs="http://www.w3.org/2001/XMLSchema" xmlns:p="http://schemas.microsoft.com/office/2006/metadata/properties" xmlns:ns2="2fa5acb1-f33d-46d0-8fe0-7e8d7839134c" xmlns:ns3="0774a824-3838-467a-9805-532ac3142b0c" targetNamespace="http://schemas.microsoft.com/office/2006/metadata/properties" ma:root="true" ma:fieldsID="2f880266e442bd32ebaf913bed27637a" ns2:_="" ns3:_="">
    <xsd:import namespace="2fa5acb1-f33d-46d0-8fe0-7e8d7839134c"/>
    <xsd:import namespace="0774a824-3838-467a-9805-532ac3142b0c"/>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AutoTags" minOccurs="0"/>
                <xsd:element ref="ns2:MediaServiceOCR" minOccurs="0"/>
                <xsd:element ref="ns2:MediaServiceGenerationTime" minOccurs="0"/>
                <xsd:element ref="ns2:MediaServiceEventHashCode" minOccurs="0"/>
                <xsd:element ref="ns3:SharedWithUsers" minOccurs="0"/>
                <xsd:element ref="ns3:SharedWithDetails" minOccurs="0"/>
                <xsd:element ref="ns2:MediaLengthInSeconds" minOccurs="0"/>
                <xsd:element ref="ns2:MediaServiceLocation" minOccurs="0"/>
                <xsd:element ref="ns2:lcf76f155ced4ddcb4097134ff3c332f" minOccurs="0"/>
                <xsd:element ref="ns3: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fa5acb1-f33d-46d0-8fe0-7e8d7839134c" elementFormDefault="qualified">
    <xsd:import namespace="http://schemas.microsoft.com/office/2006/documentManagement/types"/>
    <xsd:import namespace="http://schemas.microsoft.com/office/infopath/2007/PartnerControls"/>
    <xsd:element name="MediaServiceMetadata" ma:index="4" nillable="true" ma:displayName="MediaServiceMetadata" ma:hidden="true" ma:internalName="MediaServiceMetadata" ma:readOnly="true">
      <xsd:simpleType>
        <xsd:restriction base="dms:Note"/>
      </xsd:simpleType>
    </xsd:element>
    <xsd:element name="MediaServiceFastMetadata" ma:index="5" nillable="true" ma:displayName="MediaServiceFastMetadata" ma:hidden="true" ma:internalName="MediaServiceFastMetadata" ma:readOnly="true">
      <xsd:simpleType>
        <xsd:restriction base="dms:Note"/>
      </xsd:simpleType>
    </xsd:element>
    <xsd:element name="MediaServiceDateTaken" ma:index="6" nillable="true" ma:displayName="MediaServiceDateTaken" ma:hidden="true" ma:internalName="MediaServiceDateTaken" ma:readOnly="true">
      <xsd:simpleType>
        <xsd:restriction base="dms:Text"/>
      </xsd:simpleType>
    </xsd:element>
    <xsd:element name="MediaServiceAutoTags" ma:index="7" nillable="true" ma:displayName="Tags" ma:internalName="MediaServiceAutoTags" ma:readOnly="true">
      <xsd:simpleType>
        <xsd:restriction base="dms:Text"/>
      </xsd:simpleType>
    </xsd:element>
    <xsd:element name="MediaServiceOCR" ma:index="8" nillable="true" ma:displayName="Extracted Text" ma:internalName="MediaServiceOCR" ma:readOnly="true">
      <xsd:simpleType>
        <xsd:restriction base="dms:Note">
          <xsd:maxLength value="255"/>
        </xsd:restriction>
      </xsd:simpleType>
    </xsd:element>
    <xsd:element name="MediaServiceGenerationTime" ma:index="9" nillable="true" ma:displayName="MediaServiceGenerationTime" ma:hidden="true" ma:internalName="MediaServiceGenerationTime" ma:readOnly="true">
      <xsd:simpleType>
        <xsd:restriction base="dms:Text"/>
      </xsd:simpleType>
    </xsd:element>
    <xsd:element name="MediaServiceEventHashCode" ma:index="10" nillable="true" ma:displayName="MediaServiceEventHashCode" ma:hidden="true" ma:internalName="MediaServiceEventHashCode" ma:readOnly="true">
      <xsd:simpleType>
        <xsd:restriction base="dms:Text"/>
      </xsd:simpleType>
    </xsd:element>
    <xsd:element name="MediaLengthInSeconds" ma:index="17" nillable="true" ma:displayName="Length (seconds)" ma:internalName="MediaLengthInSeconds" ma:readOnly="true">
      <xsd:simpleType>
        <xsd:restriction base="dms:Unknown"/>
      </xsd:simpleType>
    </xsd:element>
    <xsd:element name="MediaServiceLocation" ma:index="18" nillable="true" ma:displayName="Location" ma:internalName="MediaServiceLocation" ma:readOnly="true">
      <xsd:simpleType>
        <xsd:restriction base="dms:Text"/>
      </xsd:simpleType>
    </xsd:element>
    <xsd:element name="lcf76f155ced4ddcb4097134ff3c332f" ma:index="20" nillable="true" ma:taxonomy="true" ma:internalName="lcf76f155ced4ddcb4097134ff3c332f" ma:taxonomyFieldName="MediaServiceImageTags" ma:displayName="Image Tags" ma:readOnly="false" ma:fieldId="{5cf76f15-5ced-4ddc-b409-7134ff3c332f}" ma:taxonomyMulti="true" ma:sspId="69be3ee5-5d72-4a78-bfe6-04ec158992b3"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2"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3"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774a824-3838-467a-9805-532ac3142b0c"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21" nillable="true" ma:displayName="Taxonomy Catch All Column" ma:hidden="true" ma:list="{e67fe94b-0357-4a35-a704-8b7b7460774e}" ma:internalName="TaxCatchAll" ma:showField="CatchAllData" ma:web="0774a824-3838-467a-9805-532ac3142b0c">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4" ma:displayName="Content Type"/>
        <xsd:element ref="dc:title" minOccurs="0" maxOccurs="1" ma:index="3"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7F84D20-4228-4617-B63B-B01663BC049C}">
  <ds:schemaRefs>
    <ds:schemaRef ds:uri="http://schemas.microsoft.com/sharepoint/v3/contenttype/forms"/>
  </ds:schemaRefs>
</ds:datastoreItem>
</file>

<file path=customXml/itemProps2.xml><?xml version="1.0" encoding="utf-8"?>
<ds:datastoreItem xmlns:ds="http://schemas.openxmlformats.org/officeDocument/2006/customXml" ds:itemID="{9F9F6996-599A-4EB6-A795-74B0E563BD81}">
  <ds:schemaRefs>
    <ds:schemaRef ds:uri="http://schemas.microsoft.com/office/2006/documentManagement/types"/>
    <ds:schemaRef ds:uri="2fa5acb1-f33d-46d0-8fe0-7e8d7839134c"/>
    <ds:schemaRef ds:uri="http://schemas.microsoft.com/office/2006/metadata/properties"/>
    <ds:schemaRef ds:uri="http://schemas.openxmlformats.org/package/2006/metadata/core-properties"/>
    <ds:schemaRef ds:uri="http://purl.org/dc/dcmitype/"/>
    <ds:schemaRef ds:uri="http://purl.org/dc/elements/1.1/"/>
    <ds:schemaRef ds:uri="http://schemas.microsoft.com/office/infopath/2007/PartnerControls"/>
    <ds:schemaRef ds:uri="0774a824-3838-467a-9805-532ac3142b0c"/>
    <ds:schemaRef ds:uri="http://www.w3.org/XML/1998/namespace"/>
    <ds:schemaRef ds:uri="http://purl.org/dc/terms/"/>
  </ds:schemaRefs>
</ds:datastoreItem>
</file>

<file path=customXml/itemProps3.xml><?xml version="1.0" encoding="utf-8"?>
<ds:datastoreItem xmlns:ds="http://schemas.openxmlformats.org/officeDocument/2006/customXml" ds:itemID="{EE01231A-2361-4CA3-A1A4-41C3DDE0C85C}">
  <ds:schemaRefs>
    <ds:schemaRef ds:uri="http://schemas.microsoft.com/DataMashup"/>
  </ds:schemaRefs>
</ds:datastoreItem>
</file>

<file path=customXml/itemProps4.xml><?xml version="1.0" encoding="utf-8"?>
<ds:datastoreItem xmlns:ds="http://schemas.openxmlformats.org/officeDocument/2006/customXml" ds:itemID="{09FBB8FF-3C0B-460D-89B4-042BCBF6F41D}"/>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13</vt:i4>
      </vt:variant>
    </vt:vector>
  </HeadingPairs>
  <TitlesOfParts>
    <vt:vector size="13" baseType="lpstr">
      <vt:lpstr>(1) Design Process</vt:lpstr>
      <vt:lpstr>(2) FAQ's</vt:lpstr>
      <vt:lpstr>(3)Liner Selection for Abrasion</vt:lpstr>
      <vt:lpstr>(4) Corrosion Life Calculator</vt:lpstr>
      <vt:lpstr>(5) Corrosion &amp; Abrasion</vt:lpstr>
      <vt:lpstr>(6) Liner Material</vt:lpstr>
      <vt:lpstr>(7A) Abrasion Levels</vt:lpstr>
      <vt:lpstr>(7B) Bed Load</vt:lpstr>
      <vt:lpstr>(8) Abrasion Wear Rates</vt:lpstr>
      <vt:lpstr>(9) Recommended pH &amp; R</vt:lpstr>
      <vt:lpstr>(10) Sulfate &amp; Chloride Attack</vt:lpstr>
      <vt:lpstr>(11) Aluminum Corrosion Rate</vt:lpstr>
      <vt:lpstr>(12) Material Availability</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Hagert, Jon R.</dc:creator>
  <cp:keywords/>
  <dc:description/>
  <cp:lastModifiedBy>Hagert, Jon R</cp:lastModifiedBy>
  <cp:revision/>
  <dcterms:created xsi:type="dcterms:W3CDTF">2022-12-13T00:38:40Z</dcterms:created>
  <dcterms:modified xsi:type="dcterms:W3CDTF">2023-08-30T18:43:01Z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0x010100B0325971B605F24D9D6EAAAE7043927B</vt:lpwstr>
  </property>
  <property fmtid="{D5CDD505-2E9C-101B-9397-08002B2CF9AE}" pid="3" name="MediaServiceImageTags">
    <vt:lpwstr/>
  </property>
</Properties>
</file>