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8288000" cy="10287000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 Bold" panose="020B0604020202020204" charset="0"/>
      <p:regular r:id="rId24"/>
    </p:embeddedFont>
    <p:embeddedFont>
      <p:font typeface="Code Pro" panose="020B0604020202020204" charset="0"/>
      <p:regular r:id="rId25"/>
    </p:embeddedFont>
    <p:embeddedFont>
      <p:font typeface="Lato Bold" panose="020B0604020202020204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890"/>
    <a:srgbClr val="A82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helsea.houston@ct.gov" TargetMode="External"/><Relationship Id="rId5" Type="http://schemas.openxmlformats.org/officeDocument/2006/relationships/hyperlink" Target="mailto:denise.paladino@ct.gov" TargetMode="External"/><Relationship Id="rId4" Type="http://schemas.openxmlformats.org/officeDocument/2006/relationships/hyperlink" Target="mailto:amy.blazawski@ct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Etinosa.Okunbor@rewardingwork.org" TargetMode="External"/><Relationship Id="rId4" Type="http://schemas.openxmlformats.org/officeDocument/2006/relationships/hyperlink" Target="mailto:tdriscoll@rewardingwork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98733" y="8227377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257817" y="8246411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89"/>
                </a:lnTo>
                <a:lnTo>
                  <a:pt x="0" y="10118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2731050" y="662042"/>
            <a:ext cx="10028677" cy="7952032"/>
          </a:xfrm>
          <a:custGeom>
            <a:avLst/>
            <a:gdLst/>
            <a:ahLst/>
            <a:cxnLst/>
            <a:rect l="l" t="t" r="r" b="b"/>
            <a:pathLst>
              <a:path w="10028677" h="7952032">
                <a:moveTo>
                  <a:pt x="0" y="0"/>
                </a:moveTo>
                <a:lnTo>
                  <a:pt x="10028677" y="0"/>
                </a:lnTo>
                <a:lnTo>
                  <a:pt x="10028677" y="7952032"/>
                </a:lnTo>
                <a:lnTo>
                  <a:pt x="0" y="7952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6791298" y="607615"/>
            <a:ext cx="8704464" cy="729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57"/>
              </a:lnSpc>
            </a:pPr>
            <a:r>
              <a:rPr lang="en-US" sz="8271" spc="3598">
                <a:solidFill>
                  <a:srgbClr val="C12890"/>
                </a:solidFill>
                <a:latin typeface="Lato Bold"/>
              </a:rPr>
              <a:t>WEBINAR</a:t>
            </a:r>
          </a:p>
          <a:p>
            <a:pPr>
              <a:lnSpc>
                <a:spcPts val="4429"/>
              </a:lnSpc>
            </a:pPr>
            <a:endParaRPr lang="en-US" sz="8271" spc="3598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165"/>
              </a:lnSpc>
            </a:pPr>
            <a:r>
              <a:rPr lang="en-US" sz="4972">
                <a:solidFill>
                  <a:srgbClr val="7D278C"/>
                </a:solidFill>
                <a:latin typeface="Code Pro"/>
              </a:rPr>
              <a:t>Learn How to Use RewardingWork.org/ct </a:t>
            </a:r>
          </a:p>
          <a:p>
            <a:pPr>
              <a:lnSpc>
                <a:spcPts val="6165"/>
              </a:lnSpc>
            </a:pPr>
            <a:r>
              <a:rPr lang="en-US" sz="4972">
                <a:solidFill>
                  <a:srgbClr val="7D278C"/>
                </a:solidFill>
                <a:latin typeface="Code Pro"/>
              </a:rPr>
              <a:t>to Find and Hire Support</a:t>
            </a:r>
          </a:p>
          <a:p>
            <a:pPr algn="ctr">
              <a:lnSpc>
                <a:spcPts val="4677"/>
              </a:lnSpc>
            </a:pPr>
            <a:endParaRPr lang="en-US" sz="49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3809"/>
              </a:lnSpc>
            </a:pPr>
            <a:r>
              <a:rPr lang="en-US" sz="3072">
                <a:solidFill>
                  <a:srgbClr val="7D278C"/>
                </a:solidFill>
                <a:latin typeface="Code Pro"/>
              </a:rPr>
              <a:t>12-7-2023</a:t>
            </a:r>
          </a:p>
          <a:p>
            <a:pPr algn="ctr">
              <a:lnSpc>
                <a:spcPts val="4677"/>
              </a:lnSpc>
            </a:pPr>
            <a:endParaRPr lang="en-US" sz="3072">
              <a:solidFill>
                <a:srgbClr val="7D278C"/>
              </a:solidFill>
              <a:latin typeface="Code Pro"/>
            </a:endParaRPr>
          </a:p>
          <a:p>
            <a:pPr algn="ctr">
              <a:lnSpc>
                <a:spcPts val="3809"/>
              </a:lnSpc>
            </a:pPr>
            <a:endParaRPr lang="en-US" sz="3072">
              <a:solidFill>
                <a:srgbClr val="7D278C"/>
              </a:solidFill>
              <a:latin typeface="Code Pro"/>
            </a:endParaRPr>
          </a:p>
          <a:p>
            <a:pPr algn="ctr">
              <a:lnSpc>
                <a:spcPts val="3809"/>
              </a:lnSpc>
            </a:pPr>
            <a:endParaRPr lang="en-US" sz="3072">
              <a:solidFill>
                <a:srgbClr val="7D278C"/>
              </a:solidFill>
              <a:latin typeface="Code Pro"/>
            </a:endParaRPr>
          </a:p>
          <a:p>
            <a:pPr algn="ctr">
              <a:lnSpc>
                <a:spcPts val="3809"/>
              </a:lnSpc>
            </a:pPr>
            <a:endParaRPr lang="en-US" sz="3072">
              <a:solidFill>
                <a:srgbClr val="7D278C"/>
              </a:solidFill>
              <a:latin typeface="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28700" y="472674"/>
            <a:ext cx="13365484" cy="1348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POST A JOB</a:t>
            </a:r>
          </a:p>
          <a:p>
            <a:pPr>
              <a:lnSpc>
                <a:spcPts val="2445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1048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Complete online job form</a:t>
            </a:r>
          </a:p>
          <a:p>
            <a:pPr>
              <a:lnSpc>
                <a:spcPts val="2201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Job posts immediately</a:t>
            </a:r>
          </a:p>
          <a:p>
            <a:pPr>
              <a:lnSpc>
                <a:spcPts val="2201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Job post is active for 30 days</a:t>
            </a:r>
          </a:p>
          <a:p>
            <a:pPr>
              <a:lnSpc>
                <a:spcPts val="2201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Applicants search for jobs</a:t>
            </a:r>
          </a:p>
          <a:p>
            <a:pPr>
              <a:lnSpc>
                <a:spcPts val="5280"/>
              </a:lnSpc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       that are a fit for them</a:t>
            </a:r>
          </a:p>
          <a:p>
            <a:pPr>
              <a:lnSpc>
                <a:spcPts val="2201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Applicant replies go </a:t>
            </a:r>
          </a:p>
          <a:p>
            <a:pPr>
              <a:lnSpc>
                <a:spcPts val="5280"/>
              </a:lnSpc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       directly to you</a:t>
            </a:r>
          </a:p>
          <a:p>
            <a:pPr>
              <a:lnSpc>
                <a:spcPts val="2201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marL="814392" lvl="1" indent="-407196">
              <a:lnSpc>
                <a:spcPts val="5280"/>
              </a:lnSpc>
              <a:buFont typeface="Arial"/>
              <a:buChar char="•"/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Contact applicants </a:t>
            </a:r>
          </a:p>
          <a:p>
            <a:pPr>
              <a:lnSpc>
                <a:spcPts val="5280"/>
              </a:lnSpc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      of your choice</a:t>
            </a:r>
          </a:p>
          <a:p>
            <a:pPr>
              <a:lnSpc>
                <a:spcPts val="5280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5318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5318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909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425345" y="794213"/>
            <a:ext cx="8407276" cy="5984893"/>
          </a:xfrm>
          <a:custGeom>
            <a:avLst/>
            <a:gdLst/>
            <a:ahLst/>
            <a:cxnLst/>
            <a:rect l="l" t="t" r="r" b="b"/>
            <a:pathLst>
              <a:path w="8407276" h="5984893">
                <a:moveTo>
                  <a:pt x="0" y="0"/>
                </a:moveTo>
                <a:lnTo>
                  <a:pt x="8407276" y="0"/>
                </a:lnTo>
                <a:lnTo>
                  <a:pt x="8407276" y="5984894"/>
                </a:lnTo>
                <a:lnTo>
                  <a:pt x="0" y="5984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8" r="-1274" b="-494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46963" y="456135"/>
            <a:ext cx="16195631" cy="10378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>
                <a:solidFill>
                  <a:srgbClr val="C12890"/>
                </a:solidFill>
                <a:latin typeface="Lato Bold"/>
              </a:rPr>
              <a:t>MODERN &amp; INTUITIVE WEBSITE</a:t>
            </a: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2480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 marL="814394" lvl="1" indent="-407197">
              <a:lnSpc>
                <a:spcPts val="467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Accessible and responsive</a:t>
            </a:r>
          </a:p>
          <a:p>
            <a:pPr>
              <a:lnSpc>
                <a:spcPts val="256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467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Mobile friendly and ADA compliant</a:t>
            </a:r>
          </a:p>
          <a:p>
            <a:pPr>
              <a:lnSpc>
                <a:spcPts val="256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467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Intuitive and appealing</a:t>
            </a:r>
          </a:p>
          <a:p>
            <a:pPr>
              <a:lnSpc>
                <a:spcPts val="256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467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Powerful search engine to customize and filter searches</a:t>
            </a:r>
          </a:p>
          <a:p>
            <a:pPr>
              <a:lnSpc>
                <a:spcPts val="256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467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Easy to use Job Board that lets employers save and edit their jobs; and allows job applicants to easily search for job opportunities near them.</a:t>
            </a: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90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915278" y="470937"/>
            <a:ext cx="16195631" cy="773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>
                <a:solidFill>
                  <a:srgbClr val="C12890"/>
                </a:solidFill>
                <a:latin typeface="Lato Bold"/>
              </a:rPr>
              <a:t>MODERN &amp; INTUITIVE WEBSITE</a:t>
            </a: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2480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 marL="814394" lvl="1" indent="-407197">
              <a:lnSpc>
                <a:spcPts val="6487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Easy to use “Dashboard” </a:t>
            </a:r>
          </a:p>
          <a:p>
            <a:pPr>
              <a:lnSpc>
                <a:spcPts val="6487"/>
              </a:lnSpc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       makes it easy to manage </a:t>
            </a:r>
          </a:p>
          <a:p>
            <a:pPr>
              <a:lnSpc>
                <a:spcPts val="6487"/>
              </a:lnSpc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       your account</a:t>
            </a:r>
          </a:p>
          <a:p>
            <a:pPr>
              <a:lnSpc>
                <a:spcPts val="256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90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09631" y="1792101"/>
            <a:ext cx="5484221" cy="5727800"/>
          </a:xfrm>
          <a:custGeom>
            <a:avLst/>
            <a:gdLst/>
            <a:ahLst/>
            <a:cxnLst/>
            <a:rect l="l" t="t" r="r" b="b"/>
            <a:pathLst>
              <a:path w="5484221" h="5727800">
                <a:moveTo>
                  <a:pt x="0" y="0"/>
                </a:moveTo>
                <a:lnTo>
                  <a:pt x="5484221" y="0"/>
                </a:lnTo>
                <a:lnTo>
                  <a:pt x="5484221" y="5727800"/>
                </a:lnTo>
                <a:lnTo>
                  <a:pt x="0" y="5727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80040" y="389980"/>
            <a:ext cx="14675939" cy="10597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>
                <a:solidFill>
                  <a:srgbClr val="C12890"/>
                </a:solidFill>
                <a:latin typeface="Lato Bold"/>
              </a:rPr>
              <a:t>WEBSITE ENHANCEMENTS</a:t>
            </a: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Translate website to any language</a:t>
            </a: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Sign up for automated notifications</a:t>
            </a: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Updated applicant availability feature</a:t>
            </a: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Share this job button on job board</a:t>
            </a: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Training videos</a:t>
            </a:r>
          </a:p>
          <a:p>
            <a:pPr marL="814394" lvl="1" indent="-407197">
              <a:lnSpc>
                <a:spcPts val="7091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Chat feature</a:t>
            </a: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90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470607" y="1012541"/>
            <a:ext cx="6116017" cy="5877470"/>
          </a:xfrm>
          <a:custGeom>
            <a:avLst/>
            <a:gdLst/>
            <a:ahLst/>
            <a:cxnLst/>
            <a:rect l="l" t="t" r="r" b="b"/>
            <a:pathLst>
              <a:path w="5450686" h="4859599">
                <a:moveTo>
                  <a:pt x="0" y="0"/>
                </a:moveTo>
                <a:lnTo>
                  <a:pt x="5450686" y="0"/>
                </a:lnTo>
                <a:lnTo>
                  <a:pt x="5450686" y="4859599"/>
                </a:lnTo>
                <a:lnTo>
                  <a:pt x="0" y="4859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908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71810" y="5570165"/>
            <a:ext cx="2872909" cy="1694694"/>
          </a:xfrm>
          <a:custGeom>
            <a:avLst/>
            <a:gdLst/>
            <a:ahLst/>
            <a:cxnLst/>
            <a:rect l="l" t="t" r="r" b="b"/>
            <a:pathLst>
              <a:path w="2872909" h="1694694">
                <a:moveTo>
                  <a:pt x="0" y="0"/>
                </a:moveTo>
                <a:lnTo>
                  <a:pt x="2872909" y="0"/>
                </a:lnTo>
                <a:lnTo>
                  <a:pt x="2872909" y="1694693"/>
                </a:lnTo>
                <a:lnTo>
                  <a:pt x="0" y="16946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28388" y="1550827"/>
            <a:ext cx="5928416" cy="7672067"/>
          </a:xfrm>
          <a:custGeom>
            <a:avLst/>
            <a:gdLst/>
            <a:ahLst/>
            <a:cxnLst/>
            <a:rect l="l" t="t" r="r" b="b"/>
            <a:pathLst>
              <a:path w="5928416" h="7672067">
                <a:moveTo>
                  <a:pt x="0" y="0"/>
                </a:moveTo>
                <a:lnTo>
                  <a:pt x="5928416" y="0"/>
                </a:lnTo>
                <a:lnTo>
                  <a:pt x="5928416" y="7672068"/>
                </a:lnTo>
                <a:lnTo>
                  <a:pt x="0" y="7672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69365" y="1774163"/>
            <a:ext cx="5021992" cy="6499048"/>
          </a:xfrm>
          <a:custGeom>
            <a:avLst/>
            <a:gdLst/>
            <a:ahLst/>
            <a:cxnLst/>
            <a:rect l="l" t="t" r="r" b="b"/>
            <a:pathLst>
              <a:path w="5021992" h="6499048">
                <a:moveTo>
                  <a:pt x="0" y="0"/>
                </a:moveTo>
                <a:lnTo>
                  <a:pt x="5021991" y="0"/>
                </a:lnTo>
                <a:lnTo>
                  <a:pt x="5021991" y="6499048"/>
                </a:lnTo>
                <a:lnTo>
                  <a:pt x="0" y="6499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680040" y="389980"/>
            <a:ext cx="14675939" cy="5530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REWARDINGWORK.ORG/CT FLYER</a:t>
            </a:r>
          </a:p>
          <a:p>
            <a:pPr>
              <a:lnSpc>
                <a:spcPts val="7091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909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4275430" y="4306312"/>
            <a:ext cx="2368321" cy="2368321"/>
            <a:chOff x="0" y="0"/>
            <a:chExt cx="3157761" cy="31577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57761" cy="3157761"/>
            </a:xfrm>
            <a:custGeom>
              <a:avLst/>
              <a:gdLst/>
              <a:ahLst/>
              <a:cxnLst/>
              <a:rect l="l" t="t" r="r" b="b"/>
              <a:pathLst>
                <a:path w="3157761" h="3157761">
                  <a:moveTo>
                    <a:pt x="0" y="0"/>
                  </a:moveTo>
                  <a:lnTo>
                    <a:pt x="3157761" y="0"/>
                  </a:lnTo>
                  <a:lnTo>
                    <a:pt x="3157761" y="3157761"/>
                  </a:lnTo>
                  <a:lnTo>
                    <a:pt x="0" y="3157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4253125" y="3461084"/>
            <a:ext cx="2390626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C12890"/>
                </a:solidFill>
                <a:latin typeface="Code Pro"/>
              </a:rPr>
              <a:t>Download Flyer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24777" y="1326690"/>
            <a:ext cx="5404777" cy="540477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244374" y="226289"/>
            <a:ext cx="15013040" cy="80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0"/>
              </a:lnSpc>
              <a:spcBef>
                <a:spcPct val="0"/>
              </a:spcBef>
            </a:pPr>
            <a:r>
              <a:rPr lang="en-US" sz="5169">
                <a:solidFill>
                  <a:srgbClr val="C12890"/>
                </a:solidFill>
                <a:latin typeface="Lato Bold"/>
              </a:rPr>
              <a:t>REWARDINGWORK.ORG  USAGE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20284" y="2405044"/>
            <a:ext cx="4613764" cy="410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96">
                <a:solidFill>
                  <a:srgbClr val="FFFFFF"/>
                </a:solidFill>
                <a:latin typeface="Code Pro"/>
              </a:rPr>
              <a:t>180 employers from more than 85 cities and towns throughout Connecticut are using RewardingWork.org/ct to find and hire staff.</a:t>
            </a:r>
          </a:p>
          <a:p>
            <a:pPr algn="ctr">
              <a:lnSpc>
                <a:spcPts val="4104"/>
              </a:lnSpc>
            </a:pPr>
            <a:endParaRPr lang="en-US" sz="2996">
              <a:solidFill>
                <a:srgbClr val="FFFFFF"/>
              </a:solidFill>
              <a:latin typeface="Code Pro"/>
            </a:endParaRPr>
          </a:p>
          <a:p>
            <a:pPr algn="ctr">
              <a:lnSpc>
                <a:spcPts val="4104"/>
              </a:lnSpc>
            </a:pPr>
            <a:endParaRPr lang="en-US" sz="2996">
              <a:solidFill>
                <a:srgbClr val="FFFFFF"/>
              </a:solidFill>
              <a:latin typeface="Code Pro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7464347" y="1107533"/>
            <a:ext cx="5404777" cy="54047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859854" y="1279065"/>
            <a:ext cx="4613764" cy="402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4"/>
              </a:lnSpc>
            </a:pPr>
            <a:endParaRPr/>
          </a:p>
          <a:p>
            <a:pPr algn="ctr">
              <a:lnSpc>
                <a:spcPts val="4044"/>
              </a:lnSpc>
            </a:pPr>
            <a:endParaRPr/>
          </a:p>
          <a:p>
            <a:pPr algn="ctr">
              <a:lnSpc>
                <a:spcPts val="4044"/>
              </a:lnSpc>
            </a:pPr>
            <a:r>
              <a:rPr lang="en-US" sz="2996">
                <a:solidFill>
                  <a:srgbClr val="FFFFFF"/>
                </a:solidFill>
                <a:latin typeface="Code Pro"/>
              </a:rPr>
              <a:t>225 job applicants from 90 cities and towns were active on RewardingWork.org during </a:t>
            </a:r>
          </a:p>
          <a:p>
            <a:pPr algn="ctr">
              <a:lnSpc>
                <a:spcPts val="4044"/>
              </a:lnSpc>
            </a:pPr>
            <a:r>
              <a:rPr lang="en-US" sz="2996">
                <a:solidFill>
                  <a:srgbClr val="FFFFFF"/>
                </a:solidFill>
                <a:latin typeface="Code Pro"/>
              </a:rPr>
              <a:t>November 2023.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683383" y="5325426"/>
            <a:ext cx="4114800" cy="411480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830831" y="6315925"/>
            <a:ext cx="3819903" cy="312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</a:pPr>
            <a:r>
              <a:rPr lang="en-US" sz="2996">
                <a:solidFill>
                  <a:srgbClr val="FFFFFF"/>
                </a:solidFill>
                <a:latin typeface="Code Pro"/>
              </a:rPr>
              <a:t>Free access code subscriptions are 12-months and are renewable.</a:t>
            </a:r>
          </a:p>
          <a:p>
            <a:pPr>
              <a:lnSpc>
                <a:spcPts val="4194"/>
              </a:lnSpc>
            </a:pPr>
            <a:endParaRPr lang="en-US" sz="2996">
              <a:solidFill>
                <a:srgbClr val="FFFFFF"/>
              </a:solidFill>
              <a:latin typeface="Code Pro"/>
            </a:endParaRPr>
          </a:p>
          <a:p>
            <a:pPr>
              <a:lnSpc>
                <a:spcPts val="4194"/>
              </a:lnSpc>
            </a:pPr>
            <a:endParaRPr lang="en-US" sz="2996">
              <a:solidFill>
                <a:srgbClr val="FFFFFF"/>
              </a:solidFill>
              <a:latin typeface="Code Pro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1650175" y="4240461"/>
            <a:ext cx="4114800" cy="41148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797623" y="5251066"/>
            <a:ext cx="3819903" cy="207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</a:pPr>
            <a:r>
              <a:rPr lang="en-US" sz="2996">
                <a:solidFill>
                  <a:srgbClr val="FFFFFF"/>
                </a:solidFill>
                <a:latin typeface="Code Pro"/>
              </a:rPr>
              <a:t>Applicant profiles must be renewed every 3 months to stay active.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950928" y="5557166"/>
            <a:ext cx="5079991" cy="2714802"/>
            <a:chOff x="0" y="0"/>
            <a:chExt cx="1337940" cy="715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7940" cy="715010"/>
            </a:xfrm>
            <a:custGeom>
              <a:avLst/>
              <a:gdLst/>
              <a:ahLst/>
              <a:cxnLst/>
              <a:rect l="l" t="t" r="r" b="b"/>
              <a:pathLst>
                <a:path w="1337940" h="715010">
                  <a:moveTo>
                    <a:pt x="77724" y="0"/>
                  </a:moveTo>
                  <a:lnTo>
                    <a:pt x="1260216" y="0"/>
                  </a:lnTo>
                  <a:cubicBezTo>
                    <a:pt x="1280830" y="0"/>
                    <a:pt x="1300599" y="8189"/>
                    <a:pt x="1315175" y="22765"/>
                  </a:cubicBezTo>
                  <a:cubicBezTo>
                    <a:pt x="1329751" y="37341"/>
                    <a:pt x="1337940" y="57110"/>
                    <a:pt x="1337940" y="77724"/>
                  </a:cubicBezTo>
                  <a:lnTo>
                    <a:pt x="1337940" y="637285"/>
                  </a:lnTo>
                  <a:cubicBezTo>
                    <a:pt x="1337940" y="680211"/>
                    <a:pt x="1303142" y="715010"/>
                    <a:pt x="1260216" y="715010"/>
                  </a:cubicBezTo>
                  <a:lnTo>
                    <a:pt x="77724" y="715010"/>
                  </a:lnTo>
                  <a:cubicBezTo>
                    <a:pt x="57110" y="715010"/>
                    <a:pt x="37341" y="706821"/>
                    <a:pt x="22765" y="692245"/>
                  </a:cubicBezTo>
                  <a:cubicBezTo>
                    <a:pt x="8189" y="677669"/>
                    <a:pt x="0" y="657899"/>
                    <a:pt x="0" y="637285"/>
                  </a:cubicBezTo>
                  <a:lnTo>
                    <a:pt x="0" y="77724"/>
                  </a:lnTo>
                  <a:cubicBezTo>
                    <a:pt x="0" y="57110"/>
                    <a:pt x="8189" y="37341"/>
                    <a:pt x="22765" y="22765"/>
                  </a:cubicBezTo>
                  <a:cubicBezTo>
                    <a:pt x="37341" y="8189"/>
                    <a:pt x="57110" y="0"/>
                    <a:pt x="77724" y="0"/>
                  </a:cubicBez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37940" cy="734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9162" y="1438643"/>
            <a:ext cx="5079991" cy="3704857"/>
            <a:chOff x="0" y="0"/>
            <a:chExt cx="1337940" cy="9757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37940" cy="975765"/>
            </a:xfrm>
            <a:custGeom>
              <a:avLst/>
              <a:gdLst/>
              <a:ahLst/>
              <a:cxnLst/>
              <a:rect l="l" t="t" r="r" b="b"/>
              <a:pathLst>
                <a:path w="1337940" h="975765">
                  <a:moveTo>
                    <a:pt x="77724" y="0"/>
                  </a:moveTo>
                  <a:lnTo>
                    <a:pt x="1260216" y="0"/>
                  </a:lnTo>
                  <a:cubicBezTo>
                    <a:pt x="1280830" y="0"/>
                    <a:pt x="1300599" y="8189"/>
                    <a:pt x="1315175" y="22765"/>
                  </a:cubicBezTo>
                  <a:cubicBezTo>
                    <a:pt x="1329751" y="37341"/>
                    <a:pt x="1337940" y="57110"/>
                    <a:pt x="1337940" y="77724"/>
                  </a:cubicBezTo>
                  <a:lnTo>
                    <a:pt x="1337940" y="898041"/>
                  </a:lnTo>
                  <a:cubicBezTo>
                    <a:pt x="1337940" y="940966"/>
                    <a:pt x="1303142" y="975765"/>
                    <a:pt x="1260216" y="975765"/>
                  </a:cubicBezTo>
                  <a:lnTo>
                    <a:pt x="77724" y="975765"/>
                  </a:lnTo>
                  <a:cubicBezTo>
                    <a:pt x="57110" y="975765"/>
                    <a:pt x="37341" y="967576"/>
                    <a:pt x="22765" y="953000"/>
                  </a:cubicBezTo>
                  <a:cubicBezTo>
                    <a:pt x="8189" y="938424"/>
                    <a:pt x="0" y="918654"/>
                    <a:pt x="0" y="898041"/>
                  </a:cubicBezTo>
                  <a:lnTo>
                    <a:pt x="0" y="77724"/>
                  </a:lnTo>
                  <a:cubicBezTo>
                    <a:pt x="0" y="57110"/>
                    <a:pt x="8189" y="37341"/>
                    <a:pt x="22765" y="22765"/>
                  </a:cubicBezTo>
                  <a:cubicBezTo>
                    <a:pt x="37341" y="8189"/>
                    <a:pt x="57110" y="0"/>
                    <a:pt x="77724" y="0"/>
                  </a:cubicBez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337940" cy="994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25642" y="1721329"/>
            <a:ext cx="4667032" cy="3139486"/>
          </a:xfrm>
          <a:custGeom>
            <a:avLst/>
            <a:gdLst/>
            <a:ahLst/>
            <a:cxnLst/>
            <a:rect l="l" t="t" r="r" b="b"/>
            <a:pathLst>
              <a:path w="4667032" h="3139486">
                <a:moveTo>
                  <a:pt x="0" y="0"/>
                </a:moveTo>
                <a:lnTo>
                  <a:pt x="4667031" y="0"/>
                </a:lnTo>
                <a:lnTo>
                  <a:pt x="4667031" y="3139486"/>
                </a:lnTo>
                <a:lnTo>
                  <a:pt x="0" y="313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220403" y="1438643"/>
            <a:ext cx="5079991" cy="3704857"/>
            <a:chOff x="0" y="0"/>
            <a:chExt cx="1337940" cy="9757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7940" cy="975765"/>
            </a:xfrm>
            <a:custGeom>
              <a:avLst/>
              <a:gdLst/>
              <a:ahLst/>
              <a:cxnLst/>
              <a:rect l="l" t="t" r="r" b="b"/>
              <a:pathLst>
                <a:path w="1337940" h="975765">
                  <a:moveTo>
                    <a:pt x="77724" y="0"/>
                  </a:moveTo>
                  <a:lnTo>
                    <a:pt x="1260216" y="0"/>
                  </a:lnTo>
                  <a:cubicBezTo>
                    <a:pt x="1280830" y="0"/>
                    <a:pt x="1300599" y="8189"/>
                    <a:pt x="1315175" y="22765"/>
                  </a:cubicBezTo>
                  <a:cubicBezTo>
                    <a:pt x="1329751" y="37341"/>
                    <a:pt x="1337940" y="57110"/>
                    <a:pt x="1337940" y="77724"/>
                  </a:cubicBezTo>
                  <a:lnTo>
                    <a:pt x="1337940" y="898041"/>
                  </a:lnTo>
                  <a:cubicBezTo>
                    <a:pt x="1337940" y="940966"/>
                    <a:pt x="1303142" y="975765"/>
                    <a:pt x="1260216" y="975765"/>
                  </a:cubicBezTo>
                  <a:lnTo>
                    <a:pt x="77724" y="975765"/>
                  </a:lnTo>
                  <a:cubicBezTo>
                    <a:pt x="57110" y="975765"/>
                    <a:pt x="37341" y="967576"/>
                    <a:pt x="22765" y="953000"/>
                  </a:cubicBezTo>
                  <a:cubicBezTo>
                    <a:pt x="8189" y="938424"/>
                    <a:pt x="0" y="918654"/>
                    <a:pt x="0" y="898041"/>
                  </a:cubicBezTo>
                  <a:lnTo>
                    <a:pt x="0" y="77724"/>
                  </a:lnTo>
                  <a:cubicBezTo>
                    <a:pt x="0" y="57110"/>
                    <a:pt x="8189" y="37341"/>
                    <a:pt x="22765" y="22765"/>
                  </a:cubicBezTo>
                  <a:cubicBezTo>
                    <a:pt x="37341" y="8189"/>
                    <a:pt x="57110" y="0"/>
                    <a:pt x="77724" y="0"/>
                  </a:cubicBez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337940" cy="994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6432439" y="1744734"/>
            <a:ext cx="4765194" cy="3092675"/>
          </a:xfrm>
          <a:custGeom>
            <a:avLst/>
            <a:gdLst/>
            <a:ahLst/>
            <a:cxnLst/>
            <a:rect l="l" t="t" r="r" b="b"/>
            <a:pathLst>
              <a:path w="4765194" h="3092675">
                <a:moveTo>
                  <a:pt x="0" y="0"/>
                </a:moveTo>
                <a:lnTo>
                  <a:pt x="4765194" y="0"/>
                </a:lnTo>
                <a:lnTo>
                  <a:pt x="4765194" y="3092675"/>
                </a:lnTo>
                <a:lnTo>
                  <a:pt x="0" y="30926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397" r="-6397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2030919" y="1383108"/>
            <a:ext cx="5079991" cy="3704857"/>
            <a:chOff x="0" y="0"/>
            <a:chExt cx="1337940" cy="9757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37940" cy="975765"/>
            </a:xfrm>
            <a:custGeom>
              <a:avLst/>
              <a:gdLst/>
              <a:ahLst/>
              <a:cxnLst/>
              <a:rect l="l" t="t" r="r" b="b"/>
              <a:pathLst>
                <a:path w="1337940" h="975765">
                  <a:moveTo>
                    <a:pt x="77724" y="0"/>
                  </a:moveTo>
                  <a:lnTo>
                    <a:pt x="1260216" y="0"/>
                  </a:lnTo>
                  <a:cubicBezTo>
                    <a:pt x="1280830" y="0"/>
                    <a:pt x="1300599" y="8189"/>
                    <a:pt x="1315175" y="22765"/>
                  </a:cubicBezTo>
                  <a:cubicBezTo>
                    <a:pt x="1329751" y="37341"/>
                    <a:pt x="1337940" y="57110"/>
                    <a:pt x="1337940" y="77724"/>
                  </a:cubicBezTo>
                  <a:lnTo>
                    <a:pt x="1337940" y="898041"/>
                  </a:lnTo>
                  <a:cubicBezTo>
                    <a:pt x="1337940" y="940966"/>
                    <a:pt x="1303142" y="975765"/>
                    <a:pt x="1260216" y="975765"/>
                  </a:cubicBezTo>
                  <a:lnTo>
                    <a:pt x="77724" y="975765"/>
                  </a:lnTo>
                  <a:cubicBezTo>
                    <a:pt x="57110" y="975765"/>
                    <a:pt x="37341" y="967576"/>
                    <a:pt x="22765" y="953000"/>
                  </a:cubicBezTo>
                  <a:cubicBezTo>
                    <a:pt x="8189" y="938424"/>
                    <a:pt x="0" y="918654"/>
                    <a:pt x="0" y="898041"/>
                  </a:cubicBezTo>
                  <a:lnTo>
                    <a:pt x="0" y="77724"/>
                  </a:lnTo>
                  <a:cubicBezTo>
                    <a:pt x="0" y="57110"/>
                    <a:pt x="8189" y="37341"/>
                    <a:pt x="22765" y="22765"/>
                  </a:cubicBezTo>
                  <a:cubicBezTo>
                    <a:pt x="37341" y="8189"/>
                    <a:pt x="57110" y="0"/>
                    <a:pt x="77724" y="0"/>
                  </a:cubicBez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337940" cy="994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2288742" y="1721329"/>
            <a:ext cx="4564344" cy="2871385"/>
          </a:xfrm>
          <a:custGeom>
            <a:avLst/>
            <a:gdLst/>
            <a:ahLst/>
            <a:cxnLst/>
            <a:rect l="l" t="t" r="r" b="b"/>
            <a:pathLst>
              <a:path w="4564344" h="2871385">
                <a:moveTo>
                  <a:pt x="0" y="0"/>
                </a:moveTo>
                <a:lnTo>
                  <a:pt x="4564344" y="0"/>
                </a:lnTo>
                <a:lnTo>
                  <a:pt x="4564344" y="2871384"/>
                </a:lnTo>
                <a:lnTo>
                  <a:pt x="0" y="28713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181" r="-4181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246438" y="5560210"/>
            <a:ext cx="5357567" cy="2711759"/>
            <a:chOff x="0" y="0"/>
            <a:chExt cx="1411046" cy="71420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11046" cy="714208"/>
            </a:xfrm>
            <a:custGeom>
              <a:avLst/>
              <a:gdLst/>
              <a:ahLst/>
              <a:cxnLst/>
              <a:rect l="l" t="t" r="r" b="b"/>
              <a:pathLst>
                <a:path w="1411046" h="714208">
                  <a:moveTo>
                    <a:pt x="73697" y="0"/>
                  </a:moveTo>
                  <a:lnTo>
                    <a:pt x="1337349" y="0"/>
                  </a:lnTo>
                  <a:cubicBezTo>
                    <a:pt x="1378051" y="0"/>
                    <a:pt x="1411046" y="32995"/>
                    <a:pt x="1411046" y="73697"/>
                  </a:cubicBezTo>
                  <a:lnTo>
                    <a:pt x="1411046" y="640511"/>
                  </a:lnTo>
                  <a:cubicBezTo>
                    <a:pt x="1411046" y="681213"/>
                    <a:pt x="1378051" y="714208"/>
                    <a:pt x="1337349" y="714208"/>
                  </a:cubicBezTo>
                  <a:lnTo>
                    <a:pt x="73697" y="714208"/>
                  </a:lnTo>
                  <a:cubicBezTo>
                    <a:pt x="32995" y="714208"/>
                    <a:pt x="0" y="681213"/>
                    <a:pt x="0" y="640511"/>
                  </a:cubicBezTo>
                  <a:lnTo>
                    <a:pt x="0" y="73697"/>
                  </a:lnTo>
                  <a:cubicBezTo>
                    <a:pt x="0" y="32995"/>
                    <a:pt x="32995" y="0"/>
                    <a:pt x="73697" y="0"/>
                  </a:cubicBez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1411046" cy="733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36919" y="5843755"/>
            <a:ext cx="4976605" cy="2144668"/>
          </a:xfrm>
          <a:custGeom>
            <a:avLst/>
            <a:gdLst/>
            <a:ahLst/>
            <a:cxnLst/>
            <a:rect l="l" t="t" r="r" b="b"/>
            <a:pathLst>
              <a:path w="4976605" h="2144668">
                <a:moveTo>
                  <a:pt x="0" y="0"/>
                </a:moveTo>
                <a:lnTo>
                  <a:pt x="4976605" y="0"/>
                </a:lnTo>
                <a:lnTo>
                  <a:pt x="4976605" y="2144668"/>
                </a:lnTo>
                <a:lnTo>
                  <a:pt x="0" y="21446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275655" y="5686336"/>
            <a:ext cx="4354165" cy="2410341"/>
          </a:xfrm>
          <a:custGeom>
            <a:avLst/>
            <a:gdLst/>
            <a:ahLst/>
            <a:cxnLst/>
            <a:rect l="l" t="t" r="r" b="b"/>
            <a:pathLst>
              <a:path w="4354165" h="2410341">
                <a:moveTo>
                  <a:pt x="0" y="0"/>
                </a:moveTo>
                <a:lnTo>
                  <a:pt x="4354165" y="0"/>
                </a:lnTo>
                <a:lnTo>
                  <a:pt x="4354165" y="2410341"/>
                </a:lnTo>
                <a:lnTo>
                  <a:pt x="0" y="24103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342940" y="184222"/>
            <a:ext cx="15013040" cy="80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0"/>
              </a:lnSpc>
              <a:spcBef>
                <a:spcPct val="0"/>
              </a:spcBef>
            </a:pPr>
            <a:r>
              <a:rPr lang="en-US" sz="5169">
                <a:solidFill>
                  <a:srgbClr val="C12890"/>
                </a:solidFill>
                <a:latin typeface="Lato Bold"/>
              </a:rPr>
              <a:t>REWARDINGWORK.ORG  DEMO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637480" y="4159162"/>
            <a:ext cx="15013040" cy="85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0"/>
              </a:lnSpc>
              <a:spcBef>
                <a:spcPct val="0"/>
              </a:spcBef>
            </a:pPr>
            <a:r>
              <a:rPr lang="en-US" sz="8800" dirty="0">
                <a:solidFill>
                  <a:srgbClr val="C12890"/>
                </a:solidFill>
                <a:latin typeface="Lato Bold"/>
              </a:rPr>
              <a:t>QUESTIONS?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706487" y="625025"/>
            <a:ext cx="17291725" cy="813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CONTACT US</a:t>
            </a:r>
          </a:p>
          <a:p>
            <a:pPr>
              <a:lnSpc>
                <a:spcPts val="6413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2569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 algn="ctr">
              <a:lnSpc>
                <a:spcPts val="4677"/>
              </a:lnSpc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     </a:t>
            </a:r>
          </a:p>
          <a:p>
            <a:pPr>
              <a:lnSpc>
                <a:spcPts val="4677"/>
              </a:lnSpc>
            </a:pPr>
            <a:r>
              <a:rPr lang="en-US" sz="3772" dirty="0">
                <a:solidFill>
                  <a:srgbClr val="7D278C"/>
                </a:solidFill>
                <a:latin typeface="Code Pro"/>
              </a:rPr>
              <a:t>                                </a:t>
            </a: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 algn="ctr"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909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13006" y="1987387"/>
            <a:ext cx="841311" cy="841311"/>
          </a:xfrm>
          <a:custGeom>
            <a:avLst/>
            <a:gdLst/>
            <a:ahLst/>
            <a:cxnLst/>
            <a:rect l="l" t="t" r="r" b="b"/>
            <a:pathLst>
              <a:path w="841311" h="841311">
                <a:moveTo>
                  <a:pt x="0" y="0"/>
                </a:moveTo>
                <a:lnTo>
                  <a:pt x="841311" y="0"/>
                </a:lnTo>
                <a:lnTo>
                  <a:pt x="841311" y="841311"/>
                </a:lnTo>
                <a:lnTo>
                  <a:pt x="0" y="841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792577" y="1987387"/>
            <a:ext cx="841311" cy="841311"/>
          </a:xfrm>
          <a:custGeom>
            <a:avLst/>
            <a:gdLst/>
            <a:ahLst/>
            <a:cxnLst/>
            <a:rect l="l" t="t" r="r" b="b"/>
            <a:pathLst>
              <a:path w="841311" h="841311">
                <a:moveTo>
                  <a:pt x="0" y="0"/>
                </a:moveTo>
                <a:lnTo>
                  <a:pt x="841311" y="0"/>
                </a:lnTo>
                <a:lnTo>
                  <a:pt x="841311" y="841311"/>
                </a:lnTo>
                <a:lnTo>
                  <a:pt x="0" y="8413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32569" y="4363719"/>
            <a:ext cx="921748" cy="921748"/>
          </a:xfrm>
          <a:custGeom>
            <a:avLst/>
            <a:gdLst/>
            <a:ahLst/>
            <a:cxnLst/>
            <a:rect l="l" t="t" r="r" b="b"/>
            <a:pathLst>
              <a:path w="921748" h="921748">
                <a:moveTo>
                  <a:pt x="0" y="0"/>
                </a:moveTo>
                <a:lnTo>
                  <a:pt x="921748" y="0"/>
                </a:lnTo>
                <a:lnTo>
                  <a:pt x="921748" y="921748"/>
                </a:lnTo>
                <a:lnTo>
                  <a:pt x="0" y="921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121692" y="4340695"/>
            <a:ext cx="1600218" cy="470064"/>
          </a:xfrm>
          <a:custGeom>
            <a:avLst/>
            <a:gdLst/>
            <a:ahLst/>
            <a:cxnLst/>
            <a:rect l="l" t="t" r="r" b="b"/>
            <a:pathLst>
              <a:path w="1600218" h="470064">
                <a:moveTo>
                  <a:pt x="0" y="0"/>
                </a:moveTo>
                <a:lnTo>
                  <a:pt x="1600218" y="0"/>
                </a:lnTo>
                <a:lnTo>
                  <a:pt x="1600218" y="470064"/>
                </a:lnTo>
                <a:lnTo>
                  <a:pt x="0" y="4700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073928" y="1930778"/>
            <a:ext cx="7223472" cy="1057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Email Support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Support@rewardingwork.org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73928" y="4305300"/>
            <a:ext cx="480417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Website Chat/Messaging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71920" y="1920712"/>
            <a:ext cx="5081895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Live Telephone Support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M-F, 9am-5pm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866-212-9675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31069" y="4287519"/>
            <a:ext cx="6383003" cy="212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Training Videos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RewardingWork.org/training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7D278C"/>
              </a:solidFill>
              <a:latin typeface="Code Pro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31070" y="5610225"/>
            <a:ext cx="10272266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Useful Tips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7D278C"/>
                </a:solidFill>
                <a:latin typeface="Code Pro"/>
              </a:rPr>
              <a:t>RewardingWork.org/employer/useful-tips-employers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3006" y="8180715"/>
            <a:ext cx="518040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endParaRPr/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5F2679"/>
                </a:solidFill>
                <a:latin typeface="Canva Sans Bold"/>
              </a:rPr>
              <a:t>www.RewardingWork.org/ct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909632" y="426403"/>
            <a:ext cx="16349668" cy="7822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DDS INTRODUCTIONS</a:t>
            </a: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r>
              <a:rPr lang="en-US" sz="3772" dirty="0">
                <a:solidFill>
                  <a:srgbClr val="000000"/>
                </a:solidFill>
                <a:latin typeface="Code Pro"/>
              </a:rPr>
              <a:t>Elisa Velardo, DDS Deputy Commissioner</a:t>
            </a: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000000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r>
              <a:rPr lang="en-US" sz="3772" dirty="0">
                <a:solidFill>
                  <a:srgbClr val="000000"/>
                </a:solidFill>
                <a:latin typeface="Code Pro"/>
              </a:rPr>
              <a:t>Amy Blazawski, Self Determination Director North Region</a:t>
            </a:r>
          </a:p>
          <a:p>
            <a:pPr>
              <a:lnSpc>
                <a:spcPts val="4677"/>
              </a:lnSpc>
            </a:pPr>
            <a:r>
              <a:rPr lang="en-US" sz="3772" dirty="0">
                <a:solidFill>
                  <a:srgbClr val="000000"/>
                </a:solidFill>
                <a:latin typeface="Code Pro"/>
                <a:hlinkClick r:id="rId4"/>
              </a:rPr>
              <a:t>amy.blazawski@ct.gov</a:t>
            </a:r>
            <a:r>
              <a:rPr lang="en-US" sz="3772" dirty="0">
                <a:solidFill>
                  <a:srgbClr val="000000"/>
                </a:solidFill>
                <a:latin typeface="Code Pro"/>
              </a:rPr>
              <a:t> </a:t>
            </a: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000000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r>
              <a:rPr lang="en-US" sz="3772" dirty="0">
                <a:solidFill>
                  <a:srgbClr val="000000"/>
                </a:solidFill>
                <a:latin typeface="Code Pro"/>
              </a:rPr>
              <a:t>Denise Paladino, Self Determination Director South Region</a:t>
            </a:r>
          </a:p>
          <a:p>
            <a:pPr>
              <a:lnSpc>
                <a:spcPts val="4677"/>
              </a:lnSpc>
            </a:pPr>
            <a:r>
              <a:rPr lang="en-US" sz="3772" dirty="0">
                <a:solidFill>
                  <a:srgbClr val="000000"/>
                </a:solidFill>
                <a:latin typeface="Code Pro"/>
                <a:hlinkClick r:id="rId5"/>
              </a:rPr>
              <a:t>denise.paladino@ct.gov</a:t>
            </a:r>
            <a:endParaRPr lang="en-US" sz="3772" dirty="0">
              <a:solidFill>
                <a:srgbClr val="000000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 dirty="0">
              <a:solidFill>
                <a:srgbClr val="000000"/>
              </a:solidFill>
              <a:latin typeface="Code Pro"/>
            </a:endParaRPr>
          </a:p>
          <a:p>
            <a:pPr>
              <a:lnSpc>
                <a:spcPts val="4057"/>
              </a:lnSpc>
            </a:pPr>
            <a:r>
              <a:rPr lang="en-US" sz="3772" dirty="0">
                <a:solidFill>
                  <a:srgbClr val="000000"/>
                </a:solidFill>
                <a:latin typeface="Code Pro"/>
              </a:rPr>
              <a:t>Chelsea Houston, Self Determination Director West Region</a:t>
            </a:r>
          </a:p>
          <a:p>
            <a:pPr>
              <a:lnSpc>
                <a:spcPts val="4057"/>
              </a:lnSpc>
            </a:pPr>
            <a:r>
              <a:rPr lang="en-US" sz="3772" dirty="0">
                <a:solidFill>
                  <a:srgbClr val="000000"/>
                </a:solidFill>
                <a:latin typeface="Code Pro"/>
                <a:hlinkClick r:id="rId6"/>
              </a:rPr>
              <a:t>chelsea.houston@ct.gov</a:t>
            </a:r>
            <a:r>
              <a:rPr lang="en-US" sz="3772" dirty="0">
                <a:solidFill>
                  <a:srgbClr val="000000"/>
                </a:solidFill>
                <a:latin typeface="Code Pro"/>
              </a:rPr>
              <a:t> </a:t>
            </a:r>
          </a:p>
          <a:p>
            <a:pPr>
              <a:lnSpc>
                <a:spcPts val="4057"/>
              </a:lnSpc>
            </a:pPr>
            <a:endParaRPr lang="en-US" sz="3772" dirty="0">
              <a:solidFill>
                <a:srgbClr val="000000"/>
              </a:solidFill>
              <a:latin typeface="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909632" y="426403"/>
            <a:ext cx="16349668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REWARDING WORK INTRODUCTIONS</a:t>
            </a: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057"/>
              </a:lnSpc>
            </a:pPr>
            <a:endParaRPr lang="en-US" sz="3772" dirty="0">
              <a:solidFill>
                <a:srgbClr val="000000"/>
              </a:solidFill>
              <a:latin typeface="Code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5776" y="1553641"/>
            <a:ext cx="14801424" cy="377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77"/>
              </a:lnSpc>
            </a:pPr>
            <a:endParaRPr lang="en-US" dirty="0">
              <a:solidFill>
                <a:srgbClr val="000000"/>
              </a:solidFill>
              <a:latin typeface="Code Pro"/>
            </a:endParaRPr>
          </a:p>
          <a:p>
            <a:pPr>
              <a:lnSpc>
                <a:spcPts val="4000"/>
              </a:lnSpc>
            </a:pPr>
            <a:r>
              <a:rPr lang="en-US" sz="3600" dirty="0">
                <a:solidFill>
                  <a:srgbClr val="000000"/>
                </a:solidFill>
                <a:latin typeface="Code Pro"/>
              </a:rPr>
              <a:t>Theresa Driscoll, Director of Marketing and Communication</a:t>
            </a:r>
          </a:p>
          <a:p>
            <a:pPr>
              <a:lnSpc>
                <a:spcPts val="4000"/>
              </a:lnSpc>
            </a:pPr>
            <a:r>
              <a:rPr lang="en-US" sz="3600" dirty="0">
                <a:solidFill>
                  <a:srgbClr val="000000"/>
                </a:solidFill>
                <a:latin typeface="Code Pro"/>
                <a:hlinkClick r:id="rId4"/>
              </a:rPr>
              <a:t>tdriscoll@rewardingwork.org</a:t>
            </a:r>
            <a:endParaRPr lang="en-US" sz="3600" dirty="0">
              <a:solidFill>
                <a:srgbClr val="000000"/>
              </a:solidFill>
              <a:latin typeface="Code Pro"/>
            </a:endParaRPr>
          </a:p>
          <a:p>
            <a:pPr>
              <a:lnSpc>
                <a:spcPts val="4000"/>
              </a:lnSpc>
            </a:pPr>
            <a:endParaRPr lang="en-US" sz="3600" dirty="0">
              <a:solidFill>
                <a:srgbClr val="000000"/>
              </a:solidFill>
              <a:latin typeface="Code Pro"/>
            </a:endParaRPr>
          </a:p>
          <a:p>
            <a:pPr>
              <a:lnSpc>
                <a:spcPts val="4000"/>
              </a:lnSpc>
            </a:pPr>
            <a:r>
              <a:rPr lang="en-US" sz="3600" dirty="0">
                <a:solidFill>
                  <a:srgbClr val="000000"/>
                </a:solidFill>
                <a:latin typeface="Code Pro"/>
              </a:rPr>
              <a:t>Etinosa Okunbor, Marketing Outreach Specialist</a:t>
            </a:r>
          </a:p>
          <a:p>
            <a:pPr>
              <a:lnSpc>
                <a:spcPts val="4000"/>
              </a:lnSpc>
            </a:pPr>
            <a:r>
              <a:rPr lang="en-US" sz="3600" dirty="0">
                <a:solidFill>
                  <a:srgbClr val="000000"/>
                </a:solidFill>
                <a:latin typeface="Code Pro"/>
                <a:hlinkClick r:id="rId5"/>
              </a:rPr>
              <a:t>Etinosa.Okunbor@rewardingwork.org</a:t>
            </a:r>
            <a:endParaRPr lang="en-US" sz="3600" dirty="0">
              <a:solidFill>
                <a:srgbClr val="000000"/>
              </a:solidFill>
              <a:latin typeface="Code Pro"/>
            </a:endParaRPr>
          </a:p>
          <a:p>
            <a:pPr>
              <a:lnSpc>
                <a:spcPts val="4000"/>
              </a:lnSpc>
            </a:pPr>
            <a:endParaRPr lang="en-US" sz="3600" dirty="0">
              <a:solidFill>
                <a:srgbClr val="000000"/>
              </a:solidFill>
              <a:latin typeface="Code Pro"/>
            </a:endParaRPr>
          </a:p>
        </p:txBody>
      </p:sp>
    </p:spTree>
    <p:extLst>
      <p:ext uri="{BB962C8B-B14F-4D97-AF65-F5344CB8AC3E}">
        <p14:creationId xmlns:p14="http://schemas.microsoft.com/office/powerpoint/2010/main" val="28009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028998" y="1328024"/>
            <a:ext cx="10478659" cy="5666651"/>
          </a:xfrm>
          <a:custGeom>
            <a:avLst/>
            <a:gdLst/>
            <a:ahLst/>
            <a:cxnLst/>
            <a:rect l="l" t="t" r="r" b="b"/>
            <a:pathLst>
              <a:path w="10478659" h="5666651">
                <a:moveTo>
                  <a:pt x="0" y="0"/>
                </a:moveTo>
                <a:lnTo>
                  <a:pt x="10478659" y="0"/>
                </a:lnTo>
                <a:lnTo>
                  <a:pt x="10478659" y="5666651"/>
                </a:lnTo>
                <a:lnTo>
                  <a:pt x="0" y="56666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839091" y="454354"/>
            <a:ext cx="10286886" cy="486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>
                <a:solidFill>
                  <a:srgbClr val="C12890"/>
                </a:solidFill>
                <a:latin typeface="Lato Bold"/>
              </a:rPr>
              <a:t>ABOUT REWARDING WORK</a:t>
            </a:r>
          </a:p>
          <a:p>
            <a:pPr>
              <a:lnSpc>
                <a:spcPts val="6041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041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041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9719" y="2143318"/>
            <a:ext cx="9430196" cy="700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dirty="0">
                <a:solidFill>
                  <a:srgbClr val="7D278C"/>
                </a:solidFill>
                <a:latin typeface="Code Pro"/>
              </a:rPr>
              <a:t>Establishe</a:t>
            </a: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d in 2004 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endParaRPr lang="en-US" sz="3599" u="none" strike="noStrike" dirty="0">
              <a:solidFill>
                <a:srgbClr val="7D278C"/>
              </a:solidFill>
              <a:latin typeface="Code Pro"/>
            </a:endParaRPr>
          </a:p>
          <a:p>
            <a:pPr marL="777238" lvl="1" indent="-388619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Program of TILL, Inc. since 2018</a:t>
            </a:r>
          </a:p>
          <a:p>
            <a:pPr marL="0" lvl="0" indent="0">
              <a:lnSpc>
                <a:spcPts val="5039"/>
              </a:lnSpc>
              <a:spcBef>
                <a:spcPct val="0"/>
              </a:spcBef>
            </a:pPr>
            <a:endParaRPr lang="en-US" sz="3599" u="none" strike="noStrike" dirty="0">
              <a:solidFill>
                <a:srgbClr val="7D278C"/>
              </a:solidFill>
              <a:latin typeface="Code Pro"/>
            </a:endParaRPr>
          </a:p>
          <a:p>
            <a:pPr marL="777238" lvl="1" indent="-388619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First directory in U.S. to focus 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      solely on supporting people </a:t>
            </a:r>
          </a:p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      of all ages with disabilities</a:t>
            </a:r>
          </a:p>
          <a:p>
            <a:pPr marL="0" lvl="0" indent="0">
              <a:lnSpc>
                <a:spcPts val="5039"/>
              </a:lnSpc>
              <a:spcBef>
                <a:spcPct val="0"/>
              </a:spcBef>
            </a:pPr>
            <a:endParaRPr lang="en-US" sz="3599" u="none" strike="noStrike" dirty="0">
              <a:solidFill>
                <a:srgbClr val="7D278C"/>
              </a:solidFill>
              <a:latin typeface="Code Pro"/>
            </a:endParaRPr>
          </a:p>
          <a:p>
            <a:pPr marL="777238" lvl="1" indent="-388619">
              <a:lnSpc>
                <a:spcPts val="5039"/>
              </a:lnSpc>
              <a:spcBef>
                <a:spcPct val="0"/>
              </a:spcBef>
              <a:buFont typeface="Arial"/>
              <a:buChar char="•"/>
            </a:pPr>
            <a:r>
              <a:rPr lang="en-US" sz="3599" u="none" strike="noStrike" dirty="0">
                <a:solidFill>
                  <a:srgbClr val="7D278C"/>
                </a:solidFill>
                <a:latin typeface="Code Pro"/>
              </a:rPr>
              <a:t>Free for anyone with CT DDS eligibility</a:t>
            </a:r>
          </a:p>
          <a:p>
            <a:pPr marL="0" lvl="0" indent="0" algn="ctr">
              <a:lnSpc>
                <a:spcPts val="5039"/>
              </a:lnSpc>
              <a:spcBef>
                <a:spcPct val="0"/>
              </a:spcBef>
            </a:pPr>
            <a:endParaRPr lang="en-US" sz="3599" u="none" strike="noStrike" dirty="0">
              <a:solidFill>
                <a:srgbClr val="7D278C"/>
              </a:solidFill>
              <a:latin typeface="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59371" y="473322"/>
            <a:ext cx="16077842" cy="94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BENEFITS OF USING REWARDINGWORK.ORG/CT</a:t>
            </a:r>
          </a:p>
          <a:p>
            <a:pPr>
              <a:lnSpc>
                <a:spcPts val="5049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 marL="863599" lvl="1" indent="-431800">
              <a:lnSpc>
                <a:spcPts val="4959"/>
              </a:lnSpc>
              <a:buFont typeface="Arial"/>
              <a:buChar char="•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FIND AND HIRE THE SUPPORT THAT IS RIGHT FOR YOU </a:t>
            </a:r>
          </a:p>
          <a:p>
            <a:pPr>
              <a:lnSpc>
                <a:spcPts val="2480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 marL="863599" lvl="1" indent="-431800">
              <a:lnSpc>
                <a:spcPts val="4959"/>
              </a:lnSpc>
              <a:buFont typeface="Arial"/>
              <a:buChar char="•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Free subscription with CT DDS Access Code   </a:t>
            </a:r>
          </a:p>
          <a:p>
            <a:pPr>
              <a:lnSpc>
                <a:spcPts val="2480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 marL="863599" lvl="1" indent="-431800">
              <a:lnSpc>
                <a:spcPts val="4959"/>
              </a:lnSpc>
              <a:buFont typeface="Arial"/>
              <a:buChar char="•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Your subscription begins immediately and allows you to:</a:t>
            </a:r>
          </a:p>
          <a:p>
            <a:pPr>
              <a:lnSpc>
                <a:spcPts val="2480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 marL="1727199" lvl="2" indent="-575733">
              <a:lnSpc>
                <a:spcPts val="4959"/>
              </a:lnSpc>
              <a:buFont typeface="Arial"/>
              <a:buChar char="⚬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Search applicants who live near you and have the qualifications and experience you need</a:t>
            </a:r>
          </a:p>
          <a:p>
            <a:pPr marL="1727199" lvl="2" indent="-575733">
              <a:lnSpc>
                <a:spcPts val="4959"/>
              </a:lnSpc>
              <a:buFont typeface="Arial"/>
              <a:buChar char="⚬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Post your support needs on our job board. </a:t>
            </a:r>
          </a:p>
          <a:p>
            <a:pPr marL="1727199" lvl="2" indent="-575733">
              <a:lnSpc>
                <a:spcPts val="4959"/>
              </a:lnSpc>
              <a:buFont typeface="Arial"/>
              <a:buChar char="⚬"/>
            </a:pPr>
            <a:r>
              <a:rPr lang="en-US" sz="3999" dirty="0">
                <a:solidFill>
                  <a:srgbClr val="7D278C"/>
                </a:solidFill>
                <a:latin typeface="Code Pro"/>
              </a:rPr>
              <a:t>Review applicant responses go directly to you.</a:t>
            </a:r>
          </a:p>
          <a:p>
            <a:pPr>
              <a:lnSpc>
                <a:spcPts val="6041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999" dirty="0">
              <a:solidFill>
                <a:srgbClr val="7D278C"/>
              </a:solidFill>
              <a:latin typeface="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59371" y="473322"/>
            <a:ext cx="16077842" cy="9348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FREE, RENEWABLE 12-MONTH SUBSCRIPTION</a:t>
            </a:r>
          </a:p>
          <a:p>
            <a:pPr>
              <a:lnSpc>
                <a:spcPts val="6413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413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413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 algn="ctr">
              <a:lnSpc>
                <a:spcPts val="7315"/>
              </a:lnSpc>
            </a:pPr>
            <a:r>
              <a:rPr lang="en-US" sz="5899" dirty="0">
                <a:solidFill>
                  <a:srgbClr val="7D278C"/>
                </a:solidFill>
                <a:latin typeface="Code Pro"/>
              </a:rPr>
              <a:t>ENTER ACCESS CODE AT SIGN UP:</a:t>
            </a:r>
            <a:br>
              <a:rPr lang="en-US" sz="5899" dirty="0">
                <a:solidFill>
                  <a:srgbClr val="7D278C"/>
                </a:solidFill>
                <a:latin typeface="Code Pro"/>
              </a:rPr>
            </a:br>
            <a:br>
              <a:rPr lang="en-US" sz="5899" dirty="0">
                <a:solidFill>
                  <a:srgbClr val="7D278C"/>
                </a:solidFill>
                <a:latin typeface="Code Pro"/>
              </a:rPr>
            </a:br>
            <a:r>
              <a:rPr lang="en-US" sz="5899" dirty="0">
                <a:solidFill>
                  <a:srgbClr val="7D278C"/>
                </a:solidFill>
                <a:latin typeface="Code Pro"/>
              </a:rPr>
              <a:t> </a:t>
            </a:r>
            <a:r>
              <a:rPr lang="en-US" sz="7200" dirty="0">
                <a:solidFill>
                  <a:srgbClr val="7D278C"/>
                </a:solidFill>
                <a:highlight>
                  <a:srgbClr val="FFFF00"/>
                </a:highlight>
                <a:latin typeface="Code Pro"/>
              </a:rPr>
              <a:t>CTDDSCONNECT</a:t>
            </a:r>
          </a:p>
          <a:p>
            <a:pPr>
              <a:lnSpc>
                <a:spcPts val="4959"/>
              </a:lnSpc>
            </a:pPr>
            <a:endParaRPr lang="en-US" sz="58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6041"/>
              </a:lnSpc>
            </a:pPr>
            <a:endParaRPr lang="en-US" sz="58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58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5899" dirty="0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5899" dirty="0">
              <a:solidFill>
                <a:srgbClr val="7D278C"/>
              </a:solidFill>
              <a:latin typeface="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097000" y="5642312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739247" y="434385"/>
            <a:ext cx="16077842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SUCCESS STORIES</a:t>
            </a: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 algn="ctr"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 algn="ctr"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 algn="ctr">
              <a:lnSpc>
                <a:spcPts val="6041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1646" y="1485900"/>
            <a:ext cx="4149450" cy="666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77"/>
              </a:lnSpc>
            </a:pPr>
            <a:r>
              <a:rPr lang="en-US" sz="2800" dirty="0">
                <a:solidFill>
                  <a:srgbClr val="7030A0"/>
                </a:solidFill>
                <a:latin typeface="Code Pro" panose="020B0604020202020204" charset="0"/>
              </a:rPr>
              <a:t>Thirty-year old Stephen leads a busy life between the day program he attends and his involvement in community activities. His dad, Frank, has used Rewarding Work to hire the support that makes this possible.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4266" y="1485900"/>
            <a:ext cx="3733477" cy="672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77"/>
              </a:lnSpc>
            </a:pPr>
            <a:r>
              <a:rPr lang="en-US" sz="2800" dirty="0">
                <a:solidFill>
                  <a:srgbClr val="7030A0"/>
                </a:solidFill>
                <a:latin typeface="Code Pro" panose="020B0604020202020204" charset="0"/>
              </a:rPr>
              <a:t>Laurel used Rewarding Work to hire support for her son Jacob, who loves hiking and getting out in the community. Laurel says this support benefits the entire family.</a:t>
            </a:r>
          </a:p>
          <a:p>
            <a:pPr>
              <a:lnSpc>
                <a:spcPts val="4677"/>
              </a:lnSpc>
            </a:pPr>
            <a:endParaRPr lang="en-US" sz="3200" dirty="0">
              <a:solidFill>
                <a:srgbClr val="7030A0"/>
              </a:solidFill>
              <a:latin typeface="Code Pro" panose="020B060402020202020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 rot="21195488">
            <a:off x="920297" y="2843044"/>
            <a:ext cx="3290149" cy="2971800"/>
          </a:xfrm>
          <a:prstGeom prst="wedgeRoundRect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“Carol is doing a great job, and has really become part of the family.” </a:t>
            </a:r>
          </a:p>
          <a:p>
            <a:pPr algn="ctr"/>
            <a:r>
              <a:rPr lang="en-US" sz="2800" b="1" dirty="0"/>
              <a:t>-Frank</a:t>
            </a:r>
          </a:p>
        </p:txBody>
      </p:sp>
      <p:sp>
        <p:nvSpPr>
          <p:cNvPr id="17" name="Rounded Rectangular Callout 16"/>
          <p:cNvSpPr/>
          <p:nvPr/>
        </p:nvSpPr>
        <p:spPr>
          <a:xfrm rot="275423">
            <a:off x="13550955" y="2949580"/>
            <a:ext cx="3290149" cy="2971800"/>
          </a:xfrm>
          <a:prstGeom prst="wedgeRoundRectCallout">
            <a:avLst/>
          </a:prstGeom>
          <a:solidFill>
            <a:srgbClr val="C12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“The support we have found using Rewarding Work has been a lifesaver.” </a:t>
            </a:r>
          </a:p>
          <a:p>
            <a:pPr algn="ctr"/>
            <a:r>
              <a:rPr lang="en-US" sz="2800" b="1" dirty="0"/>
              <a:t>-Laurel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939232" y="986633"/>
            <a:ext cx="1433" cy="684967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860914" y="1847448"/>
            <a:ext cx="15398386" cy="5945337"/>
          </a:xfrm>
          <a:custGeom>
            <a:avLst/>
            <a:gdLst/>
            <a:ahLst/>
            <a:cxnLst/>
            <a:rect l="l" t="t" r="r" b="b"/>
            <a:pathLst>
              <a:path w="12501570" h="4775600">
                <a:moveTo>
                  <a:pt x="0" y="0"/>
                </a:moveTo>
                <a:lnTo>
                  <a:pt x="12501570" y="0"/>
                </a:lnTo>
                <a:lnTo>
                  <a:pt x="12501570" y="4775599"/>
                </a:lnTo>
                <a:lnTo>
                  <a:pt x="0" y="4775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28700" y="472674"/>
            <a:ext cx="13365484" cy="411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 dirty="0">
                <a:solidFill>
                  <a:srgbClr val="C12890"/>
                </a:solidFill>
                <a:latin typeface="Lato Bold"/>
              </a:rPr>
              <a:t>HOW REWARDING WORK WORKS</a:t>
            </a: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6909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4677"/>
              </a:lnSpc>
            </a:pPr>
            <a:endParaRPr lang="en-US" sz="5172" dirty="0">
              <a:solidFill>
                <a:srgbClr val="C12890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3717" y="8534900"/>
            <a:ext cx="4914494" cy="1051715"/>
          </a:xfrm>
          <a:custGeom>
            <a:avLst/>
            <a:gdLst/>
            <a:ahLst/>
            <a:cxnLst/>
            <a:rect l="l" t="t" r="r" b="b"/>
            <a:pathLst>
              <a:path w="4914494" h="1051715">
                <a:moveTo>
                  <a:pt x="0" y="0"/>
                </a:moveTo>
                <a:lnTo>
                  <a:pt x="4914494" y="0"/>
                </a:lnTo>
                <a:lnTo>
                  <a:pt x="4914494" y="1051714"/>
                </a:lnTo>
                <a:lnTo>
                  <a:pt x="0" y="10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1910" y="8493170"/>
            <a:ext cx="3156967" cy="1011889"/>
          </a:xfrm>
          <a:custGeom>
            <a:avLst/>
            <a:gdLst/>
            <a:ahLst/>
            <a:cxnLst/>
            <a:rect l="l" t="t" r="r" b="b"/>
            <a:pathLst>
              <a:path w="3156967" h="1011889">
                <a:moveTo>
                  <a:pt x="0" y="0"/>
                </a:moveTo>
                <a:lnTo>
                  <a:pt x="3156967" y="0"/>
                </a:lnTo>
                <a:lnTo>
                  <a:pt x="3156967" y="1011890"/>
                </a:lnTo>
                <a:lnTo>
                  <a:pt x="0" y="101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586614"/>
            <a:ext cx="18288000" cy="700386"/>
            <a:chOff x="0" y="0"/>
            <a:chExt cx="4816593" cy="184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84464"/>
            </a:xfrm>
            <a:custGeom>
              <a:avLst/>
              <a:gdLst/>
              <a:ahLst/>
              <a:cxnLst/>
              <a:rect l="l" t="t" r="r" b="b"/>
              <a:pathLst>
                <a:path w="4816592" h="184464">
                  <a:moveTo>
                    <a:pt x="0" y="0"/>
                  </a:moveTo>
                  <a:lnTo>
                    <a:pt x="4816592" y="0"/>
                  </a:lnTo>
                  <a:lnTo>
                    <a:pt x="4816592" y="184464"/>
                  </a:lnTo>
                  <a:lnTo>
                    <a:pt x="0" y="184464"/>
                  </a:lnTo>
                  <a:close/>
                </a:path>
              </a:pathLst>
            </a:custGeom>
            <a:solidFill>
              <a:srgbClr val="7D27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16593" cy="203514"/>
            </a:xfrm>
            <a:prstGeom prst="rect">
              <a:avLst/>
            </a:prstGeom>
          </p:spPr>
          <p:txBody>
            <a:bodyPr lIns="95250" tIns="95250" rIns="95250" bIns="95250" rtlCol="0" anchor="ctr"/>
            <a:lstStyle/>
            <a:p>
              <a:pPr algn="ctr">
                <a:lnSpc>
                  <a:spcPts val="28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03917" y="5560640"/>
            <a:ext cx="3706992" cy="2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01774" y="986633"/>
            <a:ext cx="4954206" cy="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28700" y="472674"/>
            <a:ext cx="13365484" cy="11150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5172">
                <a:solidFill>
                  <a:srgbClr val="C12890"/>
                </a:solidFill>
                <a:latin typeface="Lato Bold"/>
              </a:rPr>
              <a:t>SEARCH APPLICANTS</a:t>
            </a:r>
          </a:p>
          <a:p>
            <a:pPr>
              <a:lnSpc>
                <a:spcPts val="4677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>
              <a:lnSpc>
                <a:spcPts val="2569"/>
              </a:lnSpc>
            </a:pPr>
            <a:endParaRPr lang="en-US" sz="5172">
              <a:solidFill>
                <a:srgbClr val="C12890"/>
              </a:solidFill>
              <a:latin typeface="Lato Bold"/>
            </a:endParaRPr>
          </a:p>
          <a:p>
            <a:pPr marL="814394" lvl="1" indent="-407197">
              <a:lnSpc>
                <a:spcPts val="5280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Search for applicants who </a:t>
            </a:r>
          </a:p>
          <a:p>
            <a:pPr>
              <a:lnSpc>
                <a:spcPts val="5280"/>
              </a:lnSpc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       fit your needs</a:t>
            </a:r>
          </a:p>
          <a:p>
            <a:pPr>
              <a:lnSpc>
                <a:spcPts val="2900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5280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Search by zip code</a:t>
            </a:r>
          </a:p>
          <a:p>
            <a:pPr>
              <a:lnSpc>
                <a:spcPts val="2900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5280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Filter to customize </a:t>
            </a:r>
          </a:p>
          <a:p>
            <a:pPr>
              <a:lnSpc>
                <a:spcPts val="5280"/>
              </a:lnSpc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       your search</a:t>
            </a:r>
          </a:p>
          <a:p>
            <a:pPr>
              <a:lnSpc>
                <a:spcPts val="2900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5280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Add keywords</a:t>
            </a:r>
          </a:p>
          <a:p>
            <a:pPr>
              <a:lnSpc>
                <a:spcPts val="2900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 marL="814394" lvl="1" indent="-407197">
              <a:lnSpc>
                <a:spcPts val="5280"/>
              </a:lnSpc>
              <a:buFont typeface="Arial"/>
              <a:buChar char="•"/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Contact applicants </a:t>
            </a:r>
          </a:p>
          <a:p>
            <a:pPr>
              <a:lnSpc>
                <a:spcPts val="5280"/>
              </a:lnSpc>
            </a:pPr>
            <a:r>
              <a:rPr lang="en-US" sz="3772">
                <a:solidFill>
                  <a:srgbClr val="7D278C"/>
                </a:solidFill>
                <a:latin typeface="Code Pro"/>
              </a:rPr>
              <a:t>       of your choice</a:t>
            </a:r>
          </a:p>
          <a:p>
            <a:pPr>
              <a:lnSpc>
                <a:spcPts val="6909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  <a:p>
            <a:pPr>
              <a:lnSpc>
                <a:spcPts val="4677"/>
              </a:lnSpc>
            </a:pPr>
            <a:endParaRPr lang="en-US" sz="3772">
              <a:solidFill>
                <a:srgbClr val="7D278C"/>
              </a:solidFill>
              <a:latin typeface="Code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44000" y="854928"/>
            <a:ext cx="8752751" cy="5581300"/>
          </a:xfrm>
          <a:custGeom>
            <a:avLst/>
            <a:gdLst/>
            <a:ahLst/>
            <a:cxnLst/>
            <a:rect l="l" t="t" r="r" b="b"/>
            <a:pathLst>
              <a:path w="8752751" h="5581300">
                <a:moveTo>
                  <a:pt x="0" y="0"/>
                </a:moveTo>
                <a:lnTo>
                  <a:pt x="8752751" y="0"/>
                </a:lnTo>
                <a:lnTo>
                  <a:pt x="8752751" y="5581300"/>
                </a:lnTo>
                <a:lnTo>
                  <a:pt x="0" y="5581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73E79E0C3E640A3EA83010EA564F7" ma:contentTypeVersion="13" ma:contentTypeDescription="Create a new document." ma:contentTypeScope="" ma:versionID="96fa1a3f3ef664a167789fe0feaaa776">
  <xsd:schema xmlns:xsd="http://www.w3.org/2001/XMLSchema" xmlns:xs="http://www.w3.org/2001/XMLSchema" xmlns:p="http://schemas.microsoft.com/office/2006/metadata/properties" xmlns:ns2="5aa524db-7994-4ced-a2c9-48a98e90847e" xmlns:ns3="8a992f34-6748-40d0-a1a6-bff449e3bc95" targetNamespace="http://schemas.microsoft.com/office/2006/metadata/properties" ma:root="true" ma:fieldsID="f6e1339ee675c8ae1c471059d8d4f8f8" ns2:_="" ns3:_="">
    <xsd:import namespace="5aa524db-7994-4ced-a2c9-48a98e90847e"/>
    <xsd:import namespace="8a992f34-6748-40d0-a1a6-bff449e3b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Description0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524db-7994-4ced-a2c9-48a98e908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Description0" ma:index="12" nillable="true" ma:displayName="Description" ma:internalName="Description0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92f34-6748-40d0-a1a6-bff449e3bc9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d7816-9169-48cb-b9df-4d21a66dca2d}" ma:internalName="TaxCatchAll" ma:showField="CatchAllData" ma:web="8a992f34-6748-40d0-a1a6-bff449e3b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C7D788-E01E-4446-9B44-7ED0DB1C746F}"/>
</file>

<file path=customXml/itemProps2.xml><?xml version="1.0" encoding="utf-8"?>
<ds:datastoreItem xmlns:ds="http://schemas.openxmlformats.org/officeDocument/2006/customXml" ds:itemID="{0AFA9705-03CF-4774-8EF3-8999421D59A3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622</Words>
  <Application>Microsoft Office PowerPoint</Application>
  <PresentationFormat>Custom</PresentationFormat>
  <Paragraphs>192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Code Pro</vt:lpstr>
      <vt:lpstr>Lato Bold</vt:lpstr>
      <vt:lpstr>Calibri</vt:lpstr>
      <vt:lpstr>Arial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screens</dc:title>
  <dc:creator>Theresa Driscoll</dc:creator>
  <cp:lastModifiedBy>Gray, Lauren</cp:lastModifiedBy>
  <cp:revision>14</cp:revision>
  <cp:lastPrinted>2023-12-05T21:05:31Z</cp:lastPrinted>
  <dcterms:created xsi:type="dcterms:W3CDTF">2006-08-16T00:00:00Z</dcterms:created>
  <dcterms:modified xsi:type="dcterms:W3CDTF">2023-12-06T18:09:42Z</dcterms:modified>
  <dc:identifier>DAF1lruk84s</dc:identifier>
</cp:coreProperties>
</file>