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59" r:id="rId7"/>
    <p:sldId id="264" r:id="rId8"/>
    <p:sldId id="262" r:id="rId9"/>
    <p:sldId id="263"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ata2.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2.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8C99FD62-44CF-4A0C-B5FE-73BAB0BC30D1}" type="doc">
      <dgm:prSet loTypeId="urn:microsoft.com/office/officeart/2018/2/layout/IconCircle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B9E754A-C53B-4799-999D-BC2A3D97B666}">
      <dgm:prSet custT="1"/>
      <dgm:spPr/>
      <dgm:t>
        <a:bodyPr/>
        <a:lstStyle/>
        <a:p>
          <a:r>
            <a:rPr lang="en-US" sz="1400" dirty="0"/>
            <a:t>Assessment and evaluation of the person’s behavioral need(s). The intensity of supports provided will vary depending on the complexity of an individual’s needs. </a:t>
          </a:r>
        </a:p>
      </dgm:t>
    </dgm:pt>
    <dgm:pt modelId="{A01B04CF-C6A2-47A4-A547-3B5C24B346A9}" type="parTrans" cxnId="{E0666536-B7D2-4250-9367-1649FDFCA005}">
      <dgm:prSet/>
      <dgm:spPr/>
      <dgm:t>
        <a:bodyPr/>
        <a:lstStyle/>
        <a:p>
          <a:endParaRPr lang="en-US"/>
        </a:p>
      </dgm:t>
    </dgm:pt>
    <dgm:pt modelId="{1D6189A0-079E-4008-9728-316179220F77}" type="sibTrans" cxnId="{E0666536-B7D2-4250-9367-1649FDFCA005}">
      <dgm:prSet/>
      <dgm:spPr/>
      <dgm:t>
        <a:bodyPr/>
        <a:lstStyle/>
        <a:p>
          <a:endParaRPr lang="en-US"/>
        </a:p>
      </dgm:t>
    </dgm:pt>
    <dgm:pt modelId="{2C3BDC84-512B-4229-90C7-D299D63B00BA}">
      <dgm:prSet custT="1"/>
      <dgm:spPr/>
      <dgm:t>
        <a:bodyPr/>
        <a:lstStyle/>
        <a:p>
          <a:r>
            <a:rPr lang="en-US" sz="1400" dirty="0"/>
            <a:t>Development of a Positive Behavioral Support Plan that includes techniques for increasing adaptive positive behaviors and decreasing maladaptive behaviors. </a:t>
          </a:r>
        </a:p>
      </dgm:t>
    </dgm:pt>
    <dgm:pt modelId="{A0CACFA1-576C-46EA-B6E4-EDE893D6494D}" type="parTrans" cxnId="{4B737425-BBE3-492D-969F-7997362DB6F0}">
      <dgm:prSet/>
      <dgm:spPr/>
      <dgm:t>
        <a:bodyPr/>
        <a:lstStyle/>
        <a:p>
          <a:endParaRPr lang="en-US"/>
        </a:p>
      </dgm:t>
    </dgm:pt>
    <dgm:pt modelId="{7E40D5A1-B910-4F41-8817-7A2B5BF21E59}" type="sibTrans" cxnId="{4B737425-BBE3-492D-969F-7997362DB6F0}">
      <dgm:prSet/>
      <dgm:spPr/>
      <dgm:t>
        <a:bodyPr/>
        <a:lstStyle/>
        <a:p>
          <a:endParaRPr lang="en-US"/>
        </a:p>
      </dgm:t>
    </dgm:pt>
    <dgm:pt modelId="{41FF4A30-E7E4-4729-B858-01B663B7623D}">
      <dgm:prSet custT="1"/>
      <dgm:spPr/>
      <dgm:t>
        <a:bodyPr/>
        <a:lstStyle/>
        <a:p>
          <a:r>
            <a:rPr lang="en-US" sz="1400" dirty="0"/>
            <a:t>Training for the individual’s family and other support providers to appropriately implement the behavioral support plan.</a:t>
          </a:r>
        </a:p>
      </dgm:t>
    </dgm:pt>
    <dgm:pt modelId="{952E3B33-1B0E-402E-8195-4BD42C35C165}" type="parTrans" cxnId="{AAAEE305-D28F-4966-8524-C8407CC2A6F1}">
      <dgm:prSet/>
      <dgm:spPr/>
      <dgm:t>
        <a:bodyPr/>
        <a:lstStyle/>
        <a:p>
          <a:endParaRPr lang="en-US"/>
        </a:p>
      </dgm:t>
    </dgm:pt>
    <dgm:pt modelId="{868CDE6F-8B9D-4DA4-95B4-851FAA7E8671}" type="sibTrans" cxnId="{AAAEE305-D28F-4966-8524-C8407CC2A6F1}">
      <dgm:prSet/>
      <dgm:spPr/>
      <dgm:t>
        <a:bodyPr/>
        <a:lstStyle/>
        <a:p>
          <a:endParaRPr lang="en-US"/>
        </a:p>
      </dgm:t>
    </dgm:pt>
    <dgm:pt modelId="{8D40234A-86EF-46BF-B3E5-E1CEDDB903B2}">
      <dgm:prSet custT="1"/>
      <dgm:spPr/>
      <dgm:t>
        <a:bodyPr/>
        <a:lstStyle/>
        <a:p>
          <a:r>
            <a:rPr lang="en-US" sz="1400" dirty="0"/>
            <a:t>Evaluation of the effectiveness of the behavioral support plan by monitoring the plan on </a:t>
          </a:r>
          <a:r>
            <a:rPr lang="en-US" sz="1400" i="1" u="sng" dirty="0"/>
            <a:t>at least </a:t>
          </a:r>
          <a:r>
            <a:rPr lang="en-US" sz="1400" dirty="0"/>
            <a:t>a monthly basis or as noted in the individual plan. The service will also include needed modifications to the plan. </a:t>
          </a:r>
        </a:p>
      </dgm:t>
    </dgm:pt>
    <dgm:pt modelId="{26932191-F4F6-4FE1-91FF-2F11F21775C5}" type="parTrans" cxnId="{C74759D6-9AC6-46C7-B89E-7D15DF5D20B5}">
      <dgm:prSet/>
      <dgm:spPr/>
      <dgm:t>
        <a:bodyPr/>
        <a:lstStyle/>
        <a:p>
          <a:endParaRPr lang="en-US"/>
        </a:p>
      </dgm:t>
    </dgm:pt>
    <dgm:pt modelId="{B5AA8E51-DD83-42F1-A46C-F1477B8DAC43}" type="sibTrans" cxnId="{C74759D6-9AC6-46C7-B89E-7D15DF5D20B5}">
      <dgm:prSet/>
      <dgm:spPr/>
      <dgm:t>
        <a:bodyPr/>
        <a:lstStyle/>
        <a:p>
          <a:endParaRPr lang="en-US"/>
        </a:p>
      </dgm:t>
    </dgm:pt>
    <dgm:pt modelId="{93ECA439-946D-43FE-BE63-EE5DD08C6B06}">
      <dgm:prSet custT="1"/>
      <dgm:spPr/>
      <dgm:t>
        <a:bodyPr/>
        <a:lstStyle/>
        <a:p>
          <a:r>
            <a:rPr lang="en-US" sz="1400" dirty="0"/>
            <a:t>The provider shall be available and responsive to the team for questions and consultation. </a:t>
          </a:r>
        </a:p>
      </dgm:t>
    </dgm:pt>
    <dgm:pt modelId="{5C796D5E-8E37-4F60-BB43-888AA280AFEB}" type="parTrans" cxnId="{5A1D2D0F-95E6-4995-9E85-3F48BC54EF0A}">
      <dgm:prSet/>
      <dgm:spPr/>
      <dgm:t>
        <a:bodyPr/>
        <a:lstStyle/>
        <a:p>
          <a:endParaRPr lang="en-US"/>
        </a:p>
      </dgm:t>
    </dgm:pt>
    <dgm:pt modelId="{DBAE02D2-EB80-4459-98E7-593AD40BF655}" type="sibTrans" cxnId="{5A1D2D0F-95E6-4995-9E85-3F48BC54EF0A}">
      <dgm:prSet/>
      <dgm:spPr/>
      <dgm:t>
        <a:bodyPr/>
        <a:lstStyle/>
        <a:p>
          <a:endParaRPr lang="en-US"/>
        </a:p>
      </dgm:t>
    </dgm:pt>
    <dgm:pt modelId="{0DA392B3-9EC7-443A-858A-BA6E033D47DC}" type="pres">
      <dgm:prSet presAssocID="{8C99FD62-44CF-4A0C-B5FE-73BAB0BC30D1}" presName="root" presStyleCnt="0">
        <dgm:presLayoutVars>
          <dgm:dir/>
          <dgm:resizeHandles val="exact"/>
        </dgm:presLayoutVars>
      </dgm:prSet>
      <dgm:spPr/>
    </dgm:pt>
    <dgm:pt modelId="{7963EACF-94AA-4BB7-A938-5D77A4675E09}" type="pres">
      <dgm:prSet presAssocID="{8C99FD62-44CF-4A0C-B5FE-73BAB0BC30D1}" presName="container" presStyleCnt="0">
        <dgm:presLayoutVars>
          <dgm:dir/>
          <dgm:resizeHandles val="exact"/>
        </dgm:presLayoutVars>
      </dgm:prSet>
      <dgm:spPr/>
    </dgm:pt>
    <dgm:pt modelId="{E4C8CE62-D60F-4A8F-B32A-A3E111632C43}" type="pres">
      <dgm:prSet presAssocID="{1B9E754A-C53B-4799-999D-BC2A3D97B666}" presName="compNode" presStyleCnt="0"/>
      <dgm:spPr/>
    </dgm:pt>
    <dgm:pt modelId="{7A6EC470-A031-4A21-AFF9-D45F9F4C70BC}" type="pres">
      <dgm:prSet presAssocID="{1B9E754A-C53B-4799-999D-BC2A3D97B666}" presName="iconBgRect" presStyleLbl="bgShp" presStyleIdx="0" presStyleCnt="5"/>
      <dgm:spPr/>
    </dgm:pt>
    <dgm:pt modelId="{D9623FBC-2CFF-4CB1-BF02-CF5099AA529D}" type="pres">
      <dgm:prSet presAssocID="{1B9E754A-C53B-4799-999D-BC2A3D97B666}"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54166D19-2228-4F51-9625-CD861399EB5D}" type="pres">
      <dgm:prSet presAssocID="{1B9E754A-C53B-4799-999D-BC2A3D97B666}" presName="spaceRect" presStyleCnt="0"/>
      <dgm:spPr/>
    </dgm:pt>
    <dgm:pt modelId="{EAF43567-6CF0-4227-88A1-4E386FC1B0EA}" type="pres">
      <dgm:prSet presAssocID="{1B9E754A-C53B-4799-999D-BC2A3D97B666}" presName="textRect" presStyleLbl="revTx" presStyleIdx="0" presStyleCnt="5">
        <dgm:presLayoutVars>
          <dgm:chMax val="1"/>
          <dgm:chPref val="1"/>
        </dgm:presLayoutVars>
      </dgm:prSet>
      <dgm:spPr/>
    </dgm:pt>
    <dgm:pt modelId="{654A5C44-3F79-4C98-9672-C57EFAE47C62}" type="pres">
      <dgm:prSet presAssocID="{1D6189A0-079E-4008-9728-316179220F77}" presName="sibTrans" presStyleLbl="sibTrans2D1" presStyleIdx="0" presStyleCnt="0"/>
      <dgm:spPr/>
    </dgm:pt>
    <dgm:pt modelId="{D4418DBC-4DE3-4FF0-8825-7CEC79D42585}" type="pres">
      <dgm:prSet presAssocID="{2C3BDC84-512B-4229-90C7-D299D63B00BA}" presName="compNode" presStyleCnt="0"/>
      <dgm:spPr/>
    </dgm:pt>
    <dgm:pt modelId="{74249A8E-E1B1-4FD3-9361-8FDC4E0CE84B}" type="pres">
      <dgm:prSet presAssocID="{2C3BDC84-512B-4229-90C7-D299D63B00BA}" presName="iconBgRect" presStyleLbl="bgShp" presStyleIdx="1" presStyleCnt="5"/>
      <dgm:spPr/>
    </dgm:pt>
    <dgm:pt modelId="{A6980218-08E8-42E3-9C3D-121862DF1CB8}" type="pres">
      <dgm:prSet presAssocID="{2C3BDC84-512B-4229-90C7-D299D63B00B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rain in head"/>
        </a:ext>
      </dgm:extLst>
    </dgm:pt>
    <dgm:pt modelId="{2E336167-15C8-44EC-8CC9-C1AE47AC3220}" type="pres">
      <dgm:prSet presAssocID="{2C3BDC84-512B-4229-90C7-D299D63B00BA}" presName="spaceRect" presStyleCnt="0"/>
      <dgm:spPr/>
    </dgm:pt>
    <dgm:pt modelId="{B6DB23C5-225F-4C38-8AB3-BA31DAE73172}" type="pres">
      <dgm:prSet presAssocID="{2C3BDC84-512B-4229-90C7-D299D63B00BA}" presName="textRect" presStyleLbl="revTx" presStyleIdx="1" presStyleCnt="5" custScaleX="93369" custScaleY="106664">
        <dgm:presLayoutVars>
          <dgm:chMax val="1"/>
          <dgm:chPref val="1"/>
        </dgm:presLayoutVars>
      </dgm:prSet>
      <dgm:spPr/>
    </dgm:pt>
    <dgm:pt modelId="{75DBEB9F-826E-4454-81C7-09ED89D2EA83}" type="pres">
      <dgm:prSet presAssocID="{7E40D5A1-B910-4F41-8817-7A2B5BF21E59}" presName="sibTrans" presStyleLbl="sibTrans2D1" presStyleIdx="0" presStyleCnt="0"/>
      <dgm:spPr/>
    </dgm:pt>
    <dgm:pt modelId="{CB2661EA-2E6E-411D-802E-2F1E302F6F9B}" type="pres">
      <dgm:prSet presAssocID="{41FF4A30-E7E4-4729-B858-01B663B7623D}" presName="compNode" presStyleCnt="0"/>
      <dgm:spPr/>
    </dgm:pt>
    <dgm:pt modelId="{8FE687E4-0295-4964-9EFC-999B77329140}" type="pres">
      <dgm:prSet presAssocID="{41FF4A30-E7E4-4729-B858-01B663B7623D}" presName="iconBgRect" presStyleLbl="bgShp" presStyleIdx="2" presStyleCnt="5"/>
      <dgm:spPr/>
    </dgm:pt>
    <dgm:pt modelId="{25C313AD-040B-4BE4-A3E5-B8BE43E95202}" type="pres">
      <dgm:prSet presAssocID="{41FF4A30-E7E4-4729-B858-01B663B7623D}"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tor"/>
        </a:ext>
      </dgm:extLst>
    </dgm:pt>
    <dgm:pt modelId="{C6B6BA61-DC6D-4DA7-9E32-60EA28FF398E}" type="pres">
      <dgm:prSet presAssocID="{41FF4A30-E7E4-4729-B858-01B663B7623D}" presName="spaceRect" presStyleCnt="0"/>
      <dgm:spPr/>
    </dgm:pt>
    <dgm:pt modelId="{25B75825-B91A-4A64-9E69-C5FC4C6156A5}" type="pres">
      <dgm:prSet presAssocID="{41FF4A30-E7E4-4729-B858-01B663B7623D}" presName="textRect" presStyleLbl="revTx" presStyleIdx="2" presStyleCnt="5">
        <dgm:presLayoutVars>
          <dgm:chMax val="1"/>
          <dgm:chPref val="1"/>
        </dgm:presLayoutVars>
      </dgm:prSet>
      <dgm:spPr/>
    </dgm:pt>
    <dgm:pt modelId="{BE7FA2D4-D1C9-4791-A382-24C78AFB56FC}" type="pres">
      <dgm:prSet presAssocID="{868CDE6F-8B9D-4DA4-95B4-851FAA7E8671}" presName="sibTrans" presStyleLbl="sibTrans2D1" presStyleIdx="0" presStyleCnt="0"/>
      <dgm:spPr/>
    </dgm:pt>
    <dgm:pt modelId="{CACD59BC-140B-41CA-B449-08B148B65006}" type="pres">
      <dgm:prSet presAssocID="{8D40234A-86EF-46BF-B3E5-E1CEDDB903B2}" presName="compNode" presStyleCnt="0"/>
      <dgm:spPr/>
    </dgm:pt>
    <dgm:pt modelId="{DE06EEB3-CCFD-4D56-A789-1D3A60058C3B}" type="pres">
      <dgm:prSet presAssocID="{8D40234A-86EF-46BF-B3E5-E1CEDDB903B2}" presName="iconBgRect" presStyleLbl="bgShp" presStyleIdx="3" presStyleCnt="5"/>
      <dgm:spPr/>
    </dgm:pt>
    <dgm:pt modelId="{A38891D6-5BF2-4EED-8F59-07E954545333}" type="pres">
      <dgm:prSet presAssocID="{8D40234A-86EF-46BF-B3E5-E1CEDDB903B2}"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resentation with Checklist"/>
        </a:ext>
      </dgm:extLst>
    </dgm:pt>
    <dgm:pt modelId="{9D24F2C6-0DBC-488A-84D1-0BD04AEE1FD3}" type="pres">
      <dgm:prSet presAssocID="{8D40234A-86EF-46BF-B3E5-E1CEDDB903B2}" presName="spaceRect" presStyleCnt="0"/>
      <dgm:spPr/>
    </dgm:pt>
    <dgm:pt modelId="{77246139-F6D0-46A7-9334-1BF4C02854AD}" type="pres">
      <dgm:prSet presAssocID="{8D40234A-86EF-46BF-B3E5-E1CEDDB903B2}" presName="textRect" presStyleLbl="revTx" presStyleIdx="3" presStyleCnt="5" custScaleX="97820" custScaleY="126771">
        <dgm:presLayoutVars>
          <dgm:chMax val="1"/>
          <dgm:chPref val="1"/>
        </dgm:presLayoutVars>
      </dgm:prSet>
      <dgm:spPr/>
    </dgm:pt>
    <dgm:pt modelId="{2B2940D7-EE1D-4A06-9B98-3EF64C8ACA00}" type="pres">
      <dgm:prSet presAssocID="{B5AA8E51-DD83-42F1-A46C-F1477B8DAC43}" presName="sibTrans" presStyleLbl="sibTrans2D1" presStyleIdx="0" presStyleCnt="0"/>
      <dgm:spPr/>
    </dgm:pt>
    <dgm:pt modelId="{E1C07397-AF34-41D0-83F3-D7E7520379F3}" type="pres">
      <dgm:prSet presAssocID="{93ECA439-946D-43FE-BE63-EE5DD08C6B06}" presName="compNode" presStyleCnt="0"/>
      <dgm:spPr/>
    </dgm:pt>
    <dgm:pt modelId="{E773741C-77EA-4152-89E2-B84B60A1181E}" type="pres">
      <dgm:prSet presAssocID="{93ECA439-946D-43FE-BE63-EE5DD08C6B06}" presName="iconBgRect" presStyleLbl="bgShp" presStyleIdx="4" presStyleCnt="5"/>
      <dgm:spPr/>
    </dgm:pt>
    <dgm:pt modelId="{7443E5EF-C37C-4510-8A5F-481F80D39344}" type="pres">
      <dgm:prSet presAssocID="{93ECA439-946D-43FE-BE63-EE5DD08C6B06}"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Questions"/>
        </a:ext>
      </dgm:extLst>
    </dgm:pt>
    <dgm:pt modelId="{BA2E9409-3DAA-4A75-A541-BF33AC94EE32}" type="pres">
      <dgm:prSet presAssocID="{93ECA439-946D-43FE-BE63-EE5DD08C6B06}" presName="spaceRect" presStyleCnt="0"/>
      <dgm:spPr/>
    </dgm:pt>
    <dgm:pt modelId="{54BEBF6D-8255-4A91-9B8B-179D297C4BAC}" type="pres">
      <dgm:prSet presAssocID="{93ECA439-946D-43FE-BE63-EE5DD08C6B06}" presName="textRect" presStyleLbl="revTx" presStyleIdx="4" presStyleCnt="5">
        <dgm:presLayoutVars>
          <dgm:chMax val="1"/>
          <dgm:chPref val="1"/>
        </dgm:presLayoutVars>
      </dgm:prSet>
      <dgm:spPr/>
    </dgm:pt>
  </dgm:ptLst>
  <dgm:cxnLst>
    <dgm:cxn modelId="{AAAEE305-D28F-4966-8524-C8407CC2A6F1}" srcId="{8C99FD62-44CF-4A0C-B5FE-73BAB0BC30D1}" destId="{41FF4A30-E7E4-4729-B858-01B663B7623D}" srcOrd="2" destOrd="0" parTransId="{952E3B33-1B0E-402E-8195-4BD42C35C165}" sibTransId="{868CDE6F-8B9D-4DA4-95B4-851FAA7E8671}"/>
    <dgm:cxn modelId="{5A1D2D0F-95E6-4995-9E85-3F48BC54EF0A}" srcId="{8C99FD62-44CF-4A0C-B5FE-73BAB0BC30D1}" destId="{93ECA439-946D-43FE-BE63-EE5DD08C6B06}" srcOrd="4" destOrd="0" parTransId="{5C796D5E-8E37-4F60-BB43-888AA280AFEB}" sibTransId="{DBAE02D2-EB80-4459-98E7-593AD40BF655}"/>
    <dgm:cxn modelId="{E1241312-D87F-4FDA-9A55-6691D5C8EE88}" type="presOf" srcId="{868CDE6F-8B9D-4DA4-95B4-851FAA7E8671}" destId="{BE7FA2D4-D1C9-4791-A382-24C78AFB56FC}" srcOrd="0" destOrd="0" presId="urn:microsoft.com/office/officeart/2018/2/layout/IconCircleList"/>
    <dgm:cxn modelId="{D5FBD11F-F3A6-4734-9F7A-7BF72469E511}" type="presOf" srcId="{93ECA439-946D-43FE-BE63-EE5DD08C6B06}" destId="{54BEBF6D-8255-4A91-9B8B-179D297C4BAC}" srcOrd="0" destOrd="0" presId="urn:microsoft.com/office/officeart/2018/2/layout/IconCircleList"/>
    <dgm:cxn modelId="{5BFC5A22-DEC1-40A0-A988-70BEEBD37710}" type="presOf" srcId="{1B9E754A-C53B-4799-999D-BC2A3D97B666}" destId="{EAF43567-6CF0-4227-88A1-4E386FC1B0EA}" srcOrd="0" destOrd="0" presId="urn:microsoft.com/office/officeart/2018/2/layout/IconCircleList"/>
    <dgm:cxn modelId="{4B737425-BBE3-492D-969F-7997362DB6F0}" srcId="{8C99FD62-44CF-4A0C-B5FE-73BAB0BC30D1}" destId="{2C3BDC84-512B-4229-90C7-D299D63B00BA}" srcOrd="1" destOrd="0" parTransId="{A0CACFA1-576C-46EA-B6E4-EDE893D6494D}" sibTransId="{7E40D5A1-B910-4F41-8817-7A2B5BF21E59}"/>
    <dgm:cxn modelId="{45482334-48C6-45FD-8EAD-67A74BE67AA2}" type="presOf" srcId="{7E40D5A1-B910-4F41-8817-7A2B5BF21E59}" destId="{75DBEB9F-826E-4454-81C7-09ED89D2EA83}" srcOrd="0" destOrd="0" presId="urn:microsoft.com/office/officeart/2018/2/layout/IconCircleList"/>
    <dgm:cxn modelId="{E0666536-B7D2-4250-9367-1649FDFCA005}" srcId="{8C99FD62-44CF-4A0C-B5FE-73BAB0BC30D1}" destId="{1B9E754A-C53B-4799-999D-BC2A3D97B666}" srcOrd="0" destOrd="0" parTransId="{A01B04CF-C6A2-47A4-A547-3B5C24B346A9}" sibTransId="{1D6189A0-079E-4008-9728-316179220F77}"/>
    <dgm:cxn modelId="{8B358562-A0A7-42DC-96E3-E780D7AE3F54}" type="presOf" srcId="{2C3BDC84-512B-4229-90C7-D299D63B00BA}" destId="{B6DB23C5-225F-4C38-8AB3-BA31DAE73172}" srcOrd="0" destOrd="0" presId="urn:microsoft.com/office/officeart/2018/2/layout/IconCircleList"/>
    <dgm:cxn modelId="{B6DB7484-1C9D-4944-9B1A-69EE3BD6F901}" type="presOf" srcId="{B5AA8E51-DD83-42F1-A46C-F1477B8DAC43}" destId="{2B2940D7-EE1D-4A06-9B98-3EF64C8ACA00}" srcOrd="0" destOrd="0" presId="urn:microsoft.com/office/officeart/2018/2/layout/IconCircleList"/>
    <dgm:cxn modelId="{F1D437A8-06F3-4F13-A8F1-7E71B0BA9E82}" type="presOf" srcId="{8D40234A-86EF-46BF-B3E5-E1CEDDB903B2}" destId="{77246139-F6D0-46A7-9334-1BF4C02854AD}" srcOrd="0" destOrd="0" presId="urn:microsoft.com/office/officeart/2018/2/layout/IconCircleList"/>
    <dgm:cxn modelId="{448826AA-F656-4646-9813-96CB945DAB70}" type="presOf" srcId="{1D6189A0-079E-4008-9728-316179220F77}" destId="{654A5C44-3F79-4C98-9672-C57EFAE47C62}" srcOrd="0" destOrd="0" presId="urn:microsoft.com/office/officeart/2018/2/layout/IconCircleList"/>
    <dgm:cxn modelId="{C74759D6-9AC6-46C7-B89E-7D15DF5D20B5}" srcId="{8C99FD62-44CF-4A0C-B5FE-73BAB0BC30D1}" destId="{8D40234A-86EF-46BF-B3E5-E1CEDDB903B2}" srcOrd="3" destOrd="0" parTransId="{26932191-F4F6-4FE1-91FF-2F11F21775C5}" sibTransId="{B5AA8E51-DD83-42F1-A46C-F1477B8DAC43}"/>
    <dgm:cxn modelId="{761807DE-3AE2-4E9B-BA2B-AA10C309C922}" type="presOf" srcId="{41FF4A30-E7E4-4729-B858-01B663B7623D}" destId="{25B75825-B91A-4A64-9E69-C5FC4C6156A5}" srcOrd="0" destOrd="0" presId="urn:microsoft.com/office/officeart/2018/2/layout/IconCircleList"/>
    <dgm:cxn modelId="{15F149E2-57D7-4B7E-AE15-318321019FFF}" type="presOf" srcId="{8C99FD62-44CF-4A0C-B5FE-73BAB0BC30D1}" destId="{0DA392B3-9EC7-443A-858A-BA6E033D47DC}" srcOrd="0" destOrd="0" presId="urn:microsoft.com/office/officeart/2018/2/layout/IconCircleList"/>
    <dgm:cxn modelId="{E9F49B35-A24B-4B84-9AA4-BA7CFBAAACFF}" type="presParOf" srcId="{0DA392B3-9EC7-443A-858A-BA6E033D47DC}" destId="{7963EACF-94AA-4BB7-A938-5D77A4675E09}" srcOrd="0" destOrd="0" presId="urn:microsoft.com/office/officeart/2018/2/layout/IconCircleList"/>
    <dgm:cxn modelId="{09651C8F-16AF-4771-B518-63F9C9545616}" type="presParOf" srcId="{7963EACF-94AA-4BB7-A938-5D77A4675E09}" destId="{E4C8CE62-D60F-4A8F-B32A-A3E111632C43}" srcOrd="0" destOrd="0" presId="urn:microsoft.com/office/officeart/2018/2/layout/IconCircleList"/>
    <dgm:cxn modelId="{61497146-3AD6-4A4C-BF33-8CCE03E2D7DD}" type="presParOf" srcId="{E4C8CE62-D60F-4A8F-B32A-A3E111632C43}" destId="{7A6EC470-A031-4A21-AFF9-D45F9F4C70BC}" srcOrd="0" destOrd="0" presId="urn:microsoft.com/office/officeart/2018/2/layout/IconCircleList"/>
    <dgm:cxn modelId="{7122DA6E-8D8E-42D7-AA3A-042139E9C7EC}" type="presParOf" srcId="{E4C8CE62-D60F-4A8F-B32A-A3E111632C43}" destId="{D9623FBC-2CFF-4CB1-BF02-CF5099AA529D}" srcOrd="1" destOrd="0" presId="urn:microsoft.com/office/officeart/2018/2/layout/IconCircleList"/>
    <dgm:cxn modelId="{98DE4D91-D5E4-4910-9F27-CA00E6862217}" type="presParOf" srcId="{E4C8CE62-D60F-4A8F-B32A-A3E111632C43}" destId="{54166D19-2228-4F51-9625-CD861399EB5D}" srcOrd="2" destOrd="0" presId="urn:microsoft.com/office/officeart/2018/2/layout/IconCircleList"/>
    <dgm:cxn modelId="{464C9C3C-4EDA-4DA0-88DA-1A9D053DB553}" type="presParOf" srcId="{E4C8CE62-D60F-4A8F-B32A-A3E111632C43}" destId="{EAF43567-6CF0-4227-88A1-4E386FC1B0EA}" srcOrd="3" destOrd="0" presId="urn:microsoft.com/office/officeart/2018/2/layout/IconCircleList"/>
    <dgm:cxn modelId="{5A4F2623-9BBC-467A-9861-A57AD5104D34}" type="presParOf" srcId="{7963EACF-94AA-4BB7-A938-5D77A4675E09}" destId="{654A5C44-3F79-4C98-9672-C57EFAE47C62}" srcOrd="1" destOrd="0" presId="urn:microsoft.com/office/officeart/2018/2/layout/IconCircleList"/>
    <dgm:cxn modelId="{0698E319-30DE-4BC4-86F4-8D6C799F4B7C}" type="presParOf" srcId="{7963EACF-94AA-4BB7-A938-5D77A4675E09}" destId="{D4418DBC-4DE3-4FF0-8825-7CEC79D42585}" srcOrd="2" destOrd="0" presId="urn:microsoft.com/office/officeart/2018/2/layout/IconCircleList"/>
    <dgm:cxn modelId="{E1100254-733F-4455-9234-48F8FF882EAE}" type="presParOf" srcId="{D4418DBC-4DE3-4FF0-8825-7CEC79D42585}" destId="{74249A8E-E1B1-4FD3-9361-8FDC4E0CE84B}" srcOrd="0" destOrd="0" presId="urn:microsoft.com/office/officeart/2018/2/layout/IconCircleList"/>
    <dgm:cxn modelId="{D2BBA337-B25F-4E75-9B5B-39E56555793C}" type="presParOf" srcId="{D4418DBC-4DE3-4FF0-8825-7CEC79D42585}" destId="{A6980218-08E8-42E3-9C3D-121862DF1CB8}" srcOrd="1" destOrd="0" presId="urn:microsoft.com/office/officeart/2018/2/layout/IconCircleList"/>
    <dgm:cxn modelId="{1555A9B6-03A1-4A84-8928-D5AC0D631C64}" type="presParOf" srcId="{D4418DBC-4DE3-4FF0-8825-7CEC79D42585}" destId="{2E336167-15C8-44EC-8CC9-C1AE47AC3220}" srcOrd="2" destOrd="0" presId="urn:microsoft.com/office/officeart/2018/2/layout/IconCircleList"/>
    <dgm:cxn modelId="{ED4DBFC7-86FB-4C8D-B867-E0FD18AE9016}" type="presParOf" srcId="{D4418DBC-4DE3-4FF0-8825-7CEC79D42585}" destId="{B6DB23C5-225F-4C38-8AB3-BA31DAE73172}" srcOrd="3" destOrd="0" presId="urn:microsoft.com/office/officeart/2018/2/layout/IconCircleList"/>
    <dgm:cxn modelId="{EC500566-F9CA-4699-94A5-5BE22B1B22EA}" type="presParOf" srcId="{7963EACF-94AA-4BB7-A938-5D77A4675E09}" destId="{75DBEB9F-826E-4454-81C7-09ED89D2EA83}" srcOrd="3" destOrd="0" presId="urn:microsoft.com/office/officeart/2018/2/layout/IconCircleList"/>
    <dgm:cxn modelId="{AC70BB7B-3952-4330-8D6A-7536D810F0F4}" type="presParOf" srcId="{7963EACF-94AA-4BB7-A938-5D77A4675E09}" destId="{CB2661EA-2E6E-411D-802E-2F1E302F6F9B}" srcOrd="4" destOrd="0" presId="urn:microsoft.com/office/officeart/2018/2/layout/IconCircleList"/>
    <dgm:cxn modelId="{A9BEC072-B20E-4FC2-802E-22B8540418A1}" type="presParOf" srcId="{CB2661EA-2E6E-411D-802E-2F1E302F6F9B}" destId="{8FE687E4-0295-4964-9EFC-999B77329140}" srcOrd="0" destOrd="0" presId="urn:microsoft.com/office/officeart/2018/2/layout/IconCircleList"/>
    <dgm:cxn modelId="{DADF7E70-E5A9-4F11-B52F-416A7A2A85B9}" type="presParOf" srcId="{CB2661EA-2E6E-411D-802E-2F1E302F6F9B}" destId="{25C313AD-040B-4BE4-A3E5-B8BE43E95202}" srcOrd="1" destOrd="0" presId="urn:microsoft.com/office/officeart/2018/2/layout/IconCircleList"/>
    <dgm:cxn modelId="{29A5D55E-00EB-484F-8759-C1A02305791D}" type="presParOf" srcId="{CB2661EA-2E6E-411D-802E-2F1E302F6F9B}" destId="{C6B6BA61-DC6D-4DA7-9E32-60EA28FF398E}" srcOrd="2" destOrd="0" presId="urn:microsoft.com/office/officeart/2018/2/layout/IconCircleList"/>
    <dgm:cxn modelId="{28AEC96D-E096-4335-813A-3E2EE851CE67}" type="presParOf" srcId="{CB2661EA-2E6E-411D-802E-2F1E302F6F9B}" destId="{25B75825-B91A-4A64-9E69-C5FC4C6156A5}" srcOrd="3" destOrd="0" presId="urn:microsoft.com/office/officeart/2018/2/layout/IconCircleList"/>
    <dgm:cxn modelId="{62E9FD7E-EB3C-49FD-9587-BD49FBA684B1}" type="presParOf" srcId="{7963EACF-94AA-4BB7-A938-5D77A4675E09}" destId="{BE7FA2D4-D1C9-4791-A382-24C78AFB56FC}" srcOrd="5" destOrd="0" presId="urn:microsoft.com/office/officeart/2018/2/layout/IconCircleList"/>
    <dgm:cxn modelId="{2BA3A68B-5993-47CF-B3FA-CB04F88EF87D}" type="presParOf" srcId="{7963EACF-94AA-4BB7-A938-5D77A4675E09}" destId="{CACD59BC-140B-41CA-B449-08B148B65006}" srcOrd="6" destOrd="0" presId="urn:microsoft.com/office/officeart/2018/2/layout/IconCircleList"/>
    <dgm:cxn modelId="{0B3FB883-F98C-4DA3-83DE-4E597C003AB6}" type="presParOf" srcId="{CACD59BC-140B-41CA-B449-08B148B65006}" destId="{DE06EEB3-CCFD-4D56-A789-1D3A60058C3B}" srcOrd="0" destOrd="0" presId="urn:microsoft.com/office/officeart/2018/2/layout/IconCircleList"/>
    <dgm:cxn modelId="{3091B12A-068B-4EFA-BEC2-5BA67FEC0897}" type="presParOf" srcId="{CACD59BC-140B-41CA-B449-08B148B65006}" destId="{A38891D6-5BF2-4EED-8F59-07E954545333}" srcOrd="1" destOrd="0" presId="urn:microsoft.com/office/officeart/2018/2/layout/IconCircleList"/>
    <dgm:cxn modelId="{2F8E2635-E2AB-4C13-9846-A874D70D5888}" type="presParOf" srcId="{CACD59BC-140B-41CA-B449-08B148B65006}" destId="{9D24F2C6-0DBC-488A-84D1-0BD04AEE1FD3}" srcOrd="2" destOrd="0" presId="urn:microsoft.com/office/officeart/2018/2/layout/IconCircleList"/>
    <dgm:cxn modelId="{25D7C1B8-E5A5-4CA9-8736-888011594D59}" type="presParOf" srcId="{CACD59BC-140B-41CA-B449-08B148B65006}" destId="{77246139-F6D0-46A7-9334-1BF4C02854AD}" srcOrd="3" destOrd="0" presId="urn:microsoft.com/office/officeart/2018/2/layout/IconCircleList"/>
    <dgm:cxn modelId="{8DC2F1DD-ACAB-4DC8-A459-BF7A24FD1008}" type="presParOf" srcId="{7963EACF-94AA-4BB7-A938-5D77A4675E09}" destId="{2B2940D7-EE1D-4A06-9B98-3EF64C8ACA00}" srcOrd="7" destOrd="0" presId="urn:microsoft.com/office/officeart/2018/2/layout/IconCircleList"/>
    <dgm:cxn modelId="{A279A2A7-614A-48CB-8D40-942A5430F07C}" type="presParOf" srcId="{7963EACF-94AA-4BB7-A938-5D77A4675E09}" destId="{E1C07397-AF34-41D0-83F3-D7E7520379F3}" srcOrd="8" destOrd="0" presId="urn:microsoft.com/office/officeart/2018/2/layout/IconCircleList"/>
    <dgm:cxn modelId="{A047F8C2-64B0-4476-860A-C5F669E75CFA}" type="presParOf" srcId="{E1C07397-AF34-41D0-83F3-D7E7520379F3}" destId="{E773741C-77EA-4152-89E2-B84B60A1181E}" srcOrd="0" destOrd="0" presId="urn:microsoft.com/office/officeart/2018/2/layout/IconCircleList"/>
    <dgm:cxn modelId="{48AB0F1A-E778-40AC-A4AA-6A3B63DEFEE5}" type="presParOf" srcId="{E1C07397-AF34-41D0-83F3-D7E7520379F3}" destId="{7443E5EF-C37C-4510-8A5F-481F80D39344}" srcOrd="1" destOrd="0" presId="urn:microsoft.com/office/officeart/2018/2/layout/IconCircleList"/>
    <dgm:cxn modelId="{1E89BC2E-745E-4EE7-9635-63683B9C3491}" type="presParOf" srcId="{E1C07397-AF34-41D0-83F3-D7E7520379F3}" destId="{BA2E9409-3DAA-4A75-A541-BF33AC94EE32}" srcOrd="2" destOrd="0" presId="urn:microsoft.com/office/officeart/2018/2/layout/IconCircleList"/>
    <dgm:cxn modelId="{6C88F1E5-AAA8-4FF1-B470-004C3D0AA868}" type="presParOf" srcId="{E1C07397-AF34-41D0-83F3-D7E7520379F3}" destId="{54BEBF6D-8255-4A91-9B8B-179D297C4BAC}"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B999B9C-0080-4342-8372-BD993266EBB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6DC4331-C7CD-4CA6-ABFF-877703D34EED}">
      <dgm:prSet/>
      <dgm:spPr/>
      <dgm:t>
        <a:bodyPr/>
        <a:lstStyle/>
        <a:p>
          <a:r>
            <a:rPr lang="en-US"/>
            <a:t>Reviewing records, preparing reports, consultation over the phone – </a:t>
          </a:r>
          <a:r>
            <a:rPr lang="en-US" i="1"/>
            <a:t>these activities must be clearly discussed and agreed upon with the team.</a:t>
          </a:r>
          <a:endParaRPr lang="en-US"/>
        </a:p>
      </dgm:t>
    </dgm:pt>
    <dgm:pt modelId="{DAC3F7DA-F0E9-4C97-9865-0DB4B1FFE01A}" type="parTrans" cxnId="{B0E91F14-4A11-463F-A33F-261842B2A21C}">
      <dgm:prSet/>
      <dgm:spPr/>
      <dgm:t>
        <a:bodyPr/>
        <a:lstStyle/>
        <a:p>
          <a:endParaRPr lang="en-US"/>
        </a:p>
      </dgm:t>
    </dgm:pt>
    <dgm:pt modelId="{FE858C3C-E14F-48ED-9DB8-0BC982741B49}" type="sibTrans" cxnId="{B0E91F14-4A11-463F-A33F-261842B2A21C}">
      <dgm:prSet/>
      <dgm:spPr/>
      <dgm:t>
        <a:bodyPr/>
        <a:lstStyle/>
        <a:p>
          <a:endParaRPr lang="en-US"/>
        </a:p>
      </dgm:t>
    </dgm:pt>
    <dgm:pt modelId="{1A75AE95-50E4-48F8-8921-8DBBA2124416}">
      <dgm:prSet/>
      <dgm:spPr/>
      <dgm:t>
        <a:bodyPr/>
        <a:lstStyle/>
        <a:p>
          <a:r>
            <a:rPr lang="en-US"/>
            <a:t>Time spent with the person.</a:t>
          </a:r>
        </a:p>
      </dgm:t>
    </dgm:pt>
    <dgm:pt modelId="{E05A5858-73F9-4938-BB02-F64A524B002B}" type="parTrans" cxnId="{AA5D2FFF-648C-4E99-B8DF-E3DF9544C7DB}">
      <dgm:prSet/>
      <dgm:spPr/>
      <dgm:t>
        <a:bodyPr/>
        <a:lstStyle/>
        <a:p>
          <a:endParaRPr lang="en-US"/>
        </a:p>
      </dgm:t>
    </dgm:pt>
    <dgm:pt modelId="{840234A5-03E7-487C-B46C-F2030C903B99}" type="sibTrans" cxnId="{AA5D2FFF-648C-4E99-B8DF-E3DF9544C7DB}">
      <dgm:prSet/>
      <dgm:spPr/>
      <dgm:t>
        <a:bodyPr/>
        <a:lstStyle/>
        <a:p>
          <a:endParaRPr lang="en-US"/>
        </a:p>
      </dgm:t>
    </dgm:pt>
    <dgm:pt modelId="{F6F77060-B7B0-42FE-8390-429CA932A316}">
      <dgm:prSet/>
      <dgm:spPr/>
      <dgm:t>
        <a:bodyPr/>
        <a:lstStyle/>
        <a:p>
          <a:r>
            <a:rPr lang="en-US"/>
            <a:t>Consulting and training with Direct Support staff and family members -  these should account for the majority of billed time. </a:t>
          </a:r>
        </a:p>
      </dgm:t>
    </dgm:pt>
    <dgm:pt modelId="{5453FC94-347F-4CAD-A4CC-6499F58F0796}" type="parTrans" cxnId="{FB15B60B-0684-4CD4-BD5C-4216DEF37132}">
      <dgm:prSet/>
      <dgm:spPr/>
      <dgm:t>
        <a:bodyPr/>
        <a:lstStyle/>
        <a:p>
          <a:endParaRPr lang="en-US"/>
        </a:p>
      </dgm:t>
    </dgm:pt>
    <dgm:pt modelId="{425EEFA2-DD2D-4E28-A092-5F6E3ECC2329}" type="sibTrans" cxnId="{FB15B60B-0684-4CD4-BD5C-4216DEF37132}">
      <dgm:prSet/>
      <dgm:spPr/>
      <dgm:t>
        <a:bodyPr/>
        <a:lstStyle/>
        <a:p>
          <a:endParaRPr lang="en-US"/>
        </a:p>
      </dgm:t>
    </dgm:pt>
    <dgm:pt modelId="{B367BA43-5CA3-47DC-813B-FFD03FB8DFD6}">
      <dgm:prSet/>
      <dgm:spPr/>
      <dgm:t>
        <a:bodyPr/>
        <a:lstStyle/>
        <a:p>
          <a:r>
            <a:rPr lang="en-US" dirty="0"/>
            <a:t>Other activities are allowed but they cannot make up more than one third (1/3) of the time in a month without written approval from the region. </a:t>
          </a:r>
        </a:p>
      </dgm:t>
    </dgm:pt>
    <dgm:pt modelId="{19863F8F-6073-438F-99D7-4F836DC5FE9B}" type="parTrans" cxnId="{C4EEDDA8-9633-4AE9-8D0A-7DF87B5438B4}">
      <dgm:prSet/>
      <dgm:spPr/>
      <dgm:t>
        <a:bodyPr/>
        <a:lstStyle/>
        <a:p>
          <a:endParaRPr lang="en-US"/>
        </a:p>
      </dgm:t>
    </dgm:pt>
    <dgm:pt modelId="{AEA7C789-CC05-46F9-8D91-8B6DE33E44C4}" type="sibTrans" cxnId="{C4EEDDA8-9633-4AE9-8D0A-7DF87B5438B4}">
      <dgm:prSet/>
      <dgm:spPr/>
      <dgm:t>
        <a:bodyPr/>
        <a:lstStyle/>
        <a:p>
          <a:endParaRPr lang="en-US"/>
        </a:p>
      </dgm:t>
    </dgm:pt>
    <dgm:pt modelId="{7748C152-7AF6-4270-A99D-003D5119FA39}" type="pres">
      <dgm:prSet presAssocID="{5B999B9C-0080-4342-8372-BD993266EBB1}" presName="root" presStyleCnt="0">
        <dgm:presLayoutVars>
          <dgm:dir/>
          <dgm:resizeHandles val="exact"/>
        </dgm:presLayoutVars>
      </dgm:prSet>
      <dgm:spPr/>
    </dgm:pt>
    <dgm:pt modelId="{D484C291-4E2A-4660-931E-0C2DF7C3E1AE}" type="pres">
      <dgm:prSet presAssocID="{36DC4331-C7CD-4CA6-ABFF-877703D34EED}" presName="compNode" presStyleCnt="0"/>
      <dgm:spPr/>
    </dgm:pt>
    <dgm:pt modelId="{D02DAD7F-B5A0-4893-81B5-194ACBC0AD65}" type="pres">
      <dgm:prSet presAssocID="{36DC4331-C7CD-4CA6-ABFF-877703D34EED}" presName="bgRect" presStyleLbl="bgShp" presStyleIdx="0" presStyleCnt="4"/>
      <dgm:spPr/>
    </dgm:pt>
    <dgm:pt modelId="{8392E5F9-D130-40B6-A9FC-18D406F510AC}" type="pres">
      <dgm:prSet presAssocID="{36DC4331-C7CD-4CA6-ABFF-877703D34EE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6197CC88-4276-4ECF-AA8B-5535227793F6}" type="pres">
      <dgm:prSet presAssocID="{36DC4331-C7CD-4CA6-ABFF-877703D34EED}" presName="spaceRect" presStyleCnt="0"/>
      <dgm:spPr/>
    </dgm:pt>
    <dgm:pt modelId="{09E9C2BA-50CC-45D0-997A-C7C48081014B}" type="pres">
      <dgm:prSet presAssocID="{36DC4331-C7CD-4CA6-ABFF-877703D34EED}" presName="parTx" presStyleLbl="revTx" presStyleIdx="0" presStyleCnt="4">
        <dgm:presLayoutVars>
          <dgm:chMax val="0"/>
          <dgm:chPref val="0"/>
        </dgm:presLayoutVars>
      </dgm:prSet>
      <dgm:spPr/>
    </dgm:pt>
    <dgm:pt modelId="{C6193EA2-B3D7-4ECC-9F8E-12BEFFBC994C}" type="pres">
      <dgm:prSet presAssocID="{FE858C3C-E14F-48ED-9DB8-0BC982741B49}" presName="sibTrans" presStyleCnt="0"/>
      <dgm:spPr/>
    </dgm:pt>
    <dgm:pt modelId="{F08174B9-FE91-4C85-BDD1-5158722DBF72}" type="pres">
      <dgm:prSet presAssocID="{1A75AE95-50E4-48F8-8921-8DBBA2124416}" presName="compNode" presStyleCnt="0"/>
      <dgm:spPr/>
    </dgm:pt>
    <dgm:pt modelId="{B3E2F072-28A8-4948-9992-55CC7176C00F}" type="pres">
      <dgm:prSet presAssocID="{1A75AE95-50E4-48F8-8921-8DBBA2124416}" presName="bgRect" presStyleLbl="bgShp" presStyleIdx="1" presStyleCnt="4"/>
      <dgm:spPr/>
    </dgm:pt>
    <dgm:pt modelId="{61B2C356-783E-4E32-BFB6-46A514ED074F}" type="pres">
      <dgm:prSet presAssocID="{1A75AE95-50E4-48F8-8921-8DBBA212441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ourglass"/>
        </a:ext>
      </dgm:extLst>
    </dgm:pt>
    <dgm:pt modelId="{30DBD302-10C1-40DF-9843-768EE442185C}" type="pres">
      <dgm:prSet presAssocID="{1A75AE95-50E4-48F8-8921-8DBBA2124416}" presName="spaceRect" presStyleCnt="0"/>
      <dgm:spPr/>
    </dgm:pt>
    <dgm:pt modelId="{B10DEC32-D4FF-4881-ACB7-F40E1A53DD23}" type="pres">
      <dgm:prSet presAssocID="{1A75AE95-50E4-48F8-8921-8DBBA2124416}" presName="parTx" presStyleLbl="revTx" presStyleIdx="1" presStyleCnt="4">
        <dgm:presLayoutVars>
          <dgm:chMax val="0"/>
          <dgm:chPref val="0"/>
        </dgm:presLayoutVars>
      </dgm:prSet>
      <dgm:spPr/>
    </dgm:pt>
    <dgm:pt modelId="{EBD4D4DF-5376-4CB0-B236-770FCB36F8B9}" type="pres">
      <dgm:prSet presAssocID="{840234A5-03E7-487C-B46C-F2030C903B99}" presName="sibTrans" presStyleCnt="0"/>
      <dgm:spPr/>
    </dgm:pt>
    <dgm:pt modelId="{467B81B2-C528-430E-A1BF-BBDB15E46533}" type="pres">
      <dgm:prSet presAssocID="{F6F77060-B7B0-42FE-8390-429CA932A316}" presName="compNode" presStyleCnt="0"/>
      <dgm:spPr/>
    </dgm:pt>
    <dgm:pt modelId="{9721549D-605C-46E4-B2CD-A199A421AC5E}" type="pres">
      <dgm:prSet presAssocID="{F6F77060-B7B0-42FE-8390-429CA932A316}" presName="bgRect" presStyleLbl="bgShp" presStyleIdx="2" presStyleCnt="4"/>
      <dgm:spPr/>
    </dgm:pt>
    <dgm:pt modelId="{51963D8D-3CEC-45FF-BB7D-1C9F8EE02974}" type="pres">
      <dgm:prSet presAssocID="{F6F77060-B7B0-42FE-8390-429CA932A31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hare With Person"/>
        </a:ext>
      </dgm:extLst>
    </dgm:pt>
    <dgm:pt modelId="{BE255477-8856-466A-8C0F-E114BFA4E087}" type="pres">
      <dgm:prSet presAssocID="{F6F77060-B7B0-42FE-8390-429CA932A316}" presName="spaceRect" presStyleCnt="0"/>
      <dgm:spPr/>
    </dgm:pt>
    <dgm:pt modelId="{6549A413-29A6-4D92-99F0-551A56F2C85C}" type="pres">
      <dgm:prSet presAssocID="{F6F77060-B7B0-42FE-8390-429CA932A316}" presName="parTx" presStyleLbl="revTx" presStyleIdx="2" presStyleCnt="4">
        <dgm:presLayoutVars>
          <dgm:chMax val="0"/>
          <dgm:chPref val="0"/>
        </dgm:presLayoutVars>
      </dgm:prSet>
      <dgm:spPr/>
    </dgm:pt>
    <dgm:pt modelId="{435ACEEA-1D7D-4157-8367-3496FB3B877C}" type="pres">
      <dgm:prSet presAssocID="{425EEFA2-DD2D-4E28-A092-5F6E3ECC2329}" presName="sibTrans" presStyleCnt="0"/>
      <dgm:spPr/>
    </dgm:pt>
    <dgm:pt modelId="{68F652AE-1CC2-4DA9-B835-29B43C2FD9E2}" type="pres">
      <dgm:prSet presAssocID="{B367BA43-5CA3-47DC-813B-FFD03FB8DFD6}" presName="compNode" presStyleCnt="0"/>
      <dgm:spPr/>
    </dgm:pt>
    <dgm:pt modelId="{B9AC1A2B-0394-40FA-8F91-68580520F42D}" type="pres">
      <dgm:prSet presAssocID="{B367BA43-5CA3-47DC-813B-FFD03FB8DFD6}" presName="bgRect" presStyleLbl="bgShp" presStyleIdx="3" presStyleCnt="4"/>
      <dgm:spPr/>
    </dgm:pt>
    <dgm:pt modelId="{24653A48-44A9-4554-B1BC-86320260072E}" type="pres">
      <dgm:prSet presAssocID="{B367BA43-5CA3-47DC-813B-FFD03FB8DFD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resentation with Checklist"/>
        </a:ext>
      </dgm:extLst>
    </dgm:pt>
    <dgm:pt modelId="{10667CF2-BFEE-4D47-AFD1-8ED70B1394B9}" type="pres">
      <dgm:prSet presAssocID="{B367BA43-5CA3-47DC-813B-FFD03FB8DFD6}" presName="spaceRect" presStyleCnt="0"/>
      <dgm:spPr/>
    </dgm:pt>
    <dgm:pt modelId="{FC4DF6C3-8FBE-4AC3-829B-7086B2A200E7}" type="pres">
      <dgm:prSet presAssocID="{B367BA43-5CA3-47DC-813B-FFD03FB8DFD6}" presName="parTx" presStyleLbl="revTx" presStyleIdx="3" presStyleCnt="4">
        <dgm:presLayoutVars>
          <dgm:chMax val="0"/>
          <dgm:chPref val="0"/>
        </dgm:presLayoutVars>
      </dgm:prSet>
      <dgm:spPr/>
    </dgm:pt>
  </dgm:ptLst>
  <dgm:cxnLst>
    <dgm:cxn modelId="{FB15B60B-0684-4CD4-BD5C-4216DEF37132}" srcId="{5B999B9C-0080-4342-8372-BD993266EBB1}" destId="{F6F77060-B7B0-42FE-8390-429CA932A316}" srcOrd="2" destOrd="0" parTransId="{5453FC94-347F-4CAD-A4CC-6499F58F0796}" sibTransId="{425EEFA2-DD2D-4E28-A092-5F6E3ECC2329}"/>
    <dgm:cxn modelId="{B0E91F14-4A11-463F-A33F-261842B2A21C}" srcId="{5B999B9C-0080-4342-8372-BD993266EBB1}" destId="{36DC4331-C7CD-4CA6-ABFF-877703D34EED}" srcOrd="0" destOrd="0" parTransId="{DAC3F7DA-F0E9-4C97-9865-0DB4B1FFE01A}" sibTransId="{FE858C3C-E14F-48ED-9DB8-0BC982741B49}"/>
    <dgm:cxn modelId="{44EA7E2F-778F-469B-BA43-4023D9EC02F4}" type="presOf" srcId="{B367BA43-5CA3-47DC-813B-FFD03FB8DFD6}" destId="{FC4DF6C3-8FBE-4AC3-829B-7086B2A200E7}" srcOrd="0" destOrd="0" presId="urn:microsoft.com/office/officeart/2018/2/layout/IconVerticalSolidList"/>
    <dgm:cxn modelId="{2717245F-D779-4AA9-B8B5-CC63CA79F6F2}" type="presOf" srcId="{5B999B9C-0080-4342-8372-BD993266EBB1}" destId="{7748C152-7AF6-4270-A99D-003D5119FA39}" srcOrd="0" destOrd="0" presId="urn:microsoft.com/office/officeart/2018/2/layout/IconVerticalSolidList"/>
    <dgm:cxn modelId="{CA17436C-89A1-4968-B265-673BC2C9F67C}" type="presOf" srcId="{F6F77060-B7B0-42FE-8390-429CA932A316}" destId="{6549A413-29A6-4D92-99F0-551A56F2C85C}" srcOrd="0" destOrd="0" presId="urn:microsoft.com/office/officeart/2018/2/layout/IconVerticalSolidList"/>
    <dgm:cxn modelId="{420E2699-2B98-4C5E-86CC-2730AEF4D7B3}" type="presOf" srcId="{1A75AE95-50E4-48F8-8921-8DBBA2124416}" destId="{B10DEC32-D4FF-4881-ACB7-F40E1A53DD23}" srcOrd="0" destOrd="0" presId="urn:microsoft.com/office/officeart/2018/2/layout/IconVerticalSolidList"/>
    <dgm:cxn modelId="{C4EEDDA8-9633-4AE9-8D0A-7DF87B5438B4}" srcId="{5B999B9C-0080-4342-8372-BD993266EBB1}" destId="{B367BA43-5CA3-47DC-813B-FFD03FB8DFD6}" srcOrd="3" destOrd="0" parTransId="{19863F8F-6073-438F-99D7-4F836DC5FE9B}" sibTransId="{AEA7C789-CC05-46F9-8D91-8B6DE33E44C4}"/>
    <dgm:cxn modelId="{0BB9F9B6-3D7C-4767-B0AA-73253EA60236}" type="presOf" srcId="{36DC4331-C7CD-4CA6-ABFF-877703D34EED}" destId="{09E9C2BA-50CC-45D0-997A-C7C48081014B}" srcOrd="0" destOrd="0" presId="urn:microsoft.com/office/officeart/2018/2/layout/IconVerticalSolidList"/>
    <dgm:cxn modelId="{AA5D2FFF-648C-4E99-B8DF-E3DF9544C7DB}" srcId="{5B999B9C-0080-4342-8372-BD993266EBB1}" destId="{1A75AE95-50E4-48F8-8921-8DBBA2124416}" srcOrd="1" destOrd="0" parTransId="{E05A5858-73F9-4938-BB02-F64A524B002B}" sibTransId="{840234A5-03E7-487C-B46C-F2030C903B99}"/>
    <dgm:cxn modelId="{A088DB43-1579-4BD8-A122-6DFE5A77906B}" type="presParOf" srcId="{7748C152-7AF6-4270-A99D-003D5119FA39}" destId="{D484C291-4E2A-4660-931E-0C2DF7C3E1AE}" srcOrd="0" destOrd="0" presId="urn:microsoft.com/office/officeart/2018/2/layout/IconVerticalSolidList"/>
    <dgm:cxn modelId="{C5C8C919-9605-4995-80B6-B38FFA09BB5E}" type="presParOf" srcId="{D484C291-4E2A-4660-931E-0C2DF7C3E1AE}" destId="{D02DAD7F-B5A0-4893-81B5-194ACBC0AD65}" srcOrd="0" destOrd="0" presId="urn:microsoft.com/office/officeart/2018/2/layout/IconVerticalSolidList"/>
    <dgm:cxn modelId="{29EC5402-4A82-4E17-B8F2-C4645FD2A60F}" type="presParOf" srcId="{D484C291-4E2A-4660-931E-0C2DF7C3E1AE}" destId="{8392E5F9-D130-40B6-A9FC-18D406F510AC}" srcOrd="1" destOrd="0" presId="urn:microsoft.com/office/officeart/2018/2/layout/IconVerticalSolidList"/>
    <dgm:cxn modelId="{48C4A6F6-7938-4DAB-A9CB-826D0B19420D}" type="presParOf" srcId="{D484C291-4E2A-4660-931E-0C2DF7C3E1AE}" destId="{6197CC88-4276-4ECF-AA8B-5535227793F6}" srcOrd="2" destOrd="0" presId="urn:microsoft.com/office/officeart/2018/2/layout/IconVerticalSolidList"/>
    <dgm:cxn modelId="{B1448E3D-0CC9-406A-87B0-DE47B06609C3}" type="presParOf" srcId="{D484C291-4E2A-4660-931E-0C2DF7C3E1AE}" destId="{09E9C2BA-50CC-45D0-997A-C7C48081014B}" srcOrd="3" destOrd="0" presId="urn:microsoft.com/office/officeart/2018/2/layout/IconVerticalSolidList"/>
    <dgm:cxn modelId="{C124C18E-81B0-4063-978D-1F585006A1BE}" type="presParOf" srcId="{7748C152-7AF6-4270-A99D-003D5119FA39}" destId="{C6193EA2-B3D7-4ECC-9F8E-12BEFFBC994C}" srcOrd="1" destOrd="0" presId="urn:microsoft.com/office/officeart/2018/2/layout/IconVerticalSolidList"/>
    <dgm:cxn modelId="{8A11364F-9834-4E4F-B398-2B79BAC7D37C}" type="presParOf" srcId="{7748C152-7AF6-4270-A99D-003D5119FA39}" destId="{F08174B9-FE91-4C85-BDD1-5158722DBF72}" srcOrd="2" destOrd="0" presId="urn:microsoft.com/office/officeart/2018/2/layout/IconVerticalSolidList"/>
    <dgm:cxn modelId="{3FCDCE24-7788-4C27-89E7-CEDE19263BDE}" type="presParOf" srcId="{F08174B9-FE91-4C85-BDD1-5158722DBF72}" destId="{B3E2F072-28A8-4948-9992-55CC7176C00F}" srcOrd="0" destOrd="0" presId="urn:microsoft.com/office/officeart/2018/2/layout/IconVerticalSolidList"/>
    <dgm:cxn modelId="{7ADDACB8-A69B-42B1-8415-905A5E30916A}" type="presParOf" srcId="{F08174B9-FE91-4C85-BDD1-5158722DBF72}" destId="{61B2C356-783E-4E32-BFB6-46A514ED074F}" srcOrd="1" destOrd="0" presId="urn:microsoft.com/office/officeart/2018/2/layout/IconVerticalSolidList"/>
    <dgm:cxn modelId="{A015FBC3-12A6-420C-9FD5-262417CB77BE}" type="presParOf" srcId="{F08174B9-FE91-4C85-BDD1-5158722DBF72}" destId="{30DBD302-10C1-40DF-9843-768EE442185C}" srcOrd="2" destOrd="0" presId="urn:microsoft.com/office/officeart/2018/2/layout/IconVerticalSolidList"/>
    <dgm:cxn modelId="{AD979016-F21D-4041-9FCC-0D564D294503}" type="presParOf" srcId="{F08174B9-FE91-4C85-BDD1-5158722DBF72}" destId="{B10DEC32-D4FF-4881-ACB7-F40E1A53DD23}" srcOrd="3" destOrd="0" presId="urn:microsoft.com/office/officeart/2018/2/layout/IconVerticalSolidList"/>
    <dgm:cxn modelId="{4FC7FFA5-CB3C-4FBF-90C8-B8C4CF1343DA}" type="presParOf" srcId="{7748C152-7AF6-4270-A99D-003D5119FA39}" destId="{EBD4D4DF-5376-4CB0-B236-770FCB36F8B9}" srcOrd="3" destOrd="0" presId="urn:microsoft.com/office/officeart/2018/2/layout/IconVerticalSolidList"/>
    <dgm:cxn modelId="{75B0F4C6-5F69-4816-906E-58D5F524B683}" type="presParOf" srcId="{7748C152-7AF6-4270-A99D-003D5119FA39}" destId="{467B81B2-C528-430E-A1BF-BBDB15E46533}" srcOrd="4" destOrd="0" presId="urn:microsoft.com/office/officeart/2018/2/layout/IconVerticalSolidList"/>
    <dgm:cxn modelId="{F84176A9-AAB3-464C-8EF5-A3C1805B305D}" type="presParOf" srcId="{467B81B2-C528-430E-A1BF-BBDB15E46533}" destId="{9721549D-605C-46E4-B2CD-A199A421AC5E}" srcOrd="0" destOrd="0" presId="urn:microsoft.com/office/officeart/2018/2/layout/IconVerticalSolidList"/>
    <dgm:cxn modelId="{366BA0F1-F773-46B9-9EE9-5EAC2215DF5C}" type="presParOf" srcId="{467B81B2-C528-430E-A1BF-BBDB15E46533}" destId="{51963D8D-3CEC-45FF-BB7D-1C9F8EE02974}" srcOrd="1" destOrd="0" presId="urn:microsoft.com/office/officeart/2018/2/layout/IconVerticalSolidList"/>
    <dgm:cxn modelId="{65594C03-6D5C-4BAB-AB52-78084787EBC1}" type="presParOf" srcId="{467B81B2-C528-430E-A1BF-BBDB15E46533}" destId="{BE255477-8856-466A-8C0F-E114BFA4E087}" srcOrd="2" destOrd="0" presId="urn:microsoft.com/office/officeart/2018/2/layout/IconVerticalSolidList"/>
    <dgm:cxn modelId="{640748F7-F2B0-431A-8EB0-79C571A3D9BD}" type="presParOf" srcId="{467B81B2-C528-430E-A1BF-BBDB15E46533}" destId="{6549A413-29A6-4D92-99F0-551A56F2C85C}" srcOrd="3" destOrd="0" presId="urn:microsoft.com/office/officeart/2018/2/layout/IconVerticalSolidList"/>
    <dgm:cxn modelId="{AC68F747-12BF-4148-BF3E-530901EF211E}" type="presParOf" srcId="{7748C152-7AF6-4270-A99D-003D5119FA39}" destId="{435ACEEA-1D7D-4157-8367-3496FB3B877C}" srcOrd="5" destOrd="0" presId="urn:microsoft.com/office/officeart/2018/2/layout/IconVerticalSolidList"/>
    <dgm:cxn modelId="{B00DFF0E-8B1B-4675-BD71-3891A7B0ECD3}" type="presParOf" srcId="{7748C152-7AF6-4270-A99D-003D5119FA39}" destId="{68F652AE-1CC2-4DA9-B835-29B43C2FD9E2}" srcOrd="6" destOrd="0" presId="urn:microsoft.com/office/officeart/2018/2/layout/IconVerticalSolidList"/>
    <dgm:cxn modelId="{2257F12E-9BF2-443B-80AE-4A5C41B4311F}" type="presParOf" srcId="{68F652AE-1CC2-4DA9-B835-29B43C2FD9E2}" destId="{B9AC1A2B-0394-40FA-8F91-68580520F42D}" srcOrd="0" destOrd="0" presId="urn:microsoft.com/office/officeart/2018/2/layout/IconVerticalSolidList"/>
    <dgm:cxn modelId="{D651DAD5-AC85-42B0-BDD2-DF6A425197A7}" type="presParOf" srcId="{68F652AE-1CC2-4DA9-B835-29B43C2FD9E2}" destId="{24653A48-44A9-4554-B1BC-86320260072E}" srcOrd="1" destOrd="0" presId="urn:microsoft.com/office/officeart/2018/2/layout/IconVerticalSolidList"/>
    <dgm:cxn modelId="{D2CB8BEF-E3DF-4672-A193-AB74FF15DE63}" type="presParOf" srcId="{68F652AE-1CC2-4DA9-B835-29B43C2FD9E2}" destId="{10667CF2-BFEE-4D47-AFD1-8ED70B1394B9}" srcOrd="2" destOrd="0" presId="urn:microsoft.com/office/officeart/2018/2/layout/IconVerticalSolidList"/>
    <dgm:cxn modelId="{8429B56E-7B02-41AE-ADD9-234B3441576F}" type="presParOf" srcId="{68F652AE-1CC2-4DA9-B835-29B43C2FD9E2}" destId="{FC4DF6C3-8FBE-4AC3-829B-7086B2A200E7}"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6EC470-A031-4A21-AFF9-D45F9F4C70BC}">
      <dsp:nvSpPr>
        <dsp:cNvPr id="0" name=""/>
        <dsp:cNvSpPr/>
      </dsp:nvSpPr>
      <dsp:spPr>
        <a:xfrm>
          <a:off x="212026" y="668783"/>
          <a:ext cx="908272" cy="90827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623FBC-2CFF-4CB1-BF02-CF5099AA529D}">
      <dsp:nvSpPr>
        <dsp:cNvPr id="0" name=""/>
        <dsp:cNvSpPr/>
      </dsp:nvSpPr>
      <dsp:spPr>
        <a:xfrm>
          <a:off x="402763" y="859521"/>
          <a:ext cx="526798" cy="52679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AF43567-6CF0-4227-88A1-4E386FC1B0EA}">
      <dsp:nvSpPr>
        <dsp:cNvPr id="0" name=""/>
        <dsp:cNvSpPr/>
      </dsp:nvSpPr>
      <dsp:spPr>
        <a:xfrm>
          <a:off x="1314928" y="668783"/>
          <a:ext cx="2140927" cy="9082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US" sz="1400" kern="1200" dirty="0"/>
            <a:t>Assessment and evaluation of the person’s behavioral need(s). The intensity of supports provided will vary depending on the complexity of an individual’s needs. </a:t>
          </a:r>
        </a:p>
      </dsp:txBody>
      <dsp:txXfrm>
        <a:off x="1314928" y="668783"/>
        <a:ext cx="2140927" cy="908272"/>
      </dsp:txXfrm>
    </dsp:sp>
    <dsp:sp modelId="{74249A8E-E1B1-4FD3-9361-8FDC4E0CE84B}">
      <dsp:nvSpPr>
        <dsp:cNvPr id="0" name=""/>
        <dsp:cNvSpPr/>
      </dsp:nvSpPr>
      <dsp:spPr>
        <a:xfrm>
          <a:off x="3828896" y="668783"/>
          <a:ext cx="908272" cy="90827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980218-08E8-42E3-9C3D-121862DF1CB8}">
      <dsp:nvSpPr>
        <dsp:cNvPr id="0" name=""/>
        <dsp:cNvSpPr/>
      </dsp:nvSpPr>
      <dsp:spPr>
        <a:xfrm>
          <a:off x="4019633" y="859521"/>
          <a:ext cx="526798" cy="52679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6DB23C5-225F-4C38-8AB3-BA31DAE73172}">
      <dsp:nvSpPr>
        <dsp:cNvPr id="0" name=""/>
        <dsp:cNvSpPr/>
      </dsp:nvSpPr>
      <dsp:spPr>
        <a:xfrm>
          <a:off x="5002781" y="638520"/>
          <a:ext cx="1998962" cy="968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US" sz="1400" kern="1200" dirty="0"/>
            <a:t>Development of a Positive Behavioral Support Plan that includes techniques for increasing adaptive positive behaviors and decreasing maladaptive behaviors. </a:t>
          </a:r>
        </a:p>
      </dsp:txBody>
      <dsp:txXfrm>
        <a:off x="5002781" y="638520"/>
        <a:ext cx="1998962" cy="968799"/>
      </dsp:txXfrm>
    </dsp:sp>
    <dsp:sp modelId="{8FE687E4-0295-4964-9EFC-999B77329140}">
      <dsp:nvSpPr>
        <dsp:cNvPr id="0" name=""/>
        <dsp:cNvSpPr/>
      </dsp:nvSpPr>
      <dsp:spPr>
        <a:xfrm>
          <a:off x="7374784" y="668783"/>
          <a:ext cx="908272" cy="90827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C313AD-040B-4BE4-A3E5-B8BE43E95202}">
      <dsp:nvSpPr>
        <dsp:cNvPr id="0" name=""/>
        <dsp:cNvSpPr/>
      </dsp:nvSpPr>
      <dsp:spPr>
        <a:xfrm>
          <a:off x="7565522" y="859521"/>
          <a:ext cx="526798" cy="52679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5B75825-B91A-4A64-9E69-C5FC4C6156A5}">
      <dsp:nvSpPr>
        <dsp:cNvPr id="0" name=""/>
        <dsp:cNvSpPr/>
      </dsp:nvSpPr>
      <dsp:spPr>
        <a:xfrm>
          <a:off x="8477687" y="668783"/>
          <a:ext cx="2140927" cy="9082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US" sz="1400" kern="1200" dirty="0"/>
            <a:t>Training for the individual’s family and other support providers to appropriately implement the behavioral support plan.</a:t>
          </a:r>
        </a:p>
      </dsp:txBody>
      <dsp:txXfrm>
        <a:off x="8477687" y="668783"/>
        <a:ext cx="2140927" cy="908272"/>
      </dsp:txXfrm>
    </dsp:sp>
    <dsp:sp modelId="{DE06EEB3-CCFD-4D56-A789-1D3A60058C3B}">
      <dsp:nvSpPr>
        <dsp:cNvPr id="0" name=""/>
        <dsp:cNvSpPr/>
      </dsp:nvSpPr>
      <dsp:spPr>
        <a:xfrm>
          <a:off x="212026" y="2424722"/>
          <a:ext cx="908272" cy="90827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8891D6-5BF2-4EED-8F59-07E954545333}">
      <dsp:nvSpPr>
        <dsp:cNvPr id="0" name=""/>
        <dsp:cNvSpPr/>
      </dsp:nvSpPr>
      <dsp:spPr>
        <a:xfrm>
          <a:off x="402763" y="2615459"/>
          <a:ext cx="526798" cy="52679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7246139-F6D0-46A7-9334-1BF4C02854AD}">
      <dsp:nvSpPr>
        <dsp:cNvPr id="0" name=""/>
        <dsp:cNvSpPr/>
      </dsp:nvSpPr>
      <dsp:spPr>
        <a:xfrm>
          <a:off x="1338264" y="2303145"/>
          <a:ext cx="2094255" cy="11514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US" sz="1400" kern="1200" dirty="0"/>
            <a:t>Evaluation of the effectiveness of the behavioral support plan by monitoring the plan on </a:t>
          </a:r>
          <a:r>
            <a:rPr lang="en-US" sz="1400" i="1" u="sng" kern="1200" dirty="0"/>
            <a:t>at least </a:t>
          </a:r>
          <a:r>
            <a:rPr lang="en-US" sz="1400" kern="1200" dirty="0"/>
            <a:t>a monthly basis or as noted in the individual plan. The service will also include needed modifications to the plan. </a:t>
          </a:r>
        </a:p>
      </dsp:txBody>
      <dsp:txXfrm>
        <a:off x="1338264" y="2303145"/>
        <a:ext cx="2094255" cy="1151426"/>
      </dsp:txXfrm>
    </dsp:sp>
    <dsp:sp modelId="{E773741C-77EA-4152-89E2-B84B60A1181E}">
      <dsp:nvSpPr>
        <dsp:cNvPr id="0" name=""/>
        <dsp:cNvSpPr/>
      </dsp:nvSpPr>
      <dsp:spPr>
        <a:xfrm>
          <a:off x="3805560" y="2424722"/>
          <a:ext cx="908272" cy="90827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43E5EF-C37C-4510-8A5F-481F80D39344}">
      <dsp:nvSpPr>
        <dsp:cNvPr id="0" name=""/>
        <dsp:cNvSpPr/>
      </dsp:nvSpPr>
      <dsp:spPr>
        <a:xfrm>
          <a:off x="3996297" y="2615459"/>
          <a:ext cx="526798" cy="52679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4BEBF6D-8255-4A91-9B8B-179D297C4BAC}">
      <dsp:nvSpPr>
        <dsp:cNvPr id="0" name=""/>
        <dsp:cNvSpPr/>
      </dsp:nvSpPr>
      <dsp:spPr>
        <a:xfrm>
          <a:off x="4908462" y="2424722"/>
          <a:ext cx="2140927" cy="9082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r>
            <a:rPr lang="en-US" sz="1400" kern="1200" dirty="0"/>
            <a:t>The provider shall be available and responsive to the team for questions and consultation. </a:t>
          </a:r>
        </a:p>
      </dsp:txBody>
      <dsp:txXfrm>
        <a:off x="4908462" y="2424722"/>
        <a:ext cx="2140927" cy="9082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2DAD7F-B5A0-4893-81B5-194ACBC0AD65}">
      <dsp:nvSpPr>
        <dsp:cNvPr id="0" name=""/>
        <dsp:cNvSpPr/>
      </dsp:nvSpPr>
      <dsp:spPr>
        <a:xfrm>
          <a:off x="0" y="2315"/>
          <a:ext cx="6261100" cy="117344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92E5F9-D130-40B6-A9FC-18D406F510AC}">
      <dsp:nvSpPr>
        <dsp:cNvPr id="0" name=""/>
        <dsp:cNvSpPr/>
      </dsp:nvSpPr>
      <dsp:spPr>
        <a:xfrm>
          <a:off x="354965" y="266339"/>
          <a:ext cx="645392" cy="6453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E9C2BA-50CC-45D0-997A-C7C48081014B}">
      <dsp:nvSpPr>
        <dsp:cNvPr id="0" name=""/>
        <dsp:cNvSpPr/>
      </dsp:nvSpPr>
      <dsp:spPr>
        <a:xfrm>
          <a:off x="1355324" y="2315"/>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755650">
            <a:lnSpc>
              <a:spcPct val="90000"/>
            </a:lnSpc>
            <a:spcBef>
              <a:spcPct val="0"/>
            </a:spcBef>
            <a:spcAft>
              <a:spcPct val="35000"/>
            </a:spcAft>
            <a:buNone/>
          </a:pPr>
          <a:r>
            <a:rPr lang="en-US" sz="1700" kern="1200"/>
            <a:t>Reviewing records, preparing reports, consultation over the phone – </a:t>
          </a:r>
          <a:r>
            <a:rPr lang="en-US" sz="1700" i="1" kern="1200"/>
            <a:t>these activities must be clearly discussed and agreed upon with the team.</a:t>
          </a:r>
          <a:endParaRPr lang="en-US" sz="1700" kern="1200"/>
        </a:p>
      </dsp:txBody>
      <dsp:txXfrm>
        <a:off x="1355324" y="2315"/>
        <a:ext cx="4905775" cy="1173440"/>
      </dsp:txXfrm>
    </dsp:sp>
    <dsp:sp modelId="{B3E2F072-28A8-4948-9992-55CC7176C00F}">
      <dsp:nvSpPr>
        <dsp:cNvPr id="0" name=""/>
        <dsp:cNvSpPr/>
      </dsp:nvSpPr>
      <dsp:spPr>
        <a:xfrm>
          <a:off x="0" y="1469116"/>
          <a:ext cx="6261100" cy="117344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B2C356-783E-4E32-BFB6-46A514ED074F}">
      <dsp:nvSpPr>
        <dsp:cNvPr id="0" name=""/>
        <dsp:cNvSpPr/>
      </dsp:nvSpPr>
      <dsp:spPr>
        <a:xfrm>
          <a:off x="354965" y="1733140"/>
          <a:ext cx="645392" cy="6453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10DEC32-D4FF-4881-ACB7-F40E1A53DD23}">
      <dsp:nvSpPr>
        <dsp:cNvPr id="0" name=""/>
        <dsp:cNvSpPr/>
      </dsp:nvSpPr>
      <dsp:spPr>
        <a:xfrm>
          <a:off x="1355324" y="1469116"/>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755650">
            <a:lnSpc>
              <a:spcPct val="90000"/>
            </a:lnSpc>
            <a:spcBef>
              <a:spcPct val="0"/>
            </a:spcBef>
            <a:spcAft>
              <a:spcPct val="35000"/>
            </a:spcAft>
            <a:buNone/>
          </a:pPr>
          <a:r>
            <a:rPr lang="en-US" sz="1700" kern="1200"/>
            <a:t>Time spent with the person.</a:t>
          </a:r>
        </a:p>
      </dsp:txBody>
      <dsp:txXfrm>
        <a:off x="1355324" y="1469116"/>
        <a:ext cx="4905775" cy="1173440"/>
      </dsp:txXfrm>
    </dsp:sp>
    <dsp:sp modelId="{9721549D-605C-46E4-B2CD-A199A421AC5E}">
      <dsp:nvSpPr>
        <dsp:cNvPr id="0" name=""/>
        <dsp:cNvSpPr/>
      </dsp:nvSpPr>
      <dsp:spPr>
        <a:xfrm>
          <a:off x="0" y="2935917"/>
          <a:ext cx="6261100" cy="117344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963D8D-3CEC-45FF-BB7D-1C9F8EE02974}">
      <dsp:nvSpPr>
        <dsp:cNvPr id="0" name=""/>
        <dsp:cNvSpPr/>
      </dsp:nvSpPr>
      <dsp:spPr>
        <a:xfrm>
          <a:off x="354965" y="3199941"/>
          <a:ext cx="645392" cy="6453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549A413-29A6-4D92-99F0-551A56F2C85C}">
      <dsp:nvSpPr>
        <dsp:cNvPr id="0" name=""/>
        <dsp:cNvSpPr/>
      </dsp:nvSpPr>
      <dsp:spPr>
        <a:xfrm>
          <a:off x="1355324" y="2935917"/>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755650">
            <a:lnSpc>
              <a:spcPct val="90000"/>
            </a:lnSpc>
            <a:spcBef>
              <a:spcPct val="0"/>
            </a:spcBef>
            <a:spcAft>
              <a:spcPct val="35000"/>
            </a:spcAft>
            <a:buNone/>
          </a:pPr>
          <a:r>
            <a:rPr lang="en-US" sz="1700" kern="1200"/>
            <a:t>Consulting and training with Direct Support staff and family members -  these should account for the majority of billed time. </a:t>
          </a:r>
        </a:p>
      </dsp:txBody>
      <dsp:txXfrm>
        <a:off x="1355324" y="2935917"/>
        <a:ext cx="4905775" cy="1173440"/>
      </dsp:txXfrm>
    </dsp:sp>
    <dsp:sp modelId="{B9AC1A2B-0394-40FA-8F91-68580520F42D}">
      <dsp:nvSpPr>
        <dsp:cNvPr id="0" name=""/>
        <dsp:cNvSpPr/>
      </dsp:nvSpPr>
      <dsp:spPr>
        <a:xfrm>
          <a:off x="0" y="4402718"/>
          <a:ext cx="6261100" cy="117344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653A48-44A9-4554-B1BC-86320260072E}">
      <dsp:nvSpPr>
        <dsp:cNvPr id="0" name=""/>
        <dsp:cNvSpPr/>
      </dsp:nvSpPr>
      <dsp:spPr>
        <a:xfrm>
          <a:off x="354965" y="4666742"/>
          <a:ext cx="645392" cy="6453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C4DF6C3-8FBE-4AC3-829B-7086B2A200E7}">
      <dsp:nvSpPr>
        <dsp:cNvPr id="0" name=""/>
        <dsp:cNvSpPr/>
      </dsp:nvSpPr>
      <dsp:spPr>
        <a:xfrm>
          <a:off x="1355324" y="4402718"/>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755650">
            <a:lnSpc>
              <a:spcPct val="90000"/>
            </a:lnSpc>
            <a:spcBef>
              <a:spcPct val="0"/>
            </a:spcBef>
            <a:spcAft>
              <a:spcPct val="35000"/>
            </a:spcAft>
            <a:buNone/>
          </a:pPr>
          <a:r>
            <a:rPr lang="en-US" sz="1700" kern="1200" dirty="0"/>
            <a:t>Other activities are allowed but they cannot make up more than one third (1/3) of the time in a month without written approval from the region. </a:t>
          </a:r>
        </a:p>
      </dsp:txBody>
      <dsp:txXfrm>
        <a:off x="1355324" y="4402718"/>
        <a:ext cx="4905775" cy="1173440"/>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8933A4-2703-4786-B854-BCA5E0D806A0}" type="datetimeFigureOut">
              <a:rPr lang="en-US" smtClean="0"/>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3364969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8933A4-2703-4786-B854-BCA5E0D806A0}" type="datetimeFigureOut">
              <a:rPr lang="en-US" smtClean="0"/>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2868308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8933A4-2703-4786-B854-BCA5E0D806A0}" type="datetimeFigureOut">
              <a:rPr lang="en-US" smtClean="0"/>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202245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8933A4-2703-4786-B854-BCA5E0D806A0}" type="datetimeFigureOut">
              <a:rPr lang="en-US" smtClean="0"/>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9010738-DEA2-458B-9128-47FAC43E59D3}"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560958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8933A4-2703-4786-B854-BCA5E0D806A0}" type="datetimeFigureOut">
              <a:rPr lang="en-US" smtClean="0"/>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41395457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28933A4-2703-4786-B854-BCA5E0D806A0}" type="datetimeFigureOut">
              <a:rPr lang="en-US" smtClean="0"/>
              <a:t>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14522847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28933A4-2703-4786-B854-BCA5E0D806A0}" type="datetimeFigureOut">
              <a:rPr lang="en-US" smtClean="0"/>
              <a:t>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3312828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8933A4-2703-4786-B854-BCA5E0D806A0}" type="datetimeFigureOut">
              <a:rPr lang="en-US" smtClean="0"/>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1344179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128933A4-2703-4786-B854-BCA5E0D806A0}" type="datetimeFigureOut">
              <a:rPr lang="en-US" smtClean="0"/>
              <a:t>2/24/2021</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99010738-DEA2-458B-9128-47FAC43E59D3}" type="slidenum">
              <a:rPr lang="en-US" smtClean="0"/>
              <a:t>‹#›</a:t>
            </a:fld>
            <a:endParaRPr lang="en-US"/>
          </a:p>
        </p:txBody>
      </p:sp>
    </p:spTree>
    <p:extLst>
      <p:ext uri="{BB962C8B-B14F-4D97-AF65-F5344CB8AC3E}">
        <p14:creationId xmlns:p14="http://schemas.microsoft.com/office/powerpoint/2010/main" val="1396583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8933A4-2703-4786-B854-BCA5E0D806A0}" type="datetimeFigureOut">
              <a:rPr lang="en-US" smtClean="0"/>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2988251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8933A4-2703-4786-B854-BCA5E0D806A0}" type="datetimeFigureOut">
              <a:rPr lang="en-US" smtClean="0"/>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878548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8933A4-2703-4786-B854-BCA5E0D806A0}" type="datetimeFigureOut">
              <a:rPr lang="en-US" smtClean="0"/>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3181320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8933A4-2703-4786-B854-BCA5E0D806A0}" type="datetimeFigureOut">
              <a:rPr lang="en-US" smtClean="0"/>
              <a:t>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693936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8933A4-2703-4786-B854-BCA5E0D806A0}" type="datetimeFigureOut">
              <a:rPr lang="en-US" smtClean="0"/>
              <a:t>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1054256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28933A4-2703-4786-B854-BCA5E0D806A0}" type="datetimeFigureOut">
              <a:rPr lang="en-US" smtClean="0"/>
              <a:t>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3260905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8933A4-2703-4786-B854-BCA5E0D806A0}" type="datetimeFigureOut">
              <a:rPr lang="en-US" smtClean="0"/>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3024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8933A4-2703-4786-B854-BCA5E0D806A0}" type="datetimeFigureOut">
              <a:rPr lang="en-US" smtClean="0"/>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10738-DEA2-458B-9128-47FAC43E59D3}" type="slidenum">
              <a:rPr lang="en-US" smtClean="0"/>
              <a:t>‹#›</a:t>
            </a:fld>
            <a:endParaRPr lang="en-US"/>
          </a:p>
        </p:txBody>
      </p:sp>
    </p:spTree>
    <p:extLst>
      <p:ext uri="{BB962C8B-B14F-4D97-AF65-F5344CB8AC3E}">
        <p14:creationId xmlns:p14="http://schemas.microsoft.com/office/powerpoint/2010/main" val="3409386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28933A4-2703-4786-B854-BCA5E0D806A0}" type="datetimeFigureOut">
              <a:rPr lang="en-US" smtClean="0"/>
              <a:t>2/24/2021</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9010738-DEA2-458B-9128-47FAC43E59D3}" type="slidenum">
              <a:rPr lang="en-US" smtClean="0"/>
              <a:t>‹#›</a:t>
            </a:fld>
            <a:endParaRPr lang="en-US"/>
          </a:p>
        </p:txBody>
      </p:sp>
    </p:spTree>
    <p:extLst>
      <p:ext uri="{BB962C8B-B14F-4D97-AF65-F5344CB8AC3E}">
        <p14:creationId xmlns:p14="http://schemas.microsoft.com/office/powerpoint/2010/main" val="185391971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ommons.wikimedia.org/wiki/File:Dialog-stop-hand.svg" TargetMode="External"/><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yournorthcounty.com/north-county-san-diego-non-profits-for-year-end-giving/" TargetMode="External"/><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creativecommons.org/licenses/by-nc/3.0/" TargetMode="External"/><Relationship Id="rId5" Type="http://schemas.openxmlformats.org/officeDocument/2006/relationships/hyperlink" Target="http://www.pngall.com/home-png" TargetMode="External"/><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hyperlink" Target="https://commons.wikimedia.org/wiki/File:Dialog-stop-hand.svg" TargetMode="External"/><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portal.ct.gov/-/media/DDS/qpap/Clinical_Behavioral_Consultant_Checklist.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ortal.ct.gov/DDS/OperationsCenter/Qualified-Provider-Information/Existing-Qualified-Providers-Requesting-to-Add-a-Clinician"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7.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5DE9D-D1BF-4893-BB97-3ACCAF58154F}"/>
              </a:ext>
            </a:extLst>
          </p:cNvPr>
          <p:cNvSpPr>
            <a:spLocks noGrp="1"/>
          </p:cNvSpPr>
          <p:nvPr>
            <p:ph type="ctrTitle"/>
          </p:nvPr>
        </p:nvSpPr>
        <p:spPr/>
        <p:txBody>
          <a:bodyPr/>
          <a:lstStyle/>
          <a:p>
            <a:r>
              <a:rPr lang="en-US" sz="3600" dirty="0"/>
              <a:t>Clinical Behavioral Support Services-Service Definitions and Billing Documentation</a:t>
            </a:r>
          </a:p>
        </p:txBody>
      </p:sp>
      <p:sp>
        <p:nvSpPr>
          <p:cNvPr id="3" name="Subtitle 2">
            <a:extLst>
              <a:ext uri="{FF2B5EF4-FFF2-40B4-BE49-F238E27FC236}">
                <a16:creationId xmlns:a16="http://schemas.microsoft.com/office/drawing/2014/main" id="{EAEEC05C-7525-4034-8E6F-5C0388F3B5BA}"/>
              </a:ext>
            </a:extLst>
          </p:cNvPr>
          <p:cNvSpPr>
            <a:spLocks noGrp="1"/>
          </p:cNvSpPr>
          <p:nvPr>
            <p:ph type="subTitle" idx="1"/>
          </p:nvPr>
        </p:nvSpPr>
        <p:spPr/>
        <p:txBody>
          <a:bodyPr>
            <a:normAutofit lnSpcReduction="10000"/>
          </a:bodyPr>
          <a:lstStyle/>
          <a:p>
            <a:r>
              <a:rPr lang="en-US" dirty="0"/>
              <a:t>Dawne Recinos, PsyD</a:t>
            </a:r>
          </a:p>
          <a:p>
            <a:r>
              <a:rPr lang="en-US"/>
              <a:t>DDS South Region </a:t>
            </a:r>
            <a:r>
              <a:rPr lang="en-US" dirty="0"/>
              <a:t>Clinical Director</a:t>
            </a:r>
          </a:p>
          <a:p>
            <a:r>
              <a:rPr lang="en-US" dirty="0"/>
              <a:t>January 21, 2021</a:t>
            </a:r>
          </a:p>
        </p:txBody>
      </p:sp>
    </p:spTree>
    <p:extLst>
      <p:ext uri="{BB962C8B-B14F-4D97-AF65-F5344CB8AC3E}">
        <p14:creationId xmlns:p14="http://schemas.microsoft.com/office/powerpoint/2010/main" val="3511185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94301-DE12-A942-8461-8D3ACC7270B9}"/>
              </a:ext>
            </a:extLst>
          </p:cNvPr>
          <p:cNvSpPr>
            <a:spLocks noGrp="1"/>
          </p:cNvSpPr>
          <p:nvPr>
            <p:ph type="title"/>
          </p:nvPr>
        </p:nvSpPr>
        <p:spPr/>
        <p:txBody>
          <a:bodyPr/>
          <a:lstStyle/>
          <a:p>
            <a:r>
              <a:rPr lang="en-US" dirty="0"/>
              <a:t>What services are </a:t>
            </a:r>
            <a:r>
              <a:rPr lang="en-US" u="sng" dirty="0"/>
              <a:t>NOT</a:t>
            </a:r>
            <a:r>
              <a:rPr lang="en-US" dirty="0"/>
              <a:t> reimbursable?</a:t>
            </a:r>
          </a:p>
        </p:txBody>
      </p:sp>
      <p:sp>
        <p:nvSpPr>
          <p:cNvPr id="3" name="Content Placeholder 2">
            <a:extLst>
              <a:ext uri="{FF2B5EF4-FFF2-40B4-BE49-F238E27FC236}">
                <a16:creationId xmlns:a16="http://schemas.microsoft.com/office/drawing/2014/main" id="{FAECD18C-89D1-8D44-AB6B-23C5FE74C57E}"/>
              </a:ext>
            </a:extLst>
          </p:cNvPr>
          <p:cNvSpPr>
            <a:spLocks noGrp="1"/>
          </p:cNvSpPr>
          <p:nvPr>
            <p:ph idx="1"/>
          </p:nvPr>
        </p:nvSpPr>
        <p:spPr>
          <a:xfrm>
            <a:off x="331471" y="2080260"/>
            <a:ext cx="9962712" cy="3855929"/>
          </a:xfrm>
        </p:spPr>
        <p:txBody>
          <a:bodyPr>
            <a:normAutofit lnSpcReduction="10000"/>
          </a:bodyPr>
          <a:lstStyle/>
          <a:p>
            <a:r>
              <a:rPr lang="en-US" dirty="0"/>
              <a:t>Time spent on activities related to:</a:t>
            </a:r>
          </a:p>
          <a:p>
            <a:pPr lvl="1"/>
            <a:r>
              <a:rPr lang="en-US" dirty="0"/>
              <a:t>Billing</a:t>
            </a:r>
          </a:p>
          <a:p>
            <a:pPr lvl="1"/>
            <a:r>
              <a:rPr lang="en-US" dirty="0"/>
              <a:t>Payment</a:t>
            </a:r>
          </a:p>
          <a:p>
            <a:pPr lvl="1"/>
            <a:r>
              <a:rPr lang="en-US" dirty="0"/>
              <a:t>Scheduling of appointments</a:t>
            </a:r>
          </a:p>
          <a:p>
            <a:pPr lvl="1"/>
            <a:r>
              <a:rPr lang="en-US" dirty="0"/>
              <a:t>Collateral calls</a:t>
            </a:r>
          </a:p>
          <a:p>
            <a:pPr lvl="1"/>
            <a:r>
              <a:rPr lang="en-US" dirty="0"/>
              <a:t>Travel time</a:t>
            </a:r>
          </a:p>
          <a:p>
            <a:pPr lvl="1"/>
            <a:r>
              <a:rPr lang="en-US" dirty="0"/>
              <a:t>Service documentation</a:t>
            </a:r>
          </a:p>
          <a:p>
            <a:pPr marL="457200" lvl="1" indent="0">
              <a:buNone/>
            </a:pPr>
            <a:r>
              <a:rPr lang="en-US" i="1" dirty="0"/>
              <a:t>*Please note that the services above are built into the existing provider rate.*</a:t>
            </a:r>
          </a:p>
          <a:p>
            <a:pPr marL="457200" lvl="1" indent="0">
              <a:buNone/>
            </a:pPr>
            <a:endParaRPr lang="en-US" dirty="0"/>
          </a:p>
          <a:p>
            <a:pPr marL="457200" lvl="1" indent="0" algn="ctr">
              <a:buNone/>
            </a:pPr>
            <a:r>
              <a:rPr lang="en-US" sz="2400" b="1" dirty="0"/>
              <a:t>Any Clinical Behavioral Supports provided by a clinician </a:t>
            </a:r>
            <a:r>
              <a:rPr lang="en-US" sz="2400" b="1" u="sng" dirty="0"/>
              <a:t>not</a:t>
            </a:r>
            <a:r>
              <a:rPr lang="en-US" sz="2400" b="1" dirty="0"/>
              <a:t> approved by DDS will not be reimbursed at the Clinical Behavioral Support rate.</a:t>
            </a:r>
          </a:p>
          <a:p>
            <a:pPr lvl="1"/>
            <a:endParaRPr lang="en-US" dirty="0"/>
          </a:p>
          <a:p>
            <a:pPr marL="457200" lvl="1" indent="0">
              <a:buNone/>
            </a:pPr>
            <a:endParaRPr lang="en-US" dirty="0"/>
          </a:p>
        </p:txBody>
      </p:sp>
      <p:pic>
        <p:nvPicPr>
          <p:cNvPr id="5" name="Picture 4">
            <a:extLst>
              <a:ext uri="{FF2B5EF4-FFF2-40B4-BE49-F238E27FC236}">
                <a16:creationId xmlns:a16="http://schemas.microsoft.com/office/drawing/2014/main" id="{21F4BDB3-3106-464D-8291-9EEB3040D466}"/>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402320" y="2080260"/>
            <a:ext cx="2047240" cy="2014792"/>
          </a:xfrm>
          <a:prstGeom prst="rect">
            <a:avLst/>
          </a:prstGeom>
        </p:spPr>
      </p:pic>
    </p:spTree>
    <p:extLst>
      <p:ext uri="{BB962C8B-B14F-4D97-AF65-F5344CB8AC3E}">
        <p14:creationId xmlns:p14="http://schemas.microsoft.com/office/powerpoint/2010/main" val="179694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B9EA5B-7D55-7C42-9D5A-7BEE504567AD}"/>
              </a:ext>
            </a:extLst>
          </p:cNvPr>
          <p:cNvSpPr>
            <a:spLocks noGrp="1"/>
          </p:cNvSpPr>
          <p:nvPr>
            <p:ph type="ctrTitle"/>
          </p:nvPr>
        </p:nvSpPr>
        <p:spPr/>
        <p:txBody>
          <a:bodyPr/>
          <a:lstStyle/>
          <a:p>
            <a:pPr algn="ctr"/>
            <a:r>
              <a:rPr lang="en-US" dirty="0"/>
              <a:t>THANK YOU!</a:t>
            </a:r>
          </a:p>
        </p:txBody>
      </p:sp>
    </p:spTree>
    <p:extLst>
      <p:ext uri="{BB962C8B-B14F-4D97-AF65-F5344CB8AC3E}">
        <p14:creationId xmlns:p14="http://schemas.microsoft.com/office/powerpoint/2010/main" val="2584620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E715C-7913-4A69-95C7-F43CDC4F46F3}"/>
              </a:ext>
            </a:extLst>
          </p:cNvPr>
          <p:cNvSpPr>
            <a:spLocks noGrp="1"/>
          </p:cNvSpPr>
          <p:nvPr>
            <p:ph type="title"/>
          </p:nvPr>
        </p:nvSpPr>
        <p:spPr/>
        <p:txBody>
          <a:bodyPr/>
          <a:lstStyle/>
          <a:p>
            <a:r>
              <a:rPr lang="en-US" dirty="0"/>
              <a:t>Definition of Clinical Behavioral Services</a:t>
            </a:r>
          </a:p>
        </p:txBody>
      </p:sp>
      <p:sp>
        <p:nvSpPr>
          <p:cNvPr id="3" name="Content Placeholder 2">
            <a:extLst>
              <a:ext uri="{FF2B5EF4-FFF2-40B4-BE49-F238E27FC236}">
                <a16:creationId xmlns:a16="http://schemas.microsoft.com/office/drawing/2014/main" id="{809FC9DE-F732-464C-A6DE-6F162186ED7D}"/>
              </a:ext>
            </a:extLst>
          </p:cNvPr>
          <p:cNvSpPr>
            <a:spLocks noGrp="1"/>
          </p:cNvSpPr>
          <p:nvPr>
            <p:ph idx="1"/>
          </p:nvPr>
        </p:nvSpPr>
        <p:spPr>
          <a:xfrm>
            <a:off x="680321" y="2034540"/>
            <a:ext cx="9613861" cy="3901649"/>
          </a:xfrm>
        </p:spPr>
        <p:txBody>
          <a:bodyPr>
            <a:normAutofit/>
          </a:bodyPr>
          <a:lstStyle/>
          <a:p>
            <a:r>
              <a:rPr lang="en-US" dirty="0"/>
              <a:t>Clinical Behavioral Support Services are therapeutic services that are not covered by the Medicare or Medicaid State Plan and are necessary to improve an individual’s independence and inclusion in their community.</a:t>
            </a:r>
          </a:p>
          <a:p>
            <a:r>
              <a:rPr lang="en-US" dirty="0"/>
              <a:t>Clinical Behavioral Services may be purchased from a qualified individual practitioner or purchased from a qualified provider agency. </a:t>
            </a:r>
          </a:p>
        </p:txBody>
      </p:sp>
      <p:pic>
        <p:nvPicPr>
          <p:cNvPr id="5" name="Picture 4">
            <a:extLst>
              <a:ext uri="{FF2B5EF4-FFF2-40B4-BE49-F238E27FC236}">
                <a16:creationId xmlns:a16="http://schemas.microsoft.com/office/drawing/2014/main" id="{D5396227-343A-AA4E-BBB0-D42BF076DEC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845169" y="4341641"/>
            <a:ext cx="3657600" cy="2057400"/>
          </a:xfrm>
          <a:prstGeom prst="rect">
            <a:avLst/>
          </a:prstGeom>
        </p:spPr>
      </p:pic>
      <p:sp>
        <p:nvSpPr>
          <p:cNvPr id="6" name="TextBox 5">
            <a:extLst>
              <a:ext uri="{FF2B5EF4-FFF2-40B4-BE49-F238E27FC236}">
                <a16:creationId xmlns:a16="http://schemas.microsoft.com/office/drawing/2014/main" id="{53629671-8B8E-314A-8F1B-36C47D81DF58}"/>
              </a:ext>
            </a:extLst>
          </p:cNvPr>
          <p:cNvSpPr txBox="1"/>
          <p:nvPr/>
        </p:nvSpPr>
        <p:spPr>
          <a:xfrm>
            <a:off x="4267200" y="4457700"/>
            <a:ext cx="3657600" cy="230832"/>
          </a:xfrm>
          <a:prstGeom prst="rect">
            <a:avLst/>
          </a:prstGeom>
          <a:noFill/>
        </p:spPr>
        <p:txBody>
          <a:bodyPr wrap="square" rtlCol="0">
            <a:spAutoFit/>
          </a:bodyPr>
          <a:lstStyle/>
          <a:p>
            <a:r>
              <a:rPr lang="en-US" sz="900">
                <a:hlinkClick r:id="rId3" tooltip="https://yournorthcounty.com/north-county-san-diego-non-profits-for-year-end-giving/"/>
              </a:rPr>
              <a:t>This Photo</a:t>
            </a:r>
            <a:r>
              <a:rPr lang="en-US" sz="900"/>
              <a:t> by Unknown Author is licensed under </a:t>
            </a:r>
            <a:r>
              <a:rPr lang="en-US" sz="900">
                <a:hlinkClick r:id="rId4" tooltip="https://creativecommons.org/licenses/by/3.0/"/>
              </a:rPr>
              <a:t>CC BY</a:t>
            </a:r>
            <a:endParaRPr lang="en-US" sz="900"/>
          </a:p>
        </p:txBody>
      </p:sp>
    </p:spTree>
    <p:extLst>
      <p:ext uri="{BB962C8B-B14F-4D97-AF65-F5344CB8AC3E}">
        <p14:creationId xmlns:p14="http://schemas.microsoft.com/office/powerpoint/2010/main" val="1639246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DE36B-7DAB-8F40-82D7-9F6824640426}"/>
              </a:ext>
            </a:extLst>
          </p:cNvPr>
          <p:cNvSpPr>
            <a:spLocks noGrp="1"/>
          </p:cNvSpPr>
          <p:nvPr>
            <p:ph type="title"/>
          </p:nvPr>
        </p:nvSpPr>
        <p:spPr>
          <a:xfrm>
            <a:off x="680321" y="753228"/>
            <a:ext cx="9613861" cy="1080938"/>
          </a:xfrm>
        </p:spPr>
        <p:txBody>
          <a:bodyPr>
            <a:normAutofit/>
          </a:bodyPr>
          <a:lstStyle/>
          <a:p>
            <a:r>
              <a:rPr lang="en-US" dirty="0"/>
              <a:t>What is included in Clinical Behavioral Services?</a:t>
            </a:r>
          </a:p>
        </p:txBody>
      </p:sp>
      <p:graphicFrame>
        <p:nvGraphicFramePr>
          <p:cNvPr id="5" name="Content Placeholder 2">
            <a:extLst>
              <a:ext uri="{FF2B5EF4-FFF2-40B4-BE49-F238E27FC236}">
                <a16:creationId xmlns:a16="http://schemas.microsoft.com/office/drawing/2014/main" id="{6C669DEF-602B-4DD1-8DF7-6E618B43ABB7}"/>
              </a:ext>
            </a:extLst>
          </p:cNvPr>
          <p:cNvGraphicFramePr>
            <a:graphicFrameLocks noGrp="1"/>
          </p:cNvGraphicFramePr>
          <p:nvPr>
            <p:ph idx="1"/>
            <p:extLst>
              <p:ext uri="{D42A27DB-BD31-4B8C-83A1-F6EECF244321}">
                <p14:modId xmlns:p14="http://schemas.microsoft.com/office/powerpoint/2010/main" val="1943000634"/>
              </p:ext>
            </p:extLst>
          </p:nvPr>
        </p:nvGraphicFramePr>
        <p:xfrm>
          <a:off x="681037" y="2011681"/>
          <a:ext cx="10830641" cy="40930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9986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FECAD23-900F-4F1B-A441-6A68749F8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57943801-CAEC-4F98-9332-2A4D9128463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Rectangle 14">
            <a:extLst>
              <a:ext uri="{FF2B5EF4-FFF2-40B4-BE49-F238E27FC236}">
                <a16:creationId xmlns:a16="http://schemas.microsoft.com/office/drawing/2014/main" id="{8A233090-6C39-4F59-8A0F-86F011A7E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5992" y="0"/>
            <a:ext cx="4636008"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84DCAA0-4BF1-4FB9-97BA-D6BA630419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2" y="609600"/>
            <a:ext cx="787603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3D589AD-81FF-3F44-AFA5-BFA03B0BF746}"/>
              </a:ext>
            </a:extLst>
          </p:cNvPr>
          <p:cNvSpPr>
            <a:spLocks noGrp="1"/>
          </p:cNvSpPr>
          <p:nvPr>
            <p:ph type="title"/>
          </p:nvPr>
        </p:nvSpPr>
        <p:spPr>
          <a:xfrm>
            <a:off x="680321" y="753228"/>
            <a:ext cx="7087552" cy="1080938"/>
          </a:xfrm>
        </p:spPr>
        <p:txBody>
          <a:bodyPr>
            <a:normAutofit/>
          </a:bodyPr>
          <a:lstStyle/>
          <a:p>
            <a:r>
              <a:rPr lang="en-US" dirty="0"/>
              <a:t>Where can services be delivered?</a:t>
            </a:r>
          </a:p>
        </p:txBody>
      </p:sp>
      <p:pic>
        <p:nvPicPr>
          <p:cNvPr id="19" name="Picture 18">
            <a:extLst>
              <a:ext uri="{FF2B5EF4-FFF2-40B4-BE49-F238E27FC236}">
                <a16:creationId xmlns:a16="http://schemas.microsoft.com/office/drawing/2014/main" id="{9BC2FEA5-B399-458A-8393-E06CE40DB89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 y="1970240"/>
            <a:ext cx="7967048" cy="321164"/>
          </a:xfrm>
          <a:prstGeom prst="rect">
            <a:avLst/>
          </a:prstGeom>
        </p:spPr>
      </p:pic>
      <p:sp>
        <p:nvSpPr>
          <p:cNvPr id="3" name="Content Placeholder 2">
            <a:extLst>
              <a:ext uri="{FF2B5EF4-FFF2-40B4-BE49-F238E27FC236}">
                <a16:creationId xmlns:a16="http://schemas.microsoft.com/office/drawing/2014/main" id="{9D01C79A-44CB-064A-B12C-8F318567A064}"/>
              </a:ext>
            </a:extLst>
          </p:cNvPr>
          <p:cNvSpPr>
            <a:spLocks noGrp="1"/>
          </p:cNvSpPr>
          <p:nvPr>
            <p:ph idx="1"/>
          </p:nvPr>
        </p:nvSpPr>
        <p:spPr>
          <a:xfrm>
            <a:off x="680321" y="2336872"/>
            <a:ext cx="6423211" cy="3911527"/>
          </a:xfrm>
        </p:spPr>
        <p:txBody>
          <a:bodyPr>
            <a:normAutofit/>
          </a:bodyPr>
          <a:lstStyle/>
          <a:p>
            <a:r>
              <a:rPr lang="en-US" sz="2000" dirty="0"/>
              <a:t>Clinical Behavioral Services may be delivered in the individual’s home or community, as described in the treatment/support plan in the person’s Individual Plan. </a:t>
            </a:r>
          </a:p>
          <a:p>
            <a:r>
              <a:rPr lang="en-US" sz="2000" dirty="0"/>
              <a:t>This service is available only to people who live in their own or family homes and receive less than 24 hour supports from DDS.</a:t>
            </a:r>
          </a:p>
          <a:p>
            <a:r>
              <a:rPr lang="en-US" sz="2000" dirty="0"/>
              <a:t>This service </a:t>
            </a:r>
            <a:r>
              <a:rPr lang="en-US" sz="2000" i="1" dirty="0"/>
              <a:t>cannot</a:t>
            </a:r>
            <a:r>
              <a:rPr lang="en-US" sz="2000" dirty="0"/>
              <a:t> be provided in a school or a facility. </a:t>
            </a:r>
          </a:p>
        </p:txBody>
      </p:sp>
      <p:pic>
        <p:nvPicPr>
          <p:cNvPr id="5" name="Picture 4">
            <a:extLst>
              <a:ext uri="{FF2B5EF4-FFF2-40B4-BE49-F238E27FC236}">
                <a16:creationId xmlns:a16="http://schemas.microsoft.com/office/drawing/2014/main" id="{46995AC8-9AF0-4EB7-B0A2-7638D4FCBC5E}"/>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8187091" y="1749761"/>
            <a:ext cx="3358478" cy="3358478"/>
          </a:xfrm>
          <a:prstGeom prst="rect">
            <a:avLst/>
          </a:prstGeom>
          <a:ln>
            <a:noFill/>
          </a:ln>
          <a:effectLst>
            <a:outerShdw blurRad="76200" dist="63500" dir="5040000" algn="tl" rotWithShape="0">
              <a:srgbClr val="000000">
                <a:alpha val="41000"/>
              </a:srgbClr>
            </a:outerShdw>
          </a:effectLst>
        </p:spPr>
      </p:pic>
      <p:sp>
        <p:nvSpPr>
          <p:cNvPr id="6" name="TextBox 5">
            <a:extLst>
              <a:ext uri="{FF2B5EF4-FFF2-40B4-BE49-F238E27FC236}">
                <a16:creationId xmlns:a16="http://schemas.microsoft.com/office/drawing/2014/main" id="{7EAB5D53-EDFE-4488-9DF4-6B31A2610EB4}"/>
              </a:ext>
            </a:extLst>
          </p:cNvPr>
          <p:cNvSpPr txBox="1"/>
          <p:nvPr/>
        </p:nvSpPr>
        <p:spPr>
          <a:xfrm>
            <a:off x="9004489" y="4908184"/>
            <a:ext cx="2541080"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5" tooltip="http://www.pngall.com/home-png">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6" tooltip="https://creativecommons.org/licenses/by-nc/3.0/">
                  <a:extLst>
                    <a:ext uri="{A12FA001-AC4F-418D-AE19-62706E023703}">
                      <ahyp:hlinkClr xmlns:ahyp="http://schemas.microsoft.com/office/drawing/2018/hyperlinkcolor" val="tx"/>
                    </a:ext>
                  </a:extLst>
                </a:hlinkClick>
              </a:rPr>
              <a:t>CC BY-NC</a:t>
            </a:r>
            <a:endParaRPr lang="en-US" sz="700">
              <a:solidFill>
                <a:srgbClr val="FFFFFF"/>
              </a:solidFill>
            </a:endParaRPr>
          </a:p>
        </p:txBody>
      </p:sp>
    </p:spTree>
    <p:extLst>
      <p:ext uri="{BB962C8B-B14F-4D97-AF65-F5344CB8AC3E}">
        <p14:creationId xmlns:p14="http://schemas.microsoft.com/office/powerpoint/2010/main" val="2144811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11701-1FB7-7744-B818-400300333692}"/>
              </a:ext>
            </a:extLst>
          </p:cNvPr>
          <p:cNvSpPr>
            <a:spLocks noGrp="1"/>
          </p:cNvSpPr>
          <p:nvPr>
            <p:ph type="title"/>
          </p:nvPr>
        </p:nvSpPr>
        <p:spPr>
          <a:xfrm>
            <a:off x="680321" y="753228"/>
            <a:ext cx="9613861" cy="1080938"/>
          </a:xfrm>
        </p:spPr>
        <p:txBody>
          <a:bodyPr>
            <a:normAutofit/>
          </a:bodyPr>
          <a:lstStyle/>
          <a:p>
            <a:r>
              <a:rPr lang="en-US" dirty="0"/>
              <a:t>Are there any limitations and exclusions?</a:t>
            </a:r>
          </a:p>
        </p:txBody>
      </p:sp>
      <p:sp>
        <p:nvSpPr>
          <p:cNvPr id="3" name="Content Placeholder 2">
            <a:extLst>
              <a:ext uri="{FF2B5EF4-FFF2-40B4-BE49-F238E27FC236}">
                <a16:creationId xmlns:a16="http://schemas.microsoft.com/office/drawing/2014/main" id="{3BB040FD-B3FF-2549-A633-141CF94EE096}"/>
              </a:ext>
            </a:extLst>
          </p:cNvPr>
          <p:cNvSpPr>
            <a:spLocks noGrp="1"/>
          </p:cNvSpPr>
          <p:nvPr>
            <p:ph idx="1"/>
          </p:nvPr>
        </p:nvSpPr>
        <p:spPr>
          <a:xfrm>
            <a:off x="680322" y="2336873"/>
            <a:ext cx="4931045" cy="3599316"/>
          </a:xfrm>
        </p:spPr>
        <p:txBody>
          <a:bodyPr>
            <a:normAutofit/>
          </a:bodyPr>
          <a:lstStyle/>
          <a:p>
            <a:r>
              <a:rPr lang="en-US" sz="2000" dirty="0"/>
              <a:t>Clinical Behavioral Services may be delivered at the same time as Individualized Home Supports, Personal Support, Adult Companion and Individualized Day Supports, Life Skills coaching and community mentoring. </a:t>
            </a:r>
          </a:p>
          <a:p>
            <a:r>
              <a:rPr lang="en-US" sz="2000" dirty="0"/>
              <a:t>These services, the requirements, and the rates </a:t>
            </a:r>
            <a:r>
              <a:rPr lang="en-US" sz="2000" b="1" u="sng" dirty="0">
                <a:effectLst>
                  <a:outerShdw blurRad="38100" dist="38100" dir="2700000" algn="tl">
                    <a:srgbClr val="000000">
                      <a:alpha val="43137"/>
                    </a:srgbClr>
                  </a:outerShdw>
                </a:effectLst>
              </a:rPr>
              <a:t>do not apply </a:t>
            </a:r>
            <a:r>
              <a:rPr lang="en-US" sz="2000" dirty="0"/>
              <a:t>to Residential Habilitation (CLA and CTH), Group Day Services, or Supported Employment. </a:t>
            </a:r>
          </a:p>
        </p:txBody>
      </p:sp>
      <p:pic>
        <p:nvPicPr>
          <p:cNvPr id="5" name="Picture 4">
            <a:extLst>
              <a:ext uri="{FF2B5EF4-FFF2-40B4-BE49-F238E27FC236}">
                <a16:creationId xmlns:a16="http://schemas.microsoft.com/office/drawing/2014/main" id="{F151FFF7-6E54-45E6-8962-53108C9589F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395658" y="2336800"/>
            <a:ext cx="3598863" cy="3598863"/>
          </a:xfrm>
          <a:prstGeom prst="rect">
            <a:avLst/>
          </a:prstGeom>
          <a:ln>
            <a:noFill/>
          </a:ln>
          <a:effectLst>
            <a:outerShdw blurRad="76200" dist="63500" dir="5040000" algn="tl" rotWithShape="0">
              <a:srgbClr val="000000">
                <a:alpha val="41000"/>
              </a:srgbClr>
            </a:outerShdw>
          </a:effectLst>
        </p:spPr>
      </p:pic>
      <p:sp>
        <p:nvSpPr>
          <p:cNvPr id="6" name="TextBox 5">
            <a:extLst>
              <a:ext uri="{FF2B5EF4-FFF2-40B4-BE49-F238E27FC236}">
                <a16:creationId xmlns:a16="http://schemas.microsoft.com/office/drawing/2014/main" id="{51FE1C60-A13B-4A98-8D92-56356918BCE3}"/>
              </a:ext>
            </a:extLst>
          </p:cNvPr>
          <p:cNvSpPr txBox="1"/>
          <p:nvPr/>
        </p:nvSpPr>
        <p:spPr>
          <a:xfrm>
            <a:off x="7467868" y="5735608"/>
            <a:ext cx="2526653"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s://commons.wikimedia.org/wiki/File:Dialog-stop-hand.svg">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en-US" sz="700">
              <a:solidFill>
                <a:srgbClr val="FFFFFF"/>
              </a:solidFill>
            </a:endParaRPr>
          </a:p>
        </p:txBody>
      </p:sp>
    </p:spTree>
    <p:extLst>
      <p:ext uri="{BB962C8B-B14F-4D97-AF65-F5344CB8AC3E}">
        <p14:creationId xmlns:p14="http://schemas.microsoft.com/office/powerpoint/2010/main" val="3470566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A9624-9E38-EC4F-A446-0915821132E0}"/>
              </a:ext>
            </a:extLst>
          </p:cNvPr>
          <p:cNvSpPr>
            <a:spLocks noGrp="1"/>
          </p:cNvSpPr>
          <p:nvPr>
            <p:ph type="title"/>
          </p:nvPr>
        </p:nvSpPr>
        <p:spPr/>
        <p:txBody>
          <a:bodyPr/>
          <a:lstStyle/>
          <a:p>
            <a:r>
              <a:rPr lang="en-US" dirty="0"/>
              <a:t>Who may deliver Clinical Behavioral Services?</a:t>
            </a:r>
          </a:p>
        </p:txBody>
      </p:sp>
      <p:sp>
        <p:nvSpPr>
          <p:cNvPr id="3" name="Content Placeholder 2">
            <a:extLst>
              <a:ext uri="{FF2B5EF4-FFF2-40B4-BE49-F238E27FC236}">
                <a16:creationId xmlns:a16="http://schemas.microsoft.com/office/drawing/2014/main" id="{4A97F248-98D5-F143-87E9-DD9285CC9CAF}"/>
              </a:ext>
            </a:extLst>
          </p:cNvPr>
          <p:cNvSpPr>
            <a:spLocks noGrp="1"/>
          </p:cNvSpPr>
          <p:nvPr>
            <p:ph idx="1"/>
          </p:nvPr>
        </p:nvSpPr>
        <p:spPr>
          <a:xfrm>
            <a:off x="346841" y="2336873"/>
            <a:ext cx="11445766" cy="3599316"/>
          </a:xfrm>
        </p:spPr>
        <p:txBody>
          <a:bodyPr>
            <a:normAutofit fontScale="85000" lnSpcReduction="20000"/>
          </a:bodyPr>
          <a:lstStyle/>
          <a:p>
            <a:r>
              <a:rPr lang="en-US" dirty="0"/>
              <a:t>Doctoral level providers with current licensure.</a:t>
            </a:r>
          </a:p>
          <a:p>
            <a:r>
              <a:rPr lang="en-US" dirty="0"/>
              <a:t>Master’s level providers with a degree in psychology, special education, social work, or a related field (LPC, LMFT, LCSW).</a:t>
            </a:r>
          </a:p>
          <a:p>
            <a:r>
              <a:rPr lang="en-US" dirty="0"/>
              <a:t>BCBA level providers with current licensure (L-BCBA).</a:t>
            </a:r>
          </a:p>
          <a:p>
            <a:endParaRPr lang="en-US" dirty="0"/>
          </a:p>
          <a:p>
            <a:pPr marL="0" indent="0">
              <a:buNone/>
            </a:pPr>
            <a:r>
              <a:rPr lang="en-US" dirty="0"/>
              <a:t>All prospective providers must meet the described qualifications:</a:t>
            </a:r>
          </a:p>
          <a:p>
            <a:pPr marL="0" indent="0">
              <a:buNone/>
            </a:pPr>
            <a:r>
              <a:rPr lang="en-US" dirty="0">
                <a:hlinkClick r:id="rId2"/>
              </a:rPr>
              <a:t>https://portal.ct.gov/-/media/DDS/qpap/Clinical_Behavioral_Consultant_Checklist.pdf</a:t>
            </a:r>
            <a:endParaRPr lang="en-US" dirty="0"/>
          </a:p>
          <a:p>
            <a:pPr marL="0" indent="0">
              <a:buNone/>
            </a:pPr>
            <a:endParaRPr lang="en-US" dirty="0"/>
          </a:p>
          <a:p>
            <a:pPr marL="0" indent="0">
              <a:buNone/>
            </a:pPr>
            <a:r>
              <a:rPr lang="en-US" dirty="0"/>
              <a:t>*</a:t>
            </a:r>
            <a:r>
              <a:rPr lang="en-US" sz="1900" dirty="0"/>
              <a:t>Note –Although we are not accepting Bachelor’s level providers at this time, we acknowledge that providers do hire and allow employees with BA/BS degrees to write BSPs in order for them to gain experience. In these instances, a DDS qualified doctoral or master’s level clinician must review and sign off on the BSP to obtain reimbursement for  </a:t>
            </a:r>
            <a:r>
              <a:rPr lang="en-US" sz="1900"/>
              <a:t>this service.</a:t>
            </a:r>
            <a:endParaRPr lang="en-US" sz="1900" dirty="0"/>
          </a:p>
        </p:txBody>
      </p:sp>
    </p:spTree>
    <p:extLst>
      <p:ext uri="{BB962C8B-B14F-4D97-AF65-F5344CB8AC3E}">
        <p14:creationId xmlns:p14="http://schemas.microsoft.com/office/powerpoint/2010/main" val="999885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3E8A9A-DA4B-4F12-9331-219EBE523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81776" y="0"/>
            <a:ext cx="91763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1C4DCE7A-0E46-404B-9E0D-E93DC7B2A8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ADD673B7-F6B7-43EE-936B-D09F3A337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81776" cy="6858000"/>
          </a:xfrm>
          <a:prstGeom prst="rect">
            <a:avLst/>
          </a:prstGeom>
          <a:solidFill>
            <a:schemeClr val="bg1"/>
          </a:solidFill>
          <a:ln>
            <a:noFill/>
          </a:ln>
          <a:effectLst>
            <a:outerShdw blurRad="889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7D0A02-F9C3-6848-A6EC-2B20187CE22E}"/>
              </a:ext>
            </a:extLst>
          </p:cNvPr>
          <p:cNvSpPr>
            <a:spLocks noGrp="1"/>
          </p:cNvSpPr>
          <p:nvPr>
            <p:ph type="title"/>
          </p:nvPr>
        </p:nvSpPr>
        <p:spPr>
          <a:xfrm>
            <a:off x="6770849" y="643466"/>
            <a:ext cx="3846292" cy="5205943"/>
          </a:xfrm>
        </p:spPr>
        <p:txBody>
          <a:bodyPr anchor="b">
            <a:normAutofit/>
          </a:bodyPr>
          <a:lstStyle/>
          <a:p>
            <a:pPr algn="r"/>
            <a:r>
              <a:rPr lang="en-US" sz="4800">
                <a:solidFill>
                  <a:schemeClr val="accent1"/>
                </a:solidFill>
              </a:rPr>
              <a:t>What is the process to become a qualified Clinical Behavioral Provider?</a:t>
            </a:r>
          </a:p>
        </p:txBody>
      </p:sp>
      <p:sp>
        <p:nvSpPr>
          <p:cNvPr id="3" name="Content Placeholder 2">
            <a:extLst>
              <a:ext uri="{FF2B5EF4-FFF2-40B4-BE49-F238E27FC236}">
                <a16:creationId xmlns:a16="http://schemas.microsoft.com/office/drawing/2014/main" id="{7BFFA579-408F-E945-9B3A-4DD3C8780F55}"/>
              </a:ext>
            </a:extLst>
          </p:cNvPr>
          <p:cNvSpPr>
            <a:spLocks noGrp="1"/>
          </p:cNvSpPr>
          <p:nvPr>
            <p:ph idx="1"/>
          </p:nvPr>
        </p:nvSpPr>
        <p:spPr>
          <a:xfrm>
            <a:off x="680321" y="457200"/>
            <a:ext cx="6090528" cy="5943600"/>
          </a:xfrm>
        </p:spPr>
        <p:txBody>
          <a:bodyPr anchor="ctr">
            <a:normAutofit/>
          </a:bodyPr>
          <a:lstStyle/>
          <a:p>
            <a:r>
              <a:rPr lang="en-US" sz="1700" dirty="0"/>
              <a:t>Qualified Providers of Clinical Behavioral Supports are required to submit documents for </a:t>
            </a:r>
            <a:r>
              <a:rPr lang="en-US" sz="1700" u="sng" dirty="0"/>
              <a:t>each</a:t>
            </a:r>
            <a:r>
              <a:rPr lang="en-US" sz="1700" dirty="0"/>
              <a:t> clinician who will provide this service for the agency. </a:t>
            </a:r>
          </a:p>
          <a:p>
            <a:r>
              <a:rPr lang="en-US" sz="1700" dirty="0"/>
              <a:t>If your agency has clinicians on staff that are currently providing supports, but have not been qualified by DDS, please notify Debra Lynch (Debra.Lynch@ct.gov) immediately. </a:t>
            </a:r>
          </a:p>
          <a:p>
            <a:r>
              <a:rPr lang="en-US" sz="1700" dirty="0"/>
              <a:t>Please visit the DDS website for a list of required documents: </a:t>
            </a:r>
            <a:r>
              <a:rPr lang="en-US" sz="1700" dirty="0">
                <a:hlinkClick r:id="rId3"/>
              </a:rPr>
              <a:t>https://portal.ct.gov/DDS/OperationsCenter/Qualified-Provider-Information/Existing-Qualified-Providers-Requesting-to-Add-a-Clinician</a:t>
            </a:r>
            <a:endParaRPr lang="en-US" sz="1700" dirty="0"/>
          </a:p>
          <a:p>
            <a:r>
              <a:rPr lang="en-US" sz="1700" dirty="0"/>
              <a:t>Once the clinician is approved by the Operations Center, the provider may bill for the clinician’s services through an established authorization.</a:t>
            </a:r>
          </a:p>
        </p:txBody>
      </p:sp>
    </p:spTree>
    <p:extLst>
      <p:ext uri="{BB962C8B-B14F-4D97-AF65-F5344CB8AC3E}">
        <p14:creationId xmlns:p14="http://schemas.microsoft.com/office/powerpoint/2010/main" val="2686518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EAAEB-DB1D-644F-B259-7D87E9BC95A2}"/>
              </a:ext>
            </a:extLst>
          </p:cNvPr>
          <p:cNvSpPr>
            <a:spLocks noGrp="1"/>
          </p:cNvSpPr>
          <p:nvPr>
            <p:ph type="title"/>
          </p:nvPr>
        </p:nvSpPr>
        <p:spPr>
          <a:xfrm>
            <a:off x="680321" y="753228"/>
            <a:ext cx="9613861" cy="1080938"/>
          </a:xfrm>
        </p:spPr>
        <p:txBody>
          <a:bodyPr/>
          <a:lstStyle/>
          <a:p>
            <a:r>
              <a:rPr lang="en-US"/>
              <a:t>What documentation is required for reimbursement?</a:t>
            </a:r>
            <a:endParaRPr lang="en-US" dirty="0"/>
          </a:p>
        </p:txBody>
      </p:sp>
      <p:sp>
        <p:nvSpPr>
          <p:cNvPr id="3" name="Content Placeholder 2">
            <a:extLst>
              <a:ext uri="{FF2B5EF4-FFF2-40B4-BE49-F238E27FC236}">
                <a16:creationId xmlns:a16="http://schemas.microsoft.com/office/drawing/2014/main" id="{B4163219-46D2-F34D-B5F2-1A3FB3604B4D}"/>
              </a:ext>
            </a:extLst>
          </p:cNvPr>
          <p:cNvSpPr>
            <a:spLocks noGrp="1"/>
          </p:cNvSpPr>
          <p:nvPr>
            <p:ph idx="1"/>
          </p:nvPr>
        </p:nvSpPr>
        <p:spPr>
          <a:xfrm>
            <a:off x="342901" y="2011680"/>
            <a:ext cx="10275570" cy="4248443"/>
          </a:xfrm>
        </p:spPr>
        <p:txBody>
          <a:bodyPr>
            <a:normAutofit fontScale="62500" lnSpcReduction="20000"/>
          </a:bodyPr>
          <a:lstStyle/>
          <a:p>
            <a:r>
              <a:rPr lang="en-US" sz="2900" dirty="0"/>
              <a:t>The date of service.</a:t>
            </a:r>
          </a:p>
          <a:p>
            <a:r>
              <a:rPr lang="en-US" sz="2900" dirty="0"/>
              <a:t>The start time and end time of the service for each date.</a:t>
            </a:r>
          </a:p>
          <a:p>
            <a:pPr lvl="1"/>
            <a:r>
              <a:rPr lang="en-US" sz="2900" dirty="0"/>
              <a:t>Using quarter hour (15-minute) unit(s). The basis of payment for services is an hourly unit of direct service time. Billing should be rounded to the nearest 15-minute interval.</a:t>
            </a:r>
          </a:p>
          <a:p>
            <a:r>
              <a:rPr lang="en-US" sz="2900" dirty="0"/>
              <a:t>The location of service (community, individual’s home, family home).</a:t>
            </a:r>
          </a:p>
          <a:p>
            <a:r>
              <a:rPr lang="en-US" sz="2900" dirty="0"/>
              <a:t>The signature of the person providing the service.</a:t>
            </a:r>
          </a:p>
          <a:p>
            <a:r>
              <a:rPr lang="en-US" sz="2900" dirty="0"/>
              <a:t>Documentation including the reason for the service, the outcome, and follow up activities. Service documentation must clearly delineate whether the time was face to face (this includes in-person, video conference, teleconference) with the service recipient.</a:t>
            </a:r>
          </a:p>
          <a:p>
            <a:r>
              <a:rPr lang="en-US" sz="2900" dirty="0"/>
              <a:t>The required services should be identified in the Individual’s Plan.</a:t>
            </a:r>
          </a:p>
          <a:p>
            <a:pPr marL="0" indent="0" algn="ctr">
              <a:buNone/>
            </a:pPr>
            <a:endParaRPr lang="en-US" b="1" dirty="0"/>
          </a:p>
          <a:p>
            <a:pPr marL="0" indent="0" algn="ctr">
              <a:buNone/>
            </a:pPr>
            <a:r>
              <a:rPr lang="en-US" sz="3100" b="1" dirty="0"/>
              <a:t>Note: An audit may be done by the DDS Audit Unit to ensure service documentation is in compliance with the Waiver requirements.</a:t>
            </a:r>
          </a:p>
        </p:txBody>
      </p:sp>
    </p:spTree>
    <p:extLst>
      <p:ext uri="{BB962C8B-B14F-4D97-AF65-F5344CB8AC3E}">
        <p14:creationId xmlns:p14="http://schemas.microsoft.com/office/powerpoint/2010/main" val="3012388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2A773CA-28F4-49C2-BFA3-49A5867C7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D7C72BA-4476-4E4B-BC37-9A75FD0C595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3009A16D-868B-4145-BBC6-555098537E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3992EB33-38E1-4175-8EE2-9BB8CC159C7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2DCAE5CF-5D29-4779-83E1-BDB64E4F3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62BB874-E68E-574B-8B3B-CA1C36FEA191}"/>
              </a:ext>
            </a:extLst>
          </p:cNvPr>
          <p:cNvSpPr>
            <a:spLocks noGrp="1"/>
          </p:cNvSpPr>
          <p:nvPr>
            <p:ph type="title"/>
          </p:nvPr>
        </p:nvSpPr>
        <p:spPr>
          <a:xfrm>
            <a:off x="680321" y="2063262"/>
            <a:ext cx="3739279" cy="2661052"/>
          </a:xfrm>
        </p:spPr>
        <p:txBody>
          <a:bodyPr>
            <a:normAutofit/>
          </a:bodyPr>
          <a:lstStyle/>
          <a:p>
            <a:pPr algn="r"/>
            <a:r>
              <a:rPr lang="en-US" sz="4400"/>
              <a:t>What services </a:t>
            </a:r>
            <a:r>
              <a:rPr lang="en-US" sz="4400" u="sng"/>
              <a:t>are</a:t>
            </a:r>
            <a:r>
              <a:rPr lang="en-US" sz="4400"/>
              <a:t> reimbursable?</a:t>
            </a:r>
          </a:p>
        </p:txBody>
      </p:sp>
      <p:graphicFrame>
        <p:nvGraphicFramePr>
          <p:cNvPr id="7" name="Content Placeholder 2">
            <a:extLst>
              <a:ext uri="{FF2B5EF4-FFF2-40B4-BE49-F238E27FC236}">
                <a16:creationId xmlns:a16="http://schemas.microsoft.com/office/drawing/2014/main" id="{93B1F447-3888-41B0-8AFB-157A4AACFBCC}"/>
              </a:ext>
            </a:extLst>
          </p:cNvPr>
          <p:cNvGraphicFramePr>
            <a:graphicFrameLocks noGrp="1"/>
          </p:cNvGraphicFramePr>
          <p:nvPr>
            <p:ph idx="1"/>
            <p:extLst>
              <p:ext uri="{D42A27DB-BD31-4B8C-83A1-F6EECF244321}">
                <p14:modId xmlns:p14="http://schemas.microsoft.com/office/powerpoint/2010/main" val="118690389"/>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187795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otalTime>20</TotalTime>
  <Words>948</Words>
  <Application>Microsoft Office PowerPoint</Application>
  <PresentationFormat>Widescreen</PresentationFormat>
  <Paragraphs>64</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Trebuchet MS</vt:lpstr>
      <vt:lpstr>Berlin</vt:lpstr>
      <vt:lpstr>Clinical Behavioral Support Services-Service Definitions and Billing Documentation</vt:lpstr>
      <vt:lpstr>Definition of Clinical Behavioral Services</vt:lpstr>
      <vt:lpstr>What is included in Clinical Behavioral Services?</vt:lpstr>
      <vt:lpstr>Where can services be delivered?</vt:lpstr>
      <vt:lpstr>Are there any limitations and exclusions?</vt:lpstr>
      <vt:lpstr>Who may deliver Clinical Behavioral Services?</vt:lpstr>
      <vt:lpstr>What is the process to become a qualified Clinical Behavioral Provider?</vt:lpstr>
      <vt:lpstr>What documentation is required for reimbursement?</vt:lpstr>
      <vt:lpstr>What services are reimbursable?</vt:lpstr>
      <vt:lpstr>What services are NOT reimbursable?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Behavioral Support Services-Service Definitions and Billing Documentation</dc:title>
  <dc:creator>Recinos, Dawne</dc:creator>
  <cp:lastModifiedBy>Recinos, Dawne</cp:lastModifiedBy>
  <cp:revision>5</cp:revision>
  <dcterms:created xsi:type="dcterms:W3CDTF">2021-01-21T17:44:56Z</dcterms:created>
  <dcterms:modified xsi:type="dcterms:W3CDTF">2021-02-24T22:49:13Z</dcterms:modified>
</cp:coreProperties>
</file>