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1"/>
  </p:notesMasterIdLst>
  <p:handoutMasterIdLst>
    <p:handoutMasterId r:id="rId132"/>
  </p:handoutMasterIdLst>
  <p:sldIdLst>
    <p:sldId id="261" r:id="rId2"/>
    <p:sldId id="308" r:id="rId3"/>
    <p:sldId id="395" r:id="rId4"/>
    <p:sldId id="529" r:id="rId5"/>
    <p:sldId id="548" r:id="rId6"/>
    <p:sldId id="310" r:id="rId7"/>
    <p:sldId id="530" r:id="rId8"/>
    <p:sldId id="526" r:id="rId9"/>
    <p:sldId id="527" r:id="rId10"/>
    <p:sldId id="528" r:id="rId11"/>
    <p:sldId id="388" r:id="rId12"/>
    <p:sldId id="396" r:id="rId13"/>
    <p:sldId id="354" r:id="rId14"/>
    <p:sldId id="418" r:id="rId15"/>
    <p:sldId id="419" r:id="rId16"/>
    <p:sldId id="356" r:id="rId17"/>
    <p:sldId id="357" r:id="rId18"/>
    <p:sldId id="531" r:id="rId19"/>
    <p:sldId id="391" r:id="rId20"/>
    <p:sldId id="532" r:id="rId21"/>
    <p:sldId id="533" r:id="rId22"/>
    <p:sldId id="534" r:id="rId23"/>
    <p:sldId id="535" r:id="rId24"/>
    <p:sldId id="392" r:id="rId25"/>
    <p:sldId id="536" r:id="rId26"/>
    <p:sldId id="537" r:id="rId27"/>
    <p:sldId id="538" r:id="rId28"/>
    <p:sldId id="539" r:id="rId29"/>
    <p:sldId id="540" r:id="rId30"/>
    <p:sldId id="393" r:id="rId31"/>
    <p:sldId id="398" r:id="rId32"/>
    <p:sldId id="399" r:id="rId33"/>
    <p:sldId id="400" r:id="rId34"/>
    <p:sldId id="549" r:id="rId35"/>
    <p:sldId id="550" r:id="rId36"/>
    <p:sldId id="404" r:id="rId37"/>
    <p:sldId id="403" r:id="rId38"/>
    <p:sldId id="405" r:id="rId39"/>
    <p:sldId id="406" r:id="rId40"/>
    <p:sldId id="407" r:id="rId41"/>
    <p:sldId id="408" r:id="rId42"/>
    <p:sldId id="409" r:id="rId43"/>
    <p:sldId id="410" r:id="rId44"/>
    <p:sldId id="411" r:id="rId45"/>
    <p:sldId id="412" r:id="rId46"/>
    <p:sldId id="413" r:id="rId47"/>
    <p:sldId id="414" r:id="rId48"/>
    <p:sldId id="415" r:id="rId49"/>
    <p:sldId id="416" r:id="rId50"/>
    <p:sldId id="417" r:id="rId51"/>
    <p:sldId id="547" r:id="rId52"/>
    <p:sldId id="541" r:id="rId53"/>
    <p:sldId id="421" r:id="rId54"/>
    <p:sldId id="422" r:id="rId55"/>
    <p:sldId id="423" r:id="rId56"/>
    <p:sldId id="424" r:id="rId57"/>
    <p:sldId id="425" r:id="rId58"/>
    <p:sldId id="429" r:id="rId59"/>
    <p:sldId id="430" r:id="rId60"/>
    <p:sldId id="431" r:id="rId61"/>
    <p:sldId id="434" r:id="rId62"/>
    <p:sldId id="435" r:id="rId63"/>
    <p:sldId id="542" r:id="rId64"/>
    <p:sldId id="437" r:id="rId65"/>
    <p:sldId id="438" r:id="rId66"/>
    <p:sldId id="439" r:id="rId67"/>
    <p:sldId id="441" r:id="rId68"/>
    <p:sldId id="442" r:id="rId69"/>
    <p:sldId id="443" r:id="rId70"/>
    <p:sldId id="444" r:id="rId71"/>
    <p:sldId id="445" r:id="rId72"/>
    <p:sldId id="446" r:id="rId73"/>
    <p:sldId id="447" r:id="rId74"/>
    <p:sldId id="448" r:id="rId75"/>
    <p:sldId id="449" r:id="rId76"/>
    <p:sldId id="450" r:id="rId77"/>
    <p:sldId id="457" r:id="rId78"/>
    <p:sldId id="451" r:id="rId79"/>
    <p:sldId id="452" r:id="rId80"/>
    <p:sldId id="456" r:id="rId81"/>
    <p:sldId id="454" r:id="rId82"/>
    <p:sldId id="455" r:id="rId83"/>
    <p:sldId id="458" r:id="rId84"/>
    <p:sldId id="459" r:id="rId85"/>
    <p:sldId id="460" r:id="rId86"/>
    <p:sldId id="551" r:id="rId87"/>
    <p:sldId id="463" r:id="rId88"/>
    <p:sldId id="464" r:id="rId89"/>
    <p:sldId id="469" r:id="rId90"/>
    <p:sldId id="471" r:id="rId91"/>
    <p:sldId id="472" r:id="rId92"/>
    <p:sldId id="544" r:id="rId93"/>
    <p:sldId id="545" r:id="rId94"/>
    <p:sldId id="546" r:id="rId95"/>
    <p:sldId id="475" r:id="rId96"/>
    <p:sldId id="543" r:id="rId97"/>
    <p:sldId id="508" r:id="rId98"/>
    <p:sldId id="509" r:id="rId99"/>
    <p:sldId id="510" r:id="rId100"/>
    <p:sldId id="511" r:id="rId101"/>
    <p:sldId id="512" r:id="rId102"/>
    <p:sldId id="513" r:id="rId103"/>
    <p:sldId id="514" r:id="rId104"/>
    <p:sldId id="488" r:id="rId105"/>
    <p:sldId id="489" r:id="rId106"/>
    <p:sldId id="490" r:id="rId107"/>
    <p:sldId id="491" r:id="rId108"/>
    <p:sldId id="492" r:id="rId109"/>
    <p:sldId id="493" r:id="rId110"/>
    <p:sldId id="494" r:id="rId111"/>
    <p:sldId id="502" r:id="rId112"/>
    <p:sldId id="520" r:id="rId113"/>
    <p:sldId id="495" r:id="rId114"/>
    <p:sldId id="496" r:id="rId115"/>
    <p:sldId id="497" r:id="rId116"/>
    <p:sldId id="368" r:id="rId117"/>
    <p:sldId id="369" r:id="rId118"/>
    <p:sldId id="499" r:id="rId119"/>
    <p:sldId id="500" r:id="rId120"/>
    <p:sldId id="501" r:id="rId121"/>
    <p:sldId id="522" r:id="rId122"/>
    <p:sldId id="504" r:id="rId123"/>
    <p:sldId id="505" r:id="rId124"/>
    <p:sldId id="506" r:id="rId125"/>
    <p:sldId id="523" r:id="rId126"/>
    <p:sldId id="373" r:id="rId127"/>
    <p:sldId id="376" r:id="rId128"/>
    <p:sldId id="377" r:id="rId129"/>
    <p:sldId id="378" r:id="rId130"/>
  </p:sldIdLst>
  <p:sldSz cx="14630400" cy="8229600"/>
  <p:notesSz cx="6858000" cy="9144000"/>
  <p:defaultTextStyle>
    <a:defPPr>
      <a:defRPr lang="en-US"/>
    </a:defPPr>
    <a:lvl1pPr marL="0" algn="l" defTabSz="1463040" rtl="0" eaLnBrk="1" latinLnBrk="0" hangingPunct="1">
      <a:defRPr sz="2880" kern="1200">
        <a:solidFill>
          <a:schemeClr val="tx1"/>
        </a:solidFill>
        <a:latin typeface="+mn-lt"/>
        <a:ea typeface="+mn-ea"/>
        <a:cs typeface="+mn-cs"/>
      </a:defRPr>
    </a:lvl1pPr>
    <a:lvl2pPr marL="731520" algn="l" defTabSz="1463040" rtl="0" eaLnBrk="1" latinLnBrk="0" hangingPunct="1">
      <a:defRPr sz="2880" kern="1200">
        <a:solidFill>
          <a:schemeClr val="tx1"/>
        </a:solidFill>
        <a:latin typeface="+mn-lt"/>
        <a:ea typeface="+mn-ea"/>
        <a:cs typeface="+mn-cs"/>
      </a:defRPr>
    </a:lvl2pPr>
    <a:lvl3pPr marL="1463040" algn="l" defTabSz="1463040" rtl="0" eaLnBrk="1" latinLnBrk="0" hangingPunct="1">
      <a:defRPr sz="2880" kern="1200">
        <a:solidFill>
          <a:schemeClr val="tx1"/>
        </a:solidFill>
        <a:latin typeface="+mn-lt"/>
        <a:ea typeface="+mn-ea"/>
        <a:cs typeface="+mn-cs"/>
      </a:defRPr>
    </a:lvl3pPr>
    <a:lvl4pPr marL="2194560" algn="l" defTabSz="1463040" rtl="0" eaLnBrk="1" latinLnBrk="0" hangingPunct="1">
      <a:defRPr sz="2880" kern="1200">
        <a:solidFill>
          <a:schemeClr val="tx1"/>
        </a:solidFill>
        <a:latin typeface="+mn-lt"/>
        <a:ea typeface="+mn-ea"/>
        <a:cs typeface="+mn-cs"/>
      </a:defRPr>
    </a:lvl4pPr>
    <a:lvl5pPr marL="2926080" algn="l" defTabSz="1463040" rtl="0" eaLnBrk="1" latinLnBrk="0" hangingPunct="1">
      <a:defRPr sz="2880" kern="1200">
        <a:solidFill>
          <a:schemeClr val="tx1"/>
        </a:solidFill>
        <a:latin typeface="+mn-lt"/>
        <a:ea typeface="+mn-ea"/>
        <a:cs typeface="+mn-cs"/>
      </a:defRPr>
    </a:lvl5pPr>
    <a:lvl6pPr marL="3657600" algn="l" defTabSz="1463040" rtl="0" eaLnBrk="1" latinLnBrk="0" hangingPunct="1">
      <a:defRPr sz="2880" kern="1200">
        <a:solidFill>
          <a:schemeClr val="tx1"/>
        </a:solidFill>
        <a:latin typeface="+mn-lt"/>
        <a:ea typeface="+mn-ea"/>
        <a:cs typeface="+mn-cs"/>
      </a:defRPr>
    </a:lvl6pPr>
    <a:lvl7pPr marL="4389120" algn="l" defTabSz="1463040" rtl="0" eaLnBrk="1" latinLnBrk="0" hangingPunct="1">
      <a:defRPr sz="2880" kern="1200">
        <a:solidFill>
          <a:schemeClr val="tx1"/>
        </a:solidFill>
        <a:latin typeface="+mn-lt"/>
        <a:ea typeface="+mn-ea"/>
        <a:cs typeface="+mn-cs"/>
      </a:defRPr>
    </a:lvl7pPr>
    <a:lvl8pPr marL="5120640" algn="l" defTabSz="1463040" rtl="0" eaLnBrk="1" latinLnBrk="0" hangingPunct="1">
      <a:defRPr sz="2880" kern="1200">
        <a:solidFill>
          <a:schemeClr val="tx1"/>
        </a:solidFill>
        <a:latin typeface="+mn-lt"/>
        <a:ea typeface="+mn-ea"/>
        <a:cs typeface="+mn-cs"/>
      </a:defRPr>
    </a:lvl8pPr>
    <a:lvl9pPr marL="5852160" algn="l" defTabSz="1463040" rtl="0" eaLnBrk="1" latinLnBrk="0" hangingPunct="1">
      <a:defRPr sz="288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03" userDrawn="1">
          <p15:clr>
            <a:srgbClr val="A4A3A4"/>
          </p15:clr>
        </p15:guide>
        <p15:guide id="2" orient="horz" pos="1296" userDrawn="1">
          <p15:clr>
            <a:srgbClr val="A4A3A4"/>
          </p15:clr>
        </p15:guide>
        <p15:guide id="3" orient="horz" pos="4522" userDrawn="1">
          <p15:clr>
            <a:srgbClr val="A4A3A4"/>
          </p15:clr>
        </p15:guide>
        <p15:guide id="4" orient="horz" pos="4896" userDrawn="1">
          <p15:clr>
            <a:srgbClr val="A4A3A4"/>
          </p15:clr>
        </p15:guide>
        <p15:guide id="5" pos="7488" userDrawn="1">
          <p15:clr>
            <a:srgbClr val="A4A3A4"/>
          </p15:clr>
        </p15:guide>
        <p15:guide id="6" pos="432" userDrawn="1">
          <p15:clr>
            <a:srgbClr val="A4A3A4"/>
          </p15:clr>
        </p15:guide>
        <p15:guide id="7" pos="3024" userDrawn="1">
          <p15:clr>
            <a:srgbClr val="A4A3A4"/>
          </p15:clr>
        </p15:guide>
        <p15:guide id="8" pos="3312" userDrawn="1">
          <p15:clr>
            <a:srgbClr val="A4A3A4"/>
          </p15:clr>
        </p15:guide>
        <p15:guide id="9" pos="4464" userDrawn="1">
          <p15:clr>
            <a:srgbClr val="A4A3A4"/>
          </p15:clr>
        </p15:guide>
        <p15:guide id="10" pos="4608" userDrawn="1">
          <p15:clr>
            <a:srgbClr val="A4A3A4"/>
          </p15:clr>
        </p15:guide>
        <p15:guide id="11" pos="4752" userDrawn="1">
          <p15:clr>
            <a:srgbClr val="A4A3A4"/>
          </p15:clr>
        </p15:guide>
        <p15:guide id="12" pos="5904" userDrawn="1">
          <p15:clr>
            <a:srgbClr val="A4A3A4"/>
          </p15:clr>
        </p15:guide>
        <p15:guide id="13" pos="6192" userDrawn="1">
          <p15:clr>
            <a:srgbClr val="A4A3A4"/>
          </p15:clr>
        </p15:guide>
        <p15:guide id="14" pos="8784"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ckla-Kaba, Debbie" initials="HD" lastIdx="3" clrIdx="0">
    <p:extLst/>
  </p:cmAuthor>
  <p:cmAuthor id="2" name="Hockla-Kaba, Debbie" initials="HD [2]"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9FF"/>
    <a:srgbClr val="FFE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5BD5076-5073-49C7-9E08-65982F3C9860}">
  <a:tblStyle styleId="{45BD5076-5073-49C7-9E08-65982F3C9860}" styleName="DXC Table">
    <a:wholeTbl>
      <a:tcTxStyle>
        <a:fontRef idx="minor"/>
        <a:srgbClr val="000000"/>
      </a:tcTxStyle>
      <a:tcStyle>
        <a:tcBdr>
          <a:left>
            <a:ln>
              <a:noFill/>
            </a:ln>
          </a:left>
          <a:right>
            <a:ln>
              <a:noFill/>
            </a:ln>
          </a:right>
          <a:top>
            <a:ln w="6350">
              <a:solidFill>
                <a:srgbClr val="000000"/>
              </a:solidFill>
            </a:ln>
          </a:top>
          <a:bottom>
            <a:ln w="6350">
              <a:solidFill>
                <a:srgbClr val="000000"/>
              </a:solidFill>
            </a:ln>
          </a:bottom>
          <a:insideH>
            <a:ln w="6350">
              <a:solidFill>
                <a:srgbClr val="000000"/>
              </a:solidFill>
            </a:ln>
          </a:insideH>
          <a:insideV>
            <a:ln>
              <a:noFill/>
            </a:ln>
          </a:insideV>
        </a:tcBdr>
        <a:fill>
          <a:noFill/>
        </a:fill>
      </a:tcStyle>
    </a:wholeTbl>
    <a:lastCol>
      <a:tcTxStyle b="on">
        <a:fontRef idx="major"/>
        <a:srgbClr val="000000"/>
      </a:tcTxStyle>
      <a:tcStyle>
        <a:tcBdr/>
      </a:tcStyle>
    </a:lastCol>
    <a:firstCol>
      <a:tcTxStyle b="on">
        <a:fontRef idx="major"/>
        <a:srgbClr val="000000"/>
      </a:tcTxStyle>
      <a:tcStyle>
        <a:tcBdr/>
      </a:tcStyle>
    </a:firstCol>
    <a:lastRow>
      <a:tcTxStyle b="on">
        <a:fontRef idx="major"/>
        <a:srgbClr val="000000"/>
      </a:tcTxStyle>
      <a:tcStyle>
        <a:tcBdr>
          <a:top>
            <a:ln w="19050">
              <a:solidFill>
                <a:srgbClr val="000000"/>
              </a:solidFill>
            </a:ln>
          </a:top>
          <a:bottom>
            <a:ln>
              <a:noFill/>
            </a:ln>
          </a:bottom>
        </a:tcBdr>
        <a:fill>
          <a:noFill/>
        </a:fill>
      </a:tcStyle>
    </a:lastRow>
    <a:firstRow>
      <a:tcTxStyle b="on">
        <a:fontRef idx="major"/>
        <a:srgbClr val="000000"/>
      </a:tcTxStyle>
      <a:tcStyle>
        <a:tcBdr>
          <a:top>
            <a:ln>
              <a:noFill/>
            </a:ln>
          </a:top>
          <a:bottom>
            <a:ln w="19050">
              <a:solidFill>
                <a:srgbClr val="000000"/>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23" autoAdjust="0"/>
    <p:restoredTop sz="89593" autoAdjust="0"/>
  </p:normalViewPr>
  <p:slideViewPr>
    <p:cSldViewPr snapToObjects="1" showGuides="1">
      <p:cViewPr varScale="1">
        <p:scale>
          <a:sx n="50" d="100"/>
          <a:sy n="50" d="100"/>
        </p:scale>
        <p:origin x="-852" y="-84"/>
      </p:cViewPr>
      <p:guideLst>
        <p:guide orient="horz" pos="403"/>
        <p:guide orient="horz" pos="1296"/>
        <p:guide orient="horz" pos="4522"/>
        <p:guide orient="horz" pos="4896"/>
        <p:guide pos="7488"/>
        <p:guide pos="432"/>
        <p:guide pos="3024"/>
        <p:guide pos="3312"/>
        <p:guide pos="4464"/>
        <p:guide pos="4608"/>
        <p:guide pos="4752"/>
        <p:guide pos="5904"/>
        <p:guide pos="6192"/>
        <p:guide pos="8784"/>
      </p:guideLst>
    </p:cSldViewPr>
  </p:slideViewPr>
  <p:notesTextViewPr>
    <p:cViewPr>
      <p:scale>
        <a:sx n="1" d="1"/>
        <a:sy n="1" d="1"/>
      </p:scale>
      <p:origin x="0" y="0"/>
    </p:cViewPr>
  </p:notesTextViewPr>
  <p:sorterViewPr>
    <p:cViewPr>
      <p:scale>
        <a:sx n="66" d="100"/>
        <a:sy n="66" d="100"/>
      </p:scale>
      <p:origin x="0" y="0"/>
    </p:cViewPr>
  </p:sorterViewPr>
  <p:notesViewPr>
    <p:cSldViewPr snapToObjects="1" showGuides="1">
      <p:cViewPr varScale="1">
        <p:scale>
          <a:sx n="107" d="100"/>
          <a:sy n="107" d="100"/>
        </p:scale>
        <p:origin x="-520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cs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3EA277-358B-E94E-961E-33D0503F6849}" type="datetimeFigureOut">
              <a:rPr lang="en-US" smtClean="0">
                <a:latin typeface="Arial"/>
                <a:cs typeface="Arial"/>
              </a:rPr>
              <a:t>1/4/2019</a:t>
            </a:fld>
            <a:endParaRPr lang="en-US">
              <a:latin typeface="Arial"/>
              <a:cs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latin typeface="Arial"/>
              <a:cs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AC7428-30A9-FD43-A0D8-DB91B17088EC}" type="slidenum">
              <a:rPr lang="en-US" smtClean="0">
                <a:latin typeface="Arial"/>
                <a:cs typeface="Arial"/>
              </a:rPr>
              <a:t>‹#›</a:t>
            </a:fld>
            <a:endParaRPr lang="en-US">
              <a:latin typeface="Arial"/>
              <a:cs typeface="Arial"/>
            </a:endParaRPr>
          </a:p>
        </p:txBody>
      </p:sp>
    </p:spTree>
    <p:extLst>
      <p:ext uri="{BB962C8B-B14F-4D97-AF65-F5344CB8AC3E}">
        <p14:creationId xmlns:p14="http://schemas.microsoft.com/office/powerpoint/2010/main" val="1347649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cs typeface="Aria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cs typeface="Arial"/>
              </a:defRPr>
            </a:lvl1pPr>
          </a:lstStyle>
          <a:p>
            <a:fld id="{73B26A0F-F4D6-9B4F-A87B-D8948CDE3BB4}" type="datetimeFigureOut">
              <a:rPr lang="en-US" smtClean="0"/>
              <a:pPr/>
              <a:t>1/4/2019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1000" y="4343400"/>
            <a:ext cx="6096000" cy="41148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cs typeface="Aria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cs typeface="Arial"/>
              </a:defRPr>
            </a:lvl1pPr>
          </a:lstStyle>
          <a:p>
            <a:fld id="{7DE2E8FF-3D0C-9D4D-B4D1-3089215958A5}" type="slidenum">
              <a:rPr lang="en-US" smtClean="0"/>
              <a:pPr/>
              <a:t>‹#›</a:t>
            </a:fld>
            <a:endParaRPr lang="en-US"/>
          </a:p>
        </p:txBody>
      </p:sp>
    </p:spTree>
    <p:extLst>
      <p:ext uri="{BB962C8B-B14F-4D97-AF65-F5344CB8AC3E}">
        <p14:creationId xmlns:p14="http://schemas.microsoft.com/office/powerpoint/2010/main" val="3274134959"/>
      </p:ext>
    </p:extLst>
  </p:cSld>
  <p:clrMap bg1="lt1" tx1="dk1" bg2="lt2" tx2="dk2" accent1="accent1" accent2="accent2" accent3="accent3" accent4="accent4" accent5="accent5" accent6="accent6" hlink="hlink" folHlink="folHlink"/>
  <p:hf hdr="0" ftr="0" dt="0"/>
  <p:notesStyle>
    <a:lvl1pPr marL="0" algn="l" defTabSz="731520" rtl="0" eaLnBrk="1" latinLnBrk="0" hangingPunct="1">
      <a:defRPr sz="1920" kern="1200">
        <a:solidFill>
          <a:schemeClr val="tx1"/>
        </a:solidFill>
        <a:latin typeface="Arial"/>
        <a:ea typeface="+mn-ea"/>
        <a:cs typeface="Arial"/>
      </a:defRPr>
    </a:lvl1pPr>
    <a:lvl2pPr marL="731520" algn="l" defTabSz="731520" rtl="0" eaLnBrk="1" latinLnBrk="0" hangingPunct="1">
      <a:defRPr sz="1920" kern="1200">
        <a:solidFill>
          <a:schemeClr val="tx1"/>
        </a:solidFill>
        <a:latin typeface="Arial"/>
        <a:ea typeface="+mn-ea"/>
        <a:cs typeface="+mn-cs"/>
      </a:defRPr>
    </a:lvl2pPr>
    <a:lvl3pPr marL="1463040" algn="l" defTabSz="731520" rtl="0" eaLnBrk="1" latinLnBrk="0" hangingPunct="1">
      <a:defRPr sz="1920" kern="1200">
        <a:solidFill>
          <a:schemeClr val="tx1"/>
        </a:solidFill>
        <a:latin typeface="Arial"/>
        <a:ea typeface="+mn-ea"/>
        <a:cs typeface="+mn-cs"/>
      </a:defRPr>
    </a:lvl3pPr>
    <a:lvl4pPr marL="2194560" algn="l" defTabSz="731520" rtl="0" eaLnBrk="1" latinLnBrk="0" hangingPunct="1">
      <a:defRPr sz="1920" kern="1200">
        <a:solidFill>
          <a:schemeClr val="tx1"/>
        </a:solidFill>
        <a:latin typeface="Arial"/>
        <a:ea typeface="+mn-ea"/>
        <a:cs typeface="+mn-cs"/>
      </a:defRPr>
    </a:lvl4pPr>
    <a:lvl5pPr marL="2926080" algn="l" defTabSz="731520" rtl="0" eaLnBrk="1" latinLnBrk="0" hangingPunct="1">
      <a:defRPr sz="1920" kern="1200">
        <a:solidFill>
          <a:schemeClr val="tx1"/>
        </a:solidFill>
        <a:latin typeface="Arial"/>
        <a:ea typeface="+mn-ea"/>
        <a:cs typeface="+mn-cs"/>
      </a:defRPr>
    </a:lvl5pPr>
    <a:lvl6pPr marL="3657600" algn="l" defTabSz="731520" rtl="0" eaLnBrk="1" latinLnBrk="0" hangingPunct="1">
      <a:defRPr sz="1920" kern="1200">
        <a:solidFill>
          <a:schemeClr val="tx1"/>
        </a:solidFill>
        <a:latin typeface="+mn-lt"/>
        <a:ea typeface="+mn-ea"/>
        <a:cs typeface="+mn-cs"/>
      </a:defRPr>
    </a:lvl6pPr>
    <a:lvl7pPr marL="4389120" algn="l" defTabSz="731520" rtl="0" eaLnBrk="1" latinLnBrk="0" hangingPunct="1">
      <a:defRPr sz="1920" kern="1200">
        <a:solidFill>
          <a:schemeClr val="tx1"/>
        </a:solidFill>
        <a:latin typeface="+mn-lt"/>
        <a:ea typeface="+mn-ea"/>
        <a:cs typeface="+mn-cs"/>
      </a:defRPr>
    </a:lvl7pPr>
    <a:lvl8pPr marL="5120640" algn="l" defTabSz="731520" rtl="0" eaLnBrk="1" latinLnBrk="0" hangingPunct="1">
      <a:defRPr sz="1920" kern="1200">
        <a:solidFill>
          <a:schemeClr val="tx1"/>
        </a:solidFill>
        <a:latin typeface="+mn-lt"/>
        <a:ea typeface="+mn-ea"/>
        <a:cs typeface="+mn-cs"/>
      </a:defRPr>
    </a:lvl8pPr>
    <a:lvl9pPr marL="5852160" algn="l" defTabSz="731520" rtl="0" eaLnBrk="1" latinLnBrk="0" hangingPunct="1">
      <a:defRPr sz="192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381000" y="381000"/>
            <a:ext cx="4572000" cy="2573338"/>
          </a:xfrm>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cs typeface="Arial" panose="020B0604020202020204" pitchFamily="34" charset="0"/>
              </a:rPr>
              <a:t>Check ability to access, if you can’t get there it limits what you can do, not compatible with MAC</a:t>
            </a: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Verdana" panose="020B0604030504040204" pitchFamily="34" charset="0"/>
                <a:ea typeface="MS PGothic" panose="020B0600070205080204" pitchFamily="34" charset="-128"/>
              </a:defRPr>
            </a:lvl1pPr>
            <a:lvl2pPr marL="742950" indent="-285750" defTabSz="931863">
              <a:defRPr sz="2000">
                <a:solidFill>
                  <a:schemeClr val="tx1"/>
                </a:solidFill>
                <a:latin typeface="Verdana" panose="020B0604030504040204" pitchFamily="34" charset="0"/>
                <a:ea typeface="MS PGothic" panose="020B0600070205080204" pitchFamily="34" charset="-128"/>
              </a:defRPr>
            </a:lvl2pPr>
            <a:lvl3pPr marL="1143000" indent="-228600" defTabSz="931863">
              <a:defRPr sz="2000">
                <a:solidFill>
                  <a:schemeClr val="tx1"/>
                </a:solidFill>
                <a:latin typeface="Verdana" panose="020B0604030504040204" pitchFamily="34" charset="0"/>
                <a:ea typeface="MS PGothic" panose="020B0600070205080204" pitchFamily="34" charset="-128"/>
              </a:defRPr>
            </a:lvl3pPr>
            <a:lvl4pPr marL="1600200" indent="-228600" defTabSz="931863">
              <a:defRPr sz="2000">
                <a:solidFill>
                  <a:schemeClr val="tx1"/>
                </a:solidFill>
                <a:latin typeface="Verdana" panose="020B0604030504040204" pitchFamily="34" charset="0"/>
                <a:ea typeface="MS PGothic" panose="020B0600070205080204" pitchFamily="34" charset="-128"/>
              </a:defRPr>
            </a:lvl4pPr>
            <a:lvl5pPr marL="2057400" indent="-228600" defTabSz="931863">
              <a:defRPr sz="2000">
                <a:solidFill>
                  <a:schemeClr val="tx1"/>
                </a:solidFill>
                <a:latin typeface="Verdana" panose="020B0604030504040204" pitchFamily="34" charset="0"/>
                <a:ea typeface="MS PGothic" panose="020B0600070205080204" pitchFamily="34" charset="-128"/>
              </a:defRPr>
            </a:lvl5pPr>
            <a:lvl6pPr marL="2514600" indent="-228600" defTabSz="931863"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6pPr>
            <a:lvl7pPr marL="2971800" indent="-228600" defTabSz="931863"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7pPr>
            <a:lvl8pPr marL="3429000" indent="-228600" defTabSz="931863"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8pPr>
            <a:lvl9pPr marL="3886200" indent="-228600" defTabSz="931863"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9pPr>
          </a:lstStyle>
          <a:p>
            <a:fld id="{B632EF2B-1758-4DF5-8EFF-900DC50D31B6}" type="slidenum">
              <a:rPr lang="en-GB" altLang="en-US" sz="1200" smtClean="0">
                <a:latin typeface="Arial" panose="020B0604020202020204" pitchFamily="34" charset="0"/>
              </a:rPr>
              <a:pPr/>
              <a:t>13</a:t>
            </a:fld>
            <a:endParaRPr lang="en-GB" altLang="en-US" sz="1200" dirty="0" smtClean="0">
              <a:latin typeface="Arial" panose="020B0604020202020204" pitchFamily="34" charset="0"/>
            </a:endParaRPr>
          </a:p>
        </p:txBody>
      </p:sp>
    </p:spTree>
    <p:extLst>
      <p:ext uri="{BB962C8B-B14F-4D97-AF65-F5344CB8AC3E}">
        <p14:creationId xmlns:p14="http://schemas.microsoft.com/office/powerpoint/2010/main" val="3849072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9144" indent="0">
              <a:buNone/>
            </a:pPr>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26</a:t>
            </a:fld>
            <a:endParaRPr lang="en-US" dirty="0"/>
          </a:p>
        </p:txBody>
      </p:sp>
    </p:spTree>
    <p:extLst>
      <p:ext uri="{BB962C8B-B14F-4D97-AF65-F5344CB8AC3E}">
        <p14:creationId xmlns:p14="http://schemas.microsoft.com/office/powerpoint/2010/main" val="3237209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E2E8FF-3D0C-9D4D-B4D1-3089215958A5}" type="slidenum">
              <a:rPr lang="en-US" smtClean="0"/>
              <a:pPr/>
              <a:t>27</a:t>
            </a:fld>
            <a:endParaRPr lang="en-US"/>
          </a:p>
        </p:txBody>
      </p:sp>
    </p:spTree>
    <p:extLst>
      <p:ext uri="{BB962C8B-B14F-4D97-AF65-F5344CB8AC3E}">
        <p14:creationId xmlns:p14="http://schemas.microsoft.com/office/powerpoint/2010/main" val="946446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pPr/>
              <a:t>28</a:t>
            </a:fld>
            <a:endParaRPr lang="en-US"/>
          </a:p>
        </p:txBody>
      </p:sp>
    </p:spTree>
    <p:extLst>
      <p:ext uri="{BB962C8B-B14F-4D97-AF65-F5344CB8AC3E}">
        <p14:creationId xmlns:p14="http://schemas.microsoft.com/office/powerpoint/2010/main" val="4176528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29</a:t>
            </a:fld>
            <a:endParaRPr lang="en-US"/>
          </a:p>
        </p:txBody>
      </p:sp>
    </p:spTree>
    <p:extLst>
      <p:ext uri="{BB962C8B-B14F-4D97-AF65-F5344CB8AC3E}">
        <p14:creationId xmlns:p14="http://schemas.microsoft.com/office/powerpoint/2010/main" val="3866404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pPr/>
              <a:t>31</a:t>
            </a:fld>
            <a:endParaRPr lang="en-US"/>
          </a:p>
        </p:txBody>
      </p:sp>
    </p:spTree>
    <p:extLst>
      <p:ext uri="{BB962C8B-B14F-4D97-AF65-F5344CB8AC3E}">
        <p14:creationId xmlns:p14="http://schemas.microsoft.com/office/powerpoint/2010/main" val="325564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dirty="0"/>
              <a:t>This is a sample</a:t>
            </a:r>
            <a:r>
              <a:rPr lang="en-US" b="1" dirty="0"/>
              <a:t> Picture with </a:t>
            </a:r>
            <a:r>
              <a:rPr lang="en-US" b="1" dirty="0" smtClean="0"/>
              <a:t>Content </a:t>
            </a:r>
            <a:r>
              <a:rPr lang="en-US" dirty="0" smtClean="0"/>
              <a:t>slide </a:t>
            </a:r>
            <a:r>
              <a:rPr lang="en-US" dirty="0"/>
              <a:t>ideal for including a picture with a brief descriptive statement.</a:t>
            </a:r>
          </a:p>
          <a:p>
            <a:endParaRPr lang="en-US" dirty="0"/>
          </a:p>
          <a:p>
            <a:r>
              <a:rPr lang="en-US" dirty="0"/>
              <a:t>To </a:t>
            </a:r>
            <a:r>
              <a:rPr lang="en-US" b="1" dirty="0"/>
              <a:t>Replace the Picture </a:t>
            </a:r>
            <a:r>
              <a:rPr lang="en-US" dirty="0"/>
              <a:t>on this Sample Slide (this applies to all slides in this template that contain replaceable pictures)</a:t>
            </a:r>
          </a:p>
          <a:p>
            <a:endParaRPr lang="en-US" dirty="0"/>
          </a:p>
          <a:p>
            <a:r>
              <a:rPr lang="en-US" dirty="0"/>
              <a:t>Select the sample picture and press Delete. Click the icon inside the shape to open the Insert Picture dialog box. Navigate to the location where the picture is stored, select desired picture and click on the Insert button to fit the image proportionally within the shape. </a:t>
            </a:r>
          </a:p>
          <a:p>
            <a:endParaRPr lang="en-US" dirty="0"/>
          </a:p>
          <a:p>
            <a:r>
              <a:rPr lang="en-US" b="1" dirty="0"/>
              <a:t>Note:</a:t>
            </a:r>
            <a:r>
              <a:rPr lang="en-US" dirty="0"/>
              <a:t> Do not right-click the image to change the picture inside the picture placeholder. This will change the frame size of the picture placeholder. Instead, follow the steps outlined above. </a:t>
            </a:r>
          </a:p>
          <a:p>
            <a:endParaRPr lang="en-US" dirty="0"/>
          </a:p>
          <a:p>
            <a:pPr>
              <a:defRPr/>
            </a:pPr>
            <a:r>
              <a:rPr lang="en-US" b="1" dirty="0"/>
              <a:t>Tip: </a:t>
            </a:r>
            <a:r>
              <a:rPr lang="en-US" dirty="0"/>
              <a:t>use the </a:t>
            </a:r>
            <a:r>
              <a:rPr lang="en-US" b="1" dirty="0"/>
              <a:t>Crop</a:t>
            </a:r>
            <a:r>
              <a:rPr lang="en-US" dirty="0"/>
              <a:t> tool to reposition a picture within a placeholder. From the </a:t>
            </a:r>
            <a:r>
              <a:rPr lang="en-US" b="1" dirty="0"/>
              <a:t>Picture Tools Format </a:t>
            </a:r>
            <a:r>
              <a:rPr lang="en-US" dirty="0"/>
              <a:t>tab on the ribbon, click the </a:t>
            </a:r>
            <a:r>
              <a:rPr lang="en-US" b="1" dirty="0"/>
              <a:t>Crop</a:t>
            </a:r>
            <a:r>
              <a:rPr lang="en-US" dirty="0"/>
              <a:t> button. Click and drag the picture within the placeholder to reposition. To scale the picture within the placeholder (while Crop is active), grab a round corner handle and drag to resize. Hold </a:t>
            </a:r>
            <a:r>
              <a:rPr lang="en-US" b="1" dirty="0"/>
              <a:t>Shift</a:t>
            </a:r>
            <a:r>
              <a:rPr lang="en-US" dirty="0"/>
              <a:t> key to constrain picture aspect ratio when resizing.</a:t>
            </a:r>
          </a:p>
          <a:p>
            <a:pPr marL="9144" indent="0">
              <a:buNone/>
            </a:pPr>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32</a:t>
            </a:fld>
            <a:endParaRPr lang="en-US"/>
          </a:p>
        </p:txBody>
      </p:sp>
    </p:spTree>
    <p:extLst>
      <p:ext uri="{BB962C8B-B14F-4D97-AF65-F5344CB8AC3E}">
        <p14:creationId xmlns:p14="http://schemas.microsoft.com/office/powerpoint/2010/main" val="660672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dirty="0" smtClean="0"/>
              <a:t>Assignment</a:t>
            </a:r>
            <a:r>
              <a:rPr lang="en-US" baseline="0" dirty="0" smtClean="0"/>
              <a:t> of Roles or Removal of roles. Remember SAVE</a:t>
            </a:r>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33</a:t>
            </a:fld>
            <a:endParaRPr lang="en-US"/>
          </a:p>
        </p:txBody>
      </p:sp>
    </p:spTree>
    <p:extLst>
      <p:ext uri="{BB962C8B-B14F-4D97-AF65-F5344CB8AC3E}">
        <p14:creationId xmlns:p14="http://schemas.microsoft.com/office/powerpoint/2010/main" val="2754100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dirty="0"/>
              <a:t>This is a sample</a:t>
            </a:r>
            <a:r>
              <a:rPr lang="en-US" b="1" dirty="0"/>
              <a:t> Picture with </a:t>
            </a:r>
            <a:r>
              <a:rPr lang="en-US" b="1" dirty="0" smtClean="0"/>
              <a:t>Content </a:t>
            </a:r>
            <a:r>
              <a:rPr lang="en-US" dirty="0" smtClean="0"/>
              <a:t>slide </a:t>
            </a:r>
            <a:r>
              <a:rPr lang="en-US" dirty="0"/>
              <a:t>ideal for including a picture with a brief descriptive statement.</a:t>
            </a:r>
          </a:p>
          <a:p>
            <a:endParaRPr lang="en-US" dirty="0"/>
          </a:p>
          <a:p>
            <a:r>
              <a:rPr lang="en-US" dirty="0"/>
              <a:t>To </a:t>
            </a:r>
            <a:r>
              <a:rPr lang="en-US" b="1" dirty="0"/>
              <a:t>Replace the Picture </a:t>
            </a:r>
            <a:r>
              <a:rPr lang="en-US" dirty="0"/>
              <a:t>on this Sample Slide (this applies to all slides in this template that contain replaceable pictures)</a:t>
            </a:r>
          </a:p>
          <a:p>
            <a:endParaRPr lang="en-US" dirty="0"/>
          </a:p>
          <a:p>
            <a:r>
              <a:rPr lang="en-US" dirty="0"/>
              <a:t>Select the sample picture and press Delete. Click the icon inside the shape to open the Insert Picture dialog box. Navigate to the location where the picture is stored, select desired picture and click on the Insert button to fit the image proportionally within the shape. </a:t>
            </a:r>
          </a:p>
          <a:p>
            <a:endParaRPr lang="en-US" dirty="0"/>
          </a:p>
          <a:p>
            <a:r>
              <a:rPr lang="en-US" b="1" dirty="0"/>
              <a:t>Note:</a:t>
            </a:r>
            <a:r>
              <a:rPr lang="en-US" dirty="0"/>
              <a:t> Do not right-click the image to change the picture inside the picture placeholder. This will change the frame size of the picture placeholder. Instead, follow the steps outlined above. </a:t>
            </a:r>
          </a:p>
          <a:p>
            <a:endParaRPr lang="en-US" dirty="0"/>
          </a:p>
          <a:p>
            <a:pPr>
              <a:defRPr/>
            </a:pPr>
            <a:r>
              <a:rPr lang="en-US" b="1" dirty="0"/>
              <a:t>Tip: </a:t>
            </a:r>
            <a:r>
              <a:rPr lang="en-US" dirty="0"/>
              <a:t>use the </a:t>
            </a:r>
            <a:r>
              <a:rPr lang="en-US" b="1" dirty="0"/>
              <a:t>Crop</a:t>
            </a:r>
            <a:r>
              <a:rPr lang="en-US" dirty="0"/>
              <a:t> tool to reposition a picture within a placeholder. From the </a:t>
            </a:r>
            <a:r>
              <a:rPr lang="en-US" b="1" dirty="0"/>
              <a:t>Picture Tools Format </a:t>
            </a:r>
            <a:r>
              <a:rPr lang="en-US" dirty="0"/>
              <a:t>tab on the ribbon, click the </a:t>
            </a:r>
            <a:r>
              <a:rPr lang="en-US" b="1" dirty="0"/>
              <a:t>Crop</a:t>
            </a:r>
            <a:r>
              <a:rPr lang="en-US" dirty="0"/>
              <a:t> button. Click and drag the picture within the placeholder to reposition. To scale the picture within the placeholder (while Crop is active), grab a round corner handle and drag to resize. Hold </a:t>
            </a:r>
            <a:r>
              <a:rPr lang="en-US" b="1" dirty="0"/>
              <a:t>Shift</a:t>
            </a:r>
            <a:r>
              <a:rPr lang="en-US" dirty="0"/>
              <a:t> key to constrain picture aspect ratio when resizing.</a:t>
            </a:r>
          </a:p>
          <a:p>
            <a:pPr marL="9144" indent="0">
              <a:buNone/>
            </a:pPr>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34</a:t>
            </a:fld>
            <a:endParaRPr lang="en-US"/>
          </a:p>
        </p:txBody>
      </p:sp>
    </p:spTree>
    <p:extLst>
      <p:ext uri="{BB962C8B-B14F-4D97-AF65-F5344CB8AC3E}">
        <p14:creationId xmlns:p14="http://schemas.microsoft.com/office/powerpoint/2010/main" val="1767388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dirty="0"/>
              <a:t>This is a sample</a:t>
            </a:r>
            <a:r>
              <a:rPr lang="en-US" b="1" dirty="0"/>
              <a:t> Picture with </a:t>
            </a:r>
            <a:r>
              <a:rPr lang="en-US" b="1" dirty="0" smtClean="0"/>
              <a:t>Content </a:t>
            </a:r>
            <a:r>
              <a:rPr lang="en-US" dirty="0" smtClean="0"/>
              <a:t>slide </a:t>
            </a:r>
            <a:r>
              <a:rPr lang="en-US" dirty="0"/>
              <a:t>ideal for including a picture with a brief descriptive statement.</a:t>
            </a:r>
          </a:p>
          <a:p>
            <a:endParaRPr lang="en-US" dirty="0"/>
          </a:p>
          <a:p>
            <a:r>
              <a:rPr lang="en-US" dirty="0"/>
              <a:t>To </a:t>
            </a:r>
            <a:r>
              <a:rPr lang="en-US" b="1" dirty="0"/>
              <a:t>Replace the Picture </a:t>
            </a:r>
            <a:r>
              <a:rPr lang="en-US" dirty="0"/>
              <a:t>on this Sample Slide (this applies to all slides in this template that contain replaceable pictures)</a:t>
            </a:r>
          </a:p>
          <a:p>
            <a:endParaRPr lang="en-US" dirty="0"/>
          </a:p>
          <a:p>
            <a:r>
              <a:rPr lang="en-US" dirty="0"/>
              <a:t>Select the sample picture and press Delete. Click the icon inside the shape to open the Insert Picture dialog box. Navigate to the location where the picture is stored, select desired picture and click on the Insert button to fit the image proportionally within the shape. </a:t>
            </a:r>
          </a:p>
          <a:p>
            <a:endParaRPr lang="en-US" dirty="0"/>
          </a:p>
          <a:p>
            <a:r>
              <a:rPr lang="en-US" b="1" dirty="0"/>
              <a:t>Note:</a:t>
            </a:r>
            <a:r>
              <a:rPr lang="en-US" dirty="0"/>
              <a:t> Do not right-click the image to change the picture inside the picture placeholder. This will change the frame size of the picture placeholder. Instead, follow the steps outlined above. </a:t>
            </a:r>
          </a:p>
          <a:p>
            <a:endParaRPr lang="en-US" dirty="0"/>
          </a:p>
          <a:p>
            <a:pPr>
              <a:defRPr/>
            </a:pPr>
            <a:r>
              <a:rPr lang="en-US" b="1" dirty="0"/>
              <a:t>Tip: </a:t>
            </a:r>
            <a:r>
              <a:rPr lang="en-US" dirty="0"/>
              <a:t>use the </a:t>
            </a:r>
            <a:r>
              <a:rPr lang="en-US" b="1" dirty="0"/>
              <a:t>Crop</a:t>
            </a:r>
            <a:r>
              <a:rPr lang="en-US" dirty="0"/>
              <a:t> tool to reposition a picture within a placeholder. From the </a:t>
            </a:r>
            <a:r>
              <a:rPr lang="en-US" b="1" dirty="0"/>
              <a:t>Picture Tools Format </a:t>
            </a:r>
            <a:r>
              <a:rPr lang="en-US" dirty="0"/>
              <a:t>tab on the ribbon, click the </a:t>
            </a:r>
            <a:r>
              <a:rPr lang="en-US" b="1" dirty="0"/>
              <a:t>Crop</a:t>
            </a:r>
            <a:r>
              <a:rPr lang="en-US" dirty="0"/>
              <a:t> button. Click and drag the picture within the placeholder to reposition. To scale the picture within the placeholder (while Crop is active), grab a round corner handle and drag to resize. Hold </a:t>
            </a:r>
            <a:r>
              <a:rPr lang="en-US" b="1" dirty="0"/>
              <a:t>Shift</a:t>
            </a:r>
            <a:r>
              <a:rPr lang="en-US" dirty="0"/>
              <a:t> key to constrain picture aspect ratio when resizing.</a:t>
            </a:r>
          </a:p>
          <a:p>
            <a:pPr marL="9144" indent="0">
              <a:buNone/>
            </a:pPr>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35</a:t>
            </a:fld>
            <a:endParaRPr lang="en-US"/>
          </a:p>
        </p:txBody>
      </p:sp>
    </p:spTree>
    <p:extLst>
      <p:ext uri="{BB962C8B-B14F-4D97-AF65-F5344CB8AC3E}">
        <p14:creationId xmlns:p14="http://schemas.microsoft.com/office/powerpoint/2010/main" val="3438512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dirty="0" smtClean="0"/>
              <a:t>Highlighted clerk</a:t>
            </a:r>
            <a:r>
              <a:rPr lang="en-US" baseline="0" dirty="0" smtClean="0"/>
              <a:t> “D” for deletion</a:t>
            </a:r>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36</a:t>
            </a:fld>
            <a:endParaRPr lang="en-US"/>
          </a:p>
        </p:txBody>
      </p:sp>
    </p:spTree>
    <p:extLst>
      <p:ext uri="{BB962C8B-B14F-4D97-AF65-F5344CB8AC3E}">
        <p14:creationId xmlns:p14="http://schemas.microsoft.com/office/powerpoint/2010/main" val="2921000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E2E8FF-3D0C-9D4D-B4D1-3089215958A5}" type="slidenum">
              <a:rPr lang="en-US" smtClean="0"/>
              <a:pPr/>
              <a:t>14</a:t>
            </a:fld>
            <a:endParaRPr lang="en-US"/>
          </a:p>
        </p:txBody>
      </p:sp>
    </p:spTree>
    <p:extLst>
      <p:ext uri="{BB962C8B-B14F-4D97-AF65-F5344CB8AC3E}">
        <p14:creationId xmlns:p14="http://schemas.microsoft.com/office/powerpoint/2010/main" val="261328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9144" indent="0">
              <a:buNone/>
            </a:pPr>
            <a:r>
              <a:rPr lang="en-US" dirty="0" smtClean="0"/>
              <a:t>Should</a:t>
            </a:r>
            <a:r>
              <a:rPr lang="en-US" baseline="0" dirty="0" smtClean="0"/>
              <a:t> be mentioned to Providers that the Switch to is helpful for employees who work for a different unit- they can easy switch between the two. Highlighted provider is the one you are switching to.</a:t>
            </a:r>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37</a:t>
            </a:fld>
            <a:endParaRPr lang="en-US"/>
          </a:p>
        </p:txBody>
      </p:sp>
    </p:spTree>
    <p:extLst>
      <p:ext uri="{BB962C8B-B14F-4D97-AF65-F5344CB8AC3E}">
        <p14:creationId xmlns:p14="http://schemas.microsoft.com/office/powerpoint/2010/main" val="1088848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381000" y="381000"/>
            <a:ext cx="4572000" cy="2573338"/>
          </a:xfrm>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Verdana" panose="020B0604030504040204" pitchFamily="34" charset="0"/>
                <a:ea typeface="MS PGothic" panose="020B0600070205080204" pitchFamily="34" charset="-128"/>
              </a:defRPr>
            </a:lvl1pPr>
            <a:lvl2pPr marL="742950" indent="-285750" defTabSz="931863">
              <a:defRPr sz="2000">
                <a:solidFill>
                  <a:schemeClr val="tx1"/>
                </a:solidFill>
                <a:latin typeface="Verdana" panose="020B0604030504040204" pitchFamily="34" charset="0"/>
                <a:ea typeface="MS PGothic" panose="020B0600070205080204" pitchFamily="34" charset="-128"/>
              </a:defRPr>
            </a:lvl2pPr>
            <a:lvl3pPr marL="1143000" indent="-228600" defTabSz="931863">
              <a:defRPr sz="2000">
                <a:solidFill>
                  <a:schemeClr val="tx1"/>
                </a:solidFill>
                <a:latin typeface="Verdana" panose="020B0604030504040204" pitchFamily="34" charset="0"/>
                <a:ea typeface="MS PGothic" panose="020B0600070205080204" pitchFamily="34" charset="-128"/>
              </a:defRPr>
            </a:lvl3pPr>
            <a:lvl4pPr marL="1600200" indent="-228600" defTabSz="931863">
              <a:defRPr sz="2000">
                <a:solidFill>
                  <a:schemeClr val="tx1"/>
                </a:solidFill>
                <a:latin typeface="Verdana" panose="020B0604030504040204" pitchFamily="34" charset="0"/>
                <a:ea typeface="MS PGothic" panose="020B0600070205080204" pitchFamily="34" charset="-128"/>
              </a:defRPr>
            </a:lvl4pPr>
            <a:lvl5pPr marL="2057400" indent="-228600" defTabSz="931863">
              <a:defRPr sz="2000">
                <a:solidFill>
                  <a:schemeClr val="tx1"/>
                </a:solidFill>
                <a:latin typeface="Verdana" panose="020B0604030504040204" pitchFamily="34" charset="0"/>
                <a:ea typeface="MS PGothic" panose="020B0600070205080204" pitchFamily="34" charset="-128"/>
              </a:defRPr>
            </a:lvl5pPr>
            <a:lvl6pPr marL="2514600" indent="-228600" defTabSz="931863"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6pPr>
            <a:lvl7pPr marL="2971800" indent="-228600" defTabSz="931863"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7pPr>
            <a:lvl8pPr marL="3429000" indent="-228600" defTabSz="931863"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8pPr>
            <a:lvl9pPr marL="3886200" indent="-228600" defTabSz="931863"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9pPr>
          </a:lstStyle>
          <a:p>
            <a:fld id="{974B412C-CB79-4EF4-870D-BE505A764A0C}" type="slidenum">
              <a:rPr lang="en-US" altLang="en-US" sz="1200" smtClean="0">
                <a:latin typeface="Arial" panose="020B0604020202020204" pitchFamily="34" charset="0"/>
              </a:rPr>
              <a:pPr/>
              <a:t>39</a:t>
            </a:fld>
            <a:endParaRPr lang="en-US" altLang="en-US" sz="1200" smtClean="0">
              <a:latin typeface="Arial" panose="020B0604020202020204" pitchFamily="34" charset="0"/>
            </a:endParaRPr>
          </a:p>
        </p:txBody>
      </p:sp>
    </p:spTree>
    <p:extLst>
      <p:ext uri="{BB962C8B-B14F-4D97-AF65-F5344CB8AC3E}">
        <p14:creationId xmlns:p14="http://schemas.microsoft.com/office/powerpoint/2010/main" val="1793955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a:p>
            <a:pPr marL="9144" indent="0">
              <a:buNone/>
            </a:pPr>
            <a:r>
              <a:rPr lang="en-US" dirty="0" smtClean="0"/>
              <a:t>Service</a:t>
            </a:r>
            <a:r>
              <a:rPr lang="en-US" baseline="0" dirty="0" smtClean="0"/>
              <a:t> type codes can be searched for specific benefit coverage. (up to 5)</a:t>
            </a:r>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40</a:t>
            </a:fld>
            <a:endParaRPr lang="en-US"/>
          </a:p>
        </p:txBody>
      </p:sp>
    </p:spTree>
    <p:extLst>
      <p:ext uri="{BB962C8B-B14F-4D97-AF65-F5344CB8AC3E}">
        <p14:creationId xmlns:p14="http://schemas.microsoft.com/office/powerpoint/2010/main" val="4074298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pPr/>
              <a:t>41</a:t>
            </a:fld>
            <a:endParaRPr lang="en-US"/>
          </a:p>
        </p:txBody>
      </p:sp>
    </p:spTree>
    <p:extLst>
      <p:ext uri="{BB962C8B-B14F-4D97-AF65-F5344CB8AC3E}">
        <p14:creationId xmlns:p14="http://schemas.microsoft.com/office/powerpoint/2010/main" val="3853589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pPr/>
              <a:t>42</a:t>
            </a:fld>
            <a:endParaRPr lang="en-US"/>
          </a:p>
        </p:txBody>
      </p:sp>
    </p:spTree>
    <p:extLst>
      <p:ext uri="{BB962C8B-B14F-4D97-AF65-F5344CB8AC3E}">
        <p14:creationId xmlns:p14="http://schemas.microsoft.com/office/powerpoint/2010/main" val="955464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pPr/>
              <a:t>43</a:t>
            </a:fld>
            <a:endParaRPr lang="en-US"/>
          </a:p>
        </p:txBody>
      </p:sp>
    </p:spTree>
    <p:extLst>
      <p:ext uri="{BB962C8B-B14F-4D97-AF65-F5344CB8AC3E}">
        <p14:creationId xmlns:p14="http://schemas.microsoft.com/office/powerpoint/2010/main" val="1448194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pPr/>
              <a:t>44</a:t>
            </a:fld>
            <a:endParaRPr lang="en-US"/>
          </a:p>
        </p:txBody>
      </p:sp>
    </p:spTree>
    <p:extLst>
      <p:ext uri="{BB962C8B-B14F-4D97-AF65-F5344CB8AC3E}">
        <p14:creationId xmlns:p14="http://schemas.microsoft.com/office/powerpoint/2010/main" val="11873366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pPr/>
              <a:t>46</a:t>
            </a:fld>
            <a:endParaRPr lang="en-US"/>
          </a:p>
        </p:txBody>
      </p:sp>
    </p:spTree>
    <p:extLst>
      <p:ext uri="{BB962C8B-B14F-4D97-AF65-F5344CB8AC3E}">
        <p14:creationId xmlns:p14="http://schemas.microsoft.com/office/powerpoint/2010/main" val="1851783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47</a:t>
            </a:fld>
            <a:endParaRPr lang="en-US"/>
          </a:p>
        </p:txBody>
      </p:sp>
    </p:spTree>
    <p:extLst>
      <p:ext uri="{BB962C8B-B14F-4D97-AF65-F5344CB8AC3E}">
        <p14:creationId xmlns:p14="http://schemas.microsoft.com/office/powerpoint/2010/main" val="25266747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48</a:t>
            </a:fld>
            <a:endParaRPr lang="en-US"/>
          </a:p>
        </p:txBody>
      </p:sp>
    </p:spTree>
    <p:extLst>
      <p:ext uri="{BB962C8B-B14F-4D97-AF65-F5344CB8AC3E}">
        <p14:creationId xmlns:p14="http://schemas.microsoft.com/office/powerpoint/2010/main" val="1090506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E2E8FF-3D0C-9D4D-B4D1-3089215958A5}" type="slidenum">
              <a:rPr lang="en-US" smtClean="0"/>
              <a:pPr/>
              <a:t>15</a:t>
            </a:fld>
            <a:endParaRPr lang="en-US"/>
          </a:p>
        </p:txBody>
      </p:sp>
    </p:spTree>
    <p:extLst>
      <p:ext uri="{BB962C8B-B14F-4D97-AF65-F5344CB8AC3E}">
        <p14:creationId xmlns:p14="http://schemas.microsoft.com/office/powerpoint/2010/main" val="27181061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E2E8FF-3D0C-9D4D-B4D1-3089215958A5}" type="slidenum">
              <a:rPr lang="en-US" smtClean="0"/>
              <a:pPr/>
              <a:t>52</a:t>
            </a:fld>
            <a:endParaRPr lang="en-US"/>
          </a:p>
        </p:txBody>
      </p:sp>
    </p:spTree>
    <p:extLst>
      <p:ext uri="{BB962C8B-B14F-4D97-AF65-F5344CB8AC3E}">
        <p14:creationId xmlns:p14="http://schemas.microsoft.com/office/powerpoint/2010/main" val="14078443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2E8FF-3D0C-9D4D-B4D1-3089215958A5}" type="slidenum">
              <a:rPr lang="en-US" smtClean="0"/>
              <a:pPr/>
              <a:t>56</a:t>
            </a:fld>
            <a:endParaRPr lang="en-US"/>
          </a:p>
        </p:txBody>
      </p:sp>
    </p:spTree>
    <p:extLst>
      <p:ext uri="{BB962C8B-B14F-4D97-AF65-F5344CB8AC3E}">
        <p14:creationId xmlns:p14="http://schemas.microsoft.com/office/powerpoint/2010/main" val="27225828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2E8FF-3D0C-9D4D-B4D1-3089215958A5}" type="slidenum">
              <a:rPr lang="en-US" smtClean="0"/>
              <a:pPr/>
              <a:t>57</a:t>
            </a:fld>
            <a:endParaRPr lang="en-US"/>
          </a:p>
        </p:txBody>
      </p:sp>
    </p:spTree>
    <p:extLst>
      <p:ext uri="{BB962C8B-B14F-4D97-AF65-F5344CB8AC3E}">
        <p14:creationId xmlns:p14="http://schemas.microsoft.com/office/powerpoint/2010/main" val="1740762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dirty="0" smtClean="0"/>
              <a:t>Each menu options has sub-options</a:t>
            </a:r>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61</a:t>
            </a:fld>
            <a:endParaRPr lang="en-US"/>
          </a:p>
        </p:txBody>
      </p:sp>
    </p:spTree>
    <p:extLst>
      <p:ext uri="{BB962C8B-B14F-4D97-AF65-F5344CB8AC3E}">
        <p14:creationId xmlns:p14="http://schemas.microsoft.com/office/powerpoint/2010/main" val="3899253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pPr/>
              <a:t>62</a:t>
            </a:fld>
            <a:endParaRPr lang="en-US"/>
          </a:p>
        </p:txBody>
      </p:sp>
    </p:spTree>
    <p:extLst>
      <p:ext uri="{BB962C8B-B14F-4D97-AF65-F5344CB8AC3E}">
        <p14:creationId xmlns:p14="http://schemas.microsoft.com/office/powerpoint/2010/main" val="18111364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9144" indent="0">
              <a:buNone/>
            </a:pPr>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67</a:t>
            </a:fld>
            <a:endParaRPr lang="en-US"/>
          </a:p>
        </p:txBody>
      </p:sp>
    </p:spTree>
    <p:extLst>
      <p:ext uri="{BB962C8B-B14F-4D97-AF65-F5344CB8AC3E}">
        <p14:creationId xmlns:p14="http://schemas.microsoft.com/office/powerpoint/2010/main" val="18790683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68</a:t>
            </a:fld>
            <a:endParaRPr lang="en-US"/>
          </a:p>
        </p:txBody>
      </p:sp>
    </p:spTree>
    <p:extLst>
      <p:ext uri="{BB962C8B-B14F-4D97-AF65-F5344CB8AC3E}">
        <p14:creationId xmlns:p14="http://schemas.microsoft.com/office/powerpoint/2010/main" val="34611977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381000"/>
            <a:ext cx="4572000" cy="2573338"/>
          </a:xfrm>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Include ICN region code handout</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Verdana" panose="020B0604030504040204" pitchFamily="34" charset="0"/>
                <a:ea typeface="MS PGothic" panose="020B0600070205080204" pitchFamily="34" charset="-128"/>
              </a:defRPr>
            </a:lvl1pPr>
            <a:lvl2pPr marL="742950" indent="-285750" defTabSz="931863">
              <a:defRPr sz="2000">
                <a:solidFill>
                  <a:schemeClr val="tx1"/>
                </a:solidFill>
                <a:latin typeface="Verdana" panose="020B0604030504040204" pitchFamily="34" charset="0"/>
                <a:ea typeface="MS PGothic" panose="020B0600070205080204" pitchFamily="34" charset="-128"/>
              </a:defRPr>
            </a:lvl2pPr>
            <a:lvl3pPr marL="1143000" indent="-228600" defTabSz="931863">
              <a:defRPr sz="2000">
                <a:solidFill>
                  <a:schemeClr val="tx1"/>
                </a:solidFill>
                <a:latin typeface="Verdana" panose="020B0604030504040204" pitchFamily="34" charset="0"/>
                <a:ea typeface="MS PGothic" panose="020B0600070205080204" pitchFamily="34" charset="-128"/>
              </a:defRPr>
            </a:lvl3pPr>
            <a:lvl4pPr marL="1600200" indent="-228600" defTabSz="931863">
              <a:defRPr sz="2000">
                <a:solidFill>
                  <a:schemeClr val="tx1"/>
                </a:solidFill>
                <a:latin typeface="Verdana" panose="020B0604030504040204" pitchFamily="34" charset="0"/>
                <a:ea typeface="MS PGothic" panose="020B0600070205080204" pitchFamily="34" charset="-128"/>
              </a:defRPr>
            </a:lvl4pPr>
            <a:lvl5pPr marL="2057400" indent="-228600" defTabSz="931863">
              <a:defRPr sz="2000">
                <a:solidFill>
                  <a:schemeClr val="tx1"/>
                </a:solidFill>
                <a:latin typeface="Verdana" panose="020B0604030504040204" pitchFamily="34" charset="0"/>
                <a:ea typeface="MS PGothic" panose="020B0600070205080204" pitchFamily="34" charset="-128"/>
              </a:defRPr>
            </a:lvl5pPr>
            <a:lvl6pPr marL="2514600" indent="-228600" defTabSz="931863"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6pPr>
            <a:lvl7pPr marL="2971800" indent="-228600" defTabSz="931863"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7pPr>
            <a:lvl8pPr marL="3429000" indent="-228600" defTabSz="931863"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8pPr>
            <a:lvl9pPr marL="3886200" indent="-228600" defTabSz="931863" eaLnBrk="0" fontAlgn="base" hangingPunct="0">
              <a:spcBef>
                <a:spcPct val="0"/>
              </a:spcBef>
              <a:spcAft>
                <a:spcPct val="0"/>
              </a:spcAft>
              <a:defRPr sz="2000">
                <a:solidFill>
                  <a:schemeClr val="tx1"/>
                </a:solidFill>
                <a:latin typeface="Verdana" panose="020B0604030504040204" pitchFamily="34" charset="0"/>
                <a:ea typeface="MS PGothic" panose="020B0600070205080204" pitchFamily="34" charset="-128"/>
              </a:defRPr>
            </a:lvl9pPr>
          </a:lstStyle>
          <a:p>
            <a:fld id="{CD29E7BC-A00A-46FB-96E3-8AC9B10FB1B7}" type="slidenum">
              <a:rPr lang="en-GB" altLang="en-US" sz="1200" smtClean="0">
                <a:latin typeface="Arial" panose="020B0604020202020204" pitchFamily="34" charset="0"/>
              </a:rPr>
              <a:pPr/>
              <a:t>69</a:t>
            </a:fld>
            <a:endParaRPr lang="en-GB" altLang="en-US" sz="1200" smtClean="0">
              <a:latin typeface="Arial" panose="020B0604020202020204" pitchFamily="34" charset="0"/>
            </a:endParaRPr>
          </a:p>
        </p:txBody>
      </p:sp>
    </p:spTree>
    <p:extLst>
      <p:ext uri="{BB962C8B-B14F-4D97-AF65-F5344CB8AC3E}">
        <p14:creationId xmlns:p14="http://schemas.microsoft.com/office/powerpoint/2010/main" val="5854011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pPr/>
              <a:t>70</a:t>
            </a:fld>
            <a:endParaRPr lang="en-US"/>
          </a:p>
        </p:txBody>
      </p:sp>
    </p:spTree>
    <p:extLst>
      <p:ext uri="{BB962C8B-B14F-4D97-AF65-F5344CB8AC3E}">
        <p14:creationId xmlns:p14="http://schemas.microsoft.com/office/powerpoint/2010/main" val="34804231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pPr/>
              <a:t>71</a:t>
            </a:fld>
            <a:endParaRPr lang="en-US"/>
          </a:p>
        </p:txBody>
      </p:sp>
    </p:spTree>
    <p:extLst>
      <p:ext uri="{BB962C8B-B14F-4D97-AF65-F5344CB8AC3E}">
        <p14:creationId xmlns:p14="http://schemas.microsoft.com/office/powerpoint/2010/main" val="605124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E2E8FF-3D0C-9D4D-B4D1-3089215958A5}" type="slidenum">
              <a:rPr lang="en-US" smtClean="0"/>
              <a:pPr/>
              <a:t>18</a:t>
            </a:fld>
            <a:endParaRPr lang="en-US"/>
          </a:p>
        </p:txBody>
      </p:sp>
    </p:spTree>
    <p:extLst>
      <p:ext uri="{BB962C8B-B14F-4D97-AF65-F5344CB8AC3E}">
        <p14:creationId xmlns:p14="http://schemas.microsoft.com/office/powerpoint/2010/main" val="3249536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dirty="0" smtClean="0"/>
              <a:t>Every</a:t>
            </a:r>
            <a:r>
              <a:rPr lang="en-US" baseline="0" dirty="0" smtClean="0"/>
              <a:t> claim submitted since last financial cycle allows you to fix any denied claims</a:t>
            </a:r>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72</a:t>
            </a:fld>
            <a:endParaRPr lang="en-US"/>
          </a:p>
        </p:txBody>
      </p:sp>
    </p:spTree>
    <p:extLst>
      <p:ext uri="{BB962C8B-B14F-4D97-AF65-F5344CB8AC3E}">
        <p14:creationId xmlns:p14="http://schemas.microsoft.com/office/powerpoint/2010/main" val="22316377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pPr/>
              <a:t>75</a:t>
            </a:fld>
            <a:endParaRPr lang="en-US"/>
          </a:p>
        </p:txBody>
      </p:sp>
    </p:spTree>
    <p:extLst>
      <p:ext uri="{BB962C8B-B14F-4D97-AF65-F5344CB8AC3E}">
        <p14:creationId xmlns:p14="http://schemas.microsoft.com/office/powerpoint/2010/main" val="7336817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pPr/>
              <a:t>76</a:t>
            </a:fld>
            <a:endParaRPr lang="en-US"/>
          </a:p>
        </p:txBody>
      </p:sp>
    </p:spTree>
    <p:extLst>
      <p:ext uri="{BB962C8B-B14F-4D97-AF65-F5344CB8AC3E}">
        <p14:creationId xmlns:p14="http://schemas.microsoft.com/office/powerpoint/2010/main" val="20110811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pPr/>
              <a:t>77</a:t>
            </a:fld>
            <a:endParaRPr lang="en-US"/>
          </a:p>
        </p:txBody>
      </p:sp>
    </p:spTree>
    <p:extLst>
      <p:ext uri="{BB962C8B-B14F-4D97-AF65-F5344CB8AC3E}">
        <p14:creationId xmlns:p14="http://schemas.microsoft.com/office/powerpoint/2010/main" val="3217336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pPr/>
              <a:t>78</a:t>
            </a:fld>
            <a:endParaRPr lang="en-US"/>
          </a:p>
        </p:txBody>
      </p:sp>
    </p:spTree>
    <p:extLst>
      <p:ext uri="{BB962C8B-B14F-4D97-AF65-F5344CB8AC3E}">
        <p14:creationId xmlns:p14="http://schemas.microsoft.com/office/powerpoint/2010/main" val="30740688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pPr/>
              <a:t>79</a:t>
            </a:fld>
            <a:endParaRPr lang="en-US"/>
          </a:p>
        </p:txBody>
      </p:sp>
    </p:spTree>
    <p:extLst>
      <p:ext uri="{BB962C8B-B14F-4D97-AF65-F5344CB8AC3E}">
        <p14:creationId xmlns:p14="http://schemas.microsoft.com/office/powerpoint/2010/main" val="23506767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pPr/>
              <a:t>80</a:t>
            </a:fld>
            <a:endParaRPr lang="en-US"/>
          </a:p>
        </p:txBody>
      </p:sp>
    </p:spTree>
    <p:extLst>
      <p:ext uri="{BB962C8B-B14F-4D97-AF65-F5344CB8AC3E}">
        <p14:creationId xmlns:p14="http://schemas.microsoft.com/office/powerpoint/2010/main" val="15527642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92</a:t>
            </a:fld>
            <a:endParaRPr lang="en-US" dirty="0"/>
          </a:p>
        </p:txBody>
      </p:sp>
    </p:spTree>
    <p:extLst>
      <p:ext uri="{BB962C8B-B14F-4D97-AF65-F5344CB8AC3E}">
        <p14:creationId xmlns:p14="http://schemas.microsoft.com/office/powerpoint/2010/main" val="20225962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E2E8FF-3D0C-9D4D-B4D1-3089215958A5}" type="slidenum">
              <a:rPr lang="en-US" smtClean="0"/>
              <a:pPr/>
              <a:t>93</a:t>
            </a:fld>
            <a:endParaRPr lang="en-US"/>
          </a:p>
        </p:txBody>
      </p:sp>
    </p:spTree>
    <p:extLst>
      <p:ext uri="{BB962C8B-B14F-4D97-AF65-F5344CB8AC3E}">
        <p14:creationId xmlns:p14="http://schemas.microsoft.com/office/powerpoint/2010/main" val="3509426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E2E8FF-3D0C-9D4D-B4D1-3089215958A5}" type="slidenum">
              <a:rPr lang="en-US" smtClean="0"/>
              <a:pPr/>
              <a:t>94</a:t>
            </a:fld>
            <a:endParaRPr lang="en-US"/>
          </a:p>
        </p:txBody>
      </p:sp>
    </p:spTree>
    <p:extLst>
      <p:ext uri="{BB962C8B-B14F-4D97-AF65-F5344CB8AC3E}">
        <p14:creationId xmlns:p14="http://schemas.microsoft.com/office/powerpoint/2010/main" val="484771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BFEAE42-E3FE-4405-B7FC-4425D05B92A0}" type="slidenum">
              <a:rPr lang="en-US" smtClean="0"/>
              <a:pPr/>
              <a:t>20</a:t>
            </a:fld>
            <a:endParaRPr lang="en-US" dirty="0"/>
          </a:p>
        </p:txBody>
      </p:sp>
    </p:spTree>
    <p:extLst>
      <p:ext uri="{BB962C8B-B14F-4D97-AF65-F5344CB8AC3E}">
        <p14:creationId xmlns:p14="http://schemas.microsoft.com/office/powerpoint/2010/main" val="42104543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dirty="0" smtClean="0"/>
              <a:t>7 sections</a:t>
            </a:r>
            <a:r>
              <a:rPr lang="en-US" baseline="0" dirty="0" smtClean="0"/>
              <a:t> of an RA</a:t>
            </a:r>
          </a:p>
          <a:p>
            <a:r>
              <a:rPr lang="en-US" baseline="0" dirty="0" smtClean="0"/>
              <a:t>RA personal message to provider type or individual provider ID: reprocessed claims; holiday closings</a:t>
            </a:r>
          </a:p>
          <a:p>
            <a:r>
              <a:rPr lang="en-US" baseline="0" dirty="0" smtClean="0"/>
              <a:t>Claims are chronological NOT by client ID, broken up by Paid, Denied, and Adjusted</a:t>
            </a:r>
          </a:p>
          <a:p>
            <a:r>
              <a:rPr lang="en-US" baseline="0" dirty="0" smtClean="0"/>
              <a:t>AR for adjustments that resulted in lower payment or claim recoupment information</a:t>
            </a:r>
          </a:p>
          <a:p>
            <a:r>
              <a:rPr lang="en-US" baseline="0" dirty="0" smtClean="0"/>
              <a:t>EOB description in final section only</a:t>
            </a:r>
          </a:p>
          <a:p>
            <a:r>
              <a:rPr lang="en-US" baseline="0" dirty="0" smtClean="0"/>
              <a:t>* Last Pull is Friday Mornings* </a:t>
            </a:r>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95</a:t>
            </a:fld>
            <a:endParaRPr lang="en-US" dirty="0"/>
          </a:p>
        </p:txBody>
      </p:sp>
    </p:spTree>
    <p:extLst>
      <p:ext uri="{BB962C8B-B14F-4D97-AF65-F5344CB8AC3E}">
        <p14:creationId xmlns:p14="http://schemas.microsoft.com/office/powerpoint/2010/main" val="26592136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dirty="0" smtClean="0"/>
              <a:t>7 sections</a:t>
            </a:r>
            <a:r>
              <a:rPr lang="en-US" baseline="0" dirty="0" smtClean="0"/>
              <a:t> of an RA</a:t>
            </a:r>
          </a:p>
          <a:p>
            <a:r>
              <a:rPr lang="en-US" baseline="0" dirty="0" smtClean="0"/>
              <a:t>RA personal message to provider type or individual provider ID: reprocessed claims; holiday closings</a:t>
            </a:r>
          </a:p>
          <a:p>
            <a:r>
              <a:rPr lang="en-US" baseline="0" dirty="0" smtClean="0"/>
              <a:t>Claims are chronological NOT by client ID, broken up by Paid, Denied, and Adjusted</a:t>
            </a:r>
          </a:p>
          <a:p>
            <a:r>
              <a:rPr lang="en-US" baseline="0" dirty="0" smtClean="0"/>
              <a:t>AR for adjustments that resulted in lower payment or claim recoupment information</a:t>
            </a:r>
          </a:p>
          <a:p>
            <a:r>
              <a:rPr lang="en-US" baseline="0" dirty="0" smtClean="0"/>
              <a:t>EOB description in final section only</a:t>
            </a:r>
          </a:p>
          <a:p>
            <a:r>
              <a:rPr lang="en-US" baseline="0" dirty="0" smtClean="0"/>
              <a:t>* Last Pull is Friday Mornings* </a:t>
            </a:r>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96</a:t>
            </a:fld>
            <a:endParaRPr lang="en-US" dirty="0"/>
          </a:p>
        </p:txBody>
      </p:sp>
    </p:spTree>
    <p:extLst>
      <p:ext uri="{BB962C8B-B14F-4D97-AF65-F5344CB8AC3E}">
        <p14:creationId xmlns:p14="http://schemas.microsoft.com/office/powerpoint/2010/main" val="37568091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2E8FF-3D0C-9D4D-B4D1-3089215958A5}" type="slidenum">
              <a:rPr lang="en-US" smtClean="0"/>
              <a:pPr/>
              <a:t>97</a:t>
            </a:fld>
            <a:endParaRPr lang="en-US" dirty="0"/>
          </a:p>
        </p:txBody>
      </p:sp>
    </p:spTree>
    <p:extLst>
      <p:ext uri="{BB962C8B-B14F-4D97-AF65-F5344CB8AC3E}">
        <p14:creationId xmlns:p14="http://schemas.microsoft.com/office/powerpoint/2010/main" val="13709848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2E8FF-3D0C-9D4D-B4D1-3089215958A5}" type="slidenum">
              <a:rPr lang="en-US" smtClean="0"/>
              <a:pPr/>
              <a:t>98</a:t>
            </a:fld>
            <a:endParaRPr lang="en-US" dirty="0"/>
          </a:p>
        </p:txBody>
      </p:sp>
    </p:spTree>
    <p:extLst>
      <p:ext uri="{BB962C8B-B14F-4D97-AF65-F5344CB8AC3E}">
        <p14:creationId xmlns:p14="http://schemas.microsoft.com/office/powerpoint/2010/main" val="24508336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2E8FF-3D0C-9D4D-B4D1-3089215958A5}" type="slidenum">
              <a:rPr lang="en-US" smtClean="0"/>
              <a:pPr/>
              <a:t>99</a:t>
            </a:fld>
            <a:endParaRPr lang="en-US" dirty="0"/>
          </a:p>
        </p:txBody>
      </p:sp>
    </p:spTree>
    <p:extLst>
      <p:ext uri="{BB962C8B-B14F-4D97-AF65-F5344CB8AC3E}">
        <p14:creationId xmlns:p14="http://schemas.microsoft.com/office/powerpoint/2010/main" val="37197698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2E8FF-3D0C-9D4D-B4D1-3089215958A5}" type="slidenum">
              <a:rPr lang="en-US" smtClean="0"/>
              <a:pPr/>
              <a:t>100</a:t>
            </a:fld>
            <a:endParaRPr lang="en-US" dirty="0"/>
          </a:p>
        </p:txBody>
      </p:sp>
    </p:spTree>
    <p:extLst>
      <p:ext uri="{BB962C8B-B14F-4D97-AF65-F5344CB8AC3E}">
        <p14:creationId xmlns:p14="http://schemas.microsoft.com/office/powerpoint/2010/main" val="40996243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E2E8FF-3D0C-9D4D-B4D1-3089215958A5}" type="slidenum">
              <a:rPr lang="en-US" smtClean="0"/>
              <a:pPr/>
              <a:t>101</a:t>
            </a:fld>
            <a:endParaRPr lang="en-US"/>
          </a:p>
        </p:txBody>
      </p:sp>
    </p:spTree>
    <p:extLst>
      <p:ext uri="{BB962C8B-B14F-4D97-AF65-F5344CB8AC3E}">
        <p14:creationId xmlns:p14="http://schemas.microsoft.com/office/powerpoint/2010/main" val="35515759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2E8FF-3D0C-9D4D-B4D1-3089215958A5}" type="slidenum">
              <a:rPr lang="en-US" smtClean="0"/>
              <a:pPr/>
              <a:t>102</a:t>
            </a:fld>
            <a:endParaRPr lang="en-US" dirty="0"/>
          </a:p>
        </p:txBody>
      </p:sp>
    </p:spTree>
    <p:extLst>
      <p:ext uri="{BB962C8B-B14F-4D97-AF65-F5344CB8AC3E}">
        <p14:creationId xmlns:p14="http://schemas.microsoft.com/office/powerpoint/2010/main" val="38720679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2E8FF-3D0C-9D4D-B4D1-3089215958A5}" type="slidenum">
              <a:rPr lang="en-US" smtClean="0"/>
              <a:pPr/>
              <a:t>103</a:t>
            </a:fld>
            <a:endParaRPr lang="en-US" dirty="0"/>
          </a:p>
        </p:txBody>
      </p:sp>
    </p:spTree>
    <p:extLst>
      <p:ext uri="{BB962C8B-B14F-4D97-AF65-F5344CB8AC3E}">
        <p14:creationId xmlns:p14="http://schemas.microsoft.com/office/powerpoint/2010/main" val="12251957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116</a:t>
            </a:fld>
            <a:endParaRPr lang="en-US" dirty="0"/>
          </a:p>
        </p:txBody>
      </p:sp>
    </p:spTree>
    <p:extLst>
      <p:ext uri="{BB962C8B-B14F-4D97-AF65-F5344CB8AC3E}">
        <p14:creationId xmlns:p14="http://schemas.microsoft.com/office/powerpoint/2010/main" val="621403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E2E8FF-3D0C-9D4D-B4D1-3089215958A5}" type="slidenum">
              <a:rPr lang="en-US" smtClean="0"/>
              <a:pPr/>
              <a:t>21</a:t>
            </a:fld>
            <a:endParaRPr lang="en-US"/>
          </a:p>
        </p:txBody>
      </p:sp>
    </p:spTree>
    <p:extLst>
      <p:ext uri="{BB962C8B-B14F-4D97-AF65-F5344CB8AC3E}">
        <p14:creationId xmlns:p14="http://schemas.microsoft.com/office/powerpoint/2010/main" val="11668585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117</a:t>
            </a:fld>
            <a:endParaRPr lang="en-US" dirty="0"/>
          </a:p>
        </p:txBody>
      </p:sp>
    </p:spTree>
    <p:extLst>
      <p:ext uri="{BB962C8B-B14F-4D97-AF65-F5344CB8AC3E}">
        <p14:creationId xmlns:p14="http://schemas.microsoft.com/office/powerpoint/2010/main" val="16730180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125</a:t>
            </a:fld>
            <a:endParaRPr lang="en-US" dirty="0"/>
          </a:p>
        </p:txBody>
      </p:sp>
    </p:spTree>
    <p:extLst>
      <p:ext uri="{BB962C8B-B14F-4D97-AF65-F5344CB8AC3E}">
        <p14:creationId xmlns:p14="http://schemas.microsoft.com/office/powerpoint/2010/main" val="18737356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t>126</a:t>
            </a:fld>
            <a:endParaRPr lang="en-US" dirty="0"/>
          </a:p>
        </p:txBody>
      </p:sp>
    </p:spTree>
    <p:extLst>
      <p:ext uri="{BB962C8B-B14F-4D97-AF65-F5344CB8AC3E}">
        <p14:creationId xmlns:p14="http://schemas.microsoft.com/office/powerpoint/2010/main" val="26517980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t>128</a:t>
            </a:fld>
            <a:endParaRPr lang="en-US"/>
          </a:p>
        </p:txBody>
      </p:sp>
    </p:spTree>
    <p:extLst>
      <p:ext uri="{BB962C8B-B14F-4D97-AF65-F5344CB8AC3E}">
        <p14:creationId xmlns:p14="http://schemas.microsoft.com/office/powerpoint/2010/main" val="36001863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pPr/>
              <a:t>129</a:t>
            </a:fld>
            <a:endParaRPr lang="en-US"/>
          </a:p>
        </p:txBody>
      </p:sp>
    </p:spTree>
    <p:extLst>
      <p:ext uri="{BB962C8B-B14F-4D97-AF65-F5344CB8AC3E}">
        <p14:creationId xmlns:p14="http://schemas.microsoft.com/office/powerpoint/2010/main" val="2030290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E2E8FF-3D0C-9D4D-B4D1-3089215958A5}" type="slidenum">
              <a:rPr lang="en-US" smtClean="0"/>
              <a:pPr/>
              <a:t>22</a:t>
            </a:fld>
            <a:endParaRPr lang="en-US"/>
          </a:p>
        </p:txBody>
      </p:sp>
    </p:spTree>
    <p:extLst>
      <p:ext uri="{BB962C8B-B14F-4D97-AF65-F5344CB8AC3E}">
        <p14:creationId xmlns:p14="http://schemas.microsoft.com/office/powerpoint/2010/main" val="2354333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E2E8FF-3D0C-9D4D-B4D1-3089215958A5}" type="slidenum">
              <a:rPr lang="en-US" smtClean="0"/>
              <a:pPr/>
              <a:t>23</a:t>
            </a:fld>
            <a:endParaRPr lang="en-US"/>
          </a:p>
        </p:txBody>
      </p:sp>
    </p:spTree>
    <p:extLst>
      <p:ext uri="{BB962C8B-B14F-4D97-AF65-F5344CB8AC3E}">
        <p14:creationId xmlns:p14="http://schemas.microsoft.com/office/powerpoint/2010/main" val="729959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9144" indent="0">
              <a:buNone/>
            </a:pPr>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25</a:t>
            </a:fld>
            <a:endParaRPr lang="en-US" dirty="0"/>
          </a:p>
        </p:txBody>
      </p:sp>
    </p:spTree>
    <p:extLst>
      <p:ext uri="{BB962C8B-B14F-4D97-AF65-F5344CB8AC3E}">
        <p14:creationId xmlns:p14="http://schemas.microsoft.com/office/powerpoint/2010/main" val="3259180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0" name="Group 9"/>
          <p:cNvGrpSpPr/>
          <p:nvPr userDrawn="1"/>
        </p:nvGrpSpPr>
        <p:grpSpPr>
          <a:xfrm>
            <a:off x="-91440" y="-91440"/>
            <a:ext cx="14813280" cy="8412480"/>
            <a:chOff x="-91440" y="-91440"/>
            <a:chExt cx="14813280" cy="8412480"/>
          </a:xfrm>
        </p:grpSpPr>
        <p:cxnSp>
          <p:nvCxnSpPr>
            <p:cNvPr id="13" name="Straight Connector 12"/>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12" name="Freeform 5"/>
          <p:cNvSpPr>
            <a:spLocks noChangeAspect="1"/>
          </p:cNvSpPr>
          <p:nvPr userDrawn="1"/>
        </p:nvSpPr>
        <p:spPr bwMode="hidden">
          <a:xfrm>
            <a:off x="1" y="0"/>
            <a:ext cx="11986923" cy="8229600"/>
          </a:xfrm>
          <a:custGeom>
            <a:avLst/>
            <a:gdLst>
              <a:gd name="T0" fmla="*/ 7871 w 7871"/>
              <a:gd name="T1" fmla="*/ 2698 h 5404"/>
              <a:gd name="T2" fmla="*/ 7871 w 7871"/>
              <a:gd name="T3" fmla="*/ 2698 h 5404"/>
              <a:gd name="T4" fmla="*/ 5172 w 7871"/>
              <a:gd name="T5" fmla="*/ 0 h 5404"/>
              <a:gd name="T6" fmla="*/ 0 w 7871"/>
              <a:gd name="T7" fmla="*/ 0 h 5404"/>
              <a:gd name="T8" fmla="*/ 0 w 7871"/>
              <a:gd name="T9" fmla="*/ 5404 h 5404"/>
              <a:gd name="T10" fmla="*/ 5172 w 7871"/>
              <a:gd name="T11" fmla="*/ 5404 h 5404"/>
              <a:gd name="T12" fmla="*/ 7871 w 7871"/>
              <a:gd name="T13" fmla="*/ 2698 h 5404"/>
            </a:gdLst>
            <a:ahLst/>
            <a:cxnLst>
              <a:cxn ang="0">
                <a:pos x="T0" y="T1"/>
              </a:cxn>
              <a:cxn ang="0">
                <a:pos x="T2" y="T3"/>
              </a:cxn>
              <a:cxn ang="0">
                <a:pos x="T4" y="T5"/>
              </a:cxn>
              <a:cxn ang="0">
                <a:pos x="T6" y="T7"/>
              </a:cxn>
              <a:cxn ang="0">
                <a:pos x="T8" y="T9"/>
              </a:cxn>
              <a:cxn ang="0">
                <a:pos x="T10" y="T11"/>
              </a:cxn>
              <a:cxn ang="0">
                <a:pos x="T12" y="T13"/>
              </a:cxn>
            </a:cxnLst>
            <a:rect l="0" t="0" r="r" b="b"/>
            <a:pathLst>
              <a:path w="7871" h="5404">
                <a:moveTo>
                  <a:pt x="7871" y="2698"/>
                </a:moveTo>
                <a:lnTo>
                  <a:pt x="7871" y="2698"/>
                </a:lnTo>
                <a:cubicBezTo>
                  <a:pt x="7871" y="1192"/>
                  <a:pt x="6668" y="0"/>
                  <a:pt x="5172" y="0"/>
                </a:cubicBezTo>
                <a:lnTo>
                  <a:pt x="0" y="0"/>
                </a:lnTo>
                <a:lnTo>
                  <a:pt x="0" y="5404"/>
                </a:lnTo>
                <a:lnTo>
                  <a:pt x="5172" y="5404"/>
                </a:lnTo>
                <a:cubicBezTo>
                  <a:pt x="6668" y="5404"/>
                  <a:pt x="7871" y="4211"/>
                  <a:pt x="7871" y="2698"/>
                </a:cubicBezTo>
                <a:close/>
              </a:path>
            </a:pathLst>
          </a:custGeom>
          <a:solidFill>
            <a:srgbClr val="000000"/>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a:p>
        </p:txBody>
      </p:sp>
      <p:sp>
        <p:nvSpPr>
          <p:cNvPr id="2" name="Title 1"/>
          <p:cNvSpPr>
            <a:spLocks noGrp="1"/>
          </p:cNvSpPr>
          <p:nvPr>
            <p:ph type="ctrTitle"/>
          </p:nvPr>
        </p:nvSpPr>
        <p:spPr>
          <a:xfrm>
            <a:off x="685800" y="2057400"/>
            <a:ext cx="10058400" cy="2926080"/>
          </a:xfrm>
        </p:spPr>
        <p:txBody>
          <a:bodyPr anchor="b" anchorCtr="0">
            <a:noAutofit/>
          </a:bodyPr>
          <a:lstStyle>
            <a:lvl1pPr>
              <a:defRPr sz="60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5257800"/>
            <a:ext cx="10058400" cy="914400"/>
          </a:xfrm>
        </p:spPr>
        <p:txBody>
          <a:bodyPr>
            <a:noAutofit/>
          </a:bodyPr>
          <a:lstStyle>
            <a:lvl1pPr marL="0" indent="0" algn="l">
              <a:spcBef>
                <a:spcPts val="0"/>
              </a:spcBef>
              <a:buNone/>
              <a:defRPr sz="2800">
                <a:solidFill>
                  <a:schemeClr val="bg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p:cNvPicPr>
            <a:picLocks noChangeAspect="1"/>
          </p:cNvPicPr>
          <p:nvPr userDrawn="1"/>
        </p:nvPicPr>
        <p:blipFill>
          <a:blip r:embed="rId2"/>
          <a:stretch>
            <a:fillRect/>
          </a:stretch>
        </p:blipFill>
        <p:spPr bwMode="black">
          <a:xfrm>
            <a:off x="11422761" y="7314920"/>
            <a:ext cx="2706624" cy="768757"/>
          </a:xfrm>
          <a:prstGeom prst="rect">
            <a:avLst/>
          </a:prstGeom>
        </p:spPr>
      </p:pic>
      <p:sp>
        <p:nvSpPr>
          <p:cNvPr id="8" name="Footer Placeholder 4"/>
          <p:cNvSpPr txBox="1">
            <a:spLocks/>
          </p:cNvSpPr>
          <p:nvPr userDrawn="1"/>
        </p:nvSpPr>
        <p:spPr>
          <a:xfrm>
            <a:off x="685800" y="7580439"/>
            <a:ext cx="64008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dirty="0" smtClean="0">
                <a:solidFill>
                  <a:schemeClr val="bg1"/>
                </a:solidFill>
              </a:rPr>
              <a:t>DXC Proprietary and Confidential</a:t>
            </a:r>
            <a:endParaRPr lang="en-US" sz="1100" dirty="0">
              <a:solidFill>
                <a:schemeClr val="bg1"/>
              </a:solidFill>
            </a:endParaRPr>
          </a:p>
        </p:txBody>
      </p:sp>
      <p:sp>
        <p:nvSpPr>
          <p:cNvPr id="9" name="Text Box 115"/>
          <p:cNvSpPr txBox="1">
            <a:spLocks noChangeArrowheads="1"/>
          </p:cNvSpPr>
          <p:nvPr userDrawn="1"/>
        </p:nvSpPr>
        <p:spPr bwMode="auto">
          <a:xfrm>
            <a:off x="11887200" y="640080"/>
            <a:ext cx="2057400" cy="274320"/>
          </a:xfrm>
          <a:prstGeom prst="rect">
            <a:avLst/>
          </a:prstGeom>
          <a:noFill/>
          <a:ln w="9525">
            <a:noFill/>
            <a:miter lim="800000"/>
            <a:headEnd/>
            <a:tailEnd/>
          </a:ln>
          <a:effectLst/>
        </p:spPr>
        <p:txBody>
          <a:bodyPr wrap="none" lIns="0" tIns="0" rIns="0" bIns="0" anchor="t" anchorCtr="0">
            <a:noAutofit/>
          </a:bodyPr>
          <a:lstStyle/>
          <a:p>
            <a:pPr algn="r" defTabSz="820738">
              <a:spcBef>
                <a:spcPts val="0"/>
              </a:spcBef>
            </a:pPr>
            <a:fld id="{03C7D0F0-10D5-4191-B6F4-99306F468FEF}" type="datetime4">
              <a:rPr lang="en-US" sz="1400" b="0" smtClean="0">
                <a:solidFill>
                  <a:schemeClr val="tx1"/>
                </a:solidFill>
              </a:rPr>
              <a:pPr algn="r" defTabSz="820738">
                <a:spcBef>
                  <a:spcPts val="0"/>
                </a:spcBef>
              </a:pPr>
              <a:t>January 4, 2019</a:t>
            </a:fld>
            <a:endParaRPr lang="en-US" sz="1400" b="0" dirty="0">
              <a:solidFill>
                <a:schemeClr val="tx1"/>
              </a:solidFill>
            </a:endParaRPr>
          </a:p>
        </p:txBody>
      </p:sp>
    </p:spTree>
    <p:extLst>
      <p:ext uri="{BB962C8B-B14F-4D97-AF65-F5344CB8AC3E}">
        <p14:creationId xmlns:p14="http://schemas.microsoft.com/office/powerpoint/2010/main" val="321549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2057399"/>
            <a:ext cx="6400800" cy="5121276"/>
          </a:xfrm>
          <a:noFill/>
        </p:spPr>
        <p:txBody>
          <a:bodyPr>
            <a:normAutofit/>
          </a:bodyPr>
          <a:lstStyle>
            <a:lvl1pPr>
              <a:defRPr sz="2000"/>
            </a:lvl1pPr>
            <a:lvl2pPr>
              <a:defRPr sz="2000"/>
            </a:lvl2pPr>
            <a:lvl3pPr>
              <a:defRPr sz="2000"/>
            </a:lvl3pPr>
            <a:lvl4pPr marL="457200" indent="-228600">
              <a:buFont typeface="Arial" pitchFamily="34" charset="0"/>
              <a:buChar char="–"/>
              <a:defRPr sz="2000"/>
            </a:lvl4pPr>
            <a:lvl5pPr marL="685800" indent="-228600">
              <a:buFont typeface="Arial" pitchFamily="34" charset="0"/>
              <a:buChar char="–"/>
              <a:defRPr sz="2000"/>
            </a:lvl5pPr>
            <a:lvl6pPr marL="914400" indent="-228600">
              <a:buFont typeface="Arial" pitchFamily="34" charset="0"/>
              <a:buChar char="–"/>
              <a:defRPr sz="2000" baseline="0"/>
            </a:lvl6pPr>
            <a:lvl7pPr marL="1143000" indent="-228600">
              <a:buFont typeface="Arial" pitchFamily="34" charset="0"/>
              <a:buChar char="–"/>
              <a:defRPr sz="2000" baseline="0"/>
            </a:lvl7pPr>
            <a:lvl8pPr marL="1371600" indent="-228600">
              <a:buFont typeface="Arial" pitchFamily="34" charset="0"/>
              <a:buChar char="–"/>
              <a:defRPr sz="2000" baseline="0"/>
            </a:lvl8pPr>
            <a:lvl9pPr marL="1600200" indent="-228600">
              <a:buFont typeface="Arial" pitchFamily="34" charset="0"/>
              <a:buChar cha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7543800" y="2057398"/>
            <a:ext cx="6400800" cy="5121274"/>
          </a:xfrm>
        </p:spPr>
        <p:txBody>
          <a:bodyPr>
            <a:normAutofit/>
          </a:bodyPr>
          <a:lstStyle>
            <a:lvl1pPr>
              <a:defRPr sz="2000"/>
            </a:lvl1pPr>
            <a:lvl2pPr>
              <a:defRPr sz="20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18345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2057399"/>
            <a:ext cx="4114800" cy="5121276"/>
          </a:xfrm>
        </p:spPr>
        <p:txBody>
          <a:bodyPr>
            <a:normAutofit/>
          </a:bodyPr>
          <a:lstStyle>
            <a:lvl1pPr>
              <a:defRPr sz="2000"/>
            </a:lvl1pPr>
            <a:lvl2pPr>
              <a:defRPr sz="20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257800" y="2057399"/>
            <a:ext cx="4114800" cy="5121276"/>
          </a:xfrm>
        </p:spPr>
        <p:txBody>
          <a:bodyPr>
            <a:normAutofit/>
          </a:bodyPr>
          <a:lstStyle>
            <a:lvl1pPr>
              <a:defRPr sz="2000"/>
            </a:lvl1pPr>
            <a:lvl2pPr>
              <a:defRPr sz="20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half" idx="13"/>
          </p:nvPr>
        </p:nvSpPr>
        <p:spPr>
          <a:xfrm>
            <a:off x="9829800" y="2057399"/>
            <a:ext cx="4114800" cy="5121276"/>
          </a:xfrm>
        </p:spPr>
        <p:txBody>
          <a:bodyPr>
            <a:normAutofit/>
          </a:bodyPr>
          <a:lstStyle>
            <a:lvl1pPr>
              <a:defRPr sz="2000"/>
            </a:lvl1pPr>
            <a:lvl2pPr>
              <a:defRPr sz="20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74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 and Picture">
    <p:spTree>
      <p:nvGrpSpPr>
        <p:cNvPr id="1" name=""/>
        <p:cNvGrpSpPr/>
        <p:nvPr/>
      </p:nvGrpSpPr>
      <p:grpSpPr>
        <a:xfrm>
          <a:off x="0" y="0"/>
          <a:ext cx="0" cy="0"/>
          <a:chOff x="0" y="0"/>
          <a:chExt cx="0" cy="0"/>
        </a:xfrm>
      </p:grpSpPr>
      <p:grpSp>
        <p:nvGrpSpPr>
          <p:cNvPr id="13" name="Group 12"/>
          <p:cNvGrpSpPr/>
          <p:nvPr userDrawn="1"/>
        </p:nvGrpSpPr>
        <p:grpSpPr>
          <a:xfrm>
            <a:off x="-91440" y="-91440"/>
            <a:ext cx="14813280" cy="8412480"/>
            <a:chOff x="-91440" y="-91440"/>
            <a:chExt cx="14813280" cy="8412480"/>
          </a:xfrm>
        </p:grpSpPr>
        <p:cxnSp>
          <p:nvCxnSpPr>
            <p:cNvPr id="14" name="Straight Connector 13"/>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9" name="Picture Placeholder 8"/>
          <p:cNvSpPr>
            <a:spLocks noGrp="1"/>
          </p:cNvSpPr>
          <p:nvPr>
            <p:ph type="pic" sz="quarter" idx="13"/>
          </p:nvPr>
        </p:nvSpPr>
        <p:spPr>
          <a:xfrm>
            <a:off x="7315200" y="0"/>
            <a:ext cx="7315200" cy="8229600"/>
          </a:xfrm>
          <a:solidFill>
            <a:schemeClr val="bg1">
              <a:lumMod val="85000"/>
            </a:schemeClr>
          </a:solidFill>
        </p:spPr>
        <p:txBody>
          <a:bodyPr anchor="ctr" anchorCtr="0">
            <a:normAutofit/>
          </a:bodyPr>
          <a:lstStyle>
            <a:lvl1pPr algn="ctr">
              <a:defRPr sz="1600" b="0"/>
            </a:lvl1pPr>
          </a:lstStyle>
          <a:p>
            <a:r>
              <a:rPr lang="en-US" smtClean="0"/>
              <a:t>Click icon to add picture</a:t>
            </a:r>
            <a:endParaRPr lang="en-US" dirty="0"/>
          </a:p>
        </p:txBody>
      </p:sp>
      <p:sp>
        <p:nvSpPr>
          <p:cNvPr id="4" name="Title 3"/>
          <p:cNvSpPr>
            <a:spLocks noGrp="1"/>
          </p:cNvSpPr>
          <p:nvPr>
            <p:ph type="title"/>
          </p:nvPr>
        </p:nvSpPr>
        <p:spPr>
          <a:xfrm>
            <a:off x="685800" y="639763"/>
            <a:ext cx="6400800" cy="1417636"/>
          </a:xfrm>
        </p:spPr>
        <p:txBody>
          <a:bodyPr/>
          <a:lstStyle/>
          <a:p>
            <a:r>
              <a:rPr lang="en-US" smtClean="0"/>
              <a:t>Click to edit Master title style</a:t>
            </a:r>
            <a:endParaRPr lang="en-US"/>
          </a:p>
        </p:txBody>
      </p:sp>
      <p:sp>
        <p:nvSpPr>
          <p:cNvPr id="7" name="Freeform 9"/>
          <p:cNvSpPr>
            <a:spLocks noChangeAspect="1"/>
          </p:cNvSpPr>
          <p:nvPr userDrawn="1"/>
        </p:nvSpPr>
        <p:spPr bwMode="black">
          <a:xfrm>
            <a:off x="448310" y="0"/>
            <a:ext cx="562442" cy="492758"/>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000000"/>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a:p>
        </p:txBody>
      </p:sp>
      <p:pic>
        <p:nvPicPr>
          <p:cNvPr id="8" name="Picture 7"/>
          <p:cNvPicPr>
            <a:picLocks noChangeAspect="1"/>
          </p:cNvPicPr>
          <p:nvPr userDrawn="1"/>
        </p:nvPicPr>
        <p:blipFill>
          <a:blip r:embed="rId2"/>
          <a:stretch>
            <a:fillRect/>
          </a:stretch>
        </p:blipFill>
        <p:spPr bwMode="black">
          <a:xfrm>
            <a:off x="544830" y="7425690"/>
            <a:ext cx="2048256" cy="581762"/>
          </a:xfrm>
          <a:prstGeom prst="rect">
            <a:avLst/>
          </a:prstGeom>
        </p:spPr>
      </p:pic>
      <p:sp>
        <p:nvSpPr>
          <p:cNvPr id="10" name="Text Box 115"/>
          <p:cNvSpPr txBox="1">
            <a:spLocks noChangeArrowheads="1"/>
          </p:cNvSpPr>
          <p:nvPr userDrawn="1"/>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ct val="50000"/>
              </a:spcBef>
            </a:pPr>
            <a:fld id="{03C7D0F0-10D5-4191-B6F4-99306F468FEF}" type="datetime4">
              <a:rPr lang="en-US" sz="1100" b="0" smtClean="0">
                <a:solidFill>
                  <a:schemeClr val="tx1"/>
                </a:solidFill>
              </a:rPr>
              <a:pPr algn="r" defTabSz="820738">
                <a:spcBef>
                  <a:spcPct val="50000"/>
                </a:spcBef>
              </a:pPr>
              <a:t>January 4, 2019</a:t>
            </a:fld>
            <a:endParaRPr lang="en-US" sz="1100" b="0" dirty="0">
              <a:solidFill>
                <a:schemeClr val="tx1"/>
              </a:solidFill>
            </a:endParaRPr>
          </a:p>
        </p:txBody>
      </p:sp>
      <p:sp>
        <p:nvSpPr>
          <p:cNvPr id="11" name="Text Box 115"/>
          <p:cNvSpPr txBox="1">
            <a:spLocks noChangeArrowheads="1"/>
          </p:cNvSpPr>
          <p:nvPr userDrawn="1"/>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ct val="50000"/>
              </a:spcBef>
            </a:pPr>
            <a:fld id="{18E29826-F105-4F77-B977-03F4A4723A21}" type="slidenum">
              <a:rPr lang="en-US" sz="1100" b="1" smtClean="0">
                <a:solidFill>
                  <a:schemeClr val="tx1"/>
                </a:solidFill>
              </a:rPr>
              <a:pPr/>
              <a:t>‹#›</a:t>
            </a:fld>
            <a:endParaRPr lang="en-US" sz="1100" b="1" dirty="0">
              <a:solidFill>
                <a:schemeClr val="tx1"/>
              </a:solidFill>
            </a:endParaRPr>
          </a:p>
        </p:txBody>
      </p:sp>
      <p:sp>
        <p:nvSpPr>
          <p:cNvPr id="12" name="Footer Placeholder 4"/>
          <p:cNvSpPr txBox="1">
            <a:spLocks/>
          </p:cNvSpPr>
          <p:nvPr userDrawn="1"/>
        </p:nvSpPr>
        <p:spPr>
          <a:xfrm>
            <a:off x="2971800" y="7580439"/>
            <a:ext cx="41148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smtClean="0"/>
              <a:t>DXC Proprietary and Confidential</a:t>
            </a:r>
            <a:endParaRPr lang="en-US" sz="1100" dirty="0"/>
          </a:p>
        </p:txBody>
      </p:sp>
      <p:sp>
        <p:nvSpPr>
          <p:cNvPr id="3" name="Content Placeholder 2"/>
          <p:cNvSpPr>
            <a:spLocks noGrp="1"/>
          </p:cNvSpPr>
          <p:nvPr>
            <p:ph sz="quarter" idx="14"/>
          </p:nvPr>
        </p:nvSpPr>
        <p:spPr>
          <a:xfrm>
            <a:off x="685800" y="2057398"/>
            <a:ext cx="6400800" cy="5121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578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Statement">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685800" y="2057399"/>
            <a:ext cx="11201400" cy="5121275"/>
          </a:xfrm>
        </p:spPr>
        <p:txBody>
          <a:bodyPr/>
          <a:lstStyle>
            <a:lvl1pPr>
              <a:lnSpc>
                <a:spcPct val="85000"/>
              </a:lnSpc>
              <a:spcBef>
                <a:spcPts val="0"/>
              </a:spcBef>
              <a:defRPr sz="6000"/>
            </a:lvl1pPr>
            <a:lvl2pPr marL="0" indent="0">
              <a:spcBef>
                <a:spcPts val="900"/>
              </a:spcBef>
              <a:buFontTx/>
              <a:buNone/>
              <a:defRPr/>
            </a:lvl2pPr>
            <a:lvl3pPr marL="0" indent="0">
              <a:spcBef>
                <a:spcPts val="900"/>
              </a:spcBef>
              <a:buFontTx/>
              <a:buNone/>
              <a:defRPr/>
            </a:lvl3pPr>
            <a:lvl4pPr marL="0" indent="0">
              <a:spcBef>
                <a:spcPts val="900"/>
              </a:spcBef>
              <a:buFontTx/>
              <a:buNone/>
              <a:defRPr/>
            </a:lvl4pPr>
            <a:lvl5pPr marL="0" indent="0">
              <a:spcBef>
                <a:spcPts val="900"/>
              </a:spcBef>
              <a:buFontTx/>
              <a:buNone/>
              <a:defRPr/>
            </a:lvl5pPr>
            <a:lvl6pPr marL="0" indent="0">
              <a:spcBef>
                <a:spcPts val="900"/>
              </a:spcBef>
              <a:buFontTx/>
              <a:buNone/>
              <a:defRPr baseline="0"/>
            </a:lvl6pPr>
            <a:lvl7pPr marL="0" indent="0">
              <a:spcBef>
                <a:spcPts val="900"/>
              </a:spcBef>
              <a:buFontTx/>
              <a:buNone/>
              <a:defRPr baseline="0"/>
            </a:lvl7pPr>
            <a:lvl8pPr marL="0" indent="0">
              <a:spcBef>
                <a:spcPts val="900"/>
              </a:spcBef>
              <a:buFontTx/>
              <a:buNone/>
              <a:defRPr baseline="0"/>
            </a:lvl8pPr>
            <a:lvl9pPr marL="0" indent="0">
              <a:spcBef>
                <a:spcPts val="900"/>
              </a:spcBef>
              <a:buFontTx/>
              <a:buNone/>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reeform 9"/>
          <p:cNvSpPr>
            <a:spLocks noChangeAspect="1"/>
          </p:cNvSpPr>
          <p:nvPr userDrawn="1"/>
        </p:nvSpPr>
        <p:spPr bwMode="black">
          <a:xfrm>
            <a:off x="362839" y="-1"/>
            <a:ext cx="730236" cy="639764"/>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000000"/>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000000"/>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91440" y="-91440"/>
            <a:ext cx="14813280" cy="8412480"/>
            <a:chOff x="-91440" y="-91440"/>
            <a:chExt cx="14813280" cy="8412480"/>
          </a:xfrm>
        </p:grpSpPr>
        <p:cxnSp>
          <p:nvCxnSpPr>
            <p:cNvPr id="13" name="Straight Connector 12"/>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10" name="Title 1"/>
          <p:cNvSpPr>
            <a:spLocks noGrp="1"/>
          </p:cNvSpPr>
          <p:nvPr userDrawn="1">
            <p:ph type="ctrTitle"/>
          </p:nvPr>
        </p:nvSpPr>
        <p:spPr>
          <a:xfrm>
            <a:off x="685800" y="640080"/>
            <a:ext cx="10058400" cy="4297680"/>
          </a:xfrm>
        </p:spPr>
        <p:txBody>
          <a:bodyPr anchor="b" anchorCtr="0">
            <a:noAutofit/>
          </a:bodyPr>
          <a:lstStyle>
            <a:lvl1pPr>
              <a:defRPr sz="6000">
                <a:solidFill>
                  <a:schemeClr val="bg1"/>
                </a:solidFill>
              </a:defRPr>
            </a:lvl1pPr>
          </a:lstStyle>
          <a:p>
            <a:r>
              <a:rPr lang="en-US" smtClean="0"/>
              <a:t>Click to edit Master title style</a:t>
            </a:r>
            <a:endParaRPr lang="en-US" dirty="0"/>
          </a:p>
        </p:txBody>
      </p:sp>
      <p:sp>
        <p:nvSpPr>
          <p:cNvPr id="11" name="Subtitle 2"/>
          <p:cNvSpPr>
            <a:spLocks noGrp="1"/>
          </p:cNvSpPr>
          <p:nvPr userDrawn="1">
            <p:ph type="subTitle" idx="1"/>
          </p:nvPr>
        </p:nvSpPr>
        <p:spPr>
          <a:xfrm>
            <a:off x="685800" y="5257800"/>
            <a:ext cx="10058400" cy="914400"/>
          </a:xfrm>
        </p:spPr>
        <p:txBody>
          <a:bodyPr>
            <a:noAutofit/>
          </a:bodyPr>
          <a:lstStyle>
            <a:lvl1pPr marL="0" indent="0" algn="l">
              <a:buNone/>
              <a:defRPr sz="2800">
                <a:solidFill>
                  <a:schemeClr val="bg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2"/>
          <a:stretch>
            <a:fillRect/>
          </a:stretch>
        </p:blipFill>
        <p:spPr bwMode="black">
          <a:xfrm>
            <a:off x="544830" y="7425690"/>
            <a:ext cx="2048256" cy="581762"/>
          </a:xfrm>
          <a:prstGeom prst="rect">
            <a:avLst/>
          </a:prstGeom>
        </p:spPr>
      </p:pic>
      <p:sp>
        <p:nvSpPr>
          <p:cNvPr id="14" name="Freeform 9"/>
          <p:cNvSpPr>
            <a:spLocks noChangeAspect="1"/>
          </p:cNvSpPr>
          <p:nvPr userDrawn="1"/>
        </p:nvSpPr>
        <p:spPr bwMode="black">
          <a:xfrm>
            <a:off x="362838" y="-2"/>
            <a:ext cx="730237" cy="639765"/>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FFFFFF"/>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a:p>
        </p:txBody>
      </p:sp>
      <p:sp>
        <p:nvSpPr>
          <p:cNvPr id="15" name="Text Box 115"/>
          <p:cNvSpPr txBox="1">
            <a:spLocks noChangeArrowheads="1"/>
          </p:cNvSpPr>
          <p:nvPr userDrawn="1"/>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ct val="50000"/>
              </a:spcBef>
            </a:pPr>
            <a:fld id="{03C7D0F0-10D5-4191-B6F4-99306F468FEF}" type="datetime4">
              <a:rPr lang="en-US" sz="1100" b="0" smtClean="0">
                <a:solidFill>
                  <a:schemeClr val="bg1"/>
                </a:solidFill>
              </a:rPr>
              <a:pPr algn="r" defTabSz="820738">
                <a:spcBef>
                  <a:spcPct val="50000"/>
                </a:spcBef>
              </a:pPr>
              <a:t>January 4, 2019</a:t>
            </a:fld>
            <a:endParaRPr lang="en-US" sz="1100" b="0" dirty="0">
              <a:solidFill>
                <a:schemeClr val="bg1"/>
              </a:solidFill>
            </a:endParaRPr>
          </a:p>
        </p:txBody>
      </p:sp>
      <p:sp>
        <p:nvSpPr>
          <p:cNvPr id="16" name="Text Box 115"/>
          <p:cNvSpPr txBox="1">
            <a:spLocks noChangeArrowheads="1"/>
          </p:cNvSpPr>
          <p:nvPr userDrawn="1"/>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ct val="50000"/>
              </a:spcBef>
            </a:pPr>
            <a:fld id="{18E29826-F105-4F77-B977-03F4A4723A21}" type="slidenum">
              <a:rPr lang="en-US" sz="1100" b="1" smtClean="0">
                <a:solidFill>
                  <a:schemeClr val="bg1"/>
                </a:solidFill>
              </a:rPr>
              <a:pPr/>
              <a:t>‹#›</a:t>
            </a:fld>
            <a:endParaRPr lang="en-US" sz="1100" b="1" dirty="0">
              <a:solidFill>
                <a:schemeClr val="bg1"/>
              </a:solidFill>
            </a:endParaRPr>
          </a:p>
        </p:txBody>
      </p:sp>
      <p:sp>
        <p:nvSpPr>
          <p:cNvPr id="17" name="Footer Placeholder 4"/>
          <p:cNvSpPr txBox="1">
            <a:spLocks/>
          </p:cNvSpPr>
          <p:nvPr userDrawn="1"/>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chemeClr val="bg1"/>
                </a:solidFill>
              </a:rPr>
              <a:t>DXC Proprietary and Confidential</a:t>
            </a:r>
            <a:endParaRPr lang="en-US" sz="1100" dirty="0">
              <a:solidFill>
                <a:schemeClr val="bg1"/>
              </a:solidFill>
            </a:endParaRPr>
          </a:p>
        </p:txBody>
      </p:sp>
    </p:spTree>
    <p:extLst>
      <p:ext uri="{BB962C8B-B14F-4D97-AF65-F5344CB8AC3E}">
        <p14:creationId xmlns:p14="http://schemas.microsoft.com/office/powerpoint/2010/main" val="217650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02">
    <p:bg>
      <p:bgPr>
        <a:solidFill>
          <a:srgbClr val="000000"/>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91440" y="-91440"/>
            <a:ext cx="14813280" cy="8412480"/>
            <a:chOff x="-91440" y="-91440"/>
            <a:chExt cx="14813280" cy="8412480"/>
          </a:xfrm>
        </p:grpSpPr>
        <p:cxnSp>
          <p:nvCxnSpPr>
            <p:cNvPr id="18" name="Straight Connector 17"/>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hidden">
          <a:xfrm>
            <a:off x="0" y="0"/>
            <a:ext cx="14630400" cy="8229600"/>
          </a:xfrm>
          <a:prstGeom prst="rect">
            <a:avLst/>
          </a:prstGeom>
        </p:spPr>
      </p:pic>
      <p:sp>
        <p:nvSpPr>
          <p:cNvPr id="10" name="Title 1"/>
          <p:cNvSpPr>
            <a:spLocks noGrp="1"/>
          </p:cNvSpPr>
          <p:nvPr userDrawn="1">
            <p:ph type="ctrTitle"/>
          </p:nvPr>
        </p:nvSpPr>
        <p:spPr>
          <a:xfrm>
            <a:off x="685800" y="640080"/>
            <a:ext cx="10058400" cy="4297680"/>
          </a:xfrm>
        </p:spPr>
        <p:txBody>
          <a:bodyPr anchor="b" anchorCtr="0">
            <a:noAutofit/>
          </a:bodyPr>
          <a:lstStyle>
            <a:lvl1pPr>
              <a:defRPr sz="6000">
                <a:solidFill>
                  <a:schemeClr val="bg1"/>
                </a:solidFill>
              </a:defRPr>
            </a:lvl1pPr>
          </a:lstStyle>
          <a:p>
            <a:r>
              <a:rPr lang="en-US" smtClean="0"/>
              <a:t>Click to edit Master title style</a:t>
            </a:r>
            <a:endParaRPr lang="en-US" dirty="0"/>
          </a:p>
        </p:txBody>
      </p:sp>
      <p:sp>
        <p:nvSpPr>
          <p:cNvPr id="11" name="Subtitle 2"/>
          <p:cNvSpPr>
            <a:spLocks noGrp="1"/>
          </p:cNvSpPr>
          <p:nvPr userDrawn="1">
            <p:ph type="subTitle" idx="1"/>
          </p:nvPr>
        </p:nvSpPr>
        <p:spPr>
          <a:xfrm>
            <a:off x="685800" y="5257800"/>
            <a:ext cx="10058400" cy="914400"/>
          </a:xfrm>
        </p:spPr>
        <p:txBody>
          <a:bodyPr>
            <a:noAutofit/>
          </a:bodyPr>
          <a:lstStyle>
            <a:lvl1pPr marL="0" indent="0" algn="l">
              <a:buNone/>
              <a:defRPr sz="2800">
                <a:solidFill>
                  <a:schemeClr val="bg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stretch>
            <a:fillRect/>
          </a:stretch>
        </p:blipFill>
        <p:spPr bwMode="black">
          <a:xfrm>
            <a:off x="544830" y="7425690"/>
            <a:ext cx="2048256" cy="581762"/>
          </a:xfrm>
          <a:prstGeom prst="rect">
            <a:avLst/>
          </a:prstGeom>
        </p:spPr>
      </p:pic>
      <p:sp>
        <p:nvSpPr>
          <p:cNvPr id="14" name="Freeform 9"/>
          <p:cNvSpPr>
            <a:spLocks noChangeAspect="1"/>
          </p:cNvSpPr>
          <p:nvPr userDrawn="1"/>
        </p:nvSpPr>
        <p:spPr bwMode="black">
          <a:xfrm>
            <a:off x="362838" y="-2"/>
            <a:ext cx="730237" cy="639765"/>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FFFFFF"/>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a:p>
        </p:txBody>
      </p:sp>
      <p:sp>
        <p:nvSpPr>
          <p:cNvPr id="15" name="Text Box 115"/>
          <p:cNvSpPr txBox="1">
            <a:spLocks noChangeArrowheads="1"/>
          </p:cNvSpPr>
          <p:nvPr userDrawn="1"/>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ct val="50000"/>
              </a:spcBef>
            </a:pPr>
            <a:fld id="{03C7D0F0-10D5-4191-B6F4-99306F468FEF}" type="datetime4">
              <a:rPr lang="en-US" sz="1100" b="0" smtClean="0">
                <a:solidFill>
                  <a:schemeClr val="bg1"/>
                </a:solidFill>
              </a:rPr>
              <a:pPr algn="r" defTabSz="820738">
                <a:spcBef>
                  <a:spcPct val="50000"/>
                </a:spcBef>
              </a:pPr>
              <a:t>January 4, 2019</a:t>
            </a:fld>
            <a:endParaRPr lang="en-US" sz="1100" b="0" dirty="0">
              <a:solidFill>
                <a:schemeClr val="bg1"/>
              </a:solidFill>
            </a:endParaRPr>
          </a:p>
        </p:txBody>
      </p:sp>
      <p:sp>
        <p:nvSpPr>
          <p:cNvPr id="16" name="Text Box 115"/>
          <p:cNvSpPr txBox="1">
            <a:spLocks noChangeArrowheads="1"/>
          </p:cNvSpPr>
          <p:nvPr userDrawn="1"/>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ct val="50000"/>
              </a:spcBef>
            </a:pPr>
            <a:fld id="{18E29826-F105-4F77-B977-03F4A4723A21}" type="slidenum">
              <a:rPr lang="en-US" sz="1100" b="1" smtClean="0">
                <a:solidFill>
                  <a:schemeClr val="bg1"/>
                </a:solidFill>
              </a:rPr>
              <a:pPr/>
              <a:t>‹#›</a:t>
            </a:fld>
            <a:endParaRPr lang="en-US" sz="1100" b="1" dirty="0">
              <a:solidFill>
                <a:schemeClr val="bg1"/>
              </a:solidFill>
            </a:endParaRPr>
          </a:p>
        </p:txBody>
      </p:sp>
      <p:sp>
        <p:nvSpPr>
          <p:cNvPr id="17" name="Footer Placeholder 4"/>
          <p:cNvSpPr txBox="1">
            <a:spLocks/>
          </p:cNvSpPr>
          <p:nvPr userDrawn="1"/>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chemeClr val="bg1"/>
                </a:solidFill>
              </a:rPr>
              <a:t>DXC Proprietary and Confidential</a:t>
            </a:r>
            <a:endParaRPr lang="en-US" sz="1100" dirty="0">
              <a:solidFill>
                <a:schemeClr val="bg1"/>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03">
    <p:bg>
      <p:bgPr>
        <a:solidFill>
          <a:srgbClr val="000000"/>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91440" y="-91440"/>
            <a:ext cx="14813280" cy="8412480"/>
            <a:chOff x="-91440" y="-91440"/>
            <a:chExt cx="14813280" cy="8412480"/>
          </a:xfrm>
        </p:grpSpPr>
        <p:cxnSp>
          <p:nvCxnSpPr>
            <p:cNvPr id="14" name="Straight Connector 13"/>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hidden">
          <a:xfrm>
            <a:off x="0" y="0"/>
            <a:ext cx="14630400" cy="8229600"/>
          </a:xfrm>
          <a:prstGeom prst="rect">
            <a:avLst/>
          </a:prstGeom>
        </p:spPr>
      </p:pic>
      <p:sp>
        <p:nvSpPr>
          <p:cNvPr id="10" name="Title 1"/>
          <p:cNvSpPr>
            <a:spLocks noGrp="1"/>
          </p:cNvSpPr>
          <p:nvPr userDrawn="1">
            <p:ph type="ctrTitle"/>
          </p:nvPr>
        </p:nvSpPr>
        <p:spPr>
          <a:xfrm>
            <a:off x="685800" y="640080"/>
            <a:ext cx="10058400" cy="4297680"/>
          </a:xfrm>
        </p:spPr>
        <p:txBody>
          <a:bodyPr anchor="b" anchorCtr="0">
            <a:noAutofit/>
          </a:bodyPr>
          <a:lstStyle>
            <a:lvl1pPr>
              <a:defRPr sz="6000">
                <a:solidFill>
                  <a:schemeClr val="tx1"/>
                </a:solidFill>
              </a:defRPr>
            </a:lvl1pPr>
          </a:lstStyle>
          <a:p>
            <a:r>
              <a:rPr lang="en-US" smtClean="0"/>
              <a:t>Click to edit Master title style</a:t>
            </a:r>
            <a:endParaRPr lang="en-US" dirty="0"/>
          </a:p>
        </p:txBody>
      </p:sp>
      <p:sp>
        <p:nvSpPr>
          <p:cNvPr id="11" name="Subtitle 2"/>
          <p:cNvSpPr>
            <a:spLocks noGrp="1"/>
          </p:cNvSpPr>
          <p:nvPr userDrawn="1">
            <p:ph type="subTitle" idx="1"/>
          </p:nvPr>
        </p:nvSpPr>
        <p:spPr>
          <a:xfrm>
            <a:off x="685800" y="5257800"/>
            <a:ext cx="10058400" cy="914400"/>
          </a:xfrm>
        </p:spPr>
        <p:txBody>
          <a:bodyPr>
            <a:noAutofit/>
          </a:bodyPr>
          <a:lstStyle>
            <a:lvl1pPr marL="0" indent="0" algn="l">
              <a:buNone/>
              <a:defRPr sz="2800">
                <a:solidFill>
                  <a:schemeClr val="tx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smtClean="0"/>
              <a:t>Click to edit Master subtitle style</a:t>
            </a:r>
            <a:endParaRPr lang="en-US" dirty="0"/>
          </a:p>
        </p:txBody>
      </p:sp>
      <p:sp>
        <p:nvSpPr>
          <p:cNvPr id="18" name="Text Box 115"/>
          <p:cNvSpPr txBox="1">
            <a:spLocks noChangeArrowheads="1"/>
          </p:cNvSpPr>
          <p:nvPr userDrawn="1"/>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ts val="0"/>
              </a:spcBef>
            </a:pPr>
            <a:fld id="{03C7D0F0-10D5-4191-B6F4-99306F468FEF}" type="datetime4">
              <a:rPr lang="en-US" sz="1100" b="0" smtClean="0">
                <a:solidFill>
                  <a:schemeClr val="tx1"/>
                </a:solidFill>
              </a:rPr>
              <a:pPr algn="r" defTabSz="820738">
                <a:spcBef>
                  <a:spcPts val="0"/>
                </a:spcBef>
              </a:pPr>
              <a:t>January 4, 2019</a:t>
            </a:fld>
            <a:endParaRPr lang="en-US" sz="1100" b="0" dirty="0">
              <a:solidFill>
                <a:schemeClr val="tx1"/>
              </a:solidFill>
            </a:endParaRPr>
          </a:p>
        </p:txBody>
      </p:sp>
      <p:sp>
        <p:nvSpPr>
          <p:cNvPr id="19" name="Text Box 115"/>
          <p:cNvSpPr txBox="1">
            <a:spLocks noChangeArrowheads="1"/>
          </p:cNvSpPr>
          <p:nvPr userDrawn="1"/>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ts val="0"/>
              </a:spcBef>
            </a:pPr>
            <a:fld id="{18E29826-F105-4F77-B977-03F4A4723A21}" type="slidenum">
              <a:rPr lang="en-US" sz="1100" b="1" smtClean="0">
                <a:solidFill>
                  <a:schemeClr val="tx1"/>
                </a:solidFill>
              </a:rPr>
              <a:pPr algn="r" defTabSz="820738">
                <a:spcBef>
                  <a:spcPts val="0"/>
                </a:spcBef>
              </a:pPr>
              <a:t>‹#›</a:t>
            </a:fld>
            <a:endParaRPr lang="en-US" sz="1100" b="1" dirty="0">
              <a:solidFill>
                <a:schemeClr val="tx1"/>
              </a:solidFill>
            </a:endParaRPr>
          </a:p>
        </p:txBody>
      </p:sp>
      <p:sp>
        <p:nvSpPr>
          <p:cNvPr id="20" name="Footer Placeholder 4"/>
          <p:cNvSpPr txBox="1">
            <a:spLocks/>
          </p:cNvSpPr>
          <p:nvPr userDrawn="1"/>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t>DXC Proprietary and Confidential</a:t>
            </a:r>
            <a:endParaRPr lang="en-US" sz="1100" dirty="0"/>
          </a:p>
        </p:txBody>
      </p:sp>
      <p:pic>
        <p:nvPicPr>
          <p:cNvPr id="21" name="Picture 20"/>
          <p:cNvPicPr>
            <a:picLocks noChangeAspect="1"/>
          </p:cNvPicPr>
          <p:nvPr userDrawn="1"/>
        </p:nvPicPr>
        <p:blipFill>
          <a:blip r:embed="rId3"/>
          <a:stretch>
            <a:fillRect/>
          </a:stretch>
        </p:blipFill>
        <p:spPr bwMode="black">
          <a:xfrm>
            <a:off x="544830" y="7425690"/>
            <a:ext cx="2048256" cy="581762"/>
          </a:xfrm>
          <a:prstGeom prst="rect">
            <a:avLst/>
          </a:prstGeom>
        </p:spPr>
      </p:pic>
      <p:sp>
        <p:nvSpPr>
          <p:cNvPr id="22" name="Freeform 9"/>
          <p:cNvSpPr>
            <a:spLocks noChangeAspect="1"/>
          </p:cNvSpPr>
          <p:nvPr userDrawn="1"/>
        </p:nvSpPr>
        <p:spPr bwMode="black">
          <a:xfrm>
            <a:off x="362839" y="-1"/>
            <a:ext cx="730236" cy="639764"/>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000000"/>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ig Picture">
    <p:bg>
      <p:bgPr>
        <a:solidFill>
          <a:srgbClr val="000000"/>
        </a:solidFill>
        <a:effectLst/>
      </p:bgPr>
    </p:bg>
    <p:spTree>
      <p:nvGrpSpPr>
        <p:cNvPr id="1" name=""/>
        <p:cNvGrpSpPr/>
        <p:nvPr/>
      </p:nvGrpSpPr>
      <p:grpSpPr>
        <a:xfrm>
          <a:off x="0" y="0"/>
          <a:ext cx="0" cy="0"/>
          <a:chOff x="0" y="0"/>
          <a:chExt cx="0" cy="0"/>
        </a:xfrm>
      </p:grpSpPr>
      <p:grpSp>
        <p:nvGrpSpPr>
          <p:cNvPr id="10" name="Group 9"/>
          <p:cNvGrpSpPr/>
          <p:nvPr userDrawn="1"/>
        </p:nvGrpSpPr>
        <p:grpSpPr>
          <a:xfrm>
            <a:off x="-91440" y="-91440"/>
            <a:ext cx="14813280" cy="8412480"/>
            <a:chOff x="-91440" y="-91440"/>
            <a:chExt cx="14813280" cy="8412480"/>
          </a:xfrm>
        </p:grpSpPr>
        <p:cxnSp>
          <p:nvCxnSpPr>
            <p:cNvPr id="11" name="Straight Connector 10"/>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8" name="Picture Placeholder 7"/>
          <p:cNvSpPr>
            <a:spLocks noGrp="1"/>
          </p:cNvSpPr>
          <p:nvPr>
            <p:ph type="pic" sz="quarter" idx="13"/>
          </p:nvPr>
        </p:nvSpPr>
        <p:spPr>
          <a:xfrm>
            <a:off x="0" y="0"/>
            <a:ext cx="14630400" cy="8229600"/>
          </a:xfrm>
          <a:solidFill>
            <a:schemeClr val="bg1">
              <a:lumMod val="85000"/>
            </a:schemeClr>
          </a:solidFill>
        </p:spPr>
        <p:txBody>
          <a:bodyPr anchor="ctr" anchorCtr="0">
            <a:normAutofit/>
          </a:bodyPr>
          <a:lstStyle>
            <a:lvl1pPr algn="ctr">
              <a:defRPr sz="1600" b="0">
                <a:solidFill>
                  <a:schemeClr val="bg1"/>
                </a:solidFill>
              </a:defRPr>
            </a:lvl1pPr>
          </a:lstStyle>
          <a:p>
            <a:r>
              <a:rPr lang="en-US" smtClean="0"/>
              <a:t>Click icon to add picture</a:t>
            </a:r>
            <a:endParaRPr lang="en-US" dirty="0"/>
          </a:p>
        </p:txBody>
      </p:sp>
      <p:pic>
        <p:nvPicPr>
          <p:cNvPr id="9" name="Picture 8"/>
          <p:cNvPicPr>
            <a:picLocks noChangeAspect="1"/>
          </p:cNvPicPr>
          <p:nvPr userDrawn="1"/>
        </p:nvPicPr>
        <p:blipFill>
          <a:blip r:embed="rId2"/>
          <a:stretch>
            <a:fillRect/>
          </a:stretch>
        </p:blipFill>
        <p:spPr bwMode="black">
          <a:xfrm>
            <a:off x="544830" y="7425690"/>
            <a:ext cx="2048256" cy="581762"/>
          </a:xfrm>
          <a:prstGeom prst="rect">
            <a:avLst/>
          </a:prstGeom>
        </p:spPr>
      </p:pic>
      <p:sp>
        <p:nvSpPr>
          <p:cNvPr id="13" name="Freeform 9"/>
          <p:cNvSpPr>
            <a:spLocks noChangeAspect="1"/>
          </p:cNvSpPr>
          <p:nvPr userDrawn="1"/>
        </p:nvSpPr>
        <p:spPr bwMode="black">
          <a:xfrm>
            <a:off x="362838" y="-2"/>
            <a:ext cx="730237" cy="639765"/>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FFFFFF"/>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a:p>
        </p:txBody>
      </p:sp>
      <p:sp>
        <p:nvSpPr>
          <p:cNvPr id="14" name="Text Box 115"/>
          <p:cNvSpPr txBox="1">
            <a:spLocks noChangeArrowheads="1"/>
          </p:cNvSpPr>
          <p:nvPr userDrawn="1"/>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ct val="50000"/>
              </a:spcBef>
            </a:pPr>
            <a:fld id="{03C7D0F0-10D5-4191-B6F4-99306F468FEF}" type="datetime4">
              <a:rPr lang="en-US" sz="1100" b="0" smtClean="0">
                <a:solidFill>
                  <a:schemeClr val="bg1"/>
                </a:solidFill>
              </a:rPr>
              <a:pPr algn="r" defTabSz="820738">
                <a:spcBef>
                  <a:spcPct val="50000"/>
                </a:spcBef>
              </a:pPr>
              <a:t>January 4, 2019</a:t>
            </a:fld>
            <a:endParaRPr lang="en-US" sz="1100" b="0" dirty="0">
              <a:solidFill>
                <a:schemeClr val="bg1"/>
              </a:solidFill>
            </a:endParaRPr>
          </a:p>
        </p:txBody>
      </p:sp>
      <p:sp>
        <p:nvSpPr>
          <p:cNvPr id="15" name="Text Box 115"/>
          <p:cNvSpPr txBox="1">
            <a:spLocks noChangeArrowheads="1"/>
          </p:cNvSpPr>
          <p:nvPr userDrawn="1"/>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ct val="50000"/>
              </a:spcBef>
            </a:pPr>
            <a:fld id="{18E29826-F105-4F77-B977-03F4A4723A21}" type="slidenum">
              <a:rPr lang="en-US" sz="1100" b="1" smtClean="0">
                <a:solidFill>
                  <a:schemeClr val="bg1"/>
                </a:solidFill>
              </a:rPr>
              <a:pPr/>
              <a:t>‹#›</a:t>
            </a:fld>
            <a:endParaRPr lang="en-US" sz="1100" b="1" dirty="0">
              <a:solidFill>
                <a:schemeClr val="bg1"/>
              </a:solidFill>
            </a:endParaRPr>
          </a:p>
        </p:txBody>
      </p:sp>
      <p:sp>
        <p:nvSpPr>
          <p:cNvPr id="16" name="Footer Placeholder 4"/>
          <p:cNvSpPr txBox="1">
            <a:spLocks/>
          </p:cNvSpPr>
          <p:nvPr userDrawn="1"/>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chemeClr val="bg1"/>
                </a:solidFill>
              </a:rPr>
              <a:t>DXC Proprietary and Confidential</a:t>
            </a:r>
            <a:endParaRPr lang="en-US" sz="1100" dirty="0">
              <a:solidFill>
                <a:schemeClr val="bg1"/>
              </a:solidFill>
            </a:endParaRPr>
          </a:p>
        </p:txBody>
      </p:sp>
    </p:spTree>
    <p:extLst>
      <p:ext uri="{BB962C8B-B14F-4D97-AF65-F5344CB8AC3E}">
        <p14:creationId xmlns:p14="http://schemas.microsoft.com/office/powerpoint/2010/main" val="124016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000000"/>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91440" y="-91440"/>
            <a:ext cx="14813280" cy="8412480"/>
            <a:chOff x="-91440" y="-91440"/>
            <a:chExt cx="14813280" cy="8412480"/>
          </a:xfrm>
        </p:grpSpPr>
        <p:cxnSp>
          <p:nvCxnSpPr>
            <p:cNvPr id="8" name="Straight Connector 7"/>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pic>
        <p:nvPicPr>
          <p:cNvPr id="6" name="Picture 5"/>
          <p:cNvPicPr>
            <a:picLocks noChangeAspect="1"/>
          </p:cNvPicPr>
          <p:nvPr userDrawn="1"/>
        </p:nvPicPr>
        <p:blipFill>
          <a:blip r:embed="rId2"/>
          <a:stretch>
            <a:fillRect/>
          </a:stretch>
        </p:blipFill>
        <p:spPr bwMode="black">
          <a:xfrm>
            <a:off x="503047" y="7314920"/>
            <a:ext cx="2706624" cy="768757"/>
          </a:xfrm>
          <a:prstGeom prst="rect">
            <a:avLst/>
          </a:prstGeom>
        </p:spPr>
      </p:pic>
      <p:sp>
        <p:nvSpPr>
          <p:cNvPr id="5" name="Text Placeholder 13"/>
          <p:cNvSpPr>
            <a:spLocks noGrp="1"/>
          </p:cNvSpPr>
          <p:nvPr>
            <p:ph type="body" sz="quarter" idx="13"/>
          </p:nvPr>
        </p:nvSpPr>
        <p:spPr>
          <a:xfrm>
            <a:off x="685800" y="2057399"/>
            <a:ext cx="11201400" cy="5121275"/>
          </a:xfrm>
        </p:spPr>
        <p:txBody>
          <a:bodyPr/>
          <a:lstStyle>
            <a:lvl1pPr>
              <a:lnSpc>
                <a:spcPct val="85000"/>
              </a:lnSpc>
              <a:spcBef>
                <a:spcPts val="0"/>
              </a:spcBef>
              <a:defRPr sz="6000">
                <a:solidFill>
                  <a:schemeClr val="bg1"/>
                </a:solidFill>
              </a:defRPr>
            </a:lvl1pPr>
            <a:lvl2pPr marL="0" indent="0">
              <a:spcBef>
                <a:spcPts val="900"/>
              </a:spcBef>
              <a:buFontTx/>
              <a:buNone/>
              <a:defRPr>
                <a:solidFill>
                  <a:schemeClr val="bg1"/>
                </a:solidFill>
              </a:defRPr>
            </a:lvl2pPr>
            <a:lvl3pPr marL="0" indent="0">
              <a:spcBef>
                <a:spcPts val="900"/>
              </a:spcBef>
              <a:buFontTx/>
              <a:buNone/>
              <a:defRPr>
                <a:solidFill>
                  <a:schemeClr val="bg1"/>
                </a:solidFill>
              </a:defRPr>
            </a:lvl3pPr>
            <a:lvl4pPr marL="0" indent="0">
              <a:spcBef>
                <a:spcPts val="900"/>
              </a:spcBef>
              <a:buFontTx/>
              <a:buNone/>
              <a:defRPr>
                <a:solidFill>
                  <a:schemeClr val="bg1"/>
                </a:solidFill>
              </a:defRPr>
            </a:lvl4pPr>
            <a:lvl5pPr marL="0" indent="0">
              <a:spcBef>
                <a:spcPts val="900"/>
              </a:spcBef>
              <a:buFontTx/>
              <a:buNone/>
              <a:defRPr>
                <a:solidFill>
                  <a:schemeClr val="bg1"/>
                </a:solidFill>
              </a:defRPr>
            </a:lvl5pPr>
            <a:lvl6pPr marL="0" indent="0">
              <a:spcBef>
                <a:spcPts val="900"/>
              </a:spcBef>
              <a:buFontTx/>
              <a:buNone/>
              <a:defRPr baseline="0">
                <a:solidFill>
                  <a:schemeClr val="bg1"/>
                </a:solidFill>
              </a:defRPr>
            </a:lvl6pPr>
            <a:lvl7pPr marL="0" indent="0">
              <a:spcBef>
                <a:spcPts val="900"/>
              </a:spcBef>
              <a:buFontTx/>
              <a:buNone/>
              <a:defRPr baseline="0">
                <a:solidFill>
                  <a:schemeClr val="bg1"/>
                </a:solidFill>
              </a:defRPr>
            </a:lvl7pPr>
            <a:lvl8pPr marL="0" indent="0">
              <a:spcBef>
                <a:spcPts val="900"/>
              </a:spcBef>
              <a:buFontTx/>
              <a:buNone/>
              <a:defRPr baseline="0">
                <a:solidFill>
                  <a:schemeClr val="bg1"/>
                </a:solidFill>
              </a:defRPr>
            </a:lvl8pPr>
            <a:lvl9pPr marL="0" indent="0">
              <a:spcBef>
                <a:spcPts val="900"/>
              </a:spcBef>
              <a:buFontTx/>
              <a:buNone/>
              <a:defRPr baseline="0">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Freeform 9"/>
          <p:cNvSpPr>
            <a:spLocks noChangeAspect="1"/>
          </p:cNvSpPr>
          <p:nvPr userDrawn="1"/>
        </p:nvSpPr>
        <p:spPr bwMode="black">
          <a:xfrm>
            <a:off x="362838" y="-2"/>
            <a:ext cx="730237" cy="639765"/>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FFFFFF"/>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a:p>
        </p:txBody>
      </p:sp>
      <p:sp>
        <p:nvSpPr>
          <p:cNvPr id="15" name="Footer Placeholder 4"/>
          <p:cNvSpPr txBox="1">
            <a:spLocks/>
          </p:cNvSpPr>
          <p:nvPr userDrawn="1"/>
        </p:nvSpPr>
        <p:spPr>
          <a:xfrm>
            <a:off x="7543800" y="7580439"/>
            <a:ext cx="64008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smtClean="0">
                <a:solidFill>
                  <a:schemeClr val="bg1"/>
                </a:solidFill>
              </a:rPr>
              <a:t>DXC Proprietary and Confidential</a:t>
            </a:r>
            <a:endParaRPr lang="en-US" sz="1100" dirty="0">
              <a:solidFill>
                <a:schemeClr val="bg1"/>
              </a:solidFill>
            </a:endParaRPr>
          </a:p>
        </p:txBody>
      </p:sp>
    </p:spTree>
    <p:extLst>
      <p:ext uri="{BB962C8B-B14F-4D97-AF65-F5344CB8AC3E}">
        <p14:creationId xmlns:p14="http://schemas.microsoft.com/office/powerpoint/2010/main" val="370855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02">
    <p:spTree>
      <p:nvGrpSpPr>
        <p:cNvPr id="1" name=""/>
        <p:cNvGrpSpPr/>
        <p:nvPr/>
      </p:nvGrpSpPr>
      <p:grpSpPr>
        <a:xfrm>
          <a:off x="0" y="0"/>
          <a:ext cx="0" cy="0"/>
          <a:chOff x="0" y="0"/>
          <a:chExt cx="0" cy="0"/>
        </a:xfrm>
      </p:grpSpPr>
      <p:grpSp>
        <p:nvGrpSpPr>
          <p:cNvPr id="9" name="Group 8"/>
          <p:cNvGrpSpPr/>
          <p:nvPr userDrawn="1"/>
        </p:nvGrpSpPr>
        <p:grpSpPr>
          <a:xfrm>
            <a:off x="-91440" y="-91440"/>
            <a:ext cx="14813280" cy="8412480"/>
            <a:chOff x="-91440" y="-91440"/>
            <a:chExt cx="14813280" cy="8412480"/>
          </a:xfrm>
        </p:grpSpPr>
        <p:cxnSp>
          <p:nvCxnSpPr>
            <p:cNvPr id="10" name="Straight Connector 9"/>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pic>
        <p:nvPicPr>
          <p:cNvPr id="11" name="Picture 10"/>
          <p:cNvPicPr>
            <a:picLocks noChangeAspect="1"/>
          </p:cNvPicPr>
          <p:nvPr userDrawn="1"/>
        </p:nvPicPr>
        <p:blipFill>
          <a:blip r:embed="rId2"/>
          <a:stretch>
            <a:fillRect/>
          </a:stretch>
        </p:blipFill>
        <p:spPr bwMode="black">
          <a:xfrm>
            <a:off x="503047" y="7314920"/>
            <a:ext cx="2706624" cy="768757"/>
          </a:xfrm>
          <a:prstGeom prst="rect">
            <a:avLst/>
          </a:prstGeom>
        </p:spPr>
      </p:pic>
      <p:sp>
        <p:nvSpPr>
          <p:cNvPr id="8" name="Freeform 9"/>
          <p:cNvSpPr>
            <a:spLocks noChangeAspect="1"/>
          </p:cNvSpPr>
          <p:nvPr userDrawn="1"/>
        </p:nvSpPr>
        <p:spPr bwMode="black">
          <a:xfrm>
            <a:off x="362839" y="-1"/>
            <a:ext cx="730236" cy="639764"/>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000000"/>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a:p>
        </p:txBody>
      </p:sp>
      <p:sp>
        <p:nvSpPr>
          <p:cNvPr id="15" name="Title 1"/>
          <p:cNvSpPr>
            <a:spLocks noGrp="1"/>
          </p:cNvSpPr>
          <p:nvPr>
            <p:ph type="ctrTitle"/>
          </p:nvPr>
        </p:nvSpPr>
        <p:spPr>
          <a:xfrm>
            <a:off x="685800" y="640080"/>
            <a:ext cx="10058400" cy="3429000"/>
          </a:xfrm>
        </p:spPr>
        <p:txBody>
          <a:bodyPr anchor="b" anchorCtr="0">
            <a:noAutofit/>
          </a:bodyPr>
          <a:lstStyle>
            <a:lvl1pPr>
              <a:defRPr sz="6000">
                <a:solidFill>
                  <a:schemeClr val="tx1"/>
                </a:solidFill>
              </a:defRPr>
            </a:lvl1pPr>
          </a:lstStyle>
          <a:p>
            <a:r>
              <a:rPr lang="en-US" smtClean="0"/>
              <a:t>Click to edit Master title style</a:t>
            </a:r>
            <a:endParaRPr lang="en-US" dirty="0"/>
          </a:p>
        </p:txBody>
      </p:sp>
      <p:sp>
        <p:nvSpPr>
          <p:cNvPr id="16" name="Subtitle 2"/>
          <p:cNvSpPr>
            <a:spLocks noGrp="1"/>
          </p:cNvSpPr>
          <p:nvPr>
            <p:ph type="subTitle" idx="1"/>
          </p:nvPr>
        </p:nvSpPr>
        <p:spPr>
          <a:xfrm>
            <a:off x="685800" y="4389120"/>
            <a:ext cx="10058400" cy="914400"/>
          </a:xfrm>
        </p:spPr>
        <p:txBody>
          <a:bodyPr>
            <a:noAutofit/>
          </a:bodyPr>
          <a:lstStyle>
            <a:lvl1pPr marL="0" indent="0" algn="l">
              <a:spcBef>
                <a:spcPts val="0"/>
              </a:spcBef>
              <a:buNone/>
              <a:defRPr sz="2800">
                <a:solidFill>
                  <a:schemeClr val="tx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smtClean="0"/>
              <a:t>Click to edit Master subtitle style</a:t>
            </a:r>
            <a:endParaRPr lang="en-US" dirty="0"/>
          </a:p>
        </p:txBody>
      </p:sp>
      <p:sp>
        <p:nvSpPr>
          <p:cNvPr id="18" name="Footer Placeholder 4"/>
          <p:cNvSpPr txBox="1">
            <a:spLocks/>
          </p:cNvSpPr>
          <p:nvPr userDrawn="1"/>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t>DXC Proprietary and Confidential</a:t>
            </a:r>
            <a:endParaRPr lang="en-US" sz="1100" dirty="0"/>
          </a:p>
        </p:txBody>
      </p:sp>
      <p:sp>
        <p:nvSpPr>
          <p:cNvPr id="19" name="Text Box 115"/>
          <p:cNvSpPr txBox="1">
            <a:spLocks noChangeArrowheads="1"/>
          </p:cNvSpPr>
          <p:nvPr userDrawn="1"/>
        </p:nvSpPr>
        <p:spPr bwMode="auto">
          <a:xfrm>
            <a:off x="11887200" y="7580439"/>
            <a:ext cx="2057400" cy="274320"/>
          </a:xfrm>
          <a:prstGeom prst="rect">
            <a:avLst/>
          </a:prstGeom>
          <a:noFill/>
          <a:ln w="9525">
            <a:noFill/>
            <a:miter lim="800000"/>
            <a:headEnd/>
            <a:tailEnd/>
          </a:ln>
          <a:effectLst/>
        </p:spPr>
        <p:txBody>
          <a:bodyPr wrap="none" lIns="0" tIns="0" rIns="0" bIns="18288" anchor="ctr" anchorCtr="0">
            <a:noAutofit/>
          </a:bodyPr>
          <a:lstStyle/>
          <a:p>
            <a:pPr algn="r" defTabSz="820738">
              <a:spcBef>
                <a:spcPts val="0"/>
              </a:spcBef>
            </a:pPr>
            <a:fld id="{03C7D0F0-10D5-4191-B6F4-99306F468FEF}" type="datetime4">
              <a:rPr lang="en-US" sz="1400" b="0" smtClean="0">
                <a:solidFill>
                  <a:schemeClr val="tx1"/>
                </a:solidFill>
              </a:rPr>
              <a:pPr algn="r" defTabSz="820738">
                <a:spcBef>
                  <a:spcPts val="0"/>
                </a:spcBef>
              </a:pPr>
              <a:t>January 4, 2019</a:t>
            </a:fld>
            <a:endParaRPr lang="en-US" sz="1400" b="0" dirty="0">
              <a:solidFill>
                <a:schemeClr val="tx1"/>
              </a:solidFill>
            </a:endParaRPr>
          </a:p>
        </p:txBody>
      </p:sp>
    </p:spTree>
    <p:extLst>
      <p:ext uri="{BB962C8B-B14F-4D97-AF65-F5344CB8AC3E}">
        <p14:creationId xmlns:p14="http://schemas.microsoft.com/office/powerpoint/2010/main" val="177612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330" y="625450"/>
            <a:ext cx="13163932" cy="493776"/>
          </a:xfrm>
        </p:spPr>
        <p:txBody>
          <a:bodyPr wrap="square">
            <a:noAutofit/>
          </a:bodyPr>
          <a:lstStyle>
            <a:lvl1pPr>
              <a:defRPr baseline="0"/>
            </a:lvl1pPr>
          </a:lstStyle>
          <a:p>
            <a:r>
              <a:rPr/>
              <a:t>Click to add one-line title</a:t>
            </a:r>
          </a:p>
        </p:txBody>
      </p:sp>
      <p:sp>
        <p:nvSpPr>
          <p:cNvPr id="8" name="Text Placeholder 7"/>
          <p:cNvSpPr>
            <a:spLocks noGrp="1"/>
          </p:cNvSpPr>
          <p:nvPr>
            <p:ph type="body" sz="quarter" idx="13" hasCustomPrompt="1"/>
          </p:nvPr>
        </p:nvSpPr>
        <p:spPr>
          <a:xfrm>
            <a:off x="731328" y="1121088"/>
            <a:ext cx="13163932" cy="457200"/>
          </a:xfrm>
        </p:spPr>
        <p:txBody>
          <a:bodyPr>
            <a:noAutofit/>
          </a:bodyPr>
          <a:lstStyle>
            <a:lvl1pPr marL="0" indent="0">
              <a:spcBef>
                <a:spcPts val="0"/>
              </a:spcBef>
              <a:buNone/>
              <a:defRPr sz="2880" baseline="0"/>
            </a:lvl1pPr>
            <a:lvl2pPr marL="0" indent="0">
              <a:spcBef>
                <a:spcPts val="0"/>
              </a:spcBef>
              <a:buNone/>
              <a:defRPr sz="2880"/>
            </a:lvl2pPr>
            <a:lvl3pPr marL="0" indent="0">
              <a:spcBef>
                <a:spcPts val="0"/>
              </a:spcBef>
              <a:buNone/>
              <a:defRPr sz="2880"/>
            </a:lvl3pPr>
            <a:lvl4pPr marL="0" indent="0">
              <a:spcBef>
                <a:spcPts val="0"/>
              </a:spcBef>
              <a:buNone/>
              <a:defRPr sz="2880"/>
            </a:lvl4pPr>
            <a:lvl5pPr marL="0" indent="0">
              <a:spcBef>
                <a:spcPts val="0"/>
              </a:spcBef>
              <a:buNone/>
              <a:defRPr sz="2880"/>
            </a:lvl5pPr>
            <a:lvl6pPr marL="0" indent="0">
              <a:spcBef>
                <a:spcPts val="0"/>
              </a:spcBef>
              <a:buNone/>
              <a:defRPr sz="2880"/>
            </a:lvl6pPr>
            <a:lvl7pPr marL="0" indent="0">
              <a:spcBef>
                <a:spcPts val="0"/>
              </a:spcBef>
              <a:buNone/>
              <a:defRPr sz="2880"/>
            </a:lvl7pPr>
            <a:lvl8pPr marL="0" indent="0">
              <a:spcBef>
                <a:spcPts val="0"/>
              </a:spcBef>
              <a:buNone/>
              <a:defRPr sz="2880"/>
            </a:lvl8pPr>
            <a:lvl9pPr marL="0" indent="0">
              <a:spcBef>
                <a:spcPts val="0"/>
              </a:spcBef>
              <a:buNone/>
              <a:defRPr sz="2880"/>
            </a:lvl9pPr>
          </a:lstStyle>
          <a:p>
            <a:pPr lvl="0"/>
            <a:r>
              <a:rPr/>
              <a:t>Click to add one-line subtitle</a:t>
            </a:r>
          </a:p>
        </p:txBody>
      </p:sp>
      <p:sp>
        <p:nvSpPr>
          <p:cNvPr id="3" name="Content Placeholder 2"/>
          <p:cNvSpPr>
            <a:spLocks noGrp="1"/>
          </p:cNvSpPr>
          <p:nvPr>
            <p:ph idx="1"/>
          </p:nvPr>
        </p:nvSpPr>
        <p:spPr>
          <a:xfrm>
            <a:off x="731520" y="1828801"/>
            <a:ext cx="13163741" cy="54863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6717854" y="7711325"/>
            <a:ext cx="1194694" cy="252374"/>
          </a:xfrm>
          <a:prstGeom prst="rect">
            <a:avLst/>
          </a:prstGeom>
        </p:spPr>
        <p:txBody>
          <a:bodyPr/>
          <a:lstStyle/>
          <a:p>
            <a:fld id="{AEFA413A-E630-4377-B30C-3545E98CC867}" type="datetime4">
              <a:rPr lang="en-US" smtClean="0"/>
              <a:t>January 4, 2019</a:t>
            </a:fld>
            <a:endParaRPr/>
          </a:p>
        </p:txBody>
      </p:sp>
      <p:sp>
        <p:nvSpPr>
          <p:cNvPr id="5" name="Footer Placeholder 4"/>
          <p:cNvSpPr>
            <a:spLocks noGrp="1"/>
          </p:cNvSpPr>
          <p:nvPr>
            <p:ph type="ftr" sz="quarter" idx="11"/>
          </p:nvPr>
        </p:nvSpPr>
        <p:spPr>
          <a:xfrm>
            <a:off x="8321040" y="7711325"/>
            <a:ext cx="4830238" cy="252374"/>
          </a:xfrm>
          <a:prstGeom prst="rect">
            <a:avLst/>
          </a:prstGeom>
        </p:spPr>
        <p:txBody>
          <a:bodyPr/>
          <a:lstStyle/>
          <a:p>
            <a:r>
              <a:rPr lang="en-US" smtClean="0"/>
              <a:t>Private | Confidential | Internal Use Only </a:t>
            </a:r>
            <a:endParaRPr/>
          </a:p>
        </p:txBody>
      </p:sp>
      <p:sp>
        <p:nvSpPr>
          <p:cNvPr id="6" name="Slide Number Placeholder 5"/>
          <p:cNvSpPr>
            <a:spLocks noGrp="1"/>
          </p:cNvSpPr>
          <p:nvPr>
            <p:ph type="sldNum" sz="quarter" idx="12"/>
          </p:nvPr>
        </p:nvSpPr>
        <p:spPr>
          <a:xfrm>
            <a:off x="13258801" y="7717042"/>
            <a:ext cx="640079" cy="278576"/>
          </a:xfrm>
          <a:prstGeom prst="rect">
            <a:avLst/>
          </a:prstGeom>
        </p:spPr>
        <p:txBody>
          <a:bodyPr/>
          <a:lstStyle/>
          <a:p>
            <a:fld id="{B016F8AB-BCEA-4347-8BA6-BE776009BC89}" type="slidenum">
              <a:rPr/>
              <a:t>‹#›</a:t>
            </a:fld>
            <a:endParaRPr/>
          </a:p>
        </p:txBody>
      </p:sp>
    </p:spTree>
    <p:extLst>
      <p:ext uri="{BB962C8B-B14F-4D97-AF65-F5344CB8AC3E}">
        <p14:creationId xmlns:p14="http://schemas.microsoft.com/office/powerpoint/2010/main" val="360466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Picture with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a:p>
        </p:txBody>
      </p:sp>
      <p:sp>
        <p:nvSpPr>
          <p:cNvPr id="3" name="Picture Placeholder 2"/>
          <p:cNvSpPr>
            <a:spLocks noGrp="1"/>
          </p:cNvSpPr>
          <p:nvPr>
            <p:ph type="pic" idx="1"/>
          </p:nvPr>
        </p:nvSpPr>
        <p:spPr bwMode="ltGray">
          <a:xfrm>
            <a:off x="731328" y="1828800"/>
            <a:ext cx="8046912" cy="5486400"/>
          </a:xfrm>
        </p:spPr>
        <p:txBody>
          <a:bodyPr lIns="0" tIns="457200">
            <a:normAutofit/>
          </a:bodyPr>
          <a:lstStyle>
            <a:lvl1pPr marL="0" indent="0" algn="ctr">
              <a:buNone/>
              <a:defRPr sz="216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smtClean="0"/>
              <a:t>Click icon to add picture</a:t>
            </a:r>
            <a:endParaRPr/>
          </a:p>
        </p:txBody>
      </p:sp>
      <p:sp>
        <p:nvSpPr>
          <p:cNvPr id="8" name="Text Placeholder 9"/>
          <p:cNvSpPr>
            <a:spLocks noGrp="1"/>
          </p:cNvSpPr>
          <p:nvPr>
            <p:ph type="body" sz="quarter" idx="16"/>
          </p:nvPr>
        </p:nvSpPr>
        <p:spPr>
          <a:xfrm>
            <a:off x="8961120" y="1828800"/>
            <a:ext cx="4934141" cy="5486400"/>
          </a:xfrm>
        </p:spPr>
        <p:txBody>
          <a:bodyPr>
            <a:normAutofit/>
          </a:bodyPr>
          <a:lstStyle>
            <a:lvl1pPr>
              <a:defRPr sz="1920"/>
            </a:lvl1pPr>
            <a:lvl2pPr>
              <a:defRPr sz="1680"/>
            </a:lvl2pPr>
            <a:lvl3pPr>
              <a:defRPr sz="1440"/>
            </a:lvl3pPr>
            <a:lvl4pPr>
              <a:defRPr sz="1320"/>
            </a:lvl4pPr>
            <a:lvl5pPr>
              <a:defRPr sz="1320"/>
            </a:lvl5pPr>
            <a:lvl6pPr>
              <a:defRPr sz="1320"/>
            </a:lvl6pPr>
            <a:lvl7pPr>
              <a:defRPr sz="1320"/>
            </a:lvl7pPr>
            <a:lvl8pPr>
              <a:defRPr sz="1320"/>
            </a:lvl8pPr>
            <a:lvl9pPr>
              <a:defRPr sz="13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717854" y="7711325"/>
            <a:ext cx="1194694" cy="252374"/>
          </a:xfrm>
          <a:prstGeom prst="rect">
            <a:avLst/>
          </a:prstGeom>
        </p:spPr>
        <p:txBody>
          <a:bodyPr/>
          <a:lstStyle/>
          <a:p>
            <a:fld id="{8B8B1958-F972-48E2-B30C-3D9C71EE7ED1}" type="datetime4">
              <a:rPr lang="en-US" smtClean="0"/>
              <a:t>January 4, 2019</a:t>
            </a:fld>
            <a:endParaRPr/>
          </a:p>
        </p:txBody>
      </p:sp>
      <p:sp>
        <p:nvSpPr>
          <p:cNvPr id="6" name="Footer Placeholder 5"/>
          <p:cNvSpPr>
            <a:spLocks noGrp="1"/>
          </p:cNvSpPr>
          <p:nvPr>
            <p:ph type="ftr" sz="quarter" idx="11"/>
          </p:nvPr>
        </p:nvSpPr>
        <p:spPr>
          <a:xfrm>
            <a:off x="8321040" y="7711325"/>
            <a:ext cx="4830238" cy="252374"/>
          </a:xfrm>
          <a:prstGeom prst="rect">
            <a:avLst/>
          </a:prstGeom>
        </p:spPr>
        <p:txBody>
          <a:bodyPr/>
          <a:lstStyle/>
          <a:p>
            <a:r>
              <a:rPr lang="en-US" smtClean="0"/>
              <a:t>Private | Confidential | Internal Use Only </a:t>
            </a:r>
            <a:endParaRPr/>
          </a:p>
        </p:txBody>
      </p:sp>
      <p:sp>
        <p:nvSpPr>
          <p:cNvPr id="7" name="Slide Number Placeholder 6"/>
          <p:cNvSpPr>
            <a:spLocks noGrp="1"/>
          </p:cNvSpPr>
          <p:nvPr>
            <p:ph type="sldNum" sz="quarter" idx="12"/>
          </p:nvPr>
        </p:nvSpPr>
        <p:spPr>
          <a:xfrm>
            <a:off x="13258801" y="7717042"/>
            <a:ext cx="640079" cy="278576"/>
          </a:xfrm>
          <a:prstGeom prst="rect">
            <a:avLst/>
          </a:prstGeom>
        </p:spPr>
        <p:txBody>
          <a:bodyPr/>
          <a:lstStyle/>
          <a:p>
            <a:fld id="{B016F8AB-BCEA-4347-8BA6-BE776009BC89}" type="slidenum">
              <a:rPr/>
              <a:t>‹#›</a:t>
            </a:fld>
            <a:endParaRPr/>
          </a:p>
        </p:txBody>
      </p:sp>
    </p:spTree>
    <p:extLst>
      <p:ext uri="{BB962C8B-B14F-4D97-AF65-F5344CB8AC3E}">
        <p14:creationId xmlns:p14="http://schemas.microsoft.com/office/powerpoint/2010/main" val="361224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731330" y="3200400"/>
            <a:ext cx="10969943" cy="2743200"/>
          </a:xfrm>
        </p:spPr>
        <p:txBody>
          <a:bodyPr anchor="b">
            <a:noAutofit/>
          </a:bodyPr>
          <a:lstStyle>
            <a:lvl1pPr>
              <a:lnSpc>
                <a:spcPct val="80000"/>
              </a:lnSpc>
              <a:defRPr sz="9600"/>
            </a:lvl1pPr>
          </a:lstStyle>
          <a:p>
            <a:r>
              <a:rPr lang="en-US" smtClean="0"/>
              <a:t>Click to edit Master title style</a:t>
            </a:r>
            <a:endParaRPr/>
          </a:p>
        </p:txBody>
      </p:sp>
      <p:sp>
        <p:nvSpPr>
          <p:cNvPr id="10" name="Text Placeholder 9"/>
          <p:cNvSpPr>
            <a:spLocks noGrp="1"/>
          </p:cNvSpPr>
          <p:nvPr>
            <p:ph type="body" sz="quarter" idx="13"/>
          </p:nvPr>
        </p:nvSpPr>
        <p:spPr>
          <a:xfrm>
            <a:off x="729616" y="6019072"/>
            <a:ext cx="10969943" cy="1296128"/>
          </a:xfrm>
        </p:spPr>
        <p:txBody>
          <a:bodyPr wrap="square">
            <a:noAutofit/>
          </a:bodyPr>
          <a:lstStyle>
            <a:lvl1pPr marL="0" indent="0">
              <a:spcBef>
                <a:spcPts val="0"/>
              </a:spcBef>
              <a:buFontTx/>
              <a:buNone/>
              <a:defRPr sz="3840"/>
            </a:lvl1pPr>
            <a:lvl2pPr marL="0" indent="0">
              <a:spcBef>
                <a:spcPts val="0"/>
              </a:spcBef>
              <a:buFontTx/>
              <a:buNone/>
              <a:defRPr sz="2400"/>
            </a:lvl2pPr>
            <a:lvl3pPr marL="0" indent="0">
              <a:spcBef>
                <a:spcPts val="0"/>
              </a:spcBef>
              <a:buFontTx/>
              <a:buNone/>
              <a:defRPr sz="2400"/>
            </a:lvl3pPr>
            <a:lvl4pPr marL="0" indent="0">
              <a:spcBef>
                <a:spcPts val="0"/>
              </a:spcBef>
              <a:buFontTx/>
              <a:buNone/>
              <a:defRPr sz="2400"/>
            </a:lvl4pPr>
            <a:lvl5pPr marL="0" indent="0">
              <a:spcBef>
                <a:spcPts val="0"/>
              </a:spcBef>
              <a:buFontTx/>
              <a:buNone/>
              <a:defRPr sz="2400"/>
            </a:lvl5pPr>
            <a:lvl6pPr marL="0" indent="0">
              <a:spcBef>
                <a:spcPts val="0"/>
              </a:spcBef>
              <a:buFontTx/>
              <a:buNone/>
              <a:defRPr sz="2400"/>
            </a:lvl6pPr>
            <a:lvl7pPr marL="0" indent="0">
              <a:spcBef>
                <a:spcPts val="0"/>
              </a:spcBef>
              <a:buFontTx/>
              <a:buNone/>
              <a:defRPr sz="2400"/>
            </a:lvl7pPr>
            <a:lvl8pPr marL="0" indent="0">
              <a:spcBef>
                <a:spcPts val="0"/>
              </a:spcBef>
              <a:buFontTx/>
              <a:buNone/>
              <a:defRPr sz="2400"/>
            </a:lvl8pPr>
            <a:lvl9pPr marL="0" indent="0">
              <a:spcBef>
                <a:spcPts val="0"/>
              </a:spcBef>
              <a:buFontTx/>
              <a:buNone/>
              <a:defRPr sz="2400"/>
            </a:lvl9pPr>
          </a:lstStyle>
          <a:p>
            <a:pPr lvl="0"/>
            <a:r>
              <a:rPr lang="en-US" smtClean="0"/>
              <a:t>Click to edit Master text styles</a:t>
            </a:r>
          </a:p>
        </p:txBody>
      </p:sp>
      <p:sp>
        <p:nvSpPr>
          <p:cNvPr id="9" name="Date Placeholder 8"/>
          <p:cNvSpPr>
            <a:spLocks noGrp="1"/>
          </p:cNvSpPr>
          <p:nvPr>
            <p:ph type="dt" sz="half" idx="15"/>
          </p:nvPr>
        </p:nvSpPr>
        <p:spPr>
          <a:xfrm>
            <a:off x="6717854" y="7711325"/>
            <a:ext cx="1194694" cy="252374"/>
          </a:xfrm>
          <a:prstGeom prst="rect">
            <a:avLst/>
          </a:prstGeom>
        </p:spPr>
        <p:txBody>
          <a:bodyPr/>
          <a:lstStyle/>
          <a:p>
            <a:fld id="{FB395617-A7D9-4AE8-82B6-3D0A191CDCBE}" type="datetime4">
              <a:rPr lang="en-US" smtClean="0"/>
              <a:t>January 4, 2019</a:t>
            </a:fld>
            <a:endParaRPr/>
          </a:p>
        </p:txBody>
      </p:sp>
      <p:sp>
        <p:nvSpPr>
          <p:cNvPr id="12" name="Footer Placeholder 11"/>
          <p:cNvSpPr>
            <a:spLocks noGrp="1"/>
          </p:cNvSpPr>
          <p:nvPr>
            <p:ph type="ftr" sz="quarter" idx="16"/>
          </p:nvPr>
        </p:nvSpPr>
        <p:spPr>
          <a:xfrm>
            <a:off x="8321040" y="7711325"/>
            <a:ext cx="4830238" cy="252374"/>
          </a:xfrm>
          <a:prstGeom prst="rect">
            <a:avLst/>
          </a:prstGeom>
        </p:spPr>
        <p:txBody>
          <a:bodyPr/>
          <a:lstStyle/>
          <a:p>
            <a:r>
              <a:rPr lang="en-US" smtClean="0"/>
              <a:t>Private | Confidential | Internal Use Only </a:t>
            </a:r>
            <a:endParaRPr/>
          </a:p>
        </p:txBody>
      </p:sp>
      <p:sp>
        <p:nvSpPr>
          <p:cNvPr id="13" name="Slide Number Placeholder 12"/>
          <p:cNvSpPr>
            <a:spLocks noGrp="1"/>
          </p:cNvSpPr>
          <p:nvPr>
            <p:ph type="sldNum" sz="quarter" idx="17"/>
          </p:nvPr>
        </p:nvSpPr>
        <p:spPr>
          <a:xfrm>
            <a:off x="13258801" y="7717042"/>
            <a:ext cx="640079" cy="278576"/>
          </a:xfrm>
          <a:prstGeom prst="rect">
            <a:avLst/>
          </a:prstGeom>
        </p:spPr>
        <p:txBody>
          <a:bodyPr/>
          <a:lstStyle/>
          <a:p>
            <a:fld id="{B016F8AB-BCEA-4347-8BA6-BE776009BC89}" type="slidenum">
              <a:rPr/>
              <a:pPr/>
              <a:t>‹#›</a:t>
            </a:fld>
            <a:endParaRPr/>
          </a:p>
        </p:txBody>
      </p:sp>
      <p:pic>
        <p:nvPicPr>
          <p:cNvPr id="11" name="Picture 10"/>
          <p:cNvPicPr>
            <a:picLocks noChangeAspect="1"/>
          </p:cNvPicPr>
          <p:nvPr userDrawn="1"/>
        </p:nvPicPr>
        <p:blipFill>
          <a:blip r:embed="rId2"/>
          <a:stretch>
            <a:fillRect/>
          </a:stretch>
        </p:blipFill>
        <p:spPr bwMode="black">
          <a:xfrm>
            <a:off x="457200" y="365760"/>
            <a:ext cx="2926080" cy="914400"/>
          </a:xfrm>
          <a:prstGeom prst="rect">
            <a:avLst/>
          </a:prstGeom>
        </p:spPr>
      </p:pic>
    </p:spTree>
    <p:extLst>
      <p:ext uri="{BB962C8B-B14F-4D97-AF65-F5344CB8AC3E}">
        <p14:creationId xmlns:p14="http://schemas.microsoft.com/office/powerpoint/2010/main" val="26329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03">
    <p:bg>
      <p:bgPr>
        <a:solidFill>
          <a:srgbClr val="000000"/>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91440" y="-91440"/>
            <a:ext cx="14813280" cy="8412480"/>
            <a:chOff x="-91440" y="-91440"/>
            <a:chExt cx="14813280" cy="8412480"/>
          </a:xfrm>
        </p:grpSpPr>
        <p:cxnSp>
          <p:nvCxnSpPr>
            <p:cNvPr id="10" name="Straight Connector 9"/>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15" name="Title 1"/>
          <p:cNvSpPr>
            <a:spLocks noGrp="1"/>
          </p:cNvSpPr>
          <p:nvPr>
            <p:ph type="ctrTitle"/>
          </p:nvPr>
        </p:nvSpPr>
        <p:spPr>
          <a:xfrm>
            <a:off x="685800" y="639763"/>
            <a:ext cx="10058400" cy="3429000"/>
          </a:xfrm>
        </p:spPr>
        <p:txBody>
          <a:bodyPr anchor="b" anchorCtr="0">
            <a:noAutofit/>
          </a:bodyPr>
          <a:lstStyle>
            <a:lvl1pPr>
              <a:defRPr sz="6000">
                <a:solidFill>
                  <a:schemeClr val="bg1"/>
                </a:solidFill>
              </a:defRPr>
            </a:lvl1pPr>
          </a:lstStyle>
          <a:p>
            <a:r>
              <a:rPr lang="en-US" smtClean="0"/>
              <a:t>Click to edit Master title style</a:t>
            </a:r>
            <a:endParaRPr lang="en-US" dirty="0"/>
          </a:p>
        </p:txBody>
      </p:sp>
      <p:sp>
        <p:nvSpPr>
          <p:cNvPr id="16" name="Subtitle 2"/>
          <p:cNvSpPr>
            <a:spLocks noGrp="1"/>
          </p:cNvSpPr>
          <p:nvPr>
            <p:ph type="subTitle" idx="1"/>
          </p:nvPr>
        </p:nvSpPr>
        <p:spPr>
          <a:xfrm>
            <a:off x="685800" y="4389120"/>
            <a:ext cx="10058400" cy="914400"/>
          </a:xfrm>
        </p:spPr>
        <p:txBody>
          <a:bodyPr>
            <a:noAutofit/>
          </a:bodyPr>
          <a:lstStyle>
            <a:lvl1pPr marL="0" indent="0" algn="l">
              <a:spcBef>
                <a:spcPts val="0"/>
              </a:spcBef>
              <a:buNone/>
              <a:defRPr sz="2800">
                <a:solidFill>
                  <a:schemeClr val="bg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smtClean="0"/>
              <a:t>Click to edit Master subtitle style</a:t>
            </a:r>
            <a:endParaRPr lang="en-US" dirty="0"/>
          </a:p>
        </p:txBody>
      </p:sp>
      <p:sp>
        <p:nvSpPr>
          <p:cNvPr id="7" name="Freeform 9"/>
          <p:cNvSpPr>
            <a:spLocks noChangeAspect="1"/>
          </p:cNvSpPr>
          <p:nvPr userDrawn="1"/>
        </p:nvSpPr>
        <p:spPr bwMode="black">
          <a:xfrm>
            <a:off x="362838" y="-2"/>
            <a:ext cx="730237" cy="639765"/>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FFFFFF"/>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a:p>
        </p:txBody>
      </p:sp>
      <p:pic>
        <p:nvPicPr>
          <p:cNvPr id="9" name="Picture 8"/>
          <p:cNvPicPr>
            <a:picLocks noChangeAspect="1"/>
          </p:cNvPicPr>
          <p:nvPr userDrawn="1"/>
        </p:nvPicPr>
        <p:blipFill>
          <a:blip r:embed="rId2"/>
          <a:stretch>
            <a:fillRect/>
          </a:stretch>
        </p:blipFill>
        <p:spPr bwMode="black">
          <a:xfrm>
            <a:off x="503047" y="7314920"/>
            <a:ext cx="2706624" cy="768757"/>
          </a:xfrm>
          <a:prstGeom prst="rect">
            <a:avLst/>
          </a:prstGeom>
        </p:spPr>
      </p:pic>
      <p:sp>
        <p:nvSpPr>
          <p:cNvPr id="17" name="Footer Placeholder 4"/>
          <p:cNvSpPr txBox="1">
            <a:spLocks/>
          </p:cNvSpPr>
          <p:nvPr userDrawn="1"/>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chemeClr val="bg1"/>
                </a:solidFill>
              </a:rPr>
              <a:t>DXC Proprietary and Confidential</a:t>
            </a:r>
            <a:endParaRPr lang="en-US" sz="1100" dirty="0">
              <a:solidFill>
                <a:schemeClr val="bg1"/>
              </a:solidFill>
            </a:endParaRPr>
          </a:p>
        </p:txBody>
      </p:sp>
      <p:sp>
        <p:nvSpPr>
          <p:cNvPr id="18" name="Text Box 115"/>
          <p:cNvSpPr txBox="1">
            <a:spLocks noChangeArrowheads="1"/>
          </p:cNvSpPr>
          <p:nvPr userDrawn="1"/>
        </p:nvSpPr>
        <p:spPr bwMode="auto">
          <a:xfrm>
            <a:off x="11887200" y="7580439"/>
            <a:ext cx="2057400" cy="274320"/>
          </a:xfrm>
          <a:prstGeom prst="rect">
            <a:avLst/>
          </a:prstGeom>
          <a:noFill/>
          <a:ln w="9525">
            <a:noFill/>
            <a:miter lim="800000"/>
            <a:headEnd/>
            <a:tailEnd/>
          </a:ln>
          <a:effectLst/>
        </p:spPr>
        <p:txBody>
          <a:bodyPr wrap="none" lIns="0" tIns="0" rIns="0" bIns="18288" anchor="ctr" anchorCtr="0">
            <a:noAutofit/>
          </a:bodyPr>
          <a:lstStyle/>
          <a:p>
            <a:pPr algn="r" defTabSz="820738">
              <a:spcBef>
                <a:spcPts val="0"/>
              </a:spcBef>
            </a:pPr>
            <a:fld id="{03C7D0F0-10D5-4191-B6F4-99306F468FEF}" type="datetime4">
              <a:rPr lang="en-US" sz="1400" b="0" smtClean="0">
                <a:solidFill>
                  <a:schemeClr val="bg1"/>
                </a:solidFill>
              </a:rPr>
              <a:pPr algn="r" defTabSz="820738">
                <a:spcBef>
                  <a:spcPts val="0"/>
                </a:spcBef>
              </a:pPr>
              <a:t>January 4, 2019</a:t>
            </a:fld>
            <a:endParaRPr lang="en-US" sz="1400" b="0" dirty="0">
              <a:solidFill>
                <a:schemeClr val="bg1"/>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04">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49221" r="6372"/>
          <a:stretch/>
        </p:blipFill>
        <p:spPr bwMode="hidden">
          <a:xfrm>
            <a:off x="9829800" y="1074420"/>
            <a:ext cx="4800600" cy="6080760"/>
          </a:xfrm>
          <a:prstGeom prst="rect">
            <a:avLst/>
          </a:prstGeom>
        </p:spPr>
      </p:pic>
      <p:grpSp>
        <p:nvGrpSpPr>
          <p:cNvPr id="12" name="Group 11"/>
          <p:cNvGrpSpPr/>
          <p:nvPr userDrawn="1"/>
        </p:nvGrpSpPr>
        <p:grpSpPr>
          <a:xfrm>
            <a:off x="-91440" y="-91440"/>
            <a:ext cx="14813280" cy="8412480"/>
            <a:chOff x="-91440" y="-91440"/>
            <a:chExt cx="14813280" cy="8412480"/>
          </a:xfrm>
        </p:grpSpPr>
        <p:cxnSp>
          <p:nvCxnSpPr>
            <p:cNvPr id="13" name="Straight Connector 12"/>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grpSp>
        <p:nvGrpSpPr>
          <p:cNvPr id="6" name="Group 5"/>
          <p:cNvGrpSpPr/>
          <p:nvPr userDrawn="1"/>
        </p:nvGrpSpPr>
        <p:grpSpPr>
          <a:xfrm>
            <a:off x="0" y="-1"/>
            <a:ext cx="14630400" cy="8229602"/>
            <a:chOff x="0" y="-1"/>
            <a:chExt cx="14630400" cy="8229602"/>
          </a:xfrm>
        </p:grpSpPr>
        <p:sp>
          <p:nvSpPr>
            <p:cNvPr id="5" name="Freeform 5"/>
            <p:cNvSpPr>
              <a:spLocks noChangeAspect="1"/>
            </p:cNvSpPr>
            <p:nvPr userDrawn="1"/>
          </p:nvSpPr>
          <p:spPr bwMode="white">
            <a:xfrm>
              <a:off x="0" y="1"/>
              <a:ext cx="14630400" cy="8229600"/>
            </a:xfrm>
            <a:custGeom>
              <a:avLst/>
              <a:gdLst>
                <a:gd name="T0" fmla="*/ 19199 w 19199"/>
                <a:gd name="T1" fmla="*/ 9340 h 10809"/>
                <a:gd name="T2" fmla="*/ 19199 w 19199"/>
                <a:gd name="T3" fmla="*/ 9340 h 10809"/>
                <a:gd name="T4" fmla="*/ 16987 w 19199"/>
                <a:gd name="T5" fmla="*/ 9340 h 10809"/>
                <a:gd name="T6" fmla="*/ 13055 w 19199"/>
                <a:gd name="T7" fmla="*/ 5408 h 10809"/>
                <a:gd name="T8" fmla="*/ 16987 w 19199"/>
                <a:gd name="T9" fmla="*/ 1468 h 10809"/>
                <a:gd name="T10" fmla="*/ 19199 w 19199"/>
                <a:gd name="T11" fmla="*/ 1468 h 10809"/>
                <a:gd name="T12" fmla="*/ 19199 w 19199"/>
                <a:gd name="T13" fmla="*/ 0 h 10809"/>
                <a:gd name="T14" fmla="*/ 0 w 19199"/>
                <a:gd name="T15" fmla="*/ 0 h 10809"/>
                <a:gd name="T16" fmla="*/ 0 w 19199"/>
                <a:gd name="T17" fmla="*/ 10809 h 10809"/>
                <a:gd name="T18" fmla="*/ 19199 w 19199"/>
                <a:gd name="T19" fmla="*/ 10809 h 10809"/>
                <a:gd name="T20" fmla="*/ 19199 w 19199"/>
                <a:gd name="T21" fmla="*/ 9340 h 10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99" h="10809">
                  <a:moveTo>
                    <a:pt x="19199" y="9340"/>
                  </a:moveTo>
                  <a:lnTo>
                    <a:pt x="19199" y="9340"/>
                  </a:lnTo>
                  <a:lnTo>
                    <a:pt x="16987" y="9340"/>
                  </a:lnTo>
                  <a:cubicBezTo>
                    <a:pt x="14808" y="9340"/>
                    <a:pt x="13055" y="7602"/>
                    <a:pt x="13055" y="5408"/>
                  </a:cubicBezTo>
                  <a:cubicBezTo>
                    <a:pt x="13055" y="3205"/>
                    <a:pt x="14808" y="1468"/>
                    <a:pt x="16987" y="1468"/>
                  </a:cubicBezTo>
                  <a:lnTo>
                    <a:pt x="19199" y="1468"/>
                  </a:lnTo>
                  <a:lnTo>
                    <a:pt x="19199" y="0"/>
                  </a:lnTo>
                  <a:lnTo>
                    <a:pt x="0" y="0"/>
                  </a:lnTo>
                  <a:lnTo>
                    <a:pt x="0" y="10809"/>
                  </a:lnTo>
                  <a:lnTo>
                    <a:pt x="19199" y="10809"/>
                  </a:lnTo>
                  <a:lnTo>
                    <a:pt x="19199" y="934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4608"/>
            </a:p>
          </p:txBody>
        </p:sp>
        <p:pic>
          <p:nvPicPr>
            <p:cNvPr id="11" name="Picture 10"/>
            <p:cNvPicPr>
              <a:picLocks noChangeAspect="1"/>
            </p:cNvPicPr>
            <p:nvPr userDrawn="1"/>
          </p:nvPicPr>
          <p:blipFill>
            <a:blip r:embed="rId3"/>
            <a:stretch>
              <a:fillRect/>
            </a:stretch>
          </p:blipFill>
          <p:spPr bwMode="black">
            <a:xfrm>
              <a:off x="503047" y="7314920"/>
              <a:ext cx="2706624" cy="768757"/>
            </a:xfrm>
            <a:prstGeom prst="rect">
              <a:avLst/>
            </a:prstGeom>
          </p:spPr>
        </p:pic>
        <p:sp>
          <p:nvSpPr>
            <p:cNvPr id="14" name="Freeform 9"/>
            <p:cNvSpPr>
              <a:spLocks noChangeAspect="1"/>
            </p:cNvSpPr>
            <p:nvPr userDrawn="1"/>
          </p:nvSpPr>
          <p:spPr bwMode="black">
            <a:xfrm>
              <a:off x="362839" y="-1"/>
              <a:ext cx="730236" cy="639764"/>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000000"/>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a:p>
          </p:txBody>
        </p:sp>
      </p:grpSp>
      <p:sp>
        <p:nvSpPr>
          <p:cNvPr id="15" name="Title 1"/>
          <p:cNvSpPr>
            <a:spLocks noGrp="1"/>
          </p:cNvSpPr>
          <p:nvPr userDrawn="1">
            <p:ph type="ctrTitle"/>
          </p:nvPr>
        </p:nvSpPr>
        <p:spPr>
          <a:xfrm>
            <a:off x="685799" y="640080"/>
            <a:ext cx="8686800" cy="3429000"/>
          </a:xfrm>
        </p:spPr>
        <p:txBody>
          <a:bodyPr anchor="b" anchorCtr="0">
            <a:noAutofit/>
          </a:bodyPr>
          <a:lstStyle>
            <a:lvl1pPr>
              <a:defRPr sz="6000">
                <a:solidFill>
                  <a:schemeClr val="tx1"/>
                </a:solidFill>
              </a:defRPr>
            </a:lvl1pPr>
          </a:lstStyle>
          <a:p>
            <a:r>
              <a:rPr lang="en-US" smtClean="0"/>
              <a:t>Click to edit Master title style</a:t>
            </a:r>
            <a:endParaRPr lang="en-US" dirty="0"/>
          </a:p>
        </p:txBody>
      </p:sp>
      <p:sp>
        <p:nvSpPr>
          <p:cNvPr id="16" name="Subtitle 2"/>
          <p:cNvSpPr>
            <a:spLocks noGrp="1"/>
          </p:cNvSpPr>
          <p:nvPr userDrawn="1">
            <p:ph type="subTitle" idx="1"/>
          </p:nvPr>
        </p:nvSpPr>
        <p:spPr>
          <a:xfrm>
            <a:off x="685799" y="4389120"/>
            <a:ext cx="8686801" cy="914400"/>
          </a:xfrm>
        </p:spPr>
        <p:txBody>
          <a:bodyPr>
            <a:noAutofit/>
          </a:bodyPr>
          <a:lstStyle>
            <a:lvl1pPr marL="0" indent="0" algn="l">
              <a:spcBef>
                <a:spcPts val="0"/>
              </a:spcBef>
              <a:buNone/>
              <a:defRPr sz="2800">
                <a:solidFill>
                  <a:schemeClr val="tx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smtClean="0"/>
              <a:t>Click to edit Master subtitle style</a:t>
            </a:r>
            <a:endParaRPr lang="en-US" dirty="0"/>
          </a:p>
        </p:txBody>
      </p:sp>
      <p:sp>
        <p:nvSpPr>
          <p:cNvPr id="20" name="Footer Placeholder 4"/>
          <p:cNvSpPr txBox="1">
            <a:spLocks/>
          </p:cNvSpPr>
          <p:nvPr userDrawn="1"/>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t>DXC Proprietary and Confidential</a:t>
            </a:r>
            <a:endParaRPr lang="en-US" sz="1100" dirty="0"/>
          </a:p>
        </p:txBody>
      </p:sp>
      <p:sp>
        <p:nvSpPr>
          <p:cNvPr id="21" name="Text Box 115"/>
          <p:cNvSpPr txBox="1">
            <a:spLocks noChangeArrowheads="1"/>
          </p:cNvSpPr>
          <p:nvPr userDrawn="1"/>
        </p:nvSpPr>
        <p:spPr bwMode="auto">
          <a:xfrm>
            <a:off x="11887200" y="7580439"/>
            <a:ext cx="2057400" cy="274320"/>
          </a:xfrm>
          <a:prstGeom prst="rect">
            <a:avLst/>
          </a:prstGeom>
          <a:noFill/>
          <a:ln w="9525">
            <a:noFill/>
            <a:miter lim="800000"/>
            <a:headEnd/>
            <a:tailEnd/>
          </a:ln>
          <a:effectLst/>
        </p:spPr>
        <p:txBody>
          <a:bodyPr wrap="none" lIns="0" tIns="0" rIns="0" bIns="18288" anchor="ctr" anchorCtr="0">
            <a:noAutofit/>
          </a:bodyPr>
          <a:lstStyle/>
          <a:p>
            <a:pPr algn="r" defTabSz="820738">
              <a:spcBef>
                <a:spcPts val="0"/>
              </a:spcBef>
            </a:pPr>
            <a:fld id="{03C7D0F0-10D5-4191-B6F4-99306F468FEF}" type="datetime4">
              <a:rPr lang="en-US" sz="1400" b="0" smtClean="0">
                <a:solidFill>
                  <a:schemeClr val="tx1"/>
                </a:solidFill>
              </a:rPr>
              <a:pPr algn="r" defTabSz="820738">
                <a:spcBef>
                  <a:spcPts val="0"/>
                </a:spcBef>
              </a:pPr>
              <a:t>January 4, 2019</a:t>
            </a:fld>
            <a:endParaRPr lang="en-US" sz="1400" b="0" dirty="0">
              <a:solidFill>
                <a:schemeClr val="tx1"/>
              </a:solidFill>
            </a:endParaRPr>
          </a:p>
        </p:txBody>
      </p:sp>
    </p:spTree>
    <p:extLst>
      <p:ext uri="{BB962C8B-B14F-4D97-AF65-F5344CB8AC3E}">
        <p14:creationId xmlns:p14="http://schemas.microsoft.com/office/powerpoint/2010/main" val="128881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05">
    <p:bg>
      <p:bgPr>
        <a:solidFill>
          <a:srgbClr val="000000"/>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91440" y="-91440"/>
            <a:ext cx="14813280" cy="8412480"/>
            <a:chOff x="-91440" y="-91440"/>
            <a:chExt cx="14813280" cy="8412480"/>
          </a:xfrm>
        </p:grpSpPr>
        <p:cxnSp>
          <p:nvCxnSpPr>
            <p:cNvPr id="11" name="Straight Connector 10"/>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hidden">
          <a:xfrm>
            <a:off x="0" y="0"/>
            <a:ext cx="14630400" cy="8229600"/>
          </a:xfrm>
          <a:prstGeom prst="rect">
            <a:avLst/>
          </a:prstGeom>
        </p:spPr>
      </p:pic>
      <p:sp>
        <p:nvSpPr>
          <p:cNvPr id="15" name="Title 1"/>
          <p:cNvSpPr>
            <a:spLocks noGrp="1"/>
          </p:cNvSpPr>
          <p:nvPr>
            <p:ph type="ctrTitle"/>
          </p:nvPr>
        </p:nvSpPr>
        <p:spPr>
          <a:xfrm>
            <a:off x="685799" y="639763"/>
            <a:ext cx="8686800" cy="3429000"/>
          </a:xfrm>
        </p:spPr>
        <p:txBody>
          <a:bodyPr anchor="b" anchorCtr="0">
            <a:noAutofit/>
          </a:bodyPr>
          <a:lstStyle>
            <a:lvl1pPr>
              <a:defRPr sz="6000">
                <a:solidFill>
                  <a:schemeClr val="bg1"/>
                </a:solidFill>
              </a:defRPr>
            </a:lvl1pPr>
          </a:lstStyle>
          <a:p>
            <a:r>
              <a:rPr lang="en-US" smtClean="0"/>
              <a:t>Click to edit Master title style</a:t>
            </a:r>
            <a:endParaRPr lang="en-US" dirty="0"/>
          </a:p>
        </p:txBody>
      </p:sp>
      <p:sp>
        <p:nvSpPr>
          <p:cNvPr id="16" name="Subtitle 2"/>
          <p:cNvSpPr>
            <a:spLocks noGrp="1"/>
          </p:cNvSpPr>
          <p:nvPr>
            <p:ph type="subTitle" idx="1"/>
          </p:nvPr>
        </p:nvSpPr>
        <p:spPr>
          <a:xfrm>
            <a:off x="685798" y="4389120"/>
            <a:ext cx="8686800" cy="914400"/>
          </a:xfrm>
        </p:spPr>
        <p:txBody>
          <a:bodyPr>
            <a:noAutofit/>
          </a:bodyPr>
          <a:lstStyle>
            <a:lvl1pPr marL="0" indent="0" algn="l">
              <a:spcBef>
                <a:spcPts val="0"/>
              </a:spcBef>
              <a:buNone/>
              <a:defRPr sz="2800">
                <a:solidFill>
                  <a:schemeClr val="bg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p:cNvPicPr>
            <a:picLocks noChangeAspect="1"/>
          </p:cNvPicPr>
          <p:nvPr userDrawn="1"/>
        </p:nvPicPr>
        <p:blipFill>
          <a:blip r:embed="rId3"/>
          <a:stretch>
            <a:fillRect/>
          </a:stretch>
        </p:blipFill>
        <p:spPr bwMode="black">
          <a:xfrm>
            <a:off x="503047" y="7314920"/>
            <a:ext cx="2706624" cy="768757"/>
          </a:xfrm>
          <a:prstGeom prst="rect">
            <a:avLst/>
          </a:prstGeom>
        </p:spPr>
      </p:pic>
      <p:sp>
        <p:nvSpPr>
          <p:cNvPr id="13" name="Freeform 9"/>
          <p:cNvSpPr>
            <a:spLocks noChangeAspect="1"/>
          </p:cNvSpPr>
          <p:nvPr userDrawn="1"/>
        </p:nvSpPr>
        <p:spPr bwMode="black">
          <a:xfrm>
            <a:off x="362838" y="-2"/>
            <a:ext cx="730237" cy="639765"/>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FFFFFF"/>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a:p>
        </p:txBody>
      </p:sp>
      <p:sp>
        <p:nvSpPr>
          <p:cNvPr id="18" name="Footer Placeholder 4"/>
          <p:cNvSpPr txBox="1">
            <a:spLocks/>
          </p:cNvSpPr>
          <p:nvPr userDrawn="1"/>
        </p:nvSpPr>
        <p:spPr>
          <a:xfrm>
            <a:off x="7543800" y="7580439"/>
            <a:ext cx="64008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smtClean="0">
                <a:solidFill>
                  <a:schemeClr val="bg1"/>
                </a:solidFill>
              </a:rPr>
              <a:t>DXC Proprietary and Confidential</a:t>
            </a:r>
            <a:endParaRPr lang="en-US" sz="1100" dirty="0">
              <a:solidFill>
                <a:schemeClr val="bg1"/>
              </a:solidFill>
            </a:endParaRPr>
          </a:p>
        </p:txBody>
      </p:sp>
      <p:sp>
        <p:nvSpPr>
          <p:cNvPr id="20" name="Text Box 115"/>
          <p:cNvSpPr txBox="1">
            <a:spLocks noChangeArrowheads="1"/>
          </p:cNvSpPr>
          <p:nvPr userDrawn="1"/>
        </p:nvSpPr>
        <p:spPr bwMode="auto">
          <a:xfrm>
            <a:off x="11887200" y="640080"/>
            <a:ext cx="2057400" cy="274320"/>
          </a:xfrm>
          <a:prstGeom prst="rect">
            <a:avLst/>
          </a:prstGeom>
          <a:noFill/>
          <a:ln w="9525">
            <a:noFill/>
            <a:miter lim="800000"/>
            <a:headEnd/>
            <a:tailEnd/>
          </a:ln>
          <a:effectLst/>
        </p:spPr>
        <p:txBody>
          <a:bodyPr wrap="none" lIns="0" tIns="0" rIns="0" bIns="0" anchor="t" anchorCtr="0">
            <a:noAutofit/>
          </a:bodyPr>
          <a:lstStyle/>
          <a:p>
            <a:pPr algn="r" defTabSz="820738">
              <a:spcBef>
                <a:spcPts val="0"/>
              </a:spcBef>
            </a:pPr>
            <a:fld id="{03C7D0F0-10D5-4191-B6F4-99306F468FEF}" type="datetime4">
              <a:rPr lang="en-US" sz="1400" b="0" smtClean="0">
                <a:solidFill>
                  <a:schemeClr val="bg1"/>
                </a:solidFill>
              </a:rPr>
              <a:pPr algn="r" defTabSz="820738">
                <a:spcBef>
                  <a:spcPts val="0"/>
                </a:spcBef>
              </a:pPr>
              <a:t>January 4, 2019</a:t>
            </a:fld>
            <a:endParaRPr lang="en-US" sz="1400" b="0" dirty="0">
              <a:solidFill>
                <a:schemeClr val="bg1"/>
              </a:solidFill>
            </a:endParaRPr>
          </a:p>
        </p:txBody>
      </p:sp>
    </p:spTree>
    <p:extLst>
      <p:ext uri="{BB962C8B-B14F-4D97-AF65-F5344CB8AC3E}">
        <p14:creationId xmlns:p14="http://schemas.microsoft.com/office/powerpoint/2010/main" val="384365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06">
    <p:spTree>
      <p:nvGrpSpPr>
        <p:cNvPr id="1" name=""/>
        <p:cNvGrpSpPr/>
        <p:nvPr/>
      </p:nvGrpSpPr>
      <p:grpSpPr>
        <a:xfrm>
          <a:off x="0" y="0"/>
          <a:ext cx="0" cy="0"/>
          <a:chOff x="0" y="0"/>
          <a:chExt cx="0" cy="0"/>
        </a:xfrm>
      </p:grpSpPr>
      <p:grpSp>
        <p:nvGrpSpPr>
          <p:cNvPr id="9" name="Group 8"/>
          <p:cNvGrpSpPr/>
          <p:nvPr userDrawn="1"/>
        </p:nvGrpSpPr>
        <p:grpSpPr>
          <a:xfrm>
            <a:off x="-91440" y="-91440"/>
            <a:ext cx="14813280" cy="8412480"/>
            <a:chOff x="-91440" y="-91440"/>
            <a:chExt cx="14813280" cy="8412480"/>
          </a:xfrm>
        </p:grpSpPr>
        <p:cxnSp>
          <p:nvCxnSpPr>
            <p:cNvPr id="12" name="Straight Connector 11"/>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hidden">
          <a:xfrm>
            <a:off x="0" y="0"/>
            <a:ext cx="14630400" cy="8229600"/>
          </a:xfrm>
          <a:prstGeom prst="rect">
            <a:avLst/>
          </a:prstGeom>
        </p:spPr>
      </p:pic>
      <p:sp>
        <p:nvSpPr>
          <p:cNvPr id="15" name="Title 1"/>
          <p:cNvSpPr>
            <a:spLocks noGrp="1"/>
          </p:cNvSpPr>
          <p:nvPr>
            <p:ph type="ctrTitle"/>
          </p:nvPr>
        </p:nvSpPr>
        <p:spPr>
          <a:xfrm>
            <a:off x="685799" y="640080"/>
            <a:ext cx="8686800" cy="3429000"/>
          </a:xfrm>
        </p:spPr>
        <p:txBody>
          <a:bodyPr anchor="b" anchorCtr="0">
            <a:noAutofit/>
          </a:bodyPr>
          <a:lstStyle>
            <a:lvl1pPr>
              <a:defRPr sz="6000">
                <a:solidFill>
                  <a:schemeClr val="tx1"/>
                </a:solidFill>
              </a:defRPr>
            </a:lvl1pPr>
          </a:lstStyle>
          <a:p>
            <a:r>
              <a:rPr lang="en-US" smtClean="0"/>
              <a:t>Click to edit Master title style</a:t>
            </a:r>
            <a:endParaRPr lang="en-US" dirty="0"/>
          </a:p>
        </p:txBody>
      </p:sp>
      <p:sp>
        <p:nvSpPr>
          <p:cNvPr id="16" name="Subtitle 2"/>
          <p:cNvSpPr>
            <a:spLocks noGrp="1"/>
          </p:cNvSpPr>
          <p:nvPr>
            <p:ph type="subTitle" idx="1"/>
          </p:nvPr>
        </p:nvSpPr>
        <p:spPr>
          <a:xfrm>
            <a:off x="685799" y="4389120"/>
            <a:ext cx="8686800" cy="914400"/>
          </a:xfrm>
        </p:spPr>
        <p:txBody>
          <a:bodyPr>
            <a:noAutofit/>
          </a:bodyPr>
          <a:lstStyle>
            <a:lvl1pPr marL="0" indent="0" algn="l">
              <a:spcBef>
                <a:spcPts val="0"/>
              </a:spcBef>
              <a:buNone/>
              <a:defRPr sz="2800">
                <a:solidFill>
                  <a:schemeClr val="tx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smtClean="0"/>
              <a:t>Click to edit Master subtitle style</a:t>
            </a:r>
            <a:endParaRPr lang="en-US" dirty="0"/>
          </a:p>
        </p:txBody>
      </p:sp>
      <p:pic>
        <p:nvPicPr>
          <p:cNvPr id="13" name="Picture 12"/>
          <p:cNvPicPr>
            <a:picLocks noChangeAspect="1"/>
          </p:cNvPicPr>
          <p:nvPr userDrawn="1"/>
        </p:nvPicPr>
        <p:blipFill>
          <a:blip r:embed="rId3"/>
          <a:stretch>
            <a:fillRect/>
          </a:stretch>
        </p:blipFill>
        <p:spPr bwMode="black">
          <a:xfrm>
            <a:off x="503047" y="7314920"/>
            <a:ext cx="2706624" cy="768757"/>
          </a:xfrm>
          <a:prstGeom prst="rect">
            <a:avLst/>
          </a:prstGeom>
        </p:spPr>
      </p:pic>
      <p:sp>
        <p:nvSpPr>
          <p:cNvPr id="10" name="Freeform 9"/>
          <p:cNvSpPr>
            <a:spLocks noChangeAspect="1"/>
          </p:cNvSpPr>
          <p:nvPr userDrawn="1"/>
        </p:nvSpPr>
        <p:spPr bwMode="black">
          <a:xfrm>
            <a:off x="362839" y="-1"/>
            <a:ext cx="730236" cy="639764"/>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000000"/>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a:p>
        </p:txBody>
      </p:sp>
      <p:sp>
        <p:nvSpPr>
          <p:cNvPr id="19" name="Footer Placeholder 4"/>
          <p:cNvSpPr txBox="1">
            <a:spLocks/>
          </p:cNvSpPr>
          <p:nvPr userDrawn="1"/>
        </p:nvSpPr>
        <p:spPr>
          <a:xfrm>
            <a:off x="7543800" y="7580439"/>
            <a:ext cx="64008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smtClean="0">
                <a:solidFill>
                  <a:schemeClr val="tx1"/>
                </a:solidFill>
              </a:rPr>
              <a:t>DXC Proprietary and Confidential</a:t>
            </a:r>
            <a:endParaRPr lang="en-US" sz="1100" dirty="0">
              <a:solidFill>
                <a:schemeClr val="tx1"/>
              </a:solidFill>
            </a:endParaRPr>
          </a:p>
        </p:txBody>
      </p:sp>
      <p:sp>
        <p:nvSpPr>
          <p:cNvPr id="21" name="Text Box 115"/>
          <p:cNvSpPr txBox="1">
            <a:spLocks noChangeArrowheads="1"/>
          </p:cNvSpPr>
          <p:nvPr userDrawn="1"/>
        </p:nvSpPr>
        <p:spPr bwMode="auto">
          <a:xfrm>
            <a:off x="11887200" y="640080"/>
            <a:ext cx="2057400" cy="274320"/>
          </a:xfrm>
          <a:prstGeom prst="rect">
            <a:avLst/>
          </a:prstGeom>
          <a:noFill/>
          <a:ln w="9525">
            <a:noFill/>
            <a:miter lim="800000"/>
            <a:headEnd/>
            <a:tailEnd/>
          </a:ln>
          <a:effectLst/>
        </p:spPr>
        <p:txBody>
          <a:bodyPr wrap="none" lIns="0" tIns="0" rIns="0" bIns="0" anchor="t" anchorCtr="0">
            <a:noAutofit/>
          </a:bodyPr>
          <a:lstStyle/>
          <a:p>
            <a:pPr algn="r" defTabSz="820738">
              <a:spcBef>
                <a:spcPts val="0"/>
              </a:spcBef>
            </a:pPr>
            <a:fld id="{03C7D0F0-10D5-4191-B6F4-99306F468FEF}" type="datetime4">
              <a:rPr lang="en-US" sz="1400" b="0" smtClean="0">
                <a:solidFill>
                  <a:schemeClr val="tx1"/>
                </a:solidFill>
              </a:rPr>
              <a:pPr algn="r" defTabSz="820738">
                <a:spcBef>
                  <a:spcPts val="0"/>
                </a:spcBef>
              </a:pPr>
              <a:t>January 4, 2019</a:t>
            </a:fld>
            <a:endParaRPr lang="en-US" sz="1400" b="0" dirty="0">
              <a:solidFill>
                <a:schemeClr val="tx1"/>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2057399"/>
            <a:ext cx="13258800" cy="5121276"/>
          </a:xfrm>
        </p:spPr>
        <p:txBody>
          <a:bodyPr numCol="2" spcCol="457200">
            <a:normAutofit/>
          </a:bodyPr>
          <a:lstStyle>
            <a:lvl1pPr marL="457200" indent="-457200">
              <a:spcBef>
                <a:spcPts val="900"/>
              </a:spcBef>
              <a:buFont typeface="+mj-lt"/>
              <a:buAutoNum type="arabicPeriod"/>
              <a:tabLst>
                <a:tab pos="6337300" algn="r"/>
              </a:tabLst>
              <a:defRPr sz="2000"/>
            </a:lvl1pPr>
            <a:lvl2pPr marL="685800" indent="-228600">
              <a:spcBef>
                <a:spcPts val="600"/>
              </a:spcBef>
              <a:buFont typeface="Arial" pitchFamily="34" charset="0"/>
              <a:buChar char="–"/>
              <a:tabLst>
                <a:tab pos="6337300" algn="r"/>
              </a:tabLst>
              <a:defRPr sz="2000"/>
            </a:lvl2pPr>
            <a:lvl3pPr marL="914400" indent="-228600">
              <a:spcBef>
                <a:spcPts val="600"/>
              </a:spcBef>
              <a:buFont typeface="Arial" pitchFamily="34" charset="0"/>
              <a:buChar char="–"/>
              <a:tabLst>
                <a:tab pos="6337300" algn="r"/>
              </a:tabLst>
              <a:defRPr sz="2000"/>
            </a:lvl3pPr>
            <a:lvl4pPr marL="1143000" indent="-228600">
              <a:spcBef>
                <a:spcPts val="600"/>
              </a:spcBef>
              <a:buFont typeface="Arial" pitchFamily="34" charset="0"/>
              <a:buChar char="–"/>
              <a:tabLst>
                <a:tab pos="6337300" algn="r"/>
              </a:tabLst>
              <a:defRPr sz="2000"/>
            </a:lvl4pPr>
            <a:lvl5pPr marL="1371600" indent="-228600">
              <a:spcBef>
                <a:spcPts val="600"/>
              </a:spcBef>
              <a:buFont typeface="Arial" pitchFamily="34" charset="0"/>
              <a:buChar char="–"/>
              <a:tabLst>
                <a:tab pos="6337300" algn="r"/>
              </a:tabLst>
              <a:defRPr sz="2000"/>
            </a:lvl5pPr>
            <a:lvl6pPr marL="1600200" indent="-228600">
              <a:spcBef>
                <a:spcPts val="600"/>
              </a:spcBef>
              <a:buFont typeface="Arial" pitchFamily="34" charset="0"/>
              <a:buChar char="–"/>
              <a:tabLst>
                <a:tab pos="6337300" algn="r"/>
              </a:tabLst>
              <a:defRPr sz="2000" baseline="0"/>
            </a:lvl6pPr>
            <a:lvl7pPr marL="1828800" indent="-228600">
              <a:spcBef>
                <a:spcPts val="600"/>
              </a:spcBef>
              <a:buFont typeface="Arial" pitchFamily="34" charset="0"/>
              <a:buChar char="–"/>
              <a:tabLst>
                <a:tab pos="6337300" algn="r"/>
              </a:tabLst>
              <a:defRPr sz="2000" baseline="0"/>
            </a:lvl7pPr>
            <a:lvl8pPr marL="2057400" indent="-228600">
              <a:spcBef>
                <a:spcPts val="600"/>
              </a:spcBef>
              <a:buFont typeface="Arial" pitchFamily="34" charset="0"/>
              <a:buChar char="–"/>
              <a:tabLst>
                <a:tab pos="6337300" algn="r"/>
              </a:tabLst>
              <a:defRPr sz="2000" baseline="0"/>
            </a:lvl8pPr>
            <a:lvl9pPr marL="2286000" indent="-228600">
              <a:spcBef>
                <a:spcPts val="600"/>
              </a:spcBef>
              <a:buFont typeface="Arial" pitchFamily="34" charset="0"/>
              <a:buChar char="–"/>
              <a:tabLst>
                <a:tab pos="6337300" algn="r"/>
              </a:tabLst>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68285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4pPr marL="457200" indent="-228600">
              <a:buFont typeface="Arial" pitchFamily="34" charset="0"/>
              <a:buChar char="–"/>
              <a:defRPr/>
            </a:lvl4pPr>
            <a:lvl5pPr marL="685800" indent="-228600">
              <a:buFont typeface="Arial" pitchFamily="34" charset="0"/>
              <a:buChar char="–"/>
              <a:defRPr/>
            </a:lvl5pPr>
            <a:lvl6pPr marL="914400" indent="-228600">
              <a:buFont typeface="Arial" pitchFamily="34" charset="0"/>
              <a:buChar char="–"/>
              <a:defRPr baseline="0"/>
            </a:lvl6pPr>
            <a:lvl7pPr marL="1143000" indent="-228600">
              <a:buFont typeface="Arial" pitchFamily="34" charset="0"/>
              <a:buChar char="–"/>
              <a:defRPr baseline="0"/>
            </a:lvl7pPr>
            <a:lvl8pPr marL="1371600" indent="-228600">
              <a:buFont typeface="Arial" pitchFamily="34" charset="0"/>
              <a:buChar char="–"/>
              <a:defRPr baseline="0"/>
            </a:lvl8pPr>
            <a:lvl9pPr marL="1600200" indent="-228600">
              <a:buFont typeface="Arial" pitchFamily="34" charset="0"/>
              <a:buChar cha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14962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228600" indent="-228600">
              <a:buFont typeface="Arial" pitchFamily="34" charset="0"/>
              <a:buChar char="•"/>
              <a:defRPr/>
            </a:lvl1pPr>
            <a:lvl2pPr marL="457200" indent="-228600">
              <a:spcBef>
                <a:spcPts val="600"/>
              </a:spcBef>
              <a:buFont typeface="Arial" pitchFamily="34" charset="0"/>
              <a:buChar char="–"/>
              <a:defRPr/>
            </a:lvl2pPr>
            <a:lvl3pPr marL="685800" indent="-228600">
              <a:spcBef>
                <a:spcPts val="600"/>
              </a:spcBef>
              <a:buFont typeface="Arial" pitchFamily="34" charset="0"/>
              <a:buChar char="–"/>
              <a:defRPr/>
            </a:lvl3pPr>
            <a:lvl4pPr marL="914400" indent="-228600">
              <a:spcBef>
                <a:spcPts val="600"/>
              </a:spcBef>
              <a:buFont typeface="Arial" pitchFamily="34" charset="0"/>
              <a:buChar char="–"/>
              <a:defRPr/>
            </a:lvl4pPr>
            <a:lvl5pPr marL="1143000" indent="-228600">
              <a:spcBef>
                <a:spcPts val="600"/>
              </a:spcBef>
              <a:buFont typeface="Arial" pitchFamily="34" charset="0"/>
              <a:buChar char="–"/>
              <a:defRPr/>
            </a:lvl5pPr>
            <a:lvl6pPr marL="1371600" indent="-228600">
              <a:spcBef>
                <a:spcPts val="600"/>
              </a:spcBef>
              <a:buFont typeface="Arial" pitchFamily="34" charset="0"/>
              <a:buChar char="–"/>
              <a:defRPr baseline="0"/>
            </a:lvl6pPr>
            <a:lvl7pPr marL="1600200" indent="-228600">
              <a:spcBef>
                <a:spcPts val="600"/>
              </a:spcBef>
              <a:buFont typeface="Arial" pitchFamily="34" charset="0"/>
              <a:buChar char="–"/>
              <a:defRPr baseline="0"/>
            </a:lvl7pPr>
            <a:lvl8pPr marL="1828800" indent="-228600">
              <a:spcBef>
                <a:spcPts val="600"/>
              </a:spcBef>
              <a:buFont typeface="Arial" pitchFamily="34" charset="0"/>
              <a:buChar char="–"/>
              <a:defRPr baseline="0"/>
            </a:lvl8pPr>
            <a:lvl9pPr marL="2057400" indent="-228600">
              <a:spcBef>
                <a:spcPts val="600"/>
              </a:spcBef>
              <a:buFont typeface="Arial" pitchFamily="34" charset="0"/>
              <a:buChar cha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pSp>
        <p:nvGrpSpPr>
          <p:cNvPr id="18" name="Group 17"/>
          <p:cNvGrpSpPr/>
          <p:nvPr userDrawn="1"/>
        </p:nvGrpSpPr>
        <p:grpSpPr>
          <a:xfrm>
            <a:off x="-91440" y="-91440"/>
            <a:ext cx="14813280" cy="8412480"/>
            <a:chOff x="-91440" y="-91440"/>
            <a:chExt cx="14813280" cy="8412480"/>
          </a:xfrm>
        </p:grpSpPr>
        <p:cxnSp>
          <p:nvCxnSpPr>
            <p:cNvPr id="12" name="Straight Connector 11"/>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22" name="Freeform 9"/>
          <p:cNvSpPr>
            <a:spLocks noChangeAspect="1"/>
          </p:cNvSpPr>
          <p:nvPr userDrawn="1"/>
        </p:nvSpPr>
        <p:spPr bwMode="black">
          <a:xfrm>
            <a:off x="448310" y="0"/>
            <a:ext cx="562442" cy="492758"/>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000000"/>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a:p>
        </p:txBody>
      </p:sp>
      <p:sp>
        <p:nvSpPr>
          <p:cNvPr id="2" name="Title Placeholder 1"/>
          <p:cNvSpPr>
            <a:spLocks noGrp="1"/>
          </p:cNvSpPr>
          <p:nvPr userDrawn="1">
            <p:ph type="title"/>
          </p:nvPr>
        </p:nvSpPr>
        <p:spPr>
          <a:xfrm>
            <a:off x="685800" y="639763"/>
            <a:ext cx="13258800" cy="1417636"/>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userDrawn="1">
            <p:ph type="body" idx="1"/>
          </p:nvPr>
        </p:nvSpPr>
        <p:spPr>
          <a:xfrm>
            <a:off x="685800" y="2057399"/>
            <a:ext cx="11201400" cy="5121275"/>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4"/>
          <a:stretch>
            <a:fillRect/>
          </a:stretch>
        </p:blipFill>
        <p:spPr bwMode="black">
          <a:xfrm>
            <a:off x="544830" y="7425690"/>
            <a:ext cx="2048256" cy="581762"/>
          </a:xfrm>
          <a:prstGeom prst="rect">
            <a:avLst/>
          </a:prstGeom>
        </p:spPr>
      </p:pic>
      <p:sp>
        <p:nvSpPr>
          <p:cNvPr id="60" name="Text Box 115"/>
          <p:cNvSpPr txBox="1">
            <a:spLocks noChangeArrowheads="1"/>
          </p:cNvSpPr>
          <p:nvPr userDrawn="1"/>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ts val="0"/>
              </a:spcBef>
            </a:pPr>
            <a:fld id="{03C7D0F0-10D5-4191-B6F4-99306F468FEF}" type="datetime4">
              <a:rPr lang="en-US" sz="1100" b="0" smtClean="0">
                <a:solidFill>
                  <a:schemeClr val="tx1"/>
                </a:solidFill>
              </a:rPr>
              <a:pPr algn="r" defTabSz="820738">
                <a:spcBef>
                  <a:spcPts val="0"/>
                </a:spcBef>
              </a:pPr>
              <a:t>January 4, 2019</a:t>
            </a:fld>
            <a:endParaRPr lang="en-US" sz="1100" b="0" dirty="0">
              <a:solidFill>
                <a:schemeClr val="tx1"/>
              </a:solidFill>
            </a:endParaRPr>
          </a:p>
        </p:txBody>
      </p:sp>
      <p:sp>
        <p:nvSpPr>
          <p:cNvPr id="61" name="Text Box 115"/>
          <p:cNvSpPr txBox="1">
            <a:spLocks noChangeArrowheads="1"/>
          </p:cNvSpPr>
          <p:nvPr userDrawn="1"/>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ts val="0"/>
              </a:spcBef>
            </a:pPr>
            <a:fld id="{18E29826-F105-4F77-B977-03F4A4723A21}" type="slidenum">
              <a:rPr lang="en-US" sz="1100" b="1" smtClean="0">
                <a:solidFill>
                  <a:schemeClr val="tx1"/>
                </a:solidFill>
              </a:rPr>
              <a:pPr algn="r" defTabSz="820738">
                <a:spcBef>
                  <a:spcPts val="0"/>
                </a:spcBef>
              </a:pPr>
              <a:t>‹#›</a:t>
            </a:fld>
            <a:endParaRPr lang="en-US" sz="1100" b="1" dirty="0">
              <a:solidFill>
                <a:schemeClr val="tx1"/>
              </a:solidFill>
            </a:endParaRPr>
          </a:p>
        </p:txBody>
      </p:sp>
      <p:sp>
        <p:nvSpPr>
          <p:cNvPr id="62" name="Footer Placeholder 4"/>
          <p:cNvSpPr txBox="1">
            <a:spLocks/>
          </p:cNvSpPr>
          <p:nvPr userDrawn="1"/>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t>DXC Proprietary and Confidential</a:t>
            </a:r>
            <a:endParaRPr lang="en-US" sz="1100" dirty="0"/>
          </a:p>
        </p:txBody>
      </p:sp>
    </p:spTree>
    <p:extLst>
      <p:ext uri="{BB962C8B-B14F-4D97-AF65-F5344CB8AC3E}">
        <p14:creationId xmlns:p14="http://schemas.microsoft.com/office/powerpoint/2010/main" val="11289906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4" r:id="rId3"/>
    <p:sldLayoutId id="2147483657" r:id="rId4"/>
    <p:sldLayoutId id="2147483658" r:id="rId5"/>
    <p:sldLayoutId id="2147483665" r:id="rId6"/>
    <p:sldLayoutId id="2147483659" r:id="rId7"/>
    <p:sldLayoutId id="2147483650" r:id="rId8"/>
    <p:sldLayoutId id="2147483666" r:id="rId9"/>
    <p:sldLayoutId id="2147483667" r:id="rId10"/>
    <p:sldLayoutId id="2147483652" r:id="rId11"/>
    <p:sldLayoutId id="2147483660" r:id="rId12"/>
    <p:sldLayoutId id="2147483662" r:id="rId13"/>
    <p:sldLayoutId id="2147483663" r:id="rId14"/>
    <p:sldLayoutId id="2147483651" r:id="rId15"/>
    <p:sldLayoutId id="2147483668" r:id="rId16"/>
    <p:sldLayoutId id="2147483669" r:id="rId17"/>
    <p:sldLayoutId id="2147483655" r:id="rId18"/>
    <p:sldLayoutId id="2147483661" r:id="rId19"/>
    <p:sldLayoutId id="2147483670" r:id="rId20"/>
    <p:sldLayoutId id="2147483671" r:id="rId21"/>
    <p:sldLayoutId id="2147483672"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1463040" rtl="0" eaLnBrk="1" latinLnBrk="0" hangingPunct="1">
        <a:lnSpc>
          <a:spcPct val="85000"/>
        </a:lnSpc>
        <a:spcBef>
          <a:spcPct val="0"/>
        </a:spcBef>
        <a:buNone/>
        <a:defRPr sz="4000" b="1" kern="1200">
          <a:solidFill>
            <a:schemeClr val="tx1"/>
          </a:solidFill>
          <a:latin typeface="+mj-lt"/>
          <a:ea typeface="+mj-ea"/>
          <a:cs typeface="+mj-cs"/>
        </a:defRPr>
      </a:lvl1pPr>
    </p:titleStyle>
    <p:bodyStyle>
      <a:lvl1pPr marL="0" indent="0" algn="l" defTabSz="1463040" rtl="0" eaLnBrk="1" latinLnBrk="0" hangingPunct="1">
        <a:spcBef>
          <a:spcPts val="1200"/>
        </a:spcBef>
        <a:buFontTx/>
        <a:buNone/>
        <a:defRPr sz="2000" b="1" kern="1200">
          <a:solidFill>
            <a:schemeClr val="tx1"/>
          </a:solidFill>
          <a:latin typeface="+mn-lt"/>
          <a:ea typeface="+mn-ea"/>
          <a:cs typeface="+mn-cs"/>
        </a:defRPr>
      </a:lvl1pPr>
      <a:lvl2pPr marL="0" indent="0" algn="l" defTabSz="1463040" rtl="0" eaLnBrk="1" latinLnBrk="0" hangingPunct="1">
        <a:spcBef>
          <a:spcPts val="1200"/>
        </a:spcBef>
        <a:buFontTx/>
        <a:buNone/>
        <a:defRPr sz="2000" kern="1200">
          <a:solidFill>
            <a:schemeClr val="tx1"/>
          </a:solidFill>
          <a:latin typeface="+mn-lt"/>
          <a:ea typeface="+mn-ea"/>
          <a:cs typeface="+mn-cs"/>
        </a:defRPr>
      </a:lvl2pPr>
      <a:lvl3pPr marL="228600" indent="-228600" algn="l" defTabSz="1463040" rtl="0" eaLnBrk="1" latinLnBrk="0" hangingPunct="1">
        <a:spcBef>
          <a:spcPts val="1200"/>
        </a:spcBef>
        <a:buFont typeface="Arial" pitchFamily="34" charset="0"/>
        <a:buChar char="•"/>
        <a:tabLst/>
        <a:defRPr sz="2000" kern="1200">
          <a:solidFill>
            <a:schemeClr val="tx1"/>
          </a:solidFill>
          <a:latin typeface="+mn-lt"/>
          <a:ea typeface="+mn-ea"/>
          <a:cs typeface="+mn-cs"/>
        </a:defRPr>
      </a:lvl3pPr>
      <a:lvl4pPr marL="457200" indent="-228600" algn="l" defTabSz="1463040" rtl="0" eaLnBrk="1" latinLnBrk="0" hangingPunct="1">
        <a:spcBef>
          <a:spcPts val="600"/>
        </a:spcBef>
        <a:buFont typeface="Arial" pitchFamily="34" charset="0"/>
        <a:buChar char="–"/>
        <a:tabLst/>
        <a:defRPr sz="2000" kern="1200">
          <a:solidFill>
            <a:schemeClr val="tx1"/>
          </a:solidFill>
          <a:latin typeface="+mn-lt"/>
          <a:ea typeface="+mn-ea"/>
          <a:cs typeface="+mn-cs"/>
        </a:defRPr>
      </a:lvl4pPr>
      <a:lvl5pPr marL="685800" indent="-228600" algn="l" defTabSz="1463040" rtl="0" eaLnBrk="1" latinLnBrk="0" hangingPunct="1">
        <a:spcBef>
          <a:spcPts val="600"/>
        </a:spcBef>
        <a:buFont typeface="Arial" pitchFamily="34" charset="0"/>
        <a:buChar char="–"/>
        <a:tabLst/>
        <a:defRPr sz="2000" kern="1200">
          <a:solidFill>
            <a:schemeClr val="tx1"/>
          </a:solidFill>
          <a:latin typeface="+mn-lt"/>
          <a:ea typeface="+mn-ea"/>
          <a:cs typeface="+mn-cs"/>
        </a:defRPr>
      </a:lvl5pPr>
      <a:lvl6pPr marL="914400" indent="-228600" algn="l" defTabSz="1463040" rtl="0" eaLnBrk="1" latinLnBrk="0" hangingPunct="1">
        <a:spcBef>
          <a:spcPts val="600"/>
        </a:spcBef>
        <a:buFont typeface="Arial" pitchFamily="34" charset="0"/>
        <a:buChar char="–"/>
        <a:defRPr sz="2000" kern="1200">
          <a:solidFill>
            <a:schemeClr val="tx1"/>
          </a:solidFill>
          <a:latin typeface="+mn-lt"/>
          <a:ea typeface="+mn-ea"/>
          <a:cs typeface="+mn-cs"/>
        </a:defRPr>
      </a:lvl6pPr>
      <a:lvl7pPr marL="1143000" indent="-228600" algn="l" defTabSz="1463040" rtl="0" eaLnBrk="1" latinLnBrk="0" hangingPunct="1">
        <a:spcBef>
          <a:spcPts val="600"/>
        </a:spcBef>
        <a:buFont typeface="Arial" pitchFamily="34" charset="0"/>
        <a:buChar char="–"/>
        <a:tabLst/>
        <a:defRPr sz="2000" kern="1200">
          <a:solidFill>
            <a:schemeClr val="tx1"/>
          </a:solidFill>
          <a:latin typeface="+mn-lt"/>
          <a:ea typeface="+mn-ea"/>
          <a:cs typeface="+mn-cs"/>
        </a:defRPr>
      </a:lvl7pPr>
      <a:lvl8pPr marL="1371600" indent="-228600" algn="l" defTabSz="1463040" rtl="0" eaLnBrk="1" latinLnBrk="0" hangingPunct="1">
        <a:spcBef>
          <a:spcPts val="600"/>
        </a:spcBef>
        <a:buFont typeface="Arial" pitchFamily="34" charset="0"/>
        <a:buChar char="–"/>
        <a:defRPr sz="2000" kern="1200" baseline="0">
          <a:solidFill>
            <a:schemeClr val="tx1"/>
          </a:solidFill>
          <a:latin typeface="+mn-lt"/>
          <a:ea typeface="+mn-ea"/>
          <a:cs typeface="+mn-cs"/>
        </a:defRPr>
      </a:lvl8pPr>
      <a:lvl9pPr marL="1600200" indent="-228600" algn="l" defTabSz="1463040" rtl="0" eaLnBrk="1" latinLnBrk="0" hangingPunct="1">
        <a:spcBef>
          <a:spcPts val="600"/>
        </a:spcBef>
        <a:buFont typeface="Arial" pitchFamily="34" charset="0"/>
        <a:buChar char="–"/>
        <a:tabLst/>
        <a:defRPr sz="2000" kern="1200" baseline="0">
          <a:solidFill>
            <a:schemeClr val="tx1"/>
          </a:solidFill>
          <a:latin typeface="+mn-lt"/>
          <a:ea typeface="+mn-ea"/>
          <a:cs typeface="+mn-cs"/>
        </a:defRPr>
      </a:lvl9pPr>
    </p:bodyStyle>
    <p:otherStyle>
      <a:defPPr>
        <a:defRPr lang="en-US"/>
      </a:defPPr>
      <a:lvl1pPr marL="0" algn="l" defTabSz="1463040" rtl="0" eaLnBrk="1" latinLnBrk="0" hangingPunct="1">
        <a:defRPr sz="1800" kern="1200">
          <a:solidFill>
            <a:schemeClr val="tx1"/>
          </a:solidFill>
          <a:latin typeface="+mn-lt"/>
          <a:ea typeface="+mn-ea"/>
          <a:cs typeface="+mn-cs"/>
        </a:defRPr>
      </a:lvl1pPr>
      <a:lvl2pPr marL="731520" algn="l" defTabSz="1463040" rtl="0" eaLnBrk="1" latinLnBrk="0" hangingPunct="1">
        <a:defRPr sz="1800" kern="1200">
          <a:solidFill>
            <a:schemeClr val="tx1"/>
          </a:solidFill>
          <a:latin typeface="+mn-lt"/>
          <a:ea typeface="+mn-ea"/>
          <a:cs typeface="+mn-cs"/>
        </a:defRPr>
      </a:lvl2pPr>
      <a:lvl3pPr marL="1463040" algn="l" defTabSz="1463040" rtl="0" eaLnBrk="1" latinLnBrk="0" hangingPunct="1">
        <a:defRPr sz="1800" kern="1200">
          <a:solidFill>
            <a:schemeClr val="tx1"/>
          </a:solidFill>
          <a:latin typeface="+mn-lt"/>
          <a:ea typeface="+mn-ea"/>
          <a:cs typeface="+mn-cs"/>
        </a:defRPr>
      </a:lvl3pPr>
      <a:lvl4pPr marL="2194560" algn="l" defTabSz="1463040" rtl="0" eaLnBrk="1" latinLnBrk="0" hangingPunct="1">
        <a:defRPr sz="1800" kern="1200">
          <a:solidFill>
            <a:schemeClr val="tx1"/>
          </a:solidFill>
          <a:latin typeface="+mn-lt"/>
          <a:ea typeface="+mn-ea"/>
          <a:cs typeface="+mn-cs"/>
        </a:defRPr>
      </a:lvl4pPr>
      <a:lvl5pPr marL="2926080" algn="l" defTabSz="1463040" rtl="0" eaLnBrk="1" latinLnBrk="0" hangingPunct="1">
        <a:defRPr sz="1800" kern="1200">
          <a:solidFill>
            <a:schemeClr val="tx1"/>
          </a:solidFill>
          <a:latin typeface="+mn-lt"/>
          <a:ea typeface="+mn-ea"/>
          <a:cs typeface="+mn-cs"/>
        </a:defRPr>
      </a:lvl5pPr>
      <a:lvl6pPr marL="3657600" algn="l" defTabSz="1463040" rtl="0" eaLnBrk="1" latinLnBrk="0" hangingPunct="1">
        <a:defRPr sz="1800" kern="1200">
          <a:solidFill>
            <a:schemeClr val="tx1"/>
          </a:solidFill>
          <a:latin typeface="+mn-lt"/>
          <a:ea typeface="+mn-ea"/>
          <a:cs typeface="+mn-cs"/>
        </a:defRPr>
      </a:lvl6pPr>
      <a:lvl7pPr marL="4389120" algn="l" defTabSz="1463040" rtl="0" eaLnBrk="1" latinLnBrk="0" hangingPunct="1">
        <a:defRPr sz="1800" kern="1200">
          <a:solidFill>
            <a:schemeClr val="tx1"/>
          </a:solidFill>
          <a:latin typeface="+mn-lt"/>
          <a:ea typeface="+mn-ea"/>
          <a:cs typeface="+mn-cs"/>
        </a:defRPr>
      </a:lvl7pPr>
      <a:lvl8pPr marL="5120640" algn="l" defTabSz="1463040" rtl="0" eaLnBrk="1" latinLnBrk="0" hangingPunct="1">
        <a:defRPr sz="1800" kern="1200">
          <a:solidFill>
            <a:schemeClr val="tx1"/>
          </a:solidFill>
          <a:latin typeface="+mn-lt"/>
          <a:ea typeface="+mn-ea"/>
          <a:cs typeface="+mn-cs"/>
        </a:defRPr>
      </a:lvl8pPr>
      <a:lvl9pPr marL="5852160" algn="l" defTabSz="146304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403" userDrawn="1">
          <p15:clr>
            <a:srgbClr val="F26B43"/>
          </p15:clr>
        </p15:guide>
        <p15:guide id="2" pos="4608" userDrawn="1">
          <p15:clr>
            <a:srgbClr val="F26B43"/>
          </p15:clr>
        </p15:guide>
        <p15:guide id="3" pos="432" userDrawn="1">
          <p15:clr>
            <a:srgbClr val="F26B43"/>
          </p15:clr>
        </p15:guide>
        <p15:guide id="4" pos="3024" userDrawn="1">
          <p15:clr>
            <a:srgbClr val="F26B43"/>
          </p15:clr>
        </p15:guide>
        <p15:guide id="5" pos="3312" userDrawn="1">
          <p15:clr>
            <a:srgbClr val="F26B43"/>
          </p15:clr>
        </p15:guide>
        <p15:guide id="6" pos="4464" userDrawn="1">
          <p15:clr>
            <a:srgbClr val="F26B43"/>
          </p15:clr>
        </p15:guide>
        <p15:guide id="7" pos="4752" userDrawn="1">
          <p15:clr>
            <a:srgbClr val="F26B43"/>
          </p15:clr>
        </p15:guide>
        <p15:guide id="8" pos="5904" userDrawn="1">
          <p15:clr>
            <a:srgbClr val="F26B43"/>
          </p15:clr>
        </p15:guide>
        <p15:guide id="9" pos="6192" userDrawn="1">
          <p15:clr>
            <a:srgbClr val="F26B43"/>
          </p15:clr>
        </p15:guide>
        <p15:guide id="10" pos="7488" userDrawn="1">
          <p15:clr>
            <a:srgbClr val="F26B43"/>
          </p15:clr>
        </p15:guide>
        <p15:guide id="11" pos="8784" userDrawn="1">
          <p15:clr>
            <a:srgbClr val="F26B43"/>
          </p15:clr>
        </p15:guide>
        <p15:guide id="12" orient="horz" pos="1296" userDrawn="1">
          <p15:clr>
            <a:srgbClr val="F26B43"/>
          </p15:clr>
        </p15:guide>
        <p15:guide id="13" orient="horz" pos="4522" userDrawn="1">
          <p15:clr>
            <a:srgbClr val="F26B43"/>
          </p15:clr>
        </p15:guide>
        <p15:guide id="14" orient="horz" pos="48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5.xml"/><Relationship Id="rId1" Type="http://schemas.openxmlformats.org/officeDocument/2006/relationships/slideLayout" Target="../slideLayouts/slideLayout8.xml"/><Relationship Id="rId4" Type="http://schemas.openxmlformats.org/officeDocument/2006/relationships/image" Target="../media/image94.png"/></Relationships>
</file>

<file path=ppt/slides/_rels/slide10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6.xml"/><Relationship Id="rId1" Type="http://schemas.openxmlformats.org/officeDocument/2006/relationships/slideLayout" Target="../slideLayouts/slideLayout8.xml"/><Relationship Id="rId5" Type="http://schemas.openxmlformats.org/officeDocument/2006/relationships/image" Target="../media/image97.png"/><Relationship Id="rId4" Type="http://schemas.openxmlformats.org/officeDocument/2006/relationships/image" Target="../media/image96.png"/></Relationships>
</file>

<file path=ppt/slides/_rels/slide10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7.xml"/><Relationship Id="rId1" Type="http://schemas.openxmlformats.org/officeDocument/2006/relationships/slideLayout" Target="../slideLayouts/slideLayout8.xml"/><Relationship Id="rId5" Type="http://schemas.openxmlformats.org/officeDocument/2006/relationships/image" Target="../media/image100.png"/><Relationship Id="rId4" Type="http://schemas.openxmlformats.org/officeDocument/2006/relationships/image" Target="../media/image99.png"/></Relationships>
</file>

<file path=ppt/slides/_rels/slide10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8.xml"/><Relationship Id="rId1" Type="http://schemas.openxmlformats.org/officeDocument/2006/relationships/slideLayout" Target="../slideLayouts/slideLayout8.xml"/><Relationship Id="rId5" Type="http://schemas.openxmlformats.org/officeDocument/2006/relationships/image" Target="../media/image103.png"/><Relationship Id="rId4" Type="http://schemas.openxmlformats.org/officeDocument/2006/relationships/image" Target="../media/image102.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hyperlink" Target="http://www.ctdssmap.com/" TargetMode="External"/><Relationship Id="rId1" Type="http://schemas.openxmlformats.org/officeDocument/2006/relationships/slideLayout" Target="../slideLayouts/slideLayout20.xml"/></Relationships>
</file>

<file path=ppt/slides/_rels/slide11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hyperlink" Target="http://www.ctdssmap.com/" TargetMode="External"/><Relationship Id="rId1" Type="http://schemas.openxmlformats.org/officeDocument/2006/relationships/slideLayout" Target="../slideLayouts/slideLayout11.xml"/><Relationship Id="rId4" Type="http://schemas.openxmlformats.org/officeDocument/2006/relationships/image" Target="../media/image108.png"/></Relationships>
</file>

<file path=ppt/slides/_rels/slide114.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1.xml"/></Relationships>
</file>

<file path=ppt/slides/_rels/slide11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1.xml"/></Relationships>
</file>

<file path=ppt/slides/_rels/slide116.xml.rels><?xml version="1.0" encoding="UTF-8" standalone="yes"?>
<Relationships xmlns="http://schemas.openxmlformats.org/package/2006/relationships"><Relationship Id="rId3" Type="http://schemas.openxmlformats.org/officeDocument/2006/relationships/hyperlink" Target="http://www.ctdssmap.com/" TargetMode="External"/><Relationship Id="rId2" Type="http://schemas.openxmlformats.org/officeDocument/2006/relationships/notesSlide" Target="../notesSlides/notesSlide59.xml"/><Relationship Id="rId1" Type="http://schemas.openxmlformats.org/officeDocument/2006/relationships/slideLayout" Target="../slideLayouts/slideLayout8.xml"/><Relationship Id="rId5" Type="http://schemas.openxmlformats.org/officeDocument/2006/relationships/image" Target="../media/image112.png"/><Relationship Id="rId4" Type="http://schemas.openxmlformats.org/officeDocument/2006/relationships/image" Target="../media/image111.png"/></Relationships>
</file>

<file path=ppt/slides/_rels/slide11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3" Type="http://schemas.openxmlformats.org/officeDocument/2006/relationships/hyperlink" Target="http://www.ctdssmap.com/" TargetMode="External"/><Relationship Id="rId2" Type="http://schemas.openxmlformats.org/officeDocument/2006/relationships/image" Target="../media/image114.png"/><Relationship Id="rId1" Type="http://schemas.openxmlformats.org/officeDocument/2006/relationships/slideLayout" Target="../slideLayouts/slideLayout11.xml"/><Relationship Id="rId4" Type="http://schemas.openxmlformats.org/officeDocument/2006/relationships/image" Target="../media/image115.png"/></Relationships>
</file>

<file path=ppt/slides/_rels/slide119.xml.rels><?xml version="1.0" encoding="UTF-8" standalone="yes"?>
<Relationships xmlns="http://schemas.openxmlformats.org/package/2006/relationships"><Relationship Id="rId2" Type="http://schemas.openxmlformats.org/officeDocument/2006/relationships/hyperlink" Target="http://www.ctdssmap.com/"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0.xml.rels><?xml version="1.0" encoding="UTF-8" standalone="yes"?>
<Relationships xmlns="http://schemas.openxmlformats.org/package/2006/relationships"><Relationship Id="rId2" Type="http://schemas.openxmlformats.org/officeDocument/2006/relationships/hyperlink" Target="http://www.ctdssmap.com/" TargetMode="Externa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11.xml"/></Relationships>
</file>

<file path=ppt/slides/_rels/slide12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11.xml"/><Relationship Id="rId4" Type="http://schemas.openxmlformats.org/officeDocument/2006/relationships/image" Target="../media/image120.png"/></Relationships>
</file>

<file path=ppt/slides/_rels/slide123.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1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5.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61.xml"/><Relationship Id="rId1" Type="http://schemas.openxmlformats.org/officeDocument/2006/relationships/slideLayout" Target="../slideLayouts/slideLayout8.xml"/><Relationship Id="rId4" Type="http://schemas.openxmlformats.org/officeDocument/2006/relationships/image" Target="../media/image124.png"/></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hyperlink" Target="http://www.ctdssmap.com/" TargetMode="External"/><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hyperlink" Target="http://www.ctdssmap.com/" TargetMode="Externa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www.ctdssma.com/"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hyperlink" Target="http://www.ctdssmap.com/"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www.ctdssmap.com/"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www.ctdssmap.com/"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1.xml"/><Relationship Id="rId5" Type="http://schemas.openxmlformats.org/officeDocument/2006/relationships/image" Target="../media/image31.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0.xml"/><Relationship Id="rId5" Type="http://schemas.openxmlformats.org/officeDocument/2006/relationships/image" Target="../media/image35.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hyperlink" Target="http://www.ctdssmap.com/" TargetMode="External"/><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0.xml"/><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0.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0.xml"/><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hyperlink" Target="http://www.ctdssmap.com/" TargetMode="External"/><Relationship Id="rId7"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0.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20.xml"/><Relationship Id="rId4" Type="http://schemas.openxmlformats.org/officeDocument/2006/relationships/image" Target="../media/image6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62.png"/></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5.xml"/><Relationship Id="rId1" Type="http://schemas.openxmlformats.org/officeDocument/2006/relationships/slideLayout" Target="../slideLayouts/slideLayout21.xml"/><Relationship Id="rId5" Type="http://schemas.openxmlformats.org/officeDocument/2006/relationships/image" Target="../media/image70.png"/><Relationship Id="rId4" Type="http://schemas.openxmlformats.org/officeDocument/2006/relationships/image" Target="../media/image61.png"/></Relationships>
</file>

<file path=ppt/slides/_rels/slide6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41.xml"/><Relationship Id="rId1" Type="http://schemas.openxmlformats.org/officeDocument/2006/relationships/slideLayout" Target="../slideLayouts/slideLayout20.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3" Type="http://schemas.openxmlformats.org/officeDocument/2006/relationships/hyperlink" Target="http://www.ctdssmap.com/" TargetMode="External"/><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hyperlink" Target="http://www.ctdssmap.com/" TargetMode="Externa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hyperlink" Target="http://www.ctdssmap.com/" TargetMode="External"/><Relationship Id="rId1" Type="http://schemas.openxmlformats.org/officeDocument/2006/relationships/slideLayout" Target="../slideLayouts/slideLayout2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3" Type="http://schemas.openxmlformats.org/officeDocument/2006/relationships/hyperlink" Target="http://www.ctdssmap.com/" TargetMode="External"/><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9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8.xml"/><Relationship Id="rId1" Type="http://schemas.openxmlformats.org/officeDocument/2006/relationships/slideLayout" Target="../slideLayouts/slideLayout20.xml"/><Relationship Id="rId4" Type="http://schemas.openxmlformats.org/officeDocument/2006/relationships/image" Target="../media/image84.png"/></Relationships>
</file>

<file path=ppt/slides/_rels/slide94.xml.rels><?xml version="1.0" encoding="UTF-8" standalone="yes"?>
<Relationships xmlns="http://schemas.openxmlformats.org/package/2006/relationships"><Relationship Id="rId3" Type="http://schemas.openxmlformats.org/officeDocument/2006/relationships/hyperlink" Target="http://www.ctdssmap.com/" TargetMode="External"/><Relationship Id="rId2" Type="http://schemas.openxmlformats.org/officeDocument/2006/relationships/notesSlide" Target="../notesSlides/notesSlide49.xml"/><Relationship Id="rId1" Type="http://schemas.openxmlformats.org/officeDocument/2006/relationships/slideLayout" Target="../slideLayouts/slideLayout20.xml"/><Relationship Id="rId4" Type="http://schemas.openxmlformats.org/officeDocument/2006/relationships/image" Target="../media/image85.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0.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9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2.xml"/><Relationship Id="rId1" Type="http://schemas.openxmlformats.org/officeDocument/2006/relationships/slideLayout" Target="../slideLayouts/slideLayout8.xml"/><Relationship Id="rId4" Type="http://schemas.openxmlformats.org/officeDocument/2006/relationships/image" Target="../media/image87.png"/></Relationships>
</file>

<file path=ppt/slides/_rels/slide9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3.xml"/><Relationship Id="rId1" Type="http://schemas.openxmlformats.org/officeDocument/2006/relationships/slideLayout" Target="../slideLayouts/slideLayout8.xml"/><Relationship Id="rId4" Type="http://schemas.openxmlformats.org/officeDocument/2006/relationships/image" Target="../media/image89.png"/></Relationships>
</file>

<file path=ppt/slides/_rels/slide9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4.xml"/><Relationship Id="rId1" Type="http://schemas.openxmlformats.org/officeDocument/2006/relationships/slideLayout" Target="../slideLayouts/slideLayout8.xml"/><Relationship Id="rId5" Type="http://schemas.openxmlformats.org/officeDocument/2006/relationships/image" Target="../media/image92.png"/><Relationship Id="rId4" Type="http://schemas.openxmlformats.org/officeDocument/2006/relationships/image" Target="../media/image9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828800"/>
            <a:ext cx="11582400" cy="2362200"/>
          </a:xfrm>
        </p:spPr>
        <p:txBody>
          <a:bodyPr/>
          <a:lstStyle/>
          <a:p>
            <a:r>
              <a:rPr lang="en-US" dirty="0" smtClean="0"/>
              <a:t>DDS Specialized Services Provider Billing and Web Claim Submission Workshop</a:t>
            </a:r>
            <a:endParaRPr lang="en-US" dirty="0"/>
          </a:p>
        </p:txBody>
      </p:sp>
      <p:sp>
        <p:nvSpPr>
          <p:cNvPr id="5" name="Subtitle 4"/>
          <p:cNvSpPr>
            <a:spLocks noGrp="1"/>
          </p:cNvSpPr>
          <p:nvPr>
            <p:ph type="subTitle" idx="1"/>
          </p:nvPr>
        </p:nvSpPr>
        <p:spPr/>
        <p:txBody>
          <a:bodyPr/>
          <a:lstStyle/>
          <a:p>
            <a:r>
              <a:rPr lang="en-US" dirty="0" smtClean="0"/>
              <a:t>Presented by The Department of Social Services &amp; DXC Technology</a:t>
            </a:r>
            <a:endParaRPr lang="en-US" dirty="0"/>
          </a:p>
        </p:txBody>
      </p:sp>
      <p:pic>
        <p:nvPicPr>
          <p:cNvPr id="6" name="Picture 5"/>
          <p:cNvPicPr>
            <a:picLocks noChangeAspect="1"/>
          </p:cNvPicPr>
          <p:nvPr/>
        </p:nvPicPr>
        <p:blipFill>
          <a:blip r:embed="rId2"/>
          <a:stretch>
            <a:fillRect/>
          </a:stretch>
        </p:blipFill>
        <p:spPr>
          <a:xfrm>
            <a:off x="11795164" y="228600"/>
            <a:ext cx="2597095" cy="1453989"/>
          </a:xfrm>
          <a:prstGeom prst="rect">
            <a:avLst/>
          </a:prstGeom>
        </p:spPr>
      </p:pic>
      <p:pic>
        <p:nvPicPr>
          <p:cNvPr id="7" name="Picture 6"/>
          <p:cNvPicPr>
            <a:picLocks noChangeAspect="1"/>
          </p:cNvPicPr>
          <p:nvPr/>
        </p:nvPicPr>
        <p:blipFill>
          <a:blip r:embed="rId3"/>
          <a:stretch>
            <a:fillRect/>
          </a:stretch>
        </p:blipFill>
        <p:spPr>
          <a:xfrm>
            <a:off x="12954000" y="6280068"/>
            <a:ext cx="1190795" cy="1028749"/>
          </a:xfrm>
          <a:prstGeom prst="rect">
            <a:avLst/>
          </a:prstGeom>
        </p:spPr>
      </p:pic>
    </p:spTree>
    <p:extLst>
      <p:ext uri="{BB962C8B-B14F-4D97-AF65-F5344CB8AC3E}">
        <p14:creationId xmlns:p14="http://schemas.microsoft.com/office/powerpoint/2010/main" val="42129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dirty="0" smtClean="0"/>
              <a:t>DDS Specialized Services Provider Billing Workshop</a:t>
            </a:r>
            <a:r>
              <a:rPr lang="en-US" altLang="en-US" dirty="0" smtClean="0"/>
              <a:t/>
            </a:r>
            <a:br>
              <a:rPr lang="en-US" altLang="en-US" dirty="0" smtClean="0"/>
            </a:br>
            <a:r>
              <a:rPr lang="en-US" altLang="en-US" sz="2880" dirty="0"/>
              <a:t>Re-enrollment – Notification and Process cont.</a:t>
            </a:r>
          </a:p>
        </p:txBody>
      </p:sp>
      <p:sp>
        <p:nvSpPr>
          <p:cNvPr id="3" name="Content Placeholder 2"/>
          <p:cNvSpPr>
            <a:spLocks noGrp="1"/>
          </p:cNvSpPr>
          <p:nvPr>
            <p:ph idx="1"/>
          </p:nvPr>
        </p:nvSpPr>
        <p:spPr>
          <a:xfrm>
            <a:off x="731330" y="1725930"/>
            <a:ext cx="13350431" cy="5463540"/>
          </a:xfrm>
        </p:spPr>
        <p:txBody>
          <a:bodyPr/>
          <a:lstStyle/>
          <a:p>
            <a:pPr>
              <a:defRPr/>
            </a:pPr>
            <a:endParaRPr lang="en-US" dirty="0" smtClean="0"/>
          </a:p>
          <a:p>
            <a:pPr>
              <a:defRPr/>
            </a:pPr>
            <a:r>
              <a:rPr lang="en-US" dirty="0" smtClean="0"/>
              <a:t>Providers should successfully </a:t>
            </a:r>
            <a:r>
              <a:rPr lang="en-US" b="1" dirty="0" smtClean="0"/>
              <a:t>complete the re-enrollment application as quickly as possible </a:t>
            </a:r>
            <a:r>
              <a:rPr lang="en-US" dirty="0" smtClean="0"/>
              <a:t>upon receipt of their notice.</a:t>
            </a:r>
          </a:p>
          <a:p>
            <a:pPr>
              <a:defRPr/>
            </a:pPr>
            <a:endParaRPr lang="en-US" dirty="0" smtClean="0"/>
          </a:p>
          <a:p>
            <a:pPr>
              <a:defRPr/>
            </a:pPr>
            <a:r>
              <a:rPr lang="en-US" u="sng" dirty="0" smtClean="0"/>
              <a:t>Providers with </a:t>
            </a:r>
            <a:r>
              <a:rPr lang="en-US" b="1" u="sng" dirty="0" smtClean="0"/>
              <a:t>re-enrollment applications </a:t>
            </a:r>
            <a:r>
              <a:rPr lang="en-US" u="sng" dirty="0" smtClean="0"/>
              <a:t>that are </a:t>
            </a:r>
            <a:r>
              <a:rPr lang="en-US" b="1" u="sng" dirty="0" smtClean="0"/>
              <a:t>not fully completed by </a:t>
            </a:r>
            <a:r>
              <a:rPr lang="en-US" u="sng" dirty="0" smtClean="0"/>
              <a:t>the provider’s re-enrollment</a:t>
            </a:r>
            <a:r>
              <a:rPr lang="en-US" b="1" u="sng" dirty="0" smtClean="0"/>
              <a:t> due date </a:t>
            </a:r>
            <a:r>
              <a:rPr lang="en-US" u="sng" dirty="0" smtClean="0"/>
              <a:t>will receive a notice advising they have been </a:t>
            </a:r>
            <a:r>
              <a:rPr lang="en-US" b="1" u="sng" dirty="0" smtClean="0"/>
              <a:t>dis-enrolled </a:t>
            </a:r>
            <a:r>
              <a:rPr lang="en-US" u="sng" dirty="0" smtClean="0"/>
              <a:t>from the Connecticut Medical Assistance Program (CMAP).  </a:t>
            </a:r>
          </a:p>
          <a:p>
            <a:pPr>
              <a:defRPr/>
            </a:pPr>
            <a:endParaRPr lang="en-US" u="sng" dirty="0" smtClean="0"/>
          </a:p>
          <a:p>
            <a:pPr marL="228600" lvl="3" indent="0">
              <a:buNone/>
              <a:defRPr/>
            </a:pPr>
            <a:r>
              <a:rPr lang="en-US" dirty="0" smtClean="0"/>
              <a:t>Upon dis-enrollment </a:t>
            </a:r>
            <a:r>
              <a:rPr lang="en-US" b="1" dirty="0" smtClean="0"/>
              <a:t>claims submitted by the provider will deny until the application is in a finalized status</a:t>
            </a:r>
          </a:p>
          <a:p>
            <a:pPr marL="228600" lvl="3" indent="0">
              <a:buNone/>
              <a:defRPr/>
            </a:pPr>
            <a:endParaRPr lang="en-US" dirty="0" smtClean="0"/>
          </a:p>
          <a:p>
            <a:pPr marL="228600" lvl="3" indent="0">
              <a:buNone/>
              <a:defRPr/>
            </a:pPr>
            <a:r>
              <a:rPr lang="en-US" dirty="0" smtClean="0"/>
              <a:t>A Provider Enrollment contract will not be reinstated until the </a:t>
            </a:r>
            <a:r>
              <a:rPr lang="en-US" b="1" dirty="0" smtClean="0"/>
              <a:t>application is finalized.</a:t>
            </a:r>
          </a:p>
          <a:p>
            <a:pPr marL="571500" lvl="2" indent="-342900">
              <a:defRPr/>
            </a:pPr>
            <a:r>
              <a:rPr lang="en-US" dirty="0" smtClean="0"/>
              <a:t> </a:t>
            </a:r>
            <a:r>
              <a:rPr lang="en-US" dirty="0"/>
              <a:t>Reinstatement of contracts w/out a finalized application violates Affordable Care Act (ACA) policies.</a:t>
            </a:r>
          </a:p>
          <a:p>
            <a:pPr>
              <a:defRPr/>
            </a:pPr>
            <a:endParaRPr lang="en-US" dirty="0"/>
          </a:p>
        </p:txBody>
      </p:sp>
    </p:spTree>
    <p:extLst>
      <p:ext uri="{BB962C8B-B14F-4D97-AF65-F5344CB8AC3E}">
        <p14:creationId xmlns:p14="http://schemas.microsoft.com/office/powerpoint/2010/main" val="135855746"/>
      </p:ext>
    </p:extLst>
  </p:cSld>
  <p:clrMapOvr>
    <a:masterClrMapping/>
  </p:clrMapOvr>
  <p:transition>
    <p:wipe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Remittance Advice – Claim Adjustments</a:t>
            </a:r>
            <a:endParaRPr lang="en-US" dirty="0"/>
          </a:p>
        </p:txBody>
      </p:sp>
      <p:pic>
        <p:nvPicPr>
          <p:cNvPr id="4" name="Content Placeholder 3"/>
          <p:cNvPicPr>
            <a:picLocks noGrp="1" noChangeAspect="1"/>
          </p:cNvPicPr>
          <p:nvPr>
            <p:ph idx="1"/>
          </p:nvPr>
        </p:nvPicPr>
        <p:blipFill>
          <a:blip r:embed="rId3"/>
          <a:stretch>
            <a:fillRect/>
          </a:stretch>
        </p:blipFill>
        <p:spPr>
          <a:xfrm>
            <a:off x="895351" y="1847850"/>
            <a:ext cx="12744450" cy="2190750"/>
          </a:xfrm>
          <a:prstGeom prst="rect">
            <a:avLst/>
          </a:prstGeom>
        </p:spPr>
      </p:pic>
      <p:pic>
        <p:nvPicPr>
          <p:cNvPr id="3" name="Picture 2"/>
          <p:cNvPicPr>
            <a:picLocks noChangeAspect="1"/>
          </p:cNvPicPr>
          <p:nvPr/>
        </p:nvPicPr>
        <p:blipFill>
          <a:blip r:embed="rId4"/>
          <a:stretch>
            <a:fillRect/>
          </a:stretch>
        </p:blipFill>
        <p:spPr>
          <a:xfrm>
            <a:off x="918797" y="4056062"/>
            <a:ext cx="12744450" cy="2381250"/>
          </a:xfrm>
          <a:prstGeom prst="rect">
            <a:avLst/>
          </a:prstGeom>
        </p:spPr>
      </p:pic>
    </p:spTree>
    <p:extLst>
      <p:ext uri="{BB962C8B-B14F-4D97-AF65-F5344CB8AC3E}">
        <p14:creationId xmlns:p14="http://schemas.microsoft.com/office/powerpoint/2010/main" val="243949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Remittance Advice – Final Transactions</a:t>
            </a:r>
            <a:endParaRPr lang="en-US" dirty="0"/>
          </a:p>
        </p:txBody>
      </p:sp>
      <p:sp>
        <p:nvSpPr>
          <p:cNvPr id="11" name="Content Placeholder 10"/>
          <p:cNvSpPr>
            <a:spLocks noGrp="1"/>
          </p:cNvSpPr>
          <p:nvPr>
            <p:ph idx="1"/>
          </p:nvPr>
        </p:nvSpPr>
        <p:spPr>
          <a:xfrm>
            <a:off x="685800" y="1828801"/>
            <a:ext cx="12954000" cy="5349874"/>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a:p>
          <a:p>
            <a:endParaRPr lang="en-US" dirty="0" smtClean="0"/>
          </a:p>
        </p:txBody>
      </p:sp>
      <p:pic>
        <p:nvPicPr>
          <p:cNvPr id="6" name="Picture 5"/>
          <p:cNvPicPr>
            <a:picLocks noChangeAspect="1"/>
          </p:cNvPicPr>
          <p:nvPr/>
        </p:nvPicPr>
        <p:blipFill>
          <a:blip r:embed="rId3"/>
          <a:stretch>
            <a:fillRect/>
          </a:stretch>
        </p:blipFill>
        <p:spPr>
          <a:xfrm>
            <a:off x="446769" y="2818621"/>
            <a:ext cx="13211175" cy="2314575"/>
          </a:xfrm>
          <a:prstGeom prst="rect">
            <a:avLst/>
          </a:prstGeom>
          <a:ln w="12700">
            <a:solidFill>
              <a:srgbClr val="00B0F0"/>
            </a:solidFill>
          </a:ln>
        </p:spPr>
      </p:pic>
      <p:pic>
        <p:nvPicPr>
          <p:cNvPr id="3" name="Picture 2"/>
          <p:cNvPicPr>
            <a:picLocks noChangeAspect="1"/>
          </p:cNvPicPr>
          <p:nvPr/>
        </p:nvPicPr>
        <p:blipFill>
          <a:blip r:embed="rId4"/>
          <a:stretch>
            <a:fillRect/>
          </a:stretch>
        </p:blipFill>
        <p:spPr>
          <a:xfrm>
            <a:off x="446769" y="1179480"/>
            <a:ext cx="13211175" cy="2162175"/>
          </a:xfrm>
          <a:prstGeom prst="rect">
            <a:avLst/>
          </a:prstGeom>
          <a:ln w="12700">
            <a:solidFill>
              <a:srgbClr val="00B0F0"/>
            </a:solidFill>
          </a:ln>
        </p:spPr>
      </p:pic>
      <p:pic>
        <p:nvPicPr>
          <p:cNvPr id="4" name="Picture 3"/>
          <p:cNvPicPr>
            <a:picLocks noChangeAspect="1"/>
          </p:cNvPicPr>
          <p:nvPr/>
        </p:nvPicPr>
        <p:blipFill>
          <a:blip r:embed="rId5"/>
          <a:stretch>
            <a:fillRect/>
          </a:stretch>
        </p:blipFill>
        <p:spPr>
          <a:xfrm>
            <a:off x="437243" y="5194328"/>
            <a:ext cx="13230225" cy="1857375"/>
          </a:xfrm>
          <a:prstGeom prst="rect">
            <a:avLst/>
          </a:prstGeom>
        </p:spPr>
      </p:pic>
    </p:spTree>
    <p:extLst>
      <p:ext uri="{BB962C8B-B14F-4D97-AF65-F5344CB8AC3E}">
        <p14:creationId xmlns:p14="http://schemas.microsoft.com/office/powerpoint/2010/main" val="200810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997" y="381001"/>
            <a:ext cx="13545403" cy="762000"/>
          </a:xfrm>
        </p:spPr>
        <p:txBody>
          <a:bodyPr>
            <a:normAutofit/>
          </a:bodyPr>
          <a:lstStyle/>
          <a:p>
            <a:r>
              <a:rPr lang="en-US" dirty="0" smtClean="0"/>
              <a:t>Remittance Advice – Summary</a:t>
            </a:r>
            <a:endParaRPr lang="en-US" dirty="0"/>
          </a:p>
        </p:txBody>
      </p:sp>
      <p:sp>
        <p:nvSpPr>
          <p:cNvPr id="11" name="Content Placeholder 10"/>
          <p:cNvSpPr>
            <a:spLocks noGrp="1"/>
          </p:cNvSpPr>
          <p:nvPr>
            <p:ph idx="1"/>
          </p:nvPr>
        </p:nvSpPr>
        <p:spPr>
          <a:xfrm>
            <a:off x="685800" y="1455194"/>
            <a:ext cx="12959971" cy="6012406"/>
          </a:xfrm>
        </p:spPr>
        <p:txBody>
          <a:bodyPr>
            <a:normAutofit/>
          </a:bodyPr>
          <a:lstStyle/>
          <a:p>
            <a:endParaRPr lang="en-US" dirty="0" smtClean="0"/>
          </a:p>
          <a:p>
            <a:endParaRPr lang="en-US" dirty="0"/>
          </a:p>
          <a:p>
            <a:endParaRPr lang="en-US" dirty="0" smtClean="0"/>
          </a:p>
          <a:p>
            <a:endParaRPr lang="en-US" dirty="0"/>
          </a:p>
          <a:p>
            <a:endParaRPr lang="en-US" dirty="0"/>
          </a:p>
          <a:p>
            <a:endParaRPr lang="en-US" dirty="0" smtClean="0"/>
          </a:p>
        </p:txBody>
      </p:sp>
      <p:pic>
        <p:nvPicPr>
          <p:cNvPr id="14" name="Picture 13"/>
          <p:cNvPicPr>
            <a:picLocks noChangeAspect="1"/>
          </p:cNvPicPr>
          <p:nvPr/>
        </p:nvPicPr>
        <p:blipFill>
          <a:blip r:embed="rId3"/>
          <a:stretch>
            <a:fillRect/>
          </a:stretch>
        </p:blipFill>
        <p:spPr>
          <a:xfrm>
            <a:off x="478953" y="4962712"/>
            <a:ext cx="13341942" cy="2347413"/>
          </a:xfrm>
          <a:prstGeom prst="rect">
            <a:avLst/>
          </a:prstGeom>
          <a:ln>
            <a:solidFill>
              <a:srgbClr val="00B0F0"/>
            </a:solidFill>
          </a:ln>
        </p:spPr>
      </p:pic>
      <p:sp>
        <p:nvSpPr>
          <p:cNvPr id="6" name="Rectangle 5"/>
          <p:cNvSpPr/>
          <p:nvPr/>
        </p:nvSpPr>
        <p:spPr>
          <a:xfrm>
            <a:off x="2926081" y="3962400"/>
            <a:ext cx="45719" cy="45719"/>
          </a:xfrm>
          <a:prstGeom prst="rect">
            <a:avLst/>
          </a:prstGeom>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478953" y="949059"/>
            <a:ext cx="13354050" cy="1771650"/>
          </a:xfrm>
          <a:prstGeom prst="rect">
            <a:avLst/>
          </a:prstGeom>
        </p:spPr>
      </p:pic>
      <p:pic>
        <p:nvPicPr>
          <p:cNvPr id="9" name="Picture 8"/>
          <p:cNvPicPr>
            <a:picLocks noChangeAspect="1"/>
          </p:cNvPicPr>
          <p:nvPr/>
        </p:nvPicPr>
        <p:blipFill>
          <a:blip r:embed="rId5"/>
          <a:stretch>
            <a:fillRect/>
          </a:stretch>
        </p:blipFill>
        <p:spPr>
          <a:xfrm>
            <a:off x="478953" y="2214574"/>
            <a:ext cx="13331018" cy="2735806"/>
          </a:xfrm>
          <a:prstGeom prst="rect">
            <a:avLst/>
          </a:prstGeom>
          <a:noFill/>
          <a:ln>
            <a:solidFill>
              <a:srgbClr val="00B0F0"/>
            </a:solidFill>
          </a:ln>
        </p:spPr>
      </p:pic>
    </p:spTree>
    <p:extLst>
      <p:ext uri="{BB962C8B-B14F-4D97-AF65-F5344CB8AC3E}">
        <p14:creationId xmlns:p14="http://schemas.microsoft.com/office/powerpoint/2010/main" val="103786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997" y="685800"/>
            <a:ext cx="13545403" cy="914400"/>
          </a:xfrm>
        </p:spPr>
        <p:txBody>
          <a:bodyPr>
            <a:normAutofit/>
          </a:bodyPr>
          <a:lstStyle/>
          <a:p>
            <a:r>
              <a:rPr lang="en-US" dirty="0" smtClean="0"/>
              <a:t>Remittance Advice – EOB Code Descriptions</a:t>
            </a:r>
            <a:endParaRPr lang="en-US" dirty="0"/>
          </a:p>
        </p:txBody>
      </p:sp>
      <p:sp>
        <p:nvSpPr>
          <p:cNvPr id="11" name="Content Placeholder 10"/>
          <p:cNvSpPr>
            <a:spLocks noGrp="1"/>
          </p:cNvSpPr>
          <p:nvPr>
            <p:ph idx="1"/>
          </p:nvPr>
        </p:nvSpPr>
        <p:spPr>
          <a:xfrm>
            <a:off x="685800" y="1455194"/>
            <a:ext cx="12959971" cy="6012406"/>
          </a:xfrm>
        </p:spPr>
        <p:txBody>
          <a:bodyPr>
            <a:normAutofit/>
          </a:bodyPr>
          <a:lstStyle/>
          <a:p>
            <a:endParaRPr lang="en-US" dirty="0" smtClean="0"/>
          </a:p>
          <a:p>
            <a:endParaRPr lang="en-US" dirty="0"/>
          </a:p>
          <a:p>
            <a:endParaRPr lang="en-US" dirty="0" smtClean="0"/>
          </a:p>
          <a:p>
            <a:endParaRPr lang="en-US" dirty="0"/>
          </a:p>
          <a:p>
            <a:endParaRPr lang="en-US" dirty="0"/>
          </a:p>
          <a:p>
            <a:endParaRPr lang="en-US" dirty="0" smtClean="0"/>
          </a:p>
        </p:txBody>
      </p:sp>
      <p:pic>
        <p:nvPicPr>
          <p:cNvPr id="8" name="Picture 7"/>
          <p:cNvPicPr>
            <a:picLocks noChangeAspect="1"/>
          </p:cNvPicPr>
          <p:nvPr/>
        </p:nvPicPr>
        <p:blipFill>
          <a:blip r:embed="rId3"/>
          <a:stretch>
            <a:fillRect/>
          </a:stretch>
        </p:blipFill>
        <p:spPr>
          <a:xfrm>
            <a:off x="685800" y="3392038"/>
            <a:ext cx="12934950" cy="2495550"/>
          </a:xfrm>
          <a:prstGeom prst="rect">
            <a:avLst/>
          </a:prstGeom>
        </p:spPr>
      </p:pic>
      <p:pic>
        <p:nvPicPr>
          <p:cNvPr id="13" name="Picture 12"/>
          <p:cNvPicPr>
            <a:picLocks noChangeAspect="1"/>
          </p:cNvPicPr>
          <p:nvPr/>
        </p:nvPicPr>
        <p:blipFill>
          <a:blip r:embed="rId4"/>
          <a:stretch>
            <a:fillRect/>
          </a:stretch>
        </p:blipFill>
        <p:spPr>
          <a:xfrm>
            <a:off x="822278" y="5705404"/>
            <a:ext cx="12553950" cy="1896613"/>
          </a:xfrm>
          <a:prstGeom prst="rect">
            <a:avLst/>
          </a:prstGeom>
        </p:spPr>
      </p:pic>
      <p:pic>
        <p:nvPicPr>
          <p:cNvPr id="3" name="Picture 2"/>
          <p:cNvPicPr>
            <a:picLocks noChangeAspect="1"/>
          </p:cNvPicPr>
          <p:nvPr/>
        </p:nvPicPr>
        <p:blipFill>
          <a:blip r:embed="rId5"/>
          <a:stretch>
            <a:fillRect/>
          </a:stretch>
        </p:blipFill>
        <p:spPr>
          <a:xfrm>
            <a:off x="796878" y="1676707"/>
            <a:ext cx="12934950" cy="1905000"/>
          </a:xfrm>
          <a:prstGeom prst="rect">
            <a:avLst/>
          </a:prstGeom>
        </p:spPr>
      </p:pic>
    </p:spTree>
    <p:extLst>
      <p:ext uri="{BB962C8B-B14F-4D97-AF65-F5344CB8AC3E}">
        <p14:creationId xmlns:p14="http://schemas.microsoft.com/office/powerpoint/2010/main" val="393673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DDS Specialized Services Provider Billing and Web Claim Submission Workshop</a:t>
            </a:r>
            <a:endParaRPr lang="en-US" dirty="0"/>
          </a:p>
        </p:txBody>
      </p:sp>
      <p:sp>
        <p:nvSpPr>
          <p:cNvPr id="3" name="Subtitle 2"/>
          <p:cNvSpPr>
            <a:spLocks noGrp="1"/>
          </p:cNvSpPr>
          <p:nvPr>
            <p:ph type="subTitle" idx="1"/>
          </p:nvPr>
        </p:nvSpPr>
        <p:spPr>
          <a:xfrm>
            <a:off x="685800" y="5257800"/>
            <a:ext cx="10210800" cy="1143000"/>
          </a:xfrm>
        </p:spPr>
        <p:txBody>
          <a:bodyPr/>
          <a:lstStyle/>
          <a:p>
            <a:r>
              <a:rPr lang="en-US" dirty="0" smtClean="0"/>
              <a:t>Program Reminders for Successful Claim Submission</a:t>
            </a:r>
          </a:p>
          <a:p>
            <a:r>
              <a:rPr lang="en-US" dirty="0" smtClean="0"/>
              <a:t>www.ctdssmap.com</a:t>
            </a:r>
            <a:endParaRPr lang="en-US" dirty="0"/>
          </a:p>
          <a:p>
            <a:endParaRPr lang="en-US" dirty="0" smtClean="0"/>
          </a:p>
          <a:p>
            <a:endParaRPr lang="en-US" dirty="0" smtClean="0"/>
          </a:p>
        </p:txBody>
      </p:sp>
    </p:spTree>
    <p:extLst>
      <p:ext uri="{BB962C8B-B14F-4D97-AF65-F5344CB8AC3E}">
        <p14:creationId xmlns:p14="http://schemas.microsoft.com/office/powerpoint/2010/main" val="273664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DDS Specialized Services </a:t>
            </a:r>
            <a:r>
              <a:rPr lang="en-US" dirty="0"/>
              <a:t>Provider Billing Workshop</a:t>
            </a:r>
          </a:p>
        </p:txBody>
      </p:sp>
      <p:sp>
        <p:nvSpPr>
          <p:cNvPr id="2" name="Subtitle 1"/>
          <p:cNvSpPr>
            <a:spLocks noGrp="1"/>
          </p:cNvSpPr>
          <p:nvPr>
            <p:ph type="body" sz="quarter" idx="13"/>
          </p:nvPr>
        </p:nvSpPr>
        <p:spPr/>
        <p:txBody>
          <a:bodyPr/>
          <a:lstStyle/>
          <a:p>
            <a:r>
              <a:rPr lang="en-US" sz="2800" dirty="0" smtClean="0"/>
              <a:t>Reminders </a:t>
            </a:r>
            <a:r>
              <a:rPr lang="en-US" sz="2800" dirty="0"/>
              <a:t>for Successful Claim Submission </a:t>
            </a:r>
            <a:r>
              <a:rPr lang="en-US" sz="2800" dirty="0" smtClean="0"/>
              <a:t>– Service Authorization</a:t>
            </a:r>
            <a:r>
              <a:rPr lang="en-US" sz="3200" dirty="0"/>
              <a:t/>
            </a:r>
            <a:br>
              <a:rPr lang="en-US" sz="3200" dirty="0"/>
            </a:br>
            <a:endParaRPr lang="en-US" dirty="0"/>
          </a:p>
        </p:txBody>
      </p:sp>
      <p:sp>
        <p:nvSpPr>
          <p:cNvPr id="4" name="Content Placeholder 3"/>
          <p:cNvSpPr>
            <a:spLocks noGrp="1"/>
          </p:cNvSpPr>
          <p:nvPr>
            <p:ph idx="1"/>
          </p:nvPr>
        </p:nvSpPr>
        <p:spPr/>
        <p:txBody>
          <a:bodyPr/>
          <a:lstStyle/>
          <a:p>
            <a:pPr lvl="1"/>
            <a:r>
              <a:rPr lang="en-US" sz="2400" dirty="0" smtClean="0"/>
              <a:t>Check</a:t>
            </a:r>
            <a:r>
              <a:rPr lang="en-US" sz="2400" b="1" dirty="0" smtClean="0"/>
              <a:t> </a:t>
            </a:r>
            <a:r>
              <a:rPr lang="en-US" sz="2400" dirty="0" smtClean="0"/>
              <a:t>to </a:t>
            </a:r>
            <a:r>
              <a:rPr lang="en-US" sz="2400" dirty="0"/>
              <a:t>be sure the services you have been requested to provide have been authorized</a:t>
            </a:r>
            <a:r>
              <a:rPr lang="en-US" sz="2400" dirty="0" smtClean="0"/>
              <a:t>.</a:t>
            </a:r>
          </a:p>
          <a:p>
            <a:pPr lvl="1"/>
            <a:r>
              <a:rPr lang="en-US" sz="2400" dirty="0" smtClean="0"/>
              <a:t> </a:t>
            </a:r>
          </a:p>
          <a:p>
            <a:pPr marL="342900" lvl="1" indent="-342900">
              <a:buFont typeface="Arial" panose="020B0604020202020204" pitchFamily="34" charset="0"/>
              <a:buChar char="•"/>
            </a:pPr>
            <a:r>
              <a:rPr lang="en-US" sz="2400" dirty="0" smtClean="0"/>
              <a:t>Use “Prior Authorization Search” </a:t>
            </a:r>
            <a:r>
              <a:rPr lang="en-US" sz="2400" dirty="0"/>
              <a:t>under the Prior Authorization menu</a:t>
            </a:r>
          </a:p>
          <a:p>
            <a:pPr lvl="1"/>
            <a:endParaRPr lang="en-US" sz="2400" dirty="0"/>
          </a:p>
          <a:p>
            <a:pPr marL="445752" lvl="1" indent="-411480">
              <a:buFont typeface="Arial" panose="020B0604020202020204" pitchFamily="34" charset="0"/>
              <a:buChar char="•"/>
            </a:pPr>
            <a:r>
              <a:rPr lang="en-US" sz="2400" dirty="0" smtClean="0"/>
              <a:t>Report </a:t>
            </a:r>
            <a:r>
              <a:rPr lang="en-US" sz="2400" dirty="0"/>
              <a:t>discrepancies to the appropriate </a:t>
            </a:r>
            <a:r>
              <a:rPr lang="en-US" sz="2400" dirty="0" smtClean="0"/>
              <a:t>DSS Case Manager immediately</a:t>
            </a:r>
            <a:r>
              <a:rPr lang="en-US" sz="2400" dirty="0"/>
              <a:t>.</a:t>
            </a:r>
          </a:p>
          <a:p>
            <a:pPr lvl="3" indent="0">
              <a:buNone/>
            </a:pPr>
            <a:endParaRPr lang="en-US" sz="2400" dirty="0"/>
          </a:p>
          <a:p>
            <a:pPr lvl="3" indent="0">
              <a:buNone/>
            </a:pPr>
            <a:endParaRPr lang="en-US" sz="2400" dirty="0"/>
          </a:p>
          <a:p>
            <a:pPr marL="445752" lvl="1" indent="-411480">
              <a:buFont typeface="Arial" panose="020B0604020202020204" pitchFamily="34" charset="0"/>
              <a:buChar char="•"/>
            </a:pPr>
            <a:r>
              <a:rPr lang="en-US" sz="2400" dirty="0" smtClean="0"/>
              <a:t>Review Prior Authorizations when </a:t>
            </a:r>
            <a:r>
              <a:rPr lang="en-US" sz="2400" dirty="0"/>
              <a:t>you are notified of changes to be sure the services you are being requested to provide </a:t>
            </a:r>
            <a:r>
              <a:rPr lang="en-US" sz="2400" dirty="0" smtClean="0"/>
              <a:t>have been authorized.</a:t>
            </a:r>
            <a:endParaRPr lang="en-US" sz="2400" dirty="0"/>
          </a:p>
          <a:p>
            <a:pPr marL="902952" lvl="3" indent="-41148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1799117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DDS Specialized Services </a:t>
            </a:r>
            <a:r>
              <a:rPr lang="en-US" dirty="0"/>
              <a:t>Provider Billing Workshop</a:t>
            </a:r>
            <a:br>
              <a:rPr lang="en-US" dirty="0"/>
            </a:br>
            <a:endParaRPr lang="en-US" dirty="0"/>
          </a:p>
        </p:txBody>
      </p:sp>
      <p:sp>
        <p:nvSpPr>
          <p:cNvPr id="2" name="Subtitle 1"/>
          <p:cNvSpPr>
            <a:spLocks noGrp="1"/>
          </p:cNvSpPr>
          <p:nvPr>
            <p:ph type="body" sz="quarter" idx="13"/>
          </p:nvPr>
        </p:nvSpPr>
        <p:spPr>
          <a:xfrm>
            <a:off x="731328" y="1121088"/>
            <a:ext cx="13746672" cy="457200"/>
          </a:xfrm>
        </p:spPr>
        <p:txBody>
          <a:bodyPr/>
          <a:lstStyle/>
          <a:p>
            <a:r>
              <a:rPr lang="en-US" sz="2800" dirty="0" smtClean="0"/>
              <a:t>Reminders </a:t>
            </a:r>
            <a:r>
              <a:rPr lang="en-US" sz="2800" dirty="0"/>
              <a:t>for Successful Claim Submission </a:t>
            </a:r>
            <a:r>
              <a:rPr lang="en-US" sz="2800" dirty="0" smtClean="0"/>
              <a:t>- Claim </a:t>
            </a:r>
            <a:r>
              <a:rPr lang="en-US" dirty="0" smtClean="0"/>
              <a:t>Submission Review </a:t>
            </a:r>
          </a:p>
          <a:p>
            <a:endParaRPr lang="en-US" dirty="0"/>
          </a:p>
        </p:txBody>
      </p:sp>
      <p:sp>
        <p:nvSpPr>
          <p:cNvPr id="4" name="Content Placeholder 3"/>
          <p:cNvSpPr>
            <a:spLocks noGrp="1"/>
          </p:cNvSpPr>
          <p:nvPr>
            <p:ph idx="1"/>
          </p:nvPr>
        </p:nvSpPr>
        <p:spPr/>
        <p:txBody>
          <a:bodyPr/>
          <a:lstStyle/>
          <a:p>
            <a:pPr lvl="1"/>
            <a:endParaRPr lang="en-US" sz="2400" b="1" dirty="0"/>
          </a:p>
          <a:p>
            <a:pPr marL="244594" lvl="2" indent="0">
              <a:buNone/>
            </a:pPr>
            <a:r>
              <a:rPr lang="en-US" sz="2400" dirty="0"/>
              <a:t>Prior to submitting claims be sure services provided match services </a:t>
            </a:r>
            <a:r>
              <a:rPr lang="en-US" sz="2400" dirty="0" smtClean="0"/>
              <a:t>authorized </a:t>
            </a:r>
            <a:r>
              <a:rPr lang="en-US" sz="2400" dirty="0"/>
              <a:t>and services to be billed.</a:t>
            </a:r>
          </a:p>
          <a:p>
            <a:pPr marL="656074" lvl="2" indent="-411480"/>
            <a:endParaRPr lang="en-US" sz="1200" dirty="0"/>
          </a:p>
          <a:p>
            <a:pPr marL="244594" lvl="2" indent="0">
              <a:buNone/>
            </a:pPr>
            <a:r>
              <a:rPr lang="en-US" sz="2400" dirty="0"/>
              <a:t>Identify discrepancies early to avoid over service or potential billing errors which may cause claims to deny such as:</a:t>
            </a:r>
          </a:p>
          <a:p>
            <a:pPr marL="1088108" lvl="4" indent="-411480">
              <a:buFont typeface="Arial" panose="020B0604020202020204" pitchFamily="34" charset="0"/>
              <a:buChar char="•"/>
            </a:pPr>
            <a:r>
              <a:rPr lang="en-US" sz="2400" dirty="0"/>
              <a:t>Exceeding units on </a:t>
            </a:r>
            <a:r>
              <a:rPr lang="en-US" sz="2400" dirty="0" smtClean="0"/>
              <a:t>the PA</a:t>
            </a:r>
            <a:endParaRPr lang="en-US" sz="2400" dirty="0"/>
          </a:p>
          <a:p>
            <a:pPr marL="1088108" lvl="4" indent="-411480">
              <a:buFont typeface="Arial" panose="020B0604020202020204" pitchFamily="34" charset="0"/>
              <a:buChar char="•"/>
            </a:pPr>
            <a:r>
              <a:rPr lang="en-US" sz="2400" dirty="0" smtClean="0"/>
              <a:t>Spanning </a:t>
            </a:r>
            <a:r>
              <a:rPr lang="en-US" sz="2400" dirty="0"/>
              <a:t>dates of service across </a:t>
            </a:r>
            <a:r>
              <a:rPr lang="en-US" sz="2400" dirty="0" smtClean="0"/>
              <a:t>PAs or </a:t>
            </a:r>
            <a:r>
              <a:rPr lang="en-US" sz="2400" dirty="0"/>
              <a:t>PA  line details.</a:t>
            </a:r>
          </a:p>
          <a:p>
            <a:pPr marL="1088108" lvl="4" indent="-411480">
              <a:buFont typeface="Arial" panose="020B0604020202020204" pitchFamily="34" charset="0"/>
              <a:buChar char="•"/>
            </a:pPr>
            <a:endParaRPr lang="en-US" sz="1200" dirty="0"/>
          </a:p>
          <a:p>
            <a:endParaRPr lang="en-US" sz="2400" dirty="0"/>
          </a:p>
          <a:p>
            <a:pPr marL="902952" lvl="3" indent="-411480">
              <a:buFont typeface="Arial" panose="020B0604020202020204" pitchFamily="34" charset="0"/>
              <a:buChar char="•"/>
            </a:pPr>
            <a:endParaRPr lang="en-US" dirty="0" smtClean="0">
              <a:solidFill>
                <a:schemeClr val="tx1"/>
              </a:solidFill>
            </a:endParaRPr>
          </a:p>
          <a:p>
            <a:pPr marL="902952" lvl="3" indent="-411480">
              <a:buFont typeface="Arial" panose="020B0604020202020204" pitchFamily="34" charset="0"/>
              <a:buChar char="•"/>
            </a:pPr>
            <a:endParaRPr lang="en-US" dirty="0" smtClean="0">
              <a:solidFill>
                <a:schemeClr val="tx1"/>
              </a:solidFill>
            </a:endParaRPr>
          </a:p>
          <a:p>
            <a:pPr lvl="1"/>
            <a:endParaRPr lang="en-US" dirty="0" smtClean="0">
              <a:solidFill>
                <a:schemeClr val="tx1"/>
              </a:solidFill>
            </a:endParaRPr>
          </a:p>
          <a:p>
            <a:pPr marL="656074" lvl="2" indent="-411480"/>
            <a:endParaRPr lang="en-US" dirty="0">
              <a:solidFill>
                <a:schemeClr val="tx1"/>
              </a:solidFill>
            </a:endParaRPr>
          </a:p>
        </p:txBody>
      </p:sp>
    </p:spTree>
    <p:extLst>
      <p:ext uri="{BB962C8B-B14F-4D97-AF65-F5344CB8AC3E}">
        <p14:creationId xmlns:p14="http://schemas.microsoft.com/office/powerpoint/2010/main" val="5733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1328" y="625450"/>
            <a:ext cx="13163932" cy="493776"/>
          </a:xfrm>
        </p:spPr>
        <p:txBody>
          <a:bodyPr/>
          <a:lstStyle/>
          <a:p>
            <a:r>
              <a:rPr lang="en-US" dirty="0" smtClean="0"/>
              <a:t>DDS Specialized Services </a:t>
            </a:r>
            <a:r>
              <a:rPr lang="en-US" dirty="0"/>
              <a:t>Provider Billing Workshop</a:t>
            </a:r>
            <a:br>
              <a:rPr lang="en-US" dirty="0"/>
            </a:br>
            <a:endParaRPr lang="en-US" dirty="0"/>
          </a:p>
        </p:txBody>
      </p:sp>
      <p:sp>
        <p:nvSpPr>
          <p:cNvPr id="2" name="Subtitle 1"/>
          <p:cNvSpPr>
            <a:spLocks noGrp="1"/>
          </p:cNvSpPr>
          <p:nvPr>
            <p:ph type="body" sz="quarter" idx="13"/>
          </p:nvPr>
        </p:nvSpPr>
        <p:spPr>
          <a:xfrm>
            <a:off x="731328" y="1121088"/>
            <a:ext cx="13365672" cy="457200"/>
          </a:xfrm>
        </p:spPr>
        <p:txBody>
          <a:bodyPr/>
          <a:lstStyle/>
          <a:p>
            <a:r>
              <a:rPr lang="en-US" sz="2800" dirty="0"/>
              <a:t>Reminders for Successful Claim Submission - Claim Submission Review </a:t>
            </a:r>
            <a:r>
              <a:rPr lang="en-US" sz="2800" dirty="0" smtClean="0"/>
              <a:t>cont.</a:t>
            </a:r>
            <a:endParaRPr lang="en-US" sz="2800" dirty="0"/>
          </a:p>
          <a:p>
            <a:endParaRPr lang="en-US" dirty="0"/>
          </a:p>
        </p:txBody>
      </p:sp>
      <p:sp>
        <p:nvSpPr>
          <p:cNvPr id="4" name="Content Placeholder 3"/>
          <p:cNvSpPr>
            <a:spLocks noGrp="1"/>
          </p:cNvSpPr>
          <p:nvPr>
            <p:ph idx="1"/>
          </p:nvPr>
        </p:nvSpPr>
        <p:spPr/>
        <p:txBody>
          <a:bodyPr>
            <a:normAutofit/>
          </a:bodyPr>
          <a:lstStyle/>
          <a:p>
            <a:pPr marL="0" lvl="2" indent="0">
              <a:buNone/>
            </a:pPr>
            <a:r>
              <a:rPr lang="en-US" sz="2400" dirty="0" smtClean="0"/>
              <a:t>Minimize </a:t>
            </a:r>
            <a:r>
              <a:rPr lang="en-US" sz="2400" dirty="0"/>
              <a:t>claim submission time by:</a:t>
            </a:r>
          </a:p>
          <a:p>
            <a:pPr marL="493776" lvl="2" indent="0">
              <a:buNone/>
            </a:pPr>
            <a:endParaRPr lang="en-US" sz="2400" dirty="0"/>
          </a:p>
          <a:p>
            <a:pPr lvl="3">
              <a:buFont typeface="Arial" panose="020B0604020202020204" pitchFamily="34" charset="0"/>
              <a:buChar char="•"/>
            </a:pPr>
            <a:r>
              <a:rPr lang="en-US" sz="2400" dirty="0"/>
              <a:t>Submitting claims via 837 batch or interactively via the web.  Paper claims </a:t>
            </a:r>
            <a:r>
              <a:rPr lang="en-US" sz="2400" dirty="0" smtClean="0"/>
              <a:t>will </a:t>
            </a:r>
            <a:r>
              <a:rPr lang="en-US" sz="2400" dirty="0"/>
              <a:t>be returned unless the claim needs special handling.</a:t>
            </a:r>
          </a:p>
          <a:p>
            <a:pPr marL="493776" lvl="2" indent="0">
              <a:buNone/>
            </a:pPr>
            <a:endParaRPr lang="en-US" sz="2400" dirty="0"/>
          </a:p>
          <a:p>
            <a:pPr lvl="3">
              <a:buFont typeface="Arial" panose="020B0604020202020204" pitchFamily="34" charset="0"/>
              <a:buChar char="•"/>
            </a:pPr>
            <a:r>
              <a:rPr lang="en-US" sz="2400" dirty="0"/>
              <a:t>Copying a prior paid claim, especially when billing for like services, </a:t>
            </a:r>
            <a:r>
              <a:rPr lang="en-US" sz="2400" dirty="0" smtClean="0"/>
              <a:t>minimizes </a:t>
            </a:r>
            <a:r>
              <a:rPr lang="en-US" sz="2400" dirty="0"/>
              <a:t>changes needed for resubmission</a:t>
            </a:r>
          </a:p>
          <a:p>
            <a:pPr marL="713232" lvl="3" indent="0">
              <a:buNone/>
            </a:pPr>
            <a:endParaRPr lang="en-US" sz="2400" dirty="0"/>
          </a:p>
          <a:p>
            <a:pPr lvl="3">
              <a:buFont typeface="Arial" panose="020B0604020202020204" pitchFamily="34" charset="0"/>
              <a:buChar char="•"/>
            </a:pPr>
            <a:r>
              <a:rPr lang="en-US" sz="2400" dirty="0"/>
              <a:t>Spanning dates of service on a single line detail when the same service is performed on consecutive dates </a:t>
            </a:r>
            <a:r>
              <a:rPr lang="en-US" sz="2400" dirty="0" smtClean="0"/>
              <a:t>reduces </a:t>
            </a:r>
            <a:r>
              <a:rPr lang="en-US" sz="2400" dirty="0"/>
              <a:t>key strokes and the number of details on a claim.</a:t>
            </a:r>
          </a:p>
          <a:p>
            <a:pPr marL="713232" lvl="3" indent="0">
              <a:buNone/>
            </a:pPr>
            <a:endParaRPr lang="en-US" sz="2400" dirty="0"/>
          </a:p>
          <a:p>
            <a:pPr marL="493776" lvl="2" indent="0">
              <a:buNone/>
            </a:pPr>
            <a:endParaRPr lang="en-US" sz="2400" dirty="0"/>
          </a:p>
          <a:p>
            <a:pPr marL="1350989" lvl="4" indent="-411480">
              <a:buFont typeface="Courier New" panose="02070309020205020404" pitchFamily="49" charset="0"/>
              <a:buChar char="o"/>
            </a:pPr>
            <a:endParaRPr lang="en-US" sz="2400" dirty="0"/>
          </a:p>
          <a:p>
            <a:endParaRPr lang="en-US" sz="2400" dirty="0"/>
          </a:p>
        </p:txBody>
      </p:sp>
    </p:spTree>
    <p:extLst>
      <p:ext uri="{BB962C8B-B14F-4D97-AF65-F5344CB8AC3E}">
        <p14:creationId xmlns:p14="http://schemas.microsoft.com/office/powerpoint/2010/main" val="228328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a:r>
            <a:br>
              <a:rPr lang="en-US" dirty="0"/>
            </a:br>
            <a:endParaRPr lang="en-US" dirty="0"/>
          </a:p>
        </p:txBody>
      </p:sp>
      <p:sp>
        <p:nvSpPr>
          <p:cNvPr id="2" name="Subtitle 1"/>
          <p:cNvSpPr>
            <a:spLocks noGrp="1"/>
          </p:cNvSpPr>
          <p:nvPr>
            <p:ph type="body" sz="quarter" idx="13"/>
          </p:nvPr>
        </p:nvSpPr>
        <p:spPr>
          <a:xfrm>
            <a:off x="731328" y="533400"/>
            <a:ext cx="13163932" cy="1044888"/>
          </a:xfrm>
        </p:spPr>
        <p:txBody>
          <a:bodyPr/>
          <a:lstStyle/>
          <a:p>
            <a:r>
              <a:rPr lang="en-US" sz="4000" dirty="0" smtClean="0"/>
              <a:t>DDS Specialized Services </a:t>
            </a:r>
            <a:r>
              <a:rPr lang="en-US" sz="4000" dirty="0"/>
              <a:t>Provider Billing </a:t>
            </a:r>
            <a:r>
              <a:rPr lang="en-US" sz="4000" dirty="0" smtClean="0"/>
              <a:t>Workshop</a:t>
            </a:r>
          </a:p>
          <a:p>
            <a:r>
              <a:rPr lang="en-US" sz="2800" dirty="0" smtClean="0"/>
              <a:t>Program </a:t>
            </a:r>
            <a:r>
              <a:rPr lang="en-US" sz="2800" dirty="0"/>
              <a:t>Reminders for Successful Claim Submission </a:t>
            </a:r>
            <a:r>
              <a:rPr lang="en-US" sz="2800" dirty="0" smtClean="0"/>
              <a:t>- Claim </a:t>
            </a:r>
            <a:r>
              <a:rPr lang="en-US" dirty="0" smtClean="0"/>
              <a:t>Resolution</a:t>
            </a:r>
            <a:endParaRPr lang="en-US" dirty="0"/>
          </a:p>
        </p:txBody>
      </p:sp>
      <p:sp>
        <p:nvSpPr>
          <p:cNvPr id="4" name="Content Placeholder 3"/>
          <p:cNvSpPr>
            <a:spLocks noGrp="1"/>
          </p:cNvSpPr>
          <p:nvPr>
            <p:ph idx="1"/>
          </p:nvPr>
        </p:nvSpPr>
        <p:spPr>
          <a:xfrm>
            <a:off x="731520" y="2057400"/>
            <a:ext cx="13163741" cy="5257800"/>
          </a:xfrm>
        </p:spPr>
        <p:txBody>
          <a:bodyPr>
            <a:normAutofit/>
          </a:bodyPr>
          <a:lstStyle/>
          <a:p>
            <a:pPr marL="244594" lvl="2" indent="0">
              <a:buNone/>
            </a:pPr>
            <a:r>
              <a:rPr lang="en-US" sz="2400" b="1" dirty="0" smtClean="0"/>
              <a:t>Reconcile </a:t>
            </a:r>
            <a:r>
              <a:rPr lang="en-US" sz="2400" b="1" dirty="0"/>
              <a:t>claims </a:t>
            </a:r>
            <a:r>
              <a:rPr lang="en-US" sz="2400" dirty="0"/>
              <a:t>as entered via the web or leave time before claim cycle cutoff to correct and resubmit.</a:t>
            </a:r>
          </a:p>
          <a:p>
            <a:pPr marL="244594" lvl="2" indent="0">
              <a:buNone/>
            </a:pPr>
            <a:r>
              <a:rPr lang="en-US" sz="2400" b="1" dirty="0" smtClean="0"/>
              <a:t>Reconcile </a:t>
            </a:r>
            <a:r>
              <a:rPr lang="en-US" sz="2400" b="1" dirty="0"/>
              <a:t>RA </a:t>
            </a:r>
            <a:r>
              <a:rPr lang="en-US" sz="2400" dirty="0"/>
              <a:t>for the current cycle </a:t>
            </a:r>
            <a:r>
              <a:rPr lang="en-US" sz="2400" b="1" dirty="0"/>
              <a:t>before receiving next RA </a:t>
            </a:r>
            <a:r>
              <a:rPr lang="en-US" sz="2400" dirty="0"/>
              <a:t>to identify problems early to avoid major reimbursement issues.</a:t>
            </a:r>
          </a:p>
          <a:p>
            <a:pPr marL="1019528" lvl="4" indent="-342900">
              <a:buFont typeface="Arial" panose="020B0604020202020204" pitchFamily="34" charset="0"/>
              <a:buChar char="•"/>
            </a:pPr>
            <a:r>
              <a:rPr lang="en-US" sz="2400" dirty="0"/>
              <a:t>Refer to list of EOB code descriptions at the end of the RA to determine reason(s) for denial.</a:t>
            </a:r>
          </a:p>
          <a:p>
            <a:pPr marL="1019528" lvl="4" indent="-342900">
              <a:buFont typeface="Arial" panose="020B0604020202020204" pitchFamily="34" charset="0"/>
              <a:buChar char="•"/>
            </a:pPr>
            <a:r>
              <a:rPr lang="en-US" sz="2400" dirty="0"/>
              <a:t>Use Claim Resolution Guide (</a:t>
            </a:r>
            <a:r>
              <a:rPr lang="en-US" sz="2400" b="1" dirty="0"/>
              <a:t>Chapter 12 </a:t>
            </a:r>
            <a:r>
              <a:rPr lang="en-US" sz="2400" dirty="0"/>
              <a:t>of Provider Manual) to determine the cause of a denial and its resolution.</a:t>
            </a:r>
          </a:p>
          <a:p>
            <a:pPr marL="1019528" lvl="4" indent="-342900">
              <a:buFont typeface="Arial" panose="020B0604020202020204" pitchFamily="34" charset="0"/>
              <a:buChar char="•"/>
            </a:pPr>
            <a:r>
              <a:rPr lang="en-US" sz="2400" dirty="0" smtClean="0"/>
              <a:t>Contact </a:t>
            </a:r>
            <a:r>
              <a:rPr lang="en-US" sz="2400" b="1" dirty="0" smtClean="0"/>
              <a:t>DXC Technology Provider </a:t>
            </a:r>
            <a:r>
              <a:rPr lang="en-US" sz="2400" b="1" dirty="0"/>
              <a:t>Assistance Center </a:t>
            </a:r>
            <a:r>
              <a:rPr lang="en-US" sz="2400" dirty="0"/>
              <a:t>with issues you cannot resolve.</a:t>
            </a:r>
          </a:p>
          <a:p>
            <a:pPr marL="1019528" lvl="4" indent="-342900">
              <a:buFont typeface="Arial" panose="020B0604020202020204" pitchFamily="34" charset="0"/>
              <a:buChar char="•"/>
            </a:pPr>
            <a:endParaRPr lang="en-US" dirty="0" smtClean="0">
              <a:solidFill>
                <a:schemeClr val="tx1"/>
              </a:solidFill>
            </a:endParaRPr>
          </a:p>
          <a:p>
            <a:pPr lvl="4" indent="0">
              <a:buNone/>
            </a:pPr>
            <a:endParaRPr lang="en-US" dirty="0" smtClean="0">
              <a:solidFill>
                <a:schemeClr val="tx1"/>
              </a:solidFill>
            </a:endParaRPr>
          </a:p>
          <a:p>
            <a:pPr lvl="2" indent="0">
              <a:buNone/>
            </a:pPr>
            <a:endParaRPr lang="en-US" dirty="0">
              <a:solidFill>
                <a:schemeClr val="tx1"/>
              </a:solidFill>
            </a:endParaRPr>
          </a:p>
          <a:p>
            <a:endParaRPr lang="en-US" dirty="0"/>
          </a:p>
        </p:txBody>
      </p:sp>
    </p:spTree>
    <p:extLst>
      <p:ext uri="{BB962C8B-B14F-4D97-AF65-F5344CB8AC3E}">
        <p14:creationId xmlns:p14="http://schemas.microsoft.com/office/powerpoint/2010/main" val="246943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DDS Specialized Services Provider Billing and Web Claim Submission Workshop</a:t>
            </a:r>
            <a:endParaRPr lang="en-US" dirty="0"/>
          </a:p>
        </p:txBody>
      </p:sp>
      <p:sp>
        <p:nvSpPr>
          <p:cNvPr id="3" name="Subtitle 2"/>
          <p:cNvSpPr>
            <a:spLocks noGrp="1"/>
          </p:cNvSpPr>
          <p:nvPr>
            <p:ph type="subTitle" idx="1"/>
          </p:nvPr>
        </p:nvSpPr>
        <p:spPr>
          <a:xfrm>
            <a:off x="685800" y="5257800"/>
            <a:ext cx="10210800" cy="1143000"/>
          </a:xfrm>
        </p:spPr>
        <p:txBody>
          <a:bodyPr/>
          <a:lstStyle/>
          <a:p>
            <a:r>
              <a:rPr lang="en-US" dirty="0" smtClean="0"/>
              <a:t>Program Information Resources</a:t>
            </a:r>
          </a:p>
          <a:p>
            <a:r>
              <a:rPr lang="en-US" dirty="0" smtClean="0"/>
              <a:t>www.ctdssmap.com</a:t>
            </a:r>
            <a:endParaRPr lang="en-US" dirty="0"/>
          </a:p>
          <a:p>
            <a:endParaRPr lang="en-US" dirty="0" smtClean="0"/>
          </a:p>
          <a:p>
            <a:endParaRPr lang="en-US" dirty="0" smtClean="0"/>
          </a:p>
        </p:txBody>
      </p:sp>
    </p:spTree>
    <p:extLst>
      <p:ext uri="{BB962C8B-B14F-4D97-AF65-F5344CB8AC3E}">
        <p14:creationId xmlns:p14="http://schemas.microsoft.com/office/powerpoint/2010/main" val="219655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DDS Specialized Services Billing and Web Claim Submission Workshop</a:t>
            </a:r>
            <a:endParaRPr lang="en-US" dirty="0"/>
          </a:p>
        </p:txBody>
      </p:sp>
      <p:sp>
        <p:nvSpPr>
          <p:cNvPr id="3" name="Subtitle 2"/>
          <p:cNvSpPr>
            <a:spLocks noGrp="1"/>
          </p:cNvSpPr>
          <p:nvPr>
            <p:ph type="subTitle" idx="1"/>
          </p:nvPr>
        </p:nvSpPr>
        <p:spPr>
          <a:xfrm>
            <a:off x="685800" y="5257800"/>
            <a:ext cx="10058400" cy="1143000"/>
          </a:xfrm>
        </p:spPr>
        <p:txBody>
          <a:bodyPr/>
          <a:lstStyle/>
          <a:p>
            <a:r>
              <a:rPr lang="en-US" dirty="0" smtClean="0"/>
              <a:t>www.ctdssmap.com</a:t>
            </a:r>
          </a:p>
          <a:p>
            <a:r>
              <a:rPr lang="en-US" dirty="0" smtClean="0"/>
              <a:t>Secure Web Account Access/Setup</a:t>
            </a:r>
            <a:endParaRPr lang="en-US" dirty="0"/>
          </a:p>
        </p:txBody>
      </p:sp>
    </p:spTree>
    <p:extLst>
      <p:ext uri="{BB962C8B-B14F-4D97-AF65-F5344CB8AC3E}">
        <p14:creationId xmlns:p14="http://schemas.microsoft.com/office/powerpoint/2010/main" val="81530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DDS Specialized Services </a:t>
            </a:r>
            <a:r>
              <a:rPr lang="en-US" dirty="0"/>
              <a:t>Provider Billing Workshop</a:t>
            </a:r>
            <a:br>
              <a:rPr lang="en-US" dirty="0"/>
            </a:br>
            <a:endParaRPr lang="en-US" dirty="0"/>
          </a:p>
        </p:txBody>
      </p:sp>
      <p:sp>
        <p:nvSpPr>
          <p:cNvPr id="3" name="Text Placeholder 2"/>
          <p:cNvSpPr>
            <a:spLocks noGrp="1"/>
          </p:cNvSpPr>
          <p:nvPr>
            <p:ph type="body" sz="quarter" idx="13"/>
          </p:nvPr>
        </p:nvSpPr>
        <p:spPr/>
        <p:txBody>
          <a:bodyPr/>
          <a:lstStyle/>
          <a:p>
            <a:r>
              <a:rPr lang="en-US" dirty="0" smtClean="0"/>
              <a:t>Information Resources - </a:t>
            </a:r>
            <a:r>
              <a:rPr lang="en-US" dirty="0" smtClean="0">
                <a:hlinkClick r:id="rId2"/>
              </a:rPr>
              <a:t>www.ctdssmap.com</a:t>
            </a:r>
            <a:endParaRPr lang="en-US" dirty="0"/>
          </a:p>
        </p:txBody>
      </p:sp>
      <p:pic>
        <p:nvPicPr>
          <p:cNvPr id="8" name="Content Placeholder 7"/>
          <p:cNvPicPr>
            <a:picLocks noGrp="1" noChangeAspect="1"/>
          </p:cNvPicPr>
          <p:nvPr>
            <p:ph idx="1"/>
          </p:nvPr>
        </p:nvPicPr>
        <p:blipFill>
          <a:blip r:embed="rId3"/>
          <a:stretch>
            <a:fillRect/>
          </a:stretch>
        </p:blipFill>
        <p:spPr>
          <a:xfrm>
            <a:off x="731328" y="1828800"/>
            <a:ext cx="12984672" cy="5486400"/>
          </a:xfrm>
          <a:prstGeom prst="rect">
            <a:avLst/>
          </a:prstGeom>
          <a:ln w="28575">
            <a:solidFill>
              <a:srgbClr val="00C9FF"/>
            </a:solidFill>
          </a:ln>
        </p:spPr>
      </p:pic>
    </p:spTree>
    <p:extLst>
      <p:ext uri="{BB962C8B-B14F-4D97-AF65-F5344CB8AC3E}">
        <p14:creationId xmlns:p14="http://schemas.microsoft.com/office/powerpoint/2010/main" val="13035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69851" y="1676400"/>
            <a:ext cx="5502349" cy="5502275"/>
          </a:xfrm>
        </p:spPr>
        <p:txBody>
          <a:bodyPr>
            <a:normAutofit/>
          </a:bodyPr>
          <a:lstStyle/>
          <a:p>
            <a:pPr lvl="2" indent="0">
              <a:buNone/>
            </a:pPr>
            <a:r>
              <a:rPr lang="en-US" b="1" dirty="0"/>
              <a:t>CMAP fee schedules are available for download from the Web site</a:t>
            </a:r>
          </a:p>
          <a:p>
            <a:pPr marL="571500" lvl="2" indent="-342900"/>
            <a:r>
              <a:rPr lang="en-US" dirty="0"/>
              <a:t>Select Provider Fee Schedule Download from the Provider drop-down menu</a:t>
            </a:r>
          </a:p>
          <a:p>
            <a:pPr marL="571500" lvl="2" indent="-342900"/>
            <a:r>
              <a:rPr lang="en-US" dirty="0"/>
              <a:t>You must read and accept the End User License Agreement prior to downloading the fee schedule; click I Accept</a:t>
            </a:r>
          </a:p>
          <a:p>
            <a:pPr marL="571500" lvl="2" indent="-342900"/>
            <a:r>
              <a:rPr lang="en-US" dirty="0"/>
              <a:t>Provider Fee Schedules are listed by provider type and specialty</a:t>
            </a:r>
          </a:p>
          <a:p>
            <a:pPr marL="571500" lvl="2" indent="-342900"/>
            <a:r>
              <a:rPr lang="en-US" dirty="0"/>
              <a:t>Click the corresponding link to download the appropriate fee schedule</a:t>
            </a:r>
          </a:p>
          <a:p>
            <a:pPr marL="571500" lvl="2" indent="-342900"/>
            <a:r>
              <a:rPr lang="en-US" dirty="0"/>
              <a:t>“Fee Schedule instructions” can be accessed at the top of the page after clicking I Accept</a:t>
            </a:r>
          </a:p>
        </p:txBody>
      </p:sp>
      <p:sp>
        <p:nvSpPr>
          <p:cNvPr id="5" name="Title 4"/>
          <p:cNvSpPr>
            <a:spLocks noGrp="1"/>
          </p:cNvSpPr>
          <p:nvPr>
            <p:ph type="title"/>
          </p:nvPr>
        </p:nvSpPr>
        <p:spPr>
          <a:xfrm>
            <a:off x="685800" y="639763"/>
            <a:ext cx="13258800" cy="1265237"/>
          </a:xfrm>
        </p:spPr>
        <p:txBody>
          <a:bodyPr>
            <a:normAutofit/>
          </a:bodyPr>
          <a:lstStyle/>
          <a:p>
            <a:r>
              <a:rPr lang="en-US" sz="3800" dirty="0" smtClean="0"/>
              <a:t>Fee Schedules</a:t>
            </a:r>
            <a:endParaRPr lang="en-US" sz="3800" dirty="0"/>
          </a:p>
        </p:txBody>
      </p:sp>
      <p:pic>
        <p:nvPicPr>
          <p:cNvPr id="9" name="Picture 8"/>
          <p:cNvPicPr>
            <a:picLocks noChangeAspect="1"/>
          </p:cNvPicPr>
          <p:nvPr/>
        </p:nvPicPr>
        <p:blipFill>
          <a:blip r:embed="rId2"/>
          <a:stretch>
            <a:fillRect/>
          </a:stretch>
        </p:blipFill>
        <p:spPr>
          <a:xfrm>
            <a:off x="6291607" y="1381204"/>
            <a:ext cx="2278986" cy="2196334"/>
          </a:xfrm>
          <a:prstGeom prst="rect">
            <a:avLst/>
          </a:prstGeom>
          <a:ln w="28575">
            <a:solidFill>
              <a:schemeClr val="accent5"/>
            </a:solidFill>
          </a:ln>
        </p:spPr>
      </p:pic>
      <p:sp>
        <p:nvSpPr>
          <p:cNvPr id="2" name="Right Arrow 1"/>
          <p:cNvSpPr/>
          <p:nvPr/>
        </p:nvSpPr>
        <p:spPr>
          <a:xfrm>
            <a:off x="8638540" y="2076806"/>
            <a:ext cx="854233" cy="357466"/>
          </a:xfrm>
          <a:prstGeom prst="rightArrow">
            <a:avLst/>
          </a:prstGeom>
          <a:solidFill>
            <a:schemeClr val="accent5"/>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stretch>
            <a:fillRect/>
          </a:stretch>
        </p:blipFill>
        <p:spPr>
          <a:xfrm>
            <a:off x="9982200" y="657347"/>
            <a:ext cx="4194200" cy="6521327"/>
          </a:xfrm>
          <a:prstGeom prst="rect">
            <a:avLst/>
          </a:prstGeom>
          <a:ln w="28575">
            <a:solidFill>
              <a:schemeClr val="accent5"/>
            </a:solidFill>
          </a:ln>
        </p:spPr>
      </p:pic>
    </p:spTree>
    <p:extLst>
      <p:ext uri="{BB962C8B-B14F-4D97-AF65-F5344CB8AC3E}">
        <p14:creationId xmlns:p14="http://schemas.microsoft.com/office/powerpoint/2010/main" val="424382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DDS Specialized Services Provider Billing and Web Claim Submission Workshop</a:t>
            </a:r>
            <a:endParaRPr lang="en-US" dirty="0"/>
          </a:p>
        </p:txBody>
      </p:sp>
      <p:sp>
        <p:nvSpPr>
          <p:cNvPr id="3" name="Subtitle 2"/>
          <p:cNvSpPr>
            <a:spLocks noGrp="1"/>
          </p:cNvSpPr>
          <p:nvPr>
            <p:ph type="subTitle" idx="1"/>
          </p:nvPr>
        </p:nvSpPr>
        <p:spPr>
          <a:xfrm>
            <a:off x="685800" y="5257800"/>
            <a:ext cx="10210800" cy="1143000"/>
          </a:xfrm>
        </p:spPr>
        <p:txBody>
          <a:bodyPr/>
          <a:lstStyle/>
          <a:p>
            <a:r>
              <a:rPr lang="en-US" dirty="0" smtClean="0"/>
              <a:t>Program Information Resources - Publications</a:t>
            </a:r>
          </a:p>
          <a:p>
            <a:r>
              <a:rPr lang="en-US" dirty="0" smtClean="0"/>
              <a:t>www.ctdssmap.com</a:t>
            </a:r>
            <a:endParaRPr lang="en-US" dirty="0"/>
          </a:p>
          <a:p>
            <a:endParaRPr lang="en-US" dirty="0" smtClean="0"/>
          </a:p>
          <a:p>
            <a:endParaRPr lang="en-US" dirty="0" smtClean="0"/>
          </a:p>
        </p:txBody>
      </p:sp>
    </p:spTree>
    <p:extLst>
      <p:ext uri="{BB962C8B-B14F-4D97-AF65-F5344CB8AC3E}">
        <p14:creationId xmlns:p14="http://schemas.microsoft.com/office/powerpoint/2010/main" val="408536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69851" y="1981200"/>
            <a:ext cx="5502349" cy="5197475"/>
          </a:xfrm>
        </p:spPr>
        <p:txBody>
          <a:bodyPr>
            <a:normAutofit/>
          </a:bodyPr>
          <a:lstStyle/>
          <a:p>
            <a:r>
              <a:rPr lang="en-US" dirty="0" smtClean="0">
                <a:hlinkClick r:id="rId2"/>
              </a:rPr>
              <a:t>www.ctdssmap.com</a:t>
            </a:r>
            <a:r>
              <a:rPr lang="en-US" dirty="0" smtClean="0"/>
              <a:t> contains a wealth of information for providers:</a:t>
            </a:r>
          </a:p>
          <a:p>
            <a:pPr marL="342900" indent="-342900">
              <a:buFont typeface="Arial" panose="020B0604020202020204" pitchFamily="34" charset="0"/>
              <a:buChar char="•"/>
            </a:pPr>
            <a:r>
              <a:rPr lang="en-US" b="0" dirty="0" smtClean="0"/>
              <a:t>Important Messages</a:t>
            </a:r>
          </a:p>
          <a:p>
            <a:pPr lvl="3"/>
            <a:r>
              <a:rPr lang="en-US" dirty="0">
                <a:solidFill>
                  <a:srgbClr val="000000"/>
                </a:solidFill>
              </a:rPr>
              <a:t>Available on the Home page.  Also available on the Information page</a:t>
            </a:r>
          </a:p>
          <a:p>
            <a:pPr lvl="3"/>
            <a:r>
              <a:rPr lang="en-US" dirty="0">
                <a:solidFill>
                  <a:srgbClr val="000000"/>
                </a:solidFill>
              </a:rPr>
              <a:t>Contains urgent messages that require immediate communication to the provider community as well as links to important information regarding recent/upcoming system changes</a:t>
            </a:r>
          </a:p>
          <a:p>
            <a:pPr lvl="2" indent="0">
              <a:buNone/>
            </a:pPr>
            <a:endParaRPr lang="en-US" dirty="0" smtClean="0"/>
          </a:p>
        </p:txBody>
      </p:sp>
      <p:sp>
        <p:nvSpPr>
          <p:cNvPr id="5" name="Title 4"/>
          <p:cNvSpPr>
            <a:spLocks noGrp="1"/>
          </p:cNvSpPr>
          <p:nvPr>
            <p:ph type="title"/>
          </p:nvPr>
        </p:nvSpPr>
        <p:spPr>
          <a:xfrm>
            <a:off x="685800" y="639763"/>
            <a:ext cx="13258800" cy="655637"/>
          </a:xfrm>
        </p:spPr>
        <p:txBody>
          <a:bodyPr>
            <a:normAutofit fontScale="90000"/>
          </a:bodyPr>
          <a:lstStyle/>
          <a:p>
            <a:r>
              <a:rPr lang="en-US" sz="2800" dirty="0" smtClean="0"/>
              <a:t>DDS Specialized Services </a:t>
            </a:r>
            <a:r>
              <a:rPr lang="en-US" sz="2800" dirty="0"/>
              <a:t>Provider Billing Workshop</a:t>
            </a:r>
            <a:br>
              <a:rPr lang="en-US" sz="2800" dirty="0"/>
            </a:br>
            <a:r>
              <a:rPr lang="en-US" sz="2800" dirty="0" smtClean="0"/>
              <a:t>Information Resources - Important Messages (IM)</a:t>
            </a:r>
            <a:endParaRPr lang="en-US" sz="2800" dirty="0"/>
          </a:p>
        </p:txBody>
      </p:sp>
      <p:pic>
        <p:nvPicPr>
          <p:cNvPr id="7" name="Picture 6"/>
          <p:cNvPicPr>
            <a:picLocks noChangeAspect="1"/>
          </p:cNvPicPr>
          <p:nvPr/>
        </p:nvPicPr>
        <p:blipFill>
          <a:blip r:embed="rId3"/>
          <a:stretch>
            <a:fillRect/>
          </a:stretch>
        </p:blipFill>
        <p:spPr>
          <a:xfrm>
            <a:off x="6190339" y="2499182"/>
            <a:ext cx="2249722" cy="1707236"/>
          </a:xfrm>
          <a:prstGeom prst="rect">
            <a:avLst/>
          </a:prstGeom>
        </p:spPr>
      </p:pic>
      <p:pic>
        <p:nvPicPr>
          <p:cNvPr id="4" name="Picture 3"/>
          <p:cNvPicPr>
            <a:picLocks noChangeAspect="1"/>
          </p:cNvPicPr>
          <p:nvPr/>
        </p:nvPicPr>
        <p:blipFill>
          <a:blip r:embed="rId4"/>
          <a:stretch>
            <a:fillRect/>
          </a:stretch>
        </p:blipFill>
        <p:spPr>
          <a:xfrm>
            <a:off x="7315200" y="4206418"/>
            <a:ext cx="6276975" cy="2972257"/>
          </a:xfrm>
          <a:prstGeom prst="rect">
            <a:avLst/>
          </a:prstGeom>
        </p:spPr>
      </p:pic>
    </p:spTree>
    <p:extLst>
      <p:ext uri="{BB962C8B-B14F-4D97-AF65-F5344CB8AC3E}">
        <p14:creationId xmlns:p14="http://schemas.microsoft.com/office/powerpoint/2010/main" val="381229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69851" y="1676400"/>
            <a:ext cx="5502349" cy="5502275"/>
          </a:xfrm>
        </p:spPr>
        <p:txBody>
          <a:bodyPr>
            <a:normAutofit/>
          </a:bodyPr>
          <a:lstStyle/>
          <a:p>
            <a:r>
              <a:rPr lang="en-US" dirty="0"/>
              <a:t>RA Banner Announcements</a:t>
            </a:r>
          </a:p>
          <a:p>
            <a:pPr marL="342900" indent="-342900">
              <a:buFont typeface="Arial" panose="020B0604020202020204" pitchFamily="34" charset="0"/>
              <a:buChar char="•"/>
            </a:pPr>
            <a:r>
              <a:rPr lang="en-US" b="0" dirty="0"/>
              <a:t>Available by selecting the Information tab or clicking on RA Banner Announcements in the Information box on the left hand side of the home page</a:t>
            </a:r>
          </a:p>
          <a:p>
            <a:pPr marL="342900" indent="-342900">
              <a:buFont typeface="Arial" panose="020B0604020202020204" pitchFamily="34" charset="0"/>
              <a:buChar char="•"/>
            </a:pPr>
            <a:r>
              <a:rPr lang="en-US" b="0" dirty="0"/>
              <a:t>Messages originally published for providers on the first page of their remittance advice.  Some banner announcements are provider specific and therefore are only sent to the relevant provider types/specialties</a:t>
            </a:r>
          </a:p>
          <a:p>
            <a:pPr marL="342900" indent="-342900">
              <a:buFont typeface="Arial" panose="020B0604020202020204" pitchFamily="34" charset="0"/>
              <a:buChar char="•"/>
            </a:pPr>
            <a:r>
              <a:rPr lang="en-US" b="0" dirty="0"/>
              <a:t>Often published in regards to reprocessed claims; explaining the reasons behind the reprocessing as well as the claim types affected</a:t>
            </a:r>
          </a:p>
          <a:p>
            <a:pPr lvl="2" indent="0">
              <a:buNone/>
            </a:pPr>
            <a:endParaRPr lang="en-US" dirty="0" smtClean="0"/>
          </a:p>
        </p:txBody>
      </p:sp>
      <p:sp>
        <p:nvSpPr>
          <p:cNvPr id="5" name="Title 4"/>
          <p:cNvSpPr>
            <a:spLocks noGrp="1"/>
          </p:cNvSpPr>
          <p:nvPr>
            <p:ph type="title"/>
          </p:nvPr>
        </p:nvSpPr>
        <p:spPr>
          <a:xfrm>
            <a:off x="685800" y="639763"/>
            <a:ext cx="13258800" cy="808037"/>
          </a:xfrm>
        </p:spPr>
        <p:txBody>
          <a:bodyPr>
            <a:normAutofit fontScale="90000"/>
          </a:bodyPr>
          <a:lstStyle/>
          <a:p>
            <a:r>
              <a:rPr lang="en-US" dirty="0" smtClean="0"/>
              <a:t>DDS Specialized Services </a:t>
            </a:r>
            <a:r>
              <a:rPr lang="en-US" dirty="0"/>
              <a:t>Provider Billing Workshop</a:t>
            </a:r>
            <a:br>
              <a:rPr lang="en-US" dirty="0"/>
            </a:br>
            <a:r>
              <a:rPr lang="en-US" sz="2800" dirty="0" smtClean="0"/>
              <a:t>Information Resources - Remittance Advice (RA) Banner Announcements</a:t>
            </a:r>
            <a:endParaRPr lang="en-US" sz="2800" dirty="0"/>
          </a:p>
        </p:txBody>
      </p:sp>
      <p:pic>
        <p:nvPicPr>
          <p:cNvPr id="2" name="Picture 1"/>
          <p:cNvPicPr>
            <a:picLocks noChangeAspect="1"/>
          </p:cNvPicPr>
          <p:nvPr/>
        </p:nvPicPr>
        <p:blipFill>
          <a:blip r:embed="rId2"/>
          <a:stretch>
            <a:fillRect/>
          </a:stretch>
        </p:blipFill>
        <p:spPr>
          <a:xfrm>
            <a:off x="6172200" y="2741822"/>
            <a:ext cx="7772400" cy="2134977"/>
          </a:xfrm>
          <a:prstGeom prst="rect">
            <a:avLst/>
          </a:prstGeom>
          <a:ln w="28575">
            <a:solidFill>
              <a:schemeClr val="accent5"/>
            </a:solidFill>
          </a:ln>
        </p:spPr>
      </p:pic>
    </p:spTree>
    <p:extLst>
      <p:ext uri="{BB962C8B-B14F-4D97-AF65-F5344CB8AC3E}">
        <p14:creationId xmlns:p14="http://schemas.microsoft.com/office/powerpoint/2010/main" val="54591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69851" y="1676400"/>
            <a:ext cx="5502349" cy="5502275"/>
          </a:xfrm>
        </p:spPr>
        <p:txBody>
          <a:bodyPr>
            <a:normAutofit lnSpcReduction="10000"/>
          </a:bodyPr>
          <a:lstStyle/>
          <a:p>
            <a:pPr marL="571500" lvl="2" indent="-342900"/>
            <a:r>
              <a:rPr lang="en-US" dirty="0"/>
              <a:t>Important Messages and RA Banner Announcements are available on the Home page of the www.ctdssmap.com Web site. </a:t>
            </a:r>
            <a:endParaRPr lang="en-US" dirty="0" smtClean="0"/>
          </a:p>
          <a:p>
            <a:pPr marL="571500" lvl="2" indent="-342900"/>
            <a:r>
              <a:rPr lang="en-US" dirty="0" smtClean="0"/>
              <a:t>Only </a:t>
            </a:r>
            <a:r>
              <a:rPr lang="en-US" dirty="0"/>
              <a:t>the most current messages will be posted in the main areas on the Web for a limited time; thereafter</a:t>
            </a:r>
            <a:r>
              <a:rPr lang="en-US" dirty="0" smtClean="0"/>
              <a:t>, </a:t>
            </a:r>
            <a:r>
              <a:rPr lang="en-US" dirty="0"/>
              <a:t>providers will have to retrieve previously published Important Messages and Banner Announcements from messages archive</a:t>
            </a:r>
            <a:r>
              <a:rPr lang="en-US" dirty="0" smtClean="0"/>
              <a:t>.</a:t>
            </a:r>
          </a:p>
          <a:p>
            <a:pPr marL="571500" lvl="2" indent="-342900"/>
            <a:r>
              <a:rPr lang="en-US" dirty="0" smtClean="0"/>
              <a:t> </a:t>
            </a:r>
            <a:r>
              <a:rPr lang="en-US" dirty="0"/>
              <a:t>To access the messages archive page, select messages archive from the Information drop-down menu on the home page. </a:t>
            </a:r>
          </a:p>
          <a:p>
            <a:pPr marL="571500" lvl="2" indent="-342900"/>
            <a:r>
              <a:rPr lang="en-US" dirty="0"/>
              <a:t>RA Banner Announcements and Important Messages dated January 1, 2014 and forward are saved on the Web site and are available for review.</a:t>
            </a:r>
          </a:p>
          <a:p>
            <a:pPr lvl="2" indent="0">
              <a:buNone/>
            </a:pPr>
            <a:endParaRPr lang="en-US" dirty="0" smtClean="0"/>
          </a:p>
        </p:txBody>
      </p:sp>
      <p:sp>
        <p:nvSpPr>
          <p:cNvPr id="5" name="Title 4"/>
          <p:cNvSpPr>
            <a:spLocks noGrp="1"/>
          </p:cNvSpPr>
          <p:nvPr>
            <p:ph type="title"/>
          </p:nvPr>
        </p:nvSpPr>
        <p:spPr>
          <a:xfrm>
            <a:off x="685800" y="639763"/>
            <a:ext cx="13716000" cy="1036637"/>
          </a:xfrm>
        </p:spPr>
        <p:txBody>
          <a:bodyPr>
            <a:normAutofit fontScale="90000"/>
          </a:bodyPr>
          <a:lstStyle/>
          <a:p>
            <a:r>
              <a:rPr lang="en-US" sz="3600" dirty="0" smtClean="0"/>
              <a:t>DDS Specialized Services </a:t>
            </a:r>
            <a:r>
              <a:rPr lang="en-US" sz="3600" dirty="0"/>
              <a:t>Provider Billing Workshop</a:t>
            </a:r>
            <a:br>
              <a:rPr lang="en-US" sz="3600" dirty="0"/>
            </a:br>
            <a:r>
              <a:rPr lang="en-US" sz="2800" dirty="0" smtClean="0"/>
              <a:t>Information Resources - Archive Important Message and RA Banner Announcements</a:t>
            </a:r>
            <a:endParaRPr lang="en-US" sz="2800" dirty="0"/>
          </a:p>
        </p:txBody>
      </p:sp>
      <p:pic>
        <p:nvPicPr>
          <p:cNvPr id="7" name="Picture 6"/>
          <p:cNvPicPr>
            <a:picLocks noChangeAspect="1"/>
          </p:cNvPicPr>
          <p:nvPr/>
        </p:nvPicPr>
        <p:blipFill>
          <a:blip r:embed="rId2"/>
          <a:stretch>
            <a:fillRect/>
          </a:stretch>
        </p:blipFill>
        <p:spPr>
          <a:xfrm>
            <a:off x="6400800" y="2510354"/>
            <a:ext cx="8001000" cy="2137845"/>
          </a:xfrm>
          <a:prstGeom prst="rect">
            <a:avLst/>
          </a:prstGeom>
          <a:ln w="28575">
            <a:solidFill>
              <a:schemeClr val="accent5"/>
            </a:solidFill>
          </a:ln>
        </p:spPr>
      </p:pic>
    </p:spTree>
    <p:extLst>
      <p:ext uri="{BB962C8B-B14F-4D97-AF65-F5344CB8AC3E}">
        <p14:creationId xmlns:p14="http://schemas.microsoft.com/office/powerpoint/2010/main" val="209336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639763"/>
            <a:ext cx="13258800" cy="1036637"/>
          </a:xfrm>
        </p:spPr>
        <p:txBody>
          <a:bodyPr>
            <a:normAutofit fontScale="90000"/>
          </a:bodyPr>
          <a:lstStyle/>
          <a:p>
            <a:r>
              <a:rPr lang="en-US" dirty="0" smtClean="0"/>
              <a:t>DDS Specialized Services Provider Billing Workshop</a:t>
            </a:r>
            <a:br>
              <a:rPr lang="en-US" dirty="0" smtClean="0"/>
            </a:br>
            <a:r>
              <a:rPr lang="en-US" sz="3100" dirty="0" smtClean="0"/>
              <a:t>Information Resources - Publications </a:t>
            </a:r>
            <a:br>
              <a:rPr lang="en-US" sz="3100" dirty="0" smtClean="0"/>
            </a:br>
            <a:endParaRPr lang="en-US" sz="3100" b="0" dirty="0"/>
          </a:p>
        </p:txBody>
      </p:sp>
      <p:sp>
        <p:nvSpPr>
          <p:cNvPr id="2" name="Content Placeholder 1"/>
          <p:cNvSpPr>
            <a:spLocks noGrp="1"/>
          </p:cNvSpPr>
          <p:nvPr>
            <p:ph idx="1"/>
          </p:nvPr>
        </p:nvSpPr>
        <p:spPr>
          <a:xfrm>
            <a:off x="767481" y="1828800"/>
            <a:ext cx="13127780" cy="2362200"/>
          </a:xfrm>
        </p:spPr>
        <p:txBody>
          <a:bodyPr>
            <a:normAutofit/>
          </a:bodyPr>
          <a:lstStyle/>
          <a:p>
            <a:r>
              <a:rPr lang="en-US" dirty="0"/>
              <a:t>Publications</a:t>
            </a:r>
            <a:endParaRPr lang="en-US" dirty="0" smtClean="0"/>
          </a:p>
          <a:p>
            <a:pPr marL="342900" indent="-342900">
              <a:buFont typeface="Arial" panose="020B0604020202020204" pitchFamily="34" charset="0"/>
              <a:buChar char="•"/>
            </a:pPr>
            <a:r>
              <a:rPr lang="en-US" dirty="0" smtClean="0"/>
              <a:t>A </a:t>
            </a:r>
            <a:r>
              <a:rPr lang="en-US" dirty="0"/>
              <a:t>majority of the information available on the </a:t>
            </a:r>
            <a:r>
              <a:rPr lang="en-US" dirty="0" smtClean="0">
                <a:hlinkClick r:id="rId3"/>
              </a:rPr>
              <a:t>www.ctdssmap.com</a:t>
            </a:r>
            <a:r>
              <a:rPr lang="en-US" dirty="0" smtClean="0"/>
              <a:t> Web </a:t>
            </a:r>
            <a:r>
              <a:rPr lang="en-US" dirty="0"/>
              <a:t>site is located on the Publications page</a:t>
            </a:r>
          </a:p>
          <a:p>
            <a:pPr marL="342900" indent="-342900">
              <a:buFont typeface="Arial" panose="020B0604020202020204" pitchFamily="34" charset="0"/>
              <a:buChar char="•"/>
            </a:pPr>
            <a:r>
              <a:rPr lang="en-US" dirty="0"/>
              <a:t>Access the Publications page by selecting Publications from either the Information box on the left hand side of the home page or from the Information drop-down </a:t>
            </a:r>
            <a:r>
              <a:rPr lang="en-US" dirty="0" smtClean="0"/>
              <a:t>menu</a:t>
            </a:r>
            <a:endParaRPr lang="en-US" dirty="0"/>
          </a:p>
        </p:txBody>
      </p:sp>
      <p:pic>
        <p:nvPicPr>
          <p:cNvPr id="4" name="Picture 3"/>
          <p:cNvPicPr>
            <a:picLocks noChangeAspect="1"/>
          </p:cNvPicPr>
          <p:nvPr/>
        </p:nvPicPr>
        <p:blipFill>
          <a:blip r:embed="rId4"/>
          <a:stretch>
            <a:fillRect/>
          </a:stretch>
        </p:blipFill>
        <p:spPr>
          <a:xfrm>
            <a:off x="1371600" y="4585068"/>
            <a:ext cx="3114675" cy="1809750"/>
          </a:xfrm>
          <a:prstGeom prst="rect">
            <a:avLst/>
          </a:prstGeom>
          <a:ln w="28575">
            <a:solidFill>
              <a:schemeClr val="accent5"/>
            </a:solidFill>
          </a:ln>
        </p:spPr>
      </p:pic>
      <p:pic>
        <p:nvPicPr>
          <p:cNvPr id="5" name="Picture 4"/>
          <p:cNvPicPr>
            <a:picLocks noChangeAspect="1"/>
          </p:cNvPicPr>
          <p:nvPr/>
        </p:nvPicPr>
        <p:blipFill>
          <a:blip r:embed="rId5"/>
          <a:stretch>
            <a:fillRect/>
          </a:stretch>
        </p:blipFill>
        <p:spPr>
          <a:xfrm>
            <a:off x="5638800" y="4437431"/>
            <a:ext cx="5943600" cy="2105025"/>
          </a:xfrm>
          <a:prstGeom prst="rect">
            <a:avLst/>
          </a:prstGeom>
          <a:ln w="28575">
            <a:solidFill>
              <a:schemeClr val="accent5"/>
            </a:solidFill>
          </a:ln>
        </p:spPr>
      </p:pic>
    </p:spTree>
    <p:extLst>
      <p:ext uri="{BB962C8B-B14F-4D97-AF65-F5344CB8AC3E}">
        <p14:creationId xmlns:p14="http://schemas.microsoft.com/office/powerpoint/2010/main" val="288702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1520" y="639763"/>
            <a:ext cx="13167360" cy="960437"/>
          </a:xfrm>
        </p:spPr>
        <p:txBody>
          <a:bodyPr>
            <a:normAutofit fontScale="90000"/>
          </a:bodyPr>
          <a:lstStyle/>
          <a:p>
            <a:r>
              <a:rPr lang="en-US" sz="4400" dirty="0" smtClean="0"/>
              <a:t>DDS Specialized Services Provider Billing Workshop</a:t>
            </a:r>
            <a:br>
              <a:rPr lang="en-US" sz="4400" dirty="0" smtClean="0"/>
            </a:br>
            <a:r>
              <a:rPr lang="en-US" sz="3100" dirty="0" smtClean="0"/>
              <a:t>Information Resources - Publications – Provider Bulletins</a:t>
            </a:r>
            <a:r>
              <a:rPr lang="en-US" sz="3100" dirty="0"/>
              <a:t/>
            </a:r>
            <a:br>
              <a:rPr lang="en-US" sz="3100" dirty="0"/>
            </a:br>
            <a:endParaRPr lang="en-US" sz="3100" b="0" dirty="0"/>
          </a:p>
        </p:txBody>
      </p:sp>
      <p:sp>
        <p:nvSpPr>
          <p:cNvPr id="2" name="Content Placeholder 1"/>
          <p:cNvSpPr>
            <a:spLocks noGrp="1"/>
          </p:cNvSpPr>
          <p:nvPr>
            <p:ph idx="1"/>
          </p:nvPr>
        </p:nvSpPr>
        <p:spPr>
          <a:xfrm>
            <a:off x="381000" y="1600200"/>
            <a:ext cx="13868400" cy="5895975"/>
          </a:xfrm>
        </p:spPr>
        <p:txBody>
          <a:bodyPr>
            <a:normAutofit/>
          </a:bodyPr>
          <a:lstStyle/>
          <a:p>
            <a:r>
              <a:rPr lang="en-US" dirty="0"/>
              <a:t>Provider Bulletins</a:t>
            </a:r>
          </a:p>
          <a:p>
            <a:pPr marL="342900" lvl="1" indent="-342900">
              <a:buFont typeface="Arial" panose="020B0604020202020204" pitchFamily="34" charset="0"/>
              <a:buChar char="•"/>
            </a:pPr>
            <a:r>
              <a:rPr lang="en-US" dirty="0"/>
              <a:t>Publications posted to relevant provider types / specialties documenting changes or updates to the CT Medical Assistance Program</a:t>
            </a:r>
          </a:p>
          <a:p>
            <a:pPr marL="342900" lvl="1" indent="-342900">
              <a:buFont typeface="Arial" panose="020B0604020202020204" pitchFamily="34" charset="0"/>
              <a:buChar char="•"/>
            </a:pPr>
            <a:r>
              <a:rPr lang="en-US" dirty="0"/>
              <a:t>Bulletin Search allows you to search for specific bulletins (by year, number, or title) as well as for all bulletins relevant to your provider type.  The online database of bulletins goes back to the year 2000</a:t>
            </a:r>
          </a:p>
        </p:txBody>
      </p:sp>
      <p:pic>
        <p:nvPicPr>
          <p:cNvPr id="4" name="Picture 3"/>
          <p:cNvPicPr>
            <a:picLocks noChangeAspect="1"/>
          </p:cNvPicPr>
          <p:nvPr/>
        </p:nvPicPr>
        <p:blipFill>
          <a:blip r:embed="rId3"/>
          <a:stretch>
            <a:fillRect/>
          </a:stretch>
        </p:blipFill>
        <p:spPr>
          <a:xfrm>
            <a:off x="595312" y="3505200"/>
            <a:ext cx="13439775" cy="3990975"/>
          </a:xfrm>
          <a:prstGeom prst="rect">
            <a:avLst/>
          </a:prstGeom>
          <a:ln w="28575">
            <a:solidFill>
              <a:schemeClr val="accent5"/>
            </a:solidFill>
          </a:ln>
        </p:spPr>
      </p:pic>
    </p:spTree>
    <p:extLst>
      <p:ext uri="{BB962C8B-B14F-4D97-AF65-F5344CB8AC3E}">
        <p14:creationId xmlns:p14="http://schemas.microsoft.com/office/powerpoint/2010/main" val="333568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762001" y="2362200"/>
            <a:ext cx="5943599" cy="5029200"/>
          </a:xfrm>
          <a:prstGeom prst="rect">
            <a:avLst/>
          </a:prstGeom>
          <a:ln w="28575">
            <a:solidFill>
              <a:schemeClr val="accent5"/>
            </a:solidFill>
          </a:ln>
        </p:spPr>
      </p:pic>
      <p:sp>
        <p:nvSpPr>
          <p:cNvPr id="3" name="Content Placeholder 2"/>
          <p:cNvSpPr>
            <a:spLocks noGrp="1"/>
          </p:cNvSpPr>
          <p:nvPr>
            <p:ph sz="half" idx="2"/>
          </p:nvPr>
        </p:nvSpPr>
        <p:spPr>
          <a:xfrm>
            <a:off x="7162800" y="2057400"/>
            <a:ext cx="6858000" cy="5121272"/>
          </a:xfrm>
        </p:spPr>
        <p:txBody>
          <a:bodyPr>
            <a:normAutofit lnSpcReduction="10000"/>
          </a:bodyPr>
          <a:lstStyle/>
          <a:p>
            <a:pPr marL="342900" indent="-342900" algn="just">
              <a:buFont typeface="Arial" panose="020B0604020202020204" pitchFamily="34" charset="0"/>
              <a:buChar char="•"/>
            </a:pPr>
            <a:r>
              <a:rPr lang="en-US" b="0" dirty="0"/>
              <a:t>The Provider Manual is available to assist providers in understanding how to receive prompt reimbursement through complete and accurate claim submission</a:t>
            </a:r>
          </a:p>
          <a:p>
            <a:pPr marL="342900" indent="-342900" algn="just">
              <a:buFont typeface="Arial" panose="020B0604020202020204" pitchFamily="34" charset="0"/>
              <a:buChar char="•"/>
            </a:pPr>
            <a:r>
              <a:rPr lang="en-US" b="0" dirty="0"/>
              <a:t>It is the primary source of information for submitting CMAP claims, prior authorizations, and other related transactions. This manual contains detailed instructions regarding the Program, and should be your first source of information pertaining to policy and procedural questions</a:t>
            </a:r>
          </a:p>
          <a:p>
            <a:pPr marL="342900" indent="-342900" algn="just">
              <a:buFont typeface="Arial" panose="020B0604020202020204" pitchFamily="34" charset="0"/>
              <a:buChar char="•"/>
            </a:pPr>
            <a:r>
              <a:rPr lang="en-US" b="0" dirty="0"/>
              <a:t>The Provider Manual is divided into twelve (12) chapters</a:t>
            </a:r>
          </a:p>
          <a:p>
            <a:pPr marL="571500" lvl="2" indent="-342900" algn="just">
              <a:buFont typeface="Arial" panose="020B0604020202020204" pitchFamily="34" charset="0"/>
              <a:buChar char="−"/>
            </a:pPr>
            <a:r>
              <a:rPr lang="en-US" dirty="0"/>
              <a:t>Click on the chapter title to open the document (disable pop-up blockers)</a:t>
            </a:r>
          </a:p>
          <a:p>
            <a:pPr marL="571500" lvl="2" indent="-342900" algn="just">
              <a:buFont typeface="Arial" panose="020B0604020202020204" pitchFamily="34" charset="0"/>
              <a:buChar char="−"/>
            </a:pPr>
            <a:r>
              <a:rPr lang="en-US" dirty="0"/>
              <a:t>Chapters 7 and 8 are provider specific – select your provider type from the drop-down menu and click View Chapter to access the chapter</a:t>
            </a:r>
          </a:p>
          <a:p>
            <a:pPr marL="571500" lvl="2" indent="-342900" algn="just">
              <a:buFont typeface="Arial" panose="020B0604020202020204" pitchFamily="34" charset="0"/>
              <a:buChar char="−"/>
            </a:pPr>
            <a:r>
              <a:rPr lang="en-US" dirty="0"/>
              <a:t>Chapter 11 is claim-type specific</a:t>
            </a:r>
          </a:p>
          <a:p>
            <a:endParaRPr lang="en-US" dirty="0"/>
          </a:p>
        </p:txBody>
      </p:sp>
      <p:sp>
        <p:nvSpPr>
          <p:cNvPr id="4" name="Title 3"/>
          <p:cNvSpPr>
            <a:spLocks noGrp="1"/>
          </p:cNvSpPr>
          <p:nvPr>
            <p:ph type="title"/>
          </p:nvPr>
        </p:nvSpPr>
        <p:spPr>
          <a:xfrm>
            <a:off x="759031" y="639763"/>
            <a:ext cx="13258800" cy="1036637"/>
          </a:xfrm>
        </p:spPr>
        <p:txBody>
          <a:bodyPr>
            <a:normAutofit/>
          </a:bodyPr>
          <a:lstStyle/>
          <a:p>
            <a:r>
              <a:rPr lang="en-US" dirty="0" smtClean="0"/>
              <a:t>DDS Specialized Services Provider Billing Workshop</a:t>
            </a:r>
            <a:br>
              <a:rPr lang="en-US" dirty="0" smtClean="0"/>
            </a:br>
            <a:r>
              <a:rPr lang="en-US" sz="2800" dirty="0" smtClean="0"/>
              <a:t>Information – Publications - Provider Manual @ </a:t>
            </a:r>
            <a:r>
              <a:rPr lang="en-US" sz="2800" dirty="0" smtClean="0">
                <a:hlinkClick r:id="rId3"/>
              </a:rPr>
              <a:t>www.ctdssmap.com</a:t>
            </a:r>
            <a:endParaRPr lang="en-US" sz="2800" dirty="0"/>
          </a:p>
        </p:txBody>
      </p:sp>
      <p:pic>
        <p:nvPicPr>
          <p:cNvPr id="6" name="Picture 5"/>
          <p:cNvPicPr>
            <a:picLocks noChangeAspect="1"/>
          </p:cNvPicPr>
          <p:nvPr/>
        </p:nvPicPr>
        <p:blipFill>
          <a:blip r:embed="rId4"/>
          <a:stretch>
            <a:fillRect/>
          </a:stretch>
        </p:blipFill>
        <p:spPr>
          <a:xfrm>
            <a:off x="741218" y="1676400"/>
            <a:ext cx="1298369" cy="647700"/>
          </a:xfrm>
          <a:prstGeom prst="rect">
            <a:avLst/>
          </a:prstGeom>
          <a:ln w="12700">
            <a:solidFill>
              <a:srgbClr val="00B0F0"/>
            </a:solidFill>
          </a:ln>
        </p:spPr>
      </p:pic>
    </p:spTree>
    <p:extLst>
      <p:ext uri="{BB962C8B-B14F-4D97-AF65-F5344CB8AC3E}">
        <p14:creationId xmlns:p14="http://schemas.microsoft.com/office/powerpoint/2010/main" val="356183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39763"/>
            <a:ext cx="13258800" cy="808037"/>
          </a:xfrm>
        </p:spPr>
        <p:txBody>
          <a:bodyPr>
            <a:normAutofit/>
          </a:bodyPr>
          <a:lstStyle/>
          <a:p>
            <a:r>
              <a:rPr lang="en-US" sz="2800" dirty="0" smtClean="0"/>
              <a:t>DDS Specialized Services </a:t>
            </a:r>
            <a:r>
              <a:rPr lang="en-US" sz="2800" dirty="0"/>
              <a:t>Provider </a:t>
            </a:r>
            <a:r>
              <a:rPr lang="en-US" sz="2800" dirty="0" smtClean="0"/>
              <a:t>Billing </a:t>
            </a:r>
            <a:r>
              <a:rPr lang="en-US" sz="2800" dirty="0"/>
              <a:t>Workshop</a:t>
            </a:r>
            <a:br>
              <a:rPr lang="en-US" sz="2800" dirty="0"/>
            </a:br>
            <a:r>
              <a:rPr lang="en-US" sz="2800" dirty="0"/>
              <a:t>Information – Publications - Provider Manual @ </a:t>
            </a:r>
            <a:r>
              <a:rPr lang="en-US" sz="2800" dirty="0">
                <a:hlinkClick r:id="rId2"/>
              </a:rPr>
              <a:t>www.ctdssmap.com</a:t>
            </a:r>
            <a:endParaRPr lang="en-US" sz="2800" dirty="0"/>
          </a:p>
        </p:txBody>
      </p:sp>
      <p:sp>
        <p:nvSpPr>
          <p:cNvPr id="11" name="Content Placeholder 10"/>
          <p:cNvSpPr>
            <a:spLocks noGrp="1"/>
          </p:cNvSpPr>
          <p:nvPr>
            <p:ph idx="1"/>
          </p:nvPr>
        </p:nvSpPr>
        <p:spPr>
          <a:xfrm>
            <a:off x="685800" y="1524000"/>
            <a:ext cx="12268200" cy="5867399"/>
          </a:xfrm>
        </p:spPr>
        <p:txBody>
          <a:bodyPr>
            <a:normAutofit lnSpcReduction="10000"/>
          </a:bodyPr>
          <a:lstStyle/>
          <a:p>
            <a:r>
              <a:rPr lang="en-US" dirty="0"/>
              <a:t>Chapter 1 – Introduction</a:t>
            </a:r>
          </a:p>
          <a:p>
            <a:pPr marL="342900" indent="-342900">
              <a:buFont typeface="Arial" panose="020B0604020202020204" pitchFamily="34" charset="0"/>
              <a:buChar char="•"/>
            </a:pPr>
            <a:r>
              <a:rPr lang="en-US" b="0" dirty="0"/>
              <a:t>Provides information on the CT Medical Assistance Program, the Department of Social Services’ and </a:t>
            </a:r>
            <a:r>
              <a:rPr lang="en-US" b="0" dirty="0" smtClean="0"/>
              <a:t>DXC Technology’s responsibilities </a:t>
            </a:r>
            <a:r>
              <a:rPr lang="en-US" b="0" dirty="0"/>
              <a:t>and resources</a:t>
            </a:r>
          </a:p>
          <a:p>
            <a:r>
              <a:rPr lang="en-US" dirty="0"/>
              <a:t>Chapter 2 – Provider Participation </a:t>
            </a:r>
            <a:r>
              <a:rPr lang="en-US" dirty="0" smtClean="0"/>
              <a:t>Policy</a:t>
            </a:r>
            <a:endParaRPr lang="en-US" dirty="0"/>
          </a:p>
          <a:p>
            <a:pPr marL="342900" indent="-342900">
              <a:buFont typeface="Arial" panose="020B0604020202020204" pitchFamily="34" charset="0"/>
              <a:buChar char="•"/>
            </a:pPr>
            <a:r>
              <a:rPr lang="en-US" b="0" dirty="0"/>
              <a:t>Details the CMAP regulations for provider participation</a:t>
            </a:r>
          </a:p>
          <a:p>
            <a:r>
              <a:rPr lang="en-US" dirty="0"/>
              <a:t>Chapter 3 – Provider </a:t>
            </a:r>
            <a:r>
              <a:rPr lang="en-US" dirty="0" smtClean="0"/>
              <a:t>Enrollment and Re-enrollment</a:t>
            </a:r>
            <a:endParaRPr lang="en-US" dirty="0"/>
          </a:p>
          <a:p>
            <a:pPr marL="342900" indent="-342900">
              <a:buFont typeface="Arial" panose="020B0604020202020204" pitchFamily="34" charset="0"/>
              <a:buChar char="•"/>
            </a:pPr>
            <a:r>
              <a:rPr lang="en-US" b="0" dirty="0"/>
              <a:t>Provides information on provider eligibility in regards to provider enrollment and re-enrollment</a:t>
            </a:r>
          </a:p>
          <a:p>
            <a:r>
              <a:rPr lang="en-US" dirty="0"/>
              <a:t>Chapter 4 – Client Eligibility</a:t>
            </a:r>
          </a:p>
          <a:p>
            <a:pPr marL="342900" indent="-342900">
              <a:buFont typeface="Arial" panose="020B0604020202020204" pitchFamily="34" charset="0"/>
              <a:buChar char="•"/>
            </a:pPr>
            <a:r>
              <a:rPr lang="en-US" b="0" dirty="0"/>
              <a:t>Provides information regarding client eligibility in the Medical Assistance Program, client eligibility verification, and client third party liability</a:t>
            </a:r>
          </a:p>
          <a:p>
            <a:r>
              <a:rPr lang="en-US" dirty="0"/>
              <a:t>Chapter 5 – Claim Submission Information</a:t>
            </a:r>
          </a:p>
          <a:p>
            <a:pPr marL="342900" indent="-342900">
              <a:buFont typeface="Arial" panose="020B0604020202020204" pitchFamily="34" charset="0"/>
              <a:buChar char="•"/>
            </a:pPr>
            <a:r>
              <a:rPr lang="en-US" b="0" dirty="0"/>
              <a:t>Provides information on general claims </a:t>
            </a:r>
            <a:r>
              <a:rPr lang="en-US" b="0" dirty="0" smtClean="0"/>
              <a:t>processing, billing requirements and timely filing guidelines</a:t>
            </a:r>
            <a:endParaRPr lang="en-US" b="0" dirty="0"/>
          </a:p>
          <a:p>
            <a:r>
              <a:rPr lang="en-US" dirty="0"/>
              <a:t>Chapter 6 – </a:t>
            </a:r>
            <a:r>
              <a:rPr lang="en-US" dirty="0" smtClean="0"/>
              <a:t>Electronic Data Interchange </a:t>
            </a:r>
            <a:r>
              <a:rPr lang="en-US" dirty="0"/>
              <a:t>Options</a:t>
            </a:r>
          </a:p>
          <a:p>
            <a:pPr marL="342900" indent="-342900">
              <a:buFont typeface="Arial" panose="020B0604020202020204" pitchFamily="34" charset="0"/>
              <a:buChar char="•"/>
            </a:pPr>
            <a:r>
              <a:rPr lang="en-US" b="0" dirty="0"/>
              <a:t>Provides information on electronic claim submission and electronic RAs</a:t>
            </a:r>
          </a:p>
          <a:p>
            <a:endParaRPr lang="en-US" dirty="0"/>
          </a:p>
        </p:txBody>
      </p:sp>
    </p:spTree>
    <p:extLst>
      <p:ext uri="{BB962C8B-B14F-4D97-AF65-F5344CB8AC3E}">
        <p14:creationId xmlns:p14="http://schemas.microsoft.com/office/powerpoint/2010/main" val="1861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DDS Specialized Services </a:t>
            </a:r>
            <a:r>
              <a:rPr lang="en-US" dirty="0"/>
              <a:t>Provider Billing Workshop</a:t>
            </a:r>
          </a:p>
        </p:txBody>
      </p:sp>
      <p:sp>
        <p:nvSpPr>
          <p:cNvPr id="3" name="Text Placeholder 2"/>
          <p:cNvSpPr>
            <a:spLocks noGrp="1"/>
          </p:cNvSpPr>
          <p:nvPr>
            <p:ph type="body" sz="quarter" idx="13"/>
          </p:nvPr>
        </p:nvSpPr>
        <p:spPr/>
        <p:txBody>
          <a:bodyPr/>
          <a:lstStyle/>
          <a:p>
            <a:r>
              <a:rPr lang="en-US" dirty="0" smtClean="0"/>
              <a:t>Secure Web Account Set-up – Access to Secure Web Portal</a:t>
            </a:r>
            <a:endParaRPr lang="en-US" dirty="0"/>
          </a:p>
        </p:txBody>
      </p:sp>
      <p:sp>
        <p:nvSpPr>
          <p:cNvPr id="4" name="Content Placeholder 3"/>
          <p:cNvSpPr>
            <a:spLocks noGrp="1"/>
          </p:cNvSpPr>
          <p:nvPr>
            <p:ph idx="1"/>
          </p:nvPr>
        </p:nvSpPr>
        <p:spPr/>
        <p:txBody>
          <a:bodyPr>
            <a:normAutofit/>
          </a:bodyPr>
          <a:lstStyle/>
          <a:p>
            <a:pPr>
              <a:defRPr/>
            </a:pPr>
            <a:r>
              <a:rPr lang="en-US" dirty="0" smtClean="0"/>
              <a:t>Providers </a:t>
            </a:r>
            <a:r>
              <a:rPr lang="en-US" dirty="0"/>
              <a:t>who have successfully enrolled as </a:t>
            </a:r>
            <a:r>
              <a:rPr lang="en-US" dirty="0" smtClean="0"/>
              <a:t>an DDS Specialized Services Provider will </a:t>
            </a:r>
            <a:r>
              <a:rPr lang="en-US" dirty="0"/>
              <a:t>receive:</a:t>
            </a:r>
          </a:p>
          <a:p>
            <a:pPr marL="342900" indent="-342900">
              <a:buFont typeface="Arial" panose="020B0604020202020204" pitchFamily="34" charset="0"/>
              <a:buChar char="•"/>
              <a:defRPr/>
            </a:pPr>
            <a:r>
              <a:rPr lang="en-US" b="0" dirty="0" smtClean="0"/>
              <a:t>An </a:t>
            </a:r>
            <a:r>
              <a:rPr lang="en-US" dirty="0"/>
              <a:t>approval letter </a:t>
            </a:r>
            <a:r>
              <a:rPr lang="en-US" b="0" dirty="0"/>
              <a:t>with their new </a:t>
            </a:r>
            <a:r>
              <a:rPr lang="en-US" dirty="0"/>
              <a:t>AVRS/Medicaid ID</a:t>
            </a:r>
          </a:p>
          <a:p>
            <a:pPr marL="342900" indent="-342900">
              <a:buFont typeface="Arial" panose="020B0604020202020204" pitchFamily="34" charset="0"/>
              <a:buChar char="•"/>
              <a:defRPr/>
            </a:pPr>
            <a:r>
              <a:rPr lang="en-US" dirty="0"/>
              <a:t>Additional letter under separate mailing </a:t>
            </a:r>
            <a:r>
              <a:rPr lang="en-US" b="0" dirty="0"/>
              <a:t>containing their </a:t>
            </a:r>
            <a:r>
              <a:rPr lang="en-US" dirty="0"/>
              <a:t>Personal Identification Number (PIN)</a:t>
            </a:r>
          </a:p>
          <a:p>
            <a:pPr>
              <a:defRPr/>
            </a:pPr>
            <a:endParaRPr lang="en-US" sz="1200" dirty="0"/>
          </a:p>
          <a:p>
            <a:pPr>
              <a:defRPr/>
            </a:pPr>
            <a:r>
              <a:rPr lang="en-US" b="0" dirty="0"/>
              <a:t>The </a:t>
            </a:r>
            <a:r>
              <a:rPr lang="en-US" dirty="0"/>
              <a:t>AVRS ID and PIN </a:t>
            </a:r>
            <a:r>
              <a:rPr lang="en-US" b="0" dirty="0"/>
              <a:t>allow the provider initial access to the Connecticut Medical Assistance Program Secure Web Portal for the purpose of creating a </a:t>
            </a:r>
            <a:r>
              <a:rPr lang="en-US" dirty="0"/>
              <a:t>secure Web </a:t>
            </a:r>
            <a:r>
              <a:rPr lang="en-US" dirty="0" smtClean="0"/>
              <a:t>account for the “Primary Account Holder/Local Administrator”.</a:t>
            </a:r>
            <a:endParaRPr lang="en-US" dirty="0"/>
          </a:p>
          <a:p>
            <a:pPr>
              <a:defRPr/>
            </a:pPr>
            <a:endParaRPr lang="en-US" dirty="0" smtClean="0"/>
          </a:p>
          <a:p>
            <a:pPr>
              <a:defRPr/>
            </a:pPr>
            <a:r>
              <a:rPr lang="en-US" dirty="0" smtClean="0"/>
              <a:t>Set-up </a:t>
            </a:r>
            <a:r>
              <a:rPr lang="en-US" dirty="0"/>
              <a:t>of a Secure Web Account enables providers to</a:t>
            </a:r>
          </a:p>
          <a:p>
            <a:pPr marL="342900" lvl="1" indent="-342900">
              <a:buFont typeface="Arial" panose="020B0604020202020204" pitchFamily="34" charset="0"/>
              <a:buChar char="•"/>
              <a:defRPr/>
            </a:pPr>
            <a:r>
              <a:rPr lang="en-US" dirty="0"/>
              <a:t>Make changes to their provider file</a:t>
            </a:r>
          </a:p>
          <a:p>
            <a:pPr marL="342900" lvl="1" indent="-342900">
              <a:buFont typeface="Arial" panose="020B0604020202020204" pitchFamily="34" charset="0"/>
              <a:buChar char="•"/>
              <a:defRPr/>
            </a:pPr>
            <a:r>
              <a:rPr lang="en-US" dirty="0"/>
              <a:t>Verify Client Eligibility</a:t>
            </a:r>
          </a:p>
          <a:p>
            <a:pPr marL="342900" lvl="1" indent="-342900">
              <a:buFont typeface="Arial" panose="020B0604020202020204" pitchFamily="34" charset="0"/>
              <a:buChar char="•"/>
              <a:defRPr/>
            </a:pPr>
            <a:r>
              <a:rPr lang="en-US" dirty="0"/>
              <a:t>Review Service </a:t>
            </a:r>
            <a:r>
              <a:rPr lang="en-US" dirty="0" smtClean="0"/>
              <a:t>Authorizations (Prior Authorizations)</a:t>
            </a:r>
            <a:endParaRPr lang="en-US" dirty="0"/>
          </a:p>
          <a:p>
            <a:pPr marL="342900" lvl="1" indent="-342900">
              <a:buFont typeface="Arial" panose="020B0604020202020204" pitchFamily="34" charset="0"/>
              <a:buChar char="•"/>
              <a:defRPr/>
            </a:pPr>
            <a:r>
              <a:rPr lang="en-US" dirty="0"/>
              <a:t>Submit and Query Claims</a:t>
            </a:r>
          </a:p>
          <a:p>
            <a:endParaRPr lang="en-US" sz="2400" b="0" dirty="0"/>
          </a:p>
        </p:txBody>
      </p:sp>
    </p:spTree>
    <p:extLst>
      <p:ext uri="{BB962C8B-B14F-4D97-AF65-F5344CB8AC3E}">
        <p14:creationId xmlns:p14="http://schemas.microsoft.com/office/powerpoint/2010/main" val="62122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39763"/>
            <a:ext cx="13258800" cy="808037"/>
          </a:xfrm>
        </p:spPr>
        <p:txBody>
          <a:bodyPr>
            <a:normAutofit/>
          </a:bodyPr>
          <a:lstStyle/>
          <a:p>
            <a:r>
              <a:rPr lang="en-US" sz="2800" dirty="0" smtClean="0"/>
              <a:t>DDS Specialized Services </a:t>
            </a:r>
            <a:r>
              <a:rPr lang="en-US" sz="2800" dirty="0"/>
              <a:t>Provider </a:t>
            </a:r>
            <a:r>
              <a:rPr lang="en-US" sz="2800" dirty="0" smtClean="0"/>
              <a:t>Billing </a:t>
            </a:r>
            <a:r>
              <a:rPr lang="en-US" sz="2800" dirty="0"/>
              <a:t>Workshop</a:t>
            </a:r>
            <a:br>
              <a:rPr lang="en-US" sz="2800" dirty="0"/>
            </a:br>
            <a:r>
              <a:rPr lang="en-US" sz="2800" dirty="0"/>
              <a:t>Information – Publications - Provider Manual @ </a:t>
            </a:r>
            <a:r>
              <a:rPr lang="en-US" sz="2800" dirty="0">
                <a:hlinkClick r:id="rId2"/>
              </a:rPr>
              <a:t>www.ctdssmap.com</a:t>
            </a:r>
            <a:endParaRPr lang="en-US" sz="2800" dirty="0"/>
          </a:p>
        </p:txBody>
      </p:sp>
      <p:sp>
        <p:nvSpPr>
          <p:cNvPr id="11" name="Content Placeholder 10"/>
          <p:cNvSpPr>
            <a:spLocks noGrp="1"/>
          </p:cNvSpPr>
          <p:nvPr>
            <p:ph idx="1"/>
          </p:nvPr>
        </p:nvSpPr>
        <p:spPr>
          <a:xfrm>
            <a:off x="685800" y="1524000"/>
            <a:ext cx="12268200" cy="5867399"/>
          </a:xfrm>
        </p:spPr>
        <p:txBody>
          <a:bodyPr>
            <a:normAutofit/>
          </a:bodyPr>
          <a:lstStyle/>
          <a:p>
            <a:r>
              <a:rPr lang="en-US" dirty="0"/>
              <a:t>Chapter 7 – </a:t>
            </a:r>
            <a:r>
              <a:rPr lang="en-US" dirty="0" smtClean="0"/>
              <a:t>Specific Policy/Regulation</a:t>
            </a:r>
            <a:endParaRPr lang="en-US" dirty="0"/>
          </a:p>
          <a:p>
            <a:pPr marL="342900" indent="-342900">
              <a:buFont typeface="Arial" panose="020B0604020202020204" pitchFamily="34" charset="0"/>
              <a:buChar char="•"/>
            </a:pPr>
            <a:r>
              <a:rPr lang="en-US" b="0" dirty="0"/>
              <a:t>This section contains the Medical Services Policy sections that pertain to the chosen provider type</a:t>
            </a:r>
          </a:p>
          <a:p>
            <a:r>
              <a:rPr lang="en-US" dirty="0"/>
              <a:t>Chapter 8 – </a:t>
            </a:r>
            <a:r>
              <a:rPr lang="en-US" dirty="0" smtClean="0"/>
              <a:t>Provider Specific Claims Submission </a:t>
            </a:r>
            <a:r>
              <a:rPr lang="en-US" dirty="0"/>
              <a:t>Instructions</a:t>
            </a:r>
          </a:p>
          <a:p>
            <a:pPr marL="342900" indent="-342900">
              <a:buFont typeface="Arial" panose="020B0604020202020204" pitchFamily="34" charset="0"/>
              <a:buChar char="•"/>
            </a:pPr>
            <a:r>
              <a:rPr lang="en-US" b="0" dirty="0"/>
              <a:t>Provides information on provider specific billing requirements and instructions</a:t>
            </a:r>
          </a:p>
          <a:p>
            <a:r>
              <a:rPr lang="en-US" dirty="0"/>
              <a:t>Chapter 9 – Prior Authorization</a:t>
            </a:r>
          </a:p>
          <a:p>
            <a:pPr marL="342900" indent="-342900">
              <a:buFont typeface="Arial" panose="020B0604020202020204" pitchFamily="34" charset="0"/>
              <a:buChar char="•"/>
            </a:pPr>
            <a:r>
              <a:rPr lang="en-US" b="0" dirty="0"/>
              <a:t>Provides information on how to obtain Prior Authorization for designated services</a:t>
            </a:r>
          </a:p>
          <a:p>
            <a:r>
              <a:rPr lang="en-US" dirty="0"/>
              <a:t>Chapter 10 – Web Portal/Automated Voice Response System (AVRS)</a:t>
            </a:r>
          </a:p>
          <a:p>
            <a:pPr marL="342900" indent="-342900">
              <a:buFont typeface="Arial" panose="020B0604020202020204" pitchFamily="34" charset="0"/>
              <a:buChar char="•"/>
            </a:pPr>
            <a:r>
              <a:rPr lang="en-US" b="0" dirty="0"/>
              <a:t>Provides information on both the AVRS and the Web Portal functions</a:t>
            </a:r>
          </a:p>
          <a:p>
            <a:r>
              <a:rPr lang="en-US" dirty="0"/>
              <a:t>Chapter 11 – Other Insurance/Medicare Billing Guides</a:t>
            </a:r>
          </a:p>
          <a:p>
            <a:pPr marL="342900" indent="-342900">
              <a:buFont typeface="Arial" panose="020B0604020202020204" pitchFamily="34" charset="0"/>
              <a:buChar char="•"/>
            </a:pPr>
            <a:r>
              <a:rPr lang="en-US" b="0" dirty="0"/>
              <a:t>Provides claim-type specific information on other insurance and Medicare billing</a:t>
            </a:r>
          </a:p>
          <a:p>
            <a:r>
              <a:rPr lang="en-US" dirty="0"/>
              <a:t>Chapter 12 – Claim Resolution Guide</a:t>
            </a:r>
          </a:p>
          <a:p>
            <a:pPr marL="342900" indent="-342900">
              <a:buFont typeface="Arial" panose="020B0604020202020204" pitchFamily="34" charset="0"/>
              <a:buChar char="•"/>
            </a:pPr>
            <a:r>
              <a:rPr lang="en-US" b="0" dirty="0"/>
              <a:t>Provides descriptions of common EOBs and, if applicable, information to resolve the errors</a:t>
            </a:r>
          </a:p>
          <a:p>
            <a:endParaRPr lang="en-US" dirty="0"/>
          </a:p>
        </p:txBody>
      </p:sp>
    </p:spTree>
    <p:extLst>
      <p:ext uri="{BB962C8B-B14F-4D97-AF65-F5344CB8AC3E}">
        <p14:creationId xmlns:p14="http://schemas.microsoft.com/office/powerpoint/2010/main" val="59672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6858000" y="2057399"/>
            <a:ext cx="7086600" cy="5121273"/>
          </a:xfrm>
        </p:spPr>
        <p:txBody>
          <a:bodyPr/>
          <a:lstStyle/>
          <a:p>
            <a:pPr lvl="2" indent="0">
              <a:buNone/>
            </a:pPr>
            <a:r>
              <a:rPr lang="en-US" b="1" dirty="0"/>
              <a:t>Claims Processing Information</a:t>
            </a:r>
          </a:p>
          <a:p>
            <a:pPr lvl="2" indent="0">
              <a:buNone/>
            </a:pPr>
            <a:r>
              <a:rPr lang="en-US" dirty="0"/>
              <a:t>Guides and FAQs to assist with billing/claims processing</a:t>
            </a:r>
          </a:p>
          <a:p>
            <a:endParaRPr lang="en-US" dirty="0"/>
          </a:p>
        </p:txBody>
      </p:sp>
      <p:sp>
        <p:nvSpPr>
          <p:cNvPr id="4" name="Title 3"/>
          <p:cNvSpPr>
            <a:spLocks noGrp="1"/>
          </p:cNvSpPr>
          <p:nvPr>
            <p:ph type="title"/>
          </p:nvPr>
        </p:nvSpPr>
        <p:spPr/>
        <p:txBody>
          <a:bodyPr>
            <a:normAutofit fontScale="90000"/>
          </a:bodyPr>
          <a:lstStyle/>
          <a:p>
            <a:r>
              <a:rPr lang="en-US" dirty="0" smtClean="0"/>
              <a:t>DDS Specialized Services </a:t>
            </a:r>
            <a:r>
              <a:rPr lang="en-US" dirty="0"/>
              <a:t>Provider </a:t>
            </a:r>
            <a:r>
              <a:rPr lang="en-US" dirty="0" smtClean="0"/>
              <a:t>Billing </a:t>
            </a:r>
            <a:r>
              <a:rPr lang="en-US" dirty="0"/>
              <a:t>Workshop</a:t>
            </a:r>
            <a:br>
              <a:rPr lang="en-US" dirty="0"/>
            </a:br>
            <a:r>
              <a:rPr lang="en-US" sz="3100" dirty="0"/>
              <a:t>Information – Resources Provider Newsletters and Claims Processing Guides</a:t>
            </a:r>
            <a:br>
              <a:rPr lang="en-US" sz="3100" dirty="0"/>
            </a:br>
            <a:endParaRPr lang="en-US" sz="3100" dirty="0"/>
          </a:p>
        </p:txBody>
      </p:sp>
      <p:sp>
        <p:nvSpPr>
          <p:cNvPr id="6" name="Rectangle 5"/>
          <p:cNvSpPr/>
          <p:nvPr/>
        </p:nvSpPr>
        <p:spPr>
          <a:xfrm>
            <a:off x="685800" y="1988195"/>
            <a:ext cx="5638800" cy="1200329"/>
          </a:xfrm>
          <a:prstGeom prst="rect">
            <a:avLst/>
          </a:prstGeom>
        </p:spPr>
        <p:txBody>
          <a:bodyPr wrap="square">
            <a:spAutoFit/>
          </a:bodyPr>
          <a:lstStyle/>
          <a:p>
            <a:r>
              <a:rPr lang="en-US" sz="2000" b="1" dirty="0" smtClean="0"/>
              <a:t>Provider Newsletters</a:t>
            </a:r>
          </a:p>
          <a:p>
            <a:endParaRPr lang="en-US" sz="1200" b="1" dirty="0" smtClean="0"/>
          </a:p>
          <a:p>
            <a:pPr marL="0" lvl="1"/>
            <a:r>
              <a:rPr lang="en-US" sz="2000" dirty="0" smtClean="0"/>
              <a:t>Quarterly </a:t>
            </a:r>
            <a:r>
              <a:rPr lang="en-US" sz="2000" dirty="0"/>
              <a:t>publications to providers on a wide range of topics</a:t>
            </a:r>
          </a:p>
        </p:txBody>
      </p:sp>
      <p:pic>
        <p:nvPicPr>
          <p:cNvPr id="10" name="Picture 9"/>
          <p:cNvPicPr>
            <a:picLocks noChangeAspect="1"/>
          </p:cNvPicPr>
          <p:nvPr/>
        </p:nvPicPr>
        <p:blipFill>
          <a:blip r:embed="rId2"/>
          <a:stretch>
            <a:fillRect/>
          </a:stretch>
        </p:blipFill>
        <p:spPr>
          <a:xfrm>
            <a:off x="7010400" y="3475034"/>
            <a:ext cx="6248400" cy="3001965"/>
          </a:xfrm>
          <a:prstGeom prst="rect">
            <a:avLst/>
          </a:prstGeom>
          <a:ln w="28575">
            <a:solidFill>
              <a:schemeClr val="accent5"/>
            </a:solidFill>
          </a:ln>
        </p:spPr>
      </p:pic>
      <p:pic>
        <p:nvPicPr>
          <p:cNvPr id="5" name="Content Placeholder 4"/>
          <p:cNvPicPr>
            <a:picLocks noGrp="1" noChangeAspect="1"/>
          </p:cNvPicPr>
          <p:nvPr>
            <p:ph sz="half" idx="1"/>
          </p:nvPr>
        </p:nvPicPr>
        <p:blipFill>
          <a:blip r:embed="rId3"/>
          <a:stretch>
            <a:fillRect/>
          </a:stretch>
        </p:blipFill>
        <p:spPr>
          <a:xfrm>
            <a:off x="762000" y="3475034"/>
            <a:ext cx="4714875" cy="2849566"/>
          </a:xfrm>
          <a:prstGeom prst="rect">
            <a:avLst/>
          </a:prstGeom>
          <a:ln w="28575">
            <a:solidFill>
              <a:schemeClr val="accent5"/>
            </a:solidFill>
          </a:ln>
        </p:spPr>
      </p:pic>
    </p:spTree>
    <p:extLst>
      <p:ext uri="{BB962C8B-B14F-4D97-AF65-F5344CB8AC3E}">
        <p14:creationId xmlns:p14="http://schemas.microsoft.com/office/powerpoint/2010/main" val="330979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69851" y="1676400"/>
            <a:ext cx="5502349" cy="5502275"/>
          </a:xfrm>
        </p:spPr>
        <p:txBody>
          <a:bodyPr>
            <a:normAutofit/>
          </a:bodyPr>
          <a:lstStyle/>
          <a:p>
            <a:pPr lvl="2" indent="0">
              <a:buNone/>
            </a:pPr>
            <a:r>
              <a:rPr lang="en-US" dirty="0"/>
              <a:t>The Links page (accessible by selecting Links from either the Information box on the left hand side of the home page or from the Information drop-down menu) provides Web links to various relevant sites and resources</a:t>
            </a:r>
          </a:p>
          <a:p>
            <a:pPr lvl="2" indent="0">
              <a:buNone/>
            </a:pPr>
            <a:endParaRPr lang="en-US" dirty="0"/>
          </a:p>
        </p:txBody>
      </p:sp>
      <p:sp>
        <p:nvSpPr>
          <p:cNvPr id="5" name="Title 4"/>
          <p:cNvSpPr>
            <a:spLocks noGrp="1"/>
          </p:cNvSpPr>
          <p:nvPr>
            <p:ph type="title"/>
          </p:nvPr>
        </p:nvSpPr>
        <p:spPr>
          <a:xfrm>
            <a:off x="838200" y="533401"/>
            <a:ext cx="13106400" cy="914400"/>
          </a:xfrm>
        </p:spPr>
        <p:txBody>
          <a:bodyPr>
            <a:normAutofit fontScale="90000"/>
          </a:bodyPr>
          <a:lstStyle/>
          <a:p>
            <a:r>
              <a:rPr lang="en-US" dirty="0" smtClean="0"/>
              <a:t>DDS Specialized Services </a:t>
            </a:r>
            <a:r>
              <a:rPr lang="en-US" dirty="0"/>
              <a:t>Provider </a:t>
            </a:r>
            <a:r>
              <a:rPr lang="en-US" dirty="0" smtClean="0"/>
              <a:t>Billing Workshop</a:t>
            </a:r>
            <a:r>
              <a:rPr lang="en-US" sz="3600" dirty="0" smtClean="0"/>
              <a:t/>
            </a:r>
            <a:br>
              <a:rPr lang="en-US" sz="3600" dirty="0" smtClean="0"/>
            </a:br>
            <a:r>
              <a:rPr lang="en-US" sz="3100" dirty="0" smtClean="0"/>
              <a:t>Information Resources - Links</a:t>
            </a:r>
            <a:endParaRPr lang="en-US" sz="3100" dirty="0"/>
          </a:p>
        </p:txBody>
      </p:sp>
      <p:pic>
        <p:nvPicPr>
          <p:cNvPr id="8" name="Picture 3"/>
          <p:cNvPicPr>
            <a:picLocks noChangeAspect="1" noChangeArrowheads="1"/>
          </p:cNvPicPr>
          <p:nvPr/>
        </p:nvPicPr>
        <p:blipFill>
          <a:blip r:embed="rId2" cstate="print"/>
          <a:srcRect/>
          <a:stretch>
            <a:fillRect/>
          </a:stretch>
        </p:blipFill>
        <p:spPr bwMode="auto">
          <a:xfrm>
            <a:off x="6781800" y="1676400"/>
            <a:ext cx="2605914" cy="1752600"/>
          </a:xfrm>
          <a:prstGeom prst="rect">
            <a:avLst/>
          </a:prstGeom>
          <a:noFill/>
          <a:ln w="28575">
            <a:solidFill>
              <a:schemeClr val="accent5"/>
            </a:solidFill>
            <a:miter lim="800000"/>
            <a:headEnd/>
            <a:tailEnd/>
          </a:ln>
          <a:effectLst/>
        </p:spPr>
      </p:pic>
      <p:pic>
        <p:nvPicPr>
          <p:cNvPr id="12" name="Picture 2"/>
          <p:cNvPicPr>
            <a:picLocks noChangeAspect="1" noChangeArrowheads="1"/>
          </p:cNvPicPr>
          <p:nvPr/>
        </p:nvPicPr>
        <p:blipFill>
          <a:blip r:embed="rId3"/>
          <a:srcRect/>
          <a:stretch>
            <a:fillRect/>
          </a:stretch>
        </p:blipFill>
        <p:spPr bwMode="auto">
          <a:xfrm>
            <a:off x="6792686" y="3962400"/>
            <a:ext cx="6877050" cy="2590800"/>
          </a:xfrm>
          <a:prstGeom prst="rect">
            <a:avLst/>
          </a:prstGeom>
          <a:noFill/>
          <a:ln w="28575">
            <a:solidFill>
              <a:schemeClr val="accent5"/>
            </a:solidFill>
            <a:miter lim="800000"/>
            <a:headEnd/>
            <a:tailEnd/>
          </a:ln>
        </p:spPr>
      </p:pic>
      <p:pic>
        <p:nvPicPr>
          <p:cNvPr id="3" name="Picture 2"/>
          <p:cNvPicPr>
            <a:picLocks noChangeAspect="1"/>
          </p:cNvPicPr>
          <p:nvPr/>
        </p:nvPicPr>
        <p:blipFill>
          <a:blip r:embed="rId4"/>
          <a:stretch>
            <a:fillRect/>
          </a:stretch>
        </p:blipFill>
        <p:spPr>
          <a:xfrm>
            <a:off x="9650186" y="1743075"/>
            <a:ext cx="4019550" cy="1685925"/>
          </a:xfrm>
          <a:prstGeom prst="rect">
            <a:avLst/>
          </a:prstGeom>
          <a:ln w="28575">
            <a:solidFill>
              <a:schemeClr val="accent5"/>
            </a:solidFill>
          </a:ln>
        </p:spPr>
      </p:pic>
    </p:spTree>
    <p:extLst>
      <p:ext uri="{BB962C8B-B14F-4D97-AF65-F5344CB8AC3E}">
        <p14:creationId xmlns:p14="http://schemas.microsoft.com/office/powerpoint/2010/main" val="413295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69851" y="1676400"/>
            <a:ext cx="5502349" cy="5502275"/>
          </a:xfrm>
        </p:spPr>
        <p:txBody>
          <a:bodyPr>
            <a:normAutofit/>
          </a:bodyPr>
          <a:lstStyle/>
          <a:p>
            <a:pPr lvl="2" indent="0">
              <a:buNone/>
            </a:pPr>
            <a:r>
              <a:rPr lang="en-US" b="1" dirty="0"/>
              <a:t>The HIPAA  information page is accessible by selecting HIPAA from either the Information box on the left hand side of the home page or from the Information drop-down </a:t>
            </a:r>
            <a:r>
              <a:rPr lang="en-US" b="1" dirty="0" smtClean="0"/>
              <a:t>menu.</a:t>
            </a:r>
            <a:endParaRPr lang="en-US" b="1" dirty="0"/>
          </a:p>
          <a:p>
            <a:pPr lvl="2" indent="0">
              <a:buNone/>
            </a:pPr>
            <a:r>
              <a:rPr lang="en-US" dirty="0"/>
              <a:t>The HIPAA page provides information regarding:</a:t>
            </a:r>
          </a:p>
          <a:p>
            <a:pPr marL="571500" lvl="2" indent="-342900"/>
            <a:r>
              <a:rPr lang="en-US" dirty="0"/>
              <a:t>HIPAA Mandated Transactions</a:t>
            </a:r>
          </a:p>
          <a:p>
            <a:pPr marL="571500" lvl="2" indent="-342900"/>
            <a:r>
              <a:rPr lang="en-US" dirty="0"/>
              <a:t>Frequently Asked Questions</a:t>
            </a:r>
          </a:p>
          <a:p>
            <a:pPr marL="800100" lvl="3" indent="-342900"/>
            <a:r>
              <a:rPr lang="en-US" dirty="0" smtClean="0"/>
              <a:t>DXC Technology and </a:t>
            </a:r>
            <a:r>
              <a:rPr lang="en-US" dirty="0"/>
              <a:t>DSS have compiled a list of common HIPAA-related questions and answers</a:t>
            </a:r>
          </a:p>
          <a:p>
            <a:pPr marL="571500" lvl="2" indent="-342900"/>
            <a:r>
              <a:rPr lang="en-US" dirty="0"/>
              <a:t>Glossary of Terms</a:t>
            </a:r>
          </a:p>
          <a:p>
            <a:pPr marL="800100" lvl="3" indent="-342900"/>
            <a:r>
              <a:rPr lang="en-US" dirty="0"/>
              <a:t>General definitions and explanations of HIPAA-related terms and acronyms</a:t>
            </a:r>
          </a:p>
          <a:p>
            <a:pPr lvl="2" indent="0">
              <a:buNone/>
            </a:pPr>
            <a:endParaRPr lang="en-US" dirty="0"/>
          </a:p>
        </p:txBody>
      </p:sp>
      <p:sp>
        <p:nvSpPr>
          <p:cNvPr id="5" name="Title 4"/>
          <p:cNvSpPr>
            <a:spLocks noGrp="1"/>
          </p:cNvSpPr>
          <p:nvPr>
            <p:ph type="title"/>
          </p:nvPr>
        </p:nvSpPr>
        <p:spPr>
          <a:xfrm>
            <a:off x="685800" y="639763"/>
            <a:ext cx="13258800" cy="1036637"/>
          </a:xfrm>
        </p:spPr>
        <p:txBody>
          <a:bodyPr>
            <a:normAutofit/>
          </a:bodyPr>
          <a:lstStyle/>
          <a:p>
            <a:r>
              <a:rPr lang="en-US" dirty="0"/>
              <a:t>DDS Specialized Services Provider </a:t>
            </a:r>
            <a:r>
              <a:rPr lang="en-US" dirty="0" smtClean="0"/>
              <a:t>Billing Workshop</a:t>
            </a:r>
            <a:r>
              <a:rPr lang="en-US" sz="3800" dirty="0" smtClean="0"/>
              <a:t/>
            </a:r>
            <a:br>
              <a:rPr lang="en-US" sz="3800" dirty="0" smtClean="0"/>
            </a:br>
            <a:r>
              <a:rPr lang="en-US" sz="2800" dirty="0" smtClean="0"/>
              <a:t>Information – HIPAA</a:t>
            </a:r>
            <a:endParaRPr lang="en-US" sz="2800" dirty="0"/>
          </a:p>
        </p:txBody>
      </p:sp>
      <p:sp>
        <p:nvSpPr>
          <p:cNvPr id="13" name="Rectangle 12"/>
          <p:cNvSpPr/>
          <p:nvPr/>
        </p:nvSpPr>
        <p:spPr>
          <a:xfrm>
            <a:off x="6019800" y="4114800"/>
            <a:ext cx="1219200" cy="304800"/>
          </a:xfrm>
          <a:prstGeom prst="rect">
            <a:avLst/>
          </a:prstGeom>
          <a:no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a:stretch>
            <a:fillRect/>
          </a:stretch>
        </p:blipFill>
        <p:spPr>
          <a:xfrm>
            <a:off x="8839200" y="4308763"/>
            <a:ext cx="4191000" cy="1939637"/>
          </a:xfrm>
          <a:prstGeom prst="rect">
            <a:avLst/>
          </a:prstGeom>
          <a:ln w="28575">
            <a:solidFill>
              <a:schemeClr val="accent5"/>
            </a:solidFill>
          </a:ln>
        </p:spPr>
      </p:pic>
      <p:pic>
        <p:nvPicPr>
          <p:cNvPr id="11" name="Picture 10"/>
          <p:cNvPicPr>
            <a:picLocks noChangeAspect="1"/>
          </p:cNvPicPr>
          <p:nvPr/>
        </p:nvPicPr>
        <p:blipFill>
          <a:blip r:embed="rId3"/>
          <a:stretch>
            <a:fillRect/>
          </a:stretch>
        </p:blipFill>
        <p:spPr>
          <a:xfrm>
            <a:off x="8839200" y="1905000"/>
            <a:ext cx="4191000" cy="1809750"/>
          </a:xfrm>
          <a:prstGeom prst="rect">
            <a:avLst/>
          </a:prstGeom>
        </p:spPr>
      </p:pic>
    </p:spTree>
    <p:extLst>
      <p:ext uri="{BB962C8B-B14F-4D97-AF65-F5344CB8AC3E}">
        <p14:creationId xmlns:p14="http://schemas.microsoft.com/office/powerpoint/2010/main" val="181951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DDS Specialized Services Provider Billing and Web Claim Submission Workshop</a:t>
            </a:r>
            <a:endParaRPr lang="en-US" dirty="0"/>
          </a:p>
        </p:txBody>
      </p:sp>
      <p:sp>
        <p:nvSpPr>
          <p:cNvPr id="3" name="Subtitle 2"/>
          <p:cNvSpPr>
            <a:spLocks noGrp="1"/>
          </p:cNvSpPr>
          <p:nvPr>
            <p:ph type="subTitle" idx="1"/>
          </p:nvPr>
        </p:nvSpPr>
        <p:spPr>
          <a:xfrm>
            <a:off x="685800" y="5257800"/>
            <a:ext cx="10210800" cy="1143000"/>
          </a:xfrm>
        </p:spPr>
        <p:txBody>
          <a:bodyPr/>
          <a:lstStyle/>
          <a:p>
            <a:r>
              <a:rPr lang="en-US" dirty="0" smtClean="0"/>
              <a:t>Program Information On Going Communication Tool</a:t>
            </a:r>
          </a:p>
          <a:p>
            <a:r>
              <a:rPr lang="en-US" dirty="0" smtClean="0"/>
              <a:t>www.ctdssmap.com</a:t>
            </a:r>
            <a:endParaRPr lang="en-US" dirty="0"/>
          </a:p>
          <a:p>
            <a:endParaRPr lang="en-US" dirty="0" smtClean="0"/>
          </a:p>
          <a:p>
            <a:endParaRPr lang="en-US" dirty="0" smtClean="0"/>
          </a:p>
        </p:txBody>
      </p:sp>
    </p:spTree>
    <p:extLst>
      <p:ext uri="{BB962C8B-B14F-4D97-AF65-F5344CB8AC3E}">
        <p14:creationId xmlns:p14="http://schemas.microsoft.com/office/powerpoint/2010/main" val="309665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1330" y="533401"/>
            <a:ext cx="13163932" cy="929640"/>
          </a:xfrm>
        </p:spPr>
        <p:txBody>
          <a:bodyPr>
            <a:normAutofit fontScale="90000"/>
          </a:bodyPr>
          <a:lstStyle/>
          <a:p>
            <a:r>
              <a:rPr lang="en-US" sz="4400" dirty="0" smtClean="0"/>
              <a:t>DDS Specialized Services </a:t>
            </a:r>
            <a:r>
              <a:rPr lang="en-US" sz="4400" dirty="0"/>
              <a:t>Provider </a:t>
            </a:r>
            <a:r>
              <a:rPr lang="en-US" sz="4400" dirty="0" smtClean="0"/>
              <a:t>Billing Workshop</a:t>
            </a:r>
            <a:br>
              <a:rPr lang="en-US" sz="4400" dirty="0" smtClean="0"/>
            </a:br>
            <a:r>
              <a:rPr lang="en-US" sz="2700" dirty="0" smtClean="0"/>
              <a:t>Information Resources – E-mail Subscriptions</a:t>
            </a:r>
            <a:r>
              <a:rPr lang="en-US" dirty="0" smtClean="0"/>
              <a:t/>
            </a:r>
            <a:br>
              <a:rPr lang="en-US" dirty="0" smtClean="0"/>
            </a:br>
            <a:endParaRPr lang="en-US" sz="2880" b="0" dirty="0"/>
          </a:p>
        </p:txBody>
      </p:sp>
      <p:sp>
        <p:nvSpPr>
          <p:cNvPr id="2" name="Content Placeholder 1"/>
          <p:cNvSpPr>
            <a:spLocks noGrp="1"/>
          </p:cNvSpPr>
          <p:nvPr>
            <p:ph idx="1"/>
          </p:nvPr>
        </p:nvSpPr>
        <p:spPr>
          <a:xfrm>
            <a:off x="731330" y="1463040"/>
            <a:ext cx="13076110" cy="2042160"/>
          </a:xfrm>
        </p:spPr>
        <p:txBody>
          <a:bodyPr>
            <a:normAutofit lnSpcReduction="10000"/>
          </a:bodyPr>
          <a:lstStyle/>
          <a:p>
            <a:r>
              <a:rPr lang="en-US" dirty="0"/>
              <a:t>E-mail Subscriptions</a:t>
            </a:r>
            <a:endParaRPr lang="en-US" dirty="0" smtClean="0"/>
          </a:p>
          <a:p>
            <a:r>
              <a:rPr lang="en-US" dirty="0" smtClean="0"/>
              <a:t>Register </a:t>
            </a:r>
            <a:r>
              <a:rPr lang="en-US" dirty="0"/>
              <a:t>for E-mail </a:t>
            </a:r>
            <a:r>
              <a:rPr lang="en-US" dirty="0" smtClean="0"/>
              <a:t>Subscriptions - Providers MUST </a:t>
            </a:r>
            <a:r>
              <a:rPr lang="en-US" dirty="0"/>
              <a:t>register to receive information electronically for new provider </a:t>
            </a:r>
            <a:r>
              <a:rPr lang="en-US" dirty="0" smtClean="0"/>
              <a:t>publications and notifications </a:t>
            </a:r>
            <a:r>
              <a:rPr lang="en-US" dirty="0"/>
              <a:t>through the email subscription function on the Connecticut </a:t>
            </a:r>
            <a:r>
              <a:rPr lang="en-US" dirty="0" smtClean="0"/>
              <a:t>Medical Assistance Program </a:t>
            </a:r>
            <a:r>
              <a:rPr lang="en-US" dirty="0"/>
              <a:t>(CMAP) Web site at www.ctdssmap.com </a:t>
            </a:r>
            <a:endParaRPr lang="en-US" dirty="0" smtClean="0"/>
          </a:p>
          <a:p>
            <a:pPr lvl="2"/>
            <a:r>
              <a:rPr lang="en-US" b="1" dirty="0" smtClean="0">
                <a:solidFill>
                  <a:srgbClr val="000000"/>
                </a:solidFill>
                <a:cs typeface="HP Simplified" pitchFamily="34" charset="0"/>
              </a:rPr>
              <a:t>For </a:t>
            </a:r>
            <a:r>
              <a:rPr lang="en-US" b="1" dirty="0">
                <a:solidFill>
                  <a:srgbClr val="000000"/>
                </a:solidFill>
                <a:cs typeface="HP Simplified" pitchFamily="34" charset="0"/>
              </a:rPr>
              <a:t>complete E-mail </a:t>
            </a:r>
            <a:r>
              <a:rPr lang="en-US" b="1" dirty="0" smtClean="0">
                <a:solidFill>
                  <a:srgbClr val="000000"/>
                </a:solidFill>
                <a:cs typeface="HP Simplified" pitchFamily="34" charset="0"/>
              </a:rPr>
              <a:t>subscription information, </a:t>
            </a:r>
            <a:r>
              <a:rPr lang="en-US" b="1" dirty="0">
                <a:solidFill>
                  <a:srgbClr val="000000"/>
                </a:solidFill>
                <a:cs typeface="HP Simplified" pitchFamily="34" charset="0"/>
              </a:rPr>
              <a:t>please see provider bulletin </a:t>
            </a:r>
            <a:r>
              <a:rPr lang="en-US" b="1" dirty="0" smtClean="0">
                <a:solidFill>
                  <a:srgbClr val="000000"/>
                </a:solidFill>
                <a:cs typeface="HP Simplified" pitchFamily="34" charset="0"/>
              </a:rPr>
              <a:t>PB 15-23 </a:t>
            </a:r>
            <a:r>
              <a:rPr lang="en-US" b="1" dirty="0">
                <a:solidFill>
                  <a:srgbClr val="000000"/>
                </a:solidFill>
                <a:cs typeface="HP Simplified" pitchFamily="34" charset="0"/>
              </a:rPr>
              <a:t>on the CMAP Web site</a:t>
            </a:r>
          </a:p>
          <a:p>
            <a:pPr lvl="1"/>
            <a:endParaRPr lang="en-US" dirty="0"/>
          </a:p>
        </p:txBody>
      </p:sp>
      <p:pic>
        <p:nvPicPr>
          <p:cNvPr id="5" name="Picture 4"/>
          <p:cNvPicPr>
            <a:picLocks noChangeAspect="1"/>
          </p:cNvPicPr>
          <p:nvPr/>
        </p:nvPicPr>
        <p:blipFill>
          <a:blip r:embed="rId3"/>
          <a:stretch>
            <a:fillRect/>
          </a:stretch>
        </p:blipFill>
        <p:spPr>
          <a:xfrm>
            <a:off x="1752600" y="3423532"/>
            <a:ext cx="2286000" cy="3967868"/>
          </a:xfrm>
          <a:prstGeom prst="rect">
            <a:avLst/>
          </a:prstGeom>
          <a:ln w="19050">
            <a:solidFill>
              <a:schemeClr val="accent5"/>
            </a:solidFill>
          </a:ln>
        </p:spPr>
      </p:pic>
      <p:pic>
        <p:nvPicPr>
          <p:cNvPr id="7" name="Picture 6"/>
          <p:cNvPicPr>
            <a:picLocks noChangeAspect="1"/>
          </p:cNvPicPr>
          <p:nvPr/>
        </p:nvPicPr>
        <p:blipFill>
          <a:blip r:embed="rId4"/>
          <a:stretch>
            <a:fillRect/>
          </a:stretch>
        </p:blipFill>
        <p:spPr>
          <a:xfrm>
            <a:off x="4572000" y="3423532"/>
            <a:ext cx="9528517" cy="3886200"/>
          </a:xfrm>
          <a:prstGeom prst="rect">
            <a:avLst/>
          </a:prstGeom>
          <a:ln w="28575">
            <a:solidFill>
              <a:schemeClr val="accent5"/>
            </a:solidFill>
          </a:ln>
        </p:spPr>
      </p:pic>
    </p:spTree>
    <p:extLst>
      <p:ext uri="{BB962C8B-B14F-4D97-AF65-F5344CB8AC3E}">
        <p14:creationId xmlns:p14="http://schemas.microsoft.com/office/powerpoint/2010/main" val="280286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0"/>
            <a:ext cx="11978640" cy="1097280"/>
          </a:xfrm>
        </p:spPr>
        <p:txBody>
          <a:bodyPr/>
          <a:lstStyle/>
          <a:p>
            <a:r>
              <a:rPr lang="en-US" dirty="0" smtClean="0"/>
              <a:t>Contacts</a:t>
            </a:r>
            <a:endParaRPr lang="en-US" dirty="0"/>
          </a:p>
        </p:txBody>
      </p:sp>
      <p:sp>
        <p:nvSpPr>
          <p:cNvPr id="3" name="Text Placeholder 2"/>
          <p:cNvSpPr>
            <a:spLocks noGrp="1"/>
          </p:cNvSpPr>
          <p:nvPr>
            <p:ph type="body" idx="1"/>
          </p:nvPr>
        </p:nvSpPr>
        <p:spPr/>
        <p:txBody>
          <a:bodyPr/>
          <a:lstStyle/>
          <a:p>
            <a:r>
              <a:rPr lang="en-US" dirty="0"/>
              <a:t>www.ctdssmap.com  </a:t>
            </a:r>
          </a:p>
          <a:p>
            <a:r>
              <a:rPr lang="en-US" dirty="0" smtClean="0"/>
              <a:t>Contacts</a:t>
            </a:r>
            <a:endParaRPr lang="en-US" dirty="0"/>
          </a:p>
        </p:txBody>
      </p:sp>
      <p:sp>
        <p:nvSpPr>
          <p:cNvPr id="5" name="Slide Number Placeholder 4"/>
          <p:cNvSpPr>
            <a:spLocks noGrp="1"/>
          </p:cNvSpPr>
          <p:nvPr>
            <p:ph type="sldNum" sz="quarter" idx="4294967295"/>
          </p:nvPr>
        </p:nvSpPr>
        <p:spPr>
          <a:xfrm>
            <a:off x="13258801" y="7717042"/>
            <a:ext cx="640079" cy="278576"/>
          </a:xfrm>
          <a:prstGeom prst="rect">
            <a:avLst/>
          </a:prstGeom>
        </p:spPr>
        <p:txBody>
          <a:bodyPr/>
          <a:lstStyle/>
          <a:p>
            <a:fld id="{B016F8AB-BCEA-4347-8BA6-BE776009BC89}" type="slidenum">
              <a:rPr lang="en-US" smtClean="0"/>
              <a:t>126</a:t>
            </a:fld>
            <a:endParaRPr lang="en-US" dirty="0"/>
          </a:p>
        </p:txBody>
      </p:sp>
    </p:spTree>
    <p:extLst>
      <p:ext uri="{BB962C8B-B14F-4D97-AF65-F5344CB8AC3E}">
        <p14:creationId xmlns:p14="http://schemas.microsoft.com/office/powerpoint/2010/main" val="64076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685800" y="639763"/>
            <a:ext cx="13258800" cy="960437"/>
          </a:xfrm>
        </p:spPr>
        <p:txBody>
          <a:bodyPr>
            <a:normAutofit fontScale="90000"/>
          </a:bodyPr>
          <a:lstStyle/>
          <a:p>
            <a:r>
              <a:rPr lang="en-US" sz="4400" dirty="0" smtClean="0"/>
              <a:t>DDS Specialized Services </a:t>
            </a:r>
            <a:r>
              <a:rPr lang="en-US" sz="4400" dirty="0"/>
              <a:t>Provider </a:t>
            </a:r>
            <a:r>
              <a:rPr lang="en-US" sz="4400" dirty="0" smtClean="0"/>
              <a:t>Billing Workshop </a:t>
            </a:r>
            <a:r>
              <a:rPr lang="en-US" sz="3100" dirty="0" smtClean="0"/>
              <a:t>Contacts</a:t>
            </a:r>
            <a:endParaRPr lang="en-US" altLang="en-US" sz="3100" dirty="0"/>
          </a:p>
        </p:txBody>
      </p:sp>
      <p:sp>
        <p:nvSpPr>
          <p:cNvPr id="3" name="Content Placeholder 2"/>
          <p:cNvSpPr>
            <a:spLocks noGrp="1"/>
          </p:cNvSpPr>
          <p:nvPr>
            <p:ph idx="1"/>
          </p:nvPr>
        </p:nvSpPr>
        <p:spPr>
          <a:xfrm>
            <a:off x="822960" y="1676400"/>
            <a:ext cx="13258800" cy="5562600"/>
          </a:xfrm>
        </p:spPr>
        <p:txBody>
          <a:bodyPr>
            <a:normAutofit/>
          </a:bodyPr>
          <a:lstStyle/>
          <a:p>
            <a:pPr>
              <a:defRPr/>
            </a:pPr>
            <a:endParaRPr lang="en-US" sz="2200" dirty="0" smtClean="0"/>
          </a:p>
          <a:p>
            <a:pPr>
              <a:defRPr/>
            </a:pPr>
            <a:r>
              <a:rPr lang="en-US" sz="2200" dirty="0" smtClean="0"/>
              <a:t>Where </a:t>
            </a:r>
            <a:r>
              <a:rPr lang="en-US" sz="2200" dirty="0"/>
              <a:t>to go for help: </a:t>
            </a:r>
            <a:endParaRPr lang="en-US" sz="2200" dirty="0" smtClean="0"/>
          </a:p>
          <a:p>
            <a:pPr>
              <a:defRPr/>
            </a:pPr>
            <a:endParaRPr lang="en-US" sz="2200" dirty="0"/>
          </a:p>
          <a:p>
            <a:pPr>
              <a:defRPr/>
            </a:pPr>
            <a:r>
              <a:rPr lang="en-US" b="1" dirty="0" smtClean="0"/>
              <a:t>DXC Technology Provider Provider Assistance Center</a:t>
            </a:r>
          </a:p>
          <a:p>
            <a:pPr lvl="1">
              <a:defRPr/>
            </a:pPr>
            <a:r>
              <a:rPr lang="en-US" b="1" dirty="0" smtClean="0"/>
              <a:t>  For Enrollment and Claim related issues:</a:t>
            </a:r>
          </a:p>
          <a:p>
            <a:pPr marL="350520" lvl="1">
              <a:defRPr/>
            </a:pPr>
            <a:r>
              <a:rPr lang="en-US" sz="2200" dirty="0"/>
              <a:t>Monday through Friday, 8:00 a.m. – 5:00 p.m. (EST), excluding holidays</a:t>
            </a:r>
          </a:p>
          <a:p>
            <a:pPr marL="350520" lvl="1">
              <a:defRPr/>
            </a:pPr>
            <a:r>
              <a:rPr lang="en-US" sz="2200" dirty="0"/>
              <a:t>1-800-842-8440 (toll free</a:t>
            </a:r>
            <a:r>
              <a:rPr lang="en-US" sz="2200" dirty="0" smtClean="0"/>
              <a:t>)</a:t>
            </a:r>
          </a:p>
          <a:p>
            <a:pPr marL="350520" lvl="1">
              <a:defRPr/>
            </a:pPr>
            <a:endParaRPr lang="en-US" sz="1200" dirty="0"/>
          </a:p>
          <a:p>
            <a:pPr>
              <a:defRPr/>
            </a:pPr>
            <a:endParaRPr lang="en-US" b="0" dirty="0" smtClean="0"/>
          </a:p>
          <a:p>
            <a:pPr>
              <a:defRPr/>
            </a:pPr>
            <a:endParaRPr lang="en-US" dirty="0" smtClean="0"/>
          </a:p>
          <a:p>
            <a:pPr>
              <a:defRPr/>
            </a:pPr>
            <a:endParaRPr lang="en-US" dirty="0"/>
          </a:p>
        </p:txBody>
      </p:sp>
    </p:spTree>
    <p:extLst>
      <p:ext uri="{BB962C8B-B14F-4D97-AF65-F5344CB8AC3E}">
        <p14:creationId xmlns:p14="http://schemas.microsoft.com/office/powerpoint/2010/main" val="3440726146"/>
      </p:ext>
    </p:extLst>
  </p:cSld>
  <p:clrMapOvr>
    <a:masterClrMapping/>
  </p:clrMapOvr>
  <p:transition>
    <p:wipe dir="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2283440" cy="1600200"/>
          </a:xfrm>
        </p:spPr>
        <p:txBody>
          <a:bodyPr/>
          <a:lstStyle/>
          <a:p>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Questions/Comments</a:t>
            </a:r>
            <a:r>
              <a:rPr lang="en-US" dirty="0"/>
              <a:t/>
            </a:r>
            <a:br>
              <a:rPr lang="en-US" dirty="0"/>
            </a:br>
            <a:endParaRPr lang="en-US" dirty="0"/>
          </a:p>
        </p:txBody>
      </p:sp>
      <p:sp>
        <p:nvSpPr>
          <p:cNvPr id="3" name="Text Placeholder 2"/>
          <p:cNvSpPr>
            <a:spLocks noGrp="1"/>
          </p:cNvSpPr>
          <p:nvPr>
            <p:ph type="body" idx="1"/>
          </p:nvPr>
        </p:nvSpPr>
        <p:spPr/>
        <p:txBody>
          <a:bodyPr/>
          <a:lstStyle/>
          <a:p>
            <a:r>
              <a:rPr lang="en-US" dirty="0"/>
              <a:t>www.ctdssmap.com  </a:t>
            </a:r>
          </a:p>
          <a:p>
            <a:r>
              <a:rPr lang="en-US" dirty="0" smtClean="0"/>
              <a:t>Question and Comments</a:t>
            </a:r>
            <a:endParaRPr lang="en-US" dirty="0"/>
          </a:p>
        </p:txBody>
      </p:sp>
      <p:sp>
        <p:nvSpPr>
          <p:cNvPr id="5" name="Slide Number Placeholder 4"/>
          <p:cNvSpPr>
            <a:spLocks noGrp="1"/>
          </p:cNvSpPr>
          <p:nvPr>
            <p:ph type="sldNum" sz="quarter" idx="4294967295"/>
          </p:nvPr>
        </p:nvSpPr>
        <p:spPr>
          <a:xfrm>
            <a:off x="13258801" y="7717042"/>
            <a:ext cx="640079" cy="278576"/>
          </a:xfrm>
          <a:prstGeom prst="rect">
            <a:avLst/>
          </a:prstGeom>
        </p:spPr>
        <p:txBody>
          <a:bodyPr/>
          <a:lstStyle/>
          <a:p>
            <a:fld id="{B016F8AB-BCEA-4347-8BA6-BE776009BC89}" type="slidenum">
              <a:rPr lang="en-US" smtClean="0"/>
              <a:t>128</a:t>
            </a:fld>
            <a:endParaRPr lang="en-US"/>
          </a:p>
        </p:txBody>
      </p:sp>
    </p:spTree>
    <p:extLst>
      <p:ext uri="{BB962C8B-B14F-4D97-AF65-F5344CB8AC3E}">
        <p14:creationId xmlns:p14="http://schemas.microsoft.com/office/powerpoint/2010/main" val="52940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1" y="2103120"/>
            <a:ext cx="12893039" cy="4663440"/>
          </a:xfrm>
          <a:ln>
            <a:noFill/>
          </a:ln>
          <a:effectLst>
            <a:glow rad="635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sz="2880" dirty="0"/>
              <a:t/>
            </a:r>
            <a:br>
              <a:rPr lang="en-US" sz="2880" dirty="0"/>
            </a:br>
            <a:r>
              <a:rPr lang="en-US" sz="2880" dirty="0"/>
              <a:t/>
            </a:r>
            <a:br>
              <a:rPr lang="en-US" sz="2880" dirty="0"/>
            </a:br>
            <a:r>
              <a:rPr lang="en-US" sz="2880" dirty="0"/>
              <a:t/>
            </a:r>
            <a:br>
              <a:rPr lang="en-US" sz="2880" dirty="0"/>
            </a:br>
            <a:r>
              <a:rPr lang="en-US" sz="2880" dirty="0"/>
              <a:t/>
            </a:r>
            <a:br>
              <a:rPr lang="en-US" sz="2880" dirty="0"/>
            </a:br>
            <a:r>
              <a:rPr lang="en-US" sz="2880" i="1" dirty="0"/>
              <a:t>Thank You For Attending </a:t>
            </a:r>
            <a:r>
              <a:rPr lang="en-US" sz="2880" i="1" dirty="0">
                <a:solidFill>
                  <a:srgbClr val="00B050"/>
                </a:solidFill>
              </a:rPr>
              <a:t/>
            </a:r>
            <a:br>
              <a:rPr lang="en-US" sz="2880" i="1" dirty="0">
                <a:solidFill>
                  <a:srgbClr val="00B050"/>
                </a:solidFill>
              </a:rPr>
            </a:br>
            <a:r>
              <a:rPr lang="en-US" sz="2880" dirty="0"/>
              <a:t/>
            </a:r>
            <a:br>
              <a:rPr lang="en-US" sz="2880" dirty="0"/>
            </a:br>
            <a:r>
              <a:rPr lang="en-US" sz="2880" i="1" dirty="0"/>
              <a:t>The Connecticut Medical Assistance Program</a:t>
            </a:r>
            <a:br>
              <a:rPr lang="en-US" sz="2880" i="1" dirty="0"/>
            </a:br>
            <a:r>
              <a:rPr lang="en-US" sz="2880" i="1" dirty="0"/>
              <a:t/>
            </a:r>
            <a:br>
              <a:rPr lang="en-US" sz="2880" i="1" dirty="0"/>
            </a:br>
            <a:r>
              <a:rPr lang="en-US" sz="2880" i="1" dirty="0" smtClean="0"/>
              <a:t>DDS Specialized Services Provider Billing and Web Claim Submission  </a:t>
            </a:r>
            <a:r>
              <a:rPr lang="en-US" sz="2880" i="1" dirty="0"/>
              <a:t>Training.</a:t>
            </a:r>
            <a:r>
              <a:rPr lang="en-US" sz="2880" i="1" dirty="0">
                <a:solidFill>
                  <a:srgbClr val="00B050"/>
                </a:solidFill>
              </a:rPr>
              <a:t/>
            </a:r>
            <a:br>
              <a:rPr lang="en-US" sz="2880" i="1" dirty="0">
                <a:solidFill>
                  <a:srgbClr val="00B050"/>
                </a:solidFill>
              </a:rPr>
            </a:br>
            <a:r>
              <a:rPr lang="en-US" sz="2880" dirty="0"/>
              <a:t/>
            </a:r>
            <a:br>
              <a:rPr lang="en-US" sz="2880" dirty="0"/>
            </a:br>
            <a:r>
              <a:rPr lang="en-US" sz="2880" i="1" dirty="0"/>
              <a:t>All questions and comments regarding this training are welcome.</a:t>
            </a:r>
            <a:br>
              <a:rPr lang="en-US" sz="2880" i="1" dirty="0"/>
            </a:br>
            <a:r>
              <a:rPr lang="en-US" sz="2880" i="1" dirty="0"/>
              <a:t/>
            </a:r>
            <a:br>
              <a:rPr lang="en-US" sz="2880" i="1" dirty="0"/>
            </a:br>
            <a:r>
              <a:rPr lang="en-US" sz="2880" i="1" dirty="0"/>
              <a:t>Please fill out the provided workshop survey:</a:t>
            </a:r>
            <a:br>
              <a:rPr lang="en-US" sz="2880" i="1" dirty="0"/>
            </a:br>
            <a:r>
              <a:rPr lang="en-US" sz="2880" i="1" dirty="0"/>
              <a:t/>
            </a:r>
            <a:br>
              <a:rPr lang="en-US" sz="2880" i="1" dirty="0"/>
            </a:br>
            <a:r>
              <a:rPr lang="en-US" sz="2880" i="1" dirty="0"/>
              <a:t>Your feedback helps us to improve future workshops</a:t>
            </a:r>
          </a:p>
        </p:txBody>
      </p:sp>
    </p:spTree>
    <p:extLst>
      <p:ext uri="{BB962C8B-B14F-4D97-AF65-F5344CB8AC3E}">
        <p14:creationId xmlns:p14="http://schemas.microsoft.com/office/powerpoint/2010/main" val="49663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731330" y="625450"/>
            <a:ext cx="13163932" cy="952838"/>
          </a:xfrm>
        </p:spPr>
        <p:txBody>
          <a:bodyPr/>
          <a:lstStyle/>
          <a:p>
            <a:r>
              <a:rPr lang="en-US" dirty="0" smtClean="0"/>
              <a:t>DDS Specialized  Services Provider Billing Workshop</a:t>
            </a:r>
            <a:endParaRPr lang="en-US" altLang="en-US" b="0" dirty="0" smtClean="0">
              <a:cs typeface="Arial" panose="020B0604020202020204" pitchFamily="34" charset="0"/>
            </a:endParaRPr>
          </a:p>
        </p:txBody>
      </p:sp>
      <p:sp>
        <p:nvSpPr>
          <p:cNvPr id="2" name="Text Placeholder 1"/>
          <p:cNvSpPr>
            <a:spLocks noGrp="1"/>
          </p:cNvSpPr>
          <p:nvPr>
            <p:ph type="body" sz="quarter" idx="13"/>
          </p:nvPr>
        </p:nvSpPr>
        <p:spPr/>
        <p:txBody>
          <a:bodyPr/>
          <a:lstStyle/>
          <a:p>
            <a:r>
              <a:rPr lang="en-US" dirty="0"/>
              <a:t>Secure Web Account Set-up – Access to Secure Web Portal</a:t>
            </a:r>
          </a:p>
          <a:p>
            <a:endParaRPr lang="en-US" dirty="0"/>
          </a:p>
        </p:txBody>
      </p:sp>
      <p:sp>
        <p:nvSpPr>
          <p:cNvPr id="3" name="Content Placeholder 2"/>
          <p:cNvSpPr>
            <a:spLocks noGrp="1"/>
          </p:cNvSpPr>
          <p:nvPr>
            <p:ph idx="1"/>
          </p:nvPr>
        </p:nvSpPr>
        <p:spPr>
          <a:xfrm>
            <a:off x="731330" y="2286001"/>
            <a:ext cx="13441870" cy="5029199"/>
          </a:xfrm>
        </p:spPr>
        <p:txBody>
          <a:bodyPr>
            <a:normAutofit/>
          </a:bodyPr>
          <a:lstStyle/>
          <a:p>
            <a:pPr algn="just">
              <a:defRPr/>
            </a:pPr>
            <a:r>
              <a:rPr lang="en-US" sz="2880" dirty="0"/>
              <a:t>To ensure </a:t>
            </a:r>
            <a:r>
              <a:rPr lang="en-US" sz="2880" dirty="0" smtClean="0"/>
              <a:t>access </a:t>
            </a:r>
            <a:r>
              <a:rPr lang="en-US" sz="2880" dirty="0"/>
              <a:t>to the </a:t>
            </a:r>
            <a:r>
              <a:rPr lang="en-US" sz="2880" dirty="0">
                <a:hlinkClick r:id="rId3"/>
              </a:rPr>
              <a:t>www.ctdssmap.com</a:t>
            </a:r>
            <a:r>
              <a:rPr lang="en-US" sz="2880" dirty="0"/>
              <a:t> Web portal to utilize the self-service features of interchange:</a:t>
            </a:r>
          </a:p>
          <a:p>
            <a:pPr marL="342900" lvl="1" algn="just">
              <a:defRPr/>
            </a:pPr>
            <a:endParaRPr lang="en-US" sz="2880" dirty="0"/>
          </a:p>
          <a:p>
            <a:pPr marL="986028" indent="-457200" algn="just">
              <a:buFont typeface="Arial" panose="020B0604020202020204" pitchFamily="34" charset="0"/>
              <a:buChar char="•"/>
              <a:defRPr/>
            </a:pPr>
            <a:r>
              <a:rPr lang="en-US" b="0" dirty="0"/>
              <a:t>If your office/company has security measures blocking your access you will need to contact the individual responsible for your firewall and internet permissions and request access to the Connecticut Medical Assistance Program (CMAP) Web site.</a:t>
            </a:r>
          </a:p>
          <a:p>
            <a:pPr algn="just">
              <a:defRPr/>
            </a:pPr>
            <a:endParaRPr lang="en-US" sz="2400" dirty="0"/>
          </a:p>
        </p:txBody>
      </p:sp>
    </p:spTree>
    <p:extLst>
      <p:ext uri="{BB962C8B-B14F-4D97-AF65-F5344CB8AC3E}">
        <p14:creationId xmlns:p14="http://schemas.microsoft.com/office/powerpoint/2010/main" val="3467760508"/>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533400"/>
            <a:ext cx="13258800" cy="1371599"/>
          </a:xfrm>
        </p:spPr>
        <p:txBody>
          <a:bodyPr>
            <a:normAutofit/>
          </a:bodyPr>
          <a:lstStyle/>
          <a:p>
            <a:r>
              <a:rPr lang="en-US" dirty="0" smtClean="0"/>
              <a:t>DDS Specialized Services Provider Billing Workshop</a:t>
            </a:r>
            <a:br>
              <a:rPr lang="en-US" dirty="0" smtClean="0"/>
            </a:br>
            <a:r>
              <a:rPr lang="en-US" sz="2800" dirty="0" smtClean="0"/>
              <a:t>Secure Web Account Set-up – Options to Secure Site Access  www.ctdssmap.com</a:t>
            </a:r>
            <a:endParaRPr lang="en-US" sz="2800" dirty="0"/>
          </a:p>
        </p:txBody>
      </p:sp>
      <p:pic>
        <p:nvPicPr>
          <p:cNvPr id="6" name="Content Placeholder 3"/>
          <p:cNvPicPr>
            <a:picLocks noGrp="1" noChangeAspect="1"/>
          </p:cNvPicPr>
          <p:nvPr>
            <p:ph sz="half" idx="2"/>
          </p:nvPr>
        </p:nvPicPr>
        <p:blipFill>
          <a:blip r:embed="rId3"/>
          <a:stretch>
            <a:fillRect/>
          </a:stretch>
        </p:blipFill>
        <p:spPr>
          <a:xfrm>
            <a:off x="6629400" y="2285999"/>
            <a:ext cx="7315200" cy="4952833"/>
          </a:xfrm>
          <a:prstGeom prst="rect">
            <a:avLst/>
          </a:prstGeom>
          <a:ln w="28575">
            <a:solidFill>
              <a:schemeClr val="accent5"/>
            </a:solidFill>
          </a:ln>
        </p:spPr>
      </p:pic>
      <p:pic>
        <p:nvPicPr>
          <p:cNvPr id="3" name="Content Placeholder 2"/>
          <p:cNvPicPr>
            <a:picLocks noGrp="1" noChangeAspect="1"/>
          </p:cNvPicPr>
          <p:nvPr>
            <p:ph sz="half" idx="1"/>
          </p:nvPr>
        </p:nvPicPr>
        <p:blipFill>
          <a:blip r:embed="rId4"/>
          <a:stretch>
            <a:fillRect/>
          </a:stretch>
        </p:blipFill>
        <p:spPr>
          <a:xfrm>
            <a:off x="685800" y="2285999"/>
            <a:ext cx="5257800" cy="4952833"/>
          </a:xfrm>
          <a:prstGeom prst="rect">
            <a:avLst/>
          </a:prstGeom>
          <a:ln w="28575">
            <a:solidFill>
              <a:schemeClr val="accent5"/>
            </a:solidFill>
          </a:ln>
        </p:spPr>
      </p:pic>
    </p:spTree>
    <p:extLst>
      <p:ext uri="{BB962C8B-B14F-4D97-AF65-F5344CB8AC3E}">
        <p14:creationId xmlns:p14="http://schemas.microsoft.com/office/powerpoint/2010/main" val="294261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a:stretch>
            <a:fillRect/>
          </a:stretch>
        </p:blipFill>
        <p:spPr>
          <a:xfrm>
            <a:off x="685800" y="2209800"/>
            <a:ext cx="6629400" cy="4648200"/>
          </a:xfrm>
          <a:prstGeom prst="rect">
            <a:avLst/>
          </a:prstGeom>
          <a:ln w="28575">
            <a:solidFill>
              <a:schemeClr val="accent5"/>
            </a:solidFill>
          </a:ln>
        </p:spPr>
      </p:pic>
      <p:sp>
        <p:nvSpPr>
          <p:cNvPr id="4" name="Title 3"/>
          <p:cNvSpPr>
            <a:spLocks noGrp="1"/>
          </p:cNvSpPr>
          <p:nvPr>
            <p:ph type="title"/>
          </p:nvPr>
        </p:nvSpPr>
        <p:spPr/>
        <p:txBody>
          <a:bodyPr>
            <a:normAutofit/>
          </a:bodyPr>
          <a:lstStyle/>
          <a:p>
            <a:r>
              <a:rPr lang="en-US" dirty="0" smtClean="0"/>
              <a:t>DDS Specialized Services </a:t>
            </a:r>
            <a:r>
              <a:rPr lang="en-US" dirty="0"/>
              <a:t>Provider Billing Workshop </a:t>
            </a:r>
            <a:r>
              <a:rPr lang="en-US" sz="2800" dirty="0" smtClean="0"/>
              <a:t/>
            </a:r>
            <a:br>
              <a:rPr lang="en-US" sz="2800" dirty="0" smtClean="0"/>
            </a:br>
            <a:r>
              <a:rPr lang="en-US" sz="2800" dirty="0" smtClean="0"/>
              <a:t>Secure </a:t>
            </a:r>
            <a:r>
              <a:rPr lang="en-US" sz="2800" dirty="0"/>
              <a:t>Web Account Set-up </a:t>
            </a:r>
            <a:r>
              <a:rPr lang="en-US" sz="2800" dirty="0" smtClean="0"/>
              <a:t>– Options to Secure Site Access cont.</a:t>
            </a:r>
            <a:br>
              <a:rPr lang="en-US" sz="2800" dirty="0" smtClean="0"/>
            </a:br>
            <a:r>
              <a:rPr lang="en-US" sz="2800" dirty="0" smtClean="0"/>
              <a:t>www.ctdssmap.com</a:t>
            </a:r>
            <a:endParaRPr lang="en-US" sz="2800" dirty="0"/>
          </a:p>
        </p:txBody>
      </p:sp>
      <p:pic>
        <p:nvPicPr>
          <p:cNvPr id="19" name="Content Placeholder 18"/>
          <p:cNvPicPr>
            <a:picLocks noGrp="1" noChangeAspect="1"/>
          </p:cNvPicPr>
          <p:nvPr>
            <p:ph sz="half" idx="2"/>
          </p:nvPr>
        </p:nvPicPr>
        <p:blipFill>
          <a:blip r:embed="rId4"/>
          <a:stretch>
            <a:fillRect/>
          </a:stretch>
        </p:blipFill>
        <p:spPr>
          <a:xfrm>
            <a:off x="8237924" y="2819400"/>
            <a:ext cx="5478076" cy="3352800"/>
          </a:xfrm>
          <a:prstGeom prst="rect">
            <a:avLst/>
          </a:prstGeom>
          <a:ln w="28575">
            <a:solidFill>
              <a:schemeClr val="accent5"/>
            </a:solidFill>
          </a:ln>
        </p:spPr>
      </p:pic>
    </p:spTree>
    <p:extLst>
      <p:ext uri="{BB962C8B-B14F-4D97-AF65-F5344CB8AC3E}">
        <p14:creationId xmlns:p14="http://schemas.microsoft.com/office/powerpoint/2010/main" val="12938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731327" y="627312"/>
            <a:ext cx="13163932" cy="493776"/>
          </a:xfrm>
        </p:spPr>
        <p:txBody>
          <a:bodyPr/>
          <a:lstStyle/>
          <a:p>
            <a:r>
              <a:rPr lang="en-US" dirty="0" smtClean="0"/>
              <a:t>DDS Specialized Services Provider Billing Workshop</a:t>
            </a:r>
            <a:endParaRPr lang="en-US" altLang="en-US" b="0" dirty="0">
              <a:cs typeface="Arial" panose="020B0604020202020204" pitchFamily="34" charset="0"/>
            </a:endParaRPr>
          </a:p>
        </p:txBody>
      </p:sp>
      <p:sp>
        <p:nvSpPr>
          <p:cNvPr id="2" name="Text Placeholder 1"/>
          <p:cNvSpPr>
            <a:spLocks noGrp="1"/>
          </p:cNvSpPr>
          <p:nvPr>
            <p:ph type="body" sz="quarter" idx="13"/>
          </p:nvPr>
        </p:nvSpPr>
        <p:spPr>
          <a:xfrm>
            <a:off x="820945" y="1121088"/>
            <a:ext cx="13163932" cy="402912"/>
          </a:xfrm>
        </p:spPr>
        <p:txBody>
          <a:bodyPr/>
          <a:lstStyle/>
          <a:p>
            <a:r>
              <a:rPr lang="en-US" altLang="en-US" sz="2800" dirty="0">
                <a:latin typeface="Verdana" panose="020B0604030504040204" pitchFamily="34" charset="0"/>
                <a:cs typeface="Arial" panose="020B0604020202020204" pitchFamily="34" charset="0"/>
              </a:rPr>
              <a:t>Secure</a:t>
            </a:r>
            <a:r>
              <a:rPr lang="en-US" altLang="en-US" sz="2800" dirty="0">
                <a:cs typeface="Arial" panose="020B0604020202020204" pitchFamily="34" charset="0"/>
              </a:rPr>
              <a:t> Web Account Setup</a:t>
            </a:r>
            <a:endParaRPr lang="en-US" sz="2800" dirty="0"/>
          </a:p>
        </p:txBody>
      </p:sp>
      <p:sp>
        <p:nvSpPr>
          <p:cNvPr id="88067" name="Content Placeholder 2"/>
          <p:cNvSpPr>
            <a:spLocks noGrp="1"/>
          </p:cNvSpPr>
          <p:nvPr>
            <p:ph idx="1"/>
          </p:nvPr>
        </p:nvSpPr>
        <p:spPr>
          <a:xfrm>
            <a:off x="731328" y="1752600"/>
            <a:ext cx="13533311" cy="5654040"/>
          </a:xfrm>
        </p:spPr>
        <p:txBody>
          <a:bodyPr/>
          <a:lstStyle/>
          <a:p>
            <a:pPr lvl="1"/>
            <a:r>
              <a:rPr lang="en-US" altLang="en-US" b="1" dirty="0" smtClean="0"/>
              <a:t>The “Web Account Setup” functionality allows </a:t>
            </a:r>
            <a:r>
              <a:rPr lang="en-US" altLang="en-US" b="1" dirty="0"/>
              <a:t>providers to set up a </a:t>
            </a:r>
            <a:r>
              <a:rPr lang="en-US" altLang="en-US" b="1" dirty="0" smtClean="0"/>
              <a:t>“Main Account Administrator/Primary Account Holder”  </a:t>
            </a:r>
            <a:r>
              <a:rPr lang="en-US" altLang="en-US" b="1" dirty="0"/>
              <a:t>user account. </a:t>
            </a:r>
          </a:p>
          <a:p>
            <a:pPr lvl="1"/>
            <a:r>
              <a:rPr lang="en-US" altLang="en-US" b="1" dirty="0"/>
              <a:t>Enter the provided Initial Web User ID and PIN (which can be found in the enrollment and PIN letters), in the appropriate fields; click </a:t>
            </a:r>
            <a:r>
              <a:rPr lang="en-US" altLang="en-US" b="1" u="sng" dirty="0" smtClean="0"/>
              <a:t>set-up </a:t>
            </a:r>
            <a:r>
              <a:rPr lang="en-US" altLang="en-US" b="1" u="sng" dirty="0"/>
              <a:t>account</a:t>
            </a:r>
            <a:r>
              <a:rPr lang="en-US" altLang="en-US" b="1" dirty="0"/>
              <a:t>.</a:t>
            </a:r>
          </a:p>
          <a:p>
            <a:endParaRPr lang="en-US" altLang="en-US" dirty="0" smtClean="0"/>
          </a:p>
          <a:p>
            <a:endParaRPr lang="en-US" altLang="en-US" dirty="0" smtClean="0"/>
          </a:p>
        </p:txBody>
      </p:sp>
      <p:pic>
        <p:nvPicPr>
          <p:cNvPr id="6" name="Picture 5"/>
          <p:cNvPicPr>
            <a:picLocks noChangeAspect="1"/>
          </p:cNvPicPr>
          <p:nvPr/>
        </p:nvPicPr>
        <p:blipFill>
          <a:blip r:embed="rId2"/>
          <a:stretch>
            <a:fillRect/>
          </a:stretch>
        </p:blipFill>
        <p:spPr>
          <a:xfrm>
            <a:off x="724503" y="3223260"/>
            <a:ext cx="13356816" cy="4183380"/>
          </a:xfrm>
          <a:prstGeom prst="rect">
            <a:avLst/>
          </a:prstGeom>
          <a:ln w="28575">
            <a:solidFill>
              <a:schemeClr val="accent5"/>
            </a:solidFill>
          </a:ln>
        </p:spPr>
      </p:pic>
    </p:spTree>
    <p:extLst>
      <p:ext uri="{BB962C8B-B14F-4D97-AF65-F5344CB8AC3E}">
        <p14:creationId xmlns:p14="http://schemas.microsoft.com/office/powerpoint/2010/main" val="2497538009"/>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dirty="0" smtClean="0"/>
              <a:t>DDS Specialized Services Provider Billing Workshop</a:t>
            </a:r>
            <a:endParaRPr lang="en-US" altLang="en-US" b="0" dirty="0">
              <a:solidFill>
                <a:schemeClr val="tx1"/>
              </a:solidFill>
              <a:cs typeface="Arial" panose="020B0604020202020204" pitchFamily="34" charset="0"/>
            </a:endParaRPr>
          </a:p>
        </p:txBody>
      </p:sp>
      <p:sp>
        <p:nvSpPr>
          <p:cNvPr id="6" name="Text Placeholder 5"/>
          <p:cNvSpPr>
            <a:spLocks noGrp="1"/>
          </p:cNvSpPr>
          <p:nvPr>
            <p:ph type="body" sz="quarter" idx="13"/>
          </p:nvPr>
        </p:nvSpPr>
        <p:spPr/>
        <p:txBody>
          <a:bodyPr/>
          <a:lstStyle/>
          <a:p>
            <a:r>
              <a:rPr lang="en-US" altLang="en-US" dirty="0">
                <a:cs typeface="Arial" panose="020B0604020202020204" pitchFamily="34" charset="0"/>
              </a:rPr>
              <a:t>Secure Web </a:t>
            </a:r>
            <a:r>
              <a:rPr lang="en-US" altLang="en-US" dirty="0">
                <a:latin typeface="Verdana" panose="020B0604030504040204" pitchFamily="34" charset="0"/>
                <a:cs typeface="Arial" panose="020B0604020202020204" pitchFamily="34" charset="0"/>
              </a:rPr>
              <a:t>Account</a:t>
            </a:r>
            <a:r>
              <a:rPr lang="en-US" altLang="en-US" dirty="0">
                <a:cs typeface="Arial" panose="020B0604020202020204" pitchFamily="34" charset="0"/>
              </a:rPr>
              <a:t> - Online Field Help</a:t>
            </a:r>
            <a:endParaRPr lang="en-US" dirty="0"/>
          </a:p>
        </p:txBody>
      </p:sp>
      <p:sp>
        <p:nvSpPr>
          <p:cNvPr id="3" name="Content Placeholder 2"/>
          <p:cNvSpPr>
            <a:spLocks noGrp="1"/>
          </p:cNvSpPr>
          <p:nvPr>
            <p:ph idx="1"/>
          </p:nvPr>
        </p:nvSpPr>
        <p:spPr/>
        <p:txBody>
          <a:bodyPr/>
          <a:lstStyle/>
          <a:p>
            <a:pPr>
              <a:defRPr/>
            </a:pPr>
            <a:r>
              <a:rPr lang="en-US" dirty="0" smtClean="0"/>
              <a:t>The ctdssmap.com Web site features an </a:t>
            </a:r>
            <a:r>
              <a:rPr lang="en-US" b="1" i="1" u="sng" dirty="0" smtClean="0"/>
              <a:t>Online Field Help Window</a:t>
            </a:r>
            <a:r>
              <a:rPr lang="en-US" b="1" i="1" dirty="0"/>
              <a:t> </a:t>
            </a:r>
            <a:r>
              <a:rPr lang="en-US" dirty="0" smtClean="0"/>
              <a:t>to assist providers with accessing and submitting information.</a:t>
            </a:r>
          </a:p>
          <a:p>
            <a:pPr>
              <a:defRPr/>
            </a:pPr>
            <a:r>
              <a:rPr lang="en-US" dirty="0" smtClean="0"/>
              <a:t>Placing your mouse over a data field name will create a small question mark beside the cursor.  Click the left mouse button when the question mark is displayed to open the </a:t>
            </a:r>
            <a:r>
              <a:rPr lang="en-US" b="1" i="1" u="sng" dirty="0" smtClean="0"/>
              <a:t>Online Field Help</a:t>
            </a:r>
            <a:r>
              <a:rPr lang="en-US" b="1" i="1" dirty="0"/>
              <a:t> </a:t>
            </a:r>
            <a:r>
              <a:rPr lang="en-US" dirty="0" smtClean="0"/>
              <a:t>window relevant to the selected field.</a:t>
            </a:r>
          </a:p>
          <a:p>
            <a:pPr algn="just">
              <a:defRPr/>
            </a:pPr>
            <a:endParaRPr lang="en-US" dirty="0"/>
          </a:p>
          <a:p>
            <a:pPr algn="just">
              <a:defRPr/>
            </a:pPr>
            <a:endParaRPr lang="en-US" dirty="0" smtClean="0"/>
          </a:p>
          <a:p>
            <a:pPr algn="just">
              <a:defRPr/>
            </a:pPr>
            <a:endParaRPr lang="en-US" dirty="0"/>
          </a:p>
          <a:p>
            <a:pPr algn="just">
              <a:defRPr/>
            </a:pPr>
            <a:endParaRPr lang="en-US" dirty="0"/>
          </a:p>
        </p:txBody>
      </p:sp>
      <p:pic>
        <p:nvPicPr>
          <p:cNvPr id="4" name="Picture 3"/>
          <p:cNvPicPr>
            <a:picLocks noChangeAspect="1"/>
          </p:cNvPicPr>
          <p:nvPr/>
        </p:nvPicPr>
        <p:blipFill>
          <a:blip r:embed="rId2"/>
          <a:stretch>
            <a:fillRect/>
          </a:stretch>
        </p:blipFill>
        <p:spPr>
          <a:xfrm>
            <a:off x="722229" y="3622505"/>
            <a:ext cx="13049250" cy="3838575"/>
          </a:xfrm>
          <a:prstGeom prst="rect">
            <a:avLst/>
          </a:prstGeom>
          <a:ln w="28575">
            <a:solidFill>
              <a:schemeClr val="accent5"/>
            </a:solidFill>
          </a:ln>
        </p:spPr>
      </p:pic>
    </p:spTree>
    <p:extLst>
      <p:ext uri="{BB962C8B-B14F-4D97-AF65-F5344CB8AC3E}">
        <p14:creationId xmlns:p14="http://schemas.microsoft.com/office/powerpoint/2010/main" val="2770898152"/>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938337" y="470664"/>
            <a:ext cx="13057062" cy="735072"/>
          </a:xfrm>
        </p:spPr>
        <p:txBody>
          <a:bodyPr/>
          <a:lstStyle/>
          <a:p>
            <a:r>
              <a:rPr lang="en-US" dirty="0"/>
              <a:t>DDS Specialized Services Provider </a:t>
            </a:r>
            <a:r>
              <a:rPr lang="en-US" dirty="0" smtClean="0"/>
              <a:t>Billing </a:t>
            </a:r>
            <a:r>
              <a:rPr lang="en-US" dirty="0"/>
              <a:t>Workshop</a:t>
            </a:r>
            <a:endParaRPr lang="en-US" altLang="en-US" b="0" dirty="0" smtClean="0">
              <a:cs typeface="Arial" panose="020B0604020202020204" pitchFamily="34" charset="0"/>
            </a:endParaRPr>
          </a:p>
        </p:txBody>
      </p:sp>
      <p:sp>
        <p:nvSpPr>
          <p:cNvPr id="2" name="Text Placeholder 1"/>
          <p:cNvSpPr>
            <a:spLocks noGrp="1"/>
          </p:cNvSpPr>
          <p:nvPr>
            <p:ph type="body" sz="quarter" idx="13"/>
          </p:nvPr>
        </p:nvSpPr>
        <p:spPr>
          <a:xfrm>
            <a:off x="838200" y="1015666"/>
            <a:ext cx="13057060" cy="425116"/>
          </a:xfrm>
        </p:spPr>
        <p:txBody>
          <a:bodyPr/>
          <a:lstStyle/>
          <a:p>
            <a:r>
              <a:rPr lang="en-US" altLang="en-US" sz="2800" dirty="0">
                <a:latin typeface="Verdana" panose="020B0604030504040204" pitchFamily="34" charset="0"/>
                <a:cs typeface="Arial" panose="020B0604020202020204" pitchFamily="34" charset="0"/>
              </a:rPr>
              <a:t>Secure</a:t>
            </a:r>
            <a:r>
              <a:rPr lang="en-US" altLang="en-US" sz="2800" dirty="0">
                <a:cs typeface="Arial" panose="020B0604020202020204" pitchFamily="34" charset="0"/>
              </a:rPr>
              <a:t> Web Account </a:t>
            </a:r>
            <a:r>
              <a:rPr lang="en-US" altLang="en-US" sz="2800" dirty="0" smtClean="0">
                <a:cs typeface="Arial" panose="020B0604020202020204" pitchFamily="34" charset="0"/>
              </a:rPr>
              <a:t>Set-up</a:t>
            </a:r>
            <a:endParaRPr lang="en-US" sz="2800" dirty="0"/>
          </a:p>
          <a:p>
            <a:endParaRPr lang="en-US" dirty="0"/>
          </a:p>
        </p:txBody>
      </p:sp>
      <p:sp>
        <p:nvSpPr>
          <p:cNvPr id="3" name="Content Placeholder 2"/>
          <p:cNvSpPr>
            <a:spLocks noGrp="1"/>
          </p:cNvSpPr>
          <p:nvPr>
            <p:ph idx="1"/>
          </p:nvPr>
        </p:nvSpPr>
        <p:spPr>
          <a:xfrm>
            <a:off x="831844" y="1752600"/>
            <a:ext cx="12984673" cy="5638800"/>
          </a:xfrm>
        </p:spPr>
        <p:txBody>
          <a:bodyPr>
            <a:normAutofit fontScale="85000" lnSpcReduction="20000"/>
          </a:bodyPr>
          <a:lstStyle/>
          <a:p>
            <a:pPr>
              <a:defRPr/>
            </a:pPr>
            <a:r>
              <a:rPr lang="en-US" sz="2640" dirty="0"/>
              <a:t>Once on the Account </a:t>
            </a:r>
            <a:r>
              <a:rPr lang="en-US" sz="2640" dirty="0" smtClean="0"/>
              <a:t>Set-up </a:t>
            </a:r>
            <a:r>
              <a:rPr lang="en-US" sz="2640" dirty="0"/>
              <a:t>screen, fill in the fields with the appropriate information</a:t>
            </a:r>
            <a:r>
              <a:rPr lang="en-US" dirty="0" smtClean="0"/>
              <a:t>.</a:t>
            </a:r>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sz="1680" dirty="0"/>
          </a:p>
          <a:p>
            <a:pPr>
              <a:defRPr/>
            </a:pPr>
            <a:endParaRPr lang="en-US" dirty="0" smtClean="0"/>
          </a:p>
          <a:p>
            <a:pPr>
              <a:defRPr/>
            </a:pPr>
            <a:endParaRPr lang="en-US" b="1" dirty="0"/>
          </a:p>
          <a:p>
            <a:pPr>
              <a:defRPr/>
            </a:pPr>
            <a:endParaRPr lang="en-US" b="1" dirty="0" smtClean="0"/>
          </a:p>
          <a:p>
            <a:pPr marL="274320" lvl="1">
              <a:defRPr/>
            </a:pPr>
            <a:endParaRPr lang="en-US" b="1" dirty="0" smtClean="0"/>
          </a:p>
          <a:p>
            <a:pPr marL="274320" lvl="1">
              <a:defRPr/>
            </a:pPr>
            <a:endParaRPr lang="en-US" b="1" dirty="0"/>
          </a:p>
          <a:p>
            <a:pPr marL="274320" lvl="1">
              <a:defRPr/>
            </a:pPr>
            <a:endParaRPr lang="en-US" sz="2640" b="1" dirty="0" smtClean="0"/>
          </a:p>
          <a:p>
            <a:pPr marL="274320" lvl="1">
              <a:defRPr/>
            </a:pPr>
            <a:endParaRPr lang="en-US" sz="1200" b="1" dirty="0"/>
          </a:p>
          <a:p>
            <a:pPr marL="274320" lvl="1">
              <a:defRPr/>
            </a:pPr>
            <a:r>
              <a:rPr lang="en-US" sz="2640" b="1" dirty="0" smtClean="0"/>
              <a:t>**Before </a:t>
            </a:r>
            <a:r>
              <a:rPr lang="en-US" sz="2640" b="1" dirty="0"/>
              <a:t>clicking submit, be sure to write down the chosen User ID, Password, and security question/answer(s) and keep them in a secure location.**</a:t>
            </a:r>
          </a:p>
          <a:p>
            <a:pPr>
              <a:defRPr/>
            </a:pPr>
            <a:endParaRPr lang="en-US" dirty="0" smtClean="0"/>
          </a:p>
          <a:p>
            <a:pPr>
              <a:defRPr/>
            </a:pPr>
            <a:endParaRPr lang="en-US" dirty="0" smtClean="0"/>
          </a:p>
          <a:p>
            <a:pPr>
              <a:defRPr/>
            </a:pPr>
            <a:endParaRPr lang="en-US" dirty="0" smtClean="0"/>
          </a:p>
          <a:p>
            <a:pPr>
              <a:defRPr/>
            </a:pPr>
            <a:endParaRPr lang="en-US" dirty="0"/>
          </a:p>
        </p:txBody>
      </p:sp>
      <p:pic>
        <p:nvPicPr>
          <p:cNvPr id="6" name="Picture 5"/>
          <p:cNvPicPr>
            <a:picLocks noChangeAspect="1"/>
          </p:cNvPicPr>
          <p:nvPr/>
        </p:nvPicPr>
        <p:blipFill>
          <a:blip r:embed="rId3"/>
          <a:stretch>
            <a:fillRect/>
          </a:stretch>
        </p:blipFill>
        <p:spPr>
          <a:xfrm>
            <a:off x="838200" y="2177716"/>
            <a:ext cx="13182599" cy="4476750"/>
          </a:xfrm>
          <a:prstGeom prst="rect">
            <a:avLst/>
          </a:prstGeom>
          <a:ln w="28575">
            <a:solidFill>
              <a:schemeClr val="accent5"/>
            </a:solidFill>
          </a:ln>
        </p:spPr>
      </p:pic>
    </p:spTree>
    <p:extLst>
      <p:ext uri="{BB962C8B-B14F-4D97-AF65-F5344CB8AC3E}">
        <p14:creationId xmlns:p14="http://schemas.microsoft.com/office/powerpoint/2010/main" val="3118394387"/>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DDS Specialized Services Provider Billing and Web Claim Submission Workshop</a:t>
            </a:r>
            <a:endParaRPr lang="en-US" dirty="0"/>
          </a:p>
        </p:txBody>
      </p:sp>
      <p:sp>
        <p:nvSpPr>
          <p:cNvPr id="3" name="Subtitle 2"/>
          <p:cNvSpPr>
            <a:spLocks noGrp="1"/>
          </p:cNvSpPr>
          <p:nvPr>
            <p:ph type="subTitle" idx="1"/>
          </p:nvPr>
        </p:nvSpPr>
        <p:spPr>
          <a:xfrm>
            <a:off x="685800" y="5257800"/>
            <a:ext cx="10058400" cy="1066800"/>
          </a:xfrm>
        </p:spPr>
        <p:txBody>
          <a:bodyPr/>
          <a:lstStyle/>
          <a:p>
            <a:r>
              <a:rPr lang="en-US" dirty="0" smtClean="0"/>
              <a:t>Web Account Capabilities</a:t>
            </a:r>
          </a:p>
          <a:p>
            <a:r>
              <a:rPr lang="en-US" dirty="0" smtClean="0"/>
              <a:t>www.ctdssmap.com</a:t>
            </a:r>
            <a:endParaRPr lang="en-US" dirty="0"/>
          </a:p>
        </p:txBody>
      </p:sp>
    </p:spTree>
    <p:extLst>
      <p:ext uri="{BB962C8B-B14F-4D97-AF65-F5344CB8AC3E}">
        <p14:creationId xmlns:p14="http://schemas.microsoft.com/office/powerpoint/2010/main" val="102855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39763"/>
            <a:ext cx="13258800" cy="1112837"/>
          </a:xfrm>
        </p:spPr>
        <p:txBody>
          <a:bodyPr/>
          <a:lstStyle/>
          <a:p>
            <a:r>
              <a:rPr lang="en-US" dirty="0" smtClean="0"/>
              <a:t>DDS Specialized Services Provider Billing Workshop </a:t>
            </a:r>
            <a:r>
              <a:rPr lang="en-US" sz="2800" dirty="0"/>
              <a:t>Training Topics </a:t>
            </a:r>
          </a:p>
        </p:txBody>
      </p:sp>
      <p:sp>
        <p:nvSpPr>
          <p:cNvPr id="3" name="Content Placeholder 2"/>
          <p:cNvSpPr>
            <a:spLocks noGrp="1"/>
          </p:cNvSpPr>
          <p:nvPr>
            <p:ph sz="half" idx="1"/>
          </p:nvPr>
        </p:nvSpPr>
        <p:spPr>
          <a:xfrm>
            <a:off x="935182" y="1901371"/>
            <a:ext cx="7086600" cy="5562599"/>
          </a:xfrm>
        </p:spPr>
        <p:txBody>
          <a:bodyPr>
            <a:normAutofit fontScale="92500" lnSpcReduction="10000"/>
          </a:bodyPr>
          <a:lstStyle/>
          <a:p>
            <a:pPr>
              <a:defRPr/>
            </a:pPr>
            <a:r>
              <a:rPr lang="en-US" altLang="en-US" sz="2400" dirty="0" smtClean="0"/>
              <a:t>Introduction to DDS Specialized Services Program Changes</a:t>
            </a:r>
          </a:p>
          <a:p>
            <a:pPr>
              <a:defRPr/>
            </a:pPr>
            <a:r>
              <a:rPr lang="en-US" altLang="en-US" sz="2400" dirty="0" smtClean="0"/>
              <a:t>Re-Enrollment</a:t>
            </a:r>
          </a:p>
          <a:p>
            <a:pPr>
              <a:defRPr/>
            </a:pPr>
            <a:r>
              <a:rPr lang="en-US" sz="2400" dirty="0">
                <a:solidFill>
                  <a:prstClr val="black"/>
                </a:solidFill>
              </a:rPr>
              <a:t>Access and Set-up of Secure Web Account   </a:t>
            </a:r>
          </a:p>
          <a:p>
            <a:pPr lvl="0"/>
            <a:r>
              <a:rPr lang="en-US" sz="2400" dirty="0">
                <a:solidFill>
                  <a:prstClr val="black"/>
                </a:solidFill>
              </a:rPr>
              <a:t>Web Account Capabilities</a:t>
            </a:r>
          </a:p>
          <a:p>
            <a:pPr marL="228600" lvl="3" indent="0">
              <a:buNone/>
            </a:pPr>
            <a:r>
              <a:rPr lang="en-US" sz="2400" dirty="0">
                <a:solidFill>
                  <a:prstClr val="black"/>
                </a:solidFill>
              </a:rPr>
              <a:t>Demographic </a:t>
            </a:r>
            <a:r>
              <a:rPr lang="en-US" sz="2400" dirty="0" smtClean="0">
                <a:solidFill>
                  <a:prstClr val="black"/>
                </a:solidFill>
              </a:rPr>
              <a:t>Maintenance</a:t>
            </a:r>
          </a:p>
          <a:p>
            <a:pPr marL="228600" lvl="3" indent="0">
              <a:buNone/>
            </a:pPr>
            <a:r>
              <a:rPr lang="en-US" sz="2400" dirty="0" smtClean="0">
                <a:solidFill>
                  <a:prstClr val="black"/>
                </a:solidFill>
              </a:rPr>
              <a:t>Clerk Account Set-up/Maintenance</a:t>
            </a:r>
          </a:p>
          <a:p>
            <a:pPr lvl="3">
              <a:buFont typeface="Arial" panose="020B0604020202020204" pitchFamily="34" charset="0"/>
              <a:buChar char="•"/>
            </a:pPr>
            <a:r>
              <a:rPr lang="en-US" sz="2400" dirty="0" smtClean="0">
                <a:solidFill>
                  <a:prstClr val="black"/>
                </a:solidFill>
              </a:rPr>
              <a:t>Switch Provider</a:t>
            </a:r>
          </a:p>
          <a:p>
            <a:pPr marL="228600" lvl="3" indent="0">
              <a:buNone/>
            </a:pPr>
            <a:r>
              <a:rPr lang="en-US" sz="2400" dirty="0" smtClean="0">
                <a:solidFill>
                  <a:prstClr val="black"/>
                </a:solidFill>
              </a:rPr>
              <a:t>Client Eligibility</a:t>
            </a:r>
          </a:p>
          <a:p>
            <a:pPr marL="228600" lvl="3" indent="0">
              <a:buNone/>
            </a:pPr>
            <a:r>
              <a:rPr lang="en-US" sz="2400" dirty="0" smtClean="0">
                <a:solidFill>
                  <a:prstClr val="black"/>
                </a:solidFill>
              </a:rPr>
              <a:t>Prior Authorization (PA)</a:t>
            </a:r>
          </a:p>
          <a:p>
            <a:pPr marL="228600" lvl="3" indent="0">
              <a:buNone/>
            </a:pPr>
            <a:r>
              <a:rPr lang="en-US" sz="2400" dirty="0" smtClean="0">
                <a:solidFill>
                  <a:prstClr val="black"/>
                </a:solidFill>
              </a:rPr>
              <a:t>Claim Submission/Inquiry/Submission Options </a:t>
            </a:r>
          </a:p>
          <a:p>
            <a:pPr marL="228600" lvl="3" indent="0">
              <a:buNone/>
            </a:pPr>
            <a:r>
              <a:rPr lang="en-US" sz="2400" dirty="0">
                <a:solidFill>
                  <a:prstClr val="black"/>
                </a:solidFill>
              </a:rPr>
              <a:t>Remittance Advice (RA)</a:t>
            </a:r>
          </a:p>
          <a:p>
            <a:pPr lvl="3">
              <a:buFont typeface="Arial" panose="020B0604020202020204" pitchFamily="34" charset="0"/>
              <a:buChar char="•"/>
            </a:pPr>
            <a:r>
              <a:rPr lang="en-US" sz="2400" dirty="0">
                <a:solidFill>
                  <a:prstClr val="black"/>
                </a:solidFill>
              </a:rPr>
              <a:t>Components of the RA</a:t>
            </a:r>
          </a:p>
          <a:p>
            <a:pPr marL="0" lvl="2" indent="0">
              <a:buNone/>
            </a:pPr>
            <a:r>
              <a:rPr lang="en-US" sz="2400" b="1" dirty="0" smtClean="0">
                <a:solidFill>
                  <a:prstClr val="black"/>
                </a:solidFill>
              </a:rPr>
              <a:t>Claim Submission Methods</a:t>
            </a:r>
          </a:p>
          <a:p>
            <a:pPr marL="228600" lvl="3" indent="0">
              <a:buNone/>
            </a:pPr>
            <a:endParaRPr lang="en-US" sz="2400" dirty="0">
              <a:solidFill>
                <a:prstClr val="black"/>
              </a:solidFill>
            </a:endParaRPr>
          </a:p>
          <a:p>
            <a:pPr>
              <a:defRPr/>
            </a:pPr>
            <a:endParaRPr lang="en-US" altLang="en-US" sz="2400" dirty="0"/>
          </a:p>
          <a:p>
            <a:pPr marL="228600" lvl="3" indent="0">
              <a:buNone/>
              <a:defRPr/>
            </a:pPr>
            <a:endParaRPr lang="en-US" dirty="0"/>
          </a:p>
        </p:txBody>
      </p:sp>
      <p:sp>
        <p:nvSpPr>
          <p:cNvPr id="4" name="Content Placeholder 3"/>
          <p:cNvSpPr>
            <a:spLocks noGrp="1"/>
          </p:cNvSpPr>
          <p:nvPr>
            <p:ph sz="half" idx="2"/>
          </p:nvPr>
        </p:nvSpPr>
        <p:spPr>
          <a:xfrm>
            <a:off x="8001000" y="1901371"/>
            <a:ext cx="6324600" cy="5392735"/>
          </a:xfrm>
        </p:spPr>
        <p:txBody>
          <a:bodyPr>
            <a:noAutofit/>
          </a:bodyPr>
          <a:lstStyle/>
          <a:p>
            <a:pPr fontAlgn="base">
              <a:lnSpc>
                <a:spcPct val="95000"/>
              </a:lnSpc>
              <a:spcBef>
                <a:spcPct val="35000"/>
              </a:spcBef>
              <a:spcAft>
                <a:spcPct val="0"/>
              </a:spcAft>
              <a:buClr>
                <a:srgbClr val="000000"/>
              </a:buClr>
              <a:buSzPct val="90000"/>
              <a:defRPr/>
            </a:pPr>
            <a:r>
              <a:rPr lang="en-US" sz="2400" dirty="0">
                <a:solidFill>
                  <a:prstClr val="black"/>
                </a:solidFill>
              </a:rPr>
              <a:t>Claim Submission Guidelines</a:t>
            </a:r>
          </a:p>
          <a:p>
            <a:pPr fontAlgn="base">
              <a:lnSpc>
                <a:spcPct val="95000"/>
              </a:lnSpc>
              <a:spcBef>
                <a:spcPct val="35000"/>
              </a:spcBef>
              <a:spcAft>
                <a:spcPct val="0"/>
              </a:spcAft>
              <a:buClr>
                <a:srgbClr val="000000"/>
              </a:buClr>
              <a:buSzPct val="90000"/>
              <a:defRPr/>
            </a:pPr>
            <a:r>
              <a:rPr lang="en-US" altLang="en-US" sz="2400" kern="0" dirty="0" smtClean="0">
                <a:solidFill>
                  <a:srgbClr val="000000"/>
                </a:solidFill>
                <a:ea typeface="MS PGothic"/>
                <a:cs typeface="Arial"/>
              </a:rPr>
              <a:t>Common Claim Denials/Resolution</a:t>
            </a:r>
          </a:p>
          <a:p>
            <a:pPr fontAlgn="base">
              <a:lnSpc>
                <a:spcPct val="95000"/>
              </a:lnSpc>
              <a:spcBef>
                <a:spcPct val="35000"/>
              </a:spcBef>
              <a:spcAft>
                <a:spcPct val="0"/>
              </a:spcAft>
              <a:buClr>
                <a:srgbClr val="000000"/>
              </a:buClr>
              <a:buSzPct val="90000"/>
              <a:defRPr/>
            </a:pPr>
            <a:r>
              <a:rPr lang="en-US" altLang="en-US" sz="2400" kern="0" dirty="0" smtClean="0">
                <a:solidFill>
                  <a:srgbClr val="000000"/>
                </a:solidFill>
                <a:ea typeface="MS PGothic"/>
                <a:cs typeface="Arial"/>
              </a:rPr>
              <a:t>Web </a:t>
            </a:r>
            <a:r>
              <a:rPr lang="en-US" altLang="en-US" sz="2400" kern="0" dirty="0">
                <a:solidFill>
                  <a:srgbClr val="000000"/>
                </a:solidFill>
                <a:ea typeface="MS PGothic"/>
                <a:cs typeface="Arial"/>
              </a:rPr>
              <a:t>Information  - Resources @ </a:t>
            </a:r>
            <a:r>
              <a:rPr lang="en-US" altLang="en-US" sz="2400" kern="0" dirty="0">
                <a:solidFill>
                  <a:srgbClr val="000000"/>
                </a:solidFill>
                <a:ea typeface="MS PGothic"/>
                <a:cs typeface="Arial"/>
                <a:hlinkClick r:id="rId2"/>
              </a:rPr>
              <a:t>ww.ctdssmap.com</a:t>
            </a:r>
            <a:endParaRPr lang="en-US" altLang="en-US" sz="2400" kern="0" dirty="0">
              <a:solidFill>
                <a:srgbClr val="000000"/>
              </a:solidFill>
              <a:ea typeface="MS PGothic"/>
              <a:cs typeface="Arial"/>
            </a:endParaRPr>
          </a:p>
          <a:p>
            <a:pPr fontAlgn="base">
              <a:lnSpc>
                <a:spcPct val="95000"/>
              </a:lnSpc>
              <a:spcBef>
                <a:spcPct val="35000"/>
              </a:spcBef>
              <a:spcAft>
                <a:spcPct val="0"/>
              </a:spcAft>
              <a:buClr>
                <a:srgbClr val="000000"/>
              </a:buClr>
              <a:buSzPct val="90000"/>
              <a:defRPr/>
            </a:pPr>
            <a:r>
              <a:rPr lang="en-US" altLang="en-US" sz="2400" kern="0" dirty="0" smtClean="0">
                <a:solidFill>
                  <a:srgbClr val="000000"/>
                </a:solidFill>
                <a:ea typeface="MS PGothic"/>
                <a:cs typeface="Arial"/>
              </a:rPr>
              <a:t>Important Prior Authorization/Claim Submission Tools</a:t>
            </a:r>
          </a:p>
          <a:p>
            <a:pPr marL="685800" lvl="2" indent="-457200" fontAlgn="base">
              <a:lnSpc>
                <a:spcPct val="95000"/>
              </a:lnSpc>
              <a:spcBef>
                <a:spcPct val="35000"/>
              </a:spcBef>
              <a:spcAft>
                <a:spcPct val="0"/>
              </a:spcAft>
              <a:buClr>
                <a:srgbClr val="000000"/>
              </a:buClr>
              <a:buSzPct val="90000"/>
              <a:defRPr/>
            </a:pPr>
            <a:r>
              <a:rPr lang="en-US" altLang="en-US" sz="2400" b="0" kern="0" dirty="0" smtClean="0">
                <a:solidFill>
                  <a:srgbClr val="000000"/>
                </a:solidFill>
                <a:ea typeface="MS PGothic"/>
                <a:cs typeface="Arial"/>
              </a:rPr>
              <a:t>Fee Schedule</a:t>
            </a:r>
          </a:p>
          <a:p>
            <a:endParaRPr lang="en-US" sz="2400" dirty="0"/>
          </a:p>
        </p:txBody>
      </p:sp>
    </p:spTree>
    <p:extLst>
      <p:ext uri="{BB962C8B-B14F-4D97-AF65-F5344CB8AC3E}">
        <p14:creationId xmlns:p14="http://schemas.microsoft.com/office/powerpoint/2010/main" val="137385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1330" y="625450"/>
            <a:ext cx="13163932" cy="669950"/>
          </a:xfrm>
        </p:spPr>
        <p:txBody>
          <a:bodyPr/>
          <a:lstStyle/>
          <a:p>
            <a:r>
              <a:rPr lang="en-US" dirty="0"/>
              <a:t>DDS Specialized Services Provider </a:t>
            </a:r>
            <a:r>
              <a:rPr lang="en-US" dirty="0" smtClean="0"/>
              <a:t>Billing </a:t>
            </a:r>
            <a:r>
              <a:rPr lang="en-US" dirty="0"/>
              <a:t>Workshop</a:t>
            </a:r>
          </a:p>
        </p:txBody>
      </p:sp>
      <p:sp>
        <p:nvSpPr>
          <p:cNvPr id="4" name="Text Placeholder 3"/>
          <p:cNvSpPr>
            <a:spLocks noGrp="1"/>
          </p:cNvSpPr>
          <p:nvPr>
            <p:ph type="body" sz="quarter" idx="13"/>
          </p:nvPr>
        </p:nvSpPr>
        <p:spPr>
          <a:xfrm>
            <a:off x="731330" y="1295399"/>
            <a:ext cx="13163930" cy="533401"/>
          </a:xfrm>
        </p:spPr>
        <p:txBody>
          <a:bodyPr/>
          <a:lstStyle/>
          <a:p>
            <a:r>
              <a:rPr lang="en-US" sz="2800" dirty="0"/>
              <a:t>Web Account Capabilities</a:t>
            </a:r>
          </a:p>
        </p:txBody>
      </p:sp>
      <p:sp>
        <p:nvSpPr>
          <p:cNvPr id="2" name="Content Placeholder 1"/>
          <p:cNvSpPr>
            <a:spLocks noGrp="1"/>
          </p:cNvSpPr>
          <p:nvPr>
            <p:ph idx="1"/>
          </p:nvPr>
        </p:nvSpPr>
        <p:spPr/>
        <p:txBody>
          <a:bodyPr>
            <a:normAutofit/>
          </a:bodyPr>
          <a:lstStyle/>
          <a:p>
            <a:endParaRPr lang="en-US" dirty="0" smtClean="0"/>
          </a:p>
          <a:p>
            <a:r>
              <a:rPr lang="en-US" dirty="0" smtClean="0"/>
              <a:t>Accessing </a:t>
            </a:r>
            <a:r>
              <a:rPr lang="en-US" dirty="0"/>
              <a:t>your Secure Site provider account allows you to</a:t>
            </a:r>
            <a:r>
              <a:rPr lang="en-US" dirty="0" smtClean="0"/>
              <a:t>:</a:t>
            </a:r>
          </a:p>
          <a:p>
            <a:endParaRPr lang="en-US" dirty="0"/>
          </a:p>
          <a:p>
            <a:r>
              <a:rPr lang="en-US" dirty="0" smtClean="0"/>
              <a:t>Update </a:t>
            </a:r>
            <a:r>
              <a:rPr lang="en-US" dirty="0"/>
              <a:t>your demographic information (primary account holder only</a:t>
            </a:r>
            <a:r>
              <a:rPr lang="en-US" dirty="0" smtClean="0"/>
              <a:t>)</a:t>
            </a:r>
            <a:endParaRPr lang="en-US" dirty="0"/>
          </a:p>
          <a:p>
            <a:pPr marL="457200" indent="-457200">
              <a:buFont typeface="Arial" panose="020B0604020202020204" pitchFamily="34" charset="0"/>
              <a:buChar char="•"/>
            </a:pPr>
            <a:r>
              <a:rPr lang="en-US" b="0" dirty="0" smtClean="0"/>
              <a:t>addresses/phone numbers</a:t>
            </a:r>
          </a:p>
          <a:p>
            <a:pPr marL="457200" indent="-457200">
              <a:buFont typeface="Arial" panose="020B0604020202020204" pitchFamily="34" charset="0"/>
              <a:buChar char="•"/>
            </a:pPr>
            <a:r>
              <a:rPr lang="en-US" b="0" dirty="0" smtClean="0"/>
              <a:t>bank accounts</a:t>
            </a:r>
          </a:p>
          <a:p>
            <a:pPr marL="457200" indent="-457200">
              <a:buFont typeface="Arial" panose="020B0604020202020204" pitchFamily="34" charset="0"/>
              <a:buChar char="•"/>
            </a:pPr>
            <a:r>
              <a:rPr lang="en-US" b="0" dirty="0" smtClean="0"/>
              <a:t>Verify </a:t>
            </a:r>
            <a:r>
              <a:rPr lang="en-US" b="0" dirty="0"/>
              <a:t>re-enrollment due date(s</a:t>
            </a:r>
            <a:r>
              <a:rPr lang="en-US" b="0" dirty="0" smtClean="0"/>
              <a:t>)</a:t>
            </a:r>
          </a:p>
          <a:p>
            <a:pPr marL="457200" indent="-457200">
              <a:buFont typeface="Arial" panose="020B0604020202020204" pitchFamily="34" charset="0"/>
              <a:buChar char="•"/>
            </a:pPr>
            <a:endParaRPr lang="en-US" b="0" dirty="0"/>
          </a:p>
          <a:p>
            <a:r>
              <a:rPr lang="en-US" dirty="0"/>
              <a:t>Reference </a:t>
            </a:r>
            <a:r>
              <a:rPr lang="en-US" dirty="0" smtClean="0"/>
              <a:t>– </a:t>
            </a:r>
            <a:r>
              <a:rPr lang="en-US" dirty="0" smtClean="0">
                <a:hlinkClick r:id="rId3"/>
              </a:rPr>
              <a:t>www.ctdssmap.com</a:t>
            </a:r>
            <a:r>
              <a:rPr lang="en-US" dirty="0" smtClean="0"/>
              <a:t> &gt; Publications &gt; Manuals &gt; </a:t>
            </a:r>
            <a:r>
              <a:rPr lang="en-US" b="0" dirty="0" smtClean="0"/>
              <a:t>Chapter 10 Web Portal/AVRS &gt; Section </a:t>
            </a:r>
            <a:r>
              <a:rPr lang="en-US" b="0" dirty="0"/>
              <a:t>10.9 Web Security </a:t>
            </a:r>
            <a:r>
              <a:rPr lang="en-US" b="0" dirty="0" smtClean="0"/>
              <a:t>Administration &gt; “Secure </a:t>
            </a:r>
            <a:r>
              <a:rPr lang="en-US" b="0" dirty="0"/>
              <a:t>Web Site Enrollment and Maintenance </a:t>
            </a:r>
            <a:r>
              <a:rPr lang="en-US" b="0" dirty="0" smtClean="0"/>
              <a:t>Instructions” link &gt; Section 10.3.5 Demographic Maintenance</a:t>
            </a:r>
            <a:endParaRPr lang="en-US" b="0" dirty="0"/>
          </a:p>
        </p:txBody>
      </p:sp>
    </p:spTree>
    <p:extLst>
      <p:ext uri="{BB962C8B-B14F-4D97-AF65-F5344CB8AC3E}">
        <p14:creationId xmlns:p14="http://schemas.microsoft.com/office/powerpoint/2010/main" val="43912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762000" y="533400"/>
            <a:ext cx="13258800" cy="990600"/>
          </a:xfrm>
        </p:spPr>
        <p:txBody>
          <a:bodyPr>
            <a:noAutofit/>
          </a:bodyPr>
          <a:lstStyle/>
          <a:p>
            <a:r>
              <a:rPr lang="en-US" dirty="0"/>
              <a:t>DDS Specialized Services Provider </a:t>
            </a:r>
            <a:r>
              <a:rPr lang="en-US" dirty="0" smtClean="0"/>
              <a:t>Billing </a:t>
            </a:r>
            <a:r>
              <a:rPr lang="en-US" dirty="0"/>
              <a:t>Workshop</a:t>
            </a:r>
            <a:r>
              <a:rPr lang="en-US" sz="3600" dirty="0" smtClean="0"/>
              <a:t/>
            </a:r>
            <a:br>
              <a:rPr lang="en-US" sz="3600" dirty="0" smtClean="0"/>
            </a:br>
            <a:r>
              <a:rPr lang="en-US" sz="2800" dirty="0" smtClean="0"/>
              <a:t>Web </a:t>
            </a:r>
            <a:r>
              <a:rPr lang="en-US" sz="2800" dirty="0"/>
              <a:t>Account Capabilities</a:t>
            </a:r>
          </a:p>
        </p:txBody>
      </p:sp>
      <p:sp>
        <p:nvSpPr>
          <p:cNvPr id="3" name="Content Placeholder 2"/>
          <p:cNvSpPr>
            <a:spLocks noGrp="1"/>
          </p:cNvSpPr>
          <p:nvPr>
            <p:ph idx="1"/>
          </p:nvPr>
        </p:nvSpPr>
        <p:spPr>
          <a:xfrm>
            <a:off x="762000" y="1524000"/>
            <a:ext cx="13106400" cy="5943600"/>
          </a:xfrm>
          <a:ln w="28575">
            <a:solidFill>
              <a:schemeClr val="bg1"/>
            </a:solidFill>
          </a:ln>
        </p:spPr>
        <p:txBody>
          <a:bodyPr>
            <a:normAutofit fontScale="92500" lnSpcReduction="20000"/>
          </a:bodyPr>
          <a:lstStyle/>
          <a:p>
            <a:pPr>
              <a:defRPr/>
            </a:pPr>
            <a:endParaRPr lang="en-US" sz="2200" b="1" dirty="0" smtClean="0"/>
          </a:p>
          <a:p>
            <a:pPr>
              <a:defRPr/>
            </a:pPr>
            <a:r>
              <a:rPr lang="en-US" sz="2200" b="1" dirty="0" smtClean="0"/>
              <a:t>Set </a:t>
            </a:r>
            <a:r>
              <a:rPr lang="en-US" sz="2200" b="1" dirty="0"/>
              <a:t>Up clerk accounts</a:t>
            </a:r>
            <a:r>
              <a:rPr lang="en-US" sz="2200" b="1" dirty="0" smtClean="0"/>
              <a:t>:</a:t>
            </a:r>
          </a:p>
          <a:p>
            <a:r>
              <a:rPr lang="en-US" sz="2200" b="0" dirty="0" smtClean="0"/>
              <a:t>Allows Primary Account Holder to assign permission to others to access areas of the secure web portal to perform job tasks</a:t>
            </a:r>
          </a:p>
          <a:p>
            <a:r>
              <a:rPr lang="en-US" sz="2200" dirty="0" smtClean="0"/>
              <a:t>Reference – </a:t>
            </a:r>
            <a:r>
              <a:rPr lang="en-US" sz="2200" dirty="0" smtClean="0">
                <a:hlinkClick r:id="rId3"/>
              </a:rPr>
              <a:t>www.ctdssmap.com</a:t>
            </a:r>
            <a:r>
              <a:rPr lang="en-US" sz="2200" dirty="0" smtClean="0"/>
              <a:t> &gt; Publications &gt; Manuals &gt; </a:t>
            </a:r>
            <a:r>
              <a:rPr lang="en-US" sz="2200" b="0" dirty="0" smtClean="0"/>
              <a:t>Chapter 10 Web Portal/AVRS &gt; Section </a:t>
            </a:r>
            <a:r>
              <a:rPr lang="en-US" sz="2200" b="0" dirty="0"/>
              <a:t>10.9 Web Security Administration </a:t>
            </a:r>
            <a:r>
              <a:rPr lang="en-US" sz="2200" b="0" dirty="0" smtClean="0"/>
              <a:t>&gt;“</a:t>
            </a:r>
            <a:r>
              <a:rPr lang="en-US" sz="2200" b="0" dirty="0"/>
              <a:t>Secure Web Site Enrollment and Maintenance Instructions” </a:t>
            </a:r>
            <a:r>
              <a:rPr lang="en-US" sz="2200" b="0" dirty="0" smtClean="0"/>
              <a:t>link &gt; Section 10.2 Creating Clerk Accounts. </a:t>
            </a:r>
            <a:endParaRPr lang="en-US" sz="2200" b="0" dirty="0"/>
          </a:p>
          <a:p>
            <a:pPr>
              <a:defRPr/>
            </a:pPr>
            <a:endParaRPr lang="en-US" sz="2200" b="0" dirty="0" smtClean="0"/>
          </a:p>
          <a:p>
            <a:pPr>
              <a:defRPr/>
            </a:pPr>
            <a:r>
              <a:rPr lang="en-US" sz="2200" dirty="0"/>
              <a:t>S</a:t>
            </a:r>
            <a:r>
              <a:rPr lang="en-US" sz="2200" b="1" dirty="0" smtClean="0">
                <a:solidFill>
                  <a:prstClr val="black"/>
                </a:solidFill>
              </a:rPr>
              <a:t>witch </a:t>
            </a:r>
            <a:r>
              <a:rPr lang="en-US" sz="2200" b="1" dirty="0">
                <a:solidFill>
                  <a:prstClr val="black"/>
                </a:solidFill>
              </a:rPr>
              <a:t>Provider:</a:t>
            </a:r>
          </a:p>
          <a:p>
            <a:r>
              <a:rPr lang="en-US" sz="2200" b="0" dirty="0">
                <a:solidFill>
                  <a:prstClr val="black"/>
                </a:solidFill>
              </a:rPr>
              <a:t>Switch from one provider to another, to allow clerks that have been associated to multiple provider accounts easy access</a:t>
            </a:r>
            <a:r>
              <a:rPr lang="en-US" sz="2200" b="0" dirty="0" smtClean="0">
                <a:solidFill>
                  <a:prstClr val="black"/>
                </a:solidFill>
              </a:rPr>
              <a:t>.</a:t>
            </a:r>
            <a:r>
              <a:rPr lang="en-US" sz="2200" b="0" dirty="0"/>
              <a:t> </a:t>
            </a:r>
            <a:endParaRPr lang="en-US" sz="2200" b="0" dirty="0" smtClean="0"/>
          </a:p>
          <a:p>
            <a:r>
              <a:rPr lang="en-US" sz="2200" dirty="0" smtClean="0"/>
              <a:t>Reference –</a:t>
            </a:r>
            <a:r>
              <a:rPr lang="en-US" sz="2200" b="0" dirty="0" smtClean="0"/>
              <a:t> </a:t>
            </a:r>
            <a:r>
              <a:rPr lang="en-US" sz="2200" dirty="0" smtClean="0">
                <a:hlinkClick r:id="rId3"/>
              </a:rPr>
              <a:t>www.ctdssmap.com</a:t>
            </a:r>
            <a:r>
              <a:rPr lang="en-US" sz="2200" dirty="0" smtClean="0"/>
              <a:t> &gt; Publications &gt; Manuals &gt; </a:t>
            </a:r>
            <a:r>
              <a:rPr lang="en-US" sz="2200" b="0" dirty="0" smtClean="0"/>
              <a:t>Chapter 10 Web Portal/AVRS &gt; Section </a:t>
            </a:r>
            <a:r>
              <a:rPr lang="en-US" sz="2200" b="0" dirty="0"/>
              <a:t>10.9 Web Security Administration </a:t>
            </a:r>
            <a:r>
              <a:rPr lang="en-US" sz="2200" b="0" dirty="0" smtClean="0"/>
              <a:t>&gt;  </a:t>
            </a:r>
            <a:r>
              <a:rPr lang="en-US" sz="2200" b="0" dirty="0"/>
              <a:t>“Secure Web Site Enrollment and Maintenance Instructions” </a:t>
            </a:r>
            <a:r>
              <a:rPr lang="en-US" sz="2200" b="0" dirty="0" smtClean="0"/>
              <a:t>link &gt; Section 10.3.7 Switch Provider</a:t>
            </a:r>
          </a:p>
          <a:p>
            <a:pPr lvl="1">
              <a:defRPr/>
            </a:pPr>
            <a:endParaRPr lang="en-US" sz="2200" b="1" dirty="0" smtClean="0"/>
          </a:p>
          <a:p>
            <a:pPr lvl="1">
              <a:defRPr/>
            </a:pPr>
            <a:r>
              <a:rPr lang="en-US" sz="2200" b="1" dirty="0" smtClean="0"/>
              <a:t>Check </a:t>
            </a:r>
            <a:r>
              <a:rPr lang="en-US" sz="2200" b="1" dirty="0"/>
              <a:t>client eligibility via the Web:</a:t>
            </a:r>
          </a:p>
          <a:p>
            <a:pPr lvl="2">
              <a:defRPr/>
            </a:pPr>
            <a:r>
              <a:rPr lang="en-US" sz="2200" b="1" dirty="0" smtClean="0"/>
              <a:t>Reference – </a:t>
            </a:r>
            <a:r>
              <a:rPr lang="en-US" sz="2200" b="1" dirty="0" smtClean="0">
                <a:hlinkClick r:id="rId3"/>
              </a:rPr>
              <a:t>www.ctdssmap.com</a:t>
            </a:r>
            <a:r>
              <a:rPr lang="en-US" sz="2200" b="1" dirty="0" smtClean="0"/>
              <a:t> &gt; Publications &gt; Manuals &gt; </a:t>
            </a:r>
            <a:r>
              <a:rPr lang="en-US" sz="2200" dirty="0" smtClean="0"/>
              <a:t>Chapter 10 - Web Portal/AVRS &gt; Section 11- Client Eligibility Verification</a:t>
            </a:r>
            <a:endParaRPr lang="en-US" sz="2200" b="1" dirty="0"/>
          </a:p>
          <a:p>
            <a:pPr>
              <a:buFont typeface="Wingdings" pitchFamily="2" charset="2"/>
              <a:buChar char="Ø"/>
              <a:defRPr/>
            </a:pPr>
            <a:endParaRPr lang="en-US" sz="7680" dirty="0"/>
          </a:p>
        </p:txBody>
      </p:sp>
    </p:spTree>
    <p:extLst>
      <p:ext uri="{BB962C8B-B14F-4D97-AF65-F5344CB8AC3E}">
        <p14:creationId xmlns:p14="http://schemas.microsoft.com/office/powerpoint/2010/main" val="1957650811"/>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762000" y="533400"/>
            <a:ext cx="13487400" cy="1066800"/>
          </a:xfrm>
        </p:spPr>
        <p:txBody>
          <a:bodyPr>
            <a:normAutofit/>
          </a:bodyPr>
          <a:lstStyle/>
          <a:p>
            <a:r>
              <a:rPr lang="en-US" dirty="0"/>
              <a:t>DDS Specialized Services Provider </a:t>
            </a:r>
            <a:r>
              <a:rPr lang="en-US" dirty="0" smtClean="0"/>
              <a:t>Billing </a:t>
            </a:r>
            <a:r>
              <a:rPr lang="en-US" dirty="0"/>
              <a:t>Workshop</a:t>
            </a:r>
            <a:r>
              <a:rPr lang="en-US" dirty="0" smtClean="0"/>
              <a:t/>
            </a:r>
            <a:br>
              <a:rPr lang="en-US" dirty="0" smtClean="0"/>
            </a:br>
            <a:r>
              <a:rPr lang="en-US" altLang="en-US" sz="2800" dirty="0" smtClean="0"/>
              <a:t>Web </a:t>
            </a:r>
            <a:r>
              <a:rPr lang="en-US" altLang="en-US" sz="2800" dirty="0"/>
              <a:t>Account Capabilities cont.</a:t>
            </a:r>
          </a:p>
        </p:txBody>
      </p:sp>
      <p:sp>
        <p:nvSpPr>
          <p:cNvPr id="3" name="Content Placeholder 2"/>
          <p:cNvSpPr>
            <a:spLocks noGrp="1"/>
          </p:cNvSpPr>
          <p:nvPr>
            <p:ph idx="1"/>
          </p:nvPr>
        </p:nvSpPr>
        <p:spPr>
          <a:xfrm>
            <a:off x="762000" y="1447800"/>
            <a:ext cx="13296900" cy="6019800"/>
          </a:xfrm>
          <a:ln w="28575">
            <a:solidFill>
              <a:schemeClr val="bg1"/>
            </a:solidFill>
          </a:ln>
        </p:spPr>
        <p:txBody>
          <a:bodyPr>
            <a:noAutofit/>
          </a:bodyPr>
          <a:lstStyle/>
          <a:p>
            <a:pPr>
              <a:defRPr/>
            </a:pPr>
            <a:endParaRPr lang="en-US" b="1" dirty="0" smtClean="0"/>
          </a:p>
          <a:p>
            <a:pPr>
              <a:defRPr/>
            </a:pPr>
            <a:r>
              <a:rPr lang="en-US" b="1" dirty="0" smtClean="0"/>
              <a:t>Access Prior Authorization for services to be provided:</a:t>
            </a:r>
            <a:endParaRPr lang="en-US" b="1" dirty="0"/>
          </a:p>
          <a:p>
            <a:pPr marL="0" lvl="2" indent="0">
              <a:buNone/>
              <a:defRPr/>
            </a:pPr>
            <a:r>
              <a:rPr lang="en-US" b="1" dirty="0" smtClean="0"/>
              <a:t>Prior </a:t>
            </a:r>
            <a:r>
              <a:rPr lang="en-US" b="1" dirty="0"/>
              <a:t>Authorization </a:t>
            </a:r>
            <a:r>
              <a:rPr lang="en-US" b="1" dirty="0" smtClean="0"/>
              <a:t>Inquiry</a:t>
            </a:r>
          </a:p>
          <a:p>
            <a:pPr marL="0" lvl="2" indent="0">
              <a:buNone/>
              <a:defRPr/>
            </a:pPr>
            <a:r>
              <a:rPr lang="en-US" b="1" dirty="0" smtClean="0"/>
              <a:t>Reference – </a:t>
            </a:r>
            <a:r>
              <a:rPr lang="en-US" b="1" dirty="0" smtClean="0">
                <a:hlinkClick r:id="rId3"/>
              </a:rPr>
              <a:t>www.ctdssmap.com</a:t>
            </a:r>
            <a:r>
              <a:rPr lang="en-US" b="1" dirty="0" smtClean="0"/>
              <a:t> &gt; Publications &gt; Manuals &gt; </a:t>
            </a:r>
            <a:r>
              <a:rPr lang="en-US" dirty="0" smtClean="0"/>
              <a:t>Chapter 10 Web Portal/AVRS &gt; Section 12 Prior Authorization</a:t>
            </a:r>
          </a:p>
          <a:p>
            <a:pPr marL="0" lvl="2" indent="0">
              <a:buNone/>
              <a:defRPr/>
            </a:pPr>
            <a:endParaRPr lang="en-US" dirty="0" smtClean="0"/>
          </a:p>
          <a:p>
            <a:pPr>
              <a:defRPr/>
            </a:pPr>
            <a:r>
              <a:rPr lang="en-US" b="1" dirty="0" smtClean="0"/>
              <a:t>Create, Submit and Query claims for dates of service 10/1/2018 and forward:</a:t>
            </a:r>
          </a:p>
          <a:p>
            <a:pPr lvl="2">
              <a:defRPr/>
            </a:pPr>
            <a:r>
              <a:rPr lang="en-US" dirty="0"/>
              <a:t>For services noted on the </a:t>
            </a:r>
            <a:r>
              <a:rPr lang="en-US" dirty="0" smtClean="0"/>
              <a:t>“DDS Specialized Services for NF Residents” Fee Schedule </a:t>
            </a:r>
          </a:p>
          <a:p>
            <a:pPr lvl="2">
              <a:defRPr/>
            </a:pPr>
            <a:r>
              <a:rPr lang="en-US" dirty="0" smtClean="0"/>
              <a:t>Claim Format – Professional 5010 HIPAA Compliant</a:t>
            </a:r>
          </a:p>
          <a:p>
            <a:pPr lvl="2">
              <a:defRPr/>
            </a:pPr>
            <a:r>
              <a:rPr lang="en-US" dirty="0" smtClean="0"/>
              <a:t>Query Paid</a:t>
            </a:r>
            <a:r>
              <a:rPr lang="en-US" dirty="0"/>
              <a:t>, </a:t>
            </a:r>
            <a:r>
              <a:rPr lang="en-US" dirty="0" smtClean="0"/>
              <a:t>Denied or Suspended claims</a:t>
            </a:r>
          </a:p>
          <a:p>
            <a:pPr marL="0" lvl="2" indent="0">
              <a:buNone/>
              <a:defRPr/>
            </a:pPr>
            <a:r>
              <a:rPr lang="en-US" b="1" dirty="0" smtClean="0"/>
              <a:t>Reference - </a:t>
            </a:r>
            <a:r>
              <a:rPr lang="en-US" b="1" dirty="0" smtClean="0">
                <a:hlinkClick r:id="rId3"/>
              </a:rPr>
              <a:t>www.ctdssmap.com</a:t>
            </a:r>
            <a:r>
              <a:rPr lang="en-US" b="1" dirty="0" smtClean="0"/>
              <a:t> &gt; Publications &gt; Manuals &gt; </a:t>
            </a:r>
            <a:r>
              <a:rPr lang="en-US" dirty="0" smtClean="0"/>
              <a:t>Chapter 10 Web Portal/AVRS &gt; Section 10 Claim Submission, Resubmission, Adjustments and Inquiry  </a:t>
            </a:r>
          </a:p>
        </p:txBody>
      </p:sp>
    </p:spTree>
    <p:extLst>
      <p:ext uri="{BB962C8B-B14F-4D97-AF65-F5344CB8AC3E}">
        <p14:creationId xmlns:p14="http://schemas.microsoft.com/office/powerpoint/2010/main" val="637327034"/>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762000" y="533400"/>
            <a:ext cx="13487400" cy="914400"/>
          </a:xfrm>
        </p:spPr>
        <p:txBody>
          <a:bodyPr>
            <a:normAutofit fontScale="90000"/>
          </a:bodyPr>
          <a:lstStyle/>
          <a:p>
            <a:r>
              <a:rPr lang="en-US" sz="4400" dirty="0"/>
              <a:t>DDS Specialized Services Provider </a:t>
            </a:r>
            <a:r>
              <a:rPr lang="en-US" sz="4400" dirty="0" smtClean="0"/>
              <a:t>Billing </a:t>
            </a:r>
            <a:r>
              <a:rPr lang="en-US" sz="4400" dirty="0"/>
              <a:t>Workshop</a:t>
            </a:r>
            <a:r>
              <a:rPr lang="en-US" sz="4400" dirty="0" smtClean="0"/>
              <a:t/>
            </a:r>
            <a:br>
              <a:rPr lang="en-US" sz="4400" dirty="0" smtClean="0"/>
            </a:br>
            <a:r>
              <a:rPr lang="en-US" altLang="en-US" sz="3100" dirty="0" smtClean="0"/>
              <a:t>Web </a:t>
            </a:r>
            <a:r>
              <a:rPr lang="en-US" altLang="en-US" sz="3100" dirty="0"/>
              <a:t>Account </a:t>
            </a:r>
            <a:r>
              <a:rPr lang="en-US" altLang="en-US" sz="3100" dirty="0" smtClean="0"/>
              <a:t>Capabilities</a:t>
            </a:r>
            <a:endParaRPr lang="en-US" altLang="en-US" sz="3100" dirty="0"/>
          </a:p>
        </p:txBody>
      </p:sp>
      <p:sp>
        <p:nvSpPr>
          <p:cNvPr id="3" name="Content Placeholder 2"/>
          <p:cNvSpPr>
            <a:spLocks noGrp="1"/>
          </p:cNvSpPr>
          <p:nvPr>
            <p:ph idx="1"/>
          </p:nvPr>
        </p:nvSpPr>
        <p:spPr>
          <a:xfrm>
            <a:off x="609600" y="1455057"/>
            <a:ext cx="13296900" cy="6019800"/>
          </a:xfrm>
          <a:ln w="28575">
            <a:solidFill>
              <a:schemeClr val="bg1"/>
            </a:solidFill>
          </a:ln>
        </p:spPr>
        <p:txBody>
          <a:bodyPr>
            <a:noAutofit/>
          </a:bodyPr>
          <a:lstStyle/>
          <a:p>
            <a:pPr>
              <a:defRPr/>
            </a:pPr>
            <a:endParaRPr lang="en-US" dirty="0" smtClean="0"/>
          </a:p>
          <a:p>
            <a:pPr marL="0" lvl="2" indent="0">
              <a:buNone/>
              <a:defRPr/>
            </a:pPr>
            <a:r>
              <a:rPr lang="en-US" b="1" dirty="0" smtClean="0"/>
              <a:t>Obtain Remittance Advice (RA)</a:t>
            </a:r>
          </a:p>
          <a:p>
            <a:pPr lvl="2">
              <a:defRPr/>
            </a:pPr>
            <a:r>
              <a:rPr lang="en-US" dirty="0" smtClean="0"/>
              <a:t>Reports claim activity (Paid, Denied, Adjusted, Suspended) since last financial cycle.</a:t>
            </a:r>
          </a:p>
          <a:p>
            <a:pPr marL="0" lvl="2" indent="0">
              <a:buNone/>
              <a:defRPr/>
            </a:pPr>
            <a:r>
              <a:rPr lang="en-US" b="1" dirty="0" smtClean="0"/>
              <a:t>Reference – </a:t>
            </a:r>
            <a:r>
              <a:rPr lang="en-US" b="1" dirty="0" smtClean="0">
                <a:hlinkClick r:id="rId3"/>
              </a:rPr>
              <a:t>www.ctdssmap.com</a:t>
            </a:r>
            <a:r>
              <a:rPr lang="en-US" b="1" dirty="0" smtClean="0"/>
              <a:t> &gt; Publications &gt; Manuals &gt; </a:t>
            </a:r>
            <a:r>
              <a:rPr lang="en-US" dirty="0" smtClean="0"/>
              <a:t>Chapter 10 &gt; Section 15 – Trade Files</a:t>
            </a:r>
            <a:endParaRPr lang="en-US" dirty="0"/>
          </a:p>
          <a:p>
            <a:pPr marL="342900" lvl="1">
              <a:defRPr/>
            </a:pPr>
            <a:endParaRPr lang="en-US" sz="2400" dirty="0"/>
          </a:p>
        </p:txBody>
      </p:sp>
    </p:spTree>
    <p:extLst>
      <p:ext uri="{BB962C8B-B14F-4D97-AF65-F5344CB8AC3E}">
        <p14:creationId xmlns:p14="http://schemas.microsoft.com/office/powerpoint/2010/main" val="2768804936"/>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DDS Specialized Services Provider Billing and Web Claim Submission Workshop</a:t>
            </a:r>
            <a:endParaRPr lang="en-US" dirty="0"/>
          </a:p>
        </p:txBody>
      </p:sp>
      <p:sp>
        <p:nvSpPr>
          <p:cNvPr id="3" name="Subtitle 2"/>
          <p:cNvSpPr>
            <a:spLocks noGrp="1"/>
          </p:cNvSpPr>
          <p:nvPr>
            <p:ph type="subTitle" idx="1"/>
          </p:nvPr>
        </p:nvSpPr>
        <p:spPr>
          <a:xfrm>
            <a:off x="685800" y="5257800"/>
            <a:ext cx="10058400" cy="1066800"/>
          </a:xfrm>
        </p:spPr>
        <p:txBody>
          <a:bodyPr/>
          <a:lstStyle/>
          <a:p>
            <a:r>
              <a:rPr lang="en-US" dirty="0" smtClean="0"/>
              <a:t>Web Account Capabilities –</a:t>
            </a:r>
            <a:r>
              <a:rPr lang="en-US" dirty="0"/>
              <a:t>Demographic Maintenance www.ctdssmap.com</a:t>
            </a:r>
          </a:p>
          <a:p>
            <a:endParaRPr lang="en-US" dirty="0" smtClean="0"/>
          </a:p>
          <a:p>
            <a:endParaRPr lang="en-US" dirty="0"/>
          </a:p>
        </p:txBody>
      </p:sp>
    </p:spTree>
    <p:extLst>
      <p:ext uri="{BB962C8B-B14F-4D97-AF65-F5344CB8AC3E}">
        <p14:creationId xmlns:p14="http://schemas.microsoft.com/office/powerpoint/2010/main" val="4787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639763"/>
            <a:ext cx="13258800" cy="1036637"/>
          </a:xfrm>
        </p:spPr>
        <p:txBody>
          <a:bodyPr>
            <a:normAutofit/>
          </a:bodyPr>
          <a:lstStyle/>
          <a:p>
            <a:r>
              <a:rPr lang="en-US" dirty="0"/>
              <a:t>DDS Specialized Services Provider </a:t>
            </a:r>
            <a:r>
              <a:rPr lang="en-US" dirty="0" smtClean="0"/>
              <a:t>Billing </a:t>
            </a:r>
            <a:r>
              <a:rPr lang="en-US" dirty="0"/>
              <a:t>Workshop</a:t>
            </a:r>
            <a:br>
              <a:rPr lang="en-US" dirty="0"/>
            </a:br>
            <a:r>
              <a:rPr lang="en-US" sz="3100" dirty="0" smtClean="0">
                <a:latin typeface="+mn-lt"/>
              </a:rPr>
              <a:t>Web Account Capabilities - Demographic Maintenance</a:t>
            </a:r>
            <a:endParaRPr lang="en-US" sz="3100" dirty="0">
              <a:latin typeface="+mn-lt"/>
            </a:endParaRPr>
          </a:p>
        </p:txBody>
      </p:sp>
      <p:sp>
        <p:nvSpPr>
          <p:cNvPr id="3" name="Text Placeholder 2"/>
          <p:cNvSpPr>
            <a:spLocks noGrp="1"/>
          </p:cNvSpPr>
          <p:nvPr>
            <p:ph type="body" sz="quarter" idx="16"/>
          </p:nvPr>
        </p:nvSpPr>
        <p:spPr>
          <a:xfrm>
            <a:off x="9138062" y="2133600"/>
            <a:ext cx="5120640" cy="5318760"/>
          </a:xfrm>
        </p:spPr>
        <p:txBody>
          <a:bodyPr/>
          <a:lstStyle/>
          <a:p>
            <a:r>
              <a:rPr lang="en-US" b="1" dirty="0"/>
              <a:t>The Demographic Maintenance section of the </a:t>
            </a:r>
            <a:r>
              <a:rPr lang="en-US" b="1" dirty="0" smtClean="0"/>
              <a:t>Secure Site </a:t>
            </a:r>
            <a:r>
              <a:rPr lang="en-US" b="1" dirty="0"/>
              <a:t>allows you to alter and maintain demographic information:</a:t>
            </a:r>
          </a:p>
          <a:p>
            <a:r>
              <a:rPr lang="en-US" dirty="0"/>
              <a:t>Mail to, Pay to, Service Location, and Enrollment addresses</a:t>
            </a:r>
          </a:p>
          <a:p>
            <a:r>
              <a:rPr lang="en-US" dirty="0"/>
              <a:t>EFT (Electronic Funds Transfer) Account (account that receives all CMAP related reimbursements) </a:t>
            </a:r>
          </a:p>
          <a:p>
            <a:r>
              <a:rPr lang="en-US" dirty="0" smtClean="0"/>
              <a:t>Service Language</a:t>
            </a:r>
            <a:endParaRPr lang="en-US" dirty="0"/>
          </a:p>
          <a:p>
            <a:r>
              <a:rPr lang="en-US" b="1" dirty="0"/>
              <a:t>Access this section by selecting demographic maintenance from either the Account submenu or the Account drop-down menu</a:t>
            </a:r>
          </a:p>
        </p:txBody>
      </p:sp>
      <p:pic>
        <p:nvPicPr>
          <p:cNvPr id="5" name="Picture 4"/>
          <p:cNvPicPr>
            <a:picLocks noChangeAspect="1"/>
          </p:cNvPicPr>
          <p:nvPr/>
        </p:nvPicPr>
        <p:blipFill>
          <a:blip r:embed="rId3"/>
          <a:stretch>
            <a:fillRect/>
          </a:stretch>
        </p:blipFill>
        <p:spPr>
          <a:xfrm>
            <a:off x="457200" y="2158621"/>
            <a:ext cx="8467725" cy="5010150"/>
          </a:xfrm>
          <a:prstGeom prst="rect">
            <a:avLst/>
          </a:prstGeom>
          <a:ln w="28575">
            <a:solidFill>
              <a:schemeClr val="accent5"/>
            </a:solidFill>
          </a:ln>
        </p:spPr>
      </p:pic>
      <p:pic>
        <p:nvPicPr>
          <p:cNvPr id="7" name="Picture 6"/>
          <p:cNvPicPr>
            <a:picLocks noChangeAspect="1"/>
          </p:cNvPicPr>
          <p:nvPr/>
        </p:nvPicPr>
        <p:blipFill>
          <a:blip r:embed="rId4"/>
          <a:stretch>
            <a:fillRect/>
          </a:stretch>
        </p:blipFill>
        <p:spPr>
          <a:xfrm>
            <a:off x="6781800" y="2590800"/>
            <a:ext cx="2000250" cy="2343150"/>
          </a:xfrm>
          <a:prstGeom prst="rect">
            <a:avLst/>
          </a:prstGeom>
        </p:spPr>
      </p:pic>
    </p:spTree>
    <p:extLst>
      <p:ext uri="{BB962C8B-B14F-4D97-AF65-F5344CB8AC3E}">
        <p14:creationId xmlns:p14="http://schemas.microsoft.com/office/powerpoint/2010/main" val="159307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DDS Specialized Services Provider </a:t>
            </a:r>
            <a:r>
              <a:rPr lang="en-US" dirty="0" smtClean="0"/>
              <a:t>Billing </a:t>
            </a:r>
            <a:r>
              <a:rPr lang="en-US" dirty="0"/>
              <a:t>Workshop</a:t>
            </a:r>
            <a:br>
              <a:rPr lang="en-US" dirty="0"/>
            </a:br>
            <a:r>
              <a:rPr lang="en-US" sz="2800" dirty="0" smtClean="0"/>
              <a:t>Web </a:t>
            </a:r>
            <a:r>
              <a:rPr lang="en-US" sz="2800" dirty="0"/>
              <a:t>Account Capabilities Demographic Maintenance cont.</a:t>
            </a:r>
          </a:p>
        </p:txBody>
      </p:sp>
      <p:sp>
        <p:nvSpPr>
          <p:cNvPr id="3" name="Text Placeholder 2"/>
          <p:cNvSpPr>
            <a:spLocks noGrp="1"/>
          </p:cNvSpPr>
          <p:nvPr>
            <p:ph type="body" sz="quarter" idx="16"/>
          </p:nvPr>
        </p:nvSpPr>
        <p:spPr>
          <a:xfrm>
            <a:off x="8961120" y="2468880"/>
            <a:ext cx="4934141" cy="4846320"/>
          </a:xfrm>
        </p:spPr>
        <p:txBody>
          <a:bodyPr>
            <a:normAutofit/>
          </a:bodyPr>
          <a:lstStyle/>
          <a:p>
            <a:r>
              <a:rPr lang="en-US" b="1" dirty="0"/>
              <a:t>The Demographic Maintenance page displays the provider information panel as well as a </a:t>
            </a:r>
            <a:r>
              <a:rPr lang="en-US" b="1" dirty="0" smtClean="0"/>
              <a:t>submenu</a:t>
            </a:r>
          </a:p>
          <a:p>
            <a:r>
              <a:rPr lang="en-US" dirty="0" smtClean="0"/>
              <a:t>Clicking </a:t>
            </a:r>
            <a:r>
              <a:rPr lang="en-US" dirty="0"/>
              <a:t>the submenu options will open a panel with related information</a:t>
            </a:r>
            <a:r>
              <a:rPr lang="en-US" dirty="0" smtClean="0"/>
              <a:t>:</a:t>
            </a:r>
          </a:p>
          <a:p>
            <a:r>
              <a:rPr lang="en-US" dirty="0" smtClean="0"/>
              <a:t>Service Location</a:t>
            </a:r>
          </a:p>
          <a:p>
            <a:r>
              <a:rPr lang="en-US" dirty="0" smtClean="0"/>
              <a:t>Location Name Address</a:t>
            </a:r>
            <a:endParaRPr lang="en-US" dirty="0"/>
          </a:p>
          <a:p>
            <a:r>
              <a:rPr lang="en-US" dirty="0" smtClean="0"/>
              <a:t>Electronic Funds Transfer (EFT Account)</a:t>
            </a:r>
            <a:endParaRPr lang="en-US" dirty="0"/>
          </a:p>
          <a:p>
            <a:pPr>
              <a:buFont typeface="Arial" panose="020B0604020202020204" pitchFamily="34" charset="0"/>
              <a:buChar char="−"/>
            </a:pPr>
            <a:r>
              <a:rPr lang="en-US" dirty="0"/>
              <a:t>Service Language - Language, Effective Date, End Date</a:t>
            </a:r>
          </a:p>
        </p:txBody>
      </p:sp>
      <p:pic>
        <p:nvPicPr>
          <p:cNvPr id="6" name="Picture 5"/>
          <p:cNvPicPr>
            <a:picLocks noChangeAspect="1"/>
          </p:cNvPicPr>
          <p:nvPr/>
        </p:nvPicPr>
        <p:blipFill>
          <a:blip r:embed="rId3"/>
          <a:stretch>
            <a:fillRect/>
          </a:stretch>
        </p:blipFill>
        <p:spPr>
          <a:xfrm>
            <a:off x="685800" y="5980253"/>
            <a:ext cx="7848600" cy="572947"/>
          </a:xfrm>
          <a:prstGeom prst="rect">
            <a:avLst/>
          </a:prstGeom>
          <a:ln w="28575">
            <a:solidFill>
              <a:schemeClr val="accent5"/>
            </a:solidFill>
          </a:ln>
        </p:spPr>
      </p:pic>
      <p:pic>
        <p:nvPicPr>
          <p:cNvPr id="5" name="Picture 4"/>
          <p:cNvPicPr>
            <a:picLocks noChangeAspect="1"/>
          </p:cNvPicPr>
          <p:nvPr/>
        </p:nvPicPr>
        <p:blipFill>
          <a:blip r:embed="rId4"/>
          <a:stretch>
            <a:fillRect/>
          </a:stretch>
        </p:blipFill>
        <p:spPr>
          <a:xfrm>
            <a:off x="685800" y="2057399"/>
            <a:ext cx="8048625" cy="3657601"/>
          </a:xfrm>
          <a:prstGeom prst="rect">
            <a:avLst/>
          </a:prstGeom>
          <a:ln w="28575">
            <a:solidFill>
              <a:schemeClr val="accent5"/>
            </a:solidFill>
          </a:ln>
        </p:spPr>
      </p:pic>
    </p:spTree>
    <p:extLst>
      <p:ext uri="{BB962C8B-B14F-4D97-AF65-F5344CB8AC3E}">
        <p14:creationId xmlns:p14="http://schemas.microsoft.com/office/powerpoint/2010/main" val="99087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975" y="548640"/>
            <a:ext cx="13327863" cy="1099163"/>
          </a:xfrm>
        </p:spPr>
        <p:txBody>
          <a:bodyPr/>
          <a:lstStyle/>
          <a:p>
            <a:r>
              <a:rPr lang="en-US" dirty="0"/>
              <a:t>DDS Specialized Services Provider </a:t>
            </a:r>
            <a:r>
              <a:rPr lang="en-US" dirty="0" smtClean="0"/>
              <a:t>Billing Workshop</a:t>
            </a:r>
            <a:endParaRPr lang="en-US" dirty="0"/>
          </a:p>
        </p:txBody>
      </p:sp>
      <p:sp>
        <p:nvSpPr>
          <p:cNvPr id="3" name="Text Placeholder 2"/>
          <p:cNvSpPr>
            <a:spLocks noGrp="1"/>
          </p:cNvSpPr>
          <p:nvPr>
            <p:ph type="body" sz="quarter" idx="13"/>
          </p:nvPr>
        </p:nvSpPr>
        <p:spPr>
          <a:xfrm>
            <a:off x="533400" y="1005840"/>
            <a:ext cx="13362052" cy="366454"/>
          </a:xfrm>
        </p:spPr>
        <p:txBody>
          <a:bodyPr/>
          <a:lstStyle/>
          <a:p>
            <a:r>
              <a:rPr lang="en-US" dirty="0"/>
              <a:t> </a:t>
            </a:r>
            <a:r>
              <a:rPr lang="en-US" sz="2800" dirty="0" smtClean="0"/>
              <a:t>Web </a:t>
            </a:r>
            <a:r>
              <a:rPr lang="en-US" sz="2800" dirty="0"/>
              <a:t>Account </a:t>
            </a:r>
            <a:r>
              <a:rPr lang="en-US" sz="2800" dirty="0" smtClean="0"/>
              <a:t>Capabilities - Demographic Maintenance cont.</a:t>
            </a:r>
            <a:endParaRPr lang="en-US" sz="2800" dirty="0"/>
          </a:p>
        </p:txBody>
      </p:sp>
      <p:sp>
        <p:nvSpPr>
          <p:cNvPr id="4" name="Content Placeholder 3"/>
          <p:cNvSpPr>
            <a:spLocks noGrp="1"/>
          </p:cNvSpPr>
          <p:nvPr>
            <p:ph idx="1"/>
          </p:nvPr>
        </p:nvSpPr>
        <p:spPr>
          <a:xfrm>
            <a:off x="731521" y="1828801"/>
            <a:ext cx="13075920" cy="5486399"/>
          </a:xfrm>
        </p:spPr>
        <p:txBody>
          <a:bodyPr/>
          <a:lstStyle/>
          <a:p>
            <a:r>
              <a:rPr lang="en-US" b="1" dirty="0" smtClean="0"/>
              <a:t>Specify different mailing, payment, service location and enrollment addresses.</a:t>
            </a:r>
            <a:endParaRPr lang="en-US" b="1" dirty="0"/>
          </a:p>
        </p:txBody>
      </p:sp>
      <p:pic>
        <p:nvPicPr>
          <p:cNvPr id="8" name="Picture 7"/>
          <p:cNvPicPr>
            <a:picLocks noChangeAspect="1"/>
          </p:cNvPicPr>
          <p:nvPr/>
        </p:nvPicPr>
        <p:blipFill>
          <a:blip r:embed="rId3"/>
          <a:stretch>
            <a:fillRect/>
          </a:stretch>
        </p:blipFill>
        <p:spPr>
          <a:xfrm>
            <a:off x="773532" y="2284614"/>
            <a:ext cx="13033909" cy="345269"/>
          </a:xfrm>
          <a:prstGeom prst="rect">
            <a:avLst/>
          </a:prstGeom>
          <a:ln w="28575">
            <a:solidFill>
              <a:schemeClr val="accent5"/>
            </a:solidFill>
          </a:ln>
        </p:spPr>
      </p:pic>
      <p:pic>
        <p:nvPicPr>
          <p:cNvPr id="6" name="Picture 5"/>
          <p:cNvPicPr>
            <a:picLocks noChangeAspect="1"/>
          </p:cNvPicPr>
          <p:nvPr/>
        </p:nvPicPr>
        <p:blipFill>
          <a:blip r:embed="rId4"/>
          <a:stretch>
            <a:fillRect/>
          </a:stretch>
        </p:blipFill>
        <p:spPr>
          <a:xfrm>
            <a:off x="773532" y="2629883"/>
            <a:ext cx="13033909" cy="4777442"/>
          </a:xfrm>
          <a:prstGeom prst="rect">
            <a:avLst/>
          </a:prstGeom>
          <a:ln w="28575">
            <a:solidFill>
              <a:srgbClr val="00C9FF"/>
            </a:solidFill>
          </a:ln>
        </p:spPr>
      </p:pic>
    </p:spTree>
    <p:extLst>
      <p:ext uri="{BB962C8B-B14F-4D97-AF65-F5344CB8AC3E}">
        <p14:creationId xmlns:p14="http://schemas.microsoft.com/office/powerpoint/2010/main" val="38824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609600"/>
            <a:ext cx="13258800" cy="872417"/>
          </a:xfrm>
        </p:spPr>
        <p:txBody>
          <a:bodyPr>
            <a:normAutofit fontScale="90000"/>
          </a:bodyPr>
          <a:lstStyle/>
          <a:p>
            <a:r>
              <a:rPr lang="en-US" sz="4400" dirty="0"/>
              <a:t>DDS Specialized Services Provider </a:t>
            </a:r>
            <a:r>
              <a:rPr lang="en-US" sz="4400" dirty="0" smtClean="0"/>
              <a:t>Billing </a:t>
            </a:r>
            <a:r>
              <a:rPr lang="en-US" sz="4400" dirty="0"/>
              <a:t>Workshop</a:t>
            </a:r>
            <a:r>
              <a:rPr lang="en-US" sz="4400" dirty="0" smtClean="0"/>
              <a:t/>
            </a:r>
            <a:br>
              <a:rPr lang="en-US" sz="4400" dirty="0" smtClean="0"/>
            </a:br>
            <a:r>
              <a:rPr lang="en-US" sz="3100" dirty="0"/>
              <a:t>Web Account Capabilities-Demographic Maintenance cont</a:t>
            </a:r>
            <a:r>
              <a:rPr lang="en-US" sz="2880" dirty="0"/>
              <a:t>.</a:t>
            </a:r>
          </a:p>
        </p:txBody>
      </p:sp>
      <p:sp>
        <p:nvSpPr>
          <p:cNvPr id="2" name="Content Placeholder 1"/>
          <p:cNvSpPr>
            <a:spLocks noGrp="1"/>
          </p:cNvSpPr>
          <p:nvPr>
            <p:ph idx="1"/>
          </p:nvPr>
        </p:nvSpPr>
        <p:spPr>
          <a:xfrm>
            <a:off x="731520" y="1828802"/>
            <a:ext cx="13163741" cy="914399"/>
          </a:xfrm>
        </p:spPr>
        <p:txBody>
          <a:bodyPr>
            <a:normAutofit/>
          </a:bodyPr>
          <a:lstStyle/>
          <a:p>
            <a:r>
              <a:rPr lang="en-US" b="1" dirty="0"/>
              <a:t>To alter address </a:t>
            </a:r>
            <a:r>
              <a:rPr lang="en-US" b="1" dirty="0" smtClean="0"/>
              <a:t>information, </a:t>
            </a:r>
            <a:r>
              <a:rPr lang="en-US" b="1" dirty="0"/>
              <a:t>simply select the applicable row from the provided list (Enrollment Address, Mail to, Pay to, or Service Location); then click maintain address</a:t>
            </a:r>
          </a:p>
          <a:p>
            <a:endParaRPr lang="en-US" b="1" dirty="0"/>
          </a:p>
        </p:txBody>
      </p:sp>
      <p:sp>
        <p:nvSpPr>
          <p:cNvPr id="5" name="Rectangle 4"/>
          <p:cNvSpPr/>
          <p:nvPr/>
        </p:nvSpPr>
        <p:spPr>
          <a:xfrm>
            <a:off x="731520" y="4084397"/>
            <a:ext cx="11064240" cy="1559338"/>
          </a:xfrm>
          <a:prstGeom prst="rect">
            <a:avLst/>
          </a:prstGeom>
        </p:spPr>
        <p:txBody>
          <a:bodyPr wrap="square">
            <a:spAutoFit/>
          </a:bodyPr>
          <a:lstStyle/>
          <a:p>
            <a:pPr>
              <a:lnSpc>
                <a:spcPct val="90000"/>
              </a:lnSpc>
              <a:spcBef>
                <a:spcPts val="1440"/>
              </a:spcBef>
            </a:pPr>
            <a:r>
              <a:rPr lang="en-US" sz="2000" b="1" dirty="0" smtClean="0">
                <a:solidFill>
                  <a:prstClr val="black"/>
                </a:solidFill>
              </a:rPr>
              <a:t>Select/fill </a:t>
            </a:r>
            <a:r>
              <a:rPr lang="en-US" sz="2000" b="1" dirty="0">
                <a:solidFill>
                  <a:prstClr val="black"/>
                </a:solidFill>
              </a:rPr>
              <a:t>in the appropriate information (address, phone number, </a:t>
            </a:r>
            <a:r>
              <a:rPr lang="en-US" sz="2000" b="1" dirty="0" smtClean="0">
                <a:solidFill>
                  <a:prstClr val="black"/>
                </a:solidFill>
              </a:rPr>
              <a:t>etc.); </a:t>
            </a:r>
            <a:r>
              <a:rPr lang="en-US" sz="2000" b="1" dirty="0">
                <a:solidFill>
                  <a:prstClr val="black"/>
                </a:solidFill>
              </a:rPr>
              <a:t>click save</a:t>
            </a:r>
          </a:p>
          <a:p>
            <a:pPr marL="219456" indent="-219456">
              <a:lnSpc>
                <a:spcPct val="90000"/>
              </a:lnSpc>
              <a:spcBef>
                <a:spcPts val="1440"/>
              </a:spcBef>
              <a:buFont typeface="Arial" panose="020B0604020202020204" pitchFamily="34" charset="0"/>
              <a:buChar char="–"/>
            </a:pPr>
            <a:endParaRPr lang="en-US" sz="3456" b="1" dirty="0">
              <a:solidFill>
                <a:prstClr val="black"/>
              </a:solidFill>
            </a:endParaRPr>
          </a:p>
          <a:p>
            <a:pPr lvl="2" algn="just"/>
            <a:endParaRPr lang="en-US" sz="3456" dirty="0"/>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0" y="3783424"/>
            <a:ext cx="1085850" cy="24003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990600" y="5552713"/>
            <a:ext cx="9166862" cy="1005565"/>
            <a:chOff x="723900" y="5114925"/>
            <a:chExt cx="7639050" cy="628650"/>
          </a:xfrm>
        </p:grpSpPr>
        <p:pic>
          <p:nvPicPr>
            <p:cNvPr id="11" name="Picture 14"/>
            <p:cNvPicPr>
              <a:picLocks noChangeAspect="1" noChangeArrowheads="1"/>
            </p:cNvPicPr>
            <p:nvPr/>
          </p:nvPicPr>
          <p:blipFill>
            <a:blip r:embed="rId4" cstate="print"/>
            <a:srcRect/>
            <a:stretch>
              <a:fillRect/>
            </a:stretch>
          </p:blipFill>
          <p:spPr bwMode="auto">
            <a:xfrm>
              <a:off x="6153150" y="5114925"/>
              <a:ext cx="2209800" cy="590550"/>
            </a:xfrm>
            <a:prstGeom prst="rect">
              <a:avLst/>
            </a:prstGeom>
            <a:noFill/>
            <a:ln w="9525">
              <a:noFill/>
              <a:miter lim="800000"/>
              <a:headEnd/>
              <a:tailEnd/>
            </a:ln>
            <a:effectLst/>
          </p:spPr>
        </p:pic>
        <p:pic>
          <p:nvPicPr>
            <p:cNvPr id="12" name="Picture 15"/>
            <p:cNvPicPr>
              <a:picLocks noChangeAspect="1" noChangeArrowheads="1"/>
            </p:cNvPicPr>
            <p:nvPr/>
          </p:nvPicPr>
          <p:blipFill>
            <a:blip r:embed="rId5" cstate="print"/>
            <a:srcRect/>
            <a:stretch>
              <a:fillRect/>
            </a:stretch>
          </p:blipFill>
          <p:spPr bwMode="auto">
            <a:xfrm>
              <a:off x="723900" y="5114925"/>
              <a:ext cx="5581650" cy="628650"/>
            </a:xfrm>
            <a:prstGeom prst="rect">
              <a:avLst/>
            </a:prstGeom>
            <a:noFill/>
            <a:ln w="9525">
              <a:noFill/>
              <a:miter lim="800000"/>
              <a:headEnd/>
              <a:tailEnd/>
            </a:ln>
            <a:effectLst/>
          </p:spPr>
        </p:pic>
      </p:grpSp>
      <p:pic>
        <p:nvPicPr>
          <p:cNvPr id="4" name="Picture 3"/>
          <p:cNvPicPr>
            <a:picLocks noChangeAspect="1"/>
          </p:cNvPicPr>
          <p:nvPr/>
        </p:nvPicPr>
        <p:blipFill>
          <a:blip r:embed="rId6"/>
          <a:stretch>
            <a:fillRect/>
          </a:stretch>
        </p:blipFill>
        <p:spPr>
          <a:xfrm>
            <a:off x="731520" y="2589663"/>
            <a:ext cx="10241280" cy="1082973"/>
          </a:xfrm>
          <a:prstGeom prst="rect">
            <a:avLst/>
          </a:prstGeom>
          <a:ln w="28575">
            <a:solidFill>
              <a:srgbClr val="00B0F0"/>
            </a:solidFill>
          </a:ln>
        </p:spPr>
      </p:pic>
    </p:spTree>
    <p:extLst>
      <p:ext uri="{BB962C8B-B14F-4D97-AF65-F5344CB8AC3E}">
        <p14:creationId xmlns:p14="http://schemas.microsoft.com/office/powerpoint/2010/main" val="282468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DDS Specialized Services Provider </a:t>
            </a:r>
            <a:r>
              <a:rPr lang="en-US" dirty="0" smtClean="0"/>
              <a:t>Billing Workshop</a:t>
            </a:r>
            <a:r>
              <a:rPr lang="en-US" dirty="0"/>
              <a:t/>
            </a:r>
            <a:br>
              <a:rPr lang="en-US" dirty="0"/>
            </a:br>
            <a:endParaRPr lang="en-US" dirty="0"/>
          </a:p>
        </p:txBody>
      </p:sp>
      <p:sp>
        <p:nvSpPr>
          <p:cNvPr id="3" name="Text Placeholder 2"/>
          <p:cNvSpPr>
            <a:spLocks noGrp="1"/>
          </p:cNvSpPr>
          <p:nvPr>
            <p:ph type="body" sz="quarter" idx="13"/>
          </p:nvPr>
        </p:nvSpPr>
        <p:spPr>
          <a:xfrm>
            <a:off x="609600" y="1121088"/>
            <a:ext cx="13285660" cy="457200"/>
          </a:xfrm>
        </p:spPr>
        <p:txBody>
          <a:bodyPr/>
          <a:lstStyle/>
          <a:p>
            <a:r>
              <a:rPr lang="en-US" dirty="0"/>
              <a:t> </a:t>
            </a:r>
            <a:r>
              <a:rPr lang="en-US" sz="2800" dirty="0">
                <a:latin typeface="+mj-lt"/>
              </a:rPr>
              <a:t>Web Account </a:t>
            </a:r>
            <a:r>
              <a:rPr lang="en-US" sz="2800" dirty="0" smtClean="0">
                <a:latin typeface="+mj-lt"/>
              </a:rPr>
              <a:t>Capabilities - Demographic Maintenance cont.</a:t>
            </a:r>
            <a:endParaRPr lang="en-US" sz="2800" dirty="0">
              <a:latin typeface="+mj-lt"/>
            </a:endParaRPr>
          </a:p>
        </p:txBody>
      </p:sp>
      <p:sp>
        <p:nvSpPr>
          <p:cNvPr id="4" name="Content Placeholder 3"/>
          <p:cNvSpPr>
            <a:spLocks noGrp="1"/>
          </p:cNvSpPr>
          <p:nvPr>
            <p:ph idx="1"/>
          </p:nvPr>
        </p:nvSpPr>
        <p:spPr/>
        <p:txBody>
          <a:bodyPr/>
          <a:lstStyle/>
          <a:p>
            <a:r>
              <a:rPr lang="en-US" dirty="0"/>
              <a:t>The EFT Account panel allows you to add and maintain bank accounts into which reimbursements from CMAP will be electronically </a:t>
            </a:r>
            <a:r>
              <a:rPr lang="en-US" dirty="0" smtClean="0"/>
              <a:t>deposited.  Click add; enter the appropriate information; and click save.</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328" y="2651762"/>
            <a:ext cx="12776536" cy="4663439"/>
          </a:xfrm>
          <a:prstGeom prst="rect">
            <a:avLst/>
          </a:prstGeom>
          <a:noFill/>
          <a:ln w="28575">
            <a:solidFill>
              <a:schemeClr val="accent5"/>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7"/>
          <p:cNvPicPr>
            <a:picLocks noChangeAspect="1"/>
          </p:cNvPicPr>
          <p:nvPr/>
        </p:nvPicPr>
        <p:blipFill>
          <a:blip r:embed="rId4"/>
          <a:stretch>
            <a:fillRect/>
          </a:stretch>
        </p:blipFill>
        <p:spPr>
          <a:xfrm>
            <a:off x="6925942" y="5150110"/>
            <a:ext cx="6560820" cy="1577340"/>
          </a:xfrm>
          <a:prstGeom prst="rect">
            <a:avLst/>
          </a:prstGeom>
        </p:spPr>
      </p:pic>
    </p:spTree>
    <p:extLst>
      <p:ext uri="{BB962C8B-B14F-4D97-AF65-F5344CB8AC3E}">
        <p14:creationId xmlns:p14="http://schemas.microsoft.com/office/powerpoint/2010/main" val="326369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39763"/>
            <a:ext cx="13258800" cy="1112837"/>
          </a:xfrm>
        </p:spPr>
        <p:txBody>
          <a:bodyPr/>
          <a:lstStyle/>
          <a:p>
            <a:r>
              <a:rPr lang="en-US" dirty="0"/>
              <a:t>DDS Specialized Services Provider Billing Workshop</a:t>
            </a:r>
            <a:r>
              <a:rPr lang="en-US" sz="2800" dirty="0" smtClean="0"/>
              <a:t/>
            </a:r>
            <a:br>
              <a:rPr lang="en-US" sz="2800" dirty="0" smtClean="0"/>
            </a:br>
            <a:r>
              <a:rPr lang="en-US" sz="2800" dirty="0" smtClean="0"/>
              <a:t>Training </a:t>
            </a:r>
            <a:r>
              <a:rPr lang="en-US" sz="2800" dirty="0"/>
              <a:t>Topics </a:t>
            </a:r>
            <a:r>
              <a:rPr lang="en-US" sz="2800" dirty="0" smtClean="0"/>
              <a:t>cont.</a:t>
            </a:r>
            <a:endParaRPr lang="en-US" sz="2800" dirty="0"/>
          </a:p>
        </p:txBody>
      </p:sp>
      <p:sp>
        <p:nvSpPr>
          <p:cNvPr id="3" name="Content Placeholder 2"/>
          <p:cNvSpPr>
            <a:spLocks noGrp="1"/>
          </p:cNvSpPr>
          <p:nvPr>
            <p:ph sz="half" idx="1"/>
          </p:nvPr>
        </p:nvSpPr>
        <p:spPr>
          <a:xfrm>
            <a:off x="914400" y="1937657"/>
            <a:ext cx="7086600" cy="5562599"/>
          </a:xfrm>
        </p:spPr>
        <p:txBody>
          <a:bodyPr>
            <a:normAutofit lnSpcReduction="10000"/>
          </a:bodyPr>
          <a:lstStyle/>
          <a:p>
            <a:pPr fontAlgn="base">
              <a:lnSpc>
                <a:spcPct val="95000"/>
              </a:lnSpc>
              <a:spcBef>
                <a:spcPct val="35000"/>
              </a:spcBef>
              <a:spcAft>
                <a:spcPct val="0"/>
              </a:spcAft>
              <a:buClr>
                <a:srgbClr val="000000"/>
              </a:buClr>
              <a:buSzPct val="90000"/>
              <a:defRPr/>
            </a:pPr>
            <a:r>
              <a:rPr lang="en-US" altLang="en-US" sz="2400" kern="0" dirty="0">
                <a:solidFill>
                  <a:srgbClr val="000000"/>
                </a:solidFill>
                <a:ea typeface="MS PGothic"/>
                <a:cs typeface="Arial"/>
              </a:rPr>
              <a:t>Available Publications</a:t>
            </a:r>
          </a:p>
          <a:p>
            <a:pPr marL="457200" indent="-457200" fontAlgn="base">
              <a:lnSpc>
                <a:spcPct val="95000"/>
              </a:lnSpc>
              <a:spcBef>
                <a:spcPct val="35000"/>
              </a:spcBef>
              <a:spcAft>
                <a:spcPct val="0"/>
              </a:spcAft>
              <a:buClr>
                <a:srgbClr val="000000"/>
              </a:buClr>
              <a:buSzPct val="90000"/>
              <a:buFont typeface="Arial" panose="020B0604020202020204" pitchFamily="34" charset="0"/>
              <a:buChar char="•"/>
              <a:defRPr/>
            </a:pPr>
            <a:r>
              <a:rPr lang="en-US" altLang="en-US" sz="2400" b="0" kern="0" dirty="0">
                <a:solidFill>
                  <a:srgbClr val="000000"/>
                </a:solidFill>
                <a:ea typeface="MS PGothic"/>
                <a:cs typeface="Arial"/>
              </a:rPr>
              <a:t>Bulletins</a:t>
            </a:r>
          </a:p>
          <a:p>
            <a:pPr marL="457200" indent="-457200" fontAlgn="base">
              <a:lnSpc>
                <a:spcPct val="95000"/>
              </a:lnSpc>
              <a:spcBef>
                <a:spcPct val="35000"/>
              </a:spcBef>
              <a:spcAft>
                <a:spcPct val="0"/>
              </a:spcAft>
              <a:buClr>
                <a:srgbClr val="000000"/>
              </a:buClr>
              <a:buSzPct val="90000"/>
              <a:buFont typeface="Arial" panose="020B0604020202020204" pitchFamily="34" charset="0"/>
              <a:buChar char="•"/>
              <a:defRPr/>
            </a:pPr>
            <a:r>
              <a:rPr lang="en-US" altLang="en-US" sz="2400" b="0" kern="0" dirty="0">
                <a:solidFill>
                  <a:srgbClr val="000000"/>
                </a:solidFill>
                <a:ea typeface="MS PGothic"/>
                <a:cs typeface="Arial"/>
              </a:rPr>
              <a:t>Important Messages</a:t>
            </a:r>
          </a:p>
          <a:p>
            <a:pPr marL="457200" indent="-457200" fontAlgn="base">
              <a:lnSpc>
                <a:spcPct val="95000"/>
              </a:lnSpc>
              <a:spcBef>
                <a:spcPct val="35000"/>
              </a:spcBef>
              <a:spcAft>
                <a:spcPct val="0"/>
              </a:spcAft>
              <a:buClr>
                <a:srgbClr val="000000"/>
              </a:buClr>
              <a:buSzPct val="90000"/>
              <a:buFont typeface="Arial" panose="020B0604020202020204" pitchFamily="34" charset="0"/>
              <a:buChar char="•"/>
              <a:defRPr/>
            </a:pPr>
            <a:r>
              <a:rPr lang="en-US" altLang="en-US" sz="2400" b="0" kern="0" dirty="0">
                <a:solidFill>
                  <a:srgbClr val="000000"/>
                </a:solidFill>
                <a:ea typeface="MS PGothic"/>
                <a:cs typeface="Arial"/>
              </a:rPr>
              <a:t>Provider Manuals</a:t>
            </a:r>
          </a:p>
          <a:p>
            <a:pPr marL="457200" indent="-457200" fontAlgn="base">
              <a:lnSpc>
                <a:spcPct val="95000"/>
              </a:lnSpc>
              <a:spcBef>
                <a:spcPct val="35000"/>
              </a:spcBef>
              <a:spcAft>
                <a:spcPct val="0"/>
              </a:spcAft>
              <a:buClr>
                <a:srgbClr val="000000"/>
              </a:buClr>
              <a:buSzPct val="90000"/>
              <a:buFont typeface="Arial" panose="020B0604020202020204" pitchFamily="34" charset="0"/>
              <a:buChar char="•"/>
              <a:defRPr/>
            </a:pPr>
            <a:r>
              <a:rPr lang="en-US" altLang="en-US" sz="2400" b="0" kern="0" dirty="0">
                <a:solidFill>
                  <a:srgbClr val="000000"/>
                </a:solidFill>
                <a:ea typeface="MS PGothic"/>
                <a:cs typeface="Arial"/>
              </a:rPr>
              <a:t>Banner </a:t>
            </a:r>
            <a:r>
              <a:rPr lang="en-US" altLang="en-US" sz="2400" b="0" kern="0" dirty="0" smtClean="0">
                <a:solidFill>
                  <a:srgbClr val="000000"/>
                </a:solidFill>
                <a:ea typeface="MS PGothic"/>
                <a:cs typeface="Arial"/>
              </a:rPr>
              <a:t>Messages</a:t>
            </a:r>
            <a:endParaRPr lang="en-US" altLang="en-US" sz="2400" b="0" kern="0" dirty="0">
              <a:solidFill>
                <a:srgbClr val="000000"/>
              </a:solidFill>
              <a:ea typeface="MS PGothic"/>
              <a:cs typeface="Arial"/>
            </a:endParaRPr>
          </a:p>
          <a:p>
            <a:pPr marL="457200" indent="-457200" fontAlgn="base">
              <a:lnSpc>
                <a:spcPct val="95000"/>
              </a:lnSpc>
              <a:spcBef>
                <a:spcPct val="35000"/>
              </a:spcBef>
              <a:spcAft>
                <a:spcPct val="0"/>
              </a:spcAft>
              <a:buClr>
                <a:srgbClr val="000000"/>
              </a:buClr>
              <a:buSzPct val="90000"/>
              <a:buFont typeface="Arial" panose="020B0604020202020204" pitchFamily="34" charset="0"/>
              <a:buChar char="•"/>
              <a:defRPr/>
            </a:pPr>
            <a:r>
              <a:rPr lang="en-US" altLang="en-US" sz="2400" b="0" kern="0" dirty="0">
                <a:solidFill>
                  <a:srgbClr val="000000"/>
                </a:solidFill>
                <a:ea typeface="MS PGothic"/>
                <a:cs typeface="Arial"/>
              </a:rPr>
              <a:t>Quarterly Newsletters</a:t>
            </a:r>
          </a:p>
          <a:p>
            <a:pPr fontAlgn="base">
              <a:lnSpc>
                <a:spcPct val="95000"/>
              </a:lnSpc>
              <a:spcBef>
                <a:spcPct val="35000"/>
              </a:spcBef>
              <a:spcAft>
                <a:spcPct val="0"/>
              </a:spcAft>
              <a:buClr>
                <a:srgbClr val="000000"/>
              </a:buClr>
              <a:buSzPct val="90000"/>
              <a:defRPr/>
            </a:pPr>
            <a:endParaRPr lang="en-US" altLang="en-US" sz="2400" kern="0" dirty="0" smtClean="0">
              <a:solidFill>
                <a:srgbClr val="000000"/>
              </a:solidFill>
              <a:ea typeface="MS PGothic"/>
              <a:cs typeface="Arial"/>
            </a:endParaRPr>
          </a:p>
          <a:p>
            <a:pPr fontAlgn="base">
              <a:lnSpc>
                <a:spcPct val="95000"/>
              </a:lnSpc>
              <a:spcBef>
                <a:spcPct val="35000"/>
              </a:spcBef>
              <a:spcAft>
                <a:spcPct val="0"/>
              </a:spcAft>
              <a:buClr>
                <a:srgbClr val="000000"/>
              </a:buClr>
              <a:buSzPct val="90000"/>
              <a:defRPr/>
            </a:pPr>
            <a:r>
              <a:rPr lang="en-US" altLang="en-US" sz="2400" kern="0" dirty="0" smtClean="0">
                <a:solidFill>
                  <a:srgbClr val="000000"/>
                </a:solidFill>
                <a:ea typeface="MS PGothic"/>
                <a:cs typeface="Arial"/>
              </a:rPr>
              <a:t>On-going Communication Tools</a:t>
            </a:r>
            <a:endParaRPr lang="en-US" altLang="en-US" sz="2400" kern="0" dirty="0">
              <a:solidFill>
                <a:srgbClr val="000000"/>
              </a:solidFill>
              <a:ea typeface="MS PGothic"/>
              <a:cs typeface="Arial"/>
            </a:endParaRPr>
          </a:p>
          <a:p>
            <a:pPr marL="342900" indent="-342900" fontAlgn="base">
              <a:lnSpc>
                <a:spcPct val="95000"/>
              </a:lnSpc>
              <a:spcBef>
                <a:spcPct val="35000"/>
              </a:spcBef>
              <a:spcAft>
                <a:spcPct val="0"/>
              </a:spcAft>
              <a:buClr>
                <a:srgbClr val="000000"/>
              </a:buClr>
              <a:buSzPct val="90000"/>
              <a:buFont typeface="Arial" panose="020B0604020202020204" pitchFamily="34" charset="0"/>
              <a:buChar char="•"/>
              <a:defRPr/>
            </a:pPr>
            <a:r>
              <a:rPr lang="en-US" altLang="en-US" sz="2400" b="0" kern="0" dirty="0">
                <a:solidFill>
                  <a:srgbClr val="000000"/>
                </a:solidFill>
                <a:ea typeface="MS PGothic"/>
                <a:cs typeface="Arial"/>
              </a:rPr>
              <a:t>E-Messaging</a:t>
            </a:r>
          </a:p>
          <a:p>
            <a:pPr fontAlgn="base">
              <a:lnSpc>
                <a:spcPct val="95000"/>
              </a:lnSpc>
              <a:spcBef>
                <a:spcPct val="35000"/>
              </a:spcBef>
              <a:spcAft>
                <a:spcPct val="0"/>
              </a:spcAft>
              <a:buClr>
                <a:srgbClr val="000000"/>
              </a:buClr>
              <a:buSzPct val="90000"/>
              <a:defRPr/>
            </a:pPr>
            <a:endParaRPr lang="en-US" altLang="en-US" sz="2400" kern="0" dirty="0">
              <a:solidFill>
                <a:srgbClr val="000000"/>
              </a:solidFill>
              <a:ea typeface="MS PGothic"/>
              <a:cs typeface="Arial"/>
            </a:endParaRPr>
          </a:p>
          <a:p>
            <a:pPr fontAlgn="base">
              <a:lnSpc>
                <a:spcPct val="95000"/>
              </a:lnSpc>
              <a:spcBef>
                <a:spcPct val="35000"/>
              </a:spcBef>
              <a:spcAft>
                <a:spcPct val="0"/>
              </a:spcAft>
              <a:buClr>
                <a:srgbClr val="000000"/>
              </a:buClr>
              <a:buSzPct val="90000"/>
              <a:defRPr/>
            </a:pPr>
            <a:r>
              <a:rPr lang="en-US" altLang="en-US" sz="2400" kern="0" dirty="0" smtClean="0">
                <a:solidFill>
                  <a:srgbClr val="000000"/>
                </a:solidFill>
                <a:ea typeface="MS PGothic"/>
                <a:cs typeface="Arial"/>
              </a:rPr>
              <a:t>Contacts</a:t>
            </a:r>
          </a:p>
          <a:p>
            <a:pPr fontAlgn="base">
              <a:lnSpc>
                <a:spcPct val="95000"/>
              </a:lnSpc>
              <a:spcBef>
                <a:spcPct val="35000"/>
              </a:spcBef>
              <a:spcAft>
                <a:spcPct val="0"/>
              </a:spcAft>
              <a:buClr>
                <a:srgbClr val="000000"/>
              </a:buClr>
              <a:buSzPct val="90000"/>
              <a:defRPr/>
            </a:pPr>
            <a:r>
              <a:rPr lang="en-US" altLang="en-US" sz="2400" kern="0" dirty="0" smtClean="0">
                <a:solidFill>
                  <a:srgbClr val="000000"/>
                </a:solidFill>
                <a:ea typeface="MS PGothic"/>
                <a:cs typeface="Arial"/>
              </a:rPr>
              <a:t>Questions</a:t>
            </a:r>
            <a:endParaRPr lang="en-US" altLang="en-US" sz="2400" kern="0" dirty="0">
              <a:solidFill>
                <a:srgbClr val="000000"/>
              </a:solidFill>
              <a:ea typeface="MS PGothic"/>
              <a:cs typeface="Arial"/>
            </a:endParaRPr>
          </a:p>
          <a:p>
            <a:pPr fontAlgn="base">
              <a:lnSpc>
                <a:spcPct val="95000"/>
              </a:lnSpc>
              <a:spcBef>
                <a:spcPct val="35000"/>
              </a:spcBef>
              <a:spcAft>
                <a:spcPct val="0"/>
              </a:spcAft>
              <a:buClr>
                <a:srgbClr val="000000"/>
              </a:buClr>
              <a:buSzPct val="90000"/>
              <a:defRPr/>
            </a:pPr>
            <a:endParaRPr lang="en-US" altLang="en-US" sz="2400" kern="0" dirty="0" smtClean="0">
              <a:solidFill>
                <a:srgbClr val="000000"/>
              </a:solidFill>
              <a:ea typeface="MS PGothic"/>
              <a:cs typeface="Arial"/>
            </a:endParaRPr>
          </a:p>
          <a:p>
            <a:pPr fontAlgn="base">
              <a:lnSpc>
                <a:spcPct val="95000"/>
              </a:lnSpc>
              <a:spcBef>
                <a:spcPct val="35000"/>
              </a:spcBef>
              <a:spcAft>
                <a:spcPct val="0"/>
              </a:spcAft>
              <a:buClr>
                <a:srgbClr val="000000"/>
              </a:buClr>
              <a:buSzPct val="90000"/>
              <a:defRPr/>
            </a:pPr>
            <a:endParaRPr lang="en-US" altLang="en-US" sz="2400" kern="0" dirty="0">
              <a:solidFill>
                <a:srgbClr val="000000"/>
              </a:solidFill>
              <a:ea typeface="MS PGothic"/>
              <a:cs typeface="Arial"/>
            </a:endParaRPr>
          </a:p>
          <a:p>
            <a:pPr marL="228600" lvl="3" indent="0">
              <a:buNone/>
              <a:defRPr/>
            </a:pPr>
            <a:endParaRPr lang="en-US" dirty="0"/>
          </a:p>
        </p:txBody>
      </p:sp>
      <p:sp>
        <p:nvSpPr>
          <p:cNvPr id="4" name="Content Placeholder 3"/>
          <p:cNvSpPr>
            <a:spLocks noGrp="1"/>
          </p:cNvSpPr>
          <p:nvPr>
            <p:ph sz="half" idx="2"/>
          </p:nvPr>
        </p:nvSpPr>
        <p:spPr>
          <a:xfrm>
            <a:off x="8001000" y="2148113"/>
            <a:ext cx="6324600" cy="5145993"/>
          </a:xfrm>
        </p:spPr>
        <p:txBody>
          <a:bodyPr>
            <a:noAutofit/>
          </a:bodyPr>
          <a:lstStyle/>
          <a:p>
            <a:pPr fontAlgn="base">
              <a:lnSpc>
                <a:spcPct val="95000"/>
              </a:lnSpc>
              <a:spcBef>
                <a:spcPct val="35000"/>
              </a:spcBef>
              <a:spcAft>
                <a:spcPct val="0"/>
              </a:spcAft>
              <a:buClr>
                <a:srgbClr val="000000"/>
              </a:buClr>
              <a:buSzPct val="90000"/>
              <a:defRPr/>
            </a:pPr>
            <a:endParaRPr lang="en-US" altLang="en-US" sz="2400" kern="0" dirty="0" smtClean="0">
              <a:solidFill>
                <a:srgbClr val="000000"/>
              </a:solidFill>
              <a:ea typeface="MS PGothic"/>
              <a:cs typeface="Arial"/>
            </a:endParaRPr>
          </a:p>
          <a:p>
            <a:pPr fontAlgn="base">
              <a:lnSpc>
                <a:spcPct val="95000"/>
              </a:lnSpc>
              <a:spcBef>
                <a:spcPct val="35000"/>
              </a:spcBef>
              <a:spcAft>
                <a:spcPct val="0"/>
              </a:spcAft>
              <a:buClr>
                <a:srgbClr val="000000"/>
              </a:buClr>
              <a:buSzPct val="90000"/>
              <a:defRPr/>
            </a:pPr>
            <a:endParaRPr lang="en-US" altLang="en-US" sz="2400" kern="0" dirty="0" smtClean="0">
              <a:solidFill>
                <a:srgbClr val="000000"/>
              </a:solidFill>
              <a:ea typeface="MS PGothic"/>
              <a:cs typeface="Arial"/>
            </a:endParaRPr>
          </a:p>
          <a:p>
            <a:pPr fontAlgn="base">
              <a:lnSpc>
                <a:spcPct val="95000"/>
              </a:lnSpc>
              <a:spcBef>
                <a:spcPct val="35000"/>
              </a:spcBef>
              <a:spcAft>
                <a:spcPct val="0"/>
              </a:spcAft>
              <a:buClr>
                <a:srgbClr val="000000"/>
              </a:buClr>
              <a:buSzPct val="90000"/>
              <a:defRPr/>
            </a:pPr>
            <a:endParaRPr lang="en-US" altLang="en-US" sz="2400" kern="0" dirty="0" smtClean="0">
              <a:solidFill>
                <a:srgbClr val="000000"/>
              </a:solidFill>
              <a:ea typeface="MS PGothic"/>
              <a:cs typeface="Arial"/>
            </a:endParaRPr>
          </a:p>
          <a:p>
            <a:pPr fontAlgn="base">
              <a:lnSpc>
                <a:spcPct val="95000"/>
              </a:lnSpc>
              <a:spcBef>
                <a:spcPct val="35000"/>
              </a:spcBef>
              <a:spcAft>
                <a:spcPct val="0"/>
              </a:spcAft>
              <a:buClr>
                <a:srgbClr val="000000"/>
              </a:buClr>
              <a:buSzPct val="90000"/>
              <a:defRPr/>
            </a:pPr>
            <a:endParaRPr lang="en-US" altLang="en-US" sz="2400" kern="0" dirty="0" smtClean="0">
              <a:solidFill>
                <a:srgbClr val="000000"/>
              </a:solidFill>
              <a:ea typeface="MS PGothic"/>
              <a:cs typeface="Arial"/>
            </a:endParaRPr>
          </a:p>
          <a:p>
            <a:endParaRPr lang="en-US" sz="2400" dirty="0"/>
          </a:p>
        </p:txBody>
      </p:sp>
    </p:spTree>
    <p:extLst>
      <p:ext uri="{BB962C8B-B14F-4D97-AF65-F5344CB8AC3E}">
        <p14:creationId xmlns:p14="http://schemas.microsoft.com/office/powerpoint/2010/main" val="295743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DDS Specialized Services Provider Billing and Web Claim Submission Workshop</a:t>
            </a:r>
            <a:endParaRPr lang="en-US" dirty="0"/>
          </a:p>
        </p:txBody>
      </p:sp>
      <p:sp>
        <p:nvSpPr>
          <p:cNvPr id="3" name="Subtitle 2"/>
          <p:cNvSpPr>
            <a:spLocks noGrp="1"/>
          </p:cNvSpPr>
          <p:nvPr>
            <p:ph type="subTitle" idx="1"/>
          </p:nvPr>
        </p:nvSpPr>
        <p:spPr>
          <a:xfrm>
            <a:off x="685800" y="5257800"/>
            <a:ext cx="10058400" cy="1066800"/>
          </a:xfrm>
        </p:spPr>
        <p:txBody>
          <a:bodyPr/>
          <a:lstStyle/>
          <a:p>
            <a:r>
              <a:rPr lang="en-US" dirty="0" smtClean="0"/>
              <a:t>Web Account Capabilities –Clerk Maintenance </a:t>
            </a:r>
          </a:p>
          <a:p>
            <a:r>
              <a:rPr lang="en-US" dirty="0"/>
              <a:t>www.ctdssmap.com</a:t>
            </a:r>
          </a:p>
          <a:p>
            <a:endParaRPr lang="en-US" dirty="0"/>
          </a:p>
        </p:txBody>
      </p:sp>
    </p:spTree>
    <p:extLst>
      <p:ext uri="{BB962C8B-B14F-4D97-AF65-F5344CB8AC3E}">
        <p14:creationId xmlns:p14="http://schemas.microsoft.com/office/powerpoint/2010/main" val="21894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1330" y="457200"/>
            <a:ext cx="13163932" cy="662026"/>
          </a:xfrm>
        </p:spPr>
        <p:txBody>
          <a:bodyPr/>
          <a:lstStyle/>
          <a:p>
            <a:r>
              <a:rPr lang="en-US" dirty="0" smtClean="0"/>
              <a:t>DDS Specialized Services </a:t>
            </a:r>
            <a:r>
              <a:rPr lang="en-US" dirty="0"/>
              <a:t>Provider Billing Workshop</a:t>
            </a:r>
          </a:p>
        </p:txBody>
      </p:sp>
      <p:sp>
        <p:nvSpPr>
          <p:cNvPr id="4" name="Text Placeholder 3"/>
          <p:cNvSpPr>
            <a:spLocks noGrp="1"/>
          </p:cNvSpPr>
          <p:nvPr>
            <p:ph type="body" sz="quarter" idx="13"/>
          </p:nvPr>
        </p:nvSpPr>
        <p:spPr>
          <a:xfrm>
            <a:off x="731328" y="990600"/>
            <a:ext cx="13163932" cy="587688"/>
          </a:xfrm>
        </p:spPr>
        <p:txBody>
          <a:bodyPr/>
          <a:lstStyle/>
          <a:p>
            <a:r>
              <a:rPr lang="en-US" sz="2800" dirty="0"/>
              <a:t>Web Account </a:t>
            </a:r>
            <a:r>
              <a:rPr lang="en-US" sz="2800" dirty="0" smtClean="0"/>
              <a:t>Capabilities - Clerk </a:t>
            </a:r>
            <a:r>
              <a:rPr lang="en-US" sz="2800" dirty="0"/>
              <a:t>Maintenance</a:t>
            </a:r>
          </a:p>
        </p:txBody>
      </p:sp>
      <p:sp>
        <p:nvSpPr>
          <p:cNvPr id="2" name="Content Placeholder 1"/>
          <p:cNvSpPr>
            <a:spLocks noGrp="1"/>
          </p:cNvSpPr>
          <p:nvPr>
            <p:ph idx="1"/>
          </p:nvPr>
        </p:nvSpPr>
        <p:spPr/>
        <p:txBody>
          <a:bodyPr>
            <a:normAutofit/>
          </a:bodyPr>
          <a:lstStyle/>
          <a:p>
            <a:r>
              <a:rPr lang="en-US" dirty="0" smtClean="0"/>
              <a:t>Set-up of clerk </a:t>
            </a:r>
            <a:r>
              <a:rPr lang="en-US" dirty="0"/>
              <a:t>accounts grant Web access to staff members allowing them to perform functions based on their job responsibilities</a:t>
            </a:r>
          </a:p>
          <a:p>
            <a:r>
              <a:rPr lang="en-US" dirty="0"/>
              <a:t>The </a:t>
            </a:r>
            <a:r>
              <a:rPr lang="en-US" dirty="0" smtClean="0"/>
              <a:t>“Primary Account Holder/Main Account Administrator” </a:t>
            </a:r>
            <a:r>
              <a:rPr lang="en-US" dirty="0"/>
              <a:t>is responsible for maintaining clerk accounts within their organization. This includes adding clerks, changing the role(s) for clerks, removing clerks, and resetting passwords</a:t>
            </a:r>
          </a:p>
          <a:p>
            <a:r>
              <a:rPr lang="en-US" dirty="0"/>
              <a:t>Access the Clerk Maintenance section of the </a:t>
            </a:r>
            <a:r>
              <a:rPr lang="en-US" dirty="0" smtClean="0"/>
              <a:t>Secure Site </a:t>
            </a:r>
            <a:r>
              <a:rPr lang="en-US" dirty="0"/>
              <a:t>by selecting clerk maintenance from either the Account submenu or the Account drop-down menu</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846" y="4419600"/>
            <a:ext cx="10695169" cy="2672448"/>
          </a:xfrm>
          <a:prstGeom prst="rect">
            <a:avLst/>
          </a:prstGeom>
          <a:noFill/>
          <a:ln w="28575">
            <a:solidFill>
              <a:schemeClr val="accent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53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DDS Specialized Services </a:t>
            </a:r>
            <a:r>
              <a:rPr lang="en-US" dirty="0"/>
              <a:t>Provider Billing </a:t>
            </a:r>
            <a:r>
              <a:rPr lang="en-US" dirty="0" smtClean="0"/>
              <a:t>Workshop</a:t>
            </a:r>
            <a:br>
              <a:rPr lang="en-US" dirty="0" smtClean="0"/>
            </a:br>
            <a:r>
              <a:rPr lang="en-US" sz="2800" dirty="0" smtClean="0"/>
              <a:t>Web Account Capabilities - </a:t>
            </a:r>
            <a:r>
              <a:rPr lang="en-US" sz="2800" b="0" dirty="0" smtClean="0"/>
              <a:t>Clerk Maintenance</a:t>
            </a:r>
            <a:endParaRPr lang="en-US" sz="2800" b="0" dirty="0"/>
          </a:p>
        </p:txBody>
      </p:sp>
      <p:sp>
        <p:nvSpPr>
          <p:cNvPr id="3" name="Text Placeholder 2"/>
          <p:cNvSpPr>
            <a:spLocks noGrp="1"/>
          </p:cNvSpPr>
          <p:nvPr>
            <p:ph type="body" sz="quarter" idx="16"/>
          </p:nvPr>
        </p:nvSpPr>
        <p:spPr>
          <a:xfrm>
            <a:off x="9753600" y="2560320"/>
            <a:ext cx="4141661" cy="4754880"/>
          </a:xfrm>
        </p:spPr>
        <p:txBody>
          <a:bodyPr/>
          <a:lstStyle/>
          <a:p>
            <a:r>
              <a:rPr lang="en-US" dirty="0"/>
              <a:t>To create a new clerk </a:t>
            </a:r>
            <a:r>
              <a:rPr lang="en-US" dirty="0" smtClean="0"/>
              <a:t>account:</a:t>
            </a:r>
          </a:p>
          <a:p>
            <a:pPr marL="342900" indent="-342900">
              <a:buFont typeface="Arial" panose="020B0604020202020204" pitchFamily="34" charset="0"/>
              <a:buChar char="•"/>
            </a:pPr>
            <a:r>
              <a:rPr lang="en-US" dirty="0" smtClean="0"/>
              <a:t>Click </a:t>
            </a:r>
            <a:r>
              <a:rPr lang="en-US" dirty="0"/>
              <a:t>add </a:t>
            </a:r>
            <a:r>
              <a:rPr lang="en-US" dirty="0" smtClean="0"/>
              <a:t>clerk</a:t>
            </a:r>
          </a:p>
          <a:p>
            <a:pPr marL="342900" indent="-342900">
              <a:buFont typeface="Arial" panose="020B0604020202020204" pitchFamily="34" charset="0"/>
              <a:buChar char="•"/>
            </a:pPr>
            <a:r>
              <a:rPr lang="en-US" dirty="0"/>
              <a:t>Fill in the required </a:t>
            </a:r>
            <a:r>
              <a:rPr lang="en-US" dirty="0" smtClean="0"/>
              <a:t>fields</a:t>
            </a:r>
          </a:p>
          <a:p>
            <a:pPr marL="342900" indent="-342900">
              <a:buFont typeface="Arial" panose="020B0604020202020204" pitchFamily="34" charset="0"/>
              <a:buChar char="•"/>
            </a:pPr>
            <a:r>
              <a:rPr lang="en-US" dirty="0" smtClean="0"/>
              <a:t>Assign Roles </a:t>
            </a:r>
          </a:p>
          <a:p>
            <a:pPr marL="342900" indent="-342900">
              <a:buFont typeface="Arial" panose="020B0604020202020204" pitchFamily="34" charset="0"/>
              <a:buChar char="•"/>
            </a:pPr>
            <a:r>
              <a:rPr lang="en-US" dirty="0" smtClean="0"/>
              <a:t>Click submit</a:t>
            </a:r>
          </a:p>
          <a:p>
            <a:pPr marL="342900" indent="-342900">
              <a:buFont typeface="Arial" panose="020B0604020202020204" pitchFamily="34" charset="0"/>
              <a:buChar char="•"/>
            </a:pPr>
            <a:r>
              <a:rPr lang="en-US" dirty="0" smtClean="0"/>
              <a:t>Submit Applications</a:t>
            </a:r>
            <a:endParaRPr lang="en-US" dirty="0"/>
          </a:p>
          <a:p>
            <a:endParaRPr lang="en-US" dirty="0"/>
          </a:p>
        </p:txBody>
      </p:sp>
      <p:pic>
        <p:nvPicPr>
          <p:cNvPr id="2" name="Picture 1"/>
          <p:cNvPicPr>
            <a:picLocks noChangeAspect="1"/>
          </p:cNvPicPr>
          <p:nvPr/>
        </p:nvPicPr>
        <p:blipFill>
          <a:blip r:embed="rId3"/>
          <a:stretch>
            <a:fillRect/>
          </a:stretch>
        </p:blipFill>
        <p:spPr>
          <a:xfrm>
            <a:off x="685800" y="2057399"/>
            <a:ext cx="8763000" cy="4419601"/>
          </a:xfrm>
          <a:prstGeom prst="rect">
            <a:avLst/>
          </a:prstGeom>
          <a:ln w="28575">
            <a:solidFill>
              <a:schemeClr val="accent5"/>
            </a:solidFill>
          </a:ln>
        </p:spPr>
      </p:pic>
    </p:spTree>
    <p:extLst>
      <p:ext uri="{BB962C8B-B14F-4D97-AF65-F5344CB8AC3E}">
        <p14:creationId xmlns:p14="http://schemas.microsoft.com/office/powerpoint/2010/main" val="276053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DDS Specialized Services </a:t>
            </a:r>
            <a:r>
              <a:rPr lang="en-US" dirty="0"/>
              <a:t>Provider Billing </a:t>
            </a:r>
            <a:r>
              <a:rPr lang="en-US" dirty="0" smtClean="0"/>
              <a:t>Workshop    </a:t>
            </a:r>
            <a:r>
              <a:rPr lang="en-US" sz="2800" dirty="0" smtClean="0"/>
              <a:t>Web Account Capabilities - Clerk Maintenance</a:t>
            </a:r>
            <a:endParaRPr lang="en-US" sz="2800" dirty="0"/>
          </a:p>
        </p:txBody>
      </p:sp>
      <p:sp>
        <p:nvSpPr>
          <p:cNvPr id="3" name="Text Placeholder 2"/>
          <p:cNvSpPr>
            <a:spLocks noGrp="1"/>
          </p:cNvSpPr>
          <p:nvPr>
            <p:ph type="body" sz="quarter" idx="16"/>
          </p:nvPr>
        </p:nvSpPr>
        <p:spPr>
          <a:xfrm>
            <a:off x="9525000" y="2608867"/>
            <a:ext cx="4370261" cy="4706333"/>
          </a:xfrm>
        </p:spPr>
        <p:txBody>
          <a:bodyPr/>
          <a:lstStyle/>
          <a:p>
            <a:r>
              <a:rPr lang="en-US" dirty="0"/>
              <a:t>Return to the Clerk Maintenance menu to add additional clerks, reset an existing clerk’s password, or to alter clerks’ Assigned </a:t>
            </a:r>
            <a:r>
              <a:rPr lang="en-US" dirty="0" smtClean="0"/>
              <a:t>Roles</a:t>
            </a:r>
            <a:endParaRPr lang="en-US" dirty="0"/>
          </a:p>
        </p:txBody>
      </p:sp>
      <p:pic>
        <p:nvPicPr>
          <p:cNvPr id="5" name="Picture 4"/>
          <p:cNvPicPr>
            <a:picLocks noChangeAspect="1"/>
          </p:cNvPicPr>
          <p:nvPr/>
        </p:nvPicPr>
        <p:blipFill>
          <a:blip r:embed="rId3"/>
          <a:stretch>
            <a:fillRect/>
          </a:stretch>
        </p:blipFill>
        <p:spPr>
          <a:xfrm>
            <a:off x="685800" y="2286000"/>
            <a:ext cx="8039100" cy="4038600"/>
          </a:xfrm>
          <a:prstGeom prst="rect">
            <a:avLst/>
          </a:prstGeom>
          <a:ln w="28575">
            <a:solidFill>
              <a:schemeClr val="accent5"/>
            </a:solidFill>
          </a:ln>
        </p:spPr>
      </p:pic>
    </p:spTree>
    <p:extLst>
      <p:ext uri="{BB962C8B-B14F-4D97-AF65-F5344CB8AC3E}">
        <p14:creationId xmlns:p14="http://schemas.microsoft.com/office/powerpoint/2010/main" val="21913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639762"/>
            <a:ext cx="13258800" cy="1798637"/>
          </a:xfrm>
        </p:spPr>
        <p:txBody>
          <a:bodyPr>
            <a:normAutofit/>
          </a:bodyPr>
          <a:lstStyle/>
          <a:p>
            <a:r>
              <a:rPr lang="en-US" dirty="0" smtClean="0"/>
              <a:t>DDS Specialized Services </a:t>
            </a:r>
            <a:r>
              <a:rPr lang="en-US" dirty="0"/>
              <a:t>Provider Billing </a:t>
            </a:r>
            <a:r>
              <a:rPr lang="en-US" dirty="0" smtClean="0"/>
              <a:t>Workshop  </a:t>
            </a:r>
            <a:r>
              <a:rPr lang="en-US" sz="2800" dirty="0" smtClean="0"/>
              <a:t>Web </a:t>
            </a:r>
            <a:r>
              <a:rPr lang="en-US" sz="2200" dirty="0"/>
              <a:t>Account Capabilities - </a:t>
            </a:r>
            <a:r>
              <a:rPr lang="en-US" sz="2200" dirty="0" smtClean="0"/>
              <a:t>Clerk Maintenance</a:t>
            </a:r>
            <a:br>
              <a:rPr lang="en-US" sz="2200" dirty="0" smtClean="0"/>
            </a:br>
            <a:r>
              <a:rPr lang="en-US" sz="2200" dirty="0" smtClean="0"/>
              <a:t/>
            </a:r>
            <a:br>
              <a:rPr lang="en-US" sz="2200" dirty="0" smtClean="0"/>
            </a:br>
            <a:r>
              <a:rPr lang="en-US" sz="2200" dirty="0" smtClean="0"/>
              <a:t>This will be the firs panel that at clerk will see after signing on to their Secure Web Portal Account</a:t>
            </a:r>
            <a:endParaRPr lang="en-US" sz="2200" dirty="0"/>
          </a:p>
        </p:txBody>
      </p:sp>
      <p:sp>
        <p:nvSpPr>
          <p:cNvPr id="3" name="Text Placeholder 2"/>
          <p:cNvSpPr>
            <a:spLocks noGrp="1"/>
          </p:cNvSpPr>
          <p:nvPr>
            <p:ph type="body" sz="quarter" idx="16"/>
          </p:nvPr>
        </p:nvSpPr>
        <p:spPr>
          <a:xfrm>
            <a:off x="8961120" y="4119562"/>
            <a:ext cx="5440680" cy="3195638"/>
          </a:xfrm>
        </p:spPr>
        <p:txBody>
          <a:bodyPr/>
          <a:lstStyle/>
          <a:p>
            <a:r>
              <a:rPr lang="en-US" dirty="0"/>
              <a:t>When a new clerk logs into the </a:t>
            </a:r>
            <a:r>
              <a:rPr lang="en-US" dirty="0" smtClean="0"/>
              <a:t>Secure Site </a:t>
            </a:r>
            <a:r>
              <a:rPr lang="en-US" dirty="0"/>
              <a:t>for the first time, they will be required to change their password from the one created by the account </a:t>
            </a:r>
            <a:r>
              <a:rPr lang="en-US" dirty="0" smtClean="0"/>
              <a:t>administrator</a:t>
            </a:r>
          </a:p>
          <a:p>
            <a:r>
              <a:rPr lang="en-US" dirty="0"/>
              <a:t>Fill in the fields with the appropriate information; click change password</a:t>
            </a:r>
          </a:p>
          <a:p>
            <a:pPr lvl="1"/>
            <a:r>
              <a:rPr lang="en-US" dirty="0"/>
              <a:t>The clerk is now ready to perform the job duties allowed under the Assigned Roles chosen by the account administrator</a:t>
            </a:r>
          </a:p>
          <a:p>
            <a:endParaRPr lang="en-US" dirty="0"/>
          </a:p>
        </p:txBody>
      </p:sp>
      <p:pic>
        <p:nvPicPr>
          <p:cNvPr id="5" name="Picture 4"/>
          <p:cNvPicPr>
            <a:picLocks noChangeAspect="1"/>
          </p:cNvPicPr>
          <p:nvPr/>
        </p:nvPicPr>
        <p:blipFill>
          <a:blip r:embed="rId3"/>
          <a:stretch>
            <a:fillRect/>
          </a:stretch>
        </p:blipFill>
        <p:spPr>
          <a:xfrm>
            <a:off x="685800" y="4419600"/>
            <a:ext cx="7756358" cy="2714625"/>
          </a:xfrm>
          <a:prstGeom prst="rect">
            <a:avLst/>
          </a:prstGeom>
          <a:ln w="28575">
            <a:solidFill>
              <a:schemeClr val="accent5"/>
            </a:solidFill>
          </a:ln>
        </p:spPr>
      </p:pic>
      <p:pic>
        <p:nvPicPr>
          <p:cNvPr id="2" name="Picture 1"/>
          <p:cNvPicPr>
            <a:picLocks noChangeAspect="1"/>
          </p:cNvPicPr>
          <p:nvPr/>
        </p:nvPicPr>
        <p:blipFill>
          <a:blip r:embed="rId4"/>
          <a:stretch>
            <a:fillRect/>
          </a:stretch>
        </p:blipFill>
        <p:spPr>
          <a:xfrm>
            <a:off x="7310437" y="4110037"/>
            <a:ext cx="9525" cy="9525"/>
          </a:xfrm>
          <a:prstGeom prst="rect">
            <a:avLst/>
          </a:prstGeom>
        </p:spPr>
      </p:pic>
      <p:pic>
        <p:nvPicPr>
          <p:cNvPr id="6" name="Picture 5"/>
          <p:cNvPicPr>
            <a:picLocks noChangeAspect="1"/>
          </p:cNvPicPr>
          <p:nvPr/>
        </p:nvPicPr>
        <p:blipFill>
          <a:blip r:embed="rId5"/>
          <a:stretch>
            <a:fillRect/>
          </a:stretch>
        </p:blipFill>
        <p:spPr>
          <a:xfrm>
            <a:off x="228600" y="2234113"/>
            <a:ext cx="13258800" cy="1800225"/>
          </a:xfrm>
          <a:prstGeom prst="rect">
            <a:avLst/>
          </a:prstGeom>
          <a:ln w="28575">
            <a:solidFill>
              <a:schemeClr val="accent5"/>
            </a:solidFill>
          </a:ln>
        </p:spPr>
      </p:pic>
    </p:spTree>
    <p:extLst>
      <p:ext uri="{BB962C8B-B14F-4D97-AF65-F5344CB8AC3E}">
        <p14:creationId xmlns:p14="http://schemas.microsoft.com/office/powerpoint/2010/main" val="238601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DDS Specialized Services </a:t>
            </a:r>
            <a:r>
              <a:rPr lang="en-US" dirty="0"/>
              <a:t>Provider Billing </a:t>
            </a:r>
            <a:r>
              <a:rPr lang="en-US" dirty="0" smtClean="0"/>
              <a:t>Workshop    </a:t>
            </a:r>
            <a:r>
              <a:rPr lang="en-US" sz="2800" dirty="0" smtClean="0"/>
              <a:t>Web Account Capabilities - Clerk Maintenance</a:t>
            </a:r>
            <a:endParaRPr lang="en-US" sz="2800" dirty="0"/>
          </a:p>
        </p:txBody>
      </p:sp>
      <p:sp>
        <p:nvSpPr>
          <p:cNvPr id="3" name="Text Placeholder 2"/>
          <p:cNvSpPr>
            <a:spLocks noGrp="1"/>
          </p:cNvSpPr>
          <p:nvPr>
            <p:ph type="body" sz="quarter" idx="16"/>
          </p:nvPr>
        </p:nvSpPr>
        <p:spPr>
          <a:xfrm>
            <a:off x="685800" y="1828800"/>
            <a:ext cx="12954000" cy="1295400"/>
          </a:xfrm>
        </p:spPr>
        <p:txBody>
          <a:bodyPr>
            <a:normAutofit/>
          </a:bodyPr>
          <a:lstStyle/>
          <a:p>
            <a:r>
              <a:rPr lang="en-US" sz="2000" dirty="0"/>
              <a:t>Once a clerk is signed </a:t>
            </a:r>
            <a:r>
              <a:rPr lang="en-US" sz="2000" dirty="0" smtClean="0"/>
              <a:t>in, </a:t>
            </a:r>
            <a:r>
              <a:rPr lang="en-US" sz="2000" dirty="0"/>
              <a:t>they can update their information by selecting account maintenance from either the Account submenu or the Account drop-down menu</a:t>
            </a:r>
          </a:p>
          <a:p>
            <a:r>
              <a:rPr lang="en-US" sz="2000" dirty="0"/>
              <a:t>Fill in the appropriate information; click save</a:t>
            </a:r>
          </a:p>
          <a:p>
            <a:endParaRPr lang="en-US" sz="2000" dirty="0"/>
          </a:p>
        </p:txBody>
      </p:sp>
      <p:pic>
        <p:nvPicPr>
          <p:cNvPr id="5" name="Picture 4"/>
          <p:cNvPicPr>
            <a:picLocks noChangeAspect="1"/>
          </p:cNvPicPr>
          <p:nvPr/>
        </p:nvPicPr>
        <p:blipFill>
          <a:blip r:embed="rId3"/>
          <a:stretch>
            <a:fillRect/>
          </a:stretch>
        </p:blipFill>
        <p:spPr>
          <a:xfrm>
            <a:off x="685800" y="3246436"/>
            <a:ext cx="12954000" cy="3810000"/>
          </a:xfrm>
          <a:prstGeom prst="rect">
            <a:avLst/>
          </a:prstGeom>
          <a:ln w="28575">
            <a:solidFill>
              <a:schemeClr val="accent5"/>
            </a:solidFill>
          </a:ln>
        </p:spPr>
      </p:pic>
    </p:spTree>
    <p:extLst>
      <p:ext uri="{BB962C8B-B14F-4D97-AF65-F5344CB8AC3E}">
        <p14:creationId xmlns:p14="http://schemas.microsoft.com/office/powerpoint/2010/main" val="414767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1330" y="625450"/>
            <a:ext cx="13163932" cy="929030"/>
          </a:xfrm>
        </p:spPr>
        <p:txBody>
          <a:bodyPr/>
          <a:lstStyle/>
          <a:p>
            <a:r>
              <a:rPr lang="en-US" dirty="0" smtClean="0"/>
              <a:t>DDS Specialized Services </a:t>
            </a:r>
            <a:r>
              <a:rPr lang="en-US" dirty="0"/>
              <a:t>Provider Billing </a:t>
            </a:r>
            <a:r>
              <a:rPr lang="en-US" dirty="0" smtClean="0"/>
              <a:t>Workshop    </a:t>
            </a:r>
            <a:r>
              <a:rPr lang="en-US" sz="2800" dirty="0"/>
              <a:t>Web </a:t>
            </a:r>
            <a:r>
              <a:rPr lang="en-US" sz="2800" dirty="0" smtClean="0"/>
              <a:t>Account Capabilities - </a:t>
            </a:r>
            <a:r>
              <a:rPr lang="en-US" sz="2800" b="0" dirty="0" smtClean="0"/>
              <a:t>Clerk </a:t>
            </a:r>
            <a:r>
              <a:rPr lang="en-US" sz="2800" b="0" dirty="0"/>
              <a:t>Maintenance</a:t>
            </a:r>
          </a:p>
        </p:txBody>
      </p:sp>
      <p:sp>
        <p:nvSpPr>
          <p:cNvPr id="2" name="Content Placeholder 1"/>
          <p:cNvSpPr>
            <a:spLocks noGrp="1"/>
          </p:cNvSpPr>
          <p:nvPr>
            <p:ph idx="1"/>
          </p:nvPr>
        </p:nvSpPr>
        <p:spPr>
          <a:xfrm>
            <a:off x="731520" y="1828800"/>
            <a:ext cx="13163741" cy="1920240"/>
          </a:xfrm>
        </p:spPr>
        <p:txBody>
          <a:bodyPr>
            <a:normAutofit/>
          </a:bodyPr>
          <a:lstStyle/>
          <a:p>
            <a:r>
              <a:rPr lang="en-US" dirty="0"/>
              <a:t>To delete a clerk account – select that account from the list of existing clerks and click on remove clerk</a:t>
            </a:r>
          </a:p>
          <a:p>
            <a:r>
              <a:rPr lang="en-US" dirty="0"/>
              <a:t>A window will appear asking to you verify that you want to mark that clerk account for deletion; click OK</a:t>
            </a:r>
          </a:p>
          <a:p>
            <a:r>
              <a:rPr lang="en-US" dirty="0"/>
              <a:t>The D </a:t>
            </a:r>
            <a:r>
              <a:rPr lang="en-US" dirty="0" smtClean="0"/>
              <a:t>indicates that the clerk has been marked for deletion</a:t>
            </a:r>
          </a:p>
          <a:p>
            <a:r>
              <a:rPr lang="en-US" dirty="0"/>
              <a:t>Click Submit to finalize the clerk account </a:t>
            </a:r>
            <a:r>
              <a:rPr lang="en-US" dirty="0" smtClean="0"/>
              <a:t>removal</a:t>
            </a:r>
            <a:endParaRPr lang="en-US" dirty="0"/>
          </a:p>
        </p:txBody>
      </p:sp>
      <p:pic>
        <p:nvPicPr>
          <p:cNvPr id="6" name="Picture 5"/>
          <p:cNvPicPr>
            <a:picLocks noChangeAspect="1" noChangeArrowheads="1"/>
          </p:cNvPicPr>
          <p:nvPr/>
        </p:nvPicPr>
        <p:blipFill>
          <a:blip r:embed="rId3" cstate="print"/>
          <a:srcRect l="4262" t="34848" r="6004" b="54292"/>
          <a:stretch>
            <a:fillRect/>
          </a:stretch>
        </p:blipFill>
        <p:spPr bwMode="auto">
          <a:xfrm>
            <a:off x="731520" y="3773550"/>
            <a:ext cx="9484433" cy="910999"/>
          </a:xfrm>
          <a:prstGeom prst="rect">
            <a:avLst/>
          </a:prstGeom>
          <a:noFill/>
          <a:ln w="9525" algn="ctr">
            <a:noFill/>
            <a:miter lim="800000"/>
            <a:headEnd/>
            <a:tailEnd/>
          </a:ln>
        </p:spPr>
      </p:pic>
      <p:pic>
        <p:nvPicPr>
          <p:cNvPr id="8" name="Picture 4"/>
          <p:cNvPicPr>
            <a:picLocks noChangeAspect="1" noChangeArrowheads="1"/>
          </p:cNvPicPr>
          <p:nvPr/>
        </p:nvPicPr>
        <p:blipFill>
          <a:blip r:embed="rId4" cstate="print"/>
          <a:srcRect l="4507" t="34848" r="6049" b="47980"/>
          <a:stretch>
            <a:fillRect/>
          </a:stretch>
        </p:blipFill>
        <p:spPr bwMode="auto">
          <a:xfrm>
            <a:off x="734766" y="5567078"/>
            <a:ext cx="9481186" cy="1322070"/>
          </a:xfrm>
          <a:prstGeom prst="rect">
            <a:avLst/>
          </a:prstGeom>
          <a:noFill/>
          <a:ln w="9525" algn="ctr">
            <a:noFill/>
            <a:miter lim="800000"/>
            <a:headEnd/>
            <a:tailEnd/>
          </a:ln>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9440" y="3200400"/>
            <a:ext cx="2231740" cy="457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2553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400" dirty="0" smtClean="0"/>
              <a:t>DDS Specialized Services Provider </a:t>
            </a:r>
            <a:r>
              <a:rPr lang="en-US" sz="4400" dirty="0"/>
              <a:t>Billing Workshop </a:t>
            </a:r>
            <a:r>
              <a:rPr lang="en-US" sz="4400" dirty="0" smtClean="0"/>
              <a:t>            </a:t>
            </a:r>
            <a:r>
              <a:rPr lang="en-US" sz="3100" dirty="0" smtClean="0"/>
              <a:t>Web </a:t>
            </a:r>
            <a:r>
              <a:rPr lang="en-US" sz="3100" dirty="0"/>
              <a:t>Account </a:t>
            </a:r>
            <a:r>
              <a:rPr lang="en-US" sz="3100" dirty="0" smtClean="0"/>
              <a:t>Capabilities - Switch User</a:t>
            </a:r>
            <a:r>
              <a:rPr lang="en-US" sz="3100" dirty="0"/>
              <a:t/>
            </a:r>
            <a:br>
              <a:rPr lang="en-US" sz="3100" dirty="0"/>
            </a:br>
            <a:endParaRPr lang="en-US" sz="3100" b="0" dirty="0"/>
          </a:p>
        </p:txBody>
      </p:sp>
      <p:sp>
        <p:nvSpPr>
          <p:cNvPr id="3" name="Text Placeholder 2"/>
          <p:cNvSpPr>
            <a:spLocks noGrp="1"/>
          </p:cNvSpPr>
          <p:nvPr>
            <p:ph type="body" sz="quarter" idx="16"/>
          </p:nvPr>
        </p:nvSpPr>
        <p:spPr>
          <a:xfrm>
            <a:off x="8961120" y="2560320"/>
            <a:ext cx="4934141" cy="4754880"/>
          </a:xfrm>
        </p:spPr>
        <p:txBody>
          <a:bodyPr/>
          <a:lstStyle/>
          <a:p>
            <a:r>
              <a:rPr lang="en-US" dirty="0"/>
              <a:t>Once a clerk ID is created by the local administrator, the same clerk ID can be added to more than one main account, this will allow the clerk the ability to switch back and forth between submitting online transactions for those providers</a:t>
            </a:r>
          </a:p>
          <a:p>
            <a:r>
              <a:rPr lang="en-US" dirty="0"/>
              <a:t>Select switch provider from either the Account submenu or the Account drop-down menu</a:t>
            </a:r>
          </a:p>
          <a:p>
            <a:r>
              <a:rPr lang="en-US" dirty="0"/>
              <a:t>Select the appropriate provider; click switch to. A window will appear asking you to verify the switch; click OK</a:t>
            </a:r>
          </a:p>
          <a:p>
            <a:endParaRPr lang="en-US" dirty="0"/>
          </a:p>
        </p:txBody>
      </p:sp>
      <p:pic>
        <p:nvPicPr>
          <p:cNvPr id="5" name="Picture 4"/>
          <p:cNvPicPr>
            <a:picLocks noChangeAspect="1"/>
          </p:cNvPicPr>
          <p:nvPr/>
        </p:nvPicPr>
        <p:blipFill>
          <a:blip r:embed="rId3"/>
          <a:stretch>
            <a:fillRect/>
          </a:stretch>
        </p:blipFill>
        <p:spPr>
          <a:xfrm>
            <a:off x="720436" y="2525684"/>
            <a:ext cx="7762875" cy="3686175"/>
          </a:xfrm>
          <a:prstGeom prst="rect">
            <a:avLst/>
          </a:prstGeom>
          <a:ln w="28575">
            <a:solidFill>
              <a:schemeClr val="accent5"/>
            </a:solidFill>
          </a:ln>
        </p:spPr>
      </p:pic>
    </p:spTree>
    <p:extLst>
      <p:ext uri="{BB962C8B-B14F-4D97-AF65-F5344CB8AC3E}">
        <p14:creationId xmlns:p14="http://schemas.microsoft.com/office/powerpoint/2010/main" val="63554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DDS Specialized Services Provider Billing and Web Claim Submission Workshop</a:t>
            </a:r>
            <a:endParaRPr lang="en-US" dirty="0"/>
          </a:p>
        </p:txBody>
      </p:sp>
      <p:sp>
        <p:nvSpPr>
          <p:cNvPr id="3" name="Subtitle 2"/>
          <p:cNvSpPr>
            <a:spLocks noGrp="1"/>
          </p:cNvSpPr>
          <p:nvPr>
            <p:ph type="subTitle" idx="1"/>
          </p:nvPr>
        </p:nvSpPr>
        <p:spPr>
          <a:xfrm>
            <a:off x="685800" y="5257800"/>
            <a:ext cx="10058400" cy="1066800"/>
          </a:xfrm>
        </p:spPr>
        <p:txBody>
          <a:bodyPr/>
          <a:lstStyle/>
          <a:p>
            <a:r>
              <a:rPr lang="en-US" dirty="0" smtClean="0"/>
              <a:t>Web Account Capabilities </a:t>
            </a:r>
            <a:r>
              <a:rPr lang="en-US" dirty="0"/>
              <a:t>- Client Eligibility www.ctdssmap.com</a:t>
            </a:r>
          </a:p>
          <a:p>
            <a:endParaRPr lang="en-US" dirty="0" smtClean="0"/>
          </a:p>
          <a:p>
            <a:endParaRPr lang="en-US" dirty="0" smtClean="0"/>
          </a:p>
        </p:txBody>
      </p:sp>
    </p:spTree>
    <p:extLst>
      <p:ext uri="{BB962C8B-B14F-4D97-AF65-F5344CB8AC3E}">
        <p14:creationId xmlns:p14="http://schemas.microsoft.com/office/powerpoint/2010/main" val="9335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dirty="0" smtClean="0"/>
              <a:t>DDS Specialized Services </a:t>
            </a:r>
            <a:r>
              <a:rPr lang="en-US" dirty="0"/>
              <a:t>Provider Billing Workshop</a:t>
            </a:r>
            <a:endParaRPr lang="en-US" altLang="en-US" b="0" dirty="0" smtClean="0">
              <a:cs typeface="Arial" panose="020B0604020202020204" pitchFamily="34" charset="0"/>
            </a:endParaRPr>
          </a:p>
        </p:txBody>
      </p:sp>
      <p:sp>
        <p:nvSpPr>
          <p:cNvPr id="2" name="Text Placeholder 1"/>
          <p:cNvSpPr>
            <a:spLocks noGrp="1"/>
          </p:cNvSpPr>
          <p:nvPr>
            <p:ph type="body" sz="quarter" idx="13"/>
          </p:nvPr>
        </p:nvSpPr>
        <p:spPr>
          <a:xfrm>
            <a:off x="731329" y="1121088"/>
            <a:ext cx="13163930" cy="457200"/>
          </a:xfrm>
        </p:spPr>
        <p:txBody>
          <a:bodyPr/>
          <a:lstStyle/>
          <a:p>
            <a:r>
              <a:rPr lang="en-US" dirty="0" smtClean="0"/>
              <a:t>Eligibility Verification - Eligibility Verification Methods</a:t>
            </a:r>
            <a:endParaRPr lang="en-US" dirty="0"/>
          </a:p>
        </p:txBody>
      </p:sp>
      <p:sp>
        <p:nvSpPr>
          <p:cNvPr id="3" name="Content Placeholder 2"/>
          <p:cNvSpPr>
            <a:spLocks noGrp="1"/>
          </p:cNvSpPr>
          <p:nvPr>
            <p:ph idx="1"/>
          </p:nvPr>
        </p:nvSpPr>
        <p:spPr/>
        <p:txBody>
          <a:bodyPr>
            <a:normAutofit fontScale="40000" lnSpcReduction="20000"/>
          </a:bodyPr>
          <a:lstStyle/>
          <a:p>
            <a:pPr algn="just">
              <a:defRPr/>
            </a:pPr>
            <a:endParaRPr lang="en-US" sz="2400" dirty="0" smtClean="0"/>
          </a:p>
          <a:p>
            <a:pPr algn="just">
              <a:defRPr/>
            </a:pPr>
            <a:r>
              <a:rPr lang="en-US" sz="3600" dirty="0" smtClean="0"/>
              <a:t>Receipt </a:t>
            </a:r>
            <a:r>
              <a:rPr lang="en-US" sz="3600" dirty="0"/>
              <a:t>of a service order from the </a:t>
            </a:r>
            <a:r>
              <a:rPr lang="en-US" sz="3600" dirty="0" smtClean="0"/>
              <a:t>DDS Case Manager </a:t>
            </a:r>
            <a:r>
              <a:rPr lang="en-US" sz="3600" dirty="0"/>
              <a:t>confirms the client is </a:t>
            </a:r>
            <a:r>
              <a:rPr lang="en-US" sz="3600" dirty="0" smtClean="0"/>
              <a:t>DDS Specialized Services eligible</a:t>
            </a:r>
            <a:r>
              <a:rPr lang="en-US" sz="3600" dirty="0"/>
              <a:t>, however, the client’s eligibility file may not yet reflect the client’s </a:t>
            </a:r>
            <a:r>
              <a:rPr lang="en-US" sz="3600" dirty="0" smtClean="0"/>
              <a:t>HUSKY C or HUSKY D eligibility</a:t>
            </a:r>
            <a:r>
              <a:rPr lang="en-US" sz="3600" dirty="0"/>
              <a:t>. To avoid unnecessary claim denials such as:</a:t>
            </a:r>
          </a:p>
          <a:p>
            <a:pPr marL="274320" lvl="1" algn="just">
              <a:defRPr/>
            </a:pPr>
            <a:endParaRPr lang="en-US" sz="3600" dirty="0"/>
          </a:p>
          <a:p>
            <a:pPr lvl="2" algn="just">
              <a:defRPr/>
            </a:pPr>
            <a:r>
              <a:rPr lang="en-US" sz="3600" dirty="0"/>
              <a:t>The client was not eligible on the date of service. </a:t>
            </a:r>
          </a:p>
          <a:p>
            <a:pPr lvl="2">
              <a:defRPr/>
            </a:pPr>
            <a:r>
              <a:rPr lang="en-US" sz="3600" dirty="0"/>
              <a:t>The service provided was not a covered service under the client’s benefit plan</a:t>
            </a:r>
            <a:r>
              <a:rPr lang="en-US" sz="3600" dirty="0" smtClean="0"/>
              <a:t>.</a:t>
            </a:r>
          </a:p>
          <a:p>
            <a:pPr indent="-228600">
              <a:defRPr/>
            </a:pPr>
            <a:r>
              <a:rPr lang="en-US" sz="3600" dirty="0" smtClean="0"/>
              <a:t>  </a:t>
            </a:r>
          </a:p>
          <a:p>
            <a:pPr indent="-228600">
              <a:defRPr/>
            </a:pPr>
            <a:r>
              <a:rPr lang="en-US" sz="3600" dirty="0" smtClean="0"/>
              <a:t>Providers should verify client eligibility:</a:t>
            </a:r>
          </a:p>
          <a:p>
            <a:pPr marL="114300" lvl="1" indent="-342900">
              <a:buFont typeface="Arial" panose="020B0604020202020204" pitchFamily="34" charset="0"/>
              <a:buChar char="•"/>
              <a:defRPr/>
            </a:pPr>
            <a:r>
              <a:rPr lang="en-US" sz="3600" dirty="0" smtClean="0"/>
              <a:t>Verify </a:t>
            </a:r>
            <a:r>
              <a:rPr lang="en-US" sz="3600" dirty="0"/>
              <a:t>client eligibility upon receipt of the initial service order</a:t>
            </a:r>
            <a:r>
              <a:rPr lang="en-US" sz="3600" dirty="0" smtClean="0"/>
              <a:t>.</a:t>
            </a:r>
          </a:p>
          <a:p>
            <a:pPr marL="114300" lvl="1" indent="-342900">
              <a:buFont typeface="Arial" panose="020B0604020202020204" pitchFamily="34" charset="0"/>
              <a:buChar char="•"/>
              <a:defRPr/>
            </a:pPr>
            <a:r>
              <a:rPr lang="en-US" sz="3600" dirty="0" smtClean="0"/>
              <a:t> Regular Intervals during service</a:t>
            </a:r>
            <a:endParaRPr lang="en-US" sz="3600" dirty="0"/>
          </a:p>
          <a:p>
            <a:pPr marL="342900" lvl="1">
              <a:defRPr/>
            </a:pPr>
            <a:r>
              <a:rPr lang="en-US" sz="3600" dirty="0"/>
              <a:t>	</a:t>
            </a:r>
          </a:p>
          <a:p>
            <a:pPr>
              <a:defRPr/>
            </a:pPr>
            <a:r>
              <a:rPr lang="en-US" sz="3600" dirty="0"/>
              <a:t>Eligibility verification can be performed in the following ways:</a:t>
            </a:r>
          </a:p>
          <a:p>
            <a:pPr marL="342900" lvl="1" indent="-342900">
              <a:buFont typeface="Arial" panose="020B0604020202020204" pitchFamily="34" charset="0"/>
              <a:buChar char="•"/>
              <a:defRPr/>
            </a:pPr>
            <a:r>
              <a:rPr lang="en-US" sz="3600" dirty="0"/>
              <a:t>Internet Web site at </a:t>
            </a:r>
            <a:r>
              <a:rPr lang="en-US" sz="3600" dirty="0">
                <a:hlinkClick r:id="rId3"/>
              </a:rPr>
              <a:t>www.ctdssmap.com</a:t>
            </a:r>
            <a:r>
              <a:rPr lang="en-US" sz="3600" dirty="0"/>
              <a:t>.</a:t>
            </a:r>
          </a:p>
          <a:p>
            <a:pPr marL="342900" lvl="1" indent="-342900">
              <a:buFont typeface="Arial" panose="020B0604020202020204" pitchFamily="34" charset="0"/>
              <a:buChar char="•"/>
              <a:defRPr/>
            </a:pPr>
            <a:r>
              <a:rPr lang="en-US" sz="3600" dirty="0"/>
              <a:t>Automated Voice Response System (AVRS).</a:t>
            </a:r>
          </a:p>
          <a:p>
            <a:pPr marL="342900" lvl="1" indent="-342900">
              <a:buFont typeface="Arial" panose="020B0604020202020204" pitchFamily="34" charset="0"/>
              <a:buChar char="•"/>
              <a:defRPr/>
            </a:pPr>
            <a:r>
              <a:rPr lang="en-US" sz="3600" dirty="0"/>
              <a:t>Vendor software utilizing the ASC X12N 270/271 Health Care Eligibility/Benefit Inquiry and Information Response transaction. </a:t>
            </a:r>
          </a:p>
          <a:p>
            <a:pPr marL="342900" lvl="1" indent="-342900">
              <a:buFont typeface="Arial" panose="020B0604020202020204" pitchFamily="34" charset="0"/>
              <a:buChar char="•"/>
              <a:defRPr/>
            </a:pPr>
            <a:r>
              <a:rPr lang="en-US" sz="3600" dirty="0"/>
              <a:t>Provider Electronic Solutions (PES) software.</a:t>
            </a:r>
          </a:p>
          <a:p>
            <a:pPr lvl="1">
              <a:buFont typeface="Wingdings" pitchFamily="2" charset="2"/>
              <a:buChar char="§"/>
              <a:defRPr/>
            </a:pPr>
            <a:endParaRPr lang="en-US" sz="2400" dirty="0"/>
          </a:p>
          <a:p>
            <a:pPr lvl="1">
              <a:buFont typeface="Wingdings" pitchFamily="2" charset="2"/>
              <a:buChar char="§"/>
              <a:defRPr/>
            </a:pPr>
            <a:endParaRPr lang="en-US" sz="2400" dirty="0"/>
          </a:p>
          <a:p>
            <a:pPr marL="137160">
              <a:defRPr/>
            </a:pPr>
            <a:endParaRPr lang="en-US" dirty="0" smtClean="0"/>
          </a:p>
        </p:txBody>
      </p:sp>
    </p:spTree>
    <p:extLst>
      <p:ext uri="{BB962C8B-B14F-4D97-AF65-F5344CB8AC3E}">
        <p14:creationId xmlns:p14="http://schemas.microsoft.com/office/powerpoint/2010/main" val="2424616110"/>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DDS Specialized Services Provider Billing and Web Claim Submission Workshop</a:t>
            </a:r>
            <a:endParaRPr lang="en-US" dirty="0"/>
          </a:p>
        </p:txBody>
      </p:sp>
      <p:sp>
        <p:nvSpPr>
          <p:cNvPr id="3" name="Subtitle 2"/>
          <p:cNvSpPr>
            <a:spLocks noGrp="1"/>
          </p:cNvSpPr>
          <p:nvPr>
            <p:ph type="subTitle" idx="1"/>
          </p:nvPr>
        </p:nvSpPr>
        <p:spPr>
          <a:xfrm>
            <a:off x="685800" y="5257800"/>
            <a:ext cx="10058400" cy="1143000"/>
          </a:xfrm>
        </p:spPr>
        <p:txBody>
          <a:bodyPr/>
          <a:lstStyle/>
          <a:p>
            <a:r>
              <a:rPr lang="en-US" dirty="0" smtClean="0"/>
              <a:t>www.ctdssmap.com</a:t>
            </a:r>
          </a:p>
          <a:p>
            <a:r>
              <a:rPr lang="en-US" dirty="0" smtClean="0"/>
              <a:t>Program Introduction</a:t>
            </a:r>
            <a:endParaRPr lang="en-US" dirty="0"/>
          </a:p>
        </p:txBody>
      </p:sp>
    </p:spTree>
    <p:extLst>
      <p:ext uri="{BB962C8B-B14F-4D97-AF65-F5344CB8AC3E}">
        <p14:creationId xmlns:p14="http://schemas.microsoft.com/office/powerpoint/2010/main" val="110501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DDS Specialized Services </a:t>
            </a:r>
            <a:r>
              <a:rPr lang="en-US" dirty="0"/>
              <a:t>Provider Billing Workshop</a:t>
            </a:r>
            <a:r>
              <a:rPr lang="en-US" dirty="0" smtClean="0"/>
              <a:t/>
            </a:r>
            <a:br>
              <a:rPr lang="en-US" dirty="0" smtClean="0"/>
            </a:br>
            <a:r>
              <a:rPr lang="en-US" sz="2800" dirty="0"/>
              <a:t>Eligibility </a:t>
            </a:r>
            <a:r>
              <a:rPr lang="en-US" sz="2800" dirty="0" smtClean="0"/>
              <a:t>Verification</a:t>
            </a:r>
            <a:endParaRPr lang="en-US" sz="2800" b="0" dirty="0"/>
          </a:p>
        </p:txBody>
      </p:sp>
      <p:sp>
        <p:nvSpPr>
          <p:cNvPr id="3" name="Text Placeholder 2"/>
          <p:cNvSpPr>
            <a:spLocks noGrp="1"/>
          </p:cNvSpPr>
          <p:nvPr>
            <p:ph type="body" sz="quarter" idx="16"/>
          </p:nvPr>
        </p:nvSpPr>
        <p:spPr>
          <a:xfrm>
            <a:off x="914400" y="2194561"/>
            <a:ext cx="12980861" cy="548640"/>
          </a:xfrm>
        </p:spPr>
        <p:txBody>
          <a:bodyPr>
            <a:normAutofit/>
          </a:bodyPr>
          <a:lstStyle/>
          <a:p>
            <a:r>
              <a:rPr lang="en-US" dirty="0"/>
              <a:t>To verify a CMAP client’s eligibility through the </a:t>
            </a:r>
            <a:r>
              <a:rPr lang="en-US" dirty="0" smtClean="0"/>
              <a:t>Secure Site </a:t>
            </a:r>
            <a:r>
              <a:rPr lang="en-US" dirty="0"/>
              <a:t>– click on the Eligibility tab on the main menu</a:t>
            </a:r>
          </a:p>
          <a:p>
            <a:endParaRPr lang="en-US" dirty="0"/>
          </a:p>
        </p:txBody>
      </p:sp>
      <p:pic>
        <p:nvPicPr>
          <p:cNvPr id="5" name="Picture 4"/>
          <p:cNvPicPr>
            <a:picLocks noChangeAspect="1"/>
          </p:cNvPicPr>
          <p:nvPr/>
        </p:nvPicPr>
        <p:blipFill>
          <a:blip r:embed="rId3"/>
          <a:stretch>
            <a:fillRect/>
          </a:stretch>
        </p:blipFill>
        <p:spPr>
          <a:xfrm>
            <a:off x="1524000" y="2880363"/>
            <a:ext cx="11049000" cy="4130037"/>
          </a:xfrm>
          <a:prstGeom prst="rect">
            <a:avLst/>
          </a:prstGeom>
        </p:spPr>
      </p:pic>
    </p:spTree>
    <p:extLst>
      <p:ext uri="{BB962C8B-B14F-4D97-AF65-F5344CB8AC3E}">
        <p14:creationId xmlns:p14="http://schemas.microsoft.com/office/powerpoint/2010/main" val="284282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DDS Specialized Services </a:t>
            </a:r>
            <a:r>
              <a:rPr lang="en-US" dirty="0"/>
              <a:t>Provider Billing Workshop</a:t>
            </a:r>
          </a:p>
        </p:txBody>
      </p:sp>
      <p:sp>
        <p:nvSpPr>
          <p:cNvPr id="5" name="Text Placeholder 4"/>
          <p:cNvSpPr>
            <a:spLocks noGrp="1"/>
          </p:cNvSpPr>
          <p:nvPr>
            <p:ph type="body" sz="quarter" idx="13"/>
          </p:nvPr>
        </p:nvSpPr>
        <p:spPr/>
        <p:txBody>
          <a:bodyPr/>
          <a:lstStyle/>
          <a:p>
            <a:r>
              <a:rPr lang="en-US" sz="2800" dirty="0" smtClean="0"/>
              <a:t>Eligibility </a:t>
            </a:r>
            <a:r>
              <a:rPr lang="en-US" sz="2800" dirty="0"/>
              <a:t>Verification</a:t>
            </a:r>
          </a:p>
        </p:txBody>
      </p:sp>
      <p:sp>
        <p:nvSpPr>
          <p:cNvPr id="2" name="Content Placeholder 1"/>
          <p:cNvSpPr>
            <a:spLocks noGrp="1"/>
          </p:cNvSpPr>
          <p:nvPr>
            <p:ph idx="1"/>
          </p:nvPr>
        </p:nvSpPr>
        <p:spPr>
          <a:xfrm>
            <a:off x="731520" y="1921117"/>
            <a:ext cx="13289280" cy="5394083"/>
          </a:xfrm>
        </p:spPr>
        <p:txBody>
          <a:bodyPr/>
          <a:lstStyle/>
          <a:p>
            <a:r>
              <a:rPr lang="en-US" sz="2880" dirty="0"/>
              <a:t>The Eligibility Verification Response window provides the search results</a:t>
            </a:r>
          </a:p>
          <a:p>
            <a:r>
              <a:rPr lang="en-US" dirty="0" smtClean="0"/>
              <a:t>In </a:t>
            </a:r>
            <a:r>
              <a:rPr lang="en-US" dirty="0"/>
              <a:t>this specific case – the client’s eligibility cannot be verified for the requested </a:t>
            </a:r>
            <a:r>
              <a:rPr lang="en-US" dirty="0" smtClean="0"/>
              <a:t>date (December 31, 2016) as  </a:t>
            </a:r>
            <a:r>
              <a:rPr lang="en-US" dirty="0"/>
              <a:t>eligibility verification can only look back one year</a:t>
            </a:r>
          </a:p>
          <a:p>
            <a:r>
              <a:rPr lang="en-US" dirty="0"/>
              <a:t>Changing the dates of the eligibility request to within the allowable one year window creates a different result. </a:t>
            </a:r>
          </a:p>
        </p:txBody>
      </p:sp>
      <p:pic>
        <p:nvPicPr>
          <p:cNvPr id="8" name="Picture 7"/>
          <p:cNvPicPr>
            <a:picLocks noChangeAspect="1"/>
          </p:cNvPicPr>
          <p:nvPr/>
        </p:nvPicPr>
        <p:blipFill>
          <a:blip r:embed="rId3"/>
          <a:stretch>
            <a:fillRect/>
          </a:stretch>
        </p:blipFill>
        <p:spPr>
          <a:xfrm>
            <a:off x="731328" y="3962400"/>
            <a:ext cx="13134975" cy="2952750"/>
          </a:xfrm>
          <a:prstGeom prst="rect">
            <a:avLst/>
          </a:prstGeom>
          <a:ln>
            <a:solidFill>
              <a:srgbClr val="00B0F0"/>
            </a:solidFill>
          </a:ln>
        </p:spPr>
      </p:pic>
    </p:spTree>
    <p:extLst>
      <p:ext uri="{BB962C8B-B14F-4D97-AF65-F5344CB8AC3E}">
        <p14:creationId xmlns:p14="http://schemas.microsoft.com/office/powerpoint/2010/main" val="375236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DDS Specialized Services </a:t>
            </a:r>
            <a:r>
              <a:rPr lang="en-US" dirty="0"/>
              <a:t>Provider Billing Workshop</a:t>
            </a:r>
          </a:p>
        </p:txBody>
      </p:sp>
      <p:sp>
        <p:nvSpPr>
          <p:cNvPr id="5" name="Text Placeholder 4"/>
          <p:cNvSpPr>
            <a:spLocks noGrp="1"/>
          </p:cNvSpPr>
          <p:nvPr>
            <p:ph type="body" sz="quarter" idx="13"/>
          </p:nvPr>
        </p:nvSpPr>
        <p:spPr/>
        <p:txBody>
          <a:bodyPr/>
          <a:lstStyle/>
          <a:p>
            <a:r>
              <a:rPr lang="en-US" sz="2800" dirty="0" smtClean="0"/>
              <a:t>Eligibility </a:t>
            </a:r>
            <a:r>
              <a:rPr lang="en-US" sz="2800" dirty="0"/>
              <a:t>Verification</a:t>
            </a:r>
          </a:p>
        </p:txBody>
      </p:sp>
      <p:sp>
        <p:nvSpPr>
          <p:cNvPr id="2" name="Content Placeholder 1"/>
          <p:cNvSpPr>
            <a:spLocks noGrp="1"/>
          </p:cNvSpPr>
          <p:nvPr>
            <p:ph idx="1"/>
          </p:nvPr>
        </p:nvSpPr>
        <p:spPr/>
        <p:txBody>
          <a:bodyPr/>
          <a:lstStyle/>
          <a:p>
            <a:r>
              <a:rPr lang="en-US" sz="2880" dirty="0"/>
              <a:t>Eligibility searches cannot span multiple months</a:t>
            </a:r>
          </a:p>
          <a:p>
            <a:r>
              <a:rPr lang="en-US" dirty="0" smtClean="0"/>
              <a:t>01/01/2018 – 01/31/2018 is </a:t>
            </a:r>
            <a:r>
              <a:rPr lang="en-US" dirty="0"/>
              <a:t>valid, </a:t>
            </a:r>
            <a:r>
              <a:rPr lang="en-US" dirty="0" smtClean="0"/>
              <a:t>01/15/2018 </a:t>
            </a:r>
            <a:r>
              <a:rPr lang="en-US" dirty="0"/>
              <a:t>– </a:t>
            </a:r>
            <a:r>
              <a:rPr lang="en-US" dirty="0" smtClean="0"/>
              <a:t>02/15/2018 </a:t>
            </a:r>
            <a:r>
              <a:rPr lang="en-US" dirty="0"/>
              <a:t>is not valid</a:t>
            </a:r>
          </a:p>
          <a:p>
            <a:r>
              <a:rPr lang="en-US" dirty="0"/>
              <a:t>Submitting a request that spans multiple months will result in </a:t>
            </a:r>
            <a:r>
              <a:rPr lang="en-US" dirty="0" smtClean="0"/>
              <a:t>an error message.</a:t>
            </a:r>
            <a:endParaRPr lang="en-US" dirty="0"/>
          </a:p>
        </p:txBody>
      </p:sp>
      <p:pic>
        <p:nvPicPr>
          <p:cNvPr id="7" name="Picture 6"/>
          <p:cNvPicPr>
            <a:picLocks noChangeAspect="1"/>
          </p:cNvPicPr>
          <p:nvPr/>
        </p:nvPicPr>
        <p:blipFill>
          <a:blip r:embed="rId3"/>
          <a:stretch>
            <a:fillRect/>
          </a:stretch>
        </p:blipFill>
        <p:spPr>
          <a:xfrm>
            <a:off x="728359" y="3394784"/>
            <a:ext cx="13134975" cy="2952750"/>
          </a:xfrm>
          <a:prstGeom prst="rect">
            <a:avLst/>
          </a:prstGeom>
          <a:ln>
            <a:solidFill>
              <a:srgbClr val="00B0F0"/>
            </a:solidFill>
          </a:ln>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 y="5638800"/>
            <a:ext cx="5242942" cy="7087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8142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DDS Specialized Services </a:t>
            </a:r>
            <a:r>
              <a:rPr lang="en-US" dirty="0"/>
              <a:t>Provider Billing Workshop</a:t>
            </a:r>
          </a:p>
        </p:txBody>
      </p:sp>
      <p:sp>
        <p:nvSpPr>
          <p:cNvPr id="5" name="Text Placeholder 4"/>
          <p:cNvSpPr>
            <a:spLocks noGrp="1"/>
          </p:cNvSpPr>
          <p:nvPr>
            <p:ph type="body" sz="quarter" idx="13"/>
          </p:nvPr>
        </p:nvSpPr>
        <p:spPr/>
        <p:txBody>
          <a:bodyPr/>
          <a:lstStyle/>
          <a:p>
            <a:r>
              <a:rPr lang="en-US" sz="2800" dirty="0" smtClean="0"/>
              <a:t>Eligibility </a:t>
            </a:r>
            <a:r>
              <a:rPr lang="en-US" sz="2800" dirty="0"/>
              <a:t>Verification</a:t>
            </a:r>
          </a:p>
        </p:txBody>
      </p:sp>
      <p:sp>
        <p:nvSpPr>
          <p:cNvPr id="2" name="Content Placeholder 1"/>
          <p:cNvSpPr>
            <a:spLocks noGrp="1"/>
          </p:cNvSpPr>
          <p:nvPr>
            <p:ph idx="1"/>
          </p:nvPr>
        </p:nvSpPr>
        <p:spPr>
          <a:xfrm>
            <a:off x="731520" y="2011681"/>
            <a:ext cx="13163741" cy="5303519"/>
          </a:xfrm>
        </p:spPr>
        <p:txBody>
          <a:bodyPr>
            <a:normAutofit/>
          </a:bodyPr>
          <a:lstStyle/>
          <a:p>
            <a:r>
              <a:rPr lang="en-US" sz="2880" dirty="0"/>
              <a:t>Positive eligibility responses provide greater detail…</a:t>
            </a:r>
          </a:p>
          <a:p>
            <a:endParaRPr lang="en-US" sz="2880" dirty="0"/>
          </a:p>
        </p:txBody>
      </p:sp>
      <p:pic>
        <p:nvPicPr>
          <p:cNvPr id="8" name="Picture 7"/>
          <p:cNvPicPr>
            <a:picLocks noChangeAspect="1"/>
          </p:cNvPicPr>
          <p:nvPr/>
        </p:nvPicPr>
        <p:blipFill>
          <a:blip r:embed="rId3"/>
          <a:stretch>
            <a:fillRect/>
          </a:stretch>
        </p:blipFill>
        <p:spPr>
          <a:xfrm>
            <a:off x="747712" y="2638425"/>
            <a:ext cx="13134975" cy="2952750"/>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712" y="4682243"/>
            <a:ext cx="6846570" cy="8115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743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9155" y="627312"/>
            <a:ext cx="13163932" cy="493776"/>
          </a:xfrm>
        </p:spPr>
        <p:txBody>
          <a:bodyPr/>
          <a:lstStyle/>
          <a:p>
            <a:r>
              <a:rPr lang="en-US" dirty="0" smtClean="0"/>
              <a:t>DDS Specialized Services </a:t>
            </a:r>
            <a:r>
              <a:rPr lang="en-US" dirty="0"/>
              <a:t>Provider Billing Workshop</a:t>
            </a:r>
          </a:p>
        </p:txBody>
      </p:sp>
      <p:sp>
        <p:nvSpPr>
          <p:cNvPr id="5" name="Text Placeholder 4"/>
          <p:cNvSpPr>
            <a:spLocks noGrp="1"/>
          </p:cNvSpPr>
          <p:nvPr>
            <p:ph type="body" sz="quarter" idx="13"/>
          </p:nvPr>
        </p:nvSpPr>
        <p:spPr>
          <a:xfrm>
            <a:off x="769155" y="1093409"/>
            <a:ext cx="13163932" cy="457200"/>
          </a:xfrm>
        </p:spPr>
        <p:txBody>
          <a:bodyPr/>
          <a:lstStyle/>
          <a:p>
            <a:r>
              <a:rPr lang="en-US" dirty="0"/>
              <a:t>Eligibility Verification</a:t>
            </a:r>
          </a:p>
        </p:txBody>
      </p:sp>
      <p:sp>
        <p:nvSpPr>
          <p:cNvPr id="2" name="Content Placeholder 1"/>
          <p:cNvSpPr>
            <a:spLocks noGrp="1"/>
          </p:cNvSpPr>
          <p:nvPr>
            <p:ph idx="1"/>
          </p:nvPr>
        </p:nvSpPr>
        <p:spPr>
          <a:ln>
            <a:solidFill>
              <a:schemeClr val="tx1"/>
            </a:solidFill>
          </a:ln>
        </p:spPr>
        <p:txBody>
          <a:bodyPr>
            <a:normAutofit/>
          </a:bodyPr>
          <a:lstStyle/>
          <a:p>
            <a:r>
              <a:rPr lang="en-US" dirty="0"/>
              <a:t>What does all this information mean?</a:t>
            </a:r>
          </a:p>
          <a:p>
            <a:r>
              <a:rPr lang="en-US" i="1" dirty="0" smtClean="0"/>
              <a:t>Eligibility </a:t>
            </a:r>
            <a:r>
              <a:rPr lang="en-US" i="1" dirty="0"/>
              <a:t>Verification Response</a:t>
            </a:r>
          </a:p>
          <a:p>
            <a:r>
              <a:rPr lang="en-US" dirty="0"/>
              <a:t>Provides a verification number that should be kept on record in case the client’s coverage is retroactively changed at a later date</a:t>
            </a:r>
          </a:p>
          <a:p>
            <a:r>
              <a:rPr lang="en-US" dirty="0"/>
              <a:t>Reports client’s eligibility status for the requested date(s) of service</a:t>
            </a:r>
          </a:p>
        </p:txBody>
      </p:sp>
      <p:pic>
        <p:nvPicPr>
          <p:cNvPr id="8" name="Picture 7"/>
          <p:cNvPicPr>
            <a:picLocks noChangeAspect="1" noChangeArrowheads="1"/>
          </p:cNvPicPr>
          <p:nvPr/>
        </p:nvPicPr>
        <p:blipFill>
          <a:blip r:embed="rId3" cstate="print"/>
          <a:srcRect/>
          <a:stretch>
            <a:fillRect/>
          </a:stretch>
        </p:blipFill>
        <p:spPr bwMode="auto">
          <a:xfrm>
            <a:off x="755610" y="4000613"/>
            <a:ext cx="10104120" cy="960120"/>
          </a:xfrm>
          <a:prstGeom prst="rect">
            <a:avLst/>
          </a:prstGeom>
          <a:noFill/>
          <a:ln w="9525" algn="ctr">
            <a:noFill/>
            <a:miter lim="800000"/>
            <a:headEnd/>
            <a:tailEnd/>
          </a:ln>
        </p:spPr>
      </p:pic>
      <p:sp>
        <p:nvSpPr>
          <p:cNvPr id="11" name="Content Placeholder 1"/>
          <p:cNvSpPr txBox="1">
            <a:spLocks/>
          </p:cNvSpPr>
          <p:nvPr/>
        </p:nvSpPr>
        <p:spPr>
          <a:xfrm>
            <a:off x="735139" y="5314589"/>
            <a:ext cx="13163741" cy="428684"/>
          </a:xfrm>
          <a:prstGeom prst="rect">
            <a:avLst/>
          </a:prstGeom>
        </p:spPr>
        <p:txBody>
          <a:bodyPr vert="horz" lIns="0" tIns="0" rIns="0" bIns="0" rtlCol="0">
            <a:normAutofit/>
          </a:bodyPr>
          <a:lst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US" sz="2160" i="1" dirty="0"/>
              <a:t>Client Information</a:t>
            </a:r>
            <a:endParaRPr lang="en-US" sz="2160" dirty="0"/>
          </a:p>
        </p:txBody>
      </p:sp>
      <p:pic>
        <p:nvPicPr>
          <p:cNvPr id="7" name="Picture 6"/>
          <p:cNvPicPr>
            <a:picLocks noChangeAspect="1"/>
          </p:cNvPicPr>
          <p:nvPr/>
        </p:nvPicPr>
        <p:blipFill>
          <a:blip r:embed="rId4"/>
          <a:stretch>
            <a:fillRect/>
          </a:stretch>
        </p:blipFill>
        <p:spPr>
          <a:xfrm>
            <a:off x="830115" y="5743273"/>
            <a:ext cx="10043160" cy="1123950"/>
          </a:xfrm>
          <a:prstGeom prst="rect">
            <a:avLst/>
          </a:prstGeom>
        </p:spPr>
      </p:pic>
    </p:spTree>
    <p:extLst>
      <p:ext uri="{BB962C8B-B14F-4D97-AF65-F5344CB8AC3E}">
        <p14:creationId xmlns:p14="http://schemas.microsoft.com/office/powerpoint/2010/main" val="307458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DDS Specialized Services </a:t>
            </a:r>
            <a:r>
              <a:rPr lang="en-US" dirty="0"/>
              <a:t>Provider Billing Workshop</a:t>
            </a:r>
          </a:p>
        </p:txBody>
      </p:sp>
      <p:sp>
        <p:nvSpPr>
          <p:cNvPr id="7" name="Text Placeholder 6"/>
          <p:cNvSpPr>
            <a:spLocks noGrp="1"/>
          </p:cNvSpPr>
          <p:nvPr>
            <p:ph type="body" sz="quarter" idx="13"/>
          </p:nvPr>
        </p:nvSpPr>
        <p:spPr>
          <a:xfrm>
            <a:off x="731520" y="1119226"/>
            <a:ext cx="13423012" cy="401841"/>
          </a:xfrm>
        </p:spPr>
        <p:txBody>
          <a:bodyPr/>
          <a:lstStyle/>
          <a:p>
            <a:r>
              <a:rPr lang="en-US" dirty="0" smtClean="0"/>
              <a:t>Eligibility Verification</a:t>
            </a:r>
            <a:endParaRPr lang="en-US" dirty="0"/>
          </a:p>
        </p:txBody>
      </p:sp>
      <p:sp>
        <p:nvSpPr>
          <p:cNvPr id="2" name="Content Placeholder 1"/>
          <p:cNvSpPr>
            <a:spLocks noGrp="1"/>
          </p:cNvSpPr>
          <p:nvPr>
            <p:ph idx="1"/>
          </p:nvPr>
        </p:nvSpPr>
        <p:spPr/>
        <p:txBody>
          <a:bodyPr/>
          <a:lstStyle/>
          <a:p>
            <a:r>
              <a:rPr lang="en-US" dirty="0" smtClean="0"/>
              <a:t> </a:t>
            </a:r>
            <a:r>
              <a:rPr lang="en-US" b="1" dirty="0" smtClean="0"/>
              <a:t>Benefit Plan</a:t>
            </a:r>
          </a:p>
          <a:p>
            <a:r>
              <a:rPr lang="en-US" dirty="0"/>
              <a:t>The benefit plan(s) with which the client was an active member on the date(s) of service requested</a:t>
            </a:r>
          </a:p>
          <a:p>
            <a:pPr>
              <a:buFont typeface="Arial" panose="020B0604020202020204" pitchFamily="34" charset="0"/>
              <a:buChar char="−"/>
            </a:pPr>
            <a:r>
              <a:rPr lang="en-US" dirty="0" smtClean="0"/>
              <a:t>The client must have a HUSKY C or HUSKY D benefit plan for the DDS Specialized Services provider to be reimbursed for services provided to a DDS client residing in a nursing facility and billed directly to DXC Technology by the DDS Specialized Services provider. </a:t>
            </a:r>
          </a:p>
        </p:txBody>
      </p:sp>
      <p:pic>
        <p:nvPicPr>
          <p:cNvPr id="4" name="Picture 3"/>
          <p:cNvPicPr>
            <a:picLocks noChangeAspect="1"/>
          </p:cNvPicPr>
          <p:nvPr/>
        </p:nvPicPr>
        <p:blipFill>
          <a:blip r:embed="rId2"/>
          <a:stretch>
            <a:fillRect/>
          </a:stretch>
        </p:blipFill>
        <p:spPr>
          <a:xfrm>
            <a:off x="1047750" y="4029075"/>
            <a:ext cx="11877675" cy="1085850"/>
          </a:xfrm>
          <a:prstGeom prst="rect">
            <a:avLst/>
          </a:prstGeom>
          <a:ln w="28575">
            <a:solidFill>
              <a:schemeClr val="accent5"/>
            </a:solidFill>
          </a:ln>
        </p:spPr>
      </p:pic>
      <p:pic>
        <p:nvPicPr>
          <p:cNvPr id="6" name="Picture 5"/>
          <p:cNvPicPr>
            <a:picLocks noChangeAspect="1"/>
          </p:cNvPicPr>
          <p:nvPr/>
        </p:nvPicPr>
        <p:blipFill>
          <a:blip r:embed="rId3"/>
          <a:stretch>
            <a:fillRect/>
          </a:stretch>
        </p:blipFill>
        <p:spPr>
          <a:xfrm>
            <a:off x="1047750" y="5572125"/>
            <a:ext cx="11877675" cy="1285875"/>
          </a:xfrm>
          <a:prstGeom prst="rect">
            <a:avLst/>
          </a:prstGeom>
          <a:ln w="28575">
            <a:solidFill>
              <a:schemeClr val="accent5"/>
            </a:solidFill>
          </a:ln>
        </p:spPr>
      </p:pic>
    </p:spTree>
    <p:extLst>
      <p:ext uri="{BB962C8B-B14F-4D97-AF65-F5344CB8AC3E}">
        <p14:creationId xmlns:p14="http://schemas.microsoft.com/office/powerpoint/2010/main" val="13686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6388" y="666014"/>
            <a:ext cx="13163932" cy="493776"/>
          </a:xfrm>
        </p:spPr>
        <p:txBody>
          <a:bodyPr/>
          <a:lstStyle/>
          <a:p>
            <a:r>
              <a:rPr lang="en-US" dirty="0" smtClean="0"/>
              <a:t>DDS Specialized Services </a:t>
            </a:r>
            <a:r>
              <a:rPr lang="en-US" dirty="0"/>
              <a:t>Provider Billing Workshop</a:t>
            </a:r>
          </a:p>
        </p:txBody>
      </p:sp>
      <p:sp>
        <p:nvSpPr>
          <p:cNvPr id="4" name="Text Placeholder 3"/>
          <p:cNvSpPr>
            <a:spLocks noGrp="1"/>
          </p:cNvSpPr>
          <p:nvPr>
            <p:ph type="body" sz="quarter" idx="13"/>
          </p:nvPr>
        </p:nvSpPr>
        <p:spPr>
          <a:xfrm>
            <a:off x="731330" y="1119226"/>
            <a:ext cx="13163932" cy="401842"/>
          </a:xfrm>
        </p:spPr>
        <p:txBody>
          <a:bodyPr/>
          <a:lstStyle/>
          <a:p>
            <a:r>
              <a:rPr lang="en-US" dirty="0"/>
              <a:t>Eligibility Verification</a:t>
            </a:r>
          </a:p>
        </p:txBody>
      </p:sp>
      <p:sp>
        <p:nvSpPr>
          <p:cNvPr id="2" name="Content Placeholder 1"/>
          <p:cNvSpPr>
            <a:spLocks noGrp="1"/>
          </p:cNvSpPr>
          <p:nvPr>
            <p:ph idx="1"/>
          </p:nvPr>
        </p:nvSpPr>
        <p:spPr>
          <a:xfrm>
            <a:off x="731520" y="2194561"/>
            <a:ext cx="13163741" cy="5120639"/>
          </a:xfrm>
        </p:spPr>
        <p:txBody>
          <a:bodyPr>
            <a:normAutofit/>
          </a:bodyPr>
          <a:lstStyle/>
          <a:p>
            <a:r>
              <a:rPr lang="fr-FR" sz="2880" dirty="0"/>
              <a:t>Service Type Codes – </a:t>
            </a:r>
            <a:r>
              <a:rPr lang="fr-FR" sz="2880" dirty="0" smtClean="0"/>
              <a:t>DXC </a:t>
            </a:r>
            <a:r>
              <a:rPr lang="fr-FR" sz="2880" dirty="0" err="1" smtClean="0"/>
              <a:t>Technology</a:t>
            </a:r>
            <a:endParaRPr lang="fr-FR" sz="2880" dirty="0"/>
          </a:p>
          <a:p>
            <a:r>
              <a:rPr lang="en-US" dirty="0"/>
              <a:t>A list of services for which the client was eligible that would be submitted for payment to </a:t>
            </a:r>
            <a:r>
              <a:rPr lang="en-US" dirty="0" smtClean="0"/>
              <a:t>DXC Technology</a:t>
            </a:r>
            <a:endParaRPr lang="en-US" dirty="0"/>
          </a:p>
        </p:txBody>
      </p:sp>
      <p:sp>
        <p:nvSpPr>
          <p:cNvPr id="11" name="Content Placeholder 1"/>
          <p:cNvSpPr txBox="1">
            <a:spLocks/>
          </p:cNvSpPr>
          <p:nvPr/>
        </p:nvSpPr>
        <p:spPr>
          <a:xfrm>
            <a:off x="731329" y="3590611"/>
            <a:ext cx="13163741" cy="1477784"/>
          </a:xfrm>
          <a:prstGeom prst="rect">
            <a:avLst/>
          </a:prstGeom>
        </p:spPr>
        <p:txBody>
          <a:bodyPr vert="horz" lIns="0" tIns="0" rIns="0" bIns="0" rtlCol="0">
            <a:normAutofit/>
          </a:bodyPr>
          <a:lst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pPr marL="0" indent="0">
              <a:buNone/>
            </a:pPr>
            <a:endParaRPr lang="fr-FR" sz="2160" i="1" dirty="0"/>
          </a:p>
        </p:txBody>
      </p:sp>
      <p:pic>
        <p:nvPicPr>
          <p:cNvPr id="5" name="Picture 4"/>
          <p:cNvPicPr>
            <a:picLocks noChangeAspect="1"/>
          </p:cNvPicPr>
          <p:nvPr/>
        </p:nvPicPr>
        <p:blipFill>
          <a:blip r:embed="rId3"/>
          <a:stretch>
            <a:fillRect/>
          </a:stretch>
        </p:blipFill>
        <p:spPr>
          <a:xfrm>
            <a:off x="1752600" y="3630930"/>
            <a:ext cx="10887075" cy="2247900"/>
          </a:xfrm>
          <a:prstGeom prst="rect">
            <a:avLst/>
          </a:prstGeom>
        </p:spPr>
      </p:pic>
    </p:spTree>
    <p:extLst>
      <p:ext uri="{BB962C8B-B14F-4D97-AF65-F5344CB8AC3E}">
        <p14:creationId xmlns:p14="http://schemas.microsoft.com/office/powerpoint/2010/main" val="237942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DDS Specialized Services </a:t>
            </a:r>
            <a:r>
              <a:rPr lang="en-US" dirty="0"/>
              <a:t>Provider Billing Workshop</a:t>
            </a:r>
          </a:p>
        </p:txBody>
      </p:sp>
      <p:sp>
        <p:nvSpPr>
          <p:cNvPr id="4" name="Text Placeholder 3"/>
          <p:cNvSpPr>
            <a:spLocks noGrp="1"/>
          </p:cNvSpPr>
          <p:nvPr>
            <p:ph type="body" sz="quarter" idx="13"/>
          </p:nvPr>
        </p:nvSpPr>
        <p:spPr/>
        <p:txBody>
          <a:bodyPr/>
          <a:lstStyle/>
          <a:p>
            <a:r>
              <a:rPr lang="en-US" dirty="0"/>
              <a:t>Eligibility Verification</a:t>
            </a:r>
          </a:p>
        </p:txBody>
      </p:sp>
      <p:sp>
        <p:nvSpPr>
          <p:cNvPr id="2" name="Content Placeholder 1"/>
          <p:cNvSpPr>
            <a:spLocks noGrp="1"/>
          </p:cNvSpPr>
          <p:nvPr>
            <p:ph idx="1"/>
          </p:nvPr>
        </p:nvSpPr>
        <p:spPr>
          <a:xfrm>
            <a:off x="731520" y="1920241"/>
            <a:ext cx="13163741" cy="5394959"/>
          </a:xfrm>
        </p:spPr>
        <p:txBody>
          <a:bodyPr>
            <a:normAutofit/>
          </a:bodyPr>
          <a:lstStyle/>
          <a:p>
            <a:r>
              <a:rPr lang="en-US" b="1" i="1" dirty="0" err="1" smtClean="0"/>
              <a:t>Lockin</a:t>
            </a:r>
            <a:endParaRPr lang="en-US" b="1" i="1" dirty="0"/>
          </a:p>
          <a:p>
            <a:r>
              <a:rPr lang="en-US" dirty="0"/>
              <a:t>Some clients are locked into receiving certain health care services only from specific providers or pharmacies; those providers or pharmacies will be listed here</a:t>
            </a:r>
          </a:p>
        </p:txBody>
      </p:sp>
      <p:sp>
        <p:nvSpPr>
          <p:cNvPr id="19" name="Content Placeholder 1"/>
          <p:cNvSpPr txBox="1">
            <a:spLocks/>
          </p:cNvSpPr>
          <p:nvPr/>
        </p:nvSpPr>
        <p:spPr>
          <a:xfrm>
            <a:off x="731520" y="4588018"/>
            <a:ext cx="13116078" cy="1030352"/>
          </a:xfrm>
          <a:prstGeom prst="rect">
            <a:avLst/>
          </a:prstGeom>
        </p:spPr>
        <p:txBody>
          <a:bodyPr vert="horz" lIns="0" tIns="0" rIns="0" bIns="0" rtlCol="0">
            <a:normAutofit/>
          </a:bodyPr>
          <a:lst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US" sz="2160" b="1" i="1" dirty="0"/>
              <a:t>Medicare</a:t>
            </a:r>
          </a:p>
          <a:p>
            <a:r>
              <a:rPr lang="en-US" sz="2160" dirty="0"/>
              <a:t>Types of Medicare coverage active for the client on the date(s) of service requested</a:t>
            </a:r>
          </a:p>
        </p:txBody>
      </p:sp>
      <p:pic>
        <p:nvPicPr>
          <p:cNvPr id="20" name="Picture 3"/>
          <p:cNvPicPr>
            <a:picLocks noChangeAspect="1" noChangeArrowheads="1"/>
          </p:cNvPicPr>
          <p:nvPr/>
        </p:nvPicPr>
        <p:blipFill>
          <a:blip r:embed="rId3" cstate="print"/>
          <a:srcRect/>
          <a:stretch>
            <a:fillRect/>
          </a:stretch>
        </p:blipFill>
        <p:spPr bwMode="auto">
          <a:xfrm>
            <a:off x="683857" y="5894369"/>
            <a:ext cx="10104120" cy="674370"/>
          </a:xfrm>
          <a:prstGeom prst="rect">
            <a:avLst/>
          </a:prstGeom>
          <a:noFill/>
          <a:ln w="9525">
            <a:solidFill>
              <a:schemeClr val="tx1"/>
            </a:solidFill>
            <a:miter lim="800000"/>
            <a:headEnd/>
            <a:tailEnd/>
          </a:ln>
        </p:spPr>
      </p:pic>
      <p:pic>
        <p:nvPicPr>
          <p:cNvPr id="5" name="Picture 4"/>
          <p:cNvPicPr>
            <a:picLocks noChangeAspect="1"/>
          </p:cNvPicPr>
          <p:nvPr/>
        </p:nvPicPr>
        <p:blipFill>
          <a:blip r:embed="rId4"/>
          <a:stretch>
            <a:fillRect/>
          </a:stretch>
        </p:blipFill>
        <p:spPr>
          <a:xfrm>
            <a:off x="707953" y="3378616"/>
            <a:ext cx="10096500" cy="542925"/>
          </a:xfrm>
          <a:prstGeom prst="rect">
            <a:avLst/>
          </a:prstGeom>
          <a:ln>
            <a:solidFill>
              <a:schemeClr val="tx1"/>
            </a:solidFill>
          </a:ln>
        </p:spPr>
      </p:pic>
    </p:spTree>
    <p:extLst>
      <p:ext uri="{BB962C8B-B14F-4D97-AF65-F5344CB8AC3E}">
        <p14:creationId xmlns:p14="http://schemas.microsoft.com/office/powerpoint/2010/main" val="119237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p:cNvSpPr>
            <a:spLocks noChangeAspect="1" noChangeArrowheads="1"/>
          </p:cNvSpPr>
          <p:nvPr/>
        </p:nvSpPr>
        <p:spPr bwMode="auto">
          <a:xfrm>
            <a:off x="731330" y="2317943"/>
            <a:ext cx="8641270" cy="1737360"/>
          </a:xfrm>
          <a:prstGeom prst="homePlate">
            <a:avLst>
              <a:gd name="adj" fmla="val 35856"/>
            </a:avLst>
          </a:prstGeom>
          <a:solidFill>
            <a:schemeClr val="accent6"/>
          </a:solidFill>
          <a:ln w="25400" algn="ctr">
            <a:noFill/>
            <a:miter lim="800000"/>
            <a:headEnd/>
            <a:tailEnd/>
          </a:ln>
          <a:effectLst/>
        </p:spPr>
        <p:txBody>
          <a:bodyPr wrap="square" tIns="109728" bIns="109728" anchor="ctr">
            <a:noAutofit/>
          </a:bodyPr>
          <a:lstStyle/>
          <a:p>
            <a:endParaRPr lang="en-US" sz="3456" dirty="0">
              <a:solidFill>
                <a:prstClr val="black"/>
              </a:solidFill>
            </a:endParaRPr>
          </a:p>
        </p:txBody>
      </p:sp>
      <p:sp>
        <p:nvSpPr>
          <p:cNvPr id="7" name="Rectangle 6"/>
          <p:cNvSpPr/>
          <p:nvPr/>
        </p:nvSpPr>
        <p:spPr bwMode="gray">
          <a:xfrm>
            <a:off x="1259263" y="2317943"/>
            <a:ext cx="2743200" cy="1737360"/>
          </a:xfrm>
          <a:prstGeom prst="rect">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lnSpc>
                <a:spcPct val="90000"/>
              </a:lnSpc>
            </a:pPr>
            <a:r>
              <a:rPr lang="en-US" sz="3456" dirty="0"/>
              <a:t>HUSKY </a:t>
            </a:r>
            <a:r>
              <a:rPr lang="en-US" sz="3456" dirty="0" smtClean="0"/>
              <a:t>C</a:t>
            </a:r>
            <a:endParaRPr lang="en-US" sz="3456" dirty="0"/>
          </a:p>
        </p:txBody>
      </p:sp>
      <p:sp>
        <p:nvSpPr>
          <p:cNvPr id="9" name="Rectangle 8"/>
          <p:cNvSpPr/>
          <p:nvPr/>
        </p:nvSpPr>
        <p:spPr bwMode="gray">
          <a:xfrm>
            <a:off x="1259263" y="4278827"/>
            <a:ext cx="2743200" cy="301752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109728" rIns="109728" bIns="109728" numCol="1" spcCol="0" rtlCol="0" fromWordArt="0" anchor="t" anchorCtr="0" forceAA="0" compatLnSpc="1">
            <a:prstTxWarp prst="textNoShape">
              <a:avLst/>
            </a:prstTxWarp>
            <a:noAutofit/>
          </a:bodyPr>
          <a:lstStyle/>
          <a:p>
            <a:pPr>
              <a:lnSpc>
                <a:spcPct val="90000"/>
              </a:lnSpc>
              <a:spcBef>
                <a:spcPts val="720"/>
              </a:spcBef>
            </a:pPr>
            <a:endParaRPr lang="en-US" sz="1680" dirty="0">
              <a:solidFill>
                <a:schemeClr val="tx1"/>
              </a:solidFill>
            </a:endParaRPr>
          </a:p>
        </p:txBody>
      </p:sp>
      <p:sp>
        <p:nvSpPr>
          <p:cNvPr id="23" name="Rectangle 22"/>
          <p:cNvSpPr/>
          <p:nvPr/>
        </p:nvSpPr>
        <p:spPr bwMode="gray">
          <a:xfrm>
            <a:off x="5032819" y="2317943"/>
            <a:ext cx="2743200" cy="1737360"/>
          </a:xfrm>
          <a:prstGeom prst="rect">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lnSpc>
                <a:spcPct val="90000"/>
              </a:lnSpc>
            </a:pPr>
            <a:r>
              <a:rPr lang="en-US" sz="3456" dirty="0"/>
              <a:t>HUSKY </a:t>
            </a:r>
            <a:r>
              <a:rPr lang="en-US" sz="3456" dirty="0" smtClean="0"/>
              <a:t>D</a:t>
            </a:r>
            <a:endParaRPr lang="en-US" sz="3456" dirty="0"/>
          </a:p>
        </p:txBody>
      </p:sp>
      <p:sp>
        <p:nvSpPr>
          <p:cNvPr id="24" name="Rectangle 23"/>
          <p:cNvSpPr/>
          <p:nvPr/>
        </p:nvSpPr>
        <p:spPr bwMode="gray">
          <a:xfrm>
            <a:off x="1259263" y="4276230"/>
            <a:ext cx="2743200" cy="301752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109728" rIns="109728" bIns="109728" numCol="1" spcCol="0" rtlCol="0" fromWordArt="0" anchor="t" anchorCtr="0" forceAA="0" compatLnSpc="1">
            <a:prstTxWarp prst="textNoShape">
              <a:avLst/>
            </a:prstTxWarp>
            <a:noAutofit/>
          </a:bodyPr>
          <a:lstStyle/>
          <a:p>
            <a:pPr>
              <a:lnSpc>
                <a:spcPct val="90000"/>
              </a:lnSpc>
              <a:spcBef>
                <a:spcPts val="720"/>
              </a:spcBef>
            </a:pPr>
            <a:r>
              <a:rPr lang="en-US" sz="1680" dirty="0">
                <a:solidFill>
                  <a:schemeClr val="tx1"/>
                </a:solidFill>
              </a:rPr>
              <a:t>Previously referred to as fee–for–service Medicaid, or Adult Medicaid</a:t>
            </a:r>
          </a:p>
          <a:p>
            <a:pPr marL="219456" indent="-219456">
              <a:lnSpc>
                <a:spcPct val="90000"/>
              </a:lnSpc>
              <a:spcBef>
                <a:spcPts val="720"/>
              </a:spcBef>
              <a:buFont typeface="Arial" panose="020B0604020202020204" pitchFamily="34" charset="0"/>
              <a:buChar char="–"/>
            </a:pPr>
            <a:r>
              <a:rPr lang="en-US" sz="1680" dirty="0">
                <a:solidFill>
                  <a:schemeClr val="tx1"/>
                </a:solidFill>
              </a:rPr>
              <a:t>Individuals that are aged, blind, or disabled</a:t>
            </a:r>
          </a:p>
          <a:p>
            <a:pPr marL="219456" indent="-219456">
              <a:lnSpc>
                <a:spcPct val="90000"/>
              </a:lnSpc>
              <a:spcBef>
                <a:spcPts val="720"/>
              </a:spcBef>
              <a:buFont typeface="Arial" panose="020B0604020202020204" pitchFamily="34" charset="0"/>
              <a:buChar char="–"/>
            </a:pPr>
            <a:endParaRPr lang="en-US" sz="1680" dirty="0">
              <a:solidFill>
                <a:schemeClr val="tx1"/>
              </a:solidFill>
            </a:endParaRPr>
          </a:p>
        </p:txBody>
      </p:sp>
      <p:sp>
        <p:nvSpPr>
          <p:cNvPr id="3" name="Text Placeholder 2"/>
          <p:cNvSpPr>
            <a:spLocks noGrp="1"/>
          </p:cNvSpPr>
          <p:nvPr>
            <p:ph type="body" sz="quarter" idx="13"/>
          </p:nvPr>
        </p:nvSpPr>
        <p:spPr/>
        <p:txBody>
          <a:bodyPr/>
          <a:lstStyle/>
          <a:p>
            <a:r>
              <a:rPr lang="en-US" dirty="0"/>
              <a:t>Eligibility Verification</a:t>
            </a:r>
          </a:p>
        </p:txBody>
      </p:sp>
      <p:sp>
        <p:nvSpPr>
          <p:cNvPr id="2" name="Content Placeholder 1"/>
          <p:cNvSpPr>
            <a:spLocks noGrp="1"/>
          </p:cNvSpPr>
          <p:nvPr>
            <p:ph idx="1"/>
          </p:nvPr>
        </p:nvSpPr>
        <p:spPr>
          <a:xfrm>
            <a:off x="731520" y="1627068"/>
            <a:ext cx="11689079" cy="5669279"/>
          </a:xfrm>
          <a:ln w="28575">
            <a:solidFill>
              <a:schemeClr val="accent5"/>
            </a:solidFill>
          </a:ln>
        </p:spPr>
        <p:txBody>
          <a:bodyPr>
            <a:normAutofit/>
          </a:bodyPr>
          <a:lstStyle/>
          <a:p>
            <a:r>
              <a:rPr lang="en-US" sz="2880" dirty="0"/>
              <a:t>Benefit Plans payable for </a:t>
            </a:r>
            <a:r>
              <a:rPr lang="en-US" sz="2880" dirty="0" smtClean="0"/>
              <a:t>DDS Specialized Services</a:t>
            </a:r>
            <a:endParaRPr lang="en-US" sz="2880" dirty="0"/>
          </a:p>
        </p:txBody>
      </p:sp>
      <p:sp>
        <p:nvSpPr>
          <p:cNvPr id="14" name="Title 2"/>
          <p:cNvSpPr>
            <a:spLocks noGrp="1"/>
          </p:cNvSpPr>
          <p:nvPr>
            <p:ph type="title"/>
          </p:nvPr>
        </p:nvSpPr>
        <p:spPr/>
        <p:txBody>
          <a:bodyPr/>
          <a:lstStyle/>
          <a:p>
            <a:r>
              <a:rPr lang="en-US" dirty="0" smtClean="0"/>
              <a:t>DDS Specialized Services </a:t>
            </a:r>
            <a:r>
              <a:rPr lang="en-US" dirty="0"/>
              <a:t>Provider Billing Workshop</a:t>
            </a:r>
          </a:p>
        </p:txBody>
      </p:sp>
      <p:sp>
        <p:nvSpPr>
          <p:cNvPr id="13" name="Rectangle 12"/>
          <p:cNvSpPr/>
          <p:nvPr/>
        </p:nvSpPr>
        <p:spPr>
          <a:xfrm>
            <a:off x="5032819" y="4276230"/>
            <a:ext cx="2815781" cy="3020117"/>
          </a:xfrm>
          <a:prstGeom prst="rect">
            <a:avLst/>
          </a:prstGeom>
          <a:solidFill>
            <a:schemeClr val="bg1"/>
          </a:solidFill>
          <a:ln w="28575">
            <a:solidFill>
              <a:schemeClr val="accent5"/>
            </a:solid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6" name="Picture 15"/>
          <p:cNvPicPr>
            <a:picLocks noChangeAspect="1"/>
          </p:cNvPicPr>
          <p:nvPr/>
        </p:nvPicPr>
        <p:blipFill>
          <a:blip r:embed="rId3"/>
          <a:stretch>
            <a:fillRect/>
          </a:stretch>
        </p:blipFill>
        <p:spPr>
          <a:xfrm>
            <a:off x="5019675" y="4233106"/>
            <a:ext cx="2828925" cy="3060643"/>
          </a:xfrm>
          <a:prstGeom prst="rect">
            <a:avLst/>
          </a:prstGeom>
        </p:spPr>
      </p:pic>
    </p:spTree>
    <p:extLst>
      <p:ext uri="{BB962C8B-B14F-4D97-AF65-F5344CB8AC3E}">
        <p14:creationId xmlns:p14="http://schemas.microsoft.com/office/powerpoint/2010/main" val="58210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DDS Specialized Services Provider Billing and Web Claim Submission Workshop</a:t>
            </a:r>
            <a:endParaRPr lang="en-US" dirty="0"/>
          </a:p>
        </p:txBody>
      </p:sp>
      <p:sp>
        <p:nvSpPr>
          <p:cNvPr id="3" name="Subtitle 2"/>
          <p:cNvSpPr>
            <a:spLocks noGrp="1"/>
          </p:cNvSpPr>
          <p:nvPr>
            <p:ph type="subTitle" idx="1"/>
          </p:nvPr>
        </p:nvSpPr>
        <p:spPr>
          <a:xfrm>
            <a:off x="685800" y="5257800"/>
            <a:ext cx="10058400" cy="1066800"/>
          </a:xfrm>
        </p:spPr>
        <p:txBody>
          <a:bodyPr/>
          <a:lstStyle/>
          <a:p>
            <a:r>
              <a:rPr lang="en-US" dirty="0" smtClean="0"/>
              <a:t>Web Account </a:t>
            </a:r>
            <a:r>
              <a:rPr lang="en-US" dirty="0"/>
              <a:t>Capabilities </a:t>
            </a:r>
            <a:r>
              <a:rPr lang="en-US" dirty="0" smtClean="0"/>
              <a:t>- Prior Authorization (PA</a:t>
            </a:r>
            <a:r>
              <a:rPr lang="en-US" dirty="0"/>
              <a:t>) www.ctdssmap.com</a:t>
            </a:r>
          </a:p>
          <a:p>
            <a:endParaRPr lang="en-US" dirty="0" smtClean="0"/>
          </a:p>
          <a:p>
            <a:endParaRPr lang="en-US" dirty="0" smtClean="0"/>
          </a:p>
        </p:txBody>
      </p:sp>
    </p:spTree>
    <p:extLst>
      <p:ext uri="{BB962C8B-B14F-4D97-AF65-F5344CB8AC3E}">
        <p14:creationId xmlns:p14="http://schemas.microsoft.com/office/powerpoint/2010/main" val="206550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39763"/>
            <a:ext cx="13258800" cy="884237"/>
          </a:xfrm>
        </p:spPr>
        <p:txBody>
          <a:bodyPr/>
          <a:lstStyle/>
          <a:p>
            <a:r>
              <a:rPr lang="en-US" dirty="0"/>
              <a:t>DDS Specialized Services Provider Billing </a:t>
            </a:r>
            <a:r>
              <a:rPr lang="en-US" dirty="0" smtClean="0"/>
              <a:t>Workshop</a:t>
            </a:r>
            <a:br>
              <a:rPr lang="en-US" dirty="0" smtClean="0"/>
            </a:br>
            <a:r>
              <a:rPr lang="en-US" sz="2800" dirty="0" smtClean="0"/>
              <a:t>Introduction to DDS Specialized Services Program Changes</a:t>
            </a:r>
            <a:endParaRPr lang="en-US" dirty="0"/>
          </a:p>
        </p:txBody>
      </p:sp>
      <p:sp>
        <p:nvSpPr>
          <p:cNvPr id="3" name="Content Placeholder 2"/>
          <p:cNvSpPr>
            <a:spLocks noGrp="1"/>
          </p:cNvSpPr>
          <p:nvPr>
            <p:ph idx="1"/>
          </p:nvPr>
        </p:nvSpPr>
        <p:spPr>
          <a:xfrm>
            <a:off x="685800" y="1752600"/>
            <a:ext cx="13258800" cy="5730875"/>
          </a:xfrm>
        </p:spPr>
        <p:txBody>
          <a:bodyPr>
            <a:normAutofit fontScale="92500" lnSpcReduction="10000"/>
          </a:bodyPr>
          <a:lstStyle/>
          <a:p>
            <a:pPr algn="just">
              <a:defRPr/>
            </a:pPr>
            <a:r>
              <a:rPr lang="en-US" dirty="0" smtClean="0"/>
              <a:t>Effective </a:t>
            </a:r>
            <a:r>
              <a:rPr lang="en-US" b="0" dirty="0" smtClean="0"/>
              <a:t>for dates of service</a:t>
            </a:r>
            <a:r>
              <a:rPr lang="en-US" dirty="0" smtClean="0"/>
              <a:t>, October 1, 2018 and forward, </a:t>
            </a:r>
            <a:r>
              <a:rPr lang="en-US" b="0" dirty="0" smtClean="0"/>
              <a:t>organization and individual </a:t>
            </a:r>
            <a:r>
              <a:rPr lang="en-US" dirty="0" smtClean="0"/>
              <a:t>providers of DDS Specialized services must enroll as “DDS Specialized Services” providers to be reimbursed directly by the Department of Social Services (DDS) for DDS Specialized services provided to clients in a Nursing Facility.</a:t>
            </a:r>
          </a:p>
          <a:p>
            <a:pPr algn="just">
              <a:defRPr/>
            </a:pPr>
            <a:endParaRPr lang="en-US" dirty="0"/>
          </a:p>
          <a:p>
            <a:pPr algn="just">
              <a:defRPr/>
            </a:pPr>
            <a:r>
              <a:rPr lang="en-US" dirty="0" smtClean="0"/>
              <a:t>Client’s </a:t>
            </a:r>
            <a:r>
              <a:rPr lang="en-US" dirty="0"/>
              <a:t>must have a HUSKY C or HUSKY D benefit plan </a:t>
            </a:r>
            <a:r>
              <a:rPr lang="en-US" b="0" dirty="0"/>
              <a:t>and</a:t>
            </a:r>
            <a:r>
              <a:rPr lang="en-US" dirty="0"/>
              <a:t> be 21 years of age or older for DDS Specialized services to be reimbursed by DSS.  </a:t>
            </a:r>
          </a:p>
          <a:p>
            <a:pPr algn="just">
              <a:defRPr/>
            </a:pPr>
            <a:endParaRPr lang="en-US" dirty="0"/>
          </a:p>
          <a:p>
            <a:pPr algn="just">
              <a:defRPr/>
            </a:pPr>
            <a:r>
              <a:rPr lang="en-US" dirty="0"/>
              <a:t>Prior Authorization from DDS will be required for all DDS Specialized services to be reimbursed by DSS. </a:t>
            </a:r>
          </a:p>
          <a:p>
            <a:pPr algn="just">
              <a:defRPr/>
            </a:pPr>
            <a:endParaRPr lang="en-US" sz="1200" b="0" dirty="0"/>
          </a:p>
          <a:p>
            <a:pPr algn="just">
              <a:defRPr/>
            </a:pPr>
            <a:r>
              <a:rPr lang="en-US" b="0" dirty="0"/>
              <a:t>Enrolled “DDS Specialized Services” </a:t>
            </a:r>
            <a:r>
              <a:rPr lang="en-US" dirty="0"/>
              <a:t>providers must submit claims directly to DXC Technology </a:t>
            </a:r>
            <a:r>
              <a:rPr lang="en-US" b="0" dirty="0"/>
              <a:t>in order to be reimbursed for the service(s) they provide.</a:t>
            </a:r>
          </a:p>
          <a:p>
            <a:pPr algn="just">
              <a:defRPr/>
            </a:pPr>
            <a:endParaRPr lang="en-US" b="0" dirty="0"/>
          </a:p>
          <a:p>
            <a:pPr>
              <a:defRPr/>
            </a:pPr>
            <a:r>
              <a:rPr lang="en-US" dirty="0"/>
              <a:t>Providers enrolled as “DDS Specialized Services” billing providers will receive payment directly from (DSS).  </a:t>
            </a:r>
          </a:p>
          <a:p>
            <a:pPr marL="228600" lvl="3" indent="0">
              <a:buNone/>
              <a:defRPr/>
            </a:pPr>
            <a:endParaRPr lang="en-US" sz="1200" dirty="0"/>
          </a:p>
          <a:p>
            <a:pPr marL="228600" lvl="3" indent="0">
              <a:buNone/>
              <a:defRPr/>
            </a:pPr>
            <a:r>
              <a:rPr lang="en-US" dirty="0"/>
              <a:t>Payment will be received via </a:t>
            </a:r>
            <a:r>
              <a:rPr lang="en-US" b="1" dirty="0"/>
              <a:t>Electronic Fund Transfer, (EFT) </a:t>
            </a:r>
            <a:r>
              <a:rPr lang="en-US" dirty="0"/>
              <a:t>after a successful pre-note transaction, directly into the provider’s designated account.</a:t>
            </a:r>
          </a:p>
          <a:p>
            <a:pPr lvl="3">
              <a:buFont typeface="Arial" panose="020B0604020202020204" pitchFamily="34" charset="0"/>
              <a:buChar char="•"/>
              <a:defRPr/>
            </a:pPr>
            <a:r>
              <a:rPr lang="en-US" b="1" dirty="0"/>
              <a:t>Until a successful pre-note transaction is received, providers will receive a paper check</a:t>
            </a:r>
            <a:r>
              <a:rPr lang="en-US" dirty="0"/>
              <a:t>.</a:t>
            </a:r>
          </a:p>
          <a:p>
            <a:endParaRPr lang="en-US" dirty="0"/>
          </a:p>
        </p:txBody>
      </p:sp>
    </p:spTree>
    <p:extLst>
      <p:ext uri="{BB962C8B-B14F-4D97-AF65-F5344CB8AC3E}">
        <p14:creationId xmlns:p14="http://schemas.microsoft.com/office/powerpoint/2010/main" val="95787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dirty="0" smtClean="0"/>
              <a:t>DDS Specialized Services </a:t>
            </a:r>
            <a:r>
              <a:rPr lang="en-US" dirty="0"/>
              <a:t>Provider Billing Workshop</a:t>
            </a:r>
            <a:endParaRPr lang="en-US" dirty="0">
              <a:ea typeface="Verdana" panose="020B0604030504040204" pitchFamily="34" charset="0"/>
              <a:cs typeface="Verdana" panose="020B0604030504040204" pitchFamily="34" charset="0"/>
            </a:endParaRPr>
          </a:p>
        </p:txBody>
      </p:sp>
      <p:sp>
        <p:nvSpPr>
          <p:cNvPr id="5" name="Text Placeholder 4"/>
          <p:cNvSpPr>
            <a:spLocks noGrp="1"/>
          </p:cNvSpPr>
          <p:nvPr>
            <p:ph type="body" sz="quarter" idx="13"/>
          </p:nvPr>
        </p:nvSpPr>
        <p:spPr/>
        <p:txBody>
          <a:bodyPr/>
          <a:lstStyle/>
          <a:p>
            <a:r>
              <a:rPr lang="en-US" sz="2800" dirty="0">
                <a:ea typeface="Verdana" panose="020B0604030504040204" pitchFamily="34" charset="0"/>
                <a:cs typeface="Verdana" panose="020B0604030504040204" pitchFamily="34" charset="0"/>
              </a:rPr>
              <a:t>Prior </a:t>
            </a:r>
            <a:r>
              <a:rPr lang="en-US" sz="2800" dirty="0" smtClean="0">
                <a:ea typeface="Verdana" panose="020B0604030504040204" pitchFamily="34" charset="0"/>
                <a:cs typeface="Verdana" panose="020B0604030504040204" pitchFamily="34" charset="0"/>
              </a:rPr>
              <a:t>Authorization</a:t>
            </a:r>
            <a:endParaRPr lang="en-US" sz="2800" dirty="0"/>
          </a:p>
        </p:txBody>
      </p:sp>
      <p:sp>
        <p:nvSpPr>
          <p:cNvPr id="3" name="Content Placeholder 2"/>
          <p:cNvSpPr>
            <a:spLocks noGrp="1"/>
          </p:cNvSpPr>
          <p:nvPr>
            <p:ph idx="1"/>
          </p:nvPr>
        </p:nvSpPr>
        <p:spPr>
          <a:xfrm>
            <a:off x="609600" y="1752600"/>
            <a:ext cx="13163741" cy="5736911"/>
          </a:xfrm>
        </p:spPr>
        <p:txBody>
          <a:bodyPr>
            <a:normAutofit/>
          </a:bodyPr>
          <a:lstStyle/>
          <a:p>
            <a:pPr>
              <a:defRPr/>
            </a:pPr>
            <a:endParaRPr lang="en-US" sz="1200" i="1" u="sng" dirty="0"/>
          </a:p>
          <a:p>
            <a:pPr>
              <a:defRPr/>
            </a:pPr>
            <a:r>
              <a:rPr lang="en-US" i="1" u="sng" dirty="0" smtClean="0"/>
              <a:t>Effective for dates of service October 1, 2018 and forward, </a:t>
            </a:r>
            <a:r>
              <a:rPr lang="en-US" dirty="0" smtClean="0"/>
              <a:t>all services will be authorized by the Department of Developmental Services (DDS).</a:t>
            </a:r>
          </a:p>
          <a:p>
            <a:pPr marL="342900" indent="-342900">
              <a:buFont typeface="Arial" panose="020B0604020202020204" pitchFamily="34" charset="0"/>
              <a:buChar char="•"/>
              <a:defRPr/>
            </a:pPr>
            <a:r>
              <a:rPr lang="en-US" b="0" dirty="0" smtClean="0"/>
              <a:t>All services will be authorized for a period of one year </a:t>
            </a:r>
          </a:p>
          <a:p>
            <a:pPr>
              <a:defRPr/>
            </a:pPr>
            <a:endParaRPr lang="en-US" i="1" u="sng" dirty="0"/>
          </a:p>
          <a:p>
            <a:pPr marL="342900" indent="-342900">
              <a:buFont typeface="Arial" panose="020B0604020202020204" pitchFamily="34" charset="0"/>
              <a:buChar char="•"/>
              <a:defRPr/>
            </a:pPr>
            <a:r>
              <a:rPr lang="en-US" dirty="0" smtClean="0"/>
              <a:t>DDS Specialized Services providers will have access to the service authorizations </a:t>
            </a:r>
            <a:r>
              <a:rPr lang="en-US" b="0" dirty="0" smtClean="0"/>
              <a:t>for the </a:t>
            </a:r>
            <a:r>
              <a:rPr lang="en-US" b="0" dirty="0"/>
              <a:t>client’s </a:t>
            </a:r>
            <a:r>
              <a:rPr lang="en-US" b="0" dirty="0" smtClean="0"/>
              <a:t>they will  </a:t>
            </a:r>
            <a:r>
              <a:rPr lang="en-US" b="0" dirty="0"/>
              <a:t>service </a:t>
            </a:r>
            <a:r>
              <a:rPr lang="en-US" dirty="0" smtClean="0"/>
              <a:t>via </a:t>
            </a:r>
            <a:r>
              <a:rPr lang="en-US" dirty="0"/>
              <a:t>the </a:t>
            </a:r>
            <a:r>
              <a:rPr lang="en-US" dirty="0" smtClean="0"/>
              <a:t>provider’s secure </a:t>
            </a:r>
            <a:r>
              <a:rPr lang="en-US" dirty="0"/>
              <a:t>Web </a:t>
            </a:r>
            <a:r>
              <a:rPr lang="en-US" dirty="0" smtClean="0"/>
              <a:t>Portal Home page from </a:t>
            </a:r>
            <a:r>
              <a:rPr lang="en-US" dirty="0"/>
              <a:t>the Prior Authorization (PA) </a:t>
            </a:r>
            <a:r>
              <a:rPr lang="en-US" dirty="0" smtClean="0"/>
              <a:t>menu.</a:t>
            </a:r>
            <a:endParaRPr lang="en-US" dirty="0"/>
          </a:p>
          <a:p>
            <a:pPr>
              <a:defRPr/>
            </a:pPr>
            <a:endParaRPr lang="en-US" i="1" dirty="0"/>
          </a:p>
          <a:p>
            <a:pPr marL="342900" indent="-342900">
              <a:buFont typeface="Arial" panose="020B0604020202020204" pitchFamily="34" charset="0"/>
              <a:buChar char="•"/>
              <a:defRPr/>
            </a:pPr>
            <a:r>
              <a:rPr lang="en-US" dirty="0"/>
              <a:t>Each service </a:t>
            </a:r>
            <a:r>
              <a:rPr lang="en-US" b="0" dirty="0" smtClean="0"/>
              <a:t>to be provided </a:t>
            </a:r>
            <a:r>
              <a:rPr lang="en-US" dirty="0" smtClean="0"/>
              <a:t>will have its </a:t>
            </a:r>
            <a:r>
              <a:rPr lang="en-US" dirty="0"/>
              <a:t>own unique </a:t>
            </a:r>
            <a:r>
              <a:rPr lang="en-US" dirty="0" smtClean="0"/>
              <a:t>PA Number beginning with the letter D </a:t>
            </a:r>
            <a:r>
              <a:rPr lang="en-US" b="0" dirty="0" smtClean="0"/>
              <a:t>and be viewable </a:t>
            </a:r>
            <a:r>
              <a:rPr lang="en-US" b="0" dirty="0"/>
              <a:t>to the servicing provider </a:t>
            </a:r>
            <a:r>
              <a:rPr lang="en-US" b="0" dirty="0" smtClean="0"/>
              <a:t>by selecting </a:t>
            </a:r>
            <a:r>
              <a:rPr lang="en-US" dirty="0" smtClean="0"/>
              <a:t>PA Search from the PA menu. </a:t>
            </a:r>
            <a:endParaRPr lang="en-US" dirty="0"/>
          </a:p>
          <a:p>
            <a:pPr>
              <a:buFont typeface="Wingdings" pitchFamily="2" charset="2"/>
              <a:buChar char="§"/>
              <a:defRPr/>
            </a:pPr>
            <a:endParaRPr lang="en-US" dirty="0"/>
          </a:p>
          <a:p>
            <a:pPr>
              <a:defRPr/>
            </a:pPr>
            <a:r>
              <a:rPr lang="en-US" dirty="0" smtClean="0"/>
              <a:t>NOTE:  To prevent unnecessary claim denials providers should determine if service authorization has been received for the service/start date prior to providing service and submitting claims.</a:t>
            </a:r>
          </a:p>
          <a:p>
            <a:pPr marL="285750" indent="-285750">
              <a:buFont typeface="Arial" panose="020B0604020202020204" pitchFamily="34" charset="0"/>
              <a:buChar char="•"/>
              <a:defRPr/>
            </a:pPr>
            <a:endParaRPr lang="en-US" dirty="0"/>
          </a:p>
          <a:p>
            <a:pPr marL="285750" indent="-285750">
              <a:buFont typeface="Arial" panose="020B0604020202020204" pitchFamily="34" charset="0"/>
              <a:buChar char="•"/>
              <a:defRPr/>
            </a:pPr>
            <a:endParaRPr lang="en-US" dirty="0"/>
          </a:p>
          <a:p>
            <a:pPr marL="514350" indent="-514350">
              <a:buFont typeface="Arial" panose="020B0604020202020204" pitchFamily="34" charset="0"/>
              <a:buChar char="•"/>
              <a:defRPr/>
            </a:pPr>
            <a:endParaRPr lang="en-US" sz="2880" dirty="0"/>
          </a:p>
        </p:txBody>
      </p:sp>
    </p:spTree>
    <p:extLst>
      <p:ext uri="{BB962C8B-B14F-4D97-AF65-F5344CB8AC3E}">
        <p14:creationId xmlns:p14="http://schemas.microsoft.com/office/powerpoint/2010/main" val="300662531"/>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13335000" cy="1066800"/>
          </a:xfrm>
        </p:spPr>
        <p:txBody>
          <a:bodyPr>
            <a:normAutofit fontScale="90000"/>
          </a:bodyPr>
          <a:lstStyle/>
          <a:p>
            <a:r>
              <a:rPr lang="en-US" dirty="0"/>
              <a:t>DDS Specialized Services </a:t>
            </a:r>
            <a:r>
              <a:rPr lang="en-US" dirty="0" smtClean="0"/>
              <a:t>Billing Provider Workshop</a:t>
            </a:r>
            <a:br>
              <a:rPr lang="en-US" dirty="0" smtClean="0"/>
            </a:br>
            <a:r>
              <a:rPr lang="en-US" sz="2800" dirty="0" smtClean="0"/>
              <a:t>Billing Guidelines and Restrictions- Billable Services</a:t>
            </a:r>
            <a:br>
              <a:rPr lang="en-US" sz="2800" dirty="0" smtClean="0"/>
            </a:br>
            <a:endParaRPr lang="en-US" sz="28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255206593"/>
              </p:ext>
            </p:extLst>
          </p:nvPr>
        </p:nvGraphicFramePr>
        <p:xfrm>
          <a:off x="651164" y="1600198"/>
          <a:ext cx="13335000" cy="5562600"/>
        </p:xfrm>
        <a:graphic>
          <a:graphicData uri="http://schemas.openxmlformats.org/drawingml/2006/table">
            <a:tbl>
              <a:tblPr firstRow="1" firstCol="1" bandRow="1">
                <a:tableStyleId>{45BD5076-5073-49C7-9E08-65982F3C9860}</a:tableStyleId>
              </a:tblPr>
              <a:tblGrid>
                <a:gridCol w="1905000"/>
                <a:gridCol w="3429000"/>
                <a:gridCol w="2362200"/>
                <a:gridCol w="2133600"/>
                <a:gridCol w="3505200"/>
              </a:tblGrid>
              <a:tr h="927100">
                <a:tc>
                  <a:txBody>
                    <a:bodyPr/>
                    <a:lstStyle/>
                    <a:p>
                      <a:r>
                        <a:rPr lang="en-US" dirty="0" smtClean="0"/>
                        <a:t>Procedure</a:t>
                      </a:r>
                    </a:p>
                    <a:p>
                      <a:r>
                        <a:rPr lang="en-US" dirty="0" smtClean="0"/>
                        <a:t>Code</a:t>
                      </a:r>
                      <a:endParaRPr lang="en-US" dirty="0"/>
                    </a:p>
                  </a:txBody>
                  <a:tcPr>
                    <a:solidFill>
                      <a:srgbClr val="00C9FF"/>
                    </a:solidFill>
                  </a:tcPr>
                </a:tc>
                <a:tc>
                  <a:txBody>
                    <a:bodyPr/>
                    <a:lstStyle/>
                    <a:p>
                      <a:r>
                        <a:rPr lang="en-US" dirty="0" smtClean="0"/>
                        <a:t>Description</a:t>
                      </a:r>
                      <a:endParaRPr lang="en-US" dirty="0"/>
                    </a:p>
                  </a:txBody>
                  <a:tcPr>
                    <a:solidFill>
                      <a:srgbClr val="00C9FF"/>
                    </a:solidFill>
                  </a:tcPr>
                </a:tc>
                <a:tc>
                  <a:txBody>
                    <a:bodyPr/>
                    <a:lstStyle/>
                    <a:p>
                      <a:r>
                        <a:rPr lang="en-US" dirty="0" smtClean="0"/>
                        <a:t>Allowed </a:t>
                      </a:r>
                    </a:p>
                    <a:p>
                      <a:r>
                        <a:rPr lang="en-US" dirty="0" smtClean="0"/>
                        <a:t>Units</a:t>
                      </a:r>
                      <a:endParaRPr lang="en-US" dirty="0"/>
                    </a:p>
                  </a:txBody>
                  <a:tcPr>
                    <a:solidFill>
                      <a:srgbClr val="00C9FF"/>
                    </a:solidFill>
                  </a:tcPr>
                </a:tc>
                <a:tc>
                  <a:txBody>
                    <a:bodyPr/>
                    <a:lstStyle/>
                    <a:p>
                      <a:r>
                        <a:rPr lang="en-US" dirty="0" smtClean="0"/>
                        <a:t>Prior Authorization</a:t>
                      </a:r>
                    </a:p>
                    <a:p>
                      <a:r>
                        <a:rPr lang="en-US" dirty="0" smtClean="0"/>
                        <a:t>Required</a:t>
                      </a:r>
                      <a:endParaRPr lang="en-US" dirty="0"/>
                    </a:p>
                  </a:txBody>
                  <a:tcPr>
                    <a:solidFill>
                      <a:srgbClr val="00C9FF"/>
                    </a:solidFill>
                  </a:tcPr>
                </a:tc>
                <a:tc>
                  <a:txBody>
                    <a:bodyPr/>
                    <a:lstStyle/>
                    <a:p>
                      <a:r>
                        <a:rPr lang="en-US" dirty="0" smtClean="0"/>
                        <a:t>Diag</a:t>
                      </a:r>
                      <a:r>
                        <a:rPr lang="en-US" i="1" dirty="0" smtClean="0"/>
                        <a:t>n</a:t>
                      </a:r>
                      <a:r>
                        <a:rPr lang="en-US" dirty="0" smtClean="0"/>
                        <a:t>osis</a:t>
                      </a:r>
                    </a:p>
                    <a:p>
                      <a:r>
                        <a:rPr lang="en-US" dirty="0" smtClean="0"/>
                        <a:t>Restrictions</a:t>
                      </a:r>
                      <a:endParaRPr lang="en-US" dirty="0"/>
                    </a:p>
                  </a:txBody>
                  <a:tcPr>
                    <a:solidFill>
                      <a:srgbClr val="00C9FF"/>
                    </a:solidFill>
                  </a:tcPr>
                </a:tc>
              </a:tr>
              <a:tr h="927100">
                <a:tc>
                  <a:txBody>
                    <a:bodyPr/>
                    <a:lstStyle/>
                    <a:p>
                      <a:r>
                        <a:rPr lang="en-US" dirty="0" smtClean="0"/>
                        <a:t>97537</a:t>
                      </a:r>
                      <a:endParaRPr lang="en-US" dirty="0"/>
                    </a:p>
                  </a:txBody>
                  <a:tcPr>
                    <a:solidFill>
                      <a:schemeClr val="bg1">
                        <a:lumMod val="95000"/>
                      </a:schemeClr>
                    </a:solidFill>
                  </a:tcPr>
                </a:tc>
                <a:tc>
                  <a:txBody>
                    <a:bodyPr/>
                    <a:lstStyle/>
                    <a:p>
                      <a:r>
                        <a:rPr lang="en-US" dirty="0" smtClean="0"/>
                        <a:t>Community</a:t>
                      </a:r>
                      <a:r>
                        <a:rPr lang="en-US" baseline="0" dirty="0" smtClean="0"/>
                        <a:t> or Work</a:t>
                      </a:r>
                      <a:r>
                        <a:rPr lang="en-US" dirty="0" smtClean="0"/>
                        <a:t> Reintegration Training, per 15 min.</a:t>
                      </a:r>
                      <a:endParaRPr lang="en-US" dirty="0"/>
                    </a:p>
                  </a:txBody>
                  <a:tcPr>
                    <a:solidFill>
                      <a:schemeClr val="bg1">
                        <a:lumMod val="95000"/>
                      </a:schemeClr>
                    </a:solidFill>
                  </a:tcPr>
                </a:tc>
                <a:tc>
                  <a:txBody>
                    <a:bodyPr/>
                    <a:lstStyle/>
                    <a:p>
                      <a:pPr marL="0" marR="0" lvl="0" indent="0" algn="l" defTabSz="1463040" rtl="0" eaLnBrk="1" fontAlgn="auto" latinLnBrk="0" hangingPunct="1">
                        <a:lnSpc>
                          <a:spcPct val="100000"/>
                        </a:lnSpc>
                        <a:spcBef>
                          <a:spcPts val="0"/>
                        </a:spcBef>
                        <a:spcAft>
                          <a:spcPts val="0"/>
                        </a:spcAft>
                        <a:buClrTx/>
                        <a:buSzTx/>
                        <a:buFontTx/>
                        <a:buNone/>
                        <a:tabLst/>
                        <a:defRPr/>
                      </a:pPr>
                      <a:r>
                        <a:rPr lang="en-US" dirty="0" smtClean="0">
                          <a:solidFill>
                            <a:srgbClr val="00B0F0"/>
                          </a:solidFill>
                        </a:rPr>
                        <a:t>Confirm units per day allowed</a:t>
                      </a:r>
                    </a:p>
                    <a:p>
                      <a:endParaRPr lang="en-US" dirty="0"/>
                    </a:p>
                  </a:txBody>
                  <a:tcPr>
                    <a:solidFill>
                      <a:schemeClr val="bg1">
                        <a:lumMod val="95000"/>
                      </a:schemeClr>
                    </a:solidFill>
                  </a:tcPr>
                </a:tc>
                <a:tc>
                  <a:txBody>
                    <a:bodyPr/>
                    <a:lstStyle/>
                    <a:p>
                      <a:r>
                        <a:rPr lang="en-US" dirty="0" smtClean="0"/>
                        <a:t>Yes, authorized per</a:t>
                      </a:r>
                      <a:r>
                        <a:rPr lang="en-US" baseline="0" dirty="0" smtClean="0"/>
                        <a:t> year of service</a:t>
                      </a:r>
                      <a:endParaRPr lang="en-US" dirty="0"/>
                    </a:p>
                  </a:txBody>
                  <a:tcPr>
                    <a:solidFill>
                      <a:schemeClr val="bg1">
                        <a:lumMod val="95000"/>
                      </a:schemeClr>
                    </a:solidFill>
                  </a:tcPr>
                </a:tc>
                <a:tc>
                  <a:txBody>
                    <a:bodyPr/>
                    <a:lstStyle/>
                    <a:p>
                      <a:r>
                        <a:rPr lang="en-US" dirty="0" smtClean="0"/>
                        <a:t>If unknown, use F79</a:t>
                      </a:r>
                      <a:endParaRPr lang="en-US" dirty="0"/>
                    </a:p>
                  </a:txBody>
                  <a:tcPr>
                    <a:solidFill>
                      <a:schemeClr val="bg1">
                        <a:lumMod val="95000"/>
                      </a:schemeClr>
                    </a:solidFill>
                  </a:tcPr>
                </a:tc>
              </a:tr>
              <a:tr h="927100">
                <a:tc>
                  <a:txBody>
                    <a:bodyPr/>
                    <a:lstStyle/>
                    <a:p>
                      <a:r>
                        <a:rPr lang="en-US" dirty="0" smtClean="0"/>
                        <a:t>T2020</a:t>
                      </a:r>
                      <a:endParaRPr lang="en-US" dirty="0"/>
                    </a:p>
                  </a:txBody>
                  <a:tcPr>
                    <a:solidFill>
                      <a:schemeClr val="bg1">
                        <a:lumMod val="95000"/>
                      </a:schemeClr>
                    </a:solidFill>
                  </a:tcPr>
                </a:tc>
                <a:tc>
                  <a:txBody>
                    <a:bodyPr/>
                    <a:lstStyle/>
                    <a:p>
                      <a:r>
                        <a:rPr lang="en-US" dirty="0" smtClean="0"/>
                        <a:t>Day Habilitation Waiver, per diem</a:t>
                      </a:r>
                      <a:endParaRPr lang="en-US" dirty="0"/>
                    </a:p>
                  </a:txBody>
                  <a:tcPr>
                    <a:solidFill>
                      <a:schemeClr val="bg1">
                        <a:lumMod val="95000"/>
                      </a:schemeClr>
                    </a:solidFill>
                  </a:tcPr>
                </a:tc>
                <a:tc>
                  <a:txBody>
                    <a:bodyPr/>
                    <a:lstStyle/>
                    <a:p>
                      <a:pPr marL="0" marR="0" lvl="0" indent="0" algn="l" defTabSz="1463040" rtl="0" eaLnBrk="1" fontAlgn="auto" latinLnBrk="0" hangingPunct="1">
                        <a:lnSpc>
                          <a:spcPct val="100000"/>
                        </a:lnSpc>
                        <a:spcBef>
                          <a:spcPts val="0"/>
                        </a:spcBef>
                        <a:spcAft>
                          <a:spcPts val="0"/>
                        </a:spcAft>
                        <a:buClrTx/>
                        <a:buSzTx/>
                        <a:buFontTx/>
                        <a:buNone/>
                        <a:tabLst/>
                        <a:defRPr/>
                      </a:pPr>
                      <a:r>
                        <a:rPr lang="en-US" dirty="0" smtClean="0">
                          <a:solidFill>
                            <a:srgbClr val="00B0F0"/>
                          </a:solidFill>
                        </a:rPr>
                        <a:t>Confirm units per day allowed</a:t>
                      </a:r>
                    </a:p>
                    <a:p>
                      <a:endParaRPr lang="en-US" dirty="0">
                        <a:solidFill>
                          <a:schemeClr val="accent5"/>
                        </a:solidFill>
                      </a:endParaRPr>
                    </a:p>
                  </a:txBody>
                  <a:tcPr>
                    <a:solidFill>
                      <a:schemeClr val="bg1">
                        <a:lumMod val="95000"/>
                      </a:schemeClr>
                    </a:solidFill>
                  </a:tcPr>
                </a:tc>
                <a:tc>
                  <a:txBody>
                    <a:bodyPr/>
                    <a:lstStyle/>
                    <a:p>
                      <a:r>
                        <a:rPr lang="en-US" dirty="0" smtClean="0"/>
                        <a:t>Yes, authorized</a:t>
                      </a:r>
                      <a:r>
                        <a:rPr lang="en-US" baseline="0" dirty="0" smtClean="0"/>
                        <a:t> per year of service</a:t>
                      </a:r>
                      <a:endParaRPr lang="en-US" dirty="0"/>
                    </a:p>
                  </a:txBody>
                  <a:tcPr>
                    <a:solidFill>
                      <a:schemeClr val="bg1">
                        <a:lumMod val="95000"/>
                      </a:schemeClr>
                    </a:solidFill>
                  </a:tcPr>
                </a:tc>
                <a:tc>
                  <a:txBody>
                    <a:bodyPr/>
                    <a:lstStyle/>
                    <a:p>
                      <a:r>
                        <a:rPr lang="en-US" dirty="0" smtClean="0"/>
                        <a:t>If unknown, use F79</a:t>
                      </a:r>
                      <a:endParaRPr lang="en-US" dirty="0"/>
                    </a:p>
                  </a:txBody>
                  <a:tcPr>
                    <a:solidFill>
                      <a:schemeClr val="bg1">
                        <a:lumMod val="95000"/>
                      </a:schemeClr>
                    </a:solidFill>
                  </a:tcPr>
                </a:tc>
              </a:tr>
              <a:tr h="927100">
                <a:tc>
                  <a:txBody>
                    <a:bodyPr/>
                    <a:lstStyle/>
                    <a:p>
                      <a:r>
                        <a:rPr lang="en-US" dirty="0" smtClean="0"/>
                        <a:t>T2021</a:t>
                      </a:r>
                      <a:endParaRPr lang="en-US" dirty="0"/>
                    </a:p>
                  </a:txBody>
                  <a:tcPr>
                    <a:solidFill>
                      <a:schemeClr val="bg1">
                        <a:lumMod val="95000"/>
                      </a:schemeClr>
                    </a:solidFill>
                  </a:tcPr>
                </a:tc>
                <a:tc>
                  <a:txBody>
                    <a:bodyPr/>
                    <a:lstStyle/>
                    <a:p>
                      <a:r>
                        <a:rPr lang="en-US" dirty="0" smtClean="0"/>
                        <a:t>Day Habilitation Waiver, per 15 min</a:t>
                      </a:r>
                      <a:endParaRPr lang="en-US" dirty="0"/>
                    </a:p>
                  </a:txBody>
                  <a:tcPr>
                    <a:solidFill>
                      <a:schemeClr val="bg1">
                        <a:lumMod val="95000"/>
                      </a:schemeClr>
                    </a:solidFill>
                  </a:tcPr>
                </a:tc>
                <a:tc>
                  <a:txBody>
                    <a:bodyPr/>
                    <a:lstStyle/>
                    <a:p>
                      <a:r>
                        <a:rPr lang="en-US" dirty="0" smtClean="0">
                          <a:solidFill>
                            <a:srgbClr val="00B0F0"/>
                          </a:solidFill>
                        </a:rPr>
                        <a:t>Confirm units per day allowed</a:t>
                      </a:r>
                      <a:endParaRPr lang="en-US" dirty="0">
                        <a:solidFill>
                          <a:srgbClr val="00B0F0"/>
                        </a:solidFill>
                      </a:endParaRPr>
                    </a:p>
                  </a:txBody>
                  <a:tcPr>
                    <a:solidFill>
                      <a:schemeClr val="bg1">
                        <a:lumMod val="95000"/>
                      </a:schemeClr>
                    </a:solidFill>
                  </a:tcPr>
                </a:tc>
                <a:tc>
                  <a:txBody>
                    <a:bodyPr/>
                    <a:lstStyle/>
                    <a:p>
                      <a:r>
                        <a:rPr lang="en-US" dirty="0" smtClean="0"/>
                        <a:t>Yes, authorized per year of service</a:t>
                      </a:r>
                      <a:endParaRPr lang="en-US" dirty="0"/>
                    </a:p>
                  </a:txBody>
                  <a:tcPr>
                    <a:solidFill>
                      <a:schemeClr val="bg1">
                        <a:lumMod val="95000"/>
                      </a:schemeClr>
                    </a:solidFill>
                  </a:tcPr>
                </a:tc>
                <a:tc>
                  <a:txBody>
                    <a:bodyPr/>
                    <a:lstStyle/>
                    <a:p>
                      <a:r>
                        <a:rPr lang="en-US" dirty="0" smtClean="0"/>
                        <a:t>If unknown, use F79</a:t>
                      </a:r>
                    </a:p>
                    <a:p>
                      <a:endParaRPr lang="en-US" dirty="0" smtClean="0"/>
                    </a:p>
                    <a:p>
                      <a:endParaRPr lang="en-US" dirty="0"/>
                    </a:p>
                  </a:txBody>
                  <a:tcPr>
                    <a:solidFill>
                      <a:schemeClr val="bg1">
                        <a:lumMod val="95000"/>
                      </a:schemeClr>
                    </a:solidFill>
                  </a:tcPr>
                </a:tc>
              </a:tr>
              <a:tr h="927100">
                <a:tc>
                  <a:txBody>
                    <a:bodyPr/>
                    <a:lstStyle/>
                    <a:p>
                      <a:r>
                        <a:rPr lang="en-US" dirty="0" smtClean="0"/>
                        <a:t>H2019</a:t>
                      </a:r>
                      <a:endParaRPr lang="en-US" dirty="0"/>
                    </a:p>
                  </a:txBody>
                  <a:tcPr>
                    <a:solidFill>
                      <a:schemeClr val="bg1">
                        <a:lumMod val="95000"/>
                      </a:schemeClr>
                    </a:solidFill>
                  </a:tcPr>
                </a:tc>
                <a:tc>
                  <a:txBody>
                    <a:bodyPr/>
                    <a:lstStyle/>
                    <a:p>
                      <a:r>
                        <a:rPr lang="en-US" dirty="0" smtClean="0"/>
                        <a:t>Therapeutic Behavioral Services,</a:t>
                      </a:r>
                      <a:r>
                        <a:rPr lang="en-US" baseline="0" dirty="0" smtClean="0"/>
                        <a:t> per 15 min.</a:t>
                      </a:r>
                      <a:endParaRPr lang="en-US" dirty="0"/>
                    </a:p>
                  </a:txBody>
                  <a:tcPr>
                    <a:solidFill>
                      <a:schemeClr val="bg1">
                        <a:lumMod val="95000"/>
                      </a:schemeClr>
                    </a:solidFill>
                  </a:tcPr>
                </a:tc>
                <a:tc>
                  <a:txBody>
                    <a:bodyPr/>
                    <a:lstStyle/>
                    <a:p>
                      <a:pPr marL="0" marR="0" lvl="0" indent="0" algn="l" defTabSz="1463040" rtl="0" eaLnBrk="1" fontAlgn="auto" latinLnBrk="0" hangingPunct="1">
                        <a:lnSpc>
                          <a:spcPct val="100000"/>
                        </a:lnSpc>
                        <a:spcBef>
                          <a:spcPts val="0"/>
                        </a:spcBef>
                        <a:spcAft>
                          <a:spcPts val="0"/>
                        </a:spcAft>
                        <a:buClrTx/>
                        <a:buSzTx/>
                        <a:buFontTx/>
                        <a:buNone/>
                        <a:tabLst/>
                        <a:defRPr/>
                      </a:pPr>
                      <a:r>
                        <a:rPr lang="en-US" dirty="0" smtClean="0">
                          <a:solidFill>
                            <a:srgbClr val="00B0F0"/>
                          </a:solidFill>
                        </a:rPr>
                        <a:t>Confirm units per day allowed</a:t>
                      </a:r>
                    </a:p>
                    <a:p>
                      <a:endParaRPr lang="en-US" dirty="0"/>
                    </a:p>
                  </a:txBody>
                  <a:tcPr>
                    <a:solidFill>
                      <a:schemeClr val="bg1">
                        <a:lumMod val="95000"/>
                      </a:schemeClr>
                    </a:solidFill>
                  </a:tcPr>
                </a:tc>
                <a:tc>
                  <a:txBody>
                    <a:bodyPr/>
                    <a:lstStyle/>
                    <a:p>
                      <a:r>
                        <a:rPr lang="en-US" dirty="0" smtClean="0"/>
                        <a:t>Yes, authorized per</a:t>
                      </a:r>
                      <a:r>
                        <a:rPr lang="en-US" baseline="0" dirty="0" smtClean="0"/>
                        <a:t> year of service</a:t>
                      </a:r>
                      <a:r>
                        <a:rPr lang="en-US" dirty="0" smtClean="0"/>
                        <a:t>  </a:t>
                      </a:r>
                      <a:endParaRPr lang="en-US" dirty="0"/>
                    </a:p>
                  </a:txBody>
                  <a:tcPr>
                    <a:solidFill>
                      <a:schemeClr val="bg1">
                        <a:lumMod val="95000"/>
                      </a:schemeClr>
                    </a:solidFill>
                  </a:tcPr>
                </a:tc>
                <a:tc>
                  <a:txBody>
                    <a:bodyPr/>
                    <a:lstStyle/>
                    <a:p>
                      <a:r>
                        <a:rPr lang="en-US" dirty="0" smtClean="0"/>
                        <a:t>If unknown, use F79</a:t>
                      </a:r>
                      <a:endParaRPr lang="en-US" dirty="0"/>
                    </a:p>
                  </a:txBody>
                  <a:tcPr>
                    <a:solidFill>
                      <a:schemeClr val="bg1">
                        <a:lumMod val="95000"/>
                      </a:schemeClr>
                    </a:solidFill>
                  </a:tcPr>
                </a:tc>
              </a:tr>
              <a:tr h="927100">
                <a:tc>
                  <a:txBody>
                    <a:bodyPr/>
                    <a:lstStyle/>
                    <a:p>
                      <a:r>
                        <a:rPr lang="en-US" dirty="0" smtClean="0"/>
                        <a:t>97802</a:t>
                      </a:r>
                      <a:endParaRPr lang="en-US" dirty="0"/>
                    </a:p>
                  </a:txBody>
                  <a:tcPr>
                    <a:solidFill>
                      <a:schemeClr val="bg1">
                        <a:lumMod val="95000"/>
                      </a:schemeClr>
                    </a:solidFill>
                  </a:tcPr>
                </a:tc>
                <a:tc>
                  <a:txBody>
                    <a:bodyPr/>
                    <a:lstStyle/>
                    <a:p>
                      <a:r>
                        <a:rPr lang="en-US" dirty="0" smtClean="0"/>
                        <a:t>Medical nutrition therapy re-assessment and intervention, per 15 min.</a:t>
                      </a:r>
                      <a:endParaRPr lang="en-US" dirty="0"/>
                    </a:p>
                  </a:txBody>
                  <a:tcPr>
                    <a:solidFill>
                      <a:schemeClr val="bg1">
                        <a:lumMod val="95000"/>
                      </a:schemeClr>
                    </a:solidFill>
                  </a:tcPr>
                </a:tc>
                <a:tc>
                  <a:txBody>
                    <a:bodyPr/>
                    <a:lstStyle/>
                    <a:p>
                      <a:r>
                        <a:rPr lang="en-US" dirty="0" smtClean="0">
                          <a:solidFill>
                            <a:srgbClr val="00B0F0"/>
                          </a:solidFill>
                        </a:rPr>
                        <a:t>Confirm units per day allowed</a:t>
                      </a:r>
                      <a:endParaRPr lang="en-US" dirty="0">
                        <a:solidFill>
                          <a:srgbClr val="00B0F0"/>
                        </a:solidFill>
                      </a:endParaRPr>
                    </a:p>
                  </a:txBody>
                  <a:tcPr>
                    <a:solidFill>
                      <a:schemeClr val="bg1">
                        <a:lumMod val="95000"/>
                      </a:schemeClr>
                    </a:solidFill>
                  </a:tcPr>
                </a:tc>
                <a:tc>
                  <a:txBody>
                    <a:bodyPr/>
                    <a:lstStyle/>
                    <a:p>
                      <a:r>
                        <a:rPr lang="en-US" dirty="0" smtClean="0"/>
                        <a:t>Yes authorized per year of service</a:t>
                      </a:r>
                      <a:endParaRPr lang="en-US" dirty="0"/>
                    </a:p>
                  </a:txBody>
                  <a:tcPr>
                    <a:solidFill>
                      <a:schemeClr val="bg1">
                        <a:lumMod val="95000"/>
                      </a:schemeClr>
                    </a:solidFill>
                  </a:tcPr>
                </a:tc>
                <a:tc>
                  <a:txBody>
                    <a:bodyPr/>
                    <a:lstStyle/>
                    <a:p>
                      <a:r>
                        <a:rPr lang="en-US" dirty="0" smtClean="0"/>
                        <a:t>If unknown, use F79</a:t>
                      </a:r>
                      <a:endParaRPr lang="en-US" dirty="0"/>
                    </a:p>
                  </a:txBody>
                  <a:tcPr>
                    <a:solidFill>
                      <a:schemeClr val="bg1">
                        <a:lumMod val="95000"/>
                      </a:schemeClr>
                    </a:solidFill>
                  </a:tcPr>
                </a:tc>
              </a:tr>
            </a:tbl>
          </a:graphicData>
        </a:graphic>
      </p:graphicFrame>
    </p:spTree>
    <p:extLst>
      <p:ext uri="{BB962C8B-B14F-4D97-AF65-F5344CB8AC3E}">
        <p14:creationId xmlns:p14="http://schemas.microsoft.com/office/powerpoint/2010/main" val="382426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DDS Specialized Services Provider </a:t>
            </a:r>
            <a:r>
              <a:rPr lang="en-US" dirty="0" smtClean="0"/>
              <a:t>Billing Workshop</a:t>
            </a:r>
            <a:endParaRPr lang="en-US" dirty="0"/>
          </a:p>
        </p:txBody>
      </p:sp>
      <p:sp>
        <p:nvSpPr>
          <p:cNvPr id="3" name="Text Placeholder 2"/>
          <p:cNvSpPr>
            <a:spLocks noGrp="1"/>
          </p:cNvSpPr>
          <p:nvPr>
            <p:ph type="body" sz="quarter" idx="13"/>
          </p:nvPr>
        </p:nvSpPr>
        <p:spPr/>
        <p:txBody>
          <a:bodyPr/>
          <a:lstStyle/>
          <a:p>
            <a:r>
              <a:rPr lang="en-US" sz="2800" dirty="0" smtClean="0"/>
              <a:t>Prior Authorization (PA) – </a:t>
            </a:r>
            <a:r>
              <a:rPr lang="en-US" sz="2800" dirty="0"/>
              <a:t>Access </a:t>
            </a:r>
            <a:r>
              <a:rPr lang="en-US" sz="2800" dirty="0" smtClean="0"/>
              <a:t>via Secure </a:t>
            </a:r>
            <a:r>
              <a:rPr lang="en-US" sz="2800" dirty="0"/>
              <a:t>Web Portal</a:t>
            </a:r>
          </a:p>
          <a:p>
            <a:endParaRPr lang="en-US" dirty="0"/>
          </a:p>
        </p:txBody>
      </p:sp>
      <p:sp>
        <p:nvSpPr>
          <p:cNvPr id="4" name="Content Placeholder 3"/>
          <p:cNvSpPr>
            <a:spLocks noGrp="1"/>
          </p:cNvSpPr>
          <p:nvPr>
            <p:ph idx="1"/>
          </p:nvPr>
        </p:nvSpPr>
        <p:spPr>
          <a:xfrm>
            <a:off x="381001" y="1837900"/>
            <a:ext cx="13868400" cy="5486399"/>
          </a:xfrm>
        </p:spPr>
        <p:txBody>
          <a:bodyPr/>
          <a:lstStyle/>
          <a:p>
            <a:r>
              <a:rPr lang="en-US" altLang="en-US" b="1" dirty="0" smtClean="0"/>
              <a:t>     Users </a:t>
            </a:r>
            <a:r>
              <a:rPr lang="en-US" altLang="en-US" b="1" dirty="0"/>
              <a:t>have multiple </a:t>
            </a:r>
            <a:r>
              <a:rPr lang="en-US" altLang="en-US" dirty="0" smtClean="0"/>
              <a:t>ways to log</a:t>
            </a:r>
            <a:r>
              <a:rPr lang="en-US" altLang="en-US" b="1" dirty="0" smtClean="0"/>
              <a:t> </a:t>
            </a:r>
            <a:r>
              <a:rPr lang="en-US" altLang="en-US" b="1" dirty="0"/>
              <a:t>on to their secure Web account from the </a:t>
            </a:r>
            <a:r>
              <a:rPr lang="en-US" altLang="en-US" b="1" dirty="0">
                <a:hlinkClick r:id="rId3"/>
              </a:rPr>
              <a:t>www.ctdssmap.com</a:t>
            </a:r>
            <a:r>
              <a:rPr lang="en-US" altLang="en-US" b="1" dirty="0"/>
              <a:t> Home page.</a:t>
            </a:r>
          </a:p>
        </p:txBody>
      </p:sp>
      <p:pic>
        <p:nvPicPr>
          <p:cNvPr id="6" name="Picture 5"/>
          <p:cNvPicPr>
            <a:picLocks noChangeAspect="1"/>
          </p:cNvPicPr>
          <p:nvPr/>
        </p:nvPicPr>
        <p:blipFill>
          <a:blip r:embed="rId4"/>
          <a:stretch>
            <a:fillRect/>
          </a:stretch>
        </p:blipFill>
        <p:spPr>
          <a:xfrm>
            <a:off x="8286752" y="2739544"/>
            <a:ext cx="3905248" cy="4278475"/>
          </a:xfrm>
          <a:prstGeom prst="rect">
            <a:avLst/>
          </a:prstGeom>
          <a:ln w="28575">
            <a:solidFill>
              <a:schemeClr val="accent5"/>
            </a:solidFill>
          </a:ln>
        </p:spPr>
      </p:pic>
      <p:pic>
        <p:nvPicPr>
          <p:cNvPr id="13" name="Picture 12"/>
          <p:cNvPicPr>
            <a:picLocks noChangeAspect="1"/>
          </p:cNvPicPr>
          <p:nvPr/>
        </p:nvPicPr>
        <p:blipFill>
          <a:blip r:embed="rId5"/>
          <a:stretch>
            <a:fillRect/>
          </a:stretch>
        </p:blipFill>
        <p:spPr>
          <a:xfrm>
            <a:off x="4495800" y="2739545"/>
            <a:ext cx="3124200" cy="4278474"/>
          </a:xfrm>
          <a:prstGeom prst="rect">
            <a:avLst/>
          </a:prstGeom>
          <a:ln w="28575">
            <a:solidFill>
              <a:schemeClr val="accent5"/>
            </a:solidFill>
          </a:ln>
        </p:spPr>
      </p:pic>
      <p:pic>
        <p:nvPicPr>
          <p:cNvPr id="14" name="Picture 13"/>
          <p:cNvPicPr>
            <a:picLocks noChangeAspect="1"/>
          </p:cNvPicPr>
          <p:nvPr/>
        </p:nvPicPr>
        <p:blipFill>
          <a:blip r:embed="rId6"/>
          <a:stretch>
            <a:fillRect/>
          </a:stretch>
        </p:blipFill>
        <p:spPr>
          <a:xfrm>
            <a:off x="10239376" y="5561434"/>
            <a:ext cx="3095625" cy="1609725"/>
          </a:xfrm>
          <a:prstGeom prst="rect">
            <a:avLst/>
          </a:prstGeom>
          <a:ln w="28575">
            <a:solidFill>
              <a:schemeClr val="accent5"/>
            </a:solidFill>
          </a:ln>
        </p:spPr>
      </p:pic>
      <p:pic>
        <p:nvPicPr>
          <p:cNvPr id="5" name="Picture 4"/>
          <p:cNvPicPr>
            <a:picLocks noChangeAspect="1"/>
          </p:cNvPicPr>
          <p:nvPr/>
        </p:nvPicPr>
        <p:blipFill>
          <a:blip r:embed="rId7"/>
          <a:stretch>
            <a:fillRect/>
          </a:stretch>
        </p:blipFill>
        <p:spPr>
          <a:xfrm>
            <a:off x="914400" y="2739545"/>
            <a:ext cx="3124200" cy="4278474"/>
          </a:xfrm>
          <a:prstGeom prst="rect">
            <a:avLst/>
          </a:prstGeom>
          <a:ln w="28575">
            <a:solidFill>
              <a:schemeClr val="accent5"/>
            </a:solidFill>
          </a:ln>
        </p:spPr>
      </p:pic>
    </p:spTree>
    <p:extLst>
      <p:ext uri="{BB962C8B-B14F-4D97-AF65-F5344CB8AC3E}">
        <p14:creationId xmlns:p14="http://schemas.microsoft.com/office/powerpoint/2010/main" val="203356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dirty="0" smtClean="0"/>
              <a:t>DDS Specialized Services </a:t>
            </a:r>
            <a:r>
              <a:rPr lang="en-US" dirty="0"/>
              <a:t>Provider Billing Workshop</a:t>
            </a:r>
            <a:endParaRPr lang="en-US" altLang="en-US" dirty="0" smtClean="0"/>
          </a:p>
        </p:txBody>
      </p:sp>
      <p:sp>
        <p:nvSpPr>
          <p:cNvPr id="4" name="Text Placeholder 3"/>
          <p:cNvSpPr>
            <a:spLocks noGrp="1"/>
          </p:cNvSpPr>
          <p:nvPr>
            <p:ph type="body" sz="quarter" idx="13"/>
          </p:nvPr>
        </p:nvSpPr>
        <p:spPr/>
        <p:txBody>
          <a:bodyPr/>
          <a:lstStyle/>
          <a:p>
            <a:r>
              <a:rPr lang="en-US" altLang="en-US" sz="2800" dirty="0"/>
              <a:t>Prior </a:t>
            </a:r>
            <a:r>
              <a:rPr lang="en-US" altLang="en-US" sz="2800" dirty="0" smtClean="0"/>
              <a:t>Authorization (PA) - Access </a:t>
            </a:r>
            <a:r>
              <a:rPr lang="en-US" altLang="en-US" sz="2800" dirty="0"/>
              <a:t>Via Secure Web </a:t>
            </a:r>
            <a:r>
              <a:rPr lang="en-US" altLang="en-US" sz="2800" dirty="0" smtClean="0"/>
              <a:t>Portal cont.</a:t>
            </a:r>
            <a:endParaRPr lang="en-US" sz="2800" dirty="0"/>
          </a:p>
        </p:txBody>
      </p:sp>
      <p:pic>
        <p:nvPicPr>
          <p:cNvPr id="2" name="Content Placeholder 1"/>
          <p:cNvPicPr>
            <a:picLocks noGrp="1" noChangeAspect="1"/>
          </p:cNvPicPr>
          <p:nvPr>
            <p:ph idx="1"/>
          </p:nvPr>
        </p:nvPicPr>
        <p:blipFill>
          <a:blip r:embed="rId2"/>
          <a:stretch>
            <a:fillRect/>
          </a:stretch>
        </p:blipFill>
        <p:spPr>
          <a:xfrm>
            <a:off x="776124" y="1828800"/>
            <a:ext cx="13074977" cy="5486400"/>
          </a:xfrm>
          <a:prstGeom prst="rect">
            <a:avLst/>
          </a:prstGeom>
        </p:spPr>
      </p:pic>
    </p:spTree>
    <p:extLst>
      <p:ext uri="{BB962C8B-B14F-4D97-AF65-F5344CB8AC3E}">
        <p14:creationId xmlns:p14="http://schemas.microsoft.com/office/powerpoint/2010/main" val="2979832753"/>
      </p:ext>
    </p:extLst>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dirty="0" smtClean="0"/>
              <a:t>DDS Waiver Services </a:t>
            </a:r>
            <a:r>
              <a:rPr lang="en-US" dirty="0"/>
              <a:t>Provider Billing Workshop</a:t>
            </a:r>
            <a:endParaRPr lang="en-US" altLang="en-US" dirty="0" smtClean="0"/>
          </a:p>
        </p:txBody>
      </p:sp>
      <p:sp>
        <p:nvSpPr>
          <p:cNvPr id="2" name="Text Placeholder 1"/>
          <p:cNvSpPr>
            <a:spLocks noGrp="1"/>
          </p:cNvSpPr>
          <p:nvPr>
            <p:ph type="body" sz="quarter" idx="13"/>
          </p:nvPr>
        </p:nvSpPr>
        <p:spPr/>
        <p:txBody>
          <a:bodyPr/>
          <a:lstStyle/>
          <a:p>
            <a:r>
              <a:rPr lang="en-US" altLang="en-US" dirty="0"/>
              <a:t>Prior </a:t>
            </a:r>
            <a:r>
              <a:rPr lang="en-US" altLang="en-US" dirty="0" smtClean="0"/>
              <a:t>Authorization (PA) Search – via Secure Web Account Home Page</a:t>
            </a:r>
            <a:endParaRPr lang="en-US" dirty="0"/>
          </a:p>
        </p:txBody>
      </p:sp>
      <p:sp>
        <p:nvSpPr>
          <p:cNvPr id="68611" name="Content Placeholder 2"/>
          <p:cNvSpPr>
            <a:spLocks noGrp="1"/>
          </p:cNvSpPr>
          <p:nvPr>
            <p:ph idx="1"/>
          </p:nvPr>
        </p:nvSpPr>
        <p:spPr/>
        <p:txBody>
          <a:bodyPr/>
          <a:lstStyle/>
          <a:p>
            <a:r>
              <a:rPr lang="en-US" altLang="en-US" dirty="0" smtClean="0"/>
              <a:t>Once on the secure site, click </a:t>
            </a:r>
            <a:r>
              <a:rPr lang="en-US" altLang="en-US" b="1" i="1" u="sng" dirty="0" smtClean="0"/>
              <a:t>Prior Authorization Search from the Prior Authorization Menu</a:t>
            </a:r>
            <a:r>
              <a:rPr lang="en-US" altLang="en-US" b="1" i="1" dirty="0" smtClean="0"/>
              <a:t>.</a:t>
            </a:r>
          </a:p>
        </p:txBody>
      </p:sp>
      <p:pic>
        <p:nvPicPr>
          <p:cNvPr id="3" name="Picture 2"/>
          <p:cNvPicPr>
            <a:picLocks noChangeAspect="1"/>
          </p:cNvPicPr>
          <p:nvPr/>
        </p:nvPicPr>
        <p:blipFill>
          <a:blip r:embed="rId2"/>
          <a:stretch>
            <a:fillRect/>
          </a:stretch>
        </p:blipFill>
        <p:spPr>
          <a:xfrm>
            <a:off x="731328" y="2299293"/>
            <a:ext cx="12982575" cy="5114925"/>
          </a:xfrm>
          <a:prstGeom prst="rect">
            <a:avLst/>
          </a:prstGeom>
        </p:spPr>
      </p:pic>
    </p:spTree>
    <p:extLst>
      <p:ext uri="{BB962C8B-B14F-4D97-AF65-F5344CB8AC3E}">
        <p14:creationId xmlns:p14="http://schemas.microsoft.com/office/powerpoint/2010/main" val="975442792"/>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dirty="0" smtClean="0"/>
              <a:t>DDS Specialized Services </a:t>
            </a:r>
            <a:r>
              <a:rPr lang="en-US" dirty="0"/>
              <a:t>Provider Billing Workshop</a:t>
            </a:r>
            <a:endParaRPr lang="en-US" altLang="en-US" dirty="0" smtClean="0"/>
          </a:p>
        </p:txBody>
      </p:sp>
      <p:sp>
        <p:nvSpPr>
          <p:cNvPr id="2" name="Text Placeholder 1"/>
          <p:cNvSpPr>
            <a:spLocks noGrp="1"/>
          </p:cNvSpPr>
          <p:nvPr>
            <p:ph type="body" sz="quarter" idx="13"/>
          </p:nvPr>
        </p:nvSpPr>
        <p:spPr/>
        <p:txBody>
          <a:bodyPr/>
          <a:lstStyle/>
          <a:p>
            <a:r>
              <a:rPr lang="en-US" altLang="en-US" dirty="0"/>
              <a:t>Prior Authorization (PA) </a:t>
            </a:r>
            <a:r>
              <a:rPr lang="en-US" altLang="en-US" dirty="0" smtClean="0"/>
              <a:t>- Search Criteria</a:t>
            </a:r>
            <a:endParaRPr lang="en-US" dirty="0"/>
          </a:p>
          <a:p>
            <a:endParaRPr lang="en-US" dirty="0"/>
          </a:p>
        </p:txBody>
      </p:sp>
      <p:sp>
        <p:nvSpPr>
          <p:cNvPr id="69635" name="Content Placeholder 2"/>
          <p:cNvSpPr>
            <a:spLocks noGrp="1"/>
          </p:cNvSpPr>
          <p:nvPr>
            <p:ph idx="1"/>
          </p:nvPr>
        </p:nvSpPr>
        <p:spPr/>
        <p:txBody>
          <a:bodyPr/>
          <a:lstStyle/>
          <a:p>
            <a:r>
              <a:rPr lang="en-US" altLang="en-US" smtClean="0"/>
              <a:t>Search by </a:t>
            </a:r>
            <a:r>
              <a:rPr lang="en-US" altLang="en-US" b="1" i="1" smtClean="0"/>
              <a:t>Client ID or PA Number</a:t>
            </a:r>
            <a:r>
              <a:rPr lang="en-US" altLang="en-US" smtClean="0"/>
              <a:t>.  Further define search by </a:t>
            </a:r>
            <a:r>
              <a:rPr lang="en-US" altLang="en-US" b="1" i="1" smtClean="0"/>
              <a:t>date, procedure or list code.</a:t>
            </a:r>
          </a:p>
        </p:txBody>
      </p:sp>
      <p:pic>
        <p:nvPicPr>
          <p:cNvPr id="6" name="Picture 5"/>
          <p:cNvPicPr>
            <a:picLocks noChangeAspect="1"/>
          </p:cNvPicPr>
          <p:nvPr/>
        </p:nvPicPr>
        <p:blipFill>
          <a:blip r:embed="rId2"/>
          <a:stretch>
            <a:fillRect/>
          </a:stretch>
        </p:blipFill>
        <p:spPr>
          <a:xfrm>
            <a:off x="731520" y="2287863"/>
            <a:ext cx="13137072" cy="5186362"/>
          </a:xfrm>
          <a:prstGeom prst="rect">
            <a:avLst/>
          </a:prstGeom>
          <a:ln w="28575">
            <a:solidFill>
              <a:schemeClr val="accent5"/>
            </a:solidFill>
          </a:ln>
        </p:spPr>
      </p:pic>
    </p:spTree>
    <p:extLst>
      <p:ext uri="{BB962C8B-B14F-4D97-AF65-F5344CB8AC3E}">
        <p14:creationId xmlns:p14="http://schemas.microsoft.com/office/powerpoint/2010/main" val="688367864"/>
      </p:ext>
    </p:extLst>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DDS Specialized Services </a:t>
            </a:r>
            <a:r>
              <a:rPr lang="en-US" dirty="0"/>
              <a:t>Provider Billing Workshop</a:t>
            </a:r>
          </a:p>
        </p:txBody>
      </p:sp>
      <p:sp>
        <p:nvSpPr>
          <p:cNvPr id="3" name="Text Placeholder 2"/>
          <p:cNvSpPr>
            <a:spLocks noGrp="1"/>
          </p:cNvSpPr>
          <p:nvPr>
            <p:ph type="body" sz="quarter" idx="13"/>
          </p:nvPr>
        </p:nvSpPr>
        <p:spPr/>
        <p:txBody>
          <a:bodyPr/>
          <a:lstStyle/>
          <a:p>
            <a:r>
              <a:rPr lang="en-US" dirty="0"/>
              <a:t>Prior </a:t>
            </a:r>
            <a:r>
              <a:rPr lang="en-US" dirty="0" smtClean="0"/>
              <a:t>Authorization (PA) Search Results – DDS Specialized Services</a:t>
            </a:r>
            <a:endParaRPr lang="en-US" dirty="0"/>
          </a:p>
        </p:txBody>
      </p:sp>
      <p:sp>
        <p:nvSpPr>
          <p:cNvPr id="4" name="Content Placeholder 3"/>
          <p:cNvSpPr>
            <a:spLocks noGrp="1"/>
          </p:cNvSpPr>
          <p:nvPr>
            <p:ph idx="1"/>
          </p:nvPr>
        </p:nvSpPr>
        <p:spPr/>
        <p:txBody>
          <a:bodyPr/>
          <a:lstStyle/>
          <a:p>
            <a:r>
              <a:rPr lang="en-US" altLang="en-US" dirty="0"/>
              <a:t>Search results by client ID provide all PAs authorized for the client under the provider’s </a:t>
            </a:r>
            <a:r>
              <a:rPr lang="en-US" altLang="en-US" dirty="0" smtClean="0"/>
              <a:t>care. Results </a:t>
            </a:r>
            <a:r>
              <a:rPr lang="en-US" altLang="en-US" dirty="0"/>
              <a:t>can be more defined by increasing the amount of data used in the search.</a:t>
            </a:r>
          </a:p>
          <a:p>
            <a:endParaRPr lang="en-US" dirty="0"/>
          </a:p>
        </p:txBody>
      </p:sp>
      <p:pic>
        <p:nvPicPr>
          <p:cNvPr id="5" name="Picture 4"/>
          <p:cNvPicPr>
            <a:picLocks noChangeAspect="1"/>
          </p:cNvPicPr>
          <p:nvPr/>
        </p:nvPicPr>
        <p:blipFill>
          <a:blip r:embed="rId3"/>
          <a:stretch>
            <a:fillRect/>
          </a:stretch>
        </p:blipFill>
        <p:spPr>
          <a:xfrm>
            <a:off x="524626" y="2702092"/>
            <a:ext cx="13573125" cy="4629150"/>
          </a:xfrm>
          <a:prstGeom prst="rect">
            <a:avLst/>
          </a:prstGeom>
        </p:spPr>
      </p:pic>
    </p:spTree>
    <p:extLst>
      <p:ext uri="{BB962C8B-B14F-4D97-AF65-F5344CB8AC3E}">
        <p14:creationId xmlns:p14="http://schemas.microsoft.com/office/powerpoint/2010/main" val="306684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5221"/>
            <a:ext cx="13285662" cy="496793"/>
          </a:xfrm>
        </p:spPr>
        <p:txBody>
          <a:bodyPr/>
          <a:lstStyle/>
          <a:p>
            <a:r>
              <a:rPr lang="en-US" dirty="0" smtClean="0"/>
              <a:t>DDS Specialized Services </a:t>
            </a:r>
            <a:r>
              <a:rPr lang="en-US" dirty="0"/>
              <a:t>Provider Billing Workshop</a:t>
            </a:r>
          </a:p>
        </p:txBody>
      </p:sp>
      <p:sp>
        <p:nvSpPr>
          <p:cNvPr id="3" name="Text Placeholder 2"/>
          <p:cNvSpPr>
            <a:spLocks noGrp="1"/>
          </p:cNvSpPr>
          <p:nvPr>
            <p:ph type="body" sz="quarter" idx="13"/>
          </p:nvPr>
        </p:nvSpPr>
        <p:spPr>
          <a:xfrm>
            <a:off x="609600" y="838201"/>
            <a:ext cx="13285660" cy="422837"/>
          </a:xfrm>
        </p:spPr>
        <p:txBody>
          <a:bodyPr/>
          <a:lstStyle/>
          <a:p>
            <a:r>
              <a:rPr lang="en-US" sz="2800" dirty="0" smtClean="0"/>
              <a:t>PA Access to Additional Service Authorization Information</a:t>
            </a:r>
            <a:endParaRPr lang="en-US" sz="2800" dirty="0"/>
          </a:p>
        </p:txBody>
      </p:sp>
      <p:sp>
        <p:nvSpPr>
          <p:cNvPr id="4" name="Content Placeholder 3"/>
          <p:cNvSpPr>
            <a:spLocks noGrp="1"/>
          </p:cNvSpPr>
          <p:nvPr>
            <p:ph idx="1"/>
          </p:nvPr>
        </p:nvSpPr>
        <p:spPr>
          <a:xfrm>
            <a:off x="609600" y="1334994"/>
            <a:ext cx="13360648" cy="6183968"/>
          </a:xfrm>
        </p:spPr>
        <p:txBody>
          <a:bodyPr/>
          <a:lstStyle/>
          <a:p>
            <a:pPr algn="just"/>
            <a:r>
              <a:rPr lang="en-US" altLang="en-US" dirty="0"/>
              <a:t>Additional Care Plan Information can be v</a:t>
            </a:r>
            <a:r>
              <a:rPr lang="en-US" altLang="en-US" dirty="0" smtClean="0"/>
              <a:t>iewed </a:t>
            </a:r>
            <a:r>
              <a:rPr lang="en-US" altLang="en-US" dirty="0"/>
              <a:t>by opening a PA from the PA Search Results Inquiry. </a:t>
            </a:r>
            <a:r>
              <a:rPr lang="en-US" altLang="en-US" dirty="0" smtClean="0"/>
              <a:t>Once a PA line detail is open, providers have access to units available and used, in addition to case manager notes.</a:t>
            </a:r>
            <a:endParaRPr lang="en-US" altLang="en-US" dirty="0"/>
          </a:p>
          <a:p>
            <a:endParaRPr lang="en-US" dirty="0"/>
          </a:p>
        </p:txBody>
      </p:sp>
      <p:pic>
        <p:nvPicPr>
          <p:cNvPr id="10" name="Picture 9"/>
          <p:cNvPicPr>
            <a:picLocks noChangeAspect="1"/>
          </p:cNvPicPr>
          <p:nvPr/>
        </p:nvPicPr>
        <p:blipFill>
          <a:blip r:embed="rId3"/>
          <a:stretch>
            <a:fillRect/>
          </a:stretch>
        </p:blipFill>
        <p:spPr>
          <a:xfrm>
            <a:off x="609599" y="4232837"/>
            <a:ext cx="13309725" cy="3286125"/>
          </a:xfrm>
          <a:prstGeom prst="rect">
            <a:avLst/>
          </a:prstGeom>
          <a:ln w="28575">
            <a:solidFill>
              <a:schemeClr val="accent5"/>
            </a:solidFill>
          </a:ln>
        </p:spPr>
      </p:pic>
      <p:pic>
        <p:nvPicPr>
          <p:cNvPr id="6" name="Picture 5"/>
          <p:cNvPicPr>
            <a:picLocks noChangeAspect="1"/>
          </p:cNvPicPr>
          <p:nvPr/>
        </p:nvPicPr>
        <p:blipFill>
          <a:blip r:embed="rId4"/>
          <a:stretch>
            <a:fillRect/>
          </a:stretch>
        </p:blipFill>
        <p:spPr>
          <a:xfrm>
            <a:off x="589547" y="1981200"/>
            <a:ext cx="13382625" cy="2267679"/>
          </a:xfrm>
          <a:prstGeom prst="rect">
            <a:avLst/>
          </a:prstGeom>
        </p:spPr>
      </p:pic>
    </p:spTree>
    <p:extLst>
      <p:ext uri="{BB962C8B-B14F-4D97-AF65-F5344CB8AC3E}">
        <p14:creationId xmlns:p14="http://schemas.microsoft.com/office/powerpoint/2010/main" val="369410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dirty="0" smtClean="0"/>
              <a:t>DDS Specialized Services </a:t>
            </a:r>
            <a:r>
              <a:rPr lang="en-US" dirty="0"/>
              <a:t>Provider Billing Workshop</a:t>
            </a:r>
            <a:endParaRPr lang="en-US" altLang="en-US" dirty="0" smtClean="0"/>
          </a:p>
        </p:txBody>
      </p:sp>
      <p:sp>
        <p:nvSpPr>
          <p:cNvPr id="2" name="Text Placeholder 1"/>
          <p:cNvSpPr>
            <a:spLocks noGrp="1"/>
          </p:cNvSpPr>
          <p:nvPr>
            <p:ph type="body" sz="quarter" idx="13"/>
          </p:nvPr>
        </p:nvSpPr>
        <p:spPr/>
        <p:txBody>
          <a:bodyPr/>
          <a:lstStyle/>
          <a:p>
            <a:r>
              <a:rPr lang="en-US" altLang="en-US" sz="2800" dirty="0"/>
              <a:t>PA Inquiry </a:t>
            </a:r>
            <a:r>
              <a:rPr lang="en-US" altLang="en-US" sz="2800" dirty="0" smtClean="0"/>
              <a:t>- Viewing </a:t>
            </a:r>
            <a:r>
              <a:rPr lang="en-US" altLang="en-US" sz="2800" dirty="0"/>
              <a:t>and Understanding the </a:t>
            </a:r>
            <a:r>
              <a:rPr lang="en-US" altLang="en-US" sz="2800" dirty="0" smtClean="0"/>
              <a:t>DDS Specialized Services PA</a:t>
            </a:r>
            <a:endParaRPr lang="en-US" sz="2800" dirty="0"/>
          </a:p>
        </p:txBody>
      </p:sp>
      <p:sp>
        <p:nvSpPr>
          <p:cNvPr id="3" name="Content Placeholder 2"/>
          <p:cNvSpPr>
            <a:spLocks noGrp="1"/>
          </p:cNvSpPr>
          <p:nvPr>
            <p:ph idx="1"/>
          </p:nvPr>
        </p:nvSpPr>
        <p:spPr>
          <a:xfrm>
            <a:off x="731521" y="2209800"/>
            <a:ext cx="13163741" cy="5105400"/>
          </a:xfrm>
        </p:spPr>
        <p:txBody>
          <a:bodyPr>
            <a:normAutofit/>
          </a:bodyPr>
          <a:lstStyle/>
          <a:p>
            <a:pPr algn="just">
              <a:defRPr/>
            </a:pPr>
            <a:r>
              <a:rPr lang="en-US" dirty="0"/>
              <a:t> </a:t>
            </a:r>
            <a:r>
              <a:rPr lang="en-US" b="1" dirty="0"/>
              <a:t>Points to remember when viewing the client’s Service Order/Prior Authorization on your secure Web Account:</a:t>
            </a:r>
          </a:p>
          <a:p>
            <a:pPr algn="just">
              <a:defRPr/>
            </a:pPr>
            <a:endParaRPr lang="en-US" b="1" dirty="0"/>
          </a:p>
          <a:p>
            <a:pPr lvl="1" algn="just">
              <a:defRPr/>
            </a:pPr>
            <a:r>
              <a:rPr lang="en-US" dirty="0"/>
              <a:t>The procedure </a:t>
            </a:r>
            <a:r>
              <a:rPr lang="en-US" dirty="0" smtClean="0"/>
              <a:t>code(s) and effective </a:t>
            </a:r>
            <a:r>
              <a:rPr lang="en-US" dirty="0"/>
              <a:t>dates of </a:t>
            </a:r>
            <a:r>
              <a:rPr lang="en-US" dirty="0" smtClean="0"/>
              <a:t>service and units should </a:t>
            </a:r>
            <a:r>
              <a:rPr lang="en-US" dirty="0"/>
              <a:t>match: </a:t>
            </a:r>
          </a:p>
          <a:p>
            <a:pPr lvl="2" algn="just">
              <a:defRPr/>
            </a:pPr>
            <a:r>
              <a:rPr lang="en-US" dirty="0" smtClean="0"/>
              <a:t>the </a:t>
            </a:r>
            <a:r>
              <a:rPr lang="en-US" dirty="0"/>
              <a:t>service request or </a:t>
            </a:r>
          </a:p>
          <a:p>
            <a:pPr lvl="2" algn="just">
              <a:defRPr/>
            </a:pPr>
            <a:r>
              <a:rPr lang="en-US" dirty="0" smtClean="0"/>
              <a:t>the </a:t>
            </a:r>
            <a:r>
              <a:rPr lang="en-US" dirty="0"/>
              <a:t>service order noted in the </a:t>
            </a:r>
            <a:r>
              <a:rPr lang="en-US" dirty="0" smtClean="0"/>
              <a:t>notes </a:t>
            </a:r>
            <a:r>
              <a:rPr lang="en-US" dirty="0"/>
              <a:t>section of the </a:t>
            </a:r>
            <a:r>
              <a:rPr lang="en-US" dirty="0" smtClean="0"/>
              <a:t>PA </a:t>
            </a:r>
            <a:r>
              <a:rPr lang="en-US" dirty="0"/>
              <a:t>on your secure Web account </a:t>
            </a:r>
            <a:r>
              <a:rPr lang="en-US" dirty="0" smtClean="0"/>
              <a:t>(Created by the DSS Case Manager)</a:t>
            </a:r>
            <a:endParaRPr lang="en-US" dirty="0"/>
          </a:p>
          <a:p>
            <a:pPr marL="246877" lvl="1" algn="just">
              <a:defRPr/>
            </a:pPr>
            <a:r>
              <a:rPr lang="en-US" dirty="0" smtClean="0"/>
              <a:t>Note</a:t>
            </a:r>
            <a:r>
              <a:rPr lang="en-US" dirty="0"/>
              <a:t>:  Discrepancies should be reported to the </a:t>
            </a:r>
            <a:r>
              <a:rPr lang="en-US" dirty="0" smtClean="0"/>
              <a:t>DDS Case Manager</a:t>
            </a:r>
            <a:endParaRPr lang="en-US" dirty="0"/>
          </a:p>
          <a:p>
            <a:pPr marL="246877" lvl="1" algn="just">
              <a:defRPr/>
            </a:pPr>
            <a:r>
              <a:rPr lang="en-US" sz="1200" dirty="0"/>
              <a:t>  </a:t>
            </a:r>
          </a:p>
          <a:p>
            <a:pPr lvl="1">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1466747003"/>
      </p:ext>
    </p:extLst>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DDS Specialized Services Provider Billing and Web Claim Submission Workshop</a:t>
            </a:r>
            <a:endParaRPr lang="en-US" dirty="0"/>
          </a:p>
        </p:txBody>
      </p:sp>
      <p:sp>
        <p:nvSpPr>
          <p:cNvPr id="3" name="Subtitle 2"/>
          <p:cNvSpPr>
            <a:spLocks noGrp="1"/>
          </p:cNvSpPr>
          <p:nvPr>
            <p:ph type="subTitle" idx="1"/>
          </p:nvPr>
        </p:nvSpPr>
        <p:spPr>
          <a:xfrm>
            <a:off x="685800" y="5257800"/>
            <a:ext cx="10210800" cy="1143000"/>
          </a:xfrm>
        </p:spPr>
        <p:txBody>
          <a:bodyPr/>
          <a:lstStyle/>
          <a:p>
            <a:r>
              <a:rPr lang="en-US" dirty="0" smtClean="0"/>
              <a:t>Web Account Capabilities - Claim Submission and Inquiry www.ctdssmap.com</a:t>
            </a:r>
            <a:endParaRPr lang="en-US" dirty="0"/>
          </a:p>
          <a:p>
            <a:endParaRPr lang="en-US" dirty="0" smtClean="0"/>
          </a:p>
          <a:p>
            <a:endParaRPr lang="en-US" dirty="0" smtClean="0"/>
          </a:p>
        </p:txBody>
      </p:sp>
    </p:spTree>
    <p:extLst>
      <p:ext uri="{BB962C8B-B14F-4D97-AF65-F5344CB8AC3E}">
        <p14:creationId xmlns:p14="http://schemas.microsoft.com/office/powerpoint/2010/main" val="143933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27312"/>
            <a:ext cx="13257086" cy="493776"/>
          </a:xfrm>
        </p:spPr>
        <p:txBody>
          <a:bodyPr/>
          <a:lstStyle/>
          <a:p>
            <a:r>
              <a:rPr lang="en-US" dirty="0" smtClean="0"/>
              <a:t>DDS Specialized Services Provider Billing Workshop</a:t>
            </a:r>
            <a:endParaRPr lang="en-US" dirty="0"/>
          </a:p>
        </p:txBody>
      </p:sp>
      <p:sp>
        <p:nvSpPr>
          <p:cNvPr id="3" name="Text Placeholder 2"/>
          <p:cNvSpPr>
            <a:spLocks noGrp="1"/>
          </p:cNvSpPr>
          <p:nvPr>
            <p:ph type="body" sz="quarter" idx="13"/>
          </p:nvPr>
        </p:nvSpPr>
        <p:spPr>
          <a:xfrm>
            <a:off x="640476" y="1121088"/>
            <a:ext cx="13285660" cy="457200"/>
          </a:xfrm>
        </p:spPr>
        <p:txBody>
          <a:bodyPr/>
          <a:lstStyle/>
          <a:p>
            <a:r>
              <a:rPr lang="en-US" sz="2800" dirty="0"/>
              <a:t>Introduction to </a:t>
            </a:r>
            <a:r>
              <a:rPr lang="en-US" sz="2800" dirty="0" smtClean="0"/>
              <a:t>DDS Specialized Services Program Changes cont.</a:t>
            </a:r>
            <a:endParaRPr lang="en-US" sz="2800" dirty="0"/>
          </a:p>
          <a:p>
            <a:endParaRPr lang="en-US" dirty="0">
              <a:latin typeface="+mj-lt"/>
            </a:endParaRPr>
          </a:p>
        </p:txBody>
      </p:sp>
      <p:sp>
        <p:nvSpPr>
          <p:cNvPr id="4" name="Content Placeholder 3"/>
          <p:cNvSpPr>
            <a:spLocks noGrp="1"/>
          </p:cNvSpPr>
          <p:nvPr>
            <p:ph idx="1"/>
          </p:nvPr>
        </p:nvSpPr>
        <p:spPr>
          <a:xfrm>
            <a:off x="731520" y="1737360"/>
            <a:ext cx="13350240" cy="5669280"/>
          </a:xfrm>
        </p:spPr>
        <p:txBody>
          <a:bodyPr>
            <a:normAutofit/>
          </a:bodyPr>
          <a:lstStyle/>
          <a:p>
            <a:pPr marL="713232" lvl="3" indent="0">
              <a:buNone/>
              <a:defRPr/>
            </a:pPr>
            <a:endParaRPr lang="en-US" sz="800" dirty="0"/>
          </a:p>
          <a:p>
            <a:pPr marL="228600" lvl="3" indent="0">
              <a:buNone/>
              <a:defRPr/>
            </a:pPr>
            <a:r>
              <a:rPr lang="en-US" dirty="0" smtClean="0"/>
              <a:t>DXC Technology runs a financial cycle twice per month to process provider claims received since the last claims processing cycle.</a:t>
            </a:r>
          </a:p>
          <a:p>
            <a:pPr lvl="3">
              <a:buFont typeface="Arial" panose="020B0604020202020204" pitchFamily="34" charset="0"/>
              <a:buChar char="•"/>
              <a:defRPr/>
            </a:pPr>
            <a:r>
              <a:rPr lang="en-US" dirty="0" smtClean="0"/>
              <a:t>Providers should refer to the latest financial cycle schedule - </a:t>
            </a:r>
            <a:r>
              <a:rPr lang="en-US" b="1" dirty="0" smtClean="0"/>
              <a:t>PB 18-30 (July – December 2018)</a:t>
            </a:r>
          </a:p>
          <a:p>
            <a:pPr lvl="3">
              <a:buFont typeface="Arial" panose="020B0604020202020204" pitchFamily="34" charset="0"/>
              <a:buChar char="•"/>
              <a:defRPr/>
            </a:pPr>
            <a:r>
              <a:rPr lang="en-US" dirty="0" smtClean="0"/>
              <a:t>Schedule published twice per year for the periods of January - June and July - December</a:t>
            </a:r>
            <a:endParaRPr lang="en-US" dirty="0"/>
          </a:p>
          <a:p>
            <a:pPr>
              <a:buFont typeface="Wingdings" panose="05000000000000000000" pitchFamily="2" charset="2"/>
              <a:buChar char="Ø"/>
              <a:defRPr/>
            </a:pPr>
            <a:endParaRPr lang="en-US" sz="800" dirty="0" smtClean="0"/>
          </a:p>
          <a:p>
            <a:pPr>
              <a:defRPr/>
            </a:pPr>
            <a:r>
              <a:rPr lang="en-US" dirty="0"/>
              <a:t>This workshop will provide guidance in the determination of client eligibility and service authorization for successful claim submission, reimbursement and reconciliation of claim activity including the timely identification and correction of claims issues for maximum reimbursement of the services provided.</a:t>
            </a:r>
          </a:p>
          <a:p>
            <a:pPr>
              <a:defRPr/>
            </a:pPr>
            <a:endParaRPr lang="en-US" dirty="0"/>
          </a:p>
          <a:p>
            <a:pPr marL="342900" lvl="1" indent="-342900">
              <a:buFont typeface="Arial" panose="020B0604020202020204" pitchFamily="34" charset="0"/>
              <a:buChar char="•"/>
              <a:defRPr/>
            </a:pPr>
            <a:endParaRPr lang="en-US" dirty="0"/>
          </a:p>
          <a:p>
            <a:pPr marL="493776" lvl="2" indent="0">
              <a:buNone/>
              <a:defRPr/>
            </a:pPr>
            <a:endParaRPr lang="en-US" dirty="0"/>
          </a:p>
          <a:p>
            <a:pPr>
              <a:buFont typeface="Wingdings" panose="05000000000000000000" pitchFamily="2" charset="2"/>
              <a:buChar char="Ø"/>
              <a:defRPr/>
            </a:pPr>
            <a:endParaRPr lang="en-US" sz="2880"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254494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DDS Specialized Services </a:t>
            </a:r>
            <a:r>
              <a:rPr lang="en-US" dirty="0"/>
              <a:t>Provider Billing Workshop</a:t>
            </a:r>
          </a:p>
        </p:txBody>
      </p:sp>
      <p:sp>
        <p:nvSpPr>
          <p:cNvPr id="7" name="Text Placeholder 6"/>
          <p:cNvSpPr>
            <a:spLocks noGrp="1"/>
          </p:cNvSpPr>
          <p:nvPr>
            <p:ph type="body" sz="quarter" idx="13"/>
          </p:nvPr>
        </p:nvSpPr>
        <p:spPr/>
        <p:txBody>
          <a:bodyPr/>
          <a:lstStyle/>
          <a:p>
            <a:r>
              <a:rPr lang="en-US" dirty="0"/>
              <a:t>Web Account </a:t>
            </a:r>
            <a:r>
              <a:rPr lang="en-US" dirty="0" smtClean="0"/>
              <a:t>Capabilities - Web </a:t>
            </a:r>
            <a:r>
              <a:rPr lang="en-US" dirty="0"/>
              <a:t>Claim </a:t>
            </a:r>
            <a:r>
              <a:rPr lang="en-US" dirty="0" smtClean="0"/>
              <a:t>Submission/Inquiry</a:t>
            </a:r>
            <a:endParaRPr lang="en-US" dirty="0"/>
          </a:p>
        </p:txBody>
      </p:sp>
      <p:sp>
        <p:nvSpPr>
          <p:cNvPr id="6" name="Content Placeholder 5"/>
          <p:cNvSpPr>
            <a:spLocks noGrp="1"/>
          </p:cNvSpPr>
          <p:nvPr>
            <p:ph idx="1"/>
          </p:nvPr>
        </p:nvSpPr>
        <p:spPr>
          <a:xfrm>
            <a:off x="731520" y="2377441"/>
            <a:ext cx="13163741" cy="4937759"/>
          </a:xfrm>
        </p:spPr>
        <p:txBody>
          <a:bodyPr/>
          <a:lstStyle/>
          <a:p>
            <a:pPr marL="0" lvl="2" indent="0">
              <a:buNone/>
              <a:defRPr/>
            </a:pPr>
            <a:r>
              <a:rPr lang="en-US" sz="2400" dirty="0" smtClean="0"/>
              <a:t>Web Claim Submission allows for:</a:t>
            </a:r>
          </a:p>
          <a:p>
            <a:pPr lvl="2">
              <a:defRPr/>
            </a:pPr>
            <a:r>
              <a:rPr lang="en-US" sz="2400" dirty="0" smtClean="0"/>
              <a:t>Interactive Claim Submission with </a:t>
            </a:r>
            <a:r>
              <a:rPr lang="en-US" sz="2400" b="1" i="1" u="sng" dirty="0"/>
              <a:t>immediate response</a:t>
            </a:r>
            <a:r>
              <a:rPr lang="en-US" sz="2400" b="1" i="1" dirty="0"/>
              <a:t> </a:t>
            </a:r>
            <a:r>
              <a:rPr lang="en-US" sz="2400" dirty="0"/>
              <a:t>of claim </a:t>
            </a:r>
            <a:r>
              <a:rPr lang="en-US" sz="2400" dirty="0" smtClean="0"/>
              <a:t>payment, denial or suspense.</a:t>
            </a:r>
            <a:endParaRPr lang="en-US" sz="2400" dirty="0"/>
          </a:p>
          <a:p>
            <a:pPr marL="0" lvl="2" indent="0">
              <a:buNone/>
              <a:defRPr/>
            </a:pPr>
            <a:endParaRPr lang="en-US" sz="2400" dirty="0" smtClean="0"/>
          </a:p>
          <a:p>
            <a:pPr marL="0" lvl="2" indent="0">
              <a:buNone/>
              <a:defRPr/>
            </a:pPr>
            <a:r>
              <a:rPr lang="en-US" sz="2400" dirty="0" smtClean="0"/>
              <a:t>Web Claim Inquiry:</a:t>
            </a:r>
          </a:p>
          <a:p>
            <a:pPr lvl="2">
              <a:defRPr/>
            </a:pPr>
            <a:r>
              <a:rPr lang="en-US" sz="2400" dirty="0" smtClean="0"/>
              <a:t>Allows </a:t>
            </a:r>
            <a:r>
              <a:rPr lang="en-US" sz="2400" dirty="0"/>
              <a:t>providers to </a:t>
            </a:r>
            <a:r>
              <a:rPr lang="en-US" sz="2400" b="1" u="sng" dirty="0"/>
              <a:t>query claims</a:t>
            </a:r>
            <a:r>
              <a:rPr lang="en-US" sz="2400" dirty="0"/>
              <a:t> </a:t>
            </a:r>
            <a:r>
              <a:rPr lang="en-US" sz="2400" dirty="0" smtClean="0"/>
              <a:t>in </a:t>
            </a:r>
            <a:r>
              <a:rPr lang="en-US" sz="2400" dirty="0"/>
              <a:t>order to </a:t>
            </a:r>
            <a:r>
              <a:rPr lang="en-US" sz="2400" b="1" i="1" u="sng" dirty="0"/>
              <a:t>adjust, void, or re-submit</a:t>
            </a:r>
            <a:r>
              <a:rPr lang="en-US" sz="2400" b="1" i="1" dirty="0"/>
              <a:t> </a:t>
            </a:r>
            <a:r>
              <a:rPr lang="en-US" sz="2400" dirty="0"/>
              <a:t>within the </a:t>
            </a:r>
            <a:r>
              <a:rPr lang="en-US" sz="2400" b="1" i="1" u="sng" dirty="0"/>
              <a:t>same claims processing cycle</a:t>
            </a:r>
            <a:r>
              <a:rPr lang="en-US" sz="2400" b="1" i="1" dirty="0"/>
              <a:t>.</a:t>
            </a:r>
            <a:endParaRPr lang="en-US" sz="2400" b="1" i="1" u="sng" dirty="0"/>
          </a:p>
          <a:p>
            <a:endParaRPr lang="en-US" dirty="0"/>
          </a:p>
        </p:txBody>
      </p:sp>
    </p:spTree>
    <p:extLst>
      <p:ext uri="{BB962C8B-B14F-4D97-AF65-F5344CB8AC3E}">
        <p14:creationId xmlns:p14="http://schemas.microsoft.com/office/powerpoint/2010/main" val="212348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743458"/>
            <a:ext cx="13258800" cy="1417636"/>
          </a:xfrm>
        </p:spPr>
        <p:txBody>
          <a:bodyPr/>
          <a:lstStyle/>
          <a:p>
            <a:r>
              <a:rPr lang="en-US" dirty="0" smtClean="0"/>
              <a:t>DDS Specialized Services </a:t>
            </a:r>
            <a:r>
              <a:rPr lang="en-US" dirty="0"/>
              <a:t>Provider Billing Workshop</a:t>
            </a:r>
            <a:r>
              <a:rPr lang="en-US" dirty="0" smtClean="0"/>
              <a:t/>
            </a:r>
            <a:br>
              <a:rPr lang="en-US" dirty="0" smtClean="0"/>
            </a:br>
            <a:r>
              <a:rPr lang="en-US" sz="2800" dirty="0"/>
              <a:t>Web Claim Submission </a:t>
            </a:r>
            <a:r>
              <a:rPr lang="en-US" sz="2800" dirty="0" smtClean="0"/>
              <a:t>Access </a:t>
            </a:r>
            <a:r>
              <a:rPr lang="en-US" sz="2800" dirty="0"/>
              <a:t>to Claim Format</a:t>
            </a:r>
          </a:p>
        </p:txBody>
      </p:sp>
      <p:sp>
        <p:nvSpPr>
          <p:cNvPr id="2" name="Content Placeholder 1"/>
          <p:cNvSpPr>
            <a:spLocks noGrp="1"/>
          </p:cNvSpPr>
          <p:nvPr>
            <p:ph idx="1"/>
          </p:nvPr>
        </p:nvSpPr>
        <p:spPr>
          <a:xfrm>
            <a:off x="731520" y="1828802"/>
            <a:ext cx="13163741" cy="548639"/>
          </a:xfrm>
        </p:spPr>
        <p:txBody>
          <a:bodyPr>
            <a:normAutofit/>
          </a:bodyPr>
          <a:lstStyle/>
          <a:p>
            <a:r>
              <a:rPr lang="en-US" b="1" dirty="0" smtClean="0"/>
              <a:t>Click Claims and Select the Professional Format </a:t>
            </a:r>
            <a:endParaRPr lang="en-US" b="1" dirty="0"/>
          </a:p>
          <a:p>
            <a:endParaRPr lang="en-US" b="1" dirty="0"/>
          </a:p>
        </p:txBody>
      </p:sp>
      <p:pic>
        <p:nvPicPr>
          <p:cNvPr id="6" name="Picture 5"/>
          <p:cNvPicPr>
            <a:picLocks noChangeAspect="1"/>
          </p:cNvPicPr>
          <p:nvPr/>
        </p:nvPicPr>
        <p:blipFill>
          <a:blip r:embed="rId3"/>
          <a:stretch>
            <a:fillRect/>
          </a:stretch>
        </p:blipFill>
        <p:spPr>
          <a:xfrm>
            <a:off x="731520" y="2590800"/>
            <a:ext cx="12973050" cy="4514850"/>
          </a:xfrm>
          <a:prstGeom prst="rect">
            <a:avLst/>
          </a:prstGeom>
        </p:spPr>
      </p:pic>
      <p:pic>
        <p:nvPicPr>
          <p:cNvPr id="10" name="Picture 9"/>
          <p:cNvPicPr>
            <a:picLocks noChangeAspect="1"/>
          </p:cNvPicPr>
          <p:nvPr/>
        </p:nvPicPr>
        <p:blipFill>
          <a:blip r:embed="rId4"/>
          <a:stretch>
            <a:fillRect/>
          </a:stretch>
        </p:blipFill>
        <p:spPr>
          <a:xfrm>
            <a:off x="7218045" y="2605839"/>
            <a:ext cx="3200400" cy="1840230"/>
          </a:xfrm>
          <a:prstGeom prst="rect">
            <a:avLst/>
          </a:prstGeom>
          <a:ln w="28575">
            <a:solidFill>
              <a:schemeClr val="accent5"/>
            </a:solidFill>
          </a:ln>
        </p:spPr>
      </p:pic>
    </p:spTree>
    <p:extLst>
      <p:ext uri="{BB962C8B-B14F-4D97-AF65-F5344CB8AC3E}">
        <p14:creationId xmlns:p14="http://schemas.microsoft.com/office/powerpoint/2010/main" val="67952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1330" y="623083"/>
            <a:ext cx="12985114" cy="1022837"/>
          </a:xfrm>
        </p:spPr>
        <p:txBody>
          <a:bodyPr/>
          <a:lstStyle/>
          <a:p>
            <a:r>
              <a:rPr lang="en-US" dirty="0" smtClean="0"/>
              <a:t>DDS Specialized Services </a:t>
            </a:r>
            <a:r>
              <a:rPr lang="en-US" dirty="0"/>
              <a:t>Provider Billing Workshop</a:t>
            </a:r>
            <a:r>
              <a:rPr lang="en-US" dirty="0" smtClean="0"/>
              <a:t/>
            </a:r>
            <a:br>
              <a:rPr lang="en-US" dirty="0" smtClean="0"/>
            </a:br>
            <a:r>
              <a:rPr lang="en-US" sz="2880" dirty="0"/>
              <a:t>Claim </a:t>
            </a:r>
            <a:r>
              <a:rPr lang="en-US" sz="2880" dirty="0" smtClean="0"/>
              <a:t>Processing/Submission Information/Resources</a:t>
            </a:r>
            <a:endParaRPr lang="en-US" sz="2880" dirty="0"/>
          </a:p>
        </p:txBody>
      </p:sp>
      <p:pic>
        <p:nvPicPr>
          <p:cNvPr id="2" name="Picture 1"/>
          <p:cNvPicPr>
            <a:picLocks noChangeAspect="1"/>
          </p:cNvPicPr>
          <p:nvPr/>
        </p:nvPicPr>
        <p:blipFill>
          <a:blip r:embed="rId3"/>
          <a:stretch>
            <a:fillRect/>
          </a:stretch>
        </p:blipFill>
        <p:spPr>
          <a:xfrm>
            <a:off x="711277" y="1828800"/>
            <a:ext cx="12980861" cy="5486400"/>
          </a:xfrm>
          <a:prstGeom prst="rect">
            <a:avLst/>
          </a:prstGeom>
          <a:ln w="28575">
            <a:solidFill>
              <a:schemeClr val="accent5"/>
            </a:solidFill>
          </a:ln>
        </p:spPr>
      </p:pic>
    </p:spTree>
    <p:extLst>
      <p:ext uri="{BB962C8B-B14F-4D97-AF65-F5344CB8AC3E}">
        <p14:creationId xmlns:p14="http://schemas.microsoft.com/office/powerpoint/2010/main" val="44120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DDS Specialized Services Provider Billing Workshop</a:t>
            </a:r>
            <a:br>
              <a:rPr lang="en-US" dirty="0"/>
            </a:br>
            <a:r>
              <a:rPr lang="en-US" sz="2800" dirty="0"/>
              <a:t>Claims Processing/Submission </a:t>
            </a:r>
            <a:r>
              <a:rPr lang="en-US" sz="2800" dirty="0" smtClean="0"/>
              <a:t>Information – Demographics/Diagnosis.</a:t>
            </a:r>
            <a:endParaRPr lang="en-US" sz="2800" dirty="0"/>
          </a:p>
        </p:txBody>
      </p:sp>
      <p:pic>
        <p:nvPicPr>
          <p:cNvPr id="6" name="Content Placeholder 5"/>
          <p:cNvPicPr>
            <a:picLocks noGrp="1" noChangeAspect="1"/>
          </p:cNvPicPr>
          <p:nvPr>
            <p:ph idx="1"/>
          </p:nvPr>
        </p:nvPicPr>
        <p:blipFill>
          <a:blip r:embed="rId2"/>
          <a:stretch>
            <a:fillRect/>
          </a:stretch>
        </p:blipFill>
        <p:spPr>
          <a:xfrm>
            <a:off x="685800" y="1905000"/>
            <a:ext cx="13258800" cy="5410200"/>
          </a:xfrm>
          <a:prstGeom prst="rect">
            <a:avLst/>
          </a:prstGeom>
        </p:spPr>
      </p:pic>
    </p:spTree>
    <p:extLst>
      <p:ext uri="{BB962C8B-B14F-4D97-AF65-F5344CB8AC3E}">
        <p14:creationId xmlns:p14="http://schemas.microsoft.com/office/powerpoint/2010/main" val="198217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639763"/>
            <a:ext cx="13258800" cy="808037"/>
          </a:xfrm>
        </p:spPr>
        <p:txBody>
          <a:bodyPr>
            <a:normAutofit fontScale="90000"/>
          </a:bodyPr>
          <a:lstStyle/>
          <a:p>
            <a:r>
              <a:rPr lang="en-US" dirty="0" smtClean="0"/>
              <a:t>DDS Specialized Services </a:t>
            </a:r>
            <a:r>
              <a:rPr lang="en-US" dirty="0"/>
              <a:t>Provider Billing Workshop</a:t>
            </a:r>
            <a:r>
              <a:rPr lang="en-US" sz="2800" dirty="0" smtClean="0"/>
              <a:t/>
            </a:r>
            <a:br>
              <a:rPr lang="en-US" sz="2800" dirty="0" smtClean="0"/>
            </a:br>
            <a:r>
              <a:rPr lang="en-US" sz="3100" dirty="0" smtClean="0"/>
              <a:t>Claims </a:t>
            </a:r>
            <a:r>
              <a:rPr lang="en-US" sz="3100" dirty="0"/>
              <a:t>Processing/Submission </a:t>
            </a:r>
            <a:r>
              <a:rPr lang="en-US" sz="3100" dirty="0" smtClean="0"/>
              <a:t>Information – Service Line Detail</a:t>
            </a:r>
            <a:endParaRPr lang="en-US" sz="3100" dirty="0"/>
          </a:p>
        </p:txBody>
      </p:sp>
      <p:pic>
        <p:nvPicPr>
          <p:cNvPr id="3" name="Content Placeholder 2"/>
          <p:cNvPicPr>
            <a:picLocks noGrp="1" noChangeAspect="1"/>
          </p:cNvPicPr>
          <p:nvPr>
            <p:ph idx="1"/>
          </p:nvPr>
        </p:nvPicPr>
        <p:blipFill>
          <a:blip r:embed="rId2"/>
          <a:stretch>
            <a:fillRect/>
          </a:stretch>
        </p:blipFill>
        <p:spPr>
          <a:xfrm>
            <a:off x="685800" y="1752600"/>
            <a:ext cx="12877800" cy="5562600"/>
          </a:xfrm>
          <a:prstGeom prst="rect">
            <a:avLst/>
          </a:prstGeom>
          <a:ln w="28575">
            <a:solidFill>
              <a:schemeClr val="accent5"/>
            </a:solidFill>
          </a:ln>
        </p:spPr>
      </p:pic>
    </p:spTree>
    <p:extLst>
      <p:ext uri="{BB962C8B-B14F-4D97-AF65-F5344CB8AC3E}">
        <p14:creationId xmlns:p14="http://schemas.microsoft.com/office/powerpoint/2010/main" val="270806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39763"/>
            <a:ext cx="13411200" cy="1417636"/>
          </a:xfrm>
        </p:spPr>
        <p:txBody>
          <a:bodyPr>
            <a:normAutofit/>
          </a:bodyPr>
          <a:lstStyle/>
          <a:p>
            <a:r>
              <a:rPr lang="en-US" dirty="0" smtClean="0"/>
              <a:t>DDS Specialized Services </a:t>
            </a:r>
            <a:r>
              <a:rPr lang="en-US" dirty="0"/>
              <a:t>Provider Billing Workshop</a:t>
            </a:r>
            <a:br>
              <a:rPr lang="en-US" dirty="0"/>
            </a:br>
            <a:r>
              <a:rPr lang="en-US" sz="2800" dirty="0" smtClean="0"/>
              <a:t>Claims </a:t>
            </a:r>
            <a:r>
              <a:rPr lang="en-US" sz="2800" dirty="0"/>
              <a:t>Processing/Submission </a:t>
            </a:r>
            <a:r>
              <a:rPr lang="en-US" sz="2800" dirty="0" smtClean="0"/>
              <a:t>Information – Third Party Liability/Claim Status</a:t>
            </a:r>
            <a:endParaRPr lang="en-US" sz="2800" dirty="0"/>
          </a:p>
        </p:txBody>
      </p:sp>
      <p:pic>
        <p:nvPicPr>
          <p:cNvPr id="7" name="Content Placeholder 6"/>
          <p:cNvPicPr>
            <a:picLocks noGrp="1" noChangeAspect="1"/>
          </p:cNvPicPr>
          <p:nvPr>
            <p:ph idx="1"/>
          </p:nvPr>
        </p:nvPicPr>
        <p:blipFill>
          <a:blip r:embed="rId2"/>
          <a:stretch>
            <a:fillRect/>
          </a:stretch>
        </p:blipFill>
        <p:spPr>
          <a:xfrm>
            <a:off x="861061" y="2125980"/>
            <a:ext cx="12904470" cy="4892040"/>
          </a:xfrm>
          <a:prstGeom prst="rect">
            <a:avLst/>
          </a:prstGeom>
          <a:ln w="28575">
            <a:solidFill>
              <a:schemeClr val="accent5"/>
            </a:solidFill>
          </a:ln>
        </p:spPr>
      </p:pic>
    </p:spTree>
    <p:extLst>
      <p:ext uri="{BB962C8B-B14F-4D97-AF65-F5344CB8AC3E}">
        <p14:creationId xmlns:p14="http://schemas.microsoft.com/office/powerpoint/2010/main" val="421695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39763"/>
            <a:ext cx="13258800" cy="1189037"/>
          </a:xfrm>
        </p:spPr>
        <p:txBody>
          <a:bodyPr/>
          <a:lstStyle/>
          <a:p>
            <a:r>
              <a:rPr lang="en-US" dirty="0" smtClean="0"/>
              <a:t>DDS Specialized Services </a:t>
            </a:r>
            <a:r>
              <a:rPr lang="en-US" dirty="0"/>
              <a:t>Provider Billing Workshop</a:t>
            </a:r>
            <a:r>
              <a:rPr lang="en-US" dirty="0" smtClean="0"/>
              <a:t/>
            </a:r>
            <a:br>
              <a:rPr lang="en-US" dirty="0" smtClean="0"/>
            </a:br>
            <a:r>
              <a:rPr lang="en-US" sz="2800" dirty="0" smtClean="0"/>
              <a:t>Claims </a:t>
            </a:r>
            <a:r>
              <a:rPr lang="en-US" sz="2800" dirty="0"/>
              <a:t>Processing/Submission </a:t>
            </a:r>
            <a:r>
              <a:rPr lang="en-US" sz="2800" dirty="0" smtClean="0"/>
              <a:t>Information – Claim Status cont./EOB Info.</a:t>
            </a:r>
            <a:endParaRPr lang="en-US" sz="2800" dirty="0"/>
          </a:p>
        </p:txBody>
      </p:sp>
      <p:pic>
        <p:nvPicPr>
          <p:cNvPr id="10" name="Picture 9"/>
          <p:cNvPicPr>
            <a:picLocks noChangeAspect="1"/>
          </p:cNvPicPr>
          <p:nvPr/>
        </p:nvPicPr>
        <p:blipFill>
          <a:blip r:embed="rId2"/>
          <a:stretch>
            <a:fillRect/>
          </a:stretch>
        </p:blipFill>
        <p:spPr>
          <a:xfrm>
            <a:off x="1219200" y="4876800"/>
            <a:ext cx="10850880" cy="1337310"/>
          </a:xfrm>
          <a:prstGeom prst="rect">
            <a:avLst/>
          </a:prstGeom>
          <a:ln w="28575">
            <a:solidFill>
              <a:schemeClr val="accent5"/>
            </a:solidFill>
          </a:ln>
        </p:spPr>
      </p:pic>
      <p:pic>
        <p:nvPicPr>
          <p:cNvPr id="4" name="Content Placeholder 3"/>
          <p:cNvPicPr>
            <a:picLocks noGrp="1" noChangeAspect="1"/>
          </p:cNvPicPr>
          <p:nvPr>
            <p:ph idx="1"/>
          </p:nvPr>
        </p:nvPicPr>
        <p:blipFill>
          <a:blip r:embed="rId3"/>
          <a:stretch>
            <a:fillRect/>
          </a:stretch>
        </p:blipFill>
        <p:spPr>
          <a:xfrm>
            <a:off x="1219200" y="1998662"/>
            <a:ext cx="10668000" cy="2619375"/>
          </a:xfrm>
          <a:prstGeom prst="rect">
            <a:avLst/>
          </a:prstGeom>
          <a:ln w="28575">
            <a:solidFill>
              <a:schemeClr val="accent5"/>
            </a:solidFill>
          </a:ln>
        </p:spPr>
      </p:pic>
    </p:spTree>
    <p:extLst>
      <p:ext uri="{BB962C8B-B14F-4D97-AF65-F5344CB8AC3E}">
        <p14:creationId xmlns:p14="http://schemas.microsoft.com/office/powerpoint/2010/main" val="190712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1178" y="639763"/>
            <a:ext cx="13163421" cy="1189037"/>
          </a:xfrm>
        </p:spPr>
        <p:txBody>
          <a:bodyPr>
            <a:normAutofit/>
          </a:bodyPr>
          <a:lstStyle/>
          <a:p>
            <a:r>
              <a:rPr lang="en-US" dirty="0" smtClean="0"/>
              <a:t>DDS Specialized Services </a:t>
            </a:r>
            <a:r>
              <a:rPr lang="en-US" dirty="0"/>
              <a:t>Provider Billing Workshop</a:t>
            </a:r>
            <a:br>
              <a:rPr lang="en-US" dirty="0"/>
            </a:br>
            <a:r>
              <a:rPr lang="en-US" sz="2800" dirty="0" smtClean="0"/>
              <a:t>Web Claim Inquiry</a:t>
            </a:r>
            <a:endParaRPr lang="en-US" sz="2800" dirty="0"/>
          </a:p>
        </p:txBody>
      </p:sp>
      <p:sp>
        <p:nvSpPr>
          <p:cNvPr id="3" name="Text Placeholder 2"/>
          <p:cNvSpPr>
            <a:spLocks noGrp="1"/>
          </p:cNvSpPr>
          <p:nvPr>
            <p:ph type="body" sz="quarter" idx="16"/>
          </p:nvPr>
        </p:nvSpPr>
        <p:spPr/>
        <p:txBody>
          <a:bodyPr/>
          <a:lstStyle/>
          <a:p>
            <a:endParaRPr lang="en-US" dirty="0" smtClean="0"/>
          </a:p>
          <a:p>
            <a:r>
              <a:rPr lang="en-US" dirty="0" smtClean="0"/>
              <a:t>Once you have submitted a claim to DXC Technology using </a:t>
            </a:r>
            <a:r>
              <a:rPr lang="en-US" dirty="0"/>
              <a:t>the ctdssmap.com </a:t>
            </a:r>
            <a:r>
              <a:rPr lang="en-US" dirty="0" smtClean="0"/>
              <a:t>Secure Site:</a:t>
            </a:r>
          </a:p>
          <a:p>
            <a:pPr lvl="1"/>
            <a:r>
              <a:rPr lang="en-US" dirty="0" smtClean="0"/>
              <a:t>click </a:t>
            </a:r>
            <a:r>
              <a:rPr lang="en-US" dirty="0"/>
              <a:t>on the </a:t>
            </a:r>
            <a:r>
              <a:rPr lang="en-US" dirty="0" smtClean="0"/>
              <a:t>“Claims” </a:t>
            </a:r>
            <a:r>
              <a:rPr lang="en-US" dirty="0"/>
              <a:t>tab on the main </a:t>
            </a:r>
            <a:r>
              <a:rPr lang="en-US" dirty="0" smtClean="0"/>
              <a:t>menu and select “</a:t>
            </a:r>
            <a:r>
              <a:rPr lang="en-US" b="1" dirty="0" smtClean="0"/>
              <a:t>Claim Inquiry</a:t>
            </a:r>
            <a:r>
              <a:rPr lang="en-US" dirty="0" smtClean="0"/>
              <a:t>”</a:t>
            </a:r>
            <a:endParaRPr lang="en-US" dirty="0"/>
          </a:p>
          <a:p>
            <a:r>
              <a:rPr lang="en-US" dirty="0"/>
              <a:t>Enter enough information to satisfy at least one of the following criteria:</a:t>
            </a:r>
          </a:p>
          <a:p>
            <a:pPr lvl="1"/>
            <a:r>
              <a:rPr lang="en-US" dirty="0" smtClean="0"/>
              <a:t>ICN</a:t>
            </a:r>
          </a:p>
          <a:p>
            <a:pPr lvl="1"/>
            <a:r>
              <a:rPr lang="en-US" dirty="0" smtClean="0"/>
              <a:t> Client ID FDOS/TDOS or </a:t>
            </a:r>
            <a:r>
              <a:rPr lang="en-US" dirty="0" err="1" smtClean="0"/>
              <a:t>Fdate</a:t>
            </a:r>
            <a:r>
              <a:rPr lang="en-US" dirty="0" smtClean="0"/>
              <a:t> Paid/</a:t>
            </a:r>
            <a:r>
              <a:rPr lang="en-US" dirty="0" err="1" smtClean="0"/>
              <a:t>Tdate</a:t>
            </a:r>
            <a:r>
              <a:rPr lang="en-US" dirty="0" smtClean="0"/>
              <a:t> Paid (spanning 91 days or less) </a:t>
            </a:r>
          </a:p>
          <a:p>
            <a:pPr lvl="1"/>
            <a:r>
              <a:rPr lang="en-US" dirty="0" smtClean="0"/>
              <a:t>check </a:t>
            </a:r>
            <a:r>
              <a:rPr lang="en-US" dirty="0"/>
              <a:t>the Pending Claims </a:t>
            </a:r>
            <a:r>
              <a:rPr lang="en-US" dirty="0" smtClean="0"/>
              <a:t>box</a:t>
            </a:r>
            <a:endParaRPr lang="en-US" dirty="0"/>
          </a:p>
        </p:txBody>
      </p:sp>
      <p:pic>
        <p:nvPicPr>
          <p:cNvPr id="5" name="Picture 4"/>
          <p:cNvPicPr>
            <a:picLocks noChangeAspect="1"/>
          </p:cNvPicPr>
          <p:nvPr/>
        </p:nvPicPr>
        <p:blipFill>
          <a:blip r:embed="rId3"/>
          <a:stretch>
            <a:fillRect/>
          </a:stretch>
        </p:blipFill>
        <p:spPr>
          <a:xfrm>
            <a:off x="876559" y="5105400"/>
            <a:ext cx="7635240" cy="2343150"/>
          </a:xfrm>
          <a:prstGeom prst="rect">
            <a:avLst/>
          </a:prstGeom>
          <a:ln w="28575">
            <a:solidFill>
              <a:srgbClr val="00B0F0"/>
            </a:solidFill>
          </a:ln>
        </p:spPr>
      </p:pic>
      <p:pic>
        <p:nvPicPr>
          <p:cNvPr id="8" name="Picture 7"/>
          <p:cNvPicPr>
            <a:picLocks noChangeAspect="1"/>
          </p:cNvPicPr>
          <p:nvPr/>
        </p:nvPicPr>
        <p:blipFill>
          <a:blip r:embed="rId4"/>
          <a:stretch>
            <a:fillRect/>
          </a:stretch>
        </p:blipFill>
        <p:spPr>
          <a:xfrm>
            <a:off x="781179" y="1738062"/>
            <a:ext cx="7825999" cy="3062538"/>
          </a:xfrm>
          <a:prstGeom prst="rect">
            <a:avLst/>
          </a:prstGeom>
        </p:spPr>
      </p:pic>
      <p:pic>
        <p:nvPicPr>
          <p:cNvPr id="9" name="Picture 8"/>
          <p:cNvPicPr>
            <a:picLocks noChangeAspect="1"/>
          </p:cNvPicPr>
          <p:nvPr/>
        </p:nvPicPr>
        <p:blipFill>
          <a:blip r:embed="rId5"/>
          <a:stretch>
            <a:fillRect/>
          </a:stretch>
        </p:blipFill>
        <p:spPr>
          <a:xfrm>
            <a:off x="4694178" y="1738062"/>
            <a:ext cx="1981200" cy="1807352"/>
          </a:xfrm>
          <a:prstGeom prst="rect">
            <a:avLst/>
          </a:prstGeom>
          <a:ln>
            <a:solidFill>
              <a:srgbClr val="00B0F0"/>
            </a:solidFill>
          </a:ln>
        </p:spPr>
      </p:pic>
    </p:spTree>
    <p:extLst>
      <p:ext uri="{BB962C8B-B14F-4D97-AF65-F5344CB8AC3E}">
        <p14:creationId xmlns:p14="http://schemas.microsoft.com/office/powerpoint/2010/main" val="376392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DDS Specialized Services </a:t>
            </a:r>
            <a:r>
              <a:rPr lang="en-US" dirty="0"/>
              <a:t>Provider Billing Workshop</a:t>
            </a:r>
          </a:p>
        </p:txBody>
      </p:sp>
      <p:sp>
        <p:nvSpPr>
          <p:cNvPr id="4" name="Text Placeholder 3"/>
          <p:cNvSpPr>
            <a:spLocks noGrp="1"/>
          </p:cNvSpPr>
          <p:nvPr>
            <p:ph type="body" sz="quarter" idx="13"/>
          </p:nvPr>
        </p:nvSpPr>
        <p:spPr/>
        <p:txBody>
          <a:bodyPr/>
          <a:lstStyle/>
          <a:p>
            <a:r>
              <a:rPr lang="en-US" dirty="0"/>
              <a:t>Web Claim </a:t>
            </a:r>
            <a:r>
              <a:rPr lang="en-US" dirty="0" smtClean="0"/>
              <a:t>Inquiry - Search Results</a:t>
            </a:r>
            <a:endParaRPr lang="en-US" dirty="0"/>
          </a:p>
        </p:txBody>
      </p:sp>
      <p:sp>
        <p:nvSpPr>
          <p:cNvPr id="2" name="Content Placeholder 1"/>
          <p:cNvSpPr>
            <a:spLocks noGrp="1"/>
          </p:cNvSpPr>
          <p:nvPr>
            <p:ph idx="1"/>
          </p:nvPr>
        </p:nvSpPr>
        <p:spPr>
          <a:xfrm>
            <a:off x="731520" y="1828801"/>
            <a:ext cx="13163741" cy="1645920"/>
          </a:xfrm>
        </p:spPr>
        <p:txBody>
          <a:bodyPr/>
          <a:lstStyle/>
          <a:p>
            <a:r>
              <a:rPr lang="en-US" dirty="0"/>
              <a:t>When more than one claim matches the claim inquiry search criteria, a list of claims will appear in the Search Results panel</a:t>
            </a:r>
          </a:p>
          <a:p>
            <a:r>
              <a:rPr lang="en-US" dirty="0"/>
              <a:t>Search results may be sorted by clicking on the column headings</a:t>
            </a:r>
          </a:p>
          <a:p>
            <a:r>
              <a:rPr lang="en-US" dirty="0"/>
              <a:t>Click anywhere on a given row to select the claim to view</a:t>
            </a:r>
          </a:p>
        </p:txBody>
      </p:sp>
      <p:pic>
        <p:nvPicPr>
          <p:cNvPr id="6" name="Picture 5"/>
          <p:cNvPicPr>
            <a:picLocks noChangeAspect="1"/>
          </p:cNvPicPr>
          <p:nvPr/>
        </p:nvPicPr>
        <p:blipFill>
          <a:blip r:embed="rId3"/>
          <a:stretch>
            <a:fillRect/>
          </a:stretch>
        </p:blipFill>
        <p:spPr>
          <a:xfrm>
            <a:off x="731520" y="3729949"/>
            <a:ext cx="12755880" cy="3303270"/>
          </a:xfrm>
          <a:prstGeom prst="rect">
            <a:avLst/>
          </a:prstGeom>
          <a:ln w="28575">
            <a:solidFill>
              <a:schemeClr val="accent5"/>
            </a:solidFill>
          </a:ln>
        </p:spPr>
      </p:pic>
    </p:spTree>
    <p:extLst>
      <p:ext uri="{BB962C8B-B14F-4D97-AF65-F5344CB8AC3E}">
        <p14:creationId xmlns:p14="http://schemas.microsoft.com/office/powerpoint/2010/main" val="221384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dirty="0" smtClean="0"/>
              <a:t>DDS Specialized Services </a:t>
            </a:r>
            <a:r>
              <a:rPr lang="en-US" dirty="0"/>
              <a:t>Provider Billing Workshop</a:t>
            </a:r>
            <a:endParaRPr lang="en-US" altLang="en-US" dirty="0">
              <a:cs typeface="Arial" panose="020B0604020202020204" pitchFamily="34" charset="0"/>
            </a:endParaRPr>
          </a:p>
        </p:txBody>
      </p:sp>
      <p:sp>
        <p:nvSpPr>
          <p:cNvPr id="4" name="Text Placeholder 3"/>
          <p:cNvSpPr>
            <a:spLocks noGrp="1"/>
          </p:cNvSpPr>
          <p:nvPr>
            <p:ph type="body" sz="quarter" idx="13"/>
          </p:nvPr>
        </p:nvSpPr>
        <p:spPr/>
        <p:txBody>
          <a:bodyPr/>
          <a:lstStyle/>
          <a:p>
            <a:r>
              <a:rPr lang="en-US" sz="2800" dirty="0" smtClean="0"/>
              <a:t>Web Claim Inquiry – Internal Control Number (ICN) Logic</a:t>
            </a:r>
            <a:endParaRPr lang="en-US" sz="2800" dirty="0"/>
          </a:p>
        </p:txBody>
      </p:sp>
      <p:sp>
        <p:nvSpPr>
          <p:cNvPr id="83971" name="Content Placeholder 2"/>
          <p:cNvSpPr>
            <a:spLocks noGrp="1"/>
          </p:cNvSpPr>
          <p:nvPr>
            <p:ph idx="1"/>
          </p:nvPr>
        </p:nvSpPr>
        <p:spPr>
          <a:xfrm>
            <a:off x="731520" y="1578289"/>
            <a:ext cx="13441680" cy="5889312"/>
          </a:xfrm>
          <a:ln w="28575">
            <a:noFill/>
            <a:miter lim="800000"/>
            <a:headEnd/>
            <a:tailEnd/>
          </a:ln>
        </p:spPr>
        <p:txBody>
          <a:bodyPr>
            <a:normAutofit fontScale="85000" lnSpcReduction="20000"/>
          </a:bodyPr>
          <a:lstStyle/>
          <a:p>
            <a:pPr algn="just"/>
            <a:endParaRPr lang="en-US" altLang="en-US" dirty="0" smtClean="0"/>
          </a:p>
          <a:p>
            <a:pPr algn="just"/>
            <a:r>
              <a:rPr lang="en-US" altLang="en-US" sz="2400" b="0" dirty="0" smtClean="0"/>
              <a:t>Claims submitted to DXC Technology are each assigned a unique 13-digit Internal Control Number (ICN) that is used for tracking and research.</a:t>
            </a:r>
            <a:r>
              <a:rPr lang="en-US" altLang="en-US" sz="2400" dirty="0" smtClean="0"/>
              <a:t>	</a:t>
            </a:r>
          </a:p>
          <a:p>
            <a:pPr algn="just"/>
            <a:endParaRPr lang="en-US" altLang="en-US" sz="1200" dirty="0"/>
          </a:p>
          <a:p>
            <a:pPr algn="just"/>
            <a:endParaRPr lang="en-US" altLang="en-US" sz="1080" dirty="0"/>
          </a:p>
          <a:p>
            <a:pPr marL="713232" lvl="3" indent="0" algn="just">
              <a:lnSpc>
                <a:spcPts val="2880"/>
              </a:lnSpc>
              <a:buNone/>
            </a:pPr>
            <a:r>
              <a:rPr lang="en-US" altLang="en-US" sz="1920" b="1" dirty="0">
                <a:solidFill>
                  <a:srgbClr val="FF0000"/>
                </a:solidFill>
              </a:rPr>
              <a:t>			</a:t>
            </a:r>
          </a:p>
          <a:p>
            <a:pPr lvl="1" algn="just">
              <a:lnSpc>
                <a:spcPts val="2880"/>
              </a:lnSpc>
              <a:buFont typeface="Calibri" panose="020F0502020204030204" pitchFamily="34" charset="0"/>
              <a:buChar char="-"/>
            </a:pPr>
            <a:r>
              <a:rPr lang="en-US" altLang="en-US" sz="2400" b="1" dirty="0">
                <a:solidFill>
                  <a:srgbClr val="FF0000"/>
                </a:solidFill>
              </a:rPr>
              <a:t>1</a:t>
            </a:r>
            <a:r>
              <a:rPr lang="en-US" altLang="en-US" sz="2400" dirty="0">
                <a:solidFill>
                  <a:srgbClr val="FF0000"/>
                </a:solidFill>
              </a:rPr>
              <a:t> </a:t>
            </a:r>
            <a:r>
              <a:rPr lang="en-US" altLang="en-US" sz="2400" b="1" dirty="0"/>
              <a:t>Claim Region </a:t>
            </a:r>
            <a:r>
              <a:rPr lang="en-US" altLang="en-US" sz="2400" dirty="0"/>
              <a:t>– Identifies the manner in which the claim was submitted. (</a:t>
            </a:r>
            <a:r>
              <a:rPr lang="en-US" altLang="en-US" sz="2400" b="1" dirty="0"/>
              <a:t>20</a:t>
            </a:r>
            <a:r>
              <a:rPr lang="en-US" altLang="en-US" sz="2400" dirty="0"/>
              <a:t> = Electronic Claims </a:t>
            </a:r>
            <a:endParaRPr lang="en-US" altLang="en-US" sz="2400" dirty="0" smtClean="0"/>
          </a:p>
          <a:p>
            <a:pPr lvl="1" algn="just">
              <a:lnSpc>
                <a:spcPts val="2880"/>
              </a:lnSpc>
            </a:pPr>
            <a:r>
              <a:rPr lang="en-US" altLang="en-US" sz="2400" dirty="0"/>
              <a:t> </a:t>
            </a:r>
            <a:r>
              <a:rPr lang="en-US" altLang="en-US" sz="2400" dirty="0" smtClean="0"/>
              <a:t>   with </a:t>
            </a:r>
            <a:r>
              <a:rPr lang="en-US" altLang="en-US" sz="2400" dirty="0"/>
              <a:t>No attachments)</a:t>
            </a:r>
          </a:p>
          <a:p>
            <a:pPr lvl="1" algn="just">
              <a:buFont typeface="Calibri" panose="020F0502020204030204" pitchFamily="34" charset="0"/>
              <a:buChar char="-"/>
            </a:pPr>
            <a:r>
              <a:rPr lang="en-US" altLang="en-US" sz="2400" b="1" dirty="0">
                <a:solidFill>
                  <a:srgbClr val="FF0000"/>
                </a:solidFill>
              </a:rPr>
              <a:t>2</a:t>
            </a:r>
            <a:r>
              <a:rPr lang="en-US" altLang="en-US" sz="2400" dirty="0"/>
              <a:t> </a:t>
            </a:r>
            <a:r>
              <a:rPr lang="en-US" altLang="en-US" sz="2400" b="1" dirty="0"/>
              <a:t>Year of Receipt</a:t>
            </a:r>
            <a:r>
              <a:rPr lang="en-US" altLang="en-US" sz="2400" dirty="0"/>
              <a:t> – Indicates the year in which the claim was received by </a:t>
            </a:r>
            <a:r>
              <a:rPr lang="en-US" altLang="en-US" sz="2400" dirty="0" smtClean="0"/>
              <a:t>DXC Technology (</a:t>
            </a:r>
            <a:r>
              <a:rPr lang="en-US" altLang="en-US" sz="2400" b="1" dirty="0" smtClean="0"/>
              <a:t>18</a:t>
            </a:r>
            <a:r>
              <a:rPr lang="en-US" altLang="en-US" sz="2400" dirty="0" smtClean="0"/>
              <a:t> </a:t>
            </a:r>
            <a:r>
              <a:rPr lang="en-US" altLang="en-US" sz="2400" dirty="0"/>
              <a:t>= </a:t>
            </a:r>
            <a:r>
              <a:rPr lang="en-US" altLang="en-US" sz="2400" dirty="0" smtClean="0"/>
              <a:t>  </a:t>
            </a:r>
          </a:p>
          <a:p>
            <a:pPr lvl="1" algn="just"/>
            <a:r>
              <a:rPr lang="en-US" altLang="en-US" sz="2400" b="1" dirty="0"/>
              <a:t> </a:t>
            </a:r>
            <a:r>
              <a:rPr lang="en-US" altLang="en-US" sz="2400" b="1" dirty="0" smtClean="0"/>
              <a:t>   2018</a:t>
            </a:r>
            <a:r>
              <a:rPr lang="en-US" altLang="en-US" sz="2400" dirty="0" smtClean="0"/>
              <a:t>)</a:t>
            </a:r>
            <a:endParaRPr lang="en-US" altLang="en-US" sz="2400" dirty="0"/>
          </a:p>
          <a:p>
            <a:pPr lvl="1" algn="just">
              <a:buFont typeface="Calibri" panose="020F0502020204030204" pitchFamily="34" charset="0"/>
              <a:buChar char="-"/>
            </a:pPr>
            <a:r>
              <a:rPr lang="en-US" altLang="en-US" sz="2400" b="1" dirty="0">
                <a:solidFill>
                  <a:srgbClr val="FF0000"/>
                </a:solidFill>
              </a:rPr>
              <a:t>3</a:t>
            </a:r>
            <a:r>
              <a:rPr lang="en-US" altLang="en-US" sz="2400" dirty="0"/>
              <a:t> </a:t>
            </a:r>
            <a:r>
              <a:rPr lang="en-US" altLang="en-US" sz="2400" b="1" dirty="0"/>
              <a:t>Julian Date of Receipt </a:t>
            </a:r>
            <a:r>
              <a:rPr lang="en-US" altLang="en-US" sz="2400" dirty="0"/>
              <a:t>– The Julian calendar date of receipt </a:t>
            </a:r>
            <a:r>
              <a:rPr lang="en-US" altLang="en-US" sz="2400" dirty="0" smtClean="0"/>
              <a:t>(</a:t>
            </a:r>
            <a:r>
              <a:rPr lang="en-US" altLang="en-US" sz="2400" b="1" dirty="0" smtClean="0"/>
              <a:t>274</a:t>
            </a:r>
            <a:r>
              <a:rPr lang="en-US" altLang="en-US" sz="2400" dirty="0" smtClean="0"/>
              <a:t> </a:t>
            </a:r>
            <a:r>
              <a:rPr lang="en-US" altLang="en-US" sz="2400" dirty="0"/>
              <a:t>= </a:t>
            </a:r>
            <a:r>
              <a:rPr lang="en-US" altLang="en-US" sz="2400" dirty="0" smtClean="0"/>
              <a:t>the two hundred seventy fourth </a:t>
            </a:r>
            <a:r>
              <a:rPr lang="en-US" altLang="en-US" sz="2400" dirty="0"/>
              <a:t>day of the year = </a:t>
            </a:r>
            <a:endParaRPr lang="en-US" altLang="en-US" sz="2400" dirty="0" smtClean="0"/>
          </a:p>
          <a:p>
            <a:pPr lvl="1" algn="just"/>
            <a:r>
              <a:rPr lang="en-US" altLang="en-US" sz="2400" dirty="0" smtClean="0"/>
              <a:t>    October 1, 2018).</a:t>
            </a:r>
            <a:endParaRPr lang="en-US" altLang="en-US" sz="2400" dirty="0"/>
          </a:p>
          <a:p>
            <a:pPr lvl="1" algn="just">
              <a:buFont typeface="Calibri" panose="020F0502020204030204" pitchFamily="34" charset="0"/>
              <a:buChar char="-"/>
            </a:pPr>
            <a:r>
              <a:rPr lang="en-US" altLang="en-US" sz="2400" b="1" dirty="0">
                <a:solidFill>
                  <a:srgbClr val="FF0000"/>
                </a:solidFill>
              </a:rPr>
              <a:t>4</a:t>
            </a:r>
            <a:r>
              <a:rPr lang="en-US" altLang="en-US" sz="2400" dirty="0"/>
              <a:t> </a:t>
            </a:r>
            <a:r>
              <a:rPr lang="en-US" altLang="en-US" sz="2400" b="1" dirty="0"/>
              <a:t>Batch Number </a:t>
            </a:r>
            <a:r>
              <a:rPr lang="en-US" altLang="en-US" sz="2400" dirty="0"/>
              <a:t>– An internal number assigned by </a:t>
            </a:r>
            <a:r>
              <a:rPr lang="en-US" altLang="en-US" sz="2400" dirty="0" smtClean="0"/>
              <a:t>DXC Technology to </a:t>
            </a:r>
            <a:r>
              <a:rPr lang="en-US" altLang="en-US" sz="2400" dirty="0"/>
              <a:t>uniquely identify a batch. </a:t>
            </a:r>
            <a:r>
              <a:rPr lang="en-US" altLang="en-US" sz="2400" dirty="0" smtClean="0"/>
              <a:t>  </a:t>
            </a:r>
          </a:p>
          <a:p>
            <a:pPr lvl="1" algn="just"/>
            <a:r>
              <a:rPr lang="en-US" altLang="en-US" sz="2400" dirty="0"/>
              <a:t> </a:t>
            </a:r>
            <a:r>
              <a:rPr lang="en-US" altLang="en-US" sz="2400" dirty="0" smtClean="0"/>
              <a:t>   (</a:t>
            </a:r>
            <a:r>
              <a:rPr lang="en-US" altLang="en-US" sz="2400" b="1" dirty="0"/>
              <a:t>123</a:t>
            </a:r>
            <a:r>
              <a:rPr lang="en-US" altLang="en-US" sz="2400" dirty="0"/>
              <a:t>)</a:t>
            </a:r>
          </a:p>
          <a:p>
            <a:pPr lvl="1" algn="just">
              <a:buFont typeface="Arial" panose="020B0604020202020204" pitchFamily="34" charset="0"/>
              <a:buChar char="-"/>
            </a:pPr>
            <a:r>
              <a:rPr lang="en-US" altLang="en-US" sz="2400" b="1" dirty="0">
                <a:solidFill>
                  <a:srgbClr val="FF0000"/>
                </a:solidFill>
              </a:rPr>
              <a:t>5</a:t>
            </a:r>
            <a:r>
              <a:rPr lang="en-US" altLang="en-US" sz="2400" dirty="0"/>
              <a:t> </a:t>
            </a:r>
            <a:r>
              <a:rPr lang="en-US" altLang="en-US" sz="2400" b="1" dirty="0"/>
              <a:t>Claim Number </a:t>
            </a:r>
            <a:r>
              <a:rPr lang="en-US" altLang="en-US" sz="2400" dirty="0"/>
              <a:t>– A sequential number assigned to uniquely identify claims within a batch. (</a:t>
            </a:r>
            <a:r>
              <a:rPr lang="en-US" altLang="en-US" sz="2400" b="1" dirty="0"/>
              <a:t>456</a:t>
            </a:r>
            <a:r>
              <a:rPr lang="en-US" altLang="en-US" sz="2400" dirty="0"/>
              <a:t>)</a:t>
            </a:r>
          </a:p>
          <a:p>
            <a:pPr lvl="1" algn="just"/>
            <a:endParaRPr lang="en-US" altLang="en-US" dirty="0" smtClean="0"/>
          </a:p>
        </p:txBody>
      </p:sp>
      <p:pic>
        <p:nvPicPr>
          <p:cNvPr id="3" name="Picture 2"/>
          <p:cNvPicPr>
            <a:picLocks noChangeAspect="1"/>
          </p:cNvPicPr>
          <p:nvPr/>
        </p:nvPicPr>
        <p:blipFill>
          <a:blip r:embed="rId3"/>
          <a:stretch>
            <a:fillRect/>
          </a:stretch>
        </p:blipFill>
        <p:spPr>
          <a:xfrm>
            <a:off x="4572000" y="2514600"/>
            <a:ext cx="4095750" cy="762000"/>
          </a:xfrm>
          <a:prstGeom prst="rect">
            <a:avLst/>
          </a:prstGeom>
        </p:spPr>
      </p:pic>
    </p:spTree>
    <p:extLst>
      <p:ext uri="{BB962C8B-B14F-4D97-AF65-F5344CB8AC3E}">
        <p14:creationId xmlns:p14="http://schemas.microsoft.com/office/powerpoint/2010/main" val="1251925997"/>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40080"/>
            <a:ext cx="11049000" cy="4297680"/>
          </a:xfrm>
        </p:spPr>
        <p:txBody>
          <a:bodyPr/>
          <a:lstStyle/>
          <a:p>
            <a:r>
              <a:rPr lang="en-US" dirty="0" smtClean="0"/>
              <a:t>DDS Specialized Services Provider Billing and Web Claim Submission Workshop</a:t>
            </a:r>
            <a:endParaRPr lang="en-US" dirty="0"/>
          </a:p>
        </p:txBody>
      </p:sp>
      <p:sp>
        <p:nvSpPr>
          <p:cNvPr id="3" name="Subtitle 2"/>
          <p:cNvSpPr>
            <a:spLocks noGrp="1"/>
          </p:cNvSpPr>
          <p:nvPr>
            <p:ph type="subTitle" idx="1"/>
          </p:nvPr>
        </p:nvSpPr>
        <p:spPr>
          <a:xfrm>
            <a:off x="685800" y="5257800"/>
            <a:ext cx="10058400" cy="1143000"/>
          </a:xfrm>
        </p:spPr>
        <p:txBody>
          <a:bodyPr/>
          <a:lstStyle/>
          <a:p>
            <a:r>
              <a:rPr lang="en-US" dirty="0" smtClean="0"/>
              <a:t>www.ctdssmap.com</a:t>
            </a:r>
          </a:p>
          <a:p>
            <a:r>
              <a:rPr lang="en-US" dirty="0" smtClean="0"/>
              <a:t>Re-Enrollment</a:t>
            </a:r>
            <a:endParaRPr lang="en-US" dirty="0"/>
          </a:p>
        </p:txBody>
      </p:sp>
    </p:spTree>
    <p:extLst>
      <p:ext uri="{BB962C8B-B14F-4D97-AF65-F5344CB8AC3E}">
        <p14:creationId xmlns:p14="http://schemas.microsoft.com/office/powerpoint/2010/main" val="419998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DDS Specialized Services </a:t>
            </a:r>
            <a:r>
              <a:rPr lang="en-US" dirty="0"/>
              <a:t>Provider Billing Workshop</a:t>
            </a:r>
          </a:p>
        </p:txBody>
      </p:sp>
      <p:sp>
        <p:nvSpPr>
          <p:cNvPr id="4" name="Text Placeholder 3"/>
          <p:cNvSpPr>
            <a:spLocks noGrp="1"/>
          </p:cNvSpPr>
          <p:nvPr>
            <p:ph type="body" sz="quarter" idx="13"/>
          </p:nvPr>
        </p:nvSpPr>
        <p:spPr>
          <a:xfrm>
            <a:off x="731328" y="1121088"/>
            <a:ext cx="13441872" cy="1164912"/>
          </a:xfrm>
        </p:spPr>
        <p:txBody>
          <a:bodyPr/>
          <a:lstStyle/>
          <a:p>
            <a:r>
              <a:rPr lang="en-US" dirty="0"/>
              <a:t>Web Claim Inquiry</a:t>
            </a:r>
            <a:endParaRPr lang="en-US" dirty="0" smtClean="0"/>
          </a:p>
          <a:p>
            <a:endParaRPr lang="en-US" dirty="0" smtClean="0"/>
          </a:p>
          <a:p>
            <a:r>
              <a:rPr lang="en-US" dirty="0" smtClean="0"/>
              <a:t>Search Results by FDOS and TDOS is limited to no more than 93 days</a:t>
            </a:r>
            <a:endParaRPr lang="en-US" dirty="0"/>
          </a:p>
        </p:txBody>
      </p:sp>
      <p:pic>
        <p:nvPicPr>
          <p:cNvPr id="8" name="Picture 7"/>
          <p:cNvPicPr>
            <a:picLocks noChangeAspect="1"/>
          </p:cNvPicPr>
          <p:nvPr/>
        </p:nvPicPr>
        <p:blipFill>
          <a:blip r:embed="rId3"/>
          <a:stretch>
            <a:fillRect/>
          </a:stretch>
        </p:blipFill>
        <p:spPr>
          <a:xfrm>
            <a:off x="1066800" y="2895600"/>
            <a:ext cx="12012930" cy="3840480"/>
          </a:xfrm>
          <a:prstGeom prst="rect">
            <a:avLst/>
          </a:prstGeom>
          <a:ln w="28575">
            <a:solidFill>
              <a:schemeClr val="accent5"/>
            </a:solidFill>
          </a:ln>
        </p:spPr>
      </p:pic>
    </p:spTree>
    <p:extLst>
      <p:ext uri="{BB962C8B-B14F-4D97-AF65-F5344CB8AC3E}">
        <p14:creationId xmlns:p14="http://schemas.microsoft.com/office/powerpoint/2010/main" val="336994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DDS Specialized Services </a:t>
            </a:r>
            <a:r>
              <a:rPr lang="en-US" dirty="0"/>
              <a:t>Provider Billing Workshop</a:t>
            </a:r>
          </a:p>
        </p:txBody>
      </p:sp>
      <p:sp>
        <p:nvSpPr>
          <p:cNvPr id="4" name="Text Placeholder 3"/>
          <p:cNvSpPr>
            <a:spLocks noGrp="1"/>
          </p:cNvSpPr>
          <p:nvPr>
            <p:ph type="body" sz="quarter" idx="13"/>
          </p:nvPr>
        </p:nvSpPr>
        <p:spPr/>
        <p:txBody>
          <a:bodyPr/>
          <a:lstStyle/>
          <a:p>
            <a:r>
              <a:rPr lang="en-US" dirty="0"/>
              <a:t>Web Claim </a:t>
            </a:r>
            <a:r>
              <a:rPr lang="en-US" dirty="0" smtClean="0"/>
              <a:t>Inquiry - Exclude </a:t>
            </a:r>
            <a:r>
              <a:rPr lang="en-US" dirty="0"/>
              <a:t>Adjusted Claims</a:t>
            </a:r>
          </a:p>
        </p:txBody>
      </p:sp>
      <p:pic>
        <p:nvPicPr>
          <p:cNvPr id="2" name="Picture 1"/>
          <p:cNvPicPr>
            <a:picLocks noChangeAspect="1"/>
          </p:cNvPicPr>
          <p:nvPr/>
        </p:nvPicPr>
        <p:blipFill>
          <a:blip r:embed="rId3"/>
          <a:stretch>
            <a:fillRect/>
          </a:stretch>
        </p:blipFill>
        <p:spPr>
          <a:xfrm>
            <a:off x="914400" y="3048000"/>
            <a:ext cx="12070080" cy="3886200"/>
          </a:xfrm>
          <a:prstGeom prst="rect">
            <a:avLst/>
          </a:prstGeom>
          <a:ln w="28575">
            <a:solidFill>
              <a:schemeClr val="accent5"/>
            </a:solidFill>
          </a:ln>
        </p:spPr>
      </p:pic>
      <p:sp>
        <p:nvSpPr>
          <p:cNvPr id="7" name="Content Placeholder 1"/>
          <p:cNvSpPr>
            <a:spLocks noGrp="1"/>
          </p:cNvSpPr>
          <p:nvPr>
            <p:ph idx="1"/>
          </p:nvPr>
        </p:nvSpPr>
        <p:spPr>
          <a:xfrm>
            <a:off x="731520" y="1828801"/>
            <a:ext cx="13163741" cy="1645920"/>
          </a:xfrm>
        </p:spPr>
        <p:txBody>
          <a:bodyPr/>
          <a:lstStyle/>
          <a:p>
            <a:r>
              <a:rPr lang="en-US" dirty="0"/>
              <a:t>Removes claims that have been altered since their initial submission</a:t>
            </a:r>
          </a:p>
          <a:p>
            <a:r>
              <a:rPr lang="en-US" dirty="0"/>
              <a:t>Results in a more accurate representation of your total reimbursement</a:t>
            </a:r>
          </a:p>
        </p:txBody>
      </p:sp>
    </p:spTree>
    <p:extLst>
      <p:ext uri="{BB962C8B-B14F-4D97-AF65-F5344CB8AC3E}">
        <p14:creationId xmlns:p14="http://schemas.microsoft.com/office/powerpoint/2010/main" val="304570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DDS Specialized Services </a:t>
            </a:r>
            <a:r>
              <a:rPr lang="en-US" dirty="0"/>
              <a:t>Provider Billing Workshop</a:t>
            </a:r>
          </a:p>
        </p:txBody>
      </p:sp>
      <p:sp>
        <p:nvSpPr>
          <p:cNvPr id="4" name="Text Placeholder 3"/>
          <p:cNvSpPr>
            <a:spLocks noGrp="1"/>
          </p:cNvSpPr>
          <p:nvPr>
            <p:ph type="body" sz="quarter" idx="13"/>
          </p:nvPr>
        </p:nvSpPr>
        <p:spPr/>
        <p:txBody>
          <a:bodyPr/>
          <a:lstStyle/>
          <a:p>
            <a:r>
              <a:rPr lang="en-US" sz="2800" dirty="0"/>
              <a:t>Web Claim </a:t>
            </a:r>
            <a:r>
              <a:rPr lang="en-US" sz="2800" dirty="0" smtClean="0"/>
              <a:t>Inquiry - Pending Claims</a:t>
            </a:r>
            <a:endParaRPr lang="en-US" sz="2800" dirty="0"/>
          </a:p>
        </p:txBody>
      </p:sp>
      <p:sp>
        <p:nvSpPr>
          <p:cNvPr id="7" name="Content Placeholder 1"/>
          <p:cNvSpPr>
            <a:spLocks noGrp="1"/>
          </p:cNvSpPr>
          <p:nvPr>
            <p:ph idx="1"/>
          </p:nvPr>
        </p:nvSpPr>
        <p:spPr>
          <a:xfrm>
            <a:off x="731520" y="1828802"/>
            <a:ext cx="13594080" cy="1755531"/>
          </a:xfrm>
        </p:spPr>
        <p:txBody>
          <a:bodyPr>
            <a:noAutofit/>
          </a:bodyPr>
          <a:lstStyle/>
          <a:p>
            <a:r>
              <a:rPr lang="en-US" dirty="0"/>
              <a:t>Claims submitted since the last Remittance Advice (RA) was </a:t>
            </a:r>
            <a:r>
              <a:rPr lang="en-US" dirty="0" smtClean="0"/>
              <a:t>issued that have not yet gone through a financial cycle.  Note the Paid date for these claims is 0</a:t>
            </a:r>
            <a:r>
              <a:rPr lang="en-US" dirty="0"/>
              <a:t> </a:t>
            </a:r>
            <a:r>
              <a:rPr lang="en-US" dirty="0" smtClean="0"/>
              <a:t>until </a:t>
            </a:r>
            <a:r>
              <a:rPr lang="en-US" smtClean="0"/>
              <a:t>the cycle paid date.</a:t>
            </a:r>
            <a:endParaRPr lang="en-US" dirty="0"/>
          </a:p>
          <a:p>
            <a:r>
              <a:rPr lang="en-US" dirty="0"/>
              <a:t>Convenient way to see all claims that will impact your reimbursement for the current cycle</a:t>
            </a:r>
          </a:p>
          <a:p>
            <a:r>
              <a:rPr lang="en-US" dirty="0"/>
              <a:t>Click any line in the Search Results panel to view the corresponding claim</a:t>
            </a:r>
          </a:p>
        </p:txBody>
      </p:sp>
      <p:pic>
        <p:nvPicPr>
          <p:cNvPr id="8" name="Picture 7"/>
          <p:cNvPicPr>
            <a:picLocks noChangeAspect="1"/>
          </p:cNvPicPr>
          <p:nvPr/>
        </p:nvPicPr>
        <p:blipFill>
          <a:blip r:embed="rId3"/>
          <a:stretch>
            <a:fillRect/>
          </a:stretch>
        </p:blipFill>
        <p:spPr>
          <a:xfrm>
            <a:off x="731328" y="3558932"/>
            <a:ext cx="12984672" cy="3756267"/>
          </a:xfrm>
          <a:prstGeom prst="rect">
            <a:avLst/>
          </a:prstGeom>
          <a:ln w="28575">
            <a:solidFill>
              <a:schemeClr val="accent5"/>
            </a:solidFill>
          </a:ln>
        </p:spPr>
      </p:pic>
    </p:spTree>
    <p:extLst>
      <p:ext uri="{BB962C8B-B14F-4D97-AF65-F5344CB8AC3E}">
        <p14:creationId xmlns:p14="http://schemas.microsoft.com/office/powerpoint/2010/main" val="120142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DDS Specialized Services </a:t>
            </a:r>
            <a:r>
              <a:rPr lang="en-US" dirty="0"/>
              <a:t>Provider Billing Workshop</a:t>
            </a:r>
          </a:p>
        </p:txBody>
      </p:sp>
      <p:sp>
        <p:nvSpPr>
          <p:cNvPr id="3" name="Text Placeholder 2"/>
          <p:cNvSpPr>
            <a:spLocks noGrp="1"/>
          </p:cNvSpPr>
          <p:nvPr>
            <p:ph type="body" sz="quarter" idx="13"/>
          </p:nvPr>
        </p:nvSpPr>
        <p:spPr/>
        <p:txBody>
          <a:bodyPr/>
          <a:lstStyle/>
          <a:p>
            <a:r>
              <a:rPr lang="en-US" sz="2800" dirty="0"/>
              <a:t>Web Claim </a:t>
            </a:r>
            <a:r>
              <a:rPr lang="en-US" sz="2800" dirty="0" smtClean="0"/>
              <a:t>Inquiry - Pending </a:t>
            </a:r>
            <a:r>
              <a:rPr lang="en-US" sz="2800" dirty="0"/>
              <a:t>Claims</a:t>
            </a:r>
          </a:p>
          <a:p>
            <a:endParaRPr lang="en-US" sz="2800" dirty="0"/>
          </a:p>
        </p:txBody>
      </p:sp>
      <p:sp>
        <p:nvSpPr>
          <p:cNvPr id="4" name="Content Placeholder 3"/>
          <p:cNvSpPr>
            <a:spLocks noGrp="1"/>
          </p:cNvSpPr>
          <p:nvPr>
            <p:ph idx="1"/>
          </p:nvPr>
        </p:nvSpPr>
        <p:spPr>
          <a:xfrm>
            <a:off x="731328" y="1771581"/>
            <a:ext cx="13163741" cy="5486399"/>
          </a:xfrm>
        </p:spPr>
        <p:txBody>
          <a:bodyPr/>
          <a:lstStyle/>
          <a:p>
            <a:r>
              <a:rPr lang="en-US" dirty="0" smtClean="0"/>
              <a:t>To narrow search results for pending claims by region on a given date, enter the first 7 digits of the Claim Internal Control Number (ICN).</a:t>
            </a:r>
          </a:p>
          <a:p>
            <a:r>
              <a:rPr lang="en-US" dirty="0" smtClean="0"/>
              <a:t>This search will provide claims submitted via the Web on January 4, 2018 that have not yet processed  through a financial cycle.</a:t>
            </a:r>
            <a:endParaRPr lang="en-US" dirty="0"/>
          </a:p>
        </p:txBody>
      </p:sp>
      <p:pic>
        <p:nvPicPr>
          <p:cNvPr id="7" name="Picture 6"/>
          <p:cNvPicPr>
            <a:picLocks noChangeAspect="1"/>
          </p:cNvPicPr>
          <p:nvPr/>
        </p:nvPicPr>
        <p:blipFill>
          <a:blip r:embed="rId2"/>
          <a:stretch>
            <a:fillRect/>
          </a:stretch>
        </p:blipFill>
        <p:spPr>
          <a:xfrm>
            <a:off x="838200" y="3581400"/>
            <a:ext cx="12718869" cy="2743200"/>
          </a:xfrm>
          <a:prstGeom prst="rect">
            <a:avLst/>
          </a:prstGeom>
          <a:ln w="28575">
            <a:solidFill>
              <a:schemeClr val="accent5"/>
            </a:solidFill>
          </a:ln>
        </p:spPr>
      </p:pic>
    </p:spTree>
    <p:extLst>
      <p:ext uri="{BB962C8B-B14F-4D97-AF65-F5344CB8AC3E}">
        <p14:creationId xmlns:p14="http://schemas.microsoft.com/office/powerpoint/2010/main" val="335743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DDS Specialized Services Provider Billing and Web Claim Submission Workshop</a:t>
            </a:r>
            <a:endParaRPr lang="en-US" dirty="0"/>
          </a:p>
        </p:txBody>
      </p:sp>
      <p:sp>
        <p:nvSpPr>
          <p:cNvPr id="3" name="Subtitle 2"/>
          <p:cNvSpPr>
            <a:spLocks noGrp="1"/>
          </p:cNvSpPr>
          <p:nvPr>
            <p:ph type="subTitle" idx="1"/>
          </p:nvPr>
        </p:nvSpPr>
        <p:spPr>
          <a:xfrm>
            <a:off x="685800" y="5257800"/>
            <a:ext cx="10210800" cy="1143000"/>
          </a:xfrm>
        </p:spPr>
        <p:txBody>
          <a:bodyPr/>
          <a:lstStyle/>
          <a:p>
            <a:r>
              <a:rPr lang="en-US" dirty="0" smtClean="0"/>
              <a:t>Web Account Capabilities – Web Claim Submission Options  www.ctdssmap.com</a:t>
            </a:r>
            <a:endParaRPr lang="en-US" dirty="0"/>
          </a:p>
          <a:p>
            <a:endParaRPr lang="en-US" dirty="0" smtClean="0"/>
          </a:p>
          <a:p>
            <a:endParaRPr lang="en-US" dirty="0" smtClean="0"/>
          </a:p>
        </p:txBody>
      </p:sp>
    </p:spTree>
    <p:extLst>
      <p:ext uri="{BB962C8B-B14F-4D97-AF65-F5344CB8AC3E}">
        <p14:creationId xmlns:p14="http://schemas.microsoft.com/office/powerpoint/2010/main" val="98673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DDS Specialized Services </a:t>
            </a:r>
            <a:r>
              <a:rPr lang="en-US" dirty="0"/>
              <a:t>Provider Billing Workshop</a:t>
            </a:r>
          </a:p>
        </p:txBody>
      </p:sp>
      <p:sp>
        <p:nvSpPr>
          <p:cNvPr id="4" name="Text Placeholder 3"/>
          <p:cNvSpPr>
            <a:spLocks noGrp="1"/>
          </p:cNvSpPr>
          <p:nvPr>
            <p:ph type="body" sz="quarter" idx="13"/>
          </p:nvPr>
        </p:nvSpPr>
        <p:spPr/>
        <p:txBody>
          <a:bodyPr/>
          <a:lstStyle/>
          <a:p>
            <a:r>
              <a:rPr lang="en-US" sz="2800" dirty="0" smtClean="0"/>
              <a:t>Web Claim Submission Options</a:t>
            </a:r>
            <a:endParaRPr lang="en-US" sz="2800" dirty="0"/>
          </a:p>
        </p:txBody>
      </p:sp>
      <p:sp>
        <p:nvSpPr>
          <p:cNvPr id="2" name="Content Placeholder 1"/>
          <p:cNvSpPr>
            <a:spLocks noGrp="1"/>
          </p:cNvSpPr>
          <p:nvPr>
            <p:ph idx="1"/>
          </p:nvPr>
        </p:nvSpPr>
        <p:spPr/>
        <p:txBody>
          <a:bodyPr>
            <a:normAutofit/>
          </a:bodyPr>
          <a:lstStyle/>
          <a:p>
            <a:r>
              <a:rPr lang="en-US" dirty="0"/>
              <a:t>Paid claims allow you to:</a:t>
            </a:r>
          </a:p>
          <a:p>
            <a:pPr marL="1301116" lvl="1" indent="-219076"/>
            <a:r>
              <a:rPr lang="en-US" dirty="0" smtClean="0"/>
              <a:t>Cancel </a:t>
            </a:r>
            <a:r>
              <a:rPr lang="en-US" dirty="0"/>
              <a:t>any alterations you have made</a:t>
            </a:r>
          </a:p>
          <a:p>
            <a:pPr marL="1301116" lvl="1" indent="-219076"/>
            <a:r>
              <a:rPr lang="en-US" dirty="0" smtClean="0"/>
              <a:t>Adjust </a:t>
            </a:r>
            <a:r>
              <a:rPr lang="en-US" dirty="0"/>
              <a:t>the claim</a:t>
            </a:r>
          </a:p>
          <a:p>
            <a:pPr marL="1301116" lvl="1" indent="-219076"/>
            <a:r>
              <a:rPr lang="en-US" dirty="0" smtClean="0"/>
              <a:t>Void </a:t>
            </a:r>
            <a:r>
              <a:rPr lang="en-US" dirty="0"/>
              <a:t>the claim</a:t>
            </a:r>
          </a:p>
          <a:p>
            <a:pPr marL="1301116" lvl="1" indent="-219076"/>
            <a:r>
              <a:rPr lang="en-US" dirty="0" smtClean="0"/>
              <a:t>Copy </a:t>
            </a:r>
            <a:r>
              <a:rPr lang="en-US" dirty="0"/>
              <a:t>the claim and use it as a template to create a new claim</a:t>
            </a:r>
          </a:p>
          <a:p>
            <a:pPr marL="1301116" lvl="1" indent="-219076"/>
            <a:r>
              <a:rPr lang="en-US" dirty="0" smtClean="0"/>
              <a:t>Create </a:t>
            </a:r>
            <a:r>
              <a:rPr lang="en-US" dirty="0"/>
              <a:t>a brand new claim </a:t>
            </a:r>
          </a:p>
          <a:p>
            <a:r>
              <a:rPr lang="en-US" dirty="0"/>
              <a:t>Denied claims allow you </a:t>
            </a:r>
            <a:r>
              <a:rPr lang="en-US" dirty="0" smtClean="0"/>
              <a:t>to:</a:t>
            </a:r>
          </a:p>
          <a:p>
            <a:pPr marL="1301116" lvl="1" indent="-219076"/>
            <a:r>
              <a:rPr lang="en-US" dirty="0" smtClean="0"/>
              <a:t>Resubmit </a:t>
            </a:r>
            <a:r>
              <a:rPr lang="en-US" dirty="0"/>
              <a:t>the claim (with or without making changes)</a:t>
            </a:r>
          </a:p>
          <a:p>
            <a:pPr marL="1301116" lvl="1" indent="-219076"/>
            <a:r>
              <a:rPr lang="en-US" dirty="0" smtClean="0"/>
              <a:t>Cancel </a:t>
            </a:r>
            <a:r>
              <a:rPr lang="en-US" dirty="0"/>
              <a:t>any alterations you have made</a:t>
            </a:r>
          </a:p>
          <a:p>
            <a:pPr marL="1301116" lvl="1" indent="-219076"/>
            <a:r>
              <a:rPr lang="en-US" dirty="0" smtClean="0"/>
              <a:t>Create </a:t>
            </a:r>
            <a:r>
              <a:rPr lang="en-US" dirty="0"/>
              <a:t>a brand new claim </a:t>
            </a:r>
          </a:p>
          <a:p>
            <a:r>
              <a:rPr lang="en-US" dirty="0"/>
              <a:t>Suspended claims allow you to:</a:t>
            </a:r>
          </a:p>
          <a:p>
            <a:pPr marL="1301116" lvl="1" indent="-219076"/>
            <a:r>
              <a:rPr lang="en-US" dirty="0" smtClean="0"/>
              <a:t>Create </a:t>
            </a:r>
            <a:r>
              <a:rPr lang="en-US" dirty="0"/>
              <a:t>a brand new claim </a:t>
            </a:r>
          </a:p>
          <a:p>
            <a:endParaRPr lang="en-US" dirty="0"/>
          </a:p>
        </p:txBody>
      </p:sp>
      <p:pic>
        <p:nvPicPr>
          <p:cNvPr id="6" name="Picture 5"/>
          <p:cNvPicPr>
            <a:picLocks noChangeAspect="1" noChangeArrowheads="1"/>
          </p:cNvPicPr>
          <p:nvPr/>
        </p:nvPicPr>
        <p:blipFill>
          <a:blip r:embed="rId3" cstate="print"/>
          <a:srcRect/>
          <a:stretch>
            <a:fillRect/>
          </a:stretch>
        </p:blipFill>
        <p:spPr bwMode="auto">
          <a:xfrm>
            <a:off x="838200" y="2290790"/>
            <a:ext cx="914400" cy="228600"/>
          </a:xfrm>
          <a:prstGeom prst="rect">
            <a:avLst/>
          </a:prstGeom>
          <a:noFill/>
          <a:ln w="9525" algn="ctr">
            <a:noFill/>
            <a:miter lim="800000"/>
            <a:headEnd/>
            <a:tailEnd/>
          </a:ln>
        </p:spPr>
      </p:pic>
      <p:pic>
        <p:nvPicPr>
          <p:cNvPr id="7" name="Picture 6"/>
          <p:cNvPicPr>
            <a:picLocks noChangeAspect="1" noChangeArrowheads="1"/>
          </p:cNvPicPr>
          <p:nvPr/>
        </p:nvPicPr>
        <p:blipFill>
          <a:blip r:embed="rId3" cstate="print"/>
          <a:srcRect/>
          <a:stretch>
            <a:fillRect/>
          </a:stretch>
        </p:blipFill>
        <p:spPr bwMode="auto">
          <a:xfrm>
            <a:off x="838200" y="5494609"/>
            <a:ext cx="914400" cy="228600"/>
          </a:xfrm>
          <a:prstGeom prst="rect">
            <a:avLst/>
          </a:prstGeom>
          <a:noFill/>
          <a:ln w="9525" algn="ctr">
            <a:noFill/>
            <a:miter lim="800000"/>
            <a:headEnd/>
            <a:tailEnd/>
          </a:ln>
        </p:spPr>
      </p:pic>
      <p:pic>
        <p:nvPicPr>
          <p:cNvPr id="8" name="Picture 4"/>
          <p:cNvPicPr>
            <a:picLocks noChangeAspect="1" noChangeArrowheads="1"/>
          </p:cNvPicPr>
          <p:nvPr/>
        </p:nvPicPr>
        <p:blipFill>
          <a:blip r:embed="rId4" cstate="print"/>
          <a:srcRect/>
          <a:stretch>
            <a:fillRect/>
          </a:stretch>
        </p:blipFill>
        <p:spPr bwMode="auto">
          <a:xfrm>
            <a:off x="838200" y="2782996"/>
            <a:ext cx="914400" cy="228600"/>
          </a:xfrm>
          <a:prstGeom prst="rect">
            <a:avLst/>
          </a:prstGeom>
          <a:noFill/>
          <a:ln w="9525" algn="ctr">
            <a:noFill/>
            <a:miter lim="800000"/>
            <a:headEnd/>
            <a:tailEnd/>
          </a:ln>
        </p:spPr>
      </p:pic>
      <p:pic>
        <p:nvPicPr>
          <p:cNvPr id="9" name="Picture 5"/>
          <p:cNvPicPr>
            <a:picLocks noChangeAspect="1" noChangeArrowheads="1"/>
          </p:cNvPicPr>
          <p:nvPr/>
        </p:nvPicPr>
        <p:blipFill>
          <a:blip r:embed="rId5" cstate="print"/>
          <a:srcRect/>
          <a:stretch>
            <a:fillRect/>
          </a:stretch>
        </p:blipFill>
        <p:spPr bwMode="auto">
          <a:xfrm>
            <a:off x="878114" y="3243765"/>
            <a:ext cx="914400" cy="228600"/>
          </a:xfrm>
          <a:prstGeom prst="rect">
            <a:avLst/>
          </a:prstGeom>
          <a:noFill/>
          <a:ln w="9525" algn="ctr">
            <a:noFill/>
            <a:miter lim="800000"/>
            <a:headEnd/>
            <a:tailEnd/>
          </a:ln>
        </p:spPr>
      </p:pic>
      <p:pic>
        <p:nvPicPr>
          <p:cNvPr id="10" name="Picture 6"/>
          <p:cNvPicPr>
            <a:picLocks noChangeAspect="1" noChangeArrowheads="1"/>
          </p:cNvPicPr>
          <p:nvPr/>
        </p:nvPicPr>
        <p:blipFill>
          <a:blip r:embed="rId6" cstate="print"/>
          <a:srcRect/>
          <a:stretch>
            <a:fillRect/>
          </a:stretch>
        </p:blipFill>
        <p:spPr bwMode="auto">
          <a:xfrm>
            <a:off x="838200" y="3656610"/>
            <a:ext cx="914400" cy="228600"/>
          </a:xfrm>
          <a:prstGeom prst="rect">
            <a:avLst/>
          </a:prstGeom>
          <a:noFill/>
          <a:ln w="9525" algn="ctr">
            <a:noFill/>
            <a:miter lim="800000"/>
            <a:headEnd/>
            <a:tailEnd/>
          </a:ln>
        </p:spPr>
      </p:pic>
      <p:pic>
        <p:nvPicPr>
          <p:cNvPr id="11" name="Picture 8"/>
          <p:cNvPicPr>
            <a:picLocks noChangeAspect="1" noChangeArrowheads="1"/>
          </p:cNvPicPr>
          <p:nvPr/>
        </p:nvPicPr>
        <p:blipFill>
          <a:blip r:embed="rId7" cstate="print"/>
          <a:srcRect/>
          <a:stretch>
            <a:fillRect/>
          </a:stretch>
        </p:blipFill>
        <p:spPr bwMode="auto">
          <a:xfrm>
            <a:off x="838200" y="4200356"/>
            <a:ext cx="914400" cy="228600"/>
          </a:xfrm>
          <a:prstGeom prst="rect">
            <a:avLst/>
          </a:prstGeom>
          <a:noFill/>
          <a:ln w="9525" algn="ctr">
            <a:noFill/>
            <a:miter lim="800000"/>
            <a:headEnd/>
            <a:tailEnd/>
          </a:ln>
        </p:spPr>
      </p:pic>
      <p:pic>
        <p:nvPicPr>
          <p:cNvPr id="12" name="Picture 8"/>
          <p:cNvPicPr>
            <a:picLocks noChangeAspect="1" noChangeArrowheads="1"/>
          </p:cNvPicPr>
          <p:nvPr/>
        </p:nvPicPr>
        <p:blipFill>
          <a:blip r:embed="rId7" cstate="print"/>
          <a:srcRect/>
          <a:stretch>
            <a:fillRect/>
          </a:stretch>
        </p:blipFill>
        <p:spPr bwMode="auto">
          <a:xfrm>
            <a:off x="839651" y="5985079"/>
            <a:ext cx="914400" cy="228600"/>
          </a:xfrm>
          <a:prstGeom prst="rect">
            <a:avLst/>
          </a:prstGeom>
          <a:noFill/>
          <a:ln w="9525" algn="ctr">
            <a:noFill/>
            <a:miter lim="800000"/>
            <a:headEnd/>
            <a:tailEnd/>
          </a:ln>
        </p:spPr>
      </p:pic>
      <p:pic>
        <p:nvPicPr>
          <p:cNvPr id="13" name="Picture 8"/>
          <p:cNvPicPr>
            <a:picLocks noChangeAspect="1" noChangeArrowheads="1"/>
          </p:cNvPicPr>
          <p:nvPr/>
        </p:nvPicPr>
        <p:blipFill>
          <a:blip r:embed="rId7" cstate="print"/>
          <a:srcRect/>
          <a:stretch>
            <a:fillRect/>
          </a:stretch>
        </p:blipFill>
        <p:spPr bwMode="auto">
          <a:xfrm>
            <a:off x="839651" y="6887029"/>
            <a:ext cx="914400" cy="228600"/>
          </a:xfrm>
          <a:prstGeom prst="rect">
            <a:avLst/>
          </a:prstGeom>
          <a:noFill/>
          <a:ln w="9525" algn="ctr">
            <a:noFill/>
            <a:miter lim="800000"/>
            <a:headEnd/>
            <a:tailEnd/>
          </a:ln>
        </p:spPr>
      </p:pic>
      <p:pic>
        <p:nvPicPr>
          <p:cNvPr id="14" name="Picture 9"/>
          <p:cNvPicPr>
            <a:picLocks noChangeAspect="1" noChangeArrowheads="1"/>
          </p:cNvPicPr>
          <p:nvPr/>
        </p:nvPicPr>
        <p:blipFill>
          <a:blip r:embed="rId8" cstate="print"/>
          <a:srcRect/>
          <a:stretch>
            <a:fillRect/>
          </a:stretch>
        </p:blipFill>
        <p:spPr bwMode="auto">
          <a:xfrm>
            <a:off x="838200" y="5059249"/>
            <a:ext cx="914400" cy="228600"/>
          </a:xfrm>
          <a:prstGeom prst="rect">
            <a:avLst/>
          </a:prstGeom>
          <a:noFill/>
          <a:ln w="9525" algn="ctr">
            <a:noFill/>
            <a:miter lim="800000"/>
            <a:headEnd/>
            <a:tailEnd/>
          </a:ln>
        </p:spPr>
      </p:pic>
    </p:spTree>
    <p:extLst>
      <p:ext uri="{BB962C8B-B14F-4D97-AF65-F5344CB8AC3E}">
        <p14:creationId xmlns:p14="http://schemas.microsoft.com/office/powerpoint/2010/main" val="44094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DDS Specialized Services </a:t>
            </a:r>
            <a:r>
              <a:rPr lang="en-US" dirty="0"/>
              <a:t>Provider Billing Workshop</a:t>
            </a:r>
          </a:p>
        </p:txBody>
      </p:sp>
      <p:sp>
        <p:nvSpPr>
          <p:cNvPr id="4" name="Text Placeholder 3"/>
          <p:cNvSpPr>
            <a:spLocks noGrp="1"/>
          </p:cNvSpPr>
          <p:nvPr>
            <p:ph type="body" sz="quarter" idx="13"/>
          </p:nvPr>
        </p:nvSpPr>
        <p:spPr/>
        <p:txBody>
          <a:bodyPr/>
          <a:lstStyle/>
          <a:p>
            <a:r>
              <a:rPr lang="en-US" sz="2800" dirty="0"/>
              <a:t>Web Claim </a:t>
            </a:r>
            <a:r>
              <a:rPr lang="en-US" sz="2800" dirty="0" smtClean="0"/>
              <a:t>Submission Options - Adjustments</a:t>
            </a:r>
            <a:endParaRPr lang="en-US" sz="2800" dirty="0"/>
          </a:p>
        </p:txBody>
      </p:sp>
      <p:sp>
        <p:nvSpPr>
          <p:cNvPr id="7" name="Content Placeholder 1"/>
          <p:cNvSpPr>
            <a:spLocks noGrp="1"/>
          </p:cNvSpPr>
          <p:nvPr>
            <p:ph idx="1"/>
          </p:nvPr>
        </p:nvSpPr>
        <p:spPr>
          <a:xfrm>
            <a:off x="731520" y="2286000"/>
            <a:ext cx="13163741" cy="5029201"/>
          </a:xfrm>
        </p:spPr>
        <p:txBody>
          <a:bodyPr>
            <a:normAutofit/>
          </a:bodyPr>
          <a:lstStyle/>
          <a:p>
            <a:pPr marL="342900" indent="-342900">
              <a:buFont typeface="Arial" panose="020B0604020202020204" pitchFamily="34" charset="0"/>
              <a:buChar char="•"/>
            </a:pPr>
            <a:r>
              <a:rPr lang="en-US" b="1" dirty="0"/>
              <a:t>Perform the following steps to easily adjust a paid claim:</a:t>
            </a:r>
          </a:p>
          <a:p>
            <a:pPr marL="342900" indent="-342900">
              <a:buFont typeface="Arial" panose="020B0604020202020204" pitchFamily="34" charset="0"/>
              <a:buChar char="•"/>
            </a:pPr>
            <a:r>
              <a:rPr lang="en-US" dirty="0" smtClean="0"/>
              <a:t>Select </a:t>
            </a:r>
            <a:r>
              <a:rPr lang="en-US" i="1" dirty="0"/>
              <a:t>Claim Inquiry</a:t>
            </a:r>
          </a:p>
          <a:p>
            <a:pPr marL="342900" indent="-342900">
              <a:buFont typeface="Arial" panose="020B0604020202020204" pitchFamily="34" charset="0"/>
              <a:buChar char="•"/>
            </a:pPr>
            <a:r>
              <a:rPr lang="en-US" dirty="0"/>
              <a:t>Enter the paid claim ICN (found on your RA) in the ICN field</a:t>
            </a:r>
          </a:p>
          <a:p>
            <a:pPr marL="342900" indent="-342900">
              <a:buFont typeface="Arial" panose="020B0604020202020204" pitchFamily="34" charset="0"/>
              <a:buChar char="•"/>
            </a:pPr>
            <a:r>
              <a:rPr lang="en-US" dirty="0"/>
              <a:t>Click the </a:t>
            </a:r>
            <a:r>
              <a:rPr lang="en-US" b="1" i="1" dirty="0"/>
              <a:t>search</a:t>
            </a:r>
            <a:r>
              <a:rPr lang="en-US" dirty="0"/>
              <a:t> button</a:t>
            </a:r>
          </a:p>
          <a:p>
            <a:pPr marL="342900" indent="-342900">
              <a:buFont typeface="Arial" panose="020B0604020202020204" pitchFamily="34" charset="0"/>
              <a:buChar char="•"/>
            </a:pPr>
            <a:r>
              <a:rPr lang="en-US" dirty="0"/>
              <a:t>Once the claim is retrieved, make any necessary changes to the claim</a:t>
            </a:r>
          </a:p>
          <a:p>
            <a:pPr marL="342900" indent="-342900">
              <a:buFont typeface="Arial" panose="020B0604020202020204" pitchFamily="34" charset="0"/>
              <a:buChar char="•"/>
            </a:pPr>
            <a:r>
              <a:rPr lang="en-US" dirty="0"/>
              <a:t>Click the </a:t>
            </a:r>
            <a:r>
              <a:rPr lang="en-US" b="1" i="1" dirty="0"/>
              <a:t>adjust</a:t>
            </a:r>
            <a:r>
              <a:rPr lang="en-US" dirty="0"/>
              <a:t> button at the bottom of the claim page</a:t>
            </a:r>
          </a:p>
          <a:p>
            <a:r>
              <a:rPr lang="en-US" b="1" dirty="0"/>
              <a:t>The adjustment will process immediately and return a status of Paid, Denied or Suspended</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33794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DDS Specialized Services </a:t>
            </a:r>
            <a:r>
              <a:rPr lang="en-US" dirty="0"/>
              <a:t>Provider Billing Workshop</a:t>
            </a:r>
          </a:p>
        </p:txBody>
      </p:sp>
      <p:sp>
        <p:nvSpPr>
          <p:cNvPr id="4" name="Text Placeholder 3"/>
          <p:cNvSpPr>
            <a:spLocks noGrp="1"/>
          </p:cNvSpPr>
          <p:nvPr>
            <p:ph type="body" sz="quarter" idx="13"/>
          </p:nvPr>
        </p:nvSpPr>
        <p:spPr/>
        <p:txBody>
          <a:bodyPr/>
          <a:lstStyle/>
          <a:p>
            <a:r>
              <a:rPr lang="en-US" sz="2800" dirty="0"/>
              <a:t>Web Claim </a:t>
            </a:r>
            <a:r>
              <a:rPr lang="en-US" sz="2800" dirty="0" smtClean="0"/>
              <a:t>Submission Options - Adjustment Limitations</a:t>
            </a:r>
            <a:endParaRPr lang="en-US" sz="2800" dirty="0"/>
          </a:p>
        </p:txBody>
      </p:sp>
      <p:sp>
        <p:nvSpPr>
          <p:cNvPr id="7" name="Content Placeholder 1"/>
          <p:cNvSpPr>
            <a:spLocks noGrp="1"/>
          </p:cNvSpPr>
          <p:nvPr>
            <p:ph idx="1"/>
          </p:nvPr>
        </p:nvSpPr>
        <p:spPr>
          <a:xfrm>
            <a:off x="731519" y="1787079"/>
            <a:ext cx="13163741" cy="5486399"/>
          </a:xfrm>
        </p:spPr>
        <p:txBody>
          <a:bodyPr>
            <a:normAutofit/>
          </a:bodyPr>
          <a:lstStyle/>
          <a:p>
            <a:endParaRPr lang="en-US" dirty="0" smtClean="0"/>
          </a:p>
          <a:p>
            <a:r>
              <a:rPr lang="en-US" dirty="0" smtClean="0"/>
              <a:t>Timely </a:t>
            </a:r>
            <a:r>
              <a:rPr lang="en-US" dirty="0"/>
              <a:t>Filing</a:t>
            </a:r>
          </a:p>
          <a:p>
            <a:r>
              <a:rPr lang="en-US" dirty="0"/>
              <a:t>Claims that are over the </a:t>
            </a:r>
            <a:r>
              <a:rPr lang="en-US" u="sng" dirty="0"/>
              <a:t>Timely Filing </a:t>
            </a:r>
            <a:r>
              <a:rPr lang="en-US" dirty="0"/>
              <a:t>guidelines cannot be adjusted, unless the adjustment is submitted to pay the same or less than the original claim; otherwise, claim adjustments outside of the timely filing limit will be fully </a:t>
            </a:r>
            <a:r>
              <a:rPr lang="en-US" dirty="0" smtClean="0"/>
              <a:t>recouped</a:t>
            </a:r>
          </a:p>
          <a:p>
            <a:endParaRPr lang="en-US" dirty="0"/>
          </a:p>
          <a:p>
            <a:r>
              <a:rPr lang="en-US" dirty="0" smtClean="0"/>
              <a:t>Special </a:t>
            </a:r>
            <a:r>
              <a:rPr lang="en-US" dirty="0"/>
              <a:t>Handled Claims</a:t>
            </a:r>
          </a:p>
          <a:p>
            <a:r>
              <a:rPr lang="en-US" dirty="0"/>
              <a:t>Claims with an ICN that begins with either “12” or “13” indicate that they have been special handled by </a:t>
            </a:r>
            <a:r>
              <a:rPr lang="en-US" dirty="0" smtClean="0"/>
              <a:t>DXC Technology and </a:t>
            </a:r>
            <a:r>
              <a:rPr lang="en-US" dirty="0"/>
              <a:t>are, therefore, not able to be adjusted via the </a:t>
            </a:r>
            <a:r>
              <a:rPr lang="en-US" b="1" dirty="0" smtClean="0">
                <a:hlinkClick r:id="rId3"/>
              </a:rPr>
              <a:t>www.ctdssmap.com</a:t>
            </a:r>
            <a:r>
              <a:rPr lang="en-US" b="1" dirty="0" smtClean="0"/>
              <a:t> </a:t>
            </a:r>
            <a:r>
              <a:rPr lang="en-US" dirty="0" smtClean="0"/>
              <a:t>Web </a:t>
            </a:r>
            <a:r>
              <a:rPr lang="en-US" dirty="0"/>
              <a:t>site</a:t>
            </a:r>
          </a:p>
          <a:p>
            <a:endParaRPr lang="en-US" dirty="0"/>
          </a:p>
        </p:txBody>
      </p:sp>
    </p:spTree>
    <p:extLst>
      <p:ext uri="{BB962C8B-B14F-4D97-AF65-F5344CB8AC3E}">
        <p14:creationId xmlns:p14="http://schemas.microsoft.com/office/powerpoint/2010/main" val="30588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DDS Specialized Services </a:t>
            </a:r>
            <a:r>
              <a:rPr lang="en-US" dirty="0"/>
              <a:t>Provider Billing Workshop</a:t>
            </a:r>
          </a:p>
        </p:txBody>
      </p:sp>
      <p:sp>
        <p:nvSpPr>
          <p:cNvPr id="4" name="Text Placeholder 3"/>
          <p:cNvSpPr>
            <a:spLocks noGrp="1"/>
          </p:cNvSpPr>
          <p:nvPr>
            <p:ph type="body" sz="quarter" idx="13"/>
          </p:nvPr>
        </p:nvSpPr>
        <p:spPr>
          <a:xfrm>
            <a:off x="731328" y="1121088"/>
            <a:ext cx="13163932" cy="457200"/>
          </a:xfrm>
        </p:spPr>
        <p:txBody>
          <a:bodyPr/>
          <a:lstStyle/>
          <a:p>
            <a:r>
              <a:rPr lang="en-US" dirty="0"/>
              <a:t>Web Claim </a:t>
            </a:r>
            <a:r>
              <a:rPr lang="en-US" dirty="0" smtClean="0"/>
              <a:t>Submission Options - Void</a:t>
            </a:r>
            <a:endParaRPr lang="en-US" dirty="0"/>
          </a:p>
        </p:txBody>
      </p:sp>
      <p:sp>
        <p:nvSpPr>
          <p:cNvPr id="7" name="Content Placeholder 1"/>
          <p:cNvSpPr>
            <a:spLocks noGrp="1"/>
          </p:cNvSpPr>
          <p:nvPr>
            <p:ph idx="1"/>
          </p:nvPr>
        </p:nvSpPr>
        <p:spPr>
          <a:xfrm>
            <a:off x="731520" y="2286000"/>
            <a:ext cx="13163741" cy="5029201"/>
          </a:xfrm>
        </p:spPr>
        <p:txBody>
          <a:bodyPr>
            <a:normAutofit/>
          </a:bodyPr>
          <a:lstStyle/>
          <a:p>
            <a:r>
              <a:rPr lang="en-US" b="1" dirty="0" smtClean="0"/>
              <a:t>Perform </a:t>
            </a:r>
            <a:r>
              <a:rPr lang="en-US" b="1" dirty="0"/>
              <a:t>the following steps to void or completely recoup a paid claim:</a:t>
            </a:r>
          </a:p>
          <a:p>
            <a:pPr marL="342900" indent="-342900">
              <a:buFont typeface="Arial" panose="020B0604020202020204" pitchFamily="34" charset="0"/>
              <a:buChar char="•"/>
            </a:pPr>
            <a:r>
              <a:rPr lang="en-US" dirty="0"/>
              <a:t>Select </a:t>
            </a:r>
            <a:r>
              <a:rPr lang="en-US" i="1" dirty="0"/>
              <a:t>Claim Inquiry</a:t>
            </a:r>
          </a:p>
          <a:p>
            <a:pPr marL="342900" indent="-342900">
              <a:buFont typeface="Arial" panose="020B0604020202020204" pitchFamily="34" charset="0"/>
              <a:buChar char="•"/>
            </a:pPr>
            <a:r>
              <a:rPr lang="en-US" dirty="0"/>
              <a:t>Enter the paid claim ICN (found on your RA) in the ICN field</a:t>
            </a:r>
          </a:p>
          <a:p>
            <a:pPr marL="342900" indent="-342900">
              <a:buFont typeface="Arial" panose="020B0604020202020204" pitchFamily="34" charset="0"/>
              <a:buChar char="•"/>
            </a:pPr>
            <a:r>
              <a:rPr lang="en-US" dirty="0"/>
              <a:t>Click the </a:t>
            </a:r>
            <a:r>
              <a:rPr lang="en-US" b="1" dirty="0"/>
              <a:t>search</a:t>
            </a:r>
            <a:r>
              <a:rPr lang="en-US" dirty="0"/>
              <a:t> button</a:t>
            </a:r>
          </a:p>
          <a:p>
            <a:pPr marL="342900" indent="-342900">
              <a:buFont typeface="Arial" panose="020B0604020202020204" pitchFamily="34" charset="0"/>
              <a:buChar char="•"/>
            </a:pPr>
            <a:r>
              <a:rPr lang="en-US" dirty="0"/>
              <a:t>Once the claim is retrieved, click the </a:t>
            </a:r>
            <a:r>
              <a:rPr lang="en-US" b="1" i="1" dirty="0"/>
              <a:t>void</a:t>
            </a:r>
            <a:r>
              <a:rPr lang="en-US" dirty="0"/>
              <a:t> button at the bottom of the claim page</a:t>
            </a:r>
          </a:p>
          <a:p>
            <a:r>
              <a:rPr lang="en-US" b="1" dirty="0"/>
              <a:t>The void will process immediately and return a message that the claim has been successfully adjusted / voided with a new ICN</a:t>
            </a:r>
          </a:p>
          <a:p>
            <a:endParaRPr lang="en-US" dirty="0"/>
          </a:p>
        </p:txBody>
      </p:sp>
    </p:spTree>
    <p:extLst>
      <p:ext uri="{BB962C8B-B14F-4D97-AF65-F5344CB8AC3E}">
        <p14:creationId xmlns:p14="http://schemas.microsoft.com/office/powerpoint/2010/main" val="300278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1330" y="625449"/>
            <a:ext cx="13163932" cy="929032"/>
          </a:xfrm>
        </p:spPr>
        <p:txBody>
          <a:bodyPr/>
          <a:lstStyle/>
          <a:p>
            <a:r>
              <a:rPr lang="en-US" dirty="0" smtClean="0"/>
              <a:t>DDS Specialized Services </a:t>
            </a:r>
            <a:r>
              <a:rPr lang="en-US" dirty="0"/>
              <a:t>Provider Billing Workshop</a:t>
            </a:r>
            <a:r>
              <a:rPr lang="en-US" dirty="0" smtClean="0"/>
              <a:t/>
            </a:r>
            <a:br>
              <a:rPr lang="en-US" dirty="0" smtClean="0"/>
            </a:br>
            <a:r>
              <a:rPr lang="en-US" sz="2800" dirty="0"/>
              <a:t>Web Claim Submission </a:t>
            </a:r>
            <a:r>
              <a:rPr lang="en-US" sz="2800" dirty="0" smtClean="0"/>
              <a:t>Options - Copy</a:t>
            </a:r>
            <a:endParaRPr lang="en-US" sz="2800" dirty="0"/>
          </a:p>
        </p:txBody>
      </p:sp>
      <p:sp>
        <p:nvSpPr>
          <p:cNvPr id="7" name="Content Placeholder 1"/>
          <p:cNvSpPr>
            <a:spLocks noGrp="1"/>
          </p:cNvSpPr>
          <p:nvPr>
            <p:ph idx="1"/>
          </p:nvPr>
        </p:nvSpPr>
        <p:spPr>
          <a:xfrm>
            <a:off x="731520" y="2057400"/>
            <a:ext cx="13163741" cy="5257801"/>
          </a:xfrm>
        </p:spPr>
        <p:txBody>
          <a:bodyPr>
            <a:normAutofit/>
          </a:bodyPr>
          <a:lstStyle/>
          <a:p>
            <a:r>
              <a:rPr lang="en-US" b="1" dirty="0"/>
              <a:t>Paid claims may be copied and submitted as a new claim </a:t>
            </a:r>
          </a:p>
          <a:p>
            <a:r>
              <a:rPr lang="en-US" i="1" dirty="0"/>
              <a:t>This feature is helpful for reoccurring services</a:t>
            </a:r>
          </a:p>
          <a:p>
            <a:r>
              <a:rPr lang="en-US" b="1" dirty="0"/>
              <a:t>Copy - Perform the following steps to easily copy a paid claim for submission as a new claim:</a:t>
            </a:r>
          </a:p>
          <a:p>
            <a:pPr marL="342900" indent="-342900">
              <a:buFont typeface="Arial" panose="020B0604020202020204" pitchFamily="34" charset="0"/>
              <a:buChar char="•"/>
            </a:pPr>
            <a:r>
              <a:rPr lang="en-US" dirty="0"/>
              <a:t>Select </a:t>
            </a:r>
            <a:r>
              <a:rPr lang="en-US" i="1" dirty="0"/>
              <a:t>Claim Inquiry</a:t>
            </a:r>
          </a:p>
          <a:p>
            <a:pPr marL="342900" indent="-342900">
              <a:buFont typeface="Arial" panose="020B0604020202020204" pitchFamily="34" charset="0"/>
              <a:buChar char="•"/>
            </a:pPr>
            <a:r>
              <a:rPr lang="en-US" dirty="0"/>
              <a:t>Enter the paid claim ICN (found on your RA) in the ICN field</a:t>
            </a:r>
          </a:p>
          <a:p>
            <a:pPr marL="342900" indent="-342900">
              <a:buFont typeface="Arial" panose="020B0604020202020204" pitchFamily="34" charset="0"/>
              <a:buChar char="•"/>
            </a:pPr>
            <a:r>
              <a:rPr lang="en-US" dirty="0"/>
              <a:t>Click the </a:t>
            </a:r>
            <a:r>
              <a:rPr lang="en-US" b="1" i="1" dirty="0"/>
              <a:t>search</a:t>
            </a:r>
            <a:r>
              <a:rPr lang="en-US" dirty="0"/>
              <a:t> button</a:t>
            </a:r>
          </a:p>
          <a:p>
            <a:pPr marL="342900" indent="-342900">
              <a:buFont typeface="Arial" panose="020B0604020202020204" pitchFamily="34" charset="0"/>
              <a:buChar char="•"/>
            </a:pPr>
            <a:r>
              <a:rPr lang="en-US" dirty="0"/>
              <a:t>Once the claim is retrieved, click the </a:t>
            </a:r>
            <a:r>
              <a:rPr lang="en-US" b="1" i="1" dirty="0"/>
              <a:t>copy</a:t>
            </a:r>
            <a:r>
              <a:rPr lang="en-US" dirty="0"/>
              <a:t> button at the bottom of the claim page</a:t>
            </a:r>
          </a:p>
          <a:p>
            <a:pPr marL="342900" indent="-342900">
              <a:buFont typeface="Arial" panose="020B0604020202020204" pitchFamily="34" charset="0"/>
              <a:buChar char="•"/>
            </a:pPr>
            <a:r>
              <a:rPr lang="en-US" dirty="0"/>
              <a:t>Make the necessary changes to the claim</a:t>
            </a:r>
          </a:p>
          <a:p>
            <a:pPr marL="342900" indent="-342900">
              <a:buFont typeface="Arial" panose="020B0604020202020204" pitchFamily="34" charset="0"/>
              <a:buChar char="•"/>
            </a:pPr>
            <a:r>
              <a:rPr lang="en-US" dirty="0"/>
              <a:t>Click the </a:t>
            </a:r>
            <a:r>
              <a:rPr lang="en-US" b="1" i="1" dirty="0"/>
              <a:t>submit</a:t>
            </a:r>
            <a:r>
              <a:rPr lang="en-US" dirty="0"/>
              <a:t> button at the bottom of the claim page</a:t>
            </a:r>
          </a:p>
          <a:p>
            <a:r>
              <a:rPr lang="en-US" b="1" dirty="0"/>
              <a:t>The new claim will process immediately and return a status of </a:t>
            </a:r>
            <a:r>
              <a:rPr lang="en-US" b="1" i="1" dirty="0"/>
              <a:t>Paid, Denied </a:t>
            </a:r>
            <a:r>
              <a:rPr lang="en-US" b="1" dirty="0"/>
              <a:t>or</a:t>
            </a:r>
            <a:r>
              <a:rPr lang="en-US" b="1" i="1" dirty="0"/>
              <a:t> </a:t>
            </a:r>
            <a:r>
              <a:rPr lang="en-US" b="1" i="1" dirty="0" smtClean="0"/>
              <a:t>Suspended</a:t>
            </a:r>
            <a:endParaRPr lang="en-US" b="1" i="1" dirty="0"/>
          </a:p>
        </p:txBody>
      </p:sp>
    </p:spTree>
    <p:extLst>
      <p:ext uri="{BB962C8B-B14F-4D97-AF65-F5344CB8AC3E}">
        <p14:creationId xmlns:p14="http://schemas.microsoft.com/office/powerpoint/2010/main" val="138397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731330" y="609600"/>
            <a:ext cx="13387149" cy="1233568"/>
          </a:xfrm>
        </p:spPr>
        <p:txBody>
          <a:bodyPr>
            <a:normAutofit/>
          </a:bodyPr>
          <a:lstStyle/>
          <a:p>
            <a:r>
              <a:rPr lang="en-US" dirty="0" smtClean="0"/>
              <a:t>DDS Specialized Services Provider Billing Workshop</a:t>
            </a:r>
            <a:r>
              <a:rPr lang="en-US" altLang="en-US" dirty="0" smtClean="0"/>
              <a:t/>
            </a:r>
            <a:br>
              <a:rPr lang="en-US" altLang="en-US" dirty="0" smtClean="0"/>
            </a:br>
            <a:r>
              <a:rPr lang="en-US" altLang="en-US" sz="2880" dirty="0"/>
              <a:t>Re-enrollment – Notification and Process</a:t>
            </a:r>
          </a:p>
        </p:txBody>
      </p:sp>
      <p:sp>
        <p:nvSpPr>
          <p:cNvPr id="3" name="Content Placeholder 2"/>
          <p:cNvSpPr>
            <a:spLocks noGrp="1"/>
          </p:cNvSpPr>
          <p:nvPr>
            <p:ph idx="1"/>
          </p:nvPr>
        </p:nvSpPr>
        <p:spPr>
          <a:xfrm>
            <a:off x="731330" y="1843168"/>
            <a:ext cx="13533311" cy="5624432"/>
          </a:xfrm>
        </p:spPr>
        <p:txBody>
          <a:bodyPr/>
          <a:lstStyle/>
          <a:p>
            <a:pPr>
              <a:defRPr/>
            </a:pPr>
            <a:r>
              <a:rPr lang="en-US" dirty="0" smtClean="0"/>
              <a:t>Providers will receive a reminder letter when they are due for re-enrollment </a:t>
            </a:r>
            <a:r>
              <a:rPr lang="en-US" b="1" u="sng" dirty="0" smtClean="0"/>
              <a:t>6 months </a:t>
            </a:r>
            <a:r>
              <a:rPr lang="en-US" b="1" dirty="0" smtClean="0"/>
              <a:t>prior </a:t>
            </a:r>
            <a:r>
              <a:rPr lang="en-US" dirty="0" smtClean="0"/>
              <a:t>to the end of their previous </a:t>
            </a:r>
            <a:r>
              <a:rPr lang="en-US" b="1" u="sng" dirty="0" smtClean="0"/>
              <a:t>3 year contract</a:t>
            </a:r>
            <a:r>
              <a:rPr lang="en-US" u="sng" dirty="0" smtClean="0"/>
              <a:t>. </a:t>
            </a:r>
          </a:p>
          <a:p>
            <a:pPr>
              <a:defRPr/>
            </a:pPr>
            <a:endParaRPr lang="en-US" dirty="0" smtClean="0"/>
          </a:p>
          <a:p>
            <a:pPr lvl="1">
              <a:defRPr/>
            </a:pPr>
            <a:r>
              <a:rPr lang="en-US" sz="2400" dirty="0"/>
              <a:t>The reminder letter will include an </a:t>
            </a:r>
            <a:r>
              <a:rPr lang="en-US" sz="2400" b="1" dirty="0"/>
              <a:t>Application Tracking </a:t>
            </a:r>
            <a:r>
              <a:rPr lang="en-US" sz="2400" b="1" dirty="0" smtClean="0"/>
              <a:t>Number (ATN).</a:t>
            </a:r>
            <a:endParaRPr lang="en-US" sz="2400" b="1" dirty="0"/>
          </a:p>
          <a:p>
            <a:pPr marL="274320" lvl="1">
              <a:defRPr/>
            </a:pPr>
            <a:endParaRPr lang="en-US" sz="2400" dirty="0"/>
          </a:p>
          <a:p>
            <a:pPr lvl="1">
              <a:defRPr/>
            </a:pPr>
            <a:r>
              <a:rPr lang="en-US" sz="2400" dirty="0"/>
              <a:t>To re-enroll providers should:</a:t>
            </a:r>
          </a:p>
          <a:p>
            <a:pPr marL="274320" lvl="1">
              <a:defRPr/>
            </a:pPr>
            <a:endParaRPr lang="en-US" sz="1440" dirty="0"/>
          </a:p>
          <a:p>
            <a:pPr lvl="2">
              <a:defRPr/>
            </a:pPr>
            <a:r>
              <a:rPr lang="en-US" sz="1920" dirty="0"/>
              <a:t> </a:t>
            </a:r>
            <a:r>
              <a:rPr lang="en-US" sz="2400" dirty="0"/>
              <a:t>Access the </a:t>
            </a:r>
            <a:r>
              <a:rPr lang="en-US" sz="2400" dirty="0">
                <a:hlinkClick r:id="rId2"/>
              </a:rPr>
              <a:t>www.ctdssmap.com</a:t>
            </a:r>
            <a:r>
              <a:rPr lang="en-US" sz="2400" dirty="0"/>
              <a:t> Web site</a:t>
            </a:r>
          </a:p>
          <a:p>
            <a:pPr lvl="2">
              <a:defRPr/>
            </a:pPr>
            <a:r>
              <a:rPr lang="en-US" sz="2400" dirty="0"/>
              <a:t>From the Home Page click Provider &gt; </a:t>
            </a:r>
            <a:r>
              <a:rPr lang="en-US" sz="2400" b="1" dirty="0"/>
              <a:t>Provider Re-enrollment</a:t>
            </a:r>
          </a:p>
          <a:p>
            <a:pPr lvl="2">
              <a:defRPr/>
            </a:pPr>
            <a:r>
              <a:rPr lang="en-US" sz="2400" dirty="0"/>
              <a:t>Enter the </a:t>
            </a:r>
            <a:r>
              <a:rPr lang="en-US" sz="2400" b="1" dirty="0"/>
              <a:t>ATN </a:t>
            </a:r>
            <a:r>
              <a:rPr lang="en-US" sz="2400" dirty="0"/>
              <a:t>received in the re-enrollment reminder letter</a:t>
            </a:r>
          </a:p>
          <a:p>
            <a:pPr lvl="2">
              <a:defRPr/>
            </a:pPr>
            <a:r>
              <a:rPr lang="en-US" sz="2400" dirty="0"/>
              <a:t>Enter </a:t>
            </a:r>
            <a:r>
              <a:rPr lang="en-US" sz="2400" b="1" dirty="0"/>
              <a:t>NPI</a:t>
            </a:r>
            <a:r>
              <a:rPr lang="en-US" sz="2400" dirty="0"/>
              <a:t> or Non medical provider identifier (</a:t>
            </a:r>
            <a:r>
              <a:rPr lang="en-US" sz="2400" b="1" dirty="0"/>
              <a:t>AVRS ID</a:t>
            </a:r>
            <a:r>
              <a:rPr lang="en-US" sz="2400" dirty="0"/>
              <a:t>)</a:t>
            </a:r>
          </a:p>
          <a:p>
            <a:pPr>
              <a:defRPr/>
            </a:pPr>
            <a:endParaRPr lang="en-US" dirty="0"/>
          </a:p>
        </p:txBody>
      </p:sp>
    </p:spTree>
    <p:extLst>
      <p:ext uri="{BB962C8B-B14F-4D97-AF65-F5344CB8AC3E}">
        <p14:creationId xmlns:p14="http://schemas.microsoft.com/office/powerpoint/2010/main" val="1162085305"/>
      </p:ext>
    </p:extLst>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1330" y="625448"/>
            <a:ext cx="13163932" cy="929032"/>
          </a:xfrm>
        </p:spPr>
        <p:txBody>
          <a:bodyPr/>
          <a:lstStyle/>
          <a:p>
            <a:r>
              <a:rPr lang="en-US" dirty="0" smtClean="0"/>
              <a:t>DDS Specialized Services </a:t>
            </a:r>
            <a:r>
              <a:rPr lang="en-US" dirty="0"/>
              <a:t>Provider Billing Workshop </a:t>
            </a:r>
            <a:r>
              <a:rPr lang="en-US" dirty="0" smtClean="0"/>
              <a:t>    </a:t>
            </a:r>
            <a:r>
              <a:rPr lang="en-US" sz="3200" dirty="0" smtClean="0"/>
              <a:t>                    </a:t>
            </a:r>
            <a:r>
              <a:rPr lang="en-US" sz="2800" dirty="0" smtClean="0"/>
              <a:t>Web </a:t>
            </a:r>
            <a:r>
              <a:rPr lang="en-US" sz="2800" dirty="0"/>
              <a:t>Claim </a:t>
            </a:r>
            <a:r>
              <a:rPr lang="en-US" sz="2800" dirty="0" smtClean="0"/>
              <a:t>Submission Options - Resubmit</a:t>
            </a:r>
            <a:endParaRPr lang="en-US" sz="2800" dirty="0"/>
          </a:p>
        </p:txBody>
      </p:sp>
      <p:sp>
        <p:nvSpPr>
          <p:cNvPr id="7" name="Content Placeholder 1"/>
          <p:cNvSpPr>
            <a:spLocks noGrp="1"/>
          </p:cNvSpPr>
          <p:nvPr>
            <p:ph idx="1"/>
          </p:nvPr>
        </p:nvSpPr>
        <p:spPr>
          <a:xfrm>
            <a:off x="731520" y="2560320"/>
            <a:ext cx="13163741" cy="4754880"/>
          </a:xfrm>
        </p:spPr>
        <p:txBody>
          <a:bodyPr>
            <a:normAutofit/>
          </a:bodyPr>
          <a:lstStyle/>
          <a:p>
            <a:r>
              <a:rPr lang="en-US" b="1" dirty="0"/>
              <a:t>Resubmission - Perform the following steps to easily resubmit a </a:t>
            </a:r>
            <a:r>
              <a:rPr lang="en-US" b="1" i="1" dirty="0"/>
              <a:t>denied</a:t>
            </a:r>
            <a:r>
              <a:rPr lang="en-US" b="1" dirty="0"/>
              <a:t> claim:</a:t>
            </a:r>
          </a:p>
          <a:p>
            <a:pPr marL="342900" indent="-342900">
              <a:buFont typeface="Arial" panose="020B0604020202020204" pitchFamily="34" charset="0"/>
              <a:buChar char="•"/>
            </a:pPr>
            <a:r>
              <a:rPr lang="en-US" dirty="0"/>
              <a:t>Select </a:t>
            </a:r>
            <a:r>
              <a:rPr lang="en-US" i="1" dirty="0"/>
              <a:t>Claim Inquiry</a:t>
            </a:r>
          </a:p>
          <a:p>
            <a:pPr marL="342900" indent="-342900">
              <a:buFont typeface="Arial" panose="020B0604020202020204" pitchFamily="34" charset="0"/>
              <a:buChar char="•"/>
            </a:pPr>
            <a:r>
              <a:rPr lang="en-US" dirty="0"/>
              <a:t>Enter the denied claim ICN (found on your RA) in the ICN field</a:t>
            </a:r>
          </a:p>
          <a:p>
            <a:pPr marL="342900" indent="-342900">
              <a:buFont typeface="Arial" panose="020B0604020202020204" pitchFamily="34" charset="0"/>
              <a:buChar char="•"/>
            </a:pPr>
            <a:r>
              <a:rPr lang="en-US" dirty="0"/>
              <a:t>Click the </a:t>
            </a:r>
            <a:r>
              <a:rPr lang="en-US" b="1" i="1" dirty="0"/>
              <a:t>search</a:t>
            </a:r>
            <a:r>
              <a:rPr lang="en-US" dirty="0"/>
              <a:t> button</a:t>
            </a:r>
          </a:p>
          <a:p>
            <a:pPr marL="342900" indent="-342900">
              <a:buFont typeface="Arial" panose="020B0604020202020204" pitchFamily="34" charset="0"/>
              <a:buChar char="•"/>
            </a:pPr>
            <a:r>
              <a:rPr lang="en-US" dirty="0"/>
              <a:t>Once the claim is retrieved, make any necessary changes to the claim</a:t>
            </a:r>
          </a:p>
          <a:p>
            <a:pPr marL="342900" indent="-342900">
              <a:buFont typeface="Arial" panose="020B0604020202020204" pitchFamily="34" charset="0"/>
              <a:buChar char="•"/>
            </a:pPr>
            <a:r>
              <a:rPr lang="en-US" dirty="0"/>
              <a:t>Click the </a:t>
            </a:r>
            <a:r>
              <a:rPr lang="en-US" b="1" i="1" dirty="0"/>
              <a:t>re-submit</a:t>
            </a:r>
            <a:r>
              <a:rPr lang="en-US" dirty="0"/>
              <a:t> button at the bottom of the claim page</a:t>
            </a:r>
          </a:p>
          <a:p>
            <a:r>
              <a:rPr lang="en-US" b="1" dirty="0"/>
              <a:t>The claim will process immediately and return a status of </a:t>
            </a:r>
            <a:r>
              <a:rPr lang="en-US" b="1" i="1" dirty="0"/>
              <a:t>Paid, Denied </a:t>
            </a:r>
            <a:r>
              <a:rPr lang="en-US" i="1" dirty="0"/>
              <a:t>or </a:t>
            </a:r>
            <a:r>
              <a:rPr lang="en-US" b="1" i="1" dirty="0"/>
              <a:t>Suspended</a:t>
            </a:r>
          </a:p>
        </p:txBody>
      </p:sp>
    </p:spTree>
    <p:extLst>
      <p:ext uri="{BB962C8B-B14F-4D97-AF65-F5344CB8AC3E}">
        <p14:creationId xmlns:p14="http://schemas.microsoft.com/office/powerpoint/2010/main" val="414131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DDS Specialized Services Provider Billing and Web Claim Submission Workshop</a:t>
            </a:r>
            <a:endParaRPr lang="en-US" dirty="0"/>
          </a:p>
        </p:txBody>
      </p:sp>
      <p:sp>
        <p:nvSpPr>
          <p:cNvPr id="3" name="Subtitle 2"/>
          <p:cNvSpPr>
            <a:spLocks noGrp="1"/>
          </p:cNvSpPr>
          <p:nvPr>
            <p:ph type="subTitle" idx="1"/>
          </p:nvPr>
        </p:nvSpPr>
        <p:spPr>
          <a:xfrm>
            <a:off x="685800" y="5257800"/>
            <a:ext cx="10210800" cy="1143000"/>
          </a:xfrm>
        </p:spPr>
        <p:txBody>
          <a:bodyPr/>
          <a:lstStyle/>
          <a:p>
            <a:r>
              <a:rPr lang="en-US" dirty="0" smtClean="0"/>
              <a:t>Claim Submission Methods</a:t>
            </a:r>
          </a:p>
          <a:p>
            <a:r>
              <a:rPr lang="en-US" dirty="0" smtClean="0"/>
              <a:t>www.ctdssmap.com</a:t>
            </a:r>
            <a:endParaRPr lang="en-US" dirty="0"/>
          </a:p>
          <a:p>
            <a:endParaRPr lang="en-US" dirty="0" smtClean="0"/>
          </a:p>
          <a:p>
            <a:endParaRPr lang="en-US" dirty="0" smtClean="0"/>
          </a:p>
        </p:txBody>
      </p:sp>
    </p:spTree>
    <p:extLst>
      <p:ext uri="{BB962C8B-B14F-4D97-AF65-F5344CB8AC3E}">
        <p14:creationId xmlns:p14="http://schemas.microsoft.com/office/powerpoint/2010/main" val="385117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731328" y="502056"/>
            <a:ext cx="13163932" cy="493776"/>
          </a:xfrm>
        </p:spPr>
        <p:txBody>
          <a:bodyPr/>
          <a:lstStyle/>
          <a:p>
            <a:r>
              <a:rPr lang="en-US" dirty="0" smtClean="0"/>
              <a:t>DDS Specialized Services </a:t>
            </a:r>
            <a:r>
              <a:rPr lang="en-US" dirty="0"/>
              <a:t>Provider Billing Workshop</a:t>
            </a:r>
            <a:endParaRPr lang="en-US" altLang="en-US" dirty="0" smtClean="0">
              <a:cs typeface="Arial" panose="020B0604020202020204" pitchFamily="34" charset="0"/>
            </a:endParaRPr>
          </a:p>
        </p:txBody>
      </p:sp>
      <p:sp>
        <p:nvSpPr>
          <p:cNvPr id="2" name="Text Placeholder 1"/>
          <p:cNvSpPr>
            <a:spLocks noGrp="1"/>
          </p:cNvSpPr>
          <p:nvPr>
            <p:ph type="body" sz="quarter" idx="13"/>
          </p:nvPr>
        </p:nvSpPr>
        <p:spPr/>
        <p:txBody>
          <a:bodyPr/>
          <a:lstStyle/>
          <a:p>
            <a:r>
              <a:rPr lang="en-US" altLang="en-US" sz="2800" dirty="0">
                <a:cs typeface="Arial" panose="020B0604020202020204" pitchFamily="34" charset="0"/>
              </a:rPr>
              <a:t>Claim Submission Methods</a:t>
            </a:r>
            <a:endParaRPr lang="en-US" sz="2800" dirty="0"/>
          </a:p>
        </p:txBody>
      </p:sp>
      <p:sp>
        <p:nvSpPr>
          <p:cNvPr id="3" name="Content Placeholder 2"/>
          <p:cNvSpPr>
            <a:spLocks noGrp="1"/>
          </p:cNvSpPr>
          <p:nvPr>
            <p:ph idx="1"/>
          </p:nvPr>
        </p:nvSpPr>
        <p:spPr/>
        <p:txBody>
          <a:bodyPr>
            <a:normAutofit fontScale="70000" lnSpcReduction="20000"/>
          </a:bodyPr>
          <a:lstStyle/>
          <a:p>
            <a:pPr algn="just">
              <a:defRPr/>
            </a:pPr>
            <a:endParaRPr lang="en-US" sz="1440" dirty="0"/>
          </a:p>
          <a:p>
            <a:pPr algn="just">
              <a:defRPr/>
            </a:pPr>
            <a:r>
              <a:rPr lang="en-US" sz="2400" dirty="0" smtClean="0"/>
              <a:t>Claims submitted for DDS Specialized services, directly by DDS Specialized Services providers must be submitted via:</a:t>
            </a:r>
          </a:p>
          <a:p>
            <a:pPr lvl="1">
              <a:defRPr/>
            </a:pPr>
            <a:r>
              <a:rPr lang="en-US" sz="2400" dirty="0"/>
              <a:t>Internet Web site at </a:t>
            </a:r>
            <a:r>
              <a:rPr lang="en-US" sz="2400" dirty="0">
                <a:hlinkClick r:id="rId2"/>
              </a:rPr>
              <a:t>www.ctdssmap.com</a:t>
            </a:r>
            <a:endParaRPr lang="en-US" sz="2400" dirty="0"/>
          </a:p>
          <a:p>
            <a:pPr lvl="2">
              <a:defRPr/>
            </a:pPr>
            <a:r>
              <a:rPr lang="en-US" sz="2400" dirty="0"/>
              <a:t>Interactive with </a:t>
            </a:r>
            <a:r>
              <a:rPr lang="en-US" sz="2400" b="1" i="1" u="sng" dirty="0"/>
              <a:t>immediate response</a:t>
            </a:r>
            <a:r>
              <a:rPr lang="en-US" sz="2400" b="1" i="1" dirty="0"/>
              <a:t> </a:t>
            </a:r>
            <a:r>
              <a:rPr lang="en-US" sz="2400" dirty="0"/>
              <a:t>of claim </a:t>
            </a:r>
            <a:r>
              <a:rPr lang="en-US" sz="2400" dirty="0" smtClean="0"/>
              <a:t>payment, denial or suspend.</a:t>
            </a:r>
            <a:endParaRPr lang="en-US" sz="2400" dirty="0"/>
          </a:p>
          <a:p>
            <a:pPr lvl="2">
              <a:defRPr/>
            </a:pPr>
            <a:r>
              <a:rPr lang="en-US" sz="2400" dirty="0"/>
              <a:t>Allows providers to </a:t>
            </a:r>
            <a:r>
              <a:rPr lang="en-US" sz="2400" b="1" u="sng" dirty="0"/>
              <a:t>query claims </a:t>
            </a:r>
            <a:r>
              <a:rPr lang="en-US" sz="2400" dirty="0"/>
              <a:t>in order to </a:t>
            </a:r>
            <a:r>
              <a:rPr lang="en-US" sz="2400" b="1" i="1" u="sng" dirty="0"/>
              <a:t>adjust, void, or re-submit</a:t>
            </a:r>
            <a:r>
              <a:rPr lang="en-US" sz="2400" b="1" i="1" dirty="0"/>
              <a:t> </a:t>
            </a:r>
            <a:r>
              <a:rPr lang="en-US" sz="2400" dirty="0"/>
              <a:t>within the </a:t>
            </a:r>
            <a:r>
              <a:rPr lang="en-US" sz="2400" b="1" i="1" u="sng" dirty="0"/>
              <a:t>same claims processing cycle</a:t>
            </a:r>
            <a:r>
              <a:rPr lang="en-US" sz="2400" b="1" i="1" dirty="0"/>
              <a:t>.</a:t>
            </a:r>
            <a:endParaRPr lang="en-US" sz="2400" b="1" i="1" u="sng" dirty="0"/>
          </a:p>
          <a:p>
            <a:pPr marL="548640" lvl="1">
              <a:defRPr/>
            </a:pPr>
            <a:endParaRPr lang="en-US" sz="2400" dirty="0"/>
          </a:p>
          <a:p>
            <a:pPr lvl="1">
              <a:defRPr/>
            </a:pPr>
            <a:r>
              <a:rPr lang="en-US" sz="2400" dirty="0"/>
              <a:t>Vendor Software utilizing the following HIPAA ASC X12N transactions:</a:t>
            </a:r>
          </a:p>
          <a:p>
            <a:pPr lvl="2">
              <a:defRPr/>
            </a:pPr>
            <a:r>
              <a:rPr lang="en-US" sz="2400" dirty="0"/>
              <a:t>837P – Health Care Claim Professional</a:t>
            </a:r>
          </a:p>
          <a:p>
            <a:pPr lvl="2" algn="just">
              <a:defRPr/>
            </a:pPr>
            <a:r>
              <a:rPr lang="en-US" sz="2400" dirty="0"/>
              <a:t>Requires provider to enroll as a Trading Partner</a:t>
            </a:r>
          </a:p>
          <a:p>
            <a:pPr lvl="1" algn="just">
              <a:defRPr/>
            </a:pPr>
            <a:endParaRPr lang="en-US" sz="2400" dirty="0" smtClean="0"/>
          </a:p>
          <a:p>
            <a:pPr lvl="1" algn="just">
              <a:defRPr/>
            </a:pPr>
            <a:r>
              <a:rPr lang="en-US" sz="2400" dirty="0" smtClean="0"/>
              <a:t>Paper (special handling only)</a:t>
            </a:r>
            <a:r>
              <a:rPr lang="en-US" sz="2400" dirty="0"/>
              <a:t>			</a:t>
            </a:r>
          </a:p>
          <a:p>
            <a:pPr lvl="2" algn="just">
              <a:defRPr/>
            </a:pPr>
            <a:r>
              <a:rPr lang="en-US" sz="2400" dirty="0"/>
              <a:t>CMS-1500 Claim Form	</a:t>
            </a:r>
          </a:p>
          <a:p>
            <a:pPr marL="548640" lvl="1" algn="just">
              <a:defRPr/>
            </a:pPr>
            <a:r>
              <a:rPr lang="en-US" sz="2400" b="1" i="1" dirty="0" smtClean="0">
                <a:solidFill>
                  <a:srgbClr val="FF0000"/>
                </a:solidFill>
              </a:rPr>
              <a:t>As of October 1, 2016 the Department of Social Services (DSS) will no longer accept paper claims for processing.  Paper claims submitted on or after October 1, 2016 will be returned to the provider.</a:t>
            </a:r>
            <a:r>
              <a:rPr lang="en-US" sz="2400" dirty="0" smtClean="0">
                <a:solidFill>
                  <a:srgbClr val="FF0000"/>
                </a:solidFill>
              </a:rPr>
              <a:t> </a:t>
            </a:r>
          </a:p>
          <a:p>
            <a:pPr marL="548640" lvl="1" algn="just">
              <a:defRPr/>
            </a:pPr>
            <a:r>
              <a:rPr lang="en-US" sz="2400" b="1" i="1" dirty="0" smtClean="0">
                <a:solidFill>
                  <a:srgbClr val="FF0000"/>
                </a:solidFill>
              </a:rPr>
              <a:t>Ref:  PB 2016-31</a:t>
            </a:r>
            <a:r>
              <a:rPr lang="en-US" sz="2400" i="1" dirty="0" smtClean="0">
                <a:solidFill>
                  <a:srgbClr val="FF0000"/>
                </a:solidFill>
              </a:rPr>
              <a:t>.</a:t>
            </a:r>
            <a:endParaRPr lang="en-US" sz="2400" i="1" dirty="0">
              <a:solidFill>
                <a:srgbClr val="FF0000"/>
              </a:solidFill>
            </a:endParaRPr>
          </a:p>
        </p:txBody>
      </p:sp>
    </p:spTree>
    <p:extLst>
      <p:ext uri="{BB962C8B-B14F-4D97-AF65-F5344CB8AC3E}">
        <p14:creationId xmlns:p14="http://schemas.microsoft.com/office/powerpoint/2010/main" val="3130290417"/>
      </p:ext>
    </p:extLst>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DDS Specialized Services Provider Billing and Web Claim Submission Workshop</a:t>
            </a:r>
            <a:endParaRPr lang="en-US" dirty="0"/>
          </a:p>
        </p:txBody>
      </p:sp>
      <p:sp>
        <p:nvSpPr>
          <p:cNvPr id="3" name="Subtitle 2"/>
          <p:cNvSpPr>
            <a:spLocks noGrp="1"/>
          </p:cNvSpPr>
          <p:nvPr>
            <p:ph type="subTitle" idx="1"/>
          </p:nvPr>
        </p:nvSpPr>
        <p:spPr>
          <a:xfrm>
            <a:off x="685800" y="5257800"/>
            <a:ext cx="10210800" cy="1143000"/>
          </a:xfrm>
        </p:spPr>
        <p:txBody>
          <a:bodyPr/>
          <a:lstStyle/>
          <a:p>
            <a:r>
              <a:rPr lang="en-US" dirty="0" smtClean="0"/>
              <a:t>Claim Submission Guidelines</a:t>
            </a:r>
          </a:p>
          <a:p>
            <a:r>
              <a:rPr lang="en-US" dirty="0" smtClean="0"/>
              <a:t>www.ctdssmap.com</a:t>
            </a:r>
            <a:endParaRPr lang="en-US" dirty="0"/>
          </a:p>
          <a:p>
            <a:endParaRPr lang="en-US" dirty="0" smtClean="0"/>
          </a:p>
          <a:p>
            <a:endParaRPr lang="en-US" dirty="0" smtClean="0"/>
          </a:p>
        </p:txBody>
      </p:sp>
    </p:spTree>
    <p:extLst>
      <p:ext uri="{BB962C8B-B14F-4D97-AF65-F5344CB8AC3E}">
        <p14:creationId xmlns:p14="http://schemas.microsoft.com/office/powerpoint/2010/main" val="408520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dirty="0" smtClean="0"/>
              <a:t>DDS Specialized Services </a:t>
            </a:r>
            <a:r>
              <a:rPr lang="en-US" dirty="0"/>
              <a:t>Provider Billing Workshop</a:t>
            </a:r>
            <a:endParaRPr lang="en-US" altLang="en-US" dirty="0" smtClean="0">
              <a:cs typeface="Arial" panose="020B0604020202020204" pitchFamily="34" charset="0"/>
            </a:endParaRPr>
          </a:p>
        </p:txBody>
      </p:sp>
      <p:sp>
        <p:nvSpPr>
          <p:cNvPr id="2" name="Text Placeholder 1"/>
          <p:cNvSpPr>
            <a:spLocks noGrp="1"/>
          </p:cNvSpPr>
          <p:nvPr>
            <p:ph type="body" sz="quarter" idx="13"/>
          </p:nvPr>
        </p:nvSpPr>
        <p:spPr/>
        <p:txBody>
          <a:bodyPr/>
          <a:lstStyle/>
          <a:p>
            <a:r>
              <a:rPr lang="en-US" dirty="0" smtClean="0"/>
              <a:t> </a:t>
            </a:r>
            <a:r>
              <a:rPr lang="en-US" altLang="en-US" sz="2800" dirty="0">
                <a:cs typeface="Arial" panose="020B0604020202020204" pitchFamily="34" charset="0"/>
              </a:rPr>
              <a:t>Claim Submission </a:t>
            </a:r>
            <a:r>
              <a:rPr lang="en-US" altLang="en-US" sz="2800" dirty="0" smtClean="0">
                <a:cs typeface="Arial" panose="020B0604020202020204" pitchFamily="34" charset="0"/>
              </a:rPr>
              <a:t>Guidelines - </a:t>
            </a:r>
            <a:r>
              <a:rPr lang="en-US" sz="2800" dirty="0" smtClean="0"/>
              <a:t>Edits and Audits</a:t>
            </a:r>
            <a:endParaRPr lang="en-US" sz="2800" dirty="0"/>
          </a:p>
        </p:txBody>
      </p:sp>
      <p:sp>
        <p:nvSpPr>
          <p:cNvPr id="82947" name="Content Placeholder 2"/>
          <p:cNvSpPr>
            <a:spLocks noGrp="1"/>
          </p:cNvSpPr>
          <p:nvPr>
            <p:ph idx="1"/>
          </p:nvPr>
        </p:nvSpPr>
        <p:spPr>
          <a:xfrm>
            <a:off x="731520" y="1737361"/>
            <a:ext cx="13163741" cy="5577839"/>
          </a:xfrm>
        </p:spPr>
        <p:txBody>
          <a:bodyPr>
            <a:normAutofit fontScale="92500" lnSpcReduction="10000"/>
          </a:bodyPr>
          <a:lstStyle/>
          <a:p>
            <a:pPr algn="just"/>
            <a:endParaRPr lang="en-US" altLang="en-US" sz="1200" dirty="0"/>
          </a:p>
          <a:p>
            <a:pPr algn="just"/>
            <a:r>
              <a:rPr lang="en-US" altLang="en-US" sz="2400" dirty="0"/>
              <a:t>Regardless of the claim submission method, all claims are processed through the Connecticut </a:t>
            </a:r>
            <a:r>
              <a:rPr lang="en-US" altLang="en-US" sz="2400" dirty="0" err="1"/>
              <a:t>interChange</a:t>
            </a:r>
            <a:r>
              <a:rPr lang="en-US" altLang="en-US" sz="2400" dirty="0"/>
              <a:t> system and are subject to a series of </a:t>
            </a:r>
            <a:r>
              <a:rPr lang="en-US" altLang="en-US" sz="2400" i="1" u="sng" dirty="0"/>
              <a:t>edits</a:t>
            </a:r>
            <a:r>
              <a:rPr lang="en-US" altLang="en-US" sz="2400" dirty="0"/>
              <a:t> that check the validity of claim data such as:</a:t>
            </a:r>
            <a:endParaRPr lang="en-US" altLang="en-US" sz="1680" dirty="0"/>
          </a:p>
          <a:p>
            <a:pPr algn="just"/>
            <a:endParaRPr lang="en-US" altLang="en-US" sz="1440" dirty="0"/>
          </a:p>
          <a:p>
            <a:pPr lvl="2" algn="just"/>
            <a:r>
              <a:rPr lang="en-US" altLang="en-US" sz="2400" b="1" i="1" u="sng" dirty="0"/>
              <a:t>Submitting</a:t>
            </a:r>
            <a:r>
              <a:rPr lang="en-US" altLang="en-US" sz="2400" dirty="0"/>
              <a:t> provider must be actively enrolled on the date of service.</a:t>
            </a:r>
          </a:p>
          <a:p>
            <a:pPr lvl="2" algn="just"/>
            <a:r>
              <a:rPr lang="en-US" altLang="en-US" sz="2400" b="1" i="1" u="sng" dirty="0"/>
              <a:t>Client</a:t>
            </a:r>
            <a:r>
              <a:rPr lang="en-US" altLang="en-US" sz="2400" dirty="0"/>
              <a:t> must be eligible on date of service.</a:t>
            </a:r>
          </a:p>
          <a:p>
            <a:pPr lvl="2" algn="just"/>
            <a:r>
              <a:rPr lang="en-US" altLang="en-US" sz="2400" b="1" i="1" u="sng" dirty="0"/>
              <a:t>Procedure Code</a:t>
            </a:r>
            <a:r>
              <a:rPr lang="en-US" altLang="en-US" sz="2400" b="1" i="1" dirty="0"/>
              <a:t> </a:t>
            </a:r>
            <a:r>
              <a:rPr lang="en-US" altLang="en-US" sz="2400" dirty="0"/>
              <a:t>submitted</a:t>
            </a:r>
            <a:r>
              <a:rPr lang="en-US" altLang="en-US" sz="2400" i="1" dirty="0"/>
              <a:t> </a:t>
            </a:r>
            <a:r>
              <a:rPr lang="en-US" altLang="en-US" sz="2400" dirty="0"/>
              <a:t>must be valid for the </a:t>
            </a:r>
            <a:r>
              <a:rPr lang="en-US" altLang="en-US" sz="2400" b="1" i="1" u="sng" dirty="0"/>
              <a:t>Provider Type</a:t>
            </a:r>
            <a:r>
              <a:rPr lang="en-US" altLang="en-US" sz="2400" b="1" i="1" dirty="0"/>
              <a:t>.</a:t>
            </a:r>
          </a:p>
          <a:p>
            <a:pPr marL="493776" lvl="2" indent="0" algn="just">
              <a:buNone/>
            </a:pPr>
            <a:endParaRPr lang="en-US" altLang="en-US" sz="2400" b="1" i="1" dirty="0"/>
          </a:p>
          <a:p>
            <a:pPr algn="just"/>
            <a:r>
              <a:rPr lang="en-US" altLang="en-US" sz="2400" dirty="0"/>
              <a:t>Claims are then subject to a series of </a:t>
            </a:r>
            <a:r>
              <a:rPr lang="en-US" altLang="en-US" sz="2400" i="1" u="sng" dirty="0" smtClean="0"/>
              <a:t>audits</a:t>
            </a:r>
            <a:r>
              <a:rPr lang="en-US" altLang="en-US" sz="2400" i="1" dirty="0" smtClean="0"/>
              <a:t> </a:t>
            </a:r>
            <a:r>
              <a:rPr lang="en-US" altLang="en-US" sz="2400" dirty="0" smtClean="0"/>
              <a:t>such </a:t>
            </a:r>
            <a:r>
              <a:rPr lang="en-US" altLang="en-US" sz="2400" dirty="0"/>
              <a:t>as:</a:t>
            </a:r>
          </a:p>
          <a:p>
            <a:pPr algn="just"/>
            <a:endParaRPr lang="en-US" altLang="en-US" sz="1440" dirty="0"/>
          </a:p>
          <a:p>
            <a:pPr lvl="2" algn="just"/>
            <a:r>
              <a:rPr lang="en-US" altLang="en-US" sz="2400" dirty="0" smtClean="0"/>
              <a:t>If </a:t>
            </a:r>
            <a:r>
              <a:rPr lang="en-US" altLang="en-US" sz="2400" dirty="0"/>
              <a:t>the billed </a:t>
            </a:r>
            <a:r>
              <a:rPr lang="en-US" altLang="en-US" sz="2400" b="1" i="1" u="sng" dirty="0"/>
              <a:t>procedure code</a:t>
            </a:r>
            <a:r>
              <a:rPr lang="en-US" altLang="en-US" sz="2400" b="1" i="1" dirty="0"/>
              <a:t> </a:t>
            </a:r>
            <a:r>
              <a:rPr lang="en-US" altLang="en-US" sz="2400" dirty="0"/>
              <a:t>requires prior authorization (PA), has the </a:t>
            </a:r>
            <a:r>
              <a:rPr lang="en-US" altLang="en-US" sz="2400" b="1" i="1" u="sng" dirty="0"/>
              <a:t>PA </a:t>
            </a:r>
            <a:r>
              <a:rPr lang="en-US" altLang="en-US" sz="2400" dirty="0"/>
              <a:t>been </a:t>
            </a:r>
            <a:r>
              <a:rPr lang="en-US" altLang="en-US" sz="2400" b="1" i="1" u="sng" dirty="0"/>
              <a:t>approved</a:t>
            </a:r>
            <a:r>
              <a:rPr lang="en-US" altLang="en-US" sz="2400" b="1" i="1" dirty="0"/>
              <a:t>?</a:t>
            </a:r>
            <a:endParaRPr lang="en-US" altLang="en-US" sz="2400" dirty="0"/>
          </a:p>
          <a:p>
            <a:pPr lvl="2" algn="just"/>
            <a:r>
              <a:rPr lang="en-US" altLang="en-US" sz="2400" dirty="0"/>
              <a:t>The claim is compared to previously paid claims</a:t>
            </a:r>
          </a:p>
          <a:p>
            <a:pPr lvl="3" algn="just"/>
            <a:r>
              <a:rPr lang="en-US" altLang="en-US" sz="2400" dirty="0"/>
              <a:t>Is the current claim a </a:t>
            </a:r>
            <a:r>
              <a:rPr lang="en-US" altLang="en-US" sz="2400" b="1" i="1" u="sng" dirty="0"/>
              <a:t>duplicate</a:t>
            </a:r>
            <a:r>
              <a:rPr lang="en-US" altLang="en-US" sz="2400" dirty="0"/>
              <a:t> of a </a:t>
            </a:r>
            <a:r>
              <a:rPr lang="en-US" altLang="en-US" sz="2400" b="1" i="1" u="sng" dirty="0"/>
              <a:t>paid claim</a:t>
            </a:r>
            <a:r>
              <a:rPr lang="en-US" altLang="en-US" sz="2400" dirty="0"/>
              <a:t>?</a:t>
            </a:r>
          </a:p>
          <a:p>
            <a:pPr lvl="2" algn="just"/>
            <a:endParaRPr lang="en-US" altLang="en-US" sz="2880" dirty="0"/>
          </a:p>
          <a:p>
            <a:pPr lvl="2" algn="just"/>
            <a:endParaRPr lang="en-US" altLang="en-US" sz="2880" dirty="0"/>
          </a:p>
          <a:p>
            <a:pPr lvl="1" algn="just"/>
            <a:endParaRPr lang="en-US" altLang="en-US" dirty="0" smtClean="0"/>
          </a:p>
        </p:txBody>
      </p:sp>
    </p:spTree>
    <p:extLst>
      <p:ext uri="{BB962C8B-B14F-4D97-AF65-F5344CB8AC3E}">
        <p14:creationId xmlns:p14="http://schemas.microsoft.com/office/powerpoint/2010/main" val="3952475701"/>
      </p:ext>
    </p:extLst>
  </p:cSld>
  <p:clrMapOvr>
    <a:masterClrMapping/>
  </p:clrMapOvr>
  <p:transition>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dirty="0" smtClean="0"/>
              <a:t>DDS Specialized Services </a:t>
            </a:r>
            <a:r>
              <a:rPr lang="en-US" dirty="0"/>
              <a:t>Provider Billing Workshop</a:t>
            </a:r>
            <a:endParaRPr lang="en-US" altLang="en-US" dirty="0" smtClean="0">
              <a:cs typeface="Arial" panose="020B0604020202020204" pitchFamily="34" charset="0"/>
            </a:endParaRPr>
          </a:p>
        </p:txBody>
      </p:sp>
      <p:sp>
        <p:nvSpPr>
          <p:cNvPr id="2" name="Text Placeholder 1"/>
          <p:cNvSpPr>
            <a:spLocks noGrp="1"/>
          </p:cNvSpPr>
          <p:nvPr>
            <p:ph type="body" sz="quarter" idx="13"/>
          </p:nvPr>
        </p:nvSpPr>
        <p:spPr/>
        <p:txBody>
          <a:bodyPr/>
          <a:lstStyle/>
          <a:p>
            <a:r>
              <a:rPr lang="en-US" altLang="en-US" dirty="0" smtClean="0">
                <a:cs typeface="Arial" panose="020B0604020202020204" pitchFamily="34" charset="0"/>
              </a:rPr>
              <a:t>Claim </a:t>
            </a:r>
            <a:r>
              <a:rPr lang="en-US" altLang="en-US" dirty="0">
                <a:cs typeface="Arial" panose="020B0604020202020204" pitchFamily="34" charset="0"/>
              </a:rPr>
              <a:t>Submission </a:t>
            </a:r>
            <a:r>
              <a:rPr lang="en-US" altLang="en-US" dirty="0" smtClean="0">
                <a:cs typeface="Arial" panose="020B0604020202020204" pitchFamily="34" charset="0"/>
              </a:rPr>
              <a:t>Guidelines - T</a:t>
            </a:r>
            <a:r>
              <a:rPr lang="en-US" dirty="0" smtClean="0"/>
              <a:t>imely Filing</a:t>
            </a:r>
            <a:endParaRPr lang="en-US" dirty="0"/>
          </a:p>
        </p:txBody>
      </p:sp>
      <p:sp>
        <p:nvSpPr>
          <p:cNvPr id="116739" name="Content Placeholder 2"/>
          <p:cNvSpPr>
            <a:spLocks noGrp="1"/>
          </p:cNvSpPr>
          <p:nvPr>
            <p:ph idx="1"/>
          </p:nvPr>
        </p:nvSpPr>
        <p:spPr>
          <a:xfrm>
            <a:off x="731520" y="1828801"/>
            <a:ext cx="13365480" cy="5486399"/>
          </a:xfrm>
        </p:spPr>
        <p:txBody>
          <a:bodyPr/>
          <a:lstStyle/>
          <a:p>
            <a:pPr algn="just">
              <a:defRPr/>
            </a:pPr>
            <a:endParaRPr lang="en-US" altLang="en-US" sz="3360" dirty="0"/>
          </a:p>
          <a:p>
            <a:pPr algn="just">
              <a:defRPr/>
            </a:pPr>
            <a:r>
              <a:rPr lang="en-US" altLang="en-US" sz="3360" dirty="0"/>
              <a:t>Timely Filing Guidelines</a:t>
            </a:r>
          </a:p>
          <a:p>
            <a:pPr algn="just">
              <a:defRPr/>
            </a:pPr>
            <a:endParaRPr lang="en-US" altLang="en-US" dirty="0" smtClean="0"/>
          </a:p>
          <a:p>
            <a:pPr lvl="1" algn="just">
              <a:defRPr/>
            </a:pPr>
            <a:r>
              <a:rPr lang="en-US" altLang="en-US" sz="2880" dirty="0"/>
              <a:t>The timely filing limit, under the </a:t>
            </a:r>
            <a:r>
              <a:rPr lang="en-US" altLang="en-US" sz="2880" b="1" dirty="0" smtClean="0"/>
              <a:t>HUSKY C &amp; HUSKY D Benefit </a:t>
            </a:r>
            <a:r>
              <a:rPr lang="en-US" altLang="en-US" sz="2880" dirty="0"/>
              <a:t>plan for the submission of </a:t>
            </a:r>
            <a:r>
              <a:rPr lang="en-US" altLang="en-US" sz="2880" dirty="0" smtClean="0"/>
              <a:t>DDS Specialized Services </a:t>
            </a:r>
            <a:r>
              <a:rPr lang="en-US" altLang="en-US" sz="2880" dirty="0"/>
              <a:t>by </a:t>
            </a:r>
            <a:r>
              <a:rPr lang="en-US" altLang="en-US" sz="2880" dirty="0" smtClean="0"/>
              <a:t>a DDS Specialized Services </a:t>
            </a:r>
            <a:r>
              <a:rPr lang="en-US" altLang="en-US" sz="2880" dirty="0"/>
              <a:t>Provider:</a:t>
            </a:r>
          </a:p>
          <a:p>
            <a:pPr marL="274320" lvl="1" algn="just">
              <a:defRPr/>
            </a:pPr>
            <a:endParaRPr lang="en-US" altLang="en-US" sz="2880" dirty="0"/>
          </a:p>
          <a:p>
            <a:pPr lvl="3" algn="just">
              <a:defRPr/>
            </a:pPr>
            <a:r>
              <a:rPr lang="en-US" altLang="en-US" sz="2400" b="1" i="1" dirty="0"/>
              <a:t>One (1) year </a:t>
            </a:r>
            <a:r>
              <a:rPr lang="en-US" altLang="en-US" sz="2400" i="1" dirty="0"/>
              <a:t>from the date of service (initial claim).</a:t>
            </a:r>
          </a:p>
          <a:p>
            <a:pPr lvl="3" algn="just">
              <a:defRPr/>
            </a:pPr>
            <a:r>
              <a:rPr lang="en-US" altLang="en-US" sz="2400" b="1" i="1" dirty="0"/>
              <a:t>One (1) year </a:t>
            </a:r>
            <a:r>
              <a:rPr lang="en-US" altLang="en-US" sz="2400" i="1" dirty="0"/>
              <a:t>from date of last payment or denial, if not for timely filing.</a:t>
            </a:r>
          </a:p>
        </p:txBody>
      </p:sp>
    </p:spTree>
    <p:extLst>
      <p:ext uri="{BB962C8B-B14F-4D97-AF65-F5344CB8AC3E}">
        <p14:creationId xmlns:p14="http://schemas.microsoft.com/office/powerpoint/2010/main" val="3437869895"/>
      </p:ext>
    </p:extLst>
  </p:cSld>
  <p:clrMapOvr>
    <a:masterClrMapping/>
  </p:clrMapOvr>
  <p:transition>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dirty="0" smtClean="0"/>
              <a:t>DDS Specialized Services </a:t>
            </a:r>
            <a:r>
              <a:rPr lang="en-US" dirty="0"/>
              <a:t>Provider Billing Workshop</a:t>
            </a:r>
            <a:endParaRPr lang="en-US" altLang="en-US" b="0" dirty="0" smtClean="0">
              <a:cs typeface="Arial" panose="020B0604020202020204" pitchFamily="34" charset="0"/>
            </a:endParaRPr>
          </a:p>
        </p:txBody>
      </p:sp>
      <p:sp>
        <p:nvSpPr>
          <p:cNvPr id="2" name="Text Placeholder 1"/>
          <p:cNvSpPr>
            <a:spLocks noGrp="1"/>
          </p:cNvSpPr>
          <p:nvPr>
            <p:ph type="body" sz="quarter" idx="13"/>
          </p:nvPr>
        </p:nvSpPr>
        <p:spPr/>
        <p:txBody>
          <a:bodyPr/>
          <a:lstStyle/>
          <a:p>
            <a:r>
              <a:rPr lang="en-US" altLang="en-US" sz="2800" dirty="0">
                <a:cs typeface="Arial" panose="020B0604020202020204" pitchFamily="34" charset="0"/>
              </a:rPr>
              <a:t>Claim Submission </a:t>
            </a:r>
            <a:r>
              <a:rPr lang="en-US" altLang="en-US" sz="2800" dirty="0" smtClean="0">
                <a:cs typeface="Arial" panose="020B0604020202020204" pitchFamily="34" charset="0"/>
              </a:rPr>
              <a:t>Guidelines - Spanning Dates of Service</a:t>
            </a:r>
            <a:endParaRPr lang="en-US" sz="2800" dirty="0"/>
          </a:p>
        </p:txBody>
      </p:sp>
      <p:sp>
        <p:nvSpPr>
          <p:cNvPr id="3" name="Content Placeholder 2"/>
          <p:cNvSpPr>
            <a:spLocks noGrp="1"/>
          </p:cNvSpPr>
          <p:nvPr>
            <p:ph idx="1"/>
          </p:nvPr>
        </p:nvSpPr>
        <p:spPr>
          <a:xfrm>
            <a:off x="759464" y="1578289"/>
            <a:ext cx="13163741" cy="5742774"/>
          </a:xfrm>
        </p:spPr>
        <p:txBody>
          <a:bodyPr>
            <a:normAutofit lnSpcReduction="10000"/>
          </a:bodyPr>
          <a:lstStyle/>
          <a:p>
            <a:pPr algn="just">
              <a:defRPr/>
            </a:pPr>
            <a:endParaRPr lang="en-US" sz="1200" dirty="0" smtClean="0"/>
          </a:p>
          <a:p>
            <a:pPr algn="just">
              <a:defRPr/>
            </a:pPr>
            <a:r>
              <a:rPr lang="en-US" dirty="0" smtClean="0"/>
              <a:t>Dates of service can only be spanned for non-medical services submitted in the professional claim format when service is provided on consecutive dates which span the from and through dates of service on the claim detail.</a:t>
            </a:r>
            <a:endParaRPr lang="en-US" sz="1200" dirty="0" smtClean="0"/>
          </a:p>
          <a:p>
            <a:pPr marL="342900" lvl="1" indent="-342900" algn="just">
              <a:buFont typeface="Arial" panose="020B0604020202020204" pitchFamily="34" charset="0"/>
              <a:buChar char="•"/>
              <a:defRPr/>
            </a:pPr>
            <a:r>
              <a:rPr lang="en-US" sz="2160" dirty="0" smtClean="0"/>
              <a:t>For example, if Therapeutic Behavioral services (H2019) are to be provided for 3 days per week, the services may be spanned on a single claim detail if the services are performed on consecutive days of service such as Monday – Wednesday. </a:t>
            </a:r>
          </a:p>
          <a:p>
            <a:pPr lvl="1" algn="just">
              <a:defRPr/>
            </a:pPr>
            <a:r>
              <a:rPr lang="en-US" sz="2400" b="1" dirty="0" smtClean="0"/>
              <a:t>Spanned </a:t>
            </a:r>
            <a:r>
              <a:rPr lang="en-US" sz="2400" b="1" dirty="0"/>
              <a:t>dates of service cannot span multiple PAs or multiple line details on a </a:t>
            </a:r>
            <a:r>
              <a:rPr lang="en-US" sz="2400" b="1" dirty="0" smtClean="0"/>
              <a:t>PA.</a:t>
            </a:r>
          </a:p>
          <a:p>
            <a:pPr lvl="1" algn="just">
              <a:defRPr/>
            </a:pPr>
            <a:r>
              <a:rPr lang="en-US" sz="2200" dirty="0" smtClean="0"/>
              <a:t>For example, Procedure code H2019 is authorized under PA D018274100 for dates of service 10/1/18-9/30/19 and PA D018274181 for dates of service 10/1/2019-9/30/2020. </a:t>
            </a:r>
          </a:p>
          <a:p>
            <a:pPr marL="342900" lvl="1" indent="-342900" algn="just">
              <a:buFont typeface="Arial" panose="020B0604020202020204" pitchFamily="34" charset="0"/>
              <a:buChar char="•"/>
              <a:defRPr/>
            </a:pPr>
            <a:r>
              <a:rPr lang="en-US" sz="2200" dirty="0" smtClean="0"/>
              <a:t>Services performed for H2019 on Monday, 9/30/19  through Wednesday, 10/2/19 cannot be spanned on a single line detail.  </a:t>
            </a:r>
          </a:p>
          <a:p>
            <a:pPr marL="571500" lvl="2" indent="-342900" algn="just">
              <a:defRPr/>
            </a:pPr>
            <a:r>
              <a:rPr lang="en-US" sz="2200" dirty="0" smtClean="0"/>
              <a:t>Date of service 9/30/19 must be billed on a separate line detail as the service is authorized under D018274100.  </a:t>
            </a:r>
          </a:p>
          <a:p>
            <a:pPr marL="571500" lvl="2" indent="-342900" algn="just">
              <a:defRPr/>
            </a:pPr>
            <a:r>
              <a:rPr lang="en-US" sz="2200" dirty="0" smtClean="0"/>
              <a:t>Services for Tuesday and Wednesday 10/1-10/2/2019 may be spanned as both are authorized under PA D018274181.</a:t>
            </a:r>
            <a:endParaRPr lang="en-US" sz="2200" dirty="0"/>
          </a:p>
          <a:p>
            <a:pPr lvl="1" algn="just">
              <a:buFont typeface="Arial" panose="020B0604020202020204" pitchFamily="34" charset="0"/>
              <a:buChar char="•"/>
              <a:defRPr/>
            </a:pPr>
            <a:endParaRPr lang="en-US" sz="2160" b="1" i="1" dirty="0" smtClean="0"/>
          </a:p>
          <a:p>
            <a:pPr lvl="1" algn="just">
              <a:buFont typeface="Arial" panose="020B0604020202020204" pitchFamily="34" charset="0"/>
              <a:buChar char="•"/>
              <a:defRPr/>
            </a:pPr>
            <a:endParaRPr lang="en-US" b="1" i="1" dirty="0"/>
          </a:p>
        </p:txBody>
      </p:sp>
    </p:spTree>
    <p:extLst>
      <p:ext uri="{BB962C8B-B14F-4D97-AF65-F5344CB8AC3E}">
        <p14:creationId xmlns:p14="http://schemas.microsoft.com/office/powerpoint/2010/main" val="3671663113"/>
      </p:ext>
    </p:extLst>
  </p:cSld>
  <p:clrMapOvr>
    <a:masterClrMapping/>
  </p:clrMapOvr>
  <p:transition>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DDS Specialized Services Provider Billing and Web Claim Submission Workshop</a:t>
            </a:r>
            <a:endParaRPr lang="en-US" dirty="0"/>
          </a:p>
        </p:txBody>
      </p:sp>
      <p:sp>
        <p:nvSpPr>
          <p:cNvPr id="3" name="Subtitle 2"/>
          <p:cNvSpPr>
            <a:spLocks noGrp="1"/>
          </p:cNvSpPr>
          <p:nvPr>
            <p:ph type="subTitle" idx="1"/>
          </p:nvPr>
        </p:nvSpPr>
        <p:spPr>
          <a:xfrm>
            <a:off x="685800" y="5257800"/>
            <a:ext cx="10210800" cy="1143000"/>
          </a:xfrm>
        </p:spPr>
        <p:txBody>
          <a:bodyPr/>
          <a:lstStyle/>
          <a:p>
            <a:r>
              <a:rPr lang="en-US" dirty="0" smtClean="0"/>
              <a:t>Claim Denials and Resolution</a:t>
            </a:r>
          </a:p>
          <a:p>
            <a:r>
              <a:rPr lang="en-US" dirty="0" smtClean="0"/>
              <a:t>www.ctdssmap.com</a:t>
            </a:r>
            <a:endParaRPr lang="en-US" dirty="0"/>
          </a:p>
          <a:p>
            <a:endParaRPr lang="en-US" dirty="0" smtClean="0"/>
          </a:p>
          <a:p>
            <a:endParaRPr lang="en-US" dirty="0" smtClean="0"/>
          </a:p>
        </p:txBody>
      </p:sp>
    </p:spTree>
    <p:extLst>
      <p:ext uri="{BB962C8B-B14F-4D97-AF65-F5344CB8AC3E}">
        <p14:creationId xmlns:p14="http://schemas.microsoft.com/office/powerpoint/2010/main" val="354753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Title 2"/>
          <p:cNvSpPr>
            <a:spLocks noGrp="1"/>
          </p:cNvSpPr>
          <p:nvPr>
            <p:ph type="title"/>
          </p:nvPr>
        </p:nvSpPr>
        <p:spPr/>
        <p:txBody>
          <a:bodyPr/>
          <a:lstStyle/>
          <a:p>
            <a:r>
              <a:rPr lang="en-US" dirty="0" smtClean="0"/>
              <a:t>DDS Specialized Services </a:t>
            </a:r>
            <a:r>
              <a:rPr lang="en-US" dirty="0"/>
              <a:t>Provider Billing Workshop</a:t>
            </a:r>
            <a:endParaRPr lang="en-US" altLang="en-US" dirty="0" smtClean="0">
              <a:cs typeface="Arial" panose="020B0604020202020204" pitchFamily="34" charset="0"/>
            </a:endParaRPr>
          </a:p>
        </p:txBody>
      </p:sp>
      <p:sp>
        <p:nvSpPr>
          <p:cNvPr id="2" name="Subtitle 1"/>
          <p:cNvSpPr>
            <a:spLocks noGrp="1"/>
          </p:cNvSpPr>
          <p:nvPr>
            <p:ph type="body" sz="quarter" idx="13"/>
          </p:nvPr>
        </p:nvSpPr>
        <p:spPr/>
        <p:txBody>
          <a:bodyPr/>
          <a:lstStyle/>
          <a:p>
            <a:pPr lvl="1">
              <a:defRPr/>
            </a:pPr>
            <a:r>
              <a:rPr lang="en-US" altLang="en-US" sz="2800" b="1" dirty="0">
                <a:cs typeface="Arial" panose="020B0604020202020204" pitchFamily="34" charset="0"/>
              </a:rPr>
              <a:t>Claim Denials and </a:t>
            </a:r>
            <a:r>
              <a:rPr lang="en-US" altLang="en-US" sz="2800" b="1" dirty="0" smtClean="0">
                <a:cs typeface="Arial" panose="020B0604020202020204" pitchFamily="34" charset="0"/>
              </a:rPr>
              <a:t>Resolution</a:t>
            </a:r>
            <a:endParaRPr lang="en-US" sz="2800" b="1" dirty="0"/>
          </a:p>
          <a:p>
            <a:pPr marL="246877" lvl="1">
              <a:defRPr/>
            </a:pPr>
            <a:endParaRPr lang="en-US" sz="2800" dirty="0"/>
          </a:p>
          <a:p>
            <a:pPr algn="ctr">
              <a:defRPr/>
            </a:pPr>
            <a:endParaRPr lang="en-US" sz="2800" dirty="0"/>
          </a:p>
        </p:txBody>
      </p:sp>
      <p:sp>
        <p:nvSpPr>
          <p:cNvPr id="4" name="Content Placeholder 3"/>
          <p:cNvSpPr>
            <a:spLocks noGrp="1"/>
          </p:cNvSpPr>
          <p:nvPr>
            <p:ph idx="1"/>
          </p:nvPr>
        </p:nvSpPr>
        <p:spPr/>
        <p:txBody>
          <a:bodyPr>
            <a:normAutofit/>
          </a:bodyPr>
          <a:lstStyle/>
          <a:p>
            <a:pPr marL="2285">
              <a:defRPr/>
            </a:pPr>
            <a:r>
              <a:rPr lang="en-US" dirty="0"/>
              <a:t>Denial </a:t>
            </a:r>
            <a:r>
              <a:rPr lang="en-US" dirty="0" smtClean="0"/>
              <a:t>Reasons Due to Eligibility:</a:t>
            </a:r>
          </a:p>
          <a:p>
            <a:pPr marL="2285">
              <a:defRPr/>
            </a:pPr>
            <a:endParaRPr lang="en-US" dirty="0"/>
          </a:p>
          <a:p>
            <a:pPr lvl="1">
              <a:defRPr/>
            </a:pPr>
            <a:r>
              <a:rPr lang="en-US" b="1" dirty="0" smtClean="0"/>
              <a:t>EOB </a:t>
            </a:r>
            <a:r>
              <a:rPr lang="en-US" b="1" dirty="0"/>
              <a:t>Code 2003 </a:t>
            </a:r>
            <a:r>
              <a:rPr lang="en-US" dirty="0"/>
              <a:t>- Client Ineligible for dates of service</a:t>
            </a:r>
          </a:p>
          <a:p>
            <a:pPr lvl="1" algn="just">
              <a:defRPr/>
            </a:pPr>
            <a:endParaRPr lang="en-US" sz="1000" b="1" dirty="0" smtClean="0"/>
          </a:p>
          <a:p>
            <a:pPr lvl="1" algn="just">
              <a:defRPr/>
            </a:pPr>
            <a:r>
              <a:rPr lang="en-US" b="1" dirty="0" smtClean="0"/>
              <a:t>EOB </a:t>
            </a:r>
            <a:r>
              <a:rPr lang="en-US" b="1" dirty="0"/>
              <a:t>Code 4021 </a:t>
            </a:r>
            <a:r>
              <a:rPr lang="en-US" dirty="0"/>
              <a:t>- Procedure Billed is not a Covered Service under the Client’s </a:t>
            </a:r>
            <a:r>
              <a:rPr lang="en-US" dirty="0" smtClean="0"/>
              <a:t>Benefit </a:t>
            </a:r>
            <a:r>
              <a:rPr lang="en-US" dirty="0"/>
              <a:t>Plan. (If this is the only EOB that sets on the claim, the client does not have </a:t>
            </a:r>
            <a:r>
              <a:rPr lang="en-US" dirty="0" smtClean="0"/>
              <a:t>a </a:t>
            </a:r>
            <a:r>
              <a:rPr lang="en-US" b="1" dirty="0" smtClean="0"/>
              <a:t>HUSKY C or HUSKY D </a:t>
            </a:r>
            <a:r>
              <a:rPr lang="en-US" dirty="0" smtClean="0"/>
              <a:t>benefit </a:t>
            </a:r>
            <a:r>
              <a:rPr lang="en-US" dirty="0"/>
              <a:t>plan.  If any other EOB is on the claim, take action on the other EOB and disregard EOB 4021).  </a:t>
            </a:r>
            <a:endParaRPr lang="en-US" dirty="0" smtClean="0"/>
          </a:p>
          <a:p>
            <a:pPr lvl="2" algn="just">
              <a:defRPr/>
            </a:pPr>
            <a:r>
              <a:rPr lang="en-US" b="1" dirty="0" smtClean="0"/>
              <a:t>Please </a:t>
            </a:r>
            <a:r>
              <a:rPr lang="en-US" b="1" dirty="0"/>
              <a:t>Note:  </a:t>
            </a:r>
            <a:r>
              <a:rPr lang="en-US" dirty="0"/>
              <a:t>The system attempts to process under the HUSKY benefit plan first, if not a covered service it will set 4021 for the HUSKY benefit plan.  The system will then attempt to process under </a:t>
            </a:r>
            <a:r>
              <a:rPr lang="en-US" dirty="0" smtClean="0"/>
              <a:t>any </a:t>
            </a:r>
            <a:r>
              <a:rPr lang="en-US" dirty="0"/>
              <a:t>other benefit plan the client may </a:t>
            </a:r>
            <a:r>
              <a:rPr lang="en-US" dirty="0" smtClean="0"/>
              <a:t>have, which too will set 4021. </a:t>
            </a:r>
          </a:p>
          <a:p>
            <a:pPr lvl="2" algn="just">
              <a:defRPr/>
            </a:pPr>
            <a:r>
              <a:rPr lang="en-US" b="1" dirty="0" smtClean="0"/>
              <a:t>Resolution</a:t>
            </a:r>
            <a:r>
              <a:rPr lang="en-US" b="1" dirty="0"/>
              <a:t>:</a:t>
            </a:r>
          </a:p>
          <a:p>
            <a:pPr lvl="3">
              <a:buFont typeface="Arial" panose="020B0604020202020204" pitchFamily="34" charset="0"/>
              <a:buChar char="•"/>
              <a:defRPr/>
            </a:pPr>
            <a:r>
              <a:rPr lang="en-US" dirty="0"/>
              <a:t>Client eligibility file needs to be updated with </a:t>
            </a:r>
            <a:r>
              <a:rPr lang="en-US" dirty="0" smtClean="0"/>
              <a:t>a </a:t>
            </a:r>
            <a:r>
              <a:rPr lang="en-US" b="1" dirty="0" smtClean="0"/>
              <a:t>HUSKY C or HUSKY D </a:t>
            </a:r>
            <a:r>
              <a:rPr lang="en-US" dirty="0" smtClean="0"/>
              <a:t>benefit </a:t>
            </a:r>
            <a:r>
              <a:rPr lang="en-US" dirty="0"/>
              <a:t>plan or </a:t>
            </a:r>
            <a:r>
              <a:rPr lang="en-US" dirty="0" smtClean="0"/>
              <a:t>a change </a:t>
            </a:r>
            <a:r>
              <a:rPr lang="en-US" dirty="0"/>
              <a:t>in the effective dates of eligibility.</a:t>
            </a:r>
          </a:p>
          <a:p>
            <a:pPr lvl="2">
              <a:buFont typeface="Wingdings" panose="05000000000000000000" pitchFamily="2" charset="2"/>
              <a:buChar char="§"/>
              <a:defRPr/>
            </a:pPr>
            <a:endParaRPr lang="en-US" sz="2880" b="1" dirty="0"/>
          </a:p>
          <a:p>
            <a:pPr lvl="1">
              <a:buFont typeface="Wingdings" panose="05000000000000000000" pitchFamily="2" charset="2"/>
              <a:buChar char="ü"/>
              <a:defRPr/>
            </a:pPr>
            <a:endParaRPr lang="en-US" sz="2880" b="1" dirty="0"/>
          </a:p>
          <a:p>
            <a:pPr marL="246877" lvl="1">
              <a:defRPr/>
            </a:pPr>
            <a:endParaRPr lang="en-US" sz="2880" b="1" dirty="0"/>
          </a:p>
        </p:txBody>
      </p:sp>
    </p:spTree>
    <p:extLst>
      <p:ext uri="{BB962C8B-B14F-4D97-AF65-F5344CB8AC3E}">
        <p14:creationId xmlns:p14="http://schemas.microsoft.com/office/powerpoint/2010/main" val="2065963540"/>
      </p:ext>
    </p:extLst>
  </p:cSld>
  <p:clrMapOvr>
    <a:masterClrMapping/>
  </p:clrMapOvr>
  <p:transition>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dirty="0" smtClean="0"/>
              <a:t>DDS Specialized Services </a:t>
            </a:r>
            <a:r>
              <a:rPr lang="en-US" dirty="0"/>
              <a:t>Provider Billing Workshop</a:t>
            </a:r>
            <a:endParaRPr lang="en-US" altLang="en-US" dirty="0" smtClean="0"/>
          </a:p>
        </p:txBody>
      </p:sp>
      <p:sp>
        <p:nvSpPr>
          <p:cNvPr id="2" name="Text Placeholder 1"/>
          <p:cNvSpPr>
            <a:spLocks noGrp="1"/>
          </p:cNvSpPr>
          <p:nvPr>
            <p:ph type="body" sz="quarter" idx="13"/>
          </p:nvPr>
        </p:nvSpPr>
        <p:spPr/>
        <p:txBody>
          <a:bodyPr/>
          <a:lstStyle/>
          <a:p>
            <a:r>
              <a:rPr lang="en-US" altLang="en-US" sz="2800" dirty="0"/>
              <a:t>Claim Denials and Resolution</a:t>
            </a:r>
            <a:endParaRPr lang="en-US" sz="2800" dirty="0"/>
          </a:p>
        </p:txBody>
      </p:sp>
      <p:sp>
        <p:nvSpPr>
          <p:cNvPr id="3" name="Content Placeholder 2"/>
          <p:cNvSpPr>
            <a:spLocks noGrp="1"/>
          </p:cNvSpPr>
          <p:nvPr>
            <p:ph idx="1"/>
          </p:nvPr>
        </p:nvSpPr>
        <p:spPr>
          <a:xfrm>
            <a:off x="381000" y="2209800"/>
            <a:ext cx="13514261" cy="5105400"/>
          </a:xfrm>
        </p:spPr>
        <p:txBody>
          <a:bodyPr>
            <a:normAutofit/>
          </a:bodyPr>
          <a:lstStyle/>
          <a:p>
            <a:pPr marL="358140" lvl="1">
              <a:defRPr/>
            </a:pPr>
            <a:r>
              <a:rPr lang="en-US" b="1" dirty="0" smtClean="0"/>
              <a:t>Claim Denial Reason due to PA Exhausted:</a:t>
            </a:r>
            <a:endParaRPr lang="en-US" b="1" dirty="0"/>
          </a:p>
          <a:p>
            <a:pPr marL="358140" lvl="1">
              <a:defRPr/>
            </a:pPr>
            <a:endParaRPr lang="en-US" b="1" dirty="0" smtClean="0"/>
          </a:p>
          <a:p>
            <a:pPr marL="284988" lvl="2" indent="0">
              <a:buNone/>
              <a:defRPr/>
            </a:pPr>
            <a:r>
              <a:rPr lang="en-US" b="1" dirty="0" smtClean="0"/>
              <a:t>  EOB </a:t>
            </a:r>
            <a:r>
              <a:rPr lang="en-US" b="1" dirty="0"/>
              <a:t>Code 3003 </a:t>
            </a:r>
            <a:r>
              <a:rPr lang="en-US" dirty="0" smtClean="0"/>
              <a:t>– </a:t>
            </a:r>
            <a:r>
              <a:rPr lang="en-US" dirty="0"/>
              <a:t>Prior Authorization is required for payment of the service (units for the service are exhausted).</a:t>
            </a:r>
          </a:p>
          <a:p>
            <a:pPr marL="284988" lvl="2" indent="0">
              <a:buNone/>
              <a:defRPr/>
            </a:pPr>
            <a:endParaRPr lang="en-US" dirty="0" smtClean="0"/>
          </a:p>
          <a:p>
            <a:pPr marL="284988" lvl="2" indent="0">
              <a:buNone/>
              <a:defRPr/>
            </a:pPr>
            <a:endParaRPr lang="en-US" dirty="0"/>
          </a:p>
          <a:p>
            <a:pPr marL="464820" lvl="1">
              <a:defRPr/>
            </a:pPr>
            <a:r>
              <a:rPr lang="en-US" b="1" dirty="0"/>
              <a:t>Resolution 1:  </a:t>
            </a:r>
            <a:r>
              <a:rPr lang="en-US" dirty="0"/>
              <a:t>Units of service must be added by the </a:t>
            </a:r>
            <a:r>
              <a:rPr lang="en-US" dirty="0" smtClean="0"/>
              <a:t>DDS </a:t>
            </a:r>
            <a:r>
              <a:rPr lang="en-US" dirty="0"/>
              <a:t>Case Manager to an existing PA that is currently 		                exhausted.</a:t>
            </a:r>
          </a:p>
          <a:p>
            <a:pPr marL="693420" lvl="2" indent="0">
              <a:buNone/>
              <a:defRPr/>
            </a:pPr>
            <a:endParaRPr lang="en-US" dirty="0"/>
          </a:p>
          <a:p>
            <a:pPr marL="516254" lvl="1">
              <a:defRPr/>
            </a:pPr>
            <a:r>
              <a:rPr lang="en-US" b="1" dirty="0"/>
              <a:t>Resolution 2:  </a:t>
            </a:r>
            <a:r>
              <a:rPr lang="en-US" dirty="0"/>
              <a:t>PA exhausted may be due to provider keying error.  </a:t>
            </a:r>
            <a:r>
              <a:rPr lang="en-US" dirty="0" smtClean="0"/>
              <a:t>Provider </a:t>
            </a:r>
            <a:r>
              <a:rPr lang="en-US" dirty="0"/>
              <a:t>should review claim(s) within the </a:t>
            </a:r>
            <a:r>
              <a:rPr lang="en-US" dirty="0" smtClean="0"/>
              <a:t>		               span </a:t>
            </a:r>
            <a:r>
              <a:rPr lang="en-US" dirty="0"/>
              <a:t>dates of </a:t>
            </a:r>
            <a:r>
              <a:rPr lang="en-US" dirty="0" smtClean="0"/>
              <a:t>the </a:t>
            </a:r>
            <a:r>
              <a:rPr lang="en-US" dirty="0"/>
              <a:t>PA for keying errors or possible over service. </a:t>
            </a:r>
          </a:p>
          <a:p>
            <a:pPr marL="950594" lvl="2" indent="-205740">
              <a:defRPr/>
            </a:pPr>
            <a:endParaRPr lang="en-US" sz="7200" dirty="0"/>
          </a:p>
          <a:p>
            <a:pPr marL="693420" lvl="2" indent="0">
              <a:buNone/>
              <a:defRPr/>
            </a:pPr>
            <a:endParaRPr lang="en-US" b="1" dirty="0" smtClean="0"/>
          </a:p>
          <a:p>
            <a:pPr>
              <a:defRPr/>
            </a:pPr>
            <a:endParaRPr lang="en-US" dirty="0"/>
          </a:p>
        </p:txBody>
      </p:sp>
    </p:spTree>
    <p:extLst>
      <p:ext uri="{BB962C8B-B14F-4D97-AF65-F5344CB8AC3E}">
        <p14:creationId xmlns:p14="http://schemas.microsoft.com/office/powerpoint/2010/main" val="4054219121"/>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731330" y="640080"/>
            <a:ext cx="13163932" cy="1022837"/>
          </a:xfrm>
        </p:spPr>
        <p:txBody>
          <a:bodyPr>
            <a:normAutofit/>
          </a:bodyPr>
          <a:lstStyle/>
          <a:p>
            <a:r>
              <a:rPr lang="en-US" dirty="0" smtClean="0"/>
              <a:t>DDS Specialized Services Provider Billing Workshop</a:t>
            </a:r>
            <a:r>
              <a:rPr lang="en-US" altLang="en-US" dirty="0" smtClean="0"/>
              <a:t/>
            </a:r>
            <a:br>
              <a:rPr lang="en-US" altLang="en-US" dirty="0" smtClean="0"/>
            </a:br>
            <a:r>
              <a:rPr lang="en-US" altLang="en-US" sz="2880" dirty="0"/>
              <a:t>Re-enrollment – Provider Specific Requirements</a:t>
            </a:r>
          </a:p>
        </p:txBody>
      </p:sp>
      <p:sp>
        <p:nvSpPr>
          <p:cNvPr id="3" name="Content Placeholder 2"/>
          <p:cNvSpPr>
            <a:spLocks noGrp="1"/>
          </p:cNvSpPr>
          <p:nvPr>
            <p:ph idx="1"/>
          </p:nvPr>
        </p:nvSpPr>
        <p:spPr>
          <a:xfrm>
            <a:off x="731330" y="1828799"/>
            <a:ext cx="13441871" cy="5360670"/>
          </a:xfrm>
        </p:spPr>
        <p:txBody>
          <a:bodyPr/>
          <a:lstStyle/>
          <a:p>
            <a:pPr>
              <a:defRPr/>
            </a:pPr>
            <a:endParaRPr lang="en-US" sz="2880" dirty="0" smtClean="0"/>
          </a:p>
          <a:p>
            <a:pPr>
              <a:defRPr/>
            </a:pPr>
            <a:r>
              <a:rPr lang="en-US" sz="2880" dirty="0" smtClean="0"/>
              <a:t>Prior to Re-enrolling, DDS Specialized Services Providers:</a:t>
            </a:r>
            <a:endParaRPr lang="en-US" sz="2880" dirty="0"/>
          </a:p>
          <a:p>
            <a:pPr>
              <a:defRPr/>
            </a:pPr>
            <a:endParaRPr lang="en-US" dirty="0"/>
          </a:p>
          <a:p>
            <a:pPr>
              <a:defRPr/>
            </a:pPr>
            <a:r>
              <a:rPr lang="en-US" dirty="0" smtClean="0"/>
              <a:t>Must be credentialed/re-credentialed by the Department of Developmental Services (DDS).</a:t>
            </a:r>
          </a:p>
          <a:p>
            <a:pPr marL="342900" indent="-342900">
              <a:buFont typeface="Arial" panose="020B0604020202020204" pitchFamily="34" charset="0"/>
              <a:buChar char="•"/>
              <a:defRPr/>
            </a:pPr>
            <a:r>
              <a:rPr lang="en-US" dirty="0" smtClean="0"/>
              <a:t>For initial enrollment </a:t>
            </a:r>
            <a:r>
              <a:rPr lang="en-US" b="0" dirty="0" smtClean="0"/>
              <a:t>providers enrolling as a DDS Specialized Services provider must submit a copy of their </a:t>
            </a:r>
            <a:r>
              <a:rPr lang="en-US" u="sng" dirty="0" smtClean="0"/>
              <a:t>Provider Profile </a:t>
            </a:r>
            <a:r>
              <a:rPr lang="en-US" b="0" dirty="0" smtClean="0"/>
              <a:t>from DDS confirming their credentials to provide DDS Specialized services to clients residing in Nursing Facilities.</a:t>
            </a:r>
          </a:p>
          <a:p>
            <a:pPr marL="342900" indent="-342900">
              <a:buFont typeface="Arial" panose="020B0604020202020204" pitchFamily="34" charset="0"/>
              <a:buChar char="•"/>
              <a:defRPr/>
            </a:pPr>
            <a:r>
              <a:rPr lang="en-US" u="sng" dirty="0" smtClean="0"/>
              <a:t>For re-enrollment </a:t>
            </a:r>
            <a:r>
              <a:rPr lang="en-US" b="0" dirty="0" smtClean="0"/>
              <a:t>requirements will be communicated to the provider at the time of re-enrollment.</a:t>
            </a:r>
            <a:endParaRPr lang="en-US" b="0" u="sng" dirty="0"/>
          </a:p>
          <a:p>
            <a:pPr>
              <a:defRPr/>
            </a:pPr>
            <a:r>
              <a:rPr lang="en-US" u="sng" dirty="0" smtClean="0"/>
              <a:t>The Application tracking number should be pre-printed in the upper right hand corner of the (FOD)</a:t>
            </a:r>
            <a:r>
              <a:rPr lang="en-US" dirty="0" smtClean="0"/>
              <a:t> to</a:t>
            </a:r>
            <a:r>
              <a:rPr lang="en-US" b="0" dirty="0" smtClean="0"/>
              <a:t> ensure the association of the FOD to the provider’s re-enrollment application.</a:t>
            </a:r>
            <a:endParaRPr lang="en-US" dirty="0" smtClean="0"/>
          </a:p>
          <a:p>
            <a:pPr>
              <a:defRPr/>
            </a:pPr>
            <a:endParaRPr lang="en-US" dirty="0"/>
          </a:p>
        </p:txBody>
      </p:sp>
    </p:spTree>
    <p:extLst>
      <p:ext uri="{BB962C8B-B14F-4D97-AF65-F5344CB8AC3E}">
        <p14:creationId xmlns:p14="http://schemas.microsoft.com/office/powerpoint/2010/main" val="2706282699"/>
      </p:ext>
    </p:extLst>
  </p:cSld>
  <p:clrMapOvr>
    <a:masterClrMapping/>
  </p:clrMapOvr>
  <p:transition>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dirty="0" smtClean="0"/>
              <a:t>DDS Specialized Services </a:t>
            </a:r>
            <a:r>
              <a:rPr lang="en-US" dirty="0"/>
              <a:t>Provider Billing Workshop</a:t>
            </a:r>
            <a:endParaRPr lang="en-US" altLang="en-US" dirty="0" smtClean="0"/>
          </a:p>
        </p:txBody>
      </p:sp>
      <p:sp>
        <p:nvSpPr>
          <p:cNvPr id="2" name="Text Placeholder 1"/>
          <p:cNvSpPr>
            <a:spLocks noGrp="1"/>
          </p:cNvSpPr>
          <p:nvPr>
            <p:ph type="body" sz="quarter" idx="13"/>
          </p:nvPr>
        </p:nvSpPr>
        <p:spPr/>
        <p:txBody>
          <a:bodyPr/>
          <a:lstStyle/>
          <a:p>
            <a:r>
              <a:rPr lang="en-US" altLang="en-US" sz="2800" dirty="0"/>
              <a:t>Claim Denials and Resolution</a:t>
            </a:r>
            <a:endParaRPr lang="en-US" sz="2800" dirty="0"/>
          </a:p>
        </p:txBody>
      </p:sp>
      <p:sp>
        <p:nvSpPr>
          <p:cNvPr id="3" name="Content Placeholder 2"/>
          <p:cNvSpPr>
            <a:spLocks noGrp="1"/>
          </p:cNvSpPr>
          <p:nvPr>
            <p:ph idx="1"/>
          </p:nvPr>
        </p:nvSpPr>
        <p:spPr>
          <a:xfrm>
            <a:off x="381000" y="2209800"/>
            <a:ext cx="13868400" cy="5105400"/>
          </a:xfrm>
        </p:spPr>
        <p:txBody>
          <a:bodyPr>
            <a:normAutofit/>
          </a:bodyPr>
          <a:lstStyle/>
          <a:p>
            <a:pPr marL="358140">
              <a:defRPr/>
            </a:pPr>
            <a:r>
              <a:rPr lang="en-US" b="1" dirty="0" smtClean="0"/>
              <a:t>Claim Denial Reason due to Provider Not Allowed to Submit Claims for Care Plan:</a:t>
            </a:r>
            <a:endParaRPr lang="en-US" b="1" dirty="0"/>
          </a:p>
          <a:p>
            <a:pPr marL="358140" lvl="1">
              <a:defRPr/>
            </a:pPr>
            <a:endParaRPr lang="en-US" b="1" dirty="0" smtClean="0"/>
          </a:p>
          <a:p>
            <a:pPr marL="358140" lvl="1">
              <a:defRPr/>
            </a:pPr>
            <a:r>
              <a:rPr lang="en-US" b="1" dirty="0" smtClean="0"/>
              <a:t>EOB </a:t>
            </a:r>
            <a:r>
              <a:rPr lang="en-US" b="1" dirty="0"/>
              <a:t>Code </a:t>
            </a:r>
            <a:r>
              <a:rPr lang="en-US" b="1" dirty="0" smtClean="0"/>
              <a:t>3017 </a:t>
            </a:r>
            <a:r>
              <a:rPr lang="en-US" dirty="0" smtClean="0"/>
              <a:t>– Provider not Allowed to Submit claims for Care Pan</a:t>
            </a:r>
            <a:endParaRPr lang="en-US" dirty="0"/>
          </a:p>
          <a:p>
            <a:pPr marL="284988" lvl="2" indent="0">
              <a:buNone/>
              <a:defRPr/>
            </a:pPr>
            <a:endParaRPr lang="en-US" dirty="0" smtClean="0"/>
          </a:p>
          <a:p>
            <a:pPr marL="284988" lvl="2" indent="0">
              <a:buNone/>
              <a:defRPr/>
            </a:pPr>
            <a:r>
              <a:rPr lang="en-US" dirty="0" smtClean="0"/>
              <a:t> </a:t>
            </a:r>
            <a:r>
              <a:rPr lang="en-US" b="1" dirty="0" smtClean="0"/>
              <a:t>Cause: </a:t>
            </a:r>
          </a:p>
          <a:p>
            <a:pPr marL="284988" lvl="2" indent="0">
              <a:buNone/>
              <a:defRPr/>
            </a:pPr>
            <a:r>
              <a:rPr lang="en-US" b="1" dirty="0" smtClean="0"/>
              <a:t> </a:t>
            </a:r>
            <a:r>
              <a:rPr lang="en-US" dirty="0" smtClean="0"/>
              <a:t>Provider Submitting a claim for  H2019 for an ABI client using their DDS  Specialized Services Provider AVRS ID</a:t>
            </a:r>
            <a:r>
              <a:rPr lang="en-US" dirty="0"/>
              <a:t>. </a:t>
            </a:r>
            <a:r>
              <a:rPr lang="en-US" dirty="0" smtClean="0"/>
              <a:t>(H2019 a covered service under both ABI and DDS Specialized Services).</a:t>
            </a:r>
          </a:p>
          <a:p>
            <a:pPr marL="284988" lvl="2" indent="0">
              <a:buNone/>
              <a:defRPr/>
            </a:pPr>
            <a:endParaRPr lang="en-US" b="1" dirty="0" smtClean="0"/>
          </a:p>
          <a:p>
            <a:pPr marL="464820" lvl="1">
              <a:defRPr/>
            </a:pPr>
            <a:r>
              <a:rPr lang="en-US" b="1" dirty="0" smtClean="0"/>
              <a:t>Resolution :  </a:t>
            </a:r>
            <a:r>
              <a:rPr lang="en-US" dirty="0" smtClean="0"/>
              <a:t>Provider must resubmit claim under their  ABI Provider ID.</a:t>
            </a:r>
            <a:endParaRPr lang="en-US" dirty="0"/>
          </a:p>
          <a:p>
            <a:pPr marL="693420" lvl="2" indent="0">
              <a:buNone/>
              <a:defRPr/>
            </a:pPr>
            <a:endParaRPr lang="en-US" dirty="0"/>
          </a:p>
          <a:p>
            <a:pPr marL="516254" lvl="1">
              <a:defRPr/>
            </a:pPr>
            <a:endParaRPr lang="en-US" b="1" dirty="0" smtClean="0"/>
          </a:p>
          <a:p>
            <a:pPr marL="950594" lvl="2" indent="-205740">
              <a:defRPr/>
            </a:pPr>
            <a:endParaRPr lang="en-US" sz="7200" dirty="0"/>
          </a:p>
          <a:p>
            <a:pPr marL="693420" lvl="2" indent="0">
              <a:buNone/>
              <a:defRPr/>
            </a:pPr>
            <a:endParaRPr lang="en-US" b="1" dirty="0" smtClean="0"/>
          </a:p>
          <a:p>
            <a:pPr>
              <a:defRPr/>
            </a:pPr>
            <a:endParaRPr lang="en-US" dirty="0"/>
          </a:p>
        </p:txBody>
      </p:sp>
    </p:spTree>
    <p:extLst>
      <p:ext uri="{BB962C8B-B14F-4D97-AF65-F5344CB8AC3E}">
        <p14:creationId xmlns:p14="http://schemas.microsoft.com/office/powerpoint/2010/main" val="2692275162"/>
      </p:ext>
    </p:extLst>
  </p:cSld>
  <p:clrMapOvr>
    <a:masterClrMapping/>
  </p:clrMapOvr>
  <p:transition>
    <p:wipe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DDS Specialized Services Provider Billing and Web Claim Submission Workshop</a:t>
            </a:r>
            <a:endParaRPr lang="en-US" dirty="0"/>
          </a:p>
        </p:txBody>
      </p:sp>
      <p:sp>
        <p:nvSpPr>
          <p:cNvPr id="3" name="Subtitle 2"/>
          <p:cNvSpPr>
            <a:spLocks noGrp="1"/>
          </p:cNvSpPr>
          <p:nvPr>
            <p:ph type="subTitle" idx="1"/>
          </p:nvPr>
        </p:nvSpPr>
        <p:spPr>
          <a:xfrm>
            <a:off x="685800" y="5257800"/>
            <a:ext cx="10210800" cy="1143000"/>
          </a:xfrm>
        </p:spPr>
        <p:txBody>
          <a:bodyPr/>
          <a:lstStyle/>
          <a:p>
            <a:r>
              <a:rPr lang="en-US" dirty="0" smtClean="0"/>
              <a:t>Remittance Advice</a:t>
            </a:r>
          </a:p>
          <a:p>
            <a:r>
              <a:rPr lang="en-US" dirty="0" smtClean="0"/>
              <a:t>www.ctdssmap.com</a:t>
            </a:r>
            <a:endParaRPr lang="en-US" dirty="0"/>
          </a:p>
          <a:p>
            <a:endParaRPr lang="en-US" dirty="0" smtClean="0"/>
          </a:p>
          <a:p>
            <a:endParaRPr lang="en-US" dirty="0" smtClean="0"/>
          </a:p>
        </p:txBody>
      </p:sp>
    </p:spTree>
    <p:extLst>
      <p:ext uri="{BB962C8B-B14F-4D97-AF65-F5344CB8AC3E}">
        <p14:creationId xmlns:p14="http://schemas.microsoft.com/office/powerpoint/2010/main" val="206972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4387" y="627312"/>
            <a:ext cx="13163932" cy="493776"/>
          </a:xfrm>
        </p:spPr>
        <p:txBody>
          <a:bodyPr/>
          <a:lstStyle/>
          <a:p>
            <a:r>
              <a:rPr lang="en-US" dirty="0" smtClean="0"/>
              <a:t>DDS Specialized Services </a:t>
            </a:r>
            <a:r>
              <a:rPr lang="en-US" dirty="0"/>
              <a:t>Provider Billing Workshop</a:t>
            </a:r>
          </a:p>
        </p:txBody>
      </p:sp>
      <p:sp>
        <p:nvSpPr>
          <p:cNvPr id="2" name="Text Placeholder 1"/>
          <p:cNvSpPr>
            <a:spLocks noGrp="1"/>
          </p:cNvSpPr>
          <p:nvPr>
            <p:ph type="body" sz="quarter" idx="13"/>
          </p:nvPr>
        </p:nvSpPr>
        <p:spPr/>
        <p:txBody>
          <a:bodyPr/>
          <a:lstStyle/>
          <a:p>
            <a:r>
              <a:rPr lang="en-US" dirty="0"/>
              <a:t>Remittance </a:t>
            </a:r>
            <a:r>
              <a:rPr lang="en-US" dirty="0" smtClean="0"/>
              <a:t>Advice - Access to Claim and Financial Reporting</a:t>
            </a:r>
            <a:endParaRPr lang="en-US" dirty="0"/>
          </a:p>
        </p:txBody>
      </p:sp>
      <p:sp>
        <p:nvSpPr>
          <p:cNvPr id="7" name="Content Placeholder 1"/>
          <p:cNvSpPr>
            <a:spLocks noGrp="1"/>
          </p:cNvSpPr>
          <p:nvPr>
            <p:ph idx="1"/>
          </p:nvPr>
        </p:nvSpPr>
        <p:spPr>
          <a:xfrm>
            <a:off x="731520" y="2072064"/>
            <a:ext cx="13163741" cy="5426016"/>
          </a:xfrm>
        </p:spPr>
        <p:txBody>
          <a:bodyPr>
            <a:normAutofit/>
          </a:bodyPr>
          <a:lstStyle/>
          <a:p>
            <a:r>
              <a:rPr lang="en-US" b="0" dirty="0"/>
              <a:t>All claims activity is reported to providers twice a month on a Remittance </a:t>
            </a:r>
            <a:r>
              <a:rPr lang="en-US" b="0" dirty="0" smtClean="0"/>
              <a:t>Advice (RA)</a:t>
            </a:r>
          </a:p>
          <a:p>
            <a:endParaRPr lang="en-US" b="0" dirty="0"/>
          </a:p>
          <a:p>
            <a:r>
              <a:rPr lang="en-US" b="0" dirty="0"/>
              <a:t>RAs provide comprehensive information about claims that are paid, denied, in process, and adjusted, and are produced based on a provider’s claim </a:t>
            </a:r>
            <a:r>
              <a:rPr lang="en-US" b="0" dirty="0" smtClean="0"/>
              <a:t>activity</a:t>
            </a:r>
          </a:p>
          <a:p>
            <a:endParaRPr lang="en-US" b="0" dirty="0"/>
          </a:p>
          <a:p>
            <a:r>
              <a:rPr lang="en-US" b="0" dirty="0"/>
              <a:t>Providers receive RAs electronically via the secure Provider Web site at </a:t>
            </a:r>
            <a:r>
              <a:rPr lang="en-US" b="0" dirty="0" smtClean="0">
                <a:hlinkClick r:id="rId3"/>
              </a:rPr>
              <a:t>www.ctdssmap.com</a:t>
            </a:r>
            <a:endParaRPr lang="en-US" b="0" dirty="0" smtClean="0"/>
          </a:p>
          <a:p>
            <a:endParaRPr lang="en-US" b="0" dirty="0"/>
          </a:p>
          <a:p>
            <a:r>
              <a:rPr lang="en-US" b="0" dirty="0"/>
              <a:t>Available in </a:t>
            </a:r>
            <a:r>
              <a:rPr lang="en-US" b="0" dirty="0" smtClean="0"/>
              <a:t>the </a:t>
            </a:r>
            <a:r>
              <a:rPr lang="en-US" b="0" dirty="0"/>
              <a:t>ASC X12N 835 </a:t>
            </a:r>
            <a:r>
              <a:rPr lang="en-US" b="0" dirty="0" smtClean="0"/>
              <a:t>Payment/Advice </a:t>
            </a:r>
            <a:r>
              <a:rPr lang="en-US" b="0" dirty="0"/>
              <a:t>standard transaction </a:t>
            </a:r>
            <a:r>
              <a:rPr lang="en-US" b="0" dirty="0" smtClean="0"/>
              <a:t>format, which is a string of raw data that must be configured by the provider/vendor for download into their system, PDF or </a:t>
            </a:r>
            <a:r>
              <a:rPr lang="en-US" b="0" dirty="0"/>
              <a:t>in the </a:t>
            </a:r>
            <a:r>
              <a:rPr lang="en-US" b="0" dirty="0" smtClean="0"/>
              <a:t>Comma Separated Format (CSV) </a:t>
            </a:r>
            <a:r>
              <a:rPr lang="en-US" b="0" dirty="0"/>
              <a:t>which provides the paper version of the </a:t>
            </a:r>
            <a:r>
              <a:rPr lang="en-US" b="0" dirty="0" smtClean="0"/>
              <a:t>RA</a:t>
            </a:r>
          </a:p>
          <a:p>
            <a:endParaRPr lang="en-US" b="0" dirty="0"/>
          </a:p>
          <a:p>
            <a:r>
              <a:rPr lang="en-US" b="0" dirty="0"/>
              <a:t>Only the last 10 RAs are maintained on the </a:t>
            </a:r>
            <a:r>
              <a:rPr lang="en-US" b="0" dirty="0" smtClean="0"/>
              <a:t>DXC Technology Web </a:t>
            </a:r>
            <a:r>
              <a:rPr lang="en-US" b="0" dirty="0"/>
              <a:t>site; it is highly recommended that providers save a copy of their RAs to their local computer system for future access</a:t>
            </a:r>
          </a:p>
          <a:p>
            <a:endParaRPr lang="en-US" dirty="0"/>
          </a:p>
        </p:txBody>
      </p:sp>
    </p:spTree>
    <p:extLst>
      <p:ext uri="{BB962C8B-B14F-4D97-AF65-F5344CB8AC3E}">
        <p14:creationId xmlns:p14="http://schemas.microsoft.com/office/powerpoint/2010/main" val="145827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DDS Specialized Services </a:t>
            </a:r>
            <a:r>
              <a:rPr lang="en-US" dirty="0"/>
              <a:t>Provider Billing Workshop</a:t>
            </a:r>
          </a:p>
        </p:txBody>
      </p:sp>
      <p:sp>
        <p:nvSpPr>
          <p:cNvPr id="3" name="Text Placeholder 2"/>
          <p:cNvSpPr>
            <a:spLocks noGrp="1"/>
          </p:cNvSpPr>
          <p:nvPr>
            <p:ph type="body" sz="quarter" idx="13"/>
          </p:nvPr>
        </p:nvSpPr>
        <p:spPr/>
        <p:txBody>
          <a:bodyPr/>
          <a:lstStyle/>
          <a:p>
            <a:r>
              <a:rPr lang="en-US" dirty="0"/>
              <a:t>Remittance Advice </a:t>
            </a:r>
            <a:r>
              <a:rPr lang="en-US" dirty="0" smtClean="0"/>
              <a:t>(RA) - </a:t>
            </a:r>
            <a:r>
              <a:rPr lang="en-US" dirty="0"/>
              <a:t>Access to Claim and Financial Reporting</a:t>
            </a:r>
          </a:p>
          <a:p>
            <a:endParaRPr lang="en-US" dirty="0"/>
          </a:p>
        </p:txBody>
      </p:sp>
      <p:sp>
        <p:nvSpPr>
          <p:cNvPr id="4" name="Content Placeholder 3"/>
          <p:cNvSpPr>
            <a:spLocks noGrp="1"/>
          </p:cNvSpPr>
          <p:nvPr>
            <p:ph idx="1"/>
          </p:nvPr>
        </p:nvSpPr>
        <p:spPr/>
        <p:txBody>
          <a:bodyPr>
            <a:normAutofit/>
          </a:bodyPr>
          <a:lstStyle/>
          <a:p>
            <a:r>
              <a:rPr lang="en-US" b="0" dirty="0" smtClean="0"/>
              <a:t>To  access the Remittance Advice in PDF or CSV Format:</a:t>
            </a:r>
          </a:p>
          <a:p>
            <a:endParaRPr lang="en-US" b="0" dirty="0" smtClean="0"/>
          </a:p>
          <a:p>
            <a:r>
              <a:rPr lang="en-US" b="0" dirty="0" smtClean="0"/>
              <a:t>Click </a:t>
            </a:r>
            <a:r>
              <a:rPr lang="en-US" b="0" dirty="0"/>
              <a:t>Download Remittance Advice from the Quick Link box on the account home </a:t>
            </a:r>
            <a:r>
              <a:rPr lang="en-US" b="0" dirty="0" smtClean="0"/>
              <a:t>screen or select </a:t>
            </a:r>
            <a:r>
              <a:rPr lang="en-US" b="0" dirty="0"/>
              <a:t>Download from the Trade Files drop-down menu </a:t>
            </a:r>
          </a:p>
          <a:p>
            <a:endParaRPr lang="en-US" b="0" dirty="0"/>
          </a:p>
          <a:p>
            <a:endParaRPr lang="en-US" b="0" dirty="0" smtClean="0"/>
          </a:p>
          <a:p>
            <a:endParaRPr lang="en-US" b="0" dirty="0"/>
          </a:p>
          <a:p>
            <a:endParaRPr lang="en-US" b="0" dirty="0" smtClean="0"/>
          </a:p>
          <a:p>
            <a:r>
              <a:rPr lang="en-US" b="0" dirty="0" smtClean="0"/>
              <a:t>  then </a:t>
            </a:r>
            <a:r>
              <a:rPr lang="en-US" b="0" dirty="0"/>
              <a:t>select “Remit. Advice (RA) - PDF” or “CSV” from the “Transaction Type” on the File Download Search screen. </a:t>
            </a:r>
          </a:p>
          <a:p>
            <a:endParaRPr lang="en-US" dirty="0" smtClean="0"/>
          </a:p>
          <a:p>
            <a:r>
              <a:rPr lang="en-US" dirty="0" smtClean="0"/>
              <a:t>Note: Files are only retained on the Provider’s Secure Web Account for a period of five (5) months or ten           (10) RAs at which time they are removed.  Providers should download copies each cycle for future reference.</a:t>
            </a:r>
            <a:endParaRPr lang="en-US" dirty="0"/>
          </a:p>
        </p:txBody>
      </p:sp>
      <p:grpSp>
        <p:nvGrpSpPr>
          <p:cNvPr id="5" name="Group 4"/>
          <p:cNvGrpSpPr/>
          <p:nvPr/>
        </p:nvGrpSpPr>
        <p:grpSpPr>
          <a:xfrm>
            <a:off x="1066800" y="3657600"/>
            <a:ext cx="2686050" cy="1417320"/>
            <a:chOff x="5491163" y="5400675"/>
            <a:chExt cx="2238375" cy="1181100"/>
          </a:xfrm>
        </p:grpSpPr>
        <p:pic>
          <p:nvPicPr>
            <p:cNvPr id="6" name="Picture 3"/>
            <p:cNvPicPr>
              <a:picLocks noChangeAspect="1" noChangeArrowheads="1"/>
            </p:cNvPicPr>
            <p:nvPr/>
          </p:nvPicPr>
          <p:blipFill>
            <a:blip r:embed="rId3" cstate="print"/>
            <a:srcRect/>
            <a:stretch>
              <a:fillRect/>
            </a:stretch>
          </p:blipFill>
          <p:spPr bwMode="auto">
            <a:xfrm>
              <a:off x="5491163" y="5400675"/>
              <a:ext cx="2238375" cy="1181100"/>
            </a:xfrm>
            <a:prstGeom prst="rect">
              <a:avLst/>
            </a:prstGeom>
            <a:noFill/>
            <a:ln w="28575">
              <a:solidFill>
                <a:schemeClr val="accent5"/>
              </a:solidFill>
              <a:miter lim="800000"/>
              <a:headEnd/>
              <a:tailEnd/>
            </a:ln>
            <a:effectLst/>
          </p:spPr>
        </p:pic>
        <p:sp>
          <p:nvSpPr>
            <p:cNvPr id="7" name="Frame 6"/>
            <p:cNvSpPr/>
            <p:nvPr/>
          </p:nvSpPr>
          <p:spPr bwMode="auto">
            <a:xfrm>
              <a:off x="5734050" y="6200775"/>
              <a:ext cx="1895475" cy="209550"/>
            </a:xfrm>
            <a:prstGeom prst="frame">
              <a:avLst/>
            </a:prstGeom>
            <a:solidFill>
              <a:srgbClr val="FF0000"/>
            </a:solidFill>
            <a:ln w="28575" cap="flat" cmpd="sng" algn="ctr">
              <a:solidFill>
                <a:schemeClr val="accent5"/>
              </a:solidFill>
              <a:prstDash val="solid"/>
              <a:round/>
              <a:headEnd type="none" w="med" len="med"/>
              <a:tailEnd type="none" w="med" len="med"/>
            </a:ln>
            <a:effectLst/>
          </p:spPr>
          <p:txBody>
            <a:bodyPr vert="horz" wrap="none" lIns="109728" tIns="54864" rIns="109728" bIns="54864" numCol="1" rtlCol="0" anchor="ctr" anchorCtr="0" compatLnSpc="1">
              <a:prstTxWarp prst="textNoShape">
                <a:avLst/>
              </a:prstTxWarp>
            </a:bodyPr>
            <a:lstStyle/>
            <a:p>
              <a:pPr algn="ctr" defTabSz="1097280" fontAlgn="base">
                <a:lnSpc>
                  <a:spcPct val="95000"/>
                </a:lnSpc>
                <a:spcBef>
                  <a:spcPct val="35000"/>
                </a:spcBef>
                <a:spcAft>
                  <a:spcPct val="0"/>
                </a:spcAft>
                <a:buClr>
                  <a:schemeClr val="tx1"/>
                </a:buClr>
              </a:pPr>
              <a:endParaRPr lang="en-US" sz="2400" dirty="0">
                <a:latin typeface="Verdana" pitchFamily="34" charset="0"/>
                <a:ea typeface="MS PGothic" pitchFamily="34" charset="-128"/>
                <a:cs typeface="Arial" charset="0"/>
              </a:endParaRPr>
            </a:p>
          </p:txBody>
        </p:sp>
      </p:grpSp>
      <p:pic>
        <p:nvPicPr>
          <p:cNvPr id="10" name="Picture 9"/>
          <p:cNvPicPr>
            <a:picLocks noChangeAspect="1"/>
          </p:cNvPicPr>
          <p:nvPr/>
        </p:nvPicPr>
        <p:blipFill>
          <a:blip r:embed="rId4"/>
          <a:stretch>
            <a:fillRect/>
          </a:stretch>
        </p:blipFill>
        <p:spPr>
          <a:xfrm>
            <a:off x="4686300" y="3429000"/>
            <a:ext cx="7562850" cy="1828800"/>
          </a:xfrm>
          <a:prstGeom prst="rect">
            <a:avLst/>
          </a:prstGeom>
          <a:ln w="28575">
            <a:solidFill>
              <a:schemeClr val="accent5"/>
            </a:solidFill>
          </a:ln>
        </p:spPr>
      </p:pic>
    </p:spTree>
    <p:extLst>
      <p:ext uri="{BB962C8B-B14F-4D97-AF65-F5344CB8AC3E}">
        <p14:creationId xmlns:p14="http://schemas.microsoft.com/office/powerpoint/2010/main" val="404194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330" y="533400"/>
            <a:ext cx="13163932" cy="520055"/>
          </a:xfrm>
        </p:spPr>
        <p:txBody>
          <a:bodyPr/>
          <a:lstStyle/>
          <a:p>
            <a:r>
              <a:rPr lang="en-US" dirty="0" smtClean="0"/>
              <a:t>DDS Specialized Services </a:t>
            </a:r>
            <a:r>
              <a:rPr lang="en-US" dirty="0"/>
              <a:t>Provider Billing Workshop</a:t>
            </a:r>
          </a:p>
        </p:txBody>
      </p:sp>
      <p:sp>
        <p:nvSpPr>
          <p:cNvPr id="3" name="Text Placeholder 2"/>
          <p:cNvSpPr>
            <a:spLocks noGrp="1"/>
          </p:cNvSpPr>
          <p:nvPr>
            <p:ph type="body" sz="quarter" idx="13"/>
          </p:nvPr>
        </p:nvSpPr>
        <p:spPr>
          <a:xfrm>
            <a:off x="731328" y="1053455"/>
            <a:ext cx="13163932" cy="363867"/>
          </a:xfrm>
        </p:spPr>
        <p:txBody>
          <a:bodyPr/>
          <a:lstStyle/>
          <a:p>
            <a:r>
              <a:rPr lang="en-US" dirty="0"/>
              <a:t>Remittance </a:t>
            </a:r>
            <a:r>
              <a:rPr lang="en-US" dirty="0" smtClean="0"/>
              <a:t>Advice Comma Separated Value - CSV Format</a:t>
            </a:r>
            <a:endParaRPr lang="en-US" dirty="0"/>
          </a:p>
        </p:txBody>
      </p:sp>
      <p:sp>
        <p:nvSpPr>
          <p:cNvPr id="4" name="Content Placeholder 3"/>
          <p:cNvSpPr>
            <a:spLocks noGrp="1"/>
          </p:cNvSpPr>
          <p:nvPr>
            <p:ph idx="1"/>
          </p:nvPr>
        </p:nvSpPr>
        <p:spPr>
          <a:xfrm>
            <a:off x="609600" y="1645921"/>
            <a:ext cx="13563600" cy="5821679"/>
          </a:xfrm>
        </p:spPr>
        <p:txBody>
          <a:bodyPr/>
          <a:lstStyle/>
          <a:p>
            <a:pPr algn="just"/>
            <a:r>
              <a:rPr lang="en-US" sz="2400" dirty="0" smtClean="0"/>
              <a:t>In addition to the traditional </a:t>
            </a:r>
            <a:r>
              <a:rPr lang="en-US" sz="2400" dirty="0"/>
              <a:t>PDF Remittance Advice </a:t>
            </a:r>
            <a:r>
              <a:rPr lang="en-US" sz="2400" dirty="0" smtClean="0"/>
              <a:t>(RA) format, DDS Specialized Services  </a:t>
            </a:r>
            <a:r>
              <a:rPr lang="en-US" sz="2400" dirty="0"/>
              <a:t>providers will have access to their </a:t>
            </a:r>
            <a:r>
              <a:rPr lang="en-US" sz="2400" dirty="0" smtClean="0"/>
              <a:t>(</a:t>
            </a:r>
            <a:r>
              <a:rPr lang="en-US" sz="2400" dirty="0"/>
              <a:t>RA) in an excel format.  This allows providers to sort the file and search for specific claim approvals and denials.  To access the RA, go to our Web site at </a:t>
            </a:r>
            <a:r>
              <a:rPr lang="en-US" sz="2400" u="sng" dirty="0">
                <a:hlinkClick r:id="rId3"/>
              </a:rPr>
              <a:t>www.ctdssmap.com</a:t>
            </a:r>
            <a:r>
              <a:rPr lang="en-US" sz="2400" dirty="0"/>
              <a:t> and log onto the secure Web portal.  Under “Trade Files”, choose “Download” from the drop down menu.  Select “CSV” from the “Transaction Type” on the File Download Search screen.  This will populate the current files available to download.  </a:t>
            </a:r>
            <a:r>
              <a:rPr lang="en-US" sz="2400" u="sng" dirty="0"/>
              <a:t>The following provides an example of the data available in this excel format: </a:t>
            </a:r>
            <a:endParaRPr lang="en" sz="2400" dirty="0"/>
          </a:p>
        </p:txBody>
      </p:sp>
      <p:pic>
        <p:nvPicPr>
          <p:cNvPr id="5" name="Picture 4"/>
          <p:cNvPicPr>
            <a:picLocks noChangeAspect="1"/>
          </p:cNvPicPr>
          <p:nvPr/>
        </p:nvPicPr>
        <p:blipFill>
          <a:blip r:embed="rId4"/>
          <a:stretch>
            <a:fillRect/>
          </a:stretch>
        </p:blipFill>
        <p:spPr>
          <a:xfrm>
            <a:off x="707882" y="4419600"/>
            <a:ext cx="13096875" cy="2828925"/>
          </a:xfrm>
          <a:prstGeom prst="rect">
            <a:avLst/>
          </a:prstGeom>
          <a:ln>
            <a:solidFill>
              <a:schemeClr val="accent5"/>
            </a:solidFill>
          </a:ln>
        </p:spPr>
      </p:pic>
    </p:spTree>
    <p:extLst>
      <p:ext uri="{BB962C8B-B14F-4D97-AF65-F5344CB8AC3E}">
        <p14:creationId xmlns:p14="http://schemas.microsoft.com/office/powerpoint/2010/main" val="157296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DDS Specialized Services </a:t>
            </a:r>
            <a:r>
              <a:rPr lang="en-US" dirty="0"/>
              <a:t>Provider Billing Workshop</a:t>
            </a:r>
          </a:p>
        </p:txBody>
      </p:sp>
      <p:sp>
        <p:nvSpPr>
          <p:cNvPr id="4" name="Text Placeholder 3"/>
          <p:cNvSpPr>
            <a:spLocks noGrp="1"/>
          </p:cNvSpPr>
          <p:nvPr>
            <p:ph type="body" sz="quarter" idx="13"/>
          </p:nvPr>
        </p:nvSpPr>
        <p:spPr/>
        <p:txBody>
          <a:bodyPr/>
          <a:lstStyle/>
          <a:p>
            <a:r>
              <a:rPr lang="en-US" dirty="0"/>
              <a:t>Remittance </a:t>
            </a:r>
            <a:r>
              <a:rPr lang="en-US" dirty="0" smtClean="0"/>
              <a:t>Advice - Components of the RA – 7 Sections</a:t>
            </a:r>
          </a:p>
          <a:p>
            <a:endParaRPr lang="en-US" dirty="0"/>
          </a:p>
          <a:p>
            <a:endParaRPr lang="en-US" dirty="0" smtClean="0"/>
          </a:p>
          <a:p>
            <a:endParaRPr lang="en-US" dirty="0"/>
          </a:p>
          <a:p>
            <a:endParaRPr lang="en-US" dirty="0" smtClean="0"/>
          </a:p>
          <a:p>
            <a:endParaRPr lang="en-US" dirty="0"/>
          </a:p>
        </p:txBody>
      </p:sp>
      <p:sp>
        <p:nvSpPr>
          <p:cNvPr id="2" name="Content Placeholder 1"/>
          <p:cNvSpPr>
            <a:spLocks noGrp="1"/>
          </p:cNvSpPr>
          <p:nvPr>
            <p:ph idx="1"/>
          </p:nvPr>
        </p:nvSpPr>
        <p:spPr>
          <a:xfrm>
            <a:off x="731520" y="1752600"/>
            <a:ext cx="13517880" cy="5562600"/>
          </a:xfrm>
        </p:spPr>
        <p:txBody>
          <a:bodyPr>
            <a:noAutofit/>
          </a:bodyPr>
          <a:lstStyle/>
          <a:p>
            <a:r>
              <a:rPr lang="en-US" dirty="0"/>
              <a:t>Banner Page</a:t>
            </a:r>
          </a:p>
          <a:p>
            <a:pPr lvl="1"/>
            <a:r>
              <a:rPr lang="en-US" dirty="0"/>
              <a:t>Important messages from DSS or </a:t>
            </a:r>
            <a:r>
              <a:rPr lang="en-US" dirty="0" smtClean="0"/>
              <a:t>DXC Technology</a:t>
            </a:r>
          </a:p>
          <a:p>
            <a:pPr lvl="1"/>
            <a:endParaRPr lang="en-US" dirty="0"/>
          </a:p>
          <a:p>
            <a:r>
              <a:rPr lang="en-US" dirty="0"/>
              <a:t>Claims Information (Paid, Denied, and Adjustments)</a:t>
            </a:r>
          </a:p>
          <a:p>
            <a:pPr lvl="1"/>
            <a:r>
              <a:rPr lang="en-US" dirty="0"/>
              <a:t>Sorted by claim type and status; reports up to 20 EOB codes per </a:t>
            </a:r>
            <a:r>
              <a:rPr lang="en-US" dirty="0" smtClean="0"/>
              <a:t>claim</a:t>
            </a:r>
          </a:p>
          <a:p>
            <a:pPr lvl="1"/>
            <a:endParaRPr lang="en-US" dirty="0"/>
          </a:p>
          <a:p>
            <a:r>
              <a:rPr lang="en-US" dirty="0"/>
              <a:t>TPL Information</a:t>
            </a:r>
          </a:p>
          <a:p>
            <a:pPr lvl="1"/>
            <a:r>
              <a:rPr lang="en-US" dirty="0"/>
              <a:t>The primary insurance that is on file for clients whose services appear on the </a:t>
            </a:r>
            <a:r>
              <a:rPr lang="en-US" dirty="0" smtClean="0"/>
              <a:t>RA</a:t>
            </a:r>
          </a:p>
          <a:p>
            <a:pPr lvl="1"/>
            <a:endParaRPr lang="en-US" dirty="0"/>
          </a:p>
          <a:p>
            <a:r>
              <a:rPr lang="en-US" dirty="0"/>
              <a:t>Financial Transactions Processed</a:t>
            </a:r>
          </a:p>
          <a:p>
            <a:pPr lvl="1"/>
            <a:r>
              <a:rPr lang="en-US" dirty="0"/>
              <a:t>Payouts, Refunds, Account </a:t>
            </a:r>
            <a:r>
              <a:rPr lang="en-US" dirty="0" smtClean="0"/>
              <a:t>Receivables</a:t>
            </a:r>
          </a:p>
          <a:p>
            <a:pPr lvl="1"/>
            <a:endParaRPr lang="en-US" dirty="0"/>
          </a:p>
        </p:txBody>
      </p:sp>
    </p:spTree>
    <p:extLst>
      <p:ext uri="{BB962C8B-B14F-4D97-AF65-F5344CB8AC3E}">
        <p14:creationId xmlns:p14="http://schemas.microsoft.com/office/powerpoint/2010/main" val="133269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DDS Specialized Services </a:t>
            </a:r>
            <a:r>
              <a:rPr lang="en-US" dirty="0"/>
              <a:t>Provider Billing Workshop</a:t>
            </a:r>
          </a:p>
        </p:txBody>
      </p:sp>
      <p:sp>
        <p:nvSpPr>
          <p:cNvPr id="4" name="Text Placeholder 3"/>
          <p:cNvSpPr>
            <a:spLocks noGrp="1"/>
          </p:cNvSpPr>
          <p:nvPr>
            <p:ph type="body" sz="quarter" idx="13"/>
          </p:nvPr>
        </p:nvSpPr>
        <p:spPr/>
        <p:txBody>
          <a:bodyPr/>
          <a:lstStyle/>
          <a:p>
            <a:r>
              <a:rPr lang="en-US" dirty="0"/>
              <a:t>Remittance </a:t>
            </a:r>
            <a:r>
              <a:rPr lang="en-US" dirty="0" smtClean="0"/>
              <a:t>Advice - Components of the RA – 7 Sections cont.</a:t>
            </a:r>
          </a:p>
          <a:p>
            <a:endParaRPr lang="en-US" dirty="0"/>
          </a:p>
          <a:p>
            <a:endParaRPr lang="en-US" dirty="0" smtClean="0"/>
          </a:p>
          <a:p>
            <a:endParaRPr lang="en-US" dirty="0"/>
          </a:p>
          <a:p>
            <a:endParaRPr lang="en-US" dirty="0" smtClean="0"/>
          </a:p>
          <a:p>
            <a:endParaRPr lang="en-US" dirty="0"/>
          </a:p>
        </p:txBody>
      </p:sp>
      <p:sp>
        <p:nvSpPr>
          <p:cNvPr id="2" name="Content Placeholder 1"/>
          <p:cNvSpPr>
            <a:spLocks noGrp="1"/>
          </p:cNvSpPr>
          <p:nvPr>
            <p:ph idx="1"/>
          </p:nvPr>
        </p:nvSpPr>
        <p:spPr>
          <a:xfrm>
            <a:off x="731520" y="1752600"/>
            <a:ext cx="13517880" cy="5562600"/>
          </a:xfrm>
        </p:spPr>
        <p:txBody>
          <a:bodyPr>
            <a:noAutofit/>
          </a:bodyPr>
          <a:lstStyle/>
          <a:p>
            <a:r>
              <a:rPr lang="en-US" dirty="0"/>
              <a:t>RA Summary</a:t>
            </a:r>
          </a:p>
          <a:p>
            <a:pPr lvl="1"/>
            <a:r>
              <a:rPr lang="en-US" dirty="0"/>
              <a:t>Month-to-day and year-to-day summaries of financial activities, account </a:t>
            </a:r>
            <a:r>
              <a:rPr lang="en-US" dirty="0" smtClean="0"/>
              <a:t>receivables</a:t>
            </a:r>
          </a:p>
          <a:p>
            <a:pPr lvl="1"/>
            <a:endParaRPr lang="en-US" dirty="0"/>
          </a:p>
          <a:p>
            <a:r>
              <a:rPr lang="en-US" dirty="0" smtClean="0"/>
              <a:t>EOB </a:t>
            </a:r>
            <a:r>
              <a:rPr lang="en-US" dirty="0"/>
              <a:t>Code Descriptions</a:t>
            </a:r>
          </a:p>
          <a:p>
            <a:pPr lvl="1"/>
            <a:r>
              <a:rPr lang="en-US" dirty="0"/>
              <a:t>Descriptions of the EOB codes that posted to claims on the </a:t>
            </a:r>
            <a:r>
              <a:rPr lang="en-US" dirty="0" smtClean="0"/>
              <a:t>RA</a:t>
            </a:r>
          </a:p>
          <a:p>
            <a:pPr lvl="1"/>
            <a:endParaRPr lang="en-US" dirty="0"/>
          </a:p>
          <a:p>
            <a:r>
              <a:rPr lang="en-US" dirty="0"/>
              <a:t>Claims in Process</a:t>
            </a:r>
          </a:p>
          <a:p>
            <a:pPr lvl="1"/>
            <a:r>
              <a:rPr lang="en-US" dirty="0"/>
              <a:t>Lists claims that were in suspense when the financial cycle was run</a:t>
            </a:r>
          </a:p>
        </p:txBody>
      </p:sp>
    </p:spTree>
    <p:extLst>
      <p:ext uri="{BB962C8B-B14F-4D97-AF65-F5344CB8AC3E}">
        <p14:creationId xmlns:p14="http://schemas.microsoft.com/office/powerpoint/2010/main" val="376910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Remittance Advice – Banner Page</a:t>
            </a:r>
            <a:br>
              <a:rPr lang="en-US" dirty="0" smtClean="0"/>
            </a:br>
            <a:endParaRPr lang="en-US" dirty="0"/>
          </a:p>
        </p:txBody>
      </p:sp>
      <p:sp>
        <p:nvSpPr>
          <p:cNvPr id="11" name="Content Placeholder 10"/>
          <p:cNvSpPr>
            <a:spLocks noGrp="1"/>
          </p:cNvSpPr>
          <p:nvPr>
            <p:ph idx="1"/>
          </p:nvPr>
        </p:nvSpPr>
        <p:spPr>
          <a:xfrm>
            <a:off x="914400" y="2209800"/>
            <a:ext cx="13030200" cy="5121275"/>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pic>
        <p:nvPicPr>
          <p:cNvPr id="10" name="Picture 9"/>
          <p:cNvPicPr>
            <a:picLocks noChangeAspect="1"/>
          </p:cNvPicPr>
          <p:nvPr/>
        </p:nvPicPr>
        <p:blipFill>
          <a:blip r:embed="rId3"/>
          <a:stretch>
            <a:fillRect/>
          </a:stretch>
        </p:blipFill>
        <p:spPr>
          <a:xfrm>
            <a:off x="693058" y="3447143"/>
            <a:ext cx="12882562" cy="3305175"/>
          </a:xfrm>
          <a:prstGeom prst="rect">
            <a:avLst/>
          </a:prstGeom>
          <a:ln>
            <a:solidFill>
              <a:srgbClr val="00B0F0"/>
            </a:solidFill>
          </a:ln>
        </p:spPr>
      </p:pic>
      <p:pic>
        <p:nvPicPr>
          <p:cNvPr id="3" name="Picture 2"/>
          <p:cNvPicPr>
            <a:picLocks noChangeAspect="1"/>
          </p:cNvPicPr>
          <p:nvPr/>
        </p:nvPicPr>
        <p:blipFill>
          <a:blip r:embed="rId4"/>
          <a:stretch>
            <a:fillRect/>
          </a:stretch>
        </p:blipFill>
        <p:spPr>
          <a:xfrm>
            <a:off x="674914" y="1590675"/>
            <a:ext cx="12893449" cy="1838325"/>
          </a:xfrm>
          <a:prstGeom prst="rect">
            <a:avLst/>
          </a:prstGeom>
        </p:spPr>
      </p:pic>
    </p:spTree>
    <p:extLst>
      <p:ext uri="{BB962C8B-B14F-4D97-AF65-F5344CB8AC3E}">
        <p14:creationId xmlns:p14="http://schemas.microsoft.com/office/powerpoint/2010/main" val="210464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Remittance Advice - Paid Claims</a:t>
            </a:r>
            <a:endParaRPr lang="en-US" dirty="0"/>
          </a:p>
        </p:txBody>
      </p:sp>
      <p:pic>
        <p:nvPicPr>
          <p:cNvPr id="8" name="Content Placeholder 7"/>
          <p:cNvPicPr>
            <a:picLocks noGrp="1" noChangeAspect="1"/>
          </p:cNvPicPr>
          <p:nvPr>
            <p:ph idx="1"/>
          </p:nvPr>
        </p:nvPicPr>
        <p:blipFill>
          <a:blip r:embed="rId3"/>
          <a:stretch>
            <a:fillRect/>
          </a:stretch>
        </p:blipFill>
        <p:spPr>
          <a:xfrm>
            <a:off x="648607" y="1730375"/>
            <a:ext cx="12934950" cy="2333625"/>
          </a:xfrm>
          <a:prstGeom prst="rect">
            <a:avLst/>
          </a:prstGeom>
        </p:spPr>
      </p:pic>
      <p:pic>
        <p:nvPicPr>
          <p:cNvPr id="3" name="Picture 2"/>
          <p:cNvPicPr>
            <a:picLocks noChangeAspect="1"/>
          </p:cNvPicPr>
          <p:nvPr/>
        </p:nvPicPr>
        <p:blipFill>
          <a:blip r:embed="rId4"/>
          <a:stretch>
            <a:fillRect/>
          </a:stretch>
        </p:blipFill>
        <p:spPr>
          <a:xfrm>
            <a:off x="648607" y="4081585"/>
            <a:ext cx="12934950" cy="2514600"/>
          </a:xfrm>
          <a:prstGeom prst="rect">
            <a:avLst/>
          </a:prstGeom>
        </p:spPr>
      </p:pic>
    </p:spTree>
    <p:extLst>
      <p:ext uri="{BB962C8B-B14F-4D97-AF65-F5344CB8AC3E}">
        <p14:creationId xmlns:p14="http://schemas.microsoft.com/office/powerpoint/2010/main" val="218832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997" y="685800"/>
            <a:ext cx="13545403" cy="914400"/>
          </a:xfrm>
        </p:spPr>
        <p:txBody>
          <a:bodyPr>
            <a:normAutofit fontScale="90000"/>
          </a:bodyPr>
          <a:lstStyle/>
          <a:p>
            <a:r>
              <a:rPr lang="en-US" sz="4400" dirty="0" smtClean="0"/>
              <a:t>Remittance Advice – Denied Claims</a:t>
            </a:r>
            <a:r>
              <a:rPr lang="en-US" dirty="0" smtClean="0"/>
              <a:t/>
            </a:r>
            <a:br>
              <a:rPr lang="en-US" dirty="0" smtClean="0"/>
            </a:br>
            <a:endParaRPr lang="en-US" dirty="0"/>
          </a:p>
        </p:txBody>
      </p:sp>
      <p:sp>
        <p:nvSpPr>
          <p:cNvPr id="11" name="Content Placeholder 10"/>
          <p:cNvSpPr>
            <a:spLocks noGrp="1"/>
          </p:cNvSpPr>
          <p:nvPr>
            <p:ph idx="1"/>
          </p:nvPr>
        </p:nvSpPr>
        <p:spPr>
          <a:xfrm>
            <a:off x="685800" y="1371600"/>
            <a:ext cx="13258800" cy="6095999"/>
          </a:xfrm>
        </p:spPr>
        <p:txBody>
          <a:bodyPr>
            <a:normAutofit/>
          </a:bodyPr>
          <a:lstStyle/>
          <a:p>
            <a:endParaRPr lang="en-US" dirty="0" smtClean="0"/>
          </a:p>
          <a:p>
            <a:endParaRPr lang="en-US" dirty="0"/>
          </a:p>
          <a:p>
            <a:endParaRPr lang="en-US" dirty="0" smtClean="0"/>
          </a:p>
          <a:p>
            <a:endParaRPr lang="en-US" dirty="0"/>
          </a:p>
          <a:p>
            <a:endParaRPr lang="en-US" dirty="0"/>
          </a:p>
          <a:p>
            <a:endParaRPr lang="en-US" dirty="0" smtClean="0"/>
          </a:p>
        </p:txBody>
      </p:sp>
      <p:pic>
        <p:nvPicPr>
          <p:cNvPr id="7" name="Picture 6"/>
          <p:cNvPicPr>
            <a:picLocks noChangeAspect="1"/>
          </p:cNvPicPr>
          <p:nvPr/>
        </p:nvPicPr>
        <p:blipFill>
          <a:blip r:embed="rId3"/>
          <a:stretch>
            <a:fillRect/>
          </a:stretch>
        </p:blipFill>
        <p:spPr>
          <a:xfrm>
            <a:off x="990599" y="5257800"/>
            <a:ext cx="12039601" cy="2257425"/>
          </a:xfrm>
          <a:prstGeom prst="rect">
            <a:avLst/>
          </a:prstGeom>
        </p:spPr>
      </p:pic>
      <p:pic>
        <p:nvPicPr>
          <p:cNvPr id="3" name="Picture 2"/>
          <p:cNvPicPr>
            <a:picLocks noChangeAspect="1"/>
          </p:cNvPicPr>
          <p:nvPr/>
        </p:nvPicPr>
        <p:blipFill>
          <a:blip r:embed="rId4"/>
          <a:stretch>
            <a:fillRect/>
          </a:stretch>
        </p:blipFill>
        <p:spPr>
          <a:xfrm>
            <a:off x="871111" y="1685926"/>
            <a:ext cx="12715875" cy="2200275"/>
          </a:xfrm>
          <a:prstGeom prst="rect">
            <a:avLst/>
          </a:prstGeom>
          <a:ln w="12700">
            <a:solidFill>
              <a:srgbClr val="00B0F0"/>
            </a:solidFill>
          </a:ln>
        </p:spPr>
      </p:pic>
      <p:pic>
        <p:nvPicPr>
          <p:cNvPr id="4" name="Picture 3"/>
          <p:cNvPicPr>
            <a:picLocks noChangeAspect="1"/>
          </p:cNvPicPr>
          <p:nvPr/>
        </p:nvPicPr>
        <p:blipFill>
          <a:blip r:embed="rId5"/>
          <a:stretch>
            <a:fillRect/>
          </a:stretch>
        </p:blipFill>
        <p:spPr>
          <a:xfrm>
            <a:off x="871110" y="3948113"/>
            <a:ext cx="12715875" cy="1247775"/>
          </a:xfrm>
          <a:prstGeom prst="rect">
            <a:avLst/>
          </a:prstGeom>
        </p:spPr>
      </p:pic>
    </p:spTree>
    <p:extLst>
      <p:ext uri="{BB962C8B-B14F-4D97-AF65-F5344CB8AC3E}">
        <p14:creationId xmlns:p14="http://schemas.microsoft.com/office/powerpoint/2010/main" val="259033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XC">
  <a:themeElements>
    <a:clrScheme name="DXC">
      <a:dk1>
        <a:srgbClr val="000000"/>
      </a:dk1>
      <a:lt1>
        <a:srgbClr val="FFFFFF"/>
      </a:lt1>
      <a:dk2>
        <a:srgbClr val="000000"/>
      </a:dk2>
      <a:lt2>
        <a:srgbClr val="FFFFFF"/>
      </a:lt2>
      <a:accent1>
        <a:srgbClr val="000000"/>
      </a:accent1>
      <a:accent2>
        <a:srgbClr val="666666"/>
      </a:accent2>
      <a:accent3>
        <a:srgbClr val="FFED00"/>
      </a:accent3>
      <a:accent4>
        <a:srgbClr val="64FF00"/>
      </a:accent4>
      <a:accent5>
        <a:srgbClr val="00C9FF"/>
      </a:accent5>
      <a:accent6>
        <a:srgbClr val="D9D9D9"/>
      </a:accent6>
      <a:hlink>
        <a:srgbClr val="000000"/>
      </a:hlink>
      <a:folHlink>
        <a:srgbClr val="666666"/>
      </a:folHlink>
    </a:clrScheme>
    <a:fontScheme name="DXC">
      <a:majorFont>
        <a:latin typeface="Arial"/>
        <a:ea typeface=""/>
        <a:cs typeface=""/>
      </a:majorFont>
      <a:minorFont>
        <a:latin typeface="Arial"/>
        <a:ea typeface=""/>
        <a:cs typeface=""/>
      </a:minorFont>
    </a:fontScheme>
    <a:fmtScheme name="DXC">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style>
        <a:lnRef idx="0">
          <a:schemeClr val="accent1"/>
        </a:lnRef>
        <a:fillRef idx="1">
          <a:schemeClr val="accent1"/>
        </a:fillRef>
        <a:effectRef idx="0">
          <a:schemeClr val="accent1"/>
        </a:effectRef>
        <a:fontRef idx="minor">
          <a:schemeClr val="lt1"/>
        </a:fontRef>
      </a:style>
    </a:spDef>
    <a:lnDef>
      <a:spPr>
        <a:ln w="6350" cap="sq"/>
      </a:spPr>
      <a:bodyPr/>
      <a:lstStyle/>
      <a:style>
        <a:lnRef idx="1">
          <a:schemeClr val="accent1"/>
        </a:lnRef>
        <a:fillRef idx="0">
          <a:schemeClr val="accent1"/>
        </a:fillRef>
        <a:effectRef idx="0">
          <a:schemeClr val="accent1"/>
        </a:effectRef>
        <a:fontRef idx="minor">
          <a:schemeClr val="lt1"/>
        </a:fontRef>
      </a:style>
    </a:lnDef>
  </a:objectDefaults>
  <a:extraClrSchemeLst/>
  <a:extLst>
    <a:ext uri="{05A4C25C-085E-4340-85A3-A5531E510DB2}">
      <thm15:themeFamily xmlns:thm15="http://schemas.microsoft.com/office/thememl/2012/main" xmlns="" name="dxc_int_powerpoint_16x9_template" id="{0A550C65-A83E-C24C-B08F-DB19D25C59F5}" vid="{B712A4A5-3F4E-3D44-AEDC-22156EEF3D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dxc_powerpoint_16x9_template</Template>
  <TotalTime>6386</TotalTime>
  <Words>8225</Words>
  <Application>Microsoft Office PowerPoint</Application>
  <PresentationFormat>Custom</PresentationFormat>
  <Paragraphs>964</Paragraphs>
  <Slides>129</Slides>
  <Notes>64</Notes>
  <HiddenSlides>0</HiddenSlides>
  <MMClips>0</MMClips>
  <ScaleCrop>false</ScaleCrop>
  <HeadingPairs>
    <vt:vector size="4" baseType="variant">
      <vt:variant>
        <vt:lpstr>Theme</vt:lpstr>
      </vt:variant>
      <vt:variant>
        <vt:i4>1</vt:i4>
      </vt:variant>
      <vt:variant>
        <vt:lpstr>Slide Titles</vt:lpstr>
      </vt:variant>
      <vt:variant>
        <vt:i4>129</vt:i4>
      </vt:variant>
    </vt:vector>
  </HeadingPairs>
  <TitlesOfParts>
    <vt:vector size="130" baseType="lpstr">
      <vt:lpstr>DXC</vt:lpstr>
      <vt:lpstr>DDS Specialized Services Provider Billing and Web Claim Submission Workshop</vt:lpstr>
      <vt:lpstr>DDS Specialized Services Provider Billing Workshop Training Topics </vt:lpstr>
      <vt:lpstr>DDS Specialized Services Provider Billing Workshop Training Topics cont.</vt:lpstr>
      <vt:lpstr>DDS Specialized Services Provider Billing and Web Claim Submission Workshop</vt:lpstr>
      <vt:lpstr>DDS Specialized Services Provider Billing Workshop Introduction to DDS Specialized Services Program Changes</vt:lpstr>
      <vt:lpstr>DDS Specialized Services Provider Billing Workshop</vt:lpstr>
      <vt:lpstr>DDS Specialized Services Provider Billing and Web Claim Submission Workshop</vt:lpstr>
      <vt:lpstr>DDS Specialized Services Provider Billing Workshop Re-enrollment – Notification and Process</vt:lpstr>
      <vt:lpstr>DDS Specialized Services Provider Billing Workshop Re-enrollment – Provider Specific Requirements</vt:lpstr>
      <vt:lpstr>DDS Specialized Services Provider Billing Workshop Re-enrollment – Notification and Process cont.</vt:lpstr>
      <vt:lpstr>DDS Specialized Services Billing and Web Claim Submission Workshop</vt:lpstr>
      <vt:lpstr>DDS Specialized Services Provider Billing Workshop</vt:lpstr>
      <vt:lpstr>DDS Specialized  Services Provider Billing Workshop</vt:lpstr>
      <vt:lpstr>DDS Specialized Services Provider Billing Workshop Secure Web Account Set-up – Options to Secure Site Access  www.ctdssmap.com</vt:lpstr>
      <vt:lpstr>DDS Specialized Services Provider Billing Workshop  Secure Web Account Set-up – Options to Secure Site Access cont. www.ctdssmap.com</vt:lpstr>
      <vt:lpstr>DDS Specialized Services Provider Billing Workshop</vt:lpstr>
      <vt:lpstr>DDS Specialized Services Provider Billing Workshop</vt:lpstr>
      <vt:lpstr>DDS Specialized Services Provider Billing Workshop</vt:lpstr>
      <vt:lpstr>DDS Specialized Services Provider Billing and Web Claim Submission Workshop</vt:lpstr>
      <vt:lpstr>DDS Specialized Services Provider Billing Workshop</vt:lpstr>
      <vt:lpstr>DDS Specialized Services Provider Billing Workshop Web Account Capabilities</vt:lpstr>
      <vt:lpstr>DDS Specialized Services Provider Billing Workshop Web Account Capabilities cont.</vt:lpstr>
      <vt:lpstr>DDS Specialized Services Provider Billing Workshop Web Account Capabilities</vt:lpstr>
      <vt:lpstr>DDS Specialized Services Provider Billing and Web Claim Submission Workshop</vt:lpstr>
      <vt:lpstr>DDS Specialized Services Provider Billing Workshop Web Account Capabilities - Demographic Maintenance</vt:lpstr>
      <vt:lpstr>DDS Specialized Services Provider Billing Workshop Web Account Capabilities Demographic Maintenance cont.</vt:lpstr>
      <vt:lpstr>DDS Specialized Services Provider Billing Workshop</vt:lpstr>
      <vt:lpstr>DDS Specialized Services Provider Billing Workshop Web Account Capabilities-Demographic Maintenance cont.</vt:lpstr>
      <vt:lpstr>DDS Specialized Services Provider Billing Workshop </vt:lpstr>
      <vt:lpstr>DDS Specialized Services Provider Billing and Web Claim Submission Workshop</vt:lpstr>
      <vt:lpstr>DDS Specialized Services Provider Billing Workshop</vt:lpstr>
      <vt:lpstr>DDS Specialized Services Provider Billing Workshop Web Account Capabilities - Clerk Maintenance</vt:lpstr>
      <vt:lpstr>DDS Specialized Services Provider Billing Workshop    Web Account Capabilities - Clerk Maintenance</vt:lpstr>
      <vt:lpstr>DDS Specialized Services Provider Billing Workshop  Web Account Capabilities - Clerk Maintenance  This will be the firs panel that at clerk will see after signing on to their Secure Web Portal Account</vt:lpstr>
      <vt:lpstr>DDS Specialized Services Provider Billing Workshop    Web Account Capabilities - Clerk Maintenance</vt:lpstr>
      <vt:lpstr>DDS Specialized Services Provider Billing Workshop    Web Account Capabilities - Clerk Maintenance</vt:lpstr>
      <vt:lpstr>DDS Specialized Services Provider Billing Workshop             Web Account Capabilities - Switch User </vt:lpstr>
      <vt:lpstr>DDS Specialized Services Provider Billing and Web Claim Submission Workshop</vt:lpstr>
      <vt:lpstr>DDS Specialized Services Provider Billing Workshop</vt:lpstr>
      <vt:lpstr>DDS Specialized Services Provider Billing Workshop Eligibility Verification</vt:lpstr>
      <vt:lpstr>DDS Specialized Services Provider Billing Workshop</vt:lpstr>
      <vt:lpstr>DDS Specialized Services Provider Billing Workshop</vt:lpstr>
      <vt:lpstr>DDS Specialized Services Provider Billing Workshop</vt:lpstr>
      <vt:lpstr>DDS Specialized Services Provider Billing Workshop</vt:lpstr>
      <vt:lpstr>DDS Specialized Services Provider Billing Workshop</vt:lpstr>
      <vt:lpstr>DDS Specialized Services Provider Billing Workshop</vt:lpstr>
      <vt:lpstr>DDS Specialized Services Provider Billing Workshop</vt:lpstr>
      <vt:lpstr>DDS Specialized Services Provider Billing Workshop</vt:lpstr>
      <vt:lpstr>DDS Specialized Services Provider Billing and Web Claim Submission Workshop</vt:lpstr>
      <vt:lpstr>DDS Specialized Services Provider Billing Workshop</vt:lpstr>
      <vt:lpstr>DDS Specialized Services Billing Provider Workshop Billing Guidelines and Restrictions- Billable Services </vt:lpstr>
      <vt:lpstr>DDS Specialized Services Provider Billing Workshop</vt:lpstr>
      <vt:lpstr>DDS Specialized Services Provider Billing Workshop</vt:lpstr>
      <vt:lpstr>DDS Waiver Services Provider Billing Workshop</vt:lpstr>
      <vt:lpstr>DDS Specialized Services Provider Billing Workshop</vt:lpstr>
      <vt:lpstr>DDS Specialized Services Provider Billing Workshop</vt:lpstr>
      <vt:lpstr>DDS Specialized Services Provider Billing Workshop</vt:lpstr>
      <vt:lpstr>DDS Specialized Services Provider Billing Workshop</vt:lpstr>
      <vt:lpstr>DDS Specialized Services Provider Billing and Web Claim Submission Workshop</vt:lpstr>
      <vt:lpstr>DDS Specialized Services Provider Billing Workshop</vt:lpstr>
      <vt:lpstr>DDS Specialized Services Provider Billing Workshop Web Claim Submission Access to Claim Format</vt:lpstr>
      <vt:lpstr>DDS Specialized Services Provider Billing Workshop Claim Processing/Submission Information/Resources</vt:lpstr>
      <vt:lpstr>DDS Specialized Services Provider Billing Workshop Claims Processing/Submission Information – Demographics/Diagnosis.</vt:lpstr>
      <vt:lpstr>DDS Specialized Services Provider Billing Workshop Claims Processing/Submission Information – Service Line Detail</vt:lpstr>
      <vt:lpstr>DDS Specialized Services Provider Billing Workshop Claims Processing/Submission Information – Third Party Liability/Claim Status</vt:lpstr>
      <vt:lpstr>DDS Specialized Services Provider Billing Workshop Claims Processing/Submission Information – Claim Status cont./EOB Info.</vt:lpstr>
      <vt:lpstr>DDS Specialized Services Provider Billing Workshop Web Claim Inquiry</vt:lpstr>
      <vt:lpstr>DDS Specialized Services Provider Billing Workshop</vt:lpstr>
      <vt:lpstr>DDS Specialized Services Provider Billing Workshop</vt:lpstr>
      <vt:lpstr>DDS Specialized Services Provider Billing Workshop</vt:lpstr>
      <vt:lpstr>DDS Specialized Services Provider Billing Workshop</vt:lpstr>
      <vt:lpstr>DDS Specialized Services Provider Billing Workshop</vt:lpstr>
      <vt:lpstr>DDS Specialized Services Provider Billing Workshop</vt:lpstr>
      <vt:lpstr>DDS Specialized Services Provider Billing and Web Claim Submission Workshop</vt:lpstr>
      <vt:lpstr>DDS Specialized Services Provider Billing Workshop</vt:lpstr>
      <vt:lpstr>DDS Specialized Services Provider Billing Workshop</vt:lpstr>
      <vt:lpstr>DDS Specialized Services Provider Billing Workshop</vt:lpstr>
      <vt:lpstr>DDS Specialized Services Provider Billing Workshop</vt:lpstr>
      <vt:lpstr>DDS Specialized Services Provider Billing Workshop Web Claim Submission Options - Copy</vt:lpstr>
      <vt:lpstr>DDS Specialized Services Provider Billing Workshop                         Web Claim Submission Options - Resubmit</vt:lpstr>
      <vt:lpstr>DDS Specialized Services Provider Billing and Web Claim Submission Workshop</vt:lpstr>
      <vt:lpstr>DDS Specialized Services Provider Billing Workshop</vt:lpstr>
      <vt:lpstr>DDS Specialized Services Provider Billing and Web Claim Submission Workshop</vt:lpstr>
      <vt:lpstr>DDS Specialized Services Provider Billing Workshop</vt:lpstr>
      <vt:lpstr>DDS Specialized Services Provider Billing Workshop</vt:lpstr>
      <vt:lpstr>DDS Specialized Services Provider Billing Workshop</vt:lpstr>
      <vt:lpstr>DDS Specialized Services Provider Billing and Web Claim Submission Workshop</vt:lpstr>
      <vt:lpstr>DDS Specialized Services Provider Billing Workshop</vt:lpstr>
      <vt:lpstr>DDS Specialized Services Provider Billing Workshop</vt:lpstr>
      <vt:lpstr>DDS Specialized Services Provider Billing Workshop</vt:lpstr>
      <vt:lpstr>DDS Specialized Services Provider Billing and Web Claim Submission Workshop</vt:lpstr>
      <vt:lpstr>DDS Specialized Services Provider Billing Workshop</vt:lpstr>
      <vt:lpstr>DDS Specialized Services Provider Billing Workshop</vt:lpstr>
      <vt:lpstr>DDS Specialized Services Provider Billing Workshop</vt:lpstr>
      <vt:lpstr>DDS Specialized Services Provider Billing Workshop</vt:lpstr>
      <vt:lpstr>DDS Specialized Services Provider Billing Workshop</vt:lpstr>
      <vt:lpstr>Remittance Advice – Banner Page </vt:lpstr>
      <vt:lpstr>Remittance Advice - Paid Claims</vt:lpstr>
      <vt:lpstr>Remittance Advice – Denied Claims </vt:lpstr>
      <vt:lpstr>Remittance Advice – Claim Adjustments</vt:lpstr>
      <vt:lpstr>Remittance Advice – Final Transactions</vt:lpstr>
      <vt:lpstr>Remittance Advice – Summary</vt:lpstr>
      <vt:lpstr>Remittance Advice – EOB Code Descriptions</vt:lpstr>
      <vt:lpstr>DDS Specialized Services Provider Billing and Web Claim Submission Workshop</vt:lpstr>
      <vt:lpstr>DDS Specialized Services Provider Billing Workshop</vt:lpstr>
      <vt:lpstr>DDS Specialized Services Provider Billing Workshop </vt:lpstr>
      <vt:lpstr>DDS Specialized Services Provider Billing Workshop </vt:lpstr>
      <vt:lpstr> </vt:lpstr>
      <vt:lpstr>DDS Specialized Services Provider Billing and Web Claim Submission Workshop</vt:lpstr>
      <vt:lpstr>DDS Specialized Services Provider Billing Workshop </vt:lpstr>
      <vt:lpstr>Fee Schedules</vt:lpstr>
      <vt:lpstr>DDS Specialized Services Provider Billing and Web Claim Submission Workshop</vt:lpstr>
      <vt:lpstr>DDS Specialized Services Provider Billing Workshop Information Resources - Important Messages (IM)</vt:lpstr>
      <vt:lpstr>DDS Specialized Services Provider Billing Workshop Information Resources - Remittance Advice (RA) Banner Announcements</vt:lpstr>
      <vt:lpstr>DDS Specialized Services Provider Billing Workshop Information Resources - Archive Important Message and RA Banner Announcements</vt:lpstr>
      <vt:lpstr>DDS Specialized Services Provider Billing Workshop Information Resources - Publications  </vt:lpstr>
      <vt:lpstr>DDS Specialized Services Provider Billing Workshop Information Resources - Publications – Provider Bulletins </vt:lpstr>
      <vt:lpstr>DDS Specialized Services Provider Billing Workshop Information – Publications - Provider Manual @ www.ctdssmap.com</vt:lpstr>
      <vt:lpstr>DDS Specialized Services Provider Billing Workshop Information – Publications - Provider Manual @ www.ctdssmap.com</vt:lpstr>
      <vt:lpstr>DDS Specialized Services Provider Billing Workshop Information – Publications - Provider Manual @ www.ctdssmap.com</vt:lpstr>
      <vt:lpstr>DDS Specialized Services Provider Billing Workshop Information – Resources Provider Newsletters and Claims Processing Guides </vt:lpstr>
      <vt:lpstr>DDS Specialized Services Provider Billing Workshop Information Resources - Links</vt:lpstr>
      <vt:lpstr>DDS Specialized Services Provider Billing Workshop Information – HIPAA</vt:lpstr>
      <vt:lpstr>DDS Specialized Services Provider Billing and Web Claim Submission Workshop</vt:lpstr>
      <vt:lpstr>DDS Specialized Services Provider Billing Workshop Information Resources – E-mail Subscriptions </vt:lpstr>
      <vt:lpstr>Contacts</vt:lpstr>
      <vt:lpstr>DDS Specialized Services Provider Billing Workshop Contacts</vt:lpstr>
      <vt:lpstr>              Questions/Comments </vt:lpstr>
      <vt:lpstr>    Thank You For Attending   The Connecticut Medical Assistance Program  DDS Specialized Services Provider Billing and Web Claim Submission  Training.  All questions and comments regarding this training are welcome.  Please fill out the provided workshop survey:  Your feedback helps us to improve future workshops</vt:lpstr>
    </vt:vector>
  </TitlesOfParts>
  <Company>Hewlett Packard</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is Arial Bold 60pt  on up to three lines</dc:title>
  <dc:creator>LeBlanc, Kelly</dc:creator>
  <cp:lastModifiedBy>Jerard, Nicholas</cp:lastModifiedBy>
  <cp:revision>611</cp:revision>
  <dcterms:created xsi:type="dcterms:W3CDTF">2017-04-06T12:22:27Z</dcterms:created>
  <dcterms:modified xsi:type="dcterms:W3CDTF">2019-01-04T14:28:01Z</dcterms:modified>
</cp:coreProperties>
</file>