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Lst>
  <p:notesMasterIdLst>
    <p:notesMasterId r:id="rId19"/>
  </p:notesMasterIdLst>
  <p:handoutMasterIdLst>
    <p:handoutMasterId r:id="rId20"/>
  </p:handoutMasterIdLst>
  <p:sldIdLst>
    <p:sldId id="256" r:id="rId5"/>
    <p:sldId id="342" r:id="rId6"/>
    <p:sldId id="341" r:id="rId7"/>
    <p:sldId id="375" r:id="rId8"/>
    <p:sldId id="401" r:id="rId9"/>
    <p:sldId id="384" r:id="rId10"/>
    <p:sldId id="398" r:id="rId11"/>
    <p:sldId id="368" r:id="rId12"/>
    <p:sldId id="394" r:id="rId13"/>
    <p:sldId id="402" r:id="rId14"/>
    <p:sldId id="373" r:id="rId15"/>
    <p:sldId id="397" r:id="rId16"/>
    <p:sldId id="399"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5627" autoAdjust="0"/>
  </p:normalViewPr>
  <p:slideViewPr>
    <p:cSldViewPr snapToGrid="0">
      <p:cViewPr varScale="1">
        <p:scale>
          <a:sx n="84" d="100"/>
          <a:sy n="84" d="100"/>
        </p:scale>
        <p:origin x="1530" y="78"/>
      </p:cViewPr>
      <p:guideLst>
        <p:guide orient="horz" pos="2160"/>
        <p:guide pos="3840"/>
      </p:guideLst>
    </p:cSldViewPr>
  </p:slideViewPr>
  <p:outlineViewPr>
    <p:cViewPr>
      <p:scale>
        <a:sx n="33" d="100"/>
        <a:sy n="33" d="100"/>
      </p:scale>
      <p:origin x="264" y="3456"/>
    </p:cViewPr>
  </p:outlineViewPr>
  <p:notesTextViewPr>
    <p:cViewPr>
      <p:scale>
        <a:sx n="1" d="1"/>
        <a:sy n="1" d="1"/>
      </p:scale>
      <p:origin x="0" y="0"/>
    </p:cViewPr>
  </p:notesTextViewPr>
  <p:notesViewPr>
    <p:cSldViewPr snapToGrid="0">
      <p:cViewPr varScale="1">
        <p:scale>
          <a:sx n="71" d="100"/>
          <a:sy n="71" d="100"/>
        </p:scale>
        <p:origin x="-2748"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7B054-06A2-483B-90A2-78EDBA12A2CC}"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ABAF6FA-E77A-4C2C-9AE5-21F3B5334F10}">
      <dgm:prSet phldrT="[Text]"/>
      <dgm:spPr/>
      <dgm:t>
        <a:bodyPr/>
        <a:lstStyle/>
        <a:p>
          <a:r>
            <a:rPr lang="en-US" dirty="0"/>
            <a:t>Remote Supports</a:t>
          </a:r>
        </a:p>
      </dgm:t>
    </dgm:pt>
    <dgm:pt modelId="{E452A6E7-2200-4DFF-B43C-685EF4C2640D}" type="parTrans" cxnId="{A76B6054-2996-43D1-85E9-0569ABAEC9BD}">
      <dgm:prSet/>
      <dgm:spPr/>
      <dgm:t>
        <a:bodyPr/>
        <a:lstStyle/>
        <a:p>
          <a:endParaRPr lang="en-US"/>
        </a:p>
      </dgm:t>
    </dgm:pt>
    <dgm:pt modelId="{B65DEFA6-70FA-481B-83ED-2359B4D29E7A}" type="sibTrans" cxnId="{A76B6054-2996-43D1-85E9-0569ABAEC9BD}">
      <dgm:prSet/>
      <dgm:spPr/>
      <dgm:t>
        <a:bodyPr/>
        <a:lstStyle/>
        <a:p>
          <a:endParaRPr lang="en-US"/>
        </a:p>
      </dgm:t>
    </dgm:pt>
    <dgm:pt modelId="{FF6B9690-DF14-42BE-A9C5-20E4346C6555}">
      <dgm:prSet phldrT="[Text]"/>
      <dgm:spPr/>
      <dgm:t>
        <a:bodyPr/>
        <a:lstStyle/>
        <a:p>
          <a:r>
            <a:rPr lang="en-US" dirty="0"/>
            <a:t>Independence</a:t>
          </a:r>
        </a:p>
      </dgm:t>
    </dgm:pt>
    <dgm:pt modelId="{A9211ED3-8953-49BB-B13E-D1D46E0A1939}" type="parTrans" cxnId="{08809924-B83D-40F0-A3A6-22D3A1884A5B}">
      <dgm:prSet/>
      <dgm:spPr/>
      <dgm:t>
        <a:bodyPr/>
        <a:lstStyle/>
        <a:p>
          <a:endParaRPr lang="en-US"/>
        </a:p>
      </dgm:t>
    </dgm:pt>
    <dgm:pt modelId="{493DC8B2-2299-4E9D-A469-C4EB8D7C0E30}" type="sibTrans" cxnId="{08809924-B83D-40F0-A3A6-22D3A1884A5B}">
      <dgm:prSet/>
      <dgm:spPr/>
      <dgm:t>
        <a:bodyPr/>
        <a:lstStyle/>
        <a:p>
          <a:endParaRPr lang="en-US"/>
        </a:p>
      </dgm:t>
    </dgm:pt>
    <dgm:pt modelId="{7EC2E6A0-BE3A-494E-B392-D6828EC8117C}">
      <dgm:prSet phldrT="[Text]"/>
      <dgm:spPr/>
      <dgm:t>
        <a:bodyPr/>
        <a:lstStyle/>
        <a:p>
          <a:r>
            <a:rPr lang="en-US" dirty="0"/>
            <a:t>Community Integration</a:t>
          </a:r>
        </a:p>
      </dgm:t>
    </dgm:pt>
    <dgm:pt modelId="{FABC24B9-46E6-4D99-A2DD-1A85612C8969}" type="parTrans" cxnId="{9CF5309E-65DC-4000-B10C-1B5DE5AE800B}">
      <dgm:prSet/>
      <dgm:spPr/>
      <dgm:t>
        <a:bodyPr/>
        <a:lstStyle/>
        <a:p>
          <a:endParaRPr lang="en-US"/>
        </a:p>
      </dgm:t>
    </dgm:pt>
    <dgm:pt modelId="{64E45AB3-61F0-49BE-B724-381362E69BCB}" type="sibTrans" cxnId="{9CF5309E-65DC-4000-B10C-1B5DE5AE800B}">
      <dgm:prSet/>
      <dgm:spPr/>
      <dgm:t>
        <a:bodyPr/>
        <a:lstStyle/>
        <a:p>
          <a:endParaRPr lang="en-US"/>
        </a:p>
      </dgm:t>
    </dgm:pt>
    <dgm:pt modelId="{D7FB038C-C772-45AE-8318-11BE49BBE1BE}">
      <dgm:prSet phldrT="[Text]"/>
      <dgm:spPr/>
      <dgm:t>
        <a:bodyPr/>
        <a:lstStyle/>
        <a:p>
          <a:r>
            <a:rPr lang="en-US" dirty="0"/>
            <a:t>Quality </a:t>
          </a:r>
        </a:p>
        <a:p>
          <a:r>
            <a:rPr lang="en-US" dirty="0"/>
            <a:t>Of </a:t>
          </a:r>
        </a:p>
        <a:p>
          <a:r>
            <a:rPr lang="en-US" dirty="0"/>
            <a:t>Life</a:t>
          </a:r>
        </a:p>
        <a:p>
          <a:endParaRPr lang="en-US" dirty="0"/>
        </a:p>
      </dgm:t>
    </dgm:pt>
    <dgm:pt modelId="{675117A5-F812-429E-B3EA-74BF412A5450}" type="parTrans" cxnId="{61AEFCB3-732C-4D36-BCA2-F25EBF8B6016}">
      <dgm:prSet/>
      <dgm:spPr/>
      <dgm:t>
        <a:bodyPr/>
        <a:lstStyle/>
        <a:p>
          <a:endParaRPr lang="en-US"/>
        </a:p>
      </dgm:t>
    </dgm:pt>
    <dgm:pt modelId="{E14099B1-B677-4330-B661-37283E2689B6}" type="sibTrans" cxnId="{61AEFCB3-732C-4D36-BCA2-F25EBF8B6016}">
      <dgm:prSet/>
      <dgm:spPr/>
      <dgm:t>
        <a:bodyPr/>
        <a:lstStyle/>
        <a:p>
          <a:endParaRPr lang="en-US"/>
        </a:p>
      </dgm:t>
    </dgm:pt>
    <dgm:pt modelId="{C5CD55B3-7137-40BD-9C0E-F7EBCB45DB35}">
      <dgm:prSet phldrT="[Text]"/>
      <dgm:spPr/>
      <dgm:t>
        <a:bodyPr/>
        <a:lstStyle/>
        <a:p>
          <a:r>
            <a:rPr lang="en-US" dirty="0"/>
            <a:t>Safety</a:t>
          </a:r>
        </a:p>
      </dgm:t>
    </dgm:pt>
    <dgm:pt modelId="{8E8FE463-E529-4D80-A681-C63F3E4C0F6D}" type="parTrans" cxnId="{ED5A21F2-7E4D-4C6E-ABEC-376E589CEB1D}">
      <dgm:prSet/>
      <dgm:spPr/>
      <dgm:t>
        <a:bodyPr/>
        <a:lstStyle/>
        <a:p>
          <a:endParaRPr lang="en-US"/>
        </a:p>
      </dgm:t>
    </dgm:pt>
    <dgm:pt modelId="{4DD5B962-0F72-4994-8738-373ECDD80500}" type="sibTrans" cxnId="{ED5A21F2-7E4D-4C6E-ABEC-376E589CEB1D}">
      <dgm:prSet/>
      <dgm:spPr/>
      <dgm:t>
        <a:bodyPr/>
        <a:lstStyle/>
        <a:p>
          <a:endParaRPr lang="en-US"/>
        </a:p>
      </dgm:t>
    </dgm:pt>
    <dgm:pt modelId="{A4B76F9C-F522-4E12-9DCF-FD1DBC974F33}" type="pres">
      <dgm:prSet presAssocID="{05C7B054-06A2-483B-90A2-78EDBA12A2CC}" presName="composite" presStyleCnt="0">
        <dgm:presLayoutVars>
          <dgm:chMax val="1"/>
          <dgm:dir/>
          <dgm:resizeHandles val="exact"/>
        </dgm:presLayoutVars>
      </dgm:prSet>
      <dgm:spPr/>
    </dgm:pt>
    <dgm:pt modelId="{BEFBBEFC-067A-4A20-A129-677A30537090}" type="pres">
      <dgm:prSet presAssocID="{05C7B054-06A2-483B-90A2-78EDBA12A2CC}" presName="radial" presStyleCnt="0">
        <dgm:presLayoutVars>
          <dgm:animLvl val="ctr"/>
        </dgm:presLayoutVars>
      </dgm:prSet>
      <dgm:spPr/>
    </dgm:pt>
    <dgm:pt modelId="{FE19787B-0A13-471A-869C-380090D55484}" type="pres">
      <dgm:prSet presAssocID="{9ABAF6FA-E77A-4C2C-9AE5-21F3B5334F10}" presName="centerShape" presStyleLbl="vennNode1" presStyleIdx="0" presStyleCnt="5"/>
      <dgm:spPr/>
    </dgm:pt>
    <dgm:pt modelId="{E3671C2E-CE73-46A9-A2A1-09D73B2DA03B}" type="pres">
      <dgm:prSet presAssocID="{FF6B9690-DF14-42BE-A9C5-20E4346C6555}" presName="node" presStyleLbl="vennNode1" presStyleIdx="1" presStyleCnt="5">
        <dgm:presLayoutVars>
          <dgm:bulletEnabled val="1"/>
        </dgm:presLayoutVars>
      </dgm:prSet>
      <dgm:spPr/>
    </dgm:pt>
    <dgm:pt modelId="{2D70A2F0-32ED-4DB3-9A6A-52B58591C943}" type="pres">
      <dgm:prSet presAssocID="{7EC2E6A0-BE3A-494E-B392-D6828EC8117C}" presName="node" presStyleLbl="vennNode1" presStyleIdx="2" presStyleCnt="5">
        <dgm:presLayoutVars>
          <dgm:bulletEnabled val="1"/>
        </dgm:presLayoutVars>
      </dgm:prSet>
      <dgm:spPr/>
    </dgm:pt>
    <dgm:pt modelId="{431D1C3F-FF89-4C2C-981D-D7733796ECF2}" type="pres">
      <dgm:prSet presAssocID="{D7FB038C-C772-45AE-8318-11BE49BBE1BE}" presName="node" presStyleLbl="vennNode1" presStyleIdx="3" presStyleCnt="5">
        <dgm:presLayoutVars>
          <dgm:bulletEnabled val="1"/>
        </dgm:presLayoutVars>
      </dgm:prSet>
      <dgm:spPr/>
    </dgm:pt>
    <dgm:pt modelId="{E65C6651-C8BE-4458-84F4-FD96AAA068ED}" type="pres">
      <dgm:prSet presAssocID="{C5CD55B3-7137-40BD-9C0E-F7EBCB45DB35}" presName="node" presStyleLbl="vennNode1" presStyleIdx="4" presStyleCnt="5">
        <dgm:presLayoutVars>
          <dgm:bulletEnabled val="1"/>
        </dgm:presLayoutVars>
      </dgm:prSet>
      <dgm:spPr/>
    </dgm:pt>
  </dgm:ptLst>
  <dgm:cxnLst>
    <dgm:cxn modelId="{A7130913-A4B6-4816-AC6F-DB64D3C5C364}" type="presOf" srcId="{D7FB038C-C772-45AE-8318-11BE49BBE1BE}" destId="{431D1C3F-FF89-4C2C-981D-D7733796ECF2}" srcOrd="0" destOrd="0" presId="urn:microsoft.com/office/officeart/2005/8/layout/radial3"/>
    <dgm:cxn modelId="{5217BC15-79C2-4A11-BB27-07AA12188FC4}" type="presOf" srcId="{05C7B054-06A2-483B-90A2-78EDBA12A2CC}" destId="{A4B76F9C-F522-4E12-9DCF-FD1DBC974F33}" srcOrd="0" destOrd="0" presId="urn:microsoft.com/office/officeart/2005/8/layout/radial3"/>
    <dgm:cxn modelId="{08809924-B83D-40F0-A3A6-22D3A1884A5B}" srcId="{9ABAF6FA-E77A-4C2C-9AE5-21F3B5334F10}" destId="{FF6B9690-DF14-42BE-A9C5-20E4346C6555}" srcOrd="0" destOrd="0" parTransId="{A9211ED3-8953-49BB-B13E-D1D46E0A1939}" sibTransId="{493DC8B2-2299-4E9D-A469-C4EB8D7C0E30}"/>
    <dgm:cxn modelId="{2065A941-03CB-454C-9B65-67FFBA2D12FD}" type="presOf" srcId="{9ABAF6FA-E77A-4C2C-9AE5-21F3B5334F10}" destId="{FE19787B-0A13-471A-869C-380090D55484}" srcOrd="0" destOrd="0" presId="urn:microsoft.com/office/officeart/2005/8/layout/radial3"/>
    <dgm:cxn modelId="{6D73BA61-25AE-45F0-B228-141067BF7467}" type="presOf" srcId="{7EC2E6A0-BE3A-494E-B392-D6828EC8117C}" destId="{2D70A2F0-32ED-4DB3-9A6A-52B58591C943}" srcOrd="0" destOrd="0" presId="urn:microsoft.com/office/officeart/2005/8/layout/radial3"/>
    <dgm:cxn modelId="{A76B6054-2996-43D1-85E9-0569ABAEC9BD}" srcId="{05C7B054-06A2-483B-90A2-78EDBA12A2CC}" destId="{9ABAF6FA-E77A-4C2C-9AE5-21F3B5334F10}" srcOrd="0" destOrd="0" parTransId="{E452A6E7-2200-4DFF-B43C-685EF4C2640D}" sibTransId="{B65DEFA6-70FA-481B-83ED-2359B4D29E7A}"/>
    <dgm:cxn modelId="{86C40178-22B1-495A-A6BE-AE8153109C7C}" type="presOf" srcId="{C5CD55B3-7137-40BD-9C0E-F7EBCB45DB35}" destId="{E65C6651-C8BE-4458-84F4-FD96AAA068ED}" srcOrd="0" destOrd="0" presId="urn:microsoft.com/office/officeart/2005/8/layout/radial3"/>
    <dgm:cxn modelId="{9CF5309E-65DC-4000-B10C-1B5DE5AE800B}" srcId="{9ABAF6FA-E77A-4C2C-9AE5-21F3B5334F10}" destId="{7EC2E6A0-BE3A-494E-B392-D6828EC8117C}" srcOrd="1" destOrd="0" parTransId="{FABC24B9-46E6-4D99-A2DD-1A85612C8969}" sibTransId="{64E45AB3-61F0-49BE-B724-381362E69BCB}"/>
    <dgm:cxn modelId="{5CABC4A0-C873-4A7C-A3CB-513DC3B76A95}" type="presOf" srcId="{FF6B9690-DF14-42BE-A9C5-20E4346C6555}" destId="{E3671C2E-CE73-46A9-A2A1-09D73B2DA03B}" srcOrd="0" destOrd="0" presId="urn:microsoft.com/office/officeart/2005/8/layout/radial3"/>
    <dgm:cxn modelId="{61AEFCB3-732C-4D36-BCA2-F25EBF8B6016}" srcId="{9ABAF6FA-E77A-4C2C-9AE5-21F3B5334F10}" destId="{D7FB038C-C772-45AE-8318-11BE49BBE1BE}" srcOrd="2" destOrd="0" parTransId="{675117A5-F812-429E-B3EA-74BF412A5450}" sibTransId="{E14099B1-B677-4330-B661-37283E2689B6}"/>
    <dgm:cxn modelId="{ED5A21F2-7E4D-4C6E-ABEC-376E589CEB1D}" srcId="{9ABAF6FA-E77A-4C2C-9AE5-21F3B5334F10}" destId="{C5CD55B3-7137-40BD-9C0E-F7EBCB45DB35}" srcOrd="3" destOrd="0" parTransId="{8E8FE463-E529-4D80-A681-C63F3E4C0F6D}" sibTransId="{4DD5B962-0F72-4994-8738-373ECDD80500}"/>
    <dgm:cxn modelId="{969218EA-C73E-4BE2-89C4-515886B886D5}" type="presParOf" srcId="{A4B76F9C-F522-4E12-9DCF-FD1DBC974F33}" destId="{BEFBBEFC-067A-4A20-A129-677A30537090}" srcOrd="0" destOrd="0" presId="urn:microsoft.com/office/officeart/2005/8/layout/radial3"/>
    <dgm:cxn modelId="{099779C6-74B4-4CC2-B3B0-90EF909B627C}" type="presParOf" srcId="{BEFBBEFC-067A-4A20-A129-677A30537090}" destId="{FE19787B-0A13-471A-869C-380090D55484}" srcOrd="0" destOrd="0" presId="urn:microsoft.com/office/officeart/2005/8/layout/radial3"/>
    <dgm:cxn modelId="{3E69484C-D3F9-4145-81F7-47EA937540CC}" type="presParOf" srcId="{BEFBBEFC-067A-4A20-A129-677A30537090}" destId="{E3671C2E-CE73-46A9-A2A1-09D73B2DA03B}" srcOrd="1" destOrd="0" presId="urn:microsoft.com/office/officeart/2005/8/layout/radial3"/>
    <dgm:cxn modelId="{A8F1D182-8026-422C-A5CC-2C333B7E2F57}" type="presParOf" srcId="{BEFBBEFC-067A-4A20-A129-677A30537090}" destId="{2D70A2F0-32ED-4DB3-9A6A-52B58591C943}" srcOrd="2" destOrd="0" presId="urn:microsoft.com/office/officeart/2005/8/layout/radial3"/>
    <dgm:cxn modelId="{B7DB970F-2309-4BA7-860E-BE103CC13EEF}" type="presParOf" srcId="{BEFBBEFC-067A-4A20-A129-677A30537090}" destId="{431D1C3F-FF89-4C2C-981D-D7733796ECF2}" srcOrd="3" destOrd="0" presId="urn:microsoft.com/office/officeart/2005/8/layout/radial3"/>
    <dgm:cxn modelId="{8E0F9DD4-6718-4444-9790-B51E763D2A37}" type="presParOf" srcId="{BEFBBEFC-067A-4A20-A129-677A30537090}" destId="{E65C6651-C8BE-4458-84F4-FD96AAA068ED}"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89714-39CE-42D7-8FEE-0FCD5DCCF2D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EB2FD64-0F06-4C3A-A52D-C889F313D560}">
      <dgm:prSet custT="1"/>
      <dgm:spPr/>
      <dgm:t>
        <a:bodyPr/>
        <a:lstStyle/>
        <a:p>
          <a:pPr>
            <a:lnSpc>
              <a:spcPct val="100000"/>
            </a:lnSpc>
          </a:pPr>
          <a:r>
            <a:rPr lang="en-US" sz="1400" b="1" u="sng" dirty="0">
              <a:latin typeface="Arial" panose="020B0604020202020204" pitchFamily="34" charset="0"/>
              <a:cs typeface="Arial" panose="020B0604020202020204" pitchFamily="34" charset="0"/>
            </a:rPr>
            <a:t>Alarm.com </a:t>
          </a:r>
          <a:r>
            <a:rPr lang="en-US" sz="1400" dirty="0">
              <a:latin typeface="Arial" panose="020B0604020202020204" pitchFamily="34" charset="0"/>
              <a:cs typeface="Arial" panose="020B0604020202020204" pitchFamily="34" charset="0"/>
            </a:rPr>
            <a:t>– owns the Remote Support System </a:t>
          </a:r>
        </a:p>
      </dgm:t>
    </dgm:pt>
    <dgm:pt modelId="{ADA414AE-2156-4D26-BFB2-184C4DB10043}" type="parTrans" cxnId="{27E405DF-BC38-4482-B41B-E09877F26A8C}">
      <dgm:prSet/>
      <dgm:spPr/>
      <dgm:t>
        <a:bodyPr/>
        <a:lstStyle/>
        <a:p>
          <a:endParaRPr lang="en-US"/>
        </a:p>
      </dgm:t>
    </dgm:pt>
    <dgm:pt modelId="{3657C618-D9C3-4FD9-BF02-7BBC18CCD322}" type="sibTrans" cxnId="{27E405DF-BC38-4482-B41B-E09877F26A8C}">
      <dgm:prSet/>
      <dgm:spPr/>
      <dgm:t>
        <a:bodyPr/>
        <a:lstStyle/>
        <a:p>
          <a:pPr>
            <a:lnSpc>
              <a:spcPct val="100000"/>
            </a:lnSpc>
          </a:pPr>
          <a:endParaRPr lang="en-US"/>
        </a:p>
      </dgm:t>
    </dgm:pt>
    <dgm:pt modelId="{575F6DB1-E6FD-429F-BD20-25E1D3669D1D}">
      <dgm:prSet custT="1"/>
      <dgm:spPr/>
      <dgm:t>
        <a:bodyPr/>
        <a:lstStyle/>
        <a:p>
          <a:pPr>
            <a:lnSpc>
              <a:spcPct val="100000"/>
            </a:lnSpc>
          </a:pPr>
          <a:r>
            <a:rPr lang="en-US" sz="1400" b="1" u="sng" dirty="0">
              <a:latin typeface="Arial" panose="020B0604020202020204" pitchFamily="34" charset="0"/>
              <a:cs typeface="Arial" panose="020B0604020202020204" pitchFamily="34" charset="0"/>
            </a:rPr>
            <a:t>Mule Security </a:t>
          </a:r>
          <a:r>
            <a:rPr lang="en-US" sz="1400" dirty="0">
              <a:latin typeface="Arial" panose="020B0604020202020204" pitchFamily="34" charset="0"/>
              <a:cs typeface="Arial" panose="020B0604020202020204" pitchFamily="34" charset="0"/>
            </a:rPr>
            <a:t>– is the distributer and installer for Alarm.com</a:t>
          </a:r>
        </a:p>
      </dgm:t>
    </dgm:pt>
    <dgm:pt modelId="{39A93593-B467-40BB-AC30-1DEE35D10014}" type="parTrans" cxnId="{57710713-17C0-416A-B0E3-E562D56D9A4E}">
      <dgm:prSet/>
      <dgm:spPr/>
      <dgm:t>
        <a:bodyPr/>
        <a:lstStyle/>
        <a:p>
          <a:endParaRPr lang="en-US"/>
        </a:p>
      </dgm:t>
    </dgm:pt>
    <dgm:pt modelId="{D0F5FEFA-C970-4C07-A475-1AFEB34CBC36}" type="sibTrans" cxnId="{57710713-17C0-416A-B0E3-E562D56D9A4E}">
      <dgm:prSet/>
      <dgm:spPr/>
      <dgm:t>
        <a:bodyPr/>
        <a:lstStyle/>
        <a:p>
          <a:pPr>
            <a:lnSpc>
              <a:spcPct val="100000"/>
            </a:lnSpc>
          </a:pPr>
          <a:endParaRPr lang="en-US"/>
        </a:p>
      </dgm:t>
    </dgm:pt>
    <dgm:pt modelId="{2716875F-EDA9-4AD4-90D9-771B1218A572}">
      <dgm:prSet custT="1"/>
      <dgm:spPr/>
      <dgm:t>
        <a:bodyPr/>
        <a:lstStyle/>
        <a:p>
          <a:pPr>
            <a:lnSpc>
              <a:spcPct val="100000"/>
            </a:lnSpc>
          </a:pPr>
          <a:r>
            <a:rPr lang="en-US" sz="1600" b="1" u="sng" dirty="0">
              <a:latin typeface="Arial" panose="020B0604020202020204" pitchFamily="34" charset="0"/>
              <a:cs typeface="Arial" panose="020B0604020202020204" pitchFamily="34" charset="0"/>
            </a:rPr>
            <a:t>MidState Arc Inc. –Living Without Limits </a:t>
          </a:r>
          <a:r>
            <a:rPr lang="en-US" sz="1600" dirty="0">
              <a:latin typeface="Arial" panose="020B0604020202020204" pitchFamily="34" charset="0"/>
              <a:cs typeface="Arial" panose="020B0604020202020204" pitchFamily="34" charset="0"/>
            </a:rPr>
            <a:t>– ties it all together and provides the assessment, implementation and ongoing support.</a:t>
          </a:r>
        </a:p>
      </dgm:t>
    </dgm:pt>
    <dgm:pt modelId="{B4F7FC12-A2BF-4AE1-AAE1-00A76914D50E}" type="parTrans" cxnId="{046C7A09-2E7C-4305-8A01-013AB9B72CFD}">
      <dgm:prSet/>
      <dgm:spPr/>
      <dgm:t>
        <a:bodyPr/>
        <a:lstStyle/>
        <a:p>
          <a:endParaRPr lang="en-US"/>
        </a:p>
      </dgm:t>
    </dgm:pt>
    <dgm:pt modelId="{727ADD85-3AAE-4749-866C-F3807CD49A44}" type="sibTrans" cxnId="{046C7A09-2E7C-4305-8A01-013AB9B72CFD}">
      <dgm:prSet/>
      <dgm:spPr/>
      <dgm:t>
        <a:bodyPr/>
        <a:lstStyle/>
        <a:p>
          <a:endParaRPr lang="en-US"/>
        </a:p>
      </dgm:t>
    </dgm:pt>
    <dgm:pt modelId="{B7413FA4-7D41-4B0F-9A24-E1D36AD3161A}" type="pres">
      <dgm:prSet presAssocID="{18F89714-39CE-42D7-8FEE-0FCD5DCCF2D6}" presName="root" presStyleCnt="0">
        <dgm:presLayoutVars>
          <dgm:dir/>
          <dgm:resizeHandles val="exact"/>
        </dgm:presLayoutVars>
      </dgm:prSet>
      <dgm:spPr/>
    </dgm:pt>
    <dgm:pt modelId="{4D44D943-518F-4C89-A697-FB226B1611F4}" type="pres">
      <dgm:prSet presAssocID="{18F89714-39CE-42D7-8FEE-0FCD5DCCF2D6}" presName="container" presStyleCnt="0">
        <dgm:presLayoutVars>
          <dgm:dir/>
          <dgm:resizeHandles val="exact"/>
        </dgm:presLayoutVars>
      </dgm:prSet>
      <dgm:spPr/>
    </dgm:pt>
    <dgm:pt modelId="{2B5B2070-F955-425E-B4DB-F7C7E64197A8}" type="pres">
      <dgm:prSet presAssocID="{2EB2FD64-0F06-4C3A-A52D-C889F313D560}" presName="compNode" presStyleCnt="0"/>
      <dgm:spPr/>
    </dgm:pt>
    <dgm:pt modelId="{1BA332C8-0302-43A2-8477-C4B1C841656A}" type="pres">
      <dgm:prSet presAssocID="{2EB2FD64-0F06-4C3A-A52D-C889F313D560}" presName="iconBgRect" presStyleLbl="bgShp" presStyleIdx="0" presStyleCnt="3"/>
      <dgm:spPr/>
    </dgm:pt>
    <dgm:pt modelId="{F8FC5B66-167D-4F47-8C82-4D5F968FCEC2}" type="pres">
      <dgm:prSet presAssocID="{2EB2FD64-0F06-4C3A-A52D-C889F313D56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mote control"/>
        </a:ext>
      </dgm:extLst>
    </dgm:pt>
    <dgm:pt modelId="{E6EBC10A-20DA-4BA7-923B-32555AA56C99}" type="pres">
      <dgm:prSet presAssocID="{2EB2FD64-0F06-4C3A-A52D-C889F313D560}" presName="spaceRect" presStyleCnt="0"/>
      <dgm:spPr/>
    </dgm:pt>
    <dgm:pt modelId="{8F8D22A1-4EB4-4A00-9723-13C876B83F24}" type="pres">
      <dgm:prSet presAssocID="{2EB2FD64-0F06-4C3A-A52D-C889F313D560}" presName="textRect" presStyleLbl="revTx" presStyleIdx="0" presStyleCnt="3">
        <dgm:presLayoutVars>
          <dgm:chMax val="1"/>
          <dgm:chPref val="1"/>
        </dgm:presLayoutVars>
      </dgm:prSet>
      <dgm:spPr/>
    </dgm:pt>
    <dgm:pt modelId="{6741C5E0-6B8A-45DB-B531-4133DB2A6F22}" type="pres">
      <dgm:prSet presAssocID="{3657C618-D9C3-4FD9-BF02-7BBC18CCD322}" presName="sibTrans" presStyleLbl="sibTrans2D1" presStyleIdx="0" presStyleCnt="0"/>
      <dgm:spPr/>
    </dgm:pt>
    <dgm:pt modelId="{7BA5AEFA-B612-4450-B3CB-2778F63DA4D4}" type="pres">
      <dgm:prSet presAssocID="{575F6DB1-E6FD-429F-BD20-25E1D3669D1D}" presName="compNode" presStyleCnt="0"/>
      <dgm:spPr/>
    </dgm:pt>
    <dgm:pt modelId="{47E0382D-E973-4B0B-90E0-1AB2526354B0}" type="pres">
      <dgm:prSet presAssocID="{575F6DB1-E6FD-429F-BD20-25E1D3669D1D}" presName="iconBgRect" presStyleLbl="bgShp" presStyleIdx="1" presStyleCnt="3"/>
      <dgm:spPr/>
    </dgm:pt>
    <dgm:pt modelId="{3AA0C787-4E7B-4A89-AE3E-EBA1E7344962}" type="pres">
      <dgm:prSet presAssocID="{575F6DB1-E6FD-429F-BD20-25E1D3669D1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oat"/>
        </a:ext>
      </dgm:extLst>
    </dgm:pt>
    <dgm:pt modelId="{D9DE6D68-2BA4-4332-8EB6-B8E43F2F35BF}" type="pres">
      <dgm:prSet presAssocID="{575F6DB1-E6FD-429F-BD20-25E1D3669D1D}" presName="spaceRect" presStyleCnt="0"/>
      <dgm:spPr/>
    </dgm:pt>
    <dgm:pt modelId="{031A0AB1-270E-4B09-8726-CEDD43F321BD}" type="pres">
      <dgm:prSet presAssocID="{575F6DB1-E6FD-429F-BD20-25E1D3669D1D}" presName="textRect" presStyleLbl="revTx" presStyleIdx="1" presStyleCnt="3">
        <dgm:presLayoutVars>
          <dgm:chMax val="1"/>
          <dgm:chPref val="1"/>
        </dgm:presLayoutVars>
      </dgm:prSet>
      <dgm:spPr/>
    </dgm:pt>
    <dgm:pt modelId="{94541A6F-168D-40AE-9781-74D186C93BD7}" type="pres">
      <dgm:prSet presAssocID="{D0F5FEFA-C970-4C07-A475-1AFEB34CBC36}" presName="sibTrans" presStyleLbl="sibTrans2D1" presStyleIdx="0" presStyleCnt="0"/>
      <dgm:spPr/>
    </dgm:pt>
    <dgm:pt modelId="{DD6DDB0A-4182-4943-8A08-14C8465B3F5A}" type="pres">
      <dgm:prSet presAssocID="{2716875F-EDA9-4AD4-90D9-771B1218A572}" presName="compNode" presStyleCnt="0"/>
      <dgm:spPr/>
    </dgm:pt>
    <dgm:pt modelId="{C63284BB-A003-4A31-B971-85DD12A6C1C7}" type="pres">
      <dgm:prSet presAssocID="{2716875F-EDA9-4AD4-90D9-771B1218A572}" presName="iconBgRect" presStyleLbl="bgShp" presStyleIdx="2" presStyleCnt="3"/>
      <dgm:spPr/>
    </dgm:pt>
    <dgm:pt modelId="{9342CCDD-D3C2-422F-833C-96519C1921EA}" type="pres">
      <dgm:prSet presAssocID="{2716875F-EDA9-4AD4-90D9-771B1218A5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ed"/>
        </a:ext>
      </dgm:extLst>
    </dgm:pt>
    <dgm:pt modelId="{41A4E506-9C4B-4137-B91C-001A2800E4FE}" type="pres">
      <dgm:prSet presAssocID="{2716875F-EDA9-4AD4-90D9-771B1218A572}" presName="spaceRect" presStyleCnt="0"/>
      <dgm:spPr/>
    </dgm:pt>
    <dgm:pt modelId="{359F7312-74D6-4DD1-AAD6-0F3BBA7E49E9}" type="pres">
      <dgm:prSet presAssocID="{2716875F-EDA9-4AD4-90D9-771B1218A572}" presName="textRect" presStyleLbl="revTx" presStyleIdx="2" presStyleCnt="3">
        <dgm:presLayoutVars>
          <dgm:chMax val="1"/>
          <dgm:chPref val="1"/>
        </dgm:presLayoutVars>
      </dgm:prSet>
      <dgm:spPr/>
    </dgm:pt>
  </dgm:ptLst>
  <dgm:cxnLst>
    <dgm:cxn modelId="{046C7A09-2E7C-4305-8A01-013AB9B72CFD}" srcId="{18F89714-39CE-42D7-8FEE-0FCD5DCCF2D6}" destId="{2716875F-EDA9-4AD4-90D9-771B1218A572}" srcOrd="2" destOrd="0" parTransId="{B4F7FC12-A2BF-4AE1-AAE1-00A76914D50E}" sibTransId="{727ADD85-3AAE-4749-866C-F3807CD49A44}"/>
    <dgm:cxn modelId="{57710713-17C0-416A-B0E3-E562D56D9A4E}" srcId="{18F89714-39CE-42D7-8FEE-0FCD5DCCF2D6}" destId="{575F6DB1-E6FD-429F-BD20-25E1D3669D1D}" srcOrd="1" destOrd="0" parTransId="{39A93593-B467-40BB-AC30-1DEE35D10014}" sibTransId="{D0F5FEFA-C970-4C07-A475-1AFEB34CBC36}"/>
    <dgm:cxn modelId="{46DF092C-9FBE-43E4-97D4-6374777EB2C1}" type="presOf" srcId="{3657C618-D9C3-4FD9-BF02-7BBC18CCD322}" destId="{6741C5E0-6B8A-45DB-B531-4133DB2A6F22}" srcOrd="0" destOrd="0" presId="urn:microsoft.com/office/officeart/2018/2/layout/IconCircleList"/>
    <dgm:cxn modelId="{4214AC61-78E3-4422-8D93-B156F21FB35B}" type="presOf" srcId="{18F89714-39CE-42D7-8FEE-0FCD5DCCF2D6}" destId="{B7413FA4-7D41-4B0F-9A24-E1D36AD3161A}" srcOrd="0" destOrd="0" presId="urn:microsoft.com/office/officeart/2018/2/layout/IconCircleList"/>
    <dgm:cxn modelId="{A51B0293-2F55-4C49-A7B3-9BDA427F0663}" type="presOf" srcId="{2EB2FD64-0F06-4C3A-A52D-C889F313D560}" destId="{8F8D22A1-4EB4-4A00-9723-13C876B83F24}" srcOrd="0" destOrd="0" presId="urn:microsoft.com/office/officeart/2018/2/layout/IconCircleList"/>
    <dgm:cxn modelId="{820623BE-255D-4F26-907B-9151A3AF502B}" type="presOf" srcId="{2716875F-EDA9-4AD4-90D9-771B1218A572}" destId="{359F7312-74D6-4DD1-AAD6-0F3BBA7E49E9}" srcOrd="0" destOrd="0" presId="urn:microsoft.com/office/officeart/2018/2/layout/IconCircleList"/>
    <dgm:cxn modelId="{27E405DF-BC38-4482-B41B-E09877F26A8C}" srcId="{18F89714-39CE-42D7-8FEE-0FCD5DCCF2D6}" destId="{2EB2FD64-0F06-4C3A-A52D-C889F313D560}" srcOrd="0" destOrd="0" parTransId="{ADA414AE-2156-4D26-BFB2-184C4DB10043}" sibTransId="{3657C618-D9C3-4FD9-BF02-7BBC18CCD322}"/>
    <dgm:cxn modelId="{41423DF4-CCCF-4F88-91EC-91659DF3D565}" type="presOf" srcId="{575F6DB1-E6FD-429F-BD20-25E1D3669D1D}" destId="{031A0AB1-270E-4B09-8726-CEDD43F321BD}" srcOrd="0" destOrd="0" presId="urn:microsoft.com/office/officeart/2018/2/layout/IconCircleList"/>
    <dgm:cxn modelId="{E121DCF8-ED69-425C-AC35-7953026CA89D}" type="presOf" srcId="{D0F5FEFA-C970-4C07-A475-1AFEB34CBC36}" destId="{94541A6F-168D-40AE-9781-74D186C93BD7}" srcOrd="0" destOrd="0" presId="urn:microsoft.com/office/officeart/2018/2/layout/IconCircleList"/>
    <dgm:cxn modelId="{50F5F3DB-B432-4D61-BC26-8A19BAD323AE}" type="presParOf" srcId="{B7413FA4-7D41-4B0F-9A24-E1D36AD3161A}" destId="{4D44D943-518F-4C89-A697-FB226B1611F4}" srcOrd="0" destOrd="0" presId="urn:microsoft.com/office/officeart/2018/2/layout/IconCircleList"/>
    <dgm:cxn modelId="{FFFE08CF-7424-45FB-A90E-34AEA6A86B59}" type="presParOf" srcId="{4D44D943-518F-4C89-A697-FB226B1611F4}" destId="{2B5B2070-F955-425E-B4DB-F7C7E64197A8}" srcOrd="0" destOrd="0" presId="urn:microsoft.com/office/officeart/2018/2/layout/IconCircleList"/>
    <dgm:cxn modelId="{3960046F-3484-4F6F-B956-E691D272913D}" type="presParOf" srcId="{2B5B2070-F955-425E-B4DB-F7C7E64197A8}" destId="{1BA332C8-0302-43A2-8477-C4B1C841656A}" srcOrd="0" destOrd="0" presId="urn:microsoft.com/office/officeart/2018/2/layout/IconCircleList"/>
    <dgm:cxn modelId="{DD18297B-7DCE-43BA-9CCF-889D9190F937}" type="presParOf" srcId="{2B5B2070-F955-425E-B4DB-F7C7E64197A8}" destId="{F8FC5B66-167D-4F47-8C82-4D5F968FCEC2}" srcOrd="1" destOrd="0" presId="urn:microsoft.com/office/officeart/2018/2/layout/IconCircleList"/>
    <dgm:cxn modelId="{B0FC5126-E11C-4A6E-8F9D-6490B1FA732E}" type="presParOf" srcId="{2B5B2070-F955-425E-B4DB-F7C7E64197A8}" destId="{E6EBC10A-20DA-4BA7-923B-32555AA56C99}" srcOrd="2" destOrd="0" presId="urn:microsoft.com/office/officeart/2018/2/layout/IconCircleList"/>
    <dgm:cxn modelId="{A8DD295D-A358-412D-9A71-5B9037A081D4}" type="presParOf" srcId="{2B5B2070-F955-425E-B4DB-F7C7E64197A8}" destId="{8F8D22A1-4EB4-4A00-9723-13C876B83F24}" srcOrd="3" destOrd="0" presId="urn:microsoft.com/office/officeart/2018/2/layout/IconCircleList"/>
    <dgm:cxn modelId="{0564E090-FD2D-486D-A72D-DB04D76714DF}" type="presParOf" srcId="{4D44D943-518F-4C89-A697-FB226B1611F4}" destId="{6741C5E0-6B8A-45DB-B531-4133DB2A6F22}" srcOrd="1" destOrd="0" presId="urn:microsoft.com/office/officeart/2018/2/layout/IconCircleList"/>
    <dgm:cxn modelId="{0B56994E-6638-433B-ACB4-F1F30ABC1166}" type="presParOf" srcId="{4D44D943-518F-4C89-A697-FB226B1611F4}" destId="{7BA5AEFA-B612-4450-B3CB-2778F63DA4D4}" srcOrd="2" destOrd="0" presId="urn:microsoft.com/office/officeart/2018/2/layout/IconCircleList"/>
    <dgm:cxn modelId="{FB6F3EF5-25A9-478F-AE55-4072F3E1B85E}" type="presParOf" srcId="{7BA5AEFA-B612-4450-B3CB-2778F63DA4D4}" destId="{47E0382D-E973-4B0B-90E0-1AB2526354B0}" srcOrd="0" destOrd="0" presId="urn:microsoft.com/office/officeart/2018/2/layout/IconCircleList"/>
    <dgm:cxn modelId="{1C03EE7C-A7D8-4C44-975F-C5DD371686B0}" type="presParOf" srcId="{7BA5AEFA-B612-4450-B3CB-2778F63DA4D4}" destId="{3AA0C787-4E7B-4A89-AE3E-EBA1E7344962}" srcOrd="1" destOrd="0" presId="urn:microsoft.com/office/officeart/2018/2/layout/IconCircleList"/>
    <dgm:cxn modelId="{FB867057-1708-4C96-ACAD-118398083EE7}" type="presParOf" srcId="{7BA5AEFA-B612-4450-B3CB-2778F63DA4D4}" destId="{D9DE6D68-2BA4-4332-8EB6-B8E43F2F35BF}" srcOrd="2" destOrd="0" presId="urn:microsoft.com/office/officeart/2018/2/layout/IconCircleList"/>
    <dgm:cxn modelId="{3D739728-9605-4D66-A0FD-87508B7B4FFF}" type="presParOf" srcId="{7BA5AEFA-B612-4450-B3CB-2778F63DA4D4}" destId="{031A0AB1-270E-4B09-8726-CEDD43F321BD}" srcOrd="3" destOrd="0" presId="urn:microsoft.com/office/officeart/2018/2/layout/IconCircleList"/>
    <dgm:cxn modelId="{7AE29EA2-8B07-4FFA-BEF1-DE06644B5DB7}" type="presParOf" srcId="{4D44D943-518F-4C89-A697-FB226B1611F4}" destId="{94541A6F-168D-40AE-9781-74D186C93BD7}" srcOrd="3" destOrd="0" presId="urn:microsoft.com/office/officeart/2018/2/layout/IconCircleList"/>
    <dgm:cxn modelId="{3F30D4DF-EB42-43F4-A27B-1A8109E1BB3F}" type="presParOf" srcId="{4D44D943-518F-4C89-A697-FB226B1611F4}" destId="{DD6DDB0A-4182-4943-8A08-14C8465B3F5A}" srcOrd="4" destOrd="0" presId="urn:microsoft.com/office/officeart/2018/2/layout/IconCircleList"/>
    <dgm:cxn modelId="{476352FA-6C8C-48B8-A728-7E65FBB194F1}" type="presParOf" srcId="{DD6DDB0A-4182-4943-8A08-14C8465B3F5A}" destId="{C63284BB-A003-4A31-B971-85DD12A6C1C7}" srcOrd="0" destOrd="0" presId="urn:microsoft.com/office/officeart/2018/2/layout/IconCircleList"/>
    <dgm:cxn modelId="{B6161917-750C-4E0B-A502-57F26FE40729}" type="presParOf" srcId="{DD6DDB0A-4182-4943-8A08-14C8465B3F5A}" destId="{9342CCDD-D3C2-422F-833C-96519C1921EA}" srcOrd="1" destOrd="0" presId="urn:microsoft.com/office/officeart/2018/2/layout/IconCircleList"/>
    <dgm:cxn modelId="{16BBC1E5-DE84-477E-85C4-B4382183F18E}" type="presParOf" srcId="{DD6DDB0A-4182-4943-8A08-14C8465B3F5A}" destId="{41A4E506-9C4B-4137-B91C-001A2800E4FE}" srcOrd="2" destOrd="0" presId="urn:microsoft.com/office/officeart/2018/2/layout/IconCircleList"/>
    <dgm:cxn modelId="{5932797D-0F38-4B33-A5B4-ACF9E1C7EF6E}" type="presParOf" srcId="{DD6DDB0A-4182-4943-8A08-14C8465B3F5A}" destId="{359F7312-74D6-4DD1-AAD6-0F3BBA7E49E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9787B-0A13-471A-869C-380090D55484}">
      <dsp:nvSpPr>
        <dsp:cNvPr id="0" name=""/>
        <dsp:cNvSpPr/>
      </dsp:nvSpPr>
      <dsp:spPr>
        <a:xfrm>
          <a:off x="2561166" y="1206500"/>
          <a:ext cx="3005666" cy="3005666"/>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Remote Supports</a:t>
          </a:r>
        </a:p>
      </dsp:txBody>
      <dsp:txXfrm>
        <a:off x="3001336" y="1646670"/>
        <a:ext cx="2125326" cy="2125326"/>
      </dsp:txXfrm>
    </dsp:sp>
    <dsp:sp modelId="{E3671C2E-CE73-46A9-A2A1-09D73B2DA03B}">
      <dsp:nvSpPr>
        <dsp:cNvPr id="0" name=""/>
        <dsp:cNvSpPr/>
      </dsp:nvSpPr>
      <dsp:spPr>
        <a:xfrm>
          <a:off x="3312583" y="536"/>
          <a:ext cx="1502833"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Independence</a:t>
          </a:r>
        </a:p>
      </dsp:txBody>
      <dsp:txXfrm>
        <a:off x="3532668" y="220621"/>
        <a:ext cx="1062663" cy="1062663"/>
      </dsp:txXfrm>
    </dsp:sp>
    <dsp:sp modelId="{2D70A2F0-32ED-4DB3-9A6A-52B58591C943}">
      <dsp:nvSpPr>
        <dsp:cNvPr id="0" name=""/>
        <dsp:cNvSpPr/>
      </dsp:nvSpPr>
      <dsp:spPr>
        <a:xfrm>
          <a:off x="5269963" y="1957916"/>
          <a:ext cx="1502833"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Community Integration</a:t>
          </a:r>
        </a:p>
      </dsp:txBody>
      <dsp:txXfrm>
        <a:off x="5490048" y="2178001"/>
        <a:ext cx="1062663" cy="1062663"/>
      </dsp:txXfrm>
    </dsp:sp>
    <dsp:sp modelId="{431D1C3F-FF89-4C2C-981D-D7733796ECF2}">
      <dsp:nvSpPr>
        <dsp:cNvPr id="0" name=""/>
        <dsp:cNvSpPr/>
      </dsp:nvSpPr>
      <dsp:spPr>
        <a:xfrm>
          <a:off x="3312583" y="3915297"/>
          <a:ext cx="1502833"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Quality </a:t>
          </a:r>
        </a:p>
        <a:p>
          <a:pPr marL="0" lvl="0" indent="0" algn="ctr" defTabSz="488950">
            <a:lnSpc>
              <a:spcPct val="90000"/>
            </a:lnSpc>
            <a:spcBef>
              <a:spcPct val="0"/>
            </a:spcBef>
            <a:spcAft>
              <a:spcPct val="35000"/>
            </a:spcAft>
            <a:buNone/>
          </a:pPr>
          <a:r>
            <a:rPr lang="en-US" sz="1100" kern="1200" dirty="0"/>
            <a:t>Of </a:t>
          </a:r>
        </a:p>
        <a:p>
          <a:pPr marL="0" lvl="0" indent="0" algn="ctr" defTabSz="488950">
            <a:lnSpc>
              <a:spcPct val="90000"/>
            </a:lnSpc>
            <a:spcBef>
              <a:spcPct val="0"/>
            </a:spcBef>
            <a:spcAft>
              <a:spcPct val="35000"/>
            </a:spcAft>
            <a:buNone/>
          </a:pPr>
          <a:r>
            <a:rPr lang="en-US" sz="1100" kern="1200" dirty="0"/>
            <a:t>Life</a:t>
          </a:r>
        </a:p>
        <a:p>
          <a:pPr marL="0" lvl="0" indent="0" algn="ctr" defTabSz="488950">
            <a:lnSpc>
              <a:spcPct val="90000"/>
            </a:lnSpc>
            <a:spcBef>
              <a:spcPct val="0"/>
            </a:spcBef>
            <a:spcAft>
              <a:spcPct val="35000"/>
            </a:spcAft>
            <a:buNone/>
          </a:pPr>
          <a:endParaRPr lang="en-US" sz="1100" kern="1200" dirty="0"/>
        </a:p>
      </dsp:txBody>
      <dsp:txXfrm>
        <a:off x="3532668" y="4135382"/>
        <a:ext cx="1062663" cy="1062663"/>
      </dsp:txXfrm>
    </dsp:sp>
    <dsp:sp modelId="{E65C6651-C8BE-4458-84F4-FD96AAA068ED}">
      <dsp:nvSpPr>
        <dsp:cNvPr id="0" name=""/>
        <dsp:cNvSpPr/>
      </dsp:nvSpPr>
      <dsp:spPr>
        <a:xfrm>
          <a:off x="1355202" y="1957916"/>
          <a:ext cx="1502833"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Safety</a:t>
          </a:r>
        </a:p>
      </dsp:txBody>
      <dsp:txXfrm>
        <a:off x="1575287" y="2178001"/>
        <a:ext cx="1062663" cy="1062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332C8-0302-43A2-8477-C4B1C841656A}">
      <dsp:nvSpPr>
        <dsp:cNvPr id="0" name=""/>
        <dsp:cNvSpPr/>
      </dsp:nvSpPr>
      <dsp:spPr>
        <a:xfrm>
          <a:off x="218916" y="713885"/>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C5B66-167D-4F47-8C82-4D5F968FCEC2}">
      <dsp:nvSpPr>
        <dsp:cNvPr id="0" name=""/>
        <dsp:cNvSpPr/>
      </dsp:nvSpPr>
      <dsp:spPr>
        <a:xfrm>
          <a:off x="410698" y="905668"/>
          <a:ext cx="529683" cy="5296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D22A1-4EB4-4A00-9723-13C876B83F24}">
      <dsp:nvSpPr>
        <dsp:cNvPr id="0" name=""/>
        <dsp:cNvSpPr/>
      </dsp:nvSpPr>
      <dsp:spPr>
        <a:xfrm>
          <a:off x="1327860" y="713885"/>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u="sng" kern="1200" dirty="0">
              <a:latin typeface="Arial" panose="020B0604020202020204" pitchFamily="34" charset="0"/>
              <a:cs typeface="Arial" panose="020B0604020202020204" pitchFamily="34" charset="0"/>
            </a:rPr>
            <a:t>Alarm.com </a:t>
          </a:r>
          <a:r>
            <a:rPr lang="en-US" sz="1400" kern="1200" dirty="0">
              <a:latin typeface="Arial" panose="020B0604020202020204" pitchFamily="34" charset="0"/>
              <a:cs typeface="Arial" panose="020B0604020202020204" pitchFamily="34" charset="0"/>
            </a:rPr>
            <a:t>– owns the Remote Support System </a:t>
          </a:r>
        </a:p>
      </dsp:txBody>
      <dsp:txXfrm>
        <a:off x="1327860" y="713885"/>
        <a:ext cx="2152655" cy="913248"/>
      </dsp:txXfrm>
    </dsp:sp>
    <dsp:sp modelId="{47E0382D-E973-4B0B-90E0-1AB2526354B0}">
      <dsp:nvSpPr>
        <dsp:cNvPr id="0" name=""/>
        <dsp:cNvSpPr/>
      </dsp:nvSpPr>
      <dsp:spPr>
        <a:xfrm>
          <a:off x="3855600" y="713885"/>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0C787-4E7B-4A89-AE3E-EBA1E7344962}">
      <dsp:nvSpPr>
        <dsp:cNvPr id="0" name=""/>
        <dsp:cNvSpPr/>
      </dsp:nvSpPr>
      <dsp:spPr>
        <a:xfrm>
          <a:off x="4047382" y="905668"/>
          <a:ext cx="529683" cy="5296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1A0AB1-270E-4B09-8726-CEDD43F321BD}">
      <dsp:nvSpPr>
        <dsp:cNvPr id="0" name=""/>
        <dsp:cNvSpPr/>
      </dsp:nvSpPr>
      <dsp:spPr>
        <a:xfrm>
          <a:off x="4964544" y="713885"/>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u="sng" kern="1200" dirty="0">
              <a:latin typeface="Arial" panose="020B0604020202020204" pitchFamily="34" charset="0"/>
              <a:cs typeface="Arial" panose="020B0604020202020204" pitchFamily="34" charset="0"/>
            </a:rPr>
            <a:t>Mule Security </a:t>
          </a:r>
          <a:r>
            <a:rPr lang="en-US" sz="1400" kern="1200" dirty="0">
              <a:latin typeface="Arial" panose="020B0604020202020204" pitchFamily="34" charset="0"/>
              <a:cs typeface="Arial" panose="020B0604020202020204" pitchFamily="34" charset="0"/>
            </a:rPr>
            <a:t>– is the distributer and installer for Alarm.com</a:t>
          </a:r>
        </a:p>
      </dsp:txBody>
      <dsp:txXfrm>
        <a:off x="4964544" y="713885"/>
        <a:ext cx="2152655" cy="913248"/>
      </dsp:txXfrm>
    </dsp:sp>
    <dsp:sp modelId="{C63284BB-A003-4A31-B971-85DD12A6C1C7}">
      <dsp:nvSpPr>
        <dsp:cNvPr id="0" name=""/>
        <dsp:cNvSpPr/>
      </dsp:nvSpPr>
      <dsp:spPr>
        <a:xfrm>
          <a:off x="7492284" y="713885"/>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42CCDD-D3C2-422F-833C-96519C1921EA}">
      <dsp:nvSpPr>
        <dsp:cNvPr id="0" name=""/>
        <dsp:cNvSpPr/>
      </dsp:nvSpPr>
      <dsp:spPr>
        <a:xfrm>
          <a:off x="7684066" y="905668"/>
          <a:ext cx="529683" cy="5296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9F7312-74D6-4DD1-AAD6-0F3BBA7E49E9}">
      <dsp:nvSpPr>
        <dsp:cNvPr id="0" name=""/>
        <dsp:cNvSpPr/>
      </dsp:nvSpPr>
      <dsp:spPr>
        <a:xfrm>
          <a:off x="8601228" y="713885"/>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u="sng" kern="1200" dirty="0">
              <a:latin typeface="Arial" panose="020B0604020202020204" pitchFamily="34" charset="0"/>
              <a:cs typeface="Arial" panose="020B0604020202020204" pitchFamily="34" charset="0"/>
            </a:rPr>
            <a:t>MidState Arc Inc. –Living Without Limits </a:t>
          </a:r>
          <a:r>
            <a:rPr lang="en-US" sz="1600" kern="1200" dirty="0">
              <a:latin typeface="Arial" panose="020B0604020202020204" pitchFamily="34" charset="0"/>
              <a:cs typeface="Arial" panose="020B0604020202020204" pitchFamily="34" charset="0"/>
            </a:rPr>
            <a:t>– ties it all together and provides the assessment, implementation and ongoing support.</a:t>
          </a:r>
        </a:p>
      </dsp:txBody>
      <dsp:txXfrm>
        <a:off x="8601228" y="713885"/>
        <a:ext cx="2152655" cy="91324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6DE612-FA51-46D8-BD6C-73AC64087845}" type="datetimeFigureOut">
              <a:rPr lang="en-US" smtClean="0"/>
              <a:t>6/23/2025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29713-26F5-4238-AC78-7EFDEED8465C}" type="slidenum">
              <a:rPr lang="en-US" smtClean="0"/>
              <a:t>‹#›</a:t>
            </a:fld>
            <a:endParaRPr lang="en-US"/>
          </a:p>
        </p:txBody>
      </p:sp>
    </p:spTree>
    <p:extLst>
      <p:ext uri="{BB962C8B-B14F-4D97-AF65-F5344CB8AC3E}">
        <p14:creationId xmlns:p14="http://schemas.microsoft.com/office/powerpoint/2010/main" val="3393023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EB07D-901A-4A6A-8094-DF90325558AF}" type="datetimeFigureOut">
              <a:rPr lang="en-US" smtClean="0"/>
              <a:t>6/23/2025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C86C9-D87C-4A28-8DF6-74F7268CF2CA}" type="slidenum">
              <a:rPr lang="en-US" smtClean="0"/>
              <a:t>‹#›</a:t>
            </a:fld>
            <a:endParaRPr lang="en-US"/>
          </a:p>
        </p:txBody>
      </p:sp>
    </p:spTree>
    <p:extLst>
      <p:ext uri="{BB962C8B-B14F-4D97-AF65-F5344CB8AC3E}">
        <p14:creationId xmlns:p14="http://schemas.microsoft.com/office/powerpoint/2010/main" val="4023867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C86C9-D87C-4A28-8DF6-74F7268CF2CA}" type="slidenum">
              <a:rPr lang="en-US" smtClean="0"/>
              <a:t>2</a:t>
            </a:fld>
            <a:endParaRPr lang="en-US"/>
          </a:p>
        </p:txBody>
      </p:sp>
    </p:spTree>
    <p:extLst>
      <p:ext uri="{BB962C8B-B14F-4D97-AF65-F5344CB8AC3E}">
        <p14:creationId xmlns:p14="http://schemas.microsoft.com/office/powerpoint/2010/main" val="253152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586E52-F70E-419E-B7F2-13B09818FA4A}" type="slidenum">
              <a:rPr lang="en-US" smtClean="0"/>
              <a:t>12</a:t>
            </a:fld>
            <a:endParaRPr lang="en-US"/>
          </a:p>
        </p:txBody>
      </p:sp>
    </p:spTree>
    <p:extLst>
      <p:ext uri="{BB962C8B-B14F-4D97-AF65-F5344CB8AC3E}">
        <p14:creationId xmlns:p14="http://schemas.microsoft.com/office/powerpoint/2010/main" val="326645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C86C9-D87C-4A28-8DF6-74F7268CF2CA}" type="slidenum">
              <a:rPr lang="en-US" smtClean="0"/>
              <a:t>14</a:t>
            </a:fld>
            <a:endParaRPr lang="en-US"/>
          </a:p>
        </p:txBody>
      </p:sp>
    </p:spTree>
    <p:extLst>
      <p:ext uri="{BB962C8B-B14F-4D97-AF65-F5344CB8AC3E}">
        <p14:creationId xmlns:p14="http://schemas.microsoft.com/office/powerpoint/2010/main" val="337422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93C86C9-D87C-4A28-8DF6-74F7268CF2CA}" type="slidenum">
              <a:rPr lang="en-US" smtClean="0"/>
              <a:t>3</a:t>
            </a:fld>
            <a:endParaRPr lang="en-US"/>
          </a:p>
        </p:txBody>
      </p:sp>
    </p:spTree>
    <p:extLst>
      <p:ext uri="{BB962C8B-B14F-4D97-AF65-F5344CB8AC3E}">
        <p14:creationId xmlns:p14="http://schemas.microsoft.com/office/powerpoint/2010/main" val="150139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Arms is a three way partnership….and has been in effect for over 10 years</a:t>
            </a:r>
          </a:p>
          <a:p>
            <a:endParaRPr lang="en-US" dirty="0"/>
          </a:p>
          <a:p>
            <a:r>
              <a:rPr lang="en-US" dirty="0"/>
              <a:t>Alarm.com provides the Wellness system and Platform</a:t>
            </a:r>
          </a:p>
          <a:p>
            <a:r>
              <a:rPr lang="en-US" dirty="0"/>
              <a:t>Mule Security works with installation and integration into a Central System to handle Fire, Carbon and Emergency responder needs alerts. </a:t>
            </a:r>
          </a:p>
          <a:p>
            <a:r>
              <a:rPr lang="en-US" dirty="0"/>
              <a:t>MidState Arc LWL’s works with the team to identify what is needed for equipment, sets up the system dashboard with the providers, conducts all the training and provides ongoing support and assistance</a:t>
            </a:r>
          </a:p>
          <a:p>
            <a:endParaRPr lang="en-US" dirty="0"/>
          </a:p>
          <a:p>
            <a:r>
              <a:rPr lang="en-US" dirty="0"/>
              <a:t>This Model is Specifically designed to Assist and support Provider Agencies and all their staffing challenges and training/retraining needs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system can be used 3 different ways as a fully functioning remote support system with a command center which is the current model for MASS, the system also allows Agencies and do the monitoring themselves and the third option is for agencies to use this option as a enhancement to their on-call system for supportive housing. </a:t>
            </a:r>
          </a:p>
          <a:p>
            <a:endParaRPr lang="en-US" dirty="0"/>
          </a:p>
          <a:p>
            <a:endParaRPr lang="en-US" dirty="0"/>
          </a:p>
        </p:txBody>
      </p:sp>
      <p:sp>
        <p:nvSpPr>
          <p:cNvPr id="4" name="Slide Number Placeholder 3"/>
          <p:cNvSpPr>
            <a:spLocks noGrp="1"/>
          </p:cNvSpPr>
          <p:nvPr>
            <p:ph type="sldNum" sz="quarter" idx="5"/>
          </p:nvPr>
        </p:nvSpPr>
        <p:spPr/>
        <p:txBody>
          <a:bodyPr/>
          <a:lstStyle/>
          <a:p>
            <a:fld id="{593C86C9-D87C-4A28-8DF6-74F7268CF2CA}" type="slidenum">
              <a:rPr lang="en-US" smtClean="0"/>
              <a:t>4</a:t>
            </a:fld>
            <a:endParaRPr lang="en-US"/>
          </a:p>
        </p:txBody>
      </p:sp>
    </p:spTree>
    <p:extLst>
      <p:ext uri="{BB962C8B-B14F-4D97-AF65-F5344CB8AC3E}">
        <p14:creationId xmlns:p14="http://schemas.microsoft.com/office/powerpoint/2010/main" val="283099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3C86C9-D87C-4A28-8DF6-74F7268CF2CA}" type="slidenum">
              <a:rPr lang="en-US" smtClean="0"/>
              <a:t>6</a:t>
            </a:fld>
            <a:endParaRPr lang="en-US"/>
          </a:p>
        </p:txBody>
      </p:sp>
    </p:spTree>
    <p:extLst>
      <p:ext uri="{BB962C8B-B14F-4D97-AF65-F5344CB8AC3E}">
        <p14:creationId xmlns:p14="http://schemas.microsoft.com/office/powerpoint/2010/main" val="413665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3C86C9-D87C-4A28-8DF6-74F7268CF2CA}" type="slidenum">
              <a:rPr lang="en-US" smtClean="0"/>
              <a:t>7</a:t>
            </a:fld>
            <a:endParaRPr lang="en-US"/>
          </a:p>
        </p:txBody>
      </p:sp>
    </p:spTree>
    <p:extLst>
      <p:ext uri="{BB962C8B-B14F-4D97-AF65-F5344CB8AC3E}">
        <p14:creationId xmlns:p14="http://schemas.microsoft.com/office/powerpoint/2010/main" val="155895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use of artificial intelligence,  the ARMS system learns a person's habits through movement and interaction with the sensors, pads and buttons.  After two weeks it knows the routine</a:t>
            </a:r>
          </a:p>
        </p:txBody>
      </p:sp>
      <p:sp>
        <p:nvSpPr>
          <p:cNvPr id="4" name="Slide Number Placeholder 3"/>
          <p:cNvSpPr>
            <a:spLocks noGrp="1"/>
          </p:cNvSpPr>
          <p:nvPr>
            <p:ph type="sldNum" sz="quarter" idx="5"/>
          </p:nvPr>
        </p:nvSpPr>
        <p:spPr/>
        <p:txBody>
          <a:bodyPr/>
          <a:lstStyle/>
          <a:p>
            <a:fld id="{593C86C9-D87C-4A28-8DF6-74F7268CF2CA}" type="slidenum">
              <a:rPr lang="en-US" smtClean="0"/>
              <a:t>8</a:t>
            </a:fld>
            <a:endParaRPr lang="en-US"/>
          </a:p>
        </p:txBody>
      </p:sp>
    </p:spTree>
    <p:extLst>
      <p:ext uri="{BB962C8B-B14F-4D97-AF65-F5344CB8AC3E}">
        <p14:creationId xmlns:p14="http://schemas.microsoft.com/office/powerpoint/2010/main" val="272647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command Center is staffed  24 hours a day 365 days a year with Virtual Support Professionals who have a background in the field of intellectual Disabilities, they are highly trained on procedures &amp; protocols for operations, Department of Developmental Services Policies and on the critical information for the person being monitored including the needs &amp; concerns and the expected responses &amp;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staff  who monitor the systems each day to ensure they are in good working order; they monitor the data taken each day to make sure all the expectations are being carried out; they retrain the person, staff or other care givers when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living systems, and they change and grow with the person. </a:t>
            </a:r>
          </a:p>
          <a:p>
            <a:endParaRPr lang="en-US" dirty="0"/>
          </a:p>
        </p:txBody>
      </p:sp>
      <p:sp>
        <p:nvSpPr>
          <p:cNvPr id="4" name="Slide Number Placeholder 3"/>
          <p:cNvSpPr>
            <a:spLocks noGrp="1"/>
          </p:cNvSpPr>
          <p:nvPr>
            <p:ph type="sldNum" sz="quarter" idx="5"/>
          </p:nvPr>
        </p:nvSpPr>
        <p:spPr/>
        <p:txBody>
          <a:bodyPr/>
          <a:lstStyle/>
          <a:p>
            <a:fld id="{593C86C9-D87C-4A28-8DF6-74F7268CF2CA}" type="slidenum">
              <a:rPr lang="en-US" smtClean="0"/>
              <a:t>9</a:t>
            </a:fld>
            <a:endParaRPr lang="en-US"/>
          </a:p>
        </p:txBody>
      </p:sp>
    </p:spTree>
    <p:extLst>
      <p:ext uri="{BB962C8B-B14F-4D97-AF65-F5344CB8AC3E}">
        <p14:creationId xmlns:p14="http://schemas.microsoft.com/office/powerpoint/2010/main" val="11928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3C86C9-D87C-4A28-8DF6-74F7268CF2CA}" type="slidenum">
              <a:rPr lang="en-US" smtClean="0"/>
              <a:t>10</a:t>
            </a:fld>
            <a:endParaRPr lang="en-US"/>
          </a:p>
        </p:txBody>
      </p:sp>
    </p:spTree>
    <p:extLst>
      <p:ext uri="{BB962C8B-B14F-4D97-AF65-F5344CB8AC3E}">
        <p14:creationId xmlns:p14="http://schemas.microsoft.com/office/powerpoint/2010/main" val="1809870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add on assistive technologies that can be added on to the system</a:t>
            </a:r>
          </a:p>
          <a:p>
            <a:endParaRPr lang="en-US" dirty="0"/>
          </a:p>
          <a:p>
            <a:r>
              <a:rPr lang="en-US" dirty="0"/>
              <a:t>Cooking Safety devices– for stove, oven and microwave</a:t>
            </a:r>
          </a:p>
          <a:p>
            <a:endParaRPr lang="en-US" dirty="0"/>
          </a:p>
          <a:p>
            <a:r>
              <a:rPr lang="en-US" dirty="0"/>
              <a:t>Electronic Med management device</a:t>
            </a:r>
          </a:p>
          <a:p>
            <a:endParaRPr lang="en-US" dirty="0"/>
          </a:p>
          <a:p>
            <a:r>
              <a:rPr lang="en-US" dirty="0"/>
              <a:t>Automatic door openers</a:t>
            </a:r>
          </a:p>
          <a:p>
            <a:endParaRPr lang="en-US" dirty="0"/>
          </a:p>
          <a:p>
            <a:endParaRPr lang="en-US" dirty="0"/>
          </a:p>
        </p:txBody>
      </p:sp>
      <p:sp>
        <p:nvSpPr>
          <p:cNvPr id="4" name="Slide Number Placeholder 3"/>
          <p:cNvSpPr>
            <a:spLocks noGrp="1"/>
          </p:cNvSpPr>
          <p:nvPr>
            <p:ph type="sldNum" sz="quarter" idx="5"/>
          </p:nvPr>
        </p:nvSpPr>
        <p:spPr/>
        <p:txBody>
          <a:bodyPr/>
          <a:lstStyle/>
          <a:p>
            <a:fld id="{593C86C9-D87C-4A28-8DF6-74F7268CF2CA}" type="slidenum">
              <a:rPr lang="en-US" smtClean="0"/>
              <a:t>11</a:t>
            </a:fld>
            <a:endParaRPr lang="en-US"/>
          </a:p>
        </p:txBody>
      </p:sp>
    </p:spTree>
    <p:extLst>
      <p:ext uri="{BB962C8B-B14F-4D97-AF65-F5344CB8AC3E}">
        <p14:creationId xmlns:p14="http://schemas.microsoft.com/office/powerpoint/2010/main" val="1802448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E1E27B-949B-4A22-AFAA-6B033B0961E6}"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3633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6/23/2025</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26516311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6/23/2025</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32185998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6/23/2025</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038868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6/23/2025</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7077544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6/23/2025</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275545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6/23/2025</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40903753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1E27B-949B-4A22-AFAA-6B033B0961E6}"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2D967-48CD-4589-B582-89D5E27A8B1C}" type="slidenum">
              <a:rPr lang="en-US" smtClean="0"/>
              <a:t>‹#›</a:t>
            </a:fld>
            <a:endParaRPr lang="en-US"/>
          </a:p>
        </p:txBody>
      </p:sp>
    </p:spTree>
    <p:extLst>
      <p:ext uri="{BB962C8B-B14F-4D97-AF65-F5344CB8AC3E}">
        <p14:creationId xmlns:p14="http://schemas.microsoft.com/office/powerpoint/2010/main" val="11183028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1E27B-949B-4A22-AFAA-6B033B0961E6}"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2D967-48CD-4589-B582-89D5E27A8B1C}" type="slidenum">
              <a:rPr lang="en-US" smtClean="0"/>
              <a:t>‹#›</a:t>
            </a:fld>
            <a:endParaRPr lang="en-US"/>
          </a:p>
        </p:txBody>
      </p:sp>
    </p:spTree>
    <p:extLst>
      <p:ext uri="{BB962C8B-B14F-4D97-AF65-F5344CB8AC3E}">
        <p14:creationId xmlns:p14="http://schemas.microsoft.com/office/powerpoint/2010/main" val="34688330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00338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35A073A9-4991-4511-9350-F80B27B85202}"/>
              </a:ext>
            </a:extLst>
          </p:cNvPr>
          <p:cNvSpPr>
            <a:spLocks noGrp="1"/>
          </p:cNvSpPr>
          <p:nvPr>
            <p:ph type="chart" sz="quarter" idx="10"/>
          </p:nvPr>
        </p:nvSpPr>
        <p:spPr>
          <a:xfrm>
            <a:off x="457200" y="1344168"/>
            <a:ext cx="11269663" cy="4980432"/>
          </a:xfrm>
        </p:spPr>
        <p:txBody>
          <a:bodyPr/>
          <a:lstStyle/>
          <a:p>
            <a:endParaRPr lang="en-US" dirty="0"/>
          </a:p>
        </p:txBody>
      </p:sp>
      <p:sp>
        <p:nvSpPr>
          <p:cNvPr id="6" name="Title 1">
            <a:extLst>
              <a:ext uri="{FF2B5EF4-FFF2-40B4-BE49-F238E27FC236}">
                <a16:creationId xmlns:a16="http://schemas.microsoft.com/office/drawing/2014/main" id="{4062CD9F-BC60-DE4E-B94B-4ACD289B155A}"/>
              </a:ext>
            </a:extLst>
          </p:cNvPr>
          <p:cNvSpPr>
            <a:spLocks noGrp="1"/>
          </p:cNvSpPr>
          <p:nvPr>
            <p:ph type="title"/>
          </p:nvPr>
        </p:nvSpPr>
        <p:spPr>
          <a:xfrm>
            <a:off x="457201" y="283464"/>
            <a:ext cx="10281684" cy="882317"/>
          </a:xfrm>
        </p:spPr>
        <p:txBody>
          <a:bodyPr/>
          <a:lstStyle/>
          <a:p>
            <a:r>
              <a:rPr lang="en-US" dirty="0"/>
              <a:t>Click to edit Master title style</a:t>
            </a:r>
          </a:p>
        </p:txBody>
      </p:sp>
    </p:spTree>
    <p:extLst>
      <p:ext uri="{BB962C8B-B14F-4D97-AF65-F5344CB8AC3E}">
        <p14:creationId xmlns:p14="http://schemas.microsoft.com/office/powerpoint/2010/main" val="12127442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1E27B-949B-4A22-AFAA-6B033B0961E6}"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2D967-48CD-4589-B582-89D5E27A8B1C}" type="slidenum">
              <a:rPr lang="en-US" smtClean="0"/>
              <a:t>‹#›</a:t>
            </a:fld>
            <a:endParaRPr lang="en-US"/>
          </a:p>
        </p:txBody>
      </p:sp>
    </p:spTree>
    <p:extLst>
      <p:ext uri="{BB962C8B-B14F-4D97-AF65-F5344CB8AC3E}">
        <p14:creationId xmlns:p14="http://schemas.microsoft.com/office/powerpoint/2010/main" val="30618701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A7EB-2AB8-4BEB-A0D5-873BC5D9307A}"/>
              </a:ext>
            </a:extLst>
          </p:cNvPr>
          <p:cNvSpPr>
            <a:spLocks noGrp="1"/>
          </p:cNvSpPr>
          <p:nvPr>
            <p:ph type="ctrTitle"/>
          </p:nvPr>
        </p:nvSpPr>
        <p:spPr>
          <a:xfrm>
            <a:off x="457200" y="2133015"/>
            <a:ext cx="11277600" cy="2807953"/>
          </a:xfrm>
        </p:spPr>
        <p:txBody>
          <a:bodyPr anchor="ctr"/>
          <a:lstStyle>
            <a:lvl1pPr algn="ctr">
              <a:defRPr sz="4000">
                <a:solidFill>
                  <a:schemeClr val="bg1"/>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0B1FC778-9A11-47AF-A895-8B5EEEB22ED7}"/>
              </a:ext>
            </a:extLst>
          </p:cNvPr>
          <p:cNvGrpSpPr/>
          <p:nvPr userDrawn="1"/>
        </p:nvGrpSpPr>
        <p:grpSpPr>
          <a:xfrm>
            <a:off x="10909333" y="0"/>
            <a:ext cx="833488" cy="744583"/>
            <a:chOff x="10539663" y="0"/>
            <a:chExt cx="1203158" cy="1074822"/>
          </a:xfrm>
        </p:grpSpPr>
        <p:sp>
          <p:nvSpPr>
            <p:cNvPr id="7" name="Rectangle 6">
              <a:extLst>
                <a:ext uri="{FF2B5EF4-FFF2-40B4-BE49-F238E27FC236}">
                  <a16:creationId xmlns:a16="http://schemas.microsoft.com/office/drawing/2014/main" id="{7D45D5C8-84ED-499D-BD9F-8021231842FF}"/>
                </a:ext>
              </a:extLst>
            </p:cNvPr>
            <p:cNvSpPr/>
            <p:nvPr userDrawn="1"/>
          </p:nvSpPr>
          <p:spPr>
            <a:xfrm>
              <a:off x="10539663" y="0"/>
              <a:ext cx="1203158" cy="10748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Light" pitchFamily="2" charset="77"/>
              </a:endParaRPr>
            </a:p>
          </p:txBody>
        </p:sp>
        <p:pic>
          <p:nvPicPr>
            <p:cNvPr id="8" name="Picture 7">
              <a:extLst>
                <a:ext uri="{FF2B5EF4-FFF2-40B4-BE49-F238E27FC236}">
                  <a16:creationId xmlns:a16="http://schemas.microsoft.com/office/drawing/2014/main" id="{5602F529-7D8A-4726-9252-549D062EDD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08380" y="96808"/>
              <a:ext cx="865726" cy="843490"/>
            </a:xfrm>
            <a:prstGeom prst="rect">
              <a:avLst/>
            </a:prstGeom>
          </p:spPr>
        </p:pic>
      </p:grpSp>
      <p:sp>
        <p:nvSpPr>
          <p:cNvPr id="9" name="Slide Number Placeholder 3">
            <a:extLst>
              <a:ext uri="{FF2B5EF4-FFF2-40B4-BE49-F238E27FC236}">
                <a16:creationId xmlns:a16="http://schemas.microsoft.com/office/drawing/2014/main" id="{4701351A-34D2-6746-9048-554B5EF7CEDA}"/>
              </a:ext>
            </a:extLst>
          </p:cNvPr>
          <p:cNvSpPr>
            <a:spLocks noGrp="1"/>
          </p:cNvSpPr>
          <p:nvPr>
            <p:ph type="sldNum" sz="quarter" idx="4"/>
          </p:nvPr>
        </p:nvSpPr>
        <p:spPr>
          <a:xfrm>
            <a:off x="11774905" y="6565957"/>
            <a:ext cx="417095" cy="292043"/>
          </a:xfrm>
          <a:prstGeom prst="rect">
            <a:avLst/>
          </a:prstGeom>
        </p:spPr>
        <p:txBody>
          <a:bodyPr vert="horz" lIns="91440" tIns="45720" rIns="91440" bIns="45720" rtlCol="0" anchor="t"/>
          <a:lstStyle>
            <a:lvl1pPr algn="l">
              <a:defRPr sz="850" b="0" i="0">
                <a:solidFill>
                  <a:schemeClr val="tx1"/>
                </a:solidFill>
                <a:latin typeface="Montserrat Medium" pitchFamily="2" charset="77"/>
              </a:defRPr>
            </a:lvl1pPr>
          </a:lstStyle>
          <a:p>
            <a:fld id="{F1DD4C5C-86F3-C84A-8FC0-4D8D146FA58C}" type="slidenum">
              <a:rPr lang="en-US" smtClean="0"/>
              <a:pPr/>
              <a:t>‹#›</a:t>
            </a:fld>
            <a:endParaRPr lang="en-US" dirty="0"/>
          </a:p>
        </p:txBody>
      </p:sp>
    </p:spTree>
    <p:extLst>
      <p:ext uri="{BB962C8B-B14F-4D97-AF65-F5344CB8AC3E}">
        <p14:creationId xmlns:p14="http://schemas.microsoft.com/office/powerpoint/2010/main" val="34599188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Highlight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50114B-2D4D-4378-987E-D0FE3ADE17B4}"/>
              </a:ext>
            </a:extLst>
          </p:cNvPr>
          <p:cNvSpPr/>
          <p:nvPr userDrawn="1"/>
        </p:nvSpPr>
        <p:spPr>
          <a:xfrm flipH="1">
            <a:off x="0" y="0"/>
            <a:ext cx="522972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Light" pitchFamily="2" charset="77"/>
            </a:endParaRPr>
          </a:p>
        </p:txBody>
      </p:sp>
      <p:sp>
        <p:nvSpPr>
          <p:cNvPr id="2" name="Title 1">
            <a:extLst>
              <a:ext uri="{FF2B5EF4-FFF2-40B4-BE49-F238E27FC236}">
                <a16:creationId xmlns:a16="http://schemas.microsoft.com/office/drawing/2014/main" id="{F23DA7EB-2AB8-4BEB-A0D5-873BC5D9307A}"/>
              </a:ext>
            </a:extLst>
          </p:cNvPr>
          <p:cNvSpPr>
            <a:spLocks noGrp="1"/>
          </p:cNvSpPr>
          <p:nvPr>
            <p:ph type="ctrTitle"/>
          </p:nvPr>
        </p:nvSpPr>
        <p:spPr>
          <a:xfrm>
            <a:off x="457200" y="0"/>
            <a:ext cx="4355432" cy="3914273"/>
          </a:xfrm>
          <a:prstGeom prst="rect">
            <a:avLst/>
          </a:prstGeom>
        </p:spPr>
        <p:txBody>
          <a:bodyPr anchor="b"/>
          <a:lstStyle>
            <a:lvl1pPr algn="ctr">
              <a:lnSpc>
                <a:spcPct val="100000"/>
              </a:lnSpc>
              <a:defRPr sz="4000">
                <a:solidFill>
                  <a:schemeClr val="bg2"/>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D91078E2-9377-4D60-947A-3A4F0C89A275}"/>
              </a:ext>
            </a:extLst>
          </p:cNvPr>
          <p:cNvCxnSpPr>
            <a:cxnSpLocks/>
          </p:cNvCxnSpPr>
          <p:nvPr userDrawn="1"/>
        </p:nvCxnSpPr>
        <p:spPr>
          <a:xfrm>
            <a:off x="1712495" y="4251158"/>
            <a:ext cx="18448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80B8718-4D40-4EF0-90B4-078D450A0E2E}"/>
              </a:ext>
            </a:extLst>
          </p:cNvPr>
          <p:cNvSpPr>
            <a:spLocks noGrp="1"/>
          </p:cNvSpPr>
          <p:nvPr>
            <p:ph type="body" sz="quarter" idx="10"/>
          </p:nvPr>
        </p:nvSpPr>
        <p:spPr>
          <a:xfrm>
            <a:off x="5791200" y="1074821"/>
            <a:ext cx="5943600" cy="5249779"/>
          </a:xfrm>
        </p:spPr>
        <p:txBody>
          <a:bodyPr anchor="ctr"/>
          <a:lstStyle>
            <a:lvl1pPr marL="0" indent="0">
              <a:spcAft>
                <a:spcPts val="1800"/>
              </a:spcAft>
              <a:buNone/>
              <a:defRPr/>
            </a:lvl1pPr>
            <a:lvl2pPr marL="457200" indent="0">
              <a:spcAft>
                <a:spcPts val="1800"/>
              </a:spcAft>
              <a:buNone/>
              <a:defRPr/>
            </a:lvl2pPr>
            <a:lvl3pPr marL="914400" indent="0">
              <a:spcAft>
                <a:spcPts val="1800"/>
              </a:spcAft>
              <a:buNone/>
              <a:defRPr/>
            </a:lvl3pPr>
            <a:lvl4pPr marL="1371600" indent="0">
              <a:spcAft>
                <a:spcPts val="1800"/>
              </a:spcAft>
              <a:buNone/>
              <a:defRPr/>
            </a:lvl4pPr>
            <a:lvl5pPr marL="1828800" indent="0">
              <a:spcAft>
                <a:spcPts val="1800"/>
              </a:spcAft>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97599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har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35A073A9-4991-4511-9350-F80B27B85202}"/>
              </a:ext>
            </a:extLst>
          </p:cNvPr>
          <p:cNvSpPr>
            <a:spLocks noGrp="1"/>
          </p:cNvSpPr>
          <p:nvPr>
            <p:ph type="chart" sz="quarter" idx="10"/>
          </p:nvPr>
        </p:nvSpPr>
        <p:spPr>
          <a:xfrm>
            <a:off x="457200" y="1490257"/>
            <a:ext cx="11269663" cy="4834344"/>
          </a:xfrm>
        </p:spPr>
        <p:txBody>
          <a:bodyPr/>
          <a:lstStyle/>
          <a:p>
            <a:endParaRPr lang="en-US"/>
          </a:p>
        </p:txBody>
      </p:sp>
      <p:sp>
        <p:nvSpPr>
          <p:cNvPr id="6" name="Title 1">
            <a:extLst>
              <a:ext uri="{FF2B5EF4-FFF2-40B4-BE49-F238E27FC236}">
                <a16:creationId xmlns:a16="http://schemas.microsoft.com/office/drawing/2014/main" id="{4062CD9F-BC60-DE4E-B94B-4ACD289B155A}"/>
              </a:ext>
            </a:extLst>
          </p:cNvPr>
          <p:cNvSpPr>
            <a:spLocks noGrp="1"/>
          </p:cNvSpPr>
          <p:nvPr>
            <p:ph type="title"/>
          </p:nvPr>
        </p:nvSpPr>
        <p:spPr>
          <a:xfrm>
            <a:off x="481263" y="476909"/>
            <a:ext cx="10257621" cy="882317"/>
          </a:xfrm>
        </p:spPr>
        <p:txBody>
          <a:bodyPr/>
          <a:lstStyle/>
          <a:p>
            <a:r>
              <a:rPr lang="en-US"/>
              <a:t>Click to edit Master title style</a:t>
            </a:r>
          </a:p>
        </p:txBody>
      </p:sp>
    </p:spTree>
    <p:extLst>
      <p:ext uri="{BB962C8B-B14F-4D97-AF65-F5344CB8AC3E}">
        <p14:creationId xmlns:p14="http://schemas.microsoft.com/office/powerpoint/2010/main" val="14161714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9232542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1E27B-949B-4A22-AFAA-6B033B0961E6}"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2D967-48CD-4589-B582-89D5E27A8B1C}" type="slidenum">
              <a:rPr lang="en-US" smtClean="0"/>
              <a:t>‹#›</a:t>
            </a:fld>
            <a:endParaRPr lang="en-US"/>
          </a:p>
        </p:txBody>
      </p:sp>
    </p:spTree>
    <p:extLst>
      <p:ext uri="{BB962C8B-B14F-4D97-AF65-F5344CB8AC3E}">
        <p14:creationId xmlns:p14="http://schemas.microsoft.com/office/powerpoint/2010/main" val="42204080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E1E27B-949B-4A22-AFAA-6B033B0961E6}"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2D967-48CD-4589-B582-89D5E27A8B1C}" type="slidenum">
              <a:rPr lang="en-US" smtClean="0"/>
              <a:t>‹#›</a:t>
            </a:fld>
            <a:endParaRPr lang="en-US"/>
          </a:p>
        </p:txBody>
      </p:sp>
    </p:spTree>
    <p:extLst>
      <p:ext uri="{BB962C8B-B14F-4D97-AF65-F5344CB8AC3E}">
        <p14:creationId xmlns:p14="http://schemas.microsoft.com/office/powerpoint/2010/main" val="4659502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E1E27B-949B-4A22-AFAA-6B033B0961E6}" type="datetimeFigureOut">
              <a:rPr lang="en-US" smtClean="0"/>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2D967-48CD-4589-B582-89D5E27A8B1C}" type="slidenum">
              <a:rPr lang="en-US" smtClean="0"/>
              <a:t>‹#›</a:t>
            </a:fld>
            <a:endParaRPr lang="en-US"/>
          </a:p>
        </p:txBody>
      </p:sp>
    </p:spTree>
    <p:extLst>
      <p:ext uri="{BB962C8B-B14F-4D97-AF65-F5344CB8AC3E}">
        <p14:creationId xmlns:p14="http://schemas.microsoft.com/office/powerpoint/2010/main" val="34142913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E1E27B-949B-4A22-AFAA-6B033B0961E6}" type="datetimeFigureOut">
              <a:rPr lang="en-US" smtClean="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2D967-48CD-4589-B582-89D5E27A8B1C}" type="slidenum">
              <a:rPr lang="en-US" smtClean="0"/>
              <a:t>‹#›</a:t>
            </a:fld>
            <a:endParaRPr lang="en-US"/>
          </a:p>
        </p:txBody>
      </p:sp>
    </p:spTree>
    <p:extLst>
      <p:ext uri="{BB962C8B-B14F-4D97-AF65-F5344CB8AC3E}">
        <p14:creationId xmlns:p14="http://schemas.microsoft.com/office/powerpoint/2010/main" val="20709334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1E27B-949B-4A22-AFAA-6B033B0961E6}" type="datetimeFigureOut">
              <a:rPr lang="en-US" smtClean="0"/>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2D967-48CD-4589-B582-89D5E27A8B1C}" type="slidenum">
              <a:rPr lang="en-US" smtClean="0"/>
              <a:t>‹#›</a:t>
            </a:fld>
            <a:endParaRPr lang="en-US"/>
          </a:p>
        </p:txBody>
      </p:sp>
    </p:spTree>
    <p:extLst>
      <p:ext uri="{BB962C8B-B14F-4D97-AF65-F5344CB8AC3E}">
        <p14:creationId xmlns:p14="http://schemas.microsoft.com/office/powerpoint/2010/main" val="27039746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E1E27B-949B-4A22-AFAA-6B033B0961E6}"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2D967-48CD-4589-B582-89D5E27A8B1C}" type="slidenum">
              <a:rPr lang="en-US" smtClean="0"/>
              <a:t>‹#›</a:t>
            </a:fld>
            <a:endParaRPr lang="en-US"/>
          </a:p>
        </p:txBody>
      </p:sp>
    </p:spTree>
    <p:extLst>
      <p:ext uri="{BB962C8B-B14F-4D97-AF65-F5344CB8AC3E}">
        <p14:creationId xmlns:p14="http://schemas.microsoft.com/office/powerpoint/2010/main" val="10597446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E1E27B-949B-4A22-AFAA-6B033B0961E6}"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2D967-48CD-4589-B582-89D5E27A8B1C}" type="slidenum">
              <a:rPr lang="en-US" smtClean="0"/>
              <a:t>‹#›</a:t>
            </a:fld>
            <a:endParaRPr lang="en-US"/>
          </a:p>
        </p:txBody>
      </p:sp>
    </p:spTree>
    <p:extLst>
      <p:ext uri="{BB962C8B-B14F-4D97-AF65-F5344CB8AC3E}">
        <p14:creationId xmlns:p14="http://schemas.microsoft.com/office/powerpoint/2010/main" val="3444984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eaLnBrk="1" latinLnBrk="0" hangingPunct="1"/>
            <a:fld id="{544213AF-26F6-41FA-8D85-E2C5388D6E58}" type="datetimeFigureOut">
              <a:rPr lang="en-US" smtClean="0"/>
              <a:pPr eaLnBrk="1" latinLnBrk="0" hangingPunct="1"/>
              <a:t>6/23/2025</a:t>
            </a:fld>
            <a:endParaRPr lang="en-US" sz="1000" dirty="0">
              <a:solidFill>
                <a:schemeClr val="tx1"/>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1565584262"/>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5" r:id="rId18"/>
    <p:sldLayoutId id="2147483756" r:id="rId19"/>
    <p:sldLayoutId id="2147483660" r:id="rId20"/>
    <p:sldLayoutId id="2147483661" r:id="rId21"/>
    <p:sldLayoutId id="2147483663" r:id="rId22"/>
    <p:sldLayoutId id="2147483758" r:id="rId23"/>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kwood@midstatearc.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6.png"/><Relationship Id="rId5" Type="http://schemas.openxmlformats.org/officeDocument/2006/relationships/diagramQuickStyle" Target="../diagrams/quickStyle2.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D8BB-3B0D-E8E6-1D27-188C98E77AD8}"/>
              </a:ext>
            </a:extLst>
          </p:cNvPr>
          <p:cNvSpPr>
            <a:spLocks noGrp="1"/>
          </p:cNvSpPr>
          <p:nvPr>
            <p:ph type="ctrTitle"/>
          </p:nvPr>
        </p:nvSpPr>
        <p:spPr>
          <a:xfrm>
            <a:off x="684212" y="685799"/>
            <a:ext cx="9591358" cy="1638301"/>
          </a:xfrm>
        </p:spPr>
        <p:txBody>
          <a:bodyPr>
            <a:normAutofit fontScale="90000"/>
          </a:bodyPr>
          <a:lstStyle/>
          <a:p>
            <a:pPr algn="ctr"/>
            <a:r>
              <a:rPr lang="en-US" cap="none" dirty="0"/>
              <a:t>MidState Arc – Living Without Limits</a:t>
            </a:r>
            <a:br>
              <a:rPr lang="en-US" dirty="0"/>
            </a:br>
            <a:r>
              <a:rPr lang="en-US" dirty="0"/>
              <a:t>Remote Support</a:t>
            </a:r>
          </a:p>
        </p:txBody>
      </p:sp>
      <p:sp>
        <p:nvSpPr>
          <p:cNvPr id="3" name="Subtitle 2">
            <a:extLst>
              <a:ext uri="{FF2B5EF4-FFF2-40B4-BE49-F238E27FC236}">
                <a16:creationId xmlns:a16="http://schemas.microsoft.com/office/drawing/2014/main" id="{D4FDDE7D-2B16-617B-1374-9EC2D7BC0259}"/>
              </a:ext>
            </a:extLst>
          </p:cNvPr>
          <p:cNvSpPr>
            <a:spLocks noGrp="1"/>
          </p:cNvSpPr>
          <p:nvPr>
            <p:ph type="subTitle" idx="1"/>
          </p:nvPr>
        </p:nvSpPr>
        <p:spPr>
          <a:xfrm>
            <a:off x="2279491" y="2586568"/>
            <a:ext cx="6400800" cy="1947333"/>
          </a:xfrm>
        </p:spPr>
        <p:txBody>
          <a:bodyPr/>
          <a:lstStyle/>
          <a:p>
            <a:pPr algn="ctr"/>
            <a:r>
              <a:rPr lang="en-US" b="1" dirty="0"/>
              <a:t>Redefining Independent Living</a:t>
            </a:r>
          </a:p>
          <a:p>
            <a:pPr algn="ctr"/>
            <a:r>
              <a:rPr lang="en-US" b="1" dirty="0"/>
              <a:t>Using </a:t>
            </a:r>
          </a:p>
          <a:p>
            <a:pPr algn="ctr"/>
            <a:r>
              <a:rPr lang="en-US" b="1" dirty="0"/>
              <a:t>Assistive Technologies &amp;</a:t>
            </a:r>
          </a:p>
          <a:p>
            <a:pPr algn="ctr"/>
            <a:r>
              <a:rPr lang="en-US" b="1" dirty="0"/>
              <a:t>Remote Support</a:t>
            </a:r>
          </a:p>
          <a:p>
            <a:pPr algn="ctr"/>
            <a:endParaRPr lang="en-US" dirty="0"/>
          </a:p>
        </p:txBody>
      </p:sp>
    </p:spTree>
    <p:extLst>
      <p:ext uri="{BB962C8B-B14F-4D97-AF65-F5344CB8AC3E}">
        <p14:creationId xmlns:p14="http://schemas.microsoft.com/office/powerpoint/2010/main" val="19709352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B1762-E85F-F12A-8E5B-E5B26A78D170}"/>
              </a:ext>
            </a:extLst>
          </p:cNvPr>
          <p:cNvSpPr>
            <a:spLocks noGrp="1"/>
          </p:cNvSpPr>
          <p:nvPr>
            <p:ph type="title"/>
          </p:nvPr>
        </p:nvSpPr>
        <p:spPr/>
        <p:txBody>
          <a:bodyPr/>
          <a:lstStyle/>
          <a:p>
            <a:r>
              <a:rPr lang="en-US" dirty="0"/>
              <a:t>How does it work?</a:t>
            </a:r>
          </a:p>
        </p:txBody>
      </p:sp>
      <p:pic>
        <p:nvPicPr>
          <p:cNvPr id="5" name="Picture 4">
            <a:extLst>
              <a:ext uri="{FF2B5EF4-FFF2-40B4-BE49-F238E27FC236}">
                <a16:creationId xmlns:a16="http://schemas.microsoft.com/office/drawing/2014/main" id="{56E7B535-BD39-A02C-31C6-680B257F6A5A}"/>
              </a:ext>
            </a:extLst>
          </p:cNvPr>
          <p:cNvPicPr>
            <a:picLocks noChangeAspect="1"/>
          </p:cNvPicPr>
          <p:nvPr/>
        </p:nvPicPr>
        <p:blipFill>
          <a:blip r:embed="rId3"/>
          <a:stretch>
            <a:fillRect/>
          </a:stretch>
        </p:blipFill>
        <p:spPr>
          <a:xfrm>
            <a:off x="457201" y="1999481"/>
            <a:ext cx="5940149" cy="2479482"/>
          </a:xfrm>
          <a:prstGeom prst="rect">
            <a:avLst/>
          </a:prstGeom>
        </p:spPr>
      </p:pic>
      <p:sp>
        <p:nvSpPr>
          <p:cNvPr id="8" name="TextBox 7">
            <a:extLst>
              <a:ext uri="{FF2B5EF4-FFF2-40B4-BE49-F238E27FC236}">
                <a16:creationId xmlns:a16="http://schemas.microsoft.com/office/drawing/2014/main" id="{4FE0EABC-B693-6B10-64BE-63BD2CF94EE1}"/>
              </a:ext>
            </a:extLst>
          </p:cNvPr>
          <p:cNvSpPr txBox="1"/>
          <p:nvPr/>
        </p:nvSpPr>
        <p:spPr>
          <a:xfrm>
            <a:off x="6711652" y="84542"/>
            <a:ext cx="4891723" cy="6494085"/>
          </a:xfrm>
          <a:prstGeom prst="rect">
            <a:avLst/>
          </a:prstGeom>
          <a:noFill/>
        </p:spPr>
        <p:txBody>
          <a:bodyPr wrap="square" rtlCol="0">
            <a:spAutoFit/>
          </a:bodyPr>
          <a:lstStyle/>
          <a:p>
            <a:pPr marL="285750" indent="-285750">
              <a:buFont typeface="Arial" panose="020B0604020202020204" pitchFamily="34" charset="0"/>
              <a:buChar char="•"/>
            </a:pPr>
            <a:r>
              <a:rPr lang="en-US" sz="2600" dirty="0"/>
              <a:t>The </a:t>
            </a:r>
            <a:r>
              <a:rPr lang="en-US" sz="2600" b="1" u="sng" dirty="0"/>
              <a:t>team/Family decides what </a:t>
            </a:r>
            <a:r>
              <a:rPr lang="en-US" sz="2600" dirty="0"/>
              <a:t>needs to be monitored</a:t>
            </a:r>
          </a:p>
          <a:p>
            <a:pPr marL="285750" indent="-285750">
              <a:buFont typeface="Arial" panose="020B0604020202020204" pitchFamily="34" charset="0"/>
              <a:buChar char="•"/>
            </a:pPr>
            <a:r>
              <a:rPr lang="en-US" sz="2600" b="1" u="sng" dirty="0"/>
              <a:t>Specific Assistive are installed </a:t>
            </a:r>
            <a:r>
              <a:rPr lang="en-US" sz="2600" dirty="0"/>
              <a:t>to address the needs</a:t>
            </a:r>
          </a:p>
          <a:p>
            <a:pPr marL="285750" indent="-285750">
              <a:buFont typeface="Arial" panose="020B0604020202020204" pitchFamily="34" charset="0"/>
              <a:buChar char="•"/>
            </a:pPr>
            <a:r>
              <a:rPr lang="en-US" sz="2600" b="1" u="sng" dirty="0"/>
              <a:t>Protocols are put in place</a:t>
            </a:r>
            <a:r>
              <a:rPr lang="en-US" sz="2600" dirty="0"/>
              <a:t> to guide the VSP’s on what they are monitoring &amp; how they are to respond</a:t>
            </a:r>
          </a:p>
          <a:p>
            <a:pPr marL="285750" indent="-285750">
              <a:buFont typeface="Arial" panose="020B0604020202020204" pitchFamily="34" charset="0"/>
              <a:buChar char="•"/>
            </a:pPr>
            <a:r>
              <a:rPr lang="en-US" sz="2600" b="1" u="sng" dirty="0"/>
              <a:t>Quality monitoring </a:t>
            </a:r>
            <a:r>
              <a:rPr lang="en-US" sz="2600" dirty="0"/>
              <a:t>is done daily </a:t>
            </a:r>
          </a:p>
          <a:p>
            <a:pPr marL="285750" indent="-285750">
              <a:buFont typeface="Arial" panose="020B0604020202020204" pitchFamily="34" charset="0"/>
              <a:buChar char="•"/>
            </a:pPr>
            <a:r>
              <a:rPr lang="en-US" sz="2600" b="1" u="sng" dirty="0"/>
              <a:t>Reports </a:t>
            </a:r>
            <a:r>
              <a:rPr lang="en-US" sz="2600" dirty="0"/>
              <a:t>are produced as needed</a:t>
            </a:r>
          </a:p>
          <a:p>
            <a:pPr marL="285750" indent="-285750">
              <a:buFont typeface="Arial" panose="020B0604020202020204" pitchFamily="34" charset="0"/>
              <a:buChar char="•"/>
            </a:pPr>
            <a:r>
              <a:rPr lang="en-US" sz="2600" dirty="0"/>
              <a:t>The </a:t>
            </a:r>
            <a:r>
              <a:rPr lang="en-US" sz="2600" b="1" u="sng" dirty="0"/>
              <a:t>system is adjusted </a:t>
            </a:r>
            <a:r>
              <a:rPr lang="en-US" sz="2600" dirty="0"/>
              <a:t>as needed</a:t>
            </a:r>
          </a:p>
        </p:txBody>
      </p:sp>
    </p:spTree>
    <p:extLst>
      <p:ext uri="{BB962C8B-B14F-4D97-AF65-F5344CB8AC3E}">
        <p14:creationId xmlns:p14="http://schemas.microsoft.com/office/powerpoint/2010/main" val="42403635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105BAA-A601-DD1C-FEAD-14C5651A24C1}"/>
              </a:ext>
            </a:extLst>
          </p:cNvPr>
          <p:cNvSpPr>
            <a:spLocks noGrp="1"/>
          </p:cNvSpPr>
          <p:nvPr>
            <p:ph type="title"/>
          </p:nvPr>
        </p:nvSpPr>
        <p:spPr>
          <a:xfrm>
            <a:off x="609600" y="274638"/>
            <a:ext cx="11444868" cy="1143000"/>
          </a:xfrm>
        </p:spPr>
        <p:txBody>
          <a:bodyPr>
            <a:normAutofit/>
          </a:bodyPr>
          <a:lstStyle/>
          <a:p>
            <a:r>
              <a:rPr lang="en-US" dirty="0">
                <a:latin typeface="Arial" panose="020B0604020202020204" pitchFamily="34" charset="0"/>
                <a:cs typeface="Arial" panose="020B0604020202020204" pitchFamily="34" charset="0"/>
              </a:rPr>
              <a:t>There are many add On's for this system</a:t>
            </a:r>
          </a:p>
        </p:txBody>
      </p:sp>
      <p:pic>
        <p:nvPicPr>
          <p:cNvPr id="5" name="Picture 4">
            <a:extLst>
              <a:ext uri="{FF2B5EF4-FFF2-40B4-BE49-F238E27FC236}">
                <a16:creationId xmlns:a16="http://schemas.microsoft.com/office/drawing/2014/main" id="{1BA5F415-D25B-0809-0B41-10748BFBE07F}"/>
              </a:ext>
            </a:extLst>
          </p:cNvPr>
          <p:cNvPicPr>
            <a:picLocks noChangeAspect="1"/>
          </p:cNvPicPr>
          <p:nvPr/>
        </p:nvPicPr>
        <p:blipFill>
          <a:blip r:embed="rId3"/>
          <a:stretch>
            <a:fillRect/>
          </a:stretch>
        </p:blipFill>
        <p:spPr>
          <a:xfrm>
            <a:off x="1356798" y="1650828"/>
            <a:ext cx="1877731" cy="2274005"/>
          </a:xfrm>
          <a:prstGeom prst="rect">
            <a:avLst/>
          </a:prstGeom>
        </p:spPr>
      </p:pic>
      <p:pic>
        <p:nvPicPr>
          <p:cNvPr id="7" name="Picture 6">
            <a:extLst>
              <a:ext uri="{FF2B5EF4-FFF2-40B4-BE49-F238E27FC236}">
                <a16:creationId xmlns:a16="http://schemas.microsoft.com/office/drawing/2014/main" id="{4E28F9DF-9DD1-70FA-6812-613E4060C6EE}"/>
              </a:ext>
            </a:extLst>
          </p:cNvPr>
          <p:cNvPicPr>
            <a:picLocks noChangeAspect="1"/>
          </p:cNvPicPr>
          <p:nvPr/>
        </p:nvPicPr>
        <p:blipFill>
          <a:blip r:embed="rId4"/>
          <a:stretch>
            <a:fillRect/>
          </a:stretch>
        </p:blipFill>
        <p:spPr>
          <a:xfrm>
            <a:off x="8842943" y="1832292"/>
            <a:ext cx="2676899" cy="1638529"/>
          </a:xfrm>
          <a:prstGeom prst="rect">
            <a:avLst/>
          </a:prstGeom>
        </p:spPr>
      </p:pic>
      <p:pic>
        <p:nvPicPr>
          <p:cNvPr id="9" name="Picture 8">
            <a:extLst>
              <a:ext uri="{FF2B5EF4-FFF2-40B4-BE49-F238E27FC236}">
                <a16:creationId xmlns:a16="http://schemas.microsoft.com/office/drawing/2014/main" id="{57A9DF06-55AB-DB25-9806-7E8619D95B79}"/>
              </a:ext>
            </a:extLst>
          </p:cNvPr>
          <p:cNvPicPr>
            <a:picLocks noChangeAspect="1"/>
          </p:cNvPicPr>
          <p:nvPr/>
        </p:nvPicPr>
        <p:blipFill>
          <a:blip r:embed="rId5"/>
          <a:stretch>
            <a:fillRect/>
          </a:stretch>
        </p:blipFill>
        <p:spPr>
          <a:xfrm>
            <a:off x="465594" y="2464093"/>
            <a:ext cx="1476581" cy="1695687"/>
          </a:xfrm>
          <a:prstGeom prst="rect">
            <a:avLst/>
          </a:prstGeom>
        </p:spPr>
      </p:pic>
      <p:pic>
        <p:nvPicPr>
          <p:cNvPr id="11" name="Picture 10">
            <a:extLst>
              <a:ext uri="{FF2B5EF4-FFF2-40B4-BE49-F238E27FC236}">
                <a16:creationId xmlns:a16="http://schemas.microsoft.com/office/drawing/2014/main" id="{65D3C9C3-E789-3108-9796-203CAC798546}"/>
              </a:ext>
            </a:extLst>
          </p:cNvPr>
          <p:cNvPicPr>
            <a:picLocks noChangeAspect="1"/>
          </p:cNvPicPr>
          <p:nvPr/>
        </p:nvPicPr>
        <p:blipFill>
          <a:blip r:embed="rId6"/>
          <a:stretch>
            <a:fillRect/>
          </a:stretch>
        </p:blipFill>
        <p:spPr>
          <a:xfrm>
            <a:off x="7212144" y="3735568"/>
            <a:ext cx="2319881" cy="2319881"/>
          </a:xfrm>
          <a:prstGeom prst="rect">
            <a:avLst/>
          </a:prstGeom>
        </p:spPr>
      </p:pic>
      <p:pic>
        <p:nvPicPr>
          <p:cNvPr id="12" name="Picture 11">
            <a:extLst>
              <a:ext uri="{FF2B5EF4-FFF2-40B4-BE49-F238E27FC236}">
                <a16:creationId xmlns:a16="http://schemas.microsoft.com/office/drawing/2014/main" id="{19F0F97A-FB01-6A22-4CA3-B7DF47D05A8F}"/>
              </a:ext>
            </a:extLst>
          </p:cNvPr>
          <p:cNvPicPr>
            <a:picLocks noChangeAspect="1"/>
          </p:cNvPicPr>
          <p:nvPr/>
        </p:nvPicPr>
        <p:blipFill>
          <a:blip r:embed="rId7"/>
          <a:stretch>
            <a:fillRect/>
          </a:stretch>
        </p:blipFill>
        <p:spPr>
          <a:xfrm>
            <a:off x="2475466" y="4624549"/>
            <a:ext cx="3151503" cy="1573222"/>
          </a:xfrm>
          <a:prstGeom prst="rect">
            <a:avLst/>
          </a:prstGeom>
        </p:spPr>
      </p:pic>
      <p:pic>
        <p:nvPicPr>
          <p:cNvPr id="4" name="Content Placeholder 3">
            <a:extLst>
              <a:ext uri="{FF2B5EF4-FFF2-40B4-BE49-F238E27FC236}">
                <a16:creationId xmlns:a16="http://schemas.microsoft.com/office/drawing/2014/main" id="{21A49807-DAA6-886F-BCB6-3BCF5413561A}"/>
              </a:ext>
            </a:extLst>
          </p:cNvPr>
          <p:cNvPicPr>
            <a:picLocks noGrp="1" noChangeAspect="1"/>
          </p:cNvPicPr>
          <p:nvPr>
            <p:ph idx="1"/>
          </p:nvPr>
        </p:nvPicPr>
        <p:blipFill>
          <a:blip r:embed="rId8"/>
          <a:stretch>
            <a:fillRect/>
          </a:stretch>
        </p:blipFill>
        <p:spPr>
          <a:xfrm>
            <a:off x="5994318" y="1281366"/>
            <a:ext cx="3724979" cy="1182727"/>
          </a:xfrm>
          <a:prstGeom prst="rect">
            <a:avLst/>
          </a:prstGeom>
        </p:spPr>
      </p:pic>
    </p:spTree>
    <p:extLst>
      <p:ext uri="{BB962C8B-B14F-4D97-AF65-F5344CB8AC3E}">
        <p14:creationId xmlns:p14="http://schemas.microsoft.com/office/powerpoint/2010/main" val="14225600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311119" y="4823240"/>
            <a:ext cx="9269412" cy="1155267"/>
          </a:xfrm>
        </p:spPr>
        <p:txBody>
          <a:bodyPr vert="horz" lIns="91440" tIns="45720" rIns="91440" bIns="45720" rtlCol="0" anchor="ctr">
            <a:normAutofit/>
          </a:bodyPr>
          <a:lstStyle/>
          <a:p>
            <a:pPr algn="ctr"/>
            <a:r>
              <a:rPr lang="en-US" b="1" kern="1200" cap="all" dirty="0">
                <a:ln w="3175" cmpd="sng">
                  <a:noFill/>
                </a:ln>
                <a:solidFill>
                  <a:srgbClr val="FFFFFF"/>
                </a:solidFill>
                <a:effectLst/>
                <a:latin typeface="Arial" panose="020B0604020202020204" pitchFamily="34" charset="0"/>
                <a:cs typeface="Arial" panose="020B0604020202020204" pitchFamily="34" charset="0"/>
              </a:rPr>
              <a:t>ARMS Team</a:t>
            </a:r>
          </a:p>
        </p:txBody>
      </p:sp>
      <p:pic>
        <p:nvPicPr>
          <p:cNvPr id="13" name="Content Placeholder 12" descr="A person smiling for a picture">
            <a:extLst>
              <a:ext uri="{FF2B5EF4-FFF2-40B4-BE49-F238E27FC236}">
                <a16:creationId xmlns:a16="http://schemas.microsoft.com/office/drawing/2014/main" id="{794D5B2D-F79E-4A65-9E58-62A526398B83}"/>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235189" y="484041"/>
            <a:ext cx="2581275" cy="2581275"/>
          </a:xfrm>
        </p:spPr>
      </p:pic>
      <p:sp>
        <p:nvSpPr>
          <p:cNvPr id="16" name="TextBox 15">
            <a:extLst>
              <a:ext uri="{FF2B5EF4-FFF2-40B4-BE49-F238E27FC236}">
                <a16:creationId xmlns:a16="http://schemas.microsoft.com/office/drawing/2014/main" id="{1F16DE87-A761-5C19-9203-F2627D153853}"/>
              </a:ext>
            </a:extLst>
          </p:cNvPr>
          <p:cNvSpPr txBox="1"/>
          <p:nvPr/>
        </p:nvSpPr>
        <p:spPr>
          <a:xfrm>
            <a:off x="323751" y="3411369"/>
            <a:ext cx="2650246"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Pam Fields</a:t>
            </a:r>
          </a:p>
          <a:p>
            <a:pPr algn="ctr"/>
            <a:r>
              <a:rPr lang="en-US" dirty="0">
                <a:latin typeface="Arial" panose="020B0604020202020204" pitchFamily="34" charset="0"/>
                <a:cs typeface="Arial" panose="020B0604020202020204" pitchFamily="34" charset="0"/>
              </a:rPr>
              <a:t>Chief Executive Officer</a:t>
            </a:r>
          </a:p>
        </p:txBody>
      </p:sp>
      <p:sp>
        <p:nvSpPr>
          <p:cNvPr id="17" name="TextBox 16">
            <a:extLst>
              <a:ext uri="{FF2B5EF4-FFF2-40B4-BE49-F238E27FC236}">
                <a16:creationId xmlns:a16="http://schemas.microsoft.com/office/drawing/2014/main" id="{BC5AD07F-F7BA-D61B-72F4-A86DF4BE40BC}"/>
              </a:ext>
            </a:extLst>
          </p:cNvPr>
          <p:cNvSpPr txBox="1"/>
          <p:nvPr/>
        </p:nvSpPr>
        <p:spPr>
          <a:xfrm>
            <a:off x="4112972" y="3244098"/>
            <a:ext cx="3187277"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Director of </a:t>
            </a:r>
          </a:p>
          <a:p>
            <a:pPr algn="ctr"/>
            <a:r>
              <a:rPr lang="en-US" dirty="0">
                <a:latin typeface="Arial" panose="020B0604020202020204" pitchFamily="34" charset="0"/>
                <a:cs typeface="Arial" panose="020B0604020202020204" pitchFamily="34" charset="0"/>
              </a:rPr>
              <a:t>Community Integration</a:t>
            </a:r>
          </a:p>
        </p:txBody>
      </p:sp>
      <p:sp>
        <p:nvSpPr>
          <p:cNvPr id="3" name="TextBox 2">
            <a:extLst>
              <a:ext uri="{FF2B5EF4-FFF2-40B4-BE49-F238E27FC236}">
                <a16:creationId xmlns:a16="http://schemas.microsoft.com/office/drawing/2014/main" id="{F572A18F-CB0E-CF56-6CA6-4073D4A7BEE1}"/>
              </a:ext>
            </a:extLst>
          </p:cNvPr>
          <p:cNvSpPr txBox="1"/>
          <p:nvPr/>
        </p:nvSpPr>
        <p:spPr>
          <a:xfrm>
            <a:off x="8231397" y="3429030"/>
            <a:ext cx="3187277"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Nigel Cooper</a:t>
            </a:r>
          </a:p>
          <a:p>
            <a:pPr algn="ctr"/>
            <a:r>
              <a:rPr lang="en-US" dirty="0">
                <a:latin typeface="Arial" panose="020B0604020202020204" pitchFamily="34" charset="0"/>
                <a:cs typeface="Arial" panose="020B0604020202020204" pitchFamily="34" charset="0"/>
              </a:rPr>
              <a:t>Manager of Remote Supports</a:t>
            </a:r>
          </a:p>
        </p:txBody>
      </p:sp>
      <p:pic>
        <p:nvPicPr>
          <p:cNvPr id="5" name="Picture 4">
            <a:extLst>
              <a:ext uri="{FF2B5EF4-FFF2-40B4-BE49-F238E27FC236}">
                <a16:creationId xmlns:a16="http://schemas.microsoft.com/office/drawing/2014/main" id="{849F38A7-AB72-BB9E-7861-D93E2C298680}"/>
              </a:ext>
            </a:extLst>
          </p:cNvPr>
          <p:cNvPicPr>
            <a:picLocks noChangeAspect="1"/>
          </p:cNvPicPr>
          <p:nvPr/>
        </p:nvPicPr>
        <p:blipFill>
          <a:blip r:embed="rId4"/>
          <a:stretch>
            <a:fillRect/>
          </a:stretch>
        </p:blipFill>
        <p:spPr>
          <a:xfrm>
            <a:off x="8888444" y="404891"/>
            <a:ext cx="1873184" cy="2786808"/>
          </a:xfrm>
          <a:prstGeom prst="rect">
            <a:avLst/>
          </a:prstGeom>
        </p:spPr>
      </p:pic>
      <p:pic>
        <p:nvPicPr>
          <p:cNvPr id="2" name="Picture 1">
            <a:extLst>
              <a:ext uri="{FF2B5EF4-FFF2-40B4-BE49-F238E27FC236}">
                <a16:creationId xmlns:a16="http://schemas.microsoft.com/office/drawing/2014/main" id="{176CA999-2CCE-7344-F066-A4E242A9A2EA}"/>
              </a:ext>
            </a:extLst>
          </p:cNvPr>
          <p:cNvPicPr>
            <a:picLocks noChangeAspect="1"/>
          </p:cNvPicPr>
          <p:nvPr/>
        </p:nvPicPr>
        <p:blipFill>
          <a:blip r:embed="rId5"/>
          <a:stretch>
            <a:fillRect/>
          </a:stretch>
        </p:blipFill>
        <p:spPr>
          <a:xfrm>
            <a:off x="4459050" y="457290"/>
            <a:ext cx="2786808" cy="2786808"/>
          </a:xfrm>
          <a:prstGeom prst="rect">
            <a:avLst/>
          </a:prstGeom>
        </p:spPr>
      </p:pic>
    </p:spTree>
    <p:extLst>
      <p:ext uri="{BB962C8B-B14F-4D97-AF65-F5344CB8AC3E}">
        <p14:creationId xmlns:p14="http://schemas.microsoft.com/office/powerpoint/2010/main" val="26055482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448B-58F2-4A9E-A14A-15FEB47275DC}"/>
              </a:ext>
            </a:extLst>
          </p:cNvPr>
          <p:cNvSpPr>
            <a:spLocks noGrp="1"/>
          </p:cNvSpPr>
          <p:nvPr>
            <p:ph type="title"/>
          </p:nvPr>
        </p:nvSpPr>
        <p:spPr>
          <a:xfrm>
            <a:off x="364897" y="4676018"/>
            <a:ext cx="2799217" cy="1507067"/>
          </a:xfrm>
        </p:spPr>
        <p:txBody>
          <a:bodyPr/>
          <a:lstStyle/>
          <a:p>
            <a:r>
              <a:rPr lang="en-US" dirty="0"/>
              <a:t>Questions</a:t>
            </a:r>
          </a:p>
        </p:txBody>
      </p:sp>
      <p:pic>
        <p:nvPicPr>
          <p:cNvPr id="1027" name="Picture 3" descr="C:\Users\pfields\AppData\Local\Microsoft\Windows\INetCache\IE\UJND8PHB\think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1025" y="30847"/>
            <a:ext cx="65024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4640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E2204-1C50-45D8-AF33-177D4A581B07}"/>
              </a:ext>
            </a:extLst>
          </p:cNvPr>
          <p:cNvSpPr>
            <a:spLocks noGrp="1"/>
          </p:cNvSpPr>
          <p:nvPr>
            <p:ph idx="1"/>
          </p:nvPr>
        </p:nvSpPr>
        <p:spPr>
          <a:xfrm>
            <a:off x="570015" y="188686"/>
            <a:ext cx="11051969" cy="2220686"/>
          </a:xfrm>
        </p:spPr>
        <p:txBody>
          <a:bodyPr/>
          <a:lstStyle/>
          <a:p>
            <a:pPr marL="457200" lvl="1" indent="0" algn="ctr">
              <a:buNone/>
            </a:pPr>
            <a:r>
              <a:rPr lang="en-US" sz="4000" b="1" dirty="0">
                <a:solidFill>
                  <a:schemeClr val="tx1"/>
                </a:solidFill>
                <a:latin typeface="Arial" panose="020B0604020202020204" pitchFamily="34" charset="0"/>
                <a:cs typeface="Arial" panose="020B0604020202020204" pitchFamily="34" charset="0"/>
              </a:rPr>
              <a:t>Contact Information</a:t>
            </a:r>
          </a:p>
          <a:p>
            <a:pPr marL="457200" lvl="1" indent="0">
              <a:buNone/>
            </a:pPr>
            <a:endParaRPr lang="en-US" dirty="0"/>
          </a:p>
          <a:p>
            <a:pPr marL="457200" lvl="1" indent="0">
              <a:buNone/>
            </a:pPr>
            <a:endParaRPr lang="en-US" dirty="0">
              <a:solidFill>
                <a:srgbClr val="00B0F0"/>
              </a:solidFill>
            </a:endParaRPr>
          </a:p>
        </p:txBody>
      </p:sp>
      <p:sp>
        <p:nvSpPr>
          <p:cNvPr id="5" name="TextBox 4">
            <a:extLst>
              <a:ext uri="{FF2B5EF4-FFF2-40B4-BE49-F238E27FC236}">
                <a16:creationId xmlns:a16="http://schemas.microsoft.com/office/drawing/2014/main" id="{8D7F2478-33AF-5BD7-4900-65A30DB98DF8}"/>
              </a:ext>
            </a:extLst>
          </p:cNvPr>
          <p:cNvSpPr txBox="1"/>
          <p:nvPr/>
        </p:nvSpPr>
        <p:spPr>
          <a:xfrm>
            <a:off x="1901371" y="2409372"/>
            <a:ext cx="8534400" cy="2062103"/>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Kathryn Wood</a:t>
            </a:r>
          </a:p>
          <a:p>
            <a:pPr algn="ctr"/>
            <a:r>
              <a:rPr lang="en-US" sz="3200" i="1" dirty="0">
                <a:latin typeface="Arial" panose="020B0604020202020204" pitchFamily="34" charset="0"/>
                <a:cs typeface="Arial" panose="020B0604020202020204" pitchFamily="34" charset="0"/>
              </a:rPr>
              <a:t>Director of Community Integration</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hlinkClick r:id="rId3"/>
              </a:rPr>
              <a:t>kwood@midstatearc.org</a:t>
            </a:r>
            <a:r>
              <a:rPr lang="en-US" sz="3200" dirty="0">
                <a:latin typeface="Arial" panose="020B0604020202020204" pitchFamily="34" charset="0"/>
                <a:cs typeface="Arial" panose="020B0604020202020204" pitchFamily="34" charset="0"/>
              </a:rPr>
              <a:t>   |   (203)-238-8384</a:t>
            </a:r>
          </a:p>
        </p:txBody>
      </p:sp>
    </p:spTree>
    <p:extLst>
      <p:ext uri="{BB962C8B-B14F-4D97-AF65-F5344CB8AC3E}">
        <p14:creationId xmlns:p14="http://schemas.microsoft.com/office/powerpoint/2010/main" val="4070099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07A54F-D61B-4818-AA5F-560B1274A69B}"/>
              </a:ext>
            </a:extLst>
          </p:cNvPr>
          <p:cNvPicPr>
            <a:picLocks noChangeAspect="1"/>
          </p:cNvPicPr>
          <p:nvPr/>
        </p:nvPicPr>
        <p:blipFill>
          <a:blip r:embed="rId3"/>
          <a:stretch>
            <a:fillRect/>
          </a:stretch>
        </p:blipFill>
        <p:spPr>
          <a:xfrm>
            <a:off x="3150973" y="293743"/>
            <a:ext cx="6207211" cy="5373040"/>
          </a:xfrm>
          <a:prstGeom prst="rect">
            <a:avLst/>
          </a:prstGeom>
        </p:spPr>
      </p:pic>
      <p:sp>
        <p:nvSpPr>
          <p:cNvPr id="4" name="TextBox 3">
            <a:extLst>
              <a:ext uri="{FF2B5EF4-FFF2-40B4-BE49-F238E27FC236}">
                <a16:creationId xmlns:a16="http://schemas.microsoft.com/office/drawing/2014/main" id="{B9682302-DFD8-912F-8FF3-E964D977834D}"/>
              </a:ext>
            </a:extLst>
          </p:cNvPr>
          <p:cNvSpPr txBox="1"/>
          <p:nvPr/>
        </p:nvSpPr>
        <p:spPr>
          <a:xfrm>
            <a:off x="1047544" y="5666783"/>
            <a:ext cx="10713308"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Advanced Remote Monitoring System</a:t>
            </a:r>
          </a:p>
          <a:p>
            <a:pPr algn="ctr"/>
            <a:r>
              <a:rPr lang="en-US" dirty="0">
                <a:latin typeface="Arial" panose="020B0604020202020204" pitchFamily="34" charset="0"/>
                <a:cs typeface="Arial" panose="020B0604020202020204" pitchFamily="34" charset="0"/>
              </a:rPr>
              <a:t>MidState Arc – Living Without Limits</a:t>
            </a:r>
          </a:p>
        </p:txBody>
      </p:sp>
    </p:spTree>
    <p:extLst>
      <p:ext uri="{BB962C8B-B14F-4D97-AF65-F5344CB8AC3E}">
        <p14:creationId xmlns:p14="http://schemas.microsoft.com/office/powerpoint/2010/main" val="3270326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person with disability living independent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224" y="631532"/>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rson with disability living independentl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19657" y="822032"/>
            <a:ext cx="2952750" cy="1552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erson with disability living independent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224" y="4254143"/>
            <a:ext cx="302895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erson with disability living independentl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69420" y="4016018"/>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9559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51BE1B-E8A6-2EE1-A50D-E9D7283FB3D5}"/>
              </a:ext>
            </a:extLst>
          </p:cNvPr>
          <p:cNvSpPr>
            <a:spLocks noGrp="1"/>
          </p:cNvSpPr>
          <p:nvPr>
            <p:ph type="title"/>
          </p:nvPr>
        </p:nvSpPr>
        <p:spPr>
          <a:xfrm>
            <a:off x="2069622" y="-131147"/>
            <a:ext cx="8534400" cy="1507067"/>
          </a:xfrm>
        </p:spPr>
        <p:txBody>
          <a:bodyPr/>
          <a:lstStyle/>
          <a:p>
            <a:pPr algn="ctr"/>
            <a:r>
              <a:rPr lang="en-US" dirty="0"/>
              <a:t>“</a:t>
            </a:r>
            <a:r>
              <a:rPr lang="en-US" dirty="0">
                <a:latin typeface="Arial" panose="020B0604020202020204" pitchFamily="34" charset="0"/>
                <a:cs typeface="Arial" panose="020B0604020202020204" pitchFamily="34" charset="0"/>
              </a:rPr>
              <a:t>ARMS” Three-way Partnership</a:t>
            </a:r>
          </a:p>
        </p:txBody>
      </p:sp>
      <p:graphicFrame>
        <p:nvGraphicFramePr>
          <p:cNvPr id="19" name="Content Placeholder 1">
            <a:extLst>
              <a:ext uri="{FF2B5EF4-FFF2-40B4-BE49-F238E27FC236}">
                <a16:creationId xmlns:a16="http://schemas.microsoft.com/office/drawing/2014/main" id="{69ED10E4-1FE3-AF90-59C4-D6D8E9590150}"/>
              </a:ext>
            </a:extLst>
          </p:cNvPr>
          <p:cNvGraphicFramePr>
            <a:graphicFrameLocks noGrp="1"/>
          </p:cNvGraphicFramePr>
          <p:nvPr>
            <p:ph idx="1"/>
            <p:extLst>
              <p:ext uri="{D42A27DB-BD31-4B8C-83A1-F6EECF244321}">
                <p14:modId xmlns:p14="http://schemas.microsoft.com/office/powerpoint/2010/main" val="4148454754"/>
              </p:ext>
            </p:extLst>
          </p:nvPr>
        </p:nvGraphicFramePr>
        <p:xfrm>
          <a:off x="526200" y="1074420"/>
          <a:ext cx="10972800" cy="2341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3FBF827-E2F7-2C44-DB55-22128AEB84F5}"/>
              </a:ext>
            </a:extLst>
          </p:cNvPr>
          <p:cNvPicPr>
            <a:picLocks noChangeAspect="1"/>
          </p:cNvPicPr>
          <p:nvPr/>
        </p:nvPicPr>
        <p:blipFill>
          <a:blip r:embed="rId8"/>
          <a:stretch>
            <a:fillRect/>
          </a:stretch>
        </p:blipFill>
        <p:spPr>
          <a:xfrm>
            <a:off x="8775045" y="3456550"/>
            <a:ext cx="2176461" cy="2097206"/>
          </a:xfrm>
          <a:prstGeom prst="rect">
            <a:avLst/>
          </a:prstGeom>
        </p:spPr>
      </p:pic>
      <p:pic>
        <p:nvPicPr>
          <p:cNvPr id="6" name="Picture 5">
            <a:extLst>
              <a:ext uri="{FF2B5EF4-FFF2-40B4-BE49-F238E27FC236}">
                <a16:creationId xmlns:a16="http://schemas.microsoft.com/office/drawing/2014/main" id="{62BB3224-B271-D8A7-F20E-DFE96867E176}"/>
              </a:ext>
            </a:extLst>
          </p:cNvPr>
          <p:cNvPicPr>
            <a:picLocks noChangeAspect="1"/>
          </p:cNvPicPr>
          <p:nvPr/>
        </p:nvPicPr>
        <p:blipFill>
          <a:blip r:embed="rId9"/>
          <a:stretch>
            <a:fillRect/>
          </a:stretch>
        </p:blipFill>
        <p:spPr>
          <a:xfrm>
            <a:off x="1240494" y="4094253"/>
            <a:ext cx="4334480" cy="876422"/>
          </a:xfrm>
          <a:prstGeom prst="rect">
            <a:avLst/>
          </a:prstGeom>
        </p:spPr>
      </p:pic>
      <p:pic>
        <p:nvPicPr>
          <p:cNvPr id="8" name="Picture 7">
            <a:extLst>
              <a:ext uri="{FF2B5EF4-FFF2-40B4-BE49-F238E27FC236}">
                <a16:creationId xmlns:a16="http://schemas.microsoft.com/office/drawing/2014/main" id="{6A9C95BC-E39D-D1E1-ED77-AD8E1E1CF7DD}"/>
              </a:ext>
            </a:extLst>
          </p:cNvPr>
          <p:cNvPicPr>
            <a:picLocks noChangeAspect="1"/>
          </p:cNvPicPr>
          <p:nvPr/>
        </p:nvPicPr>
        <p:blipFill>
          <a:blip r:embed="rId10"/>
          <a:stretch>
            <a:fillRect/>
          </a:stretch>
        </p:blipFill>
        <p:spPr>
          <a:xfrm>
            <a:off x="1943892" y="3135565"/>
            <a:ext cx="3631082" cy="876468"/>
          </a:xfrm>
          <a:prstGeom prst="rect">
            <a:avLst/>
          </a:prstGeom>
        </p:spPr>
      </p:pic>
      <p:sp>
        <p:nvSpPr>
          <p:cNvPr id="11" name="Arrow: Right 10">
            <a:extLst>
              <a:ext uri="{FF2B5EF4-FFF2-40B4-BE49-F238E27FC236}">
                <a16:creationId xmlns:a16="http://schemas.microsoft.com/office/drawing/2014/main" id="{D7394721-07DA-248E-896B-F270942B1A8E}"/>
              </a:ext>
            </a:extLst>
          </p:cNvPr>
          <p:cNvSpPr/>
          <p:nvPr/>
        </p:nvSpPr>
        <p:spPr>
          <a:xfrm>
            <a:off x="6450227" y="4201297"/>
            <a:ext cx="1693924" cy="7693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42B289D-5147-5873-8A62-B1FD35C186C3}"/>
              </a:ext>
            </a:extLst>
          </p:cNvPr>
          <p:cNvCxnSpPr/>
          <p:nvPr/>
        </p:nvCxnSpPr>
        <p:spPr>
          <a:xfrm flipH="1" flipV="1">
            <a:off x="5574974" y="3429000"/>
            <a:ext cx="875253" cy="920578"/>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BEE67B4E-8727-2A38-8B85-ADA8FD88B941}"/>
              </a:ext>
            </a:extLst>
          </p:cNvPr>
          <p:cNvCxnSpPr/>
          <p:nvPr/>
        </p:nvCxnSpPr>
        <p:spPr>
          <a:xfrm flipH="1">
            <a:off x="5574974" y="4784330"/>
            <a:ext cx="875253" cy="1084381"/>
          </a:xfrm>
          <a:prstGeom prst="line">
            <a:avLst/>
          </a:prstGeom>
        </p:spPr>
        <p:style>
          <a:lnRef idx="3">
            <a:schemeClr val="accent1"/>
          </a:lnRef>
          <a:fillRef idx="0">
            <a:schemeClr val="accent1"/>
          </a:fillRef>
          <a:effectRef idx="2">
            <a:schemeClr val="accent1"/>
          </a:effectRef>
          <a:fontRef idx="minor">
            <a:schemeClr val="tx1"/>
          </a:fontRef>
        </p:style>
      </p:cxnSp>
      <p:pic>
        <p:nvPicPr>
          <p:cNvPr id="5" name="Picture 4">
            <a:extLst>
              <a:ext uri="{FF2B5EF4-FFF2-40B4-BE49-F238E27FC236}">
                <a16:creationId xmlns:a16="http://schemas.microsoft.com/office/drawing/2014/main" id="{DA88BDBD-60AF-0B23-B443-3AF11AB560B9}"/>
              </a:ext>
            </a:extLst>
          </p:cNvPr>
          <p:cNvPicPr>
            <a:picLocks noChangeAspect="1"/>
          </p:cNvPicPr>
          <p:nvPr/>
        </p:nvPicPr>
        <p:blipFill>
          <a:blip r:embed="rId11"/>
          <a:stretch>
            <a:fillRect/>
          </a:stretch>
        </p:blipFill>
        <p:spPr>
          <a:xfrm>
            <a:off x="2069622" y="5052896"/>
            <a:ext cx="3505352" cy="1427914"/>
          </a:xfrm>
          <a:prstGeom prst="rect">
            <a:avLst/>
          </a:prstGeom>
        </p:spPr>
      </p:pic>
    </p:spTree>
    <p:extLst>
      <p:ext uri="{BB962C8B-B14F-4D97-AF65-F5344CB8AC3E}">
        <p14:creationId xmlns:p14="http://schemas.microsoft.com/office/powerpoint/2010/main" val="25374029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A6D1-1E09-BE40-9976-FA6AD6310FAF}"/>
              </a:ext>
            </a:extLst>
          </p:cNvPr>
          <p:cNvSpPr>
            <a:spLocks noGrp="1"/>
          </p:cNvSpPr>
          <p:nvPr>
            <p:ph type="title"/>
          </p:nvPr>
        </p:nvSpPr>
        <p:spPr>
          <a:xfrm>
            <a:off x="1701482" y="909742"/>
            <a:ext cx="8534400" cy="4188038"/>
          </a:xfrm>
        </p:spPr>
        <p:txBody>
          <a:bodyPr>
            <a:normAutofit fontScale="90000"/>
          </a:bodyPr>
          <a:lstStyle/>
          <a:p>
            <a:pPr algn="ctr"/>
            <a:r>
              <a:rPr lang="en-US" sz="6000" b="1" dirty="0">
                <a:solidFill>
                  <a:schemeClr val="tx2">
                    <a:lumMod val="20000"/>
                    <a:lumOff val="80000"/>
                  </a:schemeClr>
                </a:solidFill>
                <a:latin typeface="Arial" panose="020B0604020202020204" pitchFamily="34" charset="0"/>
                <a:cs typeface="Arial" panose="020B0604020202020204" pitchFamily="34" charset="0"/>
              </a:rPr>
              <a:t>What </a:t>
            </a:r>
            <a:br>
              <a:rPr lang="en-US" sz="6000" b="1" dirty="0">
                <a:solidFill>
                  <a:schemeClr val="tx2">
                    <a:lumMod val="20000"/>
                    <a:lumOff val="80000"/>
                  </a:schemeClr>
                </a:solidFill>
                <a:latin typeface="Arial" panose="020B0604020202020204" pitchFamily="34" charset="0"/>
                <a:cs typeface="Arial" panose="020B0604020202020204" pitchFamily="34" charset="0"/>
              </a:rPr>
            </a:br>
            <a:r>
              <a:rPr lang="en-US" sz="6000" b="1" dirty="0">
                <a:solidFill>
                  <a:schemeClr val="tx2">
                    <a:lumMod val="20000"/>
                    <a:lumOff val="80000"/>
                  </a:schemeClr>
                </a:solidFill>
                <a:latin typeface="Arial" panose="020B0604020202020204" pitchFamily="34" charset="0"/>
                <a:cs typeface="Arial" panose="020B0604020202020204" pitchFamily="34" charset="0"/>
              </a:rPr>
              <a:t>Can Remote Support </a:t>
            </a:r>
            <a:br>
              <a:rPr lang="en-US" sz="6000" b="1" dirty="0">
                <a:solidFill>
                  <a:schemeClr val="tx2">
                    <a:lumMod val="20000"/>
                    <a:lumOff val="80000"/>
                  </a:schemeClr>
                </a:solidFill>
                <a:latin typeface="Arial" panose="020B0604020202020204" pitchFamily="34" charset="0"/>
                <a:cs typeface="Arial" panose="020B0604020202020204" pitchFamily="34" charset="0"/>
              </a:rPr>
            </a:br>
            <a:r>
              <a:rPr lang="en-US" sz="6000" b="1" dirty="0">
                <a:solidFill>
                  <a:schemeClr val="tx2">
                    <a:lumMod val="20000"/>
                    <a:lumOff val="80000"/>
                  </a:schemeClr>
                </a:solidFill>
                <a:latin typeface="Arial" panose="020B0604020202020204" pitchFamily="34" charset="0"/>
                <a:cs typeface="Arial" panose="020B0604020202020204" pitchFamily="34" charset="0"/>
              </a:rPr>
              <a:t>actually</a:t>
            </a:r>
            <a:br>
              <a:rPr lang="en-US" sz="6000" b="1" dirty="0">
                <a:solidFill>
                  <a:schemeClr val="tx2">
                    <a:lumMod val="20000"/>
                    <a:lumOff val="80000"/>
                  </a:schemeClr>
                </a:solidFill>
                <a:latin typeface="Arial" panose="020B0604020202020204" pitchFamily="34" charset="0"/>
                <a:cs typeface="Arial" panose="020B0604020202020204" pitchFamily="34" charset="0"/>
              </a:rPr>
            </a:br>
            <a:r>
              <a:rPr lang="en-US" sz="6000" b="1" dirty="0">
                <a:solidFill>
                  <a:schemeClr val="tx2">
                    <a:lumMod val="20000"/>
                    <a:lumOff val="80000"/>
                  </a:schemeClr>
                </a:solidFill>
                <a:latin typeface="Arial" panose="020B0604020202020204" pitchFamily="34" charset="0"/>
                <a:cs typeface="Arial" panose="020B0604020202020204" pitchFamily="34" charset="0"/>
              </a:rPr>
              <a:t> monitor?</a:t>
            </a:r>
            <a:br>
              <a:rPr lang="en-US" b="1" dirty="0">
                <a:solidFill>
                  <a:schemeClr val="tx2"/>
                </a:solidFill>
              </a:rPr>
            </a:br>
            <a:endParaRPr lang="en-US" b="1" dirty="0"/>
          </a:p>
        </p:txBody>
      </p:sp>
      <p:pic>
        <p:nvPicPr>
          <p:cNvPr id="9" name="Picture 8">
            <a:extLst>
              <a:ext uri="{FF2B5EF4-FFF2-40B4-BE49-F238E27FC236}">
                <a16:creationId xmlns:a16="http://schemas.microsoft.com/office/drawing/2014/main" id="{501FC4E2-175F-8846-4DFE-9EE5323A515D}"/>
              </a:ext>
            </a:extLst>
          </p:cNvPr>
          <p:cNvPicPr>
            <a:picLocks noChangeAspect="1"/>
          </p:cNvPicPr>
          <p:nvPr/>
        </p:nvPicPr>
        <p:blipFill>
          <a:blip r:embed="rId2"/>
          <a:stretch>
            <a:fillRect/>
          </a:stretch>
        </p:blipFill>
        <p:spPr>
          <a:xfrm>
            <a:off x="4183222" y="4465965"/>
            <a:ext cx="3497737" cy="2252779"/>
          </a:xfrm>
          <a:prstGeom prst="rect">
            <a:avLst/>
          </a:prstGeom>
        </p:spPr>
      </p:pic>
    </p:spTree>
    <p:extLst>
      <p:ext uri="{BB962C8B-B14F-4D97-AF65-F5344CB8AC3E}">
        <p14:creationId xmlns:p14="http://schemas.microsoft.com/office/powerpoint/2010/main" val="42214998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2" name="Straight Connector 41">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5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6" name="TextBox 35">
            <a:extLst>
              <a:ext uri="{FF2B5EF4-FFF2-40B4-BE49-F238E27FC236}">
                <a16:creationId xmlns:a16="http://schemas.microsoft.com/office/drawing/2014/main" id="{13E35BC3-F3F0-34E5-6009-3144732CC323}"/>
              </a:ext>
            </a:extLst>
          </p:cNvPr>
          <p:cNvSpPr txBox="1"/>
          <p:nvPr/>
        </p:nvSpPr>
        <p:spPr>
          <a:xfrm>
            <a:off x="6549811" y="682094"/>
            <a:ext cx="4488339" cy="5475290"/>
          </a:xfrm>
          <a:prstGeom prst="rect">
            <a:avLst/>
          </a:prstGeom>
        </p:spPr>
        <p:txBody>
          <a:bodyPr vert="horz" lIns="91440" tIns="45720" rIns="91440" bIns="45720" rtlCol="0" anchor="ctr">
            <a:normAutofit/>
          </a:bodyPr>
          <a:lstStyle/>
          <a:p>
            <a:pPr marL="285750" marR="0" indent="-285750">
              <a:lnSpc>
                <a:spcPct val="90000"/>
              </a:lnSpc>
              <a:spcBef>
                <a:spcPct val="20000"/>
              </a:spcBef>
              <a:spcAft>
                <a:spcPts val="600"/>
              </a:spcAft>
              <a:buClr>
                <a:schemeClr val="tx1"/>
              </a:buClr>
              <a:buSzPct val="80000"/>
              <a:buFont typeface="Wingdings" panose="05000000000000000000" pitchFamily="2" charset="2"/>
              <a:buChar char="Ø"/>
            </a:pPr>
            <a:r>
              <a:rPr lang="en-US" sz="2400" b="1" dirty="0">
                <a:latin typeface="Arial" panose="020B0604020202020204" pitchFamily="34" charset="0"/>
                <a:cs typeface="Arial" panose="020B0604020202020204" pitchFamily="34" charset="0"/>
              </a:rPr>
              <a:t>Door Access and Safety</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2400" b="1" dirty="0">
                <a:latin typeface="Arial" panose="020B0604020202020204" pitchFamily="34" charset="0"/>
                <a:cs typeface="Arial" panose="020B0604020202020204" pitchFamily="34" charset="0"/>
              </a:rPr>
              <a:t>Cooking Safety</a:t>
            </a:r>
            <a:r>
              <a:rPr lang="en-US" sz="2400" dirty="0">
                <a:latin typeface="Arial" panose="020B0604020202020204" pitchFamily="34" charset="0"/>
                <a:cs typeface="Arial" panose="020B0604020202020204" pitchFamily="34" charset="0"/>
              </a:rPr>
              <a:t> </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2400" b="1" dirty="0">
                <a:latin typeface="Arial" panose="020B0604020202020204" pitchFamily="34" charset="0"/>
                <a:cs typeface="Arial" panose="020B0604020202020204" pitchFamily="34" charset="0"/>
              </a:rPr>
              <a:t>Fall Prevention and Detection </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2400" b="1" dirty="0">
                <a:latin typeface="Arial" panose="020B0604020202020204" pitchFamily="34" charset="0"/>
                <a:cs typeface="Arial" panose="020B0604020202020204" pitchFamily="34" charset="0"/>
              </a:rPr>
              <a:t>Emergency Response </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2400" b="1" dirty="0">
                <a:latin typeface="Arial" panose="020B0604020202020204" pitchFamily="34" charset="0"/>
                <a:cs typeface="Arial" panose="020B0604020202020204" pitchFamily="34" charset="0"/>
              </a:rPr>
              <a:t>Medication access</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2400" b="1" dirty="0">
                <a:latin typeface="Arial" panose="020B0604020202020204" pitchFamily="34" charset="0"/>
                <a:cs typeface="Arial" panose="020B0604020202020204" pitchFamily="34" charset="0"/>
              </a:rPr>
              <a:t>Food access </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2400" b="1" dirty="0">
                <a:latin typeface="Arial" panose="020B0604020202020204" pitchFamily="34" charset="0"/>
                <a:cs typeface="Arial" panose="020B0604020202020204" pitchFamily="34" charset="0"/>
              </a:rPr>
              <a:t>Decision-Making Support </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2400" b="1" dirty="0">
                <a:latin typeface="Arial" panose="020B0604020202020204" pitchFamily="34" charset="0"/>
                <a:cs typeface="Arial" panose="020B0604020202020204" pitchFamily="34" charset="0"/>
              </a:rPr>
              <a:t>Temperature Control</a:t>
            </a:r>
          </a:p>
          <a:p>
            <a:pPr marL="342900" marR="0" lvl="0" indent="-342900">
              <a:lnSpc>
                <a:spcPct val="90000"/>
              </a:lnSpc>
              <a:spcBef>
                <a:spcPct val="20000"/>
              </a:spcBef>
              <a:spcAft>
                <a:spcPts val="600"/>
              </a:spcAft>
              <a:buClr>
                <a:schemeClr val="tx1"/>
              </a:buClr>
              <a:buSzPct val="80000"/>
              <a:buFont typeface="Wingdings 3" panose="05040102010807070707" pitchFamily="18" charset="2"/>
              <a:buChar char=""/>
              <a:tabLst>
                <a:tab pos="457200" algn="l"/>
              </a:tabLst>
            </a:pPr>
            <a:endParaRPr lang="en-US" sz="1500" dirty="0"/>
          </a:p>
        </p:txBody>
      </p:sp>
      <p:sp>
        <p:nvSpPr>
          <p:cNvPr id="4" name="TextBox 3">
            <a:extLst>
              <a:ext uri="{FF2B5EF4-FFF2-40B4-BE49-F238E27FC236}">
                <a16:creationId xmlns:a16="http://schemas.microsoft.com/office/drawing/2014/main" id="{52351DFA-6FDD-8D1E-8D1F-41124B10E0A8}"/>
              </a:ext>
            </a:extLst>
          </p:cNvPr>
          <p:cNvSpPr txBox="1"/>
          <p:nvPr/>
        </p:nvSpPr>
        <p:spPr>
          <a:xfrm>
            <a:off x="465245" y="994673"/>
            <a:ext cx="4942097" cy="7916654"/>
          </a:xfrm>
          <a:prstGeom prst="rect">
            <a:avLst/>
          </a:prstGeom>
          <a:noFill/>
        </p:spPr>
        <p:txBody>
          <a:bodyPr wrap="square" rtlCol="0">
            <a:spAutoFit/>
          </a:bodyPr>
          <a:lstStyle/>
          <a:p>
            <a:pPr marL="571500" indent="-571500">
              <a:lnSpc>
                <a:spcPct val="115000"/>
              </a:lnSpc>
              <a:spcAft>
                <a:spcPts val="8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Scheduling and Reminders</a:t>
            </a:r>
            <a:endParaRPr lang="en-US" sz="2400" dirty="0">
              <a:latin typeface="Arial" panose="020B0604020202020204" pitchFamily="34" charset="0"/>
              <a:cs typeface="Arial" panose="020B0604020202020204" pitchFamily="34" charset="0"/>
            </a:endParaRPr>
          </a:p>
          <a:p>
            <a:pPr marL="571500" indent="-571500">
              <a:lnSpc>
                <a:spcPct val="115000"/>
              </a:lnSpc>
              <a:spcAft>
                <a:spcPts val="800"/>
              </a:spcAft>
              <a:buFont typeface="Wingdings" panose="05000000000000000000" pitchFamily="2" charset="2"/>
              <a:buChar char="Ø"/>
            </a:pPr>
            <a:r>
              <a:rPr lang="en-US" sz="2400" b="1" kern="0" dirty="0">
                <a:effectLst/>
                <a:latin typeface="Arial" panose="020B0604020202020204" pitchFamily="34" charset="0"/>
                <a:ea typeface="Times New Roman" panose="02020603050405020304" pitchFamily="18" charset="0"/>
                <a:cs typeface="Arial" panose="020B0604020202020204" pitchFamily="34" charset="0"/>
              </a:rPr>
              <a:t>Movement Pattern Analysis</a:t>
            </a:r>
            <a:r>
              <a:rPr lang="en-US" sz="24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400" kern="100" dirty="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anose="05000000000000000000" pitchFamily="2" charset="2"/>
              <a:buChar char="Ø"/>
            </a:pPr>
            <a:r>
              <a:rPr lang="en-US" sz="2400" b="1" kern="0" dirty="0">
                <a:latin typeface="Arial" panose="020B0604020202020204" pitchFamily="34" charset="0"/>
                <a:ea typeface="Times New Roman" panose="02020603050405020304" pitchFamily="18" charset="0"/>
                <a:cs typeface="Arial" panose="020B0604020202020204" pitchFamily="34" charset="0"/>
              </a:rPr>
              <a:t>Bed access monitoring</a:t>
            </a:r>
            <a:r>
              <a:rPr lang="en-US" sz="24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lnSpc>
                <a:spcPct val="115000"/>
              </a:lnSpc>
              <a:spcAft>
                <a:spcPts val="800"/>
              </a:spcAft>
              <a:buFont typeface="Wingdings" panose="05000000000000000000" pitchFamily="2" charset="2"/>
              <a:buChar char="Ø"/>
            </a:pPr>
            <a:r>
              <a:rPr lang="en-US" sz="2400" b="1" kern="0" dirty="0">
                <a:effectLst/>
                <a:latin typeface="Arial" panose="020B0604020202020204" pitchFamily="34" charset="0"/>
                <a:ea typeface="Times New Roman" panose="02020603050405020304" pitchFamily="18" charset="0"/>
                <a:cs typeface="Arial" panose="020B0604020202020204" pitchFamily="34" charset="0"/>
              </a:rPr>
              <a:t>Behavioral Pattern Recognition</a:t>
            </a:r>
            <a:r>
              <a:rPr lang="en-US" sz="24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lnSpc>
                <a:spcPct val="115000"/>
              </a:lnSpc>
              <a:spcAft>
                <a:spcPts val="800"/>
              </a:spcAft>
              <a:buFont typeface="Wingdings" panose="05000000000000000000" pitchFamily="2" charset="2"/>
              <a:buChar char="Ø"/>
            </a:pPr>
            <a:r>
              <a:rPr lang="en-US" sz="2400" b="1" kern="0" dirty="0">
                <a:latin typeface="Arial" panose="020B0604020202020204" pitchFamily="34" charset="0"/>
                <a:ea typeface="Times New Roman" panose="02020603050405020304" pitchFamily="18" charset="0"/>
                <a:cs typeface="Arial" panose="020B0604020202020204" pitchFamily="34" charset="0"/>
              </a:rPr>
              <a:t>Communication and Social Safety</a:t>
            </a:r>
          </a:p>
          <a:p>
            <a:pPr marL="571500" indent="-571500">
              <a:lnSpc>
                <a:spcPct val="115000"/>
              </a:lnSpc>
              <a:spcAft>
                <a:spcPts val="800"/>
              </a:spcAft>
              <a:buFont typeface="Wingdings" panose="05000000000000000000" pitchFamily="2" charset="2"/>
              <a:buChar char="Ø"/>
            </a:pPr>
            <a:r>
              <a:rPr lang="en-US" sz="2400" b="1" kern="0" dirty="0">
                <a:latin typeface="Arial" panose="020B0604020202020204" pitchFamily="34" charset="0"/>
                <a:ea typeface="Times New Roman" panose="02020603050405020304" pitchFamily="18" charset="0"/>
                <a:cs typeface="Arial" panose="020B0604020202020204" pitchFamily="34" charset="0"/>
              </a:rPr>
              <a:t>Activity and Lifestyle Monitoring</a:t>
            </a:r>
          </a:p>
          <a:p>
            <a:pPr marL="571500" indent="-571500">
              <a:lnSpc>
                <a:spcPct val="115000"/>
              </a:lnSpc>
              <a:spcAft>
                <a:spcPts val="800"/>
              </a:spcAft>
              <a:buFont typeface="Wingdings" panose="05000000000000000000" pitchFamily="2" charset="2"/>
              <a:buChar char="Ø"/>
            </a:pPr>
            <a:r>
              <a:rPr lang="en-US" sz="2400" b="1" kern="0" dirty="0">
                <a:latin typeface="Arial" panose="020B0604020202020204" pitchFamily="34" charset="0"/>
                <a:ea typeface="Times New Roman" panose="02020603050405020304" pitchFamily="18" charset="0"/>
                <a:cs typeface="Arial" panose="020B0604020202020204" pitchFamily="34" charset="0"/>
              </a:rPr>
              <a:t>Virtual Face to Face mentoring &amp; Job Coaching</a:t>
            </a:r>
          </a:p>
          <a:p>
            <a:pPr marL="571500" indent="-571500">
              <a:lnSpc>
                <a:spcPct val="115000"/>
              </a:lnSpc>
              <a:spcAft>
                <a:spcPts val="800"/>
              </a:spcAft>
              <a:buFont typeface="Wingdings" panose="05000000000000000000" pitchFamily="2" charset="2"/>
              <a:buChar char="Ø"/>
            </a:pPr>
            <a:endParaRPr lang="en-US" sz="2000" u="sng" kern="100" dirty="0">
              <a:effectLst/>
              <a:latin typeface="Aptos" panose="020B0004020202020204" pitchFamily="34" charset="0"/>
              <a:ea typeface="Aptos" panose="020B0004020202020204" pitchFamily="34" charset="0"/>
              <a:cs typeface="Times New Roman" panose="02020603050405020304" pitchFamily="18" charset="0"/>
            </a:endParaRPr>
          </a:p>
          <a:p>
            <a:pPr marL="571500" marR="0" indent="-571500">
              <a:lnSpc>
                <a:spcPct val="115000"/>
              </a:lnSpc>
              <a:spcAft>
                <a:spcPts val="800"/>
              </a:spcAft>
              <a:buFont typeface="Wingdings" panose="05000000000000000000" pitchFamily="2" charset="2"/>
              <a:buChar char="Ø"/>
            </a:pPr>
            <a:endPar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buSzPts val="1000"/>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SzPts val="1000"/>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SzPts val="1000"/>
              <a:tabLst>
                <a:tab pos="457200" algn="l"/>
              </a:tabLst>
            </a:pPr>
            <a:endParaRPr lang="en-US" sz="1800" b="1" u="sng"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buSzPts val="1000"/>
              <a:tabLst>
                <a:tab pos="457200" algn="l"/>
              </a:tabLst>
            </a:pPr>
            <a:endPar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708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6">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6">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6">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6">
                                            <p:txEl>
                                              <p:pRg st="3" end="3"/>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36">
                                            <p:txEl>
                                              <p:pRg st="4" end="4"/>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36">
                                            <p:txEl>
                                              <p:pRg st="5" end="5"/>
                                            </p:txEl>
                                          </p:spTgt>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36">
                                            <p:txEl>
                                              <p:pRg st="6" end="6"/>
                                            </p:tx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36">
                                            <p:txEl>
                                              <p:pRg st="7" end="7"/>
                                            </p:txEl>
                                          </p:spTgt>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4">
                                            <p:txEl>
                                              <p:pRg st="0" end="0"/>
                                            </p:txEl>
                                          </p:spTgt>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4">
                                            <p:txEl>
                                              <p:pRg st="1" end="1"/>
                                            </p:txEl>
                                          </p:spTgt>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2000" fill="hold"/>
                                        <p:tgtEl>
                                          <p:spTgt spid="4">
                                            <p:txEl>
                                              <p:pRg st="2" end="2"/>
                                            </p:txEl>
                                          </p:spTgt>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4">
                                            <p:txEl>
                                              <p:pRg st="3" end="3"/>
                                            </p:txEl>
                                          </p:spTgt>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4">
                                            <p:txEl>
                                              <p:pRg st="4" end="4"/>
                                            </p:txEl>
                                          </p:spTgt>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nodeType="clickEffect">
                                  <p:stCondLst>
                                    <p:cond delay="0"/>
                                  </p:stCondLst>
                                  <p:childTnLst>
                                    <p:animScale>
                                      <p:cBhvr>
                                        <p:cTn id="58" dur="2000" fill="hold"/>
                                        <p:tgtEl>
                                          <p:spTgt spid="4">
                                            <p:txEl>
                                              <p:pRg st="5" end="5"/>
                                            </p:txEl>
                                          </p:spTgt>
                                        </p:tgtEl>
                                      </p:cBhvr>
                                      <p:by x="150000" y="150000"/>
                                    </p:animScale>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nodeType="clickEffect">
                                  <p:stCondLst>
                                    <p:cond delay="0"/>
                                  </p:stCondLst>
                                  <p:childTnLst>
                                    <p:animScale>
                                      <p:cBhvr>
                                        <p:cTn id="62" dur="2000" fill="hold"/>
                                        <p:tgtEl>
                                          <p:spTgt spid="4">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C24A3A0-D1A5-B169-16D3-73927D4A8CE6}"/>
              </a:ext>
            </a:extLst>
          </p:cNvPr>
          <p:cNvSpPr txBox="1">
            <a:spLocks/>
          </p:cNvSpPr>
          <p:nvPr/>
        </p:nvSpPr>
        <p:spPr>
          <a:xfrm>
            <a:off x="125730" y="150618"/>
            <a:ext cx="11818620" cy="15070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How does ARMS monitor your loved one</a:t>
            </a:r>
            <a:endParaRPr lang="en-US" dirty="0">
              <a:latin typeface="Arial" panose="020B0604020202020204" pitchFamily="34" charset="0"/>
              <a:cs typeface="Arial" panose="020B0604020202020204" pitchFamily="34" charset="0"/>
            </a:endParaRPr>
          </a:p>
        </p:txBody>
      </p:sp>
      <p:sp>
        <p:nvSpPr>
          <p:cNvPr id="5" name="Title 2">
            <a:extLst>
              <a:ext uri="{FF2B5EF4-FFF2-40B4-BE49-F238E27FC236}">
                <a16:creationId xmlns:a16="http://schemas.microsoft.com/office/drawing/2014/main" id="{F5EB8BE0-99FD-E2B8-6A04-A7416628F74F}"/>
              </a:ext>
            </a:extLst>
          </p:cNvPr>
          <p:cNvSpPr txBox="1">
            <a:spLocks/>
          </p:cNvSpPr>
          <p:nvPr/>
        </p:nvSpPr>
        <p:spPr>
          <a:xfrm>
            <a:off x="546564" y="2924342"/>
            <a:ext cx="2308860" cy="456354"/>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b="1" dirty="0">
                <a:latin typeface="+mn-lt"/>
                <a:cs typeface="Arial" panose="020B0604020202020204" pitchFamily="34" charset="0"/>
              </a:rPr>
              <a:t>MOTION SENSORS</a:t>
            </a:r>
          </a:p>
        </p:txBody>
      </p:sp>
      <p:sp>
        <p:nvSpPr>
          <p:cNvPr id="12" name="Title 2">
            <a:extLst>
              <a:ext uri="{FF2B5EF4-FFF2-40B4-BE49-F238E27FC236}">
                <a16:creationId xmlns:a16="http://schemas.microsoft.com/office/drawing/2014/main" id="{E9C8851A-3C45-2D73-EC0D-A164BB79211A}"/>
              </a:ext>
            </a:extLst>
          </p:cNvPr>
          <p:cNvSpPr txBox="1">
            <a:spLocks/>
          </p:cNvSpPr>
          <p:nvPr/>
        </p:nvSpPr>
        <p:spPr>
          <a:xfrm>
            <a:off x="4441346" y="5757684"/>
            <a:ext cx="3714201" cy="73719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b="1" dirty="0">
                <a:latin typeface="+mn-lt"/>
                <a:cs typeface="Arial" panose="020B0604020202020204" pitchFamily="34" charset="0"/>
              </a:rPr>
              <a:t>DOOR ACCESS AND CONTROL (INSIDE &amp; OUTSIDE)</a:t>
            </a:r>
          </a:p>
        </p:txBody>
      </p:sp>
      <p:sp>
        <p:nvSpPr>
          <p:cNvPr id="13" name="Title 2">
            <a:extLst>
              <a:ext uri="{FF2B5EF4-FFF2-40B4-BE49-F238E27FC236}">
                <a16:creationId xmlns:a16="http://schemas.microsoft.com/office/drawing/2014/main" id="{CB67E4BA-D8D9-09F5-0A9D-391EE0E7B656}"/>
              </a:ext>
            </a:extLst>
          </p:cNvPr>
          <p:cNvSpPr txBox="1">
            <a:spLocks/>
          </p:cNvSpPr>
          <p:nvPr/>
        </p:nvSpPr>
        <p:spPr>
          <a:xfrm>
            <a:off x="1700994" y="5771338"/>
            <a:ext cx="2678430" cy="457505"/>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b="1" dirty="0">
                <a:latin typeface="+mn-lt"/>
                <a:cs typeface="Arial" panose="020B0604020202020204" pitchFamily="34" charset="0"/>
              </a:rPr>
              <a:t>BUTTONS &amp; PENDANTS</a:t>
            </a:r>
          </a:p>
        </p:txBody>
      </p:sp>
      <p:sp>
        <p:nvSpPr>
          <p:cNvPr id="14" name="Title 2">
            <a:extLst>
              <a:ext uri="{FF2B5EF4-FFF2-40B4-BE49-F238E27FC236}">
                <a16:creationId xmlns:a16="http://schemas.microsoft.com/office/drawing/2014/main" id="{F4BE0721-86C5-3F7A-09F1-38EB434B32E6}"/>
              </a:ext>
            </a:extLst>
          </p:cNvPr>
          <p:cNvSpPr txBox="1">
            <a:spLocks/>
          </p:cNvSpPr>
          <p:nvPr/>
        </p:nvSpPr>
        <p:spPr>
          <a:xfrm>
            <a:off x="5237902" y="2898810"/>
            <a:ext cx="2308860" cy="456354"/>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b="1" dirty="0">
                <a:latin typeface="+mn-lt"/>
                <a:cs typeface="Arial" panose="020B0604020202020204" pitchFamily="34" charset="0"/>
              </a:rPr>
              <a:t>SENSOR MATS</a:t>
            </a:r>
          </a:p>
        </p:txBody>
      </p:sp>
      <p:sp>
        <p:nvSpPr>
          <p:cNvPr id="15" name="Title 2">
            <a:extLst>
              <a:ext uri="{FF2B5EF4-FFF2-40B4-BE49-F238E27FC236}">
                <a16:creationId xmlns:a16="http://schemas.microsoft.com/office/drawing/2014/main" id="{8402AD2D-CE46-6E8C-25FD-DAEECFB2C873}"/>
              </a:ext>
            </a:extLst>
          </p:cNvPr>
          <p:cNvSpPr txBox="1">
            <a:spLocks/>
          </p:cNvSpPr>
          <p:nvPr/>
        </p:nvSpPr>
        <p:spPr>
          <a:xfrm>
            <a:off x="2929042" y="2938625"/>
            <a:ext cx="2308860" cy="456354"/>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b="1" dirty="0">
                <a:latin typeface="+mn-lt"/>
                <a:cs typeface="Arial" panose="020B0604020202020204" pitchFamily="34" charset="0"/>
              </a:rPr>
              <a:t>CONTACT SENSORS</a:t>
            </a:r>
          </a:p>
        </p:txBody>
      </p:sp>
      <p:pic>
        <p:nvPicPr>
          <p:cNvPr id="16" name="Picture 15">
            <a:extLst>
              <a:ext uri="{FF2B5EF4-FFF2-40B4-BE49-F238E27FC236}">
                <a16:creationId xmlns:a16="http://schemas.microsoft.com/office/drawing/2014/main" id="{6CF97835-76E1-1F11-F9EC-9A4068E36A9E}"/>
              </a:ext>
            </a:extLst>
          </p:cNvPr>
          <p:cNvPicPr>
            <a:picLocks noChangeAspect="1"/>
          </p:cNvPicPr>
          <p:nvPr/>
        </p:nvPicPr>
        <p:blipFill>
          <a:blip r:embed="rId3"/>
          <a:stretch>
            <a:fillRect/>
          </a:stretch>
        </p:blipFill>
        <p:spPr>
          <a:xfrm>
            <a:off x="778712" y="1336167"/>
            <a:ext cx="1844564" cy="1468820"/>
          </a:xfrm>
          <a:prstGeom prst="rect">
            <a:avLst/>
          </a:prstGeom>
        </p:spPr>
      </p:pic>
      <p:pic>
        <p:nvPicPr>
          <p:cNvPr id="17" name="Picture 16">
            <a:extLst>
              <a:ext uri="{FF2B5EF4-FFF2-40B4-BE49-F238E27FC236}">
                <a16:creationId xmlns:a16="http://schemas.microsoft.com/office/drawing/2014/main" id="{5ED30854-0D27-ED57-7012-6978CD9ECA47}"/>
              </a:ext>
            </a:extLst>
          </p:cNvPr>
          <p:cNvPicPr>
            <a:picLocks noChangeAspect="1"/>
          </p:cNvPicPr>
          <p:nvPr/>
        </p:nvPicPr>
        <p:blipFill>
          <a:blip r:embed="rId4"/>
          <a:stretch>
            <a:fillRect/>
          </a:stretch>
        </p:blipFill>
        <p:spPr>
          <a:xfrm>
            <a:off x="3218419" y="1401887"/>
            <a:ext cx="1709422" cy="1451022"/>
          </a:xfrm>
          <a:prstGeom prst="rect">
            <a:avLst/>
          </a:prstGeom>
        </p:spPr>
      </p:pic>
      <p:pic>
        <p:nvPicPr>
          <p:cNvPr id="18" name="Picture 17">
            <a:extLst>
              <a:ext uri="{FF2B5EF4-FFF2-40B4-BE49-F238E27FC236}">
                <a16:creationId xmlns:a16="http://schemas.microsoft.com/office/drawing/2014/main" id="{64FAD38E-8B2C-BCA3-B8EF-C3DCE1E13538}"/>
              </a:ext>
            </a:extLst>
          </p:cNvPr>
          <p:cNvPicPr>
            <a:picLocks noChangeAspect="1"/>
          </p:cNvPicPr>
          <p:nvPr/>
        </p:nvPicPr>
        <p:blipFill>
          <a:blip r:embed="rId5"/>
          <a:stretch>
            <a:fillRect/>
          </a:stretch>
        </p:blipFill>
        <p:spPr>
          <a:xfrm>
            <a:off x="5490869" y="1481295"/>
            <a:ext cx="1802926" cy="1242654"/>
          </a:xfrm>
          <a:prstGeom prst="rect">
            <a:avLst/>
          </a:prstGeom>
        </p:spPr>
      </p:pic>
      <p:sp>
        <p:nvSpPr>
          <p:cNvPr id="19" name="Rectangle 18">
            <a:extLst>
              <a:ext uri="{FF2B5EF4-FFF2-40B4-BE49-F238E27FC236}">
                <a16:creationId xmlns:a16="http://schemas.microsoft.com/office/drawing/2014/main" id="{03240D8A-EC3A-7A35-C29B-5D7F2EEA4257}"/>
              </a:ext>
            </a:extLst>
          </p:cNvPr>
          <p:cNvSpPr/>
          <p:nvPr/>
        </p:nvSpPr>
        <p:spPr>
          <a:xfrm>
            <a:off x="491490" y="1138990"/>
            <a:ext cx="11212829" cy="229743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1769510-D6CB-FF80-E626-6E8A2FCCD88F}"/>
              </a:ext>
            </a:extLst>
          </p:cNvPr>
          <p:cNvPicPr>
            <a:picLocks noChangeAspect="1"/>
          </p:cNvPicPr>
          <p:nvPr/>
        </p:nvPicPr>
        <p:blipFill>
          <a:blip r:embed="rId6"/>
          <a:stretch>
            <a:fillRect/>
          </a:stretch>
        </p:blipFill>
        <p:spPr>
          <a:xfrm>
            <a:off x="1536821" y="4053700"/>
            <a:ext cx="1259047" cy="1259047"/>
          </a:xfrm>
          <a:prstGeom prst="rect">
            <a:avLst/>
          </a:prstGeom>
        </p:spPr>
      </p:pic>
      <p:pic>
        <p:nvPicPr>
          <p:cNvPr id="23" name="Picture 22">
            <a:extLst>
              <a:ext uri="{FF2B5EF4-FFF2-40B4-BE49-F238E27FC236}">
                <a16:creationId xmlns:a16="http://schemas.microsoft.com/office/drawing/2014/main" id="{B3000387-DDEA-14AE-752D-DE84AD663862}"/>
              </a:ext>
            </a:extLst>
          </p:cNvPr>
          <p:cNvPicPr>
            <a:picLocks noChangeAspect="1"/>
          </p:cNvPicPr>
          <p:nvPr/>
        </p:nvPicPr>
        <p:blipFill>
          <a:blip r:embed="rId7"/>
          <a:stretch>
            <a:fillRect/>
          </a:stretch>
        </p:blipFill>
        <p:spPr>
          <a:xfrm>
            <a:off x="2584607" y="4471768"/>
            <a:ext cx="1498865" cy="1259046"/>
          </a:xfrm>
          <a:prstGeom prst="rect">
            <a:avLst/>
          </a:prstGeom>
        </p:spPr>
      </p:pic>
      <p:pic>
        <p:nvPicPr>
          <p:cNvPr id="24" name="Content Placeholder 4">
            <a:extLst>
              <a:ext uri="{FF2B5EF4-FFF2-40B4-BE49-F238E27FC236}">
                <a16:creationId xmlns:a16="http://schemas.microsoft.com/office/drawing/2014/main" id="{36764418-E2EE-7E60-4C72-C2BC5DDC3F10}"/>
              </a:ext>
            </a:extLst>
          </p:cNvPr>
          <p:cNvPicPr>
            <a:picLocks noChangeAspect="1"/>
          </p:cNvPicPr>
          <p:nvPr/>
        </p:nvPicPr>
        <p:blipFill>
          <a:blip r:embed="rId8"/>
          <a:stretch>
            <a:fillRect/>
          </a:stretch>
        </p:blipFill>
        <p:spPr>
          <a:xfrm>
            <a:off x="5086629" y="4334665"/>
            <a:ext cx="1960656" cy="1467158"/>
          </a:xfrm>
          <a:prstGeom prst="rect">
            <a:avLst/>
          </a:prstGeom>
        </p:spPr>
      </p:pic>
      <p:pic>
        <p:nvPicPr>
          <p:cNvPr id="22" name="Picture 21">
            <a:extLst>
              <a:ext uri="{FF2B5EF4-FFF2-40B4-BE49-F238E27FC236}">
                <a16:creationId xmlns:a16="http://schemas.microsoft.com/office/drawing/2014/main" id="{DF84FDFF-F72D-9BFC-2E0D-058640FB5668}"/>
              </a:ext>
            </a:extLst>
          </p:cNvPr>
          <p:cNvPicPr>
            <a:picLocks noChangeAspect="1"/>
          </p:cNvPicPr>
          <p:nvPr/>
        </p:nvPicPr>
        <p:blipFill>
          <a:blip r:embed="rId9"/>
          <a:stretch>
            <a:fillRect/>
          </a:stretch>
        </p:blipFill>
        <p:spPr>
          <a:xfrm>
            <a:off x="3239103" y="3793258"/>
            <a:ext cx="1688738" cy="1158340"/>
          </a:xfrm>
          <a:prstGeom prst="rect">
            <a:avLst/>
          </a:prstGeom>
        </p:spPr>
      </p:pic>
      <p:pic>
        <p:nvPicPr>
          <p:cNvPr id="27" name="Picture 26">
            <a:extLst>
              <a:ext uri="{FF2B5EF4-FFF2-40B4-BE49-F238E27FC236}">
                <a16:creationId xmlns:a16="http://schemas.microsoft.com/office/drawing/2014/main" id="{0836CC3C-B37A-E76F-A3F4-ADADF688706D}"/>
              </a:ext>
            </a:extLst>
          </p:cNvPr>
          <p:cNvPicPr>
            <a:picLocks noChangeAspect="1"/>
          </p:cNvPicPr>
          <p:nvPr/>
        </p:nvPicPr>
        <p:blipFill>
          <a:blip r:embed="rId10"/>
          <a:stretch>
            <a:fillRect/>
          </a:stretch>
        </p:blipFill>
        <p:spPr>
          <a:xfrm>
            <a:off x="6669055" y="4115279"/>
            <a:ext cx="1144115" cy="1197468"/>
          </a:xfrm>
          <a:prstGeom prst="rect">
            <a:avLst/>
          </a:prstGeom>
        </p:spPr>
      </p:pic>
      <p:sp>
        <p:nvSpPr>
          <p:cNvPr id="32" name="Rectangle 31">
            <a:extLst>
              <a:ext uri="{FF2B5EF4-FFF2-40B4-BE49-F238E27FC236}">
                <a16:creationId xmlns:a16="http://schemas.microsoft.com/office/drawing/2014/main" id="{FA5CC394-A7FA-0FA9-EA57-325D0B1E4413}"/>
              </a:ext>
            </a:extLst>
          </p:cNvPr>
          <p:cNvSpPr/>
          <p:nvPr/>
        </p:nvSpPr>
        <p:spPr>
          <a:xfrm>
            <a:off x="1070222" y="3833782"/>
            <a:ext cx="9929636" cy="2873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5807DDE-0707-4E9A-630C-1C2304FE28D5}"/>
              </a:ext>
            </a:extLst>
          </p:cNvPr>
          <p:cNvPicPr>
            <a:picLocks noChangeAspect="1"/>
          </p:cNvPicPr>
          <p:nvPr/>
        </p:nvPicPr>
        <p:blipFill>
          <a:blip r:embed="rId11"/>
          <a:stretch>
            <a:fillRect/>
          </a:stretch>
        </p:blipFill>
        <p:spPr>
          <a:xfrm>
            <a:off x="7654770" y="1336167"/>
            <a:ext cx="1604298" cy="1451022"/>
          </a:xfrm>
          <a:prstGeom prst="rect">
            <a:avLst/>
          </a:prstGeom>
        </p:spPr>
      </p:pic>
      <p:pic>
        <p:nvPicPr>
          <p:cNvPr id="3" name="Picture 2">
            <a:extLst>
              <a:ext uri="{FF2B5EF4-FFF2-40B4-BE49-F238E27FC236}">
                <a16:creationId xmlns:a16="http://schemas.microsoft.com/office/drawing/2014/main" id="{552252BA-163E-5FE5-226A-F222C0C844FD}"/>
              </a:ext>
            </a:extLst>
          </p:cNvPr>
          <p:cNvPicPr>
            <a:picLocks noChangeAspect="1"/>
          </p:cNvPicPr>
          <p:nvPr/>
        </p:nvPicPr>
        <p:blipFill>
          <a:blip r:embed="rId12"/>
          <a:stretch>
            <a:fillRect/>
          </a:stretch>
        </p:blipFill>
        <p:spPr>
          <a:xfrm>
            <a:off x="7473897" y="2809490"/>
            <a:ext cx="2304488" cy="835224"/>
          </a:xfrm>
          <a:prstGeom prst="rect">
            <a:avLst/>
          </a:prstGeom>
        </p:spPr>
      </p:pic>
      <p:pic>
        <p:nvPicPr>
          <p:cNvPr id="6" name="Picture 5">
            <a:extLst>
              <a:ext uri="{FF2B5EF4-FFF2-40B4-BE49-F238E27FC236}">
                <a16:creationId xmlns:a16="http://schemas.microsoft.com/office/drawing/2014/main" id="{6A270083-4248-C2C6-6D77-47874D12BBEF}"/>
              </a:ext>
            </a:extLst>
          </p:cNvPr>
          <p:cNvPicPr>
            <a:picLocks noChangeAspect="1"/>
          </p:cNvPicPr>
          <p:nvPr/>
        </p:nvPicPr>
        <p:blipFill>
          <a:blip r:embed="rId13"/>
          <a:stretch>
            <a:fillRect/>
          </a:stretch>
        </p:blipFill>
        <p:spPr>
          <a:xfrm>
            <a:off x="8728397" y="4247777"/>
            <a:ext cx="1847248" cy="1707028"/>
          </a:xfrm>
          <a:prstGeom prst="rect">
            <a:avLst/>
          </a:prstGeom>
        </p:spPr>
      </p:pic>
      <p:pic>
        <p:nvPicPr>
          <p:cNvPr id="7" name="Picture 6">
            <a:extLst>
              <a:ext uri="{FF2B5EF4-FFF2-40B4-BE49-F238E27FC236}">
                <a16:creationId xmlns:a16="http://schemas.microsoft.com/office/drawing/2014/main" id="{021279EB-1834-A98E-CCA4-D925F94ED17B}"/>
              </a:ext>
            </a:extLst>
          </p:cNvPr>
          <p:cNvPicPr>
            <a:picLocks noChangeAspect="1"/>
          </p:cNvPicPr>
          <p:nvPr/>
        </p:nvPicPr>
        <p:blipFill>
          <a:blip r:embed="rId14"/>
          <a:stretch>
            <a:fillRect/>
          </a:stretch>
        </p:blipFill>
        <p:spPr>
          <a:xfrm>
            <a:off x="8277254" y="5892433"/>
            <a:ext cx="2749534" cy="774259"/>
          </a:xfrm>
          <a:prstGeom prst="rect">
            <a:avLst/>
          </a:prstGeom>
        </p:spPr>
      </p:pic>
      <p:pic>
        <p:nvPicPr>
          <p:cNvPr id="8" name="Picture 7">
            <a:extLst>
              <a:ext uri="{FF2B5EF4-FFF2-40B4-BE49-F238E27FC236}">
                <a16:creationId xmlns:a16="http://schemas.microsoft.com/office/drawing/2014/main" id="{602D367A-F356-B062-618C-3BF64E542AC1}"/>
              </a:ext>
            </a:extLst>
          </p:cNvPr>
          <p:cNvPicPr>
            <a:picLocks noChangeAspect="1"/>
          </p:cNvPicPr>
          <p:nvPr/>
        </p:nvPicPr>
        <p:blipFill>
          <a:blip r:embed="rId15"/>
          <a:stretch>
            <a:fillRect/>
          </a:stretch>
        </p:blipFill>
        <p:spPr>
          <a:xfrm>
            <a:off x="9860289" y="1412609"/>
            <a:ext cx="1242809" cy="1362771"/>
          </a:xfrm>
          <a:prstGeom prst="rect">
            <a:avLst/>
          </a:prstGeom>
        </p:spPr>
      </p:pic>
      <p:pic>
        <p:nvPicPr>
          <p:cNvPr id="9" name="Picture 8">
            <a:extLst>
              <a:ext uri="{FF2B5EF4-FFF2-40B4-BE49-F238E27FC236}">
                <a16:creationId xmlns:a16="http://schemas.microsoft.com/office/drawing/2014/main" id="{6E23C5A2-0836-6815-FE80-EAE1B1E65FCA}"/>
              </a:ext>
            </a:extLst>
          </p:cNvPr>
          <p:cNvPicPr>
            <a:picLocks noChangeAspect="1"/>
          </p:cNvPicPr>
          <p:nvPr/>
        </p:nvPicPr>
        <p:blipFill>
          <a:blip r:embed="rId16"/>
          <a:stretch>
            <a:fillRect/>
          </a:stretch>
        </p:blipFill>
        <p:spPr>
          <a:xfrm>
            <a:off x="9430544" y="2861345"/>
            <a:ext cx="2310584" cy="493819"/>
          </a:xfrm>
          <a:prstGeom prst="rect">
            <a:avLst/>
          </a:prstGeom>
        </p:spPr>
      </p:pic>
    </p:spTree>
    <p:extLst>
      <p:ext uri="{BB962C8B-B14F-4D97-AF65-F5344CB8AC3E}">
        <p14:creationId xmlns:p14="http://schemas.microsoft.com/office/powerpoint/2010/main" val="36660563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3B713A-9F77-9689-F559-2AAACB99E563}"/>
              </a:ext>
            </a:extLst>
          </p:cNvPr>
          <p:cNvPicPr>
            <a:picLocks noChangeAspect="1"/>
          </p:cNvPicPr>
          <p:nvPr/>
        </p:nvPicPr>
        <p:blipFill>
          <a:blip r:embed="rId3"/>
          <a:srcRect l="11111"/>
          <a:stretch>
            <a:fillRect/>
          </a:stretch>
        </p:blipFill>
        <p:spPr>
          <a:xfrm>
            <a:off x="20" y="10"/>
            <a:ext cx="12191980" cy="6857990"/>
          </a:xfrm>
          <a:prstGeom prst="rect">
            <a:avLst/>
          </a:prstGeom>
        </p:spPr>
      </p:pic>
    </p:spTree>
    <p:extLst>
      <p:ext uri="{BB962C8B-B14F-4D97-AF65-F5344CB8AC3E}">
        <p14:creationId xmlns:p14="http://schemas.microsoft.com/office/powerpoint/2010/main" val="21181342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0C6B89-49DB-AD15-8222-F98F4AD2D7D3}"/>
              </a:ext>
            </a:extLst>
          </p:cNvPr>
          <p:cNvSpPr txBox="1"/>
          <p:nvPr/>
        </p:nvSpPr>
        <p:spPr>
          <a:xfrm>
            <a:off x="6403322" y="0"/>
            <a:ext cx="4205003" cy="1117597"/>
          </a:xfrm>
          <a:prstGeom prst="rect">
            <a:avLst/>
          </a:prstGeom>
        </p:spPr>
        <p:txBody>
          <a:bodyPr vert="horz" lIns="91440" tIns="45720" rIns="91440" bIns="45720" rtlCol="0" anchor="ctr">
            <a:normAutofit/>
          </a:bodyPr>
          <a:lstStyle/>
          <a:p>
            <a:pPr>
              <a:spcBef>
                <a:spcPct val="0"/>
              </a:spcBef>
              <a:spcAft>
                <a:spcPts val="600"/>
              </a:spcAft>
            </a:pPr>
            <a:r>
              <a:rPr lang="en-US" sz="3200" b="1" cap="all" dirty="0">
                <a:ln w="3175" cmpd="sng">
                  <a:noFill/>
                </a:ln>
                <a:latin typeface="Arial" panose="020B0604020202020204" pitchFamily="34" charset="0"/>
                <a:ea typeface="+mj-ea"/>
                <a:cs typeface="Arial" panose="020B0604020202020204" pitchFamily="34" charset="0"/>
              </a:rPr>
              <a:t>Command Center</a:t>
            </a:r>
          </a:p>
        </p:txBody>
      </p:sp>
      <p:sp>
        <p:nvSpPr>
          <p:cNvPr id="4" name="TextBox 3">
            <a:extLst>
              <a:ext uri="{FF2B5EF4-FFF2-40B4-BE49-F238E27FC236}">
                <a16:creationId xmlns:a16="http://schemas.microsoft.com/office/drawing/2014/main" id="{6EADF617-CF25-A1F3-8BE5-41E5A6BE0200}"/>
              </a:ext>
            </a:extLst>
          </p:cNvPr>
          <p:cNvSpPr txBox="1"/>
          <p:nvPr/>
        </p:nvSpPr>
        <p:spPr>
          <a:xfrm>
            <a:off x="6095998" y="685800"/>
            <a:ext cx="4819653" cy="4000500"/>
          </a:xfrm>
          <a:prstGeom prst="rect">
            <a:avLst/>
          </a:prstGeom>
        </p:spPr>
        <p:txBody>
          <a:bodyPr vert="horz" lIns="91440" tIns="45720" rIns="91440" bIns="45720" rtlCol="0" anchor="ctr">
            <a:noAutofit/>
          </a:bodyPr>
          <a:lstStyle/>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u="sng" dirty="0">
                <a:solidFill>
                  <a:schemeClr val="bg2">
                    <a:lumMod val="75000"/>
                  </a:schemeClr>
                </a:solidFill>
                <a:latin typeface="Arial" panose="020B0604020202020204" pitchFamily="34" charset="0"/>
                <a:cs typeface="Arial" panose="020B0604020202020204" pitchFamily="34" charset="0"/>
              </a:rPr>
              <a:t>Living Without Limits Command Center </a:t>
            </a:r>
            <a:r>
              <a:rPr lang="en-US" dirty="0">
                <a:solidFill>
                  <a:schemeClr val="bg2">
                    <a:lumMod val="75000"/>
                  </a:schemeClr>
                </a:solidFill>
                <a:latin typeface="Arial" panose="020B0604020202020204" pitchFamily="34" charset="0"/>
                <a:cs typeface="Arial" panose="020B0604020202020204" pitchFamily="34" charset="0"/>
              </a:rPr>
              <a:t>can monitor/support the person and send agency/family the daily reports</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latin typeface="Arial" panose="020B0604020202020204" pitchFamily="34" charset="0"/>
              <a:cs typeface="Arial" panose="020B0604020202020204" pitchFamily="34" charset="0"/>
            </a:endParaRP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u="sng" dirty="0">
                <a:solidFill>
                  <a:schemeClr val="bg2">
                    <a:lumMod val="75000"/>
                  </a:schemeClr>
                </a:solidFill>
                <a:latin typeface="Arial" panose="020B0604020202020204" pitchFamily="34" charset="0"/>
                <a:cs typeface="Arial" panose="020B0604020202020204" pitchFamily="34" charset="0"/>
              </a:rPr>
              <a:t>An agency or family </a:t>
            </a:r>
            <a:r>
              <a:rPr lang="en-US" dirty="0">
                <a:solidFill>
                  <a:schemeClr val="bg2">
                    <a:lumMod val="75000"/>
                  </a:schemeClr>
                </a:solidFill>
                <a:latin typeface="Arial" panose="020B0604020202020204" pitchFamily="34" charset="0"/>
                <a:cs typeface="Arial" panose="020B0604020202020204" pitchFamily="34" charset="0"/>
              </a:rPr>
              <a:t>can also receive the alerts</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947E6F3-9662-8A4C-C829-067F1DB397B1}"/>
              </a:ext>
            </a:extLst>
          </p:cNvPr>
          <p:cNvPicPr>
            <a:picLocks noChangeAspect="1"/>
          </p:cNvPicPr>
          <p:nvPr/>
        </p:nvPicPr>
        <p:blipFill>
          <a:blip r:embed="rId3"/>
          <a:stretch>
            <a:fillRect/>
          </a:stretch>
        </p:blipFill>
        <p:spPr>
          <a:xfrm>
            <a:off x="483870" y="971550"/>
            <a:ext cx="5143500" cy="3429000"/>
          </a:xfrm>
          <a:prstGeom prst="rect">
            <a:avLst/>
          </a:prstGeom>
        </p:spPr>
      </p:pic>
      <p:sp>
        <p:nvSpPr>
          <p:cNvPr id="3" name="TextBox 2">
            <a:extLst>
              <a:ext uri="{FF2B5EF4-FFF2-40B4-BE49-F238E27FC236}">
                <a16:creationId xmlns:a16="http://schemas.microsoft.com/office/drawing/2014/main" id="{CADEB4C2-5F13-C0DA-296A-0EEEB64AE3AD}"/>
              </a:ext>
            </a:extLst>
          </p:cNvPr>
          <p:cNvSpPr txBox="1"/>
          <p:nvPr/>
        </p:nvSpPr>
        <p:spPr>
          <a:xfrm>
            <a:off x="1120140" y="4789170"/>
            <a:ext cx="9488185" cy="923330"/>
          </a:xfrm>
          <a:prstGeom prst="rect">
            <a:avLst/>
          </a:prstGeom>
          <a:noFill/>
        </p:spPr>
        <p:txBody>
          <a:bodyPr wrap="square" rtlCol="0">
            <a:spAutoFit/>
          </a:bodyPr>
          <a:lstStyle/>
          <a:p>
            <a:r>
              <a:rPr lang="en-US" dirty="0"/>
              <a:t>The command Center is staffed  with employees who have a background in the field of intellectual Disabilities, they are highly trained on procedure, protocol for operations and also on the needs, concerns and the expected responses. </a:t>
            </a:r>
          </a:p>
        </p:txBody>
      </p:sp>
    </p:spTree>
    <p:extLst>
      <p:ext uri="{BB962C8B-B14F-4D97-AF65-F5344CB8AC3E}">
        <p14:creationId xmlns:p14="http://schemas.microsoft.com/office/powerpoint/2010/main" val="2559281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797C418EE74C458B5AD27F6FA362BE" ma:contentTypeVersion="16" ma:contentTypeDescription="Create a new document." ma:contentTypeScope="" ma:versionID="e0b4899d150770239b0e0350bb2c9c0e">
  <xsd:schema xmlns:xsd="http://www.w3.org/2001/XMLSchema" xmlns:xs="http://www.w3.org/2001/XMLSchema" xmlns:p="http://schemas.microsoft.com/office/2006/metadata/properties" xmlns:ns3="93ef4ade-9c35-4eed-81c2-04a18c82a7a7" xmlns:ns4="90dfaf82-dd29-41cf-b375-02ca2c4ed0a1" targetNamespace="http://schemas.microsoft.com/office/2006/metadata/properties" ma:root="true" ma:fieldsID="bcb641e5a8e582096c9971c6491182ce" ns3:_="" ns4:_="">
    <xsd:import namespace="93ef4ade-9c35-4eed-81c2-04a18c82a7a7"/>
    <xsd:import namespace="90dfaf82-dd29-41cf-b375-02ca2c4ed0a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ObjectDetectorVersions" minOccurs="0"/>
                <xsd:element ref="ns4:_activity" minOccurs="0"/>
                <xsd:element ref="ns4:MediaServiceSearchProperties" minOccurs="0"/>
                <xsd:element ref="ns4:MediaServiceDateTaken" minOccurs="0"/>
                <xsd:element ref="ns4:MediaServiceSystemTags" minOccurs="0"/>
                <xsd:element ref="ns4:MediaServiceOCR" minOccurs="0"/>
                <xsd:element ref="ns4:MediaServiceGenerationTime" minOccurs="0"/>
                <xsd:element ref="ns4:MediaServiceEventHashCode" minOccurs="0"/>
                <xsd:element ref="ns4:MediaLengthInSeconds" minOccurs="0"/>
                <xsd:element ref="ns4:MediaServiceLocation"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ef4ade-9c35-4eed-81c2-04a18c82a7a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dfaf82-dd29-41cf-b375-02ca2c4ed0a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0dfaf82-dd29-41cf-b375-02ca2c4ed0a1" xsi:nil="true"/>
  </documentManagement>
</p:properties>
</file>

<file path=customXml/itemProps1.xml><?xml version="1.0" encoding="utf-8"?>
<ds:datastoreItem xmlns:ds="http://schemas.openxmlformats.org/officeDocument/2006/customXml" ds:itemID="{182ADD45-F2EF-497D-A7F5-D9ECB69A8D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ef4ade-9c35-4eed-81c2-04a18c82a7a7"/>
    <ds:schemaRef ds:uri="90dfaf82-dd29-41cf-b375-02ca2c4ed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C79D15-0275-4CAD-9F24-4EFD1DD6C773}">
  <ds:schemaRefs>
    <ds:schemaRef ds:uri="http://schemas.microsoft.com/sharepoint/v3/contenttype/forms"/>
  </ds:schemaRefs>
</ds:datastoreItem>
</file>

<file path=customXml/itemProps3.xml><?xml version="1.0" encoding="utf-8"?>
<ds:datastoreItem xmlns:ds="http://schemas.openxmlformats.org/officeDocument/2006/customXml" ds:itemID="{A8B23EAA-D2FB-4D15-BFB9-026A00D0C83D}">
  <ds:schemaRefs>
    <ds:schemaRef ds:uri="http://schemas.microsoft.com/office/infopath/2007/PartnerControls"/>
    <ds:schemaRef ds:uri="http://purl.org/dc/elements/1.1/"/>
    <ds:schemaRef ds:uri="93ef4ade-9c35-4eed-81c2-04a18c82a7a7"/>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90dfaf82-dd29-41cf-b375-02ca2c4ed0a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Slice</Template>
  <TotalTime>3040</TotalTime>
  <Words>710</Words>
  <Application>Microsoft Office PowerPoint</Application>
  <PresentationFormat>Widescreen</PresentationFormat>
  <Paragraphs>103</Paragraphs>
  <Slides>14</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Aptos</vt:lpstr>
      <vt:lpstr>Arial</vt:lpstr>
      <vt:lpstr>Avenir Next LT Pro</vt:lpstr>
      <vt:lpstr>Calibri</vt:lpstr>
      <vt:lpstr>Century Gothic</vt:lpstr>
      <vt:lpstr>Montserrat Light</vt:lpstr>
      <vt:lpstr>Montserrat Medium</vt:lpstr>
      <vt:lpstr>Times New Roman</vt:lpstr>
      <vt:lpstr>Wingdings</vt:lpstr>
      <vt:lpstr>Wingdings 3</vt:lpstr>
      <vt:lpstr>Slice</vt:lpstr>
      <vt:lpstr>MidState Arc – Living Without Limits Remote Support</vt:lpstr>
      <vt:lpstr>PowerPoint Presentation</vt:lpstr>
      <vt:lpstr>PowerPoint Presentation</vt:lpstr>
      <vt:lpstr>“ARMS” Three-way Partnership</vt:lpstr>
      <vt:lpstr>What  Can Remote Support  actually  monitor? </vt:lpstr>
      <vt:lpstr>PowerPoint Presentation</vt:lpstr>
      <vt:lpstr>PowerPoint Presentation</vt:lpstr>
      <vt:lpstr>PowerPoint Presentation</vt:lpstr>
      <vt:lpstr>PowerPoint Presentation</vt:lpstr>
      <vt:lpstr>How does it work?</vt:lpstr>
      <vt:lpstr>There are many add On's for this system</vt:lpstr>
      <vt:lpstr>ARMS Team</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Your Group Home Ready for the Second Wave</dc:title>
  <dc:creator>Robert Leighton</dc:creator>
  <cp:lastModifiedBy>Pam Fields</cp:lastModifiedBy>
  <cp:revision>162</cp:revision>
  <dcterms:created xsi:type="dcterms:W3CDTF">2020-06-22T21:28:26Z</dcterms:created>
  <dcterms:modified xsi:type="dcterms:W3CDTF">2025-06-23T13:48:19Z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0x010100A9797C418EE74C458B5AD27F6FA362BE</vt:lpwstr>
  </property>
</Properties>
</file>