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95" r:id="rId5"/>
    <p:sldMasterId id="2147483707" r:id="rId6"/>
  </p:sldMasterIdLst>
  <p:notesMasterIdLst>
    <p:notesMasterId r:id="rId12"/>
  </p:notesMasterIdLst>
  <p:handoutMasterIdLst>
    <p:handoutMasterId r:id="rId13"/>
  </p:handoutMasterIdLst>
  <p:sldIdLst>
    <p:sldId id="2145872934" r:id="rId7"/>
    <p:sldId id="289" r:id="rId8"/>
    <p:sldId id="275" r:id="rId9"/>
    <p:sldId id="272" r:id="rId10"/>
    <p:sldId id="27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2EF303-6FC2-414F-E736-A4F59CC13E77}" name="Shome, Owen" initials="SO" userId="S::oshome@deloitte.com::93981b84-ca19-45ce-b3c4-5c108a9770f0" providerId="AD"/>
  <p188:author id="{180DC835-6C54-3DFF-2AFF-A7046E1AE593}" name="Shome, Owen" initials="SO" userId="S::oshome_deloitte.com#ext#@ctgovexec.onmicrosoft.com::d395683e-4ae4-4ec1-b8fb-abf8b545cd8e" providerId="AD"/>
  <p188:author id="{244D5F41-EB12-81A3-F9B2-E674F0728FB1}" name="Abrahamsson, Gunnar" initials="AG" userId="S::gunnar.abrahamsson@ct.gov::5035ba76-c55f-4ae4-9fb5-97da338ed145" providerId="AD"/>
  <p188:author id="{DB93634D-64F8-15BD-CF6D-9D691074218E}" name="Ullom-Minnich, Sarah" initials="US" userId="S::sarah.ullom-minnich@ct.gov::9e882b20-54db-4b32-9620-fc4fb383ceb2" providerId="AD"/>
  <p188:author id="{7C04F94D-E37F-3632-67C6-5E7C79A74826}" name="Bella, Betsy" initials="BB" userId="S::elbella_deloitte.com#ext#@ctgovexec.onmicrosoft.com::4fb06df9-96c6-4b1a-b5f9-19e0d222880e" providerId="AD"/>
  <p188:author id="{EDBA86E4-C02E-34D8-63EB-223D95710B5C}" name="Betsy Bella" initials="EKDB" userId="Betsy Bell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1E7"/>
    <a:srgbClr val="0F357E"/>
    <a:srgbClr val="0F42D2"/>
    <a:srgbClr val="FAAA19"/>
    <a:srgbClr val="F27124"/>
    <a:srgbClr val="00214D"/>
    <a:srgbClr val="C6D4FB"/>
    <a:srgbClr val="00069C"/>
    <a:srgbClr val="709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604155-54B6-38FF-AAEB-6EAEC6E4D773}" v="2" dt="2024-12-03T19:59:12.561"/>
    <p1510:client id="{86535A5B-8F35-BEAB-79F6-65C84D8A6907}" v="1" dt="2024-12-03T17:46:57.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4.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1CFBCB-B410-0BA4-157E-D71642515D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8D2A34-F17B-4B65-9175-61DDE6904D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EF87AD-061F-40B6-8CA3-EDBA0028851C}" type="datetimeFigureOut">
              <a:rPr lang="en-US" smtClean="0"/>
              <a:t>12/13/2024</a:t>
            </a:fld>
            <a:endParaRPr lang="en-US"/>
          </a:p>
        </p:txBody>
      </p:sp>
      <p:sp>
        <p:nvSpPr>
          <p:cNvPr id="4" name="Footer Placeholder 3">
            <a:extLst>
              <a:ext uri="{FF2B5EF4-FFF2-40B4-BE49-F238E27FC236}">
                <a16:creationId xmlns:a16="http://schemas.microsoft.com/office/drawing/2014/main" id="{879EDC4D-25EB-4FCF-888E-9516BC17CC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836CBA-E46A-75FC-BE4C-F650BDB64B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9C5196-2F41-42F2-8811-8FBAF8BBC8E5}" type="slidenum">
              <a:rPr lang="en-US" smtClean="0"/>
              <a:t>‹#›</a:t>
            </a:fld>
            <a:endParaRPr lang="en-US"/>
          </a:p>
        </p:txBody>
      </p:sp>
    </p:spTree>
    <p:extLst>
      <p:ext uri="{BB962C8B-B14F-4D97-AF65-F5344CB8AC3E}">
        <p14:creationId xmlns:p14="http://schemas.microsoft.com/office/powerpoint/2010/main" val="2865415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DC896-E241-49F8-B01E-9E5FE868A980}"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E73A7-21C1-444E-A391-5EBD447B73E5}" type="slidenum">
              <a:rPr lang="en-US" smtClean="0"/>
              <a:t>‹#›</a:t>
            </a:fld>
            <a:endParaRPr lang="en-US"/>
          </a:p>
        </p:txBody>
      </p:sp>
    </p:spTree>
    <p:extLst>
      <p:ext uri="{BB962C8B-B14F-4D97-AF65-F5344CB8AC3E}">
        <p14:creationId xmlns:p14="http://schemas.microsoft.com/office/powerpoint/2010/main" val="1089643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alignment with our 5-year strategic plan priorities, DDS leveraged the STEP initiative to enhance the range of support options to encourage independence and self-determination for the individuals we support. </a:t>
            </a:r>
          </a:p>
          <a:p>
            <a:endParaRPr lang="en-US"/>
          </a:p>
          <a:p>
            <a:r>
              <a:rPr lang="en-US"/>
              <a:t>The agency substantially increased the available supply of supportive housing since 2021, both inside dedicated developments and more independently through non-project based initiatives. STEP transformation plans have also supported private providers to continue to facilitate transitions towards increased independence and out of congregate settings for interested individuals. The agency has incentivized and supported restructuring congregate settings to support individuals with more complex medical/behavioral needs, to maximize available choices and options for individuals. </a:t>
            </a:r>
          </a:p>
        </p:txBody>
      </p:sp>
      <p:sp>
        <p:nvSpPr>
          <p:cNvPr id="4" name="Slide Number Placeholder 3"/>
          <p:cNvSpPr>
            <a:spLocks noGrp="1"/>
          </p:cNvSpPr>
          <p:nvPr>
            <p:ph type="sldNum" sz="quarter" idx="5"/>
          </p:nvPr>
        </p:nvSpPr>
        <p:spPr/>
        <p:txBody>
          <a:bodyPr/>
          <a:lstStyle/>
          <a:p>
            <a:fld id="{638E73A7-21C1-444E-A391-5EBD447B73E5}" type="slidenum">
              <a:rPr lang="en-US" smtClean="0"/>
              <a:t>2</a:t>
            </a:fld>
            <a:endParaRPr lang="en-US"/>
          </a:p>
        </p:txBody>
      </p:sp>
    </p:spTree>
    <p:extLst>
      <p:ext uri="{BB962C8B-B14F-4D97-AF65-F5344CB8AC3E}">
        <p14:creationId xmlns:p14="http://schemas.microsoft.com/office/powerpoint/2010/main" val="2717139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several years ago, DDS began a coordinated effort to expand the supply of Supportive Housing in Connecticut. The department identified several barriers that kept the available supply of Supportive Housing low for the individuals we serve. Some, like overall housing supply, fell outside the scope of STEP. Others became opportunities for improvement. </a:t>
            </a:r>
          </a:p>
          <a:p>
            <a:endParaRPr lang="en-US"/>
          </a:p>
          <a:p>
            <a:r>
              <a:rPr lang="en-US"/>
              <a:t>A lack of inter-agency coordination made it difficult for providers to identify how to shift funding for individuals or obtain steady sources of funding for rent. Changing guidelines and shifting eligibility standards were difficult for providers to interpret. The Supportive Housing Director has helped unify communication and provider pathways around Supportive Housing. She has also helped oversee the funding opportunities for non-project based supportive housing, an innovative approach to supportive housing that helps circumvent the time and financial constraints of new housing projects by creating supportive housing settings within existing residential developments. </a:t>
            </a:r>
            <a:endParaRPr lang="en-US">
              <a:ea typeface="Calibri"/>
              <a:cs typeface="Calibri"/>
            </a:endParaRPr>
          </a:p>
        </p:txBody>
      </p:sp>
      <p:sp>
        <p:nvSpPr>
          <p:cNvPr id="4" name="Slide Number Placeholder 3"/>
          <p:cNvSpPr>
            <a:spLocks noGrp="1"/>
          </p:cNvSpPr>
          <p:nvPr>
            <p:ph type="sldNum" sz="quarter" idx="5"/>
          </p:nvPr>
        </p:nvSpPr>
        <p:spPr/>
        <p:txBody>
          <a:bodyPr/>
          <a:lstStyle/>
          <a:p>
            <a:fld id="{638E73A7-21C1-444E-A391-5EBD447B73E5}" type="slidenum">
              <a:rPr lang="en-US" smtClean="0"/>
              <a:t>3</a:t>
            </a:fld>
            <a:endParaRPr lang="en-US"/>
          </a:p>
        </p:txBody>
      </p:sp>
    </p:spTree>
    <p:extLst>
      <p:ext uri="{BB962C8B-B14F-4D97-AF65-F5344CB8AC3E}">
        <p14:creationId xmlns:p14="http://schemas.microsoft.com/office/powerpoint/2010/main" val="1014398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258753-8574-22E4-DC12-82132309DD6D}"/>
              </a:ext>
            </a:extLst>
          </p:cNvPr>
          <p:cNvSpPr/>
          <p:nvPr userDrawn="1"/>
        </p:nvSpPr>
        <p:spPr>
          <a:xfrm>
            <a:off x="0" y="0"/>
            <a:ext cx="12192000" cy="6858000"/>
          </a:xfrm>
          <a:prstGeom prst="rect">
            <a:avLst/>
          </a:prstGeom>
          <a:solidFill>
            <a:srgbClr val="337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black and white logo&#10;&#10;Description automatically generated">
            <a:extLst>
              <a:ext uri="{FF2B5EF4-FFF2-40B4-BE49-F238E27FC236}">
                <a16:creationId xmlns:a16="http://schemas.microsoft.com/office/drawing/2014/main" id="{5BFA4E48-6ADF-7DC4-FDDE-0CDEBE678F4C}"/>
              </a:ext>
            </a:extLst>
          </p:cNvPr>
          <p:cNvPicPr>
            <a:picLocks noChangeAspect="1"/>
          </p:cNvPicPr>
          <p:nvPr userDrawn="1"/>
        </p:nvPicPr>
        <p:blipFill>
          <a:blip r:embed="rId2"/>
          <a:stretch>
            <a:fillRect/>
          </a:stretch>
        </p:blipFill>
        <p:spPr>
          <a:xfrm>
            <a:off x="1130969" y="3092620"/>
            <a:ext cx="4704347" cy="672759"/>
          </a:xfrm>
          <a:prstGeom prst="rect">
            <a:avLst/>
          </a:prstGeom>
        </p:spPr>
      </p:pic>
      <p:cxnSp>
        <p:nvCxnSpPr>
          <p:cNvPr id="9" name="Straight Connector 8">
            <a:extLst>
              <a:ext uri="{FF2B5EF4-FFF2-40B4-BE49-F238E27FC236}">
                <a16:creationId xmlns:a16="http://schemas.microsoft.com/office/drawing/2014/main" id="{6B56CE08-D66D-BCBF-680E-B7CC8F152F2D}"/>
              </a:ext>
            </a:extLst>
          </p:cNvPr>
          <p:cNvCxnSpPr/>
          <p:nvPr userDrawn="1"/>
        </p:nvCxnSpPr>
        <p:spPr>
          <a:xfrm>
            <a:off x="6112042" y="2996871"/>
            <a:ext cx="0" cy="10457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4142B181-CED0-B6F0-7F1C-98D310EACB2E}"/>
              </a:ext>
            </a:extLst>
          </p:cNvPr>
          <p:cNvSpPr>
            <a:spLocks noGrp="1"/>
          </p:cNvSpPr>
          <p:nvPr>
            <p:ph type="body" sz="quarter" idx="10" hasCustomPrompt="1"/>
          </p:nvPr>
        </p:nvSpPr>
        <p:spPr>
          <a:xfrm>
            <a:off x="6269037" y="2996870"/>
            <a:ext cx="5281277" cy="1045737"/>
          </a:xfrm>
          <a:prstGeom prst="rect">
            <a:avLst/>
          </a:prstGeom>
        </p:spPr>
        <p:txBody>
          <a:bodyPr anchor="ctr"/>
          <a:lstStyle>
            <a:lvl1pPr marL="0" indent="0">
              <a:lnSpc>
                <a:spcPct val="100000"/>
              </a:lnSpc>
              <a:spcBef>
                <a:spcPts val="0"/>
              </a:spcBef>
              <a:buNone/>
              <a:defRPr b="0" i="0">
                <a:solidFill>
                  <a:schemeClr val="bg1"/>
                </a:solidFill>
                <a:latin typeface="Poppins" panose="00000500000000000000" pitchFamily="2" charset="0"/>
                <a:cs typeface="Poppins" panose="00000500000000000000" pitchFamily="2" charset="0"/>
              </a:defRPr>
            </a:lvl1pPr>
            <a:lvl2pPr>
              <a:defRPr b="0" i="0">
                <a:solidFill>
                  <a:schemeClr val="bg1"/>
                </a:solidFill>
                <a:latin typeface="Now" pitchFamily="2" charset="77"/>
              </a:defRPr>
            </a:lvl2pPr>
            <a:lvl3pPr>
              <a:defRPr b="0" i="0">
                <a:solidFill>
                  <a:schemeClr val="bg1"/>
                </a:solidFill>
                <a:latin typeface="Now" pitchFamily="2" charset="77"/>
              </a:defRPr>
            </a:lvl3pPr>
            <a:lvl4pPr>
              <a:defRPr b="0" i="0">
                <a:solidFill>
                  <a:schemeClr val="bg1"/>
                </a:solidFill>
                <a:latin typeface="Now" pitchFamily="2" charset="77"/>
              </a:defRPr>
            </a:lvl4pPr>
            <a:lvl5pPr>
              <a:defRPr b="0" i="0">
                <a:solidFill>
                  <a:schemeClr val="bg1"/>
                </a:solidFill>
                <a:latin typeface="Now" pitchFamily="2" charset="77"/>
              </a:defRPr>
            </a:lvl5pPr>
          </a:lstStyle>
          <a:p>
            <a:pPr lvl="0"/>
            <a:r>
              <a:rPr lang="en-US"/>
              <a:t>Presentation title here</a:t>
            </a:r>
          </a:p>
          <a:p>
            <a:pPr lvl="0"/>
            <a:r>
              <a:rPr lang="en-US"/>
              <a:t>Date</a:t>
            </a:r>
          </a:p>
        </p:txBody>
      </p:sp>
      <p:sp>
        <p:nvSpPr>
          <p:cNvPr id="3" name="Text Placeholder 2">
            <a:extLst>
              <a:ext uri="{FF2B5EF4-FFF2-40B4-BE49-F238E27FC236}">
                <a16:creationId xmlns:a16="http://schemas.microsoft.com/office/drawing/2014/main" id="{578FEFC8-05D7-F0FD-BD40-CD3308EF02E1}"/>
              </a:ext>
            </a:extLst>
          </p:cNvPr>
          <p:cNvSpPr>
            <a:spLocks noGrp="1"/>
          </p:cNvSpPr>
          <p:nvPr>
            <p:ph type="body" sz="quarter" idx="11"/>
          </p:nvPr>
        </p:nvSpPr>
        <p:spPr>
          <a:xfrm>
            <a:off x="1956887" y="3721935"/>
            <a:ext cx="4035423" cy="673100"/>
          </a:xfrm>
          <a:prstGeom prst="rect">
            <a:avLst/>
          </a:prstGeom>
        </p:spPr>
        <p:txBody>
          <a:bodyPr/>
          <a:lstStyle>
            <a:lvl1pPr marL="0" indent="0">
              <a:buNone/>
              <a:defRPr sz="140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28645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8D056-3865-E712-F5DE-A537FBE68C82}"/>
              </a:ext>
            </a:extLst>
          </p:cNvPr>
          <p:cNvSpPr/>
          <p:nvPr userDrawn="1"/>
        </p:nvSpPr>
        <p:spPr>
          <a:xfrm>
            <a:off x="0" y="0"/>
            <a:ext cx="12192000" cy="6858000"/>
          </a:xfrm>
          <a:prstGeom prst="rect">
            <a:avLst/>
          </a:prstGeom>
          <a:solidFill>
            <a:srgbClr val="000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FC1790-7E16-E85B-CBB2-494F1DB3DB81}"/>
              </a:ext>
            </a:extLst>
          </p:cNvPr>
          <p:cNvSpPr txBox="1"/>
          <p:nvPr userDrawn="1"/>
        </p:nvSpPr>
        <p:spPr>
          <a:xfrm>
            <a:off x="551448" y="1756324"/>
            <a:ext cx="4680284" cy="369332"/>
          </a:xfrm>
          <a:prstGeom prst="rect">
            <a:avLst/>
          </a:prstGeom>
          <a:noFill/>
        </p:spPr>
        <p:txBody>
          <a:bodyPr wrap="square" rtlCol="0">
            <a:spAutoFit/>
          </a:bodyPr>
          <a:lstStyle/>
          <a:p>
            <a:r>
              <a:rPr lang="en-US">
                <a:solidFill>
                  <a:schemeClr val="bg1"/>
                </a:solidFill>
                <a:latin typeface="Poppins" pitchFamily="2" charset="77"/>
                <a:cs typeface="Poppins" pitchFamily="2" charset="77"/>
              </a:rPr>
              <a:t>Agenda</a:t>
            </a:r>
          </a:p>
        </p:txBody>
      </p:sp>
      <p:sp>
        <p:nvSpPr>
          <p:cNvPr id="12" name="Text Placeholder 11">
            <a:extLst>
              <a:ext uri="{FF2B5EF4-FFF2-40B4-BE49-F238E27FC236}">
                <a16:creationId xmlns:a16="http://schemas.microsoft.com/office/drawing/2014/main" id="{9D716DB1-27F1-B81A-43E9-804E81DDFEDA}"/>
              </a:ext>
            </a:extLst>
          </p:cNvPr>
          <p:cNvSpPr>
            <a:spLocks noGrp="1"/>
          </p:cNvSpPr>
          <p:nvPr>
            <p:ph type="body" sz="quarter" idx="10" hasCustomPrompt="1"/>
          </p:nvPr>
        </p:nvSpPr>
        <p:spPr>
          <a:xfrm>
            <a:off x="551447"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01 Insert Name</a:t>
            </a:r>
            <a:endParaRPr lang="en-US"/>
          </a:p>
        </p:txBody>
      </p:sp>
      <p:sp>
        <p:nvSpPr>
          <p:cNvPr id="13" name="Text Placeholder 11">
            <a:extLst>
              <a:ext uri="{FF2B5EF4-FFF2-40B4-BE49-F238E27FC236}">
                <a16:creationId xmlns:a16="http://schemas.microsoft.com/office/drawing/2014/main" id="{0484542F-5A08-D71D-4480-650712EF2831}"/>
              </a:ext>
            </a:extLst>
          </p:cNvPr>
          <p:cNvSpPr>
            <a:spLocks noGrp="1"/>
          </p:cNvSpPr>
          <p:nvPr>
            <p:ph type="body" sz="quarter" idx="11" hasCustomPrompt="1"/>
          </p:nvPr>
        </p:nvSpPr>
        <p:spPr>
          <a:xfrm>
            <a:off x="4827582"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02 Insert Name</a:t>
            </a:r>
            <a:endParaRPr lang="en-US"/>
          </a:p>
        </p:txBody>
      </p:sp>
      <p:sp>
        <p:nvSpPr>
          <p:cNvPr id="14" name="Text Placeholder 11">
            <a:extLst>
              <a:ext uri="{FF2B5EF4-FFF2-40B4-BE49-F238E27FC236}">
                <a16:creationId xmlns:a16="http://schemas.microsoft.com/office/drawing/2014/main" id="{2CCE78E2-852D-F0C3-7CEF-B4046829742E}"/>
              </a:ext>
            </a:extLst>
          </p:cNvPr>
          <p:cNvSpPr>
            <a:spLocks noGrp="1"/>
          </p:cNvSpPr>
          <p:nvPr>
            <p:ph type="body" sz="quarter" idx="12" hasCustomPrompt="1"/>
          </p:nvPr>
        </p:nvSpPr>
        <p:spPr>
          <a:xfrm>
            <a:off x="8937458" y="2369469"/>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03 Insert Name</a:t>
            </a:r>
            <a:endParaRPr lang="en-US"/>
          </a:p>
        </p:txBody>
      </p:sp>
      <p:sp>
        <p:nvSpPr>
          <p:cNvPr id="17" name="Text Placeholder 11">
            <a:extLst>
              <a:ext uri="{FF2B5EF4-FFF2-40B4-BE49-F238E27FC236}">
                <a16:creationId xmlns:a16="http://schemas.microsoft.com/office/drawing/2014/main" id="{0463CFFB-0669-D326-DA73-F19A46723F1D}"/>
              </a:ext>
            </a:extLst>
          </p:cNvPr>
          <p:cNvSpPr>
            <a:spLocks noGrp="1"/>
          </p:cNvSpPr>
          <p:nvPr>
            <p:ph type="body" sz="quarter" idx="14" hasCustomPrompt="1"/>
          </p:nvPr>
        </p:nvSpPr>
        <p:spPr>
          <a:xfrm>
            <a:off x="537410"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04 Insert Name</a:t>
            </a:r>
            <a:endParaRPr lang="en-US"/>
          </a:p>
        </p:txBody>
      </p:sp>
      <p:sp>
        <p:nvSpPr>
          <p:cNvPr id="18" name="Text Placeholder 11">
            <a:extLst>
              <a:ext uri="{FF2B5EF4-FFF2-40B4-BE49-F238E27FC236}">
                <a16:creationId xmlns:a16="http://schemas.microsoft.com/office/drawing/2014/main" id="{791D8E5B-1401-248C-5C24-B5748CB695E2}"/>
              </a:ext>
            </a:extLst>
          </p:cNvPr>
          <p:cNvSpPr>
            <a:spLocks noGrp="1"/>
          </p:cNvSpPr>
          <p:nvPr>
            <p:ph type="body" sz="quarter" idx="15" hasCustomPrompt="1"/>
          </p:nvPr>
        </p:nvSpPr>
        <p:spPr>
          <a:xfrm>
            <a:off x="4837063"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05 Insert Name</a:t>
            </a:r>
            <a:endParaRPr lang="en-US"/>
          </a:p>
        </p:txBody>
      </p:sp>
      <p:cxnSp>
        <p:nvCxnSpPr>
          <p:cNvPr id="19" name="Straight Connector 18">
            <a:extLst>
              <a:ext uri="{FF2B5EF4-FFF2-40B4-BE49-F238E27FC236}">
                <a16:creationId xmlns:a16="http://schemas.microsoft.com/office/drawing/2014/main" id="{1C4E4AE2-51A7-89ED-BE49-5EC9BEB81A1E}"/>
              </a:ext>
            </a:extLst>
          </p:cNvPr>
          <p:cNvCxnSpPr>
            <a:cxnSpLocks/>
          </p:cNvCxnSpPr>
          <p:nvPr userDrawn="1"/>
        </p:nvCxnSpPr>
        <p:spPr>
          <a:xfrm>
            <a:off x="625642" y="6172201"/>
            <a:ext cx="1096076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AE3F3B-0648-44AB-7D7D-7B45DC7EB870}"/>
              </a:ext>
            </a:extLst>
          </p:cNvPr>
          <p:cNvSpPr txBox="1"/>
          <p:nvPr userDrawn="1"/>
        </p:nvSpPr>
        <p:spPr>
          <a:xfrm>
            <a:off x="551448" y="6391990"/>
            <a:ext cx="1167904" cy="246221"/>
          </a:xfrm>
          <a:prstGeom prst="rect">
            <a:avLst/>
          </a:prstGeom>
          <a:noFill/>
        </p:spPr>
        <p:txBody>
          <a:bodyPr wrap="square" rtlCol="0">
            <a:spAutoFit/>
          </a:bodyPr>
          <a:lstStyle/>
          <a:p>
            <a:r>
              <a:rPr lang="en-US" sz="1000">
                <a:solidFill>
                  <a:schemeClr val="bg1"/>
                </a:solidFill>
                <a:latin typeface="Poppins" pitchFamily="2" charset="77"/>
                <a:cs typeface="Poppins" pitchFamily="2" charset="77"/>
              </a:rPr>
              <a:t>Agenda</a:t>
            </a:r>
          </a:p>
        </p:txBody>
      </p:sp>
      <p:sp>
        <p:nvSpPr>
          <p:cNvPr id="26" name="Text Placeholder 11">
            <a:extLst>
              <a:ext uri="{FF2B5EF4-FFF2-40B4-BE49-F238E27FC236}">
                <a16:creationId xmlns:a16="http://schemas.microsoft.com/office/drawing/2014/main" id="{C6451227-3AA7-6B52-AB54-BDDAE542348F}"/>
              </a:ext>
            </a:extLst>
          </p:cNvPr>
          <p:cNvSpPr>
            <a:spLocks noGrp="1"/>
          </p:cNvSpPr>
          <p:nvPr>
            <p:ph type="body" sz="quarter" idx="16" hasCustomPrompt="1"/>
          </p:nvPr>
        </p:nvSpPr>
        <p:spPr>
          <a:xfrm>
            <a:off x="8937457"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06 Insert Name</a:t>
            </a:r>
            <a:endParaRPr lang="en-US"/>
          </a:p>
        </p:txBody>
      </p:sp>
      <p:sp>
        <p:nvSpPr>
          <p:cNvPr id="28" name="Text Placeholder 27">
            <a:extLst>
              <a:ext uri="{FF2B5EF4-FFF2-40B4-BE49-F238E27FC236}">
                <a16:creationId xmlns:a16="http://schemas.microsoft.com/office/drawing/2014/main" id="{6DEB9DCC-B45E-9C12-BD52-A72F2E95299E}"/>
              </a:ext>
            </a:extLst>
          </p:cNvPr>
          <p:cNvSpPr>
            <a:spLocks noGrp="1"/>
          </p:cNvSpPr>
          <p:nvPr>
            <p:ph type="body" sz="quarter" idx="17" hasCustomPrompt="1"/>
          </p:nvPr>
        </p:nvSpPr>
        <p:spPr>
          <a:xfrm>
            <a:off x="538163" y="279823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a:p>
        </p:txBody>
      </p:sp>
      <p:sp>
        <p:nvSpPr>
          <p:cNvPr id="29" name="Text Placeholder 27">
            <a:extLst>
              <a:ext uri="{FF2B5EF4-FFF2-40B4-BE49-F238E27FC236}">
                <a16:creationId xmlns:a16="http://schemas.microsoft.com/office/drawing/2014/main" id="{FCB22BAC-02BB-FBF3-79F1-7D0290B29AB9}"/>
              </a:ext>
            </a:extLst>
          </p:cNvPr>
          <p:cNvSpPr>
            <a:spLocks noGrp="1"/>
          </p:cNvSpPr>
          <p:nvPr>
            <p:ph type="body" sz="quarter" idx="18" hasCustomPrompt="1"/>
          </p:nvPr>
        </p:nvSpPr>
        <p:spPr>
          <a:xfrm>
            <a:off x="4837063" y="281887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0" name="Text Placeholder 27">
            <a:extLst>
              <a:ext uri="{FF2B5EF4-FFF2-40B4-BE49-F238E27FC236}">
                <a16:creationId xmlns:a16="http://schemas.microsoft.com/office/drawing/2014/main" id="{3CB72F5C-E4FB-504A-6D04-4B87AD87A792}"/>
              </a:ext>
            </a:extLst>
          </p:cNvPr>
          <p:cNvSpPr>
            <a:spLocks noGrp="1"/>
          </p:cNvSpPr>
          <p:nvPr>
            <p:ph type="body" sz="quarter" idx="19" hasCustomPrompt="1"/>
          </p:nvPr>
        </p:nvSpPr>
        <p:spPr>
          <a:xfrm>
            <a:off x="8937457" y="283469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2" name="Text Placeholder 27">
            <a:extLst>
              <a:ext uri="{FF2B5EF4-FFF2-40B4-BE49-F238E27FC236}">
                <a16:creationId xmlns:a16="http://schemas.microsoft.com/office/drawing/2014/main" id="{3EFAE001-2FC3-D1EB-9256-5F802BFCF2A2}"/>
              </a:ext>
            </a:extLst>
          </p:cNvPr>
          <p:cNvSpPr>
            <a:spLocks noGrp="1"/>
          </p:cNvSpPr>
          <p:nvPr>
            <p:ph type="body" sz="quarter" idx="21" hasCustomPrompt="1"/>
          </p:nvPr>
        </p:nvSpPr>
        <p:spPr>
          <a:xfrm>
            <a:off x="537410" y="455664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3" name="Text Placeholder 27">
            <a:extLst>
              <a:ext uri="{FF2B5EF4-FFF2-40B4-BE49-F238E27FC236}">
                <a16:creationId xmlns:a16="http://schemas.microsoft.com/office/drawing/2014/main" id="{4C29B902-F51D-6CD0-A0BD-C657ADF943CE}"/>
              </a:ext>
            </a:extLst>
          </p:cNvPr>
          <p:cNvSpPr>
            <a:spLocks noGrp="1"/>
          </p:cNvSpPr>
          <p:nvPr>
            <p:ph type="body" sz="quarter" idx="22" hasCustomPrompt="1"/>
          </p:nvPr>
        </p:nvSpPr>
        <p:spPr>
          <a:xfrm>
            <a:off x="4836310" y="457728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4" name="Text Placeholder 27">
            <a:extLst>
              <a:ext uri="{FF2B5EF4-FFF2-40B4-BE49-F238E27FC236}">
                <a16:creationId xmlns:a16="http://schemas.microsoft.com/office/drawing/2014/main" id="{6323696F-C719-5340-EC8A-57FA77453782}"/>
              </a:ext>
            </a:extLst>
          </p:cNvPr>
          <p:cNvSpPr>
            <a:spLocks noGrp="1"/>
          </p:cNvSpPr>
          <p:nvPr>
            <p:ph type="body" sz="quarter" idx="23" hasCustomPrompt="1"/>
          </p:nvPr>
        </p:nvSpPr>
        <p:spPr>
          <a:xfrm>
            <a:off x="8936704" y="459310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pic>
        <p:nvPicPr>
          <p:cNvPr id="42" name="Picture 41" descr="A black and white logo&#10;&#10;Description automatically generated">
            <a:extLst>
              <a:ext uri="{FF2B5EF4-FFF2-40B4-BE49-F238E27FC236}">
                <a16:creationId xmlns:a16="http://schemas.microsoft.com/office/drawing/2014/main" id="{1D0451A0-0F91-9C83-97F3-E2C99083790C}"/>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F2319D37-F71B-6316-6CE8-9ACD7DF552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03975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88F6EB-554B-FA48-09FF-6E6F4A23E64C}"/>
              </a:ext>
            </a:extLst>
          </p:cNvPr>
          <p:cNvSpPr/>
          <p:nvPr userDrawn="1"/>
        </p:nvSpPr>
        <p:spPr>
          <a:xfrm>
            <a:off x="0" y="0"/>
            <a:ext cx="12192000" cy="6858000"/>
          </a:xfrm>
          <a:prstGeom prst="rect">
            <a:avLst/>
          </a:prstGeom>
          <a:solidFill>
            <a:srgbClr val="709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95C3BC48-B86A-6293-68C0-EDFCFBFC3842}"/>
              </a:ext>
            </a:extLst>
          </p:cNvPr>
          <p:cNvSpPr>
            <a:spLocks noGrp="1"/>
          </p:cNvSpPr>
          <p:nvPr>
            <p:ph type="body" sz="quarter" idx="10" hasCustomPrompt="1"/>
          </p:nvPr>
        </p:nvSpPr>
        <p:spPr>
          <a:xfrm>
            <a:off x="642925" y="3051065"/>
            <a:ext cx="5712876" cy="755869"/>
          </a:xfrm>
          <a:prstGeom prst="rect">
            <a:avLst/>
          </a:prstGeom>
        </p:spPr>
        <p:txBody>
          <a:bodyPr/>
          <a:lstStyle>
            <a:lvl1pPr marL="0" indent="0">
              <a:buNone/>
              <a:defRPr sz="4400" b="1" i="0">
                <a:solidFill>
                  <a:schemeClr val="bg1"/>
                </a:solidFill>
                <a:latin typeface="Now" pitchFamily="2" charset="77"/>
                <a:cs typeface="Poppins" pitchFamily="2" charset="77"/>
              </a:defRPr>
            </a:lvl1pPr>
          </a:lstStyle>
          <a:p>
            <a:pPr lvl="0"/>
            <a:r>
              <a:rPr lang="en-US">
                <a:latin typeface="Poppins" pitchFamily="2" charset="77"/>
                <a:cs typeface="Poppins" pitchFamily="2" charset="77"/>
              </a:rPr>
              <a:t>01 Insert Name</a:t>
            </a:r>
            <a:endParaRPr lang="en-US"/>
          </a:p>
        </p:txBody>
      </p:sp>
      <p:sp>
        <p:nvSpPr>
          <p:cNvPr id="23" name="Text Placeholder 22">
            <a:extLst>
              <a:ext uri="{FF2B5EF4-FFF2-40B4-BE49-F238E27FC236}">
                <a16:creationId xmlns:a16="http://schemas.microsoft.com/office/drawing/2014/main" id="{D7D5FF38-45F2-23C5-3DCE-DD8C14A4D92C}"/>
              </a:ext>
            </a:extLst>
          </p:cNvPr>
          <p:cNvSpPr>
            <a:spLocks noGrp="1"/>
          </p:cNvSpPr>
          <p:nvPr>
            <p:ph type="body" sz="quarter" idx="11" hasCustomPrompt="1"/>
          </p:nvPr>
        </p:nvSpPr>
        <p:spPr>
          <a:xfrm>
            <a:off x="642938" y="3652445"/>
            <a:ext cx="6372225" cy="1801813"/>
          </a:xfrm>
          <a:prstGeom prst="rect">
            <a:avLst/>
          </a:prstGeom>
        </p:spPr>
        <p:txBody>
          <a:bodyPr/>
          <a:lstStyle>
            <a:lvl1pPr marL="0" indent="0">
              <a:buNone/>
              <a:defRPr sz="1800">
                <a:solidFill>
                  <a:schemeClr val="bg1"/>
                </a:solidFill>
                <a:latin typeface="Poppins" pitchFamily="2" charset="77"/>
                <a:cs typeface="Poppins" pitchFamily="2" charset="77"/>
              </a:defRPr>
            </a:lvl1pPr>
          </a:lstStyle>
          <a:p>
            <a:pPr lvl="0"/>
            <a:r>
              <a:rPr lang="en-US">
                <a:latin typeface="Poppins" pitchFamily="2" charset="77"/>
                <a:cs typeface="Poppins" pitchFamily="2" charset="77"/>
              </a:rPr>
              <a:t>Section description goes here. Should be Poppins Regular, size  18.</a:t>
            </a:r>
            <a:endParaRPr lang="en-US"/>
          </a:p>
        </p:txBody>
      </p:sp>
      <p:pic>
        <p:nvPicPr>
          <p:cNvPr id="25" name="Picture 24" descr="A black and white logo&#10;&#10;Description automatically generated">
            <a:extLst>
              <a:ext uri="{FF2B5EF4-FFF2-40B4-BE49-F238E27FC236}">
                <a16:creationId xmlns:a16="http://schemas.microsoft.com/office/drawing/2014/main" id="{025DC0D1-0A37-0137-0A3D-5B953A0D6EC8}"/>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656FCCA3-0268-8ACA-5EE6-3F8F89351C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5288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 Text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6172201"/>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525463" y="1593850"/>
            <a:ext cx="11061700" cy="4435475"/>
          </a:xfrm>
          <a:prstGeom prst="rect">
            <a:avLst/>
          </a:prstGeom>
        </p:spPr>
        <p:txBody>
          <a:bodyPr/>
          <a:lstStyle>
            <a:lvl1pPr>
              <a:defRPr>
                <a:solidFill>
                  <a:srgbClr val="3371E7"/>
                </a:solidFill>
                <a:latin typeface="Poppins" pitchFamily="2" charset="77"/>
                <a:cs typeface="Poppins" pitchFamily="2" charset="77"/>
              </a:defRPr>
            </a:lvl1pPr>
            <a:lvl2pPr marL="685800" indent="-228600">
              <a:buFont typeface="Overpass Light" panose="00000400000000000000" pitchFamily="2" charset="0"/>
              <a:buChar cha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marL="1600200" indent="-228600">
              <a:buFont typeface="Overpass Light" panose="00000400000000000000" pitchFamily="2" charset="0"/>
              <a:buChar cha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82952EAD-8EE6-8E60-59F8-01FAC9E5543B}"/>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4487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3429000"/>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6C486AEB-B38B-3DF9-FE5F-3741010ABCB6}"/>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1245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IMAGE SLIDE TITLE </a:t>
            </a:r>
            <a:br>
              <a:rPr lang="en-US"/>
            </a:br>
            <a:r>
              <a:rPr lang="en-US"/>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a:t>
            </a:r>
            <a:endParaRPr lang="en-US"/>
          </a:p>
        </p:txBody>
      </p:sp>
      <p:sp>
        <p:nvSpPr>
          <p:cNvPr id="5" name="Picture Placeholder 4">
            <a:extLst>
              <a:ext uri="{FF2B5EF4-FFF2-40B4-BE49-F238E27FC236}">
                <a16:creationId xmlns:a16="http://schemas.microsoft.com/office/drawing/2014/main" id="{B7516385-0800-78AC-C0A6-934BD2ED7008}"/>
              </a:ext>
            </a:extLst>
          </p:cNvPr>
          <p:cNvSpPr>
            <a:spLocks noGrp="1"/>
          </p:cNvSpPr>
          <p:nvPr>
            <p:ph type="pic" sz="quarter" idx="14"/>
          </p:nvPr>
        </p:nvSpPr>
        <p:spPr>
          <a:xfrm>
            <a:off x="0" y="0"/>
            <a:ext cx="6096000" cy="6858000"/>
          </a:xfrm>
          <a:prstGeom prst="rect">
            <a:avLst/>
          </a:prstGeom>
        </p:spPr>
        <p:txBody>
          <a:bodyPr/>
          <a:lstStyle>
            <a:lvl1pPr marL="0" indent="0">
              <a:buNone/>
              <a:defRPr/>
            </a:lvl1pPr>
          </a:lstStyle>
          <a:p>
            <a:r>
              <a:rPr lang="en-US"/>
              <a:t>Click icon to add picture</a:t>
            </a:r>
          </a:p>
        </p:txBody>
      </p:sp>
      <p:sp>
        <p:nvSpPr>
          <p:cNvPr id="2" name="Text Placeholder 2">
            <a:extLst>
              <a:ext uri="{FF2B5EF4-FFF2-40B4-BE49-F238E27FC236}">
                <a16:creationId xmlns:a16="http://schemas.microsoft.com/office/drawing/2014/main" id="{1AD50D01-CB4E-9FB5-3852-ED4BEED183F4}"/>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31314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8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2586-854B-3D63-9364-FA217F1FA8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0C0EA0-8DEC-F8D9-87BE-A0ECA952F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35CF6E-F9DB-E2F2-D029-91FA3C8916DE}"/>
              </a:ext>
            </a:extLst>
          </p:cNvPr>
          <p:cNvSpPr>
            <a:spLocks noGrp="1"/>
          </p:cNvSpPr>
          <p:nvPr>
            <p:ph type="dt" sz="half" idx="10"/>
          </p:nvPr>
        </p:nvSpPr>
        <p:spPr/>
        <p:txBody>
          <a:bodyPr/>
          <a:lstStyle/>
          <a:p>
            <a:fld id="{81A3CFAD-BEB0-4154-AFF0-FC623F31C7B7}" type="datetimeFigureOut">
              <a:rPr lang="en-US" smtClean="0"/>
              <a:t>12/13/2024</a:t>
            </a:fld>
            <a:endParaRPr lang="en-US"/>
          </a:p>
        </p:txBody>
      </p:sp>
      <p:sp>
        <p:nvSpPr>
          <p:cNvPr id="5" name="Footer Placeholder 4">
            <a:extLst>
              <a:ext uri="{FF2B5EF4-FFF2-40B4-BE49-F238E27FC236}">
                <a16:creationId xmlns:a16="http://schemas.microsoft.com/office/drawing/2014/main" id="{67841559-BCB5-8D80-09A5-7D9805009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E1169-A34E-083F-D307-D41346A2243C}"/>
              </a:ext>
            </a:extLst>
          </p:cNvPr>
          <p:cNvSpPr>
            <a:spLocks noGrp="1"/>
          </p:cNvSpPr>
          <p:nvPr>
            <p:ph type="sldNum" sz="quarter" idx="12"/>
          </p:nvPr>
        </p:nvSpPr>
        <p:spPr/>
        <p:txBody>
          <a:bodyPr/>
          <a:lstStyle/>
          <a:p>
            <a:fld id="{6ED6F57A-E394-45FE-80BF-04DFDAE5CD7C}" type="slidenum">
              <a:rPr lang="en-US" smtClean="0"/>
              <a:t>‹#›</a:t>
            </a:fld>
            <a:endParaRPr lang="en-US"/>
          </a:p>
        </p:txBody>
      </p:sp>
    </p:spTree>
    <p:extLst>
      <p:ext uri="{BB962C8B-B14F-4D97-AF65-F5344CB8AC3E}">
        <p14:creationId xmlns:p14="http://schemas.microsoft.com/office/powerpoint/2010/main" val="1185619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IMAGE SLIDE TITLE </a:t>
            </a:r>
            <a:br>
              <a:rPr lang="en-US"/>
            </a:br>
            <a:r>
              <a:rPr lang="en-US"/>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a:t>
            </a:r>
            <a:endParaRPr lang="en-US"/>
          </a:p>
        </p:txBody>
      </p:sp>
      <p:sp>
        <p:nvSpPr>
          <p:cNvPr id="3" name="Chart Placeholder 2">
            <a:extLst>
              <a:ext uri="{FF2B5EF4-FFF2-40B4-BE49-F238E27FC236}">
                <a16:creationId xmlns:a16="http://schemas.microsoft.com/office/drawing/2014/main" id="{B087BABE-382D-0326-70C6-00A47D40F140}"/>
              </a:ext>
            </a:extLst>
          </p:cNvPr>
          <p:cNvSpPr>
            <a:spLocks noGrp="1"/>
          </p:cNvSpPr>
          <p:nvPr>
            <p:ph type="chart" sz="quarter" idx="14"/>
          </p:nvPr>
        </p:nvSpPr>
        <p:spPr>
          <a:xfrm>
            <a:off x="604838" y="825041"/>
            <a:ext cx="5237338" cy="5207917"/>
          </a:xfrm>
          <a:prstGeom prst="rect">
            <a:avLst/>
          </a:prstGeom>
        </p:spPr>
        <p:txBody>
          <a:bodyPr/>
          <a:lstStyle>
            <a:lvl1pPr>
              <a:defRPr>
                <a:latin typeface="Poppins" panose="00000500000000000000" pitchFamily="2" charset="0"/>
                <a:cs typeface="Poppins" panose="00000500000000000000" pitchFamily="2" charset="0"/>
              </a:defRPr>
            </a:lvl1pPr>
          </a:lstStyle>
          <a:p>
            <a:endParaRPr lang="en-US"/>
          </a:p>
        </p:txBody>
      </p:sp>
      <p:sp>
        <p:nvSpPr>
          <p:cNvPr id="4" name="Text Placeholder 2">
            <a:extLst>
              <a:ext uri="{FF2B5EF4-FFF2-40B4-BE49-F238E27FC236}">
                <a16:creationId xmlns:a16="http://schemas.microsoft.com/office/drawing/2014/main" id="{06986F14-A62A-DA27-2239-8D317244D778}"/>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rgbClr val="3371E7"/>
                </a:solidFill>
                <a:latin typeface="Poppins Medium" panose="00000600000000000000" pitchFamily="2" charset="0"/>
                <a:cs typeface="Poppins Medium" panose="00000600000000000000" pitchFamily="2" charset="0"/>
              </a:defRPr>
            </a:lvl1pPr>
          </a:lstStyle>
          <a:p>
            <a:pPr lvl="0"/>
            <a:r>
              <a:rPr lang="en-US"/>
              <a:t>Click to edit Master</a:t>
            </a:r>
          </a:p>
        </p:txBody>
      </p:sp>
    </p:spTree>
    <p:extLst>
      <p:ext uri="{BB962C8B-B14F-4D97-AF65-F5344CB8AC3E}">
        <p14:creationId xmlns:p14="http://schemas.microsoft.com/office/powerpoint/2010/main" val="226821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177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4" r:id="rId5"/>
    <p:sldLayoutId id="2147483687" r:id="rId6"/>
    <p:sldLayoutId id="214748371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BDA4E6-890F-ECA5-489F-FF1C04163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5C47B7-6D14-BED1-1ED3-621C66253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3E060-C8E2-D859-3894-F2E5345D0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A3CFAD-BEB0-4154-AFF0-FC623F31C7B7}" type="datetimeFigureOut">
              <a:rPr lang="en-US" smtClean="0"/>
              <a:t>12/13/2024</a:t>
            </a:fld>
            <a:endParaRPr lang="en-US"/>
          </a:p>
        </p:txBody>
      </p:sp>
      <p:sp>
        <p:nvSpPr>
          <p:cNvPr id="5" name="Footer Placeholder 4">
            <a:extLst>
              <a:ext uri="{FF2B5EF4-FFF2-40B4-BE49-F238E27FC236}">
                <a16:creationId xmlns:a16="http://schemas.microsoft.com/office/drawing/2014/main" id="{7777E0F4-2457-DD38-005C-98F8618A4D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0BE45EE-F2D3-94CE-392D-359FD02C7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D6F57A-E394-45FE-80BF-04DFDAE5CD7C}" type="slidenum">
              <a:rPr lang="en-US" smtClean="0"/>
              <a:t>‹#›</a:t>
            </a:fld>
            <a:endParaRPr lang="en-US"/>
          </a:p>
        </p:txBody>
      </p:sp>
    </p:spTree>
    <p:extLst>
      <p:ext uri="{BB962C8B-B14F-4D97-AF65-F5344CB8AC3E}">
        <p14:creationId xmlns:p14="http://schemas.microsoft.com/office/powerpoint/2010/main" val="2108644027"/>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630220"/>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6E2DBD-4847-95A6-D6A7-2F7DF111B659}"/>
              </a:ext>
            </a:extLst>
          </p:cNvPr>
          <p:cNvSpPr>
            <a:spLocks noGrp="1"/>
          </p:cNvSpPr>
          <p:nvPr>
            <p:ph type="body" sz="quarter" idx="10"/>
          </p:nvPr>
        </p:nvSpPr>
        <p:spPr/>
        <p:txBody>
          <a:bodyPr/>
          <a:lstStyle/>
          <a:p>
            <a:r>
              <a:rPr lang="en-US"/>
              <a:t>Three Pillars of STEP</a:t>
            </a:r>
          </a:p>
        </p:txBody>
      </p:sp>
      <p:sp>
        <p:nvSpPr>
          <p:cNvPr id="5" name="Text Placeholder 4">
            <a:extLst>
              <a:ext uri="{FF2B5EF4-FFF2-40B4-BE49-F238E27FC236}">
                <a16:creationId xmlns:a16="http://schemas.microsoft.com/office/drawing/2014/main" id="{63906A72-8248-8E6C-219A-A31754922342}"/>
              </a:ext>
            </a:extLst>
          </p:cNvPr>
          <p:cNvSpPr>
            <a:spLocks noGrp="1"/>
          </p:cNvSpPr>
          <p:nvPr>
            <p:ph type="body" sz="quarter" idx="13"/>
          </p:nvPr>
        </p:nvSpPr>
        <p:spPr/>
        <p:txBody>
          <a:bodyPr lIns="91440" tIns="45720" rIns="91440" bIns="45720" anchor="t"/>
          <a:lstStyle/>
          <a:p>
            <a:r>
              <a:rPr lang="en-US">
                <a:latin typeface="Poppins"/>
                <a:cs typeface="Poppins"/>
              </a:rPr>
              <a:t>Three Pillars of STEP</a:t>
            </a:r>
            <a:endParaRPr lang="en-US"/>
          </a:p>
        </p:txBody>
      </p:sp>
      <p:sp>
        <p:nvSpPr>
          <p:cNvPr id="6" name="Text Placeholder 5">
            <a:extLst>
              <a:ext uri="{FF2B5EF4-FFF2-40B4-BE49-F238E27FC236}">
                <a16:creationId xmlns:a16="http://schemas.microsoft.com/office/drawing/2014/main" id="{D09494E7-B851-2702-FF33-3C082A263F1C}"/>
              </a:ext>
            </a:extLst>
          </p:cNvPr>
          <p:cNvSpPr>
            <a:spLocks noGrp="1"/>
          </p:cNvSpPr>
          <p:nvPr>
            <p:ph type="body" sz="quarter" idx="24"/>
          </p:nvPr>
        </p:nvSpPr>
        <p:spPr/>
        <p:txBody>
          <a:bodyPr lIns="91440" tIns="45720" rIns="91440" bIns="45720" anchor="t"/>
          <a:lstStyle/>
          <a:p>
            <a:r>
              <a:rPr lang="en-US">
                <a:latin typeface="Poppins Medium"/>
                <a:cs typeface="Poppins Medium"/>
              </a:rPr>
              <a:t>Developmental Services </a:t>
            </a:r>
            <a:endParaRPr lang="en-US"/>
          </a:p>
        </p:txBody>
      </p:sp>
      <p:sp>
        <p:nvSpPr>
          <p:cNvPr id="8" name="Freeform 41">
            <a:extLst>
              <a:ext uri="{FF2B5EF4-FFF2-40B4-BE49-F238E27FC236}">
                <a16:creationId xmlns:a16="http://schemas.microsoft.com/office/drawing/2014/main" id="{51E79F3A-FC46-6320-3D96-018F697ACE06}"/>
              </a:ext>
            </a:extLst>
          </p:cNvPr>
          <p:cNvSpPr/>
          <p:nvPr/>
        </p:nvSpPr>
        <p:spPr>
          <a:xfrm>
            <a:off x="4739521" y="3063285"/>
            <a:ext cx="2499575" cy="2923302"/>
          </a:xfrm>
          <a:custGeom>
            <a:avLst/>
            <a:gdLst>
              <a:gd name="connsiteX0" fmla="*/ 842434 w 1689100"/>
              <a:gd name="connsiteY0" fmla="*/ 0 h 1214967"/>
              <a:gd name="connsiteX1" fmla="*/ 0 w 1689100"/>
              <a:gd name="connsiteY1" fmla="*/ 215900 h 1214967"/>
              <a:gd name="connsiteX2" fmla="*/ 0 w 1689100"/>
              <a:gd name="connsiteY2" fmla="*/ 1214967 h 1214967"/>
              <a:gd name="connsiteX3" fmla="*/ 1689100 w 1689100"/>
              <a:gd name="connsiteY3" fmla="*/ 1214967 h 1214967"/>
              <a:gd name="connsiteX4" fmla="*/ 1689100 w 1689100"/>
              <a:gd name="connsiteY4" fmla="*/ 203200 h 1214967"/>
              <a:gd name="connsiteX5" fmla="*/ 842434 w 1689100"/>
              <a:gd name="connsiteY5" fmla="*/ 0 h 121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100" h="1214967">
                <a:moveTo>
                  <a:pt x="842434" y="0"/>
                </a:moveTo>
                <a:lnTo>
                  <a:pt x="0" y="215900"/>
                </a:lnTo>
                <a:lnTo>
                  <a:pt x="0" y="1214967"/>
                </a:lnTo>
                <a:lnTo>
                  <a:pt x="1689100" y="1214967"/>
                </a:lnTo>
                <a:lnTo>
                  <a:pt x="1689100" y="203200"/>
                </a:lnTo>
                <a:lnTo>
                  <a:pt x="842434" y="0"/>
                </a:lnTo>
                <a:close/>
              </a:path>
            </a:pathLst>
          </a:custGeom>
          <a:solidFill>
            <a:schemeClr val="accent3">
              <a:lumMod val="50000"/>
            </a:schemeClr>
          </a:solidFill>
          <a:ln w="25400" cap="flat" cmpd="sng" algn="ctr">
            <a:noFill/>
            <a:prstDash val="solid"/>
          </a:ln>
          <a:effectLst/>
        </p:spPr>
        <p:txBody>
          <a:bodyPr lIns="68528" tIns="34264" rIns="68528" bIns="34264" rtlCol="0" anchor="ctr"/>
          <a:lstStyle/>
          <a:p>
            <a:pPr algn="ctr" defTabSz="685265">
              <a:defRPr/>
            </a:pPr>
            <a:endParaRPr lang="en-US" sz="1350" kern="0">
              <a:solidFill>
                <a:prstClr val="white"/>
              </a:solidFill>
              <a:latin typeface="Calibri Light"/>
            </a:endParaRPr>
          </a:p>
        </p:txBody>
      </p:sp>
      <p:sp>
        <p:nvSpPr>
          <p:cNvPr id="9" name="Freeform 42">
            <a:extLst>
              <a:ext uri="{FF2B5EF4-FFF2-40B4-BE49-F238E27FC236}">
                <a16:creationId xmlns:a16="http://schemas.microsoft.com/office/drawing/2014/main" id="{1032B666-2B2D-4359-6B3C-265B22576F96}"/>
              </a:ext>
            </a:extLst>
          </p:cNvPr>
          <p:cNvSpPr/>
          <p:nvPr/>
        </p:nvSpPr>
        <p:spPr>
          <a:xfrm>
            <a:off x="1171575" y="3590858"/>
            <a:ext cx="3474720" cy="2396601"/>
          </a:xfrm>
          <a:custGeom>
            <a:avLst/>
            <a:gdLst>
              <a:gd name="connsiteX0" fmla="*/ 1320800 w 1325034"/>
              <a:gd name="connsiteY0" fmla="*/ 12700 h 952500"/>
              <a:gd name="connsiteX1" fmla="*/ 0 w 1325034"/>
              <a:gd name="connsiteY1" fmla="*/ 334434 h 952500"/>
              <a:gd name="connsiteX2" fmla="*/ 279400 w 1325034"/>
              <a:gd name="connsiteY2" fmla="*/ 334434 h 952500"/>
              <a:gd name="connsiteX3" fmla="*/ 279400 w 1325034"/>
              <a:gd name="connsiteY3" fmla="*/ 952500 h 952500"/>
              <a:gd name="connsiteX4" fmla="*/ 1325034 w 1325034"/>
              <a:gd name="connsiteY4" fmla="*/ 952500 h 952500"/>
              <a:gd name="connsiteX5" fmla="*/ 1325034 w 1325034"/>
              <a:gd name="connsiteY5"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034" h="952500">
                <a:moveTo>
                  <a:pt x="1320800" y="12700"/>
                </a:moveTo>
                <a:lnTo>
                  <a:pt x="0" y="334434"/>
                </a:lnTo>
                <a:lnTo>
                  <a:pt x="279400" y="334434"/>
                </a:lnTo>
                <a:lnTo>
                  <a:pt x="279400" y="952500"/>
                </a:lnTo>
                <a:lnTo>
                  <a:pt x="1325034" y="952500"/>
                </a:lnTo>
                <a:lnTo>
                  <a:pt x="1325034" y="0"/>
                </a:lnTo>
              </a:path>
            </a:pathLst>
          </a:custGeom>
          <a:solidFill>
            <a:schemeClr val="accent2">
              <a:lumMod val="50000"/>
            </a:schemeClr>
          </a:solidFill>
          <a:ln w="25400" cap="flat" cmpd="sng" algn="ctr">
            <a:noFill/>
            <a:prstDash val="solid"/>
          </a:ln>
          <a:effectLst/>
        </p:spPr>
        <p:txBody>
          <a:bodyPr lIns="68528" tIns="34264" rIns="68528" bIns="34264" rtlCol="0" anchor="ctr"/>
          <a:lstStyle/>
          <a:p>
            <a:pPr algn="ctr" defTabSz="685265">
              <a:defRPr/>
            </a:pPr>
            <a:endParaRPr lang="en-US" sz="1350" kern="0">
              <a:solidFill>
                <a:prstClr val="white"/>
              </a:solidFill>
              <a:latin typeface="Calibri Light"/>
            </a:endParaRPr>
          </a:p>
        </p:txBody>
      </p:sp>
      <p:sp>
        <p:nvSpPr>
          <p:cNvPr id="10" name="Freeform 43">
            <a:extLst>
              <a:ext uri="{FF2B5EF4-FFF2-40B4-BE49-F238E27FC236}">
                <a16:creationId xmlns:a16="http://schemas.microsoft.com/office/drawing/2014/main" id="{230009F6-C272-E3B7-C351-7D041E71469A}"/>
              </a:ext>
            </a:extLst>
          </p:cNvPr>
          <p:cNvSpPr/>
          <p:nvPr/>
        </p:nvSpPr>
        <p:spPr>
          <a:xfrm flipH="1">
            <a:off x="7341090" y="3590859"/>
            <a:ext cx="3474720" cy="2395728"/>
          </a:xfrm>
          <a:custGeom>
            <a:avLst/>
            <a:gdLst>
              <a:gd name="connsiteX0" fmla="*/ 1320800 w 1325034"/>
              <a:gd name="connsiteY0" fmla="*/ 12700 h 952500"/>
              <a:gd name="connsiteX1" fmla="*/ 0 w 1325034"/>
              <a:gd name="connsiteY1" fmla="*/ 334434 h 952500"/>
              <a:gd name="connsiteX2" fmla="*/ 279400 w 1325034"/>
              <a:gd name="connsiteY2" fmla="*/ 334434 h 952500"/>
              <a:gd name="connsiteX3" fmla="*/ 279400 w 1325034"/>
              <a:gd name="connsiteY3" fmla="*/ 952500 h 952500"/>
              <a:gd name="connsiteX4" fmla="*/ 1325034 w 1325034"/>
              <a:gd name="connsiteY4" fmla="*/ 952500 h 952500"/>
              <a:gd name="connsiteX5" fmla="*/ 1325034 w 1325034"/>
              <a:gd name="connsiteY5"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034" h="952500">
                <a:moveTo>
                  <a:pt x="1320800" y="12700"/>
                </a:moveTo>
                <a:lnTo>
                  <a:pt x="0" y="334434"/>
                </a:lnTo>
                <a:lnTo>
                  <a:pt x="279400" y="334434"/>
                </a:lnTo>
                <a:lnTo>
                  <a:pt x="279400" y="952500"/>
                </a:lnTo>
                <a:lnTo>
                  <a:pt x="1325034" y="952500"/>
                </a:lnTo>
                <a:lnTo>
                  <a:pt x="1325034" y="0"/>
                </a:lnTo>
              </a:path>
            </a:pathLst>
          </a:custGeom>
          <a:solidFill>
            <a:schemeClr val="accent6">
              <a:lumMod val="50000"/>
            </a:schemeClr>
          </a:solidFill>
          <a:ln w="25400" cap="flat" cmpd="sng" algn="ctr">
            <a:noFill/>
            <a:prstDash val="solid"/>
          </a:ln>
          <a:effectLst/>
        </p:spPr>
        <p:txBody>
          <a:bodyPr lIns="68528" tIns="34264" rIns="68528" bIns="34264" rtlCol="0" anchor="ctr"/>
          <a:lstStyle/>
          <a:p>
            <a:pPr algn="ctr" defTabSz="685265">
              <a:defRPr/>
            </a:pPr>
            <a:endParaRPr lang="en-US" sz="1350" kern="0">
              <a:solidFill>
                <a:prstClr val="white"/>
              </a:solidFill>
              <a:latin typeface="Calibri Light"/>
            </a:endParaRPr>
          </a:p>
        </p:txBody>
      </p:sp>
      <p:sp>
        <p:nvSpPr>
          <p:cNvPr id="14" name="Rectangle 13">
            <a:extLst>
              <a:ext uri="{FF2B5EF4-FFF2-40B4-BE49-F238E27FC236}">
                <a16:creationId xmlns:a16="http://schemas.microsoft.com/office/drawing/2014/main" id="{2D73F358-AC0A-20B0-7D6D-AC1A28512EE5}"/>
              </a:ext>
            </a:extLst>
          </p:cNvPr>
          <p:cNvSpPr/>
          <p:nvPr/>
        </p:nvSpPr>
        <p:spPr>
          <a:xfrm>
            <a:off x="7407258" y="4430132"/>
            <a:ext cx="2581221" cy="1231106"/>
          </a:xfrm>
          <a:prstGeom prst="rect">
            <a:avLst/>
          </a:prstGeom>
        </p:spPr>
        <p:txBody>
          <a:bodyPr wrap="square" lIns="0" tIns="0" rIns="0" bIns="0" anchor="t">
            <a:spAutoFit/>
          </a:bodyPr>
          <a:lstStyle/>
          <a:p>
            <a:pPr marL="0" lvl="1" algn="ctr" defTabSz="685265">
              <a:buSzPct val="65000"/>
              <a:defRPr/>
            </a:pPr>
            <a:r>
              <a:rPr lang="en-US" sz="2000" kern="0">
                <a:solidFill>
                  <a:prstClr val="white"/>
                </a:solidFill>
              </a:rPr>
              <a:t>Restructure existing supports to be more person-centered </a:t>
            </a:r>
            <a:endParaRPr lang="en-US" sz="2000" kern="0">
              <a:solidFill>
                <a:prstClr val="white"/>
              </a:solidFill>
              <a:latin typeface="Poppins"/>
              <a:cs typeface="Poppins"/>
            </a:endParaRPr>
          </a:p>
        </p:txBody>
      </p:sp>
      <p:sp>
        <p:nvSpPr>
          <p:cNvPr id="15" name="Rectangle 14">
            <a:extLst>
              <a:ext uri="{FF2B5EF4-FFF2-40B4-BE49-F238E27FC236}">
                <a16:creationId xmlns:a16="http://schemas.microsoft.com/office/drawing/2014/main" id="{0F047DCB-8613-822F-92FA-0693571DAEDF}"/>
              </a:ext>
            </a:extLst>
          </p:cNvPr>
          <p:cNvSpPr/>
          <p:nvPr/>
        </p:nvSpPr>
        <p:spPr>
          <a:xfrm>
            <a:off x="4841515" y="4430132"/>
            <a:ext cx="2397581" cy="923330"/>
          </a:xfrm>
          <a:prstGeom prst="rect">
            <a:avLst/>
          </a:prstGeom>
        </p:spPr>
        <p:txBody>
          <a:bodyPr wrap="square" lIns="0" tIns="0" rIns="0" bIns="0">
            <a:spAutoFit/>
          </a:bodyPr>
          <a:lstStyle/>
          <a:p>
            <a:pPr marL="0" lvl="1" algn="ctr" defTabSz="685265">
              <a:buSzPct val="65000"/>
              <a:defRPr/>
            </a:pPr>
            <a:r>
              <a:rPr lang="en-US" sz="2000" kern="0">
                <a:solidFill>
                  <a:prstClr val="white"/>
                </a:solidFill>
              </a:rPr>
              <a:t>Highlight progressive supports</a:t>
            </a:r>
            <a:endParaRPr lang="en-US" sz="2000" kern="0">
              <a:solidFill>
                <a:prstClr val="white"/>
              </a:solidFill>
              <a:latin typeface="Calibri Light"/>
            </a:endParaRPr>
          </a:p>
        </p:txBody>
      </p:sp>
      <p:pic>
        <p:nvPicPr>
          <p:cNvPr id="35" name="Picture 34" descr="A logo for a step&#10;&#10;Description automatically generated">
            <a:extLst>
              <a:ext uri="{FF2B5EF4-FFF2-40B4-BE49-F238E27FC236}">
                <a16:creationId xmlns:a16="http://schemas.microsoft.com/office/drawing/2014/main" id="{F6128367-858A-0531-0046-5D0C6E4F8DF3}"/>
              </a:ext>
            </a:extLst>
          </p:cNvPr>
          <p:cNvPicPr>
            <a:picLocks noChangeAspect="1"/>
          </p:cNvPicPr>
          <p:nvPr/>
        </p:nvPicPr>
        <p:blipFill>
          <a:blip r:embed="rId2"/>
          <a:srcRect b="44881"/>
          <a:stretch/>
        </p:blipFill>
        <p:spPr>
          <a:xfrm>
            <a:off x="4750873" y="1282104"/>
            <a:ext cx="2241665" cy="1638104"/>
          </a:xfrm>
          <a:prstGeom prst="rect">
            <a:avLst/>
          </a:prstGeom>
        </p:spPr>
      </p:pic>
      <p:sp>
        <p:nvSpPr>
          <p:cNvPr id="12" name="TextBox 11">
            <a:extLst>
              <a:ext uri="{FF2B5EF4-FFF2-40B4-BE49-F238E27FC236}">
                <a16:creationId xmlns:a16="http://schemas.microsoft.com/office/drawing/2014/main" id="{BAE1D1E1-5613-8932-FE80-C9CA3136D75E}"/>
              </a:ext>
            </a:extLst>
          </p:cNvPr>
          <p:cNvSpPr txBox="1"/>
          <p:nvPr/>
        </p:nvSpPr>
        <p:spPr>
          <a:xfrm>
            <a:off x="1880882" y="4430132"/>
            <a:ext cx="2741874" cy="923330"/>
          </a:xfrm>
          <a:prstGeom prst="rect">
            <a:avLst/>
          </a:prstGeom>
          <a:noFill/>
        </p:spPr>
        <p:txBody>
          <a:bodyPr wrap="square">
            <a:spAutoFit/>
          </a:bodyPr>
          <a:lstStyle/>
          <a:p>
            <a:pPr marL="0" lvl="1" algn="ctr" defTabSz="685265">
              <a:buSzPct val="65000"/>
              <a:defRPr/>
            </a:pPr>
            <a:r>
              <a:rPr lang="en-US" sz="1800" kern="0">
                <a:solidFill>
                  <a:schemeClr val="bg1"/>
                </a:solidFill>
              </a:rPr>
              <a:t>Support transitions to community-based support options</a:t>
            </a:r>
            <a:endParaRPr lang="en-US" sz="1800" kern="0">
              <a:solidFill>
                <a:schemeClr val="bg1"/>
              </a:solidFill>
              <a:latin typeface="Calibri Light"/>
            </a:endParaRPr>
          </a:p>
        </p:txBody>
      </p:sp>
    </p:spTree>
    <p:extLst>
      <p:ext uri="{BB962C8B-B14F-4D97-AF65-F5344CB8AC3E}">
        <p14:creationId xmlns:p14="http://schemas.microsoft.com/office/powerpoint/2010/main" val="309222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7C5543E-4669-B9FA-58FF-6506294628DB}"/>
              </a:ext>
            </a:extLst>
          </p:cNvPr>
          <p:cNvSpPr>
            <a:spLocks noGrp="1"/>
          </p:cNvSpPr>
          <p:nvPr>
            <p:ph type="body" sz="quarter" idx="10"/>
          </p:nvPr>
        </p:nvSpPr>
        <p:spPr/>
        <p:txBody>
          <a:bodyPr/>
          <a:lstStyle/>
          <a:p>
            <a:r>
              <a:rPr lang="en-US"/>
              <a:t>Expanding Residential Support Options</a:t>
            </a:r>
          </a:p>
        </p:txBody>
      </p:sp>
      <p:sp>
        <p:nvSpPr>
          <p:cNvPr id="13" name="Text Placeholder 12">
            <a:extLst>
              <a:ext uri="{FF2B5EF4-FFF2-40B4-BE49-F238E27FC236}">
                <a16:creationId xmlns:a16="http://schemas.microsoft.com/office/drawing/2014/main" id="{2BD0F9DF-E64F-517F-A9F3-3579DA2FCAA3}"/>
              </a:ext>
            </a:extLst>
          </p:cNvPr>
          <p:cNvSpPr>
            <a:spLocks noGrp="1"/>
          </p:cNvSpPr>
          <p:nvPr>
            <p:ph type="body" sz="quarter" idx="11"/>
          </p:nvPr>
        </p:nvSpPr>
        <p:spPr>
          <a:xfrm>
            <a:off x="524691" y="948982"/>
            <a:ext cx="10060823" cy="539743"/>
          </a:xfrm>
        </p:spPr>
        <p:txBody>
          <a:bodyPr/>
          <a:lstStyle/>
          <a:p>
            <a:r>
              <a:rPr lang="en-US"/>
              <a:t>Progressive Support Options for Residential Settings</a:t>
            </a:r>
          </a:p>
        </p:txBody>
      </p:sp>
      <p:sp>
        <p:nvSpPr>
          <p:cNvPr id="15" name="Text Placeholder 14">
            <a:extLst>
              <a:ext uri="{FF2B5EF4-FFF2-40B4-BE49-F238E27FC236}">
                <a16:creationId xmlns:a16="http://schemas.microsoft.com/office/drawing/2014/main" id="{93A1DB4A-3CEA-04CF-FB86-C4D34B7248D5}"/>
              </a:ext>
            </a:extLst>
          </p:cNvPr>
          <p:cNvSpPr>
            <a:spLocks noGrp="1"/>
          </p:cNvSpPr>
          <p:nvPr>
            <p:ph type="body" sz="quarter" idx="13"/>
          </p:nvPr>
        </p:nvSpPr>
        <p:spPr/>
        <p:txBody>
          <a:bodyPr/>
          <a:lstStyle/>
          <a:p>
            <a:r>
              <a:rPr lang="en-US"/>
              <a:t>Expanding Residential Support Options</a:t>
            </a:r>
          </a:p>
        </p:txBody>
      </p:sp>
      <p:sp>
        <p:nvSpPr>
          <p:cNvPr id="10" name="Text Placeholder 9">
            <a:extLst>
              <a:ext uri="{FF2B5EF4-FFF2-40B4-BE49-F238E27FC236}">
                <a16:creationId xmlns:a16="http://schemas.microsoft.com/office/drawing/2014/main" id="{2C399445-2A4E-9E54-F7C3-0371ABCA487B}"/>
              </a:ext>
            </a:extLst>
          </p:cNvPr>
          <p:cNvSpPr>
            <a:spLocks noGrp="1"/>
          </p:cNvSpPr>
          <p:nvPr>
            <p:ph type="body" sz="quarter" idx="24"/>
          </p:nvPr>
        </p:nvSpPr>
        <p:spPr>
          <a:xfrm>
            <a:off x="10384279" y="6565684"/>
            <a:ext cx="2037351" cy="194797"/>
          </a:xfrm>
        </p:spPr>
        <p:txBody>
          <a:bodyPr/>
          <a:lstStyle/>
          <a:p>
            <a:r>
              <a:rPr lang="en-US"/>
              <a:t>Developmental Services</a:t>
            </a:r>
          </a:p>
        </p:txBody>
      </p:sp>
      <p:sp>
        <p:nvSpPr>
          <p:cNvPr id="2" name="Text Placeholder 11">
            <a:extLst>
              <a:ext uri="{FF2B5EF4-FFF2-40B4-BE49-F238E27FC236}">
                <a16:creationId xmlns:a16="http://schemas.microsoft.com/office/drawing/2014/main" id="{05507423-6249-7719-DF4B-FD5D2D9ADF03}"/>
              </a:ext>
            </a:extLst>
          </p:cNvPr>
          <p:cNvSpPr txBox="1">
            <a:spLocks/>
          </p:cNvSpPr>
          <p:nvPr/>
        </p:nvSpPr>
        <p:spPr>
          <a:xfrm>
            <a:off x="524691" y="1804854"/>
            <a:ext cx="2652515" cy="20812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a:t>366%</a:t>
            </a:r>
            <a:r>
              <a:rPr lang="en-US" sz="6000"/>
              <a:t> </a:t>
            </a:r>
            <a:r>
              <a:rPr lang="en-US" b="0">
                <a:solidFill>
                  <a:schemeClr val="tx1"/>
                </a:solidFill>
              </a:rPr>
              <a:t>Increase in open Supportive Housing units</a:t>
            </a:r>
          </a:p>
        </p:txBody>
      </p:sp>
      <p:sp>
        <p:nvSpPr>
          <p:cNvPr id="3" name="Text Placeholder 11">
            <a:extLst>
              <a:ext uri="{FF2B5EF4-FFF2-40B4-BE49-F238E27FC236}">
                <a16:creationId xmlns:a16="http://schemas.microsoft.com/office/drawing/2014/main" id="{3607399A-78F8-7D8D-AA84-11CF55FAF1D5}"/>
              </a:ext>
            </a:extLst>
          </p:cNvPr>
          <p:cNvSpPr txBox="1">
            <a:spLocks/>
          </p:cNvSpPr>
          <p:nvPr/>
        </p:nvSpPr>
        <p:spPr>
          <a:xfrm>
            <a:off x="4065388" y="1804854"/>
            <a:ext cx="3623036" cy="39030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a:t>7</a:t>
            </a:r>
          </a:p>
          <a:p>
            <a:r>
              <a:rPr lang="en-US" b="0">
                <a:solidFill>
                  <a:schemeClr val="tx1"/>
                </a:solidFill>
              </a:rPr>
              <a:t>Private </a:t>
            </a:r>
          </a:p>
          <a:p>
            <a:pPr>
              <a:spcBef>
                <a:spcPts val="0"/>
              </a:spcBef>
            </a:pPr>
            <a:r>
              <a:rPr lang="en-US" b="0">
                <a:solidFill>
                  <a:schemeClr val="tx1"/>
                </a:solidFill>
              </a:rPr>
              <a:t>providers approved for non-project-based Supportive Housing funding</a:t>
            </a:r>
          </a:p>
        </p:txBody>
      </p:sp>
      <p:sp>
        <p:nvSpPr>
          <p:cNvPr id="4" name="Text Placeholder 11">
            <a:extLst>
              <a:ext uri="{FF2B5EF4-FFF2-40B4-BE49-F238E27FC236}">
                <a16:creationId xmlns:a16="http://schemas.microsoft.com/office/drawing/2014/main" id="{B72F6875-A34B-ADEC-A7EE-4538AFAEAB17}"/>
              </a:ext>
            </a:extLst>
          </p:cNvPr>
          <p:cNvSpPr txBox="1">
            <a:spLocks/>
          </p:cNvSpPr>
          <p:nvPr/>
        </p:nvSpPr>
        <p:spPr>
          <a:xfrm>
            <a:off x="8198159" y="1804854"/>
            <a:ext cx="3204795" cy="39030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a:t>13</a:t>
            </a:r>
          </a:p>
          <a:p>
            <a:r>
              <a:rPr lang="en-US" b="0">
                <a:solidFill>
                  <a:schemeClr val="tx1"/>
                </a:solidFill>
              </a:rPr>
              <a:t>Private providers with approved residential STEP plans</a:t>
            </a:r>
          </a:p>
        </p:txBody>
      </p:sp>
    </p:spTree>
    <p:extLst>
      <p:ext uri="{BB962C8B-B14F-4D97-AF65-F5344CB8AC3E}">
        <p14:creationId xmlns:p14="http://schemas.microsoft.com/office/powerpoint/2010/main" val="256752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CC7777E-00D5-F5E6-2A46-DAA18C9ECB0A}"/>
              </a:ext>
            </a:extLst>
          </p:cNvPr>
          <p:cNvCxnSpPr>
            <a:cxnSpLocks/>
          </p:cNvCxnSpPr>
          <p:nvPr/>
        </p:nvCxnSpPr>
        <p:spPr>
          <a:xfrm flipV="1">
            <a:off x="524691" y="1772409"/>
            <a:ext cx="7249101" cy="7621"/>
          </a:xfrm>
          <a:prstGeom prst="line">
            <a:avLst/>
          </a:prstGeom>
          <a:noFill/>
          <a:ln w="19050" cap="flat" cmpd="sng" algn="ctr">
            <a:solidFill>
              <a:srgbClr val="ED8C01"/>
            </a:solidFill>
            <a:prstDash val="dash"/>
          </a:ln>
          <a:effectLst/>
        </p:spPr>
      </p:cxnSp>
      <p:sp>
        <p:nvSpPr>
          <p:cNvPr id="9" name="Rectangle 8">
            <a:extLst>
              <a:ext uri="{FF2B5EF4-FFF2-40B4-BE49-F238E27FC236}">
                <a16:creationId xmlns:a16="http://schemas.microsoft.com/office/drawing/2014/main" id="{07F31F2E-ADC9-20D2-437E-4260B971F060}"/>
              </a:ext>
            </a:extLst>
          </p:cNvPr>
          <p:cNvSpPr/>
          <p:nvPr/>
        </p:nvSpPr>
        <p:spPr>
          <a:xfrm>
            <a:off x="524691" y="1583978"/>
            <a:ext cx="1425407" cy="451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7301DE-A641-1FC3-8C0F-1EB918F61EB3}"/>
              </a:ext>
            </a:extLst>
          </p:cNvPr>
          <p:cNvSpPr/>
          <p:nvPr/>
        </p:nvSpPr>
        <p:spPr>
          <a:xfrm>
            <a:off x="6498884" y="1528495"/>
            <a:ext cx="1466368" cy="451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CFA1ED-57DF-D2EE-121B-C66F02A03985}"/>
              </a:ext>
            </a:extLst>
          </p:cNvPr>
          <p:cNvSpPr/>
          <p:nvPr/>
        </p:nvSpPr>
        <p:spPr>
          <a:xfrm>
            <a:off x="3081770" y="1554313"/>
            <a:ext cx="2283331" cy="451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8DB496E9-601F-A5A4-FBBD-9B0B7F99DB49}"/>
              </a:ext>
            </a:extLst>
          </p:cNvPr>
          <p:cNvSpPr/>
          <p:nvPr/>
        </p:nvSpPr>
        <p:spPr>
          <a:xfrm rot="5400000">
            <a:off x="2892926" y="1722118"/>
            <a:ext cx="274320" cy="109009"/>
          </a:xfrm>
          <a:prstGeom prst="triangle">
            <a:avLst/>
          </a:prstGeom>
          <a:solidFill>
            <a:srgbClr val="ED8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8154A5E6-7120-22CD-1069-A1FEE31CDB63}"/>
              </a:ext>
            </a:extLst>
          </p:cNvPr>
          <p:cNvSpPr/>
          <p:nvPr/>
        </p:nvSpPr>
        <p:spPr>
          <a:xfrm rot="5400000">
            <a:off x="6271598" y="1722118"/>
            <a:ext cx="274320" cy="109009"/>
          </a:xfrm>
          <a:prstGeom prst="triangle">
            <a:avLst/>
          </a:prstGeom>
          <a:solidFill>
            <a:srgbClr val="ED8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7C5543E-4669-B9FA-58FF-6506294628DB}"/>
              </a:ext>
            </a:extLst>
          </p:cNvPr>
          <p:cNvSpPr>
            <a:spLocks noGrp="1"/>
          </p:cNvSpPr>
          <p:nvPr>
            <p:ph type="body" sz="quarter" idx="10"/>
          </p:nvPr>
        </p:nvSpPr>
        <p:spPr/>
        <p:txBody>
          <a:bodyPr/>
          <a:lstStyle/>
          <a:p>
            <a:r>
              <a:rPr lang="en-US"/>
              <a:t>In Focus: Supportive Housing</a:t>
            </a:r>
          </a:p>
        </p:txBody>
      </p:sp>
      <p:sp>
        <p:nvSpPr>
          <p:cNvPr id="13" name="Text Placeholder 12">
            <a:extLst>
              <a:ext uri="{FF2B5EF4-FFF2-40B4-BE49-F238E27FC236}">
                <a16:creationId xmlns:a16="http://schemas.microsoft.com/office/drawing/2014/main" id="{2BD0F9DF-E64F-517F-A9F3-3579DA2FCAA3}"/>
              </a:ext>
            </a:extLst>
          </p:cNvPr>
          <p:cNvSpPr>
            <a:spLocks noGrp="1"/>
          </p:cNvSpPr>
          <p:nvPr>
            <p:ph type="body" sz="quarter" idx="11"/>
          </p:nvPr>
        </p:nvSpPr>
        <p:spPr>
          <a:xfrm>
            <a:off x="524691" y="948982"/>
            <a:ext cx="10060823" cy="539743"/>
          </a:xfrm>
        </p:spPr>
        <p:txBody>
          <a:bodyPr/>
          <a:lstStyle/>
          <a:p>
            <a:r>
              <a:rPr lang="en-US"/>
              <a:t>Supportive Housing, then and now</a:t>
            </a:r>
          </a:p>
        </p:txBody>
      </p:sp>
      <p:sp>
        <p:nvSpPr>
          <p:cNvPr id="15" name="Text Placeholder 14">
            <a:extLst>
              <a:ext uri="{FF2B5EF4-FFF2-40B4-BE49-F238E27FC236}">
                <a16:creationId xmlns:a16="http://schemas.microsoft.com/office/drawing/2014/main" id="{93A1DB4A-3CEA-04CF-FB86-C4D34B7248D5}"/>
              </a:ext>
            </a:extLst>
          </p:cNvPr>
          <p:cNvSpPr>
            <a:spLocks noGrp="1"/>
          </p:cNvSpPr>
          <p:nvPr>
            <p:ph type="body" sz="quarter" idx="13"/>
          </p:nvPr>
        </p:nvSpPr>
        <p:spPr/>
        <p:txBody>
          <a:bodyPr/>
          <a:lstStyle/>
          <a:p>
            <a:r>
              <a:rPr lang="en-US"/>
              <a:t>Expanding Residential Support Options</a:t>
            </a:r>
          </a:p>
        </p:txBody>
      </p:sp>
      <p:sp>
        <p:nvSpPr>
          <p:cNvPr id="10" name="Text Placeholder 9">
            <a:extLst>
              <a:ext uri="{FF2B5EF4-FFF2-40B4-BE49-F238E27FC236}">
                <a16:creationId xmlns:a16="http://schemas.microsoft.com/office/drawing/2014/main" id="{2C399445-2A4E-9E54-F7C3-0371ABCA487B}"/>
              </a:ext>
            </a:extLst>
          </p:cNvPr>
          <p:cNvSpPr>
            <a:spLocks noGrp="1"/>
          </p:cNvSpPr>
          <p:nvPr>
            <p:ph type="body" sz="quarter" idx="24"/>
          </p:nvPr>
        </p:nvSpPr>
        <p:spPr>
          <a:xfrm>
            <a:off x="10384279" y="6565684"/>
            <a:ext cx="2037351" cy="194797"/>
          </a:xfrm>
        </p:spPr>
        <p:txBody>
          <a:bodyPr/>
          <a:lstStyle/>
          <a:p>
            <a:r>
              <a:rPr lang="en-US"/>
              <a:t>Developmental Services</a:t>
            </a:r>
          </a:p>
        </p:txBody>
      </p:sp>
      <p:sp>
        <p:nvSpPr>
          <p:cNvPr id="2" name="Text Placeholder 11">
            <a:extLst>
              <a:ext uri="{FF2B5EF4-FFF2-40B4-BE49-F238E27FC236}">
                <a16:creationId xmlns:a16="http://schemas.microsoft.com/office/drawing/2014/main" id="{8DA14869-C168-DE62-C576-AA94762E099B}"/>
              </a:ext>
            </a:extLst>
          </p:cNvPr>
          <p:cNvSpPr txBox="1">
            <a:spLocks/>
          </p:cNvSpPr>
          <p:nvPr/>
        </p:nvSpPr>
        <p:spPr>
          <a:xfrm>
            <a:off x="524691" y="1594447"/>
            <a:ext cx="2337780" cy="4164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Barriers </a:t>
            </a:r>
          </a:p>
          <a:p>
            <a:r>
              <a:rPr lang="en-US" sz="2000" b="0">
                <a:solidFill>
                  <a:schemeClr val="tx1"/>
                </a:solidFill>
              </a:rPr>
              <a:t>Inter-agency coordination</a:t>
            </a:r>
          </a:p>
          <a:p>
            <a:endParaRPr lang="en-US" sz="2000" b="0">
              <a:solidFill>
                <a:schemeClr val="tx1"/>
              </a:solidFill>
            </a:endParaRPr>
          </a:p>
          <a:p>
            <a:r>
              <a:rPr lang="en-US" sz="2000" b="0">
                <a:solidFill>
                  <a:schemeClr val="tx1"/>
                </a:solidFill>
              </a:rPr>
              <a:t>Communication gaps</a:t>
            </a:r>
          </a:p>
          <a:p>
            <a:endParaRPr lang="en-US" sz="2000" b="0">
              <a:solidFill>
                <a:schemeClr val="tx1"/>
              </a:solidFill>
            </a:endParaRPr>
          </a:p>
          <a:p>
            <a:r>
              <a:rPr lang="en-US" sz="2000" b="0">
                <a:solidFill>
                  <a:schemeClr val="tx1"/>
                </a:solidFill>
              </a:rPr>
              <a:t>Financial barriers to entry</a:t>
            </a:r>
          </a:p>
        </p:txBody>
      </p:sp>
      <p:sp>
        <p:nvSpPr>
          <p:cNvPr id="3" name="Text Placeholder 11">
            <a:extLst>
              <a:ext uri="{FF2B5EF4-FFF2-40B4-BE49-F238E27FC236}">
                <a16:creationId xmlns:a16="http://schemas.microsoft.com/office/drawing/2014/main" id="{EF49A976-4B0A-4545-FE09-019099122E72}"/>
              </a:ext>
            </a:extLst>
          </p:cNvPr>
          <p:cNvSpPr txBox="1">
            <a:spLocks/>
          </p:cNvSpPr>
          <p:nvPr/>
        </p:nvSpPr>
        <p:spPr>
          <a:xfrm>
            <a:off x="3257389" y="1595389"/>
            <a:ext cx="2743628" cy="208126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Poppins"/>
                <a:cs typeface="Poppins"/>
              </a:rPr>
              <a:t>Action Steps</a:t>
            </a:r>
          </a:p>
          <a:p>
            <a:r>
              <a:rPr lang="en-US" sz="2000" b="0">
                <a:solidFill>
                  <a:schemeClr val="tx1"/>
                </a:solidFill>
                <a:latin typeface="Poppins"/>
                <a:cs typeface="Poppins"/>
              </a:rPr>
              <a:t>Hired a Supportive Housing director</a:t>
            </a:r>
          </a:p>
          <a:p>
            <a:pPr marL="342900" indent="-342900">
              <a:buFontTx/>
              <a:buChar char="-"/>
            </a:pPr>
            <a:r>
              <a:rPr lang="en-US" sz="2000" b="0">
                <a:solidFill>
                  <a:schemeClr val="tx1"/>
                </a:solidFill>
                <a:latin typeface="Poppins"/>
                <a:cs typeface="Poppins"/>
              </a:rPr>
              <a:t>Coordination</a:t>
            </a:r>
          </a:p>
          <a:p>
            <a:pPr marL="342900" indent="-342900">
              <a:buFontTx/>
              <a:buChar char="-"/>
            </a:pPr>
            <a:r>
              <a:rPr lang="en-US" sz="2000" b="0">
                <a:solidFill>
                  <a:schemeClr val="tx1"/>
                </a:solidFill>
                <a:latin typeface="Poppins"/>
                <a:cs typeface="Poppins"/>
              </a:rPr>
              <a:t>Communication</a:t>
            </a:r>
            <a:endParaRPr lang="en-US" sz="2000" b="0">
              <a:solidFill>
                <a:schemeClr val="tx1"/>
              </a:solidFill>
            </a:endParaRPr>
          </a:p>
          <a:p>
            <a:r>
              <a:rPr lang="en-US" sz="2000" b="0">
                <a:solidFill>
                  <a:schemeClr val="tx1"/>
                </a:solidFill>
                <a:latin typeface="Poppins"/>
                <a:cs typeface="Poppins"/>
              </a:rPr>
              <a:t>Deployed funding opportunities for non-project based supportive housing</a:t>
            </a:r>
          </a:p>
        </p:txBody>
      </p:sp>
      <p:sp>
        <p:nvSpPr>
          <p:cNvPr id="5" name="Text Placeholder 11">
            <a:extLst>
              <a:ext uri="{FF2B5EF4-FFF2-40B4-BE49-F238E27FC236}">
                <a16:creationId xmlns:a16="http://schemas.microsoft.com/office/drawing/2014/main" id="{4E2DA9C4-1DD1-0F17-CD22-B18C7C7CEE72}"/>
              </a:ext>
            </a:extLst>
          </p:cNvPr>
          <p:cNvSpPr txBox="1">
            <a:spLocks/>
          </p:cNvSpPr>
          <p:nvPr/>
        </p:nvSpPr>
        <p:spPr>
          <a:xfrm>
            <a:off x="6650994" y="1565253"/>
            <a:ext cx="3388282" cy="52473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Poppins"/>
                <a:cs typeface="Poppins"/>
              </a:rPr>
              <a:t>Results</a:t>
            </a:r>
            <a:endParaRPr lang="en-US" sz="1800">
              <a:latin typeface="Poppins"/>
              <a:cs typeface="Poppins"/>
            </a:endParaRPr>
          </a:p>
          <a:p>
            <a:r>
              <a:rPr lang="en-US" sz="1800" b="0">
                <a:solidFill>
                  <a:schemeClr val="tx1"/>
                </a:solidFill>
                <a:latin typeface="Poppins"/>
                <a:cs typeface="Poppins"/>
              </a:rPr>
              <a:t>Over 60 available Supportive Housing units and growing fast!</a:t>
            </a:r>
            <a:endParaRPr lang="en-US" sz="1800" b="0">
              <a:solidFill>
                <a:schemeClr val="tx1"/>
              </a:solidFill>
            </a:endParaRPr>
          </a:p>
        </p:txBody>
      </p:sp>
      <p:pic>
        <p:nvPicPr>
          <p:cNvPr id="6" name="Picture 5">
            <a:extLst>
              <a:ext uri="{FF2B5EF4-FFF2-40B4-BE49-F238E27FC236}">
                <a16:creationId xmlns:a16="http://schemas.microsoft.com/office/drawing/2014/main" id="{ED497C34-3E45-90BE-DE0A-D223A75C079F}"/>
              </a:ext>
            </a:extLst>
          </p:cNvPr>
          <p:cNvPicPr>
            <a:picLocks noChangeAspect="1"/>
          </p:cNvPicPr>
          <p:nvPr/>
        </p:nvPicPr>
        <p:blipFill>
          <a:blip r:embed="rId3"/>
          <a:stretch>
            <a:fillRect/>
          </a:stretch>
        </p:blipFill>
        <p:spPr>
          <a:xfrm>
            <a:off x="6663317" y="3081218"/>
            <a:ext cx="4090148" cy="2677641"/>
          </a:xfrm>
          <a:prstGeom prst="rect">
            <a:avLst/>
          </a:prstGeom>
        </p:spPr>
      </p:pic>
      <p:sp>
        <p:nvSpPr>
          <p:cNvPr id="4" name="Rectangle 3">
            <a:extLst>
              <a:ext uri="{FF2B5EF4-FFF2-40B4-BE49-F238E27FC236}">
                <a16:creationId xmlns:a16="http://schemas.microsoft.com/office/drawing/2014/main" id="{46F9D47E-C062-C4A0-5BBF-92AAACD2944D}"/>
              </a:ext>
            </a:extLst>
          </p:cNvPr>
          <p:cNvSpPr/>
          <p:nvPr/>
        </p:nvSpPr>
        <p:spPr>
          <a:xfrm>
            <a:off x="6483043" y="1497292"/>
            <a:ext cx="5135878" cy="4665728"/>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56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7C5543E-4669-B9FA-58FF-6506294628DB}"/>
              </a:ext>
            </a:extLst>
          </p:cNvPr>
          <p:cNvSpPr>
            <a:spLocks noGrp="1"/>
          </p:cNvSpPr>
          <p:nvPr>
            <p:ph type="body" sz="quarter" idx="10"/>
          </p:nvPr>
        </p:nvSpPr>
        <p:spPr/>
        <p:txBody>
          <a:bodyPr/>
          <a:lstStyle/>
          <a:p>
            <a:r>
              <a:rPr lang="en-US"/>
              <a:t>Expanding Day Support Options</a:t>
            </a:r>
          </a:p>
        </p:txBody>
      </p:sp>
      <p:sp>
        <p:nvSpPr>
          <p:cNvPr id="13" name="Text Placeholder 12">
            <a:extLst>
              <a:ext uri="{FF2B5EF4-FFF2-40B4-BE49-F238E27FC236}">
                <a16:creationId xmlns:a16="http://schemas.microsoft.com/office/drawing/2014/main" id="{2BD0F9DF-E64F-517F-A9F3-3579DA2FCAA3}"/>
              </a:ext>
            </a:extLst>
          </p:cNvPr>
          <p:cNvSpPr>
            <a:spLocks noGrp="1"/>
          </p:cNvSpPr>
          <p:nvPr>
            <p:ph type="body" sz="quarter" idx="11"/>
          </p:nvPr>
        </p:nvSpPr>
        <p:spPr>
          <a:xfrm>
            <a:off x="524691" y="937776"/>
            <a:ext cx="10060823" cy="539743"/>
          </a:xfrm>
        </p:spPr>
        <p:txBody>
          <a:bodyPr/>
          <a:lstStyle/>
          <a:p>
            <a:r>
              <a:rPr lang="en-US"/>
              <a:t>Progressive Support Options for Day Settings</a:t>
            </a:r>
          </a:p>
        </p:txBody>
      </p:sp>
      <p:sp>
        <p:nvSpPr>
          <p:cNvPr id="15" name="Text Placeholder 14">
            <a:extLst>
              <a:ext uri="{FF2B5EF4-FFF2-40B4-BE49-F238E27FC236}">
                <a16:creationId xmlns:a16="http://schemas.microsoft.com/office/drawing/2014/main" id="{93A1DB4A-3CEA-04CF-FB86-C4D34B7248D5}"/>
              </a:ext>
            </a:extLst>
          </p:cNvPr>
          <p:cNvSpPr>
            <a:spLocks noGrp="1"/>
          </p:cNvSpPr>
          <p:nvPr>
            <p:ph type="body" sz="quarter" idx="13"/>
          </p:nvPr>
        </p:nvSpPr>
        <p:spPr/>
        <p:txBody>
          <a:bodyPr/>
          <a:lstStyle/>
          <a:p>
            <a:r>
              <a:rPr lang="en-US"/>
              <a:t>Expanding Day Support Options</a:t>
            </a:r>
          </a:p>
        </p:txBody>
      </p:sp>
      <p:sp>
        <p:nvSpPr>
          <p:cNvPr id="10" name="Text Placeholder 9">
            <a:extLst>
              <a:ext uri="{FF2B5EF4-FFF2-40B4-BE49-F238E27FC236}">
                <a16:creationId xmlns:a16="http://schemas.microsoft.com/office/drawing/2014/main" id="{2C399445-2A4E-9E54-F7C3-0371ABCA487B}"/>
              </a:ext>
            </a:extLst>
          </p:cNvPr>
          <p:cNvSpPr>
            <a:spLocks noGrp="1"/>
          </p:cNvSpPr>
          <p:nvPr>
            <p:ph type="body" sz="quarter" idx="24"/>
          </p:nvPr>
        </p:nvSpPr>
        <p:spPr>
          <a:xfrm>
            <a:off x="10384279" y="6565684"/>
            <a:ext cx="2037351" cy="194797"/>
          </a:xfrm>
        </p:spPr>
        <p:txBody>
          <a:bodyPr/>
          <a:lstStyle/>
          <a:p>
            <a:r>
              <a:rPr lang="en-US"/>
              <a:t>Developmental Services</a:t>
            </a:r>
          </a:p>
        </p:txBody>
      </p:sp>
      <p:sp>
        <p:nvSpPr>
          <p:cNvPr id="2" name="Text Placeholder 11">
            <a:extLst>
              <a:ext uri="{FF2B5EF4-FFF2-40B4-BE49-F238E27FC236}">
                <a16:creationId xmlns:a16="http://schemas.microsoft.com/office/drawing/2014/main" id="{8FBE03FE-EA16-A6DC-8928-8840F1F1566D}"/>
              </a:ext>
            </a:extLst>
          </p:cNvPr>
          <p:cNvSpPr txBox="1">
            <a:spLocks/>
          </p:cNvSpPr>
          <p:nvPr/>
        </p:nvSpPr>
        <p:spPr>
          <a:xfrm>
            <a:off x="4637466" y="1623716"/>
            <a:ext cx="3204795" cy="20812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a:t>100+</a:t>
            </a:r>
          </a:p>
          <a:p>
            <a:r>
              <a:rPr lang="en-US" b="0">
                <a:solidFill>
                  <a:schemeClr val="tx1"/>
                </a:solidFill>
              </a:rPr>
              <a:t>Private provider staff trained in Customized Employment</a:t>
            </a:r>
          </a:p>
        </p:txBody>
      </p:sp>
      <p:sp>
        <p:nvSpPr>
          <p:cNvPr id="4" name="Text Placeholder 11">
            <a:extLst>
              <a:ext uri="{FF2B5EF4-FFF2-40B4-BE49-F238E27FC236}">
                <a16:creationId xmlns:a16="http://schemas.microsoft.com/office/drawing/2014/main" id="{063BE747-9F6F-48FF-5381-9262CED9BB8F}"/>
              </a:ext>
            </a:extLst>
          </p:cNvPr>
          <p:cNvSpPr txBox="1">
            <a:spLocks/>
          </p:cNvSpPr>
          <p:nvPr/>
        </p:nvSpPr>
        <p:spPr>
          <a:xfrm>
            <a:off x="8198159" y="1623716"/>
            <a:ext cx="3204795" cy="39030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a:t>16</a:t>
            </a:r>
          </a:p>
          <a:p>
            <a:r>
              <a:rPr lang="en-US" b="0">
                <a:solidFill>
                  <a:schemeClr val="tx1"/>
                </a:solidFill>
              </a:rPr>
              <a:t>Private providers with approved day STEP plans</a:t>
            </a:r>
          </a:p>
        </p:txBody>
      </p:sp>
      <p:pic>
        <p:nvPicPr>
          <p:cNvPr id="8" name="Picture 7" descr="A person standing in front of a book shelf&#10;&#10;Description automatically generated with medium confidence">
            <a:extLst>
              <a:ext uri="{FF2B5EF4-FFF2-40B4-BE49-F238E27FC236}">
                <a16:creationId xmlns:a16="http://schemas.microsoft.com/office/drawing/2014/main" id="{A515567F-5539-D8E0-FD28-669FB4BAEE1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58882" y="1623716"/>
            <a:ext cx="3738005" cy="4087518"/>
          </a:xfrm>
          <a:prstGeom prst="rect">
            <a:avLst/>
          </a:prstGeom>
        </p:spPr>
      </p:pic>
    </p:spTree>
    <p:extLst>
      <p:ext uri="{BB962C8B-B14F-4D97-AF65-F5344CB8AC3E}">
        <p14:creationId xmlns:p14="http://schemas.microsoft.com/office/powerpoint/2010/main" val="239823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4DFBE13-6332-24D3-7C51-CA7AF693B436}"/>
              </a:ext>
            </a:extLst>
          </p:cNvPr>
          <p:cNvCxnSpPr>
            <a:cxnSpLocks/>
          </p:cNvCxnSpPr>
          <p:nvPr/>
        </p:nvCxnSpPr>
        <p:spPr>
          <a:xfrm flipV="1">
            <a:off x="673980" y="1767080"/>
            <a:ext cx="7249101" cy="7621"/>
          </a:xfrm>
          <a:prstGeom prst="line">
            <a:avLst/>
          </a:prstGeom>
          <a:noFill/>
          <a:ln w="19050" cap="flat" cmpd="sng" algn="ctr">
            <a:solidFill>
              <a:srgbClr val="ED8C01"/>
            </a:solidFill>
            <a:prstDash val="dash"/>
          </a:ln>
          <a:effectLst/>
        </p:spPr>
      </p:cxnSp>
      <p:sp>
        <p:nvSpPr>
          <p:cNvPr id="11" name="Rectangle 10">
            <a:extLst>
              <a:ext uri="{FF2B5EF4-FFF2-40B4-BE49-F238E27FC236}">
                <a16:creationId xmlns:a16="http://schemas.microsoft.com/office/drawing/2014/main" id="{3D6527EA-2C65-F7F2-CFC3-1AE6E7044D22}"/>
              </a:ext>
            </a:extLst>
          </p:cNvPr>
          <p:cNvSpPr/>
          <p:nvPr/>
        </p:nvSpPr>
        <p:spPr>
          <a:xfrm>
            <a:off x="3193704" y="1548984"/>
            <a:ext cx="2320687" cy="451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8300030D-1A3D-82B9-E590-DA4C10C1F0AB}"/>
              </a:ext>
            </a:extLst>
          </p:cNvPr>
          <p:cNvSpPr txBox="1">
            <a:spLocks/>
          </p:cNvSpPr>
          <p:nvPr/>
        </p:nvSpPr>
        <p:spPr>
          <a:xfrm>
            <a:off x="3241923" y="1613830"/>
            <a:ext cx="3070389" cy="20812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Action Steps</a:t>
            </a:r>
          </a:p>
          <a:p>
            <a:r>
              <a:rPr lang="en-US" sz="2000" b="0">
                <a:solidFill>
                  <a:schemeClr val="tx1"/>
                </a:solidFill>
              </a:rPr>
              <a:t>Develop a group day option to support employment exploration</a:t>
            </a:r>
          </a:p>
          <a:p>
            <a:endParaRPr lang="en-US" sz="2000" b="0">
              <a:solidFill>
                <a:schemeClr val="tx1"/>
              </a:solidFill>
            </a:endParaRPr>
          </a:p>
          <a:p>
            <a:endParaRPr lang="en-US" sz="2000" b="0">
              <a:solidFill>
                <a:schemeClr val="tx1"/>
              </a:solidFill>
            </a:endParaRPr>
          </a:p>
          <a:p>
            <a:r>
              <a:rPr lang="en-US" sz="2000" b="0">
                <a:solidFill>
                  <a:schemeClr val="tx1"/>
                </a:solidFill>
              </a:rPr>
              <a:t>Develop a group day option to support maintaining existing employment</a:t>
            </a:r>
          </a:p>
        </p:txBody>
      </p:sp>
      <p:sp>
        <p:nvSpPr>
          <p:cNvPr id="8" name="Rectangle 7">
            <a:extLst>
              <a:ext uri="{FF2B5EF4-FFF2-40B4-BE49-F238E27FC236}">
                <a16:creationId xmlns:a16="http://schemas.microsoft.com/office/drawing/2014/main" id="{C0EFD659-5EC2-C049-5D88-7CED10DF5519}"/>
              </a:ext>
            </a:extLst>
          </p:cNvPr>
          <p:cNvSpPr/>
          <p:nvPr/>
        </p:nvSpPr>
        <p:spPr>
          <a:xfrm>
            <a:off x="559026" y="1523166"/>
            <a:ext cx="1425407" cy="451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7EC2C3-CB9A-5A60-3278-291D3F12B47C}"/>
              </a:ext>
            </a:extLst>
          </p:cNvPr>
          <p:cNvSpPr/>
          <p:nvPr/>
        </p:nvSpPr>
        <p:spPr>
          <a:xfrm>
            <a:off x="6547235" y="1523166"/>
            <a:ext cx="1567306" cy="451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7C5543E-4669-B9FA-58FF-6506294628DB}"/>
              </a:ext>
            </a:extLst>
          </p:cNvPr>
          <p:cNvSpPr>
            <a:spLocks noGrp="1"/>
          </p:cNvSpPr>
          <p:nvPr>
            <p:ph type="body" sz="quarter" idx="10"/>
          </p:nvPr>
        </p:nvSpPr>
        <p:spPr/>
        <p:txBody>
          <a:bodyPr/>
          <a:lstStyle/>
          <a:p>
            <a:r>
              <a:rPr lang="en-US"/>
              <a:t>In Focus: Employment-Focused Options</a:t>
            </a:r>
          </a:p>
        </p:txBody>
      </p:sp>
      <p:sp>
        <p:nvSpPr>
          <p:cNvPr id="13" name="Text Placeholder 12">
            <a:extLst>
              <a:ext uri="{FF2B5EF4-FFF2-40B4-BE49-F238E27FC236}">
                <a16:creationId xmlns:a16="http://schemas.microsoft.com/office/drawing/2014/main" id="{2BD0F9DF-E64F-517F-A9F3-3579DA2FCAA3}"/>
              </a:ext>
            </a:extLst>
          </p:cNvPr>
          <p:cNvSpPr>
            <a:spLocks noGrp="1"/>
          </p:cNvSpPr>
          <p:nvPr>
            <p:ph type="body" sz="quarter" idx="11"/>
          </p:nvPr>
        </p:nvSpPr>
        <p:spPr>
          <a:xfrm>
            <a:off x="524691" y="971394"/>
            <a:ext cx="10060823" cy="539743"/>
          </a:xfrm>
        </p:spPr>
        <p:txBody>
          <a:bodyPr/>
          <a:lstStyle/>
          <a:p>
            <a:r>
              <a:rPr lang="en-US"/>
              <a:t>Enhancing Options to Respond to Unmet Need</a:t>
            </a:r>
          </a:p>
        </p:txBody>
      </p:sp>
      <p:sp>
        <p:nvSpPr>
          <p:cNvPr id="15" name="Text Placeholder 14">
            <a:extLst>
              <a:ext uri="{FF2B5EF4-FFF2-40B4-BE49-F238E27FC236}">
                <a16:creationId xmlns:a16="http://schemas.microsoft.com/office/drawing/2014/main" id="{93A1DB4A-3CEA-04CF-FB86-C4D34B7248D5}"/>
              </a:ext>
            </a:extLst>
          </p:cNvPr>
          <p:cNvSpPr>
            <a:spLocks noGrp="1"/>
          </p:cNvSpPr>
          <p:nvPr>
            <p:ph type="body" sz="quarter" idx="13"/>
          </p:nvPr>
        </p:nvSpPr>
        <p:spPr/>
        <p:txBody>
          <a:bodyPr/>
          <a:lstStyle/>
          <a:p>
            <a:r>
              <a:rPr lang="en-US"/>
              <a:t>Expanding Day Support Options</a:t>
            </a:r>
          </a:p>
        </p:txBody>
      </p:sp>
      <p:sp>
        <p:nvSpPr>
          <p:cNvPr id="10" name="Text Placeholder 9">
            <a:extLst>
              <a:ext uri="{FF2B5EF4-FFF2-40B4-BE49-F238E27FC236}">
                <a16:creationId xmlns:a16="http://schemas.microsoft.com/office/drawing/2014/main" id="{2C399445-2A4E-9E54-F7C3-0371ABCA487B}"/>
              </a:ext>
            </a:extLst>
          </p:cNvPr>
          <p:cNvSpPr>
            <a:spLocks noGrp="1"/>
          </p:cNvSpPr>
          <p:nvPr>
            <p:ph type="body" sz="quarter" idx="24"/>
          </p:nvPr>
        </p:nvSpPr>
        <p:spPr>
          <a:xfrm>
            <a:off x="10384279" y="6565684"/>
            <a:ext cx="2037351" cy="194797"/>
          </a:xfrm>
        </p:spPr>
        <p:txBody>
          <a:bodyPr/>
          <a:lstStyle/>
          <a:p>
            <a:r>
              <a:rPr lang="en-US"/>
              <a:t>Developmental Services</a:t>
            </a:r>
          </a:p>
        </p:txBody>
      </p:sp>
      <p:sp>
        <p:nvSpPr>
          <p:cNvPr id="2" name="Text Placeholder 11">
            <a:extLst>
              <a:ext uri="{FF2B5EF4-FFF2-40B4-BE49-F238E27FC236}">
                <a16:creationId xmlns:a16="http://schemas.microsoft.com/office/drawing/2014/main" id="{FDDB6268-2B8F-4666-4BCC-B4FA87E0BC6F}"/>
              </a:ext>
            </a:extLst>
          </p:cNvPr>
          <p:cNvSpPr txBox="1">
            <a:spLocks/>
          </p:cNvSpPr>
          <p:nvPr/>
        </p:nvSpPr>
        <p:spPr>
          <a:xfrm>
            <a:off x="524691" y="1594447"/>
            <a:ext cx="2337780" cy="4164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Barriers </a:t>
            </a:r>
          </a:p>
          <a:p>
            <a:r>
              <a:rPr lang="en-US" sz="2000" b="0">
                <a:solidFill>
                  <a:schemeClr val="tx1"/>
                </a:solidFill>
              </a:rPr>
              <a:t>Lack of a waivered service to teach foundational employment skills</a:t>
            </a:r>
          </a:p>
          <a:p>
            <a:endParaRPr lang="en-US" sz="2000" b="0">
              <a:solidFill>
                <a:schemeClr val="tx1"/>
              </a:solidFill>
            </a:endParaRPr>
          </a:p>
          <a:p>
            <a:r>
              <a:rPr lang="en-US" sz="2000" b="0">
                <a:solidFill>
                  <a:schemeClr val="tx1"/>
                </a:solidFill>
              </a:rPr>
              <a:t>Lack of employment-focused skills support groups</a:t>
            </a:r>
          </a:p>
        </p:txBody>
      </p:sp>
      <p:sp>
        <p:nvSpPr>
          <p:cNvPr id="4" name="Text Placeholder 11">
            <a:extLst>
              <a:ext uri="{FF2B5EF4-FFF2-40B4-BE49-F238E27FC236}">
                <a16:creationId xmlns:a16="http://schemas.microsoft.com/office/drawing/2014/main" id="{AA67CC79-EA8A-7F98-E6B0-E0EF17563530}"/>
              </a:ext>
            </a:extLst>
          </p:cNvPr>
          <p:cNvSpPr txBox="1">
            <a:spLocks/>
          </p:cNvSpPr>
          <p:nvPr/>
        </p:nvSpPr>
        <p:spPr>
          <a:xfrm>
            <a:off x="6691764" y="1608265"/>
            <a:ext cx="4975543" cy="52473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Poppins"/>
                <a:cs typeface="Poppins"/>
              </a:rPr>
              <a:t>Results</a:t>
            </a:r>
          </a:p>
          <a:p>
            <a:r>
              <a:rPr lang="en-US" sz="2000" b="0">
                <a:solidFill>
                  <a:schemeClr val="tx1"/>
                </a:solidFill>
                <a:latin typeface="Poppins"/>
                <a:cs typeface="Poppins"/>
              </a:rPr>
              <a:t>16 providers have already created plans to provide the services. </a:t>
            </a:r>
          </a:p>
        </p:txBody>
      </p:sp>
      <p:pic>
        <p:nvPicPr>
          <p:cNvPr id="6" name="Picture 5">
            <a:extLst>
              <a:ext uri="{FF2B5EF4-FFF2-40B4-BE49-F238E27FC236}">
                <a16:creationId xmlns:a16="http://schemas.microsoft.com/office/drawing/2014/main" id="{861B23A2-32C6-9378-39EB-798B552EB26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68437" y="2904154"/>
            <a:ext cx="4540686" cy="3095609"/>
          </a:xfrm>
          <a:prstGeom prst="rect">
            <a:avLst/>
          </a:prstGeom>
        </p:spPr>
      </p:pic>
      <p:sp>
        <p:nvSpPr>
          <p:cNvPr id="14" name="Isosceles Triangle 13">
            <a:extLst>
              <a:ext uri="{FF2B5EF4-FFF2-40B4-BE49-F238E27FC236}">
                <a16:creationId xmlns:a16="http://schemas.microsoft.com/office/drawing/2014/main" id="{8D95FE6E-537A-9A2D-9D67-FDC91BDC58C8}"/>
              </a:ext>
            </a:extLst>
          </p:cNvPr>
          <p:cNvSpPr/>
          <p:nvPr/>
        </p:nvSpPr>
        <p:spPr>
          <a:xfrm rot="5400000">
            <a:off x="2986233" y="1716789"/>
            <a:ext cx="274320" cy="109009"/>
          </a:xfrm>
          <a:prstGeom prst="triangle">
            <a:avLst/>
          </a:prstGeom>
          <a:solidFill>
            <a:srgbClr val="ED8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CBE29B5-1867-F604-7638-8275F0278BF6}"/>
              </a:ext>
            </a:extLst>
          </p:cNvPr>
          <p:cNvSpPr/>
          <p:nvPr/>
        </p:nvSpPr>
        <p:spPr>
          <a:xfrm rot="5400000">
            <a:off x="6336908" y="1716789"/>
            <a:ext cx="274320" cy="109009"/>
          </a:xfrm>
          <a:prstGeom prst="triangle">
            <a:avLst/>
          </a:prstGeom>
          <a:solidFill>
            <a:srgbClr val="ED8C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EA84F3-5227-D1EB-AE4E-B6BD8F0D7122}"/>
              </a:ext>
            </a:extLst>
          </p:cNvPr>
          <p:cNvSpPr/>
          <p:nvPr/>
        </p:nvSpPr>
        <p:spPr>
          <a:xfrm>
            <a:off x="6531429" y="1511137"/>
            <a:ext cx="5135878" cy="4665728"/>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201235"/>
      </p:ext>
    </p:extLst>
  </p:cSld>
  <p:clrMapOvr>
    <a:masterClrMapping/>
  </p:clrMapOvr>
</p:sld>
</file>

<file path=ppt/theme/theme1.xml><?xml version="1.0" encoding="utf-8"?>
<a:theme xmlns:a="http://schemas.openxmlformats.org/drawingml/2006/main" name="1_Custom Design">
  <a:themeElements>
    <a:clrScheme name="CT Primary">
      <a:dk1>
        <a:srgbClr val="000000"/>
      </a:dk1>
      <a:lt1>
        <a:srgbClr val="FFFFFF"/>
      </a:lt1>
      <a:dk2>
        <a:srgbClr val="595959"/>
      </a:dk2>
      <a:lt2>
        <a:srgbClr val="EEEEEE"/>
      </a:lt2>
      <a:accent1>
        <a:srgbClr val="3371E7"/>
      </a:accent1>
      <a:accent2>
        <a:srgbClr val="C6D4FB"/>
      </a:accent2>
      <a:accent3>
        <a:srgbClr val="00214D"/>
      </a:accent3>
      <a:accent4>
        <a:srgbClr val="003D9C"/>
      </a:accent4>
      <a:accent5>
        <a:srgbClr val="7094F5"/>
      </a:accent5>
      <a:accent6>
        <a:srgbClr val="FFFFFF"/>
      </a:accent6>
      <a:hlink>
        <a:srgbClr val="3371E7"/>
      </a:hlink>
      <a:folHlink>
        <a:srgbClr val="3371E7"/>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E502C026-296C-463F-AC3D-D7769AB7DF7B}"/>
    </a:ext>
  </a:extLst>
</a:theme>
</file>

<file path=ppt/theme/theme2.xml><?xml version="1.0" encoding="utf-8"?>
<a:theme xmlns:a="http://schemas.openxmlformats.org/drawingml/2006/main" name="Custom Design">
  <a:themeElements>
    <a:clrScheme name="DPH Secondary">
      <a:dk1>
        <a:srgbClr val="000000"/>
      </a:dk1>
      <a:lt1>
        <a:srgbClr val="FFFFFF"/>
      </a:lt1>
      <a:dk2>
        <a:srgbClr val="595959"/>
      </a:dk2>
      <a:lt2>
        <a:srgbClr val="EEEEEE"/>
      </a:lt2>
      <a:accent1>
        <a:srgbClr val="04722F"/>
      </a:accent1>
      <a:accent2>
        <a:srgbClr val="02B346"/>
      </a:accent2>
      <a:accent3>
        <a:srgbClr val="F27124"/>
      </a:accent3>
      <a:accent4>
        <a:srgbClr val="FAAA19"/>
      </a:accent4>
      <a:accent5>
        <a:srgbClr val="D8343E"/>
      </a:accent5>
      <a:accent6>
        <a:srgbClr val="94343E"/>
      </a:accent6>
      <a:hlink>
        <a:srgbClr val="3371E7"/>
      </a:hlink>
      <a:folHlink>
        <a:srgbClr val="3371E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09B39179-93CB-47E8-8464-BE7EEC3B578B}" vid="{117CC1A5-2F55-4115-BC16-C328A784CD53}"/>
    </a:ext>
  </a:extLst>
</a:theme>
</file>

<file path=ppt/theme/theme3.xml><?xml version="1.0" encoding="utf-8"?>
<a:theme xmlns:a="http://schemas.openxmlformats.org/drawingml/2006/main" name="SECONDARY PALETTE">
  <a:themeElements>
    <a:clrScheme name="Custom 1">
      <a:dk1>
        <a:srgbClr val="000000"/>
      </a:dk1>
      <a:lt1>
        <a:srgbClr val="FFFFFF"/>
      </a:lt1>
      <a:dk2>
        <a:srgbClr val="595959"/>
      </a:dk2>
      <a:lt2>
        <a:srgbClr val="EEEEEE"/>
      </a:lt2>
      <a:accent1>
        <a:srgbClr val="F27124"/>
      </a:accent1>
      <a:accent2>
        <a:srgbClr val="D8343E"/>
      </a:accent2>
      <a:accent3>
        <a:srgbClr val="5037BF"/>
      </a:accent3>
      <a:accent4>
        <a:srgbClr val="B638BA"/>
      </a:accent4>
      <a:accent5>
        <a:srgbClr val="02B346"/>
      </a:accent5>
      <a:accent6>
        <a:srgbClr val="FAAA19"/>
      </a:accent6>
      <a:hlink>
        <a:srgbClr val="3371E7"/>
      </a:hlink>
      <a:folHlink>
        <a:srgbClr val="3371E7"/>
      </a:folHlink>
    </a:clrScheme>
    <a:fontScheme name="Custom 2">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4C8CFFEB-16F8-4A7E-93B0-BE1FC40E81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E7207DD4871B4C9D796AC40D7D66FD" ma:contentTypeVersion="18" ma:contentTypeDescription="Create a new document." ma:contentTypeScope="" ma:versionID="4c482848021f281ffa4822069afaa7da">
  <xsd:schema xmlns:xsd="http://www.w3.org/2001/XMLSchema" xmlns:xs="http://www.w3.org/2001/XMLSchema" xmlns:p="http://schemas.microsoft.com/office/2006/metadata/properties" xmlns:ns2="802b1eda-dc51-4e94-8693-1e87e484ca85" xmlns:ns3="19549706-5f2c-4003-adc8-20c6cba2071d" targetNamespace="http://schemas.microsoft.com/office/2006/metadata/properties" ma:root="true" ma:fieldsID="9b21817089923ceca52c51d9ed696ff4" ns2:_="" ns3:_="">
    <xsd:import namespace="802b1eda-dc51-4e94-8693-1e87e484ca85"/>
    <xsd:import namespace="19549706-5f2c-4003-adc8-20c6cba2071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2b1eda-dc51-4e94-8693-1e87e484c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549706-5f2c-4003-adc8-20c6cba2071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97f130f-6f7c-42a9-b921-864e96f78d26}" ma:internalName="TaxCatchAll" ma:showField="CatchAllData" ma:web="19549706-5f2c-4003-adc8-20c6cba2071d">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9549706-5f2c-4003-adc8-20c6cba2071d" xsi:nil="true"/>
    <lcf76f155ced4ddcb4097134ff3c332f xmlns="802b1eda-dc51-4e94-8693-1e87e484ca8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BF89F8-AD8F-49E8-8DFA-4DF305F1D38A}">
  <ds:schemaRefs>
    <ds:schemaRef ds:uri="19549706-5f2c-4003-adc8-20c6cba2071d"/>
    <ds:schemaRef ds:uri="802b1eda-dc51-4e94-8693-1e87e484ca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8F255F-1081-401A-BD63-EA8B97AE928D}">
  <ds:schemaRefs>
    <ds:schemaRef ds:uri="062e7950-3222-4057-b376-0a81e58491d0"/>
    <ds:schemaRef ds:uri="19549706-5f2c-4003-adc8-20c6cba2071d"/>
    <ds:schemaRef ds:uri="802b1eda-dc51-4e94-8693-1e87e484ca85"/>
    <ds:schemaRef ds:uri="df40ff7e-a6a1-44d2-8ea2-52ce181c37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13912C9-4704-4F8D-A200-79418265E4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DDS Powerpoint Template 2024</Template>
  <Application>Microsoft Office PowerPoint</Application>
  <PresentationFormat>Widescreen</PresentationFormat>
  <Slides>5</Slides>
  <Notes>2</Notes>
  <HiddenSlides>0</HiddenSlides>
  <ScaleCrop>false</ScaleCrop>
  <HeadingPairs>
    <vt:vector size="4" baseType="variant">
      <vt:variant>
        <vt:lpstr>Theme</vt:lpstr>
      </vt:variant>
      <vt:variant>
        <vt:i4>3</vt:i4>
      </vt:variant>
      <vt:variant>
        <vt:lpstr>Slide Titles</vt:lpstr>
      </vt:variant>
      <vt:variant>
        <vt:i4>5</vt:i4>
      </vt:variant>
    </vt:vector>
  </HeadingPairs>
  <TitlesOfParts>
    <vt:vector size="8" baseType="lpstr">
      <vt:lpstr>1_Custom Design</vt:lpstr>
      <vt:lpstr>Custom Design</vt:lpstr>
      <vt:lpstr>SECONDARY PALETTE</vt:lpstr>
      <vt:lpstr>PowerPoint Presentation</vt:lpstr>
      <vt:lpstr>PowerPoint Presentation</vt:lpstr>
      <vt:lpstr>PowerPoint Presentation</vt:lpstr>
      <vt:lpstr>PowerPoint Presentation</vt:lpstr>
      <vt:lpstr>PowerPoint Presentation</vt:lpstr>
    </vt:vector>
  </TitlesOfParts>
  <Company>State Of CT 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Ullom-Minnich, Sarah</dc:creator>
  <cp:revision>2</cp:revision>
  <dcterms:created xsi:type="dcterms:W3CDTF">2024-10-03T15:03:38Z</dcterms:created>
  <dcterms:modified xsi:type="dcterms:W3CDTF">2024-12-13T16:02:48Z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0x0101004BE7207DD4871B4C9D796AC40D7D66FD</vt:lpwstr>
  </property>
  <property fmtid="{D5CDD505-2E9C-101B-9397-08002B2CF9AE}" pid="3" name="MSIP_Label_ea60d57e-af5b-4752-ac57-3e4f28ca11dc_Enabled">
    <vt:lpwstr>true</vt:lpwstr>
  </property>
  <property fmtid="{D5CDD505-2E9C-101B-9397-08002B2CF9AE}" pid="4" name="MSIP_Label_ea60d57e-af5b-4752-ac57-3e4f28ca11dc_SetDate">
    <vt:lpwstr>2024-10-15T13:40:05Z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2f8bf249-57b4-4f72-9b2d-897d991bc738</vt:lpwstr>
  </property>
  <property fmtid="{D5CDD505-2E9C-101B-9397-08002B2CF9AE}" pid="9" name="MSIP_Label_ea60d57e-af5b-4752-ac57-3e4f28ca11dc_ContentBits">
    <vt:lpwstr>0</vt:lpwstr>
  </property>
  <property fmtid="{D5CDD505-2E9C-101B-9397-08002B2CF9AE}" pid="10" name="MediaServiceImageTags">
    <vt:lpwstr/>
  </property>
</Properties>
</file>