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3" r:id="rId13"/>
  </p:sldIdLst>
  <p:sldSz cx="18288000" cy="10287000"/>
  <p:notesSz cx="7010400" cy="9296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va Sans Bold" panose="020B0604020202020204" charset="0"/>
      <p:regular r:id="rId18"/>
    </p:embeddedFont>
    <p:embeddedFont>
      <p:font typeface="Code Pro" panose="020B0604020202020204" charset="0"/>
      <p:regular r:id="rId19"/>
    </p:embeddedFont>
    <p:embeddedFont>
      <p:font typeface="Lato Bold" panose="020B0604020202020204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890"/>
    <a:srgbClr val="A82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98733" y="8227377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257817" y="8246411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89"/>
                </a:lnTo>
                <a:lnTo>
                  <a:pt x="0" y="10118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04800" y="800100"/>
            <a:ext cx="7602427" cy="6005458"/>
          </a:xfrm>
          <a:custGeom>
            <a:avLst/>
            <a:gdLst/>
            <a:ahLst/>
            <a:cxnLst/>
            <a:rect l="l" t="t" r="r" b="b"/>
            <a:pathLst>
              <a:path w="10028677" h="7952032">
                <a:moveTo>
                  <a:pt x="0" y="0"/>
                </a:moveTo>
                <a:lnTo>
                  <a:pt x="10028677" y="0"/>
                </a:lnTo>
                <a:lnTo>
                  <a:pt x="10028677" y="7952032"/>
                </a:lnTo>
                <a:lnTo>
                  <a:pt x="0" y="7952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7884035" y="674275"/>
            <a:ext cx="9929191" cy="610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29"/>
              </a:lnSpc>
            </a:pPr>
            <a:endParaRPr lang="en-US" sz="8271" spc="3598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6165"/>
              </a:lnSpc>
            </a:pPr>
            <a:r>
              <a:rPr lang="en-US" sz="4972" dirty="0" smtClean="0">
                <a:solidFill>
                  <a:srgbClr val="7D278C"/>
                </a:solidFill>
                <a:latin typeface="Code Pro"/>
              </a:rPr>
              <a:t>RewardingWork.org/</a:t>
            </a:r>
            <a:r>
              <a:rPr lang="en-US" sz="4972" dirty="0" err="1" smtClean="0">
                <a:solidFill>
                  <a:srgbClr val="7D278C"/>
                </a:solidFill>
                <a:latin typeface="Code Pro"/>
              </a:rPr>
              <a:t>ct</a:t>
            </a:r>
            <a:r>
              <a:rPr lang="en-US" sz="4972" dirty="0" smtClean="0">
                <a:solidFill>
                  <a:srgbClr val="7D278C"/>
                </a:solidFill>
                <a:latin typeface="Code Pro"/>
              </a:rPr>
              <a:t> </a:t>
            </a:r>
            <a:endParaRPr lang="en-US" sz="49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6165"/>
              </a:lnSpc>
            </a:pPr>
            <a:r>
              <a:rPr lang="en-US" sz="4972" dirty="0" smtClean="0">
                <a:solidFill>
                  <a:srgbClr val="7D278C"/>
                </a:solidFill>
                <a:latin typeface="Code Pro"/>
              </a:rPr>
              <a:t>Helps you Find </a:t>
            </a:r>
            <a:r>
              <a:rPr lang="en-US" sz="4972" dirty="0">
                <a:solidFill>
                  <a:srgbClr val="7D278C"/>
                </a:solidFill>
                <a:latin typeface="Code Pro"/>
              </a:rPr>
              <a:t>and Hire Support</a:t>
            </a:r>
          </a:p>
          <a:p>
            <a:pPr algn="ctr">
              <a:lnSpc>
                <a:spcPts val="4677"/>
              </a:lnSpc>
            </a:pPr>
            <a:endParaRPr lang="en-US" sz="49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3809"/>
              </a:lnSpc>
            </a:pPr>
            <a:r>
              <a:rPr lang="en-US" sz="3072" dirty="0" smtClean="0">
                <a:solidFill>
                  <a:srgbClr val="7D278C"/>
                </a:solidFill>
                <a:latin typeface="Code Pro"/>
              </a:rPr>
              <a:t>2-27-2023</a:t>
            </a:r>
            <a:endParaRPr lang="en-US" sz="3072" dirty="0">
              <a:solidFill>
                <a:srgbClr val="7D278C"/>
              </a:solidFill>
              <a:latin typeface="Code Pro"/>
            </a:endParaRPr>
          </a:p>
          <a:p>
            <a:pPr algn="ctr">
              <a:lnSpc>
                <a:spcPts val="4677"/>
              </a:lnSpc>
            </a:pPr>
            <a:endParaRPr lang="en-US" sz="3072" dirty="0">
              <a:solidFill>
                <a:srgbClr val="7D278C"/>
              </a:solidFill>
              <a:latin typeface="Code Pro"/>
            </a:endParaRPr>
          </a:p>
          <a:p>
            <a:pPr algn="ctr">
              <a:lnSpc>
                <a:spcPts val="3809"/>
              </a:lnSpc>
            </a:pPr>
            <a:endParaRPr lang="en-US" sz="3072" dirty="0">
              <a:solidFill>
                <a:srgbClr val="7D278C"/>
              </a:solidFill>
              <a:latin typeface="Code Pro"/>
            </a:endParaRPr>
          </a:p>
          <a:p>
            <a:pPr algn="ctr">
              <a:lnSpc>
                <a:spcPts val="3809"/>
              </a:lnSpc>
            </a:pPr>
            <a:endParaRPr lang="en-US" sz="3072" dirty="0">
              <a:solidFill>
                <a:srgbClr val="7D278C"/>
              </a:solidFill>
              <a:latin typeface="Code Pro"/>
            </a:endParaRPr>
          </a:p>
          <a:p>
            <a:pPr algn="ctr">
              <a:lnSpc>
                <a:spcPts val="3809"/>
              </a:lnSpc>
            </a:pPr>
            <a:endParaRPr lang="en-US" sz="3072" dirty="0">
              <a:solidFill>
                <a:srgbClr val="7D278C"/>
              </a:solidFill>
              <a:latin typeface="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680040" y="389980"/>
            <a:ext cx="14675939" cy="10597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>
                <a:solidFill>
                  <a:srgbClr val="C12890"/>
                </a:solidFill>
                <a:latin typeface="Lato Bold"/>
              </a:rPr>
              <a:t>WEBSITE ENHANCEMENTS</a:t>
            </a:r>
          </a:p>
          <a:p>
            <a:pPr>
              <a:lnSpc>
                <a:spcPts val="4677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 marL="814394" lvl="1" indent="-407197">
              <a:lnSpc>
                <a:spcPts val="7091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Translate website to any language</a:t>
            </a:r>
          </a:p>
          <a:p>
            <a:pPr marL="814394" lvl="1" indent="-407197">
              <a:lnSpc>
                <a:spcPts val="7091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Sign up for automated notifications</a:t>
            </a:r>
          </a:p>
          <a:p>
            <a:pPr marL="814394" lvl="1" indent="-407197">
              <a:lnSpc>
                <a:spcPts val="7091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Updated applicant availability feature</a:t>
            </a:r>
          </a:p>
          <a:p>
            <a:pPr marL="814394" lvl="1" indent="-407197">
              <a:lnSpc>
                <a:spcPts val="7091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Share this job button on job board</a:t>
            </a:r>
          </a:p>
          <a:p>
            <a:pPr marL="814394" lvl="1" indent="-407197">
              <a:lnSpc>
                <a:spcPts val="7091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Training videos</a:t>
            </a:r>
          </a:p>
          <a:p>
            <a:pPr marL="814394" lvl="1" indent="-407197">
              <a:lnSpc>
                <a:spcPts val="7091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Chat feature</a:t>
            </a: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690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470607" y="1012541"/>
            <a:ext cx="6116017" cy="5877470"/>
          </a:xfrm>
          <a:custGeom>
            <a:avLst/>
            <a:gdLst/>
            <a:ahLst/>
            <a:cxnLst/>
            <a:rect l="l" t="t" r="r" b="b"/>
            <a:pathLst>
              <a:path w="5450686" h="4859599">
                <a:moveTo>
                  <a:pt x="0" y="0"/>
                </a:moveTo>
                <a:lnTo>
                  <a:pt x="5450686" y="0"/>
                </a:lnTo>
                <a:lnTo>
                  <a:pt x="5450686" y="4859599"/>
                </a:lnTo>
                <a:lnTo>
                  <a:pt x="0" y="4859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9086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271810" y="5570165"/>
            <a:ext cx="2872909" cy="1694694"/>
          </a:xfrm>
          <a:custGeom>
            <a:avLst/>
            <a:gdLst/>
            <a:ahLst/>
            <a:cxnLst/>
            <a:rect l="l" t="t" r="r" b="b"/>
            <a:pathLst>
              <a:path w="2872909" h="1694694">
                <a:moveTo>
                  <a:pt x="0" y="0"/>
                </a:moveTo>
                <a:lnTo>
                  <a:pt x="2872909" y="0"/>
                </a:lnTo>
                <a:lnTo>
                  <a:pt x="2872909" y="1694693"/>
                </a:lnTo>
                <a:lnTo>
                  <a:pt x="0" y="16946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28388" y="1550827"/>
            <a:ext cx="5928416" cy="7672067"/>
          </a:xfrm>
          <a:custGeom>
            <a:avLst/>
            <a:gdLst/>
            <a:ahLst/>
            <a:cxnLst/>
            <a:rect l="l" t="t" r="r" b="b"/>
            <a:pathLst>
              <a:path w="5928416" h="7672067">
                <a:moveTo>
                  <a:pt x="0" y="0"/>
                </a:moveTo>
                <a:lnTo>
                  <a:pt x="5928416" y="0"/>
                </a:lnTo>
                <a:lnTo>
                  <a:pt x="5928416" y="7672068"/>
                </a:lnTo>
                <a:lnTo>
                  <a:pt x="0" y="7672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769365" y="1774163"/>
            <a:ext cx="5021992" cy="6499048"/>
          </a:xfrm>
          <a:custGeom>
            <a:avLst/>
            <a:gdLst/>
            <a:ahLst/>
            <a:cxnLst/>
            <a:rect l="l" t="t" r="r" b="b"/>
            <a:pathLst>
              <a:path w="5021992" h="6499048">
                <a:moveTo>
                  <a:pt x="0" y="0"/>
                </a:moveTo>
                <a:lnTo>
                  <a:pt x="5021991" y="0"/>
                </a:lnTo>
                <a:lnTo>
                  <a:pt x="5021991" y="6499048"/>
                </a:lnTo>
                <a:lnTo>
                  <a:pt x="0" y="6499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680040" y="389980"/>
            <a:ext cx="14675939" cy="5530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 dirty="0">
                <a:solidFill>
                  <a:srgbClr val="C12890"/>
                </a:solidFill>
                <a:latin typeface="Lato Bold"/>
              </a:rPr>
              <a:t>REWARDINGWORK.ORG/CT FLYER</a:t>
            </a:r>
          </a:p>
          <a:p>
            <a:pPr>
              <a:lnSpc>
                <a:spcPts val="7091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6909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4275430" y="4306312"/>
            <a:ext cx="2368321" cy="2368321"/>
            <a:chOff x="0" y="0"/>
            <a:chExt cx="3157761" cy="31577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57761" cy="3157761"/>
            </a:xfrm>
            <a:custGeom>
              <a:avLst/>
              <a:gdLst/>
              <a:ahLst/>
              <a:cxnLst/>
              <a:rect l="l" t="t" r="r" b="b"/>
              <a:pathLst>
                <a:path w="3157761" h="3157761">
                  <a:moveTo>
                    <a:pt x="0" y="0"/>
                  </a:moveTo>
                  <a:lnTo>
                    <a:pt x="3157761" y="0"/>
                  </a:lnTo>
                  <a:lnTo>
                    <a:pt x="3157761" y="3157761"/>
                  </a:lnTo>
                  <a:lnTo>
                    <a:pt x="0" y="3157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4253125" y="3461084"/>
            <a:ext cx="2390626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C12890"/>
                </a:solidFill>
                <a:latin typeface="Code Pro"/>
              </a:rPr>
              <a:t>Download Flyer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706487" y="625025"/>
            <a:ext cx="17291725" cy="8130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 dirty="0">
                <a:solidFill>
                  <a:srgbClr val="C12890"/>
                </a:solidFill>
                <a:latin typeface="Lato Bold"/>
              </a:rPr>
              <a:t>CONTACT US</a:t>
            </a:r>
          </a:p>
          <a:p>
            <a:pPr>
              <a:lnSpc>
                <a:spcPts val="6413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2569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 algn="ctr">
              <a:lnSpc>
                <a:spcPts val="4677"/>
              </a:lnSpc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     </a:t>
            </a:r>
          </a:p>
          <a:p>
            <a:pPr>
              <a:lnSpc>
                <a:spcPts val="4677"/>
              </a:lnSpc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                                </a:t>
            </a: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 algn="ctr"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6909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13006" y="1987387"/>
            <a:ext cx="841311" cy="841311"/>
          </a:xfrm>
          <a:custGeom>
            <a:avLst/>
            <a:gdLst/>
            <a:ahLst/>
            <a:cxnLst/>
            <a:rect l="l" t="t" r="r" b="b"/>
            <a:pathLst>
              <a:path w="841311" h="841311">
                <a:moveTo>
                  <a:pt x="0" y="0"/>
                </a:moveTo>
                <a:lnTo>
                  <a:pt x="841311" y="0"/>
                </a:lnTo>
                <a:lnTo>
                  <a:pt x="841311" y="841311"/>
                </a:lnTo>
                <a:lnTo>
                  <a:pt x="0" y="841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792577" y="1987387"/>
            <a:ext cx="841311" cy="841311"/>
          </a:xfrm>
          <a:custGeom>
            <a:avLst/>
            <a:gdLst/>
            <a:ahLst/>
            <a:cxnLst/>
            <a:rect l="l" t="t" r="r" b="b"/>
            <a:pathLst>
              <a:path w="841311" h="841311">
                <a:moveTo>
                  <a:pt x="0" y="0"/>
                </a:moveTo>
                <a:lnTo>
                  <a:pt x="841311" y="0"/>
                </a:lnTo>
                <a:lnTo>
                  <a:pt x="841311" y="841311"/>
                </a:lnTo>
                <a:lnTo>
                  <a:pt x="0" y="8413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32569" y="4363719"/>
            <a:ext cx="921748" cy="921748"/>
          </a:xfrm>
          <a:custGeom>
            <a:avLst/>
            <a:gdLst/>
            <a:ahLst/>
            <a:cxnLst/>
            <a:rect l="l" t="t" r="r" b="b"/>
            <a:pathLst>
              <a:path w="921748" h="921748">
                <a:moveTo>
                  <a:pt x="0" y="0"/>
                </a:moveTo>
                <a:lnTo>
                  <a:pt x="921748" y="0"/>
                </a:lnTo>
                <a:lnTo>
                  <a:pt x="921748" y="921748"/>
                </a:lnTo>
                <a:lnTo>
                  <a:pt x="0" y="921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121692" y="4340695"/>
            <a:ext cx="1600218" cy="470064"/>
          </a:xfrm>
          <a:custGeom>
            <a:avLst/>
            <a:gdLst/>
            <a:ahLst/>
            <a:cxnLst/>
            <a:rect l="l" t="t" r="r" b="b"/>
            <a:pathLst>
              <a:path w="1600218" h="470064">
                <a:moveTo>
                  <a:pt x="0" y="0"/>
                </a:moveTo>
                <a:lnTo>
                  <a:pt x="1600218" y="0"/>
                </a:lnTo>
                <a:lnTo>
                  <a:pt x="1600218" y="470064"/>
                </a:lnTo>
                <a:lnTo>
                  <a:pt x="0" y="4700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073928" y="1930778"/>
            <a:ext cx="7223472" cy="1057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Email Support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Support@rewardingwork.org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73928" y="4305300"/>
            <a:ext cx="480417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Website Chat/Messaging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71920" y="1920712"/>
            <a:ext cx="5081895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Live Telephone Support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M-F, 9am-5pm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866-212-9675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31069" y="4287519"/>
            <a:ext cx="6383003" cy="212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Training Videos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RewardingWork.org/training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7D278C"/>
              </a:solidFill>
              <a:latin typeface="Code Pro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831070" y="5610225"/>
            <a:ext cx="10272266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Useful Tips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RewardingWork.org/employer/useful-tips-employers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13006" y="8180715"/>
            <a:ext cx="518040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endParaRPr/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5F2679"/>
                </a:solidFill>
                <a:latin typeface="Canva Sans Bold"/>
              </a:rPr>
              <a:t>www.RewardingWork.org/ct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028998" y="1328024"/>
            <a:ext cx="10478659" cy="5666651"/>
          </a:xfrm>
          <a:custGeom>
            <a:avLst/>
            <a:gdLst/>
            <a:ahLst/>
            <a:cxnLst/>
            <a:rect l="l" t="t" r="r" b="b"/>
            <a:pathLst>
              <a:path w="10478659" h="5666651">
                <a:moveTo>
                  <a:pt x="0" y="0"/>
                </a:moveTo>
                <a:lnTo>
                  <a:pt x="10478659" y="0"/>
                </a:lnTo>
                <a:lnTo>
                  <a:pt x="10478659" y="5666651"/>
                </a:lnTo>
                <a:lnTo>
                  <a:pt x="0" y="56666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839091" y="454354"/>
            <a:ext cx="10286886" cy="486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>
                <a:solidFill>
                  <a:srgbClr val="C12890"/>
                </a:solidFill>
                <a:latin typeface="Lato Bold"/>
              </a:rPr>
              <a:t>ABOUT REWARDING WORK</a:t>
            </a:r>
          </a:p>
          <a:p>
            <a:pPr>
              <a:lnSpc>
                <a:spcPts val="6041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6041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6041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9719" y="2143318"/>
            <a:ext cx="9430196" cy="7008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8" lvl="1" indent="-388619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dirty="0">
                <a:solidFill>
                  <a:srgbClr val="7D278C"/>
                </a:solidFill>
                <a:latin typeface="Code Pro"/>
              </a:rPr>
              <a:t>Establishe</a:t>
            </a:r>
            <a:r>
              <a:rPr lang="en-US" sz="3599" u="none" strike="noStrike" dirty="0">
                <a:solidFill>
                  <a:srgbClr val="7D278C"/>
                </a:solidFill>
                <a:latin typeface="Code Pro"/>
              </a:rPr>
              <a:t>d in 2004 </a:t>
            </a:r>
          </a:p>
          <a:p>
            <a:pPr>
              <a:lnSpc>
                <a:spcPts val="5039"/>
              </a:lnSpc>
              <a:spcBef>
                <a:spcPct val="0"/>
              </a:spcBef>
            </a:pPr>
            <a:endParaRPr lang="en-US" sz="3599" u="none" strike="noStrike" dirty="0">
              <a:solidFill>
                <a:srgbClr val="7D278C"/>
              </a:solidFill>
              <a:latin typeface="Code Pro"/>
            </a:endParaRPr>
          </a:p>
          <a:p>
            <a:pPr marL="777238" lvl="1" indent="-388619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u="none" strike="noStrike" dirty="0">
                <a:solidFill>
                  <a:srgbClr val="7D278C"/>
                </a:solidFill>
                <a:latin typeface="Code Pro"/>
              </a:rPr>
              <a:t>Program of TILL, Inc. since 2018</a:t>
            </a:r>
          </a:p>
          <a:p>
            <a:pPr marL="0" lvl="0" indent="0">
              <a:lnSpc>
                <a:spcPts val="5039"/>
              </a:lnSpc>
              <a:spcBef>
                <a:spcPct val="0"/>
              </a:spcBef>
            </a:pPr>
            <a:endParaRPr lang="en-US" sz="3599" u="none" strike="noStrike" dirty="0">
              <a:solidFill>
                <a:srgbClr val="7D278C"/>
              </a:solidFill>
              <a:latin typeface="Code Pro"/>
            </a:endParaRPr>
          </a:p>
          <a:p>
            <a:pPr marL="777238" lvl="1" indent="-388619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u="none" strike="noStrike" dirty="0">
                <a:solidFill>
                  <a:srgbClr val="7D278C"/>
                </a:solidFill>
                <a:latin typeface="Code Pro"/>
              </a:rPr>
              <a:t>First directory in U.S. to focus </a:t>
            </a: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en-US" sz="3599" u="none" strike="noStrike" dirty="0">
                <a:solidFill>
                  <a:srgbClr val="7D278C"/>
                </a:solidFill>
                <a:latin typeface="Code Pro"/>
              </a:rPr>
              <a:t>      solely on supporting people </a:t>
            </a: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en-US" sz="3599" u="none" strike="noStrike" dirty="0">
                <a:solidFill>
                  <a:srgbClr val="7D278C"/>
                </a:solidFill>
                <a:latin typeface="Code Pro"/>
              </a:rPr>
              <a:t>      of all ages with disabilities</a:t>
            </a:r>
          </a:p>
          <a:p>
            <a:pPr marL="0" lvl="0" indent="0">
              <a:lnSpc>
                <a:spcPts val="5039"/>
              </a:lnSpc>
              <a:spcBef>
                <a:spcPct val="0"/>
              </a:spcBef>
            </a:pPr>
            <a:endParaRPr lang="en-US" sz="3599" u="none" strike="noStrike" dirty="0">
              <a:solidFill>
                <a:srgbClr val="7D278C"/>
              </a:solidFill>
              <a:latin typeface="Code Pro"/>
            </a:endParaRPr>
          </a:p>
          <a:p>
            <a:pPr marL="777238" lvl="1" indent="-388619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u="none" strike="noStrike" dirty="0">
                <a:solidFill>
                  <a:srgbClr val="7D278C"/>
                </a:solidFill>
                <a:latin typeface="Code Pro"/>
              </a:rPr>
              <a:t>Free for anyone with CT DDS eligibility</a:t>
            </a:r>
          </a:p>
          <a:p>
            <a:pPr marL="0" lvl="0" indent="0" algn="ctr">
              <a:lnSpc>
                <a:spcPts val="5039"/>
              </a:lnSpc>
              <a:spcBef>
                <a:spcPct val="0"/>
              </a:spcBef>
            </a:pPr>
            <a:endParaRPr lang="en-US" sz="3599" u="none" strike="noStrike" dirty="0">
              <a:solidFill>
                <a:srgbClr val="7D278C"/>
              </a:solidFill>
              <a:latin typeface="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659371" y="473322"/>
            <a:ext cx="16077842" cy="948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 dirty="0">
                <a:solidFill>
                  <a:srgbClr val="C12890"/>
                </a:solidFill>
                <a:latin typeface="Lato Bold"/>
              </a:rPr>
              <a:t>BENEFITS OF USING REWARDINGWORK.ORG/CT</a:t>
            </a:r>
          </a:p>
          <a:p>
            <a:pPr>
              <a:lnSpc>
                <a:spcPts val="5049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 marL="863599" lvl="1" indent="-431800">
              <a:lnSpc>
                <a:spcPts val="4959"/>
              </a:lnSpc>
              <a:buFont typeface="Arial"/>
              <a:buChar char="•"/>
            </a:pPr>
            <a:r>
              <a:rPr lang="en-US" sz="3999" dirty="0">
                <a:solidFill>
                  <a:srgbClr val="7D278C"/>
                </a:solidFill>
                <a:latin typeface="Code Pro"/>
              </a:rPr>
              <a:t>FIND AND HIRE THE SUPPORT THAT IS RIGHT FOR YOU </a:t>
            </a:r>
          </a:p>
          <a:p>
            <a:pPr>
              <a:lnSpc>
                <a:spcPts val="2480"/>
              </a:lnSpc>
            </a:pPr>
            <a:endParaRPr lang="en-US" sz="3999" dirty="0">
              <a:solidFill>
                <a:srgbClr val="7D278C"/>
              </a:solidFill>
              <a:latin typeface="Code Pro"/>
            </a:endParaRPr>
          </a:p>
          <a:p>
            <a:pPr marL="863599" lvl="1" indent="-431800">
              <a:lnSpc>
                <a:spcPts val="4959"/>
              </a:lnSpc>
              <a:buFont typeface="Arial"/>
              <a:buChar char="•"/>
            </a:pPr>
            <a:r>
              <a:rPr lang="en-US" sz="3999" dirty="0">
                <a:solidFill>
                  <a:srgbClr val="7D278C"/>
                </a:solidFill>
                <a:latin typeface="Code Pro"/>
              </a:rPr>
              <a:t>Free subscription with CT DDS Access Code   </a:t>
            </a:r>
          </a:p>
          <a:p>
            <a:pPr>
              <a:lnSpc>
                <a:spcPts val="2480"/>
              </a:lnSpc>
            </a:pPr>
            <a:endParaRPr lang="en-US" sz="3999" dirty="0">
              <a:solidFill>
                <a:srgbClr val="7D278C"/>
              </a:solidFill>
              <a:latin typeface="Code Pro"/>
            </a:endParaRPr>
          </a:p>
          <a:p>
            <a:pPr marL="863599" lvl="1" indent="-431800">
              <a:lnSpc>
                <a:spcPts val="4959"/>
              </a:lnSpc>
              <a:buFont typeface="Arial"/>
              <a:buChar char="•"/>
            </a:pPr>
            <a:r>
              <a:rPr lang="en-US" sz="3999" dirty="0">
                <a:solidFill>
                  <a:srgbClr val="7D278C"/>
                </a:solidFill>
                <a:latin typeface="Code Pro"/>
              </a:rPr>
              <a:t>Your subscription begins immediately and allows you to:</a:t>
            </a:r>
          </a:p>
          <a:p>
            <a:pPr>
              <a:lnSpc>
                <a:spcPts val="2480"/>
              </a:lnSpc>
            </a:pPr>
            <a:endParaRPr lang="en-US" sz="3999" dirty="0">
              <a:solidFill>
                <a:srgbClr val="7D278C"/>
              </a:solidFill>
              <a:latin typeface="Code Pro"/>
            </a:endParaRPr>
          </a:p>
          <a:p>
            <a:pPr marL="1727199" lvl="2" indent="-575733">
              <a:lnSpc>
                <a:spcPts val="4959"/>
              </a:lnSpc>
              <a:buFont typeface="Arial"/>
              <a:buChar char="⚬"/>
            </a:pPr>
            <a:r>
              <a:rPr lang="en-US" sz="3999" dirty="0">
                <a:solidFill>
                  <a:srgbClr val="7D278C"/>
                </a:solidFill>
                <a:latin typeface="Code Pro"/>
              </a:rPr>
              <a:t>Search applicants who live near you and have the qualifications and experience you need</a:t>
            </a:r>
          </a:p>
          <a:p>
            <a:pPr marL="1727199" lvl="2" indent="-575733">
              <a:lnSpc>
                <a:spcPts val="4959"/>
              </a:lnSpc>
              <a:buFont typeface="Arial"/>
              <a:buChar char="⚬"/>
            </a:pPr>
            <a:r>
              <a:rPr lang="en-US" sz="3999" dirty="0">
                <a:solidFill>
                  <a:srgbClr val="7D278C"/>
                </a:solidFill>
                <a:latin typeface="Code Pro"/>
              </a:rPr>
              <a:t>Post your support needs on our job board. </a:t>
            </a:r>
          </a:p>
          <a:p>
            <a:pPr marL="1727199" lvl="2" indent="-575733">
              <a:lnSpc>
                <a:spcPts val="4959"/>
              </a:lnSpc>
              <a:buFont typeface="Arial"/>
              <a:buChar char="⚬"/>
            </a:pPr>
            <a:r>
              <a:rPr lang="en-US" sz="3999" dirty="0">
                <a:solidFill>
                  <a:srgbClr val="7D278C"/>
                </a:solidFill>
                <a:latin typeface="Code Pro"/>
              </a:rPr>
              <a:t>Review applicant responses go directly to you.</a:t>
            </a:r>
          </a:p>
          <a:p>
            <a:pPr>
              <a:lnSpc>
                <a:spcPts val="6041"/>
              </a:lnSpc>
            </a:pPr>
            <a:endParaRPr lang="en-US" sz="3999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999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999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999" dirty="0">
              <a:solidFill>
                <a:srgbClr val="7D278C"/>
              </a:solidFill>
              <a:latin typeface="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659371" y="473322"/>
            <a:ext cx="16077842" cy="9348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 dirty="0">
                <a:solidFill>
                  <a:srgbClr val="C12890"/>
                </a:solidFill>
                <a:latin typeface="Lato Bold"/>
              </a:rPr>
              <a:t>FREE, RENEWABLE 12-MONTH SUBSCRIPTION</a:t>
            </a:r>
          </a:p>
          <a:p>
            <a:pPr>
              <a:lnSpc>
                <a:spcPts val="6413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6413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6413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 algn="ctr">
              <a:lnSpc>
                <a:spcPts val="7315"/>
              </a:lnSpc>
            </a:pPr>
            <a:r>
              <a:rPr lang="en-US" sz="5899" dirty="0">
                <a:solidFill>
                  <a:srgbClr val="7D278C"/>
                </a:solidFill>
                <a:latin typeface="Code Pro"/>
              </a:rPr>
              <a:t>ENTER ACCESS CODE AT SIGN UP:</a:t>
            </a:r>
            <a:br>
              <a:rPr lang="en-US" sz="5899" dirty="0">
                <a:solidFill>
                  <a:srgbClr val="7D278C"/>
                </a:solidFill>
                <a:latin typeface="Code Pro"/>
              </a:rPr>
            </a:br>
            <a:r>
              <a:rPr lang="en-US" sz="5899" dirty="0">
                <a:solidFill>
                  <a:srgbClr val="7D278C"/>
                </a:solidFill>
                <a:latin typeface="Code Pro"/>
              </a:rPr>
              <a:t/>
            </a:r>
            <a:br>
              <a:rPr lang="en-US" sz="5899" dirty="0">
                <a:solidFill>
                  <a:srgbClr val="7D278C"/>
                </a:solidFill>
                <a:latin typeface="Code Pro"/>
              </a:rPr>
            </a:br>
            <a:r>
              <a:rPr lang="en-US" sz="5899" dirty="0">
                <a:solidFill>
                  <a:srgbClr val="7D278C"/>
                </a:solidFill>
                <a:latin typeface="Code Pro"/>
              </a:rPr>
              <a:t> </a:t>
            </a:r>
            <a:r>
              <a:rPr lang="en-US" sz="7200" dirty="0">
                <a:solidFill>
                  <a:srgbClr val="7D278C"/>
                </a:solidFill>
                <a:highlight>
                  <a:srgbClr val="FFFF00"/>
                </a:highlight>
                <a:latin typeface="Code Pro"/>
              </a:rPr>
              <a:t>CTDDSCONNECT</a:t>
            </a:r>
          </a:p>
          <a:p>
            <a:pPr>
              <a:lnSpc>
                <a:spcPts val="4959"/>
              </a:lnSpc>
            </a:pPr>
            <a:endParaRPr lang="en-US" sz="5899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6041"/>
              </a:lnSpc>
            </a:pPr>
            <a:endParaRPr lang="en-US" sz="5899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5899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5899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5899" dirty="0">
              <a:solidFill>
                <a:srgbClr val="7D278C"/>
              </a:solidFill>
              <a:latin typeface="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860914" y="1847448"/>
            <a:ext cx="15398386" cy="5945337"/>
          </a:xfrm>
          <a:custGeom>
            <a:avLst/>
            <a:gdLst/>
            <a:ahLst/>
            <a:cxnLst/>
            <a:rect l="l" t="t" r="r" b="b"/>
            <a:pathLst>
              <a:path w="12501570" h="4775600">
                <a:moveTo>
                  <a:pt x="0" y="0"/>
                </a:moveTo>
                <a:lnTo>
                  <a:pt x="12501570" y="0"/>
                </a:lnTo>
                <a:lnTo>
                  <a:pt x="12501570" y="4775599"/>
                </a:lnTo>
                <a:lnTo>
                  <a:pt x="0" y="4775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28700" y="472674"/>
            <a:ext cx="13365484" cy="411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 dirty="0">
                <a:solidFill>
                  <a:srgbClr val="C12890"/>
                </a:solidFill>
                <a:latin typeface="Lato Bold"/>
              </a:rPr>
              <a:t>HOW REWARDING WORK WORKS</a:t>
            </a: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6909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028700" y="472674"/>
            <a:ext cx="13365484" cy="11150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>
                <a:solidFill>
                  <a:srgbClr val="C12890"/>
                </a:solidFill>
                <a:latin typeface="Lato Bold"/>
              </a:rPr>
              <a:t>SEARCH APPLICANTS</a:t>
            </a:r>
          </a:p>
          <a:p>
            <a:pPr>
              <a:lnSpc>
                <a:spcPts val="4677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2569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 marL="814394" lvl="1" indent="-407197">
              <a:lnSpc>
                <a:spcPts val="5280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Search for applicants who </a:t>
            </a:r>
          </a:p>
          <a:p>
            <a:pPr>
              <a:lnSpc>
                <a:spcPts val="5280"/>
              </a:lnSpc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       fit your needs</a:t>
            </a:r>
          </a:p>
          <a:p>
            <a:pPr>
              <a:lnSpc>
                <a:spcPts val="2900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5280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Search by zip code</a:t>
            </a:r>
          </a:p>
          <a:p>
            <a:pPr>
              <a:lnSpc>
                <a:spcPts val="2900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5280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Filter to customize </a:t>
            </a:r>
          </a:p>
          <a:p>
            <a:pPr>
              <a:lnSpc>
                <a:spcPts val="5280"/>
              </a:lnSpc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       your search</a:t>
            </a:r>
          </a:p>
          <a:p>
            <a:pPr>
              <a:lnSpc>
                <a:spcPts val="2900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5280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Add keywords</a:t>
            </a:r>
          </a:p>
          <a:p>
            <a:pPr>
              <a:lnSpc>
                <a:spcPts val="2900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5280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Contact applicants </a:t>
            </a:r>
          </a:p>
          <a:p>
            <a:pPr>
              <a:lnSpc>
                <a:spcPts val="5280"/>
              </a:lnSpc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       of your choice</a:t>
            </a:r>
          </a:p>
          <a:p>
            <a:pPr>
              <a:lnSpc>
                <a:spcPts val="690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144000" y="854928"/>
            <a:ext cx="8752751" cy="5581300"/>
          </a:xfrm>
          <a:custGeom>
            <a:avLst/>
            <a:gdLst/>
            <a:ahLst/>
            <a:cxnLst/>
            <a:rect l="l" t="t" r="r" b="b"/>
            <a:pathLst>
              <a:path w="8752751" h="5581300">
                <a:moveTo>
                  <a:pt x="0" y="0"/>
                </a:moveTo>
                <a:lnTo>
                  <a:pt x="8752751" y="0"/>
                </a:lnTo>
                <a:lnTo>
                  <a:pt x="8752751" y="5581300"/>
                </a:lnTo>
                <a:lnTo>
                  <a:pt x="0" y="5581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028700" y="472674"/>
            <a:ext cx="13365484" cy="13486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 dirty="0">
                <a:solidFill>
                  <a:srgbClr val="C12890"/>
                </a:solidFill>
                <a:latin typeface="Lato Bold"/>
              </a:rPr>
              <a:t>POST A JOB</a:t>
            </a:r>
          </a:p>
          <a:p>
            <a:pPr>
              <a:lnSpc>
                <a:spcPts val="2445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1048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 marL="814392" lvl="1" indent="-407196">
              <a:lnSpc>
                <a:spcPts val="5280"/>
              </a:lnSpc>
              <a:buFont typeface="Arial"/>
              <a:buChar char="•"/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Complete online job form</a:t>
            </a:r>
          </a:p>
          <a:p>
            <a:pPr>
              <a:lnSpc>
                <a:spcPts val="2201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 marL="814392" lvl="1" indent="-407196">
              <a:lnSpc>
                <a:spcPts val="5280"/>
              </a:lnSpc>
              <a:buFont typeface="Arial"/>
              <a:buChar char="•"/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Job posts immediately</a:t>
            </a:r>
          </a:p>
          <a:p>
            <a:pPr>
              <a:lnSpc>
                <a:spcPts val="2201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 marL="814392" lvl="1" indent="-407196">
              <a:lnSpc>
                <a:spcPts val="5280"/>
              </a:lnSpc>
              <a:buFont typeface="Arial"/>
              <a:buChar char="•"/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Job post is active for 30 days</a:t>
            </a:r>
          </a:p>
          <a:p>
            <a:pPr>
              <a:lnSpc>
                <a:spcPts val="2201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 marL="814392" lvl="1" indent="-407196">
              <a:lnSpc>
                <a:spcPts val="5280"/>
              </a:lnSpc>
              <a:buFont typeface="Arial"/>
              <a:buChar char="•"/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Applicants search for jobs</a:t>
            </a:r>
          </a:p>
          <a:p>
            <a:pPr>
              <a:lnSpc>
                <a:spcPts val="5280"/>
              </a:lnSpc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       that are a fit for them</a:t>
            </a:r>
          </a:p>
          <a:p>
            <a:pPr>
              <a:lnSpc>
                <a:spcPts val="2201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 marL="814392" lvl="1" indent="-407196">
              <a:lnSpc>
                <a:spcPts val="5280"/>
              </a:lnSpc>
              <a:buFont typeface="Arial"/>
              <a:buChar char="•"/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Applicant replies go </a:t>
            </a:r>
          </a:p>
          <a:p>
            <a:pPr>
              <a:lnSpc>
                <a:spcPts val="5280"/>
              </a:lnSpc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       directly to you</a:t>
            </a:r>
          </a:p>
          <a:p>
            <a:pPr>
              <a:lnSpc>
                <a:spcPts val="2201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 marL="814392" lvl="1" indent="-407196">
              <a:lnSpc>
                <a:spcPts val="5280"/>
              </a:lnSpc>
              <a:buFont typeface="Arial"/>
              <a:buChar char="•"/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Contact applicants </a:t>
            </a:r>
          </a:p>
          <a:p>
            <a:pPr>
              <a:lnSpc>
                <a:spcPts val="5280"/>
              </a:lnSpc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      of your choice</a:t>
            </a:r>
          </a:p>
          <a:p>
            <a:pPr>
              <a:lnSpc>
                <a:spcPts val="5280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5318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5318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6909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425345" y="794213"/>
            <a:ext cx="8407276" cy="5984893"/>
          </a:xfrm>
          <a:custGeom>
            <a:avLst/>
            <a:gdLst/>
            <a:ahLst/>
            <a:cxnLst/>
            <a:rect l="l" t="t" r="r" b="b"/>
            <a:pathLst>
              <a:path w="8407276" h="5984893">
                <a:moveTo>
                  <a:pt x="0" y="0"/>
                </a:moveTo>
                <a:lnTo>
                  <a:pt x="8407276" y="0"/>
                </a:lnTo>
                <a:lnTo>
                  <a:pt x="8407276" y="5984894"/>
                </a:lnTo>
                <a:lnTo>
                  <a:pt x="0" y="5984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28" r="-1274" b="-49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646963" y="456135"/>
            <a:ext cx="16195631" cy="10378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>
                <a:solidFill>
                  <a:srgbClr val="C12890"/>
                </a:solidFill>
                <a:latin typeface="Lato Bold"/>
              </a:rPr>
              <a:t>MODERN &amp; INTUITIVE WEBSITE</a:t>
            </a:r>
          </a:p>
          <a:p>
            <a:pPr>
              <a:lnSpc>
                <a:spcPts val="4677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2480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 marL="814394" lvl="1" indent="-407197">
              <a:lnSpc>
                <a:spcPts val="4677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Accessible and responsive</a:t>
            </a:r>
          </a:p>
          <a:p>
            <a:pPr>
              <a:lnSpc>
                <a:spcPts val="256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4677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Mobile friendly and ADA compliant</a:t>
            </a:r>
          </a:p>
          <a:p>
            <a:pPr>
              <a:lnSpc>
                <a:spcPts val="256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4677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Intuitive and appealing</a:t>
            </a:r>
          </a:p>
          <a:p>
            <a:pPr>
              <a:lnSpc>
                <a:spcPts val="256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4677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Powerful search engine to customize and filter searches</a:t>
            </a:r>
          </a:p>
          <a:p>
            <a:pPr>
              <a:lnSpc>
                <a:spcPts val="256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4677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Easy to use Job Board that lets employers save and edit their jobs; and allows job applicants to easily search for job opportunities near them.</a:t>
            </a: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690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915278" y="470937"/>
            <a:ext cx="16195631" cy="773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>
                <a:solidFill>
                  <a:srgbClr val="C12890"/>
                </a:solidFill>
                <a:latin typeface="Lato Bold"/>
              </a:rPr>
              <a:t>MODERN &amp; INTUITIVE WEBSITE</a:t>
            </a:r>
          </a:p>
          <a:p>
            <a:pPr>
              <a:lnSpc>
                <a:spcPts val="4677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2480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 marL="814394" lvl="1" indent="-407197">
              <a:lnSpc>
                <a:spcPts val="6487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Easy to use “Dashboard” </a:t>
            </a:r>
          </a:p>
          <a:p>
            <a:pPr>
              <a:lnSpc>
                <a:spcPts val="6487"/>
              </a:lnSpc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       makes it easy to manage </a:t>
            </a:r>
          </a:p>
          <a:p>
            <a:pPr>
              <a:lnSpc>
                <a:spcPts val="6487"/>
              </a:lnSpc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       your account</a:t>
            </a:r>
          </a:p>
          <a:p>
            <a:pPr>
              <a:lnSpc>
                <a:spcPts val="256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690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09631" y="1792101"/>
            <a:ext cx="5484221" cy="5727800"/>
          </a:xfrm>
          <a:custGeom>
            <a:avLst/>
            <a:gdLst/>
            <a:ahLst/>
            <a:cxnLst/>
            <a:rect l="l" t="t" r="r" b="b"/>
            <a:pathLst>
              <a:path w="5484221" h="5727800">
                <a:moveTo>
                  <a:pt x="0" y="0"/>
                </a:moveTo>
                <a:lnTo>
                  <a:pt x="5484221" y="0"/>
                </a:lnTo>
                <a:lnTo>
                  <a:pt x="5484221" y="5727800"/>
                </a:lnTo>
                <a:lnTo>
                  <a:pt x="0" y="5727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73E79E0C3E640A3EA83010EA564F7" ma:contentTypeVersion="16" ma:contentTypeDescription="Create a new document." ma:contentTypeScope="" ma:versionID="7b5400e9bdfd878d18f66cc9f0eb5915">
  <xsd:schema xmlns:xsd="http://www.w3.org/2001/XMLSchema" xmlns:xs="http://www.w3.org/2001/XMLSchema" xmlns:p="http://schemas.microsoft.com/office/2006/metadata/properties" xmlns:ns2="5aa524db-7994-4ced-a2c9-48a98e90847e" xmlns:ns3="8a992f34-6748-40d0-a1a6-bff449e3bc95" targetNamespace="http://schemas.microsoft.com/office/2006/metadata/properties" ma:root="true" ma:fieldsID="f4d574550018294bafbe057c95de5d20" ns2:_="" ns3:_="">
    <xsd:import namespace="5aa524db-7994-4ced-a2c9-48a98e90847e"/>
    <xsd:import namespace="8a992f34-6748-40d0-a1a6-bff449e3bc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Description0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524db-7994-4ced-a2c9-48a98e908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Description0" ma:index="12" nillable="true" ma:displayName="Description" ma:internalName="Description0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9be3ee5-5d72-4a78-bfe6-04ec15899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92f34-6748-40d0-a1a6-bff449e3bc9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75d7816-9169-48cb-b9df-4d21a66dca2d}" ma:internalName="TaxCatchAll" ma:showField="CatchAllData" ma:web="8a992f34-6748-40d0-a1a6-bff449e3bc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2830ED-14B0-4FA4-9AB4-FC6A2B0F2901}"/>
</file>

<file path=customXml/itemProps2.xml><?xml version="1.0" encoding="utf-8"?>
<ds:datastoreItem xmlns:ds="http://schemas.openxmlformats.org/officeDocument/2006/customXml" ds:itemID="{1A7EEFCE-39B3-41DB-8E4C-5BCC79A3B197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320</Words>
  <Application>Microsoft Office PowerPoint</Application>
  <PresentationFormat>Custom</PresentationFormat>
  <Paragraphs>152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Canva Sans Bold</vt:lpstr>
      <vt:lpstr>Code Pro</vt:lpstr>
      <vt:lpstr>Lato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screens</dc:title>
  <dc:creator>Theresa Driscoll</dc:creator>
  <cp:lastModifiedBy>Theresa Driscoll</cp:lastModifiedBy>
  <cp:revision>15</cp:revision>
  <cp:lastPrinted>2023-12-05T21:05:31Z</cp:lastPrinted>
  <dcterms:created xsi:type="dcterms:W3CDTF">2006-08-16T00:00:00Z</dcterms:created>
  <dcterms:modified xsi:type="dcterms:W3CDTF">2024-02-22T16:14:22Z</dcterms:modified>
  <dc:identifier>DAF1lruk84s</dc:identifier>
</cp:coreProperties>
</file>