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2"/>
  </p:notesMasterIdLst>
  <p:sldIdLst>
    <p:sldId id="256" r:id="rId2"/>
    <p:sldId id="341" r:id="rId3"/>
    <p:sldId id="400" r:id="rId4"/>
    <p:sldId id="333" r:id="rId5"/>
    <p:sldId id="402" r:id="rId6"/>
    <p:sldId id="428" r:id="rId7"/>
    <p:sldId id="420" r:id="rId8"/>
    <p:sldId id="312" r:id="rId9"/>
    <p:sldId id="429" r:id="rId10"/>
    <p:sldId id="258" r:id="rId11"/>
    <p:sldId id="367" r:id="rId12"/>
    <p:sldId id="353" r:id="rId13"/>
    <p:sldId id="365" r:id="rId14"/>
    <p:sldId id="370" r:id="rId15"/>
    <p:sldId id="371" r:id="rId16"/>
    <p:sldId id="374" r:id="rId17"/>
    <p:sldId id="369" r:id="rId18"/>
    <p:sldId id="378" r:id="rId19"/>
    <p:sldId id="372" r:id="rId20"/>
    <p:sldId id="380" r:id="rId21"/>
    <p:sldId id="373" r:id="rId22"/>
    <p:sldId id="408" r:id="rId23"/>
    <p:sldId id="432" r:id="rId24"/>
    <p:sldId id="426" r:id="rId25"/>
    <p:sldId id="404" r:id="rId26"/>
    <p:sldId id="421" r:id="rId27"/>
    <p:sldId id="422" r:id="rId28"/>
    <p:sldId id="434" r:id="rId29"/>
    <p:sldId id="433" r:id="rId30"/>
    <p:sldId id="377"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7375" autoAdjust="0"/>
  </p:normalViewPr>
  <p:slideViewPr>
    <p:cSldViewPr>
      <p:cViewPr varScale="1">
        <p:scale>
          <a:sx n="34" d="100"/>
          <a:sy n="34" d="100"/>
        </p:scale>
        <p:origin x="1472" y="4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7B054-06A2-483B-90A2-78EDBA12A2C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ABAF6FA-E77A-4C2C-9AE5-21F3B5334F10}">
      <dgm:prSet phldrT="[Text]"/>
      <dgm:spPr/>
      <dgm:t>
        <a:bodyPr/>
        <a:lstStyle/>
        <a:p>
          <a:r>
            <a:rPr lang="en-US" dirty="0"/>
            <a:t>Remote Supports</a:t>
          </a:r>
        </a:p>
      </dgm:t>
    </dgm:pt>
    <dgm:pt modelId="{E452A6E7-2200-4DFF-B43C-685EF4C2640D}" type="parTrans" cxnId="{A76B6054-2996-43D1-85E9-0569ABAEC9BD}">
      <dgm:prSet/>
      <dgm:spPr/>
      <dgm:t>
        <a:bodyPr/>
        <a:lstStyle/>
        <a:p>
          <a:endParaRPr lang="en-US"/>
        </a:p>
      </dgm:t>
    </dgm:pt>
    <dgm:pt modelId="{B65DEFA6-70FA-481B-83ED-2359B4D29E7A}" type="sibTrans" cxnId="{A76B6054-2996-43D1-85E9-0569ABAEC9BD}">
      <dgm:prSet/>
      <dgm:spPr/>
      <dgm:t>
        <a:bodyPr/>
        <a:lstStyle/>
        <a:p>
          <a:endParaRPr lang="en-US"/>
        </a:p>
      </dgm:t>
    </dgm:pt>
    <dgm:pt modelId="{FF6B9690-DF14-42BE-A9C5-20E4346C6555}">
      <dgm:prSet phldrT="[Text]"/>
      <dgm:spPr/>
      <dgm:t>
        <a:bodyPr/>
        <a:lstStyle/>
        <a:p>
          <a:r>
            <a:rPr lang="en-US" dirty="0"/>
            <a:t>Independence</a:t>
          </a:r>
        </a:p>
      </dgm:t>
    </dgm:pt>
    <dgm:pt modelId="{A9211ED3-8953-49BB-B13E-D1D46E0A1939}" type="parTrans" cxnId="{08809924-B83D-40F0-A3A6-22D3A1884A5B}">
      <dgm:prSet/>
      <dgm:spPr/>
      <dgm:t>
        <a:bodyPr/>
        <a:lstStyle/>
        <a:p>
          <a:endParaRPr lang="en-US"/>
        </a:p>
      </dgm:t>
    </dgm:pt>
    <dgm:pt modelId="{493DC8B2-2299-4E9D-A469-C4EB8D7C0E30}" type="sibTrans" cxnId="{08809924-B83D-40F0-A3A6-22D3A1884A5B}">
      <dgm:prSet/>
      <dgm:spPr/>
      <dgm:t>
        <a:bodyPr/>
        <a:lstStyle/>
        <a:p>
          <a:endParaRPr lang="en-US"/>
        </a:p>
      </dgm:t>
    </dgm:pt>
    <dgm:pt modelId="{7EC2E6A0-BE3A-494E-B392-D6828EC8117C}">
      <dgm:prSet phldrT="[Text]"/>
      <dgm:spPr/>
      <dgm:t>
        <a:bodyPr/>
        <a:lstStyle/>
        <a:p>
          <a:r>
            <a:rPr lang="en-US" dirty="0"/>
            <a:t>Community Integration</a:t>
          </a:r>
        </a:p>
      </dgm:t>
    </dgm:pt>
    <dgm:pt modelId="{FABC24B9-46E6-4D99-A2DD-1A85612C8969}" type="parTrans" cxnId="{9CF5309E-65DC-4000-B10C-1B5DE5AE800B}">
      <dgm:prSet/>
      <dgm:spPr/>
      <dgm:t>
        <a:bodyPr/>
        <a:lstStyle/>
        <a:p>
          <a:endParaRPr lang="en-US"/>
        </a:p>
      </dgm:t>
    </dgm:pt>
    <dgm:pt modelId="{64E45AB3-61F0-49BE-B724-381362E69BCB}" type="sibTrans" cxnId="{9CF5309E-65DC-4000-B10C-1B5DE5AE800B}">
      <dgm:prSet/>
      <dgm:spPr/>
      <dgm:t>
        <a:bodyPr/>
        <a:lstStyle/>
        <a:p>
          <a:endParaRPr lang="en-US"/>
        </a:p>
      </dgm:t>
    </dgm:pt>
    <dgm:pt modelId="{D7FB038C-C772-45AE-8318-11BE49BBE1BE}">
      <dgm:prSet phldrT="[Text]"/>
      <dgm:spPr/>
      <dgm:t>
        <a:bodyPr/>
        <a:lstStyle/>
        <a:p>
          <a:r>
            <a:rPr lang="en-US" dirty="0"/>
            <a:t>Quality </a:t>
          </a:r>
        </a:p>
        <a:p>
          <a:r>
            <a:rPr lang="en-US" dirty="0"/>
            <a:t>Of </a:t>
          </a:r>
        </a:p>
        <a:p>
          <a:r>
            <a:rPr lang="en-US" dirty="0"/>
            <a:t>Life</a:t>
          </a:r>
        </a:p>
        <a:p>
          <a:endParaRPr lang="en-US" dirty="0"/>
        </a:p>
      </dgm:t>
    </dgm:pt>
    <dgm:pt modelId="{675117A5-F812-429E-B3EA-74BF412A5450}" type="parTrans" cxnId="{61AEFCB3-732C-4D36-BCA2-F25EBF8B6016}">
      <dgm:prSet/>
      <dgm:spPr/>
      <dgm:t>
        <a:bodyPr/>
        <a:lstStyle/>
        <a:p>
          <a:endParaRPr lang="en-US"/>
        </a:p>
      </dgm:t>
    </dgm:pt>
    <dgm:pt modelId="{E14099B1-B677-4330-B661-37283E2689B6}" type="sibTrans" cxnId="{61AEFCB3-732C-4D36-BCA2-F25EBF8B6016}">
      <dgm:prSet/>
      <dgm:spPr/>
      <dgm:t>
        <a:bodyPr/>
        <a:lstStyle/>
        <a:p>
          <a:endParaRPr lang="en-US"/>
        </a:p>
      </dgm:t>
    </dgm:pt>
    <dgm:pt modelId="{C5CD55B3-7137-40BD-9C0E-F7EBCB45DB35}">
      <dgm:prSet phldrT="[Text]"/>
      <dgm:spPr/>
      <dgm:t>
        <a:bodyPr/>
        <a:lstStyle/>
        <a:p>
          <a:r>
            <a:rPr lang="en-US" dirty="0"/>
            <a:t>Safety</a:t>
          </a:r>
        </a:p>
      </dgm:t>
    </dgm:pt>
    <dgm:pt modelId="{8E8FE463-E529-4D80-A681-C63F3E4C0F6D}" type="parTrans" cxnId="{ED5A21F2-7E4D-4C6E-ABEC-376E589CEB1D}">
      <dgm:prSet/>
      <dgm:spPr/>
      <dgm:t>
        <a:bodyPr/>
        <a:lstStyle/>
        <a:p>
          <a:endParaRPr lang="en-US"/>
        </a:p>
      </dgm:t>
    </dgm:pt>
    <dgm:pt modelId="{4DD5B962-0F72-4994-8738-373ECDD80500}" type="sibTrans" cxnId="{ED5A21F2-7E4D-4C6E-ABEC-376E589CEB1D}">
      <dgm:prSet/>
      <dgm:spPr/>
      <dgm:t>
        <a:bodyPr/>
        <a:lstStyle/>
        <a:p>
          <a:endParaRPr lang="en-US"/>
        </a:p>
      </dgm:t>
    </dgm:pt>
    <dgm:pt modelId="{A4B76F9C-F522-4E12-9DCF-FD1DBC974F33}" type="pres">
      <dgm:prSet presAssocID="{05C7B054-06A2-483B-90A2-78EDBA12A2CC}" presName="composite" presStyleCnt="0">
        <dgm:presLayoutVars>
          <dgm:chMax val="1"/>
          <dgm:dir/>
          <dgm:resizeHandles val="exact"/>
        </dgm:presLayoutVars>
      </dgm:prSet>
      <dgm:spPr/>
    </dgm:pt>
    <dgm:pt modelId="{BEFBBEFC-067A-4A20-A129-677A30537090}" type="pres">
      <dgm:prSet presAssocID="{05C7B054-06A2-483B-90A2-78EDBA12A2CC}" presName="radial" presStyleCnt="0">
        <dgm:presLayoutVars>
          <dgm:animLvl val="ctr"/>
        </dgm:presLayoutVars>
      </dgm:prSet>
      <dgm:spPr/>
    </dgm:pt>
    <dgm:pt modelId="{FE19787B-0A13-471A-869C-380090D55484}" type="pres">
      <dgm:prSet presAssocID="{9ABAF6FA-E77A-4C2C-9AE5-21F3B5334F10}" presName="centerShape" presStyleLbl="vennNode1" presStyleIdx="0" presStyleCnt="5"/>
      <dgm:spPr/>
    </dgm:pt>
    <dgm:pt modelId="{E3671C2E-CE73-46A9-A2A1-09D73B2DA03B}" type="pres">
      <dgm:prSet presAssocID="{FF6B9690-DF14-42BE-A9C5-20E4346C6555}" presName="node" presStyleLbl="vennNode1" presStyleIdx="1" presStyleCnt="5">
        <dgm:presLayoutVars>
          <dgm:bulletEnabled val="1"/>
        </dgm:presLayoutVars>
      </dgm:prSet>
      <dgm:spPr/>
    </dgm:pt>
    <dgm:pt modelId="{2D70A2F0-32ED-4DB3-9A6A-52B58591C943}" type="pres">
      <dgm:prSet presAssocID="{7EC2E6A0-BE3A-494E-B392-D6828EC8117C}" presName="node" presStyleLbl="vennNode1" presStyleIdx="2" presStyleCnt="5">
        <dgm:presLayoutVars>
          <dgm:bulletEnabled val="1"/>
        </dgm:presLayoutVars>
      </dgm:prSet>
      <dgm:spPr/>
    </dgm:pt>
    <dgm:pt modelId="{431D1C3F-FF89-4C2C-981D-D7733796ECF2}" type="pres">
      <dgm:prSet presAssocID="{D7FB038C-C772-45AE-8318-11BE49BBE1BE}" presName="node" presStyleLbl="vennNode1" presStyleIdx="3" presStyleCnt="5">
        <dgm:presLayoutVars>
          <dgm:bulletEnabled val="1"/>
        </dgm:presLayoutVars>
      </dgm:prSet>
      <dgm:spPr/>
    </dgm:pt>
    <dgm:pt modelId="{E65C6651-C8BE-4458-84F4-FD96AAA068ED}" type="pres">
      <dgm:prSet presAssocID="{C5CD55B3-7137-40BD-9C0E-F7EBCB45DB35}" presName="node" presStyleLbl="vennNode1" presStyleIdx="4" presStyleCnt="5">
        <dgm:presLayoutVars>
          <dgm:bulletEnabled val="1"/>
        </dgm:presLayoutVars>
      </dgm:prSet>
      <dgm:spPr/>
    </dgm:pt>
  </dgm:ptLst>
  <dgm:cxnLst>
    <dgm:cxn modelId="{A7130913-A4B6-4816-AC6F-DB64D3C5C364}" type="presOf" srcId="{D7FB038C-C772-45AE-8318-11BE49BBE1BE}" destId="{431D1C3F-FF89-4C2C-981D-D7733796ECF2}" srcOrd="0" destOrd="0" presId="urn:microsoft.com/office/officeart/2005/8/layout/radial3"/>
    <dgm:cxn modelId="{5217BC15-79C2-4A11-BB27-07AA12188FC4}" type="presOf" srcId="{05C7B054-06A2-483B-90A2-78EDBA12A2CC}" destId="{A4B76F9C-F522-4E12-9DCF-FD1DBC974F33}" srcOrd="0" destOrd="0" presId="urn:microsoft.com/office/officeart/2005/8/layout/radial3"/>
    <dgm:cxn modelId="{08809924-B83D-40F0-A3A6-22D3A1884A5B}" srcId="{9ABAF6FA-E77A-4C2C-9AE5-21F3B5334F10}" destId="{FF6B9690-DF14-42BE-A9C5-20E4346C6555}" srcOrd="0" destOrd="0" parTransId="{A9211ED3-8953-49BB-B13E-D1D46E0A1939}" sibTransId="{493DC8B2-2299-4E9D-A469-C4EB8D7C0E30}"/>
    <dgm:cxn modelId="{2065A941-03CB-454C-9B65-67FFBA2D12FD}" type="presOf" srcId="{9ABAF6FA-E77A-4C2C-9AE5-21F3B5334F10}" destId="{FE19787B-0A13-471A-869C-380090D55484}" srcOrd="0" destOrd="0" presId="urn:microsoft.com/office/officeart/2005/8/layout/radial3"/>
    <dgm:cxn modelId="{6D73BA61-25AE-45F0-B228-141067BF7467}" type="presOf" srcId="{7EC2E6A0-BE3A-494E-B392-D6828EC8117C}" destId="{2D70A2F0-32ED-4DB3-9A6A-52B58591C943}" srcOrd="0" destOrd="0" presId="urn:microsoft.com/office/officeart/2005/8/layout/radial3"/>
    <dgm:cxn modelId="{A76B6054-2996-43D1-85E9-0569ABAEC9BD}" srcId="{05C7B054-06A2-483B-90A2-78EDBA12A2CC}" destId="{9ABAF6FA-E77A-4C2C-9AE5-21F3B5334F10}" srcOrd="0" destOrd="0" parTransId="{E452A6E7-2200-4DFF-B43C-685EF4C2640D}" sibTransId="{B65DEFA6-70FA-481B-83ED-2359B4D29E7A}"/>
    <dgm:cxn modelId="{86C40178-22B1-495A-A6BE-AE8153109C7C}" type="presOf" srcId="{C5CD55B3-7137-40BD-9C0E-F7EBCB45DB35}" destId="{E65C6651-C8BE-4458-84F4-FD96AAA068ED}" srcOrd="0" destOrd="0" presId="urn:microsoft.com/office/officeart/2005/8/layout/radial3"/>
    <dgm:cxn modelId="{9CF5309E-65DC-4000-B10C-1B5DE5AE800B}" srcId="{9ABAF6FA-E77A-4C2C-9AE5-21F3B5334F10}" destId="{7EC2E6A0-BE3A-494E-B392-D6828EC8117C}" srcOrd="1" destOrd="0" parTransId="{FABC24B9-46E6-4D99-A2DD-1A85612C8969}" sibTransId="{64E45AB3-61F0-49BE-B724-381362E69BCB}"/>
    <dgm:cxn modelId="{5CABC4A0-C873-4A7C-A3CB-513DC3B76A95}" type="presOf" srcId="{FF6B9690-DF14-42BE-A9C5-20E4346C6555}" destId="{E3671C2E-CE73-46A9-A2A1-09D73B2DA03B}" srcOrd="0" destOrd="0" presId="urn:microsoft.com/office/officeart/2005/8/layout/radial3"/>
    <dgm:cxn modelId="{61AEFCB3-732C-4D36-BCA2-F25EBF8B6016}" srcId="{9ABAF6FA-E77A-4C2C-9AE5-21F3B5334F10}" destId="{D7FB038C-C772-45AE-8318-11BE49BBE1BE}" srcOrd="2" destOrd="0" parTransId="{675117A5-F812-429E-B3EA-74BF412A5450}" sibTransId="{E14099B1-B677-4330-B661-37283E2689B6}"/>
    <dgm:cxn modelId="{ED5A21F2-7E4D-4C6E-ABEC-376E589CEB1D}" srcId="{9ABAF6FA-E77A-4C2C-9AE5-21F3B5334F10}" destId="{C5CD55B3-7137-40BD-9C0E-F7EBCB45DB35}" srcOrd="3" destOrd="0" parTransId="{8E8FE463-E529-4D80-A681-C63F3E4C0F6D}" sibTransId="{4DD5B962-0F72-4994-8738-373ECDD80500}"/>
    <dgm:cxn modelId="{969218EA-C73E-4BE2-89C4-515886B886D5}" type="presParOf" srcId="{A4B76F9C-F522-4E12-9DCF-FD1DBC974F33}" destId="{BEFBBEFC-067A-4A20-A129-677A30537090}" srcOrd="0" destOrd="0" presId="urn:microsoft.com/office/officeart/2005/8/layout/radial3"/>
    <dgm:cxn modelId="{099779C6-74B4-4CC2-B3B0-90EF909B627C}" type="presParOf" srcId="{BEFBBEFC-067A-4A20-A129-677A30537090}" destId="{FE19787B-0A13-471A-869C-380090D55484}" srcOrd="0" destOrd="0" presId="urn:microsoft.com/office/officeart/2005/8/layout/radial3"/>
    <dgm:cxn modelId="{3E69484C-D3F9-4145-81F7-47EA937540CC}" type="presParOf" srcId="{BEFBBEFC-067A-4A20-A129-677A30537090}" destId="{E3671C2E-CE73-46A9-A2A1-09D73B2DA03B}" srcOrd="1" destOrd="0" presId="urn:microsoft.com/office/officeart/2005/8/layout/radial3"/>
    <dgm:cxn modelId="{A8F1D182-8026-422C-A5CC-2C333B7E2F57}" type="presParOf" srcId="{BEFBBEFC-067A-4A20-A129-677A30537090}" destId="{2D70A2F0-32ED-4DB3-9A6A-52B58591C943}" srcOrd="2" destOrd="0" presId="urn:microsoft.com/office/officeart/2005/8/layout/radial3"/>
    <dgm:cxn modelId="{B7DB970F-2309-4BA7-860E-BE103CC13EEF}" type="presParOf" srcId="{BEFBBEFC-067A-4A20-A129-677A30537090}" destId="{431D1C3F-FF89-4C2C-981D-D7733796ECF2}" srcOrd="3" destOrd="0" presId="urn:microsoft.com/office/officeart/2005/8/layout/radial3"/>
    <dgm:cxn modelId="{8E0F9DD4-6718-4444-9790-B51E763D2A37}" type="presParOf" srcId="{BEFBBEFC-067A-4A20-A129-677A30537090}" destId="{E65C6651-C8BE-4458-84F4-FD96AAA068E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4B865-4F5F-48AF-95B6-4AE022EB0F1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F1FBC7E-28F7-48D0-9E9B-91F000951DD6}">
      <dgm:prSet phldrT="[Text]"/>
      <dgm:spPr/>
      <dgm:t>
        <a:bodyPr/>
        <a:lstStyle/>
        <a:p>
          <a:r>
            <a:rPr lang="en-US" dirty="0"/>
            <a:t>Assessments for Barriers</a:t>
          </a:r>
        </a:p>
        <a:p>
          <a:endParaRPr lang="en-US" dirty="0"/>
        </a:p>
      </dgm:t>
    </dgm:pt>
    <dgm:pt modelId="{45ECC45C-E83F-4CA1-9111-9BB5A5B1B55C}" type="parTrans" cxnId="{F7769F53-795F-4BE5-9030-DCFBE61D4B0C}">
      <dgm:prSet/>
      <dgm:spPr/>
      <dgm:t>
        <a:bodyPr/>
        <a:lstStyle/>
        <a:p>
          <a:endParaRPr lang="en-US"/>
        </a:p>
      </dgm:t>
    </dgm:pt>
    <dgm:pt modelId="{7524DF45-0942-4A13-AD50-4CB9996B84BB}" type="sibTrans" cxnId="{F7769F53-795F-4BE5-9030-DCFBE61D4B0C}">
      <dgm:prSet/>
      <dgm:spPr/>
      <dgm:t>
        <a:bodyPr/>
        <a:lstStyle/>
        <a:p>
          <a:endParaRPr lang="en-US"/>
        </a:p>
      </dgm:t>
    </dgm:pt>
    <dgm:pt modelId="{B7063EEF-CF58-4374-A272-DC7CE981E72B}">
      <dgm:prSet phldrT="[Text]"/>
      <dgm:spPr/>
      <dgm:t>
        <a:bodyPr/>
        <a:lstStyle/>
        <a:p>
          <a:endParaRPr lang="en-US" dirty="0"/>
        </a:p>
        <a:p>
          <a:r>
            <a:rPr lang="en-US" dirty="0"/>
            <a:t>Remote</a:t>
          </a:r>
        </a:p>
        <a:p>
          <a:r>
            <a:rPr lang="en-US" dirty="0"/>
            <a:t>Monitoring</a:t>
          </a:r>
        </a:p>
        <a:p>
          <a:endParaRPr lang="en-US" dirty="0"/>
        </a:p>
      </dgm:t>
    </dgm:pt>
    <dgm:pt modelId="{F5AA1E84-D33E-4C81-B370-63CE19428252}" type="parTrans" cxnId="{A3030E25-2950-43C5-A1E8-3390A57328D9}">
      <dgm:prSet/>
      <dgm:spPr/>
      <dgm:t>
        <a:bodyPr/>
        <a:lstStyle/>
        <a:p>
          <a:endParaRPr lang="en-US"/>
        </a:p>
      </dgm:t>
    </dgm:pt>
    <dgm:pt modelId="{5623C3B2-55DA-45B4-B9C2-4F56404277B0}" type="sibTrans" cxnId="{A3030E25-2950-43C5-A1E8-3390A57328D9}">
      <dgm:prSet/>
      <dgm:spPr/>
      <dgm:t>
        <a:bodyPr/>
        <a:lstStyle/>
        <a:p>
          <a:endParaRPr lang="en-US"/>
        </a:p>
      </dgm:t>
    </dgm:pt>
    <dgm:pt modelId="{4FF4D3DC-2533-4182-97F9-752DC3215E27}">
      <dgm:prSet/>
      <dgm:spPr/>
      <dgm:t>
        <a:bodyPr/>
        <a:lstStyle/>
        <a:p>
          <a:r>
            <a:rPr lang="en-US" dirty="0"/>
            <a:t>Installation </a:t>
          </a:r>
        </a:p>
        <a:p>
          <a:r>
            <a:rPr lang="en-US" dirty="0"/>
            <a:t>and Training</a:t>
          </a:r>
        </a:p>
      </dgm:t>
    </dgm:pt>
    <dgm:pt modelId="{C0C934B2-BA21-4D45-98AA-42E680F4F0A4}" type="parTrans" cxnId="{4196B191-C1FD-4B96-BBC1-DA65A8B9087F}">
      <dgm:prSet/>
      <dgm:spPr/>
      <dgm:t>
        <a:bodyPr/>
        <a:lstStyle/>
        <a:p>
          <a:endParaRPr lang="en-US"/>
        </a:p>
      </dgm:t>
    </dgm:pt>
    <dgm:pt modelId="{FD4A26D5-1ED7-4324-AADB-B7F43F8F03FD}" type="sibTrans" cxnId="{4196B191-C1FD-4B96-BBC1-DA65A8B9087F}">
      <dgm:prSet/>
      <dgm:spPr/>
      <dgm:t>
        <a:bodyPr/>
        <a:lstStyle/>
        <a:p>
          <a:endParaRPr lang="en-US"/>
        </a:p>
      </dgm:t>
    </dgm:pt>
    <dgm:pt modelId="{4874A12F-E636-4796-9AFC-291EF5E83A91}">
      <dgm:prSet phldrT="[Text]"/>
      <dgm:spPr/>
      <dgm:t>
        <a:bodyPr/>
        <a:lstStyle/>
        <a:p>
          <a:r>
            <a:rPr lang="en-US" dirty="0"/>
            <a:t>Device Identification</a:t>
          </a:r>
        </a:p>
        <a:p>
          <a:endParaRPr lang="en-US" dirty="0"/>
        </a:p>
      </dgm:t>
    </dgm:pt>
    <dgm:pt modelId="{E42DA539-4CB7-4A66-A862-EA8F9C7B1B29}" type="parTrans" cxnId="{20C5AC19-E8B8-4029-9268-D9187505064A}">
      <dgm:prSet/>
      <dgm:spPr/>
      <dgm:t>
        <a:bodyPr/>
        <a:lstStyle/>
        <a:p>
          <a:endParaRPr lang="en-US"/>
        </a:p>
      </dgm:t>
    </dgm:pt>
    <dgm:pt modelId="{1A1E1D6E-D4BB-40B3-A6BA-8F8343DF6408}" type="sibTrans" cxnId="{20C5AC19-E8B8-4029-9268-D9187505064A}">
      <dgm:prSet/>
      <dgm:spPr/>
      <dgm:t>
        <a:bodyPr/>
        <a:lstStyle/>
        <a:p>
          <a:endParaRPr lang="en-US"/>
        </a:p>
      </dgm:t>
    </dgm:pt>
    <dgm:pt modelId="{3F7AC491-DBD4-4B6C-B6F5-0B7A57230B6B}" type="pres">
      <dgm:prSet presAssocID="{3FC4B865-4F5F-48AF-95B6-4AE022EB0F1B}" presName="CompostProcess" presStyleCnt="0">
        <dgm:presLayoutVars>
          <dgm:dir/>
          <dgm:resizeHandles val="exact"/>
        </dgm:presLayoutVars>
      </dgm:prSet>
      <dgm:spPr/>
    </dgm:pt>
    <dgm:pt modelId="{0CC82E06-810D-49C3-BCD6-76E1C5AEFA6F}" type="pres">
      <dgm:prSet presAssocID="{3FC4B865-4F5F-48AF-95B6-4AE022EB0F1B}" presName="arrow" presStyleLbl="bgShp" presStyleIdx="0" presStyleCnt="1" custScaleX="117647" custScaleY="94533" custLinFactNeighborX="8470" custLinFactNeighborY="-1649"/>
      <dgm:spPr/>
    </dgm:pt>
    <dgm:pt modelId="{BE06118B-2C6A-491B-9271-C1B8937C1C8B}" type="pres">
      <dgm:prSet presAssocID="{3FC4B865-4F5F-48AF-95B6-4AE022EB0F1B}" presName="linearProcess" presStyleCnt="0"/>
      <dgm:spPr/>
    </dgm:pt>
    <dgm:pt modelId="{501528FD-ED37-4246-891D-BCD05F4D1047}" type="pres">
      <dgm:prSet presAssocID="{EF1FBC7E-28F7-48D0-9E9B-91F000951DD6}" presName="textNode" presStyleLbl="node1" presStyleIdx="0" presStyleCnt="4">
        <dgm:presLayoutVars>
          <dgm:bulletEnabled val="1"/>
        </dgm:presLayoutVars>
      </dgm:prSet>
      <dgm:spPr/>
    </dgm:pt>
    <dgm:pt modelId="{60E446C7-7989-4D41-B110-3B365AF42998}" type="pres">
      <dgm:prSet presAssocID="{7524DF45-0942-4A13-AD50-4CB9996B84BB}" presName="sibTrans" presStyleCnt="0"/>
      <dgm:spPr/>
    </dgm:pt>
    <dgm:pt modelId="{BAE22E40-C610-4868-A05A-0639E0B723A8}" type="pres">
      <dgm:prSet presAssocID="{4FF4D3DC-2533-4182-97F9-752DC3215E27}" presName="textNode" presStyleLbl="node1" presStyleIdx="1" presStyleCnt="4" custLinFactX="97892" custLinFactNeighborX="100000" custLinFactNeighborY="-688">
        <dgm:presLayoutVars>
          <dgm:bulletEnabled val="1"/>
        </dgm:presLayoutVars>
      </dgm:prSet>
      <dgm:spPr/>
    </dgm:pt>
    <dgm:pt modelId="{10BE519D-A07A-4190-AF66-17A66C7132E7}" type="pres">
      <dgm:prSet presAssocID="{FD4A26D5-1ED7-4324-AADB-B7F43F8F03FD}" presName="sibTrans" presStyleCnt="0"/>
      <dgm:spPr/>
    </dgm:pt>
    <dgm:pt modelId="{D58CCEA9-41BB-451D-BE9E-B0C6F701CF4A}" type="pres">
      <dgm:prSet presAssocID="{B7063EEF-CF58-4374-A272-DC7CE981E72B}" presName="textNode" presStyleLbl="node1" presStyleIdx="2" presStyleCnt="4" custLinFactX="97397" custLinFactNeighborX="100000" custLinFactNeighborY="-687">
        <dgm:presLayoutVars>
          <dgm:bulletEnabled val="1"/>
        </dgm:presLayoutVars>
      </dgm:prSet>
      <dgm:spPr/>
    </dgm:pt>
    <dgm:pt modelId="{7E947051-F0AC-4CBA-96E7-7DC69596C46B}" type="pres">
      <dgm:prSet presAssocID="{5623C3B2-55DA-45B4-B9C2-4F56404277B0}" presName="sibTrans" presStyleCnt="0"/>
      <dgm:spPr/>
    </dgm:pt>
    <dgm:pt modelId="{1AEB9796-ACDC-45A2-820F-6B6492C3D42D}" type="pres">
      <dgm:prSet presAssocID="{4874A12F-E636-4796-9AFC-291EF5E83A91}" presName="textNode" presStyleLbl="node1" presStyleIdx="3" presStyleCnt="4" custLinFactX="-200000" custLinFactNeighborX="-209342" custLinFactNeighborY="-591">
        <dgm:presLayoutVars>
          <dgm:bulletEnabled val="1"/>
        </dgm:presLayoutVars>
      </dgm:prSet>
      <dgm:spPr/>
    </dgm:pt>
  </dgm:ptLst>
  <dgm:cxnLst>
    <dgm:cxn modelId="{20C5AC19-E8B8-4029-9268-D9187505064A}" srcId="{3FC4B865-4F5F-48AF-95B6-4AE022EB0F1B}" destId="{4874A12F-E636-4796-9AFC-291EF5E83A91}" srcOrd="3" destOrd="0" parTransId="{E42DA539-4CB7-4A66-A862-EA8F9C7B1B29}" sibTransId="{1A1E1D6E-D4BB-40B3-A6BA-8F8343DF6408}"/>
    <dgm:cxn modelId="{C0076A1D-37ED-4F4D-A2F6-653C9D9F1FDF}" type="presOf" srcId="{B7063EEF-CF58-4374-A272-DC7CE981E72B}" destId="{D58CCEA9-41BB-451D-BE9E-B0C6F701CF4A}" srcOrd="0" destOrd="0" presId="urn:microsoft.com/office/officeart/2005/8/layout/hProcess9"/>
    <dgm:cxn modelId="{A3030E25-2950-43C5-A1E8-3390A57328D9}" srcId="{3FC4B865-4F5F-48AF-95B6-4AE022EB0F1B}" destId="{B7063EEF-CF58-4374-A272-DC7CE981E72B}" srcOrd="2" destOrd="0" parTransId="{F5AA1E84-D33E-4C81-B370-63CE19428252}" sibTransId="{5623C3B2-55DA-45B4-B9C2-4F56404277B0}"/>
    <dgm:cxn modelId="{F18D7360-CE88-4974-BEB1-5CD6666E26B6}" type="presOf" srcId="{4FF4D3DC-2533-4182-97F9-752DC3215E27}" destId="{BAE22E40-C610-4868-A05A-0639E0B723A8}" srcOrd="0" destOrd="0" presId="urn:microsoft.com/office/officeart/2005/8/layout/hProcess9"/>
    <dgm:cxn modelId="{A054B26F-2E88-4461-820C-4F79334747A9}" type="presOf" srcId="{4874A12F-E636-4796-9AFC-291EF5E83A91}" destId="{1AEB9796-ACDC-45A2-820F-6B6492C3D42D}" srcOrd="0" destOrd="0" presId="urn:microsoft.com/office/officeart/2005/8/layout/hProcess9"/>
    <dgm:cxn modelId="{F7769F53-795F-4BE5-9030-DCFBE61D4B0C}" srcId="{3FC4B865-4F5F-48AF-95B6-4AE022EB0F1B}" destId="{EF1FBC7E-28F7-48D0-9E9B-91F000951DD6}" srcOrd="0" destOrd="0" parTransId="{45ECC45C-E83F-4CA1-9111-9BB5A5B1B55C}" sibTransId="{7524DF45-0942-4A13-AD50-4CB9996B84BB}"/>
    <dgm:cxn modelId="{93E57188-E9C8-4775-ADD0-8C8B0E67CE22}" type="presOf" srcId="{3FC4B865-4F5F-48AF-95B6-4AE022EB0F1B}" destId="{3F7AC491-DBD4-4B6C-B6F5-0B7A57230B6B}" srcOrd="0" destOrd="0" presId="urn:microsoft.com/office/officeart/2005/8/layout/hProcess9"/>
    <dgm:cxn modelId="{4196B191-C1FD-4B96-BBC1-DA65A8B9087F}" srcId="{3FC4B865-4F5F-48AF-95B6-4AE022EB0F1B}" destId="{4FF4D3DC-2533-4182-97F9-752DC3215E27}" srcOrd="1" destOrd="0" parTransId="{C0C934B2-BA21-4D45-98AA-42E680F4F0A4}" sibTransId="{FD4A26D5-1ED7-4324-AADB-B7F43F8F03FD}"/>
    <dgm:cxn modelId="{076A46F2-031D-4CA6-BAE3-A54C7E8B9A7B}" type="presOf" srcId="{EF1FBC7E-28F7-48D0-9E9B-91F000951DD6}" destId="{501528FD-ED37-4246-891D-BCD05F4D1047}" srcOrd="0" destOrd="0" presId="urn:microsoft.com/office/officeart/2005/8/layout/hProcess9"/>
    <dgm:cxn modelId="{E4450083-134D-4DDC-AAD6-8068C6884EC6}" type="presParOf" srcId="{3F7AC491-DBD4-4B6C-B6F5-0B7A57230B6B}" destId="{0CC82E06-810D-49C3-BCD6-76E1C5AEFA6F}" srcOrd="0" destOrd="0" presId="urn:microsoft.com/office/officeart/2005/8/layout/hProcess9"/>
    <dgm:cxn modelId="{52651286-0C2F-4653-B62A-14D263A7C217}" type="presParOf" srcId="{3F7AC491-DBD4-4B6C-B6F5-0B7A57230B6B}" destId="{BE06118B-2C6A-491B-9271-C1B8937C1C8B}" srcOrd="1" destOrd="0" presId="urn:microsoft.com/office/officeart/2005/8/layout/hProcess9"/>
    <dgm:cxn modelId="{0B4AA82A-CF06-4243-BC7D-EC3139BAF1DC}" type="presParOf" srcId="{BE06118B-2C6A-491B-9271-C1B8937C1C8B}" destId="{501528FD-ED37-4246-891D-BCD05F4D1047}" srcOrd="0" destOrd="0" presId="urn:microsoft.com/office/officeart/2005/8/layout/hProcess9"/>
    <dgm:cxn modelId="{86536A18-12F8-4F0E-8BD2-0B47FAC56902}" type="presParOf" srcId="{BE06118B-2C6A-491B-9271-C1B8937C1C8B}" destId="{60E446C7-7989-4D41-B110-3B365AF42998}" srcOrd="1" destOrd="0" presId="urn:microsoft.com/office/officeart/2005/8/layout/hProcess9"/>
    <dgm:cxn modelId="{2BF110EB-E5CA-4D61-849A-6359F77116C6}" type="presParOf" srcId="{BE06118B-2C6A-491B-9271-C1B8937C1C8B}" destId="{BAE22E40-C610-4868-A05A-0639E0B723A8}" srcOrd="2" destOrd="0" presId="urn:microsoft.com/office/officeart/2005/8/layout/hProcess9"/>
    <dgm:cxn modelId="{872FAABE-9294-4DD9-BD50-4BF0099EA225}" type="presParOf" srcId="{BE06118B-2C6A-491B-9271-C1B8937C1C8B}" destId="{10BE519D-A07A-4190-AF66-17A66C7132E7}" srcOrd="3" destOrd="0" presId="urn:microsoft.com/office/officeart/2005/8/layout/hProcess9"/>
    <dgm:cxn modelId="{573D0712-EE93-4379-B960-C7977CD9B8F4}" type="presParOf" srcId="{BE06118B-2C6A-491B-9271-C1B8937C1C8B}" destId="{D58CCEA9-41BB-451D-BE9E-B0C6F701CF4A}" srcOrd="4" destOrd="0" presId="urn:microsoft.com/office/officeart/2005/8/layout/hProcess9"/>
    <dgm:cxn modelId="{319D4185-8AD2-4D18-B3A6-31C87DCD8352}" type="presParOf" srcId="{BE06118B-2C6A-491B-9271-C1B8937C1C8B}" destId="{7E947051-F0AC-4CBA-96E7-7DC69596C46B}" srcOrd="5" destOrd="0" presId="urn:microsoft.com/office/officeart/2005/8/layout/hProcess9"/>
    <dgm:cxn modelId="{E3D3DBAD-5B24-4D7A-BDCF-D1F8AA2D2A8C}" type="presParOf" srcId="{BE06118B-2C6A-491B-9271-C1B8937C1C8B}" destId="{1AEB9796-ACDC-45A2-820F-6B6492C3D42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9787B-0A13-471A-869C-380090D55484}">
      <dsp:nvSpPr>
        <dsp:cNvPr id="0" name=""/>
        <dsp:cNvSpPr/>
      </dsp:nvSpPr>
      <dsp:spPr>
        <a:xfrm>
          <a:off x="2560499" y="1206185"/>
          <a:ext cx="3004884" cy="3004884"/>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Remote Supports</a:t>
          </a:r>
        </a:p>
      </dsp:txBody>
      <dsp:txXfrm>
        <a:off x="3000554" y="1646240"/>
        <a:ext cx="2124774" cy="2124774"/>
      </dsp:txXfrm>
    </dsp:sp>
    <dsp:sp modelId="{E3671C2E-CE73-46A9-A2A1-09D73B2DA03B}">
      <dsp:nvSpPr>
        <dsp:cNvPr id="0" name=""/>
        <dsp:cNvSpPr/>
      </dsp:nvSpPr>
      <dsp:spPr>
        <a:xfrm>
          <a:off x="3311720" y="536"/>
          <a:ext cx="1502442" cy="150244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Independence</a:t>
          </a:r>
        </a:p>
      </dsp:txBody>
      <dsp:txXfrm>
        <a:off x="3531748" y="220564"/>
        <a:ext cx="1062386" cy="1062386"/>
      </dsp:txXfrm>
    </dsp:sp>
    <dsp:sp modelId="{2D70A2F0-32ED-4DB3-9A6A-52B58591C943}">
      <dsp:nvSpPr>
        <dsp:cNvPr id="0" name=""/>
        <dsp:cNvSpPr/>
      </dsp:nvSpPr>
      <dsp:spPr>
        <a:xfrm>
          <a:off x="5268591" y="1957406"/>
          <a:ext cx="1502442" cy="150244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Community Integration</a:t>
          </a:r>
        </a:p>
      </dsp:txBody>
      <dsp:txXfrm>
        <a:off x="5488619" y="2177434"/>
        <a:ext cx="1062386" cy="1062386"/>
      </dsp:txXfrm>
    </dsp:sp>
    <dsp:sp modelId="{431D1C3F-FF89-4C2C-981D-D7733796ECF2}">
      <dsp:nvSpPr>
        <dsp:cNvPr id="0" name=""/>
        <dsp:cNvSpPr/>
      </dsp:nvSpPr>
      <dsp:spPr>
        <a:xfrm>
          <a:off x="3311720" y="3914277"/>
          <a:ext cx="1502442" cy="150244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Quality </a:t>
          </a:r>
        </a:p>
        <a:p>
          <a:pPr marL="0" lvl="0" indent="0" algn="ctr" defTabSz="488950">
            <a:lnSpc>
              <a:spcPct val="90000"/>
            </a:lnSpc>
            <a:spcBef>
              <a:spcPct val="0"/>
            </a:spcBef>
            <a:spcAft>
              <a:spcPct val="35000"/>
            </a:spcAft>
            <a:buNone/>
          </a:pPr>
          <a:r>
            <a:rPr lang="en-US" sz="1100" kern="1200" dirty="0"/>
            <a:t>Of </a:t>
          </a:r>
        </a:p>
        <a:p>
          <a:pPr marL="0" lvl="0" indent="0" algn="ctr" defTabSz="488950">
            <a:lnSpc>
              <a:spcPct val="90000"/>
            </a:lnSpc>
            <a:spcBef>
              <a:spcPct val="0"/>
            </a:spcBef>
            <a:spcAft>
              <a:spcPct val="35000"/>
            </a:spcAft>
            <a:buNone/>
          </a:pPr>
          <a:r>
            <a:rPr lang="en-US" sz="1100" kern="1200" dirty="0"/>
            <a:t>Life</a:t>
          </a:r>
        </a:p>
        <a:p>
          <a:pPr marL="0" lvl="0" indent="0" algn="ctr" defTabSz="488950">
            <a:lnSpc>
              <a:spcPct val="90000"/>
            </a:lnSpc>
            <a:spcBef>
              <a:spcPct val="0"/>
            </a:spcBef>
            <a:spcAft>
              <a:spcPct val="35000"/>
            </a:spcAft>
            <a:buNone/>
          </a:pPr>
          <a:endParaRPr lang="en-US" sz="1100" kern="1200" dirty="0"/>
        </a:p>
      </dsp:txBody>
      <dsp:txXfrm>
        <a:off x="3531748" y="4134305"/>
        <a:ext cx="1062386" cy="1062386"/>
      </dsp:txXfrm>
    </dsp:sp>
    <dsp:sp modelId="{E65C6651-C8BE-4458-84F4-FD96AAA068ED}">
      <dsp:nvSpPr>
        <dsp:cNvPr id="0" name=""/>
        <dsp:cNvSpPr/>
      </dsp:nvSpPr>
      <dsp:spPr>
        <a:xfrm>
          <a:off x="1354849" y="1957406"/>
          <a:ext cx="1502442" cy="150244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Safety</a:t>
          </a:r>
        </a:p>
      </dsp:txBody>
      <dsp:txXfrm>
        <a:off x="1574877" y="2177434"/>
        <a:ext cx="1062386" cy="1062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82E06-810D-49C3-BCD6-76E1C5AEFA6F}">
      <dsp:nvSpPr>
        <dsp:cNvPr id="0" name=""/>
        <dsp:cNvSpPr/>
      </dsp:nvSpPr>
      <dsp:spPr>
        <a:xfrm>
          <a:off x="5" y="49071"/>
          <a:ext cx="10969937" cy="42774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528FD-ED37-4246-891D-BCD05F4D1047}">
      <dsp:nvSpPr>
        <dsp:cNvPr id="0" name=""/>
        <dsp:cNvSpPr/>
      </dsp:nvSpPr>
      <dsp:spPr>
        <a:xfrm>
          <a:off x="1339" y="1357434"/>
          <a:ext cx="2640579" cy="180991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Assessments for Barriers</a:t>
          </a:r>
        </a:p>
        <a:p>
          <a:pPr marL="0" lvl="0" indent="0" algn="ctr" defTabSz="711200">
            <a:lnSpc>
              <a:spcPct val="90000"/>
            </a:lnSpc>
            <a:spcBef>
              <a:spcPct val="0"/>
            </a:spcBef>
            <a:spcAft>
              <a:spcPct val="35000"/>
            </a:spcAft>
            <a:buNone/>
          </a:pPr>
          <a:endParaRPr lang="en-US" sz="1600" kern="1200" dirty="0"/>
        </a:p>
      </dsp:txBody>
      <dsp:txXfrm>
        <a:off x="89692" y="1445787"/>
        <a:ext cx="2463873" cy="1633207"/>
      </dsp:txXfrm>
    </dsp:sp>
    <dsp:sp modelId="{BAE22E40-C610-4868-A05A-0639E0B723A8}">
      <dsp:nvSpPr>
        <dsp:cNvPr id="0" name=""/>
        <dsp:cNvSpPr/>
      </dsp:nvSpPr>
      <dsp:spPr>
        <a:xfrm>
          <a:off x="5496798" y="1344982"/>
          <a:ext cx="2640579" cy="180991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Installation </a:t>
          </a:r>
        </a:p>
        <a:p>
          <a:pPr marL="0" lvl="0" indent="0" algn="ctr" defTabSz="711200">
            <a:lnSpc>
              <a:spcPct val="90000"/>
            </a:lnSpc>
            <a:spcBef>
              <a:spcPct val="0"/>
            </a:spcBef>
            <a:spcAft>
              <a:spcPct val="35000"/>
            </a:spcAft>
            <a:buNone/>
          </a:pPr>
          <a:r>
            <a:rPr lang="en-US" sz="1600" kern="1200" dirty="0"/>
            <a:t>and Training</a:t>
          </a:r>
        </a:p>
      </dsp:txBody>
      <dsp:txXfrm>
        <a:off x="5585151" y="1433335"/>
        <a:ext cx="2463873" cy="1633207"/>
      </dsp:txXfrm>
    </dsp:sp>
    <dsp:sp modelId="{D58CCEA9-41BB-451D-BE9E-B0C6F701CF4A}">
      <dsp:nvSpPr>
        <dsp:cNvPr id="0" name=""/>
        <dsp:cNvSpPr/>
      </dsp:nvSpPr>
      <dsp:spPr>
        <a:xfrm>
          <a:off x="8259289" y="1345000"/>
          <a:ext cx="2640579" cy="180991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Remote</a:t>
          </a:r>
        </a:p>
        <a:p>
          <a:pPr marL="0" lvl="0" indent="0" algn="ctr" defTabSz="711200">
            <a:lnSpc>
              <a:spcPct val="90000"/>
            </a:lnSpc>
            <a:spcBef>
              <a:spcPct val="0"/>
            </a:spcBef>
            <a:spcAft>
              <a:spcPct val="35000"/>
            </a:spcAft>
            <a:buNone/>
          </a:pPr>
          <a:r>
            <a:rPr lang="en-US" sz="1600" kern="1200" dirty="0"/>
            <a:t>Monitoring</a:t>
          </a:r>
        </a:p>
        <a:p>
          <a:pPr marL="0" lvl="0" indent="0" algn="ctr" defTabSz="711200">
            <a:lnSpc>
              <a:spcPct val="90000"/>
            </a:lnSpc>
            <a:spcBef>
              <a:spcPct val="0"/>
            </a:spcBef>
            <a:spcAft>
              <a:spcPct val="35000"/>
            </a:spcAft>
            <a:buNone/>
          </a:pPr>
          <a:endParaRPr lang="en-US" sz="1600" kern="1200" dirty="0"/>
        </a:p>
      </dsp:txBody>
      <dsp:txXfrm>
        <a:off x="8347642" y="1433353"/>
        <a:ext cx="2463873" cy="1633207"/>
      </dsp:txXfrm>
    </dsp:sp>
    <dsp:sp modelId="{1AEB9796-ACDC-45A2-820F-6B6492C3D42D}">
      <dsp:nvSpPr>
        <dsp:cNvPr id="0" name=""/>
        <dsp:cNvSpPr/>
      </dsp:nvSpPr>
      <dsp:spPr>
        <a:xfrm>
          <a:off x="2764290" y="1346738"/>
          <a:ext cx="2640579" cy="180991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Device Identification</a:t>
          </a:r>
        </a:p>
        <a:p>
          <a:pPr marL="0" lvl="0" indent="0" algn="ctr" defTabSz="711200">
            <a:lnSpc>
              <a:spcPct val="90000"/>
            </a:lnSpc>
            <a:spcBef>
              <a:spcPct val="0"/>
            </a:spcBef>
            <a:spcAft>
              <a:spcPct val="35000"/>
            </a:spcAft>
            <a:buNone/>
          </a:pPr>
          <a:endParaRPr lang="en-US" sz="1600" kern="1200" dirty="0"/>
        </a:p>
      </dsp:txBody>
      <dsp:txXfrm>
        <a:off x="2852643" y="1435091"/>
        <a:ext cx="2463873" cy="163320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58CE1-3CA7-41ED-B6A9-E3A0C24AF703}" type="datetimeFigureOut">
              <a:rPr lang="en-US" smtClean="0"/>
              <a:t>1/22/2024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EFC13-00E4-47FC-9DDB-B072D2146B31}" type="slidenum">
              <a:rPr lang="en-US" smtClean="0"/>
              <a:t>‹#›</a:t>
            </a:fld>
            <a:endParaRPr lang="en-US"/>
          </a:p>
        </p:txBody>
      </p:sp>
    </p:spTree>
    <p:extLst>
      <p:ext uri="{BB962C8B-B14F-4D97-AF65-F5344CB8AC3E}">
        <p14:creationId xmlns:p14="http://schemas.microsoft.com/office/powerpoint/2010/main" val="28238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Good Afternoon I am Pam Fields CEO of MidState Arc.  Remote supports has been provided by MidState Arc since 2014.</a:t>
            </a:r>
          </a:p>
        </p:txBody>
      </p:sp>
      <p:sp>
        <p:nvSpPr>
          <p:cNvPr id="4" name="Slide Number Placeholder 3"/>
          <p:cNvSpPr>
            <a:spLocks noGrp="1"/>
          </p:cNvSpPr>
          <p:nvPr>
            <p:ph type="sldNum" sz="quarter" idx="10"/>
          </p:nvPr>
        </p:nvSpPr>
        <p:spPr/>
        <p:txBody>
          <a:bodyPr/>
          <a:lstStyle/>
          <a:p>
            <a:fld id="{D30EFC13-00E4-47FC-9DDB-B072D2146B31}" type="slidenum">
              <a:rPr lang="en-US" smtClean="0"/>
              <a:t>1</a:t>
            </a:fld>
            <a:endParaRPr lang="en-US"/>
          </a:p>
        </p:txBody>
      </p:sp>
    </p:spTree>
    <p:extLst>
      <p:ext uri="{BB962C8B-B14F-4D97-AF65-F5344CB8AC3E}">
        <p14:creationId xmlns:p14="http://schemas.microsoft.com/office/powerpoint/2010/main" val="159017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Almarai"/>
              </a:rPr>
              <a:t> Each system is customized for the individuals.  Once the team has chosen the kind of system to use next step is for the team to choose the components of the remote support system. They need to identify what they want to know from the system The next several slides will give you an idea of some components that can be used.. </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96983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sensors are used throughout the house to capture general movement</a:t>
            </a:r>
          </a:p>
        </p:txBody>
      </p:sp>
      <p:sp>
        <p:nvSpPr>
          <p:cNvPr id="4" name="Slide Number Placeholder 3"/>
          <p:cNvSpPr>
            <a:spLocks noGrp="1"/>
          </p:cNvSpPr>
          <p:nvPr>
            <p:ph type="sldNum" sz="quarter" idx="5"/>
          </p:nvPr>
        </p:nvSpPr>
        <p:spPr/>
        <p:txBody>
          <a:bodyPr/>
          <a:lstStyle/>
          <a:p>
            <a:fld id="{593C86C9-D87C-4A28-8DF6-74F7268CF2CA}" type="slidenum">
              <a:rPr lang="en-US" smtClean="0"/>
              <a:t>11</a:t>
            </a:fld>
            <a:endParaRPr lang="en-US" dirty="0"/>
          </a:p>
        </p:txBody>
      </p:sp>
    </p:spTree>
    <p:extLst>
      <p:ext uri="{BB962C8B-B14F-4D97-AF65-F5344CB8AC3E}">
        <p14:creationId xmlns:p14="http://schemas.microsoft.com/office/powerpoint/2010/main" val="217913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Contact Sensors track what has opened or closed; this can include any thing that opens and closes including drawers and windows</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64982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mats for Bed, chair and other contact aid with collecting data from where someone sits, stands or lies</a:t>
            </a:r>
          </a:p>
        </p:txBody>
      </p:sp>
      <p:sp>
        <p:nvSpPr>
          <p:cNvPr id="4" name="Slide Number Placeholder 3"/>
          <p:cNvSpPr>
            <a:spLocks noGrp="1"/>
          </p:cNvSpPr>
          <p:nvPr>
            <p:ph type="sldNum" sz="quarter" idx="5"/>
          </p:nvPr>
        </p:nvSpPr>
        <p:spPr/>
        <p:txBody>
          <a:bodyPr/>
          <a:lstStyle/>
          <a:p>
            <a:fld id="{593C86C9-D87C-4A28-8DF6-74F7268CF2CA}" type="slidenum">
              <a:rPr lang="en-US" smtClean="0"/>
              <a:t>13</a:t>
            </a:fld>
            <a:endParaRPr lang="en-US" dirty="0"/>
          </a:p>
        </p:txBody>
      </p:sp>
    </p:spTree>
    <p:extLst>
      <p:ext uri="{BB962C8B-B14F-4D97-AF65-F5344CB8AC3E}">
        <p14:creationId xmlns:p14="http://schemas.microsoft.com/office/powerpoint/2010/main" val="171956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buttons and Pendants track falls,  and allows one to call for help from a care giver or a medical professional</a:t>
            </a:r>
          </a:p>
        </p:txBody>
      </p:sp>
      <p:sp>
        <p:nvSpPr>
          <p:cNvPr id="4" name="Slide Number Placeholder 3"/>
          <p:cNvSpPr>
            <a:spLocks noGrp="1"/>
          </p:cNvSpPr>
          <p:nvPr>
            <p:ph type="sldNum" sz="quarter" idx="5"/>
          </p:nvPr>
        </p:nvSpPr>
        <p:spPr/>
        <p:txBody>
          <a:bodyPr/>
          <a:lstStyle/>
          <a:p>
            <a:fld id="{593C86C9-D87C-4A28-8DF6-74F7268CF2CA}" type="slidenum">
              <a:rPr lang="en-US" smtClean="0"/>
              <a:t>14</a:t>
            </a:fld>
            <a:endParaRPr lang="en-US" dirty="0"/>
          </a:p>
        </p:txBody>
      </p:sp>
    </p:spTree>
    <p:extLst>
      <p:ext uri="{BB962C8B-B14F-4D97-AF65-F5344CB8AC3E}">
        <p14:creationId xmlns:p14="http://schemas.microsoft.com/office/powerpoint/2010/main" val="65963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Cameras Allow monitoring of the common areas inside and outside the home with two-way audio; we typically do not use inside cameras except for training and video calls; but it is an option </a:t>
            </a:r>
          </a:p>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15</a:t>
            </a:fld>
            <a:endParaRPr lang="en-US" dirty="0"/>
          </a:p>
        </p:txBody>
      </p:sp>
    </p:spTree>
    <p:extLst>
      <p:ext uri="{BB962C8B-B14F-4D97-AF65-F5344CB8AC3E}">
        <p14:creationId xmlns:p14="http://schemas.microsoft.com/office/powerpoint/2010/main" val="305711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Doorbells and smart locks ensure the person is safe and gives options for easy entry and safe door answering.</a:t>
            </a:r>
          </a:p>
          <a:p>
            <a:endParaRPr lang="en-US" dirty="0"/>
          </a:p>
          <a:p>
            <a:pPr defTabSz="931774"/>
            <a:r>
              <a:rPr lang="en-US" dirty="0">
                <a:latin typeface="Calibri" panose="020F0502020204030204" pitchFamily="34" charset="0"/>
                <a:ea typeface="Calibri" panose="020F0502020204030204" pitchFamily="34" charset="0"/>
              </a:rPr>
              <a:t>The ADC doorbell can be programed to activate an intelligent light or an intelligent outlet with a strobe device plugged into it to notify a hearing-impaired person someone is at the door. </a:t>
            </a:r>
            <a:endParaRPr lang="en-US" dirty="0"/>
          </a:p>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16</a:t>
            </a:fld>
            <a:endParaRPr lang="en-US" dirty="0"/>
          </a:p>
        </p:txBody>
      </p:sp>
    </p:spTree>
    <p:extLst>
      <p:ext uri="{BB962C8B-B14F-4D97-AF65-F5344CB8AC3E}">
        <p14:creationId xmlns:p14="http://schemas.microsoft.com/office/powerpoint/2010/main" val="255150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Flush sensors and water overflow sensors track if  someone flushes the toilet or if there is a flood, toilet overflow, sink overflow or washing machine; </a:t>
            </a:r>
          </a:p>
          <a:p>
            <a:endParaRPr lang="en-US" dirty="0"/>
          </a:p>
          <a:p>
            <a:r>
              <a:rPr lang="en-US" dirty="0"/>
              <a:t>Once you receive the overflow alert the water sensor valve allows you to shut the water off remotely until someone can get there to assist</a:t>
            </a:r>
          </a:p>
        </p:txBody>
      </p:sp>
      <p:sp>
        <p:nvSpPr>
          <p:cNvPr id="4" name="Slide Number Placeholder 3"/>
          <p:cNvSpPr>
            <a:spLocks noGrp="1"/>
          </p:cNvSpPr>
          <p:nvPr>
            <p:ph type="sldNum" sz="quarter" idx="5"/>
          </p:nvPr>
        </p:nvSpPr>
        <p:spPr/>
        <p:txBody>
          <a:bodyPr/>
          <a:lstStyle/>
          <a:p>
            <a:fld id="{593C86C9-D87C-4A28-8DF6-74F7268CF2CA}" type="slidenum">
              <a:rPr lang="en-US" smtClean="0"/>
              <a:t>17</a:t>
            </a:fld>
            <a:endParaRPr lang="en-US" dirty="0"/>
          </a:p>
        </p:txBody>
      </p:sp>
    </p:spTree>
    <p:extLst>
      <p:ext uri="{BB962C8B-B14F-4D97-AF65-F5344CB8AC3E}">
        <p14:creationId xmlns:p14="http://schemas.microsoft.com/office/powerpoint/2010/main" val="1982549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Control options including Temperature, Lights, plugs and blinds  that allows the person/caregiver to adjust your comfort from a  phone or by setting routines .  </a:t>
            </a:r>
          </a:p>
          <a:p>
            <a:pPr defTabSz="931774">
              <a:defRPr/>
            </a:pPr>
            <a:endParaRPr lang="en-US" dirty="0"/>
          </a:p>
          <a:p>
            <a:pPr defTabSz="931774">
              <a:defRPr/>
            </a:pPr>
            <a:r>
              <a:rPr lang="en-US" dirty="0"/>
              <a:t>If someone locks themselves out you can let them in remotely. You can allow Different codes for care givers that are easy to eliminate if they no longer work with the person</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18</a:t>
            </a:fld>
            <a:endParaRPr lang="en-US" dirty="0"/>
          </a:p>
        </p:txBody>
      </p:sp>
    </p:spTree>
    <p:extLst>
      <p:ext uri="{BB962C8B-B14F-4D97-AF65-F5344CB8AC3E}">
        <p14:creationId xmlns:p14="http://schemas.microsoft.com/office/powerpoint/2010/main" val="223243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can you have  fire and carbon detection but you can opt in for full alarm monitoring</a:t>
            </a:r>
          </a:p>
        </p:txBody>
      </p:sp>
      <p:sp>
        <p:nvSpPr>
          <p:cNvPr id="4" name="Slide Number Placeholder 3"/>
          <p:cNvSpPr>
            <a:spLocks noGrp="1"/>
          </p:cNvSpPr>
          <p:nvPr>
            <p:ph type="sldNum" sz="quarter" idx="5"/>
          </p:nvPr>
        </p:nvSpPr>
        <p:spPr/>
        <p:txBody>
          <a:bodyPr/>
          <a:lstStyle/>
          <a:p>
            <a:fld id="{593C86C9-D87C-4A28-8DF6-74F7268CF2CA}" type="slidenum">
              <a:rPr lang="en-US" smtClean="0"/>
              <a:t>19</a:t>
            </a:fld>
            <a:endParaRPr lang="en-US" dirty="0"/>
          </a:p>
        </p:txBody>
      </p:sp>
    </p:spTree>
    <p:extLst>
      <p:ext uri="{BB962C8B-B14F-4D97-AF65-F5344CB8AC3E}">
        <p14:creationId xmlns:p14="http://schemas.microsoft.com/office/powerpoint/2010/main" val="77331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remote support monitoring service covers increased independence, safety for the person moving into a less restrictive environment, bring a higher quality of life and promoting full community integration and inclusion</a:t>
            </a:r>
            <a:endParaRPr lang="en-US" dirty="0"/>
          </a:p>
        </p:txBody>
      </p:sp>
      <p:sp>
        <p:nvSpPr>
          <p:cNvPr id="4" name="Slide Number Placeholder 3"/>
          <p:cNvSpPr>
            <a:spLocks noGrp="1"/>
          </p:cNvSpPr>
          <p:nvPr>
            <p:ph type="sldNum" sz="quarter" idx="10"/>
          </p:nvPr>
        </p:nvSpPr>
        <p:spPr/>
        <p:txBody>
          <a:bodyPr/>
          <a:lstStyle/>
          <a:p>
            <a:fld id="{593C86C9-D87C-4A28-8DF6-74F7268CF2CA}" type="slidenum">
              <a:rPr lang="en-US" smtClean="0"/>
              <a:t>2</a:t>
            </a:fld>
            <a:endParaRPr lang="en-US"/>
          </a:p>
        </p:txBody>
      </p:sp>
    </p:spTree>
    <p:extLst>
      <p:ext uri="{BB962C8B-B14F-4D97-AF65-F5344CB8AC3E}">
        <p14:creationId xmlns:p14="http://schemas.microsoft.com/office/powerpoint/2010/main" val="1501391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 is available that allows contact with the caregiver when in the community</a:t>
            </a:r>
          </a:p>
          <a:p>
            <a:endParaRPr lang="en-US" dirty="0"/>
          </a:p>
          <a:p>
            <a:r>
              <a:rPr lang="en-US" dirty="0"/>
              <a:t>The system also supports connected car that lets you know where the person is and if their car is ok (gas, accident, etc.…)</a:t>
            </a:r>
          </a:p>
        </p:txBody>
      </p:sp>
      <p:sp>
        <p:nvSpPr>
          <p:cNvPr id="4" name="Slide Number Placeholder 3"/>
          <p:cNvSpPr>
            <a:spLocks noGrp="1"/>
          </p:cNvSpPr>
          <p:nvPr>
            <p:ph type="sldNum" sz="quarter" idx="5"/>
          </p:nvPr>
        </p:nvSpPr>
        <p:spPr/>
        <p:txBody>
          <a:bodyPr/>
          <a:lstStyle/>
          <a:p>
            <a:fld id="{593C86C9-D87C-4A28-8DF6-74F7268CF2CA}" type="slidenum">
              <a:rPr lang="en-US" smtClean="0"/>
              <a:t>20</a:t>
            </a:fld>
            <a:endParaRPr lang="en-US" dirty="0"/>
          </a:p>
        </p:txBody>
      </p:sp>
    </p:spTree>
    <p:extLst>
      <p:ext uri="{BB962C8B-B14F-4D97-AF65-F5344CB8AC3E}">
        <p14:creationId xmlns:p14="http://schemas.microsoft.com/office/powerpoint/2010/main" val="330286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wanted to cover add Ons to the system that we use on a regular basis.  We use a variety of add on devices such as</a:t>
            </a:r>
          </a:p>
          <a:p>
            <a:endParaRPr lang="en-US" dirty="0"/>
          </a:p>
          <a:p>
            <a:r>
              <a:rPr lang="en-US" dirty="0"/>
              <a:t>Cooking Safety – for stove, oven and microwave –the Iguard is being added to the system</a:t>
            </a:r>
          </a:p>
          <a:p>
            <a:endParaRPr lang="en-US" dirty="0"/>
          </a:p>
          <a:p>
            <a:r>
              <a:rPr lang="en-US" dirty="0"/>
              <a:t>Med management</a:t>
            </a:r>
          </a:p>
          <a:p>
            <a:endParaRPr lang="en-US" dirty="0"/>
          </a:p>
          <a:p>
            <a:r>
              <a:rPr lang="en-US" dirty="0"/>
              <a:t>Automatic door openers</a:t>
            </a:r>
          </a:p>
          <a:p>
            <a:endParaRPr lang="en-US" dirty="0"/>
          </a:p>
          <a:p>
            <a:r>
              <a:rPr lang="en-US" dirty="0"/>
              <a:t>Bed shakers – are being added to the system</a:t>
            </a:r>
          </a:p>
          <a:p>
            <a:endParaRPr lang="en-US" dirty="0"/>
          </a:p>
          <a:p>
            <a:r>
              <a:rPr lang="en-US" dirty="0"/>
              <a:t>And the list goes on and on</a:t>
            </a:r>
          </a:p>
          <a:p>
            <a:endParaRPr lang="en-US" dirty="0"/>
          </a:p>
          <a:p>
            <a:r>
              <a:rPr lang="en-US" dirty="0"/>
              <a:t>Alarm . Com is constantly looking to integrate new devices into their system.  </a:t>
            </a:r>
          </a:p>
        </p:txBody>
      </p:sp>
      <p:sp>
        <p:nvSpPr>
          <p:cNvPr id="4" name="Slide Number Placeholder 3"/>
          <p:cNvSpPr>
            <a:spLocks noGrp="1"/>
          </p:cNvSpPr>
          <p:nvPr>
            <p:ph type="sldNum" sz="quarter" idx="5"/>
          </p:nvPr>
        </p:nvSpPr>
        <p:spPr/>
        <p:txBody>
          <a:bodyPr/>
          <a:lstStyle/>
          <a:p>
            <a:fld id="{593C86C9-D87C-4A28-8DF6-74F7268CF2CA}" type="slidenum">
              <a:rPr lang="en-US" smtClean="0"/>
              <a:t>21</a:t>
            </a:fld>
            <a:endParaRPr lang="en-US" dirty="0"/>
          </a:p>
        </p:txBody>
      </p:sp>
    </p:spTree>
    <p:extLst>
      <p:ext uri="{BB962C8B-B14F-4D97-AF65-F5344CB8AC3E}">
        <p14:creationId xmlns:p14="http://schemas.microsoft.com/office/powerpoint/2010/main" val="1802448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resources you can add and that includes</a:t>
            </a:r>
          </a:p>
          <a:p>
            <a:r>
              <a:rPr lang="en-US" dirty="0"/>
              <a:t>Natural supports</a:t>
            </a:r>
          </a:p>
          <a:p>
            <a:r>
              <a:rPr lang="en-US" dirty="0"/>
              <a:t>Community resources like visiting nurses</a:t>
            </a:r>
          </a:p>
          <a:p>
            <a:r>
              <a:rPr lang="en-US" dirty="0"/>
              <a:t>Transportation</a:t>
            </a:r>
          </a:p>
          <a:p>
            <a:r>
              <a:rPr lang="en-US" dirty="0"/>
              <a:t>Meals on wheels</a:t>
            </a:r>
          </a:p>
          <a:p>
            <a:r>
              <a:rPr lang="en-US" dirty="0"/>
              <a:t>Money Management</a:t>
            </a:r>
          </a:p>
          <a:p>
            <a:endParaRPr lang="en-US" dirty="0"/>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22</a:t>
            </a:fld>
            <a:endParaRPr lang="en-US"/>
          </a:p>
        </p:txBody>
      </p:sp>
    </p:spTree>
    <p:extLst>
      <p:ext uri="{BB962C8B-B14F-4D97-AF65-F5344CB8AC3E}">
        <p14:creationId xmlns:p14="http://schemas.microsoft.com/office/powerpoint/2010/main" val="7235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team will decide if trials of a remote support system to see how the person does and to address all the fears identified with the team, during this stage cameras in the common areas will be used to answer the questions what happens when no one is there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Morris and Annie two different trials</a:t>
            </a:r>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23</a:t>
            </a:fld>
            <a:endParaRPr lang="en-US"/>
          </a:p>
        </p:txBody>
      </p:sp>
    </p:spTree>
    <p:extLst>
      <p:ext uri="{BB962C8B-B14F-4D97-AF65-F5344CB8AC3E}">
        <p14:creationId xmlns:p14="http://schemas.microsoft.com/office/powerpoint/2010/main" val="783351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steps to address fears and concerns</a:t>
            </a:r>
          </a:p>
        </p:txBody>
      </p:sp>
      <p:sp>
        <p:nvSpPr>
          <p:cNvPr id="4" name="Slide Number Placeholder 3"/>
          <p:cNvSpPr>
            <a:spLocks noGrp="1"/>
          </p:cNvSpPr>
          <p:nvPr>
            <p:ph type="sldNum" sz="quarter" idx="5"/>
          </p:nvPr>
        </p:nvSpPr>
        <p:spPr/>
        <p:txBody>
          <a:bodyPr/>
          <a:lstStyle/>
          <a:p>
            <a:fld id="{D30EFC13-00E4-47FC-9DDB-B072D2146B31}" type="slidenum">
              <a:rPr lang="en-US" smtClean="0"/>
              <a:t>24</a:t>
            </a:fld>
            <a:endParaRPr lang="en-US"/>
          </a:p>
        </p:txBody>
      </p:sp>
    </p:spTree>
    <p:extLst>
      <p:ext uri="{BB962C8B-B14F-4D97-AF65-F5344CB8AC3E}">
        <p14:creationId xmlns:p14="http://schemas.microsoft.com/office/powerpoint/2010/main" val="1427268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MIdState</a:t>
            </a:r>
            <a:r>
              <a:rPr lang="en-US" sz="1200" dirty="0">
                <a:latin typeface="Arial" panose="020B0604020202020204" pitchFamily="34" charset="0"/>
                <a:cs typeface="Arial" panose="020B0604020202020204" pitchFamily="34" charset="0"/>
              </a:rPr>
              <a:t> Arc conducts a thorough triage of all people who are referred to make sure it is a good fit.   There are certain diagnosis and behaviors that would prevent someone from reducing their in-person staffing ratios to truly live independently.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These behaviors/diagnoses include actions that would require immediate staff intervention to ensure everyone’s health and safety, and could not be addressed by any other method..</a:t>
            </a:r>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26</a:t>
            </a:fld>
            <a:endParaRPr lang="en-US"/>
          </a:p>
        </p:txBody>
      </p:sp>
    </p:spTree>
    <p:extLst>
      <p:ext uri="{BB962C8B-B14F-4D97-AF65-F5344CB8AC3E}">
        <p14:creationId xmlns:p14="http://schemas.microsoft.com/office/powerpoint/2010/main" val="154642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Predatory behavior, </a:t>
            </a:r>
          </a:p>
          <a:p>
            <a:r>
              <a:rPr lang="en-US" dirty="0"/>
              <a:t>Pyromania, </a:t>
            </a:r>
          </a:p>
          <a:p>
            <a:r>
              <a:rPr lang="en-US" dirty="0"/>
              <a:t>self-injurious behaviors, </a:t>
            </a:r>
          </a:p>
          <a:p>
            <a:r>
              <a:rPr lang="en-US" dirty="0"/>
              <a:t>Bolting/AWOL without safety skills, </a:t>
            </a:r>
          </a:p>
          <a:p>
            <a:r>
              <a:rPr lang="en-US" dirty="0"/>
              <a:t>uncontrolled seizures, </a:t>
            </a:r>
          </a:p>
          <a:p>
            <a:r>
              <a:rPr lang="en-US" dirty="0"/>
              <a:t>lack of social sexual safety skills, </a:t>
            </a:r>
          </a:p>
          <a:p>
            <a:r>
              <a:rPr lang="en-US" dirty="0"/>
              <a:t>Prader Willis, uncontrolled pica, </a:t>
            </a:r>
          </a:p>
          <a:p>
            <a:r>
              <a:rPr lang="en-US" dirty="0"/>
              <a:t>uncontrolled aggression or dangerous behaviors, </a:t>
            </a:r>
            <a:r>
              <a:rPr lang="en-US" dirty="0" err="1"/>
              <a:t>etc</a:t>
            </a:r>
            <a:r>
              <a:rPr lang="en-US" dirty="0"/>
              <a:t>… </a:t>
            </a:r>
          </a:p>
          <a:p>
            <a:r>
              <a:rPr lang="en-US" dirty="0"/>
              <a:t>Other issues/behaviors could be identified during the safety assessment</a:t>
            </a:r>
          </a:p>
          <a:p>
            <a:r>
              <a:rPr lang="en-US" dirty="0"/>
              <a:t>Advanced memory diseases</a:t>
            </a:r>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27</a:t>
            </a:fld>
            <a:endParaRPr lang="en-US"/>
          </a:p>
        </p:txBody>
      </p:sp>
    </p:spTree>
    <p:extLst>
      <p:ext uri="{BB962C8B-B14F-4D97-AF65-F5344CB8AC3E}">
        <p14:creationId xmlns:p14="http://schemas.microsoft.com/office/powerpoint/2010/main" val="412873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have 10 more opening in the next month.   Talk about positive steps they have taken and what positive changes we have seen</a:t>
            </a:r>
          </a:p>
        </p:txBody>
      </p:sp>
      <p:sp>
        <p:nvSpPr>
          <p:cNvPr id="4" name="Slide Number Placeholder 3"/>
          <p:cNvSpPr>
            <a:spLocks noGrp="1"/>
          </p:cNvSpPr>
          <p:nvPr>
            <p:ph type="sldNum" sz="quarter" idx="5"/>
          </p:nvPr>
        </p:nvSpPr>
        <p:spPr/>
        <p:txBody>
          <a:bodyPr/>
          <a:lstStyle/>
          <a:p>
            <a:fld id="{D30EFC13-00E4-47FC-9DDB-B072D2146B31}" type="slidenum">
              <a:rPr lang="en-US" smtClean="0"/>
              <a:t>28</a:t>
            </a:fld>
            <a:endParaRPr lang="en-US"/>
          </a:p>
        </p:txBody>
      </p:sp>
    </p:spTree>
    <p:extLst>
      <p:ext uri="{BB962C8B-B14F-4D97-AF65-F5344CB8AC3E}">
        <p14:creationId xmlns:p14="http://schemas.microsoft.com/office/powerpoint/2010/main" val="2937683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Promotes independence by making people feel more comfortable and secure</a:t>
            </a:r>
          </a:p>
          <a:p>
            <a:r>
              <a:rPr lang="en-US" dirty="0"/>
              <a:t>Gives more opportunity for decision making and control</a:t>
            </a:r>
          </a:p>
          <a:p>
            <a:r>
              <a:rPr lang="en-US" dirty="0"/>
              <a:t>Helps people live safer in their own home</a:t>
            </a:r>
          </a:p>
          <a:p>
            <a:r>
              <a:rPr lang="en-US" dirty="0"/>
              <a:t>Enhances daily living</a:t>
            </a:r>
          </a:p>
          <a:p>
            <a:r>
              <a:rPr lang="en-US" dirty="0"/>
              <a:t>Allows independence with less dependence on direct care staff. </a:t>
            </a:r>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29</a:t>
            </a:fld>
            <a:endParaRPr lang="en-US"/>
          </a:p>
        </p:txBody>
      </p:sp>
    </p:spTree>
    <p:extLst>
      <p:ext uri="{BB962C8B-B14F-4D97-AF65-F5344CB8AC3E}">
        <p14:creationId xmlns:p14="http://schemas.microsoft.com/office/powerpoint/2010/main" val="3660944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7:notes"/>
          <p:cNvSpPr txBox="1">
            <a:spLocks noGrp="1"/>
          </p:cNvSpPr>
          <p:nvPr>
            <p:ph type="body" idx="1"/>
          </p:nvPr>
        </p:nvSpPr>
        <p:spPr>
          <a:xfrm>
            <a:off x="685800" y="4400551"/>
            <a:ext cx="5486400" cy="3600450"/>
          </a:xfrm>
          <a:prstGeom prst="rect">
            <a:avLst/>
          </a:prstGeom>
          <a:noFill/>
          <a:ln>
            <a:noFill/>
          </a:ln>
        </p:spPr>
        <p:txBody>
          <a:bodyPr spcFirstLastPara="1" wrap="square" lIns="91409" tIns="45704" rIns="91409" bIns="45704" anchor="t" anchorCtr="0">
            <a:noAutofit/>
          </a:bodyPr>
          <a:lstStyle/>
          <a:p>
            <a:pPr>
              <a:buSzPts val="1400"/>
            </a:pPr>
            <a:r>
              <a:rPr lang="en-US" dirty="0">
                <a:solidFill>
                  <a:srgbClr val="00B0F0"/>
                </a:solidFill>
              </a:rPr>
              <a:t>MidState Arc fully supports Independent living using remote supports and other assistive technologies</a:t>
            </a:r>
          </a:p>
          <a:p>
            <a:pPr>
              <a:buSzPts val="1400"/>
            </a:pPr>
            <a:endParaRPr lang="en-US" dirty="0">
              <a:solidFill>
                <a:srgbClr val="00B0F0"/>
              </a:solidFill>
            </a:endParaRPr>
          </a:p>
          <a:p>
            <a:pPr>
              <a:buSzPts val="1400"/>
            </a:pPr>
            <a:r>
              <a:rPr lang="en-US" dirty="0">
                <a:solidFill>
                  <a:srgbClr val="00B0F0"/>
                </a:solidFill>
              </a:rPr>
              <a:t>Questions??</a:t>
            </a:r>
          </a:p>
        </p:txBody>
      </p:sp>
      <p:sp>
        <p:nvSpPr>
          <p:cNvPr id="226" name="Google Shape;226;p3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Remote Support is a way to virtually monitor someone who is alone </a:t>
            </a:r>
          </a:p>
          <a:p>
            <a:pPr algn="l"/>
            <a:r>
              <a:rPr lang="en-US" b="1" dirty="0"/>
              <a:t>And using a technology system paired with </a:t>
            </a:r>
          </a:p>
          <a:p>
            <a:pPr algn="l"/>
            <a:r>
              <a:rPr lang="en-US" b="1" dirty="0"/>
              <a:t>a live off-site staff or natural support to </a:t>
            </a:r>
            <a:r>
              <a:rPr lang="en-US" b="1" dirty="0" err="1"/>
              <a:t>monior</a:t>
            </a:r>
            <a:r>
              <a:rPr lang="en-US" b="1" dirty="0"/>
              <a:t> alerts and notifications sent by the system.</a:t>
            </a:r>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3</a:t>
            </a:fld>
            <a:endParaRPr lang="en-US"/>
          </a:p>
        </p:txBody>
      </p:sp>
    </p:spTree>
    <p:extLst>
      <p:ext uri="{BB962C8B-B14F-4D97-AF65-F5344CB8AC3E}">
        <p14:creationId xmlns:p14="http://schemas.microsoft.com/office/powerpoint/2010/main" val="341742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Process  includes the following steps</a:t>
            </a:r>
          </a:p>
          <a:p>
            <a:endParaRPr lang="en-US" dirty="0"/>
          </a:p>
        </p:txBody>
      </p:sp>
      <p:sp>
        <p:nvSpPr>
          <p:cNvPr id="4" name="Slide Number Placeholder 3"/>
          <p:cNvSpPr>
            <a:spLocks noGrp="1"/>
          </p:cNvSpPr>
          <p:nvPr>
            <p:ph type="sldNum" sz="quarter" idx="10"/>
          </p:nvPr>
        </p:nvSpPr>
        <p:spPr/>
        <p:txBody>
          <a:bodyPr/>
          <a:lstStyle/>
          <a:p>
            <a:fld id="{593C86C9-D87C-4A28-8DF6-74F7268CF2CA}" type="slidenum">
              <a:rPr lang="en-US" smtClean="0"/>
              <a:t>4</a:t>
            </a:fld>
            <a:endParaRPr lang="en-US"/>
          </a:p>
        </p:txBody>
      </p:sp>
    </p:spTree>
    <p:extLst>
      <p:ext uri="{BB962C8B-B14F-4D97-AF65-F5344CB8AC3E}">
        <p14:creationId xmlns:p14="http://schemas.microsoft.com/office/powerpoint/2010/main" val="264149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Step is to work with the support team and provide them with the information they need to make an informed decision</a:t>
            </a:r>
          </a:p>
        </p:txBody>
      </p:sp>
      <p:sp>
        <p:nvSpPr>
          <p:cNvPr id="4" name="Slide Number Placeholder 3"/>
          <p:cNvSpPr>
            <a:spLocks noGrp="1"/>
          </p:cNvSpPr>
          <p:nvPr>
            <p:ph type="sldNum" sz="quarter" idx="5"/>
          </p:nvPr>
        </p:nvSpPr>
        <p:spPr/>
        <p:txBody>
          <a:bodyPr/>
          <a:lstStyle/>
          <a:p>
            <a:fld id="{D30EFC13-00E4-47FC-9DDB-B072D2146B31}" type="slidenum">
              <a:rPr lang="en-US" smtClean="0"/>
              <a:t>5</a:t>
            </a:fld>
            <a:endParaRPr lang="en-US"/>
          </a:p>
        </p:txBody>
      </p:sp>
    </p:spTree>
    <p:extLst>
      <p:ext uri="{BB962C8B-B14F-4D97-AF65-F5344CB8AC3E}">
        <p14:creationId xmlns:p14="http://schemas.microsoft.com/office/powerpoint/2010/main" val="187176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endParaRPr lang="en-US" sz="2800" kern="100" dirty="0">
              <a:latin typeface="Arial Narrow" panose="020B0606020202030204" pitchFamily="34" charset="0"/>
              <a:ea typeface="Calibri" panose="020F0502020204030204" pitchFamily="34" charset="0"/>
              <a:cs typeface="Times New Roman" panose="02020603050405020304" pitchFamily="18" charset="0"/>
            </a:endParaRPr>
          </a:p>
          <a:p>
            <a:pPr marL="109728" indent="0">
              <a:buNone/>
            </a:pPr>
            <a:r>
              <a:rPr lang="en-US" sz="2800" kern="100" dirty="0">
                <a:latin typeface="Arial Narrow" panose="020B0606020202030204" pitchFamily="34" charset="0"/>
                <a:ea typeface="Calibri" panose="020F0502020204030204" pitchFamily="34" charset="0"/>
                <a:cs typeface="Times New Roman" panose="02020603050405020304" pitchFamily="18" charset="0"/>
              </a:rPr>
              <a:t>The person is then referred to have a comprehensive assessment done, during which time the Assistive Technology Professional(s) work with the care team to complete a series of assessments including:</a:t>
            </a:r>
          </a:p>
          <a:p>
            <a:pPr marL="109728" indent="0">
              <a:buNone/>
            </a:pPr>
            <a:endParaRPr lang="en-US" sz="2800" kern="100" dirty="0">
              <a:latin typeface="Arial Narrow" panose="020B0606020202030204" pitchFamily="34" charset="0"/>
              <a:ea typeface="Calibri" panose="020F0502020204030204" pitchFamily="34" charset="0"/>
              <a:cs typeface="Times New Roman" panose="02020603050405020304" pitchFamily="18" charset="0"/>
            </a:endParaRPr>
          </a:p>
          <a:p>
            <a:pPr lvl="2"/>
            <a:r>
              <a:rPr lang="en-US" sz="3200" kern="100" dirty="0">
                <a:latin typeface="Arial Narrow" panose="020B0606020202030204" pitchFamily="34" charset="0"/>
                <a:ea typeface="Calibri" panose="020F0502020204030204" pitchFamily="34" charset="0"/>
                <a:cs typeface="Times New Roman" panose="02020603050405020304" pitchFamily="18" charset="0"/>
              </a:rPr>
              <a:t>Independent Living Assessment</a:t>
            </a:r>
          </a:p>
          <a:p>
            <a:pPr lvl="2"/>
            <a:r>
              <a:rPr lang="en-US" sz="3200" kern="100" dirty="0">
                <a:latin typeface="Arial Narrow" panose="020B0606020202030204" pitchFamily="34" charset="0"/>
                <a:ea typeface="Calibri" panose="020F0502020204030204" pitchFamily="34" charset="0"/>
                <a:cs typeface="Times New Roman" panose="02020603050405020304" pitchFamily="18" charset="0"/>
              </a:rPr>
              <a:t>Risk &amp; Safety Assessment</a:t>
            </a:r>
          </a:p>
          <a:p>
            <a:pPr lvl="2"/>
            <a:r>
              <a:rPr lang="en-US" sz="3200" kern="100" dirty="0">
                <a:latin typeface="Arial Narrow" panose="020B0606020202030204" pitchFamily="34" charset="0"/>
                <a:ea typeface="Calibri" panose="020F0502020204030204" pitchFamily="34" charset="0"/>
                <a:cs typeface="Times New Roman" panose="02020603050405020304" pitchFamily="18" charset="0"/>
              </a:rPr>
              <a:t>Assistive Technology Assessment  </a:t>
            </a:r>
            <a:endParaRPr lang="en-US" sz="3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6</a:t>
            </a:fld>
            <a:endParaRPr lang="en-US"/>
          </a:p>
        </p:txBody>
      </p:sp>
    </p:spTree>
    <p:extLst>
      <p:ext uri="{BB962C8B-B14F-4D97-AF65-F5344CB8AC3E}">
        <p14:creationId xmlns:p14="http://schemas.microsoft.com/office/powerpoint/2010/main" val="190848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sz="2000" dirty="0"/>
              <a:t>The Assessment also includes : </a:t>
            </a:r>
          </a:p>
          <a:p>
            <a:pPr marL="109728" indent="0">
              <a:buNone/>
            </a:pPr>
            <a:endParaRPr lang="en-US" dirty="0"/>
          </a:p>
          <a:p>
            <a:r>
              <a:rPr lang="en-US" dirty="0"/>
              <a:t>Paper review of the Person-Centered Plan, LON and any other pertinent documents</a:t>
            </a:r>
          </a:p>
          <a:p>
            <a:endParaRPr lang="en-US" dirty="0"/>
          </a:p>
          <a:p>
            <a:r>
              <a:rPr lang="en-US" dirty="0"/>
              <a:t>Information gathering sessions with the care team and any other person(s) who may be able to share information (such as nurses, therapists and/or staff)</a:t>
            </a:r>
          </a:p>
          <a:p>
            <a:endParaRPr lang="en-US" dirty="0"/>
          </a:p>
          <a:p>
            <a:endParaRPr lang="en-US" dirty="0"/>
          </a:p>
          <a:p>
            <a:endParaRPr lang="en-US" dirty="0"/>
          </a:p>
          <a:p>
            <a:r>
              <a:rPr lang="en-US" dirty="0"/>
              <a:t>Face to face meetings with the person including visits to all environments they will be using assistive technology</a:t>
            </a:r>
            <a:endParaRPr lang="en-US" sz="1400" dirty="0"/>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7</a:t>
            </a:fld>
            <a:endParaRPr lang="en-US"/>
          </a:p>
        </p:txBody>
      </p:sp>
    </p:spTree>
    <p:extLst>
      <p:ext uri="{BB962C8B-B14F-4D97-AF65-F5344CB8AC3E}">
        <p14:creationId xmlns:p14="http://schemas.microsoft.com/office/powerpoint/2010/main" val="133796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to implanting any technology …..All these have to be addressed so everyone is comfortable. </a:t>
            </a:r>
          </a:p>
          <a:p>
            <a:endParaRPr lang="en-US" dirty="0"/>
          </a:p>
        </p:txBody>
      </p:sp>
      <p:sp>
        <p:nvSpPr>
          <p:cNvPr id="4" name="Slide Number Placeholder 3"/>
          <p:cNvSpPr>
            <a:spLocks noGrp="1"/>
          </p:cNvSpPr>
          <p:nvPr>
            <p:ph type="sldNum" sz="quarter" idx="10"/>
          </p:nvPr>
        </p:nvSpPr>
        <p:spPr/>
        <p:txBody>
          <a:bodyPr/>
          <a:lstStyle/>
          <a:p>
            <a:fld id="{D30EFC13-00E4-47FC-9DDB-B072D2146B31}" type="slidenum">
              <a:rPr lang="en-US" smtClean="0"/>
              <a:t>8</a:t>
            </a:fld>
            <a:endParaRPr lang="en-US"/>
          </a:p>
        </p:txBody>
      </p:sp>
    </p:spTree>
    <p:extLst>
      <p:ext uri="{BB962C8B-B14F-4D97-AF65-F5344CB8AC3E}">
        <p14:creationId xmlns:p14="http://schemas.microsoft.com/office/powerpoint/2010/main" val="47591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None/>
            </a:pPr>
            <a:r>
              <a:rPr lang="en-US" sz="2800" kern="100" dirty="0">
                <a:latin typeface="Arial Narrow" panose="020B0606020202030204" pitchFamily="34" charset="0"/>
                <a:ea typeface="Calibri" panose="020F0502020204030204" pitchFamily="34" charset="0"/>
                <a:cs typeface="Times New Roman" panose="02020603050405020304" pitchFamily="18" charset="0"/>
              </a:rPr>
              <a:t>The Assessment Professional(s) then make recommendations including:</a:t>
            </a:r>
          </a:p>
          <a:p>
            <a:pPr marL="713232" lvl="1" indent="-457200">
              <a:lnSpc>
                <a:spcPct val="107000"/>
              </a:lnSpc>
              <a:spcBef>
                <a:spcPts val="0"/>
              </a:spcBef>
              <a:spcAft>
                <a:spcPts val="800"/>
              </a:spcAft>
            </a:pPr>
            <a:endParaRPr lang="en-US" sz="2400" kern="100" dirty="0">
              <a:latin typeface="Arial Narrow" panose="020B0606020202030204" pitchFamily="34" charset="0"/>
              <a:ea typeface="Calibri" panose="020F0502020204030204" pitchFamily="34" charset="0"/>
              <a:cs typeface="Times New Roman" panose="02020603050405020304" pitchFamily="18" charset="0"/>
            </a:endParaRPr>
          </a:p>
          <a:p>
            <a:pPr marL="713232" lvl="1" indent="-457200">
              <a:lnSpc>
                <a:spcPct val="107000"/>
              </a:lnSpc>
              <a:spcBef>
                <a:spcPts val="0"/>
              </a:spcBef>
              <a:spcAft>
                <a:spcPts val="800"/>
              </a:spcAft>
            </a:pPr>
            <a:r>
              <a:rPr lang="en-US" sz="2400" kern="100" dirty="0">
                <a:latin typeface="Arial Narrow" panose="020B0606020202030204" pitchFamily="34" charset="0"/>
                <a:ea typeface="Calibri" panose="020F0502020204030204" pitchFamily="34" charset="0"/>
                <a:cs typeface="Times New Roman" panose="02020603050405020304" pitchFamily="18" charset="0"/>
              </a:rPr>
              <a:t>What types of assistive technology would help</a:t>
            </a:r>
          </a:p>
          <a:p>
            <a:pPr marL="713232" lvl="1" indent="-457200">
              <a:lnSpc>
                <a:spcPct val="107000"/>
              </a:lnSpc>
              <a:spcBef>
                <a:spcPts val="0"/>
              </a:spcBef>
              <a:spcAft>
                <a:spcPts val="800"/>
              </a:spcAft>
            </a:pPr>
            <a:r>
              <a:rPr lang="en-US" sz="2400" kern="100" dirty="0">
                <a:latin typeface="Arial Narrow" panose="020B0606020202030204" pitchFamily="34" charset="0"/>
                <a:ea typeface="Calibri" panose="020F0502020204030204" pitchFamily="34" charset="0"/>
                <a:cs typeface="Times New Roman" panose="02020603050405020304" pitchFamily="18" charset="0"/>
              </a:rPr>
              <a:t>If Remote Supports is a possibility </a:t>
            </a:r>
          </a:p>
          <a:p>
            <a:pPr marL="713232" lvl="1" indent="-457200">
              <a:lnSpc>
                <a:spcPct val="107000"/>
              </a:lnSpc>
              <a:spcBef>
                <a:spcPts val="0"/>
              </a:spcBef>
              <a:spcAft>
                <a:spcPts val="800"/>
              </a:spcAft>
            </a:pPr>
            <a:r>
              <a:rPr lang="en-US" sz="2400" kern="100" dirty="0">
                <a:latin typeface="Arial Narrow" panose="020B0606020202030204" pitchFamily="34" charset="0"/>
                <a:ea typeface="Calibri" panose="020F0502020204030204" pitchFamily="34" charset="0"/>
                <a:cs typeface="Times New Roman" panose="02020603050405020304" pitchFamily="18" charset="0"/>
              </a:rPr>
              <a:t>Which Remote Support system would work best</a:t>
            </a:r>
          </a:p>
          <a:p>
            <a:pPr marL="713232" lvl="1" indent="-457200">
              <a:lnSpc>
                <a:spcPct val="107000"/>
              </a:lnSpc>
              <a:spcBef>
                <a:spcPts val="0"/>
              </a:spcBef>
              <a:spcAft>
                <a:spcPts val="800"/>
              </a:spcAft>
            </a:pPr>
            <a:r>
              <a:rPr lang="en-US" sz="2400" kern="100" dirty="0">
                <a:latin typeface="Arial Narrow" panose="020B0606020202030204" pitchFamily="34" charset="0"/>
                <a:ea typeface="Calibri" panose="020F0502020204030204" pitchFamily="34" charset="0"/>
                <a:cs typeface="Times New Roman" panose="02020603050405020304" pitchFamily="18" charset="0"/>
              </a:rPr>
              <a:t>Which Components  of Remote Supports would be included in the persons remote supports</a:t>
            </a:r>
          </a:p>
          <a:p>
            <a:pPr marL="0" indent="0">
              <a:lnSpc>
                <a:spcPct val="107000"/>
              </a:lnSpc>
              <a:spcBef>
                <a:spcPts val="0"/>
              </a:spcBef>
              <a:spcAft>
                <a:spcPts val="800"/>
              </a:spcAft>
              <a:buNone/>
            </a:pPr>
            <a:endParaRPr lang="en-US" sz="2800" kern="100" dirty="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800" kern="100" dirty="0">
                <a:latin typeface="Arial Narrow" panose="020B0606020202030204" pitchFamily="34" charset="0"/>
                <a:ea typeface="Calibri" panose="020F0502020204030204" pitchFamily="34" charset="0"/>
                <a:cs typeface="Times New Roman" panose="02020603050405020304" pitchFamily="18" charset="0"/>
              </a:rPr>
              <a:t>The team works with the agency to make the decisions throughout the process.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Arial Narrow" panose="020B0606020202030204" pitchFamily="34" charset="0"/>
                <a:ea typeface="Calibri" panose="020F0502020204030204" pitchFamily="34" charset="0"/>
                <a:cs typeface="Times New Roman" panose="02020603050405020304" pitchFamily="18" charset="0"/>
              </a:rPr>
              <a:t>Types of remote support systems to choose from include two general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Alerts and notifications are sent to a central system to people who are trained to answer the alerts, and address issues remotely; if needed they contact a care giver or 911 to address on site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Alerts and notifications are sent to the persons current provider or to a family member if they live at home. That agency or family would then send in the on call staff when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MidState uses the ARMS Remote Supports System which allows MidState to monitor the individuals we support.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Arial Narrow" panose="020B0606020202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0EFC13-00E4-47FC-9DDB-B072D2146B31}" type="slidenum">
              <a:rPr lang="en-US" smtClean="0"/>
              <a:t>9</a:t>
            </a:fld>
            <a:endParaRPr lang="en-US"/>
          </a:p>
        </p:txBody>
      </p:sp>
    </p:spTree>
    <p:extLst>
      <p:ext uri="{BB962C8B-B14F-4D97-AF65-F5344CB8AC3E}">
        <p14:creationId xmlns:p14="http://schemas.microsoft.com/office/powerpoint/2010/main" val="309209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19827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162" y="1752602"/>
            <a:ext cx="1036050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162" y="3611607"/>
            <a:ext cx="1036050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3844"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A62D5C0-792F-4FCF-97CB-E7DD70AF0727}" type="datetimeFigureOut">
              <a:rPr lang="en-US" smtClean="0"/>
              <a:t>1/22/2024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F0D313-E09B-400D-9664-A9BBCDFD73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441" y="1481330"/>
            <a:ext cx="10969943"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62D5C0-792F-4FCF-97CB-E7DD70AF07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D313-E09B-400D-9664-A9BBCDFD73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2974" y="274641"/>
            <a:ext cx="2369343"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41"/>
            <a:ext cx="8430604"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62D5C0-792F-4FCF-97CB-E7DD70AF07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D313-E09B-400D-9664-A9BBCDFD73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4665" y="892178"/>
            <a:ext cx="8419495" cy="1325563"/>
          </a:xfrm>
        </p:spPr>
        <p:txBody>
          <a:bodyPr>
            <a:normAutofit/>
          </a:bodyPr>
          <a:lstStyle>
            <a:lvl1pPr algn="ctr">
              <a:defRPr lang="en-US" sz="2799"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2781" y="2776936"/>
            <a:ext cx="2881724" cy="823912"/>
          </a:xfrm>
        </p:spPr>
        <p:txBody>
          <a:bodyPr anchor="b">
            <a:noAutofit/>
          </a:bodyPr>
          <a:lstStyle>
            <a:lvl1pPr marL="0" indent="0">
              <a:buNone/>
              <a:defRPr lang="en-US" sz="1999" kern="1200" spc="150" baseline="0" dirty="0" smtClean="0">
                <a:solidFill>
                  <a:schemeClr val="tx1"/>
                </a:solidFill>
                <a:latin typeface="+mj-lt"/>
                <a:ea typeface="+mj-ea"/>
                <a:cs typeface="+mj-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2781" y="3834607"/>
            <a:ext cx="2881724" cy="1997867"/>
          </a:xfrm>
        </p:spPr>
        <p:txBody>
          <a:bodyPr>
            <a:normAutofit/>
          </a:bodyPr>
          <a:lstStyle>
            <a:lvl1pPr marL="0" indent="0">
              <a:lnSpc>
                <a:spcPct val="100000"/>
              </a:lnSpc>
              <a:buNone/>
              <a:defRPr sz="1400" spc="50" baseline="0"/>
            </a:lvl1pPr>
            <a:lvl2pPr marL="457063" indent="0">
              <a:lnSpc>
                <a:spcPct val="100000"/>
              </a:lnSpc>
              <a:buNone/>
              <a:defRPr sz="1400" spc="50" baseline="0"/>
            </a:lvl2pPr>
            <a:lvl3pPr marL="914126" indent="0">
              <a:lnSpc>
                <a:spcPct val="100000"/>
              </a:lnSpc>
              <a:buNone/>
              <a:defRPr sz="1400" spc="50" baseline="0"/>
            </a:lvl3pPr>
            <a:lvl4pPr marL="1371189" indent="0">
              <a:lnSpc>
                <a:spcPct val="100000"/>
              </a:lnSpc>
              <a:buNone/>
              <a:defRPr sz="1400" spc="50" baseline="0"/>
            </a:lvl4pPr>
            <a:lvl5pPr marL="1828251"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6455" y="2776936"/>
            <a:ext cx="2895917" cy="823912"/>
          </a:xfrm>
        </p:spPr>
        <p:txBody>
          <a:bodyPr anchor="b">
            <a:noAutofit/>
          </a:bodyPr>
          <a:lstStyle>
            <a:lvl1pPr marL="0" indent="0">
              <a:buNone/>
              <a:defRPr lang="en-US" sz="1999" kern="1200" spc="150" baseline="0" dirty="0" smtClean="0">
                <a:solidFill>
                  <a:schemeClr val="tx1"/>
                </a:solidFill>
                <a:latin typeface="+mj-lt"/>
                <a:ea typeface="+mj-ea"/>
                <a:cs typeface="+mj-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6455" y="3834607"/>
            <a:ext cx="2895917" cy="1997867"/>
          </a:xfrm>
        </p:spPr>
        <p:txBody>
          <a:bodyPr>
            <a:normAutofit/>
          </a:bodyPr>
          <a:lstStyle>
            <a:lvl1pPr marL="0" indent="0">
              <a:lnSpc>
                <a:spcPct val="100000"/>
              </a:lnSpc>
              <a:buNone/>
              <a:defRPr sz="1400" spc="50" baseline="0"/>
            </a:lvl1pPr>
            <a:lvl2pPr marL="457063" indent="0">
              <a:lnSpc>
                <a:spcPct val="100000"/>
              </a:lnSpc>
              <a:buNone/>
              <a:defRPr sz="1400" spc="50" baseline="0"/>
            </a:lvl2pPr>
            <a:lvl3pPr marL="914126" indent="0">
              <a:lnSpc>
                <a:spcPct val="100000"/>
              </a:lnSpc>
              <a:buNone/>
              <a:defRPr sz="1400" spc="50" baseline="0"/>
            </a:lvl3pPr>
            <a:lvl4pPr marL="1371189" indent="0">
              <a:lnSpc>
                <a:spcPct val="100000"/>
              </a:lnSpc>
              <a:buNone/>
              <a:defRPr sz="1400" spc="50" baseline="0"/>
            </a:lvl4pPr>
            <a:lvl5pPr marL="1828251"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4321" y="2776936"/>
            <a:ext cx="2881724" cy="823912"/>
          </a:xfrm>
        </p:spPr>
        <p:txBody>
          <a:bodyPr anchor="b">
            <a:noAutofit/>
          </a:bodyPr>
          <a:lstStyle>
            <a:lvl1pPr marL="0" indent="0">
              <a:buNone/>
              <a:defRPr lang="en-US" sz="1999" kern="1200" spc="150" baseline="0" dirty="0" smtClean="0">
                <a:solidFill>
                  <a:schemeClr val="tx1"/>
                </a:solidFill>
                <a:latin typeface="+mj-lt"/>
                <a:ea typeface="+mj-ea"/>
                <a:cs typeface="+mj-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4321" y="3834607"/>
            <a:ext cx="2881724" cy="1997867"/>
          </a:xfrm>
        </p:spPr>
        <p:txBody>
          <a:bodyPr>
            <a:normAutofit/>
          </a:bodyPr>
          <a:lstStyle>
            <a:lvl1pPr marL="0" indent="0">
              <a:lnSpc>
                <a:spcPct val="100000"/>
              </a:lnSpc>
              <a:buNone/>
              <a:defRPr sz="1400" spc="50" baseline="0"/>
            </a:lvl1pPr>
            <a:lvl2pPr marL="457063" indent="0">
              <a:lnSpc>
                <a:spcPct val="100000"/>
              </a:lnSpc>
              <a:buNone/>
              <a:defRPr sz="1400" spc="50" baseline="0"/>
            </a:lvl2pPr>
            <a:lvl3pPr marL="914126" indent="0">
              <a:lnSpc>
                <a:spcPct val="100000"/>
              </a:lnSpc>
              <a:buNone/>
              <a:defRPr sz="1400" spc="50" baseline="0"/>
            </a:lvl3pPr>
            <a:lvl4pPr marL="1371189" indent="0">
              <a:lnSpc>
                <a:spcPct val="100000"/>
              </a:lnSpc>
              <a:buNone/>
              <a:defRPr sz="1400" spc="50" baseline="0"/>
            </a:lvl4pPr>
            <a:lvl5pPr marL="1828251"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7793"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35236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62D5C0-792F-4FCF-97CB-E7DD70AF07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D313-E09B-400D-9664-A9BBCDFD737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917" y="1059712"/>
            <a:ext cx="1036050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28922" y="2931712"/>
            <a:ext cx="6094413"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62D5C0-792F-4FCF-97CB-E7DD70AF07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D313-E09B-400D-9664-A9BBCDFD737D}" type="slidenum">
              <a:rPr lang="en-US" smtClean="0"/>
              <a:t>‹#›</a:t>
            </a:fld>
            <a:endParaRPr lang="en-US"/>
          </a:p>
        </p:txBody>
      </p:sp>
      <p:sp>
        <p:nvSpPr>
          <p:cNvPr id="7" name="Chevron 6"/>
          <p:cNvSpPr/>
          <p:nvPr/>
        </p:nvSpPr>
        <p:spPr>
          <a:xfrm>
            <a:off x="4847644" y="3005472"/>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599154" y="3005472"/>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81329"/>
            <a:ext cx="538339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5986" y="1481329"/>
            <a:ext cx="538339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62D5C0-792F-4FCF-97CB-E7DD70AF072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0D313-E09B-400D-9664-A9BBCDFD737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10969943"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441" y="5410200"/>
            <a:ext cx="5385514"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1756" y="5410200"/>
            <a:ext cx="538763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441" y="1444295"/>
            <a:ext cx="5385514"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1754" y="1444295"/>
            <a:ext cx="538763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62D5C0-792F-4FCF-97CB-E7DD70AF0727}"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0D313-E09B-400D-9664-A9BBCDFD73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62D5C0-792F-4FCF-97CB-E7DD70AF0727}"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0D313-E09B-400D-9664-A9BBCDFD737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2D5C0-792F-4FCF-97CB-E7DD70AF0727}"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0D313-E09B-400D-9664-A9BBCDFD73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8883" y="4876800"/>
            <a:ext cx="99731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1265" y="5355102"/>
            <a:ext cx="529807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8882" y="274320"/>
            <a:ext cx="9970459"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7040" y="6407944"/>
            <a:ext cx="2559653" cy="365760"/>
          </a:xfrm>
        </p:spPr>
        <p:txBody>
          <a:bodyPr/>
          <a:lstStyle/>
          <a:p>
            <a:fld id="{4A62D5C0-792F-4FCF-97CB-E7DD70AF072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0D313-E09B-400D-9664-A9BBCDFD73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246" y="5443402"/>
            <a:ext cx="9547913"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721" y="189968"/>
            <a:ext cx="11579384"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A62D5C0-792F-4FCF-97CB-E7DD70AF0727}" type="datetimeFigureOut">
              <a:rPr lang="en-US" smtClean="0"/>
              <a:t>1/22/2024</a:t>
            </a:fld>
            <a:endParaRPr lang="en-US"/>
          </a:p>
        </p:txBody>
      </p:sp>
      <p:sp>
        <p:nvSpPr>
          <p:cNvPr id="6" name="Footer Placeholder 5"/>
          <p:cNvSpPr>
            <a:spLocks noGrp="1"/>
          </p:cNvSpPr>
          <p:nvPr>
            <p:ph type="ftr" sz="quarter" idx="11"/>
          </p:nvPr>
        </p:nvSpPr>
        <p:spPr>
          <a:xfrm>
            <a:off x="5838576" y="6407945"/>
            <a:ext cx="3133425"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F0D313-E09B-400D-9664-A9BBCDFD737D}" type="slidenum">
              <a:rPr lang="en-US" smtClean="0"/>
              <a:t>‹#›</a:t>
            </a:fld>
            <a:endParaRPr lang="en-US"/>
          </a:p>
        </p:txBody>
      </p:sp>
      <p:sp>
        <p:nvSpPr>
          <p:cNvPr id="2" name="Title 1"/>
          <p:cNvSpPr>
            <a:spLocks noGrp="1"/>
          </p:cNvSpPr>
          <p:nvPr>
            <p:ph type="title"/>
          </p:nvPr>
        </p:nvSpPr>
        <p:spPr>
          <a:xfrm>
            <a:off x="304720" y="4865122"/>
            <a:ext cx="10764439"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524" y="5944936"/>
            <a:ext cx="658578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455" y="5939011"/>
            <a:ext cx="491932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4" y="5791253"/>
            <a:ext cx="4535237"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2" y="5787739"/>
            <a:ext cx="453949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49141" y="4988440"/>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0651" y="4988440"/>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524" y="5944936"/>
            <a:ext cx="658578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455" y="5939011"/>
            <a:ext cx="491932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4" y="5791253"/>
            <a:ext cx="4535237"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2" y="5787739"/>
            <a:ext cx="453949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441" y="274638"/>
            <a:ext cx="10969943"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441" y="1481329"/>
            <a:ext cx="10969943"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7040" y="6407944"/>
            <a:ext cx="2559653" cy="365760"/>
          </a:xfrm>
          <a:prstGeom prst="rect">
            <a:avLst/>
          </a:prstGeom>
        </p:spPr>
        <p:txBody>
          <a:bodyPr vert="horz" anchor="b"/>
          <a:lstStyle>
            <a:lvl1pPr algn="l" eaLnBrk="1" latinLnBrk="0" hangingPunct="1">
              <a:defRPr kumimoji="0" sz="1000">
                <a:solidFill>
                  <a:schemeClr val="tx1"/>
                </a:solidFill>
              </a:defRPr>
            </a:lvl1pPr>
            <a:extLst/>
          </a:lstStyle>
          <a:p>
            <a:fld id="{4A62D5C0-792F-4FCF-97CB-E7DD70AF0727}" type="datetimeFigureOut">
              <a:rPr lang="en-US" smtClean="0"/>
              <a:t>1/22/2024</a:t>
            </a:fld>
            <a:endParaRPr lang="en-US"/>
          </a:p>
        </p:txBody>
      </p:sp>
      <p:sp>
        <p:nvSpPr>
          <p:cNvPr id="22" name="Footer Placeholder 21"/>
          <p:cNvSpPr>
            <a:spLocks noGrp="1"/>
          </p:cNvSpPr>
          <p:nvPr>
            <p:ph type="ftr" sz="quarter" idx="3"/>
          </p:nvPr>
        </p:nvSpPr>
        <p:spPr>
          <a:xfrm>
            <a:off x="5838576" y="6407945"/>
            <a:ext cx="3133425"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6693" y="6407945"/>
            <a:ext cx="487553" cy="365125"/>
          </a:xfrm>
          <a:prstGeom prst="rect">
            <a:avLst/>
          </a:prstGeom>
        </p:spPr>
        <p:txBody>
          <a:bodyPr vert="horz" anchor="b"/>
          <a:lstStyle>
            <a:lvl1pPr algn="r" eaLnBrk="1" latinLnBrk="0" hangingPunct="1">
              <a:defRPr kumimoji="0" sz="1000" b="0">
                <a:solidFill>
                  <a:schemeClr val="tx1"/>
                </a:solidFill>
              </a:defRPr>
            </a:lvl1pPr>
            <a:extLst/>
          </a:lstStyle>
          <a:p>
            <a:fld id="{40F0D313-E09B-400D-9664-A9BBCDFD73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image" Target="../media/image65.emf"/></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161" y="980863"/>
            <a:ext cx="10360501" cy="5863282"/>
          </a:xfrm>
        </p:spPr>
        <p:txBody>
          <a:bodyPr>
            <a:noAutofit/>
          </a:bodyPr>
          <a:lstStyle/>
          <a:p>
            <a:pPr algn="ctr"/>
            <a:br>
              <a:rPr lang="en-US" sz="8800" dirty="0">
                <a:solidFill>
                  <a:schemeClr val="bg2">
                    <a:lumMod val="25000"/>
                  </a:schemeClr>
                </a:solidFill>
              </a:rPr>
            </a:br>
            <a:br>
              <a:rPr lang="en-US" sz="8800" dirty="0">
                <a:solidFill>
                  <a:schemeClr val="bg2">
                    <a:lumMod val="25000"/>
                  </a:schemeClr>
                </a:solidFill>
              </a:rPr>
            </a:br>
            <a:br>
              <a:rPr lang="en-US" sz="8800" dirty="0">
                <a:solidFill>
                  <a:schemeClr val="bg2">
                    <a:lumMod val="25000"/>
                  </a:schemeClr>
                </a:solidFill>
              </a:rPr>
            </a:br>
            <a:br>
              <a:rPr lang="en-US" sz="8800" dirty="0">
                <a:solidFill>
                  <a:schemeClr val="bg2">
                    <a:lumMod val="25000"/>
                  </a:schemeClr>
                </a:solidFill>
              </a:rPr>
            </a:br>
            <a:r>
              <a:rPr lang="en-US" sz="9600" dirty="0">
                <a:solidFill>
                  <a:srgbClr val="00B0F0"/>
                </a:solidFill>
              </a:rPr>
              <a:t>Remote </a:t>
            </a:r>
            <a:br>
              <a:rPr lang="en-US" sz="9600" dirty="0">
                <a:solidFill>
                  <a:srgbClr val="00B0F0"/>
                </a:solidFill>
              </a:rPr>
            </a:br>
            <a:r>
              <a:rPr lang="en-US" sz="9600" dirty="0">
                <a:solidFill>
                  <a:srgbClr val="00B0F0"/>
                </a:solidFill>
              </a:rPr>
              <a:t>Supports</a:t>
            </a:r>
            <a:br>
              <a:rPr lang="en-US" sz="8800" dirty="0">
                <a:solidFill>
                  <a:schemeClr val="bg2">
                    <a:lumMod val="25000"/>
                  </a:schemeClr>
                </a:solidFill>
              </a:rPr>
            </a:br>
            <a:br>
              <a:rPr lang="en-US" sz="5200" dirty="0">
                <a:solidFill>
                  <a:srgbClr val="00B0F0"/>
                </a:solidFill>
              </a:rPr>
            </a:br>
            <a:br>
              <a:rPr lang="en-US" sz="5200" dirty="0">
                <a:solidFill>
                  <a:schemeClr val="bg1"/>
                </a:solidFill>
              </a:rPr>
            </a:br>
            <a:br>
              <a:rPr lang="en-US" sz="5200" dirty="0">
                <a:solidFill>
                  <a:schemeClr val="bg1"/>
                </a:solidFill>
              </a:rPr>
            </a:br>
            <a:endParaRPr lang="en-US" sz="28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958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65212" y="990600"/>
            <a:ext cx="8695421" cy="1501838"/>
          </a:xfrm>
        </p:spPr>
        <p:txBody>
          <a:bodyPr>
            <a:normAutofit/>
          </a:bodyPr>
          <a:lstStyle/>
          <a:p>
            <a:r>
              <a:rPr lang="en-US" sz="3999" dirty="0"/>
              <a:t>Remote Support components</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08357" y="6355588"/>
            <a:ext cx="2742486" cy="365030"/>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F82F-C513-C93C-4E54-4F9C090DFC46}"/>
              </a:ext>
            </a:extLst>
          </p:cNvPr>
          <p:cNvSpPr txBox="1"/>
          <p:nvPr/>
        </p:nvSpPr>
        <p:spPr>
          <a:xfrm>
            <a:off x="1055731" y="670061"/>
            <a:ext cx="10379081" cy="369236"/>
          </a:xfrm>
          <a:prstGeom prst="rect">
            <a:avLst/>
          </a:prstGeom>
          <a:noFill/>
        </p:spPr>
        <p:txBody>
          <a:bodyPr wrap="square" rtlCol="0">
            <a:spAutoFit/>
          </a:bodyPr>
          <a:lstStyle/>
          <a:p>
            <a:pPr algn="ctr"/>
            <a:r>
              <a:rPr lang="en-US" sz="1799" dirty="0"/>
              <a:t>Motion Sensors</a:t>
            </a:r>
          </a:p>
        </p:txBody>
      </p:sp>
      <p:pic>
        <p:nvPicPr>
          <p:cNvPr id="6" name="Picture 5">
            <a:extLst>
              <a:ext uri="{FF2B5EF4-FFF2-40B4-BE49-F238E27FC236}">
                <a16:creationId xmlns:a16="http://schemas.microsoft.com/office/drawing/2014/main" id="{786D691E-EF66-1CB7-4F39-188CD8EFB52C}"/>
              </a:ext>
            </a:extLst>
          </p:cNvPr>
          <p:cNvPicPr>
            <a:picLocks noChangeAspect="1"/>
          </p:cNvPicPr>
          <p:nvPr/>
        </p:nvPicPr>
        <p:blipFill>
          <a:blip r:embed="rId3"/>
          <a:stretch>
            <a:fillRect/>
          </a:stretch>
        </p:blipFill>
        <p:spPr>
          <a:xfrm>
            <a:off x="1247178" y="1877119"/>
            <a:ext cx="2066675" cy="1571435"/>
          </a:xfrm>
          <a:prstGeom prst="rect">
            <a:avLst/>
          </a:prstGeom>
        </p:spPr>
      </p:pic>
      <p:pic>
        <p:nvPicPr>
          <p:cNvPr id="12" name="Picture 11">
            <a:extLst>
              <a:ext uri="{FF2B5EF4-FFF2-40B4-BE49-F238E27FC236}">
                <a16:creationId xmlns:a16="http://schemas.microsoft.com/office/drawing/2014/main" id="{3D7B39C4-9D75-A19F-92F4-2D529FE5C93B}"/>
              </a:ext>
            </a:extLst>
          </p:cNvPr>
          <p:cNvPicPr>
            <a:picLocks noChangeAspect="1"/>
          </p:cNvPicPr>
          <p:nvPr/>
        </p:nvPicPr>
        <p:blipFill>
          <a:blip r:embed="rId4"/>
          <a:stretch>
            <a:fillRect/>
          </a:stretch>
        </p:blipFill>
        <p:spPr>
          <a:xfrm>
            <a:off x="2822182" y="3934338"/>
            <a:ext cx="2647630" cy="1619054"/>
          </a:xfrm>
          <a:prstGeom prst="rect">
            <a:avLst/>
          </a:prstGeom>
        </p:spPr>
      </p:pic>
      <p:pic>
        <p:nvPicPr>
          <p:cNvPr id="8" name="Picture 7">
            <a:extLst>
              <a:ext uri="{FF2B5EF4-FFF2-40B4-BE49-F238E27FC236}">
                <a16:creationId xmlns:a16="http://schemas.microsoft.com/office/drawing/2014/main" id="{3B54621A-505B-B852-E25B-263AB97C8B9E}"/>
              </a:ext>
            </a:extLst>
          </p:cNvPr>
          <p:cNvPicPr>
            <a:picLocks noChangeAspect="1"/>
          </p:cNvPicPr>
          <p:nvPr/>
        </p:nvPicPr>
        <p:blipFill>
          <a:blip r:embed="rId5"/>
          <a:stretch>
            <a:fillRect/>
          </a:stretch>
        </p:blipFill>
        <p:spPr>
          <a:xfrm>
            <a:off x="5151135" y="1839023"/>
            <a:ext cx="2247629" cy="1609531"/>
          </a:xfrm>
          <a:prstGeom prst="rect">
            <a:avLst/>
          </a:prstGeom>
        </p:spPr>
      </p:pic>
      <p:pic>
        <p:nvPicPr>
          <p:cNvPr id="16" name="Picture 15">
            <a:extLst>
              <a:ext uri="{FF2B5EF4-FFF2-40B4-BE49-F238E27FC236}">
                <a16:creationId xmlns:a16="http://schemas.microsoft.com/office/drawing/2014/main" id="{661A2AF2-A712-3D57-5F0D-E1DDC9E46FB4}"/>
              </a:ext>
            </a:extLst>
          </p:cNvPr>
          <p:cNvPicPr>
            <a:picLocks noChangeAspect="1"/>
          </p:cNvPicPr>
          <p:nvPr/>
        </p:nvPicPr>
        <p:blipFill>
          <a:blip r:embed="rId6"/>
          <a:stretch>
            <a:fillRect/>
          </a:stretch>
        </p:blipFill>
        <p:spPr>
          <a:xfrm>
            <a:off x="7398765" y="3915291"/>
            <a:ext cx="2057151" cy="1638102"/>
          </a:xfrm>
          <a:prstGeom prst="rect">
            <a:avLst/>
          </a:prstGeom>
        </p:spPr>
      </p:pic>
      <p:pic>
        <p:nvPicPr>
          <p:cNvPr id="18" name="Picture 17">
            <a:extLst>
              <a:ext uri="{FF2B5EF4-FFF2-40B4-BE49-F238E27FC236}">
                <a16:creationId xmlns:a16="http://schemas.microsoft.com/office/drawing/2014/main" id="{446DA1EE-8D09-263E-67BA-04EB46EEDD9C}"/>
              </a:ext>
            </a:extLst>
          </p:cNvPr>
          <p:cNvPicPr>
            <a:picLocks noChangeAspect="1"/>
          </p:cNvPicPr>
          <p:nvPr/>
        </p:nvPicPr>
        <p:blipFill>
          <a:blip r:embed="rId7"/>
          <a:stretch>
            <a:fillRect/>
          </a:stretch>
        </p:blipFill>
        <p:spPr>
          <a:xfrm>
            <a:off x="9141071" y="1839024"/>
            <a:ext cx="1895246" cy="1542863"/>
          </a:xfrm>
          <a:prstGeom prst="rect">
            <a:avLst/>
          </a:prstGeom>
        </p:spPr>
      </p:pic>
      <p:pic>
        <p:nvPicPr>
          <p:cNvPr id="2" name="Picture 1">
            <a:extLst>
              <a:ext uri="{FF2B5EF4-FFF2-40B4-BE49-F238E27FC236}">
                <a16:creationId xmlns:a16="http://schemas.microsoft.com/office/drawing/2014/main" id="{FF77E641-2519-5337-85E5-C3FDC63EDD22}"/>
              </a:ext>
            </a:extLst>
          </p:cNvPr>
          <p:cNvPicPr>
            <a:picLocks noChangeAspect="1"/>
          </p:cNvPicPr>
          <p:nvPr/>
        </p:nvPicPr>
        <p:blipFill>
          <a:blip r:embed="rId8"/>
          <a:stretch>
            <a:fillRect/>
          </a:stretch>
        </p:blipFill>
        <p:spPr>
          <a:xfrm>
            <a:off x="3712730" y="71491"/>
            <a:ext cx="1438406" cy="1767533"/>
          </a:xfrm>
          <a:prstGeom prst="rect">
            <a:avLst/>
          </a:prstGeom>
        </p:spPr>
      </p:pic>
    </p:spTree>
    <p:extLst>
      <p:ext uri="{BB962C8B-B14F-4D97-AF65-F5344CB8AC3E}">
        <p14:creationId xmlns:p14="http://schemas.microsoft.com/office/powerpoint/2010/main" val="17776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dicine cabinet 3D rendering of a medicine cabinet with open door on a tiled wall medicine cabinet stock pictures, royalty-free photos &amp; images">
            <a:extLst>
              <a:ext uri="{FF2B5EF4-FFF2-40B4-BE49-F238E27FC236}">
                <a16:creationId xmlns:a16="http://schemas.microsoft.com/office/drawing/2014/main" id="{6DDDD2BE-9D3C-7D19-0781-C827F0A43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798" y="1626127"/>
            <a:ext cx="3068922" cy="20459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08357" y="6355588"/>
            <a:ext cx="2742486" cy="365030"/>
          </a:xfrm>
        </p:spPr>
        <p:txBody>
          <a:bodyPr/>
          <a:lstStyle/>
          <a:p>
            <a:fld id="{A49DFD55-3C28-40EF-9E31-A92D2E4017FF}" type="slidenum">
              <a:rPr lang="en-US" smtClean="0"/>
              <a:pPr/>
              <a:t>12</a:t>
            </a:fld>
            <a:endParaRPr lang="en-US" dirty="0"/>
          </a:p>
        </p:txBody>
      </p:sp>
      <p:pic>
        <p:nvPicPr>
          <p:cNvPr id="1026" name="Picture 2" descr="Why Do Doors In Some Countries Open Outwards? - Door Stop">
            <a:extLst>
              <a:ext uri="{FF2B5EF4-FFF2-40B4-BE49-F238E27FC236}">
                <a16:creationId xmlns:a16="http://schemas.microsoft.com/office/drawing/2014/main" id="{1E7E4A2C-2B8F-5EFD-BA12-640C134ECD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048" y="2817769"/>
            <a:ext cx="2244269" cy="10884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B3E40B0-0774-6BCD-2E46-557ACF4C43FE}"/>
              </a:ext>
            </a:extLst>
          </p:cNvPr>
          <p:cNvPicPr>
            <a:picLocks noChangeAspect="1"/>
          </p:cNvPicPr>
          <p:nvPr/>
        </p:nvPicPr>
        <p:blipFill>
          <a:blip r:embed="rId5"/>
          <a:stretch>
            <a:fillRect/>
          </a:stretch>
        </p:blipFill>
        <p:spPr>
          <a:xfrm>
            <a:off x="3978650" y="1502752"/>
            <a:ext cx="2428242" cy="2428242"/>
          </a:xfrm>
          <a:prstGeom prst="rect">
            <a:avLst/>
          </a:prstGeom>
        </p:spPr>
      </p:pic>
      <p:pic>
        <p:nvPicPr>
          <p:cNvPr id="25" name="Picture 24">
            <a:extLst>
              <a:ext uri="{FF2B5EF4-FFF2-40B4-BE49-F238E27FC236}">
                <a16:creationId xmlns:a16="http://schemas.microsoft.com/office/drawing/2014/main" id="{CA755A28-A9CE-4631-9E07-7F44638980C4}"/>
              </a:ext>
            </a:extLst>
          </p:cNvPr>
          <p:cNvPicPr>
            <a:picLocks noChangeAspect="1"/>
          </p:cNvPicPr>
          <p:nvPr/>
        </p:nvPicPr>
        <p:blipFill>
          <a:blip r:embed="rId6"/>
          <a:stretch>
            <a:fillRect/>
          </a:stretch>
        </p:blipFill>
        <p:spPr>
          <a:xfrm>
            <a:off x="6855354" y="3805440"/>
            <a:ext cx="2621808" cy="2221095"/>
          </a:xfrm>
          <a:prstGeom prst="rect">
            <a:avLst/>
          </a:prstGeom>
        </p:spPr>
      </p:pic>
      <p:pic>
        <p:nvPicPr>
          <p:cNvPr id="27" name="Picture 26">
            <a:extLst>
              <a:ext uri="{FF2B5EF4-FFF2-40B4-BE49-F238E27FC236}">
                <a16:creationId xmlns:a16="http://schemas.microsoft.com/office/drawing/2014/main" id="{B4168C00-41A6-0413-0C23-159E0A76A1D4}"/>
              </a:ext>
            </a:extLst>
          </p:cNvPr>
          <p:cNvPicPr>
            <a:picLocks noChangeAspect="1"/>
          </p:cNvPicPr>
          <p:nvPr/>
        </p:nvPicPr>
        <p:blipFill>
          <a:blip r:embed="rId7"/>
          <a:stretch>
            <a:fillRect/>
          </a:stretch>
        </p:blipFill>
        <p:spPr>
          <a:xfrm>
            <a:off x="1099049" y="4187958"/>
            <a:ext cx="2428242" cy="1753259"/>
          </a:xfrm>
          <a:prstGeom prst="rect">
            <a:avLst/>
          </a:prstGeom>
        </p:spPr>
      </p:pic>
      <p:pic>
        <p:nvPicPr>
          <p:cNvPr id="29" name="Picture 28">
            <a:extLst>
              <a:ext uri="{FF2B5EF4-FFF2-40B4-BE49-F238E27FC236}">
                <a16:creationId xmlns:a16="http://schemas.microsoft.com/office/drawing/2014/main" id="{7E8F9DFD-B814-5D89-4D73-F4334E9437C9}"/>
              </a:ext>
            </a:extLst>
          </p:cNvPr>
          <p:cNvPicPr>
            <a:picLocks noChangeAspect="1"/>
          </p:cNvPicPr>
          <p:nvPr/>
        </p:nvPicPr>
        <p:blipFill>
          <a:blip r:embed="rId8"/>
          <a:stretch>
            <a:fillRect/>
          </a:stretch>
        </p:blipFill>
        <p:spPr>
          <a:xfrm>
            <a:off x="4088359" y="3930994"/>
            <a:ext cx="2205927" cy="2262635"/>
          </a:xfrm>
          <a:prstGeom prst="rect">
            <a:avLst/>
          </a:prstGeom>
        </p:spPr>
      </p:pic>
      <p:sp>
        <p:nvSpPr>
          <p:cNvPr id="32" name="TextBox 31">
            <a:extLst>
              <a:ext uri="{FF2B5EF4-FFF2-40B4-BE49-F238E27FC236}">
                <a16:creationId xmlns:a16="http://schemas.microsoft.com/office/drawing/2014/main" id="{6B355AB4-2539-C542-DE9B-AE4A19B95735}"/>
              </a:ext>
            </a:extLst>
          </p:cNvPr>
          <p:cNvSpPr txBox="1"/>
          <p:nvPr/>
        </p:nvSpPr>
        <p:spPr>
          <a:xfrm>
            <a:off x="2136701" y="583570"/>
            <a:ext cx="6443727" cy="369236"/>
          </a:xfrm>
          <a:prstGeom prst="rect">
            <a:avLst/>
          </a:prstGeom>
          <a:noFill/>
        </p:spPr>
        <p:txBody>
          <a:bodyPr wrap="square" rtlCol="0">
            <a:spAutoFit/>
          </a:bodyPr>
          <a:lstStyle/>
          <a:p>
            <a:pPr algn="ctr"/>
            <a:r>
              <a:rPr lang="en-US" sz="1799" dirty="0"/>
              <a:t>Contact Sensors</a:t>
            </a:r>
          </a:p>
        </p:txBody>
      </p:sp>
      <p:pic>
        <p:nvPicPr>
          <p:cNvPr id="2" name="Picture 1">
            <a:extLst>
              <a:ext uri="{FF2B5EF4-FFF2-40B4-BE49-F238E27FC236}">
                <a16:creationId xmlns:a16="http://schemas.microsoft.com/office/drawing/2014/main" id="{C87D0FF5-1E91-1D3D-E6C9-55C4BE79E208}"/>
              </a:ext>
            </a:extLst>
          </p:cNvPr>
          <p:cNvPicPr>
            <a:picLocks noChangeAspect="1"/>
          </p:cNvPicPr>
          <p:nvPr/>
        </p:nvPicPr>
        <p:blipFill>
          <a:blip r:embed="rId9"/>
          <a:stretch>
            <a:fillRect/>
          </a:stretch>
        </p:blipFill>
        <p:spPr>
          <a:xfrm>
            <a:off x="2697029" y="-138952"/>
            <a:ext cx="1877242" cy="1877242"/>
          </a:xfrm>
          <a:prstGeom prst="rect">
            <a:avLst/>
          </a:prstGeom>
        </p:spPr>
      </p:pic>
    </p:spTree>
    <p:extLst>
      <p:ext uri="{BB962C8B-B14F-4D97-AF65-F5344CB8AC3E}">
        <p14:creationId xmlns:p14="http://schemas.microsoft.com/office/powerpoint/2010/main" val="122525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F11B-AC72-D67A-4581-9B013FE81415}"/>
              </a:ext>
            </a:extLst>
          </p:cNvPr>
          <p:cNvSpPr>
            <a:spLocks noGrp="1"/>
          </p:cNvSpPr>
          <p:nvPr>
            <p:ph type="title"/>
          </p:nvPr>
        </p:nvSpPr>
        <p:spPr>
          <a:xfrm>
            <a:off x="1884665" y="275541"/>
            <a:ext cx="8419495" cy="1325218"/>
          </a:xfrm>
        </p:spPr>
        <p:txBody>
          <a:bodyPr/>
          <a:lstStyle/>
          <a:p>
            <a:r>
              <a:rPr lang="en-US" dirty="0"/>
              <a:t>Sensor Mats</a:t>
            </a:r>
          </a:p>
        </p:txBody>
      </p:sp>
      <p:pic>
        <p:nvPicPr>
          <p:cNvPr id="10" name="Picture 9">
            <a:extLst>
              <a:ext uri="{FF2B5EF4-FFF2-40B4-BE49-F238E27FC236}">
                <a16:creationId xmlns:a16="http://schemas.microsoft.com/office/drawing/2014/main" id="{430EFD18-7581-ED81-0F45-F64D3742E080}"/>
              </a:ext>
            </a:extLst>
          </p:cNvPr>
          <p:cNvPicPr>
            <a:picLocks noChangeAspect="1"/>
          </p:cNvPicPr>
          <p:nvPr/>
        </p:nvPicPr>
        <p:blipFill>
          <a:blip r:embed="rId3"/>
          <a:stretch>
            <a:fillRect/>
          </a:stretch>
        </p:blipFill>
        <p:spPr>
          <a:xfrm>
            <a:off x="607067" y="2070068"/>
            <a:ext cx="2390486" cy="1647626"/>
          </a:xfrm>
          <a:prstGeom prst="rect">
            <a:avLst/>
          </a:prstGeom>
        </p:spPr>
      </p:pic>
      <p:pic>
        <p:nvPicPr>
          <p:cNvPr id="12" name="Picture 11">
            <a:extLst>
              <a:ext uri="{FF2B5EF4-FFF2-40B4-BE49-F238E27FC236}">
                <a16:creationId xmlns:a16="http://schemas.microsoft.com/office/drawing/2014/main" id="{3A8D49F6-612F-9687-9FDC-5BDB7DE54F19}"/>
              </a:ext>
            </a:extLst>
          </p:cNvPr>
          <p:cNvPicPr>
            <a:picLocks noChangeAspect="1"/>
          </p:cNvPicPr>
          <p:nvPr/>
        </p:nvPicPr>
        <p:blipFill>
          <a:blip r:embed="rId4"/>
          <a:stretch>
            <a:fillRect/>
          </a:stretch>
        </p:blipFill>
        <p:spPr>
          <a:xfrm>
            <a:off x="2148864" y="3452650"/>
            <a:ext cx="2313687" cy="1647626"/>
          </a:xfrm>
          <a:prstGeom prst="rect">
            <a:avLst/>
          </a:prstGeom>
        </p:spPr>
      </p:pic>
      <p:pic>
        <p:nvPicPr>
          <p:cNvPr id="14" name="Picture 13">
            <a:extLst>
              <a:ext uri="{FF2B5EF4-FFF2-40B4-BE49-F238E27FC236}">
                <a16:creationId xmlns:a16="http://schemas.microsoft.com/office/drawing/2014/main" id="{E604F3BB-2E48-FDA7-8296-CA2903CCECBF}"/>
              </a:ext>
            </a:extLst>
          </p:cNvPr>
          <p:cNvPicPr>
            <a:picLocks noChangeAspect="1"/>
          </p:cNvPicPr>
          <p:nvPr/>
        </p:nvPicPr>
        <p:blipFill>
          <a:blip r:embed="rId5"/>
          <a:stretch>
            <a:fillRect/>
          </a:stretch>
        </p:blipFill>
        <p:spPr>
          <a:xfrm>
            <a:off x="3725061" y="2218056"/>
            <a:ext cx="1628578" cy="1752389"/>
          </a:xfrm>
          <a:prstGeom prst="rect">
            <a:avLst/>
          </a:prstGeom>
        </p:spPr>
      </p:pic>
      <p:pic>
        <p:nvPicPr>
          <p:cNvPr id="16" name="Picture 15">
            <a:extLst>
              <a:ext uri="{FF2B5EF4-FFF2-40B4-BE49-F238E27FC236}">
                <a16:creationId xmlns:a16="http://schemas.microsoft.com/office/drawing/2014/main" id="{DF370CD4-48EE-2DD9-FA45-FBB0815F777B}"/>
              </a:ext>
            </a:extLst>
          </p:cNvPr>
          <p:cNvPicPr>
            <a:picLocks noChangeAspect="1"/>
          </p:cNvPicPr>
          <p:nvPr/>
        </p:nvPicPr>
        <p:blipFill>
          <a:blip r:embed="rId6"/>
          <a:stretch>
            <a:fillRect/>
          </a:stretch>
        </p:blipFill>
        <p:spPr>
          <a:xfrm>
            <a:off x="7544967" y="2322819"/>
            <a:ext cx="1714292" cy="1647626"/>
          </a:xfrm>
          <a:prstGeom prst="rect">
            <a:avLst/>
          </a:prstGeom>
        </p:spPr>
      </p:pic>
      <p:pic>
        <p:nvPicPr>
          <p:cNvPr id="20" name="Picture 19">
            <a:extLst>
              <a:ext uri="{FF2B5EF4-FFF2-40B4-BE49-F238E27FC236}">
                <a16:creationId xmlns:a16="http://schemas.microsoft.com/office/drawing/2014/main" id="{D31C8684-1ADE-A11B-B977-7580A9F3F29C}"/>
              </a:ext>
            </a:extLst>
          </p:cNvPr>
          <p:cNvPicPr>
            <a:picLocks noChangeAspect="1"/>
          </p:cNvPicPr>
          <p:nvPr/>
        </p:nvPicPr>
        <p:blipFill>
          <a:blip r:embed="rId7"/>
          <a:stretch>
            <a:fillRect/>
          </a:stretch>
        </p:blipFill>
        <p:spPr>
          <a:xfrm>
            <a:off x="6278709" y="3842205"/>
            <a:ext cx="1638102" cy="1380958"/>
          </a:xfrm>
          <a:prstGeom prst="rect">
            <a:avLst/>
          </a:prstGeom>
        </p:spPr>
      </p:pic>
      <p:pic>
        <p:nvPicPr>
          <p:cNvPr id="22" name="Picture 21">
            <a:extLst>
              <a:ext uri="{FF2B5EF4-FFF2-40B4-BE49-F238E27FC236}">
                <a16:creationId xmlns:a16="http://schemas.microsoft.com/office/drawing/2014/main" id="{DEAE1844-1838-DC68-9381-ED1D255D1605}"/>
              </a:ext>
            </a:extLst>
          </p:cNvPr>
          <p:cNvPicPr>
            <a:picLocks noChangeAspect="1"/>
          </p:cNvPicPr>
          <p:nvPr/>
        </p:nvPicPr>
        <p:blipFill>
          <a:blip r:embed="rId8"/>
          <a:stretch>
            <a:fillRect/>
          </a:stretch>
        </p:blipFill>
        <p:spPr>
          <a:xfrm>
            <a:off x="8970416" y="3837984"/>
            <a:ext cx="1352387" cy="1361910"/>
          </a:xfrm>
          <a:prstGeom prst="rect">
            <a:avLst/>
          </a:prstGeom>
        </p:spPr>
      </p:pic>
      <p:pic>
        <p:nvPicPr>
          <p:cNvPr id="24" name="Picture 23">
            <a:extLst>
              <a:ext uri="{FF2B5EF4-FFF2-40B4-BE49-F238E27FC236}">
                <a16:creationId xmlns:a16="http://schemas.microsoft.com/office/drawing/2014/main" id="{7EE52F38-321D-29B4-04C0-A7AAB5AAF577}"/>
              </a:ext>
            </a:extLst>
          </p:cNvPr>
          <p:cNvPicPr>
            <a:picLocks noChangeAspect="1"/>
          </p:cNvPicPr>
          <p:nvPr/>
        </p:nvPicPr>
        <p:blipFill>
          <a:blip r:embed="rId9"/>
          <a:stretch>
            <a:fillRect/>
          </a:stretch>
        </p:blipFill>
        <p:spPr>
          <a:xfrm>
            <a:off x="10039960" y="2519026"/>
            <a:ext cx="1200005" cy="1552388"/>
          </a:xfrm>
          <a:prstGeom prst="rect">
            <a:avLst/>
          </a:prstGeom>
        </p:spPr>
      </p:pic>
      <p:pic>
        <p:nvPicPr>
          <p:cNvPr id="3" name="Picture 2">
            <a:extLst>
              <a:ext uri="{FF2B5EF4-FFF2-40B4-BE49-F238E27FC236}">
                <a16:creationId xmlns:a16="http://schemas.microsoft.com/office/drawing/2014/main" id="{5A37D2C8-456C-DAAD-4CD2-CB5CFC7707FA}"/>
              </a:ext>
            </a:extLst>
          </p:cNvPr>
          <p:cNvPicPr>
            <a:picLocks noChangeAspect="1"/>
          </p:cNvPicPr>
          <p:nvPr/>
        </p:nvPicPr>
        <p:blipFill>
          <a:blip r:embed="rId10"/>
          <a:stretch>
            <a:fillRect/>
          </a:stretch>
        </p:blipFill>
        <p:spPr>
          <a:xfrm>
            <a:off x="2148864" y="-138494"/>
            <a:ext cx="2053995" cy="2047901"/>
          </a:xfrm>
          <a:prstGeom prst="rect">
            <a:avLst/>
          </a:prstGeom>
        </p:spPr>
      </p:pic>
      <p:pic>
        <p:nvPicPr>
          <p:cNvPr id="4" name="Picture 3">
            <a:extLst>
              <a:ext uri="{FF2B5EF4-FFF2-40B4-BE49-F238E27FC236}">
                <a16:creationId xmlns:a16="http://schemas.microsoft.com/office/drawing/2014/main" id="{BFFF684B-E5CB-00D5-A232-16504177DA0E}"/>
              </a:ext>
            </a:extLst>
          </p:cNvPr>
          <p:cNvPicPr>
            <a:picLocks noChangeAspect="1"/>
          </p:cNvPicPr>
          <p:nvPr/>
        </p:nvPicPr>
        <p:blipFill>
          <a:blip r:embed="rId11"/>
          <a:stretch>
            <a:fillRect/>
          </a:stretch>
        </p:blipFill>
        <p:spPr>
          <a:xfrm>
            <a:off x="7683372" y="134434"/>
            <a:ext cx="2797578" cy="1962571"/>
          </a:xfrm>
          <a:prstGeom prst="rect">
            <a:avLst/>
          </a:prstGeom>
        </p:spPr>
      </p:pic>
    </p:spTree>
    <p:extLst>
      <p:ext uri="{BB962C8B-B14F-4D97-AF65-F5344CB8AC3E}">
        <p14:creationId xmlns:p14="http://schemas.microsoft.com/office/powerpoint/2010/main" val="384928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2D20E4-955F-1CF0-A408-2232B1635E57}"/>
              </a:ext>
            </a:extLst>
          </p:cNvPr>
          <p:cNvPicPr>
            <a:picLocks noChangeAspect="1"/>
          </p:cNvPicPr>
          <p:nvPr/>
        </p:nvPicPr>
        <p:blipFill>
          <a:blip r:embed="rId3"/>
          <a:stretch>
            <a:fillRect/>
          </a:stretch>
        </p:blipFill>
        <p:spPr>
          <a:xfrm>
            <a:off x="9389093" y="145789"/>
            <a:ext cx="2145419" cy="2145419"/>
          </a:xfrm>
          <a:prstGeom prst="rect">
            <a:avLst/>
          </a:prstGeom>
        </p:spPr>
      </p:pic>
      <p:sp>
        <p:nvSpPr>
          <p:cNvPr id="2" name="Title 1">
            <a:extLst>
              <a:ext uri="{FF2B5EF4-FFF2-40B4-BE49-F238E27FC236}">
                <a16:creationId xmlns:a16="http://schemas.microsoft.com/office/drawing/2014/main" id="{689DC3AC-F333-6EC9-6330-C3610804B77F}"/>
              </a:ext>
            </a:extLst>
          </p:cNvPr>
          <p:cNvSpPr>
            <a:spLocks noGrp="1"/>
          </p:cNvSpPr>
          <p:nvPr>
            <p:ph type="title"/>
          </p:nvPr>
        </p:nvSpPr>
        <p:spPr>
          <a:xfrm>
            <a:off x="1644793" y="487246"/>
            <a:ext cx="8419495" cy="1325218"/>
          </a:xfrm>
        </p:spPr>
        <p:txBody>
          <a:bodyPr/>
          <a:lstStyle/>
          <a:p>
            <a:r>
              <a:rPr lang="en-US" dirty="0"/>
              <a:t>Emergency buttons &amp; Pendants</a:t>
            </a:r>
          </a:p>
        </p:txBody>
      </p:sp>
      <p:pic>
        <p:nvPicPr>
          <p:cNvPr id="10" name="Picture 9">
            <a:extLst>
              <a:ext uri="{FF2B5EF4-FFF2-40B4-BE49-F238E27FC236}">
                <a16:creationId xmlns:a16="http://schemas.microsoft.com/office/drawing/2014/main" id="{0004B01B-25EA-EFF9-80CD-EB222C82AA35}"/>
              </a:ext>
            </a:extLst>
          </p:cNvPr>
          <p:cNvPicPr>
            <a:picLocks noChangeAspect="1"/>
          </p:cNvPicPr>
          <p:nvPr/>
        </p:nvPicPr>
        <p:blipFill>
          <a:blip r:embed="rId4"/>
          <a:stretch>
            <a:fillRect/>
          </a:stretch>
        </p:blipFill>
        <p:spPr>
          <a:xfrm>
            <a:off x="654313" y="145789"/>
            <a:ext cx="1980961" cy="1666674"/>
          </a:xfrm>
          <a:prstGeom prst="rect">
            <a:avLst/>
          </a:prstGeom>
        </p:spPr>
      </p:pic>
      <p:pic>
        <p:nvPicPr>
          <p:cNvPr id="11" name="Picture 10">
            <a:extLst>
              <a:ext uri="{FF2B5EF4-FFF2-40B4-BE49-F238E27FC236}">
                <a16:creationId xmlns:a16="http://schemas.microsoft.com/office/drawing/2014/main" id="{EC0C3374-AD1E-C7BC-7A57-8AF7FDE990E4}"/>
              </a:ext>
            </a:extLst>
          </p:cNvPr>
          <p:cNvPicPr>
            <a:picLocks noChangeAspect="1"/>
          </p:cNvPicPr>
          <p:nvPr/>
        </p:nvPicPr>
        <p:blipFill>
          <a:blip r:embed="rId5"/>
          <a:stretch>
            <a:fillRect/>
          </a:stretch>
        </p:blipFill>
        <p:spPr>
          <a:xfrm>
            <a:off x="4725226" y="1640421"/>
            <a:ext cx="1687088" cy="1158038"/>
          </a:xfrm>
          <a:prstGeom prst="rect">
            <a:avLst/>
          </a:prstGeom>
        </p:spPr>
      </p:pic>
      <p:pic>
        <p:nvPicPr>
          <p:cNvPr id="14" name="Picture 13">
            <a:extLst>
              <a:ext uri="{FF2B5EF4-FFF2-40B4-BE49-F238E27FC236}">
                <a16:creationId xmlns:a16="http://schemas.microsoft.com/office/drawing/2014/main" id="{F798F8C0-4175-AE27-B8F9-5815506D0064}"/>
              </a:ext>
            </a:extLst>
          </p:cNvPr>
          <p:cNvPicPr>
            <a:picLocks noChangeAspect="1"/>
          </p:cNvPicPr>
          <p:nvPr/>
        </p:nvPicPr>
        <p:blipFill>
          <a:blip r:embed="rId6"/>
          <a:stretch>
            <a:fillRect/>
          </a:stretch>
        </p:blipFill>
        <p:spPr>
          <a:xfrm>
            <a:off x="1852853" y="2960643"/>
            <a:ext cx="3094579" cy="2547629"/>
          </a:xfrm>
          <a:prstGeom prst="rect">
            <a:avLst/>
          </a:prstGeom>
        </p:spPr>
      </p:pic>
      <p:pic>
        <p:nvPicPr>
          <p:cNvPr id="16" name="Picture 15">
            <a:extLst>
              <a:ext uri="{FF2B5EF4-FFF2-40B4-BE49-F238E27FC236}">
                <a16:creationId xmlns:a16="http://schemas.microsoft.com/office/drawing/2014/main" id="{0EEE9D36-AF89-1302-4600-74AEE2AA01B0}"/>
              </a:ext>
            </a:extLst>
          </p:cNvPr>
          <p:cNvPicPr>
            <a:picLocks noChangeAspect="1"/>
          </p:cNvPicPr>
          <p:nvPr/>
        </p:nvPicPr>
        <p:blipFill>
          <a:blip r:embed="rId7"/>
          <a:stretch>
            <a:fillRect/>
          </a:stretch>
        </p:blipFill>
        <p:spPr>
          <a:xfrm>
            <a:off x="6656795" y="2960642"/>
            <a:ext cx="3000411" cy="2561673"/>
          </a:xfrm>
          <a:prstGeom prst="rect">
            <a:avLst/>
          </a:prstGeom>
        </p:spPr>
      </p:pic>
    </p:spTree>
    <p:extLst>
      <p:ext uri="{BB962C8B-B14F-4D97-AF65-F5344CB8AC3E}">
        <p14:creationId xmlns:p14="http://schemas.microsoft.com/office/powerpoint/2010/main" val="230442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93FC32-69FA-F84A-428C-EC1AEA7ABAD6}"/>
              </a:ext>
            </a:extLst>
          </p:cNvPr>
          <p:cNvPicPr>
            <a:picLocks noChangeAspect="1"/>
          </p:cNvPicPr>
          <p:nvPr/>
        </p:nvPicPr>
        <p:blipFill>
          <a:blip r:embed="rId3"/>
          <a:stretch>
            <a:fillRect/>
          </a:stretch>
        </p:blipFill>
        <p:spPr>
          <a:xfrm>
            <a:off x="8588290" y="2039916"/>
            <a:ext cx="1952481" cy="2182186"/>
          </a:xfrm>
          <a:prstGeom prst="rect">
            <a:avLst/>
          </a:prstGeom>
        </p:spPr>
      </p:pic>
      <p:sp>
        <p:nvSpPr>
          <p:cNvPr id="3" name="Title 2">
            <a:extLst>
              <a:ext uri="{FF2B5EF4-FFF2-40B4-BE49-F238E27FC236}">
                <a16:creationId xmlns:a16="http://schemas.microsoft.com/office/drawing/2014/main" id="{3218373C-7439-C329-6D79-A5050DC8AFA0}"/>
              </a:ext>
            </a:extLst>
          </p:cNvPr>
          <p:cNvSpPr>
            <a:spLocks noGrp="1"/>
          </p:cNvSpPr>
          <p:nvPr>
            <p:ph type="title"/>
          </p:nvPr>
        </p:nvSpPr>
        <p:spPr>
          <a:xfrm>
            <a:off x="367893" y="275460"/>
            <a:ext cx="11211490" cy="1142702"/>
          </a:xfrm>
        </p:spPr>
        <p:txBody>
          <a:bodyPr>
            <a:noAutofit/>
          </a:bodyPr>
          <a:lstStyle/>
          <a:p>
            <a:pPr algn="ctr"/>
            <a:r>
              <a:rPr lang="en-US" sz="3199" dirty="0"/>
              <a:t>Two-way video </a:t>
            </a:r>
            <a:r>
              <a:rPr lang="en-US" sz="3199" u="sng" dirty="0"/>
              <a:t>option</a:t>
            </a:r>
            <a:r>
              <a:rPr lang="en-US" sz="3199" dirty="0"/>
              <a:t> with audio</a:t>
            </a:r>
          </a:p>
        </p:txBody>
      </p:sp>
      <p:pic>
        <p:nvPicPr>
          <p:cNvPr id="12" name="Picture 11">
            <a:extLst>
              <a:ext uri="{FF2B5EF4-FFF2-40B4-BE49-F238E27FC236}">
                <a16:creationId xmlns:a16="http://schemas.microsoft.com/office/drawing/2014/main" id="{1C922231-F806-096C-FB95-33855597E1A6}"/>
              </a:ext>
            </a:extLst>
          </p:cNvPr>
          <p:cNvPicPr>
            <a:picLocks noChangeAspect="1"/>
          </p:cNvPicPr>
          <p:nvPr/>
        </p:nvPicPr>
        <p:blipFill>
          <a:blip r:embed="rId4"/>
          <a:stretch>
            <a:fillRect/>
          </a:stretch>
        </p:blipFill>
        <p:spPr>
          <a:xfrm>
            <a:off x="1861396" y="2101232"/>
            <a:ext cx="3222236" cy="2715885"/>
          </a:xfrm>
          <a:prstGeom prst="rect">
            <a:avLst/>
          </a:prstGeom>
        </p:spPr>
      </p:pic>
      <p:pic>
        <p:nvPicPr>
          <p:cNvPr id="14" name="Picture 13">
            <a:extLst>
              <a:ext uri="{FF2B5EF4-FFF2-40B4-BE49-F238E27FC236}">
                <a16:creationId xmlns:a16="http://schemas.microsoft.com/office/drawing/2014/main" id="{CD661A78-F70D-480F-5D20-718A5EC7C4C3}"/>
              </a:ext>
            </a:extLst>
          </p:cNvPr>
          <p:cNvPicPr>
            <a:picLocks noChangeAspect="1"/>
          </p:cNvPicPr>
          <p:nvPr/>
        </p:nvPicPr>
        <p:blipFill>
          <a:blip r:embed="rId5"/>
          <a:stretch>
            <a:fillRect/>
          </a:stretch>
        </p:blipFill>
        <p:spPr>
          <a:xfrm>
            <a:off x="6375954" y="3984568"/>
            <a:ext cx="2647630" cy="1466673"/>
          </a:xfrm>
          <a:prstGeom prst="rect">
            <a:avLst/>
          </a:prstGeom>
        </p:spPr>
      </p:pic>
      <p:pic>
        <p:nvPicPr>
          <p:cNvPr id="4" name="Content Placeholder 3">
            <a:extLst>
              <a:ext uri="{FF2B5EF4-FFF2-40B4-BE49-F238E27FC236}">
                <a16:creationId xmlns:a16="http://schemas.microsoft.com/office/drawing/2014/main" id="{AEB339D3-4D2C-A222-F1C0-30F5ADD1A25E}"/>
              </a:ext>
            </a:extLst>
          </p:cNvPr>
          <p:cNvPicPr>
            <a:picLocks noGrp="1" noChangeAspect="1"/>
          </p:cNvPicPr>
          <p:nvPr>
            <p:ph idx="1"/>
          </p:nvPr>
        </p:nvPicPr>
        <p:blipFill>
          <a:blip r:embed="rId6"/>
          <a:stretch>
            <a:fillRect/>
          </a:stretch>
        </p:blipFill>
        <p:spPr>
          <a:xfrm>
            <a:off x="801300" y="1302456"/>
            <a:ext cx="1316507" cy="2206368"/>
          </a:xfrm>
          <a:prstGeom prst="rect">
            <a:avLst/>
          </a:prstGeom>
        </p:spPr>
      </p:pic>
    </p:spTree>
    <p:extLst>
      <p:ext uri="{BB962C8B-B14F-4D97-AF65-F5344CB8AC3E}">
        <p14:creationId xmlns:p14="http://schemas.microsoft.com/office/powerpoint/2010/main" val="225373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8365DE-D231-EFCD-4E10-0A0CE3880970}"/>
              </a:ext>
            </a:extLst>
          </p:cNvPr>
          <p:cNvPicPr>
            <a:picLocks noChangeAspect="1"/>
          </p:cNvPicPr>
          <p:nvPr/>
        </p:nvPicPr>
        <p:blipFill>
          <a:blip r:embed="rId3"/>
          <a:stretch>
            <a:fillRect/>
          </a:stretch>
        </p:blipFill>
        <p:spPr>
          <a:xfrm>
            <a:off x="9665226" y="3612845"/>
            <a:ext cx="1980961" cy="1676197"/>
          </a:xfrm>
          <a:prstGeom prst="rect">
            <a:avLst/>
          </a:prstGeom>
        </p:spPr>
      </p:pic>
      <p:pic>
        <p:nvPicPr>
          <p:cNvPr id="5" name="Content Placeholder 4">
            <a:extLst>
              <a:ext uri="{FF2B5EF4-FFF2-40B4-BE49-F238E27FC236}">
                <a16:creationId xmlns:a16="http://schemas.microsoft.com/office/drawing/2014/main" id="{39C7F97D-D749-BAF8-D35C-C14A23D2D24B}"/>
              </a:ext>
            </a:extLst>
          </p:cNvPr>
          <p:cNvPicPr>
            <a:picLocks noGrp="1" noChangeAspect="1"/>
          </p:cNvPicPr>
          <p:nvPr>
            <p:ph idx="1"/>
          </p:nvPr>
        </p:nvPicPr>
        <p:blipFill>
          <a:blip r:embed="rId4"/>
          <a:stretch>
            <a:fillRect/>
          </a:stretch>
        </p:blipFill>
        <p:spPr>
          <a:xfrm>
            <a:off x="1470204" y="1570066"/>
            <a:ext cx="3400452" cy="2544556"/>
          </a:xfrm>
        </p:spPr>
      </p:pic>
      <p:sp>
        <p:nvSpPr>
          <p:cNvPr id="3" name="Title 2">
            <a:extLst>
              <a:ext uri="{FF2B5EF4-FFF2-40B4-BE49-F238E27FC236}">
                <a16:creationId xmlns:a16="http://schemas.microsoft.com/office/drawing/2014/main" id="{1CE9BADC-8B26-B779-9FEE-0EE830A6C169}"/>
              </a:ext>
            </a:extLst>
          </p:cNvPr>
          <p:cNvSpPr>
            <a:spLocks noGrp="1"/>
          </p:cNvSpPr>
          <p:nvPr>
            <p:ph type="title"/>
          </p:nvPr>
        </p:nvSpPr>
        <p:spPr/>
        <p:txBody>
          <a:bodyPr/>
          <a:lstStyle/>
          <a:p>
            <a:r>
              <a:rPr lang="en-US" dirty="0"/>
              <a:t>Door Safety from inside or far away</a:t>
            </a:r>
          </a:p>
        </p:txBody>
      </p:sp>
      <p:pic>
        <p:nvPicPr>
          <p:cNvPr id="7" name="Picture 6">
            <a:extLst>
              <a:ext uri="{FF2B5EF4-FFF2-40B4-BE49-F238E27FC236}">
                <a16:creationId xmlns:a16="http://schemas.microsoft.com/office/drawing/2014/main" id="{1FE84FF8-2179-2DCE-B176-261307CD57CB}"/>
              </a:ext>
            </a:extLst>
          </p:cNvPr>
          <p:cNvPicPr>
            <a:picLocks noChangeAspect="1"/>
          </p:cNvPicPr>
          <p:nvPr/>
        </p:nvPicPr>
        <p:blipFill>
          <a:blip r:embed="rId5"/>
          <a:stretch>
            <a:fillRect/>
          </a:stretch>
        </p:blipFill>
        <p:spPr>
          <a:xfrm>
            <a:off x="708868" y="3737011"/>
            <a:ext cx="1810652" cy="2127200"/>
          </a:xfrm>
          <a:prstGeom prst="rect">
            <a:avLst/>
          </a:prstGeom>
        </p:spPr>
      </p:pic>
      <p:pic>
        <p:nvPicPr>
          <p:cNvPr id="9" name="Picture 8">
            <a:extLst>
              <a:ext uri="{FF2B5EF4-FFF2-40B4-BE49-F238E27FC236}">
                <a16:creationId xmlns:a16="http://schemas.microsoft.com/office/drawing/2014/main" id="{20899991-425C-69F8-2714-0B8557A2F1C7}"/>
              </a:ext>
            </a:extLst>
          </p:cNvPr>
          <p:cNvPicPr>
            <a:picLocks noChangeAspect="1"/>
          </p:cNvPicPr>
          <p:nvPr/>
        </p:nvPicPr>
        <p:blipFill>
          <a:blip r:embed="rId6"/>
          <a:stretch>
            <a:fillRect/>
          </a:stretch>
        </p:blipFill>
        <p:spPr>
          <a:xfrm>
            <a:off x="2691676" y="3996589"/>
            <a:ext cx="3402737" cy="1946544"/>
          </a:xfrm>
          <a:prstGeom prst="rect">
            <a:avLst/>
          </a:prstGeom>
        </p:spPr>
      </p:pic>
      <p:pic>
        <p:nvPicPr>
          <p:cNvPr id="10" name="Picture 9">
            <a:extLst>
              <a:ext uri="{FF2B5EF4-FFF2-40B4-BE49-F238E27FC236}">
                <a16:creationId xmlns:a16="http://schemas.microsoft.com/office/drawing/2014/main" id="{CB33B070-C7CC-0A34-0C5B-71C14B5EAAFF}"/>
              </a:ext>
            </a:extLst>
          </p:cNvPr>
          <p:cNvPicPr>
            <a:picLocks noChangeAspect="1"/>
          </p:cNvPicPr>
          <p:nvPr/>
        </p:nvPicPr>
        <p:blipFill>
          <a:blip r:embed="rId7"/>
          <a:stretch>
            <a:fillRect/>
          </a:stretch>
        </p:blipFill>
        <p:spPr>
          <a:xfrm>
            <a:off x="8371368" y="1418162"/>
            <a:ext cx="2096900" cy="2194683"/>
          </a:xfrm>
          <a:prstGeom prst="rect">
            <a:avLst/>
          </a:prstGeom>
        </p:spPr>
      </p:pic>
      <p:pic>
        <p:nvPicPr>
          <p:cNvPr id="14" name="Picture 13">
            <a:extLst>
              <a:ext uri="{FF2B5EF4-FFF2-40B4-BE49-F238E27FC236}">
                <a16:creationId xmlns:a16="http://schemas.microsoft.com/office/drawing/2014/main" id="{CD5D2901-E3F6-454F-9B16-7C291A7EDCCD}"/>
              </a:ext>
            </a:extLst>
          </p:cNvPr>
          <p:cNvPicPr>
            <a:picLocks noChangeAspect="1"/>
          </p:cNvPicPr>
          <p:nvPr/>
        </p:nvPicPr>
        <p:blipFill>
          <a:blip r:embed="rId8"/>
          <a:stretch>
            <a:fillRect/>
          </a:stretch>
        </p:blipFill>
        <p:spPr>
          <a:xfrm>
            <a:off x="7640445" y="3612846"/>
            <a:ext cx="1561911" cy="1638102"/>
          </a:xfrm>
          <a:prstGeom prst="rect">
            <a:avLst/>
          </a:prstGeom>
        </p:spPr>
      </p:pic>
      <p:pic>
        <p:nvPicPr>
          <p:cNvPr id="2" name="Picture 1">
            <a:extLst>
              <a:ext uri="{FF2B5EF4-FFF2-40B4-BE49-F238E27FC236}">
                <a16:creationId xmlns:a16="http://schemas.microsoft.com/office/drawing/2014/main" id="{29232888-4838-511C-1E49-4E6A711458D4}"/>
              </a:ext>
            </a:extLst>
          </p:cNvPr>
          <p:cNvPicPr>
            <a:picLocks noChangeAspect="1"/>
          </p:cNvPicPr>
          <p:nvPr/>
        </p:nvPicPr>
        <p:blipFill>
          <a:blip r:embed="rId9"/>
          <a:stretch>
            <a:fillRect/>
          </a:stretch>
        </p:blipFill>
        <p:spPr>
          <a:xfrm>
            <a:off x="-199876" y="1456117"/>
            <a:ext cx="2242938" cy="2242938"/>
          </a:xfrm>
          <a:prstGeom prst="rect">
            <a:avLst/>
          </a:prstGeom>
        </p:spPr>
      </p:pic>
    </p:spTree>
    <p:extLst>
      <p:ext uri="{BB962C8B-B14F-4D97-AF65-F5344CB8AC3E}">
        <p14:creationId xmlns:p14="http://schemas.microsoft.com/office/powerpoint/2010/main" val="389207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C8878B-92F4-5E33-3FDB-472E022903E9}"/>
              </a:ext>
            </a:extLst>
          </p:cNvPr>
          <p:cNvSpPr txBox="1"/>
          <p:nvPr/>
        </p:nvSpPr>
        <p:spPr>
          <a:xfrm>
            <a:off x="780382" y="469122"/>
            <a:ext cx="9587552" cy="461545"/>
          </a:xfrm>
          <a:prstGeom prst="rect">
            <a:avLst/>
          </a:prstGeom>
          <a:noFill/>
        </p:spPr>
        <p:txBody>
          <a:bodyPr wrap="square" rtlCol="0">
            <a:spAutoFit/>
          </a:bodyPr>
          <a:lstStyle/>
          <a:p>
            <a:pPr algn="ctr"/>
            <a:r>
              <a:rPr lang="en-US" sz="2399" b="1" dirty="0"/>
              <a:t>Water Sensors</a:t>
            </a:r>
            <a:endParaRPr lang="en-US" sz="1799" dirty="0"/>
          </a:p>
        </p:txBody>
      </p:sp>
      <p:pic>
        <p:nvPicPr>
          <p:cNvPr id="4" name="Picture 3">
            <a:extLst>
              <a:ext uri="{FF2B5EF4-FFF2-40B4-BE49-F238E27FC236}">
                <a16:creationId xmlns:a16="http://schemas.microsoft.com/office/drawing/2014/main" id="{B68D5249-7534-3577-7525-D8D28187ED45}"/>
              </a:ext>
            </a:extLst>
          </p:cNvPr>
          <p:cNvPicPr>
            <a:picLocks noChangeAspect="1"/>
          </p:cNvPicPr>
          <p:nvPr/>
        </p:nvPicPr>
        <p:blipFill>
          <a:blip r:embed="rId3"/>
          <a:stretch>
            <a:fillRect/>
          </a:stretch>
        </p:blipFill>
        <p:spPr>
          <a:xfrm>
            <a:off x="356819" y="1744477"/>
            <a:ext cx="2266676" cy="1619054"/>
          </a:xfrm>
          <a:prstGeom prst="rect">
            <a:avLst/>
          </a:prstGeom>
        </p:spPr>
      </p:pic>
      <p:pic>
        <p:nvPicPr>
          <p:cNvPr id="6" name="Picture 5">
            <a:extLst>
              <a:ext uri="{FF2B5EF4-FFF2-40B4-BE49-F238E27FC236}">
                <a16:creationId xmlns:a16="http://schemas.microsoft.com/office/drawing/2014/main" id="{A87A45C8-5AAC-2F27-D43F-19C32936C862}"/>
              </a:ext>
            </a:extLst>
          </p:cNvPr>
          <p:cNvPicPr>
            <a:picLocks noChangeAspect="1"/>
          </p:cNvPicPr>
          <p:nvPr/>
        </p:nvPicPr>
        <p:blipFill>
          <a:blip r:embed="rId4"/>
          <a:stretch>
            <a:fillRect/>
          </a:stretch>
        </p:blipFill>
        <p:spPr>
          <a:xfrm>
            <a:off x="2434347" y="2775589"/>
            <a:ext cx="2295247" cy="1647626"/>
          </a:xfrm>
          <a:prstGeom prst="rect">
            <a:avLst/>
          </a:prstGeom>
        </p:spPr>
      </p:pic>
      <p:pic>
        <p:nvPicPr>
          <p:cNvPr id="10" name="Picture 9">
            <a:extLst>
              <a:ext uri="{FF2B5EF4-FFF2-40B4-BE49-F238E27FC236}">
                <a16:creationId xmlns:a16="http://schemas.microsoft.com/office/drawing/2014/main" id="{8C5143D6-9ECD-76A9-9BD3-A9041CCDFFCE}"/>
              </a:ext>
            </a:extLst>
          </p:cNvPr>
          <p:cNvPicPr>
            <a:picLocks noChangeAspect="1"/>
          </p:cNvPicPr>
          <p:nvPr/>
        </p:nvPicPr>
        <p:blipFill>
          <a:blip r:embed="rId5"/>
          <a:stretch>
            <a:fillRect/>
          </a:stretch>
        </p:blipFill>
        <p:spPr>
          <a:xfrm>
            <a:off x="4540819" y="1421934"/>
            <a:ext cx="2066675" cy="1676197"/>
          </a:xfrm>
          <a:prstGeom prst="rect">
            <a:avLst/>
          </a:prstGeom>
        </p:spPr>
      </p:pic>
      <p:pic>
        <p:nvPicPr>
          <p:cNvPr id="12" name="Picture 11">
            <a:extLst>
              <a:ext uri="{FF2B5EF4-FFF2-40B4-BE49-F238E27FC236}">
                <a16:creationId xmlns:a16="http://schemas.microsoft.com/office/drawing/2014/main" id="{ED0D07E1-1DF4-2887-E7C3-B7765F181A8B}"/>
              </a:ext>
            </a:extLst>
          </p:cNvPr>
          <p:cNvPicPr>
            <a:picLocks noChangeAspect="1"/>
          </p:cNvPicPr>
          <p:nvPr/>
        </p:nvPicPr>
        <p:blipFill>
          <a:blip r:embed="rId6"/>
          <a:stretch>
            <a:fillRect/>
          </a:stretch>
        </p:blipFill>
        <p:spPr>
          <a:xfrm>
            <a:off x="658416" y="4005112"/>
            <a:ext cx="2314295" cy="1704769"/>
          </a:xfrm>
          <a:prstGeom prst="rect">
            <a:avLst/>
          </a:prstGeom>
        </p:spPr>
      </p:pic>
      <p:pic>
        <p:nvPicPr>
          <p:cNvPr id="14" name="Picture 13">
            <a:extLst>
              <a:ext uri="{FF2B5EF4-FFF2-40B4-BE49-F238E27FC236}">
                <a16:creationId xmlns:a16="http://schemas.microsoft.com/office/drawing/2014/main" id="{B78C2AC2-2210-A942-179B-5034BD12A6AE}"/>
              </a:ext>
            </a:extLst>
          </p:cNvPr>
          <p:cNvPicPr>
            <a:picLocks noChangeAspect="1"/>
          </p:cNvPicPr>
          <p:nvPr/>
        </p:nvPicPr>
        <p:blipFill>
          <a:blip r:embed="rId7"/>
          <a:stretch>
            <a:fillRect/>
          </a:stretch>
        </p:blipFill>
        <p:spPr>
          <a:xfrm>
            <a:off x="4540819" y="4217669"/>
            <a:ext cx="1333339" cy="1685721"/>
          </a:xfrm>
          <a:prstGeom prst="rect">
            <a:avLst/>
          </a:prstGeom>
        </p:spPr>
      </p:pic>
      <p:pic>
        <p:nvPicPr>
          <p:cNvPr id="16" name="Picture 15">
            <a:extLst>
              <a:ext uri="{FF2B5EF4-FFF2-40B4-BE49-F238E27FC236}">
                <a16:creationId xmlns:a16="http://schemas.microsoft.com/office/drawing/2014/main" id="{763AE2B9-3519-85CD-8040-605DB6C7A94D}"/>
              </a:ext>
            </a:extLst>
          </p:cNvPr>
          <p:cNvPicPr>
            <a:picLocks noChangeAspect="1"/>
          </p:cNvPicPr>
          <p:nvPr/>
        </p:nvPicPr>
        <p:blipFill>
          <a:blip r:embed="rId8"/>
          <a:stretch>
            <a:fillRect/>
          </a:stretch>
        </p:blipFill>
        <p:spPr>
          <a:xfrm>
            <a:off x="7459232" y="3044404"/>
            <a:ext cx="2485725" cy="1533340"/>
          </a:xfrm>
          <a:prstGeom prst="rect">
            <a:avLst/>
          </a:prstGeom>
        </p:spPr>
      </p:pic>
      <p:pic>
        <p:nvPicPr>
          <p:cNvPr id="19" name="Picture 18">
            <a:extLst>
              <a:ext uri="{FF2B5EF4-FFF2-40B4-BE49-F238E27FC236}">
                <a16:creationId xmlns:a16="http://schemas.microsoft.com/office/drawing/2014/main" id="{E80A7422-A215-AA09-C484-98D3BAECFCD1}"/>
              </a:ext>
            </a:extLst>
          </p:cNvPr>
          <p:cNvPicPr>
            <a:picLocks noChangeAspect="1"/>
          </p:cNvPicPr>
          <p:nvPr/>
        </p:nvPicPr>
        <p:blipFill>
          <a:blip r:embed="rId9"/>
          <a:stretch>
            <a:fillRect/>
          </a:stretch>
        </p:blipFill>
        <p:spPr>
          <a:xfrm>
            <a:off x="9370667" y="1696857"/>
            <a:ext cx="2400010" cy="1666674"/>
          </a:xfrm>
          <a:prstGeom prst="rect">
            <a:avLst/>
          </a:prstGeom>
        </p:spPr>
      </p:pic>
      <p:pic>
        <p:nvPicPr>
          <p:cNvPr id="3" name="Picture 2">
            <a:extLst>
              <a:ext uri="{FF2B5EF4-FFF2-40B4-BE49-F238E27FC236}">
                <a16:creationId xmlns:a16="http://schemas.microsoft.com/office/drawing/2014/main" id="{B447E07E-B282-F3AF-C802-0BFCFBEE4943}"/>
              </a:ext>
            </a:extLst>
          </p:cNvPr>
          <p:cNvPicPr>
            <a:picLocks noChangeAspect="1"/>
          </p:cNvPicPr>
          <p:nvPr/>
        </p:nvPicPr>
        <p:blipFill>
          <a:blip r:embed="rId10"/>
          <a:stretch>
            <a:fillRect/>
          </a:stretch>
        </p:blipFill>
        <p:spPr>
          <a:xfrm>
            <a:off x="1759582" y="893"/>
            <a:ext cx="1822387" cy="1535925"/>
          </a:xfrm>
          <a:prstGeom prst="rect">
            <a:avLst/>
          </a:prstGeom>
        </p:spPr>
      </p:pic>
      <p:pic>
        <p:nvPicPr>
          <p:cNvPr id="5" name="Picture 4">
            <a:extLst>
              <a:ext uri="{FF2B5EF4-FFF2-40B4-BE49-F238E27FC236}">
                <a16:creationId xmlns:a16="http://schemas.microsoft.com/office/drawing/2014/main" id="{9FD5F7AD-A8FA-22C3-061B-1767EB4CEB6D}"/>
              </a:ext>
            </a:extLst>
          </p:cNvPr>
          <p:cNvPicPr>
            <a:picLocks noChangeAspect="1"/>
          </p:cNvPicPr>
          <p:nvPr/>
        </p:nvPicPr>
        <p:blipFill>
          <a:blip r:embed="rId11"/>
          <a:stretch>
            <a:fillRect/>
          </a:stretch>
        </p:blipFill>
        <p:spPr>
          <a:xfrm>
            <a:off x="7111408" y="-153802"/>
            <a:ext cx="1755343" cy="1761438"/>
          </a:xfrm>
          <a:prstGeom prst="rect">
            <a:avLst/>
          </a:prstGeom>
        </p:spPr>
      </p:pic>
      <p:pic>
        <p:nvPicPr>
          <p:cNvPr id="7" name="Picture 6">
            <a:extLst>
              <a:ext uri="{FF2B5EF4-FFF2-40B4-BE49-F238E27FC236}">
                <a16:creationId xmlns:a16="http://schemas.microsoft.com/office/drawing/2014/main" id="{8FFDDC6A-16F6-B893-036C-48E48A4CDB00}"/>
              </a:ext>
            </a:extLst>
          </p:cNvPr>
          <p:cNvPicPr>
            <a:picLocks noChangeAspect="1"/>
          </p:cNvPicPr>
          <p:nvPr/>
        </p:nvPicPr>
        <p:blipFill>
          <a:blip r:embed="rId12"/>
          <a:stretch>
            <a:fillRect/>
          </a:stretch>
        </p:blipFill>
        <p:spPr>
          <a:xfrm>
            <a:off x="9118470" y="-61974"/>
            <a:ext cx="1249463" cy="1523735"/>
          </a:xfrm>
          <a:prstGeom prst="rect">
            <a:avLst/>
          </a:prstGeom>
        </p:spPr>
      </p:pic>
    </p:spTree>
    <p:extLst>
      <p:ext uri="{BB962C8B-B14F-4D97-AF65-F5344CB8AC3E}">
        <p14:creationId xmlns:p14="http://schemas.microsoft.com/office/powerpoint/2010/main" val="380620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664BD3-23DA-B146-611E-01464593F2AD}"/>
              </a:ext>
            </a:extLst>
          </p:cNvPr>
          <p:cNvPicPr>
            <a:picLocks noGrp="1" noChangeAspect="1"/>
          </p:cNvPicPr>
          <p:nvPr>
            <p:ph idx="1"/>
          </p:nvPr>
        </p:nvPicPr>
        <p:blipFill>
          <a:blip r:embed="rId3"/>
          <a:stretch>
            <a:fillRect/>
          </a:stretch>
        </p:blipFill>
        <p:spPr>
          <a:xfrm>
            <a:off x="1162087" y="1612475"/>
            <a:ext cx="3142870" cy="2838107"/>
          </a:xfrm>
        </p:spPr>
      </p:pic>
      <p:sp>
        <p:nvSpPr>
          <p:cNvPr id="3" name="Title 2">
            <a:extLst>
              <a:ext uri="{FF2B5EF4-FFF2-40B4-BE49-F238E27FC236}">
                <a16:creationId xmlns:a16="http://schemas.microsoft.com/office/drawing/2014/main" id="{A7B80EB8-B869-829F-488B-ECEA09712B22}"/>
              </a:ext>
            </a:extLst>
          </p:cNvPr>
          <p:cNvSpPr>
            <a:spLocks noGrp="1"/>
          </p:cNvSpPr>
          <p:nvPr>
            <p:ph type="title"/>
          </p:nvPr>
        </p:nvSpPr>
        <p:spPr/>
        <p:txBody>
          <a:bodyPr/>
          <a:lstStyle/>
          <a:p>
            <a:r>
              <a:rPr lang="en-US" dirty="0"/>
              <a:t>Environmental  Controls</a:t>
            </a:r>
          </a:p>
        </p:txBody>
      </p:sp>
      <p:pic>
        <p:nvPicPr>
          <p:cNvPr id="7" name="Picture 6">
            <a:extLst>
              <a:ext uri="{FF2B5EF4-FFF2-40B4-BE49-F238E27FC236}">
                <a16:creationId xmlns:a16="http://schemas.microsoft.com/office/drawing/2014/main" id="{973F5FCF-451F-3B79-7ED8-2F2F06A46DAC}"/>
              </a:ext>
            </a:extLst>
          </p:cNvPr>
          <p:cNvPicPr>
            <a:picLocks noChangeAspect="1"/>
          </p:cNvPicPr>
          <p:nvPr/>
        </p:nvPicPr>
        <p:blipFill>
          <a:blip r:embed="rId4"/>
          <a:stretch>
            <a:fillRect/>
          </a:stretch>
        </p:blipFill>
        <p:spPr>
          <a:xfrm>
            <a:off x="6724815" y="975412"/>
            <a:ext cx="2901898" cy="2056117"/>
          </a:xfrm>
          <a:prstGeom prst="rect">
            <a:avLst/>
          </a:prstGeom>
        </p:spPr>
      </p:pic>
      <p:pic>
        <p:nvPicPr>
          <p:cNvPr id="8" name="Picture 7">
            <a:extLst>
              <a:ext uri="{FF2B5EF4-FFF2-40B4-BE49-F238E27FC236}">
                <a16:creationId xmlns:a16="http://schemas.microsoft.com/office/drawing/2014/main" id="{35D082FA-098B-A964-5BAA-7ADB2E1EB912}"/>
              </a:ext>
            </a:extLst>
          </p:cNvPr>
          <p:cNvPicPr>
            <a:picLocks noChangeAspect="1"/>
          </p:cNvPicPr>
          <p:nvPr/>
        </p:nvPicPr>
        <p:blipFill>
          <a:blip r:embed="rId5"/>
          <a:stretch>
            <a:fillRect/>
          </a:stretch>
        </p:blipFill>
        <p:spPr>
          <a:xfrm>
            <a:off x="4704572" y="3552485"/>
            <a:ext cx="3102325" cy="1554210"/>
          </a:xfrm>
          <a:prstGeom prst="rect">
            <a:avLst/>
          </a:prstGeom>
        </p:spPr>
      </p:pic>
      <p:pic>
        <p:nvPicPr>
          <p:cNvPr id="2" name="Picture 1">
            <a:extLst>
              <a:ext uri="{FF2B5EF4-FFF2-40B4-BE49-F238E27FC236}">
                <a16:creationId xmlns:a16="http://schemas.microsoft.com/office/drawing/2014/main" id="{079EB98B-7730-F4FC-75CC-FDD9D0FF7997}"/>
              </a:ext>
            </a:extLst>
          </p:cNvPr>
          <p:cNvPicPr>
            <a:picLocks noChangeAspect="1"/>
          </p:cNvPicPr>
          <p:nvPr/>
        </p:nvPicPr>
        <p:blipFill>
          <a:blip r:embed="rId6"/>
          <a:stretch>
            <a:fillRect/>
          </a:stretch>
        </p:blipFill>
        <p:spPr>
          <a:xfrm>
            <a:off x="9230246" y="2047515"/>
            <a:ext cx="1263123" cy="1968027"/>
          </a:xfrm>
          <a:prstGeom prst="rect">
            <a:avLst/>
          </a:prstGeom>
        </p:spPr>
      </p:pic>
      <p:pic>
        <p:nvPicPr>
          <p:cNvPr id="4" name="Picture 3">
            <a:extLst>
              <a:ext uri="{FF2B5EF4-FFF2-40B4-BE49-F238E27FC236}">
                <a16:creationId xmlns:a16="http://schemas.microsoft.com/office/drawing/2014/main" id="{87B9A1D5-289B-B326-A765-E215667D65A7}"/>
              </a:ext>
            </a:extLst>
          </p:cNvPr>
          <p:cNvPicPr>
            <a:picLocks noChangeAspect="1"/>
          </p:cNvPicPr>
          <p:nvPr/>
        </p:nvPicPr>
        <p:blipFill>
          <a:blip r:embed="rId7"/>
          <a:stretch>
            <a:fillRect/>
          </a:stretch>
        </p:blipFill>
        <p:spPr>
          <a:xfrm>
            <a:off x="9162475" y="275460"/>
            <a:ext cx="1931922" cy="1931922"/>
          </a:xfrm>
          <a:prstGeom prst="rect">
            <a:avLst/>
          </a:prstGeom>
        </p:spPr>
      </p:pic>
    </p:spTree>
    <p:extLst>
      <p:ext uri="{BB962C8B-B14F-4D97-AF65-F5344CB8AC3E}">
        <p14:creationId xmlns:p14="http://schemas.microsoft.com/office/powerpoint/2010/main" val="229661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B0457F-A32B-BA8E-394A-7C17827F961C}"/>
              </a:ext>
            </a:extLst>
          </p:cNvPr>
          <p:cNvPicPr>
            <a:picLocks noGrp="1" noChangeAspect="1"/>
          </p:cNvPicPr>
          <p:nvPr>
            <p:ph idx="1"/>
          </p:nvPr>
        </p:nvPicPr>
        <p:blipFill>
          <a:blip r:embed="rId3"/>
          <a:stretch>
            <a:fillRect/>
          </a:stretch>
        </p:blipFill>
        <p:spPr>
          <a:xfrm>
            <a:off x="3783014" y="1823746"/>
            <a:ext cx="4422126" cy="4524783"/>
          </a:xfrm>
        </p:spPr>
      </p:pic>
      <p:sp>
        <p:nvSpPr>
          <p:cNvPr id="3" name="Title 2">
            <a:extLst>
              <a:ext uri="{FF2B5EF4-FFF2-40B4-BE49-F238E27FC236}">
                <a16:creationId xmlns:a16="http://schemas.microsoft.com/office/drawing/2014/main" id="{5AB45C19-3515-1C93-928F-D1AAADBA7CC3}"/>
              </a:ext>
            </a:extLst>
          </p:cNvPr>
          <p:cNvSpPr>
            <a:spLocks noGrp="1"/>
          </p:cNvSpPr>
          <p:nvPr>
            <p:ph type="title"/>
          </p:nvPr>
        </p:nvSpPr>
        <p:spPr/>
        <p:txBody>
          <a:bodyPr/>
          <a:lstStyle/>
          <a:p>
            <a:r>
              <a:rPr lang="en-US" dirty="0"/>
              <a:t>Safety monitoring fire and carbon</a:t>
            </a:r>
          </a:p>
        </p:txBody>
      </p:sp>
      <p:pic>
        <p:nvPicPr>
          <p:cNvPr id="6" name="Picture 5">
            <a:extLst>
              <a:ext uri="{FF2B5EF4-FFF2-40B4-BE49-F238E27FC236}">
                <a16:creationId xmlns:a16="http://schemas.microsoft.com/office/drawing/2014/main" id="{0F7949A1-47CC-2FEA-8F5B-C95894683A2C}"/>
              </a:ext>
            </a:extLst>
          </p:cNvPr>
          <p:cNvPicPr>
            <a:picLocks noChangeAspect="1"/>
          </p:cNvPicPr>
          <p:nvPr/>
        </p:nvPicPr>
        <p:blipFill>
          <a:blip r:embed="rId4"/>
          <a:stretch>
            <a:fillRect/>
          </a:stretch>
        </p:blipFill>
        <p:spPr>
          <a:xfrm>
            <a:off x="9830262" y="148690"/>
            <a:ext cx="1614060" cy="1675056"/>
          </a:xfrm>
          <a:prstGeom prst="rect">
            <a:avLst/>
          </a:prstGeom>
        </p:spPr>
      </p:pic>
      <p:pic>
        <p:nvPicPr>
          <p:cNvPr id="7" name="Picture 6">
            <a:extLst>
              <a:ext uri="{FF2B5EF4-FFF2-40B4-BE49-F238E27FC236}">
                <a16:creationId xmlns:a16="http://schemas.microsoft.com/office/drawing/2014/main" id="{B7960BDA-88DC-BB73-B34B-99B3DCCFEF85}"/>
              </a:ext>
            </a:extLst>
          </p:cNvPr>
          <p:cNvPicPr>
            <a:picLocks noChangeAspect="1"/>
          </p:cNvPicPr>
          <p:nvPr/>
        </p:nvPicPr>
        <p:blipFill>
          <a:blip r:embed="rId5"/>
          <a:stretch>
            <a:fillRect/>
          </a:stretch>
        </p:blipFill>
        <p:spPr>
          <a:xfrm>
            <a:off x="8651290" y="1637490"/>
            <a:ext cx="1827103" cy="1758849"/>
          </a:xfrm>
          <a:prstGeom prst="rect">
            <a:avLst/>
          </a:prstGeom>
        </p:spPr>
      </p:pic>
      <p:pic>
        <p:nvPicPr>
          <p:cNvPr id="9" name="Picture 8">
            <a:extLst>
              <a:ext uri="{FF2B5EF4-FFF2-40B4-BE49-F238E27FC236}">
                <a16:creationId xmlns:a16="http://schemas.microsoft.com/office/drawing/2014/main" id="{F41BCBE0-A123-C27D-ED1D-F877BECDCDC5}"/>
              </a:ext>
            </a:extLst>
          </p:cNvPr>
          <p:cNvPicPr>
            <a:picLocks noChangeAspect="1"/>
          </p:cNvPicPr>
          <p:nvPr/>
        </p:nvPicPr>
        <p:blipFill>
          <a:blip r:embed="rId6"/>
          <a:stretch>
            <a:fillRect/>
          </a:stretch>
        </p:blipFill>
        <p:spPr>
          <a:xfrm>
            <a:off x="307695" y="2293419"/>
            <a:ext cx="3303458" cy="2505020"/>
          </a:xfrm>
          <a:prstGeom prst="rect">
            <a:avLst/>
          </a:prstGeom>
        </p:spPr>
      </p:pic>
    </p:spTree>
    <p:extLst>
      <p:ext uri="{BB962C8B-B14F-4D97-AF65-F5344CB8AC3E}">
        <p14:creationId xmlns:p14="http://schemas.microsoft.com/office/powerpoint/2010/main" val="322549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24453303"/>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person with disability living independent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068" y="632261"/>
            <a:ext cx="2618693" cy="1742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rson with disability living independent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17308" y="822711"/>
            <a:ext cx="2951981" cy="1552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rson with disability living independent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068" y="4253929"/>
            <a:ext cx="3028161" cy="15045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erson with disability living independent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7058" y="4015865"/>
            <a:ext cx="2618693" cy="174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55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B09F5-02D3-1A0A-6960-31006D7F7221}"/>
              </a:ext>
            </a:extLst>
          </p:cNvPr>
          <p:cNvSpPr>
            <a:spLocks noGrp="1"/>
          </p:cNvSpPr>
          <p:nvPr>
            <p:ph type="title"/>
          </p:nvPr>
        </p:nvSpPr>
        <p:spPr/>
        <p:txBody>
          <a:bodyPr/>
          <a:lstStyle/>
          <a:p>
            <a:r>
              <a:rPr lang="en-US" dirty="0"/>
              <a:t>Personal Emergency Response System</a:t>
            </a:r>
          </a:p>
        </p:txBody>
      </p:sp>
      <p:pic>
        <p:nvPicPr>
          <p:cNvPr id="6" name="Picture 5">
            <a:extLst>
              <a:ext uri="{FF2B5EF4-FFF2-40B4-BE49-F238E27FC236}">
                <a16:creationId xmlns:a16="http://schemas.microsoft.com/office/drawing/2014/main" id="{F6C9F8C8-7A38-20EA-2F35-28C901480A66}"/>
              </a:ext>
            </a:extLst>
          </p:cNvPr>
          <p:cNvPicPr>
            <a:picLocks noChangeAspect="1"/>
          </p:cNvPicPr>
          <p:nvPr/>
        </p:nvPicPr>
        <p:blipFill>
          <a:blip r:embed="rId3"/>
          <a:stretch>
            <a:fillRect/>
          </a:stretch>
        </p:blipFill>
        <p:spPr>
          <a:xfrm>
            <a:off x="1608640" y="2441973"/>
            <a:ext cx="4035777" cy="2509882"/>
          </a:xfrm>
          <a:prstGeom prst="rect">
            <a:avLst/>
          </a:prstGeom>
        </p:spPr>
      </p:pic>
      <p:pic>
        <p:nvPicPr>
          <p:cNvPr id="7" name="Picture 6">
            <a:extLst>
              <a:ext uri="{FF2B5EF4-FFF2-40B4-BE49-F238E27FC236}">
                <a16:creationId xmlns:a16="http://schemas.microsoft.com/office/drawing/2014/main" id="{60375FF4-645D-3868-856B-D452560A7A40}"/>
              </a:ext>
            </a:extLst>
          </p:cNvPr>
          <p:cNvPicPr>
            <a:picLocks noChangeAspect="1"/>
          </p:cNvPicPr>
          <p:nvPr/>
        </p:nvPicPr>
        <p:blipFill>
          <a:blip r:embed="rId4"/>
          <a:stretch>
            <a:fillRect/>
          </a:stretch>
        </p:blipFill>
        <p:spPr>
          <a:xfrm>
            <a:off x="8169462" y="1186062"/>
            <a:ext cx="2249033" cy="2242938"/>
          </a:xfrm>
          <a:prstGeom prst="rect">
            <a:avLst/>
          </a:prstGeom>
        </p:spPr>
      </p:pic>
      <p:pic>
        <p:nvPicPr>
          <p:cNvPr id="9" name="Picture 8">
            <a:extLst>
              <a:ext uri="{FF2B5EF4-FFF2-40B4-BE49-F238E27FC236}">
                <a16:creationId xmlns:a16="http://schemas.microsoft.com/office/drawing/2014/main" id="{52B1F049-74C7-D1C8-1052-4E66E6E193FD}"/>
              </a:ext>
            </a:extLst>
          </p:cNvPr>
          <p:cNvPicPr>
            <a:picLocks noChangeAspect="1"/>
          </p:cNvPicPr>
          <p:nvPr/>
        </p:nvPicPr>
        <p:blipFill>
          <a:blip r:embed="rId5"/>
          <a:stretch>
            <a:fillRect/>
          </a:stretch>
        </p:blipFill>
        <p:spPr>
          <a:xfrm>
            <a:off x="8204894" y="3465705"/>
            <a:ext cx="2466676" cy="1390482"/>
          </a:xfrm>
          <a:prstGeom prst="rect">
            <a:avLst/>
          </a:prstGeom>
        </p:spPr>
      </p:pic>
    </p:spTree>
    <p:extLst>
      <p:ext uri="{BB962C8B-B14F-4D97-AF65-F5344CB8AC3E}">
        <p14:creationId xmlns:p14="http://schemas.microsoft.com/office/powerpoint/2010/main" val="3617757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105BAA-A601-DD1C-FEAD-14C5651A24C1}"/>
              </a:ext>
            </a:extLst>
          </p:cNvPr>
          <p:cNvSpPr>
            <a:spLocks noGrp="1"/>
          </p:cNvSpPr>
          <p:nvPr>
            <p:ph type="title"/>
          </p:nvPr>
        </p:nvSpPr>
        <p:spPr>
          <a:xfrm>
            <a:off x="609441" y="275460"/>
            <a:ext cx="11441888" cy="1142702"/>
          </a:xfrm>
        </p:spPr>
        <p:txBody>
          <a:bodyPr>
            <a:normAutofit/>
          </a:bodyPr>
          <a:lstStyle/>
          <a:p>
            <a:r>
              <a:rPr lang="en-US" dirty="0"/>
              <a:t>There are many add On's for this system</a:t>
            </a:r>
          </a:p>
        </p:txBody>
      </p:sp>
      <p:pic>
        <p:nvPicPr>
          <p:cNvPr id="5" name="Picture 4">
            <a:extLst>
              <a:ext uri="{FF2B5EF4-FFF2-40B4-BE49-F238E27FC236}">
                <a16:creationId xmlns:a16="http://schemas.microsoft.com/office/drawing/2014/main" id="{1BA5F415-D25B-0809-0B41-10748BFBE07F}"/>
              </a:ext>
            </a:extLst>
          </p:cNvPr>
          <p:cNvPicPr>
            <a:picLocks noChangeAspect="1"/>
          </p:cNvPicPr>
          <p:nvPr/>
        </p:nvPicPr>
        <p:blipFill>
          <a:blip r:embed="rId3"/>
          <a:stretch>
            <a:fillRect/>
          </a:stretch>
        </p:blipFill>
        <p:spPr>
          <a:xfrm>
            <a:off x="1265028" y="1768323"/>
            <a:ext cx="1877242" cy="2273413"/>
          </a:xfrm>
          <a:prstGeom prst="rect">
            <a:avLst/>
          </a:prstGeom>
        </p:spPr>
      </p:pic>
      <p:pic>
        <p:nvPicPr>
          <p:cNvPr id="7" name="Picture 6">
            <a:extLst>
              <a:ext uri="{FF2B5EF4-FFF2-40B4-BE49-F238E27FC236}">
                <a16:creationId xmlns:a16="http://schemas.microsoft.com/office/drawing/2014/main" id="{4E28F9DF-9DD1-70FA-6812-613E4060C6EE}"/>
              </a:ext>
            </a:extLst>
          </p:cNvPr>
          <p:cNvPicPr>
            <a:picLocks noChangeAspect="1"/>
          </p:cNvPicPr>
          <p:nvPr/>
        </p:nvPicPr>
        <p:blipFill>
          <a:blip r:embed="rId4"/>
          <a:stretch>
            <a:fillRect/>
          </a:stretch>
        </p:blipFill>
        <p:spPr>
          <a:xfrm>
            <a:off x="8903182" y="1414485"/>
            <a:ext cx="2676202" cy="1638102"/>
          </a:xfrm>
          <a:prstGeom prst="rect">
            <a:avLst/>
          </a:prstGeom>
        </p:spPr>
      </p:pic>
      <p:pic>
        <p:nvPicPr>
          <p:cNvPr id="4" name="Content Placeholder 3">
            <a:extLst>
              <a:ext uri="{FF2B5EF4-FFF2-40B4-BE49-F238E27FC236}">
                <a16:creationId xmlns:a16="http://schemas.microsoft.com/office/drawing/2014/main" id="{21A49807-DAA6-886F-BCB6-3BCF5413561A}"/>
              </a:ext>
            </a:extLst>
          </p:cNvPr>
          <p:cNvPicPr>
            <a:picLocks noGrp="1" noChangeAspect="1"/>
          </p:cNvPicPr>
          <p:nvPr>
            <p:ph idx="1"/>
          </p:nvPr>
        </p:nvPicPr>
        <p:blipFill>
          <a:blip r:embed="rId5"/>
          <a:stretch>
            <a:fillRect/>
          </a:stretch>
        </p:blipFill>
        <p:spPr>
          <a:xfrm>
            <a:off x="8574028" y="2905029"/>
            <a:ext cx="3724009" cy="1182419"/>
          </a:xfrm>
          <a:prstGeom prst="rect">
            <a:avLst/>
          </a:prstGeom>
        </p:spPr>
      </p:pic>
      <p:pic>
        <p:nvPicPr>
          <p:cNvPr id="9" name="Picture 8">
            <a:extLst>
              <a:ext uri="{FF2B5EF4-FFF2-40B4-BE49-F238E27FC236}">
                <a16:creationId xmlns:a16="http://schemas.microsoft.com/office/drawing/2014/main" id="{57A9DF06-55AB-DB25-9806-7E8619D95B79}"/>
              </a:ext>
            </a:extLst>
          </p:cNvPr>
          <p:cNvPicPr>
            <a:picLocks noChangeAspect="1"/>
          </p:cNvPicPr>
          <p:nvPr/>
        </p:nvPicPr>
        <p:blipFill>
          <a:blip r:embed="rId6"/>
          <a:stretch>
            <a:fillRect/>
          </a:stretch>
        </p:blipFill>
        <p:spPr>
          <a:xfrm>
            <a:off x="374057" y="2581377"/>
            <a:ext cx="1476196" cy="1695245"/>
          </a:xfrm>
          <a:prstGeom prst="rect">
            <a:avLst/>
          </a:prstGeom>
        </p:spPr>
      </p:pic>
      <p:pic>
        <p:nvPicPr>
          <p:cNvPr id="11" name="Picture 10">
            <a:extLst>
              <a:ext uri="{FF2B5EF4-FFF2-40B4-BE49-F238E27FC236}">
                <a16:creationId xmlns:a16="http://schemas.microsoft.com/office/drawing/2014/main" id="{65D3C9C3-E789-3108-9796-203CAC798546}"/>
              </a:ext>
            </a:extLst>
          </p:cNvPr>
          <p:cNvPicPr>
            <a:picLocks noChangeAspect="1"/>
          </p:cNvPicPr>
          <p:nvPr/>
        </p:nvPicPr>
        <p:blipFill>
          <a:blip r:embed="rId7"/>
          <a:stretch>
            <a:fillRect/>
          </a:stretch>
        </p:blipFill>
        <p:spPr>
          <a:xfrm>
            <a:off x="4930536" y="1589714"/>
            <a:ext cx="2319277" cy="2319277"/>
          </a:xfrm>
          <a:prstGeom prst="rect">
            <a:avLst/>
          </a:prstGeom>
        </p:spPr>
      </p:pic>
      <p:pic>
        <p:nvPicPr>
          <p:cNvPr id="12" name="Picture 11">
            <a:extLst>
              <a:ext uri="{FF2B5EF4-FFF2-40B4-BE49-F238E27FC236}">
                <a16:creationId xmlns:a16="http://schemas.microsoft.com/office/drawing/2014/main" id="{19F0F97A-FB01-6A22-4CA3-B7DF47D05A8F}"/>
              </a:ext>
            </a:extLst>
          </p:cNvPr>
          <p:cNvPicPr>
            <a:picLocks noChangeAspect="1"/>
          </p:cNvPicPr>
          <p:nvPr/>
        </p:nvPicPr>
        <p:blipFill>
          <a:blip r:embed="rId8"/>
          <a:stretch>
            <a:fillRect/>
          </a:stretch>
        </p:blipFill>
        <p:spPr>
          <a:xfrm>
            <a:off x="2332338" y="4391896"/>
            <a:ext cx="3150682" cy="1572812"/>
          </a:xfrm>
          <a:prstGeom prst="rect">
            <a:avLst/>
          </a:prstGeom>
        </p:spPr>
      </p:pic>
      <p:pic>
        <p:nvPicPr>
          <p:cNvPr id="15" name="Picture 14">
            <a:extLst>
              <a:ext uri="{FF2B5EF4-FFF2-40B4-BE49-F238E27FC236}">
                <a16:creationId xmlns:a16="http://schemas.microsoft.com/office/drawing/2014/main" id="{FC088E31-28AD-E12F-EC15-F363BC9CDF40}"/>
              </a:ext>
            </a:extLst>
          </p:cNvPr>
          <p:cNvPicPr>
            <a:picLocks noChangeAspect="1"/>
          </p:cNvPicPr>
          <p:nvPr/>
        </p:nvPicPr>
        <p:blipFill>
          <a:blip r:embed="rId9"/>
          <a:stretch>
            <a:fillRect/>
          </a:stretch>
        </p:blipFill>
        <p:spPr>
          <a:xfrm>
            <a:off x="6427629" y="4041736"/>
            <a:ext cx="2600011" cy="2590487"/>
          </a:xfrm>
          <a:prstGeom prst="rect">
            <a:avLst/>
          </a:prstGeom>
        </p:spPr>
      </p:pic>
    </p:spTree>
    <p:extLst>
      <p:ext uri="{BB962C8B-B14F-4D97-AF65-F5344CB8AC3E}">
        <p14:creationId xmlns:p14="http://schemas.microsoft.com/office/powerpoint/2010/main" val="142256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A9550-D22B-40B1-83DC-5C21FA77FC4E}"/>
              </a:ext>
            </a:extLst>
          </p:cNvPr>
          <p:cNvSpPr>
            <a:spLocks noGrp="1"/>
          </p:cNvSpPr>
          <p:nvPr>
            <p:ph idx="1"/>
          </p:nvPr>
        </p:nvSpPr>
        <p:spPr/>
        <p:txBody>
          <a:bodyPr/>
          <a:lstStyle/>
          <a:p>
            <a:r>
              <a:rPr lang="en-US" dirty="0"/>
              <a:t>Direct support staff</a:t>
            </a:r>
          </a:p>
          <a:p>
            <a:r>
              <a:rPr lang="en-US" dirty="0"/>
              <a:t>Natural supports</a:t>
            </a:r>
          </a:p>
          <a:p>
            <a:r>
              <a:rPr lang="en-US" dirty="0"/>
              <a:t>Community resources like visiting nurses</a:t>
            </a:r>
          </a:p>
          <a:p>
            <a:r>
              <a:rPr lang="en-US" dirty="0"/>
              <a:t>Transportation</a:t>
            </a:r>
          </a:p>
          <a:p>
            <a:r>
              <a:rPr lang="en-US" dirty="0"/>
              <a:t>Meals on wheels</a:t>
            </a:r>
          </a:p>
          <a:p>
            <a:r>
              <a:rPr lang="en-US" dirty="0"/>
              <a:t>Money Management</a:t>
            </a:r>
          </a:p>
          <a:p>
            <a:endParaRPr lang="en-US" dirty="0"/>
          </a:p>
        </p:txBody>
      </p:sp>
      <p:sp>
        <p:nvSpPr>
          <p:cNvPr id="3" name="Title 2">
            <a:extLst>
              <a:ext uri="{FF2B5EF4-FFF2-40B4-BE49-F238E27FC236}">
                <a16:creationId xmlns:a16="http://schemas.microsoft.com/office/drawing/2014/main" id="{47EDCE40-C8E0-4976-B0F8-34C049734AE6}"/>
              </a:ext>
            </a:extLst>
          </p:cNvPr>
          <p:cNvSpPr>
            <a:spLocks noGrp="1"/>
          </p:cNvSpPr>
          <p:nvPr>
            <p:ph type="title"/>
          </p:nvPr>
        </p:nvSpPr>
        <p:spPr/>
        <p:txBody>
          <a:bodyPr/>
          <a:lstStyle/>
          <a:p>
            <a:r>
              <a:rPr lang="en-US" dirty="0"/>
              <a:t>Other add-on resources</a:t>
            </a:r>
          </a:p>
        </p:txBody>
      </p:sp>
    </p:spTree>
    <p:extLst>
      <p:ext uri="{BB962C8B-B14F-4D97-AF65-F5344CB8AC3E}">
        <p14:creationId xmlns:p14="http://schemas.microsoft.com/office/powerpoint/2010/main" val="1943282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129D4-69AE-2F30-D5FA-09E2CAB276FD}"/>
              </a:ext>
            </a:extLst>
          </p:cNvPr>
          <p:cNvSpPr>
            <a:spLocks noGrp="1"/>
          </p:cNvSpPr>
          <p:nvPr>
            <p:ph idx="1"/>
          </p:nvPr>
        </p:nvSpPr>
        <p:spPr/>
        <p:txBody>
          <a:bodyPr/>
          <a:lstStyle/>
          <a:p>
            <a:r>
              <a:rPr lang="en-US" dirty="0"/>
              <a:t>Trials can be done in the persons current environment, or it can be done in the new environment. </a:t>
            </a:r>
          </a:p>
          <a:p>
            <a:endParaRPr lang="en-US" dirty="0"/>
          </a:p>
          <a:p>
            <a:r>
              <a:rPr lang="en-US" dirty="0"/>
              <a:t>Trials can address all concerns and fears and answer any unknown questions</a:t>
            </a:r>
          </a:p>
          <a:p>
            <a:endParaRPr lang="en-US" dirty="0"/>
          </a:p>
          <a:p>
            <a:r>
              <a:rPr lang="en-US" dirty="0"/>
              <a:t>It can identify other areas assistance is needed</a:t>
            </a:r>
          </a:p>
        </p:txBody>
      </p:sp>
      <p:sp>
        <p:nvSpPr>
          <p:cNvPr id="3" name="Title 2">
            <a:extLst>
              <a:ext uri="{FF2B5EF4-FFF2-40B4-BE49-F238E27FC236}">
                <a16:creationId xmlns:a16="http://schemas.microsoft.com/office/drawing/2014/main" id="{396082BE-11D7-DD10-1857-FE6499669F06}"/>
              </a:ext>
            </a:extLst>
          </p:cNvPr>
          <p:cNvSpPr>
            <a:spLocks noGrp="1"/>
          </p:cNvSpPr>
          <p:nvPr>
            <p:ph type="title"/>
          </p:nvPr>
        </p:nvSpPr>
        <p:spPr/>
        <p:txBody>
          <a:bodyPr/>
          <a:lstStyle/>
          <a:p>
            <a:r>
              <a:rPr lang="en-US" dirty="0"/>
              <a:t>Is A Trial Needed?</a:t>
            </a:r>
          </a:p>
        </p:txBody>
      </p:sp>
    </p:spTree>
    <p:extLst>
      <p:ext uri="{BB962C8B-B14F-4D97-AF65-F5344CB8AC3E}">
        <p14:creationId xmlns:p14="http://schemas.microsoft.com/office/powerpoint/2010/main" val="1815609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1EDBAE-96C4-C556-0CF8-B0B59A1C1D25}"/>
              </a:ext>
            </a:extLst>
          </p:cNvPr>
          <p:cNvSpPr txBox="1">
            <a:spLocks noGrp="1"/>
          </p:cNvSpPr>
          <p:nvPr>
            <p:ph idx="1"/>
          </p:nvPr>
        </p:nvSpPr>
        <p:spPr>
          <a:xfrm>
            <a:off x="609600" y="1481138"/>
            <a:ext cx="10969625" cy="4525962"/>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4000" dirty="0">
              <a:latin typeface="Arial" panose="020B0604020202020204" pitchFamily="34" charset="0"/>
              <a:cs typeface="Arial" panose="020B0604020202020204" pitchFamily="34" charset="0"/>
            </a:endParaRPr>
          </a:p>
          <a:p>
            <a:r>
              <a:rPr lang="en-US" sz="4000" b="1" u="sng" dirty="0">
                <a:latin typeface="Arial" panose="020B0604020202020204" pitchFamily="34" charset="0"/>
                <a:cs typeface="Arial" panose="020B0604020202020204" pitchFamily="34" charset="0"/>
              </a:rPr>
              <a:t>Transparency throughout the process </a:t>
            </a:r>
            <a:r>
              <a:rPr lang="en-US" sz="4000" dirty="0">
                <a:latin typeface="Arial" panose="020B0604020202020204" pitchFamily="34" charset="0"/>
                <a:cs typeface="Arial" panose="020B0604020202020204" pitchFamily="34" charset="0"/>
              </a:rPr>
              <a:t>(don’t hide a fear and definitely address all fears)</a:t>
            </a:r>
          </a:p>
          <a:p>
            <a:endParaRPr lang="en-US" sz="4000" dirty="0">
              <a:latin typeface="Arial" panose="020B0604020202020204" pitchFamily="34" charset="0"/>
              <a:cs typeface="Arial" panose="020B0604020202020204" pitchFamily="34" charset="0"/>
            </a:endParaRPr>
          </a:p>
          <a:p>
            <a:r>
              <a:rPr lang="en-US" sz="4000" b="1" u="sng" dirty="0">
                <a:latin typeface="Arial" panose="020B0604020202020204" pitchFamily="34" charset="0"/>
                <a:cs typeface="Arial" panose="020B0604020202020204" pitchFamily="34" charset="0"/>
              </a:rPr>
              <a:t>Safety nets </a:t>
            </a:r>
            <a:r>
              <a:rPr lang="en-US" sz="4000" dirty="0">
                <a:latin typeface="Arial" panose="020B0604020202020204" pitchFamily="34" charset="0"/>
                <a:cs typeface="Arial" panose="020B0604020202020204" pitchFamily="34" charset="0"/>
              </a:rPr>
              <a:t>must be considered and used over time to alleviate fears and allow everyone involved to move forward and make the new steps</a:t>
            </a:r>
          </a:p>
          <a:p>
            <a:endParaRPr lang="en-US" sz="4000" dirty="0">
              <a:latin typeface="Arial" panose="020B0604020202020204" pitchFamily="34" charset="0"/>
              <a:cs typeface="Arial" panose="020B0604020202020204" pitchFamily="34" charset="0"/>
            </a:endParaRPr>
          </a:p>
          <a:p>
            <a:r>
              <a:rPr lang="en-US" sz="4000" b="1" u="sng" dirty="0">
                <a:latin typeface="Arial" panose="020B0604020202020204" pitchFamily="34" charset="0"/>
                <a:cs typeface="Arial" panose="020B0604020202020204" pitchFamily="34" charset="0"/>
              </a:rPr>
              <a:t>Education, training </a:t>
            </a:r>
            <a:r>
              <a:rPr lang="en-US" sz="4000" dirty="0">
                <a:latin typeface="Arial" panose="020B0604020202020204" pitchFamily="34" charset="0"/>
                <a:cs typeface="Arial" panose="020B0604020202020204" pitchFamily="34" charset="0"/>
              </a:rPr>
              <a:t>and stake holder </a:t>
            </a:r>
            <a:r>
              <a:rPr lang="en-US" sz="4000" b="1" u="sng" dirty="0">
                <a:latin typeface="Arial" panose="020B0604020202020204" pitchFamily="34" charset="0"/>
                <a:cs typeface="Arial" panose="020B0604020202020204" pitchFamily="34" charset="0"/>
              </a:rPr>
              <a:t>meetings</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Allow </a:t>
            </a:r>
            <a:r>
              <a:rPr lang="en-US" sz="4000" b="1" u="sng" dirty="0">
                <a:latin typeface="Arial" panose="020B0604020202020204" pitchFamily="34" charset="0"/>
                <a:cs typeface="Arial" panose="020B0604020202020204" pitchFamily="34" charset="0"/>
              </a:rPr>
              <a:t>time for the change </a:t>
            </a:r>
            <a:r>
              <a:rPr lang="en-US" sz="4000" dirty="0">
                <a:latin typeface="Arial" panose="020B0604020202020204" pitchFamily="34" charset="0"/>
                <a:cs typeface="Arial" panose="020B0604020202020204" pitchFamily="34" charset="0"/>
              </a:rPr>
              <a:t>to occur</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Build in review </a:t>
            </a:r>
            <a:r>
              <a:rPr lang="en-US" sz="4000" b="1" u="sng" dirty="0">
                <a:latin typeface="Arial" panose="020B0604020202020204" pitchFamily="34" charset="0"/>
                <a:cs typeface="Arial" panose="020B0604020202020204" pitchFamily="34" charset="0"/>
              </a:rPr>
              <a:t>updates and revisions</a:t>
            </a:r>
          </a:p>
          <a:p>
            <a:endParaRPr lang="en-US" sz="5900" dirty="0">
              <a:latin typeface="Arial" panose="020B0604020202020204" pitchFamily="34" charset="0"/>
              <a:cs typeface="Arial" panose="020B0604020202020204" pitchFamily="34" charset="0"/>
            </a:endParaRPr>
          </a:p>
          <a:p>
            <a:r>
              <a:rPr lang="en-US" sz="3800" b="1" u="sng" dirty="0">
                <a:latin typeface="Arial" panose="020B0604020202020204" pitchFamily="34" charset="0"/>
                <a:cs typeface="Arial" panose="020B0604020202020204" pitchFamily="34" charset="0"/>
              </a:rPr>
              <a:t>Develop Remote Support plan </a:t>
            </a:r>
            <a:r>
              <a:rPr lang="en-US" sz="3800" dirty="0">
                <a:latin typeface="Arial" panose="020B0604020202020204" pitchFamily="34" charset="0"/>
                <a:cs typeface="Arial" panose="020B0604020202020204" pitchFamily="34" charset="0"/>
              </a:rPr>
              <a:t>to address all possibilities.  </a:t>
            </a:r>
          </a:p>
          <a:p>
            <a:endParaRPr lang="en-US" sz="3800" dirty="0">
              <a:latin typeface="Arial" panose="020B0604020202020204" pitchFamily="34" charset="0"/>
              <a:cs typeface="Arial" panose="020B0604020202020204" pitchFamily="34" charset="0"/>
            </a:endParaRPr>
          </a:p>
          <a:p>
            <a:r>
              <a:rPr lang="en-US" sz="3800" b="1" u="sng" dirty="0">
                <a:latin typeface="Arial" panose="020B0604020202020204" pitchFamily="34" charset="0"/>
                <a:cs typeface="Arial" panose="020B0604020202020204" pitchFamily="34" charset="0"/>
              </a:rPr>
              <a:t>Develop a Back up plan </a:t>
            </a:r>
            <a:r>
              <a:rPr lang="en-US" sz="3800" dirty="0">
                <a:latin typeface="Arial" panose="020B0604020202020204" pitchFamily="34" charset="0"/>
                <a:cs typeface="Arial" panose="020B0604020202020204" pitchFamily="34" charset="0"/>
              </a:rPr>
              <a:t>if something goes down</a:t>
            </a:r>
          </a:p>
          <a:p>
            <a:endParaRPr lang="en-US" dirty="0"/>
          </a:p>
          <a:p>
            <a:endParaRPr lang="en-US" dirty="0"/>
          </a:p>
          <a:p>
            <a:endParaRPr lang="en-US" dirty="0"/>
          </a:p>
        </p:txBody>
      </p:sp>
      <p:sp>
        <p:nvSpPr>
          <p:cNvPr id="2" name="TextBox 1">
            <a:extLst>
              <a:ext uri="{FF2B5EF4-FFF2-40B4-BE49-F238E27FC236}">
                <a16:creationId xmlns:a16="http://schemas.microsoft.com/office/drawing/2014/main" id="{858E5537-BFA4-E95C-8625-7FBEC53C2F6E}"/>
              </a:ext>
            </a:extLst>
          </p:cNvPr>
          <p:cNvSpPr txBox="1"/>
          <p:nvPr/>
        </p:nvSpPr>
        <p:spPr>
          <a:xfrm>
            <a:off x="1141412" y="457200"/>
            <a:ext cx="9906000" cy="1200329"/>
          </a:xfrm>
          <a:prstGeom prst="rect">
            <a:avLst/>
          </a:prstGeom>
          <a:noFill/>
        </p:spPr>
        <p:txBody>
          <a:bodyPr wrap="square" rtlCol="0">
            <a:spAutoFit/>
          </a:bodyPr>
          <a:lstStyle/>
          <a:p>
            <a:pPr algn="ctr"/>
            <a:r>
              <a:rPr lang="en-US" sz="3600" dirty="0"/>
              <a:t>Other Steps to address any fears/concerns and ensure safety</a:t>
            </a:r>
          </a:p>
        </p:txBody>
      </p:sp>
    </p:spTree>
    <p:extLst>
      <p:ext uri="{BB962C8B-B14F-4D97-AF65-F5344CB8AC3E}">
        <p14:creationId xmlns:p14="http://schemas.microsoft.com/office/powerpoint/2010/main" val="96676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6053-E5BB-48FC-9E50-79906609CD2F}"/>
              </a:ext>
            </a:extLst>
          </p:cNvPr>
          <p:cNvSpPr>
            <a:spLocks noGrp="1"/>
          </p:cNvSpPr>
          <p:nvPr>
            <p:ph type="ctrTitle"/>
          </p:nvPr>
        </p:nvSpPr>
        <p:spPr>
          <a:xfrm>
            <a:off x="919501" y="228600"/>
            <a:ext cx="10360501" cy="1829761"/>
          </a:xfrm>
        </p:spPr>
        <p:txBody>
          <a:bodyPr/>
          <a:lstStyle/>
          <a:p>
            <a:pPr algn="l"/>
            <a:r>
              <a:rPr lang="en-US" dirty="0"/>
              <a:t>What Remote Supports are not</a:t>
            </a:r>
          </a:p>
        </p:txBody>
      </p:sp>
      <p:sp>
        <p:nvSpPr>
          <p:cNvPr id="3" name="Subtitle 2">
            <a:extLst>
              <a:ext uri="{FF2B5EF4-FFF2-40B4-BE49-F238E27FC236}">
                <a16:creationId xmlns:a16="http://schemas.microsoft.com/office/drawing/2014/main" id="{DA762196-70AC-464C-8404-F3AE79CC1A19}"/>
              </a:ext>
            </a:extLst>
          </p:cNvPr>
          <p:cNvSpPr>
            <a:spLocks noGrp="1"/>
          </p:cNvSpPr>
          <p:nvPr>
            <p:ph type="subTitle" idx="1"/>
          </p:nvPr>
        </p:nvSpPr>
        <p:spPr>
          <a:xfrm>
            <a:off x="901749" y="2438400"/>
            <a:ext cx="10360501" cy="2667000"/>
          </a:xfrm>
        </p:spPr>
        <p:txBody>
          <a:bodyPr>
            <a:normAutofit fontScale="55000" lnSpcReduction="20000"/>
          </a:bodyPr>
          <a:lstStyle/>
          <a:p>
            <a:pPr marL="457200" indent="-457200" algn="l">
              <a:buFont typeface="Arial" panose="020B0604020202020204" pitchFamily="34" charset="0"/>
              <a:buChar char="•"/>
            </a:pPr>
            <a:r>
              <a:rPr lang="en-US" sz="6700" u="sng" dirty="0"/>
              <a:t>Not a plug and play </a:t>
            </a:r>
            <a:r>
              <a:rPr lang="en-US" sz="6700" dirty="0"/>
              <a:t>and walk away</a:t>
            </a:r>
          </a:p>
          <a:p>
            <a:pPr marL="457200" indent="-457200" algn="l">
              <a:buFont typeface="Arial" panose="020B0604020202020204" pitchFamily="34" charset="0"/>
              <a:buChar char="•"/>
            </a:pPr>
            <a:r>
              <a:rPr lang="en-US" sz="6700" dirty="0"/>
              <a:t>Not a solution for </a:t>
            </a:r>
            <a:r>
              <a:rPr lang="en-US" sz="6700" u="sng" dirty="0"/>
              <a:t>everyone</a:t>
            </a:r>
          </a:p>
          <a:p>
            <a:pPr marL="457200" indent="-457200" algn="l">
              <a:buFont typeface="Arial" panose="020B0604020202020204" pitchFamily="34" charset="0"/>
              <a:buChar char="•"/>
            </a:pPr>
            <a:r>
              <a:rPr lang="en-US" sz="6700" u="sng" dirty="0"/>
              <a:t>Not Stagnant </a:t>
            </a:r>
            <a:r>
              <a:rPr lang="en-US" sz="6700" dirty="0"/>
              <a:t>(constantly changing and updating based on the persons need).</a:t>
            </a:r>
          </a:p>
          <a:p>
            <a:pPr marL="457200" indent="-457200" algn="l">
              <a:buFont typeface="Arial" panose="020B0604020202020204" pitchFamily="34" charset="0"/>
              <a:buChar char="•"/>
            </a:pPr>
            <a:r>
              <a:rPr lang="en-US" sz="6700" dirty="0"/>
              <a:t>Does not eliminate all </a:t>
            </a:r>
            <a:r>
              <a:rPr lang="en-US" sz="6700" u="sng" dirty="0"/>
              <a:t>risk </a:t>
            </a:r>
            <a:r>
              <a:rPr lang="en-US" sz="6700" dirty="0"/>
              <a:t>factors</a:t>
            </a:r>
          </a:p>
          <a:p>
            <a:pPr algn="l"/>
            <a:endParaRPr lang="en-US" dirty="0"/>
          </a:p>
        </p:txBody>
      </p:sp>
    </p:spTree>
    <p:extLst>
      <p:ext uri="{BB962C8B-B14F-4D97-AF65-F5344CB8AC3E}">
        <p14:creationId xmlns:p14="http://schemas.microsoft.com/office/powerpoint/2010/main" val="427064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93378-98C3-F839-3EC7-8C43F7F45AA5}"/>
              </a:ext>
            </a:extLst>
          </p:cNvPr>
          <p:cNvSpPr txBox="1"/>
          <p:nvPr/>
        </p:nvSpPr>
        <p:spPr>
          <a:xfrm>
            <a:off x="1712912" y="1066800"/>
            <a:ext cx="8763000" cy="3785652"/>
          </a:xfrm>
          <a:prstGeom prst="rect">
            <a:avLst/>
          </a:prstGeom>
          <a:noFill/>
        </p:spPr>
        <p:txBody>
          <a:bodyPr wrap="square" rtlCol="0">
            <a:spAutoFit/>
          </a:bodyPr>
          <a:lstStyle/>
          <a:p>
            <a:pPr algn="ctr"/>
            <a:r>
              <a:rPr lang="en-US" sz="6000" dirty="0"/>
              <a:t>Remote  Supports </a:t>
            </a:r>
          </a:p>
          <a:p>
            <a:pPr algn="ctr"/>
            <a:r>
              <a:rPr lang="en-US" sz="6000" dirty="0"/>
              <a:t>is not </a:t>
            </a:r>
          </a:p>
          <a:p>
            <a:pPr algn="ctr"/>
            <a:r>
              <a:rPr lang="en-US" sz="6000" dirty="0"/>
              <a:t>for </a:t>
            </a:r>
          </a:p>
          <a:p>
            <a:pPr algn="ctr"/>
            <a:r>
              <a:rPr lang="en-US" sz="6000" dirty="0"/>
              <a:t>Everyone</a:t>
            </a:r>
          </a:p>
        </p:txBody>
      </p:sp>
    </p:spTree>
    <p:extLst>
      <p:ext uri="{BB962C8B-B14F-4D97-AF65-F5344CB8AC3E}">
        <p14:creationId xmlns:p14="http://schemas.microsoft.com/office/powerpoint/2010/main" val="415016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354D10-E66E-4702-B5E9-8C4F1137F06E}"/>
              </a:ext>
            </a:extLst>
          </p:cNvPr>
          <p:cNvSpPr>
            <a:spLocks noGrp="1"/>
          </p:cNvSpPr>
          <p:nvPr>
            <p:ph idx="1"/>
          </p:nvPr>
        </p:nvSpPr>
        <p:spPr/>
        <p:txBody>
          <a:bodyPr>
            <a:normAutofit fontScale="92500" lnSpcReduction="10000"/>
          </a:bodyPr>
          <a:lstStyle/>
          <a:p>
            <a:r>
              <a:rPr lang="en-US" dirty="0"/>
              <a:t>Predatory behavior, </a:t>
            </a:r>
          </a:p>
          <a:p>
            <a:r>
              <a:rPr lang="en-US" dirty="0"/>
              <a:t>Pyromania, </a:t>
            </a:r>
          </a:p>
          <a:p>
            <a:r>
              <a:rPr lang="en-US" dirty="0"/>
              <a:t>self-injurious behaviors, </a:t>
            </a:r>
          </a:p>
          <a:p>
            <a:r>
              <a:rPr lang="en-US" dirty="0"/>
              <a:t>Bolting/AWOL without safety skills, </a:t>
            </a:r>
          </a:p>
          <a:p>
            <a:r>
              <a:rPr lang="en-US" dirty="0"/>
              <a:t>uncontrolled seizures, </a:t>
            </a:r>
          </a:p>
          <a:p>
            <a:r>
              <a:rPr lang="en-US" dirty="0"/>
              <a:t>lack of social sexual safety skills, </a:t>
            </a:r>
          </a:p>
          <a:p>
            <a:r>
              <a:rPr lang="en-US" dirty="0"/>
              <a:t>Prader Willis, uncontrolled pica, </a:t>
            </a:r>
          </a:p>
          <a:p>
            <a:r>
              <a:rPr lang="en-US" dirty="0"/>
              <a:t>uncontrolled aggression or dangerous behaviors, </a:t>
            </a:r>
            <a:r>
              <a:rPr lang="en-US" dirty="0" err="1"/>
              <a:t>etc</a:t>
            </a:r>
            <a:r>
              <a:rPr lang="en-US" dirty="0"/>
              <a:t>… </a:t>
            </a:r>
          </a:p>
          <a:p>
            <a:r>
              <a:rPr lang="en-US" dirty="0"/>
              <a:t>Other issues/behaviors could be identified during the safety assessment</a:t>
            </a:r>
          </a:p>
          <a:p>
            <a:r>
              <a:rPr lang="en-US" dirty="0"/>
              <a:t>Advanced memory diseases</a:t>
            </a:r>
          </a:p>
        </p:txBody>
      </p:sp>
      <p:sp>
        <p:nvSpPr>
          <p:cNvPr id="3" name="Title 2">
            <a:extLst>
              <a:ext uri="{FF2B5EF4-FFF2-40B4-BE49-F238E27FC236}">
                <a16:creationId xmlns:a16="http://schemas.microsoft.com/office/drawing/2014/main" id="{DA19B187-18BD-45CA-B4A0-36A71092580A}"/>
              </a:ext>
            </a:extLst>
          </p:cNvPr>
          <p:cNvSpPr>
            <a:spLocks noGrp="1"/>
          </p:cNvSpPr>
          <p:nvPr>
            <p:ph type="title"/>
          </p:nvPr>
        </p:nvSpPr>
        <p:spPr/>
        <p:txBody>
          <a:bodyPr>
            <a:normAutofit fontScale="90000"/>
          </a:bodyPr>
          <a:lstStyle/>
          <a:p>
            <a:r>
              <a:rPr lang="en-US" dirty="0"/>
              <a:t>Such diagnosis/behaviors include but are not limited to:</a:t>
            </a:r>
          </a:p>
        </p:txBody>
      </p:sp>
    </p:spTree>
    <p:extLst>
      <p:ext uri="{BB962C8B-B14F-4D97-AF65-F5344CB8AC3E}">
        <p14:creationId xmlns:p14="http://schemas.microsoft.com/office/powerpoint/2010/main" val="409854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5697E-1BF4-471E-3075-0123DA85BE1E}"/>
              </a:ext>
            </a:extLst>
          </p:cNvPr>
          <p:cNvSpPr>
            <a:spLocks noGrp="1"/>
          </p:cNvSpPr>
          <p:nvPr>
            <p:ph type="title"/>
          </p:nvPr>
        </p:nvSpPr>
        <p:spPr>
          <a:xfrm>
            <a:off x="609441" y="274638"/>
            <a:ext cx="10969943" cy="4983162"/>
          </a:xfrm>
        </p:spPr>
        <p:txBody>
          <a:bodyPr>
            <a:normAutofit/>
          </a:bodyPr>
          <a:lstStyle/>
          <a:p>
            <a:pPr algn="ctr"/>
            <a:r>
              <a:rPr lang="en-US" sz="6000" dirty="0"/>
              <a:t>MidState Arc </a:t>
            </a:r>
            <a:br>
              <a:rPr lang="en-US" sz="6000" dirty="0"/>
            </a:br>
            <a:r>
              <a:rPr lang="en-US" sz="6000" dirty="0"/>
              <a:t>is supporting </a:t>
            </a:r>
            <a:br>
              <a:rPr lang="en-US" sz="6000" dirty="0"/>
            </a:br>
            <a:r>
              <a:rPr lang="en-US" sz="7200" b="0" dirty="0"/>
              <a:t>15</a:t>
            </a:r>
            <a:r>
              <a:rPr lang="en-US" sz="6000" dirty="0"/>
              <a:t> smart homes </a:t>
            </a:r>
          </a:p>
        </p:txBody>
      </p:sp>
    </p:spTree>
    <p:extLst>
      <p:ext uri="{BB962C8B-B14F-4D97-AF65-F5344CB8AC3E}">
        <p14:creationId xmlns:p14="http://schemas.microsoft.com/office/powerpoint/2010/main" val="177819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E17A4-7FD5-54B6-125E-B02734F1CD67}"/>
              </a:ext>
            </a:extLst>
          </p:cNvPr>
          <p:cNvSpPr>
            <a:spLocks noGrp="1"/>
          </p:cNvSpPr>
          <p:nvPr>
            <p:ph idx="1"/>
          </p:nvPr>
        </p:nvSpPr>
        <p:spPr>
          <a:xfrm>
            <a:off x="609441" y="1481329"/>
            <a:ext cx="10969943" cy="4525963"/>
          </a:xfrm>
        </p:spPr>
        <p:txBody>
          <a:bodyPr/>
          <a:lstStyle/>
          <a:p>
            <a:r>
              <a:rPr lang="en-US" dirty="0"/>
              <a:t>Promotes independence by making people feel more comfortable and secure</a:t>
            </a:r>
          </a:p>
          <a:p>
            <a:r>
              <a:rPr lang="en-US" dirty="0"/>
              <a:t>Gives more opportunity for decision making and control</a:t>
            </a:r>
          </a:p>
          <a:p>
            <a:r>
              <a:rPr lang="en-US" dirty="0"/>
              <a:t>Helps people live safer in their own home</a:t>
            </a:r>
          </a:p>
          <a:p>
            <a:r>
              <a:rPr lang="en-US" dirty="0"/>
              <a:t>Enhances daily living</a:t>
            </a:r>
          </a:p>
          <a:p>
            <a:r>
              <a:rPr lang="en-US" dirty="0"/>
              <a:t>Allows independence with less dependence on direct care staff. </a:t>
            </a:r>
          </a:p>
          <a:p>
            <a:endParaRPr lang="en-US" dirty="0"/>
          </a:p>
        </p:txBody>
      </p:sp>
      <p:sp>
        <p:nvSpPr>
          <p:cNvPr id="3" name="Title 2">
            <a:extLst>
              <a:ext uri="{FF2B5EF4-FFF2-40B4-BE49-F238E27FC236}">
                <a16:creationId xmlns:a16="http://schemas.microsoft.com/office/drawing/2014/main" id="{F4393DE1-CAF4-3974-BC9D-05938B603D7E}"/>
              </a:ext>
            </a:extLst>
          </p:cNvPr>
          <p:cNvSpPr>
            <a:spLocks noGrp="1"/>
          </p:cNvSpPr>
          <p:nvPr>
            <p:ph type="title"/>
          </p:nvPr>
        </p:nvSpPr>
        <p:spPr>
          <a:xfrm>
            <a:off x="609441" y="274638"/>
            <a:ext cx="10969943" cy="1143000"/>
          </a:xfrm>
        </p:spPr>
        <p:txBody>
          <a:bodyPr/>
          <a:lstStyle/>
          <a:p>
            <a:r>
              <a:rPr lang="en-US" dirty="0"/>
              <a:t>Benefits of </a:t>
            </a:r>
            <a:r>
              <a:rPr lang="en-US"/>
              <a:t>remote supports</a:t>
            </a:r>
          </a:p>
        </p:txBody>
      </p:sp>
    </p:spTree>
    <p:extLst>
      <p:ext uri="{BB962C8B-B14F-4D97-AF65-F5344CB8AC3E}">
        <p14:creationId xmlns:p14="http://schemas.microsoft.com/office/powerpoint/2010/main" val="127491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FEA6-1086-452F-8465-D66118207468}"/>
              </a:ext>
            </a:extLst>
          </p:cNvPr>
          <p:cNvSpPr>
            <a:spLocks noGrp="1"/>
          </p:cNvSpPr>
          <p:nvPr>
            <p:ph type="ctrTitle"/>
          </p:nvPr>
        </p:nvSpPr>
        <p:spPr>
          <a:xfrm>
            <a:off x="836612" y="76200"/>
            <a:ext cx="10360501" cy="1199705"/>
          </a:xfrm>
        </p:spPr>
        <p:txBody>
          <a:bodyPr/>
          <a:lstStyle/>
          <a:p>
            <a:pPr algn="ctr"/>
            <a:r>
              <a:rPr lang="en-US" dirty="0"/>
              <a:t>What are Remote Supports</a:t>
            </a:r>
          </a:p>
        </p:txBody>
      </p:sp>
      <p:sp>
        <p:nvSpPr>
          <p:cNvPr id="3" name="Subtitle 2">
            <a:extLst>
              <a:ext uri="{FF2B5EF4-FFF2-40B4-BE49-F238E27FC236}">
                <a16:creationId xmlns:a16="http://schemas.microsoft.com/office/drawing/2014/main" id="{2BA05D41-EFE8-4650-A257-4D5B0DE040B4}"/>
              </a:ext>
            </a:extLst>
          </p:cNvPr>
          <p:cNvSpPr>
            <a:spLocks noGrp="1"/>
          </p:cNvSpPr>
          <p:nvPr>
            <p:ph type="subTitle" idx="1"/>
          </p:nvPr>
        </p:nvSpPr>
        <p:spPr>
          <a:xfrm>
            <a:off x="914162" y="1828800"/>
            <a:ext cx="10360501" cy="3581400"/>
          </a:xfrm>
        </p:spPr>
        <p:txBody>
          <a:bodyPr>
            <a:normAutofit/>
          </a:bodyPr>
          <a:lstStyle/>
          <a:p>
            <a:pPr algn="ctr"/>
            <a:r>
              <a:rPr lang="en-US" b="1" dirty="0"/>
              <a:t>Remote Support is a way to virtually monitor someone </a:t>
            </a:r>
          </a:p>
          <a:p>
            <a:pPr algn="ctr"/>
            <a:r>
              <a:rPr lang="en-US" b="1" dirty="0"/>
              <a:t>who is alone using a technology system paired with </a:t>
            </a:r>
          </a:p>
          <a:p>
            <a:pPr algn="ctr"/>
            <a:r>
              <a:rPr lang="en-US" b="1" dirty="0"/>
              <a:t>a live off-site staff or natural support who then </a:t>
            </a:r>
          </a:p>
          <a:p>
            <a:pPr algn="ctr"/>
            <a:r>
              <a:rPr lang="en-US" b="1" dirty="0"/>
              <a:t>responds to alerts or notifications sent by the system.</a:t>
            </a:r>
          </a:p>
        </p:txBody>
      </p:sp>
    </p:spTree>
    <p:extLst>
      <p:ext uri="{BB962C8B-B14F-4D97-AF65-F5344CB8AC3E}">
        <p14:creationId xmlns:p14="http://schemas.microsoft.com/office/powerpoint/2010/main" val="126469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837982" y="365127"/>
            <a:ext cx="10512862" cy="42875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dirty="0">
                <a:solidFill>
                  <a:srgbClr val="00B0F0"/>
                </a:solidFill>
              </a:rPr>
              <a:t>Remote Monitoring </a:t>
            </a:r>
            <a:br>
              <a:rPr lang="en-US" dirty="0">
                <a:solidFill>
                  <a:srgbClr val="00B0F0"/>
                </a:solidFill>
              </a:rPr>
            </a:br>
            <a:r>
              <a:rPr lang="en-US" dirty="0">
                <a:solidFill>
                  <a:srgbClr val="00B0F0"/>
                </a:solidFill>
              </a:rPr>
              <a:t>and </a:t>
            </a:r>
            <a:br>
              <a:rPr lang="en-US" dirty="0">
                <a:solidFill>
                  <a:srgbClr val="00B0F0"/>
                </a:solidFill>
              </a:rPr>
            </a:br>
            <a:r>
              <a:rPr lang="en-US" dirty="0">
                <a:solidFill>
                  <a:srgbClr val="00B0F0"/>
                </a:solidFill>
              </a:rPr>
              <a:t>Assistive Technology </a:t>
            </a:r>
            <a:br>
              <a:rPr lang="en-US" dirty="0">
                <a:solidFill>
                  <a:srgbClr val="00B0F0"/>
                </a:solidFill>
              </a:rPr>
            </a:br>
            <a:r>
              <a:rPr lang="en-US" dirty="0">
                <a:solidFill>
                  <a:srgbClr val="00B0F0"/>
                </a:solidFill>
              </a:rPr>
              <a:t>can help us stay healthy and safe, </a:t>
            </a:r>
            <a:br>
              <a:rPr lang="en-US" dirty="0">
                <a:solidFill>
                  <a:srgbClr val="00B0F0"/>
                </a:solidFill>
              </a:rPr>
            </a:br>
            <a:r>
              <a:rPr lang="en-US" dirty="0">
                <a:solidFill>
                  <a:srgbClr val="00B0F0"/>
                </a:solidFill>
              </a:rPr>
              <a:t>all while living the most independent lives possible.</a:t>
            </a:r>
            <a:br>
              <a:rPr lang="en-US" dirty="0">
                <a:solidFill>
                  <a:srgbClr val="00B0F0"/>
                </a:solidFill>
              </a:rPr>
            </a:br>
            <a:endParaRPr dirty="0">
              <a:solidFill>
                <a:srgbClr val="00B0F0"/>
              </a:solidFill>
            </a:endParaRPr>
          </a:p>
        </p:txBody>
      </p:sp>
      <p:pic>
        <p:nvPicPr>
          <p:cNvPr id="229" name="Google Shape;229;p37"/>
          <p:cNvPicPr preferRelativeResize="0"/>
          <p:nvPr/>
        </p:nvPicPr>
        <p:blipFill rotWithShape="1">
          <a:blip r:embed="rId3">
            <a:alphaModFix/>
          </a:blip>
          <a:srcRect/>
          <a:stretch/>
        </p:blipFill>
        <p:spPr>
          <a:xfrm>
            <a:off x="4189412" y="4699543"/>
            <a:ext cx="3707873" cy="1600200"/>
          </a:xfrm>
          <a:prstGeom prst="rect">
            <a:avLst/>
          </a:prstGeom>
          <a:noFill/>
          <a:ln>
            <a:noFill/>
          </a:ln>
        </p:spPr>
      </p:pic>
      <p:pic>
        <p:nvPicPr>
          <p:cNvPr id="5" name="Picture 4">
            <a:extLst>
              <a:ext uri="{FF2B5EF4-FFF2-40B4-BE49-F238E27FC236}">
                <a16:creationId xmlns:a16="http://schemas.microsoft.com/office/drawing/2014/main" id="{1556100E-B331-4058-8C80-B67ECADB1F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8212" y="5791200"/>
            <a:ext cx="2132013" cy="821320"/>
          </a:xfrm>
          <a:prstGeom prst="rect">
            <a:avLst/>
          </a:prstGeom>
        </p:spPr>
      </p:pic>
    </p:spTree>
    <p:extLst>
      <p:ext uri="{BB962C8B-B14F-4D97-AF65-F5344CB8AC3E}">
        <p14:creationId xmlns:p14="http://schemas.microsoft.com/office/powerpoint/2010/main" val="390410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C58A4B-CA10-4C1F-99C1-61B52178CA77}"/>
              </a:ext>
            </a:extLst>
          </p:cNvPr>
          <p:cNvGraphicFramePr>
            <a:graphicFrameLocks noGrp="1"/>
          </p:cNvGraphicFramePr>
          <p:nvPr>
            <p:ph idx="1"/>
            <p:extLst>
              <p:ext uri="{D42A27DB-BD31-4B8C-83A1-F6EECF244321}">
                <p14:modId xmlns:p14="http://schemas.microsoft.com/office/powerpoint/2010/main" val="3822347017"/>
              </p:ext>
            </p:extLst>
          </p:nvPr>
        </p:nvGraphicFramePr>
        <p:xfrm>
          <a:off x="609441" y="1481645"/>
          <a:ext cx="10969943" cy="452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2466C2D-740E-4348-A359-370C9001E47C}"/>
              </a:ext>
            </a:extLst>
          </p:cNvPr>
          <p:cNvSpPr txBox="1">
            <a:spLocks noGrp="1"/>
          </p:cNvSpPr>
          <p:nvPr>
            <p:ph type="title"/>
          </p:nvPr>
        </p:nvSpPr>
        <p:spPr>
          <a:prstGeom prst="rect">
            <a:avLst/>
          </a:prstGeom>
        </p:spPr>
        <p:txBody>
          <a:bodyPr vert="horz" lIns="91416" tIns="45708" rIns="91416" bIns="45708" rtlCol="0" anchor="b">
            <a:normAutofit/>
            <a:scene3d>
              <a:camera prst="orthographicFront"/>
              <a:lightRig rig="soft" dir="t"/>
            </a:scene3d>
            <a:sp3d prstMaterial="softEdge">
              <a:bevelT w="25400" h="254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B0F0"/>
                </a:solidFill>
              </a:rPr>
              <a:t>Process</a:t>
            </a:r>
          </a:p>
        </p:txBody>
      </p:sp>
    </p:spTree>
    <p:extLst>
      <p:ext uri="{BB962C8B-B14F-4D97-AF65-F5344CB8AC3E}">
        <p14:creationId xmlns:p14="http://schemas.microsoft.com/office/powerpoint/2010/main" val="100107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74654-5A32-49E5-82B9-DC720A1244E3}"/>
              </a:ext>
            </a:extLst>
          </p:cNvPr>
          <p:cNvSpPr>
            <a:spLocks noGrp="1"/>
          </p:cNvSpPr>
          <p:nvPr>
            <p:ph idx="1"/>
          </p:nvPr>
        </p:nvSpPr>
        <p:spPr/>
        <p:txBody>
          <a:bodyPr>
            <a:normAutofit/>
          </a:bodyPr>
          <a:lstStyle/>
          <a:p>
            <a:pPr marL="109728" indent="0" algn="ctr">
              <a:buNone/>
            </a:pPr>
            <a:r>
              <a:rPr lang="en-US" sz="3200" dirty="0"/>
              <a:t>The process starts with the Person’s Support Team </a:t>
            </a:r>
          </a:p>
          <a:p>
            <a:pPr marL="109728" indent="0" algn="ctr">
              <a:buNone/>
            </a:pPr>
            <a:endParaRPr lang="en-US" sz="3600" dirty="0"/>
          </a:p>
          <a:p>
            <a:pPr marL="109728" indent="0" algn="ctr">
              <a:buNone/>
            </a:pPr>
            <a:r>
              <a:rPr lang="en-US" sz="3200" dirty="0"/>
              <a:t>The team explores the possibility of utilizing </a:t>
            </a:r>
          </a:p>
          <a:p>
            <a:pPr marL="109728" indent="0" algn="ctr">
              <a:buNone/>
            </a:pPr>
            <a:r>
              <a:rPr lang="en-US" sz="3200" dirty="0"/>
              <a:t>remote support options</a:t>
            </a:r>
          </a:p>
          <a:p>
            <a:endParaRPr lang="en-US" dirty="0"/>
          </a:p>
        </p:txBody>
      </p:sp>
      <p:pic>
        <p:nvPicPr>
          <p:cNvPr id="1026" name="Picture 2" descr="10 Steps for Setting Team Norms | Center for Creative Leadership">
            <a:extLst>
              <a:ext uri="{FF2B5EF4-FFF2-40B4-BE49-F238E27FC236}">
                <a16:creationId xmlns:a16="http://schemas.microsoft.com/office/drawing/2014/main" id="{50E942A7-4E7F-5120-CA0A-414C69A27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2" y="3810000"/>
            <a:ext cx="4800600" cy="267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0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2AC67-CE1D-F1B0-EB0A-CAF4C02A2FD3}"/>
              </a:ext>
            </a:extLst>
          </p:cNvPr>
          <p:cNvSpPr>
            <a:spLocks noGrp="1"/>
          </p:cNvSpPr>
          <p:nvPr>
            <p:ph idx="1"/>
          </p:nvPr>
        </p:nvSpPr>
        <p:spPr/>
        <p:txBody>
          <a:bodyPr/>
          <a:lstStyle/>
          <a:p>
            <a:pPr marL="109728" indent="0">
              <a:buNone/>
            </a:pPr>
            <a:r>
              <a:rPr lang="en-US" sz="2800" kern="100" dirty="0">
                <a:latin typeface="Arial Narrow" panose="020B0606020202030204" pitchFamily="34" charset="0"/>
                <a:ea typeface="Calibri" panose="020F0502020204030204" pitchFamily="34" charset="0"/>
                <a:cs typeface="Times New Roman" panose="02020603050405020304" pitchFamily="18" charset="0"/>
              </a:rPr>
              <a:t>The person is then referred to have a comprehensive assessment done, during which time the Assistive Technology Professional(s) work with the care team to complete a series of assessments including:</a:t>
            </a:r>
          </a:p>
          <a:p>
            <a:pPr marL="109728" indent="0">
              <a:buNone/>
            </a:pPr>
            <a:endParaRPr lang="en-US" sz="2800" kern="100" dirty="0">
              <a:latin typeface="Arial Narrow" panose="020B0606020202030204" pitchFamily="34" charset="0"/>
              <a:ea typeface="Calibri" panose="020F0502020204030204" pitchFamily="34" charset="0"/>
              <a:cs typeface="Times New Roman" panose="02020603050405020304" pitchFamily="18" charset="0"/>
            </a:endParaRPr>
          </a:p>
          <a:p>
            <a:pPr lvl="2"/>
            <a:r>
              <a:rPr lang="en-US" sz="3200" kern="100" dirty="0">
                <a:latin typeface="Arial Narrow" panose="020B0606020202030204" pitchFamily="34" charset="0"/>
                <a:ea typeface="Calibri" panose="020F0502020204030204" pitchFamily="34" charset="0"/>
                <a:cs typeface="Times New Roman" panose="02020603050405020304" pitchFamily="18" charset="0"/>
              </a:rPr>
              <a:t>Independent Living Assessment</a:t>
            </a:r>
          </a:p>
          <a:p>
            <a:pPr lvl="2"/>
            <a:r>
              <a:rPr lang="en-US" sz="3200" kern="100" dirty="0">
                <a:latin typeface="Arial Narrow" panose="020B0606020202030204" pitchFamily="34" charset="0"/>
                <a:ea typeface="Calibri" panose="020F0502020204030204" pitchFamily="34" charset="0"/>
                <a:cs typeface="Times New Roman" panose="02020603050405020304" pitchFamily="18" charset="0"/>
              </a:rPr>
              <a:t>Risk &amp; Safety Assessment</a:t>
            </a:r>
          </a:p>
          <a:p>
            <a:pPr lvl="2"/>
            <a:r>
              <a:rPr lang="en-US" sz="3200" kern="100" dirty="0">
                <a:latin typeface="Arial Narrow" panose="020B0606020202030204" pitchFamily="34" charset="0"/>
                <a:ea typeface="Calibri" panose="020F0502020204030204" pitchFamily="34" charset="0"/>
                <a:cs typeface="Times New Roman" panose="02020603050405020304" pitchFamily="18" charset="0"/>
              </a:rPr>
              <a:t>Assistive Technology Assessment  </a:t>
            </a:r>
            <a:endParaRPr lang="en-US" sz="3200" dirty="0"/>
          </a:p>
        </p:txBody>
      </p:sp>
      <p:sp>
        <p:nvSpPr>
          <p:cNvPr id="3" name="Title 2">
            <a:extLst>
              <a:ext uri="{FF2B5EF4-FFF2-40B4-BE49-F238E27FC236}">
                <a16:creationId xmlns:a16="http://schemas.microsoft.com/office/drawing/2014/main" id="{63C09FAF-C2B0-77DC-BC64-83291208A65B}"/>
              </a:ext>
            </a:extLst>
          </p:cNvPr>
          <p:cNvSpPr>
            <a:spLocks noGrp="1"/>
          </p:cNvSpPr>
          <p:nvPr>
            <p:ph type="title"/>
          </p:nvPr>
        </p:nvSpPr>
        <p:spPr/>
        <p:txBody>
          <a:bodyPr/>
          <a:lstStyle/>
          <a:p>
            <a:r>
              <a:rPr lang="en-US" dirty="0"/>
              <a:t> ASSESSMENTS</a:t>
            </a:r>
          </a:p>
        </p:txBody>
      </p:sp>
      <p:pic>
        <p:nvPicPr>
          <p:cNvPr id="5" name="Picture 4">
            <a:extLst>
              <a:ext uri="{FF2B5EF4-FFF2-40B4-BE49-F238E27FC236}">
                <a16:creationId xmlns:a16="http://schemas.microsoft.com/office/drawing/2014/main" id="{4AD3BF94-8CE9-5A7E-C356-61329F9B7DAE}"/>
              </a:ext>
            </a:extLst>
          </p:cNvPr>
          <p:cNvPicPr>
            <a:picLocks noChangeAspect="1"/>
          </p:cNvPicPr>
          <p:nvPr/>
        </p:nvPicPr>
        <p:blipFill>
          <a:blip r:embed="rId3"/>
          <a:stretch>
            <a:fillRect/>
          </a:stretch>
        </p:blipFill>
        <p:spPr>
          <a:xfrm>
            <a:off x="7085012" y="3200400"/>
            <a:ext cx="4248743" cy="2372056"/>
          </a:xfrm>
          <a:prstGeom prst="rect">
            <a:avLst/>
          </a:prstGeom>
        </p:spPr>
      </p:pic>
    </p:spTree>
    <p:extLst>
      <p:ext uri="{BB962C8B-B14F-4D97-AF65-F5344CB8AC3E}">
        <p14:creationId xmlns:p14="http://schemas.microsoft.com/office/powerpoint/2010/main" val="57911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E36E4-8ED2-483B-9DEE-C9462255900F}"/>
              </a:ext>
            </a:extLst>
          </p:cNvPr>
          <p:cNvSpPr>
            <a:spLocks noGrp="1"/>
          </p:cNvSpPr>
          <p:nvPr>
            <p:ph idx="1"/>
          </p:nvPr>
        </p:nvSpPr>
        <p:spPr>
          <a:xfrm>
            <a:off x="609441" y="457201"/>
            <a:ext cx="10969943" cy="5550092"/>
          </a:xfrm>
        </p:spPr>
        <p:txBody>
          <a:bodyPr>
            <a:normAutofit lnSpcReduction="10000"/>
          </a:bodyPr>
          <a:lstStyle/>
          <a:p>
            <a:pPr marL="109728" indent="0">
              <a:buNone/>
            </a:pPr>
            <a:r>
              <a:rPr lang="en-US" sz="4300" dirty="0"/>
              <a:t>The Assessment also includes : </a:t>
            </a:r>
          </a:p>
          <a:p>
            <a:pPr marL="109728" indent="0">
              <a:buNone/>
            </a:pPr>
            <a:endParaRPr lang="en-US" dirty="0"/>
          </a:p>
          <a:p>
            <a:r>
              <a:rPr lang="en-US" dirty="0"/>
              <a:t>Paper review of the Person-Centered Plan, LON and any other pertinent documents</a:t>
            </a:r>
          </a:p>
          <a:p>
            <a:endParaRPr lang="en-US" dirty="0"/>
          </a:p>
          <a:p>
            <a:r>
              <a:rPr lang="en-US" dirty="0"/>
              <a:t>Information gathering sessions with the care team and any other person(s) who may be able to share information (such as nurses, therapists and/or staff)</a:t>
            </a:r>
          </a:p>
          <a:p>
            <a:endParaRPr lang="en-US" dirty="0"/>
          </a:p>
          <a:p>
            <a:endParaRPr lang="en-US" dirty="0"/>
          </a:p>
          <a:p>
            <a:endParaRPr lang="en-US" dirty="0"/>
          </a:p>
          <a:p>
            <a:r>
              <a:rPr lang="en-US" dirty="0"/>
              <a:t>Face to face meetings with the person including visits to all environments they will be using assistive technology</a:t>
            </a:r>
            <a:endParaRPr lang="en-US" sz="3200" dirty="0"/>
          </a:p>
        </p:txBody>
      </p:sp>
      <p:pic>
        <p:nvPicPr>
          <p:cNvPr id="4" name="Picture 3">
            <a:extLst>
              <a:ext uri="{FF2B5EF4-FFF2-40B4-BE49-F238E27FC236}">
                <a16:creationId xmlns:a16="http://schemas.microsoft.com/office/drawing/2014/main" id="{4BEC770E-B5A9-0EEB-7400-02BEE1544F85}"/>
              </a:ext>
            </a:extLst>
          </p:cNvPr>
          <p:cNvPicPr>
            <a:picLocks noChangeAspect="1"/>
          </p:cNvPicPr>
          <p:nvPr/>
        </p:nvPicPr>
        <p:blipFill>
          <a:blip r:embed="rId3"/>
          <a:stretch>
            <a:fillRect/>
          </a:stretch>
        </p:blipFill>
        <p:spPr>
          <a:xfrm>
            <a:off x="7085012" y="3581400"/>
            <a:ext cx="2209800" cy="1473200"/>
          </a:xfrm>
          <a:prstGeom prst="rect">
            <a:avLst/>
          </a:prstGeom>
        </p:spPr>
      </p:pic>
    </p:spTree>
    <p:extLst>
      <p:ext uri="{BB962C8B-B14F-4D97-AF65-F5344CB8AC3E}">
        <p14:creationId xmlns:p14="http://schemas.microsoft.com/office/powerpoint/2010/main" val="173008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19549"/>
            <a:ext cx="10969943" cy="4166851"/>
          </a:xfrm>
        </p:spPr>
        <p:txBody>
          <a:bodyPr>
            <a:normAutofit fontScale="92500" lnSpcReduction="10000"/>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unknown – what will happen when they are alone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Vulnerability with technology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Service delivery changes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Change(s) in general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Technology  fears around Privacy and Security</a:t>
            </a:r>
          </a:p>
          <a:p>
            <a:endParaRPr lang="en-US" dirty="0"/>
          </a:p>
          <a:p>
            <a:endParaRPr lang="en-US" dirty="0"/>
          </a:p>
          <a:p>
            <a:endParaRPr lang="en-US" dirty="0"/>
          </a:p>
          <a:p>
            <a:endParaRPr lang="en-US" dirty="0"/>
          </a:p>
        </p:txBody>
      </p:sp>
      <p:sp>
        <p:nvSpPr>
          <p:cNvPr id="4" name="Title 3"/>
          <p:cNvSpPr>
            <a:spLocks noGrp="1"/>
          </p:cNvSpPr>
          <p:nvPr>
            <p:ph type="title"/>
          </p:nvPr>
        </p:nvSpPr>
        <p:spPr>
          <a:xfrm>
            <a:off x="609441" y="274638"/>
            <a:ext cx="10969943" cy="944562"/>
          </a:xfrm>
        </p:spPr>
        <p:txBody>
          <a:bodyPr>
            <a:normAutofit fontScale="90000"/>
          </a:bodyPr>
          <a:lstStyle/>
          <a:p>
            <a:pPr algn="ctr"/>
            <a:r>
              <a:rPr lang="en-US" dirty="0">
                <a:solidFill>
                  <a:srgbClr val="00B0F0"/>
                </a:solidFill>
              </a:rPr>
              <a:t>The Assessor works with the family to identify Fears and concerns</a:t>
            </a:r>
          </a:p>
        </p:txBody>
      </p:sp>
      <p:pic>
        <p:nvPicPr>
          <p:cNvPr id="5" name="Picture 4">
            <a:extLst>
              <a:ext uri="{FF2B5EF4-FFF2-40B4-BE49-F238E27FC236}">
                <a16:creationId xmlns:a16="http://schemas.microsoft.com/office/drawing/2014/main" id="{EF3E6E8C-AA6F-2F7A-31F3-55E29A1469D9}"/>
              </a:ext>
            </a:extLst>
          </p:cNvPr>
          <p:cNvPicPr>
            <a:picLocks noChangeAspect="1"/>
          </p:cNvPicPr>
          <p:nvPr/>
        </p:nvPicPr>
        <p:blipFill>
          <a:blip r:embed="rId3"/>
          <a:stretch>
            <a:fillRect/>
          </a:stretch>
        </p:blipFill>
        <p:spPr>
          <a:xfrm>
            <a:off x="6856412" y="2250288"/>
            <a:ext cx="3991532" cy="2305372"/>
          </a:xfrm>
          <a:prstGeom prst="rect">
            <a:avLst/>
          </a:prstGeom>
        </p:spPr>
      </p:pic>
    </p:spTree>
    <p:extLst>
      <p:ext uri="{BB962C8B-B14F-4D97-AF65-F5344CB8AC3E}">
        <p14:creationId xmlns:p14="http://schemas.microsoft.com/office/powerpoint/2010/main" val="200496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D7AA07-7E63-F8B8-1CE4-71FD407AB1EE}"/>
              </a:ext>
            </a:extLst>
          </p:cNvPr>
          <p:cNvSpPr>
            <a:spLocks noGrp="1"/>
          </p:cNvSpPr>
          <p:nvPr>
            <p:ph idx="1"/>
          </p:nvPr>
        </p:nvSpPr>
        <p:spPr>
          <a:xfrm>
            <a:off x="609441" y="1905000"/>
            <a:ext cx="10969943" cy="3547871"/>
          </a:xfrm>
        </p:spPr>
        <p:txBody>
          <a:bodyPr>
            <a:normAutofit/>
          </a:bodyPr>
          <a:lstStyle/>
          <a:p>
            <a:pPr marL="0" indent="0">
              <a:lnSpc>
                <a:spcPct val="107000"/>
              </a:lnSpc>
              <a:spcBef>
                <a:spcPts val="0"/>
              </a:spcBef>
              <a:spcAft>
                <a:spcPts val="800"/>
              </a:spcAft>
              <a:buNone/>
            </a:pPr>
            <a:r>
              <a:rPr lang="en-US" sz="2800" kern="100" dirty="0">
                <a:latin typeface="Arial Narrow" panose="020B0606020202030204" pitchFamily="34" charset="0"/>
                <a:ea typeface="Calibri" panose="020F0502020204030204" pitchFamily="34" charset="0"/>
                <a:cs typeface="Times New Roman" panose="02020603050405020304" pitchFamily="18" charset="0"/>
              </a:rPr>
              <a:t>.  </a:t>
            </a:r>
            <a:endParaRPr lang="en-US" dirty="0"/>
          </a:p>
        </p:txBody>
      </p:sp>
      <p:sp>
        <p:nvSpPr>
          <p:cNvPr id="3" name="Title 2">
            <a:extLst>
              <a:ext uri="{FF2B5EF4-FFF2-40B4-BE49-F238E27FC236}">
                <a16:creationId xmlns:a16="http://schemas.microsoft.com/office/drawing/2014/main" id="{A4A4C105-2DA0-35BA-E95D-7B156DD5BAF6}"/>
              </a:ext>
            </a:extLst>
          </p:cNvPr>
          <p:cNvSpPr>
            <a:spLocks noGrp="1"/>
          </p:cNvSpPr>
          <p:nvPr>
            <p:ph type="title"/>
          </p:nvPr>
        </p:nvSpPr>
        <p:spPr>
          <a:xfrm>
            <a:off x="3351212" y="291361"/>
            <a:ext cx="5486400" cy="1632688"/>
          </a:xfrm>
        </p:spPr>
        <p:txBody>
          <a:bodyPr/>
          <a:lstStyle/>
          <a:p>
            <a:r>
              <a:rPr lang="en-US" dirty="0"/>
              <a:t>Recommendations</a:t>
            </a:r>
          </a:p>
        </p:txBody>
      </p:sp>
      <p:pic>
        <p:nvPicPr>
          <p:cNvPr id="5" name="Picture 4">
            <a:extLst>
              <a:ext uri="{FF2B5EF4-FFF2-40B4-BE49-F238E27FC236}">
                <a16:creationId xmlns:a16="http://schemas.microsoft.com/office/drawing/2014/main" id="{1DD9D1FC-0AE1-883F-1711-1C8BCB1644D2}"/>
              </a:ext>
            </a:extLst>
          </p:cNvPr>
          <p:cNvPicPr>
            <a:picLocks noChangeAspect="1"/>
          </p:cNvPicPr>
          <p:nvPr/>
        </p:nvPicPr>
        <p:blipFill>
          <a:blip r:embed="rId3"/>
          <a:stretch>
            <a:fillRect/>
          </a:stretch>
        </p:blipFill>
        <p:spPr>
          <a:xfrm>
            <a:off x="2894012" y="2209800"/>
            <a:ext cx="5470793" cy="3558022"/>
          </a:xfrm>
          <a:prstGeom prst="rect">
            <a:avLst/>
          </a:prstGeom>
        </p:spPr>
      </p:pic>
    </p:spTree>
    <p:extLst>
      <p:ext uri="{BB962C8B-B14F-4D97-AF65-F5344CB8AC3E}">
        <p14:creationId xmlns:p14="http://schemas.microsoft.com/office/powerpoint/2010/main" val="2061201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6" ma:contentTypeDescription="Create a new document." ma:contentTypeScope="" ma:versionID="7b5400e9bdfd878d18f66cc9f0eb5915">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f4d574550018294bafbe057c95de5d20"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4BD259-C696-49A0-B2FA-3DC83AB2F64D}"/>
</file>

<file path=customXml/itemProps2.xml><?xml version="1.0" encoding="utf-8"?>
<ds:datastoreItem xmlns:ds="http://schemas.openxmlformats.org/officeDocument/2006/customXml" ds:itemID="{6550405E-2016-4C1F-9398-67ADDDB0E85A}"/>
</file>

<file path=docProps/app.xml><?xml version="1.0" encoding="utf-8"?>
<Properties xmlns="http://schemas.openxmlformats.org/officeDocument/2006/extended-properties" xmlns:vt="http://schemas.openxmlformats.org/officeDocument/2006/docPropsVTypes">
  <Template>Concourse</Template>
  <TotalTime>9859</TotalTime>
  <Words>1846</Words>
  <Application>Microsoft Office PowerPoint</Application>
  <PresentationFormat>Custom</PresentationFormat>
  <Paragraphs>261</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Almarai</vt:lpstr>
      <vt:lpstr>Arial</vt:lpstr>
      <vt:lpstr>Arial Narrow</vt:lpstr>
      <vt:lpstr>Calibri</vt:lpstr>
      <vt:lpstr>Lucida Sans Unicode</vt:lpstr>
      <vt:lpstr>Verdana</vt:lpstr>
      <vt:lpstr>Wingdings 2</vt:lpstr>
      <vt:lpstr>Wingdings 3</vt:lpstr>
      <vt:lpstr>Concourse</vt:lpstr>
      <vt:lpstr>    Remote  Supports    </vt:lpstr>
      <vt:lpstr>PowerPoint Presentation</vt:lpstr>
      <vt:lpstr>What are Remote Supports</vt:lpstr>
      <vt:lpstr>Process</vt:lpstr>
      <vt:lpstr>PowerPoint Presentation</vt:lpstr>
      <vt:lpstr> ASSESSMENTS</vt:lpstr>
      <vt:lpstr>PowerPoint Presentation</vt:lpstr>
      <vt:lpstr>The Assessor works with the family to identify Fears and concerns</vt:lpstr>
      <vt:lpstr>Recommendations</vt:lpstr>
      <vt:lpstr>Remote Support components</vt:lpstr>
      <vt:lpstr>PowerPoint Presentation</vt:lpstr>
      <vt:lpstr>PowerPoint Presentation</vt:lpstr>
      <vt:lpstr>Sensor Mats</vt:lpstr>
      <vt:lpstr>Emergency buttons &amp; Pendants</vt:lpstr>
      <vt:lpstr>Two-way video option with audio</vt:lpstr>
      <vt:lpstr>Door Safety from inside or far away</vt:lpstr>
      <vt:lpstr>PowerPoint Presentation</vt:lpstr>
      <vt:lpstr>Environmental  Controls</vt:lpstr>
      <vt:lpstr>Safety monitoring fire and carbon</vt:lpstr>
      <vt:lpstr>Personal Emergency Response System</vt:lpstr>
      <vt:lpstr>There are many add On's for this system</vt:lpstr>
      <vt:lpstr>Other add-on resources</vt:lpstr>
      <vt:lpstr>Is A Trial Needed?</vt:lpstr>
      <vt:lpstr>PowerPoint Presentation</vt:lpstr>
      <vt:lpstr>What Remote Supports are not</vt:lpstr>
      <vt:lpstr>PowerPoint Presentation</vt:lpstr>
      <vt:lpstr>Such diagnosis/behaviors include but are not limited to:</vt:lpstr>
      <vt:lpstr>MidState Arc  is supporting  15 smart homes </vt:lpstr>
      <vt:lpstr>Benefits of remote supports</vt:lpstr>
      <vt:lpstr>Remote Monitoring  and  Assistive Technology  can help us stay healthy and safe,  all while living the most independent lives possible.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Services</dc:title>
  <dc:creator>Pam Fields</dc:creator>
  <cp:lastModifiedBy>Pam Fields</cp:lastModifiedBy>
  <cp:revision>277</cp:revision>
  <dcterms:created xsi:type="dcterms:W3CDTF">2018-03-22T14:49:11Z</dcterms:created>
  <dcterms:modified xsi:type="dcterms:W3CDTF">2024-01-22T23:23:39Z</dcterms:modified>
</cp:coreProperties>
</file>