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86" r:id="rId6"/>
    <p:sldMasterId id="2147483702" r:id="rId7"/>
    <p:sldMasterId id="2147483726" r:id="rId8"/>
    <p:sldMasterId id="2147483738" r:id="rId9"/>
  </p:sldMasterIdLst>
  <p:notesMasterIdLst>
    <p:notesMasterId r:id="rId19"/>
  </p:notesMasterIdLst>
  <p:sldIdLst>
    <p:sldId id="2141411372" r:id="rId10"/>
    <p:sldId id="2147308745" r:id="rId11"/>
    <p:sldId id="256" r:id="rId12"/>
    <p:sldId id="258" r:id="rId13"/>
    <p:sldId id="257" r:id="rId14"/>
    <p:sldId id="350" r:id="rId15"/>
    <p:sldId id="358" r:id="rId16"/>
    <p:sldId id="2147308752" r:id="rId17"/>
    <p:sldId id="214730875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B6389A6-B5AB-4DD2-B7AB-914523B11B2C}">
          <p14:sldIdLst>
            <p14:sldId id="2141411372"/>
          </p14:sldIdLst>
        </p14:section>
        <p14:section name="STEP Overview" id="{C2948618-5562-4CAD-BF05-E67661254419}">
          <p14:sldIdLst>
            <p14:sldId id="2147308745"/>
          </p14:sldIdLst>
        </p14:section>
        <p14:section name="Provider Summaries" id="{C4C281C4-A9D2-4A28-96AE-CA8493E14340}">
          <p14:sldIdLst>
            <p14:sldId id="256"/>
            <p14:sldId id="258"/>
            <p14:sldId id="257"/>
            <p14:sldId id="350"/>
            <p14:sldId id="358"/>
            <p14:sldId id="2147308752"/>
            <p14:sldId id="214730875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2EF303-6FC2-414F-E736-A4F59CC13E77}" name="Shome, Owen" initials="SO" userId="S::oshome@deloitte.com::93981b84-ca19-45ce-b3c4-5c108a9770f0" providerId="AD"/>
  <p188:author id="{1B093605-613E-290D-7BCE-D000ABE3B391}" name="Ali, Zehra" initials="AZ" userId="S::zehraali@deloitte.com::73ca3ab1-e6c6-4a33-842c-d0e45fb6b1d3" providerId="AD"/>
  <p188:author id="{0858EEA7-587C-077D-9C18-B00C793D242D}" name="Julie Schwab" initials="JS" userId="S::Julie.Schwab@healthtechsolutions.com::82bd419a-6abf-4983-ace9-a0c05714a2d5" providerId="AD"/>
  <p188:author id="{EDBA86E4-C02E-34D8-63EB-223D95710B5C}" name="Betsy Bella" initials="EKDB" userId="Betsy Bel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6B020-6827-2DEA-57CA-8B7C04181A87}" v="3" dt="2024-03-26T16:55:54.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24" autoAdjust="0"/>
  </p:normalViewPr>
  <p:slideViewPr>
    <p:cSldViewPr snapToGrid="0">
      <p:cViewPr varScale="1">
        <p:scale>
          <a:sx n="67" d="100"/>
          <a:sy n="67" d="100"/>
        </p:scale>
        <p:origin x="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lom-Minnich, Sarah" userId="S::sarah.ullom-minnich@ct.gov::9e882b20-54db-4b32-9620-fc4fb383ceb2" providerId="AD" clId="Web-{F7C689FF-0D93-44D0-DE30-1040CA91C65C}"/>
    <pc:docChg chg="addSld delSld modSld modSection">
      <pc:chgData name="Ullom-Minnich, Sarah" userId="S::sarah.ullom-minnich@ct.gov::9e882b20-54db-4b32-9620-fc4fb383ceb2" providerId="AD" clId="Web-{F7C689FF-0D93-44D0-DE30-1040CA91C65C}" dt="2024-03-21T14:25:11.922" v="23"/>
      <pc:docMkLst>
        <pc:docMk/>
      </pc:docMkLst>
      <pc:sldChg chg="del">
        <pc:chgData name="Ullom-Minnich, Sarah" userId="S::sarah.ullom-minnich@ct.gov::9e882b20-54db-4b32-9620-fc4fb383ceb2" providerId="AD" clId="Web-{F7C689FF-0D93-44D0-DE30-1040CA91C65C}" dt="2024-03-21T14:24:09.797" v="19"/>
        <pc:sldMkLst>
          <pc:docMk/>
          <pc:sldMk cId="269399237" sldId="351"/>
        </pc:sldMkLst>
      </pc:sldChg>
      <pc:sldChg chg="del">
        <pc:chgData name="Ullom-Minnich, Sarah" userId="S::sarah.ullom-minnich@ct.gov::9e882b20-54db-4b32-9620-fc4fb383ceb2" providerId="AD" clId="Web-{F7C689FF-0D93-44D0-DE30-1040CA91C65C}" dt="2024-03-21T14:17:57.713" v="16"/>
        <pc:sldMkLst>
          <pc:docMk/>
          <pc:sldMk cId="2567251645" sldId="353"/>
        </pc:sldMkLst>
      </pc:sldChg>
      <pc:sldChg chg="del">
        <pc:chgData name="Ullom-Minnich, Sarah" userId="S::sarah.ullom-minnich@ct.gov::9e882b20-54db-4b32-9620-fc4fb383ceb2" providerId="AD" clId="Web-{F7C689FF-0D93-44D0-DE30-1040CA91C65C}" dt="2024-03-21T14:14:31.210" v="7"/>
        <pc:sldMkLst>
          <pc:docMk/>
          <pc:sldMk cId="2578618135" sldId="354"/>
        </pc:sldMkLst>
      </pc:sldChg>
      <pc:sldChg chg="del">
        <pc:chgData name="Ullom-Minnich, Sarah" userId="S::sarah.ullom-minnich@ct.gov::9e882b20-54db-4b32-9620-fc4fb383ceb2" providerId="AD" clId="Web-{F7C689FF-0D93-44D0-DE30-1040CA91C65C}" dt="2024-03-21T14:14:38.117" v="10"/>
        <pc:sldMkLst>
          <pc:docMk/>
          <pc:sldMk cId="3420676673" sldId="355"/>
        </pc:sldMkLst>
      </pc:sldChg>
      <pc:sldChg chg="del">
        <pc:chgData name="Ullom-Minnich, Sarah" userId="S::sarah.ullom-minnich@ct.gov::9e882b20-54db-4b32-9620-fc4fb383ceb2" providerId="AD" clId="Web-{F7C689FF-0D93-44D0-DE30-1040CA91C65C}" dt="2024-03-21T14:18:03.791" v="17"/>
        <pc:sldMkLst>
          <pc:docMk/>
          <pc:sldMk cId="1179744990" sldId="356"/>
        </pc:sldMkLst>
      </pc:sldChg>
      <pc:sldChg chg="del">
        <pc:chgData name="Ullom-Minnich, Sarah" userId="S::sarah.ullom-minnich@ct.gov::9e882b20-54db-4b32-9620-fc4fb383ceb2" providerId="AD" clId="Web-{F7C689FF-0D93-44D0-DE30-1040CA91C65C}" dt="2024-03-21T14:23:25.530" v="18"/>
        <pc:sldMkLst>
          <pc:docMk/>
          <pc:sldMk cId="2619958722" sldId="357"/>
        </pc:sldMkLst>
      </pc:sldChg>
      <pc:sldChg chg="del">
        <pc:chgData name="Ullom-Minnich, Sarah" userId="S::sarah.ullom-minnich@ct.gov::9e882b20-54db-4b32-9620-fc4fb383ceb2" providerId="AD" clId="Web-{F7C689FF-0D93-44D0-DE30-1040CA91C65C}" dt="2024-03-21T14:14:28.101" v="5"/>
        <pc:sldMkLst>
          <pc:docMk/>
          <pc:sldMk cId="1118090627" sldId="359"/>
        </pc:sldMkLst>
      </pc:sldChg>
      <pc:sldChg chg="del">
        <pc:chgData name="Ullom-Minnich, Sarah" userId="S::sarah.ullom-minnich@ct.gov::9e882b20-54db-4b32-9620-fc4fb383ceb2" providerId="AD" clId="Web-{F7C689FF-0D93-44D0-DE30-1040CA91C65C}" dt="2024-03-21T14:14:39.117" v="11"/>
        <pc:sldMkLst>
          <pc:docMk/>
          <pc:sldMk cId="2305282556" sldId="361"/>
        </pc:sldMkLst>
      </pc:sldChg>
      <pc:sldChg chg="del">
        <pc:chgData name="Ullom-Minnich, Sarah" userId="S::sarah.ullom-minnich@ct.gov::9e882b20-54db-4b32-9620-fc4fb383ceb2" providerId="AD" clId="Web-{F7C689FF-0D93-44D0-DE30-1040CA91C65C}" dt="2024-03-21T14:14:30.398" v="6"/>
        <pc:sldMkLst>
          <pc:docMk/>
          <pc:sldMk cId="52261625" sldId="362"/>
        </pc:sldMkLst>
      </pc:sldChg>
      <pc:sldChg chg="del">
        <pc:chgData name="Ullom-Minnich, Sarah" userId="S::sarah.ullom-minnich@ct.gov::9e882b20-54db-4b32-9620-fc4fb383ceb2" providerId="AD" clId="Web-{F7C689FF-0D93-44D0-DE30-1040CA91C65C}" dt="2024-03-21T14:14:11.241" v="3"/>
        <pc:sldMkLst>
          <pc:docMk/>
          <pc:sldMk cId="2143125544" sldId="363"/>
        </pc:sldMkLst>
      </pc:sldChg>
      <pc:sldChg chg="del">
        <pc:chgData name="Ullom-Minnich, Sarah" userId="S::sarah.ullom-minnich@ct.gov::9e882b20-54db-4b32-9620-fc4fb383ceb2" providerId="AD" clId="Web-{F7C689FF-0D93-44D0-DE30-1040CA91C65C}" dt="2024-03-21T14:13:42.413" v="0"/>
        <pc:sldMkLst>
          <pc:docMk/>
          <pc:sldMk cId="3868635929" sldId="2141411496"/>
        </pc:sldMkLst>
      </pc:sldChg>
      <pc:sldChg chg="del">
        <pc:chgData name="Ullom-Minnich, Sarah" userId="S::sarah.ullom-minnich@ct.gov::9e882b20-54db-4b32-9620-fc4fb383ceb2" providerId="AD" clId="Web-{F7C689FF-0D93-44D0-DE30-1040CA91C65C}" dt="2024-03-21T14:14:36.242" v="9"/>
        <pc:sldMkLst>
          <pc:docMk/>
          <pc:sldMk cId="3784772554" sldId="2141411497"/>
        </pc:sldMkLst>
      </pc:sldChg>
      <pc:sldChg chg="del">
        <pc:chgData name="Ullom-Minnich, Sarah" userId="S::sarah.ullom-minnich@ct.gov::9e882b20-54db-4b32-9620-fc4fb383ceb2" providerId="AD" clId="Web-{F7C689FF-0D93-44D0-DE30-1040CA91C65C}" dt="2024-03-21T14:14:18.710" v="4"/>
        <pc:sldMkLst>
          <pc:docMk/>
          <pc:sldMk cId="280357682" sldId="2141411498"/>
        </pc:sldMkLst>
      </pc:sldChg>
      <pc:sldChg chg="del">
        <pc:chgData name="Ullom-Minnich, Sarah" userId="S::sarah.ullom-minnich@ct.gov::9e882b20-54db-4b32-9620-fc4fb383ceb2" providerId="AD" clId="Web-{F7C689FF-0D93-44D0-DE30-1040CA91C65C}" dt="2024-03-21T14:13:46.428" v="2"/>
        <pc:sldMkLst>
          <pc:docMk/>
          <pc:sldMk cId="2150755816" sldId="2147308746"/>
        </pc:sldMkLst>
      </pc:sldChg>
      <pc:sldChg chg="del">
        <pc:chgData name="Ullom-Minnich, Sarah" userId="S::sarah.ullom-minnich@ct.gov::9e882b20-54db-4b32-9620-fc4fb383ceb2" providerId="AD" clId="Web-{F7C689FF-0D93-44D0-DE30-1040CA91C65C}" dt="2024-03-21T14:14:31.960" v="8"/>
        <pc:sldMkLst>
          <pc:docMk/>
          <pc:sldMk cId="596600548" sldId="2147308747"/>
        </pc:sldMkLst>
      </pc:sldChg>
      <pc:sldChg chg="del">
        <pc:chgData name="Ullom-Minnich, Sarah" userId="S::sarah.ullom-minnich@ct.gov::9e882b20-54db-4b32-9620-fc4fb383ceb2" providerId="AD" clId="Web-{F7C689FF-0D93-44D0-DE30-1040CA91C65C}" dt="2024-03-21T14:13:42.413" v="1"/>
        <pc:sldMkLst>
          <pc:docMk/>
          <pc:sldMk cId="4029363872" sldId="2147308748"/>
        </pc:sldMkLst>
      </pc:sldChg>
      <pc:sldChg chg="modSp">
        <pc:chgData name="Ullom-Minnich, Sarah" userId="S::sarah.ullom-minnich@ct.gov::9e882b20-54db-4b32-9620-fc4fb383ceb2" providerId="AD" clId="Web-{F7C689FF-0D93-44D0-DE30-1040CA91C65C}" dt="2024-03-21T14:16:40.040" v="13" actId="20577"/>
        <pc:sldMkLst>
          <pc:docMk/>
          <pc:sldMk cId="796753849" sldId="2147308750"/>
        </pc:sldMkLst>
        <pc:spChg chg="mod">
          <ac:chgData name="Ullom-Minnich, Sarah" userId="S::sarah.ullom-minnich@ct.gov::9e882b20-54db-4b32-9620-fc4fb383ceb2" providerId="AD" clId="Web-{F7C689FF-0D93-44D0-DE30-1040CA91C65C}" dt="2024-03-21T14:16:40.040" v="13" actId="20577"/>
          <ac:spMkLst>
            <pc:docMk/>
            <pc:sldMk cId="796753849" sldId="2147308750"/>
            <ac:spMk id="27" creationId="{CDEB55E1-950D-4A3B-AEE6-9F38E9CEE864}"/>
          </ac:spMkLst>
        </pc:spChg>
      </pc:sldChg>
      <pc:sldChg chg="new del">
        <pc:chgData name="Ullom-Minnich, Sarah" userId="S::sarah.ullom-minnich@ct.gov::9e882b20-54db-4b32-9620-fc4fb383ceb2" providerId="AD" clId="Web-{F7C689FF-0D93-44D0-DE30-1040CA91C65C}" dt="2024-03-21T14:25:02.891" v="21"/>
        <pc:sldMkLst>
          <pc:docMk/>
          <pc:sldMk cId="25590873" sldId="2147308751"/>
        </pc:sldMkLst>
      </pc:sldChg>
      <pc:sldChg chg="new del">
        <pc:chgData name="Ullom-Minnich, Sarah" userId="S::sarah.ullom-minnich@ct.gov::9e882b20-54db-4b32-9620-fc4fb383ceb2" providerId="AD" clId="Web-{F7C689FF-0D93-44D0-DE30-1040CA91C65C}" dt="2024-03-21T14:17:10.212" v="15"/>
        <pc:sldMkLst>
          <pc:docMk/>
          <pc:sldMk cId="1157231359" sldId="2147308751"/>
        </pc:sldMkLst>
      </pc:sldChg>
      <pc:sldChg chg="del">
        <pc:chgData name="Ullom-Minnich, Sarah" userId="S::sarah.ullom-minnich@ct.gov::9e882b20-54db-4b32-9620-fc4fb383ceb2" providerId="AD" clId="Web-{F7C689FF-0D93-44D0-DE30-1040CA91C65C}" dt="2024-03-21T14:15:52.493" v="12"/>
        <pc:sldMkLst>
          <pc:docMk/>
          <pc:sldMk cId="3828446299" sldId="2147308751"/>
        </pc:sldMkLst>
      </pc:sldChg>
      <pc:sldChg chg="new del">
        <pc:chgData name="Ullom-Minnich, Sarah" userId="S::sarah.ullom-minnich@ct.gov::9e882b20-54db-4b32-9620-fc4fb383ceb2" providerId="AD" clId="Web-{F7C689FF-0D93-44D0-DE30-1040CA91C65C}" dt="2024-03-21T14:25:11.922" v="23"/>
        <pc:sldMkLst>
          <pc:docMk/>
          <pc:sldMk cId="4116147719" sldId="2147308751"/>
        </pc:sldMkLst>
      </pc:sldChg>
    </pc:docChg>
  </pc:docChgLst>
  <pc:docChgLst>
    <pc:chgData name="Ullom-Minnich, Sarah" userId="9e882b20-54db-4b32-9620-fc4fb383ceb2" providerId="ADAL" clId="{5E991040-AA85-4A0E-BDF4-E088F6989B59}"/>
    <pc:docChg chg="custSel addSld delSld modSld modSection">
      <pc:chgData name="Ullom-Minnich, Sarah" userId="9e882b20-54db-4b32-9620-fc4fb383ceb2" providerId="ADAL" clId="{5E991040-AA85-4A0E-BDF4-E088F6989B59}" dt="2024-03-21T20:07:16.071" v="604" actId="20577"/>
      <pc:docMkLst>
        <pc:docMk/>
      </pc:docMkLst>
      <pc:sldChg chg="addSp delSp modSp add del mod setBg delDesignElem">
        <pc:chgData name="Ullom-Minnich, Sarah" userId="9e882b20-54db-4b32-9620-fc4fb383ceb2" providerId="ADAL" clId="{5E991040-AA85-4A0E-BDF4-E088F6989B59}" dt="2024-03-21T20:07:16.071" v="604" actId="20577"/>
        <pc:sldMkLst>
          <pc:docMk/>
          <pc:sldMk cId="109857222" sldId="256"/>
        </pc:sldMkLst>
        <pc:spChg chg="mod">
          <ac:chgData name="Ullom-Minnich, Sarah" userId="9e882b20-54db-4b32-9620-fc4fb383ceb2" providerId="ADAL" clId="{5E991040-AA85-4A0E-BDF4-E088F6989B59}" dt="2024-03-21T20:07:16.071" v="604" actId="20577"/>
          <ac:spMkLst>
            <pc:docMk/>
            <pc:sldMk cId="109857222" sldId="256"/>
            <ac:spMk id="2" creationId="{00000000-0000-0000-0000-000000000000}"/>
          </ac:spMkLst>
        </pc:spChg>
        <pc:spChg chg="del mod">
          <ac:chgData name="Ullom-Minnich, Sarah" userId="9e882b20-54db-4b32-9620-fc4fb383ceb2" providerId="ADAL" clId="{5E991040-AA85-4A0E-BDF4-E088F6989B59}" dt="2024-03-21T19:50:39.257" v="22" actId="478"/>
          <ac:spMkLst>
            <pc:docMk/>
            <pc:sldMk cId="109857222" sldId="256"/>
            <ac:spMk id="3" creationId="{00000000-0000-0000-0000-000000000000}"/>
          </ac:spMkLst>
        </pc:spChg>
        <pc:spChg chg="add del">
          <ac:chgData name="Ullom-Minnich, Sarah" userId="9e882b20-54db-4b32-9620-fc4fb383ceb2" providerId="ADAL" clId="{5E991040-AA85-4A0E-BDF4-E088F6989B59}" dt="2024-03-21T20:07:08.927" v="569"/>
          <ac:spMkLst>
            <pc:docMk/>
            <pc:sldMk cId="109857222" sldId="256"/>
            <ac:spMk id="13" creationId="{6F5A5072-7B47-4D32-B52A-4EBBF590B8A5}"/>
          </ac:spMkLst>
        </pc:spChg>
        <pc:spChg chg="add del">
          <ac:chgData name="Ullom-Minnich, Sarah" userId="9e882b20-54db-4b32-9620-fc4fb383ceb2" providerId="ADAL" clId="{5E991040-AA85-4A0E-BDF4-E088F6989B59}" dt="2024-03-21T20:07:08.927" v="569"/>
          <ac:spMkLst>
            <pc:docMk/>
            <pc:sldMk cId="109857222" sldId="256"/>
            <ac:spMk id="15" creationId="{9715DAF0-AE1B-46C9-8A6B-DB2AA05AB91D}"/>
          </ac:spMkLst>
        </pc:spChg>
        <pc:spChg chg="add del">
          <ac:chgData name="Ullom-Minnich, Sarah" userId="9e882b20-54db-4b32-9620-fc4fb383ceb2" providerId="ADAL" clId="{5E991040-AA85-4A0E-BDF4-E088F6989B59}" dt="2024-03-21T20:07:08.927" v="569"/>
          <ac:spMkLst>
            <pc:docMk/>
            <pc:sldMk cId="109857222" sldId="256"/>
            <ac:spMk id="17" creationId="{6016219D-510E-4184-9090-6D5578A87BD1}"/>
          </ac:spMkLst>
        </pc:spChg>
        <pc:spChg chg="add del">
          <ac:chgData name="Ullom-Minnich, Sarah" userId="9e882b20-54db-4b32-9620-fc4fb383ceb2" providerId="ADAL" clId="{5E991040-AA85-4A0E-BDF4-E088F6989B59}" dt="2024-03-21T20:07:08.927" v="569"/>
          <ac:spMkLst>
            <pc:docMk/>
            <pc:sldMk cId="109857222" sldId="256"/>
            <ac:spMk id="19" creationId="{AFF4A713-7B75-4B21-90D7-5AB19547C728}"/>
          </ac:spMkLst>
        </pc:spChg>
        <pc:spChg chg="add del">
          <ac:chgData name="Ullom-Minnich, Sarah" userId="9e882b20-54db-4b32-9620-fc4fb383ceb2" providerId="ADAL" clId="{5E991040-AA85-4A0E-BDF4-E088F6989B59}" dt="2024-03-21T20:07:08.927" v="569"/>
          <ac:spMkLst>
            <pc:docMk/>
            <pc:sldMk cId="109857222" sldId="256"/>
            <ac:spMk id="21" creationId="{DC631C0B-6DA6-4E57-8231-CE32B3434A7E}"/>
          </ac:spMkLst>
        </pc:spChg>
        <pc:spChg chg="add del">
          <ac:chgData name="Ullom-Minnich, Sarah" userId="9e882b20-54db-4b32-9620-fc4fb383ceb2" providerId="ADAL" clId="{5E991040-AA85-4A0E-BDF4-E088F6989B59}" dt="2024-03-21T20:07:08.927" v="569"/>
          <ac:spMkLst>
            <pc:docMk/>
            <pc:sldMk cId="109857222" sldId="256"/>
            <ac:spMk id="22" creationId="{C29501E6-A978-4A61-9689-9085AF97A53A}"/>
          </ac:spMkLst>
        </pc:spChg>
      </pc:sldChg>
      <pc:sldChg chg="addSp delSp add del setBg delDesignElem">
        <pc:chgData name="Ullom-Minnich, Sarah" userId="9e882b20-54db-4b32-9620-fc4fb383ceb2" providerId="ADAL" clId="{5E991040-AA85-4A0E-BDF4-E088F6989B59}" dt="2024-03-21T20:06:57.353" v="566"/>
        <pc:sldMkLst>
          <pc:docMk/>
          <pc:sldMk cId="4036428610" sldId="257"/>
        </pc:sldMkLst>
        <pc:spChg chg="add del">
          <ac:chgData name="Ullom-Minnich, Sarah" userId="9e882b20-54db-4b32-9620-fc4fb383ceb2" providerId="ADAL" clId="{5E991040-AA85-4A0E-BDF4-E088F6989B59}" dt="2024-03-21T20:06:57.230" v="565"/>
          <ac:spMkLst>
            <pc:docMk/>
            <pc:sldMk cId="4036428610" sldId="257"/>
            <ac:spMk id="5" creationId="{1B15ED52-F352-441B-82BF-E0EA34836D08}"/>
          </ac:spMkLst>
        </pc:spChg>
        <pc:spChg chg="add del">
          <ac:chgData name="Ullom-Minnich, Sarah" userId="9e882b20-54db-4b32-9620-fc4fb383ceb2" providerId="ADAL" clId="{5E991040-AA85-4A0E-BDF4-E088F6989B59}" dt="2024-03-21T20:06:57.230" v="565"/>
          <ac:spMkLst>
            <pc:docMk/>
            <pc:sldMk cId="4036428610" sldId="257"/>
            <ac:spMk id="6" creationId="{3B2E3793-BFE6-45A2-9B7B-E18844431C99}"/>
          </ac:spMkLst>
        </pc:spChg>
        <pc:spChg chg="add del">
          <ac:chgData name="Ullom-Minnich, Sarah" userId="9e882b20-54db-4b32-9620-fc4fb383ceb2" providerId="ADAL" clId="{5E991040-AA85-4A0E-BDF4-E088F6989B59}" dt="2024-03-21T20:06:57.230" v="565"/>
          <ac:spMkLst>
            <pc:docMk/>
            <pc:sldMk cId="4036428610" sldId="257"/>
            <ac:spMk id="7" creationId="{BC4C4868-CB8F-4AF9-9CDB-8108F2C19B67}"/>
          </ac:spMkLst>
        </pc:spChg>
        <pc:spChg chg="add del">
          <ac:chgData name="Ullom-Minnich, Sarah" userId="9e882b20-54db-4b32-9620-fc4fb383ceb2" providerId="ADAL" clId="{5E991040-AA85-4A0E-BDF4-E088F6989B59}" dt="2024-03-21T20:06:57.230" v="565"/>
          <ac:spMkLst>
            <pc:docMk/>
            <pc:sldMk cId="4036428610" sldId="257"/>
            <ac:spMk id="9" creationId="{375E0459-6403-40CD-989D-56A4407CA12E}"/>
          </ac:spMkLst>
        </pc:spChg>
        <pc:spChg chg="add del">
          <ac:chgData name="Ullom-Minnich, Sarah" userId="9e882b20-54db-4b32-9620-fc4fb383ceb2" providerId="ADAL" clId="{5E991040-AA85-4A0E-BDF4-E088F6989B59}" dt="2024-03-21T20:06:57.230" v="565"/>
          <ac:spMkLst>
            <pc:docMk/>
            <pc:sldMk cId="4036428610" sldId="257"/>
            <ac:spMk id="11" creationId="{53E5B1A8-3AC9-4BD1-9BBC-78CA94F2D1BA}"/>
          </ac:spMkLst>
        </pc:spChg>
      </pc:sldChg>
      <pc:sldChg chg="addSp delSp add del setBg delDesignElem">
        <pc:chgData name="Ullom-Minnich, Sarah" userId="9e882b20-54db-4b32-9620-fc4fb383ceb2" providerId="ADAL" clId="{5E991040-AA85-4A0E-BDF4-E088F6989B59}" dt="2024-03-21T20:06:57.353" v="566"/>
        <pc:sldMkLst>
          <pc:docMk/>
          <pc:sldMk cId="1984381878" sldId="258"/>
        </pc:sldMkLst>
        <pc:spChg chg="add del">
          <ac:chgData name="Ullom-Minnich, Sarah" userId="9e882b20-54db-4b32-9620-fc4fb383ceb2" providerId="ADAL" clId="{5E991040-AA85-4A0E-BDF4-E088F6989B59}" dt="2024-03-21T20:06:57.230" v="565"/>
          <ac:spMkLst>
            <pc:docMk/>
            <pc:sldMk cId="1984381878" sldId="258"/>
            <ac:spMk id="8" creationId="{1B15ED52-F352-441B-82BF-E0EA34836D08}"/>
          </ac:spMkLst>
        </pc:spChg>
        <pc:spChg chg="add del">
          <ac:chgData name="Ullom-Minnich, Sarah" userId="9e882b20-54db-4b32-9620-fc4fb383ceb2" providerId="ADAL" clId="{5E991040-AA85-4A0E-BDF4-E088F6989B59}" dt="2024-03-21T20:06:57.230" v="565"/>
          <ac:spMkLst>
            <pc:docMk/>
            <pc:sldMk cId="1984381878" sldId="258"/>
            <ac:spMk id="10" creationId="{3B2E3793-BFE6-45A2-9B7B-E18844431C99}"/>
          </ac:spMkLst>
        </pc:spChg>
        <pc:spChg chg="add del">
          <ac:chgData name="Ullom-Minnich, Sarah" userId="9e882b20-54db-4b32-9620-fc4fb383ceb2" providerId="ADAL" clId="{5E991040-AA85-4A0E-BDF4-E088F6989B59}" dt="2024-03-21T20:06:57.230" v="565"/>
          <ac:spMkLst>
            <pc:docMk/>
            <pc:sldMk cId="1984381878" sldId="258"/>
            <ac:spMk id="12" creationId="{BC4C4868-CB8F-4AF9-9CDB-8108F2C19B67}"/>
          </ac:spMkLst>
        </pc:spChg>
        <pc:spChg chg="add del">
          <ac:chgData name="Ullom-Minnich, Sarah" userId="9e882b20-54db-4b32-9620-fc4fb383ceb2" providerId="ADAL" clId="{5E991040-AA85-4A0E-BDF4-E088F6989B59}" dt="2024-03-21T20:06:57.230" v="565"/>
          <ac:spMkLst>
            <pc:docMk/>
            <pc:sldMk cId="1984381878" sldId="258"/>
            <ac:spMk id="14" creationId="{375E0459-6403-40CD-989D-56A4407CA12E}"/>
          </ac:spMkLst>
        </pc:spChg>
        <pc:spChg chg="add del">
          <ac:chgData name="Ullom-Minnich, Sarah" userId="9e882b20-54db-4b32-9620-fc4fb383ceb2" providerId="ADAL" clId="{5E991040-AA85-4A0E-BDF4-E088F6989B59}" dt="2024-03-21T20:06:57.230" v="565"/>
          <ac:spMkLst>
            <pc:docMk/>
            <pc:sldMk cId="1984381878" sldId="258"/>
            <ac:spMk id="16" creationId="{53E5B1A8-3AC9-4BD1-9BBC-78CA94F2D1BA}"/>
          </ac:spMkLst>
        </pc:spChg>
      </pc:sldChg>
      <pc:sldChg chg="modSp new mod">
        <pc:chgData name="Ullom-Minnich, Sarah" userId="9e882b20-54db-4b32-9620-fc4fb383ceb2" providerId="ADAL" clId="{5E991040-AA85-4A0E-BDF4-E088F6989B59}" dt="2024-03-21T20:06:33.901" v="561" actId="1076"/>
        <pc:sldMkLst>
          <pc:docMk/>
          <pc:sldMk cId="2849869940" sldId="2147308751"/>
        </pc:sldMkLst>
        <pc:spChg chg="mod">
          <ac:chgData name="Ullom-Minnich, Sarah" userId="9e882b20-54db-4b32-9620-fc4fb383ceb2" providerId="ADAL" clId="{5E991040-AA85-4A0E-BDF4-E088F6989B59}" dt="2024-03-21T19:59:58.943" v="76" actId="20577"/>
          <ac:spMkLst>
            <pc:docMk/>
            <pc:sldMk cId="2849869940" sldId="2147308751"/>
            <ac:spMk id="2" creationId="{EA81ECE4-1241-241E-4F5F-0E231DF5CBC6}"/>
          </ac:spMkLst>
        </pc:spChg>
        <pc:spChg chg="mod">
          <ac:chgData name="Ullom-Minnich, Sarah" userId="9e882b20-54db-4b32-9620-fc4fb383ceb2" providerId="ADAL" clId="{5E991040-AA85-4A0E-BDF4-E088F6989B59}" dt="2024-03-21T20:06:33.901" v="561" actId="1076"/>
          <ac:spMkLst>
            <pc:docMk/>
            <pc:sldMk cId="2849869940" sldId="2147308751"/>
            <ac:spMk id="3" creationId="{EC3810E3-CA71-7B4E-0510-81EA2E0EC011}"/>
          </ac:spMkLst>
        </pc:spChg>
      </pc:sldChg>
    </pc:docChg>
  </pc:docChgLst>
  <pc:docChgLst>
    <pc:chgData name="Ullom-Minnich, Sarah" userId="S::sarah.ullom-minnich@ct.gov::9e882b20-54db-4b32-9620-fc4fb383ceb2" providerId="AD" clId="Web-{1A06B020-6827-2DEA-57CA-8B7C04181A87}"/>
    <pc:docChg chg="addSld delSld modSld modSection">
      <pc:chgData name="Ullom-Minnich, Sarah" userId="S::sarah.ullom-minnich@ct.gov::9e882b20-54db-4b32-9620-fc4fb383ceb2" providerId="AD" clId="Web-{1A06B020-6827-2DEA-57CA-8B7C04181A87}" dt="2024-03-26T16:57:08.951" v="138"/>
      <pc:docMkLst>
        <pc:docMk/>
      </pc:docMkLst>
      <pc:sldChg chg="modNotes">
        <pc:chgData name="Ullom-Minnich, Sarah" userId="S::sarah.ullom-minnich@ct.gov::9e882b20-54db-4b32-9620-fc4fb383ceb2" providerId="AD" clId="Web-{1A06B020-6827-2DEA-57CA-8B7C04181A87}" dt="2024-03-26T16:54:37.938" v="30"/>
        <pc:sldMkLst>
          <pc:docMk/>
          <pc:sldMk cId="407265791" sldId="350"/>
        </pc:sldMkLst>
      </pc:sldChg>
      <pc:sldChg chg="modNotes">
        <pc:chgData name="Ullom-Minnich, Sarah" userId="S::sarah.ullom-minnich@ct.gov::9e882b20-54db-4b32-9620-fc4fb383ceb2" providerId="AD" clId="Web-{1A06B020-6827-2DEA-57CA-8B7C04181A87}" dt="2024-03-26T16:56:19.264" v="48"/>
        <pc:sldMkLst>
          <pc:docMk/>
          <pc:sldMk cId="1343545318" sldId="358"/>
        </pc:sldMkLst>
      </pc:sldChg>
      <pc:sldChg chg="del">
        <pc:chgData name="Ullom-Minnich, Sarah" userId="S::sarah.ullom-minnich@ct.gov::9e882b20-54db-4b32-9620-fc4fb383ceb2" providerId="AD" clId="Web-{1A06B020-6827-2DEA-57CA-8B7C04181A87}" dt="2024-03-26T16:54:20.188" v="1"/>
        <pc:sldMkLst>
          <pc:docMk/>
          <pc:sldMk cId="796753849" sldId="2147308750"/>
        </pc:sldMkLst>
      </pc:sldChg>
      <pc:sldChg chg="add modNotes">
        <pc:chgData name="Ullom-Minnich, Sarah" userId="S::sarah.ullom-minnich@ct.gov::9e882b20-54db-4b32-9620-fc4fb383ceb2" providerId="AD" clId="Web-{1A06B020-6827-2DEA-57CA-8B7C04181A87}" dt="2024-03-26T16:57:08.951" v="138"/>
        <pc:sldMkLst>
          <pc:docMk/>
          <pc:sldMk cId="2764871643" sldId="2147308752"/>
        </pc:sldMkLst>
      </pc:sldChg>
    </pc:docChg>
  </pc:docChgLst>
  <pc:docChgLst>
    <pc:chgData name="Shome, Owen" userId="93981b84-ca19-45ce-b3c4-5c108a9770f0" providerId="ADAL" clId="{67BB93DE-99D6-4C0F-B979-B932DC8CF7D5}"/>
    <pc:docChg chg="undo custSel addSld delSld modSld sldOrd addSection delSection modSection">
      <pc:chgData name="Shome, Owen" userId="93981b84-ca19-45ce-b3c4-5c108a9770f0" providerId="ADAL" clId="{67BB93DE-99D6-4C0F-B979-B932DC8CF7D5}" dt="2024-02-28T16:19:19.277" v="168" actId="47"/>
      <pc:docMkLst>
        <pc:docMk/>
      </pc:docMkLst>
      <pc:sldChg chg="addSp modSp mod ord">
        <pc:chgData name="Shome, Owen" userId="93981b84-ca19-45ce-b3c4-5c108a9770f0" providerId="ADAL" clId="{67BB93DE-99D6-4C0F-B979-B932DC8CF7D5}" dt="2024-02-28T14:35:02.022" v="110"/>
        <pc:sldMkLst>
          <pc:docMk/>
          <pc:sldMk cId="1118090627" sldId="359"/>
        </pc:sldMkLst>
        <pc:spChg chg="add mod">
          <ac:chgData name="Shome, Owen" userId="93981b84-ca19-45ce-b3c4-5c108a9770f0" providerId="ADAL" clId="{67BB93DE-99D6-4C0F-B979-B932DC8CF7D5}" dt="2024-02-28T14:34:38.885" v="100" actId="20577"/>
          <ac:spMkLst>
            <pc:docMk/>
            <pc:sldMk cId="1118090627" sldId="359"/>
            <ac:spMk id="4" creationId="{C66D18A2-54D0-05D3-D9F3-8DDA6FCB3284}"/>
          </ac:spMkLst>
        </pc:spChg>
        <pc:spChg chg="mod">
          <ac:chgData name="Shome, Owen" userId="93981b84-ca19-45ce-b3c4-5c108a9770f0" providerId="ADAL" clId="{67BB93DE-99D6-4C0F-B979-B932DC8CF7D5}" dt="2024-02-22T20:41:16.153" v="8" actId="20577"/>
          <ac:spMkLst>
            <pc:docMk/>
            <pc:sldMk cId="1118090627" sldId="359"/>
            <ac:spMk id="8" creationId="{B873112D-C958-475C-4010-1113455B4245}"/>
          </ac:spMkLst>
        </pc:spChg>
        <pc:spChg chg="mod">
          <ac:chgData name="Shome, Owen" userId="93981b84-ca19-45ce-b3c4-5c108a9770f0" providerId="ADAL" clId="{67BB93DE-99D6-4C0F-B979-B932DC8CF7D5}" dt="2024-02-22T20:41:09.640" v="6" actId="20577"/>
          <ac:spMkLst>
            <pc:docMk/>
            <pc:sldMk cId="1118090627" sldId="359"/>
            <ac:spMk id="27" creationId="{CDEB55E1-950D-4A3B-AEE6-9F38E9CEE864}"/>
          </ac:spMkLst>
        </pc:spChg>
      </pc:sldChg>
      <pc:sldChg chg="modSp mod">
        <pc:chgData name="Shome, Owen" userId="93981b84-ca19-45ce-b3c4-5c108a9770f0" providerId="ADAL" clId="{67BB93DE-99D6-4C0F-B979-B932DC8CF7D5}" dt="2024-02-27T21:29:11.580" v="79" actId="114"/>
        <pc:sldMkLst>
          <pc:docMk/>
          <pc:sldMk cId="52261625" sldId="362"/>
        </pc:sldMkLst>
        <pc:spChg chg="mod">
          <ac:chgData name="Shome, Owen" userId="93981b84-ca19-45ce-b3c4-5c108a9770f0" providerId="ADAL" clId="{67BB93DE-99D6-4C0F-B979-B932DC8CF7D5}" dt="2024-02-27T21:29:11.580" v="79" actId="114"/>
          <ac:spMkLst>
            <pc:docMk/>
            <pc:sldMk cId="52261625" sldId="362"/>
            <ac:spMk id="8" creationId="{B873112D-C958-475C-4010-1113455B4245}"/>
          </ac:spMkLst>
        </pc:spChg>
      </pc:sldChg>
      <pc:sldChg chg="modSp mod">
        <pc:chgData name="Shome, Owen" userId="93981b84-ca19-45ce-b3c4-5c108a9770f0" providerId="ADAL" clId="{67BB93DE-99D6-4C0F-B979-B932DC8CF7D5}" dt="2024-02-27T21:36:07.690" v="92" actId="1035"/>
        <pc:sldMkLst>
          <pc:docMk/>
          <pc:sldMk cId="596600548" sldId="2147308747"/>
        </pc:sldMkLst>
        <pc:spChg chg="mod">
          <ac:chgData name="Shome, Owen" userId="93981b84-ca19-45ce-b3c4-5c108a9770f0" providerId="ADAL" clId="{67BB93DE-99D6-4C0F-B979-B932DC8CF7D5}" dt="2024-02-27T21:36:07.690" v="92" actId="1035"/>
          <ac:spMkLst>
            <pc:docMk/>
            <pc:sldMk cId="596600548" sldId="2147308747"/>
            <ac:spMk id="29" creationId="{9C1D51F2-665A-44F9-BC71-0BE1960E54A8}"/>
          </ac:spMkLst>
        </pc:spChg>
        <pc:grpChg chg="mod">
          <ac:chgData name="Shome, Owen" userId="93981b84-ca19-45ce-b3c4-5c108a9770f0" providerId="ADAL" clId="{67BB93DE-99D6-4C0F-B979-B932DC8CF7D5}" dt="2024-02-27T21:36:07.690" v="92" actId="1035"/>
          <ac:grpSpMkLst>
            <pc:docMk/>
            <pc:sldMk cId="596600548" sldId="2147308747"/>
            <ac:grpSpMk id="9" creationId="{CC643600-67AA-FDC3-01F8-A5D07F91768D}"/>
          </ac:grpSpMkLst>
        </pc:grpChg>
      </pc:sldChg>
      <pc:sldChg chg="modSp mod">
        <pc:chgData name="Shome, Owen" userId="93981b84-ca19-45ce-b3c4-5c108a9770f0" providerId="ADAL" clId="{67BB93DE-99D6-4C0F-B979-B932DC8CF7D5}" dt="2024-02-28T16:17:58.884" v="164" actId="20577"/>
        <pc:sldMkLst>
          <pc:docMk/>
          <pc:sldMk cId="4029363872" sldId="2147308748"/>
        </pc:sldMkLst>
        <pc:graphicFrameChg chg="modGraphic">
          <ac:chgData name="Shome, Owen" userId="93981b84-ca19-45ce-b3c4-5c108a9770f0" providerId="ADAL" clId="{67BB93DE-99D6-4C0F-B979-B932DC8CF7D5}" dt="2024-02-28T16:17:50.317" v="150" actId="20577"/>
          <ac:graphicFrameMkLst>
            <pc:docMk/>
            <pc:sldMk cId="4029363872" sldId="2147308748"/>
            <ac:graphicFrameMk id="2" creationId="{CDB5E30A-E5D3-4864-A884-CE18C2D3E82E}"/>
          </ac:graphicFrameMkLst>
        </pc:graphicFrameChg>
        <pc:graphicFrameChg chg="modGraphic">
          <ac:chgData name="Shome, Owen" userId="93981b84-ca19-45ce-b3c4-5c108a9770f0" providerId="ADAL" clId="{67BB93DE-99D6-4C0F-B979-B932DC8CF7D5}" dt="2024-02-28T16:17:58.884" v="164" actId="20577"/>
          <ac:graphicFrameMkLst>
            <pc:docMk/>
            <pc:sldMk cId="4029363872" sldId="2147308748"/>
            <ac:graphicFrameMk id="4" creationId="{186B4E8A-7C70-01D2-D87F-502EF0C131C3}"/>
          </ac:graphicFrameMkLst>
        </pc:graphicFrameChg>
      </pc:sldChg>
      <pc:sldChg chg="add del">
        <pc:chgData name="Shome, Owen" userId="93981b84-ca19-45ce-b3c4-5c108a9770f0" providerId="ADAL" clId="{67BB93DE-99D6-4C0F-B979-B932DC8CF7D5}" dt="2024-02-28T16:19:19.277" v="168" actId="47"/>
        <pc:sldMkLst>
          <pc:docMk/>
          <pc:sldMk cId="3985907437" sldId="2147308749"/>
        </pc:sldMkLst>
      </pc:sldChg>
      <pc:sldChg chg="addSp modSp mod ord">
        <pc:chgData name="Shome, Owen" userId="93981b84-ca19-45ce-b3c4-5c108a9770f0" providerId="ADAL" clId="{67BB93DE-99D6-4C0F-B979-B932DC8CF7D5}" dt="2024-02-28T14:35:16.408" v="114"/>
        <pc:sldMkLst>
          <pc:docMk/>
          <pc:sldMk cId="796753849" sldId="2147308750"/>
        </pc:sldMkLst>
        <pc:spChg chg="add mod">
          <ac:chgData name="Shome, Owen" userId="93981b84-ca19-45ce-b3c4-5c108a9770f0" providerId="ADAL" clId="{67BB93DE-99D6-4C0F-B979-B932DC8CF7D5}" dt="2024-02-28T14:33:56.888" v="97" actId="20577"/>
          <ac:spMkLst>
            <pc:docMk/>
            <pc:sldMk cId="796753849" sldId="2147308750"/>
            <ac:spMk id="4" creationId="{167AAC5E-22C8-3FA5-E184-5D2B282BFC4D}"/>
          </ac:spMkLst>
        </pc:spChg>
        <pc:spChg chg="mod">
          <ac:chgData name="Shome, Owen" userId="93981b84-ca19-45ce-b3c4-5c108a9770f0" providerId="ADAL" clId="{67BB93DE-99D6-4C0F-B979-B932DC8CF7D5}" dt="2024-02-22T20:42:52.879" v="78" actId="20577"/>
          <ac:spMkLst>
            <pc:docMk/>
            <pc:sldMk cId="796753849" sldId="2147308750"/>
            <ac:spMk id="26" creationId="{2DC8DAA7-56CD-48F4-A253-22A863B3D45C}"/>
          </ac:spMkLst>
        </pc:spChg>
      </pc:sldChg>
    </pc:docChg>
  </pc:docChgLst>
  <pc:docChgLst>
    <pc:chgData name="Ullom-Minnich, Sarah" userId="S::sarah.ullom-minnich@ct.gov::9e882b20-54db-4b32-9620-fc4fb383ceb2" providerId="AD" clId="Web-{A8217969-F6CF-7E34-7337-1F0435AFF9B2}"/>
    <pc:docChg chg="addSld modSld sldOrd modSection">
      <pc:chgData name="Ullom-Minnich, Sarah" userId="S::sarah.ullom-minnich@ct.gov::9e882b20-54db-4b32-9620-fc4fb383ceb2" providerId="AD" clId="Web-{A8217969-F6CF-7E34-7337-1F0435AFF9B2}" dt="2024-03-22T15:08:09.972" v="55" actId="20577"/>
      <pc:docMkLst>
        <pc:docMk/>
      </pc:docMkLst>
      <pc:sldChg chg="ord">
        <pc:chgData name="Ullom-Minnich, Sarah" userId="S::sarah.ullom-minnich@ct.gov::9e882b20-54db-4b32-9620-fc4fb383ceb2" providerId="AD" clId="Web-{A8217969-F6CF-7E34-7337-1F0435AFF9B2}" dt="2024-03-22T15:06:02.395" v="2"/>
        <pc:sldMkLst>
          <pc:docMk/>
          <pc:sldMk cId="109857222" sldId="256"/>
        </pc:sldMkLst>
      </pc:sldChg>
      <pc:sldChg chg="ord">
        <pc:chgData name="Ullom-Minnich, Sarah" userId="S::sarah.ullom-minnich@ct.gov::9e882b20-54db-4b32-9620-fc4fb383ceb2" providerId="AD" clId="Web-{A8217969-F6CF-7E34-7337-1F0435AFF9B2}" dt="2024-03-22T15:06:02.395" v="0"/>
        <pc:sldMkLst>
          <pc:docMk/>
          <pc:sldMk cId="4036428610" sldId="257"/>
        </pc:sldMkLst>
      </pc:sldChg>
      <pc:sldChg chg="ord">
        <pc:chgData name="Ullom-Minnich, Sarah" userId="S::sarah.ullom-minnich@ct.gov::9e882b20-54db-4b32-9620-fc4fb383ceb2" providerId="AD" clId="Web-{A8217969-F6CF-7E34-7337-1F0435AFF9B2}" dt="2024-03-22T15:06:02.395" v="1"/>
        <pc:sldMkLst>
          <pc:docMk/>
          <pc:sldMk cId="1984381878" sldId="258"/>
        </pc:sldMkLst>
      </pc:sldChg>
      <pc:sldChg chg="modSp new">
        <pc:chgData name="Ullom-Minnich, Sarah" userId="S::sarah.ullom-minnich@ct.gov::9e882b20-54db-4b32-9620-fc4fb383ceb2" providerId="AD" clId="Web-{A8217969-F6CF-7E34-7337-1F0435AFF9B2}" dt="2024-03-22T15:08:09.972" v="55" actId="20577"/>
        <pc:sldMkLst>
          <pc:docMk/>
          <pc:sldMk cId="3634126879" sldId="2147308752"/>
        </pc:sldMkLst>
        <pc:spChg chg="mod">
          <ac:chgData name="Ullom-Minnich, Sarah" userId="S::sarah.ullom-minnich@ct.gov::9e882b20-54db-4b32-9620-fc4fb383ceb2" providerId="AD" clId="Web-{A8217969-F6CF-7E34-7337-1F0435AFF9B2}" dt="2024-03-22T15:07:51.363" v="16" actId="20577"/>
          <ac:spMkLst>
            <pc:docMk/>
            <pc:sldMk cId="3634126879" sldId="2147308752"/>
            <ac:spMk id="2" creationId="{CAA16869-5258-9E37-0775-00822EFB10B2}"/>
          </ac:spMkLst>
        </pc:spChg>
        <pc:spChg chg="mod">
          <ac:chgData name="Ullom-Minnich, Sarah" userId="S::sarah.ullom-minnich@ct.gov::9e882b20-54db-4b32-9620-fc4fb383ceb2" providerId="AD" clId="Web-{A8217969-F6CF-7E34-7337-1F0435AFF9B2}" dt="2024-03-22T15:08:09.972" v="55" actId="20577"/>
          <ac:spMkLst>
            <pc:docMk/>
            <pc:sldMk cId="3634126879" sldId="2147308752"/>
            <ac:spMk id="3" creationId="{8C85291C-A2BE-E738-D37F-185B9040CE64}"/>
          </ac:spMkLst>
        </pc:spChg>
      </pc:sldChg>
    </pc:docChg>
  </pc:docChgLst>
  <pc:docChgLst>
    <pc:chgData name="Ullom-Minnich, Sarah" userId="S::sarah.ullom-minnich@ct.gov::9e882b20-54db-4b32-9620-fc4fb383ceb2" providerId="AD" clId="Web-{BE99B286-8CC5-393E-BCC1-58A8E22D4669}"/>
    <pc:docChg chg="delSld modSection">
      <pc:chgData name="Ullom-Minnich, Sarah" userId="S::sarah.ullom-minnich@ct.gov::9e882b20-54db-4b32-9620-fc4fb383ceb2" providerId="AD" clId="Web-{BE99B286-8CC5-393E-BCC1-58A8E22D4669}" dt="2024-03-22T16:08:56.771" v="0"/>
      <pc:docMkLst>
        <pc:docMk/>
      </pc:docMkLst>
      <pc:sldChg chg="del">
        <pc:chgData name="Ullom-Minnich, Sarah" userId="S::sarah.ullom-minnich@ct.gov::9e882b20-54db-4b32-9620-fc4fb383ceb2" providerId="AD" clId="Web-{BE99B286-8CC5-393E-BCC1-58A8E22D4669}" dt="2024-03-22T16:08:56.771" v="0"/>
        <pc:sldMkLst>
          <pc:docMk/>
          <pc:sldMk cId="3634126879" sldId="21473087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9559E-2B34-478C-9CD0-FDBE1B0172F5}"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FE265-36F5-4BAA-A745-9D6F21802AAC}" type="slidenum">
              <a:rPr lang="en-US" smtClean="0"/>
              <a:t>‹#›</a:t>
            </a:fld>
            <a:endParaRPr lang="en-US"/>
          </a:p>
        </p:txBody>
      </p:sp>
    </p:spTree>
    <p:extLst>
      <p:ext uri="{BB962C8B-B14F-4D97-AF65-F5344CB8AC3E}">
        <p14:creationId xmlns:p14="http://schemas.microsoft.com/office/powerpoint/2010/main" val="32426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79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12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Transition home – assures a smooth transition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81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Drop-in Center, flexible staffing and assistive technology,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77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Remote monitoring, leveraging the AT NOO also through ARPA for devices</a:t>
            </a:r>
          </a:p>
          <a:p>
            <a:endParaRPr lang="en-US" dirty="0">
              <a:cs typeface="Calibri"/>
            </a:endParaRPr>
          </a:p>
          <a:p>
            <a:r>
              <a:rPr lang="en-US" dirty="0">
                <a:cs typeface="Calibri"/>
              </a:rPr>
              <a:t>Training for </a:t>
            </a:r>
            <a:r>
              <a:rPr lang="en-US" dirty="0" err="1">
                <a:cs typeface="Calibri"/>
              </a:rPr>
              <a:t>tsaff</a:t>
            </a:r>
            <a:r>
              <a:rPr lang="en-US">
                <a:cs typeface="Calibri"/>
              </a:rPr>
              <a:t> and individuals, once everyone is comfortable with the technology staffing hours can be reduced.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133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hyperlink" Target="http://www.deloitte.com/about" TargetMode="Externa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onsulting market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pic>
        <p:nvPicPr>
          <p:cNvPr id="18" name="Picture 17" descr="Logo&#10;&#10;Description automatically generated">
            <a:extLst>
              <a:ext uri="{FF2B5EF4-FFF2-40B4-BE49-F238E27FC236}">
                <a16:creationId xmlns:a16="http://schemas.microsoft.com/office/drawing/2014/main" id="{D9DED990-BD8A-0241-8009-44EC94BBE18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714923" y="13855"/>
            <a:ext cx="6844723" cy="6490168"/>
          </a:xfrm>
          <a:prstGeom prst="rect">
            <a:avLst/>
          </a:prstGeom>
        </p:spPr>
      </p:pic>
    </p:spTree>
    <p:extLst>
      <p:ext uri="{BB962C8B-B14F-4D97-AF65-F5344CB8AC3E}">
        <p14:creationId xmlns:p14="http://schemas.microsoft.com/office/powerpoint/2010/main" val="1743224948"/>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558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 t="18471" r="31647"/>
          <a:stretch/>
        </p:blipFill>
        <p:spPr>
          <a:xfrm>
            <a:off x="6253263" y="0"/>
            <a:ext cx="5938738"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8096334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151" t="14594" r="-282" b="3878"/>
          <a:stretch/>
        </p:blipFill>
        <p:spPr>
          <a:xfrm rot="10800000">
            <a:off x="6804950" y="0"/>
            <a:ext cx="5387050"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34556763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37014944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headlin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38013989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reativ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0"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6" y="1112803"/>
            <a:ext cx="11290104"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40164481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reativ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0"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6" y="1112803"/>
            <a:ext cx="11290104"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4" name="Text Placeholder 5">
            <a:extLst>
              <a:ext uri="{FF2B5EF4-FFF2-40B4-BE49-F238E27FC236}">
                <a16:creationId xmlns:a16="http://schemas.microsoft.com/office/drawing/2014/main" id="{BC53FB50-D1D6-AF42-954E-A60FFED3BCF9}"/>
              </a:ext>
            </a:extLst>
          </p:cNvPr>
          <p:cNvSpPr>
            <a:spLocks noGrp="1"/>
          </p:cNvSpPr>
          <p:nvPr>
            <p:ph type="body" sz="quarter" idx="15" hasCustomPrompt="1"/>
          </p:nvPr>
        </p:nvSpPr>
        <p:spPr>
          <a:xfrm>
            <a:off x="536135" y="344424"/>
            <a:ext cx="4703575" cy="176869"/>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3499272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5FD2B-C9AD-40CB-9B97-9705C91FFE43}"/>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175661276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ive headline-3">
    <p:spTree>
      <p:nvGrpSpPr>
        <p:cNvPr id="1" name=""/>
        <p:cNvGrpSpPr/>
        <p:nvPr/>
      </p:nvGrpSpPr>
      <p:grpSpPr>
        <a:xfrm>
          <a:off x="0" y="0"/>
          <a:ext cx="0" cy="0"/>
          <a:chOff x="0" y="0"/>
          <a:chExt cx="0" cy="0"/>
        </a:xfrm>
      </p:grpSpPr>
      <p:sp>
        <p:nvSpPr>
          <p:cNvPr id="2" name="Title 1"/>
          <p:cNvSpPr>
            <a:spLocks noGrp="1"/>
          </p:cNvSpPr>
          <p:nvPr>
            <p:ph type="title"/>
          </p:nvPr>
        </p:nvSpPr>
        <p:spPr>
          <a:xfrm>
            <a:off x="530978" y="548298"/>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4"/>
          <p:cNvSpPr>
            <a:spLocks noGrp="1"/>
          </p:cNvSpPr>
          <p:nvPr>
            <p:ph type="body" sz="quarter" idx="16" hasCustomPrompt="1"/>
          </p:nvPr>
        </p:nvSpPr>
        <p:spPr>
          <a:xfrm>
            <a:off x="530978" y="2392822"/>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698418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1"/>
            </p:custDataLst>
            <p:extLst>
              <p:ext uri="{D42A27DB-BD31-4B8C-83A1-F6EECF244321}">
                <p14:modId xmlns:p14="http://schemas.microsoft.com/office/powerpoint/2010/main" val="3163428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0" y="669544"/>
            <a:ext cx="6137512" cy="381392"/>
          </a:xfrm>
        </p:spPr>
        <p:txBody>
          <a:bodyPr/>
          <a:lstStyle>
            <a:lvl1pPr>
              <a:defRPr sz="24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4806950"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0" y="1050936"/>
            <a:ext cx="6137512"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0" y="466344"/>
            <a:ext cx="3355848" cy="203200"/>
          </a:xfrm>
        </p:spPr>
        <p:txBody>
          <a:bodyPr vert="horz" lIns="0" tIns="0" rIns="0" bIns="0" rtlCol="0">
            <a:noAutofit/>
          </a:bodyPr>
          <a:lstStyle>
            <a:lvl1pPr marL="0" indent="0">
              <a:buNone/>
              <a:defRPr lang="en-US" sz="900" b="1" kern="0" cap="all" spc="250" baseline="0" dirty="0">
                <a:solidFill>
                  <a:schemeClr val="bg1">
                    <a:lumMod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31908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7AACEF-E366-48FC-A098-18E7C487023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832" y="334964"/>
            <a:ext cx="1402720" cy="348699"/>
          </a:xfrm>
          <a:prstGeom prst="rect">
            <a:avLst/>
          </a:prstGeom>
        </p:spPr>
      </p:pic>
      <p:sp>
        <p:nvSpPr>
          <p:cNvPr id="5" name="Rectangle 4">
            <a:extLst>
              <a:ext uri="{FF2B5EF4-FFF2-40B4-BE49-F238E27FC236}">
                <a16:creationId xmlns:a16="http://schemas.microsoft.com/office/drawing/2014/main" id="{0DEF096B-E893-43B2-A07F-FB1329A5B6E6}"/>
              </a:ext>
            </a:extLst>
          </p:cNvPr>
          <p:cNvSpPr/>
          <p:nvPr userDrawn="1"/>
        </p:nvSpPr>
        <p:spPr bwMode="gray">
          <a:xfrm>
            <a:off x="11517330" y="6482993"/>
            <a:ext cx="534257" cy="30822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Rectangle 3">
            <a:extLst>
              <a:ext uri="{FF2B5EF4-FFF2-40B4-BE49-F238E27FC236}">
                <a16:creationId xmlns:a16="http://schemas.microsoft.com/office/drawing/2014/main" id="{A53AC127-1A6B-E347-9184-555DB7A63C59}"/>
              </a:ext>
            </a:extLst>
          </p:cNvPr>
          <p:cNvSpPr/>
          <p:nvPr userDrawn="1"/>
        </p:nvSpPr>
        <p:spPr>
          <a:xfrm>
            <a:off x="4267200" y="4918427"/>
            <a:ext cx="7010400" cy="1421928"/>
          </a:xfrm>
          <a:prstGeom prst="rect">
            <a:avLst/>
          </a:prstGeom>
        </p:spPr>
        <p:txBody>
          <a:bodyPr wrap="square" lIns="0" rIns="0" numCol="2" spcCol="182880">
            <a:spAutoFit/>
          </a:bodyPr>
          <a:lstStyle/>
          <a:p>
            <a:pPr>
              <a:lnSpc>
                <a:spcPct val="120000"/>
              </a:lnSpc>
            </a:pPr>
            <a:r>
              <a:rPr lang="en-US" sz="700">
                <a:latin typeface="Open Sans" charset="0"/>
                <a:ea typeface="Open Sans" charset="0"/>
                <a:cs typeface="Open Sans" charset="0"/>
              </a:rPr>
              <a:t>This publication contains general information only, and none of the member firms of Deloitte </a:t>
            </a:r>
            <a:r>
              <a:rPr lang="en-US" sz="700" err="1">
                <a:latin typeface="Open Sans" charset="0"/>
                <a:ea typeface="Open Sans" charset="0"/>
                <a:cs typeface="Open Sans" charset="0"/>
              </a:rPr>
              <a:t>Touche</a:t>
            </a:r>
            <a:r>
              <a:rPr lang="en-US" sz="700">
                <a:latin typeface="Open Sans" charset="0"/>
                <a:ea typeface="Open Sans" charset="0"/>
                <a:cs typeface="Open Sans" charset="0"/>
              </a:rPr>
              <a:t>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a:latin typeface="Open Sans" charset="0"/>
                <a:ea typeface="Open Sans" charset="0"/>
                <a:cs typeface="Open Sans" charset="0"/>
              </a:rPr>
            </a:br>
            <a:br>
              <a:rPr lang="en-US" sz="700">
                <a:latin typeface="Open Sans" charset="0"/>
                <a:ea typeface="Open Sans" charset="0"/>
                <a:cs typeface="Open Sans" charset="0"/>
              </a:rPr>
            </a:b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As used in this document, “Deloitte” means Deloitte Consulting LLP, a subsidiary of Deloitte LLP. Please see </a:t>
            </a:r>
            <a:r>
              <a:rPr lang="en-US" sz="700" err="1">
                <a:latin typeface="Open Sans" charset="0"/>
                <a:ea typeface="Open Sans" charset="0"/>
                <a:cs typeface="Open Sans" charset="0"/>
              </a:rPr>
              <a:t>www.deloitte.com</a:t>
            </a:r>
            <a:r>
              <a:rPr lang="en-US" sz="700">
                <a:latin typeface="Open Sans" charset="0"/>
                <a:ea typeface="Open Sans" charset="0"/>
                <a:cs typeface="Open Sans" charset="0"/>
              </a:rPr>
              <a:t>/us/about for a detailed description of the legal structure of Deloitte USA LLP, Deloitte LLP and their respective subsidiaries. Certain services may not be available to attest clients under </a:t>
            </a:r>
            <a:br>
              <a:rPr lang="en-US" sz="700">
                <a:latin typeface="Open Sans" charset="0"/>
                <a:ea typeface="Open Sans" charset="0"/>
                <a:cs typeface="Open Sans" charset="0"/>
              </a:rPr>
            </a:br>
            <a:r>
              <a:rPr lang="en-US" sz="700">
                <a:latin typeface="Open Sans" charset="0"/>
                <a:ea typeface="Open Sans" charset="0"/>
                <a:cs typeface="Open Sans" charset="0"/>
              </a:rPr>
              <a:t>the rules and regulations of public accounting.</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©2022 Deloitte Development LLC.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a:t>
            </a:r>
            <a:r>
              <a:rPr lang="en-US" sz="700" b="1" err="1">
                <a:latin typeface="Open Sans" charset="0"/>
                <a:ea typeface="Open Sans" charset="0"/>
                <a:cs typeface="Open Sans" charset="0"/>
              </a:rPr>
              <a:t>Touche</a:t>
            </a:r>
            <a:r>
              <a:rPr lang="en-US" sz="700" b="1">
                <a:latin typeface="Open Sans" charset="0"/>
                <a:ea typeface="Open Sans" charset="0"/>
                <a:cs typeface="Open Sans" charset="0"/>
              </a:rPr>
              <a:t> Tohmatsu Limited</a:t>
            </a:r>
          </a:p>
        </p:txBody>
      </p:sp>
      <p:sp>
        <p:nvSpPr>
          <p:cNvPr id="6" name="Text Placeholder 19">
            <a:extLst>
              <a:ext uri="{FF2B5EF4-FFF2-40B4-BE49-F238E27FC236}">
                <a16:creationId xmlns:a16="http://schemas.microsoft.com/office/drawing/2014/main" id="{969A91C6-01C4-DF45-A99D-FA99EA783003}"/>
              </a:ext>
            </a:extLst>
          </p:cNvPr>
          <p:cNvSpPr>
            <a:spLocks noGrp="1"/>
          </p:cNvSpPr>
          <p:nvPr>
            <p:ph type="body" sz="quarter" idx="10" hasCustomPrompt="1"/>
          </p:nvPr>
        </p:nvSpPr>
        <p:spPr>
          <a:xfrm>
            <a:off x="4267200" y="2489200"/>
            <a:ext cx="4040187" cy="947738"/>
          </a:xfrm>
          <a:prstGeom prst="rect">
            <a:avLst/>
          </a:prstGeom>
        </p:spPr>
        <p:txBody>
          <a:bodyPr/>
          <a:lstStyle>
            <a:lvl1pPr marL="0" indent="0">
              <a:buNone/>
              <a:defRPr sz="28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Edit Master text style</a:t>
            </a:r>
          </a:p>
        </p:txBody>
      </p:sp>
      <p:sp>
        <p:nvSpPr>
          <p:cNvPr id="7" name="Text Placeholder 21">
            <a:extLst>
              <a:ext uri="{FF2B5EF4-FFF2-40B4-BE49-F238E27FC236}">
                <a16:creationId xmlns:a16="http://schemas.microsoft.com/office/drawing/2014/main" id="{B0D81BEA-D10E-D240-BD9D-6E7B8AB2F6F0}"/>
              </a:ext>
            </a:extLst>
          </p:cNvPr>
          <p:cNvSpPr>
            <a:spLocks noGrp="1"/>
          </p:cNvSpPr>
          <p:nvPr>
            <p:ph type="body" sz="quarter" idx="11" hasCustomPrompt="1"/>
          </p:nvPr>
        </p:nvSpPr>
        <p:spPr>
          <a:xfrm>
            <a:off x="4267200" y="3436938"/>
            <a:ext cx="4040187" cy="1003300"/>
          </a:xfrm>
          <a:prstGeom prst="rect">
            <a:avLst/>
          </a:prstGeom>
        </p:spPr>
        <p:txBody>
          <a:bodyPr/>
          <a:lstStyle>
            <a:lvl1pPr marL="0" indent="0">
              <a:buNone/>
              <a:defRPr sz="1800" b="0" i="0">
                <a:latin typeface="Open Sans Light" panose="020B0306030504020204" pitchFamily="34" charset="0"/>
                <a:ea typeface="Open Sans Light" panose="020B0306030504020204" pitchFamily="34" charset="0"/>
                <a:cs typeface="Open Sans Light" panose="020B0306030504020204" pitchFamily="34" charset="0"/>
              </a:defRPr>
            </a:lvl1pPr>
            <a:lvl2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571411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390953" cy="260647"/>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2695808317"/>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a:solidFill>
                  <a:schemeClr val="bg1"/>
                </a:solidFill>
              </a:rPr>
              <a:t>Do not use this</a:t>
            </a:r>
            <a:r>
              <a:rPr lang="en-US" sz="11500" b="1" baseline="0">
                <a:solidFill>
                  <a:schemeClr val="bg1"/>
                </a:solidFill>
              </a:rPr>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35313481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066959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1" i="0" spc="-75" dirty="0">
                <a:latin typeface="Open Sans" panose="020B0606030504020204" pitchFamily="34" charset="0"/>
                <a:ea typeface="Open Sans" panose="020B0606030504020204" pitchFamily="34" charset="0"/>
                <a:cs typeface="Open Sans" panose="020B0606030504020204" pitchFamily="34" charset="0"/>
              </a:defRPr>
            </a:lvl1pPr>
          </a:lstStyle>
          <a:p>
            <a:pPr lvl="0" defTabSz="685800">
              <a:lnSpc>
                <a:spcPct val="85000"/>
              </a:lnSpc>
            </a:pPr>
            <a:r>
              <a:rPr lang="en-US"/>
              <a:t>Click to edit Master title style</a:t>
            </a:r>
          </a:p>
        </p:txBody>
      </p:sp>
    </p:spTree>
    <p:extLst>
      <p:ext uri="{BB962C8B-B14F-4D97-AF65-F5344CB8AC3E}">
        <p14:creationId xmlns:p14="http://schemas.microsoft.com/office/powerpoint/2010/main" val="1674517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2054615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2" y="317503"/>
            <a:ext cx="111887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36543360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reative headline-3">
    <p:spTree>
      <p:nvGrpSpPr>
        <p:cNvPr id="1" name=""/>
        <p:cNvGrpSpPr/>
        <p:nvPr/>
      </p:nvGrpSpPr>
      <p:grpSpPr>
        <a:xfrm>
          <a:off x="0" y="0"/>
          <a:ext cx="0" cy="0"/>
          <a:chOff x="0" y="0"/>
          <a:chExt cx="0" cy="0"/>
        </a:xfrm>
      </p:grpSpPr>
      <p:sp>
        <p:nvSpPr>
          <p:cNvPr id="2" name="Title 1"/>
          <p:cNvSpPr>
            <a:spLocks noGrp="1"/>
          </p:cNvSpPr>
          <p:nvPr>
            <p:ph type="title"/>
          </p:nvPr>
        </p:nvSpPr>
        <p:spPr>
          <a:xfrm>
            <a:off x="530978" y="548298"/>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4"/>
          <p:cNvSpPr>
            <a:spLocks noGrp="1"/>
          </p:cNvSpPr>
          <p:nvPr>
            <p:ph type="body" sz="quarter" idx="16" hasCustomPrompt="1"/>
          </p:nvPr>
        </p:nvSpPr>
        <p:spPr>
          <a:xfrm>
            <a:off x="530978" y="2392822"/>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1713668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5450073"/>
            <a:ext cx="4407673" cy="484463"/>
          </a:xfrm>
        </p:spPr>
        <p:txBody>
          <a:bodyPr anchor="b" anchorCtr="0"/>
          <a:lstStyle>
            <a:lvl1pPr>
              <a:lnSpc>
                <a:spcPct val="85000"/>
              </a:lnSpc>
              <a:defRPr sz="2800" b="0"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a:t>Click to edit Subtitle</a:t>
            </a:r>
          </a:p>
        </p:txBody>
      </p:sp>
      <p:sp>
        <p:nvSpPr>
          <p:cNvPr id="7" name="Text Placeholder 9"/>
          <p:cNvSpPr>
            <a:spLocks noGrp="1"/>
          </p:cNvSpPr>
          <p:nvPr>
            <p:ph type="body" sz="quarter" idx="17" hasCustomPrompt="1"/>
          </p:nvPr>
        </p:nvSpPr>
        <p:spPr>
          <a:xfrm>
            <a:off x="914402" y="4864287"/>
            <a:ext cx="4407673" cy="348286"/>
          </a:xfrm>
        </p:spPr>
        <p:txBody>
          <a:bodyPr vert="horz" lIns="0" tIns="0" rIns="0" bIns="0" rtlCol="0">
            <a:noAutofit/>
          </a:bodyPr>
          <a:lstStyle>
            <a:lvl1pPr marL="0" indent="0">
              <a:buNone/>
              <a:defRPr lang="en-US" sz="900" b="1" kern="0" cap="all" spc="200" baseline="0" dirty="0">
                <a:solidFill>
                  <a:schemeClr val="tx1">
                    <a:lumMod val="75000"/>
                  </a:schemeClr>
                </a:solidFill>
                <a:ea typeface="Nexa Black" charset="0"/>
                <a:cs typeface="Nexa Black" charset="0"/>
              </a:defRPr>
            </a:lvl1pPr>
          </a:lstStyle>
          <a:p>
            <a:pPr marL="228600" lvl="0" indent="-228600"/>
            <a:r>
              <a:rPr lang="en-US"/>
              <a:t>Date</a:t>
            </a:r>
          </a:p>
        </p:txBody>
      </p:sp>
      <p:sp>
        <p:nvSpPr>
          <p:cNvPr id="8" name="Picture Placeholder 7"/>
          <p:cNvSpPr>
            <a:spLocks noGrp="1"/>
          </p:cNvSpPr>
          <p:nvPr>
            <p:ph type="pic" sz="quarter" idx="19" hasCustomPrompt="1"/>
          </p:nvPr>
        </p:nvSpPr>
        <p:spPr>
          <a:xfrm>
            <a:off x="5322074" y="17037"/>
            <a:ext cx="6869925" cy="6858000"/>
          </a:xfrm>
        </p:spPr>
        <p:txBody>
          <a:bodyPr anchor="ctr"/>
          <a:lstStyle>
            <a:lvl1pPr marL="0" indent="0" algn="ctr">
              <a:buNone/>
              <a:defRPr/>
            </a:lvl1pPr>
          </a:lstStyle>
          <a:p>
            <a:r>
              <a:rPr lang="en-US"/>
              <a:t>Click to insert picture</a:t>
            </a:r>
          </a:p>
        </p:txBody>
      </p:sp>
      <p:pic>
        <p:nvPicPr>
          <p:cNvPr id="50" name="Picture 49">
            <a:extLst>
              <a:ext uri="{FF2B5EF4-FFF2-40B4-BE49-F238E27FC236}">
                <a16:creationId xmlns:a16="http://schemas.microsoft.com/office/drawing/2014/main" id="{2096FE67-C003-B24D-9062-6E47381435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00" y="1081823"/>
            <a:ext cx="2616023" cy="588378"/>
          </a:xfrm>
          <a:prstGeom prst="rect">
            <a:avLst/>
          </a:prstGeom>
        </p:spPr>
      </p:pic>
      <p:grpSp>
        <p:nvGrpSpPr>
          <p:cNvPr id="86" name="Group 85">
            <a:extLst>
              <a:ext uri="{FF2B5EF4-FFF2-40B4-BE49-F238E27FC236}">
                <a16:creationId xmlns:a16="http://schemas.microsoft.com/office/drawing/2014/main" id="{8970C0D7-2804-CD4E-B6C2-5300C797D8CB}"/>
              </a:ext>
            </a:extLst>
          </p:cNvPr>
          <p:cNvGrpSpPr>
            <a:grpSpLocks noChangeAspect="1"/>
          </p:cNvGrpSpPr>
          <p:nvPr userDrawn="1"/>
        </p:nvGrpSpPr>
        <p:grpSpPr>
          <a:xfrm>
            <a:off x="913114" y="775363"/>
            <a:ext cx="1789745" cy="335376"/>
            <a:chOff x="398463" y="404813"/>
            <a:chExt cx="1627187" cy="307976"/>
          </a:xfrm>
          <a:solidFill>
            <a:schemeClr val="tx1"/>
          </a:solidFill>
        </p:grpSpPr>
        <p:sp>
          <p:nvSpPr>
            <p:cNvPr id="87" name="Oval 5">
              <a:extLst>
                <a:ext uri="{FF2B5EF4-FFF2-40B4-BE49-F238E27FC236}">
                  <a16:creationId xmlns:a16="http://schemas.microsoft.com/office/drawing/2014/main" id="{F9E13476-1C72-BB45-9B8F-D8A13801BAC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88" name="Freeform 6">
              <a:extLst>
                <a:ext uri="{FF2B5EF4-FFF2-40B4-BE49-F238E27FC236}">
                  <a16:creationId xmlns:a16="http://schemas.microsoft.com/office/drawing/2014/main" id="{DC0511DD-06DA-3D42-9CFF-78ED4697E838}"/>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89" name="Rectangle 7">
              <a:extLst>
                <a:ext uri="{FF2B5EF4-FFF2-40B4-BE49-F238E27FC236}">
                  <a16:creationId xmlns:a16="http://schemas.microsoft.com/office/drawing/2014/main" id="{E7765C28-F8F2-0949-8C79-11FBF055474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90" name="Freeform 8">
              <a:extLst>
                <a:ext uri="{FF2B5EF4-FFF2-40B4-BE49-F238E27FC236}">
                  <a16:creationId xmlns:a16="http://schemas.microsoft.com/office/drawing/2014/main" id="{33EA952C-C0D1-7941-8FE4-E8E969AA8D9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91" name="Rectangle 9">
              <a:extLst>
                <a:ext uri="{FF2B5EF4-FFF2-40B4-BE49-F238E27FC236}">
                  <a16:creationId xmlns:a16="http://schemas.microsoft.com/office/drawing/2014/main" id="{C5FAF508-E95F-6840-9ADD-757881F0B551}"/>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92" name="Rectangle 10">
              <a:extLst>
                <a:ext uri="{FF2B5EF4-FFF2-40B4-BE49-F238E27FC236}">
                  <a16:creationId xmlns:a16="http://schemas.microsoft.com/office/drawing/2014/main" id="{C7CCE779-A102-FA47-8AF7-71BFF6E5A57B}"/>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93" name="Freeform 11">
              <a:extLst>
                <a:ext uri="{FF2B5EF4-FFF2-40B4-BE49-F238E27FC236}">
                  <a16:creationId xmlns:a16="http://schemas.microsoft.com/office/drawing/2014/main" id="{56B036DB-F558-B342-BCE5-7308B3E89E85}"/>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94" name="Freeform 12">
              <a:extLst>
                <a:ext uri="{FF2B5EF4-FFF2-40B4-BE49-F238E27FC236}">
                  <a16:creationId xmlns:a16="http://schemas.microsoft.com/office/drawing/2014/main" id="{94C6C559-76A4-BA4B-9703-D9462D0C95BF}"/>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95" name="Freeform 13">
              <a:extLst>
                <a:ext uri="{FF2B5EF4-FFF2-40B4-BE49-F238E27FC236}">
                  <a16:creationId xmlns:a16="http://schemas.microsoft.com/office/drawing/2014/main" id="{886BB48B-85CB-3C47-B6D0-FC7B8E1ACB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96" name="Freeform 14">
              <a:extLst>
                <a:ext uri="{FF2B5EF4-FFF2-40B4-BE49-F238E27FC236}">
                  <a16:creationId xmlns:a16="http://schemas.microsoft.com/office/drawing/2014/main" id="{7112165E-747A-FB4F-9FC2-FEF1DFA01D88}"/>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2273757367"/>
      </p:ext>
    </p:extLst>
  </p:cSld>
  <p:clrMapOvr>
    <a:overrideClrMapping bg1="dk1" tx1="lt1" bg2="dk2" tx2="lt2" accent1="accent1" accent2="accent2" accent3="accent3" accent4="accent4" accent5="accent5" accent6="accent6" hlink="hlink" folHlink="folHlink"/>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Title 1"/>
          <p:cNvSpPr>
            <a:spLocks noGrp="1"/>
          </p:cNvSpPr>
          <p:nvPr>
            <p:ph type="title"/>
          </p:nvPr>
        </p:nvSpPr>
        <p:spPr>
          <a:xfrm>
            <a:off x="4267200" y="2513190"/>
            <a:ext cx="6246130" cy="2134302"/>
          </a:xfrm>
          <a:noFill/>
        </p:spPr>
        <p:txBody>
          <a:bodyPr vert="horz" wrap="square" lIns="365760" tIns="365760" rIns="365760" bIns="1280160" rtlCol="0" anchor="b" anchorCtr="0">
            <a:spAutoFit/>
          </a:bodyPr>
          <a:lstStyle>
            <a:lvl1pPr>
              <a:lnSpc>
                <a:spcPct val="90000"/>
              </a:lnSpc>
              <a:defRPr lang="en-US" sz="3600" b="1" baseline="0" dirty="0">
                <a:solidFill>
                  <a:schemeClr val="tx1"/>
                </a:solidFill>
                <a:latin typeface="+mn-lt"/>
              </a:defRPr>
            </a:lvl1pPr>
          </a:lstStyle>
          <a:p>
            <a:pPr lvl="0">
              <a:lnSpc>
                <a:spcPct val="85000"/>
              </a:lnSpc>
            </a:pPr>
            <a:endParaRPr lang="en-US"/>
          </a:p>
        </p:txBody>
      </p:sp>
      <p:sp>
        <p:nvSpPr>
          <p:cNvPr id="4" name="Text Placeholder 4"/>
          <p:cNvSpPr>
            <a:spLocks noGrp="1"/>
          </p:cNvSpPr>
          <p:nvPr>
            <p:ph type="body" sz="quarter" idx="10"/>
          </p:nvPr>
        </p:nvSpPr>
        <p:spPr>
          <a:xfrm>
            <a:off x="4267200" y="3484321"/>
            <a:ext cx="6246130" cy="1163171"/>
          </a:xfrm>
        </p:spPr>
        <p:txBody>
          <a:bodyPr vert="horz" lIns="365760" tIns="0" rIns="365760" bIns="0" rtlCol="0">
            <a:noAutofit/>
          </a:bodyPr>
          <a:lstStyle>
            <a:lvl1pPr marL="0" indent="0">
              <a:buNone/>
              <a:defRPr lang="en-US" sz="1400" baseline="0" dirty="0"/>
            </a:lvl1pPr>
          </a:lstStyle>
          <a:p>
            <a:pPr marL="228600" lvl="0" indent="-228600">
              <a:lnSpc>
                <a:spcPct val="130000"/>
              </a:lnSpc>
            </a:pPr>
            <a:endParaRPr lang="en-US"/>
          </a:p>
        </p:txBody>
      </p:sp>
      <p:pic>
        <p:nvPicPr>
          <p:cNvPr id="15" name="Picture 14">
            <a:extLst>
              <a:ext uri="{FF2B5EF4-FFF2-40B4-BE49-F238E27FC236}">
                <a16:creationId xmlns:a16="http://schemas.microsoft.com/office/drawing/2014/main" id="{DC12E117-9BF4-0941-817D-28881973A5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27" t="-396" r="15004" b="74956"/>
          <a:stretch/>
        </p:blipFill>
        <p:spPr>
          <a:xfrm rot="5400000">
            <a:off x="-2131360" y="2131360"/>
            <a:ext cx="6857999" cy="2595284"/>
          </a:xfrm>
          <a:prstGeom prst="rect">
            <a:avLst/>
          </a:prstGeom>
        </p:spPr>
      </p:pic>
    </p:spTree>
    <p:extLst>
      <p:ext uri="{BB962C8B-B14F-4D97-AF65-F5344CB8AC3E}">
        <p14:creationId xmlns:p14="http://schemas.microsoft.com/office/powerpoint/2010/main" val="40583547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40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Title 1"/>
          <p:cNvSpPr>
            <a:spLocks noGrp="1"/>
          </p:cNvSpPr>
          <p:nvPr>
            <p:ph type="title"/>
          </p:nvPr>
        </p:nvSpPr>
        <p:spPr>
          <a:xfrm>
            <a:off x="4267200" y="2513190"/>
            <a:ext cx="6246130" cy="2134302"/>
          </a:xfrm>
          <a:noFill/>
        </p:spPr>
        <p:txBody>
          <a:bodyPr vert="horz" wrap="square" lIns="365760" tIns="365760" rIns="365760" bIns="1280160" rtlCol="0" anchor="b" anchorCtr="0">
            <a:spAutoFit/>
          </a:bodyPr>
          <a:lstStyle>
            <a:lvl1pPr>
              <a:lnSpc>
                <a:spcPct val="90000"/>
              </a:lnSpc>
              <a:defRPr lang="en-US" sz="3600" b="1" baseline="0" dirty="0">
                <a:solidFill>
                  <a:schemeClr val="tx1"/>
                </a:solidFill>
                <a:latin typeface="+mn-lt"/>
              </a:defRPr>
            </a:lvl1pPr>
          </a:lstStyle>
          <a:p>
            <a:pPr lvl="0">
              <a:lnSpc>
                <a:spcPct val="85000"/>
              </a:lnSpc>
            </a:pPr>
            <a:endParaRPr lang="en-US"/>
          </a:p>
        </p:txBody>
      </p:sp>
      <p:sp>
        <p:nvSpPr>
          <p:cNvPr id="4" name="Text Placeholder 4"/>
          <p:cNvSpPr>
            <a:spLocks noGrp="1"/>
          </p:cNvSpPr>
          <p:nvPr>
            <p:ph type="body" sz="quarter" idx="10"/>
          </p:nvPr>
        </p:nvSpPr>
        <p:spPr>
          <a:xfrm>
            <a:off x="4267200" y="3484321"/>
            <a:ext cx="6246130" cy="1163171"/>
          </a:xfrm>
        </p:spPr>
        <p:txBody>
          <a:bodyPr vert="horz" lIns="365760" tIns="0" rIns="365760" bIns="0" rtlCol="0">
            <a:noAutofit/>
          </a:bodyPr>
          <a:lstStyle>
            <a:lvl1pPr marL="0" indent="0">
              <a:buNone/>
              <a:defRPr lang="en-US" sz="1400" baseline="0" dirty="0"/>
            </a:lvl1pPr>
          </a:lstStyle>
          <a:p>
            <a:pPr marL="228600" lvl="0" indent="-228600">
              <a:lnSpc>
                <a:spcPct val="130000"/>
              </a:lnSpc>
            </a:pPr>
            <a:endParaRPr lang="en-US"/>
          </a:p>
        </p:txBody>
      </p:sp>
      <p:pic>
        <p:nvPicPr>
          <p:cNvPr id="5" name="Picture 4">
            <a:extLst>
              <a:ext uri="{FF2B5EF4-FFF2-40B4-BE49-F238E27FC236}">
                <a16:creationId xmlns:a16="http://schemas.microsoft.com/office/drawing/2014/main" id="{07188879-718A-CC45-B6E8-7C4A320AA9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27" t="-396" r="15004" b="74956"/>
          <a:stretch/>
        </p:blipFill>
        <p:spPr>
          <a:xfrm rot="5400000">
            <a:off x="-2131360" y="2131360"/>
            <a:ext cx="6857999" cy="2595284"/>
          </a:xfrm>
          <a:prstGeom prst="rect">
            <a:avLst/>
          </a:prstGeom>
        </p:spPr>
      </p:pic>
    </p:spTree>
    <p:extLst>
      <p:ext uri="{BB962C8B-B14F-4D97-AF65-F5344CB8AC3E}">
        <p14:creationId xmlns:p14="http://schemas.microsoft.com/office/powerpoint/2010/main" val="4590588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0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44840"/>
            <a:ext cx="10363200" cy="594360"/>
          </a:xfrm>
        </p:spPr>
        <p:txBody>
          <a:bodyPr vert="horz" lIns="0" tIns="45720" rIns="0" bIns="0" rtlCol="0" anchor="b" anchorCtr="0">
            <a:noAutofit/>
          </a:bodyPr>
          <a:lstStyle>
            <a:lvl1pPr>
              <a:defRPr lang="en-US" sz="3600" b="0" spc="-75" dirty="0">
                <a:latin typeface="+mn-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396193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bg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69852018"/>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41156"/>
            <a:ext cx="10363200" cy="594360"/>
          </a:xfrm>
        </p:spPr>
        <p:txBody>
          <a:bodyPr vert="horz" lIns="0" tIns="45720" rIns="0" bIns="0" rtlCol="0" anchor="b" anchorCtr="0">
            <a:noAutofit/>
          </a:bodyPr>
          <a:lstStyle>
            <a:lvl1pPr>
              <a:defRPr lang="en-US" sz="3600" spc="-75" dirty="0">
                <a:latin typeface="+mn-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00" baseline="0" dirty="0">
                <a:solidFill>
                  <a:schemeClr val="bg2">
                    <a:lumMod val="90000"/>
                  </a:schemeClr>
                </a:solidFill>
                <a:ea typeface="Nexa Black" charset="0"/>
                <a:cs typeface="Nexa Black" charset="0"/>
              </a:defRPr>
            </a:lvl1pPr>
          </a:lstStyle>
          <a:p>
            <a:pPr marL="228600" lvl="0" indent="-228600"/>
            <a:r>
              <a:rPr lang="en-US"/>
              <a:t>Topic</a:t>
            </a:r>
          </a:p>
        </p:txBody>
      </p:sp>
      <p:grpSp>
        <p:nvGrpSpPr>
          <p:cNvPr id="5" name="Group 4">
            <a:extLst>
              <a:ext uri="{FF2B5EF4-FFF2-40B4-BE49-F238E27FC236}">
                <a16:creationId xmlns:a16="http://schemas.microsoft.com/office/drawing/2014/main" id="{AAAD16CF-7230-46F3-A380-8BD28E77ECDD}"/>
              </a:ext>
            </a:extLst>
          </p:cNvPr>
          <p:cNvGrpSpPr/>
          <p:nvPr userDrawn="1"/>
        </p:nvGrpSpPr>
        <p:grpSpPr>
          <a:xfrm>
            <a:off x="-11703" y="-3628"/>
            <a:ext cx="75101" cy="6861628"/>
            <a:chOff x="-11703" y="-3628"/>
            <a:chExt cx="75101" cy="6861628"/>
          </a:xfrm>
        </p:grpSpPr>
        <p:sp>
          <p:nvSpPr>
            <p:cNvPr id="6" name="Rectangle 5">
              <a:extLst>
                <a:ext uri="{FF2B5EF4-FFF2-40B4-BE49-F238E27FC236}">
                  <a16:creationId xmlns:a16="http://schemas.microsoft.com/office/drawing/2014/main" id="{64E06EF6-8FDC-4312-BA2C-04184985C420}"/>
                </a:ext>
              </a:extLst>
            </p:cNvPr>
            <p:cNvSpPr/>
            <p:nvPr/>
          </p:nvSpPr>
          <p:spPr>
            <a:xfrm rot="5400000">
              <a:off x="-659267" y="645307"/>
              <a:ext cx="1371600" cy="7373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563975-8BC5-4F71-B901-884B6E7BFEDB}"/>
                </a:ext>
              </a:extLst>
            </p:cNvPr>
            <p:cNvSpPr/>
            <p:nvPr/>
          </p:nvSpPr>
          <p:spPr>
            <a:xfrm rot="5400000">
              <a:off x="-659267" y="2016907"/>
              <a:ext cx="1371600" cy="73730"/>
            </a:xfrm>
            <a:prstGeom prst="rect">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17B6188-BAC4-4F77-90FB-927733CD355D}"/>
                </a:ext>
              </a:extLst>
            </p:cNvPr>
            <p:cNvSpPr/>
            <p:nvPr/>
          </p:nvSpPr>
          <p:spPr>
            <a:xfrm rot="5400000">
              <a:off x="-659267" y="3388507"/>
              <a:ext cx="1371600" cy="73730"/>
            </a:xfrm>
            <a:prstGeom prst="rect">
              <a:avLst/>
            </a:pr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F3F3E1-9508-4511-BC9E-9DFE26F83FCD}"/>
                </a:ext>
              </a:extLst>
            </p:cNvPr>
            <p:cNvSpPr/>
            <p:nvPr/>
          </p:nvSpPr>
          <p:spPr>
            <a:xfrm rot="5400000">
              <a:off x="-660638" y="4760107"/>
              <a:ext cx="1371600" cy="73730"/>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C7E4AC-A533-4AB5-A83C-3A09189367B7}"/>
                </a:ext>
              </a:extLst>
            </p:cNvPr>
            <p:cNvSpPr/>
            <p:nvPr/>
          </p:nvSpPr>
          <p:spPr>
            <a:xfrm rot="5400000">
              <a:off x="-660638" y="6135335"/>
              <a:ext cx="1371600" cy="73730"/>
            </a:xfrm>
            <a:prstGeom prst="rect">
              <a:avLst/>
            </a:prstGeom>
            <a:solidFill>
              <a:srgbClr val="86B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302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41156"/>
            <a:ext cx="10363200" cy="594360"/>
          </a:xfrm>
        </p:spPr>
        <p:txBody>
          <a:bodyPr vert="horz" lIns="0" tIns="45720" rIns="0" bIns="0" rtlCol="0" anchor="b" anchorCtr="0">
            <a:noAutofit/>
          </a:bodyPr>
          <a:lstStyle>
            <a:lvl1pPr>
              <a:defRPr lang="en-US" sz="3600" spc="-75" dirty="0">
                <a:latin typeface="+mn-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00" baseline="0" dirty="0">
                <a:solidFill>
                  <a:schemeClr val="bg2">
                    <a:lumMod val="90000"/>
                  </a:schemeClr>
                </a:solidFill>
                <a:ea typeface="Nexa Black" charset="0"/>
                <a:cs typeface="Nexa Black" charset="0"/>
              </a:defRPr>
            </a:lvl1pPr>
          </a:lstStyle>
          <a:p>
            <a:pPr marL="228600" lvl="0" indent="-228600"/>
            <a:r>
              <a:rPr lang="en-US"/>
              <a:t>Topic</a:t>
            </a:r>
          </a:p>
        </p:txBody>
      </p:sp>
      <p:cxnSp>
        <p:nvCxnSpPr>
          <p:cNvPr id="6" name="Straight Connector 5">
            <a:extLst>
              <a:ext uri="{FF2B5EF4-FFF2-40B4-BE49-F238E27FC236}">
                <a16:creationId xmlns:a16="http://schemas.microsoft.com/office/drawing/2014/main" id="{0BCDC660-E802-7A4B-86A9-C2A73790A2D3}"/>
              </a:ext>
            </a:extLst>
          </p:cNvPr>
          <p:cNvCxnSpPr>
            <a:cxnSpLocks/>
          </p:cNvCxnSpPr>
          <p:nvPr userDrawn="1"/>
        </p:nvCxnSpPr>
        <p:spPr>
          <a:xfrm flipV="1">
            <a:off x="8078826" y="3702246"/>
            <a:ext cx="3198774" cy="1"/>
          </a:xfrm>
          <a:prstGeom prst="line">
            <a:avLst/>
          </a:prstGeom>
          <a:ln w="57150" cmpd="sng">
            <a:solidFill>
              <a:schemeClr val="bg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7CDB601-5FFB-B243-A5A6-B8C0200B8F0F}"/>
              </a:ext>
            </a:extLst>
          </p:cNvPr>
          <p:cNvCxnSpPr>
            <a:cxnSpLocks/>
          </p:cNvCxnSpPr>
          <p:nvPr userDrawn="1"/>
        </p:nvCxnSpPr>
        <p:spPr>
          <a:xfrm flipV="1">
            <a:off x="4489494" y="3702246"/>
            <a:ext cx="3198774" cy="1"/>
          </a:xfrm>
          <a:prstGeom prst="line">
            <a:avLst/>
          </a:prstGeom>
          <a:ln w="57150" cmpd="sng">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20B7D9F-A701-8D47-AD68-C017E47AD6EE}"/>
              </a:ext>
            </a:extLst>
          </p:cNvPr>
          <p:cNvCxnSpPr>
            <a:cxnSpLocks/>
          </p:cNvCxnSpPr>
          <p:nvPr userDrawn="1"/>
        </p:nvCxnSpPr>
        <p:spPr>
          <a:xfrm flipV="1">
            <a:off x="900162" y="3702246"/>
            <a:ext cx="3198774" cy="1"/>
          </a:xfrm>
          <a:prstGeom prst="line">
            <a:avLst/>
          </a:prstGeom>
          <a:ln w="5715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2" name="Picture Placeholder 11">
            <a:extLst>
              <a:ext uri="{FF2B5EF4-FFF2-40B4-BE49-F238E27FC236}">
                <a16:creationId xmlns:a16="http://schemas.microsoft.com/office/drawing/2014/main" id="{D8A4ADAB-4BE3-BE45-B188-0821B614D0CE}"/>
              </a:ext>
            </a:extLst>
          </p:cNvPr>
          <p:cNvSpPr>
            <a:spLocks noGrp="1"/>
          </p:cNvSpPr>
          <p:nvPr>
            <p:ph type="pic" sz="quarter" idx="16"/>
          </p:nvPr>
        </p:nvSpPr>
        <p:spPr>
          <a:xfrm>
            <a:off x="914400" y="1946596"/>
            <a:ext cx="3184525" cy="1623039"/>
          </a:xfrm>
        </p:spPr>
        <p:txBody>
          <a:bodyPr/>
          <a:lstStyle>
            <a:lvl1pPr marL="0" indent="0">
              <a:buNone/>
              <a:defRPr sz="1400"/>
            </a:lvl1pPr>
          </a:lstStyle>
          <a:p>
            <a:endParaRPr lang="en-US"/>
          </a:p>
        </p:txBody>
      </p:sp>
      <p:sp>
        <p:nvSpPr>
          <p:cNvPr id="13" name="Picture Placeholder 11">
            <a:extLst>
              <a:ext uri="{FF2B5EF4-FFF2-40B4-BE49-F238E27FC236}">
                <a16:creationId xmlns:a16="http://schemas.microsoft.com/office/drawing/2014/main" id="{13CDE273-9F67-CB42-8A9E-9A1B05B261CB}"/>
              </a:ext>
            </a:extLst>
          </p:cNvPr>
          <p:cNvSpPr>
            <a:spLocks noGrp="1"/>
          </p:cNvSpPr>
          <p:nvPr>
            <p:ph type="pic" sz="quarter" idx="17"/>
          </p:nvPr>
        </p:nvSpPr>
        <p:spPr>
          <a:xfrm>
            <a:off x="4484318" y="1946596"/>
            <a:ext cx="3184525" cy="1623039"/>
          </a:xfrm>
        </p:spPr>
        <p:txBody>
          <a:bodyPr/>
          <a:lstStyle>
            <a:lvl1pPr marL="0" indent="0">
              <a:buNone/>
              <a:defRPr sz="1400"/>
            </a:lvl1pPr>
          </a:lstStyle>
          <a:p>
            <a:endParaRPr lang="en-US"/>
          </a:p>
        </p:txBody>
      </p:sp>
      <p:sp>
        <p:nvSpPr>
          <p:cNvPr id="14" name="Picture Placeholder 11">
            <a:extLst>
              <a:ext uri="{FF2B5EF4-FFF2-40B4-BE49-F238E27FC236}">
                <a16:creationId xmlns:a16="http://schemas.microsoft.com/office/drawing/2014/main" id="{0C98E0F5-772F-9A49-BE29-B55F5874333D}"/>
              </a:ext>
            </a:extLst>
          </p:cNvPr>
          <p:cNvSpPr>
            <a:spLocks noGrp="1"/>
          </p:cNvSpPr>
          <p:nvPr>
            <p:ph type="pic" sz="quarter" idx="18"/>
          </p:nvPr>
        </p:nvSpPr>
        <p:spPr>
          <a:xfrm>
            <a:off x="8091814" y="1946596"/>
            <a:ext cx="3184525" cy="1623039"/>
          </a:xfrm>
        </p:spPr>
        <p:txBody>
          <a:bodyPr/>
          <a:lstStyle>
            <a:lvl1pPr marL="0" indent="0">
              <a:buNone/>
              <a:defRPr sz="1400"/>
            </a:lvl1pPr>
          </a:lstStyle>
          <a:p>
            <a:endParaRPr lang="en-US"/>
          </a:p>
        </p:txBody>
      </p:sp>
    </p:spTree>
    <p:extLst>
      <p:ext uri="{BB962C8B-B14F-4D97-AF65-F5344CB8AC3E}">
        <p14:creationId xmlns:p14="http://schemas.microsoft.com/office/powerpoint/2010/main" val="4123510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41156"/>
            <a:ext cx="10363200" cy="594360"/>
          </a:xfrm>
        </p:spPr>
        <p:txBody>
          <a:bodyPr vert="horz" lIns="0" tIns="45720" rIns="0" bIns="0" rtlCol="0" anchor="b" anchorCtr="0">
            <a:noAutofit/>
          </a:bodyPr>
          <a:lstStyle>
            <a:lvl1pPr>
              <a:defRPr lang="en-US" sz="3600" spc="-75" dirty="0">
                <a:latin typeface="+mn-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00" baseline="0" dirty="0">
                <a:solidFill>
                  <a:schemeClr val="bg2">
                    <a:lumMod val="90000"/>
                  </a:schemeClr>
                </a:solidFill>
                <a:ea typeface="Nexa Black" charset="0"/>
                <a:cs typeface="Nexa Black" charset="0"/>
              </a:defRPr>
            </a:lvl1pPr>
          </a:lstStyle>
          <a:p>
            <a:pPr marL="228600" lvl="0" indent="-228600"/>
            <a:r>
              <a:rPr lang="en-US"/>
              <a:t>Topic</a:t>
            </a:r>
          </a:p>
        </p:txBody>
      </p:sp>
      <p:cxnSp>
        <p:nvCxnSpPr>
          <p:cNvPr id="9" name="Straight Connector 8">
            <a:extLst>
              <a:ext uri="{FF2B5EF4-FFF2-40B4-BE49-F238E27FC236}">
                <a16:creationId xmlns:a16="http://schemas.microsoft.com/office/drawing/2014/main" id="{C7CDB601-5FFB-B243-A5A6-B8C0200B8F0F}"/>
              </a:ext>
            </a:extLst>
          </p:cNvPr>
          <p:cNvCxnSpPr>
            <a:cxnSpLocks/>
          </p:cNvCxnSpPr>
          <p:nvPr userDrawn="1"/>
        </p:nvCxnSpPr>
        <p:spPr>
          <a:xfrm flipV="1">
            <a:off x="6343346" y="5105160"/>
            <a:ext cx="4961531" cy="3"/>
          </a:xfrm>
          <a:prstGeom prst="line">
            <a:avLst/>
          </a:prstGeom>
          <a:ln w="57150" cmpd="sng">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20B7D9F-A701-8D47-AD68-C017E47AD6EE}"/>
              </a:ext>
            </a:extLst>
          </p:cNvPr>
          <p:cNvCxnSpPr>
            <a:cxnSpLocks/>
          </p:cNvCxnSpPr>
          <p:nvPr userDrawn="1"/>
        </p:nvCxnSpPr>
        <p:spPr>
          <a:xfrm flipV="1">
            <a:off x="900162" y="5105160"/>
            <a:ext cx="4961531" cy="3"/>
          </a:xfrm>
          <a:prstGeom prst="line">
            <a:avLst/>
          </a:prstGeom>
          <a:ln w="5715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2" name="Picture Placeholder 11">
            <a:extLst>
              <a:ext uri="{FF2B5EF4-FFF2-40B4-BE49-F238E27FC236}">
                <a16:creationId xmlns:a16="http://schemas.microsoft.com/office/drawing/2014/main" id="{D8A4ADAB-4BE3-BE45-B188-0821B614D0CE}"/>
              </a:ext>
            </a:extLst>
          </p:cNvPr>
          <p:cNvSpPr>
            <a:spLocks noGrp="1"/>
          </p:cNvSpPr>
          <p:nvPr>
            <p:ph type="pic" sz="quarter" idx="16"/>
          </p:nvPr>
        </p:nvSpPr>
        <p:spPr>
          <a:xfrm>
            <a:off x="914400" y="1946596"/>
            <a:ext cx="4939430" cy="3025955"/>
          </a:xfrm>
        </p:spPr>
        <p:txBody>
          <a:bodyPr/>
          <a:lstStyle>
            <a:lvl1pPr marL="0" indent="0">
              <a:buNone/>
              <a:defRPr sz="1400"/>
            </a:lvl1pPr>
          </a:lstStyle>
          <a:p>
            <a:endParaRPr lang="en-US"/>
          </a:p>
        </p:txBody>
      </p:sp>
      <p:sp>
        <p:nvSpPr>
          <p:cNvPr id="13" name="Picture Placeholder 11">
            <a:extLst>
              <a:ext uri="{FF2B5EF4-FFF2-40B4-BE49-F238E27FC236}">
                <a16:creationId xmlns:a16="http://schemas.microsoft.com/office/drawing/2014/main" id="{13CDE273-9F67-CB42-8A9E-9A1B05B261CB}"/>
              </a:ext>
            </a:extLst>
          </p:cNvPr>
          <p:cNvSpPr>
            <a:spLocks noGrp="1"/>
          </p:cNvSpPr>
          <p:nvPr>
            <p:ph type="pic" sz="quarter" idx="17"/>
          </p:nvPr>
        </p:nvSpPr>
        <p:spPr>
          <a:xfrm>
            <a:off x="6338170" y="1946596"/>
            <a:ext cx="4939430" cy="3025955"/>
          </a:xfrm>
        </p:spPr>
        <p:txBody>
          <a:bodyPr/>
          <a:lstStyle>
            <a:lvl1pPr marL="0" indent="0">
              <a:buNone/>
              <a:defRPr sz="1400"/>
            </a:lvl1pPr>
          </a:lstStyle>
          <a:p>
            <a:endParaRPr lang="en-US"/>
          </a:p>
        </p:txBody>
      </p:sp>
    </p:spTree>
    <p:extLst>
      <p:ext uri="{BB962C8B-B14F-4D97-AF65-F5344CB8AC3E}">
        <p14:creationId xmlns:p14="http://schemas.microsoft.com/office/powerpoint/2010/main" val="2980922685"/>
      </p:ext>
    </p:extLst>
  </p:cSld>
  <p:clrMapOvr>
    <a:masterClrMapping/>
  </p:clrMapOvr>
  <p:extLst>
    <p:ext uri="{DCECCB84-F9BA-43D5-87BE-67443E8EF086}">
      <p15:sldGuideLst xmlns:p15="http://schemas.microsoft.com/office/powerpoint/2012/main">
        <p15:guide id="1" pos="3840">
          <p15:clr>
            <a:srgbClr val="FBAE40"/>
          </p15:clr>
        </p15:guide>
        <p15:guide id="2" orient="horz" pos="15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399" y="737437"/>
            <a:ext cx="3355975" cy="1995802"/>
          </a:xfrm>
        </p:spPr>
        <p:txBody>
          <a:bodyPr vert="horz" lIns="0" tIns="45720" rIns="0" bIns="0" rtlCol="0" anchor="t" anchorCtr="0">
            <a:noAutofit/>
          </a:bodyPr>
          <a:lstStyle>
            <a:lvl1pPr>
              <a:defRPr lang="en-US" sz="3600" spc="-75" dirty="0">
                <a:latin typeface="+mn-lt"/>
              </a:defRPr>
            </a:lvl1pPr>
          </a:lstStyle>
          <a:p>
            <a:pPr lvl="0" defTabSz="685800">
              <a:lnSpc>
                <a:spcPct val="85000"/>
              </a:lnSpc>
            </a:pPr>
            <a:r>
              <a:rPr lang="en-US"/>
              <a:t>Click to edit Master title style</a:t>
            </a:r>
          </a:p>
        </p:txBody>
      </p:sp>
      <p:sp>
        <p:nvSpPr>
          <p:cNvPr id="4" name="Text Placeholder 4"/>
          <p:cNvSpPr>
            <a:spLocks noGrp="1"/>
          </p:cNvSpPr>
          <p:nvPr>
            <p:ph type="body" sz="quarter" idx="16" hasCustomPrompt="1"/>
          </p:nvPr>
        </p:nvSpPr>
        <p:spPr>
          <a:xfrm>
            <a:off x="914400" y="2675965"/>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3758620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737437"/>
            <a:ext cx="3352800" cy="1993390"/>
          </a:xfrm>
        </p:spPr>
        <p:txBody>
          <a:bodyPr vert="horz" lIns="0" tIns="45720" rIns="0" bIns="0" rtlCol="0" anchor="t" anchorCtr="0">
            <a:noAutofit/>
          </a:bodyPr>
          <a:lstStyle>
            <a:lvl1pPr>
              <a:defRPr lang="en-US" sz="3600" spc="-75" dirty="0">
                <a:latin typeface="+mn-lt"/>
              </a:defRPr>
            </a:lvl1pPr>
          </a:lstStyle>
          <a:p>
            <a:pPr lvl="0" defTabSz="685800">
              <a:lnSpc>
                <a:spcPct val="85000"/>
              </a:lnSpc>
            </a:pPr>
            <a:r>
              <a:rPr lang="en-US"/>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00" baseline="0" dirty="0">
                <a:solidFill>
                  <a:schemeClr val="bg2">
                    <a:lumMod val="90000"/>
                  </a:schemeClr>
                </a:solidFill>
                <a:ea typeface="Nexa Black" charset="0"/>
                <a:cs typeface="Nexa Black" charset="0"/>
              </a:defRPr>
            </a:lvl1pPr>
          </a:lstStyle>
          <a:p>
            <a:pPr marL="228600" lvl="0" indent="-228600"/>
            <a:r>
              <a:rPr lang="en-US"/>
              <a:t>Topic</a:t>
            </a:r>
          </a:p>
        </p:txBody>
      </p:sp>
      <p:sp>
        <p:nvSpPr>
          <p:cNvPr id="5" name="Text Placeholder 4"/>
          <p:cNvSpPr>
            <a:spLocks noGrp="1"/>
          </p:cNvSpPr>
          <p:nvPr>
            <p:ph type="body" sz="quarter" idx="16" hasCustomPrompt="1"/>
          </p:nvPr>
        </p:nvSpPr>
        <p:spPr>
          <a:xfrm>
            <a:off x="914400" y="2675965"/>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1025613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737437"/>
            <a:ext cx="3352800" cy="1993390"/>
          </a:xfrm>
        </p:spPr>
        <p:txBody>
          <a:bodyPr vert="horz" lIns="0" tIns="45720" rIns="0" bIns="0" rtlCol="0" anchor="t" anchorCtr="0">
            <a:noAutofit/>
          </a:bodyPr>
          <a:lstStyle>
            <a:lvl1pPr>
              <a:defRPr lang="en-US" sz="3600" spc="-75" dirty="0">
                <a:latin typeface="+mn-lt"/>
              </a:defRPr>
            </a:lvl1pPr>
          </a:lstStyle>
          <a:p>
            <a:pPr lvl="0" defTabSz="685800">
              <a:lnSpc>
                <a:spcPct val="85000"/>
              </a:lnSpc>
            </a:pPr>
            <a:r>
              <a:rPr lang="en-US"/>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00" baseline="0" dirty="0">
                <a:solidFill>
                  <a:schemeClr val="bg2">
                    <a:lumMod val="90000"/>
                  </a:schemeClr>
                </a:solidFill>
                <a:ea typeface="Nexa Black" charset="0"/>
                <a:cs typeface="Nexa Black" charset="0"/>
              </a:defRPr>
            </a:lvl1pPr>
          </a:lstStyle>
          <a:p>
            <a:pPr marL="228600" lvl="0" indent="-228600"/>
            <a:r>
              <a:rPr lang="en-US"/>
              <a:t>Topic</a:t>
            </a:r>
          </a:p>
        </p:txBody>
      </p:sp>
      <p:sp>
        <p:nvSpPr>
          <p:cNvPr id="5" name="Text Placeholder 4"/>
          <p:cNvSpPr>
            <a:spLocks noGrp="1"/>
          </p:cNvSpPr>
          <p:nvPr>
            <p:ph type="body" sz="quarter" idx="16" hasCustomPrompt="1"/>
          </p:nvPr>
        </p:nvSpPr>
        <p:spPr>
          <a:xfrm>
            <a:off x="914400" y="2662518"/>
            <a:ext cx="3355975" cy="1169988"/>
          </a:xfrm>
        </p:spPr>
        <p:txBody>
          <a:bodyPr/>
          <a:lstStyle>
            <a:lvl1pPr marL="0" indent="0">
              <a:lnSpc>
                <a:spcPct val="130000"/>
              </a:lnSpc>
              <a:buNone/>
              <a:defRPr sz="1200" baseline="0"/>
            </a:lvl1pPr>
          </a:lstStyle>
          <a:p>
            <a:pPr lvl="0"/>
            <a:r>
              <a:rPr lang="en-US"/>
              <a:t>Click to edit Master text styles</a:t>
            </a:r>
          </a:p>
        </p:txBody>
      </p:sp>
      <p:sp>
        <p:nvSpPr>
          <p:cNvPr id="9" name="Picture Placeholder 1">
            <a:extLst>
              <a:ext uri="{FF2B5EF4-FFF2-40B4-BE49-F238E27FC236}">
                <a16:creationId xmlns:a16="http://schemas.microsoft.com/office/drawing/2014/main" id="{9A78AB07-84F1-4840-9342-D92F7AFBBC46}"/>
              </a:ext>
            </a:extLst>
          </p:cNvPr>
          <p:cNvSpPr>
            <a:spLocks noGrp="1"/>
          </p:cNvSpPr>
          <p:nvPr>
            <p:ph type="pic" sz="quarter" idx="18"/>
          </p:nvPr>
        </p:nvSpPr>
        <p:spPr>
          <a:xfrm>
            <a:off x="5410200" y="1104900"/>
            <a:ext cx="1679369" cy="1341417"/>
          </a:xfrm>
        </p:spPr>
      </p:sp>
      <p:sp>
        <p:nvSpPr>
          <p:cNvPr id="10" name="Picture Placeholder 1">
            <a:extLst>
              <a:ext uri="{FF2B5EF4-FFF2-40B4-BE49-F238E27FC236}">
                <a16:creationId xmlns:a16="http://schemas.microsoft.com/office/drawing/2014/main" id="{A6418CF8-ABDB-254E-ADDF-7733E2BF2402}"/>
              </a:ext>
            </a:extLst>
          </p:cNvPr>
          <p:cNvSpPr>
            <a:spLocks noGrp="1"/>
          </p:cNvSpPr>
          <p:nvPr>
            <p:ph type="pic" sz="quarter" idx="19"/>
          </p:nvPr>
        </p:nvSpPr>
        <p:spPr>
          <a:xfrm>
            <a:off x="5410200" y="2785260"/>
            <a:ext cx="1679369" cy="1341417"/>
          </a:xfrm>
        </p:spPr>
      </p:sp>
      <p:sp>
        <p:nvSpPr>
          <p:cNvPr id="11" name="Picture Placeholder 1">
            <a:extLst>
              <a:ext uri="{FF2B5EF4-FFF2-40B4-BE49-F238E27FC236}">
                <a16:creationId xmlns:a16="http://schemas.microsoft.com/office/drawing/2014/main" id="{2342E74E-2590-0143-99DC-6A21BEF920E0}"/>
              </a:ext>
            </a:extLst>
          </p:cNvPr>
          <p:cNvSpPr>
            <a:spLocks noGrp="1"/>
          </p:cNvSpPr>
          <p:nvPr>
            <p:ph type="pic" sz="quarter" idx="20"/>
          </p:nvPr>
        </p:nvSpPr>
        <p:spPr>
          <a:xfrm>
            <a:off x="5410200" y="4465619"/>
            <a:ext cx="1679369" cy="1341417"/>
          </a:xfrm>
        </p:spPr>
      </p:sp>
    </p:spTree>
    <p:extLst>
      <p:ext uri="{BB962C8B-B14F-4D97-AF65-F5344CB8AC3E}">
        <p14:creationId xmlns:p14="http://schemas.microsoft.com/office/powerpoint/2010/main" val="885583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737437"/>
            <a:ext cx="3352800" cy="1993390"/>
          </a:xfrm>
        </p:spPr>
        <p:txBody>
          <a:bodyPr vert="horz" lIns="0" tIns="45720" rIns="0" bIns="0" rtlCol="0" anchor="t" anchorCtr="0">
            <a:noAutofit/>
          </a:bodyPr>
          <a:lstStyle>
            <a:lvl1pPr>
              <a:defRPr lang="en-US" sz="3600" spc="-75" dirty="0">
                <a:latin typeface="+mn-lt"/>
              </a:defRPr>
            </a:lvl1pPr>
          </a:lstStyle>
          <a:p>
            <a:pPr lvl="0" defTabSz="685800">
              <a:lnSpc>
                <a:spcPct val="85000"/>
              </a:lnSpc>
            </a:pPr>
            <a:r>
              <a:rPr lang="en-US"/>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00" baseline="0" dirty="0">
                <a:solidFill>
                  <a:schemeClr val="bg2">
                    <a:lumMod val="90000"/>
                  </a:schemeClr>
                </a:solidFill>
                <a:ea typeface="Nexa Black" charset="0"/>
                <a:cs typeface="Nexa Black" charset="0"/>
              </a:defRPr>
            </a:lvl1pPr>
          </a:lstStyle>
          <a:p>
            <a:pPr marL="228600" lvl="0" indent="-228600"/>
            <a:r>
              <a:rPr lang="en-US"/>
              <a:t>Topic</a:t>
            </a:r>
          </a:p>
        </p:txBody>
      </p:sp>
      <p:sp>
        <p:nvSpPr>
          <p:cNvPr id="5" name="Text Placeholder 4"/>
          <p:cNvSpPr>
            <a:spLocks noGrp="1"/>
          </p:cNvSpPr>
          <p:nvPr>
            <p:ph type="body" sz="quarter" idx="16" hasCustomPrompt="1"/>
          </p:nvPr>
        </p:nvSpPr>
        <p:spPr>
          <a:xfrm>
            <a:off x="914400" y="2662518"/>
            <a:ext cx="3355975" cy="1169988"/>
          </a:xfrm>
        </p:spPr>
        <p:txBody>
          <a:bodyPr/>
          <a:lstStyle>
            <a:lvl1pPr marL="0" indent="0">
              <a:lnSpc>
                <a:spcPct val="130000"/>
              </a:lnSpc>
              <a:buNone/>
              <a:defRPr sz="1200" baseline="0"/>
            </a:lvl1pPr>
          </a:lstStyle>
          <a:p>
            <a:pPr lvl="0"/>
            <a:r>
              <a:rPr lang="en-US"/>
              <a:t>Click to edit Master text styles</a:t>
            </a:r>
          </a:p>
        </p:txBody>
      </p:sp>
      <p:sp>
        <p:nvSpPr>
          <p:cNvPr id="14" name="Picture Placeholder 13">
            <a:extLst>
              <a:ext uri="{FF2B5EF4-FFF2-40B4-BE49-F238E27FC236}">
                <a16:creationId xmlns:a16="http://schemas.microsoft.com/office/drawing/2014/main" id="{17183856-EC12-AA46-8F08-FD8C2ADD4159}"/>
              </a:ext>
            </a:extLst>
          </p:cNvPr>
          <p:cNvSpPr>
            <a:spLocks noGrp="1"/>
          </p:cNvSpPr>
          <p:nvPr>
            <p:ph type="pic" sz="quarter" idx="17"/>
          </p:nvPr>
        </p:nvSpPr>
        <p:spPr>
          <a:xfrm>
            <a:off x="5399088" y="1104900"/>
            <a:ext cx="5878512" cy="4995863"/>
          </a:xfrm>
        </p:spPr>
        <p:txBody>
          <a:bodyPr/>
          <a:lstStyle>
            <a:lvl1pPr marL="0" indent="0">
              <a:buNone/>
              <a:defRPr/>
            </a:lvl1pPr>
          </a:lstStyle>
          <a:p>
            <a:endParaRPr lang="en-US"/>
          </a:p>
        </p:txBody>
      </p:sp>
    </p:spTree>
    <p:extLst>
      <p:ext uri="{BB962C8B-B14F-4D97-AF65-F5344CB8AC3E}">
        <p14:creationId xmlns:p14="http://schemas.microsoft.com/office/powerpoint/2010/main" val="1091973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C60C2A-D45F-42F2-B947-FD0BE392C4FA}"/>
              </a:ext>
            </a:extLst>
          </p:cNvPr>
          <p:cNvGrpSpPr/>
          <p:nvPr userDrawn="1"/>
        </p:nvGrpSpPr>
        <p:grpSpPr>
          <a:xfrm>
            <a:off x="-11703" y="-3628"/>
            <a:ext cx="75101" cy="6861628"/>
            <a:chOff x="-11703" y="-3628"/>
            <a:chExt cx="75101" cy="6861628"/>
          </a:xfrm>
        </p:grpSpPr>
        <p:sp>
          <p:nvSpPr>
            <p:cNvPr id="3" name="Rectangle 2">
              <a:extLst>
                <a:ext uri="{FF2B5EF4-FFF2-40B4-BE49-F238E27FC236}">
                  <a16:creationId xmlns:a16="http://schemas.microsoft.com/office/drawing/2014/main" id="{EA86C045-896D-4896-98E8-D39608A368D6}"/>
                </a:ext>
              </a:extLst>
            </p:cNvPr>
            <p:cNvSpPr/>
            <p:nvPr/>
          </p:nvSpPr>
          <p:spPr>
            <a:xfrm rot="5400000">
              <a:off x="-659267" y="645307"/>
              <a:ext cx="1371600" cy="7373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F07917-9856-4095-97E6-00B4A659292D}"/>
                </a:ext>
              </a:extLst>
            </p:cNvPr>
            <p:cNvSpPr/>
            <p:nvPr/>
          </p:nvSpPr>
          <p:spPr>
            <a:xfrm rot="5400000">
              <a:off x="-659267" y="2016907"/>
              <a:ext cx="1371600" cy="73730"/>
            </a:xfrm>
            <a:prstGeom prst="rect">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418B17-5945-4621-998F-6CBAB835CBE6}"/>
                </a:ext>
              </a:extLst>
            </p:cNvPr>
            <p:cNvSpPr/>
            <p:nvPr/>
          </p:nvSpPr>
          <p:spPr>
            <a:xfrm rot="5400000">
              <a:off x="-659267" y="3388507"/>
              <a:ext cx="1371600" cy="73730"/>
            </a:xfrm>
            <a:prstGeom prst="rect">
              <a:avLst/>
            </a:pr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9C1F41B-FB58-48C4-990D-D127F64E05E1}"/>
                </a:ext>
              </a:extLst>
            </p:cNvPr>
            <p:cNvSpPr/>
            <p:nvPr/>
          </p:nvSpPr>
          <p:spPr>
            <a:xfrm rot="5400000">
              <a:off x="-660638" y="4760107"/>
              <a:ext cx="1371600" cy="73730"/>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CD9581-A85D-4C22-9269-9710511CC724}"/>
                </a:ext>
              </a:extLst>
            </p:cNvPr>
            <p:cNvSpPr/>
            <p:nvPr/>
          </p:nvSpPr>
          <p:spPr>
            <a:xfrm rot="5400000">
              <a:off x="-660638" y="6135335"/>
              <a:ext cx="1371600" cy="73730"/>
            </a:xfrm>
            <a:prstGeom prst="rect">
              <a:avLst/>
            </a:prstGeom>
            <a:solidFill>
              <a:srgbClr val="86B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741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p:cNvSpPr/>
          <p:nvPr/>
        </p:nvSpPr>
        <p:spPr>
          <a:xfrm>
            <a:off x="4134012" y="5436072"/>
            <a:ext cx="7143588" cy="1421928"/>
          </a:xfrm>
          <a:prstGeom prst="rect">
            <a:avLst/>
          </a:prstGeom>
        </p:spPr>
        <p:txBody>
          <a:bodyPr wrap="square" numCol="2" spcCol="182880">
            <a:spAutoFit/>
          </a:bodyPr>
          <a:lstStyle/>
          <a:p>
            <a:pPr>
              <a:lnSpc>
                <a:spcPct val="120000"/>
              </a:lnSpc>
            </a:pPr>
            <a:r>
              <a:rPr lang="en-US" sz="700">
                <a:latin typeface="Open Sans" charset="0"/>
                <a:ea typeface="Open Sans" charset="0"/>
                <a:cs typeface="Open Sans" charset="0"/>
              </a:rPr>
              <a:t>Deloitte refers to one or more of Deloitte Touche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lang="en-US" sz="700">
                <a:latin typeface="Open Sans" charset="0"/>
                <a:ea typeface="Open Sans" charset="0"/>
                <a:cs typeface="Open Sans" charset="0"/>
                <a:hlinkClick r:id="rId2"/>
              </a:rPr>
              <a:t>www.deloitte.com/about</a:t>
            </a:r>
            <a:r>
              <a:rPr lang="en-US" sz="700">
                <a:latin typeface="Open Sans" charset="0"/>
                <a:ea typeface="Open Sans" charset="0"/>
                <a:cs typeface="Open Sans" charset="0"/>
              </a:rPr>
              <a:t> for a more detailed description of DTTL and its member firms.</a:t>
            </a:r>
          </a:p>
          <a:p>
            <a:pPr>
              <a:lnSpc>
                <a:spcPct val="120000"/>
              </a:lnSpc>
            </a:pPr>
            <a:endParaRPr lang="en-US" sz="700">
              <a:latin typeface="Open Sans" charset="0"/>
              <a:ea typeface="Open Sans" charset="0"/>
              <a:cs typeface="Open Sans" charset="0"/>
            </a:endParaRPr>
          </a:p>
          <a:p>
            <a:pPr>
              <a:lnSpc>
                <a:spcPct val="120000"/>
              </a:lnSpc>
            </a:pPr>
            <a:endParaRPr lang="en-US" sz="700">
              <a:latin typeface="Open Sans" charset="0"/>
              <a:ea typeface="Open Sans" charset="0"/>
              <a:cs typeface="Open Sans" charset="0"/>
            </a:endParaRPr>
          </a:p>
          <a:p>
            <a:pPr>
              <a:lnSpc>
                <a:spcPct val="120000"/>
              </a:lnSpc>
            </a:pPr>
            <a:endParaRPr lang="en-US" sz="700">
              <a:latin typeface="Open Sans" charset="0"/>
              <a:ea typeface="Open Sans" charset="0"/>
              <a:cs typeface="Open Sans" charset="0"/>
            </a:endParaRPr>
          </a:p>
          <a:p>
            <a:pPr>
              <a:lnSpc>
                <a:spcPct val="120000"/>
              </a:lnSpc>
            </a:pP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This communication is for internal distribution and use only among personnel of Deloitte Touche Tohmatsu Limited, its member firms, and their related entities (collectively, the “Deloitte network”). None of the Deloitte network shall be responsible for any loss whatsoever sustained by any person who relies on this communication.</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 2018 Deloitte Development LLC.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Touche Tohmatsu Limited</a:t>
            </a:r>
          </a:p>
        </p:txBody>
      </p:sp>
      <p:grpSp>
        <p:nvGrpSpPr>
          <p:cNvPr id="4" name="Group 3">
            <a:extLst>
              <a:ext uri="{FF2B5EF4-FFF2-40B4-BE49-F238E27FC236}">
                <a16:creationId xmlns:a16="http://schemas.microsoft.com/office/drawing/2014/main" id="{B3CDC9F6-6D3A-B044-8986-42585410C1E6}"/>
              </a:ext>
            </a:extLst>
          </p:cNvPr>
          <p:cNvGrpSpPr>
            <a:grpSpLocks noChangeAspect="1"/>
          </p:cNvGrpSpPr>
          <p:nvPr userDrawn="1"/>
        </p:nvGrpSpPr>
        <p:grpSpPr>
          <a:xfrm>
            <a:off x="913114" y="775363"/>
            <a:ext cx="1789745" cy="335376"/>
            <a:chOff x="398463" y="404813"/>
            <a:chExt cx="1627187" cy="307976"/>
          </a:xfrm>
          <a:solidFill>
            <a:schemeClr val="tx1"/>
          </a:solidFill>
        </p:grpSpPr>
        <p:sp>
          <p:nvSpPr>
            <p:cNvPr id="6" name="Oval 5">
              <a:extLst>
                <a:ext uri="{FF2B5EF4-FFF2-40B4-BE49-F238E27FC236}">
                  <a16:creationId xmlns:a16="http://schemas.microsoft.com/office/drawing/2014/main" id="{2A301B43-E9A4-514B-8E19-3CB9276706B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7" name="Freeform 6">
              <a:extLst>
                <a:ext uri="{FF2B5EF4-FFF2-40B4-BE49-F238E27FC236}">
                  <a16:creationId xmlns:a16="http://schemas.microsoft.com/office/drawing/2014/main" id="{F66EE081-DFE3-9E42-9BBA-222CA8D48AD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8" name="Rectangle 7">
              <a:extLst>
                <a:ext uri="{FF2B5EF4-FFF2-40B4-BE49-F238E27FC236}">
                  <a16:creationId xmlns:a16="http://schemas.microsoft.com/office/drawing/2014/main" id="{7FA68F91-720E-2E41-B68C-7C04AE3704DE}"/>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0" name="Freeform 8">
              <a:extLst>
                <a:ext uri="{FF2B5EF4-FFF2-40B4-BE49-F238E27FC236}">
                  <a16:creationId xmlns:a16="http://schemas.microsoft.com/office/drawing/2014/main" id="{985E8269-CECF-B042-8E6C-E4617D62B59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1" name="Rectangle 9">
              <a:extLst>
                <a:ext uri="{FF2B5EF4-FFF2-40B4-BE49-F238E27FC236}">
                  <a16:creationId xmlns:a16="http://schemas.microsoft.com/office/drawing/2014/main" id="{D0587386-38EA-E347-8161-93ADBC842EBA}"/>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2" name="Rectangle 10">
              <a:extLst>
                <a:ext uri="{FF2B5EF4-FFF2-40B4-BE49-F238E27FC236}">
                  <a16:creationId xmlns:a16="http://schemas.microsoft.com/office/drawing/2014/main" id="{8725D35E-033B-934C-863C-232E4739671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3" name="Freeform 11">
              <a:extLst>
                <a:ext uri="{FF2B5EF4-FFF2-40B4-BE49-F238E27FC236}">
                  <a16:creationId xmlns:a16="http://schemas.microsoft.com/office/drawing/2014/main" id="{3560A7AE-BA99-2E46-AD1F-AE2C0CCE43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4" name="Freeform 12">
              <a:extLst>
                <a:ext uri="{FF2B5EF4-FFF2-40B4-BE49-F238E27FC236}">
                  <a16:creationId xmlns:a16="http://schemas.microsoft.com/office/drawing/2014/main" id="{78C16B87-806E-1744-A924-8D8257A5C3A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5" name="Freeform 13">
              <a:extLst>
                <a:ext uri="{FF2B5EF4-FFF2-40B4-BE49-F238E27FC236}">
                  <a16:creationId xmlns:a16="http://schemas.microsoft.com/office/drawing/2014/main" id="{CE56BB14-B223-924D-AEA5-1BECE0B9939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6" name="Freeform 14">
              <a:extLst>
                <a:ext uri="{FF2B5EF4-FFF2-40B4-BE49-F238E27FC236}">
                  <a16:creationId xmlns:a16="http://schemas.microsoft.com/office/drawing/2014/main" id="{6A13BAEC-4E6E-F944-94FC-79F25976789F}"/>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379106189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1345589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Divider - green 1">
    <p:bg bwMode="gray">
      <p:bgPr>
        <a:solidFill>
          <a:srgbClr val="43B02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73E56B-D0C2-FB48-BC2E-100F6C6F40AE}"/>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B667CF09-9B0E-CC47-BB92-7C878843F029}"/>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Rectangle 2">
            <a:extLst>
              <a:ext uri="{FF2B5EF4-FFF2-40B4-BE49-F238E27FC236}">
                <a16:creationId xmlns:a16="http://schemas.microsoft.com/office/drawing/2014/main" id="{A1FC9381-36B0-1E4C-B871-2F5B1339F648}"/>
              </a:ext>
            </a:extLst>
          </p:cNvPr>
          <p:cNvSpPr>
            <a:spLocks/>
          </p:cNvSpPr>
          <p:nvPr userDrawn="1"/>
        </p:nvSpPr>
        <p:spPr bwMode="auto">
          <a:xfrm>
            <a:off x="501648" y="6444147"/>
            <a:ext cx="322524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114926724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063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2316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2739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1477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15699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2468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191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5280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72219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157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 green">
    <p:bg bwMode="gray">
      <p:bgPr>
        <a:solidFill>
          <a:srgbClr val="009A4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6" name="Rectangle 2">
            <a:extLst>
              <a:ext uri="{FF2B5EF4-FFF2-40B4-BE49-F238E27FC236}">
                <a16:creationId xmlns:a16="http://schemas.microsoft.com/office/drawing/2014/main" id="{C3C171E1-F702-574C-8BCD-67BD9573AF0F}"/>
              </a:ext>
            </a:extLst>
          </p:cNvPr>
          <p:cNvSpPr>
            <a:spLocks/>
          </p:cNvSpPr>
          <p:nvPr userDrawn="1"/>
        </p:nvSpPr>
        <p:spPr bwMode="auto">
          <a:xfrm>
            <a:off x="501648" y="6444147"/>
            <a:ext cx="322524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57762138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5110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721526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0305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78361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0167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0362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80338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07535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367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3804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teal">
    <p:bg bwMode="gray">
      <p:bgPr>
        <a:solidFill>
          <a:srgbClr val="00ABA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4" name="TextBox 3">
            <a:extLst>
              <a:ext uri="{FF2B5EF4-FFF2-40B4-BE49-F238E27FC236}">
                <a16:creationId xmlns:a16="http://schemas.microsoft.com/office/drawing/2014/main" id="{1C79FFD3-C392-464C-B50B-45DFA0B91D35}"/>
              </a:ext>
            </a:extLst>
          </p:cNvPr>
          <p:cNvSpPr txBox="1"/>
          <p:nvPr userDrawn="1"/>
        </p:nvSpPr>
        <p:spPr>
          <a:xfrm>
            <a:off x="9641840" y="162560"/>
            <a:ext cx="65" cy="184666"/>
          </a:xfrm>
          <a:prstGeom prst="rect">
            <a:avLst/>
          </a:prstGeom>
          <a:solidFill>
            <a:schemeClr val="accent5"/>
          </a:solidFill>
        </p:spPr>
        <p:txBody>
          <a:bodyPr vert="horz" wrap="none" lIns="0" tIns="0" rIns="0" bIns="0" rtlCol="0">
            <a:spAutoFit/>
          </a:bodyPr>
          <a:lstStyle/>
          <a:p>
            <a:pPr>
              <a:spcBef>
                <a:spcPts val="200"/>
              </a:spcBef>
              <a:buSzPct val="100000"/>
            </a:pPr>
            <a:endParaRPr lang="en-US" sz="1200"/>
          </a:p>
        </p:txBody>
      </p:sp>
      <p:sp>
        <p:nvSpPr>
          <p:cNvPr id="8" name="Rectangle 2">
            <a:extLst>
              <a:ext uri="{FF2B5EF4-FFF2-40B4-BE49-F238E27FC236}">
                <a16:creationId xmlns:a16="http://schemas.microsoft.com/office/drawing/2014/main" id="{BCED6D00-51E8-1740-BAC0-FB4EF8D42B48}"/>
              </a:ext>
            </a:extLst>
          </p:cNvPr>
          <p:cNvSpPr>
            <a:spLocks/>
          </p:cNvSpPr>
          <p:nvPr userDrawn="1"/>
        </p:nvSpPr>
        <p:spPr bwMode="auto">
          <a:xfrm>
            <a:off x="501648" y="6444147"/>
            <a:ext cx="322524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4445511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10160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23662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368309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850845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6800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984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964824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213951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583378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540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vider - blue">
    <p:bg bwMode="gray">
      <p:bgPr>
        <a:solidFill>
          <a:srgbClr val="00A3E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8" name="Rectangle 2">
            <a:extLst>
              <a:ext uri="{FF2B5EF4-FFF2-40B4-BE49-F238E27FC236}">
                <a16:creationId xmlns:a16="http://schemas.microsoft.com/office/drawing/2014/main" id="{89C772F1-0EC8-E84F-817E-BBCFCFA65DBA}"/>
              </a:ext>
            </a:extLst>
          </p:cNvPr>
          <p:cNvSpPr>
            <a:spLocks/>
          </p:cNvSpPr>
          <p:nvPr userDrawn="1"/>
        </p:nvSpPr>
        <p:spPr bwMode="auto">
          <a:xfrm>
            <a:off x="501648" y="6444147"/>
            <a:ext cx="322524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75716683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688788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15117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01338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 black">
    <p:bg bwMode="gray">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0A95D9-BBCA-6A4A-9B53-148371045DC0}"/>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5" name="Text Placeholder 2">
            <a:extLst>
              <a:ext uri="{FF2B5EF4-FFF2-40B4-BE49-F238E27FC236}">
                <a16:creationId xmlns:a16="http://schemas.microsoft.com/office/drawing/2014/main" id="{BD3718A7-D83C-7C43-935A-0F1BACB2133E}"/>
              </a:ext>
            </a:extLst>
          </p:cNvPr>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 name="Rectangle 1">
            <a:extLst>
              <a:ext uri="{FF2B5EF4-FFF2-40B4-BE49-F238E27FC236}">
                <a16:creationId xmlns:a16="http://schemas.microsoft.com/office/drawing/2014/main" id="{0E22EC6F-5761-CA47-97ED-C213F779AABB}"/>
              </a:ext>
            </a:extLst>
          </p:cNvPr>
          <p:cNvSpPr/>
          <p:nvPr userDrawn="1"/>
        </p:nvSpPr>
        <p:spPr bwMode="gray">
          <a:xfrm>
            <a:off x="0" y="6160168"/>
            <a:ext cx="4251158" cy="69783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6" name="Rectangle 2">
            <a:extLst>
              <a:ext uri="{FF2B5EF4-FFF2-40B4-BE49-F238E27FC236}">
                <a16:creationId xmlns:a16="http://schemas.microsoft.com/office/drawing/2014/main" id="{7D54D02F-7235-2545-86B1-352B8AD44279}"/>
              </a:ext>
            </a:extLst>
          </p:cNvPr>
          <p:cNvSpPr>
            <a:spLocks/>
          </p:cNvSpPr>
          <p:nvPr userDrawn="1"/>
        </p:nvSpPr>
        <p:spPr bwMode="auto">
          <a:xfrm>
            <a:off x="501648" y="6444147"/>
            <a:ext cx="322524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28115945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consulting market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1507" b="28662"/>
          <a:stretch/>
        </p:blipFill>
        <p:spPr>
          <a:xfrm>
            <a:off x="6253263" y="857249"/>
            <a:ext cx="5938738" cy="6000751"/>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29244414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5"/>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4" name="Object 3" hidden="1"/>
                      <p:cNvPicPr/>
                      <p:nvPr/>
                    </p:nvPicPr>
                    <p:blipFill>
                      <a:blip r:embed="rId27"/>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Box 14">
            <a:extLst>
              <a:ext uri="{FF2B5EF4-FFF2-40B4-BE49-F238E27FC236}">
                <a16:creationId xmlns:a16="http://schemas.microsoft.com/office/drawing/2014/main" id="{7555A4A8-E969-4DAA-B77A-0C2B155A47E1}"/>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1236892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ransition>
    <p:fade/>
  </p:transition>
  <p:hf hdr="0" dt="0"/>
  <p:txStyles>
    <p:titleStyle>
      <a:lvl1pPr algn="l" defTabSz="1219170" rtl="0" eaLnBrk="1" latinLnBrk="0" hangingPunct="1">
        <a:spcBef>
          <a:spcPct val="0"/>
        </a:spcBef>
        <a:buNone/>
        <a:defRPr sz="20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Box 8">
            <a:extLst>
              <a:ext uri="{FF2B5EF4-FFF2-40B4-BE49-F238E27FC236}">
                <a16:creationId xmlns:a16="http://schemas.microsoft.com/office/drawing/2014/main" id="{A3CD6EEF-5E53-44AA-A99E-7C267C5DC299}"/>
              </a:ext>
            </a:extLst>
          </p:cNvPr>
          <p:cNvSpPr txBox="1"/>
          <p:nvPr userDrawn="1"/>
        </p:nvSpPr>
        <p:spPr>
          <a:xfrm>
            <a:off x="11705107" y="6593545"/>
            <a:ext cx="307975" cy="123111"/>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800" noProof="0" smtClean="0">
                <a:solidFill>
                  <a:schemeClr val="tx1"/>
                </a:solidFill>
                <a:latin typeface="Verdana" panose="020B0604030504040204" pitchFamily="34" charset="0"/>
                <a:ea typeface="Verdana" panose="020B0604030504040204" pitchFamily="34" charset="0"/>
                <a:cs typeface="Calibri" panose="020F0502020204030204" pitchFamily="34" charset="0"/>
              </a:rPr>
              <a:pPr marL="0" indent="0" algn="r">
                <a:spcBef>
                  <a:spcPts val="600"/>
                </a:spcBef>
                <a:buSzPct val="100000"/>
                <a:buFont typeface="Arial"/>
                <a:buNone/>
              </a:pPr>
              <a:t>‹#›</a:t>
            </a:fld>
            <a:endParaRPr lang="en-US" sz="800" noProof="0">
              <a:solidFill>
                <a:schemeClr val="tx1"/>
              </a:solidFill>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056179265"/>
      </p:ext>
    </p:extLst>
  </p:cSld>
  <p:clrMap bg1="lt1" tx1="dk1" bg2="lt2" tx2="dk2" accent1="accent1" accent2="accent2" accent3="accent3" accent4="accent4" accent5="accent5" accent6="accent6" hlink="hlink" folHlink="folHlink"/>
  <p:sldLayoutIdLst>
    <p:sldLayoutId id="2147483685" r:id="rId1"/>
    <p:sldLayoutId id="2147483701" r:id="rId2"/>
  </p:sldLayoutIdLst>
  <p:transition>
    <p:fade/>
  </p:transition>
  <p:hf sldNum="0" hdr="0" dt="0"/>
  <p:txStyles>
    <p:titleStyle>
      <a:lvl1pPr algn="l" defTabSz="1219170" rtl="0" eaLnBrk="1" latinLnBrk="0" hangingPunct="1">
        <a:spcBef>
          <a:spcPct val="0"/>
        </a:spcBef>
        <a:buNone/>
        <a:defRPr sz="2000" b="1" kern="1200">
          <a:solidFill>
            <a:schemeClr val="tx1"/>
          </a:solidFill>
          <a:latin typeface="Verdana" panose="020B0604030504040204" pitchFamily="34" charset="0"/>
          <a:ea typeface="Verdana" panose="020B0604030504040204" pitchFamily="34" charset="0"/>
          <a:cs typeface="Open Sans" panose="020B0606030504020204" pitchFamily="34" charset="0"/>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400" b="0"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0" indent="0" algn="l" defTabSz="1219170" rtl="0" eaLnBrk="1" latinLnBrk="0" hangingPunct="1">
        <a:spcBef>
          <a:spcPts val="0"/>
        </a:spcBef>
        <a:spcAft>
          <a:spcPts val="1333"/>
        </a:spcAft>
        <a:buClrTx/>
        <a:buSzPct val="100000"/>
        <a:buFont typeface="Arial"/>
        <a:buNone/>
        <a:defRPr lang="en-US" sz="1400" b="1" kern="1200" dirty="0" smtClean="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400" kern="1200" dirty="0" smtClean="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400" kern="1200" baseline="0" dirty="0" smtClean="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400" kern="1200" baseline="0" dirty="0" smtClean="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4002">
          <p15:clr>
            <a:srgbClr val="F26B43"/>
          </p15:clr>
        </p15:guide>
        <p15:guide id="3" pos="296">
          <p15:clr>
            <a:srgbClr val="F26B43"/>
          </p15:clr>
        </p15:guide>
        <p15:guide id="4" pos="7384">
          <p15:clr>
            <a:srgbClr val="F26B43"/>
          </p15:clr>
        </p15:guide>
        <p15:guide id="5" orient="horz" pos="245">
          <p15:clr>
            <a:srgbClr val="F26B43"/>
          </p15:clr>
        </p15:guide>
        <p15:guide id="6" orient="horz" pos="4081">
          <p15:clr>
            <a:srgbClr val="F26B43"/>
          </p15:clr>
        </p15:guide>
        <p15:guide id="7" pos="4986">
          <p15:clr>
            <a:srgbClr val="F26B43"/>
          </p15:clr>
        </p15:guide>
        <p15:guide id="8" pos="1382">
          <p15:clr>
            <a:srgbClr val="F26B43"/>
          </p15:clr>
        </p15:guide>
        <p15:guide id="9" pos="1496">
          <p15:clr>
            <a:srgbClr val="F26B43"/>
          </p15:clr>
        </p15:guide>
        <p15:guide id="10" pos="2581">
          <p15:clr>
            <a:srgbClr val="F26B43"/>
          </p15:clr>
        </p15:guide>
        <p15:guide id="11" pos="2695">
          <p15:clr>
            <a:srgbClr val="F26B43"/>
          </p15:clr>
        </p15:guide>
        <p15:guide id="12" pos="6185">
          <p15:clr>
            <a:srgbClr val="F26B43"/>
          </p15:clr>
        </p15:guide>
        <p15:guide id="13" pos="3783">
          <p15:clr>
            <a:srgbClr val="F26B43"/>
          </p15:clr>
        </p15:guide>
        <p15:guide id="14" pos="3896">
          <p15:clr>
            <a:srgbClr val="F26B43"/>
          </p15:clr>
        </p15:guide>
        <p15:guide id="15" pos="3840">
          <p15:clr>
            <a:srgbClr val="F26B43"/>
          </p15:clr>
        </p15:guide>
        <p15:guide id="16" pos="6299">
          <p15:clr>
            <a:srgbClr val="F26B43"/>
          </p15:clr>
        </p15:guide>
        <p15:guide id="17" orient="horz" pos="867">
          <p15:clr>
            <a:srgbClr val="F26B43"/>
          </p15:clr>
        </p15:guide>
        <p15:guide id="18" orient="horz"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a:t>Click To Edit Master Title</a:t>
            </a:r>
          </a:p>
        </p:txBody>
      </p:sp>
      <p:sp>
        <p:nvSpPr>
          <p:cNvPr id="6" name="Rectangle 2">
            <a:extLst>
              <a:ext uri="{FF2B5EF4-FFF2-40B4-BE49-F238E27FC236}">
                <a16:creationId xmlns:a16="http://schemas.microsoft.com/office/drawing/2014/main" id="{6D16453F-ED48-AB4A-BCB9-8D834CDA967D}"/>
              </a:ext>
            </a:extLst>
          </p:cNvPr>
          <p:cNvSpPr>
            <a:spLocks/>
          </p:cNvSpPr>
          <p:nvPr userDrawn="1"/>
        </p:nvSpPr>
        <p:spPr bwMode="auto">
          <a:xfrm>
            <a:off x="11705107" y="6593545"/>
            <a:ext cx="15388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pPr algn="r"/>
            <a:fld id="{C84F2FB2-4A16-1542-BD5E-F56870239E74}" type="slidenum">
              <a:rPr lang="en-US" sz="800" smtClean="0">
                <a:solidFill>
                  <a:schemeClr val="bg2">
                    <a:lumMod val="75000"/>
                  </a:schemeClr>
                </a:solidFill>
                <a:latin typeface="Open Sans" charset="0"/>
                <a:ea typeface="Open Sans" charset="0"/>
                <a:cs typeface="Open Sans" charset="0"/>
                <a:sym typeface="Frutiger Next Pro Light" charset="0"/>
              </a:rPr>
              <a:pPr algn="r"/>
              <a:t>‹#›</a:t>
            </a:fld>
            <a:r>
              <a:rPr lang="en-US" sz="800">
                <a:solidFill>
                  <a:schemeClr val="bg2">
                    <a:lumMod val="75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4805310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lvl1pPr algn="l" defTabSz="914400" rtl="0" eaLnBrk="1" latinLnBrk="0" hangingPunct="1">
        <a:lnSpc>
          <a:spcPct val="80000"/>
        </a:lnSpc>
        <a:spcBef>
          <a:spcPct val="0"/>
        </a:spcBef>
        <a:buNone/>
        <a:defRPr sz="4800" b="0" i="0" kern="1200" cap="none" spc="-100" baseline="0">
          <a:solidFill>
            <a:schemeClr val="tx1"/>
          </a:solidFill>
          <a:latin typeface="+mn-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tx1"/>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tx1"/>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tx1"/>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tx1"/>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tx1"/>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86BC25"/>
          </p15:clr>
        </p15:guide>
        <p15:guide id="2" orient="horz" pos="4032">
          <p15:clr>
            <a:srgbClr val="86BC25"/>
          </p15:clr>
        </p15:guide>
        <p15:guide id="3" orient="horz" pos="518">
          <p15:clr>
            <a:srgbClr val="86BC25"/>
          </p15:clr>
        </p15:guide>
        <p15:guide id="4" orient="horz" pos="748">
          <p15:clr>
            <a:srgbClr val="86BC25"/>
          </p15:clr>
        </p15:guide>
        <p15:guide id="5" orient="horz" pos="1152">
          <p15:clr>
            <a:srgbClr val="046A38"/>
          </p15:clr>
        </p15:guide>
        <p15:guide id="6" orient="horz" pos="2592">
          <p15:clr>
            <a:srgbClr val="62B5E5"/>
          </p15:clr>
        </p15:guide>
        <p15:guide id="7" orient="horz" pos="2112">
          <p15:clr>
            <a:srgbClr val="012169"/>
          </p15:clr>
        </p15:guide>
        <p15:guide id="8" orient="horz" pos="3072">
          <p15:clr>
            <a:srgbClr val="012169"/>
          </p15:clr>
        </p15:guide>
        <p15:guide id="9" pos="288">
          <p15:clr>
            <a:srgbClr val="86BC25"/>
          </p15:clr>
        </p15:guide>
        <p15:guide id="10" pos="6048">
          <p15:clr>
            <a:srgbClr val="86BC25"/>
          </p15:clr>
        </p15:guide>
        <p15:guide id="11" pos="3024">
          <p15:clr>
            <a:srgbClr val="62B5E5"/>
          </p15:clr>
        </p15:guide>
        <p15:guide id="12" pos="3312">
          <p15:clr>
            <a:srgbClr val="62B5E5"/>
          </p15:clr>
        </p15:guide>
        <p15:guide id="13" pos="2016">
          <p15:clr>
            <a:srgbClr val="012169"/>
          </p15:clr>
        </p15:guide>
        <p15:guide id="14" pos="2448">
          <p15:clr>
            <a:srgbClr val="012169"/>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770668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5065441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38677521"/>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5.x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6.x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7.x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T Department of Developmental Disabilities | LinkedIn">
            <a:extLst>
              <a:ext uri="{FF2B5EF4-FFF2-40B4-BE49-F238E27FC236}">
                <a16:creationId xmlns:a16="http://schemas.microsoft.com/office/drawing/2014/main" id="{CE461F25-2141-49BF-A6E7-C7F07DE10F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62" y="200175"/>
            <a:ext cx="1637984" cy="5239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E1696B2-047F-4C78-AA9A-C683A92F0DAB}"/>
              </a:ext>
            </a:extLst>
          </p:cNvPr>
          <p:cNvGrpSpPr/>
          <p:nvPr/>
        </p:nvGrpSpPr>
        <p:grpSpPr>
          <a:xfrm>
            <a:off x="443869" y="5290899"/>
            <a:ext cx="11533869" cy="907464"/>
            <a:chOff x="443869" y="5290899"/>
            <a:chExt cx="11533869" cy="907464"/>
          </a:xfrm>
        </p:grpSpPr>
        <p:sp>
          <p:nvSpPr>
            <p:cNvPr id="61" name="Title 7">
              <a:extLst>
                <a:ext uri="{FF2B5EF4-FFF2-40B4-BE49-F238E27FC236}">
                  <a16:creationId xmlns:a16="http://schemas.microsoft.com/office/drawing/2014/main" id="{9D1309EA-4F4E-48CB-9D70-7B2C42223688}"/>
                </a:ext>
              </a:extLst>
            </p:cNvPr>
            <p:cNvSpPr txBox="1">
              <a:spLocks/>
            </p:cNvSpPr>
            <p:nvPr/>
          </p:nvSpPr>
          <p:spPr>
            <a:xfrm>
              <a:off x="499696" y="5290899"/>
              <a:ext cx="11478042" cy="377204"/>
            </a:xfrm>
            <a:prstGeom prst="rect">
              <a:avLst/>
            </a:prstGeom>
          </p:spPr>
          <p:txBody>
            <a:bodyPr vert="horz" lIns="0" tIns="45720" rIns="91440" bIns="0" rtlCol="0" anchor="t" anchorCtr="0">
              <a:noAutofit/>
            </a:bodyPr>
            <a:lstStyle>
              <a:lvl1pPr algn="l" defTabSz="914400" rtl="0" eaLnBrk="1" latinLnBrk="0" hangingPunct="1">
                <a:lnSpc>
                  <a:spcPct val="85000"/>
                </a:lnSpc>
                <a:spcBef>
                  <a:spcPct val="0"/>
                </a:spcBef>
                <a:buNone/>
                <a:defRPr sz="2800" b="1" i="0" kern="1200" cap="none" spc="-100" baseline="0">
                  <a:solidFill>
                    <a:schemeClr val="tx1"/>
                  </a:solidFill>
                  <a:latin typeface="+mn-lt"/>
                  <a:ea typeface="Bebas Neue" charset="0"/>
                  <a:cs typeface="Chronicle Display Black"/>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3200" b="1" i="0" u="none" strike="noStrike" kern="1200" cap="none" spc="-10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STEP Approved Provider Approaches</a:t>
              </a:r>
            </a:p>
            <a:p>
              <a:pPr marL="0" marR="0" lvl="0" indent="0" algn="l" defTabSz="914400" rtl="0" eaLnBrk="1" fontAlgn="auto" latinLnBrk="0" hangingPunct="1">
                <a:lnSpc>
                  <a:spcPct val="70000"/>
                </a:lnSpc>
                <a:spcBef>
                  <a:spcPct val="0"/>
                </a:spcBef>
                <a:spcAft>
                  <a:spcPts val="0"/>
                </a:spcAft>
                <a:buClrTx/>
                <a:buSzTx/>
                <a:buFontTx/>
                <a:buNone/>
                <a:tabLst/>
                <a:defRPr/>
              </a:pPr>
              <a:endParaRPr kumimoji="0" lang="en-US" sz="2400" b="1" i="0" u="none" strike="noStrike" kern="1200" cap="none" spc="-100" normalizeH="0" baseline="0" noProof="0" dirty="0">
                <a:ln>
                  <a:noFill/>
                </a:ln>
                <a:solidFill>
                  <a:srgbClr val="000000"/>
                </a:solidFill>
                <a:effectLst/>
                <a:uLnTx/>
                <a:uFillTx/>
                <a:latin typeface="Calibri" panose="020F0502020204030204"/>
                <a:ea typeface="Verdana" panose="020B0604030504040204" pitchFamily="34" charset="0"/>
                <a:cs typeface="Open Sans Light" panose="020B03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100" normalizeH="0" baseline="0" noProof="0" dirty="0">
                <a:ln>
                  <a:noFill/>
                </a:ln>
                <a:solidFill>
                  <a:srgbClr val="14377D"/>
                </a:solidFill>
                <a:effectLst/>
                <a:uLnTx/>
                <a:uFillTx/>
                <a:latin typeface="Calibri" panose="020F0502020204030204"/>
                <a:ea typeface="Verdana" panose="020B0604030504040204" pitchFamily="34" charset="0"/>
                <a:cs typeface="Open Sans Light" panose="020B03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100" normalizeH="0" baseline="0" noProof="0" dirty="0">
                <a:ln>
                  <a:noFill/>
                </a:ln>
                <a:solidFill>
                  <a:srgbClr val="14377D"/>
                </a:solidFill>
                <a:effectLst/>
                <a:uLnTx/>
                <a:uFillTx/>
                <a:latin typeface="Calibri" panose="020F0502020204030204"/>
                <a:ea typeface="Verdana" panose="020B0604030504040204" pitchFamily="34" charset="0"/>
                <a:cs typeface="Open Sans Light" panose="020B03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100" normalizeH="0" baseline="0" noProof="0" dirty="0">
                <a:ln>
                  <a:noFill/>
                </a:ln>
                <a:solidFill>
                  <a:srgbClr val="14377D"/>
                </a:solidFill>
                <a:effectLst/>
                <a:uLnTx/>
                <a:uFillTx/>
                <a:latin typeface="Calibri" panose="020F0502020204030204"/>
                <a:ea typeface="Verdana" panose="020B0604030504040204" pitchFamily="34" charset="0"/>
                <a:cs typeface="Open Sans Light" panose="020B0306030504020204" pitchFamily="34" charset="0"/>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0" lang="en-US" sz="1600" b="1" i="0" u="none" strike="noStrike" kern="1200" cap="none" spc="-100" normalizeH="0" baseline="0" noProof="0" dirty="0">
                <a:ln>
                  <a:noFill/>
                </a:ln>
                <a:solidFill>
                  <a:srgbClr val="14377D"/>
                </a:solidFill>
                <a:effectLst/>
                <a:uLnTx/>
                <a:uFillTx/>
                <a:latin typeface="Calibri" panose="020F0502020204030204"/>
                <a:ea typeface="Verdana" panose="020B0604030504040204" pitchFamily="34" charset="0"/>
              </a:endParaRPr>
            </a:p>
          </p:txBody>
        </p:sp>
        <p:sp>
          <p:nvSpPr>
            <p:cNvPr id="64" name="Rectangle 63">
              <a:extLst>
                <a:ext uri="{FF2B5EF4-FFF2-40B4-BE49-F238E27FC236}">
                  <a16:creationId xmlns:a16="http://schemas.microsoft.com/office/drawing/2014/main" id="{B67C2DF1-85FB-4AD8-8AF7-C04F335B88CE}"/>
                </a:ext>
              </a:extLst>
            </p:cNvPr>
            <p:cNvSpPr/>
            <p:nvPr/>
          </p:nvSpPr>
          <p:spPr>
            <a:xfrm>
              <a:off x="443869" y="5798253"/>
              <a:ext cx="9541559"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Connecticut Department of Developmental Services </a:t>
              </a:r>
            </a:p>
          </p:txBody>
        </p:sp>
        <p:grpSp>
          <p:nvGrpSpPr>
            <p:cNvPr id="2" name="Group 1">
              <a:extLst>
                <a:ext uri="{FF2B5EF4-FFF2-40B4-BE49-F238E27FC236}">
                  <a16:creationId xmlns:a16="http://schemas.microsoft.com/office/drawing/2014/main" id="{D2FFE0F0-6221-4DDA-943E-C017910952F5}"/>
                </a:ext>
              </a:extLst>
            </p:cNvPr>
            <p:cNvGrpSpPr/>
            <p:nvPr/>
          </p:nvGrpSpPr>
          <p:grpSpPr>
            <a:xfrm>
              <a:off x="499077" y="5732971"/>
              <a:ext cx="11078504" cy="0"/>
              <a:chOff x="499077" y="5732971"/>
              <a:chExt cx="11078504" cy="0"/>
            </a:xfrm>
          </p:grpSpPr>
          <p:cxnSp>
            <p:nvCxnSpPr>
              <p:cNvPr id="65" name="Straight Connector 64">
                <a:extLst>
                  <a:ext uri="{FF2B5EF4-FFF2-40B4-BE49-F238E27FC236}">
                    <a16:creationId xmlns:a16="http://schemas.microsoft.com/office/drawing/2014/main" id="{FF5A87C3-8F15-401E-B485-AE2AD94522A0}"/>
                  </a:ext>
                </a:extLst>
              </p:cNvPr>
              <p:cNvCxnSpPr>
                <a:cxnSpLocks/>
              </p:cNvCxnSpPr>
              <p:nvPr/>
            </p:nvCxnSpPr>
            <p:spPr>
              <a:xfrm>
                <a:off x="499077" y="5732971"/>
                <a:ext cx="2011680" cy="0"/>
              </a:xfrm>
              <a:prstGeom prst="line">
                <a:avLst/>
              </a:prstGeom>
              <a:ln w="63500">
                <a:solidFill>
                  <a:srgbClr val="22326E"/>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39EEEAB-F859-4D9D-93CE-A27B3F5F32C9}"/>
                  </a:ext>
                </a:extLst>
              </p:cNvPr>
              <p:cNvCxnSpPr>
                <a:cxnSpLocks/>
              </p:cNvCxnSpPr>
              <p:nvPr/>
            </p:nvCxnSpPr>
            <p:spPr>
              <a:xfrm>
                <a:off x="2765783" y="5732971"/>
                <a:ext cx="2011680" cy="0"/>
              </a:xfrm>
              <a:prstGeom prst="line">
                <a:avLst/>
              </a:prstGeom>
              <a:ln w="63500">
                <a:solidFill>
                  <a:srgbClr val="009DEA"/>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3812E90-E888-4F51-9180-7EB7B2B73E1E}"/>
                  </a:ext>
                </a:extLst>
              </p:cNvPr>
              <p:cNvCxnSpPr>
                <a:cxnSpLocks/>
              </p:cNvCxnSpPr>
              <p:nvPr/>
            </p:nvCxnSpPr>
            <p:spPr>
              <a:xfrm>
                <a:off x="5032489" y="5732971"/>
                <a:ext cx="2011680" cy="0"/>
              </a:xfrm>
              <a:prstGeom prst="line">
                <a:avLst/>
              </a:prstGeom>
              <a:ln w="63500">
                <a:solidFill>
                  <a:srgbClr val="E03C3A"/>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B97B52B-A971-4231-8334-D916105D4B9F}"/>
                  </a:ext>
                </a:extLst>
              </p:cNvPr>
              <p:cNvCxnSpPr>
                <a:cxnSpLocks/>
              </p:cNvCxnSpPr>
              <p:nvPr/>
            </p:nvCxnSpPr>
            <p:spPr>
              <a:xfrm>
                <a:off x="7299195" y="5732971"/>
                <a:ext cx="2011680" cy="0"/>
              </a:xfrm>
              <a:prstGeom prst="line">
                <a:avLst/>
              </a:prstGeom>
              <a:ln w="63500">
                <a:solidFill>
                  <a:srgbClr val="ED8C0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ADA3BF-90EE-4300-A5CD-6F017E3D5A44}"/>
                  </a:ext>
                </a:extLst>
              </p:cNvPr>
              <p:cNvCxnSpPr>
                <a:cxnSpLocks/>
              </p:cNvCxnSpPr>
              <p:nvPr/>
            </p:nvCxnSpPr>
            <p:spPr>
              <a:xfrm>
                <a:off x="9565901" y="5732971"/>
                <a:ext cx="2011680" cy="0"/>
              </a:xfrm>
              <a:prstGeom prst="line">
                <a:avLst/>
              </a:prstGeom>
              <a:ln w="63500">
                <a:solidFill>
                  <a:srgbClr val="22326E"/>
                </a:solidFill>
              </a:ln>
            </p:spPr>
            <p:style>
              <a:lnRef idx="1">
                <a:schemeClr val="accent1"/>
              </a:lnRef>
              <a:fillRef idx="0">
                <a:schemeClr val="accent1"/>
              </a:fillRef>
              <a:effectRef idx="0">
                <a:schemeClr val="accent1"/>
              </a:effectRef>
              <a:fontRef idx="minor">
                <a:schemeClr val="tx1"/>
              </a:fontRef>
            </p:style>
          </p:cxnSp>
        </p:grpSp>
      </p:grpSp>
      <p:pic>
        <p:nvPicPr>
          <p:cNvPr id="14" name="Picture 13">
            <a:extLst>
              <a:ext uri="{FF2B5EF4-FFF2-40B4-BE49-F238E27FC236}">
                <a16:creationId xmlns:a16="http://schemas.microsoft.com/office/drawing/2014/main" id="{B7B3E449-33D9-404C-988A-69325708D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571" y="200175"/>
            <a:ext cx="1164167" cy="1540673"/>
          </a:xfrm>
          <a:prstGeom prst="rect">
            <a:avLst/>
          </a:prstGeom>
        </p:spPr>
      </p:pic>
      <p:pic>
        <p:nvPicPr>
          <p:cNvPr id="6" name="Picture 5">
            <a:extLst>
              <a:ext uri="{FF2B5EF4-FFF2-40B4-BE49-F238E27FC236}">
                <a16:creationId xmlns:a16="http://schemas.microsoft.com/office/drawing/2014/main" id="{F1334FB2-53A7-F066-C409-4DAA66FC9BB0}"/>
              </a:ext>
            </a:extLst>
          </p:cNvPr>
          <p:cNvPicPr>
            <a:picLocks noChangeAspect="1"/>
          </p:cNvPicPr>
          <p:nvPr/>
        </p:nvPicPr>
        <p:blipFill rotWithShape="1">
          <a:blip r:embed="rId5"/>
          <a:srcRect l="14102" r="1" b="18917"/>
          <a:stretch/>
        </p:blipFill>
        <p:spPr>
          <a:xfrm>
            <a:off x="2908453" y="970511"/>
            <a:ext cx="5959889" cy="3743813"/>
          </a:xfrm>
          <a:prstGeom prst="rect">
            <a:avLst/>
          </a:prstGeom>
        </p:spPr>
      </p:pic>
    </p:spTree>
    <p:extLst>
      <p:ext uri="{BB962C8B-B14F-4D97-AF65-F5344CB8AC3E}">
        <p14:creationId xmlns:p14="http://schemas.microsoft.com/office/powerpoint/2010/main" val="17313754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DB57164-37F6-3596-EF1D-C82794624681}"/>
              </a:ext>
            </a:extLst>
          </p:cNvPr>
          <p:cNvCxnSpPr>
            <a:cxnSpLocks/>
            <a:stCxn id="8" idx="1"/>
            <a:endCxn id="7" idx="3"/>
          </p:cNvCxnSpPr>
          <p:nvPr/>
        </p:nvCxnSpPr>
        <p:spPr>
          <a:xfrm flipH="1">
            <a:off x="1587439" y="3226077"/>
            <a:ext cx="37385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28">
            <a:extLst>
              <a:ext uri="{FF2B5EF4-FFF2-40B4-BE49-F238E27FC236}">
                <a16:creationId xmlns:a16="http://schemas.microsoft.com/office/drawing/2014/main" id="{2B4B0AB3-31A2-2FAF-E483-7C5BF771B922}"/>
              </a:ext>
            </a:extLst>
          </p:cNvPr>
          <p:cNvSpPr txBox="1"/>
          <p:nvPr/>
        </p:nvSpPr>
        <p:spPr>
          <a:xfrm>
            <a:off x="1056866" y="735868"/>
            <a:ext cx="10078267" cy="147732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22326E"/>
                </a:solidFill>
                <a:effectLst/>
                <a:uLnTx/>
                <a:uFillTx/>
                <a:latin typeface="Calibri"/>
                <a:ea typeface="+mn-ea"/>
                <a:cs typeface="+mn-cs"/>
              </a:rPr>
              <a:t>STEP is an incredible opportunity to empower the people we support through strategic investments in the DDS system.</a:t>
            </a:r>
          </a:p>
        </p:txBody>
      </p:sp>
      <p:sp>
        <p:nvSpPr>
          <p:cNvPr id="3" name="TextBox 2">
            <a:extLst>
              <a:ext uri="{FF2B5EF4-FFF2-40B4-BE49-F238E27FC236}">
                <a16:creationId xmlns:a16="http://schemas.microsoft.com/office/drawing/2014/main" id="{36C8FE48-1F96-10CC-09AC-D0BBFD6F1A05}"/>
              </a:ext>
            </a:extLst>
          </p:cNvPr>
          <p:cNvSpPr txBox="1"/>
          <p:nvPr/>
        </p:nvSpPr>
        <p:spPr>
          <a:xfrm>
            <a:off x="2038209" y="2441247"/>
            <a:ext cx="8422084" cy="1569660"/>
          </a:xfrm>
          <a:prstGeom prst="rect">
            <a:avLst/>
          </a:prstGeom>
          <a:noFill/>
          <a:ln w="19050">
            <a:noFill/>
          </a:ln>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rPr>
              <a:t>Building on Charting the Life Course priorities, STEP emphasizes a </a:t>
            </a:r>
            <a:r>
              <a:rPr kumimoji="0" lang="en-US" sz="2400" b="1" i="0" u="none" strike="noStrike" kern="1200" cap="none" spc="0" normalizeH="0" baseline="0" noProof="0">
                <a:ln>
                  <a:noFill/>
                </a:ln>
                <a:solidFill>
                  <a:srgbClr val="22326E"/>
                </a:solidFill>
                <a:effectLst/>
                <a:uLnTx/>
                <a:uFillTx/>
                <a:latin typeface="Calibri"/>
                <a:ea typeface="+mn-ea"/>
                <a:cs typeface="+mn-cs"/>
              </a:rPr>
              <a:t>different way of thinking </a:t>
            </a:r>
            <a:r>
              <a:rPr kumimoji="0" lang="en-US" sz="2400" b="0" i="0" u="none" strike="noStrike" kern="1200" cap="none" spc="0" normalizeH="0" baseline="0" noProof="0">
                <a:ln>
                  <a:noFill/>
                </a:ln>
                <a:solidFill>
                  <a:srgbClr val="000000"/>
                </a:solidFill>
                <a:effectLst/>
                <a:uLnTx/>
                <a:uFillTx/>
                <a:latin typeface="Calibri"/>
                <a:ea typeface="+mn-ea"/>
                <a:cs typeface="+mn-cs"/>
              </a:rPr>
              <a:t>that encourages </a:t>
            </a:r>
            <a:r>
              <a:rPr kumimoji="0" lang="en-US" sz="2400" b="1" i="0" u="none" strike="noStrike" kern="1200" cap="none" spc="0" normalizeH="0" baseline="0" noProof="0">
                <a:ln>
                  <a:noFill/>
                </a:ln>
                <a:solidFill>
                  <a:srgbClr val="22326E"/>
                </a:solidFill>
                <a:effectLst/>
                <a:uLnTx/>
                <a:uFillTx/>
                <a:latin typeface="Calibri"/>
                <a:ea typeface="+mn-ea"/>
                <a:cs typeface="+mn-cs"/>
              </a:rPr>
              <a:t>high expectations</a:t>
            </a:r>
            <a:r>
              <a:rPr kumimoji="0" lang="en-US" sz="2400" b="0" i="0" u="none" strike="noStrike" kern="1200" cap="none" spc="0" normalizeH="0" baseline="0" noProof="0">
                <a:ln>
                  <a:noFill/>
                </a:ln>
                <a:solidFill>
                  <a:srgbClr val="000000"/>
                </a:solidFill>
                <a:effectLst/>
                <a:uLnTx/>
                <a:uFillTx/>
                <a:latin typeface="Calibri"/>
                <a:ea typeface="+mn-ea"/>
                <a:cs typeface="+mn-cs"/>
              </a:rPr>
              <a:t>, emphasizes life experiences that align with individuals’ goals, and the integration of </a:t>
            </a:r>
            <a:r>
              <a:rPr kumimoji="0" lang="en-US" sz="2400" b="1" i="0" u="none" strike="noStrike" kern="1200" cap="none" spc="0" normalizeH="0" baseline="0" noProof="0">
                <a:ln>
                  <a:noFill/>
                </a:ln>
                <a:solidFill>
                  <a:srgbClr val="22326E"/>
                </a:solidFill>
                <a:effectLst/>
                <a:uLnTx/>
                <a:uFillTx/>
                <a:latin typeface="Calibri"/>
                <a:ea typeface="+mn-ea"/>
                <a:cs typeface="+mn-cs"/>
              </a:rPr>
              <a:t>multiple support types </a:t>
            </a:r>
            <a:r>
              <a:rPr kumimoji="0" lang="en-US" sz="2400" b="0" i="0" u="none" strike="noStrike" kern="1200" cap="none" spc="0" normalizeH="0" baseline="0" noProof="0">
                <a:ln>
                  <a:noFill/>
                </a:ln>
                <a:solidFill>
                  <a:prstClr val="black"/>
                </a:solidFill>
                <a:effectLst/>
                <a:uLnTx/>
                <a:uFillTx/>
                <a:latin typeface="Calibri"/>
                <a:ea typeface="+mn-ea"/>
                <a:cs typeface="+mn-cs"/>
              </a:rPr>
              <a:t>to build independence.</a:t>
            </a:r>
          </a:p>
        </p:txBody>
      </p:sp>
      <p:pic>
        <p:nvPicPr>
          <p:cNvPr id="7" name="Picture 2">
            <a:extLst>
              <a:ext uri="{FF2B5EF4-FFF2-40B4-BE49-F238E27FC236}">
                <a16:creationId xmlns:a16="http://schemas.microsoft.com/office/drawing/2014/main" id="{D53DB74F-0425-9A41-578D-4823C578E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82" y="2577748"/>
            <a:ext cx="1296657" cy="12966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D4F7C10-CB06-8736-CEDF-DC068D90CEDB}"/>
              </a:ext>
            </a:extLst>
          </p:cNvPr>
          <p:cNvSpPr/>
          <p:nvPr/>
        </p:nvSpPr>
        <p:spPr>
          <a:xfrm>
            <a:off x="1961290" y="2441247"/>
            <a:ext cx="8556153" cy="1569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4" name="Content Placeholder 6">
            <a:extLst>
              <a:ext uri="{FF2B5EF4-FFF2-40B4-BE49-F238E27FC236}">
                <a16:creationId xmlns:a16="http://schemas.microsoft.com/office/drawing/2014/main" id="{131CFD2D-0412-764E-0CE3-94C9D93F3457}"/>
              </a:ext>
            </a:extLst>
          </p:cNvPr>
          <p:cNvGraphicFramePr>
            <a:graphicFrameLocks/>
          </p:cNvGraphicFramePr>
          <p:nvPr>
            <p:extLst>
              <p:ext uri="{D42A27DB-BD31-4B8C-83A1-F6EECF244321}">
                <p14:modId xmlns:p14="http://schemas.microsoft.com/office/powerpoint/2010/main" val="776005857"/>
              </p:ext>
            </p:extLst>
          </p:nvPr>
        </p:nvGraphicFramePr>
        <p:xfrm>
          <a:off x="5166153" y="4691639"/>
          <a:ext cx="2429983" cy="1645920"/>
        </p:xfrm>
        <a:graphic>
          <a:graphicData uri="http://schemas.openxmlformats.org/drawingml/2006/table">
            <a:tbl>
              <a:tblPr firstRow="1" bandRow="1">
                <a:tableStyleId>{5C22544A-7EE6-4342-B048-85BDC9FD1C3A}</a:tableStyleId>
              </a:tblPr>
              <a:tblGrid>
                <a:gridCol w="2429983">
                  <a:extLst>
                    <a:ext uri="{9D8B030D-6E8A-4147-A177-3AD203B41FA5}">
                      <a16:colId xmlns:a16="http://schemas.microsoft.com/office/drawing/2014/main" val="20000"/>
                    </a:ext>
                  </a:extLst>
                </a:gridCol>
              </a:tblGrid>
              <a:tr h="1091612">
                <a:tc>
                  <a:txBody>
                    <a:bodyPr/>
                    <a:lstStyle/>
                    <a:p>
                      <a:pPr marL="0" marR="0" lvl="0" indent="0" algn="ctr" defTabSz="914400" rtl="0" eaLnBrk="1" fontAlgn="auto" latinLnBrk="0" hangingPunct="1">
                        <a:lnSpc>
                          <a:spcPct val="100000"/>
                        </a:lnSpc>
                        <a:spcBef>
                          <a:spcPts val="0"/>
                        </a:spcBef>
                        <a:spcAft>
                          <a:spcPts val="0"/>
                        </a:spcAft>
                        <a:buClrTx/>
                        <a:buSzPct val="100000"/>
                        <a:buFont typeface="+mj-lt"/>
                        <a:buNone/>
                        <a:tabLst/>
                        <a:defRPr/>
                      </a:pPr>
                      <a:r>
                        <a:rPr lang="en-US" sz="1600" b="0">
                          <a:solidFill>
                            <a:schemeClr val="tx1"/>
                          </a:solidFill>
                          <a:latin typeface="Calibri" panose="020F0502020204030204" pitchFamily="34" charset="0"/>
                          <a:ea typeface="Verdana" panose="020B0604030504040204" pitchFamily="34" charset="0"/>
                          <a:cs typeface="Calibri" panose="020F0502020204030204" pitchFamily="34" charset="0"/>
                        </a:rPr>
                        <a:t>Develop an organizational approach that prioritizes person-centered processes and supports individuals to be independent and self-determined.</a:t>
                      </a:r>
                    </a:p>
                  </a:txBody>
                  <a:tcPr marL="91510" marR="91510" marT="137160">
                    <a:lnL w="12700" cmpd="sng">
                      <a:noFill/>
                    </a:lnL>
                    <a:lnR w="12700" cmpd="sng">
                      <a:noFill/>
                    </a:lnR>
                    <a:lnT w="127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 name="Content Placeholder 6">
            <a:extLst>
              <a:ext uri="{FF2B5EF4-FFF2-40B4-BE49-F238E27FC236}">
                <a16:creationId xmlns:a16="http://schemas.microsoft.com/office/drawing/2014/main" id="{3D3F045E-E0E8-9867-4EDC-CE515501FC09}"/>
              </a:ext>
            </a:extLst>
          </p:cNvPr>
          <p:cNvGraphicFramePr>
            <a:graphicFrameLocks/>
          </p:cNvGraphicFramePr>
          <p:nvPr>
            <p:extLst>
              <p:ext uri="{D42A27DB-BD31-4B8C-83A1-F6EECF244321}">
                <p14:modId xmlns:p14="http://schemas.microsoft.com/office/powerpoint/2010/main" val="179412679"/>
              </p:ext>
            </p:extLst>
          </p:nvPr>
        </p:nvGraphicFramePr>
        <p:xfrm>
          <a:off x="2181417" y="4691639"/>
          <a:ext cx="2496659" cy="1645920"/>
        </p:xfrm>
        <a:graphic>
          <a:graphicData uri="http://schemas.openxmlformats.org/drawingml/2006/table">
            <a:tbl>
              <a:tblPr firstRow="1" bandRow="1">
                <a:tableStyleId>{5C22544A-7EE6-4342-B048-85BDC9FD1C3A}</a:tableStyleId>
              </a:tblPr>
              <a:tblGrid>
                <a:gridCol w="2496659">
                  <a:extLst>
                    <a:ext uri="{9D8B030D-6E8A-4147-A177-3AD203B41FA5}">
                      <a16:colId xmlns:a16="http://schemas.microsoft.com/office/drawing/2014/main" val="20000"/>
                    </a:ext>
                  </a:extLst>
                </a:gridCol>
              </a:tblGrid>
              <a:tr h="1091612">
                <a:tc>
                  <a:txBody>
                    <a:bodyPr/>
                    <a:lstStyle/>
                    <a:p>
                      <a:pPr marL="0" marR="0" lvl="0" indent="0" algn="ctr" defTabSz="957263" rtl="0" eaLnBrk="1" fontAlgn="base" latinLnBrk="0" hangingPunct="1">
                        <a:lnSpc>
                          <a:spcPct val="100000"/>
                        </a:lnSpc>
                        <a:spcBef>
                          <a:spcPts val="0"/>
                        </a:spcBef>
                        <a:spcAft>
                          <a:spcPts val="0"/>
                        </a:spcAft>
                        <a:buClrTx/>
                        <a:buSzTx/>
                        <a:buFont typeface="+mj-lt"/>
                        <a:buNone/>
                        <a:tabLst/>
                        <a:defRPr/>
                      </a:pPr>
                      <a:r>
                        <a:rPr lang="en-GB" sz="1600" b="0" strike="noStrike">
                          <a:solidFill>
                            <a:schemeClr val="tx1"/>
                          </a:solidFill>
                          <a:latin typeface="Calibri" panose="020F0502020204030204" pitchFamily="34" charset="0"/>
                          <a:ea typeface="Verdana" panose="020B0604030504040204" pitchFamily="34" charset="0"/>
                          <a:cs typeface="Calibri" panose="020F0502020204030204" pitchFamily="34" charset="0"/>
                        </a:rPr>
                        <a:t>Work to develop a vision for their life and build skills and natural supports for lifelong independence according to their goals, interests, and strengths.</a:t>
                      </a:r>
                    </a:p>
                  </a:txBody>
                  <a:tcPr marL="91510" marR="91510" marT="137160" anchor="ctr">
                    <a:lnL w="12700" cmpd="sng">
                      <a:noFill/>
                    </a:lnL>
                    <a:lnR w="12700" cmpd="sng">
                      <a:noFill/>
                    </a:lnR>
                    <a:lnT w="127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 name="TextBox 19">
            <a:extLst>
              <a:ext uri="{FF2B5EF4-FFF2-40B4-BE49-F238E27FC236}">
                <a16:creationId xmlns:a16="http://schemas.microsoft.com/office/drawing/2014/main" id="{EA2719D6-1C6E-A0C1-F829-35B1F2417FA5}"/>
              </a:ext>
            </a:extLst>
          </p:cNvPr>
          <p:cNvSpPr txBox="1"/>
          <p:nvPr/>
        </p:nvSpPr>
        <p:spPr>
          <a:xfrm>
            <a:off x="1952970" y="4362529"/>
            <a:ext cx="2953554" cy="338554"/>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Individuals and their Families</a:t>
            </a:r>
          </a:p>
        </p:txBody>
      </p:sp>
      <p:sp>
        <p:nvSpPr>
          <p:cNvPr id="22" name="TextBox 21">
            <a:extLst>
              <a:ext uri="{FF2B5EF4-FFF2-40B4-BE49-F238E27FC236}">
                <a16:creationId xmlns:a16="http://schemas.microsoft.com/office/drawing/2014/main" id="{CEB1015B-17B9-B573-763C-7FF3A348A79F}"/>
              </a:ext>
            </a:extLst>
          </p:cNvPr>
          <p:cNvSpPr txBox="1"/>
          <p:nvPr/>
        </p:nvSpPr>
        <p:spPr>
          <a:xfrm>
            <a:off x="5166153" y="4362528"/>
            <a:ext cx="2429983" cy="338554"/>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DDS</a:t>
            </a:r>
          </a:p>
        </p:txBody>
      </p:sp>
      <p:graphicFrame>
        <p:nvGraphicFramePr>
          <p:cNvPr id="6" name="Content Placeholder 6">
            <a:extLst>
              <a:ext uri="{FF2B5EF4-FFF2-40B4-BE49-F238E27FC236}">
                <a16:creationId xmlns:a16="http://schemas.microsoft.com/office/drawing/2014/main" id="{C3191D3E-36EF-1841-6ABD-7BC54EB4B5FB}"/>
              </a:ext>
            </a:extLst>
          </p:cNvPr>
          <p:cNvGraphicFramePr>
            <a:graphicFrameLocks/>
          </p:cNvGraphicFramePr>
          <p:nvPr>
            <p:extLst>
              <p:ext uri="{D42A27DB-BD31-4B8C-83A1-F6EECF244321}">
                <p14:modId xmlns:p14="http://schemas.microsoft.com/office/powerpoint/2010/main" val="879016801"/>
              </p:ext>
            </p:extLst>
          </p:nvPr>
        </p:nvGraphicFramePr>
        <p:xfrm>
          <a:off x="8115394" y="4691639"/>
          <a:ext cx="2429983" cy="1645920"/>
        </p:xfrm>
        <a:graphic>
          <a:graphicData uri="http://schemas.openxmlformats.org/drawingml/2006/table">
            <a:tbl>
              <a:tblPr firstRow="1" bandRow="1">
                <a:tableStyleId>{5C22544A-7EE6-4342-B048-85BDC9FD1C3A}</a:tableStyleId>
              </a:tblPr>
              <a:tblGrid>
                <a:gridCol w="2429983">
                  <a:extLst>
                    <a:ext uri="{9D8B030D-6E8A-4147-A177-3AD203B41FA5}">
                      <a16:colId xmlns:a16="http://schemas.microsoft.com/office/drawing/2014/main" val="20000"/>
                    </a:ext>
                  </a:extLst>
                </a:gridCol>
              </a:tblGrid>
              <a:tr h="1091612">
                <a:tc>
                  <a:txBody>
                    <a:bodyPr/>
                    <a:lstStyle/>
                    <a:p>
                      <a:pPr marL="0" marR="0" lvl="0" indent="0" algn="ctr" defTabSz="914400" rtl="0" eaLnBrk="1" fontAlgn="auto" latinLnBrk="0" hangingPunct="1">
                        <a:lnSpc>
                          <a:spcPct val="100000"/>
                        </a:lnSpc>
                        <a:spcBef>
                          <a:spcPts val="0"/>
                        </a:spcBef>
                        <a:spcAft>
                          <a:spcPts val="0"/>
                        </a:spcAft>
                        <a:buClrTx/>
                        <a:buSzPct val="100000"/>
                        <a:buFont typeface="+mj-lt"/>
                        <a:buNone/>
                        <a:tabLst/>
                        <a:defRPr/>
                      </a:pPr>
                      <a:r>
                        <a:rPr lang="en-US" sz="1600" b="0">
                          <a:solidFill>
                            <a:schemeClr val="tx1"/>
                          </a:solidFill>
                          <a:latin typeface="Calibri" panose="020F0502020204030204" pitchFamily="34" charset="0"/>
                          <a:ea typeface="Verdana" panose="020B0604030504040204" pitchFamily="34" charset="0"/>
                          <a:cs typeface="Calibri" panose="020F0502020204030204" pitchFamily="34" charset="0"/>
                        </a:rPr>
                        <a:t>Create more support options for individuals that give them opportunities to connect their residential and working lives to their goals and needs.</a:t>
                      </a:r>
                    </a:p>
                  </a:txBody>
                  <a:tcPr marL="91510" marR="91510" marT="137160">
                    <a:lnL w="12700" cmpd="sng">
                      <a:noFill/>
                    </a:lnL>
                    <a:lnR w="12700" cmpd="sng">
                      <a:noFill/>
                    </a:lnR>
                    <a:lnT w="127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2BB8D9B7-7C60-6480-B129-897C30C59F24}"/>
              </a:ext>
            </a:extLst>
          </p:cNvPr>
          <p:cNvSpPr txBox="1"/>
          <p:nvPr/>
        </p:nvSpPr>
        <p:spPr>
          <a:xfrm>
            <a:off x="8115394" y="4362528"/>
            <a:ext cx="2429983" cy="338554"/>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Providers</a:t>
            </a:r>
          </a:p>
        </p:txBody>
      </p:sp>
    </p:spTree>
    <p:extLst>
      <p:ext uri="{BB962C8B-B14F-4D97-AF65-F5344CB8AC3E}">
        <p14:creationId xmlns:p14="http://schemas.microsoft.com/office/powerpoint/2010/main" val="402836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March Transformational Plan Update</a:t>
            </a:r>
          </a:p>
        </p:txBody>
      </p:sp>
      <p:sp>
        <p:nvSpPr>
          <p:cNvPr id="3" name="Subtitle 2"/>
          <p:cNvSpPr>
            <a:spLocks noGrp="1"/>
          </p:cNvSpPr>
          <p:nvPr>
            <p:ph type="subTitle" idx="1"/>
          </p:nvPr>
        </p:nvSpPr>
        <p:spPr>
          <a:xfrm>
            <a:off x="1350682" y="4870824"/>
            <a:ext cx="10005951" cy="1458258"/>
          </a:xfrm>
        </p:spPr>
        <p:txBody>
          <a:bodyPr anchor="ctr">
            <a:normAutofit/>
          </a:bodyPr>
          <a:lstStyle/>
          <a:p>
            <a:pPr algn="l"/>
            <a:r>
              <a:rPr lang="en-US" dirty="0"/>
              <a:t>Update as of March 1, 2024</a:t>
            </a:r>
          </a:p>
        </p:txBody>
      </p:sp>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B698062F-6BEA-8012-8042-7CF9F2572405}"/>
              </a:ext>
            </a:extLst>
          </p:cNvPr>
          <p:cNvSpPr/>
          <p:nvPr/>
        </p:nvSpPr>
        <p:spPr>
          <a:xfrm>
            <a:off x="5907617" y="4309471"/>
            <a:ext cx="847726" cy="7545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0ADD3761-DC05-BFBC-56D8-2AEF3B181CFF}"/>
              </a:ext>
            </a:extLst>
          </p:cNvPr>
          <p:cNvSpPr/>
          <p:nvPr/>
        </p:nvSpPr>
        <p:spPr>
          <a:xfrm>
            <a:off x="9471358" y="2667324"/>
            <a:ext cx="1133475" cy="9906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1469CD6E-C3FB-7CFC-F4E2-F744F78E50E6}"/>
              </a:ext>
            </a:extLst>
          </p:cNvPr>
          <p:cNvSpPr/>
          <p:nvPr/>
        </p:nvSpPr>
        <p:spPr>
          <a:xfrm>
            <a:off x="5897034" y="1794604"/>
            <a:ext cx="847726" cy="7545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28927EB-E061-7EB4-C5DB-B7AC82032047}"/>
              </a:ext>
            </a:extLst>
          </p:cNvPr>
          <p:cNvSpPr/>
          <p:nvPr/>
        </p:nvSpPr>
        <p:spPr>
          <a:xfrm>
            <a:off x="1876789" y="2800200"/>
            <a:ext cx="1133475" cy="9906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9E7467-FFED-F52F-D2E4-D87E5D2AD4B8}"/>
              </a:ext>
            </a:extLst>
          </p:cNvPr>
          <p:cNvSpPr>
            <a:spLocks noGrp="1"/>
          </p:cNvSpPr>
          <p:nvPr>
            <p:ph type="title"/>
          </p:nvPr>
        </p:nvSpPr>
        <p:spPr>
          <a:xfrm>
            <a:off x="1377697" y="313588"/>
            <a:ext cx="9895951" cy="1033669"/>
          </a:xfrm>
        </p:spPr>
        <p:txBody>
          <a:bodyPr>
            <a:normAutofit/>
          </a:bodyPr>
          <a:lstStyle/>
          <a:p>
            <a:r>
              <a:rPr lang="en-US" sz="4000">
                <a:solidFill>
                  <a:srgbClr val="FFFFFF"/>
                </a:solidFill>
              </a:rPr>
              <a:t>Transformational Plans</a:t>
            </a:r>
          </a:p>
        </p:txBody>
      </p:sp>
      <p:sp>
        <p:nvSpPr>
          <p:cNvPr id="4" name="Rectangle 3">
            <a:extLst>
              <a:ext uri="{FF2B5EF4-FFF2-40B4-BE49-F238E27FC236}">
                <a16:creationId xmlns:a16="http://schemas.microsoft.com/office/drawing/2014/main" id="{04F905D6-2F3A-25FF-7108-D715336B3BF9}"/>
              </a:ext>
            </a:extLst>
          </p:cNvPr>
          <p:cNvSpPr/>
          <p:nvPr/>
        </p:nvSpPr>
        <p:spPr>
          <a:xfrm>
            <a:off x="1089410" y="2842533"/>
            <a:ext cx="2695651" cy="215443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17</a:t>
            </a:r>
            <a:r>
              <a:rPr kumimoji="0" lang="en-US" sz="40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Approved Providers</a:t>
            </a:r>
          </a:p>
        </p:txBody>
      </p:sp>
      <p:sp>
        <p:nvSpPr>
          <p:cNvPr id="7" name="Rectangle 6">
            <a:extLst>
              <a:ext uri="{FF2B5EF4-FFF2-40B4-BE49-F238E27FC236}">
                <a16:creationId xmlns:a16="http://schemas.microsoft.com/office/drawing/2014/main" id="{F96501E4-7010-4F2F-EBE8-7424C2257F4D}"/>
              </a:ext>
            </a:extLst>
          </p:cNvPr>
          <p:cNvSpPr/>
          <p:nvPr/>
        </p:nvSpPr>
        <p:spPr>
          <a:xfrm>
            <a:off x="8690269" y="2781045"/>
            <a:ext cx="2695651" cy="3385542"/>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Providers with at least one transition</a:t>
            </a:r>
            <a:endParaRPr kumimoji="0" lang="en-US" sz="28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4A01764-D534-B913-4700-DEA30922762E}"/>
              </a:ext>
            </a:extLst>
          </p:cNvPr>
          <p:cNvSpPr/>
          <p:nvPr/>
        </p:nvSpPr>
        <p:spPr>
          <a:xfrm>
            <a:off x="4959839" y="4304550"/>
            <a:ext cx="2695651" cy="2246769"/>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12</a:t>
            </a:r>
            <a:r>
              <a:rPr kumimoji="0" lang="en-US" sz="3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Approved</a:t>
            </a:r>
            <a:endParaRPr kumimoji="0" lang="en-US" sz="3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Day</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Plans</a:t>
            </a:r>
            <a:endParaRPr kumimoji="0" lang="en-US" sz="3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Calibri"/>
            </a:endParaRPr>
          </a:p>
        </p:txBody>
      </p:sp>
      <p:sp>
        <p:nvSpPr>
          <p:cNvPr id="11" name="Rectangle 10">
            <a:extLst>
              <a:ext uri="{FF2B5EF4-FFF2-40B4-BE49-F238E27FC236}">
                <a16:creationId xmlns:a16="http://schemas.microsoft.com/office/drawing/2014/main" id="{FC6F1FAC-9310-B0E6-06D6-5EBFC269A475}"/>
              </a:ext>
            </a:extLst>
          </p:cNvPr>
          <p:cNvSpPr/>
          <p:nvPr/>
        </p:nvSpPr>
        <p:spPr>
          <a:xfrm>
            <a:off x="4973071" y="1795224"/>
            <a:ext cx="2695651" cy="2246769"/>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10</a:t>
            </a:r>
            <a:r>
              <a:rPr kumimoji="0" lang="en-US" sz="3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Approved Residential</a:t>
            </a:r>
            <a:endParaRPr kumimoji="0" lang="en-US" sz="3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Plans</a:t>
            </a:r>
            <a:endParaRPr kumimoji="0" lang="en-US" sz="3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Calibri"/>
            </a:endParaRPr>
          </a:p>
        </p:txBody>
      </p:sp>
    </p:spTree>
    <p:extLst>
      <p:ext uri="{BB962C8B-B14F-4D97-AF65-F5344CB8AC3E}">
        <p14:creationId xmlns:p14="http://schemas.microsoft.com/office/powerpoint/2010/main" val="198438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C3013E-B41F-92A6-EA6D-DAC1B50D6244}"/>
              </a:ext>
            </a:extLst>
          </p:cNvPr>
          <p:cNvSpPr>
            <a:spLocks noGrp="1"/>
          </p:cNvSpPr>
          <p:nvPr>
            <p:ph type="title"/>
          </p:nvPr>
        </p:nvSpPr>
        <p:spPr>
          <a:xfrm>
            <a:off x="1371599" y="294538"/>
            <a:ext cx="9895951" cy="1033669"/>
          </a:xfrm>
        </p:spPr>
        <p:txBody>
          <a:bodyPr>
            <a:normAutofit/>
          </a:bodyPr>
          <a:lstStyle/>
          <a:p>
            <a:r>
              <a:rPr lang="en-US">
                <a:solidFill>
                  <a:srgbClr val="FFFFFF"/>
                </a:solidFill>
              </a:rPr>
              <a:t>Individual Transitions</a:t>
            </a:r>
          </a:p>
        </p:txBody>
      </p:sp>
      <p:sp>
        <p:nvSpPr>
          <p:cNvPr id="13" name="Rectangle 12">
            <a:extLst>
              <a:ext uri="{FF2B5EF4-FFF2-40B4-BE49-F238E27FC236}">
                <a16:creationId xmlns:a16="http://schemas.microsoft.com/office/drawing/2014/main" id="{39039777-53F0-BDBD-3059-932EB0AC83FF}"/>
              </a:ext>
            </a:extLst>
          </p:cNvPr>
          <p:cNvSpPr/>
          <p:nvPr/>
        </p:nvSpPr>
        <p:spPr>
          <a:xfrm>
            <a:off x="8917870" y="229608"/>
            <a:ext cx="695325" cy="52387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D7E7560-9031-DE20-4580-02C7DB6D32B5}"/>
              </a:ext>
            </a:extLst>
          </p:cNvPr>
          <p:cNvSpPr/>
          <p:nvPr/>
        </p:nvSpPr>
        <p:spPr>
          <a:xfrm>
            <a:off x="8917870" y="894027"/>
            <a:ext cx="695325" cy="523875"/>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A4C052E-9966-4F6A-99F2-D97D599E6C66}"/>
              </a:ext>
            </a:extLst>
          </p:cNvPr>
          <p:cNvSpPr/>
          <p:nvPr/>
        </p:nvSpPr>
        <p:spPr>
          <a:xfrm>
            <a:off x="9720708" y="87484"/>
            <a:ext cx="2199385"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Complete</a:t>
            </a:r>
          </a:p>
        </p:txBody>
      </p:sp>
      <p:sp>
        <p:nvSpPr>
          <p:cNvPr id="19" name="Rectangle 18">
            <a:extLst>
              <a:ext uri="{FF2B5EF4-FFF2-40B4-BE49-F238E27FC236}">
                <a16:creationId xmlns:a16="http://schemas.microsoft.com/office/drawing/2014/main" id="{D13244B7-0EBE-8F18-FCFD-14D4CA8F740A}"/>
              </a:ext>
            </a:extLst>
          </p:cNvPr>
          <p:cNvSpPr/>
          <p:nvPr/>
        </p:nvSpPr>
        <p:spPr>
          <a:xfrm>
            <a:off x="9842871" y="802022"/>
            <a:ext cx="1874232"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Planned</a:t>
            </a:r>
          </a:p>
        </p:txBody>
      </p:sp>
      <p:sp>
        <p:nvSpPr>
          <p:cNvPr id="20" name="Rectangle 19">
            <a:extLst>
              <a:ext uri="{FF2B5EF4-FFF2-40B4-BE49-F238E27FC236}">
                <a16:creationId xmlns:a16="http://schemas.microsoft.com/office/drawing/2014/main" id="{8A1CD0A6-3D8C-9308-5139-6CBB2391F599}"/>
              </a:ext>
            </a:extLst>
          </p:cNvPr>
          <p:cNvSpPr/>
          <p:nvPr/>
        </p:nvSpPr>
        <p:spPr>
          <a:xfrm>
            <a:off x="8175845" y="1790978"/>
            <a:ext cx="2695651" cy="132343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Residential Transitions</a:t>
            </a:r>
          </a:p>
        </p:txBody>
      </p:sp>
      <p:sp>
        <p:nvSpPr>
          <p:cNvPr id="21" name="Rectangle 20">
            <a:extLst>
              <a:ext uri="{FF2B5EF4-FFF2-40B4-BE49-F238E27FC236}">
                <a16:creationId xmlns:a16="http://schemas.microsoft.com/office/drawing/2014/main" id="{69D09467-16A9-6514-88DE-7CC412F4AA46}"/>
              </a:ext>
            </a:extLst>
          </p:cNvPr>
          <p:cNvSpPr/>
          <p:nvPr/>
        </p:nvSpPr>
        <p:spPr>
          <a:xfrm>
            <a:off x="8324908" y="3353208"/>
            <a:ext cx="2813325" cy="1323439"/>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Day Transitions</a:t>
            </a:r>
          </a:p>
        </p:txBody>
      </p:sp>
      <p:sp>
        <p:nvSpPr>
          <p:cNvPr id="22" name="Rectangle 21">
            <a:extLst>
              <a:ext uri="{FF2B5EF4-FFF2-40B4-BE49-F238E27FC236}">
                <a16:creationId xmlns:a16="http://schemas.microsoft.com/office/drawing/2014/main" id="{EF8E67FE-BF8B-5291-D826-6235B3A38889}"/>
              </a:ext>
            </a:extLst>
          </p:cNvPr>
          <p:cNvSpPr/>
          <p:nvPr/>
        </p:nvSpPr>
        <p:spPr>
          <a:xfrm>
            <a:off x="8353119" y="4870193"/>
            <a:ext cx="2467281" cy="1323439"/>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TOTAL Transitions</a:t>
            </a:r>
          </a:p>
        </p:txBody>
      </p:sp>
      <p:sp>
        <p:nvSpPr>
          <p:cNvPr id="24" name="Rectangle 23">
            <a:extLst>
              <a:ext uri="{FF2B5EF4-FFF2-40B4-BE49-F238E27FC236}">
                <a16:creationId xmlns:a16="http://schemas.microsoft.com/office/drawing/2014/main" id="{7459EF0B-72E8-C4DD-4942-A29CF999A939}"/>
              </a:ext>
            </a:extLst>
          </p:cNvPr>
          <p:cNvSpPr/>
          <p:nvPr/>
        </p:nvSpPr>
        <p:spPr>
          <a:xfrm>
            <a:off x="7911547" y="1893984"/>
            <a:ext cx="198999" cy="52387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9</a:t>
            </a:r>
          </a:p>
        </p:txBody>
      </p:sp>
      <p:sp>
        <p:nvSpPr>
          <p:cNvPr id="25" name="Rectangle 24">
            <a:extLst>
              <a:ext uri="{FF2B5EF4-FFF2-40B4-BE49-F238E27FC236}">
                <a16:creationId xmlns:a16="http://schemas.microsoft.com/office/drawing/2014/main" id="{E5DB77C9-6B70-4E31-D90D-54B7D5B73132}"/>
              </a:ext>
            </a:extLst>
          </p:cNvPr>
          <p:cNvSpPr/>
          <p:nvPr/>
        </p:nvSpPr>
        <p:spPr>
          <a:xfrm>
            <a:off x="6202017" y="2470762"/>
            <a:ext cx="1908529" cy="523875"/>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64</a:t>
            </a:r>
          </a:p>
        </p:txBody>
      </p:sp>
      <p:sp>
        <p:nvSpPr>
          <p:cNvPr id="27" name="Rectangle 26">
            <a:extLst>
              <a:ext uri="{FF2B5EF4-FFF2-40B4-BE49-F238E27FC236}">
                <a16:creationId xmlns:a16="http://schemas.microsoft.com/office/drawing/2014/main" id="{4EB2FEB0-DD15-C8DA-5838-1C18328B2C45}"/>
              </a:ext>
            </a:extLst>
          </p:cNvPr>
          <p:cNvSpPr/>
          <p:nvPr/>
        </p:nvSpPr>
        <p:spPr>
          <a:xfrm>
            <a:off x="2027583" y="4025345"/>
            <a:ext cx="6148262" cy="523875"/>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215</a:t>
            </a:r>
          </a:p>
        </p:txBody>
      </p:sp>
      <p:sp>
        <p:nvSpPr>
          <p:cNvPr id="28" name="Rectangle 27">
            <a:extLst>
              <a:ext uri="{FF2B5EF4-FFF2-40B4-BE49-F238E27FC236}">
                <a16:creationId xmlns:a16="http://schemas.microsoft.com/office/drawing/2014/main" id="{339B9B3F-22B2-10F0-F83C-1817B249EAAF}"/>
              </a:ext>
            </a:extLst>
          </p:cNvPr>
          <p:cNvSpPr/>
          <p:nvPr/>
        </p:nvSpPr>
        <p:spPr>
          <a:xfrm>
            <a:off x="7663071" y="3429269"/>
            <a:ext cx="499096" cy="52387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16</a:t>
            </a:r>
          </a:p>
        </p:txBody>
      </p:sp>
      <p:sp>
        <p:nvSpPr>
          <p:cNvPr id="29" name="Rectangle 28">
            <a:extLst>
              <a:ext uri="{FF2B5EF4-FFF2-40B4-BE49-F238E27FC236}">
                <a16:creationId xmlns:a16="http://schemas.microsoft.com/office/drawing/2014/main" id="{B80B0790-E5D9-A942-DD3B-18113FB2E591}"/>
              </a:ext>
            </a:extLst>
          </p:cNvPr>
          <p:cNvSpPr/>
          <p:nvPr/>
        </p:nvSpPr>
        <p:spPr>
          <a:xfrm>
            <a:off x="7553739" y="4964554"/>
            <a:ext cx="622106" cy="52387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25</a:t>
            </a:r>
          </a:p>
        </p:txBody>
      </p:sp>
      <p:sp>
        <p:nvSpPr>
          <p:cNvPr id="30" name="Rectangle 29">
            <a:extLst>
              <a:ext uri="{FF2B5EF4-FFF2-40B4-BE49-F238E27FC236}">
                <a16:creationId xmlns:a16="http://schemas.microsoft.com/office/drawing/2014/main" id="{18B44D68-0F15-A02A-BD8B-A192B1390BED}"/>
              </a:ext>
            </a:extLst>
          </p:cNvPr>
          <p:cNvSpPr/>
          <p:nvPr/>
        </p:nvSpPr>
        <p:spPr>
          <a:xfrm>
            <a:off x="228600" y="5579928"/>
            <a:ext cx="7977904" cy="523875"/>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279</a:t>
            </a:r>
          </a:p>
        </p:txBody>
      </p:sp>
      <p:sp>
        <p:nvSpPr>
          <p:cNvPr id="31" name="Oval 30">
            <a:extLst>
              <a:ext uri="{FF2B5EF4-FFF2-40B4-BE49-F238E27FC236}">
                <a16:creationId xmlns:a16="http://schemas.microsoft.com/office/drawing/2014/main" id="{A07FD109-96B4-0846-D6DA-4C4406E40E41}"/>
              </a:ext>
            </a:extLst>
          </p:cNvPr>
          <p:cNvSpPr/>
          <p:nvPr/>
        </p:nvSpPr>
        <p:spPr>
          <a:xfrm>
            <a:off x="10871496" y="1939676"/>
            <a:ext cx="1234779" cy="9906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14%</a:t>
            </a:r>
          </a:p>
        </p:txBody>
      </p:sp>
      <p:sp>
        <p:nvSpPr>
          <p:cNvPr id="32" name="Oval 31">
            <a:extLst>
              <a:ext uri="{FF2B5EF4-FFF2-40B4-BE49-F238E27FC236}">
                <a16:creationId xmlns:a16="http://schemas.microsoft.com/office/drawing/2014/main" id="{0D334C31-7E1A-6A7D-A1FF-E96464876169}"/>
              </a:ext>
            </a:extLst>
          </p:cNvPr>
          <p:cNvSpPr/>
          <p:nvPr/>
        </p:nvSpPr>
        <p:spPr>
          <a:xfrm>
            <a:off x="10871496" y="3500308"/>
            <a:ext cx="1133475" cy="9906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7%</a:t>
            </a:r>
          </a:p>
        </p:txBody>
      </p:sp>
      <p:sp>
        <p:nvSpPr>
          <p:cNvPr id="33" name="Oval 32">
            <a:extLst>
              <a:ext uri="{FF2B5EF4-FFF2-40B4-BE49-F238E27FC236}">
                <a16:creationId xmlns:a16="http://schemas.microsoft.com/office/drawing/2014/main" id="{C9D35A56-5B63-7D87-AD4B-B4F060F4BDB1}"/>
              </a:ext>
            </a:extLst>
          </p:cNvPr>
          <p:cNvSpPr/>
          <p:nvPr/>
        </p:nvSpPr>
        <p:spPr>
          <a:xfrm>
            <a:off x="10829925" y="5023548"/>
            <a:ext cx="1133475" cy="9906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9%</a:t>
            </a:r>
          </a:p>
        </p:txBody>
      </p:sp>
    </p:spTree>
    <p:extLst>
      <p:ext uri="{BB962C8B-B14F-4D97-AF65-F5344CB8AC3E}">
        <p14:creationId xmlns:p14="http://schemas.microsoft.com/office/powerpoint/2010/main" val="403642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a:extLst>
              <a:ext uri="{FF2B5EF4-FFF2-40B4-BE49-F238E27FC236}">
                <a16:creationId xmlns:a16="http://schemas.microsoft.com/office/drawing/2014/main" id="{CD0360F4-338D-4B8B-8DDC-979C2A1E10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7" name="Object 36" hidden="1">
                        <a:extLst>
                          <a:ext uri="{FF2B5EF4-FFF2-40B4-BE49-F238E27FC236}">
                            <a16:creationId xmlns:a16="http://schemas.microsoft.com/office/drawing/2014/main" id="{CD0360F4-338D-4B8B-8DDC-979C2A1E10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EB1C60B8-081F-4059-994B-4CDA804F7A89}"/>
              </a:ext>
            </a:extLst>
          </p:cNvPr>
          <p:cNvSpPr/>
          <p:nvPr/>
        </p:nvSpPr>
        <p:spPr>
          <a:xfrm>
            <a:off x="-16897" y="0"/>
            <a:ext cx="459943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4" name="Oval 23">
            <a:extLst>
              <a:ext uri="{FF2B5EF4-FFF2-40B4-BE49-F238E27FC236}">
                <a16:creationId xmlns:a16="http://schemas.microsoft.com/office/drawing/2014/main" id="{0ED98EDD-4275-45BA-A049-703622482601}"/>
              </a:ext>
            </a:extLst>
          </p:cNvPr>
          <p:cNvSpPr/>
          <p:nvPr/>
        </p:nvSpPr>
        <p:spPr>
          <a:xfrm>
            <a:off x="5359721" y="932250"/>
            <a:ext cx="440656" cy="44065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Open Sans"/>
                <a:ea typeface="+mn-ea"/>
                <a:cs typeface="+mn-cs"/>
              </a:rPr>
              <a:t>1</a:t>
            </a:r>
          </a:p>
        </p:txBody>
      </p:sp>
      <p:grpSp>
        <p:nvGrpSpPr>
          <p:cNvPr id="9" name="Group 8">
            <a:extLst>
              <a:ext uri="{FF2B5EF4-FFF2-40B4-BE49-F238E27FC236}">
                <a16:creationId xmlns:a16="http://schemas.microsoft.com/office/drawing/2014/main" id="{DEF7A026-2C4A-D3F3-3C1C-54D0FB323D2A}"/>
              </a:ext>
            </a:extLst>
          </p:cNvPr>
          <p:cNvGrpSpPr/>
          <p:nvPr/>
        </p:nvGrpSpPr>
        <p:grpSpPr>
          <a:xfrm>
            <a:off x="5893316" y="3462439"/>
            <a:ext cx="5137200" cy="1384995"/>
            <a:chOff x="5893316" y="3462439"/>
            <a:chExt cx="5137200" cy="1384995"/>
          </a:xfrm>
        </p:grpSpPr>
        <p:sp>
          <p:nvSpPr>
            <p:cNvPr id="26" name="TextBox 25">
              <a:extLst>
                <a:ext uri="{FF2B5EF4-FFF2-40B4-BE49-F238E27FC236}">
                  <a16:creationId xmlns:a16="http://schemas.microsoft.com/office/drawing/2014/main" id="{2DC8DAA7-56CD-48F4-A253-22A863B3D45C}"/>
                </a:ext>
              </a:extLst>
            </p:cNvPr>
            <p:cNvSpPr txBox="1"/>
            <p:nvPr/>
          </p:nvSpPr>
          <p:spPr>
            <a:xfrm>
              <a:off x="5893316" y="3462439"/>
              <a:ext cx="51372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noProof="0" dirty="0">
                  <a:ln>
                    <a:noFill/>
                  </a:ln>
                  <a:effectLst/>
                  <a:uLnTx/>
                  <a:uFillTx/>
                  <a:latin typeface="Open Sans"/>
                  <a:ea typeface="+mn-ea"/>
                  <a:cs typeface="+mn-cs"/>
                </a:rPr>
                <a:t>Transition home</a:t>
              </a:r>
              <a:br>
                <a:rPr kumimoji="0" lang="en-US" sz="1200" b="1" i="0" u="none" strike="noStrike" kern="1200" cap="all" spc="0" normalizeH="0" noProof="0" dirty="0">
                  <a:ln>
                    <a:noFill/>
                  </a:ln>
                  <a:effectLst/>
                  <a:uLnTx/>
                  <a:uFillTx/>
                  <a:latin typeface="Open Sans"/>
                  <a:ea typeface="+mn-ea"/>
                  <a:cs typeface="+mn-cs"/>
                </a:rPr>
              </a:br>
              <a:endParaRPr kumimoji="0" lang="en-US" sz="1200" b="1" i="0" u="none" strike="noStrike" kern="1200" cap="none" spc="0" normalizeH="0" baseline="0" noProof="0" dirty="0">
                <a:ln>
                  <a:noFill/>
                </a:ln>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Open Sans"/>
                  <a:ea typeface="Montserrat Light" charset="0"/>
                  <a:cs typeface="Montserrat Light" charset="0"/>
                </a:rPr>
                <a:t>While living in the transition home, </a:t>
              </a:r>
              <a:r>
                <a:rPr lang="en-US" sz="1200" dirty="0">
                  <a:latin typeface="Open Sans"/>
                  <a:ea typeface="Montserrat Light" charset="0"/>
                  <a:cs typeface="Montserrat Light" charset="0"/>
                </a:rPr>
                <a:t>individuals</a:t>
              </a:r>
              <a:r>
                <a:rPr kumimoji="0" lang="en-US" sz="1200" b="0" i="0" u="none" strike="noStrike" kern="1200" cap="none" spc="0" normalizeH="0" baseline="0" noProof="0" dirty="0">
                  <a:ln>
                    <a:noFill/>
                  </a:ln>
                  <a:effectLst/>
                  <a:uLnTx/>
                  <a:uFillTx/>
                  <a:latin typeface="Open Sans"/>
                  <a:ea typeface="Montserrat Light" charset="0"/>
                  <a:cs typeface="Montserrat Light" charset="0"/>
                </a:rPr>
                <a:t> will learn the necessary skills required to live more independently including learning how to use public transportation, managing their own finances, and completing household tasks such as cooking </a:t>
              </a:r>
              <a:r>
                <a:rPr lang="en-US" sz="1200" dirty="0">
                  <a:latin typeface="Open Sans"/>
                  <a:ea typeface="Montserrat Light" charset="0"/>
                  <a:cs typeface="Montserrat Light" charset="0"/>
                </a:rPr>
                <a:t>and </a:t>
              </a:r>
              <a:r>
                <a:rPr kumimoji="0" lang="en-US" sz="1200" b="0" i="0" u="none" strike="noStrike" kern="1200" cap="none" spc="0" normalizeH="0" baseline="0" noProof="0" dirty="0">
                  <a:ln>
                    <a:noFill/>
                  </a:ln>
                  <a:effectLst/>
                  <a:uLnTx/>
                  <a:uFillTx/>
                  <a:latin typeface="Open Sans"/>
                  <a:ea typeface="Montserrat Light" charset="0"/>
                  <a:cs typeface="Montserrat Light" charset="0"/>
                </a:rPr>
                <a:t>cleaning. </a:t>
              </a:r>
            </a:p>
          </p:txBody>
        </p:sp>
        <p:cxnSp>
          <p:nvCxnSpPr>
            <p:cNvPr id="28" name="Straight Connector 27">
              <a:extLst>
                <a:ext uri="{FF2B5EF4-FFF2-40B4-BE49-F238E27FC236}">
                  <a16:creationId xmlns:a16="http://schemas.microsoft.com/office/drawing/2014/main" id="{0E5A95C2-41A0-4AA4-974B-37D6B5CEC6DC}"/>
                </a:ext>
              </a:extLst>
            </p:cNvPr>
            <p:cNvCxnSpPr>
              <a:cxnSpLocks/>
            </p:cNvCxnSpPr>
            <p:nvPr/>
          </p:nvCxnSpPr>
          <p:spPr>
            <a:xfrm>
              <a:off x="6010959" y="3739723"/>
              <a:ext cx="484721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9C1D51F2-665A-44F9-BC71-0BE1960E54A8}"/>
              </a:ext>
            </a:extLst>
          </p:cNvPr>
          <p:cNvSpPr/>
          <p:nvPr/>
        </p:nvSpPr>
        <p:spPr>
          <a:xfrm>
            <a:off x="5359721" y="3442191"/>
            <a:ext cx="440656" cy="44065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Open Sans"/>
                <a:ea typeface="+mn-ea"/>
                <a:cs typeface="+mn-cs"/>
              </a:rPr>
              <a:t>2</a:t>
            </a:r>
          </a:p>
        </p:txBody>
      </p:sp>
      <p:sp>
        <p:nvSpPr>
          <p:cNvPr id="30" name="Oval 29">
            <a:extLst>
              <a:ext uri="{FF2B5EF4-FFF2-40B4-BE49-F238E27FC236}">
                <a16:creationId xmlns:a16="http://schemas.microsoft.com/office/drawing/2014/main" id="{AA18EBBE-2C95-4ECB-82C5-56196C499DAF}"/>
              </a:ext>
            </a:extLst>
          </p:cNvPr>
          <p:cNvSpPr/>
          <p:nvPr/>
        </p:nvSpPr>
        <p:spPr>
          <a:xfrm>
            <a:off x="5359721" y="5053816"/>
            <a:ext cx="440656" cy="44065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Open Sans"/>
                <a:ea typeface="+mn-ea"/>
                <a:cs typeface="+mn-cs"/>
              </a:rPr>
              <a:t>3</a:t>
            </a:r>
          </a:p>
        </p:txBody>
      </p:sp>
      <p:grpSp>
        <p:nvGrpSpPr>
          <p:cNvPr id="10" name="Group 9">
            <a:extLst>
              <a:ext uri="{FF2B5EF4-FFF2-40B4-BE49-F238E27FC236}">
                <a16:creationId xmlns:a16="http://schemas.microsoft.com/office/drawing/2014/main" id="{2A9076BA-A69F-0930-C7A6-8DE08B759985}"/>
              </a:ext>
            </a:extLst>
          </p:cNvPr>
          <p:cNvGrpSpPr/>
          <p:nvPr/>
        </p:nvGrpSpPr>
        <p:grpSpPr>
          <a:xfrm>
            <a:off x="5935444" y="932250"/>
            <a:ext cx="5435333" cy="2123658"/>
            <a:chOff x="5894562" y="1109221"/>
            <a:chExt cx="5435333" cy="2123658"/>
          </a:xfrm>
        </p:grpSpPr>
        <p:sp>
          <p:nvSpPr>
            <p:cNvPr id="27" name="TextBox 26">
              <a:extLst>
                <a:ext uri="{FF2B5EF4-FFF2-40B4-BE49-F238E27FC236}">
                  <a16:creationId xmlns:a16="http://schemas.microsoft.com/office/drawing/2014/main" id="{CDEB55E1-950D-4A3B-AEE6-9F38E9CEE864}"/>
                </a:ext>
              </a:extLst>
            </p:cNvPr>
            <p:cNvSpPr txBox="1"/>
            <p:nvPr/>
          </p:nvSpPr>
          <p:spPr>
            <a:xfrm>
              <a:off x="5894562" y="1109221"/>
              <a:ext cx="5435333"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noProof="0" dirty="0">
                  <a:ln>
                    <a:noFill/>
                  </a:ln>
                  <a:solidFill>
                    <a:prstClr val="black"/>
                  </a:solidFill>
                  <a:effectLst/>
                  <a:uLnTx/>
                  <a:uFillTx/>
                  <a:latin typeface="Open Sans"/>
                  <a:ea typeface="+mn-ea"/>
                  <a:cs typeface="+mn-cs"/>
                </a:rPr>
                <a:t>assistive technology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ontserrat Light" charset="0"/>
                  <a:cs typeface="Montserrat Light" charset="0"/>
                </a:rPr>
                <a:t>The Arc of Southington will offer assistive technology training to teach staff how to foster and promote independence. </a:t>
              </a:r>
              <a:r>
                <a:rPr lang="en-US" sz="1200" dirty="0">
                  <a:solidFill>
                    <a:prstClr val="black"/>
                  </a:solidFill>
                  <a:latin typeface="Open Sans"/>
                  <a:ea typeface="Montserrat Light" charset="0"/>
                  <a:cs typeface="Montserrat Light" charset="0"/>
                </a:rPr>
                <a:t>Trained staff will complete an assessment for each individual transitioning to identify appropriate assistive technology solutions based on their goals and needs. This will include identifying technology solutions to promote safety in an independent environment. </a:t>
              </a:r>
              <a:r>
                <a:rPr kumimoji="0" lang="en-US" sz="1200" b="0" i="0" u="none" strike="noStrike" kern="1200" cap="none" spc="0" normalizeH="0" baseline="0" noProof="0" dirty="0">
                  <a:ln>
                    <a:noFill/>
                  </a:ln>
                  <a:solidFill>
                    <a:prstClr val="black"/>
                  </a:solidFill>
                  <a:effectLst/>
                  <a:uLnTx/>
                  <a:uFillTx/>
                  <a:latin typeface="Open Sans"/>
                  <a:ea typeface="Montserrat Light" charset="0"/>
                  <a:cs typeface="Montserrat Light" charset="0"/>
                </a:rPr>
                <a:t>This training will be ongoing and will adapt as the needs of the individuals change. The Arc of Southington is looking to supplement STEP funds by applying for the open Notice of Opportunity regarding assistive technology for the transition home. </a:t>
              </a:r>
            </a:p>
          </p:txBody>
        </p:sp>
        <p:cxnSp>
          <p:nvCxnSpPr>
            <p:cNvPr id="31" name="Straight Connector 30">
              <a:extLst>
                <a:ext uri="{FF2B5EF4-FFF2-40B4-BE49-F238E27FC236}">
                  <a16:creationId xmlns:a16="http://schemas.microsoft.com/office/drawing/2014/main" id="{01305B88-CEE7-44D4-A7F2-D288816FCAF1}"/>
                </a:ext>
              </a:extLst>
            </p:cNvPr>
            <p:cNvCxnSpPr>
              <a:cxnSpLocks/>
            </p:cNvCxnSpPr>
            <p:nvPr/>
          </p:nvCxnSpPr>
          <p:spPr>
            <a:xfrm>
              <a:off x="6010959" y="1391656"/>
              <a:ext cx="4584737"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6196A006-BF15-6C33-9281-2F05E3596A95}"/>
              </a:ext>
            </a:extLst>
          </p:cNvPr>
          <p:cNvGrpSpPr/>
          <p:nvPr/>
        </p:nvGrpSpPr>
        <p:grpSpPr>
          <a:xfrm>
            <a:off x="5930174" y="5056281"/>
            <a:ext cx="5314842" cy="1569660"/>
            <a:chOff x="5930174" y="5056281"/>
            <a:chExt cx="5314842" cy="1569660"/>
          </a:xfrm>
        </p:grpSpPr>
        <p:sp>
          <p:nvSpPr>
            <p:cNvPr id="25" name="TextBox 24">
              <a:extLst>
                <a:ext uri="{FF2B5EF4-FFF2-40B4-BE49-F238E27FC236}">
                  <a16:creationId xmlns:a16="http://schemas.microsoft.com/office/drawing/2014/main" id="{77B0330E-ACE6-412F-BF5B-AEF1F726B74B}"/>
                </a:ext>
              </a:extLst>
            </p:cNvPr>
            <p:cNvSpPr txBox="1"/>
            <p:nvPr/>
          </p:nvSpPr>
          <p:spPr>
            <a:xfrm>
              <a:off x="5930174" y="5056281"/>
              <a:ext cx="531484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all" dirty="0">
                  <a:latin typeface="Open Sans"/>
                </a:rPr>
                <a:t>Holistic Supports</a:t>
              </a:r>
              <a:endParaRPr kumimoji="0" lang="en-US" sz="1200" b="1" i="0" u="none" strike="noStrike" kern="1200" cap="all" spc="0" normalizeH="0" noProof="0" dirty="0">
                <a:ln>
                  <a:noFill/>
                </a:ln>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ea typeface="Montserrat Light" charset="0"/>
                  <a:cs typeface="Montserrat Light" charset="0"/>
                </a:rPr>
                <a:t>The Arc of Southington will provide holistic supports for individuals in the transition house. This will include behavioral supports, medical and dietary supports, Meals on Wheels, healthy cooking classes, cyber and community safety, travel training, and facilitating community connections. Additionally, all individuals will have access to counseling services. </a:t>
              </a:r>
              <a:endParaRPr kumimoji="0" lang="en-US" sz="1200" b="0" i="0" u="none" strike="noStrike" kern="1200" cap="none" spc="0" normalizeH="0" baseline="0" noProof="0" dirty="0">
                <a:ln>
                  <a:noFill/>
                </a:ln>
                <a:effectLst/>
                <a:uLnTx/>
                <a:uFillTx/>
                <a:latin typeface="Open Sans"/>
                <a:ea typeface="Montserrat Light" charset="0"/>
                <a:cs typeface="Montserrat Light" charset="0"/>
              </a:endParaRPr>
            </a:p>
          </p:txBody>
        </p:sp>
        <p:cxnSp>
          <p:nvCxnSpPr>
            <p:cNvPr id="32" name="Straight Connector 31">
              <a:extLst>
                <a:ext uri="{FF2B5EF4-FFF2-40B4-BE49-F238E27FC236}">
                  <a16:creationId xmlns:a16="http://schemas.microsoft.com/office/drawing/2014/main" id="{F34CF609-9ABF-4854-972D-39A2AF1F03F4}"/>
                </a:ext>
              </a:extLst>
            </p:cNvPr>
            <p:cNvCxnSpPr>
              <a:cxnSpLocks/>
            </p:cNvCxnSpPr>
            <p:nvPr/>
          </p:nvCxnSpPr>
          <p:spPr>
            <a:xfrm>
              <a:off x="6010959" y="5372778"/>
              <a:ext cx="481394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7BF1883-95FE-1B40-8C2F-8226B5B47C95}"/>
              </a:ext>
            </a:extLst>
          </p:cNvPr>
          <p:cNvSpPr>
            <a:spLocks noGrp="1"/>
          </p:cNvSpPr>
          <p:nvPr>
            <p:ph type="title"/>
          </p:nvPr>
        </p:nvSpPr>
        <p:spPr>
          <a:xfrm>
            <a:off x="104503" y="876038"/>
            <a:ext cx="4191123" cy="1537610"/>
          </a:xfrm>
        </p:spPr>
        <p:txBody>
          <a:bodyPr/>
          <a:lstStyle/>
          <a:p>
            <a:r>
              <a:rPr lang="en-US" sz="1400" b="0" i="1" spc="0" dirty="0">
                <a:solidFill>
                  <a:prstClr val="black"/>
                </a:solidFill>
                <a:ea typeface="Montserrat SemiBold" charset="0"/>
                <a:cs typeface="Montserrat SemiBold" charset="0"/>
              </a:rPr>
              <a:t>The Arc of Southington has a mission of educating, empowering, supporting, and advocating for people with disabilities. They are working with three individuals in their </a:t>
            </a:r>
            <a:r>
              <a:rPr lang="en-US" sz="1400" i="1" spc="0" dirty="0">
                <a:solidFill>
                  <a:prstClr val="black"/>
                </a:solidFill>
                <a:ea typeface="Montserrat SemiBold" charset="0"/>
                <a:cs typeface="Montserrat SemiBold" charset="0"/>
              </a:rPr>
              <a:t>CLA residential supports to move to a transition home model </a:t>
            </a:r>
            <a:r>
              <a:rPr lang="en-US" sz="1400" b="0" i="1" spc="0" dirty="0">
                <a:solidFill>
                  <a:prstClr val="black"/>
                </a:solidFill>
                <a:ea typeface="Montserrat SemiBold" charset="0"/>
                <a:cs typeface="Montserrat SemiBold" charset="0"/>
              </a:rPr>
              <a:t>where individuals will gain the necessary skills to prepare to move into independent living (IHS and Clustered IHS) or supportive housing. </a:t>
            </a:r>
            <a:br>
              <a:rPr lang="en-US" sz="1400" b="0" i="1" spc="0" dirty="0">
                <a:solidFill>
                  <a:prstClr val="black"/>
                </a:solidFill>
                <a:ea typeface="Montserrat SemiBold" charset="0"/>
                <a:cs typeface="Montserrat SemiBold" charset="0"/>
              </a:rPr>
            </a:br>
            <a:endParaRPr lang="en-US" dirty="0"/>
          </a:p>
        </p:txBody>
      </p:sp>
      <p:sp>
        <p:nvSpPr>
          <p:cNvPr id="3" name="TextBox 2">
            <a:extLst>
              <a:ext uri="{FF2B5EF4-FFF2-40B4-BE49-F238E27FC236}">
                <a16:creationId xmlns:a16="http://schemas.microsoft.com/office/drawing/2014/main" id="{97B5BFB3-3125-2C6C-6017-64433E8C4B83}"/>
              </a:ext>
            </a:extLst>
          </p:cNvPr>
          <p:cNvSpPr txBox="1"/>
          <p:nvPr/>
        </p:nvSpPr>
        <p:spPr>
          <a:xfrm>
            <a:off x="4763310" y="154017"/>
            <a:ext cx="3575407" cy="430887"/>
          </a:xfrm>
          <a:prstGeom prst="rect">
            <a:avLst/>
          </a:prstGeom>
          <a:noFill/>
        </p:spPr>
        <p:txBody>
          <a:bodyPr vert="horz" wrap="square" lIns="0" tIns="0" rIns="0" bIns="0" rtlCol="0">
            <a:spAutoFit/>
          </a:bodyPr>
          <a:lstStyle/>
          <a:p>
            <a:pPr>
              <a:spcBef>
                <a:spcPts val="200"/>
              </a:spcBef>
              <a:buSzPct val="100000"/>
            </a:pPr>
            <a:r>
              <a:rPr lang="en-US" sz="2800" b="1" dirty="0">
                <a:solidFill>
                  <a:schemeClr val="accent2">
                    <a:lumMod val="50000"/>
                  </a:schemeClr>
                </a:solidFill>
              </a:rPr>
              <a:t>Plan Highlights:</a:t>
            </a:r>
          </a:p>
        </p:txBody>
      </p:sp>
      <p:sp>
        <p:nvSpPr>
          <p:cNvPr id="6" name="TextBox 5">
            <a:extLst>
              <a:ext uri="{FF2B5EF4-FFF2-40B4-BE49-F238E27FC236}">
                <a16:creationId xmlns:a16="http://schemas.microsoft.com/office/drawing/2014/main" id="{24401FDD-C8DC-2DDC-8107-F99E3F6EA14D}"/>
              </a:ext>
            </a:extLst>
          </p:cNvPr>
          <p:cNvSpPr txBox="1"/>
          <p:nvPr/>
        </p:nvSpPr>
        <p:spPr>
          <a:xfrm>
            <a:off x="0" y="0"/>
            <a:ext cx="4224196" cy="830997"/>
          </a:xfrm>
          <a:prstGeom prst="rect">
            <a:avLst/>
          </a:prstGeom>
          <a:noFill/>
        </p:spPr>
        <p:txBody>
          <a:bodyPr wrap="square">
            <a:spAutoFit/>
          </a:bodyPr>
          <a:lstStyle/>
          <a:p>
            <a:r>
              <a:rPr lang="en-US" sz="2400" b="1" dirty="0">
                <a:solidFill>
                  <a:prstClr val="black"/>
                </a:solidFill>
              </a:rPr>
              <a:t>The Arc of Southington, Inc.</a:t>
            </a:r>
            <a:endParaRPr lang="en-US" sz="2400" b="1" dirty="0"/>
          </a:p>
        </p:txBody>
      </p:sp>
      <p:sp>
        <p:nvSpPr>
          <p:cNvPr id="7" name="Rectangle 6">
            <a:extLst>
              <a:ext uri="{FF2B5EF4-FFF2-40B4-BE49-F238E27FC236}">
                <a16:creationId xmlns:a16="http://schemas.microsoft.com/office/drawing/2014/main" id="{C0FA36FC-4C88-DD66-8C26-7021FDD4CBE8}"/>
              </a:ext>
            </a:extLst>
          </p:cNvPr>
          <p:cNvSpPr/>
          <p:nvPr/>
        </p:nvSpPr>
        <p:spPr bwMode="gray">
          <a:xfrm>
            <a:off x="-39682" y="4569938"/>
            <a:ext cx="4599432" cy="2288061"/>
          </a:xfrm>
          <a:prstGeom prst="rect">
            <a:avLst/>
          </a:prstGeom>
          <a:solidFill>
            <a:schemeClr val="accent2">
              <a:lumMod val="50000"/>
              <a:alpha val="18000"/>
            </a:schemeClr>
          </a:solidFill>
          <a:ln w="19050"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8" name="TextBox 7">
            <a:extLst>
              <a:ext uri="{FF2B5EF4-FFF2-40B4-BE49-F238E27FC236}">
                <a16:creationId xmlns:a16="http://schemas.microsoft.com/office/drawing/2014/main" id="{B873112D-C958-475C-4010-1113455B4245}"/>
              </a:ext>
            </a:extLst>
          </p:cNvPr>
          <p:cNvSpPr txBox="1"/>
          <p:nvPr/>
        </p:nvSpPr>
        <p:spPr>
          <a:xfrm>
            <a:off x="33073" y="4608769"/>
            <a:ext cx="4191123" cy="2005677"/>
          </a:xfrm>
          <a:prstGeom prst="rect">
            <a:avLst/>
          </a:prstGeom>
          <a:noFill/>
        </p:spPr>
        <p:txBody>
          <a:bodyPr vert="horz" wrap="square" lIns="0" tIns="0" rIns="0" bIns="0" rtlCol="0">
            <a:spAutoFit/>
          </a:bodyPr>
          <a:lstStyle/>
          <a:p>
            <a:pPr>
              <a:spcBef>
                <a:spcPts val="200"/>
              </a:spcBef>
              <a:buSzPct val="100000"/>
            </a:pPr>
            <a:r>
              <a:rPr kumimoji="0" lang="en-US" sz="1400" b="1" i="0" u="none" strike="noStrike" kern="1200" cap="none" spc="0" normalizeH="0" baseline="0" noProof="0" dirty="0">
                <a:ln>
                  <a:noFill/>
                </a:ln>
                <a:effectLst/>
                <a:uLnTx/>
                <a:uFillTx/>
                <a:latin typeface="Open Sans"/>
                <a:ea typeface="Montserrat SemiBold" charset="0"/>
                <a:cs typeface="Montserrat SemiBold" charset="0"/>
              </a:rPr>
              <a:t>Individuals Transitioning: </a:t>
            </a:r>
          </a:p>
          <a:p>
            <a:pPr>
              <a:spcBef>
                <a:spcPts val="200"/>
              </a:spcBef>
              <a:buSzPct val="100000"/>
            </a:pPr>
            <a:endParaRPr kumimoji="0" lang="en-US" sz="1400" b="1" i="0" u="none" strike="noStrike" kern="1200" cap="none" spc="0" normalizeH="0" baseline="0" noProof="0" dirty="0">
              <a:ln>
                <a:noFill/>
              </a:ln>
              <a:effectLst/>
              <a:uLnTx/>
              <a:uFillTx/>
              <a:latin typeface="Open Sans"/>
              <a:ea typeface="Montserrat SemiBold" charset="0"/>
              <a:cs typeface="Montserrat SemiBold" charset="0"/>
            </a:endParaRPr>
          </a:p>
          <a:p>
            <a:pPr>
              <a:spcBef>
                <a:spcPts val="200"/>
              </a:spcBef>
              <a:spcAft>
                <a:spcPts val="1200"/>
              </a:spcAft>
              <a:buSzPct val="100000"/>
            </a:pPr>
            <a:r>
              <a:rPr kumimoji="0" lang="en-US" sz="1400" i="1" u="none" strike="noStrike" kern="1200" cap="none" spc="0" normalizeH="0" baseline="0" noProof="0" dirty="0">
                <a:ln>
                  <a:noFill/>
                </a:ln>
                <a:effectLst/>
                <a:uLnTx/>
                <a:uFillTx/>
                <a:latin typeface="Open Sans"/>
                <a:ea typeface="Montserrat SemiBold" charset="0"/>
                <a:cs typeface="Montserrat SemiBold" charset="0"/>
              </a:rPr>
              <a:t>   Day/Employment: N/A</a:t>
            </a:r>
            <a:endParaRPr kumimoji="0" lang="en-US" sz="1400" b="0" i="1" u="none" strike="noStrike" kern="1200" cap="none" spc="0" normalizeH="0" baseline="0" noProof="0" dirty="0">
              <a:ln>
                <a:noFill/>
              </a:ln>
              <a:effectLst/>
              <a:uLnTx/>
              <a:uFillTx/>
              <a:latin typeface="Open Sans"/>
              <a:ea typeface="Montserrat SemiBold" charset="0"/>
              <a:cs typeface="Montserrat SemiBold" charset="0"/>
            </a:endParaRPr>
          </a:p>
          <a:p>
            <a:pPr>
              <a:spcBef>
                <a:spcPts val="200"/>
              </a:spcBef>
              <a:buSzPct val="100000"/>
            </a:pPr>
            <a:r>
              <a:rPr kumimoji="0" lang="en-US" sz="1400" b="0" i="1" u="none" strike="noStrike" kern="1200" cap="none" spc="0" normalizeH="0" baseline="0" noProof="0" dirty="0">
                <a:ln>
                  <a:noFill/>
                </a:ln>
                <a:effectLst/>
                <a:uLnTx/>
                <a:uFillTx/>
                <a:latin typeface="Open Sans"/>
                <a:ea typeface="Montserrat SemiBold" charset="0"/>
                <a:cs typeface="Montserrat SemiBold" charset="0"/>
              </a:rPr>
              <a:t>   Residential: 3</a:t>
            </a:r>
            <a:endParaRPr lang="en-US" sz="1400" i="1" dirty="0">
              <a:latin typeface="Open Sans"/>
              <a:ea typeface="Montserrat SemiBold" charset="0"/>
              <a:cs typeface="Montserrat SemiBold" charset="0"/>
            </a:endParaRPr>
          </a:p>
          <a:p>
            <a:pPr>
              <a:spcBef>
                <a:spcPts val="200"/>
              </a:spcBef>
              <a:buSzPct val="100000"/>
            </a:pPr>
            <a:br>
              <a:rPr kumimoji="0" lang="en-US" sz="1400" b="1" i="0" u="none" strike="noStrike" kern="1200" cap="none" spc="0" normalizeH="0" baseline="0" noProof="0" dirty="0">
                <a:ln>
                  <a:noFill/>
                </a:ln>
                <a:effectLst/>
                <a:uLnTx/>
                <a:uFillTx/>
                <a:latin typeface="Open Sans"/>
                <a:ea typeface="Montserrat SemiBold" charset="0"/>
                <a:cs typeface="Montserrat SemiBold" charset="0"/>
              </a:rPr>
            </a:br>
            <a:r>
              <a:rPr kumimoji="0" lang="en-US" sz="1400" b="1" i="0" u="none" strike="noStrike" kern="1200" cap="none" spc="0" normalizeH="0" baseline="0" noProof="0" dirty="0">
                <a:ln>
                  <a:noFill/>
                </a:ln>
                <a:effectLst/>
                <a:uLnTx/>
                <a:uFillTx/>
                <a:latin typeface="Open Sans"/>
                <a:ea typeface="Montserrat SemiBold" charset="0"/>
                <a:cs typeface="Montserrat SemiBold" charset="0"/>
              </a:rPr>
              <a:t>Programs Involved: </a:t>
            </a:r>
            <a:r>
              <a:rPr kumimoji="0" lang="en-US" sz="1400" i="0" u="none" strike="noStrike" kern="1200" cap="none" spc="0" normalizeH="0" baseline="0" noProof="0" dirty="0">
                <a:ln>
                  <a:noFill/>
                </a:ln>
                <a:effectLst/>
                <a:uLnTx/>
                <a:uFillTx/>
                <a:latin typeface="Open Sans"/>
                <a:ea typeface="Montserrat SemiBold" charset="0"/>
                <a:cs typeface="Montserrat SemiBold" charset="0"/>
              </a:rPr>
              <a:t>CLA, IHS </a:t>
            </a:r>
            <a:br>
              <a:rPr kumimoji="0" lang="en-US" sz="1400" b="1" i="0" u="none" strike="noStrike" kern="1200" cap="none" spc="0" normalizeH="0" baseline="0" noProof="0" dirty="0">
                <a:ln>
                  <a:noFill/>
                </a:ln>
                <a:effectLst/>
                <a:uLnTx/>
                <a:uFillTx/>
                <a:latin typeface="Open Sans"/>
                <a:ea typeface="Montserrat SemiBold" charset="0"/>
                <a:cs typeface="Montserrat SemiBold" charset="0"/>
              </a:rPr>
            </a:br>
            <a:endParaRPr kumimoji="0" lang="en-US" sz="1400" b="1" i="0" u="none" strike="noStrike" kern="1200" cap="none" spc="0" normalizeH="0" baseline="0" noProof="0" dirty="0">
              <a:ln>
                <a:noFill/>
              </a:ln>
              <a:effectLst/>
              <a:uLnTx/>
              <a:uFillTx/>
              <a:latin typeface="Open Sans"/>
              <a:ea typeface="Montserrat SemiBold" charset="0"/>
              <a:cs typeface="Montserrat SemiBold" charset="0"/>
            </a:endParaRPr>
          </a:p>
          <a:p>
            <a:pPr>
              <a:spcBef>
                <a:spcPts val="200"/>
              </a:spcBef>
              <a:buSzPct val="100000"/>
            </a:pPr>
            <a:r>
              <a:rPr kumimoji="0" lang="en-US" sz="1400" b="1" i="0" u="none" strike="noStrike" kern="1200" cap="none" spc="0" normalizeH="0" baseline="0" noProof="0" dirty="0">
                <a:ln>
                  <a:noFill/>
                </a:ln>
                <a:effectLst/>
                <a:uLnTx/>
                <a:uFillTx/>
                <a:latin typeface="Open Sans"/>
                <a:ea typeface="Montserrat SemiBold" charset="0"/>
                <a:cs typeface="Montserrat SemiBold" charset="0"/>
              </a:rPr>
              <a:t>Restructuring Setting(s)</a:t>
            </a:r>
            <a:r>
              <a:rPr kumimoji="0" lang="en-US" sz="1400" b="0" i="1" u="none" strike="noStrike" kern="1200" cap="none" spc="0" normalizeH="0" baseline="0" noProof="0" dirty="0">
                <a:ln>
                  <a:noFill/>
                </a:ln>
                <a:effectLst/>
                <a:uLnTx/>
                <a:uFillTx/>
                <a:latin typeface="Open Sans"/>
                <a:ea typeface="Montserrat SemiBold" charset="0"/>
                <a:cs typeface="Montserrat SemiBold" charset="0"/>
              </a:rPr>
              <a:t>: </a:t>
            </a:r>
            <a:r>
              <a:rPr lang="en-US" sz="1400" dirty="0">
                <a:latin typeface="Open Sans"/>
                <a:ea typeface="Montserrat SemiBold" charset="0"/>
                <a:cs typeface="Montserrat SemiBold" charset="0"/>
              </a:rPr>
              <a:t>No</a:t>
            </a:r>
            <a:endParaRPr lang="en-US" sz="1200" dirty="0"/>
          </a:p>
        </p:txBody>
      </p:sp>
      <p:sp>
        <p:nvSpPr>
          <p:cNvPr id="4" name="TextBox 3">
            <a:extLst>
              <a:ext uri="{FF2B5EF4-FFF2-40B4-BE49-F238E27FC236}">
                <a16:creationId xmlns:a16="http://schemas.microsoft.com/office/drawing/2014/main" id="{54015BB4-59CC-B63E-00CC-60662BF99BEF}"/>
              </a:ext>
            </a:extLst>
          </p:cNvPr>
          <p:cNvSpPr txBox="1"/>
          <p:nvPr/>
        </p:nvSpPr>
        <p:spPr>
          <a:xfrm>
            <a:off x="9538637" y="106973"/>
            <a:ext cx="2576362" cy="184666"/>
          </a:xfrm>
          <a:prstGeom prst="rect">
            <a:avLst/>
          </a:prstGeom>
          <a:noFill/>
        </p:spPr>
        <p:txBody>
          <a:bodyPr vert="horz" wrap="square" lIns="0" tIns="0" rIns="0" bIns="0" rtlCol="0">
            <a:spAutoFit/>
          </a:bodyPr>
          <a:lstStyle/>
          <a:p>
            <a:pPr algn="ctr">
              <a:spcBef>
                <a:spcPts val="200"/>
              </a:spcBef>
              <a:buSzPct val="100000"/>
            </a:pPr>
            <a:r>
              <a:rPr lang="en-US" sz="1200" b="1" dirty="0"/>
              <a:t>Approved by agency on 11/27/23</a:t>
            </a:r>
          </a:p>
        </p:txBody>
      </p:sp>
    </p:spTree>
    <p:extLst>
      <p:ext uri="{BB962C8B-B14F-4D97-AF65-F5344CB8AC3E}">
        <p14:creationId xmlns:p14="http://schemas.microsoft.com/office/powerpoint/2010/main" val="40726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a:extLst>
              <a:ext uri="{FF2B5EF4-FFF2-40B4-BE49-F238E27FC236}">
                <a16:creationId xmlns:a16="http://schemas.microsoft.com/office/drawing/2014/main" id="{CD0360F4-338D-4B8B-8DDC-979C2A1E10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7" name="Object 36" hidden="1">
                        <a:extLst>
                          <a:ext uri="{FF2B5EF4-FFF2-40B4-BE49-F238E27FC236}">
                            <a16:creationId xmlns:a16="http://schemas.microsoft.com/office/drawing/2014/main" id="{CD0360F4-338D-4B8B-8DDC-979C2A1E10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EB1C60B8-081F-4059-994B-4CDA804F7A89}"/>
              </a:ext>
            </a:extLst>
          </p:cNvPr>
          <p:cNvSpPr/>
          <p:nvPr/>
        </p:nvSpPr>
        <p:spPr>
          <a:xfrm>
            <a:off x="-16897" y="0"/>
            <a:ext cx="4599432" cy="68636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4" name="Oval 23">
            <a:extLst>
              <a:ext uri="{FF2B5EF4-FFF2-40B4-BE49-F238E27FC236}">
                <a16:creationId xmlns:a16="http://schemas.microsoft.com/office/drawing/2014/main" id="{0ED98EDD-4275-45BA-A049-703622482601}"/>
              </a:ext>
            </a:extLst>
          </p:cNvPr>
          <p:cNvSpPr/>
          <p:nvPr/>
        </p:nvSpPr>
        <p:spPr>
          <a:xfrm>
            <a:off x="5394496" y="932250"/>
            <a:ext cx="440656" cy="44065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Open Sans"/>
                <a:ea typeface="+mn-ea"/>
                <a:cs typeface="+mn-cs"/>
              </a:rPr>
              <a:t>1</a:t>
            </a:r>
          </a:p>
        </p:txBody>
      </p:sp>
      <p:grpSp>
        <p:nvGrpSpPr>
          <p:cNvPr id="9" name="Group 8">
            <a:extLst>
              <a:ext uri="{FF2B5EF4-FFF2-40B4-BE49-F238E27FC236}">
                <a16:creationId xmlns:a16="http://schemas.microsoft.com/office/drawing/2014/main" id="{95B470C3-EAD9-7A72-6166-E8C99E72B44B}"/>
              </a:ext>
            </a:extLst>
          </p:cNvPr>
          <p:cNvGrpSpPr/>
          <p:nvPr/>
        </p:nvGrpSpPr>
        <p:grpSpPr>
          <a:xfrm>
            <a:off x="5869928" y="2745844"/>
            <a:ext cx="5435333" cy="1569660"/>
            <a:chOff x="5869928" y="2731213"/>
            <a:chExt cx="5435333" cy="1569660"/>
          </a:xfrm>
        </p:grpSpPr>
        <p:sp>
          <p:nvSpPr>
            <p:cNvPr id="27" name="TextBox 26">
              <a:extLst>
                <a:ext uri="{FF2B5EF4-FFF2-40B4-BE49-F238E27FC236}">
                  <a16:creationId xmlns:a16="http://schemas.microsoft.com/office/drawing/2014/main" id="{CDEB55E1-950D-4A3B-AEE6-9F38E9CEE864}"/>
                </a:ext>
              </a:extLst>
            </p:cNvPr>
            <p:cNvSpPr txBox="1"/>
            <p:nvPr/>
          </p:nvSpPr>
          <p:spPr>
            <a:xfrm>
              <a:off x="5869928" y="2731213"/>
              <a:ext cx="543533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noProof="0" dirty="0">
                  <a:ln>
                    <a:noFill/>
                  </a:ln>
                  <a:solidFill>
                    <a:prstClr val="black"/>
                  </a:solidFill>
                  <a:effectLst/>
                  <a:uLnTx/>
                  <a:uFillTx/>
                  <a:latin typeface="Open Sans"/>
                  <a:ea typeface="+mn-ea"/>
                  <a:cs typeface="+mn-cs"/>
                </a:rPr>
                <a:t>Clustered supports with drop-in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ontserrat Light" charset="0"/>
                  <a:cs typeface="Montserrat Light" charset="0"/>
                </a:rPr>
                <a:t>As CRI sets up Clustered </a:t>
              </a:r>
              <a:r>
                <a:rPr lang="en-US" sz="1200" dirty="0">
                  <a:solidFill>
                    <a:prstClr val="black"/>
                  </a:solidFill>
                  <a:latin typeface="Open Sans"/>
                  <a:ea typeface="Montserrat Light" charset="0"/>
                  <a:cs typeface="Montserrat Light" charset="0"/>
                </a:rPr>
                <a:t>IHS supports, there is a l</a:t>
              </a:r>
              <a:r>
                <a:rPr kumimoji="0" lang="en-US" sz="1200" b="0" i="0" u="none" strike="noStrike" kern="1200" cap="none" spc="0" normalizeH="0" baseline="0" noProof="0" dirty="0" err="1">
                  <a:ln>
                    <a:noFill/>
                  </a:ln>
                  <a:solidFill>
                    <a:prstClr val="black"/>
                  </a:solidFill>
                  <a:effectLst/>
                  <a:uLnTx/>
                  <a:uFillTx/>
                  <a:latin typeface="Open Sans"/>
                  <a:ea typeface="Montserrat Light" charset="0"/>
                  <a:cs typeface="Montserrat Light" charset="0"/>
                </a:rPr>
                <a:t>ong</a:t>
              </a:r>
              <a:r>
                <a:rPr lang="en-US" sz="1200" dirty="0">
                  <a:solidFill>
                    <a:prstClr val="black"/>
                  </a:solidFill>
                  <a:latin typeface="Open Sans"/>
                  <a:ea typeface="Montserrat Light" charset="0"/>
                  <a:cs typeface="Montserrat Light" charset="0"/>
                </a:rPr>
                <a:t>-term </a:t>
              </a:r>
              <a:r>
                <a:rPr kumimoji="0" lang="en-US" sz="1200" b="0" i="0" u="none" strike="noStrike" kern="1200" cap="none" spc="0" normalizeH="0" baseline="0" noProof="0" dirty="0">
                  <a:ln>
                    <a:noFill/>
                  </a:ln>
                  <a:solidFill>
                    <a:prstClr val="black"/>
                  </a:solidFill>
                  <a:effectLst/>
                  <a:uLnTx/>
                  <a:uFillTx/>
                  <a:latin typeface="Open Sans"/>
                  <a:ea typeface="Montserrat Light" charset="0"/>
                  <a:cs typeface="Montserrat Light" charset="0"/>
                </a:rPr>
                <a:t>plan to have a drop-in center in the building to provide regular social and instructional activities to residents. The drop-in center in the building, once available, will help support socialization and minimize isolation. Group activities and social opportunities will be readily available using existing common areas and a small office as well. </a:t>
              </a:r>
            </a:p>
          </p:txBody>
        </p:sp>
        <p:cxnSp>
          <p:nvCxnSpPr>
            <p:cNvPr id="28" name="Straight Connector 27">
              <a:extLst>
                <a:ext uri="{FF2B5EF4-FFF2-40B4-BE49-F238E27FC236}">
                  <a16:creationId xmlns:a16="http://schemas.microsoft.com/office/drawing/2014/main" id="{0E5A95C2-41A0-4AA4-974B-37D6B5CEC6DC}"/>
                </a:ext>
              </a:extLst>
            </p:cNvPr>
            <p:cNvCxnSpPr>
              <a:cxnSpLocks/>
            </p:cNvCxnSpPr>
            <p:nvPr/>
          </p:nvCxnSpPr>
          <p:spPr>
            <a:xfrm>
              <a:off x="5977689" y="3053503"/>
              <a:ext cx="484721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9C1D51F2-665A-44F9-BC71-0BE1960E54A8}"/>
              </a:ext>
            </a:extLst>
          </p:cNvPr>
          <p:cNvSpPr/>
          <p:nvPr/>
        </p:nvSpPr>
        <p:spPr>
          <a:xfrm>
            <a:off x="5394496" y="2771200"/>
            <a:ext cx="440656" cy="44065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Open Sans"/>
                <a:ea typeface="+mn-ea"/>
                <a:cs typeface="+mn-cs"/>
              </a:rPr>
              <a:t>2</a:t>
            </a:r>
          </a:p>
        </p:txBody>
      </p:sp>
      <p:sp>
        <p:nvSpPr>
          <p:cNvPr id="30" name="Oval 29">
            <a:extLst>
              <a:ext uri="{FF2B5EF4-FFF2-40B4-BE49-F238E27FC236}">
                <a16:creationId xmlns:a16="http://schemas.microsoft.com/office/drawing/2014/main" id="{AA18EBBE-2C95-4ECB-82C5-56196C499DAF}"/>
              </a:ext>
            </a:extLst>
          </p:cNvPr>
          <p:cNvSpPr/>
          <p:nvPr/>
        </p:nvSpPr>
        <p:spPr>
          <a:xfrm>
            <a:off x="5394496" y="4617666"/>
            <a:ext cx="440656" cy="44065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Open Sans"/>
                <a:ea typeface="+mn-ea"/>
                <a:cs typeface="+mn-cs"/>
              </a:rPr>
              <a:t>3</a:t>
            </a:r>
          </a:p>
        </p:txBody>
      </p:sp>
      <p:grpSp>
        <p:nvGrpSpPr>
          <p:cNvPr id="10" name="Group 9">
            <a:extLst>
              <a:ext uri="{FF2B5EF4-FFF2-40B4-BE49-F238E27FC236}">
                <a16:creationId xmlns:a16="http://schemas.microsoft.com/office/drawing/2014/main" id="{C1D2B5BD-35CE-796F-82EC-7822A5401537}"/>
              </a:ext>
            </a:extLst>
          </p:cNvPr>
          <p:cNvGrpSpPr/>
          <p:nvPr/>
        </p:nvGrpSpPr>
        <p:grpSpPr>
          <a:xfrm>
            <a:off x="5935444" y="932250"/>
            <a:ext cx="5137200" cy="1569660"/>
            <a:chOff x="5935444" y="923353"/>
            <a:chExt cx="5137200" cy="1569660"/>
          </a:xfrm>
        </p:grpSpPr>
        <p:sp>
          <p:nvSpPr>
            <p:cNvPr id="26" name="TextBox 25">
              <a:extLst>
                <a:ext uri="{FF2B5EF4-FFF2-40B4-BE49-F238E27FC236}">
                  <a16:creationId xmlns:a16="http://schemas.microsoft.com/office/drawing/2014/main" id="{2DC8DAA7-56CD-48F4-A253-22A863B3D45C}"/>
                </a:ext>
              </a:extLst>
            </p:cNvPr>
            <p:cNvSpPr txBox="1"/>
            <p:nvPr/>
          </p:nvSpPr>
          <p:spPr>
            <a:xfrm>
              <a:off x="5935444" y="923353"/>
              <a:ext cx="51372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all" dirty="0">
                  <a:solidFill>
                    <a:prstClr val="black"/>
                  </a:solidFill>
                  <a:latin typeface="Open Sans"/>
                </a:rPr>
                <a:t>scheduling tours and “meet and greets”</a:t>
              </a:r>
              <a:endParaRPr kumimoji="0" lang="en-US" sz="1200" b="1" i="0" u="none" strike="noStrike" kern="1200" cap="all" spc="0" normalizeH="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ontserrat Light" charset="0"/>
                  <a:cs typeface="Montserrat Light" charset="0"/>
                </a:rPr>
                <a:t>CRI works with the individual and their team to prepare for the transition through visits, tours, and transition planning sessions.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ontserrat Light" charset="0"/>
                  <a:cs typeface="Montserrat Light" charset="0"/>
                </a:rPr>
                <a:t>Individuals will choose their own roommates and can choose to meet them in advance to see if they are a good fit. "Meet and greets" have been conducted so that people can meet others in the program and develop natural support networks in the community.</a:t>
              </a:r>
            </a:p>
          </p:txBody>
        </p:sp>
        <p:cxnSp>
          <p:nvCxnSpPr>
            <p:cNvPr id="31" name="Straight Connector 30">
              <a:extLst>
                <a:ext uri="{FF2B5EF4-FFF2-40B4-BE49-F238E27FC236}">
                  <a16:creationId xmlns:a16="http://schemas.microsoft.com/office/drawing/2014/main" id="{01305B88-CEE7-44D4-A7F2-D288816FCAF1}"/>
                </a:ext>
              </a:extLst>
            </p:cNvPr>
            <p:cNvCxnSpPr>
              <a:cxnSpLocks/>
            </p:cNvCxnSpPr>
            <p:nvPr/>
          </p:nvCxnSpPr>
          <p:spPr>
            <a:xfrm>
              <a:off x="6020223" y="1229097"/>
              <a:ext cx="4584737"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E1DB9505-67BE-9619-17F7-8701A7E97F79}"/>
              </a:ext>
            </a:extLst>
          </p:cNvPr>
          <p:cNvGrpSpPr/>
          <p:nvPr/>
        </p:nvGrpSpPr>
        <p:grpSpPr>
          <a:xfrm>
            <a:off x="5869928" y="4608769"/>
            <a:ext cx="5314842" cy="1938992"/>
            <a:chOff x="5869928" y="4654409"/>
            <a:chExt cx="5314842" cy="1938992"/>
          </a:xfrm>
        </p:grpSpPr>
        <p:sp>
          <p:nvSpPr>
            <p:cNvPr id="25" name="TextBox 24">
              <a:extLst>
                <a:ext uri="{FF2B5EF4-FFF2-40B4-BE49-F238E27FC236}">
                  <a16:creationId xmlns:a16="http://schemas.microsoft.com/office/drawing/2014/main" id="{77B0330E-ACE6-412F-BF5B-AEF1F726B74B}"/>
                </a:ext>
              </a:extLst>
            </p:cNvPr>
            <p:cNvSpPr txBox="1"/>
            <p:nvPr/>
          </p:nvSpPr>
          <p:spPr>
            <a:xfrm>
              <a:off x="5869928" y="4654409"/>
              <a:ext cx="531484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noProof="0" dirty="0">
                  <a:ln>
                    <a:noFill/>
                  </a:ln>
                  <a:solidFill>
                    <a:prstClr val="black"/>
                  </a:solidFill>
                  <a:effectLst/>
                  <a:uLnTx/>
                  <a:uFillTx/>
                  <a:latin typeface="Open Sans"/>
                  <a:ea typeface="+mn-ea"/>
                  <a:cs typeface="+mn-cs"/>
                </a:rPr>
                <a:t>Transition safeguards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ontserrat Light" charset="0"/>
                  <a:cs typeface="Montserrat Light" charset="0"/>
                </a:rPr>
                <a:t>CRI is leveraging flexible staffing and assistive technology (assessments and installation) to help individuals transition smoothly. 24-hour on call support will be available to individuals and their families for emergency situations. Additionally, in the clustered support model, more staff time can be allocated to direct service and daily check-ins during the transition. Plans will be developed that include daily check-ins at first and more, if necessary, that will be evaluated and phased out as the individual becomes more comfortable in the new environment.  </a:t>
              </a:r>
            </a:p>
          </p:txBody>
        </p:sp>
        <p:cxnSp>
          <p:nvCxnSpPr>
            <p:cNvPr id="32" name="Straight Connector 31">
              <a:extLst>
                <a:ext uri="{FF2B5EF4-FFF2-40B4-BE49-F238E27FC236}">
                  <a16:creationId xmlns:a16="http://schemas.microsoft.com/office/drawing/2014/main" id="{F34CF609-9ABF-4854-972D-39A2AF1F03F4}"/>
                </a:ext>
              </a:extLst>
            </p:cNvPr>
            <p:cNvCxnSpPr>
              <a:cxnSpLocks/>
            </p:cNvCxnSpPr>
            <p:nvPr/>
          </p:nvCxnSpPr>
          <p:spPr>
            <a:xfrm>
              <a:off x="5994324" y="4979729"/>
              <a:ext cx="481394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7BF1883-95FE-1B40-8C2F-8226B5B47C95}"/>
              </a:ext>
            </a:extLst>
          </p:cNvPr>
          <p:cNvSpPr>
            <a:spLocks noGrp="1"/>
          </p:cNvSpPr>
          <p:nvPr>
            <p:ph type="title"/>
          </p:nvPr>
        </p:nvSpPr>
        <p:spPr>
          <a:xfrm>
            <a:off x="53863" y="869828"/>
            <a:ext cx="4191123" cy="3268514"/>
          </a:xfrm>
        </p:spPr>
        <p:txBody>
          <a:bodyPr/>
          <a:lstStyle/>
          <a:p>
            <a:r>
              <a:rPr lang="en-US" sz="1400" b="0" i="1" spc="0" dirty="0">
                <a:solidFill>
                  <a:prstClr val="black"/>
                </a:solidFill>
                <a:ea typeface="Montserrat SemiBold" charset="0"/>
                <a:cs typeface="Montserrat SemiBold" charset="0"/>
              </a:rPr>
              <a:t>CRI’s focus with STEP is to help individuals transition from CLA settings to Clustered IHS supports that the agency is in the process of developing. </a:t>
            </a:r>
            <a:r>
              <a:rPr lang="en-US" sz="1400" i="1" spc="0" dirty="0">
                <a:solidFill>
                  <a:prstClr val="black"/>
                </a:solidFill>
                <a:ea typeface="Montserrat SemiBold" charset="0"/>
                <a:cs typeface="Montserrat SemiBold" charset="0"/>
              </a:rPr>
              <a:t>Clustered</a:t>
            </a:r>
            <a:r>
              <a:rPr lang="en-US" sz="1400" b="0" i="1" spc="0" dirty="0">
                <a:solidFill>
                  <a:prstClr val="black"/>
                </a:solidFill>
                <a:ea typeface="Montserrat SemiBold" charset="0"/>
                <a:cs typeface="Montserrat SemiBold" charset="0"/>
              </a:rPr>
              <a:t> </a:t>
            </a:r>
            <a:r>
              <a:rPr lang="en-US" sz="1400" i="1" spc="0" dirty="0">
                <a:solidFill>
                  <a:prstClr val="black"/>
                </a:solidFill>
                <a:ea typeface="Montserrat SemiBold" charset="0"/>
                <a:cs typeface="Montserrat SemiBold" charset="0"/>
              </a:rPr>
              <a:t>IHS will be a new support for CRI </a:t>
            </a:r>
            <a:r>
              <a:rPr lang="en-US" sz="1400" b="0" i="1" spc="0" dirty="0">
                <a:solidFill>
                  <a:prstClr val="black"/>
                </a:solidFill>
                <a:ea typeface="Montserrat SemiBold" charset="0"/>
                <a:cs typeface="Montserrat SemiBold" charset="0"/>
              </a:rPr>
              <a:t>and the agency is looking forward to implementing this model that includes assistive technology and remote supports options, as well as a planned drop-in center to assist individuals in building natural supports.</a:t>
            </a:r>
            <a:br>
              <a:rPr lang="en-US" sz="1400" b="0" i="1" spc="0" dirty="0">
                <a:solidFill>
                  <a:prstClr val="black"/>
                </a:solidFill>
                <a:ea typeface="Montserrat SemiBold" charset="0"/>
                <a:cs typeface="Montserrat SemiBold" charset="0"/>
              </a:rPr>
            </a:br>
            <a:br>
              <a:rPr lang="en-US" sz="1400" b="0" i="1" spc="0" dirty="0">
                <a:solidFill>
                  <a:prstClr val="black"/>
                </a:solidFill>
                <a:ea typeface="Montserrat SemiBold" charset="0"/>
                <a:cs typeface="Montserrat SemiBold" charset="0"/>
              </a:rPr>
            </a:br>
            <a:r>
              <a:rPr lang="en-US" sz="1400" b="0" i="1" spc="0" dirty="0">
                <a:solidFill>
                  <a:prstClr val="black"/>
                </a:solidFill>
                <a:ea typeface="Montserrat SemiBold" charset="0"/>
                <a:cs typeface="Montserrat SemiBold" charset="0"/>
              </a:rPr>
              <a:t>The individuals planning to move have already expressed interest in a change and are excited to participate. Due to some of the complex behavioral needs of these individuals, CRI has </a:t>
            </a:r>
            <a:r>
              <a:rPr lang="en-US" sz="1400" i="1" spc="0" dirty="0">
                <a:solidFill>
                  <a:prstClr val="black"/>
                </a:solidFill>
                <a:ea typeface="Montserrat SemiBold" charset="0"/>
                <a:cs typeface="Montserrat SemiBold" charset="0"/>
              </a:rPr>
              <a:t>identified person-centered risk mitigation strategies.</a:t>
            </a:r>
            <a:endParaRPr lang="en-US" dirty="0"/>
          </a:p>
        </p:txBody>
      </p:sp>
      <p:sp>
        <p:nvSpPr>
          <p:cNvPr id="3" name="TextBox 2">
            <a:extLst>
              <a:ext uri="{FF2B5EF4-FFF2-40B4-BE49-F238E27FC236}">
                <a16:creationId xmlns:a16="http://schemas.microsoft.com/office/drawing/2014/main" id="{97B5BFB3-3125-2C6C-6017-64433E8C4B83}"/>
              </a:ext>
            </a:extLst>
          </p:cNvPr>
          <p:cNvSpPr txBox="1"/>
          <p:nvPr/>
        </p:nvSpPr>
        <p:spPr>
          <a:xfrm>
            <a:off x="4763310" y="154017"/>
            <a:ext cx="3575407" cy="430887"/>
          </a:xfrm>
          <a:prstGeom prst="rect">
            <a:avLst/>
          </a:prstGeom>
          <a:noFill/>
        </p:spPr>
        <p:txBody>
          <a:bodyPr vert="horz" wrap="square" lIns="0" tIns="0" rIns="0" bIns="0" rtlCol="0">
            <a:spAutoFit/>
          </a:bodyPr>
          <a:lstStyle/>
          <a:p>
            <a:pPr>
              <a:spcBef>
                <a:spcPts val="200"/>
              </a:spcBef>
              <a:buSzPct val="100000"/>
            </a:pPr>
            <a:r>
              <a:rPr lang="en-US" sz="2800" b="1">
                <a:solidFill>
                  <a:schemeClr val="accent2">
                    <a:lumMod val="50000"/>
                  </a:schemeClr>
                </a:solidFill>
              </a:rPr>
              <a:t>Plan Highlights:</a:t>
            </a:r>
          </a:p>
        </p:txBody>
      </p:sp>
      <p:sp>
        <p:nvSpPr>
          <p:cNvPr id="6" name="TextBox 5">
            <a:extLst>
              <a:ext uri="{FF2B5EF4-FFF2-40B4-BE49-F238E27FC236}">
                <a16:creationId xmlns:a16="http://schemas.microsoft.com/office/drawing/2014/main" id="{24401FDD-C8DC-2DDC-8107-F99E3F6EA14D}"/>
              </a:ext>
            </a:extLst>
          </p:cNvPr>
          <p:cNvSpPr txBox="1"/>
          <p:nvPr/>
        </p:nvSpPr>
        <p:spPr>
          <a:xfrm>
            <a:off x="0" y="0"/>
            <a:ext cx="4224196" cy="830997"/>
          </a:xfrm>
          <a:prstGeom prst="rect">
            <a:avLst/>
          </a:prstGeom>
          <a:noFill/>
        </p:spPr>
        <p:txBody>
          <a:bodyPr wrap="square">
            <a:spAutoFit/>
          </a:bodyPr>
          <a:lstStyle/>
          <a:p>
            <a:r>
              <a:rPr lang="en-US" sz="2400" b="1" spc="0" dirty="0">
                <a:solidFill>
                  <a:prstClr val="black"/>
                </a:solidFill>
                <a:ea typeface="Montserrat SemiBold" charset="0"/>
                <a:cs typeface="Montserrat SemiBold" charset="0"/>
              </a:rPr>
              <a:t>Community Residences, Inc. (CRI)</a:t>
            </a:r>
            <a:endParaRPr lang="en-US" sz="2400" b="1" dirty="0"/>
          </a:p>
        </p:txBody>
      </p:sp>
      <p:sp>
        <p:nvSpPr>
          <p:cNvPr id="7" name="Rectangle 6">
            <a:extLst>
              <a:ext uri="{FF2B5EF4-FFF2-40B4-BE49-F238E27FC236}">
                <a16:creationId xmlns:a16="http://schemas.microsoft.com/office/drawing/2014/main" id="{C0FA36FC-4C88-DD66-8C26-7021FDD4CBE8}"/>
              </a:ext>
            </a:extLst>
          </p:cNvPr>
          <p:cNvSpPr/>
          <p:nvPr/>
        </p:nvSpPr>
        <p:spPr bwMode="gray">
          <a:xfrm>
            <a:off x="-39682" y="4569938"/>
            <a:ext cx="4599432" cy="2288061"/>
          </a:xfrm>
          <a:prstGeom prst="rect">
            <a:avLst/>
          </a:prstGeom>
          <a:solidFill>
            <a:schemeClr val="accent2">
              <a:lumMod val="50000"/>
              <a:alpha val="18000"/>
            </a:schemeClr>
          </a:solidFill>
          <a:ln w="19050"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8" name="TextBox 7">
            <a:extLst>
              <a:ext uri="{FF2B5EF4-FFF2-40B4-BE49-F238E27FC236}">
                <a16:creationId xmlns:a16="http://schemas.microsoft.com/office/drawing/2014/main" id="{B873112D-C958-475C-4010-1113455B4245}"/>
              </a:ext>
            </a:extLst>
          </p:cNvPr>
          <p:cNvSpPr txBox="1"/>
          <p:nvPr/>
        </p:nvSpPr>
        <p:spPr>
          <a:xfrm>
            <a:off x="33073" y="4608769"/>
            <a:ext cx="4191123" cy="2005677"/>
          </a:xfrm>
          <a:prstGeom prst="rect">
            <a:avLst/>
          </a:prstGeom>
          <a:noFill/>
        </p:spPr>
        <p:txBody>
          <a:bodyPr vert="horz" wrap="square" lIns="0" tIns="0" rIns="0" bIns="0" rtlCol="0">
            <a:spAutoFit/>
          </a:bodyPr>
          <a:lstStyle/>
          <a:p>
            <a:pPr>
              <a:spcBef>
                <a:spcPts val="200"/>
              </a:spcBef>
              <a:buSzPct val="100000"/>
            </a:pPr>
            <a:r>
              <a:rPr kumimoji="0" lang="en-US" sz="1400" b="1" i="0" u="none" strike="noStrike" kern="1200" cap="none" spc="0" normalizeH="0" baseline="0" noProof="0" dirty="0">
                <a:ln>
                  <a:noFill/>
                </a:ln>
                <a:effectLst/>
                <a:uLnTx/>
                <a:uFillTx/>
                <a:latin typeface="Open Sans"/>
                <a:ea typeface="Montserrat SemiBold" charset="0"/>
                <a:cs typeface="Montserrat SemiBold" charset="0"/>
              </a:rPr>
              <a:t>Individuals Transitioning: </a:t>
            </a:r>
          </a:p>
          <a:p>
            <a:pPr>
              <a:spcBef>
                <a:spcPts val="200"/>
              </a:spcBef>
              <a:buSzPct val="100000"/>
            </a:pPr>
            <a:endParaRPr kumimoji="0" lang="en-US" sz="1400" b="1" i="0" u="none" strike="noStrike" kern="1200" cap="none" spc="0" normalizeH="0" baseline="0" noProof="0" dirty="0">
              <a:ln>
                <a:noFill/>
              </a:ln>
              <a:effectLst/>
              <a:uLnTx/>
              <a:uFillTx/>
              <a:latin typeface="Open Sans"/>
              <a:ea typeface="Montserrat SemiBold" charset="0"/>
              <a:cs typeface="Montserrat SemiBold" charset="0"/>
            </a:endParaRPr>
          </a:p>
          <a:p>
            <a:pPr>
              <a:spcBef>
                <a:spcPts val="200"/>
              </a:spcBef>
              <a:spcAft>
                <a:spcPts val="1200"/>
              </a:spcAft>
              <a:buSzPct val="100000"/>
            </a:pPr>
            <a:r>
              <a:rPr kumimoji="0" lang="en-US" sz="1400" i="1" u="none" strike="noStrike" kern="1200" cap="none" spc="0" normalizeH="0" baseline="0" noProof="0" dirty="0">
                <a:ln>
                  <a:noFill/>
                </a:ln>
                <a:effectLst/>
                <a:uLnTx/>
                <a:uFillTx/>
                <a:latin typeface="Open Sans"/>
                <a:ea typeface="Montserrat SemiBold" charset="0"/>
                <a:cs typeface="Montserrat SemiBold" charset="0"/>
              </a:rPr>
              <a:t>   Day/Employment: N/A</a:t>
            </a:r>
            <a:endParaRPr kumimoji="0" lang="en-US" sz="1400" b="0" i="1" u="none" strike="noStrike" kern="1200" cap="none" spc="0" normalizeH="0" baseline="0" noProof="0" dirty="0">
              <a:ln>
                <a:noFill/>
              </a:ln>
              <a:effectLst/>
              <a:uLnTx/>
              <a:uFillTx/>
              <a:latin typeface="Open Sans"/>
              <a:ea typeface="Montserrat SemiBold" charset="0"/>
              <a:cs typeface="Montserrat SemiBold" charset="0"/>
            </a:endParaRPr>
          </a:p>
          <a:p>
            <a:pPr>
              <a:spcBef>
                <a:spcPts val="200"/>
              </a:spcBef>
              <a:buSzPct val="100000"/>
            </a:pPr>
            <a:r>
              <a:rPr kumimoji="0" lang="en-US" sz="1400" b="0" i="1" u="none" strike="noStrike" kern="1200" cap="none" spc="0" normalizeH="0" baseline="0" noProof="0" dirty="0">
                <a:ln>
                  <a:noFill/>
                </a:ln>
                <a:effectLst/>
                <a:uLnTx/>
                <a:uFillTx/>
                <a:latin typeface="Open Sans"/>
                <a:ea typeface="Montserrat SemiBold" charset="0"/>
                <a:cs typeface="Montserrat SemiBold" charset="0"/>
              </a:rPr>
              <a:t>   Residential: 3</a:t>
            </a:r>
            <a:endParaRPr lang="en-US" sz="1400" i="1" dirty="0">
              <a:latin typeface="Open Sans"/>
              <a:ea typeface="Montserrat SemiBold" charset="0"/>
              <a:cs typeface="Montserrat SemiBold" charset="0"/>
            </a:endParaRPr>
          </a:p>
          <a:p>
            <a:pPr>
              <a:spcBef>
                <a:spcPts val="200"/>
              </a:spcBef>
              <a:buSzPct val="100000"/>
            </a:pPr>
            <a:br>
              <a:rPr kumimoji="0" lang="en-US" sz="1400" b="1" i="0" u="none" strike="noStrike" kern="1200" cap="none" spc="0" normalizeH="0" baseline="0" noProof="0" dirty="0">
                <a:ln>
                  <a:noFill/>
                </a:ln>
                <a:effectLst/>
                <a:uLnTx/>
                <a:uFillTx/>
                <a:latin typeface="Open Sans"/>
                <a:ea typeface="Montserrat SemiBold" charset="0"/>
                <a:cs typeface="Montserrat SemiBold" charset="0"/>
              </a:rPr>
            </a:br>
            <a:r>
              <a:rPr kumimoji="0" lang="en-US" sz="1400" b="1" i="0" u="none" strike="noStrike" kern="1200" cap="none" spc="0" normalizeH="0" baseline="0" noProof="0" dirty="0">
                <a:ln>
                  <a:noFill/>
                </a:ln>
                <a:effectLst/>
                <a:uLnTx/>
                <a:uFillTx/>
                <a:latin typeface="Open Sans"/>
                <a:ea typeface="Montserrat SemiBold" charset="0"/>
                <a:cs typeface="Montserrat SemiBold" charset="0"/>
              </a:rPr>
              <a:t>Programs Involved: </a:t>
            </a:r>
            <a:r>
              <a:rPr kumimoji="0" lang="en-US" sz="1400" i="0" u="none" strike="noStrike" kern="1200" cap="none" spc="0" normalizeH="0" baseline="0" noProof="0" dirty="0">
                <a:ln>
                  <a:noFill/>
                </a:ln>
                <a:effectLst/>
                <a:uLnTx/>
                <a:uFillTx/>
                <a:latin typeface="Open Sans"/>
                <a:ea typeface="Montserrat SemiBold" charset="0"/>
                <a:cs typeface="Montserrat SemiBold" charset="0"/>
              </a:rPr>
              <a:t>CLA, IHS</a:t>
            </a:r>
            <a:br>
              <a:rPr kumimoji="0" lang="en-US" sz="1400" b="1" i="0" u="none" strike="noStrike" kern="1200" cap="none" spc="0" normalizeH="0" baseline="0" noProof="0" dirty="0">
                <a:ln>
                  <a:noFill/>
                </a:ln>
                <a:effectLst/>
                <a:uLnTx/>
                <a:uFillTx/>
                <a:latin typeface="Open Sans"/>
                <a:ea typeface="Montserrat SemiBold" charset="0"/>
                <a:cs typeface="Montserrat SemiBold" charset="0"/>
              </a:rPr>
            </a:br>
            <a:endParaRPr kumimoji="0" lang="en-US" sz="1400" b="1" i="0" u="none" strike="noStrike" kern="1200" cap="none" spc="0" normalizeH="0" baseline="0" noProof="0" dirty="0">
              <a:ln>
                <a:noFill/>
              </a:ln>
              <a:effectLst/>
              <a:uLnTx/>
              <a:uFillTx/>
              <a:latin typeface="Open Sans"/>
              <a:ea typeface="Montserrat SemiBold" charset="0"/>
              <a:cs typeface="Montserrat SemiBold" charset="0"/>
            </a:endParaRPr>
          </a:p>
          <a:p>
            <a:pPr>
              <a:spcBef>
                <a:spcPts val="200"/>
              </a:spcBef>
              <a:buSzPct val="100000"/>
            </a:pPr>
            <a:r>
              <a:rPr kumimoji="0" lang="en-US" sz="1400" b="1" i="0" u="none" strike="noStrike" kern="1200" cap="none" spc="0" normalizeH="0" baseline="0" noProof="0" dirty="0">
                <a:ln>
                  <a:noFill/>
                </a:ln>
                <a:effectLst/>
                <a:uLnTx/>
                <a:uFillTx/>
                <a:latin typeface="Open Sans"/>
                <a:ea typeface="Montserrat SemiBold" charset="0"/>
                <a:cs typeface="Montserrat SemiBold" charset="0"/>
              </a:rPr>
              <a:t>Restructuring Setting(s)</a:t>
            </a:r>
            <a:r>
              <a:rPr kumimoji="0" lang="en-US" sz="1400" b="0" i="1" u="none" strike="noStrike" kern="1200" cap="none" spc="0" normalizeH="0" baseline="0" noProof="0" dirty="0">
                <a:ln>
                  <a:noFill/>
                </a:ln>
                <a:effectLst/>
                <a:uLnTx/>
                <a:uFillTx/>
                <a:latin typeface="Open Sans"/>
                <a:ea typeface="Montserrat SemiBold" charset="0"/>
                <a:cs typeface="Montserrat SemiBold" charset="0"/>
              </a:rPr>
              <a:t>: </a:t>
            </a:r>
            <a:r>
              <a:rPr kumimoji="0" lang="en-US" sz="1400" b="0" u="none" strike="noStrike" kern="1200" cap="none" spc="0" normalizeH="0" baseline="0" noProof="0" dirty="0">
                <a:ln>
                  <a:noFill/>
                </a:ln>
                <a:effectLst/>
                <a:uLnTx/>
                <a:uFillTx/>
                <a:latin typeface="Open Sans"/>
                <a:ea typeface="Montserrat SemiBold" charset="0"/>
                <a:cs typeface="Montserrat SemiBold" charset="0"/>
              </a:rPr>
              <a:t>No</a:t>
            </a:r>
            <a:endParaRPr lang="en-US" sz="1200" dirty="0"/>
          </a:p>
        </p:txBody>
      </p:sp>
      <p:sp>
        <p:nvSpPr>
          <p:cNvPr id="4" name="TextBox 3">
            <a:extLst>
              <a:ext uri="{FF2B5EF4-FFF2-40B4-BE49-F238E27FC236}">
                <a16:creationId xmlns:a16="http://schemas.microsoft.com/office/drawing/2014/main" id="{00982408-29E1-DE8D-96BD-9A6BDEE28DB1}"/>
              </a:ext>
            </a:extLst>
          </p:cNvPr>
          <p:cNvSpPr txBox="1"/>
          <p:nvPr/>
        </p:nvSpPr>
        <p:spPr>
          <a:xfrm>
            <a:off x="9538637" y="106973"/>
            <a:ext cx="2576362" cy="184666"/>
          </a:xfrm>
          <a:prstGeom prst="rect">
            <a:avLst/>
          </a:prstGeom>
          <a:noFill/>
        </p:spPr>
        <p:txBody>
          <a:bodyPr vert="horz" wrap="square" lIns="0" tIns="0" rIns="0" bIns="0" rtlCol="0">
            <a:spAutoFit/>
          </a:bodyPr>
          <a:lstStyle/>
          <a:p>
            <a:pPr algn="ctr">
              <a:spcBef>
                <a:spcPts val="200"/>
              </a:spcBef>
              <a:buSzPct val="100000"/>
            </a:pPr>
            <a:r>
              <a:rPr lang="en-US" sz="1200" b="1" dirty="0"/>
              <a:t>Approved by agency on 10/25/23</a:t>
            </a:r>
          </a:p>
        </p:txBody>
      </p:sp>
    </p:spTree>
    <p:extLst>
      <p:ext uri="{BB962C8B-B14F-4D97-AF65-F5344CB8AC3E}">
        <p14:creationId xmlns:p14="http://schemas.microsoft.com/office/powerpoint/2010/main" val="134354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a:extLst>
              <a:ext uri="{FF2B5EF4-FFF2-40B4-BE49-F238E27FC236}">
                <a16:creationId xmlns:a16="http://schemas.microsoft.com/office/drawing/2014/main" id="{CD0360F4-338D-4B8B-8DDC-979C2A1E10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7" name="Object 36" hidden="1">
                        <a:extLst>
                          <a:ext uri="{FF2B5EF4-FFF2-40B4-BE49-F238E27FC236}">
                            <a16:creationId xmlns:a16="http://schemas.microsoft.com/office/drawing/2014/main" id="{CD0360F4-338D-4B8B-8DDC-979C2A1E10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EB1C60B8-081F-4059-994B-4CDA804F7A89}"/>
              </a:ext>
            </a:extLst>
          </p:cNvPr>
          <p:cNvSpPr/>
          <p:nvPr/>
        </p:nvSpPr>
        <p:spPr>
          <a:xfrm>
            <a:off x="-16897" y="0"/>
            <a:ext cx="4599432" cy="68636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4" name="Oval 23">
            <a:extLst>
              <a:ext uri="{FF2B5EF4-FFF2-40B4-BE49-F238E27FC236}">
                <a16:creationId xmlns:a16="http://schemas.microsoft.com/office/drawing/2014/main" id="{0ED98EDD-4275-45BA-A049-703622482601}"/>
              </a:ext>
            </a:extLst>
          </p:cNvPr>
          <p:cNvSpPr/>
          <p:nvPr/>
        </p:nvSpPr>
        <p:spPr>
          <a:xfrm>
            <a:off x="5359721" y="932250"/>
            <a:ext cx="440656" cy="44065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Open Sans"/>
                <a:ea typeface="+mn-ea"/>
                <a:cs typeface="+mn-cs"/>
              </a:rPr>
              <a:t>1</a:t>
            </a:r>
          </a:p>
        </p:txBody>
      </p:sp>
      <p:grpSp>
        <p:nvGrpSpPr>
          <p:cNvPr id="9" name="Group 8">
            <a:extLst>
              <a:ext uri="{FF2B5EF4-FFF2-40B4-BE49-F238E27FC236}">
                <a16:creationId xmlns:a16="http://schemas.microsoft.com/office/drawing/2014/main" id="{05E93F55-AD7F-DFE0-2614-A6A82532BDEE}"/>
              </a:ext>
            </a:extLst>
          </p:cNvPr>
          <p:cNvGrpSpPr/>
          <p:nvPr/>
        </p:nvGrpSpPr>
        <p:grpSpPr>
          <a:xfrm>
            <a:off x="5891948" y="2942373"/>
            <a:ext cx="5435333" cy="1754326"/>
            <a:chOff x="5891948" y="2746426"/>
            <a:chExt cx="5435333" cy="1754326"/>
          </a:xfrm>
        </p:grpSpPr>
        <p:sp>
          <p:nvSpPr>
            <p:cNvPr id="27" name="TextBox 26">
              <a:extLst>
                <a:ext uri="{FF2B5EF4-FFF2-40B4-BE49-F238E27FC236}">
                  <a16:creationId xmlns:a16="http://schemas.microsoft.com/office/drawing/2014/main" id="{CDEB55E1-950D-4A3B-AEE6-9F38E9CEE864}"/>
                </a:ext>
              </a:extLst>
            </p:cNvPr>
            <p:cNvSpPr txBox="1"/>
            <p:nvPr/>
          </p:nvSpPr>
          <p:spPr>
            <a:xfrm>
              <a:off x="5891948" y="2746426"/>
              <a:ext cx="543533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noProof="0" dirty="0">
                  <a:ln>
                    <a:noFill/>
                  </a:ln>
                  <a:effectLst/>
                  <a:uLnTx/>
                  <a:uFillTx/>
                  <a:latin typeface="Open Sans"/>
                  <a:ea typeface="+mn-ea"/>
                  <a:cs typeface="+mn-cs"/>
                </a:rPr>
                <a:t>Family forums and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Open Sans"/>
                  <a:ea typeface="Montserrat Light" charset="0"/>
                  <a:cs typeface="Montserrat Light" charset="0"/>
                </a:rPr>
                <a:t>CCARC hosted Family Forums focused on educating families and individuals about STEP, the featured Supportive Housing project, and other individualized services the agency is now providing like Project SEARCH and Customized Employment. In addition, after these presentations, CCARC met with each team to answer questions and determine interest, fears, and barriers, and worked to find solutions to address them. </a:t>
              </a:r>
            </a:p>
          </p:txBody>
        </p:sp>
        <p:cxnSp>
          <p:nvCxnSpPr>
            <p:cNvPr id="28" name="Straight Connector 27">
              <a:extLst>
                <a:ext uri="{FF2B5EF4-FFF2-40B4-BE49-F238E27FC236}">
                  <a16:creationId xmlns:a16="http://schemas.microsoft.com/office/drawing/2014/main" id="{0E5A95C2-41A0-4AA4-974B-37D6B5CEC6DC}"/>
                </a:ext>
              </a:extLst>
            </p:cNvPr>
            <p:cNvCxnSpPr>
              <a:cxnSpLocks/>
            </p:cNvCxnSpPr>
            <p:nvPr/>
          </p:nvCxnSpPr>
          <p:spPr>
            <a:xfrm>
              <a:off x="5980769" y="3069591"/>
              <a:ext cx="484721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9C1D51F2-665A-44F9-BC71-0BE1960E54A8}"/>
              </a:ext>
            </a:extLst>
          </p:cNvPr>
          <p:cNvSpPr/>
          <p:nvPr/>
        </p:nvSpPr>
        <p:spPr>
          <a:xfrm>
            <a:off x="5359721" y="2942373"/>
            <a:ext cx="440656" cy="44065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Open Sans"/>
                <a:ea typeface="+mn-ea"/>
                <a:cs typeface="+mn-cs"/>
              </a:rPr>
              <a:t>2</a:t>
            </a:r>
          </a:p>
        </p:txBody>
      </p:sp>
      <p:sp>
        <p:nvSpPr>
          <p:cNvPr id="30" name="Oval 29">
            <a:extLst>
              <a:ext uri="{FF2B5EF4-FFF2-40B4-BE49-F238E27FC236}">
                <a16:creationId xmlns:a16="http://schemas.microsoft.com/office/drawing/2014/main" id="{AA18EBBE-2C95-4ECB-82C5-56196C499DAF}"/>
              </a:ext>
            </a:extLst>
          </p:cNvPr>
          <p:cNvSpPr/>
          <p:nvPr/>
        </p:nvSpPr>
        <p:spPr>
          <a:xfrm>
            <a:off x="5359721" y="4812035"/>
            <a:ext cx="440656" cy="44065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Open Sans"/>
                <a:ea typeface="+mn-ea"/>
                <a:cs typeface="+mn-cs"/>
              </a:rPr>
              <a:t>3</a:t>
            </a:r>
          </a:p>
        </p:txBody>
      </p:sp>
      <p:grpSp>
        <p:nvGrpSpPr>
          <p:cNvPr id="10" name="Group 9">
            <a:extLst>
              <a:ext uri="{FF2B5EF4-FFF2-40B4-BE49-F238E27FC236}">
                <a16:creationId xmlns:a16="http://schemas.microsoft.com/office/drawing/2014/main" id="{1FEC373C-69E6-A0A8-B031-F120F55C4B6B}"/>
              </a:ext>
            </a:extLst>
          </p:cNvPr>
          <p:cNvGrpSpPr/>
          <p:nvPr/>
        </p:nvGrpSpPr>
        <p:grpSpPr>
          <a:xfrm>
            <a:off x="5958749" y="932250"/>
            <a:ext cx="5137200" cy="1938992"/>
            <a:chOff x="5958749" y="707417"/>
            <a:chExt cx="5137200" cy="1938992"/>
          </a:xfrm>
        </p:grpSpPr>
        <p:sp>
          <p:nvSpPr>
            <p:cNvPr id="26" name="TextBox 25">
              <a:extLst>
                <a:ext uri="{FF2B5EF4-FFF2-40B4-BE49-F238E27FC236}">
                  <a16:creationId xmlns:a16="http://schemas.microsoft.com/office/drawing/2014/main" id="{2DC8DAA7-56CD-48F4-A253-22A863B3D45C}"/>
                </a:ext>
              </a:extLst>
            </p:cNvPr>
            <p:cNvSpPr txBox="1"/>
            <p:nvPr/>
          </p:nvSpPr>
          <p:spPr>
            <a:xfrm>
              <a:off x="5958749" y="707417"/>
              <a:ext cx="51372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all" dirty="0">
                  <a:solidFill>
                    <a:prstClr val="black"/>
                  </a:solidFill>
                  <a:latin typeface="Open Sans"/>
                </a:rPr>
                <a:t>New assistant Director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ontserrat Light" charset="0"/>
                  <a:cs typeface="Montserrat Light" charset="0"/>
                </a:rPr>
                <a:t>CCARC hired an Assistant Director to work with both the Supportive Housing property manager and DDS to implement policies and procedures, marketing and applicant review/transition, and staff recruitment and training. This person will become certified in AT Assessments. One of their primary responsibilities is to work with individuals and families and support them </a:t>
              </a:r>
              <a:r>
                <a:rPr lang="en-US" sz="1200" dirty="0">
                  <a:solidFill>
                    <a:prstClr val="black"/>
                  </a:solidFill>
                  <a:latin typeface="Open Sans"/>
                  <a:ea typeface="Montserrat Light" charset="0"/>
                  <a:cs typeface="Montserrat Light" charset="0"/>
                </a:rPr>
                <a:t>through</a:t>
              </a:r>
              <a:r>
                <a:rPr kumimoji="0" lang="en-US" sz="1200" b="0" i="0" u="none" strike="noStrike" kern="1200" cap="none" spc="0" normalizeH="0" baseline="0" noProof="0" dirty="0">
                  <a:ln>
                    <a:noFill/>
                  </a:ln>
                  <a:solidFill>
                    <a:prstClr val="black"/>
                  </a:solidFill>
                  <a:effectLst/>
                  <a:uLnTx/>
                  <a:uFillTx/>
                  <a:latin typeface="Open Sans"/>
                  <a:ea typeface="Montserrat Light" charset="0"/>
                  <a:cs typeface="Montserrat Light" charset="0"/>
                </a:rPr>
                <a:t> transitions. As part of this process, they will identify the need for additional DSP support as CCARC navigates the implementation. </a:t>
              </a:r>
            </a:p>
          </p:txBody>
        </p:sp>
        <p:cxnSp>
          <p:nvCxnSpPr>
            <p:cNvPr id="31" name="Straight Connector 30">
              <a:extLst>
                <a:ext uri="{FF2B5EF4-FFF2-40B4-BE49-F238E27FC236}">
                  <a16:creationId xmlns:a16="http://schemas.microsoft.com/office/drawing/2014/main" id="{01305B88-CEE7-44D4-A7F2-D288816FCAF1}"/>
                </a:ext>
              </a:extLst>
            </p:cNvPr>
            <p:cNvCxnSpPr>
              <a:cxnSpLocks/>
            </p:cNvCxnSpPr>
            <p:nvPr/>
          </p:nvCxnSpPr>
          <p:spPr>
            <a:xfrm>
              <a:off x="6020223" y="1003823"/>
              <a:ext cx="4584737"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24FDC83B-E8D8-6110-3F38-CAD93AB6C113}"/>
              </a:ext>
            </a:extLst>
          </p:cNvPr>
          <p:cNvGrpSpPr/>
          <p:nvPr/>
        </p:nvGrpSpPr>
        <p:grpSpPr>
          <a:xfrm>
            <a:off x="5891948" y="4812035"/>
            <a:ext cx="5314842" cy="1938992"/>
            <a:chOff x="5891948" y="4616088"/>
            <a:chExt cx="5314842" cy="1938992"/>
          </a:xfrm>
        </p:grpSpPr>
        <p:sp>
          <p:nvSpPr>
            <p:cNvPr id="25" name="TextBox 24">
              <a:extLst>
                <a:ext uri="{FF2B5EF4-FFF2-40B4-BE49-F238E27FC236}">
                  <a16:creationId xmlns:a16="http://schemas.microsoft.com/office/drawing/2014/main" id="{77B0330E-ACE6-412F-BF5B-AEF1F726B74B}"/>
                </a:ext>
              </a:extLst>
            </p:cNvPr>
            <p:cNvSpPr txBox="1"/>
            <p:nvPr/>
          </p:nvSpPr>
          <p:spPr>
            <a:xfrm>
              <a:off x="5891948" y="4616088"/>
              <a:ext cx="531484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noProof="0" dirty="0">
                  <a:ln>
                    <a:noFill/>
                  </a:ln>
                  <a:effectLst/>
                  <a:uLnTx/>
                  <a:uFillTx/>
                  <a:latin typeface="Open Sans"/>
                  <a:ea typeface="+mn-ea"/>
                  <a:cs typeface="+mn-cs"/>
                </a:rPr>
                <a:t>Remote monitoring system 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Open Sans"/>
                  <a:ea typeface="Montserrat Light" charset="0"/>
                  <a:cs typeface="Montserrat Light" charset="0"/>
                </a:rPr>
                <a:t>CCARC was approved for ARPA funding as part of the NOO for AT to purchase a system to be used for remote monitoring and safety net services in the Supportive Housing setting. The plan allows for advanced training for the individuals and staff while still residing in the CLA to promote success and comfort upon transitioning to the new support. </a:t>
              </a:r>
              <a:r>
                <a:rPr lang="en-US" sz="1200" dirty="0">
                  <a:latin typeface="Open Sans"/>
                  <a:ea typeface="Montserrat Light" charset="0"/>
                  <a:cs typeface="Montserrat Light" charset="0"/>
                </a:rPr>
                <a:t>U</a:t>
              </a:r>
              <a:r>
                <a:rPr kumimoji="0" lang="en-US" sz="1200" b="0" i="0" u="none" strike="noStrike" kern="1200" cap="none" spc="0" normalizeH="0" baseline="0" noProof="0" dirty="0" err="1">
                  <a:ln>
                    <a:noFill/>
                  </a:ln>
                  <a:effectLst/>
                  <a:uLnTx/>
                  <a:uFillTx/>
                  <a:latin typeface="Open Sans"/>
                  <a:ea typeface="Montserrat Light" charset="0"/>
                  <a:cs typeface="Montserrat Light" charset="0"/>
                </a:rPr>
                <a:t>tilizing</a:t>
              </a:r>
              <a:r>
                <a:rPr kumimoji="0" lang="en-US" sz="1200" b="0" i="0" u="none" strike="noStrike" kern="1200" cap="none" spc="0" normalizeH="0" baseline="0" noProof="0" dirty="0">
                  <a:ln>
                    <a:noFill/>
                  </a:ln>
                  <a:effectLst/>
                  <a:uLnTx/>
                  <a:uFillTx/>
                  <a:latin typeface="Open Sans"/>
                  <a:ea typeface="Montserrat Light" charset="0"/>
                  <a:cs typeface="Montserrat Light" charset="0"/>
                </a:rPr>
                <a:t> remote supports in the CLA will allow CCARC to reduce overnight staffing hours as well once staff are comfortable with the technology.</a:t>
              </a:r>
            </a:p>
          </p:txBody>
        </p:sp>
        <p:cxnSp>
          <p:nvCxnSpPr>
            <p:cNvPr id="32" name="Straight Connector 31">
              <a:extLst>
                <a:ext uri="{FF2B5EF4-FFF2-40B4-BE49-F238E27FC236}">
                  <a16:creationId xmlns:a16="http://schemas.microsoft.com/office/drawing/2014/main" id="{F34CF609-9ABF-4854-972D-39A2AF1F03F4}"/>
                </a:ext>
              </a:extLst>
            </p:cNvPr>
            <p:cNvCxnSpPr>
              <a:cxnSpLocks/>
            </p:cNvCxnSpPr>
            <p:nvPr/>
          </p:nvCxnSpPr>
          <p:spPr>
            <a:xfrm>
              <a:off x="6016344" y="4941408"/>
              <a:ext cx="481394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7BF1883-95FE-1B40-8C2F-8226B5B47C95}"/>
              </a:ext>
            </a:extLst>
          </p:cNvPr>
          <p:cNvSpPr>
            <a:spLocks noGrp="1"/>
          </p:cNvSpPr>
          <p:nvPr>
            <p:ph type="title"/>
          </p:nvPr>
        </p:nvSpPr>
        <p:spPr>
          <a:xfrm>
            <a:off x="104503" y="461665"/>
            <a:ext cx="4191123" cy="2788806"/>
          </a:xfrm>
        </p:spPr>
        <p:txBody>
          <a:bodyPr/>
          <a:lstStyle/>
          <a:p>
            <a:r>
              <a:rPr lang="en-US" sz="1400" b="0" i="1" spc="0" dirty="0">
                <a:latin typeface="Open Sans" panose="020B0606030504020204" pitchFamily="34" charset="0"/>
                <a:ea typeface="Open Sans" panose="020B0606030504020204" pitchFamily="34" charset="0"/>
              </a:rPr>
              <a:t>CCARC is opening a new </a:t>
            </a:r>
            <a:r>
              <a:rPr lang="en-US" sz="1400" i="1" spc="0" dirty="0">
                <a:latin typeface="Open Sans" panose="020B0606030504020204" pitchFamily="34" charset="0"/>
                <a:ea typeface="Open Sans" panose="020B0606030504020204" pitchFamily="34" charset="0"/>
              </a:rPr>
              <a:t>Supportive Housing program to expand their IHS supports </a:t>
            </a:r>
            <a:r>
              <a:rPr lang="en-US" sz="1400" b="0" i="1" spc="0" dirty="0">
                <a:latin typeface="Open Sans" panose="020B0606030504020204" pitchFamily="34" charset="0"/>
                <a:ea typeface="Open Sans" panose="020B0606030504020204" pitchFamily="34" charset="0"/>
              </a:rPr>
              <a:t>and will support five individuals to transition into that setting as part of STEP. CCARC has taken great care to inform individuals, their families, and their support networks about the details of these supports and the changes they can expect in transitioning. The use of </a:t>
            </a:r>
            <a:r>
              <a:rPr lang="en-US" sz="1400" i="1" spc="0" dirty="0">
                <a:latin typeface="Open Sans" panose="020B0606030504020204" pitchFamily="34" charset="0"/>
                <a:ea typeface="Open Sans" panose="020B0606030504020204" pitchFamily="34" charset="0"/>
              </a:rPr>
              <a:t>both assistive technology and remote supports will </a:t>
            </a:r>
            <a:r>
              <a:rPr lang="en-US" sz="1400" b="0" i="1" spc="0" dirty="0">
                <a:latin typeface="Open Sans" panose="020B0606030504020204" pitchFamily="34" charset="0"/>
                <a:ea typeface="Open Sans" panose="020B0606030504020204" pitchFamily="34" charset="0"/>
              </a:rPr>
              <a:t>improve the transition experience and enhance individuals’ abilities to live independently.</a:t>
            </a:r>
            <a:endParaRPr lang="en-US" dirty="0">
              <a:latin typeface="Open Sans" panose="020B0606030504020204" pitchFamily="34" charset="0"/>
              <a:ea typeface="Open Sans" panose="020B0606030504020204" pitchFamily="34" charset="0"/>
            </a:endParaRPr>
          </a:p>
        </p:txBody>
      </p:sp>
      <p:sp>
        <p:nvSpPr>
          <p:cNvPr id="3" name="TextBox 2">
            <a:extLst>
              <a:ext uri="{FF2B5EF4-FFF2-40B4-BE49-F238E27FC236}">
                <a16:creationId xmlns:a16="http://schemas.microsoft.com/office/drawing/2014/main" id="{97B5BFB3-3125-2C6C-6017-64433E8C4B83}"/>
              </a:ext>
            </a:extLst>
          </p:cNvPr>
          <p:cNvSpPr txBox="1"/>
          <p:nvPr/>
        </p:nvSpPr>
        <p:spPr>
          <a:xfrm>
            <a:off x="4763310" y="154017"/>
            <a:ext cx="3575407" cy="430887"/>
          </a:xfrm>
          <a:prstGeom prst="rect">
            <a:avLst/>
          </a:prstGeom>
          <a:noFill/>
        </p:spPr>
        <p:txBody>
          <a:bodyPr vert="horz" wrap="square" lIns="0" tIns="0" rIns="0" bIns="0" rtlCol="0">
            <a:spAutoFit/>
          </a:bodyPr>
          <a:lstStyle/>
          <a:p>
            <a:pPr>
              <a:spcBef>
                <a:spcPts val="200"/>
              </a:spcBef>
              <a:buSzPct val="100000"/>
            </a:pPr>
            <a:r>
              <a:rPr 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Plan Highlights:</a:t>
            </a:r>
          </a:p>
        </p:txBody>
      </p:sp>
      <p:sp>
        <p:nvSpPr>
          <p:cNvPr id="6" name="TextBox 5">
            <a:extLst>
              <a:ext uri="{FF2B5EF4-FFF2-40B4-BE49-F238E27FC236}">
                <a16:creationId xmlns:a16="http://schemas.microsoft.com/office/drawing/2014/main" id="{24401FDD-C8DC-2DDC-8107-F99E3F6EA14D}"/>
              </a:ext>
            </a:extLst>
          </p:cNvPr>
          <p:cNvSpPr txBox="1"/>
          <p:nvPr/>
        </p:nvSpPr>
        <p:spPr>
          <a:xfrm>
            <a:off x="0" y="0"/>
            <a:ext cx="4224196" cy="461665"/>
          </a:xfrm>
          <a:prstGeom prst="rect">
            <a:avLst/>
          </a:prstGeom>
          <a:noFill/>
        </p:spPr>
        <p:txBody>
          <a:bodyPr wrap="square">
            <a:spAutoFit/>
          </a:bodyPr>
          <a:lstStyle/>
          <a:p>
            <a:r>
              <a:rPr lang="en-US" sz="2400" b="1" spc="0" dirty="0">
                <a:solidFill>
                  <a:prstClr val="black"/>
                </a:solidFill>
                <a:latin typeface="Open Sans" panose="020B0606030504020204" pitchFamily="34" charset="0"/>
                <a:ea typeface="Open Sans" panose="020B0606030504020204" pitchFamily="34" charset="0"/>
                <a:cs typeface="Open Sans" panose="020B0606030504020204" pitchFamily="34" charset="0"/>
              </a:rPr>
              <a:t>CCARC</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C0FA36FC-4C88-DD66-8C26-7021FDD4CBE8}"/>
              </a:ext>
            </a:extLst>
          </p:cNvPr>
          <p:cNvSpPr/>
          <p:nvPr/>
        </p:nvSpPr>
        <p:spPr bwMode="gray">
          <a:xfrm>
            <a:off x="-39682" y="4569938"/>
            <a:ext cx="4599432" cy="2288061"/>
          </a:xfrm>
          <a:prstGeom prst="rect">
            <a:avLst/>
          </a:prstGeom>
          <a:solidFill>
            <a:schemeClr val="accent2">
              <a:lumMod val="50000"/>
              <a:alpha val="18000"/>
            </a:schemeClr>
          </a:solidFill>
          <a:ln w="19050"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8" name="TextBox 7">
            <a:extLst>
              <a:ext uri="{FF2B5EF4-FFF2-40B4-BE49-F238E27FC236}">
                <a16:creationId xmlns:a16="http://schemas.microsoft.com/office/drawing/2014/main" id="{B873112D-C958-475C-4010-1113455B4245}"/>
              </a:ext>
            </a:extLst>
          </p:cNvPr>
          <p:cNvSpPr txBox="1"/>
          <p:nvPr/>
        </p:nvSpPr>
        <p:spPr>
          <a:xfrm>
            <a:off x="33073" y="4608769"/>
            <a:ext cx="4191123" cy="2005677"/>
          </a:xfrm>
          <a:prstGeom prst="rect">
            <a:avLst/>
          </a:prstGeom>
          <a:noFill/>
        </p:spPr>
        <p:txBody>
          <a:bodyPr vert="horz" wrap="square" lIns="0" tIns="0" rIns="0" bIns="0" rtlCol="0">
            <a:spAutoFit/>
          </a:bodyPr>
          <a:lstStyle/>
          <a:p>
            <a:pPr>
              <a:spcBef>
                <a:spcPts val="200"/>
              </a:spcBef>
              <a:buSzPct val="100000"/>
            </a:pPr>
            <a:r>
              <a:rPr kumimoji="0" lang="en-US" sz="1400" b="1" i="0" u="none" strike="noStrike" kern="1200" cap="none" spc="0" normalizeH="0" baseline="0" noProof="0" dirty="0">
                <a:ln>
                  <a:noFill/>
                </a:ln>
                <a:effectLst/>
                <a:uLnTx/>
                <a:uFillTx/>
                <a:latin typeface="Open Sans"/>
                <a:ea typeface="Montserrat SemiBold" charset="0"/>
                <a:cs typeface="Montserrat SemiBold" charset="0"/>
              </a:rPr>
              <a:t>Individuals Transitioning: </a:t>
            </a:r>
          </a:p>
          <a:p>
            <a:pPr>
              <a:spcBef>
                <a:spcPts val="200"/>
              </a:spcBef>
              <a:buSzPct val="100000"/>
            </a:pPr>
            <a:endParaRPr kumimoji="0" lang="en-US" sz="1400" b="1" i="0" u="none" strike="noStrike" kern="1200" cap="none" spc="0" normalizeH="0" baseline="0" noProof="0" dirty="0">
              <a:ln>
                <a:noFill/>
              </a:ln>
              <a:effectLst/>
              <a:uLnTx/>
              <a:uFillTx/>
              <a:latin typeface="Open Sans"/>
              <a:ea typeface="Montserrat SemiBold" charset="0"/>
              <a:cs typeface="Montserrat SemiBold" charset="0"/>
            </a:endParaRPr>
          </a:p>
          <a:p>
            <a:pPr>
              <a:spcBef>
                <a:spcPts val="200"/>
              </a:spcBef>
              <a:spcAft>
                <a:spcPts val="1200"/>
              </a:spcAft>
              <a:buSzPct val="100000"/>
            </a:pPr>
            <a:r>
              <a:rPr kumimoji="0" lang="en-US" sz="1400" i="1" u="none" strike="noStrike" kern="1200" cap="none" spc="0" normalizeH="0" baseline="0" noProof="0" dirty="0">
                <a:ln>
                  <a:noFill/>
                </a:ln>
                <a:effectLst/>
                <a:uLnTx/>
                <a:uFillTx/>
                <a:latin typeface="Open Sans"/>
                <a:ea typeface="Montserrat SemiBold" charset="0"/>
                <a:cs typeface="Montserrat SemiBold" charset="0"/>
              </a:rPr>
              <a:t>   Day/Employment: N/A</a:t>
            </a:r>
            <a:endParaRPr kumimoji="0" lang="en-US" sz="1400" b="0" i="1" u="none" strike="noStrike" kern="1200" cap="none" spc="0" normalizeH="0" baseline="0" noProof="0" dirty="0">
              <a:ln>
                <a:noFill/>
              </a:ln>
              <a:effectLst/>
              <a:uLnTx/>
              <a:uFillTx/>
              <a:latin typeface="Open Sans"/>
              <a:ea typeface="Montserrat SemiBold" charset="0"/>
              <a:cs typeface="Montserrat SemiBold" charset="0"/>
            </a:endParaRPr>
          </a:p>
          <a:p>
            <a:pPr>
              <a:spcBef>
                <a:spcPts val="200"/>
              </a:spcBef>
              <a:buSzPct val="100000"/>
            </a:pPr>
            <a:r>
              <a:rPr kumimoji="0" lang="en-US" sz="1400" b="0" i="1" u="none" strike="noStrike" kern="1200" cap="none" spc="0" normalizeH="0" baseline="0" noProof="0" dirty="0">
                <a:ln>
                  <a:noFill/>
                </a:ln>
                <a:effectLst/>
                <a:uLnTx/>
                <a:uFillTx/>
                <a:latin typeface="Open Sans"/>
                <a:ea typeface="Montserrat SemiBold" charset="0"/>
                <a:cs typeface="Montserrat SemiBold" charset="0"/>
              </a:rPr>
              <a:t>   Residential: </a:t>
            </a:r>
            <a:r>
              <a:rPr lang="en-US" sz="1400" i="1" dirty="0">
                <a:latin typeface="Open Sans"/>
                <a:ea typeface="Montserrat SemiBold" charset="0"/>
                <a:cs typeface="Montserrat SemiBold" charset="0"/>
              </a:rPr>
              <a:t>5 (7 additional from other programs)</a:t>
            </a:r>
          </a:p>
          <a:p>
            <a:pPr>
              <a:spcBef>
                <a:spcPts val="200"/>
              </a:spcBef>
              <a:buSzPct val="100000"/>
            </a:pPr>
            <a:br>
              <a:rPr kumimoji="0" lang="en-US" sz="1400" b="1" i="0" u="none" strike="noStrike" kern="1200" cap="none" spc="0" normalizeH="0" baseline="0" noProof="0" dirty="0">
                <a:ln>
                  <a:noFill/>
                </a:ln>
                <a:effectLst/>
                <a:uLnTx/>
                <a:uFillTx/>
                <a:latin typeface="Open Sans"/>
                <a:ea typeface="Montserrat SemiBold" charset="0"/>
                <a:cs typeface="Montserrat SemiBold" charset="0"/>
              </a:rPr>
            </a:br>
            <a:r>
              <a:rPr kumimoji="0" lang="en-US" sz="1400" b="1" i="0" u="none" strike="noStrike" kern="1200" cap="none" spc="0" normalizeH="0" baseline="0" noProof="0" dirty="0">
                <a:ln>
                  <a:noFill/>
                </a:ln>
                <a:effectLst/>
                <a:uLnTx/>
                <a:uFillTx/>
                <a:latin typeface="Open Sans"/>
                <a:ea typeface="Montserrat SemiBold" charset="0"/>
                <a:cs typeface="Montserrat SemiBold" charset="0"/>
              </a:rPr>
              <a:t>Programs Involved: </a:t>
            </a:r>
            <a:r>
              <a:rPr kumimoji="0" lang="en-US" sz="1400" i="0" u="none" strike="noStrike" kern="1200" cap="none" spc="0" normalizeH="0" baseline="0" noProof="0" dirty="0">
                <a:ln>
                  <a:noFill/>
                </a:ln>
                <a:effectLst/>
                <a:uLnTx/>
                <a:uFillTx/>
                <a:latin typeface="Open Sans"/>
                <a:ea typeface="Montserrat SemiBold" charset="0"/>
                <a:cs typeface="Montserrat SemiBold" charset="0"/>
              </a:rPr>
              <a:t>CLA, IHS</a:t>
            </a:r>
            <a:br>
              <a:rPr kumimoji="0" lang="en-US" sz="1400" b="1" i="0" u="none" strike="noStrike" kern="1200" cap="none" spc="0" normalizeH="0" baseline="0" noProof="0" dirty="0">
                <a:ln>
                  <a:noFill/>
                </a:ln>
                <a:effectLst/>
                <a:uLnTx/>
                <a:uFillTx/>
                <a:latin typeface="Open Sans"/>
                <a:ea typeface="Montserrat SemiBold" charset="0"/>
                <a:cs typeface="Montserrat SemiBold" charset="0"/>
              </a:rPr>
            </a:br>
            <a:endParaRPr kumimoji="0" lang="en-US" sz="1400" b="1" i="0" u="none" strike="noStrike" kern="1200" cap="none" spc="0" normalizeH="0" baseline="0" noProof="0" dirty="0">
              <a:ln>
                <a:noFill/>
              </a:ln>
              <a:effectLst/>
              <a:uLnTx/>
              <a:uFillTx/>
              <a:latin typeface="Open Sans"/>
              <a:ea typeface="Montserrat SemiBold" charset="0"/>
              <a:cs typeface="Montserrat SemiBold" charset="0"/>
            </a:endParaRPr>
          </a:p>
          <a:p>
            <a:pPr>
              <a:spcBef>
                <a:spcPts val="200"/>
              </a:spcBef>
              <a:buSzPct val="100000"/>
            </a:pPr>
            <a:r>
              <a:rPr kumimoji="0" lang="en-US" sz="1400" b="1" i="0" u="none" strike="noStrike" kern="1200" cap="none" spc="0" normalizeH="0" baseline="0" noProof="0" dirty="0">
                <a:ln>
                  <a:noFill/>
                </a:ln>
                <a:effectLst/>
                <a:uLnTx/>
                <a:uFillTx/>
                <a:latin typeface="Open Sans"/>
                <a:ea typeface="Montserrat SemiBold" charset="0"/>
                <a:cs typeface="Montserrat SemiBold" charset="0"/>
              </a:rPr>
              <a:t>Restructuring Setting(s)</a:t>
            </a:r>
            <a:r>
              <a:rPr kumimoji="0" lang="en-US" sz="1400" b="0" i="1" u="none" strike="noStrike" kern="1200" cap="none" spc="0" normalizeH="0" baseline="0" noProof="0" dirty="0">
                <a:ln>
                  <a:noFill/>
                </a:ln>
                <a:effectLst/>
                <a:uLnTx/>
                <a:uFillTx/>
                <a:latin typeface="Open Sans"/>
                <a:ea typeface="Montserrat SemiBold" charset="0"/>
                <a:cs typeface="Montserrat SemiBold" charset="0"/>
              </a:rPr>
              <a:t>: </a:t>
            </a:r>
            <a:r>
              <a:rPr kumimoji="0" lang="en-US" sz="1400" b="0" u="none" strike="noStrike" kern="1200" cap="none" spc="0" normalizeH="0" baseline="0" noProof="0" dirty="0">
                <a:ln>
                  <a:noFill/>
                </a:ln>
                <a:effectLst/>
                <a:uLnTx/>
                <a:uFillTx/>
                <a:latin typeface="Open Sans"/>
                <a:ea typeface="Montserrat SemiBold" charset="0"/>
                <a:cs typeface="Montserrat SemiBold" charset="0"/>
              </a:rPr>
              <a:t>Yes</a:t>
            </a:r>
            <a:endParaRPr lang="en-US" sz="1200" dirty="0"/>
          </a:p>
        </p:txBody>
      </p:sp>
      <p:sp>
        <p:nvSpPr>
          <p:cNvPr id="4" name="TextBox 3">
            <a:extLst>
              <a:ext uri="{FF2B5EF4-FFF2-40B4-BE49-F238E27FC236}">
                <a16:creationId xmlns:a16="http://schemas.microsoft.com/office/drawing/2014/main" id="{94A27C92-CB34-F1F9-A7AE-1171F76ADEA0}"/>
              </a:ext>
            </a:extLst>
          </p:cNvPr>
          <p:cNvSpPr txBox="1"/>
          <p:nvPr/>
        </p:nvSpPr>
        <p:spPr>
          <a:xfrm>
            <a:off x="9538637" y="106973"/>
            <a:ext cx="2576362" cy="184666"/>
          </a:xfrm>
          <a:prstGeom prst="rect">
            <a:avLst/>
          </a:prstGeom>
          <a:noFill/>
        </p:spPr>
        <p:txBody>
          <a:bodyPr vert="horz" wrap="square" lIns="0" tIns="0" rIns="0" bIns="0" rtlCol="0">
            <a:spAutoFit/>
          </a:bodyPr>
          <a:lstStyle/>
          <a:p>
            <a:pPr algn="ctr">
              <a:spcBef>
                <a:spcPts val="200"/>
              </a:spcBef>
              <a:buSzPct val="100000"/>
            </a:pPr>
            <a:r>
              <a:rPr lang="en-US" sz="1200" b="1" dirty="0">
                <a:latin typeface="Open Sans" panose="020B0606030504020204" pitchFamily="34" charset="0"/>
                <a:ea typeface="Open Sans" panose="020B0606030504020204" pitchFamily="34" charset="0"/>
                <a:cs typeface="Open Sans" panose="020B0606030504020204" pitchFamily="34" charset="0"/>
              </a:rPr>
              <a:t>Approved by agency on 12/8/23</a:t>
            </a:r>
          </a:p>
        </p:txBody>
      </p:sp>
    </p:spTree>
    <p:extLst>
      <p:ext uri="{BB962C8B-B14F-4D97-AF65-F5344CB8AC3E}">
        <p14:creationId xmlns:p14="http://schemas.microsoft.com/office/powerpoint/2010/main" val="276487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1ECE4-1241-241E-4F5F-0E231DF5CBC6}"/>
              </a:ext>
            </a:extLst>
          </p:cNvPr>
          <p:cNvSpPr>
            <a:spLocks noGrp="1"/>
          </p:cNvSpPr>
          <p:nvPr>
            <p:ph type="title"/>
          </p:nvPr>
        </p:nvSpPr>
        <p:spPr/>
        <p:txBody>
          <a:bodyPr/>
          <a:lstStyle/>
          <a:p>
            <a:r>
              <a:rPr lang="en-US" dirty="0"/>
              <a:t>Transition Safeguards</a:t>
            </a:r>
          </a:p>
        </p:txBody>
      </p:sp>
      <p:sp>
        <p:nvSpPr>
          <p:cNvPr id="3" name="Content Placeholder 2">
            <a:extLst>
              <a:ext uri="{FF2B5EF4-FFF2-40B4-BE49-F238E27FC236}">
                <a16:creationId xmlns:a16="http://schemas.microsoft.com/office/drawing/2014/main" id="{EC3810E3-CA71-7B4E-0510-81EA2E0EC011}"/>
              </a:ext>
            </a:extLst>
          </p:cNvPr>
          <p:cNvSpPr>
            <a:spLocks noGrp="1"/>
          </p:cNvSpPr>
          <p:nvPr>
            <p:ph idx="1"/>
          </p:nvPr>
        </p:nvSpPr>
        <p:spPr>
          <a:xfrm>
            <a:off x="838200" y="1690688"/>
            <a:ext cx="10515600" cy="4643438"/>
          </a:xfrm>
        </p:spPr>
        <p:txBody>
          <a:bodyPr>
            <a:normAutofit fontScale="92500"/>
          </a:bodyPr>
          <a:lstStyle/>
          <a:p>
            <a:r>
              <a:rPr lang="en-US" dirty="0"/>
              <a:t>DDS and the provider will work together to provide additional supports requested by the team to assist individuals with the transition.</a:t>
            </a:r>
          </a:p>
          <a:p>
            <a:r>
              <a:rPr lang="en-US" dirty="0"/>
              <a:t>The individual can return to the current setting if the transition with additional supports does not work.</a:t>
            </a:r>
          </a:p>
          <a:p>
            <a:pPr lvl="1"/>
            <a:r>
              <a:rPr lang="en-US" dirty="0"/>
              <a:t>Within the first 60 days, the individual may request to return to their current setting.</a:t>
            </a:r>
          </a:p>
          <a:p>
            <a:pPr lvl="1"/>
            <a:r>
              <a:rPr lang="en-US" dirty="0"/>
              <a:t>Between 60-120 days, the individual may request to return to their current setting, but it may be with a different provider or program. </a:t>
            </a:r>
          </a:p>
          <a:p>
            <a:pPr lvl="1"/>
            <a:r>
              <a:rPr lang="en-US" dirty="0"/>
              <a:t>From 120-365 days after the transition, the individual can still transition to another setting with up to the annual authorized funding from the transition date</a:t>
            </a:r>
          </a:p>
          <a:p>
            <a:r>
              <a:rPr lang="en-US" dirty="0"/>
              <a:t>After 365 days, any changes and requests for additional resources will need to go through the established PRAT process.</a:t>
            </a:r>
          </a:p>
        </p:txBody>
      </p:sp>
    </p:spTree>
    <p:extLst>
      <p:ext uri="{BB962C8B-B14F-4D97-AF65-F5344CB8AC3E}">
        <p14:creationId xmlns:p14="http://schemas.microsoft.com/office/powerpoint/2010/main" val="2849869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Consulting Scrapbook">
  <a:themeElements>
    <a:clrScheme name="Custom 2">
      <a:dk1>
        <a:sysClr val="windowText" lastClr="000000"/>
      </a:dk1>
      <a:lt1>
        <a:sysClr val="window" lastClr="FFFFFF"/>
      </a:lt1>
      <a:dk2>
        <a:srgbClr val="53565A"/>
      </a:dk2>
      <a:lt2>
        <a:srgbClr val="D0D0CE"/>
      </a:lt2>
      <a:accent1>
        <a:srgbClr val="22326E"/>
      </a:accent1>
      <a:accent2>
        <a:srgbClr val="009DEA"/>
      </a:accent2>
      <a:accent3>
        <a:srgbClr val="E03C39"/>
      </a:accent3>
      <a:accent4>
        <a:srgbClr val="ED8C00"/>
      </a:accent4>
      <a:accent5>
        <a:srgbClr val="0097A9"/>
      </a:accent5>
      <a:accent6>
        <a:srgbClr val="75787B"/>
      </a:accent6>
      <a:hlink>
        <a:srgbClr val="00A3E0"/>
      </a:hlink>
      <a:folHlink>
        <a:srgbClr val="53565A"/>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_CommercialOrg_template_2020" id="{D32F86C5-6E97-174B-AF1F-49E790DA0834}" vid="{A6D12DED-5EF3-5249-A518-6826C0E517DB}"/>
    </a:ext>
  </a:extLst>
</a:theme>
</file>

<file path=ppt/theme/theme2.xml><?xml version="1.0" encoding="utf-8"?>
<a:theme xmlns:a="http://schemas.openxmlformats.org/drawingml/2006/main" name="1_Deloitte_US_Onscreen">
  <a:themeElements>
    <a:clrScheme name="Custom 2">
      <a:dk1>
        <a:sysClr val="windowText" lastClr="000000"/>
      </a:dk1>
      <a:lt1>
        <a:sysClr val="window" lastClr="FFFFFF"/>
      </a:lt1>
      <a:dk2>
        <a:srgbClr val="53565A"/>
      </a:dk2>
      <a:lt2>
        <a:srgbClr val="D0D0CE"/>
      </a:lt2>
      <a:accent1>
        <a:srgbClr val="22326E"/>
      </a:accent1>
      <a:accent2>
        <a:srgbClr val="009DEA"/>
      </a:accent2>
      <a:accent3>
        <a:srgbClr val="E03C39"/>
      </a:accent3>
      <a:accent4>
        <a:srgbClr val="ED8C00"/>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 16_9_Onscreen.potx" id="{82E929E5-07E3-4FFC-922B-1DC2D1592D72}" vid="{34A8941C-3B27-4420-B6D1-6520D4ABD31E}"/>
    </a:ext>
  </a:extLst>
</a:theme>
</file>

<file path=ppt/theme/theme3.xml><?xml version="1.0" encoding="utf-8"?>
<a:theme xmlns:a="http://schemas.openxmlformats.org/drawingml/2006/main" name="1_DD Template Aug 2017 16x9">
  <a:themeElements>
    <a:clrScheme name="STEP">
      <a:dk1>
        <a:srgbClr val="000000"/>
      </a:dk1>
      <a:lt1>
        <a:srgbClr val="FFFFFF"/>
      </a:lt1>
      <a:dk2>
        <a:srgbClr val="535659"/>
      </a:dk2>
      <a:lt2>
        <a:srgbClr val="D0D0CE"/>
      </a:lt2>
      <a:accent1>
        <a:srgbClr val="E03C3A"/>
      </a:accent1>
      <a:accent2>
        <a:srgbClr val="ED8C01"/>
      </a:accent2>
      <a:accent3>
        <a:srgbClr val="009DEA"/>
      </a:accent3>
      <a:accent4>
        <a:srgbClr val="22326E"/>
      </a:accent4>
      <a:accent5>
        <a:srgbClr val="0097A9"/>
      </a:accent5>
      <a:accent6>
        <a:srgbClr val="75787B"/>
      </a:accent6>
      <a:hlink>
        <a:srgbClr val="0E55FC"/>
      </a:hlink>
      <a:folHlink>
        <a:srgbClr val="5356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4.xml><?xml version="1.0" encoding="utf-8"?>
<a:theme xmlns:a="http://schemas.openxmlformats.org/drawingml/2006/main" name="Office Theme">
  <a:themeElements>
    <a:clrScheme name="Custom 2">
      <a:dk1>
        <a:sysClr val="windowText" lastClr="000000"/>
      </a:dk1>
      <a:lt1>
        <a:sysClr val="window" lastClr="FFFFFF"/>
      </a:lt1>
      <a:dk2>
        <a:srgbClr val="53565A"/>
      </a:dk2>
      <a:lt2>
        <a:srgbClr val="D0D0CE"/>
      </a:lt2>
      <a:accent1>
        <a:srgbClr val="22326E"/>
      </a:accent1>
      <a:accent2>
        <a:srgbClr val="009DEA"/>
      </a:accent2>
      <a:accent3>
        <a:srgbClr val="E03C39"/>
      </a:accent3>
      <a:accent4>
        <a:srgbClr val="ED8C00"/>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992f34-6748-40d0-a1a6-bff449e3bc95" xsi:nil="true"/>
    <lcf76f155ced4ddcb4097134ff3c332f xmlns="5aa524db-7994-4ced-a2c9-48a98e90847e">
      <Terms xmlns="http://schemas.microsoft.com/office/infopath/2007/PartnerControls"/>
    </lcf76f155ced4ddcb4097134ff3c332f>
    <Description0 xmlns="5aa524db-7994-4ced-a2c9-48a98e9084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673E79E0C3E640A3EA83010EA564F7" ma:contentTypeVersion="16" ma:contentTypeDescription="Create a new document." ma:contentTypeScope="" ma:versionID="7b5400e9bdfd878d18f66cc9f0eb5915">
  <xsd:schema xmlns:xsd="http://www.w3.org/2001/XMLSchema" xmlns:xs="http://www.w3.org/2001/XMLSchema" xmlns:p="http://schemas.microsoft.com/office/2006/metadata/properties" xmlns:ns2="5aa524db-7994-4ced-a2c9-48a98e90847e" xmlns:ns3="8a992f34-6748-40d0-a1a6-bff449e3bc95" targetNamespace="http://schemas.microsoft.com/office/2006/metadata/properties" ma:root="true" ma:fieldsID="f4d574550018294bafbe057c95de5d20" ns2:_="" ns3:_="">
    <xsd:import namespace="5aa524db-7994-4ced-a2c9-48a98e90847e"/>
    <xsd:import namespace="8a992f34-6748-40d0-a1a6-bff449e3bc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Description0"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524db-7994-4ced-a2c9-48a98e908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Description0" ma:index="12" nillable="true" ma:displayName="Description" ma:internalName="Description0">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992f34-6748-40d0-a1a6-bff449e3bc9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75d7816-9169-48cb-b9df-4d21a66dca2d}" ma:internalName="TaxCatchAll" ma:showField="CatchAllData" ma:web="8a992f34-6748-40d0-a1a6-bff449e3bc9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4BEF4E-7266-4926-8DE3-76871E41FDC7}">
  <ds:schemaRefs>
    <ds:schemaRef ds:uri="http://www.w3.org/XML/1998/namespace"/>
    <ds:schemaRef ds:uri="http://schemas.microsoft.com/office/2006/metadata/properties"/>
    <ds:schemaRef ds:uri="http://schemas.microsoft.com/office/2006/documentManagement/types"/>
    <ds:schemaRef ds:uri="http://purl.org/dc/dcmitype/"/>
    <ds:schemaRef ds:uri="971a7040-ec21-4b1a-9425-f71410618d1f"/>
    <ds:schemaRef ds:uri="http://purl.org/dc/terms/"/>
    <ds:schemaRef ds:uri="b756ee18-71d2-4b9a-9121-65960fcf6979"/>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179ED8A7-33A7-4E4C-B36F-73D9451CC74E}">
  <ds:schemaRefs>
    <ds:schemaRef ds:uri="http://schemas.microsoft.com/sharepoint/v3/contenttype/forms"/>
  </ds:schemaRefs>
</ds:datastoreItem>
</file>

<file path=customXml/itemProps3.xml><?xml version="1.0" encoding="utf-8"?>
<ds:datastoreItem xmlns:ds="http://schemas.openxmlformats.org/officeDocument/2006/customXml" ds:itemID="{58589FA5-F11B-4F2E-8A5B-D186A2028D2F}"/>
</file>

<file path=docProps/app.xml><?xml version="1.0" encoding="utf-8"?>
<Properties xmlns="http://schemas.openxmlformats.org/officeDocument/2006/extended-properties" xmlns:vt="http://schemas.openxmlformats.org/officeDocument/2006/docPropsVTypes">
  <TotalTime>41399</TotalTime>
  <Words>1409</Words>
  <Application>Microsoft Office PowerPoint</Application>
  <PresentationFormat>Widescreen</PresentationFormat>
  <Paragraphs>132</Paragraphs>
  <Slides>9</Slides>
  <Notes>5</Notes>
  <HiddenSlides>0</HiddenSlides>
  <MMClips>0</MMClips>
  <ScaleCrop>false</ScaleCrop>
  <HeadingPairs>
    <vt:vector size="4" baseType="variant">
      <vt:variant>
        <vt:lpstr>Theme</vt:lpstr>
      </vt:variant>
      <vt:variant>
        <vt:i4>6</vt:i4>
      </vt:variant>
      <vt:variant>
        <vt:lpstr>Slide Titles</vt:lpstr>
      </vt:variant>
      <vt:variant>
        <vt:i4>9</vt:i4>
      </vt:variant>
    </vt:vector>
  </HeadingPairs>
  <TitlesOfParts>
    <vt:vector size="15" baseType="lpstr">
      <vt:lpstr>Deloitte Consulting Scrapbook</vt:lpstr>
      <vt:lpstr>1_Deloitte_US_Onscreen</vt:lpstr>
      <vt:lpstr>1_DD Template Aug 2017 16x9</vt:lpstr>
      <vt:lpstr>Office Theme</vt:lpstr>
      <vt:lpstr>1_Office Theme</vt:lpstr>
      <vt:lpstr>2_Office Theme</vt:lpstr>
      <vt:lpstr>PowerPoint Presentation</vt:lpstr>
      <vt:lpstr>PowerPoint Presentation</vt:lpstr>
      <vt:lpstr>March Transformational Plan Update</vt:lpstr>
      <vt:lpstr>Transformational Plans</vt:lpstr>
      <vt:lpstr>Individual Transitions</vt:lpstr>
      <vt:lpstr>The Arc of Southington has a mission of educating, empowering, supporting, and advocating for people with disabilities. They are working with three individuals in their CLA residential supports to move to a transition home model where individuals will gain the necessary skills to prepare to move into independent living (IHS and Clustered IHS) or supportive housing.  </vt:lpstr>
      <vt:lpstr>CRI’s focus with STEP is to help individuals transition from CLA settings to Clustered IHS supports that the agency is in the process of developing. Clustered IHS will be a new support for CRI and the agency is looking forward to implementing this model that includes assistive technology and remote supports options, as well as a planned drop-in center to assist individuals in building natural supports.  The individuals planning to move have already expressed interest in a change and are excited to participate. Due to some of the complex behavioral needs of these individuals, CRI has identified person-centered risk mitigation strategies.</vt:lpstr>
      <vt:lpstr>CCARC is opening a new Supportive Housing program to expand their IHS supports and will support five individuals to transition into that setting as part of STEP. CCARC has taken great care to inform individuals, their families, and their support networks about the details of these supports and the changes they can expect in transitioning. The use of both assistive technology and remote supports will improve the transition experience and enhance individuals’ abilities to live independently.</vt:lpstr>
      <vt:lpstr>Transition Safeguards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 &amp; objectives</dc:title>
  <dc:creator>Shome, Owen</dc:creator>
  <cp:lastModifiedBy>Ullom-Minnich, Sarah</cp:lastModifiedBy>
  <cp:revision>43</cp:revision>
  <dcterms:created xsi:type="dcterms:W3CDTF">2023-09-15T20:09:43Z</dcterms:created>
  <dcterms:modified xsi:type="dcterms:W3CDTF">2024-03-26T16:57:12Z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2023-09-15T20:09:43Z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60e6e4c4-2ca2-4fa6-8f23-a25a426a8cda</vt:lpwstr>
  </property>
  <property fmtid="{D5CDD505-2E9C-101B-9397-08002B2CF9AE}" pid="8" name="MSIP_Label_ea60d57e-af5b-4752-ac57-3e4f28ca11dc_ContentBits">
    <vt:lpwstr>0</vt:lpwstr>
  </property>
  <property fmtid="{D5CDD505-2E9C-101B-9397-08002B2CF9AE}" pid="9" name="ContentTypeId">
    <vt:lpwstr>0x0101000D4B907AEF45A244AF3C0E317BC86273</vt:lpwstr>
  </property>
  <property fmtid="{D5CDD505-2E9C-101B-9397-08002B2CF9AE}" pid="10" name="MediaServiceImageTags">
    <vt:lpwstr/>
  </property>
</Properties>
</file>