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5" r:id="rId5"/>
    <p:sldMasterId id="2147483706" r:id="rId6"/>
  </p:sldMasterIdLst>
  <p:notesMasterIdLst>
    <p:notesMasterId r:id="rId27"/>
  </p:notesMasterIdLst>
  <p:sldIdLst>
    <p:sldId id="2147308776" r:id="rId7"/>
    <p:sldId id="2147308798" r:id="rId8"/>
    <p:sldId id="2147308774" r:id="rId9"/>
    <p:sldId id="2147308721" r:id="rId10"/>
    <p:sldId id="2147308745" r:id="rId11"/>
    <p:sldId id="2147308800" r:id="rId12"/>
    <p:sldId id="2147308784" r:id="rId13"/>
    <p:sldId id="2147308810" r:id="rId14"/>
    <p:sldId id="2147308789" r:id="rId15"/>
    <p:sldId id="2147308785" r:id="rId16"/>
    <p:sldId id="2147308769" r:id="rId17"/>
    <p:sldId id="2147308811" r:id="rId18"/>
    <p:sldId id="2147308812" r:id="rId19"/>
    <p:sldId id="2147308813" r:id="rId20"/>
    <p:sldId id="2147308814" r:id="rId21"/>
    <p:sldId id="2147308764" r:id="rId22"/>
    <p:sldId id="2147308815" r:id="rId23"/>
    <p:sldId id="2147308786" r:id="rId24"/>
    <p:sldId id="2147308806" r:id="rId25"/>
    <p:sldId id="214730879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mp; Introduction" id="{5F22603C-F456-433E-B630-F72F9F1EC452}">
          <p14:sldIdLst>
            <p14:sldId id="2147308776"/>
            <p14:sldId id="2147308798"/>
            <p14:sldId id="2147308774"/>
            <p14:sldId id="2147308721"/>
            <p14:sldId id="2147308745"/>
            <p14:sldId id="2147308800"/>
          </p14:sldIdLst>
        </p14:section>
        <p14:section name="Regional Review Process" id="{55D30E38-D302-4885-8EBA-ED4FF9E67B5E}">
          <p14:sldIdLst>
            <p14:sldId id="2147308784"/>
            <p14:sldId id="2147308810"/>
            <p14:sldId id="2147308789"/>
            <p14:sldId id="2147308785"/>
          </p14:sldIdLst>
        </p14:section>
        <p14:section name="STEP Incentives &amp; Transition Plans" id="{C9206402-45B1-43B8-A4CA-B11D784EAC52}">
          <p14:sldIdLst>
            <p14:sldId id="2147308769"/>
            <p14:sldId id="2147308811"/>
            <p14:sldId id="2147308812"/>
            <p14:sldId id="2147308813"/>
            <p14:sldId id="2147308814"/>
            <p14:sldId id="2147308764"/>
            <p14:sldId id="2147308815"/>
          </p14:sldIdLst>
        </p14:section>
        <p14:section name="Closing &amp; Thank You" id="{3206967F-F3C4-4B43-A4AA-782EF663A377}">
          <p14:sldIdLst>
            <p14:sldId id="2147308786"/>
            <p14:sldId id="2147308806"/>
            <p14:sldId id="214730879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2EF303-6FC2-414F-E736-A4F59CC13E77}" name="Shome, Owen" initials="SO" userId="S::oshome@deloitte.com::93981b84-ca19-45ce-b3c4-5c108a9770f0" providerId="AD"/>
  <p188:author id="{D4182315-160C-5B78-49BA-29A326CDCBBE}" name="Oak, Julia" initials="OJ" userId="S::juoak@deloitte.com::99fb97f7-215d-4505-9726-87aa2777734f" providerId="AD"/>
  <p188:author id="{DFC95E28-440B-E6B5-4420-EDD1F316010A}" name="Spruill, Diamante" initials="SD" userId="S::dspruill@deloitte.com::f3b7b7d1-fa50-494e-8697-3a296cb3a6f3" providerId="AD"/>
  <p188:author id="{E5D2708E-6669-2119-9CF6-249852753CF2}" name="Pam Hatcher" initials="PH" userId="S::pam.hatcher_healthtechsolutions.com#ext#@nasua.onmicrosoft.com::35044830-aadb-41b8-b6fb-849babb1e834" providerId="AD"/>
  <p188:author id="{6651FA8F-3A6B-0E3B-128C-FA0C15306BA3}" name="Julie Schwab" initials="JS" userId="S::julie.schwab_healthtechsolutions.com#ext#@nasua.onmicrosoft.com::479a721c-a0a0-4f62-b2ef-f01a1dd200ad" providerId="AD"/>
  <p188:author id="{EDBA86E4-C02E-34D8-63EB-223D95710B5C}" name="Betsy Bella" initials="EKDB" userId="Betsy Bella" providerId="None"/>
  <p188:author id="{012627E8-6DF3-B720-CA0F-4592F9519A4A}" name="Nelson, Max" initials="NM" userId="S::maxnelson@deloitte.com::89f18ea0-ffdd-4563-bf7b-932c8b2b399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8C01"/>
    <a:srgbClr val="E03C3A"/>
    <a:srgbClr val="2232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44D76C-64FF-435C-83C3-5CF54AFF4539}" type="datetimeFigureOut">
              <a:rPr lang="en-US" smtClean="0"/>
              <a:t>7/6/2023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3B0B72-492D-42A6-A702-730D9B7279A2}" type="slidenum">
              <a:rPr lang="en-US" smtClean="0"/>
              <a:t>‹#›</a:t>
            </a:fld>
            <a:endParaRPr lang="en-US"/>
          </a:p>
        </p:txBody>
      </p:sp>
    </p:spTree>
    <p:extLst>
      <p:ext uri="{BB962C8B-B14F-4D97-AF65-F5344CB8AC3E}">
        <p14:creationId xmlns:p14="http://schemas.microsoft.com/office/powerpoint/2010/main" val="365076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9795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815649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896664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2" indent="-285750" defTabSz="1219170">
              <a:buFont typeface="Arial"/>
              <a:buChar char="•"/>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415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2" indent="-285750" defTabSz="1219170">
              <a:buFont typeface="Arial"/>
              <a:buChar char="•"/>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793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2" indent="-285750" defTabSz="1219170">
              <a:buFont typeface="Arial"/>
              <a:buChar char="•"/>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63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934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129373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636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860919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688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35814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524498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sz="1800">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4205065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755239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090120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613999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4200294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555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5405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hyperlink" Target="http://www.deloitte.com/about"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2" y="5450073"/>
            <a:ext cx="4407673" cy="484463"/>
          </a:xfrm>
        </p:spPr>
        <p:txBody>
          <a:bodyPr anchor="b" anchorCtr="0"/>
          <a:lstStyle>
            <a:lvl1pPr>
              <a:lnSpc>
                <a:spcPct val="85000"/>
              </a:lnSpc>
              <a:defRPr sz="2800" b="0" baseline="0">
                <a:latin typeface="+mn-lt"/>
              </a:defRPr>
            </a:lvl1pPr>
          </a:lstStyle>
          <a:p>
            <a:r>
              <a:rPr lang="en-US"/>
              <a:t>Click to edit Title</a:t>
            </a:r>
          </a:p>
        </p:txBody>
      </p:sp>
      <p:sp>
        <p:nvSpPr>
          <p:cNvPr id="6" name="Text Placeholder 9"/>
          <p:cNvSpPr>
            <a:spLocks noGrp="1"/>
          </p:cNvSpPr>
          <p:nvPr>
            <p:ph type="body" sz="quarter" idx="16" hasCustomPrompt="1"/>
          </p:nvPr>
        </p:nvSpPr>
        <p:spPr>
          <a:xfrm>
            <a:off x="914402" y="5940663"/>
            <a:ext cx="4407673" cy="478209"/>
          </a:xfrm>
        </p:spPr>
        <p:txBody>
          <a:bodyPr vert="horz" lIns="0" tIns="0" rIns="0" bIns="0" rtlCol="0">
            <a:noAutofit/>
          </a:bodyPr>
          <a:lstStyle>
            <a:lvl1pPr marL="0" indent="0">
              <a:buNone/>
              <a:defRPr lang="en-US" sz="1200" dirty="0"/>
            </a:lvl1pPr>
          </a:lstStyle>
          <a:p>
            <a:pPr marL="228600" lvl="0" indent="-228600">
              <a:lnSpc>
                <a:spcPct val="130000"/>
              </a:lnSpc>
            </a:pPr>
            <a:r>
              <a:rPr lang="en-US"/>
              <a:t>Click to edit Subtitle</a:t>
            </a:r>
          </a:p>
        </p:txBody>
      </p:sp>
      <p:sp>
        <p:nvSpPr>
          <p:cNvPr id="7" name="Text Placeholder 9"/>
          <p:cNvSpPr>
            <a:spLocks noGrp="1"/>
          </p:cNvSpPr>
          <p:nvPr>
            <p:ph type="body" sz="quarter" idx="17" hasCustomPrompt="1"/>
          </p:nvPr>
        </p:nvSpPr>
        <p:spPr>
          <a:xfrm>
            <a:off x="914402" y="4864287"/>
            <a:ext cx="4407673" cy="348286"/>
          </a:xfrm>
        </p:spPr>
        <p:txBody>
          <a:bodyPr vert="horz" lIns="0" tIns="0" rIns="0" bIns="0" rtlCol="0">
            <a:noAutofit/>
          </a:bodyPr>
          <a:lstStyle>
            <a:lvl1pPr marL="0" indent="0">
              <a:buNone/>
              <a:defRPr lang="en-US" sz="900" b="1" kern="0" cap="all" spc="200" baseline="0" dirty="0">
                <a:solidFill>
                  <a:schemeClr val="tx1">
                    <a:lumMod val="75000"/>
                  </a:schemeClr>
                </a:solidFill>
                <a:ea typeface="Nexa Black" charset="0"/>
                <a:cs typeface="Nexa Black" charset="0"/>
              </a:defRPr>
            </a:lvl1pPr>
          </a:lstStyle>
          <a:p>
            <a:pPr marL="228600" lvl="0" indent="-228600"/>
            <a:r>
              <a:rPr lang="en-US"/>
              <a:t>Date</a:t>
            </a:r>
          </a:p>
        </p:txBody>
      </p:sp>
      <p:sp>
        <p:nvSpPr>
          <p:cNvPr id="8" name="Picture Placeholder 7"/>
          <p:cNvSpPr>
            <a:spLocks noGrp="1"/>
          </p:cNvSpPr>
          <p:nvPr>
            <p:ph type="pic" sz="quarter" idx="19" hasCustomPrompt="1"/>
          </p:nvPr>
        </p:nvSpPr>
        <p:spPr>
          <a:xfrm>
            <a:off x="5322074" y="17037"/>
            <a:ext cx="6869925" cy="6858000"/>
          </a:xfrm>
        </p:spPr>
        <p:txBody>
          <a:bodyPr anchor="ctr"/>
          <a:lstStyle>
            <a:lvl1pPr marL="0" indent="0" algn="ctr">
              <a:buNone/>
              <a:defRPr/>
            </a:lvl1pPr>
          </a:lstStyle>
          <a:p>
            <a:r>
              <a:rPr lang="en-US"/>
              <a:t>Click to insert picture</a:t>
            </a:r>
          </a:p>
        </p:txBody>
      </p:sp>
      <p:pic>
        <p:nvPicPr>
          <p:cNvPr id="50" name="Picture 49">
            <a:extLst>
              <a:ext uri="{FF2B5EF4-FFF2-40B4-BE49-F238E27FC236}">
                <a16:creationId xmlns:a16="http://schemas.microsoft.com/office/drawing/2014/main" id="{2096FE67-C003-B24D-9062-6E47381435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000" y="1081823"/>
            <a:ext cx="2616023" cy="588378"/>
          </a:xfrm>
          <a:prstGeom prst="rect">
            <a:avLst/>
          </a:prstGeom>
        </p:spPr>
      </p:pic>
      <p:grpSp>
        <p:nvGrpSpPr>
          <p:cNvPr id="86" name="Group 85">
            <a:extLst>
              <a:ext uri="{FF2B5EF4-FFF2-40B4-BE49-F238E27FC236}">
                <a16:creationId xmlns:a16="http://schemas.microsoft.com/office/drawing/2014/main" id="{8970C0D7-2804-CD4E-B6C2-5300C797D8CB}"/>
              </a:ext>
            </a:extLst>
          </p:cNvPr>
          <p:cNvGrpSpPr>
            <a:grpSpLocks noChangeAspect="1"/>
          </p:cNvGrpSpPr>
          <p:nvPr userDrawn="1"/>
        </p:nvGrpSpPr>
        <p:grpSpPr>
          <a:xfrm>
            <a:off x="913114" y="775363"/>
            <a:ext cx="1789745" cy="335376"/>
            <a:chOff x="398463" y="404813"/>
            <a:chExt cx="1627187" cy="307976"/>
          </a:xfrm>
          <a:solidFill>
            <a:schemeClr val="tx1"/>
          </a:solidFill>
        </p:grpSpPr>
        <p:sp>
          <p:nvSpPr>
            <p:cNvPr id="87" name="Oval 5">
              <a:extLst>
                <a:ext uri="{FF2B5EF4-FFF2-40B4-BE49-F238E27FC236}">
                  <a16:creationId xmlns:a16="http://schemas.microsoft.com/office/drawing/2014/main" id="{F9E13476-1C72-BB45-9B8F-D8A13801BACC}"/>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88" name="Freeform 6">
              <a:extLst>
                <a:ext uri="{FF2B5EF4-FFF2-40B4-BE49-F238E27FC236}">
                  <a16:creationId xmlns:a16="http://schemas.microsoft.com/office/drawing/2014/main" id="{DC0511DD-06DA-3D42-9CFF-78ED4697E838}"/>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89" name="Rectangle 7">
              <a:extLst>
                <a:ext uri="{FF2B5EF4-FFF2-40B4-BE49-F238E27FC236}">
                  <a16:creationId xmlns:a16="http://schemas.microsoft.com/office/drawing/2014/main" id="{E7765C28-F8F2-0949-8C79-11FBF0554744}"/>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90" name="Freeform 8">
              <a:extLst>
                <a:ext uri="{FF2B5EF4-FFF2-40B4-BE49-F238E27FC236}">
                  <a16:creationId xmlns:a16="http://schemas.microsoft.com/office/drawing/2014/main" id="{33EA952C-C0D1-7941-8FE4-E8E969AA8D96}"/>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91" name="Rectangle 9">
              <a:extLst>
                <a:ext uri="{FF2B5EF4-FFF2-40B4-BE49-F238E27FC236}">
                  <a16:creationId xmlns:a16="http://schemas.microsoft.com/office/drawing/2014/main" id="{C5FAF508-E95F-6840-9ADD-757881F0B551}"/>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92" name="Rectangle 10">
              <a:extLst>
                <a:ext uri="{FF2B5EF4-FFF2-40B4-BE49-F238E27FC236}">
                  <a16:creationId xmlns:a16="http://schemas.microsoft.com/office/drawing/2014/main" id="{C7CCE779-A102-FA47-8AF7-71BFF6E5A57B}"/>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93" name="Freeform 11">
              <a:extLst>
                <a:ext uri="{FF2B5EF4-FFF2-40B4-BE49-F238E27FC236}">
                  <a16:creationId xmlns:a16="http://schemas.microsoft.com/office/drawing/2014/main" id="{56B036DB-F558-B342-BCE5-7308B3E89E85}"/>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94" name="Freeform 12">
              <a:extLst>
                <a:ext uri="{FF2B5EF4-FFF2-40B4-BE49-F238E27FC236}">
                  <a16:creationId xmlns:a16="http://schemas.microsoft.com/office/drawing/2014/main" id="{94C6C559-76A4-BA4B-9703-D9462D0C95BF}"/>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95" name="Freeform 13">
              <a:extLst>
                <a:ext uri="{FF2B5EF4-FFF2-40B4-BE49-F238E27FC236}">
                  <a16:creationId xmlns:a16="http://schemas.microsoft.com/office/drawing/2014/main" id="{886BB48B-85CB-3C47-B6D0-FC7B8E1ACB8E}"/>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96" name="Freeform 14">
              <a:extLst>
                <a:ext uri="{FF2B5EF4-FFF2-40B4-BE49-F238E27FC236}">
                  <a16:creationId xmlns:a16="http://schemas.microsoft.com/office/drawing/2014/main" id="{7112165E-747A-FB4F-9FC2-FEF1DFA01D88}"/>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Tree>
    <p:extLst>
      <p:ext uri="{BB962C8B-B14F-4D97-AF65-F5344CB8AC3E}">
        <p14:creationId xmlns:p14="http://schemas.microsoft.com/office/powerpoint/2010/main" val="1319172349"/>
      </p:ext>
    </p:extLst>
  </p:cSld>
  <p:clrMapOvr>
    <a:overrideClrMapping bg1="dk1" tx1="lt1" bg2="dk2" tx2="lt2" accent1="accent1" accent2="accent2" accent3="accent3" accent4="accent4" accent5="accent5" accent6="accent6" hlink="hlink" folHlink="folHlink"/>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Left,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737437"/>
            <a:ext cx="3352800" cy="1993390"/>
          </a:xfrm>
        </p:spPr>
        <p:txBody>
          <a:bodyPr vert="horz" lIns="0" tIns="45720" rIns="0" bIns="0" rtlCol="0" anchor="t" anchorCtr="0">
            <a:noAutofit/>
          </a:bodyPr>
          <a:lstStyle>
            <a:lvl1pPr>
              <a:defRPr lang="en-US" sz="3600" spc="-75" dirty="0">
                <a:latin typeface="+mn-lt"/>
              </a:defRPr>
            </a:lvl1pPr>
          </a:lstStyle>
          <a:p>
            <a:pPr lvl="0" defTabSz="685800">
              <a:lnSpc>
                <a:spcPct val="85000"/>
              </a:lnSpc>
            </a:pPr>
            <a:r>
              <a:rPr lang="en-US"/>
              <a:t>Click to edit Master title style</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00" baseline="0" dirty="0">
                <a:solidFill>
                  <a:schemeClr val="bg2">
                    <a:lumMod val="90000"/>
                  </a:schemeClr>
                </a:solidFill>
                <a:ea typeface="Nexa Black" charset="0"/>
                <a:cs typeface="Nexa Black" charset="0"/>
              </a:defRPr>
            </a:lvl1pPr>
          </a:lstStyle>
          <a:p>
            <a:pPr marL="228600" lvl="0" indent="-228600"/>
            <a:r>
              <a:rPr lang="en-US"/>
              <a:t>Topic</a:t>
            </a:r>
          </a:p>
        </p:txBody>
      </p:sp>
      <p:sp>
        <p:nvSpPr>
          <p:cNvPr id="5" name="Text Placeholder 4"/>
          <p:cNvSpPr>
            <a:spLocks noGrp="1"/>
          </p:cNvSpPr>
          <p:nvPr>
            <p:ph type="body" sz="quarter" idx="16" hasCustomPrompt="1"/>
          </p:nvPr>
        </p:nvSpPr>
        <p:spPr>
          <a:xfrm>
            <a:off x="914400" y="2662518"/>
            <a:ext cx="3355975" cy="1169988"/>
          </a:xfrm>
        </p:spPr>
        <p:txBody>
          <a:bodyPr/>
          <a:lstStyle>
            <a:lvl1pPr marL="0" indent="0">
              <a:lnSpc>
                <a:spcPct val="130000"/>
              </a:lnSpc>
              <a:buNone/>
              <a:defRPr sz="1200" baseline="0"/>
            </a:lvl1pPr>
          </a:lstStyle>
          <a:p>
            <a:pPr lvl="0"/>
            <a:r>
              <a:rPr lang="en-US"/>
              <a:t>Click to edit Master text styles</a:t>
            </a:r>
          </a:p>
        </p:txBody>
      </p:sp>
      <p:sp>
        <p:nvSpPr>
          <p:cNvPr id="9" name="Picture Placeholder 1">
            <a:extLst>
              <a:ext uri="{FF2B5EF4-FFF2-40B4-BE49-F238E27FC236}">
                <a16:creationId xmlns:a16="http://schemas.microsoft.com/office/drawing/2014/main" id="{9A78AB07-84F1-4840-9342-D92F7AFBBC46}"/>
              </a:ext>
            </a:extLst>
          </p:cNvPr>
          <p:cNvSpPr>
            <a:spLocks noGrp="1"/>
          </p:cNvSpPr>
          <p:nvPr>
            <p:ph type="pic" sz="quarter" idx="18"/>
          </p:nvPr>
        </p:nvSpPr>
        <p:spPr>
          <a:xfrm>
            <a:off x="5410200" y="1104900"/>
            <a:ext cx="1679369" cy="1341417"/>
          </a:xfrm>
        </p:spPr>
      </p:sp>
      <p:sp>
        <p:nvSpPr>
          <p:cNvPr id="10" name="Picture Placeholder 1">
            <a:extLst>
              <a:ext uri="{FF2B5EF4-FFF2-40B4-BE49-F238E27FC236}">
                <a16:creationId xmlns:a16="http://schemas.microsoft.com/office/drawing/2014/main" id="{A6418CF8-ABDB-254E-ADDF-7733E2BF2402}"/>
              </a:ext>
            </a:extLst>
          </p:cNvPr>
          <p:cNvSpPr>
            <a:spLocks noGrp="1"/>
          </p:cNvSpPr>
          <p:nvPr>
            <p:ph type="pic" sz="quarter" idx="19"/>
          </p:nvPr>
        </p:nvSpPr>
        <p:spPr>
          <a:xfrm>
            <a:off x="5410200" y="2785260"/>
            <a:ext cx="1679369" cy="1341417"/>
          </a:xfrm>
        </p:spPr>
      </p:sp>
      <p:sp>
        <p:nvSpPr>
          <p:cNvPr id="11" name="Picture Placeholder 1">
            <a:extLst>
              <a:ext uri="{FF2B5EF4-FFF2-40B4-BE49-F238E27FC236}">
                <a16:creationId xmlns:a16="http://schemas.microsoft.com/office/drawing/2014/main" id="{2342E74E-2590-0143-99DC-6A21BEF920E0}"/>
              </a:ext>
            </a:extLst>
          </p:cNvPr>
          <p:cNvSpPr>
            <a:spLocks noGrp="1"/>
          </p:cNvSpPr>
          <p:nvPr>
            <p:ph type="pic" sz="quarter" idx="20"/>
          </p:nvPr>
        </p:nvSpPr>
        <p:spPr>
          <a:xfrm>
            <a:off x="5410200" y="4465619"/>
            <a:ext cx="1679369" cy="1341417"/>
          </a:xfrm>
        </p:spPr>
      </p:sp>
    </p:spTree>
    <p:extLst>
      <p:ext uri="{BB962C8B-B14F-4D97-AF65-F5344CB8AC3E}">
        <p14:creationId xmlns:p14="http://schemas.microsoft.com/office/powerpoint/2010/main" val="1402742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Left,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737437"/>
            <a:ext cx="3352800" cy="1993390"/>
          </a:xfrm>
        </p:spPr>
        <p:txBody>
          <a:bodyPr vert="horz" lIns="0" tIns="45720" rIns="0" bIns="0" rtlCol="0" anchor="t" anchorCtr="0">
            <a:noAutofit/>
          </a:bodyPr>
          <a:lstStyle>
            <a:lvl1pPr>
              <a:defRPr lang="en-US" sz="3600" spc="-75" dirty="0">
                <a:latin typeface="+mn-lt"/>
              </a:defRPr>
            </a:lvl1pPr>
          </a:lstStyle>
          <a:p>
            <a:pPr lvl="0" defTabSz="685800">
              <a:lnSpc>
                <a:spcPct val="85000"/>
              </a:lnSpc>
            </a:pPr>
            <a:r>
              <a:rPr lang="en-US"/>
              <a:t>Click to edit Master title style</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00" baseline="0" dirty="0">
                <a:solidFill>
                  <a:schemeClr val="bg2">
                    <a:lumMod val="90000"/>
                  </a:schemeClr>
                </a:solidFill>
                <a:ea typeface="Nexa Black" charset="0"/>
                <a:cs typeface="Nexa Black" charset="0"/>
              </a:defRPr>
            </a:lvl1pPr>
          </a:lstStyle>
          <a:p>
            <a:pPr marL="228600" lvl="0" indent="-228600"/>
            <a:r>
              <a:rPr lang="en-US"/>
              <a:t>Topic</a:t>
            </a:r>
          </a:p>
        </p:txBody>
      </p:sp>
      <p:sp>
        <p:nvSpPr>
          <p:cNvPr id="5" name="Text Placeholder 4"/>
          <p:cNvSpPr>
            <a:spLocks noGrp="1"/>
          </p:cNvSpPr>
          <p:nvPr>
            <p:ph type="body" sz="quarter" idx="16" hasCustomPrompt="1"/>
          </p:nvPr>
        </p:nvSpPr>
        <p:spPr>
          <a:xfrm>
            <a:off x="914400" y="2662518"/>
            <a:ext cx="3355975" cy="1169988"/>
          </a:xfrm>
        </p:spPr>
        <p:txBody>
          <a:bodyPr/>
          <a:lstStyle>
            <a:lvl1pPr marL="0" indent="0">
              <a:lnSpc>
                <a:spcPct val="130000"/>
              </a:lnSpc>
              <a:buNone/>
              <a:defRPr sz="1200" baseline="0"/>
            </a:lvl1pPr>
          </a:lstStyle>
          <a:p>
            <a:pPr lvl="0"/>
            <a:r>
              <a:rPr lang="en-US"/>
              <a:t>Click to edit Master text styles</a:t>
            </a:r>
          </a:p>
        </p:txBody>
      </p:sp>
      <p:sp>
        <p:nvSpPr>
          <p:cNvPr id="14" name="Picture Placeholder 13">
            <a:extLst>
              <a:ext uri="{FF2B5EF4-FFF2-40B4-BE49-F238E27FC236}">
                <a16:creationId xmlns:a16="http://schemas.microsoft.com/office/drawing/2014/main" id="{17183856-EC12-AA46-8F08-FD8C2ADD4159}"/>
              </a:ext>
            </a:extLst>
          </p:cNvPr>
          <p:cNvSpPr>
            <a:spLocks noGrp="1"/>
          </p:cNvSpPr>
          <p:nvPr>
            <p:ph type="pic" sz="quarter" idx="17"/>
          </p:nvPr>
        </p:nvSpPr>
        <p:spPr>
          <a:xfrm>
            <a:off x="5399088" y="1104900"/>
            <a:ext cx="5878512" cy="4995863"/>
          </a:xfrm>
        </p:spPr>
        <p:txBody>
          <a:bodyPr/>
          <a:lstStyle>
            <a:lvl1pPr marL="0" indent="0">
              <a:buNone/>
              <a:defRPr/>
            </a:lvl1pPr>
          </a:lstStyle>
          <a:p>
            <a:endParaRPr lang="en-US"/>
          </a:p>
        </p:txBody>
      </p:sp>
    </p:spTree>
    <p:extLst>
      <p:ext uri="{BB962C8B-B14F-4D97-AF65-F5344CB8AC3E}">
        <p14:creationId xmlns:p14="http://schemas.microsoft.com/office/powerpoint/2010/main" val="3408265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AC60C2A-D45F-42F2-B947-FD0BE392C4FA}"/>
              </a:ext>
            </a:extLst>
          </p:cNvPr>
          <p:cNvGrpSpPr/>
          <p:nvPr userDrawn="1"/>
        </p:nvGrpSpPr>
        <p:grpSpPr>
          <a:xfrm>
            <a:off x="-11703" y="-3628"/>
            <a:ext cx="75101" cy="6861628"/>
            <a:chOff x="-11703" y="-3628"/>
            <a:chExt cx="75101" cy="6861628"/>
          </a:xfrm>
        </p:grpSpPr>
        <p:sp>
          <p:nvSpPr>
            <p:cNvPr id="3" name="Rectangle 2">
              <a:extLst>
                <a:ext uri="{FF2B5EF4-FFF2-40B4-BE49-F238E27FC236}">
                  <a16:creationId xmlns:a16="http://schemas.microsoft.com/office/drawing/2014/main" id="{EA86C045-896D-4896-98E8-D39608A368D6}"/>
                </a:ext>
              </a:extLst>
            </p:cNvPr>
            <p:cNvSpPr/>
            <p:nvPr/>
          </p:nvSpPr>
          <p:spPr>
            <a:xfrm rot="5400000">
              <a:off x="-659267" y="645307"/>
              <a:ext cx="1371600" cy="73730"/>
            </a:xfrm>
            <a:prstGeom prst="rect">
              <a:avLst/>
            </a:prstGeom>
            <a:solidFill>
              <a:srgbClr val="43B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2F07917-9856-4095-97E6-00B4A659292D}"/>
                </a:ext>
              </a:extLst>
            </p:cNvPr>
            <p:cNvSpPr/>
            <p:nvPr/>
          </p:nvSpPr>
          <p:spPr>
            <a:xfrm rot="5400000">
              <a:off x="-659267" y="2016907"/>
              <a:ext cx="1371600" cy="73730"/>
            </a:xfrm>
            <a:prstGeom prst="rect">
              <a:avLst/>
            </a:prstGeom>
            <a:solidFill>
              <a:srgbClr val="979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F418B17-5945-4621-998F-6CBAB835CBE6}"/>
                </a:ext>
              </a:extLst>
            </p:cNvPr>
            <p:cNvSpPr/>
            <p:nvPr/>
          </p:nvSpPr>
          <p:spPr>
            <a:xfrm rot="5400000">
              <a:off x="-659267" y="3388507"/>
              <a:ext cx="1371600" cy="73730"/>
            </a:xfrm>
            <a:prstGeom prst="rect">
              <a:avLst/>
            </a:prstGeom>
            <a:solidFill>
              <a:srgbClr val="00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9C1F41B-FB58-48C4-990D-D127F64E05E1}"/>
                </a:ext>
              </a:extLst>
            </p:cNvPr>
            <p:cNvSpPr/>
            <p:nvPr/>
          </p:nvSpPr>
          <p:spPr>
            <a:xfrm rot="5400000">
              <a:off x="-660638" y="4760107"/>
              <a:ext cx="1371600" cy="73730"/>
            </a:xfrm>
            <a:prstGeom prst="rect">
              <a:avLst/>
            </a:prstGeom>
            <a:solidFill>
              <a:srgbClr val="00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CD9581-A85D-4C22-9269-9710511CC724}"/>
                </a:ext>
              </a:extLst>
            </p:cNvPr>
            <p:cNvSpPr/>
            <p:nvPr/>
          </p:nvSpPr>
          <p:spPr>
            <a:xfrm rot="5400000">
              <a:off x="-660638" y="6135335"/>
              <a:ext cx="1371600" cy="73730"/>
            </a:xfrm>
            <a:prstGeom prst="rect">
              <a:avLst/>
            </a:prstGeom>
            <a:solidFill>
              <a:srgbClr val="86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84602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Rectangle 8"/>
          <p:cNvSpPr/>
          <p:nvPr/>
        </p:nvSpPr>
        <p:spPr>
          <a:xfrm>
            <a:off x="4134012" y="5436072"/>
            <a:ext cx="7143588" cy="1421928"/>
          </a:xfrm>
          <a:prstGeom prst="rect">
            <a:avLst/>
          </a:prstGeom>
        </p:spPr>
        <p:txBody>
          <a:bodyPr wrap="square" numCol="2" spcCol="182880">
            <a:spAutoFit/>
          </a:bodyPr>
          <a:lstStyle/>
          <a:p>
            <a:pPr>
              <a:lnSpc>
                <a:spcPct val="120000"/>
              </a:lnSpc>
            </a:pPr>
            <a:r>
              <a:rPr lang="en-US" sz="700">
                <a:latin typeface="Open Sans" charset="0"/>
                <a:ea typeface="Open Sans" charset="0"/>
                <a:cs typeface="Open Sans" charset="0"/>
              </a:rPr>
              <a:t>Deloitte refers to one or more of Deloitte Touche Tohmatsu Limited, a UK private company limited by guarantee (“DTTL”), its network of member firms, and their related entities. DTTL and each of its member firms are legally separate and independent entities. DTTL (also referred to as “Deloitte Global”) does not provide services to clients. Please see </a:t>
            </a:r>
            <a:r>
              <a:rPr lang="en-US" sz="700">
                <a:latin typeface="Open Sans" charset="0"/>
                <a:ea typeface="Open Sans" charset="0"/>
                <a:cs typeface="Open Sans" charset="0"/>
                <a:hlinkClick r:id="rId2"/>
              </a:rPr>
              <a:t>www.deloitte.com/about</a:t>
            </a:r>
            <a:r>
              <a:rPr lang="en-US" sz="700">
                <a:latin typeface="Open Sans" charset="0"/>
                <a:ea typeface="Open Sans" charset="0"/>
                <a:cs typeface="Open Sans" charset="0"/>
              </a:rPr>
              <a:t> for a more detailed description of DTTL and its member firms.</a:t>
            </a:r>
          </a:p>
          <a:p>
            <a:pPr>
              <a:lnSpc>
                <a:spcPct val="120000"/>
              </a:lnSpc>
            </a:pPr>
            <a:endParaRPr lang="en-US" sz="700">
              <a:latin typeface="Open Sans" charset="0"/>
              <a:ea typeface="Open Sans" charset="0"/>
              <a:cs typeface="Open Sans" charset="0"/>
            </a:endParaRPr>
          </a:p>
          <a:p>
            <a:pPr>
              <a:lnSpc>
                <a:spcPct val="120000"/>
              </a:lnSpc>
            </a:pPr>
            <a:endParaRPr lang="en-US" sz="700">
              <a:latin typeface="Open Sans" charset="0"/>
              <a:ea typeface="Open Sans" charset="0"/>
              <a:cs typeface="Open Sans" charset="0"/>
            </a:endParaRPr>
          </a:p>
          <a:p>
            <a:pPr>
              <a:lnSpc>
                <a:spcPct val="120000"/>
              </a:lnSpc>
            </a:pPr>
            <a:endParaRPr lang="en-US" sz="700">
              <a:latin typeface="Open Sans" charset="0"/>
              <a:ea typeface="Open Sans" charset="0"/>
              <a:cs typeface="Open Sans" charset="0"/>
            </a:endParaRPr>
          </a:p>
          <a:p>
            <a:pPr>
              <a:lnSpc>
                <a:spcPct val="120000"/>
              </a:lnSpc>
            </a:pPr>
            <a:endParaRPr lang="en-US" sz="700">
              <a:latin typeface="Open Sans" charset="0"/>
              <a:ea typeface="Open Sans" charset="0"/>
              <a:cs typeface="Open Sans" charset="0"/>
            </a:endParaRPr>
          </a:p>
          <a:p>
            <a:pPr>
              <a:lnSpc>
                <a:spcPct val="120000"/>
              </a:lnSpc>
            </a:pPr>
            <a:r>
              <a:rPr lang="en-US" sz="700">
                <a:latin typeface="Open Sans" charset="0"/>
                <a:ea typeface="Open Sans" charset="0"/>
                <a:cs typeface="Open Sans" charset="0"/>
              </a:rPr>
              <a:t>This communication is for internal distribution and use only among personnel of Deloitte Touche Tohmatsu Limited, its member firms, and their related entities (collectively, the “Deloitte network”). None of the Deloitte network shall be responsible for any loss whatsoever sustained by any person who relies on this communication.</a:t>
            </a:r>
          </a:p>
          <a:p>
            <a:endParaRPr lang="en-US" sz="700">
              <a:latin typeface="Open Sans" charset="0"/>
              <a:ea typeface="Open Sans" charset="0"/>
              <a:cs typeface="Open Sans" charset="0"/>
              <a:sym typeface="Frutiger Next Pro Light" charset="0"/>
            </a:endParaRPr>
          </a:p>
          <a:p>
            <a:r>
              <a:rPr lang="en-US" sz="700" b="1">
                <a:latin typeface="Open Sans" charset="0"/>
                <a:ea typeface="Open Sans" charset="0"/>
                <a:cs typeface="Open Sans" charset="0"/>
                <a:sym typeface="Frutiger Next Pro Light" charset="0"/>
              </a:rPr>
              <a:t>Copyright © 2018 Deloitte Development LLC. </a:t>
            </a:r>
            <a:br>
              <a:rPr lang="en-US" sz="700">
                <a:latin typeface="Open Sans" charset="0"/>
                <a:ea typeface="Open Sans" charset="0"/>
                <a:cs typeface="Open Sans" charset="0"/>
                <a:sym typeface="Frutiger Next Pro Light" charset="0"/>
              </a:rPr>
            </a:br>
            <a:r>
              <a:rPr lang="en-US" sz="700" b="1">
                <a:latin typeface="Open Sans" charset="0"/>
                <a:ea typeface="Open Sans" charset="0"/>
                <a:cs typeface="Open Sans" charset="0"/>
                <a:sym typeface="Frutiger Next Pro Light" charset="0"/>
              </a:rPr>
              <a:t>All rights reserved. </a:t>
            </a:r>
            <a:r>
              <a:rPr lang="en-US" sz="700" b="1">
                <a:latin typeface="Open Sans" charset="0"/>
                <a:ea typeface="Open Sans" charset="0"/>
                <a:cs typeface="Open Sans" charset="0"/>
              </a:rPr>
              <a:t>Member of Deloitte Touche Tohmatsu Limited</a:t>
            </a:r>
          </a:p>
        </p:txBody>
      </p:sp>
      <p:grpSp>
        <p:nvGrpSpPr>
          <p:cNvPr id="4" name="Group 3">
            <a:extLst>
              <a:ext uri="{FF2B5EF4-FFF2-40B4-BE49-F238E27FC236}">
                <a16:creationId xmlns:a16="http://schemas.microsoft.com/office/drawing/2014/main" id="{B3CDC9F6-6D3A-B044-8986-42585410C1E6}"/>
              </a:ext>
            </a:extLst>
          </p:cNvPr>
          <p:cNvGrpSpPr>
            <a:grpSpLocks noChangeAspect="1"/>
          </p:cNvGrpSpPr>
          <p:nvPr userDrawn="1"/>
        </p:nvGrpSpPr>
        <p:grpSpPr>
          <a:xfrm>
            <a:off x="913114" y="775363"/>
            <a:ext cx="1789745" cy="335376"/>
            <a:chOff x="398463" y="404813"/>
            <a:chExt cx="1627187" cy="307976"/>
          </a:xfrm>
          <a:solidFill>
            <a:schemeClr val="tx1"/>
          </a:solidFill>
        </p:grpSpPr>
        <p:sp>
          <p:nvSpPr>
            <p:cNvPr id="6" name="Oval 5">
              <a:extLst>
                <a:ext uri="{FF2B5EF4-FFF2-40B4-BE49-F238E27FC236}">
                  <a16:creationId xmlns:a16="http://schemas.microsoft.com/office/drawing/2014/main" id="{2A301B43-E9A4-514B-8E19-3CB9276706B0}"/>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7" name="Freeform 6">
              <a:extLst>
                <a:ext uri="{FF2B5EF4-FFF2-40B4-BE49-F238E27FC236}">
                  <a16:creationId xmlns:a16="http://schemas.microsoft.com/office/drawing/2014/main" id="{F66EE081-DFE3-9E42-9BBA-222CA8D48AD7}"/>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8" name="Rectangle 7">
              <a:extLst>
                <a:ext uri="{FF2B5EF4-FFF2-40B4-BE49-F238E27FC236}">
                  <a16:creationId xmlns:a16="http://schemas.microsoft.com/office/drawing/2014/main" id="{7FA68F91-720E-2E41-B68C-7C04AE3704DE}"/>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0" name="Freeform 8">
              <a:extLst>
                <a:ext uri="{FF2B5EF4-FFF2-40B4-BE49-F238E27FC236}">
                  <a16:creationId xmlns:a16="http://schemas.microsoft.com/office/drawing/2014/main" id="{985E8269-CECF-B042-8E6C-E4617D62B596}"/>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1" name="Rectangle 9">
              <a:extLst>
                <a:ext uri="{FF2B5EF4-FFF2-40B4-BE49-F238E27FC236}">
                  <a16:creationId xmlns:a16="http://schemas.microsoft.com/office/drawing/2014/main" id="{D0587386-38EA-E347-8161-93ADBC842EBA}"/>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2" name="Rectangle 10">
              <a:extLst>
                <a:ext uri="{FF2B5EF4-FFF2-40B4-BE49-F238E27FC236}">
                  <a16:creationId xmlns:a16="http://schemas.microsoft.com/office/drawing/2014/main" id="{8725D35E-033B-934C-863C-232E47396717}"/>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3" name="Freeform 11">
              <a:extLst>
                <a:ext uri="{FF2B5EF4-FFF2-40B4-BE49-F238E27FC236}">
                  <a16:creationId xmlns:a16="http://schemas.microsoft.com/office/drawing/2014/main" id="{3560A7AE-BA99-2E46-AD1F-AE2C0CCE4341}"/>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4" name="Freeform 12">
              <a:extLst>
                <a:ext uri="{FF2B5EF4-FFF2-40B4-BE49-F238E27FC236}">
                  <a16:creationId xmlns:a16="http://schemas.microsoft.com/office/drawing/2014/main" id="{78C16B87-806E-1744-A924-8D8257A5C3A7}"/>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5" name="Freeform 13">
              <a:extLst>
                <a:ext uri="{FF2B5EF4-FFF2-40B4-BE49-F238E27FC236}">
                  <a16:creationId xmlns:a16="http://schemas.microsoft.com/office/drawing/2014/main" id="{CE56BB14-B223-924D-AEA5-1BECE0B9939B}"/>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6" name="Freeform 14">
              <a:extLst>
                <a:ext uri="{FF2B5EF4-FFF2-40B4-BE49-F238E27FC236}">
                  <a16:creationId xmlns:a16="http://schemas.microsoft.com/office/drawing/2014/main" id="{6A13BAEC-4E6E-F944-94FC-79F25976789F}"/>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Tree>
    <p:extLst>
      <p:ext uri="{BB962C8B-B14F-4D97-AF65-F5344CB8AC3E}">
        <p14:creationId xmlns:p14="http://schemas.microsoft.com/office/powerpoint/2010/main" val="366791266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4581"/>
            <a:ext cx="11252200" cy="3928209"/>
          </a:xfrm>
          <a:prstGeom prst="rect">
            <a:avLst/>
          </a:prstGeom>
        </p:spPr>
        <p:txBody>
          <a:bodyPr/>
          <a:lstStyle/>
          <a:p>
            <a:r>
              <a:rPr lang="en-US" noProof="0"/>
              <a:t>Click icon to add chart</a:t>
            </a:r>
          </a:p>
        </p:txBody>
      </p:sp>
      <p:sp>
        <p:nvSpPr>
          <p:cNvPr id="18" name="Text Placeholder 8"/>
          <p:cNvSpPr>
            <a:spLocks noGrp="1"/>
          </p:cNvSpPr>
          <p:nvPr>
            <p:ph type="body" sz="quarter" idx="18"/>
          </p:nvPr>
        </p:nvSpPr>
        <p:spPr>
          <a:xfrm>
            <a:off x="468000" y="1659816"/>
            <a:ext cx="11252200" cy="357187"/>
          </a:xfrm>
        </p:spPr>
        <p:txBody>
          <a:bodyPr/>
          <a:lstStyle/>
          <a:p>
            <a:pPr lvl="0"/>
            <a:r>
              <a:rPr lang="en-US" noProof="0"/>
              <a:t>Click to 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355694661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337EA-F363-4DE7-802D-AA8E13E907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75FDA4-EB94-4264-B120-EF5798561D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5E3854-A389-4EA7-AEDA-A4D46F87FE85}"/>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5" name="Footer Placeholder 4">
            <a:extLst>
              <a:ext uri="{FF2B5EF4-FFF2-40B4-BE49-F238E27FC236}">
                <a16:creationId xmlns:a16="http://schemas.microsoft.com/office/drawing/2014/main" id="{A8AFE86B-3F8E-4916-B0D7-A31D68919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E463A3-BD1E-43D8-B9FB-069796D1334D}"/>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1912493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3D62F-62FC-4CDC-B2DD-6749B34DED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A54670-9607-4438-B851-EB5FB5E507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3D6427-4C42-42A7-9CC4-502594AB9A04}"/>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5" name="Footer Placeholder 4">
            <a:extLst>
              <a:ext uri="{FF2B5EF4-FFF2-40B4-BE49-F238E27FC236}">
                <a16:creationId xmlns:a16="http://schemas.microsoft.com/office/drawing/2014/main" id="{157B9EE0-AF52-4AAE-B2E6-EE8A6A26B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5202DE-FF44-44A2-84E2-533A21735806}"/>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2186891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60CC9-7D70-47A9-846A-2DC985821E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01A928-0A1E-4B1A-A677-BEDCF8627D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3EFF43-0A0B-47A8-864E-22BCADEEE2E5}"/>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5" name="Footer Placeholder 4">
            <a:extLst>
              <a:ext uri="{FF2B5EF4-FFF2-40B4-BE49-F238E27FC236}">
                <a16:creationId xmlns:a16="http://schemas.microsoft.com/office/drawing/2014/main" id="{1D186A71-7A9E-4093-9365-446D74E51E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A2F77-AFD8-4912-BF0D-C44E8459930F}"/>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1818600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63D63-AE1D-4903-B7D9-DD244244B0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32B957-1227-48DA-98BC-5C8B68D6E4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C1BF75-9B50-4D5B-B07D-B5499D3E41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9B9A12-8AF9-42F9-86CC-38C7A7B75F6E}"/>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6" name="Footer Placeholder 5">
            <a:extLst>
              <a:ext uri="{FF2B5EF4-FFF2-40B4-BE49-F238E27FC236}">
                <a16:creationId xmlns:a16="http://schemas.microsoft.com/office/drawing/2014/main" id="{64735C81-FC24-475F-8C13-6D2FA3BE83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4FCA60-B93F-4D7E-BF43-352166190E51}"/>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28837647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03CDB-2319-43B1-AA1E-DFC2C8A8F8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36DE45-1195-49E7-AD00-7582B0963C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10A441-22F7-498F-94BE-6FF2E37D5F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4E61B7-5D38-4FDE-B4AC-F64F333F5A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365E15-CF34-4900-AE19-6C0D7A78F4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142888-7484-4BAD-AE67-F35FA22E2A1C}"/>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8" name="Footer Placeholder 7">
            <a:extLst>
              <a:ext uri="{FF2B5EF4-FFF2-40B4-BE49-F238E27FC236}">
                <a16:creationId xmlns:a16="http://schemas.microsoft.com/office/drawing/2014/main" id="{68CD63BC-1F9C-4845-921D-8A74415169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F177C3-AC1A-4FFE-8A1F-52AAF4B8B53E}"/>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930601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3" name="Title 1"/>
          <p:cNvSpPr>
            <a:spLocks noGrp="1"/>
          </p:cNvSpPr>
          <p:nvPr>
            <p:ph type="title"/>
          </p:nvPr>
        </p:nvSpPr>
        <p:spPr>
          <a:xfrm>
            <a:off x="4267200" y="2513190"/>
            <a:ext cx="6246130" cy="2134302"/>
          </a:xfrm>
          <a:noFill/>
        </p:spPr>
        <p:txBody>
          <a:bodyPr vert="horz" wrap="square" lIns="365760" tIns="365760" rIns="365760" bIns="1280160" rtlCol="0" anchor="b" anchorCtr="0">
            <a:spAutoFit/>
          </a:bodyPr>
          <a:lstStyle>
            <a:lvl1pPr>
              <a:lnSpc>
                <a:spcPct val="90000"/>
              </a:lnSpc>
              <a:defRPr lang="en-US" sz="3600" b="1" baseline="0" dirty="0">
                <a:solidFill>
                  <a:schemeClr val="tx1"/>
                </a:solidFill>
                <a:latin typeface="+mn-lt"/>
              </a:defRPr>
            </a:lvl1pPr>
          </a:lstStyle>
          <a:p>
            <a:pPr lvl="0">
              <a:lnSpc>
                <a:spcPct val="85000"/>
              </a:lnSpc>
            </a:pPr>
            <a:endParaRPr lang="en-US"/>
          </a:p>
        </p:txBody>
      </p:sp>
      <p:sp>
        <p:nvSpPr>
          <p:cNvPr id="4" name="Text Placeholder 4"/>
          <p:cNvSpPr>
            <a:spLocks noGrp="1"/>
          </p:cNvSpPr>
          <p:nvPr>
            <p:ph type="body" sz="quarter" idx="10"/>
          </p:nvPr>
        </p:nvSpPr>
        <p:spPr>
          <a:xfrm>
            <a:off x="4267200" y="3484321"/>
            <a:ext cx="6246130" cy="1163171"/>
          </a:xfrm>
        </p:spPr>
        <p:txBody>
          <a:bodyPr vert="horz" lIns="365760" tIns="0" rIns="365760" bIns="0" rtlCol="0">
            <a:noAutofit/>
          </a:bodyPr>
          <a:lstStyle>
            <a:lvl1pPr marL="0" indent="0">
              <a:buNone/>
              <a:defRPr lang="en-US" sz="1400" baseline="0" dirty="0"/>
            </a:lvl1pPr>
          </a:lstStyle>
          <a:p>
            <a:pPr marL="228600" lvl="0" indent="-228600">
              <a:lnSpc>
                <a:spcPct val="130000"/>
              </a:lnSpc>
            </a:pPr>
            <a:endParaRPr lang="en-US"/>
          </a:p>
        </p:txBody>
      </p:sp>
      <p:pic>
        <p:nvPicPr>
          <p:cNvPr id="15" name="Picture 14">
            <a:extLst>
              <a:ext uri="{FF2B5EF4-FFF2-40B4-BE49-F238E27FC236}">
                <a16:creationId xmlns:a16="http://schemas.microsoft.com/office/drawing/2014/main" id="{DC12E117-9BF4-0941-817D-28881973A5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927" t="-396" r="15004" b="74956"/>
          <a:stretch/>
        </p:blipFill>
        <p:spPr>
          <a:xfrm rot="5400000">
            <a:off x="-2131360" y="2131360"/>
            <a:ext cx="6857999" cy="2595284"/>
          </a:xfrm>
          <a:prstGeom prst="rect">
            <a:avLst/>
          </a:prstGeom>
        </p:spPr>
      </p:pic>
    </p:spTree>
    <p:extLst>
      <p:ext uri="{BB962C8B-B14F-4D97-AF65-F5344CB8AC3E}">
        <p14:creationId xmlns:p14="http://schemas.microsoft.com/office/powerpoint/2010/main" val="23142345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40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0CDD7-09EB-43F0-9A44-60B3FF62D6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3B393D-0391-4C73-BFFA-E5C66AA1459F}"/>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4" name="Footer Placeholder 3">
            <a:extLst>
              <a:ext uri="{FF2B5EF4-FFF2-40B4-BE49-F238E27FC236}">
                <a16:creationId xmlns:a16="http://schemas.microsoft.com/office/drawing/2014/main" id="{93D31667-A90C-40AE-9DD7-9811B66A95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77CFC1-8EBC-41A0-A4C3-CB78C2FDB176}"/>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838191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3D11-C581-4627-B106-D804FB95AAAC}"/>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3" name="Footer Placeholder 2">
            <a:extLst>
              <a:ext uri="{FF2B5EF4-FFF2-40B4-BE49-F238E27FC236}">
                <a16:creationId xmlns:a16="http://schemas.microsoft.com/office/drawing/2014/main" id="{73F30E3D-176C-43CD-9DBD-2AF56216E8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D8848F-57D9-4D05-BA42-744E168FADA4}"/>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1452842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07078-E010-48E2-8080-F6AE405BDB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7F7552-B1B5-4E09-88D5-F96407EA36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B15A2F-C87A-481E-BE4A-64513478FA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A8F687-2FFD-47AA-B0DB-20CA699B1633}"/>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6" name="Footer Placeholder 5">
            <a:extLst>
              <a:ext uri="{FF2B5EF4-FFF2-40B4-BE49-F238E27FC236}">
                <a16:creationId xmlns:a16="http://schemas.microsoft.com/office/drawing/2014/main" id="{1DCB947D-40D9-40BF-8E73-9349388D3D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CD3785-513F-49F8-A7E8-9F0F65B6B3FD}"/>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1805570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6BC5E-E28C-4134-AC03-D7DC46BA32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E45657-BE39-40C7-945B-ADE0C6F2F2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26B2D7-9B06-4644-B494-DAC5B70CB5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D58B07-91C8-4642-B1F2-24086BB2C1D8}"/>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6" name="Footer Placeholder 5">
            <a:extLst>
              <a:ext uri="{FF2B5EF4-FFF2-40B4-BE49-F238E27FC236}">
                <a16:creationId xmlns:a16="http://schemas.microsoft.com/office/drawing/2014/main" id="{8B09AD0C-EF00-4140-8328-2DFE46D4DB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AEAC00-778C-4A5E-A22A-1267D2727893}"/>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6540026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BACFA-395A-4B7A-8A9F-DDA17302B3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7D264-82A4-4ABA-9483-1B8D85E078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C5321-2B9B-4DA3-9F42-F5D6B3E0F665}"/>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5" name="Footer Placeholder 4">
            <a:extLst>
              <a:ext uri="{FF2B5EF4-FFF2-40B4-BE49-F238E27FC236}">
                <a16:creationId xmlns:a16="http://schemas.microsoft.com/office/drawing/2014/main" id="{019BA6AD-6BFC-472F-BDC6-3DD6965995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DCEE6C-B1CA-48F5-9304-F54288610D9B}"/>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2449290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539F83-A5AC-4EDF-9B36-E40747F394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6E1B65-C6E8-4352-9C9F-FA5096070B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B62E2C-365F-4F31-8959-4919183578D7}"/>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5" name="Footer Placeholder 4">
            <a:extLst>
              <a:ext uri="{FF2B5EF4-FFF2-40B4-BE49-F238E27FC236}">
                <a16:creationId xmlns:a16="http://schemas.microsoft.com/office/drawing/2014/main" id="{30C96FEC-7A87-4DF3-A2BE-9EB5B596C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6201CB-F4CE-4B70-A13B-98FD40040FE0}"/>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1666553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337EA-F363-4DE7-802D-AA8E13E907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75FDA4-EB94-4264-B120-EF5798561D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5E3854-A389-4EA7-AEDA-A4D46F87FE85}"/>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5" name="Footer Placeholder 4">
            <a:extLst>
              <a:ext uri="{FF2B5EF4-FFF2-40B4-BE49-F238E27FC236}">
                <a16:creationId xmlns:a16="http://schemas.microsoft.com/office/drawing/2014/main" id="{A8AFE86B-3F8E-4916-B0D7-A31D68919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E463A3-BD1E-43D8-B9FB-069796D1334D}"/>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2108669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3D62F-62FC-4CDC-B2DD-6749B34DED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A54670-9607-4438-B851-EB5FB5E507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3D6427-4C42-42A7-9CC4-502594AB9A04}"/>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5" name="Footer Placeholder 4">
            <a:extLst>
              <a:ext uri="{FF2B5EF4-FFF2-40B4-BE49-F238E27FC236}">
                <a16:creationId xmlns:a16="http://schemas.microsoft.com/office/drawing/2014/main" id="{157B9EE0-AF52-4AAE-B2E6-EE8A6A26B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5202DE-FF44-44A2-84E2-533A21735806}"/>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28797088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60CC9-7D70-47A9-846A-2DC985821E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01A928-0A1E-4B1A-A677-BEDCF8627D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3EFF43-0A0B-47A8-864E-22BCADEEE2E5}"/>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5" name="Footer Placeholder 4">
            <a:extLst>
              <a:ext uri="{FF2B5EF4-FFF2-40B4-BE49-F238E27FC236}">
                <a16:creationId xmlns:a16="http://schemas.microsoft.com/office/drawing/2014/main" id="{1D186A71-7A9E-4093-9365-446D74E51E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A2F77-AFD8-4912-BF0D-C44E8459930F}"/>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2659993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63D63-AE1D-4903-B7D9-DD244244B0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32B957-1227-48DA-98BC-5C8B68D6E4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C1BF75-9B50-4D5B-B07D-B5499D3E41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9B9A12-8AF9-42F9-86CC-38C7A7B75F6E}"/>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6" name="Footer Placeholder 5">
            <a:extLst>
              <a:ext uri="{FF2B5EF4-FFF2-40B4-BE49-F238E27FC236}">
                <a16:creationId xmlns:a16="http://schemas.microsoft.com/office/drawing/2014/main" id="{64735C81-FC24-475F-8C13-6D2FA3BE83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4FCA60-B93F-4D7E-BF43-352166190E51}"/>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3900598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sp>
        <p:nvSpPr>
          <p:cNvPr id="3" name="Title 1"/>
          <p:cNvSpPr>
            <a:spLocks noGrp="1"/>
          </p:cNvSpPr>
          <p:nvPr>
            <p:ph type="title"/>
          </p:nvPr>
        </p:nvSpPr>
        <p:spPr>
          <a:xfrm>
            <a:off x="4267200" y="2513190"/>
            <a:ext cx="6246130" cy="2134302"/>
          </a:xfrm>
          <a:noFill/>
        </p:spPr>
        <p:txBody>
          <a:bodyPr vert="horz" wrap="square" lIns="365760" tIns="365760" rIns="365760" bIns="1280160" rtlCol="0" anchor="b" anchorCtr="0">
            <a:spAutoFit/>
          </a:bodyPr>
          <a:lstStyle>
            <a:lvl1pPr>
              <a:lnSpc>
                <a:spcPct val="90000"/>
              </a:lnSpc>
              <a:defRPr lang="en-US" sz="3600" b="1" baseline="0" dirty="0">
                <a:solidFill>
                  <a:schemeClr val="tx1"/>
                </a:solidFill>
                <a:latin typeface="+mn-lt"/>
              </a:defRPr>
            </a:lvl1pPr>
          </a:lstStyle>
          <a:p>
            <a:pPr lvl="0">
              <a:lnSpc>
                <a:spcPct val="85000"/>
              </a:lnSpc>
            </a:pPr>
            <a:endParaRPr lang="en-US"/>
          </a:p>
        </p:txBody>
      </p:sp>
      <p:sp>
        <p:nvSpPr>
          <p:cNvPr id="4" name="Text Placeholder 4"/>
          <p:cNvSpPr>
            <a:spLocks noGrp="1"/>
          </p:cNvSpPr>
          <p:nvPr>
            <p:ph type="body" sz="quarter" idx="10"/>
          </p:nvPr>
        </p:nvSpPr>
        <p:spPr>
          <a:xfrm>
            <a:off x="4267200" y="3484321"/>
            <a:ext cx="6246130" cy="1163171"/>
          </a:xfrm>
        </p:spPr>
        <p:txBody>
          <a:bodyPr vert="horz" lIns="365760" tIns="0" rIns="365760" bIns="0" rtlCol="0">
            <a:noAutofit/>
          </a:bodyPr>
          <a:lstStyle>
            <a:lvl1pPr marL="0" indent="0">
              <a:buNone/>
              <a:defRPr lang="en-US" sz="1400" baseline="0" dirty="0"/>
            </a:lvl1pPr>
          </a:lstStyle>
          <a:p>
            <a:pPr marL="228600" lvl="0" indent="-228600">
              <a:lnSpc>
                <a:spcPct val="130000"/>
              </a:lnSpc>
            </a:pPr>
            <a:endParaRPr lang="en-US"/>
          </a:p>
        </p:txBody>
      </p:sp>
      <p:pic>
        <p:nvPicPr>
          <p:cNvPr id="5" name="Picture 4">
            <a:extLst>
              <a:ext uri="{FF2B5EF4-FFF2-40B4-BE49-F238E27FC236}">
                <a16:creationId xmlns:a16="http://schemas.microsoft.com/office/drawing/2014/main" id="{07188879-718A-CC45-B6E8-7C4A320AA9D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927" t="-396" r="15004" b="74956"/>
          <a:stretch/>
        </p:blipFill>
        <p:spPr>
          <a:xfrm rot="5400000">
            <a:off x="-2131360" y="2131360"/>
            <a:ext cx="6857999" cy="2595284"/>
          </a:xfrm>
          <a:prstGeom prst="rect">
            <a:avLst/>
          </a:prstGeom>
        </p:spPr>
      </p:pic>
    </p:spTree>
    <p:extLst>
      <p:ext uri="{BB962C8B-B14F-4D97-AF65-F5344CB8AC3E}">
        <p14:creationId xmlns:p14="http://schemas.microsoft.com/office/powerpoint/2010/main" val="34560888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40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03CDB-2319-43B1-AA1E-DFC2C8A8F8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36DE45-1195-49E7-AD00-7582B0963C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10A441-22F7-498F-94BE-6FF2E37D5F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4E61B7-5D38-4FDE-B4AC-F64F333F5A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365E15-CF34-4900-AE19-6C0D7A78F4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142888-7484-4BAD-AE67-F35FA22E2A1C}"/>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8" name="Footer Placeholder 7">
            <a:extLst>
              <a:ext uri="{FF2B5EF4-FFF2-40B4-BE49-F238E27FC236}">
                <a16:creationId xmlns:a16="http://schemas.microsoft.com/office/drawing/2014/main" id="{68CD63BC-1F9C-4845-921D-8A74415169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F177C3-AC1A-4FFE-8A1F-52AAF4B8B53E}"/>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3299659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0CDD7-09EB-43F0-9A44-60B3FF62D6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3B393D-0391-4C73-BFFA-E5C66AA1459F}"/>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4" name="Footer Placeholder 3">
            <a:extLst>
              <a:ext uri="{FF2B5EF4-FFF2-40B4-BE49-F238E27FC236}">
                <a16:creationId xmlns:a16="http://schemas.microsoft.com/office/drawing/2014/main" id="{93D31667-A90C-40AE-9DD7-9811B66A95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77CFC1-8EBC-41A0-A4C3-CB78C2FDB176}"/>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9393596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3D11-C581-4627-B106-D804FB95AAAC}"/>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3" name="Footer Placeholder 2">
            <a:extLst>
              <a:ext uri="{FF2B5EF4-FFF2-40B4-BE49-F238E27FC236}">
                <a16:creationId xmlns:a16="http://schemas.microsoft.com/office/drawing/2014/main" id="{73F30E3D-176C-43CD-9DBD-2AF56216E8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D8848F-57D9-4D05-BA42-744E168FADA4}"/>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4194423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07078-E010-48E2-8080-F6AE405BDB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7F7552-B1B5-4E09-88D5-F96407EA36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B15A2F-C87A-481E-BE4A-64513478FA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A8F687-2FFD-47AA-B0DB-20CA699B1633}"/>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6" name="Footer Placeholder 5">
            <a:extLst>
              <a:ext uri="{FF2B5EF4-FFF2-40B4-BE49-F238E27FC236}">
                <a16:creationId xmlns:a16="http://schemas.microsoft.com/office/drawing/2014/main" id="{1DCB947D-40D9-40BF-8E73-9349388D3D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CD3785-513F-49F8-A7E8-9F0F65B6B3FD}"/>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2388176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6BC5E-E28C-4134-AC03-D7DC46BA32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E45657-BE39-40C7-945B-ADE0C6F2F2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26B2D7-9B06-4644-B494-DAC5B70CB5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D58B07-91C8-4642-B1F2-24086BB2C1D8}"/>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6" name="Footer Placeholder 5">
            <a:extLst>
              <a:ext uri="{FF2B5EF4-FFF2-40B4-BE49-F238E27FC236}">
                <a16:creationId xmlns:a16="http://schemas.microsoft.com/office/drawing/2014/main" id="{8B09AD0C-EF00-4140-8328-2DFE46D4DB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AEAC00-778C-4A5E-A22A-1267D2727893}"/>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199546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BACFA-395A-4B7A-8A9F-DDA17302B3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7D264-82A4-4ABA-9483-1B8D85E078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C5321-2B9B-4DA3-9F42-F5D6B3E0F665}"/>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5" name="Footer Placeholder 4">
            <a:extLst>
              <a:ext uri="{FF2B5EF4-FFF2-40B4-BE49-F238E27FC236}">
                <a16:creationId xmlns:a16="http://schemas.microsoft.com/office/drawing/2014/main" id="{019BA6AD-6BFC-472F-BDC6-3DD6965995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DCEE6C-B1CA-48F5-9304-F54288610D9B}"/>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24023768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539F83-A5AC-4EDF-9B36-E40747F394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6E1B65-C6E8-4352-9C9F-FA5096070B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B62E2C-365F-4F31-8959-4919183578D7}"/>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5" name="Footer Placeholder 4">
            <a:extLst>
              <a:ext uri="{FF2B5EF4-FFF2-40B4-BE49-F238E27FC236}">
                <a16:creationId xmlns:a16="http://schemas.microsoft.com/office/drawing/2014/main" id="{30C96FEC-7A87-4DF3-A2BE-9EB5B596C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6201CB-F4CE-4B70-A13B-98FD40040FE0}"/>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33136412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Left,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737437"/>
            <a:ext cx="3352800" cy="1993390"/>
          </a:xfrm>
        </p:spPr>
        <p:txBody>
          <a:bodyPr vert="horz" lIns="0" tIns="45720" rIns="0" bIns="0" rtlCol="0" anchor="t" anchorCtr="0">
            <a:noAutofit/>
          </a:bodyPr>
          <a:lstStyle>
            <a:lvl1pPr>
              <a:defRPr lang="en-US" sz="3600" spc="-75" dirty="0">
                <a:latin typeface="+mn-lt"/>
              </a:defRPr>
            </a:lvl1pPr>
          </a:lstStyle>
          <a:p>
            <a:pPr lvl="0" defTabSz="685800">
              <a:lnSpc>
                <a:spcPct val="85000"/>
              </a:lnSpc>
            </a:pPr>
            <a:r>
              <a:rPr lang="en-US"/>
              <a:t>Click to edit Master title style</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00" baseline="0" dirty="0">
                <a:solidFill>
                  <a:schemeClr val="bg2">
                    <a:lumMod val="90000"/>
                  </a:schemeClr>
                </a:solidFill>
                <a:ea typeface="Nexa Black" charset="0"/>
                <a:cs typeface="Nexa Black" charset="0"/>
              </a:defRPr>
            </a:lvl1pPr>
          </a:lstStyle>
          <a:p>
            <a:pPr marL="228600" lvl="0" indent="-228600"/>
            <a:r>
              <a:rPr lang="en-US"/>
              <a:t>Topic</a:t>
            </a:r>
          </a:p>
        </p:txBody>
      </p:sp>
      <p:sp>
        <p:nvSpPr>
          <p:cNvPr id="5" name="Text Placeholder 4"/>
          <p:cNvSpPr>
            <a:spLocks noGrp="1"/>
          </p:cNvSpPr>
          <p:nvPr>
            <p:ph type="body" sz="quarter" idx="16" hasCustomPrompt="1"/>
          </p:nvPr>
        </p:nvSpPr>
        <p:spPr>
          <a:xfrm>
            <a:off x="914400" y="2662518"/>
            <a:ext cx="3355975" cy="1169988"/>
          </a:xfrm>
        </p:spPr>
        <p:txBody>
          <a:bodyPr/>
          <a:lstStyle>
            <a:lvl1pPr marL="0" indent="0">
              <a:lnSpc>
                <a:spcPct val="130000"/>
              </a:lnSpc>
              <a:buNone/>
              <a:defRPr sz="1200" baseline="0"/>
            </a:lvl1pPr>
          </a:lstStyle>
          <a:p>
            <a:pPr lvl="0"/>
            <a:r>
              <a:rPr lang="en-US"/>
              <a:t>Click to edit Master text styles</a:t>
            </a:r>
          </a:p>
        </p:txBody>
      </p:sp>
      <p:sp>
        <p:nvSpPr>
          <p:cNvPr id="9" name="Picture Placeholder 1">
            <a:extLst>
              <a:ext uri="{FF2B5EF4-FFF2-40B4-BE49-F238E27FC236}">
                <a16:creationId xmlns:a16="http://schemas.microsoft.com/office/drawing/2014/main" id="{9A78AB07-84F1-4840-9342-D92F7AFBBC46}"/>
              </a:ext>
            </a:extLst>
          </p:cNvPr>
          <p:cNvSpPr>
            <a:spLocks noGrp="1"/>
          </p:cNvSpPr>
          <p:nvPr>
            <p:ph type="pic" sz="quarter" idx="18"/>
          </p:nvPr>
        </p:nvSpPr>
        <p:spPr>
          <a:xfrm>
            <a:off x="5410200" y="1104900"/>
            <a:ext cx="1679369" cy="1341417"/>
          </a:xfrm>
        </p:spPr>
      </p:sp>
      <p:sp>
        <p:nvSpPr>
          <p:cNvPr id="10" name="Picture Placeholder 1">
            <a:extLst>
              <a:ext uri="{FF2B5EF4-FFF2-40B4-BE49-F238E27FC236}">
                <a16:creationId xmlns:a16="http://schemas.microsoft.com/office/drawing/2014/main" id="{A6418CF8-ABDB-254E-ADDF-7733E2BF2402}"/>
              </a:ext>
            </a:extLst>
          </p:cNvPr>
          <p:cNvSpPr>
            <a:spLocks noGrp="1"/>
          </p:cNvSpPr>
          <p:nvPr>
            <p:ph type="pic" sz="quarter" idx="19"/>
          </p:nvPr>
        </p:nvSpPr>
        <p:spPr>
          <a:xfrm>
            <a:off x="5410200" y="2785260"/>
            <a:ext cx="1679369" cy="1341417"/>
          </a:xfrm>
        </p:spPr>
      </p:sp>
      <p:sp>
        <p:nvSpPr>
          <p:cNvPr id="11" name="Picture Placeholder 1">
            <a:extLst>
              <a:ext uri="{FF2B5EF4-FFF2-40B4-BE49-F238E27FC236}">
                <a16:creationId xmlns:a16="http://schemas.microsoft.com/office/drawing/2014/main" id="{2342E74E-2590-0143-99DC-6A21BEF920E0}"/>
              </a:ext>
            </a:extLst>
          </p:cNvPr>
          <p:cNvSpPr>
            <a:spLocks noGrp="1"/>
          </p:cNvSpPr>
          <p:nvPr>
            <p:ph type="pic" sz="quarter" idx="20"/>
          </p:nvPr>
        </p:nvSpPr>
        <p:spPr>
          <a:xfrm>
            <a:off x="5410200" y="4465619"/>
            <a:ext cx="1679369" cy="1341417"/>
          </a:xfrm>
        </p:spPr>
      </p:sp>
    </p:spTree>
    <p:extLst>
      <p:ext uri="{BB962C8B-B14F-4D97-AF65-F5344CB8AC3E}">
        <p14:creationId xmlns:p14="http://schemas.microsoft.com/office/powerpoint/2010/main" val="1548153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ubhead">
    <p:spTree>
      <p:nvGrpSpPr>
        <p:cNvPr id="1" name=""/>
        <p:cNvGrpSpPr/>
        <p:nvPr/>
      </p:nvGrpSpPr>
      <p:grpSpPr>
        <a:xfrm>
          <a:off x="0" y="0"/>
          <a:ext cx="0" cy="0"/>
          <a:chOff x="0" y="0"/>
          <a:chExt cx="0" cy="0"/>
        </a:xfrm>
      </p:grpSpPr>
      <p:sp>
        <p:nvSpPr>
          <p:cNvPr id="2" name="Title 1"/>
          <p:cNvSpPr>
            <a:spLocks noGrp="1"/>
          </p:cNvSpPr>
          <p:nvPr>
            <p:ph type="title"/>
          </p:nvPr>
        </p:nvSpPr>
        <p:spPr>
          <a:xfrm>
            <a:off x="914400" y="644840"/>
            <a:ext cx="10363200" cy="594360"/>
          </a:xfrm>
        </p:spPr>
        <p:txBody>
          <a:bodyPr vert="horz" lIns="0" tIns="45720" rIns="0" bIns="0" rtlCol="0" anchor="b" anchorCtr="0">
            <a:noAutofit/>
          </a:bodyPr>
          <a:lstStyle>
            <a:lvl1pPr>
              <a:defRPr lang="en-US" sz="3600" b="0" spc="-75" dirty="0">
                <a:latin typeface="+mn-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Tree>
    <p:extLst>
      <p:ext uri="{BB962C8B-B14F-4D97-AF65-F5344CB8AC3E}">
        <p14:creationId xmlns:p14="http://schemas.microsoft.com/office/powerpoint/2010/main" val="2095261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41156"/>
            <a:ext cx="10363200" cy="594360"/>
          </a:xfrm>
        </p:spPr>
        <p:txBody>
          <a:bodyPr vert="horz" lIns="0" tIns="45720" rIns="0" bIns="0" rtlCol="0" anchor="b" anchorCtr="0">
            <a:noAutofit/>
          </a:bodyPr>
          <a:lstStyle>
            <a:lvl1pPr>
              <a:defRPr lang="en-US" sz="3600" spc="-75" dirty="0">
                <a:latin typeface="+mn-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00" baseline="0" dirty="0">
                <a:solidFill>
                  <a:schemeClr val="bg2">
                    <a:lumMod val="90000"/>
                  </a:schemeClr>
                </a:solidFill>
                <a:ea typeface="Nexa Black" charset="0"/>
                <a:cs typeface="Nexa Black" charset="0"/>
              </a:defRPr>
            </a:lvl1pPr>
          </a:lstStyle>
          <a:p>
            <a:pPr marL="228600" lvl="0" indent="-228600"/>
            <a:r>
              <a:rPr lang="en-US"/>
              <a:t>Topic</a:t>
            </a:r>
          </a:p>
        </p:txBody>
      </p:sp>
      <p:grpSp>
        <p:nvGrpSpPr>
          <p:cNvPr id="5" name="Group 4">
            <a:extLst>
              <a:ext uri="{FF2B5EF4-FFF2-40B4-BE49-F238E27FC236}">
                <a16:creationId xmlns:a16="http://schemas.microsoft.com/office/drawing/2014/main" id="{AAAD16CF-7230-46F3-A380-8BD28E77ECDD}"/>
              </a:ext>
            </a:extLst>
          </p:cNvPr>
          <p:cNvGrpSpPr/>
          <p:nvPr userDrawn="1"/>
        </p:nvGrpSpPr>
        <p:grpSpPr>
          <a:xfrm>
            <a:off x="-11703" y="-3628"/>
            <a:ext cx="75101" cy="6861628"/>
            <a:chOff x="-11703" y="-3628"/>
            <a:chExt cx="75101" cy="6861628"/>
          </a:xfrm>
        </p:grpSpPr>
        <p:sp>
          <p:nvSpPr>
            <p:cNvPr id="6" name="Rectangle 5">
              <a:extLst>
                <a:ext uri="{FF2B5EF4-FFF2-40B4-BE49-F238E27FC236}">
                  <a16:creationId xmlns:a16="http://schemas.microsoft.com/office/drawing/2014/main" id="{64E06EF6-8FDC-4312-BA2C-04184985C420}"/>
                </a:ext>
              </a:extLst>
            </p:cNvPr>
            <p:cNvSpPr/>
            <p:nvPr/>
          </p:nvSpPr>
          <p:spPr>
            <a:xfrm rot="5400000">
              <a:off x="-659267" y="645307"/>
              <a:ext cx="1371600" cy="73730"/>
            </a:xfrm>
            <a:prstGeom prst="rect">
              <a:avLst/>
            </a:prstGeom>
            <a:solidFill>
              <a:srgbClr val="43B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F563975-8BC5-4F71-B901-884B6E7BFEDB}"/>
                </a:ext>
              </a:extLst>
            </p:cNvPr>
            <p:cNvSpPr/>
            <p:nvPr/>
          </p:nvSpPr>
          <p:spPr>
            <a:xfrm rot="5400000">
              <a:off x="-659267" y="2016907"/>
              <a:ext cx="1371600" cy="73730"/>
            </a:xfrm>
            <a:prstGeom prst="rect">
              <a:avLst/>
            </a:prstGeom>
            <a:solidFill>
              <a:srgbClr val="979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17B6188-BAC4-4F77-90FB-927733CD355D}"/>
                </a:ext>
              </a:extLst>
            </p:cNvPr>
            <p:cNvSpPr/>
            <p:nvPr/>
          </p:nvSpPr>
          <p:spPr>
            <a:xfrm rot="5400000">
              <a:off x="-659267" y="3388507"/>
              <a:ext cx="1371600" cy="73730"/>
            </a:xfrm>
            <a:prstGeom prst="rect">
              <a:avLst/>
            </a:prstGeom>
            <a:solidFill>
              <a:srgbClr val="00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F3F3E1-9508-4511-BC9E-9DFE26F83FCD}"/>
                </a:ext>
              </a:extLst>
            </p:cNvPr>
            <p:cNvSpPr/>
            <p:nvPr/>
          </p:nvSpPr>
          <p:spPr>
            <a:xfrm rot="5400000">
              <a:off x="-660638" y="4760107"/>
              <a:ext cx="1371600" cy="73730"/>
            </a:xfrm>
            <a:prstGeom prst="rect">
              <a:avLst/>
            </a:prstGeom>
            <a:solidFill>
              <a:srgbClr val="00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9C7E4AC-A533-4AB5-A83C-3A09189367B7}"/>
                </a:ext>
              </a:extLst>
            </p:cNvPr>
            <p:cNvSpPr/>
            <p:nvPr/>
          </p:nvSpPr>
          <p:spPr>
            <a:xfrm rot="5400000">
              <a:off x="-660638" y="6135335"/>
              <a:ext cx="1371600" cy="73730"/>
            </a:xfrm>
            <a:prstGeom prst="rect">
              <a:avLst/>
            </a:prstGeom>
            <a:solidFill>
              <a:srgbClr val="86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69623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41156"/>
            <a:ext cx="10363200" cy="594360"/>
          </a:xfrm>
        </p:spPr>
        <p:txBody>
          <a:bodyPr vert="horz" lIns="0" tIns="45720" rIns="0" bIns="0" rtlCol="0" anchor="b" anchorCtr="0">
            <a:noAutofit/>
          </a:bodyPr>
          <a:lstStyle>
            <a:lvl1pPr>
              <a:defRPr lang="en-US" sz="3600" spc="-75" dirty="0">
                <a:latin typeface="+mn-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00" baseline="0" dirty="0">
                <a:solidFill>
                  <a:schemeClr val="bg2">
                    <a:lumMod val="90000"/>
                  </a:schemeClr>
                </a:solidFill>
                <a:ea typeface="Nexa Black" charset="0"/>
                <a:cs typeface="Nexa Black" charset="0"/>
              </a:defRPr>
            </a:lvl1pPr>
          </a:lstStyle>
          <a:p>
            <a:pPr marL="228600" lvl="0" indent="-228600"/>
            <a:r>
              <a:rPr lang="en-US"/>
              <a:t>Topic</a:t>
            </a:r>
          </a:p>
        </p:txBody>
      </p:sp>
      <p:cxnSp>
        <p:nvCxnSpPr>
          <p:cNvPr id="6" name="Straight Connector 5">
            <a:extLst>
              <a:ext uri="{FF2B5EF4-FFF2-40B4-BE49-F238E27FC236}">
                <a16:creationId xmlns:a16="http://schemas.microsoft.com/office/drawing/2014/main" id="{0BCDC660-E802-7A4B-86A9-C2A73790A2D3}"/>
              </a:ext>
            </a:extLst>
          </p:cNvPr>
          <p:cNvCxnSpPr>
            <a:cxnSpLocks/>
          </p:cNvCxnSpPr>
          <p:nvPr userDrawn="1"/>
        </p:nvCxnSpPr>
        <p:spPr>
          <a:xfrm flipV="1">
            <a:off x="8078826" y="3702246"/>
            <a:ext cx="3198774" cy="1"/>
          </a:xfrm>
          <a:prstGeom prst="line">
            <a:avLst/>
          </a:prstGeom>
          <a:ln w="57150" cmpd="sng">
            <a:solidFill>
              <a:schemeClr val="bg2"/>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C7CDB601-5FFB-B243-A5A6-B8C0200B8F0F}"/>
              </a:ext>
            </a:extLst>
          </p:cNvPr>
          <p:cNvCxnSpPr>
            <a:cxnSpLocks/>
          </p:cNvCxnSpPr>
          <p:nvPr userDrawn="1"/>
        </p:nvCxnSpPr>
        <p:spPr>
          <a:xfrm flipV="1">
            <a:off x="4489494" y="3702246"/>
            <a:ext cx="3198774" cy="1"/>
          </a:xfrm>
          <a:prstGeom prst="line">
            <a:avLst/>
          </a:prstGeom>
          <a:ln w="57150" cmpd="sng">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20B7D9F-A701-8D47-AD68-C017E47AD6EE}"/>
              </a:ext>
            </a:extLst>
          </p:cNvPr>
          <p:cNvCxnSpPr>
            <a:cxnSpLocks/>
          </p:cNvCxnSpPr>
          <p:nvPr userDrawn="1"/>
        </p:nvCxnSpPr>
        <p:spPr>
          <a:xfrm flipV="1">
            <a:off x="900162" y="3702246"/>
            <a:ext cx="3198774" cy="1"/>
          </a:xfrm>
          <a:prstGeom prst="line">
            <a:avLst/>
          </a:prstGeom>
          <a:ln w="57150" cmpd="sng">
            <a:solidFill>
              <a:schemeClr val="bg2"/>
            </a:solidFill>
          </a:ln>
        </p:spPr>
        <p:style>
          <a:lnRef idx="2">
            <a:schemeClr val="accent1"/>
          </a:lnRef>
          <a:fillRef idx="0">
            <a:schemeClr val="accent1"/>
          </a:fillRef>
          <a:effectRef idx="1">
            <a:schemeClr val="accent1"/>
          </a:effectRef>
          <a:fontRef idx="minor">
            <a:schemeClr val="tx1"/>
          </a:fontRef>
        </p:style>
      </p:cxnSp>
      <p:sp>
        <p:nvSpPr>
          <p:cNvPr id="12" name="Picture Placeholder 11">
            <a:extLst>
              <a:ext uri="{FF2B5EF4-FFF2-40B4-BE49-F238E27FC236}">
                <a16:creationId xmlns:a16="http://schemas.microsoft.com/office/drawing/2014/main" id="{D8A4ADAB-4BE3-BE45-B188-0821B614D0CE}"/>
              </a:ext>
            </a:extLst>
          </p:cNvPr>
          <p:cNvSpPr>
            <a:spLocks noGrp="1"/>
          </p:cNvSpPr>
          <p:nvPr>
            <p:ph type="pic" sz="quarter" idx="16"/>
          </p:nvPr>
        </p:nvSpPr>
        <p:spPr>
          <a:xfrm>
            <a:off x="914400" y="1946596"/>
            <a:ext cx="3184525" cy="1623039"/>
          </a:xfrm>
        </p:spPr>
        <p:txBody>
          <a:bodyPr/>
          <a:lstStyle>
            <a:lvl1pPr marL="0" indent="0">
              <a:buNone/>
              <a:defRPr sz="1400"/>
            </a:lvl1pPr>
          </a:lstStyle>
          <a:p>
            <a:endParaRPr lang="en-US"/>
          </a:p>
        </p:txBody>
      </p:sp>
      <p:sp>
        <p:nvSpPr>
          <p:cNvPr id="13" name="Picture Placeholder 11">
            <a:extLst>
              <a:ext uri="{FF2B5EF4-FFF2-40B4-BE49-F238E27FC236}">
                <a16:creationId xmlns:a16="http://schemas.microsoft.com/office/drawing/2014/main" id="{13CDE273-9F67-CB42-8A9E-9A1B05B261CB}"/>
              </a:ext>
            </a:extLst>
          </p:cNvPr>
          <p:cNvSpPr>
            <a:spLocks noGrp="1"/>
          </p:cNvSpPr>
          <p:nvPr>
            <p:ph type="pic" sz="quarter" idx="17"/>
          </p:nvPr>
        </p:nvSpPr>
        <p:spPr>
          <a:xfrm>
            <a:off x="4484318" y="1946596"/>
            <a:ext cx="3184525" cy="1623039"/>
          </a:xfrm>
        </p:spPr>
        <p:txBody>
          <a:bodyPr/>
          <a:lstStyle>
            <a:lvl1pPr marL="0" indent="0">
              <a:buNone/>
              <a:defRPr sz="1400"/>
            </a:lvl1pPr>
          </a:lstStyle>
          <a:p>
            <a:endParaRPr lang="en-US"/>
          </a:p>
        </p:txBody>
      </p:sp>
      <p:sp>
        <p:nvSpPr>
          <p:cNvPr id="14" name="Picture Placeholder 11">
            <a:extLst>
              <a:ext uri="{FF2B5EF4-FFF2-40B4-BE49-F238E27FC236}">
                <a16:creationId xmlns:a16="http://schemas.microsoft.com/office/drawing/2014/main" id="{0C98E0F5-772F-9A49-BE29-B55F5874333D}"/>
              </a:ext>
            </a:extLst>
          </p:cNvPr>
          <p:cNvSpPr>
            <a:spLocks noGrp="1"/>
          </p:cNvSpPr>
          <p:nvPr>
            <p:ph type="pic" sz="quarter" idx="18"/>
          </p:nvPr>
        </p:nvSpPr>
        <p:spPr>
          <a:xfrm>
            <a:off x="8091814" y="1946596"/>
            <a:ext cx="3184525" cy="1623039"/>
          </a:xfrm>
        </p:spPr>
        <p:txBody>
          <a:bodyPr/>
          <a:lstStyle>
            <a:lvl1pPr marL="0" indent="0">
              <a:buNone/>
              <a:defRPr sz="1400"/>
            </a:lvl1pPr>
          </a:lstStyle>
          <a:p>
            <a:endParaRPr lang="en-US"/>
          </a:p>
        </p:txBody>
      </p:sp>
    </p:spTree>
    <p:extLst>
      <p:ext uri="{BB962C8B-B14F-4D97-AF65-F5344CB8AC3E}">
        <p14:creationId xmlns:p14="http://schemas.microsoft.com/office/powerpoint/2010/main" val="244539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41156"/>
            <a:ext cx="10363200" cy="594360"/>
          </a:xfrm>
        </p:spPr>
        <p:txBody>
          <a:bodyPr vert="horz" lIns="0" tIns="45720" rIns="0" bIns="0" rtlCol="0" anchor="b" anchorCtr="0">
            <a:noAutofit/>
          </a:bodyPr>
          <a:lstStyle>
            <a:lvl1pPr>
              <a:defRPr lang="en-US" sz="3600" spc="-75" dirty="0">
                <a:latin typeface="+mn-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00" baseline="0" dirty="0">
                <a:solidFill>
                  <a:schemeClr val="bg2">
                    <a:lumMod val="90000"/>
                  </a:schemeClr>
                </a:solidFill>
                <a:ea typeface="Nexa Black" charset="0"/>
                <a:cs typeface="Nexa Black" charset="0"/>
              </a:defRPr>
            </a:lvl1pPr>
          </a:lstStyle>
          <a:p>
            <a:pPr marL="228600" lvl="0" indent="-228600"/>
            <a:r>
              <a:rPr lang="en-US"/>
              <a:t>Topic</a:t>
            </a:r>
          </a:p>
        </p:txBody>
      </p:sp>
      <p:cxnSp>
        <p:nvCxnSpPr>
          <p:cNvPr id="9" name="Straight Connector 8">
            <a:extLst>
              <a:ext uri="{FF2B5EF4-FFF2-40B4-BE49-F238E27FC236}">
                <a16:creationId xmlns:a16="http://schemas.microsoft.com/office/drawing/2014/main" id="{C7CDB601-5FFB-B243-A5A6-B8C0200B8F0F}"/>
              </a:ext>
            </a:extLst>
          </p:cNvPr>
          <p:cNvCxnSpPr>
            <a:cxnSpLocks/>
          </p:cNvCxnSpPr>
          <p:nvPr userDrawn="1"/>
        </p:nvCxnSpPr>
        <p:spPr>
          <a:xfrm flipV="1">
            <a:off x="6343346" y="5105160"/>
            <a:ext cx="4961531" cy="3"/>
          </a:xfrm>
          <a:prstGeom prst="line">
            <a:avLst/>
          </a:prstGeom>
          <a:ln w="57150" cmpd="sng">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20B7D9F-A701-8D47-AD68-C017E47AD6EE}"/>
              </a:ext>
            </a:extLst>
          </p:cNvPr>
          <p:cNvCxnSpPr>
            <a:cxnSpLocks/>
          </p:cNvCxnSpPr>
          <p:nvPr userDrawn="1"/>
        </p:nvCxnSpPr>
        <p:spPr>
          <a:xfrm flipV="1">
            <a:off x="900162" y="5105160"/>
            <a:ext cx="4961531" cy="3"/>
          </a:xfrm>
          <a:prstGeom prst="line">
            <a:avLst/>
          </a:prstGeom>
          <a:ln w="57150" cmpd="sng">
            <a:solidFill>
              <a:schemeClr val="bg2"/>
            </a:solidFill>
          </a:ln>
        </p:spPr>
        <p:style>
          <a:lnRef idx="2">
            <a:schemeClr val="accent1"/>
          </a:lnRef>
          <a:fillRef idx="0">
            <a:schemeClr val="accent1"/>
          </a:fillRef>
          <a:effectRef idx="1">
            <a:schemeClr val="accent1"/>
          </a:effectRef>
          <a:fontRef idx="minor">
            <a:schemeClr val="tx1"/>
          </a:fontRef>
        </p:style>
      </p:cxnSp>
      <p:sp>
        <p:nvSpPr>
          <p:cNvPr id="12" name="Picture Placeholder 11">
            <a:extLst>
              <a:ext uri="{FF2B5EF4-FFF2-40B4-BE49-F238E27FC236}">
                <a16:creationId xmlns:a16="http://schemas.microsoft.com/office/drawing/2014/main" id="{D8A4ADAB-4BE3-BE45-B188-0821B614D0CE}"/>
              </a:ext>
            </a:extLst>
          </p:cNvPr>
          <p:cNvSpPr>
            <a:spLocks noGrp="1"/>
          </p:cNvSpPr>
          <p:nvPr>
            <p:ph type="pic" sz="quarter" idx="16"/>
          </p:nvPr>
        </p:nvSpPr>
        <p:spPr>
          <a:xfrm>
            <a:off x="914400" y="1946596"/>
            <a:ext cx="4939430" cy="3025955"/>
          </a:xfrm>
        </p:spPr>
        <p:txBody>
          <a:bodyPr/>
          <a:lstStyle>
            <a:lvl1pPr marL="0" indent="0">
              <a:buNone/>
              <a:defRPr sz="1400"/>
            </a:lvl1pPr>
          </a:lstStyle>
          <a:p>
            <a:endParaRPr lang="en-US"/>
          </a:p>
        </p:txBody>
      </p:sp>
      <p:sp>
        <p:nvSpPr>
          <p:cNvPr id="13" name="Picture Placeholder 11">
            <a:extLst>
              <a:ext uri="{FF2B5EF4-FFF2-40B4-BE49-F238E27FC236}">
                <a16:creationId xmlns:a16="http://schemas.microsoft.com/office/drawing/2014/main" id="{13CDE273-9F67-CB42-8A9E-9A1B05B261CB}"/>
              </a:ext>
            </a:extLst>
          </p:cNvPr>
          <p:cNvSpPr>
            <a:spLocks noGrp="1"/>
          </p:cNvSpPr>
          <p:nvPr>
            <p:ph type="pic" sz="quarter" idx="17"/>
          </p:nvPr>
        </p:nvSpPr>
        <p:spPr>
          <a:xfrm>
            <a:off x="6338170" y="1946596"/>
            <a:ext cx="4939430" cy="3025955"/>
          </a:xfrm>
        </p:spPr>
        <p:txBody>
          <a:bodyPr/>
          <a:lstStyle>
            <a:lvl1pPr marL="0" indent="0">
              <a:buNone/>
              <a:defRPr sz="1400"/>
            </a:lvl1pPr>
          </a:lstStyle>
          <a:p>
            <a:endParaRPr lang="en-US"/>
          </a:p>
        </p:txBody>
      </p:sp>
    </p:spTree>
    <p:extLst>
      <p:ext uri="{BB962C8B-B14F-4D97-AF65-F5344CB8AC3E}">
        <p14:creationId xmlns:p14="http://schemas.microsoft.com/office/powerpoint/2010/main" val="2880577716"/>
      </p:ext>
    </p:extLst>
  </p:cSld>
  <p:clrMapOvr>
    <a:masterClrMapping/>
  </p:clrMapOvr>
  <p:extLst>
    <p:ext uri="{DCECCB84-F9BA-43D5-87BE-67443E8EF086}">
      <p15:sldGuideLst xmlns:p15="http://schemas.microsoft.com/office/powerpoint/2012/main">
        <p15:guide id="1" pos="3840">
          <p15:clr>
            <a:srgbClr val="FBAE40"/>
          </p15:clr>
        </p15:guide>
        <p15:guide id="2" orient="horz" pos="151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Left, Subhead">
    <p:spTree>
      <p:nvGrpSpPr>
        <p:cNvPr id="1" name=""/>
        <p:cNvGrpSpPr/>
        <p:nvPr/>
      </p:nvGrpSpPr>
      <p:grpSpPr>
        <a:xfrm>
          <a:off x="0" y="0"/>
          <a:ext cx="0" cy="0"/>
          <a:chOff x="0" y="0"/>
          <a:chExt cx="0" cy="0"/>
        </a:xfrm>
      </p:grpSpPr>
      <p:sp>
        <p:nvSpPr>
          <p:cNvPr id="2" name="Title 1"/>
          <p:cNvSpPr>
            <a:spLocks noGrp="1"/>
          </p:cNvSpPr>
          <p:nvPr>
            <p:ph type="title"/>
          </p:nvPr>
        </p:nvSpPr>
        <p:spPr>
          <a:xfrm>
            <a:off x="914399" y="737437"/>
            <a:ext cx="3355975" cy="1995802"/>
          </a:xfrm>
        </p:spPr>
        <p:txBody>
          <a:bodyPr vert="horz" lIns="0" tIns="45720" rIns="0" bIns="0" rtlCol="0" anchor="t" anchorCtr="0">
            <a:noAutofit/>
          </a:bodyPr>
          <a:lstStyle>
            <a:lvl1pPr>
              <a:defRPr lang="en-US" sz="3600" spc="-75" dirty="0">
                <a:latin typeface="+mn-lt"/>
              </a:defRPr>
            </a:lvl1pPr>
          </a:lstStyle>
          <a:p>
            <a:pPr lvl="0" defTabSz="685800">
              <a:lnSpc>
                <a:spcPct val="85000"/>
              </a:lnSpc>
            </a:pPr>
            <a:r>
              <a:rPr lang="en-US"/>
              <a:t>Click to edit Master title style</a:t>
            </a:r>
          </a:p>
        </p:txBody>
      </p:sp>
      <p:sp>
        <p:nvSpPr>
          <p:cNvPr id="4" name="Text Placeholder 4"/>
          <p:cNvSpPr>
            <a:spLocks noGrp="1"/>
          </p:cNvSpPr>
          <p:nvPr>
            <p:ph type="body" sz="quarter" idx="16" hasCustomPrompt="1"/>
          </p:nvPr>
        </p:nvSpPr>
        <p:spPr>
          <a:xfrm>
            <a:off x="914400" y="2675965"/>
            <a:ext cx="3355975" cy="1169988"/>
          </a:xfrm>
        </p:spPr>
        <p:txBody>
          <a:bodyPr/>
          <a:lstStyle>
            <a:lvl1pPr marL="0" indent="0">
              <a:lnSpc>
                <a:spcPct val="130000"/>
              </a:lnSpc>
              <a:buNone/>
              <a:defRPr sz="1200" baseline="0"/>
            </a:lvl1pPr>
          </a:lstStyle>
          <a:p>
            <a:pPr lvl="0"/>
            <a:r>
              <a:rPr lang="en-US"/>
              <a:t>Click to edit Master text styles</a:t>
            </a:r>
          </a:p>
        </p:txBody>
      </p:sp>
    </p:spTree>
    <p:extLst>
      <p:ext uri="{BB962C8B-B14F-4D97-AF65-F5344CB8AC3E}">
        <p14:creationId xmlns:p14="http://schemas.microsoft.com/office/powerpoint/2010/main" val="3059338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Left,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737437"/>
            <a:ext cx="3352800" cy="1993390"/>
          </a:xfrm>
        </p:spPr>
        <p:txBody>
          <a:bodyPr vert="horz" lIns="0" tIns="45720" rIns="0" bIns="0" rtlCol="0" anchor="t" anchorCtr="0">
            <a:noAutofit/>
          </a:bodyPr>
          <a:lstStyle>
            <a:lvl1pPr>
              <a:defRPr lang="en-US" sz="3600" spc="-75" dirty="0">
                <a:latin typeface="+mn-lt"/>
              </a:defRPr>
            </a:lvl1pPr>
          </a:lstStyle>
          <a:p>
            <a:pPr lvl="0" defTabSz="685800">
              <a:lnSpc>
                <a:spcPct val="85000"/>
              </a:lnSpc>
            </a:pPr>
            <a:r>
              <a:rPr lang="en-US"/>
              <a:t>Click to edit Master title style</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00" baseline="0" dirty="0">
                <a:solidFill>
                  <a:schemeClr val="bg2">
                    <a:lumMod val="90000"/>
                  </a:schemeClr>
                </a:solidFill>
                <a:ea typeface="Nexa Black" charset="0"/>
                <a:cs typeface="Nexa Black" charset="0"/>
              </a:defRPr>
            </a:lvl1pPr>
          </a:lstStyle>
          <a:p>
            <a:pPr marL="228600" lvl="0" indent="-228600"/>
            <a:r>
              <a:rPr lang="en-US"/>
              <a:t>Topic</a:t>
            </a:r>
          </a:p>
        </p:txBody>
      </p:sp>
      <p:sp>
        <p:nvSpPr>
          <p:cNvPr id="5" name="Text Placeholder 4"/>
          <p:cNvSpPr>
            <a:spLocks noGrp="1"/>
          </p:cNvSpPr>
          <p:nvPr>
            <p:ph type="body" sz="quarter" idx="16" hasCustomPrompt="1"/>
          </p:nvPr>
        </p:nvSpPr>
        <p:spPr>
          <a:xfrm>
            <a:off x="914400" y="2675965"/>
            <a:ext cx="3355975" cy="1169988"/>
          </a:xfrm>
        </p:spPr>
        <p:txBody>
          <a:bodyPr/>
          <a:lstStyle>
            <a:lvl1pPr marL="0" indent="0">
              <a:lnSpc>
                <a:spcPct val="130000"/>
              </a:lnSpc>
              <a:buNone/>
              <a:defRPr sz="1200" baseline="0"/>
            </a:lvl1pPr>
          </a:lstStyle>
          <a:p>
            <a:pPr lvl="0"/>
            <a:r>
              <a:rPr lang="en-US"/>
              <a:t>Click to edit Master text styles</a:t>
            </a:r>
          </a:p>
        </p:txBody>
      </p:sp>
    </p:spTree>
    <p:extLst>
      <p:ext uri="{BB962C8B-B14F-4D97-AF65-F5344CB8AC3E}">
        <p14:creationId xmlns:p14="http://schemas.microsoft.com/office/powerpoint/2010/main" val="918176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1828800"/>
            <a:ext cx="10363200" cy="434627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914912" y="718263"/>
            <a:ext cx="10362688" cy="879756"/>
          </a:xfrm>
          <a:prstGeom prst="rect">
            <a:avLst/>
          </a:prstGeom>
        </p:spPr>
        <p:txBody>
          <a:bodyPr vert="horz" lIns="0" tIns="45720" rIns="91440" bIns="0" rtlCol="0" anchor="t" anchorCtr="0">
            <a:noAutofit/>
          </a:bodyPr>
          <a:lstStyle/>
          <a:p>
            <a:r>
              <a:rPr lang="en-US"/>
              <a:t>Click To Edit Master Title</a:t>
            </a:r>
          </a:p>
        </p:txBody>
      </p:sp>
      <p:sp>
        <p:nvSpPr>
          <p:cNvPr id="6" name="Rectangle 2">
            <a:extLst>
              <a:ext uri="{FF2B5EF4-FFF2-40B4-BE49-F238E27FC236}">
                <a16:creationId xmlns:a16="http://schemas.microsoft.com/office/drawing/2014/main" id="{6D16453F-ED48-AB4A-BCB9-8D834CDA967D}"/>
              </a:ext>
            </a:extLst>
          </p:cNvPr>
          <p:cNvSpPr>
            <a:spLocks/>
          </p:cNvSpPr>
          <p:nvPr userDrawn="1"/>
        </p:nvSpPr>
        <p:spPr bwMode="auto">
          <a:xfrm>
            <a:off x="11705107" y="6593545"/>
            <a:ext cx="153888"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r"/>
            <a:fld id="{C84F2FB2-4A16-1542-BD5E-F56870239E74}" type="slidenum">
              <a:rPr lang="en-US" sz="800" smtClean="0">
                <a:solidFill>
                  <a:schemeClr val="bg2">
                    <a:lumMod val="75000"/>
                  </a:schemeClr>
                </a:solidFill>
                <a:latin typeface="Open Sans" charset="0"/>
                <a:ea typeface="Open Sans" charset="0"/>
                <a:cs typeface="Open Sans" charset="0"/>
                <a:sym typeface="Frutiger Next Pro Light" charset="0"/>
              </a:rPr>
              <a:pPr algn="r"/>
              <a:t>‹#›</a:t>
            </a:fld>
            <a:r>
              <a:rPr lang="en-US" sz="800">
                <a:solidFill>
                  <a:schemeClr val="bg2">
                    <a:lumMod val="75000"/>
                  </a:schemeClr>
                </a:solidFill>
                <a:latin typeface="Open Sans" charset="0"/>
                <a:ea typeface="Open Sans" charset="0"/>
                <a:cs typeface="Open Sans" charset="0"/>
                <a:sym typeface="Frutiger Next Pro Light" charset="0"/>
              </a:rPr>
              <a:t> </a:t>
            </a:r>
          </a:p>
        </p:txBody>
      </p:sp>
    </p:spTree>
    <p:extLst>
      <p:ext uri="{BB962C8B-B14F-4D97-AF65-F5344CB8AC3E}">
        <p14:creationId xmlns:p14="http://schemas.microsoft.com/office/powerpoint/2010/main" val="1418104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defTabSz="914400" rtl="0" eaLnBrk="1" latinLnBrk="0" hangingPunct="1">
        <a:lnSpc>
          <a:spcPct val="80000"/>
        </a:lnSpc>
        <a:spcBef>
          <a:spcPct val="0"/>
        </a:spcBef>
        <a:buNone/>
        <a:defRPr sz="4800" b="0" i="0" kern="1200" cap="none" spc="-100" baseline="0">
          <a:solidFill>
            <a:schemeClr val="tx1"/>
          </a:solidFill>
          <a:latin typeface="+mn-lt"/>
          <a:ea typeface="Bebas Neue" charset="0"/>
          <a:cs typeface="Chronicle Display Black"/>
        </a:defRPr>
      </a:lvl1pPr>
    </p:titleStyle>
    <p:bodyStyle>
      <a:lvl1pPr marL="228600" indent="-228600" algn="l" defTabSz="914400" rtl="0" eaLnBrk="1" latinLnBrk="0" hangingPunct="1">
        <a:lnSpc>
          <a:spcPct val="100000"/>
        </a:lnSpc>
        <a:spcBef>
          <a:spcPts val="1000"/>
        </a:spcBef>
        <a:buClr>
          <a:schemeClr val="tx1"/>
        </a:buClr>
        <a:buSzPct val="75000"/>
        <a:buFont typeface="Arial" panose="020B0604020202020204" pitchFamily="34" charset="0"/>
        <a:buChar char="•"/>
        <a:defRPr sz="2000" kern="1200" spc="-30">
          <a:solidFill>
            <a:schemeClr val="tx1"/>
          </a:solidFill>
          <a:latin typeface="+mn-lt"/>
          <a:ea typeface="Open Sans" charset="0"/>
          <a:cs typeface="Open Sans" charset="0"/>
        </a:defRPr>
      </a:lvl1pPr>
      <a:lvl2pPr marL="685800" indent="-228600" algn="l" defTabSz="914400" rtl="0" eaLnBrk="1" latinLnBrk="0" hangingPunct="1">
        <a:lnSpc>
          <a:spcPct val="100000"/>
        </a:lnSpc>
        <a:spcBef>
          <a:spcPts val="500"/>
        </a:spcBef>
        <a:buClr>
          <a:schemeClr val="tx1"/>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tx1"/>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tx1"/>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tx1"/>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86BC25"/>
          </p15:clr>
        </p15:guide>
        <p15:guide id="2" orient="horz" pos="4032">
          <p15:clr>
            <a:srgbClr val="86BC25"/>
          </p15:clr>
        </p15:guide>
        <p15:guide id="3" orient="horz" pos="518">
          <p15:clr>
            <a:srgbClr val="86BC25"/>
          </p15:clr>
        </p15:guide>
        <p15:guide id="4" orient="horz" pos="748">
          <p15:clr>
            <a:srgbClr val="86BC25"/>
          </p15:clr>
        </p15:guide>
        <p15:guide id="5" orient="horz" pos="1152">
          <p15:clr>
            <a:srgbClr val="046A38"/>
          </p15:clr>
        </p15:guide>
        <p15:guide id="6" orient="horz" pos="2592">
          <p15:clr>
            <a:srgbClr val="62B5E5"/>
          </p15:clr>
        </p15:guide>
        <p15:guide id="7" orient="horz" pos="2112">
          <p15:clr>
            <a:srgbClr val="012169"/>
          </p15:clr>
        </p15:guide>
        <p15:guide id="8" orient="horz" pos="3072">
          <p15:clr>
            <a:srgbClr val="012169"/>
          </p15:clr>
        </p15:guide>
        <p15:guide id="9" pos="288">
          <p15:clr>
            <a:srgbClr val="86BC25"/>
          </p15:clr>
        </p15:guide>
        <p15:guide id="10" pos="6048">
          <p15:clr>
            <a:srgbClr val="86BC25"/>
          </p15:clr>
        </p15:guide>
        <p15:guide id="11" pos="3024">
          <p15:clr>
            <a:srgbClr val="62B5E5"/>
          </p15:clr>
        </p15:guide>
        <p15:guide id="12" pos="3312">
          <p15:clr>
            <a:srgbClr val="62B5E5"/>
          </p15:clr>
        </p15:guide>
        <p15:guide id="13" pos="2016">
          <p15:clr>
            <a:srgbClr val="012169"/>
          </p15:clr>
        </p15:guide>
        <p15:guide id="14" pos="2448">
          <p15:clr>
            <a:srgbClr val="012169"/>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960602-F04C-47D8-83FF-9A9C85FB8E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1CEAC-A691-4820-A4FA-DBF68900BC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827DCC-44A9-418F-82E3-CA1CFF13EB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08013E-FEA1-4445-9DE7-44F3C33C0BF0}" type="datetimeFigureOut">
              <a:rPr lang="en-US" smtClean="0"/>
              <a:t>7/6/2023</a:t>
            </a:fld>
            <a:endParaRPr lang="en-US"/>
          </a:p>
        </p:txBody>
      </p:sp>
      <p:sp>
        <p:nvSpPr>
          <p:cNvPr id="5" name="Footer Placeholder 4">
            <a:extLst>
              <a:ext uri="{FF2B5EF4-FFF2-40B4-BE49-F238E27FC236}">
                <a16:creationId xmlns:a16="http://schemas.microsoft.com/office/drawing/2014/main" id="{5DE97F4B-AE16-463D-97F3-06D2B465FD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A9D526-AE8A-4628-8091-4A5A01F702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21817-0F81-40DA-AA0E-83888861526E}" type="slidenum">
              <a:rPr lang="en-US" smtClean="0"/>
              <a:t>‹#›</a:t>
            </a:fld>
            <a:endParaRPr lang="en-US"/>
          </a:p>
        </p:txBody>
      </p:sp>
    </p:spTree>
    <p:extLst>
      <p:ext uri="{BB962C8B-B14F-4D97-AF65-F5344CB8AC3E}">
        <p14:creationId xmlns:p14="http://schemas.microsoft.com/office/powerpoint/2010/main" val="2175434633"/>
      </p:ext>
    </p:extLst>
  </p:cSld>
  <p:clrMap bg1="lt1" tx1="dk1" bg2="lt2" tx2="dk2" accent1="accent1" accent2="accent2" accent3="accent3" accent4="accent4" accent5="accent5" accent6="accent6" hlink="hlink" folHlink="folHlink"/>
  <p:sldLayoutIdLst>
    <p:sldLayoutId id="2147483676"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960602-F04C-47D8-83FF-9A9C85FB8E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1CEAC-A691-4820-A4FA-DBF68900BC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827DCC-44A9-418F-82E3-CA1CFF13EB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08013E-FEA1-4445-9DE7-44F3C33C0BF0}" type="datetimeFigureOut">
              <a:rPr lang="en-US" smtClean="0"/>
              <a:t>7/6/2023</a:t>
            </a:fld>
            <a:endParaRPr lang="en-US"/>
          </a:p>
        </p:txBody>
      </p:sp>
      <p:sp>
        <p:nvSpPr>
          <p:cNvPr id="5" name="Footer Placeholder 4">
            <a:extLst>
              <a:ext uri="{FF2B5EF4-FFF2-40B4-BE49-F238E27FC236}">
                <a16:creationId xmlns:a16="http://schemas.microsoft.com/office/drawing/2014/main" id="{5DE97F4B-AE16-463D-97F3-06D2B465FD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A9D526-AE8A-4628-8091-4A5A01F702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21817-0F81-40DA-AA0E-83888861526E}" type="slidenum">
              <a:rPr lang="en-US" smtClean="0"/>
              <a:t>‹#›</a:t>
            </a:fld>
            <a:endParaRPr lang="en-US"/>
          </a:p>
        </p:txBody>
      </p:sp>
    </p:spTree>
    <p:extLst>
      <p:ext uri="{BB962C8B-B14F-4D97-AF65-F5344CB8AC3E}">
        <p14:creationId xmlns:p14="http://schemas.microsoft.com/office/powerpoint/2010/main" val="188641945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3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32.xm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hyperlink" Target="https://portal.ct.gov/DDS/OperationsCenter/Providers/ARPA-STEP-Provider-Documents" TargetMode="External"/><Relationship Id="rId2" Type="http://schemas.openxmlformats.org/officeDocument/2006/relationships/notesSlide" Target="../notesSlides/notesSlide17.xml"/><Relationship Id="rId1" Type="http://schemas.openxmlformats.org/officeDocument/2006/relationships/slideLayout" Target="../slideLayouts/slideLayout32.xml"/><Relationship Id="rId5" Type="http://schemas.openxmlformats.org/officeDocument/2006/relationships/image" Target="../media/image42.sv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32.xml"/><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32.xml"/><Relationship Id="rId6" Type="http://schemas.openxmlformats.org/officeDocument/2006/relationships/image" Target="../media/image44.png"/><Relationship Id="rId5" Type="http://schemas.openxmlformats.org/officeDocument/2006/relationships/hyperlink" Target="http://www.ct.gov/step" TargetMode="External"/><Relationship Id="rId4" Type="http://schemas.openxmlformats.org/officeDocument/2006/relationships/hyperlink" Target="https://portal.ct.gov/DDS/OperationsCenter/Providers/ARPA-STEP-Provider-Document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hyperlink" Target="https://portal.ct.gov/DDS/OperationsCenter/Providers/ARPA-STEP-Provider-Documents" TargetMode="External"/><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hyperlink" Target="https://deloitte.zoom.us/j/95904081249?pwd=aGhlb1dMeTBXRjN6K2RDS1JWMGd3UT09" TargetMode="External"/><Relationship Id="rId4" Type="http://schemas.openxmlformats.org/officeDocument/2006/relationships/hyperlink" Target="https://deloittesurvey.deloitte.com/Community/se/3FC11B266BA153D6"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7">
            <a:extLst>
              <a:ext uri="{FF2B5EF4-FFF2-40B4-BE49-F238E27FC236}">
                <a16:creationId xmlns:a16="http://schemas.microsoft.com/office/drawing/2014/main" id="{9D1309EA-4F4E-48CB-9D70-7B2C42223688}"/>
              </a:ext>
            </a:extLst>
          </p:cNvPr>
          <p:cNvSpPr txBox="1">
            <a:spLocks/>
          </p:cNvSpPr>
          <p:nvPr/>
        </p:nvSpPr>
        <p:spPr>
          <a:xfrm>
            <a:off x="462067" y="5038075"/>
            <a:ext cx="11478042" cy="377204"/>
          </a:xfrm>
          <a:prstGeom prst="rect">
            <a:avLst/>
          </a:prstGeom>
        </p:spPr>
        <p:txBody>
          <a:bodyPr vert="horz" lIns="0" tIns="45720" rIns="91440" bIns="0" rtlCol="0" anchor="t" anchorCtr="0">
            <a:noAutofit/>
          </a:bodyPr>
          <a:lstStyle>
            <a:lvl1pPr algn="l" defTabSz="914400" rtl="0" eaLnBrk="1" latinLnBrk="0" hangingPunct="1">
              <a:lnSpc>
                <a:spcPct val="85000"/>
              </a:lnSpc>
              <a:spcBef>
                <a:spcPct val="0"/>
              </a:spcBef>
              <a:buNone/>
              <a:defRPr sz="2800" b="1" i="0" kern="1200" cap="none" spc="-100" baseline="0">
                <a:solidFill>
                  <a:schemeClr val="tx1"/>
                </a:solidFill>
                <a:latin typeface="+mn-lt"/>
                <a:ea typeface="Bebas Neue" charset="0"/>
                <a:cs typeface="Chronicle Display Black"/>
              </a:defRPr>
            </a:lvl1pPr>
          </a:lstStyle>
          <a:p>
            <a:pPr>
              <a:lnSpc>
                <a:spcPct val="70000"/>
              </a:lnSpc>
              <a:spcAft>
                <a:spcPts val="600"/>
              </a:spcAft>
              <a:defRPr/>
            </a:pPr>
            <a:r>
              <a:rPr kumimoji="0" lang="en-US" sz="3200" i="0" u="none" strike="noStrike" kern="1200" cap="none" spc="-100" normalizeH="0" baseline="0" noProof="0">
                <a:ln>
                  <a:noFill/>
                </a:ln>
                <a:solidFill>
                  <a:srgbClr val="000000"/>
                </a:solidFill>
                <a:effectLst/>
                <a:uLnTx/>
                <a:uFillTx/>
                <a:latin typeface="Calibri"/>
                <a:ea typeface="Open Sans"/>
                <a:cs typeface="Open Sans"/>
              </a:rPr>
              <a:t>DDS STEP </a:t>
            </a:r>
            <a:r>
              <a:rPr kumimoji="0" lang="en-US" sz="3200" i="0" u="none" strike="noStrike" kern="1200" cap="none" spc="0" normalizeH="0" baseline="0" noProof="0">
                <a:ln>
                  <a:noFill/>
                </a:ln>
                <a:solidFill>
                  <a:srgbClr val="000000"/>
                </a:solidFill>
                <a:effectLst/>
                <a:uLnTx/>
                <a:uFillTx/>
                <a:latin typeface="Calibri"/>
                <a:ea typeface="+mn-ea"/>
                <a:cs typeface="Calibri"/>
              </a:rPr>
              <a:t>(Supporting Transformation to Empower People)</a:t>
            </a:r>
            <a:r>
              <a:rPr lang="en-US" sz="3200">
                <a:solidFill>
                  <a:srgbClr val="000000"/>
                </a:solidFill>
                <a:latin typeface="+mj-lt"/>
                <a:ea typeface="Open Sans"/>
                <a:cs typeface="Open Sans"/>
              </a:rPr>
              <a:t> </a:t>
            </a:r>
            <a:endParaRPr lang="en-US" sz="3200">
              <a:solidFill>
                <a:srgbClr val="000000"/>
              </a:solidFill>
              <a:latin typeface="+mj-lt"/>
              <a:ea typeface="Open Sans" panose="020B0606030504020204" pitchFamily="34" charset="0"/>
              <a:cs typeface="Open Sans" panose="020B0606030504020204" pitchFamily="34" charset="0"/>
            </a:endParaRPr>
          </a:p>
          <a:p>
            <a:pPr>
              <a:lnSpc>
                <a:spcPct val="70000"/>
              </a:lnSpc>
              <a:defRPr/>
            </a:pPr>
            <a:r>
              <a:rPr lang="en-US" sz="3200" b="0">
                <a:solidFill>
                  <a:srgbClr val="000000"/>
                </a:solidFill>
                <a:latin typeface="Calibri"/>
                <a:ea typeface="Open Sans"/>
                <a:cs typeface="Open Sans"/>
              </a:rPr>
              <a:t>Provider Training  Session 3: Residential Services</a:t>
            </a:r>
            <a:endParaRPr lang="en-US" sz="3200" b="0" i="0" u="none" strike="noStrike" kern="1200" cap="none" spc="-100" normalizeH="0" baseline="0" noProof="0">
              <a:ln>
                <a:noFill/>
              </a:ln>
              <a:solidFill>
                <a:srgbClr val="000000"/>
              </a:solidFill>
              <a:effectLst/>
              <a:uLnTx/>
              <a:uFillTx/>
              <a:latin typeface="Calibri"/>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70000"/>
              </a:lnSpc>
              <a:spcBef>
                <a:spcPct val="0"/>
              </a:spcBef>
              <a:spcAft>
                <a:spcPts val="0"/>
              </a:spcAft>
              <a:buClrTx/>
              <a:buSzTx/>
              <a:buFontTx/>
              <a:buNone/>
              <a:tabLst/>
              <a:defRPr/>
            </a:pPr>
            <a:endParaRPr kumimoji="0" lang="en-US" sz="2400" i="0" u="none" strike="noStrike" kern="1200" cap="none" spc="-100" normalizeH="0" baseline="0" noProof="0">
              <a:ln>
                <a:noFill/>
              </a:ln>
              <a:solidFill>
                <a:srgbClr val="000000"/>
              </a:solidFill>
              <a:effectLst/>
              <a:uLnTx/>
              <a:uFillTx/>
              <a:latin typeface="+mj-lt"/>
              <a:ea typeface="Verdana" panose="020B0604030504040204" pitchFamily="34" charset="0"/>
              <a:cs typeface="Open Sans Light" panose="020B0306030504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i="0" u="none" strike="noStrike" kern="1200" cap="none" spc="-100" normalizeH="0" baseline="0" noProof="0">
              <a:ln>
                <a:noFill/>
              </a:ln>
              <a:solidFill>
                <a:srgbClr val="14377D"/>
              </a:solidFill>
              <a:effectLst/>
              <a:uLnTx/>
              <a:uFillTx/>
              <a:latin typeface="+mj-lt"/>
              <a:ea typeface="Verdana" panose="020B0604030504040204" pitchFamily="34" charset="0"/>
              <a:cs typeface="Open Sans Light" panose="020B0306030504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i="0" u="none" strike="noStrike" kern="1200" cap="none" spc="-100" normalizeH="0" baseline="0" noProof="0">
              <a:ln>
                <a:noFill/>
              </a:ln>
              <a:solidFill>
                <a:srgbClr val="14377D"/>
              </a:solidFill>
              <a:effectLst/>
              <a:uLnTx/>
              <a:uFillTx/>
              <a:latin typeface="+mj-lt"/>
              <a:ea typeface="Verdana" panose="020B0604030504040204" pitchFamily="34" charset="0"/>
              <a:cs typeface="Open Sans Light" panose="020B0306030504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i="0" u="none" strike="noStrike" kern="1200" cap="none" spc="-100" normalizeH="0" baseline="0" noProof="0">
              <a:ln>
                <a:noFill/>
              </a:ln>
              <a:solidFill>
                <a:srgbClr val="14377D"/>
              </a:solidFill>
              <a:effectLst/>
              <a:uLnTx/>
              <a:uFillTx/>
              <a:latin typeface="+mj-lt"/>
              <a:ea typeface="Verdana" panose="020B0604030504040204" pitchFamily="34" charset="0"/>
              <a:cs typeface="Open Sans Light" panose="020B0306030504020204" pitchFamily="34" charset="0"/>
            </a:endParaRPr>
          </a:p>
          <a:p>
            <a:pPr marL="0" marR="0" lvl="0" indent="0" algn="l" defTabSz="914400" rtl="0" eaLnBrk="1" fontAlgn="auto" latinLnBrk="0" hangingPunct="1">
              <a:lnSpc>
                <a:spcPct val="70000"/>
              </a:lnSpc>
              <a:spcBef>
                <a:spcPct val="0"/>
              </a:spcBef>
              <a:spcAft>
                <a:spcPts val="0"/>
              </a:spcAft>
              <a:buClrTx/>
              <a:buSzTx/>
              <a:buFontTx/>
              <a:buNone/>
              <a:tabLst/>
              <a:defRPr/>
            </a:pPr>
            <a:endParaRPr kumimoji="0" lang="en-US" sz="1600" i="0" u="none" strike="noStrike" kern="1200" cap="none" spc="-100" normalizeH="0" baseline="0" noProof="0">
              <a:ln>
                <a:noFill/>
              </a:ln>
              <a:solidFill>
                <a:srgbClr val="14377D"/>
              </a:solidFill>
              <a:effectLst/>
              <a:uLnTx/>
              <a:uFillTx/>
              <a:latin typeface="+mj-lt"/>
              <a:ea typeface="Verdana" panose="020B0604030504040204" pitchFamily="34" charset="0"/>
            </a:endParaRPr>
          </a:p>
        </p:txBody>
      </p:sp>
      <p:sp>
        <p:nvSpPr>
          <p:cNvPr id="63" name="Text Placeholder 2">
            <a:extLst>
              <a:ext uri="{FF2B5EF4-FFF2-40B4-BE49-F238E27FC236}">
                <a16:creationId xmlns:a16="http://schemas.microsoft.com/office/drawing/2014/main" id="{C67C2F40-C586-4E7E-994A-31A18E109BC0}"/>
              </a:ext>
            </a:extLst>
          </p:cNvPr>
          <p:cNvSpPr txBox="1">
            <a:spLocks/>
          </p:cNvSpPr>
          <p:nvPr/>
        </p:nvSpPr>
        <p:spPr>
          <a:xfrm>
            <a:off x="499696" y="6429843"/>
            <a:ext cx="9429906" cy="348286"/>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lang="en-US" sz="900" b="1" kern="0" cap="all" spc="250" baseline="0" dirty="0">
                <a:solidFill>
                  <a:schemeClr val="accent5">
                    <a:lumMod val="60000"/>
                    <a:lumOff val="40000"/>
                  </a:schemeClr>
                </a:solidFill>
                <a:latin typeface="+mn-lt"/>
                <a:ea typeface="Nexa Black" charset="0"/>
                <a:cs typeface="Nexa Black" charset="0"/>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87878"/>
              </a:buClr>
              <a:defRPr/>
            </a:pPr>
            <a:r>
              <a:rPr lang="en-US" sz="1200">
                <a:solidFill>
                  <a:srgbClr val="000000"/>
                </a:solidFill>
                <a:latin typeface="Verdana"/>
                <a:ea typeface="Verdana"/>
              </a:rPr>
              <a:t>June 2023</a:t>
            </a:r>
            <a:endParaRPr kumimoji="0" lang="en-US" sz="1200" b="1" i="0" u="none" strike="noStrike" kern="0" cap="all" spc="250" normalizeH="0" baseline="0" noProof="0">
              <a:ln>
                <a:noFill/>
              </a:ln>
              <a:solidFill>
                <a:srgbClr val="000000">
                  <a:lumMod val="50000"/>
                  <a:lumOff val="50000"/>
                </a:srgbClr>
              </a:solidFill>
              <a:effectLst/>
              <a:uLnTx/>
              <a:uFillTx/>
              <a:latin typeface="Verdana" panose="020B0604030504040204" pitchFamily="34" charset="0"/>
              <a:ea typeface="Verdana" panose="020B0604030504040204" pitchFamily="34" charset="0"/>
            </a:endParaRPr>
          </a:p>
        </p:txBody>
      </p:sp>
      <p:sp>
        <p:nvSpPr>
          <p:cNvPr id="64" name="Rectangle 63">
            <a:extLst>
              <a:ext uri="{FF2B5EF4-FFF2-40B4-BE49-F238E27FC236}">
                <a16:creationId xmlns:a16="http://schemas.microsoft.com/office/drawing/2014/main" id="{B67C2DF1-85FB-4AD8-8AF7-C04F335B88CE}"/>
              </a:ext>
            </a:extLst>
          </p:cNvPr>
          <p:cNvSpPr/>
          <p:nvPr/>
        </p:nvSpPr>
        <p:spPr>
          <a:xfrm>
            <a:off x="443869" y="5979228"/>
            <a:ext cx="9541559" cy="40011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Connecticut Department of Developmental Services </a:t>
            </a:r>
          </a:p>
        </p:txBody>
      </p:sp>
      <p:grpSp>
        <p:nvGrpSpPr>
          <p:cNvPr id="2" name="Group 1">
            <a:extLst>
              <a:ext uri="{FF2B5EF4-FFF2-40B4-BE49-F238E27FC236}">
                <a16:creationId xmlns:a16="http://schemas.microsoft.com/office/drawing/2014/main" id="{D2FFE0F0-6221-4DDA-943E-C017910952F5}"/>
              </a:ext>
            </a:extLst>
          </p:cNvPr>
          <p:cNvGrpSpPr/>
          <p:nvPr/>
        </p:nvGrpSpPr>
        <p:grpSpPr>
          <a:xfrm>
            <a:off x="499077" y="5913946"/>
            <a:ext cx="11078504" cy="0"/>
            <a:chOff x="499077" y="5732971"/>
            <a:chExt cx="11078504" cy="0"/>
          </a:xfrm>
        </p:grpSpPr>
        <p:cxnSp>
          <p:nvCxnSpPr>
            <p:cNvPr id="65" name="Straight Connector 64">
              <a:extLst>
                <a:ext uri="{FF2B5EF4-FFF2-40B4-BE49-F238E27FC236}">
                  <a16:creationId xmlns:a16="http://schemas.microsoft.com/office/drawing/2014/main" id="{FF5A87C3-8F15-401E-B485-AE2AD94522A0}"/>
                </a:ext>
              </a:extLst>
            </p:cNvPr>
            <p:cNvCxnSpPr>
              <a:cxnSpLocks/>
            </p:cNvCxnSpPr>
            <p:nvPr/>
          </p:nvCxnSpPr>
          <p:spPr>
            <a:xfrm>
              <a:off x="499077" y="5732971"/>
              <a:ext cx="2011680" cy="0"/>
            </a:xfrm>
            <a:prstGeom prst="line">
              <a:avLst/>
            </a:prstGeom>
            <a:ln w="63500">
              <a:solidFill>
                <a:srgbClr val="22326E"/>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39EEEAB-F859-4D9D-93CE-A27B3F5F32C9}"/>
                </a:ext>
              </a:extLst>
            </p:cNvPr>
            <p:cNvCxnSpPr>
              <a:cxnSpLocks/>
            </p:cNvCxnSpPr>
            <p:nvPr/>
          </p:nvCxnSpPr>
          <p:spPr>
            <a:xfrm>
              <a:off x="2765783" y="5732971"/>
              <a:ext cx="2011680" cy="0"/>
            </a:xfrm>
            <a:prstGeom prst="line">
              <a:avLst/>
            </a:prstGeom>
            <a:ln w="63500">
              <a:solidFill>
                <a:srgbClr val="009DEA"/>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3812E90-E888-4F51-9180-7EB7B2B73E1E}"/>
                </a:ext>
              </a:extLst>
            </p:cNvPr>
            <p:cNvCxnSpPr>
              <a:cxnSpLocks/>
            </p:cNvCxnSpPr>
            <p:nvPr/>
          </p:nvCxnSpPr>
          <p:spPr>
            <a:xfrm>
              <a:off x="5032489" y="5732971"/>
              <a:ext cx="2011680" cy="0"/>
            </a:xfrm>
            <a:prstGeom prst="line">
              <a:avLst/>
            </a:prstGeom>
            <a:ln w="63500">
              <a:solidFill>
                <a:srgbClr val="E03C3A"/>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B97B52B-A971-4231-8334-D916105D4B9F}"/>
                </a:ext>
              </a:extLst>
            </p:cNvPr>
            <p:cNvCxnSpPr>
              <a:cxnSpLocks/>
            </p:cNvCxnSpPr>
            <p:nvPr/>
          </p:nvCxnSpPr>
          <p:spPr>
            <a:xfrm>
              <a:off x="7299195" y="5732971"/>
              <a:ext cx="2011680" cy="0"/>
            </a:xfrm>
            <a:prstGeom prst="line">
              <a:avLst/>
            </a:prstGeom>
            <a:ln w="63500">
              <a:solidFill>
                <a:srgbClr val="ED8C0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AADA3BF-90EE-4300-A5CD-6F017E3D5A44}"/>
                </a:ext>
              </a:extLst>
            </p:cNvPr>
            <p:cNvCxnSpPr>
              <a:cxnSpLocks/>
            </p:cNvCxnSpPr>
            <p:nvPr/>
          </p:nvCxnSpPr>
          <p:spPr>
            <a:xfrm>
              <a:off x="9565901" y="5732971"/>
              <a:ext cx="2011680" cy="0"/>
            </a:xfrm>
            <a:prstGeom prst="line">
              <a:avLst/>
            </a:prstGeom>
            <a:ln w="63500">
              <a:solidFill>
                <a:srgbClr val="22326E"/>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6CD3FF4F-E796-F2B4-2287-E8EBA47078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5576" y="200175"/>
            <a:ext cx="764009" cy="1011099"/>
          </a:xfrm>
          <a:prstGeom prst="rect">
            <a:avLst/>
          </a:prstGeom>
        </p:spPr>
      </p:pic>
      <p:pic>
        <p:nvPicPr>
          <p:cNvPr id="6" name="Picture 2" descr="CT Department of Developmental Disabilities | LinkedIn">
            <a:extLst>
              <a:ext uri="{FF2B5EF4-FFF2-40B4-BE49-F238E27FC236}">
                <a16:creationId xmlns:a16="http://schemas.microsoft.com/office/drawing/2014/main" id="{DD7206BD-3E57-0089-23D4-029E6F7202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95" y="200175"/>
            <a:ext cx="764009" cy="2444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ouple of men holding basketballs&#10;&#10;Description automatically generated with medium confidence">
            <a:extLst>
              <a:ext uri="{FF2B5EF4-FFF2-40B4-BE49-F238E27FC236}">
                <a16:creationId xmlns:a16="http://schemas.microsoft.com/office/drawing/2014/main" id="{87943B2E-0DF4-4CEE-F870-E7616A3EA074}"/>
              </a:ext>
            </a:extLst>
          </p:cNvPr>
          <p:cNvPicPr>
            <a:picLocks noChangeAspect="1"/>
          </p:cNvPicPr>
          <p:nvPr/>
        </p:nvPicPr>
        <p:blipFill rotWithShape="1">
          <a:blip r:embed="rId5">
            <a:extLst>
              <a:ext uri="{28A0092B-C50C-407E-A947-70E740481C1C}">
                <a14:useLocalDpi xmlns:a14="http://schemas.microsoft.com/office/drawing/2010/main" val="0"/>
              </a:ext>
            </a:extLst>
          </a:blip>
          <a:srcRect t="8292" r="9146" b="6749"/>
          <a:stretch/>
        </p:blipFill>
        <p:spPr>
          <a:xfrm>
            <a:off x="342098" y="1315641"/>
            <a:ext cx="3568993" cy="2255329"/>
          </a:xfrm>
          <a:prstGeom prst="rect">
            <a:avLst/>
          </a:prstGeom>
          <a:ln w="57150">
            <a:solidFill>
              <a:srgbClr val="22326E"/>
            </a:solidFill>
          </a:ln>
        </p:spPr>
      </p:pic>
      <p:pic>
        <p:nvPicPr>
          <p:cNvPr id="7" name="Picture 6" descr="A picture containing person, indoor, kitchen appliance&#10;&#10;Description automatically generated">
            <a:extLst>
              <a:ext uri="{FF2B5EF4-FFF2-40B4-BE49-F238E27FC236}">
                <a16:creationId xmlns:a16="http://schemas.microsoft.com/office/drawing/2014/main" id="{EBADFE66-22E2-D2B0-7600-EB5DADA5792E}"/>
              </a:ext>
            </a:extLst>
          </p:cNvPr>
          <p:cNvPicPr>
            <a:picLocks noChangeAspect="1"/>
          </p:cNvPicPr>
          <p:nvPr/>
        </p:nvPicPr>
        <p:blipFill rotWithShape="1">
          <a:blip r:embed="rId6">
            <a:extLst>
              <a:ext uri="{28A0092B-C50C-407E-A947-70E740481C1C}">
                <a14:useLocalDpi xmlns:a14="http://schemas.microsoft.com/office/drawing/2010/main" val="0"/>
              </a:ext>
            </a:extLst>
          </a:blip>
          <a:srcRect b="15429"/>
          <a:stretch/>
        </p:blipFill>
        <p:spPr>
          <a:xfrm>
            <a:off x="8271501" y="1384086"/>
            <a:ext cx="3568992" cy="2255330"/>
          </a:xfrm>
          <a:prstGeom prst="rect">
            <a:avLst/>
          </a:prstGeom>
          <a:ln w="57150">
            <a:solidFill>
              <a:srgbClr val="22326E"/>
            </a:solidFill>
          </a:ln>
        </p:spPr>
      </p:pic>
      <p:pic>
        <p:nvPicPr>
          <p:cNvPr id="8" name="Picture 7" descr="Two people sitting on a couch&#10;&#10;Description automatically generated with low confidence">
            <a:extLst>
              <a:ext uri="{FF2B5EF4-FFF2-40B4-BE49-F238E27FC236}">
                <a16:creationId xmlns:a16="http://schemas.microsoft.com/office/drawing/2014/main" id="{923E4426-C74F-403D-5386-1439A8426A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31860" y="2084410"/>
            <a:ext cx="3928279" cy="2614776"/>
          </a:xfrm>
          <a:prstGeom prst="rect">
            <a:avLst/>
          </a:prstGeom>
          <a:ln w="57150">
            <a:solidFill>
              <a:srgbClr val="22326E"/>
            </a:solidFill>
          </a:ln>
        </p:spPr>
      </p:pic>
    </p:spTree>
    <p:extLst>
      <p:ext uri="{BB962C8B-B14F-4D97-AF65-F5344CB8AC3E}">
        <p14:creationId xmlns:p14="http://schemas.microsoft.com/office/powerpoint/2010/main" val="409597544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9DC2212-CF8A-604A-7ECA-305E90C39E85}"/>
              </a:ext>
            </a:extLst>
          </p:cNvPr>
          <p:cNvSpPr txBox="1"/>
          <p:nvPr/>
        </p:nvSpPr>
        <p:spPr>
          <a:xfrm>
            <a:off x="501652" y="317503"/>
            <a:ext cx="1103255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t>How Does DDS Make Approval Decisions?</a:t>
            </a:r>
            <a:endParaRPr lang="en-US" sz="3200"/>
          </a:p>
        </p:txBody>
      </p:sp>
      <p:grpSp>
        <p:nvGrpSpPr>
          <p:cNvPr id="11" name="Group 10">
            <a:extLst>
              <a:ext uri="{FF2B5EF4-FFF2-40B4-BE49-F238E27FC236}">
                <a16:creationId xmlns:a16="http://schemas.microsoft.com/office/drawing/2014/main" id="{1DF087BB-34EF-8CB1-3CE1-D3FD99CE02A3}"/>
              </a:ext>
            </a:extLst>
          </p:cNvPr>
          <p:cNvGrpSpPr/>
          <p:nvPr/>
        </p:nvGrpSpPr>
        <p:grpSpPr>
          <a:xfrm>
            <a:off x="308163" y="3876527"/>
            <a:ext cx="11430001" cy="324092"/>
            <a:chOff x="426378" y="1158630"/>
            <a:chExt cx="11430001" cy="324092"/>
          </a:xfrm>
        </p:grpSpPr>
        <p:cxnSp>
          <p:nvCxnSpPr>
            <p:cNvPr id="8" name="Straight Connector 7">
              <a:extLst>
                <a:ext uri="{FF2B5EF4-FFF2-40B4-BE49-F238E27FC236}">
                  <a16:creationId xmlns:a16="http://schemas.microsoft.com/office/drawing/2014/main" id="{1EAB79C9-E300-A03E-D97B-36A496D12CD1}"/>
                </a:ext>
              </a:extLst>
            </p:cNvPr>
            <p:cNvCxnSpPr>
              <a:cxnSpLocks/>
            </p:cNvCxnSpPr>
            <p:nvPr/>
          </p:nvCxnSpPr>
          <p:spPr>
            <a:xfrm>
              <a:off x="440893" y="1482722"/>
              <a:ext cx="1141548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BCB912B-891B-7B64-ED0A-5D1D6A92ADFF}"/>
                </a:ext>
              </a:extLst>
            </p:cNvPr>
            <p:cNvSpPr/>
            <p:nvPr/>
          </p:nvSpPr>
          <p:spPr>
            <a:xfrm>
              <a:off x="426378" y="1158630"/>
              <a:ext cx="4108025" cy="32409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ea typeface="+mn-ea"/>
                  <a:cs typeface="+mn-cs"/>
                </a:rPr>
                <a:t>Innovative Criteria for STEP Plans </a:t>
              </a:r>
            </a:p>
          </p:txBody>
        </p:sp>
      </p:grpSp>
      <p:sp>
        <p:nvSpPr>
          <p:cNvPr id="13" name="TextBox 12">
            <a:extLst>
              <a:ext uri="{FF2B5EF4-FFF2-40B4-BE49-F238E27FC236}">
                <a16:creationId xmlns:a16="http://schemas.microsoft.com/office/drawing/2014/main" id="{86369A52-9E2F-89BE-F8A0-2B7CBD8E222E}"/>
              </a:ext>
            </a:extLst>
          </p:cNvPr>
          <p:cNvSpPr txBox="1"/>
          <p:nvPr/>
        </p:nvSpPr>
        <p:spPr>
          <a:xfrm>
            <a:off x="426379" y="884781"/>
            <a:ext cx="11168582" cy="923330"/>
          </a:xfrm>
          <a:prstGeom prst="rect">
            <a:avLst/>
          </a:prstGeom>
          <a:noFill/>
        </p:spPr>
        <p:txBody>
          <a:bodyPr wrap="square">
            <a:spAutoFit/>
          </a:bodyPr>
          <a:lstStyle/>
          <a:p>
            <a:r>
              <a:rPr lang="en-US"/>
              <a:t>Transition Plan Templates each include review criteria for consistency in review across regions. In addition, DDS is prioritizing approval of plans that are truly </a:t>
            </a:r>
            <a:r>
              <a:rPr lang="en-US" b="1"/>
              <a:t>transformative and innovative</a:t>
            </a:r>
            <a:r>
              <a:rPr lang="en-US"/>
              <a:t>. A transformative plan is characterized by the type of transition </a:t>
            </a:r>
            <a:r>
              <a:rPr lang="en-US" i="1" u="sng"/>
              <a:t>and</a:t>
            </a:r>
            <a:r>
              <a:rPr lang="en-US"/>
              <a:t> meeting at least one of the four criteria listed below:</a:t>
            </a:r>
          </a:p>
        </p:txBody>
      </p:sp>
      <p:sp>
        <p:nvSpPr>
          <p:cNvPr id="14" name="Content Placeholder 2">
            <a:extLst>
              <a:ext uri="{FF2B5EF4-FFF2-40B4-BE49-F238E27FC236}">
                <a16:creationId xmlns:a16="http://schemas.microsoft.com/office/drawing/2014/main" id="{4B50387D-24FF-E404-EF7B-853805D06BC0}"/>
              </a:ext>
            </a:extLst>
          </p:cNvPr>
          <p:cNvSpPr txBox="1">
            <a:spLocks/>
          </p:cNvSpPr>
          <p:nvPr/>
        </p:nvSpPr>
        <p:spPr>
          <a:xfrm>
            <a:off x="1023109" y="2372876"/>
            <a:ext cx="2067540" cy="398486"/>
          </a:xfrm>
          <a:prstGeom prst="rect">
            <a:avLst/>
          </a:prstGeom>
        </p:spPr>
        <p:txBody>
          <a:bodyPr lIns="0" rIns="0"/>
          <a:lst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spc="-30">
                <a:solidFill>
                  <a:schemeClr val="tx1"/>
                </a:solidFill>
                <a:latin typeface="+mn-lt"/>
                <a:ea typeface="Open Sans" charset="0"/>
                <a:cs typeface="Open Sans" charset="0"/>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787878"/>
              </a:buClr>
              <a:buSzPct val="75000"/>
              <a:buFont typeface="Arial" panose="020B0604020202020204" pitchFamily="34" charset="0"/>
              <a:buNone/>
              <a:tabLst/>
              <a:defRPr/>
            </a:pPr>
            <a:r>
              <a:rPr kumimoji="0" lang="en-US" sz="1800" b="1" i="0" u="none" strike="noStrike" kern="1200" cap="none" spc="-30" normalizeH="0" baseline="0" noProof="0">
                <a:ln>
                  <a:noFill/>
                </a:ln>
                <a:solidFill>
                  <a:prstClr val="black"/>
                </a:solidFill>
                <a:effectLst/>
                <a:uLnTx/>
                <a:uFillTx/>
                <a:ea typeface="Montserrat" charset="0"/>
                <a:cs typeface="Montserrat" charset="0"/>
              </a:rPr>
              <a:t>TYPE OF TRANSITION</a:t>
            </a:r>
          </a:p>
        </p:txBody>
      </p:sp>
      <p:sp>
        <p:nvSpPr>
          <p:cNvPr id="15" name="Content Placeholder 2">
            <a:extLst>
              <a:ext uri="{FF2B5EF4-FFF2-40B4-BE49-F238E27FC236}">
                <a16:creationId xmlns:a16="http://schemas.microsoft.com/office/drawing/2014/main" id="{36B88CF1-35F7-1AB9-A0C4-9460D625BCE7}"/>
              </a:ext>
            </a:extLst>
          </p:cNvPr>
          <p:cNvSpPr txBox="1">
            <a:spLocks/>
          </p:cNvSpPr>
          <p:nvPr/>
        </p:nvSpPr>
        <p:spPr>
          <a:xfrm>
            <a:off x="753912" y="4411753"/>
            <a:ext cx="2296507" cy="398486"/>
          </a:xfrm>
          <a:prstGeom prst="rect">
            <a:avLst/>
          </a:prstGeom>
        </p:spPr>
        <p:txBody>
          <a:bodyPr lIns="0" rIns="0"/>
          <a:lstStyle>
            <a:defPPr>
              <a:defRPr lang="en-US"/>
            </a:defPPr>
            <a:lvl1pPr indent="0">
              <a:lnSpc>
                <a:spcPct val="100000"/>
              </a:lnSpc>
              <a:spcBef>
                <a:spcPts val="1000"/>
              </a:spcBef>
              <a:buClr>
                <a:schemeClr val="accent5"/>
              </a:buClr>
              <a:buSzPct val="75000"/>
              <a:buFont typeface="Arial" panose="020B0604020202020204" pitchFamily="34" charset="0"/>
              <a:buNone/>
              <a:defRPr sz="2000" spc="-30">
                <a:solidFill>
                  <a:prstClr val="black"/>
                </a:solidFill>
                <a:latin typeface="+mj-lt"/>
                <a:ea typeface="Open Sans" charset="0"/>
                <a:cs typeface="Open Sans" charset="0"/>
              </a:defRPr>
            </a:lvl1pPr>
            <a:lvl2pPr marL="685800" indent="-228600">
              <a:lnSpc>
                <a:spcPct val="100000"/>
              </a:lnSpc>
              <a:spcBef>
                <a:spcPts val="500"/>
              </a:spcBef>
              <a:buClr>
                <a:schemeClr val="accent5"/>
              </a:buClr>
              <a:buSzPct val="75000"/>
              <a:buFont typeface="Arial" panose="020B0604020202020204" pitchFamily="34" charset="0"/>
              <a:buChar char="•"/>
              <a:defRPr spc="-30">
                <a:ea typeface="Open Sans" charset="0"/>
                <a:cs typeface="Open Sans" charset="0"/>
              </a:defRPr>
            </a:lvl2pPr>
            <a:lvl3pPr marL="1143000" indent="-228600">
              <a:lnSpc>
                <a:spcPct val="100000"/>
              </a:lnSpc>
              <a:spcBef>
                <a:spcPts val="500"/>
              </a:spcBef>
              <a:buClr>
                <a:schemeClr val="accent5"/>
              </a:buClr>
              <a:buSzPct val="75000"/>
              <a:buFont typeface="Arial" panose="020B0604020202020204" pitchFamily="34" charset="0"/>
              <a:buChar char="•"/>
              <a:defRPr sz="1600" spc="-30">
                <a:ea typeface="Open Sans" charset="0"/>
                <a:cs typeface="Open Sans" charset="0"/>
              </a:defRPr>
            </a:lvl3pPr>
            <a:lvl4pPr marL="16002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4pPr>
            <a:lvl5pPr marL="20574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
                <a:srgbClr val="787878"/>
              </a:buClr>
              <a:buSzPct val="75000"/>
              <a:buFont typeface="Arial" panose="020B0604020202020204" pitchFamily="34" charset="0"/>
              <a:buNone/>
              <a:tabLst/>
              <a:defRPr/>
            </a:pPr>
            <a:r>
              <a:rPr kumimoji="0" lang="en-US" sz="1800" b="1" i="0" u="none" strike="noStrike" kern="1200" cap="none" spc="-30" normalizeH="0" baseline="0" noProof="0">
                <a:ln>
                  <a:noFill/>
                </a:ln>
                <a:solidFill>
                  <a:prstClr val="black"/>
                </a:solidFill>
                <a:effectLst/>
                <a:uLnTx/>
                <a:uFillTx/>
                <a:latin typeface="+mn-lt"/>
                <a:ea typeface="Montserrat" charset="0"/>
                <a:cs typeface="Montserrat" charset="0"/>
              </a:rPr>
              <a:t>APPENDIX </a:t>
            </a:r>
            <a:r>
              <a:rPr lang="en-US" sz="1800" b="1">
                <a:latin typeface="+mn-lt"/>
                <a:ea typeface="Montserrat" charset="0"/>
                <a:cs typeface="Montserrat" charset="0"/>
              </a:rPr>
              <a:t>K </a:t>
            </a:r>
            <a:r>
              <a:rPr kumimoji="0" lang="en-US" sz="1800" b="1" i="0" u="none" strike="noStrike" kern="1200" cap="none" spc="-30" normalizeH="0" baseline="0" noProof="0">
                <a:ln>
                  <a:noFill/>
                </a:ln>
                <a:solidFill>
                  <a:prstClr val="black"/>
                </a:solidFill>
                <a:effectLst/>
                <a:uLnTx/>
                <a:uFillTx/>
                <a:latin typeface="+mn-lt"/>
                <a:ea typeface="Montserrat" charset="0"/>
                <a:cs typeface="Montserrat" charset="0"/>
              </a:rPr>
              <a:t>OBJECTIVES</a:t>
            </a:r>
          </a:p>
          <a:p>
            <a:pPr marL="0" marR="0" lvl="0" indent="0" algn="l" defTabSz="914400" rtl="0" eaLnBrk="1" fontAlgn="auto" latinLnBrk="0" hangingPunct="1">
              <a:lnSpc>
                <a:spcPct val="90000"/>
              </a:lnSpc>
              <a:spcBef>
                <a:spcPts val="1000"/>
              </a:spcBef>
              <a:spcAft>
                <a:spcPts val="0"/>
              </a:spcAft>
              <a:buClr>
                <a:srgbClr val="787878"/>
              </a:buClr>
              <a:buSzPct val="75000"/>
              <a:buFont typeface="Arial" panose="020B0604020202020204" pitchFamily="34" charset="0"/>
              <a:buNone/>
              <a:tabLst/>
              <a:defRPr/>
            </a:pPr>
            <a:endParaRPr kumimoji="0" lang="en-US" sz="1600" b="0" i="0" u="none" strike="noStrike" kern="1200" cap="none" spc="-30" normalizeH="0" baseline="0" noProof="0">
              <a:ln>
                <a:noFill/>
              </a:ln>
              <a:solidFill>
                <a:prstClr val="black"/>
              </a:solidFill>
              <a:effectLst/>
              <a:uLnTx/>
              <a:uFillTx/>
              <a:latin typeface="+mn-lt"/>
              <a:ea typeface="Montserrat Light" charset="0"/>
              <a:cs typeface="Montserrat Light" charset="0"/>
            </a:endParaRPr>
          </a:p>
        </p:txBody>
      </p:sp>
      <p:sp>
        <p:nvSpPr>
          <p:cNvPr id="16" name="Content Placeholder 2">
            <a:extLst>
              <a:ext uri="{FF2B5EF4-FFF2-40B4-BE49-F238E27FC236}">
                <a16:creationId xmlns:a16="http://schemas.microsoft.com/office/drawing/2014/main" id="{830DC4C1-601F-E436-D5C9-CFB723281197}"/>
              </a:ext>
            </a:extLst>
          </p:cNvPr>
          <p:cNvSpPr txBox="1">
            <a:spLocks/>
          </p:cNvSpPr>
          <p:nvPr/>
        </p:nvSpPr>
        <p:spPr>
          <a:xfrm>
            <a:off x="7225563" y="4434102"/>
            <a:ext cx="2067540" cy="398486"/>
          </a:xfrm>
          <a:prstGeom prst="rect">
            <a:avLst/>
          </a:prstGeom>
        </p:spPr>
        <p:txBody>
          <a:bodyPr lIns="0" rIns="0"/>
          <a:lstStyle>
            <a:defPPr>
              <a:defRPr lang="en-US"/>
            </a:defPPr>
            <a:lvl1pPr indent="0">
              <a:lnSpc>
                <a:spcPct val="100000"/>
              </a:lnSpc>
              <a:spcBef>
                <a:spcPts val="1000"/>
              </a:spcBef>
              <a:buClr>
                <a:schemeClr val="accent5"/>
              </a:buClr>
              <a:buSzPct val="75000"/>
              <a:buFont typeface="Arial" panose="020B0604020202020204" pitchFamily="34" charset="0"/>
              <a:buNone/>
              <a:defRPr sz="2000" spc="-30">
                <a:solidFill>
                  <a:prstClr val="black"/>
                </a:solidFill>
                <a:ea typeface="Open Sans" charset="0"/>
                <a:cs typeface="Open Sans" charset="0"/>
              </a:defRPr>
            </a:lvl1pPr>
            <a:lvl2pPr marL="685800" indent="-228600">
              <a:lnSpc>
                <a:spcPct val="100000"/>
              </a:lnSpc>
              <a:spcBef>
                <a:spcPts val="500"/>
              </a:spcBef>
              <a:buClr>
                <a:schemeClr val="accent5"/>
              </a:buClr>
              <a:buSzPct val="75000"/>
              <a:buFont typeface="Arial" panose="020B0604020202020204" pitchFamily="34" charset="0"/>
              <a:buChar char="•"/>
              <a:defRPr spc="-30">
                <a:ea typeface="Open Sans" charset="0"/>
                <a:cs typeface="Open Sans" charset="0"/>
              </a:defRPr>
            </a:lvl2pPr>
            <a:lvl3pPr marL="1143000" indent="-228600">
              <a:lnSpc>
                <a:spcPct val="100000"/>
              </a:lnSpc>
              <a:spcBef>
                <a:spcPts val="500"/>
              </a:spcBef>
              <a:buClr>
                <a:schemeClr val="accent5"/>
              </a:buClr>
              <a:buSzPct val="75000"/>
              <a:buFont typeface="Arial" panose="020B0604020202020204" pitchFamily="34" charset="0"/>
              <a:buChar char="•"/>
              <a:defRPr sz="1600" spc="-30">
                <a:ea typeface="Open Sans" charset="0"/>
                <a:cs typeface="Open Sans" charset="0"/>
              </a:defRPr>
            </a:lvl3pPr>
            <a:lvl4pPr marL="16002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4pPr>
            <a:lvl5pPr marL="20574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
                <a:srgbClr val="787878"/>
              </a:buClr>
              <a:buSzPct val="75000"/>
              <a:buFont typeface="Arial" panose="020B0604020202020204" pitchFamily="34" charset="0"/>
              <a:buNone/>
              <a:tabLst/>
              <a:defRPr/>
            </a:pPr>
            <a:r>
              <a:rPr kumimoji="0" lang="en-US" sz="1800" b="1" i="0" u="none" strike="noStrike" kern="1200" cap="none" spc="-30" normalizeH="0" baseline="0" noProof="0">
                <a:ln>
                  <a:noFill/>
                </a:ln>
                <a:solidFill>
                  <a:prstClr val="black"/>
                </a:solidFill>
                <a:effectLst/>
                <a:uLnTx/>
                <a:uFillTx/>
                <a:ea typeface="Montserrat" charset="0"/>
                <a:cs typeface="Montserrat" charset="0"/>
              </a:rPr>
              <a:t>NEW APPROACH</a:t>
            </a:r>
          </a:p>
        </p:txBody>
      </p:sp>
      <p:sp>
        <p:nvSpPr>
          <p:cNvPr id="17" name="Content Placeholder 2">
            <a:extLst>
              <a:ext uri="{FF2B5EF4-FFF2-40B4-BE49-F238E27FC236}">
                <a16:creationId xmlns:a16="http://schemas.microsoft.com/office/drawing/2014/main" id="{8C862751-49CD-60A9-C1F0-0F6E41C64355}"/>
              </a:ext>
            </a:extLst>
          </p:cNvPr>
          <p:cNvSpPr txBox="1">
            <a:spLocks/>
          </p:cNvSpPr>
          <p:nvPr/>
        </p:nvSpPr>
        <p:spPr>
          <a:xfrm>
            <a:off x="4204949" y="4423278"/>
            <a:ext cx="2067540" cy="438423"/>
          </a:xfrm>
          <a:prstGeom prst="rect">
            <a:avLst/>
          </a:prstGeom>
        </p:spPr>
        <p:txBody>
          <a:bodyPr lIns="0" rIns="0"/>
          <a:lstStyle>
            <a:defPPr>
              <a:defRPr lang="en-US"/>
            </a:defPPr>
            <a:lvl1pPr indent="0">
              <a:lnSpc>
                <a:spcPct val="100000"/>
              </a:lnSpc>
              <a:spcBef>
                <a:spcPts val="1000"/>
              </a:spcBef>
              <a:buClr>
                <a:schemeClr val="accent5"/>
              </a:buClr>
              <a:buSzPct val="75000"/>
              <a:buFont typeface="Arial" panose="020B0604020202020204" pitchFamily="34" charset="0"/>
              <a:buNone/>
              <a:defRPr sz="2000" spc="-30">
                <a:solidFill>
                  <a:prstClr val="black"/>
                </a:solidFill>
                <a:latin typeface="+mj-lt"/>
                <a:ea typeface="Open Sans" charset="0"/>
                <a:cs typeface="Open Sans" charset="0"/>
              </a:defRPr>
            </a:lvl1pPr>
            <a:lvl2pPr marL="685800" indent="-228600">
              <a:lnSpc>
                <a:spcPct val="100000"/>
              </a:lnSpc>
              <a:spcBef>
                <a:spcPts val="500"/>
              </a:spcBef>
              <a:buClr>
                <a:schemeClr val="accent5"/>
              </a:buClr>
              <a:buSzPct val="75000"/>
              <a:buFont typeface="Arial" panose="020B0604020202020204" pitchFamily="34" charset="0"/>
              <a:buChar char="•"/>
              <a:defRPr spc="-30">
                <a:ea typeface="Open Sans" charset="0"/>
                <a:cs typeface="Open Sans" charset="0"/>
              </a:defRPr>
            </a:lvl2pPr>
            <a:lvl3pPr marL="1143000" indent="-228600">
              <a:lnSpc>
                <a:spcPct val="100000"/>
              </a:lnSpc>
              <a:spcBef>
                <a:spcPts val="500"/>
              </a:spcBef>
              <a:buClr>
                <a:schemeClr val="accent5"/>
              </a:buClr>
              <a:buSzPct val="75000"/>
              <a:buFont typeface="Arial" panose="020B0604020202020204" pitchFamily="34" charset="0"/>
              <a:buChar char="•"/>
              <a:defRPr sz="1600" spc="-30">
                <a:ea typeface="Open Sans" charset="0"/>
                <a:cs typeface="Open Sans" charset="0"/>
              </a:defRPr>
            </a:lvl3pPr>
            <a:lvl4pPr marL="16002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4pPr>
            <a:lvl5pPr marL="20574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
                <a:srgbClr val="787878"/>
              </a:buClr>
              <a:buSzPct val="75000"/>
              <a:buFont typeface="Arial" panose="020B0604020202020204" pitchFamily="34" charset="0"/>
              <a:buNone/>
              <a:tabLst/>
              <a:defRPr/>
            </a:pPr>
            <a:r>
              <a:rPr kumimoji="0" lang="en-US" sz="1800" b="1" i="0" u="none" strike="noStrike" kern="1200" cap="none" spc="-30" normalizeH="0" baseline="0" noProof="0">
                <a:ln>
                  <a:noFill/>
                </a:ln>
                <a:solidFill>
                  <a:prstClr val="black"/>
                </a:solidFill>
                <a:effectLst/>
                <a:uLnTx/>
                <a:uFillTx/>
                <a:latin typeface="+mn-lt"/>
                <a:ea typeface="Montserrat" charset="0"/>
                <a:cs typeface="Montserrat" charset="0"/>
              </a:rPr>
              <a:t>SCALE OF IMPACT</a:t>
            </a:r>
            <a:endParaRPr kumimoji="0" lang="en-US" sz="1600" b="1" i="0" u="none" strike="noStrike" kern="1200" cap="none" spc="-30" normalizeH="0" baseline="0" noProof="0">
              <a:ln>
                <a:noFill/>
              </a:ln>
              <a:solidFill>
                <a:prstClr val="black"/>
              </a:solidFill>
              <a:effectLst/>
              <a:uLnTx/>
              <a:uFillTx/>
              <a:latin typeface="+mn-lt"/>
              <a:ea typeface="Montserrat" charset="0"/>
              <a:cs typeface="Montserrat" charset="0"/>
            </a:endParaRPr>
          </a:p>
          <a:p>
            <a:pPr marL="0" marR="0" lvl="0" indent="0" algn="l" defTabSz="913837" rtl="0" eaLnBrk="1" fontAlgn="auto" latinLnBrk="0" hangingPunct="1">
              <a:lnSpc>
                <a:spcPct val="130000"/>
              </a:lnSpc>
              <a:spcBef>
                <a:spcPts val="1000"/>
              </a:spcBef>
              <a:spcAft>
                <a:spcPts val="0"/>
              </a:spcAft>
              <a:buClr>
                <a:srgbClr val="787878"/>
              </a:buClr>
              <a:buSzPct val="75000"/>
              <a:buFont typeface="Arial" panose="020B0604020202020204" pitchFamily="34" charset="0"/>
              <a:buNone/>
              <a:tabLst/>
              <a:defRPr/>
            </a:pPr>
            <a:endParaRPr kumimoji="0" lang="en-US" sz="1600" b="0" i="0" u="none" strike="noStrike" kern="1200" cap="none" spc="-30" normalizeH="0" baseline="0" noProof="0">
              <a:ln>
                <a:noFill/>
              </a:ln>
              <a:solidFill>
                <a:prstClr val="black"/>
              </a:solidFill>
              <a:effectLst/>
              <a:uLnTx/>
              <a:uFillTx/>
              <a:latin typeface="+mn-lt"/>
              <a:ea typeface="Open Sans" charset="0"/>
              <a:cs typeface="Open Sans" charset="0"/>
            </a:endParaRPr>
          </a:p>
        </p:txBody>
      </p:sp>
      <p:grpSp>
        <p:nvGrpSpPr>
          <p:cNvPr id="18" name="Group 17">
            <a:extLst>
              <a:ext uri="{FF2B5EF4-FFF2-40B4-BE49-F238E27FC236}">
                <a16:creationId xmlns:a16="http://schemas.microsoft.com/office/drawing/2014/main" id="{57E7C6B9-662A-B826-267A-C5F42349E93E}"/>
              </a:ext>
            </a:extLst>
          </p:cNvPr>
          <p:cNvGrpSpPr/>
          <p:nvPr/>
        </p:nvGrpSpPr>
        <p:grpSpPr>
          <a:xfrm>
            <a:off x="322678" y="4391541"/>
            <a:ext cx="307974" cy="438911"/>
            <a:chOff x="9207500" y="2944813"/>
            <a:chExt cx="334962" cy="484188"/>
          </a:xfrm>
          <a:solidFill>
            <a:schemeClr val="accent4"/>
          </a:solidFill>
        </p:grpSpPr>
        <p:sp>
          <p:nvSpPr>
            <p:cNvPr id="19" name="Freeform 374">
              <a:extLst>
                <a:ext uri="{FF2B5EF4-FFF2-40B4-BE49-F238E27FC236}">
                  <a16:creationId xmlns:a16="http://schemas.microsoft.com/office/drawing/2014/main" id="{BC496743-8DE6-673F-7F26-6D6E1A957841}"/>
                </a:ext>
              </a:extLst>
            </p:cNvPr>
            <p:cNvSpPr>
              <a:spLocks/>
            </p:cNvSpPr>
            <p:nvPr/>
          </p:nvSpPr>
          <p:spPr bwMode="auto">
            <a:xfrm>
              <a:off x="9207500" y="3287713"/>
              <a:ext cx="334962" cy="141288"/>
            </a:xfrm>
            <a:custGeom>
              <a:avLst/>
              <a:gdLst>
                <a:gd name="T0" fmla="*/ 158 w 159"/>
                <a:gd name="T1" fmla="*/ 60 h 67"/>
                <a:gd name="T2" fmla="*/ 136 w 159"/>
                <a:gd name="T3" fmla="*/ 3 h 67"/>
                <a:gd name="T4" fmla="*/ 132 w 159"/>
                <a:gd name="T5" fmla="*/ 0 h 67"/>
                <a:gd name="T6" fmla="*/ 118 w 159"/>
                <a:gd name="T7" fmla="*/ 0 h 67"/>
                <a:gd name="T8" fmla="*/ 113 w 159"/>
                <a:gd name="T9" fmla="*/ 5 h 67"/>
                <a:gd name="T10" fmla="*/ 118 w 159"/>
                <a:gd name="T11" fmla="*/ 10 h 67"/>
                <a:gd name="T12" fmla="*/ 128 w 159"/>
                <a:gd name="T13" fmla="*/ 10 h 67"/>
                <a:gd name="T14" fmla="*/ 147 w 159"/>
                <a:gd name="T15" fmla="*/ 57 h 67"/>
                <a:gd name="T16" fmla="*/ 12 w 159"/>
                <a:gd name="T17" fmla="*/ 57 h 67"/>
                <a:gd name="T18" fmla="*/ 31 w 159"/>
                <a:gd name="T19" fmla="*/ 10 h 67"/>
                <a:gd name="T20" fmla="*/ 42 w 159"/>
                <a:gd name="T21" fmla="*/ 10 h 67"/>
                <a:gd name="T22" fmla="*/ 46 w 159"/>
                <a:gd name="T23" fmla="*/ 5 h 67"/>
                <a:gd name="T24" fmla="*/ 42 w 159"/>
                <a:gd name="T25" fmla="*/ 0 h 67"/>
                <a:gd name="T26" fmla="*/ 28 w 159"/>
                <a:gd name="T27" fmla="*/ 0 h 67"/>
                <a:gd name="T28" fmla="*/ 24 w 159"/>
                <a:gd name="T29" fmla="*/ 3 h 67"/>
                <a:gd name="T30" fmla="*/ 1 w 159"/>
                <a:gd name="T31" fmla="*/ 60 h 67"/>
                <a:gd name="T32" fmla="*/ 2 w 159"/>
                <a:gd name="T33" fmla="*/ 65 h 67"/>
                <a:gd name="T34" fmla="*/ 5 w 159"/>
                <a:gd name="T35" fmla="*/ 67 h 67"/>
                <a:gd name="T36" fmla="*/ 154 w 159"/>
                <a:gd name="T37" fmla="*/ 67 h 67"/>
                <a:gd name="T38" fmla="*/ 158 w 159"/>
                <a:gd name="T39" fmla="*/ 65 h 67"/>
                <a:gd name="T40" fmla="*/ 158 w 159"/>
                <a:gd name="T41"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9" h="67">
                  <a:moveTo>
                    <a:pt x="158" y="60"/>
                  </a:moveTo>
                  <a:cubicBezTo>
                    <a:pt x="136" y="3"/>
                    <a:pt x="136" y="3"/>
                    <a:pt x="136" y="3"/>
                  </a:cubicBezTo>
                  <a:cubicBezTo>
                    <a:pt x="135" y="2"/>
                    <a:pt x="133" y="0"/>
                    <a:pt x="132" y="0"/>
                  </a:cubicBezTo>
                  <a:cubicBezTo>
                    <a:pt x="118" y="0"/>
                    <a:pt x="118" y="0"/>
                    <a:pt x="118" y="0"/>
                  </a:cubicBezTo>
                  <a:cubicBezTo>
                    <a:pt x="115" y="0"/>
                    <a:pt x="113" y="3"/>
                    <a:pt x="113" y="5"/>
                  </a:cubicBezTo>
                  <a:cubicBezTo>
                    <a:pt x="113" y="8"/>
                    <a:pt x="115" y="10"/>
                    <a:pt x="118" y="10"/>
                  </a:cubicBezTo>
                  <a:cubicBezTo>
                    <a:pt x="128" y="10"/>
                    <a:pt x="128" y="10"/>
                    <a:pt x="128" y="10"/>
                  </a:cubicBezTo>
                  <a:cubicBezTo>
                    <a:pt x="147" y="57"/>
                    <a:pt x="147" y="57"/>
                    <a:pt x="147" y="57"/>
                  </a:cubicBezTo>
                  <a:cubicBezTo>
                    <a:pt x="12" y="57"/>
                    <a:pt x="12" y="57"/>
                    <a:pt x="12" y="57"/>
                  </a:cubicBezTo>
                  <a:cubicBezTo>
                    <a:pt x="31" y="10"/>
                    <a:pt x="31" y="10"/>
                    <a:pt x="31" y="10"/>
                  </a:cubicBezTo>
                  <a:cubicBezTo>
                    <a:pt x="42" y="10"/>
                    <a:pt x="42" y="10"/>
                    <a:pt x="42" y="10"/>
                  </a:cubicBezTo>
                  <a:cubicBezTo>
                    <a:pt x="44" y="10"/>
                    <a:pt x="46" y="8"/>
                    <a:pt x="46" y="5"/>
                  </a:cubicBezTo>
                  <a:cubicBezTo>
                    <a:pt x="46" y="3"/>
                    <a:pt x="44" y="0"/>
                    <a:pt x="42" y="0"/>
                  </a:cubicBezTo>
                  <a:cubicBezTo>
                    <a:pt x="28" y="0"/>
                    <a:pt x="28" y="0"/>
                    <a:pt x="28" y="0"/>
                  </a:cubicBezTo>
                  <a:cubicBezTo>
                    <a:pt x="26" y="0"/>
                    <a:pt x="24" y="2"/>
                    <a:pt x="24" y="3"/>
                  </a:cubicBezTo>
                  <a:cubicBezTo>
                    <a:pt x="1" y="60"/>
                    <a:pt x="1" y="60"/>
                    <a:pt x="1" y="60"/>
                  </a:cubicBezTo>
                  <a:cubicBezTo>
                    <a:pt x="0" y="62"/>
                    <a:pt x="1" y="63"/>
                    <a:pt x="2" y="65"/>
                  </a:cubicBezTo>
                  <a:cubicBezTo>
                    <a:pt x="2" y="66"/>
                    <a:pt x="4" y="67"/>
                    <a:pt x="5" y="67"/>
                  </a:cubicBezTo>
                  <a:cubicBezTo>
                    <a:pt x="154" y="67"/>
                    <a:pt x="154" y="67"/>
                    <a:pt x="154" y="67"/>
                  </a:cubicBezTo>
                  <a:cubicBezTo>
                    <a:pt x="156" y="67"/>
                    <a:pt x="157" y="66"/>
                    <a:pt x="158" y="65"/>
                  </a:cubicBezTo>
                  <a:cubicBezTo>
                    <a:pt x="159" y="63"/>
                    <a:pt x="159" y="62"/>
                    <a:pt x="158" y="6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 name="Freeform 375">
              <a:extLst>
                <a:ext uri="{FF2B5EF4-FFF2-40B4-BE49-F238E27FC236}">
                  <a16:creationId xmlns:a16="http://schemas.microsoft.com/office/drawing/2014/main" id="{810F21FE-B22F-C6B1-3E89-878B15ACD56D}"/>
                </a:ext>
              </a:extLst>
            </p:cNvPr>
            <p:cNvSpPr>
              <a:spLocks noEditPoints="1"/>
            </p:cNvSpPr>
            <p:nvPr/>
          </p:nvSpPr>
          <p:spPr bwMode="auto">
            <a:xfrm>
              <a:off x="9318625" y="3022600"/>
              <a:ext cx="114300" cy="114300"/>
            </a:xfrm>
            <a:custGeom>
              <a:avLst/>
              <a:gdLst>
                <a:gd name="T0" fmla="*/ 54 w 54"/>
                <a:gd name="T1" fmla="*/ 27 h 54"/>
                <a:gd name="T2" fmla="*/ 27 w 54"/>
                <a:gd name="T3" fmla="*/ 0 h 54"/>
                <a:gd name="T4" fmla="*/ 0 w 54"/>
                <a:gd name="T5" fmla="*/ 27 h 54"/>
                <a:gd name="T6" fmla="*/ 27 w 54"/>
                <a:gd name="T7" fmla="*/ 54 h 54"/>
                <a:gd name="T8" fmla="*/ 54 w 54"/>
                <a:gd name="T9" fmla="*/ 27 h 54"/>
                <a:gd name="T10" fmla="*/ 27 w 54"/>
                <a:gd name="T11" fmla="*/ 44 h 54"/>
                <a:gd name="T12" fmla="*/ 9 w 54"/>
                <a:gd name="T13" fmla="*/ 27 h 54"/>
                <a:gd name="T14" fmla="*/ 27 w 54"/>
                <a:gd name="T15" fmla="*/ 9 h 54"/>
                <a:gd name="T16" fmla="*/ 44 w 54"/>
                <a:gd name="T17" fmla="*/ 27 h 54"/>
                <a:gd name="T18" fmla="*/ 27 w 54"/>
                <a:gd name="T19" fmla="*/ 4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4">
                  <a:moveTo>
                    <a:pt x="54" y="27"/>
                  </a:moveTo>
                  <a:cubicBezTo>
                    <a:pt x="54" y="12"/>
                    <a:pt x="42" y="0"/>
                    <a:pt x="27" y="0"/>
                  </a:cubicBezTo>
                  <a:cubicBezTo>
                    <a:pt x="12" y="0"/>
                    <a:pt x="0" y="12"/>
                    <a:pt x="0" y="27"/>
                  </a:cubicBezTo>
                  <a:cubicBezTo>
                    <a:pt x="0" y="42"/>
                    <a:pt x="12" y="54"/>
                    <a:pt x="27" y="54"/>
                  </a:cubicBezTo>
                  <a:cubicBezTo>
                    <a:pt x="42" y="54"/>
                    <a:pt x="54" y="42"/>
                    <a:pt x="54" y="27"/>
                  </a:cubicBezTo>
                  <a:close/>
                  <a:moveTo>
                    <a:pt x="27" y="44"/>
                  </a:moveTo>
                  <a:cubicBezTo>
                    <a:pt x="17" y="44"/>
                    <a:pt x="9" y="36"/>
                    <a:pt x="9" y="27"/>
                  </a:cubicBezTo>
                  <a:cubicBezTo>
                    <a:pt x="9" y="17"/>
                    <a:pt x="17" y="9"/>
                    <a:pt x="27" y="9"/>
                  </a:cubicBezTo>
                  <a:cubicBezTo>
                    <a:pt x="36" y="9"/>
                    <a:pt x="44" y="17"/>
                    <a:pt x="44" y="27"/>
                  </a:cubicBezTo>
                  <a:cubicBezTo>
                    <a:pt x="44" y="36"/>
                    <a:pt x="36" y="44"/>
                    <a:pt x="27" y="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1" name="Freeform 376">
              <a:extLst>
                <a:ext uri="{FF2B5EF4-FFF2-40B4-BE49-F238E27FC236}">
                  <a16:creationId xmlns:a16="http://schemas.microsoft.com/office/drawing/2014/main" id="{35357B98-F7A5-D0BE-93A0-8AEADFCBEF1A}"/>
                </a:ext>
              </a:extLst>
            </p:cNvPr>
            <p:cNvSpPr>
              <a:spLocks noEditPoints="1"/>
            </p:cNvSpPr>
            <p:nvPr/>
          </p:nvSpPr>
          <p:spPr bwMode="auto">
            <a:xfrm>
              <a:off x="9234488" y="2944813"/>
              <a:ext cx="280987" cy="420688"/>
            </a:xfrm>
            <a:custGeom>
              <a:avLst/>
              <a:gdLst>
                <a:gd name="T0" fmla="*/ 67 w 133"/>
                <a:gd name="T1" fmla="*/ 200 h 200"/>
                <a:gd name="T2" fmla="*/ 71 w 133"/>
                <a:gd name="T3" fmla="*/ 198 h 200"/>
                <a:gd name="T4" fmla="*/ 133 w 133"/>
                <a:gd name="T5" fmla="*/ 67 h 200"/>
                <a:gd name="T6" fmla="*/ 67 w 133"/>
                <a:gd name="T7" fmla="*/ 0 h 200"/>
                <a:gd name="T8" fmla="*/ 0 w 133"/>
                <a:gd name="T9" fmla="*/ 67 h 200"/>
                <a:gd name="T10" fmla="*/ 63 w 133"/>
                <a:gd name="T11" fmla="*/ 198 h 200"/>
                <a:gd name="T12" fmla="*/ 67 w 133"/>
                <a:gd name="T13" fmla="*/ 200 h 200"/>
                <a:gd name="T14" fmla="*/ 67 w 133"/>
                <a:gd name="T15" fmla="*/ 10 h 200"/>
                <a:gd name="T16" fmla="*/ 124 w 133"/>
                <a:gd name="T17" fmla="*/ 67 h 200"/>
                <a:gd name="T18" fmla="*/ 67 w 133"/>
                <a:gd name="T19" fmla="*/ 186 h 200"/>
                <a:gd name="T20" fmla="*/ 10 w 133"/>
                <a:gd name="T21" fmla="*/ 67 h 200"/>
                <a:gd name="T22" fmla="*/ 67 w 133"/>
                <a:gd name="T23"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200">
                  <a:moveTo>
                    <a:pt x="67" y="200"/>
                  </a:moveTo>
                  <a:cubicBezTo>
                    <a:pt x="68" y="200"/>
                    <a:pt x="70" y="199"/>
                    <a:pt x="71" y="198"/>
                  </a:cubicBezTo>
                  <a:cubicBezTo>
                    <a:pt x="73" y="194"/>
                    <a:pt x="133" y="102"/>
                    <a:pt x="133" y="67"/>
                  </a:cubicBezTo>
                  <a:cubicBezTo>
                    <a:pt x="133" y="30"/>
                    <a:pt x="103" y="0"/>
                    <a:pt x="67" y="0"/>
                  </a:cubicBezTo>
                  <a:cubicBezTo>
                    <a:pt x="30" y="0"/>
                    <a:pt x="0" y="30"/>
                    <a:pt x="0" y="67"/>
                  </a:cubicBezTo>
                  <a:cubicBezTo>
                    <a:pt x="0" y="102"/>
                    <a:pt x="60" y="194"/>
                    <a:pt x="63" y="198"/>
                  </a:cubicBezTo>
                  <a:cubicBezTo>
                    <a:pt x="64" y="199"/>
                    <a:pt x="65" y="200"/>
                    <a:pt x="67" y="200"/>
                  </a:cubicBezTo>
                  <a:close/>
                  <a:moveTo>
                    <a:pt x="67" y="10"/>
                  </a:moveTo>
                  <a:cubicBezTo>
                    <a:pt x="98" y="10"/>
                    <a:pt x="124" y="35"/>
                    <a:pt x="124" y="67"/>
                  </a:cubicBezTo>
                  <a:cubicBezTo>
                    <a:pt x="124" y="94"/>
                    <a:pt x="80" y="165"/>
                    <a:pt x="67" y="186"/>
                  </a:cubicBezTo>
                  <a:cubicBezTo>
                    <a:pt x="53" y="165"/>
                    <a:pt x="10" y="94"/>
                    <a:pt x="10" y="67"/>
                  </a:cubicBezTo>
                  <a:cubicBezTo>
                    <a:pt x="10" y="35"/>
                    <a:pt x="35" y="10"/>
                    <a:pt x="67" y="1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grpSp>
        <p:nvGrpSpPr>
          <p:cNvPr id="23" name="Group 22">
            <a:extLst>
              <a:ext uri="{FF2B5EF4-FFF2-40B4-BE49-F238E27FC236}">
                <a16:creationId xmlns:a16="http://schemas.microsoft.com/office/drawing/2014/main" id="{F7B88B2A-2B6D-C239-38AD-D5D487AC2438}"/>
              </a:ext>
            </a:extLst>
          </p:cNvPr>
          <p:cNvGrpSpPr/>
          <p:nvPr/>
        </p:nvGrpSpPr>
        <p:grpSpPr>
          <a:xfrm>
            <a:off x="6833461" y="4413890"/>
            <a:ext cx="268842" cy="438911"/>
            <a:chOff x="7658101" y="4575176"/>
            <a:chExt cx="277813" cy="476250"/>
          </a:xfrm>
          <a:solidFill>
            <a:schemeClr val="accent4"/>
          </a:solidFill>
        </p:grpSpPr>
        <p:sp>
          <p:nvSpPr>
            <p:cNvPr id="24" name="Freeform 331">
              <a:extLst>
                <a:ext uri="{FF2B5EF4-FFF2-40B4-BE49-F238E27FC236}">
                  <a16:creationId xmlns:a16="http://schemas.microsoft.com/office/drawing/2014/main" id="{6FBB3CE3-9CB1-93EC-6C8E-653DD749101A}"/>
                </a:ext>
              </a:extLst>
            </p:cNvPr>
            <p:cNvSpPr>
              <a:spLocks/>
            </p:cNvSpPr>
            <p:nvPr/>
          </p:nvSpPr>
          <p:spPr bwMode="auto">
            <a:xfrm>
              <a:off x="7710488" y="4862513"/>
              <a:ext cx="174625" cy="188913"/>
            </a:xfrm>
            <a:custGeom>
              <a:avLst/>
              <a:gdLst>
                <a:gd name="T0" fmla="*/ 82 w 87"/>
                <a:gd name="T1" fmla="*/ 0 h 94"/>
                <a:gd name="T2" fmla="*/ 77 w 87"/>
                <a:gd name="T3" fmla="*/ 5 h 94"/>
                <a:gd name="T4" fmla="*/ 77 w 87"/>
                <a:gd name="T5" fmla="*/ 77 h 94"/>
                <a:gd name="T6" fmla="*/ 47 w 87"/>
                <a:gd name="T7" fmla="*/ 47 h 94"/>
                <a:gd name="T8" fmla="*/ 40 w 87"/>
                <a:gd name="T9" fmla="*/ 47 h 94"/>
                <a:gd name="T10" fmla="*/ 10 w 87"/>
                <a:gd name="T11" fmla="*/ 77 h 94"/>
                <a:gd name="T12" fmla="*/ 10 w 87"/>
                <a:gd name="T13" fmla="*/ 5 h 94"/>
                <a:gd name="T14" fmla="*/ 5 w 87"/>
                <a:gd name="T15" fmla="*/ 0 h 94"/>
                <a:gd name="T16" fmla="*/ 0 w 87"/>
                <a:gd name="T17" fmla="*/ 5 h 94"/>
                <a:gd name="T18" fmla="*/ 0 w 87"/>
                <a:gd name="T19" fmla="*/ 89 h 94"/>
                <a:gd name="T20" fmla="*/ 3 w 87"/>
                <a:gd name="T21" fmla="*/ 93 h 94"/>
                <a:gd name="T22" fmla="*/ 5 w 87"/>
                <a:gd name="T23" fmla="*/ 93 h 94"/>
                <a:gd name="T24" fmla="*/ 8 w 87"/>
                <a:gd name="T25" fmla="*/ 92 h 94"/>
                <a:gd name="T26" fmla="*/ 43 w 87"/>
                <a:gd name="T27" fmla="*/ 57 h 94"/>
                <a:gd name="T28" fmla="*/ 79 w 87"/>
                <a:gd name="T29" fmla="*/ 92 h 94"/>
                <a:gd name="T30" fmla="*/ 84 w 87"/>
                <a:gd name="T31" fmla="*/ 93 h 94"/>
                <a:gd name="T32" fmla="*/ 87 w 87"/>
                <a:gd name="T33" fmla="*/ 89 h 94"/>
                <a:gd name="T34" fmla="*/ 87 w 87"/>
                <a:gd name="T35" fmla="*/ 5 h 94"/>
                <a:gd name="T36" fmla="*/ 82 w 87"/>
                <a:gd name="T3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94">
                  <a:moveTo>
                    <a:pt x="82" y="0"/>
                  </a:moveTo>
                  <a:cubicBezTo>
                    <a:pt x="79" y="0"/>
                    <a:pt x="77" y="2"/>
                    <a:pt x="77" y="5"/>
                  </a:cubicBezTo>
                  <a:cubicBezTo>
                    <a:pt x="77" y="77"/>
                    <a:pt x="77" y="77"/>
                    <a:pt x="77" y="77"/>
                  </a:cubicBezTo>
                  <a:cubicBezTo>
                    <a:pt x="47" y="47"/>
                    <a:pt x="47" y="47"/>
                    <a:pt x="47" y="47"/>
                  </a:cubicBezTo>
                  <a:cubicBezTo>
                    <a:pt x="45" y="45"/>
                    <a:pt x="42" y="45"/>
                    <a:pt x="40" y="47"/>
                  </a:cubicBezTo>
                  <a:cubicBezTo>
                    <a:pt x="10" y="77"/>
                    <a:pt x="10" y="77"/>
                    <a:pt x="10" y="77"/>
                  </a:cubicBezTo>
                  <a:cubicBezTo>
                    <a:pt x="10" y="5"/>
                    <a:pt x="10" y="5"/>
                    <a:pt x="10" y="5"/>
                  </a:cubicBezTo>
                  <a:cubicBezTo>
                    <a:pt x="10" y="2"/>
                    <a:pt x="8" y="0"/>
                    <a:pt x="5" y="0"/>
                  </a:cubicBezTo>
                  <a:cubicBezTo>
                    <a:pt x="2" y="0"/>
                    <a:pt x="0" y="2"/>
                    <a:pt x="0" y="5"/>
                  </a:cubicBezTo>
                  <a:cubicBezTo>
                    <a:pt x="0" y="89"/>
                    <a:pt x="0" y="89"/>
                    <a:pt x="0" y="89"/>
                  </a:cubicBezTo>
                  <a:cubicBezTo>
                    <a:pt x="0" y="90"/>
                    <a:pt x="1" y="92"/>
                    <a:pt x="3" y="93"/>
                  </a:cubicBezTo>
                  <a:cubicBezTo>
                    <a:pt x="4" y="93"/>
                    <a:pt x="4" y="93"/>
                    <a:pt x="5" y="93"/>
                  </a:cubicBezTo>
                  <a:cubicBezTo>
                    <a:pt x="6" y="93"/>
                    <a:pt x="7" y="93"/>
                    <a:pt x="8" y="92"/>
                  </a:cubicBezTo>
                  <a:cubicBezTo>
                    <a:pt x="43" y="57"/>
                    <a:pt x="43" y="57"/>
                    <a:pt x="43" y="57"/>
                  </a:cubicBezTo>
                  <a:cubicBezTo>
                    <a:pt x="79" y="92"/>
                    <a:pt x="79" y="92"/>
                    <a:pt x="79" y="92"/>
                  </a:cubicBezTo>
                  <a:cubicBezTo>
                    <a:pt x="80" y="93"/>
                    <a:pt x="82" y="94"/>
                    <a:pt x="84" y="93"/>
                  </a:cubicBezTo>
                  <a:cubicBezTo>
                    <a:pt x="86" y="92"/>
                    <a:pt x="87" y="90"/>
                    <a:pt x="87" y="89"/>
                  </a:cubicBezTo>
                  <a:cubicBezTo>
                    <a:pt x="87" y="5"/>
                    <a:pt x="87" y="5"/>
                    <a:pt x="87" y="5"/>
                  </a:cubicBezTo>
                  <a:cubicBezTo>
                    <a:pt x="87" y="2"/>
                    <a:pt x="85" y="0"/>
                    <a:pt x="82"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5" name="Freeform 332">
              <a:extLst>
                <a:ext uri="{FF2B5EF4-FFF2-40B4-BE49-F238E27FC236}">
                  <a16:creationId xmlns:a16="http://schemas.microsoft.com/office/drawing/2014/main" id="{FE2155BA-F01C-458E-D9EE-1720BEE1B2B2}"/>
                </a:ext>
              </a:extLst>
            </p:cNvPr>
            <p:cNvSpPr>
              <a:spLocks noEditPoints="1"/>
            </p:cNvSpPr>
            <p:nvPr/>
          </p:nvSpPr>
          <p:spPr bwMode="auto">
            <a:xfrm>
              <a:off x="7658101" y="4575176"/>
              <a:ext cx="277813" cy="273050"/>
            </a:xfrm>
            <a:custGeom>
              <a:avLst/>
              <a:gdLst>
                <a:gd name="T0" fmla="*/ 134 w 138"/>
                <a:gd name="T1" fmla="*/ 43 h 136"/>
                <a:gd name="T2" fmla="*/ 113 w 138"/>
                <a:gd name="T3" fmla="*/ 27 h 136"/>
                <a:gd name="T4" fmla="*/ 97 w 138"/>
                <a:gd name="T5" fmla="*/ 5 h 136"/>
                <a:gd name="T6" fmla="*/ 70 w 138"/>
                <a:gd name="T7" fmla="*/ 8 h 136"/>
                <a:gd name="T8" fmla="*/ 44 w 138"/>
                <a:gd name="T9" fmla="*/ 3 h 136"/>
                <a:gd name="T10" fmla="*/ 27 w 138"/>
                <a:gd name="T11" fmla="*/ 25 h 136"/>
                <a:gd name="T12" fmla="*/ 5 w 138"/>
                <a:gd name="T13" fmla="*/ 40 h 136"/>
                <a:gd name="T14" fmla="*/ 9 w 138"/>
                <a:gd name="T15" fmla="*/ 67 h 136"/>
                <a:gd name="T16" fmla="*/ 4 w 138"/>
                <a:gd name="T17" fmla="*/ 94 h 136"/>
                <a:gd name="T18" fmla="*/ 25 w 138"/>
                <a:gd name="T19" fmla="*/ 110 h 136"/>
                <a:gd name="T20" fmla="*/ 41 w 138"/>
                <a:gd name="T21" fmla="*/ 132 h 136"/>
                <a:gd name="T22" fmla="*/ 68 w 138"/>
                <a:gd name="T23" fmla="*/ 129 h 136"/>
                <a:gd name="T24" fmla="*/ 85 w 138"/>
                <a:gd name="T25" fmla="*/ 135 h 136"/>
                <a:gd name="T26" fmla="*/ 94 w 138"/>
                <a:gd name="T27" fmla="*/ 134 h 136"/>
                <a:gd name="T28" fmla="*/ 111 w 138"/>
                <a:gd name="T29" fmla="*/ 112 h 136"/>
                <a:gd name="T30" fmla="*/ 133 w 138"/>
                <a:gd name="T31" fmla="*/ 97 h 136"/>
                <a:gd name="T32" fmla="*/ 129 w 138"/>
                <a:gd name="T33" fmla="*/ 70 h 136"/>
                <a:gd name="T34" fmla="*/ 134 w 138"/>
                <a:gd name="T35" fmla="*/ 43 h 136"/>
                <a:gd name="T36" fmla="*/ 119 w 138"/>
                <a:gd name="T37" fmla="*/ 73 h 136"/>
                <a:gd name="T38" fmla="*/ 124 w 138"/>
                <a:gd name="T39" fmla="*/ 93 h 136"/>
                <a:gd name="T40" fmla="*/ 107 w 138"/>
                <a:gd name="T41" fmla="*/ 103 h 136"/>
                <a:gd name="T42" fmla="*/ 103 w 138"/>
                <a:gd name="T43" fmla="*/ 104 h 136"/>
                <a:gd name="T44" fmla="*/ 101 w 138"/>
                <a:gd name="T45" fmla="*/ 108 h 136"/>
                <a:gd name="T46" fmla="*/ 91 w 138"/>
                <a:gd name="T47" fmla="*/ 125 h 136"/>
                <a:gd name="T48" fmla="*/ 72 w 138"/>
                <a:gd name="T49" fmla="*/ 119 h 136"/>
                <a:gd name="T50" fmla="*/ 68 w 138"/>
                <a:gd name="T51" fmla="*/ 117 h 136"/>
                <a:gd name="T52" fmla="*/ 68 w 138"/>
                <a:gd name="T53" fmla="*/ 117 h 136"/>
                <a:gd name="T54" fmla="*/ 64 w 138"/>
                <a:gd name="T55" fmla="*/ 119 h 136"/>
                <a:gd name="T56" fmla="*/ 45 w 138"/>
                <a:gd name="T57" fmla="*/ 123 h 136"/>
                <a:gd name="T58" fmla="*/ 35 w 138"/>
                <a:gd name="T59" fmla="*/ 106 h 136"/>
                <a:gd name="T60" fmla="*/ 34 w 138"/>
                <a:gd name="T61" fmla="*/ 102 h 136"/>
                <a:gd name="T62" fmla="*/ 30 w 138"/>
                <a:gd name="T63" fmla="*/ 101 h 136"/>
                <a:gd name="T64" fmla="*/ 13 w 138"/>
                <a:gd name="T65" fmla="*/ 90 h 136"/>
                <a:gd name="T66" fmla="*/ 18 w 138"/>
                <a:gd name="T67" fmla="*/ 71 h 136"/>
                <a:gd name="T68" fmla="*/ 20 w 138"/>
                <a:gd name="T69" fmla="*/ 67 h 136"/>
                <a:gd name="T70" fmla="*/ 19 w 138"/>
                <a:gd name="T71" fmla="*/ 64 h 136"/>
                <a:gd name="T72" fmla="*/ 14 w 138"/>
                <a:gd name="T73" fmla="*/ 44 h 136"/>
                <a:gd name="T74" fmla="*/ 31 w 138"/>
                <a:gd name="T75" fmla="*/ 35 h 136"/>
                <a:gd name="T76" fmla="*/ 35 w 138"/>
                <a:gd name="T77" fmla="*/ 33 h 136"/>
                <a:gd name="T78" fmla="*/ 37 w 138"/>
                <a:gd name="T79" fmla="*/ 29 h 136"/>
                <a:gd name="T80" fmla="*/ 47 w 138"/>
                <a:gd name="T81" fmla="*/ 12 h 136"/>
                <a:gd name="T82" fmla="*/ 66 w 138"/>
                <a:gd name="T83" fmla="*/ 18 h 136"/>
                <a:gd name="T84" fmla="*/ 70 w 138"/>
                <a:gd name="T85" fmla="*/ 20 h 136"/>
                <a:gd name="T86" fmla="*/ 74 w 138"/>
                <a:gd name="T87" fmla="*/ 18 h 136"/>
                <a:gd name="T88" fmla="*/ 93 w 138"/>
                <a:gd name="T89" fmla="*/ 14 h 136"/>
                <a:gd name="T90" fmla="*/ 103 w 138"/>
                <a:gd name="T91" fmla="*/ 31 h 136"/>
                <a:gd name="T92" fmla="*/ 104 w 138"/>
                <a:gd name="T93" fmla="*/ 35 h 136"/>
                <a:gd name="T94" fmla="*/ 108 w 138"/>
                <a:gd name="T95" fmla="*/ 36 h 136"/>
                <a:gd name="T96" fmla="*/ 125 w 138"/>
                <a:gd name="T97" fmla="*/ 47 h 136"/>
                <a:gd name="T98" fmla="*/ 120 w 138"/>
                <a:gd name="T99" fmla="*/ 66 h 136"/>
                <a:gd name="T100" fmla="*/ 118 w 138"/>
                <a:gd name="T101" fmla="*/ 70 h 136"/>
                <a:gd name="T102" fmla="*/ 119 w 138"/>
                <a:gd name="T103" fmla="*/ 7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8" h="136">
                  <a:moveTo>
                    <a:pt x="134" y="43"/>
                  </a:moveTo>
                  <a:cubicBezTo>
                    <a:pt x="131" y="34"/>
                    <a:pt x="122" y="28"/>
                    <a:pt x="113" y="27"/>
                  </a:cubicBezTo>
                  <a:cubicBezTo>
                    <a:pt x="112" y="17"/>
                    <a:pt x="106" y="9"/>
                    <a:pt x="97" y="5"/>
                  </a:cubicBezTo>
                  <a:cubicBezTo>
                    <a:pt x="88" y="1"/>
                    <a:pt x="78" y="2"/>
                    <a:pt x="70" y="8"/>
                  </a:cubicBezTo>
                  <a:cubicBezTo>
                    <a:pt x="63" y="2"/>
                    <a:pt x="53" y="0"/>
                    <a:pt x="44" y="3"/>
                  </a:cubicBezTo>
                  <a:cubicBezTo>
                    <a:pt x="35" y="7"/>
                    <a:pt x="28" y="15"/>
                    <a:pt x="27" y="25"/>
                  </a:cubicBezTo>
                  <a:cubicBezTo>
                    <a:pt x="18" y="26"/>
                    <a:pt x="9" y="32"/>
                    <a:pt x="5" y="40"/>
                  </a:cubicBezTo>
                  <a:cubicBezTo>
                    <a:pt x="1" y="49"/>
                    <a:pt x="3" y="59"/>
                    <a:pt x="9" y="67"/>
                  </a:cubicBezTo>
                  <a:cubicBezTo>
                    <a:pt x="2" y="74"/>
                    <a:pt x="0" y="85"/>
                    <a:pt x="4" y="94"/>
                  </a:cubicBezTo>
                  <a:cubicBezTo>
                    <a:pt x="7" y="103"/>
                    <a:pt x="16" y="109"/>
                    <a:pt x="25" y="110"/>
                  </a:cubicBezTo>
                  <a:cubicBezTo>
                    <a:pt x="26" y="120"/>
                    <a:pt x="32" y="128"/>
                    <a:pt x="41" y="132"/>
                  </a:cubicBezTo>
                  <a:cubicBezTo>
                    <a:pt x="50" y="136"/>
                    <a:pt x="60" y="135"/>
                    <a:pt x="68" y="129"/>
                  </a:cubicBezTo>
                  <a:cubicBezTo>
                    <a:pt x="72" y="133"/>
                    <a:pt x="79" y="135"/>
                    <a:pt x="85" y="135"/>
                  </a:cubicBezTo>
                  <a:cubicBezTo>
                    <a:pt x="88" y="135"/>
                    <a:pt x="91" y="135"/>
                    <a:pt x="94" y="134"/>
                  </a:cubicBezTo>
                  <a:cubicBezTo>
                    <a:pt x="103" y="130"/>
                    <a:pt x="110" y="122"/>
                    <a:pt x="111" y="112"/>
                  </a:cubicBezTo>
                  <a:cubicBezTo>
                    <a:pt x="120" y="111"/>
                    <a:pt x="129" y="105"/>
                    <a:pt x="133" y="97"/>
                  </a:cubicBezTo>
                  <a:cubicBezTo>
                    <a:pt x="137" y="88"/>
                    <a:pt x="135" y="78"/>
                    <a:pt x="129" y="70"/>
                  </a:cubicBezTo>
                  <a:cubicBezTo>
                    <a:pt x="136" y="63"/>
                    <a:pt x="138" y="52"/>
                    <a:pt x="134" y="43"/>
                  </a:cubicBezTo>
                  <a:close/>
                  <a:moveTo>
                    <a:pt x="119" y="73"/>
                  </a:moveTo>
                  <a:cubicBezTo>
                    <a:pt x="125" y="78"/>
                    <a:pt x="127" y="86"/>
                    <a:pt x="124" y="93"/>
                  </a:cubicBezTo>
                  <a:cubicBezTo>
                    <a:pt x="121" y="99"/>
                    <a:pt x="114" y="103"/>
                    <a:pt x="107" y="103"/>
                  </a:cubicBezTo>
                  <a:cubicBezTo>
                    <a:pt x="105" y="102"/>
                    <a:pt x="104" y="103"/>
                    <a:pt x="103" y="104"/>
                  </a:cubicBezTo>
                  <a:cubicBezTo>
                    <a:pt x="102" y="105"/>
                    <a:pt x="101" y="106"/>
                    <a:pt x="101" y="108"/>
                  </a:cubicBezTo>
                  <a:cubicBezTo>
                    <a:pt x="102" y="115"/>
                    <a:pt x="98" y="122"/>
                    <a:pt x="91" y="125"/>
                  </a:cubicBezTo>
                  <a:cubicBezTo>
                    <a:pt x="84" y="127"/>
                    <a:pt x="76" y="125"/>
                    <a:pt x="72" y="119"/>
                  </a:cubicBezTo>
                  <a:cubicBezTo>
                    <a:pt x="71" y="118"/>
                    <a:pt x="69" y="117"/>
                    <a:pt x="68" y="117"/>
                  </a:cubicBezTo>
                  <a:cubicBezTo>
                    <a:pt x="68" y="117"/>
                    <a:pt x="68" y="117"/>
                    <a:pt x="68" y="117"/>
                  </a:cubicBezTo>
                  <a:cubicBezTo>
                    <a:pt x="66" y="117"/>
                    <a:pt x="65" y="118"/>
                    <a:pt x="64" y="119"/>
                  </a:cubicBezTo>
                  <a:cubicBezTo>
                    <a:pt x="59" y="124"/>
                    <a:pt x="51" y="126"/>
                    <a:pt x="45" y="123"/>
                  </a:cubicBezTo>
                  <a:cubicBezTo>
                    <a:pt x="38" y="121"/>
                    <a:pt x="34" y="114"/>
                    <a:pt x="35" y="106"/>
                  </a:cubicBezTo>
                  <a:cubicBezTo>
                    <a:pt x="35" y="105"/>
                    <a:pt x="35" y="103"/>
                    <a:pt x="34" y="102"/>
                  </a:cubicBezTo>
                  <a:cubicBezTo>
                    <a:pt x="33" y="101"/>
                    <a:pt x="31" y="101"/>
                    <a:pt x="30" y="101"/>
                  </a:cubicBezTo>
                  <a:cubicBezTo>
                    <a:pt x="22" y="101"/>
                    <a:pt x="16" y="97"/>
                    <a:pt x="13" y="90"/>
                  </a:cubicBezTo>
                  <a:cubicBezTo>
                    <a:pt x="10" y="83"/>
                    <a:pt x="12" y="76"/>
                    <a:pt x="18" y="71"/>
                  </a:cubicBezTo>
                  <a:cubicBezTo>
                    <a:pt x="19" y="70"/>
                    <a:pt x="20" y="69"/>
                    <a:pt x="20" y="67"/>
                  </a:cubicBezTo>
                  <a:cubicBezTo>
                    <a:pt x="20" y="66"/>
                    <a:pt x="20" y="65"/>
                    <a:pt x="19" y="64"/>
                  </a:cubicBezTo>
                  <a:cubicBezTo>
                    <a:pt x="13" y="59"/>
                    <a:pt x="11" y="51"/>
                    <a:pt x="14" y="44"/>
                  </a:cubicBezTo>
                  <a:cubicBezTo>
                    <a:pt x="17" y="38"/>
                    <a:pt x="24" y="34"/>
                    <a:pt x="31" y="35"/>
                  </a:cubicBezTo>
                  <a:cubicBezTo>
                    <a:pt x="33" y="35"/>
                    <a:pt x="34" y="34"/>
                    <a:pt x="35" y="33"/>
                  </a:cubicBezTo>
                  <a:cubicBezTo>
                    <a:pt x="36" y="32"/>
                    <a:pt x="37" y="31"/>
                    <a:pt x="37" y="29"/>
                  </a:cubicBezTo>
                  <a:cubicBezTo>
                    <a:pt x="36" y="22"/>
                    <a:pt x="40" y="15"/>
                    <a:pt x="47" y="12"/>
                  </a:cubicBezTo>
                  <a:cubicBezTo>
                    <a:pt x="54" y="10"/>
                    <a:pt x="62" y="12"/>
                    <a:pt x="66" y="18"/>
                  </a:cubicBezTo>
                  <a:cubicBezTo>
                    <a:pt x="67" y="19"/>
                    <a:pt x="69" y="20"/>
                    <a:pt x="70" y="20"/>
                  </a:cubicBezTo>
                  <a:cubicBezTo>
                    <a:pt x="72" y="20"/>
                    <a:pt x="73" y="19"/>
                    <a:pt x="74" y="18"/>
                  </a:cubicBezTo>
                  <a:cubicBezTo>
                    <a:pt x="79" y="13"/>
                    <a:pt x="87" y="11"/>
                    <a:pt x="93" y="14"/>
                  </a:cubicBezTo>
                  <a:cubicBezTo>
                    <a:pt x="100" y="17"/>
                    <a:pt x="104" y="23"/>
                    <a:pt x="103" y="31"/>
                  </a:cubicBezTo>
                  <a:cubicBezTo>
                    <a:pt x="103" y="32"/>
                    <a:pt x="103" y="34"/>
                    <a:pt x="104" y="35"/>
                  </a:cubicBezTo>
                  <a:cubicBezTo>
                    <a:pt x="105" y="36"/>
                    <a:pt x="107" y="36"/>
                    <a:pt x="108" y="36"/>
                  </a:cubicBezTo>
                  <a:cubicBezTo>
                    <a:pt x="116" y="36"/>
                    <a:pt x="122" y="40"/>
                    <a:pt x="125" y="47"/>
                  </a:cubicBezTo>
                  <a:cubicBezTo>
                    <a:pt x="128" y="54"/>
                    <a:pt x="126" y="61"/>
                    <a:pt x="120" y="66"/>
                  </a:cubicBezTo>
                  <a:cubicBezTo>
                    <a:pt x="119" y="67"/>
                    <a:pt x="118" y="68"/>
                    <a:pt x="118" y="70"/>
                  </a:cubicBezTo>
                  <a:cubicBezTo>
                    <a:pt x="118" y="71"/>
                    <a:pt x="118" y="72"/>
                    <a:pt x="119" y="7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6" name="Freeform 333">
              <a:extLst>
                <a:ext uri="{FF2B5EF4-FFF2-40B4-BE49-F238E27FC236}">
                  <a16:creationId xmlns:a16="http://schemas.microsoft.com/office/drawing/2014/main" id="{0FC390A8-3887-92A5-9DD0-C79151B5CB8F}"/>
                </a:ext>
              </a:extLst>
            </p:cNvPr>
            <p:cNvSpPr>
              <a:spLocks noEditPoints="1"/>
            </p:cNvSpPr>
            <p:nvPr/>
          </p:nvSpPr>
          <p:spPr bwMode="auto">
            <a:xfrm>
              <a:off x="7739063" y="4662488"/>
              <a:ext cx="115888" cy="101600"/>
            </a:xfrm>
            <a:custGeom>
              <a:avLst/>
              <a:gdLst>
                <a:gd name="T0" fmla="*/ 39 w 58"/>
                <a:gd name="T1" fmla="*/ 2 h 51"/>
                <a:gd name="T2" fmla="*/ 29 w 58"/>
                <a:gd name="T3" fmla="*/ 0 h 51"/>
                <a:gd name="T4" fmla="*/ 5 w 58"/>
                <a:gd name="T5" fmla="*/ 15 h 51"/>
                <a:gd name="T6" fmla="*/ 19 w 58"/>
                <a:gd name="T7" fmla="*/ 49 h 51"/>
                <a:gd name="T8" fmla="*/ 29 w 58"/>
                <a:gd name="T9" fmla="*/ 51 h 51"/>
                <a:gd name="T10" fmla="*/ 53 w 58"/>
                <a:gd name="T11" fmla="*/ 36 h 51"/>
                <a:gd name="T12" fmla="*/ 39 w 58"/>
                <a:gd name="T13" fmla="*/ 2 h 51"/>
                <a:gd name="T14" fmla="*/ 44 w 58"/>
                <a:gd name="T15" fmla="*/ 32 h 51"/>
                <a:gd name="T16" fmla="*/ 29 w 58"/>
                <a:gd name="T17" fmla="*/ 42 h 51"/>
                <a:gd name="T18" fmla="*/ 22 w 58"/>
                <a:gd name="T19" fmla="*/ 40 h 51"/>
                <a:gd name="T20" fmla="*/ 14 w 58"/>
                <a:gd name="T21" fmla="*/ 19 h 51"/>
                <a:gd name="T22" fmla="*/ 29 w 58"/>
                <a:gd name="T23" fmla="*/ 9 h 51"/>
                <a:gd name="T24" fmla="*/ 35 w 58"/>
                <a:gd name="T25" fmla="*/ 11 h 51"/>
                <a:gd name="T26" fmla="*/ 44 w 58"/>
                <a:gd name="T27" fmla="*/ 3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51">
                  <a:moveTo>
                    <a:pt x="39" y="2"/>
                  </a:moveTo>
                  <a:cubicBezTo>
                    <a:pt x="36" y="0"/>
                    <a:pt x="33" y="0"/>
                    <a:pt x="29" y="0"/>
                  </a:cubicBezTo>
                  <a:cubicBezTo>
                    <a:pt x="19" y="0"/>
                    <a:pt x="10" y="6"/>
                    <a:pt x="5" y="15"/>
                  </a:cubicBezTo>
                  <a:cubicBezTo>
                    <a:pt x="0" y="28"/>
                    <a:pt x="6" y="43"/>
                    <a:pt x="19" y="49"/>
                  </a:cubicBezTo>
                  <a:cubicBezTo>
                    <a:pt x="22" y="51"/>
                    <a:pt x="25" y="51"/>
                    <a:pt x="29" y="51"/>
                  </a:cubicBezTo>
                  <a:cubicBezTo>
                    <a:pt x="39" y="51"/>
                    <a:pt x="48" y="45"/>
                    <a:pt x="53" y="36"/>
                  </a:cubicBezTo>
                  <a:cubicBezTo>
                    <a:pt x="58" y="23"/>
                    <a:pt x="52" y="8"/>
                    <a:pt x="39" y="2"/>
                  </a:cubicBezTo>
                  <a:close/>
                  <a:moveTo>
                    <a:pt x="44" y="32"/>
                  </a:moveTo>
                  <a:cubicBezTo>
                    <a:pt x="41" y="38"/>
                    <a:pt x="35" y="42"/>
                    <a:pt x="29" y="42"/>
                  </a:cubicBezTo>
                  <a:cubicBezTo>
                    <a:pt x="27" y="42"/>
                    <a:pt x="25" y="41"/>
                    <a:pt x="22" y="40"/>
                  </a:cubicBezTo>
                  <a:cubicBezTo>
                    <a:pt x="14" y="37"/>
                    <a:pt x="11" y="27"/>
                    <a:pt x="14" y="19"/>
                  </a:cubicBezTo>
                  <a:cubicBezTo>
                    <a:pt x="17" y="13"/>
                    <a:pt x="23" y="9"/>
                    <a:pt x="29" y="9"/>
                  </a:cubicBezTo>
                  <a:cubicBezTo>
                    <a:pt x="31" y="9"/>
                    <a:pt x="33" y="10"/>
                    <a:pt x="35" y="11"/>
                  </a:cubicBezTo>
                  <a:cubicBezTo>
                    <a:pt x="44" y="14"/>
                    <a:pt x="47" y="24"/>
                    <a:pt x="44" y="3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sp>
        <p:nvSpPr>
          <p:cNvPr id="31" name="TextBox 30">
            <a:extLst>
              <a:ext uri="{FF2B5EF4-FFF2-40B4-BE49-F238E27FC236}">
                <a16:creationId xmlns:a16="http://schemas.microsoft.com/office/drawing/2014/main" id="{0EB9768B-495F-DC32-1F98-4CAFADE2689B}"/>
              </a:ext>
            </a:extLst>
          </p:cNvPr>
          <p:cNvSpPr txBox="1"/>
          <p:nvPr/>
        </p:nvSpPr>
        <p:spPr>
          <a:xfrm>
            <a:off x="753912" y="4809518"/>
            <a:ext cx="2296507" cy="18651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787878"/>
              </a:buClr>
              <a:buSzPct val="75000"/>
              <a:buFont typeface="Arial" panose="020B0604020202020204" pitchFamily="34" charset="0"/>
              <a:buNone/>
              <a:tabLst/>
              <a:defRPr/>
            </a:pPr>
            <a:r>
              <a:rPr lang="en-US" sz="1600">
                <a:latin typeface="+mn-lt"/>
                <a:ea typeface="Montserrat Light" charset="0"/>
                <a:cs typeface="Montserrat Light" charset="0"/>
              </a:rPr>
              <a:t>Completes an Appendix K Objective related to restructuring a residential setting to support individuals with specialized or complex medical, behavioral, or clinical needs</a:t>
            </a:r>
            <a:endParaRPr lang="en-US" sz="1600">
              <a:highlight>
                <a:srgbClr val="FFFF00"/>
              </a:highlight>
              <a:latin typeface="+mn-lt"/>
              <a:ea typeface="Montserrat Light" charset="0"/>
              <a:cs typeface="Montserrat Light" charset="0"/>
            </a:endParaRPr>
          </a:p>
        </p:txBody>
      </p:sp>
      <p:sp>
        <p:nvSpPr>
          <p:cNvPr id="33" name="TextBox 32">
            <a:extLst>
              <a:ext uri="{FF2B5EF4-FFF2-40B4-BE49-F238E27FC236}">
                <a16:creationId xmlns:a16="http://schemas.microsoft.com/office/drawing/2014/main" id="{2B6E25E0-B8E9-17F8-3039-F35903CCA732}"/>
              </a:ext>
            </a:extLst>
          </p:cNvPr>
          <p:cNvSpPr txBox="1"/>
          <p:nvPr/>
        </p:nvSpPr>
        <p:spPr>
          <a:xfrm>
            <a:off x="1023109" y="2696171"/>
            <a:ext cx="10639227" cy="367280"/>
          </a:xfrm>
          <a:prstGeom prst="rect">
            <a:avLst/>
          </a:prstGeom>
          <a:noFill/>
        </p:spPr>
        <p:txBody>
          <a:bodyPr wrap="square" rtlCol="0">
            <a:spAutoFit/>
          </a:bodyPr>
          <a:lstStyle/>
          <a:p>
            <a:pPr marL="0" marR="0" lvl="0" indent="0" algn="l" defTabSz="914400" rtl="0" eaLnBrk="1" fontAlgn="auto" latinLnBrk="0" hangingPunct="1">
              <a:lnSpc>
                <a:spcPct val="103000"/>
              </a:lnSpc>
              <a:spcBef>
                <a:spcPts val="1000"/>
              </a:spcBef>
              <a:spcAft>
                <a:spcPts val="0"/>
              </a:spcAft>
              <a:buClr>
                <a:srgbClr val="787878"/>
              </a:buClr>
              <a:buSzPct val="75000"/>
              <a:buFont typeface="Arial" panose="020B0604020202020204" pitchFamily="34" charset="0"/>
              <a:buNone/>
              <a:tabLst/>
              <a:defRPr/>
            </a:pPr>
            <a:r>
              <a:rPr kumimoji="0" lang="en-US" b="0" i="0" u="none" strike="noStrike" kern="1200" cap="none" spc="-30" normalizeH="0" baseline="0" noProof="0">
                <a:ln>
                  <a:noFill/>
                </a:ln>
                <a:solidFill>
                  <a:prstClr val="black"/>
                </a:solidFill>
                <a:effectLst/>
                <a:uLnTx/>
                <a:uFillTx/>
                <a:ea typeface="Montserrat Light" charset="0"/>
                <a:cs typeface="Montserrat Light" charset="0"/>
              </a:rPr>
              <a:t>Plan for transitioning individuals from a congregate to a non-congregate, community-based setting</a:t>
            </a:r>
          </a:p>
        </p:txBody>
      </p:sp>
      <p:sp>
        <p:nvSpPr>
          <p:cNvPr id="34" name="TextBox 33">
            <a:extLst>
              <a:ext uri="{FF2B5EF4-FFF2-40B4-BE49-F238E27FC236}">
                <a16:creationId xmlns:a16="http://schemas.microsoft.com/office/drawing/2014/main" id="{E5CF0E08-2AD2-CB66-47B3-D4EBA24FC2F5}"/>
              </a:ext>
            </a:extLst>
          </p:cNvPr>
          <p:cNvSpPr txBox="1"/>
          <p:nvPr/>
        </p:nvSpPr>
        <p:spPr>
          <a:xfrm>
            <a:off x="4204949" y="4809518"/>
            <a:ext cx="2276336" cy="1323439"/>
          </a:xfrm>
          <a:prstGeom prst="rect">
            <a:avLst/>
          </a:prstGeom>
          <a:noFill/>
        </p:spPr>
        <p:txBody>
          <a:bodyPr wrap="square" rtlCol="0">
            <a:spAutoFit/>
          </a:bodyPr>
          <a:lstStyle/>
          <a:p>
            <a:r>
              <a:rPr lang="en-US" sz="1600">
                <a:latin typeface="+mn-lt"/>
              </a:rPr>
              <a:t>The number of people or settings impacted is significant for the agency and represents real transformation</a:t>
            </a:r>
          </a:p>
        </p:txBody>
      </p:sp>
      <p:sp>
        <p:nvSpPr>
          <p:cNvPr id="35" name="TextBox 34">
            <a:extLst>
              <a:ext uri="{FF2B5EF4-FFF2-40B4-BE49-F238E27FC236}">
                <a16:creationId xmlns:a16="http://schemas.microsoft.com/office/drawing/2014/main" id="{7FD4800E-638B-FCF1-EF22-F31BF3CD8CCE}"/>
              </a:ext>
            </a:extLst>
          </p:cNvPr>
          <p:cNvSpPr txBox="1"/>
          <p:nvPr/>
        </p:nvSpPr>
        <p:spPr>
          <a:xfrm>
            <a:off x="7225563" y="4809518"/>
            <a:ext cx="2067540" cy="1200329"/>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787878"/>
              </a:buClr>
              <a:buSzPct val="75000"/>
              <a:buFont typeface="Arial" panose="020B0604020202020204" pitchFamily="34" charset="0"/>
              <a:buNone/>
              <a:tabLst/>
              <a:defRPr/>
            </a:pPr>
            <a:r>
              <a:rPr kumimoji="0" lang="en-US" sz="1600" b="0" i="0" u="none" strike="noStrike" kern="1200" cap="none" spc="-30" normalizeH="0" baseline="0" noProof="0">
                <a:ln>
                  <a:noFill/>
                </a:ln>
                <a:solidFill>
                  <a:prstClr val="black"/>
                </a:solidFill>
                <a:effectLst/>
                <a:uLnTx/>
                <a:uFillTx/>
                <a:ea typeface="Montserrat Light" charset="0"/>
                <a:cs typeface="Montserrat Light" charset="0"/>
              </a:rPr>
              <a:t>Tests a new approach for the agency with the potential for growth and capacity to serve more individuals</a:t>
            </a:r>
          </a:p>
        </p:txBody>
      </p:sp>
      <p:pic>
        <p:nvPicPr>
          <p:cNvPr id="5" name="Graphic 4" descr="Completed with solid fill">
            <a:extLst>
              <a:ext uri="{FF2B5EF4-FFF2-40B4-BE49-F238E27FC236}">
                <a16:creationId xmlns:a16="http://schemas.microsoft.com/office/drawing/2014/main" id="{340A21AA-B471-4495-E993-35B49BD830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5926" y="2309295"/>
            <a:ext cx="548640" cy="548640"/>
          </a:xfrm>
          <a:prstGeom prst="rect">
            <a:avLst/>
          </a:prstGeom>
        </p:spPr>
      </p:pic>
      <p:pic>
        <p:nvPicPr>
          <p:cNvPr id="38" name="Graphic 37" descr="Cycle with people outline">
            <a:extLst>
              <a:ext uri="{FF2B5EF4-FFF2-40B4-BE49-F238E27FC236}">
                <a16:creationId xmlns:a16="http://schemas.microsoft.com/office/drawing/2014/main" id="{53A142C7-E758-62F5-08AF-A9742A9440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36099" y="4322449"/>
            <a:ext cx="640080" cy="640080"/>
          </a:xfrm>
          <a:prstGeom prst="rect">
            <a:avLst/>
          </a:prstGeom>
        </p:spPr>
      </p:pic>
      <p:sp>
        <p:nvSpPr>
          <p:cNvPr id="2" name="Content Placeholder 2">
            <a:extLst>
              <a:ext uri="{FF2B5EF4-FFF2-40B4-BE49-F238E27FC236}">
                <a16:creationId xmlns:a16="http://schemas.microsoft.com/office/drawing/2014/main" id="{D5FB8094-B677-94F7-555C-4B8021E66E32}"/>
              </a:ext>
            </a:extLst>
          </p:cNvPr>
          <p:cNvSpPr txBox="1">
            <a:spLocks/>
          </p:cNvSpPr>
          <p:nvPr/>
        </p:nvSpPr>
        <p:spPr>
          <a:xfrm>
            <a:off x="9857626" y="4397474"/>
            <a:ext cx="2067540" cy="398486"/>
          </a:xfrm>
          <a:prstGeom prst="rect">
            <a:avLst/>
          </a:prstGeom>
        </p:spPr>
        <p:txBody>
          <a:bodyPr lIns="0" rIns="0"/>
          <a:lstStyle>
            <a:defPPr>
              <a:defRPr lang="en-US"/>
            </a:defPPr>
            <a:lvl1pPr indent="0">
              <a:lnSpc>
                <a:spcPct val="100000"/>
              </a:lnSpc>
              <a:spcBef>
                <a:spcPts val="1000"/>
              </a:spcBef>
              <a:buClr>
                <a:schemeClr val="accent5"/>
              </a:buClr>
              <a:buSzPct val="75000"/>
              <a:buFont typeface="Arial" panose="020B0604020202020204" pitchFamily="34" charset="0"/>
              <a:buNone/>
              <a:defRPr sz="2000" spc="-30">
                <a:solidFill>
                  <a:prstClr val="black"/>
                </a:solidFill>
                <a:ea typeface="Open Sans" charset="0"/>
                <a:cs typeface="Open Sans" charset="0"/>
              </a:defRPr>
            </a:lvl1pPr>
            <a:lvl2pPr marL="685800" indent="-228600">
              <a:lnSpc>
                <a:spcPct val="100000"/>
              </a:lnSpc>
              <a:spcBef>
                <a:spcPts val="500"/>
              </a:spcBef>
              <a:buClr>
                <a:schemeClr val="accent5"/>
              </a:buClr>
              <a:buSzPct val="75000"/>
              <a:buFont typeface="Arial" panose="020B0604020202020204" pitchFamily="34" charset="0"/>
              <a:buChar char="•"/>
              <a:defRPr spc="-30">
                <a:ea typeface="Open Sans" charset="0"/>
                <a:cs typeface="Open Sans" charset="0"/>
              </a:defRPr>
            </a:lvl2pPr>
            <a:lvl3pPr marL="1143000" indent="-228600">
              <a:lnSpc>
                <a:spcPct val="100000"/>
              </a:lnSpc>
              <a:spcBef>
                <a:spcPts val="500"/>
              </a:spcBef>
              <a:buClr>
                <a:schemeClr val="accent5"/>
              </a:buClr>
              <a:buSzPct val="75000"/>
              <a:buFont typeface="Arial" panose="020B0604020202020204" pitchFamily="34" charset="0"/>
              <a:buChar char="•"/>
              <a:defRPr sz="1600" spc="-30">
                <a:ea typeface="Open Sans" charset="0"/>
                <a:cs typeface="Open Sans" charset="0"/>
              </a:defRPr>
            </a:lvl3pPr>
            <a:lvl4pPr marL="16002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4pPr>
            <a:lvl5pPr marL="20574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
                <a:srgbClr val="787878"/>
              </a:buClr>
              <a:buSzPct val="75000"/>
              <a:buFont typeface="Arial" panose="020B0604020202020204" pitchFamily="34" charset="0"/>
              <a:buNone/>
              <a:tabLst/>
              <a:defRPr/>
            </a:pPr>
            <a:r>
              <a:rPr kumimoji="0" lang="en-US" sz="1800" b="1" i="0" u="none" strike="noStrike" kern="1200" cap="none" spc="-30" normalizeH="0" baseline="0" noProof="0">
                <a:ln>
                  <a:noFill/>
                </a:ln>
                <a:solidFill>
                  <a:prstClr val="black"/>
                </a:solidFill>
                <a:effectLst/>
                <a:uLnTx/>
                <a:uFillTx/>
                <a:ea typeface="Montserrat" charset="0"/>
                <a:cs typeface="Montserrat" charset="0"/>
              </a:rPr>
              <a:t>NEW PROGRAMS</a:t>
            </a:r>
          </a:p>
        </p:txBody>
      </p:sp>
      <p:sp>
        <p:nvSpPr>
          <p:cNvPr id="12" name="TextBox 11">
            <a:extLst>
              <a:ext uri="{FF2B5EF4-FFF2-40B4-BE49-F238E27FC236}">
                <a16:creationId xmlns:a16="http://schemas.microsoft.com/office/drawing/2014/main" id="{1888176D-B50E-2797-4372-D5E043D20072}"/>
              </a:ext>
            </a:extLst>
          </p:cNvPr>
          <p:cNvSpPr txBox="1"/>
          <p:nvPr/>
        </p:nvSpPr>
        <p:spPr>
          <a:xfrm>
            <a:off x="9857626" y="4772890"/>
            <a:ext cx="2067540" cy="1200329"/>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787878"/>
              </a:buClr>
              <a:buSzPct val="75000"/>
              <a:buFont typeface="Arial" panose="020B0604020202020204" pitchFamily="34" charset="0"/>
              <a:buNone/>
              <a:tabLst/>
              <a:defRPr/>
            </a:pPr>
            <a:r>
              <a:rPr kumimoji="0" lang="en-US" sz="1600" b="0" i="0" u="none" strike="noStrike" kern="1200" cap="none" spc="-30" normalizeH="0" baseline="0" noProof="0">
                <a:ln>
                  <a:noFill/>
                </a:ln>
                <a:solidFill>
                  <a:prstClr val="black"/>
                </a:solidFill>
                <a:effectLst/>
                <a:uLnTx/>
                <a:uFillTx/>
                <a:ea typeface="Montserrat Light" charset="0"/>
                <a:cs typeface="Montserrat Light" charset="0"/>
              </a:rPr>
              <a:t>Creates or expands an agency’s capacity to provide individualized supports through new programs or offerings</a:t>
            </a:r>
          </a:p>
        </p:txBody>
      </p:sp>
      <p:pic>
        <p:nvPicPr>
          <p:cNvPr id="32" name="Graphic 31" descr="Badge Follow outline">
            <a:extLst>
              <a:ext uri="{FF2B5EF4-FFF2-40B4-BE49-F238E27FC236}">
                <a16:creationId xmlns:a16="http://schemas.microsoft.com/office/drawing/2014/main" id="{5A90B494-553D-5BFC-7B42-EFD197356B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22078" y="4353615"/>
            <a:ext cx="457200" cy="457200"/>
          </a:xfrm>
          <a:prstGeom prst="rect">
            <a:avLst/>
          </a:prstGeom>
        </p:spPr>
      </p:pic>
    </p:spTree>
    <p:extLst>
      <p:ext uri="{BB962C8B-B14F-4D97-AF65-F5344CB8AC3E}">
        <p14:creationId xmlns:p14="http://schemas.microsoft.com/office/powerpoint/2010/main" val="821735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272FB6-DC83-49E8-83B0-ABAE93C96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5576" y="200175"/>
            <a:ext cx="764009" cy="1011099"/>
          </a:xfrm>
          <a:prstGeom prst="rect">
            <a:avLst/>
          </a:prstGeom>
        </p:spPr>
      </p:pic>
      <p:pic>
        <p:nvPicPr>
          <p:cNvPr id="4" name="Picture 2" descr="CT Department of Developmental Disabilities | LinkedIn">
            <a:extLst>
              <a:ext uri="{FF2B5EF4-FFF2-40B4-BE49-F238E27FC236}">
                <a16:creationId xmlns:a16="http://schemas.microsoft.com/office/drawing/2014/main" id="{5517EC61-3D94-4854-8951-6FCEDAB51E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95" y="200175"/>
            <a:ext cx="764009" cy="2444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5BC91F4-2E40-4374-98E4-04D6CFB0D7C5}"/>
              </a:ext>
            </a:extLst>
          </p:cNvPr>
          <p:cNvSpPr/>
          <p:nvPr/>
        </p:nvSpPr>
        <p:spPr>
          <a:xfrm>
            <a:off x="0" y="3150703"/>
            <a:ext cx="9422296" cy="904461"/>
          </a:xfrm>
          <a:prstGeom prst="rect">
            <a:avLst/>
          </a:prstGeom>
          <a:noFill/>
          <a:ln w="28575">
            <a:solidFill>
              <a:srgbClr val="E03C3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4800">
                <a:solidFill>
                  <a:schemeClr val="tx1"/>
                </a:solidFill>
              </a:rPr>
              <a:t> Financial Incentives</a:t>
            </a:r>
            <a:endParaRPr lang="en-US" sz="4800">
              <a:solidFill>
                <a:schemeClr val="tx1"/>
              </a:solidFill>
              <a:cs typeface="Calibri"/>
            </a:endParaRPr>
          </a:p>
        </p:txBody>
      </p:sp>
      <p:sp>
        <p:nvSpPr>
          <p:cNvPr id="6" name="Rectangle 5">
            <a:extLst>
              <a:ext uri="{FF2B5EF4-FFF2-40B4-BE49-F238E27FC236}">
                <a16:creationId xmlns:a16="http://schemas.microsoft.com/office/drawing/2014/main" id="{907CD1EF-DCD2-48D7-AD53-907055C7D114}"/>
              </a:ext>
            </a:extLst>
          </p:cNvPr>
          <p:cNvSpPr/>
          <p:nvPr/>
        </p:nvSpPr>
        <p:spPr>
          <a:xfrm>
            <a:off x="5993296" y="3150702"/>
            <a:ext cx="3429000" cy="904461"/>
          </a:xfrm>
          <a:prstGeom prst="rect">
            <a:avLst/>
          </a:prstGeom>
          <a:solidFill>
            <a:srgbClr val="E03C3A"/>
          </a:solidFill>
          <a:ln w="28575">
            <a:solidFill>
              <a:srgbClr val="E03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a:solidFill>
                <a:schemeClr val="tx1"/>
              </a:solidFill>
            </a:endParaRPr>
          </a:p>
        </p:txBody>
      </p:sp>
      <p:cxnSp>
        <p:nvCxnSpPr>
          <p:cNvPr id="8" name="Straight Connector 7">
            <a:extLst>
              <a:ext uri="{FF2B5EF4-FFF2-40B4-BE49-F238E27FC236}">
                <a16:creationId xmlns:a16="http://schemas.microsoft.com/office/drawing/2014/main" id="{EA62C180-5CC1-4241-80F4-48F511C1CAEC}"/>
              </a:ext>
            </a:extLst>
          </p:cNvPr>
          <p:cNvCxnSpPr>
            <a:cxnSpLocks/>
          </p:cNvCxnSpPr>
          <p:nvPr/>
        </p:nvCxnSpPr>
        <p:spPr>
          <a:xfrm>
            <a:off x="397566" y="4353339"/>
            <a:ext cx="3856383" cy="0"/>
          </a:xfrm>
          <a:prstGeom prst="line">
            <a:avLst/>
          </a:prstGeom>
          <a:ln w="19050">
            <a:solidFill>
              <a:srgbClr val="E03C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4186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5906C14-CE7A-20D1-E99C-0C589EDDA442}"/>
              </a:ext>
            </a:extLst>
          </p:cNvPr>
          <p:cNvSpPr txBox="1">
            <a:spLocks/>
          </p:cNvSpPr>
          <p:nvPr/>
        </p:nvSpPr>
        <p:spPr bwMode="gray">
          <a:xfrm>
            <a:off x="443964" y="431079"/>
            <a:ext cx="5901418" cy="423349"/>
          </a:xfrm>
          <a:prstGeom prst="rect">
            <a:avLst/>
          </a:prstGeom>
        </p:spPr>
        <p:txBody>
          <a:bodyPr vert="horz" lIns="0" tIns="0" rIns="0" bIns="0" rtlCol="0" anchor="t" anchorCtr="0">
            <a:noAutofit/>
          </a:bodyPr>
          <a:lstStyle>
            <a:lvl1pPr algn="l" defTabSz="914400" rtl="0" eaLnBrk="1" latinLnBrk="0" hangingPunct="1">
              <a:spcBef>
                <a:spcPct val="0"/>
              </a:spcBef>
              <a:buNone/>
              <a:defRPr sz="2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pitchFamily="34" charset="0"/>
                <a:ea typeface="Open Sans" panose="020B0606030504020204" pitchFamily="34" charset="0"/>
                <a:cs typeface="Calibri" panose="020F0502020204030204" pitchFamily="34" charset="0"/>
              </a:rPr>
              <a:t>STEP Incentive</a:t>
            </a:r>
          </a:p>
        </p:txBody>
      </p:sp>
      <p:sp>
        <p:nvSpPr>
          <p:cNvPr id="10" name="Rectangle 9">
            <a:extLst>
              <a:ext uri="{FF2B5EF4-FFF2-40B4-BE49-F238E27FC236}">
                <a16:creationId xmlns:a16="http://schemas.microsoft.com/office/drawing/2014/main" id="{42FCE8DC-4141-EADF-DAD3-906303AF0356}"/>
              </a:ext>
            </a:extLst>
          </p:cNvPr>
          <p:cNvSpPr/>
          <p:nvPr/>
        </p:nvSpPr>
        <p:spPr bwMode="gray">
          <a:xfrm>
            <a:off x="443964" y="1186899"/>
            <a:ext cx="11146209" cy="2743200"/>
          </a:xfrm>
          <a:prstGeom prst="rect">
            <a:avLst/>
          </a:prstGeom>
          <a:noFill/>
          <a:ln w="19050" algn="ctr">
            <a:solidFill>
              <a:srgbClr val="21316D"/>
            </a:solidFill>
            <a:miter lim="800000"/>
            <a:headEnd/>
            <a:tailEnd/>
          </a:ln>
        </p:spPr>
        <p:txBody>
          <a:bodyPr wrap="square" lIns="88900" tIns="88900" rIns="88900" bIns="88900" rtlCol="0" anchor="ctr"/>
          <a:lstStyle/>
          <a:p>
            <a:pPr marR="0" lvl="0" algn="l" defTabSz="1219170" rtl="0" eaLnBrk="1" fontAlgn="auto" latinLnBrk="0" hangingPunct="1">
              <a:lnSpc>
                <a:spcPct val="110000"/>
              </a:lnSpc>
              <a:spcBef>
                <a:spcPts val="0"/>
              </a:spcBef>
              <a:spcAft>
                <a:spcPts val="600"/>
              </a:spcAft>
              <a:buClrTx/>
              <a:buSzTx/>
              <a:tabLst/>
              <a:defRPr/>
            </a:pPr>
            <a:r>
              <a:rPr kumimoji="0" lang="en-US" sz="2000" b="1" i="0" u="none" strike="noStrike" kern="1200" cap="none" spc="0" normalizeH="0" baseline="0" noProof="0" dirty="0">
                <a:ln>
                  <a:noFill/>
                </a:ln>
                <a:solidFill>
                  <a:srgbClr val="009CEA"/>
                </a:solidFill>
                <a:effectLst/>
                <a:uLnTx/>
                <a:uFillTx/>
                <a:latin typeface="Calibri" panose="020F0502020204030204" pitchFamily="34" charset="0"/>
                <a:ea typeface="Open Sans Light" charset="0"/>
                <a:cs typeface="Calibri" panose="020F0502020204030204" pitchFamily="34" charset="0"/>
              </a:rPr>
              <a:t>STEP Incentive </a:t>
            </a:r>
            <a:r>
              <a:rPr kumimoji="0" lang="en-US" sz="2000" i="0" u="none" strike="noStrike" kern="1200" cap="none" spc="0" normalizeH="0" baseline="0" noProof="0" dirty="0">
                <a:ln>
                  <a:noFill/>
                </a:ln>
                <a:effectLst/>
                <a:uLnTx/>
                <a:uFillTx/>
                <a:latin typeface="Calibri" panose="020F0502020204030204" pitchFamily="34" charset="0"/>
                <a:ea typeface="Open Sans Light" charset="0"/>
                <a:cs typeface="Calibri" panose="020F0502020204030204" pitchFamily="34" charset="0"/>
              </a:rPr>
              <a:t>is </a:t>
            </a:r>
            <a:r>
              <a:rPr lang="en-US" sz="2000" dirty="0">
                <a:solidFill>
                  <a:srgbClr val="201F1F"/>
                </a:solidFill>
                <a:latin typeface="Calibri" panose="020F0502020204030204" pitchFamily="34" charset="0"/>
                <a:ea typeface="Open Sans Light" charset="0"/>
                <a:cs typeface="Calibri" panose="020F0502020204030204" pitchFamily="34" charset="0"/>
              </a:rPr>
              <a:t>a</a:t>
            </a:r>
            <a:r>
              <a:rPr kumimoji="0" lang="en-US" sz="2000" b="0" i="0" u="none" strike="noStrike" kern="1200" cap="none" spc="0" normalizeH="0" baseline="0" noProof="0" dirty="0">
                <a:ln>
                  <a:noFill/>
                </a:ln>
                <a:solidFill>
                  <a:srgbClr val="201F1F"/>
                </a:solidFill>
                <a:effectLst/>
                <a:uLnTx/>
                <a:uFillTx/>
                <a:latin typeface="Calibri" panose="020F0502020204030204" pitchFamily="34" charset="0"/>
                <a:ea typeface="Open Sans Light" charset="0"/>
                <a:cs typeface="Calibri" panose="020F0502020204030204" pitchFamily="34" charset="0"/>
              </a:rPr>
              <a:t> one-time incentive of $33,500 for individuals transitioning to an alternative community-based setting for at least 60 days.</a:t>
            </a:r>
          </a:p>
          <a:p>
            <a:pPr marL="285750" marR="0" lvl="0" indent="-285750" algn="l" defTabSz="1219170"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n-US" b="1" dirty="0">
                <a:solidFill>
                  <a:srgbClr val="201F1F"/>
                </a:solidFill>
                <a:latin typeface="Calibri" panose="020F0502020204030204" pitchFamily="34" charset="0"/>
                <a:ea typeface="Open Sans Light" charset="0"/>
                <a:cs typeface="Calibri" panose="020F0502020204030204" pitchFamily="34" charset="0"/>
              </a:rPr>
              <a:t>Scenario: </a:t>
            </a:r>
            <a:r>
              <a:rPr lang="en-US" dirty="0">
                <a:solidFill>
                  <a:srgbClr val="201F1F"/>
                </a:solidFill>
                <a:latin typeface="Calibri" panose="020F0502020204030204" pitchFamily="34" charset="0"/>
                <a:ea typeface="Open Sans Light" charset="0"/>
                <a:cs typeface="Calibri" panose="020F0502020204030204" pitchFamily="34" charset="0"/>
              </a:rPr>
              <a:t>Individual transitions from a CLA to IHS</a:t>
            </a:r>
          </a:p>
          <a:p>
            <a:pPr marL="285750" marR="0" lvl="0" indent="-285750" algn="l" defTabSz="121917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201F1F"/>
                </a:solidFill>
                <a:effectLst/>
                <a:uLnTx/>
                <a:uFillTx/>
                <a:latin typeface="Calibri" panose="020F0502020204030204" pitchFamily="34" charset="0"/>
                <a:ea typeface="Open Sans Light" charset="0"/>
                <a:cs typeface="Calibri" panose="020F0502020204030204" pitchFamily="34" charset="0"/>
              </a:rPr>
              <a:t>Incentive Calculation: </a:t>
            </a:r>
            <a:r>
              <a:rPr kumimoji="0" lang="en-US" i="0" u="none" strike="noStrike" kern="1200" cap="none" spc="0" normalizeH="0" baseline="0" noProof="0" dirty="0">
                <a:ln>
                  <a:noFill/>
                </a:ln>
                <a:solidFill>
                  <a:srgbClr val="201F1F"/>
                </a:solidFill>
                <a:effectLst/>
                <a:uLnTx/>
                <a:uFillTx/>
                <a:latin typeface="Calibri" panose="020F0502020204030204" pitchFamily="34" charset="0"/>
                <a:ea typeface="Open Sans Light" charset="0"/>
                <a:cs typeface="Calibri" panose="020F0502020204030204" pitchFamily="34" charset="0"/>
              </a:rPr>
              <a:t>Provider receives a one-time payment of $33,500 for each qualifying transition</a:t>
            </a:r>
          </a:p>
          <a:p>
            <a:pPr marL="285750" marR="0" lvl="0" indent="-285750" algn="l" defTabSz="121917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b="0" i="1" u="none" strike="noStrike" kern="1200" cap="none" spc="0" normalizeH="0" baseline="0" noProof="0" dirty="0">
                <a:ln>
                  <a:noFill/>
                </a:ln>
                <a:solidFill>
                  <a:srgbClr val="201F1F"/>
                </a:solidFill>
                <a:effectLst/>
                <a:uLnTx/>
                <a:uFillTx/>
                <a:latin typeface="Calibri" panose="020F0502020204030204" pitchFamily="34" charset="0"/>
                <a:ea typeface="Open Sans Light" charset="0"/>
                <a:cs typeface="Calibri" panose="020F0502020204030204" pitchFamily="34" charset="0"/>
              </a:rPr>
              <a:t>Incentive Limits: </a:t>
            </a:r>
            <a:r>
              <a:rPr kumimoji="0" lang="en-US" b="0" u="none" strike="noStrike" kern="1200" cap="none" spc="0" normalizeH="0" baseline="0" noProof="0" dirty="0">
                <a:ln>
                  <a:noFill/>
                </a:ln>
                <a:solidFill>
                  <a:srgbClr val="201F1F"/>
                </a:solidFill>
                <a:effectLst/>
                <a:uLnTx/>
                <a:uFillTx/>
                <a:latin typeface="Calibri" panose="020F0502020204030204" pitchFamily="34" charset="0"/>
                <a:ea typeface="Open Sans Light" charset="0"/>
                <a:cs typeface="Calibri" panose="020F0502020204030204" pitchFamily="34" charset="0"/>
              </a:rPr>
              <a:t>only applies to transitions in an approved Transition Plan. Must be completed before March 31, 2025.</a:t>
            </a:r>
            <a:endParaRPr kumimoji="0" lang="en-US" b="0" i="1" u="none" strike="noStrike" kern="1200" cap="none" spc="0" normalizeH="0" baseline="0" noProof="0" dirty="0">
              <a:ln>
                <a:noFill/>
              </a:ln>
              <a:solidFill>
                <a:srgbClr val="201F1F"/>
              </a:solidFill>
              <a:effectLst/>
              <a:uLnTx/>
              <a:uFillTx/>
              <a:latin typeface="Calibri" panose="020F0502020204030204" pitchFamily="34" charset="0"/>
              <a:ea typeface="Open Sans Light" charset="0"/>
              <a:cs typeface="Calibri" panose="020F0502020204030204" pitchFamily="34" charset="0"/>
            </a:endParaRPr>
          </a:p>
        </p:txBody>
      </p:sp>
      <p:sp>
        <p:nvSpPr>
          <p:cNvPr id="4" name="Rectangle 3">
            <a:extLst>
              <a:ext uri="{FF2B5EF4-FFF2-40B4-BE49-F238E27FC236}">
                <a16:creationId xmlns:a16="http://schemas.microsoft.com/office/drawing/2014/main" id="{04A47F69-FD18-1705-F5E8-9E49889EEE88}"/>
              </a:ext>
            </a:extLst>
          </p:cNvPr>
          <p:cNvSpPr/>
          <p:nvPr/>
        </p:nvSpPr>
        <p:spPr>
          <a:xfrm>
            <a:off x="443964" y="1186898"/>
            <a:ext cx="11146209" cy="1317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91481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5906C14-CE7A-20D1-E99C-0C589EDDA442}"/>
              </a:ext>
            </a:extLst>
          </p:cNvPr>
          <p:cNvSpPr txBox="1">
            <a:spLocks/>
          </p:cNvSpPr>
          <p:nvPr/>
        </p:nvSpPr>
        <p:spPr bwMode="gray">
          <a:xfrm>
            <a:off x="443964" y="431079"/>
            <a:ext cx="5901418" cy="423349"/>
          </a:xfrm>
          <a:prstGeom prst="rect">
            <a:avLst/>
          </a:prstGeom>
        </p:spPr>
        <p:txBody>
          <a:bodyPr vert="horz" lIns="0" tIns="0" rIns="0" bIns="0" rtlCol="0" anchor="t" anchorCtr="0">
            <a:noAutofit/>
          </a:bodyPr>
          <a:lstStyle>
            <a:lvl1pPr algn="l" defTabSz="914400" rtl="0" eaLnBrk="1" latinLnBrk="0" hangingPunct="1">
              <a:spcBef>
                <a:spcPct val="0"/>
              </a:spcBef>
              <a:buNone/>
              <a:defRPr sz="2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pitchFamily="34" charset="0"/>
                <a:ea typeface="Open Sans" panose="020B0606030504020204" pitchFamily="34" charset="0"/>
                <a:cs typeface="Calibri" panose="020F0502020204030204" pitchFamily="34" charset="0"/>
              </a:rPr>
              <a:t>Provider Transition Incentive</a:t>
            </a:r>
          </a:p>
        </p:txBody>
      </p:sp>
      <p:sp>
        <p:nvSpPr>
          <p:cNvPr id="10" name="Rectangle 9">
            <a:extLst>
              <a:ext uri="{FF2B5EF4-FFF2-40B4-BE49-F238E27FC236}">
                <a16:creationId xmlns:a16="http://schemas.microsoft.com/office/drawing/2014/main" id="{42FCE8DC-4141-EADF-DAD3-906303AF0356}"/>
              </a:ext>
            </a:extLst>
          </p:cNvPr>
          <p:cNvSpPr/>
          <p:nvPr/>
        </p:nvSpPr>
        <p:spPr bwMode="gray">
          <a:xfrm>
            <a:off x="443964" y="1186899"/>
            <a:ext cx="11146209" cy="2743200"/>
          </a:xfrm>
          <a:prstGeom prst="rect">
            <a:avLst/>
          </a:prstGeom>
          <a:noFill/>
          <a:ln w="19050" algn="ctr">
            <a:solidFill>
              <a:srgbClr val="21316D"/>
            </a:solidFill>
            <a:miter lim="800000"/>
            <a:headEnd/>
            <a:tailEnd/>
          </a:ln>
        </p:spPr>
        <p:txBody>
          <a:bodyPr wrap="square" lIns="88900" tIns="88900" rIns="88900" bIns="88900" rtlCol="0" anchor="ctr"/>
          <a:lstStyle/>
          <a:p>
            <a:pPr marR="0" lvl="0" algn="l" defTabSz="1219170" rtl="0" eaLnBrk="1" fontAlgn="auto" latinLnBrk="0" hangingPunct="1">
              <a:lnSpc>
                <a:spcPct val="110000"/>
              </a:lnSpc>
              <a:spcBef>
                <a:spcPts val="0"/>
              </a:spcBef>
              <a:spcAft>
                <a:spcPts val="600"/>
              </a:spcAft>
              <a:buClrTx/>
              <a:buSzTx/>
              <a:tabLst/>
              <a:defRPr/>
            </a:pPr>
            <a:r>
              <a:rPr kumimoji="0" lang="en-US" sz="2000" b="1" i="0" u="none" strike="noStrike" kern="1200" cap="none" spc="0" normalizeH="0" baseline="0" noProof="0" dirty="0">
                <a:ln>
                  <a:noFill/>
                </a:ln>
                <a:solidFill>
                  <a:srgbClr val="009CEA"/>
                </a:solidFill>
                <a:effectLst/>
                <a:uLnTx/>
                <a:uFillTx/>
                <a:latin typeface="Calibri" panose="020F0502020204030204" pitchFamily="34" charset="0"/>
                <a:ea typeface="Open Sans Light" charset="0"/>
                <a:cs typeface="Calibri" panose="020F0502020204030204" pitchFamily="34" charset="0"/>
              </a:rPr>
              <a:t>Provider Transition Incentive </a:t>
            </a:r>
            <a:r>
              <a:rPr kumimoji="0" lang="en-US" sz="2000" b="0" i="0" u="none" strike="noStrike" kern="1200" cap="none" spc="0" normalizeH="0" baseline="0" noProof="0" dirty="0">
                <a:ln>
                  <a:noFill/>
                </a:ln>
                <a:solidFill>
                  <a:srgbClr val="201F1F"/>
                </a:solidFill>
                <a:effectLst/>
                <a:uLnTx/>
                <a:uFillTx/>
                <a:latin typeface="Calibri" panose="020F0502020204030204" pitchFamily="34" charset="0"/>
                <a:ea typeface="Open Sans Light" charset="0"/>
                <a:cs typeface="Calibri" panose="020F0502020204030204" pitchFamily="34" charset="0"/>
              </a:rPr>
              <a:t>payments for vacancies left by an individual transitioning to maintain fiscal stability during the transition.</a:t>
            </a:r>
          </a:p>
          <a:p>
            <a:pPr marL="285750" marR="0" lvl="0" indent="-285750" algn="l" defTabSz="1219170"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n-US" b="1" dirty="0">
                <a:solidFill>
                  <a:srgbClr val="201F1F"/>
                </a:solidFill>
                <a:latin typeface="Calibri" panose="020F0502020204030204" pitchFamily="34" charset="0"/>
                <a:ea typeface="Open Sans Light" charset="0"/>
                <a:cs typeface="Calibri" panose="020F0502020204030204" pitchFamily="34" charset="0"/>
              </a:rPr>
              <a:t>Scenario: </a:t>
            </a:r>
            <a:r>
              <a:rPr lang="en-US" dirty="0">
                <a:solidFill>
                  <a:srgbClr val="201F1F"/>
                </a:solidFill>
                <a:latin typeface="Calibri" panose="020F0502020204030204" pitchFamily="34" charset="0"/>
                <a:ea typeface="Open Sans Light" charset="0"/>
                <a:cs typeface="Calibri" panose="020F0502020204030204" pitchFamily="34" charset="0"/>
              </a:rPr>
              <a:t>Individual transitions from a CLA to IHS in their own apartment</a:t>
            </a:r>
          </a:p>
          <a:p>
            <a:pPr marL="285750" marR="0" lvl="0" indent="-285750" algn="l" defTabSz="121917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201F1F"/>
                </a:solidFill>
                <a:effectLst/>
                <a:uLnTx/>
                <a:uFillTx/>
                <a:latin typeface="Calibri" panose="020F0502020204030204" pitchFamily="34" charset="0"/>
                <a:ea typeface="Open Sans Light" charset="0"/>
                <a:cs typeface="Calibri" panose="020F0502020204030204" pitchFamily="34" charset="0"/>
              </a:rPr>
              <a:t>Incentive Calculation: </a:t>
            </a:r>
            <a:r>
              <a:rPr kumimoji="0" lang="en-US" i="0" u="none" strike="noStrike" kern="1200" cap="none" spc="0" normalizeH="0" baseline="0" noProof="0" dirty="0">
                <a:ln>
                  <a:noFill/>
                </a:ln>
                <a:solidFill>
                  <a:srgbClr val="201F1F"/>
                </a:solidFill>
                <a:effectLst/>
                <a:uLnTx/>
                <a:uFillTx/>
                <a:latin typeface="Calibri" panose="020F0502020204030204" pitchFamily="34" charset="0"/>
                <a:ea typeface="Open Sans Light" charset="0"/>
                <a:cs typeface="Calibri" panose="020F0502020204030204" pitchFamily="34" charset="0"/>
              </a:rPr>
              <a:t>(Current Annual Funding (CLA) / 12 months) x Number of Months Needed = PTI</a:t>
            </a:r>
          </a:p>
          <a:p>
            <a:pPr marL="285750" marR="0" lvl="0" indent="-285750" algn="l" defTabSz="121917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b="0" i="1" u="none" strike="noStrike" kern="1200" cap="none" spc="0" normalizeH="0" baseline="0" noProof="0" dirty="0">
                <a:ln>
                  <a:noFill/>
                </a:ln>
                <a:solidFill>
                  <a:srgbClr val="201F1F"/>
                </a:solidFill>
                <a:effectLst/>
                <a:uLnTx/>
                <a:uFillTx/>
                <a:latin typeface="Calibri" panose="020F0502020204030204" pitchFamily="34" charset="0"/>
                <a:ea typeface="Open Sans Light" charset="0"/>
                <a:cs typeface="Calibri" panose="020F0502020204030204" pitchFamily="34" charset="0"/>
              </a:rPr>
              <a:t>Incentive Limits: </a:t>
            </a:r>
            <a:r>
              <a:rPr kumimoji="0" lang="en-US" b="0" u="none" strike="noStrike" kern="1200" cap="none" spc="0" normalizeH="0" baseline="0" noProof="0" dirty="0">
                <a:ln>
                  <a:noFill/>
                </a:ln>
                <a:solidFill>
                  <a:srgbClr val="201F1F"/>
                </a:solidFill>
                <a:effectLst/>
                <a:uLnTx/>
                <a:uFillTx/>
                <a:latin typeface="Calibri" panose="020F0502020204030204" pitchFamily="34" charset="0"/>
                <a:ea typeface="Open Sans Light" charset="0"/>
                <a:cs typeface="Calibri" panose="020F0502020204030204" pitchFamily="34" charset="0"/>
              </a:rPr>
              <a:t>Maximum of 6 months, or until the last individual transitions out of the CLA</a:t>
            </a:r>
            <a:endParaRPr kumimoji="0" lang="en-US" b="0" i="1" u="none" strike="noStrike" kern="1200" cap="none" spc="0" normalizeH="0" baseline="0" noProof="0" dirty="0">
              <a:ln>
                <a:noFill/>
              </a:ln>
              <a:solidFill>
                <a:srgbClr val="201F1F"/>
              </a:solidFill>
              <a:effectLst/>
              <a:uLnTx/>
              <a:uFillTx/>
              <a:latin typeface="Calibri" panose="020F0502020204030204" pitchFamily="34" charset="0"/>
              <a:ea typeface="Open Sans Light" charset="0"/>
              <a:cs typeface="Calibri" panose="020F0502020204030204" pitchFamily="34" charset="0"/>
            </a:endParaRPr>
          </a:p>
        </p:txBody>
      </p:sp>
      <p:sp>
        <p:nvSpPr>
          <p:cNvPr id="4" name="Rectangle 3">
            <a:extLst>
              <a:ext uri="{FF2B5EF4-FFF2-40B4-BE49-F238E27FC236}">
                <a16:creationId xmlns:a16="http://schemas.microsoft.com/office/drawing/2014/main" id="{04A47F69-FD18-1705-F5E8-9E49889EEE88}"/>
              </a:ext>
            </a:extLst>
          </p:cNvPr>
          <p:cNvSpPr/>
          <p:nvPr/>
        </p:nvSpPr>
        <p:spPr>
          <a:xfrm>
            <a:off x="443964" y="1186898"/>
            <a:ext cx="11146209" cy="1317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868662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5906C14-CE7A-20D1-E99C-0C589EDDA442}"/>
              </a:ext>
            </a:extLst>
          </p:cNvPr>
          <p:cNvSpPr txBox="1">
            <a:spLocks/>
          </p:cNvSpPr>
          <p:nvPr/>
        </p:nvSpPr>
        <p:spPr bwMode="gray">
          <a:xfrm>
            <a:off x="443964" y="431079"/>
            <a:ext cx="5901418" cy="423349"/>
          </a:xfrm>
          <a:prstGeom prst="rect">
            <a:avLst/>
          </a:prstGeom>
        </p:spPr>
        <p:txBody>
          <a:bodyPr vert="horz" lIns="0" tIns="0" rIns="0" bIns="0" rtlCol="0" anchor="t" anchorCtr="0">
            <a:noAutofit/>
          </a:bodyPr>
          <a:lstStyle>
            <a:lvl1pPr algn="l" defTabSz="914400" rtl="0" eaLnBrk="1" latinLnBrk="0" hangingPunct="1">
              <a:spcBef>
                <a:spcPct val="0"/>
              </a:spcBef>
              <a:buNone/>
              <a:defRPr sz="2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pitchFamily="34" charset="0"/>
                <a:ea typeface="Open Sans" panose="020B0606030504020204" pitchFamily="34" charset="0"/>
                <a:cs typeface="Calibri" panose="020F0502020204030204" pitchFamily="34" charset="0"/>
              </a:rPr>
              <a:t>New Residential Placement Incentive</a:t>
            </a:r>
          </a:p>
        </p:txBody>
      </p:sp>
      <p:sp>
        <p:nvSpPr>
          <p:cNvPr id="10" name="Rectangle 9">
            <a:extLst>
              <a:ext uri="{FF2B5EF4-FFF2-40B4-BE49-F238E27FC236}">
                <a16:creationId xmlns:a16="http://schemas.microsoft.com/office/drawing/2014/main" id="{42FCE8DC-4141-EADF-DAD3-906303AF0356}"/>
              </a:ext>
            </a:extLst>
          </p:cNvPr>
          <p:cNvSpPr/>
          <p:nvPr/>
        </p:nvSpPr>
        <p:spPr bwMode="gray">
          <a:xfrm>
            <a:off x="443964" y="1186898"/>
            <a:ext cx="11146209" cy="2743200"/>
          </a:xfrm>
          <a:prstGeom prst="rect">
            <a:avLst/>
          </a:prstGeom>
          <a:noFill/>
          <a:ln w="19050" algn="ctr">
            <a:solidFill>
              <a:srgbClr val="21316D"/>
            </a:solidFill>
            <a:miter lim="800000"/>
            <a:headEnd/>
            <a:tailEnd/>
          </a:ln>
        </p:spPr>
        <p:txBody>
          <a:bodyPr wrap="square" lIns="88900" tIns="88900" rIns="88900" bIns="88900" rtlCol="0" anchor="ctr"/>
          <a:lstStyle/>
          <a:p>
            <a:pPr marR="0" lvl="0" algn="l" defTabSz="1219170" rtl="0" eaLnBrk="1" fontAlgn="auto" latinLnBrk="0" hangingPunct="1">
              <a:lnSpc>
                <a:spcPct val="110000"/>
              </a:lnSpc>
              <a:spcBef>
                <a:spcPts val="0"/>
              </a:spcBef>
              <a:spcAft>
                <a:spcPts val="600"/>
              </a:spcAft>
              <a:buClrTx/>
              <a:buSzTx/>
              <a:tabLst/>
              <a:defRPr/>
            </a:pPr>
            <a:r>
              <a:rPr kumimoji="0" lang="en-US" sz="2000" b="1" i="0" u="none" strike="noStrike" kern="1200" cap="none" spc="0" normalizeH="0" baseline="0" noProof="0" dirty="0">
                <a:ln>
                  <a:noFill/>
                </a:ln>
                <a:solidFill>
                  <a:srgbClr val="009CEA"/>
                </a:solidFill>
                <a:effectLst/>
                <a:uLnTx/>
                <a:uFillTx/>
                <a:latin typeface="Calibri" panose="020F0502020204030204" pitchFamily="34" charset="0"/>
                <a:ea typeface="Open Sans Light" charset="0"/>
                <a:cs typeface="Calibri" panose="020F0502020204030204" pitchFamily="34" charset="0"/>
              </a:rPr>
              <a:t>New Residential Placement Incentive </a:t>
            </a:r>
            <a:r>
              <a:rPr kumimoji="0" lang="en-US" sz="2000" i="0" u="none" strike="noStrike" kern="1200" cap="none" spc="0" normalizeH="0" baseline="0" noProof="0" dirty="0">
                <a:ln>
                  <a:noFill/>
                </a:ln>
                <a:effectLst/>
                <a:uLnTx/>
                <a:uFillTx/>
                <a:latin typeface="Calibri" panose="020F0502020204030204" pitchFamily="34" charset="0"/>
                <a:ea typeface="Open Sans Light" charset="0"/>
                <a:cs typeface="Calibri" panose="020F0502020204030204" pitchFamily="34" charset="0"/>
              </a:rPr>
              <a:t>for individuals that transition from congregate living settings to independent living settings</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Open Sans Light" charset="0"/>
              <a:cs typeface="Calibri" panose="020F0502020204030204" pitchFamily="34" charset="0"/>
            </a:endParaRPr>
          </a:p>
          <a:p>
            <a:pPr marL="285750" marR="0" lvl="0" indent="-285750" algn="l" defTabSz="1219170"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n-US" b="1" dirty="0">
                <a:solidFill>
                  <a:srgbClr val="201F1F"/>
                </a:solidFill>
                <a:latin typeface="Calibri" panose="020F0502020204030204" pitchFamily="34" charset="0"/>
                <a:ea typeface="Open Sans Light" charset="0"/>
                <a:cs typeface="Calibri" panose="020F0502020204030204" pitchFamily="34" charset="0"/>
              </a:rPr>
              <a:t>Scenario: </a:t>
            </a:r>
            <a:r>
              <a:rPr lang="en-US" dirty="0">
                <a:solidFill>
                  <a:srgbClr val="201F1F"/>
                </a:solidFill>
                <a:latin typeface="Calibri" panose="020F0502020204030204" pitchFamily="34" charset="0"/>
                <a:ea typeface="Open Sans Light" charset="0"/>
                <a:cs typeface="Calibri" panose="020F0502020204030204" pitchFamily="34" charset="0"/>
              </a:rPr>
              <a:t>Individual transitions from a CLA to IHS in their own apartment</a:t>
            </a:r>
          </a:p>
          <a:p>
            <a:pPr marL="285750" marR="0" lvl="0" indent="-285750" algn="l" defTabSz="121917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201F1F"/>
                </a:solidFill>
                <a:effectLst/>
                <a:uLnTx/>
                <a:uFillTx/>
                <a:latin typeface="Calibri" panose="020F0502020204030204" pitchFamily="34" charset="0"/>
                <a:ea typeface="Open Sans Light" charset="0"/>
                <a:cs typeface="Calibri" panose="020F0502020204030204" pitchFamily="34" charset="0"/>
              </a:rPr>
              <a:t>Incentive Calculation: </a:t>
            </a:r>
            <a:r>
              <a:rPr kumimoji="0" lang="en-US" i="0" u="none" strike="noStrike" kern="1200" cap="none" spc="0" normalizeH="0" baseline="0" noProof="0" dirty="0">
                <a:ln>
                  <a:noFill/>
                </a:ln>
                <a:solidFill>
                  <a:srgbClr val="201F1F"/>
                </a:solidFill>
                <a:effectLst/>
                <a:uLnTx/>
                <a:uFillTx/>
                <a:latin typeface="Calibri" panose="020F0502020204030204" pitchFamily="34" charset="0"/>
                <a:ea typeface="Open Sans Light" charset="0"/>
                <a:cs typeface="Calibri" panose="020F0502020204030204" pitchFamily="34" charset="0"/>
              </a:rPr>
              <a:t>(Target Annual Funding (IHS) / 52) x Number of weeks needed = NRPI</a:t>
            </a:r>
          </a:p>
          <a:p>
            <a:pPr marL="285750" indent="-285750" defTabSz="1219170">
              <a:lnSpc>
                <a:spcPct val="110000"/>
              </a:lnSpc>
              <a:spcAft>
                <a:spcPts val="600"/>
              </a:spcAft>
              <a:buFont typeface="Arial" panose="020B0604020202020204" pitchFamily="34" charset="0"/>
              <a:buChar char="•"/>
              <a:defRPr/>
            </a:pPr>
            <a:r>
              <a:rPr lang="en-US" i="1" dirty="0">
                <a:solidFill>
                  <a:srgbClr val="201F1F"/>
                </a:solidFill>
                <a:latin typeface="Calibri" panose="020F0502020204030204" pitchFamily="34" charset="0"/>
                <a:ea typeface="Open Sans Light" charset="0"/>
                <a:cs typeface="Calibri" panose="020F0502020204030204" pitchFamily="34" charset="0"/>
              </a:rPr>
              <a:t>I</a:t>
            </a:r>
            <a:r>
              <a:rPr kumimoji="0" lang="en-US" b="0" i="1" u="none" strike="noStrike" kern="1200" cap="none" spc="0" normalizeH="0" baseline="0" noProof="0" dirty="0" err="1">
                <a:ln>
                  <a:noFill/>
                </a:ln>
                <a:solidFill>
                  <a:srgbClr val="201F1F"/>
                </a:solidFill>
                <a:effectLst/>
                <a:uLnTx/>
                <a:uFillTx/>
                <a:latin typeface="Calibri" panose="020F0502020204030204" pitchFamily="34" charset="0"/>
                <a:ea typeface="Open Sans Light" charset="0"/>
                <a:cs typeface="Calibri" panose="020F0502020204030204" pitchFamily="34" charset="0"/>
              </a:rPr>
              <a:t>ncentive</a:t>
            </a:r>
            <a:r>
              <a:rPr kumimoji="0" lang="en-US" b="0" i="1" u="none" strike="noStrike" kern="1200" cap="none" spc="0" normalizeH="0" baseline="0" noProof="0" dirty="0">
                <a:ln>
                  <a:noFill/>
                </a:ln>
                <a:solidFill>
                  <a:srgbClr val="201F1F"/>
                </a:solidFill>
                <a:effectLst/>
                <a:uLnTx/>
                <a:uFillTx/>
                <a:latin typeface="Calibri" panose="020F0502020204030204" pitchFamily="34" charset="0"/>
                <a:ea typeface="Open Sans Light" charset="0"/>
                <a:cs typeface="Calibri" panose="020F0502020204030204" pitchFamily="34" charset="0"/>
              </a:rPr>
              <a:t> Limits: </a:t>
            </a:r>
            <a:r>
              <a:rPr kumimoji="0" lang="en-US" b="0" u="none" strike="noStrike" kern="1200" cap="none" spc="0" normalizeH="0" baseline="0" noProof="0" dirty="0">
                <a:ln>
                  <a:noFill/>
                </a:ln>
                <a:solidFill>
                  <a:srgbClr val="201F1F"/>
                </a:solidFill>
                <a:effectLst/>
                <a:uLnTx/>
                <a:uFillTx/>
                <a:latin typeface="Calibri" panose="020F0502020204030204" pitchFamily="34" charset="0"/>
                <a:ea typeface="Open Sans Light" charset="0"/>
                <a:cs typeface="Calibri" panose="020F0502020204030204" pitchFamily="34" charset="0"/>
              </a:rPr>
              <a:t>Maximum of 20 weeks</a:t>
            </a:r>
          </a:p>
        </p:txBody>
      </p:sp>
      <p:sp>
        <p:nvSpPr>
          <p:cNvPr id="4" name="Rectangle 3">
            <a:extLst>
              <a:ext uri="{FF2B5EF4-FFF2-40B4-BE49-F238E27FC236}">
                <a16:creationId xmlns:a16="http://schemas.microsoft.com/office/drawing/2014/main" id="{04A47F69-FD18-1705-F5E8-9E49889EEE88}"/>
              </a:ext>
            </a:extLst>
          </p:cNvPr>
          <p:cNvSpPr/>
          <p:nvPr/>
        </p:nvSpPr>
        <p:spPr>
          <a:xfrm>
            <a:off x="443964" y="1186898"/>
            <a:ext cx="11146209" cy="1317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139100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626E2B-1B6A-E4CE-5141-DFDCB655D32A}"/>
              </a:ext>
            </a:extLst>
          </p:cNvPr>
          <p:cNvSpPr txBox="1"/>
          <p:nvPr/>
        </p:nvSpPr>
        <p:spPr>
          <a:xfrm>
            <a:off x="501652" y="317503"/>
            <a:ext cx="862027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Transforming Settings</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5D5BBB9C-ABD0-5F33-31F1-9632A93A9C02}"/>
              </a:ext>
            </a:extLst>
          </p:cNvPr>
          <p:cNvSpPr txBox="1">
            <a:spLocks/>
          </p:cNvSpPr>
          <p:nvPr/>
        </p:nvSpPr>
        <p:spPr>
          <a:xfrm>
            <a:off x="522895" y="875120"/>
            <a:ext cx="11146209" cy="33409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01F1F"/>
                </a:solidFill>
                <a:effectLst/>
                <a:uLnTx/>
                <a:uFillTx/>
                <a:latin typeface="Calibri" panose="020F0502020204030204" pitchFamily="34" charset="0"/>
                <a:ea typeface="Open Sans Light" charset="0"/>
                <a:cs typeface="Calibri" panose="020F0502020204030204" pitchFamily="34" charset="0"/>
              </a:rPr>
              <a:t>Through STEP, people can move to supports that are the best fit for them. This includes people who struggle to find supports because of behavioral or medical support needs, or that are on the DDS waitlist.</a:t>
            </a:r>
            <a:endParaRPr kumimoji="0" lang="en-US" sz="1800" b="0" i="0" u="none" strike="noStrike" kern="1200" cap="none" spc="0" normalizeH="0" baseline="0" noProof="0">
              <a:ln>
                <a:noFill/>
              </a:ln>
              <a:solidFill>
                <a:srgbClr val="201F1F"/>
              </a:solidFill>
              <a:effectLst/>
              <a:uLnTx/>
              <a:uFillTx/>
              <a:latin typeface="Calibri" panose="020F0502020204030204" pitchFamily="34" charset="0"/>
              <a:ea typeface="Open Sans Light" charset="0"/>
              <a:cs typeface="Calibri" panose="020F0502020204030204" pitchFamily="34" charset="0"/>
            </a:endParaRPr>
          </a:p>
        </p:txBody>
      </p:sp>
      <p:pic>
        <p:nvPicPr>
          <p:cNvPr id="32" name="Graphic 31" descr="Group of men with solid fill">
            <a:extLst>
              <a:ext uri="{FF2B5EF4-FFF2-40B4-BE49-F238E27FC236}">
                <a16:creationId xmlns:a16="http://schemas.microsoft.com/office/drawing/2014/main" id="{9A2FC03B-59D6-30C2-CD8F-515866E773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1021" y="1834919"/>
            <a:ext cx="1089151" cy="1089151"/>
          </a:xfrm>
          <a:prstGeom prst="rect">
            <a:avLst/>
          </a:prstGeom>
        </p:spPr>
      </p:pic>
      <p:sp>
        <p:nvSpPr>
          <p:cNvPr id="33" name="Arrow: Right 32">
            <a:extLst>
              <a:ext uri="{FF2B5EF4-FFF2-40B4-BE49-F238E27FC236}">
                <a16:creationId xmlns:a16="http://schemas.microsoft.com/office/drawing/2014/main" id="{B78FCFE0-1880-3483-454C-594263C30BAD}"/>
              </a:ext>
            </a:extLst>
          </p:cNvPr>
          <p:cNvSpPr/>
          <p:nvPr/>
        </p:nvSpPr>
        <p:spPr>
          <a:xfrm>
            <a:off x="2498658" y="2332185"/>
            <a:ext cx="1673352" cy="251088"/>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Graphic 43" descr="Man with solid fill">
            <a:extLst>
              <a:ext uri="{FF2B5EF4-FFF2-40B4-BE49-F238E27FC236}">
                <a16:creationId xmlns:a16="http://schemas.microsoft.com/office/drawing/2014/main" id="{0F95502E-CA18-2666-0E4E-AEDDCE187D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30315" y="1813581"/>
            <a:ext cx="914400" cy="914400"/>
          </a:xfrm>
          <a:prstGeom prst="rect">
            <a:avLst/>
          </a:prstGeom>
        </p:spPr>
      </p:pic>
      <p:sp>
        <p:nvSpPr>
          <p:cNvPr id="46" name="TextBox 45">
            <a:extLst>
              <a:ext uri="{FF2B5EF4-FFF2-40B4-BE49-F238E27FC236}">
                <a16:creationId xmlns:a16="http://schemas.microsoft.com/office/drawing/2014/main" id="{8D9C85D1-811D-2CC6-E2B9-C4309930A6F4}"/>
              </a:ext>
            </a:extLst>
          </p:cNvPr>
          <p:cNvSpPr txBox="1"/>
          <p:nvPr/>
        </p:nvSpPr>
        <p:spPr>
          <a:xfrm>
            <a:off x="269507" y="2935526"/>
            <a:ext cx="182506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CLA or CRS</a:t>
            </a:r>
          </a:p>
        </p:txBody>
      </p:sp>
      <p:sp>
        <p:nvSpPr>
          <p:cNvPr id="47" name="TextBox 46">
            <a:extLst>
              <a:ext uri="{FF2B5EF4-FFF2-40B4-BE49-F238E27FC236}">
                <a16:creationId xmlns:a16="http://schemas.microsoft.com/office/drawing/2014/main" id="{043E9471-1277-B347-42C7-F56DFF513758}"/>
              </a:ext>
            </a:extLst>
          </p:cNvPr>
          <p:cNvSpPr txBox="1"/>
          <p:nvPr/>
        </p:nvSpPr>
        <p:spPr>
          <a:xfrm>
            <a:off x="4538996" y="2847091"/>
            <a:ext cx="28749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IHS or CCH </a:t>
            </a:r>
            <a:r>
              <a:rPr lang="en-US" sz="1600">
                <a:solidFill>
                  <a:prstClr val="black"/>
                </a:solidFill>
                <a:latin typeface="Calibri" panose="020F0502020204030204"/>
              </a:rPr>
              <a:t>Supports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8" name="Graphic 47" descr="Group of men with solid fill">
            <a:extLst>
              <a:ext uri="{FF2B5EF4-FFF2-40B4-BE49-F238E27FC236}">
                <a16:creationId xmlns:a16="http://schemas.microsoft.com/office/drawing/2014/main" id="{9E9046D9-3A14-F37C-8BB8-96E8F86DA6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79786" y="3552101"/>
            <a:ext cx="1089151" cy="1089151"/>
          </a:xfrm>
          <a:prstGeom prst="rect">
            <a:avLst/>
          </a:prstGeom>
        </p:spPr>
      </p:pic>
      <p:sp>
        <p:nvSpPr>
          <p:cNvPr id="50" name="Arrow: Circular 49">
            <a:extLst>
              <a:ext uri="{FF2B5EF4-FFF2-40B4-BE49-F238E27FC236}">
                <a16:creationId xmlns:a16="http://schemas.microsoft.com/office/drawing/2014/main" id="{2A2859C1-E5ED-A97C-42E8-3A1D11AB015C}"/>
              </a:ext>
            </a:extLst>
          </p:cNvPr>
          <p:cNvSpPr/>
          <p:nvPr/>
        </p:nvSpPr>
        <p:spPr>
          <a:xfrm rot="12679301">
            <a:off x="1174563" y="3175674"/>
            <a:ext cx="1375595" cy="1453896"/>
          </a:xfrm>
          <a:prstGeom prst="circularArrow">
            <a:avLst>
              <a:gd name="adj1" fmla="val 12500"/>
              <a:gd name="adj2" fmla="val 1142319"/>
              <a:gd name="adj3" fmla="val 20457681"/>
              <a:gd name="adj4" fmla="val 13732911"/>
              <a:gd name="adj5" fmla="val 125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1D94AF80-F892-CB88-EA36-4D0FEA04C342}"/>
              </a:ext>
            </a:extLst>
          </p:cNvPr>
          <p:cNvSpPr txBox="1"/>
          <p:nvPr/>
        </p:nvSpPr>
        <p:spPr>
          <a:xfrm>
            <a:off x="3168937" y="3483502"/>
            <a:ext cx="221631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Individuals on the DDS </a:t>
            </a:r>
            <a:r>
              <a:rPr kumimoji="0" lang="en-US" sz="1600" b="1" i="0" u="none" strike="noStrike" kern="1200" cap="none" spc="0" normalizeH="0" baseline="0" noProof="0" dirty="0">
                <a:ln>
                  <a:noFill/>
                </a:ln>
                <a:solidFill>
                  <a:schemeClr val="accent1"/>
                </a:solidFill>
                <a:effectLst/>
                <a:uLnTx/>
                <a:uFillTx/>
                <a:latin typeface="Calibri" panose="020F0502020204030204"/>
                <a:ea typeface="+mn-ea"/>
                <a:cs typeface="+mn-cs"/>
              </a:rPr>
              <a:t>residential waitlist </a:t>
            </a:r>
            <a:r>
              <a:rPr kumimoji="0" lang="en-US" sz="1600" i="0" u="none" strike="noStrike" kern="1200" cap="none" spc="0" normalizeH="0" baseline="0" noProof="0" dirty="0">
                <a:ln>
                  <a:noFill/>
                </a:ln>
                <a:effectLst/>
                <a:uLnTx/>
                <a:uFillTx/>
                <a:latin typeface="Calibri" panose="020F0502020204030204"/>
                <a:ea typeface="+mn-ea"/>
                <a:cs typeface="+mn-cs"/>
              </a:rPr>
              <a:t>and/or individuals with significant behavioral or medical support needs</a:t>
            </a:r>
          </a:p>
        </p:txBody>
      </p:sp>
      <p:pic>
        <p:nvPicPr>
          <p:cNvPr id="43" name="Graphic 42" descr="Man with solid fill">
            <a:extLst>
              <a:ext uri="{FF2B5EF4-FFF2-40B4-BE49-F238E27FC236}">
                <a16:creationId xmlns:a16="http://schemas.microsoft.com/office/drawing/2014/main" id="{D2FDE5D8-2910-1DCF-D2AC-7779710DF2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65816" y="1810638"/>
            <a:ext cx="914400" cy="914400"/>
          </a:xfrm>
          <a:prstGeom prst="rect">
            <a:avLst/>
          </a:prstGeom>
        </p:spPr>
      </p:pic>
      <p:sp>
        <p:nvSpPr>
          <p:cNvPr id="19" name="Rectangle 18">
            <a:extLst>
              <a:ext uri="{FF2B5EF4-FFF2-40B4-BE49-F238E27FC236}">
                <a16:creationId xmlns:a16="http://schemas.microsoft.com/office/drawing/2014/main" id="{0154FA2B-2B72-84AB-A1FB-85F0651E52C2}"/>
              </a:ext>
            </a:extLst>
          </p:cNvPr>
          <p:cNvSpPr/>
          <p:nvPr/>
        </p:nvSpPr>
        <p:spPr>
          <a:xfrm>
            <a:off x="7652751" y="3208069"/>
            <a:ext cx="4016353" cy="2182287"/>
          </a:xfrm>
          <a:prstGeom prst="rect">
            <a:avLst/>
          </a:prstGeom>
          <a:solidFill>
            <a:schemeClr val="bg1">
              <a:lumMod val="50000"/>
              <a:alpha val="11000"/>
            </a:schemeClr>
          </a:solid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a:solidFill>
                  <a:schemeClr val="tx1"/>
                </a:solidFill>
              </a:rPr>
              <a:t>Using incentives to restructure settings to serve individuals with complex needs:</a:t>
            </a:r>
          </a:p>
          <a:p>
            <a:pPr marL="285750" indent="-285750">
              <a:buFont typeface="Arial" panose="020B0604020202020204" pitchFamily="34" charset="0"/>
              <a:buChar char="•"/>
            </a:pPr>
            <a:r>
              <a:rPr lang="en-US">
                <a:solidFill>
                  <a:schemeClr val="tx1"/>
                </a:solidFill>
              </a:rPr>
              <a:t>Hire and train additional staff</a:t>
            </a:r>
          </a:p>
          <a:p>
            <a:pPr marL="285750" indent="-285750">
              <a:buFont typeface="Arial" panose="020B0604020202020204" pitchFamily="34" charset="0"/>
              <a:buChar char="•"/>
            </a:pPr>
            <a:r>
              <a:rPr lang="en-US">
                <a:solidFill>
                  <a:schemeClr val="tx1"/>
                </a:solidFill>
              </a:rPr>
              <a:t>Invest in assistive technology and remote supports</a:t>
            </a:r>
          </a:p>
          <a:p>
            <a:pPr marL="285750" indent="-285750">
              <a:buFont typeface="Arial" panose="020B0604020202020204" pitchFamily="34" charset="0"/>
              <a:buChar char="•"/>
            </a:pPr>
            <a:r>
              <a:rPr lang="en-US">
                <a:solidFill>
                  <a:schemeClr val="tx1"/>
                </a:solidFill>
              </a:rPr>
              <a:t>Transform physical spaces to improve accessibility</a:t>
            </a:r>
          </a:p>
        </p:txBody>
      </p:sp>
      <p:pic>
        <p:nvPicPr>
          <p:cNvPr id="2" name="Graphic 1" descr="Man with solid fill">
            <a:extLst>
              <a:ext uri="{FF2B5EF4-FFF2-40B4-BE49-F238E27FC236}">
                <a16:creationId xmlns:a16="http://schemas.microsoft.com/office/drawing/2014/main" id="{F61183B1-0987-BCB2-287D-74AC2280B3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66262" y="1810638"/>
            <a:ext cx="914400" cy="914400"/>
          </a:xfrm>
          <a:prstGeom prst="rect">
            <a:avLst/>
          </a:prstGeom>
        </p:spPr>
      </p:pic>
      <p:sp>
        <p:nvSpPr>
          <p:cNvPr id="5" name="Rectangle 4">
            <a:extLst>
              <a:ext uri="{FF2B5EF4-FFF2-40B4-BE49-F238E27FC236}">
                <a16:creationId xmlns:a16="http://schemas.microsoft.com/office/drawing/2014/main" id="{3584AFB5-F312-9F8D-D682-17B3B5D55B14}"/>
              </a:ext>
            </a:extLst>
          </p:cNvPr>
          <p:cNvSpPr/>
          <p:nvPr/>
        </p:nvSpPr>
        <p:spPr>
          <a:xfrm>
            <a:off x="362440" y="5459928"/>
            <a:ext cx="5170026" cy="390073"/>
          </a:xfrm>
          <a:prstGeom prst="rect">
            <a:avLst/>
          </a:prstGeom>
          <a:solidFill>
            <a:schemeClr val="accent2"/>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t>Backfilling CLA/CRS settings</a:t>
            </a:r>
          </a:p>
        </p:txBody>
      </p:sp>
      <p:cxnSp>
        <p:nvCxnSpPr>
          <p:cNvPr id="6" name="Connector: Elbow 5">
            <a:extLst>
              <a:ext uri="{FF2B5EF4-FFF2-40B4-BE49-F238E27FC236}">
                <a16:creationId xmlns:a16="http://schemas.microsoft.com/office/drawing/2014/main" id="{E98DCE22-168A-D36C-A907-E3A8C0D8C60A}"/>
              </a:ext>
            </a:extLst>
          </p:cNvPr>
          <p:cNvCxnSpPr>
            <a:cxnSpLocks/>
            <a:stCxn id="5" idx="1"/>
            <a:endCxn id="7" idx="1"/>
          </p:cNvCxnSpPr>
          <p:nvPr/>
        </p:nvCxnSpPr>
        <p:spPr>
          <a:xfrm rot="10800000" flipH="1" flipV="1">
            <a:off x="362439" y="5654965"/>
            <a:ext cx="1120731" cy="750296"/>
          </a:xfrm>
          <a:prstGeom prst="bentConnector3">
            <a:avLst>
              <a:gd name="adj1" fmla="val -20397"/>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6E6F54F-901A-237D-BC40-A521DC9E168B}"/>
              </a:ext>
            </a:extLst>
          </p:cNvPr>
          <p:cNvSpPr txBox="1"/>
          <p:nvPr/>
        </p:nvSpPr>
        <p:spPr>
          <a:xfrm>
            <a:off x="1483171" y="5943596"/>
            <a:ext cx="10311432" cy="923330"/>
          </a:xfrm>
          <a:prstGeom prst="rect">
            <a:avLst/>
          </a:prstGeom>
          <a:noFill/>
        </p:spPr>
        <p:txBody>
          <a:bodyPr wrap="square">
            <a:spAutoFit/>
          </a:bodyPr>
          <a:lstStyle/>
          <a:p>
            <a:r>
              <a:rPr lang="en-US" sz="1800" i="1" dirty="0">
                <a:solidFill>
                  <a:schemeClr val="tx1"/>
                </a:solidFill>
              </a:rPr>
              <a:t>If a provider backfills a CLA/CRS setting following a transition, </a:t>
            </a:r>
            <a:r>
              <a:rPr lang="en-US" sz="1800" b="1" i="1" dirty="0">
                <a:solidFill>
                  <a:schemeClr val="tx1"/>
                </a:solidFill>
              </a:rPr>
              <a:t>that individual must be from the DDS waitlist or approved by DDS as having significant behavioral or medical support needs</a:t>
            </a:r>
            <a:r>
              <a:rPr lang="en-US" sz="1800" i="1" dirty="0">
                <a:solidFill>
                  <a:schemeClr val="tx1"/>
                </a:solidFill>
              </a:rPr>
              <a:t> for the transition to be</a:t>
            </a:r>
            <a:r>
              <a:rPr lang="en-US" sz="1800" b="1" i="1" dirty="0">
                <a:solidFill>
                  <a:schemeClr val="tx1"/>
                </a:solidFill>
              </a:rPr>
              <a:t> eligible for STEP incentives.</a:t>
            </a:r>
            <a:endParaRPr lang="en-US" sz="1800" i="1" dirty="0">
              <a:solidFill>
                <a:schemeClr val="tx1"/>
              </a:solidFill>
            </a:endParaRPr>
          </a:p>
        </p:txBody>
      </p:sp>
    </p:spTree>
    <p:extLst>
      <p:ext uri="{BB962C8B-B14F-4D97-AF65-F5344CB8AC3E}">
        <p14:creationId xmlns:p14="http://schemas.microsoft.com/office/powerpoint/2010/main" val="3687728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272FB6-DC83-49E8-83B0-ABAE93C96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5576" y="200175"/>
            <a:ext cx="764009" cy="1011099"/>
          </a:xfrm>
          <a:prstGeom prst="rect">
            <a:avLst/>
          </a:prstGeom>
        </p:spPr>
      </p:pic>
      <p:pic>
        <p:nvPicPr>
          <p:cNvPr id="4" name="Picture 2" descr="CT Department of Developmental Disabilities | LinkedIn">
            <a:extLst>
              <a:ext uri="{FF2B5EF4-FFF2-40B4-BE49-F238E27FC236}">
                <a16:creationId xmlns:a16="http://schemas.microsoft.com/office/drawing/2014/main" id="{5517EC61-3D94-4854-8951-6FCEDAB51E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95" y="200175"/>
            <a:ext cx="764009" cy="2444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5BC91F4-2E40-4374-98E4-04D6CFB0D7C5}"/>
              </a:ext>
            </a:extLst>
          </p:cNvPr>
          <p:cNvSpPr/>
          <p:nvPr/>
        </p:nvSpPr>
        <p:spPr>
          <a:xfrm>
            <a:off x="0" y="3150703"/>
            <a:ext cx="9422296" cy="904461"/>
          </a:xfrm>
          <a:prstGeom prst="rect">
            <a:avLst/>
          </a:prstGeom>
          <a:noFill/>
          <a:ln w="28575">
            <a:solidFill>
              <a:srgbClr val="E03C3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4800">
                <a:solidFill>
                  <a:schemeClr val="tx1"/>
                </a:solidFill>
              </a:rPr>
              <a:t> Transition Plans </a:t>
            </a:r>
          </a:p>
        </p:txBody>
      </p:sp>
      <p:sp>
        <p:nvSpPr>
          <p:cNvPr id="6" name="Rectangle 5">
            <a:extLst>
              <a:ext uri="{FF2B5EF4-FFF2-40B4-BE49-F238E27FC236}">
                <a16:creationId xmlns:a16="http://schemas.microsoft.com/office/drawing/2014/main" id="{907CD1EF-DCD2-48D7-AD53-907055C7D114}"/>
              </a:ext>
            </a:extLst>
          </p:cNvPr>
          <p:cNvSpPr/>
          <p:nvPr/>
        </p:nvSpPr>
        <p:spPr>
          <a:xfrm>
            <a:off x="5993296" y="3150702"/>
            <a:ext cx="3429000" cy="904461"/>
          </a:xfrm>
          <a:prstGeom prst="rect">
            <a:avLst/>
          </a:prstGeom>
          <a:solidFill>
            <a:srgbClr val="E03C3A"/>
          </a:solidFill>
          <a:ln w="28575">
            <a:solidFill>
              <a:srgbClr val="E03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a:solidFill>
                <a:schemeClr val="tx1"/>
              </a:solidFill>
            </a:endParaRPr>
          </a:p>
        </p:txBody>
      </p:sp>
      <p:cxnSp>
        <p:nvCxnSpPr>
          <p:cNvPr id="8" name="Straight Connector 7">
            <a:extLst>
              <a:ext uri="{FF2B5EF4-FFF2-40B4-BE49-F238E27FC236}">
                <a16:creationId xmlns:a16="http://schemas.microsoft.com/office/drawing/2014/main" id="{EA62C180-5CC1-4241-80F4-48F511C1CAEC}"/>
              </a:ext>
            </a:extLst>
          </p:cNvPr>
          <p:cNvCxnSpPr>
            <a:cxnSpLocks/>
          </p:cNvCxnSpPr>
          <p:nvPr/>
        </p:nvCxnSpPr>
        <p:spPr>
          <a:xfrm>
            <a:off x="397566" y="4353339"/>
            <a:ext cx="3856383" cy="0"/>
          </a:xfrm>
          <a:prstGeom prst="line">
            <a:avLst/>
          </a:prstGeom>
          <a:ln w="19050">
            <a:solidFill>
              <a:srgbClr val="E03C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98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626E2B-1B6A-E4CE-5141-DFDCB655D32A}"/>
              </a:ext>
            </a:extLst>
          </p:cNvPr>
          <p:cNvSpPr txBox="1"/>
          <p:nvPr/>
        </p:nvSpPr>
        <p:spPr>
          <a:xfrm>
            <a:off x="501652" y="317503"/>
            <a:ext cx="862027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STEP Residential Transition Template</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C10DA68-C646-C4B9-F6B8-5873B3D09326}"/>
              </a:ext>
            </a:extLst>
          </p:cNvPr>
          <p:cNvSpPr txBox="1"/>
          <p:nvPr/>
        </p:nvSpPr>
        <p:spPr>
          <a:xfrm>
            <a:off x="1890258" y="4836911"/>
            <a:ext cx="8170902" cy="461665"/>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We will now </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screenshare</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to walk through the template in detail!</a:t>
            </a:r>
          </a:p>
        </p:txBody>
      </p:sp>
      <p:sp>
        <p:nvSpPr>
          <p:cNvPr id="24" name="Rectangle 23">
            <a:extLst>
              <a:ext uri="{FF2B5EF4-FFF2-40B4-BE49-F238E27FC236}">
                <a16:creationId xmlns:a16="http://schemas.microsoft.com/office/drawing/2014/main" id="{0A05C507-C699-B107-78A8-945422C2448B}"/>
              </a:ext>
            </a:extLst>
          </p:cNvPr>
          <p:cNvSpPr/>
          <p:nvPr/>
        </p:nvSpPr>
        <p:spPr>
          <a:xfrm>
            <a:off x="10135549" y="2869462"/>
            <a:ext cx="1616649" cy="830425"/>
          </a:xfrm>
          <a:prstGeom prst="rect">
            <a:avLst/>
          </a:prstGeom>
          <a:solidFill>
            <a:srgbClr val="C7CFEE"/>
          </a:solidFill>
          <a:ln w="28575">
            <a:solidFill>
              <a:srgbClr val="22326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Ubuntu" charset="0"/>
                <a:cs typeface="Ubuntu" charset="0"/>
              </a:rPr>
              <a:t>Template A2: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Ubuntu" charset="0"/>
                <a:cs typeface="Ubuntu" charset="0"/>
              </a:rPr>
              <a:t>Additional Settings</a:t>
            </a:r>
          </a:p>
        </p:txBody>
      </p:sp>
      <p:sp>
        <p:nvSpPr>
          <p:cNvPr id="25" name="TextBox 24">
            <a:extLst>
              <a:ext uri="{FF2B5EF4-FFF2-40B4-BE49-F238E27FC236}">
                <a16:creationId xmlns:a16="http://schemas.microsoft.com/office/drawing/2014/main" id="{B6B8B052-0E9E-65F3-AC45-F66E357E1398}"/>
              </a:ext>
            </a:extLst>
          </p:cNvPr>
          <p:cNvSpPr txBox="1"/>
          <p:nvPr/>
        </p:nvSpPr>
        <p:spPr>
          <a:xfrm>
            <a:off x="9175194" y="2787827"/>
            <a:ext cx="96035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rPr>
              <a:t>Optional:</a:t>
            </a: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endParaRPr>
          </a:p>
        </p:txBody>
      </p:sp>
      <p:sp>
        <p:nvSpPr>
          <p:cNvPr id="28" name="TextBox 27">
            <a:extLst>
              <a:ext uri="{FF2B5EF4-FFF2-40B4-BE49-F238E27FC236}">
                <a16:creationId xmlns:a16="http://schemas.microsoft.com/office/drawing/2014/main" id="{F4296972-C697-AF93-FC1D-44F3B9E34B98}"/>
              </a:ext>
            </a:extLst>
          </p:cNvPr>
          <p:cNvSpPr txBox="1"/>
          <p:nvPr/>
        </p:nvSpPr>
        <p:spPr>
          <a:xfrm>
            <a:off x="2904363" y="5670465"/>
            <a:ext cx="6096000" cy="369332"/>
          </a:xfrm>
          <a:prstGeom prst="rect">
            <a:avLst/>
          </a:prstGeom>
          <a:noFill/>
        </p:spPr>
        <p:txBody>
          <a:bodyPr wrap="square">
            <a:spAutoFit/>
          </a:bodyPr>
          <a:lstStyle/>
          <a:p>
            <a:pPr algn="ctr"/>
            <a:r>
              <a:rPr lang="en-US"/>
              <a:t>Example Transition Plans are on the </a:t>
            </a:r>
            <a:r>
              <a:rPr lang="en-US">
                <a:hlinkClick r:id="rId3"/>
              </a:rPr>
              <a:t>Provider Gateway</a:t>
            </a:r>
            <a:endParaRPr lang="en-US"/>
          </a:p>
        </p:txBody>
      </p:sp>
      <p:sp>
        <p:nvSpPr>
          <p:cNvPr id="26" name="Rectangle 25">
            <a:extLst>
              <a:ext uri="{FF2B5EF4-FFF2-40B4-BE49-F238E27FC236}">
                <a16:creationId xmlns:a16="http://schemas.microsoft.com/office/drawing/2014/main" id="{D4A8FEC3-CF2B-B294-8EF3-E76AD046E232}"/>
              </a:ext>
            </a:extLst>
          </p:cNvPr>
          <p:cNvSpPr/>
          <p:nvPr/>
        </p:nvSpPr>
        <p:spPr>
          <a:xfrm>
            <a:off x="145312" y="1072630"/>
            <a:ext cx="11901376" cy="3023060"/>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Arrow Connector 1">
            <a:extLst>
              <a:ext uri="{FF2B5EF4-FFF2-40B4-BE49-F238E27FC236}">
                <a16:creationId xmlns:a16="http://schemas.microsoft.com/office/drawing/2014/main" id="{F310DCEE-FCCD-F240-655D-4A37A60556A1}"/>
              </a:ext>
            </a:extLst>
          </p:cNvPr>
          <p:cNvCxnSpPr>
            <a:cxnSpLocks/>
          </p:cNvCxnSpPr>
          <p:nvPr/>
        </p:nvCxnSpPr>
        <p:spPr>
          <a:xfrm>
            <a:off x="7804987" y="2119482"/>
            <a:ext cx="2743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5BB5C30-2666-D4B2-BD3D-CA7C0262641A}"/>
              </a:ext>
            </a:extLst>
          </p:cNvPr>
          <p:cNvSpPr txBox="1"/>
          <p:nvPr/>
        </p:nvSpPr>
        <p:spPr>
          <a:xfrm>
            <a:off x="1047743" y="1712742"/>
            <a:ext cx="4615156" cy="830997"/>
          </a:xfrm>
          <a:prstGeom prst="rect">
            <a:avLst/>
          </a:prstGeom>
          <a:noFill/>
        </p:spPr>
        <p:txBody>
          <a:bodyPr wrap="square">
            <a:spAutoFit/>
          </a:bodyPr>
          <a:lstStyle/>
          <a:p>
            <a:pPr>
              <a:spcBef>
                <a:spcPts val="600"/>
              </a:spcBef>
              <a:defRPr/>
            </a:pPr>
            <a:r>
              <a:rPr kumimoji="0" lang="en-US" sz="1600" b="0" i="0" u="none" strike="noStrike" kern="1200" cap="none" spc="0" normalizeH="0" baseline="0" noProof="0">
                <a:ln>
                  <a:noFill/>
                </a:ln>
                <a:solidFill>
                  <a:srgbClr val="313131"/>
                </a:solidFill>
                <a:effectLst/>
                <a:uLnTx/>
                <a:uFillTx/>
                <a:ea typeface="+mn-ea"/>
                <a:cs typeface="Calibri" panose="020F0502020204030204" pitchFamily="34" charset="0"/>
              </a:rPr>
              <a:t>Transitioning from a CLA or CRS </a:t>
            </a:r>
            <a:r>
              <a:rPr kumimoji="0" lang="en-US" sz="1600" b="1" i="0" u="none" strike="noStrike" kern="1200" cap="none" spc="0" normalizeH="0" baseline="0" noProof="0">
                <a:ln>
                  <a:noFill/>
                </a:ln>
                <a:solidFill>
                  <a:srgbClr val="313131"/>
                </a:solidFill>
                <a:effectLst/>
                <a:uLnTx/>
                <a:uFillTx/>
                <a:ea typeface="+mn-ea"/>
                <a:cs typeface="Calibri" panose="020F0502020204030204" pitchFamily="34" charset="0"/>
              </a:rPr>
              <a:t>to a more integrated community-based setting </a:t>
            </a:r>
            <a:r>
              <a:rPr kumimoji="0" lang="en-US" sz="1600" i="0" u="none" strike="noStrike" kern="1200" cap="none" spc="0" normalizeH="0" baseline="0" noProof="0">
                <a:ln>
                  <a:noFill/>
                </a:ln>
                <a:solidFill>
                  <a:srgbClr val="313131"/>
                </a:solidFill>
                <a:effectLst/>
                <a:uLnTx/>
                <a:uFillTx/>
                <a:ea typeface="+mn-ea"/>
                <a:cs typeface="Calibri" panose="020F0502020204030204" pitchFamily="34" charset="0"/>
              </a:rPr>
              <a:t>(own home, family home or CCH)</a:t>
            </a:r>
          </a:p>
        </p:txBody>
      </p:sp>
      <p:sp>
        <p:nvSpPr>
          <p:cNvPr id="5" name="Rectangle 4">
            <a:extLst>
              <a:ext uri="{FF2B5EF4-FFF2-40B4-BE49-F238E27FC236}">
                <a16:creationId xmlns:a16="http://schemas.microsoft.com/office/drawing/2014/main" id="{E52994DF-C05E-1E38-3C4B-E630141DB014}"/>
              </a:ext>
            </a:extLst>
          </p:cNvPr>
          <p:cNvSpPr/>
          <p:nvPr/>
        </p:nvSpPr>
        <p:spPr>
          <a:xfrm>
            <a:off x="10135549" y="1700899"/>
            <a:ext cx="1616649" cy="830425"/>
          </a:xfrm>
          <a:prstGeom prst="rect">
            <a:avLst/>
          </a:prstGeom>
          <a:solidFill>
            <a:schemeClr val="accent1">
              <a:lumMod val="20000"/>
              <a:lumOff val="80000"/>
            </a:schemeClr>
          </a:solidFill>
          <a:ln w="28575">
            <a:solidFill>
              <a:srgbClr val="22326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ea typeface="Ubuntu" charset="0"/>
                <a:cs typeface="Ubuntu" charset="0"/>
              </a:rPr>
              <a:t>Template A: Residential</a:t>
            </a:r>
          </a:p>
        </p:txBody>
      </p:sp>
      <p:cxnSp>
        <p:nvCxnSpPr>
          <p:cNvPr id="6" name="Straight Connector 5">
            <a:extLst>
              <a:ext uri="{FF2B5EF4-FFF2-40B4-BE49-F238E27FC236}">
                <a16:creationId xmlns:a16="http://schemas.microsoft.com/office/drawing/2014/main" id="{5C4CE8B8-E58B-1CB4-53BB-93B6FA33C97A}"/>
              </a:ext>
            </a:extLst>
          </p:cNvPr>
          <p:cNvCxnSpPr>
            <a:cxnSpLocks/>
          </p:cNvCxnSpPr>
          <p:nvPr/>
        </p:nvCxnSpPr>
        <p:spPr>
          <a:xfrm>
            <a:off x="942374" y="1598645"/>
            <a:ext cx="0" cy="1012226"/>
          </a:xfrm>
          <a:prstGeom prst="line">
            <a:avLst/>
          </a:prstGeom>
          <a:ln w="38100">
            <a:solidFill>
              <a:srgbClr val="22326E">
                <a:alpha val="69804"/>
              </a:srgbClr>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C4F4419B-D680-C26F-ECBD-85FF01E6597B}"/>
              </a:ext>
            </a:extLst>
          </p:cNvPr>
          <p:cNvGrpSpPr/>
          <p:nvPr/>
        </p:nvGrpSpPr>
        <p:grpSpPr>
          <a:xfrm>
            <a:off x="293158" y="1844408"/>
            <a:ext cx="520700" cy="520700"/>
            <a:chOff x="310632" y="2011465"/>
            <a:chExt cx="520700" cy="520700"/>
          </a:xfrm>
          <a:solidFill>
            <a:schemeClr val="accent1"/>
          </a:solidFill>
        </p:grpSpPr>
        <p:sp>
          <p:nvSpPr>
            <p:cNvPr id="8" name="Freeform 19">
              <a:extLst>
                <a:ext uri="{FF2B5EF4-FFF2-40B4-BE49-F238E27FC236}">
                  <a16:creationId xmlns:a16="http://schemas.microsoft.com/office/drawing/2014/main" id="{D68365F9-9485-D54D-1F38-4227F47AB16E}"/>
                </a:ext>
              </a:extLst>
            </p:cNvPr>
            <p:cNvSpPr>
              <a:spLocks noEditPoints="1"/>
            </p:cNvSpPr>
            <p:nvPr/>
          </p:nvSpPr>
          <p:spPr bwMode="auto">
            <a:xfrm>
              <a:off x="310632" y="2011465"/>
              <a:ext cx="520700" cy="520700"/>
            </a:xfrm>
            <a:custGeom>
              <a:avLst/>
              <a:gdLst>
                <a:gd name="T0" fmla="*/ 312 w 657"/>
                <a:gd name="T1" fmla="*/ 657 h 657"/>
                <a:gd name="T2" fmla="*/ 262 w 657"/>
                <a:gd name="T3" fmla="*/ 650 h 657"/>
                <a:gd name="T4" fmla="*/ 201 w 657"/>
                <a:gd name="T5" fmla="*/ 631 h 657"/>
                <a:gd name="T6" fmla="*/ 120 w 657"/>
                <a:gd name="T7" fmla="*/ 582 h 657"/>
                <a:gd name="T8" fmla="*/ 57 w 657"/>
                <a:gd name="T9" fmla="*/ 512 h 657"/>
                <a:gd name="T10" fmla="*/ 15 w 657"/>
                <a:gd name="T11" fmla="*/ 426 h 657"/>
                <a:gd name="T12" fmla="*/ 4 w 657"/>
                <a:gd name="T13" fmla="*/ 379 h 657"/>
                <a:gd name="T14" fmla="*/ 0 w 657"/>
                <a:gd name="T15" fmla="*/ 328 h 657"/>
                <a:gd name="T16" fmla="*/ 2 w 657"/>
                <a:gd name="T17" fmla="*/ 294 h 657"/>
                <a:gd name="T18" fmla="*/ 11 w 657"/>
                <a:gd name="T19" fmla="*/ 246 h 657"/>
                <a:gd name="T20" fmla="*/ 39 w 657"/>
                <a:gd name="T21" fmla="*/ 172 h 657"/>
                <a:gd name="T22" fmla="*/ 97 w 657"/>
                <a:gd name="T23" fmla="*/ 95 h 657"/>
                <a:gd name="T24" fmla="*/ 172 w 657"/>
                <a:gd name="T25" fmla="*/ 39 h 657"/>
                <a:gd name="T26" fmla="*/ 246 w 657"/>
                <a:gd name="T27" fmla="*/ 9 h 657"/>
                <a:gd name="T28" fmla="*/ 296 w 657"/>
                <a:gd name="T29" fmla="*/ 1 h 657"/>
                <a:gd name="T30" fmla="*/ 330 w 657"/>
                <a:gd name="T31" fmla="*/ 0 h 657"/>
                <a:gd name="T32" fmla="*/ 379 w 657"/>
                <a:gd name="T33" fmla="*/ 4 h 657"/>
                <a:gd name="T34" fmla="*/ 426 w 657"/>
                <a:gd name="T35" fmla="*/ 15 h 657"/>
                <a:gd name="T36" fmla="*/ 512 w 657"/>
                <a:gd name="T37" fmla="*/ 56 h 657"/>
                <a:gd name="T38" fmla="*/ 582 w 657"/>
                <a:gd name="T39" fmla="*/ 120 h 657"/>
                <a:gd name="T40" fmla="*/ 632 w 657"/>
                <a:gd name="T41" fmla="*/ 200 h 657"/>
                <a:gd name="T42" fmla="*/ 651 w 657"/>
                <a:gd name="T43" fmla="*/ 262 h 657"/>
                <a:gd name="T44" fmla="*/ 657 w 657"/>
                <a:gd name="T45" fmla="*/ 312 h 657"/>
                <a:gd name="T46" fmla="*/ 657 w 657"/>
                <a:gd name="T47" fmla="*/ 345 h 657"/>
                <a:gd name="T48" fmla="*/ 651 w 657"/>
                <a:gd name="T49" fmla="*/ 395 h 657"/>
                <a:gd name="T50" fmla="*/ 632 w 657"/>
                <a:gd name="T51" fmla="*/ 457 h 657"/>
                <a:gd name="T52" fmla="*/ 582 w 657"/>
                <a:gd name="T53" fmla="*/ 537 h 657"/>
                <a:gd name="T54" fmla="*/ 512 w 657"/>
                <a:gd name="T55" fmla="*/ 600 h 657"/>
                <a:gd name="T56" fmla="*/ 426 w 657"/>
                <a:gd name="T57" fmla="*/ 642 h 657"/>
                <a:gd name="T58" fmla="*/ 379 w 657"/>
                <a:gd name="T59" fmla="*/ 653 h 657"/>
                <a:gd name="T60" fmla="*/ 330 w 657"/>
                <a:gd name="T61" fmla="*/ 657 h 657"/>
                <a:gd name="T62" fmla="*/ 330 w 657"/>
                <a:gd name="T63" fmla="*/ 38 h 657"/>
                <a:gd name="T64" fmla="*/ 242 w 657"/>
                <a:gd name="T65" fmla="*/ 50 h 657"/>
                <a:gd name="T66" fmla="*/ 166 w 657"/>
                <a:gd name="T67" fmla="*/ 87 h 657"/>
                <a:gd name="T68" fmla="*/ 104 w 657"/>
                <a:gd name="T69" fmla="*/ 144 h 657"/>
                <a:gd name="T70" fmla="*/ 61 w 657"/>
                <a:gd name="T71" fmla="*/ 215 h 657"/>
                <a:gd name="T72" fmla="*/ 39 w 657"/>
                <a:gd name="T73" fmla="*/ 298 h 657"/>
                <a:gd name="T74" fmla="*/ 39 w 657"/>
                <a:gd name="T75" fmla="*/ 359 h 657"/>
                <a:gd name="T76" fmla="*/ 61 w 657"/>
                <a:gd name="T77" fmla="*/ 442 h 657"/>
                <a:gd name="T78" fmla="*/ 104 w 657"/>
                <a:gd name="T79" fmla="*/ 513 h 657"/>
                <a:gd name="T80" fmla="*/ 166 w 657"/>
                <a:gd name="T81" fmla="*/ 570 h 657"/>
                <a:gd name="T82" fmla="*/ 242 w 657"/>
                <a:gd name="T83" fmla="*/ 606 h 657"/>
                <a:gd name="T84" fmla="*/ 330 w 657"/>
                <a:gd name="T85" fmla="*/ 619 h 657"/>
                <a:gd name="T86" fmla="*/ 387 w 657"/>
                <a:gd name="T87" fmla="*/ 614 h 657"/>
                <a:gd name="T88" fmla="*/ 468 w 657"/>
                <a:gd name="T89" fmla="*/ 584 h 657"/>
                <a:gd name="T90" fmla="*/ 535 w 657"/>
                <a:gd name="T91" fmla="*/ 535 h 657"/>
                <a:gd name="T92" fmla="*/ 585 w 657"/>
                <a:gd name="T93" fmla="*/ 468 h 657"/>
                <a:gd name="T94" fmla="*/ 614 w 657"/>
                <a:gd name="T95" fmla="*/ 387 h 657"/>
                <a:gd name="T96" fmla="*/ 620 w 657"/>
                <a:gd name="T97" fmla="*/ 328 h 657"/>
                <a:gd name="T98" fmla="*/ 608 w 657"/>
                <a:gd name="T99" fmla="*/ 242 h 657"/>
                <a:gd name="T100" fmla="*/ 570 w 657"/>
                <a:gd name="T101" fmla="*/ 165 h 657"/>
                <a:gd name="T102" fmla="*/ 514 w 657"/>
                <a:gd name="T103" fmla="*/ 104 h 657"/>
                <a:gd name="T104" fmla="*/ 442 w 657"/>
                <a:gd name="T105" fmla="*/ 61 h 657"/>
                <a:gd name="T106" fmla="*/ 359 w 657"/>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7">
                  <a:moveTo>
                    <a:pt x="330" y="657"/>
                  </a:moveTo>
                  <a:lnTo>
                    <a:pt x="330" y="657"/>
                  </a:lnTo>
                  <a:lnTo>
                    <a:pt x="312" y="657"/>
                  </a:lnTo>
                  <a:lnTo>
                    <a:pt x="296" y="656"/>
                  </a:lnTo>
                  <a:lnTo>
                    <a:pt x="279" y="653"/>
                  </a:lnTo>
                  <a:lnTo>
                    <a:pt x="262" y="650"/>
                  </a:lnTo>
                  <a:lnTo>
                    <a:pt x="246" y="647"/>
                  </a:lnTo>
                  <a:lnTo>
                    <a:pt x="231" y="642"/>
                  </a:lnTo>
                  <a:lnTo>
                    <a:pt x="201" y="631"/>
                  </a:lnTo>
                  <a:lnTo>
                    <a:pt x="172" y="618"/>
                  </a:lnTo>
                  <a:lnTo>
                    <a:pt x="146" y="600"/>
                  </a:lnTo>
                  <a:lnTo>
                    <a:pt x="120" y="582"/>
                  </a:lnTo>
                  <a:lnTo>
                    <a:pt x="97" y="560"/>
                  </a:lnTo>
                  <a:lnTo>
                    <a:pt x="76" y="537"/>
                  </a:lnTo>
                  <a:lnTo>
                    <a:pt x="57" y="512"/>
                  </a:lnTo>
                  <a:lnTo>
                    <a:pt x="39" y="485"/>
                  </a:lnTo>
                  <a:lnTo>
                    <a:pt x="26" y="457"/>
                  </a:lnTo>
                  <a:lnTo>
                    <a:pt x="15" y="426"/>
                  </a:lnTo>
                  <a:lnTo>
                    <a:pt x="11" y="411"/>
                  </a:lnTo>
                  <a:lnTo>
                    <a:pt x="7" y="395"/>
                  </a:lnTo>
                  <a:lnTo>
                    <a:pt x="4" y="379"/>
                  </a:lnTo>
                  <a:lnTo>
                    <a:pt x="2" y="361"/>
                  </a:lnTo>
                  <a:lnTo>
                    <a:pt x="0" y="345"/>
                  </a:lnTo>
                  <a:lnTo>
                    <a:pt x="0" y="328"/>
                  </a:lnTo>
                  <a:lnTo>
                    <a:pt x="0" y="328"/>
                  </a:lnTo>
                  <a:lnTo>
                    <a:pt x="0" y="312"/>
                  </a:lnTo>
                  <a:lnTo>
                    <a:pt x="2" y="294"/>
                  </a:lnTo>
                  <a:lnTo>
                    <a:pt x="4" y="278"/>
                  </a:lnTo>
                  <a:lnTo>
                    <a:pt x="7" y="262"/>
                  </a:lnTo>
                  <a:lnTo>
                    <a:pt x="11" y="246"/>
                  </a:lnTo>
                  <a:lnTo>
                    <a:pt x="15" y="231"/>
                  </a:lnTo>
                  <a:lnTo>
                    <a:pt x="26" y="200"/>
                  </a:lnTo>
                  <a:lnTo>
                    <a:pt x="39" y="172"/>
                  </a:lnTo>
                  <a:lnTo>
                    <a:pt x="57" y="145"/>
                  </a:lnTo>
                  <a:lnTo>
                    <a:pt x="76" y="120"/>
                  </a:lnTo>
                  <a:lnTo>
                    <a:pt x="97" y="95"/>
                  </a:lnTo>
                  <a:lnTo>
                    <a:pt x="120" y="75"/>
                  </a:lnTo>
                  <a:lnTo>
                    <a:pt x="146" y="56"/>
                  </a:lnTo>
                  <a:lnTo>
                    <a:pt x="172" y="39"/>
                  </a:lnTo>
                  <a:lnTo>
                    <a:pt x="201" y="26"/>
                  </a:lnTo>
                  <a:lnTo>
                    <a:pt x="231" y="15"/>
                  </a:lnTo>
                  <a:lnTo>
                    <a:pt x="246" y="9"/>
                  </a:lnTo>
                  <a:lnTo>
                    <a:pt x="262" y="7"/>
                  </a:lnTo>
                  <a:lnTo>
                    <a:pt x="279" y="4"/>
                  </a:lnTo>
                  <a:lnTo>
                    <a:pt x="296" y="1"/>
                  </a:lnTo>
                  <a:lnTo>
                    <a:pt x="312" y="0"/>
                  </a:lnTo>
                  <a:lnTo>
                    <a:pt x="330" y="0"/>
                  </a:lnTo>
                  <a:lnTo>
                    <a:pt x="330" y="0"/>
                  </a:lnTo>
                  <a:lnTo>
                    <a:pt x="346" y="0"/>
                  </a:lnTo>
                  <a:lnTo>
                    <a:pt x="363" y="1"/>
                  </a:lnTo>
                  <a:lnTo>
                    <a:pt x="379" y="4"/>
                  </a:lnTo>
                  <a:lnTo>
                    <a:pt x="395" y="7"/>
                  </a:lnTo>
                  <a:lnTo>
                    <a:pt x="411" y="9"/>
                  </a:lnTo>
                  <a:lnTo>
                    <a:pt x="426" y="15"/>
                  </a:lnTo>
                  <a:lnTo>
                    <a:pt x="457" y="26"/>
                  </a:lnTo>
                  <a:lnTo>
                    <a:pt x="485" y="39"/>
                  </a:lnTo>
                  <a:lnTo>
                    <a:pt x="512" y="56"/>
                  </a:lnTo>
                  <a:lnTo>
                    <a:pt x="538" y="75"/>
                  </a:lnTo>
                  <a:lnTo>
                    <a:pt x="562" y="95"/>
                  </a:lnTo>
                  <a:lnTo>
                    <a:pt x="582" y="120"/>
                  </a:lnTo>
                  <a:lnTo>
                    <a:pt x="601" y="145"/>
                  </a:lnTo>
                  <a:lnTo>
                    <a:pt x="618" y="172"/>
                  </a:lnTo>
                  <a:lnTo>
                    <a:pt x="632" y="200"/>
                  </a:lnTo>
                  <a:lnTo>
                    <a:pt x="643" y="231"/>
                  </a:lnTo>
                  <a:lnTo>
                    <a:pt x="648" y="246"/>
                  </a:lnTo>
                  <a:lnTo>
                    <a:pt x="651" y="262"/>
                  </a:lnTo>
                  <a:lnTo>
                    <a:pt x="655" y="278"/>
                  </a:lnTo>
                  <a:lnTo>
                    <a:pt x="656" y="294"/>
                  </a:lnTo>
                  <a:lnTo>
                    <a:pt x="657" y="312"/>
                  </a:lnTo>
                  <a:lnTo>
                    <a:pt x="657" y="328"/>
                  </a:lnTo>
                  <a:lnTo>
                    <a:pt x="657" y="328"/>
                  </a:lnTo>
                  <a:lnTo>
                    <a:pt x="657" y="345"/>
                  </a:lnTo>
                  <a:lnTo>
                    <a:pt x="656" y="361"/>
                  </a:lnTo>
                  <a:lnTo>
                    <a:pt x="655" y="379"/>
                  </a:lnTo>
                  <a:lnTo>
                    <a:pt x="651" y="395"/>
                  </a:lnTo>
                  <a:lnTo>
                    <a:pt x="648" y="411"/>
                  </a:lnTo>
                  <a:lnTo>
                    <a:pt x="643" y="426"/>
                  </a:lnTo>
                  <a:lnTo>
                    <a:pt x="632" y="457"/>
                  </a:lnTo>
                  <a:lnTo>
                    <a:pt x="618" y="485"/>
                  </a:lnTo>
                  <a:lnTo>
                    <a:pt x="601" y="512"/>
                  </a:lnTo>
                  <a:lnTo>
                    <a:pt x="582" y="537"/>
                  </a:lnTo>
                  <a:lnTo>
                    <a:pt x="562" y="560"/>
                  </a:lnTo>
                  <a:lnTo>
                    <a:pt x="538" y="582"/>
                  </a:lnTo>
                  <a:lnTo>
                    <a:pt x="512" y="600"/>
                  </a:lnTo>
                  <a:lnTo>
                    <a:pt x="485" y="618"/>
                  </a:lnTo>
                  <a:lnTo>
                    <a:pt x="457" y="631"/>
                  </a:lnTo>
                  <a:lnTo>
                    <a:pt x="426" y="642"/>
                  </a:lnTo>
                  <a:lnTo>
                    <a:pt x="411" y="647"/>
                  </a:lnTo>
                  <a:lnTo>
                    <a:pt x="395" y="650"/>
                  </a:lnTo>
                  <a:lnTo>
                    <a:pt x="379" y="653"/>
                  </a:lnTo>
                  <a:lnTo>
                    <a:pt x="363" y="656"/>
                  </a:lnTo>
                  <a:lnTo>
                    <a:pt x="346" y="657"/>
                  </a:lnTo>
                  <a:lnTo>
                    <a:pt x="330" y="657"/>
                  </a:lnTo>
                  <a:lnTo>
                    <a:pt x="330" y="657"/>
                  </a:lnTo>
                  <a:close/>
                  <a:moveTo>
                    <a:pt x="330" y="38"/>
                  </a:moveTo>
                  <a:lnTo>
                    <a:pt x="330" y="38"/>
                  </a:lnTo>
                  <a:lnTo>
                    <a:pt x="299" y="39"/>
                  </a:lnTo>
                  <a:lnTo>
                    <a:pt x="270" y="43"/>
                  </a:lnTo>
                  <a:lnTo>
                    <a:pt x="242" y="50"/>
                  </a:lnTo>
                  <a:lnTo>
                    <a:pt x="215" y="61"/>
                  </a:lnTo>
                  <a:lnTo>
                    <a:pt x="190" y="73"/>
                  </a:lnTo>
                  <a:lnTo>
                    <a:pt x="166" y="87"/>
                  </a:lnTo>
                  <a:lnTo>
                    <a:pt x="144" y="104"/>
                  </a:lnTo>
                  <a:lnTo>
                    <a:pt x="123" y="122"/>
                  </a:lnTo>
                  <a:lnTo>
                    <a:pt x="104" y="144"/>
                  </a:lnTo>
                  <a:lnTo>
                    <a:pt x="88" y="165"/>
                  </a:lnTo>
                  <a:lnTo>
                    <a:pt x="73" y="189"/>
                  </a:lnTo>
                  <a:lnTo>
                    <a:pt x="61" y="215"/>
                  </a:lnTo>
                  <a:lnTo>
                    <a:pt x="52" y="242"/>
                  </a:lnTo>
                  <a:lnTo>
                    <a:pt x="43" y="270"/>
                  </a:lnTo>
                  <a:lnTo>
                    <a:pt x="39" y="298"/>
                  </a:lnTo>
                  <a:lnTo>
                    <a:pt x="38" y="328"/>
                  </a:lnTo>
                  <a:lnTo>
                    <a:pt x="38" y="328"/>
                  </a:lnTo>
                  <a:lnTo>
                    <a:pt x="39" y="359"/>
                  </a:lnTo>
                  <a:lnTo>
                    <a:pt x="43" y="387"/>
                  </a:lnTo>
                  <a:lnTo>
                    <a:pt x="52" y="415"/>
                  </a:lnTo>
                  <a:lnTo>
                    <a:pt x="61" y="442"/>
                  </a:lnTo>
                  <a:lnTo>
                    <a:pt x="73" y="468"/>
                  </a:lnTo>
                  <a:lnTo>
                    <a:pt x="88" y="492"/>
                  </a:lnTo>
                  <a:lnTo>
                    <a:pt x="104" y="513"/>
                  </a:lnTo>
                  <a:lnTo>
                    <a:pt x="123" y="535"/>
                  </a:lnTo>
                  <a:lnTo>
                    <a:pt x="144" y="553"/>
                  </a:lnTo>
                  <a:lnTo>
                    <a:pt x="166" y="570"/>
                  </a:lnTo>
                  <a:lnTo>
                    <a:pt x="190" y="584"/>
                  </a:lnTo>
                  <a:lnTo>
                    <a:pt x="215" y="596"/>
                  </a:lnTo>
                  <a:lnTo>
                    <a:pt x="242" y="606"/>
                  </a:lnTo>
                  <a:lnTo>
                    <a:pt x="270" y="614"/>
                  </a:lnTo>
                  <a:lnTo>
                    <a:pt x="299" y="618"/>
                  </a:lnTo>
                  <a:lnTo>
                    <a:pt x="330" y="619"/>
                  </a:lnTo>
                  <a:lnTo>
                    <a:pt x="330" y="619"/>
                  </a:lnTo>
                  <a:lnTo>
                    <a:pt x="359" y="618"/>
                  </a:lnTo>
                  <a:lnTo>
                    <a:pt x="387" y="614"/>
                  </a:lnTo>
                  <a:lnTo>
                    <a:pt x="416" y="606"/>
                  </a:lnTo>
                  <a:lnTo>
                    <a:pt x="442" y="596"/>
                  </a:lnTo>
                  <a:lnTo>
                    <a:pt x="468" y="584"/>
                  </a:lnTo>
                  <a:lnTo>
                    <a:pt x="492" y="570"/>
                  </a:lnTo>
                  <a:lnTo>
                    <a:pt x="514" y="553"/>
                  </a:lnTo>
                  <a:lnTo>
                    <a:pt x="535" y="535"/>
                  </a:lnTo>
                  <a:lnTo>
                    <a:pt x="554" y="513"/>
                  </a:lnTo>
                  <a:lnTo>
                    <a:pt x="570" y="492"/>
                  </a:lnTo>
                  <a:lnTo>
                    <a:pt x="585" y="468"/>
                  </a:lnTo>
                  <a:lnTo>
                    <a:pt x="597" y="442"/>
                  </a:lnTo>
                  <a:lnTo>
                    <a:pt x="608" y="415"/>
                  </a:lnTo>
                  <a:lnTo>
                    <a:pt x="614" y="387"/>
                  </a:lnTo>
                  <a:lnTo>
                    <a:pt x="618" y="359"/>
                  </a:lnTo>
                  <a:lnTo>
                    <a:pt x="620" y="328"/>
                  </a:lnTo>
                  <a:lnTo>
                    <a:pt x="620" y="328"/>
                  </a:lnTo>
                  <a:lnTo>
                    <a:pt x="618" y="298"/>
                  </a:lnTo>
                  <a:lnTo>
                    <a:pt x="614" y="270"/>
                  </a:lnTo>
                  <a:lnTo>
                    <a:pt x="608" y="242"/>
                  </a:lnTo>
                  <a:lnTo>
                    <a:pt x="597" y="215"/>
                  </a:lnTo>
                  <a:lnTo>
                    <a:pt x="585" y="189"/>
                  </a:lnTo>
                  <a:lnTo>
                    <a:pt x="570" y="165"/>
                  </a:lnTo>
                  <a:lnTo>
                    <a:pt x="554" y="144"/>
                  </a:lnTo>
                  <a:lnTo>
                    <a:pt x="535" y="122"/>
                  </a:lnTo>
                  <a:lnTo>
                    <a:pt x="514" y="104"/>
                  </a:lnTo>
                  <a:lnTo>
                    <a:pt x="492" y="87"/>
                  </a:lnTo>
                  <a:lnTo>
                    <a:pt x="468" y="73"/>
                  </a:lnTo>
                  <a:lnTo>
                    <a:pt x="442" y="61"/>
                  </a:lnTo>
                  <a:lnTo>
                    <a:pt x="416" y="50"/>
                  </a:lnTo>
                  <a:lnTo>
                    <a:pt x="387" y="43"/>
                  </a:lnTo>
                  <a:lnTo>
                    <a:pt x="359" y="39"/>
                  </a:lnTo>
                  <a:lnTo>
                    <a:pt x="330" y="38"/>
                  </a:lnTo>
                  <a:lnTo>
                    <a:pt x="33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pic>
          <p:nvPicPr>
            <p:cNvPr id="10" name="Graphic 9" descr="Home with solid fill">
              <a:extLst>
                <a:ext uri="{FF2B5EF4-FFF2-40B4-BE49-F238E27FC236}">
                  <a16:creationId xmlns:a16="http://schemas.microsoft.com/office/drawing/2014/main" id="{19CFCEEB-0988-4056-1D86-7D935CE8E3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9810" y="2074425"/>
              <a:ext cx="365760" cy="365760"/>
            </a:xfrm>
            <a:prstGeom prst="rect">
              <a:avLst/>
            </a:prstGeom>
          </p:spPr>
        </p:pic>
      </p:grpSp>
      <p:sp>
        <p:nvSpPr>
          <p:cNvPr id="11" name="Rectangle 10">
            <a:extLst>
              <a:ext uri="{FF2B5EF4-FFF2-40B4-BE49-F238E27FC236}">
                <a16:creationId xmlns:a16="http://schemas.microsoft.com/office/drawing/2014/main" id="{BA075148-2A10-3086-6A17-2CD78C82A6CC}"/>
              </a:ext>
            </a:extLst>
          </p:cNvPr>
          <p:cNvSpPr/>
          <p:nvPr/>
        </p:nvSpPr>
        <p:spPr>
          <a:xfrm>
            <a:off x="8131545" y="1697017"/>
            <a:ext cx="1616649" cy="830425"/>
          </a:xfrm>
          <a:prstGeom prst="rect">
            <a:avLst/>
          </a:prstGeom>
          <a:noFill/>
          <a:ln w="28575">
            <a:solidFill>
              <a:srgbClr val="22326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ea typeface="Ubuntu" charset="0"/>
                <a:cs typeface="Ubuntu" charset="0"/>
              </a:rPr>
              <a:t>Budget Sheet</a:t>
            </a:r>
          </a:p>
        </p:txBody>
      </p:sp>
      <p:sp>
        <p:nvSpPr>
          <p:cNvPr id="16" name="Rectangle 15">
            <a:extLst>
              <a:ext uri="{FF2B5EF4-FFF2-40B4-BE49-F238E27FC236}">
                <a16:creationId xmlns:a16="http://schemas.microsoft.com/office/drawing/2014/main" id="{48839D1E-C3DC-AA1F-B394-6DE22F0136B0}"/>
              </a:ext>
            </a:extLst>
          </p:cNvPr>
          <p:cNvSpPr/>
          <p:nvPr/>
        </p:nvSpPr>
        <p:spPr>
          <a:xfrm>
            <a:off x="6125077" y="1700899"/>
            <a:ext cx="1616649" cy="830425"/>
          </a:xfrm>
          <a:prstGeom prst="rect">
            <a:avLst/>
          </a:prstGeom>
          <a:noFill/>
          <a:ln w="28575">
            <a:solidFill>
              <a:srgbClr val="22326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ea typeface="Ubuntu" charset="0"/>
                <a:cs typeface="Ubuntu" charset="0"/>
              </a:rPr>
              <a:t>Transition Plan Instructions</a:t>
            </a:r>
          </a:p>
        </p:txBody>
      </p:sp>
      <p:cxnSp>
        <p:nvCxnSpPr>
          <p:cNvPr id="18" name="Straight Arrow Connector 17">
            <a:extLst>
              <a:ext uri="{FF2B5EF4-FFF2-40B4-BE49-F238E27FC236}">
                <a16:creationId xmlns:a16="http://schemas.microsoft.com/office/drawing/2014/main" id="{58BFA044-F4C4-037D-4CAD-215F3291A4B4}"/>
              </a:ext>
            </a:extLst>
          </p:cNvPr>
          <p:cNvCxnSpPr>
            <a:cxnSpLocks/>
          </p:cNvCxnSpPr>
          <p:nvPr/>
        </p:nvCxnSpPr>
        <p:spPr>
          <a:xfrm>
            <a:off x="5536603" y="2112230"/>
            <a:ext cx="45083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1" name="Cross 20">
            <a:extLst>
              <a:ext uri="{FF2B5EF4-FFF2-40B4-BE49-F238E27FC236}">
                <a16:creationId xmlns:a16="http://schemas.microsoft.com/office/drawing/2014/main" id="{75347755-7BE6-FB42-87E3-6F9D4CB52164}"/>
              </a:ext>
            </a:extLst>
          </p:cNvPr>
          <p:cNvSpPr/>
          <p:nvPr/>
        </p:nvSpPr>
        <p:spPr>
          <a:xfrm>
            <a:off x="9850431" y="2028042"/>
            <a:ext cx="182880" cy="182880"/>
          </a:xfrm>
          <a:prstGeom prst="plus">
            <a:avLst>
              <a:gd name="adj" fmla="val 369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9EE8C1E-C7FA-BC19-1BFA-A620F2157DF9}"/>
              </a:ext>
            </a:extLst>
          </p:cNvPr>
          <p:cNvSpPr/>
          <p:nvPr/>
        </p:nvSpPr>
        <p:spPr>
          <a:xfrm>
            <a:off x="5998481" y="1579471"/>
            <a:ext cx="208233" cy="2082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14" name="Oval 13">
            <a:extLst>
              <a:ext uri="{FF2B5EF4-FFF2-40B4-BE49-F238E27FC236}">
                <a16:creationId xmlns:a16="http://schemas.microsoft.com/office/drawing/2014/main" id="{AA4E4E84-091F-8D6E-12D0-831795933549}"/>
              </a:ext>
            </a:extLst>
          </p:cNvPr>
          <p:cNvSpPr/>
          <p:nvPr/>
        </p:nvSpPr>
        <p:spPr>
          <a:xfrm>
            <a:off x="8036841" y="1559425"/>
            <a:ext cx="208233" cy="2082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19" name="Oval 18">
            <a:extLst>
              <a:ext uri="{FF2B5EF4-FFF2-40B4-BE49-F238E27FC236}">
                <a16:creationId xmlns:a16="http://schemas.microsoft.com/office/drawing/2014/main" id="{BF28EE4D-9796-EEF3-38FB-85CF4CB92ECE}"/>
              </a:ext>
            </a:extLst>
          </p:cNvPr>
          <p:cNvSpPr/>
          <p:nvPr/>
        </p:nvSpPr>
        <p:spPr>
          <a:xfrm>
            <a:off x="10042329" y="1559424"/>
            <a:ext cx="208233" cy="2082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597467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272FB6-DC83-49E8-83B0-ABAE93C96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5576" y="200175"/>
            <a:ext cx="764009" cy="1011099"/>
          </a:xfrm>
          <a:prstGeom prst="rect">
            <a:avLst/>
          </a:prstGeom>
        </p:spPr>
      </p:pic>
      <p:pic>
        <p:nvPicPr>
          <p:cNvPr id="4" name="Picture 2" descr="CT Department of Developmental Disabilities | LinkedIn">
            <a:extLst>
              <a:ext uri="{FF2B5EF4-FFF2-40B4-BE49-F238E27FC236}">
                <a16:creationId xmlns:a16="http://schemas.microsoft.com/office/drawing/2014/main" id="{5517EC61-3D94-4854-8951-6FCEDAB51E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95" y="200175"/>
            <a:ext cx="764009" cy="2444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5BC91F4-2E40-4374-98E4-04D6CFB0D7C5}"/>
              </a:ext>
            </a:extLst>
          </p:cNvPr>
          <p:cNvSpPr/>
          <p:nvPr/>
        </p:nvSpPr>
        <p:spPr>
          <a:xfrm>
            <a:off x="0" y="3150703"/>
            <a:ext cx="9422296" cy="904461"/>
          </a:xfrm>
          <a:prstGeom prst="rect">
            <a:avLst/>
          </a:prstGeom>
          <a:noFill/>
          <a:ln w="28575">
            <a:solidFill>
              <a:srgbClr val="E03C3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4800">
                <a:solidFill>
                  <a:schemeClr val="tx1"/>
                </a:solidFill>
              </a:rPr>
              <a:t>  Q&amp;A</a:t>
            </a:r>
          </a:p>
        </p:txBody>
      </p:sp>
      <p:sp>
        <p:nvSpPr>
          <p:cNvPr id="6" name="Rectangle 5">
            <a:extLst>
              <a:ext uri="{FF2B5EF4-FFF2-40B4-BE49-F238E27FC236}">
                <a16:creationId xmlns:a16="http://schemas.microsoft.com/office/drawing/2014/main" id="{907CD1EF-DCD2-48D7-AD53-907055C7D114}"/>
              </a:ext>
            </a:extLst>
          </p:cNvPr>
          <p:cNvSpPr/>
          <p:nvPr/>
        </p:nvSpPr>
        <p:spPr>
          <a:xfrm>
            <a:off x="5993296" y="3150703"/>
            <a:ext cx="3429000" cy="904461"/>
          </a:xfrm>
          <a:prstGeom prst="rect">
            <a:avLst/>
          </a:prstGeom>
          <a:solidFill>
            <a:srgbClr val="E03C3A"/>
          </a:solidFill>
          <a:ln w="28575">
            <a:solidFill>
              <a:srgbClr val="E03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a:solidFill>
                <a:schemeClr val="tx1"/>
              </a:solidFill>
            </a:endParaRPr>
          </a:p>
        </p:txBody>
      </p:sp>
      <p:cxnSp>
        <p:nvCxnSpPr>
          <p:cNvPr id="8" name="Straight Connector 7">
            <a:extLst>
              <a:ext uri="{FF2B5EF4-FFF2-40B4-BE49-F238E27FC236}">
                <a16:creationId xmlns:a16="http://schemas.microsoft.com/office/drawing/2014/main" id="{EA62C180-5CC1-4241-80F4-48F511C1CAEC}"/>
              </a:ext>
            </a:extLst>
          </p:cNvPr>
          <p:cNvCxnSpPr>
            <a:cxnSpLocks/>
          </p:cNvCxnSpPr>
          <p:nvPr/>
        </p:nvCxnSpPr>
        <p:spPr>
          <a:xfrm>
            <a:off x="397566" y="4353339"/>
            <a:ext cx="3856383" cy="0"/>
          </a:xfrm>
          <a:prstGeom prst="line">
            <a:avLst/>
          </a:prstGeom>
          <a:ln w="19050">
            <a:solidFill>
              <a:srgbClr val="E03C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595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286D45-BE18-3358-12DA-42E27FE7FE94}"/>
              </a:ext>
            </a:extLst>
          </p:cNvPr>
          <p:cNvSpPr txBox="1"/>
          <p:nvPr/>
        </p:nvSpPr>
        <p:spPr>
          <a:xfrm>
            <a:off x="501652" y="317503"/>
            <a:ext cx="601521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Resources</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6776CE1-121E-2F51-BD1E-2D8668B5EB7A}"/>
              </a:ext>
            </a:extLst>
          </p:cNvPr>
          <p:cNvSpPr txBox="1"/>
          <p:nvPr/>
        </p:nvSpPr>
        <p:spPr>
          <a:xfrm>
            <a:off x="855075" y="1485218"/>
            <a:ext cx="498430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Looking for more information about STEP? Check out the STEP Resources page on the DDS Provider Gateway</a:t>
            </a:r>
          </a:p>
        </p:txBody>
      </p:sp>
      <p:sp>
        <p:nvSpPr>
          <p:cNvPr id="5" name="TextBox 4">
            <a:extLst>
              <a:ext uri="{FF2B5EF4-FFF2-40B4-BE49-F238E27FC236}">
                <a16:creationId xmlns:a16="http://schemas.microsoft.com/office/drawing/2014/main" id="{43E139E1-FA84-F3DF-205D-3632D4B70408}"/>
              </a:ext>
            </a:extLst>
          </p:cNvPr>
          <p:cNvSpPr txBox="1"/>
          <p:nvPr/>
        </p:nvSpPr>
        <p:spPr>
          <a:xfrm>
            <a:off x="6540197" y="1434093"/>
            <a:ext cx="5100337"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Looking for information about STEP to share with individuals and their families? Check out the new public STEP Page</a:t>
            </a: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9" name="Picture 8">
            <a:extLst>
              <a:ext uri="{FF2B5EF4-FFF2-40B4-BE49-F238E27FC236}">
                <a16:creationId xmlns:a16="http://schemas.microsoft.com/office/drawing/2014/main" id="{CCCFAA5B-4002-043F-0E2D-1444ABDFD0C9}"/>
              </a:ext>
            </a:extLst>
          </p:cNvPr>
          <p:cNvPicPr>
            <a:picLocks noChangeAspect="1"/>
          </p:cNvPicPr>
          <p:nvPr/>
        </p:nvPicPr>
        <p:blipFill>
          <a:blip r:embed="rId3"/>
          <a:stretch>
            <a:fillRect/>
          </a:stretch>
        </p:blipFill>
        <p:spPr>
          <a:xfrm>
            <a:off x="6540198" y="2691820"/>
            <a:ext cx="4598033" cy="246888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16188E4B-94CE-4BA4-07D1-157BDA2677C7}"/>
              </a:ext>
            </a:extLst>
          </p:cNvPr>
          <p:cNvSpPr txBox="1"/>
          <p:nvPr/>
        </p:nvSpPr>
        <p:spPr>
          <a:xfrm>
            <a:off x="1825052" y="5598138"/>
            <a:ext cx="33684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on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4"/>
              </a:rPr>
              <a:t>DDS Provider Gateway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84E904E-2B68-03B2-29AE-324D15B4450F}"/>
              </a:ext>
            </a:extLst>
          </p:cNvPr>
          <p:cNvSpPr txBox="1"/>
          <p:nvPr/>
        </p:nvSpPr>
        <p:spPr>
          <a:xfrm>
            <a:off x="6131382" y="5561151"/>
            <a:ext cx="252244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on </a:t>
            </a:r>
            <a:r>
              <a:rPr kumimoji="0" lang="en-US" sz="1800" b="1" i="0" u="sng" strike="noStrike" kern="1200" cap="none" spc="0" normalizeH="0" baseline="0" noProof="0">
                <a:ln>
                  <a:noFill/>
                </a:ln>
                <a:solidFill>
                  <a:srgbClr val="0563C1"/>
                </a:solidFill>
                <a:effectLst/>
                <a:uLnTx/>
                <a:uFillTx/>
                <a:latin typeface="Calibri" panose="020F0502020204030204" pitchFamily="34" charset="0"/>
                <a:ea typeface="Calibri" panose="020F0502020204030204" pitchFamily="34" charset="0"/>
                <a:cs typeface="+mn-cs"/>
                <a:hlinkClick r:id="rId5"/>
              </a:rPr>
              <a:t>www.ct.gov/step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DFE1DAD0-A23E-31FE-2A89-5608215618D1}"/>
              </a:ext>
            </a:extLst>
          </p:cNvPr>
          <p:cNvPicPr>
            <a:picLocks noChangeAspect="1"/>
          </p:cNvPicPr>
          <p:nvPr/>
        </p:nvPicPr>
        <p:blipFill>
          <a:blip r:embed="rId6"/>
          <a:stretch>
            <a:fillRect/>
          </a:stretch>
        </p:blipFill>
        <p:spPr>
          <a:xfrm>
            <a:off x="8498691" y="2820410"/>
            <a:ext cx="2886386" cy="310896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7" name="Rectangle 16">
            <a:extLst>
              <a:ext uri="{FF2B5EF4-FFF2-40B4-BE49-F238E27FC236}">
                <a16:creationId xmlns:a16="http://schemas.microsoft.com/office/drawing/2014/main" id="{D4678337-1993-A2A3-3FE5-B1C809A71540}"/>
              </a:ext>
            </a:extLst>
          </p:cNvPr>
          <p:cNvSpPr/>
          <p:nvPr/>
        </p:nvSpPr>
        <p:spPr>
          <a:xfrm>
            <a:off x="575660" y="2394332"/>
            <a:ext cx="11064874" cy="128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9864CCE-7240-CE51-F996-405BF87F4164}"/>
              </a:ext>
            </a:extLst>
          </p:cNvPr>
          <p:cNvSpPr/>
          <p:nvPr/>
        </p:nvSpPr>
        <p:spPr>
          <a:xfrm rot="5400000">
            <a:off x="3787063" y="3547250"/>
            <a:ext cx="4739594" cy="163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398766F-D461-A18C-A918-13490B0CFD62}"/>
              </a:ext>
            </a:extLst>
          </p:cNvPr>
          <p:cNvSpPr/>
          <p:nvPr/>
        </p:nvSpPr>
        <p:spPr>
          <a:xfrm>
            <a:off x="575660" y="1259346"/>
            <a:ext cx="11064874" cy="11323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461E941-65D7-813A-37EF-A6DE57B091B7}"/>
              </a:ext>
            </a:extLst>
          </p:cNvPr>
          <p:cNvPicPr>
            <a:picLocks noChangeAspect="1"/>
          </p:cNvPicPr>
          <p:nvPr/>
        </p:nvPicPr>
        <p:blipFill rotWithShape="1">
          <a:blip r:embed="rId7"/>
          <a:srcRect l="31086" t="11844" b="20549"/>
          <a:stretch/>
        </p:blipFill>
        <p:spPr>
          <a:xfrm>
            <a:off x="1263993" y="2704677"/>
            <a:ext cx="3931920" cy="2855242"/>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63174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ED5E05C7-39B5-4FAE-B604-B8945B06B66B}"/>
              </a:ext>
            </a:extLst>
          </p:cNvPr>
          <p:cNvGrpSpPr>
            <a:grpSpLocks noChangeAspect="1"/>
          </p:cNvGrpSpPr>
          <p:nvPr/>
        </p:nvGrpSpPr>
        <p:grpSpPr>
          <a:xfrm>
            <a:off x="390271" y="4312739"/>
            <a:ext cx="640080" cy="640080"/>
            <a:chOff x="7346713" y="1546910"/>
            <a:chExt cx="1005840" cy="1005840"/>
          </a:xfrm>
        </p:grpSpPr>
        <p:sp>
          <p:nvSpPr>
            <p:cNvPr id="67" name="Oval 66">
              <a:extLst>
                <a:ext uri="{FF2B5EF4-FFF2-40B4-BE49-F238E27FC236}">
                  <a16:creationId xmlns:a16="http://schemas.microsoft.com/office/drawing/2014/main" id="{5E4ACE48-536B-4CCA-A1C0-2A02B471FC57}"/>
                </a:ext>
              </a:extLst>
            </p:cNvPr>
            <p:cNvSpPr/>
            <p:nvPr/>
          </p:nvSpPr>
          <p:spPr>
            <a:xfrm>
              <a:off x="7346713" y="1546910"/>
              <a:ext cx="1005840" cy="1005840"/>
            </a:xfrm>
            <a:prstGeom prst="ellipse">
              <a:avLst/>
            </a:prstGeom>
            <a:solidFill>
              <a:srgbClr val="1A1A1A"/>
            </a:solidFill>
            <a:ln w="38100">
              <a:solidFill>
                <a:srgbClr val="009D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a:endParaRPr>
            </a:p>
          </p:txBody>
        </p:sp>
        <p:pic>
          <p:nvPicPr>
            <p:cNvPr id="68" name="Picture 67">
              <a:extLst>
                <a:ext uri="{FF2B5EF4-FFF2-40B4-BE49-F238E27FC236}">
                  <a16:creationId xmlns:a16="http://schemas.microsoft.com/office/drawing/2014/main" id="{63F00730-EF18-494D-866B-C97C39B153F2}"/>
                </a:ext>
              </a:extLst>
            </p:cNvPr>
            <p:cNvPicPr>
              <a:picLocks noChangeAspect="1"/>
            </p:cNvPicPr>
            <p:nvPr/>
          </p:nvPicPr>
          <p:blipFill rotWithShape="1">
            <a:blip r:embed="rId3"/>
            <a:srcRect l="28474" t="10968" r="40214" b="48602"/>
            <a:stretch/>
          </p:blipFill>
          <p:spPr>
            <a:xfrm>
              <a:off x="7543177" y="1807627"/>
              <a:ext cx="637340" cy="548640"/>
            </a:xfrm>
            <a:prstGeom prst="rect">
              <a:avLst/>
            </a:prstGeom>
            <a:ln>
              <a:noFill/>
            </a:ln>
          </p:spPr>
        </p:pic>
      </p:grpSp>
      <p:grpSp>
        <p:nvGrpSpPr>
          <p:cNvPr id="69" name="Group 68">
            <a:extLst>
              <a:ext uri="{FF2B5EF4-FFF2-40B4-BE49-F238E27FC236}">
                <a16:creationId xmlns:a16="http://schemas.microsoft.com/office/drawing/2014/main" id="{5AF5B4C1-EAE2-4779-AB4F-081DD21CA29D}"/>
              </a:ext>
            </a:extLst>
          </p:cNvPr>
          <p:cNvGrpSpPr>
            <a:grpSpLocks noChangeAspect="1"/>
          </p:cNvGrpSpPr>
          <p:nvPr/>
        </p:nvGrpSpPr>
        <p:grpSpPr>
          <a:xfrm>
            <a:off x="390271" y="3271032"/>
            <a:ext cx="640080" cy="640080"/>
            <a:chOff x="7995937" y="4042064"/>
            <a:chExt cx="1005840" cy="1005840"/>
          </a:xfrm>
        </p:grpSpPr>
        <p:sp>
          <p:nvSpPr>
            <p:cNvPr id="70" name="Oval 69">
              <a:extLst>
                <a:ext uri="{FF2B5EF4-FFF2-40B4-BE49-F238E27FC236}">
                  <a16:creationId xmlns:a16="http://schemas.microsoft.com/office/drawing/2014/main" id="{C1EBD949-F742-4D97-8AD0-09F1774AF506}"/>
                </a:ext>
              </a:extLst>
            </p:cNvPr>
            <p:cNvSpPr/>
            <p:nvPr/>
          </p:nvSpPr>
          <p:spPr>
            <a:xfrm>
              <a:off x="7995937" y="4042064"/>
              <a:ext cx="1005840" cy="1005840"/>
            </a:xfrm>
            <a:prstGeom prst="ellipse">
              <a:avLst/>
            </a:prstGeom>
            <a:solidFill>
              <a:srgbClr val="1A1A1A"/>
            </a:solidFill>
            <a:ln w="38100">
              <a:solidFill>
                <a:srgbClr val="009D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a:endParaRPr>
            </a:p>
          </p:txBody>
        </p:sp>
        <p:pic>
          <p:nvPicPr>
            <p:cNvPr id="71" name="Picture 70">
              <a:extLst>
                <a:ext uri="{FF2B5EF4-FFF2-40B4-BE49-F238E27FC236}">
                  <a16:creationId xmlns:a16="http://schemas.microsoft.com/office/drawing/2014/main" id="{77CBA0FC-E7A7-4853-8BF4-705670368C37}"/>
                </a:ext>
              </a:extLst>
            </p:cNvPr>
            <p:cNvPicPr>
              <a:picLocks noChangeAspect="1"/>
            </p:cNvPicPr>
            <p:nvPr/>
          </p:nvPicPr>
          <p:blipFill rotWithShape="1">
            <a:blip r:embed="rId4"/>
            <a:srcRect l="25211" t="8170" r="42633" b="39804"/>
            <a:stretch/>
          </p:blipFill>
          <p:spPr>
            <a:xfrm>
              <a:off x="8194848" y="4222962"/>
              <a:ext cx="610465" cy="613064"/>
            </a:xfrm>
            <a:prstGeom prst="rect">
              <a:avLst/>
            </a:prstGeom>
          </p:spPr>
        </p:pic>
      </p:grpSp>
      <p:sp>
        <p:nvSpPr>
          <p:cNvPr id="72" name="Rectangle 71">
            <a:extLst>
              <a:ext uri="{FF2B5EF4-FFF2-40B4-BE49-F238E27FC236}">
                <a16:creationId xmlns:a16="http://schemas.microsoft.com/office/drawing/2014/main" id="{5CB53889-E0E8-4D7C-B553-55FF76308242}"/>
              </a:ext>
            </a:extLst>
          </p:cNvPr>
          <p:cNvSpPr/>
          <p:nvPr/>
        </p:nvSpPr>
        <p:spPr>
          <a:xfrm>
            <a:off x="1340896" y="3391017"/>
            <a:ext cx="9943777" cy="400110"/>
          </a:xfrm>
          <a:prstGeom prst="rect">
            <a:avLst/>
          </a:prstGeom>
        </p:spPr>
        <p:txBody>
          <a:bodyPr wrap="square">
            <a:spAutoFit/>
          </a:bodyPr>
          <a:lstStyle/>
          <a:p>
            <a:pPr>
              <a:spcAft>
                <a:spcPts val="1200"/>
              </a:spcAft>
              <a:defRPr/>
            </a:pPr>
            <a:r>
              <a:rPr lang="en-US" sz="2000">
                <a:solidFill>
                  <a:prstClr val="black"/>
                </a:solidFill>
                <a:ea typeface="Times New Roman" panose="02020603050405020304" pitchFamily="18" charset="0"/>
                <a:cs typeface="Times New Roman" panose="02020603050405020304" pitchFamily="18" charset="0"/>
              </a:rPr>
              <a:t>Click </a:t>
            </a:r>
            <a:r>
              <a:rPr lang="en-US" sz="2000" b="1" u="sng">
                <a:solidFill>
                  <a:prstClr val="black"/>
                </a:solidFill>
                <a:ea typeface="Times New Roman" panose="02020603050405020304" pitchFamily="18" charset="0"/>
                <a:cs typeface="Times New Roman" panose="02020603050405020304" pitchFamily="18" charset="0"/>
              </a:rPr>
              <a:t>Unmute</a:t>
            </a:r>
            <a:r>
              <a:rPr lang="en-US" sz="2000">
                <a:solidFill>
                  <a:prstClr val="black"/>
                </a:solidFill>
                <a:ea typeface="Times New Roman" panose="02020603050405020304" pitchFamily="18" charset="0"/>
                <a:cs typeface="Times New Roman" panose="02020603050405020304" pitchFamily="18" charset="0"/>
              </a:rPr>
              <a:t> to speak</a:t>
            </a:r>
            <a:endParaRPr lang="en-US" sz="2000" b="1">
              <a:solidFill>
                <a:prstClr val="black"/>
              </a:solidFill>
              <a:ea typeface="Times New Roman" panose="02020603050405020304" pitchFamily="18" charset="0"/>
              <a:cs typeface="Times New Roman" panose="02020603050405020304" pitchFamily="18" charset="0"/>
            </a:endParaRPr>
          </a:p>
        </p:txBody>
      </p:sp>
      <p:sp>
        <p:nvSpPr>
          <p:cNvPr id="73" name="TextBox 72">
            <a:extLst>
              <a:ext uri="{FF2B5EF4-FFF2-40B4-BE49-F238E27FC236}">
                <a16:creationId xmlns:a16="http://schemas.microsoft.com/office/drawing/2014/main" id="{FE898AC5-8F2C-4E21-A71F-4D1EBA482794}"/>
              </a:ext>
            </a:extLst>
          </p:cNvPr>
          <p:cNvSpPr txBox="1"/>
          <p:nvPr/>
        </p:nvSpPr>
        <p:spPr>
          <a:xfrm>
            <a:off x="1340897" y="4427675"/>
            <a:ext cx="8946291" cy="400110"/>
          </a:xfrm>
          <a:prstGeom prst="rect">
            <a:avLst/>
          </a:prstGeom>
          <a:noFill/>
        </p:spPr>
        <p:txBody>
          <a:bodyPr wrap="square">
            <a:spAutoFit/>
          </a:bodyPr>
          <a:lstStyle/>
          <a:p>
            <a:pPr>
              <a:defRPr/>
            </a:pPr>
            <a:r>
              <a:rPr lang="en-US" sz="2000">
                <a:solidFill>
                  <a:prstClr val="black"/>
                </a:solidFill>
                <a:ea typeface="Times New Roman" panose="02020603050405020304" pitchFamily="18" charset="0"/>
                <a:cs typeface="Times New Roman" panose="02020603050405020304" pitchFamily="18" charset="0"/>
              </a:rPr>
              <a:t>Click </a:t>
            </a:r>
            <a:r>
              <a:rPr lang="en-US" sz="2000" b="1" u="sng">
                <a:solidFill>
                  <a:prstClr val="black"/>
                </a:solidFill>
                <a:ea typeface="Times New Roman" panose="02020603050405020304" pitchFamily="18" charset="0"/>
                <a:cs typeface="Times New Roman" panose="02020603050405020304" pitchFamily="18" charset="0"/>
              </a:rPr>
              <a:t>Chat</a:t>
            </a:r>
            <a:r>
              <a:rPr lang="en-US" sz="2000">
                <a:solidFill>
                  <a:prstClr val="black"/>
                </a:solidFill>
                <a:ea typeface="Times New Roman" panose="02020603050405020304" pitchFamily="18" charset="0"/>
                <a:cs typeface="Times New Roman" panose="02020603050405020304" pitchFamily="18" charset="0"/>
              </a:rPr>
              <a:t> to write to the group or to see what people write</a:t>
            </a:r>
          </a:p>
        </p:txBody>
      </p:sp>
      <p:sp>
        <p:nvSpPr>
          <p:cNvPr id="74" name="TextBox 73">
            <a:extLst>
              <a:ext uri="{FF2B5EF4-FFF2-40B4-BE49-F238E27FC236}">
                <a16:creationId xmlns:a16="http://schemas.microsoft.com/office/drawing/2014/main" id="{72D1A1A7-BC02-475D-877B-DB502800BCF0}"/>
              </a:ext>
            </a:extLst>
          </p:cNvPr>
          <p:cNvSpPr txBox="1"/>
          <p:nvPr/>
        </p:nvSpPr>
        <p:spPr>
          <a:xfrm>
            <a:off x="1340897" y="1412380"/>
            <a:ext cx="8946291" cy="400110"/>
          </a:xfrm>
          <a:prstGeom prst="rect">
            <a:avLst/>
          </a:prstGeom>
          <a:noFill/>
        </p:spPr>
        <p:txBody>
          <a:bodyPr wrap="square">
            <a:spAutoFit/>
          </a:bodyPr>
          <a:lstStyle/>
          <a:p>
            <a:pPr>
              <a:defRPr/>
            </a:pPr>
            <a:r>
              <a:rPr lang="en-US" sz="2000">
                <a:solidFill>
                  <a:prstClr val="black"/>
                </a:solidFill>
                <a:ea typeface="Times New Roman" panose="02020603050405020304" pitchFamily="18" charset="0"/>
                <a:cs typeface="Times New Roman" panose="02020603050405020304" pitchFamily="18" charset="0"/>
              </a:rPr>
              <a:t>Click </a:t>
            </a:r>
            <a:r>
              <a:rPr lang="en-US" sz="2000" b="1" u="sng">
                <a:solidFill>
                  <a:prstClr val="black"/>
                </a:solidFill>
                <a:ea typeface="Times New Roman" panose="02020603050405020304" pitchFamily="18" charset="0"/>
                <a:cs typeface="Times New Roman" panose="02020603050405020304" pitchFamily="18" charset="0"/>
              </a:rPr>
              <a:t>Show Captions</a:t>
            </a:r>
            <a:r>
              <a:rPr lang="en-US" sz="2000" b="1">
                <a:solidFill>
                  <a:prstClr val="black"/>
                </a:solidFill>
                <a:ea typeface="Times New Roman" panose="02020603050405020304" pitchFamily="18" charset="0"/>
                <a:cs typeface="Times New Roman" panose="02020603050405020304" pitchFamily="18" charset="0"/>
              </a:rPr>
              <a:t> </a:t>
            </a:r>
            <a:r>
              <a:rPr lang="en-US" sz="2000">
                <a:solidFill>
                  <a:prstClr val="black"/>
                </a:solidFill>
                <a:ea typeface="Times New Roman" panose="02020603050405020304" pitchFamily="18" charset="0"/>
                <a:cs typeface="Times New Roman" panose="02020603050405020304" pitchFamily="18" charset="0"/>
              </a:rPr>
              <a:t>to turn captions on</a:t>
            </a:r>
          </a:p>
        </p:txBody>
      </p:sp>
      <p:grpSp>
        <p:nvGrpSpPr>
          <p:cNvPr id="10" name="Group 9">
            <a:extLst>
              <a:ext uri="{FF2B5EF4-FFF2-40B4-BE49-F238E27FC236}">
                <a16:creationId xmlns:a16="http://schemas.microsoft.com/office/drawing/2014/main" id="{DDE36821-B009-4E41-8FA7-093C4F619E5A}"/>
              </a:ext>
            </a:extLst>
          </p:cNvPr>
          <p:cNvGrpSpPr/>
          <p:nvPr/>
        </p:nvGrpSpPr>
        <p:grpSpPr>
          <a:xfrm>
            <a:off x="0" y="5445965"/>
            <a:ext cx="12151805" cy="639982"/>
            <a:chOff x="20097" y="5584546"/>
            <a:chExt cx="12151805" cy="639982"/>
          </a:xfrm>
        </p:grpSpPr>
        <p:pic>
          <p:nvPicPr>
            <p:cNvPr id="63" name="Picture 62">
              <a:extLst>
                <a:ext uri="{FF2B5EF4-FFF2-40B4-BE49-F238E27FC236}">
                  <a16:creationId xmlns:a16="http://schemas.microsoft.com/office/drawing/2014/main" id="{0D5FAE52-0C45-42BA-AECF-487A1E5770AA}"/>
                </a:ext>
              </a:extLst>
            </p:cNvPr>
            <p:cNvPicPr>
              <a:picLocks noChangeAspect="1"/>
            </p:cNvPicPr>
            <p:nvPr/>
          </p:nvPicPr>
          <p:blipFill>
            <a:blip r:embed="rId5"/>
            <a:stretch>
              <a:fillRect/>
            </a:stretch>
          </p:blipFill>
          <p:spPr>
            <a:xfrm>
              <a:off x="60289" y="5680270"/>
              <a:ext cx="12111613" cy="448535"/>
            </a:xfrm>
            <a:prstGeom prst="rect">
              <a:avLst/>
            </a:prstGeom>
            <a:ln>
              <a:solidFill>
                <a:srgbClr val="009DEA"/>
              </a:solidFill>
            </a:ln>
          </p:spPr>
        </p:pic>
        <p:sp>
          <p:nvSpPr>
            <p:cNvPr id="64" name="Rectangle 63">
              <a:extLst>
                <a:ext uri="{FF2B5EF4-FFF2-40B4-BE49-F238E27FC236}">
                  <a16:creationId xmlns:a16="http://schemas.microsoft.com/office/drawing/2014/main" id="{BFE5A29F-D38D-4B34-964B-81E216A25D7E}"/>
                </a:ext>
              </a:extLst>
            </p:cNvPr>
            <p:cNvSpPr/>
            <p:nvPr/>
          </p:nvSpPr>
          <p:spPr bwMode="gray">
            <a:xfrm>
              <a:off x="4367404" y="5584546"/>
              <a:ext cx="740348" cy="639982"/>
            </a:xfrm>
            <a:prstGeom prst="rect">
              <a:avLst/>
            </a:prstGeom>
            <a:noFill/>
            <a:ln w="38100" algn="ctr">
              <a:solidFill>
                <a:srgbClr val="009DEA"/>
              </a:solidFill>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a:ln>
                  <a:noFill/>
                </a:ln>
                <a:solidFill>
                  <a:prstClr val="white"/>
                </a:solidFill>
                <a:effectLst/>
                <a:uLnTx/>
                <a:uFillTx/>
              </a:endParaRPr>
            </a:p>
          </p:txBody>
        </p:sp>
        <p:sp>
          <p:nvSpPr>
            <p:cNvPr id="65" name="Rectangle 64">
              <a:extLst>
                <a:ext uri="{FF2B5EF4-FFF2-40B4-BE49-F238E27FC236}">
                  <a16:creationId xmlns:a16="http://schemas.microsoft.com/office/drawing/2014/main" id="{9C853945-D61F-417F-B879-C08DF107950B}"/>
                </a:ext>
              </a:extLst>
            </p:cNvPr>
            <p:cNvSpPr/>
            <p:nvPr/>
          </p:nvSpPr>
          <p:spPr bwMode="gray">
            <a:xfrm>
              <a:off x="20097" y="5584546"/>
              <a:ext cx="740348" cy="639982"/>
            </a:xfrm>
            <a:prstGeom prst="rect">
              <a:avLst/>
            </a:prstGeom>
            <a:noFill/>
            <a:ln w="38100" algn="ctr">
              <a:solidFill>
                <a:srgbClr val="009DEA"/>
              </a:solidFill>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a:ln>
                  <a:noFill/>
                </a:ln>
                <a:solidFill>
                  <a:prstClr val="white"/>
                </a:solidFill>
                <a:effectLst/>
                <a:uLnTx/>
                <a:uFillTx/>
              </a:endParaRPr>
            </a:p>
          </p:txBody>
        </p:sp>
        <p:sp>
          <p:nvSpPr>
            <p:cNvPr id="75" name="Rectangle 74">
              <a:extLst>
                <a:ext uri="{FF2B5EF4-FFF2-40B4-BE49-F238E27FC236}">
                  <a16:creationId xmlns:a16="http://schemas.microsoft.com/office/drawing/2014/main" id="{CCEAF3BD-9456-4B99-915B-E5556B70AD7C}"/>
                </a:ext>
              </a:extLst>
            </p:cNvPr>
            <p:cNvSpPr/>
            <p:nvPr/>
          </p:nvSpPr>
          <p:spPr bwMode="gray">
            <a:xfrm>
              <a:off x="842723" y="5584546"/>
              <a:ext cx="740348" cy="639982"/>
            </a:xfrm>
            <a:prstGeom prst="rect">
              <a:avLst/>
            </a:prstGeom>
            <a:noFill/>
            <a:ln w="38100" algn="ctr">
              <a:solidFill>
                <a:srgbClr val="009DEA"/>
              </a:solidFill>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a:ln>
                  <a:noFill/>
                </a:ln>
                <a:solidFill>
                  <a:prstClr val="white"/>
                </a:solidFill>
                <a:effectLst/>
                <a:uLnTx/>
                <a:uFillTx/>
              </a:endParaRPr>
            </a:p>
          </p:txBody>
        </p:sp>
        <p:sp>
          <p:nvSpPr>
            <p:cNvPr id="76" name="Rectangle 75">
              <a:extLst>
                <a:ext uri="{FF2B5EF4-FFF2-40B4-BE49-F238E27FC236}">
                  <a16:creationId xmlns:a16="http://schemas.microsoft.com/office/drawing/2014/main" id="{7F000041-96D7-4623-A545-2DC3133D7603}"/>
                </a:ext>
              </a:extLst>
            </p:cNvPr>
            <p:cNvSpPr/>
            <p:nvPr/>
          </p:nvSpPr>
          <p:spPr bwMode="gray">
            <a:xfrm>
              <a:off x="6488337" y="5584546"/>
              <a:ext cx="847248" cy="639982"/>
            </a:xfrm>
            <a:prstGeom prst="rect">
              <a:avLst/>
            </a:prstGeom>
            <a:noFill/>
            <a:ln w="38100" algn="ctr">
              <a:solidFill>
                <a:srgbClr val="009DEA"/>
              </a:solidFill>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a:ln>
                  <a:noFill/>
                </a:ln>
                <a:solidFill>
                  <a:prstClr val="white"/>
                </a:solidFill>
                <a:effectLst/>
                <a:uLnTx/>
                <a:uFillTx/>
              </a:endParaRPr>
            </a:p>
          </p:txBody>
        </p:sp>
      </p:grpSp>
      <p:grpSp>
        <p:nvGrpSpPr>
          <p:cNvPr id="80" name="Group 79">
            <a:extLst>
              <a:ext uri="{FF2B5EF4-FFF2-40B4-BE49-F238E27FC236}">
                <a16:creationId xmlns:a16="http://schemas.microsoft.com/office/drawing/2014/main" id="{66E37C5F-4B46-44AB-98FB-69315C7E9069}"/>
              </a:ext>
            </a:extLst>
          </p:cNvPr>
          <p:cNvGrpSpPr/>
          <p:nvPr/>
        </p:nvGrpSpPr>
        <p:grpSpPr>
          <a:xfrm>
            <a:off x="420135" y="2267426"/>
            <a:ext cx="640080" cy="640080"/>
            <a:chOff x="3355285" y="2063534"/>
            <a:chExt cx="640080" cy="640080"/>
          </a:xfrm>
        </p:grpSpPr>
        <p:sp>
          <p:nvSpPr>
            <p:cNvPr id="78" name="Flowchart: Connector 77">
              <a:extLst>
                <a:ext uri="{FF2B5EF4-FFF2-40B4-BE49-F238E27FC236}">
                  <a16:creationId xmlns:a16="http://schemas.microsoft.com/office/drawing/2014/main" id="{4C31592D-B0D4-4A1B-A55D-A861CE7A9240}"/>
                </a:ext>
              </a:extLst>
            </p:cNvPr>
            <p:cNvSpPr/>
            <p:nvPr/>
          </p:nvSpPr>
          <p:spPr>
            <a:xfrm>
              <a:off x="3355285" y="2063534"/>
              <a:ext cx="640080" cy="640080"/>
            </a:xfrm>
            <a:prstGeom prst="flowChartConnector">
              <a:avLst/>
            </a:prstGeom>
            <a:solidFill>
              <a:schemeClr val="tx1"/>
            </a:solidFill>
            <a:ln w="38100">
              <a:solidFill>
                <a:srgbClr val="009D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873EAB2C-5463-49BA-B946-A3E9B4FB3319}"/>
                </a:ext>
              </a:extLst>
            </p:cNvPr>
            <p:cNvPicPr>
              <a:picLocks noChangeAspect="1"/>
            </p:cNvPicPr>
            <p:nvPr/>
          </p:nvPicPr>
          <p:blipFill>
            <a:blip r:embed="rId6"/>
            <a:stretch>
              <a:fillRect/>
            </a:stretch>
          </p:blipFill>
          <p:spPr>
            <a:xfrm>
              <a:off x="3437581" y="2200694"/>
              <a:ext cx="475488" cy="365760"/>
            </a:xfrm>
            <a:prstGeom prst="rect">
              <a:avLst/>
            </a:prstGeom>
          </p:spPr>
        </p:pic>
      </p:grpSp>
      <p:grpSp>
        <p:nvGrpSpPr>
          <p:cNvPr id="79" name="Group 78">
            <a:extLst>
              <a:ext uri="{FF2B5EF4-FFF2-40B4-BE49-F238E27FC236}">
                <a16:creationId xmlns:a16="http://schemas.microsoft.com/office/drawing/2014/main" id="{758E4B81-DA4D-47F0-9F94-6429673E50E2}"/>
              </a:ext>
            </a:extLst>
          </p:cNvPr>
          <p:cNvGrpSpPr/>
          <p:nvPr/>
        </p:nvGrpSpPr>
        <p:grpSpPr>
          <a:xfrm>
            <a:off x="420135" y="1292395"/>
            <a:ext cx="640080" cy="640080"/>
            <a:chOff x="469733" y="1464021"/>
            <a:chExt cx="640080" cy="640080"/>
          </a:xfrm>
        </p:grpSpPr>
        <p:sp>
          <p:nvSpPr>
            <p:cNvPr id="77" name="Flowchart: Connector 76">
              <a:extLst>
                <a:ext uri="{FF2B5EF4-FFF2-40B4-BE49-F238E27FC236}">
                  <a16:creationId xmlns:a16="http://schemas.microsoft.com/office/drawing/2014/main" id="{51BC47B0-8277-4409-876C-CDE68235CB6E}"/>
                </a:ext>
              </a:extLst>
            </p:cNvPr>
            <p:cNvSpPr/>
            <p:nvPr/>
          </p:nvSpPr>
          <p:spPr>
            <a:xfrm>
              <a:off x="469733" y="1464021"/>
              <a:ext cx="640080" cy="640080"/>
            </a:xfrm>
            <a:prstGeom prst="flowChartConnector">
              <a:avLst/>
            </a:prstGeom>
            <a:solidFill>
              <a:schemeClr val="tx1"/>
            </a:solidFill>
            <a:ln w="38100">
              <a:solidFill>
                <a:srgbClr val="009D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B3947634-AEB6-4715-AF5B-A889E0B9E9D6}"/>
                </a:ext>
              </a:extLst>
            </p:cNvPr>
            <p:cNvPicPr>
              <a:picLocks noChangeAspect="1"/>
            </p:cNvPicPr>
            <p:nvPr/>
          </p:nvPicPr>
          <p:blipFill>
            <a:blip r:embed="rId7"/>
            <a:stretch>
              <a:fillRect/>
            </a:stretch>
          </p:blipFill>
          <p:spPr>
            <a:xfrm>
              <a:off x="573507" y="1592037"/>
              <a:ext cx="452629" cy="384048"/>
            </a:xfrm>
            <a:prstGeom prst="rect">
              <a:avLst/>
            </a:prstGeom>
            <a:ln>
              <a:noFill/>
            </a:ln>
          </p:spPr>
        </p:pic>
      </p:grpSp>
      <p:sp>
        <p:nvSpPr>
          <p:cNvPr id="81" name="TextBox 80">
            <a:extLst>
              <a:ext uri="{FF2B5EF4-FFF2-40B4-BE49-F238E27FC236}">
                <a16:creationId xmlns:a16="http://schemas.microsoft.com/office/drawing/2014/main" id="{4C00D815-269B-4EC6-9A54-009B24FDA44C}"/>
              </a:ext>
            </a:extLst>
          </p:cNvPr>
          <p:cNvSpPr txBox="1"/>
          <p:nvPr/>
        </p:nvSpPr>
        <p:spPr>
          <a:xfrm>
            <a:off x="1340897" y="2387411"/>
            <a:ext cx="8946291" cy="400110"/>
          </a:xfrm>
          <a:prstGeom prst="rect">
            <a:avLst/>
          </a:prstGeom>
          <a:noFill/>
        </p:spPr>
        <p:txBody>
          <a:bodyPr wrap="square">
            <a:spAutoFit/>
          </a:bodyPr>
          <a:lstStyle/>
          <a:p>
            <a:pPr>
              <a:defRPr/>
            </a:pPr>
            <a:r>
              <a:rPr lang="en-US" sz="2000">
                <a:solidFill>
                  <a:prstClr val="black"/>
                </a:solidFill>
                <a:ea typeface="Times New Roman" panose="02020603050405020304" pitchFamily="18" charset="0"/>
                <a:cs typeface="Times New Roman" panose="02020603050405020304" pitchFamily="18" charset="0"/>
              </a:rPr>
              <a:t>Click </a:t>
            </a:r>
            <a:r>
              <a:rPr lang="en-US" sz="2000" b="1" u="sng">
                <a:solidFill>
                  <a:prstClr val="black"/>
                </a:solidFill>
                <a:ea typeface="Times New Roman" panose="02020603050405020304" pitchFamily="18" charset="0"/>
                <a:cs typeface="Times New Roman" panose="02020603050405020304" pitchFamily="18" charset="0"/>
              </a:rPr>
              <a:t>Start Video</a:t>
            </a:r>
            <a:r>
              <a:rPr lang="en-US" sz="2000" b="1">
                <a:solidFill>
                  <a:prstClr val="black"/>
                </a:solidFill>
                <a:ea typeface="Times New Roman" panose="02020603050405020304" pitchFamily="18" charset="0"/>
                <a:cs typeface="Times New Roman" panose="02020603050405020304" pitchFamily="18" charset="0"/>
              </a:rPr>
              <a:t> </a:t>
            </a:r>
            <a:r>
              <a:rPr lang="en-US" sz="2000">
                <a:solidFill>
                  <a:prstClr val="black"/>
                </a:solidFill>
                <a:ea typeface="Times New Roman" panose="02020603050405020304" pitchFamily="18" charset="0"/>
                <a:cs typeface="Times New Roman" panose="02020603050405020304" pitchFamily="18" charset="0"/>
              </a:rPr>
              <a:t>to turn on your camera</a:t>
            </a:r>
          </a:p>
        </p:txBody>
      </p:sp>
      <p:sp>
        <p:nvSpPr>
          <p:cNvPr id="2" name="Title 1">
            <a:extLst>
              <a:ext uri="{FF2B5EF4-FFF2-40B4-BE49-F238E27FC236}">
                <a16:creationId xmlns:a16="http://schemas.microsoft.com/office/drawing/2014/main" id="{27AAEA87-636F-814B-12EE-2070F85748DC}"/>
              </a:ext>
            </a:extLst>
          </p:cNvPr>
          <p:cNvSpPr txBox="1">
            <a:spLocks/>
          </p:cNvSpPr>
          <p:nvPr/>
        </p:nvSpPr>
        <p:spPr bwMode="gray">
          <a:xfrm>
            <a:off x="298506" y="415115"/>
            <a:ext cx="4863803" cy="441412"/>
          </a:xfrm>
          <a:prstGeom prst="rect">
            <a:avLst/>
          </a:prstGeom>
        </p:spPr>
        <p:txBody>
          <a:bodyPr vert="horz" lIns="0" tIns="0" rIns="0" bIns="0" rtlCol="0" anchor="t" anchorCtr="0">
            <a:noAutofit/>
          </a:bodyPr>
          <a:lstStyle>
            <a:lvl1pPr algn="l" defTabSz="914400" rtl="0" eaLnBrk="1" latinLnBrk="0" hangingPunct="1">
              <a:spcBef>
                <a:spcPct val="0"/>
              </a:spcBef>
              <a:buNone/>
              <a:defRPr sz="2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Open Sans" panose="020B0606030504020204" pitchFamily="34" charset="0"/>
                <a:cs typeface="Calibri" panose="020F0502020204030204" pitchFamily="34" charset="0"/>
              </a:rPr>
              <a:t>Zoom Tips</a:t>
            </a:r>
          </a:p>
        </p:txBody>
      </p:sp>
    </p:spTree>
    <p:extLst>
      <p:ext uri="{BB962C8B-B14F-4D97-AF65-F5344CB8AC3E}">
        <p14:creationId xmlns:p14="http://schemas.microsoft.com/office/powerpoint/2010/main" val="2029581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7CD1EF-DCD2-48D7-AD53-907055C7D114}"/>
              </a:ext>
            </a:extLst>
          </p:cNvPr>
          <p:cNvSpPr/>
          <p:nvPr/>
        </p:nvSpPr>
        <p:spPr>
          <a:xfrm>
            <a:off x="5995686" y="3150703"/>
            <a:ext cx="3426610" cy="904461"/>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a:solidFill>
                <a:schemeClr val="tx1"/>
              </a:solidFill>
            </a:endParaRPr>
          </a:p>
        </p:txBody>
      </p:sp>
      <p:pic>
        <p:nvPicPr>
          <p:cNvPr id="3" name="Picture 2">
            <a:extLst>
              <a:ext uri="{FF2B5EF4-FFF2-40B4-BE49-F238E27FC236}">
                <a16:creationId xmlns:a16="http://schemas.microsoft.com/office/drawing/2014/main" id="{90272FB6-DC83-49E8-83B0-ABAE93C96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5576" y="200175"/>
            <a:ext cx="764009" cy="1011099"/>
          </a:xfrm>
          <a:prstGeom prst="rect">
            <a:avLst/>
          </a:prstGeom>
        </p:spPr>
      </p:pic>
      <p:pic>
        <p:nvPicPr>
          <p:cNvPr id="4" name="Picture 2" descr="CT Department of Developmental Disabilities | LinkedIn">
            <a:extLst>
              <a:ext uri="{FF2B5EF4-FFF2-40B4-BE49-F238E27FC236}">
                <a16:creationId xmlns:a16="http://schemas.microsoft.com/office/drawing/2014/main" id="{5517EC61-3D94-4854-8951-6FCEDAB51E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95" y="200175"/>
            <a:ext cx="764009" cy="2444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5BC91F4-2E40-4374-98E4-04D6CFB0D7C5}"/>
              </a:ext>
            </a:extLst>
          </p:cNvPr>
          <p:cNvSpPr/>
          <p:nvPr/>
        </p:nvSpPr>
        <p:spPr>
          <a:xfrm>
            <a:off x="0" y="3150703"/>
            <a:ext cx="9422296" cy="90446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solidFill>
                  <a:schemeClr val="tx1"/>
                </a:solidFill>
              </a:rPr>
              <a:t>Closing and Thank You</a:t>
            </a:r>
          </a:p>
        </p:txBody>
      </p:sp>
      <p:cxnSp>
        <p:nvCxnSpPr>
          <p:cNvPr id="8" name="Straight Connector 7">
            <a:extLst>
              <a:ext uri="{FF2B5EF4-FFF2-40B4-BE49-F238E27FC236}">
                <a16:creationId xmlns:a16="http://schemas.microsoft.com/office/drawing/2014/main" id="{EA62C180-5CC1-4241-80F4-48F511C1CAEC}"/>
              </a:ext>
            </a:extLst>
          </p:cNvPr>
          <p:cNvCxnSpPr>
            <a:cxnSpLocks/>
          </p:cNvCxnSpPr>
          <p:nvPr/>
        </p:nvCxnSpPr>
        <p:spPr>
          <a:xfrm>
            <a:off x="397566" y="4353339"/>
            <a:ext cx="385638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9929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F3C2DCF-4F8F-4E9F-BBCE-5730CCCCB2B6}"/>
              </a:ext>
            </a:extLst>
          </p:cNvPr>
          <p:cNvSpPr/>
          <p:nvPr/>
        </p:nvSpPr>
        <p:spPr>
          <a:xfrm>
            <a:off x="0" y="-1"/>
            <a:ext cx="3703779" cy="6838951"/>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07B3F3F-B8EC-430E-83F1-DE4D32DAAF4D}"/>
              </a:ext>
            </a:extLst>
          </p:cNvPr>
          <p:cNvSpPr txBox="1"/>
          <p:nvPr/>
        </p:nvSpPr>
        <p:spPr>
          <a:xfrm>
            <a:off x="76200" y="1592022"/>
            <a:ext cx="3627579" cy="2523768"/>
          </a:xfrm>
          <a:prstGeom prst="rect">
            <a:avLst/>
          </a:prstGeom>
          <a:noFill/>
        </p:spPr>
        <p:txBody>
          <a:bodyPr wrap="square" lIns="91440" tIns="45720" rIns="91440" bIns="45720" rtlCol="0" anchor="t">
            <a:spAutoFit/>
          </a:bodyPr>
          <a:lstStyle/>
          <a:p>
            <a:pPr defTabSz="868680">
              <a:spcAft>
                <a:spcPts val="1200"/>
              </a:spcAft>
            </a:pPr>
            <a:r>
              <a:rPr lang="en-US" sz="2800" b="1" kern="1200">
                <a:latin typeface="+mn-lt"/>
                <a:ea typeface="+mn-ea"/>
                <a:cs typeface="+mn-cs"/>
              </a:rPr>
              <a:t>Agenda</a:t>
            </a:r>
            <a:endParaRPr lang="en-US" sz="2400" b="1" kern="1200">
              <a:latin typeface="+mn-lt"/>
              <a:ea typeface="+mn-ea"/>
              <a:cs typeface="+mn-cs"/>
            </a:endParaRPr>
          </a:p>
          <a:p>
            <a:pPr marL="365760" lvl="1" indent="-285750" defTabSz="868680">
              <a:buFont typeface="Arial,Sans-Serif" panose="020F0302020204030204"/>
              <a:buChar char="•"/>
            </a:pPr>
            <a:r>
              <a:rPr lang="en-US" sz="2000" kern="1200">
                <a:latin typeface="+mn-lt"/>
                <a:ea typeface="+mn-ea"/>
                <a:cs typeface="+mn-cs"/>
              </a:rPr>
              <a:t>Welcome </a:t>
            </a:r>
            <a:r>
              <a:rPr lang="en-US" sz="2000"/>
              <a:t> </a:t>
            </a:r>
            <a:endParaRPr lang="en-US" sz="2000" kern="1200">
              <a:latin typeface="+mn-lt"/>
              <a:cs typeface="Calibri"/>
            </a:endParaRPr>
          </a:p>
          <a:p>
            <a:pPr marL="365760" lvl="1" indent="-285750" defTabSz="868680">
              <a:buFont typeface="Arial,Sans-Serif" panose="020F0302020204030204"/>
              <a:buChar char="•"/>
            </a:pPr>
            <a:r>
              <a:rPr lang="en-US" sz="2000"/>
              <a:t>Review and approval process</a:t>
            </a:r>
            <a:endParaRPr lang="en-US" sz="2000">
              <a:cs typeface="Calibri"/>
            </a:endParaRPr>
          </a:p>
          <a:p>
            <a:pPr marL="365760" lvl="1" indent="-285750" defTabSz="868680">
              <a:buFont typeface="Arial,Sans-Serif" panose="020F0302020204030204"/>
              <a:buChar char="•"/>
            </a:pPr>
            <a:r>
              <a:rPr lang="en-US" sz="2000"/>
              <a:t>Financial incentives</a:t>
            </a:r>
            <a:endParaRPr lang="en-US" sz="2000">
              <a:cs typeface="Calibri"/>
            </a:endParaRPr>
          </a:p>
          <a:p>
            <a:pPr marL="365760" lvl="1" indent="-285750" defTabSz="868680">
              <a:buFont typeface="Arial,Sans-Serif" panose="020F0302020204030204"/>
              <a:buChar char="•"/>
            </a:pPr>
            <a:r>
              <a:rPr lang="en-US" sz="2000">
                <a:cs typeface="Calibri"/>
              </a:rPr>
              <a:t>Transition plan and budget examples</a:t>
            </a:r>
          </a:p>
          <a:p>
            <a:pPr marL="365760" lvl="1" indent="-285750" defTabSz="868680">
              <a:buFont typeface="Arial,Sans-Serif" panose="020F0302020204030204"/>
              <a:buChar char="•"/>
            </a:pPr>
            <a:r>
              <a:rPr lang="en-US" sz="2000">
                <a:cs typeface="Calibri"/>
              </a:rPr>
              <a:t>Q&amp;A and closing</a:t>
            </a:r>
            <a:endParaRPr lang="en-US" sz="2400">
              <a:cs typeface="Calibri"/>
            </a:endParaRPr>
          </a:p>
        </p:txBody>
      </p:sp>
      <p:pic>
        <p:nvPicPr>
          <p:cNvPr id="4" name="Picture 3" descr="A person and person sitting on a couch&#10;&#10;Description automatically generated">
            <a:extLst>
              <a:ext uri="{FF2B5EF4-FFF2-40B4-BE49-F238E27FC236}">
                <a16:creationId xmlns:a16="http://schemas.microsoft.com/office/drawing/2014/main" id="{64A432E5-A8D7-84D3-3822-CEA4BE0B2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779" y="2153"/>
            <a:ext cx="8492254" cy="6850896"/>
          </a:xfrm>
          <a:prstGeom prst="rect">
            <a:avLst/>
          </a:prstGeom>
        </p:spPr>
      </p:pic>
    </p:spTree>
    <p:extLst>
      <p:ext uri="{BB962C8B-B14F-4D97-AF65-F5344CB8AC3E}">
        <p14:creationId xmlns:p14="http://schemas.microsoft.com/office/powerpoint/2010/main" val="950343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2E44121B-17A9-46C6-8086-FD2EF88C547F}"/>
              </a:ext>
            </a:extLst>
          </p:cNvPr>
          <p:cNvSpPr/>
          <p:nvPr/>
        </p:nvSpPr>
        <p:spPr>
          <a:xfrm>
            <a:off x="1607680" y="1903557"/>
            <a:ext cx="9061704" cy="636568"/>
          </a:xfrm>
          <a:custGeom>
            <a:avLst/>
            <a:gdLst>
              <a:gd name="connsiteX0" fmla="*/ 0 w 6608848"/>
              <a:gd name="connsiteY0" fmla="*/ 0 h 589531"/>
              <a:gd name="connsiteX1" fmla="*/ 6608848 w 6608848"/>
              <a:gd name="connsiteY1" fmla="*/ 0 h 589531"/>
              <a:gd name="connsiteX2" fmla="*/ 6608848 w 6608848"/>
              <a:gd name="connsiteY2" fmla="*/ 589531 h 589531"/>
              <a:gd name="connsiteX3" fmla="*/ 0 w 6608848"/>
              <a:gd name="connsiteY3" fmla="*/ 589531 h 589531"/>
              <a:gd name="connsiteX4" fmla="*/ 0 w 6608848"/>
              <a:gd name="connsiteY4" fmla="*/ 0 h 589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8848" h="589531">
                <a:moveTo>
                  <a:pt x="0" y="0"/>
                </a:moveTo>
                <a:lnTo>
                  <a:pt x="6608848" y="0"/>
                </a:lnTo>
                <a:lnTo>
                  <a:pt x="6608848" y="589531"/>
                </a:lnTo>
                <a:lnTo>
                  <a:pt x="0" y="589531"/>
                </a:lnTo>
                <a:lnTo>
                  <a:pt x="0" y="0"/>
                </a:lnTo>
                <a:close/>
              </a:path>
            </a:pathLst>
          </a:custGeom>
          <a:solidFill>
            <a:schemeClr val="accent1">
              <a:lumMod val="40000"/>
              <a:lumOff val="6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4059" tIns="203200" rIns="134059" bIns="203200" numCol="1" spcCol="1270" anchor="ctr" anchorCtr="0">
            <a:noAutofit/>
          </a:bodyPr>
          <a:lstStyle/>
          <a:p>
            <a:pPr defTabSz="711200">
              <a:lnSpc>
                <a:spcPct val="90000"/>
              </a:lnSpc>
              <a:spcBef>
                <a:spcPct val="0"/>
              </a:spcBef>
              <a:spcAft>
                <a:spcPct val="35000"/>
              </a:spcAft>
            </a:pPr>
            <a:r>
              <a:rPr lang="en-US" sz="1800"/>
              <a:t>Know how to navigate the STEP transition plan creation, submission, and approval process. </a:t>
            </a:r>
            <a:endParaRPr lang="en-US"/>
          </a:p>
        </p:txBody>
      </p:sp>
      <p:sp>
        <p:nvSpPr>
          <p:cNvPr id="10" name="Freeform: Shape 9">
            <a:extLst>
              <a:ext uri="{FF2B5EF4-FFF2-40B4-BE49-F238E27FC236}">
                <a16:creationId xmlns:a16="http://schemas.microsoft.com/office/drawing/2014/main" id="{74A93B42-1803-4DA9-8E20-8B46A6B5A559}"/>
              </a:ext>
            </a:extLst>
          </p:cNvPr>
          <p:cNvSpPr/>
          <p:nvPr/>
        </p:nvSpPr>
        <p:spPr>
          <a:xfrm>
            <a:off x="1607678" y="3099733"/>
            <a:ext cx="9061704" cy="589531"/>
          </a:xfrm>
          <a:custGeom>
            <a:avLst/>
            <a:gdLst>
              <a:gd name="connsiteX0" fmla="*/ 0 w 6608848"/>
              <a:gd name="connsiteY0" fmla="*/ 0 h 589531"/>
              <a:gd name="connsiteX1" fmla="*/ 6608848 w 6608848"/>
              <a:gd name="connsiteY1" fmla="*/ 0 h 589531"/>
              <a:gd name="connsiteX2" fmla="*/ 6608848 w 6608848"/>
              <a:gd name="connsiteY2" fmla="*/ 589531 h 589531"/>
              <a:gd name="connsiteX3" fmla="*/ 0 w 6608848"/>
              <a:gd name="connsiteY3" fmla="*/ 589531 h 589531"/>
              <a:gd name="connsiteX4" fmla="*/ 0 w 6608848"/>
              <a:gd name="connsiteY4" fmla="*/ 0 h 589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8848" h="589531">
                <a:moveTo>
                  <a:pt x="0" y="0"/>
                </a:moveTo>
                <a:lnTo>
                  <a:pt x="6608848" y="0"/>
                </a:lnTo>
                <a:lnTo>
                  <a:pt x="6608848" y="589531"/>
                </a:lnTo>
                <a:lnTo>
                  <a:pt x="0" y="589531"/>
                </a:lnTo>
                <a:lnTo>
                  <a:pt x="0" y="0"/>
                </a:lnTo>
                <a:close/>
              </a:path>
            </a:pathLst>
          </a:custGeom>
          <a:solidFill>
            <a:schemeClr val="accent1">
              <a:lumMod val="40000"/>
              <a:lumOff val="6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4059" tIns="203200" rIns="134059" bIns="203200" numCol="1" spcCol="1270" anchor="ctr" anchorCtr="0">
            <a:noAutofit/>
          </a:bodyPr>
          <a:lstStyle/>
          <a:p>
            <a:pPr defTabSz="711200"/>
            <a:r>
              <a:rPr lang="en-US">
                <a:solidFill>
                  <a:schemeClr val="tx1"/>
                </a:solidFill>
              </a:rPr>
              <a:t>Be comfortable with the STEP Transitions Plan Templates and Budget sheet.</a:t>
            </a:r>
            <a:endParaRPr lang="en-US" kern="1200">
              <a:cs typeface="Calibri"/>
            </a:endParaRPr>
          </a:p>
        </p:txBody>
      </p:sp>
      <p:sp>
        <p:nvSpPr>
          <p:cNvPr id="6" name="Freeform: Shape 5">
            <a:extLst>
              <a:ext uri="{FF2B5EF4-FFF2-40B4-BE49-F238E27FC236}">
                <a16:creationId xmlns:a16="http://schemas.microsoft.com/office/drawing/2014/main" id="{E7325629-A6EE-4CED-BAB9-6350C5B4A95C}"/>
              </a:ext>
            </a:extLst>
          </p:cNvPr>
          <p:cNvSpPr/>
          <p:nvPr/>
        </p:nvSpPr>
        <p:spPr>
          <a:xfrm>
            <a:off x="1607678" y="4359923"/>
            <a:ext cx="9061704" cy="589708"/>
          </a:xfrm>
          <a:custGeom>
            <a:avLst/>
            <a:gdLst>
              <a:gd name="connsiteX0" fmla="*/ 0 w 6608848"/>
              <a:gd name="connsiteY0" fmla="*/ 0 h 589708"/>
              <a:gd name="connsiteX1" fmla="*/ 6608848 w 6608848"/>
              <a:gd name="connsiteY1" fmla="*/ 0 h 589708"/>
              <a:gd name="connsiteX2" fmla="*/ 6608848 w 6608848"/>
              <a:gd name="connsiteY2" fmla="*/ 589708 h 589708"/>
              <a:gd name="connsiteX3" fmla="*/ 0 w 6608848"/>
              <a:gd name="connsiteY3" fmla="*/ 589708 h 589708"/>
              <a:gd name="connsiteX4" fmla="*/ 0 w 6608848"/>
              <a:gd name="connsiteY4" fmla="*/ 0 h 58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8848" h="589708">
                <a:moveTo>
                  <a:pt x="0" y="0"/>
                </a:moveTo>
                <a:lnTo>
                  <a:pt x="6608848" y="0"/>
                </a:lnTo>
                <a:lnTo>
                  <a:pt x="6608848" y="589708"/>
                </a:lnTo>
                <a:lnTo>
                  <a:pt x="0" y="589708"/>
                </a:lnTo>
                <a:lnTo>
                  <a:pt x="0" y="0"/>
                </a:lnTo>
                <a:close/>
              </a:path>
            </a:pathLst>
          </a:custGeom>
          <a:solidFill>
            <a:schemeClr val="accent1">
              <a:lumMod val="40000"/>
              <a:lumOff val="6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4059" tIns="203200" rIns="134059" bIns="203200" numCol="1" spcCol="1270" anchor="ctr" anchorCtr="0">
            <a:noAutofit/>
          </a:bodyPr>
          <a:lstStyle/>
          <a:p>
            <a:pPr defTabSz="711200">
              <a:lnSpc>
                <a:spcPct val="90000"/>
              </a:lnSpc>
              <a:spcBef>
                <a:spcPct val="0"/>
              </a:spcBef>
              <a:spcAft>
                <a:spcPct val="35000"/>
              </a:spcAft>
            </a:pPr>
            <a:r>
              <a:rPr lang="en-US" sz="1800"/>
              <a:t>Understand how to build your plan based on sample templates and budgets.</a:t>
            </a:r>
            <a:endParaRPr lang="en-US"/>
          </a:p>
        </p:txBody>
      </p:sp>
      <p:sp>
        <p:nvSpPr>
          <p:cNvPr id="4" name="Title 1">
            <a:extLst>
              <a:ext uri="{FF2B5EF4-FFF2-40B4-BE49-F238E27FC236}">
                <a16:creationId xmlns:a16="http://schemas.microsoft.com/office/drawing/2014/main" id="{616C1E9C-D1DE-6571-4089-ED07040503EF}"/>
              </a:ext>
            </a:extLst>
          </p:cNvPr>
          <p:cNvSpPr txBox="1">
            <a:spLocks/>
          </p:cNvSpPr>
          <p:nvPr/>
        </p:nvSpPr>
        <p:spPr bwMode="gray">
          <a:xfrm>
            <a:off x="298506" y="415115"/>
            <a:ext cx="4863803" cy="441412"/>
          </a:xfrm>
          <a:prstGeom prst="rect">
            <a:avLst/>
          </a:prstGeom>
        </p:spPr>
        <p:txBody>
          <a:bodyPr vert="horz" lIns="0" tIns="0" rIns="0" bIns="0" rtlCol="0" anchor="t" anchorCtr="0">
            <a:noAutofit/>
          </a:bodyPr>
          <a:lstStyle>
            <a:lvl1pPr algn="l" defTabSz="914400" rtl="0" eaLnBrk="1" latinLnBrk="0" hangingPunct="1">
              <a:spcBef>
                <a:spcPct val="0"/>
              </a:spcBef>
              <a:buNone/>
              <a:defRPr sz="2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200" b="1">
                <a:solidFill>
                  <a:prstClr val="black"/>
                </a:solidFill>
                <a:latin typeface="Calibri" panose="020F0502020204030204" pitchFamily="34" charset="0"/>
                <a:ea typeface="Open Sans" panose="020B0606030504020204" pitchFamily="34" charset="0"/>
                <a:cs typeface="Calibri" panose="020F0502020204030204" pitchFamily="34" charset="0"/>
              </a:rPr>
              <a:t>Session Objectives</a:t>
            </a:r>
            <a:endParaRPr kumimoji="0" lang="en-US" sz="3200" b="1" i="0" u="none" strike="noStrike" kern="1200" cap="none" spc="0" normalizeH="0" baseline="0" noProof="0">
              <a:ln>
                <a:noFill/>
              </a:ln>
              <a:solidFill>
                <a:prstClr val="black"/>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5" name="Oval 4">
            <a:extLst>
              <a:ext uri="{FF2B5EF4-FFF2-40B4-BE49-F238E27FC236}">
                <a16:creationId xmlns:a16="http://schemas.microsoft.com/office/drawing/2014/main" id="{42FE20A3-F43E-790E-5CF7-54EA6B05C4CA}"/>
              </a:ext>
            </a:extLst>
          </p:cNvPr>
          <p:cNvSpPr/>
          <p:nvPr/>
        </p:nvSpPr>
        <p:spPr>
          <a:xfrm>
            <a:off x="951612" y="1857424"/>
            <a:ext cx="733646" cy="7336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1</a:t>
            </a:r>
          </a:p>
        </p:txBody>
      </p:sp>
      <p:sp>
        <p:nvSpPr>
          <p:cNvPr id="7" name="Oval 6">
            <a:extLst>
              <a:ext uri="{FF2B5EF4-FFF2-40B4-BE49-F238E27FC236}">
                <a16:creationId xmlns:a16="http://schemas.microsoft.com/office/drawing/2014/main" id="{95F617BB-0F8B-1F51-E667-6BF526D7E33F}"/>
              </a:ext>
            </a:extLst>
          </p:cNvPr>
          <p:cNvSpPr/>
          <p:nvPr/>
        </p:nvSpPr>
        <p:spPr>
          <a:xfrm>
            <a:off x="932508" y="3030081"/>
            <a:ext cx="733646" cy="7336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2</a:t>
            </a:r>
          </a:p>
        </p:txBody>
      </p:sp>
      <p:sp>
        <p:nvSpPr>
          <p:cNvPr id="8" name="Oval 7">
            <a:extLst>
              <a:ext uri="{FF2B5EF4-FFF2-40B4-BE49-F238E27FC236}">
                <a16:creationId xmlns:a16="http://schemas.microsoft.com/office/drawing/2014/main" id="{C192C4BE-1851-C590-5421-BBC5A2D2C1E3}"/>
              </a:ext>
            </a:extLst>
          </p:cNvPr>
          <p:cNvSpPr/>
          <p:nvPr/>
        </p:nvSpPr>
        <p:spPr>
          <a:xfrm>
            <a:off x="951612" y="4262117"/>
            <a:ext cx="733646" cy="7336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3</a:t>
            </a:r>
          </a:p>
        </p:txBody>
      </p:sp>
    </p:spTree>
    <p:extLst>
      <p:ext uri="{BB962C8B-B14F-4D97-AF65-F5344CB8AC3E}">
        <p14:creationId xmlns:p14="http://schemas.microsoft.com/office/powerpoint/2010/main" val="3598720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DB57164-37F6-3596-EF1D-C82794624681}"/>
              </a:ext>
            </a:extLst>
          </p:cNvPr>
          <p:cNvCxnSpPr>
            <a:cxnSpLocks/>
            <a:stCxn id="8" idx="1"/>
            <a:endCxn id="7" idx="3"/>
          </p:cNvCxnSpPr>
          <p:nvPr/>
        </p:nvCxnSpPr>
        <p:spPr>
          <a:xfrm flipH="1">
            <a:off x="1532952" y="3371498"/>
            <a:ext cx="37385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extBox 28">
            <a:extLst>
              <a:ext uri="{FF2B5EF4-FFF2-40B4-BE49-F238E27FC236}">
                <a16:creationId xmlns:a16="http://schemas.microsoft.com/office/drawing/2014/main" id="{2B4B0AB3-31A2-2FAF-E483-7C5BF771B922}"/>
              </a:ext>
            </a:extLst>
          </p:cNvPr>
          <p:cNvSpPr txBox="1"/>
          <p:nvPr/>
        </p:nvSpPr>
        <p:spPr>
          <a:xfrm>
            <a:off x="1155630" y="1265953"/>
            <a:ext cx="10078267" cy="861774"/>
          </a:xfrm>
          <a:prstGeom prst="rect">
            <a:avLst/>
          </a:prstGeom>
        </p:spPr>
        <p:txBody>
          <a:bodyPr wrap="square" lIns="0" tIns="0" rIns="0" bIns="0" rtlCol="0" anchor="t">
            <a:spAutoFit/>
          </a:bodyPr>
          <a:lstStyle/>
          <a:p>
            <a:pPr marL="0" marR="0" lvl="0" indent="0" algn="ctr" defTabSz="609630" rtl="0" eaLnBrk="1" fontAlgn="auto" latinLnBrk="0" hangingPunct="1">
              <a:spcBef>
                <a:spcPct val="0"/>
              </a:spcBef>
              <a:spcAft>
                <a:spcPts val="0"/>
              </a:spcAft>
              <a:buClrTx/>
              <a:buSzTx/>
              <a:buFontTx/>
              <a:buNone/>
              <a:tabLst/>
              <a:defRPr/>
            </a:pPr>
            <a:r>
              <a:rPr kumimoji="0" lang="en-US" sz="2800" b="1" i="0" u="none" strike="noStrike" kern="1200" cap="none" spc="0" normalizeH="0" baseline="0" noProof="0">
                <a:ln>
                  <a:noFill/>
                </a:ln>
                <a:solidFill>
                  <a:schemeClr val="accent1"/>
                </a:solidFill>
                <a:effectLst/>
                <a:uLnTx/>
                <a:uFillTx/>
                <a:latin typeface="Calibri"/>
                <a:ea typeface="+mn-ea"/>
                <a:cs typeface="+mn-cs"/>
              </a:rPr>
              <a:t>STEP is an incredible opportunity to empower the people we support through strategic investments in the DDS system.</a:t>
            </a:r>
          </a:p>
        </p:txBody>
      </p:sp>
      <p:sp>
        <p:nvSpPr>
          <p:cNvPr id="3" name="TextBox 2">
            <a:extLst>
              <a:ext uri="{FF2B5EF4-FFF2-40B4-BE49-F238E27FC236}">
                <a16:creationId xmlns:a16="http://schemas.microsoft.com/office/drawing/2014/main" id="{36C8FE48-1F96-10CC-09AC-D0BBFD6F1A05}"/>
              </a:ext>
            </a:extLst>
          </p:cNvPr>
          <p:cNvSpPr txBox="1"/>
          <p:nvPr/>
        </p:nvSpPr>
        <p:spPr>
          <a:xfrm>
            <a:off x="1983722" y="2586668"/>
            <a:ext cx="8422084" cy="1569660"/>
          </a:xfrm>
          <a:prstGeom prst="rect">
            <a:avLst/>
          </a:prstGeom>
          <a:noFill/>
          <a:ln w="19050">
            <a:noFill/>
          </a:ln>
        </p:spPr>
        <p:txBody>
          <a:bodyPr wrap="square">
            <a:spAutoFit/>
          </a:bodyPr>
          <a:lstStyle/>
          <a:p>
            <a:pPr algn="ctr" fontAlgn="base"/>
            <a:r>
              <a:rPr lang="en-US" sz="2400">
                <a:solidFill>
                  <a:srgbClr val="000000"/>
                </a:solidFill>
              </a:rPr>
              <a:t>Building on Charting the Life Course priorities, STEP emphasizes a </a:t>
            </a:r>
            <a:r>
              <a:rPr lang="en-US" sz="2400" b="1">
                <a:solidFill>
                  <a:schemeClr val="accent1"/>
                </a:solidFill>
              </a:rPr>
              <a:t>different way of thinking </a:t>
            </a:r>
            <a:r>
              <a:rPr lang="en-US" sz="2400">
                <a:solidFill>
                  <a:srgbClr val="000000"/>
                </a:solidFill>
              </a:rPr>
              <a:t>that encourages </a:t>
            </a:r>
            <a:r>
              <a:rPr lang="en-US" sz="2400" b="1">
                <a:solidFill>
                  <a:schemeClr val="accent1"/>
                </a:solidFill>
              </a:rPr>
              <a:t>high expectations</a:t>
            </a:r>
            <a:r>
              <a:rPr lang="en-US" sz="2400">
                <a:solidFill>
                  <a:srgbClr val="000000"/>
                </a:solidFill>
              </a:rPr>
              <a:t>, emphasizes life experiences that align with individuals’ goals, and the integration of </a:t>
            </a:r>
            <a:r>
              <a:rPr lang="en-US" sz="2400" b="1">
                <a:solidFill>
                  <a:schemeClr val="accent1"/>
                </a:solidFill>
              </a:rPr>
              <a:t>multiple support types </a:t>
            </a:r>
            <a:r>
              <a:rPr lang="en-US" sz="2400"/>
              <a:t>to build independence.</a:t>
            </a:r>
          </a:p>
        </p:txBody>
      </p:sp>
      <p:pic>
        <p:nvPicPr>
          <p:cNvPr id="7" name="Picture 2">
            <a:extLst>
              <a:ext uri="{FF2B5EF4-FFF2-40B4-BE49-F238E27FC236}">
                <a16:creationId xmlns:a16="http://schemas.microsoft.com/office/drawing/2014/main" id="{D53DB74F-0425-9A41-578D-4823C578E9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95" y="2723169"/>
            <a:ext cx="1296657" cy="129665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D4F7C10-CB06-8736-CEDF-DC068D90CEDB}"/>
              </a:ext>
            </a:extLst>
          </p:cNvPr>
          <p:cNvSpPr/>
          <p:nvPr/>
        </p:nvSpPr>
        <p:spPr>
          <a:xfrm>
            <a:off x="1906803" y="2586668"/>
            <a:ext cx="8556153" cy="15696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ontent Placeholder 6">
            <a:extLst>
              <a:ext uri="{FF2B5EF4-FFF2-40B4-BE49-F238E27FC236}">
                <a16:creationId xmlns:a16="http://schemas.microsoft.com/office/drawing/2014/main" id="{131CFD2D-0412-764E-0CE3-94C9D93F3457}"/>
              </a:ext>
            </a:extLst>
          </p:cNvPr>
          <p:cNvGraphicFramePr>
            <a:graphicFrameLocks/>
          </p:cNvGraphicFramePr>
          <p:nvPr>
            <p:extLst>
              <p:ext uri="{D42A27DB-BD31-4B8C-83A1-F6EECF244321}">
                <p14:modId xmlns:p14="http://schemas.microsoft.com/office/powerpoint/2010/main" val="1205880447"/>
              </p:ext>
            </p:extLst>
          </p:nvPr>
        </p:nvGraphicFramePr>
        <p:xfrm>
          <a:off x="8180358" y="4993219"/>
          <a:ext cx="2429983" cy="1645920"/>
        </p:xfrm>
        <a:graphic>
          <a:graphicData uri="http://schemas.openxmlformats.org/drawingml/2006/table">
            <a:tbl>
              <a:tblPr firstRow="1" bandRow="1">
                <a:tableStyleId>{5C22544A-7EE6-4342-B048-85BDC9FD1C3A}</a:tableStyleId>
              </a:tblPr>
              <a:tblGrid>
                <a:gridCol w="2429983">
                  <a:extLst>
                    <a:ext uri="{9D8B030D-6E8A-4147-A177-3AD203B41FA5}">
                      <a16:colId xmlns:a16="http://schemas.microsoft.com/office/drawing/2014/main" val="20000"/>
                    </a:ext>
                  </a:extLst>
                </a:gridCol>
              </a:tblGrid>
              <a:tr h="1091612">
                <a:tc>
                  <a:txBody>
                    <a:bodyPr/>
                    <a:lstStyle/>
                    <a:p>
                      <a:pPr marL="0" marR="0" lvl="0" indent="0" algn="ctr" defTabSz="914400" rtl="0" eaLnBrk="1" fontAlgn="auto" latinLnBrk="0" hangingPunct="1">
                        <a:lnSpc>
                          <a:spcPct val="100000"/>
                        </a:lnSpc>
                        <a:spcBef>
                          <a:spcPts val="0"/>
                        </a:spcBef>
                        <a:spcAft>
                          <a:spcPts val="0"/>
                        </a:spcAft>
                        <a:buClrTx/>
                        <a:buSzPct val="100000"/>
                        <a:buFont typeface="+mj-lt"/>
                        <a:buNone/>
                        <a:tabLst/>
                        <a:defRPr/>
                      </a:pPr>
                      <a:r>
                        <a:rPr lang="en-US" sz="1600" b="0">
                          <a:solidFill>
                            <a:schemeClr val="tx1"/>
                          </a:solidFill>
                          <a:latin typeface="Calibri" panose="020F0502020204030204" pitchFamily="34" charset="0"/>
                          <a:ea typeface="Verdana" panose="020B0604030504040204" pitchFamily="34" charset="0"/>
                          <a:cs typeface="Calibri" panose="020F0502020204030204" pitchFamily="34" charset="0"/>
                        </a:rPr>
                        <a:t>Develop an organizational approach that prioritizes person-centered processes and supports individuals to be independent and self-determined.</a:t>
                      </a:r>
                    </a:p>
                  </a:txBody>
                  <a:tcPr marL="91510" marR="91510" marT="137160">
                    <a:lnL w="12700" cmpd="sng">
                      <a:noFill/>
                    </a:lnL>
                    <a:lnR w="12700" cmpd="sng">
                      <a:noFill/>
                    </a:lnR>
                    <a:lnT w="12700"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16" name="Content Placeholder 6">
            <a:extLst>
              <a:ext uri="{FF2B5EF4-FFF2-40B4-BE49-F238E27FC236}">
                <a16:creationId xmlns:a16="http://schemas.microsoft.com/office/drawing/2014/main" id="{3D3F045E-E0E8-9867-4EDC-CE515501FC09}"/>
              </a:ext>
            </a:extLst>
          </p:cNvPr>
          <p:cNvGraphicFramePr>
            <a:graphicFrameLocks/>
          </p:cNvGraphicFramePr>
          <p:nvPr>
            <p:extLst>
              <p:ext uri="{D42A27DB-BD31-4B8C-83A1-F6EECF244321}">
                <p14:modId xmlns:p14="http://schemas.microsoft.com/office/powerpoint/2010/main" val="1144567429"/>
              </p:ext>
            </p:extLst>
          </p:nvPr>
        </p:nvGraphicFramePr>
        <p:xfrm>
          <a:off x="2246887" y="4993218"/>
          <a:ext cx="2496659" cy="1645920"/>
        </p:xfrm>
        <a:graphic>
          <a:graphicData uri="http://schemas.openxmlformats.org/drawingml/2006/table">
            <a:tbl>
              <a:tblPr firstRow="1" bandRow="1">
                <a:tableStyleId>{5C22544A-7EE6-4342-B048-85BDC9FD1C3A}</a:tableStyleId>
              </a:tblPr>
              <a:tblGrid>
                <a:gridCol w="2496659">
                  <a:extLst>
                    <a:ext uri="{9D8B030D-6E8A-4147-A177-3AD203B41FA5}">
                      <a16:colId xmlns:a16="http://schemas.microsoft.com/office/drawing/2014/main" val="20000"/>
                    </a:ext>
                  </a:extLst>
                </a:gridCol>
              </a:tblGrid>
              <a:tr h="1091612">
                <a:tc>
                  <a:txBody>
                    <a:bodyPr/>
                    <a:lstStyle/>
                    <a:p>
                      <a:pPr marL="0" marR="0" lvl="0" indent="0" algn="ctr" defTabSz="957263" rtl="0" eaLnBrk="1" fontAlgn="base" latinLnBrk="0" hangingPunct="1">
                        <a:lnSpc>
                          <a:spcPct val="100000"/>
                        </a:lnSpc>
                        <a:spcBef>
                          <a:spcPts val="0"/>
                        </a:spcBef>
                        <a:spcAft>
                          <a:spcPts val="0"/>
                        </a:spcAft>
                        <a:buClrTx/>
                        <a:buSzTx/>
                        <a:buFont typeface="+mj-lt"/>
                        <a:buNone/>
                        <a:tabLst/>
                        <a:defRPr/>
                      </a:pPr>
                      <a:r>
                        <a:rPr lang="en-GB" sz="1600" b="0" strike="noStrike">
                          <a:solidFill>
                            <a:schemeClr val="tx1"/>
                          </a:solidFill>
                          <a:latin typeface="Calibri" panose="020F0502020204030204" pitchFamily="34" charset="0"/>
                          <a:ea typeface="Verdana" panose="020B0604030504040204" pitchFamily="34" charset="0"/>
                          <a:cs typeface="Calibri" panose="020F0502020204030204" pitchFamily="34" charset="0"/>
                        </a:rPr>
                        <a:t>Work to develop a vision for their life and build skills and natural supports for lifelong independence according to their goals, interests, and strengths.</a:t>
                      </a:r>
                    </a:p>
                  </a:txBody>
                  <a:tcPr marL="91510" marR="91510" marT="137160" anchor="ctr">
                    <a:lnL w="12700" cmpd="sng">
                      <a:noFill/>
                    </a:lnL>
                    <a:lnR w="12700" cmpd="sng">
                      <a:noFill/>
                    </a:lnR>
                    <a:lnT w="12700"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0" name="TextBox 19">
            <a:extLst>
              <a:ext uri="{FF2B5EF4-FFF2-40B4-BE49-F238E27FC236}">
                <a16:creationId xmlns:a16="http://schemas.microsoft.com/office/drawing/2014/main" id="{EA2719D6-1C6E-A0C1-F829-35B1F2417FA5}"/>
              </a:ext>
            </a:extLst>
          </p:cNvPr>
          <p:cNvSpPr txBox="1"/>
          <p:nvPr/>
        </p:nvSpPr>
        <p:spPr>
          <a:xfrm>
            <a:off x="2018440" y="4664108"/>
            <a:ext cx="2953554" cy="338554"/>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tabLst/>
              <a:defRPr/>
            </a:pPr>
            <a:r>
              <a:rPr lang="en-US" sz="1600" b="1">
                <a:solidFill>
                  <a:schemeClr val="bg1"/>
                </a:solidFill>
                <a:latin typeface="Calibri" panose="020F0502020204030204" pitchFamily="34" charset="0"/>
                <a:cs typeface="Calibri" panose="020F0502020204030204" pitchFamily="34" charset="0"/>
              </a:rPr>
              <a:t>Individuals and their Families</a:t>
            </a:r>
            <a:endParaRPr kumimoji="0" lang="en-US" sz="16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CEB1015B-17B9-B573-763C-7FF3A348A79F}"/>
              </a:ext>
            </a:extLst>
          </p:cNvPr>
          <p:cNvSpPr txBox="1"/>
          <p:nvPr/>
        </p:nvSpPr>
        <p:spPr>
          <a:xfrm>
            <a:off x="8180358" y="4664108"/>
            <a:ext cx="2429983" cy="338554"/>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tabLst/>
              <a:defRPr/>
            </a:pPr>
            <a:r>
              <a:rPr kumimoji="0" lang="en-US" sz="16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DDS</a:t>
            </a:r>
          </a:p>
        </p:txBody>
      </p:sp>
      <p:graphicFrame>
        <p:nvGraphicFramePr>
          <p:cNvPr id="6" name="Content Placeholder 6">
            <a:extLst>
              <a:ext uri="{FF2B5EF4-FFF2-40B4-BE49-F238E27FC236}">
                <a16:creationId xmlns:a16="http://schemas.microsoft.com/office/drawing/2014/main" id="{C3191D3E-36EF-1841-6ABD-7BC54EB4B5FB}"/>
              </a:ext>
            </a:extLst>
          </p:cNvPr>
          <p:cNvGraphicFramePr>
            <a:graphicFrameLocks/>
          </p:cNvGraphicFramePr>
          <p:nvPr>
            <p:extLst>
              <p:ext uri="{D42A27DB-BD31-4B8C-83A1-F6EECF244321}">
                <p14:modId xmlns:p14="http://schemas.microsoft.com/office/powerpoint/2010/main" val="3862888789"/>
              </p:ext>
            </p:extLst>
          </p:nvPr>
        </p:nvGraphicFramePr>
        <p:xfrm>
          <a:off x="5361184" y="4993219"/>
          <a:ext cx="2429983" cy="1645920"/>
        </p:xfrm>
        <a:graphic>
          <a:graphicData uri="http://schemas.openxmlformats.org/drawingml/2006/table">
            <a:tbl>
              <a:tblPr firstRow="1" bandRow="1">
                <a:tableStyleId>{5C22544A-7EE6-4342-B048-85BDC9FD1C3A}</a:tableStyleId>
              </a:tblPr>
              <a:tblGrid>
                <a:gridCol w="2429983">
                  <a:extLst>
                    <a:ext uri="{9D8B030D-6E8A-4147-A177-3AD203B41FA5}">
                      <a16:colId xmlns:a16="http://schemas.microsoft.com/office/drawing/2014/main" val="20000"/>
                    </a:ext>
                  </a:extLst>
                </a:gridCol>
              </a:tblGrid>
              <a:tr h="1091612">
                <a:tc>
                  <a:txBody>
                    <a:bodyPr/>
                    <a:lstStyle/>
                    <a:p>
                      <a:pPr marL="0" marR="0" lvl="0" indent="0" algn="ctr" defTabSz="914400" rtl="0" eaLnBrk="1" fontAlgn="auto" latinLnBrk="0" hangingPunct="1">
                        <a:lnSpc>
                          <a:spcPct val="100000"/>
                        </a:lnSpc>
                        <a:spcBef>
                          <a:spcPts val="0"/>
                        </a:spcBef>
                        <a:spcAft>
                          <a:spcPts val="0"/>
                        </a:spcAft>
                        <a:buClrTx/>
                        <a:buSzPct val="100000"/>
                        <a:buFont typeface="+mj-lt"/>
                        <a:buNone/>
                        <a:tabLst/>
                        <a:defRPr/>
                      </a:pPr>
                      <a:r>
                        <a:rPr lang="en-US" sz="1600" b="0">
                          <a:solidFill>
                            <a:schemeClr val="tx1"/>
                          </a:solidFill>
                          <a:latin typeface="Calibri" panose="020F0502020204030204" pitchFamily="34" charset="0"/>
                          <a:ea typeface="Verdana" panose="020B0604030504040204" pitchFamily="34" charset="0"/>
                          <a:cs typeface="Calibri" panose="020F0502020204030204" pitchFamily="34" charset="0"/>
                        </a:rPr>
                        <a:t>Create more support options for individuals that give them opportunities to connect their residential and working lives to their goals and needs.</a:t>
                      </a:r>
                    </a:p>
                  </a:txBody>
                  <a:tcPr marL="91510" marR="91510" marT="137160">
                    <a:lnL w="12700" cmpd="sng">
                      <a:noFill/>
                    </a:lnL>
                    <a:lnR w="12700" cmpd="sng">
                      <a:noFill/>
                    </a:lnR>
                    <a:lnT w="12700"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9" name="TextBox 8">
            <a:extLst>
              <a:ext uri="{FF2B5EF4-FFF2-40B4-BE49-F238E27FC236}">
                <a16:creationId xmlns:a16="http://schemas.microsoft.com/office/drawing/2014/main" id="{2BB8D9B7-7C60-6480-B129-897C30C59F24}"/>
              </a:ext>
            </a:extLst>
          </p:cNvPr>
          <p:cNvSpPr txBox="1"/>
          <p:nvPr/>
        </p:nvSpPr>
        <p:spPr>
          <a:xfrm>
            <a:off x="5361184" y="4664108"/>
            <a:ext cx="2429983" cy="338554"/>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tabLst/>
              <a:defRPr/>
            </a:pPr>
            <a:r>
              <a:rPr kumimoji="0" lang="en-US" sz="16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Providers</a:t>
            </a:r>
          </a:p>
        </p:txBody>
      </p:sp>
      <p:pic>
        <p:nvPicPr>
          <p:cNvPr id="5" name="Picture 4">
            <a:extLst>
              <a:ext uri="{FF2B5EF4-FFF2-40B4-BE49-F238E27FC236}">
                <a16:creationId xmlns:a16="http://schemas.microsoft.com/office/drawing/2014/main" id="{D7369D8E-A4B0-7978-03FE-448936ADEB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5576" y="200175"/>
            <a:ext cx="764009" cy="1011099"/>
          </a:xfrm>
          <a:prstGeom prst="rect">
            <a:avLst/>
          </a:prstGeom>
        </p:spPr>
      </p:pic>
      <p:pic>
        <p:nvPicPr>
          <p:cNvPr id="11" name="Picture 2" descr="CT Department of Developmental Disabilities | LinkedIn">
            <a:extLst>
              <a:ext uri="{FF2B5EF4-FFF2-40B4-BE49-F238E27FC236}">
                <a16:creationId xmlns:a16="http://schemas.microsoft.com/office/drawing/2014/main" id="{F2F89399-373B-DDA9-82F1-62B0D0F01C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95" y="200175"/>
            <a:ext cx="764009" cy="244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369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825610-9DD6-DB19-92CF-8DF2F1FAC5F5}"/>
              </a:ext>
            </a:extLst>
          </p:cNvPr>
          <p:cNvSpPr/>
          <p:nvPr/>
        </p:nvSpPr>
        <p:spPr>
          <a:xfrm>
            <a:off x="249382" y="4475449"/>
            <a:ext cx="6956440" cy="1620552"/>
          </a:xfrm>
          <a:prstGeom prst="rect">
            <a:avLst/>
          </a:prstGeom>
          <a:solidFill>
            <a:schemeClr val="accent1">
              <a:alpha val="16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575B4BF3-5886-6632-5F8E-C94AD9F99AB1}"/>
              </a:ext>
            </a:extLst>
          </p:cNvPr>
          <p:cNvSpPr txBox="1">
            <a:spLocks/>
          </p:cNvSpPr>
          <p:nvPr/>
        </p:nvSpPr>
        <p:spPr bwMode="gray">
          <a:xfrm>
            <a:off x="333489" y="363285"/>
            <a:ext cx="3479845" cy="334100"/>
          </a:xfrm>
          <a:prstGeom prst="rect">
            <a:avLst/>
          </a:prstGeom>
        </p:spPr>
        <p:txBody>
          <a:bodyPr vert="horz" lIns="0" tIns="0" rIns="0" bIns="0" rtlCol="0" anchor="t" anchorCtr="0">
            <a:noAutofit/>
          </a:bodyPr>
          <a:lstStyle>
            <a:lvl1pPr algn="l" defTabSz="914400" rtl="0" eaLnBrk="1" latinLnBrk="0" hangingPunct="1">
              <a:spcBef>
                <a:spcPct val="0"/>
              </a:spcBef>
              <a:buNone/>
              <a:defRPr sz="2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mn-lt"/>
                <a:ea typeface="Open Sans" panose="020B0606030504020204" pitchFamily="34" charset="0"/>
                <a:cs typeface="Open Sans" panose="020B0606030504020204" pitchFamily="34" charset="0"/>
              </a:rPr>
              <a:t>Provider Role</a:t>
            </a:r>
          </a:p>
        </p:txBody>
      </p:sp>
      <p:sp>
        <p:nvSpPr>
          <p:cNvPr id="5" name="Freeform: Shape 4">
            <a:extLst>
              <a:ext uri="{FF2B5EF4-FFF2-40B4-BE49-F238E27FC236}">
                <a16:creationId xmlns:a16="http://schemas.microsoft.com/office/drawing/2014/main" id="{1B93BBB4-894A-44BD-9B6A-77E990C80D21}"/>
              </a:ext>
            </a:extLst>
          </p:cNvPr>
          <p:cNvSpPr/>
          <p:nvPr/>
        </p:nvSpPr>
        <p:spPr>
          <a:xfrm>
            <a:off x="335114" y="1168434"/>
            <a:ext cx="6956440" cy="676260"/>
          </a:xfrm>
          <a:custGeom>
            <a:avLst/>
            <a:gdLst>
              <a:gd name="connsiteX0" fmla="*/ 0 w 6956440"/>
              <a:gd name="connsiteY0" fmla="*/ 112712 h 676260"/>
              <a:gd name="connsiteX1" fmla="*/ 112712 w 6956440"/>
              <a:gd name="connsiteY1" fmla="*/ 0 h 676260"/>
              <a:gd name="connsiteX2" fmla="*/ 6843728 w 6956440"/>
              <a:gd name="connsiteY2" fmla="*/ 0 h 676260"/>
              <a:gd name="connsiteX3" fmla="*/ 6956440 w 6956440"/>
              <a:gd name="connsiteY3" fmla="*/ 112712 h 676260"/>
              <a:gd name="connsiteX4" fmla="*/ 6956440 w 6956440"/>
              <a:gd name="connsiteY4" fmla="*/ 563548 h 676260"/>
              <a:gd name="connsiteX5" fmla="*/ 6843728 w 6956440"/>
              <a:gd name="connsiteY5" fmla="*/ 676260 h 676260"/>
              <a:gd name="connsiteX6" fmla="*/ 112712 w 6956440"/>
              <a:gd name="connsiteY6" fmla="*/ 676260 h 676260"/>
              <a:gd name="connsiteX7" fmla="*/ 0 w 6956440"/>
              <a:gd name="connsiteY7" fmla="*/ 563548 h 676260"/>
              <a:gd name="connsiteX8" fmla="*/ 0 w 6956440"/>
              <a:gd name="connsiteY8" fmla="*/ 112712 h 6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6440" h="676260">
                <a:moveTo>
                  <a:pt x="0" y="112712"/>
                </a:moveTo>
                <a:cubicBezTo>
                  <a:pt x="0" y="50463"/>
                  <a:pt x="50463" y="0"/>
                  <a:pt x="112712" y="0"/>
                </a:cubicBezTo>
                <a:lnTo>
                  <a:pt x="6843728" y="0"/>
                </a:lnTo>
                <a:cubicBezTo>
                  <a:pt x="6905977" y="0"/>
                  <a:pt x="6956440" y="50463"/>
                  <a:pt x="6956440" y="112712"/>
                </a:cubicBezTo>
                <a:lnTo>
                  <a:pt x="6956440" y="563548"/>
                </a:lnTo>
                <a:cubicBezTo>
                  <a:pt x="6956440" y="625797"/>
                  <a:pt x="6905977" y="676260"/>
                  <a:pt x="6843728" y="676260"/>
                </a:cubicBezTo>
                <a:lnTo>
                  <a:pt x="112712" y="676260"/>
                </a:lnTo>
                <a:cubicBezTo>
                  <a:pt x="50463" y="676260"/>
                  <a:pt x="0" y="625797"/>
                  <a:pt x="0" y="563548"/>
                </a:cubicBezTo>
                <a:lnTo>
                  <a:pt x="0" y="112712"/>
                </a:lnTo>
                <a:close/>
              </a:path>
            </a:pathLst>
          </a:custGeom>
          <a:noFill/>
          <a:ln>
            <a:noFill/>
          </a:ln>
        </p:spPr>
        <p:style>
          <a:lnRef idx="2">
            <a:schemeClr val="dk1"/>
          </a:lnRef>
          <a:fillRef idx="1">
            <a:schemeClr val="lt1"/>
          </a:fillRef>
          <a:effectRef idx="0">
            <a:schemeClr val="dk1"/>
          </a:effectRef>
          <a:fontRef idx="minor">
            <a:schemeClr val="dk1"/>
          </a:fontRef>
        </p:style>
        <p:txBody>
          <a:bodyPr spcFirstLastPara="0" vert="horz" wrap="square" lIns="97782" tIns="97782" rIns="97782" bIns="97782" numCol="1" spcCol="1270" anchor="ctr" anchorCtr="0">
            <a:noAutofit/>
          </a:bodyPr>
          <a:lstStyle/>
          <a:p>
            <a:pPr lvl="0" algn="l" defTabSz="755650">
              <a:lnSpc>
                <a:spcPct val="90000"/>
              </a:lnSpc>
              <a:spcBef>
                <a:spcPct val="0"/>
              </a:spcBef>
              <a:spcAft>
                <a:spcPct val="35000"/>
              </a:spcAft>
            </a:pPr>
            <a:r>
              <a:rPr lang="en-US" sz="1700" b="1" kern="1200" baseline="0">
                <a:solidFill>
                  <a:prstClr val="black"/>
                </a:solidFill>
                <a:latin typeface="Calibri" panose="020F0502020204030204"/>
                <a:ea typeface="+mn-ea"/>
                <a:cs typeface="+mn-cs"/>
              </a:rPr>
              <a:t>Providers are the on the ground driving force of STEP! Provider transition plans directly create the opportunities for individuals to transition.</a:t>
            </a:r>
          </a:p>
        </p:txBody>
      </p:sp>
      <p:sp>
        <p:nvSpPr>
          <p:cNvPr id="6" name="Freeform: Shape 5">
            <a:extLst>
              <a:ext uri="{FF2B5EF4-FFF2-40B4-BE49-F238E27FC236}">
                <a16:creationId xmlns:a16="http://schemas.microsoft.com/office/drawing/2014/main" id="{C2D44E2A-83B8-4BCC-8445-437B56755C4D}"/>
              </a:ext>
            </a:extLst>
          </p:cNvPr>
          <p:cNvSpPr/>
          <p:nvPr/>
        </p:nvSpPr>
        <p:spPr>
          <a:xfrm>
            <a:off x="335114" y="2785122"/>
            <a:ext cx="6956440" cy="676260"/>
          </a:xfrm>
          <a:custGeom>
            <a:avLst/>
            <a:gdLst>
              <a:gd name="connsiteX0" fmla="*/ 0 w 6956440"/>
              <a:gd name="connsiteY0" fmla="*/ 112712 h 676260"/>
              <a:gd name="connsiteX1" fmla="*/ 112712 w 6956440"/>
              <a:gd name="connsiteY1" fmla="*/ 0 h 676260"/>
              <a:gd name="connsiteX2" fmla="*/ 6843728 w 6956440"/>
              <a:gd name="connsiteY2" fmla="*/ 0 h 676260"/>
              <a:gd name="connsiteX3" fmla="*/ 6956440 w 6956440"/>
              <a:gd name="connsiteY3" fmla="*/ 112712 h 676260"/>
              <a:gd name="connsiteX4" fmla="*/ 6956440 w 6956440"/>
              <a:gd name="connsiteY4" fmla="*/ 563548 h 676260"/>
              <a:gd name="connsiteX5" fmla="*/ 6843728 w 6956440"/>
              <a:gd name="connsiteY5" fmla="*/ 676260 h 676260"/>
              <a:gd name="connsiteX6" fmla="*/ 112712 w 6956440"/>
              <a:gd name="connsiteY6" fmla="*/ 676260 h 676260"/>
              <a:gd name="connsiteX7" fmla="*/ 0 w 6956440"/>
              <a:gd name="connsiteY7" fmla="*/ 563548 h 676260"/>
              <a:gd name="connsiteX8" fmla="*/ 0 w 6956440"/>
              <a:gd name="connsiteY8" fmla="*/ 112712 h 6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6440" h="676260">
                <a:moveTo>
                  <a:pt x="0" y="112712"/>
                </a:moveTo>
                <a:cubicBezTo>
                  <a:pt x="0" y="50463"/>
                  <a:pt x="50463" y="0"/>
                  <a:pt x="112712" y="0"/>
                </a:cubicBezTo>
                <a:lnTo>
                  <a:pt x="6843728" y="0"/>
                </a:lnTo>
                <a:cubicBezTo>
                  <a:pt x="6905977" y="0"/>
                  <a:pt x="6956440" y="50463"/>
                  <a:pt x="6956440" y="112712"/>
                </a:cubicBezTo>
                <a:lnTo>
                  <a:pt x="6956440" y="563548"/>
                </a:lnTo>
                <a:cubicBezTo>
                  <a:pt x="6956440" y="625797"/>
                  <a:pt x="6905977" y="676260"/>
                  <a:pt x="6843728" y="676260"/>
                </a:cubicBezTo>
                <a:lnTo>
                  <a:pt x="112712" y="676260"/>
                </a:lnTo>
                <a:cubicBezTo>
                  <a:pt x="50463" y="676260"/>
                  <a:pt x="0" y="625797"/>
                  <a:pt x="0" y="563548"/>
                </a:cubicBezTo>
                <a:lnTo>
                  <a:pt x="0" y="112712"/>
                </a:lnTo>
                <a:close/>
              </a:path>
            </a:pathLst>
          </a:custGeom>
          <a:noFill/>
          <a:ln>
            <a:noFill/>
          </a:ln>
        </p:spPr>
        <p:style>
          <a:lnRef idx="2">
            <a:schemeClr val="dk1"/>
          </a:lnRef>
          <a:fillRef idx="1">
            <a:schemeClr val="lt1"/>
          </a:fillRef>
          <a:effectRef idx="0">
            <a:schemeClr val="dk1"/>
          </a:effectRef>
          <a:fontRef idx="minor">
            <a:schemeClr val="dk1"/>
          </a:fontRef>
        </p:style>
        <p:txBody>
          <a:bodyPr spcFirstLastPara="0" vert="horz" wrap="square" lIns="97782" tIns="97782" rIns="97782" bIns="97782" numCol="1" spcCol="1270" anchor="ctr" anchorCtr="0">
            <a:noAutofit/>
          </a:bodyPr>
          <a:lstStyle/>
          <a:p>
            <a:pPr lvl="0" algn="l" defTabSz="755650">
              <a:lnSpc>
                <a:spcPct val="90000"/>
              </a:lnSpc>
              <a:spcBef>
                <a:spcPct val="0"/>
              </a:spcBef>
              <a:spcAft>
                <a:spcPct val="35000"/>
              </a:spcAft>
            </a:pPr>
            <a:r>
              <a:rPr lang="en-US" sz="1700" kern="1200">
                <a:solidFill>
                  <a:schemeClr val="tx1"/>
                </a:solidFill>
              </a:rPr>
              <a:t>2. Support information sharing and discussions with individuals and their families about transitions.</a:t>
            </a:r>
          </a:p>
        </p:txBody>
      </p:sp>
      <p:sp>
        <p:nvSpPr>
          <p:cNvPr id="7" name="Freeform: Shape 6">
            <a:extLst>
              <a:ext uri="{FF2B5EF4-FFF2-40B4-BE49-F238E27FC236}">
                <a16:creationId xmlns:a16="http://schemas.microsoft.com/office/drawing/2014/main" id="{CF8B0A74-0F32-4408-A3BF-D6927563DFBB}"/>
              </a:ext>
            </a:extLst>
          </p:cNvPr>
          <p:cNvSpPr/>
          <p:nvPr/>
        </p:nvSpPr>
        <p:spPr>
          <a:xfrm>
            <a:off x="335114" y="3611235"/>
            <a:ext cx="6956440" cy="676260"/>
          </a:xfrm>
          <a:custGeom>
            <a:avLst/>
            <a:gdLst>
              <a:gd name="connsiteX0" fmla="*/ 0 w 6956440"/>
              <a:gd name="connsiteY0" fmla="*/ 112712 h 676260"/>
              <a:gd name="connsiteX1" fmla="*/ 112712 w 6956440"/>
              <a:gd name="connsiteY1" fmla="*/ 0 h 676260"/>
              <a:gd name="connsiteX2" fmla="*/ 6843728 w 6956440"/>
              <a:gd name="connsiteY2" fmla="*/ 0 h 676260"/>
              <a:gd name="connsiteX3" fmla="*/ 6956440 w 6956440"/>
              <a:gd name="connsiteY3" fmla="*/ 112712 h 676260"/>
              <a:gd name="connsiteX4" fmla="*/ 6956440 w 6956440"/>
              <a:gd name="connsiteY4" fmla="*/ 563548 h 676260"/>
              <a:gd name="connsiteX5" fmla="*/ 6843728 w 6956440"/>
              <a:gd name="connsiteY5" fmla="*/ 676260 h 676260"/>
              <a:gd name="connsiteX6" fmla="*/ 112712 w 6956440"/>
              <a:gd name="connsiteY6" fmla="*/ 676260 h 676260"/>
              <a:gd name="connsiteX7" fmla="*/ 0 w 6956440"/>
              <a:gd name="connsiteY7" fmla="*/ 563548 h 676260"/>
              <a:gd name="connsiteX8" fmla="*/ 0 w 6956440"/>
              <a:gd name="connsiteY8" fmla="*/ 112712 h 6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6440" h="676260">
                <a:moveTo>
                  <a:pt x="0" y="112712"/>
                </a:moveTo>
                <a:cubicBezTo>
                  <a:pt x="0" y="50463"/>
                  <a:pt x="50463" y="0"/>
                  <a:pt x="112712" y="0"/>
                </a:cubicBezTo>
                <a:lnTo>
                  <a:pt x="6843728" y="0"/>
                </a:lnTo>
                <a:cubicBezTo>
                  <a:pt x="6905977" y="0"/>
                  <a:pt x="6956440" y="50463"/>
                  <a:pt x="6956440" y="112712"/>
                </a:cubicBezTo>
                <a:lnTo>
                  <a:pt x="6956440" y="563548"/>
                </a:lnTo>
                <a:cubicBezTo>
                  <a:pt x="6956440" y="625797"/>
                  <a:pt x="6905977" y="676260"/>
                  <a:pt x="6843728" y="676260"/>
                </a:cubicBezTo>
                <a:lnTo>
                  <a:pt x="112712" y="676260"/>
                </a:lnTo>
                <a:cubicBezTo>
                  <a:pt x="50463" y="676260"/>
                  <a:pt x="0" y="625797"/>
                  <a:pt x="0" y="563548"/>
                </a:cubicBezTo>
                <a:lnTo>
                  <a:pt x="0" y="112712"/>
                </a:lnTo>
                <a:close/>
              </a:path>
            </a:pathLst>
          </a:custGeom>
          <a:noFill/>
          <a:ln>
            <a:noFill/>
          </a:ln>
        </p:spPr>
        <p:style>
          <a:lnRef idx="2">
            <a:schemeClr val="dk1"/>
          </a:lnRef>
          <a:fillRef idx="1">
            <a:schemeClr val="lt1"/>
          </a:fillRef>
          <a:effectRef idx="0">
            <a:schemeClr val="dk1"/>
          </a:effectRef>
          <a:fontRef idx="minor">
            <a:schemeClr val="dk1"/>
          </a:fontRef>
        </p:style>
        <p:txBody>
          <a:bodyPr spcFirstLastPara="0" vert="horz" wrap="square" lIns="97782" tIns="97782" rIns="97782" bIns="97782" numCol="1" spcCol="1270" anchor="ctr" anchorCtr="0">
            <a:noAutofit/>
          </a:bodyPr>
          <a:lstStyle/>
          <a:p>
            <a:pPr lvl="0" algn="l" defTabSz="755650">
              <a:lnSpc>
                <a:spcPct val="90000"/>
              </a:lnSpc>
              <a:spcBef>
                <a:spcPct val="0"/>
              </a:spcBef>
              <a:spcAft>
                <a:spcPct val="35000"/>
              </a:spcAft>
            </a:pPr>
            <a:r>
              <a:rPr lang="en-US" sz="1700" kern="1200">
                <a:solidFill>
                  <a:schemeClr val="tx1"/>
                </a:solidFill>
              </a:rPr>
              <a:t>3. Develop creative approaches and strategies so individual can transition to supports that are right for them and emphasize independence and choice.</a:t>
            </a:r>
          </a:p>
        </p:txBody>
      </p:sp>
      <p:sp>
        <p:nvSpPr>
          <p:cNvPr id="8" name="Freeform: Shape 7">
            <a:extLst>
              <a:ext uri="{FF2B5EF4-FFF2-40B4-BE49-F238E27FC236}">
                <a16:creationId xmlns:a16="http://schemas.microsoft.com/office/drawing/2014/main" id="{9493B826-17C1-4539-BA62-EA2A324FB2BA}"/>
              </a:ext>
            </a:extLst>
          </p:cNvPr>
          <p:cNvSpPr/>
          <p:nvPr/>
        </p:nvSpPr>
        <p:spPr>
          <a:xfrm>
            <a:off x="335114" y="4475448"/>
            <a:ext cx="6956440" cy="676260"/>
          </a:xfrm>
          <a:custGeom>
            <a:avLst/>
            <a:gdLst>
              <a:gd name="connsiteX0" fmla="*/ 0 w 6956440"/>
              <a:gd name="connsiteY0" fmla="*/ 112712 h 676260"/>
              <a:gd name="connsiteX1" fmla="*/ 112712 w 6956440"/>
              <a:gd name="connsiteY1" fmla="*/ 0 h 676260"/>
              <a:gd name="connsiteX2" fmla="*/ 6843728 w 6956440"/>
              <a:gd name="connsiteY2" fmla="*/ 0 h 676260"/>
              <a:gd name="connsiteX3" fmla="*/ 6956440 w 6956440"/>
              <a:gd name="connsiteY3" fmla="*/ 112712 h 676260"/>
              <a:gd name="connsiteX4" fmla="*/ 6956440 w 6956440"/>
              <a:gd name="connsiteY4" fmla="*/ 563548 h 676260"/>
              <a:gd name="connsiteX5" fmla="*/ 6843728 w 6956440"/>
              <a:gd name="connsiteY5" fmla="*/ 676260 h 676260"/>
              <a:gd name="connsiteX6" fmla="*/ 112712 w 6956440"/>
              <a:gd name="connsiteY6" fmla="*/ 676260 h 676260"/>
              <a:gd name="connsiteX7" fmla="*/ 0 w 6956440"/>
              <a:gd name="connsiteY7" fmla="*/ 563548 h 676260"/>
              <a:gd name="connsiteX8" fmla="*/ 0 w 6956440"/>
              <a:gd name="connsiteY8" fmla="*/ 112712 h 6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6440" h="676260">
                <a:moveTo>
                  <a:pt x="0" y="112712"/>
                </a:moveTo>
                <a:cubicBezTo>
                  <a:pt x="0" y="50463"/>
                  <a:pt x="50463" y="0"/>
                  <a:pt x="112712" y="0"/>
                </a:cubicBezTo>
                <a:lnTo>
                  <a:pt x="6843728" y="0"/>
                </a:lnTo>
                <a:cubicBezTo>
                  <a:pt x="6905977" y="0"/>
                  <a:pt x="6956440" y="50463"/>
                  <a:pt x="6956440" y="112712"/>
                </a:cubicBezTo>
                <a:lnTo>
                  <a:pt x="6956440" y="563548"/>
                </a:lnTo>
                <a:cubicBezTo>
                  <a:pt x="6956440" y="625797"/>
                  <a:pt x="6905977" y="676260"/>
                  <a:pt x="6843728" y="676260"/>
                </a:cubicBezTo>
                <a:lnTo>
                  <a:pt x="112712" y="676260"/>
                </a:lnTo>
                <a:cubicBezTo>
                  <a:pt x="50463" y="676260"/>
                  <a:pt x="0" y="625797"/>
                  <a:pt x="0" y="563548"/>
                </a:cubicBezTo>
                <a:lnTo>
                  <a:pt x="0" y="112712"/>
                </a:lnTo>
                <a:close/>
              </a:path>
            </a:pathLst>
          </a:custGeom>
          <a:noFill/>
          <a:ln>
            <a:noFill/>
          </a:ln>
        </p:spPr>
        <p:style>
          <a:lnRef idx="2">
            <a:schemeClr val="dk1"/>
          </a:lnRef>
          <a:fillRef idx="1">
            <a:schemeClr val="lt1"/>
          </a:fillRef>
          <a:effectRef idx="0">
            <a:schemeClr val="dk1"/>
          </a:effectRef>
          <a:fontRef idx="minor">
            <a:schemeClr val="dk1"/>
          </a:fontRef>
        </p:style>
        <p:txBody>
          <a:bodyPr spcFirstLastPara="0" vert="horz" wrap="square" lIns="97782" tIns="97782" rIns="97782" bIns="97782" numCol="1" spcCol="1270" anchor="ctr" anchorCtr="0">
            <a:noAutofit/>
          </a:bodyPr>
          <a:lstStyle/>
          <a:p>
            <a:pPr lvl="0" algn="l" defTabSz="755650">
              <a:lnSpc>
                <a:spcPct val="90000"/>
              </a:lnSpc>
              <a:spcBef>
                <a:spcPct val="0"/>
              </a:spcBef>
              <a:spcAft>
                <a:spcPct val="35000"/>
              </a:spcAft>
            </a:pPr>
            <a:r>
              <a:rPr lang="en-US" sz="1700" b="1" kern="1200">
                <a:solidFill>
                  <a:schemeClr val="tx1"/>
                </a:solidFill>
              </a:rPr>
              <a:t>4. Create transition plans and coordinate with your region, updating as necessary or requested by your region. </a:t>
            </a:r>
          </a:p>
        </p:txBody>
      </p:sp>
      <p:sp>
        <p:nvSpPr>
          <p:cNvPr id="9" name="Freeform: Shape 8">
            <a:extLst>
              <a:ext uri="{FF2B5EF4-FFF2-40B4-BE49-F238E27FC236}">
                <a16:creationId xmlns:a16="http://schemas.microsoft.com/office/drawing/2014/main" id="{744FA616-50E0-4879-9987-198E0027F8B7}"/>
              </a:ext>
            </a:extLst>
          </p:cNvPr>
          <p:cNvSpPr/>
          <p:nvPr/>
        </p:nvSpPr>
        <p:spPr>
          <a:xfrm>
            <a:off x="335114" y="5339659"/>
            <a:ext cx="6956440" cy="676260"/>
          </a:xfrm>
          <a:custGeom>
            <a:avLst/>
            <a:gdLst>
              <a:gd name="connsiteX0" fmla="*/ 0 w 6956440"/>
              <a:gd name="connsiteY0" fmla="*/ 112712 h 676260"/>
              <a:gd name="connsiteX1" fmla="*/ 112712 w 6956440"/>
              <a:gd name="connsiteY1" fmla="*/ 0 h 676260"/>
              <a:gd name="connsiteX2" fmla="*/ 6843728 w 6956440"/>
              <a:gd name="connsiteY2" fmla="*/ 0 h 676260"/>
              <a:gd name="connsiteX3" fmla="*/ 6956440 w 6956440"/>
              <a:gd name="connsiteY3" fmla="*/ 112712 h 676260"/>
              <a:gd name="connsiteX4" fmla="*/ 6956440 w 6956440"/>
              <a:gd name="connsiteY4" fmla="*/ 563548 h 676260"/>
              <a:gd name="connsiteX5" fmla="*/ 6843728 w 6956440"/>
              <a:gd name="connsiteY5" fmla="*/ 676260 h 676260"/>
              <a:gd name="connsiteX6" fmla="*/ 112712 w 6956440"/>
              <a:gd name="connsiteY6" fmla="*/ 676260 h 676260"/>
              <a:gd name="connsiteX7" fmla="*/ 0 w 6956440"/>
              <a:gd name="connsiteY7" fmla="*/ 563548 h 676260"/>
              <a:gd name="connsiteX8" fmla="*/ 0 w 6956440"/>
              <a:gd name="connsiteY8" fmla="*/ 112712 h 6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6440" h="676260">
                <a:moveTo>
                  <a:pt x="0" y="112712"/>
                </a:moveTo>
                <a:cubicBezTo>
                  <a:pt x="0" y="50463"/>
                  <a:pt x="50463" y="0"/>
                  <a:pt x="112712" y="0"/>
                </a:cubicBezTo>
                <a:lnTo>
                  <a:pt x="6843728" y="0"/>
                </a:lnTo>
                <a:cubicBezTo>
                  <a:pt x="6905977" y="0"/>
                  <a:pt x="6956440" y="50463"/>
                  <a:pt x="6956440" y="112712"/>
                </a:cubicBezTo>
                <a:lnTo>
                  <a:pt x="6956440" y="563548"/>
                </a:lnTo>
                <a:cubicBezTo>
                  <a:pt x="6956440" y="625797"/>
                  <a:pt x="6905977" y="676260"/>
                  <a:pt x="6843728" y="676260"/>
                </a:cubicBezTo>
                <a:lnTo>
                  <a:pt x="112712" y="676260"/>
                </a:lnTo>
                <a:cubicBezTo>
                  <a:pt x="50463" y="676260"/>
                  <a:pt x="0" y="625797"/>
                  <a:pt x="0" y="563548"/>
                </a:cubicBezTo>
                <a:lnTo>
                  <a:pt x="0" y="112712"/>
                </a:lnTo>
                <a:close/>
              </a:path>
            </a:pathLst>
          </a:custGeom>
          <a:noFill/>
          <a:ln>
            <a:noFill/>
          </a:ln>
        </p:spPr>
        <p:style>
          <a:lnRef idx="2">
            <a:schemeClr val="dk1"/>
          </a:lnRef>
          <a:fillRef idx="1">
            <a:schemeClr val="lt1"/>
          </a:fillRef>
          <a:effectRef idx="0">
            <a:schemeClr val="dk1"/>
          </a:effectRef>
          <a:fontRef idx="minor">
            <a:schemeClr val="dk1"/>
          </a:fontRef>
        </p:style>
        <p:txBody>
          <a:bodyPr spcFirstLastPara="0" vert="horz" wrap="square" lIns="97782" tIns="97782" rIns="97782" bIns="97782" numCol="1" spcCol="1270" anchor="ctr" anchorCtr="0">
            <a:noAutofit/>
          </a:bodyPr>
          <a:lstStyle/>
          <a:p>
            <a:pPr lvl="0" algn="l" defTabSz="755650">
              <a:lnSpc>
                <a:spcPct val="90000"/>
              </a:lnSpc>
              <a:spcBef>
                <a:spcPct val="0"/>
              </a:spcBef>
              <a:spcAft>
                <a:spcPct val="35000"/>
              </a:spcAft>
            </a:pPr>
            <a:r>
              <a:rPr lang="en-US" sz="1700" b="1" kern="1200">
                <a:solidFill>
                  <a:schemeClr val="tx1"/>
                </a:solidFill>
              </a:rPr>
              <a:t>5. Coordinate with individuals and their families and case managers throughout the transition process to ensure that it is person-centered.</a:t>
            </a:r>
          </a:p>
        </p:txBody>
      </p:sp>
      <p:sp>
        <p:nvSpPr>
          <p:cNvPr id="4" name="Rectangle 3">
            <a:extLst>
              <a:ext uri="{FF2B5EF4-FFF2-40B4-BE49-F238E27FC236}">
                <a16:creationId xmlns:a16="http://schemas.microsoft.com/office/drawing/2014/main" id="{0DA8A075-DC8A-446E-9650-06C197D8FD87}"/>
              </a:ext>
            </a:extLst>
          </p:cNvPr>
          <p:cNvSpPr/>
          <p:nvPr/>
        </p:nvSpPr>
        <p:spPr>
          <a:xfrm>
            <a:off x="7691718" y="0"/>
            <a:ext cx="4500282" cy="6858000"/>
          </a:xfrm>
          <a:prstGeom prst="rect">
            <a:avLst/>
          </a:prstGeom>
          <a:solidFill>
            <a:srgbClr val="21316D"/>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D305A15-A006-4423-AAF0-4632F46BFB4E}"/>
              </a:ext>
            </a:extLst>
          </p:cNvPr>
          <p:cNvSpPr txBox="1"/>
          <p:nvPr/>
        </p:nvSpPr>
        <p:spPr>
          <a:xfrm>
            <a:off x="8118541" y="2000475"/>
            <a:ext cx="3646635" cy="3339184"/>
          </a:xfrm>
          <a:prstGeom prst="rect">
            <a:avLst/>
          </a:prstGeom>
          <a:noFill/>
        </p:spPr>
        <p:txBody>
          <a:bodyPr wrap="square">
            <a:spAutoFit/>
          </a:bodyPr>
          <a:lstStyle/>
          <a:p>
            <a:pPr marL="0" marR="0" algn="ctr">
              <a:lnSpc>
                <a:spcPct val="107000"/>
              </a:lnSpc>
              <a:spcBef>
                <a:spcPts val="0"/>
              </a:spcBef>
              <a:spcAft>
                <a:spcPts val="0"/>
              </a:spcAft>
            </a:pPr>
            <a:r>
              <a:rPr lang="en-US" sz="1800" i="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Resources to help you submit plans and answer questions!</a:t>
            </a:r>
          </a:p>
          <a:p>
            <a:pPr marL="0" marR="0" algn="ctr">
              <a:lnSpc>
                <a:spcPct val="107000"/>
              </a:lnSpc>
              <a:spcBef>
                <a:spcPts val="0"/>
              </a:spcBef>
              <a:spcAft>
                <a:spcPts val="0"/>
              </a:spcAft>
            </a:pPr>
            <a:endParaRPr lang="en-US"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Provider Gateway:</a:t>
            </a:r>
            <a:r>
              <a:rPr lang="en-US">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1800" b="1" u="sng">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STEP Resources</a:t>
            </a:r>
            <a:endParaRPr lang="en-US"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Visit the </a:t>
            </a:r>
            <a:r>
              <a:rPr lang="en-US"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Technical Assistance Request Link </a:t>
            </a:r>
            <a:r>
              <a:rPr lang="en-US"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for technical support or to learn more about STEP</a:t>
            </a:r>
          </a:p>
          <a:p>
            <a:pPr marL="0" marR="0" algn="ctr">
              <a:lnSpc>
                <a:spcPct val="107000"/>
              </a:lnSpc>
              <a:spcBef>
                <a:spcPts val="0"/>
              </a:spcBef>
              <a:spcAft>
                <a:spcPts val="0"/>
              </a:spcAft>
            </a:pPr>
            <a:endParaRPr lang="en-US" b="1">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Attend STEP Office Hours on Fridays from 10 – 11 a.m. via this </a:t>
            </a:r>
            <a:r>
              <a:rPr lang="en-US"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link</a:t>
            </a:r>
            <a:endParaRPr lang="en-US"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78CC013E-B9E0-4FFD-8ED4-9706EE72B028}"/>
              </a:ext>
            </a:extLst>
          </p:cNvPr>
          <p:cNvSpPr/>
          <p:nvPr/>
        </p:nvSpPr>
        <p:spPr>
          <a:xfrm>
            <a:off x="335114" y="2004132"/>
            <a:ext cx="6956440" cy="676260"/>
          </a:xfrm>
          <a:custGeom>
            <a:avLst/>
            <a:gdLst>
              <a:gd name="connsiteX0" fmla="*/ 0 w 6956440"/>
              <a:gd name="connsiteY0" fmla="*/ 112712 h 676260"/>
              <a:gd name="connsiteX1" fmla="*/ 112712 w 6956440"/>
              <a:gd name="connsiteY1" fmla="*/ 0 h 676260"/>
              <a:gd name="connsiteX2" fmla="*/ 6843728 w 6956440"/>
              <a:gd name="connsiteY2" fmla="*/ 0 h 676260"/>
              <a:gd name="connsiteX3" fmla="*/ 6956440 w 6956440"/>
              <a:gd name="connsiteY3" fmla="*/ 112712 h 676260"/>
              <a:gd name="connsiteX4" fmla="*/ 6956440 w 6956440"/>
              <a:gd name="connsiteY4" fmla="*/ 563548 h 676260"/>
              <a:gd name="connsiteX5" fmla="*/ 6843728 w 6956440"/>
              <a:gd name="connsiteY5" fmla="*/ 676260 h 676260"/>
              <a:gd name="connsiteX6" fmla="*/ 112712 w 6956440"/>
              <a:gd name="connsiteY6" fmla="*/ 676260 h 676260"/>
              <a:gd name="connsiteX7" fmla="*/ 0 w 6956440"/>
              <a:gd name="connsiteY7" fmla="*/ 563548 h 676260"/>
              <a:gd name="connsiteX8" fmla="*/ 0 w 6956440"/>
              <a:gd name="connsiteY8" fmla="*/ 112712 h 6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6440" h="676260">
                <a:moveTo>
                  <a:pt x="0" y="112712"/>
                </a:moveTo>
                <a:cubicBezTo>
                  <a:pt x="0" y="50463"/>
                  <a:pt x="50463" y="0"/>
                  <a:pt x="112712" y="0"/>
                </a:cubicBezTo>
                <a:lnTo>
                  <a:pt x="6843728" y="0"/>
                </a:lnTo>
                <a:cubicBezTo>
                  <a:pt x="6905977" y="0"/>
                  <a:pt x="6956440" y="50463"/>
                  <a:pt x="6956440" y="112712"/>
                </a:cubicBezTo>
                <a:lnTo>
                  <a:pt x="6956440" y="563548"/>
                </a:lnTo>
                <a:cubicBezTo>
                  <a:pt x="6956440" y="625797"/>
                  <a:pt x="6905977" y="676260"/>
                  <a:pt x="6843728" y="676260"/>
                </a:cubicBezTo>
                <a:lnTo>
                  <a:pt x="112712" y="676260"/>
                </a:lnTo>
                <a:cubicBezTo>
                  <a:pt x="50463" y="676260"/>
                  <a:pt x="0" y="625797"/>
                  <a:pt x="0" y="563548"/>
                </a:cubicBezTo>
                <a:lnTo>
                  <a:pt x="0" y="112712"/>
                </a:lnTo>
                <a:close/>
              </a:path>
            </a:pathLst>
          </a:custGeom>
          <a:noFill/>
          <a:ln>
            <a:noFill/>
          </a:ln>
        </p:spPr>
        <p:style>
          <a:lnRef idx="2">
            <a:schemeClr val="dk1"/>
          </a:lnRef>
          <a:fillRef idx="1">
            <a:schemeClr val="lt1"/>
          </a:fillRef>
          <a:effectRef idx="0">
            <a:schemeClr val="dk1"/>
          </a:effectRef>
          <a:fontRef idx="minor">
            <a:schemeClr val="dk1"/>
          </a:fontRef>
        </p:style>
        <p:txBody>
          <a:bodyPr spcFirstLastPara="0" vert="horz" wrap="square" lIns="97782" tIns="97782" rIns="97782" bIns="97782" numCol="1" spcCol="1270" anchor="ctr" anchorCtr="0">
            <a:noAutofit/>
          </a:bodyPr>
          <a:lstStyle/>
          <a:p>
            <a:pPr lvl="0" algn="l" defTabSz="755650">
              <a:lnSpc>
                <a:spcPct val="90000"/>
              </a:lnSpc>
              <a:spcBef>
                <a:spcPct val="0"/>
              </a:spcBef>
              <a:spcAft>
                <a:spcPct val="35000"/>
              </a:spcAft>
            </a:pPr>
            <a:r>
              <a:rPr lang="en-US" sz="1700">
                <a:solidFill>
                  <a:schemeClr val="tx1"/>
                </a:solidFill>
              </a:rPr>
              <a:t>1</a:t>
            </a:r>
            <a:r>
              <a:rPr lang="en-US" sz="1700" kern="1200">
                <a:solidFill>
                  <a:schemeClr val="tx1"/>
                </a:solidFill>
              </a:rPr>
              <a:t>. Consider STEP incentives as part of agency planning. How can you leverage this financial opportunity to best support individuals?</a:t>
            </a:r>
          </a:p>
        </p:txBody>
      </p:sp>
    </p:spTree>
    <p:extLst>
      <p:ext uri="{BB962C8B-B14F-4D97-AF65-F5344CB8AC3E}">
        <p14:creationId xmlns:p14="http://schemas.microsoft.com/office/powerpoint/2010/main" val="1757863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272FB6-DC83-49E8-83B0-ABAE93C96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5576" y="200175"/>
            <a:ext cx="764009" cy="1011099"/>
          </a:xfrm>
          <a:prstGeom prst="rect">
            <a:avLst/>
          </a:prstGeom>
        </p:spPr>
      </p:pic>
      <p:pic>
        <p:nvPicPr>
          <p:cNvPr id="4" name="Picture 2" descr="CT Department of Developmental Disabilities | LinkedIn">
            <a:extLst>
              <a:ext uri="{FF2B5EF4-FFF2-40B4-BE49-F238E27FC236}">
                <a16:creationId xmlns:a16="http://schemas.microsoft.com/office/drawing/2014/main" id="{5517EC61-3D94-4854-8951-6FCEDAB51E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95" y="200175"/>
            <a:ext cx="764009" cy="2444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5BC91F4-2E40-4374-98E4-04D6CFB0D7C5}"/>
              </a:ext>
            </a:extLst>
          </p:cNvPr>
          <p:cNvSpPr/>
          <p:nvPr/>
        </p:nvSpPr>
        <p:spPr>
          <a:xfrm>
            <a:off x="0" y="3150703"/>
            <a:ext cx="9422296" cy="904461"/>
          </a:xfrm>
          <a:prstGeom prst="rect">
            <a:avLst/>
          </a:prstGeom>
          <a:noFill/>
          <a:ln w="28575">
            <a:solidFill>
              <a:srgbClr val="E03C3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4800">
                <a:solidFill>
                  <a:schemeClr val="tx1"/>
                </a:solidFill>
              </a:rPr>
              <a:t> Review &amp; Approval Process</a:t>
            </a:r>
            <a:endParaRPr lang="en-US" sz="4800">
              <a:solidFill>
                <a:schemeClr val="tx1"/>
              </a:solidFill>
              <a:cs typeface="Calibri"/>
            </a:endParaRPr>
          </a:p>
        </p:txBody>
      </p:sp>
      <p:sp>
        <p:nvSpPr>
          <p:cNvPr id="6" name="Rectangle 5">
            <a:extLst>
              <a:ext uri="{FF2B5EF4-FFF2-40B4-BE49-F238E27FC236}">
                <a16:creationId xmlns:a16="http://schemas.microsoft.com/office/drawing/2014/main" id="{907CD1EF-DCD2-48D7-AD53-907055C7D114}"/>
              </a:ext>
            </a:extLst>
          </p:cNvPr>
          <p:cNvSpPr/>
          <p:nvPr/>
        </p:nvSpPr>
        <p:spPr>
          <a:xfrm>
            <a:off x="7014258" y="3150702"/>
            <a:ext cx="2408038" cy="904461"/>
          </a:xfrm>
          <a:prstGeom prst="rect">
            <a:avLst/>
          </a:prstGeom>
          <a:solidFill>
            <a:srgbClr val="E03C3A"/>
          </a:solidFill>
          <a:ln w="28575">
            <a:solidFill>
              <a:srgbClr val="E03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a:solidFill>
                <a:schemeClr val="tx1"/>
              </a:solidFill>
            </a:endParaRPr>
          </a:p>
        </p:txBody>
      </p:sp>
      <p:cxnSp>
        <p:nvCxnSpPr>
          <p:cNvPr id="8" name="Straight Connector 7">
            <a:extLst>
              <a:ext uri="{FF2B5EF4-FFF2-40B4-BE49-F238E27FC236}">
                <a16:creationId xmlns:a16="http://schemas.microsoft.com/office/drawing/2014/main" id="{EA62C180-5CC1-4241-80F4-48F511C1CAEC}"/>
              </a:ext>
            </a:extLst>
          </p:cNvPr>
          <p:cNvCxnSpPr>
            <a:cxnSpLocks/>
          </p:cNvCxnSpPr>
          <p:nvPr/>
        </p:nvCxnSpPr>
        <p:spPr>
          <a:xfrm>
            <a:off x="397566" y="4353339"/>
            <a:ext cx="3856383" cy="0"/>
          </a:xfrm>
          <a:prstGeom prst="line">
            <a:avLst/>
          </a:prstGeom>
          <a:ln w="19050">
            <a:solidFill>
              <a:srgbClr val="E03C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823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Arrow Connector 23">
            <a:extLst>
              <a:ext uri="{FF2B5EF4-FFF2-40B4-BE49-F238E27FC236}">
                <a16:creationId xmlns:a16="http://schemas.microsoft.com/office/drawing/2014/main" id="{169B98EC-08CB-D50D-E6D9-565CB3196F51}"/>
              </a:ext>
            </a:extLst>
          </p:cNvPr>
          <p:cNvCxnSpPr>
            <a:endCxn id="191" idx="2"/>
          </p:cNvCxnSpPr>
          <p:nvPr/>
        </p:nvCxnSpPr>
        <p:spPr>
          <a:xfrm flipV="1">
            <a:off x="8089110" y="3215844"/>
            <a:ext cx="2091642" cy="181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9DC2212-CF8A-604A-7ECA-305E90C39E85}"/>
              </a:ext>
            </a:extLst>
          </p:cNvPr>
          <p:cNvSpPr txBox="1"/>
          <p:nvPr/>
        </p:nvSpPr>
        <p:spPr>
          <a:xfrm>
            <a:off x="501652" y="317503"/>
            <a:ext cx="83009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Transition Plan Process</a:t>
            </a:r>
          </a:p>
        </p:txBody>
      </p:sp>
      <p:sp>
        <p:nvSpPr>
          <p:cNvPr id="125" name="Oval 60">
            <a:extLst>
              <a:ext uri="{FF2B5EF4-FFF2-40B4-BE49-F238E27FC236}">
                <a16:creationId xmlns:a16="http://schemas.microsoft.com/office/drawing/2014/main" id="{D0A9B39E-B5D5-072F-A94D-BA7B59CBD91F}"/>
              </a:ext>
            </a:extLst>
          </p:cNvPr>
          <p:cNvSpPr>
            <a:spLocks noChangeArrowheads="1"/>
          </p:cNvSpPr>
          <p:nvPr/>
        </p:nvSpPr>
        <p:spPr bwMode="auto">
          <a:xfrm>
            <a:off x="5624561" y="2712924"/>
            <a:ext cx="1005840" cy="100584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9" name="Graphic 4">
            <a:extLst>
              <a:ext uri="{FF2B5EF4-FFF2-40B4-BE49-F238E27FC236}">
                <a16:creationId xmlns:a16="http://schemas.microsoft.com/office/drawing/2014/main" id="{2A52F82F-02AD-4527-F060-AF0048170E87}"/>
              </a:ext>
            </a:extLst>
          </p:cNvPr>
          <p:cNvSpPr/>
          <p:nvPr/>
        </p:nvSpPr>
        <p:spPr>
          <a:xfrm>
            <a:off x="5799010" y="2887682"/>
            <a:ext cx="656943" cy="656324"/>
          </a:xfrm>
          <a:custGeom>
            <a:avLst/>
            <a:gdLst>
              <a:gd name="connsiteX0" fmla="*/ 180835 w 361674"/>
              <a:gd name="connsiteY0" fmla="*/ 0 h 361333"/>
              <a:gd name="connsiteX1" fmla="*/ 0 w 361674"/>
              <a:gd name="connsiteY1" fmla="*/ 180667 h 361333"/>
              <a:gd name="connsiteX2" fmla="*/ 180835 w 361674"/>
              <a:gd name="connsiteY2" fmla="*/ 361333 h 361333"/>
              <a:gd name="connsiteX3" fmla="*/ 361670 w 361674"/>
              <a:gd name="connsiteY3" fmla="*/ 180667 h 361333"/>
              <a:gd name="connsiteX4" fmla="*/ 180835 w 361674"/>
              <a:gd name="connsiteY4" fmla="*/ 0 h 361333"/>
              <a:gd name="connsiteX5" fmla="*/ 180835 w 361674"/>
              <a:gd name="connsiteY5" fmla="*/ 349204 h 361333"/>
              <a:gd name="connsiteX6" fmla="*/ 12780 w 361674"/>
              <a:gd name="connsiteY6" fmla="*/ 181305 h 361333"/>
              <a:gd name="connsiteX7" fmla="*/ 180835 w 361674"/>
              <a:gd name="connsiteY7" fmla="*/ 13406 h 361333"/>
              <a:gd name="connsiteX8" fmla="*/ 348890 w 361674"/>
              <a:gd name="connsiteY8" fmla="*/ 181305 h 361333"/>
              <a:gd name="connsiteX9" fmla="*/ 180835 w 361674"/>
              <a:gd name="connsiteY9" fmla="*/ 349204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74" h="361333">
                <a:moveTo>
                  <a:pt x="180835" y="0"/>
                </a:moveTo>
                <a:cubicBezTo>
                  <a:pt x="80513" y="0"/>
                  <a:pt x="0" y="81077"/>
                  <a:pt x="0" y="180667"/>
                </a:cubicBezTo>
                <a:cubicBezTo>
                  <a:pt x="0" y="280895"/>
                  <a:pt x="81152" y="361333"/>
                  <a:pt x="180835" y="361333"/>
                </a:cubicBezTo>
                <a:cubicBezTo>
                  <a:pt x="281157" y="361333"/>
                  <a:pt x="361670" y="280257"/>
                  <a:pt x="361670" y="180667"/>
                </a:cubicBezTo>
                <a:cubicBezTo>
                  <a:pt x="362310" y="81077"/>
                  <a:pt x="281157" y="0"/>
                  <a:pt x="180835" y="0"/>
                </a:cubicBezTo>
                <a:close/>
                <a:moveTo>
                  <a:pt x="180835" y="349204"/>
                </a:moveTo>
                <a:cubicBezTo>
                  <a:pt x="88181" y="349204"/>
                  <a:pt x="12780" y="273873"/>
                  <a:pt x="12780" y="181305"/>
                </a:cubicBezTo>
                <a:cubicBezTo>
                  <a:pt x="12780" y="88737"/>
                  <a:pt x="88181" y="13406"/>
                  <a:pt x="180835" y="13406"/>
                </a:cubicBezTo>
                <a:cubicBezTo>
                  <a:pt x="273489" y="13406"/>
                  <a:pt x="348890" y="88737"/>
                  <a:pt x="348890" y="181305"/>
                </a:cubicBezTo>
                <a:cubicBezTo>
                  <a:pt x="348890" y="273873"/>
                  <a:pt x="273489" y="349204"/>
                  <a:pt x="180835" y="349204"/>
                </a:cubicBezTo>
                <a:close/>
              </a:path>
            </a:pathLst>
          </a:custGeom>
          <a:solidFill>
            <a:schemeClr val="bg1"/>
          </a:solid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B1198F40-B10C-ADD6-35FC-1F556EFCAD0C}"/>
              </a:ext>
            </a:extLst>
          </p:cNvPr>
          <p:cNvGrpSpPr/>
          <p:nvPr/>
        </p:nvGrpSpPr>
        <p:grpSpPr>
          <a:xfrm>
            <a:off x="7892752" y="2712924"/>
            <a:ext cx="1005840" cy="1005840"/>
            <a:chOff x="7317078" y="2423147"/>
            <a:chExt cx="1005840" cy="1005840"/>
          </a:xfrm>
        </p:grpSpPr>
        <p:sp>
          <p:nvSpPr>
            <p:cNvPr id="127" name="Oval 61">
              <a:extLst>
                <a:ext uri="{FF2B5EF4-FFF2-40B4-BE49-F238E27FC236}">
                  <a16:creationId xmlns:a16="http://schemas.microsoft.com/office/drawing/2014/main" id="{F7165F0C-DC93-5D86-2634-CAC3F5C5F40A}"/>
                </a:ext>
              </a:extLst>
            </p:cNvPr>
            <p:cNvSpPr>
              <a:spLocks noChangeArrowheads="1"/>
            </p:cNvSpPr>
            <p:nvPr/>
          </p:nvSpPr>
          <p:spPr bwMode="auto">
            <a:xfrm>
              <a:off x="7317078" y="2423147"/>
              <a:ext cx="1005840" cy="1005840"/>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4" name="Graphic 4">
              <a:extLst>
                <a:ext uri="{FF2B5EF4-FFF2-40B4-BE49-F238E27FC236}">
                  <a16:creationId xmlns:a16="http://schemas.microsoft.com/office/drawing/2014/main" id="{364D4C08-BD68-AC3A-85B3-A4BC0818AC38}"/>
                </a:ext>
              </a:extLst>
            </p:cNvPr>
            <p:cNvSpPr/>
            <p:nvPr/>
          </p:nvSpPr>
          <p:spPr>
            <a:xfrm>
              <a:off x="7491527" y="2597905"/>
              <a:ext cx="656943" cy="656324"/>
            </a:xfrm>
            <a:custGeom>
              <a:avLst/>
              <a:gdLst>
                <a:gd name="connsiteX0" fmla="*/ 181474 w 362313"/>
                <a:gd name="connsiteY0" fmla="*/ 0 h 361971"/>
                <a:gd name="connsiteX1" fmla="*/ 0 w 362313"/>
                <a:gd name="connsiteY1" fmla="*/ 180667 h 361971"/>
                <a:gd name="connsiteX2" fmla="*/ 180835 w 362313"/>
                <a:gd name="connsiteY2" fmla="*/ 361972 h 361971"/>
                <a:gd name="connsiteX3" fmla="*/ 362309 w 362313"/>
                <a:gd name="connsiteY3" fmla="*/ 181305 h 361971"/>
                <a:gd name="connsiteX4" fmla="*/ 362309 w 362313"/>
                <a:gd name="connsiteY4" fmla="*/ 181305 h 361971"/>
                <a:gd name="connsiteX5" fmla="*/ 181474 w 362313"/>
                <a:gd name="connsiteY5" fmla="*/ 0 h 361971"/>
                <a:gd name="connsiteX6" fmla="*/ 181474 w 362313"/>
                <a:gd name="connsiteY6" fmla="*/ 348565 h 361971"/>
                <a:gd name="connsiteX7" fmla="*/ 12780 w 362313"/>
                <a:gd name="connsiteY7" fmla="*/ 180667 h 361971"/>
                <a:gd name="connsiteX8" fmla="*/ 180835 w 362313"/>
                <a:gd name="connsiteY8" fmla="*/ 12130 h 361971"/>
                <a:gd name="connsiteX9" fmla="*/ 349529 w 362313"/>
                <a:gd name="connsiteY9" fmla="*/ 180028 h 361971"/>
                <a:gd name="connsiteX10" fmla="*/ 349529 w 362313"/>
                <a:gd name="connsiteY10" fmla="*/ 180028 h 361971"/>
                <a:gd name="connsiteX11" fmla="*/ 181474 w 362313"/>
                <a:gd name="connsiteY11" fmla="*/ 34856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313" h="361971">
                  <a:moveTo>
                    <a:pt x="181474" y="0"/>
                  </a:moveTo>
                  <a:cubicBezTo>
                    <a:pt x="81152" y="0"/>
                    <a:pt x="0" y="81077"/>
                    <a:pt x="0" y="180667"/>
                  </a:cubicBezTo>
                  <a:cubicBezTo>
                    <a:pt x="0" y="280895"/>
                    <a:pt x="81152" y="361972"/>
                    <a:pt x="180835" y="361972"/>
                  </a:cubicBezTo>
                  <a:cubicBezTo>
                    <a:pt x="281157" y="361972"/>
                    <a:pt x="362309" y="280895"/>
                    <a:pt x="362309" y="181305"/>
                  </a:cubicBezTo>
                  <a:cubicBezTo>
                    <a:pt x="362309" y="181305"/>
                    <a:pt x="362309" y="181305"/>
                    <a:pt x="362309" y="181305"/>
                  </a:cubicBezTo>
                  <a:cubicBezTo>
                    <a:pt x="362948" y="80438"/>
                    <a:pt x="281796" y="0"/>
                    <a:pt x="181474" y="0"/>
                  </a:cubicBezTo>
                  <a:close/>
                  <a:moveTo>
                    <a:pt x="181474" y="348565"/>
                  </a:moveTo>
                  <a:cubicBezTo>
                    <a:pt x="88181" y="348565"/>
                    <a:pt x="12780" y="273235"/>
                    <a:pt x="12780" y="180667"/>
                  </a:cubicBezTo>
                  <a:cubicBezTo>
                    <a:pt x="12780" y="87461"/>
                    <a:pt x="88181" y="12130"/>
                    <a:pt x="180835" y="12130"/>
                  </a:cubicBezTo>
                  <a:cubicBezTo>
                    <a:pt x="274128" y="12130"/>
                    <a:pt x="349529" y="87461"/>
                    <a:pt x="349529" y="180028"/>
                  </a:cubicBezTo>
                  <a:cubicBezTo>
                    <a:pt x="349529" y="180028"/>
                    <a:pt x="349529" y="180028"/>
                    <a:pt x="349529" y="180028"/>
                  </a:cubicBezTo>
                  <a:cubicBezTo>
                    <a:pt x="350168" y="273235"/>
                    <a:pt x="274767" y="348565"/>
                    <a:pt x="181474" y="348565"/>
                  </a:cubicBezTo>
                  <a:close/>
                </a:path>
              </a:pathLst>
            </a:custGeom>
            <a:solidFill>
              <a:schemeClr val="bg1"/>
            </a:solid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166" name="Google Shape;1665;p111">
            <a:extLst>
              <a:ext uri="{FF2B5EF4-FFF2-40B4-BE49-F238E27FC236}">
                <a16:creationId xmlns:a16="http://schemas.microsoft.com/office/drawing/2014/main" id="{7A675423-7877-6911-ACD4-E6B6B74AF8CD}"/>
              </a:ext>
            </a:extLst>
          </p:cNvPr>
          <p:cNvSpPr/>
          <p:nvPr/>
        </p:nvSpPr>
        <p:spPr>
          <a:xfrm>
            <a:off x="5001054" y="1651899"/>
            <a:ext cx="2279068" cy="921694"/>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Provider submits STEP Transition Plan to regional Resource Administrator</a:t>
            </a:r>
            <a:endParaRPr kumimoji="0" lang="en-US"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168" name="Google Shape;1669;p111">
            <a:extLst>
              <a:ext uri="{FF2B5EF4-FFF2-40B4-BE49-F238E27FC236}">
                <a16:creationId xmlns:a16="http://schemas.microsoft.com/office/drawing/2014/main" id="{8E4C6ED0-4420-DEF9-4F54-97B29289A050}"/>
              </a:ext>
            </a:extLst>
          </p:cNvPr>
          <p:cNvSpPr/>
          <p:nvPr/>
        </p:nvSpPr>
        <p:spPr>
          <a:xfrm>
            <a:off x="7249394" y="2059355"/>
            <a:ext cx="2279068" cy="601456"/>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Regional review of the submitted plan </a:t>
            </a:r>
            <a:endParaRPr kumimoji="0" lang="en-US"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186" name="Oval 60">
            <a:extLst>
              <a:ext uri="{FF2B5EF4-FFF2-40B4-BE49-F238E27FC236}">
                <a16:creationId xmlns:a16="http://schemas.microsoft.com/office/drawing/2014/main" id="{9A877630-2C03-2457-E9F2-EF83026FC2E6}"/>
              </a:ext>
            </a:extLst>
          </p:cNvPr>
          <p:cNvSpPr>
            <a:spLocks noChangeArrowheads="1"/>
          </p:cNvSpPr>
          <p:nvPr/>
        </p:nvSpPr>
        <p:spPr bwMode="auto">
          <a:xfrm>
            <a:off x="3111929" y="2729515"/>
            <a:ext cx="1005840" cy="1005840"/>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7" name="Graphic 4">
            <a:extLst>
              <a:ext uri="{FF2B5EF4-FFF2-40B4-BE49-F238E27FC236}">
                <a16:creationId xmlns:a16="http://schemas.microsoft.com/office/drawing/2014/main" id="{4625BF56-AC37-D12F-26A2-AB9FA2624190}"/>
              </a:ext>
            </a:extLst>
          </p:cNvPr>
          <p:cNvSpPr/>
          <p:nvPr/>
        </p:nvSpPr>
        <p:spPr>
          <a:xfrm>
            <a:off x="3286378" y="2904273"/>
            <a:ext cx="656943" cy="656324"/>
          </a:xfrm>
          <a:custGeom>
            <a:avLst/>
            <a:gdLst>
              <a:gd name="connsiteX0" fmla="*/ 180835 w 361674"/>
              <a:gd name="connsiteY0" fmla="*/ 0 h 361333"/>
              <a:gd name="connsiteX1" fmla="*/ 0 w 361674"/>
              <a:gd name="connsiteY1" fmla="*/ 180667 h 361333"/>
              <a:gd name="connsiteX2" fmla="*/ 180835 w 361674"/>
              <a:gd name="connsiteY2" fmla="*/ 361333 h 361333"/>
              <a:gd name="connsiteX3" fmla="*/ 361670 w 361674"/>
              <a:gd name="connsiteY3" fmla="*/ 180667 h 361333"/>
              <a:gd name="connsiteX4" fmla="*/ 180835 w 361674"/>
              <a:gd name="connsiteY4" fmla="*/ 0 h 361333"/>
              <a:gd name="connsiteX5" fmla="*/ 180835 w 361674"/>
              <a:gd name="connsiteY5" fmla="*/ 349204 h 361333"/>
              <a:gd name="connsiteX6" fmla="*/ 12780 w 361674"/>
              <a:gd name="connsiteY6" fmla="*/ 181305 h 361333"/>
              <a:gd name="connsiteX7" fmla="*/ 180835 w 361674"/>
              <a:gd name="connsiteY7" fmla="*/ 13406 h 361333"/>
              <a:gd name="connsiteX8" fmla="*/ 348890 w 361674"/>
              <a:gd name="connsiteY8" fmla="*/ 181305 h 361333"/>
              <a:gd name="connsiteX9" fmla="*/ 180835 w 361674"/>
              <a:gd name="connsiteY9" fmla="*/ 349204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74" h="361333">
                <a:moveTo>
                  <a:pt x="180835" y="0"/>
                </a:moveTo>
                <a:cubicBezTo>
                  <a:pt x="80513" y="0"/>
                  <a:pt x="0" y="81077"/>
                  <a:pt x="0" y="180667"/>
                </a:cubicBezTo>
                <a:cubicBezTo>
                  <a:pt x="0" y="280895"/>
                  <a:pt x="81152" y="361333"/>
                  <a:pt x="180835" y="361333"/>
                </a:cubicBezTo>
                <a:cubicBezTo>
                  <a:pt x="281157" y="361333"/>
                  <a:pt x="361670" y="280257"/>
                  <a:pt x="361670" y="180667"/>
                </a:cubicBezTo>
                <a:cubicBezTo>
                  <a:pt x="362310" y="81077"/>
                  <a:pt x="281157" y="0"/>
                  <a:pt x="180835" y="0"/>
                </a:cubicBezTo>
                <a:close/>
                <a:moveTo>
                  <a:pt x="180835" y="349204"/>
                </a:moveTo>
                <a:cubicBezTo>
                  <a:pt x="88181" y="349204"/>
                  <a:pt x="12780" y="273873"/>
                  <a:pt x="12780" y="181305"/>
                </a:cubicBezTo>
                <a:cubicBezTo>
                  <a:pt x="12780" y="88737"/>
                  <a:pt x="88181" y="13406"/>
                  <a:pt x="180835" y="13406"/>
                </a:cubicBezTo>
                <a:cubicBezTo>
                  <a:pt x="273489" y="13406"/>
                  <a:pt x="348890" y="88737"/>
                  <a:pt x="348890" y="181305"/>
                </a:cubicBezTo>
                <a:cubicBezTo>
                  <a:pt x="348890" y="273873"/>
                  <a:pt x="273489" y="349204"/>
                  <a:pt x="180835" y="349204"/>
                </a:cubicBezTo>
                <a:close/>
              </a:path>
            </a:pathLst>
          </a:custGeom>
          <a:solidFill>
            <a:schemeClr val="bg1"/>
          </a:solid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9" name="Google Shape;1665;p111">
            <a:extLst>
              <a:ext uri="{FF2B5EF4-FFF2-40B4-BE49-F238E27FC236}">
                <a16:creationId xmlns:a16="http://schemas.microsoft.com/office/drawing/2014/main" id="{B1C8395E-5E97-99CD-B065-8CF1683B11E1}"/>
              </a:ext>
            </a:extLst>
          </p:cNvPr>
          <p:cNvSpPr/>
          <p:nvPr/>
        </p:nvSpPr>
        <p:spPr>
          <a:xfrm>
            <a:off x="2460240" y="1949364"/>
            <a:ext cx="2279068" cy="837663"/>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Provider develops a STEP Transition Plan</a:t>
            </a:r>
            <a:endParaRPr kumimoji="0" lang="en-US"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endParaRPr>
          </a:p>
        </p:txBody>
      </p:sp>
      <p:grpSp>
        <p:nvGrpSpPr>
          <p:cNvPr id="7" name="Group 6">
            <a:extLst>
              <a:ext uri="{FF2B5EF4-FFF2-40B4-BE49-F238E27FC236}">
                <a16:creationId xmlns:a16="http://schemas.microsoft.com/office/drawing/2014/main" id="{739E1711-5840-C5CB-F7A9-6145A80C590C}"/>
              </a:ext>
            </a:extLst>
          </p:cNvPr>
          <p:cNvGrpSpPr/>
          <p:nvPr/>
        </p:nvGrpSpPr>
        <p:grpSpPr>
          <a:xfrm>
            <a:off x="10180752" y="2712924"/>
            <a:ext cx="1005840" cy="1005840"/>
            <a:chOff x="10403149" y="2405015"/>
            <a:chExt cx="1005840" cy="1005840"/>
          </a:xfrm>
        </p:grpSpPr>
        <p:sp>
          <p:nvSpPr>
            <p:cNvPr id="191" name="Oval 58">
              <a:extLst>
                <a:ext uri="{FF2B5EF4-FFF2-40B4-BE49-F238E27FC236}">
                  <a16:creationId xmlns:a16="http://schemas.microsoft.com/office/drawing/2014/main" id="{8C7D2083-1B7D-F702-A3C2-5BD9324971BC}"/>
                </a:ext>
              </a:extLst>
            </p:cNvPr>
            <p:cNvSpPr>
              <a:spLocks noChangeArrowheads="1"/>
            </p:cNvSpPr>
            <p:nvPr/>
          </p:nvSpPr>
          <p:spPr bwMode="auto">
            <a:xfrm>
              <a:off x="10403149" y="2405015"/>
              <a:ext cx="1005840" cy="1005840"/>
            </a:xfrm>
            <a:prstGeom prst="ellipse">
              <a:avLst/>
            </a:prstGeom>
            <a:solidFill>
              <a:srgbClr val="ED8C0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3" name="Graphic 4">
              <a:extLst>
                <a:ext uri="{FF2B5EF4-FFF2-40B4-BE49-F238E27FC236}">
                  <a16:creationId xmlns:a16="http://schemas.microsoft.com/office/drawing/2014/main" id="{7D4F51D9-BCC0-ACDE-B710-F8A0E85687F2}"/>
                </a:ext>
              </a:extLst>
            </p:cNvPr>
            <p:cNvSpPr/>
            <p:nvPr/>
          </p:nvSpPr>
          <p:spPr>
            <a:xfrm>
              <a:off x="10577598" y="2579773"/>
              <a:ext cx="656943" cy="656324"/>
            </a:xfrm>
            <a:custGeom>
              <a:avLst/>
              <a:gdLst>
                <a:gd name="connsiteX0" fmla="*/ 181474 w 362313"/>
                <a:gd name="connsiteY0" fmla="*/ 0 h 361971"/>
                <a:gd name="connsiteX1" fmla="*/ 0 w 362313"/>
                <a:gd name="connsiteY1" fmla="*/ 180667 h 361971"/>
                <a:gd name="connsiteX2" fmla="*/ 180835 w 362313"/>
                <a:gd name="connsiteY2" fmla="*/ 361972 h 361971"/>
                <a:gd name="connsiteX3" fmla="*/ 362309 w 362313"/>
                <a:gd name="connsiteY3" fmla="*/ 181305 h 361971"/>
                <a:gd name="connsiteX4" fmla="*/ 362309 w 362313"/>
                <a:gd name="connsiteY4" fmla="*/ 181305 h 361971"/>
                <a:gd name="connsiteX5" fmla="*/ 181474 w 362313"/>
                <a:gd name="connsiteY5" fmla="*/ 0 h 361971"/>
                <a:gd name="connsiteX6" fmla="*/ 181474 w 362313"/>
                <a:gd name="connsiteY6" fmla="*/ 348565 h 361971"/>
                <a:gd name="connsiteX7" fmla="*/ 12780 w 362313"/>
                <a:gd name="connsiteY7" fmla="*/ 180667 h 361971"/>
                <a:gd name="connsiteX8" fmla="*/ 180835 w 362313"/>
                <a:gd name="connsiteY8" fmla="*/ 12130 h 361971"/>
                <a:gd name="connsiteX9" fmla="*/ 349529 w 362313"/>
                <a:gd name="connsiteY9" fmla="*/ 180028 h 361971"/>
                <a:gd name="connsiteX10" fmla="*/ 349529 w 362313"/>
                <a:gd name="connsiteY10" fmla="*/ 180028 h 361971"/>
                <a:gd name="connsiteX11" fmla="*/ 181474 w 362313"/>
                <a:gd name="connsiteY11" fmla="*/ 34856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313" h="361971">
                  <a:moveTo>
                    <a:pt x="181474" y="0"/>
                  </a:moveTo>
                  <a:cubicBezTo>
                    <a:pt x="81152" y="0"/>
                    <a:pt x="0" y="81077"/>
                    <a:pt x="0" y="180667"/>
                  </a:cubicBezTo>
                  <a:cubicBezTo>
                    <a:pt x="0" y="280895"/>
                    <a:pt x="81152" y="361972"/>
                    <a:pt x="180835" y="361972"/>
                  </a:cubicBezTo>
                  <a:cubicBezTo>
                    <a:pt x="281157" y="361972"/>
                    <a:pt x="362309" y="280895"/>
                    <a:pt x="362309" y="181305"/>
                  </a:cubicBezTo>
                  <a:cubicBezTo>
                    <a:pt x="362309" y="181305"/>
                    <a:pt x="362309" y="181305"/>
                    <a:pt x="362309" y="181305"/>
                  </a:cubicBezTo>
                  <a:cubicBezTo>
                    <a:pt x="362948" y="80438"/>
                    <a:pt x="281796" y="0"/>
                    <a:pt x="181474" y="0"/>
                  </a:cubicBezTo>
                  <a:close/>
                  <a:moveTo>
                    <a:pt x="181474" y="348565"/>
                  </a:moveTo>
                  <a:cubicBezTo>
                    <a:pt x="88181" y="348565"/>
                    <a:pt x="12780" y="273235"/>
                    <a:pt x="12780" y="180667"/>
                  </a:cubicBezTo>
                  <a:cubicBezTo>
                    <a:pt x="12780" y="87461"/>
                    <a:pt x="88181" y="12130"/>
                    <a:pt x="180835" y="12130"/>
                  </a:cubicBezTo>
                  <a:cubicBezTo>
                    <a:pt x="274128" y="12130"/>
                    <a:pt x="349529" y="87461"/>
                    <a:pt x="349529" y="180028"/>
                  </a:cubicBezTo>
                  <a:cubicBezTo>
                    <a:pt x="349529" y="180028"/>
                    <a:pt x="349529" y="180028"/>
                    <a:pt x="349529" y="180028"/>
                  </a:cubicBezTo>
                  <a:cubicBezTo>
                    <a:pt x="350168" y="273235"/>
                    <a:pt x="274767" y="348565"/>
                    <a:pt x="181474" y="348565"/>
                  </a:cubicBezTo>
                  <a:close/>
                </a:path>
              </a:pathLst>
            </a:custGeom>
            <a:solidFill>
              <a:schemeClr val="bg1"/>
            </a:solid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Google Shape;1669;p111">
            <a:extLst>
              <a:ext uri="{FF2B5EF4-FFF2-40B4-BE49-F238E27FC236}">
                <a16:creationId xmlns:a16="http://schemas.microsoft.com/office/drawing/2014/main" id="{119D3D6C-62D1-5236-A3D0-F3B63FC2E50F}"/>
              </a:ext>
            </a:extLst>
          </p:cNvPr>
          <p:cNvSpPr/>
          <p:nvPr/>
        </p:nvSpPr>
        <p:spPr>
          <a:xfrm>
            <a:off x="9517456" y="2053868"/>
            <a:ext cx="2279068" cy="601456"/>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Regional approval of the plan</a:t>
            </a:r>
            <a:endParaRPr kumimoji="0" lang="en-US"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endParaRPr>
          </a:p>
        </p:txBody>
      </p:sp>
      <p:cxnSp>
        <p:nvCxnSpPr>
          <p:cNvPr id="10" name="Straight Arrow Connector 9">
            <a:extLst>
              <a:ext uri="{FF2B5EF4-FFF2-40B4-BE49-F238E27FC236}">
                <a16:creationId xmlns:a16="http://schemas.microsoft.com/office/drawing/2014/main" id="{BBEA17F2-9942-6EAC-139C-ABB2BFFD28D4}"/>
              </a:ext>
            </a:extLst>
          </p:cNvPr>
          <p:cNvCxnSpPr>
            <a:stCxn id="186" idx="6"/>
            <a:endCxn id="125" idx="2"/>
          </p:cNvCxnSpPr>
          <p:nvPr/>
        </p:nvCxnSpPr>
        <p:spPr>
          <a:xfrm flipV="1">
            <a:off x="4117769" y="3215844"/>
            <a:ext cx="1506792" cy="1659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3859394-CD64-4A23-1B06-45369DB91497}"/>
              </a:ext>
            </a:extLst>
          </p:cNvPr>
          <p:cNvCxnSpPr>
            <a:stCxn id="125" idx="6"/>
            <a:endCxn id="127" idx="2"/>
          </p:cNvCxnSpPr>
          <p:nvPr/>
        </p:nvCxnSpPr>
        <p:spPr>
          <a:xfrm>
            <a:off x="6630401" y="3215844"/>
            <a:ext cx="126235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46EC4FC4-0283-9099-849A-0A38E6C9DE58}"/>
              </a:ext>
            </a:extLst>
          </p:cNvPr>
          <p:cNvCxnSpPr>
            <a:cxnSpLocks/>
            <a:endCxn id="186" idx="4"/>
          </p:cNvCxnSpPr>
          <p:nvPr/>
        </p:nvCxnSpPr>
        <p:spPr>
          <a:xfrm rot="10800000">
            <a:off x="3614849" y="3735355"/>
            <a:ext cx="4793720" cy="970082"/>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43B7467-9007-34DB-9806-27A0C365DB67}"/>
              </a:ext>
            </a:extLst>
          </p:cNvPr>
          <p:cNvCxnSpPr>
            <a:cxnSpLocks/>
            <a:stCxn id="127" idx="4"/>
          </p:cNvCxnSpPr>
          <p:nvPr/>
        </p:nvCxnSpPr>
        <p:spPr>
          <a:xfrm>
            <a:off x="8395672" y="3718764"/>
            <a:ext cx="6913" cy="98667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F28244A-73C9-FB08-AE15-C1E1D8259B2F}"/>
              </a:ext>
            </a:extLst>
          </p:cNvPr>
          <p:cNvSpPr txBox="1"/>
          <p:nvPr/>
        </p:nvSpPr>
        <p:spPr>
          <a:xfrm>
            <a:off x="3943321" y="4821790"/>
            <a:ext cx="39336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Review team collaborates with provider for revisions to the plan as needed</a:t>
            </a:r>
          </a:p>
        </p:txBody>
      </p:sp>
      <p:sp>
        <p:nvSpPr>
          <p:cNvPr id="33" name="Oval 58">
            <a:extLst>
              <a:ext uri="{FF2B5EF4-FFF2-40B4-BE49-F238E27FC236}">
                <a16:creationId xmlns:a16="http://schemas.microsoft.com/office/drawing/2014/main" id="{A2E97F32-73BA-692D-5C3B-8677C9E072D1}"/>
              </a:ext>
            </a:extLst>
          </p:cNvPr>
          <p:cNvSpPr>
            <a:spLocks noChangeArrowheads="1"/>
          </p:cNvSpPr>
          <p:nvPr/>
        </p:nvSpPr>
        <p:spPr bwMode="auto">
          <a:xfrm>
            <a:off x="10180752" y="4139116"/>
            <a:ext cx="1005840" cy="1005840"/>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5" name="Graphic 4">
            <a:extLst>
              <a:ext uri="{FF2B5EF4-FFF2-40B4-BE49-F238E27FC236}">
                <a16:creationId xmlns:a16="http://schemas.microsoft.com/office/drawing/2014/main" id="{6B473E2C-8A63-7139-4233-6E7353049EA8}"/>
              </a:ext>
            </a:extLst>
          </p:cNvPr>
          <p:cNvSpPr/>
          <p:nvPr/>
        </p:nvSpPr>
        <p:spPr>
          <a:xfrm>
            <a:off x="10355201" y="4313874"/>
            <a:ext cx="656943" cy="656324"/>
          </a:xfrm>
          <a:custGeom>
            <a:avLst/>
            <a:gdLst>
              <a:gd name="connsiteX0" fmla="*/ 181474 w 362313"/>
              <a:gd name="connsiteY0" fmla="*/ 0 h 361971"/>
              <a:gd name="connsiteX1" fmla="*/ 0 w 362313"/>
              <a:gd name="connsiteY1" fmla="*/ 180667 h 361971"/>
              <a:gd name="connsiteX2" fmla="*/ 180835 w 362313"/>
              <a:gd name="connsiteY2" fmla="*/ 361972 h 361971"/>
              <a:gd name="connsiteX3" fmla="*/ 362309 w 362313"/>
              <a:gd name="connsiteY3" fmla="*/ 181305 h 361971"/>
              <a:gd name="connsiteX4" fmla="*/ 362309 w 362313"/>
              <a:gd name="connsiteY4" fmla="*/ 181305 h 361971"/>
              <a:gd name="connsiteX5" fmla="*/ 181474 w 362313"/>
              <a:gd name="connsiteY5" fmla="*/ 0 h 361971"/>
              <a:gd name="connsiteX6" fmla="*/ 181474 w 362313"/>
              <a:gd name="connsiteY6" fmla="*/ 348565 h 361971"/>
              <a:gd name="connsiteX7" fmla="*/ 12780 w 362313"/>
              <a:gd name="connsiteY7" fmla="*/ 180667 h 361971"/>
              <a:gd name="connsiteX8" fmla="*/ 180835 w 362313"/>
              <a:gd name="connsiteY8" fmla="*/ 12130 h 361971"/>
              <a:gd name="connsiteX9" fmla="*/ 349529 w 362313"/>
              <a:gd name="connsiteY9" fmla="*/ 180028 h 361971"/>
              <a:gd name="connsiteX10" fmla="*/ 349529 w 362313"/>
              <a:gd name="connsiteY10" fmla="*/ 180028 h 361971"/>
              <a:gd name="connsiteX11" fmla="*/ 181474 w 362313"/>
              <a:gd name="connsiteY11" fmla="*/ 34856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313" h="361971">
                <a:moveTo>
                  <a:pt x="181474" y="0"/>
                </a:moveTo>
                <a:cubicBezTo>
                  <a:pt x="81152" y="0"/>
                  <a:pt x="0" y="81077"/>
                  <a:pt x="0" y="180667"/>
                </a:cubicBezTo>
                <a:cubicBezTo>
                  <a:pt x="0" y="280895"/>
                  <a:pt x="81152" y="361972"/>
                  <a:pt x="180835" y="361972"/>
                </a:cubicBezTo>
                <a:cubicBezTo>
                  <a:pt x="281157" y="361972"/>
                  <a:pt x="362309" y="280895"/>
                  <a:pt x="362309" y="181305"/>
                </a:cubicBezTo>
                <a:cubicBezTo>
                  <a:pt x="362309" y="181305"/>
                  <a:pt x="362309" y="181305"/>
                  <a:pt x="362309" y="181305"/>
                </a:cubicBezTo>
                <a:cubicBezTo>
                  <a:pt x="362948" y="80438"/>
                  <a:pt x="281796" y="0"/>
                  <a:pt x="181474" y="0"/>
                </a:cubicBezTo>
                <a:close/>
                <a:moveTo>
                  <a:pt x="181474" y="348565"/>
                </a:moveTo>
                <a:cubicBezTo>
                  <a:pt x="88181" y="348565"/>
                  <a:pt x="12780" y="273235"/>
                  <a:pt x="12780" y="180667"/>
                </a:cubicBezTo>
                <a:cubicBezTo>
                  <a:pt x="12780" y="87461"/>
                  <a:pt x="88181" y="12130"/>
                  <a:pt x="180835" y="12130"/>
                </a:cubicBezTo>
                <a:cubicBezTo>
                  <a:pt x="274128" y="12130"/>
                  <a:pt x="349529" y="87461"/>
                  <a:pt x="349529" y="180028"/>
                </a:cubicBezTo>
                <a:cubicBezTo>
                  <a:pt x="349529" y="180028"/>
                  <a:pt x="349529" y="180028"/>
                  <a:pt x="349529" y="180028"/>
                </a:cubicBezTo>
                <a:cubicBezTo>
                  <a:pt x="350168" y="273235"/>
                  <a:pt x="274767" y="348565"/>
                  <a:pt x="181474" y="348565"/>
                </a:cubicBezTo>
                <a:close/>
              </a:path>
            </a:pathLst>
          </a:custGeom>
          <a:solidFill>
            <a:schemeClr val="bg1"/>
          </a:solid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40" name="Straight Arrow Connector 39">
            <a:extLst>
              <a:ext uri="{FF2B5EF4-FFF2-40B4-BE49-F238E27FC236}">
                <a16:creationId xmlns:a16="http://schemas.microsoft.com/office/drawing/2014/main" id="{890B5777-A38A-2841-AA2C-68072369F10A}"/>
              </a:ext>
            </a:extLst>
          </p:cNvPr>
          <p:cNvCxnSpPr>
            <a:stCxn id="191" idx="4"/>
            <a:endCxn id="33" idx="0"/>
          </p:cNvCxnSpPr>
          <p:nvPr/>
        </p:nvCxnSpPr>
        <p:spPr>
          <a:xfrm>
            <a:off x="10683672" y="3718764"/>
            <a:ext cx="0" cy="4203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1" name="Google Shape;1669;p111">
            <a:extLst>
              <a:ext uri="{FF2B5EF4-FFF2-40B4-BE49-F238E27FC236}">
                <a16:creationId xmlns:a16="http://schemas.microsoft.com/office/drawing/2014/main" id="{6409AD13-EF52-27FB-A71F-720331E42449}"/>
              </a:ext>
            </a:extLst>
          </p:cNvPr>
          <p:cNvSpPr/>
          <p:nvPr/>
        </p:nvSpPr>
        <p:spPr>
          <a:xfrm>
            <a:off x="9566799" y="5344130"/>
            <a:ext cx="2279068" cy="601456"/>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Provider begins implementation activities </a:t>
            </a:r>
            <a:endParaRPr kumimoji="0" lang="en-US"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endParaRPr>
          </a:p>
        </p:txBody>
      </p:sp>
      <p:pic>
        <p:nvPicPr>
          <p:cNvPr id="11" name="Graphic 10" descr="Folder Search with solid fill">
            <a:extLst>
              <a:ext uri="{FF2B5EF4-FFF2-40B4-BE49-F238E27FC236}">
                <a16:creationId xmlns:a16="http://schemas.microsoft.com/office/drawing/2014/main" id="{055BBCBE-E91D-16CD-24D3-FB48E19BE4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0328" y="2978178"/>
            <a:ext cx="457200" cy="457200"/>
          </a:xfrm>
          <a:prstGeom prst="rect">
            <a:avLst/>
          </a:prstGeom>
        </p:spPr>
      </p:pic>
      <p:pic>
        <p:nvPicPr>
          <p:cNvPr id="19" name="Graphic 18" descr="Checklist with solid fill">
            <a:extLst>
              <a:ext uri="{FF2B5EF4-FFF2-40B4-BE49-F238E27FC236}">
                <a16:creationId xmlns:a16="http://schemas.microsoft.com/office/drawing/2014/main" id="{65C58ABF-099A-CD99-305A-27C3ADD637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55072" y="2985465"/>
            <a:ext cx="457200" cy="457200"/>
          </a:xfrm>
          <a:prstGeom prst="rect">
            <a:avLst/>
          </a:prstGeom>
        </p:spPr>
      </p:pic>
      <p:pic>
        <p:nvPicPr>
          <p:cNvPr id="28" name="Graphic 27" descr="Send with solid fill">
            <a:extLst>
              <a:ext uri="{FF2B5EF4-FFF2-40B4-BE49-F238E27FC236}">
                <a16:creationId xmlns:a16="http://schemas.microsoft.com/office/drawing/2014/main" id="{D8722713-1F22-8DA5-1B89-8F036DB07D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4156" y="2987244"/>
            <a:ext cx="457200" cy="457200"/>
          </a:xfrm>
          <a:prstGeom prst="rect">
            <a:avLst/>
          </a:prstGeom>
        </p:spPr>
      </p:pic>
      <p:pic>
        <p:nvPicPr>
          <p:cNvPr id="30" name="Graphic 29" descr="Aspiration with solid fill">
            <a:extLst>
              <a:ext uri="{FF2B5EF4-FFF2-40B4-BE49-F238E27FC236}">
                <a16:creationId xmlns:a16="http://schemas.microsoft.com/office/drawing/2014/main" id="{7BA64D5A-943D-422F-0D9B-12FA6A7746B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455072" y="4413436"/>
            <a:ext cx="457200" cy="457200"/>
          </a:xfrm>
          <a:prstGeom prst="rect">
            <a:avLst/>
          </a:prstGeom>
        </p:spPr>
      </p:pic>
      <p:pic>
        <p:nvPicPr>
          <p:cNvPr id="42" name="Graphic 41" descr="Group brainstorm with solid fill">
            <a:extLst>
              <a:ext uri="{FF2B5EF4-FFF2-40B4-BE49-F238E27FC236}">
                <a16:creationId xmlns:a16="http://schemas.microsoft.com/office/drawing/2014/main" id="{4ED36FD8-ED04-DD90-5675-4FEEC4397AA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333152" y="2954002"/>
            <a:ext cx="548640" cy="548640"/>
          </a:xfrm>
          <a:prstGeom prst="rect">
            <a:avLst/>
          </a:prstGeom>
        </p:spPr>
      </p:pic>
      <p:sp>
        <p:nvSpPr>
          <p:cNvPr id="17" name="Oval 60">
            <a:extLst>
              <a:ext uri="{FF2B5EF4-FFF2-40B4-BE49-F238E27FC236}">
                <a16:creationId xmlns:a16="http://schemas.microsoft.com/office/drawing/2014/main" id="{6D9A22D8-3E4E-C51D-810E-F96B88ADF9C4}"/>
              </a:ext>
            </a:extLst>
          </p:cNvPr>
          <p:cNvSpPr>
            <a:spLocks noChangeArrowheads="1"/>
          </p:cNvSpPr>
          <p:nvPr/>
        </p:nvSpPr>
        <p:spPr bwMode="auto">
          <a:xfrm>
            <a:off x="1020051" y="2728066"/>
            <a:ext cx="1005840" cy="1005840"/>
          </a:xfrm>
          <a:prstGeom prst="ellipse">
            <a:avLst/>
          </a:prstGeom>
          <a:solidFill>
            <a:srgbClr val="ED8C0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Graphic 4">
            <a:extLst>
              <a:ext uri="{FF2B5EF4-FFF2-40B4-BE49-F238E27FC236}">
                <a16:creationId xmlns:a16="http://schemas.microsoft.com/office/drawing/2014/main" id="{3DD3AE0C-A953-5826-AF58-9CD0B6844E29}"/>
              </a:ext>
            </a:extLst>
          </p:cNvPr>
          <p:cNvSpPr/>
          <p:nvPr/>
        </p:nvSpPr>
        <p:spPr>
          <a:xfrm>
            <a:off x="1194500" y="2902824"/>
            <a:ext cx="656943" cy="656324"/>
          </a:xfrm>
          <a:custGeom>
            <a:avLst/>
            <a:gdLst>
              <a:gd name="connsiteX0" fmla="*/ 180835 w 361674"/>
              <a:gd name="connsiteY0" fmla="*/ 0 h 361333"/>
              <a:gd name="connsiteX1" fmla="*/ 0 w 361674"/>
              <a:gd name="connsiteY1" fmla="*/ 180667 h 361333"/>
              <a:gd name="connsiteX2" fmla="*/ 180835 w 361674"/>
              <a:gd name="connsiteY2" fmla="*/ 361333 h 361333"/>
              <a:gd name="connsiteX3" fmla="*/ 361670 w 361674"/>
              <a:gd name="connsiteY3" fmla="*/ 180667 h 361333"/>
              <a:gd name="connsiteX4" fmla="*/ 180835 w 361674"/>
              <a:gd name="connsiteY4" fmla="*/ 0 h 361333"/>
              <a:gd name="connsiteX5" fmla="*/ 180835 w 361674"/>
              <a:gd name="connsiteY5" fmla="*/ 349204 h 361333"/>
              <a:gd name="connsiteX6" fmla="*/ 12780 w 361674"/>
              <a:gd name="connsiteY6" fmla="*/ 181305 h 361333"/>
              <a:gd name="connsiteX7" fmla="*/ 180835 w 361674"/>
              <a:gd name="connsiteY7" fmla="*/ 13406 h 361333"/>
              <a:gd name="connsiteX8" fmla="*/ 348890 w 361674"/>
              <a:gd name="connsiteY8" fmla="*/ 181305 h 361333"/>
              <a:gd name="connsiteX9" fmla="*/ 180835 w 361674"/>
              <a:gd name="connsiteY9" fmla="*/ 349204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74" h="361333">
                <a:moveTo>
                  <a:pt x="180835" y="0"/>
                </a:moveTo>
                <a:cubicBezTo>
                  <a:pt x="80513" y="0"/>
                  <a:pt x="0" y="81077"/>
                  <a:pt x="0" y="180667"/>
                </a:cubicBezTo>
                <a:cubicBezTo>
                  <a:pt x="0" y="280895"/>
                  <a:pt x="81152" y="361333"/>
                  <a:pt x="180835" y="361333"/>
                </a:cubicBezTo>
                <a:cubicBezTo>
                  <a:pt x="281157" y="361333"/>
                  <a:pt x="361670" y="280257"/>
                  <a:pt x="361670" y="180667"/>
                </a:cubicBezTo>
                <a:cubicBezTo>
                  <a:pt x="362310" y="81077"/>
                  <a:pt x="281157" y="0"/>
                  <a:pt x="180835" y="0"/>
                </a:cubicBezTo>
                <a:close/>
                <a:moveTo>
                  <a:pt x="180835" y="349204"/>
                </a:moveTo>
                <a:cubicBezTo>
                  <a:pt x="88181" y="349204"/>
                  <a:pt x="12780" y="273873"/>
                  <a:pt x="12780" y="181305"/>
                </a:cubicBezTo>
                <a:cubicBezTo>
                  <a:pt x="12780" y="88737"/>
                  <a:pt x="88181" y="13406"/>
                  <a:pt x="180835" y="13406"/>
                </a:cubicBezTo>
                <a:cubicBezTo>
                  <a:pt x="273489" y="13406"/>
                  <a:pt x="348890" y="88737"/>
                  <a:pt x="348890" y="181305"/>
                </a:cubicBezTo>
                <a:cubicBezTo>
                  <a:pt x="348890" y="273873"/>
                  <a:pt x="273489" y="349204"/>
                  <a:pt x="180835" y="349204"/>
                </a:cubicBezTo>
                <a:close/>
              </a:path>
            </a:pathLst>
          </a:custGeom>
          <a:solidFill>
            <a:schemeClr val="bg1"/>
          </a:solid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Google Shape;1665;p111">
            <a:extLst>
              <a:ext uri="{FF2B5EF4-FFF2-40B4-BE49-F238E27FC236}">
                <a16:creationId xmlns:a16="http://schemas.microsoft.com/office/drawing/2014/main" id="{D356C1DB-4B5C-7C62-7B5D-AAB6A704A412}"/>
              </a:ext>
            </a:extLst>
          </p:cNvPr>
          <p:cNvSpPr/>
          <p:nvPr/>
        </p:nvSpPr>
        <p:spPr>
          <a:xfrm>
            <a:off x="0" y="4080504"/>
            <a:ext cx="3045942" cy="837663"/>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Provider begins transformation planning and engages Regional Staff for input and support</a:t>
            </a:r>
            <a:endParaRPr kumimoji="0" lang="en-US"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endParaRPr>
          </a:p>
        </p:txBody>
      </p:sp>
      <p:pic>
        <p:nvPicPr>
          <p:cNvPr id="26" name="Graphic 25" descr="Customer review with solid fill">
            <a:extLst>
              <a:ext uri="{FF2B5EF4-FFF2-40B4-BE49-F238E27FC236}">
                <a16:creationId xmlns:a16="http://schemas.microsoft.com/office/drawing/2014/main" id="{05F06BFF-40B4-EFCC-4439-9253F7A071B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57067" y="2978178"/>
            <a:ext cx="548640" cy="548640"/>
          </a:xfrm>
          <a:prstGeom prst="rect">
            <a:avLst/>
          </a:prstGeom>
        </p:spPr>
      </p:pic>
      <p:cxnSp>
        <p:nvCxnSpPr>
          <p:cNvPr id="32" name="Straight Arrow Connector 31">
            <a:extLst>
              <a:ext uri="{FF2B5EF4-FFF2-40B4-BE49-F238E27FC236}">
                <a16:creationId xmlns:a16="http://schemas.microsoft.com/office/drawing/2014/main" id="{A693D4F3-096E-2505-E3B3-86B71B71E39F}"/>
              </a:ext>
            </a:extLst>
          </p:cNvPr>
          <p:cNvCxnSpPr>
            <a:cxnSpLocks/>
            <a:stCxn id="17" idx="6"/>
            <a:endCxn id="186" idx="2"/>
          </p:cNvCxnSpPr>
          <p:nvPr/>
        </p:nvCxnSpPr>
        <p:spPr>
          <a:xfrm>
            <a:off x="2025891" y="3230986"/>
            <a:ext cx="1086038" cy="144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583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A756049-E859-7DC8-121A-BCFBBB2931F0}"/>
              </a:ext>
            </a:extLst>
          </p:cNvPr>
          <p:cNvSpPr txBox="1"/>
          <p:nvPr/>
        </p:nvSpPr>
        <p:spPr>
          <a:xfrm>
            <a:off x="4782523" y="337514"/>
            <a:ext cx="7409477" cy="129711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effectLst/>
                <a:uLnTx/>
                <a:uFillTx/>
                <a:latin typeface="Calibri" panose="020F0502020204030204" pitchFamily="34" charset="0"/>
                <a:cs typeface="Calibri" panose="020F0502020204030204" pitchFamily="34" charset="0"/>
              </a:rPr>
              <a:t>What Are Reviewers </a:t>
            </a:r>
            <a:r>
              <a:rPr lang="en-US" sz="4000" b="1">
                <a:latin typeface="Calibri" panose="020F0502020204030204" pitchFamily="34" charset="0"/>
                <a:cs typeface="Calibri" panose="020F0502020204030204" pitchFamily="34" charset="0"/>
              </a:rPr>
              <a:t>L</a:t>
            </a:r>
            <a:r>
              <a:rPr kumimoji="0" lang="en-US" sz="4000" b="1" i="0" u="none" strike="noStrike" kern="1200" cap="none" spc="0" normalizeH="0" baseline="0" noProof="0" err="1">
                <a:ln>
                  <a:noFill/>
                </a:ln>
                <a:effectLst/>
                <a:uLnTx/>
                <a:uFillTx/>
                <a:latin typeface="Calibri" panose="020F0502020204030204" pitchFamily="34" charset="0"/>
                <a:cs typeface="Calibri" panose="020F0502020204030204" pitchFamily="34" charset="0"/>
              </a:rPr>
              <a:t>ooking</a:t>
            </a:r>
            <a:r>
              <a:rPr kumimoji="0" lang="en-US" sz="4000" b="1" i="0" u="none" strike="noStrike" kern="1200" cap="none" spc="0" normalizeH="0" baseline="0" noProof="0">
                <a:ln>
                  <a:noFill/>
                </a:ln>
                <a:effectLst/>
                <a:uLnTx/>
                <a:uFillTx/>
                <a:latin typeface="Calibri" panose="020F0502020204030204" pitchFamily="34" charset="0"/>
                <a:cs typeface="Calibri" panose="020F0502020204030204" pitchFamily="34" charset="0"/>
              </a:rPr>
              <a:t> </a:t>
            </a:r>
            <a:r>
              <a:rPr lang="en-US" sz="4000" b="1">
                <a:latin typeface="Calibri" panose="020F0502020204030204" pitchFamily="34" charset="0"/>
                <a:cs typeface="Calibri" panose="020F0502020204030204" pitchFamily="34" charset="0"/>
              </a:rPr>
              <a:t>F</a:t>
            </a:r>
            <a:r>
              <a:rPr kumimoji="0" lang="en-US" sz="4000" b="1" i="0" u="none" strike="noStrike" kern="1200" cap="none" spc="0" normalizeH="0" baseline="0" noProof="0">
                <a:ln>
                  <a:noFill/>
                </a:ln>
                <a:effectLst/>
                <a:uLnTx/>
                <a:uFillTx/>
                <a:latin typeface="Calibri" panose="020F0502020204030204" pitchFamily="34" charset="0"/>
                <a:cs typeface="Calibri" panose="020F0502020204030204" pitchFamily="34" charset="0"/>
              </a:rPr>
              <a:t>or? </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000" b="0" i="0" u="none" strike="noStrike" kern="120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40" name="Graphic 39" descr="Binoculars">
            <a:extLst>
              <a:ext uri="{FF2B5EF4-FFF2-40B4-BE49-F238E27FC236}">
                <a16:creationId xmlns:a16="http://schemas.microsoft.com/office/drawing/2014/main" id="{3EECE16A-BAB9-573C-0F0C-C001B5FD2C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2642" y="1732283"/>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47" name="Group 46">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48" name="Freeform: Shape 47">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D9B238E8-50FA-EC79-3C53-9C7D5B2F785A}"/>
              </a:ext>
            </a:extLst>
          </p:cNvPr>
          <p:cNvSpPr txBox="1"/>
          <p:nvPr/>
        </p:nvSpPr>
        <p:spPr>
          <a:xfrm>
            <a:off x="6334629" y="1164476"/>
            <a:ext cx="5473019" cy="5247590"/>
          </a:xfrm>
          <a:prstGeom prst="rect">
            <a:avLst/>
          </a:prstGeom>
          <a:noFill/>
        </p:spPr>
        <p:txBody>
          <a:bodyPr wrap="square" rtlCol="0">
            <a:spAutoFit/>
          </a:bodyPr>
          <a:lstStyle/>
          <a:p>
            <a:pPr>
              <a:spcAft>
                <a:spcPts val="1200"/>
              </a:spcAft>
              <a:defRPr/>
            </a:pPr>
            <a:r>
              <a:rPr lang="en-US" sz="2000"/>
              <a:t>Transition Plan Templates each include review criteria for consistency in review across regions. Examples include: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a:ln>
                  <a:noFill/>
                </a:ln>
                <a:solidFill>
                  <a:schemeClr val="accent1"/>
                </a:solidFill>
                <a:effectLst/>
                <a:uLnTx/>
                <a:uFillTx/>
                <a:latin typeface="Calibri" panose="020F0502020204030204"/>
                <a:ea typeface="+mn-ea"/>
                <a:cs typeface="+mn-cs"/>
              </a:rPr>
              <a:t>Person-centered planning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processes that engage individuals and their teams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a:solidFill>
                  <a:prstClr val="black"/>
                </a:solidFill>
                <a:latin typeface="Calibri" panose="020F0502020204030204"/>
              </a:rPr>
              <a:t>Provider has the </a:t>
            </a:r>
            <a:r>
              <a:rPr lang="en-US" sz="2000" b="1">
                <a:solidFill>
                  <a:schemeClr val="accent1"/>
                </a:solidFill>
                <a:latin typeface="Calibri" panose="020F0502020204030204"/>
              </a:rPr>
              <a:t>staffing capabilities </a:t>
            </a:r>
            <a:r>
              <a:rPr lang="en-US" sz="2000">
                <a:solidFill>
                  <a:prstClr val="black"/>
                </a:solidFill>
                <a:latin typeface="Calibri" panose="020F0502020204030204"/>
              </a:rPr>
              <a:t>to facilitate the transition and provide supports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Individuals are receiving </a:t>
            </a:r>
            <a:r>
              <a:rPr kumimoji="0" lang="en-US" sz="2000" b="1" i="0" u="none" strike="noStrike" kern="1200" cap="none" spc="0" normalizeH="0" baseline="0" noProof="0">
                <a:ln>
                  <a:noFill/>
                </a:ln>
                <a:solidFill>
                  <a:schemeClr val="accent1"/>
                </a:solidFill>
                <a:effectLst/>
                <a:uLnTx/>
                <a:uFillTx/>
                <a:latin typeface="Calibri" panose="020F0502020204030204"/>
                <a:ea typeface="+mn-ea"/>
                <a:cs typeface="+mn-cs"/>
              </a:rPr>
              <a:t>transition-specific supports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a:solidFill>
                  <a:prstClr val="black"/>
                </a:solidFill>
                <a:latin typeface="Calibri" panose="020F0502020204030204"/>
              </a:rPr>
              <a:t>Plan demonstrates an awareness and approach for addressing </a:t>
            </a:r>
            <a:r>
              <a:rPr lang="en-US" sz="2000" b="1">
                <a:solidFill>
                  <a:schemeClr val="accent1"/>
                </a:solidFill>
                <a:latin typeface="Calibri" panose="020F0502020204030204"/>
              </a:rPr>
              <a:t>emotional challenges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a:ln>
                  <a:noFill/>
                </a:ln>
                <a:solidFill>
                  <a:schemeClr val="accent1"/>
                </a:solidFill>
                <a:effectLst/>
                <a:uLnTx/>
                <a:uFillTx/>
                <a:latin typeface="Calibri" panose="020F0502020204030204"/>
                <a:ea typeface="+mn-ea"/>
                <a:cs typeface="+mn-cs"/>
              </a:rPr>
              <a:t>Appropriate </a:t>
            </a:r>
            <a:r>
              <a:rPr lang="en-US" sz="2000" b="1">
                <a:solidFill>
                  <a:schemeClr val="accent1"/>
                </a:solidFill>
                <a:latin typeface="Calibri" panose="020F0502020204030204"/>
              </a:rPr>
              <a:t>transition timelines </a:t>
            </a:r>
            <a:r>
              <a:rPr lang="en-US" sz="2000">
                <a:solidFill>
                  <a:prstClr val="black"/>
                </a:solidFill>
                <a:latin typeface="Calibri" panose="020F0502020204030204"/>
              </a:rPr>
              <a:t>and milestones</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a:solidFill>
                  <a:prstClr val="black"/>
                </a:solidFill>
                <a:latin typeface="Calibri" panose="020F0502020204030204"/>
              </a:rPr>
              <a:t>Transformative efforts that demonstrate </a:t>
            </a:r>
            <a:r>
              <a:rPr lang="en-US" sz="2000" b="1">
                <a:solidFill>
                  <a:schemeClr val="accent1"/>
                </a:solidFill>
                <a:latin typeface="Calibri" panose="020F0502020204030204"/>
              </a:rPr>
              <a:t>long-term strategic planning</a:t>
            </a:r>
            <a:endParaRPr kumimoji="0" lang="en-US" sz="2000" b="1" i="0" u="none" strike="noStrike" kern="1200" cap="none" spc="0" normalizeH="0" baseline="0" noProof="0">
              <a:ln>
                <a:noFill/>
              </a:ln>
              <a:solidFill>
                <a:schemeClr val="accent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046075"/>
      </p:ext>
    </p:extLst>
  </p:cSld>
  <p:clrMapOvr>
    <a:masterClrMapping/>
  </p:clrMapOvr>
</p:sld>
</file>

<file path=ppt/theme/theme1.xml><?xml version="1.0" encoding="utf-8"?>
<a:theme xmlns:a="http://schemas.openxmlformats.org/drawingml/2006/main" name="1_DD Template Aug 2017 16x9">
  <a:themeElements>
    <a:clrScheme name="STEP">
      <a:dk1>
        <a:srgbClr val="000000"/>
      </a:dk1>
      <a:lt1>
        <a:srgbClr val="FFFFFF"/>
      </a:lt1>
      <a:dk2>
        <a:srgbClr val="535659"/>
      </a:dk2>
      <a:lt2>
        <a:srgbClr val="D0D0CE"/>
      </a:lt2>
      <a:accent1>
        <a:srgbClr val="E03C3A"/>
      </a:accent1>
      <a:accent2>
        <a:srgbClr val="ED8C01"/>
      </a:accent2>
      <a:accent3>
        <a:srgbClr val="009DEA"/>
      </a:accent3>
      <a:accent4>
        <a:srgbClr val="22326E"/>
      </a:accent4>
      <a:accent5>
        <a:srgbClr val="0097A9"/>
      </a:accent5>
      <a:accent6>
        <a:srgbClr val="75787B"/>
      </a:accent6>
      <a:hlink>
        <a:srgbClr val="0E55FC"/>
      </a:hlink>
      <a:folHlink>
        <a:srgbClr val="53565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D-PresentationTemplate_16x9.potx" id="{B4543C5C-A3F5-40EC-92E6-E0B5EFCAD0CA}" vid="{540D5DE9-AACF-4F06-9757-1B7754C15D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ustom 2">
      <a:dk1>
        <a:sysClr val="windowText" lastClr="000000"/>
      </a:dk1>
      <a:lt1>
        <a:sysClr val="window" lastClr="FFFFFF"/>
      </a:lt1>
      <a:dk2>
        <a:srgbClr val="53565A"/>
      </a:dk2>
      <a:lt2>
        <a:srgbClr val="D0D0CE"/>
      </a:lt2>
      <a:accent1>
        <a:srgbClr val="22326E"/>
      </a:accent1>
      <a:accent2>
        <a:srgbClr val="009DEA"/>
      </a:accent2>
      <a:accent3>
        <a:srgbClr val="E03C39"/>
      </a:accent3>
      <a:accent4>
        <a:srgbClr val="ED8C00"/>
      </a:accent4>
      <a:accent5>
        <a:srgbClr val="0097A9"/>
      </a:accent5>
      <a:accent6>
        <a:srgbClr val="75787B"/>
      </a:accent6>
      <a:hlink>
        <a:srgbClr val="00A3E0"/>
      </a:hlink>
      <a:folHlink>
        <a:srgbClr val="53565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aa524db-7994-4ced-a2c9-48a98e90847e">
      <Terms xmlns="http://schemas.microsoft.com/office/infopath/2007/PartnerControls"/>
    </lcf76f155ced4ddcb4097134ff3c332f>
    <TaxCatchAll xmlns="8a992f34-6748-40d0-a1a6-bff449e3bc95" xsi:nil="true"/>
    <Description0 xmlns="5aa524db-7994-4ced-a2c9-48a98e90847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3673E79E0C3E640A3EA83010EA564F7" ma:contentTypeVersion="12" ma:contentTypeDescription="Create a new document." ma:contentTypeScope="" ma:versionID="efce251a4746054bbe027ae231bc47a5">
  <xsd:schema xmlns:xsd="http://www.w3.org/2001/XMLSchema" xmlns:xs="http://www.w3.org/2001/XMLSchema" xmlns:p="http://schemas.microsoft.com/office/2006/metadata/properties" xmlns:ns2="5aa524db-7994-4ced-a2c9-48a98e90847e" xmlns:ns3="8a992f34-6748-40d0-a1a6-bff449e3bc95" targetNamespace="http://schemas.microsoft.com/office/2006/metadata/properties" ma:root="true" ma:fieldsID="bb25d42501bc21e45c0a4215ac396311" ns2:_="" ns3:_="">
    <xsd:import namespace="5aa524db-7994-4ced-a2c9-48a98e90847e"/>
    <xsd:import namespace="8a992f34-6748-40d0-a1a6-bff449e3bc9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Description0"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a524db-7994-4ced-a2c9-48a98e9084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Description0" ma:index="12" nillable="true" ma:displayName="Description" ma:internalName="Description0">
      <xsd:simpleType>
        <xsd:restriction base="dms:Note">
          <xsd:maxLength value="255"/>
        </xsd:restrictio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9be3ee5-5d72-4a78-bfe6-04ec158992b3"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992f34-6748-40d0-a1a6-bff449e3bc9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75d7816-9169-48cb-b9df-4d21a66dca2d}" ma:internalName="TaxCatchAll" ma:showField="CatchAllData" ma:web="8a992f34-6748-40d0-a1a6-bff449e3bc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698F5D-F4B8-47F9-BA49-C2FAB576A64F}">
  <ds:schemaRefs>
    <ds:schemaRef ds:uri="http://schemas.microsoft.com/sharepoint/v3/contenttype/forms"/>
  </ds:schemaRefs>
</ds:datastoreItem>
</file>

<file path=customXml/itemProps2.xml><?xml version="1.0" encoding="utf-8"?>
<ds:datastoreItem xmlns:ds="http://schemas.openxmlformats.org/officeDocument/2006/customXml" ds:itemID="{38EC3DBB-F024-4D3B-842F-39742428A5BA}">
  <ds:schemaRefs>
    <ds:schemaRef ds:uri="19549706-5f2c-4003-adc8-20c6cba2071d"/>
    <ds:schemaRef ds:uri="http://schemas.microsoft.com/office/2006/metadata/properties"/>
    <ds:schemaRef ds:uri="http://purl.org/dc/terms/"/>
    <ds:schemaRef ds:uri="http://schemas.microsoft.com/office/infopath/2007/PartnerControls"/>
    <ds:schemaRef ds:uri="http://purl.org/dc/dcmitype/"/>
    <ds:schemaRef ds:uri="802b1eda-dc51-4e94-8693-1e87e484ca85"/>
    <ds:schemaRef ds:uri="http://schemas.microsoft.com/office/2006/documentManagement/types"/>
    <ds:schemaRef ds:uri="http://schemas.openxmlformats.org/package/2006/metadata/core-properties"/>
    <ds:schemaRef ds:uri="http://www.w3.org/XML/1998/namespace"/>
    <ds:schemaRef ds:uri="http://purl.org/dc/elements/1.1/"/>
  </ds:schemaRefs>
</ds:datastoreItem>
</file>

<file path=customXml/itemProps3.xml><?xml version="1.0" encoding="utf-8"?>
<ds:datastoreItem xmlns:ds="http://schemas.openxmlformats.org/officeDocument/2006/customXml" ds:itemID="{2D87469D-A40F-407D-B79A-B6D706D16A61}"/>
</file>

<file path=docProps/app.xml><?xml version="1.0" encoding="utf-8"?>
<Properties xmlns="http://schemas.openxmlformats.org/officeDocument/2006/extended-properties" xmlns:vt="http://schemas.openxmlformats.org/officeDocument/2006/docPropsVTypes">
  <TotalTime>129</TotalTime>
  <Words>1207</Words>
  <Application>Microsoft Office PowerPoint</Application>
  <PresentationFormat>Widescreen</PresentationFormat>
  <Paragraphs>125</Paragraphs>
  <Slides>20</Slides>
  <Notes>20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Arial</vt:lpstr>
      <vt:lpstr>Arial,Sans-Serif</vt:lpstr>
      <vt:lpstr>Calibri</vt:lpstr>
      <vt:lpstr>Calibri Light</vt:lpstr>
      <vt:lpstr>Open Sans</vt:lpstr>
      <vt:lpstr>Verdana</vt:lpstr>
      <vt:lpstr>Wingdings 2</vt:lpstr>
      <vt:lpstr>1_DD Template Aug 2017 16x9</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Spruill, Diamante</dc:creator>
  <cp:lastModifiedBy>Gray, Lauren</cp:lastModifiedBy>
  <cp:revision>2</cp:revision>
  <dcterms:created xsi:type="dcterms:W3CDTF">2023-04-26T21:33:37Z</dcterms:created>
  <dcterms:modified xsi:type="dcterms:W3CDTF">2023-07-06T13:58:12Z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2023-04-26T21:33:37Z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27b894dc-36f1-402c-9d17-0c95089d3d84</vt:lpwstr>
  </property>
  <property fmtid="{D5CDD505-2E9C-101B-9397-08002B2CF9AE}" pid="8" name="MSIP_Label_ea60d57e-af5b-4752-ac57-3e4f28ca11dc_ContentBits">
    <vt:lpwstr>0</vt:lpwstr>
  </property>
  <property fmtid="{D5CDD505-2E9C-101B-9397-08002B2CF9AE}" pid="9" name="ContentTypeId">
    <vt:lpwstr>0x0101004BE7207DD4871B4C9D796AC40D7D66FD</vt:lpwstr>
  </property>
  <property fmtid="{D5CDD505-2E9C-101B-9397-08002B2CF9AE}" pid="10" name="MediaServiceImageTags">
    <vt:lpwstr/>
  </property>
</Properties>
</file>