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diagrams/colors1.xml" ContentType="application/vnd.openxmlformats-officedocument.drawingml.diagramColors+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1824" r:id="rId2"/>
    <p:sldId id="1834" r:id="rId3"/>
    <p:sldId id="261" r:id="rId4"/>
    <p:sldId id="278" r:id="rId5"/>
    <p:sldId id="263" r:id="rId6"/>
    <p:sldId id="297" r:id="rId7"/>
    <p:sldId id="2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E4E780-1DD7-4EEE-91C6-ED984FD37B17}" type="doc">
      <dgm:prSet loTypeId="urn:microsoft.com/office/officeart/2005/8/layout/cycle8" loCatId="cycle" qsTypeId="urn:microsoft.com/office/officeart/2005/8/quickstyle/3d2" qsCatId="3D" csTypeId="urn:microsoft.com/office/officeart/2005/8/colors/colorful1" csCatId="colorful" phldr="1"/>
      <dgm:spPr/>
      <dgm:t>
        <a:bodyPr/>
        <a:lstStyle/>
        <a:p>
          <a:endParaRPr lang="en-US"/>
        </a:p>
      </dgm:t>
    </dgm:pt>
    <dgm:pt modelId="{FF6FB226-8E0B-438C-96FF-C8891FC3E0CC}">
      <dgm:prSet custT="1"/>
      <dgm:spPr/>
      <dgm:t>
        <a:bodyPr/>
        <a:lstStyle/>
        <a:p>
          <a:pPr rtl="0"/>
          <a:r>
            <a:rPr lang="en-US" sz="2000" b="1" dirty="0">
              <a:solidFill>
                <a:schemeClr val="tx1"/>
              </a:solidFill>
              <a:effectLst>
                <a:outerShdw blurRad="38100" dist="38100" dir="2700000" algn="tl">
                  <a:srgbClr val="000000">
                    <a:alpha val="43137"/>
                  </a:srgbClr>
                </a:outerShdw>
              </a:effectLst>
            </a:rPr>
            <a:t>Agency With Choice</a:t>
          </a:r>
        </a:p>
      </dgm:t>
    </dgm:pt>
    <dgm:pt modelId="{9FEBC391-AF9B-49AE-AAEF-315A1E51E4CB}" type="parTrans" cxnId="{A042B484-EB5C-454B-BCC0-72CF20910B85}">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04039556-C3E7-4F2D-B6AC-CC41BD824562}" type="sibTrans" cxnId="{A042B484-EB5C-454B-BCC0-72CF20910B85}">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6545F21A-EF61-4ADF-BFCC-18BA114C63FC}">
      <dgm:prSet custT="1"/>
      <dgm:spPr/>
      <dgm:t>
        <a:bodyPr/>
        <a:lstStyle/>
        <a:p>
          <a:pPr rtl="0"/>
          <a:r>
            <a:rPr lang="en-US" sz="2000" b="1">
              <a:solidFill>
                <a:schemeClr val="tx1"/>
              </a:solidFill>
              <a:effectLst>
                <a:outerShdw blurRad="38100" dist="38100" dir="2700000" algn="tl">
                  <a:srgbClr val="000000">
                    <a:alpha val="43137"/>
                  </a:srgbClr>
                </a:outerShdw>
              </a:effectLst>
            </a:rPr>
            <a:t>Self-Direction</a:t>
          </a:r>
        </a:p>
      </dgm:t>
    </dgm:pt>
    <dgm:pt modelId="{6172791E-3882-463A-9559-EE5151C4090A}" type="parTrans" cxnId="{D2E6B549-B1A0-4999-81D0-4F8312E446CA}">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4EFD1951-8004-4A96-9854-C1882E3A13D4}" type="sibTrans" cxnId="{D2E6B549-B1A0-4999-81D0-4F8312E446CA}">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00F4B327-FD2D-4B12-9955-E5673DC0E66E}">
      <dgm:prSet custT="1"/>
      <dgm:spPr/>
      <dgm:t>
        <a:bodyPr/>
        <a:lstStyle/>
        <a:p>
          <a:pPr rtl="0"/>
          <a:r>
            <a:rPr lang="en-US" sz="2000" b="1" dirty="0">
              <a:solidFill>
                <a:schemeClr val="tx1"/>
              </a:solidFill>
              <a:effectLst>
                <a:outerShdw blurRad="38100" dist="38100" dir="2700000" algn="tl">
                  <a:srgbClr val="000000">
                    <a:alpha val="43137"/>
                  </a:srgbClr>
                </a:outerShdw>
              </a:effectLst>
            </a:rPr>
            <a:t>Traditional Agency</a:t>
          </a:r>
        </a:p>
      </dgm:t>
    </dgm:pt>
    <dgm:pt modelId="{07306C20-45AD-45A6-A371-A4614E20F4E0}" type="parTrans" cxnId="{0B691CC6-CFDB-4118-9626-93874F970734}">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86FFF4C9-AF0B-48AC-9F7C-06D0D57A2252}" type="sibTrans" cxnId="{0B691CC6-CFDB-4118-9626-93874F970734}">
      <dgm:prSet/>
      <dgm:spPr/>
      <dgm:t>
        <a:bodyPr/>
        <a:lstStyle/>
        <a:p>
          <a:endParaRPr lang="en-US" sz="2000" b="1">
            <a:solidFill>
              <a:schemeClr val="tx1"/>
            </a:solidFill>
            <a:effectLst>
              <a:outerShdw blurRad="38100" dist="38100" dir="2700000" algn="tl">
                <a:srgbClr val="000000">
                  <a:alpha val="43137"/>
                </a:srgbClr>
              </a:outerShdw>
            </a:effectLst>
          </a:endParaRPr>
        </a:p>
      </dgm:t>
    </dgm:pt>
    <dgm:pt modelId="{ABFDA444-28A5-46A0-A05E-2774C8463870}" type="pres">
      <dgm:prSet presAssocID="{77E4E780-1DD7-4EEE-91C6-ED984FD37B17}" presName="compositeShape" presStyleCnt="0">
        <dgm:presLayoutVars>
          <dgm:chMax val="7"/>
          <dgm:dir/>
          <dgm:resizeHandles val="exact"/>
        </dgm:presLayoutVars>
      </dgm:prSet>
      <dgm:spPr/>
    </dgm:pt>
    <dgm:pt modelId="{F3B3C160-6E00-4D7C-9C03-87A4C6002631}" type="pres">
      <dgm:prSet presAssocID="{77E4E780-1DD7-4EEE-91C6-ED984FD37B17}" presName="wedge1" presStyleLbl="node1" presStyleIdx="0" presStyleCnt="3"/>
      <dgm:spPr/>
    </dgm:pt>
    <dgm:pt modelId="{E165B3B9-CD89-4211-AAC0-71A1DBBDFFC1}" type="pres">
      <dgm:prSet presAssocID="{77E4E780-1DD7-4EEE-91C6-ED984FD37B17}" presName="dummy1a" presStyleCnt="0"/>
      <dgm:spPr/>
    </dgm:pt>
    <dgm:pt modelId="{D0E94772-9F7B-431F-9B6E-29A3122B3E64}" type="pres">
      <dgm:prSet presAssocID="{77E4E780-1DD7-4EEE-91C6-ED984FD37B17}" presName="dummy1b" presStyleCnt="0"/>
      <dgm:spPr/>
    </dgm:pt>
    <dgm:pt modelId="{3E206C56-536B-4A05-B961-6D9096250D70}" type="pres">
      <dgm:prSet presAssocID="{77E4E780-1DD7-4EEE-91C6-ED984FD37B17}" presName="wedge1Tx" presStyleLbl="node1" presStyleIdx="0" presStyleCnt="3">
        <dgm:presLayoutVars>
          <dgm:chMax val="0"/>
          <dgm:chPref val="0"/>
          <dgm:bulletEnabled val="1"/>
        </dgm:presLayoutVars>
      </dgm:prSet>
      <dgm:spPr/>
    </dgm:pt>
    <dgm:pt modelId="{FE9E8419-B12B-40DA-8C30-AA9CBA3A2AD4}" type="pres">
      <dgm:prSet presAssocID="{77E4E780-1DD7-4EEE-91C6-ED984FD37B17}" presName="wedge2" presStyleLbl="node1" presStyleIdx="1" presStyleCnt="3"/>
      <dgm:spPr/>
    </dgm:pt>
    <dgm:pt modelId="{94A9BE3E-B57A-457D-AABE-B16701CD29DC}" type="pres">
      <dgm:prSet presAssocID="{77E4E780-1DD7-4EEE-91C6-ED984FD37B17}" presName="dummy2a" presStyleCnt="0"/>
      <dgm:spPr/>
    </dgm:pt>
    <dgm:pt modelId="{BAE161CA-695D-4A4F-8B57-05913A480229}" type="pres">
      <dgm:prSet presAssocID="{77E4E780-1DD7-4EEE-91C6-ED984FD37B17}" presName="dummy2b" presStyleCnt="0"/>
      <dgm:spPr/>
    </dgm:pt>
    <dgm:pt modelId="{65C252D6-1270-4FBF-89D5-817E80B044C0}" type="pres">
      <dgm:prSet presAssocID="{77E4E780-1DD7-4EEE-91C6-ED984FD37B17}" presName="wedge2Tx" presStyleLbl="node1" presStyleIdx="1" presStyleCnt="3">
        <dgm:presLayoutVars>
          <dgm:chMax val="0"/>
          <dgm:chPref val="0"/>
          <dgm:bulletEnabled val="1"/>
        </dgm:presLayoutVars>
      </dgm:prSet>
      <dgm:spPr/>
    </dgm:pt>
    <dgm:pt modelId="{128C8A7A-8BC3-42D4-86CE-6270AB850D29}" type="pres">
      <dgm:prSet presAssocID="{77E4E780-1DD7-4EEE-91C6-ED984FD37B17}" presName="wedge3" presStyleLbl="node1" presStyleIdx="2" presStyleCnt="3"/>
      <dgm:spPr/>
    </dgm:pt>
    <dgm:pt modelId="{7A8EBDBF-AD5F-43B1-A5CA-8DC70816322B}" type="pres">
      <dgm:prSet presAssocID="{77E4E780-1DD7-4EEE-91C6-ED984FD37B17}" presName="dummy3a" presStyleCnt="0"/>
      <dgm:spPr/>
    </dgm:pt>
    <dgm:pt modelId="{42DE4C28-530C-4726-9962-0DDE0BCE672B}" type="pres">
      <dgm:prSet presAssocID="{77E4E780-1DD7-4EEE-91C6-ED984FD37B17}" presName="dummy3b" presStyleCnt="0"/>
      <dgm:spPr/>
    </dgm:pt>
    <dgm:pt modelId="{C0651759-FD07-436C-B3DE-AD781FABAD77}" type="pres">
      <dgm:prSet presAssocID="{77E4E780-1DD7-4EEE-91C6-ED984FD37B17}" presName="wedge3Tx" presStyleLbl="node1" presStyleIdx="2" presStyleCnt="3">
        <dgm:presLayoutVars>
          <dgm:chMax val="0"/>
          <dgm:chPref val="0"/>
          <dgm:bulletEnabled val="1"/>
        </dgm:presLayoutVars>
      </dgm:prSet>
      <dgm:spPr/>
    </dgm:pt>
    <dgm:pt modelId="{AB91C2DD-0A11-4673-ACCE-08E5AD153D8E}" type="pres">
      <dgm:prSet presAssocID="{04039556-C3E7-4F2D-B6AC-CC41BD824562}" presName="arrowWedge1" presStyleLbl="fgSibTrans2D1" presStyleIdx="0" presStyleCnt="3"/>
      <dgm:spPr/>
    </dgm:pt>
    <dgm:pt modelId="{3E24A451-D724-4B4C-B635-801FCD069FAA}" type="pres">
      <dgm:prSet presAssocID="{4EFD1951-8004-4A96-9854-C1882E3A13D4}" presName="arrowWedge2" presStyleLbl="fgSibTrans2D1" presStyleIdx="1" presStyleCnt="3"/>
      <dgm:spPr/>
    </dgm:pt>
    <dgm:pt modelId="{D9F60390-499A-4B25-BE8D-A1399238B9BE}" type="pres">
      <dgm:prSet presAssocID="{86FFF4C9-AF0B-48AC-9F7C-06D0D57A2252}" presName="arrowWedge3" presStyleLbl="fgSibTrans2D1" presStyleIdx="2" presStyleCnt="3"/>
      <dgm:spPr/>
    </dgm:pt>
  </dgm:ptLst>
  <dgm:cxnLst>
    <dgm:cxn modelId="{793B8102-8ABF-477C-8092-8190E5BBCE70}" type="presOf" srcId="{FF6FB226-8E0B-438C-96FF-C8891FC3E0CC}" destId="{F3B3C160-6E00-4D7C-9C03-87A4C6002631}" srcOrd="0" destOrd="0" presId="urn:microsoft.com/office/officeart/2005/8/layout/cycle8"/>
    <dgm:cxn modelId="{94930917-7AE2-4006-B04A-DAEA79FEA1DB}" type="presOf" srcId="{77E4E780-1DD7-4EEE-91C6-ED984FD37B17}" destId="{ABFDA444-28A5-46A0-A05E-2774C8463870}" srcOrd="0" destOrd="0" presId="urn:microsoft.com/office/officeart/2005/8/layout/cycle8"/>
    <dgm:cxn modelId="{D2E6B549-B1A0-4999-81D0-4F8312E446CA}" srcId="{77E4E780-1DD7-4EEE-91C6-ED984FD37B17}" destId="{6545F21A-EF61-4ADF-BFCC-18BA114C63FC}" srcOrd="1" destOrd="0" parTransId="{6172791E-3882-463A-9559-EE5151C4090A}" sibTransId="{4EFD1951-8004-4A96-9854-C1882E3A13D4}"/>
    <dgm:cxn modelId="{17055881-546C-4E3C-82C2-0761C9DDE9ED}" type="presOf" srcId="{00F4B327-FD2D-4B12-9955-E5673DC0E66E}" destId="{C0651759-FD07-436C-B3DE-AD781FABAD77}" srcOrd="1" destOrd="0" presId="urn:microsoft.com/office/officeart/2005/8/layout/cycle8"/>
    <dgm:cxn modelId="{A042B484-EB5C-454B-BCC0-72CF20910B85}" srcId="{77E4E780-1DD7-4EEE-91C6-ED984FD37B17}" destId="{FF6FB226-8E0B-438C-96FF-C8891FC3E0CC}" srcOrd="0" destOrd="0" parTransId="{9FEBC391-AF9B-49AE-AAEF-315A1E51E4CB}" sibTransId="{04039556-C3E7-4F2D-B6AC-CC41BD824562}"/>
    <dgm:cxn modelId="{358B3294-AE80-4A8A-9148-8F39A6B48ADA}" type="presOf" srcId="{00F4B327-FD2D-4B12-9955-E5673DC0E66E}" destId="{128C8A7A-8BC3-42D4-86CE-6270AB850D29}" srcOrd="0" destOrd="0" presId="urn:microsoft.com/office/officeart/2005/8/layout/cycle8"/>
    <dgm:cxn modelId="{2D7C3D9B-186E-4ACA-9E9E-77EC8C674F37}" type="presOf" srcId="{FF6FB226-8E0B-438C-96FF-C8891FC3E0CC}" destId="{3E206C56-536B-4A05-B961-6D9096250D70}" srcOrd="1" destOrd="0" presId="urn:microsoft.com/office/officeart/2005/8/layout/cycle8"/>
    <dgm:cxn modelId="{7B4F55A8-0E29-48DD-941D-EB732716EA7E}" type="presOf" srcId="{6545F21A-EF61-4ADF-BFCC-18BA114C63FC}" destId="{65C252D6-1270-4FBF-89D5-817E80B044C0}" srcOrd="1" destOrd="0" presId="urn:microsoft.com/office/officeart/2005/8/layout/cycle8"/>
    <dgm:cxn modelId="{BAAC7ABA-DFC2-4933-AEA8-E61DA5DF95B5}" type="presOf" srcId="{6545F21A-EF61-4ADF-BFCC-18BA114C63FC}" destId="{FE9E8419-B12B-40DA-8C30-AA9CBA3A2AD4}" srcOrd="0" destOrd="0" presId="urn:microsoft.com/office/officeart/2005/8/layout/cycle8"/>
    <dgm:cxn modelId="{0B691CC6-CFDB-4118-9626-93874F970734}" srcId="{77E4E780-1DD7-4EEE-91C6-ED984FD37B17}" destId="{00F4B327-FD2D-4B12-9955-E5673DC0E66E}" srcOrd="2" destOrd="0" parTransId="{07306C20-45AD-45A6-A371-A4614E20F4E0}" sibTransId="{86FFF4C9-AF0B-48AC-9F7C-06D0D57A2252}"/>
    <dgm:cxn modelId="{27F8E37E-7B88-4E97-AA3B-9573EF041DAB}" type="presParOf" srcId="{ABFDA444-28A5-46A0-A05E-2774C8463870}" destId="{F3B3C160-6E00-4D7C-9C03-87A4C6002631}" srcOrd="0" destOrd="0" presId="urn:microsoft.com/office/officeart/2005/8/layout/cycle8"/>
    <dgm:cxn modelId="{5032CBB3-57EF-4922-847C-3EC1B77FF511}" type="presParOf" srcId="{ABFDA444-28A5-46A0-A05E-2774C8463870}" destId="{E165B3B9-CD89-4211-AAC0-71A1DBBDFFC1}" srcOrd="1" destOrd="0" presId="urn:microsoft.com/office/officeart/2005/8/layout/cycle8"/>
    <dgm:cxn modelId="{E6BED203-5B3B-4649-87D4-0846C5FBD6DE}" type="presParOf" srcId="{ABFDA444-28A5-46A0-A05E-2774C8463870}" destId="{D0E94772-9F7B-431F-9B6E-29A3122B3E64}" srcOrd="2" destOrd="0" presId="urn:microsoft.com/office/officeart/2005/8/layout/cycle8"/>
    <dgm:cxn modelId="{1DA9B484-95E1-49AF-89B5-EE5228CF1854}" type="presParOf" srcId="{ABFDA444-28A5-46A0-A05E-2774C8463870}" destId="{3E206C56-536B-4A05-B961-6D9096250D70}" srcOrd="3" destOrd="0" presId="urn:microsoft.com/office/officeart/2005/8/layout/cycle8"/>
    <dgm:cxn modelId="{36D9839C-A8BB-441B-9F22-8A85FF9FEA8B}" type="presParOf" srcId="{ABFDA444-28A5-46A0-A05E-2774C8463870}" destId="{FE9E8419-B12B-40DA-8C30-AA9CBA3A2AD4}" srcOrd="4" destOrd="0" presId="urn:microsoft.com/office/officeart/2005/8/layout/cycle8"/>
    <dgm:cxn modelId="{1B5B3725-06C0-42AE-A4EB-90F08DD48DB2}" type="presParOf" srcId="{ABFDA444-28A5-46A0-A05E-2774C8463870}" destId="{94A9BE3E-B57A-457D-AABE-B16701CD29DC}" srcOrd="5" destOrd="0" presId="urn:microsoft.com/office/officeart/2005/8/layout/cycle8"/>
    <dgm:cxn modelId="{0E3B4B94-7651-43DA-A1E0-F0A815041FF7}" type="presParOf" srcId="{ABFDA444-28A5-46A0-A05E-2774C8463870}" destId="{BAE161CA-695D-4A4F-8B57-05913A480229}" srcOrd="6" destOrd="0" presId="urn:microsoft.com/office/officeart/2005/8/layout/cycle8"/>
    <dgm:cxn modelId="{EF1F2960-3668-425E-AAF5-5A6A30C1CF8D}" type="presParOf" srcId="{ABFDA444-28A5-46A0-A05E-2774C8463870}" destId="{65C252D6-1270-4FBF-89D5-817E80B044C0}" srcOrd="7" destOrd="0" presId="urn:microsoft.com/office/officeart/2005/8/layout/cycle8"/>
    <dgm:cxn modelId="{90C8D38F-CDB1-4A77-8FD8-31C7F8777019}" type="presParOf" srcId="{ABFDA444-28A5-46A0-A05E-2774C8463870}" destId="{128C8A7A-8BC3-42D4-86CE-6270AB850D29}" srcOrd="8" destOrd="0" presId="urn:microsoft.com/office/officeart/2005/8/layout/cycle8"/>
    <dgm:cxn modelId="{1977F273-0933-4B52-8489-D530111BE97C}" type="presParOf" srcId="{ABFDA444-28A5-46A0-A05E-2774C8463870}" destId="{7A8EBDBF-AD5F-43B1-A5CA-8DC70816322B}" srcOrd="9" destOrd="0" presId="urn:microsoft.com/office/officeart/2005/8/layout/cycle8"/>
    <dgm:cxn modelId="{4B263251-070C-4139-A98B-80D4EC85AEFD}" type="presParOf" srcId="{ABFDA444-28A5-46A0-A05E-2774C8463870}" destId="{42DE4C28-530C-4726-9962-0DDE0BCE672B}" srcOrd="10" destOrd="0" presId="urn:microsoft.com/office/officeart/2005/8/layout/cycle8"/>
    <dgm:cxn modelId="{373DD64D-2A48-46D9-86AA-99BAC8123638}" type="presParOf" srcId="{ABFDA444-28A5-46A0-A05E-2774C8463870}" destId="{C0651759-FD07-436C-B3DE-AD781FABAD77}" srcOrd="11" destOrd="0" presId="urn:microsoft.com/office/officeart/2005/8/layout/cycle8"/>
    <dgm:cxn modelId="{04386728-08BD-42B8-9C11-5A93DFCBEF61}" type="presParOf" srcId="{ABFDA444-28A5-46A0-A05E-2774C8463870}" destId="{AB91C2DD-0A11-4673-ACCE-08E5AD153D8E}" srcOrd="12" destOrd="0" presId="urn:microsoft.com/office/officeart/2005/8/layout/cycle8"/>
    <dgm:cxn modelId="{22D3F5B6-2EA4-475C-8D9C-FDD28608EFA5}" type="presParOf" srcId="{ABFDA444-28A5-46A0-A05E-2774C8463870}" destId="{3E24A451-D724-4B4C-B635-801FCD069FAA}" srcOrd="13" destOrd="0" presId="urn:microsoft.com/office/officeart/2005/8/layout/cycle8"/>
    <dgm:cxn modelId="{A7392588-C2A2-40A2-BC7A-F4D867C3F678}" type="presParOf" srcId="{ABFDA444-28A5-46A0-A05E-2774C8463870}" destId="{D9F60390-499A-4B25-BE8D-A1399238B9BE}" srcOrd="14" destOrd="0" presId="urn:microsoft.com/office/officeart/2005/8/layout/cycle8"/>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3C160-6E00-4D7C-9C03-87A4C6002631}">
      <dsp:nvSpPr>
        <dsp:cNvPr id="0" name=""/>
        <dsp:cNvSpPr/>
      </dsp:nvSpPr>
      <dsp:spPr>
        <a:xfrm>
          <a:off x="842953" y="331318"/>
          <a:ext cx="4281658" cy="4281658"/>
        </a:xfrm>
        <a:prstGeom prst="pie">
          <a:avLst>
            <a:gd name="adj1" fmla="val 16200000"/>
            <a:gd name="adj2" fmla="val 180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dirty="0">
              <a:solidFill>
                <a:schemeClr val="tx1"/>
              </a:solidFill>
              <a:effectLst>
                <a:outerShdw blurRad="38100" dist="38100" dir="2700000" algn="tl">
                  <a:srgbClr val="000000">
                    <a:alpha val="43137"/>
                  </a:srgbClr>
                </a:outerShdw>
              </a:effectLst>
            </a:rPr>
            <a:t>Agency With Choice</a:t>
          </a:r>
        </a:p>
      </dsp:txBody>
      <dsp:txXfrm>
        <a:off x="3099488" y="1238622"/>
        <a:ext cx="1529163" cy="1274303"/>
      </dsp:txXfrm>
    </dsp:sp>
    <dsp:sp modelId="{FE9E8419-B12B-40DA-8C30-AA9CBA3A2AD4}">
      <dsp:nvSpPr>
        <dsp:cNvPr id="0" name=""/>
        <dsp:cNvSpPr/>
      </dsp:nvSpPr>
      <dsp:spPr>
        <a:xfrm>
          <a:off x="754771" y="484235"/>
          <a:ext cx="4281658" cy="4281658"/>
        </a:xfrm>
        <a:prstGeom prst="pie">
          <a:avLst>
            <a:gd name="adj1" fmla="val 1800000"/>
            <a:gd name="adj2" fmla="val 900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a:solidFill>
                <a:schemeClr val="tx1"/>
              </a:solidFill>
              <a:effectLst>
                <a:outerShdw blurRad="38100" dist="38100" dir="2700000" algn="tl">
                  <a:srgbClr val="000000">
                    <a:alpha val="43137"/>
                  </a:srgbClr>
                </a:outerShdw>
              </a:effectLst>
            </a:rPr>
            <a:t>Self-Direction</a:t>
          </a:r>
        </a:p>
      </dsp:txBody>
      <dsp:txXfrm>
        <a:off x="1774213" y="3262215"/>
        <a:ext cx="2293745" cy="1121386"/>
      </dsp:txXfrm>
    </dsp:sp>
    <dsp:sp modelId="{128C8A7A-8BC3-42D4-86CE-6270AB850D29}">
      <dsp:nvSpPr>
        <dsp:cNvPr id="0" name=""/>
        <dsp:cNvSpPr/>
      </dsp:nvSpPr>
      <dsp:spPr>
        <a:xfrm>
          <a:off x="666589" y="331318"/>
          <a:ext cx="4281658" cy="4281658"/>
        </a:xfrm>
        <a:prstGeom prst="pie">
          <a:avLst>
            <a:gd name="adj1" fmla="val 9000000"/>
            <a:gd name="adj2" fmla="val 1620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rtl="0">
            <a:lnSpc>
              <a:spcPct val="90000"/>
            </a:lnSpc>
            <a:spcBef>
              <a:spcPct val="0"/>
            </a:spcBef>
            <a:spcAft>
              <a:spcPct val="35000"/>
            </a:spcAft>
            <a:buNone/>
          </a:pPr>
          <a:r>
            <a:rPr lang="en-US" sz="2000" b="1" kern="1200" dirty="0">
              <a:solidFill>
                <a:schemeClr val="tx1"/>
              </a:solidFill>
              <a:effectLst>
                <a:outerShdw blurRad="38100" dist="38100" dir="2700000" algn="tl">
                  <a:srgbClr val="000000">
                    <a:alpha val="43137"/>
                  </a:srgbClr>
                </a:outerShdw>
              </a:effectLst>
            </a:rPr>
            <a:t>Traditional Agency</a:t>
          </a:r>
        </a:p>
      </dsp:txBody>
      <dsp:txXfrm>
        <a:off x="1162548" y="1238622"/>
        <a:ext cx="1529163" cy="1274303"/>
      </dsp:txXfrm>
    </dsp:sp>
    <dsp:sp modelId="{AB91C2DD-0A11-4673-ACCE-08E5AD153D8E}">
      <dsp:nvSpPr>
        <dsp:cNvPr id="0" name=""/>
        <dsp:cNvSpPr/>
      </dsp:nvSpPr>
      <dsp:spPr>
        <a:xfrm>
          <a:off x="578251" y="66263"/>
          <a:ext cx="4811768" cy="4811768"/>
        </a:xfrm>
        <a:prstGeom prst="circularArrow">
          <a:avLst>
            <a:gd name="adj1" fmla="val 5085"/>
            <a:gd name="adj2" fmla="val 327528"/>
            <a:gd name="adj3" fmla="val 1472472"/>
            <a:gd name="adj4" fmla="val 16199432"/>
            <a:gd name="adj5" fmla="val 5932"/>
          </a:avLst>
        </a:prstGeom>
        <a:solidFill>
          <a:schemeClr val="accent2">
            <a:hueOff val="0"/>
            <a:satOff val="0"/>
            <a:lumOff val="0"/>
            <a:alphaOff val="0"/>
          </a:schemeClr>
        </a:solidFill>
        <a:ln>
          <a:noFill/>
        </a:ln>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3E24A451-D724-4B4C-B635-801FCD069FAA}">
      <dsp:nvSpPr>
        <dsp:cNvPr id="0" name=""/>
        <dsp:cNvSpPr/>
      </dsp:nvSpPr>
      <dsp:spPr>
        <a:xfrm>
          <a:off x="489716" y="218909"/>
          <a:ext cx="4811768" cy="4811768"/>
        </a:xfrm>
        <a:prstGeom prst="circularArrow">
          <a:avLst>
            <a:gd name="adj1" fmla="val 5085"/>
            <a:gd name="adj2" fmla="val 327528"/>
            <a:gd name="adj3" fmla="val 8671970"/>
            <a:gd name="adj4" fmla="val 1800502"/>
            <a:gd name="adj5" fmla="val 5932"/>
          </a:avLst>
        </a:prstGeom>
        <a:solidFill>
          <a:schemeClr val="accent3">
            <a:hueOff val="0"/>
            <a:satOff val="0"/>
            <a:lumOff val="0"/>
            <a:alphaOff val="0"/>
          </a:schemeClr>
        </a:solidFill>
        <a:ln>
          <a:noFill/>
        </a:ln>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9F60390-499A-4B25-BE8D-A1399238B9BE}">
      <dsp:nvSpPr>
        <dsp:cNvPr id="0" name=""/>
        <dsp:cNvSpPr/>
      </dsp:nvSpPr>
      <dsp:spPr>
        <a:xfrm>
          <a:off x="401181" y="66263"/>
          <a:ext cx="4811768" cy="4811768"/>
        </a:xfrm>
        <a:prstGeom prst="circularArrow">
          <a:avLst>
            <a:gd name="adj1" fmla="val 5085"/>
            <a:gd name="adj2" fmla="val 327528"/>
            <a:gd name="adj3" fmla="val 15873039"/>
            <a:gd name="adj4" fmla="val 9000000"/>
            <a:gd name="adj5" fmla="val 5932"/>
          </a:avLst>
        </a:prstGeom>
        <a:solidFill>
          <a:schemeClr val="accent4">
            <a:hueOff val="0"/>
            <a:satOff val="0"/>
            <a:lumOff val="0"/>
            <a:alphaOff val="0"/>
          </a:schemeClr>
        </a:solidFill>
        <a:ln>
          <a:noFill/>
        </a:ln>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5AA610-2AFA-4BC7-9914-8670C6EC7017}" type="datetimeFigureOut">
              <a:rPr lang="en-US" smtClean="0"/>
              <a:t>6/27/2023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D845FC-C6B9-48C8-8FC6-BB59FD5A1981}" type="slidenum">
              <a:rPr lang="en-US" smtClean="0"/>
              <a:t>‹#›</a:t>
            </a:fld>
            <a:endParaRPr lang="en-US"/>
          </a:p>
        </p:txBody>
      </p:sp>
    </p:spTree>
    <p:extLst>
      <p:ext uri="{BB962C8B-B14F-4D97-AF65-F5344CB8AC3E}">
        <p14:creationId xmlns:p14="http://schemas.microsoft.com/office/powerpoint/2010/main" val="3564995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83EB520-C799-4BD4-9883-9EC24DE5A893}" type="slidenum">
              <a:rPr lang="en-US" smtClean="0"/>
              <a:t>1</a:t>
            </a:fld>
            <a:endParaRPr lang="en-US"/>
          </a:p>
        </p:txBody>
      </p:sp>
    </p:spTree>
    <p:extLst>
      <p:ext uri="{BB962C8B-B14F-4D97-AF65-F5344CB8AC3E}">
        <p14:creationId xmlns:p14="http://schemas.microsoft.com/office/powerpoint/2010/main" val="426713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Complete tasks between the ages of 18 and 21.</a:t>
            </a:r>
          </a:p>
        </p:txBody>
      </p:sp>
      <p:sp>
        <p:nvSpPr>
          <p:cNvPr id="4" name="Slide Number Placeholder 3"/>
          <p:cNvSpPr>
            <a:spLocks noGrp="1"/>
          </p:cNvSpPr>
          <p:nvPr>
            <p:ph type="sldNum" sz="quarter" idx="5"/>
          </p:nvPr>
        </p:nvSpPr>
        <p:spPr/>
        <p:txBody>
          <a:bodyPr/>
          <a:lstStyle/>
          <a:p>
            <a:fld id="{3F882053-62F5-46E0-A892-2F3A7850CEDA}" type="slidenum">
              <a:rPr lang="en-US" smtClean="0"/>
              <a:t>3</a:t>
            </a:fld>
            <a:endParaRPr lang="en-US"/>
          </a:p>
        </p:txBody>
      </p:sp>
    </p:spTree>
    <p:extLst>
      <p:ext uri="{BB962C8B-B14F-4D97-AF65-F5344CB8AC3E}">
        <p14:creationId xmlns:p14="http://schemas.microsoft.com/office/powerpoint/2010/main" val="4191673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a:solidFill>
                  <a:schemeClr val="tx1"/>
                </a:solidFill>
                <a:effectLst/>
                <a:latin typeface="+mn-lt"/>
                <a:ea typeface="+mn-ea"/>
                <a:cs typeface="+mn-cs"/>
              </a:rPr>
              <a:t>Employment is a means to higher wages and provides opportunities for people to be part of their local community.  Work gives all people a greater sense of competence and self worth.  Supported employment assists people served by DDS to obtain and maintain jobs through the provision of on-going support, offers people opportunities to work in the community for real wages and to build relationships with non-disabled co-workers.  Employment can result in increased individual income and less dependence on the service system for supports.  In addition, employment provides the rest of the community the opportunity to experience the capabilities and contributions made by people who receive supports from DDS.  Everyone benefits when individuals also contribute to their communities through taxes, productive work and involvement with employer sponsored community projects.</a:t>
            </a:r>
            <a:endParaRPr lang="en-US"/>
          </a:p>
        </p:txBody>
      </p:sp>
      <p:sp>
        <p:nvSpPr>
          <p:cNvPr id="4" name="Slide Number Placeholder 3"/>
          <p:cNvSpPr>
            <a:spLocks noGrp="1"/>
          </p:cNvSpPr>
          <p:nvPr>
            <p:ph type="sldNum" sz="quarter" idx="5"/>
          </p:nvPr>
        </p:nvSpPr>
        <p:spPr/>
        <p:txBody>
          <a:bodyPr/>
          <a:lstStyle/>
          <a:p>
            <a:fld id="{3F882053-62F5-46E0-A892-2F3A7850CEDA}" type="slidenum">
              <a:rPr lang="en-US" smtClean="0"/>
              <a:t>5</a:t>
            </a:fld>
            <a:endParaRPr lang="en-US"/>
          </a:p>
        </p:txBody>
      </p:sp>
    </p:spTree>
    <p:extLst>
      <p:ext uri="{BB962C8B-B14F-4D97-AF65-F5344CB8AC3E}">
        <p14:creationId xmlns:p14="http://schemas.microsoft.com/office/powerpoint/2010/main" val="3574082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882053-62F5-46E0-A892-2F3A7850CEDA}" type="slidenum">
              <a:rPr lang="en-US" smtClean="0"/>
              <a:t>6</a:t>
            </a:fld>
            <a:endParaRPr lang="en-US"/>
          </a:p>
        </p:txBody>
      </p:sp>
    </p:spTree>
    <p:extLst>
      <p:ext uri="{BB962C8B-B14F-4D97-AF65-F5344CB8AC3E}">
        <p14:creationId xmlns:p14="http://schemas.microsoft.com/office/powerpoint/2010/main" val="3130057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82053-62F5-46E0-A892-2F3A7850CEDA}" type="slidenum">
              <a:rPr lang="en-US" smtClean="0"/>
              <a:t>7</a:t>
            </a:fld>
            <a:endParaRPr lang="en-US"/>
          </a:p>
        </p:txBody>
      </p:sp>
    </p:spTree>
    <p:extLst>
      <p:ext uri="{BB962C8B-B14F-4D97-AF65-F5344CB8AC3E}">
        <p14:creationId xmlns:p14="http://schemas.microsoft.com/office/powerpoint/2010/main" val="1173475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11BD4-CDD5-4D97-A8A7-B64BC1AEE9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AE6763-0990-4986-ADF2-D7B3485A96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AB3009-C16A-4476-BDC7-F2E195624BA3}"/>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CFFEE4FF-01EA-405D-9C53-6891CCD328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E4A4D6-58B3-4E84-A0AB-DDED758E562F}"/>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2294867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3A52A-F6D8-41F1-A3EB-6D06F078BE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18EE3E-CAD5-400D-BCDE-3EF3C51F90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3262E0-339A-4F6F-813C-248032C2DE46}"/>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B0B2E103-EF39-4989-B185-C0FBF0BCF4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582519-2EB5-4920-BF1F-9CCDFCCA546C}"/>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291319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C856FD-96B4-4513-BBA0-81E23BF826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C65FBD-70AE-4DFC-B61F-CEFDDA457E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76760F-9D65-4226-A478-B2E693CC1A44}"/>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EC8FFA83-2934-4831-9723-D868B20214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72B48-2DF9-4B94-930B-B49373F488E7}"/>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190518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D9B6C-B8C2-4123-89D9-ACD5B98031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3E47DF-C02C-43DD-8FC1-DABC3059C5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480AE6-BC7A-4ABA-BD23-D92E23951EF0}"/>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D1263321-D8E6-4A23-ADD1-D2E62626AB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04A70-2E08-4A7D-B47C-A6ABFB22F54F}"/>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22362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E4349-DB38-49A7-919E-F41C424F1F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C8FEF7-13C9-474E-8534-D9D53F5D5D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5DC8A1-BF30-4978-88FA-C7FAA9503F38}"/>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0DA2E431-B16A-4919-B023-94A21ADB86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402BD3-7F73-4A65-959C-391AC46123B5}"/>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404808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8B590-5EE2-4B57-807D-E1F032179EC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0A723-F8AB-49FD-8A92-DC88F13C94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AC2440-08F4-4CCF-B63F-4E7839FC14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34BCB16-6BA0-48D6-936B-8CEF7DD940CC}"/>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6" name="Footer Placeholder 5">
            <a:extLst>
              <a:ext uri="{FF2B5EF4-FFF2-40B4-BE49-F238E27FC236}">
                <a16:creationId xmlns:a16="http://schemas.microsoft.com/office/drawing/2014/main" id="{F8235086-9910-4FCD-9859-8365B67720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291B21-C78F-4DBB-8D0E-CCEF8F9B6CED}"/>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4065285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43B82-5C6B-4F88-89EA-5D15824676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A08F9F-1373-4160-B5B5-74F3F167E9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C3603A-6650-4134-B6DE-062A76F21C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908805-25E9-4A56-A2C5-A47B5C1BB7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AD3CF1-A61C-469D-8ABB-5DFBD9AC30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DCADE4-F589-41C7-8796-2B1029B142D9}"/>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8" name="Footer Placeholder 7">
            <a:extLst>
              <a:ext uri="{FF2B5EF4-FFF2-40B4-BE49-F238E27FC236}">
                <a16:creationId xmlns:a16="http://schemas.microsoft.com/office/drawing/2014/main" id="{0CA43EEA-A341-4555-BDA7-5C61A04690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94F739-92D1-4FEE-933F-1B6FAB4796B1}"/>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231818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D9B2B-AB12-4E69-A70E-D9C8A26933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142467-2399-4ED5-B176-DADB2E105C82}"/>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4" name="Footer Placeholder 3">
            <a:extLst>
              <a:ext uri="{FF2B5EF4-FFF2-40B4-BE49-F238E27FC236}">
                <a16:creationId xmlns:a16="http://schemas.microsoft.com/office/drawing/2014/main" id="{EA4CD4AA-A093-4D7B-8D3E-DB57FBF008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1B37812-1DB2-4A98-BFBE-503CB6B5EA6B}"/>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4003267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591BDA-1D71-48A7-A91B-822EDACED4AC}"/>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3" name="Footer Placeholder 2">
            <a:extLst>
              <a:ext uri="{FF2B5EF4-FFF2-40B4-BE49-F238E27FC236}">
                <a16:creationId xmlns:a16="http://schemas.microsoft.com/office/drawing/2014/main" id="{BCFEE7FB-601A-4EC1-BA13-B92F29763B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6AD2052-9498-4976-A4D9-96BC943E1D2C}"/>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362006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8DC65-2CDA-4366-8293-93E8846E75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17C0EAE-7E03-439A-9462-9F18EAAB72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AE43B5-5F8D-4753-9BAE-9C5012C051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6815CE-492D-4222-99A9-D89DBA221AC1}"/>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6" name="Footer Placeholder 5">
            <a:extLst>
              <a:ext uri="{FF2B5EF4-FFF2-40B4-BE49-F238E27FC236}">
                <a16:creationId xmlns:a16="http://schemas.microsoft.com/office/drawing/2014/main" id="{08FFDB88-A3F0-4A3F-85EA-C878E6734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D15C25-5092-44AC-AA75-E1BEA35A349D}"/>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2160106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D2A0B-1CE9-4D6F-BCD7-75FC1CB942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0A62DA-44B2-4D51-8CCB-F6C8B77E92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68BE0A4-0350-434F-BE1A-C4F2C8DEC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27BC0A-1209-4D6A-8006-413B6661EA20}"/>
              </a:ext>
            </a:extLst>
          </p:cNvPr>
          <p:cNvSpPr>
            <a:spLocks noGrp="1"/>
          </p:cNvSpPr>
          <p:nvPr>
            <p:ph type="dt" sz="half" idx="10"/>
          </p:nvPr>
        </p:nvSpPr>
        <p:spPr/>
        <p:txBody>
          <a:bodyPr/>
          <a:lstStyle/>
          <a:p>
            <a:fld id="{40485103-61F1-4BE8-A39E-11CC4EF9839B}" type="datetimeFigureOut">
              <a:rPr lang="en-US" smtClean="0"/>
              <a:t>6/27/2023</a:t>
            </a:fld>
            <a:endParaRPr lang="en-US"/>
          </a:p>
        </p:txBody>
      </p:sp>
      <p:sp>
        <p:nvSpPr>
          <p:cNvPr id="6" name="Footer Placeholder 5">
            <a:extLst>
              <a:ext uri="{FF2B5EF4-FFF2-40B4-BE49-F238E27FC236}">
                <a16:creationId xmlns:a16="http://schemas.microsoft.com/office/drawing/2014/main" id="{205BDE5D-E88D-49C3-8ACE-F021DD78FE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A87551-2F23-49DF-97FB-DB68E9C77D2E}"/>
              </a:ext>
            </a:extLst>
          </p:cNvPr>
          <p:cNvSpPr>
            <a:spLocks noGrp="1"/>
          </p:cNvSpPr>
          <p:nvPr>
            <p:ph type="sldNum" sz="quarter" idx="12"/>
          </p:nvPr>
        </p:nvSpPr>
        <p:spPr/>
        <p:txBody>
          <a:bodyPr/>
          <a:lstStyle/>
          <a:p>
            <a:fld id="{C4272C69-3D9C-4F8E-B903-380CC6A02C25}" type="slidenum">
              <a:rPr lang="en-US" smtClean="0"/>
              <a:t>‹#›</a:t>
            </a:fld>
            <a:endParaRPr lang="en-US"/>
          </a:p>
        </p:txBody>
      </p:sp>
    </p:spTree>
    <p:extLst>
      <p:ext uri="{BB962C8B-B14F-4D97-AF65-F5344CB8AC3E}">
        <p14:creationId xmlns:p14="http://schemas.microsoft.com/office/powerpoint/2010/main" val="120788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65D3F8-8965-4954-AF36-5666BBC975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2B452B-E6B5-44B3-B297-75502B7A76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29CD8-F33C-4B39-B424-EF0A47C63B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85103-61F1-4BE8-A39E-11CC4EF9839B}" type="datetimeFigureOut">
              <a:rPr lang="en-US" smtClean="0"/>
              <a:t>6/27/2023</a:t>
            </a:fld>
            <a:endParaRPr lang="en-US"/>
          </a:p>
        </p:txBody>
      </p:sp>
      <p:sp>
        <p:nvSpPr>
          <p:cNvPr id="5" name="Footer Placeholder 4">
            <a:extLst>
              <a:ext uri="{FF2B5EF4-FFF2-40B4-BE49-F238E27FC236}">
                <a16:creationId xmlns:a16="http://schemas.microsoft.com/office/drawing/2014/main" id="{6114D43F-79FF-4E0E-A163-07A2ED722A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58E857E-C510-4AB2-897E-1D51E30238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72C69-3D9C-4F8E-B903-380CC6A02C25}" type="slidenum">
              <a:rPr lang="en-US" smtClean="0"/>
              <a:t>‹#›</a:t>
            </a:fld>
            <a:endParaRPr lang="en-US"/>
          </a:p>
        </p:txBody>
      </p:sp>
    </p:spTree>
    <p:extLst>
      <p:ext uri="{BB962C8B-B14F-4D97-AF65-F5344CB8AC3E}">
        <p14:creationId xmlns:p14="http://schemas.microsoft.com/office/powerpoint/2010/main" val="3857735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rian.k.smith@ct.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portal.ct.gov/-/media/DDS/employment/TransitionToEmploymentTimelineforPlanning18to22_spanish.pdf" TargetMode="External"/><Relationship Id="rId4" Type="http://schemas.openxmlformats.org/officeDocument/2006/relationships/hyperlink" Target="https://portal.ct.gov/-/media/DDS/employment/TransitionToEmploymentTimelineforPlanning18to22.pdf"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s://portal.ct.gov/DDS/EmploymentDayServices/Employment-First/Employment-and-Day-Services" TargetMode="Externa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hyperlink" Target="https://portal.ct.gov/DDS/OperationsCenter/Families/Provider-Information-For-Families" TargetMode="External"/><Relationship Id="rId7" Type="http://schemas.openxmlformats.org/officeDocument/2006/relationships/diagramLayout" Target="../diagrams/layout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Data" Target="../diagrams/data1.xml"/><Relationship Id="rId11" Type="http://schemas.openxmlformats.org/officeDocument/2006/relationships/image" Target="../media/image1.png"/><Relationship Id="rId5" Type="http://schemas.openxmlformats.org/officeDocument/2006/relationships/hyperlink" Target="https://portal.ct.gov/DDS/ProviderProfile/General/Qualified-Provider-Main" TargetMode="External"/><Relationship Id="rId10" Type="http://schemas.microsoft.com/office/2007/relationships/diagramDrawing" Target="../diagrams/drawing1.xml"/><Relationship Id="rId4" Type="http://schemas.openxmlformats.org/officeDocument/2006/relationships/hyperlink" Target="https://portal.ct.gov/DDS/Media/Latest-News-2012/An-Overview-of-the-Recently-Released-Self-Direction-Manual-through-a-Web-Information-Session" TargetMode="External"/><Relationship Id="rId9" Type="http://schemas.openxmlformats.org/officeDocument/2006/relationships/diagramColors" Target="../diagrams/colors1.xml"/></Relationships>
</file>

<file path=ppt/slides/_rels/slide7.xml.rels><?xml version="1.0" encoding="UTF-8" standalone="yes"?>
<Relationships xmlns="http://schemas.openxmlformats.org/package/2006/relationships"><Relationship Id="rId8" Type="http://schemas.openxmlformats.org/officeDocument/2006/relationships/hyperlink" Target="https://portal.ct.gov/DSS/Community-First-Choice" TargetMode="External"/><Relationship Id="rId13" Type="http://schemas.openxmlformats.org/officeDocument/2006/relationships/hyperlink" Target="https://portal.ct.gov/AgingandDisability/Content-Pages/Bureaus/Bureau-of-Education-and-Services-for-the-Blind" TargetMode="External"/><Relationship Id="rId18" Type="http://schemas.openxmlformats.org/officeDocument/2006/relationships/hyperlink" Target="http://edsight.ct.gov/SASPortal/main.do" TargetMode="External"/><Relationship Id="rId3" Type="http://schemas.openxmlformats.org/officeDocument/2006/relationships/hyperlink" Target="https://www.ssa.gov/" TargetMode="External"/><Relationship Id="rId7" Type="http://schemas.openxmlformats.org/officeDocument/2006/relationships/hyperlink" Target="https://portal.ct.gov/DSS/Health-And-Home-Care/Autism-Spectrum-Disorder---ASD/Autism-Spectrum-Disorder---ASD" TargetMode="External"/><Relationship Id="rId12" Type="http://schemas.openxmlformats.org/officeDocument/2006/relationships/hyperlink" Target="https://portal.ct.gov/AgingandDisability/Content-Pages/Bureaus/Bureau-of-Rehabilitation-Services" TargetMode="External"/><Relationship Id="rId17" Type="http://schemas.openxmlformats.org/officeDocument/2006/relationships/hyperlink" Target="https://portal.ct.gov/SDE/Special-Education/Bureau-of-Special-Education" TargetMode="External"/><Relationship Id="rId2" Type="http://schemas.openxmlformats.org/officeDocument/2006/relationships/notesSlide" Target="../notesSlides/notesSlide5.xml"/><Relationship Id="rId16" Type="http://schemas.openxmlformats.org/officeDocument/2006/relationships/hyperlink" Target="https://www.ctbhp.com/" TargetMode="External"/><Relationship Id="rId1" Type="http://schemas.openxmlformats.org/officeDocument/2006/relationships/slideLayout" Target="../slideLayouts/slideLayout2.xml"/><Relationship Id="rId6" Type="http://schemas.openxmlformats.org/officeDocument/2006/relationships/hyperlink" Target="https://www.connect.ct.gov/access/jsp/access/Home.jsp" TargetMode="External"/><Relationship Id="rId11" Type="http://schemas.openxmlformats.org/officeDocument/2006/relationships/hyperlink" Target="https://portal.ct.gov/AgingandDisability/Content-Pages/Programs/Level-Up" TargetMode="External"/><Relationship Id="rId5" Type="http://schemas.openxmlformats.org/officeDocument/2006/relationships/hyperlink" Target="https://portal.ct.gov/DSS" TargetMode="External"/><Relationship Id="rId15" Type="http://schemas.openxmlformats.org/officeDocument/2006/relationships/hyperlink" Target="https://portal.ct.gov/DMHAS/Divisions/Divisions/Young-Adult-Services" TargetMode="External"/><Relationship Id="rId10" Type="http://schemas.openxmlformats.org/officeDocument/2006/relationships/hyperlink" Target="https://portal.ct.gov/AgingandDisability" TargetMode="External"/><Relationship Id="rId4" Type="http://schemas.openxmlformats.org/officeDocument/2006/relationships/hyperlink" Target="https://www.ssa.gov/benefits/ssi/" TargetMode="External"/><Relationship Id="rId9" Type="http://schemas.openxmlformats.org/officeDocument/2006/relationships/hyperlink" Target="https://portal.ct.gov/-/media/Departments-and-Agencies/DSS/Health-and-Home-Care/Community-Options/Katie-Becket-Waiver-Program.pdf" TargetMode="External"/><Relationship Id="rId14" Type="http://schemas.openxmlformats.org/officeDocument/2006/relationships/hyperlink" Target="https://portal.ct.gov/dmh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68FDF73-4575-4530-B1C6-B1B8E9DB9538}"/>
              </a:ext>
            </a:extLst>
          </p:cNvPr>
          <p:cNvSpPr>
            <a:spLocks noGrp="1"/>
          </p:cNvSpPr>
          <p:nvPr>
            <p:ph type="ctrTitle"/>
          </p:nvPr>
        </p:nvSpPr>
        <p:spPr>
          <a:xfrm>
            <a:off x="1314824" y="735106"/>
            <a:ext cx="10053763" cy="2928470"/>
          </a:xfrm>
        </p:spPr>
        <p:txBody>
          <a:bodyPr anchor="b">
            <a:normAutofit/>
          </a:bodyPr>
          <a:lstStyle/>
          <a:p>
            <a:pPr algn="l"/>
            <a:r>
              <a:rPr lang="en-US" sz="4800" b="1">
                <a:solidFill>
                  <a:srgbClr val="FFFFFF"/>
                </a:solidFill>
              </a:rPr>
              <a:t>Transition Planning:</a:t>
            </a:r>
            <a:br>
              <a:rPr lang="en-US" sz="4800" b="1">
                <a:solidFill>
                  <a:srgbClr val="FFFFFF"/>
                </a:solidFill>
              </a:rPr>
            </a:br>
            <a:r>
              <a:rPr lang="en-US" sz="4800" b="1">
                <a:solidFill>
                  <a:srgbClr val="FFFFFF"/>
                </a:solidFill>
              </a:rPr>
              <a:t>School to Work</a:t>
            </a:r>
          </a:p>
        </p:txBody>
      </p:sp>
      <p:sp>
        <p:nvSpPr>
          <p:cNvPr id="3" name="Subtitle 2">
            <a:extLst>
              <a:ext uri="{FF2B5EF4-FFF2-40B4-BE49-F238E27FC236}">
                <a16:creationId xmlns:a16="http://schemas.microsoft.com/office/drawing/2014/main" id="{FE7B878E-9B24-4D64-A12D-8E67C0B2DD9A}"/>
              </a:ext>
            </a:extLst>
          </p:cNvPr>
          <p:cNvSpPr>
            <a:spLocks noGrp="1"/>
          </p:cNvSpPr>
          <p:nvPr>
            <p:ph type="subTitle" idx="1"/>
          </p:nvPr>
        </p:nvSpPr>
        <p:spPr>
          <a:xfrm>
            <a:off x="1350682" y="4870824"/>
            <a:ext cx="10005951" cy="1458258"/>
          </a:xfrm>
        </p:spPr>
        <p:txBody>
          <a:bodyPr vert="horz" lIns="91440" tIns="45720" rIns="91440" bIns="45720" rtlCol="0" anchor="ctr">
            <a:normAutofit/>
          </a:bodyPr>
          <a:lstStyle/>
          <a:p>
            <a:pPr algn="l"/>
            <a:r>
              <a:rPr lang="en-US">
                <a:latin typeface="Aharoni"/>
                <a:cs typeface="Aharoni"/>
              </a:rPr>
              <a:t>Brian Smith, Assistant Regional Director</a:t>
            </a:r>
          </a:p>
          <a:p>
            <a:pPr algn="l"/>
            <a:r>
              <a:rPr lang="en-US">
                <a:latin typeface="Aharoni"/>
                <a:cs typeface="Aharoni"/>
                <a:hlinkClick r:id="rId3"/>
              </a:rPr>
              <a:t>brian.k.smith@ct.gov</a:t>
            </a:r>
            <a:endParaRPr lang="en-US">
              <a:latin typeface="Aharoni"/>
              <a:cs typeface="Aharoni"/>
            </a:endParaRPr>
          </a:p>
          <a:p>
            <a:pPr algn="l"/>
            <a:endParaRPr lang="en-US"/>
          </a:p>
        </p:txBody>
      </p:sp>
    </p:spTree>
    <p:extLst>
      <p:ext uri="{BB962C8B-B14F-4D97-AF65-F5344CB8AC3E}">
        <p14:creationId xmlns:p14="http://schemas.microsoft.com/office/powerpoint/2010/main" val="2617467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CFA1B-70C8-8935-9912-DFBB05CC1B89}"/>
              </a:ext>
            </a:extLst>
          </p:cNvPr>
          <p:cNvSpPr>
            <a:spLocks noGrp="1"/>
          </p:cNvSpPr>
          <p:nvPr>
            <p:ph type="title"/>
          </p:nvPr>
        </p:nvSpPr>
        <p:spPr/>
        <p:txBody>
          <a:bodyPr>
            <a:normAutofit/>
          </a:bodyPr>
          <a:lstStyle/>
          <a:p>
            <a:pPr algn="ctr"/>
            <a:r>
              <a:rPr lang="en-US" sz="4800" b="1" dirty="0">
                <a:solidFill>
                  <a:schemeClr val="accent1">
                    <a:lumMod val="50000"/>
                  </a:schemeClr>
                </a:solidFill>
                <a:latin typeface="+mn-lt"/>
                <a:cs typeface="Aharoni"/>
              </a:rPr>
              <a:t>TRANSITION</a:t>
            </a:r>
          </a:p>
        </p:txBody>
      </p:sp>
      <p:sp>
        <p:nvSpPr>
          <p:cNvPr id="3" name="Content Placeholder 2">
            <a:extLst>
              <a:ext uri="{FF2B5EF4-FFF2-40B4-BE49-F238E27FC236}">
                <a16:creationId xmlns:a16="http://schemas.microsoft.com/office/drawing/2014/main" id="{14BB20D7-2226-397F-B3D6-DCE59ED27EC4}"/>
              </a:ext>
            </a:extLst>
          </p:cNvPr>
          <p:cNvSpPr>
            <a:spLocks noGrp="1"/>
          </p:cNvSpPr>
          <p:nvPr>
            <p:ph idx="1"/>
          </p:nvPr>
        </p:nvSpPr>
        <p:spPr/>
        <p:txBody>
          <a:bodyPr vert="horz" lIns="91440" tIns="45720" rIns="91440" bIns="45720" rtlCol="0" anchor="t">
            <a:normAutofit fontScale="92500" lnSpcReduction="10000"/>
          </a:bodyPr>
          <a:lstStyle/>
          <a:p>
            <a:pPr algn="l"/>
            <a:r>
              <a:rPr lang="en-US" sz="2200" b="0" i="0" dirty="0">
                <a:solidFill>
                  <a:schemeClr val="accent1">
                    <a:lumMod val="50000"/>
                  </a:schemeClr>
                </a:solidFill>
                <a:effectLst/>
              </a:rPr>
              <a:t>Oxford dictionary defines </a:t>
            </a:r>
            <a:r>
              <a:rPr lang="en-US" sz="2200" b="1" dirty="0">
                <a:solidFill>
                  <a:schemeClr val="accent1">
                    <a:lumMod val="50000"/>
                  </a:schemeClr>
                </a:solidFill>
              </a:rPr>
              <a:t>TRANSITION</a:t>
            </a:r>
            <a:r>
              <a:rPr lang="en-US" sz="2200" dirty="0">
                <a:solidFill>
                  <a:schemeClr val="accent1">
                    <a:lumMod val="50000"/>
                  </a:schemeClr>
                </a:solidFill>
              </a:rPr>
              <a:t> as… </a:t>
            </a:r>
            <a:r>
              <a:rPr lang="en-US" sz="2200" i="1" dirty="0">
                <a:solidFill>
                  <a:schemeClr val="accent1">
                    <a:lumMod val="50000"/>
                  </a:schemeClr>
                </a:solidFill>
              </a:rPr>
              <a:t> </a:t>
            </a:r>
            <a:r>
              <a:rPr lang="en-US" sz="2200" b="0" i="1" dirty="0">
                <a:solidFill>
                  <a:schemeClr val="accent1">
                    <a:lumMod val="50000"/>
                  </a:schemeClr>
                </a:solidFill>
                <a:effectLst/>
              </a:rPr>
              <a:t>the process or a period of changing from one state or condition to another.</a:t>
            </a:r>
          </a:p>
          <a:p>
            <a:pPr lvl="1"/>
            <a:r>
              <a:rPr lang="en-US" sz="2000" b="0" i="0" dirty="0">
                <a:solidFill>
                  <a:schemeClr val="accent1">
                    <a:lumMod val="50000"/>
                  </a:schemeClr>
                </a:solidFill>
                <a:effectLst/>
              </a:rPr>
              <a:t>"students </a:t>
            </a:r>
            <a:r>
              <a:rPr lang="en-US" sz="2000" b="1" i="0" dirty="0">
                <a:solidFill>
                  <a:schemeClr val="accent1">
                    <a:lumMod val="50000"/>
                  </a:schemeClr>
                </a:solidFill>
                <a:effectLst/>
              </a:rPr>
              <a:t>in transition</a:t>
            </a:r>
            <a:r>
              <a:rPr lang="en-US" sz="2000" b="0" i="0" dirty="0">
                <a:solidFill>
                  <a:schemeClr val="accent1">
                    <a:lumMod val="50000"/>
                  </a:schemeClr>
                </a:solidFill>
                <a:effectLst/>
              </a:rPr>
              <a:t> from one program to another“</a:t>
            </a:r>
          </a:p>
          <a:p>
            <a:pPr algn="l"/>
            <a:r>
              <a:rPr lang="en-US" sz="2200" dirty="0">
                <a:solidFill>
                  <a:schemeClr val="accent1">
                    <a:lumMod val="50000"/>
                  </a:schemeClr>
                </a:solidFill>
              </a:rPr>
              <a:t>Young adults through out CT experience several educational/life transitions throughout their lives.</a:t>
            </a:r>
          </a:p>
          <a:p>
            <a:pPr algn="l"/>
            <a:r>
              <a:rPr lang="en-US" sz="2200" b="0" i="0" dirty="0">
                <a:solidFill>
                  <a:schemeClr val="accent1">
                    <a:lumMod val="50000"/>
                  </a:schemeClr>
                </a:solidFill>
                <a:effectLst/>
              </a:rPr>
              <a:t>Important things to know…..</a:t>
            </a:r>
          </a:p>
          <a:p>
            <a:pPr lvl="1"/>
            <a:r>
              <a:rPr lang="en-US" sz="1900" b="0" i="0" dirty="0">
                <a:solidFill>
                  <a:schemeClr val="accent1">
                    <a:lumMod val="50000"/>
                  </a:schemeClr>
                </a:solidFill>
                <a:effectLst/>
              </a:rPr>
              <a:t>Individuals leaving LEA (local education agency) supports are leaving entitlement-based services under IDEA and will enter eligibility-based supports. </a:t>
            </a:r>
          </a:p>
          <a:p>
            <a:pPr lvl="1"/>
            <a:r>
              <a:rPr lang="en-US" sz="1900" dirty="0">
                <a:solidFill>
                  <a:schemeClr val="accent1">
                    <a:lumMod val="50000"/>
                  </a:schemeClr>
                </a:solidFill>
              </a:rPr>
              <a:t>Ensure state agencies appropriate to the individual’s transition from school to adult services are identified, eligibility pursued, and promote participation in PPTs.</a:t>
            </a:r>
          </a:p>
          <a:p>
            <a:pPr lvl="1"/>
            <a:r>
              <a:rPr lang="en-US" sz="1900" dirty="0">
                <a:solidFill>
                  <a:schemeClr val="accent1">
                    <a:lumMod val="50000"/>
                  </a:schemeClr>
                </a:solidFill>
              </a:rPr>
              <a:t>Plan early….. The student should work with school educators and transition staff, state agency personnel, and community employers/providers on a person-centered exit plan. </a:t>
            </a:r>
          </a:p>
          <a:p>
            <a:pPr lvl="1"/>
            <a:endParaRPr lang="en-US" sz="1800" b="0" i="0" dirty="0">
              <a:solidFill>
                <a:schemeClr val="accent1">
                  <a:lumMod val="50000"/>
                </a:schemeClr>
              </a:solidFill>
              <a:effectLst/>
            </a:endParaRPr>
          </a:p>
          <a:p>
            <a:pPr lvl="1"/>
            <a:endParaRPr lang="en-US" sz="1800" b="0" i="0" dirty="0">
              <a:solidFill>
                <a:schemeClr val="accent1">
                  <a:lumMod val="50000"/>
                </a:schemeClr>
              </a:solidFill>
              <a:effectLst/>
            </a:endParaRPr>
          </a:p>
          <a:p>
            <a:pPr algn="l"/>
            <a:r>
              <a:rPr lang="en-US" sz="2200" b="0" i="0" dirty="0">
                <a:solidFill>
                  <a:schemeClr val="accent1">
                    <a:lumMod val="50000"/>
                  </a:schemeClr>
                </a:solidFill>
                <a:effectLst/>
              </a:rPr>
              <a:t> </a:t>
            </a:r>
          </a:p>
        </p:txBody>
      </p:sp>
      <p:pic>
        <p:nvPicPr>
          <p:cNvPr id="4" name="Picture 3">
            <a:extLst>
              <a:ext uri="{FF2B5EF4-FFF2-40B4-BE49-F238E27FC236}">
                <a16:creationId xmlns:a16="http://schemas.microsoft.com/office/drawing/2014/main" id="{3088C44F-0EE4-4D98-875B-B1989A3471E8}"/>
              </a:ext>
            </a:extLst>
          </p:cNvPr>
          <p:cNvPicPr>
            <a:picLocks noChangeAspect="1"/>
          </p:cNvPicPr>
          <p:nvPr/>
        </p:nvPicPr>
        <p:blipFill>
          <a:blip r:embed="rId2"/>
          <a:stretch>
            <a:fillRect/>
          </a:stretch>
        </p:blipFill>
        <p:spPr>
          <a:xfrm>
            <a:off x="9782070" y="5899241"/>
            <a:ext cx="1978918" cy="593634"/>
          </a:xfrm>
          <a:prstGeom prst="rect">
            <a:avLst/>
          </a:prstGeom>
        </p:spPr>
      </p:pic>
    </p:spTree>
    <p:extLst>
      <p:ext uri="{BB962C8B-B14F-4D97-AF65-F5344CB8AC3E}">
        <p14:creationId xmlns:p14="http://schemas.microsoft.com/office/powerpoint/2010/main" val="392051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19927-82AB-4B80-BD0B-CEEE5D0E03E0}"/>
              </a:ext>
            </a:extLst>
          </p:cNvPr>
          <p:cNvSpPr>
            <a:spLocks noGrp="1"/>
          </p:cNvSpPr>
          <p:nvPr>
            <p:ph type="title"/>
          </p:nvPr>
        </p:nvSpPr>
        <p:spPr/>
        <p:txBody>
          <a:bodyPr/>
          <a:lstStyle/>
          <a:p>
            <a:r>
              <a:rPr lang="en-US" b="1" dirty="0">
                <a:solidFill>
                  <a:schemeClr val="accent1">
                    <a:lumMod val="50000"/>
                  </a:schemeClr>
                </a:solidFill>
                <a:cs typeface="Calibri Light"/>
              </a:rPr>
              <a:t>Transition Tasks </a:t>
            </a:r>
            <a:br>
              <a:rPr lang="en-US" b="1" dirty="0">
                <a:solidFill>
                  <a:schemeClr val="accent1">
                    <a:lumMod val="50000"/>
                  </a:schemeClr>
                </a:solidFill>
                <a:cs typeface="Calibri Light"/>
              </a:rPr>
            </a:br>
            <a:r>
              <a:rPr lang="en-US" i="1" dirty="0">
                <a:solidFill>
                  <a:schemeClr val="accent1">
                    <a:lumMod val="50000"/>
                  </a:schemeClr>
                </a:solidFill>
                <a:ea typeface="+mj-lt"/>
                <a:cs typeface="+mj-lt"/>
              </a:rPr>
              <a:t>Beginning at Age 18</a:t>
            </a:r>
            <a:r>
              <a:rPr lang="en-US" i="1" dirty="0">
                <a:solidFill>
                  <a:srgbClr val="002060"/>
                </a:solidFill>
                <a:ea typeface="+mj-lt"/>
                <a:cs typeface="+mj-lt"/>
              </a:rPr>
              <a:t>: </a:t>
            </a:r>
            <a:endParaRPr lang="en-US" i="1" dirty="0">
              <a:solidFill>
                <a:srgbClr val="002060"/>
              </a:solidFill>
              <a:cs typeface="Calibri Light"/>
            </a:endParaRPr>
          </a:p>
        </p:txBody>
      </p:sp>
      <p:sp>
        <p:nvSpPr>
          <p:cNvPr id="3" name="Content Placeholder 2">
            <a:extLst>
              <a:ext uri="{FF2B5EF4-FFF2-40B4-BE49-F238E27FC236}">
                <a16:creationId xmlns:a16="http://schemas.microsoft.com/office/drawing/2014/main" id="{4EED02AA-75D0-448F-8014-7A94464EABC0}"/>
              </a:ext>
            </a:extLst>
          </p:cNvPr>
          <p:cNvSpPr>
            <a:spLocks noGrp="1"/>
          </p:cNvSpPr>
          <p:nvPr>
            <p:ph idx="1"/>
          </p:nvPr>
        </p:nvSpPr>
        <p:spPr/>
        <p:txBody>
          <a:bodyPr vert="horz" lIns="91440" tIns="45720" rIns="91440" bIns="45720" rtlCol="0" anchor="t">
            <a:normAutofit/>
          </a:bodyPr>
          <a:lstStyle/>
          <a:p>
            <a:pPr marL="0" indent="0">
              <a:lnSpc>
                <a:spcPct val="100000"/>
              </a:lnSpc>
              <a:spcBef>
                <a:spcPct val="20000"/>
              </a:spcBef>
              <a:buNone/>
            </a:pPr>
            <a:r>
              <a:rPr lang="en-US" u="sng" dirty="0">
                <a:solidFill>
                  <a:schemeClr val="accent1">
                    <a:lumMod val="50000"/>
                  </a:schemeClr>
                </a:solidFill>
                <a:ea typeface="+mn-lt"/>
                <a:cs typeface="+mn-lt"/>
              </a:rPr>
              <a:t>The DDS Helpline recommends the following tasks:</a:t>
            </a:r>
          </a:p>
          <a:p>
            <a:pPr marL="0" indent="0">
              <a:lnSpc>
                <a:spcPct val="100000"/>
              </a:lnSpc>
              <a:spcBef>
                <a:spcPct val="20000"/>
              </a:spcBef>
              <a:buNone/>
            </a:pPr>
            <a:r>
              <a:rPr lang="en-US" dirty="0">
                <a:solidFill>
                  <a:schemeClr val="accent1">
                    <a:lumMod val="50000"/>
                  </a:schemeClr>
                </a:solidFill>
                <a:cs typeface="Calibri"/>
              </a:rPr>
              <a:t>1. Connect with your DDS Transition Advisor</a:t>
            </a:r>
            <a:endParaRPr lang="en-US" dirty="0">
              <a:solidFill>
                <a:schemeClr val="accent1">
                  <a:lumMod val="50000"/>
                </a:schemeClr>
              </a:solidFill>
              <a:ea typeface="+mn-lt"/>
              <a:cs typeface="+mn-lt"/>
            </a:endParaRPr>
          </a:p>
          <a:p>
            <a:pPr marL="0" indent="0">
              <a:lnSpc>
                <a:spcPct val="100000"/>
              </a:lnSpc>
              <a:spcBef>
                <a:spcPct val="20000"/>
              </a:spcBef>
              <a:buNone/>
            </a:pPr>
            <a:r>
              <a:rPr lang="en-US" dirty="0">
                <a:solidFill>
                  <a:schemeClr val="accent1">
                    <a:lumMod val="50000"/>
                  </a:schemeClr>
                </a:solidFill>
                <a:ea typeface="+mn-lt"/>
                <a:cs typeface="+mn-lt"/>
              </a:rPr>
              <a:t>2. Explore Decision Making Options (Probate Court)</a:t>
            </a:r>
          </a:p>
          <a:p>
            <a:pPr marL="0" indent="0">
              <a:lnSpc>
                <a:spcPct val="100000"/>
              </a:lnSpc>
              <a:spcBef>
                <a:spcPct val="20000"/>
              </a:spcBef>
              <a:buNone/>
            </a:pPr>
            <a:r>
              <a:rPr lang="en-US" dirty="0">
                <a:solidFill>
                  <a:schemeClr val="accent1">
                    <a:lumMod val="50000"/>
                  </a:schemeClr>
                </a:solidFill>
                <a:ea typeface="+mn-lt"/>
                <a:cs typeface="+mn-lt"/>
              </a:rPr>
              <a:t>3. Supplemental Security Income (SSI) </a:t>
            </a:r>
          </a:p>
          <a:p>
            <a:pPr marL="0" indent="0">
              <a:lnSpc>
                <a:spcPct val="100000"/>
              </a:lnSpc>
              <a:spcBef>
                <a:spcPct val="20000"/>
              </a:spcBef>
              <a:buNone/>
            </a:pPr>
            <a:r>
              <a:rPr lang="en-US" dirty="0">
                <a:solidFill>
                  <a:schemeClr val="accent1">
                    <a:lumMod val="50000"/>
                  </a:schemeClr>
                </a:solidFill>
                <a:ea typeface="+mn-lt"/>
                <a:cs typeface="+mn-lt"/>
              </a:rPr>
              <a:t>4. CT Medicaid: Husky C (DSS)</a:t>
            </a:r>
            <a:endParaRPr lang="en-US" dirty="0">
              <a:solidFill>
                <a:schemeClr val="accent1">
                  <a:lumMod val="50000"/>
                </a:schemeClr>
              </a:solidFill>
            </a:endParaRPr>
          </a:p>
          <a:p>
            <a:pPr marL="0" indent="0">
              <a:lnSpc>
                <a:spcPct val="100000"/>
              </a:lnSpc>
              <a:spcBef>
                <a:spcPct val="20000"/>
              </a:spcBef>
              <a:buNone/>
            </a:pPr>
            <a:r>
              <a:rPr lang="en-US" dirty="0">
                <a:solidFill>
                  <a:schemeClr val="accent1">
                    <a:lumMod val="50000"/>
                  </a:schemeClr>
                </a:solidFill>
                <a:ea typeface="+mn-lt"/>
                <a:cs typeface="+mn-lt"/>
              </a:rPr>
              <a:t>5. Connect with BRS (Level Up/Adult VR)</a:t>
            </a:r>
          </a:p>
          <a:p>
            <a:pPr marL="0" indent="0">
              <a:lnSpc>
                <a:spcPct val="100000"/>
              </a:lnSpc>
              <a:spcBef>
                <a:spcPct val="20000"/>
              </a:spcBef>
              <a:buNone/>
            </a:pPr>
            <a:r>
              <a:rPr lang="en-US" dirty="0">
                <a:solidFill>
                  <a:schemeClr val="accent1">
                    <a:lumMod val="50000"/>
                  </a:schemeClr>
                </a:solidFill>
                <a:ea typeface="+mn-lt"/>
                <a:cs typeface="+mn-lt"/>
              </a:rPr>
              <a:t>6. Photo ID (DMV)</a:t>
            </a:r>
          </a:p>
          <a:p>
            <a:pPr marL="0" indent="0">
              <a:lnSpc>
                <a:spcPct val="100000"/>
              </a:lnSpc>
              <a:spcBef>
                <a:spcPct val="20000"/>
              </a:spcBef>
              <a:buNone/>
            </a:pPr>
            <a:r>
              <a:rPr lang="en-US" dirty="0">
                <a:solidFill>
                  <a:schemeClr val="accent1">
                    <a:lumMod val="50000"/>
                  </a:schemeClr>
                </a:solidFill>
                <a:ea typeface="+mn-lt"/>
                <a:cs typeface="+mn-lt"/>
              </a:rPr>
              <a:t>7. Register to Vote</a:t>
            </a:r>
          </a:p>
          <a:p>
            <a:pPr marL="0" indent="0">
              <a:buNone/>
            </a:pPr>
            <a:endParaRPr lang="en-US" dirty="0">
              <a:cs typeface="Calibri"/>
            </a:endParaRPr>
          </a:p>
          <a:p>
            <a:pPr marL="0" indent="0">
              <a:buNone/>
            </a:pPr>
            <a:endParaRPr lang="en-US" dirty="0">
              <a:cs typeface="Calibri"/>
            </a:endParaRPr>
          </a:p>
        </p:txBody>
      </p:sp>
      <p:pic>
        <p:nvPicPr>
          <p:cNvPr id="16" name="Picture 15" descr="Logo, company name&#10;&#10;Description automatically generated">
            <a:extLst>
              <a:ext uri="{FF2B5EF4-FFF2-40B4-BE49-F238E27FC236}">
                <a16:creationId xmlns:a16="http://schemas.microsoft.com/office/drawing/2014/main" id="{1B503183-CF07-4A1A-9588-0E8B74ECFC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9333" y="0"/>
            <a:ext cx="1775980" cy="1907160"/>
          </a:xfrm>
          <a:prstGeom prst="rect">
            <a:avLst/>
          </a:prstGeom>
        </p:spPr>
      </p:pic>
      <p:sp>
        <p:nvSpPr>
          <p:cNvPr id="5" name="Arrow: Left 4">
            <a:extLst>
              <a:ext uri="{FF2B5EF4-FFF2-40B4-BE49-F238E27FC236}">
                <a16:creationId xmlns:a16="http://schemas.microsoft.com/office/drawing/2014/main" id="{34F5C37D-7FFC-401B-A77A-089EFB017F0F}"/>
              </a:ext>
            </a:extLst>
          </p:cNvPr>
          <p:cNvSpPr/>
          <p:nvPr/>
        </p:nvSpPr>
        <p:spPr>
          <a:xfrm rot="475848">
            <a:off x="6773255" y="3530499"/>
            <a:ext cx="5263739" cy="2611729"/>
          </a:xfrm>
          <a:prstGeom prst="leftArrow">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latin typeface="Calibri"/>
              </a:rPr>
              <a:t>For additional information about these steps, check out the DDS</a:t>
            </a:r>
            <a:r>
              <a:rPr lang="en-US" sz="2000" b="1" dirty="0">
                <a:solidFill>
                  <a:schemeClr val="tx1"/>
                </a:solidFill>
                <a:latin typeface="Calibri"/>
                <a:ea typeface="Segoe UI"/>
                <a:cs typeface="Segoe UI"/>
              </a:rPr>
              <a:t> Transition Timeline</a:t>
            </a:r>
            <a:r>
              <a:rPr lang="en-US" sz="2000" b="1" dirty="0">
                <a:solidFill>
                  <a:schemeClr val="tx1"/>
                </a:solidFill>
                <a:latin typeface="Calibri"/>
              </a:rPr>
              <a:t> available in both </a:t>
            </a:r>
            <a:r>
              <a:rPr lang="en-US" sz="2000" b="1" dirty="0">
                <a:solidFill>
                  <a:schemeClr val="tx1"/>
                </a:solidFill>
                <a:latin typeface="Calibri"/>
                <a:hlinkClick r:id="rId4"/>
              </a:rPr>
              <a:t>English</a:t>
            </a:r>
            <a:r>
              <a:rPr lang="en-US" sz="2000" b="1" dirty="0">
                <a:solidFill>
                  <a:schemeClr val="tx1"/>
                </a:solidFill>
                <a:latin typeface="Calibri"/>
              </a:rPr>
              <a:t> and </a:t>
            </a:r>
            <a:r>
              <a:rPr lang="en-US" sz="2000" b="1" dirty="0">
                <a:solidFill>
                  <a:schemeClr val="tx1"/>
                </a:solidFill>
                <a:latin typeface="Calibri"/>
                <a:hlinkClick r:id="rId5"/>
              </a:rPr>
              <a:t>Spanish</a:t>
            </a:r>
            <a:r>
              <a:rPr lang="en-US" sz="2000" b="1" dirty="0">
                <a:solidFill>
                  <a:schemeClr val="tx1"/>
                </a:solidFill>
                <a:latin typeface="Calibri"/>
              </a:rPr>
              <a:t> on the DDS Website.</a:t>
            </a:r>
            <a:r>
              <a:rPr lang="en-US" sz="2000" b="1" dirty="0">
                <a:solidFill>
                  <a:schemeClr val="tx1"/>
                </a:solidFill>
                <a:latin typeface="Calibri"/>
                <a:ea typeface="Calibri"/>
                <a:cs typeface="Calibri"/>
              </a:rPr>
              <a:t>​</a:t>
            </a:r>
            <a:endParaRPr lang="en-US" sz="2000" b="1" dirty="0">
              <a:solidFill>
                <a:schemeClr val="tx1"/>
              </a:solidFill>
              <a:cs typeface="Calibri"/>
            </a:endParaRPr>
          </a:p>
        </p:txBody>
      </p:sp>
    </p:spTree>
    <p:extLst>
      <p:ext uri="{BB962C8B-B14F-4D97-AF65-F5344CB8AC3E}">
        <p14:creationId xmlns:p14="http://schemas.microsoft.com/office/powerpoint/2010/main" val="3764328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390BE-5752-45ED-B5E2-AD2C217CAE4F}"/>
              </a:ext>
            </a:extLst>
          </p:cNvPr>
          <p:cNvSpPr>
            <a:spLocks noGrp="1"/>
          </p:cNvSpPr>
          <p:nvPr>
            <p:ph type="title"/>
          </p:nvPr>
        </p:nvSpPr>
        <p:spPr/>
        <p:txBody>
          <a:bodyPr/>
          <a:lstStyle/>
          <a:p>
            <a:r>
              <a:rPr lang="en-US" b="1">
                <a:solidFill>
                  <a:srgbClr val="002060"/>
                </a:solidFill>
                <a:cs typeface="Calibri Light"/>
              </a:rPr>
              <a:t>Role of the DDS Transition Advisor</a:t>
            </a:r>
          </a:p>
        </p:txBody>
      </p:sp>
      <p:sp>
        <p:nvSpPr>
          <p:cNvPr id="3" name="Content Placeholder 2">
            <a:extLst>
              <a:ext uri="{FF2B5EF4-FFF2-40B4-BE49-F238E27FC236}">
                <a16:creationId xmlns:a16="http://schemas.microsoft.com/office/drawing/2014/main" id="{7D289DC4-912F-405B-9D68-83B893EF77D8}"/>
              </a:ext>
            </a:extLst>
          </p:cNvPr>
          <p:cNvSpPr>
            <a:spLocks noGrp="1"/>
          </p:cNvSpPr>
          <p:nvPr>
            <p:ph idx="1"/>
          </p:nvPr>
        </p:nvSpPr>
        <p:spPr>
          <a:xfrm>
            <a:off x="838200" y="1813770"/>
            <a:ext cx="10515600" cy="4684034"/>
          </a:xfrm>
        </p:spPr>
        <p:txBody>
          <a:bodyPr vert="horz" lIns="91440" tIns="45720" rIns="91440" bIns="45720" rtlCol="0" anchor="t">
            <a:normAutofit/>
          </a:bodyPr>
          <a:lstStyle/>
          <a:p>
            <a:r>
              <a:rPr lang="en-US" dirty="0">
                <a:solidFill>
                  <a:schemeClr val="accent1">
                    <a:lumMod val="50000"/>
                  </a:schemeClr>
                </a:solidFill>
                <a:ea typeface="+mn-lt"/>
                <a:cs typeface="+mn-lt"/>
              </a:rPr>
              <a:t>Assist students, families, school systems, adult service agencies, and DDS case managers in planning a student’s transition from school to adult life.</a:t>
            </a:r>
          </a:p>
          <a:p>
            <a:r>
              <a:rPr lang="en-US" dirty="0">
                <a:solidFill>
                  <a:schemeClr val="accent1">
                    <a:lumMod val="50000"/>
                  </a:schemeClr>
                </a:solidFill>
                <a:ea typeface="+mn-lt"/>
                <a:cs typeface="+mn-lt"/>
              </a:rPr>
              <a:t>Collaborate with other state agencies to ensure that all transition options are explored and presented to students, families, and school systems for consideration.</a:t>
            </a:r>
          </a:p>
          <a:p>
            <a:r>
              <a:rPr lang="en-US" dirty="0">
                <a:solidFill>
                  <a:schemeClr val="accent1">
                    <a:lumMod val="50000"/>
                  </a:schemeClr>
                </a:solidFill>
                <a:ea typeface="+mn-lt"/>
                <a:cs typeface="+mn-lt"/>
              </a:rPr>
              <a:t>Collaborate with providers of adult services to ensure that students, families, and school systems become knowledgeable of the various employment and day service supports available.</a:t>
            </a:r>
            <a:endParaRPr lang="en-US" dirty="0">
              <a:solidFill>
                <a:schemeClr val="accent1">
                  <a:lumMod val="50000"/>
                </a:schemeClr>
              </a:solidFill>
              <a:cs typeface="Calibri"/>
            </a:endParaRPr>
          </a:p>
          <a:p>
            <a:pPr marL="0" indent="0">
              <a:buNone/>
            </a:pPr>
            <a:endParaRPr lang="en-US" dirty="0"/>
          </a:p>
        </p:txBody>
      </p:sp>
      <p:sp>
        <p:nvSpPr>
          <p:cNvPr id="4" name="Speech Bubble: Oval 3">
            <a:extLst>
              <a:ext uri="{FF2B5EF4-FFF2-40B4-BE49-F238E27FC236}">
                <a16:creationId xmlns:a16="http://schemas.microsoft.com/office/drawing/2014/main" id="{A1C0EB83-6E78-4594-A86C-793A9CF8B03A}"/>
              </a:ext>
            </a:extLst>
          </p:cNvPr>
          <p:cNvSpPr/>
          <p:nvPr/>
        </p:nvSpPr>
        <p:spPr>
          <a:xfrm rot="1140000">
            <a:off x="9549265" y="113749"/>
            <a:ext cx="2018629" cy="1523999"/>
          </a:xfrm>
          <a:prstGeom prst="wedgeEllipseCallou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cap="small">
                <a:solidFill>
                  <a:schemeClr val="tx1"/>
                </a:solidFill>
                <a:latin typeface="Arial Black"/>
                <a:cs typeface="Calibri"/>
              </a:rPr>
              <a:t>Start Planning Early!!</a:t>
            </a:r>
            <a:endParaRPr lang="en-US" sz="2000" cap="small">
              <a:solidFill>
                <a:schemeClr val="tx1"/>
              </a:solidFill>
            </a:endParaRPr>
          </a:p>
        </p:txBody>
      </p:sp>
      <p:pic>
        <p:nvPicPr>
          <p:cNvPr id="5" name="Picture 4">
            <a:extLst>
              <a:ext uri="{FF2B5EF4-FFF2-40B4-BE49-F238E27FC236}">
                <a16:creationId xmlns:a16="http://schemas.microsoft.com/office/drawing/2014/main" id="{CB251790-38BA-4F8D-BBE1-3A546B996974}"/>
              </a:ext>
            </a:extLst>
          </p:cNvPr>
          <p:cNvPicPr>
            <a:picLocks noChangeAspect="1"/>
          </p:cNvPicPr>
          <p:nvPr/>
        </p:nvPicPr>
        <p:blipFill>
          <a:blip r:embed="rId2"/>
          <a:stretch>
            <a:fillRect/>
          </a:stretch>
        </p:blipFill>
        <p:spPr>
          <a:xfrm>
            <a:off x="9782070" y="5899241"/>
            <a:ext cx="1978918" cy="593634"/>
          </a:xfrm>
          <a:prstGeom prst="rect">
            <a:avLst/>
          </a:prstGeom>
        </p:spPr>
      </p:pic>
    </p:spTree>
    <p:extLst>
      <p:ext uri="{BB962C8B-B14F-4D97-AF65-F5344CB8AC3E}">
        <p14:creationId xmlns:p14="http://schemas.microsoft.com/office/powerpoint/2010/main" val="1686380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93617-C9AD-4EA2-BCE6-5C8A8BC7D02E}"/>
              </a:ext>
            </a:extLst>
          </p:cNvPr>
          <p:cNvSpPr>
            <a:spLocks noGrp="1"/>
          </p:cNvSpPr>
          <p:nvPr>
            <p:ph type="title"/>
          </p:nvPr>
        </p:nvSpPr>
        <p:spPr>
          <a:xfrm>
            <a:off x="576943" y="334709"/>
            <a:ext cx="10515600" cy="1325563"/>
          </a:xfrm>
        </p:spPr>
        <p:txBody>
          <a:bodyPr>
            <a:normAutofit fontScale="90000"/>
          </a:bodyPr>
          <a:lstStyle/>
          <a:p>
            <a:br>
              <a:rPr lang="en-US" b="1"/>
            </a:br>
            <a:r>
              <a:rPr lang="en-US" b="1">
                <a:solidFill>
                  <a:schemeClr val="accent1">
                    <a:lumMod val="50000"/>
                  </a:schemeClr>
                </a:solidFill>
              </a:rPr>
              <a:t>Employment First Initiative…</a:t>
            </a:r>
            <a:br>
              <a:rPr lang="en-US">
                <a:solidFill>
                  <a:schemeClr val="accent1">
                    <a:lumMod val="50000"/>
                  </a:schemeClr>
                </a:solidFill>
              </a:rPr>
            </a:br>
            <a:r>
              <a:rPr lang="en-US" b="1">
                <a:solidFill>
                  <a:schemeClr val="accent1">
                    <a:lumMod val="50000"/>
                  </a:schemeClr>
                </a:solidFill>
              </a:rPr>
              <a:t>Real Work for Real Pay</a:t>
            </a:r>
            <a:br>
              <a:rPr lang="en-US"/>
            </a:br>
            <a:endParaRPr lang="en-US" b="1">
              <a:solidFill>
                <a:srgbClr val="002060"/>
              </a:solidFill>
            </a:endParaRPr>
          </a:p>
        </p:txBody>
      </p:sp>
      <p:sp>
        <p:nvSpPr>
          <p:cNvPr id="3" name="Content Placeholder 2">
            <a:extLst>
              <a:ext uri="{FF2B5EF4-FFF2-40B4-BE49-F238E27FC236}">
                <a16:creationId xmlns:a16="http://schemas.microsoft.com/office/drawing/2014/main" id="{2DFA970F-87F7-40D7-A2EB-C41335B4F848}"/>
              </a:ext>
            </a:extLst>
          </p:cNvPr>
          <p:cNvSpPr>
            <a:spLocks noGrp="1"/>
          </p:cNvSpPr>
          <p:nvPr>
            <p:ph sz="half" idx="1"/>
          </p:nvPr>
        </p:nvSpPr>
        <p:spPr>
          <a:xfrm>
            <a:off x="822959" y="1733505"/>
            <a:ext cx="10269583" cy="4789786"/>
          </a:xfrm>
        </p:spPr>
        <p:txBody>
          <a:bodyPr vert="horz" lIns="91440" tIns="45720" rIns="91440" bIns="45720" rtlCol="0" anchor="t">
            <a:noAutofit/>
          </a:bodyPr>
          <a:lstStyle/>
          <a:p>
            <a:pPr marL="0" indent="0">
              <a:buNone/>
            </a:pPr>
            <a:r>
              <a:rPr lang="en-US" sz="2200" b="1" dirty="0">
                <a:solidFill>
                  <a:schemeClr val="accent1">
                    <a:lumMod val="50000"/>
                  </a:schemeClr>
                </a:solidFill>
              </a:rPr>
              <a:t>We Believe...</a:t>
            </a:r>
            <a:endParaRPr lang="en-US" sz="2200" dirty="0">
              <a:solidFill>
                <a:schemeClr val="accent1">
                  <a:lumMod val="50000"/>
                </a:schemeClr>
              </a:solidFill>
            </a:endParaRPr>
          </a:p>
          <a:p>
            <a:r>
              <a:rPr lang="en-US" sz="2200" dirty="0">
                <a:solidFill>
                  <a:schemeClr val="accent1">
                    <a:lumMod val="50000"/>
                  </a:schemeClr>
                </a:solidFill>
              </a:rPr>
              <a:t>Everyone can work and there is a job for everyone.  Our job is to be creative and persistent in providing supports that help people with intellectual disabilities to find, get and keep real pay.</a:t>
            </a:r>
          </a:p>
          <a:p>
            <a:r>
              <a:rPr lang="en-US" sz="2200" dirty="0">
                <a:solidFill>
                  <a:schemeClr val="accent1">
                    <a:lumMod val="50000"/>
                  </a:schemeClr>
                </a:solidFill>
              </a:rPr>
              <a:t>Not working should be the exception.  All individuals, schools, families and businesses must raise their expectations.</a:t>
            </a:r>
          </a:p>
          <a:p>
            <a:r>
              <a:rPr lang="en-US" sz="2200" dirty="0">
                <a:solidFill>
                  <a:schemeClr val="accent1">
                    <a:lumMod val="50000"/>
                  </a:schemeClr>
                </a:solidFill>
              </a:rPr>
              <a:t>People will be hired because of their ability not because they have a disability.</a:t>
            </a:r>
          </a:p>
          <a:p>
            <a:r>
              <a:rPr lang="en-US" sz="2200" dirty="0">
                <a:solidFill>
                  <a:schemeClr val="accent1">
                    <a:lumMod val="50000"/>
                  </a:schemeClr>
                </a:solidFill>
              </a:rPr>
              <a:t>Communities embrace people who contribute.</a:t>
            </a:r>
          </a:p>
          <a:p>
            <a:r>
              <a:rPr lang="en-US" sz="2200" dirty="0">
                <a:solidFill>
                  <a:schemeClr val="accent1">
                    <a:lumMod val="50000"/>
                  </a:schemeClr>
                </a:solidFill>
              </a:rPr>
              <a:t>Everyone has something to contribute and needs to contribute.</a:t>
            </a:r>
          </a:p>
          <a:p>
            <a:r>
              <a:rPr lang="en-US" sz="2200" dirty="0">
                <a:solidFill>
                  <a:schemeClr val="accent1">
                    <a:lumMod val="50000"/>
                  </a:schemeClr>
                </a:solidFill>
              </a:rPr>
              <a:t>People are healthier, safer and happiest with meaningful work. </a:t>
            </a:r>
          </a:p>
          <a:p>
            <a:r>
              <a:rPr lang="en-US" sz="2200" dirty="0">
                <a:solidFill>
                  <a:schemeClr val="accent1">
                    <a:lumMod val="50000"/>
                  </a:schemeClr>
                </a:solidFill>
              </a:rPr>
              <a:t>True employment is not a social service.</a:t>
            </a:r>
          </a:p>
          <a:p>
            <a:r>
              <a:rPr lang="en-US" sz="2200" dirty="0">
                <a:solidFill>
                  <a:schemeClr val="accent1">
                    <a:lumMod val="50000"/>
                  </a:schemeClr>
                </a:solidFill>
              </a:rPr>
              <a:t>Employment is a win/win for everybody.</a:t>
            </a:r>
          </a:p>
        </p:txBody>
      </p:sp>
      <p:pic>
        <p:nvPicPr>
          <p:cNvPr id="7" name="Picture 6">
            <a:extLst>
              <a:ext uri="{FF2B5EF4-FFF2-40B4-BE49-F238E27FC236}">
                <a16:creationId xmlns:a16="http://schemas.microsoft.com/office/drawing/2014/main" id="{994E7249-7C66-4ACD-82EF-725CF39282BC}"/>
              </a:ext>
            </a:extLst>
          </p:cNvPr>
          <p:cNvPicPr>
            <a:picLocks noChangeAspect="1"/>
          </p:cNvPicPr>
          <p:nvPr/>
        </p:nvPicPr>
        <p:blipFill>
          <a:blip r:embed="rId3"/>
          <a:stretch>
            <a:fillRect/>
          </a:stretch>
        </p:blipFill>
        <p:spPr>
          <a:xfrm>
            <a:off x="9629276" y="261476"/>
            <a:ext cx="2110597" cy="633135"/>
          </a:xfrm>
          <a:prstGeom prst="rect">
            <a:avLst/>
          </a:prstGeom>
        </p:spPr>
      </p:pic>
      <p:sp>
        <p:nvSpPr>
          <p:cNvPr id="4" name="TextBox 3">
            <a:extLst>
              <a:ext uri="{FF2B5EF4-FFF2-40B4-BE49-F238E27FC236}">
                <a16:creationId xmlns:a16="http://schemas.microsoft.com/office/drawing/2014/main" id="{CEEAFC81-5A59-4428-B5DD-89BF38808F7B}"/>
              </a:ext>
            </a:extLst>
          </p:cNvPr>
          <p:cNvSpPr txBox="1"/>
          <p:nvPr/>
        </p:nvSpPr>
        <p:spPr>
          <a:xfrm>
            <a:off x="8034845" y="6022697"/>
            <a:ext cx="4109031" cy="369332"/>
          </a:xfrm>
          <a:prstGeom prst="rect">
            <a:avLst/>
          </a:prstGeom>
          <a:noFill/>
        </p:spPr>
        <p:txBody>
          <a:bodyPr wrap="square" rtlCol="0">
            <a:spAutoFit/>
          </a:bodyPr>
          <a:lstStyle/>
          <a:p>
            <a:r>
              <a:rPr lang="en-US">
                <a:hlinkClick r:id="rId4"/>
              </a:rPr>
              <a:t>Employment and Day Services (ct.gov)</a:t>
            </a:r>
            <a:endParaRPr lang="en-US"/>
          </a:p>
        </p:txBody>
      </p:sp>
    </p:spTree>
    <p:extLst>
      <p:ext uri="{BB962C8B-B14F-4D97-AF65-F5344CB8AC3E}">
        <p14:creationId xmlns:p14="http://schemas.microsoft.com/office/powerpoint/2010/main" val="325026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5C130-445A-44E0-8EB3-0BC37464254C}"/>
              </a:ext>
            </a:extLst>
          </p:cNvPr>
          <p:cNvSpPr>
            <a:spLocks noGrp="1"/>
          </p:cNvSpPr>
          <p:nvPr>
            <p:ph type="title"/>
          </p:nvPr>
        </p:nvSpPr>
        <p:spPr/>
        <p:txBody>
          <a:bodyPr/>
          <a:lstStyle/>
          <a:p>
            <a:r>
              <a:rPr lang="en-US" b="1" dirty="0">
                <a:solidFill>
                  <a:srgbClr val="002060"/>
                </a:solidFill>
                <a:cs typeface="Calibri Light"/>
              </a:rPr>
              <a:t>Service Delivery Options</a:t>
            </a:r>
            <a:endParaRPr lang="en-US" b="1" dirty="0">
              <a:solidFill>
                <a:srgbClr val="002060"/>
              </a:solidFill>
            </a:endParaRPr>
          </a:p>
        </p:txBody>
      </p:sp>
      <p:sp>
        <p:nvSpPr>
          <p:cNvPr id="6" name="Content Placeholder 5">
            <a:extLst>
              <a:ext uri="{FF2B5EF4-FFF2-40B4-BE49-F238E27FC236}">
                <a16:creationId xmlns:a16="http://schemas.microsoft.com/office/drawing/2014/main" id="{0663F04B-8CEF-463C-891F-5B055B384A22}"/>
              </a:ext>
            </a:extLst>
          </p:cNvPr>
          <p:cNvSpPr>
            <a:spLocks noGrp="1"/>
          </p:cNvSpPr>
          <p:nvPr>
            <p:ph sz="half" idx="2"/>
          </p:nvPr>
        </p:nvSpPr>
        <p:spPr>
          <a:xfrm>
            <a:off x="5803641" y="1474237"/>
            <a:ext cx="5936232" cy="5097212"/>
          </a:xfrm>
        </p:spPr>
        <p:txBody>
          <a:bodyPr>
            <a:normAutofit fontScale="62500" lnSpcReduction="20000"/>
          </a:bodyPr>
          <a:lstStyle/>
          <a:p>
            <a:pPr marL="0" marR="0" indent="0" algn="l">
              <a:buNone/>
            </a:pPr>
            <a:r>
              <a:rPr lang="en-US" sz="4500" b="1" dirty="0">
                <a:solidFill>
                  <a:srgbClr val="002060"/>
                </a:solidFill>
                <a:latin typeface="Calibri" panose="020F0502020204030204" pitchFamily="34" charset="0"/>
                <a:cs typeface="Calibri" panose="020F0502020204030204" pitchFamily="34" charset="0"/>
              </a:rPr>
              <a:t>Tr</a:t>
            </a:r>
            <a:r>
              <a:rPr lang="en-US" sz="4500" b="1" dirty="0">
                <a:solidFill>
                  <a:srgbClr val="002060"/>
                </a:solidFill>
              </a:rPr>
              <a:t>aditional Provider Agency</a:t>
            </a:r>
          </a:p>
          <a:p>
            <a:r>
              <a:rPr lang="en-US" sz="3500" dirty="0"/>
              <a:t>Agency assumes full responsibility for the hiring, supervision and management of employees who provide waiver services to the individual</a:t>
            </a:r>
          </a:p>
          <a:p>
            <a:pPr lvl="1"/>
            <a:r>
              <a:rPr lang="en-US" sz="3000" dirty="0">
                <a:latin typeface="Calibri" panose="020F0502020204030204" pitchFamily="34" charset="0"/>
                <a:cs typeface="Calibri" panose="020F0502020204030204" pitchFamily="34" charset="0"/>
              </a:rPr>
              <a:t>Click</a:t>
            </a:r>
            <a:r>
              <a:rPr lang="en-US" sz="3000" i="1" dirty="0">
                <a:latin typeface="Calibri" panose="020F0502020204030204" pitchFamily="34" charset="0"/>
                <a:cs typeface="Calibri" panose="020F0502020204030204" pitchFamily="34" charset="0"/>
              </a:rPr>
              <a:t> </a:t>
            </a:r>
            <a:r>
              <a:rPr lang="en-US" sz="3000" b="1" dirty="0">
                <a:solidFill>
                  <a:schemeClr val="accent5">
                    <a:lumMod val="75000"/>
                  </a:schemeClr>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here</a:t>
            </a:r>
            <a:r>
              <a:rPr lang="en-US" sz="3000" b="1" dirty="0">
                <a:solidFill>
                  <a:schemeClr val="accent5">
                    <a:lumMod val="75000"/>
                  </a:schemeClr>
                </a:solidFill>
                <a:latin typeface="Calibri" panose="020F0502020204030204" pitchFamily="34" charset="0"/>
                <a:cs typeface="Calibri" panose="020F0502020204030204" pitchFamily="34" charset="0"/>
              </a:rPr>
              <a:t> </a:t>
            </a:r>
            <a:r>
              <a:rPr lang="en-US" sz="3000" dirty="0">
                <a:latin typeface="Calibri" panose="020F0502020204030204" pitchFamily="34" charset="0"/>
                <a:cs typeface="Calibri" panose="020F0502020204030204" pitchFamily="34" charset="0"/>
              </a:rPr>
              <a:t>to access the </a:t>
            </a:r>
            <a:r>
              <a:rPr lang="en-US" sz="3000" i="1" dirty="0">
                <a:latin typeface="Calibri" panose="020F0502020204030204" pitchFamily="34" charset="0"/>
                <a:cs typeface="Calibri" panose="020F0502020204030204" pitchFamily="34" charset="0"/>
              </a:rPr>
              <a:t>DDS Qualified Provider </a:t>
            </a:r>
            <a:r>
              <a:rPr lang="en-US" sz="3000" dirty="0">
                <a:latin typeface="Calibri" panose="020F0502020204030204" pitchFamily="34" charset="0"/>
                <a:cs typeface="Calibri" panose="020F0502020204030204" pitchFamily="34" charset="0"/>
              </a:rPr>
              <a:t>list.</a:t>
            </a:r>
          </a:p>
          <a:p>
            <a:pPr marL="457200" lvl="1" indent="0">
              <a:buNone/>
            </a:pPr>
            <a:endParaRPr lang="en-US" sz="3400" dirty="0">
              <a:latin typeface="Calibri" panose="020F0502020204030204" pitchFamily="34" charset="0"/>
              <a:cs typeface="Calibri" panose="020F0502020204030204" pitchFamily="34" charset="0"/>
            </a:endParaRPr>
          </a:p>
          <a:p>
            <a:pPr marL="0" lvl="1" indent="0">
              <a:buNone/>
            </a:pPr>
            <a:r>
              <a:rPr lang="en-US" sz="4500" b="1" dirty="0">
                <a:solidFill>
                  <a:srgbClr val="002060"/>
                </a:solidFill>
              </a:rPr>
              <a:t>Agency with Choice</a:t>
            </a:r>
            <a:endParaRPr lang="en-US" sz="4500" b="0" i="0" u="none" strike="noStrike" baseline="0" dirty="0">
              <a:solidFill>
                <a:srgbClr val="002060"/>
              </a:solidFill>
              <a:latin typeface="Times New Roman" panose="02020603050405020304" pitchFamily="18" charset="0"/>
            </a:endParaRPr>
          </a:p>
          <a:p>
            <a:pPr marR="0" algn="l"/>
            <a:r>
              <a:rPr lang="en-US" sz="3500" dirty="0"/>
              <a:t>Individual shares responsibility with an agency for the hiring and management of the employees who provide waiver services to them. </a:t>
            </a:r>
          </a:p>
          <a:p>
            <a:pPr marL="0" marR="0" indent="0" algn="l">
              <a:buNone/>
            </a:pPr>
            <a:endParaRPr lang="en-US" sz="2900" b="0" i="0" u="none" strike="noStrike" baseline="0" dirty="0">
              <a:solidFill>
                <a:srgbClr val="000000"/>
              </a:solidFill>
              <a:latin typeface="Times New Roman" panose="02020603050405020304" pitchFamily="18" charset="0"/>
            </a:endParaRPr>
          </a:p>
          <a:p>
            <a:pPr marL="0" indent="0">
              <a:buNone/>
            </a:pPr>
            <a:r>
              <a:rPr lang="en-US" sz="4500" b="1" dirty="0">
                <a:solidFill>
                  <a:srgbClr val="002060"/>
                </a:solidFill>
              </a:rPr>
              <a:t>Self-Direction</a:t>
            </a:r>
            <a:endParaRPr lang="en-US" sz="4500" b="1" dirty="0">
              <a:solidFill>
                <a:srgbClr val="002060"/>
              </a:solidFill>
              <a:cs typeface="Lucida Sans Unicode"/>
            </a:endParaRPr>
          </a:p>
          <a:p>
            <a:pPr marL="342900" lvl="2" indent="-342900"/>
            <a:r>
              <a:rPr lang="en-US" sz="3500" dirty="0"/>
              <a:t>Primary role in designing, selecting, directing and evaluating your supports</a:t>
            </a:r>
          </a:p>
          <a:p>
            <a:pPr marL="800100" lvl="3" indent="-342900"/>
            <a:r>
              <a:rPr lang="en-US" sz="3000" dirty="0">
                <a:latin typeface="Calibri" panose="020F0502020204030204" pitchFamily="34" charset="0"/>
                <a:cs typeface="Calibri" panose="020F0502020204030204" pitchFamily="34" charset="0"/>
              </a:rPr>
              <a:t>Self-Direction Video Presentation link: </a:t>
            </a:r>
          </a:p>
          <a:p>
            <a:pPr marL="457200" lvl="3" indent="0">
              <a:buNone/>
            </a:pPr>
            <a:r>
              <a:rPr lang="en-US" sz="3000" b="1" i="1" dirty="0">
                <a:latin typeface="Calibri" panose="020F0502020204030204" pitchFamily="34" charset="0"/>
                <a:cs typeface="Calibri" panose="020F0502020204030204" pitchFamily="34" charset="0"/>
                <a:hlinkClick r:id="rId4"/>
              </a:rPr>
              <a:t>An</a:t>
            </a:r>
            <a:r>
              <a:rPr lang="en-US" sz="3000" b="1" dirty="0">
                <a:latin typeface="Calibri" panose="020F0502020204030204" pitchFamily="34" charset="0"/>
                <a:cs typeface="Calibri" panose="020F0502020204030204" pitchFamily="34" charset="0"/>
                <a:hlinkClick r:id="rId4"/>
              </a:rPr>
              <a:t> </a:t>
            </a:r>
            <a:r>
              <a:rPr lang="en-US" sz="3000" b="1" i="1" dirty="0">
                <a:latin typeface="Calibri" panose="020F0502020204030204" pitchFamily="34" charset="0"/>
                <a:cs typeface="Calibri" panose="020F0502020204030204" pitchFamily="34" charset="0"/>
                <a:hlinkClick r:id="rId4"/>
              </a:rPr>
              <a:t>Overview of S</a:t>
            </a:r>
            <a:r>
              <a:rPr lang="en-US" sz="3000" b="1" i="1" dirty="0">
                <a:effectLst/>
                <a:latin typeface="Calibri" panose="020F0502020204030204" pitchFamily="34" charset="0"/>
                <a:cs typeface="Calibri" panose="020F0502020204030204" pitchFamily="34" charset="0"/>
                <a:hlinkClick r:id="rId4"/>
              </a:rPr>
              <a:t>elf </a:t>
            </a:r>
            <a:r>
              <a:rPr lang="en-US" sz="3000" b="1" i="1" dirty="0">
                <a:latin typeface="Calibri" panose="020F0502020204030204" pitchFamily="34" charset="0"/>
                <a:cs typeface="Calibri" panose="020F0502020204030204" pitchFamily="34" charset="0"/>
                <a:hlinkClick r:id="rId4"/>
              </a:rPr>
              <a:t>D</a:t>
            </a:r>
            <a:r>
              <a:rPr lang="en-US" sz="3000" b="1" i="1" dirty="0">
                <a:effectLst/>
                <a:latin typeface="Calibri" panose="020F0502020204030204" pitchFamily="34" charset="0"/>
                <a:cs typeface="Calibri" panose="020F0502020204030204" pitchFamily="34" charset="0"/>
                <a:hlinkClick r:id="rId4"/>
              </a:rPr>
              <a:t>irecting </a:t>
            </a:r>
            <a:r>
              <a:rPr lang="en-US" sz="3000" b="1" i="1" dirty="0">
                <a:latin typeface="Calibri" panose="020F0502020204030204" pitchFamily="34" charset="0"/>
                <a:cs typeface="Calibri" panose="020F0502020204030204" pitchFamily="34" charset="0"/>
                <a:hlinkClick r:id="rId4"/>
              </a:rPr>
              <a:t>S</a:t>
            </a:r>
            <a:r>
              <a:rPr lang="en-US" sz="3000" b="1" i="1" dirty="0">
                <a:effectLst/>
                <a:latin typeface="Calibri" panose="020F0502020204030204" pitchFamily="34" charset="0"/>
                <a:cs typeface="Calibri" panose="020F0502020204030204" pitchFamily="34" charset="0"/>
                <a:hlinkClick r:id="rId4"/>
              </a:rPr>
              <a:t>upports &amp; Services</a:t>
            </a:r>
            <a:endParaRPr lang="en-US" sz="3000" b="1" i="0" dirty="0">
              <a:effectLst/>
              <a:latin typeface="Calibri" panose="020F0502020204030204" pitchFamily="34" charset="0"/>
              <a:cs typeface="Calibri" panose="020F0502020204030204" pitchFamily="34" charset="0"/>
            </a:endParaRPr>
          </a:p>
          <a:p>
            <a:pPr marL="800100" lvl="3" indent="-342900"/>
            <a:endParaRPr lang="en-US" sz="2700" dirty="0"/>
          </a:p>
          <a:p>
            <a:pPr marL="0" indent="0">
              <a:buNone/>
            </a:pPr>
            <a:endParaRPr lang="en-US" sz="2800" dirty="0">
              <a:hlinkClick r:id="rId5"/>
            </a:endParaRPr>
          </a:p>
          <a:p>
            <a:pPr marL="0" indent="0">
              <a:buNone/>
            </a:pPr>
            <a:endParaRPr lang="en-US" dirty="0">
              <a:hlinkClick r:id="rId5"/>
            </a:endParaRPr>
          </a:p>
          <a:p>
            <a:endParaRPr lang="en-US" dirty="0"/>
          </a:p>
        </p:txBody>
      </p:sp>
      <p:graphicFrame>
        <p:nvGraphicFramePr>
          <p:cNvPr id="7" name="Content Placeholder 3">
            <a:extLst>
              <a:ext uri="{FF2B5EF4-FFF2-40B4-BE49-F238E27FC236}">
                <a16:creationId xmlns:a16="http://schemas.microsoft.com/office/drawing/2014/main" id="{2BF89C06-71BE-4C1A-BA28-ED86D3D055D3}"/>
              </a:ext>
            </a:extLst>
          </p:cNvPr>
          <p:cNvGraphicFramePr>
            <a:graphicFrameLocks noGrp="1"/>
          </p:cNvGraphicFramePr>
          <p:nvPr>
            <p:ph sz="half" idx="1"/>
          </p:nvPr>
        </p:nvGraphicFramePr>
        <p:xfrm>
          <a:off x="228600" y="1219201"/>
          <a:ext cx="5791201" cy="509721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pic>
        <p:nvPicPr>
          <p:cNvPr id="8" name="Picture 7">
            <a:extLst>
              <a:ext uri="{FF2B5EF4-FFF2-40B4-BE49-F238E27FC236}">
                <a16:creationId xmlns:a16="http://schemas.microsoft.com/office/drawing/2014/main" id="{763C7D51-7D58-4307-95C7-0FF8EFB8CFFC}"/>
              </a:ext>
            </a:extLst>
          </p:cNvPr>
          <p:cNvPicPr>
            <a:picLocks noChangeAspect="1"/>
          </p:cNvPicPr>
          <p:nvPr/>
        </p:nvPicPr>
        <p:blipFill>
          <a:blip r:embed="rId11"/>
          <a:stretch>
            <a:fillRect/>
          </a:stretch>
        </p:blipFill>
        <p:spPr>
          <a:xfrm>
            <a:off x="9629276" y="261476"/>
            <a:ext cx="2110597" cy="633135"/>
          </a:xfrm>
          <a:prstGeom prst="rect">
            <a:avLst/>
          </a:prstGeom>
        </p:spPr>
      </p:pic>
    </p:spTree>
    <p:extLst>
      <p:ext uri="{BB962C8B-B14F-4D97-AF65-F5344CB8AC3E}">
        <p14:creationId xmlns:p14="http://schemas.microsoft.com/office/powerpoint/2010/main" val="713501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23FFE-49E0-4C61-BFF6-0ECB3B2EA1F7}"/>
              </a:ext>
            </a:extLst>
          </p:cNvPr>
          <p:cNvSpPr>
            <a:spLocks noGrp="1"/>
          </p:cNvSpPr>
          <p:nvPr>
            <p:ph type="title"/>
          </p:nvPr>
        </p:nvSpPr>
        <p:spPr>
          <a:xfrm>
            <a:off x="838200" y="171450"/>
            <a:ext cx="10515600" cy="574999"/>
          </a:xfrm>
        </p:spPr>
        <p:txBody>
          <a:bodyPr>
            <a:normAutofit fontScale="90000"/>
          </a:bodyPr>
          <a:lstStyle/>
          <a:p>
            <a:r>
              <a:rPr lang="en-US" b="1">
                <a:solidFill>
                  <a:srgbClr val="002060"/>
                </a:solidFill>
              </a:rPr>
              <a:t>Agency Links</a:t>
            </a:r>
          </a:p>
        </p:txBody>
      </p:sp>
      <p:sp>
        <p:nvSpPr>
          <p:cNvPr id="3" name="Content Placeholder 2">
            <a:extLst>
              <a:ext uri="{FF2B5EF4-FFF2-40B4-BE49-F238E27FC236}">
                <a16:creationId xmlns:a16="http://schemas.microsoft.com/office/drawing/2014/main" id="{ECBA45FB-CDB1-47F6-A17C-70EB89FB2D5A}"/>
              </a:ext>
            </a:extLst>
          </p:cNvPr>
          <p:cNvSpPr>
            <a:spLocks noGrp="1"/>
          </p:cNvSpPr>
          <p:nvPr>
            <p:ph idx="1"/>
          </p:nvPr>
        </p:nvSpPr>
        <p:spPr>
          <a:xfrm>
            <a:off x="838200" y="914400"/>
            <a:ext cx="10515600" cy="5772150"/>
          </a:xfrm>
        </p:spPr>
        <p:txBody>
          <a:bodyPr vert="horz" lIns="91440" tIns="45720" rIns="91440" bIns="45720" rtlCol="0" anchor="t">
            <a:normAutofit fontScale="77500" lnSpcReduction="20000"/>
          </a:bodyPr>
          <a:lstStyle/>
          <a:p>
            <a:pPr marL="0" indent="0">
              <a:buNone/>
            </a:pPr>
            <a:r>
              <a:rPr lang="en-US" b="1"/>
              <a:t>SOCIAL SECURITY (</a:t>
            </a:r>
            <a:r>
              <a:rPr lang="en-US" b="1">
                <a:hlinkClick r:id="rId3"/>
              </a:rPr>
              <a:t>SSA</a:t>
            </a:r>
            <a:r>
              <a:rPr lang="en-US" b="1"/>
              <a:t>):</a:t>
            </a:r>
          </a:p>
          <a:p>
            <a:r>
              <a:rPr lang="en-US">
                <a:hlinkClick r:id="rId4"/>
              </a:rPr>
              <a:t>Supplemental Security Income </a:t>
            </a:r>
            <a:r>
              <a:rPr lang="en-US"/>
              <a:t>(SSI)</a:t>
            </a:r>
          </a:p>
          <a:p>
            <a:pPr marL="0" indent="0">
              <a:buNone/>
            </a:pPr>
            <a:r>
              <a:rPr lang="en-US" b="1"/>
              <a:t>DEPARTMENT OF SOCIAL SERVICES (</a:t>
            </a:r>
            <a:r>
              <a:rPr lang="en-US" b="1">
                <a:hlinkClick r:id="rId5"/>
              </a:rPr>
              <a:t>DSS</a:t>
            </a:r>
            <a:r>
              <a:rPr lang="en-US" b="1"/>
              <a:t>)</a:t>
            </a:r>
            <a:r>
              <a:rPr lang="en-US"/>
              <a:t>:</a:t>
            </a:r>
          </a:p>
          <a:p>
            <a:r>
              <a:rPr lang="en-US">
                <a:hlinkClick r:id="rId6"/>
              </a:rPr>
              <a:t>CT Medicaid (Husky C)</a:t>
            </a:r>
            <a:endParaRPr lang="en-US"/>
          </a:p>
          <a:p>
            <a:r>
              <a:rPr lang="en-US">
                <a:hlinkClick r:id="rId7"/>
              </a:rPr>
              <a:t>Autism Spectrum Disorders </a:t>
            </a:r>
            <a:r>
              <a:rPr lang="en-US"/>
              <a:t> (ASD)</a:t>
            </a:r>
          </a:p>
          <a:p>
            <a:r>
              <a:rPr lang="en-US">
                <a:cs typeface="Calibri"/>
                <a:hlinkClick r:id="rId8"/>
              </a:rPr>
              <a:t>Community First Choice </a:t>
            </a:r>
            <a:r>
              <a:rPr lang="en-US">
                <a:cs typeface="Calibri"/>
              </a:rPr>
              <a:t>(CFC)</a:t>
            </a:r>
          </a:p>
          <a:p>
            <a:r>
              <a:rPr lang="en-US">
                <a:cs typeface="Calibri"/>
                <a:hlinkClick r:id="rId9"/>
              </a:rPr>
              <a:t>Katie Beckett Waiver</a:t>
            </a:r>
            <a:endParaRPr lang="en-US">
              <a:cs typeface="Calibri"/>
            </a:endParaRPr>
          </a:p>
          <a:p>
            <a:pPr marL="0" indent="0">
              <a:buNone/>
            </a:pPr>
            <a:r>
              <a:rPr lang="en-US" b="1"/>
              <a:t>DEPARTMENT OF AGING AND DISABILITY SERVICES (</a:t>
            </a:r>
            <a:r>
              <a:rPr lang="en-US" b="1">
                <a:hlinkClick r:id="rId10"/>
              </a:rPr>
              <a:t>ADS</a:t>
            </a:r>
            <a:r>
              <a:rPr lang="en-US" b="1"/>
              <a:t>):</a:t>
            </a:r>
          </a:p>
          <a:p>
            <a:r>
              <a:rPr lang="en-US">
                <a:ea typeface="+mn-lt"/>
                <a:cs typeface="+mn-lt"/>
                <a:hlinkClick r:id="rId11"/>
              </a:rPr>
              <a:t>Level Up</a:t>
            </a:r>
            <a:endParaRPr lang="en-US" b="1"/>
          </a:p>
          <a:p>
            <a:r>
              <a:rPr lang="en-US">
                <a:hlinkClick r:id="rId12"/>
              </a:rPr>
              <a:t>Bureau of Rehabilitation Services </a:t>
            </a:r>
            <a:r>
              <a:rPr lang="en-US"/>
              <a:t>(BRS)</a:t>
            </a:r>
            <a:endParaRPr lang="en-US">
              <a:cs typeface="Calibri"/>
            </a:endParaRPr>
          </a:p>
          <a:p>
            <a:r>
              <a:rPr lang="en-US">
                <a:ea typeface="+mn-lt"/>
                <a:cs typeface="+mn-lt"/>
                <a:hlinkClick r:id="rId13"/>
              </a:rPr>
              <a:t>Bureau of Education Services for the Blind </a:t>
            </a:r>
            <a:r>
              <a:rPr lang="en-US">
                <a:ea typeface="+mn-lt"/>
                <a:cs typeface="+mn-lt"/>
              </a:rPr>
              <a:t>(BESB) </a:t>
            </a:r>
          </a:p>
          <a:p>
            <a:pPr marL="0" indent="0">
              <a:buNone/>
            </a:pPr>
            <a:r>
              <a:rPr lang="en-US" b="1" cap="all">
                <a:ea typeface="+mn-lt"/>
                <a:cs typeface="+mn-lt"/>
              </a:rPr>
              <a:t>Department of Mental Health and Addiction Services </a:t>
            </a:r>
            <a:r>
              <a:rPr lang="en-US" b="1">
                <a:ea typeface="+mn-lt"/>
                <a:cs typeface="+mn-lt"/>
              </a:rPr>
              <a:t>(</a:t>
            </a:r>
            <a:r>
              <a:rPr lang="en-US" b="1">
                <a:ea typeface="+mn-lt"/>
                <a:cs typeface="+mn-lt"/>
                <a:hlinkClick r:id="rId14"/>
              </a:rPr>
              <a:t>DMHAS</a:t>
            </a:r>
            <a:r>
              <a:rPr lang="en-US" b="1">
                <a:ea typeface="+mn-lt"/>
                <a:cs typeface="+mn-lt"/>
              </a:rPr>
              <a:t>):</a:t>
            </a:r>
          </a:p>
          <a:p>
            <a:r>
              <a:rPr lang="en-US">
                <a:ea typeface="+mn-lt"/>
                <a:cs typeface="+mn-lt"/>
                <a:hlinkClick r:id="rId15"/>
              </a:rPr>
              <a:t>Young Adult Services </a:t>
            </a:r>
            <a:r>
              <a:rPr lang="en-US">
                <a:ea typeface="+mn-lt"/>
                <a:cs typeface="+mn-lt"/>
              </a:rPr>
              <a:t>(YAS)</a:t>
            </a:r>
          </a:p>
          <a:p>
            <a:pPr marL="0" indent="0">
              <a:buNone/>
            </a:pPr>
            <a:r>
              <a:rPr lang="en-US" b="1" cap="all">
                <a:cs typeface="Calibri"/>
              </a:rPr>
              <a:t>CONNECTICUT BEHAVIORAL HEALTH PARTNERSHIP: Beacon health (</a:t>
            </a:r>
            <a:r>
              <a:rPr lang="en-US" b="1" cap="all">
                <a:cs typeface="Calibri"/>
                <a:hlinkClick r:id="rId16"/>
              </a:rPr>
              <a:t>CT BHP</a:t>
            </a:r>
            <a:r>
              <a:rPr lang="en-US" b="1" cap="all">
                <a:cs typeface="Calibri"/>
              </a:rPr>
              <a:t>)</a:t>
            </a:r>
          </a:p>
          <a:p>
            <a:pPr marL="0" indent="0">
              <a:buNone/>
            </a:pPr>
            <a:r>
              <a:rPr lang="en-US" b="1" cap="all">
                <a:cs typeface="Calibri"/>
              </a:rPr>
              <a:t>Bureau of Special Education </a:t>
            </a:r>
            <a:r>
              <a:rPr lang="en-US" b="1">
                <a:cs typeface="Calibri"/>
              </a:rPr>
              <a:t>(</a:t>
            </a:r>
            <a:r>
              <a:rPr lang="en-US" b="1">
                <a:cs typeface="Calibri"/>
                <a:hlinkClick r:id="rId17"/>
              </a:rPr>
              <a:t>BSE</a:t>
            </a:r>
            <a:r>
              <a:rPr lang="en-US" b="1">
                <a:cs typeface="Calibri"/>
              </a:rPr>
              <a:t>)</a:t>
            </a:r>
          </a:p>
          <a:p>
            <a:r>
              <a:rPr lang="en-US">
                <a:cs typeface="Calibri"/>
                <a:hlinkClick r:id="rId18"/>
              </a:rPr>
              <a:t>EdSight</a:t>
            </a:r>
            <a:r>
              <a:rPr lang="en-US">
                <a:cs typeface="Calibri"/>
              </a:rPr>
              <a:t> – search for transition programs and private schools throughout the state</a:t>
            </a:r>
          </a:p>
          <a:p>
            <a:pPr marL="457200" lvl="1" indent="0">
              <a:buNone/>
            </a:pPr>
            <a:endParaRPr lang="en-US" b="1">
              <a:cs typeface="Calibri"/>
            </a:endParaRPr>
          </a:p>
        </p:txBody>
      </p:sp>
    </p:spTree>
    <p:extLst>
      <p:ext uri="{BB962C8B-B14F-4D97-AF65-F5344CB8AC3E}">
        <p14:creationId xmlns:p14="http://schemas.microsoft.com/office/powerpoint/2010/main" val="3197539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673E79E0C3E640A3EA83010EA564F7" ma:contentTypeVersion="12" ma:contentTypeDescription="Create a new document." ma:contentTypeScope="" ma:versionID="efce251a4746054bbe027ae231bc47a5">
  <xsd:schema xmlns:xsd="http://www.w3.org/2001/XMLSchema" xmlns:xs="http://www.w3.org/2001/XMLSchema" xmlns:p="http://schemas.microsoft.com/office/2006/metadata/properties" xmlns:ns2="5aa524db-7994-4ced-a2c9-48a98e90847e" xmlns:ns3="8a992f34-6748-40d0-a1a6-bff449e3bc95" targetNamespace="http://schemas.microsoft.com/office/2006/metadata/properties" ma:root="true" ma:fieldsID="bb25d42501bc21e45c0a4215ac396311" ns2:_="" ns3:_="">
    <xsd:import namespace="5aa524db-7994-4ced-a2c9-48a98e90847e"/>
    <xsd:import namespace="8a992f34-6748-40d0-a1a6-bff449e3bc9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Description0"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a524db-7994-4ced-a2c9-48a98e9084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Description0" ma:index="12" nillable="true" ma:displayName="Description" ma:internalName="Description0">
      <xsd:simpleType>
        <xsd:restriction base="dms:Note">
          <xsd:maxLength value="255"/>
        </xsd:restrictio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992f34-6748-40d0-a1a6-bff449e3bc9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75d7816-9169-48cb-b9df-4d21a66dca2d}" ma:internalName="TaxCatchAll" ma:showField="CatchAllData" ma:web="8a992f34-6748-40d0-a1a6-bff449e3bc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E8232F-4F5E-4899-A79B-404F75ECB93B}"/>
</file>

<file path=customXml/itemProps2.xml><?xml version="1.0" encoding="utf-8"?>
<ds:datastoreItem xmlns:ds="http://schemas.openxmlformats.org/officeDocument/2006/customXml" ds:itemID="{B4F83F5A-A95F-4E30-9A19-247408F6C177}"/>
</file>

<file path=docProps/app.xml><?xml version="1.0" encoding="utf-8"?>
<Properties xmlns="http://schemas.openxmlformats.org/officeDocument/2006/extended-properties" xmlns:vt="http://schemas.openxmlformats.org/officeDocument/2006/docPropsVTypes">
  <TotalTime>590</TotalTime>
  <Words>841</Words>
  <Application>Microsoft Office PowerPoint</Application>
  <PresentationFormat>Widescreen</PresentationFormat>
  <Paragraphs>81</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Aharoni</vt:lpstr>
      <vt:lpstr>Arial</vt:lpstr>
      <vt:lpstr>Arial Black</vt:lpstr>
      <vt:lpstr>Calibri</vt:lpstr>
      <vt:lpstr>Calibri Light</vt:lpstr>
      <vt:lpstr>Times New Roman</vt:lpstr>
      <vt:lpstr>Office Theme</vt:lpstr>
      <vt:lpstr>Transition Planning: School to Work</vt:lpstr>
      <vt:lpstr>TRANSITION</vt:lpstr>
      <vt:lpstr>Transition Tasks  Beginning at Age 18: </vt:lpstr>
      <vt:lpstr>Role of the DDS Transition Advisor</vt:lpstr>
      <vt:lpstr> Employment First Initiative… Real Work for Real Pay </vt:lpstr>
      <vt:lpstr>Service Delivery Options</vt:lpstr>
      <vt:lpstr>Agency Links</vt:lpstr>
    </vt:vector>
  </TitlesOfParts>
  <Company>State of CT Department of Developmental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Brian K</dc:creator>
  <cp:lastModifiedBy>Smith, Brian K</cp:lastModifiedBy>
  <cp:revision>3</cp:revision>
  <dcterms:created xsi:type="dcterms:W3CDTF">2023-06-22T19:23:41Z</dcterms:created>
  <dcterms:modified xsi:type="dcterms:W3CDTF">2023-06-27T14:24:57Z</dcterms:modified>
</cp:coreProperties>
</file>