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Lst>
  <p:notesMasterIdLst>
    <p:notesMasterId r:id="rId31"/>
  </p:notesMasterIdLst>
  <p:sldIdLst>
    <p:sldId id="256" r:id="rId5"/>
    <p:sldId id="260" r:id="rId6"/>
    <p:sldId id="257" r:id="rId7"/>
    <p:sldId id="281" r:id="rId8"/>
    <p:sldId id="280" r:id="rId9"/>
    <p:sldId id="258" r:id="rId10"/>
    <p:sldId id="276" r:id="rId11"/>
    <p:sldId id="277" r:id="rId12"/>
    <p:sldId id="282" r:id="rId13"/>
    <p:sldId id="278" r:id="rId14"/>
    <p:sldId id="264" r:id="rId15"/>
    <p:sldId id="265" r:id="rId16"/>
    <p:sldId id="266" r:id="rId17"/>
    <p:sldId id="267" r:id="rId18"/>
    <p:sldId id="268" r:id="rId19"/>
    <p:sldId id="269" r:id="rId20"/>
    <p:sldId id="270" r:id="rId21"/>
    <p:sldId id="271" r:id="rId22"/>
    <p:sldId id="272" r:id="rId23"/>
    <p:sldId id="275" r:id="rId24"/>
    <p:sldId id="273" r:id="rId25"/>
    <p:sldId id="274" r:id="rId26"/>
    <p:sldId id="279" r:id="rId27"/>
    <p:sldId id="261" r:id="rId28"/>
    <p:sldId id="263" r:id="rId29"/>
    <p:sldId id="26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EACC9-9E9A-4BE8-9B9A-668452E3E0FC}"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87941-4E91-4AAF-B4BD-6A85D6C37D95}" type="slidenum">
              <a:rPr lang="en-US" smtClean="0"/>
              <a:t>‹#›</a:t>
            </a:fld>
            <a:endParaRPr lang="en-US"/>
          </a:p>
        </p:txBody>
      </p:sp>
    </p:spTree>
    <p:extLst>
      <p:ext uri="{BB962C8B-B14F-4D97-AF65-F5344CB8AC3E}">
        <p14:creationId xmlns:p14="http://schemas.microsoft.com/office/powerpoint/2010/main" val="85938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387941-4E91-4AAF-B4BD-6A85D6C37D95}" type="slidenum">
              <a:rPr lang="en-US" smtClean="0"/>
              <a:t>5</a:t>
            </a:fld>
            <a:endParaRPr lang="en-US"/>
          </a:p>
        </p:txBody>
      </p:sp>
    </p:spTree>
    <p:extLst>
      <p:ext uri="{BB962C8B-B14F-4D97-AF65-F5344CB8AC3E}">
        <p14:creationId xmlns:p14="http://schemas.microsoft.com/office/powerpoint/2010/main" val="258161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390098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26EF5-5A17-4A06-A938-72181D2E2A0D}"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17801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8007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02855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50749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27477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50782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67922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98500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340580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10418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26EF5-5A17-4A06-A938-72181D2E2A0D}"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12276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26EF5-5A17-4A06-A938-72181D2E2A0D}"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18559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7448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35207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F226EF5-5A17-4A06-A938-72181D2E2A0D}" type="datetimeFigureOut">
              <a:rPr lang="en-US" smtClean="0"/>
              <a:t>8/29/2023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37147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26EF5-5A17-4A06-A938-72181D2E2A0D}"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284EC-44F3-4B28-B7DD-F5C07D00D993}" type="slidenum">
              <a:rPr lang="en-US" smtClean="0"/>
              <a:t>‹#›</a:t>
            </a:fld>
            <a:endParaRPr lang="en-US"/>
          </a:p>
        </p:txBody>
      </p:sp>
    </p:spTree>
    <p:extLst>
      <p:ext uri="{BB962C8B-B14F-4D97-AF65-F5344CB8AC3E}">
        <p14:creationId xmlns:p14="http://schemas.microsoft.com/office/powerpoint/2010/main" val="29102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226EF5-5A17-4A06-A938-72181D2E2A0D}" type="datetimeFigureOut">
              <a:rPr lang="en-US" smtClean="0"/>
              <a:t>8/29/2023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B284EC-44F3-4B28-B7DD-F5C07D00D993}" type="slidenum">
              <a:rPr lang="en-US" smtClean="0"/>
              <a:t>‹#›</a:t>
            </a:fld>
            <a:endParaRPr lang="en-US"/>
          </a:p>
        </p:txBody>
      </p:sp>
    </p:spTree>
    <p:extLst>
      <p:ext uri="{BB962C8B-B14F-4D97-AF65-F5344CB8AC3E}">
        <p14:creationId xmlns:p14="http://schemas.microsoft.com/office/powerpoint/2010/main" val="1771713757"/>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cid:a65edea3-aac7-43d3-944a-af848f13d371@namprd09.prod.outlook.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ux9sNn4Lxpw" TargetMode="External"/><Relationship Id="rId1" Type="http://schemas.openxmlformats.org/officeDocument/2006/relationships/slideLayout" Target="../slideLayouts/slideLayout1.xml"/><Relationship Id="rId4" Type="http://schemas.openxmlformats.org/officeDocument/2006/relationships/image" Target="cid:a65edea3-aac7-43d3-944a-af848f13d371@namprd09.prod.outloo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cid:a65edea3-aac7-43d3-944a-af848f13d371@namprd09.prod.outloo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0" name="Rectangle 41">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52" name="Freeform: Shape 45">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blipFill rotWithShape="0">
            <a:blip r:embed="rId2">
              <a:duotone>
                <a:schemeClr val="bg2">
                  <a:shade val="69000"/>
                  <a:hueMod val="108000"/>
                  <a:satMod val="164000"/>
                  <a:lumMod val="74000"/>
                </a:schemeClr>
                <a:schemeClr val="bg2">
                  <a:tint val="96000"/>
                  <a:hueMod val="88000"/>
                  <a:satMod val="140000"/>
                  <a:lumMod val="132000"/>
                </a:schemeClr>
              </a:duotone>
            </a:blip>
            <a:stretch>
              <a:fillRect l="-62913" r="-11361"/>
            </a:stretch>
          </a:blipFill>
          <a:ln>
            <a:noFill/>
          </a:ln>
        </p:spPr>
        <p:txBody>
          <a:bodyPr rtlCol="0" anchor="ctr"/>
          <a:lstStyle/>
          <a:p>
            <a:pPr algn="ctr"/>
            <a:endParaRPr lang="en-US"/>
          </a:p>
        </p:txBody>
      </p:sp>
      <p:sp>
        <p:nvSpPr>
          <p:cNvPr id="2" name="Title 1">
            <a:extLst>
              <a:ext uri="{FF2B5EF4-FFF2-40B4-BE49-F238E27FC236}">
                <a16:creationId xmlns:a16="http://schemas.microsoft.com/office/drawing/2014/main" id="{27342004-DE69-44A1-8F7C-5109688326AD}"/>
              </a:ext>
            </a:extLst>
          </p:cNvPr>
          <p:cNvSpPr>
            <a:spLocks noGrp="1"/>
          </p:cNvSpPr>
          <p:nvPr>
            <p:ph type="ctrTitle"/>
          </p:nvPr>
        </p:nvSpPr>
        <p:spPr>
          <a:xfrm>
            <a:off x="6350141" y="464012"/>
            <a:ext cx="5150948" cy="2425655"/>
          </a:xfrm>
        </p:spPr>
        <p:txBody>
          <a:bodyPr anchor="ctr">
            <a:normAutofit/>
          </a:bodyPr>
          <a:lstStyle/>
          <a:p>
            <a:r>
              <a:rPr lang="en-US">
                <a:solidFill>
                  <a:schemeClr val="tx1"/>
                </a:solidFill>
              </a:rPr>
              <a:t>REMOTE SUPPORTS</a:t>
            </a:r>
          </a:p>
        </p:txBody>
      </p:sp>
      <p:pic>
        <p:nvPicPr>
          <p:cNvPr id="11268" name="Picture 4" descr="Global Digital Connections with Technology Stock Illustration -  Illustration of media, population: 143383389">
            <a:extLst>
              <a:ext uri="{FF2B5EF4-FFF2-40B4-BE49-F238E27FC236}">
                <a16:creationId xmlns:a16="http://schemas.microsoft.com/office/drawing/2014/main" id="{5D4DB738-44DD-4D3E-B3E8-A1A018FC2C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36" r="19741" b="15663"/>
          <a:stretch/>
        </p:blipFill>
        <p:spPr bwMode="auto">
          <a:xfrm>
            <a:off x="290190" y="1177583"/>
            <a:ext cx="5785034" cy="358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a:extLst>
              <a:ext uri="{FF2B5EF4-FFF2-40B4-BE49-F238E27FC236}">
                <a16:creationId xmlns:a16="http://schemas.microsoft.com/office/drawing/2014/main" id="{0F202FB2-3F36-449D-8ACF-38791901E907}"/>
              </a:ext>
            </a:extLst>
          </p:cNvPr>
          <p:cNvSpPr>
            <a:spLocks noGrp="1"/>
          </p:cNvSpPr>
          <p:nvPr>
            <p:ph type="subTitle" idx="1"/>
          </p:nvPr>
        </p:nvSpPr>
        <p:spPr>
          <a:xfrm>
            <a:off x="4892635" y="4898018"/>
            <a:ext cx="7145572" cy="1681043"/>
          </a:xfrm>
        </p:spPr>
        <p:txBody>
          <a:bodyPr anchor="ctr">
            <a:normAutofit fontScale="92500" lnSpcReduction="10000"/>
          </a:bodyPr>
          <a:lstStyle/>
          <a:p>
            <a:r>
              <a:rPr lang="en-US" sz="2400" b="1">
                <a:solidFill>
                  <a:schemeClr val="bg1"/>
                </a:solidFill>
              </a:rPr>
              <a:t>Presented by: </a:t>
            </a:r>
          </a:p>
          <a:p>
            <a:r>
              <a:rPr lang="en-US" sz="3000" b="1">
                <a:solidFill>
                  <a:schemeClr val="tx1"/>
                </a:solidFill>
              </a:rPr>
              <a:t>Amy M. Blaze, MSW, LCSW</a:t>
            </a:r>
          </a:p>
          <a:p>
            <a:r>
              <a:rPr lang="en-US" sz="2400" b="1"/>
              <a:t>Director of Services Development &amp; Supports, Self-DeterminATION, NR </a:t>
            </a:r>
          </a:p>
        </p:txBody>
      </p:sp>
      <p:sp>
        <p:nvSpPr>
          <p:cNvPr id="45" name="Title 1">
            <a:extLst>
              <a:ext uri="{FF2B5EF4-FFF2-40B4-BE49-F238E27FC236}">
                <a16:creationId xmlns:a16="http://schemas.microsoft.com/office/drawing/2014/main" id="{4B224737-3F04-4680-91DE-7B2B03AF1D5F}"/>
              </a:ext>
            </a:extLst>
          </p:cNvPr>
          <p:cNvSpPr txBox="1">
            <a:spLocks/>
          </p:cNvSpPr>
          <p:nvPr/>
        </p:nvSpPr>
        <p:spPr>
          <a:xfrm>
            <a:off x="6406965" y="2421255"/>
            <a:ext cx="5785034" cy="219782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a:solidFill>
                  <a:schemeClr val="accent1"/>
                </a:solidFill>
                <a:latin typeface="Arial Narrow" panose="020B0606020202030204" pitchFamily="34" charset="0"/>
              </a:rPr>
              <a:t>Getting Started, Team Process,   &amp;  Creative Solutions </a:t>
            </a:r>
          </a:p>
        </p:txBody>
      </p:sp>
    </p:spTree>
    <p:extLst>
      <p:ext uri="{BB962C8B-B14F-4D97-AF65-F5344CB8AC3E}">
        <p14:creationId xmlns:p14="http://schemas.microsoft.com/office/powerpoint/2010/main" val="407915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A4437A-0CD1-4664-8843-448A1147D45A}"/>
              </a:ext>
            </a:extLst>
          </p:cNvPr>
          <p:cNvPicPr>
            <a:picLocks noChangeAspect="1"/>
          </p:cNvPicPr>
          <p:nvPr/>
        </p:nvPicPr>
        <p:blipFill rotWithShape="1">
          <a:blip r:embed="rId3"/>
          <a:srcRect l="5129" t="2060" r="3507" b="1373"/>
          <a:stretch/>
        </p:blipFill>
        <p:spPr>
          <a:xfrm>
            <a:off x="211873" y="178419"/>
            <a:ext cx="11831444" cy="6490009"/>
          </a:xfrm>
          <a:prstGeom prst="rect">
            <a:avLst/>
          </a:prstGeom>
        </p:spPr>
      </p:pic>
      <p:pic>
        <p:nvPicPr>
          <p:cNvPr id="4" name="Picture 3">
            <a:extLst>
              <a:ext uri="{FF2B5EF4-FFF2-40B4-BE49-F238E27FC236}">
                <a16:creationId xmlns:a16="http://schemas.microsoft.com/office/drawing/2014/main" id="{2021CDF0-3CDD-495B-83F5-609E86665B38}"/>
              </a:ext>
            </a:extLst>
          </p:cNvPr>
          <p:cNvPicPr>
            <a:picLocks noChangeAspect="1"/>
          </p:cNvPicPr>
          <p:nvPr/>
        </p:nvPicPr>
        <p:blipFill>
          <a:blip r:embed="rId4"/>
          <a:stretch>
            <a:fillRect/>
          </a:stretch>
        </p:blipFill>
        <p:spPr>
          <a:xfrm>
            <a:off x="426241" y="5497551"/>
            <a:ext cx="5430644" cy="816150"/>
          </a:xfrm>
          <a:prstGeom prst="rect">
            <a:avLst/>
          </a:prstGeom>
        </p:spPr>
      </p:pic>
    </p:spTree>
    <p:extLst>
      <p:ext uri="{BB962C8B-B14F-4D97-AF65-F5344CB8AC3E}">
        <p14:creationId xmlns:p14="http://schemas.microsoft.com/office/powerpoint/2010/main" val="299728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4AF0F-C868-442E-A245-31C6B0B9C8CE}"/>
              </a:ext>
            </a:extLst>
          </p:cNvPr>
          <p:cNvSpPr>
            <a:spLocks noChangeArrowheads="1"/>
          </p:cNvSpPr>
          <p:nvPr/>
        </p:nvSpPr>
        <p:spPr bwMode="auto">
          <a:xfrm>
            <a:off x="278782" y="949396"/>
            <a:ext cx="11429030" cy="5724644"/>
          </a:xfrm>
          <a:prstGeom prst="rect">
            <a:avLst/>
          </a:prstGeom>
          <a:solidFill>
            <a:schemeClr val="tx2"/>
          </a:solidFill>
          <a:ln>
            <a:solidFill>
              <a:schemeClr val="accent1">
                <a:lumMod val="60000"/>
                <a:lumOff val="40000"/>
              </a:schemeClr>
            </a:solid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Arial Narrow" panose="020B0606020202030204" pitchFamily="34" charset="0"/>
                <a:ea typeface="Times New Roman" panose="02020603050405020304" pitchFamily="18" charset="0"/>
              </a:rPr>
              <a:t>What would the individual like to be able to do more independently by using Remote Support?</a:t>
            </a:r>
            <a:r>
              <a:rPr kumimoji="0" lang="en-US" altLang="en-US" sz="1200" b="1" i="0" u="sng" strike="noStrike" cap="none" normalizeH="0" baseline="0">
                <a:ln>
                  <a:noFill/>
                </a:ln>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The purpose of this assessment is to determine the appropriateness of utilizing remote technology as part of an individual’s service delivery plan.  It will assist the person with making informed choices and planning for success.  Please note the following information to help guide the process:</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The identification of risk does not automatically prevent the person from accessing remote support, as people have the right to choose to take risks—otherwise known as “</a:t>
            </a:r>
            <a:r>
              <a:rPr kumimoji="0" lang="en-US" altLang="en-US" sz="2400" b="0" i="1" u="none" strike="noStrike" cap="none" normalizeH="0" baseline="0">
                <a:ln>
                  <a:noFill/>
                </a:ln>
                <a:solidFill>
                  <a:schemeClr val="bg1"/>
                </a:solidFill>
                <a:effectLst/>
                <a:latin typeface="Arial Narrow" panose="020B0606020202030204" pitchFamily="34" charset="0"/>
                <a:ea typeface="Arial" panose="020B0604020202020204" pitchFamily="34" charset="0"/>
              </a:rPr>
              <a:t>value-based decision making</a:t>
            </a: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  Many risks, encountered by an individual, may be addressed through well-planned use of remote support technology. </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Planning and support team members should be reviewing this assessment before the meeting to identify issues and concerns.  At the meeting, the discussion should focus on how concerns might be addressed through technology and remote support options. </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This assessment must be completed by the case manager, in collaboration with the individual, their family/representative (when appropriate), the provider, and other members of the team.  </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bg1"/>
                </a:solidFill>
                <a:effectLst/>
                <a:latin typeface="Arial Narrow" panose="020B0606020202030204" pitchFamily="34" charset="0"/>
                <a:ea typeface="Arial" panose="020B0604020202020204" pitchFamily="34" charset="0"/>
              </a:rPr>
              <a:t>If any of the following are checked NO, then the team should reconsider the appropriateness of remote supports.</a:t>
            </a:r>
            <a:endParaRPr kumimoji="0" lang="en-US" altLang="en-US" sz="2400" b="0" i="0" u="none" strike="noStrike" cap="none" normalizeH="0" baseline="0">
              <a:ln>
                <a:noFill/>
              </a:ln>
              <a:solidFill>
                <a:schemeClr val="bg1"/>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F1854968-829B-4CC8-9FFA-4CAFFADF223C}"/>
              </a:ext>
            </a:extLst>
          </p:cNvPr>
          <p:cNvSpPr/>
          <p:nvPr/>
        </p:nvSpPr>
        <p:spPr>
          <a:xfrm>
            <a:off x="278782" y="179955"/>
            <a:ext cx="10716320" cy="769441"/>
          </a:xfrm>
          <a:prstGeom prst="rect">
            <a:avLst/>
          </a:prstGeom>
          <a:noFill/>
          <a:ln>
            <a:solidFill>
              <a:schemeClr val="accent1">
                <a:lumMod val="40000"/>
                <a:lumOff val="60000"/>
              </a:schemeClr>
            </a:solidFill>
          </a:ln>
        </p:spPr>
        <p:txBody>
          <a:bodyPr wrap="square" lIns="91440" tIns="45720" rIns="91440" bIns="45720">
            <a:spAutoFit/>
          </a:bodyPr>
          <a:lstStyle/>
          <a:p>
            <a:r>
              <a:rPr lang="en-US" sz="4400" b="0" cap="none" spc="0">
                <a:ln w="0"/>
                <a:solidFill>
                  <a:schemeClr val="accent1"/>
                </a:solidFill>
                <a:effectLst>
                  <a:outerShdw blurRad="38100" dist="25400" dir="5400000" algn="ctr" rotWithShape="0">
                    <a:srgbClr val="6E747A">
                      <a:alpha val="43000"/>
                    </a:srgbClr>
                  </a:outerShdw>
                </a:effectLst>
              </a:rPr>
              <a:t>Are Remote Supports Right for Me?</a:t>
            </a:r>
          </a:p>
        </p:txBody>
      </p:sp>
    </p:spTree>
    <p:extLst>
      <p:ext uri="{BB962C8B-B14F-4D97-AF65-F5344CB8AC3E}">
        <p14:creationId xmlns:p14="http://schemas.microsoft.com/office/powerpoint/2010/main" val="86462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5C8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E918C4-B800-407A-A2E1-03635363E808}"/>
              </a:ext>
            </a:extLst>
          </p:cNvPr>
          <p:cNvPicPr>
            <a:picLocks noChangeAspect="1"/>
          </p:cNvPicPr>
          <p:nvPr/>
        </p:nvPicPr>
        <p:blipFill rotWithShape="1">
          <a:blip r:embed="rId3"/>
          <a:srcRect r="1" b="18588"/>
          <a:stretch/>
        </p:blipFill>
        <p:spPr>
          <a:xfrm>
            <a:off x="643467" y="609735"/>
            <a:ext cx="10905066" cy="5571066"/>
          </a:xfrm>
          <a:prstGeom prst="rect">
            <a:avLst/>
          </a:prstGeom>
          <a:ln>
            <a:solidFill>
              <a:schemeClr val="accent1">
                <a:lumMod val="60000"/>
                <a:lumOff val="40000"/>
              </a:schemeClr>
            </a:solidFill>
          </a:ln>
        </p:spPr>
      </p:pic>
      <p:sp>
        <p:nvSpPr>
          <p:cNvPr id="19" name="Rectangle 11">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442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F0B8F-322E-49F1-A41E-4D58F3CAA4C5}"/>
              </a:ext>
            </a:extLst>
          </p:cNvPr>
          <p:cNvSpPr>
            <a:spLocks noChangeArrowheads="1"/>
          </p:cNvSpPr>
          <p:nvPr/>
        </p:nvSpPr>
        <p:spPr bwMode="auto">
          <a:xfrm>
            <a:off x="562219" y="305069"/>
            <a:ext cx="10890084" cy="6247864"/>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0700" algn="l"/>
              </a:tabLst>
              <a:defRPr>
                <a:solidFill>
                  <a:schemeClr val="tx1"/>
                </a:solidFill>
                <a:latin typeface="Arial" panose="020B0604020202020204" pitchFamily="34" charset="0"/>
              </a:defRPr>
            </a:lvl1pPr>
            <a:lvl2pPr eaLnBrk="0" fontAlgn="base" hangingPunct="0">
              <a:spcBef>
                <a:spcPct val="0"/>
              </a:spcBef>
              <a:spcAft>
                <a:spcPct val="0"/>
              </a:spcAft>
              <a:tabLst>
                <a:tab pos="5600700" algn="l"/>
              </a:tabLst>
              <a:defRPr>
                <a:solidFill>
                  <a:schemeClr val="tx1"/>
                </a:solidFill>
                <a:latin typeface="Arial" panose="020B0604020202020204" pitchFamily="34" charset="0"/>
              </a:defRPr>
            </a:lvl2pPr>
            <a:lvl3pPr eaLnBrk="0" fontAlgn="base" hangingPunct="0">
              <a:spcBef>
                <a:spcPct val="0"/>
              </a:spcBef>
              <a:spcAft>
                <a:spcPct val="0"/>
              </a:spcAft>
              <a:tabLst>
                <a:tab pos="5600700" algn="l"/>
              </a:tabLst>
              <a:defRPr>
                <a:solidFill>
                  <a:schemeClr val="tx1"/>
                </a:solidFill>
                <a:latin typeface="Arial" panose="020B0604020202020204" pitchFamily="34" charset="0"/>
              </a:defRPr>
            </a:lvl3pPr>
            <a:lvl4pPr eaLnBrk="0" fontAlgn="base" hangingPunct="0">
              <a:spcBef>
                <a:spcPct val="0"/>
              </a:spcBef>
              <a:spcAft>
                <a:spcPct val="0"/>
              </a:spcAft>
              <a:tabLst>
                <a:tab pos="5600700" algn="l"/>
              </a:tabLst>
              <a:defRPr>
                <a:solidFill>
                  <a:schemeClr val="tx1"/>
                </a:solidFill>
                <a:latin typeface="Arial" panose="020B0604020202020204" pitchFamily="34" charset="0"/>
              </a:defRPr>
            </a:lvl4pPr>
            <a:lvl5pPr eaLnBrk="0" fontAlgn="base" hangingPunct="0">
              <a:spcBef>
                <a:spcPct val="0"/>
              </a:spcBef>
              <a:spcAft>
                <a:spcPct val="0"/>
              </a:spcAft>
              <a:tabLst>
                <a:tab pos="5600700" algn="l"/>
              </a:tabLst>
              <a:defRPr>
                <a:solidFill>
                  <a:schemeClr val="tx1"/>
                </a:solidFill>
                <a:latin typeface="Arial" panose="020B0604020202020204" pitchFamily="34" charset="0"/>
              </a:defRPr>
            </a:lvl5pPr>
            <a:lvl6pPr eaLnBrk="0" fontAlgn="base" hangingPunct="0">
              <a:spcBef>
                <a:spcPct val="0"/>
              </a:spcBef>
              <a:spcAft>
                <a:spcPct val="0"/>
              </a:spcAft>
              <a:tabLst>
                <a:tab pos="5600700" algn="l"/>
              </a:tabLst>
              <a:defRPr>
                <a:solidFill>
                  <a:schemeClr val="tx1"/>
                </a:solidFill>
                <a:latin typeface="Arial" panose="020B0604020202020204" pitchFamily="34" charset="0"/>
              </a:defRPr>
            </a:lvl6pPr>
            <a:lvl7pPr eaLnBrk="0" fontAlgn="base" hangingPunct="0">
              <a:spcBef>
                <a:spcPct val="0"/>
              </a:spcBef>
              <a:spcAft>
                <a:spcPct val="0"/>
              </a:spcAft>
              <a:tabLst>
                <a:tab pos="5600700" algn="l"/>
              </a:tabLst>
              <a:defRPr>
                <a:solidFill>
                  <a:schemeClr val="tx1"/>
                </a:solidFill>
                <a:latin typeface="Arial" panose="020B0604020202020204" pitchFamily="34" charset="0"/>
              </a:defRPr>
            </a:lvl7pPr>
            <a:lvl8pPr eaLnBrk="0" fontAlgn="base" hangingPunct="0">
              <a:spcBef>
                <a:spcPct val="0"/>
              </a:spcBef>
              <a:spcAft>
                <a:spcPct val="0"/>
              </a:spcAft>
              <a:tabLst>
                <a:tab pos="5600700" algn="l"/>
              </a:tabLst>
              <a:defRPr>
                <a:solidFill>
                  <a:schemeClr val="tx1"/>
                </a:solidFill>
                <a:latin typeface="Arial" panose="020B0604020202020204" pitchFamily="34" charset="0"/>
              </a:defRPr>
            </a:lvl8pPr>
            <a:lvl9pPr eaLnBrk="0" fontAlgn="base" hangingPunct="0">
              <a:spcBef>
                <a:spcPct val="0"/>
              </a:spcBef>
              <a:spcAft>
                <a:spcPct val="0"/>
              </a:spcAft>
              <a:tabLst>
                <a:tab pos="5600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00700" algn="l"/>
              </a:tabLst>
            </a:pPr>
            <a:r>
              <a:rPr kumimoji="0" lang="en-US" altLang="en-US" sz="5400" b="1"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Remote Supports Checklist</a:t>
            </a:r>
            <a:endParaRPr kumimoji="0" lang="en-US" altLang="en-US" sz="20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r>
              <a:rPr kumimoji="0" lang="en-US" altLang="en-US" sz="28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This document serves as a guide to the development of a Remote Support set up as well as a final checklist documenting the supports that have been set up.  This document should remain in the master record. Additional details of the supports are documented throughout the Person-Centered Plan as would be any supports. </a:t>
            </a:r>
            <a:endParaRPr kumimoji="0" lang="en-US" altLang="en-US" sz="1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endParaRPr kumimoji="0" lang="en-US" altLang="en-US" sz="2400" b="1" i="1"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r>
              <a:rPr kumimoji="0" lang="en-US" altLang="en-US" sz="2400" b="1" i="1"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Remote Supports</a:t>
            </a:r>
            <a:r>
              <a:rPr kumimoji="0" lang="en-US" altLang="en-US" sz="2400" b="0" i="1"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 delivery of support  by </a:t>
            </a:r>
            <a:r>
              <a:rPr kumimoji="0" lang="en-US" altLang="en-US" sz="2400" b="0" i="0"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staff at to a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remote location through virtual means by paid staff or natural supports who are engaged with the individual through technology/devices with the capability for live</a:t>
            </a:r>
            <a:r>
              <a:rPr kumimoji="0" lang="en-US" altLang="en-US" sz="2400" b="0"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two-way communicatio</a:t>
            </a:r>
            <a:r>
              <a:rPr kumimoji="0" lang="en-US" altLang="en-US" sz="2400" b="0" i="0"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n. Equipment used to meet this requirement must include one or more of the following systems:  Motion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sensing systems, radio frequency identification, live video feed, live audio feed, GPS tracking, web-based oversight system, or a device that otherwise meets the requirement for two-way communication. Individual interaction with the staff person may be scheduled, on-demand, or in response to an alert from a device in the remote support equipment system.  </a:t>
            </a:r>
            <a:endParaRPr kumimoji="0" lang="en-US" altLang="en-US" sz="1400" b="0" i="0" u="none" strike="noStrike" cap="none" normalizeH="0" baseline="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584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50060-C212-4B3D-9D22-7DA297691456}"/>
              </a:ext>
            </a:extLst>
          </p:cNvPr>
          <p:cNvSpPr>
            <a:spLocks noChangeArrowheads="1"/>
          </p:cNvSpPr>
          <p:nvPr/>
        </p:nvSpPr>
        <p:spPr bwMode="auto">
          <a:xfrm>
            <a:off x="446048" y="473263"/>
            <a:ext cx="11110332" cy="6186309"/>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0700" algn="l"/>
              </a:tabLst>
              <a:defRPr>
                <a:solidFill>
                  <a:schemeClr val="tx1"/>
                </a:solidFill>
                <a:latin typeface="Arial" panose="020B0604020202020204" pitchFamily="34" charset="0"/>
              </a:defRPr>
            </a:lvl1pPr>
            <a:lvl2pPr eaLnBrk="0" fontAlgn="base" hangingPunct="0">
              <a:spcBef>
                <a:spcPct val="0"/>
              </a:spcBef>
              <a:spcAft>
                <a:spcPct val="0"/>
              </a:spcAft>
              <a:tabLst>
                <a:tab pos="5600700" algn="l"/>
              </a:tabLst>
              <a:defRPr>
                <a:solidFill>
                  <a:schemeClr val="tx1"/>
                </a:solidFill>
                <a:latin typeface="Arial" panose="020B0604020202020204" pitchFamily="34" charset="0"/>
              </a:defRPr>
            </a:lvl2pPr>
            <a:lvl3pPr eaLnBrk="0" fontAlgn="base" hangingPunct="0">
              <a:spcBef>
                <a:spcPct val="0"/>
              </a:spcBef>
              <a:spcAft>
                <a:spcPct val="0"/>
              </a:spcAft>
              <a:tabLst>
                <a:tab pos="5600700" algn="l"/>
              </a:tabLst>
              <a:defRPr>
                <a:solidFill>
                  <a:schemeClr val="tx1"/>
                </a:solidFill>
                <a:latin typeface="Arial" panose="020B0604020202020204" pitchFamily="34" charset="0"/>
              </a:defRPr>
            </a:lvl3pPr>
            <a:lvl4pPr eaLnBrk="0" fontAlgn="base" hangingPunct="0">
              <a:spcBef>
                <a:spcPct val="0"/>
              </a:spcBef>
              <a:spcAft>
                <a:spcPct val="0"/>
              </a:spcAft>
              <a:tabLst>
                <a:tab pos="5600700" algn="l"/>
              </a:tabLst>
              <a:defRPr>
                <a:solidFill>
                  <a:schemeClr val="tx1"/>
                </a:solidFill>
                <a:latin typeface="Arial" panose="020B0604020202020204" pitchFamily="34" charset="0"/>
              </a:defRPr>
            </a:lvl4pPr>
            <a:lvl5pPr eaLnBrk="0" fontAlgn="base" hangingPunct="0">
              <a:spcBef>
                <a:spcPct val="0"/>
              </a:spcBef>
              <a:spcAft>
                <a:spcPct val="0"/>
              </a:spcAft>
              <a:tabLst>
                <a:tab pos="5600700" algn="l"/>
              </a:tabLst>
              <a:defRPr>
                <a:solidFill>
                  <a:schemeClr val="tx1"/>
                </a:solidFill>
                <a:latin typeface="Arial" panose="020B0604020202020204" pitchFamily="34" charset="0"/>
              </a:defRPr>
            </a:lvl5pPr>
            <a:lvl6pPr eaLnBrk="0" fontAlgn="base" hangingPunct="0">
              <a:spcBef>
                <a:spcPct val="0"/>
              </a:spcBef>
              <a:spcAft>
                <a:spcPct val="0"/>
              </a:spcAft>
              <a:tabLst>
                <a:tab pos="5600700" algn="l"/>
              </a:tabLst>
              <a:defRPr>
                <a:solidFill>
                  <a:schemeClr val="tx1"/>
                </a:solidFill>
                <a:latin typeface="Arial" panose="020B0604020202020204" pitchFamily="34" charset="0"/>
              </a:defRPr>
            </a:lvl6pPr>
            <a:lvl7pPr eaLnBrk="0" fontAlgn="base" hangingPunct="0">
              <a:spcBef>
                <a:spcPct val="0"/>
              </a:spcBef>
              <a:spcAft>
                <a:spcPct val="0"/>
              </a:spcAft>
              <a:tabLst>
                <a:tab pos="5600700" algn="l"/>
              </a:tabLst>
              <a:defRPr>
                <a:solidFill>
                  <a:schemeClr val="tx1"/>
                </a:solidFill>
                <a:latin typeface="Arial" panose="020B0604020202020204" pitchFamily="34" charset="0"/>
              </a:defRPr>
            </a:lvl7pPr>
            <a:lvl8pPr eaLnBrk="0" fontAlgn="base" hangingPunct="0">
              <a:spcBef>
                <a:spcPct val="0"/>
              </a:spcBef>
              <a:spcAft>
                <a:spcPct val="0"/>
              </a:spcAft>
              <a:tabLst>
                <a:tab pos="5600700" algn="l"/>
              </a:tabLst>
              <a:defRPr>
                <a:solidFill>
                  <a:schemeClr val="tx1"/>
                </a:solidFill>
                <a:latin typeface="Arial" panose="020B0604020202020204" pitchFamily="34" charset="0"/>
              </a:defRPr>
            </a:lvl8pPr>
            <a:lvl9pPr eaLnBrk="0" fontAlgn="base" hangingPunct="0">
              <a:spcBef>
                <a:spcPct val="0"/>
              </a:spcBef>
              <a:spcAft>
                <a:spcPct val="0"/>
              </a:spcAft>
              <a:tabLst>
                <a:tab pos="5600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00700" algn="l"/>
              </a:tabLst>
            </a:pPr>
            <a:r>
              <a:rPr kumimoji="0" lang="en-US" altLang="en-US" sz="3200" b="1" i="1"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 following items will be completed to set up Remote Supports:</a:t>
            </a: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endParaRPr kumimoji="0" lang="en-US" altLang="en-US" sz="28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none"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Remote Supports has been explained to the individual and/or guardian.</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none"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 Individual and their </a:t>
            </a:r>
            <a:r>
              <a:rPr kumimoji="0" lang="en-US" altLang="en-US" sz="2400" b="0"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and their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Planning &amp; Support Team has completed</a:t>
            </a:r>
            <a:r>
              <a:rPr kumimoji="0" lang="en-US" altLang="en-US" sz="2400" b="0" i="0"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a:t>
            </a:r>
            <a:r>
              <a:rPr kumimoji="0" lang="en-US" altLang="en-US" sz="2400" b="0" i="1"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Is Remote Supports Right for Me” </a:t>
            </a:r>
            <a:r>
              <a:rPr kumimoji="0" lang="en-US" altLang="en-US" sz="2400" b="0"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tool.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 Remote Support Assessment.</a:t>
            </a:r>
            <a:b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kumimoji="0" lang="en-US" altLang="en-US" sz="2400" b="0" i="0" u="none"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Individual’s Planning &amp; Support Team has determined that remote support is a recommended service option.</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sng"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individual has adequate resources or has requested resources from PRAT</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none"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Individual and Planning &amp; Support Team has identified the combination of technology and/or services to meet the individual’s needs. </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none"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Individual and planning team has identified the Virtual Support Partner, On-Call Backup Entity</a:t>
            </a:r>
            <a:r>
              <a:rPr kumimoji="0" lang="en-US" altLang="en-US" sz="2400" b="1"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and Remote Support Technology Supplier. </a:t>
            </a:r>
            <a:endParaRPr kumimoji="0" lang="en-US" altLang="en-US" sz="2400" b="0" i="0" u="none" strike="noStrike" cap="none" normalizeH="0" baseline="0">
              <a:ln>
                <a:noFill/>
              </a:ln>
              <a:solidFill>
                <a:schemeClr val="bg1"/>
              </a:solidFill>
              <a:effectLst/>
              <a:latin typeface="Arial Narrow" panose="020B0606020202030204" pitchFamily="34" charset="0"/>
            </a:endParaRP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r>
              <a:rPr kumimoji="0" lang="en-US" altLang="en-US" sz="2400" b="0" i="0" u="sng" strike="noStrike" cap="none" normalizeH="0" baseline="0">
                <a:ln>
                  <a:noFill/>
                </a:ln>
                <a:solidFill>
                  <a:schemeClr val="bg1"/>
                </a:solidFill>
                <a:effectLst/>
                <a:latin typeface="Arial Narrow" panose="020B0606020202030204" pitchFamily="34" charset="0"/>
                <a:ea typeface="MS Gothic" panose="020B0609070205080204" pitchFamily="49" charset="-128"/>
                <a:cs typeface="Times New Roman" panose="02020603050405020304" pitchFamily="18" charset="0"/>
              </a:rPr>
              <a:t>☐</a:t>
            </a:r>
            <a:r>
              <a:rPr kumimoji="0" lang="en-US" altLang="en-US" sz="2400" b="0" i="0" u="sng" strike="noStrike" cap="none" normalizeH="0" baseline="0">
                <a:ln>
                  <a:noFill/>
                </a:ln>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Remote Supports are documented in the Person-Centered Plan</a:t>
            </a:r>
          </a:p>
          <a:p>
            <a:pPr marL="1828800" marR="0" lvl="4" indent="0" defTabSz="914400" rtl="0" eaLnBrk="0" fontAlgn="base" latinLnBrk="0" hangingPunct="0">
              <a:lnSpc>
                <a:spcPct val="100000"/>
              </a:lnSpc>
              <a:spcBef>
                <a:spcPct val="0"/>
              </a:spcBef>
              <a:spcAft>
                <a:spcPct val="0"/>
              </a:spcAft>
              <a:buClrTx/>
              <a:buSzTx/>
              <a:buFontTx/>
              <a:buAutoNum type="arabicPeriod"/>
              <a:tabLst>
                <a:tab pos="5600700" algn="l"/>
              </a:tabLst>
            </a:pPr>
            <a:endParaRPr lang="en-US" altLang="en-US" sz="2400" u="sng">
              <a:solidFill>
                <a:schemeClr val="bg1"/>
              </a:solidFill>
              <a:latin typeface="Arial Narrow" panose="020B0606020202030204" pitchFamily="34" charset="0"/>
              <a:cs typeface="Times New Roman" panose="02020603050405020304" pitchFamily="18" charset="0"/>
            </a:endParaRPr>
          </a:p>
          <a:p>
            <a:pPr marL="1828800" marR="0" lvl="4" indent="0" algn="l" defTabSz="914400" rtl="0" eaLnBrk="0" fontAlgn="base" latinLnBrk="0" hangingPunct="0">
              <a:lnSpc>
                <a:spcPct val="100000"/>
              </a:lnSpc>
              <a:spcBef>
                <a:spcPct val="0"/>
              </a:spcBef>
              <a:spcAft>
                <a:spcPct val="0"/>
              </a:spcAft>
              <a:buClrTx/>
              <a:buSzTx/>
              <a:tabLst>
                <a:tab pos="5600700" algn="l"/>
              </a:tabLst>
            </a:pPr>
            <a:endParaRPr kumimoji="0" lang="en-US" altLang="en-US" sz="2400" b="0" i="0" u="sng" strike="noStrike" cap="none" normalizeH="0" baseline="0">
              <a:ln>
                <a:noFill/>
              </a:ln>
              <a:solidFill>
                <a:schemeClr val="bg1"/>
              </a:solidFill>
              <a:effectLst/>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47723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1E0B3-0790-4990-88E5-86183D1F073D}"/>
              </a:ext>
            </a:extLst>
          </p:cNvPr>
          <p:cNvSpPr/>
          <p:nvPr/>
        </p:nvSpPr>
        <p:spPr>
          <a:xfrm>
            <a:off x="230458" y="243512"/>
            <a:ext cx="11731084" cy="6370975"/>
          </a:xfrm>
          <a:prstGeom prst="rect">
            <a:avLst/>
          </a:prstGeom>
          <a:solidFill>
            <a:schemeClr val="accent1">
              <a:lumMod val="60000"/>
              <a:lumOff val="40000"/>
            </a:schemeClr>
          </a:solidFill>
        </p:spPr>
        <p:txBody>
          <a:bodyPr wrap="square">
            <a:spAutoFit/>
          </a:bodyPr>
          <a:lstStyle/>
          <a:p>
            <a:pPr marL="2514600" marR="0" lvl="5" indent="-228600">
              <a:lnSpc>
                <a:spcPct val="200000"/>
              </a:lnSpc>
              <a:spcBef>
                <a:spcPts val="0"/>
              </a:spcBef>
              <a:spcAft>
                <a:spcPts val="0"/>
              </a:spcAft>
              <a:buFont typeface="+mj-lt"/>
              <a:buAutoNum type="arabicPeriod"/>
            </a:pPr>
            <a:r>
              <a:rPr lang="en-US" sz="3600" b="1" u="sng">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Identify Virtual Support Partner:</a:t>
            </a:r>
            <a:endParaRPr lang="en-US" sz="36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i="1">
                <a:solidFill>
                  <a:sysClr val="windowText" lastClr="000000"/>
                </a:solidFill>
                <a:latin typeface="Arial Narrow" panose="020B0606020202030204" pitchFamily="34" charset="0"/>
                <a:ea typeface="Calibri" panose="020F0502020204030204" pitchFamily="34" charset="0"/>
              </a:rPr>
              <a:t>Virtual Support Partner:  </a:t>
            </a:r>
            <a:r>
              <a:rPr lang="en-US" sz="2400">
                <a:solidFill>
                  <a:sysClr val="windowText" lastClr="000000"/>
                </a:solidFill>
                <a:latin typeface="Arial Narrow" panose="020B0606020202030204" pitchFamily="34" charset="0"/>
                <a:ea typeface="Calibri" panose="020F0502020204030204" pitchFamily="34" charset="0"/>
              </a:rPr>
              <a:t>A paid support person such as an agency, qualified provider, etc. OR unpaid support person such as a family member, friend, or other natural support that provides virtual support (e.g., prompting, queuing etc.,) from a remote location utilizing the Remote Support System that has been set designed for the individual.  </a:t>
            </a:r>
            <a:r>
              <a:rPr lang="en-US" sz="2400" b="1">
                <a:solidFill>
                  <a:sysClr val="windowText" lastClr="000000"/>
                </a:solidFill>
                <a:latin typeface="Arial Narrow" panose="020B0606020202030204" pitchFamily="34" charset="0"/>
                <a:ea typeface="Calibri" panose="020F0502020204030204" pitchFamily="34" charset="0"/>
              </a:rPr>
              <a:t> </a:t>
            </a:r>
          </a:p>
          <a:p>
            <a:pPr marR="0" lvl="0">
              <a:spcBef>
                <a:spcPts val="0"/>
              </a:spcBef>
              <a:spcAft>
                <a:spcPts val="0"/>
              </a:spcAft>
            </a:pPr>
            <a:endParaRPr lang="en-US" sz="24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endParaRPr>
          </a:p>
          <a:p>
            <a:r>
              <a:rPr lang="en-US" sz="24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Remote Support Technology Supplier</a:t>
            </a:r>
          </a:p>
          <a:p>
            <a:r>
              <a:rPr lang="en-US" sz="24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Qualified provider</a:t>
            </a:r>
          </a:p>
          <a:p>
            <a:r>
              <a:rPr lang="en-US" sz="24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Unpaid support person such as a family member, friend, or natural support that provides virtual support</a:t>
            </a:r>
          </a:p>
          <a:p>
            <a:pPr marL="457200" marR="0">
              <a:spcBef>
                <a:spcPts val="0"/>
              </a:spcBef>
              <a:spcAft>
                <a:spcPts val="0"/>
              </a:spcAft>
            </a:pPr>
            <a:r>
              <a:rPr lang="en-US" sz="240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a:t>
            </a:r>
            <a:endParaRPr lang="en-US" sz="2400">
              <a:solidFill>
                <a:sysClr val="windowText" lastClr="000000"/>
              </a:solidFill>
              <a:latin typeface="Arial Narrow" panose="020B0606020202030204" pitchFamily="34" charset="0"/>
              <a:ea typeface="Calibri" panose="020F0502020204030204" pitchFamily="34" charset="0"/>
            </a:endParaRPr>
          </a:p>
          <a:p>
            <a:pPr marL="457200" marR="0">
              <a:spcBef>
                <a:spcPts val="0"/>
              </a:spcBef>
              <a:spcAft>
                <a:spcPts val="0"/>
              </a:spcAft>
            </a:pPr>
            <a:r>
              <a:rPr lang="en-US" sz="2400" b="1">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Name: </a:t>
            </a:r>
            <a:endParaRPr lang="en-US" sz="2400" b="1">
              <a:solidFill>
                <a:sysClr val="windowText" lastClr="000000"/>
              </a:solidFill>
              <a:latin typeface="Arial Narrow" panose="020B0606020202030204" pitchFamily="34" charset="0"/>
              <a:ea typeface="Calibri" panose="020F0502020204030204" pitchFamily="34" charset="0"/>
            </a:endParaRPr>
          </a:p>
          <a:p>
            <a:pPr marL="457200" marR="0" indent="-57150">
              <a:spcBef>
                <a:spcPts val="0"/>
              </a:spcBef>
              <a:spcAft>
                <a:spcPts val="0"/>
              </a:spcAft>
            </a:pPr>
            <a:r>
              <a:rPr lang="en-US" sz="2400" b="1">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Address:</a:t>
            </a:r>
            <a:endParaRPr lang="en-US" sz="2400" b="1">
              <a:solidFill>
                <a:sysClr val="windowText" lastClr="000000"/>
              </a:solidFill>
              <a:latin typeface="Arial Narrow" panose="020B0606020202030204" pitchFamily="34" charset="0"/>
              <a:ea typeface="Calibri" panose="020F0502020204030204" pitchFamily="34" charset="0"/>
            </a:endParaRPr>
          </a:p>
          <a:p>
            <a:pPr marL="457200" marR="0" indent="-57150">
              <a:spcBef>
                <a:spcPts val="0"/>
              </a:spcBef>
              <a:spcAft>
                <a:spcPts val="0"/>
              </a:spcAft>
            </a:pPr>
            <a:r>
              <a:rPr lang="en-US" sz="2400" b="1">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Contact person:</a:t>
            </a:r>
            <a:endParaRPr lang="en-US" sz="2400" b="1">
              <a:solidFill>
                <a:sysClr val="windowText" lastClr="000000"/>
              </a:solidFill>
              <a:latin typeface="Arial Narrow" panose="020B0606020202030204" pitchFamily="34" charset="0"/>
              <a:ea typeface="Calibri" panose="020F0502020204030204" pitchFamily="34" charset="0"/>
            </a:endParaRPr>
          </a:p>
          <a:p>
            <a:pPr marL="457200" marR="0" indent="-57150">
              <a:spcBef>
                <a:spcPts val="0"/>
              </a:spcBef>
              <a:spcAft>
                <a:spcPts val="0"/>
              </a:spcAft>
            </a:pPr>
            <a:r>
              <a:rPr lang="en-US" sz="2400" b="1">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 Natural Support (Relationship to individual):</a:t>
            </a:r>
            <a:endParaRPr lang="en-US" sz="2400" b="1">
              <a:solidFill>
                <a:sysClr val="windowText" lastClr="000000"/>
              </a:solidFill>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383124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36D81-AF51-4B87-B46B-232A2176CCCC}"/>
              </a:ext>
            </a:extLst>
          </p:cNvPr>
          <p:cNvSpPr/>
          <p:nvPr/>
        </p:nvSpPr>
        <p:spPr>
          <a:xfrm>
            <a:off x="401444" y="243512"/>
            <a:ext cx="11173522" cy="6370975"/>
          </a:xfrm>
          <a:prstGeom prst="rect">
            <a:avLst/>
          </a:prstGeom>
          <a:solidFill>
            <a:schemeClr val="accent5"/>
          </a:solidFill>
          <a:ln>
            <a:solidFill>
              <a:schemeClr val="accent1">
                <a:lumMod val="60000"/>
                <a:lumOff val="40000"/>
              </a:schemeClr>
            </a:solidFill>
          </a:ln>
        </p:spPr>
        <p:txBody>
          <a:bodyPr wrap="square">
            <a:spAutoFit/>
          </a:bodyPr>
          <a:lstStyle/>
          <a:p>
            <a:pPr marL="228600" marR="0">
              <a:spcBef>
                <a:spcPts val="0"/>
              </a:spcBef>
              <a:spcAft>
                <a:spcPts val="0"/>
              </a:spcAft>
            </a:pPr>
            <a:r>
              <a:rPr lang="en-US" sz="3600" b="1" u="sng">
                <a:solidFill>
                  <a:schemeClr val="bg1"/>
                </a:solidFill>
                <a:latin typeface="Arial Narrow" panose="020B0606020202030204" pitchFamily="34" charset="0"/>
                <a:ea typeface="Calibri" panose="020F0502020204030204" pitchFamily="34" charset="0"/>
                <a:cs typeface="Times New Roman" panose="02020603050405020304" pitchFamily="18" charset="0"/>
              </a:rPr>
              <a:t>Remote Support Technology Supplier: </a:t>
            </a:r>
            <a:endParaRPr lang="en-US" sz="3600">
              <a:solidFill>
                <a:schemeClr val="bg1"/>
              </a:solidFill>
              <a:latin typeface="Arial Narrow" panose="020B0606020202030204" pitchFamily="34" charset="0"/>
              <a:ea typeface="Calibri" panose="020F0502020204030204" pitchFamily="34" charset="0"/>
            </a:endParaRPr>
          </a:p>
          <a:p>
            <a:pPr marL="228600" marR="0">
              <a:spcBef>
                <a:spcPts val="0"/>
              </a:spcBef>
              <a:spcAft>
                <a:spcPts val="0"/>
              </a:spcAft>
            </a:pPr>
            <a:r>
              <a:rPr lang="en-US" sz="2400" i="1">
                <a:solidFill>
                  <a:schemeClr val="bg1"/>
                </a:solidFill>
                <a:latin typeface="Arial Narrow" panose="020B0606020202030204" pitchFamily="34" charset="0"/>
                <a:ea typeface="Calibri" panose="020F0502020204030204" pitchFamily="34" charset="0"/>
              </a:rPr>
              <a:t> </a:t>
            </a:r>
            <a:endParaRPr lang="en-US" sz="2400">
              <a:solidFill>
                <a:schemeClr val="bg1"/>
              </a:solidFill>
              <a:latin typeface="Arial Narrow" panose="020B0606020202030204" pitchFamily="34" charset="0"/>
              <a:ea typeface="Calibri" panose="020F0502020204030204" pitchFamily="34" charset="0"/>
            </a:endParaRPr>
          </a:p>
          <a:p>
            <a:pPr>
              <a:tabLst>
                <a:tab pos="457200" algn="l"/>
              </a:tabLst>
            </a:pPr>
            <a:r>
              <a:rPr lang="en-US" sz="2400" b="1">
                <a:solidFill>
                  <a:schemeClr val="bg1"/>
                </a:solidFill>
                <a:latin typeface="Arial Narrow" panose="020B0606020202030204" pitchFamily="34" charset="0"/>
                <a:ea typeface="Calibri" panose="020F0502020204030204" pitchFamily="34" charset="0"/>
              </a:rPr>
              <a:t>Remote Support Technology Supplier: </a:t>
            </a:r>
            <a:r>
              <a:rPr lang="en-US" sz="2400">
                <a:solidFill>
                  <a:schemeClr val="bg1"/>
                </a:solidFill>
                <a:latin typeface="Arial Narrow" panose="020B0606020202030204" pitchFamily="34" charset="0"/>
                <a:ea typeface="Calibri" panose="020F0502020204030204" pitchFamily="34" charset="0"/>
              </a:rPr>
              <a:t>The entity with the responsibility to set up the customized Remote Support system necessary for remote supports based upon each individual’s needs. This entity may additionally provide the real-time Virtual Partner Supports. </a:t>
            </a:r>
          </a:p>
          <a:p>
            <a:pPr>
              <a:tabLst>
                <a:tab pos="457200" algn="l"/>
              </a:tabLst>
            </a:pP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Name: </a:t>
            </a:r>
            <a:endParaRPr lang="en-US" sz="2400">
              <a:solidFill>
                <a:schemeClr val="bg1"/>
              </a:solidFill>
              <a:latin typeface="Arial Narrow" panose="020B0606020202030204" pitchFamily="34" charset="0"/>
              <a:ea typeface="Calibri" panose="020F0502020204030204" pitchFamily="34" charset="0"/>
            </a:endParaRPr>
          </a:p>
          <a:p>
            <a:pPr>
              <a:tabLst>
                <a:tab pos="457200" algn="l"/>
              </a:tabLst>
            </a:pP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Address:</a:t>
            </a:r>
            <a:endParaRPr lang="en-US" sz="2400">
              <a:solidFill>
                <a:schemeClr val="bg1"/>
              </a:solidFill>
              <a:latin typeface="Arial Narrow" panose="020B0606020202030204" pitchFamily="34" charset="0"/>
              <a:ea typeface="Calibri" panose="020F0502020204030204" pitchFamily="34" charset="0"/>
            </a:endParaRPr>
          </a:p>
          <a:p>
            <a:pPr indent="457200">
              <a:tabLst>
                <a:tab pos="457200" algn="l"/>
              </a:tabLst>
            </a:pP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Contact person:</a:t>
            </a:r>
          </a:p>
          <a:p>
            <a:pPr indent="457200">
              <a:tabLst>
                <a:tab pos="457200" algn="l"/>
              </a:tabLst>
            </a:pP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Is </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the </a:t>
            </a:r>
            <a:r>
              <a:rPr lang="en-US" sz="2400" b="1">
                <a:solidFill>
                  <a:schemeClr val="bg1"/>
                </a:solidFill>
                <a:latin typeface="Arial Narrow" panose="020B0606020202030204" pitchFamily="34" charset="0"/>
                <a:ea typeface="Calibri" panose="020F0502020204030204" pitchFamily="34" charset="0"/>
                <a:cs typeface="Times New Roman" panose="02020603050405020304" pitchFamily="18" charset="0"/>
              </a:rPr>
              <a:t>Virtual Support Partner</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a:t>
            </a:r>
            <a:r>
              <a:rPr lang="en-US" sz="2400" b="1">
                <a:solidFill>
                  <a:schemeClr val="bg1"/>
                </a:solidFill>
                <a:latin typeface="Arial Narrow" panose="020B0606020202030204" pitchFamily="34" charset="0"/>
                <a:ea typeface="Calibri" panose="020F0502020204030204" pitchFamily="34" charset="0"/>
                <a:cs typeface="Times New Roman" panose="02020603050405020304" pitchFamily="18" charset="0"/>
              </a:rPr>
              <a:t>Remote Support Technology Supplier </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the same entity? </a:t>
            </a: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Yes             	</a:t>
            </a: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No</a:t>
            </a:r>
          </a:p>
          <a:p>
            <a:pPr indent="457200">
              <a:tabLst>
                <a:tab pos="457200" algn="l"/>
              </a:tabLst>
            </a:pPr>
            <a:endParaRPr lang="en-US" sz="20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2800" b="1" u="sng">
                <a:solidFill>
                  <a:schemeClr val="bg1"/>
                </a:solidFill>
                <a:latin typeface="Arial Narrow" panose="020B0606020202030204" pitchFamily="34" charset="0"/>
                <a:ea typeface="Calibri" panose="020F0502020204030204" pitchFamily="34" charset="0"/>
              </a:rPr>
              <a:t>Remote Support Technology System</a:t>
            </a:r>
            <a:r>
              <a:rPr lang="en-US" sz="2800" b="1" u="sng">
                <a:solidFill>
                  <a:schemeClr val="bg1"/>
                </a:solidFill>
                <a:latin typeface="Arial Narrow" panose="020B0606020202030204" pitchFamily="34" charset="0"/>
                <a:ea typeface="Calibri" panose="020F0502020204030204" pitchFamily="34" charset="0"/>
                <a:cs typeface="Times New Roman" panose="02020603050405020304" pitchFamily="18" charset="0"/>
              </a:rPr>
              <a:t> (Technology Descriptions):</a:t>
            </a:r>
            <a:r>
              <a:rPr lang="en-US" sz="2800" b="1" i="1" u="sng">
                <a:solidFill>
                  <a:schemeClr val="bg1"/>
                </a:solidFill>
                <a:latin typeface="Arial Narrow" panose="020B0606020202030204" pitchFamily="34" charset="0"/>
                <a:ea typeface="Calibri" panose="020F0502020204030204" pitchFamily="34" charset="0"/>
              </a:rPr>
              <a:t> </a:t>
            </a:r>
            <a:endParaRPr lang="en-US" sz="2800" b="1">
              <a:solidFill>
                <a:schemeClr val="bg1"/>
              </a:solidFill>
              <a:latin typeface="Arial Narrow" panose="020B0606020202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i="1">
                <a:solidFill>
                  <a:schemeClr val="bg1"/>
                </a:solidFill>
                <a:latin typeface="Arial Narrow" panose="020B0606020202030204" pitchFamily="34" charset="0"/>
                <a:ea typeface="Calibri" panose="020F0502020204030204" pitchFamily="34" charset="0"/>
              </a:rPr>
              <a:t>Remote Support Technology System:  </a:t>
            </a:r>
            <a:r>
              <a:rPr lang="en-US" sz="2000">
                <a:solidFill>
                  <a:schemeClr val="bg1"/>
                </a:solidFill>
                <a:latin typeface="Arial Narrow" panose="020B0606020202030204" pitchFamily="34" charset="0"/>
                <a:ea typeface="Calibri" panose="020F0502020204030204" pitchFamily="34" charset="0"/>
              </a:rPr>
              <a:t>Technology that facilitates and provides the remote support service. These systems may use wireless technology, and/or phone lines, to link an individual’s home to a Virtual Support Partner (defined below) off-site. The system may use remote sensor technology to send “real-time” data to the Virtual Support Partner who is immediately available to assess the situation and provide assistance in accordance  with the Individual Response Plan</a:t>
            </a:r>
            <a:r>
              <a:rPr lang="en-US" sz="2400">
                <a:solidFill>
                  <a:schemeClr val="bg1"/>
                </a:solidFill>
                <a:latin typeface="Arial Narrow" panose="020B0606020202030204" pitchFamily="34" charset="0"/>
                <a:ea typeface="Calibri" panose="020F0502020204030204" pitchFamily="34" charset="0"/>
              </a:rPr>
              <a:t>.</a:t>
            </a:r>
            <a:endParaRPr lang="en-US" sz="2400">
              <a:solidFill>
                <a:schemeClr val="bg1"/>
              </a:solidFill>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418248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753856-846E-492C-8825-1F7499C2B3CD}"/>
              </a:ext>
            </a:extLst>
          </p:cNvPr>
          <p:cNvGraphicFramePr>
            <a:graphicFrameLocks noGrp="1"/>
          </p:cNvGraphicFramePr>
          <p:nvPr>
            <p:extLst>
              <p:ext uri="{D42A27DB-BD31-4B8C-83A1-F6EECF244321}">
                <p14:modId xmlns:p14="http://schemas.microsoft.com/office/powerpoint/2010/main" val="2367120265"/>
              </p:ext>
            </p:extLst>
          </p:nvPr>
        </p:nvGraphicFramePr>
        <p:xfrm>
          <a:off x="613317" y="2899317"/>
          <a:ext cx="10816683" cy="2418817"/>
        </p:xfrm>
        <a:graphic>
          <a:graphicData uri="http://schemas.openxmlformats.org/drawingml/2006/table">
            <a:tbl>
              <a:tblPr firstRow="1" firstCol="1" bandRow="1">
                <a:tableStyleId>{5C22544A-7EE6-4342-B048-85BDC9FD1C3A}</a:tableStyleId>
              </a:tblPr>
              <a:tblGrid>
                <a:gridCol w="4014092">
                  <a:extLst>
                    <a:ext uri="{9D8B030D-6E8A-4147-A177-3AD203B41FA5}">
                      <a16:colId xmlns:a16="http://schemas.microsoft.com/office/drawing/2014/main" val="331717259"/>
                    </a:ext>
                  </a:extLst>
                </a:gridCol>
                <a:gridCol w="1840298">
                  <a:extLst>
                    <a:ext uri="{9D8B030D-6E8A-4147-A177-3AD203B41FA5}">
                      <a16:colId xmlns:a16="http://schemas.microsoft.com/office/drawing/2014/main" val="267119187"/>
                    </a:ext>
                  </a:extLst>
                </a:gridCol>
                <a:gridCol w="4962293">
                  <a:extLst>
                    <a:ext uri="{9D8B030D-6E8A-4147-A177-3AD203B41FA5}">
                      <a16:colId xmlns:a16="http://schemas.microsoft.com/office/drawing/2014/main" val="511812451"/>
                    </a:ext>
                  </a:extLst>
                </a:gridCol>
              </a:tblGrid>
              <a:tr h="513210">
                <a:tc>
                  <a:txBody>
                    <a:bodyPr/>
                    <a:lstStyle/>
                    <a:p>
                      <a:pPr marL="0" marR="0" indent="457200">
                        <a:spcBef>
                          <a:spcPts val="0"/>
                        </a:spcBef>
                        <a:spcAft>
                          <a:spcPts val="0"/>
                        </a:spcAft>
                      </a:pPr>
                      <a:r>
                        <a:rPr lang="en-US" sz="2800" b="1">
                          <a:effectLst/>
                          <a:latin typeface="Arial Narrow" panose="020B0606020202030204" pitchFamily="34" charset="0"/>
                        </a:rPr>
                        <a:t>Name and Type of Assistive Technology:</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2800" b="1">
                          <a:effectLst/>
                          <a:latin typeface="Arial Narrow" panose="020B0606020202030204" pitchFamily="34" charset="0"/>
                        </a:rPr>
                        <a:t>Quantity</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2800" b="1">
                          <a:effectLst/>
                          <a:latin typeface="Arial Narrow" panose="020B0606020202030204" pitchFamily="34" charset="0"/>
                        </a:rPr>
                        <a:t>Description of use:</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624271"/>
                  </a:ext>
                </a:extLst>
              </a:tr>
              <a:tr h="280960">
                <a:tc>
                  <a:txBody>
                    <a:bodyPr/>
                    <a:lstStyle/>
                    <a:p>
                      <a:pPr marL="0" marR="0" indent="457200">
                        <a:spcBef>
                          <a:spcPts val="0"/>
                        </a:spcBef>
                        <a:spcAft>
                          <a:spcPts val="0"/>
                        </a:spcAft>
                      </a:pPr>
                      <a:r>
                        <a:rPr lang="en-US" sz="2800" b="1">
                          <a:effectLst/>
                          <a:latin typeface="Arial Narrow" panose="020B0606020202030204" pitchFamily="34" charset="0"/>
                        </a:rPr>
                        <a:t> </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2800" b="1">
                          <a:effectLst/>
                          <a:latin typeface="Arial Narrow" panose="020B0606020202030204" pitchFamily="34" charset="0"/>
                        </a:rPr>
                        <a:t> </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2800" b="1">
                          <a:effectLst/>
                          <a:latin typeface="Arial Narrow" panose="020B0606020202030204" pitchFamily="34" charset="0"/>
                        </a:rPr>
                        <a:t> </a:t>
                      </a:r>
                      <a:endParaRPr lang="en-US" sz="28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259652"/>
                  </a:ext>
                </a:extLst>
              </a:tr>
              <a:tr h="280960">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2881264"/>
                  </a:ext>
                </a:extLst>
              </a:tr>
              <a:tr h="363377">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7251229"/>
                  </a:ext>
                </a:extLst>
              </a:tr>
              <a:tr h="0">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2132092"/>
                  </a:ext>
                </a:extLst>
              </a:tr>
              <a:tr h="280960">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spcBef>
                          <a:spcPts val="0"/>
                        </a:spcBef>
                        <a:spcAft>
                          <a:spcPts val="0"/>
                        </a:spcAft>
                      </a:pPr>
                      <a:r>
                        <a:rPr lang="en-US" sz="1400">
                          <a:effectLst/>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268689"/>
                  </a:ext>
                </a:extLst>
              </a:tr>
            </a:tbl>
          </a:graphicData>
        </a:graphic>
      </p:graphicFrame>
      <p:sp>
        <p:nvSpPr>
          <p:cNvPr id="3" name="Rectangle 1">
            <a:extLst>
              <a:ext uri="{FF2B5EF4-FFF2-40B4-BE49-F238E27FC236}">
                <a16:creationId xmlns:a16="http://schemas.microsoft.com/office/drawing/2014/main" id="{58066013-9AC7-43DC-B31C-8948CDC61D99}"/>
              </a:ext>
            </a:extLst>
          </p:cNvPr>
          <p:cNvSpPr>
            <a:spLocks noChangeArrowheads="1"/>
          </p:cNvSpPr>
          <p:nvPr/>
        </p:nvSpPr>
        <p:spPr bwMode="auto">
          <a:xfrm>
            <a:off x="613317" y="226887"/>
            <a:ext cx="1040278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Assistive Technology (AT) Products:</a:t>
            </a:r>
            <a:endParaRPr kumimoji="0" lang="en-US" altLang="en-US" sz="1400" b="0" i="0" u="none" strike="noStrike" cap="none" normalizeH="0" baseline="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1" u="none" strike="noStrike" cap="none" normalizeH="0" baseline="0">
                <a:ln>
                  <a:noFill/>
                </a:ln>
                <a:effectLst/>
                <a:latin typeface="Arial Narrow" panose="020B0606020202030204" pitchFamily="34" charset="0"/>
                <a:ea typeface="Calibri" panose="020F0502020204030204" pitchFamily="34" charset="0"/>
              </a:rPr>
              <a:t>Assistive Technology (AT) Hardware/Software:  Assistive Technology</a:t>
            </a:r>
            <a:r>
              <a:rPr kumimoji="0" lang="en-US" altLang="en-US" sz="2800" b="0" i="1" u="none" strike="noStrike" cap="none" normalizeH="0" baseline="0">
                <a:ln>
                  <a:noFill/>
                </a:ln>
                <a:effectLst/>
                <a:latin typeface="Arial Narrow" panose="020B0606020202030204" pitchFamily="34" charset="0"/>
                <a:ea typeface="Calibri" panose="020F0502020204030204" pitchFamily="34" charset="0"/>
              </a:rPr>
              <a:t> </a:t>
            </a:r>
            <a:r>
              <a:rPr kumimoji="0" lang="en-US" altLang="en-US" sz="2800" b="0" i="0" u="none" strike="noStrike" cap="none" normalizeH="0" baseline="0">
                <a:ln>
                  <a:noFill/>
                </a:ln>
                <a:effectLst/>
                <a:latin typeface="Arial Narrow" panose="020B0606020202030204" pitchFamily="34" charset="0"/>
                <a:ea typeface="Calibri" panose="020F0502020204030204" pitchFamily="34" charset="0"/>
              </a:rPr>
              <a:t>can be any item, piece of equipment, product, service, or system (whether acquired commercially or customized), that will impact or enhance autonomy and the capabilities of a person with a disability. </a:t>
            </a:r>
            <a:endParaRPr kumimoji="0" lang="en-US" altLang="en-US" sz="1400" b="0" i="0" u="none" strike="noStrike" cap="none" normalizeH="0" baseline="0">
              <a:ln>
                <a:noFill/>
              </a:ln>
              <a:effectLst/>
              <a:latin typeface="Arial Narrow" panose="020B0606020202030204" pitchFamily="34" charset="0"/>
            </a:endParaRPr>
          </a:p>
        </p:txBody>
      </p:sp>
      <p:sp>
        <p:nvSpPr>
          <p:cNvPr id="4" name="Rectangle 3">
            <a:extLst>
              <a:ext uri="{FF2B5EF4-FFF2-40B4-BE49-F238E27FC236}">
                <a16:creationId xmlns:a16="http://schemas.microsoft.com/office/drawing/2014/main" id="{C6CAB9E4-1971-456B-965D-EE4634C58AA6}"/>
              </a:ext>
            </a:extLst>
          </p:cNvPr>
          <p:cNvSpPr/>
          <p:nvPr/>
        </p:nvSpPr>
        <p:spPr>
          <a:xfrm>
            <a:off x="-278781" y="5507163"/>
            <a:ext cx="11039707" cy="1015663"/>
          </a:xfrm>
          <a:prstGeom prst="rect">
            <a:avLst/>
          </a:prstGeom>
        </p:spPr>
        <p:txBody>
          <a:bodyPr wrap="square">
            <a:spAutoFit/>
          </a:bodyPr>
          <a:lstStyle/>
          <a:p>
            <a:pPr lvl="4" defTabSz="914400" eaLnBrk="0" fontAlgn="base" hangingPunct="0">
              <a:spcBef>
                <a:spcPct val="0"/>
              </a:spcBef>
              <a:spcAft>
                <a:spcPct val="0"/>
              </a:spcAft>
            </a:pPr>
            <a:r>
              <a:rPr lang="en-US" altLang="en-US" sz="2000">
                <a:latin typeface="Arial Narrow" panose="020B0606020202030204" pitchFamily="34" charset="0"/>
                <a:ea typeface="Calibri" panose="020F0502020204030204" pitchFamily="34" charset="0"/>
                <a:cs typeface="Times New Roman" panose="02020603050405020304" pitchFamily="18" charset="0"/>
              </a:rPr>
              <a:t>*The use of Assistive Technology intended to enable independence would not require a Human Rights Committee Review (HRC).</a:t>
            </a:r>
            <a:r>
              <a:rPr lang="en-US" altLang="en-US" sz="2000" bmk="">
                <a:latin typeface="Arial Narrow" panose="020B0606020202030204" pitchFamily="34" charset="0"/>
                <a:ea typeface="Calibri" panose="020F0502020204030204" pitchFamily="34" charset="0"/>
                <a:cs typeface="Times New Roman" panose="02020603050405020304" pitchFamily="18" charset="0"/>
              </a:rPr>
              <a:t> If the assistive technology employed is determined to infringe on the rights of the individual or others, an HRC review would be required. </a:t>
            </a:r>
            <a:endParaRPr lang="en-US" altLang="en-US" sz="3200">
              <a:latin typeface="Arial" panose="020B0604020202020204" pitchFamily="34" charset="0"/>
            </a:endParaRPr>
          </a:p>
        </p:txBody>
      </p:sp>
    </p:spTree>
    <p:extLst>
      <p:ext uri="{BB962C8B-B14F-4D97-AF65-F5344CB8AC3E}">
        <p14:creationId xmlns:p14="http://schemas.microsoft.com/office/powerpoint/2010/main" val="73039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F4685-259B-4CB2-8C23-0670F5B9F82E}"/>
              </a:ext>
            </a:extLst>
          </p:cNvPr>
          <p:cNvSpPr/>
          <p:nvPr/>
        </p:nvSpPr>
        <p:spPr>
          <a:xfrm>
            <a:off x="263912" y="983511"/>
            <a:ext cx="11664176" cy="5262979"/>
          </a:xfrm>
          <a:prstGeom prst="rect">
            <a:avLst/>
          </a:prstGeom>
          <a:solidFill>
            <a:schemeClr val="accent1">
              <a:lumMod val="60000"/>
              <a:lumOff val="40000"/>
            </a:schemeClr>
          </a:solidFill>
        </p:spPr>
        <p:txBody>
          <a:bodyPr wrap="square">
            <a:spAutoFit/>
          </a:bodyPr>
          <a:lstStyle/>
          <a:p>
            <a:r>
              <a:rPr lang="en-US" sz="2800" b="1" u="sng">
                <a:solidFill>
                  <a:schemeClr val="bg1"/>
                </a:solidFill>
                <a:latin typeface="Arial Narrow" panose="020B0606020202030204" pitchFamily="34" charset="0"/>
                <a:ea typeface="Calibri" panose="020F0502020204030204" pitchFamily="34" charset="0"/>
                <a:cs typeface="Times New Roman" panose="02020603050405020304" pitchFamily="18" charset="0"/>
              </a:rPr>
              <a:t>Internet Connectivity:</a:t>
            </a:r>
            <a:endPar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2800" b="1">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endPar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85750" algn="l"/>
              </a:tabLst>
            </a:pPr>
            <a:r>
              <a:rPr lang="en-US" sz="2800" b="1" i="1">
                <a:solidFill>
                  <a:schemeClr val="bg1"/>
                </a:solidFill>
                <a:latin typeface="Arial Narrow" panose="020B0606020202030204" pitchFamily="34" charset="0"/>
                <a:ea typeface="Calibri" panose="020F0502020204030204" pitchFamily="34" charset="0"/>
              </a:rPr>
              <a:t>Internet Connectivity</a:t>
            </a:r>
            <a:r>
              <a:rPr lang="en-US" sz="2800" i="1">
                <a:solidFill>
                  <a:schemeClr val="bg1"/>
                </a:solidFill>
                <a:latin typeface="Arial Narrow" panose="020B0606020202030204" pitchFamily="34" charset="0"/>
                <a:ea typeface="Calibri" panose="020F0502020204030204" pitchFamily="34" charset="0"/>
              </a:rPr>
              <a:t>: </a:t>
            </a:r>
            <a:r>
              <a:rPr lang="en-US" sz="2800">
                <a:solidFill>
                  <a:schemeClr val="bg1"/>
                </a:solidFill>
                <a:latin typeface="Arial Narrow" panose="020B0606020202030204" pitchFamily="34" charset="0"/>
                <a:ea typeface="Calibri" panose="020F0502020204030204" pitchFamily="34" charset="0"/>
              </a:rPr>
              <a:t>May include broadband /internet or cellular services provided at fair market value for the purpose of access to activities related to achieving documented person-centered goals and objectives for a period of up to one year.     </a:t>
            </a:r>
          </a:p>
          <a:p>
            <a:pPr marL="342900" marR="0" lvl="0" indent="-342900">
              <a:spcBef>
                <a:spcPts val="0"/>
              </a:spcBef>
              <a:spcAft>
                <a:spcPts val="0"/>
              </a:spcAft>
              <a:buFont typeface="Symbol" panose="05050102010706020507" pitchFamily="18" charset="2"/>
              <a:buChar char=""/>
              <a:tabLst>
                <a:tab pos="285750" algn="l"/>
              </a:tabLst>
            </a:pPr>
            <a:endPar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85750" algn="l"/>
              </a:tabLst>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1. Has </a:t>
            </a:r>
            <a:r>
              <a:rPr lang="en-US" sz="2800" b="1">
                <a:solidFill>
                  <a:schemeClr val="bg1"/>
                </a:solidFill>
                <a:latin typeface="Arial Narrow" panose="020B0606020202030204" pitchFamily="34" charset="0"/>
                <a:ea typeface="Calibri" panose="020F0502020204030204" pitchFamily="34" charset="0"/>
                <a:cs typeface="Times New Roman" panose="02020603050405020304" pitchFamily="18" charset="0"/>
              </a:rPr>
              <a:t>Internet Connectivity</a:t>
            </a: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 been secured?    ☐Yes    	☐No</a:t>
            </a:r>
          </a:p>
          <a:p>
            <a:pPr marR="0" lvl="8">
              <a:spcBef>
                <a:spcPts val="0"/>
              </a:spcBef>
              <a:spcAft>
                <a:spcPts val="0"/>
              </a:spcAft>
            </a:pPr>
            <a:endPar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2. If needed, is there access to a High-Speed Internet connection with enough bandwidth to support recommended enabling technology devices?            </a:t>
            </a:r>
          </a:p>
          <a:p>
            <a:pPr marR="0" lvl="1">
              <a:spcBef>
                <a:spcPts val="0"/>
              </a:spcBef>
              <a:spcAft>
                <a:spcPts val="0"/>
              </a:spcAft>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28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Yes            	</a:t>
            </a:r>
            <a:r>
              <a:rPr lang="en-US" sz="28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No</a:t>
            </a:r>
          </a:p>
          <a:p>
            <a:r>
              <a:rPr lang="en-US" sz="1400" b="1">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endParaRPr lang="en-US" sz="1200">
              <a:solidFill>
                <a:srgbClr val="000000"/>
              </a:solidFill>
              <a:latin typeface="Calibri" panose="020F0502020204030204" pitchFamily="34" charset="0"/>
              <a:ea typeface="Calibri" panose="020F0502020204030204" pitchFamily="34" charset="0"/>
            </a:endParaRPr>
          </a:p>
          <a:p>
            <a:r>
              <a:rPr lang="en-US" sz="1400" b="1">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endParaRPr lang="en-US" sz="120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4382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E5989D-AAA8-42F5-AC4F-AF12778A9BE3}"/>
              </a:ext>
            </a:extLst>
          </p:cNvPr>
          <p:cNvPicPr>
            <a:picLocks noChangeAspect="1"/>
          </p:cNvPicPr>
          <p:nvPr/>
        </p:nvPicPr>
        <p:blipFill>
          <a:blip r:embed="rId2"/>
          <a:stretch>
            <a:fillRect/>
          </a:stretch>
        </p:blipFill>
        <p:spPr>
          <a:xfrm>
            <a:off x="695139" y="814634"/>
            <a:ext cx="10598295" cy="5799922"/>
          </a:xfrm>
          <a:prstGeom prst="rect">
            <a:avLst/>
          </a:prstGeom>
        </p:spPr>
      </p:pic>
    </p:spTree>
    <p:extLst>
      <p:ext uri="{BB962C8B-B14F-4D97-AF65-F5344CB8AC3E}">
        <p14:creationId xmlns:p14="http://schemas.microsoft.com/office/powerpoint/2010/main" val="428364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69B7D-94B7-4ABE-9717-0116593849CE}"/>
              </a:ext>
            </a:extLst>
          </p:cNvPr>
          <p:cNvPicPr/>
          <p:nvPr/>
        </p:nvPicPr>
        <p:blipFill rotWithShape="1">
          <a:blip r:embed="rId2" r:link="rId3">
            <a:extLst>
              <a:ext uri="{28A0092B-C50C-407E-A947-70E740481C1C}">
                <a14:useLocalDpi xmlns:a14="http://schemas.microsoft.com/office/drawing/2010/main" val="0"/>
              </a:ext>
            </a:extLst>
          </a:blip>
          <a:srcRect b="35436"/>
          <a:stretch>
            <a:fillRect/>
          </a:stretch>
        </p:blipFill>
        <p:spPr bwMode="auto">
          <a:xfrm>
            <a:off x="423744" y="274653"/>
            <a:ext cx="11474607" cy="6308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531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64B78E-6DA6-4E19-BB5E-C4964639CF26}"/>
              </a:ext>
            </a:extLst>
          </p:cNvPr>
          <p:cNvSpPr/>
          <p:nvPr/>
        </p:nvSpPr>
        <p:spPr>
          <a:xfrm>
            <a:off x="598449" y="920621"/>
            <a:ext cx="10995102" cy="5016758"/>
          </a:xfrm>
          <a:prstGeom prst="rect">
            <a:avLst/>
          </a:prstGeom>
          <a:solidFill>
            <a:schemeClr val="accent1">
              <a:lumMod val="60000"/>
              <a:lumOff val="40000"/>
            </a:schemeClr>
          </a:solidFill>
        </p:spPr>
        <p:txBody>
          <a:bodyPr wrap="square">
            <a:spAutoFit/>
          </a:bodyPr>
          <a:lstStyle/>
          <a:p>
            <a:r>
              <a:rPr lang="en-US" sz="4000" b="1" u="sng">
                <a:solidFill>
                  <a:schemeClr val="bg1"/>
                </a:solidFill>
                <a:latin typeface="Arial Narrow" panose="020B0606020202030204" pitchFamily="34" charset="0"/>
                <a:ea typeface="Calibri" panose="020F0502020204030204" pitchFamily="34" charset="0"/>
                <a:cs typeface="Times New Roman" panose="02020603050405020304" pitchFamily="18" charset="0"/>
              </a:rPr>
              <a:t>In-Person Response Plan:</a:t>
            </a:r>
            <a:endParaRPr lang="en-US" sz="4000">
              <a:solidFill>
                <a:schemeClr val="bg1"/>
              </a:solidFill>
              <a:latin typeface="Arial Narrow" panose="020B0606020202030204" pitchFamily="34" charset="0"/>
              <a:ea typeface="Calibri" panose="020F0502020204030204" pitchFamily="34" charset="0"/>
            </a:endParaRPr>
          </a:p>
          <a:p>
            <a:r>
              <a:rPr lang="en-US" sz="4000" i="1">
                <a:solidFill>
                  <a:schemeClr val="bg1"/>
                </a:solidFill>
                <a:latin typeface="Arial Narrow" panose="020B0606020202030204" pitchFamily="34" charset="0"/>
                <a:ea typeface="Calibri" panose="020F0502020204030204" pitchFamily="34" charset="0"/>
              </a:rPr>
              <a:t> </a:t>
            </a:r>
            <a:endParaRPr lang="en-US" sz="4000">
              <a:solidFill>
                <a:schemeClr val="bg1"/>
              </a:solidFill>
              <a:latin typeface="Arial Narrow" panose="020B0606020202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4000" b="1" i="1">
                <a:solidFill>
                  <a:schemeClr val="bg1"/>
                </a:solidFill>
                <a:latin typeface="Arial Narrow" panose="020B0606020202030204" pitchFamily="34" charset="0"/>
                <a:ea typeface="Calibri" panose="020F0502020204030204" pitchFamily="34" charset="0"/>
              </a:rPr>
              <a:t>In-Person Response Plan:</a:t>
            </a:r>
            <a:r>
              <a:rPr lang="en-US" sz="4000" i="1">
                <a:solidFill>
                  <a:schemeClr val="bg1"/>
                </a:solidFill>
                <a:latin typeface="Arial Narrow" panose="020B0606020202030204" pitchFamily="34" charset="0"/>
                <a:ea typeface="Calibri" panose="020F0502020204030204" pitchFamily="34" charset="0"/>
              </a:rPr>
              <a:t>  </a:t>
            </a:r>
            <a:r>
              <a:rPr lang="en-US" sz="4000">
                <a:solidFill>
                  <a:schemeClr val="bg1"/>
                </a:solidFill>
                <a:latin typeface="Arial Narrow" panose="020B0606020202030204" pitchFamily="34" charset="0"/>
                <a:ea typeface="Calibri" panose="020F0502020204030204" pitchFamily="34" charset="0"/>
              </a:rPr>
              <a:t>A plan created by an individual’s team and providers that identifies who or what entity will serve as the On-Call Support.  This plan must also provide detail on at least one back-up respondent and expectations around the response times (maximum 30 minutes).</a:t>
            </a:r>
          </a:p>
        </p:txBody>
      </p:sp>
    </p:spTree>
    <p:extLst>
      <p:ext uri="{BB962C8B-B14F-4D97-AF65-F5344CB8AC3E}">
        <p14:creationId xmlns:p14="http://schemas.microsoft.com/office/powerpoint/2010/main" val="107596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BD77F7-9F1B-45CB-8EB6-0EF7DDD43A24}"/>
              </a:ext>
            </a:extLst>
          </p:cNvPr>
          <p:cNvSpPr/>
          <p:nvPr/>
        </p:nvSpPr>
        <p:spPr>
          <a:xfrm>
            <a:off x="301083" y="149583"/>
            <a:ext cx="11374244" cy="6396623"/>
          </a:xfrm>
          <a:prstGeom prst="rect">
            <a:avLst/>
          </a:prstGeom>
          <a:solidFill>
            <a:schemeClr val="accent1">
              <a:lumMod val="60000"/>
              <a:lumOff val="40000"/>
            </a:schemeClr>
          </a:solidFill>
        </p:spPr>
        <p:txBody>
          <a:bodyPr wrap="square">
            <a:spAutoFit/>
          </a:bodyPr>
          <a:lstStyle/>
          <a:p>
            <a:r>
              <a:rPr lang="en-US" sz="1100" b="1">
                <a:solidFill>
                  <a:schemeClr val="bg1"/>
                </a:solidFill>
                <a:latin typeface="Arial Narrow" panose="020B0606020202030204" pitchFamily="34" charset="0"/>
                <a:ea typeface="Calibri" panose="020F0502020204030204" pitchFamily="34" charset="0"/>
              </a:rPr>
              <a:t> </a:t>
            </a:r>
            <a:endParaRPr lang="en-US" sz="2000">
              <a:solidFill>
                <a:schemeClr val="bg1"/>
              </a:solidFill>
              <a:latin typeface="Arial Narrow" panose="020B0606020202030204" pitchFamily="34" charset="0"/>
              <a:ea typeface="Calibri" panose="020F0502020204030204" pitchFamily="34" charset="0"/>
            </a:endParaRPr>
          </a:p>
          <a:p>
            <a:r>
              <a:rPr lang="en-US" sz="3600" b="1">
                <a:solidFill>
                  <a:schemeClr val="bg1"/>
                </a:solidFill>
                <a:latin typeface="Arial Narrow" panose="020B0606020202030204" pitchFamily="34" charset="0"/>
                <a:ea typeface="Calibri" panose="020F0502020204030204" pitchFamily="34" charset="0"/>
              </a:rPr>
              <a:t> </a:t>
            </a:r>
            <a:r>
              <a:rPr lang="en-US" sz="3600" b="1" u="sng">
                <a:solidFill>
                  <a:schemeClr val="bg1"/>
                </a:solidFill>
                <a:latin typeface="Arial Narrow" panose="020B0606020202030204" pitchFamily="34" charset="0"/>
                <a:ea typeface="Calibri" panose="020F0502020204030204" pitchFamily="34" charset="0"/>
              </a:rPr>
              <a:t>Identify On -Call Supports:</a:t>
            </a:r>
            <a:endParaRPr lang="en-US" sz="3600">
              <a:solidFill>
                <a:schemeClr val="bg1"/>
              </a:solidFill>
              <a:latin typeface="Arial Narrow" panose="020B0606020202030204" pitchFamily="34" charset="0"/>
              <a:ea typeface="Calibri" panose="020F0502020204030204" pitchFamily="34" charset="0"/>
            </a:endParaRPr>
          </a:p>
          <a:p>
            <a:r>
              <a:rPr lang="en-US" sz="2400" b="1">
                <a:solidFill>
                  <a:schemeClr val="bg1"/>
                </a:solidFill>
                <a:latin typeface="Arial Narrow" panose="020B0606020202030204" pitchFamily="34" charset="0"/>
                <a:ea typeface="Calibri" panose="020F0502020204030204" pitchFamily="34" charset="0"/>
              </a:rPr>
              <a:t> </a:t>
            </a:r>
            <a:endParaRPr lang="en-US" sz="2400">
              <a:solidFill>
                <a:schemeClr val="bg1"/>
              </a:solidFill>
              <a:latin typeface="Arial Narrow" panose="020B0606020202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2400" b="1">
                <a:solidFill>
                  <a:schemeClr val="bg1"/>
                </a:solidFill>
                <a:latin typeface="Arial Narrow" panose="020B0606020202030204" pitchFamily="34" charset="0"/>
                <a:ea typeface="Times New Roman" panose="02020603050405020304" pitchFamily="18" charset="0"/>
                <a:cs typeface="Calibri" panose="020F0502020204030204" pitchFamily="34" charset="0"/>
              </a:rPr>
              <a:t>On-Call Backup Entity</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entity that is responsible for the on-call service. The on-call service is the backup agency that received a notification from the virtual support partner or from the remote technology directly that an in-person staff intervention is necessary. The on-call back up entity will then contact the corresponding staff to provide the in-person support. </a:t>
            </a:r>
            <a:endParaRPr lang="en-US" sz="2400">
              <a:solidFill>
                <a:schemeClr val="bg1"/>
              </a:solidFill>
              <a:latin typeface="Arial Narrow" panose="020B0606020202030204" pitchFamily="34" charset="0"/>
              <a:ea typeface="Calibri" panose="020F0502020204030204" pitchFamily="34" charset="0"/>
            </a:endParaRPr>
          </a:p>
          <a:p>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Identify who or what entity will serve as the </a:t>
            </a:r>
            <a:r>
              <a:rPr lang="en-US" sz="2400" b="1">
                <a:solidFill>
                  <a:schemeClr val="bg1"/>
                </a:solidFill>
                <a:latin typeface="Arial Narrow" panose="020B0606020202030204" pitchFamily="34" charset="0"/>
                <a:ea typeface="Calibri" panose="020F0502020204030204" pitchFamily="34" charset="0"/>
                <a:cs typeface="Times New Roman" panose="02020603050405020304" pitchFamily="18" charset="0"/>
              </a:rPr>
              <a:t>On-Call Backup Entity to provide </a:t>
            </a:r>
            <a:r>
              <a:rPr lang="en-US" sz="2400" b="1" i="1">
                <a:solidFill>
                  <a:schemeClr val="bg1"/>
                </a:solidFill>
                <a:latin typeface="Arial Narrow" panose="020B0606020202030204" pitchFamily="34" charset="0"/>
                <a:ea typeface="Times New Roman" panose="02020603050405020304" pitchFamily="18" charset="0"/>
                <a:cs typeface="Calibri" panose="020F0502020204030204" pitchFamily="34" charset="0"/>
              </a:rPr>
              <a:t>on demand, in-person support</a:t>
            </a:r>
            <a:r>
              <a:rPr lang="en-US" sz="2400" b="1">
                <a:solidFill>
                  <a:schemeClr val="bg1"/>
                </a:solidFill>
                <a:latin typeface="Arial Narrow" panose="020B0606020202030204" pitchFamily="34" charset="0"/>
                <a:ea typeface="Times New Roman" panose="02020603050405020304" pitchFamily="18" charset="0"/>
                <a:cs typeface="Calibri" panose="020F0502020204030204" pitchFamily="34" charset="0"/>
              </a:rPr>
              <a:t> when needed</a:t>
            </a:r>
            <a:r>
              <a:rPr lang="en-US" sz="2400" b="1">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sz="2400" b="1" i="1">
                <a:solidFill>
                  <a:schemeClr val="bg1"/>
                </a:solidFill>
                <a:latin typeface="Arial Narrow" panose="020B0606020202030204" pitchFamily="34" charset="0"/>
                <a:ea typeface="Calibri" panose="020F0502020204030204" pitchFamily="34" charset="0"/>
              </a:rPr>
              <a:t> </a:t>
            </a:r>
            <a:endParaRPr lang="en-US" sz="2400">
              <a:solidFill>
                <a:schemeClr val="bg1"/>
              </a:solidFill>
              <a:latin typeface="Arial Narrow" panose="020B0606020202030204" pitchFamily="34" charset="0"/>
              <a:ea typeface="Calibri" panose="020F0502020204030204" pitchFamily="34" charset="0"/>
            </a:endParaRPr>
          </a:p>
          <a:p>
            <a:r>
              <a:rPr lang="en-US" sz="800">
                <a:solidFill>
                  <a:schemeClr val="bg1"/>
                </a:solidFill>
                <a:latin typeface="Arial Narrow" panose="020B0606020202030204" pitchFamily="34" charset="0"/>
                <a:ea typeface="Calibri" panose="020F0502020204030204" pitchFamily="34" charset="0"/>
              </a:rPr>
              <a:t> </a:t>
            </a:r>
            <a:endParaRPr lang="en-US" sz="2000">
              <a:solidFill>
                <a:schemeClr val="bg1"/>
              </a:solidFill>
              <a:latin typeface="Arial Narrow" panose="020B0606020202030204" pitchFamily="34" charset="0"/>
              <a:ea typeface="Calibri" panose="020F0502020204030204" pitchFamily="34" charset="0"/>
            </a:endParaRPr>
          </a:p>
          <a:p>
            <a:pPr marL="628650" marR="457200" indent="0">
              <a:spcBef>
                <a:spcPts val="0"/>
              </a:spcBef>
              <a:spcAft>
                <a:spcPts val="0"/>
              </a:spcAft>
            </a:pP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Natural support</a:t>
            </a:r>
            <a:endParaRPr lang="en-US">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628650" marR="457200" indent="0">
              <a:spcBef>
                <a:spcPts val="0"/>
              </a:spcBef>
              <a:spcAft>
                <a:spcPts val="0"/>
              </a:spcAft>
            </a:pP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Self-Hired Direct Support Professional (DSP)</a:t>
            </a:r>
            <a:endParaRPr lang="en-US">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628650" marR="457200" indent="0">
              <a:spcBef>
                <a:spcPts val="0"/>
              </a:spcBef>
              <a:spcAft>
                <a:spcPts val="0"/>
              </a:spcAft>
            </a:pP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Remote Direct Support Professional (RDSP)</a:t>
            </a:r>
            <a:endParaRPr lang="en-US">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628650" marR="457200" indent="0">
              <a:spcBef>
                <a:spcPts val="0"/>
              </a:spcBef>
              <a:spcAft>
                <a:spcPts val="0"/>
              </a:spcAft>
            </a:pPr>
            <a:r>
              <a:rPr lang="en-US" sz="2400">
                <a:solidFill>
                  <a:schemeClr val="bg1"/>
                </a:solidFill>
                <a:latin typeface="Arial Narrow" panose="020B0606020202030204" pitchFamily="34" charset="0"/>
                <a:ea typeface="MS Gothic" panose="020B0609070205080204" pitchFamily="49" charset="-128"/>
                <a:cs typeface="Segoe UI Symbol" panose="020B0502040204020203" pitchFamily="34" charset="0"/>
              </a:rPr>
              <a:t>☐</a:t>
            </a:r>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 Paid agency</a:t>
            </a:r>
            <a:endParaRPr lang="en-US">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sz="2000">
                <a:solidFill>
                  <a:schemeClr val="bg1"/>
                </a:solidFill>
                <a:latin typeface="Arial Narrow" panose="020B0606020202030204" pitchFamily="34" charset="0"/>
                <a:ea typeface="Calibri" panose="020F0502020204030204" pitchFamily="34" charset="0"/>
                <a:cs typeface="Times New Roman" panose="02020603050405020304" pitchFamily="18" charset="0"/>
              </a:rPr>
              <a:t>ame:   </a:t>
            </a:r>
            <a:endParaRPr lang="en-US" sz="2000">
              <a:solidFill>
                <a:schemeClr val="bg1"/>
              </a:solidFill>
              <a:latin typeface="Arial Narrow" panose="020B0606020202030204" pitchFamily="34" charset="0"/>
              <a:ea typeface="Calibri" panose="020F0502020204030204" pitchFamily="34" charset="0"/>
            </a:endParaRPr>
          </a:p>
          <a:p>
            <a:pPr marR="457200"/>
            <a:r>
              <a:rPr lang="en-US" sz="2000">
                <a:solidFill>
                  <a:schemeClr val="bg1"/>
                </a:solidFill>
                <a:latin typeface="Arial Narrow" panose="020B0606020202030204" pitchFamily="34" charset="0"/>
                <a:ea typeface="Calibri" panose="020F0502020204030204" pitchFamily="34" charset="0"/>
                <a:cs typeface="Times New Roman" panose="02020603050405020304" pitchFamily="18" charset="0"/>
              </a:rPr>
              <a:t>Address:</a:t>
            </a:r>
          </a:p>
          <a:p>
            <a:pPr marR="457200"/>
            <a:r>
              <a:rPr lang="en-US" sz="2000">
                <a:solidFill>
                  <a:schemeClr val="bg1"/>
                </a:solidFill>
                <a:latin typeface="Arial Narrow" panose="020B0606020202030204" pitchFamily="34" charset="0"/>
                <a:ea typeface="Calibri" panose="020F0502020204030204" pitchFamily="34" charset="0"/>
                <a:cs typeface="Times New Roman" panose="02020603050405020304" pitchFamily="18" charset="0"/>
              </a:rPr>
              <a:t>Contact number:</a:t>
            </a:r>
          </a:p>
          <a:p>
            <a:r>
              <a:rPr lang="en-US" sz="2000">
                <a:solidFill>
                  <a:schemeClr val="bg1"/>
                </a:solidFill>
                <a:latin typeface="Arial Narrow" panose="020B0606020202030204" pitchFamily="34" charset="0"/>
                <a:ea typeface="Calibri" panose="020F0502020204030204" pitchFamily="34" charset="0"/>
                <a:cs typeface="Times New Roman" panose="02020603050405020304" pitchFamily="18" charset="0"/>
              </a:rPr>
              <a:t>Best method to reach additional </a:t>
            </a:r>
            <a:r>
              <a:rPr lang="en-US" sz="2000" b="1">
                <a:solidFill>
                  <a:schemeClr val="bg1"/>
                </a:solidFill>
                <a:latin typeface="Arial Narrow" panose="020B0606020202030204" pitchFamily="34" charset="0"/>
                <a:ea typeface="Calibri" panose="020F0502020204030204" pitchFamily="34" charset="0"/>
                <a:cs typeface="Times New Roman" panose="02020603050405020304" pitchFamily="18" charset="0"/>
              </a:rPr>
              <a:t>On-Call Back</a:t>
            </a:r>
            <a:endParaRPr lang="en-US" sz="2000">
              <a:solidFill>
                <a:schemeClr val="bg1"/>
              </a:solidFill>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97580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2D39B-74A9-45D1-8E42-E61B1CCDD44C}"/>
              </a:ext>
            </a:extLst>
          </p:cNvPr>
          <p:cNvSpPr/>
          <p:nvPr/>
        </p:nvSpPr>
        <p:spPr>
          <a:xfrm>
            <a:off x="367991" y="1116846"/>
            <a:ext cx="11259014" cy="5262979"/>
          </a:xfrm>
          <a:prstGeom prst="rect">
            <a:avLst/>
          </a:prstGeom>
          <a:solidFill>
            <a:schemeClr val="accent1">
              <a:lumMod val="60000"/>
              <a:lumOff val="40000"/>
            </a:schemeClr>
          </a:solidFill>
        </p:spPr>
        <p:txBody>
          <a:bodyPr wrap="square">
            <a:spAutoFit/>
          </a:bodyPr>
          <a:lstStyle/>
          <a:p>
            <a:r>
              <a:rPr lang="en-US" sz="3200" b="1">
                <a:solidFill>
                  <a:schemeClr val="bg1"/>
                </a:solidFill>
                <a:latin typeface="Arial Narrow" panose="020B0606020202030204" pitchFamily="34" charset="0"/>
                <a:ea typeface="Calibri" panose="020F0502020204030204" pitchFamily="34" charset="0"/>
                <a:cs typeface="Times New Roman" panose="02020603050405020304" pitchFamily="18" charset="0"/>
              </a:rPr>
              <a:t>Entity</a:t>
            </a:r>
            <a:r>
              <a:rPr lang="en-US" sz="3200">
                <a:solidFill>
                  <a:schemeClr val="bg1"/>
                </a:solidFill>
                <a:latin typeface="Arial Narrow" panose="020B0606020202030204" pitchFamily="34" charset="0"/>
                <a:ea typeface="Calibri" panose="020F0502020204030204" pitchFamily="34" charset="0"/>
                <a:cs typeface="Times New Roman" panose="02020603050405020304" pitchFamily="18" charset="0"/>
              </a:rPr>
              <a:t> (Phone /Text/ Email/Other):</a:t>
            </a:r>
          </a:p>
          <a:p>
            <a:pPr marR="457200"/>
            <a:r>
              <a:rPr lang="en-US" sz="320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pPr marR="457200"/>
            <a:r>
              <a:rPr lang="en-US" sz="3200">
                <a:solidFill>
                  <a:schemeClr val="bg1"/>
                </a:solidFill>
                <a:latin typeface="Arial Narrow" panose="020B0606020202030204" pitchFamily="34" charset="0"/>
                <a:ea typeface="Calibri" panose="020F0502020204030204" pitchFamily="34" charset="0"/>
                <a:cs typeface="Times New Roman" panose="02020603050405020304" pitchFamily="18" charset="0"/>
              </a:rPr>
              <a:t>Provide details on at least one additional </a:t>
            </a:r>
            <a:r>
              <a:rPr lang="en-US" sz="3200" b="1">
                <a:solidFill>
                  <a:schemeClr val="bg1"/>
                </a:solidFill>
                <a:latin typeface="Arial Narrow" panose="020B0606020202030204" pitchFamily="34" charset="0"/>
                <a:ea typeface="Calibri" panose="020F0502020204030204" pitchFamily="34" charset="0"/>
                <a:cs typeface="Times New Roman" panose="02020603050405020304" pitchFamily="18" charset="0"/>
              </a:rPr>
              <a:t>On-Call Support</a:t>
            </a:r>
            <a:r>
              <a:rPr lang="en-US" sz="3200">
                <a:solidFill>
                  <a:schemeClr val="bg1"/>
                </a:solidFill>
                <a:latin typeface="Arial Narrow" panose="020B0606020202030204" pitchFamily="34" charset="0"/>
                <a:ea typeface="Calibri" panose="020F0502020204030204" pitchFamily="34" charset="0"/>
                <a:cs typeface="Times New Roman" panose="02020603050405020304" pitchFamily="18" charset="0"/>
              </a:rPr>
              <a:t> respondent:</a:t>
            </a:r>
          </a:p>
          <a:p>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Name:   </a:t>
            </a:r>
            <a:endParaRPr lang="en-US" sz="2000">
              <a:solidFill>
                <a:schemeClr val="bg1"/>
              </a:solidFill>
              <a:latin typeface="Arial Narrow" panose="020B0606020202030204" pitchFamily="34" charset="0"/>
              <a:ea typeface="Calibri" panose="020F0502020204030204" pitchFamily="34" charset="0"/>
            </a:endParaRPr>
          </a:p>
          <a:p>
            <a:pPr marR="457200"/>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Address:</a:t>
            </a:r>
          </a:p>
          <a:p>
            <a:pPr marR="457200"/>
            <a:r>
              <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rPr>
              <a:t>Contact number:</a:t>
            </a:r>
          </a:p>
          <a:p>
            <a:pPr marR="457200"/>
            <a:endPar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R="457200"/>
            <a:endParaRPr lang="en-US" sz="240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Best method to reach additional </a:t>
            </a:r>
            <a:r>
              <a:rPr lang="en-US" sz="2800" b="1">
                <a:solidFill>
                  <a:schemeClr val="bg1"/>
                </a:solidFill>
                <a:latin typeface="Arial Narrow" panose="020B0606020202030204" pitchFamily="34" charset="0"/>
                <a:ea typeface="Calibri" panose="020F0502020204030204" pitchFamily="34" charset="0"/>
                <a:cs typeface="Times New Roman" panose="02020603050405020304" pitchFamily="18" charset="0"/>
              </a:rPr>
              <a:t>On-Call Support</a:t>
            </a: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 (Phone /Text/ Email/Other):</a:t>
            </a:r>
            <a:r>
              <a:rPr lang="en-US" sz="360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pPr marL="457200" marR="457200" indent="-457200">
              <a:buFont typeface="Arial" panose="020B0604020202020204" pitchFamily="34" charset="0"/>
              <a:buChar char="•"/>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Expectations around response times (maximum 30 minutes).</a:t>
            </a:r>
          </a:p>
          <a:p>
            <a:pPr marL="457200" indent="-457200">
              <a:buFont typeface="Arial" panose="020B0604020202020204" pitchFamily="34" charset="0"/>
              <a:buChar char="•"/>
            </a:pPr>
            <a:r>
              <a:rPr lang="en-US" sz="2800">
                <a:solidFill>
                  <a:schemeClr val="bg1"/>
                </a:solidFill>
                <a:latin typeface="Arial Narrow" panose="020B0606020202030204" pitchFamily="34" charset="0"/>
                <a:ea typeface="Calibri" panose="020F0502020204030204" pitchFamily="34" charset="0"/>
                <a:cs typeface="Times New Roman" panose="02020603050405020304" pitchFamily="18" charset="0"/>
              </a:rPr>
              <a:t>Provide any additional instructions for a remote support person regarding safety issues: </a:t>
            </a:r>
            <a:endParaRPr lang="en-US" sz="2400">
              <a:solidFill>
                <a:schemeClr val="bg1"/>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66191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7" name="Rectangle 16">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02BCDBA-8959-4EE7-9C7E-C4A683D86CAA}"/>
              </a:ext>
            </a:extLst>
          </p:cNvPr>
          <p:cNvSpPr>
            <a:spLocks noGrp="1"/>
          </p:cNvSpPr>
          <p:nvPr>
            <p:ph type="title"/>
          </p:nvPr>
        </p:nvSpPr>
        <p:spPr>
          <a:xfrm>
            <a:off x="772817" y="1613342"/>
            <a:ext cx="7860484" cy="3419406"/>
          </a:xfrm>
          <a:solidFill>
            <a:schemeClr val="accent1"/>
          </a:solidFill>
        </p:spPr>
        <p:txBody>
          <a:bodyPr vert="horz" lIns="91440" tIns="45720" rIns="91440" bIns="45720" rtlCol="0" anchor="b">
            <a:normAutofit/>
          </a:bodyPr>
          <a:lstStyle/>
          <a:p>
            <a:r>
              <a:rPr lang="en-US" sz="7200"/>
              <a:t>Provider Qualifications </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852287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668A6A6-C803-4F5D-A611-31E365371602}"/>
              </a:ext>
            </a:extLst>
          </p:cNvPr>
          <p:cNvGraphicFramePr>
            <a:graphicFrameLocks noGrp="1"/>
          </p:cNvGraphicFramePr>
          <p:nvPr>
            <p:extLst>
              <p:ext uri="{D42A27DB-BD31-4B8C-83A1-F6EECF244321}">
                <p14:modId xmlns:p14="http://schemas.microsoft.com/office/powerpoint/2010/main" val="4263396789"/>
              </p:ext>
            </p:extLst>
          </p:nvPr>
        </p:nvGraphicFramePr>
        <p:xfrm>
          <a:off x="267630" y="501804"/>
          <a:ext cx="11503676" cy="6066263"/>
        </p:xfrm>
        <a:graphic>
          <a:graphicData uri="http://schemas.openxmlformats.org/drawingml/2006/table">
            <a:tbl>
              <a:tblPr firstRow="1" firstCol="1" bandRow="1">
                <a:tableStyleId>{5C22544A-7EE6-4342-B048-85BDC9FD1C3A}</a:tableStyleId>
              </a:tblPr>
              <a:tblGrid>
                <a:gridCol w="103284">
                  <a:extLst>
                    <a:ext uri="{9D8B030D-6E8A-4147-A177-3AD203B41FA5}">
                      <a16:colId xmlns:a16="http://schemas.microsoft.com/office/drawing/2014/main" val="461213125"/>
                    </a:ext>
                  </a:extLst>
                </a:gridCol>
                <a:gridCol w="1591701">
                  <a:extLst>
                    <a:ext uri="{9D8B030D-6E8A-4147-A177-3AD203B41FA5}">
                      <a16:colId xmlns:a16="http://schemas.microsoft.com/office/drawing/2014/main" val="2126583658"/>
                    </a:ext>
                  </a:extLst>
                </a:gridCol>
                <a:gridCol w="5776331">
                  <a:extLst>
                    <a:ext uri="{9D8B030D-6E8A-4147-A177-3AD203B41FA5}">
                      <a16:colId xmlns:a16="http://schemas.microsoft.com/office/drawing/2014/main" val="3298439201"/>
                    </a:ext>
                  </a:extLst>
                </a:gridCol>
                <a:gridCol w="4032360">
                  <a:extLst>
                    <a:ext uri="{9D8B030D-6E8A-4147-A177-3AD203B41FA5}">
                      <a16:colId xmlns:a16="http://schemas.microsoft.com/office/drawing/2014/main" val="2332319439"/>
                    </a:ext>
                  </a:extLst>
                </a:gridCol>
              </a:tblGrid>
              <a:tr h="5546926">
                <a:tc>
                  <a:txBody>
                    <a:bodyPr/>
                    <a:lstStyle/>
                    <a:p>
                      <a:pPr marL="0" marR="0" indent="0" algn="ctr">
                        <a:lnSpc>
                          <a:spcPct val="103000"/>
                        </a:lnSpc>
                        <a:spcBef>
                          <a:spcPts val="0"/>
                        </a:spcBef>
                        <a:spcAft>
                          <a:spcPts val="0"/>
                        </a:spcAft>
                      </a:pPr>
                      <a:r>
                        <a:rPr lang="en-US" sz="2800">
                          <a:solidFill>
                            <a:schemeClr val="bg1"/>
                          </a:solidFill>
                          <a:effectLst/>
                          <a:latin typeface="Arial Narrow" panose="020B0606020202030204" pitchFamily="34" charset="0"/>
                        </a:rPr>
                        <a:t> </a:t>
                      </a:r>
                      <a:endParaRPr lang="en-US" sz="2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8942" marR="38942" marT="0" marB="0">
                    <a:solidFill>
                      <a:schemeClr val="accent1"/>
                    </a:solidFill>
                  </a:tcPr>
                </a:tc>
                <a:tc>
                  <a:txBody>
                    <a:bodyPr/>
                    <a:lstStyle/>
                    <a:p>
                      <a:pPr marL="0" marR="0" indent="0" algn="ctr">
                        <a:lnSpc>
                          <a:spcPct val="103000"/>
                        </a:lnSpc>
                        <a:spcBef>
                          <a:spcPts val="0"/>
                        </a:spcBef>
                        <a:spcAft>
                          <a:spcPts val="0"/>
                        </a:spcAft>
                      </a:pPr>
                      <a:r>
                        <a:rPr lang="en-US" sz="2800">
                          <a:solidFill>
                            <a:schemeClr val="bg1"/>
                          </a:solidFill>
                          <a:effectLst/>
                          <a:latin typeface="Arial Narrow" panose="020B0606020202030204" pitchFamily="34" charset="0"/>
                        </a:rPr>
                        <a:t>Support Categories</a:t>
                      </a:r>
                    </a:p>
                    <a:p>
                      <a:pPr marL="6350" marR="748665" indent="-6350">
                        <a:lnSpc>
                          <a:spcPct val="103000"/>
                        </a:lnSpc>
                        <a:spcBef>
                          <a:spcPts val="0"/>
                        </a:spcBef>
                        <a:spcAft>
                          <a:spcPts val="1355"/>
                        </a:spcAft>
                        <a:tabLst>
                          <a:tab pos="472440" algn="l"/>
                        </a:tabLst>
                      </a:pPr>
                      <a:r>
                        <a:rPr lang="en-US" sz="2800">
                          <a:solidFill>
                            <a:schemeClr val="bg1"/>
                          </a:solidFill>
                          <a:effectLst/>
                          <a:latin typeface="Arial Narrow" panose="020B0606020202030204" pitchFamily="34" charset="0"/>
                        </a:rPr>
                        <a:t>		</a:t>
                      </a:r>
                      <a:endParaRPr lang="en-US" sz="2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8942" marR="38942" marT="0" marB="0">
                    <a:solidFill>
                      <a:schemeClr val="accent1"/>
                    </a:solidFill>
                  </a:tcPr>
                </a:tc>
                <a:tc>
                  <a:txBody>
                    <a:bodyPr/>
                    <a:lstStyle/>
                    <a:p>
                      <a:pPr marL="0" marR="0" indent="0" algn="ctr">
                        <a:lnSpc>
                          <a:spcPct val="103000"/>
                        </a:lnSpc>
                        <a:spcBef>
                          <a:spcPts val="0"/>
                        </a:spcBef>
                        <a:spcAft>
                          <a:spcPts val="0"/>
                        </a:spcAft>
                      </a:pPr>
                      <a:r>
                        <a:rPr lang="en-US" sz="2800">
                          <a:solidFill>
                            <a:schemeClr val="bg1"/>
                          </a:solidFill>
                          <a:effectLst/>
                          <a:latin typeface="Arial Narrow" panose="020B0606020202030204" pitchFamily="34" charset="0"/>
                        </a:rPr>
                        <a:t>Principal of the Entity</a:t>
                      </a:r>
                    </a:p>
                    <a:p>
                      <a:pPr marL="0" marR="0" indent="0">
                        <a:lnSpc>
                          <a:spcPct val="103000"/>
                        </a:lnSpc>
                        <a:spcBef>
                          <a:spcPts val="0"/>
                        </a:spcBef>
                        <a:spcAft>
                          <a:spcPts val="0"/>
                        </a:spcAft>
                      </a:pPr>
                      <a:r>
                        <a:rPr lang="en-US" sz="2800">
                          <a:solidFill>
                            <a:schemeClr val="bg1"/>
                          </a:solidFill>
                          <a:effectLst/>
                          <a:latin typeface="Arial Narrow" panose="020B0606020202030204" pitchFamily="34" charset="0"/>
                        </a:rPr>
                        <a:t>(Connecticut Administrator if an out of state corporation)</a:t>
                      </a:r>
                    </a:p>
                    <a:p>
                      <a:pPr marL="0" marR="0" indent="0">
                        <a:lnSpc>
                          <a:spcPct val="103000"/>
                        </a:lnSpc>
                        <a:spcBef>
                          <a:spcPts val="0"/>
                        </a:spcBef>
                        <a:spcAft>
                          <a:spcPts val="0"/>
                        </a:spcAft>
                      </a:pPr>
                      <a:r>
                        <a:rPr lang="en-US" sz="2800">
                          <a:solidFill>
                            <a:schemeClr val="bg1"/>
                          </a:solidFill>
                          <a:effectLst/>
                          <a:latin typeface="Arial Narrow" panose="020B0606020202030204" pitchFamily="34" charset="0"/>
                        </a:rPr>
                        <a:t>Resume or summary of qualifications must Include the following:</a:t>
                      </a:r>
                    </a:p>
                    <a:p>
                      <a:pPr marL="162560" marR="0" indent="-114300">
                        <a:lnSpc>
                          <a:spcPct val="103000"/>
                        </a:lnSpc>
                        <a:spcBef>
                          <a:spcPts val="0"/>
                        </a:spcBef>
                        <a:spcAft>
                          <a:spcPts val="0"/>
                        </a:spcAft>
                      </a:pPr>
                      <a:r>
                        <a:rPr lang="en-US" sz="2800">
                          <a:solidFill>
                            <a:schemeClr val="bg1"/>
                          </a:solidFill>
                          <a:effectLst/>
                          <a:latin typeface="Arial Narrow" panose="020B0606020202030204" pitchFamily="34" charset="0"/>
                        </a:rPr>
                        <a:t>1. Name of employer(s)</a:t>
                      </a:r>
                    </a:p>
                    <a:p>
                      <a:pPr marL="162560" marR="0" indent="-114300">
                        <a:lnSpc>
                          <a:spcPct val="103000"/>
                        </a:lnSpc>
                        <a:spcBef>
                          <a:spcPts val="0"/>
                        </a:spcBef>
                        <a:spcAft>
                          <a:spcPts val="0"/>
                        </a:spcAft>
                      </a:pPr>
                      <a:r>
                        <a:rPr lang="en-US" sz="2800">
                          <a:solidFill>
                            <a:schemeClr val="bg1"/>
                          </a:solidFill>
                          <a:effectLst/>
                          <a:latin typeface="Arial Narrow" panose="020B0606020202030204" pitchFamily="34" charset="0"/>
                        </a:rPr>
                        <a:t>2. Dates of employment</a:t>
                      </a:r>
                    </a:p>
                    <a:p>
                      <a:pPr marL="162560" marR="0" indent="-114300">
                        <a:lnSpc>
                          <a:spcPct val="103000"/>
                        </a:lnSpc>
                        <a:spcBef>
                          <a:spcPts val="0"/>
                        </a:spcBef>
                        <a:spcAft>
                          <a:spcPts val="0"/>
                        </a:spcAft>
                      </a:pPr>
                      <a:r>
                        <a:rPr lang="en-US" sz="2800">
                          <a:solidFill>
                            <a:schemeClr val="bg1"/>
                          </a:solidFill>
                          <a:effectLst/>
                          <a:latin typeface="Arial Narrow" panose="020B0606020202030204" pitchFamily="34" charset="0"/>
                        </a:rPr>
                        <a:t>3. Detailed supervisory/administrative experience including programs and population served. See specific requirements below</a:t>
                      </a:r>
                      <a:endParaRPr lang="en-US" sz="2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8942" marR="38942" marT="0" marB="0">
                    <a:solidFill>
                      <a:schemeClr val="bg2">
                        <a:lumMod val="60000"/>
                        <a:lumOff val="40000"/>
                      </a:schemeClr>
                    </a:solidFill>
                  </a:tcPr>
                </a:tc>
                <a:tc>
                  <a:txBody>
                    <a:bodyPr/>
                    <a:lstStyle/>
                    <a:p>
                      <a:pPr marL="0" marR="0" indent="0" algn="ctr">
                        <a:lnSpc>
                          <a:spcPct val="103000"/>
                        </a:lnSpc>
                        <a:spcBef>
                          <a:spcPts val="0"/>
                        </a:spcBef>
                        <a:spcAft>
                          <a:spcPts val="0"/>
                        </a:spcAft>
                      </a:pPr>
                      <a:r>
                        <a:rPr lang="en-US" sz="2800">
                          <a:solidFill>
                            <a:schemeClr val="bg1"/>
                          </a:solidFill>
                          <a:effectLst/>
                          <a:latin typeface="Arial Narrow" panose="020B0606020202030204" pitchFamily="34" charset="0"/>
                        </a:rPr>
                        <a:t>Executive Management Team </a:t>
                      </a:r>
                    </a:p>
                    <a:p>
                      <a:pPr marL="0" marR="0" indent="0">
                        <a:lnSpc>
                          <a:spcPct val="103000"/>
                        </a:lnSpc>
                        <a:spcBef>
                          <a:spcPts val="0"/>
                        </a:spcBef>
                        <a:spcAft>
                          <a:spcPts val="0"/>
                        </a:spcAft>
                      </a:pPr>
                      <a:r>
                        <a:rPr lang="en-US" sz="2800">
                          <a:solidFill>
                            <a:schemeClr val="bg1"/>
                          </a:solidFill>
                          <a:effectLst/>
                          <a:latin typeface="Arial Narrow" panose="020B0606020202030204" pitchFamily="34" charset="0"/>
                        </a:rPr>
                        <a:t>Resume or summary of qualifications must Include the following: 1. Name of employer(s) 2. Dates of employment 3. Detailed supervisory/direct care experience including programs and population served. See specific requirements below.</a:t>
                      </a:r>
                      <a:endParaRPr lang="en-US" sz="28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8942" marR="38942" marT="0" marB="0">
                    <a:solidFill>
                      <a:schemeClr val="accent1">
                        <a:lumMod val="60000"/>
                        <a:lumOff val="40000"/>
                      </a:schemeClr>
                    </a:solidFill>
                  </a:tcPr>
                </a:tc>
                <a:extLst>
                  <a:ext uri="{0D108BD9-81ED-4DB2-BD59-A6C34878D82A}">
                    <a16:rowId xmlns:a16="http://schemas.microsoft.com/office/drawing/2014/main" val="1771593034"/>
                  </a:ext>
                </a:extLst>
              </a:tr>
              <a:tr h="519337">
                <a:tc>
                  <a:txBody>
                    <a:bodyPr/>
                    <a:lstStyle/>
                    <a:p>
                      <a:pPr marL="0" marR="0" indent="0">
                        <a:lnSpc>
                          <a:spcPct val="103000"/>
                        </a:lnSpc>
                        <a:spcBef>
                          <a:spcPts val="0"/>
                        </a:spcBef>
                        <a:spcAft>
                          <a:spcPts val="0"/>
                        </a:spcAft>
                      </a:pPr>
                      <a:endParaRPr lang="en-US" sz="2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42" marR="38942" marT="0" marB="0"/>
                </a:tc>
                <a:tc>
                  <a:txBody>
                    <a:bodyPr/>
                    <a:lstStyle/>
                    <a:p>
                      <a:pPr marL="0" marR="0" indent="0">
                        <a:lnSpc>
                          <a:spcPct val="103000"/>
                        </a:lnSpc>
                        <a:spcBef>
                          <a:spcPts val="0"/>
                        </a:spcBef>
                        <a:spcAft>
                          <a:spcPts val="0"/>
                        </a:spcAft>
                      </a:pPr>
                      <a:endParaRPr lang="en-US" sz="2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42" marR="38942" marT="0" marB="0"/>
                </a:tc>
                <a:tc>
                  <a:txBody>
                    <a:bodyPr/>
                    <a:lstStyle/>
                    <a:p>
                      <a:pPr marL="342900" marR="748665" lvl="0" indent="-342900">
                        <a:lnSpc>
                          <a:spcPct val="103000"/>
                        </a:lnSpc>
                        <a:spcBef>
                          <a:spcPts val="0"/>
                        </a:spcBef>
                        <a:spcAft>
                          <a:spcPts val="0"/>
                        </a:spcAft>
                        <a:buFont typeface="+mj-lt"/>
                        <a:buAutoNum type="arabicPeriod"/>
                      </a:pPr>
                      <a:endParaRPr lang="en-US" sz="2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42" marR="38942" marT="0" marB="0"/>
                </a:tc>
                <a:tc>
                  <a:txBody>
                    <a:bodyPr/>
                    <a:lstStyle/>
                    <a:p>
                      <a:pPr marL="0" marR="0" indent="0">
                        <a:lnSpc>
                          <a:spcPct val="103000"/>
                        </a:lnSpc>
                        <a:spcBef>
                          <a:spcPts val="0"/>
                        </a:spcBef>
                        <a:spcAft>
                          <a:spcPts val="0"/>
                        </a:spcAft>
                      </a:pPr>
                      <a:endParaRPr lang="en-US" sz="2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42" marR="38942" marT="0" marB="0"/>
                </a:tc>
                <a:extLst>
                  <a:ext uri="{0D108BD9-81ED-4DB2-BD59-A6C34878D82A}">
                    <a16:rowId xmlns:a16="http://schemas.microsoft.com/office/drawing/2014/main" val="1859763025"/>
                  </a:ext>
                </a:extLst>
              </a:tr>
            </a:tbl>
          </a:graphicData>
        </a:graphic>
      </p:graphicFrame>
      <p:sp>
        <p:nvSpPr>
          <p:cNvPr id="3" name="Rectangle 1">
            <a:extLst>
              <a:ext uri="{FF2B5EF4-FFF2-40B4-BE49-F238E27FC236}">
                <a16:creationId xmlns:a16="http://schemas.microsoft.com/office/drawing/2014/main" id="{C4561DBA-12EC-457E-B689-24B101C9D8AB}"/>
              </a:ext>
            </a:extLst>
          </p:cNvPr>
          <p:cNvSpPr>
            <a:spLocks noChangeArrowheads="1"/>
          </p:cNvSpPr>
          <p:nvPr/>
        </p:nvSpPr>
        <p:spPr bwMode="auto">
          <a:xfrm>
            <a:off x="4754563" y="-19103877"/>
            <a:ext cx="40495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3075" algn="l"/>
              </a:tabLst>
              <a:defRPr>
                <a:solidFill>
                  <a:schemeClr val="tx1"/>
                </a:solidFill>
                <a:latin typeface="Arial" panose="020B0604020202020204" pitchFamily="34" charset="0"/>
              </a:defRPr>
            </a:lvl1pPr>
            <a:lvl2pPr eaLnBrk="0" fontAlgn="base" hangingPunct="0">
              <a:spcBef>
                <a:spcPct val="0"/>
              </a:spcBef>
              <a:spcAft>
                <a:spcPct val="0"/>
              </a:spcAft>
              <a:tabLst>
                <a:tab pos="473075" algn="l"/>
              </a:tabLst>
              <a:defRPr>
                <a:solidFill>
                  <a:schemeClr val="tx1"/>
                </a:solidFill>
                <a:latin typeface="Arial" panose="020B0604020202020204" pitchFamily="34" charset="0"/>
              </a:defRPr>
            </a:lvl2pPr>
            <a:lvl3pPr eaLnBrk="0" fontAlgn="base" hangingPunct="0">
              <a:spcBef>
                <a:spcPct val="0"/>
              </a:spcBef>
              <a:spcAft>
                <a:spcPct val="0"/>
              </a:spcAft>
              <a:tabLst>
                <a:tab pos="473075" algn="l"/>
              </a:tabLst>
              <a:defRPr>
                <a:solidFill>
                  <a:schemeClr val="tx1"/>
                </a:solidFill>
                <a:latin typeface="Arial" panose="020B0604020202020204" pitchFamily="34" charset="0"/>
              </a:defRPr>
            </a:lvl3pPr>
            <a:lvl4pPr eaLnBrk="0" fontAlgn="base" hangingPunct="0">
              <a:spcBef>
                <a:spcPct val="0"/>
              </a:spcBef>
              <a:spcAft>
                <a:spcPct val="0"/>
              </a:spcAft>
              <a:tabLst>
                <a:tab pos="473075" algn="l"/>
              </a:tabLst>
              <a:defRPr>
                <a:solidFill>
                  <a:schemeClr val="tx1"/>
                </a:solidFill>
                <a:latin typeface="Arial" panose="020B0604020202020204" pitchFamily="34" charset="0"/>
              </a:defRPr>
            </a:lvl4pPr>
            <a:lvl5pPr eaLnBrk="0" fontAlgn="base" hangingPunct="0">
              <a:spcBef>
                <a:spcPct val="0"/>
              </a:spcBef>
              <a:spcAft>
                <a:spcPct val="0"/>
              </a:spcAft>
              <a:tabLst>
                <a:tab pos="473075" algn="l"/>
              </a:tabLst>
              <a:defRPr>
                <a:solidFill>
                  <a:schemeClr val="tx1"/>
                </a:solidFill>
                <a:latin typeface="Arial" panose="020B0604020202020204" pitchFamily="34" charset="0"/>
              </a:defRPr>
            </a:lvl5pPr>
            <a:lvl6pPr eaLnBrk="0" fontAlgn="base" hangingPunct="0">
              <a:spcBef>
                <a:spcPct val="0"/>
              </a:spcBef>
              <a:spcAft>
                <a:spcPct val="0"/>
              </a:spcAft>
              <a:tabLst>
                <a:tab pos="473075" algn="l"/>
              </a:tabLst>
              <a:defRPr>
                <a:solidFill>
                  <a:schemeClr val="tx1"/>
                </a:solidFill>
                <a:latin typeface="Arial" panose="020B0604020202020204" pitchFamily="34" charset="0"/>
              </a:defRPr>
            </a:lvl6pPr>
            <a:lvl7pPr eaLnBrk="0" fontAlgn="base" hangingPunct="0">
              <a:spcBef>
                <a:spcPct val="0"/>
              </a:spcBef>
              <a:spcAft>
                <a:spcPct val="0"/>
              </a:spcAft>
              <a:tabLst>
                <a:tab pos="473075" algn="l"/>
              </a:tabLst>
              <a:defRPr>
                <a:solidFill>
                  <a:schemeClr val="tx1"/>
                </a:solidFill>
                <a:latin typeface="Arial" panose="020B0604020202020204" pitchFamily="34" charset="0"/>
              </a:defRPr>
            </a:lvl7pPr>
            <a:lvl8pPr eaLnBrk="0" fontAlgn="base" hangingPunct="0">
              <a:spcBef>
                <a:spcPct val="0"/>
              </a:spcBef>
              <a:spcAft>
                <a:spcPct val="0"/>
              </a:spcAft>
              <a:tabLst>
                <a:tab pos="473075" algn="l"/>
              </a:tabLst>
              <a:defRPr>
                <a:solidFill>
                  <a:schemeClr val="tx1"/>
                </a:solidFill>
                <a:latin typeface="Arial" panose="020B0604020202020204" pitchFamily="34" charset="0"/>
              </a:defRPr>
            </a:lvl8pPr>
            <a:lvl9pPr eaLnBrk="0" fontAlgn="base" hangingPunct="0">
              <a:spcBef>
                <a:spcPct val="0"/>
              </a:spcBef>
              <a:spcAft>
                <a:spcPct val="0"/>
              </a:spcAft>
              <a:tabLst>
                <a:tab pos="473075" algn="l"/>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tab pos="473075" algn="l"/>
              </a:tabLst>
            </a:pPr>
            <a:r>
              <a:rPr kumimoji="0" lang="en-US" altLang="en-US" sz="14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Qualifications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68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FCBC1E-6E24-4D26-BCED-956E5FACDF16}"/>
              </a:ext>
            </a:extLst>
          </p:cNvPr>
          <p:cNvGraphicFramePr>
            <a:graphicFrameLocks noGrp="1"/>
          </p:cNvGraphicFramePr>
          <p:nvPr>
            <p:extLst>
              <p:ext uri="{D42A27DB-BD31-4B8C-83A1-F6EECF244321}">
                <p14:modId xmlns:p14="http://schemas.microsoft.com/office/powerpoint/2010/main" val="47204208"/>
              </p:ext>
            </p:extLst>
          </p:nvPr>
        </p:nvGraphicFramePr>
        <p:xfrm>
          <a:off x="252760" y="150752"/>
          <a:ext cx="11686480" cy="6417315"/>
        </p:xfrm>
        <a:graphic>
          <a:graphicData uri="http://schemas.openxmlformats.org/drawingml/2006/table">
            <a:tbl>
              <a:tblPr firstRow="1" firstCol="1" bandRow="1">
                <a:tableStyleId>{5C22544A-7EE6-4342-B048-85BDC9FD1C3A}</a:tableStyleId>
              </a:tblPr>
              <a:tblGrid>
                <a:gridCol w="1497981">
                  <a:extLst>
                    <a:ext uri="{9D8B030D-6E8A-4147-A177-3AD203B41FA5}">
                      <a16:colId xmlns:a16="http://schemas.microsoft.com/office/drawing/2014/main" val="3869990306"/>
                    </a:ext>
                  </a:extLst>
                </a:gridCol>
                <a:gridCol w="1100254">
                  <a:extLst>
                    <a:ext uri="{9D8B030D-6E8A-4147-A177-3AD203B41FA5}">
                      <a16:colId xmlns:a16="http://schemas.microsoft.com/office/drawing/2014/main" val="4234424553"/>
                    </a:ext>
                  </a:extLst>
                </a:gridCol>
                <a:gridCol w="7396976">
                  <a:extLst>
                    <a:ext uri="{9D8B030D-6E8A-4147-A177-3AD203B41FA5}">
                      <a16:colId xmlns:a16="http://schemas.microsoft.com/office/drawing/2014/main" val="3044010151"/>
                    </a:ext>
                  </a:extLst>
                </a:gridCol>
                <a:gridCol w="1691269">
                  <a:extLst>
                    <a:ext uri="{9D8B030D-6E8A-4147-A177-3AD203B41FA5}">
                      <a16:colId xmlns:a16="http://schemas.microsoft.com/office/drawing/2014/main" val="918922452"/>
                    </a:ext>
                  </a:extLst>
                </a:gridCol>
              </a:tblGrid>
              <a:tr h="6417315">
                <a:tc>
                  <a:txBody>
                    <a:bodyPr/>
                    <a:lstStyle/>
                    <a:p>
                      <a:pPr marL="0" marR="0" indent="0">
                        <a:lnSpc>
                          <a:spcPct val="103000"/>
                        </a:lnSpc>
                        <a:spcBef>
                          <a:spcPts val="0"/>
                        </a:spcBef>
                        <a:spcAft>
                          <a:spcPts val="0"/>
                        </a:spcAft>
                      </a:pPr>
                      <a:r>
                        <a:rPr lang="en-US" sz="2400">
                          <a:solidFill>
                            <a:schemeClr val="bg1"/>
                          </a:solidFill>
                          <a:effectLst/>
                          <a:latin typeface="Arial Narrow" panose="020B0606020202030204" pitchFamily="34" charset="0"/>
                        </a:rPr>
                        <a:t>REMOTE SUPPORTS</a:t>
                      </a:r>
                      <a:endParaRPr lang="en-US" sz="36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3903" marR="23903" marT="0" marB="0">
                    <a:solidFill>
                      <a:schemeClr val="accent1"/>
                    </a:solidFill>
                  </a:tcPr>
                </a:tc>
                <a:tc>
                  <a:txBody>
                    <a:bodyPr/>
                    <a:lstStyle/>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Virtual Support Partner</a:t>
                      </a:r>
                      <a:endParaRPr lang="en-US" sz="3200">
                        <a:solidFill>
                          <a:schemeClr val="bg1"/>
                        </a:solidFill>
                        <a:effectLst/>
                        <a:latin typeface="Arial Narrow" panose="020B0606020202030204" pitchFamily="34" charset="0"/>
                      </a:endParaRPr>
                    </a:p>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 </a:t>
                      </a:r>
                      <a:endParaRPr lang="en-US" sz="3200">
                        <a:solidFill>
                          <a:schemeClr val="bg1"/>
                        </a:solidFill>
                        <a:effectLst/>
                        <a:latin typeface="Arial Narrow" panose="020B0606020202030204" pitchFamily="34" charset="0"/>
                      </a:endParaRPr>
                    </a:p>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 </a:t>
                      </a:r>
                      <a:endParaRPr lang="en-US" sz="3200">
                        <a:solidFill>
                          <a:schemeClr val="bg1"/>
                        </a:solidFill>
                        <a:effectLst/>
                        <a:latin typeface="Arial Narrow" panose="020B0606020202030204" pitchFamily="34" charset="0"/>
                      </a:endParaRPr>
                    </a:p>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 </a:t>
                      </a:r>
                      <a:endParaRPr lang="en-US" sz="3200">
                        <a:solidFill>
                          <a:schemeClr val="bg1"/>
                        </a:solidFill>
                        <a:effectLst/>
                        <a:latin typeface="Arial Narrow" panose="020B0606020202030204" pitchFamily="34" charset="0"/>
                      </a:endParaRPr>
                    </a:p>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*Unpaid natural supports do not require qualification by DDS</a:t>
                      </a:r>
                      <a:endParaRPr lang="en-US" sz="32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3903" marR="23903" marT="0" marB="0">
                    <a:solidFill>
                      <a:schemeClr val="bg2">
                        <a:lumMod val="20000"/>
                        <a:lumOff val="80000"/>
                      </a:schemeClr>
                    </a:solidFill>
                  </a:tcPr>
                </a:tc>
                <a:tc>
                  <a:txBody>
                    <a:bodyPr/>
                    <a:lstStyle/>
                    <a:p>
                      <a:pPr marL="342900" marR="748665" lvl="0" indent="-342900">
                        <a:lnSpc>
                          <a:spcPct val="103000"/>
                        </a:lnSpc>
                        <a:spcBef>
                          <a:spcPts val="0"/>
                        </a:spcBef>
                        <a:spcAft>
                          <a:spcPts val="0"/>
                        </a:spcAft>
                        <a:buFont typeface="+mj-lt"/>
                        <a:buAutoNum type="arabicPeriod"/>
                      </a:pPr>
                      <a:r>
                        <a:rPr lang="en-US" sz="2000">
                          <a:solidFill>
                            <a:schemeClr val="bg1"/>
                          </a:solidFill>
                          <a:effectLst/>
                          <a:latin typeface="Arial Narrow" panose="020B0606020202030204" pitchFamily="34" charset="0"/>
                        </a:rPr>
                        <a:t>Three years’ experience working with people with Intellectual Disability involving participation in an interdisciplinary team process and the development, review and/or implementation of elements in an individual’s plan of care. One year of the experience must have involved supervision of direct care staff in OR responsibility for developing, implementing and evaluating individualized supports for people with Intellectual Disability in the areas of behavior, education or rehabilitation.</a:t>
                      </a:r>
                      <a:endParaRPr lang="en-US" sz="3200">
                        <a:solidFill>
                          <a:schemeClr val="bg1"/>
                        </a:solidFill>
                        <a:effectLst/>
                        <a:latin typeface="Arial Narrow" panose="020B0606020202030204" pitchFamily="34" charset="0"/>
                      </a:endParaRPr>
                    </a:p>
                    <a:p>
                      <a:pPr marL="106680" marR="748665" indent="-171450">
                        <a:lnSpc>
                          <a:spcPct val="103000"/>
                        </a:lnSpc>
                        <a:spcBef>
                          <a:spcPts val="0"/>
                        </a:spcBef>
                        <a:spcAft>
                          <a:spcPts val="0"/>
                        </a:spcAft>
                      </a:pPr>
                      <a:r>
                        <a:rPr lang="en-US" sz="2000">
                          <a:solidFill>
                            <a:schemeClr val="bg1"/>
                          </a:solidFill>
                          <a:effectLst/>
                          <a:latin typeface="Arial Narrow" panose="020B0606020202030204" pitchFamily="34" charset="0"/>
                        </a:rPr>
                        <a:t>AND</a:t>
                      </a:r>
                      <a:endParaRPr lang="en-US" sz="3200">
                        <a:solidFill>
                          <a:schemeClr val="bg1"/>
                        </a:solidFill>
                        <a:effectLst/>
                        <a:latin typeface="Arial Narrow" panose="020B0606020202030204" pitchFamily="34" charset="0"/>
                      </a:endParaRPr>
                    </a:p>
                    <a:p>
                      <a:pPr marL="342900" marR="748665" lvl="0" indent="-342900">
                        <a:lnSpc>
                          <a:spcPct val="103000"/>
                        </a:lnSpc>
                        <a:spcBef>
                          <a:spcPts val="0"/>
                        </a:spcBef>
                        <a:spcAft>
                          <a:spcPts val="0"/>
                        </a:spcAft>
                        <a:buFont typeface="+mj-lt"/>
                        <a:buAutoNum type="arabicPeriod"/>
                      </a:pPr>
                      <a:r>
                        <a:rPr lang="en-US" sz="2000">
                          <a:solidFill>
                            <a:schemeClr val="bg1"/>
                          </a:solidFill>
                          <a:effectLst/>
                          <a:latin typeface="Arial Narrow" panose="020B0606020202030204" pitchFamily="34" charset="0"/>
                        </a:rPr>
                        <a:t>Medicaid provider status for assistive technology and supplies or agency that obtains Medicaid performing provider status</a:t>
                      </a:r>
                      <a:endParaRPr lang="en-US" sz="3200">
                        <a:solidFill>
                          <a:schemeClr val="bg1"/>
                        </a:solidFill>
                        <a:effectLst/>
                        <a:latin typeface="Arial Narrow" panose="020B0606020202030204" pitchFamily="34" charset="0"/>
                      </a:endParaRPr>
                    </a:p>
                    <a:p>
                      <a:pPr marL="342900" marR="748665" lvl="0" indent="-342900">
                        <a:lnSpc>
                          <a:spcPct val="103000"/>
                        </a:lnSpc>
                        <a:spcBef>
                          <a:spcPts val="0"/>
                        </a:spcBef>
                        <a:spcAft>
                          <a:spcPts val="0"/>
                        </a:spcAft>
                        <a:buFont typeface="+mj-lt"/>
                        <a:buAutoNum type="arabicPeriod"/>
                      </a:pPr>
                      <a:r>
                        <a:rPr lang="en-US" sz="2000">
                          <a:solidFill>
                            <a:schemeClr val="bg1"/>
                          </a:solidFill>
                          <a:effectLst/>
                          <a:latin typeface="Arial Narrow" panose="020B0606020202030204" pitchFamily="34" charset="0"/>
                        </a:rPr>
                        <a:t>the provision of supports by staff at a remote location who are engaged with the individual through technology/devices with the capability for live two-way communication. Equipment used to meet this requirement must include live video feed and live audio feed. One or more of the following systems may be required based on the needs of the individual(s): motion sensing system, radio frequency identification, GPS tracking, web-based monitoring system, or a device that otherwise meets the needs of the individual(s)</a:t>
                      </a:r>
                      <a:endParaRPr lang="en-US" sz="32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3903" marR="23903" marT="0" marB="0">
                    <a:solidFill>
                      <a:schemeClr val="bg2">
                        <a:lumMod val="60000"/>
                        <a:lumOff val="40000"/>
                      </a:schemeClr>
                    </a:solidFill>
                  </a:tcPr>
                </a:tc>
                <a:tc>
                  <a:txBody>
                    <a:bodyPr/>
                    <a:lstStyle/>
                    <a:p>
                      <a:pPr marL="0" marR="0" indent="0">
                        <a:lnSpc>
                          <a:spcPct val="103000"/>
                        </a:lnSpc>
                        <a:spcBef>
                          <a:spcPts val="0"/>
                        </a:spcBef>
                        <a:spcAft>
                          <a:spcPts val="0"/>
                        </a:spcAft>
                      </a:pPr>
                      <a:r>
                        <a:rPr lang="en-US" sz="2000">
                          <a:solidFill>
                            <a:schemeClr val="bg1"/>
                          </a:solidFill>
                          <a:effectLst/>
                          <a:latin typeface="Arial Narrow" panose="020B0606020202030204" pitchFamily="34" charset="0"/>
                        </a:rPr>
                        <a:t>At least one (1) staff member of the Executive Management Team with one (1) year experience supervising staff providing supports to individuals with intellectual disabilities or in a related field.</a:t>
                      </a:r>
                      <a:endParaRPr lang="en-US" sz="320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3903" marR="23903" marT="0" marB="0">
                    <a:solidFill>
                      <a:schemeClr val="bg2">
                        <a:lumMod val="20000"/>
                        <a:lumOff val="80000"/>
                      </a:schemeClr>
                    </a:solidFill>
                  </a:tcPr>
                </a:tc>
                <a:extLst>
                  <a:ext uri="{0D108BD9-81ED-4DB2-BD59-A6C34878D82A}">
                    <a16:rowId xmlns:a16="http://schemas.microsoft.com/office/drawing/2014/main" val="3240538560"/>
                  </a:ext>
                </a:extLst>
              </a:tr>
            </a:tbl>
          </a:graphicData>
        </a:graphic>
      </p:graphicFrame>
    </p:spTree>
    <p:extLst>
      <p:ext uri="{BB962C8B-B14F-4D97-AF65-F5344CB8AC3E}">
        <p14:creationId xmlns:p14="http://schemas.microsoft.com/office/powerpoint/2010/main" val="18831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AF8A36-F479-4E27-AEBE-08F034BFCDB7}"/>
              </a:ext>
            </a:extLst>
          </p:cNvPr>
          <p:cNvGraphicFramePr>
            <a:graphicFrameLocks noGrp="1"/>
          </p:cNvGraphicFramePr>
          <p:nvPr>
            <p:extLst>
              <p:ext uri="{D42A27DB-BD31-4B8C-83A1-F6EECF244321}">
                <p14:modId xmlns:p14="http://schemas.microsoft.com/office/powerpoint/2010/main" val="3325578061"/>
              </p:ext>
            </p:extLst>
          </p:nvPr>
        </p:nvGraphicFramePr>
        <p:xfrm>
          <a:off x="358697" y="345689"/>
          <a:ext cx="11474606" cy="6378448"/>
        </p:xfrm>
        <a:graphic>
          <a:graphicData uri="http://schemas.openxmlformats.org/drawingml/2006/table">
            <a:tbl>
              <a:tblPr firstRow="1" firstCol="1" bandRow="1">
                <a:tableStyleId>{00A15C55-8517-42AA-B614-E9B94910E393}</a:tableStyleId>
              </a:tblPr>
              <a:tblGrid>
                <a:gridCol w="1530330">
                  <a:extLst>
                    <a:ext uri="{9D8B030D-6E8A-4147-A177-3AD203B41FA5}">
                      <a16:colId xmlns:a16="http://schemas.microsoft.com/office/drawing/2014/main" val="2128493273"/>
                    </a:ext>
                  </a:extLst>
                </a:gridCol>
                <a:gridCol w="7009646">
                  <a:extLst>
                    <a:ext uri="{9D8B030D-6E8A-4147-A177-3AD203B41FA5}">
                      <a16:colId xmlns:a16="http://schemas.microsoft.com/office/drawing/2014/main" val="1667720506"/>
                    </a:ext>
                  </a:extLst>
                </a:gridCol>
                <a:gridCol w="2934630">
                  <a:extLst>
                    <a:ext uri="{9D8B030D-6E8A-4147-A177-3AD203B41FA5}">
                      <a16:colId xmlns:a16="http://schemas.microsoft.com/office/drawing/2014/main" val="3368010492"/>
                    </a:ext>
                  </a:extLst>
                </a:gridCol>
              </a:tblGrid>
              <a:tr h="5798604">
                <a:tc>
                  <a:txBody>
                    <a:bodyPr/>
                    <a:lstStyle/>
                    <a:p>
                      <a:pPr marL="0" marR="0" indent="0">
                        <a:lnSpc>
                          <a:spcPct val="103000"/>
                        </a:lnSpc>
                        <a:spcBef>
                          <a:spcPts val="0"/>
                        </a:spcBef>
                        <a:spcAft>
                          <a:spcPts val="0"/>
                        </a:spcAft>
                      </a:pPr>
                      <a:r>
                        <a:rPr lang="en-US" sz="2400">
                          <a:ln>
                            <a:noFill/>
                          </a:ln>
                          <a:solidFill>
                            <a:sysClr val="windowText" lastClr="000000"/>
                          </a:solidFill>
                          <a:effectLst/>
                          <a:latin typeface="Arial Narrow" panose="020B0606020202030204" pitchFamily="34" charset="0"/>
                        </a:rPr>
                        <a:t>On-Call Backup Entity</a:t>
                      </a:r>
                    </a:p>
                    <a:p>
                      <a:pPr marL="0" marR="0" indent="0">
                        <a:lnSpc>
                          <a:spcPct val="103000"/>
                        </a:lnSpc>
                        <a:spcBef>
                          <a:spcPts val="0"/>
                        </a:spcBef>
                        <a:spcAft>
                          <a:spcPts val="0"/>
                        </a:spcAft>
                      </a:pPr>
                      <a:r>
                        <a:rPr lang="en-US" sz="2400">
                          <a:ln>
                            <a:noFill/>
                          </a:ln>
                          <a:solidFill>
                            <a:sysClr val="windowText" lastClr="000000"/>
                          </a:solidFill>
                          <a:effectLst/>
                          <a:latin typeface="Arial Narrow" panose="020B0606020202030204" pitchFamily="34" charset="0"/>
                        </a:rPr>
                        <a:t> </a:t>
                      </a:r>
                      <a:endParaRPr lang="en-US" sz="2400">
                        <a:ln>
                          <a:noFill/>
                        </a:ln>
                        <a:solidFill>
                          <a:sysClr val="windowText" lastClr="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indent="0">
                        <a:lnSpc>
                          <a:spcPct val="103000"/>
                        </a:lnSpc>
                        <a:spcBef>
                          <a:spcPts val="0"/>
                        </a:spcBef>
                        <a:spcAft>
                          <a:spcPts val="0"/>
                        </a:spcAft>
                      </a:pPr>
                      <a:r>
                        <a:rPr lang="en-US" sz="2400" b="0">
                          <a:ln>
                            <a:noFill/>
                          </a:ln>
                          <a:solidFill>
                            <a:sysClr val="windowText" lastClr="000000"/>
                          </a:solidFill>
                          <a:effectLst/>
                          <a:latin typeface="Arial Narrow" panose="020B0606020202030204" pitchFamily="34" charset="0"/>
                        </a:rPr>
                        <a:t>The on-call service is the backup agency that receives a notification from the virtual support partner or from the remote technology directly that an in-person staff intervention is necessary. The on-call back up entity will then contact the corresponding staff to provide the in-person support. </a:t>
                      </a:r>
                    </a:p>
                    <a:p>
                      <a:pPr marL="0" marR="0" indent="0">
                        <a:lnSpc>
                          <a:spcPct val="103000"/>
                        </a:lnSpc>
                        <a:spcBef>
                          <a:spcPts val="0"/>
                        </a:spcBef>
                        <a:spcAft>
                          <a:spcPts val="0"/>
                        </a:spcAft>
                      </a:pPr>
                      <a:r>
                        <a:rPr lang="en-US" sz="2400" b="0">
                          <a:ln>
                            <a:noFill/>
                          </a:ln>
                          <a:solidFill>
                            <a:sysClr val="windowText" lastClr="000000"/>
                          </a:solidFill>
                          <a:effectLst/>
                          <a:latin typeface="Arial Narrow" panose="020B0606020202030204" pitchFamily="34" charset="0"/>
                        </a:rPr>
                        <a:t>Current qualified provider of Individualized Home Support Services</a:t>
                      </a:r>
                    </a:p>
                    <a:p>
                      <a:pPr marL="0" marR="0" indent="0">
                        <a:lnSpc>
                          <a:spcPct val="103000"/>
                        </a:lnSpc>
                        <a:spcBef>
                          <a:spcPts val="0"/>
                        </a:spcBef>
                        <a:spcAft>
                          <a:spcPts val="0"/>
                        </a:spcAft>
                      </a:pPr>
                      <a:r>
                        <a:rPr lang="en-US" sz="2400" b="0">
                          <a:ln>
                            <a:noFill/>
                          </a:ln>
                          <a:solidFill>
                            <a:sysClr val="windowText" lastClr="000000"/>
                          </a:solidFill>
                          <a:effectLst/>
                          <a:latin typeface="Arial Narrow" panose="020B0606020202030204" pitchFamily="34" charset="0"/>
                        </a:rPr>
                        <a:t>or</a:t>
                      </a:r>
                    </a:p>
                    <a:p>
                      <a:pPr marL="0" marR="0" indent="0">
                        <a:lnSpc>
                          <a:spcPct val="103000"/>
                        </a:lnSpc>
                        <a:spcBef>
                          <a:spcPts val="0"/>
                        </a:spcBef>
                        <a:spcAft>
                          <a:spcPts val="0"/>
                        </a:spcAft>
                      </a:pPr>
                      <a:r>
                        <a:rPr lang="en-US" sz="2400" b="0">
                          <a:ln>
                            <a:noFill/>
                          </a:ln>
                          <a:solidFill>
                            <a:sysClr val="windowText" lastClr="000000"/>
                          </a:solidFill>
                          <a:effectLst/>
                          <a:latin typeface="Arial Narrow" panose="020B0606020202030204" pitchFamily="34" charset="0"/>
                        </a:rPr>
                        <a:t>Three years’ experience working with people with Intellectual Disability involving participation in an interdisciplinary team process and the development, review and/or implementation of elements in an individual’s plan of care. One year of the experience must have involved supervision of direct care staff in OR responsibility for developing, implementing and evaluating individualized supports for people with Intellectual Disability in the areas of behavior, education or rehabilitation</a:t>
                      </a:r>
                    </a:p>
                    <a:p>
                      <a:pPr marL="0" marR="0" indent="0">
                        <a:lnSpc>
                          <a:spcPct val="103000"/>
                        </a:lnSpc>
                        <a:spcBef>
                          <a:spcPts val="0"/>
                        </a:spcBef>
                        <a:spcAft>
                          <a:spcPts val="0"/>
                        </a:spcAft>
                      </a:pPr>
                      <a:r>
                        <a:rPr lang="en-US" sz="2400" b="0">
                          <a:ln>
                            <a:noFill/>
                          </a:ln>
                          <a:solidFill>
                            <a:sysClr val="windowText" lastClr="000000"/>
                          </a:solidFill>
                          <a:effectLst/>
                          <a:latin typeface="Arial Narrow" panose="020B0606020202030204" pitchFamily="34" charset="0"/>
                        </a:rPr>
                        <a:t> </a:t>
                      </a:r>
                      <a:endParaRPr lang="en-US" sz="2400" b="0">
                        <a:ln>
                          <a:noFill/>
                        </a:ln>
                        <a:solidFill>
                          <a:sysClr val="windowText" lastClr="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indent="0">
                        <a:lnSpc>
                          <a:spcPct val="103000"/>
                        </a:lnSpc>
                        <a:spcBef>
                          <a:spcPts val="0"/>
                        </a:spcBef>
                        <a:spcAft>
                          <a:spcPts val="0"/>
                        </a:spcAft>
                      </a:pPr>
                      <a:r>
                        <a:rPr lang="en-US" sz="2400">
                          <a:ln>
                            <a:noFill/>
                          </a:ln>
                          <a:solidFill>
                            <a:sysClr val="windowText" lastClr="000000"/>
                          </a:solidFill>
                          <a:effectLst/>
                          <a:latin typeface="Arial Narrow" panose="020B0606020202030204" pitchFamily="34" charset="0"/>
                        </a:rPr>
                        <a:t>At least one (1) staff member of the Executive Management Team with one (1) year experience supervising staff providing supports to individuals with intellectual disabilities or in a related field.</a:t>
                      </a:r>
                      <a:endParaRPr lang="en-US" sz="2400">
                        <a:ln>
                          <a:noFill/>
                        </a:ln>
                        <a:solidFill>
                          <a:sysClr val="windowText" lastClr="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1693440607"/>
                  </a:ext>
                </a:extLst>
              </a:tr>
            </a:tbl>
          </a:graphicData>
        </a:graphic>
      </p:graphicFrame>
    </p:spTree>
    <p:extLst>
      <p:ext uri="{BB962C8B-B14F-4D97-AF65-F5344CB8AC3E}">
        <p14:creationId xmlns:p14="http://schemas.microsoft.com/office/powerpoint/2010/main" val="314793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B091-525D-4CDB-B118-0C47BDF80A24}"/>
              </a:ext>
            </a:extLst>
          </p:cNvPr>
          <p:cNvSpPr>
            <a:spLocks noGrp="1"/>
          </p:cNvSpPr>
          <p:nvPr>
            <p:ph type="ctrTitle"/>
          </p:nvPr>
        </p:nvSpPr>
        <p:spPr>
          <a:xfrm>
            <a:off x="1255316" y="6610814"/>
            <a:ext cx="10174684" cy="793595"/>
          </a:xfrm>
        </p:spPr>
        <p:txBody>
          <a:bodyPr/>
          <a:lstStyle/>
          <a:p>
            <a:r>
              <a:rPr lang="en-US"/>
              <a:t> </a:t>
            </a:r>
            <a:br>
              <a:rPr lang="en-US"/>
            </a:br>
            <a:r>
              <a:rPr lang="en-US"/>
              <a:t>  </a:t>
            </a:r>
            <a:r>
              <a:rPr lang="en-US" sz="4400" u="sng">
                <a:hlinkClick r:id="rId2"/>
              </a:rPr>
              <a:t>https://youtu.be/ux9sNn4Lxpw</a:t>
            </a:r>
            <a:br>
              <a:rPr lang="en-US"/>
            </a:br>
            <a:endParaRPr lang="en-US"/>
          </a:p>
        </p:txBody>
      </p:sp>
      <p:pic>
        <p:nvPicPr>
          <p:cNvPr id="4" name="Picture 3">
            <a:extLst>
              <a:ext uri="{FF2B5EF4-FFF2-40B4-BE49-F238E27FC236}">
                <a16:creationId xmlns:a16="http://schemas.microsoft.com/office/drawing/2014/main" id="{957AAE48-9C94-43D3-A280-048FB425CFC6}"/>
              </a:ext>
            </a:extLst>
          </p:cNvPr>
          <p:cNvPicPr/>
          <p:nvPr/>
        </p:nvPicPr>
        <p:blipFill rotWithShape="1">
          <a:blip r:embed="rId3" r:link="rId4">
            <a:extLst>
              <a:ext uri="{28A0092B-C50C-407E-A947-70E740481C1C}">
                <a14:useLocalDpi xmlns:a14="http://schemas.microsoft.com/office/drawing/2010/main" val="0"/>
              </a:ext>
            </a:extLst>
          </a:blip>
          <a:srcRect t="65419"/>
          <a:stretch>
            <a:fillRect/>
          </a:stretch>
        </p:blipFill>
        <p:spPr bwMode="auto">
          <a:xfrm>
            <a:off x="391885" y="320635"/>
            <a:ext cx="11340936" cy="4928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857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C0F2-FC46-40F0-B41E-6AEF8E948DE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B653901-D252-4A4D-8D03-E74666999549}"/>
              </a:ext>
            </a:extLst>
          </p:cNvPr>
          <p:cNvPicPr>
            <a:picLocks noGrp="1" noChangeAspect="1"/>
          </p:cNvPicPr>
          <p:nvPr>
            <p:ph idx="1"/>
          </p:nvPr>
        </p:nvPicPr>
        <p:blipFill>
          <a:blip r:embed="rId2"/>
          <a:stretch>
            <a:fillRect/>
          </a:stretch>
        </p:blipFill>
        <p:spPr>
          <a:xfrm>
            <a:off x="341207" y="236116"/>
            <a:ext cx="11509585" cy="6385768"/>
          </a:xfrm>
          <a:prstGeom prst="rect">
            <a:avLst/>
          </a:prstGeom>
        </p:spPr>
      </p:pic>
      <p:pic>
        <p:nvPicPr>
          <p:cNvPr id="8" name="Picture 7">
            <a:extLst>
              <a:ext uri="{FF2B5EF4-FFF2-40B4-BE49-F238E27FC236}">
                <a16:creationId xmlns:a16="http://schemas.microsoft.com/office/drawing/2014/main" id="{16F2ED8E-1CAD-4A27-BC85-E5223236EC0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77" b="95319" l="0" r="99556">
                        <a14:foregroundMark x1="36889" y1="72766" x2="42256" y2="60545"/>
                        <a14:foregroundMark x1="66201" y1="28573" x2="72000" y2="25532"/>
                        <a14:foregroundMark x1="64396" y1="29519" x2="64750" y2="29333"/>
                        <a14:foregroundMark x1="72000" y1="25532" x2="76889" y2="5532"/>
                        <a14:foregroundMark x1="76889" y1="5532" x2="78945" y2="6363"/>
                        <a14:foregroundMark x1="99287" y1="31221" x2="99556" y2="33191"/>
                        <a14:foregroundMark x1="97605" y1="18875" x2="97700" y2="19574"/>
                        <a14:foregroundMark x1="72000" y1="27660" x2="72000" y2="6383"/>
                        <a14:foregroundMark x1="72000" y1="6383" x2="78325" y2="4958"/>
                        <a14:foregroundMark x1="54363" y1="51155" x2="39556" y2="65957"/>
                        <a14:foregroundMark x1="56132" y1="49387" x2="54790" y2="50729"/>
                        <a14:foregroundMark x1="69778" y1="35745" x2="67178" y2="38345"/>
                        <a14:foregroundMark x1="38078" y1="65494" x2="29934" y2="62945"/>
                        <a14:foregroundMark x1="39556" y1="65957" x2="38409" y2="65598"/>
                        <a14:foregroundMark x1="4213" y1="58723" x2="0" y2="58723"/>
                        <a14:foregroundMark x1="889" y1="62128" x2="1822" y2="62040"/>
                        <a14:foregroundMark x1="25450" y1="66408" x2="30222" y2="82553"/>
                        <a14:foregroundMark x1="24556" y1="63384" x2="25204" y2="65575"/>
                        <a14:foregroundMark x1="30222" y1="82553" x2="4000" y2="95319"/>
                        <a14:foregroundMark x1="4000" y1="95319" x2="7111" y2="94894"/>
                        <a14:foregroundMark x1="84661" y1="23384" x2="72444" y2="45106"/>
                        <a14:foregroundMark x1="72444" y1="45106" x2="89479" y2="36175"/>
                        <a14:foregroundMark x1="84661" y1="24784" x2="83556" y2="22979"/>
                        <a14:foregroundMark x1="88680" y1="31349" x2="86682" y2="28085"/>
                        <a14:foregroundMark x1="75111" y1="4681" x2="94846" y2="11399"/>
                        <a14:foregroundMark x1="91581" y1="16098" x2="88918" y2="19574"/>
                        <a14:foregroundMark x1="89333" y1="16596" x2="89333" y2="28511"/>
                        <a14:foregroundMark x1="90222" y1="19574" x2="90222" y2="28085"/>
                        <a14:foregroundMark x1="85778" y1="2128" x2="93333" y2="20851"/>
                        <a14:foregroundMark x1="93333" y1="20851" x2="92000" y2="33191"/>
                        <a14:backgroundMark x1="13929" y1="50006" x2="25333" y2="49787"/>
                        <a14:backgroundMark x1="10688" y1="50067" x2="11643" y2="50049"/>
                        <a14:backgroundMark x1="25333" y1="49787" x2="38944" y2="50972"/>
                        <a14:backgroundMark x1="61575" y1="23805" x2="60444" y2="12766"/>
                        <a14:backgroundMark x1="60444" y1="12766" x2="67556" y2="0"/>
                        <a14:backgroundMark x1="68889" y1="2553" x2="51111" y2="19574"/>
                        <a14:backgroundMark x1="51111" y1="19574" x2="44444" y2="40851"/>
                        <a14:backgroundMark x1="44444" y1="40851" x2="28747" y2="50748"/>
                        <a14:backgroundMark x1="11189" y1="49228" x2="9778" y2="48936"/>
                        <a14:backgroundMark x1="21718" y1="51408" x2="11945" y2="49385"/>
                        <a14:backgroundMark x1="61778" y1="27660" x2="47111" y2="42979"/>
                        <a14:backgroundMark x1="47111" y1="42979" x2="27556" y2="53617"/>
                        <a14:backgroundMark x1="27556" y1="53617" x2="6667" y2="55319"/>
                        <a14:backgroundMark x1="6667" y1="55319" x2="28444" y2="57872"/>
                        <a14:backgroundMark x1="28444" y1="57872" x2="42222" y2="40851"/>
                        <a14:backgroundMark x1="64444" y1="33617" x2="65333" y2="27660"/>
                        <a14:backgroundMark x1="41778" y1="56596" x2="60889" y2="31489"/>
                        <a14:backgroundMark x1="62222" y1="34043" x2="52000" y2="41702"/>
                      </a14:backgroundRemoval>
                    </a14:imgEffect>
                  </a14:imgLayer>
                </a14:imgProps>
              </a:ext>
            </a:extLst>
          </a:blip>
          <a:srcRect r="13333"/>
          <a:stretch/>
        </p:blipFill>
        <p:spPr>
          <a:xfrm>
            <a:off x="8977850" y="3429000"/>
            <a:ext cx="3030177" cy="3334917"/>
          </a:xfrm>
          <a:prstGeom prst="rect">
            <a:avLst/>
          </a:prstGeom>
        </p:spPr>
      </p:pic>
      <p:cxnSp>
        <p:nvCxnSpPr>
          <p:cNvPr id="10" name="Straight Arrow Connector 9">
            <a:extLst>
              <a:ext uri="{FF2B5EF4-FFF2-40B4-BE49-F238E27FC236}">
                <a16:creationId xmlns:a16="http://schemas.microsoft.com/office/drawing/2014/main" id="{60501AD0-2631-46EC-BE1D-64C60596ADEB}"/>
              </a:ext>
            </a:extLst>
          </p:cNvPr>
          <p:cNvCxnSpPr>
            <a:cxnSpLocks/>
          </p:cNvCxnSpPr>
          <p:nvPr/>
        </p:nvCxnSpPr>
        <p:spPr>
          <a:xfrm>
            <a:off x="7883912" y="307773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D05F514A-EDA8-4667-A1C5-A7040768A534}"/>
              </a:ext>
            </a:extLst>
          </p:cNvPr>
          <p:cNvSpPr/>
          <p:nvPr/>
        </p:nvSpPr>
        <p:spPr>
          <a:xfrm>
            <a:off x="7962430" y="4700629"/>
            <a:ext cx="3030177" cy="793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A60F1C08-0CA1-485E-93AA-F281C01306E0}"/>
              </a:ext>
            </a:extLst>
          </p:cNvPr>
          <p:cNvSpPr/>
          <p:nvPr/>
        </p:nvSpPr>
        <p:spPr>
          <a:xfrm rot="5400000">
            <a:off x="8580968" y="3538375"/>
            <a:ext cx="793764" cy="3118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99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2C11F1-1171-47CF-99EF-49F3AFBDB064}"/>
              </a:ext>
            </a:extLst>
          </p:cNvPr>
          <p:cNvPicPr>
            <a:picLocks noChangeAspect="1"/>
          </p:cNvPicPr>
          <p:nvPr/>
        </p:nvPicPr>
        <p:blipFill>
          <a:blip r:embed="rId3"/>
          <a:stretch>
            <a:fillRect/>
          </a:stretch>
        </p:blipFill>
        <p:spPr>
          <a:xfrm>
            <a:off x="422472" y="226802"/>
            <a:ext cx="11347056" cy="6404395"/>
          </a:xfrm>
          <a:prstGeom prst="rect">
            <a:avLst/>
          </a:prstGeom>
        </p:spPr>
      </p:pic>
      <p:pic>
        <p:nvPicPr>
          <p:cNvPr id="3" name="Picture 2">
            <a:extLst>
              <a:ext uri="{FF2B5EF4-FFF2-40B4-BE49-F238E27FC236}">
                <a16:creationId xmlns:a16="http://schemas.microsoft.com/office/drawing/2014/main" id="{616F4DAE-1A2C-4F7F-9325-81E99FA9BE9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52" b="99187" l="3320" r="93776">
                        <a14:foregroundMark x1="57261" y1="10163" x2="65773" y2="11090"/>
                        <a14:foregroundMark x1="97658" y1="53272" x2="98755" y2="71545"/>
                        <a14:foregroundMark x1="98755" y1="71545" x2="95211" y2="77717"/>
                        <a14:foregroundMark x1="72358" y1="97185" x2="66390" y2="99593"/>
                        <a14:foregroundMark x1="81814" y1="93371" x2="79407" y2="94342"/>
                        <a14:foregroundMark x1="66390" y1="99593" x2="18257" y2="98374"/>
                        <a14:foregroundMark x1="18257" y1="98374" x2="4564" y2="81707"/>
                        <a14:foregroundMark x1="4564" y1="81707" x2="19087" y2="63415"/>
                        <a14:foregroundMark x1="19087" y1="63415" x2="61826" y2="80081"/>
                        <a14:foregroundMark x1="61826" y1="80081" x2="70539" y2="76423"/>
                        <a14:foregroundMark x1="93769" y1="54810" x2="94860" y2="77471"/>
                        <a14:foregroundMark x1="79686" y1="91880" x2="69295" y2="93496"/>
                        <a14:foregroundMark x1="69295" y1="93496" x2="58921" y2="91057"/>
                        <a14:foregroundMark x1="12448" y1="90650" x2="35270" y2="99187"/>
                        <a14:foregroundMark x1="35270" y1="99187" x2="80913" y2="93089"/>
                        <a14:foregroundMark x1="80913" y1="93089" x2="46473" y2="99187"/>
                        <a14:foregroundMark x1="76763" y1="30894" x2="92116" y2="46748"/>
                        <a14:foregroundMark x1="92116" y1="46748" x2="93776" y2="67886"/>
                        <a14:foregroundMark x1="86290" y1="73962" x2="79253" y2="79675"/>
                        <a14:foregroundMark x1="93776" y1="67886" x2="87940" y2="72623"/>
                        <a14:foregroundMark x1="57449" y1="4950" x2="68487" y2="5383"/>
                        <a14:foregroundMark x1="71763" y1="24782" x2="71369" y2="26423"/>
                        <a14:foregroundMark x1="71369" y1="26423" x2="70539" y2="26829"/>
                        <a14:foregroundMark x1="67220" y1="3252" x2="77593" y2="21138"/>
                        <a14:foregroundMark x1="77593" y1="21138" x2="70124" y2="23171"/>
                        <a14:backgroundMark x1="93288" y1="45876" x2="93619" y2="46635"/>
                        <a14:backgroundMark x1="83156" y1="22627" x2="84312" y2="25280"/>
                        <a14:backgroundMark x1="98755" y1="93496" x2="95436" y2="86585"/>
                        <a14:backgroundMark x1="80942" y1="19443" x2="82573" y2="23171"/>
                        <a14:backgroundMark x1="82573" y1="23171" x2="82241" y2="18786"/>
                        <a14:backgroundMark x1="52697" y1="4878" x2="56017" y2="6504"/>
                        <a14:backgroundMark x1="96266" y1="78455" x2="82573" y2="93902"/>
                        <a14:backgroundMark x1="82573" y1="93902" x2="83402" y2="99593"/>
                      </a14:backgroundRemoval>
                    </a14:imgEffect>
                  </a14:imgLayer>
                </a14:imgProps>
              </a:ext>
            </a:extLst>
          </a:blip>
          <a:stretch>
            <a:fillRect/>
          </a:stretch>
        </p:blipFill>
        <p:spPr>
          <a:xfrm>
            <a:off x="4884234" y="1416204"/>
            <a:ext cx="3720499" cy="3797688"/>
          </a:xfrm>
          <a:prstGeom prst="rect">
            <a:avLst/>
          </a:prstGeom>
        </p:spPr>
      </p:pic>
    </p:spTree>
    <p:extLst>
      <p:ext uri="{BB962C8B-B14F-4D97-AF65-F5344CB8AC3E}">
        <p14:creationId xmlns:p14="http://schemas.microsoft.com/office/powerpoint/2010/main" val="42621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2C23F4-E942-4FE2-AD43-58F8689DF713}"/>
              </a:ext>
            </a:extLst>
          </p:cNvPr>
          <p:cNvPicPr/>
          <p:nvPr/>
        </p:nvPicPr>
        <p:blipFill rotWithShape="1">
          <a:blip r:embed="rId3" r:link="rId4">
            <a:extLst>
              <a:ext uri="{28A0092B-C50C-407E-A947-70E740481C1C}">
                <a14:useLocalDpi xmlns:a14="http://schemas.microsoft.com/office/drawing/2010/main" val="0"/>
              </a:ext>
            </a:extLst>
          </a:blip>
          <a:srcRect t="65533" b="-858"/>
          <a:stretch>
            <a:fillRect/>
          </a:stretch>
        </p:blipFill>
        <p:spPr bwMode="auto">
          <a:xfrm>
            <a:off x="176463" y="7351294"/>
            <a:ext cx="11839074" cy="3962635"/>
          </a:xfrm>
          <a:prstGeom prst="rect">
            <a:avLst/>
          </a:prstGeom>
          <a:noFill/>
          <a:ln>
            <a:noFill/>
          </a:ln>
        </p:spPr>
      </p:pic>
      <p:sp>
        <p:nvSpPr>
          <p:cNvPr id="8" name="Rectangle 7">
            <a:extLst>
              <a:ext uri="{FF2B5EF4-FFF2-40B4-BE49-F238E27FC236}">
                <a16:creationId xmlns:a16="http://schemas.microsoft.com/office/drawing/2014/main" id="{6AF74508-4833-4E2D-9F6F-121A85A7EDBB}"/>
              </a:ext>
            </a:extLst>
          </p:cNvPr>
          <p:cNvSpPr/>
          <p:nvPr/>
        </p:nvSpPr>
        <p:spPr>
          <a:xfrm>
            <a:off x="6495705" y="2539372"/>
            <a:ext cx="5185398" cy="3477875"/>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en-US" sz="4400">
                <a:ln w="0"/>
                <a:effectLst>
                  <a:outerShdw blurRad="38100" dist="25400" dir="5400000" algn="ctr" rotWithShape="0">
                    <a:srgbClr val="6E747A">
                      <a:alpha val="43000"/>
                    </a:srgbClr>
                  </a:outerShdw>
                </a:effectLst>
                <a:latin typeface="Arial Narrow" panose="020B0606020202030204" pitchFamily="34" charset="0"/>
              </a:rPr>
              <a:t>Solution Circles</a:t>
            </a:r>
          </a:p>
          <a:p>
            <a:pPr marL="685800" indent="-685800">
              <a:buFont typeface="Arial" panose="020B0604020202020204" pitchFamily="34" charset="0"/>
              <a:buChar char="•"/>
            </a:pPr>
            <a:r>
              <a:rPr lang="en-US" sz="4400">
                <a:ln w="0"/>
                <a:effectLst>
                  <a:outerShdw blurRad="38100" dist="25400" dir="5400000" algn="ctr" rotWithShape="0">
                    <a:srgbClr val="6E747A">
                      <a:alpha val="43000"/>
                    </a:srgbClr>
                  </a:outerShdw>
                </a:effectLst>
                <a:latin typeface="Arial Narrow" panose="020B0606020202030204" pitchFamily="34" charset="0"/>
              </a:rPr>
              <a:t>Joint Learning</a:t>
            </a:r>
          </a:p>
          <a:p>
            <a:pPr marL="685800" indent="-685800">
              <a:buFont typeface="Arial" panose="020B0604020202020204" pitchFamily="34" charset="0"/>
              <a:buChar char="•"/>
            </a:pPr>
            <a:r>
              <a:rPr lang="en-US" sz="4400">
                <a:ln w="0"/>
                <a:effectLst>
                  <a:outerShdw blurRad="38100" dist="25400" dir="5400000" algn="ctr" rotWithShape="0">
                    <a:srgbClr val="6E747A">
                      <a:alpha val="43000"/>
                    </a:srgbClr>
                  </a:outerShdw>
                </a:effectLst>
                <a:latin typeface="Arial Narrow" panose="020B0606020202030204" pitchFamily="34" charset="0"/>
              </a:rPr>
              <a:t>Curriculum</a:t>
            </a:r>
          </a:p>
          <a:p>
            <a:pPr marL="685800" indent="-685800">
              <a:buFont typeface="Arial" panose="020B0604020202020204" pitchFamily="34" charset="0"/>
              <a:buChar char="•"/>
            </a:pPr>
            <a:r>
              <a:rPr lang="en-US" sz="4400" b="0" cap="none" spc="0">
                <a:ln w="0"/>
                <a:effectLst>
                  <a:outerShdw blurRad="38100" dist="25400" dir="5400000" algn="ctr" rotWithShape="0">
                    <a:srgbClr val="6E747A">
                      <a:alpha val="43000"/>
                    </a:srgbClr>
                  </a:outerShdw>
                </a:effectLst>
                <a:latin typeface="Arial Narrow" panose="020B0606020202030204" pitchFamily="34" charset="0"/>
              </a:rPr>
              <a:t>Tech Support</a:t>
            </a:r>
          </a:p>
          <a:p>
            <a:pPr marL="685800" indent="-685800">
              <a:buFont typeface="Arial" panose="020B0604020202020204" pitchFamily="34" charset="0"/>
              <a:buChar char="•"/>
            </a:pPr>
            <a:r>
              <a:rPr lang="en-US" sz="4400">
                <a:ln w="0"/>
                <a:effectLst>
                  <a:outerShdw blurRad="38100" dist="25400" dir="5400000" algn="ctr" rotWithShape="0">
                    <a:srgbClr val="6E747A">
                      <a:alpha val="43000"/>
                    </a:srgbClr>
                  </a:outerShdw>
                </a:effectLst>
                <a:latin typeface="Arial Narrow" panose="020B0606020202030204" pitchFamily="34" charset="0"/>
              </a:rPr>
              <a:t>Deliverables</a:t>
            </a:r>
            <a:endParaRPr lang="en-US" sz="4400" b="0" cap="none" spc="0">
              <a:ln w="0"/>
              <a:effectLst>
                <a:outerShdw blurRad="38100" dist="25400" dir="5400000" algn="ctr" rotWithShape="0">
                  <a:srgbClr val="6E747A">
                    <a:alpha val="43000"/>
                  </a:srgbClr>
                </a:outerShdw>
              </a:effectLst>
              <a:latin typeface="Arial Narrow" panose="020B0606020202030204" pitchFamily="34" charset="0"/>
            </a:endParaRPr>
          </a:p>
        </p:txBody>
      </p:sp>
      <p:pic>
        <p:nvPicPr>
          <p:cNvPr id="1026" name="Picture 2" descr="Technology ideas and connections – Paul4innovating's Innovation Views">
            <a:extLst>
              <a:ext uri="{FF2B5EF4-FFF2-40B4-BE49-F238E27FC236}">
                <a16:creationId xmlns:a16="http://schemas.microsoft.com/office/drawing/2014/main" id="{7F5055D4-6719-4FA1-BADC-6F84EB40A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805" y="2429718"/>
            <a:ext cx="5090003" cy="388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ADEEAB-70B3-463A-8131-2AC151A1AFAD}"/>
              </a:ext>
            </a:extLst>
          </p:cNvPr>
          <p:cNvSpPr/>
          <p:nvPr/>
        </p:nvSpPr>
        <p:spPr>
          <a:xfrm>
            <a:off x="894805" y="546411"/>
            <a:ext cx="10401380" cy="1446550"/>
          </a:xfrm>
          <a:prstGeom prst="rect">
            <a:avLst/>
          </a:prstGeom>
          <a:solidFill>
            <a:schemeClr val="accent1"/>
          </a:solidFill>
          <a:ln>
            <a:solidFill>
              <a:schemeClr val="bg1"/>
            </a:solidFill>
          </a:ln>
        </p:spPr>
        <p:txBody>
          <a:bodyPr wrap="square">
            <a:spAutoFit/>
          </a:bodyPr>
          <a:lstStyle/>
          <a:p>
            <a:pPr algn="ctr"/>
            <a:r>
              <a:rPr lang="en-US" sz="4400">
                <a:solidFill>
                  <a:schemeClr val="bg2">
                    <a:lumMod val="75000"/>
                  </a:schemeClr>
                </a:solidFill>
                <a:effectLst>
                  <a:outerShdw blurRad="38100" dist="38100" dir="2700000" algn="tl">
                    <a:srgbClr val="000000">
                      <a:alpha val="43137"/>
                    </a:srgbClr>
                  </a:outerShdw>
                </a:effectLst>
              </a:rPr>
              <a:t>Getting Started, Team Process &amp;  Creative Planning</a:t>
            </a:r>
          </a:p>
        </p:txBody>
      </p:sp>
    </p:spTree>
    <p:extLst>
      <p:ext uri="{BB962C8B-B14F-4D97-AF65-F5344CB8AC3E}">
        <p14:creationId xmlns:p14="http://schemas.microsoft.com/office/powerpoint/2010/main" val="378480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7" name="Rectangle 16">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extBox 1">
            <a:extLst>
              <a:ext uri="{FF2B5EF4-FFF2-40B4-BE49-F238E27FC236}">
                <a16:creationId xmlns:a16="http://schemas.microsoft.com/office/drawing/2014/main" id="{FA264BEC-6EA7-4D36-8623-89D226A5A41E}"/>
              </a:ext>
            </a:extLst>
          </p:cNvPr>
          <p:cNvSpPr txBox="1"/>
          <p:nvPr/>
        </p:nvSpPr>
        <p:spPr>
          <a:xfrm>
            <a:off x="790265" y="11609"/>
            <a:ext cx="6458419" cy="3329581"/>
          </a:xfrm>
          <a:prstGeom prst="rect">
            <a:avLst/>
          </a:prstGeom>
        </p:spPr>
        <p:txBody>
          <a:bodyPr vert="horz" lIns="91440" tIns="45720" rIns="91440" bIns="45720" rtlCol="0" anchor="b">
            <a:normAutofit/>
          </a:bodyPr>
          <a:lstStyle/>
          <a:p>
            <a:pPr>
              <a:spcBef>
                <a:spcPct val="0"/>
              </a:spcBef>
              <a:spcAft>
                <a:spcPts val="600"/>
              </a:spcAft>
            </a:pPr>
            <a:r>
              <a:rPr lang="en-US" sz="7200">
                <a:solidFill>
                  <a:schemeClr val="tx2"/>
                </a:solidFill>
                <a:latin typeface="+mj-lt"/>
                <a:ea typeface="+mj-ea"/>
                <a:cs typeface="+mj-cs"/>
              </a:rPr>
              <a:t>Solution Circles</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CED491E9-4005-4C5D-AF9A-B4F2C380262D}"/>
              </a:ext>
            </a:extLst>
          </p:cNvPr>
          <p:cNvSpPr/>
          <p:nvPr/>
        </p:nvSpPr>
        <p:spPr>
          <a:xfrm>
            <a:off x="587328" y="3481521"/>
            <a:ext cx="8322496"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 solution circle is a short and powerful tool to generate ideas toward the goal of problem solving through a collaborative new approaches. The model was developed by Forrest, Pearpoint and colleagues (1996) and it aims to bring together a group of people to generate ideas for solutions to a particular problem.</a:t>
            </a:r>
          </a:p>
        </p:txBody>
      </p:sp>
      <p:pic>
        <p:nvPicPr>
          <p:cNvPr id="13314" name="Picture 2" descr="Connected Experiences: Digital &amp; Content Transformation">
            <a:extLst>
              <a:ext uri="{FF2B5EF4-FFF2-40B4-BE49-F238E27FC236}">
                <a16:creationId xmlns:a16="http://schemas.microsoft.com/office/drawing/2014/main" id="{36B47A60-1FDA-4C48-9DC9-18A04A51A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1676" y="168670"/>
            <a:ext cx="3789233" cy="3451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3255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64BEC-6EA7-4D36-8623-89D226A5A41E}"/>
              </a:ext>
            </a:extLst>
          </p:cNvPr>
          <p:cNvSpPr txBox="1"/>
          <p:nvPr/>
        </p:nvSpPr>
        <p:spPr>
          <a:xfrm>
            <a:off x="866465" y="-1664791"/>
            <a:ext cx="6458419" cy="3329581"/>
          </a:xfrm>
          <a:prstGeom prst="rect">
            <a:avLst/>
          </a:prstGeom>
        </p:spPr>
        <p:txBody>
          <a:bodyPr vert="horz" lIns="91440" tIns="45720" rIns="91440" bIns="45720" rtlCol="0" anchor="b">
            <a:normAutofit/>
          </a:bodyPr>
          <a:lstStyle/>
          <a:p>
            <a:pPr>
              <a:spcBef>
                <a:spcPct val="0"/>
              </a:spcBef>
              <a:spcAft>
                <a:spcPts val="600"/>
              </a:spcAft>
            </a:pPr>
            <a:endParaRPr lang="en-US" sz="7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CED491E9-4005-4C5D-AF9A-B4F2C380262D}"/>
              </a:ext>
            </a:extLst>
          </p:cNvPr>
          <p:cNvSpPr/>
          <p:nvPr/>
        </p:nvSpPr>
        <p:spPr>
          <a:xfrm>
            <a:off x="221799" y="1569855"/>
            <a:ext cx="11479216" cy="5165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 name="Rectangle 3">
            <a:extLst>
              <a:ext uri="{FF2B5EF4-FFF2-40B4-BE49-F238E27FC236}">
                <a16:creationId xmlns:a16="http://schemas.microsoft.com/office/drawing/2014/main" id="{DFEA85DA-EC1B-4544-B30D-C16E92067C53}"/>
              </a:ext>
            </a:extLst>
          </p:cNvPr>
          <p:cNvSpPr/>
          <p:nvPr/>
        </p:nvSpPr>
        <p:spPr>
          <a:xfrm>
            <a:off x="468049" y="165484"/>
            <a:ext cx="7548179" cy="1323439"/>
          </a:xfrm>
          <a:prstGeom prst="rect">
            <a:avLst/>
          </a:prstGeom>
        </p:spPr>
        <p:txBody>
          <a:bodyPr wrap="square">
            <a:spAutoFit/>
          </a:bodyPr>
          <a:lstStyle/>
          <a:p>
            <a:pPr algn="ctr"/>
            <a:r>
              <a:rPr lang="en-US" sz="4000" b="1">
                <a:ln w="0"/>
                <a:latin typeface="Arial Narrow" panose="020B0606020202030204" pitchFamily="34" charset="0"/>
              </a:rPr>
              <a:t>Joint Learning/Curriculum/Tech Support/Deliverables</a:t>
            </a:r>
          </a:p>
        </p:txBody>
      </p:sp>
      <p:sp>
        <p:nvSpPr>
          <p:cNvPr id="5" name="TextBox 4">
            <a:extLst>
              <a:ext uri="{FF2B5EF4-FFF2-40B4-BE49-F238E27FC236}">
                <a16:creationId xmlns:a16="http://schemas.microsoft.com/office/drawing/2014/main" id="{5F064DC1-80F8-4452-AD6B-4F823399B99F}"/>
              </a:ext>
            </a:extLst>
          </p:cNvPr>
          <p:cNvSpPr txBox="1"/>
          <p:nvPr/>
        </p:nvSpPr>
        <p:spPr>
          <a:xfrm>
            <a:off x="370377" y="2336590"/>
            <a:ext cx="7645851"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solidFill>
                  <a:schemeClr val="bg1"/>
                </a:solidFill>
                <a:latin typeface="Arial Narrow" panose="020B0606020202030204" pitchFamily="34" charset="0"/>
              </a:rPr>
              <a:t>Case Management , Providers, Interdisciplinary Staff (OT/AT/PT/Transition Advisors, </a:t>
            </a:r>
            <a:r>
              <a:rPr lang="en-US" sz="3200" dirty="0" err="1">
                <a:solidFill>
                  <a:schemeClr val="bg1"/>
                </a:solidFill>
                <a:latin typeface="Arial Narrow" panose="020B0606020202030204" pitchFamily="34" charset="0"/>
              </a:rPr>
              <a:t>etc</a:t>
            </a:r>
            <a:r>
              <a:rPr lang="en-US" sz="3200" dirty="0">
                <a:solidFill>
                  <a:schemeClr val="bg1"/>
                </a:solidFill>
                <a:latin typeface="Arial Narrow" panose="020B0606020202030204" pitchFamily="34" charset="0"/>
              </a:rPr>
              <a:t>…) </a:t>
            </a:r>
          </a:p>
          <a:p>
            <a:pPr marL="285750" indent="-285750">
              <a:buFont typeface="Arial" panose="020B0604020202020204" pitchFamily="34" charset="0"/>
              <a:buChar char="•"/>
            </a:pPr>
            <a:r>
              <a:rPr lang="en-US" sz="3200" dirty="0">
                <a:solidFill>
                  <a:schemeClr val="bg1"/>
                </a:solidFill>
                <a:latin typeface="Arial Narrow" panose="020B0606020202030204" pitchFamily="34" charset="0"/>
              </a:rPr>
              <a:t>4 Cases from each region (varying in age/goals (</a:t>
            </a:r>
            <a:r>
              <a:rPr lang="en-US" sz="3200" dirty="0" err="1">
                <a:solidFill>
                  <a:schemeClr val="bg1"/>
                </a:solidFill>
                <a:latin typeface="Arial Narrow" panose="020B0606020202030204" pitchFamily="34" charset="0"/>
              </a:rPr>
              <a:t>ie</a:t>
            </a:r>
            <a:r>
              <a:rPr lang="en-US" sz="3200" dirty="0">
                <a:solidFill>
                  <a:schemeClr val="bg1"/>
                </a:solidFill>
                <a:latin typeface="Arial Narrow" panose="020B0606020202030204" pitchFamily="34" charset="0"/>
              </a:rPr>
              <a:t>: Independence/Mobility/Safety/Travel/Vision/ Communication/ Vision/Hearing</a:t>
            </a:r>
          </a:p>
          <a:p>
            <a:pPr marL="342900" indent="-342900">
              <a:buFont typeface="Arial"/>
              <a:buChar char="•"/>
            </a:pPr>
            <a:r>
              <a:rPr lang="en-US" sz="3200" dirty="0">
                <a:solidFill>
                  <a:schemeClr val="bg1"/>
                </a:solidFill>
                <a:latin typeface="Arial Narrow"/>
              </a:rPr>
              <a:t>Add Individuals, Parents, Caregivers, Guardians, other Stakeholders when/if needed</a:t>
            </a:r>
            <a:endParaRPr lang="en-US" sz="3200" dirty="0">
              <a:solidFill>
                <a:schemeClr val="bg1"/>
              </a:solidFill>
              <a:latin typeface="Arial Narrow" panose="020B0606020202030204" pitchFamily="34" charset="0"/>
            </a:endParaRPr>
          </a:p>
        </p:txBody>
      </p:sp>
      <p:pic>
        <p:nvPicPr>
          <p:cNvPr id="14338" name="Picture 2" descr="Thinking Out-Side of the Box to Find the Best Solutions to Real Problems">
            <a:extLst>
              <a:ext uri="{FF2B5EF4-FFF2-40B4-BE49-F238E27FC236}">
                <a16:creationId xmlns:a16="http://schemas.microsoft.com/office/drawing/2014/main" id="{1A7821C2-0E49-409F-AC4D-E3A81F7CF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337" y="90950"/>
            <a:ext cx="3331668" cy="3147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64BEC-6EA7-4D36-8623-89D226A5A41E}"/>
              </a:ext>
            </a:extLst>
          </p:cNvPr>
          <p:cNvSpPr txBox="1"/>
          <p:nvPr/>
        </p:nvSpPr>
        <p:spPr>
          <a:xfrm>
            <a:off x="866465" y="-1664791"/>
            <a:ext cx="6458419" cy="3329581"/>
          </a:xfrm>
          <a:prstGeom prst="rect">
            <a:avLst/>
          </a:prstGeom>
        </p:spPr>
        <p:txBody>
          <a:bodyPr vert="horz" lIns="91440" tIns="45720" rIns="91440" bIns="45720" rtlCol="0" anchor="b">
            <a:normAutofit/>
          </a:bodyPr>
          <a:lstStyle/>
          <a:p>
            <a:pPr>
              <a:spcBef>
                <a:spcPct val="0"/>
              </a:spcBef>
              <a:spcAft>
                <a:spcPts val="600"/>
              </a:spcAft>
            </a:pPr>
            <a:endParaRPr lang="en-US" sz="7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CED491E9-4005-4C5D-AF9A-B4F2C380262D}"/>
              </a:ext>
            </a:extLst>
          </p:cNvPr>
          <p:cNvSpPr/>
          <p:nvPr/>
        </p:nvSpPr>
        <p:spPr>
          <a:xfrm>
            <a:off x="161641" y="1488923"/>
            <a:ext cx="11755726" cy="5150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 name="Rectangle 3">
            <a:extLst>
              <a:ext uri="{FF2B5EF4-FFF2-40B4-BE49-F238E27FC236}">
                <a16:creationId xmlns:a16="http://schemas.microsoft.com/office/drawing/2014/main" id="{DFEA85DA-EC1B-4544-B30D-C16E92067C53}"/>
              </a:ext>
            </a:extLst>
          </p:cNvPr>
          <p:cNvSpPr/>
          <p:nvPr/>
        </p:nvSpPr>
        <p:spPr>
          <a:xfrm>
            <a:off x="468049" y="165484"/>
            <a:ext cx="7548179" cy="1323439"/>
          </a:xfrm>
          <a:prstGeom prst="rect">
            <a:avLst/>
          </a:prstGeom>
        </p:spPr>
        <p:txBody>
          <a:bodyPr wrap="square">
            <a:spAutoFit/>
          </a:bodyPr>
          <a:lstStyle/>
          <a:p>
            <a:pPr algn="ctr"/>
            <a:r>
              <a:rPr lang="en-US" sz="4000" b="1">
                <a:ln w="0"/>
                <a:latin typeface="Arial Narrow" panose="020B0606020202030204" pitchFamily="34" charset="0"/>
              </a:rPr>
              <a:t>Joint Learning/Curriculum/Tech Support/Deliverables</a:t>
            </a:r>
          </a:p>
        </p:txBody>
      </p:sp>
      <p:sp>
        <p:nvSpPr>
          <p:cNvPr id="5" name="TextBox 4">
            <a:extLst>
              <a:ext uri="{FF2B5EF4-FFF2-40B4-BE49-F238E27FC236}">
                <a16:creationId xmlns:a16="http://schemas.microsoft.com/office/drawing/2014/main" id="{5F064DC1-80F8-4452-AD6B-4F823399B99F}"/>
              </a:ext>
            </a:extLst>
          </p:cNvPr>
          <p:cNvSpPr txBox="1"/>
          <p:nvPr/>
        </p:nvSpPr>
        <p:spPr>
          <a:xfrm>
            <a:off x="274633" y="1626727"/>
            <a:ext cx="7645851" cy="461665"/>
          </a:xfrm>
          <a:prstGeom prst="rect">
            <a:avLst/>
          </a:prstGeom>
          <a:noFill/>
        </p:spPr>
        <p:txBody>
          <a:bodyPr wrap="square" lIns="91440" tIns="45720" rIns="91440" bIns="45720" rtlCol="0" anchor="t">
            <a:spAutoFit/>
          </a:bodyPr>
          <a:lstStyle/>
          <a:p>
            <a:endParaRPr lang="en-US" sz="2400">
              <a:solidFill>
                <a:schemeClr val="bg1"/>
              </a:solidFill>
              <a:latin typeface="Arial Narrow" panose="020B0606020202030204" pitchFamily="34" charset="0"/>
            </a:endParaRPr>
          </a:p>
        </p:txBody>
      </p:sp>
      <p:pic>
        <p:nvPicPr>
          <p:cNvPr id="14338" name="Picture 2" descr="Thinking Out-Side of the Box to Find the Best Solutions to Real Problems">
            <a:extLst>
              <a:ext uri="{FF2B5EF4-FFF2-40B4-BE49-F238E27FC236}">
                <a16:creationId xmlns:a16="http://schemas.microsoft.com/office/drawing/2014/main" id="{1A7821C2-0E49-409F-AC4D-E3A81F7CF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567" y="52887"/>
            <a:ext cx="3331668" cy="3147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CEF6A6D-29F8-4D9F-860B-DFD6F6913936}"/>
              </a:ext>
            </a:extLst>
          </p:cNvPr>
          <p:cNvSpPr/>
          <p:nvPr/>
        </p:nvSpPr>
        <p:spPr>
          <a:xfrm>
            <a:off x="274633" y="1802594"/>
            <a:ext cx="10022940" cy="4708981"/>
          </a:xfrm>
          <a:prstGeom prst="rect">
            <a:avLst/>
          </a:prstGeom>
        </p:spPr>
        <p:txBody>
          <a:bodyPr wrap="square">
            <a:spAutoFit/>
          </a:bodyPr>
          <a:lstStyle/>
          <a:p>
            <a:pPr marL="285750" indent="-285750">
              <a:buFont typeface="Arial" panose="020B0604020202020204" pitchFamily="34" charset="0"/>
              <a:buChar char="•"/>
            </a:pPr>
            <a:r>
              <a:rPr lang="en-US" sz="3000" dirty="0">
                <a:solidFill>
                  <a:schemeClr val="bg1"/>
                </a:solidFill>
                <a:latin typeface="Arial Narrow" panose="020B0606020202030204" pitchFamily="34" charset="0"/>
              </a:rPr>
              <a:t>General Curriculum &amp; Training = Definitions/Roles                            of Participants/ Process/Tools &amp; Forms/Closing the Loop/                      Participant or Team Responsibilities / Expectations &amp; Marketing</a:t>
            </a:r>
          </a:p>
          <a:p>
            <a:pPr marL="285750" indent="-285750">
              <a:buFont typeface="Arial" panose="020B0604020202020204" pitchFamily="34" charset="0"/>
              <a:buChar char="•"/>
            </a:pPr>
            <a:r>
              <a:rPr lang="en-US" sz="3000" dirty="0">
                <a:solidFill>
                  <a:schemeClr val="bg1"/>
                </a:solidFill>
                <a:latin typeface="Arial Narrow" panose="020B0606020202030204" pitchFamily="34" charset="0"/>
              </a:rPr>
              <a:t>Joint Learning- Vicarious Problem Solving and Motivation for new case referrals simply by being present </a:t>
            </a:r>
          </a:p>
          <a:p>
            <a:pPr marL="285750" indent="-285750">
              <a:buFont typeface="Arial" panose="020B0604020202020204" pitchFamily="34" charset="0"/>
              <a:buChar char="•"/>
            </a:pPr>
            <a:r>
              <a:rPr lang="en-US" sz="3000" dirty="0">
                <a:solidFill>
                  <a:schemeClr val="bg1"/>
                </a:solidFill>
                <a:latin typeface="Arial Narrow" panose="020B0606020202030204" pitchFamily="34" charset="0"/>
              </a:rPr>
              <a:t>Built in Tech Support through the Team Process. (Referrals, Resources, &amp; Ongoing Consultation)</a:t>
            </a:r>
          </a:p>
          <a:p>
            <a:pPr marL="285750" indent="-285750">
              <a:buFont typeface="Arial" panose="020B0604020202020204" pitchFamily="34" charset="0"/>
              <a:buChar char="•"/>
            </a:pPr>
            <a:r>
              <a:rPr lang="en-US" sz="3000" dirty="0">
                <a:solidFill>
                  <a:schemeClr val="bg1"/>
                </a:solidFill>
                <a:latin typeface="Arial Narrow" panose="020B0606020202030204" pitchFamily="34" charset="0"/>
              </a:rPr>
              <a:t>Continued Follow-Along with Core Teams and Facilitators</a:t>
            </a:r>
          </a:p>
          <a:p>
            <a:pPr marL="285750" indent="-285750">
              <a:buFont typeface="Arial" panose="020B0604020202020204" pitchFamily="34" charset="0"/>
              <a:buChar char="•"/>
            </a:pPr>
            <a:r>
              <a:rPr lang="en-US" sz="3000" dirty="0">
                <a:solidFill>
                  <a:schemeClr val="bg1"/>
                </a:solidFill>
                <a:latin typeface="Arial Narrow" panose="020B0606020202030204" pitchFamily="34" charset="0"/>
              </a:rPr>
              <a:t>Deliverables = Successful Implementation &amp; Use of Services &amp; Supports</a:t>
            </a:r>
            <a:endParaRPr lang="en-US" sz="3000" dirty="0">
              <a:latin typeface="Arial Narrow" panose="020B0606020202030204" pitchFamily="34" charset="0"/>
            </a:endParaRPr>
          </a:p>
        </p:txBody>
      </p:sp>
    </p:spTree>
    <p:extLst>
      <p:ext uri="{BB962C8B-B14F-4D97-AF65-F5344CB8AC3E}">
        <p14:creationId xmlns:p14="http://schemas.microsoft.com/office/powerpoint/2010/main" val="1935353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5aa524db-7994-4ced-a2c9-48a98e90847e" xsi:nil="true"/>
    <lcf76f155ced4ddcb4097134ff3c332f xmlns="5aa524db-7994-4ced-a2c9-48a98e90847e">
      <Terms xmlns="http://schemas.microsoft.com/office/infopath/2007/PartnerControls"/>
    </lcf76f155ced4ddcb4097134ff3c332f>
    <TaxCatchAll xmlns="8a992f34-6748-40d0-a1a6-bff449e3bc95" xsi:nil="true"/>
    <MediaLengthInSeconds xmlns="5aa524db-7994-4ced-a2c9-48a98e9084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3" ma:contentTypeDescription="Create a new document." ma:contentTypeScope="" ma:versionID="96fa1a3f3ef664a167789fe0feaaa776">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f6e1339ee675c8ae1c471059d8d4f8f8"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6044C-D2C6-44C3-9BEA-9A747AEB6D8C}">
  <ds:schemaRefs>
    <ds:schemaRef ds:uri="http://www.w3.org/XML/1998/namespace"/>
    <ds:schemaRef ds:uri="http://purl.org/dc/elements/1.1/"/>
    <ds:schemaRef ds:uri="94374b63-a687-4a72-b246-88e83eeb0c64"/>
    <ds:schemaRef ds:uri="http://schemas.microsoft.com/office/infopath/2007/PartnerControls"/>
    <ds:schemaRef ds:uri="http://schemas.microsoft.com/office/2006/documentManagement/types"/>
    <ds:schemaRef ds:uri="http://purl.org/dc/terms/"/>
    <ds:schemaRef ds:uri="2cde3d18-3557-4d60-9e51-394969af4256"/>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678CA4B-ADD7-41A8-8520-1FD1534C9525}"/>
</file>

<file path=customXml/itemProps3.xml><?xml version="1.0" encoding="utf-8"?>
<ds:datastoreItem xmlns:ds="http://schemas.openxmlformats.org/officeDocument/2006/customXml" ds:itemID="{566B45B3-EF10-4CEA-9DE0-6211B8C976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2077</Words>
  <Application>Microsoft Office PowerPoint</Application>
  <PresentationFormat>Widescreen</PresentationFormat>
  <Paragraphs>157</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Century Gothic</vt:lpstr>
      <vt:lpstr>Symbol</vt:lpstr>
      <vt:lpstr>Wingdings 3</vt:lpstr>
      <vt:lpstr>Ion</vt:lpstr>
      <vt:lpstr>REMOTE SUPPORTS</vt:lpstr>
      <vt:lpstr>PowerPoint Presentation</vt:lpstr>
      <vt:lpstr>    https://youtu.be/ux9sNn4Lxpw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 Qualifications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Blazawski, Amy M</dc:creator>
  <cp:lastModifiedBy>Fishbein, Kyle</cp:lastModifiedBy>
  <cp:revision>5</cp:revision>
  <dcterms:created xsi:type="dcterms:W3CDTF">2023-04-20T18:31:41Z</dcterms:created>
  <dcterms:modified xsi:type="dcterms:W3CDTF">2023-08-29T20:24:35Z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0x01010043673E79E0C3E640A3EA83010EA564F7</vt:lpwstr>
  </property>
  <property fmtid="{D5CDD505-2E9C-101B-9397-08002B2CF9AE}" pid="3" name="Order">
    <vt:r8>1800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