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79" r:id="rId6"/>
    <p:sldId id="277" r:id="rId7"/>
    <p:sldId id="257" r:id="rId8"/>
    <p:sldId id="276" r:id="rId9"/>
    <p:sldId id="278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8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r>
              <a:rPr lang="en-US" sz="4800" dirty="0"/>
              <a:t>ARPA Assistive Technology Initiatives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892722"/>
            <a:ext cx="6387155" cy="107817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Patricia Cymbala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FC01D-029D-7685-F767-9F49C71B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48" y="857251"/>
            <a:ext cx="6219582" cy="31601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Respite Homes Technology Upgrades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869E2-E4A2-FF87-2CC6-B66CF623B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2002536"/>
            <a:ext cx="411511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PRESENTATION TITLE</a:t>
            </a:r>
          </a:p>
        </p:txBody>
      </p:sp>
      <p:pic>
        <p:nvPicPr>
          <p:cNvPr id="10" name="Graphic 9" descr="House">
            <a:extLst>
              <a:ext uri="{FF2B5EF4-FFF2-40B4-BE49-F238E27FC236}">
                <a16:creationId xmlns:a16="http://schemas.microsoft.com/office/drawing/2014/main" id="{A33E4806-2575-4898-2FCC-E6142603E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0981" y="1842090"/>
            <a:ext cx="3173819" cy="3173819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B04C4-6FDE-D61E-54E6-0B89530BA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264" y="6451600"/>
            <a:ext cx="274087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DD9C8446-696E-6942-B6C8-CC9CAD0B34E0}" type="datetime1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8/29/2023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CBDD7-A977-10B8-51AF-6F6B06041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4320" y="6451600"/>
            <a:ext cx="4445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3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/>
              <a:t>Notice of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effectLst/>
              </a:rPr>
              <a:t>Assistive Technology Applications Certificate Program (ATACP)</a:t>
            </a:r>
            <a:r>
              <a:rPr lang="en-US" sz="1800" dirty="0">
                <a:effectLst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</a:rPr>
              <a:t>A wide range of applications for assistive technology in the home, school, workplace, and community environments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</a:rPr>
              <a:t>Existing and new assistive technology for people with disabilities, including, but not limited to, </a:t>
            </a:r>
            <a:r>
              <a:rPr lang="en-US" sz="1800" b="1" dirty="0">
                <a:effectLst/>
              </a:rPr>
              <a:t>augmentative and alternative communication, environmental controls, seating and positioning, mobility devices, ergonomics, computer access technology, and technology for people with learning, physical, cognitive and/or sensory disabilities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</a:rPr>
              <a:t>Resources to support assistive technology devices and services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5D8227-9DE4-4D42-8C1B-E10C828BC634}" type="datetime1">
              <a:rPr lang="en-US" smtClean="0"/>
              <a:pPr>
                <a:spcAft>
                  <a:spcPts val="600"/>
                </a:spcAft>
              </a:pPr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AT ARPA INITIATIVES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sz="4400"/>
              <a:t>Notice of Opportunities</a:t>
            </a:r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500" dirty="0"/>
          </a:p>
          <a:p>
            <a:r>
              <a:rPr lang="en-US" sz="2000" dirty="0"/>
              <a:t>Individuals and Families</a:t>
            </a:r>
          </a:p>
          <a:p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DDS Case Managers will submit applications on behalf of individuals and families interested </a:t>
            </a:r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receiving grants to fund 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Assistive Technology (AT). </a:t>
            </a:r>
          </a:p>
          <a:p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These grants are intended 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benefit individuals who are currently supported by DDS and are living in a family home or residing independently with or without In Home Supports</a:t>
            </a:r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(IHS).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Grants will assist with procuring and utilizing Assistive Technology (AT), hardware, software, equipment, and internet connectivity to enhance access to virtual supports and services, 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including the development of remote </a:t>
            </a:r>
            <a:r>
              <a:rPr lang="en-US" sz="1500" b="1" dirty="0">
                <a:effectLst/>
                <a:ea typeface="Arial Narrow" panose="020B0606020202030204" pitchFamily="34" charset="0"/>
                <a:cs typeface="Times New Roman" panose="02020603050405020304" pitchFamily="18" charset="0"/>
              </a:rPr>
              <a:t>supports</a:t>
            </a:r>
            <a:r>
              <a:rPr lang="en-US" sz="1500" dirty="0">
                <a:effectLst/>
                <a:ea typeface="Arial Narrow" panose="020B0606020202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intent of the grant is to 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support and advance the creative use of Assistive Technology </a:t>
            </a:r>
            <a:r>
              <a:rPr lang="en-US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5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enhance independence and virtual interpersonal and community participation for individuals with intellectual disabilities. </a:t>
            </a:r>
            <a:endParaRPr lang="en-US" sz="1500" b="1" dirty="0"/>
          </a:p>
        </p:txBody>
      </p:sp>
      <p:sp>
        <p:nvSpPr>
          <p:cNvPr id="24" name="Oval 1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Block Arc 1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17062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95D8227-9DE4-4D42-8C1B-E10C828BC634}" type="datetime1">
              <a:rPr lang="en-US" smtClean="0"/>
              <a:pPr>
                <a:spcAft>
                  <a:spcPts val="600"/>
                </a:spcAft>
              </a:pPr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7338" y="6356350"/>
            <a:ext cx="36693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AT ARPA INITIATIVES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0104" y="6356350"/>
            <a:ext cx="157369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Notice of Opportunities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84248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FFFFFF"/>
                </a:solidFill>
              </a:rPr>
              <a:t>AT ARPA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600" dirty="0"/>
          </a:p>
          <a:p>
            <a:r>
              <a:rPr lang="en-US" sz="2000" dirty="0"/>
              <a:t>Providers</a:t>
            </a:r>
          </a:p>
          <a:p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rants to fund 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Assistive Technology (AT) to benefit individuals who are currently supported by DDS and living in a:</a:t>
            </a:r>
          </a:p>
          <a:p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Community Companion Home (CCH)</a:t>
            </a:r>
            <a:b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Community Living Arrangement (CLA)</a:t>
            </a:r>
            <a:b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Continuous Residential Supports (CRS) </a:t>
            </a:r>
            <a:b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who are residing independently with In Home Supports (IHS)</a:t>
            </a:r>
            <a:endParaRPr lang="en-US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Grants will assist with 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procuring and utilizing Assistive Technology (AT), 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equipment, and internet connectivity to enhance access to virtual supports and services, 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including the development of remote </a:t>
            </a:r>
            <a:r>
              <a:rPr lang="en-US" sz="1600" b="1" dirty="0">
                <a:effectLst/>
                <a:ea typeface="Arial Narrow" panose="020B0606020202030204" pitchFamily="34" charset="0"/>
                <a:cs typeface="Times New Roman" panose="02020603050405020304" pitchFamily="18" charset="0"/>
              </a:rPr>
              <a:t>supports</a:t>
            </a:r>
            <a:r>
              <a:rPr lang="en-US" sz="1600" dirty="0">
                <a:effectLst/>
                <a:ea typeface="Arial Narrow" panose="020B0606020202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intent of the grant is to support and advance the creative use of Assistive Technology to enhance independence and virtual interpersonal and community participation for individuals with intellectual disability. </a:t>
            </a:r>
            <a:b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264" y="6455664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495D8227-9DE4-4D42-8C1B-E10C828BC634}" type="datetime1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8/29/2023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0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2DD5-0655-43F3-5D3F-8201E99A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78" y="522805"/>
            <a:ext cx="9779183" cy="1325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sz="4800" dirty="0"/>
              <a:t>ssistive </a:t>
            </a:r>
            <a:r>
              <a:rPr lang="en-US" dirty="0"/>
              <a:t>T</a:t>
            </a:r>
            <a:r>
              <a:rPr lang="en-US" sz="4800" dirty="0"/>
              <a:t>echnology initiatives that ARPA has already provided.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53833-5D2E-20C5-78B2-94B061DDD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DDS has finished two rounds of NOOs for Individuals and Families, as well as for Providers.</a:t>
            </a:r>
            <a:br>
              <a:rPr lang="en-US" dirty="0"/>
            </a:br>
            <a:endParaRPr lang="en-US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Customized employment through the use of Assistive Technology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Calibri" panose="020F0502020204030204" pitchFamily="34" charset="0"/>
              </a:rPr>
              <a:t>NOO</a:t>
            </a:r>
            <a:br>
              <a:rPr lang="en-US" dirty="0">
                <a:effectLst/>
                <a:ea typeface="Calibri" panose="020F0502020204030204" pitchFamily="34" charset="0"/>
              </a:rPr>
            </a:br>
            <a:endParaRPr lang="en-US" dirty="0"/>
          </a:p>
          <a:p>
            <a:r>
              <a:rPr lang="en-US" dirty="0"/>
              <a:t>Request For Proposal(RFP) awarded for numerous AT evaluations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CFD68-F863-0215-79A9-F4CC58669DE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7AB22C-8B7E-9B4A-8C65-396C3C874D86}" type="datetime1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E6864-5060-CB7B-FA65-64886A47D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AT ARPA INITIATIVES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8E30-99B6-3AC4-A198-C685F1E7D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3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r>
              <a:rPr lang="en-US" dirty="0"/>
              <a:t>Patricia Cymbala</a:t>
            </a:r>
          </a:p>
          <a:p>
            <a:r>
              <a:rPr lang="en-US" dirty="0"/>
              <a:t>Patricia.Cymbala@ct.gov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73E79E0C3E640A3EA83010EA564F7" ma:contentTypeVersion="13" ma:contentTypeDescription="Create a new document." ma:contentTypeScope="" ma:versionID="96fa1a3f3ef664a167789fe0feaaa776">
  <xsd:schema xmlns:xsd="http://www.w3.org/2001/XMLSchema" xmlns:xs="http://www.w3.org/2001/XMLSchema" xmlns:p="http://schemas.microsoft.com/office/2006/metadata/properties" xmlns:ns2="5aa524db-7994-4ced-a2c9-48a98e90847e" xmlns:ns3="8a992f34-6748-40d0-a1a6-bff449e3bc95" targetNamespace="http://schemas.microsoft.com/office/2006/metadata/properties" ma:root="true" ma:fieldsID="f6e1339ee675c8ae1c471059d8d4f8f8" ns2:_="" ns3:_="">
    <xsd:import namespace="5aa524db-7994-4ced-a2c9-48a98e90847e"/>
    <xsd:import namespace="8a992f34-6748-40d0-a1a6-bff449e3b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Description0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4db-7994-4ced-a2c9-48a98e908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92f34-6748-40d0-a1a6-bff449e3bc9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d7816-9169-48cb-b9df-4d21a66dca2d}" ma:internalName="TaxCatchAll" ma:showField="CatchAllData" ma:web="8a992f34-6748-40d0-a1a6-bff449e3b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992f34-6748-40d0-a1a6-bff449e3bc95" xsi:nil="true"/>
    <Description0 xmlns="5aa524db-7994-4ced-a2c9-48a98e90847e" xsi:nil="true"/>
    <lcf76f155ced4ddcb4097134ff3c332f xmlns="5aa524db-7994-4ced-a2c9-48a98e90847e">
      <Terms xmlns="http://schemas.microsoft.com/office/infopath/2007/PartnerControls"/>
    </lcf76f155ced4ddcb4097134ff3c332f>
    <MediaLengthInSeconds xmlns="5aa524db-7994-4ced-a2c9-48a98e90847e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F3C4C1-44DF-4789-B6B3-D136798338B6}"/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{D6492EEC-B527-41EC-99F0-41C3F92D978D}tf45331398_win32</Template>
  <TotalTime>54</TotalTime>
  <Words>442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Tenorite</vt:lpstr>
      <vt:lpstr>Wingdings</vt:lpstr>
      <vt:lpstr>Office Theme</vt:lpstr>
      <vt:lpstr>ARPA Assistive Technology Initiatives</vt:lpstr>
      <vt:lpstr>Respite Homes Technology Upgrades</vt:lpstr>
      <vt:lpstr>Notice of Opportunities</vt:lpstr>
      <vt:lpstr>Notice of Opportunities</vt:lpstr>
      <vt:lpstr>Notice of Opportunities</vt:lpstr>
      <vt:lpstr>Assistive Technology initiatives that ARPA has already provided.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Cymbala, Patricia</dc:creator>
  <cp:lastModifiedBy>Cymbala, Patricia</cp:lastModifiedBy>
  <cp:revision>1</cp:revision>
  <dcterms:created xsi:type="dcterms:W3CDTF">2023-08-29T17:47:06Z</dcterms:created>
  <dcterms:modified xsi:type="dcterms:W3CDTF">2023-08-29T18:42:02Z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0x01010043673E79E0C3E640A3EA83010EA564F7</vt:lpwstr>
  </property>
  <property fmtid="{D5CDD505-2E9C-101B-9397-08002B2CF9AE}" pid="3" name="Order">
    <vt:r8>1700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