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2" r:id="rId5"/>
    <p:sldId id="267" r:id="rId6"/>
    <p:sldId id="268" r:id="rId7"/>
    <p:sldId id="264" r:id="rId8"/>
    <p:sldId id="266"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7" d="100"/>
          <a:sy n="67" d="100"/>
        </p:scale>
        <p:origin x="452" y="80"/>
      </p:cViewPr>
      <p:guideLst/>
    </p:cSldViewPr>
  </p:slideViewPr>
  <p:notesTextViewPr>
    <p:cViewPr>
      <p:scale>
        <a:sx n="1" d="1"/>
        <a:sy n="1" d="1"/>
      </p:scale>
      <p:origin x="0" y="0"/>
    </p:cViewPr>
  </p:notesText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4A86E1-1781-4064-88BA-ED7698091909}" type="datetimeFigureOut">
              <a:t>6/22/2023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4220E5-CBA2-4A2B-8CD3-A18DE91737FE}" type="slidenum">
              <a:t>‹#›</a:t>
            </a:fld>
            <a:endParaRPr lang="en-US"/>
          </a:p>
        </p:txBody>
      </p:sp>
    </p:spTree>
    <p:extLst>
      <p:ext uri="{BB962C8B-B14F-4D97-AF65-F5344CB8AC3E}">
        <p14:creationId xmlns:p14="http://schemas.microsoft.com/office/powerpoint/2010/main" val="154121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4220E5-CBA2-4A2B-8CD3-A18DE91737FE}" type="slidenum">
              <a:t>1</a:t>
            </a:fld>
            <a:endParaRPr lang="en-US"/>
          </a:p>
        </p:txBody>
      </p:sp>
    </p:spTree>
    <p:extLst>
      <p:ext uri="{BB962C8B-B14F-4D97-AF65-F5344CB8AC3E}">
        <p14:creationId xmlns:p14="http://schemas.microsoft.com/office/powerpoint/2010/main" val="73357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p>
          <a:p>
            <a:r>
              <a:rPr lang="en-US" dirty="0">
                <a:cs typeface="Calibri"/>
              </a:rPr>
              <a:t>DDS and BRS are piloting an early intervention work-based learning program in 9 identified school districts.  Right now, we are offering these services through our Level Up Program approximately two years before exit but we realize they need to be offered earlier and more often so that students with IDD and their families can make more informed choices around post-secondary options including competitive integrated employment.  Thus, we would like to begin offering them starting between the ages of 17 – 19 to offer more exposure to competitive integrated employment.</a:t>
            </a:r>
          </a:p>
        </p:txBody>
      </p:sp>
      <p:sp>
        <p:nvSpPr>
          <p:cNvPr id="4" name="Slide Number Placeholder 3"/>
          <p:cNvSpPr>
            <a:spLocks noGrp="1"/>
          </p:cNvSpPr>
          <p:nvPr>
            <p:ph type="sldNum" sz="quarter" idx="5"/>
          </p:nvPr>
        </p:nvSpPr>
        <p:spPr/>
        <p:txBody>
          <a:bodyPr/>
          <a:lstStyle/>
          <a:p>
            <a:fld id="{A44220E5-CBA2-4A2B-8CD3-A18DE91737FE}" type="slidenum">
              <a:t>2</a:t>
            </a:fld>
            <a:endParaRPr lang="en-US"/>
          </a:p>
        </p:txBody>
      </p:sp>
    </p:spTree>
    <p:extLst>
      <p:ext uri="{BB962C8B-B14F-4D97-AF65-F5344CB8AC3E}">
        <p14:creationId xmlns:p14="http://schemas.microsoft.com/office/powerpoint/2010/main" val="291620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endParaRPr lang="en-US" dirty="0"/>
          </a:p>
          <a:p>
            <a:r>
              <a:rPr lang="en-US" dirty="0">
                <a:cs typeface="Calibri"/>
              </a:rPr>
              <a:t>DDS Transition Counselors have identified 9 school districts state wide to participate in this pilot.  We have tried to ensure we have an equal number of urban, rural and suburban districts for the pilot.</a:t>
            </a:r>
            <a:endParaRPr lang="en-US" dirty="0"/>
          </a:p>
        </p:txBody>
      </p:sp>
      <p:sp>
        <p:nvSpPr>
          <p:cNvPr id="4" name="Slide Number Placeholder 3"/>
          <p:cNvSpPr>
            <a:spLocks noGrp="1"/>
          </p:cNvSpPr>
          <p:nvPr>
            <p:ph type="sldNum" sz="quarter" idx="5"/>
          </p:nvPr>
        </p:nvSpPr>
        <p:spPr/>
        <p:txBody>
          <a:bodyPr/>
          <a:lstStyle/>
          <a:p>
            <a:fld id="{A44220E5-CBA2-4A2B-8CD3-A18DE91737FE}" type="slidenum">
              <a:t>3</a:t>
            </a:fld>
            <a:endParaRPr lang="en-US"/>
          </a:p>
        </p:txBody>
      </p:sp>
    </p:spTree>
    <p:extLst>
      <p:ext uri="{BB962C8B-B14F-4D97-AF65-F5344CB8AC3E}">
        <p14:creationId xmlns:p14="http://schemas.microsoft.com/office/powerpoint/2010/main" val="26976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endParaRPr lang="en-US" dirty="0"/>
          </a:p>
          <a:p>
            <a:r>
              <a:rPr lang="en-US" dirty="0">
                <a:cs typeface="Calibri"/>
              </a:rPr>
              <a:t>Starting this summer, we would like to start offering services both during ESY hours and outside of ESY Hours.  Our plan is to start small and offer 4 services this summer as it is a short period of time and then begin expanding services available during the 2023 – 2024 school year.  The services we offer this summer will be Job Club, Group Job Shadow, Career Exploration using Virtual Reality, and Work-Based Learning Opportunities.</a:t>
            </a:r>
            <a:endParaRPr lang="en-US"/>
          </a:p>
        </p:txBody>
      </p:sp>
      <p:sp>
        <p:nvSpPr>
          <p:cNvPr id="4" name="Slide Number Placeholder 3"/>
          <p:cNvSpPr>
            <a:spLocks noGrp="1"/>
          </p:cNvSpPr>
          <p:nvPr>
            <p:ph type="sldNum" sz="quarter" idx="5"/>
          </p:nvPr>
        </p:nvSpPr>
        <p:spPr/>
        <p:txBody>
          <a:bodyPr/>
          <a:lstStyle/>
          <a:p>
            <a:fld id="{A44220E5-CBA2-4A2B-8CD3-A18DE91737FE}" type="slidenum">
              <a:t>4</a:t>
            </a:fld>
            <a:endParaRPr lang="en-US"/>
          </a:p>
        </p:txBody>
      </p:sp>
    </p:spTree>
    <p:extLst>
      <p:ext uri="{BB962C8B-B14F-4D97-AF65-F5344CB8AC3E}">
        <p14:creationId xmlns:p14="http://schemas.microsoft.com/office/powerpoint/2010/main" val="319599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p>
          <a:p>
            <a:endParaRPr lang="en-US" dirty="0">
              <a:cs typeface="Calibri"/>
            </a:endParaRPr>
          </a:p>
          <a:p>
            <a:r>
              <a:rPr lang="en-US" dirty="0">
                <a:cs typeface="Calibri"/>
              </a:rPr>
              <a:t>BRS will provide benefits counseling to any student receiving social security and who is considering participating in a work-based learning opportunity so they understand how work may affect their benefits.  The other services being offered do not come with a paycheck and thus, will have no impact on their social security benefits.</a:t>
            </a:r>
          </a:p>
        </p:txBody>
      </p:sp>
      <p:sp>
        <p:nvSpPr>
          <p:cNvPr id="4" name="Slide Number Placeholder 3"/>
          <p:cNvSpPr>
            <a:spLocks noGrp="1"/>
          </p:cNvSpPr>
          <p:nvPr>
            <p:ph type="sldNum" sz="quarter" idx="5"/>
          </p:nvPr>
        </p:nvSpPr>
        <p:spPr/>
        <p:txBody>
          <a:bodyPr/>
          <a:lstStyle/>
          <a:p>
            <a:fld id="{A44220E5-CBA2-4A2B-8CD3-A18DE91737FE}" type="slidenum">
              <a:t>5</a:t>
            </a:fld>
            <a:endParaRPr lang="en-US"/>
          </a:p>
        </p:txBody>
      </p:sp>
    </p:spTree>
    <p:extLst>
      <p:ext uri="{BB962C8B-B14F-4D97-AF65-F5344CB8AC3E}">
        <p14:creationId xmlns:p14="http://schemas.microsoft.com/office/powerpoint/2010/main" val="37609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DDS STAFF:</a:t>
            </a:r>
          </a:p>
        </p:txBody>
      </p:sp>
      <p:sp>
        <p:nvSpPr>
          <p:cNvPr id="4" name="Slide Number Placeholder 3"/>
          <p:cNvSpPr>
            <a:spLocks noGrp="1"/>
          </p:cNvSpPr>
          <p:nvPr>
            <p:ph type="sldNum" sz="quarter" idx="5"/>
          </p:nvPr>
        </p:nvSpPr>
        <p:spPr/>
        <p:txBody>
          <a:bodyPr/>
          <a:lstStyle/>
          <a:p>
            <a:fld id="{A44220E5-CBA2-4A2B-8CD3-A18DE91737FE}" type="slidenum">
              <a:t>6</a:t>
            </a:fld>
            <a:endParaRPr lang="en-US"/>
          </a:p>
        </p:txBody>
      </p:sp>
    </p:spTree>
    <p:extLst>
      <p:ext uri="{BB962C8B-B14F-4D97-AF65-F5344CB8AC3E}">
        <p14:creationId xmlns:p14="http://schemas.microsoft.com/office/powerpoint/2010/main" val="244272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p>
          <a:p>
            <a:r>
              <a:rPr lang="en-US" dirty="0">
                <a:cs typeface="Calibri"/>
              </a:rPr>
              <a:t>For those of you interested in participating in our pilot program, we have some paperwork for you to complete tonight so that we can start planning for the summer.  You will receive a phone call from a BRS Level Up Counselor in the coming weeks to start planning for services this summer.  We understand life can be busy and unpredictable so with that in mind, we will try to work within your availability to schedule services this summer.  The BRS Level Up Counselor will work closely with you and the DDS transition counselor throughout the transition years.</a:t>
            </a:r>
          </a:p>
        </p:txBody>
      </p:sp>
      <p:sp>
        <p:nvSpPr>
          <p:cNvPr id="4" name="Slide Number Placeholder 3"/>
          <p:cNvSpPr>
            <a:spLocks noGrp="1"/>
          </p:cNvSpPr>
          <p:nvPr>
            <p:ph type="sldNum" sz="quarter" idx="5"/>
          </p:nvPr>
        </p:nvSpPr>
        <p:spPr/>
        <p:txBody>
          <a:bodyPr/>
          <a:lstStyle/>
          <a:p>
            <a:fld id="{A44220E5-CBA2-4A2B-8CD3-A18DE91737FE}" type="slidenum">
              <a:t>7</a:t>
            </a:fld>
            <a:endParaRPr lang="en-US"/>
          </a:p>
        </p:txBody>
      </p:sp>
    </p:spTree>
    <p:extLst>
      <p:ext uri="{BB962C8B-B14F-4D97-AF65-F5344CB8AC3E}">
        <p14:creationId xmlns:p14="http://schemas.microsoft.com/office/powerpoint/2010/main" val="333377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BRS STAFF:</a:t>
            </a:r>
          </a:p>
          <a:p>
            <a:r>
              <a:rPr lang="en-US" dirty="0">
                <a:cs typeface="Calibri"/>
              </a:rPr>
              <a:t>BRS plans to track students going through the pilot to determine who engages in Adult Services with us upon graduation.  We have a variety of services available to adults including but not limited to job placement, job training, job coaching and the CT PIE Program which is designed to help people with disabilities considering subminimum wage employment make the choice to prepare, secure and sustain competitive integrated employment in growing career clusters.  We hope that you will not only be joining us for this pilot but for adult services that will lead to competitive integrated employment.</a:t>
            </a:r>
          </a:p>
        </p:txBody>
      </p:sp>
      <p:sp>
        <p:nvSpPr>
          <p:cNvPr id="4" name="Slide Number Placeholder 3"/>
          <p:cNvSpPr>
            <a:spLocks noGrp="1"/>
          </p:cNvSpPr>
          <p:nvPr>
            <p:ph type="sldNum" sz="quarter" idx="5"/>
          </p:nvPr>
        </p:nvSpPr>
        <p:spPr/>
        <p:txBody>
          <a:bodyPr/>
          <a:lstStyle/>
          <a:p>
            <a:fld id="{A44220E5-CBA2-4A2B-8CD3-A18DE91737FE}" type="slidenum">
              <a:t>8</a:t>
            </a:fld>
            <a:endParaRPr lang="en-US"/>
          </a:p>
        </p:txBody>
      </p:sp>
    </p:spTree>
    <p:extLst>
      <p:ext uri="{BB962C8B-B14F-4D97-AF65-F5344CB8AC3E}">
        <p14:creationId xmlns:p14="http://schemas.microsoft.com/office/powerpoint/2010/main" val="1639848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Imagen 3">
            <a:extLst>
              <a:ext uri="{FF2B5EF4-FFF2-40B4-BE49-F238E27FC236}">
                <a16:creationId xmlns:a16="http://schemas.microsoft.com/office/drawing/2014/main" id="{FA837545-97B9-640D-7120-C7D698B1FC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114759"/>
            <a:ext cx="12190646" cy="6836234"/>
          </a:xfrm>
          <a:prstGeom prst="rect">
            <a:avLst/>
          </a:prstGeom>
        </p:spPr>
      </p:pic>
      <p:sp>
        <p:nvSpPr>
          <p:cNvPr id="2" name="Title 1">
            <a:extLst>
              <a:ext uri="{FF2B5EF4-FFF2-40B4-BE49-F238E27FC236}">
                <a16:creationId xmlns:a16="http://schemas.microsoft.com/office/drawing/2014/main" id="{1FFE278D-E279-3388-A8E2-D654375CA6D7}"/>
              </a:ext>
            </a:extLst>
          </p:cNvPr>
          <p:cNvSpPr>
            <a:spLocks noGrp="1"/>
          </p:cNvSpPr>
          <p:nvPr>
            <p:ph type="ctrTitle"/>
          </p:nvPr>
        </p:nvSpPr>
        <p:spPr>
          <a:xfrm>
            <a:off x="4651512" y="1122363"/>
            <a:ext cx="7539133" cy="2387600"/>
          </a:xfrm>
        </p:spPr>
        <p:txBody>
          <a:bodyPr anchor="b"/>
          <a:lstStyle>
            <a:lvl1pPr algn="ctr">
              <a:defRPr sz="6000">
                <a:solidFill>
                  <a:srgbClr val="004A98"/>
                </a:solidFill>
                <a:latin typeface="Franklin Gothic Demi" panose="020B07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3FA4EEE-AC8A-C03B-822F-199E5B7EBDB0}"/>
              </a:ext>
            </a:extLst>
          </p:cNvPr>
          <p:cNvSpPr>
            <a:spLocks noGrp="1"/>
          </p:cNvSpPr>
          <p:nvPr>
            <p:ph type="subTitle" idx="1"/>
          </p:nvPr>
        </p:nvSpPr>
        <p:spPr>
          <a:xfrm>
            <a:off x="5178286" y="3602038"/>
            <a:ext cx="7012359" cy="1655762"/>
          </a:xfrm>
        </p:spPr>
        <p:txBody>
          <a:bodyPr>
            <a:normAutofit/>
          </a:bodyPr>
          <a:lstStyle>
            <a:lvl1pPr marL="0" indent="0" algn="ctr">
              <a:buNone/>
              <a:defRPr sz="3200">
                <a:solidFill>
                  <a:srgbClr val="004A98"/>
                </a:solidFill>
                <a:latin typeface="Franklin Gothic Demi" panose="020B07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310B83B-E63C-B2DC-A002-C6996C288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A3B33-4830-8CFC-3379-44FEA2A5B3C1}"/>
              </a:ext>
            </a:extLst>
          </p:cNvPr>
          <p:cNvSpPr>
            <a:spLocks noGrp="1"/>
          </p:cNvSpPr>
          <p:nvPr>
            <p:ph type="sldNum" sz="quarter" idx="12"/>
          </p:nvPr>
        </p:nvSpPr>
        <p:spPr/>
        <p:txBody>
          <a:bodyPr/>
          <a:lstStyle>
            <a:lvl1pPr algn="l">
              <a:defRPr/>
            </a:lvl1pPr>
          </a:lstStyle>
          <a:p>
            <a:fld id="{B387B550-FB29-4863-BBA4-F5ACFFA16CCE}" type="slidenum">
              <a:rPr lang="en-US" smtClean="0"/>
              <a:pPr/>
              <a:t>‹#›</a:t>
            </a:fld>
            <a:endParaRPr lang="en-US"/>
          </a:p>
        </p:txBody>
      </p:sp>
    </p:spTree>
    <p:extLst>
      <p:ext uri="{BB962C8B-B14F-4D97-AF65-F5344CB8AC3E}">
        <p14:creationId xmlns:p14="http://schemas.microsoft.com/office/powerpoint/2010/main" val="8539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D400DD8B-6C71-2CD0-9090-6B68A86D1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9292" cy="6938963"/>
          </a:xfrm>
          <a:prstGeom prst="rect">
            <a:avLst/>
          </a:prstGeom>
        </p:spPr>
      </p:pic>
      <p:sp>
        <p:nvSpPr>
          <p:cNvPr id="2" name="Title 1">
            <a:extLst>
              <a:ext uri="{FF2B5EF4-FFF2-40B4-BE49-F238E27FC236}">
                <a16:creationId xmlns:a16="http://schemas.microsoft.com/office/drawing/2014/main" id="{1FFE278D-E279-3388-A8E2-D654375CA6D7}"/>
              </a:ext>
            </a:extLst>
          </p:cNvPr>
          <p:cNvSpPr>
            <a:spLocks noGrp="1"/>
          </p:cNvSpPr>
          <p:nvPr>
            <p:ph type="ctrTitle"/>
          </p:nvPr>
        </p:nvSpPr>
        <p:spPr>
          <a:xfrm>
            <a:off x="0" y="317293"/>
            <a:ext cx="5456583" cy="1655762"/>
          </a:xfrm>
        </p:spPr>
        <p:txBody>
          <a:bodyPr anchor="b">
            <a:normAutofit/>
          </a:bodyPr>
          <a:lstStyle>
            <a:lvl1pPr algn="ctr">
              <a:defRPr sz="5400">
                <a:solidFill>
                  <a:srgbClr val="004A98"/>
                </a:solidFill>
                <a:latin typeface="Franklin Gothic Demi" panose="020B07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3FA4EEE-AC8A-C03B-822F-199E5B7EBDB0}"/>
              </a:ext>
            </a:extLst>
          </p:cNvPr>
          <p:cNvSpPr>
            <a:spLocks noGrp="1"/>
          </p:cNvSpPr>
          <p:nvPr>
            <p:ph type="subTitle" idx="1"/>
          </p:nvPr>
        </p:nvSpPr>
        <p:spPr>
          <a:xfrm>
            <a:off x="0" y="2180743"/>
            <a:ext cx="4880113" cy="1655762"/>
          </a:xfrm>
        </p:spPr>
        <p:txBody>
          <a:bodyPr>
            <a:normAutofit/>
          </a:bodyPr>
          <a:lstStyle>
            <a:lvl1pPr marL="0" indent="0" algn="ctr">
              <a:buNone/>
              <a:defRPr sz="3200">
                <a:solidFill>
                  <a:srgbClr val="004A98"/>
                </a:solidFill>
                <a:latin typeface="Franklin Gothic Demi" panose="020B07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310B83B-E63C-B2DC-A002-C6996C288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A3B33-4830-8CFC-3379-44FEA2A5B3C1}"/>
              </a:ext>
            </a:extLst>
          </p:cNvPr>
          <p:cNvSpPr>
            <a:spLocks noGrp="1"/>
          </p:cNvSpPr>
          <p:nvPr>
            <p:ph type="sldNum" sz="quarter" idx="12"/>
          </p:nvPr>
        </p:nvSpPr>
        <p:spPr/>
        <p:txBody>
          <a:bodyPr/>
          <a:lstStyle>
            <a:lvl1pPr algn="l">
              <a:defRPr/>
            </a:lvl1pPr>
          </a:lstStyle>
          <a:p>
            <a:fld id="{B387B550-FB29-4863-BBA4-F5ACFFA16CCE}" type="slidenum">
              <a:rPr lang="en-US" smtClean="0"/>
              <a:pPr/>
              <a:t>‹#›</a:t>
            </a:fld>
            <a:endParaRPr lang="en-US"/>
          </a:p>
        </p:txBody>
      </p:sp>
    </p:spTree>
    <p:extLst>
      <p:ext uri="{BB962C8B-B14F-4D97-AF65-F5344CB8AC3E}">
        <p14:creationId xmlns:p14="http://schemas.microsoft.com/office/powerpoint/2010/main" val="429340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DA9F2A-A2BB-39A4-343E-B81911B783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a:extLst>
              <a:ext uri="{FF2B5EF4-FFF2-40B4-BE49-F238E27FC236}">
                <a16:creationId xmlns:a16="http://schemas.microsoft.com/office/drawing/2014/main" id="{334C7C26-ADE4-C281-B30F-207A9122C6F4}"/>
              </a:ext>
            </a:extLst>
          </p:cNvPr>
          <p:cNvSpPr>
            <a:spLocks noGrp="1"/>
          </p:cNvSpPr>
          <p:nvPr>
            <p:ph type="title"/>
          </p:nvPr>
        </p:nvSpPr>
        <p:spPr>
          <a:xfrm>
            <a:off x="1500809" y="2181502"/>
            <a:ext cx="9627980" cy="941390"/>
          </a:xfrm>
        </p:spPr>
        <p:txBody>
          <a:bodyPr anchor="b">
            <a:normAutofit/>
          </a:bodyPr>
          <a:lstStyle>
            <a:lvl1pPr>
              <a:defRPr sz="5400">
                <a:solidFill>
                  <a:srgbClr val="004A98"/>
                </a:solidFill>
                <a:latin typeface="Franklin Gothic Demi" panose="020B07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383072C-94C1-6C75-46DA-3D5C69ECB731}"/>
              </a:ext>
            </a:extLst>
          </p:cNvPr>
          <p:cNvSpPr>
            <a:spLocks noGrp="1"/>
          </p:cNvSpPr>
          <p:nvPr>
            <p:ph type="body" idx="1"/>
          </p:nvPr>
        </p:nvSpPr>
        <p:spPr>
          <a:xfrm>
            <a:off x="1500809" y="3239433"/>
            <a:ext cx="10515600" cy="1500187"/>
          </a:xfrm>
        </p:spPr>
        <p:txBody>
          <a:bodyPr>
            <a:normAutofit/>
          </a:bodyPr>
          <a:lstStyle>
            <a:lvl1pPr marL="0" indent="0">
              <a:buNone/>
              <a:defRPr sz="3600" b="0">
                <a:solidFill>
                  <a:srgbClr val="004A98"/>
                </a:solidFill>
                <a:latin typeface="Franklin Gothic Demi" panose="020B07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47E47DB-3CC1-E50E-EA09-CCFEBFA1A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9F59C-9C91-CE03-AED6-18A5713F8C62}"/>
              </a:ext>
            </a:extLst>
          </p:cNvPr>
          <p:cNvSpPr>
            <a:spLocks noGrp="1"/>
          </p:cNvSpPr>
          <p:nvPr>
            <p:ph type="sldNum" sz="quarter" idx="12"/>
          </p:nvPr>
        </p:nvSpPr>
        <p:spPr/>
        <p:txBody>
          <a:bodyPr/>
          <a:lstStyle/>
          <a:p>
            <a:fld id="{B387B550-FB29-4863-BBA4-F5ACFFA16CCE}" type="slidenum">
              <a:rPr lang="en-US" smtClean="0"/>
              <a:t>‹#›</a:t>
            </a:fld>
            <a:endParaRPr lang="en-US"/>
          </a:p>
        </p:txBody>
      </p:sp>
    </p:spTree>
    <p:extLst>
      <p:ext uri="{BB962C8B-B14F-4D97-AF65-F5344CB8AC3E}">
        <p14:creationId xmlns:p14="http://schemas.microsoft.com/office/powerpoint/2010/main" val="1850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5D8BAEE6-F551-3394-FD97-52E323C43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2" name="Title 1">
            <a:extLst>
              <a:ext uri="{FF2B5EF4-FFF2-40B4-BE49-F238E27FC236}">
                <a16:creationId xmlns:a16="http://schemas.microsoft.com/office/drawing/2014/main" id="{35FCE7BA-FC3C-1775-BF85-FD7A7E6E70B0}"/>
              </a:ext>
            </a:extLst>
          </p:cNvPr>
          <p:cNvSpPr>
            <a:spLocks noGrp="1"/>
          </p:cNvSpPr>
          <p:nvPr>
            <p:ph type="title"/>
          </p:nvPr>
        </p:nvSpPr>
        <p:spPr>
          <a:xfrm>
            <a:off x="1739348" y="365125"/>
            <a:ext cx="9614452" cy="1325563"/>
          </a:xfrm>
        </p:spPr>
        <p:txBody>
          <a:bodyPr/>
          <a:lstStyle>
            <a:lvl1pPr>
              <a:defRPr>
                <a:solidFill>
                  <a:srgbClr val="004A98"/>
                </a:solidFill>
                <a:latin typeface="Franklin Gothic Demi" panose="020B07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1FBA29-3577-76C1-BCAC-00E6D42DFE8C}"/>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21DFEE-4BCF-704F-2B41-CCF986767B4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831F6FF-1D74-1D68-29D3-7A14FAC79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15D63-58DB-0FED-0438-EFBC5ED55E23}"/>
              </a:ext>
            </a:extLst>
          </p:cNvPr>
          <p:cNvSpPr>
            <a:spLocks noGrp="1"/>
          </p:cNvSpPr>
          <p:nvPr>
            <p:ph type="sldNum" sz="quarter" idx="12"/>
          </p:nvPr>
        </p:nvSpPr>
        <p:spPr/>
        <p:txBody>
          <a:bodyPr/>
          <a:lstStyle/>
          <a:p>
            <a:fld id="{B387B550-FB29-4863-BBA4-F5ACFFA16CCE}" type="slidenum">
              <a:rPr lang="en-US" smtClean="0"/>
              <a:t>‹#›</a:t>
            </a:fld>
            <a:endParaRPr lang="en-US"/>
          </a:p>
        </p:txBody>
      </p:sp>
    </p:spTree>
    <p:extLst>
      <p:ext uri="{BB962C8B-B14F-4D97-AF65-F5344CB8AC3E}">
        <p14:creationId xmlns:p14="http://schemas.microsoft.com/office/powerpoint/2010/main" val="43559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Imagen 3">
            <a:extLst>
              <a:ext uri="{FF2B5EF4-FFF2-40B4-BE49-F238E27FC236}">
                <a16:creationId xmlns:a16="http://schemas.microsoft.com/office/drawing/2014/main" id="{4FF980BB-708D-EB8A-F747-7FECF8564E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2" name="Title 1">
            <a:extLst>
              <a:ext uri="{FF2B5EF4-FFF2-40B4-BE49-F238E27FC236}">
                <a16:creationId xmlns:a16="http://schemas.microsoft.com/office/drawing/2014/main" id="{1A6AE611-FA9E-D0C7-B241-C0D5DAF73485}"/>
              </a:ext>
            </a:extLst>
          </p:cNvPr>
          <p:cNvSpPr>
            <a:spLocks noGrp="1"/>
          </p:cNvSpPr>
          <p:nvPr>
            <p:ph type="title"/>
          </p:nvPr>
        </p:nvSpPr>
        <p:spPr>
          <a:xfrm>
            <a:off x="1709530" y="365125"/>
            <a:ext cx="964427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0E2E9A7-D4D6-DFA0-B82E-7DFD6D72F932}"/>
              </a:ext>
            </a:extLst>
          </p:cNvPr>
          <p:cNvSpPr>
            <a:spLocks noGrp="1"/>
          </p:cNvSpPr>
          <p:nvPr>
            <p:ph type="dt" sz="half" idx="10"/>
          </p:nvPr>
        </p:nvSpPr>
        <p:spPr>
          <a:xfrm>
            <a:off x="838200" y="6356350"/>
            <a:ext cx="2743200" cy="365125"/>
          </a:xfrm>
          <a:prstGeom prst="rect">
            <a:avLst/>
          </a:prstGeom>
        </p:spPr>
        <p:txBody>
          <a:bodyPr/>
          <a:lstStyle/>
          <a:p>
            <a:fld id="{63F7947E-5544-4819-B6A1-88AA448CF445}" type="datetimeFigureOut">
              <a:rPr lang="en-US" smtClean="0"/>
              <a:t>6/22/2023</a:t>
            </a:fld>
            <a:endParaRPr lang="en-US"/>
          </a:p>
        </p:txBody>
      </p:sp>
      <p:sp>
        <p:nvSpPr>
          <p:cNvPr id="4" name="Footer Placeholder 3">
            <a:extLst>
              <a:ext uri="{FF2B5EF4-FFF2-40B4-BE49-F238E27FC236}">
                <a16:creationId xmlns:a16="http://schemas.microsoft.com/office/drawing/2014/main" id="{6B528034-0C66-B4BE-9784-33CAB9B52D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590C6E-BA0F-30B8-2C5C-4A3276063D07}"/>
              </a:ext>
            </a:extLst>
          </p:cNvPr>
          <p:cNvSpPr>
            <a:spLocks noGrp="1"/>
          </p:cNvSpPr>
          <p:nvPr>
            <p:ph type="sldNum" sz="quarter" idx="12"/>
          </p:nvPr>
        </p:nvSpPr>
        <p:spPr/>
        <p:txBody>
          <a:bodyPr/>
          <a:lstStyle/>
          <a:p>
            <a:fld id="{B387B550-FB29-4863-BBA4-F5ACFFA16CCE}" type="slidenum">
              <a:rPr lang="en-US" smtClean="0"/>
              <a:t>‹#›</a:t>
            </a:fld>
            <a:endParaRPr lang="en-US"/>
          </a:p>
        </p:txBody>
      </p:sp>
    </p:spTree>
    <p:extLst>
      <p:ext uri="{BB962C8B-B14F-4D97-AF65-F5344CB8AC3E}">
        <p14:creationId xmlns:p14="http://schemas.microsoft.com/office/powerpoint/2010/main" val="185285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Imagen 6">
            <a:extLst>
              <a:ext uri="{FF2B5EF4-FFF2-40B4-BE49-F238E27FC236}">
                <a16:creationId xmlns:a16="http://schemas.microsoft.com/office/drawing/2014/main" id="{2A3F78F7-8405-8830-08C6-A4F2A85E97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C20F92-0D52-426E-63B9-7D04985CC0FA}"/>
              </a:ext>
            </a:extLst>
          </p:cNvPr>
          <p:cNvSpPr>
            <a:spLocks noGrp="1"/>
          </p:cNvSpPr>
          <p:nvPr>
            <p:ph type="title"/>
          </p:nvPr>
        </p:nvSpPr>
        <p:spPr>
          <a:xfrm>
            <a:off x="1000539" y="681037"/>
            <a:ext cx="10190922" cy="1325563"/>
          </a:xfrm>
        </p:spPr>
        <p:txBody>
          <a:bodyPr/>
          <a:lstStyle>
            <a:lvl1pPr>
              <a:defRPr>
                <a:solidFill>
                  <a:srgbClr val="004A98"/>
                </a:solidFill>
                <a:latin typeface="Franklin Gothic Demi" panose="020B07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F2F4CF-68BF-9BAD-7A64-866111CF5C1F}"/>
              </a:ext>
            </a:extLst>
          </p:cNvPr>
          <p:cNvSpPr>
            <a:spLocks noGrp="1"/>
          </p:cNvSpPr>
          <p:nvPr>
            <p:ph sz="half" idx="1"/>
          </p:nvPr>
        </p:nvSpPr>
        <p:spPr>
          <a:xfrm>
            <a:off x="1000538" y="2014466"/>
            <a:ext cx="5019261" cy="4147794"/>
          </a:xfrm>
        </p:spPr>
        <p:txBody>
          <a:bodyPr>
            <a:normAutofit/>
          </a:bodyPr>
          <a:lstStyle>
            <a:lvl1pPr>
              <a:defRPr sz="240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3FA0CF5-5F4D-80E1-5BF8-8B7934323954}"/>
              </a:ext>
            </a:extLst>
          </p:cNvPr>
          <p:cNvSpPr>
            <a:spLocks noGrp="1"/>
          </p:cNvSpPr>
          <p:nvPr>
            <p:ph sz="half" idx="2"/>
          </p:nvPr>
        </p:nvSpPr>
        <p:spPr>
          <a:xfrm>
            <a:off x="6172200" y="2014466"/>
            <a:ext cx="5019261" cy="4147794"/>
          </a:xfrm>
        </p:spPr>
        <p:txBody>
          <a:bodyPr>
            <a:normAutofit/>
          </a:bodyPr>
          <a:lstStyle>
            <a:lvl1pPr>
              <a:defRPr sz="240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EDBA30A-8C82-D5B6-47E7-B65475BAF722}"/>
              </a:ext>
            </a:extLst>
          </p:cNvPr>
          <p:cNvSpPr>
            <a:spLocks noGrp="1"/>
          </p:cNvSpPr>
          <p:nvPr>
            <p:ph type="dt" sz="half" idx="10"/>
          </p:nvPr>
        </p:nvSpPr>
        <p:spPr>
          <a:xfrm>
            <a:off x="838200" y="6356350"/>
            <a:ext cx="2743200" cy="365125"/>
          </a:xfrm>
          <a:prstGeom prst="rect">
            <a:avLst/>
          </a:prstGeom>
        </p:spPr>
        <p:txBody>
          <a:bodyPr/>
          <a:lstStyle/>
          <a:p>
            <a:fld id="{63F7947E-5544-4819-B6A1-88AA448CF445}" type="datetimeFigureOut">
              <a:rPr lang="en-US" smtClean="0"/>
              <a:t>6/22/2023</a:t>
            </a:fld>
            <a:endParaRPr lang="en-US"/>
          </a:p>
        </p:txBody>
      </p:sp>
      <p:sp>
        <p:nvSpPr>
          <p:cNvPr id="6" name="Footer Placeholder 5">
            <a:extLst>
              <a:ext uri="{FF2B5EF4-FFF2-40B4-BE49-F238E27FC236}">
                <a16:creationId xmlns:a16="http://schemas.microsoft.com/office/drawing/2014/main" id="{8A06F053-5752-F3D4-075C-1480DA7E0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7C62F-5D8B-FCD8-5477-78B812F83D4C}"/>
              </a:ext>
            </a:extLst>
          </p:cNvPr>
          <p:cNvSpPr>
            <a:spLocks noGrp="1"/>
          </p:cNvSpPr>
          <p:nvPr>
            <p:ph type="sldNum" sz="quarter" idx="12"/>
          </p:nvPr>
        </p:nvSpPr>
        <p:spPr/>
        <p:txBody>
          <a:bodyPr/>
          <a:lstStyle/>
          <a:p>
            <a:fld id="{B387B550-FB29-4863-BBA4-F5ACFFA16CCE}" type="slidenum">
              <a:rPr lang="en-US" smtClean="0"/>
              <a:t>‹#›</a:t>
            </a:fld>
            <a:endParaRPr lang="en-US"/>
          </a:p>
        </p:txBody>
      </p:sp>
    </p:spTree>
    <p:extLst>
      <p:ext uri="{BB962C8B-B14F-4D97-AF65-F5344CB8AC3E}">
        <p14:creationId xmlns:p14="http://schemas.microsoft.com/office/powerpoint/2010/main" val="100198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Imagen 6">
            <a:extLst>
              <a:ext uri="{FF2B5EF4-FFF2-40B4-BE49-F238E27FC236}">
                <a16:creationId xmlns:a16="http://schemas.microsoft.com/office/drawing/2014/main" id="{346A483B-955D-DAE2-5C22-771342A068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a:extLst>
              <a:ext uri="{FF2B5EF4-FFF2-40B4-BE49-F238E27FC236}">
                <a16:creationId xmlns:a16="http://schemas.microsoft.com/office/drawing/2014/main" id="{CB31E56E-AE20-092C-C85E-8F254935E3C7}"/>
              </a:ext>
            </a:extLst>
          </p:cNvPr>
          <p:cNvSpPr>
            <a:spLocks noGrp="1"/>
          </p:cNvSpPr>
          <p:nvPr>
            <p:ph type="title"/>
          </p:nvPr>
        </p:nvSpPr>
        <p:spPr>
          <a:xfrm>
            <a:off x="839788" y="457200"/>
            <a:ext cx="5037402"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E65DB3C-1A75-DA7F-8FF2-AC00AF4E05C3}"/>
              </a:ext>
            </a:extLst>
          </p:cNvPr>
          <p:cNvSpPr>
            <a:spLocks noGrp="1"/>
          </p:cNvSpPr>
          <p:nvPr>
            <p:ph type="pic" idx="1"/>
          </p:nvPr>
        </p:nvSpPr>
        <p:spPr>
          <a:xfrm>
            <a:off x="5948495" y="987425"/>
            <a:ext cx="6172200" cy="4677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F281C-98F7-2A21-EE8F-907F78219AE0}"/>
              </a:ext>
            </a:extLst>
          </p:cNvPr>
          <p:cNvSpPr>
            <a:spLocks noGrp="1"/>
          </p:cNvSpPr>
          <p:nvPr>
            <p:ph type="body" sz="half" idx="2"/>
          </p:nvPr>
        </p:nvSpPr>
        <p:spPr>
          <a:xfrm>
            <a:off x="161503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2283D3-DF8C-DFF4-0D7E-8AE8BC29B61A}"/>
              </a:ext>
            </a:extLst>
          </p:cNvPr>
          <p:cNvSpPr>
            <a:spLocks noGrp="1"/>
          </p:cNvSpPr>
          <p:nvPr>
            <p:ph type="dt" sz="half" idx="10"/>
          </p:nvPr>
        </p:nvSpPr>
        <p:spPr>
          <a:xfrm>
            <a:off x="838200" y="6356350"/>
            <a:ext cx="2743200" cy="365125"/>
          </a:xfrm>
          <a:prstGeom prst="rect">
            <a:avLst/>
          </a:prstGeom>
        </p:spPr>
        <p:txBody>
          <a:bodyPr/>
          <a:lstStyle/>
          <a:p>
            <a:fld id="{63F7947E-5544-4819-B6A1-88AA448CF445}" type="datetimeFigureOut">
              <a:rPr lang="en-US" smtClean="0"/>
              <a:t>6/22/2023</a:t>
            </a:fld>
            <a:endParaRPr lang="en-US"/>
          </a:p>
        </p:txBody>
      </p:sp>
      <p:sp>
        <p:nvSpPr>
          <p:cNvPr id="6" name="Footer Placeholder 5">
            <a:extLst>
              <a:ext uri="{FF2B5EF4-FFF2-40B4-BE49-F238E27FC236}">
                <a16:creationId xmlns:a16="http://schemas.microsoft.com/office/drawing/2014/main" id="{4725AEEE-F4A1-B400-02C0-A76168DCF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44576-C9DE-4E33-EC5F-67EF44B183C2}"/>
              </a:ext>
            </a:extLst>
          </p:cNvPr>
          <p:cNvSpPr>
            <a:spLocks noGrp="1"/>
          </p:cNvSpPr>
          <p:nvPr>
            <p:ph type="sldNum" sz="quarter" idx="12"/>
          </p:nvPr>
        </p:nvSpPr>
        <p:spPr/>
        <p:txBody>
          <a:bodyPr/>
          <a:lstStyle/>
          <a:p>
            <a:fld id="{B387B550-FB29-4863-BBA4-F5ACFFA16CCE}" type="slidenum">
              <a:rPr lang="en-US" smtClean="0"/>
              <a:t>‹#›</a:t>
            </a:fld>
            <a:endParaRPr lang="en-US"/>
          </a:p>
        </p:txBody>
      </p:sp>
    </p:spTree>
    <p:extLst>
      <p:ext uri="{BB962C8B-B14F-4D97-AF65-F5344CB8AC3E}">
        <p14:creationId xmlns:p14="http://schemas.microsoft.com/office/powerpoint/2010/main" val="359641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BRS Close">
    <p:spTree>
      <p:nvGrpSpPr>
        <p:cNvPr id="1" name=""/>
        <p:cNvGrpSpPr/>
        <p:nvPr/>
      </p:nvGrpSpPr>
      <p:grpSpPr>
        <a:xfrm>
          <a:off x="0" y="0"/>
          <a:ext cx="0" cy="0"/>
          <a:chOff x="0" y="0"/>
          <a:chExt cx="0" cy="0"/>
        </a:xfrm>
      </p:grpSpPr>
      <p:pic>
        <p:nvPicPr>
          <p:cNvPr id="8" name="Imagen 3">
            <a:extLst>
              <a:ext uri="{FF2B5EF4-FFF2-40B4-BE49-F238E27FC236}">
                <a16:creationId xmlns:a16="http://schemas.microsoft.com/office/drawing/2014/main" id="{698C3485-FB79-3E6C-9DD0-F85292275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itle 1">
            <a:extLst>
              <a:ext uri="{FF2B5EF4-FFF2-40B4-BE49-F238E27FC236}">
                <a16:creationId xmlns:a16="http://schemas.microsoft.com/office/drawing/2014/main" id="{334C7C26-ADE4-C281-B30F-207A9122C6F4}"/>
              </a:ext>
            </a:extLst>
          </p:cNvPr>
          <p:cNvSpPr>
            <a:spLocks noGrp="1"/>
          </p:cNvSpPr>
          <p:nvPr>
            <p:ph type="title"/>
          </p:nvPr>
        </p:nvSpPr>
        <p:spPr>
          <a:xfrm>
            <a:off x="1500809" y="2181502"/>
            <a:ext cx="9627980" cy="941390"/>
          </a:xfrm>
        </p:spPr>
        <p:txBody>
          <a:bodyPr anchor="b">
            <a:normAutofit/>
          </a:bodyPr>
          <a:lstStyle>
            <a:lvl1pPr>
              <a:defRPr sz="5400">
                <a:solidFill>
                  <a:schemeClr val="bg1"/>
                </a:solidFill>
                <a:latin typeface="Franklin Gothic Demi" panose="020B07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383072C-94C1-6C75-46DA-3D5C69ECB731}"/>
              </a:ext>
            </a:extLst>
          </p:cNvPr>
          <p:cNvSpPr>
            <a:spLocks noGrp="1"/>
          </p:cNvSpPr>
          <p:nvPr>
            <p:ph type="body" idx="1"/>
          </p:nvPr>
        </p:nvSpPr>
        <p:spPr>
          <a:xfrm>
            <a:off x="1500809" y="3239433"/>
            <a:ext cx="10515600" cy="1500187"/>
          </a:xfrm>
        </p:spPr>
        <p:txBody>
          <a:bodyPr>
            <a:normAutofit/>
          </a:bodyPr>
          <a:lstStyle>
            <a:lvl1pPr marL="0" indent="0" algn="ctr">
              <a:buNone/>
              <a:defRPr sz="3600" b="0">
                <a:solidFill>
                  <a:schemeClr val="bg1"/>
                </a:solidFill>
                <a:latin typeface="Franklin Gothic Demi" panose="020B07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47E47DB-3CC1-E50E-EA09-CCFEBFA1A3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562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DS Close">
    <p:spTree>
      <p:nvGrpSpPr>
        <p:cNvPr id="1" name=""/>
        <p:cNvGrpSpPr/>
        <p:nvPr/>
      </p:nvGrpSpPr>
      <p:grpSpPr>
        <a:xfrm>
          <a:off x="0" y="0"/>
          <a:ext cx="0" cy="0"/>
          <a:chOff x="0" y="0"/>
          <a:chExt cx="0" cy="0"/>
        </a:xfrm>
      </p:grpSpPr>
      <p:pic>
        <p:nvPicPr>
          <p:cNvPr id="6" name="Imagen 3">
            <a:extLst>
              <a:ext uri="{FF2B5EF4-FFF2-40B4-BE49-F238E27FC236}">
                <a16:creationId xmlns:a16="http://schemas.microsoft.com/office/drawing/2014/main" id="{FAC99C58-EA70-A511-9AFE-1A1474A1C6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 y="0"/>
            <a:ext cx="12190817" cy="6858000"/>
          </a:xfrm>
          <a:prstGeom prst="rect">
            <a:avLst/>
          </a:prstGeom>
        </p:spPr>
      </p:pic>
      <p:sp>
        <p:nvSpPr>
          <p:cNvPr id="2" name="Title 1">
            <a:extLst>
              <a:ext uri="{FF2B5EF4-FFF2-40B4-BE49-F238E27FC236}">
                <a16:creationId xmlns:a16="http://schemas.microsoft.com/office/drawing/2014/main" id="{334C7C26-ADE4-C281-B30F-207A9122C6F4}"/>
              </a:ext>
            </a:extLst>
          </p:cNvPr>
          <p:cNvSpPr>
            <a:spLocks noGrp="1"/>
          </p:cNvSpPr>
          <p:nvPr>
            <p:ph type="title"/>
          </p:nvPr>
        </p:nvSpPr>
        <p:spPr>
          <a:xfrm>
            <a:off x="1500809" y="2181502"/>
            <a:ext cx="9627980" cy="941390"/>
          </a:xfrm>
        </p:spPr>
        <p:txBody>
          <a:bodyPr anchor="b">
            <a:normAutofit/>
          </a:bodyPr>
          <a:lstStyle>
            <a:lvl1pPr algn="ctr">
              <a:defRPr sz="5400">
                <a:solidFill>
                  <a:schemeClr val="bg1"/>
                </a:solidFill>
                <a:latin typeface="Franklin Gothic Demi" panose="020B07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383072C-94C1-6C75-46DA-3D5C69ECB731}"/>
              </a:ext>
            </a:extLst>
          </p:cNvPr>
          <p:cNvSpPr>
            <a:spLocks noGrp="1"/>
          </p:cNvSpPr>
          <p:nvPr>
            <p:ph type="body" idx="1"/>
          </p:nvPr>
        </p:nvSpPr>
        <p:spPr>
          <a:xfrm>
            <a:off x="1500809" y="3239433"/>
            <a:ext cx="10515600" cy="1500187"/>
          </a:xfrm>
        </p:spPr>
        <p:txBody>
          <a:bodyPr>
            <a:normAutofit/>
          </a:bodyPr>
          <a:lstStyle>
            <a:lvl1pPr marL="0" indent="0" algn="ctr">
              <a:buNone/>
              <a:defRPr sz="3600" b="0">
                <a:solidFill>
                  <a:schemeClr val="bg1"/>
                </a:solidFill>
                <a:latin typeface="Franklin Gothic Demi" panose="020B07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47E47DB-3CC1-E50E-EA09-CCFEBFA1A3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608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FA35D-8BE6-B412-554F-EA8FD3AD6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5400DAF-A47B-ABBF-FDA2-2CE738748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5E1D59B-73C2-59D7-731F-4D87AA14D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E2EB39-D233-FD41-D529-D14E4A4F4AB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387B550-FB29-4863-BBA4-F5ACFFA16CCE}" type="slidenum">
              <a:rPr lang="en-US" smtClean="0"/>
              <a:pPr algn="l"/>
              <a:t>‹#›</a:t>
            </a:fld>
            <a:endParaRPr lang="en-US" dirty="0"/>
          </a:p>
        </p:txBody>
      </p:sp>
    </p:spTree>
    <p:extLst>
      <p:ext uri="{BB962C8B-B14F-4D97-AF65-F5344CB8AC3E}">
        <p14:creationId xmlns:p14="http://schemas.microsoft.com/office/powerpoint/2010/main" val="695601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004A98"/>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415FC-FD26-865A-CB1D-318F1390E2B1}"/>
              </a:ext>
            </a:extLst>
          </p:cNvPr>
          <p:cNvPicPr>
            <a:picLocks noChangeAspect="1"/>
          </p:cNvPicPr>
          <p:nvPr/>
        </p:nvPicPr>
        <p:blipFill>
          <a:blip r:embed="rId3"/>
          <a:stretch>
            <a:fillRect/>
          </a:stretch>
        </p:blipFill>
        <p:spPr>
          <a:xfrm>
            <a:off x="9765571" y="0"/>
            <a:ext cx="2426429" cy="1710489"/>
          </a:xfrm>
          <a:prstGeom prst="rect">
            <a:avLst/>
          </a:prstGeom>
        </p:spPr>
      </p:pic>
      <p:sp>
        <p:nvSpPr>
          <p:cNvPr id="2" name="Title 1">
            <a:extLst>
              <a:ext uri="{FF2B5EF4-FFF2-40B4-BE49-F238E27FC236}">
                <a16:creationId xmlns:a16="http://schemas.microsoft.com/office/drawing/2014/main" id="{4E4B795B-361B-B33D-8E0C-F74290C5BF4D}"/>
              </a:ext>
            </a:extLst>
          </p:cNvPr>
          <p:cNvSpPr>
            <a:spLocks noGrp="1"/>
          </p:cNvSpPr>
          <p:nvPr>
            <p:ph type="ctrTitle"/>
          </p:nvPr>
        </p:nvSpPr>
        <p:spPr/>
        <p:txBody>
          <a:bodyPr>
            <a:normAutofit/>
          </a:bodyPr>
          <a:lstStyle/>
          <a:p>
            <a:r>
              <a:rPr lang="en-US" dirty="0"/>
              <a:t>Early Intervention </a:t>
            </a:r>
            <a:br>
              <a:rPr lang="en-US" dirty="0"/>
            </a:br>
            <a:r>
              <a:rPr lang="en-US" dirty="0"/>
              <a:t>Pilot Program</a:t>
            </a:r>
          </a:p>
        </p:txBody>
      </p:sp>
      <p:sp>
        <p:nvSpPr>
          <p:cNvPr id="3" name="Subtitle 2">
            <a:extLst>
              <a:ext uri="{FF2B5EF4-FFF2-40B4-BE49-F238E27FC236}">
                <a16:creationId xmlns:a16="http://schemas.microsoft.com/office/drawing/2014/main" id="{74DDC3A6-45AE-1838-B3FF-7271516B750F}"/>
              </a:ext>
            </a:extLst>
          </p:cNvPr>
          <p:cNvSpPr>
            <a:spLocks noGrp="1"/>
          </p:cNvSpPr>
          <p:nvPr>
            <p:ph type="subTitle" idx="1"/>
          </p:nvPr>
        </p:nvSpPr>
        <p:spPr/>
        <p:txBody>
          <a:bodyPr>
            <a:normAutofit fontScale="85000" lnSpcReduction="20000"/>
          </a:bodyPr>
          <a:lstStyle/>
          <a:p>
            <a:r>
              <a:rPr lang="en-US" dirty="0"/>
              <a:t>A Collaboration Between the </a:t>
            </a:r>
          </a:p>
          <a:p>
            <a:r>
              <a:rPr lang="en-US" dirty="0"/>
              <a:t>Bureau of Rehabilitation Services </a:t>
            </a:r>
          </a:p>
          <a:p>
            <a:r>
              <a:rPr lang="en-US" dirty="0"/>
              <a:t>and the </a:t>
            </a:r>
          </a:p>
          <a:p>
            <a:r>
              <a:rPr lang="en-US" dirty="0"/>
              <a:t>Department of Developmental Services</a:t>
            </a:r>
          </a:p>
        </p:txBody>
      </p:sp>
    </p:spTree>
    <p:extLst>
      <p:ext uri="{BB962C8B-B14F-4D97-AF65-F5344CB8AC3E}">
        <p14:creationId xmlns:p14="http://schemas.microsoft.com/office/powerpoint/2010/main" val="236946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6F7013-0F7A-9DDF-68F7-AC7C1F40EDB8}"/>
              </a:ext>
            </a:extLst>
          </p:cNvPr>
          <p:cNvSpPr>
            <a:spLocks noGrp="1"/>
          </p:cNvSpPr>
          <p:nvPr>
            <p:ph type="title"/>
          </p:nvPr>
        </p:nvSpPr>
        <p:spPr/>
        <p:txBody>
          <a:bodyPr/>
          <a:lstStyle/>
          <a:p>
            <a:r>
              <a:rPr lang="en-US" dirty="0"/>
              <a:t>Goals of the Pilot</a:t>
            </a:r>
          </a:p>
        </p:txBody>
      </p:sp>
      <p:sp>
        <p:nvSpPr>
          <p:cNvPr id="5" name="Content Placeholder 4">
            <a:extLst>
              <a:ext uri="{FF2B5EF4-FFF2-40B4-BE49-F238E27FC236}">
                <a16:creationId xmlns:a16="http://schemas.microsoft.com/office/drawing/2014/main" id="{9E7C578E-DF8B-8EFA-74DB-5BFB472CFCBA}"/>
              </a:ext>
            </a:extLst>
          </p:cNvPr>
          <p:cNvSpPr>
            <a:spLocks noGrp="1"/>
          </p:cNvSpPr>
          <p:nvPr>
            <p:ph idx="1"/>
          </p:nvPr>
        </p:nvSpPr>
        <p:spPr/>
        <p:txBody>
          <a:bodyPr vert="horz" lIns="91440" tIns="45720" rIns="91440" bIns="45720" rtlCol="0" anchor="t">
            <a:normAutofit/>
          </a:bodyPr>
          <a:lstStyle/>
          <a:p>
            <a:r>
              <a:rPr lang="en-US" dirty="0"/>
              <a:t>To provide early intervention around competitive integrated employment to students with intellectual disabilities</a:t>
            </a:r>
          </a:p>
          <a:p>
            <a:r>
              <a:rPr lang="en-US" dirty="0">
                <a:latin typeface="Franklin Gothic Book"/>
              </a:rPr>
              <a:t>Offer Level Up Services to individuals with intellectual and developmental disabilities starting at the age of 17-19 years old.</a:t>
            </a:r>
          </a:p>
          <a:p>
            <a:r>
              <a:rPr lang="en-US" dirty="0"/>
              <a:t>To ensure students and families have the resources to make informed choices around employment and post-secondary programs.</a:t>
            </a:r>
          </a:p>
          <a:p>
            <a:r>
              <a:rPr lang="en-US" dirty="0"/>
              <a:t>To expand the number of individuals with intellectual disabilities entering competitive integrated employment upon exit from school transition programs at age 22.</a:t>
            </a:r>
          </a:p>
        </p:txBody>
      </p:sp>
    </p:spTree>
    <p:extLst>
      <p:ext uri="{BB962C8B-B14F-4D97-AF65-F5344CB8AC3E}">
        <p14:creationId xmlns:p14="http://schemas.microsoft.com/office/powerpoint/2010/main" val="411686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8372-98CD-79B3-78C2-DB0956B91C33}"/>
              </a:ext>
            </a:extLst>
          </p:cNvPr>
          <p:cNvSpPr>
            <a:spLocks noGrp="1"/>
          </p:cNvSpPr>
          <p:nvPr>
            <p:ph type="title"/>
          </p:nvPr>
        </p:nvSpPr>
        <p:spPr/>
        <p:txBody>
          <a:bodyPr/>
          <a:lstStyle/>
          <a:p>
            <a:r>
              <a:rPr lang="en-US" dirty="0"/>
              <a:t>Pilot School Districts</a:t>
            </a:r>
          </a:p>
        </p:txBody>
      </p:sp>
      <p:sp>
        <p:nvSpPr>
          <p:cNvPr id="3" name="Content Placeholder 2">
            <a:extLst>
              <a:ext uri="{FF2B5EF4-FFF2-40B4-BE49-F238E27FC236}">
                <a16:creationId xmlns:a16="http://schemas.microsoft.com/office/drawing/2014/main" id="{A8AEEE73-592C-444C-20B3-28F6CE57C33C}"/>
              </a:ext>
            </a:extLst>
          </p:cNvPr>
          <p:cNvSpPr>
            <a:spLocks noGrp="1"/>
          </p:cNvSpPr>
          <p:nvPr>
            <p:ph idx="1"/>
          </p:nvPr>
        </p:nvSpPr>
        <p:spPr/>
        <p:txBody>
          <a:bodyPr>
            <a:normAutofit fontScale="92500" lnSpcReduction="10000"/>
          </a:bodyPr>
          <a:lstStyle/>
          <a:p>
            <a:r>
              <a:rPr lang="en-US" b="1" dirty="0"/>
              <a:t>Northern Region</a:t>
            </a:r>
          </a:p>
          <a:p>
            <a:pPr lvl="1"/>
            <a:r>
              <a:rPr lang="en-US" dirty="0"/>
              <a:t>Consolidated School District of New Britain</a:t>
            </a:r>
          </a:p>
          <a:p>
            <a:pPr lvl="1"/>
            <a:r>
              <a:rPr lang="en-US" dirty="0"/>
              <a:t>Putnam Public Schools</a:t>
            </a:r>
          </a:p>
          <a:p>
            <a:pPr lvl="1"/>
            <a:r>
              <a:rPr lang="en-US" dirty="0"/>
              <a:t>West Hartford Public Schools</a:t>
            </a:r>
          </a:p>
          <a:p>
            <a:r>
              <a:rPr lang="en-US" b="1" dirty="0"/>
              <a:t>Southern Region</a:t>
            </a:r>
          </a:p>
          <a:p>
            <a:pPr lvl="1"/>
            <a:r>
              <a:rPr lang="en-US" dirty="0"/>
              <a:t>Amity Regional School District</a:t>
            </a:r>
          </a:p>
          <a:p>
            <a:pPr lvl="1"/>
            <a:r>
              <a:rPr lang="en-US" dirty="0"/>
              <a:t>Milford Public Schools</a:t>
            </a:r>
          </a:p>
          <a:p>
            <a:pPr lvl="1"/>
            <a:r>
              <a:rPr lang="en-US" dirty="0"/>
              <a:t>New London Public Schools</a:t>
            </a:r>
          </a:p>
          <a:p>
            <a:r>
              <a:rPr lang="en-US" b="1" dirty="0"/>
              <a:t>Western Region</a:t>
            </a:r>
          </a:p>
          <a:p>
            <a:pPr lvl="1"/>
            <a:r>
              <a:rPr lang="en-US" dirty="0"/>
              <a:t>Danbury Public Schools</a:t>
            </a:r>
          </a:p>
          <a:p>
            <a:pPr lvl="1"/>
            <a:r>
              <a:rPr lang="en-US" dirty="0"/>
              <a:t>Region 7 School District</a:t>
            </a:r>
          </a:p>
          <a:p>
            <a:pPr lvl="1"/>
            <a:r>
              <a:rPr lang="en-US" dirty="0"/>
              <a:t>Stratford Public Schools</a:t>
            </a:r>
          </a:p>
        </p:txBody>
      </p:sp>
    </p:spTree>
    <p:extLst>
      <p:ext uri="{BB962C8B-B14F-4D97-AF65-F5344CB8AC3E}">
        <p14:creationId xmlns:p14="http://schemas.microsoft.com/office/powerpoint/2010/main" val="65729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E88D-E985-A6A2-4DC3-FBEE79FCF023}"/>
              </a:ext>
            </a:extLst>
          </p:cNvPr>
          <p:cNvSpPr>
            <a:spLocks noGrp="1"/>
          </p:cNvSpPr>
          <p:nvPr>
            <p:ph type="title"/>
          </p:nvPr>
        </p:nvSpPr>
        <p:spPr/>
        <p:txBody>
          <a:bodyPr/>
          <a:lstStyle/>
          <a:p>
            <a:r>
              <a:rPr lang="en-US" dirty="0"/>
              <a:t>Pilot Services</a:t>
            </a:r>
          </a:p>
        </p:txBody>
      </p:sp>
      <p:sp>
        <p:nvSpPr>
          <p:cNvPr id="3" name="Content Placeholder 2">
            <a:extLst>
              <a:ext uri="{FF2B5EF4-FFF2-40B4-BE49-F238E27FC236}">
                <a16:creationId xmlns:a16="http://schemas.microsoft.com/office/drawing/2014/main" id="{823F9C5E-C796-F093-D640-8FD8DE57ECDF}"/>
              </a:ext>
            </a:extLst>
          </p:cNvPr>
          <p:cNvSpPr>
            <a:spLocks noGrp="1"/>
          </p:cNvSpPr>
          <p:nvPr>
            <p:ph idx="1"/>
          </p:nvPr>
        </p:nvSpPr>
        <p:spPr/>
        <p:txBody>
          <a:bodyPr/>
          <a:lstStyle/>
          <a:p>
            <a:r>
              <a:rPr lang="en-US" dirty="0"/>
              <a:t>Services Available Starting In July 2023</a:t>
            </a:r>
          </a:p>
          <a:p>
            <a:pPr lvl="1"/>
            <a:r>
              <a:rPr lang="en-US" dirty="0"/>
              <a:t>Job Club</a:t>
            </a:r>
          </a:p>
          <a:p>
            <a:pPr lvl="1"/>
            <a:r>
              <a:rPr lang="en-US" dirty="0"/>
              <a:t>Group Job Shadow</a:t>
            </a:r>
          </a:p>
          <a:p>
            <a:pPr lvl="1"/>
            <a:r>
              <a:rPr lang="en-US" dirty="0"/>
              <a:t>Career Exploration using Virtual Reality</a:t>
            </a:r>
          </a:p>
          <a:p>
            <a:pPr lvl="1"/>
            <a:r>
              <a:rPr lang="en-US" dirty="0"/>
              <a:t>Work Based Learning Opportunities</a:t>
            </a:r>
          </a:p>
          <a:p>
            <a:pPr lvl="1"/>
            <a:endParaRPr lang="en-US" dirty="0"/>
          </a:p>
          <a:p>
            <a:r>
              <a:rPr lang="en-US" dirty="0"/>
              <a:t>Services Available after Summer 2023</a:t>
            </a:r>
          </a:p>
          <a:p>
            <a:pPr lvl="1"/>
            <a:r>
              <a:rPr lang="en-US" dirty="0"/>
              <a:t>All of the Above PLUS…</a:t>
            </a:r>
          </a:p>
          <a:p>
            <a:pPr lvl="1"/>
            <a:r>
              <a:rPr lang="en-US" dirty="0"/>
              <a:t>Level Up Services including Life Skills, Self-Advocacy and more!</a:t>
            </a:r>
          </a:p>
          <a:p>
            <a:pPr lvl="1"/>
            <a:r>
              <a:rPr lang="en-US" dirty="0"/>
              <a:t>Vocational Rehabilitation Services upon Exit from School</a:t>
            </a:r>
          </a:p>
        </p:txBody>
      </p:sp>
    </p:spTree>
    <p:extLst>
      <p:ext uri="{BB962C8B-B14F-4D97-AF65-F5344CB8AC3E}">
        <p14:creationId xmlns:p14="http://schemas.microsoft.com/office/powerpoint/2010/main" val="20152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1E38-AF8E-A7EF-0FCB-02F3F51FC1F4}"/>
              </a:ext>
            </a:extLst>
          </p:cNvPr>
          <p:cNvSpPr>
            <a:spLocks noGrp="1"/>
          </p:cNvSpPr>
          <p:nvPr>
            <p:ph type="title"/>
          </p:nvPr>
        </p:nvSpPr>
        <p:spPr/>
        <p:txBody>
          <a:bodyPr/>
          <a:lstStyle/>
          <a:p>
            <a:r>
              <a:rPr lang="en-US" dirty="0">
                <a:latin typeface="Franklin Gothic Demi"/>
              </a:rPr>
              <a:t>Benefit Impact</a:t>
            </a:r>
            <a:endParaRPr lang="en-US" dirty="0"/>
          </a:p>
        </p:txBody>
      </p:sp>
      <p:sp>
        <p:nvSpPr>
          <p:cNvPr id="3" name="Content Placeholder 2">
            <a:extLst>
              <a:ext uri="{FF2B5EF4-FFF2-40B4-BE49-F238E27FC236}">
                <a16:creationId xmlns:a16="http://schemas.microsoft.com/office/drawing/2014/main" id="{57D37667-4323-5213-DBA4-E24CA007315C}"/>
              </a:ext>
            </a:extLst>
          </p:cNvPr>
          <p:cNvSpPr>
            <a:spLocks noGrp="1"/>
          </p:cNvSpPr>
          <p:nvPr>
            <p:ph idx="1"/>
          </p:nvPr>
        </p:nvSpPr>
        <p:spPr/>
        <p:txBody>
          <a:bodyPr vert="horz" lIns="91440" tIns="45720" rIns="91440" bIns="45720" rtlCol="0" anchor="t">
            <a:normAutofit/>
          </a:bodyPr>
          <a:lstStyle/>
          <a:p>
            <a:r>
              <a:rPr lang="en-US" dirty="0">
                <a:latin typeface="Franklin Gothic Book"/>
              </a:rPr>
              <a:t>If the student is receiving social security benefits, a meeting with a benefits counselor will happen prior to engaging in a paid Work Based Learning Experience.</a:t>
            </a:r>
            <a:endParaRPr lang="en-US" dirty="0"/>
          </a:p>
          <a:p>
            <a:r>
              <a:rPr lang="en-US" dirty="0">
                <a:latin typeface="Franklin Gothic Book"/>
              </a:rPr>
              <a:t>Other services such as Job Clubs, Group Job Shadows and Career Exploration with Virtual Reality are unpaid and will have no impact on benefits such as Social Security, Medicaid or Medicare.</a:t>
            </a:r>
            <a:endParaRPr lang="en-US" dirty="0"/>
          </a:p>
        </p:txBody>
      </p:sp>
    </p:spTree>
    <p:extLst>
      <p:ext uri="{BB962C8B-B14F-4D97-AF65-F5344CB8AC3E}">
        <p14:creationId xmlns:p14="http://schemas.microsoft.com/office/powerpoint/2010/main" val="332248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525C-8374-59B8-E269-9A13453CF4CA}"/>
              </a:ext>
            </a:extLst>
          </p:cNvPr>
          <p:cNvSpPr>
            <a:spLocks noGrp="1"/>
          </p:cNvSpPr>
          <p:nvPr>
            <p:ph type="title"/>
          </p:nvPr>
        </p:nvSpPr>
        <p:spPr/>
        <p:txBody>
          <a:bodyPr/>
          <a:lstStyle/>
          <a:p>
            <a:r>
              <a:rPr lang="en-US" dirty="0">
                <a:latin typeface="Franklin Gothic Demi"/>
              </a:rPr>
              <a:t>DDS Supports </a:t>
            </a:r>
            <a:endParaRPr lang="en-US" dirty="0"/>
          </a:p>
        </p:txBody>
      </p:sp>
      <p:sp>
        <p:nvSpPr>
          <p:cNvPr id="3" name="Content Placeholder 2">
            <a:extLst>
              <a:ext uri="{FF2B5EF4-FFF2-40B4-BE49-F238E27FC236}">
                <a16:creationId xmlns:a16="http://schemas.microsoft.com/office/drawing/2014/main" id="{D71CF869-9553-663A-596E-408B9A6EE593}"/>
              </a:ext>
            </a:extLst>
          </p:cNvPr>
          <p:cNvSpPr>
            <a:spLocks noGrp="1"/>
          </p:cNvSpPr>
          <p:nvPr>
            <p:ph idx="1"/>
          </p:nvPr>
        </p:nvSpPr>
        <p:spPr/>
        <p:txBody>
          <a:bodyPr vert="horz" lIns="91440" tIns="45720" rIns="91440" bIns="45720" rtlCol="0" anchor="t">
            <a:normAutofit/>
          </a:bodyPr>
          <a:lstStyle/>
          <a:p>
            <a:r>
              <a:rPr lang="en-US" dirty="0">
                <a:latin typeface="Franklin Gothic Book"/>
              </a:rPr>
              <a:t>Connecticut has fully engaged in a national movement toward competitive employment for individuals supported by DDS. </a:t>
            </a:r>
            <a:endParaRPr lang="en-US" dirty="0"/>
          </a:p>
          <a:p>
            <a:r>
              <a:rPr lang="en-US" dirty="0">
                <a:latin typeface="Franklin Gothic Book"/>
              </a:rPr>
              <a:t>As an Employment First agency, we believe that everyone can work and there is a job for everyone. Our job is to be creative and persistent in providing supports, while partnering with the business community, to help people with intellectual disability find, get and keep real pay.</a:t>
            </a:r>
          </a:p>
          <a:p>
            <a:r>
              <a:rPr lang="en-US" dirty="0">
                <a:latin typeface="Franklin Gothic Book"/>
              </a:rPr>
              <a:t>DDS will coordinate planning efforts with families to assist WBLE pilot </a:t>
            </a:r>
            <a:r>
              <a:rPr lang="en-US">
                <a:latin typeface="Franklin Gothic Book"/>
              </a:rPr>
              <a:t>participants with transportation </a:t>
            </a:r>
            <a:r>
              <a:rPr lang="en-US" dirty="0">
                <a:latin typeface="Franklin Gothic Book"/>
              </a:rPr>
              <a:t>and other necessary supports not provided by BRS or the participant’s school district.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93262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807B-777F-ABBE-ED7B-0F2DCDE7FFA1}"/>
              </a:ext>
            </a:extLst>
          </p:cNvPr>
          <p:cNvSpPr>
            <a:spLocks noGrp="1"/>
          </p:cNvSpPr>
          <p:nvPr>
            <p:ph type="title"/>
          </p:nvPr>
        </p:nvSpPr>
        <p:spPr/>
        <p:txBody>
          <a:bodyPr/>
          <a:lstStyle/>
          <a:p>
            <a:r>
              <a:rPr lang="en-US" dirty="0"/>
              <a:t>Pilot Timeline</a:t>
            </a:r>
          </a:p>
        </p:txBody>
      </p:sp>
      <p:sp>
        <p:nvSpPr>
          <p:cNvPr id="3" name="Content Placeholder 2">
            <a:extLst>
              <a:ext uri="{FF2B5EF4-FFF2-40B4-BE49-F238E27FC236}">
                <a16:creationId xmlns:a16="http://schemas.microsoft.com/office/drawing/2014/main" id="{9E05A952-F96C-93D5-3E96-5FCDB51A67D3}"/>
              </a:ext>
            </a:extLst>
          </p:cNvPr>
          <p:cNvSpPr>
            <a:spLocks noGrp="1"/>
          </p:cNvSpPr>
          <p:nvPr>
            <p:ph idx="1"/>
          </p:nvPr>
        </p:nvSpPr>
        <p:spPr/>
        <p:txBody>
          <a:bodyPr vert="horz" lIns="91440" tIns="45720" rIns="91440" bIns="45720" rtlCol="0" anchor="t">
            <a:normAutofit/>
          </a:bodyPr>
          <a:lstStyle/>
          <a:p>
            <a:r>
              <a:rPr lang="en-US" dirty="0">
                <a:latin typeface="Franklin Gothic Book"/>
              </a:rPr>
              <a:t>April 2023</a:t>
            </a:r>
            <a:endParaRPr lang="en-US" dirty="0"/>
          </a:p>
          <a:p>
            <a:pPr lvl="1"/>
            <a:r>
              <a:rPr lang="en-US" dirty="0"/>
              <a:t>Meeting with School Systems</a:t>
            </a:r>
          </a:p>
          <a:p>
            <a:r>
              <a:rPr lang="en-US" dirty="0">
                <a:latin typeface="Franklin Gothic Book"/>
              </a:rPr>
              <a:t>June 2023</a:t>
            </a:r>
            <a:endParaRPr lang="en-US" dirty="0"/>
          </a:p>
          <a:p>
            <a:pPr lvl="1"/>
            <a:r>
              <a:rPr lang="en-US" dirty="0">
                <a:latin typeface="Franklin Gothic Book"/>
              </a:rPr>
              <a:t>TRANSITION TUESDAYS: Meeting with Students and Their Families</a:t>
            </a:r>
          </a:p>
          <a:p>
            <a:pPr lvl="1"/>
            <a:r>
              <a:rPr lang="en-US" dirty="0"/>
              <a:t>Enroll Students in BRS Level Up Program</a:t>
            </a:r>
          </a:p>
          <a:p>
            <a:pPr lvl="1"/>
            <a:r>
              <a:rPr lang="en-US" dirty="0">
                <a:latin typeface="Franklin Gothic Book"/>
              </a:rPr>
              <a:t>Provide funding resource guidance to DDS connected students  who require supports not provided by BRS.</a:t>
            </a:r>
          </a:p>
          <a:p>
            <a:pPr lvl="1"/>
            <a:r>
              <a:rPr lang="en-US" dirty="0"/>
              <a:t>Connecting Community Rehabilitation Providers with Schools</a:t>
            </a:r>
          </a:p>
          <a:p>
            <a:r>
              <a:rPr lang="en-US" dirty="0"/>
              <a:t>July 2023</a:t>
            </a:r>
          </a:p>
          <a:p>
            <a:pPr lvl="1"/>
            <a:r>
              <a:rPr lang="en-US" dirty="0"/>
              <a:t>Begin to provide services to students</a:t>
            </a:r>
          </a:p>
        </p:txBody>
      </p:sp>
    </p:spTree>
    <p:extLst>
      <p:ext uri="{BB962C8B-B14F-4D97-AF65-F5344CB8AC3E}">
        <p14:creationId xmlns:p14="http://schemas.microsoft.com/office/powerpoint/2010/main" val="126617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5324-64DB-7C86-42A6-6156F779D2B3}"/>
              </a:ext>
            </a:extLst>
          </p:cNvPr>
          <p:cNvSpPr>
            <a:spLocks noGrp="1"/>
          </p:cNvSpPr>
          <p:nvPr>
            <p:ph type="title"/>
          </p:nvPr>
        </p:nvSpPr>
        <p:spPr/>
        <p:txBody>
          <a:bodyPr/>
          <a:lstStyle/>
          <a:p>
            <a:r>
              <a:rPr lang="en-US" dirty="0">
                <a:latin typeface="Franklin Gothic Demi"/>
              </a:rPr>
              <a:t>Pilot Effectiveness</a:t>
            </a:r>
            <a:endParaRPr lang="en-US" dirty="0"/>
          </a:p>
        </p:txBody>
      </p:sp>
      <p:sp>
        <p:nvSpPr>
          <p:cNvPr id="3" name="Content Placeholder 2">
            <a:extLst>
              <a:ext uri="{FF2B5EF4-FFF2-40B4-BE49-F238E27FC236}">
                <a16:creationId xmlns:a16="http://schemas.microsoft.com/office/drawing/2014/main" id="{21B211BE-BEDD-4D8F-63C6-58999F03BC80}"/>
              </a:ext>
            </a:extLst>
          </p:cNvPr>
          <p:cNvSpPr>
            <a:spLocks noGrp="1"/>
          </p:cNvSpPr>
          <p:nvPr>
            <p:ph idx="1"/>
          </p:nvPr>
        </p:nvSpPr>
        <p:spPr/>
        <p:txBody>
          <a:bodyPr vert="horz" lIns="91440" tIns="45720" rIns="91440" bIns="45720" rtlCol="0" anchor="t">
            <a:normAutofit/>
          </a:bodyPr>
          <a:lstStyle/>
          <a:p>
            <a:pPr marL="0" indent="0">
              <a:buNone/>
            </a:pPr>
            <a:r>
              <a:rPr lang="en-US" dirty="0">
                <a:latin typeface="Franklin Gothic Book"/>
              </a:rPr>
              <a:t>BRS will track the students who enter the pilot and follow them along through their transition years to evaluate:</a:t>
            </a:r>
            <a:endParaRPr lang="en-US"/>
          </a:p>
          <a:p>
            <a:pPr lvl="1"/>
            <a:r>
              <a:rPr lang="en-US" dirty="0">
                <a:latin typeface="Franklin Gothic Book"/>
              </a:rPr>
              <a:t>Engagement in Pilot</a:t>
            </a:r>
          </a:p>
          <a:p>
            <a:pPr lvl="1"/>
            <a:r>
              <a:rPr lang="en-US" dirty="0">
                <a:latin typeface="Franklin Gothic Book"/>
              </a:rPr>
              <a:t>Continued Engagement in Level Up Services</a:t>
            </a:r>
          </a:p>
          <a:p>
            <a:pPr lvl="1"/>
            <a:r>
              <a:rPr lang="en-US" dirty="0">
                <a:latin typeface="Franklin Gothic Book"/>
              </a:rPr>
              <a:t>Enrollment in BRS Adult VR Services prior to graduation</a:t>
            </a:r>
          </a:p>
          <a:p>
            <a:pPr lvl="1"/>
            <a:r>
              <a:rPr lang="en-US" dirty="0">
                <a:latin typeface="Franklin Gothic Book"/>
              </a:rPr>
              <a:t>Enrollment in BRS CT PIE Program</a:t>
            </a:r>
          </a:p>
          <a:p>
            <a:pPr lvl="1"/>
            <a:r>
              <a:rPr lang="en-US" dirty="0">
                <a:latin typeface="Franklin Gothic Book"/>
              </a:rPr>
              <a:t>Placement in Competitive Integrated Employment</a:t>
            </a:r>
          </a:p>
          <a:p>
            <a:pPr lvl="1"/>
            <a:endParaRPr lang="en-US" dirty="0">
              <a:latin typeface="Franklin Gothic Book"/>
            </a:endParaRPr>
          </a:p>
        </p:txBody>
      </p:sp>
    </p:spTree>
    <p:extLst>
      <p:ext uri="{BB962C8B-B14F-4D97-AF65-F5344CB8AC3E}">
        <p14:creationId xmlns:p14="http://schemas.microsoft.com/office/powerpoint/2010/main" val="7374822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2" ma:contentTypeDescription="Create a new document." ma:contentTypeScope="" ma:versionID="efce251a4746054bbe027ae231bc47a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bb25d42501bc21e45c0a4215ac396311"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4B53D-7B4A-4182-980B-12E051FB0F73}"/>
</file>

<file path=customXml/itemProps2.xml><?xml version="1.0" encoding="utf-8"?>
<ds:datastoreItem xmlns:ds="http://schemas.openxmlformats.org/officeDocument/2006/customXml" ds:itemID="{86D5176D-D7A1-4783-9E3A-C7D3EA7054E8}"/>
</file>

<file path=docProps/app.xml><?xml version="1.0" encoding="utf-8"?>
<Properties xmlns="http://schemas.openxmlformats.org/officeDocument/2006/extended-properties" xmlns:vt="http://schemas.openxmlformats.org/officeDocument/2006/docPropsVTypes">
  <TotalTime>457</TotalTime>
  <Words>963</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Franklin Gothic Book</vt:lpstr>
      <vt:lpstr>Franklin Gothic Demi</vt:lpstr>
      <vt:lpstr>1_Office Theme</vt:lpstr>
      <vt:lpstr>Early Intervention  Pilot Program</vt:lpstr>
      <vt:lpstr>Goals of the Pilot</vt:lpstr>
      <vt:lpstr>Pilot School Districts</vt:lpstr>
      <vt:lpstr>Pilot Services</vt:lpstr>
      <vt:lpstr>Benefit Impact</vt:lpstr>
      <vt:lpstr>DDS Supports </vt:lpstr>
      <vt:lpstr>Pilot Timeline</vt:lpstr>
      <vt:lpstr>Pilot Effectiveness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Based Learning Pilot Program</dc:title>
  <dc:creator>Knight, Stefanie</dc:creator>
  <cp:lastModifiedBy>Knight, Stefanie</cp:lastModifiedBy>
  <cp:revision>441</cp:revision>
  <cp:lastPrinted>2023-04-19T17:00:52Z</cp:lastPrinted>
  <dcterms:created xsi:type="dcterms:W3CDTF">2023-03-08T14:33:16Z</dcterms:created>
  <dcterms:modified xsi:type="dcterms:W3CDTF">2023-06-22T14:02:05Z</dcterms:modified>
</cp:coreProperties>
</file>