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1003" r:id="rId5"/>
    <p:sldId id="962" r:id="rId6"/>
    <p:sldId id="1004" r:id="rId7"/>
    <p:sldId id="877" r:id="rId8"/>
    <p:sldId id="935" r:id="rId9"/>
    <p:sldId id="10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DBE5ED-65B9-49A1-B0B3-9312F3743DE4}" v="3" dt="2024-04-30T21:25:59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EED, TAMMY" userId="22915f2e-05ae-4f85-a08b-8f1eaf385e86" providerId="ADAL" clId="{53DBE5ED-65B9-49A1-B0B3-9312F3743DE4}"/>
    <pc:docChg chg="modSld">
      <pc:chgData name="SNEED, TAMMY" userId="22915f2e-05ae-4f85-a08b-8f1eaf385e86" providerId="ADAL" clId="{53DBE5ED-65B9-49A1-B0B3-9312F3743DE4}" dt="2024-04-30T21:29:13.110" v="18" actId="14100"/>
      <pc:docMkLst>
        <pc:docMk/>
      </pc:docMkLst>
      <pc:sldChg chg="modSp mod">
        <pc:chgData name="SNEED, TAMMY" userId="22915f2e-05ae-4f85-a08b-8f1eaf385e86" providerId="ADAL" clId="{53DBE5ED-65B9-49A1-B0B3-9312F3743DE4}" dt="2024-04-30T21:29:13.110" v="18" actId="14100"/>
        <pc:sldMkLst>
          <pc:docMk/>
          <pc:sldMk cId="2196660936" sldId="962"/>
        </pc:sldMkLst>
        <pc:graphicFrameChg chg="mod">
          <ac:chgData name="SNEED, TAMMY" userId="22915f2e-05ae-4f85-a08b-8f1eaf385e86" providerId="ADAL" clId="{53DBE5ED-65B9-49A1-B0B3-9312F3743DE4}" dt="2024-04-30T21:29:13.110" v="18" actId="14100"/>
          <ac:graphicFrameMkLst>
            <pc:docMk/>
            <pc:sldMk cId="2196660936" sldId="962"/>
            <ac:graphicFrameMk id="6" creationId="{A13BD670-B875-4ECB-846C-672E4BCB781D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479768153980757E-2"/>
          <c:y val="0.31756198956537562"/>
          <c:w val="0.79971328312221845"/>
          <c:h val="0.65086014042427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Sheet1!$B$2</c:f>
              <c:numCache>
                <c:formatCode>0;[Red]0</c:formatCode>
                <c:ptCount val="1"/>
                <c:pt idx="0">
                  <c:v>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FB-40D4-B6E9-11C5FF3FCF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Sheet1!$C$2</c:f>
              <c:numCache>
                <c:formatCode>0;[Red]0</c:formatCode>
                <c:ptCount val="1"/>
                <c:pt idx="0">
                  <c:v>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FB-40D4-B6E9-11C5FF3FCF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Sheet1!$D$2</c:f>
              <c:numCache>
                <c:formatCode>0;[Red]0</c:formatCode>
                <c:ptCount val="1"/>
                <c:pt idx="0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FB-40D4-B6E9-11C5FF3FCF2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Sheet1!$E$2</c:f>
              <c:numCache>
                <c:formatCode>0;[Red]0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FB-40D4-B6E9-11C5FF3FCF2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Trans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Sheet1!$F$2</c:f>
              <c:numCache>
                <c:formatCode>0;[Red]0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FB-40D4-B6E9-11C5FF3FCF2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Non-Binary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0;[Red]0</c:formatCode>
                <c:ptCount val="1"/>
              </c:numCache>
            </c:numRef>
          </c:cat>
          <c:val>
            <c:numRef>
              <c:f>Sheet1!$G$2</c:f>
              <c:numCache>
                <c:formatCode>0;[Red]0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F-48E2-B759-F777A30B19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5362600"/>
        <c:axId val="325363256"/>
      </c:barChart>
      <c:catAx>
        <c:axId val="325362600"/>
        <c:scaling>
          <c:orientation val="minMax"/>
        </c:scaling>
        <c:delete val="0"/>
        <c:axPos val="b"/>
        <c:numFmt formatCode="0;[Red]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363256"/>
        <c:crosses val="autoZero"/>
        <c:auto val="1"/>
        <c:lblAlgn val="ctr"/>
        <c:lblOffset val="100"/>
        <c:noMultiLvlLbl val="0"/>
      </c:catAx>
      <c:valAx>
        <c:axId val="325363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[Red]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5362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989348206474195"/>
          <c:y val="0.34514471736647889"/>
          <c:w val="0.11010651793525809"/>
          <c:h val="0.499881125881827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17</c:v>
                </c:pt>
                <c:pt idx="1">
                  <c:v>16</c:v>
                </c:pt>
                <c:pt idx="2">
                  <c:v>15</c:v>
                </c:pt>
                <c:pt idx="3">
                  <c:v>14</c:v>
                </c:pt>
                <c:pt idx="4">
                  <c:v>13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8</c:v>
                </c:pt>
                <c:pt idx="9">
                  <c:v>7</c:v>
                </c:pt>
                <c:pt idx="10">
                  <c:v>5</c:v>
                </c:pt>
                <c:pt idx="11">
                  <c:v>Unknown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27</c:v>
                </c:pt>
                <c:pt idx="1">
                  <c:v>38</c:v>
                </c:pt>
                <c:pt idx="2">
                  <c:v>44</c:v>
                </c:pt>
                <c:pt idx="3">
                  <c:v>32</c:v>
                </c:pt>
                <c:pt idx="4">
                  <c:v>15</c:v>
                </c:pt>
                <c:pt idx="5">
                  <c:v>16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83-4DFC-BA40-DCCD6ECE98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52591608"/>
        <c:axId val="852591968"/>
      </c:barChart>
      <c:catAx>
        <c:axId val="852591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2591968"/>
        <c:crosses val="autoZero"/>
        <c:auto val="1"/>
        <c:lblAlgn val="ctr"/>
        <c:lblOffset val="100"/>
        <c:noMultiLvlLbl val="0"/>
      </c:catAx>
      <c:valAx>
        <c:axId val="85259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2591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3-4195-8D89-0B4A817645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Black/ AA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A3-4195-8D89-0B4A8176452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A3-4195-8D89-0B4A8176452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Multi-Race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A3-4195-8D89-0B4A8176452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A3-4195-8D89-0B4A8176452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Sheet1!$G$2</c:f>
              <c:numCache>
                <c:formatCode>General</c:formatCode>
                <c:ptCount val="1"/>
                <c:pt idx="0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9-42FA-B6E2-5B964A59E93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63305512"/>
        <c:axId val="663299936"/>
      </c:barChart>
      <c:catAx>
        <c:axId val="663305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299936"/>
        <c:crosses val="autoZero"/>
        <c:auto val="1"/>
        <c:lblAlgn val="ctr"/>
        <c:lblOffset val="100"/>
        <c:noMultiLvlLbl val="0"/>
      </c:catAx>
      <c:valAx>
        <c:axId val="66329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305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293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D8EA-4E0B-AEB9-40B00D58E87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D8EA-4E0B-AEB9-40B00D58E87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E-D8EA-4E0B-AEB9-40B00D58E87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D8EA-4E0B-AEB9-40B00D58E87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D8EA-4E0B-AEB9-40B00D58E87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D8EA-4E0B-AEB9-40B00D58E879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D8EA-4E0B-AEB9-40B00D58E879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D8EA-4E0B-AEB9-40B00D58E879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D8EA-4E0B-AEB9-40B00D58E87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Home</c:v>
                </c:pt>
                <c:pt idx="1">
                  <c:v>Foster Care</c:v>
                </c:pt>
                <c:pt idx="2">
                  <c:v>Relative</c:v>
                </c:pt>
                <c:pt idx="3">
                  <c:v>RTC</c:v>
                </c:pt>
                <c:pt idx="4">
                  <c:v>Group Home</c:v>
                </c:pt>
                <c:pt idx="5">
                  <c:v>Homeless/ Shelter</c:v>
                </c:pt>
                <c:pt idx="6">
                  <c:v>Hospital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87</c:v>
                </c:pt>
                <c:pt idx="1">
                  <c:v>20</c:v>
                </c:pt>
                <c:pt idx="2">
                  <c:v>14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  <c:pt idx="6">
                  <c:v>3</c:v>
                </c:pt>
                <c:pt idx="7">
                  <c:v>45</c:v>
                </c:pt>
                <c:pt idx="8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EA-4E0B-AEB9-40B00D58E8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08787864"/>
        <c:axId val="508788192"/>
      </c:barChart>
      <c:catAx>
        <c:axId val="508787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788192"/>
        <c:crosses val="autoZero"/>
        <c:auto val="1"/>
        <c:lblAlgn val="ctr"/>
        <c:lblOffset val="100"/>
        <c:noMultiLvlLbl val="0"/>
      </c:catAx>
      <c:valAx>
        <c:axId val="508788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878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Residence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D9-4944-83D3-4A4CEA2E1D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D9-4944-83D3-4A4CEA2E1D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D9-4944-83D3-4A4CEA2E1D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9FE-4AF8-9023-E934C26F46D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9FE-4AF8-9023-E934C26F46D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9D9-4944-83D3-4A4CEA2E1DD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9D9-4944-83D3-4A4CEA2E1DD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9D9-4944-83D3-4A4CEA2E1DD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9D9-4944-83D3-4A4CEA2E1DDD}"/>
              </c:ext>
            </c:extLst>
          </c:dPt>
          <c:dLbls>
            <c:dLbl>
              <c:idx val="3"/>
              <c:layout>
                <c:manualLayout>
                  <c:x val="-1.0327507227745282E-3"/>
                  <c:y val="-4.733770321120250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FE-4AF8-9023-E934C26F46D7}"/>
                </c:ext>
              </c:extLst>
            </c:dLbl>
            <c:dLbl>
              <c:idx val="4"/>
              <c:layout>
                <c:manualLayout>
                  <c:x val="0.12440277290769686"/>
                  <c:y val="4.60986930708827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FE-4AF8-9023-E934C26F46D7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Sheet1!$A$2:$A$10</c:f>
              <c:strCache>
                <c:ptCount val="9"/>
                <c:pt idx="0">
                  <c:v>Home</c:v>
                </c:pt>
                <c:pt idx="1">
                  <c:v>Foster Care</c:v>
                </c:pt>
                <c:pt idx="2">
                  <c:v>Relative</c:v>
                </c:pt>
                <c:pt idx="3">
                  <c:v>RTC</c:v>
                </c:pt>
                <c:pt idx="4">
                  <c:v>Group Home</c:v>
                </c:pt>
                <c:pt idx="5">
                  <c:v>Homeless/Shelter</c:v>
                </c:pt>
                <c:pt idx="6">
                  <c:v>Hospital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87</c:v>
                </c:pt>
                <c:pt idx="1">
                  <c:v>20</c:v>
                </c:pt>
                <c:pt idx="2">
                  <c:v>14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  <c:pt idx="6">
                  <c:v>3</c:v>
                </c:pt>
                <c:pt idx="7">
                  <c:v>45</c:v>
                </c:pt>
                <c:pt idx="8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FE-4AF8-9023-E934C26F4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1.9174174349861496E-2"/>
          <c:y val="0.19098164198133305"/>
          <c:w val="0.22170038440193499"/>
          <c:h val="0.639091967305311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4B89C-7CFD-4C71-AEF3-119DEDA777D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464B55-1306-4940-8462-747144D8ADD3}">
      <dgm:prSet phldrT="[Text]"/>
      <dgm:spPr/>
      <dgm:t>
        <a:bodyPr/>
        <a:lstStyle/>
        <a:p>
          <a:r>
            <a:rPr lang="en-US" dirty="0"/>
            <a:t>2020</a:t>
          </a:r>
        </a:p>
        <a:p>
          <a:r>
            <a:rPr lang="en-US" dirty="0"/>
            <a:t>149 HART</a:t>
          </a:r>
        </a:p>
        <a:p>
          <a:r>
            <a:rPr lang="en-US" dirty="0"/>
            <a:t>Consults</a:t>
          </a:r>
        </a:p>
      </dgm:t>
    </dgm:pt>
    <dgm:pt modelId="{CC192827-1501-4939-8D5B-B0551033DDD6}" type="parTrans" cxnId="{EE283BA3-1636-4E7C-A03B-18E3C8B14738}">
      <dgm:prSet/>
      <dgm:spPr/>
      <dgm:t>
        <a:bodyPr/>
        <a:lstStyle/>
        <a:p>
          <a:endParaRPr lang="en-US"/>
        </a:p>
      </dgm:t>
    </dgm:pt>
    <dgm:pt modelId="{32355C69-F7E9-4B81-96B8-4644F9D9499F}" type="sibTrans" cxnId="{EE283BA3-1636-4E7C-A03B-18E3C8B14738}">
      <dgm:prSet/>
      <dgm:spPr/>
      <dgm:t>
        <a:bodyPr/>
        <a:lstStyle/>
        <a:p>
          <a:endParaRPr lang="en-US"/>
        </a:p>
      </dgm:t>
    </dgm:pt>
    <dgm:pt modelId="{24469C1E-3C3C-499F-B3B2-6A27D8D72483}">
      <dgm:prSet phldrT="[Text]"/>
      <dgm:spPr/>
      <dgm:t>
        <a:bodyPr/>
        <a:lstStyle/>
        <a:p>
          <a:r>
            <a:rPr lang="en-US" dirty="0"/>
            <a:t>2021</a:t>
          </a:r>
        </a:p>
        <a:p>
          <a:r>
            <a:rPr lang="en-US" dirty="0"/>
            <a:t>241 HART</a:t>
          </a:r>
        </a:p>
        <a:p>
          <a:r>
            <a:rPr lang="en-US" dirty="0"/>
            <a:t>Consults</a:t>
          </a:r>
        </a:p>
      </dgm:t>
    </dgm:pt>
    <dgm:pt modelId="{C343CC8D-4A41-4A8B-B0A2-8E360C766F9C}" type="parTrans" cxnId="{F7C2D5A6-5443-4BFB-B997-5847743AB4D8}">
      <dgm:prSet/>
      <dgm:spPr/>
      <dgm:t>
        <a:bodyPr/>
        <a:lstStyle/>
        <a:p>
          <a:endParaRPr lang="en-US"/>
        </a:p>
      </dgm:t>
    </dgm:pt>
    <dgm:pt modelId="{CD0EF0B0-A1EA-442C-814D-9A1CB9490B93}" type="sibTrans" cxnId="{F7C2D5A6-5443-4BFB-B997-5847743AB4D8}">
      <dgm:prSet/>
      <dgm:spPr/>
      <dgm:t>
        <a:bodyPr/>
        <a:lstStyle/>
        <a:p>
          <a:endParaRPr lang="en-US"/>
        </a:p>
      </dgm:t>
    </dgm:pt>
    <dgm:pt modelId="{B68BBBDE-A8D8-48E7-9F4B-CBE532CC1B2D}">
      <dgm:prSet phldrT="[Text]"/>
      <dgm:spPr/>
      <dgm:t>
        <a:bodyPr/>
        <a:lstStyle/>
        <a:p>
          <a:r>
            <a:rPr lang="en-US" dirty="0"/>
            <a:t>2022</a:t>
          </a:r>
        </a:p>
        <a:p>
          <a:r>
            <a:rPr lang="en-US" dirty="0"/>
            <a:t>310 HART Consults</a:t>
          </a:r>
        </a:p>
      </dgm:t>
    </dgm:pt>
    <dgm:pt modelId="{19FC369D-64A5-40D4-85E4-04F5848C6208}" type="parTrans" cxnId="{5DA6606A-7C2D-4E4D-9F29-A4177B020000}">
      <dgm:prSet/>
      <dgm:spPr/>
      <dgm:t>
        <a:bodyPr/>
        <a:lstStyle/>
        <a:p>
          <a:endParaRPr lang="en-US"/>
        </a:p>
      </dgm:t>
    </dgm:pt>
    <dgm:pt modelId="{AC50E5D4-405B-45C4-9F75-093A7C8FE7C9}" type="sibTrans" cxnId="{5DA6606A-7C2D-4E4D-9F29-A4177B020000}">
      <dgm:prSet/>
      <dgm:spPr/>
      <dgm:t>
        <a:bodyPr/>
        <a:lstStyle/>
        <a:p>
          <a:endParaRPr lang="en-US"/>
        </a:p>
      </dgm:t>
    </dgm:pt>
    <dgm:pt modelId="{F2EA0448-1D25-455C-93AC-F327F546F2CE}">
      <dgm:prSet phldrT="[Text]"/>
      <dgm:spPr/>
      <dgm:t>
        <a:bodyPr/>
        <a:lstStyle/>
        <a:p>
          <a:r>
            <a:rPr lang="en-US" dirty="0"/>
            <a:t>2023</a:t>
          </a:r>
        </a:p>
        <a:p>
          <a:r>
            <a:rPr lang="en-US" dirty="0"/>
            <a:t>303 HART Consults</a:t>
          </a:r>
        </a:p>
      </dgm:t>
    </dgm:pt>
    <dgm:pt modelId="{3C027133-6F8A-4608-A68A-B9BE739EB989}" type="parTrans" cxnId="{6FB89BC2-0A39-400C-8C96-0D03891083B1}">
      <dgm:prSet/>
      <dgm:spPr/>
      <dgm:t>
        <a:bodyPr/>
        <a:lstStyle/>
        <a:p>
          <a:endParaRPr lang="en-US"/>
        </a:p>
      </dgm:t>
    </dgm:pt>
    <dgm:pt modelId="{C97E25D3-EB26-4527-97E0-642A8251901D}" type="sibTrans" cxnId="{6FB89BC2-0A39-400C-8C96-0D03891083B1}">
      <dgm:prSet/>
      <dgm:spPr/>
      <dgm:t>
        <a:bodyPr/>
        <a:lstStyle/>
        <a:p>
          <a:endParaRPr lang="en-US"/>
        </a:p>
      </dgm:t>
    </dgm:pt>
    <dgm:pt modelId="{1C7402E8-93AD-425A-97D8-4BA3405F4D6B}" type="pres">
      <dgm:prSet presAssocID="{8EF4B89C-7CFD-4C71-AEF3-119DEDA777DF}" presName="CompostProcess" presStyleCnt="0">
        <dgm:presLayoutVars>
          <dgm:dir/>
          <dgm:resizeHandles val="exact"/>
        </dgm:presLayoutVars>
      </dgm:prSet>
      <dgm:spPr/>
    </dgm:pt>
    <dgm:pt modelId="{55259CDA-B5CE-44E3-A9A8-CA86F4D91CFA}" type="pres">
      <dgm:prSet presAssocID="{8EF4B89C-7CFD-4C71-AEF3-119DEDA777DF}" presName="arrow" presStyleLbl="bgShp" presStyleIdx="0" presStyleCnt="1"/>
      <dgm:spPr/>
    </dgm:pt>
    <dgm:pt modelId="{547237AA-990F-4CE3-8B61-D548579B10FD}" type="pres">
      <dgm:prSet presAssocID="{8EF4B89C-7CFD-4C71-AEF3-119DEDA777DF}" presName="linearProcess" presStyleCnt="0"/>
      <dgm:spPr/>
    </dgm:pt>
    <dgm:pt modelId="{35AD0A3B-5BBA-434C-BEC7-337BE22C1AB7}" type="pres">
      <dgm:prSet presAssocID="{92464B55-1306-4940-8462-747144D8ADD3}" presName="textNode" presStyleLbl="node1" presStyleIdx="0" presStyleCnt="4">
        <dgm:presLayoutVars>
          <dgm:bulletEnabled val="1"/>
        </dgm:presLayoutVars>
      </dgm:prSet>
      <dgm:spPr/>
    </dgm:pt>
    <dgm:pt modelId="{1CE8DF11-3C6E-4E62-A4E4-DCB075A2D5CA}" type="pres">
      <dgm:prSet presAssocID="{32355C69-F7E9-4B81-96B8-4644F9D9499F}" presName="sibTrans" presStyleCnt="0"/>
      <dgm:spPr/>
    </dgm:pt>
    <dgm:pt modelId="{2C10959B-DBFF-45C5-B519-8A67BA2FECB1}" type="pres">
      <dgm:prSet presAssocID="{24469C1E-3C3C-499F-B3B2-6A27D8D72483}" presName="textNode" presStyleLbl="node1" presStyleIdx="1" presStyleCnt="4">
        <dgm:presLayoutVars>
          <dgm:bulletEnabled val="1"/>
        </dgm:presLayoutVars>
      </dgm:prSet>
      <dgm:spPr/>
    </dgm:pt>
    <dgm:pt modelId="{F17C2748-67EE-4416-90E2-40FA4AAB1E2C}" type="pres">
      <dgm:prSet presAssocID="{CD0EF0B0-A1EA-442C-814D-9A1CB9490B93}" presName="sibTrans" presStyleCnt="0"/>
      <dgm:spPr/>
    </dgm:pt>
    <dgm:pt modelId="{1E050BB8-C7A6-4A4F-A7E0-E4A15D05FD92}" type="pres">
      <dgm:prSet presAssocID="{B68BBBDE-A8D8-48E7-9F4B-CBE532CC1B2D}" presName="textNode" presStyleLbl="node1" presStyleIdx="2" presStyleCnt="4">
        <dgm:presLayoutVars>
          <dgm:bulletEnabled val="1"/>
        </dgm:presLayoutVars>
      </dgm:prSet>
      <dgm:spPr/>
    </dgm:pt>
    <dgm:pt modelId="{0181153E-BD38-4CB9-AAFB-8B77FE17A111}" type="pres">
      <dgm:prSet presAssocID="{AC50E5D4-405B-45C4-9F75-093A7C8FE7C9}" presName="sibTrans" presStyleCnt="0"/>
      <dgm:spPr/>
    </dgm:pt>
    <dgm:pt modelId="{1EC0FEB0-6774-4C15-9611-AE886757A5D8}" type="pres">
      <dgm:prSet presAssocID="{F2EA0448-1D25-455C-93AC-F327F546F2CE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E33E2E61-A747-4462-A5EA-9EA13FCD4C53}" type="presOf" srcId="{8EF4B89C-7CFD-4C71-AEF3-119DEDA777DF}" destId="{1C7402E8-93AD-425A-97D8-4BA3405F4D6B}" srcOrd="0" destOrd="0" presId="urn:microsoft.com/office/officeart/2005/8/layout/hProcess9"/>
    <dgm:cxn modelId="{5DA6606A-7C2D-4E4D-9F29-A4177B020000}" srcId="{8EF4B89C-7CFD-4C71-AEF3-119DEDA777DF}" destId="{B68BBBDE-A8D8-48E7-9F4B-CBE532CC1B2D}" srcOrd="2" destOrd="0" parTransId="{19FC369D-64A5-40D4-85E4-04F5848C6208}" sibTransId="{AC50E5D4-405B-45C4-9F75-093A7C8FE7C9}"/>
    <dgm:cxn modelId="{42EDD577-F4C0-4F56-BEB4-54024E535589}" type="presOf" srcId="{92464B55-1306-4940-8462-747144D8ADD3}" destId="{35AD0A3B-5BBA-434C-BEC7-337BE22C1AB7}" srcOrd="0" destOrd="0" presId="urn:microsoft.com/office/officeart/2005/8/layout/hProcess9"/>
    <dgm:cxn modelId="{A7AAD578-0141-4DF0-9A9A-3FC963CECDDB}" type="presOf" srcId="{F2EA0448-1D25-455C-93AC-F327F546F2CE}" destId="{1EC0FEB0-6774-4C15-9611-AE886757A5D8}" srcOrd="0" destOrd="0" presId="urn:microsoft.com/office/officeart/2005/8/layout/hProcess9"/>
    <dgm:cxn modelId="{EE283BA3-1636-4E7C-A03B-18E3C8B14738}" srcId="{8EF4B89C-7CFD-4C71-AEF3-119DEDA777DF}" destId="{92464B55-1306-4940-8462-747144D8ADD3}" srcOrd="0" destOrd="0" parTransId="{CC192827-1501-4939-8D5B-B0551033DDD6}" sibTransId="{32355C69-F7E9-4B81-96B8-4644F9D9499F}"/>
    <dgm:cxn modelId="{F7C2D5A6-5443-4BFB-B997-5847743AB4D8}" srcId="{8EF4B89C-7CFD-4C71-AEF3-119DEDA777DF}" destId="{24469C1E-3C3C-499F-B3B2-6A27D8D72483}" srcOrd="1" destOrd="0" parTransId="{C343CC8D-4A41-4A8B-B0A2-8E360C766F9C}" sibTransId="{CD0EF0B0-A1EA-442C-814D-9A1CB9490B93}"/>
    <dgm:cxn modelId="{66764EA9-D7EE-4388-AC46-C92E6E901EDE}" type="presOf" srcId="{24469C1E-3C3C-499F-B3B2-6A27D8D72483}" destId="{2C10959B-DBFF-45C5-B519-8A67BA2FECB1}" srcOrd="0" destOrd="0" presId="urn:microsoft.com/office/officeart/2005/8/layout/hProcess9"/>
    <dgm:cxn modelId="{6FB89BC2-0A39-400C-8C96-0D03891083B1}" srcId="{8EF4B89C-7CFD-4C71-AEF3-119DEDA777DF}" destId="{F2EA0448-1D25-455C-93AC-F327F546F2CE}" srcOrd="3" destOrd="0" parTransId="{3C027133-6F8A-4608-A68A-B9BE739EB989}" sibTransId="{C97E25D3-EB26-4527-97E0-642A8251901D}"/>
    <dgm:cxn modelId="{300F43E5-C8D3-42ED-90F2-0D3B4F29F9AE}" type="presOf" srcId="{B68BBBDE-A8D8-48E7-9F4B-CBE532CC1B2D}" destId="{1E050BB8-C7A6-4A4F-A7E0-E4A15D05FD92}" srcOrd="0" destOrd="0" presId="urn:microsoft.com/office/officeart/2005/8/layout/hProcess9"/>
    <dgm:cxn modelId="{BD5D5499-9A44-43EC-B619-711C5ACFCC1D}" type="presParOf" srcId="{1C7402E8-93AD-425A-97D8-4BA3405F4D6B}" destId="{55259CDA-B5CE-44E3-A9A8-CA86F4D91CFA}" srcOrd="0" destOrd="0" presId="urn:microsoft.com/office/officeart/2005/8/layout/hProcess9"/>
    <dgm:cxn modelId="{D80EAEC2-55EE-476F-B1AE-80B0B6598B7F}" type="presParOf" srcId="{1C7402E8-93AD-425A-97D8-4BA3405F4D6B}" destId="{547237AA-990F-4CE3-8B61-D548579B10FD}" srcOrd="1" destOrd="0" presId="urn:microsoft.com/office/officeart/2005/8/layout/hProcess9"/>
    <dgm:cxn modelId="{8325986E-E6E9-4934-A692-A21252512A24}" type="presParOf" srcId="{547237AA-990F-4CE3-8B61-D548579B10FD}" destId="{35AD0A3B-5BBA-434C-BEC7-337BE22C1AB7}" srcOrd="0" destOrd="0" presId="urn:microsoft.com/office/officeart/2005/8/layout/hProcess9"/>
    <dgm:cxn modelId="{0C9648BD-E3B6-4DC0-BB16-D7BE6AF55011}" type="presParOf" srcId="{547237AA-990F-4CE3-8B61-D548579B10FD}" destId="{1CE8DF11-3C6E-4E62-A4E4-DCB075A2D5CA}" srcOrd="1" destOrd="0" presId="urn:microsoft.com/office/officeart/2005/8/layout/hProcess9"/>
    <dgm:cxn modelId="{021F06B4-F3B0-48B5-899F-48E1DA0FBE45}" type="presParOf" srcId="{547237AA-990F-4CE3-8B61-D548579B10FD}" destId="{2C10959B-DBFF-45C5-B519-8A67BA2FECB1}" srcOrd="2" destOrd="0" presId="urn:microsoft.com/office/officeart/2005/8/layout/hProcess9"/>
    <dgm:cxn modelId="{F5984E3E-2F7C-467B-A35E-7F288C2062AF}" type="presParOf" srcId="{547237AA-990F-4CE3-8B61-D548579B10FD}" destId="{F17C2748-67EE-4416-90E2-40FA4AAB1E2C}" srcOrd="3" destOrd="0" presId="urn:microsoft.com/office/officeart/2005/8/layout/hProcess9"/>
    <dgm:cxn modelId="{26099356-0295-49FE-B1D0-796CF374724C}" type="presParOf" srcId="{547237AA-990F-4CE3-8B61-D548579B10FD}" destId="{1E050BB8-C7A6-4A4F-A7E0-E4A15D05FD92}" srcOrd="4" destOrd="0" presId="urn:microsoft.com/office/officeart/2005/8/layout/hProcess9"/>
    <dgm:cxn modelId="{3A5DC066-E61C-4B0C-BFDA-39DE798FFBDA}" type="presParOf" srcId="{547237AA-990F-4CE3-8B61-D548579B10FD}" destId="{0181153E-BD38-4CB9-AAFB-8B77FE17A111}" srcOrd="5" destOrd="0" presId="urn:microsoft.com/office/officeart/2005/8/layout/hProcess9"/>
    <dgm:cxn modelId="{181E8C01-0377-4A50-B054-3EFCB37B7819}" type="presParOf" srcId="{547237AA-990F-4CE3-8B61-D548579B10FD}" destId="{1EC0FEB0-6774-4C15-9611-AE886757A5D8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59CDA-B5CE-44E3-A9A8-CA86F4D91CFA}">
      <dsp:nvSpPr>
        <dsp:cNvPr id="0" name=""/>
        <dsp:cNvSpPr/>
      </dsp:nvSpPr>
      <dsp:spPr>
        <a:xfrm>
          <a:off x="591502" y="0"/>
          <a:ext cx="6703695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D0A3B-5BBA-434C-BEC7-337BE22C1AB7}">
      <dsp:nvSpPr>
        <dsp:cNvPr id="0" name=""/>
        <dsp:cNvSpPr/>
      </dsp:nvSpPr>
      <dsp:spPr>
        <a:xfrm>
          <a:off x="2767" y="1305401"/>
          <a:ext cx="184248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2020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149 HART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Consults</a:t>
          </a:r>
        </a:p>
      </dsp:txBody>
      <dsp:txXfrm>
        <a:off x="87733" y="1390367"/>
        <a:ext cx="1672556" cy="1570603"/>
      </dsp:txXfrm>
    </dsp:sp>
    <dsp:sp modelId="{2C10959B-DBFF-45C5-B519-8A67BA2FECB1}">
      <dsp:nvSpPr>
        <dsp:cNvPr id="0" name=""/>
        <dsp:cNvSpPr/>
      </dsp:nvSpPr>
      <dsp:spPr>
        <a:xfrm>
          <a:off x="2015659" y="1305401"/>
          <a:ext cx="184248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2021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241 HART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Consults</a:t>
          </a:r>
        </a:p>
      </dsp:txBody>
      <dsp:txXfrm>
        <a:off x="2100625" y="1390367"/>
        <a:ext cx="1672556" cy="1570603"/>
      </dsp:txXfrm>
    </dsp:sp>
    <dsp:sp modelId="{1E050BB8-C7A6-4A4F-A7E0-E4A15D05FD92}">
      <dsp:nvSpPr>
        <dsp:cNvPr id="0" name=""/>
        <dsp:cNvSpPr/>
      </dsp:nvSpPr>
      <dsp:spPr>
        <a:xfrm>
          <a:off x="4028551" y="1305401"/>
          <a:ext cx="184248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2022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310 HART Consults</a:t>
          </a:r>
        </a:p>
      </dsp:txBody>
      <dsp:txXfrm>
        <a:off x="4113517" y="1390367"/>
        <a:ext cx="1672556" cy="1570603"/>
      </dsp:txXfrm>
    </dsp:sp>
    <dsp:sp modelId="{1EC0FEB0-6774-4C15-9611-AE886757A5D8}">
      <dsp:nvSpPr>
        <dsp:cNvPr id="0" name=""/>
        <dsp:cNvSpPr/>
      </dsp:nvSpPr>
      <dsp:spPr>
        <a:xfrm>
          <a:off x="6041443" y="1305401"/>
          <a:ext cx="1842488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2023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303 HART Consults</a:t>
          </a:r>
        </a:p>
      </dsp:txBody>
      <dsp:txXfrm>
        <a:off x="6126409" y="1390367"/>
        <a:ext cx="1672556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C1DF4-153E-4EE6-B335-794730CFF898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2572F-2E4B-4AD4-8951-3EFAE323E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4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nation.com/article/society/asian-women-trafficking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nation.com/article/society/asian-women-trafficking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ea typeface="Calibri"/>
                <a:cs typeface="Calibri"/>
              </a:rPr>
              <a:t>In 2022, CT received 310 referrals, a 29% increase from the  previous year. What you can see here is how it’s underreported in male and trans victims. </a:t>
            </a:r>
          </a:p>
        </p:txBody>
      </p:sp>
    </p:spTree>
    <p:extLst>
      <p:ext uri="{BB962C8B-B14F-4D97-AF65-F5344CB8AC3E}">
        <p14:creationId xmlns:p14="http://schemas.microsoft.com/office/powerpoint/2010/main" val="2569464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/>
                <a:cs typeface="Calibri"/>
              </a:rPr>
              <a:t>It's happening across all races. However, with race, we need to look as the impacts of racism. </a:t>
            </a:r>
          </a:p>
          <a:p>
            <a:r>
              <a:rPr lang="en-US">
                <a:ea typeface="ＭＳ Ｐゴシック"/>
                <a:cs typeface="Calibri"/>
              </a:rPr>
              <a:t>Protecting Survivors of Human Trafficking in </a:t>
            </a:r>
            <a:r>
              <a:rPr lang="en-US" err="1">
                <a:ea typeface="ＭＳ Ｐゴシック"/>
                <a:cs typeface="Calibri"/>
              </a:rPr>
              <a:t>NewYork</a:t>
            </a:r>
            <a:r>
              <a:rPr lang="en-US">
                <a:ea typeface="ＭＳ Ｐゴシック"/>
                <a:cs typeface="Calibri"/>
              </a:rPr>
              <a:t> (The Nation, March, 2023)</a:t>
            </a:r>
            <a:endParaRPr lang="en-US">
              <a:ea typeface="ＭＳ Ｐゴシック"/>
              <a:cs typeface="Calibri"/>
              <a:hlinkClick r:id="rId3"/>
            </a:endParaRPr>
          </a:p>
          <a:p>
            <a:r>
              <a:rPr lang="en-US">
                <a:hlinkClick r:id="rId3"/>
              </a:rPr>
              <a:t>https://www.thenation.com/article/society/asian-women-trafficking/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4525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i="1">
                <a:solidFill>
                  <a:srgbClr val="000000"/>
                </a:solidFill>
                <a:latin typeface="Calibri"/>
                <a:ea typeface="ＭＳ Ｐゴシック"/>
                <a:cs typeface="Calibri"/>
              </a:rPr>
              <a:t>And we know that most youth are living at home with a parent or guardian while they're being trafficked. </a:t>
            </a:r>
          </a:p>
          <a:p>
            <a:endParaRPr lang="en-US">
              <a:latin typeface="Calibri"/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/>
                <a:cs typeface="Calibri"/>
              </a:rPr>
              <a:t>It's happening across all races. However, with race, we need to look as the impacts of racism. </a:t>
            </a:r>
          </a:p>
          <a:p>
            <a:r>
              <a:rPr lang="en-US">
                <a:ea typeface="ＭＳ Ｐゴシック"/>
                <a:cs typeface="Calibri"/>
              </a:rPr>
              <a:t>Protecting Survivors of Human Trafficking in </a:t>
            </a:r>
            <a:r>
              <a:rPr lang="en-US" err="1">
                <a:ea typeface="ＭＳ Ｐゴシック"/>
                <a:cs typeface="Calibri"/>
              </a:rPr>
              <a:t>NewYork</a:t>
            </a:r>
            <a:r>
              <a:rPr lang="en-US">
                <a:ea typeface="ＭＳ Ｐゴシック"/>
                <a:cs typeface="Calibri"/>
              </a:rPr>
              <a:t> (The Nation, March, 2023)</a:t>
            </a:r>
            <a:endParaRPr lang="en-US">
              <a:ea typeface="ＭＳ Ｐゴシック"/>
              <a:cs typeface="Calibri"/>
              <a:hlinkClick r:id="rId3"/>
            </a:endParaRPr>
          </a:p>
          <a:p>
            <a:r>
              <a:rPr lang="en-US">
                <a:hlinkClick r:id="rId3"/>
              </a:rPr>
              <a:t>https://www.thenation.com/article/society/asian-women-trafficking/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1562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763E-28FC-9623-A7F7-F272B23DE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0180B5-5FF5-557C-B09B-FB9C50B94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012BE-9180-F73F-9E00-A19566F6E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00645-F571-402A-DE0A-2EF58F0A9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5A2C4-51EB-37E4-C92A-E33E2235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B6CD8-85EF-9C2F-5C07-CF186ECC3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22390-038F-F5DC-6C64-77DE94305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20190-4135-9F51-EA7B-7CD46FCBA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26DDA-4C61-A0C4-3AFD-E4D90C00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DCD1A-CF67-E22D-A5C4-7B5497CE9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7F0B4D-688B-9B76-D229-8DF6A881A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CD0A38-7749-E925-A169-76015E854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F35EB-F4FF-01B8-5CB6-22EB6F21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E8F73-B3DF-DD3A-E724-9BF14660B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58A3C-E4AB-56F0-27AD-CB5CE3FA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7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4616F-3537-22D4-A983-EC9FCB7D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BCE86-C379-E22C-0F33-AB9843E6A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872CF-D092-8D9B-D36E-7F5F1D6CF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07023-18A5-0902-903D-2C45152C3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9C7B23-BAB8-DE92-1E30-3312C22C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3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0E467-6C70-6333-4304-B88ACE279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F89FE-FAFD-2B16-FC8E-3EC12BE3A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83A4B-0E73-1C47-A07D-94CE40F2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E71D5-6476-BBB5-FA00-BBFB3DEBC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1D8D1-E69B-EC88-7241-9BC67BA45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1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BE436-47A9-2D62-C44B-CED57E1C9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39465-A0DE-D067-26F3-81AF195FC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3D9323-E941-4AD0-0088-FF1894C4B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48DCD-5E64-3794-B9BB-6652CC66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0ABFC-60AD-D422-9661-A1B5541C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DF6CF-2941-2CE4-E873-DCA37CB2B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4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CD748-A0A9-1867-27AC-CCA8BD2B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BC778-8767-7908-B665-D47D76A5C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E572B-398E-4F20-D14F-82E5A50F5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E20492-FEBB-5073-3E13-3DE1C758F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406204-5DB0-CA6F-6E1A-FA5548489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5E4E20-C5BF-620F-03F7-B047B125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E58A7B-F25B-B883-7EF0-94219A70B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335450-2668-FEEA-4C25-76F64D968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2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2825F-A41D-B560-97B4-8D9D12652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24BB8D-874C-6CC0-CBAA-21D9E9DE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E58E7-F6C2-5FE2-BED5-406706AC8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2906F2-AF40-FFDA-9EF8-4F9ED68D7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2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0D4274-D7B8-9525-BE37-33036CF4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E958E-F571-D90B-88B9-9C0C3C79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FDD0C-61E9-FC60-B2A2-883DCBC87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7AD6D-A5D0-3778-3C34-25AF9488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5CF89-A0F6-925F-4AB4-452A82ADE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AD473-B9CA-61EB-4C95-10FF3B564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A70F-3F6F-B1AE-9088-B13FEF84C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531745-CE4C-B332-0C64-3BF93E00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60312E-6DF3-704A-D602-65C641E66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0D92-FD60-0AAD-92DE-D84D224EB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FF26F3-A6CC-2DCF-50B5-8AAF7AD4B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E36F1-8240-0A4F-6119-676A50A0E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F0ABED-D665-E9D2-93D7-99DC2C52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BA0DB-69E8-8216-7383-310816DC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B891D-F1BB-E327-4D36-2067DAAA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7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3ACDAC-8FE3-9658-CE93-DFA84B90B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6B52D-D536-E9E6-9D9F-F452A8E6F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9FFB5-DE54-E233-2BD0-EAB44FCDC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EAD062-83D2-4805-85E6-634AB73F82F3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7474F-58D2-59CA-FC12-336C27799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A8BA4-5A74-0EA5-F93A-0AD4263AF2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29427-4841-4868-BB5F-8679639DA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3EFBF-3D46-C290-20DB-BF053422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>
                <a:solidFill>
                  <a:schemeClr val="accent5">
                    <a:lumMod val="75000"/>
                  </a:schemeClr>
                </a:solidFill>
              </a:rPr>
              <a:t>Alarming Increase</a:t>
            </a:r>
            <a:endParaRPr lang="en-US" sz="48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717E55C-4FDA-B6EE-9E50-8C44536A4A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626801"/>
              </p:ext>
            </p:extLst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7A85A-0728-D846-48C3-A445FE0F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93B17-62DD-7449-9835-2CE0AB1D3A7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18A068-0B4F-428A-A064-715DC172FCD0}"/>
              </a:ext>
            </a:extLst>
          </p:cNvPr>
          <p:cNvSpPr txBox="1"/>
          <p:nvPr/>
        </p:nvSpPr>
        <p:spPr>
          <a:xfrm>
            <a:off x="2655216" y="1381988"/>
            <a:ext cx="7051250" cy="707886"/>
          </a:xfrm>
          <a:prstGeom prst="rect">
            <a:avLst/>
          </a:prstGeom>
          <a:noFill/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2020 –&gt; 98% increase in online attempts by sex traffickers to recruit children (NCMEC)</a:t>
            </a:r>
          </a:p>
        </p:txBody>
      </p:sp>
    </p:spTree>
    <p:extLst>
      <p:ext uri="{BB962C8B-B14F-4D97-AF65-F5344CB8AC3E}">
        <p14:creationId xmlns:p14="http://schemas.microsoft.com/office/powerpoint/2010/main" val="3306199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1E3A4-4D05-4684-AE4E-BFA6804B2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13BD670-B875-4ECB-846C-672E4BCB78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874473"/>
              </p:ext>
            </p:extLst>
          </p:nvPr>
        </p:nvGraphicFramePr>
        <p:xfrm>
          <a:off x="1524000" y="615098"/>
          <a:ext cx="9289774" cy="5288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B57D7E2-554F-4EA1-8A88-67B965EA3FB6}"/>
              </a:ext>
            </a:extLst>
          </p:cNvPr>
          <p:cNvSpPr txBox="1">
            <a:spLocks/>
          </p:cNvSpPr>
          <p:nvPr/>
        </p:nvSpPr>
        <p:spPr>
          <a:xfrm>
            <a:off x="2152650" y="883601"/>
            <a:ext cx="7886700" cy="121857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u="sng" dirty="0">
                <a:solidFill>
                  <a:srgbClr val="4472C4"/>
                </a:solidFill>
                <a:latin typeface="Calibri Light" panose="020F0302020204030204"/>
              </a:rPr>
              <a:t>CONNECTICUT IN 2023 </a:t>
            </a:r>
            <a:br>
              <a:rPr lang="en-US" sz="3600" b="1" u="sng" dirty="0">
                <a:solidFill>
                  <a:srgbClr val="4472C4"/>
                </a:solidFill>
                <a:latin typeface="Calibri Light" panose="020F0302020204030204"/>
              </a:rPr>
            </a:br>
            <a:r>
              <a:rPr lang="en-US" sz="3600" b="1" dirty="0">
                <a:solidFill>
                  <a:srgbClr val="4472C4"/>
                </a:solidFill>
                <a:latin typeface="Calibri Light" panose="020F0302020204030204"/>
              </a:rPr>
              <a:t>Gender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6660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6DE6F0-87B7-FF26-13E5-260B2E780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u="sng" dirty="0">
                <a:solidFill>
                  <a:srgbClr val="4472C4"/>
                </a:solidFill>
                <a:latin typeface="Calibri Light" panose="020F0302020204030204"/>
              </a:rPr>
              <a:t>CONNECTICUT IN 2023 </a:t>
            </a:r>
            <a:br>
              <a:rPr lang="en-US" b="1" u="sng" dirty="0">
                <a:solidFill>
                  <a:srgbClr val="4472C4"/>
                </a:solidFill>
                <a:latin typeface="Calibri Light" panose="020F0302020204030204"/>
              </a:rPr>
            </a:br>
            <a:r>
              <a:rPr lang="en-US" sz="3600" b="1" dirty="0">
                <a:solidFill>
                  <a:srgbClr val="4472C4"/>
                </a:solidFill>
                <a:latin typeface="Calibri Light" panose="020F0302020204030204"/>
              </a:rPr>
              <a:t>Child’s Age at Time of Consult </a:t>
            </a:r>
            <a:endParaRPr lang="en-US" sz="36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CD97FAB-8AEF-BA6B-95F2-7909A5A71A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74750C-C5E3-AF0C-249E-B35557C0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887"/>
            <a:fld id="{48BE60EC-93CC-4D10-A31C-5703D3E6766B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Corbel" panose="020B0503020204020204"/>
                <a:ea typeface="+mn-ea"/>
                <a:cs typeface="+mn-cs"/>
              </a:rPr>
              <a:pPr defTabSz="342887"/>
              <a:t>3</a:t>
            </a:fld>
            <a:endParaRPr lang="en-US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247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7683D-3F41-4549-B457-67E3468D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839738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4472C4"/>
                </a:solidFill>
                <a:latin typeface="Calibri Light" panose="020F0302020204030204"/>
              </a:rPr>
              <a:t>CONNECTICUT IN 2023  </a:t>
            </a:r>
            <a:br>
              <a:rPr lang="en-US" sz="4000" b="1" u="sng" dirty="0">
                <a:solidFill>
                  <a:srgbClr val="4472C4"/>
                </a:solidFill>
                <a:latin typeface="Calibri Light" panose="020F0302020204030204"/>
              </a:rPr>
            </a:br>
            <a:r>
              <a:rPr lang="en-US" sz="3600" b="1" dirty="0">
                <a:solidFill>
                  <a:schemeClr val="accent5"/>
                </a:solidFill>
              </a:rPr>
              <a:t>Race and Ethnicity</a:t>
            </a:r>
            <a:br>
              <a:rPr lang="en-US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618D69C-B558-48F1-ACA2-24B552973B8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439126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1F3DAB-EAF5-4DF0-B04B-C833A9AAE721}"/>
              </a:ext>
            </a:extLst>
          </p:cNvPr>
          <p:cNvSpPr txBox="1"/>
          <p:nvPr/>
        </p:nvSpPr>
        <p:spPr>
          <a:xfrm>
            <a:off x="1901072" y="6018880"/>
            <a:ext cx="8653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+mj-lt"/>
              </a:rPr>
              <a:t>CT population per the 2020 Census: </a:t>
            </a:r>
            <a:r>
              <a:rPr lang="en-US" sz="1200">
                <a:solidFill>
                  <a:srgbClr val="202124"/>
                </a:solidFill>
                <a:latin typeface="+mj-lt"/>
              </a:rPr>
              <a:t>Race and ethnicity (White alone 61.6%; Black alone 12.4%; Hispanic 18.7%; Asian alone 6%; American Indian and Alaska Native alone 1.1%; Native Hawaiian and Other Pacific Islander alone 0.2%; Some Other Race alone 8.4%; Two or More Races 10.2%).</a:t>
            </a:r>
            <a:endParaRPr lang="en-US" sz="12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988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9BA464B-0448-4425-87BA-4E5DEF16E2D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50244" y="679232"/>
          <a:ext cx="8493551" cy="6042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5C210-ACC4-4599-8F52-54BB61910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93B17-62DD-7449-9835-2CE0AB1D3A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FA8A86-C3EB-4B76-A240-4E2316799165}"/>
              </a:ext>
            </a:extLst>
          </p:cNvPr>
          <p:cNvSpPr txBox="1"/>
          <p:nvPr/>
        </p:nvSpPr>
        <p:spPr>
          <a:xfrm>
            <a:off x="2176332" y="103366"/>
            <a:ext cx="7830587" cy="11387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4000" b="1" u="sng" dirty="0">
                <a:solidFill>
                  <a:srgbClr val="4472C4"/>
                </a:solidFill>
                <a:latin typeface="Calibri Light" panose="020F0302020204030204"/>
                <a:ea typeface="+mj-ea"/>
                <a:cs typeface="+mj-cs"/>
              </a:rPr>
              <a:t>CONNECTICUT IN 2023</a:t>
            </a:r>
            <a:endParaRPr lang="en-US" sz="4000" b="1" dirty="0">
              <a:solidFill>
                <a:schemeClr val="accent5"/>
              </a:solidFill>
              <a:latin typeface="Arial"/>
              <a:ea typeface="ＭＳ Ｐゴシック"/>
              <a:cs typeface="Arial"/>
            </a:endParaRPr>
          </a:p>
          <a:p>
            <a:pPr algn="ctr"/>
            <a:r>
              <a:rPr lang="en-US" sz="2800" b="1" dirty="0">
                <a:solidFill>
                  <a:schemeClr val="accent5"/>
                </a:solidFill>
                <a:latin typeface="Arial"/>
                <a:ea typeface="ＭＳ Ｐゴシック"/>
                <a:cs typeface="Arial"/>
              </a:rPr>
              <a:t>Placement at Time of Consult</a:t>
            </a:r>
            <a:endParaRPr lang="en-US" sz="28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534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7683D-3F41-4549-B457-67E3468D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8488" y="556790"/>
            <a:ext cx="5915025" cy="137980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u="sng" dirty="0">
                <a:solidFill>
                  <a:srgbClr val="4472C4"/>
                </a:solidFill>
                <a:latin typeface="Calibri Light" panose="020F0302020204030204"/>
              </a:rPr>
              <a:t>CONNECTICUT IN 2023  </a:t>
            </a:r>
            <a:br>
              <a:rPr lang="en-US" sz="3200" b="1" u="sng" dirty="0">
                <a:solidFill>
                  <a:srgbClr val="4472C4"/>
                </a:solidFill>
                <a:latin typeface="Calibri Light" panose="020F0302020204030204"/>
              </a:rPr>
            </a:br>
            <a:r>
              <a:rPr lang="en-US" sz="2700" b="1" dirty="0">
                <a:solidFill>
                  <a:schemeClr val="accent5"/>
                </a:solidFill>
              </a:rPr>
              <a:t>Residence at Time of Consult</a:t>
            </a:r>
            <a:br>
              <a:rPr lang="en-US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AC43132-7A9E-4008-175E-CCB77CAD4E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91160" y="1203768"/>
          <a:ext cx="7948191" cy="5428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5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61A971AC3CAE4889A5561BB7523B95" ma:contentTypeVersion="16" ma:contentTypeDescription="Create a new document." ma:contentTypeScope="" ma:versionID="80055e2d6c83afbbb3f1e9fc406b1464">
  <xsd:schema xmlns:xsd="http://www.w3.org/2001/XMLSchema" xmlns:xs="http://www.w3.org/2001/XMLSchema" xmlns:p="http://schemas.microsoft.com/office/2006/metadata/properties" xmlns:ns1="http://schemas.microsoft.com/sharepoint/v3" xmlns:ns3="04686903-f4df-4687-9635-eff49e809267" xmlns:ns4="5d90eeb9-3509-4dbc-9659-cc557db72401" targetNamespace="http://schemas.microsoft.com/office/2006/metadata/properties" ma:root="true" ma:fieldsID="b8c40e31ebb6895cae9de22c4af877cb" ns1:_="" ns3:_="" ns4:_="">
    <xsd:import namespace="http://schemas.microsoft.com/sharepoint/v3"/>
    <xsd:import namespace="04686903-f4df-4687-9635-eff49e809267"/>
    <xsd:import namespace="5d90eeb9-3509-4dbc-9659-cc557db724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86903-f4df-4687-9635-eff49e8092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0eeb9-3509-4dbc-9659-cc557db7240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04686903-f4df-4687-9635-eff49e809267" xsi:nil="true"/>
  </documentManagement>
</p:properties>
</file>

<file path=customXml/itemProps1.xml><?xml version="1.0" encoding="utf-8"?>
<ds:datastoreItem xmlns:ds="http://schemas.openxmlformats.org/officeDocument/2006/customXml" ds:itemID="{094FAA38-2BA2-4F74-8817-D49DFF6CC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4686903-f4df-4687-9635-eff49e809267"/>
    <ds:schemaRef ds:uri="5d90eeb9-3509-4dbc-9659-cc557db72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B7C2EC-33A7-48A5-BB6A-787658F637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BFD957-44BF-40B9-AE37-9110ADE377FD}">
  <ds:schemaRefs>
    <ds:schemaRef ds:uri="http://schemas.openxmlformats.org/package/2006/metadata/core-properties"/>
    <ds:schemaRef ds:uri="http://schemas.microsoft.com/office/2006/documentManagement/types"/>
    <ds:schemaRef ds:uri="5d90eeb9-3509-4dbc-9659-cc557db72401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04686903-f4df-4687-9635-eff49e80926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295</Words>
  <Application>Microsoft Office PowerPoint</Application>
  <PresentationFormat>Widescreen</PresentationFormat>
  <Paragraphs>33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Aptos</vt:lpstr>
      <vt:lpstr>Aptos Display</vt:lpstr>
      <vt:lpstr>Arial</vt:lpstr>
      <vt:lpstr>Calibri</vt:lpstr>
      <vt:lpstr>Calibri Light</vt:lpstr>
      <vt:lpstr>Corbel</vt:lpstr>
      <vt:lpstr>Office Theme</vt:lpstr>
      <vt:lpstr>Alarming Increase</vt:lpstr>
      <vt:lpstr>PowerPoint Presentation</vt:lpstr>
      <vt:lpstr>CONNECTICUT IN 2023  Child’s Age at Time of Consult </vt:lpstr>
      <vt:lpstr>CONNECTICUT IN 2023   Race and Ethnicity  </vt:lpstr>
      <vt:lpstr>PowerPoint Presentation</vt:lpstr>
      <vt:lpstr>CONNECTICUT IN 2023   Residence at Time of Consult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Alarming Increase</dc:title>
  <dc:creator>SNEED, TAMMY</dc:creator>
  <cp:lastModifiedBy>SNEED, TAMMY</cp:lastModifiedBy>
  <cp:revision>4</cp:revision>
  <dcterms:created xsi:type="dcterms:W3CDTF">2024-01-25T20:28:55Z</dcterms:created>
  <dcterms:modified xsi:type="dcterms:W3CDTF">2025-01-06T23:24:45Z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0x0101008E61A971AC3CAE4889A5561BB7523B95</vt:lpwstr>
  </property>
</Properties>
</file>