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73" r:id="rId4"/>
  </p:sldMasterIdLst>
  <p:notesMasterIdLst>
    <p:notesMasterId r:id="rId98"/>
  </p:notesMasterIdLst>
  <p:handoutMasterIdLst>
    <p:handoutMasterId r:id="rId99"/>
  </p:handoutMasterIdLst>
  <p:sldIdLst>
    <p:sldId id="1115" r:id="rId5"/>
    <p:sldId id="1155" r:id="rId6"/>
    <p:sldId id="1197" r:id="rId7"/>
    <p:sldId id="1126" r:id="rId8"/>
    <p:sldId id="1118" r:id="rId9"/>
    <p:sldId id="1116" r:id="rId10"/>
    <p:sldId id="1117" r:id="rId11"/>
    <p:sldId id="1121" r:id="rId12"/>
    <p:sldId id="1189" r:id="rId13"/>
    <p:sldId id="1119" r:id="rId14"/>
    <p:sldId id="1120" r:id="rId15"/>
    <p:sldId id="1265" r:id="rId16"/>
    <p:sldId id="1266" r:id="rId17"/>
    <p:sldId id="1267" r:id="rId18"/>
    <p:sldId id="1268" r:id="rId19"/>
    <p:sldId id="1122" r:id="rId20"/>
    <p:sldId id="1124" r:id="rId21"/>
    <p:sldId id="1157" r:id="rId22"/>
    <p:sldId id="1125" r:id="rId23"/>
    <p:sldId id="1178" r:id="rId24"/>
    <p:sldId id="1183" r:id="rId25"/>
    <p:sldId id="1190" r:id="rId26"/>
    <p:sldId id="1132" r:id="rId27"/>
    <p:sldId id="1133" r:id="rId28"/>
    <p:sldId id="1191" r:id="rId29"/>
    <p:sldId id="1192" r:id="rId30"/>
    <p:sldId id="1194" r:id="rId31"/>
    <p:sldId id="1195" r:id="rId32"/>
    <p:sldId id="1193" r:id="rId33"/>
    <p:sldId id="1142" r:id="rId34"/>
    <p:sldId id="1269" r:id="rId35"/>
    <p:sldId id="1201" r:id="rId36"/>
    <p:sldId id="1202" r:id="rId37"/>
    <p:sldId id="1203" r:id="rId38"/>
    <p:sldId id="1196" r:id="rId39"/>
    <p:sldId id="1270" r:id="rId40"/>
    <p:sldId id="1273" r:id="rId41"/>
    <p:sldId id="1206" r:id="rId42"/>
    <p:sldId id="1207" r:id="rId43"/>
    <p:sldId id="1208" r:id="rId44"/>
    <p:sldId id="1198" r:id="rId45"/>
    <p:sldId id="1271" r:id="rId46"/>
    <p:sldId id="1274" r:id="rId47"/>
    <p:sldId id="1212" r:id="rId48"/>
    <p:sldId id="1211" r:id="rId49"/>
    <p:sldId id="1199" r:id="rId50"/>
    <p:sldId id="1272" r:id="rId51"/>
    <p:sldId id="1275" r:id="rId52"/>
    <p:sldId id="1215" r:id="rId53"/>
    <p:sldId id="1216" r:id="rId54"/>
    <p:sldId id="1217" r:id="rId55"/>
    <p:sldId id="1218" r:id="rId56"/>
    <p:sldId id="1219" r:id="rId57"/>
    <p:sldId id="1224" r:id="rId58"/>
    <p:sldId id="1226" r:id="rId59"/>
    <p:sldId id="1225" r:id="rId60"/>
    <p:sldId id="1227" r:id="rId61"/>
    <p:sldId id="1228" r:id="rId62"/>
    <p:sldId id="1229" r:id="rId63"/>
    <p:sldId id="1230" r:id="rId64"/>
    <p:sldId id="1231" r:id="rId65"/>
    <p:sldId id="1232" r:id="rId66"/>
    <p:sldId id="1236" r:id="rId67"/>
    <p:sldId id="1233" r:id="rId68"/>
    <p:sldId id="1234" r:id="rId69"/>
    <p:sldId id="1235" r:id="rId70"/>
    <p:sldId id="1237" r:id="rId71"/>
    <p:sldId id="1238" r:id="rId72"/>
    <p:sldId id="1239" r:id="rId73"/>
    <p:sldId id="1240" r:id="rId74"/>
    <p:sldId id="1220" r:id="rId75"/>
    <p:sldId id="1241" r:id="rId76"/>
    <p:sldId id="1242" r:id="rId77"/>
    <p:sldId id="1243" r:id="rId78"/>
    <p:sldId id="1244" r:id="rId79"/>
    <p:sldId id="1245" r:id="rId80"/>
    <p:sldId id="1246" r:id="rId81"/>
    <p:sldId id="1247" r:id="rId82"/>
    <p:sldId id="1222" r:id="rId83"/>
    <p:sldId id="1249" r:id="rId84"/>
    <p:sldId id="1252" r:id="rId85"/>
    <p:sldId id="1256" r:id="rId86"/>
    <p:sldId id="1258" r:id="rId87"/>
    <p:sldId id="1259" r:id="rId88"/>
    <p:sldId id="1261" r:id="rId89"/>
    <p:sldId id="1260" r:id="rId90"/>
    <p:sldId id="1262" r:id="rId91"/>
    <p:sldId id="1263" r:id="rId92"/>
    <p:sldId id="1223" r:id="rId93"/>
    <p:sldId id="1250" r:id="rId94"/>
    <p:sldId id="1253" r:id="rId95"/>
    <p:sldId id="1257" r:id="rId96"/>
    <p:sldId id="1264" r:id="rId9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D9B6E5A-2E64-466D-B838-167A9EFA54DD}">
          <p14:sldIdLst>
            <p14:sldId id="1115"/>
            <p14:sldId id="1155"/>
            <p14:sldId id="1197"/>
            <p14:sldId id="1126"/>
            <p14:sldId id="1118"/>
            <p14:sldId id="1116"/>
            <p14:sldId id="1117"/>
            <p14:sldId id="1121"/>
            <p14:sldId id="1189"/>
            <p14:sldId id="1119"/>
            <p14:sldId id="1120"/>
            <p14:sldId id="1265"/>
            <p14:sldId id="1266"/>
            <p14:sldId id="1267"/>
            <p14:sldId id="1268"/>
            <p14:sldId id="1122"/>
            <p14:sldId id="1124"/>
            <p14:sldId id="1157"/>
            <p14:sldId id="1125"/>
            <p14:sldId id="1178"/>
            <p14:sldId id="1183"/>
            <p14:sldId id="1190"/>
            <p14:sldId id="1132"/>
            <p14:sldId id="1133"/>
            <p14:sldId id="1191"/>
            <p14:sldId id="1192"/>
            <p14:sldId id="1194"/>
            <p14:sldId id="1195"/>
            <p14:sldId id="1193"/>
            <p14:sldId id="1142"/>
            <p14:sldId id="1269"/>
            <p14:sldId id="1201"/>
            <p14:sldId id="1202"/>
            <p14:sldId id="1203"/>
            <p14:sldId id="1196"/>
            <p14:sldId id="1270"/>
            <p14:sldId id="1273"/>
            <p14:sldId id="1206"/>
            <p14:sldId id="1207"/>
            <p14:sldId id="1208"/>
            <p14:sldId id="1198"/>
            <p14:sldId id="1271"/>
            <p14:sldId id="1274"/>
            <p14:sldId id="1212"/>
            <p14:sldId id="1211"/>
            <p14:sldId id="1199"/>
            <p14:sldId id="1272"/>
            <p14:sldId id="1275"/>
            <p14:sldId id="1215"/>
            <p14:sldId id="1216"/>
            <p14:sldId id="1217"/>
            <p14:sldId id="1218"/>
            <p14:sldId id="1219"/>
            <p14:sldId id="1224"/>
            <p14:sldId id="1226"/>
            <p14:sldId id="1225"/>
            <p14:sldId id="1227"/>
            <p14:sldId id="1228"/>
            <p14:sldId id="1229"/>
            <p14:sldId id="1230"/>
            <p14:sldId id="1231"/>
            <p14:sldId id="1232"/>
            <p14:sldId id="1236"/>
            <p14:sldId id="1233"/>
            <p14:sldId id="1234"/>
            <p14:sldId id="1235"/>
            <p14:sldId id="1237"/>
            <p14:sldId id="1238"/>
            <p14:sldId id="1239"/>
            <p14:sldId id="1240"/>
            <p14:sldId id="1220"/>
            <p14:sldId id="1241"/>
            <p14:sldId id="1242"/>
            <p14:sldId id="1243"/>
            <p14:sldId id="1244"/>
            <p14:sldId id="1245"/>
            <p14:sldId id="1246"/>
            <p14:sldId id="1247"/>
            <p14:sldId id="1222"/>
            <p14:sldId id="1249"/>
            <p14:sldId id="1252"/>
            <p14:sldId id="1256"/>
            <p14:sldId id="1258"/>
            <p14:sldId id="1259"/>
            <p14:sldId id="1261"/>
            <p14:sldId id="1260"/>
            <p14:sldId id="1262"/>
            <p14:sldId id="1263"/>
            <p14:sldId id="1223"/>
            <p14:sldId id="1250"/>
            <p14:sldId id="1253"/>
            <p14:sldId id="1257"/>
            <p14:sldId id="12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orient="horz" pos="444">
          <p15:clr>
            <a:srgbClr val="A4A3A4"/>
          </p15:clr>
        </p15:guide>
        <p15:guide id="4" pos="617">
          <p15:clr>
            <a:srgbClr val="A4A3A4"/>
          </p15:clr>
        </p15:guide>
      </p15:sldGuideLst>
    </p:ext>
    <p:ext uri="{2D200454-40CA-4A62-9FC3-DE9A4176ACB9}">
      <p15:notesGuideLst xmlns:p15="http://schemas.microsoft.com/office/powerpoint/2012/main">
        <p15:guide id="1" orient="horz" pos="3025"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w Goldberg" initials="AG" lastIdx="10" clrIdx="0"/>
  <p:cmAuthor id="1" name="Jessica Warren" initials="JW" lastIdx="15" clrIdx="1"/>
  <p:cmAuthor id="2" name="jessica warren" initials="jw" lastIdx="1"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C9"/>
    <a:srgbClr val="005DAA"/>
    <a:srgbClr val="4F81BD"/>
    <a:srgbClr val="F6892A"/>
    <a:srgbClr val="FFC000"/>
    <a:srgbClr val="66CCFF"/>
    <a:srgbClr val="800080"/>
    <a:srgbClr val="FF0000"/>
    <a:srgbClr val="00FF00"/>
    <a:srgbClr val="8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408" y="66"/>
      </p:cViewPr>
      <p:guideLst>
        <p:guide orient="horz" pos="2160"/>
        <p:guide pos="2880"/>
        <p:guide orient="horz" pos="444"/>
        <p:guide pos="617"/>
      </p:guideLst>
    </p:cSldViewPr>
  </p:slideViewPr>
  <p:notesTextViewPr>
    <p:cViewPr>
      <p:scale>
        <a:sx n="1" d="1"/>
        <a:sy n="1" d="1"/>
      </p:scale>
      <p:origin x="0" y="0"/>
    </p:cViewPr>
  </p:notesTextViewPr>
  <p:notesViewPr>
    <p:cSldViewPr snapToGrid="0">
      <p:cViewPr>
        <p:scale>
          <a:sx n="1" d="2"/>
          <a:sy n="1" d="2"/>
        </p:scale>
        <p:origin x="0" y="0"/>
      </p:cViewPr>
      <p:guideLst>
        <p:guide orient="horz" pos="3025"/>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commentAuthors" Target="commentAuthors.xml"/><Relationship Id="rId105"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handoutMaster" Target="handoutMasters/handoutMaster1.xml"/><Relationship Id="rId10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on, Madelyne" userId="f230fb1a-50d3-449c-ae9b-4bf78d0f5cc8" providerId="ADAL" clId="{8873CD48-1584-4D36-896E-902D458DF778}"/>
    <pc:docChg chg="delSld modSld modSection">
      <pc:chgData name="Colon, Madelyne" userId="f230fb1a-50d3-449c-ae9b-4bf78d0f5cc8" providerId="ADAL" clId="{8873CD48-1584-4D36-896E-902D458DF778}" dt="2021-02-18T20:09:18.629" v="34" actId="2696"/>
      <pc:docMkLst>
        <pc:docMk/>
      </pc:docMkLst>
      <pc:sldChg chg="modSp mod">
        <pc:chgData name="Colon, Madelyne" userId="f230fb1a-50d3-449c-ae9b-4bf78d0f5cc8" providerId="ADAL" clId="{8873CD48-1584-4D36-896E-902D458DF778}" dt="2021-02-18T20:07:48.325" v="29" actId="20577"/>
        <pc:sldMkLst>
          <pc:docMk/>
          <pc:sldMk cId="1181110420" sldId="1197"/>
        </pc:sldMkLst>
        <pc:spChg chg="mod">
          <ac:chgData name="Colon, Madelyne" userId="f230fb1a-50d3-449c-ae9b-4bf78d0f5cc8" providerId="ADAL" clId="{8873CD48-1584-4D36-896E-902D458DF778}" dt="2021-02-18T20:07:48.325" v="29" actId="20577"/>
          <ac:spMkLst>
            <pc:docMk/>
            <pc:sldMk cId="1181110420" sldId="1197"/>
            <ac:spMk id="7" creationId="{D2A8EE11-1DB3-410E-91DF-D0473CA412E9}"/>
          </ac:spMkLst>
        </pc:spChg>
      </pc:sldChg>
      <pc:sldChg chg="del">
        <pc:chgData name="Colon, Madelyne" userId="f230fb1a-50d3-449c-ae9b-4bf78d0f5cc8" providerId="ADAL" clId="{8873CD48-1584-4D36-896E-902D458DF778}" dt="2021-02-18T20:08:44.655" v="30" actId="2696"/>
        <pc:sldMkLst>
          <pc:docMk/>
          <pc:sldMk cId="2729420707" sldId="1221"/>
        </pc:sldMkLst>
      </pc:sldChg>
      <pc:sldChg chg="del">
        <pc:chgData name="Colon, Madelyne" userId="f230fb1a-50d3-449c-ae9b-4bf78d0f5cc8" providerId="ADAL" clId="{8873CD48-1584-4D36-896E-902D458DF778}" dt="2021-02-18T20:09:07.945" v="32" actId="2696"/>
        <pc:sldMkLst>
          <pc:docMk/>
          <pc:sldMk cId="1870088095" sldId="1248"/>
        </pc:sldMkLst>
      </pc:sldChg>
      <pc:sldChg chg="del">
        <pc:chgData name="Colon, Madelyne" userId="f230fb1a-50d3-449c-ae9b-4bf78d0f5cc8" providerId="ADAL" clId="{8873CD48-1584-4D36-896E-902D458DF778}" dt="2021-02-18T20:09:18.629" v="34" actId="2696"/>
        <pc:sldMkLst>
          <pc:docMk/>
          <pc:sldMk cId="2355536717" sldId="1251"/>
        </pc:sldMkLst>
      </pc:sldChg>
      <pc:sldChg chg="del">
        <pc:chgData name="Colon, Madelyne" userId="f230fb1a-50d3-449c-ae9b-4bf78d0f5cc8" providerId="ADAL" clId="{8873CD48-1584-4D36-896E-902D458DF778}" dt="2021-02-18T20:08:54.036" v="31" actId="2696"/>
        <pc:sldMkLst>
          <pc:docMk/>
          <pc:sldMk cId="1517060335" sldId="1254"/>
        </pc:sldMkLst>
      </pc:sldChg>
      <pc:sldChg chg="del">
        <pc:chgData name="Colon, Madelyne" userId="f230fb1a-50d3-449c-ae9b-4bf78d0f5cc8" providerId="ADAL" clId="{8873CD48-1584-4D36-896E-902D458DF778}" dt="2021-02-18T20:09:13.287" v="33" actId="2696"/>
        <pc:sldMkLst>
          <pc:docMk/>
          <pc:sldMk cId="3397309751" sldId="125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576" tIns="47787" rIns="95576" bIns="47787"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5576" tIns="47787" rIns="95576" bIns="47787" rtlCol="0"/>
          <a:lstStyle>
            <a:lvl1pPr algn="r">
              <a:defRPr sz="1200"/>
            </a:lvl1pPr>
          </a:lstStyle>
          <a:p>
            <a:fld id="{82B7A894-2B89-0543-AA0A-20D126B45DFE}" type="datetime1">
              <a:rPr lang="en-US" smtClean="0"/>
              <a:t>3/17/2021</a:t>
            </a:fld>
            <a:endParaRPr lang="en-US"/>
          </a:p>
        </p:txBody>
      </p:sp>
      <p:sp>
        <p:nvSpPr>
          <p:cNvPr id="4" name="Footer Placeholder 3"/>
          <p:cNvSpPr>
            <a:spLocks noGrp="1"/>
          </p:cNvSpPr>
          <p:nvPr>
            <p:ph type="ftr" sz="quarter" idx="2"/>
          </p:nvPr>
        </p:nvSpPr>
        <p:spPr>
          <a:xfrm>
            <a:off x="0" y="9119473"/>
            <a:ext cx="3169920" cy="480060"/>
          </a:xfrm>
          <a:prstGeom prst="rect">
            <a:avLst/>
          </a:prstGeom>
        </p:spPr>
        <p:txBody>
          <a:bodyPr vert="horz" lIns="95576" tIns="47787" rIns="95576" bIns="47787"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3"/>
            <a:ext cx="3169920" cy="480060"/>
          </a:xfrm>
          <a:prstGeom prst="rect">
            <a:avLst/>
          </a:prstGeom>
        </p:spPr>
        <p:txBody>
          <a:bodyPr vert="horz" lIns="95576" tIns="47787" rIns="95576" bIns="47787" rtlCol="0" anchor="b"/>
          <a:lstStyle>
            <a:lvl1pPr algn="r">
              <a:defRPr sz="1200"/>
            </a:lvl1pPr>
          </a:lstStyle>
          <a:p>
            <a:fld id="{5971160A-117E-C149-862E-2E44780421FB}" type="slidenum">
              <a:rPr lang="en-US" smtClean="0"/>
              <a:pPr/>
              <a:t>‹#›</a:t>
            </a:fld>
            <a:endParaRPr 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576" tIns="47787" rIns="95576" bIns="47787"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5576" tIns="47787" rIns="95576" bIns="47787" rtlCol="0"/>
          <a:lstStyle>
            <a:lvl1pPr algn="r">
              <a:defRPr sz="1200"/>
            </a:lvl1pPr>
          </a:lstStyle>
          <a:p>
            <a:fld id="{9915D9AA-97E8-F24F-B7DA-7320BBED944B}" type="datetime1">
              <a:rPr lang="en-US" smtClean="0"/>
              <a:t>3/17/2021</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5576" tIns="47787" rIns="95576" bIns="47787"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5576" tIns="47787" rIns="95576" bIns="477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3"/>
            <a:ext cx="3169920" cy="480060"/>
          </a:xfrm>
          <a:prstGeom prst="rect">
            <a:avLst/>
          </a:prstGeom>
        </p:spPr>
        <p:txBody>
          <a:bodyPr vert="horz" lIns="95576" tIns="47787" rIns="95576" bIns="4778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3"/>
            <a:ext cx="3169920" cy="480060"/>
          </a:xfrm>
          <a:prstGeom prst="rect">
            <a:avLst/>
          </a:prstGeom>
        </p:spPr>
        <p:txBody>
          <a:bodyPr vert="horz" lIns="95576" tIns="47787" rIns="95576" bIns="47787" rtlCol="0" anchor="b"/>
          <a:lstStyle>
            <a:lvl1pPr algn="r">
              <a:defRPr sz="1200"/>
            </a:lvl1pPr>
          </a:lstStyle>
          <a:p>
            <a:fld id="{18ADCE5F-9140-B343-883C-B316A2729A5E}"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_oran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9FE0BD1-A4DE-4573-8692-3F04709C1D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
            <a:ext cx="9144000" cy="6856286"/>
          </a:xfrm>
          <a:prstGeom prst="rect">
            <a:avLst/>
          </a:prstGeom>
        </p:spPr>
      </p:pic>
      <p:sp>
        <p:nvSpPr>
          <p:cNvPr id="9" name="Text Placeholder 8"/>
          <p:cNvSpPr>
            <a:spLocks noGrp="1"/>
          </p:cNvSpPr>
          <p:nvPr>
            <p:ph type="body" sz="quarter" idx="10" hasCustomPrompt="1"/>
          </p:nvPr>
        </p:nvSpPr>
        <p:spPr>
          <a:xfrm>
            <a:off x="1104896" y="1386114"/>
            <a:ext cx="6683828" cy="762001"/>
          </a:xfrm>
          <a:prstGeom prst="rect">
            <a:avLst/>
          </a:prstGeom>
        </p:spPr>
        <p:txBody>
          <a:bodyPr anchor="t"/>
          <a:lstStyle>
            <a:lvl1pPr marL="0" indent="0">
              <a:buNone/>
              <a:defRPr sz="3600" b="1">
                <a:solidFill>
                  <a:schemeClr val="tx1"/>
                </a:solidFill>
                <a:latin typeface="+mj-lt"/>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dirty="0"/>
              <a:t>Title</a:t>
            </a:r>
          </a:p>
        </p:txBody>
      </p:sp>
      <p:sp>
        <p:nvSpPr>
          <p:cNvPr id="11" name="Text Placeholder 10"/>
          <p:cNvSpPr>
            <a:spLocks noGrp="1"/>
          </p:cNvSpPr>
          <p:nvPr>
            <p:ph type="body" sz="quarter" idx="11" hasCustomPrompt="1"/>
          </p:nvPr>
        </p:nvSpPr>
        <p:spPr>
          <a:xfrm>
            <a:off x="1104898" y="4159987"/>
            <a:ext cx="6683828" cy="430870"/>
          </a:xfrm>
          <a:prstGeom prst="rect">
            <a:avLst/>
          </a:prstGeom>
        </p:spPr>
        <p:txBody>
          <a:bodyPr/>
          <a:lstStyle>
            <a:lvl1pPr marL="0" indent="0">
              <a:buNone/>
              <a:defRPr sz="1500" baseline="0">
                <a:solidFill>
                  <a:schemeClr val="bg1"/>
                </a:solidFill>
              </a:defRPr>
            </a:lvl1pPr>
          </a:lstStyle>
          <a:p>
            <a:pPr lvl="0"/>
            <a:r>
              <a:rPr lang="en-GB" dirty="0" err="1"/>
              <a:t>Firstname</a:t>
            </a:r>
            <a:r>
              <a:rPr lang="en-GB" dirty="0"/>
              <a:t> </a:t>
            </a:r>
            <a:r>
              <a:rPr lang="en-GB" dirty="0" err="1"/>
              <a:t>Lastname</a:t>
            </a:r>
            <a:endParaRPr lang="en-GB" dirty="0"/>
          </a:p>
        </p:txBody>
      </p:sp>
      <p:sp>
        <p:nvSpPr>
          <p:cNvPr id="8" name="Text Placeholder 8">
            <a:extLst>
              <a:ext uri="{FF2B5EF4-FFF2-40B4-BE49-F238E27FC236}">
                <a16:creationId xmlns:a16="http://schemas.microsoft.com/office/drawing/2014/main" xmlns="" id="{D8FDDA88-880B-4728-82A0-FCB0F94D6F80}"/>
              </a:ext>
            </a:extLst>
          </p:cNvPr>
          <p:cNvSpPr>
            <a:spLocks noGrp="1"/>
          </p:cNvSpPr>
          <p:nvPr>
            <p:ph type="body" sz="quarter" idx="12" hasCustomPrompt="1"/>
          </p:nvPr>
        </p:nvSpPr>
        <p:spPr>
          <a:xfrm>
            <a:off x="1104897" y="2148115"/>
            <a:ext cx="6683828" cy="585659"/>
          </a:xfrm>
          <a:prstGeom prst="rect">
            <a:avLst/>
          </a:prstGeom>
        </p:spPr>
        <p:txBody>
          <a:bodyPr anchor="t"/>
          <a:lstStyle>
            <a:lvl1pPr marL="0" indent="0">
              <a:buNone/>
              <a:defRPr sz="2700" b="1">
                <a:solidFill>
                  <a:schemeClr val="bg1"/>
                </a:solidFill>
                <a:latin typeface="+mj-lt"/>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dirty="0"/>
              <a:t>Subtitle</a:t>
            </a:r>
          </a:p>
        </p:txBody>
      </p:sp>
    </p:spTree>
    <p:extLst>
      <p:ext uri="{BB962C8B-B14F-4D97-AF65-F5344CB8AC3E}">
        <p14:creationId xmlns:p14="http://schemas.microsoft.com/office/powerpoint/2010/main" val="145220640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range_section_brea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B18BC89-D888-4D3E-95FE-8E24853945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
            <a:ext cx="9144000" cy="6856286"/>
          </a:xfrm>
          <a:prstGeom prst="rect">
            <a:avLst/>
          </a:prstGeom>
        </p:spPr>
      </p:pic>
      <p:sp>
        <p:nvSpPr>
          <p:cNvPr id="8" name="Text Placeholder 8">
            <a:extLst>
              <a:ext uri="{FF2B5EF4-FFF2-40B4-BE49-F238E27FC236}">
                <a16:creationId xmlns:a16="http://schemas.microsoft.com/office/drawing/2014/main" xmlns="" id="{5A9F5A58-5197-4A42-95AC-081019D4AA0D}"/>
              </a:ext>
            </a:extLst>
          </p:cNvPr>
          <p:cNvSpPr>
            <a:spLocks noGrp="1"/>
          </p:cNvSpPr>
          <p:nvPr>
            <p:ph type="body" sz="quarter" idx="10" hasCustomPrompt="1"/>
          </p:nvPr>
        </p:nvSpPr>
        <p:spPr>
          <a:xfrm>
            <a:off x="1104896" y="1386114"/>
            <a:ext cx="6683828" cy="762001"/>
          </a:xfrm>
          <a:prstGeom prst="rect">
            <a:avLst/>
          </a:prstGeom>
        </p:spPr>
        <p:txBody>
          <a:bodyPr anchor="b"/>
          <a:lstStyle>
            <a:lvl1pPr marL="0" indent="0">
              <a:buNone/>
              <a:defRPr sz="3600" b="1">
                <a:solidFill>
                  <a:schemeClr val="tx1"/>
                </a:solidFill>
                <a:latin typeface="+mj-lt"/>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dirty="0"/>
              <a:t>Title</a:t>
            </a:r>
          </a:p>
        </p:txBody>
      </p:sp>
      <p:sp>
        <p:nvSpPr>
          <p:cNvPr id="10" name="Text Placeholder 8">
            <a:extLst>
              <a:ext uri="{FF2B5EF4-FFF2-40B4-BE49-F238E27FC236}">
                <a16:creationId xmlns:a16="http://schemas.microsoft.com/office/drawing/2014/main" xmlns="" id="{E88596CB-7A22-4E2B-B6F1-B596D5853033}"/>
              </a:ext>
            </a:extLst>
          </p:cNvPr>
          <p:cNvSpPr>
            <a:spLocks noGrp="1"/>
          </p:cNvSpPr>
          <p:nvPr>
            <p:ph type="body" sz="quarter" idx="12" hasCustomPrompt="1"/>
          </p:nvPr>
        </p:nvSpPr>
        <p:spPr>
          <a:xfrm>
            <a:off x="1104897" y="2148115"/>
            <a:ext cx="6683828" cy="604513"/>
          </a:xfrm>
          <a:prstGeom prst="rect">
            <a:avLst/>
          </a:prstGeom>
        </p:spPr>
        <p:txBody>
          <a:bodyPr anchor="t"/>
          <a:lstStyle>
            <a:lvl1pPr marL="0" indent="0">
              <a:buNone/>
              <a:defRPr sz="2700" b="1">
                <a:solidFill>
                  <a:schemeClr val="bg1"/>
                </a:solidFill>
                <a:latin typeface="+mj-lt"/>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dirty="0"/>
              <a:t>Subtitle</a:t>
            </a:r>
          </a:p>
        </p:txBody>
      </p:sp>
    </p:spTree>
    <p:extLst>
      <p:ext uri="{BB962C8B-B14F-4D97-AF65-F5344CB8AC3E}">
        <p14:creationId xmlns:p14="http://schemas.microsoft.com/office/powerpoint/2010/main" val="122477449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ac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7DDA66D-1C2E-413A-B588-6AD8046BAD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 y="0"/>
            <a:ext cx="9142223" cy="6858000"/>
          </a:xfrm>
          <a:prstGeom prst="rect">
            <a:avLst/>
          </a:prstGeom>
        </p:spPr>
      </p:pic>
      <p:sp>
        <p:nvSpPr>
          <p:cNvPr id="11" name="Text Placeholder 10"/>
          <p:cNvSpPr>
            <a:spLocks noGrp="1"/>
          </p:cNvSpPr>
          <p:nvPr>
            <p:ph type="body" sz="quarter" idx="13" hasCustomPrompt="1"/>
          </p:nvPr>
        </p:nvSpPr>
        <p:spPr>
          <a:xfrm>
            <a:off x="5331108" y="4531861"/>
            <a:ext cx="3010507" cy="326795"/>
          </a:xfrm>
          <a:prstGeom prst="rect">
            <a:avLst/>
          </a:prstGeom>
        </p:spPr>
        <p:txBody>
          <a:bodyPr/>
          <a:lstStyle>
            <a:lvl1pPr marL="0" indent="0">
              <a:buNone/>
              <a:defRPr sz="1500" b="1" baseline="0">
                <a:solidFill>
                  <a:schemeClr val="tx1"/>
                </a:solidFill>
              </a:defRPr>
            </a:lvl1pPr>
          </a:lstStyle>
          <a:p>
            <a:pPr lvl="0"/>
            <a:r>
              <a:rPr lang="en-GB" dirty="0" err="1"/>
              <a:t>Firstname</a:t>
            </a:r>
            <a:r>
              <a:rPr lang="en-GB" dirty="0"/>
              <a:t> </a:t>
            </a:r>
            <a:r>
              <a:rPr lang="en-GB" dirty="0" err="1"/>
              <a:t>Lastname</a:t>
            </a:r>
            <a:endParaRPr lang="en-GB" dirty="0"/>
          </a:p>
        </p:txBody>
      </p:sp>
      <p:sp>
        <p:nvSpPr>
          <p:cNvPr id="12" name="Text Placeholder 10"/>
          <p:cNvSpPr>
            <a:spLocks noGrp="1"/>
          </p:cNvSpPr>
          <p:nvPr>
            <p:ph type="body" sz="quarter" idx="14" hasCustomPrompt="1"/>
          </p:nvPr>
        </p:nvSpPr>
        <p:spPr>
          <a:xfrm>
            <a:off x="5333394" y="4880428"/>
            <a:ext cx="3010507" cy="326795"/>
          </a:xfrm>
          <a:prstGeom prst="rect">
            <a:avLst/>
          </a:prstGeom>
        </p:spPr>
        <p:txBody>
          <a:bodyPr/>
          <a:lstStyle>
            <a:lvl1pPr marL="0" indent="0">
              <a:buNone/>
              <a:defRPr sz="1350" b="0" baseline="0">
                <a:solidFill>
                  <a:schemeClr val="tx1"/>
                </a:solidFill>
              </a:defRPr>
            </a:lvl1pPr>
          </a:lstStyle>
          <a:p>
            <a:pPr lvl="0"/>
            <a:r>
              <a:rPr lang="en-GB" dirty="0"/>
              <a:t>+44 (0)1234 567 890</a:t>
            </a:r>
          </a:p>
        </p:txBody>
      </p:sp>
      <p:sp>
        <p:nvSpPr>
          <p:cNvPr id="13" name="Text Placeholder 10"/>
          <p:cNvSpPr>
            <a:spLocks noGrp="1"/>
          </p:cNvSpPr>
          <p:nvPr>
            <p:ph type="body" sz="quarter" idx="15" hasCustomPrompt="1"/>
          </p:nvPr>
        </p:nvSpPr>
        <p:spPr>
          <a:xfrm>
            <a:off x="5333394" y="5221738"/>
            <a:ext cx="3010507" cy="326795"/>
          </a:xfrm>
          <a:prstGeom prst="rect">
            <a:avLst/>
          </a:prstGeom>
        </p:spPr>
        <p:txBody>
          <a:bodyPr/>
          <a:lstStyle>
            <a:lvl1pPr marL="0" indent="0">
              <a:buNone/>
              <a:defRPr sz="1350" b="0" baseline="0">
                <a:solidFill>
                  <a:schemeClr val="tx1"/>
                </a:solidFill>
              </a:defRPr>
            </a:lvl1pPr>
          </a:lstStyle>
          <a:p>
            <a:pPr lvl="0"/>
            <a:r>
              <a:rPr lang="en-GB" dirty="0"/>
              <a:t>firstname.lastname@proactis.com </a:t>
            </a:r>
          </a:p>
        </p:txBody>
      </p:sp>
    </p:spTree>
    <p:extLst>
      <p:ext uri="{BB962C8B-B14F-4D97-AF65-F5344CB8AC3E}">
        <p14:creationId xmlns:p14="http://schemas.microsoft.com/office/powerpoint/2010/main" val="63738806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164032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4_Blank">
    <p:bg>
      <p:bgRef idx="1001">
        <a:schemeClr val="bg1"/>
      </p:bgRef>
    </p:bg>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989257" y="225620"/>
            <a:ext cx="7568957" cy="674955"/>
          </a:xfrm>
        </p:spPr>
        <p:txBody>
          <a:bodyPr/>
          <a:lstStyle>
            <a:lvl1pPr>
              <a:defRPr>
                <a:solidFill>
                  <a:srgbClr val="4F81BD"/>
                </a:solidFill>
                <a:latin typeface="VAG Rounded Std Thin"/>
                <a:ea typeface="AppleGothic"/>
                <a:cs typeface="VAG Rounded Std Thin"/>
              </a:defRPr>
            </a:lvl1pPr>
          </a:lstStyle>
          <a:p>
            <a:r>
              <a:rPr lang="en-US"/>
              <a:t>Click To Edit Master Title Style</a:t>
            </a:r>
          </a:p>
        </p:txBody>
      </p:sp>
      <p:sp>
        <p:nvSpPr>
          <p:cNvPr id="6" name="Text Placeholder 16"/>
          <p:cNvSpPr>
            <a:spLocks noGrp="1"/>
          </p:cNvSpPr>
          <p:nvPr>
            <p:ph type="body" sz="quarter" idx="10"/>
          </p:nvPr>
        </p:nvSpPr>
        <p:spPr>
          <a:xfrm>
            <a:off x="989257" y="1445106"/>
            <a:ext cx="7368827" cy="4773133"/>
          </a:xfrm>
          <a:prstGeom prst="rect">
            <a:avLst/>
          </a:prstGeom>
        </p:spPr>
        <p:txBody>
          <a:bodyPr>
            <a:normAutofit/>
          </a:bodyPr>
          <a:lstStyle>
            <a:lvl1pPr>
              <a:spcBef>
                <a:spcPts val="300"/>
              </a:spcBef>
              <a:spcAft>
                <a:spcPts val="900"/>
              </a:spcAft>
              <a:buClr>
                <a:schemeClr val="accent1"/>
              </a:buClr>
              <a:defRPr sz="1600">
                <a:solidFill>
                  <a:schemeClr val="tx1">
                    <a:lumMod val="50000"/>
                    <a:lumOff val="50000"/>
                  </a:schemeClr>
                </a:solidFill>
                <a:latin typeface="VAG Rounded Std Thin"/>
                <a:cs typeface="VAG Rounded Std Thin"/>
              </a:defRPr>
            </a:lvl1pPr>
            <a:lvl2pPr>
              <a:defRPr>
                <a:solidFill>
                  <a:schemeClr val="tx1">
                    <a:lumMod val="50000"/>
                    <a:lumOff val="50000"/>
                  </a:schemeClr>
                </a:solidFill>
                <a:latin typeface="VAG Rounded Std Thin"/>
                <a:cs typeface="VAG Rounded Std Thin"/>
              </a:defRPr>
            </a:lvl2pPr>
            <a:lvl3pPr>
              <a:defRPr>
                <a:solidFill>
                  <a:schemeClr val="tx1">
                    <a:lumMod val="50000"/>
                    <a:lumOff val="50000"/>
                  </a:schemeClr>
                </a:solidFill>
                <a:latin typeface="VAG Rounded Std Thin"/>
                <a:cs typeface="VAG Rounded Std Thin"/>
              </a:defRPr>
            </a:lvl3pPr>
            <a:lvl4pPr>
              <a:defRPr>
                <a:solidFill>
                  <a:schemeClr val="tx1">
                    <a:lumMod val="50000"/>
                    <a:lumOff val="50000"/>
                  </a:schemeClr>
                </a:solidFill>
                <a:latin typeface="VAG Rounded Std Thin"/>
                <a:cs typeface="VAG Rounded Std Thin"/>
              </a:defRPr>
            </a:lvl4pPr>
            <a:lvl5pPr>
              <a:defRPr>
                <a:solidFill>
                  <a:schemeClr val="tx1">
                    <a:lumMod val="50000"/>
                    <a:lumOff val="50000"/>
                  </a:schemeClr>
                </a:solidFill>
                <a:latin typeface="VAG Rounded Std Thin"/>
                <a:cs typeface="VAG Rounded Std Thin"/>
              </a:defRPr>
            </a:lvl5pPr>
          </a:lstStyle>
          <a:p>
            <a:pPr lvl="0"/>
            <a:r>
              <a:rPr lang="en-US"/>
              <a:t>Click to edit Master text styles</a:t>
            </a:r>
          </a:p>
        </p:txBody>
      </p:sp>
      <p:sp>
        <p:nvSpPr>
          <p:cNvPr id="2" name="Rectangle 1"/>
          <p:cNvSpPr/>
          <p:nvPr userDrawn="1"/>
        </p:nvSpPr>
        <p:spPr>
          <a:xfrm>
            <a:off x="541340" y="192765"/>
            <a:ext cx="113713" cy="740664"/>
          </a:xfrm>
          <a:prstGeom prst="rect">
            <a:avLst/>
          </a:prstGeom>
          <a:solidFill>
            <a:srgbClr val="4F81BD"/>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1"/>
          <p:cNvPicPr>
            <a:picLocks noChangeArrowheads="1"/>
          </p:cNvPicPr>
          <p:nvPr userDrawn="1"/>
        </p:nvPicPr>
        <p:blipFill rotWithShape="1">
          <a:blip r:embed="rId2">
            <a:extLst>
              <a:ext uri="{28A0092B-C50C-407E-A947-70E740481C1C}">
                <a14:useLocalDpi xmlns:a14="http://schemas.microsoft.com/office/drawing/2010/main" val="0"/>
              </a:ext>
            </a:extLst>
          </a:blip>
          <a:srcRect b="20112"/>
          <a:stretch/>
        </p:blipFill>
        <p:spPr bwMode="auto">
          <a:xfrm>
            <a:off x="261290" y="6424514"/>
            <a:ext cx="1356289" cy="2386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a:tailEnd/>
              </a14:hiddenLine>
            </a:ext>
          </a:extLst>
        </p:spPr>
      </p:pic>
      <p:sp>
        <p:nvSpPr>
          <p:cNvPr id="7" name="TextBox 6"/>
          <p:cNvSpPr txBox="1"/>
          <p:nvPr userDrawn="1"/>
        </p:nvSpPr>
        <p:spPr>
          <a:xfrm>
            <a:off x="8349431" y="6524683"/>
            <a:ext cx="621451" cy="246221"/>
          </a:xfrm>
          <a:prstGeom prst="rect">
            <a:avLst/>
          </a:prstGeom>
          <a:noFill/>
        </p:spPr>
        <p:txBody>
          <a:bodyPr wrap="none" rtlCol="0">
            <a:spAutoFit/>
          </a:bodyPr>
          <a:lstStyle/>
          <a:p>
            <a:r>
              <a:rPr lang="en-US" sz="1000">
                <a:solidFill>
                  <a:srgbClr val="7F7F7F"/>
                </a:solidFill>
                <a:latin typeface="VAG Rounded Std Thin"/>
                <a:cs typeface="VAG Rounded Std Thin"/>
              </a:rPr>
              <a:t>Page </a:t>
            </a:r>
            <a:fld id="{527AAF05-0BF4-E54C-AEA8-0A7C49DDCA68}" type="slidenum">
              <a:rPr lang="en-US" sz="1000" smtClean="0">
                <a:solidFill>
                  <a:srgbClr val="7F7F7F"/>
                </a:solidFill>
                <a:latin typeface="VAG Rounded Std Thin"/>
                <a:cs typeface="VAG Rounded Std Thin"/>
              </a:rPr>
              <a:t>‹#›</a:t>
            </a:fld>
            <a:endParaRPr lang="en-US" sz="1000">
              <a:solidFill>
                <a:srgbClr val="7F7F7F"/>
              </a:solidFill>
              <a:latin typeface="VAG Rounded Std Thin"/>
              <a:cs typeface="VAG Rounded Std Thin"/>
            </a:endParaRPr>
          </a:p>
        </p:txBody>
      </p:sp>
      <p:sp>
        <p:nvSpPr>
          <p:cNvPr id="9" name="TextBox 8"/>
          <p:cNvSpPr txBox="1"/>
          <p:nvPr userDrawn="1"/>
        </p:nvSpPr>
        <p:spPr>
          <a:xfrm>
            <a:off x="2958353" y="6447738"/>
            <a:ext cx="4572000" cy="400110"/>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a:solidFill>
                  <a:schemeClr val="bg1">
                    <a:lumMod val="75000"/>
                  </a:schemeClr>
                </a:solidFill>
                <a:latin typeface="Arial"/>
                <a:cs typeface="Arial"/>
              </a:rPr>
              <a:t>© All rights reserved</a:t>
            </a:r>
            <a:r>
              <a:rPr lang="en-US" sz="1000">
                <a:solidFill>
                  <a:schemeClr val="bg1">
                    <a:lumMod val="85000"/>
                  </a:schemeClr>
                </a:solidFill>
                <a:latin typeface="Arial"/>
                <a:cs typeface="Arial"/>
              </a:rPr>
              <a:t> | </a:t>
            </a:r>
            <a:r>
              <a:rPr lang="en-US" sz="1000" b="0">
                <a:solidFill>
                  <a:schemeClr val="bg1">
                    <a:lumMod val="75000"/>
                  </a:schemeClr>
                </a:solidFill>
                <a:latin typeface="Arial"/>
                <a:cs typeface="Arial"/>
              </a:rPr>
              <a:t>www.hubwoo.com </a:t>
            </a:r>
            <a:r>
              <a:rPr lang="en-US" sz="1000">
                <a:solidFill>
                  <a:schemeClr val="bg1">
                    <a:lumMod val="85000"/>
                  </a:schemeClr>
                </a:solidFill>
                <a:latin typeface="Arial"/>
                <a:cs typeface="Arial"/>
              </a:rPr>
              <a:t>| </a:t>
            </a:r>
            <a:r>
              <a:rPr lang="en-US" sz="1000" b="0" err="1">
                <a:solidFill>
                  <a:schemeClr val="bg1">
                    <a:lumMod val="75000"/>
                  </a:schemeClr>
                </a:solidFill>
                <a:latin typeface="Arial"/>
                <a:cs typeface="Arial"/>
              </a:rPr>
              <a:t>www.perfect.com</a:t>
            </a:r>
            <a:endParaRPr lang="en-US" sz="1000">
              <a:solidFill>
                <a:schemeClr val="bg1">
                  <a:lumMod val="75000"/>
                </a:schemeClr>
              </a:solidFill>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a:solidFill>
                <a:schemeClr val="bg1">
                  <a:lumMod val="75000"/>
                </a:schemeClr>
              </a:solidFill>
              <a:latin typeface="Arial"/>
              <a:cs typeface="Arial"/>
            </a:endParaRPr>
          </a:p>
        </p:txBody>
      </p:sp>
    </p:spTree>
    <p:extLst>
      <p:ext uri="{BB962C8B-B14F-4D97-AF65-F5344CB8AC3E}">
        <p14:creationId xmlns:p14="http://schemas.microsoft.com/office/powerpoint/2010/main" val="10370001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7_Blank">
    <p:spTree>
      <p:nvGrpSpPr>
        <p:cNvPr id="1" name=""/>
        <p:cNvGrpSpPr/>
        <p:nvPr/>
      </p:nvGrpSpPr>
      <p:grpSpPr>
        <a:xfrm>
          <a:off x="0" y="0"/>
          <a:ext cx="0" cy="0"/>
          <a:chOff x="0" y="0"/>
          <a:chExt cx="0" cy="0"/>
        </a:xfrm>
      </p:grpSpPr>
      <p:sp>
        <p:nvSpPr>
          <p:cNvPr id="4" name="Rectangle 3"/>
          <p:cNvSpPr/>
          <p:nvPr userDrawn="1"/>
        </p:nvSpPr>
        <p:spPr>
          <a:xfrm>
            <a:off x="928519" y="1308527"/>
            <a:ext cx="250244" cy="3621217"/>
          </a:xfrm>
          <a:prstGeom prst="rect">
            <a:avLst/>
          </a:prstGeom>
          <a:solidFill>
            <a:srgbClr val="4F81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912813" indent="0" algn="l"/>
            <a:endParaRPr lang="en-US" sz="3600">
              <a:solidFill>
                <a:srgbClr val="4F81BD"/>
              </a:solidFill>
              <a:latin typeface="VAG Rounded Std Thin"/>
              <a:cs typeface="VAG Rounded Std Thin"/>
            </a:endParaRPr>
          </a:p>
        </p:txBody>
      </p:sp>
      <p:sp>
        <p:nvSpPr>
          <p:cNvPr id="2" name="Rectangle 1"/>
          <p:cNvSpPr/>
          <p:nvPr userDrawn="1"/>
        </p:nvSpPr>
        <p:spPr>
          <a:xfrm>
            <a:off x="0" y="0"/>
            <a:ext cx="9144000" cy="9132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4"/>
          <p:cNvSpPr>
            <a:spLocks noGrp="1"/>
          </p:cNvSpPr>
          <p:nvPr>
            <p:ph type="title"/>
          </p:nvPr>
        </p:nvSpPr>
        <p:spPr>
          <a:xfrm>
            <a:off x="1712788" y="1733569"/>
            <a:ext cx="5442765" cy="674955"/>
          </a:xfrm>
        </p:spPr>
        <p:txBody>
          <a:bodyPr>
            <a:normAutofit/>
          </a:bodyPr>
          <a:lstStyle>
            <a:lvl1pPr>
              <a:defRPr sz="2800">
                <a:solidFill>
                  <a:srgbClr val="4F81BD"/>
                </a:solidFill>
                <a:latin typeface="VAG Rounded Std Thin"/>
                <a:cs typeface="VAG Rounded Std Thin"/>
              </a:defRPr>
            </a:lvl1pPr>
          </a:lstStyle>
          <a:p>
            <a:r>
              <a:rPr lang="en-US"/>
              <a:t>Click to edit Master title style</a:t>
            </a:r>
          </a:p>
        </p:txBody>
      </p:sp>
      <p:pic>
        <p:nvPicPr>
          <p:cNvPr id="5" name="Picture 4"/>
          <p:cNvPicPr>
            <a:picLocks noChangeAspect="1"/>
          </p:cNvPicPr>
          <p:nvPr userDrawn="1"/>
        </p:nvPicPr>
        <p:blipFill>
          <a:blip r:embed="rId2"/>
          <a:stretch>
            <a:fillRect/>
          </a:stretch>
        </p:blipFill>
        <p:spPr>
          <a:xfrm>
            <a:off x="592382" y="6227335"/>
            <a:ext cx="1570268" cy="287514"/>
          </a:xfrm>
          <a:prstGeom prst="rect">
            <a:avLst/>
          </a:prstGeom>
        </p:spPr>
      </p:pic>
      <p:cxnSp>
        <p:nvCxnSpPr>
          <p:cNvPr id="6" name="Straight Connector 5"/>
          <p:cNvCxnSpPr/>
          <p:nvPr userDrawn="1"/>
        </p:nvCxnSpPr>
        <p:spPr>
          <a:xfrm>
            <a:off x="1712788" y="2592705"/>
            <a:ext cx="3475463" cy="0"/>
          </a:xfrm>
          <a:prstGeom prst="line">
            <a:avLst/>
          </a:prstGeom>
          <a:ln w="635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userDrawn="1"/>
        </p:nvSpPr>
        <p:spPr>
          <a:xfrm>
            <a:off x="2902251" y="6314794"/>
            <a:ext cx="4572000" cy="400110"/>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a:solidFill>
                  <a:schemeClr val="bg1">
                    <a:lumMod val="75000"/>
                  </a:schemeClr>
                </a:solidFill>
                <a:latin typeface="Arial"/>
                <a:cs typeface="Arial"/>
              </a:rPr>
              <a:t>© All rights reserved</a:t>
            </a:r>
            <a:r>
              <a:rPr lang="en-US" sz="1000">
                <a:solidFill>
                  <a:schemeClr val="bg1">
                    <a:lumMod val="85000"/>
                  </a:schemeClr>
                </a:solidFill>
                <a:latin typeface="Arial"/>
                <a:cs typeface="Arial"/>
              </a:rPr>
              <a:t> | </a:t>
            </a:r>
            <a:r>
              <a:rPr lang="en-US" sz="1000" b="0">
                <a:solidFill>
                  <a:schemeClr val="bg1">
                    <a:lumMod val="75000"/>
                  </a:schemeClr>
                </a:solidFill>
                <a:latin typeface="Arial"/>
                <a:cs typeface="Arial"/>
              </a:rPr>
              <a:t>www.hubwoo.com </a:t>
            </a:r>
            <a:r>
              <a:rPr lang="en-US" sz="1000">
                <a:solidFill>
                  <a:schemeClr val="bg1">
                    <a:lumMod val="85000"/>
                  </a:schemeClr>
                </a:solidFill>
                <a:latin typeface="Arial"/>
                <a:cs typeface="Arial"/>
              </a:rPr>
              <a:t>| </a:t>
            </a:r>
            <a:r>
              <a:rPr lang="en-US" sz="1000" b="0" err="1">
                <a:solidFill>
                  <a:schemeClr val="bg1">
                    <a:lumMod val="75000"/>
                  </a:schemeClr>
                </a:solidFill>
                <a:latin typeface="Arial"/>
                <a:cs typeface="Arial"/>
              </a:rPr>
              <a:t>www.perfect.com</a:t>
            </a:r>
            <a:endParaRPr lang="en-US" sz="1000">
              <a:solidFill>
                <a:schemeClr val="bg1">
                  <a:lumMod val="75000"/>
                </a:schemeClr>
              </a:solidFill>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a:solidFill>
                <a:schemeClr val="bg1">
                  <a:lumMod val="75000"/>
                </a:schemeClr>
              </a:solidFill>
              <a:latin typeface="Arial"/>
              <a:cs typeface="Arial"/>
            </a:endParaRPr>
          </a:p>
        </p:txBody>
      </p:sp>
    </p:spTree>
    <p:extLst>
      <p:ext uri="{BB962C8B-B14F-4D97-AF65-F5344CB8AC3E}">
        <p14:creationId xmlns:p14="http://schemas.microsoft.com/office/powerpoint/2010/main" val="2051024642"/>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4" name="Rectangle 3"/>
          <p:cNvSpPr/>
          <p:nvPr userDrawn="1"/>
        </p:nvSpPr>
        <p:spPr>
          <a:xfrm>
            <a:off x="24046" y="0"/>
            <a:ext cx="9145726" cy="868680"/>
          </a:xfrm>
          <a:prstGeom prst="rect">
            <a:avLst/>
          </a:prstGeom>
          <a:solidFill>
            <a:srgbClr val="0078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4"/>
          <p:cNvSpPr>
            <a:spLocks noGrp="1"/>
          </p:cNvSpPr>
          <p:nvPr>
            <p:ph type="title" hasCustomPrompt="1"/>
          </p:nvPr>
        </p:nvSpPr>
        <p:spPr>
          <a:xfrm>
            <a:off x="926115" y="85821"/>
            <a:ext cx="6604000" cy="674955"/>
          </a:xfrm>
        </p:spPr>
        <p:txBody>
          <a:bodyPr/>
          <a:lstStyle>
            <a:lvl1pPr>
              <a:defRPr>
                <a:latin typeface="VAG Rounded Std Thin"/>
                <a:ea typeface="AppleGothic"/>
                <a:cs typeface="VAG Rounded Std Thin"/>
              </a:defRPr>
            </a:lvl1pPr>
          </a:lstStyle>
          <a:p>
            <a:r>
              <a:rPr lang="en-US"/>
              <a:t>Click To Edit Master Title Style</a:t>
            </a:r>
          </a:p>
        </p:txBody>
      </p:sp>
      <p:sp>
        <p:nvSpPr>
          <p:cNvPr id="6" name="Text Placeholder 16"/>
          <p:cNvSpPr>
            <a:spLocks noGrp="1"/>
          </p:cNvSpPr>
          <p:nvPr>
            <p:ph type="body" sz="quarter" idx="10"/>
          </p:nvPr>
        </p:nvSpPr>
        <p:spPr>
          <a:xfrm>
            <a:off x="541340" y="1147764"/>
            <a:ext cx="8016875" cy="5070475"/>
          </a:xfrm>
          <a:prstGeom prst="rect">
            <a:avLst/>
          </a:prstGeom>
        </p:spPr>
        <p:txBody>
          <a:bodyPr/>
          <a:lstStyle>
            <a:lvl1pPr>
              <a:defRPr>
                <a:latin typeface="VAG Rounded Std Thin"/>
                <a:cs typeface="VAG Rounded Std Thin"/>
              </a:defRPr>
            </a:lvl1pPr>
            <a:lvl2pPr>
              <a:defRPr>
                <a:latin typeface="VAG Rounded Std Thin"/>
                <a:cs typeface="VAG Rounded Std Thin"/>
              </a:defRPr>
            </a:lvl2pPr>
            <a:lvl3pPr>
              <a:defRPr>
                <a:latin typeface="VAG Rounded Std Thin"/>
                <a:cs typeface="VAG Rounded Std Thin"/>
              </a:defRPr>
            </a:lvl3pPr>
            <a:lvl4pPr>
              <a:defRPr>
                <a:latin typeface="VAG Rounded Std Thin"/>
                <a:cs typeface="VAG Rounded Std Thin"/>
              </a:defRPr>
            </a:lvl4pPr>
            <a:lvl5pPr>
              <a:defRPr>
                <a:latin typeface="VAG Rounded Std Thin"/>
                <a:cs typeface="VAG Rounded Std Thin"/>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Hubwoo_TBN_Globe_final_CS4.png"/>
          <p:cNvPicPr>
            <a:picLocks noChangeAspect="1"/>
          </p:cNvPicPr>
          <p:nvPr userDrawn="1"/>
        </p:nvPicPr>
        <p:blipFill rotWithShape="1">
          <a:blip r:embed="rId2">
            <a:alphaModFix amt="63000"/>
            <a:extLst>
              <a:ext uri="{28A0092B-C50C-407E-A947-70E740481C1C}">
                <a14:useLocalDpi xmlns:a14="http://schemas.microsoft.com/office/drawing/2010/main" val="0"/>
              </a:ext>
            </a:extLst>
          </a:blip>
          <a:srcRect l="13079" t="-8851" r="-574" b="19584"/>
          <a:stretch/>
        </p:blipFill>
        <p:spPr>
          <a:xfrm>
            <a:off x="0" y="-23506"/>
            <a:ext cx="889974" cy="870100"/>
          </a:xfrm>
          <a:prstGeom prst="rect">
            <a:avLst/>
          </a:prstGeom>
        </p:spPr>
      </p:pic>
    </p:spTree>
    <p:extLst>
      <p:ext uri="{BB962C8B-B14F-4D97-AF65-F5344CB8AC3E}">
        <p14:creationId xmlns:p14="http://schemas.microsoft.com/office/powerpoint/2010/main" val="752428772"/>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5_Blank">
    <p:spTree>
      <p:nvGrpSpPr>
        <p:cNvPr id="1" name=""/>
        <p:cNvGrpSpPr/>
        <p:nvPr/>
      </p:nvGrpSpPr>
      <p:grpSpPr>
        <a:xfrm>
          <a:off x="0" y="0"/>
          <a:ext cx="0" cy="0"/>
          <a:chOff x="0" y="0"/>
          <a:chExt cx="0" cy="0"/>
        </a:xfrm>
      </p:grpSpPr>
      <p:sp>
        <p:nvSpPr>
          <p:cNvPr id="7" name="Rectangle 6"/>
          <p:cNvSpPr/>
          <p:nvPr userDrawn="1"/>
        </p:nvSpPr>
        <p:spPr>
          <a:xfrm>
            <a:off x="5260484" y="2779724"/>
            <a:ext cx="3883516" cy="204828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userDrawn="1"/>
        </p:nvSpPr>
        <p:spPr>
          <a:xfrm>
            <a:off x="1416599" y="2222684"/>
            <a:ext cx="250244" cy="1610311"/>
          </a:xfrm>
          <a:prstGeom prst="rect">
            <a:avLst/>
          </a:prstGeom>
          <a:solidFill>
            <a:srgbClr val="4F81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912813" indent="0" algn="l"/>
            <a:endParaRPr lang="en-US" sz="3600">
              <a:latin typeface="VAG Rounded Std Thin"/>
              <a:cs typeface="VAG Rounded Std Thin"/>
            </a:endParaRPr>
          </a:p>
        </p:txBody>
      </p:sp>
      <p:sp>
        <p:nvSpPr>
          <p:cNvPr id="2" name="Rectangle 1"/>
          <p:cNvSpPr/>
          <p:nvPr userDrawn="1"/>
        </p:nvSpPr>
        <p:spPr>
          <a:xfrm>
            <a:off x="0" y="0"/>
            <a:ext cx="9144000" cy="9132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4"/>
          <p:cNvSpPr>
            <a:spLocks noGrp="1"/>
          </p:cNvSpPr>
          <p:nvPr>
            <p:ph type="title"/>
          </p:nvPr>
        </p:nvSpPr>
        <p:spPr>
          <a:xfrm>
            <a:off x="1965368" y="2317004"/>
            <a:ext cx="5442765" cy="674955"/>
          </a:xfrm>
          <a:prstGeom prst="rect">
            <a:avLst/>
          </a:prstGeom>
        </p:spPr>
        <p:txBody>
          <a:bodyPr>
            <a:normAutofit/>
          </a:bodyPr>
          <a:lstStyle>
            <a:lvl1pPr>
              <a:defRPr sz="2800">
                <a:solidFill>
                  <a:srgbClr val="4F81BD"/>
                </a:solidFill>
                <a:latin typeface="VAG Rounded Std Thin"/>
                <a:cs typeface="VAG Rounded Std Thin"/>
              </a:defRPr>
            </a:lvl1pPr>
          </a:lstStyle>
          <a:p>
            <a:r>
              <a:rPr lang="en-US"/>
              <a:t>Click to edit Master title style</a:t>
            </a:r>
          </a:p>
        </p:txBody>
      </p:sp>
      <p:pic>
        <p:nvPicPr>
          <p:cNvPr id="5" name="Picture 4"/>
          <p:cNvPicPr>
            <a:picLocks noChangeAspect="1"/>
          </p:cNvPicPr>
          <p:nvPr userDrawn="1"/>
        </p:nvPicPr>
        <p:blipFill>
          <a:blip r:embed="rId2"/>
          <a:stretch>
            <a:fillRect/>
          </a:stretch>
        </p:blipFill>
        <p:spPr>
          <a:xfrm>
            <a:off x="437925" y="341082"/>
            <a:ext cx="1570268" cy="287514"/>
          </a:xfrm>
          <a:prstGeom prst="rect">
            <a:avLst/>
          </a:prstGeom>
        </p:spPr>
      </p:pic>
      <p:cxnSp>
        <p:nvCxnSpPr>
          <p:cNvPr id="8" name="Straight Connector 7"/>
          <p:cNvCxnSpPr/>
          <p:nvPr userDrawn="1"/>
        </p:nvCxnSpPr>
        <p:spPr>
          <a:xfrm>
            <a:off x="2083750" y="3019977"/>
            <a:ext cx="3475463" cy="0"/>
          </a:xfrm>
          <a:prstGeom prst="line">
            <a:avLst/>
          </a:prstGeom>
          <a:ln w="635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8349431" y="6524683"/>
            <a:ext cx="621451" cy="246221"/>
          </a:xfrm>
          <a:prstGeom prst="rect">
            <a:avLst/>
          </a:prstGeom>
          <a:noFill/>
        </p:spPr>
        <p:txBody>
          <a:bodyPr wrap="none" rtlCol="0">
            <a:spAutoFit/>
          </a:bodyPr>
          <a:lstStyle/>
          <a:p>
            <a:r>
              <a:rPr lang="en-US" sz="1000">
                <a:solidFill>
                  <a:srgbClr val="7F7F7F"/>
                </a:solidFill>
                <a:latin typeface="VAG Rounded Std Thin"/>
                <a:cs typeface="VAG Rounded Std Thin"/>
              </a:rPr>
              <a:t>Page </a:t>
            </a:r>
            <a:fld id="{527AAF05-0BF4-E54C-AEA8-0A7C49DDCA68}" type="slidenum">
              <a:rPr lang="en-US" sz="1000" smtClean="0">
                <a:solidFill>
                  <a:srgbClr val="7F7F7F"/>
                </a:solidFill>
                <a:latin typeface="VAG Rounded Std Thin"/>
                <a:cs typeface="VAG Rounded Std Thin"/>
              </a:rPr>
              <a:t>‹#›</a:t>
            </a:fld>
            <a:endParaRPr lang="en-US" sz="1000">
              <a:solidFill>
                <a:srgbClr val="7F7F7F"/>
              </a:solidFill>
              <a:latin typeface="VAG Rounded Std Thin"/>
              <a:cs typeface="VAG Rounded Std Thin"/>
            </a:endParaRPr>
          </a:p>
        </p:txBody>
      </p:sp>
      <p:sp>
        <p:nvSpPr>
          <p:cNvPr id="10" name="TextBox 9"/>
          <p:cNvSpPr txBox="1"/>
          <p:nvPr userDrawn="1"/>
        </p:nvSpPr>
        <p:spPr>
          <a:xfrm>
            <a:off x="277906" y="6370794"/>
            <a:ext cx="4572000" cy="400110"/>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a:solidFill>
                  <a:schemeClr val="bg1">
                    <a:lumMod val="75000"/>
                  </a:schemeClr>
                </a:solidFill>
                <a:latin typeface="Arial"/>
                <a:cs typeface="Arial"/>
              </a:rPr>
              <a:t>© All rights reserved</a:t>
            </a:r>
            <a:r>
              <a:rPr lang="en-US" sz="1000">
                <a:solidFill>
                  <a:schemeClr val="bg1">
                    <a:lumMod val="85000"/>
                  </a:schemeClr>
                </a:solidFill>
                <a:latin typeface="Arial"/>
                <a:cs typeface="Arial"/>
              </a:rPr>
              <a:t> | </a:t>
            </a:r>
            <a:r>
              <a:rPr lang="en-US" sz="1000" b="0">
                <a:solidFill>
                  <a:schemeClr val="bg1">
                    <a:lumMod val="75000"/>
                  </a:schemeClr>
                </a:solidFill>
                <a:latin typeface="Arial"/>
                <a:cs typeface="Arial"/>
              </a:rPr>
              <a:t>www.hubwoo.com </a:t>
            </a:r>
            <a:r>
              <a:rPr lang="en-US" sz="1000">
                <a:solidFill>
                  <a:schemeClr val="bg1">
                    <a:lumMod val="85000"/>
                  </a:schemeClr>
                </a:solidFill>
                <a:latin typeface="Arial"/>
                <a:cs typeface="Arial"/>
              </a:rPr>
              <a:t>| </a:t>
            </a:r>
            <a:r>
              <a:rPr lang="en-US" sz="1000" b="0" err="1">
                <a:solidFill>
                  <a:schemeClr val="bg1">
                    <a:lumMod val="75000"/>
                  </a:schemeClr>
                </a:solidFill>
                <a:latin typeface="Arial"/>
                <a:cs typeface="Arial"/>
              </a:rPr>
              <a:t>www.perfect.com</a:t>
            </a:r>
            <a:endParaRPr lang="en-US" sz="1000">
              <a:solidFill>
                <a:schemeClr val="bg1">
                  <a:lumMod val="75000"/>
                </a:schemeClr>
              </a:solidFill>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a:solidFill>
                <a:schemeClr val="bg1">
                  <a:lumMod val="75000"/>
                </a:schemeClr>
              </a:solidFill>
              <a:latin typeface="Arial"/>
              <a:cs typeface="Arial"/>
            </a:endParaRPr>
          </a:p>
        </p:txBody>
      </p:sp>
    </p:spTree>
    <p:extLst>
      <p:ext uri="{BB962C8B-B14F-4D97-AF65-F5344CB8AC3E}">
        <p14:creationId xmlns:p14="http://schemas.microsoft.com/office/powerpoint/2010/main" val="1747685749"/>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6_Blank">
    <p:spTree>
      <p:nvGrpSpPr>
        <p:cNvPr id="1" name=""/>
        <p:cNvGrpSpPr/>
        <p:nvPr/>
      </p:nvGrpSpPr>
      <p:grpSpPr>
        <a:xfrm>
          <a:off x="0" y="0"/>
          <a:ext cx="0" cy="0"/>
          <a:chOff x="0" y="0"/>
          <a:chExt cx="0" cy="0"/>
        </a:xfrm>
      </p:grpSpPr>
      <p:sp>
        <p:nvSpPr>
          <p:cNvPr id="7" name="Rectangle 6"/>
          <p:cNvSpPr/>
          <p:nvPr userDrawn="1"/>
        </p:nvSpPr>
        <p:spPr>
          <a:xfrm>
            <a:off x="5260484" y="2779724"/>
            <a:ext cx="3883516" cy="204828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userDrawn="1"/>
        </p:nvSpPr>
        <p:spPr>
          <a:xfrm rot="5400000">
            <a:off x="4504494" y="-487845"/>
            <a:ext cx="137360" cy="166411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912813" indent="0" algn="l"/>
            <a:endParaRPr lang="en-US" sz="3600">
              <a:latin typeface="VAG Rounded Std Thin"/>
              <a:cs typeface="VAG Rounded Std Thin"/>
            </a:endParaRPr>
          </a:p>
        </p:txBody>
      </p:sp>
      <p:sp>
        <p:nvSpPr>
          <p:cNvPr id="11" name="Title 4"/>
          <p:cNvSpPr>
            <a:spLocks noGrp="1"/>
          </p:cNvSpPr>
          <p:nvPr>
            <p:ph type="title"/>
          </p:nvPr>
        </p:nvSpPr>
        <p:spPr>
          <a:xfrm>
            <a:off x="1939375" y="422492"/>
            <a:ext cx="5442765" cy="674955"/>
          </a:xfrm>
          <a:prstGeom prst="rect">
            <a:avLst/>
          </a:prstGeom>
        </p:spPr>
        <p:txBody>
          <a:bodyPr/>
          <a:lstStyle>
            <a:lvl1pPr algn="ctr">
              <a:defRPr>
                <a:solidFill>
                  <a:schemeClr val="accent1"/>
                </a:solidFill>
                <a:latin typeface="VAG Rounded Std Thin"/>
                <a:cs typeface="VAG Rounded Std Thin"/>
              </a:defRPr>
            </a:lvl1pPr>
          </a:lstStyle>
          <a:p>
            <a:r>
              <a:rPr lang="en-US"/>
              <a:t>Click to edit Master title style</a:t>
            </a:r>
          </a:p>
        </p:txBody>
      </p:sp>
      <p:pic>
        <p:nvPicPr>
          <p:cNvPr id="5" name="Picture 4"/>
          <p:cNvPicPr>
            <a:picLocks noChangeAspect="1"/>
          </p:cNvPicPr>
          <p:nvPr userDrawn="1"/>
        </p:nvPicPr>
        <p:blipFill>
          <a:blip r:embed="rId2"/>
          <a:stretch>
            <a:fillRect/>
          </a:stretch>
        </p:blipFill>
        <p:spPr>
          <a:xfrm>
            <a:off x="275267" y="6259137"/>
            <a:ext cx="1570268" cy="287514"/>
          </a:xfrm>
          <a:prstGeom prst="rect">
            <a:avLst/>
          </a:prstGeom>
        </p:spPr>
      </p:pic>
      <p:sp>
        <p:nvSpPr>
          <p:cNvPr id="6" name="TextBox 5"/>
          <p:cNvSpPr txBox="1"/>
          <p:nvPr userDrawn="1"/>
        </p:nvSpPr>
        <p:spPr>
          <a:xfrm>
            <a:off x="2630242" y="6346596"/>
            <a:ext cx="4572000" cy="400110"/>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a:solidFill>
                  <a:schemeClr val="bg1">
                    <a:lumMod val="75000"/>
                  </a:schemeClr>
                </a:solidFill>
                <a:latin typeface="Arial"/>
                <a:cs typeface="Arial"/>
              </a:rPr>
              <a:t>© All rights reserved</a:t>
            </a:r>
            <a:r>
              <a:rPr lang="en-US" sz="1000">
                <a:solidFill>
                  <a:schemeClr val="bg1">
                    <a:lumMod val="85000"/>
                  </a:schemeClr>
                </a:solidFill>
                <a:latin typeface="Arial"/>
                <a:cs typeface="Arial"/>
              </a:rPr>
              <a:t> | </a:t>
            </a:r>
            <a:r>
              <a:rPr lang="en-US" sz="1000" b="0">
                <a:solidFill>
                  <a:schemeClr val="bg1">
                    <a:lumMod val="75000"/>
                  </a:schemeClr>
                </a:solidFill>
                <a:latin typeface="Arial"/>
                <a:cs typeface="Arial"/>
              </a:rPr>
              <a:t>www.hubwoo.com </a:t>
            </a:r>
            <a:r>
              <a:rPr lang="en-US" sz="1000">
                <a:solidFill>
                  <a:schemeClr val="bg1">
                    <a:lumMod val="85000"/>
                  </a:schemeClr>
                </a:solidFill>
                <a:latin typeface="Arial"/>
                <a:cs typeface="Arial"/>
              </a:rPr>
              <a:t>| </a:t>
            </a:r>
            <a:r>
              <a:rPr lang="en-US" sz="1000" b="0" err="1">
                <a:solidFill>
                  <a:schemeClr val="bg1">
                    <a:lumMod val="75000"/>
                  </a:schemeClr>
                </a:solidFill>
                <a:latin typeface="Arial"/>
                <a:cs typeface="Arial"/>
              </a:rPr>
              <a:t>www.perfect.com</a:t>
            </a:r>
            <a:endParaRPr lang="en-US" sz="1000">
              <a:solidFill>
                <a:schemeClr val="bg1">
                  <a:lumMod val="75000"/>
                </a:schemeClr>
              </a:solidFill>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a:solidFill>
                <a:schemeClr val="bg1">
                  <a:lumMod val="75000"/>
                </a:schemeClr>
              </a:solidFill>
              <a:latin typeface="Arial"/>
              <a:cs typeface="Arial"/>
            </a:endParaRPr>
          </a:p>
        </p:txBody>
      </p:sp>
    </p:spTree>
    <p:extLst>
      <p:ext uri="{BB962C8B-B14F-4D97-AF65-F5344CB8AC3E}">
        <p14:creationId xmlns:p14="http://schemas.microsoft.com/office/powerpoint/2010/main" val="3357237547"/>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32266" y="-1"/>
            <a:ext cx="9167812" cy="46731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00000"/>
              </a:solidFill>
            </a:endParaRPr>
          </a:p>
        </p:txBody>
      </p:sp>
      <p:sp>
        <p:nvSpPr>
          <p:cNvPr id="2" name="Rectangle 1"/>
          <p:cNvSpPr/>
          <p:nvPr userDrawn="1"/>
        </p:nvSpPr>
        <p:spPr>
          <a:xfrm>
            <a:off x="-11043" y="4673137"/>
            <a:ext cx="9167812" cy="2184865"/>
          </a:xfrm>
          <a:prstGeom prst="rect">
            <a:avLst/>
          </a:prstGeom>
          <a:solidFill>
            <a:srgbClr val="0078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B62BD"/>
              </a:solidFill>
            </a:endParaRPr>
          </a:p>
        </p:txBody>
      </p:sp>
      <p:pic>
        <p:nvPicPr>
          <p:cNvPr id="6" name="Picture 5" descr="Hubwoo_TBN_Globe_final_CS4.png"/>
          <p:cNvPicPr>
            <a:picLocks noChangeAspect="1"/>
          </p:cNvPicPr>
          <p:nvPr userDrawn="1"/>
        </p:nvPicPr>
        <p:blipFill rotWithShape="1">
          <a:blip r:embed="rId3">
            <a:alphaModFix amt="27000"/>
            <a:extLst>
              <a:ext uri="{28A0092B-C50C-407E-A947-70E740481C1C}">
                <a14:useLocalDpi xmlns:a14="http://schemas.microsoft.com/office/drawing/2010/main" val="0"/>
              </a:ext>
            </a:extLst>
          </a:blip>
          <a:srcRect l="18207" t="-1" r="5116" b="7753"/>
          <a:stretch/>
        </p:blipFill>
        <p:spPr>
          <a:xfrm>
            <a:off x="-11043" y="4823278"/>
            <a:ext cx="1765041" cy="2034724"/>
          </a:xfrm>
          <a:prstGeom prst="rect">
            <a:avLst/>
          </a:prstGeom>
        </p:spPr>
      </p:pic>
      <p:sp>
        <p:nvSpPr>
          <p:cNvPr id="8" name="Title 7"/>
          <p:cNvSpPr>
            <a:spLocks noGrp="1"/>
          </p:cNvSpPr>
          <p:nvPr>
            <p:ph type="title"/>
          </p:nvPr>
        </p:nvSpPr>
        <p:spPr>
          <a:xfrm>
            <a:off x="2600739" y="3015329"/>
            <a:ext cx="3942521" cy="699927"/>
          </a:xfrm>
          <a:prstGeom prst="rect">
            <a:avLst/>
          </a:prstGeom>
        </p:spPr>
        <p:txBody>
          <a:bodyPr vert="horz">
            <a:normAutofit/>
          </a:bodyPr>
          <a:lstStyle>
            <a:lvl1pPr algn="ctr">
              <a:defRPr sz="3200">
                <a:solidFill>
                  <a:srgbClr val="800000"/>
                </a:solidFill>
                <a:latin typeface="VAG Rounded Std Thin"/>
                <a:cs typeface="VAG Rounded Std Thin"/>
              </a:defRPr>
            </a:lvl1pPr>
          </a:lstStyle>
          <a:p>
            <a:r>
              <a:rPr lang="en-US"/>
              <a:t>Click to edit</a:t>
            </a:r>
          </a:p>
        </p:txBody>
      </p:sp>
      <p:sp>
        <p:nvSpPr>
          <p:cNvPr id="7" name="TextBox 6"/>
          <p:cNvSpPr txBox="1"/>
          <p:nvPr userDrawn="1"/>
        </p:nvSpPr>
        <p:spPr>
          <a:xfrm>
            <a:off x="2600739" y="6488953"/>
            <a:ext cx="4572000" cy="400110"/>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a:solidFill>
                  <a:schemeClr val="bg1">
                    <a:lumMod val="75000"/>
                  </a:schemeClr>
                </a:solidFill>
                <a:latin typeface="Arial"/>
                <a:cs typeface="Arial"/>
              </a:rPr>
              <a:t>© All rights reserved</a:t>
            </a:r>
            <a:r>
              <a:rPr lang="en-US" sz="1000">
                <a:solidFill>
                  <a:schemeClr val="bg1">
                    <a:lumMod val="85000"/>
                  </a:schemeClr>
                </a:solidFill>
                <a:latin typeface="Arial"/>
                <a:cs typeface="Arial"/>
              </a:rPr>
              <a:t> | </a:t>
            </a:r>
            <a:r>
              <a:rPr lang="en-US" sz="1000" b="0">
                <a:solidFill>
                  <a:schemeClr val="bg1">
                    <a:lumMod val="75000"/>
                  </a:schemeClr>
                </a:solidFill>
                <a:latin typeface="Arial"/>
                <a:cs typeface="Arial"/>
              </a:rPr>
              <a:t>www.hubwoo.com </a:t>
            </a:r>
            <a:r>
              <a:rPr lang="en-US" sz="1000">
                <a:solidFill>
                  <a:schemeClr val="bg1">
                    <a:lumMod val="85000"/>
                  </a:schemeClr>
                </a:solidFill>
                <a:latin typeface="Arial"/>
                <a:cs typeface="Arial"/>
              </a:rPr>
              <a:t>| </a:t>
            </a:r>
            <a:r>
              <a:rPr lang="en-US" sz="1000" b="0" err="1">
                <a:solidFill>
                  <a:schemeClr val="bg1">
                    <a:lumMod val="75000"/>
                  </a:schemeClr>
                </a:solidFill>
                <a:latin typeface="Arial"/>
                <a:cs typeface="Arial"/>
              </a:rPr>
              <a:t>www.perfect.com</a:t>
            </a:r>
            <a:endParaRPr lang="en-US" sz="1000">
              <a:solidFill>
                <a:schemeClr val="bg1">
                  <a:lumMod val="75000"/>
                </a:schemeClr>
              </a:solidFill>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a:solidFill>
                <a:schemeClr val="bg1">
                  <a:lumMod val="75000"/>
                </a:schemeClr>
              </a:solidFill>
              <a:latin typeface="Arial"/>
              <a:cs typeface="Arial"/>
            </a:endParaRPr>
          </a:p>
        </p:txBody>
      </p:sp>
    </p:spTree>
    <p:extLst>
      <p:ext uri="{BB962C8B-B14F-4D97-AF65-F5344CB8AC3E}">
        <p14:creationId xmlns:p14="http://schemas.microsoft.com/office/powerpoint/2010/main" val="2078983734"/>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9_Blank">
    <p:spTree>
      <p:nvGrpSpPr>
        <p:cNvPr id="1" name=""/>
        <p:cNvGrpSpPr/>
        <p:nvPr/>
      </p:nvGrpSpPr>
      <p:grpSpPr>
        <a:xfrm>
          <a:off x="0" y="0"/>
          <a:ext cx="0" cy="0"/>
          <a:chOff x="0" y="0"/>
          <a:chExt cx="0" cy="0"/>
        </a:xfrm>
      </p:grpSpPr>
      <p:sp>
        <p:nvSpPr>
          <p:cNvPr id="7" name="Rectangle 6"/>
          <p:cNvSpPr/>
          <p:nvPr userDrawn="1"/>
        </p:nvSpPr>
        <p:spPr>
          <a:xfrm>
            <a:off x="5035472" y="-7450"/>
            <a:ext cx="4108528" cy="32236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userDrawn="1"/>
        </p:nvSpPr>
        <p:spPr>
          <a:xfrm>
            <a:off x="0" y="0"/>
            <a:ext cx="5941324" cy="3223637"/>
          </a:xfrm>
          <a:prstGeom prst="rect">
            <a:avLst/>
          </a:prstGeom>
          <a:solidFill>
            <a:srgbClr val="0078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arallelogram 5"/>
          <p:cNvSpPr/>
          <p:nvPr userDrawn="1"/>
        </p:nvSpPr>
        <p:spPr>
          <a:xfrm>
            <a:off x="3747742" y="-7450"/>
            <a:ext cx="2966222" cy="3231087"/>
          </a:xfrm>
          <a:prstGeom prst="parallelogram">
            <a:avLst/>
          </a:prstGeom>
          <a:solidFill>
            <a:srgbClr val="0078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0" y="3216187"/>
            <a:ext cx="9144000" cy="7450"/>
          </a:xfrm>
          <a:prstGeom prst="line">
            <a:avLst/>
          </a:prstGeom>
          <a:ln>
            <a:solidFill>
              <a:srgbClr val="616261"/>
            </a:solidFill>
          </a:ln>
        </p:spPr>
        <p:style>
          <a:lnRef idx="2">
            <a:schemeClr val="accent1"/>
          </a:lnRef>
          <a:fillRef idx="0">
            <a:schemeClr val="accent1"/>
          </a:fillRef>
          <a:effectRef idx="1">
            <a:schemeClr val="accent1"/>
          </a:effectRef>
          <a:fontRef idx="minor">
            <a:schemeClr val="tx1"/>
          </a:fontRef>
        </p:style>
      </p:cxnSp>
      <p:pic>
        <p:nvPicPr>
          <p:cNvPr id="10" name="Picture 9" descr="Hubwoo_TBN_Globe_final_CS4.png"/>
          <p:cNvPicPr>
            <a:picLocks noChangeAspect="1"/>
          </p:cNvPicPr>
          <p:nvPr userDrawn="1"/>
        </p:nvPicPr>
        <p:blipFill rotWithShape="1">
          <a:blip r:embed="rId2">
            <a:extLst>
              <a:ext uri="{28A0092B-C50C-407E-A947-70E740481C1C}">
                <a14:useLocalDpi xmlns:a14="http://schemas.microsoft.com/office/drawing/2010/main" val="0"/>
              </a:ext>
            </a:extLst>
          </a:blip>
          <a:srcRect l="19354" b="29801"/>
          <a:stretch/>
        </p:blipFill>
        <p:spPr>
          <a:xfrm>
            <a:off x="0" y="2011929"/>
            <a:ext cx="1478698" cy="1233349"/>
          </a:xfrm>
          <a:prstGeom prst="rect">
            <a:avLst/>
          </a:prstGeom>
        </p:spPr>
      </p:pic>
      <p:sp>
        <p:nvSpPr>
          <p:cNvPr id="8" name="TextBox 7"/>
          <p:cNvSpPr txBox="1"/>
          <p:nvPr userDrawn="1"/>
        </p:nvSpPr>
        <p:spPr>
          <a:xfrm>
            <a:off x="2841811" y="6432374"/>
            <a:ext cx="4572000" cy="400110"/>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a:solidFill>
                  <a:schemeClr val="bg1">
                    <a:lumMod val="75000"/>
                  </a:schemeClr>
                </a:solidFill>
                <a:latin typeface="Arial"/>
                <a:cs typeface="Arial"/>
              </a:rPr>
              <a:t>© All rights reserved</a:t>
            </a:r>
            <a:r>
              <a:rPr lang="en-US" sz="1000">
                <a:solidFill>
                  <a:schemeClr val="bg1">
                    <a:lumMod val="85000"/>
                  </a:schemeClr>
                </a:solidFill>
                <a:latin typeface="Arial"/>
                <a:cs typeface="Arial"/>
              </a:rPr>
              <a:t> | </a:t>
            </a:r>
            <a:r>
              <a:rPr lang="en-US" sz="1000" b="0">
                <a:solidFill>
                  <a:schemeClr val="bg1">
                    <a:lumMod val="75000"/>
                  </a:schemeClr>
                </a:solidFill>
                <a:latin typeface="Arial"/>
                <a:cs typeface="Arial"/>
              </a:rPr>
              <a:t>www.hubwoo.com </a:t>
            </a:r>
            <a:r>
              <a:rPr lang="en-US" sz="1000">
                <a:solidFill>
                  <a:schemeClr val="bg1">
                    <a:lumMod val="85000"/>
                  </a:schemeClr>
                </a:solidFill>
                <a:latin typeface="Arial"/>
                <a:cs typeface="Arial"/>
              </a:rPr>
              <a:t>| </a:t>
            </a:r>
            <a:r>
              <a:rPr lang="en-US" sz="1000" b="0" err="1">
                <a:solidFill>
                  <a:schemeClr val="bg1">
                    <a:lumMod val="75000"/>
                  </a:schemeClr>
                </a:solidFill>
                <a:latin typeface="Arial"/>
                <a:cs typeface="Arial"/>
              </a:rPr>
              <a:t>www.perfect.com</a:t>
            </a:r>
            <a:endParaRPr lang="en-US" sz="1000">
              <a:solidFill>
                <a:schemeClr val="bg1">
                  <a:lumMod val="75000"/>
                </a:schemeClr>
              </a:solidFill>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a:solidFill>
                <a:schemeClr val="bg1">
                  <a:lumMod val="75000"/>
                </a:schemeClr>
              </a:solidFill>
              <a:latin typeface="Arial"/>
              <a:cs typeface="Arial"/>
            </a:endParaRPr>
          </a:p>
        </p:txBody>
      </p:sp>
    </p:spTree>
    <p:extLst>
      <p:ext uri="{BB962C8B-B14F-4D97-AF65-F5344CB8AC3E}">
        <p14:creationId xmlns:p14="http://schemas.microsoft.com/office/powerpoint/2010/main" val="4292181622"/>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_im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1CD436E-D6F8-4225-A272-FD9EF09227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
            <a:ext cx="9144000" cy="6856286"/>
          </a:xfrm>
          <a:prstGeom prst="rect">
            <a:avLst/>
          </a:prstGeom>
        </p:spPr>
      </p:pic>
      <p:sp>
        <p:nvSpPr>
          <p:cNvPr id="9" name="Text Placeholder 8"/>
          <p:cNvSpPr>
            <a:spLocks noGrp="1"/>
          </p:cNvSpPr>
          <p:nvPr>
            <p:ph type="body" sz="quarter" idx="10" hasCustomPrompt="1"/>
          </p:nvPr>
        </p:nvSpPr>
        <p:spPr>
          <a:xfrm>
            <a:off x="1104896" y="1386114"/>
            <a:ext cx="6683828" cy="762001"/>
          </a:xfrm>
          <a:prstGeom prst="rect">
            <a:avLst/>
          </a:prstGeom>
        </p:spPr>
        <p:txBody>
          <a:bodyPr anchor="t"/>
          <a:lstStyle>
            <a:lvl1pPr marL="0" indent="0">
              <a:buNone/>
              <a:defRPr sz="3600" b="1">
                <a:solidFill>
                  <a:srgbClr val="F7942A"/>
                </a:solidFill>
                <a:latin typeface="+mj-lt"/>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dirty="0"/>
              <a:t>Title</a:t>
            </a:r>
          </a:p>
        </p:txBody>
      </p:sp>
      <p:sp>
        <p:nvSpPr>
          <p:cNvPr id="11" name="Text Placeholder 10"/>
          <p:cNvSpPr>
            <a:spLocks noGrp="1"/>
          </p:cNvSpPr>
          <p:nvPr>
            <p:ph type="body" sz="quarter" idx="11" hasCustomPrompt="1"/>
          </p:nvPr>
        </p:nvSpPr>
        <p:spPr>
          <a:xfrm>
            <a:off x="1104898" y="4159987"/>
            <a:ext cx="6683828" cy="440297"/>
          </a:xfrm>
          <a:prstGeom prst="rect">
            <a:avLst/>
          </a:prstGeom>
        </p:spPr>
        <p:txBody>
          <a:bodyPr/>
          <a:lstStyle>
            <a:lvl1pPr marL="0" indent="0">
              <a:buNone/>
              <a:defRPr sz="1500" baseline="0">
                <a:solidFill>
                  <a:schemeClr val="bg1"/>
                </a:solidFill>
              </a:defRPr>
            </a:lvl1pPr>
          </a:lstStyle>
          <a:p>
            <a:pPr lvl="0"/>
            <a:r>
              <a:rPr lang="en-GB" dirty="0" err="1"/>
              <a:t>Firstname</a:t>
            </a:r>
            <a:r>
              <a:rPr lang="en-GB" dirty="0"/>
              <a:t> </a:t>
            </a:r>
            <a:r>
              <a:rPr lang="en-GB" dirty="0" err="1"/>
              <a:t>Lastname</a:t>
            </a:r>
            <a:endParaRPr lang="en-GB" dirty="0"/>
          </a:p>
        </p:txBody>
      </p:sp>
      <p:sp>
        <p:nvSpPr>
          <p:cNvPr id="8" name="Text Placeholder 8">
            <a:extLst>
              <a:ext uri="{FF2B5EF4-FFF2-40B4-BE49-F238E27FC236}">
                <a16:creationId xmlns:a16="http://schemas.microsoft.com/office/drawing/2014/main" xmlns="" id="{D8FDDA88-880B-4728-82A0-FCB0F94D6F80}"/>
              </a:ext>
            </a:extLst>
          </p:cNvPr>
          <p:cNvSpPr>
            <a:spLocks noGrp="1"/>
          </p:cNvSpPr>
          <p:nvPr>
            <p:ph type="body" sz="quarter" idx="12" hasCustomPrompt="1"/>
          </p:nvPr>
        </p:nvSpPr>
        <p:spPr>
          <a:xfrm>
            <a:off x="1104897" y="2148115"/>
            <a:ext cx="6683828" cy="576232"/>
          </a:xfrm>
          <a:prstGeom prst="rect">
            <a:avLst/>
          </a:prstGeom>
        </p:spPr>
        <p:txBody>
          <a:bodyPr anchor="t"/>
          <a:lstStyle>
            <a:lvl1pPr marL="0" indent="0">
              <a:buNone/>
              <a:defRPr sz="2700" b="1">
                <a:solidFill>
                  <a:schemeClr val="bg1"/>
                </a:solidFill>
                <a:latin typeface="+mj-lt"/>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dirty="0"/>
              <a:t>Subtitle</a:t>
            </a:r>
          </a:p>
        </p:txBody>
      </p:sp>
    </p:spTree>
    <p:extLst>
      <p:ext uri="{BB962C8B-B14F-4D97-AF65-F5344CB8AC3E}">
        <p14:creationId xmlns:p14="http://schemas.microsoft.com/office/powerpoint/2010/main" val="64398080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White_backgroun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3212A46-A6A8-4EA1-AACF-C803DB6B96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
            <a:ext cx="9144000" cy="6856286"/>
          </a:xfrm>
          <a:prstGeom prst="rect">
            <a:avLst/>
          </a:prstGeom>
        </p:spPr>
      </p:pic>
      <p:sp>
        <p:nvSpPr>
          <p:cNvPr id="13" name="Text Placeholder 12"/>
          <p:cNvSpPr>
            <a:spLocks noGrp="1"/>
          </p:cNvSpPr>
          <p:nvPr>
            <p:ph type="body" sz="quarter" idx="10" hasCustomPrompt="1"/>
          </p:nvPr>
        </p:nvSpPr>
        <p:spPr>
          <a:xfrm>
            <a:off x="468253" y="446088"/>
            <a:ext cx="7913747" cy="675141"/>
          </a:xfrm>
          <a:prstGeom prst="rect">
            <a:avLst/>
          </a:prstGeom>
        </p:spPr>
        <p:txBody>
          <a:bodyPr/>
          <a:lstStyle>
            <a:lvl1pPr marL="0" indent="0">
              <a:buNone/>
              <a:defRPr sz="3000" b="1">
                <a:latin typeface="+mj-lt"/>
              </a:defRPr>
            </a:lvl1pPr>
          </a:lstStyle>
          <a:p>
            <a:pPr lvl="0"/>
            <a:r>
              <a:rPr lang="en-US" dirty="0"/>
              <a:t>Heading</a:t>
            </a:r>
            <a:endParaRPr lang="en-GB" dirty="0"/>
          </a:p>
        </p:txBody>
      </p:sp>
      <p:sp>
        <p:nvSpPr>
          <p:cNvPr id="15" name="Text Placeholder 14"/>
          <p:cNvSpPr>
            <a:spLocks noGrp="1"/>
          </p:cNvSpPr>
          <p:nvPr>
            <p:ph type="body" sz="quarter" idx="11"/>
          </p:nvPr>
        </p:nvSpPr>
        <p:spPr>
          <a:xfrm>
            <a:off x="468253" y="1556892"/>
            <a:ext cx="7913747" cy="4227052"/>
          </a:xfrm>
          <a:prstGeom prst="rect">
            <a:avLst/>
          </a:prstGeom>
        </p:spPr>
        <p:txBody>
          <a:bodyPr/>
          <a:lstStyle>
            <a:lvl1pPr marL="257175" indent="-257175">
              <a:buFontTx/>
              <a:buBlip>
                <a:blip r:embed="rId3"/>
              </a:buBlip>
              <a:defRPr sz="1800"/>
            </a:lvl1pPr>
            <a:lvl2pPr marL="514350" indent="-171450">
              <a:buFont typeface="Arial" panose="020B0604020202020204" pitchFamily="34" charset="0"/>
              <a:buChar char="-"/>
              <a:defRPr sz="1500"/>
            </a:lvl2pPr>
            <a:lvl3pPr marL="857250" indent="-171450">
              <a:buFont typeface="Arial" panose="020B0604020202020204" pitchFamily="34" charset="0"/>
              <a:buChar char="□"/>
              <a:defRPr sz="1350"/>
            </a:lvl3pPr>
            <a:lvl4pPr marL="1200150" indent="-171450">
              <a:buFont typeface="Arial" panose="020B0604020202020204" pitchFamily="34" charset="0"/>
              <a:buChar char="○"/>
              <a:defRPr sz="12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52512410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White_background_two_colum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EEE0087-E69E-49C8-9CD5-3EBE44EFBB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
            <a:ext cx="9144000" cy="6856286"/>
          </a:xfrm>
          <a:prstGeom prst="rect">
            <a:avLst/>
          </a:prstGeom>
        </p:spPr>
      </p:pic>
      <p:sp>
        <p:nvSpPr>
          <p:cNvPr id="13" name="Text Placeholder 12">
            <a:extLst>
              <a:ext uri="{FF2B5EF4-FFF2-40B4-BE49-F238E27FC236}">
                <a16:creationId xmlns:a16="http://schemas.microsoft.com/office/drawing/2014/main" xmlns="" id="{A71EEB8E-239B-42C7-90F2-7A46772BA332}"/>
              </a:ext>
            </a:extLst>
          </p:cNvPr>
          <p:cNvSpPr>
            <a:spLocks noGrp="1"/>
          </p:cNvSpPr>
          <p:nvPr>
            <p:ph type="body" sz="quarter" idx="10" hasCustomPrompt="1"/>
          </p:nvPr>
        </p:nvSpPr>
        <p:spPr>
          <a:xfrm>
            <a:off x="468253" y="446088"/>
            <a:ext cx="7913747" cy="675141"/>
          </a:xfrm>
          <a:prstGeom prst="rect">
            <a:avLst/>
          </a:prstGeom>
        </p:spPr>
        <p:txBody>
          <a:bodyPr/>
          <a:lstStyle>
            <a:lvl1pPr marL="0" indent="0">
              <a:buNone/>
              <a:defRPr sz="3000" b="1">
                <a:latin typeface="+mj-lt"/>
              </a:defRPr>
            </a:lvl1pPr>
          </a:lstStyle>
          <a:p>
            <a:pPr lvl="0"/>
            <a:r>
              <a:rPr lang="en-US" dirty="0"/>
              <a:t>Heading</a:t>
            </a:r>
            <a:endParaRPr lang="en-GB" dirty="0"/>
          </a:p>
        </p:txBody>
      </p:sp>
      <p:sp>
        <p:nvSpPr>
          <p:cNvPr id="14" name="Text Placeholder 14">
            <a:extLst>
              <a:ext uri="{FF2B5EF4-FFF2-40B4-BE49-F238E27FC236}">
                <a16:creationId xmlns:a16="http://schemas.microsoft.com/office/drawing/2014/main" xmlns="" id="{29472020-22FB-4455-9071-E013D0000645}"/>
              </a:ext>
            </a:extLst>
          </p:cNvPr>
          <p:cNvSpPr>
            <a:spLocks noGrp="1"/>
          </p:cNvSpPr>
          <p:nvPr>
            <p:ph type="body" sz="quarter" idx="11"/>
          </p:nvPr>
        </p:nvSpPr>
        <p:spPr>
          <a:xfrm>
            <a:off x="468253" y="1559201"/>
            <a:ext cx="3798947" cy="4227052"/>
          </a:xfrm>
          <a:prstGeom prst="rect">
            <a:avLst/>
          </a:prstGeom>
        </p:spPr>
        <p:txBody>
          <a:bodyPr/>
          <a:lstStyle>
            <a:lvl1pPr marL="257175" indent="-257175">
              <a:buFontTx/>
              <a:buBlip>
                <a:blip r:embed="rId3"/>
              </a:buBlip>
              <a:defRPr sz="1800"/>
            </a:lvl1pPr>
            <a:lvl2pPr marL="514350" indent="-171450">
              <a:buFont typeface="Arial" panose="020B0604020202020204" pitchFamily="34" charset="0"/>
              <a:buChar char="-"/>
              <a:defRPr sz="1500"/>
            </a:lvl2pPr>
            <a:lvl3pPr marL="857250" indent="-171450">
              <a:buFont typeface="Arial" panose="020B0604020202020204" pitchFamily="34" charset="0"/>
              <a:buChar char="□"/>
              <a:defRPr sz="1350"/>
            </a:lvl3pPr>
            <a:lvl4pPr marL="1200150" indent="-171450">
              <a:buFont typeface="Arial" panose="020B0604020202020204" pitchFamily="34" charset="0"/>
              <a:buChar char="○"/>
              <a:defRPr sz="12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 Placeholder 14">
            <a:extLst>
              <a:ext uri="{FF2B5EF4-FFF2-40B4-BE49-F238E27FC236}">
                <a16:creationId xmlns:a16="http://schemas.microsoft.com/office/drawing/2014/main" xmlns="" id="{AD3F3A25-88A6-4154-ABC8-C9DCC1034C4D}"/>
              </a:ext>
            </a:extLst>
          </p:cNvPr>
          <p:cNvSpPr>
            <a:spLocks noGrp="1"/>
          </p:cNvSpPr>
          <p:nvPr>
            <p:ph type="body" sz="quarter" idx="12"/>
          </p:nvPr>
        </p:nvSpPr>
        <p:spPr>
          <a:xfrm>
            <a:off x="4577443" y="1559201"/>
            <a:ext cx="3804557" cy="4227052"/>
          </a:xfrm>
          <a:prstGeom prst="rect">
            <a:avLst/>
          </a:prstGeom>
        </p:spPr>
        <p:txBody>
          <a:bodyPr/>
          <a:lstStyle>
            <a:lvl1pPr marL="257175" indent="-257175">
              <a:buFontTx/>
              <a:buBlip>
                <a:blip r:embed="rId3"/>
              </a:buBlip>
              <a:defRPr sz="1800"/>
            </a:lvl1pPr>
            <a:lvl2pPr marL="514350" indent="-171450">
              <a:buFont typeface="Arial" panose="020B0604020202020204" pitchFamily="34" charset="0"/>
              <a:buChar char="-"/>
              <a:defRPr sz="1500"/>
            </a:lvl2pPr>
            <a:lvl3pPr marL="857250" indent="-171450">
              <a:buFont typeface="Arial" panose="020B0604020202020204" pitchFamily="34" charset="0"/>
              <a:buChar char="□"/>
              <a:defRPr sz="1350"/>
            </a:lvl3pPr>
            <a:lvl4pPr marL="1200150" indent="-171450">
              <a:buFont typeface="Arial" panose="020B0604020202020204" pitchFamily="34" charset="0"/>
              <a:buChar char="○"/>
              <a:defRPr sz="12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95069647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White_background_heading_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B46FDCA8-4B25-409A-8B99-67E10E1666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
            <a:ext cx="9144000" cy="6856286"/>
          </a:xfrm>
          <a:prstGeom prst="rect">
            <a:avLst/>
          </a:prstGeom>
        </p:spPr>
      </p:pic>
      <p:sp>
        <p:nvSpPr>
          <p:cNvPr id="7" name="Text Placeholder 12">
            <a:extLst>
              <a:ext uri="{FF2B5EF4-FFF2-40B4-BE49-F238E27FC236}">
                <a16:creationId xmlns:a16="http://schemas.microsoft.com/office/drawing/2014/main" xmlns="" id="{C0112683-6B66-45CC-8C56-1BD8185DF850}"/>
              </a:ext>
            </a:extLst>
          </p:cNvPr>
          <p:cNvSpPr>
            <a:spLocks noGrp="1"/>
          </p:cNvSpPr>
          <p:nvPr>
            <p:ph type="body" sz="quarter" idx="10" hasCustomPrompt="1"/>
          </p:nvPr>
        </p:nvSpPr>
        <p:spPr>
          <a:xfrm>
            <a:off x="468253" y="446088"/>
            <a:ext cx="7913747" cy="675141"/>
          </a:xfrm>
          <a:prstGeom prst="rect">
            <a:avLst/>
          </a:prstGeom>
        </p:spPr>
        <p:txBody>
          <a:bodyPr/>
          <a:lstStyle>
            <a:lvl1pPr marL="0" indent="0">
              <a:buNone/>
              <a:defRPr sz="3000" b="1">
                <a:latin typeface="+mj-lt"/>
              </a:defRPr>
            </a:lvl1pPr>
          </a:lstStyle>
          <a:p>
            <a:pPr lvl="0"/>
            <a:r>
              <a:rPr lang="en-US" dirty="0"/>
              <a:t>Heading</a:t>
            </a:r>
            <a:endParaRPr lang="en-GB" dirty="0"/>
          </a:p>
        </p:txBody>
      </p:sp>
    </p:spTree>
    <p:extLst>
      <p:ext uri="{BB962C8B-B14F-4D97-AF65-F5344CB8AC3E}">
        <p14:creationId xmlns:p14="http://schemas.microsoft.com/office/powerpoint/2010/main" val="24918020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range_backgroun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DF02DDB-227E-49A9-882C-25F0DD8B35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
            <a:ext cx="9144000" cy="6856286"/>
          </a:xfrm>
          <a:prstGeom prst="rect">
            <a:avLst/>
          </a:prstGeom>
        </p:spPr>
      </p:pic>
      <p:sp>
        <p:nvSpPr>
          <p:cNvPr id="13" name="Text Placeholder 12"/>
          <p:cNvSpPr>
            <a:spLocks noGrp="1"/>
          </p:cNvSpPr>
          <p:nvPr>
            <p:ph type="body" sz="quarter" idx="10" hasCustomPrompt="1"/>
          </p:nvPr>
        </p:nvSpPr>
        <p:spPr>
          <a:xfrm>
            <a:off x="468253" y="446088"/>
            <a:ext cx="7913747" cy="675141"/>
          </a:xfrm>
          <a:prstGeom prst="rect">
            <a:avLst/>
          </a:prstGeom>
        </p:spPr>
        <p:txBody>
          <a:bodyPr/>
          <a:lstStyle>
            <a:lvl1pPr marL="0" indent="0">
              <a:buNone/>
              <a:defRPr sz="3000" b="1">
                <a:solidFill>
                  <a:schemeClr val="bg1"/>
                </a:solidFill>
                <a:latin typeface="+mj-lt"/>
              </a:defRPr>
            </a:lvl1pPr>
          </a:lstStyle>
          <a:p>
            <a:pPr lvl="0"/>
            <a:r>
              <a:rPr lang="en-US" dirty="0"/>
              <a:t>Heading</a:t>
            </a:r>
            <a:endParaRPr lang="en-GB" dirty="0"/>
          </a:p>
        </p:txBody>
      </p:sp>
      <p:sp>
        <p:nvSpPr>
          <p:cNvPr id="15" name="Text Placeholder 14"/>
          <p:cNvSpPr>
            <a:spLocks noGrp="1"/>
          </p:cNvSpPr>
          <p:nvPr>
            <p:ph type="body" sz="quarter" idx="11"/>
          </p:nvPr>
        </p:nvSpPr>
        <p:spPr>
          <a:xfrm>
            <a:off x="468253" y="1556892"/>
            <a:ext cx="7913747" cy="4227052"/>
          </a:xfrm>
          <a:prstGeom prst="rect">
            <a:avLst/>
          </a:prstGeom>
        </p:spPr>
        <p:txBody>
          <a:bodyPr/>
          <a:lstStyle>
            <a:lvl1pPr marL="257175" indent="-257175">
              <a:buFontTx/>
              <a:buBlip>
                <a:blip r:embed="rId3"/>
              </a:buBlip>
              <a:defRPr sz="1800">
                <a:solidFill>
                  <a:schemeClr val="bg1"/>
                </a:solidFill>
              </a:defRPr>
            </a:lvl1pPr>
            <a:lvl2pPr marL="514350" indent="-171450">
              <a:buFont typeface="Arial" panose="020B0604020202020204" pitchFamily="34" charset="0"/>
              <a:buChar char="-"/>
              <a:defRPr sz="1500">
                <a:solidFill>
                  <a:schemeClr val="bg1"/>
                </a:solidFill>
              </a:defRPr>
            </a:lvl2pPr>
            <a:lvl3pPr marL="857250" indent="-171450">
              <a:buFont typeface="Arial" panose="020B0604020202020204" pitchFamily="34" charset="0"/>
              <a:buChar char="□"/>
              <a:defRPr sz="1350">
                <a:solidFill>
                  <a:schemeClr val="bg1"/>
                </a:solidFill>
              </a:defRPr>
            </a:lvl3pPr>
            <a:lvl4pPr marL="1200150" indent="-171450">
              <a:buFont typeface="Arial" panose="020B0604020202020204" pitchFamily="34" charset="0"/>
              <a:buChar char="○"/>
              <a:defRPr sz="1200">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21732982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Orange_background_two_colum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8EE73F2-F7D1-41B9-87F3-7272C1FDB0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
            <a:ext cx="9144000" cy="6856286"/>
          </a:xfrm>
          <a:prstGeom prst="rect">
            <a:avLst/>
          </a:prstGeom>
        </p:spPr>
      </p:pic>
      <p:sp>
        <p:nvSpPr>
          <p:cNvPr id="13" name="Text Placeholder 12">
            <a:extLst>
              <a:ext uri="{FF2B5EF4-FFF2-40B4-BE49-F238E27FC236}">
                <a16:creationId xmlns:a16="http://schemas.microsoft.com/office/drawing/2014/main" xmlns="" id="{A71EEB8E-239B-42C7-90F2-7A46772BA332}"/>
              </a:ext>
            </a:extLst>
          </p:cNvPr>
          <p:cNvSpPr>
            <a:spLocks noGrp="1"/>
          </p:cNvSpPr>
          <p:nvPr>
            <p:ph type="body" sz="quarter" idx="10" hasCustomPrompt="1"/>
          </p:nvPr>
        </p:nvSpPr>
        <p:spPr>
          <a:xfrm>
            <a:off x="468253" y="446088"/>
            <a:ext cx="7913747" cy="675141"/>
          </a:xfrm>
          <a:prstGeom prst="rect">
            <a:avLst/>
          </a:prstGeom>
        </p:spPr>
        <p:txBody>
          <a:bodyPr/>
          <a:lstStyle>
            <a:lvl1pPr marL="0" indent="0">
              <a:buNone/>
              <a:defRPr sz="3000" b="1">
                <a:solidFill>
                  <a:schemeClr val="bg1"/>
                </a:solidFill>
                <a:latin typeface="+mj-lt"/>
              </a:defRPr>
            </a:lvl1pPr>
          </a:lstStyle>
          <a:p>
            <a:pPr lvl="0"/>
            <a:r>
              <a:rPr lang="en-US" dirty="0"/>
              <a:t>Heading</a:t>
            </a:r>
            <a:endParaRPr lang="en-GB" dirty="0"/>
          </a:p>
        </p:txBody>
      </p:sp>
      <p:sp>
        <p:nvSpPr>
          <p:cNvPr id="14" name="Text Placeholder 14">
            <a:extLst>
              <a:ext uri="{FF2B5EF4-FFF2-40B4-BE49-F238E27FC236}">
                <a16:creationId xmlns:a16="http://schemas.microsoft.com/office/drawing/2014/main" xmlns="" id="{29472020-22FB-4455-9071-E013D0000645}"/>
              </a:ext>
            </a:extLst>
          </p:cNvPr>
          <p:cNvSpPr>
            <a:spLocks noGrp="1"/>
          </p:cNvSpPr>
          <p:nvPr>
            <p:ph type="body" sz="quarter" idx="11"/>
          </p:nvPr>
        </p:nvSpPr>
        <p:spPr>
          <a:xfrm>
            <a:off x="468253" y="1559201"/>
            <a:ext cx="3798947" cy="4227052"/>
          </a:xfrm>
          <a:prstGeom prst="rect">
            <a:avLst/>
          </a:prstGeom>
        </p:spPr>
        <p:txBody>
          <a:bodyPr/>
          <a:lstStyle>
            <a:lvl1pPr marL="257175" indent="-257175">
              <a:buFontTx/>
              <a:buBlip>
                <a:blip r:embed="rId3"/>
              </a:buBlip>
              <a:defRPr sz="1800">
                <a:solidFill>
                  <a:schemeClr val="bg1"/>
                </a:solidFill>
              </a:defRPr>
            </a:lvl1pPr>
            <a:lvl2pPr marL="514350" indent="-171450">
              <a:buFont typeface="Arial" panose="020B0604020202020204" pitchFamily="34" charset="0"/>
              <a:buChar char="-"/>
              <a:defRPr sz="1500">
                <a:solidFill>
                  <a:schemeClr val="bg1"/>
                </a:solidFill>
              </a:defRPr>
            </a:lvl2pPr>
            <a:lvl3pPr marL="857250" indent="-171450">
              <a:buFont typeface="Arial" panose="020B0604020202020204" pitchFamily="34" charset="0"/>
              <a:buChar char="□"/>
              <a:defRPr sz="1350">
                <a:solidFill>
                  <a:schemeClr val="bg1"/>
                </a:solidFill>
              </a:defRPr>
            </a:lvl3pPr>
            <a:lvl4pPr marL="1200150" indent="-171450">
              <a:buFont typeface="Arial" panose="020B0604020202020204" pitchFamily="34" charset="0"/>
              <a:buChar char="○"/>
              <a:defRPr sz="1200">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 Placeholder 14">
            <a:extLst>
              <a:ext uri="{FF2B5EF4-FFF2-40B4-BE49-F238E27FC236}">
                <a16:creationId xmlns:a16="http://schemas.microsoft.com/office/drawing/2014/main" xmlns="" id="{AD3F3A25-88A6-4154-ABC8-C9DCC1034C4D}"/>
              </a:ext>
            </a:extLst>
          </p:cNvPr>
          <p:cNvSpPr>
            <a:spLocks noGrp="1"/>
          </p:cNvSpPr>
          <p:nvPr>
            <p:ph type="body" sz="quarter" idx="12"/>
          </p:nvPr>
        </p:nvSpPr>
        <p:spPr>
          <a:xfrm>
            <a:off x="4577443" y="1559201"/>
            <a:ext cx="3804557" cy="4227052"/>
          </a:xfrm>
          <a:prstGeom prst="rect">
            <a:avLst/>
          </a:prstGeom>
        </p:spPr>
        <p:txBody>
          <a:bodyPr/>
          <a:lstStyle>
            <a:lvl1pPr marL="257175" indent="-257175">
              <a:buFontTx/>
              <a:buBlip>
                <a:blip r:embed="rId3"/>
              </a:buBlip>
              <a:defRPr sz="1800">
                <a:solidFill>
                  <a:schemeClr val="bg1"/>
                </a:solidFill>
              </a:defRPr>
            </a:lvl1pPr>
            <a:lvl2pPr marL="514350" indent="-171450">
              <a:buFont typeface="Arial" panose="020B0604020202020204" pitchFamily="34" charset="0"/>
              <a:buChar char="-"/>
              <a:defRPr sz="1500">
                <a:solidFill>
                  <a:schemeClr val="bg1"/>
                </a:solidFill>
              </a:defRPr>
            </a:lvl2pPr>
            <a:lvl3pPr marL="857250" indent="-171450">
              <a:buFont typeface="Arial" panose="020B0604020202020204" pitchFamily="34" charset="0"/>
              <a:buChar char="□"/>
              <a:defRPr sz="1350">
                <a:solidFill>
                  <a:schemeClr val="bg1"/>
                </a:solidFill>
              </a:defRPr>
            </a:lvl3pPr>
            <a:lvl4pPr marL="1200150" indent="-171450">
              <a:buFont typeface="Arial" panose="020B0604020202020204" pitchFamily="34" charset="0"/>
              <a:buChar char="○"/>
              <a:defRPr sz="1200">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46385807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Orange_background_heading_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DB1D4FE-0076-475F-8556-6941D45D14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
            <a:ext cx="9144000" cy="6856286"/>
          </a:xfrm>
          <a:prstGeom prst="rect">
            <a:avLst/>
          </a:prstGeom>
        </p:spPr>
      </p:pic>
      <p:sp>
        <p:nvSpPr>
          <p:cNvPr id="7" name="Text Placeholder 12">
            <a:extLst>
              <a:ext uri="{FF2B5EF4-FFF2-40B4-BE49-F238E27FC236}">
                <a16:creationId xmlns:a16="http://schemas.microsoft.com/office/drawing/2014/main" xmlns="" id="{C0112683-6B66-45CC-8C56-1BD8185DF850}"/>
              </a:ext>
            </a:extLst>
          </p:cNvPr>
          <p:cNvSpPr>
            <a:spLocks noGrp="1"/>
          </p:cNvSpPr>
          <p:nvPr>
            <p:ph type="body" sz="quarter" idx="10" hasCustomPrompt="1"/>
          </p:nvPr>
        </p:nvSpPr>
        <p:spPr>
          <a:xfrm>
            <a:off x="468253" y="446088"/>
            <a:ext cx="7913747" cy="675141"/>
          </a:xfrm>
          <a:prstGeom prst="rect">
            <a:avLst/>
          </a:prstGeom>
        </p:spPr>
        <p:txBody>
          <a:bodyPr/>
          <a:lstStyle>
            <a:lvl1pPr marL="0" indent="0">
              <a:buNone/>
              <a:defRPr sz="3000" b="1">
                <a:solidFill>
                  <a:schemeClr val="bg1"/>
                </a:solidFill>
                <a:latin typeface="+mj-lt"/>
              </a:defRPr>
            </a:lvl1pPr>
          </a:lstStyle>
          <a:p>
            <a:pPr lvl="0"/>
            <a:r>
              <a:rPr lang="en-US" dirty="0"/>
              <a:t>Heading</a:t>
            </a:r>
            <a:endParaRPr lang="en-GB" dirty="0"/>
          </a:p>
        </p:txBody>
      </p:sp>
    </p:spTree>
    <p:extLst>
      <p:ext uri="{BB962C8B-B14F-4D97-AF65-F5344CB8AC3E}">
        <p14:creationId xmlns:p14="http://schemas.microsoft.com/office/powerpoint/2010/main" val="273624855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White_section_brea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5F28C99-35C5-4962-9E30-42D0C78BB2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
            <a:ext cx="9144000" cy="6856286"/>
          </a:xfrm>
          <a:prstGeom prst="rect">
            <a:avLst/>
          </a:prstGeom>
        </p:spPr>
      </p:pic>
      <p:sp>
        <p:nvSpPr>
          <p:cNvPr id="7" name="Text Placeholder 8">
            <a:extLst>
              <a:ext uri="{FF2B5EF4-FFF2-40B4-BE49-F238E27FC236}">
                <a16:creationId xmlns:a16="http://schemas.microsoft.com/office/drawing/2014/main" xmlns="" id="{86D1DC43-6075-4EF2-8576-7DF332A73832}"/>
              </a:ext>
            </a:extLst>
          </p:cNvPr>
          <p:cNvSpPr>
            <a:spLocks noGrp="1"/>
          </p:cNvSpPr>
          <p:nvPr>
            <p:ph type="body" sz="quarter" idx="10" hasCustomPrompt="1"/>
          </p:nvPr>
        </p:nvSpPr>
        <p:spPr>
          <a:xfrm>
            <a:off x="1104896" y="1386114"/>
            <a:ext cx="6683828" cy="762001"/>
          </a:xfrm>
          <a:prstGeom prst="rect">
            <a:avLst/>
          </a:prstGeom>
        </p:spPr>
        <p:txBody>
          <a:bodyPr anchor="b"/>
          <a:lstStyle>
            <a:lvl1pPr marL="0" indent="0">
              <a:buNone/>
              <a:defRPr sz="3600" b="1">
                <a:solidFill>
                  <a:srgbClr val="F7942A"/>
                </a:solidFill>
                <a:latin typeface="+mj-lt"/>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dirty="0"/>
              <a:t>Title</a:t>
            </a:r>
          </a:p>
        </p:txBody>
      </p:sp>
      <p:sp>
        <p:nvSpPr>
          <p:cNvPr id="8" name="Text Placeholder 8">
            <a:extLst>
              <a:ext uri="{FF2B5EF4-FFF2-40B4-BE49-F238E27FC236}">
                <a16:creationId xmlns:a16="http://schemas.microsoft.com/office/drawing/2014/main" xmlns="" id="{394997BD-A3CA-4A08-A17F-588DD0490B91}"/>
              </a:ext>
            </a:extLst>
          </p:cNvPr>
          <p:cNvSpPr>
            <a:spLocks noGrp="1"/>
          </p:cNvSpPr>
          <p:nvPr>
            <p:ph type="body" sz="quarter" idx="12" hasCustomPrompt="1"/>
          </p:nvPr>
        </p:nvSpPr>
        <p:spPr>
          <a:xfrm>
            <a:off x="1104897" y="2148115"/>
            <a:ext cx="6683828" cy="585659"/>
          </a:xfrm>
          <a:prstGeom prst="rect">
            <a:avLst/>
          </a:prstGeom>
        </p:spPr>
        <p:txBody>
          <a:bodyPr anchor="t"/>
          <a:lstStyle>
            <a:lvl1pPr marL="0" indent="0">
              <a:buNone/>
              <a:defRPr sz="2700" b="1">
                <a:solidFill>
                  <a:schemeClr val="tx1"/>
                </a:solidFill>
                <a:latin typeface="+mj-lt"/>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dirty="0"/>
              <a:t>Subtitle</a:t>
            </a:r>
          </a:p>
        </p:txBody>
      </p:sp>
    </p:spTree>
    <p:extLst>
      <p:ext uri="{BB962C8B-B14F-4D97-AF65-F5344CB8AC3E}">
        <p14:creationId xmlns:p14="http://schemas.microsoft.com/office/powerpoint/2010/main" val="212479015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FB7736-4441-490F-A07B-2461A198F02F}"/>
              </a:ext>
            </a:extLst>
          </p:cNvPr>
          <p:cNvSpPr txBox="1">
            <a:spLocks/>
          </p:cNvSpPr>
          <p:nvPr/>
        </p:nvSpPr>
        <p:spPr>
          <a:xfrm>
            <a:off x="1143000" y="1122363"/>
            <a:ext cx="6858000" cy="238760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indent="0">
              <a:buFontTx/>
              <a:buNone/>
            </a:pPr>
            <a:r>
              <a:rPr lang="en-US" sz="4500" dirty="0"/>
              <a:t>Click to edit Master title style</a:t>
            </a:r>
            <a:endParaRPr lang="en-GB" sz="4500" dirty="0"/>
          </a:p>
        </p:txBody>
      </p:sp>
      <p:sp>
        <p:nvSpPr>
          <p:cNvPr id="3" name="Subtitle 2">
            <a:extLst>
              <a:ext uri="{FF2B5EF4-FFF2-40B4-BE49-F238E27FC236}">
                <a16:creationId xmlns:a16="http://schemas.microsoft.com/office/drawing/2014/main" xmlns="" id="{4F971271-0024-4A28-80FF-9D720C3E10D2}"/>
              </a:ext>
            </a:extLst>
          </p:cNvPr>
          <p:cNvSpPr txBox="1">
            <a:spLocks/>
          </p:cNvSpPr>
          <p:nvPr/>
        </p:nvSpPr>
        <p:spPr>
          <a:xfrm>
            <a:off x="1143000" y="3602038"/>
            <a:ext cx="6858000" cy="165576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a:t>Click to edit Master subtitle style</a:t>
            </a:r>
            <a:endParaRPr lang="en-GB" sz="1800"/>
          </a:p>
        </p:txBody>
      </p:sp>
    </p:spTree>
    <p:extLst>
      <p:ext uri="{BB962C8B-B14F-4D97-AF65-F5344CB8AC3E}">
        <p14:creationId xmlns:p14="http://schemas.microsoft.com/office/powerpoint/2010/main" val="2080983810"/>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30" r:id="rId16"/>
    <p:sldLayoutId id="2147483768" r:id="rId17"/>
    <p:sldLayoutId id="2147483727" r:id="rId18"/>
    <p:sldLayoutId id="2147483736" r:id="rId19"/>
  </p:sldLayoutIdLst>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6.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8.png"/><Relationship Id="rId1" Type="http://schemas.openxmlformats.org/officeDocument/2006/relationships/slideLayout" Target="../slideLayouts/slideLayout5.xml"/><Relationship Id="rId5" Type="http://schemas.openxmlformats.org/officeDocument/2006/relationships/image" Target="../media/image30.emf"/><Relationship Id="rId4" Type="http://schemas.openxmlformats.org/officeDocument/2006/relationships/image" Target="../media/image29.emf"/></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1.png"/><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8" Type="http://schemas.openxmlformats.org/officeDocument/2006/relationships/slide" Target="slide46.xml"/><Relationship Id="rId3" Type="http://schemas.openxmlformats.org/officeDocument/2006/relationships/slide" Target="slide9.xml"/><Relationship Id="rId7" Type="http://schemas.openxmlformats.org/officeDocument/2006/relationships/slide" Target="slide41.xml"/><Relationship Id="rId2" Type="http://schemas.openxmlformats.org/officeDocument/2006/relationships/slide" Target="slide4.xml"/><Relationship Id="rId1" Type="http://schemas.openxmlformats.org/officeDocument/2006/relationships/slideLayout" Target="../slideLayouts/slideLayout3.xml"/><Relationship Id="rId6" Type="http://schemas.openxmlformats.org/officeDocument/2006/relationships/slide" Target="slide35.xml"/><Relationship Id="rId5" Type="http://schemas.openxmlformats.org/officeDocument/2006/relationships/slide" Target="slide30.xml"/><Relationship Id="rId4" Type="http://schemas.openxmlformats.org/officeDocument/2006/relationships/slide" Target="slide2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3.png"/><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7.png"/><Relationship Id="rId1" Type="http://schemas.openxmlformats.org/officeDocument/2006/relationships/slideLayout" Target="../slideLayouts/slideLayout5.xml"/><Relationship Id="rId5" Type="http://schemas.openxmlformats.org/officeDocument/2006/relationships/image" Target="../media/image30.emf"/><Relationship Id="rId4" Type="http://schemas.openxmlformats.org/officeDocument/2006/relationships/image" Target="../media/image29.emf"/></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8.png"/><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6.png"/><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 Target="slide71.xml"/><Relationship Id="rId2" Type="http://schemas.openxmlformats.org/officeDocument/2006/relationships/slide" Target="slide53.xml"/><Relationship Id="rId1" Type="http://schemas.openxmlformats.org/officeDocument/2006/relationships/slideLayout" Target="../slideLayouts/slideLayout3.xml"/><Relationship Id="rId5" Type="http://schemas.openxmlformats.org/officeDocument/2006/relationships/slide" Target="slide89.xml"/><Relationship Id="rId4" Type="http://schemas.openxmlformats.org/officeDocument/2006/relationships/slide" Target="slide7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7.png"/><Relationship Id="rId1" Type="http://schemas.openxmlformats.org/officeDocument/2006/relationships/slideLayout" Target="../slideLayouts/slideLayout5.xml"/><Relationship Id="rId5" Type="http://schemas.openxmlformats.org/officeDocument/2006/relationships/image" Target="../media/image30.emf"/><Relationship Id="rId4" Type="http://schemas.openxmlformats.org/officeDocument/2006/relationships/image" Target="../media/image29.emf"/></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9.png"/><Relationship Id="rId1" Type="http://schemas.openxmlformats.org/officeDocument/2006/relationships/slideLayout" Target="../slideLayouts/slideLayout3.xml"/><Relationship Id="rId4" Type="http://schemas.openxmlformats.org/officeDocument/2006/relationships/image" Target="../media/image50.png"/></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7.png"/><Relationship Id="rId1" Type="http://schemas.openxmlformats.org/officeDocument/2006/relationships/slideLayout" Target="../slideLayouts/slideLayout5.xml"/><Relationship Id="rId5" Type="http://schemas.openxmlformats.org/officeDocument/2006/relationships/image" Target="../media/image30.emf"/><Relationship Id="rId4" Type="http://schemas.openxmlformats.org/officeDocument/2006/relationships/image" Target="../media/image29.emf"/></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ebprocure-stage.perfect.com/Login" TargetMode="Externa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5.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6.png"/><Relationship Id="rId1" Type="http://schemas.openxmlformats.org/officeDocument/2006/relationships/slideLayout" Target="../slideLayouts/slideLayout5.xml"/><Relationship Id="rId4" Type="http://schemas.openxmlformats.org/officeDocument/2006/relationships/image" Target="../media/image59.png"/></Relationships>
</file>

<file path=ppt/slides/_rels/slide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6.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7.pn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7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8.png"/><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69.png"/><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7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0.png"/><Relationship Id="rId1" Type="http://schemas.openxmlformats.org/officeDocument/2006/relationships/slideLayout" Target="../slideLayouts/slideLayout5.xml"/><Relationship Id="rId4" Type="http://schemas.openxmlformats.org/officeDocument/2006/relationships/image" Target="../media/image59.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8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8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6.png"/><Relationship Id="rId1" Type="http://schemas.openxmlformats.org/officeDocument/2006/relationships/slideLayout" Target="../slideLayouts/slideLayout5.xml"/><Relationship Id="rId4" Type="http://schemas.openxmlformats.org/officeDocument/2006/relationships/image" Target="../media/image77.png"/></Relationships>
</file>

<file path=ppt/slides/_rels/slide8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9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C9051D0E-D599-42A2-BE05-87F8B66EA3D4}"/>
              </a:ext>
            </a:extLst>
          </p:cNvPr>
          <p:cNvSpPr>
            <a:spLocks noGrp="1"/>
          </p:cNvSpPr>
          <p:nvPr>
            <p:ph type="body" sz="quarter" idx="10"/>
          </p:nvPr>
        </p:nvSpPr>
        <p:spPr/>
        <p:txBody>
          <a:bodyPr/>
          <a:lstStyle/>
          <a:p>
            <a:r>
              <a:rPr lang="en-US" dirty="0"/>
              <a:t>WebProcure</a:t>
            </a:r>
          </a:p>
        </p:txBody>
      </p:sp>
      <p:sp>
        <p:nvSpPr>
          <p:cNvPr id="5" name="Text Placeholder 4">
            <a:extLst>
              <a:ext uri="{FF2B5EF4-FFF2-40B4-BE49-F238E27FC236}">
                <a16:creationId xmlns:a16="http://schemas.microsoft.com/office/drawing/2014/main" xmlns="" id="{E25B4FBF-7FE8-4966-AB2C-A8EB98CE1686}"/>
              </a:ext>
            </a:extLst>
          </p:cNvPr>
          <p:cNvSpPr>
            <a:spLocks noGrp="1"/>
          </p:cNvSpPr>
          <p:nvPr>
            <p:ph type="body" sz="quarter" idx="12"/>
          </p:nvPr>
        </p:nvSpPr>
        <p:spPr/>
        <p:txBody>
          <a:bodyPr/>
          <a:lstStyle/>
          <a:p>
            <a:r>
              <a:rPr lang="en-US" dirty="0"/>
              <a:t>Supplier Management – How To</a:t>
            </a:r>
          </a:p>
        </p:txBody>
      </p:sp>
      <p:sp>
        <p:nvSpPr>
          <p:cNvPr id="8" name="Title 4"/>
          <p:cNvSpPr txBox="1">
            <a:spLocks/>
          </p:cNvSpPr>
          <p:nvPr/>
        </p:nvSpPr>
        <p:spPr>
          <a:xfrm>
            <a:off x="7726680" y="2826993"/>
            <a:ext cx="1417320" cy="400839"/>
          </a:xfrm>
          <a:prstGeom prst="rect">
            <a:avLst/>
          </a:prstGeom>
        </p:spPr>
        <p:txBody>
          <a:bodyPr vert="horz" lIns="91440" tIns="45720" rIns="91440" bIns="45720" rtlCol="0" anchor="ctr" anchorCtr="0">
            <a:normAutofit/>
          </a:bodyPr>
          <a:lstStyle>
            <a:lvl1pPr algn="l" defTabSz="457200" rtl="0" eaLnBrk="1" latinLnBrk="0" hangingPunct="1">
              <a:spcBef>
                <a:spcPct val="0"/>
              </a:spcBef>
              <a:buNone/>
              <a:defRPr sz="2800" kern="1200">
                <a:solidFill>
                  <a:schemeClr val="accent1"/>
                </a:solidFill>
                <a:latin typeface="VAG Rounded Std Thin"/>
                <a:ea typeface="+mj-ea"/>
                <a:cs typeface="VAG Rounded Std Thin"/>
              </a:defRPr>
            </a:lvl1pPr>
          </a:lstStyle>
          <a:p>
            <a:r>
              <a:rPr lang="en-US" sz="1100" dirty="0">
                <a:solidFill>
                  <a:schemeClr val="tx1">
                    <a:lumMod val="50000"/>
                    <a:lumOff val="50000"/>
                  </a:schemeClr>
                </a:solidFill>
              </a:rPr>
              <a:t>April 2020</a:t>
            </a:r>
          </a:p>
        </p:txBody>
      </p:sp>
    </p:spTree>
    <p:extLst>
      <p:ext uri="{BB962C8B-B14F-4D97-AF65-F5344CB8AC3E}">
        <p14:creationId xmlns:p14="http://schemas.microsoft.com/office/powerpoint/2010/main" val="368887798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DC4C6E7-BE94-4518-A3A0-F8AF9A4F2E68}"/>
              </a:ext>
            </a:extLst>
          </p:cNvPr>
          <p:cNvPicPr>
            <a:picLocks noChangeAspect="1"/>
          </p:cNvPicPr>
          <p:nvPr/>
        </p:nvPicPr>
        <p:blipFill>
          <a:blip r:embed="rId2"/>
          <a:stretch>
            <a:fillRect/>
          </a:stretch>
        </p:blipFill>
        <p:spPr>
          <a:xfrm>
            <a:off x="0" y="1736766"/>
            <a:ext cx="9144000" cy="3384468"/>
          </a:xfrm>
          <a:prstGeom prst="rect">
            <a:avLst/>
          </a:prstGeom>
        </p:spPr>
      </p:pic>
      <p:sp>
        <p:nvSpPr>
          <p:cNvPr id="4" name="Text Placeholder 3">
            <a:extLst>
              <a:ext uri="{FF2B5EF4-FFF2-40B4-BE49-F238E27FC236}">
                <a16:creationId xmlns:a16="http://schemas.microsoft.com/office/drawing/2014/main" xmlns="" id="{0F61DBEF-AFAD-4AAC-8230-8A8A492EDD09}"/>
              </a:ext>
            </a:extLst>
          </p:cNvPr>
          <p:cNvSpPr>
            <a:spLocks noGrp="1"/>
          </p:cNvSpPr>
          <p:nvPr>
            <p:ph type="body" sz="quarter" idx="10"/>
          </p:nvPr>
        </p:nvSpPr>
        <p:spPr/>
        <p:txBody>
          <a:bodyPr/>
          <a:lstStyle/>
          <a:p>
            <a:r>
              <a:rPr lang="en-US" dirty="0"/>
              <a:t>Select Edit Suppliers from Supplier Menu</a:t>
            </a:r>
          </a:p>
        </p:txBody>
      </p:sp>
      <p:sp>
        <p:nvSpPr>
          <p:cNvPr id="13" name="Rectangle 12"/>
          <p:cNvSpPr/>
          <p:nvPr/>
        </p:nvSpPr>
        <p:spPr>
          <a:xfrm>
            <a:off x="0" y="3887928"/>
            <a:ext cx="1938528" cy="214532"/>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mouse-pointer-md.png"/>
          <p:cNvPicPr>
            <a:picLocks noChangeAspect="1"/>
          </p:cNvPicPr>
          <p:nvPr/>
        </p:nvPicPr>
        <p:blipFill>
          <a:blip r:embed="rId3"/>
          <a:stretch>
            <a:fillRect/>
          </a:stretch>
        </p:blipFill>
        <p:spPr>
          <a:xfrm>
            <a:off x="741800" y="3995194"/>
            <a:ext cx="205314" cy="222424"/>
          </a:xfrm>
          <a:prstGeom prst="rect">
            <a:avLst/>
          </a:prstGeom>
        </p:spPr>
      </p:pic>
    </p:spTree>
    <p:extLst>
      <p:ext uri="{BB962C8B-B14F-4D97-AF65-F5344CB8AC3E}">
        <p14:creationId xmlns:p14="http://schemas.microsoft.com/office/powerpoint/2010/main" val="4232353558"/>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1BE5E444-3064-483E-859D-12444234E262}"/>
              </a:ext>
            </a:extLst>
          </p:cNvPr>
          <p:cNvSpPr>
            <a:spLocks noGrp="1"/>
          </p:cNvSpPr>
          <p:nvPr>
            <p:ph type="body" sz="quarter" idx="10"/>
          </p:nvPr>
        </p:nvSpPr>
        <p:spPr/>
        <p:txBody>
          <a:bodyPr/>
          <a:lstStyle/>
          <a:p>
            <a:r>
              <a:rPr lang="en-US" dirty="0"/>
              <a:t>Returns the Supplier Basic Search Screen</a:t>
            </a:r>
          </a:p>
        </p:txBody>
      </p:sp>
      <p:pic>
        <p:nvPicPr>
          <p:cNvPr id="5" name="Picture 4">
            <a:extLst>
              <a:ext uri="{FF2B5EF4-FFF2-40B4-BE49-F238E27FC236}">
                <a16:creationId xmlns:a16="http://schemas.microsoft.com/office/drawing/2014/main" xmlns="" id="{4DFC2710-FE26-41E3-A9E2-8BAB9FA3DA5C}"/>
              </a:ext>
            </a:extLst>
          </p:cNvPr>
          <p:cNvPicPr>
            <a:picLocks noChangeAspect="1"/>
          </p:cNvPicPr>
          <p:nvPr/>
        </p:nvPicPr>
        <p:blipFill>
          <a:blip r:embed="rId2"/>
          <a:stretch>
            <a:fillRect/>
          </a:stretch>
        </p:blipFill>
        <p:spPr>
          <a:xfrm>
            <a:off x="0" y="1241162"/>
            <a:ext cx="9144000" cy="4629674"/>
          </a:xfrm>
          <a:prstGeom prst="rect">
            <a:avLst/>
          </a:prstGeom>
        </p:spPr>
      </p:pic>
    </p:spTree>
    <p:extLst>
      <p:ext uri="{BB962C8B-B14F-4D97-AF65-F5344CB8AC3E}">
        <p14:creationId xmlns:p14="http://schemas.microsoft.com/office/powerpoint/2010/main" val="1944635042"/>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1BE5E444-3064-483E-859D-12444234E262}"/>
              </a:ext>
            </a:extLst>
          </p:cNvPr>
          <p:cNvSpPr>
            <a:spLocks noGrp="1"/>
          </p:cNvSpPr>
          <p:nvPr>
            <p:ph type="body" sz="quarter" idx="10"/>
          </p:nvPr>
        </p:nvSpPr>
        <p:spPr/>
        <p:txBody>
          <a:bodyPr/>
          <a:lstStyle/>
          <a:p>
            <a:r>
              <a:rPr lang="en-US" dirty="0"/>
              <a:t>Refined Search Screen Sections</a:t>
            </a:r>
          </a:p>
        </p:txBody>
      </p:sp>
      <p:sp>
        <p:nvSpPr>
          <p:cNvPr id="2" name="Text Placeholder 1">
            <a:extLst>
              <a:ext uri="{FF2B5EF4-FFF2-40B4-BE49-F238E27FC236}">
                <a16:creationId xmlns:a16="http://schemas.microsoft.com/office/drawing/2014/main" xmlns="" id="{2B8CC4A2-A630-46D3-90A0-5EEFCD21F9A1}"/>
              </a:ext>
            </a:extLst>
          </p:cNvPr>
          <p:cNvSpPr>
            <a:spLocks noGrp="1"/>
          </p:cNvSpPr>
          <p:nvPr>
            <p:ph type="body" sz="quarter" idx="11"/>
          </p:nvPr>
        </p:nvSpPr>
        <p:spPr>
          <a:xfrm>
            <a:off x="468253" y="1294423"/>
            <a:ext cx="7913747" cy="4227052"/>
          </a:xfrm>
        </p:spPr>
        <p:txBody>
          <a:bodyPr/>
          <a:lstStyle/>
          <a:p>
            <a:r>
              <a:rPr lang="en-US" dirty="0">
                <a:solidFill>
                  <a:srgbClr val="365F91"/>
                </a:solidFill>
                <a:latin typeface="Calibri" panose="020F0502020204030204" pitchFamily="34" charset="0"/>
                <a:cs typeface="Calibri" panose="020F0502020204030204" pitchFamily="34" charset="0"/>
              </a:rPr>
              <a:t>If you use arrows/carets on left – you can expand/compress sections – see next few slides for sections:</a:t>
            </a:r>
          </a:p>
        </p:txBody>
      </p:sp>
      <p:pic>
        <p:nvPicPr>
          <p:cNvPr id="3" name="Picture 2">
            <a:extLst>
              <a:ext uri="{FF2B5EF4-FFF2-40B4-BE49-F238E27FC236}">
                <a16:creationId xmlns:a16="http://schemas.microsoft.com/office/drawing/2014/main" xmlns="" id="{11AB14AA-CEF9-43B5-B22C-DDAF075BB205}"/>
              </a:ext>
            </a:extLst>
          </p:cNvPr>
          <p:cNvPicPr>
            <a:picLocks noChangeAspect="1"/>
          </p:cNvPicPr>
          <p:nvPr/>
        </p:nvPicPr>
        <p:blipFill>
          <a:blip r:embed="rId2"/>
          <a:stretch>
            <a:fillRect/>
          </a:stretch>
        </p:blipFill>
        <p:spPr>
          <a:xfrm>
            <a:off x="68930" y="1820327"/>
            <a:ext cx="9007334" cy="4023449"/>
          </a:xfrm>
          <a:prstGeom prst="rect">
            <a:avLst/>
          </a:prstGeom>
        </p:spPr>
      </p:pic>
    </p:spTree>
    <p:extLst>
      <p:ext uri="{BB962C8B-B14F-4D97-AF65-F5344CB8AC3E}">
        <p14:creationId xmlns:p14="http://schemas.microsoft.com/office/powerpoint/2010/main" val="2778025908"/>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1BE5E444-3064-483E-859D-12444234E262}"/>
              </a:ext>
            </a:extLst>
          </p:cNvPr>
          <p:cNvSpPr>
            <a:spLocks noGrp="1"/>
          </p:cNvSpPr>
          <p:nvPr>
            <p:ph type="body" sz="quarter" idx="10"/>
          </p:nvPr>
        </p:nvSpPr>
        <p:spPr/>
        <p:txBody>
          <a:bodyPr/>
          <a:lstStyle/>
          <a:p>
            <a:r>
              <a:rPr lang="en-US" dirty="0"/>
              <a:t>Vendor Fields</a:t>
            </a:r>
          </a:p>
        </p:txBody>
      </p:sp>
      <p:sp>
        <p:nvSpPr>
          <p:cNvPr id="2" name="Text Placeholder 1">
            <a:extLst>
              <a:ext uri="{FF2B5EF4-FFF2-40B4-BE49-F238E27FC236}">
                <a16:creationId xmlns:a16="http://schemas.microsoft.com/office/drawing/2014/main" xmlns="" id="{2B8CC4A2-A630-46D3-90A0-5EEFCD21F9A1}"/>
              </a:ext>
            </a:extLst>
          </p:cNvPr>
          <p:cNvSpPr>
            <a:spLocks noGrp="1"/>
          </p:cNvSpPr>
          <p:nvPr>
            <p:ph type="body" sz="quarter" idx="11"/>
          </p:nvPr>
        </p:nvSpPr>
        <p:spPr>
          <a:xfrm>
            <a:off x="468253" y="1294423"/>
            <a:ext cx="7913747" cy="4227052"/>
          </a:xfrm>
        </p:spPr>
        <p:txBody>
          <a:bodyPr/>
          <a:lstStyle/>
          <a:p>
            <a:r>
              <a:rPr lang="en-US" dirty="0">
                <a:solidFill>
                  <a:srgbClr val="365F91"/>
                </a:solidFill>
                <a:latin typeface="Calibri" panose="020F0502020204030204" pitchFamily="34" charset="0"/>
                <a:cs typeface="Calibri" panose="020F0502020204030204" pitchFamily="34" charset="0"/>
              </a:rPr>
              <a:t>Use Vendor Fields for basic Searches – see more details in next slides:</a:t>
            </a:r>
          </a:p>
        </p:txBody>
      </p:sp>
      <p:pic>
        <p:nvPicPr>
          <p:cNvPr id="5" name="Picture 4">
            <a:extLst>
              <a:ext uri="{FF2B5EF4-FFF2-40B4-BE49-F238E27FC236}">
                <a16:creationId xmlns:a16="http://schemas.microsoft.com/office/drawing/2014/main" xmlns="" id="{27D6BFFD-E0E4-490A-ABC2-7DC7A6F3E3E6}"/>
              </a:ext>
            </a:extLst>
          </p:cNvPr>
          <p:cNvPicPr>
            <a:picLocks noChangeAspect="1"/>
          </p:cNvPicPr>
          <p:nvPr/>
        </p:nvPicPr>
        <p:blipFill>
          <a:blip r:embed="rId2"/>
          <a:stretch>
            <a:fillRect/>
          </a:stretch>
        </p:blipFill>
        <p:spPr>
          <a:xfrm>
            <a:off x="1001005" y="1573622"/>
            <a:ext cx="6921856" cy="4540483"/>
          </a:xfrm>
          <a:prstGeom prst="rect">
            <a:avLst/>
          </a:prstGeom>
        </p:spPr>
      </p:pic>
    </p:spTree>
    <p:extLst>
      <p:ext uri="{BB962C8B-B14F-4D97-AF65-F5344CB8AC3E}">
        <p14:creationId xmlns:p14="http://schemas.microsoft.com/office/powerpoint/2010/main" val="4114224778"/>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1BE5E444-3064-483E-859D-12444234E262}"/>
              </a:ext>
            </a:extLst>
          </p:cNvPr>
          <p:cNvSpPr>
            <a:spLocks noGrp="1"/>
          </p:cNvSpPr>
          <p:nvPr>
            <p:ph type="body" sz="quarter" idx="10"/>
          </p:nvPr>
        </p:nvSpPr>
        <p:spPr/>
        <p:txBody>
          <a:bodyPr/>
          <a:lstStyle/>
          <a:p>
            <a:r>
              <a:rPr lang="en-US" dirty="0"/>
              <a:t>Buyer Custom Fields</a:t>
            </a:r>
          </a:p>
        </p:txBody>
      </p:sp>
      <p:sp>
        <p:nvSpPr>
          <p:cNvPr id="2" name="Text Placeholder 1">
            <a:extLst>
              <a:ext uri="{FF2B5EF4-FFF2-40B4-BE49-F238E27FC236}">
                <a16:creationId xmlns:a16="http://schemas.microsoft.com/office/drawing/2014/main" xmlns="" id="{2B8CC4A2-A630-46D3-90A0-5EEFCD21F9A1}"/>
              </a:ext>
            </a:extLst>
          </p:cNvPr>
          <p:cNvSpPr>
            <a:spLocks noGrp="1"/>
          </p:cNvSpPr>
          <p:nvPr>
            <p:ph type="body" sz="quarter" idx="11"/>
          </p:nvPr>
        </p:nvSpPr>
        <p:spPr>
          <a:xfrm>
            <a:off x="468253" y="1294423"/>
            <a:ext cx="7913747" cy="4227052"/>
          </a:xfrm>
        </p:spPr>
        <p:txBody>
          <a:bodyPr/>
          <a:lstStyle/>
          <a:p>
            <a:r>
              <a:rPr lang="en-US" dirty="0">
                <a:solidFill>
                  <a:srgbClr val="365F91"/>
                </a:solidFill>
                <a:latin typeface="Calibri" panose="020F0502020204030204" pitchFamily="34" charset="0"/>
                <a:cs typeface="Calibri" panose="020F0502020204030204" pitchFamily="34" charset="0"/>
              </a:rPr>
              <a:t>These fields are defined for each client as part of Vendor Registration and Vendor Management Design – these are data the vendor enters, or the client does to track and maintain details related to vendors:</a:t>
            </a:r>
          </a:p>
        </p:txBody>
      </p:sp>
      <p:pic>
        <p:nvPicPr>
          <p:cNvPr id="6" name="Picture 5">
            <a:extLst>
              <a:ext uri="{FF2B5EF4-FFF2-40B4-BE49-F238E27FC236}">
                <a16:creationId xmlns:a16="http://schemas.microsoft.com/office/drawing/2014/main" xmlns="" id="{74ADA23B-77AC-46DE-B4E1-A5AE0BD7D292}"/>
              </a:ext>
            </a:extLst>
          </p:cNvPr>
          <p:cNvPicPr>
            <a:picLocks noChangeAspect="1"/>
          </p:cNvPicPr>
          <p:nvPr/>
        </p:nvPicPr>
        <p:blipFill>
          <a:blip r:embed="rId2"/>
          <a:stretch>
            <a:fillRect/>
          </a:stretch>
        </p:blipFill>
        <p:spPr>
          <a:xfrm>
            <a:off x="570200" y="2057402"/>
            <a:ext cx="7826147" cy="3951758"/>
          </a:xfrm>
          <a:prstGeom prst="rect">
            <a:avLst/>
          </a:prstGeom>
        </p:spPr>
      </p:pic>
    </p:spTree>
    <p:extLst>
      <p:ext uri="{BB962C8B-B14F-4D97-AF65-F5344CB8AC3E}">
        <p14:creationId xmlns:p14="http://schemas.microsoft.com/office/powerpoint/2010/main" val="3905110576"/>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1BE5E444-3064-483E-859D-12444234E262}"/>
              </a:ext>
            </a:extLst>
          </p:cNvPr>
          <p:cNvSpPr>
            <a:spLocks noGrp="1"/>
          </p:cNvSpPr>
          <p:nvPr>
            <p:ph type="body" sz="quarter" idx="10"/>
          </p:nvPr>
        </p:nvSpPr>
        <p:spPr/>
        <p:txBody>
          <a:bodyPr/>
          <a:lstStyle/>
          <a:p>
            <a:r>
              <a:rPr lang="en-US" dirty="0"/>
              <a:t>Validations</a:t>
            </a:r>
          </a:p>
        </p:txBody>
      </p:sp>
      <p:sp>
        <p:nvSpPr>
          <p:cNvPr id="2" name="Text Placeholder 1">
            <a:extLst>
              <a:ext uri="{FF2B5EF4-FFF2-40B4-BE49-F238E27FC236}">
                <a16:creationId xmlns:a16="http://schemas.microsoft.com/office/drawing/2014/main" xmlns="" id="{2B8CC4A2-A630-46D3-90A0-5EEFCD21F9A1}"/>
              </a:ext>
            </a:extLst>
          </p:cNvPr>
          <p:cNvSpPr>
            <a:spLocks noGrp="1"/>
          </p:cNvSpPr>
          <p:nvPr>
            <p:ph type="body" sz="quarter" idx="11"/>
          </p:nvPr>
        </p:nvSpPr>
        <p:spPr>
          <a:xfrm>
            <a:off x="468253" y="1294423"/>
            <a:ext cx="7913747" cy="4227052"/>
          </a:xfrm>
        </p:spPr>
        <p:txBody>
          <a:bodyPr/>
          <a:lstStyle/>
          <a:p>
            <a:r>
              <a:rPr lang="en-US" dirty="0">
                <a:solidFill>
                  <a:srgbClr val="365F91"/>
                </a:solidFill>
                <a:latin typeface="Calibri" panose="020F0502020204030204" pitchFamily="34" charset="0"/>
                <a:cs typeface="Calibri" panose="020F0502020204030204" pitchFamily="34" charset="0"/>
              </a:rPr>
              <a:t>Validations are tools used to collect information about certifications, debarment statuses, approval processes and a variety of client tracked items – these can be defined by each client – some examples are below:</a:t>
            </a:r>
          </a:p>
        </p:txBody>
      </p:sp>
      <p:pic>
        <p:nvPicPr>
          <p:cNvPr id="6" name="Picture 5">
            <a:extLst>
              <a:ext uri="{FF2B5EF4-FFF2-40B4-BE49-F238E27FC236}">
                <a16:creationId xmlns:a16="http://schemas.microsoft.com/office/drawing/2014/main" xmlns="" id="{87D00965-8BE0-4E12-B3C0-98B010C40A5A}"/>
              </a:ext>
            </a:extLst>
          </p:cNvPr>
          <p:cNvPicPr>
            <a:picLocks noChangeAspect="1"/>
          </p:cNvPicPr>
          <p:nvPr/>
        </p:nvPicPr>
        <p:blipFill>
          <a:blip r:embed="rId2"/>
          <a:stretch>
            <a:fillRect/>
          </a:stretch>
        </p:blipFill>
        <p:spPr>
          <a:xfrm>
            <a:off x="389466" y="2069815"/>
            <a:ext cx="8560240" cy="2457576"/>
          </a:xfrm>
          <a:prstGeom prst="rect">
            <a:avLst/>
          </a:prstGeom>
        </p:spPr>
      </p:pic>
      <p:pic>
        <p:nvPicPr>
          <p:cNvPr id="7" name="Picture 6">
            <a:extLst>
              <a:ext uri="{FF2B5EF4-FFF2-40B4-BE49-F238E27FC236}">
                <a16:creationId xmlns:a16="http://schemas.microsoft.com/office/drawing/2014/main" xmlns="" id="{CC4FE048-ECDD-4237-8B97-F3F9A73AF3F4}"/>
              </a:ext>
            </a:extLst>
          </p:cNvPr>
          <p:cNvPicPr>
            <a:picLocks noChangeAspect="1"/>
          </p:cNvPicPr>
          <p:nvPr/>
        </p:nvPicPr>
        <p:blipFill>
          <a:blip r:embed="rId3"/>
          <a:stretch>
            <a:fillRect/>
          </a:stretch>
        </p:blipFill>
        <p:spPr>
          <a:xfrm>
            <a:off x="467571" y="4367719"/>
            <a:ext cx="8293526" cy="933498"/>
          </a:xfrm>
          <a:prstGeom prst="rect">
            <a:avLst/>
          </a:prstGeom>
        </p:spPr>
      </p:pic>
      <p:pic>
        <p:nvPicPr>
          <p:cNvPr id="8" name="Picture 7">
            <a:extLst>
              <a:ext uri="{FF2B5EF4-FFF2-40B4-BE49-F238E27FC236}">
                <a16:creationId xmlns:a16="http://schemas.microsoft.com/office/drawing/2014/main" xmlns="" id="{88659438-526B-4972-B518-8DDAE02536F0}"/>
              </a:ext>
            </a:extLst>
          </p:cNvPr>
          <p:cNvPicPr>
            <a:picLocks noChangeAspect="1"/>
          </p:cNvPicPr>
          <p:nvPr/>
        </p:nvPicPr>
        <p:blipFill>
          <a:blip r:embed="rId4"/>
          <a:stretch>
            <a:fillRect/>
          </a:stretch>
        </p:blipFill>
        <p:spPr>
          <a:xfrm>
            <a:off x="474980" y="5319179"/>
            <a:ext cx="8312577" cy="368319"/>
          </a:xfrm>
          <a:prstGeom prst="rect">
            <a:avLst/>
          </a:prstGeom>
        </p:spPr>
      </p:pic>
    </p:spTree>
    <p:extLst>
      <p:ext uri="{BB962C8B-B14F-4D97-AF65-F5344CB8AC3E}">
        <p14:creationId xmlns:p14="http://schemas.microsoft.com/office/powerpoint/2010/main" val="1218439492"/>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101DF800-2310-43B9-A6F6-2094A4E61404}"/>
              </a:ext>
            </a:extLst>
          </p:cNvPr>
          <p:cNvPicPr>
            <a:picLocks noChangeAspect="1"/>
          </p:cNvPicPr>
          <p:nvPr/>
        </p:nvPicPr>
        <p:blipFill>
          <a:blip r:embed="rId2"/>
          <a:stretch>
            <a:fillRect/>
          </a:stretch>
        </p:blipFill>
        <p:spPr>
          <a:xfrm>
            <a:off x="1619075" y="5920112"/>
            <a:ext cx="5053860" cy="933688"/>
          </a:xfrm>
          <a:prstGeom prst="rect">
            <a:avLst/>
          </a:prstGeom>
        </p:spPr>
      </p:pic>
      <p:pic>
        <p:nvPicPr>
          <p:cNvPr id="12" name="Picture 11">
            <a:extLst>
              <a:ext uri="{FF2B5EF4-FFF2-40B4-BE49-F238E27FC236}">
                <a16:creationId xmlns:a16="http://schemas.microsoft.com/office/drawing/2014/main" xmlns="" id="{F40A88EE-7DC1-4192-A4D9-E7E814842A2B}"/>
              </a:ext>
            </a:extLst>
          </p:cNvPr>
          <p:cNvPicPr>
            <a:picLocks noChangeAspect="1"/>
          </p:cNvPicPr>
          <p:nvPr/>
        </p:nvPicPr>
        <p:blipFill>
          <a:blip r:embed="rId3"/>
          <a:stretch>
            <a:fillRect/>
          </a:stretch>
        </p:blipFill>
        <p:spPr>
          <a:xfrm>
            <a:off x="1495464" y="1989665"/>
            <a:ext cx="6029462" cy="3955105"/>
          </a:xfrm>
          <a:prstGeom prst="rect">
            <a:avLst/>
          </a:prstGeom>
        </p:spPr>
      </p:pic>
      <p:sp>
        <p:nvSpPr>
          <p:cNvPr id="5" name="Text Placeholder 4">
            <a:extLst>
              <a:ext uri="{FF2B5EF4-FFF2-40B4-BE49-F238E27FC236}">
                <a16:creationId xmlns:a16="http://schemas.microsoft.com/office/drawing/2014/main" xmlns="" id="{2382133F-7A19-4AEE-8A91-8633829E7E1B}"/>
              </a:ext>
            </a:extLst>
          </p:cNvPr>
          <p:cNvSpPr>
            <a:spLocks noGrp="1"/>
          </p:cNvSpPr>
          <p:nvPr>
            <p:ph type="body" sz="quarter" idx="10"/>
          </p:nvPr>
        </p:nvSpPr>
        <p:spPr/>
        <p:txBody>
          <a:bodyPr/>
          <a:lstStyle/>
          <a:p>
            <a:r>
              <a:rPr lang="en-US" dirty="0"/>
              <a:t>Basic – Enter the Supplier Name &amp; Search</a:t>
            </a:r>
          </a:p>
        </p:txBody>
      </p:sp>
      <p:sp>
        <p:nvSpPr>
          <p:cNvPr id="6" name="Text Placeholder 5">
            <a:extLst>
              <a:ext uri="{FF2B5EF4-FFF2-40B4-BE49-F238E27FC236}">
                <a16:creationId xmlns:a16="http://schemas.microsoft.com/office/drawing/2014/main" xmlns="" id="{BBCB6E37-8AC2-4EC9-9942-1264509DBB60}"/>
              </a:ext>
            </a:extLst>
          </p:cNvPr>
          <p:cNvSpPr>
            <a:spLocks noGrp="1"/>
          </p:cNvSpPr>
          <p:nvPr>
            <p:ph type="body" sz="quarter" idx="11"/>
          </p:nvPr>
        </p:nvSpPr>
        <p:spPr>
          <a:xfrm>
            <a:off x="468253" y="1226689"/>
            <a:ext cx="7913747" cy="4227052"/>
          </a:xfrm>
        </p:spPr>
        <p:txBody>
          <a:bodyPr/>
          <a:lstStyle/>
          <a:p>
            <a:pPr marL="228600" marR="0">
              <a:spcBef>
                <a:spcPts val="0"/>
              </a:spcBef>
              <a:spcAft>
                <a:spcPts val="0"/>
              </a:spcAft>
            </a:pPr>
            <a:r>
              <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rPr>
              <a:t>Type the most unique part of the Supplier Organization name into the Name field.  This action will help reduce the Search Results.  Example: Test Office Supplies—Enter only “Test” into the </a:t>
            </a:r>
            <a:r>
              <a:rPr lang="en-US" b="1" dirty="0">
                <a:solidFill>
                  <a:srgbClr val="365F91"/>
                </a:solidFill>
                <a:latin typeface="Calibri" panose="020F0502020204030204" pitchFamily="34" charset="0"/>
                <a:ea typeface="Times New Roman" panose="02020603050405020304" pitchFamily="18" charset="0"/>
                <a:cs typeface="Calibri" panose="020F0502020204030204" pitchFamily="34" charset="0"/>
              </a:rPr>
              <a:t>Name</a:t>
            </a:r>
            <a:r>
              <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rPr>
              <a:t> field and </a:t>
            </a:r>
            <a:r>
              <a:rPr lang="en-US" b="1" dirty="0">
                <a:solidFill>
                  <a:srgbClr val="365F91"/>
                </a:solidFill>
                <a:latin typeface="Calibri" panose="020F0502020204030204" pitchFamily="34" charset="0"/>
                <a:ea typeface="Times New Roman" panose="02020603050405020304" pitchFamily="18" charset="0"/>
                <a:cs typeface="Calibri" panose="020F0502020204030204" pitchFamily="34" charset="0"/>
              </a:rPr>
              <a:t>Search</a:t>
            </a:r>
            <a:endParaRPr lang="en-US" sz="2000" b="1" dirty="0">
              <a:latin typeface="Times New Roman" panose="02020603050405020304" pitchFamily="18" charset="0"/>
              <a:ea typeface="Times New Roman" panose="02020603050405020304" pitchFamily="18" charset="0"/>
            </a:endParaRPr>
          </a:p>
          <a:p>
            <a:endParaRPr lang="en-US" dirty="0"/>
          </a:p>
        </p:txBody>
      </p:sp>
      <p:sp>
        <p:nvSpPr>
          <p:cNvPr id="9" name="Rectangle 8">
            <a:extLst>
              <a:ext uri="{FF2B5EF4-FFF2-40B4-BE49-F238E27FC236}">
                <a16:creationId xmlns:a16="http://schemas.microsoft.com/office/drawing/2014/main" xmlns="" id="{506A214D-C119-4957-8DCD-8D7B9D0D0461}"/>
              </a:ext>
            </a:extLst>
          </p:cNvPr>
          <p:cNvSpPr/>
          <p:nvPr/>
        </p:nvSpPr>
        <p:spPr>
          <a:xfrm>
            <a:off x="4182532" y="2428848"/>
            <a:ext cx="1374985" cy="222424"/>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mouse-pointer-md.png">
            <a:extLst>
              <a:ext uri="{FF2B5EF4-FFF2-40B4-BE49-F238E27FC236}">
                <a16:creationId xmlns:a16="http://schemas.microsoft.com/office/drawing/2014/main" xmlns="" id="{368905FF-39C4-43D3-ABF1-49E76D3767D1}"/>
              </a:ext>
            </a:extLst>
          </p:cNvPr>
          <p:cNvPicPr>
            <a:picLocks noChangeAspect="1"/>
          </p:cNvPicPr>
          <p:nvPr/>
        </p:nvPicPr>
        <p:blipFill>
          <a:blip r:embed="rId4"/>
          <a:stretch>
            <a:fillRect/>
          </a:stretch>
        </p:blipFill>
        <p:spPr>
          <a:xfrm>
            <a:off x="5215924" y="2544006"/>
            <a:ext cx="205314" cy="222424"/>
          </a:xfrm>
          <a:prstGeom prst="rect">
            <a:avLst/>
          </a:prstGeom>
        </p:spPr>
      </p:pic>
      <p:sp>
        <p:nvSpPr>
          <p:cNvPr id="11" name="Rectangle 10">
            <a:extLst>
              <a:ext uri="{FF2B5EF4-FFF2-40B4-BE49-F238E27FC236}">
                <a16:creationId xmlns:a16="http://schemas.microsoft.com/office/drawing/2014/main" xmlns="" id="{B4BF6D9C-E5E9-40B0-98F8-FE17541CB1D0}"/>
              </a:ext>
            </a:extLst>
          </p:cNvPr>
          <p:cNvSpPr/>
          <p:nvPr/>
        </p:nvSpPr>
        <p:spPr>
          <a:xfrm>
            <a:off x="4876800" y="6536268"/>
            <a:ext cx="536448" cy="255884"/>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mouse-pointer-md.png">
            <a:extLst>
              <a:ext uri="{FF2B5EF4-FFF2-40B4-BE49-F238E27FC236}">
                <a16:creationId xmlns:a16="http://schemas.microsoft.com/office/drawing/2014/main" xmlns="" id="{6122487C-D290-4DDD-8F60-4B208961A0ED}"/>
              </a:ext>
            </a:extLst>
          </p:cNvPr>
          <p:cNvPicPr>
            <a:picLocks noChangeAspect="1"/>
          </p:cNvPicPr>
          <p:nvPr/>
        </p:nvPicPr>
        <p:blipFill>
          <a:blip r:embed="rId4"/>
          <a:stretch>
            <a:fillRect/>
          </a:stretch>
        </p:blipFill>
        <p:spPr>
          <a:xfrm>
            <a:off x="5358043" y="6642012"/>
            <a:ext cx="244890" cy="265298"/>
          </a:xfrm>
          <a:prstGeom prst="rect">
            <a:avLst/>
          </a:prstGeom>
        </p:spPr>
      </p:pic>
    </p:spTree>
    <p:extLst>
      <p:ext uri="{BB962C8B-B14F-4D97-AF65-F5344CB8AC3E}">
        <p14:creationId xmlns:p14="http://schemas.microsoft.com/office/powerpoint/2010/main" val="468624423"/>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ABC4D59-3040-4697-A137-2F23AC14BBEA}"/>
              </a:ext>
            </a:extLst>
          </p:cNvPr>
          <p:cNvPicPr>
            <a:picLocks noChangeAspect="1"/>
          </p:cNvPicPr>
          <p:nvPr/>
        </p:nvPicPr>
        <p:blipFill>
          <a:blip r:embed="rId2"/>
          <a:stretch>
            <a:fillRect/>
          </a:stretch>
        </p:blipFill>
        <p:spPr>
          <a:xfrm>
            <a:off x="0" y="960857"/>
            <a:ext cx="9144000" cy="4936286"/>
          </a:xfrm>
          <a:prstGeom prst="rect">
            <a:avLst/>
          </a:prstGeom>
        </p:spPr>
      </p:pic>
      <p:sp>
        <p:nvSpPr>
          <p:cNvPr id="3" name="Text Placeholder 2">
            <a:extLst>
              <a:ext uri="{FF2B5EF4-FFF2-40B4-BE49-F238E27FC236}">
                <a16:creationId xmlns:a16="http://schemas.microsoft.com/office/drawing/2014/main" xmlns="" id="{101C5FAD-6BEA-4B4B-91C2-CA412E7D09ED}"/>
              </a:ext>
            </a:extLst>
          </p:cNvPr>
          <p:cNvSpPr>
            <a:spLocks noGrp="1"/>
          </p:cNvSpPr>
          <p:nvPr>
            <p:ph type="body" sz="quarter" idx="10"/>
          </p:nvPr>
        </p:nvSpPr>
        <p:spPr/>
        <p:txBody>
          <a:bodyPr/>
          <a:lstStyle/>
          <a:p>
            <a:r>
              <a:rPr lang="en-US" dirty="0"/>
              <a:t>Returns any Supplier with Name or DBA</a:t>
            </a:r>
          </a:p>
        </p:txBody>
      </p:sp>
      <p:sp>
        <p:nvSpPr>
          <p:cNvPr id="11" name="Rectangle 10"/>
          <p:cNvSpPr/>
          <p:nvPr/>
        </p:nvSpPr>
        <p:spPr>
          <a:xfrm>
            <a:off x="2643679" y="3565594"/>
            <a:ext cx="1669312" cy="786950"/>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ED56DA30-525E-47E6-B469-3DCB3CC8264E}"/>
              </a:ext>
            </a:extLst>
          </p:cNvPr>
          <p:cNvSpPr/>
          <p:nvPr/>
        </p:nvSpPr>
        <p:spPr>
          <a:xfrm>
            <a:off x="979471" y="4120329"/>
            <a:ext cx="1669312" cy="1776813"/>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3974408"/>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099AF321-5143-4C56-AB14-A91B3D24DA14}"/>
              </a:ext>
            </a:extLst>
          </p:cNvPr>
          <p:cNvSpPr>
            <a:spLocks noGrp="1"/>
          </p:cNvSpPr>
          <p:nvPr>
            <p:ph type="body" sz="quarter" idx="10"/>
          </p:nvPr>
        </p:nvSpPr>
        <p:spPr/>
        <p:txBody>
          <a:bodyPr/>
          <a:lstStyle/>
          <a:p>
            <a:r>
              <a:rPr lang="en-US" dirty="0"/>
              <a:t>Locate Supplier to Review and Edit</a:t>
            </a:r>
          </a:p>
        </p:txBody>
      </p:sp>
      <p:pic>
        <p:nvPicPr>
          <p:cNvPr id="1026" name="Picture 1">
            <a:extLst>
              <a:ext uri="{FF2B5EF4-FFF2-40B4-BE49-F238E27FC236}">
                <a16:creationId xmlns:a16="http://schemas.microsoft.com/office/drawing/2014/main" xmlns="" id="{9556015A-B9D2-4C64-A849-E7018C0AA1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47" y="1534846"/>
            <a:ext cx="8781668" cy="461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xmlns="" id="{60440867-2FA3-4EC5-B11B-15C956841AD3}"/>
              </a:ext>
            </a:extLst>
          </p:cNvPr>
          <p:cNvSpPr/>
          <p:nvPr/>
        </p:nvSpPr>
        <p:spPr>
          <a:xfrm>
            <a:off x="1085088" y="5656409"/>
            <a:ext cx="7729727" cy="292608"/>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mouse-pointer-md.png">
            <a:extLst>
              <a:ext uri="{FF2B5EF4-FFF2-40B4-BE49-F238E27FC236}">
                <a16:creationId xmlns:a16="http://schemas.microsoft.com/office/drawing/2014/main" xmlns="" id="{2622AC0D-D5E9-49CE-848B-CEBB819EB521}"/>
              </a:ext>
            </a:extLst>
          </p:cNvPr>
          <p:cNvPicPr>
            <a:picLocks noChangeAspect="1"/>
          </p:cNvPicPr>
          <p:nvPr/>
        </p:nvPicPr>
        <p:blipFill>
          <a:blip r:embed="rId3"/>
          <a:stretch>
            <a:fillRect/>
          </a:stretch>
        </p:blipFill>
        <p:spPr>
          <a:xfrm>
            <a:off x="8263034" y="5912604"/>
            <a:ext cx="269950" cy="292446"/>
          </a:xfrm>
          <a:prstGeom prst="rect">
            <a:avLst/>
          </a:prstGeom>
        </p:spPr>
      </p:pic>
      <p:grpSp>
        <p:nvGrpSpPr>
          <p:cNvPr id="5" name="Group 5">
            <a:extLst>
              <a:ext uri="{FF2B5EF4-FFF2-40B4-BE49-F238E27FC236}">
                <a16:creationId xmlns:a16="http://schemas.microsoft.com/office/drawing/2014/main" xmlns="" id="{2C43D662-2CFA-4A9B-9809-222F326DD0C8}"/>
              </a:ext>
            </a:extLst>
          </p:cNvPr>
          <p:cNvGrpSpPr>
            <a:grpSpLocks noChangeAspect="1"/>
          </p:cNvGrpSpPr>
          <p:nvPr/>
        </p:nvGrpSpPr>
        <p:grpSpPr bwMode="auto">
          <a:xfrm>
            <a:off x="442913" y="1285877"/>
            <a:ext cx="7939087" cy="366713"/>
            <a:chOff x="279" y="810"/>
            <a:chExt cx="5001" cy="231"/>
          </a:xfrm>
        </p:grpSpPr>
        <p:sp>
          <p:nvSpPr>
            <p:cNvPr id="6" name="AutoShape 4">
              <a:extLst>
                <a:ext uri="{FF2B5EF4-FFF2-40B4-BE49-F238E27FC236}">
                  <a16:creationId xmlns:a16="http://schemas.microsoft.com/office/drawing/2014/main" xmlns="" id="{F19DFF65-88E3-413A-9BB0-81A0455AF428}"/>
                </a:ext>
              </a:extLst>
            </p:cNvPr>
            <p:cNvSpPr>
              <a:spLocks noChangeAspect="1" noChangeArrowheads="1" noTextEdit="1"/>
            </p:cNvSpPr>
            <p:nvPr/>
          </p:nvSpPr>
          <p:spPr bwMode="auto">
            <a:xfrm>
              <a:off x="279" y="810"/>
              <a:ext cx="5001"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6">
              <a:extLst>
                <a:ext uri="{FF2B5EF4-FFF2-40B4-BE49-F238E27FC236}">
                  <a16:creationId xmlns:a16="http://schemas.microsoft.com/office/drawing/2014/main" xmlns="" id="{6A6821C8-A62C-4A81-9E6A-F547DBD6BA6D}"/>
                </a:ext>
              </a:extLst>
            </p:cNvPr>
            <p:cNvSpPr>
              <a:spLocks noChangeArrowheads="1"/>
            </p:cNvSpPr>
            <p:nvPr/>
          </p:nvSpPr>
          <p:spPr bwMode="auto">
            <a:xfrm>
              <a:off x="471" y="827"/>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7">
              <a:extLst>
                <a:ext uri="{FF2B5EF4-FFF2-40B4-BE49-F238E27FC236}">
                  <a16:creationId xmlns:a16="http://schemas.microsoft.com/office/drawing/2014/main" xmlns="" id="{764EF528-99E8-4C5F-8C0F-40AD7F1599B5}"/>
                </a:ext>
              </a:extLst>
            </p:cNvPr>
            <p:cNvSpPr>
              <a:spLocks noChangeArrowheads="1"/>
            </p:cNvSpPr>
            <p:nvPr/>
          </p:nvSpPr>
          <p:spPr bwMode="auto">
            <a:xfrm>
              <a:off x="568" y="827"/>
              <a:ext cx="104"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0000"/>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8">
              <a:extLst>
                <a:ext uri="{FF2B5EF4-FFF2-40B4-BE49-F238E27FC236}">
                  <a16:creationId xmlns:a16="http://schemas.microsoft.com/office/drawing/2014/main" xmlns="" id="{A3BE1CE5-06AB-4AB7-BFCE-D7246ED284E2}"/>
                </a:ext>
              </a:extLst>
            </p:cNvPr>
            <p:cNvSpPr>
              <a:spLocks noChangeArrowheads="1"/>
            </p:cNvSpPr>
            <p:nvPr/>
          </p:nvSpPr>
          <p:spPr bwMode="auto">
            <a:xfrm>
              <a:off x="608" y="818"/>
              <a:ext cx="1090"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0000"/>
                  </a:solidFill>
                  <a:effectLst/>
                  <a:latin typeface="Calibri" panose="020F0502020204030204" pitchFamily="34" charset="0"/>
                </a:rPr>
                <a:t>Click the Edit icon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16" name="Group 11">
              <a:extLst>
                <a:ext uri="{FF2B5EF4-FFF2-40B4-BE49-F238E27FC236}">
                  <a16:creationId xmlns:a16="http://schemas.microsoft.com/office/drawing/2014/main" xmlns="" id="{BC8BD99F-1754-4DCE-92C4-53E336C0D469}"/>
                </a:ext>
              </a:extLst>
            </p:cNvPr>
            <p:cNvGrpSpPr>
              <a:grpSpLocks/>
            </p:cNvGrpSpPr>
            <p:nvPr/>
          </p:nvGrpSpPr>
          <p:grpSpPr bwMode="auto">
            <a:xfrm>
              <a:off x="1617" y="819"/>
              <a:ext cx="121" cy="128"/>
              <a:chOff x="1617" y="819"/>
              <a:chExt cx="121" cy="128"/>
            </a:xfrm>
          </p:grpSpPr>
          <p:pic>
            <p:nvPicPr>
              <p:cNvPr id="1033" name="Picture 9">
                <a:extLst>
                  <a:ext uri="{FF2B5EF4-FFF2-40B4-BE49-F238E27FC236}">
                    <a16:creationId xmlns:a16="http://schemas.microsoft.com/office/drawing/2014/main" xmlns="" id="{E9A0EDD9-9487-4C9A-AAEA-FB0A3A06D8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7" y="819"/>
                <a:ext cx="121"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0">
                <a:extLst>
                  <a:ext uri="{FF2B5EF4-FFF2-40B4-BE49-F238E27FC236}">
                    <a16:creationId xmlns:a16="http://schemas.microsoft.com/office/drawing/2014/main" xmlns="" id="{2602BA26-ABA6-416F-AF13-92B1C5F4D0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7" y="819"/>
                <a:ext cx="121"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Rectangle 12">
              <a:extLst>
                <a:ext uri="{FF2B5EF4-FFF2-40B4-BE49-F238E27FC236}">
                  <a16:creationId xmlns:a16="http://schemas.microsoft.com/office/drawing/2014/main" xmlns="" id="{2C4F3BDC-3F5C-43EF-ABA7-8A256A57A6DF}"/>
                </a:ext>
              </a:extLst>
            </p:cNvPr>
            <p:cNvSpPr>
              <a:spLocks noChangeArrowheads="1"/>
            </p:cNvSpPr>
            <p:nvPr/>
          </p:nvSpPr>
          <p:spPr bwMode="auto">
            <a:xfrm>
              <a:off x="1738" y="818"/>
              <a:ext cx="104"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333399"/>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13">
              <a:extLst>
                <a:ext uri="{FF2B5EF4-FFF2-40B4-BE49-F238E27FC236}">
                  <a16:creationId xmlns:a16="http://schemas.microsoft.com/office/drawing/2014/main" xmlns="" id="{EE1A3C3A-D794-4A97-9382-6A52601DD344}"/>
                </a:ext>
              </a:extLst>
            </p:cNvPr>
            <p:cNvSpPr>
              <a:spLocks noChangeArrowheads="1"/>
            </p:cNvSpPr>
            <p:nvPr/>
          </p:nvSpPr>
          <p:spPr bwMode="auto">
            <a:xfrm>
              <a:off x="1762" y="818"/>
              <a:ext cx="104"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333399"/>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14">
              <a:extLst>
                <a:ext uri="{FF2B5EF4-FFF2-40B4-BE49-F238E27FC236}">
                  <a16:creationId xmlns:a16="http://schemas.microsoft.com/office/drawing/2014/main" xmlns="" id="{B44D5048-3DB1-43BF-A986-0C4E53221AA4}"/>
                </a:ext>
              </a:extLst>
            </p:cNvPr>
            <p:cNvSpPr>
              <a:spLocks noChangeArrowheads="1"/>
            </p:cNvSpPr>
            <p:nvPr/>
          </p:nvSpPr>
          <p:spPr bwMode="auto">
            <a:xfrm>
              <a:off x="1794" y="818"/>
              <a:ext cx="665"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0000"/>
                  </a:solidFill>
                  <a:effectLst/>
                  <a:latin typeface="Calibri" panose="020F0502020204030204" pitchFamily="34" charset="0"/>
                </a:rPr>
                <a:t>within the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Rectangle 15">
              <a:extLst>
                <a:ext uri="{FF2B5EF4-FFF2-40B4-BE49-F238E27FC236}">
                  <a16:creationId xmlns:a16="http://schemas.microsoft.com/office/drawing/2014/main" xmlns="" id="{7DAE7BE3-3306-4C37-BBCB-05DFC4198AC7}"/>
                </a:ext>
              </a:extLst>
            </p:cNvPr>
            <p:cNvSpPr>
              <a:spLocks noChangeArrowheads="1"/>
            </p:cNvSpPr>
            <p:nvPr/>
          </p:nvSpPr>
          <p:spPr bwMode="auto">
            <a:xfrm>
              <a:off x="2379" y="818"/>
              <a:ext cx="489"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dirty="0">
                  <a:ln>
                    <a:noFill/>
                  </a:ln>
                  <a:solidFill>
                    <a:srgbClr val="000000"/>
                  </a:solidFill>
                  <a:effectLst/>
                  <a:latin typeface="Calibri" panose="020F0502020204030204" pitchFamily="34" charset="0"/>
                </a:rPr>
                <a:t>Actions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 name="Rectangle 16">
              <a:extLst>
                <a:ext uri="{FF2B5EF4-FFF2-40B4-BE49-F238E27FC236}">
                  <a16:creationId xmlns:a16="http://schemas.microsoft.com/office/drawing/2014/main" xmlns="" id="{9FA2E598-7F3B-45EF-AB90-E2FE863D0C53}"/>
                </a:ext>
              </a:extLst>
            </p:cNvPr>
            <p:cNvSpPr>
              <a:spLocks noChangeArrowheads="1"/>
            </p:cNvSpPr>
            <p:nvPr/>
          </p:nvSpPr>
          <p:spPr bwMode="auto">
            <a:xfrm>
              <a:off x="2763" y="818"/>
              <a:ext cx="104"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17">
              <a:extLst>
                <a:ext uri="{FF2B5EF4-FFF2-40B4-BE49-F238E27FC236}">
                  <a16:creationId xmlns:a16="http://schemas.microsoft.com/office/drawing/2014/main" xmlns="" id="{28E1CA8A-C618-492E-9D0E-30BBFB5D7DE0}"/>
                </a:ext>
              </a:extLst>
            </p:cNvPr>
            <p:cNvSpPr>
              <a:spLocks noChangeArrowheads="1"/>
            </p:cNvSpPr>
            <p:nvPr/>
          </p:nvSpPr>
          <p:spPr bwMode="auto">
            <a:xfrm>
              <a:off x="2828" y="818"/>
              <a:ext cx="521"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0000"/>
                  </a:solidFill>
                  <a:effectLst/>
                  <a:latin typeface="Calibri" panose="020F0502020204030204" pitchFamily="34" charset="0"/>
                </a:rPr>
                <a:t>column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6" name="Rectangle 18">
              <a:extLst>
                <a:ext uri="{FF2B5EF4-FFF2-40B4-BE49-F238E27FC236}">
                  <a16:creationId xmlns:a16="http://schemas.microsoft.com/office/drawing/2014/main" xmlns="" id="{97E5C0CF-1400-4F54-8F27-7C1B266C9689}"/>
                </a:ext>
              </a:extLst>
            </p:cNvPr>
            <p:cNvSpPr>
              <a:spLocks noChangeArrowheads="1"/>
            </p:cNvSpPr>
            <p:nvPr/>
          </p:nvSpPr>
          <p:spPr bwMode="auto">
            <a:xfrm>
              <a:off x="3196" y="827"/>
              <a:ext cx="88"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0000"/>
                  </a:solidFill>
                  <a:effectLst/>
                  <a:latin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932061780"/>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F931ACF-EE6F-4951-820C-47368B904FF0}"/>
              </a:ext>
            </a:extLst>
          </p:cNvPr>
          <p:cNvPicPr>
            <a:picLocks noChangeAspect="1"/>
          </p:cNvPicPr>
          <p:nvPr/>
        </p:nvPicPr>
        <p:blipFill>
          <a:blip r:embed="rId2"/>
          <a:stretch>
            <a:fillRect/>
          </a:stretch>
        </p:blipFill>
        <p:spPr>
          <a:xfrm>
            <a:off x="731709" y="1493493"/>
            <a:ext cx="8168452" cy="4116900"/>
          </a:xfrm>
          <a:prstGeom prst="rect">
            <a:avLst/>
          </a:prstGeom>
        </p:spPr>
      </p:pic>
      <p:sp>
        <p:nvSpPr>
          <p:cNvPr id="4" name="Text Placeholder 3">
            <a:extLst>
              <a:ext uri="{FF2B5EF4-FFF2-40B4-BE49-F238E27FC236}">
                <a16:creationId xmlns:a16="http://schemas.microsoft.com/office/drawing/2014/main" xmlns="" id="{802E2FDA-8638-42B2-B90B-1E1EEC01C960}"/>
              </a:ext>
            </a:extLst>
          </p:cNvPr>
          <p:cNvSpPr>
            <a:spLocks noGrp="1"/>
          </p:cNvSpPr>
          <p:nvPr>
            <p:ph type="body" sz="quarter" idx="10"/>
          </p:nvPr>
        </p:nvSpPr>
        <p:spPr>
          <a:xfrm>
            <a:off x="468253" y="446088"/>
            <a:ext cx="8260880" cy="675141"/>
          </a:xfrm>
        </p:spPr>
        <p:txBody>
          <a:bodyPr/>
          <a:lstStyle/>
          <a:p>
            <a:r>
              <a:rPr lang="en-US" dirty="0"/>
              <a:t>Default Supplier Profile Page is General Info</a:t>
            </a:r>
          </a:p>
        </p:txBody>
      </p:sp>
      <p:sp>
        <p:nvSpPr>
          <p:cNvPr id="13" name="Rectangle 12"/>
          <p:cNvSpPr/>
          <p:nvPr/>
        </p:nvSpPr>
        <p:spPr>
          <a:xfrm>
            <a:off x="672120" y="2443838"/>
            <a:ext cx="900647" cy="246889"/>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mouse-pointer-md.png"/>
          <p:cNvPicPr>
            <a:picLocks noChangeAspect="1"/>
          </p:cNvPicPr>
          <p:nvPr/>
        </p:nvPicPr>
        <p:blipFill>
          <a:blip r:embed="rId3"/>
          <a:stretch>
            <a:fillRect/>
          </a:stretch>
        </p:blipFill>
        <p:spPr>
          <a:xfrm rot="6331259">
            <a:off x="558830" y="2514513"/>
            <a:ext cx="205314" cy="222424"/>
          </a:xfrm>
          <a:prstGeom prst="rect">
            <a:avLst/>
          </a:prstGeom>
        </p:spPr>
      </p:pic>
      <p:pic>
        <p:nvPicPr>
          <p:cNvPr id="15" name="Picture 14"/>
          <p:cNvPicPr>
            <a:picLocks noChangeAspect="1"/>
          </p:cNvPicPr>
          <p:nvPr/>
        </p:nvPicPr>
        <p:blipFill>
          <a:blip r:embed="rId4"/>
          <a:stretch>
            <a:fillRect/>
          </a:stretch>
        </p:blipFill>
        <p:spPr>
          <a:xfrm>
            <a:off x="926115" y="1080553"/>
            <a:ext cx="1121498" cy="359726"/>
          </a:xfrm>
          <a:prstGeom prst="rect">
            <a:avLst/>
          </a:prstGeom>
        </p:spPr>
      </p:pic>
    </p:spTree>
    <p:extLst>
      <p:ext uri="{BB962C8B-B14F-4D97-AF65-F5344CB8AC3E}">
        <p14:creationId xmlns:p14="http://schemas.microsoft.com/office/powerpoint/2010/main" val="2517876798"/>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CC7A2477-8F49-41D3-9F5B-64AC0F36F92C}"/>
              </a:ext>
            </a:extLst>
          </p:cNvPr>
          <p:cNvSpPr>
            <a:spLocks noGrp="1"/>
          </p:cNvSpPr>
          <p:nvPr>
            <p:ph type="body" sz="quarter" idx="10"/>
          </p:nvPr>
        </p:nvSpPr>
        <p:spPr/>
        <p:txBody>
          <a:bodyPr/>
          <a:lstStyle/>
          <a:p>
            <a:r>
              <a:rPr lang="en-US" dirty="0"/>
              <a:t>Table of Contents</a:t>
            </a:r>
          </a:p>
        </p:txBody>
      </p:sp>
      <p:sp>
        <p:nvSpPr>
          <p:cNvPr id="7" name="Text Placeholder 6">
            <a:extLst>
              <a:ext uri="{FF2B5EF4-FFF2-40B4-BE49-F238E27FC236}">
                <a16:creationId xmlns:a16="http://schemas.microsoft.com/office/drawing/2014/main" xmlns="" id="{D777408F-A78F-4E1D-9D5F-19F401A59C49}"/>
              </a:ext>
            </a:extLst>
          </p:cNvPr>
          <p:cNvSpPr>
            <a:spLocks noGrp="1"/>
          </p:cNvSpPr>
          <p:nvPr>
            <p:ph type="body" sz="quarter" idx="11"/>
          </p:nvPr>
        </p:nvSpPr>
        <p:spPr/>
        <p:txBody>
          <a:bodyPr/>
          <a:lstStyle/>
          <a:p>
            <a:pPr>
              <a:lnSpc>
                <a:spcPct val="110000"/>
              </a:lnSpc>
              <a:spcBef>
                <a:spcPts val="1200"/>
              </a:spcBef>
              <a:spcAft>
                <a:spcPts val="1200"/>
              </a:spcAft>
            </a:pPr>
            <a:r>
              <a:rPr lang="en-US" dirty="0">
                <a:hlinkClick r:id="rId2" action="ppaction://hlinksldjump"/>
              </a:rPr>
              <a:t>Accessing Supplier Administration</a:t>
            </a:r>
            <a:endParaRPr lang="en-US" dirty="0"/>
          </a:p>
          <a:p>
            <a:pPr>
              <a:lnSpc>
                <a:spcPct val="110000"/>
              </a:lnSpc>
              <a:spcBef>
                <a:spcPts val="1200"/>
              </a:spcBef>
              <a:spcAft>
                <a:spcPts val="1200"/>
              </a:spcAft>
            </a:pPr>
            <a:r>
              <a:rPr lang="en-US" dirty="0">
                <a:hlinkClick r:id="rId3" action="ppaction://hlinksldjump"/>
              </a:rPr>
              <a:t>Edit Pending Suppliers – Approve &amp; Propagate</a:t>
            </a:r>
            <a:endParaRPr lang="en-US" dirty="0"/>
          </a:p>
          <a:p>
            <a:pPr>
              <a:lnSpc>
                <a:spcPct val="110000"/>
              </a:lnSpc>
              <a:spcBef>
                <a:spcPts val="1200"/>
              </a:spcBef>
              <a:spcAft>
                <a:spcPts val="1200"/>
              </a:spcAft>
            </a:pPr>
            <a:r>
              <a:rPr lang="en-US" dirty="0">
                <a:hlinkClick r:id="rId4" action="ppaction://hlinksldjump"/>
              </a:rPr>
              <a:t>Edit Suppliers – Update Suppliers</a:t>
            </a:r>
            <a:endParaRPr lang="en-US" dirty="0"/>
          </a:p>
          <a:p>
            <a:pPr>
              <a:lnSpc>
                <a:spcPct val="110000"/>
              </a:lnSpc>
              <a:spcBef>
                <a:spcPts val="1200"/>
              </a:spcBef>
              <a:spcAft>
                <a:spcPts val="1200"/>
              </a:spcAft>
            </a:pPr>
            <a:r>
              <a:rPr lang="en-US" dirty="0">
                <a:hlinkClick r:id="rId5" action="ppaction://hlinksldjump"/>
              </a:rPr>
              <a:t>Edit Suppliers – Export Suppliers</a:t>
            </a:r>
            <a:endParaRPr lang="en-US" dirty="0"/>
          </a:p>
          <a:p>
            <a:pPr>
              <a:lnSpc>
                <a:spcPct val="110000"/>
              </a:lnSpc>
              <a:spcBef>
                <a:spcPts val="1200"/>
              </a:spcBef>
              <a:spcAft>
                <a:spcPts val="1200"/>
              </a:spcAft>
            </a:pPr>
            <a:r>
              <a:rPr lang="en-US" dirty="0">
                <a:hlinkClick r:id="rId6" action="ppaction://hlinksldjump"/>
              </a:rPr>
              <a:t>Edit Suppliers – Notify Suppliers</a:t>
            </a:r>
            <a:endParaRPr lang="en-US" dirty="0"/>
          </a:p>
          <a:p>
            <a:pPr>
              <a:lnSpc>
                <a:spcPct val="110000"/>
              </a:lnSpc>
              <a:spcBef>
                <a:spcPts val="1200"/>
              </a:spcBef>
              <a:spcAft>
                <a:spcPts val="1200"/>
              </a:spcAft>
            </a:pPr>
            <a:r>
              <a:rPr lang="en-US" dirty="0">
                <a:hlinkClick r:id="rId7" action="ppaction://hlinksldjump"/>
              </a:rPr>
              <a:t>Edit Suppliers  - Denial of Vendors</a:t>
            </a:r>
            <a:endParaRPr lang="en-US" dirty="0"/>
          </a:p>
          <a:p>
            <a:pPr>
              <a:lnSpc>
                <a:spcPct val="110000"/>
              </a:lnSpc>
              <a:spcBef>
                <a:spcPts val="1200"/>
              </a:spcBef>
              <a:spcAft>
                <a:spcPts val="1200"/>
              </a:spcAft>
            </a:pPr>
            <a:r>
              <a:rPr lang="en-US" dirty="0">
                <a:hlinkClick r:id="rId8" action="ppaction://hlinksldjump"/>
              </a:rPr>
              <a:t>Edit Suppliers – Create Audit</a:t>
            </a:r>
            <a:endParaRPr lang="en-US" dirty="0"/>
          </a:p>
          <a:p>
            <a:pPr marL="0" indent="0">
              <a:buNone/>
            </a:pPr>
            <a:endParaRPr lang="en-US" dirty="0"/>
          </a:p>
        </p:txBody>
      </p:sp>
    </p:spTree>
    <p:extLst>
      <p:ext uri="{BB962C8B-B14F-4D97-AF65-F5344CB8AC3E}">
        <p14:creationId xmlns:p14="http://schemas.microsoft.com/office/powerpoint/2010/main" val="1547632728"/>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08C01F2-9105-478C-8774-8F892736211D}"/>
              </a:ext>
            </a:extLst>
          </p:cNvPr>
          <p:cNvPicPr>
            <a:picLocks noChangeAspect="1"/>
          </p:cNvPicPr>
          <p:nvPr/>
        </p:nvPicPr>
        <p:blipFill>
          <a:blip r:embed="rId2"/>
          <a:stretch>
            <a:fillRect/>
          </a:stretch>
        </p:blipFill>
        <p:spPr>
          <a:xfrm>
            <a:off x="1067640" y="2621280"/>
            <a:ext cx="7140959" cy="1645920"/>
          </a:xfrm>
          <a:prstGeom prst="rect">
            <a:avLst/>
          </a:prstGeom>
        </p:spPr>
      </p:pic>
      <p:sp>
        <p:nvSpPr>
          <p:cNvPr id="3" name="Text Placeholder 2">
            <a:extLst>
              <a:ext uri="{FF2B5EF4-FFF2-40B4-BE49-F238E27FC236}">
                <a16:creationId xmlns:a16="http://schemas.microsoft.com/office/drawing/2014/main" xmlns="" id="{E314F95C-8822-4283-AE4B-3FC56278F8D0}"/>
              </a:ext>
            </a:extLst>
          </p:cNvPr>
          <p:cNvSpPr>
            <a:spLocks noGrp="1"/>
          </p:cNvSpPr>
          <p:nvPr>
            <p:ph type="body" sz="quarter" idx="10"/>
          </p:nvPr>
        </p:nvSpPr>
        <p:spPr>
          <a:xfrm>
            <a:off x="468253" y="446088"/>
            <a:ext cx="8447147" cy="675141"/>
          </a:xfrm>
        </p:spPr>
        <p:txBody>
          <a:bodyPr/>
          <a:lstStyle/>
          <a:p>
            <a:r>
              <a:rPr lang="en-US" dirty="0"/>
              <a:t>Review Vendor Details, Approve &amp; Propagate</a:t>
            </a:r>
          </a:p>
        </p:txBody>
      </p:sp>
      <p:sp>
        <p:nvSpPr>
          <p:cNvPr id="11" name="Rectangle 10"/>
          <p:cNvSpPr/>
          <p:nvPr/>
        </p:nvSpPr>
        <p:spPr>
          <a:xfrm>
            <a:off x="1067640" y="3206496"/>
            <a:ext cx="2272968" cy="792480"/>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16" name="Picture 15" descr="mouse-pointer-md.png"/>
          <p:cNvPicPr>
            <a:picLocks noChangeAspect="1"/>
          </p:cNvPicPr>
          <p:nvPr/>
        </p:nvPicPr>
        <p:blipFill>
          <a:blip r:embed="rId3"/>
          <a:stretch>
            <a:fillRect/>
          </a:stretch>
        </p:blipFill>
        <p:spPr>
          <a:xfrm flipH="1">
            <a:off x="2006277" y="3657842"/>
            <a:ext cx="224157" cy="242837"/>
          </a:xfrm>
          <a:prstGeom prst="rect">
            <a:avLst/>
          </a:prstGeom>
        </p:spPr>
      </p:pic>
      <p:sp>
        <p:nvSpPr>
          <p:cNvPr id="18" name="TextBox 17">
            <a:extLst>
              <a:ext uri="{FF2B5EF4-FFF2-40B4-BE49-F238E27FC236}">
                <a16:creationId xmlns:a16="http://schemas.microsoft.com/office/drawing/2014/main" xmlns="" id="{342FB244-96B5-47BE-9F16-48F3FF41779D}"/>
              </a:ext>
            </a:extLst>
          </p:cNvPr>
          <p:cNvSpPr txBox="1"/>
          <p:nvPr/>
        </p:nvSpPr>
        <p:spPr>
          <a:xfrm>
            <a:off x="1" y="1140300"/>
            <a:ext cx="9022078" cy="1754326"/>
          </a:xfrm>
          <a:prstGeom prst="rect">
            <a:avLst/>
          </a:prstGeom>
          <a:noFill/>
        </p:spPr>
        <p:txBody>
          <a:bodyPr wrap="square" rtlCol="0">
            <a:spAutoFit/>
          </a:bodyPr>
          <a:lstStyle/>
          <a:p>
            <a:pPr marL="228600" marR="0">
              <a:spcBef>
                <a:spcPts val="0"/>
              </a:spcBef>
              <a:spcAft>
                <a:spcPts val="0"/>
              </a:spcAft>
            </a:pPr>
            <a:r>
              <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rPr>
              <a:t>Scroll down pages and tab through vendor information to review</a:t>
            </a:r>
          </a:p>
          <a:p>
            <a:pPr marL="228600" marR="0">
              <a:spcBef>
                <a:spcPts val="0"/>
              </a:spcBef>
              <a:spcAft>
                <a:spcPts val="0"/>
              </a:spcAft>
            </a:pPr>
            <a:endPar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endParaRPr>
          </a:p>
          <a:p>
            <a:pPr marL="228600" marR="0">
              <a:spcBef>
                <a:spcPts val="0"/>
              </a:spcBef>
              <a:spcAft>
                <a:spcPts val="0"/>
              </a:spcAft>
            </a:pPr>
            <a:endPar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endParaRPr>
          </a:p>
          <a:p>
            <a:pPr marL="228600" marR="0">
              <a:spcBef>
                <a:spcPts val="0"/>
              </a:spcBef>
              <a:spcAft>
                <a:spcPts val="0"/>
              </a:spcAft>
            </a:pPr>
            <a:r>
              <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rPr>
              <a:t>Once reviewed and confirm set for approval – Select the radio button beside Approved in Supplier Status section and Select the checkbox besides Propagate the Suppler (should be defaulted to checked)   </a:t>
            </a:r>
            <a:endParaRPr lang="en-US" sz="2000" dirty="0">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xmlns="" id="{527C32CE-5EAF-48F5-8063-1D26038ED2C2}"/>
              </a:ext>
            </a:extLst>
          </p:cNvPr>
          <p:cNvSpPr txBox="1"/>
          <p:nvPr/>
        </p:nvSpPr>
        <p:spPr>
          <a:xfrm>
            <a:off x="182879" y="4194048"/>
            <a:ext cx="8839199" cy="2308324"/>
          </a:xfrm>
          <a:prstGeom prst="rect">
            <a:avLst/>
          </a:prstGeom>
          <a:noFill/>
        </p:spPr>
        <p:txBody>
          <a:bodyPr wrap="square" rtlCol="0">
            <a:spAutoFit/>
          </a:bodyPr>
          <a:lstStyle/>
          <a:p>
            <a:r>
              <a:rPr lang="en-US" b="1" dirty="0">
                <a:solidFill>
                  <a:srgbClr val="365F91"/>
                </a:solidFill>
                <a:latin typeface="Calibri" panose="020F0502020204030204" pitchFamily="34" charset="0"/>
              </a:rPr>
              <a:t>Note: </a:t>
            </a:r>
            <a:r>
              <a:rPr lang="en-US" dirty="0">
                <a:solidFill>
                  <a:srgbClr val="365F91"/>
                </a:solidFill>
                <a:latin typeface="Calibri" panose="020F0502020204030204" pitchFamily="34" charset="0"/>
              </a:rPr>
              <a:t>The </a:t>
            </a:r>
            <a:r>
              <a:rPr lang="en-US" b="1" dirty="0">
                <a:solidFill>
                  <a:srgbClr val="365F91"/>
                </a:solidFill>
                <a:latin typeface="Calibri" panose="020F0502020204030204" pitchFamily="34" charset="0"/>
              </a:rPr>
              <a:t>Propagate the Supplier </a:t>
            </a:r>
            <a:r>
              <a:rPr lang="en-US" dirty="0">
                <a:solidFill>
                  <a:srgbClr val="365F91"/>
                </a:solidFill>
                <a:latin typeface="Calibri" panose="020F0502020204030204" pitchFamily="34" charset="0"/>
              </a:rPr>
              <a:t>option is the action of copying the supplier record to all sub-organizations within the Enterprise.  If the Propagate the supplier option is not selected—even though the supplier profile is approved for the Head organization level it will not be available for any sub-organization for Solicitation association or Purchase Order creation within the WebProcure system. </a:t>
            </a:r>
          </a:p>
          <a:p>
            <a:r>
              <a:rPr lang="en-US" b="1" dirty="0">
                <a:solidFill>
                  <a:srgbClr val="365F91"/>
                </a:solidFill>
                <a:latin typeface="Calibri" panose="020F0502020204030204" pitchFamily="34" charset="0"/>
              </a:rPr>
              <a:t>Additional NOTE: </a:t>
            </a:r>
            <a:r>
              <a:rPr lang="en-US" dirty="0">
                <a:solidFill>
                  <a:srgbClr val="365F91"/>
                </a:solidFill>
                <a:latin typeface="Calibri" panose="020F0502020204030204" pitchFamily="34" charset="0"/>
              </a:rPr>
              <a:t>There are new permissions that won’t allow a user to uncheck the “Propagate” checkboxes – these have been enabled for Entity users so all propagation occurs </a:t>
            </a:r>
          </a:p>
          <a:p>
            <a:endParaRPr lang="en-US" dirty="0"/>
          </a:p>
        </p:txBody>
      </p:sp>
      <p:pic>
        <p:nvPicPr>
          <p:cNvPr id="6" name="Picture 5">
            <a:extLst>
              <a:ext uri="{FF2B5EF4-FFF2-40B4-BE49-F238E27FC236}">
                <a16:creationId xmlns:a16="http://schemas.microsoft.com/office/drawing/2014/main" xmlns="" id="{9E3E8E4A-BDCB-4239-9E57-D20FBCA08D99}"/>
              </a:ext>
            </a:extLst>
          </p:cNvPr>
          <p:cNvPicPr>
            <a:picLocks noChangeAspect="1"/>
          </p:cNvPicPr>
          <p:nvPr/>
        </p:nvPicPr>
        <p:blipFill>
          <a:blip r:embed="rId4"/>
          <a:stretch>
            <a:fillRect/>
          </a:stretch>
        </p:blipFill>
        <p:spPr>
          <a:xfrm>
            <a:off x="0" y="1400350"/>
            <a:ext cx="9144000" cy="528400"/>
          </a:xfrm>
          <a:prstGeom prst="rect">
            <a:avLst/>
          </a:prstGeom>
        </p:spPr>
      </p:pic>
    </p:spTree>
    <p:extLst>
      <p:ext uri="{BB962C8B-B14F-4D97-AF65-F5344CB8AC3E}">
        <p14:creationId xmlns:p14="http://schemas.microsoft.com/office/powerpoint/2010/main" val="4009858286"/>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F0B2441-EE12-4D49-B1A9-3CA8210D2663}"/>
              </a:ext>
            </a:extLst>
          </p:cNvPr>
          <p:cNvPicPr>
            <a:picLocks noChangeAspect="1"/>
          </p:cNvPicPr>
          <p:nvPr/>
        </p:nvPicPr>
        <p:blipFill>
          <a:blip r:embed="rId2"/>
          <a:stretch>
            <a:fillRect/>
          </a:stretch>
        </p:blipFill>
        <p:spPr>
          <a:xfrm>
            <a:off x="316992" y="1552785"/>
            <a:ext cx="8595360" cy="4297680"/>
          </a:xfrm>
          <a:prstGeom prst="rect">
            <a:avLst/>
          </a:prstGeom>
        </p:spPr>
      </p:pic>
      <p:sp>
        <p:nvSpPr>
          <p:cNvPr id="3" name="Text Placeholder 2">
            <a:extLst>
              <a:ext uri="{FF2B5EF4-FFF2-40B4-BE49-F238E27FC236}">
                <a16:creationId xmlns:a16="http://schemas.microsoft.com/office/drawing/2014/main" xmlns="" id="{77299BDF-5AE5-440C-B4D4-156F1A05FB9E}"/>
              </a:ext>
            </a:extLst>
          </p:cNvPr>
          <p:cNvSpPr>
            <a:spLocks noGrp="1"/>
          </p:cNvSpPr>
          <p:nvPr>
            <p:ph type="body" sz="quarter" idx="10"/>
          </p:nvPr>
        </p:nvSpPr>
        <p:spPr/>
        <p:txBody>
          <a:bodyPr/>
          <a:lstStyle/>
          <a:p>
            <a:r>
              <a:rPr lang="en-US" dirty="0"/>
              <a:t>To complete Approval, Select Save</a:t>
            </a:r>
          </a:p>
        </p:txBody>
      </p:sp>
      <p:pic>
        <p:nvPicPr>
          <p:cNvPr id="6" name="Picture 5" descr="mouse-pointer-md.png"/>
          <p:cNvPicPr>
            <a:picLocks noChangeAspect="1"/>
          </p:cNvPicPr>
          <p:nvPr/>
        </p:nvPicPr>
        <p:blipFill>
          <a:blip r:embed="rId3"/>
          <a:stretch>
            <a:fillRect/>
          </a:stretch>
        </p:blipFill>
        <p:spPr>
          <a:xfrm flipH="1">
            <a:off x="6274179" y="5668253"/>
            <a:ext cx="224157" cy="242837"/>
          </a:xfrm>
          <a:prstGeom prst="rect">
            <a:avLst/>
          </a:prstGeom>
        </p:spPr>
      </p:pic>
      <p:sp>
        <p:nvSpPr>
          <p:cNvPr id="7" name="Rectangle 6"/>
          <p:cNvSpPr/>
          <p:nvPr/>
        </p:nvSpPr>
        <p:spPr>
          <a:xfrm>
            <a:off x="6534912" y="5499945"/>
            <a:ext cx="451104" cy="301984"/>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 name="TextBox 7">
            <a:extLst>
              <a:ext uri="{FF2B5EF4-FFF2-40B4-BE49-F238E27FC236}">
                <a16:creationId xmlns:a16="http://schemas.microsoft.com/office/drawing/2014/main" xmlns="" id="{8511AA22-C96F-47FE-8530-50CAFB38878D}"/>
              </a:ext>
            </a:extLst>
          </p:cNvPr>
          <p:cNvSpPr txBox="1"/>
          <p:nvPr/>
        </p:nvSpPr>
        <p:spPr>
          <a:xfrm>
            <a:off x="182879" y="1230040"/>
            <a:ext cx="8839199" cy="646331"/>
          </a:xfrm>
          <a:prstGeom prst="rect">
            <a:avLst/>
          </a:prstGeom>
          <a:noFill/>
        </p:spPr>
        <p:txBody>
          <a:bodyPr wrap="square" rtlCol="0">
            <a:spAutoFit/>
          </a:bodyPr>
          <a:lstStyle/>
          <a:p>
            <a:r>
              <a:rPr lang="en-US" dirty="0">
                <a:solidFill>
                  <a:srgbClr val="365F91"/>
                </a:solidFill>
                <a:latin typeface="Calibri" panose="020F0502020204030204" pitchFamily="34" charset="0"/>
              </a:rPr>
              <a:t>Scroll to the bottom of the General Info Page and Select Save</a:t>
            </a:r>
          </a:p>
          <a:p>
            <a:endParaRPr lang="en-US" dirty="0"/>
          </a:p>
        </p:txBody>
      </p:sp>
    </p:spTree>
    <p:extLst>
      <p:ext uri="{BB962C8B-B14F-4D97-AF65-F5344CB8AC3E}">
        <p14:creationId xmlns:p14="http://schemas.microsoft.com/office/powerpoint/2010/main" val="704151019"/>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60D5C2A-1CC6-4E64-9226-B5D8EE9A887D}"/>
              </a:ext>
            </a:extLst>
          </p:cNvPr>
          <p:cNvPicPr>
            <a:picLocks noChangeAspect="1"/>
          </p:cNvPicPr>
          <p:nvPr/>
        </p:nvPicPr>
        <p:blipFill>
          <a:blip r:embed="rId2"/>
          <a:stretch>
            <a:fillRect/>
          </a:stretch>
        </p:blipFill>
        <p:spPr>
          <a:xfrm>
            <a:off x="1595809" y="4178470"/>
            <a:ext cx="5952381" cy="2352381"/>
          </a:xfrm>
          <a:prstGeom prst="rect">
            <a:avLst/>
          </a:prstGeom>
        </p:spPr>
      </p:pic>
      <p:sp>
        <p:nvSpPr>
          <p:cNvPr id="4" name="Text Placeholder 3">
            <a:extLst>
              <a:ext uri="{FF2B5EF4-FFF2-40B4-BE49-F238E27FC236}">
                <a16:creationId xmlns:a16="http://schemas.microsoft.com/office/drawing/2014/main" xmlns="" id="{A1FC877D-969B-4A40-AA6D-7FBEAA48DAAF}"/>
              </a:ext>
            </a:extLst>
          </p:cNvPr>
          <p:cNvSpPr>
            <a:spLocks noGrp="1"/>
          </p:cNvSpPr>
          <p:nvPr>
            <p:ph type="body" sz="quarter" idx="10"/>
          </p:nvPr>
        </p:nvSpPr>
        <p:spPr>
          <a:xfrm>
            <a:off x="468253" y="446088"/>
            <a:ext cx="8311680" cy="675141"/>
          </a:xfrm>
        </p:spPr>
        <p:txBody>
          <a:bodyPr/>
          <a:lstStyle/>
          <a:p>
            <a:r>
              <a:rPr lang="en-US" dirty="0"/>
              <a:t>Await Approval and Propagation Completion</a:t>
            </a:r>
          </a:p>
        </p:txBody>
      </p:sp>
      <p:sp>
        <p:nvSpPr>
          <p:cNvPr id="8" name="TextBox 7">
            <a:extLst>
              <a:ext uri="{FF2B5EF4-FFF2-40B4-BE49-F238E27FC236}">
                <a16:creationId xmlns:a16="http://schemas.microsoft.com/office/drawing/2014/main" xmlns="" id="{8511AA22-C96F-47FE-8530-50CAFB38878D}"/>
              </a:ext>
            </a:extLst>
          </p:cNvPr>
          <p:cNvSpPr txBox="1"/>
          <p:nvPr/>
        </p:nvSpPr>
        <p:spPr>
          <a:xfrm>
            <a:off x="182879" y="1162307"/>
            <a:ext cx="8839199" cy="3139321"/>
          </a:xfrm>
          <a:prstGeom prst="rect">
            <a:avLst/>
          </a:prstGeom>
          <a:noFill/>
        </p:spPr>
        <p:txBody>
          <a:bodyPr wrap="square" rtlCol="0">
            <a:spAutoFit/>
          </a:bodyPr>
          <a:lstStyle/>
          <a:p>
            <a:r>
              <a:rPr lang="en-US" dirty="0">
                <a:solidFill>
                  <a:srgbClr val="365F91"/>
                </a:solidFill>
                <a:latin typeface="Calibri" panose="020F0502020204030204" pitchFamily="34" charset="0"/>
              </a:rPr>
              <a:t>The Propagation will perform; this process could take up to 20 to 30 seconds.  Do not click any button or navigate away from the page until the page refreshes and you see the verbiage highlighted in the below screen print.</a:t>
            </a:r>
          </a:p>
          <a:p>
            <a:r>
              <a:rPr lang="en-US" b="1" dirty="0">
                <a:solidFill>
                  <a:srgbClr val="365F91"/>
                </a:solidFill>
                <a:latin typeface="Calibri" panose="020F0502020204030204" pitchFamily="34" charset="0"/>
              </a:rPr>
              <a:t>Note:  </a:t>
            </a:r>
            <a:r>
              <a:rPr lang="en-US" dirty="0">
                <a:solidFill>
                  <a:srgbClr val="365F91"/>
                </a:solidFill>
                <a:latin typeface="Calibri" panose="020F0502020204030204" pitchFamily="34" charset="0"/>
              </a:rPr>
              <a:t>If the page refreshes and the verbiage “[Supplier Organization name] has successfully been propagated to all children organization” does not display—perform the following steps:</a:t>
            </a:r>
          </a:p>
          <a:p>
            <a:r>
              <a:rPr lang="en-US" dirty="0">
                <a:solidFill>
                  <a:srgbClr val="365F91"/>
                </a:solidFill>
                <a:latin typeface="Calibri" panose="020F0502020204030204" pitchFamily="34" charset="0"/>
              </a:rPr>
              <a:t>1.	Change the Supplier Status back to Pending and click Save</a:t>
            </a:r>
          </a:p>
          <a:p>
            <a:r>
              <a:rPr lang="en-US" dirty="0">
                <a:solidFill>
                  <a:srgbClr val="365F91"/>
                </a:solidFill>
                <a:latin typeface="Calibri" panose="020F0502020204030204" pitchFamily="34" charset="0"/>
              </a:rPr>
              <a:t>2.	Select the Approved status option </a:t>
            </a:r>
            <a:r>
              <a:rPr lang="en-US" b="1" dirty="0">
                <a:solidFill>
                  <a:srgbClr val="365F91"/>
                </a:solidFill>
                <a:latin typeface="Calibri" panose="020F0502020204030204" pitchFamily="34" charset="0"/>
              </a:rPr>
              <a:t>AND</a:t>
            </a:r>
          </a:p>
          <a:p>
            <a:r>
              <a:rPr lang="en-US" dirty="0">
                <a:solidFill>
                  <a:srgbClr val="365F91"/>
                </a:solidFill>
                <a:latin typeface="Calibri" panose="020F0502020204030204" pitchFamily="34" charset="0"/>
              </a:rPr>
              <a:t>3.	Select the Propagate the supplier (Applicable only when approved) option</a:t>
            </a:r>
          </a:p>
          <a:p>
            <a:r>
              <a:rPr lang="en-US" dirty="0">
                <a:solidFill>
                  <a:srgbClr val="365F91"/>
                </a:solidFill>
                <a:latin typeface="Calibri" panose="020F0502020204030204" pitchFamily="34" charset="0"/>
              </a:rPr>
              <a:t>4.	Click Save</a:t>
            </a:r>
          </a:p>
          <a:p>
            <a:r>
              <a:rPr lang="en-US" dirty="0">
                <a:solidFill>
                  <a:srgbClr val="365F91"/>
                </a:solidFill>
                <a:latin typeface="Calibri" panose="020F0502020204030204" pitchFamily="34" charset="0"/>
              </a:rPr>
              <a:t>5.	The page will refresh and display the verbiage “[Supplier Organization name] has successfully been propagated to all children organization”</a:t>
            </a:r>
          </a:p>
        </p:txBody>
      </p:sp>
    </p:spTree>
    <p:extLst>
      <p:ext uri="{BB962C8B-B14F-4D97-AF65-F5344CB8AC3E}">
        <p14:creationId xmlns:p14="http://schemas.microsoft.com/office/powerpoint/2010/main" val="1918294456"/>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51000" y="1733550"/>
            <a:ext cx="7713133" cy="674688"/>
          </a:xfrm>
        </p:spPr>
        <p:txBody>
          <a:bodyPr/>
          <a:lstStyle/>
          <a:p>
            <a:r>
              <a:rPr lang="en-US" dirty="0"/>
              <a:t>Edit Suppliers – Update Suppliers</a:t>
            </a:r>
          </a:p>
        </p:txBody>
      </p:sp>
    </p:spTree>
    <p:extLst>
      <p:ext uri="{BB962C8B-B14F-4D97-AF65-F5344CB8AC3E}">
        <p14:creationId xmlns:p14="http://schemas.microsoft.com/office/powerpoint/2010/main" val="549472491"/>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7E914FBC-1E1A-4B63-ADBD-25105A7D79E0}"/>
              </a:ext>
            </a:extLst>
          </p:cNvPr>
          <p:cNvSpPr>
            <a:spLocks noGrp="1"/>
          </p:cNvSpPr>
          <p:nvPr>
            <p:ph type="body" sz="quarter" idx="10"/>
          </p:nvPr>
        </p:nvSpPr>
        <p:spPr/>
        <p:txBody>
          <a:bodyPr/>
          <a:lstStyle/>
          <a:p>
            <a:r>
              <a:rPr lang="en-US" dirty="0"/>
              <a:t>Repeat Slides 9-16 To Find a Vendor</a:t>
            </a:r>
          </a:p>
        </p:txBody>
      </p:sp>
      <p:sp>
        <p:nvSpPr>
          <p:cNvPr id="6" name="Text Placeholder 5">
            <a:extLst>
              <a:ext uri="{FF2B5EF4-FFF2-40B4-BE49-F238E27FC236}">
                <a16:creationId xmlns:a16="http://schemas.microsoft.com/office/drawing/2014/main" xmlns="" id="{00BCF9FA-3EF7-4268-9246-1391C0010930}"/>
              </a:ext>
            </a:extLst>
          </p:cNvPr>
          <p:cNvSpPr>
            <a:spLocks noGrp="1"/>
          </p:cNvSpPr>
          <p:nvPr>
            <p:ph type="body" sz="quarter" idx="11"/>
          </p:nvPr>
        </p:nvSpPr>
        <p:spPr>
          <a:xfrm>
            <a:off x="468253" y="1218225"/>
            <a:ext cx="7913747" cy="4227052"/>
          </a:xfrm>
        </p:spPr>
        <p:txBody>
          <a:bodyPr/>
          <a:lstStyle/>
          <a:p>
            <a:r>
              <a:rPr lang="en-US" dirty="0">
                <a:solidFill>
                  <a:srgbClr val="365F91"/>
                </a:solidFill>
                <a:latin typeface="Calibri" panose="020F0502020204030204" pitchFamily="34" charset="0"/>
              </a:rPr>
              <a:t>Utilize Steps above to locate and get a list of vendors matching the name or other criteria entered.  </a:t>
            </a:r>
          </a:p>
          <a:p>
            <a:r>
              <a:rPr lang="en-US" dirty="0">
                <a:solidFill>
                  <a:srgbClr val="365F91"/>
                </a:solidFill>
                <a:latin typeface="Calibri" panose="020F0502020204030204" pitchFamily="34" charset="0"/>
                <a:cs typeface="Calibri" panose="020F0502020204030204" pitchFamily="34" charset="0"/>
              </a:rPr>
              <a:t>Use Vendor Fields for basic Searches </a:t>
            </a:r>
          </a:p>
          <a:p>
            <a:r>
              <a:rPr lang="en-US" dirty="0">
                <a:solidFill>
                  <a:srgbClr val="365F91"/>
                </a:solidFill>
                <a:latin typeface="Calibri" panose="020F0502020204030204" pitchFamily="34" charset="0"/>
                <a:cs typeface="Calibri" panose="020F0502020204030204" pitchFamily="34" charset="0"/>
              </a:rPr>
              <a:t>Use Buyer Custom Fields to search those fields defined for your client as part of Vendor Registration and Vendor Management Design – these are data the vendor enters, or the client does to track and maintain details related to vendors</a:t>
            </a:r>
          </a:p>
          <a:p>
            <a:r>
              <a:rPr lang="en-US" dirty="0">
                <a:solidFill>
                  <a:srgbClr val="365F91"/>
                </a:solidFill>
                <a:latin typeface="Calibri" panose="020F0502020204030204" pitchFamily="34" charset="0"/>
                <a:cs typeface="Calibri" panose="020F0502020204030204" pitchFamily="34" charset="0"/>
              </a:rPr>
              <a:t>Use Validation Fields to search those fields defined for your client to collect information about certifications, debarment statuses, approval processes and a variety of client tracked items</a:t>
            </a:r>
            <a:endParaRPr lang="en-US" dirty="0"/>
          </a:p>
        </p:txBody>
      </p:sp>
    </p:spTree>
    <p:extLst>
      <p:ext uri="{BB962C8B-B14F-4D97-AF65-F5344CB8AC3E}">
        <p14:creationId xmlns:p14="http://schemas.microsoft.com/office/powerpoint/2010/main" val="4167538945"/>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B059330-B73E-44CB-8183-24D4B8C3E612}"/>
              </a:ext>
            </a:extLst>
          </p:cNvPr>
          <p:cNvPicPr>
            <a:picLocks noChangeAspect="1"/>
          </p:cNvPicPr>
          <p:nvPr/>
        </p:nvPicPr>
        <p:blipFill>
          <a:blip r:embed="rId2"/>
          <a:stretch>
            <a:fillRect/>
          </a:stretch>
        </p:blipFill>
        <p:spPr>
          <a:xfrm>
            <a:off x="0" y="1588186"/>
            <a:ext cx="9144000" cy="4545232"/>
          </a:xfrm>
          <a:prstGeom prst="rect">
            <a:avLst/>
          </a:prstGeom>
        </p:spPr>
      </p:pic>
      <p:sp>
        <p:nvSpPr>
          <p:cNvPr id="3" name="Text Placeholder 2">
            <a:extLst>
              <a:ext uri="{FF2B5EF4-FFF2-40B4-BE49-F238E27FC236}">
                <a16:creationId xmlns:a16="http://schemas.microsoft.com/office/drawing/2014/main" xmlns="" id="{5EAC7CD5-DC95-4972-B176-CB0497328DCA}"/>
              </a:ext>
            </a:extLst>
          </p:cNvPr>
          <p:cNvSpPr>
            <a:spLocks noGrp="1"/>
          </p:cNvSpPr>
          <p:nvPr>
            <p:ph type="body" sz="quarter" idx="10"/>
          </p:nvPr>
        </p:nvSpPr>
        <p:spPr/>
        <p:txBody>
          <a:bodyPr/>
          <a:lstStyle/>
          <a:p>
            <a:r>
              <a:rPr lang="en-US" dirty="0"/>
              <a:t>Locate Supplier to Review and Edit</a:t>
            </a:r>
          </a:p>
        </p:txBody>
      </p:sp>
      <p:sp>
        <p:nvSpPr>
          <p:cNvPr id="11" name="Rectangle 10">
            <a:extLst>
              <a:ext uri="{FF2B5EF4-FFF2-40B4-BE49-F238E27FC236}">
                <a16:creationId xmlns:a16="http://schemas.microsoft.com/office/drawing/2014/main" xmlns="" id="{60440867-2FA3-4EC5-B11B-15C956841AD3}"/>
              </a:ext>
            </a:extLst>
          </p:cNvPr>
          <p:cNvSpPr/>
          <p:nvPr/>
        </p:nvSpPr>
        <p:spPr>
          <a:xfrm>
            <a:off x="1085088" y="5647940"/>
            <a:ext cx="7729727" cy="292608"/>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mouse-pointer-md.png">
            <a:extLst>
              <a:ext uri="{FF2B5EF4-FFF2-40B4-BE49-F238E27FC236}">
                <a16:creationId xmlns:a16="http://schemas.microsoft.com/office/drawing/2014/main" xmlns="" id="{2622AC0D-D5E9-49CE-848B-CEBB819EB521}"/>
              </a:ext>
            </a:extLst>
          </p:cNvPr>
          <p:cNvPicPr>
            <a:picLocks noChangeAspect="1"/>
          </p:cNvPicPr>
          <p:nvPr/>
        </p:nvPicPr>
        <p:blipFill>
          <a:blip r:embed="rId3"/>
          <a:stretch>
            <a:fillRect/>
          </a:stretch>
        </p:blipFill>
        <p:spPr>
          <a:xfrm>
            <a:off x="8263034" y="5904135"/>
            <a:ext cx="269950" cy="292446"/>
          </a:xfrm>
          <a:prstGeom prst="rect">
            <a:avLst/>
          </a:prstGeom>
        </p:spPr>
      </p:pic>
      <p:grpSp>
        <p:nvGrpSpPr>
          <p:cNvPr id="5" name="Group 5">
            <a:extLst>
              <a:ext uri="{FF2B5EF4-FFF2-40B4-BE49-F238E27FC236}">
                <a16:creationId xmlns:a16="http://schemas.microsoft.com/office/drawing/2014/main" xmlns="" id="{2C43D662-2CFA-4A9B-9809-222F326DD0C8}"/>
              </a:ext>
            </a:extLst>
          </p:cNvPr>
          <p:cNvGrpSpPr>
            <a:grpSpLocks noChangeAspect="1"/>
          </p:cNvGrpSpPr>
          <p:nvPr/>
        </p:nvGrpSpPr>
        <p:grpSpPr bwMode="auto">
          <a:xfrm>
            <a:off x="442913" y="1285877"/>
            <a:ext cx="7939087" cy="366713"/>
            <a:chOff x="279" y="810"/>
            <a:chExt cx="5001" cy="231"/>
          </a:xfrm>
        </p:grpSpPr>
        <p:sp>
          <p:nvSpPr>
            <p:cNvPr id="6" name="AutoShape 4">
              <a:extLst>
                <a:ext uri="{FF2B5EF4-FFF2-40B4-BE49-F238E27FC236}">
                  <a16:creationId xmlns:a16="http://schemas.microsoft.com/office/drawing/2014/main" xmlns="" id="{F19DFF65-88E3-413A-9BB0-81A0455AF428}"/>
                </a:ext>
              </a:extLst>
            </p:cNvPr>
            <p:cNvSpPr>
              <a:spLocks noChangeAspect="1" noChangeArrowheads="1" noTextEdit="1"/>
            </p:cNvSpPr>
            <p:nvPr/>
          </p:nvSpPr>
          <p:spPr bwMode="auto">
            <a:xfrm>
              <a:off x="279" y="810"/>
              <a:ext cx="5001"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6">
              <a:extLst>
                <a:ext uri="{FF2B5EF4-FFF2-40B4-BE49-F238E27FC236}">
                  <a16:creationId xmlns:a16="http://schemas.microsoft.com/office/drawing/2014/main" xmlns="" id="{6A6821C8-A62C-4A81-9E6A-F547DBD6BA6D}"/>
                </a:ext>
              </a:extLst>
            </p:cNvPr>
            <p:cNvSpPr>
              <a:spLocks noChangeArrowheads="1"/>
            </p:cNvSpPr>
            <p:nvPr/>
          </p:nvSpPr>
          <p:spPr bwMode="auto">
            <a:xfrm>
              <a:off x="471" y="827"/>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7">
              <a:extLst>
                <a:ext uri="{FF2B5EF4-FFF2-40B4-BE49-F238E27FC236}">
                  <a16:creationId xmlns:a16="http://schemas.microsoft.com/office/drawing/2014/main" xmlns="" id="{764EF528-99E8-4C5F-8C0F-40AD7F1599B5}"/>
                </a:ext>
              </a:extLst>
            </p:cNvPr>
            <p:cNvSpPr>
              <a:spLocks noChangeArrowheads="1"/>
            </p:cNvSpPr>
            <p:nvPr/>
          </p:nvSpPr>
          <p:spPr bwMode="auto">
            <a:xfrm>
              <a:off x="568" y="827"/>
              <a:ext cx="104"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8">
              <a:extLst>
                <a:ext uri="{FF2B5EF4-FFF2-40B4-BE49-F238E27FC236}">
                  <a16:creationId xmlns:a16="http://schemas.microsoft.com/office/drawing/2014/main" xmlns="" id="{A3BE1CE5-06AB-4AB7-BFCE-D7246ED284E2}"/>
                </a:ext>
              </a:extLst>
            </p:cNvPr>
            <p:cNvSpPr>
              <a:spLocks noChangeArrowheads="1"/>
            </p:cNvSpPr>
            <p:nvPr/>
          </p:nvSpPr>
          <p:spPr bwMode="auto">
            <a:xfrm>
              <a:off x="608" y="818"/>
              <a:ext cx="1090"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0000"/>
                  </a:solidFill>
                  <a:effectLst/>
                  <a:latin typeface="Calibri" panose="020F0502020204030204" pitchFamily="34" charset="0"/>
                </a:rPr>
                <a:t>Click the Edit icon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16" name="Group 11">
              <a:extLst>
                <a:ext uri="{FF2B5EF4-FFF2-40B4-BE49-F238E27FC236}">
                  <a16:creationId xmlns:a16="http://schemas.microsoft.com/office/drawing/2014/main" xmlns="" id="{BC8BD99F-1754-4DCE-92C4-53E336C0D469}"/>
                </a:ext>
              </a:extLst>
            </p:cNvPr>
            <p:cNvGrpSpPr>
              <a:grpSpLocks/>
            </p:cNvGrpSpPr>
            <p:nvPr/>
          </p:nvGrpSpPr>
          <p:grpSpPr bwMode="auto">
            <a:xfrm>
              <a:off x="1617" y="819"/>
              <a:ext cx="121" cy="128"/>
              <a:chOff x="1617" y="819"/>
              <a:chExt cx="121" cy="128"/>
            </a:xfrm>
          </p:grpSpPr>
          <p:pic>
            <p:nvPicPr>
              <p:cNvPr id="1033" name="Picture 9">
                <a:extLst>
                  <a:ext uri="{FF2B5EF4-FFF2-40B4-BE49-F238E27FC236}">
                    <a16:creationId xmlns:a16="http://schemas.microsoft.com/office/drawing/2014/main" xmlns="" id="{E9A0EDD9-9487-4C9A-AAEA-FB0A3A06D8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7" y="819"/>
                <a:ext cx="121"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0">
                <a:extLst>
                  <a:ext uri="{FF2B5EF4-FFF2-40B4-BE49-F238E27FC236}">
                    <a16:creationId xmlns:a16="http://schemas.microsoft.com/office/drawing/2014/main" xmlns="" id="{2602BA26-ABA6-416F-AF13-92B1C5F4D0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7" y="819"/>
                <a:ext cx="121"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Rectangle 12">
              <a:extLst>
                <a:ext uri="{FF2B5EF4-FFF2-40B4-BE49-F238E27FC236}">
                  <a16:creationId xmlns:a16="http://schemas.microsoft.com/office/drawing/2014/main" xmlns="" id="{2C4F3BDC-3F5C-43EF-ABA7-8A256A57A6DF}"/>
                </a:ext>
              </a:extLst>
            </p:cNvPr>
            <p:cNvSpPr>
              <a:spLocks noChangeArrowheads="1"/>
            </p:cNvSpPr>
            <p:nvPr/>
          </p:nvSpPr>
          <p:spPr bwMode="auto">
            <a:xfrm>
              <a:off x="1738" y="818"/>
              <a:ext cx="104"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333399"/>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13">
              <a:extLst>
                <a:ext uri="{FF2B5EF4-FFF2-40B4-BE49-F238E27FC236}">
                  <a16:creationId xmlns:a16="http://schemas.microsoft.com/office/drawing/2014/main" xmlns="" id="{EE1A3C3A-D794-4A97-9382-6A52601DD344}"/>
                </a:ext>
              </a:extLst>
            </p:cNvPr>
            <p:cNvSpPr>
              <a:spLocks noChangeArrowheads="1"/>
            </p:cNvSpPr>
            <p:nvPr/>
          </p:nvSpPr>
          <p:spPr bwMode="auto">
            <a:xfrm>
              <a:off x="1762" y="818"/>
              <a:ext cx="104"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333399"/>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14">
              <a:extLst>
                <a:ext uri="{FF2B5EF4-FFF2-40B4-BE49-F238E27FC236}">
                  <a16:creationId xmlns:a16="http://schemas.microsoft.com/office/drawing/2014/main" xmlns="" id="{B44D5048-3DB1-43BF-A986-0C4E53221AA4}"/>
                </a:ext>
              </a:extLst>
            </p:cNvPr>
            <p:cNvSpPr>
              <a:spLocks noChangeArrowheads="1"/>
            </p:cNvSpPr>
            <p:nvPr/>
          </p:nvSpPr>
          <p:spPr bwMode="auto">
            <a:xfrm>
              <a:off x="1794" y="818"/>
              <a:ext cx="665"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0000"/>
                  </a:solidFill>
                  <a:effectLst/>
                  <a:latin typeface="Calibri" panose="020F0502020204030204" pitchFamily="34" charset="0"/>
                </a:rPr>
                <a:t>within the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Rectangle 15">
              <a:extLst>
                <a:ext uri="{FF2B5EF4-FFF2-40B4-BE49-F238E27FC236}">
                  <a16:creationId xmlns:a16="http://schemas.microsoft.com/office/drawing/2014/main" xmlns="" id="{7DAE7BE3-3306-4C37-BBCB-05DFC4198AC7}"/>
                </a:ext>
              </a:extLst>
            </p:cNvPr>
            <p:cNvSpPr>
              <a:spLocks noChangeArrowheads="1"/>
            </p:cNvSpPr>
            <p:nvPr/>
          </p:nvSpPr>
          <p:spPr bwMode="auto">
            <a:xfrm>
              <a:off x="2379" y="818"/>
              <a:ext cx="489"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dirty="0">
                  <a:ln>
                    <a:noFill/>
                  </a:ln>
                  <a:solidFill>
                    <a:srgbClr val="000000"/>
                  </a:solidFill>
                  <a:effectLst/>
                  <a:latin typeface="Calibri" panose="020F0502020204030204" pitchFamily="34" charset="0"/>
                </a:rPr>
                <a:t>Actions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 name="Rectangle 16">
              <a:extLst>
                <a:ext uri="{FF2B5EF4-FFF2-40B4-BE49-F238E27FC236}">
                  <a16:creationId xmlns:a16="http://schemas.microsoft.com/office/drawing/2014/main" xmlns="" id="{9FA2E598-7F3B-45EF-AB90-E2FE863D0C53}"/>
                </a:ext>
              </a:extLst>
            </p:cNvPr>
            <p:cNvSpPr>
              <a:spLocks noChangeArrowheads="1"/>
            </p:cNvSpPr>
            <p:nvPr/>
          </p:nvSpPr>
          <p:spPr bwMode="auto">
            <a:xfrm>
              <a:off x="2763" y="818"/>
              <a:ext cx="104"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17">
              <a:extLst>
                <a:ext uri="{FF2B5EF4-FFF2-40B4-BE49-F238E27FC236}">
                  <a16:creationId xmlns:a16="http://schemas.microsoft.com/office/drawing/2014/main" xmlns="" id="{28E1CA8A-C618-492E-9D0E-30BBFB5D7DE0}"/>
                </a:ext>
              </a:extLst>
            </p:cNvPr>
            <p:cNvSpPr>
              <a:spLocks noChangeArrowheads="1"/>
            </p:cNvSpPr>
            <p:nvPr/>
          </p:nvSpPr>
          <p:spPr bwMode="auto">
            <a:xfrm>
              <a:off x="2828" y="818"/>
              <a:ext cx="521"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0000"/>
                  </a:solidFill>
                  <a:effectLst/>
                  <a:latin typeface="Calibri" panose="020F0502020204030204" pitchFamily="34" charset="0"/>
                </a:rPr>
                <a:t>column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6" name="Rectangle 18">
              <a:extLst>
                <a:ext uri="{FF2B5EF4-FFF2-40B4-BE49-F238E27FC236}">
                  <a16:creationId xmlns:a16="http://schemas.microsoft.com/office/drawing/2014/main" xmlns="" id="{97E5C0CF-1400-4F54-8F27-7C1B266C9689}"/>
                </a:ext>
              </a:extLst>
            </p:cNvPr>
            <p:cNvSpPr>
              <a:spLocks noChangeArrowheads="1"/>
            </p:cNvSpPr>
            <p:nvPr/>
          </p:nvSpPr>
          <p:spPr bwMode="auto">
            <a:xfrm>
              <a:off x="3196" y="827"/>
              <a:ext cx="88"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229137470"/>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87264A6-701B-4649-810F-C543F8F2FCB4}"/>
              </a:ext>
            </a:extLst>
          </p:cNvPr>
          <p:cNvPicPr>
            <a:picLocks noChangeAspect="1"/>
          </p:cNvPicPr>
          <p:nvPr/>
        </p:nvPicPr>
        <p:blipFill>
          <a:blip r:embed="rId2"/>
          <a:stretch>
            <a:fillRect/>
          </a:stretch>
        </p:blipFill>
        <p:spPr>
          <a:xfrm>
            <a:off x="440007" y="1507066"/>
            <a:ext cx="8612148" cy="4217573"/>
          </a:xfrm>
          <a:prstGeom prst="rect">
            <a:avLst/>
          </a:prstGeom>
        </p:spPr>
      </p:pic>
      <p:sp>
        <p:nvSpPr>
          <p:cNvPr id="4" name="Text Placeholder 3">
            <a:extLst>
              <a:ext uri="{FF2B5EF4-FFF2-40B4-BE49-F238E27FC236}">
                <a16:creationId xmlns:a16="http://schemas.microsoft.com/office/drawing/2014/main" xmlns="" id="{7C4A724C-864B-4C83-ACE2-B52ED48BEE34}"/>
              </a:ext>
            </a:extLst>
          </p:cNvPr>
          <p:cNvSpPr>
            <a:spLocks noGrp="1"/>
          </p:cNvSpPr>
          <p:nvPr>
            <p:ph type="body" sz="quarter" idx="10"/>
          </p:nvPr>
        </p:nvSpPr>
        <p:spPr>
          <a:xfrm>
            <a:off x="468253" y="446088"/>
            <a:ext cx="8294747" cy="675141"/>
          </a:xfrm>
        </p:spPr>
        <p:txBody>
          <a:bodyPr/>
          <a:lstStyle/>
          <a:p>
            <a:r>
              <a:rPr lang="en-US" dirty="0"/>
              <a:t>Default Supplier Profile Page is General Info</a:t>
            </a:r>
          </a:p>
        </p:txBody>
      </p:sp>
      <p:sp>
        <p:nvSpPr>
          <p:cNvPr id="13" name="Rectangle 12"/>
          <p:cNvSpPr/>
          <p:nvPr/>
        </p:nvSpPr>
        <p:spPr>
          <a:xfrm>
            <a:off x="333453" y="2409970"/>
            <a:ext cx="900647" cy="246889"/>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mouse-pointer-md.png"/>
          <p:cNvPicPr>
            <a:picLocks noChangeAspect="1"/>
          </p:cNvPicPr>
          <p:nvPr/>
        </p:nvPicPr>
        <p:blipFill>
          <a:blip r:embed="rId3"/>
          <a:stretch>
            <a:fillRect/>
          </a:stretch>
        </p:blipFill>
        <p:spPr>
          <a:xfrm rot="6331259">
            <a:off x="220163" y="2480645"/>
            <a:ext cx="205314" cy="222424"/>
          </a:xfrm>
          <a:prstGeom prst="rect">
            <a:avLst/>
          </a:prstGeom>
        </p:spPr>
      </p:pic>
      <p:pic>
        <p:nvPicPr>
          <p:cNvPr id="15" name="Picture 14"/>
          <p:cNvPicPr>
            <a:picLocks noChangeAspect="1"/>
          </p:cNvPicPr>
          <p:nvPr/>
        </p:nvPicPr>
        <p:blipFill>
          <a:blip r:embed="rId4"/>
          <a:stretch>
            <a:fillRect/>
          </a:stretch>
        </p:blipFill>
        <p:spPr>
          <a:xfrm>
            <a:off x="926115" y="1190622"/>
            <a:ext cx="1121498" cy="359726"/>
          </a:xfrm>
          <a:prstGeom prst="rect">
            <a:avLst/>
          </a:prstGeom>
        </p:spPr>
      </p:pic>
    </p:spTree>
    <p:extLst>
      <p:ext uri="{BB962C8B-B14F-4D97-AF65-F5344CB8AC3E}">
        <p14:creationId xmlns:p14="http://schemas.microsoft.com/office/powerpoint/2010/main" val="2090855059"/>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6604280C-D0F1-4298-AF36-4B9393729ADD}"/>
              </a:ext>
            </a:extLst>
          </p:cNvPr>
          <p:cNvSpPr>
            <a:spLocks noGrp="1"/>
          </p:cNvSpPr>
          <p:nvPr>
            <p:ph type="body" sz="quarter" idx="10"/>
          </p:nvPr>
        </p:nvSpPr>
        <p:spPr/>
        <p:txBody>
          <a:bodyPr/>
          <a:lstStyle/>
          <a:p>
            <a:r>
              <a:rPr lang="en-US" dirty="0"/>
              <a:t>General Info, continues, page down</a:t>
            </a:r>
          </a:p>
        </p:txBody>
      </p:sp>
      <p:sp>
        <p:nvSpPr>
          <p:cNvPr id="13" name="Rectangle 12"/>
          <p:cNvSpPr/>
          <p:nvPr/>
        </p:nvSpPr>
        <p:spPr>
          <a:xfrm>
            <a:off x="672120" y="2443838"/>
            <a:ext cx="900647" cy="246889"/>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mouse-pointer-md.png"/>
          <p:cNvPicPr>
            <a:picLocks noChangeAspect="1"/>
          </p:cNvPicPr>
          <p:nvPr/>
        </p:nvPicPr>
        <p:blipFill>
          <a:blip r:embed="rId2"/>
          <a:stretch>
            <a:fillRect/>
          </a:stretch>
        </p:blipFill>
        <p:spPr>
          <a:xfrm rot="6331259">
            <a:off x="558830" y="2514513"/>
            <a:ext cx="205314" cy="222424"/>
          </a:xfrm>
          <a:prstGeom prst="rect">
            <a:avLst/>
          </a:prstGeom>
        </p:spPr>
      </p:pic>
      <p:pic>
        <p:nvPicPr>
          <p:cNvPr id="15" name="Picture 14"/>
          <p:cNvPicPr>
            <a:picLocks noChangeAspect="1"/>
          </p:cNvPicPr>
          <p:nvPr/>
        </p:nvPicPr>
        <p:blipFill>
          <a:blip r:embed="rId3"/>
          <a:stretch>
            <a:fillRect/>
          </a:stretch>
        </p:blipFill>
        <p:spPr>
          <a:xfrm>
            <a:off x="926115" y="1241421"/>
            <a:ext cx="1121498" cy="359726"/>
          </a:xfrm>
          <a:prstGeom prst="rect">
            <a:avLst/>
          </a:prstGeom>
        </p:spPr>
      </p:pic>
      <p:pic>
        <p:nvPicPr>
          <p:cNvPr id="5" name="Picture 4">
            <a:extLst>
              <a:ext uri="{FF2B5EF4-FFF2-40B4-BE49-F238E27FC236}">
                <a16:creationId xmlns:a16="http://schemas.microsoft.com/office/drawing/2014/main" xmlns="" id="{0BFC8C1B-E327-4E93-8B3A-B7FEE52BD034}"/>
              </a:ext>
            </a:extLst>
          </p:cNvPr>
          <p:cNvPicPr>
            <a:picLocks noChangeAspect="1"/>
          </p:cNvPicPr>
          <p:nvPr/>
        </p:nvPicPr>
        <p:blipFill rotWithShape="1">
          <a:blip r:embed="rId4"/>
          <a:srcRect b="7030"/>
          <a:stretch/>
        </p:blipFill>
        <p:spPr>
          <a:xfrm>
            <a:off x="525999" y="1611274"/>
            <a:ext cx="8488054" cy="3892059"/>
          </a:xfrm>
          <a:prstGeom prst="rect">
            <a:avLst/>
          </a:prstGeom>
        </p:spPr>
      </p:pic>
    </p:spTree>
    <p:extLst>
      <p:ext uri="{BB962C8B-B14F-4D97-AF65-F5344CB8AC3E}">
        <p14:creationId xmlns:p14="http://schemas.microsoft.com/office/powerpoint/2010/main" val="3888176347"/>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B4423134-1E98-4B3C-9BD6-F58800A40C41}"/>
              </a:ext>
            </a:extLst>
          </p:cNvPr>
          <p:cNvSpPr>
            <a:spLocks noGrp="1"/>
          </p:cNvSpPr>
          <p:nvPr>
            <p:ph type="body" sz="quarter" idx="10"/>
          </p:nvPr>
        </p:nvSpPr>
        <p:spPr/>
        <p:txBody>
          <a:bodyPr/>
          <a:lstStyle/>
          <a:p>
            <a:r>
              <a:rPr lang="en-US" dirty="0"/>
              <a:t>General Info, continues, page down</a:t>
            </a:r>
          </a:p>
        </p:txBody>
      </p:sp>
      <p:pic>
        <p:nvPicPr>
          <p:cNvPr id="15" name="Picture 14"/>
          <p:cNvPicPr>
            <a:picLocks noChangeAspect="1"/>
          </p:cNvPicPr>
          <p:nvPr/>
        </p:nvPicPr>
        <p:blipFill>
          <a:blip r:embed="rId2"/>
          <a:stretch>
            <a:fillRect/>
          </a:stretch>
        </p:blipFill>
        <p:spPr>
          <a:xfrm>
            <a:off x="926115" y="1080553"/>
            <a:ext cx="1121498" cy="359726"/>
          </a:xfrm>
          <a:prstGeom prst="rect">
            <a:avLst/>
          </a:prstGeom>
        </p:spPr>
      </p:pic>
      <p:pic>
        <p:nvPicPr>
          <p:cNvPr id="6" name="Picture 5">
            <a:extLst>
              <a:ext uri="{FF2B5EF4-FFF2-40B4-BE49-F238E27FC236}">
                <a16:creationId xmlns:a16="http://schemas.microsoft.com/office/drawing/2014/main" xmlns="" id="{DF9019DD-8A4D-4F53-8A20-2BE24BE12785}"/>
              </a:ext>
            </a:extLst>
          </p:cNvPr>
          <p:cNvPicPr>
            <a:picLocks noChangeAspect="1"/>
          </p:cNvPicPr>
          <p:nvPr/>
        </p:nvPicPr>
        <p:blipFill>
          <a:blip r:embed="rId3"/>
          <a:stretch>
            <a:fillRect/>
          </a:stretch>
        </p:blipFill>
        <p:spPr>
          <a:xfrm>
            <a:off x="139472" y="1882695"/>
            <a:ext cx="8865056" cy="3092609"/>
          </a:xfrm>
          <a:prstGeom prst="rect">
            <a:avLst/>
          </a:prstGeom>
        </p:spPr>
      </p:pic>
    </p:spTree>
    <p:extLst>
      <p:ext uri="{BB962C8B-B14F-4D97-AF65-F5344CB8AC3E}">
        <p14:creationId xmlns:p14="http://schemas.microsoft.com/office/powerpoint/2010/main" val="127844938"/>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A7FD59BE-4EF3-449E-BF7F-BE69156B0B28}"/>
              </a:ext>
            </a:extLst>
          </p:cNvPr>
          <p:cNvSpPr>
            <a:spLocks noGrp="1"/>
          </p:cNvSpPr>
          <p:nvPr>
            <p:ph type="body" sz="quarter" idx="10"/>
          </p:nvPr>
        </p:nvSpPr>
        <p:spPr/>
        <p:txBody>
          <a:bodyPr/>
          <a:lstStyle/>
          <a:p>
            <a:r>
              <a:rPr lang="en-US" dirty="0"/>
              <a:t>Review Vendor Details to Update</a:t>
            </a:r>
          </a:p>
        </p:txBody>
      </p:sp>
      <p:sp>
        <p:nvSpPr>
          <p:cNvPr id="5" name="Text Placeholder 4">
            <a:extLst>
              <a:ext uri="{FF2B5EF4-FFF2-40B4-BE49-F238E27FC236}">
                <a16:creationId xmlns:a16="http://schemas.microsoft.com/office/drawing/2014/main" xmlns="" id="{94FF9B28-8A1B-40E1-9668-5C8D9C303462}"/>
              </a:ext>
            </a:extLst>
          </p:cNvPr>
          <p:cNvSpPr>
            <a:spLocks noGrp="1"/>
          </p:cNvSpPr>
          <p:nvPr>
            <p:ph type="body" sz="quarter" idx="11"/>
          </p:nvPr>
        </p:nvSpPr>
        <p:spPr>
          <a:xfrm>
            <a:off x="468253" y="1209758"/>
            <a:ext cx="7913747" cy="4227052"/>
          </a:xfrm>
        </p:spPr>
        <p:txBody>
          <a:bodyPr/>
          <a:lstStyle/>
          <a:p>
            <a:pPr marL="228600" marR="0">
              <a:spcBef>
                <a:spcPts val="0"/>
              </a:spcBef>
              <a:spcAft>
                <a:spcPts val="0"/>
              </a:spcAft>
            </a:pPr>
            <a:r>
              <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rPr>
              <a:t>Scroll down General Info pages above, </a:t>
            </a:r>
            <a:r>
              <a:rPr lang="en-US" dirty="0">
                <a:solidFill>
                  <a:srgbClr val="365F91"/>
                </a:solidFill>
                <a:latin typeface="Calibri" panose="020F0502020204030204" pitchFamily="34" charset="0"/>
              </a:rPr>
              <a:t>Review Vendor Data and Update relevant Fields and hit </a:t>
            </a:r>
            <a:r>
              <a:rPr lang="en-US" b="1" dirty="0">
                <a:solidFill>
                  <a:srgbClr val="365F91"/>
                </a:solidFill>
                <a:latin typeface="Calibri" panose="020F0502020204030204" pitchFamily="34" charset="0"/>
              </a:rPr>
              <a:t>Save</a:t>
            </a:r>
          </a:p>
          <a:p>
            <a:pPr marL="228600"/>
            <a:r>
              <a:rPr lang="en-US" dirty="0">
                <a:solidFill>
                  <a:srgbClr val="365F91"/>
                </a:solidFill>
                <a:latin typeface="Calibri" panose="020F0502020204030204" pitchFamily="34" charset="0"/>
              </a:rPr>
              <a:t>Proceed through other tabs across the top (after General Info) needing review and/or updates – </a:t>
            </a:r>
            <a:r>
              <a:rPr lang="en-US" b="1" dirty="0">
                <a:solidFill>
                  <a:srgbClr val="365F91"/>
                </a:solidFill>
                <a:latin typeface="Calibri" panose="020F0502020204030204" pitchFamily="34" charset="0"/>
              </a:rPr>
              <a:t>Contacts, Categories, Attachments, Payment Routing, Validations, Audit Records, Payment Types, Properties, </a:t>
            </a:r>
            <a:r>
              <a:rPr lang="en-US" dirty="0">
                <a:solidFill>
                  <a:srgbClr val="365F91"/>
                </a:solidFill>
                <a:latin typeface="Calibri" panose="020F0502020204030204" pitchFamily="34" charset="0"/>
              </a:rPr>
              <a:t>etc. – Review and update the records as needed.  Hit the </a:t>
            </a:r>
            <a:r>
              <a:rPr lang="en-US" b="1" dirty="0">
                <a:solidFill>
                  <a:srgbClr val="365F91"/>
                </a:solidFill>
                <a:latin typeface="Calibri" panose="020F0502020204030204" pitchFamily="34" charset="0"/>
              </a:rPr>
              <a:t>Save </a:t>
            </a:r>
            <a:r>
              <a:rPr lang="en-US" dirty="0">
                <a:solidFill>
                  <a:srgbClr val="365F91"/>
                </a:solidFill>
                <a:latin typeface="Calibri" panose="020F0502020204030204" pitchFamily="34" charset="0"/>
              </a:rPr>
              <a:t>button.  See Help for additional details.</a:t>
            </a:r>
          </a:p>
          <a:p>
            <a:endParaRPr lang="en-US" dirty="0"/>
          </a:p>
        </p:txBody>
      </p:sp>
      <p:pic>
        <p:nvPicPr>
          <p:cNvPr id="6" name="Picture 5">
            <a:extLst>
              <a:ext uri="{FF2B5EF4-FFF2-40B4-BE49-F238E27FC236}">
                <a16:creationId xmlns:a16="http://schemas.microsoft.com/office/drawing/2014/main" xmlns="" id="{2D9799D8-FE14-4FC2-9EA0-E89374F53CC9}"/>
              </a:ext>
            </a:extLst>
          </p:cNvPr>
          <p:cNvPicPr>
            <a:picLocks noChangeAspect="1"/>
          </p:cNvPicPr>
          <p:nvPr/>
        </p:nvPicPr>
        <p:blipFill>
          <a:blip r:embed="rId2"/>
          <a:stretch>
            <a:fillRect/>
          </a:stretch>
        </p:blipFill>
        <p:spPr>
          <a:xfrm>
            <a:off x="863596" y="3091804"/>
            <a:ext cx="6680203" cy="3518908"/>
          </a:xfrm>
          <a:prstGeom prst="rect">
            <a:avLst/>
          </a:prstGeom>
        </p:spPr>
      </p:pic>
    </p:spTree>
    <p:extLst>
      <p:ext uri="{BB962C8B-B14F-4D97-AF65-F5344CB8AC3E}">
        <p14:creationId xmlns:p14="http://schemas.microsoft.com/office/powerpoint/2010/main" val="1387998798"/>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7F02AA70-48EC-4F20-8296-A1B2C0E8DEAE}"/>
              </a:ext>
            </a:extLst>
          </p:cNvPr>
          <p:cNvSpPr>
            <a:spLocks noGrp="1"/>
          </p:cNvSpPr>
          <p:nvPr>
            <p:ph type="body" sz="quarter" idx="10"/>
          </p:nvPr>
        </p:nvSpPr>
        <p:spPr/>
        <p:txBody>
          <a:bodyPr/>
          <a:lstStyle/>
          <a:p>
            <a:r>
              <a:rPr lang="en-US" dirty="0"/>
              <a:t>Table of Contents, continued</a:t>
            </a:r>
          </a:p>
        </p:txBody>
      </p:sp>
      <p:sp>
        <p:nvSpPr>
          <p:cNvPr id="7" name="Text Placeholder 6">
            <a:extLst>
              <a:ext uri="{FF2B5EF4-FFF2-40B4-BE49-F238E27FC236}">
                <a16:creationId xmlns:a16="http://schemas.microsoft.com/office/drawing/2014/main" xmlns="" id="{D2A8EE11-1DB3-410E-91DF-D0473CA412E9}"/>
              </a:ext>
            </a:extLst>
          </p:cNvPr>
          <p:cNvSpPr>
            <a:spLocks noGrp="1"/>
          </p:cNvSpPr>
          <p:nvPr>
            <p:ph type="body" sz="quarter" idx="11"/>
          </p:nvPr>
        </p:nvSpPr>
        <p:spPr/>
        <p:txBody>
          <a:bodyPr/>
          <a:lstStyle/>
          <a:p>
            <a:pPr>
              <a:lnSpc>
                <a:spcPct val="110000"/>
              </a:lnSpc>
              <a:spcBef>
                <a:spcPts val="1200"/>
              </a:spcBef>
              <a:spcAft>
                <a:spcPts val="1200"/>
              </a:spcAft>
            </a:pPr>
            <a:r>
              <a:rPr lang="en-US" dirty="0">
                <a:hlinkClick r:id="rId2" action="ppaction://hlinksldjump"/>
              </a:rPr>
              <a:t>Add New Supplier</a:t>
            </a:r>
            <a:endParaRPr lang="en-US" dirty="0"/>
          </a:p>
          <a:p>
            <a:pPr>
              <a:lnSpc>
                <a:spcPct val="110000"/>
              </a:lnSpc>
              <a:spcBef>
                <a:spcPts val="1200"/>
              </a:spcBef>
              <a:spcAft>
                <a:spcPts val="1200"/>
              </a:spcAft>
            </a:pPr>
            <a:r>
              <a:rPr lang="en-US" dirty="0">
                <a:hlinkClick r:id="rId3" action="ppaction://hlinksldjump"/>
              </a:rPr>
              <a:t>Add Existing Supplier</a:t>
            </a:r>
            <a:endParaRPr lang="en-US" dirty="0"/>
          </a:p>
          <a:p>
            <a:pPr>
              <a:lnSpc>
                <a:spcPct val="110000"/>
              </a:lnSpc>
              <a:spcBef>
                <a:spcPts val="1200"/>
              </a:spcBef>
              <a:spcAft>
                <a:spcPts val="1200"/>
              </a:spcAft>
            </a:pPr>
            <a:r>
              <a:rPr lang="en-US" dirty="0">
                <a:hlinkClick r:id="rId4" action="ppaction://hlinksldjump"/>
              </a:rPr>
              <a:t>Bulk Propagate Suppliers</a:t>
            </a:r>
            <a:endParaRPr lang="en-US" dirty="0"/>
          </a:p>
          <a:p>
            <a:pPr>
              <a:lnSpc>
                <a:spcPct val="110000"/>
              </a:lnSpc>
              <a:spcBef>
                <a:spcPts val="1200"/>
              </a:spcBef>
              <a:spcAft>
                <a:spcPts val="1200"/>
              </a:spcAft>
            </a:pPr>
            <a:r>
              <a:rPr lang="en-US" dirty="0">
                <a:hlinkClick r:id="rId5" action="ppaction://hlinksldjump"/>
              </a:rPr>
              <a:t>Bulk Supplier Import</a:t>
            </a:r>
            <a:endParaRPr lang="en-US" dirty="0"/>
          </a:p>
          <a:p>
            <a:pPr marL="0" indent="0">
              <a:buNone/>
            </a:pPr>
            <a:endParaRPr lang="en-US" dirty="0"/>
          </a:p>
        </p:txBody>
      </p:sp>
    </p:spTree>
    <p:extLst>
      <p:ext uri="{BB962C8B-B14F-4D97-AF65-F5344CB8AC3E}">
        <p14:creationId xmlns:p14="http://schemas.microsoft.com/office/powerpoint/2010/main" val="1181110420"/>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1583796" y="1733550"/>
            <a:ext cx="6637337" cy="674688"/>
          </a:xfrm>
        </p:spPr>
        <p:txBody>
          <a:bodyPr>
            <a:normAutofit/>
          </a:bodyPr>
          <a:lstStyle/>
          <a:p>
            <a:r>
              <a:rPr lang="en-US" dirty="0"/>
              <a:t>Edit Suppliers – Export Suppliers</a:t>
            </a:r>
          </a:p>
        </p:txBody>
      </p:sp>
    </p:spTree>
    <p:extLst>
      <p:ext uri="{BB962C8B-B14F-4D97-AF65-F5344CB8AC3E}">
        <p14:creationId xmlns:p14="http://schemas.microsoft.com/office/powerpoint/2010/main" val="3234231978"/>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7E914FBC-1E1A-4B63-ADBD-25105A7D79E0}"/>
              </a:ext>
            </a:extLst>
          </p:cNvPr>
          <p:cNvSpPr>
            <a:spLocks noGrp="1"/>
          </p:cNvSpPr>
          <p:nvPr>
            <p:ph type="body" sz="quarter" idx="10"/>
          </p:nvPr>
        </p:nvSpPr>
        <p:spPr/>
        <p:txBody>
          <a:bodyPr/>
          <a:lstStyle/>
          <a:p>
            <a:r>
              <a:rPr lang="en-US" dirty="0"/>
              <a:t>Repeat Slides 9-16 To Find a Vendor</a:t>
            </a:r>
          </a:p>
        </p:txBody>
      </p:sp>
      <p:sp>
        <p:nvSpPr>
          <p:cNvPr id="6" name="Text Placeholder 5">
            <a:extLst>
              <a:ext uri="{FF2B5EF4-FFF2-40B4-BE49-F238E27FC236}">
                <a16:creationId xmlns:a16="http://schemas.microsoft.com/office/drawing/2014/main" xmlns="" id="{00BCF9FA-3EF7-4268-9246-1391C0010930}"/>
              </a:ext>
            </a:extLst>
          </p:cNvPr>
          <p:cNvSpPr>
            <a:spLocks noGrp="1"/>
          </p:cNvSpPr>
          <p:nvPr>
            <p:ph type="body" sz="quarter" idx="11"/>
          </p:nvPr>
        </p:nvSpPr>
        <p:spPr>
          <a:xfrm>
            <a:off x="468253" y="1218225"/>
            <a:ext cx="7913747" cy="4227052"/>
          </a:xfrm>
        </p:spPr>
        <p:txBody>
          <a:bodyPr/>
          <a:lstStyle/>
          <a:p>
            <a:r>
              <a:rPr lang="en-US" dirty="0">
                <a:solidFill>
                  <a:srgbClr val="365F91"/>
                </a:solidFill>
                <a:latin typeface="Calibri" panose="020F0502020204030204" pitchFamily="34" charset="0"/>
              </a:rPr>
              <a:t>Utilize Steps above to locate and get a list of vendors matching the name or other criteria entered.  </a:t>
            </a:r>
          </a:p>
          <a:p>
            <a:r>
              <a:rPr lang="en-US" dirty="0">
                <a:solidFill>
                  <a:srgbClr val="365F91"/>
                </a:solidFill>
                <a:latin typeface="Calibri" panose="020F0502020204030204" pitchFamily="34" charset="0"/>
                <a:cs typeface="Calibri" panose="020F0502020204030204" pitchFamily="34" charset="0"/>
              </a:rPr>
              <a:t>Use Vendor Fields for basic Searches </a:t>
            </a:r>
          </a:p>
          <a:p>
            <a:r>
              <a:rPr lang="en-US" dirty="0">
                <a:solidFill>
                  <a:srgbClr val="365F91"/>
                </a:solidFill>
                <a:latin typeface="Calibri" panose="020F0502020204030204" pitchFamily="34" charset="0"/>
                <a:cs typeface="Calibri" panose="020F0502020204030204" pitchFamily="34" charset="0"/>
              </a:rPr>
              <a:t>Use Buyer Custom Fields to search those fields defined for your client as part of Vendor Registration and Vendor Management Design – these are data the vendor enters, or the client does to track and maintain details related to vendors</a:t>
            </a:r>
          </a:p>
          <a:p>
            <a:r>
              <a:rPr lang="en-US" dirty="0">
                <a:solidFill>
                  <a:srgbClr val="365F91"/>
                </a:solidFill>
                <a:latin typeface="Calibri" panose="020F0502020204030204" pitchFamily="34" charset="0"/>
                <a:cs typeface="Calibri" panose="020F0502020204030204" pitchFamily="34" charset="0"/>
              </a:rPr>
              <a:t>Use Validation Fields to search those fields defined for your client to collect information about certifications, debarment statuses, approval processes and a variety of client tracked items</a:t>
            </a:r>
            <a:endParaRPr lang="en-US" dirty="0"/>
          </a:p>
        </p:txBody>
      </p:sp>
    </p:spTree>
    <p:extLst>
      <p:ext uri="{BB962C8B-B14F-4D97-AF65-F5344CB8AC3E}">
        <p14:creationId xmlns:p14="http://schemas.microsoft.com/office/powerpoint/2010/main" val="1339290713"/>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65DEA6F8-4489-450F-8443-25C132844FA4}"/>
              </a:ext>
            </a:extLst>
          </p:cNvPr>
          <p:cNvSpPr>
            <a:spLocks noGrp="1"/>
          </p:cNvSpPr>
          <p:nvPr>
            <p:ph type="body" sz="quarter" idx="10"/>
          </p:nvPr>
        </p:nvSpPr>
        <p:spPr/>
        <p:txBody>
          <a:bodyPr/>
          <a:lstStyle/>
          <a:p>
            <a:r>
              <a:rPr lang="en-US" dirty="0"/>
              <a:t>List of Suppliers</a:t>
            </a:r>
          </a:p>
        </p:txBody>
      </p:sp>
      <p:pic>
        <p:nvPicPr>
          <p:cNvPr id="4" name="Picture 3">
            <a:extLst>
              <a:ext uri="{FF2B5EF4-FFF2-40B4-BE49-F238E27FC236}">
                <a16:creationId xmlns:a16="http://schemas.microsoft.com/office/drawing/2014/main" xmlns="" id="{D4DF7FDC-D382-494D-AA36-4F434929F768}"/>
              </a:ext>
            </a:extLst>
          </p:cNvPr>
          <p:cNvPicPr>
            <a:picLocks noChangeAspect="1"/>
          </p:cNvPicPr>
          <p:nvPr/>
        </p:nvPicPr>
        <p:blipFill>
          <a:blip r:embed="rId2"/>
          <a:stretch>
            <a:fillRect/>
          </a:stretch>
        </p:blipFill>
        <p:spPr>
          <a:xfrm>
            <a:off x="0" y="1291849"/>
            <a:ext cx="9144000" cy="4545232"/>
          </a:xfrm>
          <a:prstGeom prst="rect">
            <a:avLst/>
          </a:prstGeom>
        </p:spPr>
      </p:pic>
    </p:spTree>
    <p:extLst>
      <p:ext uri="{BB962C8B-B14F-4D97-AF65-F5344CB8AC3E}">
        <p14:creationId xmlns:p14="http://schemas.microsoft.com/office/powerpoint/2010/main" val="1296897827"/>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a:extLst>
              <a:ext uri="{FF2B5EF4-FFF2-40B4-BE49-F238E27FC236}">
                <a16:creationId xmlns:a16="http://schemas.microsoft.com/office/drawing/2014/main" xmlns="" id="{91B917F7-5FC8-478E-8E92-E6916BF85E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14" y="1303876"/>
            <a:ext cx="9032372" cy="4530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a:extLst>
              <a:ext uri="{FF2B5EF4-FFF2-40B4-BE49-F238E27FC236}">
                <a16:creationId xmlns:a16="http://schemas.microsoft.com/office/drawing/2014/main" xmlns="" id="{4968EFA4-4B14-464E-A94F-563300D62017}"/>
              </a:ext>
            </a:extLst>
          </p:cNvPr>
          <p:cNvSpPr>
            <a:spLocks noGrp="1"/>
          </p:cNvSpPr>
          <p:nvPr>
            <p:ph type="body" sz="quarter" idx="10"/>
          </p:nvPr>
        </p:nvSpPr>
        <p:spPr/>
        <p:txBody>
          <a:bodyPr/>
          <a:lstStyle/>
          <a:p>
            <a:r>
              <a:rPr lang="en-US" dirty="0"/>
              <a:t>Select Export</a:t>
            </a:r>
          </a:p>
        </p:txBody>
      </p:sp>
      <p:pic>
        <p:nvPicPr>
          <p:cNvPr id="12" name="Picture 11" descr="mouse-pointer-md.png">
            <a:extLst>
              <a:ext uri="{FF2B5EF4-FFF2-40B4-BE49-F238E27FC236}">
                <a16:creationId xmlns:a16="http://schemas.microsoft.com/office/drawing/2014/main" xmlns="" id="{2622AC0D-D5E9-49CE-848B-CEBB819EB521}"/>
              </a:ext>
            </a:extLst>
          </p:cNvPr>
          <p:cNvPicPr>
            <a:picLocks noChangeAspect="1"/>
          </p:cNvPicPr>
          <p:nvPr/>
        </p:nvPicPr>
        <p:blipFill>
          <a:blip r:embed="rId3"/>
          <a:stretch>
            <a:fillRect/>
          </a:stretch>
        </p:blipFill>
        <p:spPr>
          <a:xfrm>
            <a:off x="1597152" y="2941481"/>
            <a:ext cx="269950" cy="292446"/>
          </a:xfrm>
          <a:prstGeom prst="rect">
            <a:avLst/>
          </a:prstGeom>
        </p:spPr>
      </p:pic>
      <p:sp>
        <p:nvSpPr>
          <p:cNvPr id="7" name="Rectangle 6">
            <a:extLst>
              <a:ext uri="{FF2B5EF4-FFF2-40B4-BE49-F238E27FC236}">
                <a16:creationId xmlns:a16="http://schemas.microsoft.com/office/drawing/2014/main" xmlns="" id="{A5BE6DC6-F846-463F-B0DA-A5BEE0743C74}"/>
              </a:ext>
            </a:extLst>
          </p:cNvPr>
          <p:cNvSpPr/>
          <p:nvPr/>
        </p:nvSpPr>
        <p:spPr>
          <a:xfrm>
            <a:off x="1115569" y="2516094"/>
            <a:ext cx="481584" cy="425387"/>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342748117"/>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FE3E5490-B3F8-4F38-A87D-D2F62E7B366E}"/>
              </a:ext>
            </a:extLst>
          </p:cNvPr>
          <p:cNvSpPr>
            <a:spLocks noGrp="1"/>
          </p:cNvSpPr>
          <p:nvPr>
            <p:ph type="body" sz="quarter" idx="10"/>
          </p:nvPr>
        </p:nvSpPr>
        <p:spPr/>
        <p:txBody>
          <a:bodyPr/>
          <a:lstStyle/>
          <a:p>
            <a:r>
              <a:rPr lang="en-US" dirty="0"/>
              <a:t>Choose Option</a:t>
            </a:r>
          </a:p>
        </p:txBody>
      </p:sp>
      <p:sp>
        <p:nvSpPr>
          <p:cNvPr id="18" name="TextBox 17">
            <a:extLst>
              <a:ext uri="{FF2B5EF4-FFF2-40B4-BE49-F238E27FC236}">
                <a16:creationId xmlns:a16="http://schemas.microsoft.com/office/drawing/2014/main" xmlns="" id="{342FB244-96B5-47BE-9F16-48F3FF41779D}"/>
              </a:ext>
            </a:extLst>
          </p:cNvPr>
          <p:cNvSpPr txBox="1"/>
          <p:nvPr/>
        </p:nvSpPr>
        <p:spPr>
          <a:xfrm>
            <a:off x="438911" y="1107780"/>
            <a:ext cx="8583167" cy="369332"/>
          </a:xfrm>
          <a:prstGeom prst="rect">
            <a:avLst/>
          </a:prstGeom>
          <a:noFill/>
        </p:spPr>
        <p:txBody>
          <a:bodyPr wrap="square" rtlCol="0">
            <a:spAutoFit/>
          </a:bodyPr>
          <a:lstStyle/>
          <a:p>
            <a:pPr marL="228600" marR="0">
              <a:spcBef>
                <a:spcPts val="0"/>
              </a:spcBef>
              <a:spcAft>
                <a:spcPts val="0"/>
              </a:spcAft>
            </a:pPr>
            <a:r>
              <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rPr>
              <a:t>Once the Export completes, a list of choices will appear in the window:</a:t>
            </a:r>
            <a:endParaRPr lang="en-US" dirty="0">
              <a:solidFill>
                <a:srgbClr val="365F91"/>
              </a:solidFill>
              <a:latin typeface="Calibri" panose="020F0502020204030204" pitchFamily="34" charset="0"/>
            </a:endParaRPr>
          </a:p>
        </p:txBody>
      </p:sp>
      <p:pic>
        <p:nvPicPr>
          <p:cNvPr id="4" name="Picture 3">
            <a:extLst>
              <a:ext uri="{FF2B5EF4-FFF2-40B4-BE49-F238E27FC236}">
                <a16:creationId xmlns:a16="http://schemas.microsoft.com/office/drawing/2014/main" xmlns="" id="{99935FBB-9D0E-4201-A988-6C38AE23C77E}"/>
              </a:ext>
            </a:extLst>
          </p:cNvPr>
          <p:cNvPicPr>
            <a:picLocks noChangeAspect="1"/>
          </p:cNvPicPr>
          <p:nvPr/>
        </p:nvPicPr>
        <p:blipFill>
          <a:blip r:embed="rId2"/>
          <a:stretch>
            <a:fillRect/>
          </a:stretch>
        </p:blipFill>
        <p:spPr>
          <a:xfrm>
            <a:off x="2395809" y="1415046"/>
            <a:ext cx="4352381" cy="3247619"/>
          </a:xfrm>
          <a:prstGeom prst="rect">
            <a:avLst/>
          </a:prstGeom>
        </p:spPr>
      </p:pic>
      <p:sp>
        <p:nvSpPr>
          <p:cNvPr id="5" name="TextBox 4">
            <a:extLst>
              <a:ext uri="{FF2B5EF4-FFF2-40B4-BE49-F238E27FC236}">
                <a16:creationId xmlns:a16="http://schemas.microsoft.com/office/drawing/2014/main" xmlns="" id="{D71A8B53-0B8A-4BC2-B8CD-66DC81A90C18}"/>
              </a:ext>
            </a:extLst>
          </p:cNvPr>
          <p:cNvSpPr txBox="1"/>
          <p:nvPr/>
        </p:nvSpPr>
        <p:spPr>
          <a:xfrm>
            <a:off x="731520" y="4647675"/>
            <a:ext cx="7961376" cy="646331"/>
          </a:xfrm>
          <a:prstGeom prst="rect">
            <a:avLst/>
          </a:prstGeom>
          <a:noFill/>
        </p:spPr>
        <p:txBody>
          <a:bodyPr wrap="square" rtlCol="0">
            <a:spAutoFit/>
          </a:bodyPr>
          <a:lstStyle/>
          <a:p>
            <a:r>
              <a:rPr lang="en-US" dirty="0">
                <a:solidFill>
                  <a:schemeClr val="tx2"/>
                </a:solidFill>
              </a:rPr>
              <a:t>Make your choice to Open or Save the files and hit OK; the Exported Files will open or save – below is a snippet:</a:t>
            </a:r>
          </a:p>
        </p:txBody>
      </p:sp>
      <p:pic>
        <p:nvPicPr>
          <p:cNvPr id="6" name="Picture 5">
            <a:extLst>
              <a:ext uri="{FF2B5EF4-FFF2-40B4-BE49-F238E27FC236}">
                <a16:creationId xmlns:a16="http://schemas.microsoft.com/office/drawing/2014/main" xmlns="" id="{D52C8A91-F805-4D26-BBA7-1EB0989BAF99}"/>
              </a:ext>
            </a:extLst>
          </p:cNvPr>
          <p:cNvPicPr>
            <a:picLocks noChangeAspect="1"/>
          </p:cNvPicPr>
          <p:nvPr/>
        </p:nvPicPr>
        <p:blipFill>
          <a:blip r:embed="rId3"/>
          <a:stretch>
            <a:fillRect/>
          </a:stretch>
        </p:blipFill>
        <p:spPr>
          <a:xfrm>
            <a:off x="883063" y="5237679"/>
            <a:ext cx="6666667" cy="1161905"/>
          </a:xfrm>
          <a:prstGeom prst="rect">
            <a:avLst/>
          </a:prstGeom>
        </p:spPr>
      </p:pic>
    </p:spTree>
    <p:extLst>
      <p:ext uri="{BB962C8B-B14F-4D97-AF65-F5344CB8AC3E}">
        <p14:creationId xmlns:p14="http://schemas.microsoft.com/office/powerpoint/2010/main" val="3824228274"/>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1871661" y="1733550"/>
            <a:ext cx="6637337" cy="674688"/>
          </a:xfrm>
        </p:spPr>
        <p:txBody>
          <a:bodyPr>
            <a:normAutofit/>
          </a:bodyPr>
          <a:lstStyle/>
          <a:p>
            <a:r>
              <a:rPr lang="en-US" dirty="0"/>
              <a:t>Edit Suppliers – Notify Suppliers</a:t>
            </a:r>
          </a:p>
        </p:txBody>
      </p:sp>
    </p:spTree>
    <p:extLst>
      <p:ext uri="{BB962C8B-B14F-4D97-AF65-F5344CB8AC3E}">
        <p14:creationId xmlns:p14="http://schemas.microsoft.com/office/powerpoint/2010/main" val="3487212923"/>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7E914FBC-1E1A-4B63-ADBD-25105A7D79E0}"/>
              </a:ext>
            </a:extLst>
          </p:cNvPr>
          <p:cNvSpPr>
            <a:spLocks noGrp="1"/>
          </p:cNvSpPr>
          <p:nvPr>
            <p:ph type="body" sz="quarter" idx="10"/>
          </p:nvPr>
        </p:nvSpPr>
        <p:spPr/>
        <p:txBody>
          <a:bodyPr/>
          <a:lstStyle/>
          <a:p>
            <a:r>
              <a:rPr lang="en-US" dirty="0"/>
              <a:t>Repeat Slides 9-16 To Find a Vendor</a:t>
            </a:r>
          </a:p>
        </p:txBody>
      </p:sp>
      <p:sp>
        <p:nvSpPr>
          <p:cNvPr id="6" name="Text Placeholder 5">
            <a:extLst>
              <a:ext uri="{FF2B5EF4-FFF2-40B4-BE49-F238E27FC236}">
                <a16:creationId xmlns:a16="http://schemas.microsoft.com/office/drawing/2014/main" xmlns="" id="{00BCF9FA-3EF7-4268-9246-1391C0010930}"/>
              </a:ext>
            </a:extLst>
          </p:cNvPr>
          <p:cNvSpPr>
            <a:spLocks noGrp="1"/>
          </p:cNvSpPr>
          <p:nvPr>
            <p:ph type="body" sz="quarter" idx="11"/>
          </p:nvPr>
        </p:nvSpPr>
        <p:spPr>
          <a:xfrm>
            <a:off x="468253" y="1218225"/>
            <a:ext cx="7913747" cy="4227052"/>
          </a:xfrm>
        </p:spPr>
        <p:txBody>
          <a:bodyPr/>
          <a:lstStyle/>
          <a:p>
            <a:r>
              <a:rPr lang="en-US" dirty="0">
                <a:solidFill>
                  <a:srgbClr val="365F91"/>
                </a:solidFill>
                <a:latin typeface="Calibri" panose="020F0502020204030204" pitchFamily="34" charset="0"/>
              </a:rPr>
              <a:t>Utilize Steps above to locate and get a list of vendors matching the name or other criteria entered.  </a:t>
            </a:r>
          </a:p>
          <a:p>
            <a:r>
              <a:rPr lang="en-US" dirty="0">
                <a:solidFill>
                  <a:srgbClr val="365F91"/>
                </a:solidFill>
                <a:latin typeface="Calibri" panose="020F0502020204030204" pitchFamily="34" charset="0"/>
                <a:cs typeface="Calibri" panose="020F0502020204030204" pitchFamily="34" charset="0"/>
              </a:rPr>
              <a:t>Use Vendor Fields for basic Searches </a:t>
            </a:r>
          </a:p>
          <a:p>
            <a:r>
              <a:rPr lang="en-US" dirty="0">
                <a:solidFill>
                  <a:srgbClr val="365F91"/>
                </a:solidFill>
                <a:latin typeface="Calibri" panose="020F0502020204030204" pitchFamily="34" charset="0"/>
                <a:cs typeface="Calibri" panose="020F0502020204030204" pitchFamily="34" charset="0"/>
              </a:rPr>
              <a:t>Use Buyer Custom Fields to search those fields defined for your client as part of Vendor Registration and Vendor Management Design – these are data the vendor enters, or the client does to track and maintain details related to vendors</a:t>
            </a:r>
          </a:p>
          <a:p>
            <a:r>
              <a:rPr lang="en-US" dirty="0">
                <a:solidFill>
                  <a:srgbClr val="365F91"/>
                </a:solidFill>
                <a:latin typeface="Calibri" panose="020F0502020204030204" pitchFamily="34" charset="0"/>
                <a:cs typeface="Calibri" panose="020F0502020204030204" pitchFamily="34" charset="0"/>
              </a:rPr>
              <a:t>Use Validation Fields to search those fields defined for your client to collect information about certifications, debarment statuses, approval processes and a variety of client tracked items</a:t>
            </a:r>
            <a:endParaRPr lang="en-US" dirty="0"/>
          </a:p>
        </p:txBody>
      </p:sp>
    </p:spTree>
    <p:extLst>
      <p:ext uri="{BB962C8B-B14F-4D97-AF65-F5344CB8AC3E}">
        <p14:creationId xmlns:p14="http://schemas.microsoft.com/office/powerpoint/2010/main" val="951904573"/>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65DEA6F8-4489-450F-8443-25C132844FA4}"/>
              </a:ext>
            </a:extLst>
          </p:cNvPr>
          <p:cNvSpPr>
            <a:spLocks noGrp="1"/>
          </p:cNvSpPr>
          <p:nvPr>
            <p:ph type="body" sz="quarter" idx="10"/>
          </p:nvPr>
        </p:nvSpPr>
        <p:spPr/>
        <p:txBody>
          <a:bodyPr/>
          <a:lstStyle/>
          <a:p>
            <a:r>
              <a:rPr lang="en-US" dirty="0"/>
              <a:t>List of Suppliers</a:t>
            </a:r>
          </a:p>
        </p:txBody>
      </p:sp>
      <p:pic>
        <p:nvPicPr>
          <p:cNvPr id="4" name="Picture 3">
            <a:extLst>
              <a:ext uri="{FF2B5EF4-FFF2-40B4-BE49-F238E27FC236}">
                <a16:creationId xmlns:a16="http://schemas.microsoft.com/office/drawing/2014/main" xmlns="" id="{D4DF7FDC-D382-494D-AA36-4F434929F768}"/>
              </a:ext>
            </a:extLst>
          </p:cNvPr>
          <p:cNvPicPr>
            <a:picLocks noChangeAspect="1"/>
          </p:cNvPicPr>
          <p:nvPr/>
        </p:nvPicPr>
        <p:blipFill>
          <a:blip r:embed="rId2"/>
          <a:stretch>
            <a:fillRect/>
          </a:stretch>
        </p:blipFill>
        <p:spPr>
          <a:xfrm>
            <a:off x="0" y="1291849"/>
            <a:ext cx="9144000" cy="4545232"/>
          </a:xfrm>
          <a:prstGeom prst="rect">
            <a:avLst/>
          </a:prstGeom>
        </p:spPr>
      </p:pic>
    </p:spTree>
    <p:extLst>
      <p:ext uri="{BB962C8B-B14F-4D97-AF65-F5344CB8AC3E}">
        <p14:creationId xmlns:p14="http://schemas.microsoft.com/office/powerpoint/2010/main" val="4008381265"/>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0DACA74-FBDA-4EAA-9BD2-9659600261CE}"/>
              </a:ext>
            </a:extLst>
          </p:cNvPr>
          <p:cNvPicPr>
            <a:picLocks noChangeAspect="1"/>
          </p:cNvPicPr>
          <p:nvPr/>
        </p:nvPicPr>
        <p:blipFill>
          <a:blip r:embed="rId2"/>
          <a:stretch>
            <a:fillRect/>
          </a:stretch>
        </p:blipFill>
        <p:spPr>
          <a:xfrm>
            <a:off x="231648" y="1151390"/>
            <a:ext cx="8818671" cy="4627618"/>
          </a:xfrm>
          <a:prstGeom prst="rect">
            <a:avLst/>
          </a:prstGeom>
        </p:spPr>
      </p:pic>
      <p:sp>
        <p:nvSpPr>
          <p:cNvPr id="4" name="Text Placeholder 3">
            <a:extLst>
              <a:ext uri="{FF2B5EF4-FFF2-40B4-BE49-F238E27FC236}">
                <a16:creationId xmlns:a16="http://schemas.microsoft.com/office/drawing/2014/main" xmlns="" id="{E59DAB4D-1CD5-41BA-8BBE-0F5DC7358371}"/>
              </a:ext>
            </a:extLst>
          </p:cNvPr>
          <p:cNvSpPr>
            <a:spLocks noGrp="1"/>
          </p:cNvSpPr>
          <p:nvPr>
            <p:ph type="body" sz="quarter" idx="10"/>
          </p:nvPr>
        </p:nvSpPr>
        <p:spPr/>
        <p:txBody>
          <a:bodyPr/>
          <a:lstStyle/>
          <a:p>
            <a:r>
              <a:rPr lang="en-US" dirty="0"/>
              <a:t>Select Notify Suppliers</a:t>
            </a:r>
          </a:p>
        </p:txBody>
      </p:sp>
      <p:pic>
        <p:nvPicPr>
          <p:cNvPr id="12" name="Picture 11" descr="mouse-pointer-md.png">
            <a:extLst>
              <a:ext uri="{FF2B5EF4-FFF2-40B4-BE49-F238E27FC236}">
                <a16:creationId xmlns:a16="http://schemas.microsoft.com/office/drawing/2014/main" xmlns="" id="{2622AC0D-D5E9-49CE-848B-CEBB819EB521}"/>
              </a:ext>
            </a:extLst>
          </p:cNvPr>
          <p:cNvPicPr>
            <a:picLocks noChangeAspect="1"/>
          </p:cNvPicPr>
          <p:nvPr/>
        </p:nvPicPr>
        <p:blipFill>
          <a:blip r:embed="rId3"/>
          <a:stretch>
            <a:fillRect/>
          </a:stretch>
        </p:blipFill>
        <p:spPr>
          <a:xfrm>
            <a:off x="3316224" y="3136554"/>
            <a:ext cx="269950" cy="292446"/>
          </a:xfrm>
          <a:prstGeom prst="rect">
            <a:avLst/>
          </a:prstGeom>
        </p:spPr>
      </p:pic>
      <p:sp>
        <p:nvSpPr>
          <p:cNvPr id="7" name="Rectangle 6">
            <a:extLst>
              <a:ext uri="{FF2B5EF4-FFF2-40B4-BE49-F238E27FC236}">
                <a16:creationId xmlns:a16="http://schemas.microsoft.com/office/drawing/2014/main" xmlns="" id="{A5BE6DC6-F846-463F-B0DA-A5BEE0743C74}"/>
              </a:ext>
            </a:extLst>
          </p:cNvPr>
          <p:cNvSpPr/>
          <p:nvPr/>
        </p:nvSpPr>
        <p:spPr>
          <a:xfrm>
            <a:off x="2505456" y="2848246"/>
            <a:ext cx="908303" cy="425387"/>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332316626"/>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1B0796B7-919C-490D-9ED4-8A3D552BDEE2}"/>
              </a:ext>
            </a:extLst>
          </p:cNvPr>
          <p:cNvSpPr>
            <a:spLocks noGrp="1"/>
          </p:cNvSpPr>
          <p:nvPr>
            <p:ph type="body" sz="quarter" idx="10"/>
          </p:nvPr>
        </p:nvSpPr>
        <p:spPr/>
        <p:txBody>
          <a:bodyPr/>
          <a:lstStyle/>
          <a:p>
            <a:r>
              <a:rPr lang="en-US" dirty="0"/>
              <a:t>Draft Email</a:t>
            </a:r>
          </a:p>
        </p:txBody>
      </p:sp>
      <p:sp>
        <p:nvSpPr>
          <p:cNvPr id="5" name="Text Placeholder 4">
            <a:extLst>
              <a:ext uri="{FF2B5EF4-FFF2-40B4-BE49-F238E27FC236}">
                <a16:creationId xmlns:a16="http://schemas.microsoft.com/office/drawing/2014/main" xmlns="" id="{9855321F-A8B0-4F67-8CAE-A6827CE800BF}"/>
              </a:ext>
            </a:extLst>
          </p:cNvPr>
          <p:cNvSpPr>
            <a:spLocks noGrp="1"/>
          </p:cNvSpPr>
          <p:nvPr>
            <p:ph type="body" sz="quarter" idx="11"/>
          </p:nvPr>
        </p:nvSpPr>
        <p:spPr>
          <a:xfrm>
            <a:off x="468253" y="1192823"/>
            <a:ext cx="7913747" cy="4227052"/>
          </a:xfrm>
        </p:spPr>
        <p:txBody>
          <a:bodyPr/>
          <a:lstStyle/>
          <a:p>
            <a:r>
              <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rPr>
              <a:t>Supplier Email Form Opens. </a:t>
            </a:r>
            <a:r>
              <a:rPr lang="en-US" dirty="0">
                <a:solidFill>
                  <a:schemeClr val="tx2"/>
                </a:solidFill>
              </a:rPr>
              <a:t>Draft the message in the top section of the screen (Subject and Message are required), attach any files needed. BCC to yourself to retain a copy of the email and recipients:</a:t>
            </a:r>
          </a:p>
          <a:p>
            <a:endParaRPr lang="en-US" dirty="0"/>
          </a:p>
        </p:txBody>
      </p:sp>
      <p:pic>
        <p:nvPicPr>
          <p:cNvPr id="7" name="Picture 6">
            <a:extLst>
              <a:ext uri="{FF2B5EF4-FFF2-40B4-BE49-F238E27FC236}">
                <a16:creationId xmlns:a16="http://schemas.microsoft.com/office/drawing/2014/main" xmlns="" id="{988A19EE-6130-41A5-9627-386592DCC3BA}"/>
              </a:ext>
            </a:extLst>
          </p:cNvPr>
          <p:cNvPicPr>
            <a:picLocks noChangeAspect="1"/>
          </p:cNvPicPr>
          <p:nvPr/>
        </p:nvPicPr>
        <p:blipFill>
          <a:blip r:embed="rId2"/>
          <a:stretch>
            <a:fillRect/>
          </a:stretch>
        </p:blipFill>
        <p:spPr>
          <a:xfrm>
            <a:off x="264326" y="5556090"/>
            <a:ext cx="7239000" cy="809625"/>
          </a:xfrm>
          <a:prstGeom prst="rect">
            <a:avLst/>
          </a:prstGeom>
        </p:spPr>
      </p:pic>
      <p:pic>
        <p:nvPicPr>
          <p:cNvPr id="6" name="Picture 5">
            <a:extLst>
              <a:ext uri="{FF2B5EF4-FFF2-40B4-BE49-F238E27FC236}">
                <a16:creationId xmlns:a16="http://schemas.microsoft.com/office/drawing/2014/main" xmlns="" id="{F728DBC1-CF30-4FE9-92CA-95175F6644B5}"/>
              </a:ext>
            </a:extLst>
          </p:cNvPr>
          <p:cNvPicPr>
            <a:picLocks noChangeAspect="1"/>
          </p:cNvPicPr>
          <p:nvPr/>
        </p:nvPicPr>
        <p:blipFill rotWithShape="1">
          <a:blip r:embed="rId3"/>
          <a:srcRect b="4682"/>
          <a:stretch/>
        </p:blipFill>
        <p:spPr>
          <a:xfrm>
            <a:off x="321731" y="2040406"/>
            <a:ext cx="8050964" cy="3513728"/>
          </a:xfrm>
          <a:prstGeom prst="rect">
            <a:avLst/>
          </a:prstGeom>
        </p:spPr>
      </p:pic>
    </p:spTree>
    <p:extLst>
      <p:ext uri="{BB962C8B-B14F-4D97-AF65-F5344CB8AC3E}">
        <p14:creationId xmlns:p14="http://schemas.microsoft.com/office/powerpoint/2010/main" val="3817237806"/>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46202" y="1733550"/>
            <a:ext cx="6858000" cy="674688"/>
          </a:xfrm>
        </p:spPr>
        <p:txBody>
          <a:bodyPr/>
          <a:lstStyle/>
          <a:p>
            <a:r>
              <a:rPr lang="en-US" dirty="0"/>
              <a:t>Accessing Supplier Administration</a:t>
            </a:r>
          </a:p>
        </p:txBody>
      </p:sp>
    </p:spTree>
    <p:extLst>
      <p:ext uri="{BB962C8B-B14F-4D97-AF65-F5344CB8AC3E}">
        <p14:creationId xmlns:p14="http://schemas.microsoft.com/office/powerpoint/2010/main" val="2495136794"/>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BF4CD67B-1AA4-4E3D-B8FD-DA942BE05290}"/>
              </a:ext>
            </a:extLst>
          </p:cNvPr>
          <p:cNvSpPr>
            <a:spLocks noGrp="1"/>
          </p:cNvSpPr>
          <p:nvPr>
            <p:ph type="body" sz="quarter" idx="10"/>
          </p:nvPr>
        </p:nvSpPr>
        <p:spPr/>
        <p:txBody>
          <a:bodyPr/>
          <a:lstStyle/>
          <a:p>
            <a:r>
              <a:rPr lang="en-US" dirty="0"/>
              <a:t>Draft Email</a:t>
            </a:r>
          </a:p>
        </p:txBody>
      </p:sp>
      <p:sp>
        <p:nvSpPr>
          <p:cNvPr id="5" name="Text Placeholder 4">
            <a:extLst>
              <a:ext uri="{FF2B5EF4-FFF2-40B4-BE49-F238E27FC236}">
                <a16:creationId xmlns:a16="http://schemas.microsoft.com/office/drawing/2014/main" xmlns="" id="{5A7FCD72-58B9-433F-8CD4-D96C071AD9A1}"/>
              </a:ext>
            </a:extLst>
          </p:cNvPr>
          <p:cNvSpPr>
            <a:spLocks noGrp="1"/>
          </p:cNvSpPr>
          <p:nvPr>
            <p:ph type="body" sz="quarter" idx="11"/>
          </p:nvPr>
        </p:nvSpPr>
        <p:spPr/>
        <p:txBody>
          <a:bodyPr/>
          <a:lstStyle/>
          <a:p>
            <a:r>
              <a:rPr lang="en-US" dirty="0">
                <a:solidFill>
                  <a:schemeClr val="tx2"/>
                </a:solidFill>
              </a:rPr>
              <a:t>Scroll down the screen and select the vendors (Check All or Uncheck All and select individually) from the initial selection that you want to send the message by clicking </a:t>
            </a:r>
            <a:r>
              <a:rPr lang="en-US" b="1" dirty="0">
                <a:solidFill>
                  <a:schemeClr val="tx2"/>
                </a:solidFill>
              </a:rPr>
              <a:t>Send</a:t>
            </a:r>
            <a:r>
              <a:rPr lang="en-US" dirty="0">
                <a:solidFill>
                  <a:schemeClr val="tx2"/>
                </a:solidFill>
              </a:rPr>
              <a:t>.</a:t>
            </a:r>
          </a:p>
          <a:p>
            <a:endParaRPr lang="en-US" dirty="0"/>
          </a:p>
        </p:txBody>
      </p:sp>
      <p:pic>
        <p:nvPicPr>
          <p:cNvPr id="4" name="Picture 3">
            <a:extLst>
              <a:ext uri="{FF2B5EF4-FFF2-40B4-BE49-F238E27FC236}">
                <a16:creationId xmlns:a16="http://schemas.microsoft.com/office/drawing/2014/main" xmlns="" id="{C9F79EA8-01F9-4226-8211-68424B786D8D}"/>
              </a:ext>
            </a:extLst>
          </p:cNvPr>
          <p:cNvPicPr>
            <a:picLocks noChangeAspect="1"/>
          </p:cNvPicPr>
          <p:nvPr/>
        </p:nvPicPr>
        <p:blipFill rotWithShape="1">
          <a:blip r:embed="rId2"/>
          <a:srcRect t="10738" r="15179"/>
          <a:stretch/>
        </p:blipFill>
        <p:spPr>
          <a:xfrm>
            <a:off x="949283" y="2370666"/>
            <a:ext cx="7280317" cy="3567176"/>
          </a:xfrm>
          <a:prstGeom prst="rect">
            <a:avLst/>
          </a:prstGeom>
        </p:spPr>
      </p:pic>
    </p:spTree>
    <p:extLst>
      <p:ext uri="{BB962C8B-B14F-4D97-AF65-F5344CB8AC3E}">
        <p14:creationId xmlns:p14="http://schemas.microsoft.com/office/powerpoint/2010/main" val="1159515689"/>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1465260" y="1733550"/>
            <a:ext cx="6637337" cy="674688"/>
          </a:xfrm>
        </p:spPr>
        <p:txBody>
          <a:bodyPr>
            <a:normAutofit/>
          </a:bodyPr>
          <a:lstStyle/>
          <a:p>
            <a:r>
              <a:rPr lang="en-US" dirty="0"/>
              <a:t>Edit Suppliers – Denial of Vendors</a:t>
            </a:r>
          </a:p>
        </p:txBody>
      </p:sp>
    </p:spTree>
    <p:extLst>
      <p:ext uri="{BB962C8B-B14F-4D97-AF65-F5344CB8AC3E}">
        <p14:creationId xmlns:p14="http://schemas.microsoft.com/office/powerpoint/2010/main" val="2324961148"/>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7E914FBC-1E1A-4B63-ADBD-25105A7D79E0}"/>
              </a:ext>
            </a:extLst>
          </p:cNvPr>
          <p:cNvSpPr>
            <a:spLocks noGrp="1"/>
          </p:cNvSpPr>
          <p:nvPr>
            <p:ph type="body" sz="quarter" idx="10"/>
          </p:nvPr>
        </p:nvSpPr>
        <p:spPr/>
        <p:txBody>
          <a:bodyPr/>
          <a:lstStyle/>
          <a:p>
            <a:r>
              <a:rPr lang="en-US" dirty="0"/>
              <a:t>Repeat Slides 9-16 To Find a Vendor</a:t>
            </a:r>
          </a:p>
        </p:txBody>
      </p:sp>
      <p:sp>
        <p:nvSpPr>
          <p:cNvPr id="6" name="Text Placeholder 5">
            <a:extLst>
              <a:ext uri="{FF2B5EF4-FFF2-40B4-BE49-F238E27FC236}">
                <a16:creationId xmlns:a16="http://schemas.microsoft.com/office/drawing/2014/main" xmlns="" id="{00BCF9FA-3EF7-4268-9246-1391C0010930}"/>
              </a:ext>
            </a:extLst>
          </p:cNvPr>
          <p:cNvSpPr>
            <a:spLocks noGrp="1"/>
          </p:cNvSpPr>
          <p:nvPr>
            <p:ph type="body" sz="quarter" idx="11"/>
          </p:nvPr>
        </p:nvSpPr>
        <p:spPr>
          <a:xfrm>
            <a:off x="468253" y="1218225"/>
            <a:ext cx="7913747" cy="4227052"/>
          </a:xfrm>
        </p:spPr>
        <p:txBody>
          <a:bodyPr/>
          <a:lstStyle/>
          <a:p>
            <a:r>
              <a:rPr lang="en-US" dirty="0">
                <a:solidFill>
                  <a:srgbClr val="365F91"/>
                </a:solidFill>
                <a:latin typeface="Calibri" panose="020F0502020204030204" pitchFamily="34" charset="0"/>
              </a:rPr>
              <a:t>Utilize Steps above to locate and get a list of vendors matching the name or other criteria entered.  </a:t>
            </a:r>
          </a:p>
          <a:p>
            <a:r>
              <a:rPr lang="en-US" dirty="0">
                <a:solidFill>
                  <a:srgbClr val="365F91"/>
                </a:solidFill>
                <a:latin typeface="Calibri" panose="020F0502020204030204" pitchFamily="34" charset="0"/>
                <a:cs typeface="Calibri" panose="020F0502020204030204" pitchFamily="34" charset="0"/>
              </a:rPr>
              <a:t>Use Vendor Fields for basic Searches </a:t>
            </a:r>
          </a:p>
          <a:p>
            <a:r>
              <a:rPr lang="en-US" dirty="0">
                <a:solidFill>
                  <a:srgbClr val="365F91"/>
                </a:solidFill>
                <a:latin typeface="Calibri" panose="020F0502020204030204" pitchFamily="34" charset="0"/>
                <a:cs typeface="Calibri" panose="020F0502020204030204" pitchFamily="34" charset="0"/>
              </a:rPr>
              <a:t>Use Buyer Custom Fields to search those fields defined for your client as part of Vendor Registration and Vendor Management Design – these are data the vendor enters, or the client does to track and maintain details related to vendors</a:t>
            </a:r>
          </a:p>
          <a:p>
            <a:r>
              <a:rPr lang="en-US" dirty="0">
                <a:solidFill>
                  <a:srgbClr val="365F91"/>
                </a:solidFill>
                <a:latin typeface="Calibri" panose="020F0502020204030204" pitchFamily="34" charset="0"/>
                <a:cs typeface="Calibri" panose="020F0502020204030204" pitchFamily="34" charset="0"/>
              </a:rPr>
              <a:t>Use Validation Fields to search those fields defined for your client to collect information about certifications, debarment statuses, approval processes and a variety of client tracked items</a:t>
            </a:r>
            <a:endParaRPr lang="en-US" dirty="0"/>
          </a:p>
        </p:txBody>
      </p:sp>
    </p:spTree>
    <p:extLst>
      <p:ext uri="{BB962C8B-B14F-4D97-AF65-F5344CB8AC3E}">
        <p14:creationId xmlns:p14="http://schemas.microsoft.com/office/powerpoint/2010/main" val="1264774088"/>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B059330-B73E-44CB-8183-24D4B8C3E612}"/>
              </a:ext>
            </a:extLst>
          </p:cNvPr>
          <p:cNvPicPr>
            <a:picLocks noChangeAspect="1"/>
          </p:cNvPicPr>
          <p:nvPr/>
        </p:nvPicPr>
        <p:blipFill>
          <a:blip r:embed="rId2"/>
          <a:stretch>
            <a:fillRect/>
          </a:stretch>
        </p:blipFill>
        <p:spPr>
          <a:xfrm>
            <a:off x="0" y="1588186"/>
            <a:ext cx="9144000" cy="4545232"/>
          </a:xfrm>
          <a:prstGeom prst="rect">
            <a:avLst/>
          </a:prstGeom>
        </p:spPr>
      </p:pic>
      <p:sp>
        <p:nvSpPr>
          <p:cNvPr id="3" name="Text Placeholder 2">
            <a:extLst>
              <a:ext uri="{FF2B5EF4-FFF2-40B4-BE49-F238E27FC236}">
                <a16:creationId xmlns:a16="http://schemas.microsoft.com/office/drawing/2014/main" xmlns="" id="{5EAC7CD5-DC95-4972-B176-CB0497328DCA}"/>
              </a:ext>
            </a:extLst>
          </p:cNvPr>
          <p:cNvSpPr>
            <a:spLocks noGrp="1"/>
          </p:cNvSpPr>
          <p:nvPr>
            <p:ph type="body" sz="quarter" idx="10"/>
          </p:nvPr>
        </p:nvSpPr>
        <p:spPr/>
        <p:txBody>
          <a:bodyPr/>
          <a:lstStyle/>
          <a:p>
            <a:r>
              <a:rPr lang="en-US" dirty="0"/>
              <a:t>Locate Supplier to Review and Edit</a:t>
            </a:r>
          </a:p>
        </p:txBody>
      </p:sp>
      <p:sp>
        <p:nvSpPr>
          <p:cNvPr id="11" name="Rectangle 10">
            <a:extLst>
              <a:ext uri="{FF2B5EF4-FFF2-40B4-BE49-F238E27FC236}">
                <a16:creationId xmlns:a16="http://schemas.microsoft.com/office/drawing/2014/main" xmlns="" id="{60440867-2FA3-4EC5-B11B-15C956841AD3}"/>
              </a:ext>
            </a:extLst>
          </p:cNvPr>
          <p:cNvSpPr/>
          <p:nvPr/>
        </p:nvSpPr>
        <p:spPr>
          <a:xfrm>
            <a:off x="1085088" y="5647940"/>
            <a:ext cx="7729727" cy="292608"/>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mouse-pointer-md.png">
            <a:extLst>
              <a:ext uri="{FF2B5EF4-FFF2-40B4-BE49-F238E27FC236}">
                <a16:creationId xmlns:a16="http://schemas.microsoft.com/office/drawing/2014/main" xmlns="" id="{2622AC0D-D5E9-49CE-848B-CEBB819EB521}"/>
              </a:ext>
            </a:extLst>
          </p:cNvPr>
          <p:cNvPicPr>
            <a:picLocks noChangeAspect="1"/>
          </p:cNvPicPr>
          <p:nvPr/>
        </p:nvPicPr>
        <p:blipFill>
          <a:blip r:embed="rId3"/>
          <a:stretch>
            <a:fillRect/>
          </a:stretch>
        </p:blipFill>
        <p:spPr>
          <a:xfrm>
            <a:off x="8263034" y="5904135"/>
            <a:ext cx="269950" cy="292446"/>
          </a:xfrm>
          <a:prstGeom prst="rect">
            <a:avLst/>
          </a:prstGeom>
        </p:spPr>
      </p:pic>
      <p:grpSp>
        <p:nvGrpSpPr>
          <p:cNvPr id="5" name="Group 5">
            <a:extLst>
              <a:ext uri="{FF2B5EF4-FFF2-40B4-BE49-F238E27FC236}">
                <a16:creationId xmlns:a16="http://schemas.microsoft.com/office/drawing/2014/main" xmlns="" id="{2C43D662-2CFA-4A9B-9809-222F326DD0C8}"/>
              </a:ext>
            </a:extLst>
          </p:cNvPr>
          <p:cNvGrpSpPr>
            <a:grpSpLocks noChangeAspect="1"/>
          </p:cNvGrpSpPr>
          <p:nvPr/>
        </p:nvGrpSpPr>
        <p:grpSpPr bwMode="auto">
          <a:xfrm>
            <a:off x="442913" y="1285877"/>
            <a:ext cx="7939087" cy="366713"/>
            <a:chOff x="279" y="810"/>
            <a:chExt cx="5001" cy="231"/>
          </a:xfrm>
        </p:grpSpPr>
        <p:sp>
          <p:nvSpPr>
            <p:cNvPr id="6" name="AutoShape 4">
              <a:extLst>
                <a:ext uri="{FF2B5EF4-FFF2-40B4-BE49-F238E27FC236}">
                  <a16:creationId xmlns:a16="http://schemas.microsoft.com/office/drawing/2014/main" xmlns="" id="{F19DFF65-88E3-413A-9BB0-81A0455AF428}"/>
                </a:ext>
              </a:extLst>
            </p:cNvPr>
            <p:cNvSpPr>
              <a:spLocks noChangeAspect="1" noChangeArrowheads="1" noTextEdit="1"/>
            </p:cNvSpPr>
            <p:nvPr/>
          </p:nvSpPr>
          <p:spPr bwMode="auto">
            <a:xfrm>
              <a:off x="279" y="810"/>
              <a:ext cx="5001"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6">
              <a:extLst>
                <a:ext uri="{FF2B5EF4-FFF2-40B4-BE49-F238E27FC236}">
                  <a16:creationId xmlns:a16="http://schemas.microsoft.com/office/drawing/2014/main" xmlns="" id="{6A6821C8-A62C-4A81-9E6A-F547DBD6BA6D}"/>
                </a:ext>
              </a:extLst>
            </p:cNvPr>
            <p:cNvSpPr>
              <a:spLocks noChangeArrowheads="1"/>
            </p:cNvSpPr>
            <p:nvPr/>
          </p:nvSpPr>
          <p:spPr bwMode="auto">
            <a:xfrm>
              <a:off x="471" y="827"/>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7">
              <a:extLst>
                <a:ext uri="{FF2B5EF4-FFF2-40B4-BE49-F238E27FC236}">
                  <a16:creationId xmlns:a16="http://schemas.microsoft.com/office/drawing/2014/main" xmlns="" id="{764EF528-99E8-4C5F-8C0F-40AD7F1599B5}"/>
                </a:ext>
              </a:extLst>
            </p:cNvPr>
            <p:cNvSpPr>
              <a:spLocks noChangeArrowheads="1"/>
            </p:cNvSpPr>
            <p:nvPr/>
          </p:nvSpPr>
          <p:spPr bwMode="auto">
            <a:xfrm>
              <a:off x="568" y="827"/>
              <a:ext cx="104"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8">
              <a:extLst>
                <a:ext uri="{FF2B5EF4-FFF2-40B4-BE49-F238E27FC236}">
                  <a16:creationId xmlns:a16="http://schemas.microsoft.com/office/drawing/2014/main" xmlns="" id="{A3BE1CE5-06AB-4AB7-BFCE-D7246ED284E2}"/>
                </a:ext>
              </a:extLst>
            </p:cNvPr>
            <p:cNvSpPr>
              <a:spLocks noChangeArrowheads="1"/>
            </p:cNvSpPr>
            <p:nvPr/>
          </p:nvSpPr>
          <p:spPr bwMode="auto">
            <a:xfrm>
              <a:off x="608" y="818"/>
              <a:ext cx="1090"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0000"/>
                  </a:solidFill>
                  <a:effectLst/>
                  <a:latin typeface="Calibri" panose="020F0502020204030204" pitchFamily="34" charset="0"/>
                </a:rPr>
                <a:t>Click the Edit icon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16" name="Group 11">
              <a:extLst>
                <a:ext uri="{FF2B5EF4-FFF2-40B4-BE49-F238E27FC236}">
                  <a16:creationId xmlns:a16="http://schemas.microsoft.com/office/drawing/2014/main" xmlns="" id="{BC8BD99F-1754-4DCE-92C4-53E336C0D469}"/>
                </a:ext>
              </a:extLst>
            </p:cNvPr>
            <p:cNvGrpSpPr>
              <a:grpSpLocks/>
            </p:cNvGrpSpPr>
            <p:nvPr/>
          </p:nvGrpSpPr>
          <p:grpSpPr bwMode="auto">
            <a:xfrm>
              <a:off x="1617" y="819"/>
              <a:ext cx="121" cy="128"/>
              <a:chOff x="1617" y="819"/>
              <a:chExt cx="121" cy="128"/>
            </a:xfrm>
          </p:grpSpPr>
          <p:pic>
            <p:nvPicPr>
              <p:cNvPr id="1033" name="Picture 9">
                <a:extLst>
                  <a:ext uri="{FF2B5EF4-FFF2-40B4-BE49-F238E27FC236}">
                    <a16:creationId xmlns:a16="http://schemas.microsoft.com/office/drawing/2014/main" xmlns="" id="{E9A0EDD9-9487-4C9A-AAEA-FB0A3A06D8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7" y="819"/>
                <a:ext cx="121"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0">
                <a:extLst>
                  <a:ext uri="{FF2B5EF4-FFF2-40B4-BE49-F238E27FC236}">
                    <a16:creationId xmlns:a16="http://schemas.microsoft.com/office/drawing/2014/main" xmlns="" id="{2602BA26-ABA6-416F-AF13-92B1C5F4D0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7" y="819"/>
                <a:ext cx="121"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Rectangle 12">
              <a:extLst>
                <a:ext uri="{FF2B5EF4-FFF2-40B4-BE49-F238E27FC236}">
                  <a16:creationId xmlns:a16="http://schemas.microsoft.com/office/drawing/2014/main" xmlns="" id="{2C4F3BDC-3F5C-43EF-ABA7-8A256A57A6DF}"/>
                </a:ext>
              </a:extLst>
            </p:cNvPr>
            <p:cNvSpPr>
              <a:spLocks noChangeArrowheads="1"/>
            </p:cNvSpPr>
            <p:nvPr/>
          </p:nvSpPr>
          <p:spPr bwMode="auto">
            <a:xfrm>
              <a:off x="1738" y="818"/>
              <a:ext cx="104"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333399"/>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13">
              <a:extLst>
                <a:ext uri="{FF2B5EF4-FFF2-40B4-BE49-F238E27FC236}">
                  <a16:creationId xmlns:a16="http://schemas.microsoft.com/office/drawing/2014/main" xmlns="" id="{EE1A3C3A-D794-4A97-9382-6A52601DD344}"/>
                </a:ext>
              </a:extLst>
            </p:cNvPr>
            <p:cNvSpPr>
              <a:spLocks noChangeArrowheads="1"/>
            </p:cNvSpPr>
            <p:nvPr/>
          </p:nvSpPr>
          <p:spPr bwMode="auto">
            <a:xfrm>
              <a:off x="1762" y="818"/>
              <a:ext cx="104"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333399"/>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14">
              <a:extLst>
                <a:ext uri="{FF2B5EF4-FFF2-40B4-BE49-F238E27FC236}">
                  <a16:creationId xmlns:a16="http://schemas.microsoft.com/office/drawing/2014/main" xmlns="" id="{B44D5048-3DB1-43BF-A986-0C4E53221AA4}"/>
                </a:ext>
              </a:extLst>
            </p:cNvPr>
            <p:cNvSpPr>
              <a:spLocks noChangeArrowheads="1"/>
            </p:cNvSpPr>
            <p:nvPr/>
          </p:nvSpPr>
          <p:spPr bwMode="auto">
            <a:xfrm>
              <a:off x="1794" y="818"/>
              <a:ext cx="665"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0000"/>
                  </a:solidFill>
                  <a:effectLst/>
                  <a:latin typeface="Calibri" panose="020F0502020204030204" pitchFamily="34" charset="0"/>
                </a:rPr>
                <a:t>within the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Rectangle 15">
              <a:extLst>
                <a:ext uri="{FF2B5EF4-FFF2-40B4-BE49-F238E27FC236}">
                  <a16:creationId xmlns:a16="http://schemas.microsoft.com/office/drawing/2014/main" xmlns="" id="{7DAE7BE3-3306-4C37-BBCB-05DFC4198AC7}"/>
                </a:ext>
              </a:extLst>
            </p:cNvPr>
            <p:cNvSpPr>
              <a:spLocks noChangeArrowheads="1"/>
            </p:cNvSpPr>
            <p:nvPr/>
          </p:nvSpPr>
          <p:spPr bwMode="auto">
            <a:xfrm>
              <a:off x="2379" y="818"/>
              <a:ext cx="489"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dirty="0">
                  <a:ln>
                    <a:noFill/>
                  </a:ln>
                  <a:solidFill>
                    <a:srgbClr val="000000"/>
                  </a:solidFill>
                  <a:effectLst/>
                  <a:latin typeface="Calibri" panose="020F0502020204030204" pitchFamily="34" charset="0"/>
                </a:rPr>
                <a:t>Actions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 name="Rectangle 16">
              <a:extLst>
                <a:ext uri="{FF2B5EF4-FFF2-40B4-BE49-F238E27FC236}">
                  <a16:creationId xmlns:a16="http://schemas.microsoft.com/office/drawing/2014/main" xmlns="" id="{9FA2E598-7F3B-45EF-AB90-E2FE863D0C53}"/>
                </a:ext>
              </a:extLst>
            </p:cNvPr>
            <p:cNvSpPr>
              <a:spLocks noChangeArrowheads="1"/>
            </p:cNvSpPr>
            <p:nvPr/>
          </p:nvSpPr>
          <p:spPr bwMode="auto">
            <a:xfrm>
              <a:off x="2763" y="818"/>
              <a:ext cx="104"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17">
              <a:extLst>
                <a:ext uri="{FF2B5EF4-FFF2-40B4-BE49-F238E27FC236}">
                  <a16:creationId xmlns:a16="http://schemas.microsoft.com/office/drawing/2014/main" xmlns="" id="{28E1CA8A-C618-492E-9D0E-30BBFB5D7DE0}"/>
                </a:ext>
              </a:extLst>
            </p:cNvPr>
            <p:cNvSpPr>
              <a:spLocks noChangeArrowheads="1"/>
            </p:cNvSpPr>
            <p:nvPr/>
          </p:nvSpPr>
          <p:spPr bwMode="auto">
            <a:xfrm>
              <a:off x="2828" y="818"/>
              <a:ext cx="521"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0000"/>
                  </a:solidFill>
                  <a:effectLst/>
                  <a:latin typeface="Calibri" panose="020F0502020204030204" pitchFamily="34" charset="0"/>
                </a:rPr>
                <a:t>column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6" name="Rectangle 18">
              <a:extLst>
                <a:ext uri="{FF2B5EF4-FFF2-40B4-BE49-F238E27FC236}">
                  <a16:creationId xmlns:a16="http://schemas.microsoft.com/office/drawing/2014/main" xmlns="" id="{97E5C0CF-1400-4F54-8F27-7C1B266C9689}"/>
                </a:ext>
              </a:extLst>
            </p:cNvPr>
            <p:cNvSpPr>
              <a:spLocks noChangeArrowheads="1"/>
            </p:cNvSpPr>
            <p:nvPr/>
          </p:nvSpPr>
          <p:spPr bwMode="auto">
            <a:xfrm>
              <a:off x="3196" y="827"/>
              <a:ext cx="88"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480203778"/>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020ACCF-7427-40C5-98A0-756A8E0C37E1}"/>
              </a:ext>
            </a:extLst>
          </p:cNvPr>
          <p:cNvPicPr>
            <a:picLocks noChangeAspect="1"/>
          </p:cNvPicPr>
          <p:nvPr/>
        </p:nvPicPr>
        <p:blipFill>
          <a:blip r:embed="rId2"/>
          <a:stretch>
            <a:fillRect/>
          </a:stretch>
        </p:blipFill>
        <p:spPr>
          <a:xfrm>
            <a:off x="9525" y="1754505"/>
            <a:ext cx="9124950" cy="3105150"/>
          </a:xfrm>
          <a:prstGeom prst="rect">
            <a:avLst/>
          </a:prstGeom>
        </p:spPr>
      </p:pic>
      <p:sp>
        <p:nvSpPr>
          <p:cNvPr id="4" name="Text Placeholder 3">
            <a:extLst>
              <a:ext uri="{FF2B5EF4-FFF2-40B4-BE49-F238E27FC236}">
                <a16:creationId xmlns:a16="http://schemas.microsoft.com/office/drawing/2014/main" xmlns="" id="{1E76E43E-745B-4DC5-8BD1-CCED703C26B0}"/>
              </a:ext>
            </a:extLst>
          </p:cNvPr>
          <p:cNvSpPr>
            <a:spLocks noGrp="1"/>
          </p:cNvSpPr>
          <p:nvPr>
            <p:ph type="body" sz="quarter" idx="10"/>
          </p:nvPr>
        </p:nvSpPr>
        <p:spPr/>
        <p:txBody>
          <a:bodyPr/>
          <a:lstStyle/>
          <a:p>
            <a:r>
              <a:rPr lang="en-US" dirty="0"/>
              <a:t>Supplier Status</a:t>
            </a:r>
          </a:p>
        </p:txBody>
      </p:sp>
      <p:sp>
        <p:nvSpPr>
          <p:cNvPr id="6" name="Text Placeholder 5">
            <a:extLst>
              <a:ext uri="{FF2B5EF4-FFF2-40B4-BE49-F238E27FC236}">
                <a16:creationId xmlns:a16="http://schemas.microsoft.com/office/drawing/2014/main" xmlns="" id="{CDC24F8D-AEB7-4C9E-8363-91DEC7719AF1}"/>
              </a:ext>
            </a:extLst>
          </p:cNvPr>
          <p:cNvSpPr>
            <a:spLocks noGrp="1"/>
          </p:cNvSpPr>
          <p:nvPr>
            <p:ph type="body" sz="quarter" idx="11"/>
          </p:nvPr>
        </p:nvSpPr>
        <p:spPr>
          <a:xfrm>
            <a:off x="468253" y="1260555"/>
            <a:ext cx="7913747" cy="4227052"/>
          </a:xfrm>
        </p:spPr>
        <p:txBody>
          <a:bodyPr/>
          <a:lstStyle/>
          <a:p>
            <a:r>
              <a:rPr lang="en-US" dirty="0">
                <a:solidFill>
                  <a:srgbClr val="365F91"/>
                </a:solidFill>
                <a:latin typeface="Calibri" panose="020F0502020204030204" pitchFamily="34" charset="0"/>
              </a:rPr>
              <a:t>Change the Status from Approved to Declined by selecting the button in front of declined.  </a:t>
            </a:r>
          </a:p>
          <a:p>
            <a:endParaRPr lang="en-US" dirty="0"/>
          </a:p>
        </p:txBody>
      </p:sp>
      <p:sp>
        <p:nvSpPr>
          <p:cNvPr id="11" name="Rectangle 10"/>
          <p:cNvSpPr/>
          <p:nvPr/>
        </p:nvSpPr>
        <p:spPr>
          <a:xfrm>
            <a:off x="1154368" y="4057234"/>
            <a:ext cx="4539295" cy="792480"/>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16" name="Picture 15" descr="mouse-pointer-md.png"/>
          <p:cNvPicPr>
            <a:picLocks noChangeAspect="1"/>
          </p:cNvPicPr>
          <p:nvPr/>
        </p:nvPicPr>
        <p:blipFill>
          <a:blip r:embed="rId3"/>
          <a:stretch>
            <a:fillRect/>
          </a:stretch>
        </p:blipFill>
        <p:spPr>
          <a:xfrm flipH="1">
            <a:off x="3149974" y="4477858"/>
            <a:ext cx="224157" cy="242837"/>
          </a:xfrm>
          <a:prstGeom prst="rect">
            <a:avLst/>
          </a:prstGeom>
        </p:spPr>
      </p:pic>
      <p:pic>
        <p:nvPicPr>
          <p:cNvPr id="7" name="Picture 6">
            <a:extLst>
              <a:ext uri="{FF2B5EF4-FFF2-40B4-BE49-F238E27FC236}">
                <a16:creationId xmlns:a16="http://schemas.microsoft.com/office/drawing/2014/main" xmlns="" id="{D9189150-5A7E-4F8D-AFC4-5420E48DBE76}"/>
              </a:ext>
            </a:extLst>
          </p:cNvPr>
          <p:cNvPicPr>
            <a:picLocks noChangeAspect="1"/>
          </p:cNvPicPr>
          <p:nvPr/>
        </p:nvPicPr>
        <p:blipFill>
          <a:blip r:embed="rId4"/>
          <a:stretch>
            <a:fillRect/>
          </a:stretch>
        </p:blipFill>
        <p:spPr>
          <a:xfrm>
            <a:off x="0" y="5151832"/>
            <a:ext cx="9144000" cy="1284832"/>
          </a:xfrm>
          <a:prstGeom prst="rect">
            <a:avLst/>
          </a:prstGeom>
        </p:spPr>
      </p:pic>
    </p:spTree>
    <p:extLst>
      <p:ext uri="{BB962C8B-B14F-4D97-AF65-F5344CB8AC3E}">
        <p14:creationId xmlns:p14="http://schemas.microsoft.com/office/powerpoint/2010/main" val="3788299161"/>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F0B2441-EE12-4D49-B1A9-3CA8210D2663}"/>
              </a:ext>
            </a:extLst>
          </p:cNvPr>
          <p:cNvPicPr>
            <a:picLocks noChangeAspect="1"/>
          </p:cNvPicPr>
          <p:nvPr/>
        </p:nvPicPr>
        <p:blipFill>
          <a:blip r:embed="rId2"/>
          <a:stretch>
            <a:fillRect/>
          </a:stretch>
        </p:blipFill>
        <p:spPr>
          <a:xfrm>
            <a:off x="458248" y="1915685"/>
            <a:ext cx="8454104" cy="4227052"/>
          </a:xfrm>
          <a:prstGeom prst="rect">
            <a:avLst/>
          </a:prstGeom>
        </p:spPr>
      </p:pic>
      <p:sp>
        <p:nvSpPr>
          <p:cNvPr id="3" name="Text Placeholder 2">
            <a:extLst>
              <a:ext uri="{FF2B5EF4-FFF2-40B4-BE49-F238E27FC236}">
                <a16:creationId xmlns:a16="http://schemas.microsoft.com/office/drawing/2014/main" xmlns="" id="{39EA2A5E-9882-4904-B26F-E5E7987613AE}"/>
              </a:ext>
            </a:extLst>
          </p:cNvPr>
          <p:cNvSpPr>
            <a:spLocks noGrp="1"/>
          </p:cNvSpPr>
          <p:nvPr>
            <p:ph type="body" sz="quarter" idx="10"/>
          </p:nvPr>
        </p:nvSpPr>
        <p:spPr/>
        <p:txBody>
          <a:bodyPr/>
          <a:lstStyle/>
          <a:p>
            <a:r>
              <a:rPr lang="en-US" dirty="0"/>
              <a:t>To complete Denial, Select Save</a:t>
            </a:r>
          </a:p>
        </p:txBody>
      </p:sp>
      <p:sp>
        <p:nvSpPr>
          <p:cNvPr id="5" name="Text Placeholder 4">
            <a:extLst>
              <a:ext uri="{FF2B5EF4-FFF2-40B4-BE49-F238E27FC236}">
                <a16:creationId xmlns:a16="http://schemas.microsoft.com/office/drawing/2014/main" xmlns="" id="{DADEC69D-14A7-4306-A662-9614FB3A167D}"/>
              </a:ext>
            </a:extLst>
          </p:cNvPr>
          <p:cNvSpPr>
            <a:spLocks noGrp="1"/>
          </p:cNvSpPr>
          <p:nvPr>
            <p:ph type="body" sz="quarter" idx="11"/>
          </p:nvPr>
        </p:nvSpPr>
        <p:spPr>
          <a:xfrm>
            <a:off x="468253" y="1133551"/>
            <a:ext cx="7913747" cy="4227052"/>
          </a:xfrm>
        </p:spPr>
        <p:txBody>
          <a:bodyPr/>
          <a:lstStyle/>
          <a:p>
            <a:r>
              <a:rPr lang="en-US" dirty="0">
                <a:solidFill>
                  <a:srgbClr val="365F91"/>
                </a:solidFill>
                <a:latin typeface="Calibri" panose="020F0502020204030204" pitchFamily="34" charset="0"/>
              </a:rPr>
              <a:t>Scroll to the bottom of the General Info Page and Select Save</a:t>
            </a:r>
          </a:p>
          <a:p>
            <a:r>
              <a:rPr lang="en-US" b="1" dirty="0">
                <a:solidFill>
                  <a:srgbClr val="365F91"/>
                </a:solidFill>
                <a:latin typeface="Calibri" panose="020F0502020204030204" pitchFamily="34" charset="0"/>
              </a:rPr>
              <a:t>NOTE: </a:t>
            </a:r>
            <a:r>
              <a:rPr lang="en-US" dirty="0">
                <a:solidFill>
                  <a:srgbClr val="365F91"/>
                </a:solidFill>
                <a:latin typeface="Calibri" panose="020F0502020204030204" pitchFamily="34" charset="0"/>
              </a:rPr>
              <a:t>Also – proceed to next section, Create Audit Record to Indicate Reason for Denial</a:t>
            </a:r>
          </a:p>
          <a:p>
            <a:endParaRPr lang="en-US" dirty="0"/>
          </a:p>
        </p:txBody>
      </p:sp>
      <p:pic>
        <p:nvPicPr>
          <p:cNvPr id="6" name="Picture 5" descr="mouse-pointer-md.png"/>
          <p:cNvPicPr>
            <a:picLocks noChangeAspect="1"/>
          </p:cNvPicPr>
          <p:nvPr/>
        </p:nvPicPr>
        <p:blipFill>
          <a:blip r:embed="rId3"/>
          <a:stretch>
            <a:fillRect/>
          </a:stretch>
        </p:blipFill>
        <p:spPr>
          <a:xfrm flipH="1">
            <a:off x="6274179" y="5935124"/>
            <a:ext cx="224157" cy="242837"/>
          </a:xfrm>
          <a:prstGeom prst="rect">
            <a:avLst/>
          </a:prstGeom>
        </p:spPr>
      </p:pic>
      <p:sp>
        <p:nvSpPr>
          <p:cNvPr id="7" name="Rectangle 6"/>
          <p:cNvSpPr/>
          <p:nvPr/>
        </p:nvSpPr>
        <p:spPr>
          <a:xfrm>
            <a:off x="6534912" y="5766816"/>
            <a:ext cx="451104" cy="301984"/>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621809297"/>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1846262" y="1733550"/>
            <a:ext cx="6637337" cy="674688"/>
          </a:xfrm>
        </p:spPr>
        <p:txBody>
          <a:bodyPr>
            <a:normAutofit/>
          </a:bodyPr>
          <a:lstStyle/>
          <a:p>
            <a:r>
              <a:rPr lang="en-US" dirty="0"/>
              <a:t>Edit Suppliers – Create Audit</a:t>
            </a:r>
          </a:p>
        </p:txBody>
      </p:sp>
    </p:spTree>
    <p:extLst>
      <p:ext uri="{BB962C8B-B14F-4D97-AF65-F5344CB8AC3E}">
        <p14:creationId xmlns:p14="http://schemas.microsoft.com/office/powerpoint/2010/main" val="2024254433"/>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7E914FBC-1E1A-4B63-ADBD-25105A7D79E0}"/>
              </a:ext>
            </a:extLst>
          </p:cNvPr>
          <p:cNvSpPr>
            <a:spLocks noGrp="1"/>
          </p:cNvSpPr>
          <p:nvPr>
            <p:ph type="body" sz="quarter" idx="10"/>
          </p:nvPr>
        </p:nvSpPr>
        <p:spPr/>
        <p:txBody>
          <a:bodyPr/>
          <a:lstStyle/>
          <a:p>
            <a:r>
              <a:rPr lang="en-US" dirty="0"/>
              <a:t>Repeat Slides 9-16 To Find a Vendor</a:t>
            </a:r>
          </a:p>
        </p:txBody>
      </p:sp>
      <p:sp>
        <p:nvSpPr>
          <p:cNvPr id="6" name="Text Placeholder 5">
            <a:extLst>
              <a:ext uri="{FF2B5EF4-FFF2-40B4-BE49-F238E27FC236}">
                <a16:creationId xmlns:a16="http://schemas.microsoft.com/office/drawing/2014/main" xmlns="" id="{00BCF9FA-3EF7-4268-9246-1391C0010930}"/>
              </a:ext>
            </a:extLst>
          </p:cNvPr>
          <p:cNvSpPr>
            <a:spLocks noGrp="1"/>
          </p:cNvSpPr>
          <p:nvPr>
            <p:ph type="body" sz="quarter" idx="11"/>
          </p:nvPr>
        </p:nvSpPr>
        <p:spPr>
          <a:xfrm>
            <a:off x="468253" y="1218225"/>
            <a:ext cx="7913747" cy="4227052"/>
          </a:xfrm>
        </p:spPr>
        <p:txBody>
          <a:bodyPr/>
          <a:lstStyle/>
          <a:p>
            <a:r>
              <a:rPr lang="en-US" dirty="0">
                <a:solidFill>
                  <a:srgbClr val="365F91"/>
                </a:solidFill>
                <a:latin typeface="Calibri" panose="020F0502020204030204" pitchFamily="34" charset="0"/>
              </a:rPr>
              <a:t>Utilize Steps above to locate and get a list of vendors matching the name or other criteria entered.  </a:t>
            </a:r>
          </a:p>
          <a:p>
            <a:r>
              <a:rPr lang="en-US" dirty="0">
                <a:solidFill>
                  <a:srgbClr val="365F91"/>
                </a:solidFill>
                <a:latin typeface="Calibri" panose="020F0502020204030204" pitchFamily="34" charset="0"/>
                <a:cs typeface="Calibri" panose="020F0502020204030204" pitchFamily="34" charset="0"/>
              </a:rPr>
              <a:t>Use Vendor Fields for basic Searches </a:t>
            </a:r>
          </a:p>
          <a:p>
            <a:r>
              <a:rPr lang="en-US" dirty="0">
                <a:solidFill>
                  <a:srgbClr val="365F91"/>
                </a:solidFill>
                <a:latin typeface="Calibri" panose="020F0502020204030204" pitchFamily="34" charset="0"/>
                <a:cs typeface="Calibri" panose="020F0502020204030204" pitchFamily="34" charset="0"/>
              </a:rPr>
              <a:t>Use Buyer Custom Fields to search those fields defined for your client as part of Vendor Registration and Vendor Management Design – these are data the vendor enters, or the client does to track and maintain details related to vendors</a:t>
            </a:r>
          </a:p>
          <a:p>
            <a:r>
              <a:rPr lang="en-US" dirty="0">
                <a:solidFill>
                  <a:srgbClr val="365F91"/>
                </a:solidFill>
                <a:latin typeface="Calibri" panose="020F0502020204030204" pitchFamily="34" charset="0"/>
                <a:cs typeface="Calibri" panose="020F0502020204030204" pitchFamily="34" charset="0"/>
              </a:rPr>
              <a:t>Use Validation Fields to search those fields defined for your client to collect information about certifications, debarment statuses, approval processes and a variety of client tracked items</a:t>
            </a:r>
            <a:endParaRPr lang="en-US" dirty="0"/>
          </a:p>
        </p:txBody>
      </p:sp>
    </p:spTree>
    <p:extLst>
      <p:ext uri="{BB962C8B-B14F-4D97-AF65-F5344CB8AC3E}">
        <p14:creationId xmlns:p14="http://schemas.microsoft.com/office/powerpoint/2010/main" val="1501210237"/>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B059330-B73E-44CB-8183-24D4B8C3E612}"/>
              </a:ext>
            </a:extLst>
          </p:cNvPr>
          <p:cNvPicPr>
            <a:picLocks noChangeAspect="1"/>
          </p:cNvPicPr>
          <p:nvPr/>
        </p:nvPicPr>
        <p:blipFill>
          <a:blip r:embed="rId2"/>
          <a:stretch>
            <a:fillRect/>
          </a:stretch>
        </p:blipFill>
        <p:spPr>
          <a:xfrm>
            <a:off x="0" y="1588186"/>
            <a:ext cx="9144000" cy="4545232"/>
          </a:xfrm>
          <a:prstGeom prst="rect">
            <a:avLst/>
          </a:prstGeom>
        </p:spPr>
      </p:pic>
      <p:sp>
        <p:nvSpPr>
          <p:cNvPr id="3" name="Text Placeholder 2">
            <a:extLst>
              <a:ext uri="{FF2B5EF4-FFF2-40B4-BE49-F238E27FC236}">
                <a16:creationId xmlns:a16="http://schemas.microsoft.com/office/drawing/2014/main" xmlns="" id="{5EAC7CD5-DC95-4972-B176-CB0497328DCA}"/>
              </a:ext>
            </a:extLst>
          </p:cNvPr>
          <p:cNvSpPr>
            <a:spLocks noGrp="1"/>
          </p:cNvSpPr>
          <p:nvPr>
            <p:ph type="body" sz="quarter" idx="10"/>
          </p:nvPr>
        </p:nvSpPr>
        <p:spPr/>
        <p:txBody>
          <a:bodyPr/>
          <a:lstStyle/>
          <a:p>
            <a:r>
              <a:rPr lang="en-US" dirty="0"/>
              <a:t>Locate Supplier to Review and Edit</a:t>
            </a:r>
          </a:p>
        </p:txBody>
      </p:sp>
      <p:sp>
        <p:nvSpPr>
          <p:cNvPr id="11" name="Rectangle 10">
            <a:extLst>
              <a:ext uri="{FF2B5EF4-FFF2-40B4-BE49-F238E27FC236}">
                <a16:creationId xmlns:a16="http://schemas.microsoft.com/office/drawing/2014/main" xmlns="" id="{60440867-2FA3-4EC5-B11B-15C956841AD3}"/>
              </a:ext>
            </a:extLst>
          </p:cNvPr>
          <p:cNvSpPr/>
          <p:nvPr/>
        </p:nvSpPr>
        <p:spPr>
          <a:xfrm>
            <a:off x="1085088" y="5647940"/>
            <a:ext cx="7729727" cy="292608"/>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mouse-pointer-md.png">
            <a:extLst>
              <a:ext uri="{FF2B5EF4-FFF2-40B4-BE49-F238E27FC236}">
                <a16:creationId xmlns:a16="http://schemas.microsoft.com/office/drawing/2014/main" xmlns="" id="{2622AC0D-D5E9-49CE-848B-CEBB819EB521}"/>
              </a:ext>
            </a:extLst>
          </p:cNvPr>
          <p:cNvPicPr>
            <a:picLocks noChangeAspect="1"/>
          </p:cNvPicPr>
          <p:nvPr/>
        </p:nvPicPr>
        <p:blipFill>
          <a:blip r:embed="rId3"/>
          <a:stretch>
            <a:fillRect/>
          </a:stretch>
        </p:blipFill>
        <p:spPr>
          <a:xfrm>
            <a:off x="8263034" y="5904135"/>
            <a:ext cx="269950" cy="292446"/>
          </a:xfrm>
          <a:prstGeom prst="rect">
            <a:avLst/>
          </a:prstGeom>
        </p:spPr>
      </p:pic>
      <p:grpSp>
        <p:nvGrpSpPr>
          <p:cNvPr id="5" name="Group 5">
            <a:extLst>
              <a:ext uri="{FF2B5EF4-FFF2-40B4-BE49-F238E27FC236}">
                <a16:creationId xmlns:a16="http://schemas.microsoft.com/office/drawing/2014/main" xmlns="" id="{2C43D662-2CFA-4A9B-9809-222F326DD0C8}"/>
              </a:ext>
            </a:extLst>
          </p:cNvPr>
          <p:cNvGrpSpPr>
            <a:grpSpLocks noChangeAspect="1"/>
          </p:cNvGrpSpPr>
          <p:nvPr/>
        </p:nvGrpSpPr>
        <p:grpSpPr bwMode="auto">
          <a:xfrm>
            <a:off x="442913" y="1285877"/>
            <a:ext cx="7939087" cy="366713"/>
            <a:chOff x="279" y="810"/>
            <a:chExt cx="5001" cy="231"/>
          </a:xfrm>
        </p:grpSpPr>
        <p:sp>
          <p:nvSpPr>
            <p:cNvPr id="6" name="AutoShape 4">
              <a:extLst>
                <a:ext uri="{FF2B5EF4-FFF2-40B4-BE49-F238E27FC236}">
                  <a16:creationId xmlns:a16="http://schemas.microsoft.com/office/drawing/2014/main" xmlns="" id="{F19DFF65-88E3-413A-9BB0-81A0455AF428}"/>
                </a:ext>
              </a:extLst>
            </p:cNvPr>
            <p:cNvSpPr>
              <a:spLocks noChangeAspect="1" noChangeArrowheads="1" noTextEdit="1"/>
            </p:cNvSpPr>
            <p:nvPr/>
          </p:nvSpPr>
          <p:spPr bwMode="auto">
            <a:xfrm>
              <a:off x="279" y="810"/>
              <a:ext cx="5001"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6">
              <a:extLst>
                <a:ext uri="{FF2B5EF4-FFF2-40B4-BE49-F238E27FC236}">
                  <a16:creationId xmlns:a16="http://schemas.microsoft.com/office/drawing/2014/main" xmlns="" id="{6A6821C8-A62C-4A81-9E6A-F547DBD6BA6D}"/>
                </a:ext>
              </a:extLst>
            </p:cNvPr>
            <p:cNvSpPr>
              <a:spLocks noChangeArrowheads="1"/>
            </p:cNvSpPr>
            <p:nvPr/>
          </p:nvSpPr>
          <p:spPr bwMode="auto">
            <a:xfrm>
              <a:off x="471" y="827"/>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7">
              <a:extLst>
                <a:ext uri="{FF2B5EF4-FFF2-40B4-BE49-F238E27FC236}">
                  <a16:creationId xmlns:a16="http://schemas.microsoft.com/office/drawing/2014/main" xmlns="" id="{764EF528-99E8-4C5F-8C0F-40AD7F1599B5}"/>
                </a:ext>
              </a:extLst>
            </p:cNvPr>
            <p:cNvSpPr>
              <a:spLocks noChangeArrowheads="1"/>
            </p:cNvSpPr>
            <p:nvPr/>
          </p:nvSpPr>
          <p:spPr bwMode="auto">
            <a:xfrm>
              <a:off x="568" y="827"/>
              <a:ext cx="104"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8">
              <a:extLst>
                <a:ext uri="{FF2B5EF4-FFF2-40B4-BE49-F238E27FC236}">
                  <a16:creationId xmlns:a16="http://schemas.microsoft.com/office/drawing/2014/main" xmlns="" id="{A3BE1CE5-06AB-4AB7-BFCE-D7246ED284E2}"/>
                </a:ext>
              </a:extLst>
            </p:cNvPr>
            <p:cNvSpPr>
              <a:spLocks noChangeArrowheads="1"/>
            </p:cNvSpPr>
            <p:nvPr/>
          </p:nvSpPr>
          <p:spPr bwMode="auto">
            <a:xfrm>
              <a:off x="608" y="818"/>
              <a:ext cx="1090"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0000"/>
                  </a:solidFill>
                  <a:effectLst/>
                  <a:latin typeface="Calibri" panose="020F0502020204030204" pitchFamily="34" charset="0"/>
                </a:rPr>
                <a:t>Click the Edit icon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16" name="Group 11">
              <a:extLst>
                <a:ext uri="{FF2B5EF4-FFF2-40B4-BE49-F238E27FC236}">
                  <a16:creationId xmlns:a16="http://schemas.microsoft.com/office/drawing/2014/main" xmlns="" id="{BC8BD99F-1754-4DCE-92C4-53E336C0D469}"/>
                </a:ext>
              </a:extLst>
            </p:cNvPr>
            <p:cNvGrpSpPr>
              <a:grpSpLocks/>
            </p:cNvGrpSpPr>
            <p:nvPr/>
          </p:nvGrpSpPr>
          <p:grpSpPr bwMode="auto">
            <a:xfrm>
              <a:off x="1617" y="819"/>
              <a:ext cx="121" cy="128"/>
              <a:chOff x="1617" y="819"/>
              <a:chExt cx="121" cy="128"/>
            </a:xfrm>
          </p:grpSpPr>
          <p:pic>
            <p:nvPicPr>
              <p:cNvPr id="1033" name="Picture 9">
                <a:extLst>
                  <a:ext uri="{FF2B5EF4-FFF2-40B4-BE49-F238E27FC236}">
                    <a16:creationId xmlns:a16="http://schemas.microsoft.com/office/drawing/2014/main" xmlns="" id="{E9A0EDD9-9487-4C9A-AAEA-FB0A3A06D8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7" y="819"/>
                <a:ext cx="121"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0">
                <a:extLst>
                  <a:ext uri="{FF2B5EF4-FFF2-40B4-BE49-F238E27FC236}">
                    <a16:creationId xmlns:a16="http://schemas.microsoft.com/office/drawing/2014/main" xmlns="" id="{2602BA26-ABA6-416F-AF13-92B1C5F4D0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7" y="819"/>
                <a:ext cx="121"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Rectangle 12">
              <a:extLst>
                <a:ext uri="{FF2B5EF4-FFF2-40B4-BE49-F238E27FC236}">
                  <a16:creationId xmlns:a16="http://schemas.microsoft.com/office/drawing/2014/main" xmlns="" id="{2C4F3BDC-3F5C-43EF-ABA7-8A256A57A6DF}"/>
                </a:ext>
              </a:extLst>
            </p:cNvPr>
            <p:cNvSpPr>
              <a:spLocks noChangeArrowheads="1"/>
            </p:cNvSpPr>
            <p:nvPr/>
          </p:nvSpPr>
          <p:spPr bwMode="auto">
            <a:xfrm>
              <a:off x="1738" y="818"/>
              <a:ext cx="104"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333399"/>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13">
              <a:extLst>
                <a:ext uri="{FF2B5EF4-FFF2-40B4-BE49-F238E27FC236}">
                  <a16:creationId xmlns:a16="http://schemas.microsoft.com/office/drawing/2014/main" xmlns="" id="{EE1A3C3A-D794-4A97-9382-6A52601DD344}"/>
                </a:ext>
              </a:extLst>
            </p:cNvPr>
            <p:cNvSpPr>
              <a:spLocks noChangeArrowheads="1"/>
            </p:cNvSpPr>
            <p:nvPr/>
          </p:nvSpPr>
          <p:spPr bwMode="auto">
            <a:xfrm>
              <a:off x="1762" y="818"/>
              <a:ext cx="104"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333399"/>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14">
              <a:extLst>
                <a:ext uri="{FF2B5EF4-FFF2-40B4-BE49-F238E27FC236}">
                  <a16:creationId xmlns:a16="http://schemas.microsoft.com/office/drawing/2014/main" xmlns="" id="{B44D5048-3DB1-43BF-A986-0C4E53221AA4}"/>
                </a:ext>
              </a:extLst>
            </p:cNvPr>
            <p:cNvSpPr>
              <a:spLocks noChangeArrowheads="1"/>
            </p:cNvSpPr>
            <p:nvPr/>
          </p:nvSpPr>
          <p:spPr bwMode="auto">
            <a:xfrm>
              <a:off x="1794" y="818"/>
              <a:ext cx="665"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0000"/>
                  </a:solidFill>
                  <a:effectLst/>
                  <a:latin typeface="Calibri" panose="020F0502020204030204" pitchFamily="34" charset="0"/>
                </a:rPr>
                <a:t>within the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Rectangle 15">
              <a:extLst>
                <a:ext uri="{FF2B5EF4-FFF2-40B4-BE49-F238E27FC236}">
                  <a16:creationId xmlns:a16="http://schemas.microsoft.com/office/drawing/2014/main" xmlns="" id="{7DAE7BE3-3306-4C37-BBCB-05DFC4198AC7}"/>
                </a:ext>
              </a:extLst>
            </p:cNvPr>
            <p:cNvSpPr>
              <a:spLocks noChangeArrowheads="1"/>
            </p:cNvSpPr>
            <p:nvPr/>
          </p:nvSpPr>
          <p:spPr bwMode="auto">
            <a:xfrm>
              <a:off x="2379" y="818"/>
              <a:ext cx="489"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dirty="0">
                  <a:ln>
                    <a:noFill/>
                  </a:ln>
                  <a:solidFill>
                    <a:srgbClr val="000000"/>
                  </a:solidFill>
                  <a:effectLst/>
                  <a:latin typeface="Calibri" panose="020F0502020204030204" pitchFamily="34" charset="0"/>
                </a:rPr>
                <a:t>Actions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 name="Rectangle 16">
              <a:extLst>
                <a:ext uri="{FF2B5EF4-FFF2-40B4-BE49-F238E27FC236}">
                  <a16:creationId xmlns:a16="http://schemas.microsoft.com/office/drawing/2014/main" xmlns="" id="{9FA2E598-7F3B-45EF-AB90-E2FE863D0C53}"/>
                </a:ext>
              </a:extLst>
            </p:cNvPr>
            <p:cNvSpPr>
              <a:spLocks noChangeArrowheads="1"/>
            </p:cNvSpPr>
            <p:nvPr/>
          </p:nvSpPr>
          <p:spPr bwMode="auto">
            <a:xfrm>
              <a:off x="2763" y="818"/>
              <a:ext cx="104"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17">
              <a:extLst>
                <a:ext uri="{FF2B5EF4-FFF2-40B4-BE49-F238E27FC236}">
                  <a16:creationId xmlns:a16="http://schemas.microsoft.com/office/drawing/2014/main" xmlns="" id="{28E1CA8A-C618-492E-9D0E-30BBFB5D7DE0}"/>
                </a:ext>
              </a:extLst>
            </p:cNvPr>
            <p:cNvSpPr>
              <a:spLocks noChangeArrowheads="1"/>
            </p:cNvSpPr>
            <p:nvPr/>
          </p:nvSpPr>
          <p:spPr bwMode="auto">
            <a:xfrm>
              <a:off x="2828" y="818"/>
              <a:ext cx="521"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0000"/>
                  </a:solidFill>
                  <a:effectLst/>
                  <a:latin typeface="Calibri" panose="020F0502020204030204" pitchFamily="34" charset="0"/>
                </a:rPr>
                <a:t>column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6" name="Rectangle 18">
              <a:extLst>
                <a:ext uri="{FF2B5EF4-FFF2-40B4-BE49-F238E27FC236}">
                  <a16:creationId xmlns:a16="http://schemas.microsoft.com/office/drawing/2014/main" xmlns="" id="{97E5C0CF-1400-4F54-8F27-7C1B266C9689}"/>
                </a:ext>
              </a:extLst>
            </p:cNvPr>
            <p:cNvSpPr>
              <a:spLocks noChangeArrowheads="1"/>
            </p:cNvSpPr>
            <p:nvPr/>
          </p:nvSpPr>
          <p:spPr bwMode="auto">
            <a:xfrm>
              <a:off x="3196" y="827"/>
              <a:ext cx="88"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955839597"/>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FEC8EAD-FF77-4B1C-A9AB-5515D427A45E}"/>
              </a:ext>
            </a:extLst>
          </p:cNvPr>
          <p:cNvPicPr>
            <a:picLocks noChangeAspect="1"/>
          </p:cNvPicPr>
          <p:nvPr/>
        </p:nvPicPr>
        <p:blipFill rotWithShape="1">
          <a:blip r:embed="rId2"/>
          <a:srcRect t="13405"/>
          <a:stretch/>
        </p:blipFill>
        <p:spPr>
          <a:xfrm>
            <a:off x="384047" y="1588833"/>
            <a:ext cx="8375904" cy="4340584"/>
          </a:xfrm>
          <a:prstGeom prst="rect">
            <a:avLst/>
          </a:prstGeom>
        </p:spPr>
      </p:pic>
      <p:sp>
        <p:nvSpPr>
          <p:cNvPr id="3" name="Text Placeholder 2">
            <a:extLst>
              <a:ext uri="{FF2B5EF4-FFF2-40B4-BE49-F238E27FC236}">
                <a16:creationId xmlns:a16="http://schemas.microsoft.com/office/drawing/2014/main" xmlns="" id="{C527DE66-90B4-44DD-A613-DA1E611A15A3}"/>
              </a:ext>
            </a:extLst>
          </p:cNvPr>
          <p:cNvSpPr>
            <a:spLocks noGrp="1"/>
          </p:cNvSpPr>
          <p:nvPr>
            <p:ph type="body" sz="quarter" idx="10"/>
          </p:nvPr>
        </p:nvSpPr>
        <p:spPr/>
        <p:txBody>
          <a:bodyPr/>
          <a:lstStyle/>
          <a:p>
            <a:r>
              <a:rPr lang="en-US" dirty="0"/>
              <a:t>Audit Records</a:t>
            </a:r>
          </a:p>
        </p:txBody>
      </p:sp>
      <p:sp>
        <p:nvSpPr>
          <p:cNvPr id="6" name="Text Placeholder 5">
            <a:extLst>
              <a:ext uri="{FF2B5EF4-FFF2-40B4-BE49-F238E27FC236}">
                <a16:creationId xmlns:a16="http://schemas.microsoft.com/office/drawing/2014/main" xmlns="" id="{102416F0-054C-4377-9547-0CC8964770BC}"/>
              </a:ext>
            </a:extLst>
          </p:cNvPr>
          <p:cNvSpPr>
            <a:spLocks noGrp="1"/>
          </p:cNvSpPr>
          <p:nvPr>
            <p:ph type="body" sz="quarter" idx="11"/>
          </p:nvPr>
        </p:nvSpPr>
        <p:spPr>
          <a:xfrm>
            <a:off x="468253" y="1277489"/>
            <a:ext cx="7913747" cy="4227052"/>
          </a:xfrm>
        </p:spPr>
        <p:txBody>
          <a:bodyPr/>
          <a:lstStyle/>
          <a:p>
            <a:r>
              <a:rPr lang="en-US" dirty="0">
                <a:solidFill>
                  <a:srgbClr val="365F91"/>
                </a:solidFill>
                <a:latin typeface="Calibri" panose="020F0502020204030204" pitchFamily="34" charset="0"/>
              </a:rPr>
              <a:t>Select </a:t>
            </a:r>
            <a:r>
              <a:rPr lang="en-US" b="1" dirty="0">
                <a:solidFill>
                  <a:srgbClr val="365F91"/>
                </a:solidFill>
                <a:latin typeface="Calibri" panose="020F0502020204030204" pitchFamily="34" charset="0"/>
              </a:rPr>
              <a:t>Audit Records </a:t>
            </a:r>
            <a:r>
              <a:rPr lang="en-US" dirty="0">
                <a:solidFill>
                  <a:srgbClr val="365F91"/>
                </a:solidFill>
                <a:latin typeface="Calibri" panose="020F0502020204030204" pitchFamily="34" charset="0"/>
              </a:rPr>
              <a:t>to create a manual audit for this vendor</a:t>
            </a:r>
          </a:p>
          <a:p>
            <a:endParaRPr lang="en-US" dirty="0"/>
          </a:p>
        </p:txBody>
      </p:sp>
      <p:sp>
        <p:nvSpPr>
          <p:cNvPr id="11" name="Rectangle 10"/>
          <p:cNvSpPr/>
          <p:nvPr/>
        </p:nvSpPr>
        <p:spPr>
          <a:xfrm>
            <a:off x="6851904" y="3145536"/>
            <a:ext cx="837365" cy="390144"/>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16" name="Picture 15" descr="mouse-pointer-md.png"/>
          <p:cNvPicPr>
            <a:picLocks noChangeAspect="1"/>
          </p:cNvPicPr>
          <p:nvPr/>
        </p:nvPicPr>
        <p:blipFill>
          <a:blip r:embed="rId3"/>
          <a:stretch>
            <a:fillRect/>
          </a:stretch>
        </p:blipFill>
        <p:spPr>
          <a:xfrm flipH="1">
            <a:off x="6965523" y="3516288"/>
            <a:ext cx="224157" cy="242837"/>
          </a:xfrm>
          <a:prstGeom prst="rect">
            <a:avLst/>
          </a:prstGeom>
        </p:spPr>
      </p:pic>
    </p:spTree>
    <p:extLst>
      <p:ext uri="{BB962C8B-B14F-4D97-AF65-F5344CB8AC3E}">
        <p14:creationId xmlns:p14="http://schemas.microsoft.com/office/powerpoint/2010/main" val="667852324"/>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3448F11B-E581-4955-B5D9-0048A27A155D}"/>
              </a:ext>
            </a:extLst>
          </p:cNvPr>
          <p:cNvSpPr>
            <a:spLocks noGrp="1"/>
          </p:cNvSpPr>
          <p:nvPr>
            <p:ph type="body" sz="quarter" idx="10"/>
          </p:nvPr>
        </p:nvSpPr>
        <p:spPr/>
        <p:txBody>
          <a:bodyPr/>
          <a:lstStyle/>
          <a:p>
            <a:r>
              <a:rPr lang="en-US" dirty="0"/>
              <a:t>Login to WebProcure</a:t>
            </a:r>
          </a:p>
        </p:txBody>
      </p:sp>
      <p:sp>
        <p:nvSpPr>
          <p:cNvPr id="5" name="Rectangle 4"/>
          <p:cNvSpPr/>
          <p:nvPr/>
        </p:nvSpPr>
        <p:spPr>
          <a:xfrm>
            <a:off x="284090" y="1186934"/>
            <a:ext cx="4440767" cy="369332"/>
          </a:xfrm>
          <a:prstGeom prst="rect">
            <a:avLst/>
          </a:prstGeom>
        </p:spPr>
        <p:txBody>
          <a:bodyPr wrap="none">
            <a:spAutoFit/>
          </a:bodyPr>
          <a:lstStyle/>
          <a:p>
            <a:r>
              <a:rPr lang="en-US">
                <a:hlinkClick r:id="rId2"/>
              </a:rPr>
              <a:t>https://webprocure-stage.perfect.com/Login</a:t>
            </a:r>
            <a:r>
              <a:rPr lang="en-US"/>
              <a:t> </a:t>
            </a:r>
          </a:p>
        </p:txBody>
      </p:sp>
      <p:pic>
        <p:nvPicPr>
          <p:cNvPr id="6" name="Picture 5"/>
          <p:cNvPicPr>
            <a:picLocks noChangeAspect="1"/>
          </p:cNvPicPr>
          <p:nvPr/>
        </p:nvPicPr>
        <p:blipFill>
          <a:blip r:embed="rId3"/>
          <a:stretch>
            <a:fillRect/>
          </a:stretch>
        </p:blipFill>
        <p:spPr>
          <a:xfrm>
            <a:off x="515714" y="1828800"/>
            <a:ext cx="7601567" cy="4077924"/>
          </a:xfrm>
          <a:prstGeom prst="rect">
            <a:avLst/>
          </a:prstGeom>
        </p:spPr>
      </p:pic>
      <p:sp>
        <p:nvSpPr>
          <p:cNvPr id="7" name="Rectangle 6"/>
          <p:cNvSpPr/>
          <p:nvPr/>
        </p:nvSpPr>
        <p:spPr>
          <a:xfrm>
            <a:off x="2993661" y="2812311"/>
            <a:ext cx="2652227" cy="1323754"/>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4738014"/>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a:extLst>
              <a:ext uri="{FF2B5EF4-FFF2-40B4-BE49-F238E27FC236}">
                <a16:creationId xmlns:a16="http://schemas.microsoft.com/office/drawing/2014/main" xmlns="" id="{82CFCCFD-E451-49C4-90BE-20F5E7F471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59" y="1756423"/>
            <a:ext cx="8843995" cy="4152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a:extLst>
              <a:ext uri="{FF2B5EF4-FFF2-40B4-BE49-F238E27FC236}">
                <a16:creationId xmlns:a16="http://schemas.microsoft.com/office/drawing/2014/main" xmlns="" id="{17F64E13-6C47-45AD-8A38-88260A796097}"/>
              </a:ext>
            </a:extLst>
          </p:cNvPr>
          <p:cNvSpPr>
            <a:spLocks noGrp="1"/>
          </p:cNvSpPr>
          <p:nvPr>
            <p:ph type="body" sz="quarter" idx="10"/>
          </p:nvPr>
        </p:nvSpPr>
        <p:spPr/>
        <p:txBody>
          <a:bodyPr/>
          <a:lstStyle/>
          <a:p>
            <a:r>
              <a:rPr lang="en-US" dirty="0"/>
              <a:t>Audit Records – Create Manual Audit</a:t>
            </a:r>
          </a:p>
        </p:txBody>
      </p:sp>
      <p:sp>
        <p:nvSpPr>
          <p:cNvPr id="4" name="Text Placeholder 3">
            <a:extLst>
              <a:ext uri="{FF2B5EF4-FFF2-40B4-BE49-F238E27FC236}">
                <a16:creationId xmlns:a16="http://schemas.microsoft.com/office/drawing/2014/main" xmlns="" id="{A711ED2C-84A1-48EA-A212-496A301FFB52}"/>
              </a:ext>
            </a:extLst>
          </p:cNvPr>
          <p:cNvSpPr>
            <a:spLocks noGrp="1"/>
          </p:cNvSpPr>
          <p:nvPr>
            <p:ph type="body" sz="quarter" idx="11"/>
          </p:nvPr>
        </p:nvSpPr>
        <p:spPr>
          <a:xfrm>
            <a:off x="468253" y="1226687"/>
            <a:ext cx="7913747" cy="4227052"/>
          </a:xfrm>
        </p:spPr>
        <p:txBody>
          <a:bodyPr/>
          <a:lstStyle/>
          <a:p>
            <a:r>
              <a:rPr lang="en-US" dirty="0">
                <a:solidFill>
                  <a:srgbClr val="365F91"/>
                </a:solidFill>
                <a:latin typeface="Calibri" panose="020F0502020204030204" pitchFamily="34" charset="0"/>
              </a:rPr>
              <a:t>Select </a:t>
            </a:r>
            <a:r>
              <a:rPr lang="en-US" b="1" dirty="0">
                <a:solidFill>
                  <a:srgbClr val="365F91"/>
                </a:solidFill>
                <a:latin typeface="Calibri" panose="020F0502020204030204" pitchFamily="34" charset="0"/>
              </a:rPr>
              <a:t>Create Manual Audit </a:t>
            </a:r>
            <a:r>
              <a:rPr lang="en-US" dirty="0">
                <a:solidFill>
                  <a:srgbClr val="365F91"/>
                </a:solidFill>
                <a:latin typeface="Calibri" panose="020F0502020204030204" pitchFamily="34" charset="0"/>
              </a:rPr>
              <a:t>to create a manual audit </a:t>
            </a:r>
            <a:r>
              <a:rPr lang="en-US" dirty="0">
                <a:solidFill>
                  <a:schemeClr val="tx2"/>
                </a:solidFill>
                <a:latin typeface="Calibri" panose="020F0502020204030204" pitchFamily="34" charset="0"/>
              </a:rPr>
              <a:t>record </a:t>
            </a:r>
            <a:r>
              <a:rPr lang="en-US" dirty="0">
                <a:solidFill>
                  <a:schemeClr val="tx2"/>
                </a:solidFill>
              </a:rPr>
              <a:t>indicating the Reason for Denial/Decline for tracking purposes, or for other purposes</a:t>
            </a:r>
            <a:r>
              <a:rPr lang="en-US" dirty="0">
                <a:solidFill>
                  <a:schemeClr val="tx2"/>
                </a:solidFill>
                <a:latin typeface="Calibri" panose="020F0502020204030204" pitchFamily="34" charset="0"/>
              </a:rPr>
              <a:t> f</a:t>
            </a:r>
            <a:r>
              <a:rPr lang="en-US" dirty="0">
                <a:solidFill>
                  <a:srgbClr val="365F91"/>
                </a:solidFill>
                <a:latin typeface="Calibri" panose="020F0502020204030204" pitchFamily="34" charset="0"/>
              </a:rPr>
              <a:t>or this vendor</a:t>
            </a:r>
          </a:p>
          <a:p>
            <a:endParaRPr lang="en-US" dirty="0"/>
          </a:p>
        </p:txBody>
      </p:sp>
      <p:sp>
        <p:nvSpPr>
          <p:cNvPr id="11" name="Rectangle 10"/>
          <p:cNvSpPr/>
          <p:nvPr/>
        </p:nvSpPr>
        <p:spPr>
          <a:xfrm>
            <a:off x="7132320" y="5583936"/>
            <a:ext cx="1292352" cy="390144"/>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16" name="Picture 15" descr="mouse-pointer-md.png"/>
          <p:cNvPicPr>
            <a:picLocks noChangeAspect="1"/>
          </p:cNvPicPr>
          <p:nvPr/>
        </p:nvPicPr>
        <p:blipFill>
          <a:blip r:embed="rId3"/>
          <a:stretch>
            <a:fillRect/>
          </a:stretch>
        </p:blipFill>
        <p:spPr>
          <a:xfrm flipH="1">
            <a:off x="7245938" y="5954688"/>
            <a:ext cx="345954" cy="242837"/>
          </a:xfrm>
          <a:prstGeom prst="rect">
            <a:avLst/>
          </a:prstGeom>
        </p:spPr>
      </p:pic>
    </p:spTree>
    <p:extLst>
      <p:ext uri="{BB962C8B-B14F-4D97-AF65-F5344CB8AC3E}">
        <p14:creationId xmlns:p14="http://schemas.microsoft.com/office/powerpoint/2010/main" val="3950298112"/>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2DB25977-C199-4142-823F-D185B488F2C2}"/>
              </a:ext>
            </a:extLst>
          </p:cNvPr>
          <p:cNvSpPr>
            <a:spLocks noGrp="1"/>
          </p:cNvSpPr>
          <p:nvPr>
            <p:ph type="body" sz="quarter" idx="10"/>
          </p:nvPr>
        </p:nvSpPr>
        <p:spPr/>
        <p:txBody>
          <a:bodyPr/>
          <a:lstStyle/>
          <a:p>
            <a:r>
              <a:rPr lang="en-US" dirty="0"/>
              <a:t>Audit Records – Create Manual Audit</a:t>
            </a:r>
          </a:p>
        </p:txBody>
      </p:sp>
      <p:sp>
        <p:nvSpPr>
          <p:cNvPr id="6" name="Text Placeholder 5">
            <a:extLst>
              <a:ext uri="{FF2B5EF4-FFF2-40B4-BE49-F238E27FC236}">
                <a16:creationId xmlns:a16="http://schemas.microsoft.com/office/drawing/2014/main" xmlns="" id="{BB12D79C-DAFC-493C-9419-F9D86F9B7C7D}"/>
              </a:ext>
            </a:extLst>
          </p:cNvPr>
          <p:cNvSpPr>
            <a:spLocks noGrp="1"/>
          </p:cNvSpPr>
          <p:nvPr>
            <p:ph type="body" sz="quarter" idx="11"/>
          </p:nvPr>
        </p:nvSpPr>
        <p:spPr>
          <a:xfrm>
            <a:off x="468253" y="1209762"/>
            <a:ext cx="7913747" cy="4227052"/>
          </a:xfrm>
        </p:spPr>
        <p:txBody>
          <a:bodyPr/>
          <a:lstStyle/>
          <a:p>
            <a:r>
              <a:rPr lang="en-US" dirty="0">
                <a:solidFill>
                  <a:schemeClr val="tx2"/>
                </a:solidFill>
              </a:rPr>
              <a:t>Type the Title and Description noting reason for declining the vendor.  The system will log the date and time and user id of the creator.  Attach any relative documents (if needed). Select </a:t>
            </a:r>
            <a:r>
              <a:rPr lang="en-US" b="1" dirty="0">
                <a:solidFill>
                  <a:schemeClr val="tx2"/>
                </a:solidFill>
              </a:rPr>
              <a:t>Save</a:t>
            </a:r>
            <a:endParaRPr lang="en-US" sz="2000" b="1" dirty="0">
              <a:solidFill>
                <a:schemeClr val="tx2"/>
              </a:solidFill>
            </a:endParaRPr>
          </a:p>
          <a:p>
            <a:endParaRPr lang="en-US" dirty="0"/>
          </a:p>
        </p:txBody>
      </p:sp>
      <p:pic>
        <p:nvPicPr>
          <p:cNvPr id="3" name="Picture 2">
            <a:extLst>
              <a:ext uri="{FF2B5EF4-FFF2-40B4-BE49-F238E27FC236}">
                <a16:creationId xmlns:a16="http://schemas.microsoft.com/office/drawing/2014/main" xmlns="" id="{EA0FC762-3E59-4F6F-8687-477D49C98C22}"/>
              </a:ext>
            </a:extLst>
          </p:cNvPr>
          <p:cNvPicPr>
            <a:picLocks noChangeAspect="1"/>
          </p:cNvPicPr>
          <p:nvPr/>
        </p:nvPicPr>
        <p:blipFill>
          <a:blip r:embed="rId2"/>
          <a:stretch>
            <a:fillRect/>
          </a:stretch>
        </p:blipFill>
        <p:spPr>
          <a:xfrm>
            <a:off x="1405469" y="1981268"/>
            <a:ext cx="5883764" cy="4509439"/>
          </a:xfrm>
          <a:prstGeom prst="rect">
            <a:avLst/>
          </a:prstGeom>
        </p:spPr>
      </p:pic>
    </p:spTree>
    <p:extLst>
      <p:ext uri="{BB962C8B-B14F-4D97-AF65-F5344CB8AC3E}">
        <p14:creationId xmlns:p14="http://schemas.microsoft.com/office/powerpoint/2010/main" val="3015747106"/>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D4E684D7-A0FD-44AC-B20A-58626AE18152}"/>
              </a:ext>
            </a:extLst>
          </p:cNvPr>
          <p:cNvSpPr>
            <a:spLocks noGrp="1"/>
          </p:cNvSpPr>
          <p:nvPr>
            <p:ph type="body" sz="quarter" idx="10"/>
          </p:nvPr>
        </p:nvSpPr>
        <p:spPr/>
        <p:txBody>
          <a:bodyPr/>
          <a:lstStyle/>
          <a:p>
            <a:r>
              <a:rPr lang="en-US" dirty="0"/>
              <a:t>Audit Records – End Result</a:t>
            </a:r>
          </a:p>
        </p:txBody>
      </p:sp>
      <p:pic>
        <p:nvPicPr>
          <p:cNvPr id="4" name="Picture 3">
            <a:extLst>
              <a:ext uri="{FF2B5EF4-FFF2-40B4-BE49-F238E27FC236}">
                <a16:creationId xmlns:a16="http://schemas.microsoft.com/office/drawing/2014/main" xmlns="" id="{6FC3DEBC-D4E3-43A4-8822-3D4CE3923351}"/>
              </a:ext>
            </a:extLst>
          </p:cNvPr>
          <p:cNvPicPr>
            <a:picLocks noChangeAspect="1"/>
          </p:cNvPicPr>
          <p:nvPr/>
        </p:nvPicPr>
        <p:blipFill>
          <a:blip r:embed="rId2"/>
          <a:stretch>
            <a:fillRect/>
          </a:stretch>
        </p:blipFill>
        <p:spPr>
          <a:xfrm>
            <a:off x="602380" y="1593398"/>
            <a:ext cx="7939240" cy="3671204"/>
          </a:xfrm>
          <a:prstGeom prst="rect">
            <a:avLst/>
          </a:prstGeom>
        </p:spPr>
      </p:pic>
    </p:spTree>
    <p:extLst>
      <p:ext uri="{BB962C8B-B14F-4D97-AF65-F5344CB8AC3E}">
        <p14:creationId xmlns:p14="http://schemas.microsoft.com/office/powerpoint/2010/main" val="1692030777"/>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2506663" y="1733550"/>
            <a:ext cx="6637337" cy="674688"/>
          </a:xfrm>
        </p:spPr>
        <p:txBody>
          <a:bodyPr>
            <a:normAutofit/>
          </a:bodyPr>
          <a:lstStyle/>
          <a:p>
            <a:r>
              <a:rPr lang="en-US" dirty="0"/>
              <a:t>Add New Supplier</a:t>
            </a:r>
          </a:p>
        </p:txBody>
      </p:sp>
    </p:spTree>
    <p:extLst>
      <p:ext uri="{BB962C8B-B14F-4D97-AF65-F5344CB8AC3E}">
        <p14:creationId xmlns:p14="http://schemas.microsoft.com/office/powerpoint/2010/main" val="2091532617"/>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08585C68-C76C-4DB1-9390-FD2074FCF53C}"/>
              </a:ext>
            </a:extLst>
          </p:cNvPr>
          <p:cNvSpPr>
            <a:spLocks noGrp="1"/>
          </p:cNvSpPr>
          <p:nvPr>
            <p:ph type="body" sz="quarter" idx="10"/>
          </p:nvPr>
        </p:nvSpPr>
        <p:spPr/>
        <p:txBody>
          <a:bodyPr/>
          <a:lstStyle/>
          <a:p>
            <a:r>
              <a:rPr lang="en-US" dirty="0"/>
              <a:t>Add New Supplier</a:t>
            </a:r>
          </a:p>
        </p:txBody>
      </p:sp>
      <p:sp>
        <p:nvSpPr>
          <p:cNvPr id="3" name="TextBox 2">
            <a:extLst>
              <a:ext uri="{FF2B5EF4-FFF2-40B4-BE49-F238E27FC236}">
                <a16:creationId xmlns:a16="http://schemas.microsoft.com/office/drawing/2014/main" xmlns="" id="{44E8EA4D-71F7-471A-994F-A2BC288749CC}"/>
              </a:ext>
            </a:extLst>
          </p:cNvPr>
          <p:cNvSpPr txBox="1"/>
          <p:nvPr/>
        </p:nvSpPr>
        <p:spPr>
          <a:xfrm>
            <a:off x="548640" y="1146048"/>
            <a:ext cx="8071104" cy="3847207"/>
          </a:xfrm>
          <a:prstGeom prst="rect">
            <a:avLst/>
          </a:prstGeom>
          <a:noFill/>
        </p:spPr>
        <p:txBody>
          <a:bodyPr wrap="square" rtlCol="0">
            <a:spAutoFit/>
          </a:bodyPr>
          <a:lstStyle/>
          <a:p>
            <a:pPr marL="228600" marR="0">
              <a:spcBef>
                <a:spcPts val="0"/>
              </a:spcBef>
              <a:spcAft>
                <a:spcPts val="0"/>
              </a:spcAft>
            </a:pPr>
            <a:r>
              <a:rPr lang="en-US" b="1" dirty="0">
                <a:solidFill>
                  <a:srgbClr val="365F91"/>
                </a:solidFill>
                <a:latin typeface="Calibri" panose="020F0502020204030204" pitchFamily="34" charset="0"/>
                <a:ea typeface="Times New Roman" panose="02020603050405020304" pitchFamily="18" charset="0"/>
                <a:cs typeface="Calibri" panose="020F0502020204030204" pitchFamily="34" charset="0"/>
              </a:rPr>
              <a:t>Note:  </a:t>
            </a:r>
            <a:r>
              <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rPr>
              <a:t>The preferred and effective process for Supplier Profile creation within the WebProcure system is to have a representative from the supplier organization to complete the Entity Customized on-line WebProcure Supplier Registration process.  The Supplier completing the on-line Registration process will ensure that the Supplier Profile is complete and accurate whereas the Supplier Profile created by a buyer user via the Add New Supplier process will result in a less complete supplier profile and often times result in the unwanted duplication of supplier profiles.   </a:t>
            </a:r>
          </a:p>
          <a:p>
            <a:pPr marL="228600" marR="0">
              <a:spcBef>
                <a:spcPts val="0"/>
              </a:spcBef>
              <a:spcAft>
                <a:spcPts val="0"/>
              </a:spcAft>
            </a:pPr>
            <a:endParaRPr lang="en-US" sz="2000" dirty="0">
              <a:solidFill>
                <a:srgbClr val="365F91"/>
              </a:solidFill>
              <a:latin typeface="Calibri" panose="020F0502020204030204" pitchFamily="34" charset="0"/>
              <a:ea typeface="Times New Roman" panose="02020603050405020304" pitchFamily="18" charset="0"/>
            </a:endParaRPr>
          </a:p>
          <a:p>
            <a:pPr marL="228600" marR="0">
              <a:spcBef>
                <a:spcPts val="0"/>
              </a:spcBef>
              <a:spcAft>
                <a:spcPts val="0"/>
              </a:spcAft>
            </a:pPr>
            <a:r>
              <a:rPr lang="en-US" sz="2000" dirty="0">
                <a:solidFill>
                  <a:srgbClr val="365F91"/>
                </a:solidFill>
                <a:latin typeface="Calibri" panose="020F0502020204030204" pitchFamily="34" charset="0"/>
                <a:ea typeface="Times New Roman" panose="02020603050405020304" pitchFamily="18" charset="0"/>
              </a:rPr>
              <a:t>Please search your vendor file for FEIN/SSN first before adding a new supplier (note: this will not ensure the supplier doesn’t exist in the global pool, only in your pool, however, it will prevent you from adding a duplicate to your own vendor file pool). </a:t>
            </a:r>
            <a:endParaRPr lang="en-US" sz="2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12062900"/>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E72A65B-8DBE-4D31-A553-931C103392F7}"/>
              </a:ext>
            </a:extLst>
          </p:cNvPr>
          <p:cNvPicPr>
            <a:picLocks noChangeAspect="1"/>
          </p:cNvPicPr>
          <p:nvPr/>
        </p:nvPicPr>
        <p:blipFill>
          <a:blip r:embed="rId2"/>
          <a:stretch>
            <a:fillRect/>
          </a:stretch>
        </p:blipFill>
        <p:spPr>
          <a:xfrm>
            <a:off x="0" y="1066206"/>
            <a:ext cx="9144000" cy="3384468"/>
          </a:xfrm>
          <a:prstGeom prst="rect">
            <a:avLst/>
          </a:prstGeom>
        </p:spPr>
      </p:pic>
      <p:sp>
        <p:nvSpPr>
          <p:cNvPr id="4" name="Text Placeholder 3">
            <a:extLst>
              <a:ext uri="{FF2B5EF4-FFF2-40B4-BE49-F238E27FC236}">
                <a16:creationId xmlns:a16="http://schemas.microsoft.com/office/drawing/2014/main" xmlns="" id="{B80F4D42-BD83-4C76-91BD-C67D3E2A26E1}"/>
              </a:ext>
            </a:extLst>
          </p:cNvPr>
          <p:cNvSpPr>
            <a:spLocks noGrp="1"/>
          </p:cNvSpPr>
          <p:nvPr>
            <p:ph type="body" sz="quarter" idx="10"/>
          </p:nvPr>
        </p:nvSpPr>
        <p:spPr/>
        <p:txBody>
          <a:bodyPr/>
          <a:lstStyle/>
          <a:p>
            <a:r>
              <a:rPr lang="en-US" dirty="0"/>
              <a:t>Select the Head Organization</a:t>
            </a:r>
          </a:p>
        </p:txBody>
      </p:sp>
      <p:sp>
        <p:nvSpPr>
          <p:cNvPr id="8" name="Rectangle 7"/>
          <p:cNvSpPr/>
          <p:nvPr/>
        </p:nvSpPr>
        <p:spPr>
          <a:xfrm>
            <a:off x="0" y="2093056"/>
            <a:ext cx="1938528" cy="132749"/>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mouse-pointer-md.png"/>
          <p:cNvPicPr>
            <a:picLocks noChangeAspect="1"/>
          </p:cNvPicPr>
          <p:nvPr/>
        </p:nvPicPr>
        <p:blipFill>
          <a:blip r:embed="rId3"/>
          <a:stretch>
            <a:fillRect/>
          </a:stretch>
        </p:blipFill>
        <p:spPr>
          <a:xfrm>
            <a:off x="610079" y="2133335"/>
            <a:ext cx="205314" cy="222424"/>
          </a:xfrm>
          <a:prstGeom prst="rect">
            <a:avLst/>
          </a:prstGeom>
        </p:spPr>
      </p:pic>
      <p:sp>
        <p:nvSpPr>
          <p:cNvPr id="5" name="TextBox 4">
            <a:extLst>
              <a:ext uri="{FF2B5EF4-FFF2-40B4-BE49-F238E27FC236}">
                <a16:creationId xmlns:a16="http://schemas.microsoft.com/office/drawing/2014/main" xmlns="" id="{1695881A-0F36-42FD-B770-1EBBDA247CFF}"/>
              </a:ext>
            </a:extLst>
          </p:cNvPr>
          <p:cNvSpPr txBox="1"/>
          <p:nvPr/>
        </p:nvSpPr>
        <p:spPr>
          <a:xfrm>
            <a:off x="292608" y="4718304"/>
            <a:ext cx="8193024" cy="923330"/>
          </a:xfrm>
          <a:prstGeom prst="rect">
            <a:avLst/>
          </a:prstGeom>
          <a:noFill/>
        </p:spPr>
        <p:txBody>
          <a:bodyPr wrap="square" rtlCol="0">
            <a:spAutoFit/>
          </a:bodyPr>
          <a:lstStyle/>
          <a:p>
            <a:pPr marL="228600"/>
            <a:r>
              <a:rPr lang="en-US" dirty="0">
                <a:solidFill>
                  <a:srgbClr val="365F91"/>
                </a:solidFill>
                <a:latin typeface="Calibri" panose="020F0502020204030204" pitchFamily="34" charset="0"/>
              </a:rPr>
              <a:t>Note the system message pops up, “Please now select an action from the Administration Menu”</a:t>
            </a:r>
            <a:endParaRPr lang="en-US" i="1" dirty="0">
              <a:solidFill>
                <a:schemeClr val="accent1"/>
              </a:solidFill>
            </a:endParaRPr>
          </a:p>
          <a:p>
            <a:endParaRPr lang="en-US" dirty="0"/>
          </a:p>
        </p:txBody>
      </p:sp>
      <p:pic>
        <p:nvPicPr>
          <p:cNvPr id="6" name="Picture 5">
            <a:extLst>
              <a:ext uri="{FF2B5EF4-FFF2-40B4-BE49-F238E27FC236}">
                <a16:creationId xmlns:a16="http://schemas.microsoft.com/office/drawing/2014/main" xmlns="" id="{4F97B7C7-6904-4C7B-9054-58C93C7CFE8E}"/>
              </a:ext>
            </a:extLst>
          </p:cNvPr>
          <p:cNvPicPr>
            <a:picLocks noChangeAspect="1"/>
          </p:cNvPicPr>
          <p:nvPr/>
        </p:nvPicPr>
        <p:blipFill rotWithShape="1">
          <a:blip r:embed="rId4"/>
          <a:srcRect l="13537" b="18512"/>
          <a:stretch/>
        </p:blipFill>
        <p:spPr>
          <a:xfrm>
            <a:off x="3304032" y="5345239"/>
            <a:ext cx="2775394" cy="970217"/>
          </a:xfrm>
          <a:prstGeom prst="rect">
            <a:avLst/>
          </a:prstGeom>
        </p:spPr>
      </p:pic>
    </p:spTree>
    <p:extLst>
      <p:ext uri="{BB962C8B-B14F-4D97-AF65-F5344CB8AC3E}">
        <p14:creationId xmlns:p14="http://schemas.microsoft.com/office/powerpoint/2010/main" val="3922803881"/>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C49EE42-B151-4F45-9902-CA2F61A8A340}"/>
              </a:ext>
            </a:extLst>
          </p:cNvPr>
          <p:cNvPicPr>
            <a:picLocks noChangeAspect="1"/>
          </p:cNvPicPr>
          <p:nvPr/>
        </p:nvPicPr>
        <p:blipFill>
          <a:blip r:embed="rId2"/>
          <a:stretch>
            <a:fillRect/>
          </a:stretch>
        </p:blipFill>
        <p:spPr>
          <a:xfrm>
            <a:off x="0" y="1736766"/>
            <a:ext cx="9144000" cy="3384468"/>
          </a:xfrm>
          <a:prstGeom prst="rect">
            <a:avLst/>
          </a:prstGeom>
        </p:spPr>
      </p:pic>
      <p:sp>
        <p:nvSpPr>
          <p:cNvPr id="4" name="Text Placeholder 3">
            <a:extLst>
              <a:ext uri="{FF2B5EF4-FFF2-40B4-BE49-F238E27FC236}">
                <a16:creationId xmlns:a16="http://schemas.microsoft.com/office/drawing/2014/main" xmlns="" id="{2B69E94D-607D-473E-82F3-B35BF48D523A}"/>
              </a:ext>
            </a:extLst>
          </p:cNvPr>
          <p:cNvSpPr>
            <a:spLocks noGrp="1"/>
          </p:cNvSpPr>
          <p:nvPr>
            <p:ph type="body" sz="quarter" idx="10"/>
          </p:nvPr>
        </p:nvSpPr>
        <p:spPr>
          <a:xfrm>
            <a:off x="468253" y="446088"/>
            <a:ext cx="8447147" cy="675141"/>
          </a:xfrm>
        </p:spPr>
        <p:txBody>
          <a:bodyPr/>
          <a:lstStyle/>
          <a:p>
            <a:r>
              <a:rPr lang="en-US" dirty="0"/>
              <a:t>Select Add New Supplier from Supplier Menu</a:t>
            </a:r>
          </a:p>
        </p:txBody>
      </p:sp>
      <p:sp>
        <p:nvSpPr>
          <p:cNvPr id="13" name="Rectangle 12"/>
          <p:cNvSpPr/>
          <p:nvPr/>
        </p:nvSpPr>
        <p:spPr>
          <a:xfrm>
            <a:off x="0" y="4083000"/>
            <a:ext cx="1938528" cy="214532"/>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mouse-pointer-md.png"/>
          <p:cNvPicPr>
            <a:picLocks noChangeAspect="1"/>
          </p:cNvPicPr>
          <p:nvPr/>
        </p:nvPicPr>
        <p:blipFill>
          <a:blip r:embed="rId3"/>
          <a:stretch>
            <a:fillRect/>
          </a:stretch>
        </p:blipFill>
        <p:spPr>
          <a:xfrm>
            <a:off x="741800" y="4190266"/>
            <a:ext cx="205314" cy="222424"/>
          </a:xfrm>
          <a:prstGeom prst="rect">
            <a:avLst/>
          </a:prstGeom>
        </p:spPr>
      </p:pic>
    </p:spTree>
    <p:extLst>
      <p:ext uri="{BB962C8B-B14F-4D97-AF65-F5344CB8AC3E}">
        <p14:creationId xmlns:p14="http://schemas.microsoft.com/office/powerpoint/2010/main" val="3187328683"/>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0B99B95C-CCA1-492D-8708-6A3CDDC8348E}"/>
              </a:ext>
            </a:extLst>
          </p:cNvPr>
          <p:cNvSpPr>
            <a:spLocks noGrp="1"/>
          </p:cNvSpPr>
          <p:nvPr>
            <p:ph type="body" sz="quarter" idx="10"/>
          </p:nvPr>
        </p:nvSpPr>
        <p:spPr/>
        <p:txBody>
          <a:bodyPr/>
          <a:lstStyle/>
          <a:p>
            <a:r>
              <a:rPr lang="en-US" dirty="0"/>
              <a:t>Enter Supplier Name</a:t>
            </a:r>
          </a:p>
        </p:txBody>
      </p:sp>
      <p:pic>
        <p:nvPicPr>
          <p:cNvPr id="5122" name="Picture 1">
            <a:extLst>
              <a:ext uri="{FF2B5EF4-FFF2-40B4-BE49-F238E27FC236}">
                <a16:creationId xmlns:a16="http://schemas.microsoft.com/office/drawing/2014/main" xmlns="" id="{8CB4ACE2-5C85-4524-95C0-8FD913B858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872" y="2008841"/>
            <a:ext cx="8561067" cy="2181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975360" y="2779776"/>
            <a:ext cx="2731008" cy="438911"/>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mouse-pointer-md.png"/>
          <p:cNvPicPr>
            <a:picLocks noChangeAspect="1"/>
          </p:cNvPicPr>
          <p:nvPr/>
        </p:nvPicPr>
        <p:blipFill>
          <a:blip r:embed="rId3"/>
          <a:stretch>
            <a:fillRect/>
          </a:stretch>
        </p:blipFill>
        <p:spPr>
          <a:xfrm>
            <a:off x="1865376" y="3021516"/>
            <a:ext cx="228446" cy="317042"/>
          </a:xfrm>
          <a:prstGeom prst="rect">
            <a:avLst/>
          </a:prstGeom>
        </p:spPr>
      </p:pic>
      <p:sp>
        <p:nvSpPr>
          <p:cNvPr id="3" name="TextBox 2">
            <a:extLst>
              <a:ext uri="{FF2B5EF4-FFF2-40B4-BE49-F238E27FC236}">
                <a16:creationId xmlns:a16="http://schemas.microsoft.com/office/drawing/2014/main" xmlns="" id="{AEB1445C-5A96-4BB6-9B43-AA5252390BEF}"/>
              </a:ext>
            </a:extLst>
          </p:cNvPr>
          <p:cNvSpPr txBox="1"/>
          <p:nvPr/>
        </p:nvSpPr>
        <p:spPr>
          <a:xfrm>
            <a:off x="499872" y="1194816"/>
            <a:ext cx="7949184" cy="369332"/>
          </a:xfrm>
          <a:prstGeom prst="rect">
            <a:avLst/>
          </a:prstGeom>
          <a:noFill/>
        </p:spPr>
        <p:txBody>
          <a:bodyPr wrap="square" rtlCol="0">
            <a:spAutoFit/>
          </a:bodyPr>
          <a:lstStyle/>
          <a:p>
            <a:r>
              <a:rPr lang="en-US" dirty="0">
                <a:solidFill>
                  <a:schemeClr val="tx2"/>
                </a:solidFill>
              </a:rPr>
              <a:t>Enter “Supplier Organization Name” in the Name field and Select </a:t>
            </a:r>
            <a:r>
              <a:rPr lang="en-US" b="1" dirty="0">
                <a:solidFill>
                  <a:schemeClr val="tx2"/>
                </a:solidFill>
              </a:rPr>
              <a:t>Search</a:t>
            </a:r>
          </a:p>
        </p:txBody>
      </p:sp>
    </p:spTree>
    <p:extLst>
      <p:ext uri="{BB962C8B-B14F-4D97-AF65-F5344CB8AC3E}">
        <p14:creationId xmlns:p14="http://schemas.microsoft.com/office/powerpoint/2010/main" val="1969665965"/>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a:extLst>
              <a:ext uri="{FF2B5EF4-FFF2-40B4-BE49-F238E27FC236}">
                <a16:creationId xmlns:a16="http://schemas.microsoft.com/office/drawing/2014/main" xmlns="" id="{5BEB7213-2B3F-410B-ADE5-03A9AD37DB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398" y="1795919"/>
            <a:ext cx="8195732" cy="4124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a:extLst>
              <a:ext uri="{FF2B5EF4-FFF2-40B4-BE49-F238E27FC236}">
                <a16:creationId xmlns:a16="http://schemas.microsoft.com/office/drawing/2014/main" xmlns="" id="{4043E9FA-45D1-4C9A-B681-D79E483A0FE9}"/>
              </a:ext>
            </a:extLst>
          </p:cNvPr>
          <p:cNvSpPr>
            <a:spLocks noGrp="1"/>
          </p:cNvSpPr>
          <p:nvPr>
            <p:ph type="body" sz="quarter" idx="10"/>
          </p:nvPr>
        </p:nvSpPr>
        <p:spPr/>
        <p:txBody>
          <a:bodyPr/>
          <a:lstStyle/>
          <a:p>
            <a:r>
              <a:rPr lang="en-US" dirty="0"/>
              <a:t>Search Results</a:t>
            </a:r>
          </a:p>
        </p:txBody>
      </p:sp>
      <p:sp>
        <p:nvSpPr>
          <p:cNvPr id="3" name="TextBox 2">
            <a:extLst>
              <a:ext uri="{FF2B5EF4-FFF2-40B4-BE49-F238E27FC236}">
                <a16:creationId xmlns:a16="http://schemas.microsoft.com/office/drawing/2014/main" xmlns="" id="{AEB1445C-5A96-4BB6-9B43-AA5252390BEF}"/>
              </a:ext>
            </a:extLst>
          </p:cNvPr>
          <p:cNvSpPr txBox="1"/>
          <p:nvPr/>
        </p:nvSpPr>
        <p:spPr>
          <a:xfrm>
            <a:off x="499872" y="1194816"/>
            <a:ext cx="7949184" cy="646331"/>
          </a:xfrm>
          <a:prstGeom prst="rect">
            <a:avLst/>
          </a:prstGeom>
          <a:noFill/>
        </p:spPr>
        <p:txBody>
          <a:bodyPr wrap="square" rtlCol="0">
            <a:spAutoFit/>
          </a:bodyPr>
          <a:lstStyle/>
          <a:p>
            <a:r>
              <a:rPr lang="en-US" dirty="0">
                <a:solidFill>
                  <a:schemeClr val="tx2"/>
                </a:solidFill>
              </a:rPr>
              <a:t>Supplier Organization(s) with a name match or partial name match will display within the Search Results section</a:t>
            </a:r>
            <a:endParaRPr lang="en-US" b="1" dirty="0">
              <a:solidFill>
                <a:schemeClr val="tx2"/>
              </a:solidFill>
            </a:endParaRPr>
          </a:p>
        </p:txBody>
      </p:sp>
    </p:spTree>
    <p:extLst>
      <p:ext uri="{BB962C8B-B14F-4D97-AF65-F5344CB8AC3E}">
        <p14:creationId xmlns:p14="http://schemas.microsoft.com/office/powerpoint/2010/main" val="2811065726"/>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C9CF37FF-CD86-4975-AC57-4CA4E793D8F5}"/>
              </a:ext>
            </a:extLst>
          </p:cNvPr>
          <p:cNvSpPr>
            <a:spLocks noGrp="1"/>
          </p:cNvSpPr>
          <p:nvPr>
            <p:ph type="body" sz="quarter" idx="10"/>
          </p:nvPr>
        </p:nvSpPr>
        <p:spPr/>
        <p:txBody>
          <a:bodyPr/>
          <a:lstStyle/>
          <a:p>
            <a:r>
              <a:rPr lang="en-US" dirty="0"/>
              <a:t>Review Supplier Results  - Edit Supplier</a:t>
            </a:r>
          </a:p>
        </p:txBody>
      </p:sp>
      <p:sp>
        <p:nvSpPr>
          <p:cNvPr id="3" name="TextBox 2">
            <a:extLst>
              <a:ext uri="{FF2B5EF4-FFF2-40B4-BE49-F238E27FC236}">
                <a16:creationId xmlns:a16="http://schemas.microsoft.com/office/drawing/2014/main" xmlns="" id="{44E8EA4D-71F7-471A-994F-A2BC288749CC}"/>
              </a:ext>
            </a:extLst>
          </p:cNvPr>
          <p:cNvSpPr txBox="1"/>
          <p:nvPr/>
        </p:nvSpPr>
        <p:spPr>
          <a:xfrm>
            <a:off x="548640" y="1146048"/>
            <a:ext cx="8071104" cy="2862322"/>
          </a:xfrm>
          <a:prstGeom prst="rect">
            <a:avLst/>
          </a:prstGeom>
          <a:noFill/>
        </p:spPr>
        <p:txBody>
          <a:bodyPr wrap="square" rtlCol="0">
            <a:spAutoFit/>
          </a:bodyPr>
          <a:lstStyle/>
          <a:p>
            <a:pPr marL="228600" marR="0">
              <a:spcBef>
                <a:spcPts val="0"/>
              </a:spcBef>
              <a:spcAft>
                <a:spcPts val="0"/>
              </a:spcAft>
            </a:pPr>
            <a:r>
              <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rPr>
              <a:t>A supplier organization listed within the Search Results section represent one of the below criteria</a:t>
            </a:r>
          </a:p>
          <a:p>
            <a:pPr marL="228600" marR="0">
              <a:spcBef>
                <a:spcPts val="0"/>
              </a:spcBef>
              <a:spcAft>
                <a:spcPts val="0"/>
              </a:spcAft>
            </a:pPr>
            <a:r>
              <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rPr>
              <a:t>	a.   A checkmark       to the left of the Supplier name represents that the </a:t>
            </a:r>
            <a:r>
              <a:rPr lang="en-US" b="1" dirty="0">
                <a:solidFill>
                  <a:srgbClr val="365F91"/>
                </a:solidFill>
                <a:latin typeface="Calibri" panose="020F0502020204030204" pitchFamily="34" charset="0"/>
                <a:ea typeface="Times New Roman" panose="02020603050405020304" pitchFamily="18" charset="0"/>
                <a:cs typeface="Calibri" panose="020F0502020204030204" pitchFamily="34" charset="0"/>
              </a:rPr>
              <a:t>supplier profile already exists within the Entity’s WebProcure Specific Supplier database.</a:t>
            </a:r>
          </a:p>
          <a:p>
            <a:pPr marL="228600" marR="0">
              <a:spcBef>
                <a:spcPts val="0"/>
              </a:spcBef>
              <a:spcAft>
                <a:spcPts val="0"/>
              </a:spcAft>
            </a:pPr>
            <a:r>
              <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365F91"/>
                </a:solidFill>
                <a:latin typeface="Calibri" panose="020F0502020204030204" pitchFamily="34" charset="0"/>
                <a:ea typeface="Times New Roman" panose="02020603050405020304" pitchFamily="18" charset="0"/>
                <a:cs typeface="Calibri" panose="020F0502020204030204" pitchFamily="34" charset="0"/>
              </a:rPr>
              <a:t>i</a:t>
            </a:r>
            <a:r>
              <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rPr>
              <a:t>.  The Add Supplier process should be abandoned since the Supplier is already an existing profile within the Entity’s WebProcure Specific Supplier Database</a:t>
            </a:r>
          </a:p>
          <a:p>
            <a:pPr marL="228600" marR="0">
              <a:spcBef>
                <a:spcPts val="0"/>
              </a:spcBef>
              <a:spcAft>
                <a:spcPts val="0"/>
              </a:spcAft>
            </a:pPr>
            <a:r>
              <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rPr>
              <a:t>		ii.  The supplier organization’s profile can be accessed via the </a:t>
            </a:r>
            <a:r>
              <a:rPr lang="en-US" b="1" dirty="0">
                <a:solidFill>
                  <a:srgbClr val="365F91"/>
                </a:solidFill>
                <a:latin typeface="Calibri" panose="020F0502020204030204" pitchFamily="34" charset="0"/>
                <a:ea typeface="Times New Roman" panose="02020603050405020304" pitchFamily="18" charset="0"/>
                <a:cs typeface="Calibri" panose="020F0502020204030204" pitchFamily="34" charset="0"/>
              </a:rPr>
              <a:t>Edit Supplier </a:t>
            </a:r>
            <a:r>
              <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rPr>
              <a:t>option</a:t>
            </a:r>
          </a:p>
        </p:txBody>
      </p:sp>
      <p:pic>
        <p:nvPicPr>
          <p:cNvPr id="7170" name="Picture 1">
            <a:extLst>
              <a:ext uri="{FF2B5EF4-FFF2-40B4-BE49-F238E27FC236}">
                <a16:creationId xmlns:a16="http://schemas.microsoft.com/office/drawing/2014/main" xmlns="" id="{ED143E7E-80AA-4922-BB5E-FAC360374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9161" y="1784795"/>
            <a:ext cx="304800" cy="209550"/>
          </a:xfrm>
          <a:prstGeom prst="rect">
            <a:avLst/>
          </a:prstGeom>
          <a:noFill/>
          <a:ln>
            <a:solidFill>
              <a:schemeClr val="accent1"/>
            </a:solidFill>
          </a:ln>
        </p:spPr>
      </p:pic>
      <p:pic>
        <p:nvPicPr>
          <p:cNvPr id="4" name="Picture 3">
            <a:extLst>
              <a:ext uri="{FF2B5EF4-FFF2-40B4-BE49-F238E27FC236}">
                <a16:creationId xmlns:a16="http://schemas.microsoft.com/office/drawing/2014/main" xmlns="" id="{00D4E766-A754-4118-AC63-C6B45BC34DC0}"/>
              </a:ext>
            </a:extLst>
          </p:cNvPr>
          <p:cNvPicPr>
            <a:picLocks noChangeAspect="1"/>
          </p:cNvPicPr>
          <p:nvPr/>
        </p:nvPicPr>
        <p:blipFill rotWithShape="1">
          <a:blip r:embed="rId3"/>
          <a:srcRect t="69250"/>
          <a:stretch/>
        </p:blipFill>
        <p:spPr>
          <a:xfrm>
            <a:off x="228214" y="4291584"/>
            <a:ext cx="8907028" cy="1377890"/>
          </a:xfrm>
          <a:prstGeom prst="rect">
            <a:avLst/>
          </a:prstGeom>
        </p:spPr>
      </p:pic>
      <p:sp>
        <p:nvSpPr>
          <p:cNvPr id="7" name="Rectangle 6">
            <a:extLst>
              <a:ext uri="{FF2B5EF4-FFF2-40B4-BE49-F238E27FC236}">
                <a16:creationId xmlns:a16="http://schemas.microsoft.com/office/drawing/2014/main" xmlns="" id="{3086DDB1-C323-461A-A994-8E9EC4B5FDE5}"/>
              </a:ext>
            </a:extLst>
          </p:cNvPr>
          <p:cNvSpPr/>
          <p:nvPr/>
        </p:nvSpPr>
        <p:spPr>
          <a:xfrm>
            <a:off x="451104" y="4527246"/>
            <a:ext cx="6876288" cy="215442"/>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mouse-pointer-md.png">
            <a:extLst>
              <a:ext uri="{FF2B5EF4-FFF2-40B4-BE49-F238E27FC236}">
                <a16:creationId xmlns:a16="http://schemas.microsoft.com/office/drawing/2014/main" xmlns="" id="{DAE2C126-3A93-4DA5-B9FD-E43D4D804DF4}"/>
              </a:ext>
            </a:extLst>
          </p:cNvPr>
          <p:cNvPicPr>
            <a:picLocks noChangeAspect="1"/>
          </p:cNvPicPr>
          <p:nvPr/>
        </p:nvPicPr>
        <p:blipFill>
          <a:blip r:embed="rId4"/>
          <a:stretch>
            <a:fillRect/>
          </a:stretch>
        </p:blipFill>
        <p:spPr>
          <a:xfrm>
            <a:off x="1341120" y="4647117"/>
            <a:ext cx="228446" cy="317042"/>
          </a:xfrm>
          <a:prstGeom prst="rect">
            <a:avLst/>
          </a:prstGeom>
        </p:spPr>
      </p:pic>
    </p:spTree>
    <p:extLst>
      <p:ext uri="{BB962C8B-B14F-4D97-AF65-F5344CB8AC3E}">
        <p14:creationId xmlns:p14="http://schemas.microsoft.com/office/powerpoint/2010/main" val="1113019613"/>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AA43A2F3-802C-466D-A4EB-B5763CA5AC38}"/>
              </a:ext>
            </a:extLst>
          </p:cNvPr>
          <p:cNvPicPr>
            <a:picLocks noChangeAspect="1"/>
          </p:cNvPicPr>
          <p:nvPr/>
        </p:nvPicPr>
        <p:blipFill>
          <a:blip r:embed="rId2"/>
          <a:stretch>
            <a:fillRect/>
          </a:stretch>
        </p:blipFill>
        <p:spPr>
          <a:xfrm>
            <a:off x="675844" y="1237100"/>
            <a:ext cx="7993542" cy="4647233"/>
          </a:xfrm>
          <a:prstGeom prst="rect">
            <a:avLst/>
          </a:prstGeom>
        </p:spPr>
      </p:pic>
      <p:sp>
        <p:nvSpPr>
          <p:cNvPr id="2" name="Text Placeholder 1">
            <a:extLst>
              <a:ext uri="{FF2B5EF4-FFF2-40B4-BE49-F238E27FC236}">
                <a16:creationId xmlns:a16="http://schemas.microsoft.com/office/drawing/2014/main" xmlns="" id="{6FD9B2DC-5460-4F3D-BA69-5F14AE795189}"/>
              </a:ext>
            </a:extLst>
          </p:cNvPr>
          <p:cNvSpPr>
            <a:spLocks noGrp="1"/>
          </p:cNvSpPr>
          <p:nvPr>
            <p:ph type="body" sz="quarter" idx="10"/>
          </p:nvPr>
        </p:nvSpPr>
        <p:spPr/>
        <p:txBody>
          <a:bodyPr/>
          <a:lstStyle/>
          <a:p>
            <a:r>
              <a:rPr lang="en-US" dirty="0"/>
              <a:t>Navigate to Manage Vendors</a:t>
            </a:r>
          </a:p>
        </p:txBody>
      </p:sp>
      <p:sp>
        <p:nvSpPr>
          <p:cNvPr id="13" name="Rectangle 12"/>
          <p:cNvSpPr/>
          <p:nvPr/>
        </p:nvSpPr>
        <p:spPr>
          <a:xfrm>
            <a:off x="5779587" y="1999298"/>
            <a:ext cx="1137680" cy="380952"/>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mouse-pointer-md.png"/>
          <p:cNvPicPr>
            <a:picLocks noChangeAspect="1"/>
          </p:cNvPicPr>
          <p:nvPr/>
        </p:nvPicPr>
        <p:blipFill>
          <a:blip r:embed="rId3"/>
          <a:stretch>
            <a:fillRect/>
          </a:stretch>
        </p:blipFill>
        <p:spPr>
          <a:xfrm>
            <a:off x="6686496" y="2242493"/>
            <a:ext cx="205314" cy="222424"/>
          </a:xfrm>
          <a:prstGeom prst="rect">
            <a:avLst/>
          </a:prstGeom>
        </p:spPr>
      </p:pic>
    </p:spTree>
    <p:extLst>
      <p:ext uri="{BB962C8B-B14F-4D97-AF65-F5344CB8AC3E}">
        <p14:creationId xmlns:p14="http://schemas.microsoft.com/office/powerpoint/2010/main" val="3646038440"/>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
            <a:extLst>
              <a:ext uri="{FF2B5EF4-FFF2-40B4-BE49-F238E27FC236}">
                <a16:creationId xmlns:a16="http://schemas.microsoft.com/office/drawing/2014/main" xmlns="" id="{B28D1940-E778-41BA-9ED6-9BF230734D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9034"/>
          <a:stretch/>
        </p:blipFill>
        <p:spPr bwMode="auto">
          <a:xfrm>
            <a:off x="237308" y="4000180"/>
            <a:ext cx="8906692" cy="183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a:extLst>
              <a:ext uri="{FF2B5EF4-FFF2-40B4-BE49-F238E27FC236}">
                <a16:creationId xmlns:a16="http://schemas.microsoft.com/office/drawing/2014/main" xmlns="" id="{92F63F76-075F-407A-9968-4CA6E398ACAB}"/>
              </a:ext>
            </a:extLst>
          </p:cNvPr>
          <p:cNvSpPr>
            <a:spLocks noGrp="1"/>
          </p:cNvSpPr>
          <p:nvPr>
            <p:ph type="body" sz="quarter" idx="10"/>
          </p:nvPr>
        </p:nvSpPr>
        <p:spPr/>
        <p:txBody>
          <a:bodyPr/>
          <a:lstStyle/>
          <a:p>
            <a:r>
              <a:rPr lang="en-US" dirty="0"/>
              <a:t>Review Supplier Results  - Add Supplier</a:t>
            </a:r>
          </a:p>
        </p:txBody>
      </p:sp>
      <p:sp>
        <p:nvSpPr>
          <p:cNvPr id="3" name="TextBox 2">
            <a:extLst>
              <a:ext uri="{FF2B5EF4-FFF2-40B4-BE49-F238E27FC236}">
                <a16:creationId xmlns:a16="http://schemas.microsoft.com/office/drawing/2014/main" xmlns="" id="{44E8EA4D-71F7-471A-994F-A2BC288749CC}"/>
              </a:ext>
            </a:extLst>
          </p:cNvPr>
          <p:cNvSpPr txBox="1"/>
          <p:nvPr/>
        </p:nvSpPr>
        <p:spPr>
          <a:xfrm>
            <a:off x="548640" y="1146048"/>
            <a:ext cx="8071104" cy="2308324"/>
          </a:xfrm>
          <a:prstGeom prst="rect">
            <a:avLst/>
          </a:prstGeom>
          <a:noFill/>
        </p:spPr>
        <p:txBody>
          <a:bodyPr wrap="square" rtlCol="0">
            <a:spAutoFit/>
          </a:bodyPr>
          <a:lstStyle/>
          <a:p>
            <a:pPr marL="228600" marR="0">
              <a:spcBef>
                <a:spcPts val="0"/>
              </a:spcBef>
              <a:spcAft>
                <a:spcPts val="0"/>
              </a:spcAft>
            </a:pPr>
            <a:r>
              <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rPr>
              <a:t>b.	A select box to the left of the Supplier name represent that the supplier organization </a:t>
            </a:r>
            <a:r>
              <a:rPr lang="en-US" b="1" dirty="0">
                <a:solidFill>
                  <a:srgbClr val="365F91"/>
                </a:solidFill>
                <a:latin typeface="Calibri" panose="020F0502020204030204" pitchFamily="34" charset="0"/>
                <a:ea typeface="Times New Roman" panose="02020603050405020304" pitchFamily="18" charset="0"/>
                <a:cs typeface="Calibri" panose="020F0502020204030204" pitchFamily="34" charset="0"/>
              </a:rPr>
              <a:t>exists within the WebProcure Global Supplier database, but is not associated or a part of the Entity’s WebProcure Specific Supplier database.</a:t>
            </a:r>
          </a:p>
          <a:p>
            <a:pPr marL="228600" marR="0">
              <a:spcBef>
                <a:spcPts val="0"/>
              </a:spcBef>
              <a:spcAft>
                <a:spcPts val="0"/>
              </a:spcAft>
            </a:pPr>
            <a:r>
              <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365F91"/>
                </a:solidFill>
                <a:latin typeface="Calibri" panose="020F0502020204030204" pitchFamily="34" charset="0"/>
                <a:ea typeface="Times New Roman" panose="02020603050405020304" pitchFamily="18" charset="0"/>
                <a:cs typeface="Calibri" panose="020F0502020204030204" pitchFamily="34" charset="0"/>
              </a:rPr>
              <a:t>i</a:t>
            </a:r>
            <a:r>
              <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rPr>
              <a:t>.    Add the existing supplier profile to the Entity’s Specific Supplier Database </a:t>
            </a:r>
          </a:p>
          <a:p>
            <a:pPr marL="228600" marR="0">
              <a:spcBef>
                <a:spcPts val="0"/>
              </a:spcBef>
              <a:spcAft>
                <a:spcPts val="0"/>
              </a:spcAft>
            </a:pPr>
            <a:r>
              <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rPr>
              <a:t>	ii.   Click the select box        to the left of the supplier name and click  </a:t>
            </a:r>
            <a:r>
              <a:rPr lang="en-US" b="1" dirty="0">
                <a:solidFill>
                  <a:srgbClr val="365F91"/>
                </a:solidFill>
                <a:latin typeface="Calibri" panose="020F0502020204030204" pitchFamily="34" charset="0"/>
                <a:ea typeface="Times New Roman" panose="02020603050405020304" pitchFamily="18" charset="0"/>
                <a:cs typeface="Calibri" panose="020F0502020204030204" pitchFamily="34" charset="0"/>
              </a:rPr>
              <a:t>Add Suppliers</a:t>
            </a:r>
          </a:p>
          <a:p>
            <a:pPr marL="228600" marR="0">
              <a:spcBef>
                <a:spcPts val="0"/>
              </a:spcBef>
              <a:spcAft>
                <a:spcPts val="0"/>
              </a:spcAft>
            </a:pPr>
            <a:r>
              <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rPr>
              <a:t>	iii.  Once a Supplier has been added to the Entity’s specific Supplier database, the supplier organization’s profile can be accessed via the </a:t>
            </a:r>
            <a:r>
              <a:rPr lang="en-US" b="1" dirty="0">
                <a:solidFill>
                  <a:srgbClr val="365F91"/>
                </a:solidFill>
                <a:latin typeface="Calibri" panose="020F0502020204030204" pitchFamily="34" charset="0"/>
                <a:ea typeface="Times New Roman" panose="02020603050405020304" pitchFamily="18" charset="0"/>
                <a:cs typeface="Calibri" panose="020F0502020204030204" pitchFamily="34" charset="0"/>
              </a:rPr>
              <a:t>Edit Supplier </a:t>
            </a:r>
            <a:r>
              <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rPr>
              <a:t>option</a:t>
            </a:r>
          </a:p>
        </p:txBody>
      </p:sp>
      <p:sp>
        <p:nvSpPr>
          <p:cNvPr id="7" name="Rectangle 6">
            <a:extLst>
              <a:ext uri="{FF2B5EF4-FFF2-40B4-BE49-F238E27FC236}">
                <a16:creationId xmlns:a16="http://schemas.microsoft.com/office/drawing/2014/main" xmlns="" id="{3086DDB1-C323-461A-A994-8E9EC4B5FDE5}"/>
              </a:ext>
            </a:extLst>
          </p:cNvPr>
          <p:cNvSpPr/>
          <p:nvPr/>
        </p:nvSpPr>
        <p:spPr>
          <a:xfrm>
            <a:off x="451104" y="5207630"/>
            <a:ext cx="6876288" cy="215442"/>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mouse-pointer-md.png">
            <a:extLst>
              <a:ext uri="{FF2B5EF4-FFF2-40B4-BE49-F238E27FC236}">
                <a16:creationId xmlns:a16="http://schemas.microsoft.com/office/drawing/2014/main" xmlns="" id="{DAE2C126-3A93-4DA5-B9FD-E43D4D804DF4}"/>
              </a:ext>
            </a:extLst>
          </p:cNvPr>
          <p:cNvPicPr>
            <a:picLocks noChangeAspect="1"/>
          </p:cNvPicPr>
          <p:nvPr/>
        </p:nvPicPr>
        <p:blipFill>
          <a:blip r:embed="rId3"/>
          <a:stretch>
            <a:fillRect/>
          </a:stretch>
        </p:blipFill>
        <p:spPr>
          <a:xfrm>
            <a:off x="743712" y="5327501"/>
            <a:ext cx="228446" cy="317042"/>
          </a:xfrm>
          <a:prstGeom prst="rect">
            <a:avLst/>
          </a:prstGeom>
        </p:spPr>
      </p:pic>
      <p:sp>
        <p:nvSpPr>
          <p:cNvPr id="10" name="Rectangle 7">
            <a:extLst>
              <a:ext uri="{FF2B5EF4-FFF2-40B4-BE49-F238E27FC236}">
                <a16:creationId xmlns:a16="http://schemas.microsoft.com/office/drawing/2014/main" xmlns="" id="{F23E2164-54BE-47D0-8EFA-8A4BAE14EF76}"/>
              </a:ext>
            </a:extLst>
          </p:cNvPr>
          <p:cNvSpPr>
            <a:spLocks noChangeArrowheads="1"/>
          </p:cNvSpPr>
          <p:nvPr/>
        </p:nvSpPr>
        <p:spPr bwMode="auto">
          <a:xfrm>
            <a:off x="3316224" y="23652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198" name="Picture 446">
            <a:extLst>
              <a:ext uri="{FF2B5EF4-FFF2-40B4-BE49-F238E27FC236}">
                <a16:creationId xmlns:a16="http://schemas.microsoft.com/office/drawing/2014/main" xmlns="" id="{3ABD57AC-36B6-412C-8822-B94F9B56B8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6489" y="2636184"/>
            <a:ext cx="171450" cy="1714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8">
            <a:extLst>
              <a:ext uri="{FF2B5EF4-FFF2-40B4-BE49-F238E27FC236}">
                <a16:creationId xmlns:a16="http://schemas.microsoft.com/office/drawing/2014/main" xmlns="" id="{DBF44353-4506-4774-87A9-DD6DAD2848C7}"/>
              </a:ext>
            </a:extLst>
          </p:cNvPr>
          <p:cNvSpPr>
            <a:spLocks noChangeArrowheads="1"/>
          </p:cNvSpPr>
          <p:nvPr/>
        </p:nvSpPr>
        <p:spPr bwMode="auto">
          <a:xfrm>
            <a:off x="3316224" y="253669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rPr>
              <a:t> </a:t>
            </a:r>
            <a:r>
              <a:rPr kumimoji="0" lang="en-US" altLang="en-US" sz="800" b="0" i="0" u="none" strike="noStrike" cap="none" normalizeH="0" baseline="0">
                <a:ln>
                  <a:noFill/>
                </a:ln>
                <a:solidFill>
                  <a:schemeClr val="tx1"/>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16">
            <a:extLst>
              <a:ext uri="{FF2B5EF4-FFF2-40B4-BE49-F238E27FC236}">
                <a16:creationId xmlns:a16="http://schemas.microsoft.com/office/drawing/2014/main" xmlns="" id="{9BD44B89-A68F-49B0-A0F2-40870C1EC2A2}"/>
              </a:ext>
            </a:extLst>
          </p:cNvPr>
          <p:cNvSpPr/>
          <p:nvPr/>
        </p:nvSpPr>
        <p:spPr>
          <a:xfrm>
            <a:off x="7022591" y="4192885"/>
            <a:ext cx="926593" cy="438911"/>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descr="mouse-pointer-md.png">
            <a:extLst>
              <a:ext uri="{FF2B5EF4-FFF2-40B4-BE49-F238E27FC236}">
                <a16:creationId xmlns:a16="http://schemas.microsoft.com/office/drawing/2014/main" xmlns="" id="{DC1B53D0-EB41-45CE-8390-7A1598206317}"/>
              </a:ext>
            </a:extLst>
          </p:cNvPr>
          <p:cNvPicPr>
            <a:picLocks noChangeAspect="1"/>
          </p:cNvPicPr>
          <p:nvPr/>
        </p:nvPicPr>
        <p:blipFill>
          <a:blip r:embed="rId3"/>
          <a:stretch>
            <a:fillRect/>
          </a:stretch>
        </p:blipFill>
        <p:spPr>
          <a:xfrm>
            <a:off x="7530115" y="4507777"/>
            <a:ext cx="228446" cy="317042"/>
          </a:xfrm>
          <a:prstGeom prst="rect">
            <a:avLst/>
          </a:prstGeom>
        </p:spPr>
      </p:pic>
    </p:spTree>
    <p:extLst>
      <p:ext uri="{BB962C8B-B14F-4D97-AF65-F5344CB8AC3E}">
        <p14:creationId xmlns:p14="http://schemas.microsoft.com/office/powerpoint/2010/main" val="2047600316"/>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
            <a:extLst>
              <a:ext uri="{FF2B5EF4-FFF2-40B4-BE49-F238E27FC236}">
                <a16:creationId xmlns:a16="http://schemas.microsoft.com/office/drawing/2014/main" xmlns="" id="{84969AA0-8C85-493C-91C9-F5C42D03E5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308" y="2034219"/>
            <a:ext cx="8906692" cy="4481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a:extLst>
              <a:ext uri="{FF2B5EF4-FFF2-40B4-BE49-F238E27FC236}">
                <a16:creationId xmlns:a16="http://schemas.microsoft.com/office/drawing/2014/main" xmlns="" id="{114A6340-55BA-41A6-A58A-DBB16BBB02EE}"/>
              </a:ext>
            </a:extLst>
          </p:cNvPr>
          <p:cNvSpPr>
            <a:spLocks noGrp="1"/>
          </p:cNvSpPr>
          <p:nvPr>
            <p:ph type="body" sz="quarter" idx="10"/>
          </p:nvPr>
        </p:nvSpPr>
        <p:spPr>
          <a:xfrm>
            <a:off x="468253" y="446088"/>
            <a:ext cx="8794280" cy="675141"/>
          </a:xfrm>
        </p:spPr>
        <p:txBody>
          <a:bodyPr/>
          <a:lstStyle/>
          <a:p>
            <a:r>
              <a:rPr lang="en-US" dirty="0"/>
              <a:t>Review Supplier Results – Create New Supplier</a:t>
            </a:r>
          </a:p>
        </p:txBody>
      </p:sp>
      <p:sp>
        <p:nvSpPr>
          <p:cNvPr id="3" name="TextBox 2">
            <a:extLst>
              <a:ext uri="{FF2B5EF4-FFF2-40B4-BE49-F238E27FC236}">
                <a16:creationId xmlns:a16="http://schemas.microsoft.com/office/drawing/2014/main" xmlns="" id="{44E8EA4D-71F7-471A-994F-A2BC288749CC}"/>
              </a:ext>
            </a:extLst>
          </p:cNvPr>
          <p:cNvSpPr txBox="1"/>
          <p:nvPr/>
        </p:nvSpPr>
        <p:spPr>
          <a:xfrm>
            <a:off x="548640" y="1146387"/>
            <a:ext cx="8071104" cy="923330"/>
          </a:xfrm>
          <a:prstGeom prst="rect">
            <a:avLst/>
          </a:prstGeom>
          <a:noFill/>
        </p:spPr>
        <p:txBody>
          <a:bodyPr wrap="square" rtlCol="0">
            <a:spAutoFit/>
          </a:bodyPr>
          <a:lstStyle/>
          <a:p>
            <a:pPr marL="228600" marR="0">
              <a:spcBef>
                <a:spcPts val="0"/>
              </a:spcBef>
              <a:spcAft>
                <a:spcPts val="0"/>
              </a:spcAft>
            </a:pPr>
            <a:r>
              <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rPr>
              <a:t>If the Supplier Organization is not listed within the Search Results section matching your Supplier name.  You can also select supplier details (underlined vendor name) to verify FEIN/SSN and other details</a:t>
            </a:r>
          </a:p>
        </p:txBody>
      </p:sp>
      <p:sp>
        <p:nvSpPr>
          <p:cNvPr id="10" name="Rectangle 7">
            <a:extLst>
              <a:ext uri="{FF2B5EF4-FFF2-40B4-BE49-F238E27FC236}">
                <a16:creationId xmlns:a16="http://schemas.microsoft.com/office/drawing/2014/main" xmlns="" id="{F23E2164-54BE-47D0-8EFA-8A4BAE14EF76}"/>
              </a:ext>
            </a:extLst>
          </p:cNvPr>
          <p:cNvSpPr>
            <a:spLocks noChangeArrowheads="1"/>
          </p:cNvSpPr>
          <p:nvPr/>
        </p:nvSpPr>
        <p:spPr bwMode="auto">
          <a:xfrm>
            <a:off x="3316224" y="23652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8">
            <a:extLst>
              <a:ext uri="{FF2B5EF4-FFF2-40B4-BE49-F238E27FC236}">
                <a16:creationId xmlns:a16="http://schemas.microsoft.com/office/drawing/2014/main" xmlns="" id="{DBF44353-4506-4774-87A9-DD6DAD2848C7}"/>
              </a:ext>
            </a:extLst>
          </p:cNvPr>
          <p:cNvSpPr>
            <a:spLocks noChangeArrowheads="1"/>
          </p:cNvSpPr>
          <p:nvPr/>
        </p:nvSpPr>
        <p:spPr bwMode="auto">
          <a:xfrm>
            <a:off x="3316224" y="253669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rPr>
              <a:t> </a:t>
            </a:r>
            <a:r>
              <a:rPr kumimoji="0" lang="en-US" altLang="en-US" sz="800" b="0" i="0" u="none" strike="noStrike" cap="none" normalizeH="0" baseline="0">
                <a:ln>
                  <a:noFill/>
                </a:ln>
                <a:solidFill>
                  <a:schemeClr val="tx1"/>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16">
            <a:extLst>
              <a:ext uri="{FF2B5EF4-FFF2-40B4-BE49-F238E27FC236}">
                <a16:creationId xmlns:a16="http://schemas.microsoft.com/office/drawing/2014/main" xmlns="" id="{9BD44B89-A68F-49B0-A0F2-40870C1EC2A2}"/>
              </a:ext>
            </a:extLst>
          </p:cNvPr>
          <p:cNvSpPr/>
          <p:nvPr/>
        </p:nvSpPr>
        <p:spPr>
          <a:xfrm>
            <a:off x="7912607" y="2179172"/>
            <a:ext cx="1231393" cy="438911"/>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descr="mouse-pointer-md.png">
            <a:extLst>
              <a:ext uri="{FF2B5EF4-FFF2-40B4-BE49-F238E27FC236}">
                <a16:creationId xmlns:a16="http://schemas.microsoft.com/office/drawing/2014/main" xmlns="" id="{DC1B53D0-EB41-45CE-8390-7A1598206317}"/>
              </a:ext>
            </a:extLst>
          </p:cNvPr>
          <p:cNvPicPr>
            <a:picLocks noChangeAspect="1"/>
          </p:cNvPicPr>
          <p:nvPr/>
        </p:nvPicPr>
        <p:blipFill>
          <a:blip r:embed="rId3"/>
          <a:stretch>
            <a:fillRect/>
          </a:stretch>
        </p:blipFill>
        <p:spPr>
          <a:xfrm>
            <a:off x="8420131" y="2494064"/>
            <a:ext cx="228446" cy="317042"/>
          </a:xfrm>
          <a:prstGeom prst="rect">
            <a:avLst/>
          </a:prstGeom>
        </p:spPr>
      </p:pic>
    </p:spTree>
    <p:extLst>
      <p:ext uri="{BB962C8B-B14F-4D97-AF65-F5344CB8AC3E}">
        <p14:creationId xmlns:p14="http://schemas.microsoft.com/office/powerpoint/2010/main" val="802478996"/>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3CE9E6B6-2845-452C-BC7E-C2D102E2851C}"/>
              </a:ext>
            </a:extLst>
          </p:cNvPr>
          <p:cNvSpPr>
            <a:spLocks noGrp="1"/>
          </p:cNvSpPr>
          <p:nvPr>
            <p:ph type="body" sz="quarter" idx="10"/>
          </p:nvPr>
        </p:nvSpPr>
        <p:spPr/>
        <p:txBody>
          <a:bodyPr/>
          <a:lstStyle/>
          <a:p>
            <a:r>
              <a:rPr lang="en-US" dirty="0"/>
              <a:t>Create New Supplier - Caution</a:t>
            </a:r>
          </a:p>
        </p:txBody>
      </p:sp>
      <p:sp>
        <p:nvSpPr>
          <p:cNvPr id="3" name="TextBox 2">
            <a:extLst>
              <a:ext uri="{FF2B5EF4-FFF2-40B4-BE49-F238E27FC236}">
                <a16:creationId xmlns:a16="http://schemas.microsoft.com/office/drawing/2014/main" xmlns="" id="{44E8EA4D-71F7-471A-994F-A2BC288749CC}"/>
              </a:ext>
            </a:extLst>
          </p:cNvPr>
          <p:cNvSpPr txBox="1"/>
          <p:nvPr/>
        </p:nvSpPr>
        <p:spPr>
          <a:xfrm>
            <a:off x="548640" y="1146048"/>
            <a:ext cx="8071104" cy="3693319"/>
          </a:xfrm>
          <a:prstGeom prst="rect">
            <a:avLst/>
          </a:prstGeom>
          <a:noFill/>
        </p:spPr>
        <p:txBody>
          <a:bodyPr wrap="square" rtlCol="0">
            <a:spAutoFit/>
          </a:bodyPr>
          <a:lstStyle/>
          <a:p>
            <a:pPr marL="228600" marR="0">
              <a:spcBef>
                <a:spcPts val="0"/>
              </a:spcBef>
              <a:spcAft>
                <a:spcPts val="0"/>
              </a:spcAft>
            </a:pPr>
            <a:r>
              <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rPr>
              <a:t>Enter the supplier information for the Supplier Organization being created via the Add New Supplier option. CAUTION: There are no checks for duplicates in this process of adding suppliers</a:t>
            </a:r>
          </a:p>
          <a:p>
            <a:pPr marL="228600" marR="0">
              <a:spcBef>
                <a:spcPts val="0"/>
              </a:spcBef>
              <a:spcAft>
                <a:spcPts val="0"/>
              </a:spcAft>
            </a:pPr>
            <a:endPar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endParaRPr>
          </a:p>
          <a:p>
            <a:pPr marL="228600" marR="0">
              <a:spcBef>
                <a:spcPts val="0"/>
              </a:spcBef>
              <a:spcAft>
                <a:spcPts val="0"/>
              </a:spcAft>
            </a:pPr>
            <a:r>
              <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rPr>
              <a:t>Fill in all the available fields as completely as possible for the Supplier Profile  </a:t>
            </a:r>
          </a:p>
          <a:p>
            <a:pPr marL="228600" marR="0">
              <a:spcBef>
                <a:spcPts val="0"/>
              </a:spcBef>
              <a:spcAft>
                <a:spcPts val="0"/>
              </a:spcAft>
            </a:pPr>
            <a:endPar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endParaRPr>
          </a:p>
          <a:p>
            <a:pPr marL="228600" marR="0">
              <a:spcBef>
                <a:spcPts val="0"/>
              </a:spcBef>
              <a:spcAft>
                <a:spcPts val="0"/>
              </a:spcAft>
            </a:pPr>
            <a:r>
              <a:rPr lang="en-US" u="sng" dirty="0">
                <a:solidFill>
                  <a:srgbClr val="365F91"/>
                </a:solidFill>
                <a:latin typeface="Calibri" panose="020F0502020204030204" pitchFamily="34" charset="0"/>
                <a:ea typeface="Times New Roman" panose="02020603050405020304" pitchFamily="18" charset="0"/>
                <a:cs typeface="Calibri" panose="020F0502020204030204" pitchFamily="34" charset="0"/>
              </a:rPr>
              <a:t>Minimal Required fields are listed below:</a:t>
            </a:r>
          </a:p>
          <a:p>
            <a:pPr marL="228600" marR="0">
              <a:spcBef>
                <a:spcPts val="0"/>
              </a:spcBef>
              <a:spcAft>
                <a:spcPts val="0"/>
              </a:spcAft>
            </a:pPr>
            <a:r>
              <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rPr>
              <a:t>Supplier name</a:t>
            </a:r>
          </a:p>
          <a:p>
            <a:pPr marL="228600" marR="0">
              <a:spcBef>
                <a:spcPts val="0"/>
              </a:spcBef>
              <a:spcAft>
                <a:spcPts val="0"/>
              </a:spcAft>
            </a:pPr>
            <a:r>
              <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rPr>
              <a:t>Parent Holding Company or Branch</a:t>
            </a:r>
          </a:p>
          <a:p>
            <a:pPr marL="228600" marR="0">
              <a:spcBef>
                <a:spcPts val="0"/>
              </a:spcBef>
              <a:spcAft>
                <a:spcPts val="0"/>
              </a:spcAft>
            </a:pPr>
            <a:r>
              <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rPr>
              <a:t>Contact first name</a:t>
            </a:r>
          </a:p>
          <a:p>
            <a:pPr marL="228600" marR="0">
              <a:spcBef>
                <a:spcPts val="0"/>
              </a:spcBef>
              <a:spcAft>
                <a:spcPts val="0"/>
              </a:spcAft>
            </a:pPr>
            <a:r>
              <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rPr>
              <a:t>Last name</a:t>
            </a:r>
          </a:p>
          <a:p>
            <a:pPr marL="228600" marR="0">
              <a:spcBef>
                <a:spcPts val="0"/>
              </a:spcBef>
              <a:spcAft>
                <a:spcPts val="0"/>
              </a:spcAft>
            </a:pPr>
            <a:r>
              <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rPr>
              <a:t>Phone number</a:t>
            </a:r>
          </a:p>
          <a:p>
            <a:pPr marL="228600" marR="0">
              <a:spcBef>
                <a:spcPts val="0"/>
              </a:spcBef>
              <a:spcAft>
                <a:spcPts val="0"/>
              </a:spcAft>
            </a:pPr>
            <a:r>
              <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rPr>
              <a:t>Fax and/or email</a:t>
            </a:r>
          </a:p>
        </p:txBody>
      </p:sp>
      <p:sp>
        <p:nvSpPr>
          <p:cNvPr id="10" name="Rectangle 7">
            <a:extLst>
              <a:ext uri="{FF2B5EF4-FFF2-40B4-BE49-F238E27FC236}">
                <a16:creationId xmlns:a16="http://schemas.microsoft.com/office/drawing/2014/main" xmlns="" id="{F23E2164-54BE-47D0-8EFA-8A4BAE14EF76}"/>
              </a:ext>
            </a:extLst>
          </p:cNvPr>
          <p:cNvSpPr>
            <a:spLocks noChangeArrowheads="1"/>
          </p:cNvSpPr>
          <p:nvPr/>
        </p:nvSpPr>
        <p:spPr bwMode="auto">
          <a:xfrm>
            <a:off x="3316224" y="23652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8">
            <a:extLst>
              <a:ext uri="{FF2B5EF4-FFF2-40B4-BE49-F238E27FC236}">
                <a16:creationId xmlns:a16="http://schemas.microsoft.com/office/drawing/2014/main" xmlns="" id="{DBF44353-4506-4774-87A9-DD6DAD2848C7}"/>
              </a:ext>
            </a:extLst>
          </p:cNvPr>
          <p:cNvSpPr>
            <a:spLocks noChangeArrowheads="1"/>
          </p:cNvSpPr>
          <p:nvPr/>
        </p:nvSpPr>
        <p:spPr bwMode="auto">
          <a:xfrm>
            <a:off x="3316224" y="253669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rPr>
              <a:t> </a:t>
            </a:r>
            <a:r>
              <a:rPr kumimoji="0" lang="en-US" altLang="en-US" sz="800" b="0" i="0" u="none" strike="noStrike" cap="none" normalizeH="0" baseline="0">
                <a:ln>
                  <a:noFill/>
                </a:ln>
                <a:solidFill>
                  <a:schemeClr val="tx1"/>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42017482"/>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971F76F6-C39B-4276-B698-B815B9170037}"/>
              </a:ext>
            </a:extLst>
          </p:cNvPr>
          <p:cNvSpPr>
            <a:spLocks noGrp="1"/>
          </p:cNvSpPr>
          <p:nvPr>
            <p:ph type="body" sz="quarter" idx="10"/>
          </p:nvPr>
        </p:nvSpPr>
        <p:spPr/>
        <p:txBody>
          <a:bodyPr/>
          <a:lstStyle/>
          <a:p>
            <a:r>
              <a:rPr lang="en-US" dirty="0"/>
              <a:t>Create New Supplier  - complete form</a:t>
            </a:r>
          </a:p>
        </p:txBody>
      </p:sp>
      <p:sp>
        <p:nvSpPr>
          <p:cNvPr id="3" name="TextBox 2">
            <a:extLst>
              <a:ext uri="{FF2B5EF4-FFF2-40B4-BE49-F238E27FC236}">
                <a16:creationId xmlns:a16="http://schemas.microsoft.com/office/drawing/2014/main" xmlns="" id="{44E8EA4D-71F7-471A-994F-A2BC288749CC}"/>
              </a:ext>
            </a:extLst>
          </p:cNvPr>
          <p:cNvSpPr txBox="1"/>
          <p:nvPr/>
        </p:nvSpPr>
        <p:spPr>
          <a:xfrm>
            <a:off x="548640" y="1146048"/>
            <a:ext cx="8071104" cy="646331"/>
          </a:xfrm>
          <a:prstGeom prst="rect">
            <a:avLst/>
          </a:prstGeom>
          <a:noFill/>
        </p:spPr>
        <p:txBody>
          <a:bodyPr wrap="square" rtlCol="0">
            <a:spAutoFit/>
          </a:bodyPr>
          <a:lstStyle/>
          <a:p>
            <a:pPr marL="228600" marR="0">
              <a:spcBef>
                <a:spcPts val="0"/>
              </a:spcBef>
              <a:spcAft>
                <a:spcPts val="0"/>
              </a:spcAft>
            </a:pPr>
            <a:r>
              <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rPr>
              <a:t>If the Supplier Organization is not listed within the Search Results section matching your Supplier name</a:t>
            </a:r>
          </a:p>
        </p:txBody>
      </p:sp>
      <p:sp>
        <p:nvSpPr>
          <p:cNvPr id="10" name="Rectangle 7">
            <a:extLst>
              <a:ext uri="{FF2B5EF4-FFF2-40B4-BE49-F238E27FC236}">
                <a16:creationId xmlns:a16="http://schemas.microsoft.com/office/drawing/2014/main" xmlns="" id="{F23E2164-54BE-47D0-8EFA-8A4BAE14EF76}"/>
              </a:ext>
            </a:extLst>
          </p:cNvPr>
          <p:cNvSpPr>
            <a:spLocks noChangeArrowheads="1"/>
          </p:cNvSpPr>
          <p:nvPr/>
        </p:nvSpPr>
        <p:spPr bwMode="auto">
          <a:xfrm>
            <a:off x="3316224" y="23652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8">
            <a:extLst>
              <a:ext uri="{FF2B5EF4-FFF2-40B4-BE49-F238E27FC236}">
                <a16:creationId xmlns:a16="http://schemas.microsoft.com/office/drawing/2014/main" xmlns="" id="{DBF44353-4506-4774-87A9-DD6DAD2848C7}"/>
              </a:ext>
            </a:extLst>
          </p:cNvPr>
          <p:cNvSpPr>
            <a:spLocks noChangeArrowheads="1"/>
          </p:cNvSpPr>
          <p:nvPr/>
        </p:nvSpPr>
        <p:spPr bwMode="auto">
          <a:xfrm>
            <a:off x="3316224" y="253669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rPr>
              <a:t> </a:t>
            </a:r>
            <a:r>
              <a:rPr kumimoji="0" lang="en-US" altLang="en-US" sz="800" b="0" i="0" u="none" strike="noStrike" cap="none" normalizeH="0" baseline="0">
                <a:ln>
                  <a:noFill/>
                </a:ln>
                <a:solidFill>
                  <a:schemeClr val="tx1"/>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xmlns="" id="{92FDC46B-56AD-486B-8D26-B7D32C3EF05F}"/>
              </a:ext>
            </a:extLst>
          </p:cNvPr>
          <p:cNvPicPr>
            <a:picLocks noChangeAspect="1"/>
          </p:cNvPicPr>
          <p:nvPr/>
        </p:nvPicPr>
        <p:blipFill>
          <a:blip r:embed="rId2"/>
          <a:stretch>
            <a:fillRect/>
          </a:stretch>
        </p:blipFill>
        <p:spPr>
          <a:xfrm>
            <a:off x="0" y="1182188"/>
            <a:ext cx="9144000" cy="5225143"/>
          </a:xfrm>
          <a:prstGeom prst="rect">
            <a:avLst/>
          </a:prstGeom>
        </p:spPr>
      </p:pic>
    </p:spTree>
    <p:extLst>
      <p:ext uri="{BB962C8B-B14F-4D97-AF65-F5344CB8AC3E}">
        <p14:creationId xmlns:p14="http://schemas.microsoft.com/office/powerpoint/2010/main" val="975123809"/>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C8B4225D-CEC4-47CF-BFBC-4B64D41570D0}"/>
              </a:ext>
            </a:extLst>
          </p:cNvPr>
          <p:cNvSpPr>
            <a:spLocks noGrp="1"/>
          </p:cNvSpPr>
          <p:nvPr>
            <p:ph type="body" sz="quarter" idx="10"/>
          </p:nvPr>
        </p:nvSpPr>
        <p:spPr/>
        <p:txBody>
          <a:bodyPr/>
          <a:lstStyle/>
          <a:p>
            <a:r>
              <a:rPr lang="en-US" dirty="0"/>
              <a:t>Create New Supplier  - complete form</a:t>
            </a:r>
          </a:p>
        </p:txBody>
      </p:sp>
      <p:sp>
        <p:nvSpPr>
          <p:cNvPr id="3" name="TextBox 2">
            <a:extLst>
              <a:ext uri="{FF2B5EF4-FFF2-40B4-BE49-F238E27FC236}">
                <a16:creationId xmlns:a16="http://schemas.microsoft.com/office/drawing/2014/main" xmlns="" id="{44E8EA4D-71F7-471A-994F-A2BC288749CC}"/>
              </a:ext>
            </a:extLst>
          </p:cNvPr>
          <p:cNvSpPr txBox="1"/>
          <p:nvPr/>
        </p:nvSpPr>
        <p:spPr>
          <a:xfrm>
            <a:off x="548640" y="1146048"/>
            <a:ext cx="8071104" cy="646331"/>
          </a:xfrm>
          <a:prstGeom prst="rect">
            <a:avLst/>
          </a:prstGeom>
          <a:noFill/>
        </p:spPr>
        <p:txBody>
          <a:bodyPr wrap="square" rtlCol="0">
            <a:spAutoFit/>
          </a:bodyPr>
          <a:lstStyle/>
          <a:p>
            <a:pPr marL="228600" marR="0">
              <a:spcBef>
                <a:spcPts val="0"/>
              </a:spcBef>
              <a:spcAft>
                <a:spcPts val="0"/>
              </a:spcAft>
            </a:pPr>
            <a:r>
              <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rPr>
              <a:t>If the Supplier Organization is not listed within the Search Results section matching your Supplier name</a:t>
            </a:r>
          </a:p>
        </p:txBody>
      </p:sp>
      <p:sp>
        <p:nvSpPr>
          <p:cNvPr id="10" name="Rectangle 7">
            <a:extLst>
              <a:ext uri="{FF2B5EF4-FFF2-40B4-BE49-F238E27FC236}">
                <a16:creationId xmlns:a16="http://schemas.microsoft.com/office/drawing/2014/main" xmlns="" id="{F23E2164-54BE-47D0-8EFA-8A4BAE14EF76}"/>
              </a:ext>
            </a:extLst>
          </p:cNvPr>
          <p:cNvSpPr>
            <a:spLocks noChangeArrowheads="1"/>
          </p:cNvSpPr>
          <p:nvPr/>
        </p:nvSpPr>
        <p:spPr bwMode="auto">
          <a:xfrm>
            <a:off x="3316224" y="23652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8">
            <a:extLst>
              <a:ext uri="{FF2B5EF4-FFF2-40B4-BE49-F238E27FC236}">
                <a16:creationId xmlns:a16="http://schemas.microsoft.com/office/drawing/2014/main" xmlns="" id="{DBF44353-4506-4774-87A9-DD6DAD2848C7}"/>
              </a:ext>
            </a:extLst>
          </p:cNvPr>
          <p:cNvSpPr>
            <a:spLocks noChangeArrowheads="1"/>
          </p:cNvSpPr>
          <p:nvPr/>
        </p:nvSpPr>
        <p:spPr bwMode="auto">
          <a:xfrm>
            <a:off x="3316224" y="253669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rPr>
              <a:t> </a:t>
            </a:r>
            <a:r>
              <a:rPr kumimoji="0" lang="en-US" altLang="en-US" sz="800" b="0" i="0" u="none" strike="noStrike" cap="none" normalizeH="0" baseline="0">
                <a:ln>
                  <a:noFill/>
                </a:ln>
                <a:solidFill>
                  <a:schemeClr val="tx1"/>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8" name="Picture 17" descr="mouse-pointer-md.png">
            <a:extLst>
              <a:ext uri="{FF2B5EF4-FFF2-40B4-BE49-F238E27FC236}">
                <a16:creationId xmlns:a16="http://schemas.microsoft.com/office/drawing/2014/main" xmlns="" id="{DC1B53D0-EB41-45CE-8390-7A1598206317}"/>
              </a:ext>
            </a:extLst>
          </p:cNvPr>
          <p:cNvPicPr>
            <a:picLocks noChangeAspect="1"/>
          </p:cNvPicPr>
          <p:nvPr/>
        </p:nvPicPr>
        <p:blipFill>
          <a:blip r:embed="rId2"/>
          <a:stretch>
            <a:fillRect/>
          </a:stretch>
        </p:blipFill>
        <p:spPr>
          <a:xfrm>
            <a:off x="7530115" y="4059041"/>
            <a:ext cx="228446" cy="317042"/>
          </a:xfrm>
          <a:prstGeom prst="rect">
            <a:avLst/>
          </a:prstGeom>
        </p:spPr>
      </p:pic>
      <p:pic>
        <p:nvPicPr>
          <p:cNvPr id="6" name="Picture 5">
            <a:extLst>
              <a:ext uri="{FF2B5EF4-FFF2-40B4-BE49-F238E27FC236}">
                <a16:creationId xmlns:a16="http://schemas.microsoft.com/office/drawing/2014/main" xmlns="" id="{EAD0E693-0C30-49E4-A7CC-1C239541CE79}"/>
              </a:ext>
            </a:extLst>
          </p:cNvPr>
          <p:cNvPicPr>
            <a:picLocks noChangeAspect="1"/>
          </p:cNvPicPr>
          <p:nvPr/>
        </p:nvPicPr>
        <p:blipFill>
          <a:blip r:embed="rId3"/>
          <a:stretch>
            <a:fillRect/>
          </a:stretch>
        </p:blipFill>
        <p:spPr>
          <a:xfrm>
            <a:off x="0" y="1203147"/>
            <a:ext cx="9144000" cy="5207609"/>
          </a:xfrm>
          <a:prstGeom prst="rect">
            <a:avLst/>
          </a:prstGeom>
        </p:spPr>
      </p:pic>
    </p:spTree>
    <p:extLst>
      <p:ext uri="{BB962C8B-B14F-4D97-AF65-F5344CB8AC3E}">
        <p14:creationId xmlns:p14="http://schemas.microsoft.com/office/powerpoint/2010/main" val="2218420243"/>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6E911DBE-724C-4C1D-B2CD-C614E0BA22AA}"/>
              </a:ext>
            </a:extLst>
          </p:cNvPr>
          <p:cNvSpPr>
            <a:spLocks noGrp="1"/>
          </p:cNvSpPr>
          <p:nvPr>
            <p:ph type="body" sz="quarter" idx="10"/>
          </p:nvPr>
        </p:nvSpPr>
        <p:spPr/>
        <p:txBody>
          <a:bodyPr/>
          <a:lstStyle/>
          <a:p>
            <a:r>
              <a:rPr lang="en-US" dirty="0"/>
              <a:t>Create New Supplier – complete form</a:t>
            </a:r>
          </a:p>
        </p:txBody>
      </p:sp>
      <p:sp>
        <p:nvSpPr>
          <p:cNvPr id="3" name="TextBox 2">
            <a:extLst>
              <a:ext uri="{FF2B5EF4-FFF2-40B4-BE49-F238E27FC236}">
                <a16:creationId xmlns:a16="http://schemas.microsoft.com/office/drawing/2014/main" xmlns="" id="{44E8EA4D-71F7-471A-994F-A2BC288749CC}"/>
              </a:ext>
            </a:extLst>
          </p:cNvPr>
          <p:cNvSpPr txBox="1"/>
          <p:nvPr/>
        </p:nvSpPr>
        <p:spPr>
          <a:xfrm>
            <a:off x="548640" y="1146048"/>
            <a:ext cx="8071104" cy="646331"/>
          </a:xfrm>
          <a:prstGeom prst="rect">
            <a:avLst/>
          </a:prstGeom>
          <a:noFill/>
        </p:spPr>
        <p:txBody>
          <a:bodyPr wrap="square" rtlCol="0">
            <a:spAutoFit/>
          </a:bodyPr>
          <a:lstStyle/>
          <a:p>
            <a:pPr marL="228600" marR="0">
              <a:spcBef>
                <a:spcPts val="0"/>
              </a:spcBef>
              <a:spcAft>
                <a:spcPts val="0"/>
              </a:spcAft>
            </a:pPr>
            <a:r>
              <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rPr>
              <a:t>If the Supplier Organization is not listed within the Search Results section matching your Supplier name</a:t>
            </a:r>
          </a:p>
        </p:txBody>
      </p:sp>
      <p:sp>
        <p:nvSpPr>
          <p:cNvPr id="10" name="Rectangle 7">
            <a:extLst>
              <a:ext uri="{FF2B5EF4-FFF2-40B4-BE49-F238E27FC236}">
                <a16:creationId xmlns:a16="http://schemas.microsoft.com/office/drawing/2014/main" xmlns="" id="{F23E2164-54BE-47D0-8EFA-8A4BAE14EF76}"/>
              </a:ext>
            </a:extLst>
          </p:cNvPr>
          <p:cNvSpPr>
            <a:spLocks noChangeArrowheads="1"/>
          </p:cNvSpPr>
          <p:nvPr/>
        </p:nvSpPr>
        <p:spPr bwMode="auto">
          <a:xfrm>
            <a:off x="3316224" y="23652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8">
            <a:extLst>
              <a:ext uri="{FF2B5EF4-FFF2-40B4-BE49-F238E27FC236}">
                <a16:creationId xmlns:a16="http://schemas.microsoft.com/office/drawing/2014/main" xmlns="" id="{DBF44353-4506-4774-87A9-DD6DAD2848C7}"/>
              </a:ext>
            </a:extLst>
          </p:cNvPr>
          <p:cNvSpPr>
            <a:spLocks noChangeArrowheads="1"/>
          </p:cNvSpPr>
          <p:nvPr/>
        </p:nvSpPr>
        <p:spPr bwMode="auto">
          <a:xfrm>
            <a:off x="3316224" y="253669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rPr>
              <a:t> </a:t>
            </a:r>
            <a:r>
              <a:rPr kumimoji="0" lang="en-US" altLang="en-US" sz="800" b="0" i="0" u="none" strike="noStrike" cap="none" normalizeH="0" baseline="0">
                <a:ln>
                  <a:noFill/>
                </a:ln>
                <a:solidFill>
                  <a:schemeClr val="tx1"/>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xmlns="" id="{4A895A3B-90BA-4FB4-A428-7492151AC62C}"/>
              </a:ext>
            </a:extLst>
          </p:cNvPr>
          <p:cNvPicPr>
            <a:picLocks noChangeAspect="1"/>
          </p:cNvPicPr>
          <p:nvPr/>
        </p:nvPicPr>
        <p:blipFill>
          <a:blip r:embed="rId2"/>
          <a:stretch>
            <a:fillRect/>
          </a:stretch>
        </p:blipFill>
        <p:spPr>
          <a:xfrm>
            <a:off x="0" y="1209334"/>
            <a:ext cx="9144000" cy="5024548"/>
          </a:xfrm>
          <a:prstGeom prst="rect">
            <a:avLst/>
          </a:prstGeom>
        </p:spPr>
      </p:pic>
    </p:spTree>
    <p:extLst>
      <p:ext uri="{BB962C8B-B14F-4D97-AF65-F5344CB8AC3E}">
        <p14:creationId xmlns:p14="http://schemas.microsoft.com/office/powerpoint/2010/main" val="505897645"/>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5B591DCF-B26C-4F7A-B4E9-29E742A19380}"/>
              </a:ext>
            </a:extLst>
          </p:cNvPr>
          <p:cNvSpPr>
            <a:spLocks noGrp="1"/>
          </p:cNvSpPr>
          <p:nvPr>
            <p:ph type="body" sz="quarter" idx="10"/>
          </p:nvPr>
        </p:nvSpPr>
        <p:spPr/>
        <p:txBody>
          <a:bodyPr/>
          <a:lstStyle/>
          <a:p>
            <a:r>
              <a:rPr lang="en-US" dirty="0"/>
              <a:t>Create New Supplier - Save</a:t>
            </a:r>
          </a:p>
        </p:txBody>
      </p:sp>
      <p:sp>
        <p:nvSpPr>
          <p:cNvPr id="3" name="TextBox 2">
            <a:extLst>
              <a:ext uri="{FF2B5EF4-FFF2-40B4-BE49-F238E27FC236}">
                <a16:creationId xmlns:a16="http://schemas.microsoft.com/office/drawing/2014/main" xmlns="" id="{44E8EA4D-71F7-471A-994F-A2BC288749CC}"/>
              </a:ext>
            </a:extLst>
          </p:cNvPr>
          <p:cNvSpPr txBox="1"/>
          <p:nvPr/>
        </p:nvSpPr>
        <p:spPr>
          <a:xfrm>
            <a:off x="548640" y="1146048"/>
            <a:ext cx="8071104" cy="369332"/>
          </a:xfrm>
          <a:prstGeom prst="rect">
            <a:avLst/>
          </a:prstGeom>
          <a:noFill/>
        </p:spPr>
        <p:txBody>
          <a:bodyPr wrap="square" rtlCol="0">
            <a:spAutoFit/>
          </a:bodyPr>
          <a:lstStyle/>
          <a:p>
            <a:pPr marL="228600" marR="0">
              <a:spcBef>
                <a:spcPts val="0"/>
              </a:spcBef>
              <a:spcAft>
                <a:spcPts val="0"/>
              </a:spcAft>
            </a:pPr>
            <a:r>
              <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rPr>
              <a:t>Select Save to add supplier</a:t>
            </a:r>
          </a:p>
        </p:txBody>
      </p:sp>
      <p:sp>
        <p:nvSpPr>
          <p:cNvPr id="10" name="Rectangle 7">
            <a:extLst>
              <a:ext uri="{FF2B5EF4-FFF2-40B4-BE49-F238E27FC236}">
                <a16:creationId xmlns:a16="http://schemas.microsoft.com/office/drawing/2014/main" xmlns="" id="{F23E2164-54BE-47D0-8EFA-8A4BAE14EF76}"/>
              </a:ext>
            </a:extLst>
          </p:cNvPr>
          <p:cNvSpPr>
            <a:spLocks noChangeArrowheads="1"/>
          </p:cNvSpPr>
          <p:nvPr/>
        </p:nvSpPr>
        <p:spPr bwMode="auto">
          <a:xfrm>
            <a:off x="3316224" y="23652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8">
            <a:extLst>
              <a:ext uri="{FF2B5EF4-FFF2-40B4-BE49-F238E27FC236}">
                <a16:creationId xmlns:a16="http://schemas.microsoft.com/office/drawing/2014/main" xmlns="" id="{DBF44353-4506-4774-87A9-DD6DAD2848C7}"/>
              </a:ext>
            </a:extLst>
          </p:cNvPr>
          <p:cNvSpPr>
            <a:spLocks noChangeArrowheads="1"/>
          </p:cNvSpPr>
          <p:nvPr/>
        </p:nvSpPr>
        <p:spPr bwMode="auto">
          <a:xfrm>
            <a:off x="3316224" y="253669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rPr>
              <a:t> </a:t>
            </a:r>
            <a:r>
              <a:rPr kumimoji="0" lang="en-US" altLang="en-US" sz="800" b="0" i="0" u="none" strike="noStrike" cap="none" normalizeH="0" baseline="0">
                <a:ln>
                  <a:noFill/>
                </a:ln>
                <a:solidFill>
                  <a:schemeClr val="tx1"/>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xmlns="" id="{F25E3D11-DF59-4916-AF97-9942B9D63F11}"/>
              </a:ext>
            </a:extLst>
          </p:cNvPr>
          <p:cNvPicPr>
            <a:picLocks noChangeAspect="1"/>
          </p:cNvPicPr>
          <p:nvPr/>
        </p:nvPicPr>
        <p:blipFill>
          <a:blip r:embed="rId2"/>
          <a:stretch>
            <a:fillRect/>
          </a:stretch>
        </p:blipFill>
        <p:spPr>
          <a:xfrm>
            <a:off x="0" y="1676840"/>
            <a:ext cx="9144000" cy="4799382"/>
          </a:xfrm>
          <a:prstGeom prst="rect">
            <a:avLst/>
          </a:prstGeom>
        </p:spPr>
      </p:pic>
    </p:spTree>
    <p:extLst>
      <p:ext uri="{BB962C8B-B14F-4D97-AF65-F5344CB8AC3E}">
        <p14:creationId xmlns:p14="http://schemas.microsoft.com/office/powerpoint/2010/main" val="913006584"/>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4A8EDB60-154E-48E7-A9A6-0337ABCC339C}"/>
              </a:ext>
            </a:extLst>
          </p:cNvPr>
          <p:cNvSpPr>
            <a:spLocks noGrp="1"/>
          </p:cNvSpPr>
          <p:nvPr>
            <p:ph type="body" sz="quarter" idx="10"/>
          </p:nvPr>
        </p:nvSpPr>
        <p:spPr/>
        <p:txBody>
          <a:bodyPr/>
          <a:lstStyle/>
          <a:p>
            <a:r>
              <a:rPr lang="en-US" dirty="0"/>
              <a:t>Create New Supplier – Review List</a:t>
            </a:r>
          </a:p>
        </p:txBody>
      </p:sp>
      <p:sp>
        <p:nvSpPr>
          <p:cNvPr id="3" name="TextBox 2">
            <a:extLst>
              <a:ext uri="{FF2B5EF4-FFF2-40B4-BE49-F238E27FC236}">
                <a16:creationId xmlns:a16="http://schemas.microsoft.com/office/drawing/2014/main" xmlns="" id="{44E8EA4D-71F7-471A-994F-A2BC288749CC}"/>
              </a:ext>
            </a:extLst>
          </p:cNvPr>
          <p:cNvSpPr txBox="1"/>
          <p:nvPr/>
        </p:nvSpPr>
        <p:spPr>
          <a:xfrm>
            <a:off x="548640" y="1086782"/>
            <a:ext cx="8071104" cy="1477328"/>
          </a:xfrm>
          <a:prstGeom prst="rect">
            <a:avLst/>
          </a:prstGeom>
          <a:noFill/>
        </p:spPr>
        <p:txBody>
          <a:bodyPr wrap="square" rtlCol="0">
            <a:spAutoFit/>
          </a:bodyPr>
          <a:lstStyle/>
          <a:p>
            <a:pPr marL="228600" marR="0">
              <a:spcBef>
                <a:spcPts val="0"/>
              </a:spcBef>
              <a:spcAft>
                <a:spcPts val="0"/>
              </a:spcAft>
            </a:pPr>
            <a:r>
              <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rPr>
              <a:t>Review the list of suppliers on the Select Supplier page.  Verify again that the supplier profile created via the Add New Supplier option does not already exist within the WebProcure Global Supplier database.  If you aren’t sure, Cancel and search again, or use the Supplier Names listed here  to review details such as FEIN/SSN, etc.</a:t>
            </a:r>
          </a:p>
        </p:txBody>
      </p:sp>
      <p:sp>
        <p:nvSpPr>
          <p:cNvPr id="10" name="Rectangle 7">
            <a:extLst>
              <a:ext uri="{FF2B5EF4-FFF2-40B4-BE49-F238E27FC236}">
                <a16:creationId xmlns:a16="http://schemas.microsoft.com/office/drawing/2014/main" xmlns="" id="{F23E2164-54BE-47D0-8EFA-8A4BAE14EF76}"/>
              </a:ext>
            </a:extLst>
          </p:cNvPr>
          <p:cNvSpPr>
            <a:spLocks noChangeArrowheads="1"/>
          </p:cNvSpPr>
          <p:nvPr/>
        </p:nvSpPr>
        <p:spPr bwMode="auto">
          <a:xfrm>
            <a:off x="3316224" y="23652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8">
            <a:extLst>
              <a:ext uri="{FF2B5EF4-FFF2-40B4-BE49-F238E27FC236}">
                <a16:creationId xmlns:a16="http://schemas.microsoft.com/office/drawing/2014/main" xmlns="" id="{DBF44353-4506-4774-87A9-DD6DAD2848C7}"/>
              </a:ext>
            </a:extLst>
          </p:cNvPr>
          <p:cNvSpPr>
            <a:spLocks noChangeArrowheads="1"/>
          </p:cNvSpPr>
          <p:nvPr/>
        </p:nvSpPr>
        <p:spPr bwMode="auto">
          <a:xfrm>
            <a:off x="3316224" y="253669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rPr>
              <a:t> </a:t>
            </a:r>
            <a:r>
              <a:rPr kumimoji="0" lang="en-US" altLang="en-US" sz="800" b="0" i="0" u="none" strike="noStrike" cap="none" normalizeH="0" baseline="0">
                <a:ln>
                  <a:noFill/>
                </a:ln>
                <a:solidFill>
                  <a:schemeClr val="tx1"/>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xmlns="" id="{CF1FA127-C4CC-4D00-B01F-AE4B42E75679}"/>
              </a:ext>
            </a:extLst>
          </p:cNvPr>
          <p:cNvPicPr>
            <a:picLocks noChangeAspect="1"/>
          </p:cNvPicPr>
          <p:nvPr/>
        </p:nvPicPr>
        <p:blipFill>
          <a:blip r:embed="rId2"/>
          <a:stretch>
            <a:fillRect/>
          </a:stretch>
        </p:blipFill>
        <p:spPr>
          <a:xfrm>
            <a:off x="731042" y="2452821"/>
            <a:ext cx="8217885" cy="4161397"/>
          </a:xfrm>
          <a:prstGeom prst="rect">
            <a:avLst/>
          </a:prstGeom>
        </p:spPr>
      </p:pic>
    </p:spTree>
    <p:extLst>
      <p:ext uri="{BB962C8B-B14F-4D97-AF65-F5344CB8AC3E}">
        <p14:creationId xmlns:p14="http://schemas.microsoft.com/office/powerpoint/2010/main" val="1990266517"/>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CCEB91D6-CD30-44FE-BACC-0F8368ACEC89}"/>
              </a:ext>
            </a:extLst>
          </p:cNvPr>
          <p:cNvSpPr>
            <a:spLocks noGrp="1"/>
          </p:cNvSpPr>
          <p:nvPr>
            <p:ph type="body" sz="quarter" idx="10"/>
          </p:nvPr>
        </p:nvSpPr>
        <p:spPr/>
        <p:txBody>
          <a:bodyPr/>
          <a:lstStyle/>
          <a:p>
            <a:r>
              <a:rPr lang="en-US" dirty="0"/>
              <a:t>Create New Supplier – Review List, Add</a:t>
            </a:r>
          </a:p>
        </p:txBody>
      </p:sp>
      <p:sp>
        <p:nvSpPr>
          <p:cNvPr id="3" name="TextBox 2">
            <a:extLst>
              <a:ext uri="{FF2B5EF4-FFF2-40B4-BE49-F238E27FC236}">
                <a16:creationId xmlns:a16="http://schemas.microsoft.com/office/drawing/2014/main" xmlns="" id="{44E8EA4D-71F7-471A-994F-A2BC288749CC}"/>
              </a:ext>
            </a:extLst>
          </p:cNvPr>
          <p:cNvSpPr txBox="1"/>
          <p:nvPr/>
        </p:nvSpPr>
        <p:spPr>
          <a:xfrm>
            <a:off x="548640" y="1281515"/>
            <a:ext cx="8071104" cy="923330"/>
          </a:xfrm>
          <a:prstGeom prst="rect">
            <a:avLst/>
          </a:prstGeom>
          <a:noFill/>
        </p:spPr>
        <p:txBody>
          <a:bodyPr wrap="square" rtlCol="0">
            <a:spAutoFit/>
          </a:bodyPr>
          <a:lstStyle/>
          <a:p>
            <a:pPr marL="228600" marR="0">
              <a:spcBef>
                <a:spcPts val="0"/>
              </a:spcBef>
              <a:spcAft>
                <a:spcPts val="0"/>
              </a:spcAft>
            </a:pPr>
            <a:r>
              <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rPr>
              <a:t>If you are sure of no duplication (FEIN, Name, Etc.) select </a:t>
            </a:r>
            <a:r>
              <a:rPr lang="en-US" b="1" dirty="0">
                <a:solidFill>
                  <a:srgbClr val="365F91"/>
                </a:solidFill>
                <a:latin typeface="Calibri" panose="020F0502020204030204" pitchFamily="34" charset="0"/>
                <a:ea typeface="Times New Roman" panose="02020603050405020304" pitchFamily="18" charset="0"/>
                <a:cs typeface="Calibri" panose="020F0502020204030204" pitchFamily="34" charset="0"/>
              </a:rPr>
              <a:t>Add </a:t>
            </a:r>
            <a:r>
              <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rPr>
              <a:t>at the bottom of the page to add the selected Supplier to the WebProcure Global Supplier Database and the Entity Specific Supplier Database.</a:t>
            </a:r>
          </a:p>
        </p:txBody>
      </p:sp>
      <p:sp>
        <p:nvSpPr>
          <p:cNvPr id="10" name="Rectangle 7">
            <a:extLst>
              <a:ext uri="{FF2B5EF4-FFF2-40B4-BE49-F238E27FC236}">
                <a16:creationId xmlns:a16="http://schemas.microsoft.com/office/drawing/2014/main" xmlns="" id="{F23E2164-54BE-47D0-8EFA-8A4BAE14EF76}"/>
              </a:ext>
            </a:extLst>
          </p:cNvPr>
          <p:cNvSpPr>
            <a:spLocks noChangeArrowheads="1"/>
          </p:cNvSpPr>
          <p:nvPr/>
        </p:nvSpPr>
        <p:spPr bwMode="auto">
          <a:xfrm>
            <a:off x="3316224" y="23652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8">
            <a:extLst>
              <a:ext uri="{FF2B5EF4-FFF2-40B4-BE49-F238E27FC236}">
                <a16:creationId xmlns:a16="http://schemas.microsoft.com/office/drawing/2014/main" xmlns="" id="{DBF44353-4506-4774-87A9-DD6DAD2848C7}"/>
              </a:ext>
            </a:extLst>
          </p:cNvPr>
          <p:cNvSpPr>
            <a:spLocks noChangeArrowheads="1"/>
          </p:cNvSpPr>
          <p:nvPr/>
        </p:nvSpPr>
        <p:spPr bwMode="auto">
          <a:xfrm>
            <a:off x="3316224" y="253669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rPr>
              <a:t> </a:t>
            </a:r>
            <a:r>
              <a:rPr kumimoji="0" lang="en-US" altLang="en-US" sz="800" b="0" i="0" u="none" strike="noStrike" cap="none" normalizeH="0" baseline="0">
                <a:ln>
                  <a:noFill/>
                </a:ln>
                <a:solidFill>
                  <a:schemeClr val="tx1"/>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xmlns="" id="{DA6BDEF1-1A47-45E8-8442-78E1AD946AD5}"/>
              </a:ext>
            </a:extLst>
          </p:cNvPr>
          <p:cNvPicPr>
            <a:picLocks noChangeAspect="1"/>
          </p:cNvPicPr>
          <p:nvPr/>
        </p:nvPicPr>
        <p:blipFill>
          <a:blip r:embed="rId2"/>
          <a:stretch>
            <a:fillRect/>
          </a:stretch>
        </p:blipFill>
        <p:spPr>
          <a:xfrm>
            <a:off x="633984" y="2210079"/>
            <a:ext cx="8351512" cy="4233254"/>
          </a:xfrm>
          <a:prstGeom prst="rect">
            <a:avLst/>
          </a:prstGeom>
        </p:spPr>
      </p:pic>
    </p:spTree>
    <p:extLst>
      <p:ext uri="{BB962C8B-B14F-4D97-AF65-F5344CB8AC3E}">
        <p14:creationId xmlns:p14="http://schemas.microsoft.com/office/powerpoint/2010/main" val="2046285537"/>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AB236779-88DB-480E-A81C-BB04DEFDCBE8}"/>
              </a:ext>
            </a:extLst>
          </p:cNvPr>
          <p:cNvSpPr>
            <a:spLocks noGrp="1"/>
          </p:cNvSpPr>
          <p:nvPr>
            <p:ph type="body" sz="quarter" idx="10"/>
          </p:nvPr>
        </p:nvSpPr>
        <p:spPr/>
        <p:txBody>
          <a:bodyPr/>
          <a:lstStyle/>
          <a:p>
            <a:r>
              <a:rPr lang="en-US" dirty="0"/>
              <a:t>Update Status to Pending</a:t>
            </a:r>
          </a:p>
        </p:txBody>
      </p:sp>
      <p:sp>
        <p:nvSpPr>
          <p:cNvPr id="3" name="TextBox 2">
            <a:extLst>
              <a:ext uri="{FF2B5EF4-FFF2-40B4-BE49-F238E27FC236}">
                <a16:creationId xmlns:a16="http://schemas.microsoft.com/office/drawing/2014/main" xmlns="" id="{44E8EA4D-71F7-471A-994F-A2BC288749CC}"/>
              </a:ext>
            </a:extLst>
          </p:cNvPr>
          <p:cNvSpPr txBox="1"/>
          <p:nvPr/>
        </p:nvSpPr>
        <p:spPr>
          <a:xfrm>
            <a:off x="548640" y="1112183"/>
            <a:ext cx="8071104" cy="1754326"/>
          </a:xfrm>
          <a:prstGeom prst="rect">
            <a:avLst/>
          </a:prstGeom>
          <a:noFill/>
        </p:spPr>
        <p:txBody>
          <a:bodyPr wrap="square" rtlCol="0">
            <a:spAutoFit/>
          </a:bodyPr>
          <a:lstStyle/>
          <a:p>
            <a:pPr marL="228600" marR="0">
              <a:spcBef>
                <a:spcPts val="0"/>
              </a:spcBef>
              <a:spcAft>
                <a:spcPts val="0"/>
              </a:spcAft>
            </a:pPr>
            <a:r>
              <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rPr>
              <a:t>Note:  A Supplier Profile that is added by a buyer user via the Add New Supplier process will default to an Approved Supplier status.  An Approved supplier profile will not propagate successfully without first reverting the Supplier status back to Pending and performing the save action.  The new supplier profile can then be set back to an Approved Supplier Status and Propagate the supplier (Applicable only when approved option selected), when the full review of the vendor is completed. </a:t>
            </a:r>
          </a:p>
        </p:txBody>
      </p:sp>
      <p:sp>
        <p:nvSpPr>
          <p:cNvPr id="10" name="Rectangle 7">
            <a:extLst>
              <a:ext uri="{FF2B5EF4-FFF2-40B4-BE49-F238E27FC236}">
                <a16:creationId xmlns:a16="http://schemas.microsoft.com/office/drawing/2014/main" xmlns="" id="{F23E2164-54BE-47D0-8EFA-8A4BAE14EF76}"/>
              </a:ext>
            </a:extLst>
          </p:cNvPr>
          <p:cNvSpPr>
            <a:spLocks noChangeArrowheads="1"/>
          </p:cNvSpPr>
          <p:nvPr/>
        </p:nvSpPr>
        <p:spPr bwMode="auto">
          <a:xfrm>
            <a:off x="3316224" y="23652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8">
            <a:extLst>
              <a:ext uri="{FF2B5EF4-FFF2-40B4-BE49-F238E27FC236}">
                <a16:creationId xmlns:a16="http://schemas.microsoft.com/office/drawing/2014/main" xmlns="" id="{DBF44353-4506-4774-87A9-DD6DAD2848C7}"/>
              </a:ext>
            </a:extLst>
          </p:cNvPr>
          <p:cNvSpPr>
            <a:spLocks noChangeArrowheads="1"/>
          </p:cNvSpPr>
          <p:nvPr/>
        </p:nvSpPr>
        <p:spPr bwMode="auto">
          <a:xfrm>
            <a:off x="3316224" y="253669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rPr>
              <a:t> </a:t>
            </a:r>
            <a:r>
              <a:rPr kumimoji="0" lang="en-US" altLang="en-US" sz="800" b="0" i="0" u="none" strike="noStrike" cap="none" normalizeH="0" baseline="0">
                <a:ln>
                  <a:noFill/>
                </a:ln>
                <a:solidFill>
                  <a:schemeClr val="tx1"/>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xmlns="" id="{F2D0E30A-70C5-4FE0-8B97-AB30DAB1E300}"/>
              </a:ext>
            </a:extLst>
          </p:cNvPr>
          <p:cNvPicPr>
            <a:picLocks noChangeAspect="1"/>
          </p:cNvPicPr>
          <p:nvPr/>
        </p:nvPicPr>
        <p:blipFill>
          <a:blip r:embed="rId2"/>
          <a:stretch>
            <a:fillRect/>
          </a:stretch>
        </p:blipFill>
        <p:spPr>
          <a:xfrm>
            <a:off x="1351645" y="2824174"/>
            <a:ext cx="7301290" cy="3697249"/>
          </a:xfrm>
          <a:prstGeom prst="rect">
            <a:avLst/>
          </a:prstGeom>
        </p:spPr>
      </p:pic>
      <p:sp>
        <p:nvSpPr>
          <p:cNvPr id="8" name="Rectangle 7">
            <a:extLst>
              <a:ext uri="{FF2B5EF4-FFF2-40B4-BE49-F238E27FC236}">
                <a16:creationId xmlns:a16="http://schemas.microsoft.com/office/drawing/2014/main" xmlns="" id="{3CB93610-6163-4705-BD2F-14A83F3AE8FC}"/>
              </a:ext>
            </a:extLst>
          </p:cNvPr>
          <p:cNvSpPr/>
          <p:nvPr/>
        </p:nvSpPr>
        <p:spPr>
          <a:xfrm>
            <a:off x="2398439" y="4731462"/>
            <a:ext cx="6254496" cy="436891"/>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mouse-pointer-md.png">
            <a:extLst>
              <a:ext uri="{FF2B5EF4-FFF2-40B4-BE49-F238E27FC236}">
                <a16:creationId xmlns:a16="http://schemas.microsoft.com/office/drawing/2014/main" xmlns="" id="{2D8734A3-5C0E-4569-BAB5-54F58FAEA46F}"/>
              </a:ext>
            </a:extLst>
          </p:cNvPr>
          <p:cNvPicPr>
            <a:picLocks noChangeAspect="1"/>
          </p:cNvPicPr>
          <p:nvPr/>
        </p:nvPicPr>
        <p:blipFill>
          <a:blip r:embed="rId3"/>
          <a:stretch>
            <a:fillRect/>
          </a:stretch>
        </p:blipFill>
        <p:spPr>
          <a:xfrm>
            <a:off x="3739559" y="4949907"/>
            <a:ext cx="228446" cy="317042"/>
          </a:xfrm>
          <a:prstGeom prst="rect">
            <a:avLst/>
          </a:prstGeom>
        </p:spPr>
      </p:pic>
    </p:spTree>
    <p:extLst>
      <p:ext uri="{BB962C8B-B14F-4D97-AF65-F5344CB8AC3E}">
        <p14:creationId xmlns:p14="http://schemas.microsoft.com/office/powerpoint/2010/main" val="2799012747"/>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833C17C6-6EFF-44A8-B892-5A3AF898FF4F}"/>
              </a:ext>
            </a:extLst>
          </p:cNvPr>
          <p:cNvSpPr>
            <a:spLocks noGrp="1"/>
          </p:cNvSpPr>
          <p:nvPr>
            <p:ph type="body" sz="quarter" idx="10"/>
          </p:nvPr>
        </p:nvSpPr>
        <p:spPr/>
        <p:txBody>
          <a:bodyPr/>
          <a:lstStyle/>
          <a:p>
            <a:r>
              <a:rPr lang="en-US" dirty="0"/>
              <a:t>Manage Vendors Home Screen</a:t>
            </a:r>
          </a:p>
        </p:txBody>
      </p:sp>
      <p:sp>
        <p:nvSpPr>
          <p:cNvPr id="4" name="TextBox 3">
            <a:extLst>
              <a:ext uri="{FF2B5EF4-FFF2-40B4-BE49-F238E27FC236}">
                <a16:creationId xmlns:a16="http://schemas.microsoft.com/office/drawing/2014/main" xmlns="" id="{05C23235-3D9A-4893-A1FB-21041FE5B084}"/>
              </a:ext>
            </a:extLst>
          </p:cNvPr>
          <p:cNvSpPr txBox="1"/>
          <p:nvPr/>
        </p:nvSpPr>
        <p:spPr>
          <a:xfrm>
            <a:off x="134112" y="4706112"/>
            <a:ext cx="8753856" cy="1754326"/>
          </a:xfrm>
          <a:prstGeom prst="rect">
            <a:avLst/>
          </a:prstGeom>
          <a:noFill/>
        </p:spPr>
        <p:txBody>
          <a:bodyPr wrap="square" rtlCol="0">
            <a:spAutoFit/>
          </a:bodyPr>
          <a:lstStyle/>
          <a:p>
            <a:pPr marL="228600"/>
            <a:r>
              <a:rPr lang="en-US" b="1" dirty="0">
                <a:solidFill>
                  <a:srgbClr val="365F91"/>
                </a:solidFill>
                <a:latin typeface="Calibri" panose="020F0502020204030204" pitchFamily="34" charset="0"/>
              </a:rPr>
              <a:t>Note:  </a:t>
            </a:r>
            <a:r>
              <a:rPr lang="en-US" dirty="0">
                <a:solidFill>
                  <a:srgbClr val="365F91"/>
                </a:solidFill>
                <a:latin typeface="Calibri" panose="020F0502020204030204" pitchFamily="34" charset="0"/>
              </a:rPr>
              <a:t>Supplier Management activities for the Entity Supplier Specific Vendor Database will be performed at the Entity Head Organization level.  No Supplier Management action or task should be performed at any sub-organization level for the Entity, unless a review of process is completed and it is determined appropriate to have multi-organizational Supplier Management.</a:t>
            </a:r>
          </a:p>
          <a:p>
            <a:endParaRPr lang="en-US" dirty="0"/>
          </a:p>
        </p:txBody>
      </p:sp>
      <p:pic>
        <p:nvPicPr>
          <p:cNvPr id="6" name="Picture 5">
            <a:extLst>
              <a:ext uri="{FF2B5EF4-FFF2-40B4-BE49-F238E27FC236}">
                <a16:creationId xmlns:a16="http://schemas.microsoft.com/office/drawing/2014/main" xmlns="" id="{E79BC5DB-A96B-48AA-A10F-6CDD1A4FEF08}"/>
              </a:ext>
            </a:extLst>
          </p:cNvPr>
          <p:cNvPicPr>
            <a:picLocks noChangeAspect="1"/>
          </p:cNvPicPr>
          <p:nvPr/>
        </p:nvPicPr>
        <p:blipFill>
          <a:blip r:embed="rId2"/>
          <a:stretch>
            <a:fillRect/>
          </a:stretch>
        </p:blipFill>
        <p:spPr>
          <a:xfrm>
            <a:off x="0" y="1239267"/>
            <a:ext cx="9144000" cy="3384468"/>
          </a:xfrm>
          <a:prstGeom prst="rect">
            <a:avLst/>
          </a:prstGeom>
        </p:spPr>
      </p:pic>
    </p:spTree>
    <p:extLst>
      <p:ext uri="{BB962C8B-B14F-4D97-AF65-F5344CB8AC3E}">
        <p14:creationId xmlns:p14="http://schemas.microsoft.com/office/powerpoint/2010/main" val="2719322206"/>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3068014-9DCF-44CC-819F-EB36FFC10FC3}"/>
              </a:ext>
            </a:extLst>
          </p:cNvPr>
          <p:cNvPicPr>
            <a:picLocks noChangeAspect="1"/>
          </p:cNvPicPr>
          <p:nvPr/>
        </p:nvPicPr>
        <p:blipFill>
          <a:blip r:embed="rId2"/>
          <a:stretch>
            <a:fillRect/>
          </a:stretch>
        </p:blipFill>
        <p:spPr>
          <a:xfrm>
            <a:off x="228848" y="1522648"/>
            <a:ext cx="8671311" cy="4313345"/>
          </a:xfrm>
          <a:prstGeom prst="rect">
            <a:avLst/>
          </a:prstGeom>
        </p:spPr>
      </p:pic>
      <p:sp>
        <p:nvSpPr>
          <p:cNvPr id="4" name="Text Placeholder 3">
            <a:extLst>
              <a:ext uri="{FF2B5EF4-FFF2-40B4-BE49-F238E27FC236}">
                <a16:creationId xmlns:a16="http://schemas.microsoft.com/office/drawing/2014/main" xmlns="" id="{1CBEB0FF-D5A0-478B-9521-519F8B543623}"/>
              </a:ext>
            </a:extLst>
          </p:cNvPr>
          <p:cNvSpPr>
            <a:spLocks noGrp="1"/>
          </p:cNvSpPr>
          <p:nvPr>
            <p:ph type="body" sz="quarter" idx="10"/>
          </p:nvPr>
        </p:nvSpPr>
        <p:spPr/>
        <p:txBody>
          <a:bodyPr/>
          <a:lstStyle/>
          <a:p>
            <a:r>
              <a:rPr lang="en-US" dirty="0"/>
              <a:t>Update Status to Pending - Result</a:t>
            </a:r>
          </a:p>
        </p:txBody>
      </p:sp>
      <p:sp>
        <p:nvSpPr>
          <p:cNvPr id="3" name="TextBox 2">
            <a:extLst>
              <a:ext uri="{FF2B5EF4-FFF2-40B4-BE49-F238E27FC236}">
                <a16:creationId xmlns:a16="http://schemas.microsoft.com/office/drawing/2014/main" xmlns="" id="{44E8EA4D-71F7-471A-994F-A2BC288749CC}"/>
              </a:ext>
            </a:extLst>
          </p:cNvPr>
          <p:cNvSpPr txBox="1"/>
          <p:nvPr/>
        </p:nvSpPr>
        <p:spPr>
          <a:xfrm>
            <a:off x="548640" y="1219200"/>
            <a:ext cx="8071104" cy="369332"/>
          </a:xfrm>
          <a:prstGeom prst="rect">
            <a:avLst/>
          </a:prstGeom>
          <a:noFill/>
        </p:spPr>
        <p:txBody>
          <a:bodyPr wrap="square" rtlCol="0">
            <a:spAutoFit/>
          </a:bodyPr>
          <a:lstStyle/>
          <a:p>
            <a:pPr marL="228600" marR="0">
              <a:spcBef>
                <a:spcPts val="0"/>
              </a:spcBef>
              <a:spcAft>
                <a:spcPts val="0"/>
              </a:spcAft>
            </a:pPr>
            <a:r>
              <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rPr>
              <a:t>Newly added supplier is now pending for review and approval:</a:t>
            </a:r>
          </a:p>
        </p:txBody>
      </p:sp>
      <p:sp>
        <p:nvSpPr>
          <p:cNvPr id="10" name="Rectangle 7">
            <a:extLst>
              <a:ext uri="{FF2B5EF4-FFF2-40B4-BE49-F238E27FC236}">
                <a16:creationId xmlns:a16="http://schemas.microsoft.com/office/drawing/2014/main" xmlns="" id="{F23E2164-54BE-47D0-8EFA-8A4BAE14EF76}"/>
              </a:ext>
            </a:extLst>
          </p:cNvPr>
          <p:cNvSpPr>
            <a:spLocks noChangeArrowheads="1"/>
          </p:cNvSpPr>
          <p:nvPr/>
        </p:nvSpPr>
        <p:spPr bwMode="auto">
          <a:xfrm>
            <a:off x="3316224" y="23652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8">
            <a:extLst>
              <a:ext uri="{FF2B5EF4-FFF2-40B4-BE49-F238E27FC236}">
                <a16:creationId xmlns:a16="http://schemas.microsoft.com/office/drawing/2014/main" xmlns="" id="{DBF44353-4506-4774-87A9-DD6DAD2848C7}"/>
              </a:ext>
            </a:extLst>
          </p:cNvPr>
          <p:cNvSpPr>
            <a:spLocks noChangeArrowheads="1"/>
          </p:cNvSpPr>
          <p:nvPr/>
        </p:nvSpPr>
        <p:spPr bwMode="auto">
          <a:xfrm>
            <a:off x="3316224" y="253669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rPr>
              <a:t> </a:t>
            </a:r>
            <a:r>
              <a:rPr kumimoji="0" lang="en-US" altLang="en-US" sz="800" b="0" i="0" u="none" strike="noStrike" cap="none" normalizeH="0" baseline="0">
                <a:ln>
                  <a:noFill/>
                </a:ln>
                <a:solidFill>
                  <a:schemeClr val="tx1"/>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7">
            <a:extLst>
              <a:ext uri="{FF2B5EF4-FFF2-40B4-BE49-F238E27FC236}">
                <a16:creationId xmlns:a16="http://schemas.microsoft.com/office/drawing/2014/main" xmlns="" id="{3CB93610-6163-4705-BD2F-14A83F3AE8FC}"/>
              </a:ext>
            </a:extLst>
          </p:cNvPr>
          <p:cNvSpPr/>
          <p:nvPr/>
        </p:nvSpPr>
        <p:spPr>
          <a:xfrm>
            <a:off x="1952226" y="3929284"/>
            <a:ext cx="6899166" cy="484858"/>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mouse-pointer-md.png">
            <a:extLst>
              <a:ext uri="{FF2B5EF4-FFF2-40B4-BE49-F238E27FC236}">
                <a16:creationId xmlns:a16="http://schemas.microsoft.com/office/drawing/2014/main" xmlns="" id="{2D8734A3-5C0E-4569-BAB5-54F58FAEA46F}"/>
              </a:ext>
            </a:extLst>
          </p:cNvPr>
          <p:cNvPicPr>
            <a:picLocks noChangeAspect="1"/>
          </p:cNvPicPr>
          <p:nvPr/>
        </p:nvPicPr>
        <p:blipFill>
          <a:blip r:embed="rId3"/>
          <a:stretch>
            <a:fillRect/>
          </a:stretch>
        </p:blipFill>
        <p:spPr>
          <a:xfrm>
            <a:off x="3876358" y="4160886"/>
            <a:ext cx="253528" cy="351851"/>
          </a:xfrm>
          <a:prstGeom prst="rect">
            <a:avLst/>
          </a:prstGeom>
        </p:spPr>
      </p:pic>
    </p:spTree>
    <p:extLst>
      <p:ext uri="{BB962C8B-B14F-4D97-AF65-F5344CB8AC3E}">
        <p14:creationId xmlns:p14="http://schemas.microsoft.com/office/powerpoint/2010/main" val="3759953272"/>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2506663" y="1733550"/>
            <a:ext cx="6637337" cy="674688"/>
          </a:xfrm>
        </p:spPr>
        <p:txBody>
          <a:bodyPr>
            <a:normAutofit/>
          </a:bodyPr>
          <a:lstStyle/>
          <a:p>
            <a:r>
              <a:rPr lang="en-US" dirty="0"/>
              <a:t>Add Existing Supplier</a:t>
            </a:r>
          </a:p>
        </p:txBody>
      </p:sp>
    </p:spTree>
    <p:extLst>
      <p:ext uri="{BB962C8B-B14F-4D97-AF65-F5344CB8AC3E}">
        <p14:creationId xmlns:p14="http://schemas.microsoft.com/office/powerpoint/2010/main" val="2667151917"/>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7B1950AE-56E8-402D-AE96-F7A658873B98}"/>
              </a:ext>
            </a:extLst>
          </p:cNvPr>
          <p:cNvSpPr>
            <a:spLocks noGrp="1"/>
          </p:cNvSpPr>
          <p:nvPr>
            <p:ph type="body" sz="quarter" idx="10"/>
          </p:nvPr>
        </p:nvSpPr>
        <p:spPr/>
        <p:txBody>
          <a:bodyPr/>
          <a:lstStyle/>
          <a:p>
            <a:r>
              <a:rPr lang="en-US" dirty="0"/>
              <a:t>Add Existing Supplier</a:t>
            </a:r>
          </a:p>
        </p:txBody>
      </p:sp>
      <p:sp>
        <p:nvSpPr>
          <p:cNvPr id="5" name="Text Placeholder 4">
            <a:extLst>
              <a:ext uri="{FF2B5EF4-FFF2-40B4-BE49-F238E27FC236}">
                <a16:creationId xmlns:a16="http://schemas.microsoft.com/office/drawing/2014/main" xmlns="" id="{CAAFF872-5533-417C-BAF6-31F1918BFC23}"/>
              </a:ext>
            </a:extLst>
          </p:cNvPr>
          <p:cNvSpPr>
            <a:spLocks noGrp="1"/>
          </p:cNvSpPr>
          <p:nvPr>
            <p:ph type="body" sz="quarter" idx="11"/>
          </p:nvPr>
        </p:nvSpPr>
        <p:spPr/>
        <p:txBody>
          <a:bodyPr/>
          <a:lstStyle/>
          <a:p>
            <a:r>
              <a:rPr lang="en-US" b="1" dirty="0">
                <a:solidFill>
                  <a:srgbClr val="365F91"/>
                </a:solidFill>
                <a:latin typeface="Calibri" panose="020F0502020204030204" pitchFamily="34" charset="0"/>
                <a:ea typeface="Times New Roman" panose="02020603050405020304" pitchFamily="18" charset="0"/>
                <a:cs typeface="Calibri" panose="020F0502020204030204" pitchFamily="34" charset="0"/>
              </a:rPr>
              <a:t>Note:  </a:t>
            </a:r>
            <a:r>
              <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rPr>
              <a:t>Adding Existing Suppliers from Global Pool can be accomplished on the Add New Supplier function; rarely you may need to add a supplier to another org via this mechanism</a:t>
            </a:r>
            <a:endParaRPr lang="en-US" sz="2000"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4087933012"/>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E72A65B-8DBE-4D31-A553-931C103392F7}"/>
              </a:ext>
            </a:extLst>
          </p:cNvPr>
          <p:cNvPicPr>
            <a:picLocks noChangeAspect="1"/>
          </p:cNvPicPr>
          <p:nvPr/>
        </p:nvPicPr>
        <p:blipFill>
          <a:blip r:embed="rId2"/>
          <a:stretch>
            <a:fillRect/>
          </a:stretch>
        </p:blipFill>
        <p:spPr>
          <a:xfrm>
            <a:off x="0" y="1066206"/>
            <a:ext cx="9144000" cy="3384468"/>
          </a:xfrm>
          <a:prstGeom prst="rect">
            <a:avLst/>
          </a:prstGeom>
        </p:spPr>
      </p:pic>
      <p:sp>
        <p:nvSpPr>
          <p:cNvPr id="4" name="Text Placeholder 3">
            <a:extLst>
              <a:ext uri="{FF2B5EF4-FFF2-40B4-BE49-F238E27FC236}">
                <a16:creationId xmlns:a16="http://schemas.microsoft.com/office/drawing/2014/main" xmlns="" id="{2CA34DA2-2C10-4C85-90CF-0C7C4B85935B}"/>
              </a:ext>
            </a:extLst>
          </p:cNvPr>
          <p:cNvSpPr>
            <a:spLocks noGrp="1"/>
          </p:cNvSpPr>
          <p:nvPr>
            <p:ph type="body" sz="quarter" idx="10"/>
          </p:nvPr>
        </p:nvSpPr>
        <p:spPr/>
        <p:txBody>
          <a:bodyPr/>
          <a:lstStyle/>
          <a:p>
            <a:r>
              <a:rPr lang="en-US" dirty="0"/>
              <a:t>Select the Organization</a:t>
            </a:r>
          </a:p>
        </p:txBody>
      </p:sp>
      <p:sp>
        <p:nvSpPr>
          <p:cNvPr id="8" name="Rectangle 7"/>
          <p:cNvSpPr/>
          <p:nvPr/>
        </p:nvSpPr>
        <p:spPr>
          <a:xfrm>
            <a:off x="0" y="2239360"/>
            <a:ext cx="1938528" cy="132749"/>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mouse-pointer-md.png"/>
          <p:cNvPicPr>
            <a:picLocks noChangeAspect="1"/>
          </p:cNvPicPr>
          <p:nvPr/>
        </p:nvPicPr>
        <p:blipFill>
          <a:blip r:embed="rId3"/>
          <a:stretch>
            <a:fillRect/>
          </a:stretch>
        </p:blipFill>
        <p:spPr>
          <a:xfrm>
            <a:off x="610079" y="2279639"/>
            <a:ext cx="205314" cy="222424"/>
          </a:xfrm>
          <a:prstGeom prst="rect">
            <a:avLst/>
          </a:prstGeom>
        </p:spPr>
      </p:pic>
      <p:sp>
        <p:nvSpPr>
          <p:cNvPr id="5" name="TextBox 4">
            <a:extLst>
              <a:ext uri="{FF2B5EF4-FFF2-40B4-BE49-F238E27FC236}">
                <a16:creationId xmlns:a16="http://schemas.microsoft.com/office/drawing/2014/main" xmlns="" id="{1695881A-0F36-42FD-B770-1EBBDA247CFF}"/>
              </a:ext>
            </a:extLst>
          </p:cNvPr>
          <p:cNvSpPr txBox="1"/>
          <p:nvPr/>
        </p:nvSpPr>
        <p:spPr>
          <a:xfrm>
            <a:off x="292608" y="4718304"/>
            <a:ext cx="8193024" cy="923330"/>
          </a:xfrm>
          <a:prstGeom prst="rect">
            <a:avLst/>
          </a:prstGeom>
          <a:noFill/>
        </p:spPr>
        <p:txBody>
          <a:bodyPr wrap="square" rtlCol="0">
            <a:spAutoFit/>
          </a:bodyPr>
          <a:lstStyle/>
          <a:p>
            <a:pPr marL="228600"/>
            <a:r>
              <a:rPr lang="en-US" dirty="0">
                <a:solidFill>
                  <a:srgbClr val="365F91"/>
                </a:solidFill>
                <a:latin typeface="Calibri" panose="020F0502020204030204" pitchFamily="34" charset="0"/>
              </a:rPr>
              <a:t>Note the system message pops up, “Please now select an action from the Administration Menu”</a:t>
            </a:r>
            <a:endParaRPr lang="en-US" i="1" dirty="0">
              <a:solidFill>
                <a:schemeClr val="accent1"/>
              </a:solidFill>
            </a:endParaRPr>
          </a:p>
          <a:p>
            <a:endParaRPr lang="en-US" dirty="0"/>
          </a:p>
        </p:txBody>
      </p:sp>
      <p:pic>
        <p:nvPicPr>
          <p:cNvPr id="6" name="Picture 5">
            <a:extLst>
              <a:ext uri="{FF2B5EF4-FFF2-40B4-BE49-F238E27FC236}">
                <a16:creationId xmlns:a16="http://schemas.microsoft.com/office/drawing/2014/main" xmlns="" id="{4F97B7C7-6904-4C7B-9054-58C93C7CFE8E}"/>
              </a:ext>
            </a:extLst>
          </p:cNvPr>
          <p:cNvPicPr>
            <a:picLocks noChangeAspect="1"/>
          </p:cNvPicPr>
          <p:nvPr/>
        </p:nvPicPr>
        <p:blipFill rotWithShape="1">
          <a:blip r:embed="rId4"/>
          <a:srcRect l="13537" b="18512"/>
          <a:stretch/>
        </p:blipFill>
        <p:spPr>
          <a:xfrm>
            <a:off x="3304032" y="5345239"/>
            <a:ext cx="2775394" cy="970217"/>
          </a:xfrm>
          <a:prstGeom prst="rect">
            <a:avLst/>
          </a:prstGeom>
        </p:spPr>
      </p:pic>
    </p:spTree>
    <p:extLst>
      <p:ext uri="{BB962C8B-B14F-4D97-AF65-F5344CB8AC3E}">
        <p14:creationId xmlns:p14="http://schemas.microsoft.com/office/powerpoint/2010/main" val="3698839666"/>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C49EE42-B151-4F45-9902-CA2F61A8A340}"/>
              </a:ext>
            </a:extLst>
          </p:cNvPr>
          <p:cNvPicPr>
            <a:picLocks noChangeAspect="1"/>
          </p:cNvPicPr>
          <p:nvPr/>
        </p:nvPicPr>
        <p:blipFill>
          <a:blip r:embed="rId2"/>
          <a:stretch>
            <a:fillRect/>
          </a:stretch>
        </p:blipFill>
        <p:spPr>
          <a:xfrm>
            <a:off x="0" y="1736766"/>
            <a:ext cx="9144000" cy="3384468"/>
          </a:xfrm>
          <a:prstGeom prst="rect">
            <a:avLst/>
          </a:prstGeom>
        </p:spPr>
      </p:pic>
      <p:sp>
        <p:nvSpPr>
          <p:cNvPr id="4" name="Text Placeholder 3">
            <a:extLst>
              <a:ext uri="{FF2B5EF4-FFF2-40B4-BE49-F238E27FC236}">
                <a16:creationId xmlns:a16="http://schemas.microsoft.com/office/drawing/2014/main" xmlns="" id="{9B484DAB-1260-4755-B44D-AED496808A0E}"/>
              </a:ext>
            </a:extLst>
          </p:cNvPr>
          <p:cNvSpPr>
            <a:spLocks noGrp="1"/>
          </p:cNvSpPr>
          <p:nvPr>
            <p:ph type="body" sz="quarter" idx="10"/>
          </p:nvPr>
        </p:nvSpPr>
        <p:spPr>
          <a:xfrm>
            <a:off x="163452" y="446088"/>
            <a:ext cx="9327680" cy="675141"/>
          </a:xfrm>
        </p:spPr>
        <p:txBody>
          <a:bodyPr/>
          <a:lstStyle/>
          <a:p>
            <a:r>
              <a:rPr lang="en-US" dirty="0"/>
              <a:t>Select Add Existing Supplier from Supplier Menu</a:t>
            </a:r>
          </a:p>
        </p:txBody>
      </p:sp>
      <p:sp>
        <p:nvSpPr>
          <p:cNvPr id="13" name="Rectangle 12"/>
          <p:cNvSpPr/>
          <p:nvPr/>
        </p:nvSpPr>
        <p:spPr>
          <a:xfrm>
            <a:off x="0" y="4278072"/>
            <a:ext cx="1938528" cy="214532"/>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mouse-pointer-md.png"/>
          <p:cNvPicPr>
            <a:picLocks noChangeAspect="1"/>
          </p:cNvPicPr>
          <p:nvPr/>
        </p:nvPicPr>
        <p:blipFill>
          <a:blip r:embed="rId3"/>
          <a:stretch>
            <a:fillRect/>
          </a:stretch>
        </p:blipFill>
        <p:spPr>
          <a:xfrm>
            <a:off x="741800" y="4385338"/>
            <a:ext cx="205314" cy="222424"/>
          </a:xfrm>
          <a:prstGeom prst="rect">
            <a:avLst/>
          </a:prstGeom>
        </p:spPr>
      </p:pic>
    </p:spTree>
    <p:extLst>
      <p:ext uri="{BB962C8B-B14F-4D97-AF65-F5344CB8AC3E}">
        <p14:creationId xmlns:p14="http://schemas.microsoft.com/office/powerpoint/2010/main" val="4184620953"/>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21F625E-0AD3-4635-827B-446A119B3FBB}"/>
              </a:ext>
            </a:extLst>
          </p:cNvPr>
          <p:cNvPicPr>
            <a:picLocks noChangeAspect="1"/>
          </p:cNvPicPr>
          <p:nvPr/>
        </p:nvPicPr>
        <p:blipFill>
          <a:blip r:embed="rId2"/>
          <a:stretch>
            <a:fillRect/>
          </a:stretch>
        </p:blipFill>
        <p:spPr>
          <a:xfrm>
            <a:off x="0" y="1832191"/>
            <a:ext cx="9144000" cy="4339666"/>
          </a:xfrm>
          <a:prstGeom prst="rect">
            <a:avLst/>
          </a:prstGeom>
        </p:spPr>
      </p:pic>
      <p:sp>
        <p:nvSpPr>
          <p:cNvPr id="5" name="Text Placeholder 4">
            <a:extLst>
              <a:ext uri="{FF2B5EF4-FFF2-40B4-BE49-F238E27FC236}">
                <a16:creationId xmlns:a16="http://schemas.microsoft.com/office/drawing/2014/main" xmlns="" id="{DBB4AE43-BA13-4754-BE61-0D709793CD20}"/>
              </a:ext>
            </a:extLst>
          </p:cNvPr>
          <p:cNvSpPr>
            <a:spLocks noGrp="1"/>
          </p:cNvSpPr>
          <p:nvPr>
            <p:ph type="body" sz="quarter" idx="10"/>
          </p:nvPr>
        </p:nvSpPr>
        <p:spPr/>
        <p:txBody>
          <a:bodyPr/>
          <a:lstStyle/>
          <a:p>
            <a:r>
              <a:rPr lang="en-US" dirty="0"/>
              <a:t>Enter Supplier Name</a:t>
            </a:r>
          </a:p>
        </p:txBody>
      </p:sp>
      <p:sp>
        <p:nvSpPr>
          <p:cNvPr id="13" name="Rectangle 12"/>
          <p:cNvSpPr/>
          <p:nvPr/>
        </p:nvSpPr>
        <p:spPr>
          <a:xfrm>
            <a:off x="4230624" y="3072384"/>
            <a:ext cx="2109216" cy="438911"/>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mouse-pointer-md.png"/>
          <p:cNvPicPr>
            <a:picLocks noChangeAspect="1"/>
          </p:cNvPicPr>
          <p:nvPr/>
        </p:nvPicPr>
        <p:blipFill>
          <a:blip r:embed="rId3"/>
          <a:stretch>
            <a:fillRect/>
          </a:stretch>
        </p:blipFill>
        <p:spPr>
          <a:xfrm>
            <a:off x="5120640" y="3314124"/>
            <a:ext cx="228446" cy="317042"/>
          </a:xfrm>
          <a:prstGeom prst="rect">
            <a:avLst/>
          </a:prstGeom>
        </p:spPr>
      </p:pic>
      <p:sp>
        <p:nvSpPr>
          <p:cNvPr id="3" name="TextBox 2">
            <a:extLst>
              <a:ext uri="{FF2B5EF4-FFF2-40B4-BE49-F238E27FC236}">
                <a16:creationId xmlns:a16="http://schemas.microsoft.com/office/drawing/2014/main" xmlns="" id="{AEB1445C-5A96-4BB6-9B43-AA5252390BEF}"/>
              </a:ext>
            </a:extLst>
          </p:cNvPr>
          <p:cNvSpPr txBox="1"/>
          <p:nvPr/>
        </p:nvSpPr>
        <p:spPr>
          <a:xfrm>
            <a:off x="499872" y="1194816"/>
            <a:ext cx="7949184" cy="369332"/>
          </a:xfrm>
          <a:prstGeom prst="rect">
            <a:avLst/>
          </a:prstGeom>
          <a:noFill/>
        </p:spPr>
        <p:txBody>
          <a:bodyPr wrap="square" rtlCol="0">
            <a:spAutoFit/>
          </a:bodyPr>
          <a:lstStyle/>
          <a:p>
            <a:r>
              <a:rPr lang="en-US" dirty="0">
                <a:solidFill>
                  <a:schemeClr val="tx2"/>
                </a:solidFill>
              </a:rPr>
              <a:t>Enter “Supplier Organization Name” in the Name field and Select </a:t>
            </a:r>
            <a:r>
              <a:rPr lang="en-US" b="1" dirty="0">
                <a:solidFill>
                  <a:schemeClr val="tx2"/>
                </a:solidFill>
              </a:rPr>
              <a:t>Search</a:t>
            </a:r>
          </a:p>
        </p:txBody>
      </p:sp>
    </p:spTree>
    <p:extLst>
      <p:ext uri="{BB962C8B-B14F-4D97-AF65-F5344CB8AC3E}">
        <p14:creationId xmlns:p14="http://schemas.microsoft.com/office/powerpoint/2010/main" val="3251071768"/>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5C5615A5-3E1D-4837-A9AB-BF3BDA6EC40A}"/>
              </a:ext>
            </a:extLst>
          </p:cNvPr>
          <p:cNvSpPr>
            <a:spLocks noGrp="1"/>
          </p:cNvSpPr>
          <p:nvPr>
            <p:ph type="body" sz="quarter" idx="10"/>
          </p:nvPr>
        </p:nvSpPr>
        <p:spPr/>
        <p:txBody>
          <a:bodyPr/>
          <a:lstStyle/>
          <a:p>
            <a:r>
              <a:rPr lang="en-US" dirty="0"/>
              <a:t>Search Results</a:t>
            </a:r>
          </a:p>
        </p:txBody>
      </p:sp>
      <p:sp>
        <p:nvSpPr>
          <p:cNvPr id="3" name="TextBox 2">
            <a:extLst>
              <a:ext uri="{FF2B5EF4-FFF2-40B4-BE49-F238E27FC236}">
                <a16:creationId xmlns:a16="http://schemas.microsoft.com/office/drawing/2014/main" xmlns="" id="{AEB1445C-5A96-4BB6-9B43-AA5252390BEF}"/>
              </a:ext>
            </a:extLst>
          </p:cNvPr>
          <p:cNvSpPr txBox="1"/>
          <p:nvPr/>
        </p:nvSpPr>
        <p:spPr>
          <a:xfrm>
            <a:off x="499872" y="1194816"/>
            <a:ext cx="7949184" cy="646331"/>
          </a:xfrm>
          <a:prstGeom prst="rect">
            <a:avLst/>
          </a:prstGeom>
          <a:noFill/>
        </p:spPr>
        <p:txBody>
          <a:bodyPr wrap="square" rtlCol="0">
            <a:spAutoFit/>
          </a:bodyPr>
          <a:lstStyle/>
          <a:p>
            <a:r>
              <a:rPr lang="en-US" dirty="0">
                <a:solidFill>
                  <a:schemeClr val="tx2"/>
                </a:solidFill>
              </a:rPr>
              <a:t>Results show those that are similar or match so they can be added  - vendors with a checkmark are already added in your organization:</a:t>
            </a:r>
            <a:endParaRPr lang="en-US" b="1" dirty="0">
              <a:solidFill>
                <a:schemeClr val="tx2"/>
              </a:solidFill>
            </a:endParaRPr>
          </a:p>
        </p:txBody>
      </p:sp>
      <p:pic>
        <p:nvPicPr>
          <p:cNvPr id="4" name="Picture 3">
            <a:extLst>
              <a:ext uri="{FF2B5EF4-FFF2-40B4-BE49-F238E27FC236}">
                <a16:creationId xmlns:a16="http://schemas.microsoft.com/office/drawing/2014/main" xmlns="" id="{AE552834-FDE3-400A-9FB4-6D26451A661E}"/>
              </a:ext>
            </a:extLst>
          </p:cNvPr>
          <p:cNvPicPr>
            <a:picLocks noChangeAspect="1"/>
          </p:cNvPicPr>
          <p:nvPr/>
        </p:nvPicPr>
        <p:blipFill>
          <a:blip r:embed="rId2"/>
          <a:stretch>
            <a:fillRect/>
          </a:stretch>
        </p:blipFill>
        <p:spPr>
          <a:xfrm>
            <a:off x="0" y="1912126"/>
            <a:ext cx="9144000" cy="4587551"/>
          </a:xfrm>
          <a:prstGeom prst="rect">
            <a:avLst/>
          </a:prstGeom>
        </p:spPr>
      </p:pic>
    </p:spTree>
    <p:extLst>
      <p:ext uri="{BB962C8B-B14F-4D97-AF65-F5344CB8AC3E}">
        <p14:creationId xmlns:p14="http://schemas.microsoft.com/office/powerpoint/2010/main" val="4259215998"/>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A089A6D5-C728-4DE7-B8B7-96C22354EE0F}"/>
              </a:ext>
            </a:extLst>
          </p:cNvPr>
          <p:cNvPicPr>
            <a:picLocks noChangeAspect="1"/>
          </p:cNvPicPr>
          <p:nvPr/>
        </p:nvPicPr>
        <p:blipFill rotWithShape="1">
          <a:blip r:embed="rId2"/>
          <a:srcRect b="45239"/>
          <a:stretch/>
        </p:blipFill>
        <p:spPr>
          <a:xfrm>
            <a:off x="0" y="3962076"/>
            <a:ext cx="9144000" cy="2512183"/>
          </a:xfrm>
          <a:prstGeom prst="rect">
            <a:avLst/>
          </a:prstGeom>
        </p:spPr>
      </p:pic>
      <p:sp>
        <p:nvSpPr>
          <p:cNvPr id="4" name="Text Placeholder 3">
            <a:extLst>
              <a:ext uri="{FF2B5EF4-FFF2-40B4-BE49-F238E27FC236}">
                <a16:creationId xmlns:a16="http://schemas.microsoft.com/office/drawing/2014/main" xmlns="" id="{24C3CD7C-6441-40AB-9612-51E7DC6B4297}"/>
              </a:ext>
            </a:extLst>
          </p:cNvPr>
          <p:cNvSpPr>
            <a:spLocks noGrp="1"/>
          </p:cNvSpPr>
          <p:nvPr>
            <p:ph type="body" sz="quarter" idx="10"/>
          </p:nvPr>
        </p:nvSpPr>
        <p:spPr/>
        <p:txBody>
          <a:bodyPr/>
          <a:lstStyle/>
          <a:p>
            <a:r>
              <a:rPr lang="en-US" dirty="0"/>
              <a:t>Review Supplier Results – Edit Supplier</a:t>
            </a:r>
          </a:p>
        </p:txBody>
      </p:sp>
      <p:sp>
        <p:nvSpPr>
          <p:cNvPr id="3" name="TextBox 2">
            <a:extLst>
              <a:ext uri="{FF2B5EF4-FFF2-40B4-BE49-F238E27FC236}">
                <a16:creationId xmlns:a16="http://schemas.microsoft.com/office/drawing/2014/main" xmlns="" id="{44E8EA4D-71F7-471A-994F-A2BC288749CC}"/>
              </a:ext>
            </a:extLst>
          </p:cNvPr>
          <p:cNvSpPr txBox="1"/>
          <p:nvPr/>
        </p:nvSpPr>
        <p:spPr>
          <a:xfrm>
            <a:off x="548640" y="1146048"/>
            <a:ext cx="8071104" cy="2862322"/>
          </a:xfrm>
          <a:prstGeom prst="rect">
            <a:avLst/>
          </a:prstGeom>
          <a:noFill/>
        </p:spPr>
        <p:txBody>
          <a:bodyPr wrap="square" rtlCol="0">
            <a:spAutoFit/>
          </a:bodyPr>
          <a:lstStyle/>
          <a:p>
            <a:pPr marL="228600" marR="0">
              <a:spcBef>
                <a:spcPts val="0"/>
              </a:spcBef>
              <a:spcAft>
                <a:spcPts val="0"/>
              </a:spcAft>
            </a:pPr>
            <a:r>
              <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rPr>
              <a:t>A supplier organization listed within the Search Results section represent one of the below criteria</a:t>
            </a:r>
          </a:p>
          <a:p>
            <a:pPr marL="228600" marR="0">
              <a:spcBef>
                <a:spcPts val="0"/>
              </a:spcBef>
              <a:spcAft>
                <a:spcPts val="0"/>
              </a:spcAft>
            </a:pPr>
            <a:r>
              <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rPr>
              <a:t>	a.   A checkmark       to the left of the Supplier name represents that the </a:t>
            </a:r>
            <a:r>
              <a:rPr lang="en-US" b="1" dirty="0">
                <a:solidFill>
                  <a:srgbClr val="365F91"/>
                </a:solidFill>
                <a:latin typeface="Calibri" panose="020F0502020204030204" pitchFamily="34" charset="0"/>
                <a:ea typeface="Times New Roman" panose="02020603050405020304" pitchFamily="18" charset="0"/>
                <a:cs typeface="Calibri" panose="020F0502020204030204" pitchFamily="34" charset="0"/>
              </a:rPr>
              <a:t>supplier profile already exists within the Entity’s WebProcure Specific Supplier database.</a:t>
            </a:r>
          </a:p>
          <a:p>
            <a:pPr marL="228600" marR="0">
              <a:spcBef>
                <a:spcPts val="0"/>
              </a:spcBef>
              <a:spcAft>
                <a:spcPts val="0"/>
              </a:spcAft>
            </a:pPr>
            <a:r>
              <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365F91"/>
                </a:solidFill>
                <a:latin typeface="Calibri" panose="020F0502020204030204" pitchFamily="34" charset="0"/>
                <a:ea typeface="Times New Roman" panose="02020603050405020304" pitchFamily="18" charset="0"/>
                <a:cs typeface="Calibri" panose="020F0502020204030204" pitchFamily="34" charset="0"/>
              </a:rPr>
              <a:t>i</a:t>
            </a:r>
            <a:r>
              <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rPr>
              <a:t>.  The Add Existing Supplier process should be abandoned since the Supplier is already an existing profile within the Entity’s WebProcure Specific Supplier Database</a:t>
            </a:r>
          </a:p>
          <a:p>
            <a:pPr marL="228600" marR="0">
              <a:spcBef>
                <a:spcPts val="0"/>
              </a:spcBef>
              <a:spcAft>
                <a:spcPts val="0"/>
              </a:spcAft>
            </a:pPr>
            <a:r>
              <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rPr>
              <a:t>		ii.  The supplier organization’s profile can be accessed via the </a:t>
            </a:r>
            <a:r>
              <a:rPr lang="en-US" b="1" dirty="0">
                <a:solidFill>
                  <a:srgbClr val="365F91"/>
                </a:solidFill>
                <a:latin typeface="Calibri" panose="020F0502020204030204" pitchFamily="34" charset="0"/>
                <a:ea typeface="Times New Roman" panose="02020603050405020304" pitchFamily="18" charset="0"/>
                <a:cs typeface="Calibri" panose="020F0502020204030204" pitchFamily="34" charset="0"/>
              </a:rPr>
              <a:t>Edit Supplier </a:t>
            </a:r>
            <a:r>
              <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rPr>
              <a:t>option</a:t>
            </a:r>
          </a:p>
        </p:txBody>
      </p:sp>
      <p:pic>
        <p:nvPicPr>
          <p:cNvPr id="7170" name="Picture 1">
            <a:extLst>
              <a:ext uri="{FF2B5EF4-FFF2-40B4-BE49-F238E27FC236}">
                <a16:creationId xmlns:a16="http://schemas.microsoft.com/office/drawing/2014/main" xmlns="" id="{ED143E7E-80AA-4922-BB5E-FAC3603746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7629" y="1784795"/>
            <a:ext cx="304800" cy="209550"/>
          </a:xfrm>
          <a:prstGeom prst="rect">
            <a:avLst/>
          </a:prstGeom>
          <a:noFill/>
          <a:ln>
            <a:solidFill>
              <a:schemeClr val="accent1"/>
            </a:solidFill>
          </a:ln>
        </p:spPr>
      </p:pic>
      <p:sp>
        <p:nvSpPr>
          <p:cNvPr id="7" name="Rectangle 6">
            <a:extLst>
              <a:ext uri="{FF2B5EF4-FFF2-40B4-BE49-F238E27FC236}">
                <a16:creationId xmlns:a16="http://schemas.microsoft.com/office/drawing/2014/main" xmlns="" id="{3086DDB1-C323-461A-A994-8E9EC4B5FDE5}"/>
              </a:ext>
            </a:extLst>
          </p:cNvPr>
          <p:cNvSpPr/>
          <p:nvPr/>
        </p:nvSpPr>
        <p:spPr>
          <a:xfrm>
            <a:off x="1670304" y="5709870"/>
            <a:ext cx="6876288" cy="215442"/>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mouse-pointer-md.png">
            <a:extLst>
              <a:ext uri="{FF2B5EF4-FFF2-40B4-BE49-F238E27FC236}">
                <a16:creationId xmlns:a16="http://schemas.microsoft.com/office/drawing/2014/main" xmlns="" id="{DAE2C126-3A93-4DA5-B9FD-E43D4D804DF4}"/>
              </a:ext>
            </a:extLst>
          </p:cNvPr>
          <p:cNvPicPr>
            <a:picLocks noChangeAspect="1"/>
          </p:cNvPicPr>
          <p:nvPr/>
        </p:nvPicPr>
        <p:blipFill>
          <a:blip r:embed="rId4"/>
          <a:stretch>
            <a:fillRect/>
          </a:stretch>
        </p:blipFill>
        <p:spPr>
          <a:xfrm>
            <a:off x="2560320" y="5829741"/>
            <a:ext cx="228446" cy="317042"/>
          </a:xfrm>
          <a:prstGeom prst="rect">
            <a:avLst/>
          </a:prstGeom>
        </p:spPr>
      </p:pic>
    </p:spTree>
    <p:extLst>
      <p:ext uri="{BB962C8B-B14F-4D97-AF65-F5344CB8AC3E}">
        <p14:creationId xmlns:p14="http://schemas.microsoft.com/office/powerpoint/2010/main" val="1269250984"/>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4A453C3-6D40-4803-914C-9D2195656793}"/>
              </a:ext>
            </a:extLst>
          </p:cNvPr>
          <p:cNvPicPr>
            <a:picLocks noChangeAspect="1"/>
          </p:cNvPicPr>
          <p:nvPr/>
        </p:nvPicPr>
        <p:blipFill>
          <a:blip r:embed="rId2"/>
          <a:stretch>
            <a:fillRect/>
          </a:stretch>
        </p:blipFill>
        <p:spPr>
          <a:xfrm>
            <a:off x="893066" y="3635931"/>
            <a:ext cx="7961375" cy="3068198"/>
          </a:xfrm>
          <a:prstGeom prst="rect">
            <a:avLst/>
          </a:prstGeom>
        </p:spPr>
      </p:pic>
      <p:sp>
        <p:nvSpPr>
          <p:cNvPr id="5" name="Text Placeholder 4">
            <a:extLst>
              <a:ext uri="{FF2B5EF4-FFF2-40B4-BE49-F238E27FC236}">
                <a16:creationId xmlns:a16="http://schemas.microsoft.com/office/drawing/2014/main" xmlns="" id="{C2ABBFF6-CD3C-4EB9-936C-1E8662E8A226}"/>
              </a:ext>
            </a:extLst>
          </p:cNvPr>
          <p:cNvSpPr>
            <a:spLocks noGrp="1"/>
          </p:cNvSpPr>
          <p:nvPr>
            <p:ph type="body" sz="quarter" idx="10"/>
          </p:nvPr>
        </p:nvSpPr>
        <p:spPr/>
        <p:txBody>
          <a:bodyPr/>
          <a:lstStyle/>
          <a:p>
            <a:r>
              <a:rPr lang="en-US" dirty="0"/>
              <a:t>Review Supplier Results – Add Supplier</a:t>
            </a:r>
          </a:p>
        </p:txBody>
      </p:sp>
      <p:sp>
        <p:nvSpPr>
          <p:cNvPr id="3" name="TextBox 2">
            <a:extLst>
              <a:ext uri="{FF2B5EF4-FFF2-40B4-BE49-F238E27FC236}">
                <a16:creationId xmlns:a16="http://schemas.microsoft.com/office/drawing/2014/main" xmlns="" id="{44E8EA4D-71F7-471A-994F-A2BC288749CC}"/>
              </a:ext>
            </a:extLst>
          </p:cNvPr>
          <p:cNvSpPr txBox="1"/>
          <p:nvPr/>
        </p:nvSpPr>
        <p:spPr>
          <a:xfrm>
            <a:off x="548640" y="1146048"/>
            <a:ext cx="8071104" cy="2308324"/>
          </a:xfrm>
          <a:prstGeom prst="rect">
            <a:avLst/>
          </a:prstGeom>
          <a:noFill/>
        </p:spPr>
        <p:txBody>
          <a:bodyPr wrap="square" rtlCol="0">
            <a:spAutoFit/>
          </a:bodyPr>
          <a:lstStyle/>
          <a:p>
            <a:pPr marL="228600" marR="0">
              <a:spcBef>
                <a:spcPts val="0"/>
              </a:spcBef>
              <a:spcAft>
                <a:spcPts val="0"/>
              </a:spcAft>
            </a:pPr>
            <a:r>
              <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rPr>
              <a:t>b.	A select box to the left of the Supplier name represent that the supplier organization </a:t>
            </a:r>
            <a:r>
              <a:rPr lang="en-US" b="1" dirty="0">
                <a:solidFill>
                  <a:srgbClr val="365F91"/>
                </a:solidFill>
                <a:latin typeface="Calibri" panose="020F0502020204030204" pitchFamily="34" charset="0"/>
                <a:ea typeface="Times New Roman" panose="02020603050405020304" pitchFamily="18" charset="0"/>
                <a:cs typeface="Calibri" panose="020F0502020204030204" pitchFamily="34" charset="0"/>
              </a:rPr>
              <a:t>exists within the Entity’s WebProcure Specific Supplier database, but not within the indicated organization.</a:t>
            </a:r>
          </a:p>
          <a:p>
            <a:pPr marL="228600" marR="0">
              <a:spcBef>
                <a:spcPts val="0"/>
              </a:spcBef>
              <a:spcAft>
                <a:spcPts val="0"/>
              </a:spcAft>
            </a:pPr>
            <a:r>
              <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365F91"/>
                </a:solidFill>
                <a:latin typeface="Calibri" panose="020F0502020204030204" pitchFamily="34" charset="0"/>
                <a:ea typeface="Times New Roman" panose="02020603050405020304" pitchFamily="18" charset="0"/>
                <a:cs typeface="Calibri" panose="020F0502020204030204" pitchFamily="34" charset="0"/>
              </a:rPr>
              <a:t>i</a:t>
            </a:r>
            <a:r>
              <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rPr>
              <a:t>.    Add the existing supplier profile to the Entity’s indicated organization </a:t>
            </a:r>
          </a:p>
          <a:p>
            <a:pPr marL="228600" marR="0">
              <a:spcBef>
                <a:spcPts val="0"/>
              </a:spcBef>
              <a:spcAft>
                <a:spcPts val="0"/>
              </a:spcAft>
            </a:pPr>
            <a:r>
              <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rPr>
              <a:t>	ii.   Click the select box        to the left of the supplier name and click  </a:t>
            </a:r>
            <a:r>
              <a:rPr lang="en-US" b="1" dirty="0">
                <a:solidFill>
                  <a:srgbClr val="365F91"/>
                </a:solidFill>
                <a:latin typeface="Calibri" panose="020F0502020204030204" pitchFamily="34" charset="0"/>
                <a:ea typeface="Times New Roman" panose="02020603050405020304" pitchFamily="18" charset="0"/>
                <a:cs typeface="Calibri" panose="020F0502020204030204" pitchFamily="34" charset="0"/>
              </a:rPr>
              <a:t>Add Suppliers</a:t>
            </a:r>
          </a:p>
          <a:p>
            <a:pPr marL="228600" marR="0">
              <a:spcBef>
                <a:spcPts val="0"/>
              </a:spcBef>
              <a:spcAft>
                <a:spcPts val="0"/>
              </a:spcAft>
            </a:pPr>
            <a:r>
              <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rPr>
              <a:t>	iii.  Once a Supplier has been added to the Entity’s specific Supplier database, the supplier organization’s profile can be accessed via the </a:t>
            </a:r>
            <a:r>
              <a:rPr lang="en-US" b="1" dirty="0">
                <a:solidFill>
                  <a:srgbClr val="365F91"/>
                </a:solidFill>
                <a:latin typeface="Calibri" panose="020F0502020204030204" pitchFamily="34" charset="0"/>
                <a:ea typeface="Times New Roman" panose="02020603050405020304" pitchFamily="18" charset="0"/>
                <a:cs typeface="Calibri" panose="020F0502020204030204" pitchFamily="34" charset="0"/>
              </a:rPr>
              <a:t>Edit Supplier </a:t>
            </a:r>
            <a:r>
              <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rPr>
              <a:t>option</a:t>
            </a:r>
          </a:p>
        </p:txBody>
      </p:sp>
      <p:sp>
        <p:nvSpPr>
          <p:cNvPr id="7" name="Rectangle 6">
            <a:extLst>
              <a:ext uri="{FF2B5EF4-FFF2-40B4-BE49-F238E27FC236}">
                <a16:creationId xmlns:a16="http://schemas.microsoft.com/office/drawing/2014/main" xmlns="" id="{3086DDB1-C323-461A-A994-8E9EC4B5FDE5}"/>
              </a:ext>
            </a:extLst>
          </p:cNvPr>
          <p:cNvSpPr/>
          <p:nvPr/>
        </p:nvSpPr>
        <p:spPr>
          <a:xfrm>
            <a:off x="1173482" y="5131090"/>
            <a:ext cx="6876288" cy="215442"/>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mouse-pointer-md.png">
            <a:extLst>
              <a:ext uri="{FF2B5EF4-FFF2-40B4-BE49-F238E27FC236}">
                <a16:creationId xmlns:a16="http://schemas.microsoft.com/office/drawing/2014/main" xmlns="" id="{DAE2C126-3A93-4DA5-B9FD-E43D4D804DF4}"/>
              </a:ext>
            </a:extLst>
          </p:cNvPr>
          <p:cNvPicPr>
            <a:picLocks noChangeAspect="1"/>
          </p:cNvPicPr>
          <p:nvPr/>
        </p:nvPicPr>
        <p:blipFill>
          <a:blip r:embed="rId3"/>
          <a:stretch>
            <a:fillRect/>
          </a:stretch>
        </p:blipFill>
        <p:spPr>
          <a:xfrm>
            <a:off x="3051050" y="5263153"/>
            <a:ext cx="228446" cy="317042"/>
          </a:xfrm>
          <a:prstGeom prst="rect">
            <a:avLst/>
          </a:prstGeom>
        </p:spPr>
      </p:pic>
      <p:sp>
        <p:nvSpPr>
          <p:cNvPr id="10" name="Rectangle 7">
            <a:extLst>
              <a:ext uri="{FF2B5EF4-FFF2-40B4-BE49-F238E27FC236}">
                <a16:creationId xmlns:a16="http://schemas.microsoft.com/office/drawing/2014/main" xmlns="" id="{F23E2164-54BE-47D0-8EFA-8A4BAE14EF76}"/>
              </a:ext>
            </a:extLst>
          </p:cNvPr>
          <p:cNvSpPr>
            <a:spLocks noChangeArrowheads="1"/>
          </p:cNvSpPr>
          <p:nvPr/>
        </p:nvSpPr>
        <p:spPr bwMode="auto">
          <a:xfrm>
            <a:off x="3316224" y="23652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198" name="Picture 446">
            <a:extLst>
              <a:ext uri="{FF2B5EF4-FFF2-40B4-BE49-F238E27FC236}">
                <a16:creationId xmlns:a16="http://schemas.microsoft.com/office/drawing/2014/main" xmlns="" id="{3ABD57AC-36B6-412C-8822-B94F9B56B8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6491" y="2365248"/>
            <a:ext cx="171450" cy="1714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8">
            <a:extLst>
              <a:ext uri="{FF2B5EF4-FFF2-40B4-BE49-F238E27FC236}">
                <a16:creationId xmlns:a16="http://schemas.microsoft.com/office/drawing/2014/main" xmlns="" id="{DBF44353-4506-4774-87A9-DD6DAD2848C7}"/>
              </a:ext>
            </a:extLst>
          </p:cNvPr>
          <p:cNvSpPr>
            <a:spLocks noChangeArrowheads="1"/>
          </p:cNvSpPr>
          <p:nvPr/>
        </p:nvSpPr>
        <p:spPr bwMode="auto">
          <a:xfrm>
            <a:off x="3316224" y="253669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rPr>
              <a:t> </a:t>
            </a:r>
            <a:r>
              <a:rPr kumimoji="0" lang="en-US" altLang="en-US" sz="800" b="0" i="0"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16">
            <a:extLst>
              <a:ext uri="{FF2B5EF4-FFF2-40B4-BE49-F238E27FC236}">
                <a16:creationId xmlns:a16="http://schemas.microsoft.com/office/drawing/2014/main" xmlns="" id="{9BD44B89-A68F-49B0-A0F2-40870C1EC2A2}"/>
              </a:ext>
            </a:extLst>
          </p:cNvPr>
          <p:cNvSpPr/>
          <p:nvPr/>
        </p:nvSpPr>
        <p:spPr>
          <a:xfrm>
            <a:off x="7793737" y="3811545"/>
            <a:ext cx="926593" cy="438911"/>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descr="mouse-pointer-md.png">
            <a:extLst>
              <a:ext uri="{FF2B5EF4-FFF2-40B4-BE49-F238E27FC236}">
                <a16:creationId xmlns:a16="http://schemas.microsoft.com/office/drawing/2014/main" xmlns="" id="{DC1B53D0-EB41-45CE-8390-7A1598206317}"/>
              </a:ext>
            </a:extLst>
          </p:cNvPr>
          <p:cNvPicPr>
            <a:picLocks noChangeAspect="1"/>
          </p:cNvPicPr>
          <p:nvPr/>
        </p:nvPicPr>
        <p:blipFill>
          <a:blip r:embed="rId3"/>
          <a:stretch>
            <a:fillRect/>
          </a:stretch>
        </p:blipFill>
        <p:spPr>
          <a:xfrm>
            <a:off x="8301261" y="4126437"/>
            <a:ext cx="228446" cy="317042"/>
          </a:xfrm>
          <a:prstGeom prst="rect">
            <a:avLst/>
          </a:prstGeom>
        </p:spPr>
      </p:pic>
    </p:spTree>
    <p:extLst>
      <p:ext uri="{BB962C8B-B14F-4D97-AF65-F5344CB8AC3E}">
        <p14:creationId xmlns:p14="http://schemas.microsoft.com/office/powerpoint/2010/main" val="341959294"/>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2506663" y="1733550"/>
            <a:ext cx="6637337" cy="674688"/>
          </a:xfrm>
        </p:spPr>
        <p:txBody>
          <a:bodyPr>
            <a:normAutofit/>
          </a:bodyPr>
          <a:lstStyle/>
          <a:p>
            <a:r>
              <a:rPr lang="en-US" dirty="0"/>
              <a:t>Bulk Propagate Suppliers</a:t>
            </a:r>
          </a:p>
        </p:txBody>
      </p:sp>
    </p:spTree>
    <p:extLst>
      <p:ext uri="{BB962C8B-B14F-4D97-AF65-F5344CB8AC3E}">
        <p14:creationId xmlns:p14="http://schemas.microsoft.com/office/powerpoint/2010/main" val="1141503278"/>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9C6C5737-647F-4A4A-B0F2-6BF45CAD7ED7}"/>
              </a:ext>
            </a:extLst>
          </p:cNvPr>
          <p:cNvPicPr>
            <a:picLocks noChangeAspect="1"/>
          </p:cNvPicPr>
          <p:nvPr/>
        </p:nvPicPr>
        <p:blipFill>
          <a:blip r:embed="rId2"/>
          <a:stretch>
            <a:fillRect/>
          </a:stretch>
        </p:blipFill>
        <p:spPr>
          <a:xfrm>
            <a:off x="0" y="1066206"/>
            <a:ext cx="9144000" cy="3384468"/>
          </a:xfrm>
          <a:prstGeom prst="rect">
            <a:avLst/>
          </a:prstGeom>
        </p:spPr>
      </p:pic>
      <p:sp>
        <p:nvSpPr>
          <p:cNvPr id="3" name="Text Placeholder 2">
            <a:extLst>
              <a:ext uri="{FF2B5EF4-FFF2-40B4-BE49-F238E27FC236}">
                <a16:creationId xmlns:a16="http://schemas.microsoft.com/office/drawing/2014/main" xmlns="" id="{9F2D6CAD-5627-4DC5-914A-2AC2ACEA88EB}"/>
              </a:ext>
            </a:extLst>
          </p:cNvPr>
          <p:cNvSpPr>
            <a:spLocks noGrp="1"/>
          </p:cNvSpPr>
          <p:nvPr>
            <p:ph type="body" sz="quarter" idx="10"/>
          </p:nvPr>
        </p:nvSpPr>
        <p:spPr/>
        <p:txBody>
          <a:bodyPr/>
          <a:lstStyle/>
          <a:p>
            <a:r>
              <a:rPr lang="en-US" dirty="0"/>
              <a:t>Select the Head Organization</a:t>
            </a:r>
          </a:p>
        </p:txBody>
      </p:sp>
      <p:sp>
        <p:nvSpPr>
          <p:cNvPr id="8" name="Rectangle 7"/>
          <p:cNvSpPr/>
          <p:nvPr/>
        </p:nvSpPr>
        <p:spPr>
          <a:xfrm>
            <a:off x="0" y="2093056"/>
            <a:ext cx="1938528" cy="132749"/>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mouse-pointer-md.png"/>
          <p:cNvPicPr>
            <a:picLocks noChangeAspect="1"/>
          </p:cNvPicPr>
          <p:nvPr/>
        </p:nvPicPr>
        <p:blipFill>
          <a:blip r:embed="rId3"/>
          <a:stretch>
            <a:fillRect/>
          </a:stretch>
        </p:blipFill>
        <p:spPr>
          <a:xfrm>
            <a:off x="610079" y="2133335"/>
            <a:ext cx="205314" cy="222424"/>
          </a:xfrm>
          <a:prstGeom prst="rect">
            <a:avLst/>
          </a:prstGeom>
        </p:spPr>
      </p:pic>
      <p:sp>
        <p:nvSpPr>
          <p:cNvPr id="5" name="TextBox 4">
            <a:extLst>
              <a:ext uri="{FF2B5EF4-FFF2-40B4-BE49-F238E27FC236}">
                <a16:creationId xmlns:a16="http://schemas.microsoft.com/office/drawing/2014/main" xmlns="" id="{1695881A-0F36-42FD-B770-1EBBDA247CFF}"/>
              </a:ext>
            </a:extLst>
          </p:cNvPr>
          <p:cNvSpPr txBox="1"/>
          <p:nvPr/>
        </p:nvSpPr>
        <p:spPr>
          <a:xfrm>
            <a:off x="292608" y="4718304"/>
            <a:ext cx="8193024" cy="1200329"/>
          </a:xfrm>
          <a:prstGeom prst="rect">
            <a:avLst/>
          </a:prstGeom>
          <a:noFill/>
        </p:spPr>
        <p:txBody>
          <a:bodyPr wrap="square" rtlCol="0">
            <a:spAutoFit/>
          </a:bodyPr>
          <a:lstStyle/>
          <a:p>
            <a:pPr marL="228600"/>
            <a:r>
              <a:rPr lang="en-US" dirty="0">
                <a:solidFill>
                  <a:srgbClr val="365F91"/>
                </a:solidFill>
                <a:latin typeface="Calibri" panose="020F0502020204030204" pitchFamily="34" charset="0"/>
              </a:rPr>
              <a:t>Note the system message pops up, “Please now select an action from the Administration Menu”.  Next sections will review the actions available.</a:t>
            </a:r>
          </a:p>
          <a:p>
            <a:endParaRPr lang="en-US" i="1" dirty="0">
              <a:solidFill>
                <a:schemeClr val="accent1"/>
              </a:solidFill>
            </a:endParaRPr>
          </a:p>
          <a:p>
            <a:endParaRPr lang="en-US" dirty="0"/>
          </a:p>
        </p:txBody>
      </p:sp>
      <p:pic>
        <p:nvPicPr>
          <p:cNvPr id="6" name="Picture 5">
            <a:extLst>
              <a:ext uri="{FF2B5EF4-FFF2-40B4-BE49-F238E27FC236}">
                <a16:creationId xmlns:a16="http://schemas.microsoft.com/office/drawing/2014/main" xmlns="" id="{4F97B7C7-6904-4C7B-9054-58C93C7CFE8E}"/>
              </a:ext>
            </a:extLst>
          </p:cNvPr>
          <p:cNvPicPr>
            <a:picLocks noChangeAspect="1"/>
          </p:cNvPicPr>
          <p:nvPr/>
        </p:nvPicPr>
        <p:blipFill rotWithShape="1">
          <a:blip r:embed="rId4"/>
          <a:srcRect l="13537" b="18512"/>
          <a:stretch/>
        </p:blipFill>
        <p:spPr>
          <a:xfrm>
            <a:off x="3304032" y="5345239"/>
            <a:ext cx="2775394" cy="970217"/>
          </a:xfrm>
          <a:prstGeom prst="rect">
            <a:avLst/>
          </a:prstGeom>
        </p:spPr>
      </p:pic>
    </p:spTree>
    <p:extLst>
      <p:ext uri="{BB962C8B-B14F-4D97-AF65-F5344CB8AC3E}">
        <p14:creationId xmlns:p14="http://schemas.microsoft.com/office/powerpoint/2010/main" val="4119199319"/>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9C6C5737-647F-4A4A-B0F2-6BF45CAD7ED7}"/>
              </a:ext>
            </a:extLst>
          </p:cNvPr>
          <p:cNvPicPr>
            <a:picLocks noChangeAspect="1"/>
          </p:cNvPicPr>
          <p:nvPr/>
        </p:nvPicPr>
        <p:blipFill>
          <a:blip r:embed="rId2"/>
          <a:stretch>
            <a:fillRect/>
          </a:stretch>
        </p:blipFill>
        <p:spPr>
          <a:xfrm>
            <a:off x="0" y="1066206"/>
            <a:ext cx="9144000" cy="3384468"/>
          </a:xfrm>
          <a:prstGeom prst="rect">
            <a:avLst/>
          </a:prstGeom>
        </p:spPr>
      </p:pic>
      <p:sp>
        <p:nvSpPr>
          <p:cNvPr id="3" name="Text Placeholder 2">
            <a:extLst>
              <a:ext uri="{FF2B5EF4-FFF2-40B4-BE49-F238E27FC236}">
                <a16:creationId xmlns:a16="http://schemas.microsoft.com/office/drawing/2014/main" xmlns="" id="{887CDB0E-CED6-4A84-9D08-36182BC75354}"/>
              </a:ext>
            </a:extLst>
          </p:cNvPr>
          <p:cNvSpPr>
            <a:spLocks noGrp="1"/>
          </p:cNvSpPr>
          <p:nvPr>
            <p:ph type="body" sz="quarter" idx="10"/>
          </p:nvPr>
        </p:nvSpPr>
        <p:spPr/>
        <p:txBody>
          <a:bodyPr/>
          <a:lstStyle/>
          <a:p>
            <a:r>
              <a:rPr lang="en-US" dirty="0"/>
              <a:t>Select the Head Organization</a:t>
            </a:r>
          </a:p>
        </p:txBody>
      </p:sp>
      <p:sp>
        <p:nvSpPr>
          <p:cNvPr id="8" name="Rectangle 7"/>
          <p:cNvSpPr/>
          <p:nvPr/>
        </p:nvSpPr>
        <p:spPr>
          <a:xfrm>
            <a:off x="0" y="2093056"/>
            <a:ext cx="1938528" cy="132749"/>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mouse-pointer-md.png"/>
          <p:cNvPicPr>
            <a:picLocks noChangeAspect="1"/>
          </p:cNvPicPr>
          <p:nvPr/>
        </p:nvPicPr>
        <p:blipFill>
          <a:blip r:embed="rId3"/>
          <a:stretch>
            <a:fillRect/>
          </a:stretch>
        </p:blipFill>
        <p:spPr>
          <a:xfrm>
            <a:off x="610079" y="2133335"/>
            <a:ext cx="205314" cy="222424"/>
          </a:xfrm>
          <a:prstGeom prst="rect">
            <a:avLst/>
          </a:prstGeom>
        </p:spPr>
      </p:pic>
      <p:sp>
        <p:nvSpPr>
          <p:cNvPr id="5" name="TextBox 4">
            <a:extLst>
              <a:ext uri="{FF2B5EF4-FFF2-40B4-BE49-F238E27FC236}">
                <a16:creationId xmlns:a16="http://schemas.microsoft.com/office/drawing/2014/main" xmlns="" id="{1695881A-0F36-42FD-B770-1EBBDA247CFF}"/>
              </a:ext>
            </a:extLst>
          </p:cNvPr>
          <p:cNvSpPr txBox="1"/>
          <p:nvPr/>
        </p:nvSpPr>
        <p:spPr>
          <a:xfrm>
            <a:off x="292608" y="4718304"/>
            <a:ext cx="8193024" cy="1200329"/>
          </a:xfrm>
          <a:prstGeom prst="rect">
            <a:avLst/>
          </a:prstGeom>
          <a:noFill/>
        </p:spPr>
        <p:txBody>
          <a:bodyPr wrap="square" rtlCol="0">
            <a:spAutoFit/>
          </a:bodyPr>
          <a:lstStyle/>
          <a:p>
            <a:pPr marL="228600"/>
            <a:r>
              <a:rPr lang="en-US" dirty="0">
                <a:solidFill>
                  <a:srgbClr val="365F91"/>
                </a:solidFill>
                <a:latin typeface="Calibri" panose="020F0502020204030204" pitchFamily="34" charset="0"/>
              </a:rPr>
              <a:t>Note the system message pops up, “Please now select an action from the Administration Menu”.  Next sections will review the actions available.</a:t>
            </a:r>
          </a:p>
          <a:p>
            <a:endParaRPr lang="en-US" i="1" dirty="0">
              <a:solidFill>
                <a:schemeClr val="accent1"/>
              </a:solidFill>
            </a:endParaRPr>
          </a:p>
          <a:p>
            <a:endParaRPr lang="en-US" dirty="0"/>
          </a:p>
        </p:txBody>
      </p:sp>
      <p:pic>
        <p:nvPicPr>
          <p:cNvPr id="6" name="Picture 5">
            <a:extLst>
              <a:ext uri="{FF2B5EF4-FFF2-40B4-BE49-F238E27FC236}">
                <a16:creationId xmlns:a16="http://schemas.microsoft.com/office/drawing/2014/main" xmlns="" id="{4F97B7C7-6904-4C7B-9054-58C93C7CFE8E}"/>
              </a:ext>
            </a:extLst>
          </p:cNvPr>
          <p:cNvPicPr>
            <a:picLocks noChangeAspect="1"/>
          </p:cNvPicPr>
          <p:nvPr/>
        </p:nvPicPr>
        <p:blipFill rotWithShape="1">
          <a:blip r:embed="rId4"/>
          <a:srcRect l="13537" b="18512"/>
          <a:stretch/>
        </p:blipFill>
        <p:spPr>
          <a:xfrm>
            <a:off x="3304032" y="5345239"/>
            <a:ext cx="2775394" cy="970217"/>
          </a:xfrm>
          <a:prstGeom prst="rect">
            <a:avLst/>
          </a:prstGeom>
        </p:spPr>
      </p:pic>
    </p:spTree>
    <p:extLst>
      <p:ext uri="{BB962C8B-B14F-4D97-AF65-F5344CB8AC3E}">
        <p14:creationId xmlns:p14="http://schemas.microsoft.com/office/powerpoint/2010/main" val="3060734996"/>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DC4C6E7-BE94-4518-A3A0-F8AF9A4F2E68}"/>
              </a:ext>
            </a:extLst>
          </p:cNvPr>
          <p:cNvPicPr>
            <a:picLocks noChangeAspect="1"/>
          </p:cNvPicPr>
          <p:nvPr/>
        </p:nvPicPr>
        <p:blipFill>
          <a:blip r:embed="rId2"/>
          <a:stretch>
            <a:fillRect/>
          </a:stretch>
        </p:blipFill>
        <p:spPr>
          <a:xfrm>
            <a:off x="0" y="1736766"/>
            <a:ext cx="9144000" cy="3384468"/>
          </a:xfrm>
          <a:prstGeom prst="rect">
            <a:avLst/>
          </a:prstGeom>
        </p:spPr>
      </p:pic>
      <p:sp>
        <p:nvSpPr>
          <p:cNvPr id="4" name="Text Placeholder 3">
            <a:extLst>
              <a:ext uri="{FF2B5EF4-FFF2-40B4-BE49-F238E27FC236}">
                <a16:creationId xmlns:a16="http://schemas.microsoft.com/office/drawing/2014/main" xmlns="" id="{E993D303-148A-484D-A982-D2623DFCA579}"/>
              </a:ext>
            </a:extLst>
          </p:cNvPr>
          <p:cNvSpPr>
            <a:spLocks noGrp="1"/>
          </p:cNvSpPr>
          <p:nvPr>
            <p:ph type="body" sz="quarter" idx="10"/>
          </p:nvPr>
        </p:nvSpPr>
        <p:spPr/>
        <p:txBody>
          <a:bodyPr/>
          <a:lstStyle/>
          <a:p>
            <a:r>
              <a:rPr lang="en-US" dirty="0"/>
              <a:t>Select Bulk Propagate Suppliers</a:t>
            </a:r>
          </a:p>
        </p:txBody>
      </p:sp>
      <p:sp>
        <p:nvSpPr>
          <p:cNvPr id="13" name="Rectangle 12"/>
          <p:cNvSpPr/>
          <p:nvPr/>
        </p:nvSpPr>
        <p:spPr>
          <a:xfrm>
            <a:off x="0" y="4656024"/>
            <a:ext cx="1938528" cy="214532"/>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mouse-pointer-md.png"/>
          <p:cNvPicPr>
            <a:picLocks noChangeAspect="1"/>
          </p:cNvPicPr>
          <p:nvPr/>
        </p:nvPicPr>
        <p:blipFill>
          <a:blip r:embed="rId3"/>
          <a:stretch>
            <a:fillRect/>
          </a:stretch>
        </p:blipFill>
        <p:spPr>
          <a:xfrm>
            <a:off x="741800" y="4763290"/>
            <a:ext cx="205314" cy="222424"/>
          </a:xfrm>
          <a:prstGeom prst="rect">
            <a:avLst/>
          </a:prstGeom>
        </p:spPr>
      </p:pic>
    </p:spTree>
    <p:extLst>
      <p:ext uri="{BB962C8B-B14F-4D97-AF65-F5344CB8AC3E}">
        <p14:creationId xmlns:p14="http://schemas.microsoft.com/office/powerpoint/2010/main" val="2073094696"/>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13A62D04-251F-41B4-A9DD-1AC696C68ADE}"/>
              </a:ext>
            </a:extLst>
          </p:cNvPr>
          <p:cNvSpPr>
            <a:spLocks noGrp="1"/>
          </p:cNvSpPr>
          <p:nvPr>
            <p:ph type="body" sz="quarter" idx="10"/>
          </p:nvPr>
        </p:nvSpPr>
        <p:spPr/>
        <p:txBody>
          <a:bodyPr/>
          <a:lstStyle/>
          <a:p>
            <a:r>
              <a:rPr lang="en-US" dirty="0"/>
              <a:t>Bulk Propagate Supplier</a:t>
            </a:r>
          </a:p>
        </p:txBody>
      </p:sp>
      <p:sp>
        <p:nvSpPr>
          <p:cNvPr id="3" name="TextBox 2">
            <a:extLst>
              <a:ext uri="{FF2B5EF4-FFF2-40B4-BE49-F238E27FC236}">
                <a16:creationId xmlns:a16="http://schemas.microsoft.com/office/drawing/2014/main" xmlns="" id="{44E8EA4D-71F7-471A-994F-A2BC288749CC}"/>
              </a:ext>
            </a:extLst>
          </p:cNvPr>
          <p:cNvSpPr txBox="1"/>
          <p:nvPr/>
        </p:nvSpPr>
        <p:spPr>
          <a:xfrm>
            <a:off x="548640" y="1104054"/>
            <a:ext cx="8071104" cy="1200329"/>
          </a:xfrm>
          <a:prstGeom prst="rect">
            <a:avLst/>
          </a:prstGeom>
          <a:noFill/>
        </p:spPr>
        <p:txBody>
          <a:bodyPr wrap="square" rtlCol="0">
            <a:spAutoFit/>
          </a:bodyPr>
          <a:lstStyle/>
          <a:p>
            <a:pPr marL="228600" marR="0">
              <a:spcBef>
                <a:spcPts val="0"/>
              </a:spcBef>
              <a:spcAft>
                <a:spcPts val="0"/>
              </a:spcAft>
            </a:pPr>
            <a:r>
              <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rPr>
              <a:t>Note:  Use this tool to propagate suppliers from one organization to others.  Only suppliers that are Approved can be propagated. Any supplier profile propagated via the Bulk Propagated process will result in an Approved profile status.   See screens next two slides  - steps follow:</a:t>
            </a:r>
            <a:endParaRPr lang="en-US" sz="2000" dirty="0">
              <a:latin typeface="Times New Roman" panose="02020603050405020304" pitchFamily="18" charset="0"/>
              <a:ea typeface="Times New Roman" panose="02020603050405020304" pitchFamily="18" charset="0"/>
            </a:endParaRPr>
          </a:p>
        </p:txBody>
      </p:sp>
      <p:pic>
        <p:nvPicPr>
          <p:cNvPr id="17410" name="Picture 1">
            <a:extLst>
              <a:ext uri="{FF2B5EF4-FFF2-40B4-BE49-F238E27FC236}">
                <a16:creationId xmlns:a16="http://schemas.microsoft.com/office/drawing/2014/main" xmlns="" id="{923CE077-292D-40E1-B884-1061783C56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938" y="2223707"/>
            <a:ext cx="7570195" cy="3916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3690752"/>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E893F276-3863-4076-9C10-37286299F4AC}"/>
              </a:ext>
            </a:extLst>
          </p:cNvPr>
          <p:cNvSpPr>
            <a:spLocks noGrp="1"/>
          </p:cNvSpPr>
          <p:nvPr>
            <p:ph type="body" sz="quarter" idx="10"/>
          </p:nvPr>
        </p:nvSpPr>
        <p:spPr/>
        <p:txBody>
          <a:bodyPr/>
          <a:lstStyle/>
          <a:p>
            <a:r>
              <a:rPr lang="en-US" dirty="0"/>
              <a:t>Bulk Propagate Supplier, screen</a:t>
            </a:r>
          </a:p>
        </p:txBody>
      </p:sp>
      <p:sp>
        <p:nvSpPr>
          <p:cNvPr id="3" name="TextBox 2">
            <a:extLst>
              <a:ext uri="{FF2B5EF4-FFF2-40B4-BE49-F238E27FC236}">
                <a16:creationId xmlns:a16="http://schemas.microsoft.com/office/drawing/2014/main" xmlns="" id="{44E8EA4D-71F7-471A-994F-A2BC288749CC}"/>
              </a:ext>
            </a:extLst>
          </p:cNvPr>
          <p:cNvSpPr txBox="1"/>
          <p:nvPr/>
        </p:nvSpPr>
        <p:spPr>
          <a:xfrm>
            <a:off x="548640" y="1146048"/>
            <a:ext cx="8071104" cy="369332"/>
          </a:xfrm>
          <a:prstGeom prst="rect">
            <a:avLst/>
          </a:prstGeom>
          <a:noFill/>
        </p:spPr>
        <p:txBody>
          <a:bodyPr wrap="square" rtlCol="0">
            <a:spAutoFit/>
          </a:bodyPr>
          <a:lstStyle/>
          <a:p>
            <a:pPr marL="228600" marR="0">
              <a:spcBef>
                <a:spcPts val="0"/>
              </a:spcBef>
              <a:spcAft>
                <a:spcPts val="0"/>
              </a:spcAft>
            </a:pPr>
            <a:r>
              <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rPr>
              <a:t>Note:</a:t>
            </a:r>
            <a:endParaRPr lang="en-US" sz="2000" dirty="0">
              <a:latin typeface="Times New Roman" panose="02020603050405020304" pitchFamily="18" charset="0"/>
              <a:ea typeface="Times New Roman" panose="02020603050405020304" pitchFamily="18" charset="0"/>
            </a:endParaRPr>
          </a:p>
        </p:txBody>
      </p:sp>
      <p:pic>
        <p:nvPicPr>
          <p:cNvPr id="18434" name="Picture 1">
            <a:extLst>
              <a:ext uri="{FF2B5EF4-FFF2-40B4-BE49-F238E27FC236}">
                <a16:creationId xmlns:a16="http://schemas.microsoft.com/office/drawing/2014/main" xmlns="" id="{C6D7B159-315E-448A-BE62-8AA1B18BFB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6246"/>
          <a:stretch>
            <a:fillRect/>
          </a:stretch>
        </p:blipFill>
        <p:spPr bwMode="auto">
          <a:xfrm>
            <a:off x="694944" y="1214925"/>
            <a:ext cx="7717536" cy="3086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xmlns="" id="{2A2D7AF6-ED88-40A3-B4BB-C6B719C156A7}"/>
              </a:ext>
            </a:extLst>
          </p:cNvPr>
          <p:cNvPicPr>
            <a:picLocks noChangeAspect="1"/>
          </p:cNvPicPr>
          <p:nvPr/>
        </p:nvPicPr>
        <p:blipFill>
          <a:blip r:embed="rId3"/>
          <a:stretch>
            <a:fillRect/>
          </a:stretch>
        </p:blipFill>
        <p:spPr>
          <a:xfrm>
            <a:off x="548640" y="4293251"/>
            <a:ext cx="5376672" cy="2535169"/>
          </a:xfrm>
          <a:prstGeom prst="rect">
            <a:avLst/>
          </a:prstGeom>
        </p:spPr>
      </p:pic>
    </p:spTree>
    <p:extLst>
      <p:ext uri="{BB962C8B-B14F-4D97-AF65-F5344CB8AC3E}">
        <p14:creationId xmlns:p14="http://schemas.microsoft.com/office/powerpoint/2010/main" val="328866322"/>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D677FE5-AE0B-4B79-8367-CE35C71EE699}"/>
              </a:ext>
            </a:extLst>
          </p:cNvPr>
          <p:cNvPicPr>
            <a:picLocks noChangeAspect="1"/>
          </p:cNvPicPr>
          <p:nvPr/>
        </p:nvPicPr>
        <p:blipFill>
          <a:blip r:embed="rId2"/>
          <a:stretch>
            <a:fillRect/>
          </a:stretch>
        </p:blipFill>
        <p:spPr>
          <a:xfrm>
            <a:off x="850042" y="2833116"/>
            <a:ext cx="7972425" cy="1143000"/>
          </a:xfrm>
          <a:prstGeom prst="rect">
            <a:avLst/>
          </a:prstGeom>
        </p:spPr>
      </p:pic>
      <p:sp>
        <p:nvSpPr>
          <p:cNvPr id="6" name="Text Placeholder 5">
            <a:extLst>
              <a:ext uri="{FF2B5EF4-FFF2-40B4-BE49-F238E27FC236}">
                <a16:creationId xmlns:a16="http://schemas.microsoft.com/office/drawing/2014/main" xmlns="" id="{AD99CC9D-E9BF-4C71-A6B1-D38405FEAAF6}"/>
              </a:ext>
            </a:extLst>
          </p:cNvPr>
          <p:cNvSpPr>
            <a:spLocks noGrp="1"/>
          </p:cNvSpPr>
          <p:nvPr>
            <p:ph type="body" sz="quarter" idx="10"/>
          </p:nvPr>
        </p:nvSpPr>
        <p:spPr/>
        <p:txBody>
          <a:bodyPr/>
          <a:lstStyle/>
          <a:p>
            <a:r>
              <a:rPr lang="en-US" dirty="0"/>
              <a:t>Bulk Propagate Supplier, Steps</a:t>
            </a:r>
          </a:p>
        </p:txBody>
      </p:sp>
      <p:sp>
        <p:nvSpPr>
          <p:cNvPr id="3" name="TextBox 2">
            <a:extLst>
              <a:ext uri="{FF2B5EF4-FFF2-40B4-BE49-F238E27FC236}">
                <a16:creationId xmlns:a16="http://schemas.microsoft.com/office/drawing/2014/main" xmlns="" id="{44E8EA4D-71F7-471A-994F-A2BC288749CC}"/>
              </a:ext>
            </a:extLst>
          </p:cNvPr>
          <p:cNvSpPr txBox="1"/>
          <p:nvPr/>
        </p:nvSpPr>
        <p:spPr>
          <a:xfrm>
            <a:off x="548640" y="1328928"/>
            <a:ext cx="7644384" cy="4524315"/>
          </a:xfrm>
          <a:prstGeom prst="rect">
            <a:avLst/>
          </a:prstGeom>
          <a:noFill/>
        </p:spPr>
        <p:txBody>
          <a:bodyPr wrap="square" rtlCol="0">
            <a:spAutoFit/>
          </a:bodyPr>
          <a:lstStyle/>
          <a:p>
            <a:pPr marL="228600" marR="0">
              <a:spcBef>
                <a:spcPts val="0"/>
              </a:spcBef>
              <a:spcAft>
                <a:spcPts val="0"/>
              </a:spcAft>
            </a:pPr>
            <a:r>
              <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rPr>
              <a:t>Steps to complete in order to Bulk Propagate Suppliers to a New Agency</a:t>
            </a:r>
          </a:p>
          <a:p>
            <a:pPr marL="228600" marR="0">
              <a:spcBef>
                <a:spcPts val="0"/>
              </a:spcBef>
              <a:spcAft>
                <a:spcPts val="0"/>
              </a:spcAft>
            </a:pPr>
            <a:endPar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endParaRPr>
          </a:p>
          <a:p>
            <a:pPr marL="571500" marR="0" indent="-342900">
              <a:spcBef>
                <a:spcPts val="0"/>
              </a:spcBef>
              <a:spcAft>
                <a:spcPts val="0"/>
              </a:spcAft>
              <a:buAutoNum type="arabicPeriod"/>
            </a:pPr>
            <a:r>
              <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rPr>
              <a:t>Name—Type an Asterisk (*)</a:t>
            </a:r>
          </a:p>
          <a:p>
            <a:pPr marL="571500" marR="0" indent="-342900">
              <a:spcBef>
                <a:spcPts val="0"/>
              </a:spcBef>
              <a:spcAft>
                <a:spcPts val="0"/>
              </a:spcAft>
              <a:buAutoNum type="arabicPeriod"/>
            </a:pPr>
            <a:r>
              <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rPr>
              <a:t>Status—Select the Approved option from the Status drop down box:</a:t>
            </a:r>
          </a:p>
          <a:p>
            <a:pPr marL="571500" marR="0" indent="-342900">
              <a:spcBef>
                <a:spcPts val="0"/>
              </a:spcBef>
              <a:spcAft>
                <a:spcPts val="0"/>
              </a:spcAft>
              <a:buAutoNum type="arabicPeriod"/>
            </a:pPr>
            <a:endPar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endParaRPr>
          </a:p>
          <a:p>
            <a:pPr marL="571500" marR="0" indent="-342900">
              <a:spcBef>
                <a:spcPts val="0"/>
              </a:spcBef>
              <a:spcAft>
                <a:spcPts val="0"/>
              </a:spcAft>
              <a:buAutoNum type="arabicPeriod"/>
            </a:pPr>
            <a:endPar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endParaRPr>
          </a:p>
          <a:p>
            <a:pPr marL="571500" marR="0" indent="-342900">
              <a:spcBef>
                <a:spcPts val="0"/>
              </a:spcBef>
              <a:spcAft>
                <a:spcPts val="0"/>
              </a:spcAft>
              <a:buAutoNum type="arabicPeriod"/>
            </a:pPr>
            <a:endPar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endParaRPr>
          </a:p>
          <a:p>
            <a:pPr marL="571500" marR="0" indent="-342900">
              <a:spcBef>
                <a:spcPts val="0"/>
              </a:spcBef>
              <a:spcAft>
                <a:spcPts val="0"/>
              </a:spcAft>
              <a:buAutoNum type="arabicPeriod"/>
            </a:pPr>
            <a:endPar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endParaRPr>
          </a:p>
          <a:p>
            <a:pPr marL="571500" marR="0" indent="-342900">
              <a:spcBef>
                <a:spcPts val="0"/>
              </a:spcBef>
              <a:spcAft>
                <a:spcPts val="0"/>
              </a:spcAft>
              <a:buAutoNum type="arabicPeriod"/>
            </a:pPr>
            <a:endPar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endParaRPr>
          </a:p>
          <a:p>
            <a:pPr marL="571500" marR="0" indent="-342900">
              <a:spcBef>
                <a:spcPts val="0"/>
              </a:spcBef>
              <a:spcAft>
                <a:spcPts val="0"/>
              </a:spcAft>
              <a:buAutoNum type="arabicPeriod"/>
            </a:pPr>
            <a:endPar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endParaRPr>
          </a:p>
          <a:p>
            <a:pPr marL="571500" marR="0" indent="-342900">
              <a:spcBef>
                <a:spcPts val="0"/>
              </a:spcBef>
              <a:spcAft>
                <a:spcPts val="0"/>
              </a:spcAft>
              <a:buAutoNum type="arabicPeriod"/>
            </a:pPr>
            <a:endPar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endParaRPr>
          </a:p>
          <a:p>
            <a:pPr marL="571500" marR="0" indent="-342900">
              <a:spcBef>
                <a:spcPts val="0"/>
              </a:spcBef>
              <a:spcAft>
                <a:spcPts val="0"/>
              </a:spcAft>
              <a:buAutoNum type="arabicPeriod"/>
            </a:pPr>
            <a:r>
              <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rPr>
              <a:t>Click the Search button  </a:t>
            </a:r>
          </a:p>
          <a:p>
            <a:pPr marL="571500" marR="0" indent="-342900">
              <a:spcBef>
                <a:spcPts val="0"/>
              </a:spcBef>
              <a:spcAft>
                <a:spcPts val="0"/>
              </a:spcAft>
              <a:buAutoNum type="arabicPeriod"/>
            </a:pPr>
            <a:endPar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endParaRPr>
          </a:p>
          <a:p>
            <a:pPr marL="571500" marR="0" indent="-342900">
              <a:spcBef>
                <a:spcPts val="0"/>
              </a:spcBef>
              <a:spcAft>
                <a:spcPts val="0"/>
              </a:spcAft>
              <a:buAutoNum type="arabicPeriod"/>
            </a:pPr>
            <a:endPar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endParaRPr>
          </a:p>
          <a:p>
            <a:pPr marL="571500" marR="0" indent="-342900">
              <a:spcBef>
                <a:spcPts val="0"/>
              </a:spcBef>
              <a:spcAft>
                <a:spcPts val="0"/>
              </a:spcAft>
              <a:buAutoNum type="arabicPeriod"/>
            </a:pPr>
            <a:endPar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endParaRPr>
          </a:p>
          <a:p>
            <a:pPr marL="228600" marR="0">
              <a:spcBef>
                <a:spcPts val="0"/>
              </a:spcBef>
              <a:spcAft>
                <a:spcPts val="0"/>
              </a:spcAft>
            </a:pPr>
            <a:endPar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endParaRPr>
          </a:p>
        </p:txBody>
      </p:sp>
      <p:pic>
        <p:nvPicPr>
          <p:cNvPr id="4" name="Picture 3">
            <a:extLst>
              <a:ext uri="{FF2B5EF4-FFF2-40B4-BE49-F238E27FC236}">
                <a16:creationId xmlns:a16="http://schemas.microsoft.com/office/drawing/2014/main" xmlns="" id="{561E64D2-B0ED-4EE7-AC78-131E1E01A959}"/>
              </a:ext>
            </a:extLst>
          </p:cNvPr>
          <p:cNvPicPr>
            <a:picLocks noChangeAspect="1"/>
          </p:cNvPicPr>
          <p:nvPr/>
        </p:nvPicPr>
        <p:blipFill>
          <a:blip r:embed="rId3"/>
          <a:stretch>
            <a:fillRect/>
          </a:stretch>
        </p:blipFill>
        <p:spPr>
          <a:xfrm>
            <a:off x="3485165" y="4306824"/>
            <a:ext cx="742950" cy="419100"/>
          </a:xfrm>
          <a:prstGeom prst="rect">
            <a:avLst/>
          </a:prstGeom>
        </p:spPr>
      </p:pic>
    </p:spTree>
    <p:extLst>
      <p:ext uri="{BB962C8B-B14F-4D97-AF65-F5344CB8AC3E}">
        <p14:creationId xmlns:p14="http://schemas.microsoft.com/office/powerpoint/2010/main" val="2298845410"/>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A6E504EA-7624-4877-9DA5-28E27F8BDF04}"/>
              </a:ext>
            </a:extLst>
          </p:cNvPr>
          <p:cNvSpPr>
            <a:spLocks noGrp="1"/>
          </p:cNvSpPr>
          <p:nvPr>
            <p:ph type="body" sz="quarter" idx="10"/>
          </p:nvPr>
        </p:nvSpPr>
        <p:spPr/>
        <p:txBody>
          <a:bodyPr/>
          <a:lstStyle/>
          <a:p>
            <a:r>
              <a:rPr lang="en-US" dirty="0"/>
              <a:t>Bulk Propagate Supplier, Steps continued</a:t>
            </a:r>
          </a:p>
        </p:txBody>
      </p:sp>
      <p:sp>
        <p:nvSpPr>
          <p:cNvPr id="3" name="TextBox 2">
            <a:extLst>
              <a:ext uri="{FF2B5EF4-FFF2-40B4-BE49-F238E27FC236}">
                <a16:creationId xmlns:a16="http://schemas.microsoft.com/office/drawing/2014/main" xmlns="" id="{44E8EA4D-71F7-471A-994F-A2BC288749CC}"/>
              </a:ext>
            </a:extLst>
          </p:cNvPr>
          <p:cNvSpPr txBox="1"/>
          <p:nvPr/>
        </p:nvSpPr>
        <p:spPr>
          <a:xfrm>
            <a:off x="548640" y="1174158"/>
            <a:ext cx="7644384" cy="5078313"/>
          </a:xfrm>
          <a:prstGeom prst="rect">
            <a:avLst/>
          </a:prstGeom>
          <a:noFill/>
        </p:spPr>
        <p:txBody>
          <a:bodyPr wrap="square" rtlCol="0">
            <a:spAutoFit/>
          </a:bodyPr>
          <a:lstStyle/>
          <a:p>
            <a:pPr marL="228600"/>
            <a:r>
              <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rPr>
              <a:t>4.  When the result come back (this could take several seconds), click the double arrow button located between the Supplier section and the Suppliers Selected for Propagation section (to move all (or first 200) suppliers to right side to be propagated):</a:t>
            </a:r>
          </a:p>
          <a:p>
            <a:pPr marL="228600" marR="0">
              <a:spcBef>
                <a:spcPts val="0"/>
              </a:spcBef>
              <a:spcAft>
                <a:spcPts val="0"/>
              </a:spcAft>
            </a:pPr>
            <a:endPar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endParaRPr>
          </a:p>
          <a:p>
            <a:pPr marL="228600" marR="0">
              <a:spcBef>
                <a:spcPts val="0"/>
              </a:spcBef>
              <a:spcAft>
                <a:spcPts val="0"/>
              </a:spcAft>
            </a:pPr>
            <a:endPar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endParaRPr>
          </a:p>
          <a:p>
            <a:pPr marL="228600" marR="0">
              <a:spcBef>
                <a:spcPts val="0"/>
              </a:spcBef>
              <a:spcAft>
                <a:spcPts val="0"/>
              </a:spcAft>
            </a:pPr>
            <a:endPar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endParaRPr>
          </a:p>
          <a:p>
            <a:pPr marL="228600" marR="0">
              <a:spcBef>
                <a:spcPts val="0"/>
              </a:spcBef>
              <a:spcAft>
                <a:spcPts val="0"/>
              </a:spcAft>
            </a:pPr>
            <a:endPar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endParaRPr>
          </a:p>
          <a:p>
            <a:pPr marL="228600" marR="0">
              <a:spcBef>
                <a:spcPts val="0"/>
              </a:spcBef>
              <a:spcAft>
                <a:spcPts val="0"/>
              </a:spcAft>
            </a:pPr>
            <a:endPar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endParaRPr>
          </a:p>
          <a:p>
            <a:pPr marL="228600" marR="0">
              <a:spcBef>
                <a:spcPts val="0"/>
              </a:spcBef>
              <a:spcAft>
                <a:spcPts val="0"/>
              </a:spcAft>
            </a:pPr>
            <a:endPar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endParaRPr>
          </a:p>
          <a:p>
            <a:pPr marL="228600" marR="0">
              <a:spcBef>
                <a:spcPts val="0"/>
              </a:spcBef>
              <a:spcAft>
                <a:spcPts val="0"/>
              </a:spcAft>
            </a:pPr>
            <a:endPar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endParaRPr>
          </a:p>
          <a:p>
            <a:pPr marL="228600" marR="0">
              <a:spcBef>
                <a:spcPts val="0"/>
              </a:spcBef>
              <a:spcAft>
                <a:spcPts val="0"/>
              </a:spcAft>
            </a:pPr>
            <a:endPar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endParaRPr>
          </a:p>
          <a:p>
            <a:pPr marL="228600" marR="0">
              <a:spcBef>
                <a:spcPts val="0"/>
              </a:spcBef>
              <a:spcAft>
                <a:spcPts val="0"/>
              </a:spcAft>
            </a:pPr>
            <a:endPar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endParaRPr>
          </a:p>
          <a:p>
            <a:pPr marL="228600" marR="0">
              <a:spcBef>
                <a:spcPts val="0"/>
              </a:spcBef>
              <a:spcAft>
                <a:spcPts val="0"/>
              </a:spcAft>
            </a:pPr>
            <a:r>
              <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rPr>
              <a:t>           After: </a:t>
            </a:r>
          </a:p>
          <a:p>
            <a:pPr marL="228600" marR="0">
              <a:spcBef>
                <a:spcPts val="0"/>
              </a:spcBef>
              <a:spcAft>
                <a:spcPts val="0"/>
              </a:spcAft>
            </a:pPr>
            <a:endPar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endParaRPr>
          </a:p>
          <a:p>
            <a:pPr marL="228600" marR="0">
              <a:spcBef>
                <a:spcPts val="0"/>
              </a:spcBef>
              <a:spcAft>
                <a:spcPts val="0"/>
              </a:spcAft>
            </a:pPr>
            <a:endPar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endParaRPr>
          </a:p>
          <a:p>
            <a:pPr marL="228600" marR="0">
              <a:spcBef>
                <a:spcPts val="0"/>
              </a:spcBef>
              <a:spcAft>
                <a:spcPts val="0"/>
              </a:spcAft>
            </a:pPr>
            <a:endPar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endParaRPr>
          </a:p>
          <a:p>
            <a:pPr marL="228600" marR="0">
              <a:spcBef>
                <a:spcPts val="0"/>
              </a:spcBef>
              <a:spcAft>
                <a:spcPts val="0"/>
              </a:spcAft>
            </a:pPr>
            <a:endPar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endParaRPr>
          </a:p>
        </p:txBody>
      </p:sp>
      <p:pic>
        <p:nvPicPr>
          <p:cNvPr id="6" name="Picture 5">
            <a:extLst>
              <a:ext uri="{FF2B5EF4-FFF2-40B4-BE49-F238E27FC236}">
                <a16:creationId xmlns:a16="http://schemas.microsoft.com/office/drawing/2014/main" xmlns="" id="{0BD298E1-0AEB-441A-8180-232F7B606C81}"/>
              </a:ext>
            </a:extLst>
          </p:cNvPr>
          <p:cNvPicPr>
            <a:picLocks noChangeAspect="1"/>
          </p:cNvPicPr>
          <p:nvPr/>
        </p:nvPicPr>
        <p:blipFill rotWithShape="1">
          <a:blip r:embed="rId2"/>
          <a:srcRect t="7846"/>
          <a:stretch/>
        </p:blipFill>
        <p:spPr>
          <a:xfrm>
            <a:off x="1129856" y="2584704"/>
            <a:ext cx="6305550" cy="2213252"/>
          </a:xfrm>
          <a:prstGeom prst="rect">
            <a:avLst/>
          </a:prstGeom>
        </p:spPr>
      </p:pic>
      <p:sp>
        <p:nvSpPr>
          <p:cNvPr id="7" name="Rectangle 6">
            <a:extLst>
              <a:ext uri="{FF2B5EF4-FFF2-40B4-BE49-F238E27FC236}">
                <a16:creationId xmlns:a16="http://schemas.microsoft.com/office/drawing/2014/main" xmlns="" id="{35C4B463-D899-49A6-93EB-71BFC0FDF840}"/>
              </a:ext>
            </a:extLst>
          </p:cNvPr>
          <p:cNvSpPr/>
          <p:nvPr/>
        </p:nvSpPr>
        <p:spPr>
          <a:xfrm>
            <a:off x="3820718" y="3040612"/>
            <a:ext cx="874590" cy="471685"/>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mouse-pointer-md.png">
            <a:extLst>
              <a:ext uri="{FF2B5EF4-FFF2-40B4-BE49-F238E27FC236}">
                <a16:creationId xmlns:a16="http://schemas.microsoft.com/office/drawing/2014/main" xmlns="" id="{F5C3F95D-6B70-4769-8C61-C754C8517AC2}"/>
              </a:ext>
            </a:extLst>
          </p:cNvPr>
          <p:cNvPicPr>
            <a:picLocks noChangeAspect="1"/>
          </p:cNvPicPr>
          <p:nvPr/>
        </p:nvPicPr>
        <p:blipFill>
          <a:blip r:embed="rId3"/>
          <a:stretch>
            <a:fillRect/>
          </a:stretch>
        </p:blipFill>
        <p:spPr>
          <a:xfrm>
            <a:off x="4468367" y="3445432"/>
            <a:ext cx="193891" cy="210049"/>
          </a:xfrm>
          <a:prstGeom prst="rect">
            <a:avLst/>
          </a:prstGeom>
        </p:spPr>
      </p:pic>
      <p:pic>
        <p:nvPicPr>
          <p:cNvPr id="10" name="Picture 9">
            <a:extLst>
              <a:ext uri="{FF2B5EF4-FFF2-40B4-BE49-F238E27FC236}">
                <a16:creationId xmlns:a16="http://schemas.microsoft.com/office/drawing/2014/main" xmlns="" id="{9C4B5949-F599-4E28-95A3-E9642BFE0F81}"/>
              </a:ext>
            </a:extLst>
          </p:cNvPr>
          <p:cNvPicPr>
            <a:picLocks noChangeAspect="1"/>
          </p:cNvPicPr>
          <p:nvPr/>
        </p:nvPicPr>
        <p:blipFill>
          <a:blip r:embed="rId4"/>
          <a:stretch>
            <a:fillRect/>
          </a:stretch>
        </p:blipFill>
        <p:spPr>
          <a:xfrm>
            <a:off x="1718605" y="5060902"/>
            <a:ext cx="5585080" cy="1594532"/>
          </a:xfrm>
          <a:prstGeom prst="rect">
            <a:avLst/>
          </a:prstGeom>
        </p:spPr>
      </p:pic>
    </p:spTree>
    <p:extLst>
      <p:ext uri="{BB962C8B-B14F-4D97-AF65-F5344CB8AC3E}">
        <p14:creationId xmlns:p14="http://schemas.microsoft.com/office/powerpoint/2010/main" val="1942129117"/>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7284BE91-6479-43E3-BCB4-0E3DF3889D7A}"/>
              </a:ext>
            </a:extLst>
          </p:cNvPr>
          <p:cNvSpPr>
            <a:spLocks noGrp="1"/>
          </p:cNvSpPr>
          <p:nvPr>
            <p:ph type="body" sz="quarter" idx="10"/>
          </p:nvPr>
        </p:nvSpPr>
        <p:spPr/>
        <p:txBody>
          <a:bodyPr/>
          <a:lstStyle/>
          <a:p>
            <a:r>
              <a:rPr lang="en-US" dirty="0"/>
              <a:t>Bulk Propagate Supplier, Steps Continued</a:t>
            </a:r>
          </a:p>
        </p:txBody>
      </p:sp>
      <p:sp>
        <p:nvSpPr>
          <p:cNvPr id="3" name="TextBox 2">
            <a:extLst>
              <a:ext uri="{FF2B5EF4-FFF2-40B4-BE49-F238E27FC236}">
                <a16:creationId xmlns:a16="http://schemas.microsoft.com/office/drawing/2014/main" xmlns="" id="{44E8EA4D-71F7-471A-994F-A2BC288749CC}"/>
              </a:ext>
            </a:extLst>
          </p:cNvPr>
          <p:cNvSpPr txBox="1"/>
          <p:nvPr/>
        </p:nvSpPr>
        <p:spPr>
          <a:xfrm>
            <a:off x="548640" y="1451191"/>
            <a:ext cx="7644384" cy="4247317"/>
          </a:xfrm>
          <a:prstGeom prst="rect">
            <a:avLst/>
          </a:prstGeom>
          <a:noFill/>
        </p:spPr>
        <p:txBody>
          <a:bodyPr wrap="square" rtlCol="0">
            <a:spAutoFit/>
          </a:bodyPr>
          <a:lstStyle/>
          <a:p>
            <a:pPr marL="571500" marR="0" indent="-342900">
              <a:spcBef>
                <a:spcPts val="0"/>
              </a:spcBef>
              <a:spcAft>
                <a:spcPts val="0"/>
              </a:spcAft>
              <a:buAutoNum type="arabicPeriod" startAt="5"/>
            </a:pPr>
            <a:r>
              <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rPr>
              <a:t>Scroll to the bottom of the page and select the Agency(s) name from the Select an organization to which the selected suppliers will be associated section:</a:t>
            </a:r>
          </a:p>
          <a:p>
            <a:pPr marL="571500" marR="0" indent="-342900">
              <a:spcBef>
                <a:spcPts val="0"/>
              </a:spcBef>
              <a:spcAft>
                <a:spcPts val="0"/>
              </a:spcAft>
              <a:buAutoNum type="arabicPeriod" startAt="5"/>
            </a:pPr>
            <a:endPar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endParaRPr>
          </a:p>
          <a:p>
            <a:pPr marL="571500" marR="0" indent="-342900">
              <a:spcBef>
                <a:spcPts val="0"/>
              </a:spcBef>
              <a:spcAft>
                <a:spcPts val="0"/>
              </a:spcAft>
              <a:buAutoNum type="arabicPeriod" startAt="5"/>
            </a:pPr>
            <a:endPar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endParaRPr>
          </a:p>
          <a:p>
            <a:pPr marL="571500" marR="0" indent="-342900">
              <a:spcBef>
                <a:spcPts val="0"/>
              </a:spcBef>
              <a:spcAft>
                <a:spcPts val="0"/>
              </a:spcAft>
              <a:buAutoNum type="arabicPeriod" startAt="5"/>
            </a:pPr>
            <a:endPar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endParaRPr>
          </a:p>
          <a:p>
            <a:pPr marL="571500" marR="0" indent="-342900">
              <a:spcBef>
                <a:spcPts val="0"/>
              </a:spcBef>
              <a:spcAft>
                <a:spcPts val="0"/>
              </a:spcAft>
              <a:buAutoNum type="arabicPeriod" startAt="5"/>
            </a:pPr>
            <a:endPar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endParaRPr>
          </a:p>
          <a:p>
            <a:pPr marL="571500" marR="0" indent="-342900">
              <a:spcBef>
                <a:spcPts val="0"/>
              </a:spcBef>
              <a:spcAft>
                <a:spcPts val="0"/>
              </a:spcAft>
              <a:buAutoNum type="arabicPeriod" startAt="5"/>
            </a:pPr>
            <a:endPar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endParaRPr>
          </a:p>
          <a:p>
            <a:pPr marL="571500" marR="0" indent="-342900">
              <a:spcBef>
                <a:spcPts val="0"/>
              </a:spcBef>
              <a:spcAft>
                <a:spcPts val="0"/>
              </a:spcAft>
              <a:buAutoNum type="arabicPeriod" startAt="5"/>
            </a:pPr>
            <a:endPar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endParaRPr>
          </a:p>
          <a:p>
            <a:pPr marL="571500" marR="0" indent="-342900">
              <a:spcBef>
                <a:spcPts val="0"/>
              </a:spcBef>
              <a:spcAft>
                <a:spcPts val="0"/>
              </a:spcAft>
              <a:buAutoNum type="arabicPeriod" startAt="5"/>
            </a:pPr>
            <a:endPar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endParaRPr>
          </a:p>
          <a:p>
            <a:pPr marL="571500" marR="0" indent="-342900">
              <a:spcBef>
                <a:spcPts val="0"/>
              </a:spcBef>
              <a:spcAft>
                <a:spcPts val="0"/>
              </a:spcAft>
              <a:buAutoNum type="arabicPeriod" startAt="5"/>
            </a:pPr>
            <a:endPar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endParaRPr>
          </a:p>
          <a:p>
            <a:pPr marL="571500" marR="0" indent="-342900">
              <a:spcBef>
                <a:spcPts val="0"/>
              </a:spcBef>
              <a:spcAft>
                <a:spcPts val="0"/>
              </a:spcAft>
              <a:buAutoNum type="arabicPeriod" startAt="5"/>
            </a:pPr>
            <a:endPar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endParaRPr>
          </a:p>
          <a:p>
            <a:pPr marL="571500" marR="0" indent="-342900">
              <a:spcBef>
                <a:spcPts val="0"/>
              </a:spcBef>
              <a:spcAft>
                <a:spcPts val="0"/>
              </a:spcAft>
              <a:buAutoNum type="arabicPeriod" startAt="5"/>
            </a:pPr>
            <a:endPar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endParaRPr>
          </a:p>
          <a:p>
            <a:pPr marL="571500" marR="0" indent="-342900">
              <a:spcBef>
                <a:spcPts val="0"/>
              </a:spcBef>
              <a:spcAft>
                <a:spcPts val="0"/>
              </a:spcAft>
              <a:buAutoNum type="arabicPeriod" startAt="5"/>
            </a:pPr>
            <a:r>
              <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rPr>
              <a:t>Leave the Radio button selected for the Copy option  </a:t>
            </a:r>
          </a:p>
          <a:p>
            <a:pPr marL="571500" marR="0" indent="-342900">
              <a:spcBef>
                <a:spcPts val="0"/>
              </a:spcBef>
              <a:spcAft>
                <a:spcPts val="0"/>
              </a:spcAft>
              <a:buAutoNum type="arabicPeriod" startAt="5"/>
            </a:pPr>
            <a:r>
              <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rPr>
              <a:t>Click the </a:t>
            </a:r>
            <a:r>
              <a:rPr lang="en-US" b="1" dirty="0">
                <a:solidFill>
                  <a:srgbClr val="365F91"/>
                </a:solidFill>
                <a:latin typeface="Calibri" panose="020F0502020204030204" pitchFamily="34" charset="0"/>
                <a:ea typeface="Times New Roman" panose="02020603050405020304" pitchFamily="18" charset="0"/>
                <a:cs typeface="Calibri" panose="020F0502020204030204" pitchFamily="34" charset="0"/>
              </a:rPr>
              <a:t>Propagate</a:t>
            </a:r>
            <a:r>
              <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rPr>
              <a:t> button at the bottom of the page</a:t>
            </a:r>
          </a:p>
        </p:txBody>
      </p:sp>
      <p:pic>
        <p:nvPicPr>
          <p:cNvPr id="8" name="Picture 7">
            <a:extLst>
              <a:ext uri="{FF2B5EF4-FFF2-40B4-BE49-F238E27FC236}">
                <a16:creationId xmlns:a16="http://schemas.microsoft.com/office/drawing/2014/main" xmlns="" id="{796108B8-2E74-4F22-8FAA-14DD85E8C535}"/>
              </a:ext>
            </a:extLst>
          </p:cNvPr>
          <p:cNvPicPr>
            <a:picLocks noChangeAspect="1"/>
          </p:cNvPicPr>
          <p:nvPr/>
        </p:nvPicPr>
        <p:blipFill>
          <a:blip r:embed="rId2"/>
          <a:stretch>
            <a:fillRect/>
          </a:stretch>
        </p:blipFill>
        <p:spPr>
          <a:xfrm>
            <a:off x="2371725" y="2545842"/>
            <a:ext cx="4400550" cy="2400300"/>
          </a:xfrm>
          <a:prstGeom prst="rect">
            <a:avLst/>
          </a:prstGeom>
        </p:spPr>
      </p:pic>
    </p:spTree>
    <p:extLst>
      <p:ext uri="{BB962C8B-B14F-4D97-AF65-F5344CB8AC3E}">
        <p14:creationId xmlns:p14="http://schemas.microsoft.com/office/powerpoint/2010/main" val="143779315"/>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25B4B9C6-247A-4116-8952-E02EDF793C58}"/>
              </a:ext>
            </a:extLst>
          </p:cNvPr>
          <p:cNvSpPr>
            <a:spLocks noGrp="1"/>
          </p:cNvSpPr>
          <p:nvPr>
            <p:ph type="body" sz="quarter" idx="10"/>
          </p:nvPr>
        </p:nvSpPr>
        <p:spPr/>
        <p:txBody>
          <a:bodyPr/>
          <a:lstStyle/>
          <a:p>
            <a:r>
              <a:rPr lang="en-US" dirty="0"/>
              <a:t>Bulk Propagate Supplier, Steps continued</a:t>
            </a:r>
          </a:p>
        </p:txBody>
      </p:sp>
      <p:sp>
        <p:nvSpPr>
          <p:cNvPr id="3" name="TextBox 2">
            <a:extLst>
              <a:ext uri="{FF2B5EF4-FFF2-40B4-BE49-F238E27FC236}">
                <a16:creationId xmlns:a16="http://schemas.microsoft.com/office/drawing/2014/main" xmlns="" id="{44E8EA4D-71F7-471A-994F-A2BC288749CC}"/>
              </a:ext>
            </a:extLst>
          </p:cNvPr>
          <p:cNvSpPr txBox="1"/>
          <p:nvPr/>
        </p:nvSpPr>
        <p:spPr>
          <a:xfrm>
            <a:off x="548640" y="1569725"/>
            <a:ext cx="7644384" cy="5632311"/>
          </a:xfrm>
          <a:prstGeom prst="rect">
            <a:avLst/>
          </a:prstGeom>
          <a:noFill/>
        </p:spPr>
        <p:txBody>
          <a:bodyPr wrap="square" rtlCol="0">
            <a:spAutoFit/>
          </a:bodyPr>
          <a:lstStyle/>
          <a:p>
            <a:pPr marL="571500" marR="0" indent="-342900">
              <a:spcBef>
                <a:spcPts val="0"/>
              </a:spcBef>
              <a:spcAft>
                <a:spcPts val="0"/>
              </a:spcAft>
              <a:buAutoNum type="arabicPeriod" startAt="8"/>
            </a:pPr>
            <a:r>
              <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rPr>
              <a:t>A Script window will appear in the top left corner of the page while the propagation process is being complete for the selected suppliers as shown below:</a:t>
            </a:r>
          </a:p>
          <a:p>
            <a:pPr marL="571500" marR="0" indent="-342900">
              <a:spcBef>
                <a:spcPts val="0"/>
              </a:spcBef>
              <a:spcAft>
                <a:spcPts val="0"/>
              </a:spcAft>
              <a:buAutoNum type="arabicPeriod" startAt="8"/>
            </a:pPr>
            <a:endPar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endParaRPr>
          </a:p>
          <a:p>
            <a:pPr marL="571500" marR="0" indent="-342900">
              <a:spcBef>
                <a:spcPts val="0"/>
              </a:spcBef>
              <a:spcAft>
                <a:spcPts val="0"/>
              </a:spcAft>
              <a:buAutoNum type="arabicPeriod" startAt="8"/>
            </a:pPr>
            <a:endPar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endParaRPr>
          </a:p>
          <a:p>
            <a:pPr marL="571500" marR="0" indent="-342900">
              <a:spcBef>
                <a:spcPts val="0"/>
              </a:spcBef>
              <a:spcAft>
                <a:spcPts val="0"/>
              </a:spcAft>
              <a:buAutoNum type="arabicPeriod" startAt="8"/>
            </a:pPr>
            <a:endPar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endParaRPr>
          </a:p>
          <a:p>
            <a:pPr marL="571500" marR="0" indent="-342900">
              <a:spcBef>
                <a:spcPts val="0"/>
              </a:spcBef>
              <a:spcAft>
                <a:spcPts val="0"/>
              </a:spcAft>
              <a:buAutoNum type="arabicPeriod" startAt="8"/>
            </a:pPr>
            <a:endPar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endParaRPr>
          </a:p>
          <a:p>
            <a:pPr marL="571500" marR="0" indent="-342900">
              <a:spcBef>
                <a:spcPts val="0"/>
              </a:spcBef>
              <a:spcAft>
                <a:spcPts val="0"/>
              </a:spcAft>
              <a:buAutoNum type="arabicPeriod" startAt="8"/>
            </a:pPr>
            <a:endPar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endParaRPr>
          </a:p>
          <a:p>
            <a:pPr marL="571500" marR="0" indent="-342900">
              <a:spcBef>
                <a:spcPts val="0"/>
              </a:spcBef>
              <a:spcAft>
                <a:spcPts val="0"/>
              </a:spcAft>
              <a:buAutoNum type="arabicPeriod" startAt="8"/>
            </a:pPr>
            <a:endPar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endParaRPr>
          </a:p>
          <a:p>
            <a:pPr marL="571500" marR="0" indent="-342900">
              <a:spcBef>
                <a:spcPts val="0"/>
              </a:spcBef>
              <a:spcAft>
                <a:spcPts val="0"/>
              </a:spcAft>
              <a:buAutoNum type="arabicPeriod" startAt="8"/>
            </a:pPr>
            <a:endPar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endParaRPr>
          </a:p>
          <a:p>
            <a:pPr marL="571500" marR="0" indent="-342900">
              <a:spcBef>
                <a:spcPts val="0"/>
              </a:spcBef>
              <a:spcAft>
                <a:spcPts val="0"/>
              </a:spcAft>
              <a:buAutoNum type="arabicPeriod" startAt="8"/>
            </a:pPr>
            <a:r>
              <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rPr>
              <a:t>Click the Close Button</a:t>
            </a:r>
          </a:p>
          <a:p>
            <a:pPr marL="571500" marR="0" indent="-342900">
              <a:spcBef>
                <a:spcPts val="0"/>
              </a:spcBef>
              <a:spcAft>
                <a:spcPts val="0"/>
              </a:spcAft>
              <a:buAutoNum type="arabicPeriod" startAt="8"/>
            </a:pPr>
            <a:r>
              <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rPr>
              <a:t>The system will return you to the Bulk Propagate page.</a:t>
            </a:r>
          </a:p>
          <a:p>
            <a:pPr marL="571500" marR="0" indent="-342900">
              <a:spcBef>
                <a:spcPts val="0"/>
              </a:spcBef>
              <a:spcAft>
                <a:spcPts val="0"/>
              </a:spcAft>
              <a:buAutoNum type="arabicPeriod" startAt="8"/>
            </a:pPr>
            <a:r>
              <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rPr>
              <a:t>Scroll back to the Suppliers section of the page</a:t>
            </a:r>
          </a:p>
          <a:p>
            <a:pPr marL="571500" marR="0" indent="-342900">
              <a:spcBef>
                <a:spcPts val="0"/>
              </a:spcBef>
              <a:spcAft>
                <a:spcPts val="0"/>
              </a:spcAft>
              <a:buAutoNum type="arabicPeriod" startAt="8"/>
            </a:pPr>
            <a:r>
              <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rPr>
              <a:t>Click the Next button to display the next 200 supplier search results of the Approved Suppliers that need to be propagated to the New Agency.</a:t>
            </a:r>
          </a:p>
          <a:p>
            <a:pPr marL="571500" marR="0" indent="-342900">
              <a:spcBef>
                <a:spcPts val="0"/>
              </a:spcBef>
              <a:spcAft>
                <a:spcPts val="0"/>
              </a:spcAft>
              <a:buAutoNum type="arabicPeriod" startAt="8"/>
            </a:pPr>
            <a:r>
              <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rPr>
              <a:t>Repeat steps 4 through 12 until all Suppliers produced in the search results in the Supplier section are propagated to the New Agency.</a:t>
            </a:r>
          </a:p>
          <a:p>
            <a:pPr marL="571500" marR="0" indent="-342900">
              <a:spcBef>
                <a:spcPts val="0"/>
              </a:spcBef>
              <a:spcAft>
                <a:spcPts val="0"/>
              </a:spcAft>
              <a:buAutoNum type="arabicPeriod" startAt="8"/>
            </a:pPr>
            <a:endPar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endParaRPr>
          </a:p>
          <a:p>
            <a:pPr marL="571500" marR="0" indent="-342900">
              <a:spcBef>
                <a:spcPts val="0"/>
              </a:spcBef>
              <a:spcAft>
                <a:spcPts val="0"/>
              </a:spcAft>
              <a:buAutoNum type="arabicPeriod" startAt="8"/>
            </a:pPr>
            <a:endPar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endParaRPr>
          </a:p>
          <a:p>
            <a:pPr marL="571500" marR="0" indent="-342900">
              <a:spcBef>
                <a:spcPts val="0"/>
              </a:spcBef>
              <a:spcAft>
                <a:spcPts val="0"/>
              </a:spcAft>
              <a:buAutoNum type="arabicPeriod" startAt="8"/>
            </a:pPr>
            <a:endPar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endParaRPr>
          </a:p>
        </p:txBody>
      </p:sp>
      <p:pic>
        <p:nvPicPr>
          <p:cNvPr id="4" name="Picture 3">
            <a:extLst>
              <a:ext uri="{FF2B5EF4-FFF2-40B4-BE49-F238E27FC236}">
                <a16:creationId xmlns:a16="http://schemas.microsoft.com/office/drawing/2014/main" xmlns="" id="{BCC03821-39DF-4A68-A941-52EFA420515D}"/>
              </a:ext>
            </a:extLst>
          </p:cNvPr>
          <p:cNvPicPr>
            <a:picLocks noChangeAspect="1"/>
          </p:cNvPicPr>
          <p:nvPr/>
        </p:nvPicPr>
        <p:blipFill>
          <a:blip r:embed="rId2"/>
          <a:stretch>
            <a:fillRect/>
          </a:stretch>
        </p:blipFill>
        <p:spPr>
          <a:xfrm>
            <a:off x="2781394" y="2189534"/>
            <a:ext cx="2963609" cy="2217885"/>
          </a:xfrm>
          <a:prstGeom prst="rect">
            <a:avLst/>
          </a:prstGeom>
        </p:spPr>
      </p:pic>
    </p:spTree>
    <p:extLst>
      <p:ext uri="{BB962C8B-B14F-4D97-AF65-F5344CB8AC3E}">
        <p14:creationId xmlns:p14="http://schemas.microsoft.com/office/powerpoint/2010/main" val="751039959"/>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217265BD-8540-43F3-8980-638A73CDAA8B}"/>
              </a:ext>
            </a:extLst>
          </p:cNvPr>
          <p:cNvSpPr>
            <a:spLocks noGrp="1"/>
          </p:cNvSpPr>
          <p:nvPr>
            <p:ph type="body" sz="quarter" idx="10"/>
          </p:nvPr>
        </p:nvSpPr>
        <p:spPr/>
        <p:txBody>
          <a:bodyPr/>
          <a:lstStyle/>
          <a:p>
            <a:r>
              <a:rPr lang="en-US" dirty="0"/>
              <a:t>Bulk Propagate Supplier, Steps Continued</a:t>
            </a:r>
          </a:p>
        </p:txBody>
      </p:sp>
      <p:sp>
        <p:nvSpPr>
          <p:cNvPr id="3" name="TextBox 2">
            <a:extLst>
              <a:ext uri="{FF2B5EF4-FFF2-40B4-BE49-F238E27FC236}">
                <a16:creationId xmlns:a16="http://schemas.microsoft.com/office/drawing/2014/main" xmlns="" id="{44E8EA4D-71F7-471A-994F-A2BC288749CC}"/>
              </a:ext>
            </a:extLst>
          </p:cNvPr>
          <p:cNvSpPr txBox="1"/>
          <p:nvPr/>
        </p:nvSpPr>
        <p:spPr>
          <a:xfrm>
            <a:off x="548640" y="1544322"/>
            <a:ext cx="7644384" cy="4524315"/>
          </a:xfrm>
          <a:prstGeom prst="rect">
            <a:avLst/>
          </a:prstGeom>
          <a:noFill/>
        </p:spPr>
        <p:txBody>
          <a:bodyPr wrap="square" rtlCol="0">
            <a:spAutoFit/>
          </a:bodyPr>
          <a:lstStyle/>
          <a:p>
            <a:pPr marL="228600" marR="0">
              <a:spcBef>
                <a:spcPts val="0"/>
              </a:spcBef>
              <a:spcAft>
                <a:spcPts val="0"/>
              </a:spcAft>
            </a:pPr>
            <a:r>
              <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rPr>
              <a:t>14. When you have reached the last page of Approved Suppliers for propagation to the New Agency the following system message will appear</a:t>
            </a:r>
          </a:p>
          <a:p>
            <a:pPr marL="228600" marR="0">
              <a:spcBef>
                <a:spcPts val="0"/>
              </a:spcBef>
              <a:spcAft>
                <a:spcPts val="0"/>
              </a:spcAft>
            </a:pPr>
            <a:endPar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endParaRPr>
          </a:p>
          <a:p>
            <a:pPr marL="228600" marR="0">
              <a:spcBef>
                <a:spcPts val="0"/>
              </a:spcBef>
              <a:spcAft>
                <a:spcPts val="0"/>
              </a:spcAft>
            </a:pPr>
            <a:endPar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endParaRPr>
          </a:p>
          <a:p>
            <a:pPr marL="228600" marR="0">
              <a:spcBef>
                <a:spcPts val="0"/>
              </a:spcBef>
              <a:spcAft>
                <a:spcPts val="0"/>
              </a:spcAft>
            </a:pPr>
            <a:endPar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endParaRPr>
          </a:p>
          <a:p>
            <a:pPr marL="228600" marR="0">
              <a:spcBef>
                <a:spcPts val="0"/>
              </a:spcBef>
              <a:spcAft>
                <a:spcPts val="0"/>
              </a:spcAft>
            </a:pPr>
            <a:endPar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endParaRPr>
          </a:p>
          <a:p>
            <a:pPr marL="228600" marR="0">
              <a:spcBef>
                <a:spcPts val="0"/>
              </a:spcBef>
              <a:spcAft>
                <a:spcPts val="0"/>
              </a:spcAft>
            </a:pPr>
            <a:endPar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endParaRPr>
          </a:p>
          <a:p>
            <a:pPr marL="228600" marR="0">
              <a:spcBef>
                <a:spcPts val="0"/>
              </a:spcBef>
              <a:spcAft>
                <a:spcPts val="0"/>
              </a:spcAft>
            </a:pPr>
            <a:endPar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endParaRPr>
          </a:p>
          <a:p>
            <a:pPr marL="228600" marR="0">
              <a:spcBef>
                <a:spcPts val="0"/>
              </a:spcBef>
              <a:spcAft>
                <a:spcPts val="0"/>
              </a:spcAft>
            </a:pPr>
            <a:endPar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endParaRPr>
          </a:p>
          <a:p>
            <a:pPr marL="228600" marR="0">
              <a:spcBef>
                <a:spcPts val="0"/>
              </a:spcBef>
              <a:spcAft>
                <a:spcPts val="0"/>
              </a:spcAft>
            </a:pPr>
            <a:endPar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endParaRPr>
          </a:p>
          <a:p>
            <a:pPr marL="228600" marR="0">
              <a:spcBef>
                <a:spcPts val="0"/>
              </a:spcBef>
              <a:spcAft>
                <a:spcPts val="0"/>
              </a:spcAft>
            </a:pPr>
            <a:endPar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endParaRPr>
          </a:p>
          <a:p>
            <a:pPr marL="228600" marR="0">
              <a:spcBef>
                <a:spcPts val="0"/>
              </a:spcBef>
              <a:spcAft>
                <a:spcPts val="0"/>
              </a:spcAft>
            </a:pPr>
            <a:r>
              <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rPr>
              <a:t>Once you have received the above system message—you will have completed the Bulk Propagation of Suppliers to the new agency.</a:t>
            </a:r>
          </a:p>
          <a:p>
            <a:pPr marL="228600" marR="0">
              <a:spcBef>
                <a:spcPts val="0"/>
              </a:spcBef>
              <a:spcAft>
                <a:spcPts val="0"/>
              </a:spcAft>
            </a:pPr>
            <a:endPar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endParaRPr>
          </a:p>
          <a:p>
            <a:pPr marL="228600" marR="0">
              <a:spcBef>
                <a:spcPts val="0"/>
              </a:spcBef>
              <a:spcAft>
                <a:spcPts val="0"/>
              </a:spcAft>
            </a:pPr>
            <a:r>
              <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rPr>
              <a:t>This process can be repeated for many agencies.</a:t>
            </a:r>
          </a:p>
          <a:p>
            <a:pPr marL="228600" marR="0">
              <a:spcBef>
                <a:spcPts val="0"/>
              </a:spcBef>
              <a:spcAft>
                <a:spcPts val="0"/>
              </a:spcAft>
            </a:pPr>
            <a:endPar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endParaRPr>
          </a:p>
        </p:txBody>
      </p:sp>
      <p:pic>
        <p:nvPicPr>
          <p:cNvPr id="5" name="Picture 4">
            <a:extLst>
              <a:ext uri="{FF2B5EF4-FFF2-40B4-BE49-F238E27FC236}">
                <a16:creationId xmlns:a16="http://schemas.microsoft.com/office/drawing/2014/main" xmlns="" id="{F23E7598-05F1-4C5D-968E-FDAAE13E1765}"/>
              </a:ext>
            </a:extLst>
          </p:cNvPr>
          <p:cNvPicPr>
            <a:picLocks noChangeAspect="1"/>
          </p:cNvPicPr>
          <p:nvPr/>
        </p:nvPicPr>
        <p:blipFill>
          <a:blip r:embed="rId2"/>
          <a:stretch>
            <a:fillRect/>
          </a:stretch>
        </p:blipFill>
        <p:spPr>
          <a:xfrm>
            <a:off x="1460945" y="2258759"/>
            <a:ext cx="6268784" cy="2268470"/>
          </a:xfrm>
          <a:prstGeom prst="rect">
            <a:avLst/>
          </a:prstGeom>
        </p:spPr>
      </p:pic>
    </p:spTree>
    <p:extLst>
      <p:ext uri="{BB962C8B-B14F-4D97-AF65-F5344CB8AC3E}">
        <p14:creationId xmlns:p14="http://schemas.microsoft.com/office/powerpoint/2010/main" val="859829615"/>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2506663" y="1733550"/>
            <a:ext cx="6637337" cy="674688"/>
          </a:xfrm>
        </p:spPr>
        <p:txBody>
          <a:bodyPr>
            <a:normAutofit/>
          </a:bodyPr>
          <a:lstStyle/>
          <a:p>
            <a:r>
              <a:rPr lang="en-US" dirty="0"/>
              <a:t>Bulk Supplier Import</a:t>
            </a:r>
          </a:p>
        </p:txBody>
      </p:sp>
    </p:spTree>
    <p:extLst>
      <p:ext uri="{BB962C8B-B14F-4D97-AF65-F5344CB8AC3E}">
        <p14:creationId xmlns:p14="http://schemas.microsoft.com/office/powerpoint/2010/main" val="1912573759"/>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26269" y="1733550"/>
            <a:ext cx="8153400" cy="674688"/>
          </a:xfrm>
        </p:spPr>
        <p:txBody>
          <a:bodyPr>
            <a:normAutofit fontScale="90000"/>
          </a:bodyPr>
          <a:lstStyle/>
          <a:p>
            <a:r>
              <a:rPr lang="en-US" dirty="0"/>
              <a:t>Edit Pending Suppliers – </a:t>
            </a:r>
            <a:br>
              <a:rPr lang="en-US" dirty="0"/>
            </a:br>
            <a:r>
              <a:rPr lang="en-US" dirty="0"/>
              <a:t>Approve &amp; Propagate</a:t>
            </a:r>
          </a:p>
        </p:txBody>
      </p:sp>
    </p:spTree>
    <p:extLst>
      <p:ext uri="{BB962C8B-B14F-4D97-AF65-F5344CB8AC3E}">
        <p14:creationId xmlns:p14="http://schemas.microsoft.com/office/powerpoint/2010/main" val="2565071479"/>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9C6C5737-647F-4A4A-B0F2-6BF45CAD7ED7}"/>
              </a:ext>
            </a:extLst>
          </p:cNvPr>
          <p:cNvPicPr>
            <a:picLocks noChangeAspect="1"/>
          </p:cNvPicPr>
          <p:nvPr/>
        </p:nvPicPr>
        <p:blipFill>
          <a:blip r:embed="rId2"/>
          <a:stretch>
            <a:fillRect/>
          </a:stretch>
        </p:blipFill>
        <p:spPr>
          <a:xfrm>
            <a:off x="0" y="1066206"/>
            <a:ext cx="9144000" cy="3384468"/>
          </a:xfrm>
          <a:prstGeom prst="rect">
            <a:avLst/>
          </a:prstGeom>
        </p:spPr>
      </p:pic>
      <p:sp>
        <p:nvSpPr>
          <p:cNvPr id="3" name="Text Placeholder 2">
            <a:extLst>
              <a:ext uri="{FF2B5EF4-FFF2-40B4-BE49-F238E27FC236}">
                <a16:creationId xmlns:a16="http://schemas.microsoft.com/office/drawing/2014/main" xmlns="" id="{ADB6F2D8-2A55-4241-B932-4DE81AD96220}"/>
              </a:ext>
            </a:extLst>
          </p:cNvPr>
          <p:cNvSpPr>
            <a:spLocks noGrp="1"/>
          </p:cNvSpPr>
          <p:nvPr>
            <p:ph type="body" sz="quarter" idx="10"/>
          </p:nvPr>
        </p:nvSpPr>
        <p:spPr/>
        <p:txBody>
          <a:bodyPr/>
          <a:lstStyle/>
          <a:p>
            <a:r>
              <a:rPr lang="en-US" dirty="0"/>
              <a:t>Select the Head Organization</a:t>
            </a:r>
          </a:p>
        </p:txBody>
      </p:sp>
      <p:sp>
        <p:nvSpPr>
          <p:cNvPr id="8" name="Rectangle 7"/>
          <p:cNvSpPr/>
          <p:nvPr/>
        </p:nvSpPr>
        <p:spPr>
          <a:xfrm>
            <a:off x="0" y="2093056"/>
            <a:ext cx="1938528" cy="132749"/>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mouse-pointer-md.png"/>
          <p:cNvPicPr>
            <a:picLocks noChangeAspect="1"/>
          </p:cNvPicPr>
          <p:nvPr/>
        </p:nvPicPr>
        <p:blipFill>
          <a:blip r:embed="rId3"/>
          <a:stretch>
            <a:fillRect/>
          </a:stretch>
        </p:blipFill>
        <p:spPr>
          <a:xfrm>
            <a:off x="610079" y="2133335"/>
            <a:ext cx="205314" cy="222424"/>
          </a:xfrm>
          <a:prstGeom prst="rect">
            <a:avLst/>
          </a:prstGeom>
        </p:spPr>
      </p:pic>
      <p:sp>
        <p:nvSpPr>
          <p:cNvPr id="5" name="TextBox 4">
            <a:extLst>
              <a:ext uri="{FF2B5EF4-FFF2-40B4-BE49-F238E27FC236}">
                <a16:creationId xmlns:a16="http://schemas.microsoft.com/office/drawing/2014/main" xmlns="" id="{1695881A-0F36-42FD-B770-1EBBDA247CFF}"/>
              </a:ext>
            </a:extLst>
          </p:cNvPr>
          <p:cNvSpPr txBox="1"/>
          <p:nvPr/>
        </p:nvSpPr>
        <p:spPr>
          <a:xfrm>
            <a:off x="292608" y="4718304"/>
            <a:ext cx="8193024" cy="1200329"/>
          </a:xfrm>
          <a:prstGeom prst="rect">
            <a:avLst/>
          </a:prstGeom>
          <a:noFill/>
        </p:spPr>
        <p:txBody>
          <a:bodyPr wrap="square" rtlCol="0">
            <a:spAutoFit/>
          </a:bodyPr>
          <a:lstStyle/>
          <a:p>
            <a:pPr marL="228600"/>
            <a:r>
              <a:rPr lang="en-US" dirty="0">
                <a:solidFill>
                  <a:srgbClr val="365F91"/>
                </a:solidFill>
                <a:latin typeface="Calibri" panose="020F0502020204030204" pitchFamily="34" charset="0"/>
              </a:rPr>
              <a:t>Note the system message pops up, “Please now select an action from the Administration Menu”.  Next sections will review the actions available.</a:t>
            </a:r>
          </a:p>
          <a:p>
            <a:endParaRPr lang="en-US" i="1" dirty="0">
              <a:solidFill>
                <a:schemeClr val="accent1"/>
              </a:solidFill>
            </a:endParaRPr>
          </a:p>
          <a:p>
            <a:endParaRPr lang="en-US" dirty="0"/>
          </a:p>
        </p:txBody>
      </p:sp>
      <p:pic>
        <p:nvPicPr>
          <p:cNvPr id="6" name="Picture 5">
            <a:extLst>
              <a:ext uri="{FF2B5EF4-FFF2-40B4-BE49-F238E27FC236}">
                <a16:creationId xmlns:a16="http://schemas.microsoft.com/office/drawing/2014/main" xmlns="" id="{4F97B7C7-6904-4C7B-9054-58C93C7CFE8E}"/>
              </a:ext>
            </a:extLst>
          </p:cNvPr>
          <p:cNvPicPr>
            <a:picLocks noChangeAspect="1"/>
          </p:cNvPicPr>
          <p:nvPr/>
        </p:nvPicPr>
        <p:blipFill rotWithShape="1">
          <a:blip r:embed="rId4"/>
          <a:srcRect l="13537" b="18512"/>
          <a:stretch/>
        </p:blipFill>
        <p:spPr>
          <a:xfrm>
            <a:off x="3304032" y="5345239"/>
            <a:ext cx="2775394" cy="970217"/>
          </a:xfrm>
          <a:prstGeom prst="rect">
            <a:avLst/>
          </a:prstGeom>
        </p:spPr>
      </p:pic>
    </p:spTree>
    <p:extLst>
      <p:ext uri="{BB962C8B-B14F-4D97-AF65-F5344CB8AC3E}">
        <p14:creationId xmlns:p14="http://schemas.microsoft.com/office/powerpoint/2010/main" val="3130287618"/>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DC4C6E7-BE94-4518-A3A0-F8AF9A4F2E68}"/>
              </a:ext>
            </a:extLst>
          </p:cNvPr>
          <p:cNvPicPr>
            <a:picLocks noChangeAspect="1"/>
          </p:cNvPicPr>
          <p:nvPr/>
        </p:nvPicPr>
        <p:blipFill>
          <a:blip r:embed="rId2"/>
          <a:stretch>
            <a:fillRect/>
          </a:stretch>
        </p:blipFill>
        <p:spPr>
          <a:xfrm>
            <a:off x="0" y="1736766"/>
            <a:ext cx="9144000" cy="3384468"/>
          </a:xfrm>
          <a:prstGeom prst="rect">
            <a:avLst/>
          </a:prstGeom>
        </p:spPr>
      </p:pic>
      <p:sp>
        <p:nvSpPr>
          <p:cNvPr id="4" name="Text Placeholder 3">
            <a:extLst>
              <a:ext uri="{FF2B5EF4-FFF2-40B4-BE49-F238E27FC236}">
                <a16:creationId xmlns:a16="http://schemas.microsoft.com/office/drawing/2014/main" xmlns="" id="{278C98F9-6773-4EF5-85E5-FA35D33D41CF}"/>
              </a:ext>
            </a:extLst>
          </p:cNvPr>
          <p:cNvSpPr>
            <a:spLocks noGrp="1"/>
          </p:cNvSpPr>
          <p:nvPr>
            <p:ph type="body" sz="quarter" idx="10"/>
          </p:nvPr>
        </p:nvSpPr>
        <p:spPr/>
        <p:txBody>
          <a:bodyPr/>
          <a:lstStyle/>
          <a:p>
            <a:r>
              <a:rPr lang="en-US" dirty="0"/>
              <a:t>Select Bulk Supplier Import</a:t>
            </a:r>
          </a:p>
        </p:txBody>
      </p:sp>
      <p:sp>
        <p:nvSpPr>
          <p:cNvPr id="13" name="Rectangle 12"/>
          <p:cNvSpPr/>
          <p:nvPr/>
        </p:nvSpPr>
        <p:spPr>
          <a:xfrm>
            <a:off x="0" y="4838904"/>
            <a:ext cx="1938528" cy="214532"/>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mouse-pointer-md.png"/>
          <p:cNvPicPr>
            <a:picLocks noChangeAspect="1"/>
          </p:cNvPicPr>
          <p:nvPr/>
        </p:nvPicPr>
        <p:blipFill>
          <a:blip r:embed="rId3"/>
          <a:stretch>
            <a:fillRect/>
          </a:stretch>
        </p:blipFill>
        <p:spPr>
          <a:xfrm>
            <a:off x="741800" y="4946170"/>
            <a:ext cx="205314" cy="222424"/>
          </a:xfrm>
          <a:prstGeom prst="rect">
            <a:avLst/>
          </a:prstGeom>
        </p:spPr>
      </p:pic>
    </p:spTree>
    <p:extLst>
      <p:ext uri="{BB962C8B-B14F-4D97-AF65-F5344CB8AC3E}">
        <p14:creationId xmlns:p14="http://schemas.microsoft.com/office/powerpoint/2010/main" val="4073578226"/>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343F022D-21DD-49F4-BCE4-BA52C6D2FAE2}"/>
              </a:ext>
            </a:extLst>
          </p:cNvPr>
          <p:cNvSpPr>
            <a:spLocks noGrp="1"/>
          </p:cNvSpPr>
          <p:nvPr>
            <p:ph type="body" sz="quarter" idx="10"/>
          </p:nvPr>
        </p:nvSpPr>
        <p:spPr/>
        <p:txBody>
          <a:bodyPr/>
          <a:lstStyle/>
          <a:p>
            <a:r>
              <a:rPr lang="en-US" dirty="0"/>
              <a:t>Bulk Supplier Import</a:t>
            </a:r>
          </a:p>
        </p:txBody>
      </p:sp>
      <p:sp>
        <p:nvSpPr>
          <p:cNvPr id="3" name="TextBox 2">
            <a:extLst>
              <a:ext uri="{FF2B5EF4-FFF2-40B4-BE49-F238E27FC236}">
                <a16:creationId xmlns:a16="http://schemas.microsoft.com/office/drawing/2014/main" xmlns="" id="{44E8EA4D-71F7-471A-994F-A2BC288749CC}"/>
              </a:ext>
            </a:extLst>
          </p:cNvPr>
          <p:cNvSpPr txBox="1"/>
          <p:nvPr/>
        </p:nvSpPr>
        <p:spPr>
          <a:xfrm>
            <a:off x="548640" y="1146048"/>
            <a:ext cx="8071104" cy="1477328"/>
          </a:xfrm>
          <a:prstGeom prst="rect">
            <a:avLst/>
          </a:prstGeom>
          <a:noFill/>
        </p:spPr>
        <p:txBody>
          <a:bodyPr wrap="square" rtlCol="0">
            <a:spAutoFit/>
          </a:bodyPr>
          <a:lstStyle/>
          <a:p>
            <a:pPr marL="228600" marR="0">
              <a:spcBef>
                <a:spcPts val="0"/>
              </a:spcBef>
              <a:spcAft>
                <a:spcPts val="0"/>
              </a:spcAft>
            </a:pPr>
            <a:r>
              <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rPr>
              <a:t>Note:  Use this tool to bulk import suppliers</a:t>
            </a:r>
          </a:p>
          <a:p>
            <a:pPr marL="228600" marR="0">
              <a:spcBef>
                <a:spcPts val="0"/>
              </a:spcBef>
              <a:spcAft>
                <a:spcPts val="0"/>
              </a:spcAft>
            </a:pPr>
            <a:endPar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endParaRPr>
          </a:p>
          <a:p>
            <a:pPr marL="228600" marR="0">
              <a:spcBef>
                <a:spcPts val="0"/>
              </a:spcBef>
              <a:spcAft>
                <a:spcPts val="0"/>
              </a:spcAft>
            </a:pPr>
            <a:r>
              <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rPr>
              <a:t>Use the following screen to process Supplier’s to the system.  </a:t>
            </a:r>
          </a:p>
          <a:p>
            <a:pPr marL="228600" marR="0">
              <a:spcBef>
                <a:spcPts val="0"/>
              </a:spcBef>
              <a:spcAft>
                <a:spcPts val="0"/>
              </a:spcAft>
            </a:pPr>
            <a:endPar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endParaRPr>
          </a:p>
          <a:p>
            <a:pPr marL="228600" marR="0">
              <a:spcBef>
                <a:spcPts val="0"/>
              </a:spcBef>
              <a:spcAft>
                <a:spcPts val="0"/>
              </a:spcAft>
            </a:pPr>
            <a:r>
              <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rPr>
              <a:t>Coordination with </a:t>
            </a:r>
            <a:r>
              <a:rPr lang="en-US" dirty="0" err="1">
                <a:solidFill>
                  <a:srgbClr val="365F91"/>
                </a:solidFill>
                <a:latin typeface="Calibri" panose="020F0502020204030204" pitchFamily="34" charset="0"/>
                <a:ea typeface="Times New Roman" panose="02020603050405020304" pitchFamily="18" charset="0"/>
                <a:cs typeface="Calibri" panose="020F0502020204030204" pitchFamily="34" charset="0"/>
              </a:rPr>
              <a:t>Proactis</a:t>
            </a:r>
            <a:r>
              <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rPr>
              <a:t> COM or Prof Services Project Manager is suggested. </a:t>
            </a:r>
            <a:endParaRPr lang="en-US" sz="2000" dirty="0">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xmlns="" id="{3F331C7A-5A83-4DD3-9CA4-1EBBDB0075F8}"/>
              </a:ext>
            </a:extLst>
          </p:cNvPr>
          <p:cNvPicPr>
            <a:picLocks noChangeAspect="1"/>
          </p:cNvPicPr>
          <p:nvPr/>
        </p:nvPicPr>
        <p:blipFill>
          <a:blip r:embed="rId2"/>
          <a:stretch>
            <a:fillRect/>
          </a:stretch>
        </p:blipFill>
        <p:spPr>
          <a:xfrm>
            <a:off x="365204" y="2821865"/>
            <a:ext cx="8595916" cy="2972961"/>
          </a:xfrm>
          <a:prstGeom prst="rect">
            <a:avLst/>
          </a:prstGeom>
        </p:spPr>
      </p:pic>
    </p:spTree>
    <p:extLst>
      <p:ext uri="{BB962C8B-B14F-4D97-AF65-F5344CB8AC3E}">
        <p14:creationId xmlns:p14="http://schemas.microsoft.com/office/powerpoint/2010/main" val="65709559"/>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B9253DB4-92B9-41E5-A7BE-88E6317FA0CF}"/>
              </a:ext>
            </a:extLst>
          </p:cNvPr>
          <p:cNvSpPr>
            <a:spLocks noGrp="1"/>
          </p:cNvSpPr>
          <p:nvPr>
            <p:ph type="body" sz="quarter" idx="10"/>
          </p:nvPr>
        </p:nvSpPr>
        <p:spPr/>
        <p:txBody>
          <a:bodyPr/>
          <a:lstStyle/>
          <a:p>
            <a:r>
              <a:rPr lang="en-US" dirty="0"/>
              <a:t>Bulk Supplier Import</a:t>
            </a:r>
          </a:p>
        </p:txBody>
      </p:sp>
      <p:sp>
        <p:nvSpPr>
          <p:cNvPr id="3" name="TextBox 2">
            <a:extLst>
              <a:ext uri="{FF2B5EF4-FFF2-40B4-BE49-F238E27FC236}">
                <a16:creationId xmlns:a16="http://schemas.microsoft.com/office/drawing/2014/main" xmlns="" id="{44E8EA4D-71F7-471A-994F-A2BC288749CC}"/>
              </a:ext>
            </a:extLst>
          </p:cNvPr>
          <p:cNvSpPr txBox="1"/>
          <p:nvPr/>
        </p:nvSpPr>
        <p:spPr>
          <a:xfrm>
            <a:off x="548640" y="1146048"/>
            <a:ext cx="8071104" cy="646331"/>
          </a:xfrm>
          <a:prstGeom prst="rect">
            <a:avLst/>
          </a:prstGeom>
          <a:noFill/>
        </p:spPr>
        <p:txBody>
          <a:bodyPr wrap="square" rtlCol="0">
            <a:spAutoFit/>
          </a:bodyPr>
          <a:lstStyle/>
          <a:p>
            <a:pPr marL="228600" marR="0">
              <a:spcBef>
                <a:spcPts val="0"/>
              </a:spcBef>
              <a:spcAft>
                <a:spcPts val="0"/>
              </a:spcAft>
            </a:pPr>
            <a:r>
              <a:rPr lang="en-US" dirty="0">
                <a:solidFill>
                  <a:srgbClr val="365F91"/>
                </a:solidFill>
                <a:latin typeface="Calibri" panose="020F0502020204030204" pitchFamily="34" charset="0"/>
                <a:ea typeface="Times New Roman" panose="02020603050405020304" pitchFamily="18" charset="0"/>
                <a:cs typeface="Calibri" panose="020F0502020204030204" pitchFamily="34" charset="0"/>
              </a:rPr>
              <a:t>Use the Help Button to pull up the following screen with instructions and sample spreadsheet and related information to proceed with the vendor load steps</a:t>
            </a:r>
            <a:endParaRPr lang="en-US" sz="2000" dirty="0">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xmlns="" id="{D27C92D2-3187-4F8B-BD5D-7F36A6239595}"/>
              </a:ext>
            </a:extLst>
          </p:cNvPr>
          <p:cNvPicPr>
            <a:picLocks noChangeAspect="1"/>
          </p:cNvPicPr>
          <p:nvPr/>
        </p:nvPicPr>
        <p:blipFill>
          <a:blip r:embed="rId2"/>
          <a:stretch>
            <a:fillRect/>
          </a:stretch>
        </p:blipFill>
        <p:spPr>
          <a:xfrm>
            <a:off x="2950464" y="1792379"/>
            <a:ext cx="3649789" cy="4589985"/>
          </a:xfrm>
          <a:prstGeom prst="rect">
            <a:avLst/>
          </a:prstGeom>
        </p:spPr>
      </p:pic>
    </p:spTree>
    <p:extLst>
      <p:ext uri="{BB962C8B-B14F-4D97-AF65-F5344CB8AC3E}">
        <p14:creationId xmlns:p14="http://schemas.microsoft.com/office/powerpoint/2010/main" val="2940298775"/>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theme/theme1.xml><?xml version="1.0" encoding="utf-8"?>
<a:theme xmlns:a="http://schemas.openxmlformats.org/drawingml/2006/main" name="Theme1">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7942A"/>
      </a:hlink>
      <a:folHlink>
        <a:srgbClr val="0E2646"/>
      </a:folHlink>
    </a:clrScheme>
    <a:fontScheme name="PROACTIS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C3D3D8A2-001B-429A-8FA6-F11E0C750D3E}" vid="{62E77FAB-D98C-49E4-AF6E-19DCF06A2F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E3481DB5F33C0458DC200802AA6D409" ma:contentTypeVersion="11" ma:contentTypeDescription="Create a new document." ma:contentTypeScope="" ma:versionID="bf368e73305694caeff24defa98ef00b">
  <xsd:schema xmlns:xsd="http://www.w3.org/2001/XMLSchema" xmlns:xs="http://www.w3.org/2001/XMLSchema" xmlns:p="http://schemas.microsoft.com/office/2006/metadata/properties" xmlns:ns1="http://schemas.microsoft.com/sharepoint/v3" xmlns:ns3="0c25c043-95e0-4a8c-ac1a-96e4de341b99" xmlns:ns4="4fe5cd1d-7016-463b-babc-b1a6c7126bf0" targetNamespace="http://schemas.microsoft.com/office/2006/metadata/properties" ma:root="true" ma:fieldsID="a607739ba6ca0259f2edc1ea2442f50a" ns1:_="" ns3:_="" ns4:_="">
    <xsd:import namespace="http://schemas.microsoft.com/sharepoint/v3"/>
    <xsd:import namespace="0c25c043-95e0-4a8c-ac1a-96e4de341b99"/>
    <xsd:import namespace="4fe5cd1d-7016-463b-babc-b1a6c7126bf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1:_ip_UnifiedCompliancePolicyProperties" minOccurs="0"/>
                <xsd:element ref="ns1:_ip_UnifiedCompliancePolicyUIActio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25c043-95e0-4a8c-ac1a-96e4de341b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e5cd1d-7016-463b-babc-b1a6c7126bf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02A357-7E49-4757-916A-31C8ECF043D7}">
  <ds:schemaRefs>
    <ds:schemaRef ds:uri="http://purl.org/dc/dcmitype/"/>
    <ds:schemaRef ds:uri="0c25c043-95e0-4a8c-ac1a-96e4de341b99"/>
    <ds:schemaRef ds:uri="http://purl.org/dc/elements/1.1/"/>
    <ds:schemaRef ds:uri="http://schemas.microsoft.com/office/2006/metadata/properties"/>
    <ds:schemaRef ds:uri="http://schemas.microsoft.com/sharepoint/v3"/>
    <ds:schemaRef ds:uri="http://schemas.microsoft.com/office/2006/documentManagement/types"/>
    <ds:schemaRef ds:uri="4fe5cd1d-7016-463b-babc-b1a6c7126bf0"/>
    <ds:schemaRef ds:uri="http://purl.org/dc/term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B08B017-D93E-40FD-8065-509F3F2CC8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c25c043-95e0-4a8c-ac1a-96e4de341b99"/>
    <ds:schemaRef ds:uri="4fe5cd1d-7016-463b-babc-b1a6c7126b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BB49CE2-0A59-448A-8923-4EC5DDEECE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Theme1</Template>
  <TotalTime>2906</TotalTime>
  <Words>2903</Words>
  <Application>Microsoft Office PowerPoint</Application>
  <PresentationFormat>On-screen Show (4:3)</PresentationFormat>
  <Paragraphs>331</Paragraphs>
  <Slides>93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93</vt:i4>
      </vt:variant>
    </vt:vector>
  </HeadingPairs>
  <TitlesOfParts>
    <vt:vector size="99" baseType="lpstr">
      <vt:lpstr>AppleGothic</vt:lpstr>
      <vt:lpstr>Arial</vt:lpstr>
      <vt:lpstr>Calibri</vt:lpstr>
      <vt:lpstr>Times New Roman</vt:lpstr>
      <vt:lpstr>VAG Rounded Std Thin</vt:lpstr>
      <vt:lpstr>Theme1</vt:lpstr>
      <vt:lpstr>PowerPoint Presentation</vt:lpstr>
      <vt:lpstr>PowerPoint Presentation</vt:lpstr>
      <vt:lpstr>PowerPoint Presentation</vt:lpstr>
      <vt:lpstr>Accessing Supplier Administration</vt:lpstr>
      <vt:lpstr>PowerPoint Presentation</vt:lpstr>
      <vt:lpstr>PowerPoint Presentation</vt:lpstr>
      <vt:lpstr>PowerPoint Presentation</vt:lpstr>
      <vt:lpstr>PowerPoint Presentation</vt:lpstr>
      <vt:lpstr>Edit Pending Suppliers –  Approve &amp; Propagate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Edit Suppliers – Update Suppliers</vt:lpstr>
      <vt:lpstr>PowerPoint Presentation</vt:lpstr>
      <vt:lpstr>PowerPoint Presentation</vt:lpstr>
      <vt:lpstr>PowerPoint Presentation</vt:lpstr>
      <vt:lpstr>PowerPoint Presentation</vt:lpstr>
      <vt:lpstr>PowerPoint Presentation</vt:lpstr>
      <vt:lpstr>PowerPoint Presentation</vt:lpstr>
      <vt:lpstr>Edit Suppliers – Export Suppliers</vt:lpstr>
      <vt:lpstr>PowerPoint Presentation</vt:lpstr>
      <vt:lpstr>PowerPoint Presentation</vt:lpstr>
      <vt:lpstr>PowerPoint Presentation</vt:lpstr>
      <vt:lpstr>PowerPoint Presentation</vt:lpstr>
      <vt:lpstr>Edit Suppliers – Notify Suppliers</vt:lpstr>
      <vt:lpstr>PowerPoint Presentation</vt:lpstr>
      <vt:lpstr>PowerPoint Presentation</vt:lpstr>
      <vt:lpstr>PowerPoint Presentation</vt:lpstr>
      <vt:lpstr>PowerPoint Presentation</vt:lpstr>
      <vt:lpstr>PowerPoint Presentation</vt:lpstr>
      <vt:lpstr>Edit Suppliers – Denial of Vendors</vt:lpstr>
      <vt:lpstr>PowerPoint Presentation</vt:lpstr>
      <vt:lpstr>PowerPoint Presentation</vt:lpstr>
      <vt:lpstr>PowerPoint Presentation</vt:lpstr>
      <vt:lpstr>PowerPoint Presentation</vt:lpstr>
      <vt:lpstr>Edit Suppliers – Create Audit</vt:lpstr>
      <vt:lpstr>PowerPoint Presentation</vt:lpstr>
      <vt:lpstr>PowerPoint Presentation</vt:lpstr>
      <vt:lpstr>PowerPoint Presentation</vt:lpstr>
      <vt:lpstr>PowerPoint Presentation</vt:lpstr>
      <vt:lpstr>PowerPoint Presentation</vt:lpstr>
      <vt:lpstr>PowerPoint Presentation</vt:lpstr>
      <vt:lpstr>Add New Supplier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 Existing Supplier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Bulk Propagate Suppliers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Bulk Supplier Import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WebProcure User Management – How To</dc:title>
  <dc:creator>Abigail Donahoo</dc:creator>
  <cp:lastModifiedBy>John Mckay</cp:lastModifiedBy>
  <cp:revision>143</cp:revision>
  <cp:lastPrinted>2018-06-06T11:46:56Z</cp:lastPrinted>
  <dcterms:modified xsi:type="dcterms:W3CDTF">2021-03-17T17:48:18Z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0x0101000E3481DB5F33C0458DC200802AA6D409</vt:lpwstr>
  </property>
</Properties>
</file>