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256" r:id="rId2"/>
    <p:sldId id="257" r:id="rId3"/>
    <p:sldId id="258" r:id="rId4"/>
    <p:sldId id="279" r:id="rId5"/>
    <p:sldId id="288" r:id="rId6"/>
    <p:sldId id="284" r:id="rId7"/>
    <p:sldId id="291" r:id="rId8"/>
    <p:sldId id="289" r:id="rId9"/>
    <p:sldId id="276" r:id="rId10"/>
    <p:sldId id="260" r:id="rId11"/>
    <p:sldId id="267" r:id="rId12"/>
    <p:sldId id="280" r:id="rId13"/>
    <p:sldId id="277" r:id="rId14"/>
    <p:sldId id="278" r:id="rId15"/>
    <p:sldId id="261" r:id="rId16"/>
    <p:sldId id="268" r:id="rId17"/>
    <p:sldId id="272" r:id="rId18"/>
    <p:sldId id="281" r:id="rId19"/>
    <p:sldId id="262" r:id="rId20"/>
    <p:sldId id="269" r:id="rId21"/>
    <p:sldId id="273" r:id="rId22"/>
    <p:sldId id="285" r:id="rId23"/>
    <p:sldId id="263" r:id="rId24"/>
    <p:sldId id="270" r:id="rId25"/>
    <p:sldId id="275" r:id="rId26"/>
    <p:sldId id="286" r:id="rId27"/>
    <p:sldId id="264" r:id="rId28"/>
    <p:sldId id="271" r:id="rId29"/>
    <p:sldId id="274" r:id="rId30"/>
    <p:sldId id="265" r:id="rId31"/>
    <p:sldId id="266" r:id="rId32"/>
    <p:sldId id="292" r:id="rId33"/>
    <p:sldId id="259" r:id="rId34"/>
    <p:sldId id="287"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9" clrIdx="0">
    <p:extLst>
      <p:ext uri="{19B8F6BF-5375-455C-9EA6-DF929625EA0E}">
        <p15:presenceInfo xmlns:p15="http://schemas.microsoft.com/office/powerpoint/2012/main" userId="0a4912ff066726b9" providerId="Windows Live"/>
      </p:ext>
    </p:extLst>
  </p:cmAuthor>
  <p:cmAuthor id="2" name="Jeffrey Hayes" initials="JH" lastIdx="3" clrIdx="1">
    <p:extLst>
      <p:ext uri="{19B8F6BF-5375-455C-9EA6-DF929625EA0E}">
        <p15:presenceInfo xmlns:p15="http://schemas.microsoft.com/office/powerpoint/2012/main" userId="2d112fb2cf1fd9d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8A61F9-E438-4A8C-A44D-84C8D781FC75}" v="9" dt="2020-09-24T14:23:23.2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33" autoAdjust="0"/>
    <p:restoredTop sz="94796" autoAdjust="0"/>
  </p:normalViewPr>
  <p:slideViewPr>
    <p:cSldViewPr snapToGrid="0">
      <p:cViewPr varScale="1">
        <p:scale>
          <a:sx n="83" d="100"/>
          <a:sy n="83" d="100"/>
        </p:scale>
        <p:origin x="102" y="660"/>
      </p:cViewPr>
      <p:guideLst/>
    </p:cSldViewPr>
  </p:slideViewPr>
  <p:outlineViewPr>
    <p:cViewPr>
      <p:scale>
        <a:sx n="33" d="100"/>
        <a:sy n="33" d="100"/>
      </p:scale>
      <p:origin x="0" y="-414"/>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 " userId="0a4912ff066726b9" providerId="LiveId" clId="{DB8A61F9-E438-4A8C-A44D-84C8D781FC75}"/>
    <pc:docChg chg="custSel modSld">
      <pc:chgData name=" " userId="0a4912ff066726b9" providerId="LiveId" clId="{DB8A61F9-E438-4A8C-A44D-84C8D781FC75}" dt="2020-09-24T14:23:40.780" v="257" actId="1036"/>
      <pc:docMkLst>
        <pc:docMk/>
      </pc:docMkLst>
      <pc:sldChg chg="modSp mod">
        <pc:chgData name=" " userId="0a4912ff066726b9" providerId="LiveId" clId="{DB8A61F9-E438-4A8C-A44D-84C8D781FC75}" dt="2020-09-24T14:02:36.907" v="21" actId="20577"/>
        <pc:sldMkLst>
          <pc:docMk/>
          <pc:sldMk cId="211486210" sldId="261"/>
        </pc:sldMkLst>
        <pc:spChg chg="mod">
          <ac:chgData name=" " userId="0a4912ff066726b9" providerId="LiveId" clId="{DB8A61F9-E438-4A8C-A44D-84C8D781FC75}" dt="2020-09-24T14:02:36.907" v="21" actId="20577"/>
          <ac:spMkLst>
            <pc:docMk/>
            <pc:sldMk cId="211486210" sldId="261"/>
            <ac:spMk id="3" creationId="{2E839FEB-9AA1-4FD0-BF1E-5D9C7CC09D6C}"/>
          </ac:spMkLst>
        </pc:spChg>
      </pc:sldChg>
      <pc:sldChg chg="modSp mod">
        <pc:chgData name=" " userId="0a4912ff066726b9" providerId="LiveId" clId="{DB8A61F9-E438-4A8C-A44D-84C8D781FC75}" dt="2020-09-24T14:06:04.367" v="36" actId="20577"/>
        <pc:sldMkLst>
          <pc:docMk/>
          <pc:sldMk cId="295060843" sldId="262"/>
        </pc:sldMkLst>
        <pc:spChg chg="mod">
          <ac:chgData name=" " userId="0a4912ff066726b9" providerId="LiveId" clId="{DB8A61F9-E438-4A8C-A44D-84C8D781FC75}" dt="2020-09-24T14:06:04.367" v="36" actId="20577"/>
          <ac:spMkLst>
            <pc:docMk/>
            <pc:sldMk cId="295060843" sldId="262"/>
            <ac:spMk id="3" creationId="{4989677A-47E0-4B96-A574-A95C32FAB317}"/>
          </ac:spMkLst>
        </pc:spChg>
      </pc:sldChg>
      <pc:sldChg chg="modSp mod">
        <pc:chgData name=" " userId="0a4912ff066726b9" providerId="LiveId" clId="{DB8A61F9-E438-4A8C-A44D-84C8D781FC75}" dt="2020-09-24T14:10:32.413" v="79" actId="20577"/>
        <pc:sldMkLst>
          <pc:docMk/>
          <pc:sldMk cId="2146289097" sldId="263"/>
        </pc:sldMkLst>
        <pc:spChg chg="mod">
          <ac:chgData name=" " userId="0a4912ff066726b9" providerId="LiveId" clId="{DB8A61F9-E438-4A8C-A44D-84C8D781FC75}" dt="2020-09-24T14:10:32.413" v="79" actId="20577"/>
          <ac:spMkLst>
            <pc:docMk/>
            <pc:sldMk cId="2146289097" sldId="263"/>
            <ac:spMk id="3" creationId="{7F2FBE56-EF1C-4BDF-8FC9-D1356823CD11}"/>
          </ac:spMkLst>
        </pc:spChg>
      </pc:sldChg>
      <pc:sldChg chg="modSp mod">
        <pc:chgData name=" " userId="0a4912ff066726b9" providerId="LiveId" clId="{DB8A61F9-E438-4A8C-A44D-84C8D781FC75}" dt="2020-09-24T14:14:31.742" v="160" actId="20577"/>
        <pc:sldMkLst>
          <pc:docMk/>
          <pc:sldMk cId="3209330505" sldId="264"/>
        </pc:sldMkLst>
        <pc:spChg chg="mod">
          <ac:chgData name=" " userId="0a4912ff066726b9" providerId="LiveId" clId="{DB8A61F9-E438-4A8C-A44D-84C8D781FC75}" dt="2020-09-24T14:14:31.742" v="160" actId="20577"/>
          <ac:spMkLst>
            <pc:docMk/>
            <pc:sldMk cId="3209330505" sldId="264"/>
            <ac:spMk id="4" creationId="{8B6E718E-8990-44DF-A1F4-DC1383432BDD}"/>
          </ac:spMkLst>
        </pc:spChg>
      </pc:sldChg>
      <pc:sldChg chg="modSp mod">
        <pc:chgData name=" " userId="0a4912ff066726b9" providerId="LiveId" clId="{DB8A61F9-E438-4A8C-A44D-84C8D781FC75}" dt="2020-09-24T14:02:54.333" v="25" actId="20577"/>
        <pc:sldMkLst>
          <pc:docMk/>
          <pc:sldMk cId="568850481" sldId="268"/>
        </pc:sldMkLst>
        <pc:spChg chg="mod">
          <ac:chgData name=" " userId="0a4912ff066726b9" providerId="LiveId" clId="{DB8A61F9-E438-4A8C-A44D-84C8D781FC75}" dt="2020-09-24T14:02:54.333" v="25" actId="20577"/>
          <ac:spMkLst>
            <pc:docMk/>
            <pc:sldMk cId="568850481" sldId="268"/>
            <ac:spMk id="4" creationId="{B0672788-338E-42A9-8BFE-302FE9F634C3}"/>
          </ac:spMkLst>
        </pc:spChg>
      </pc:sldChg>
      <pc:sldChg chg="modSp mod">
        <pc:chgData name=" " userId="0a4912ff066726b9" providerId="LiveId" clId="{DB8A61F9-E438-4A8C-A44D-84C8D781FC75}" dt="2020-09-24T14:06:22.545" v="42" actId="14100"/>
        <pc:sldMkLst>
          <pc:docMk/>
          <pc:sldMk cId="3900122232" sldId="269"/>
        </pc:sldMkLst>
        <pc:spChg chg="mod">
          <ac:chgData name=" " userId="0a4912ff066726b9" providerId="LiveId" clId="{DB8A61F9-E438-4A8C-A44D-84C8D781FC75}" dt="2020-09-24T14:06:22.545" v="42" actId="14100"/>
          <ac:spMkLst>
            <pc:docMk/>
            <pc:sldMk cId="3900122232" sldId="269"/>
            <ac:spMk id="8" creationId="{77B6257C-BDBE-45A7-BE40-B6CD2B5C55E8}"/>
          </ac:spMkLst>
        </pc:spChg>
      </pc:sldChg>
      <pc:sldChg chg="modSp mod">
        <pc:chgData name=" " userId="0a4912ff066726b9" providerId="LiveId" clId="{DB8A61F9-E438-4A8C-A44D-84C8D781FC75}" dt="2020-09-24T14:10:45.183" v="85" actId="14100"/>
        <pc:sldMkLst>
          <pc:docMk/>
          <pc:sldMk cId="1082003000" sldId="270"/>
        </pc:sldMkLst>
        <pc:spChg chg="mod">
          <ac:chgData name=" " userId="0a4912ff066726b9" providerId="LiveId" clId="{DB8A61F9-E438-4A8C-A44D-84C8D781FC75}" dt="2020-09-24T14:10:45.183" v="85" actId="14100"/>
          <ac:spMkLst>
            <pc:docMk/>
            <pc:sldMk cId="1082003000" sldId="270"/>
            <ac:spMk id="6" creationId="{79CDD77B-2FE9-44FE-B64E-9EB6DBB1FCBB}"/>
          </ac:spMkLst>
        </pc:spChg>
      </pc:sldChg>
      <pc:sldChg chg="modSp mod">
        <pc:chgData name=" " userId="0a4912ff066726b9" providerId="LiveId" clId="{DB8A61F9-E438-4A8C-A44D-84C8D781FC75}" dt="2020-09-24T14:15:06.882" v="170" actId="20577"/>
        <pc:sldMkLst>
          <pc:docMk/>
          <pc:sldMk cId="3723702211" sldId="271"/>
        </pc:sldMkLst>
        <pc:spChg chg="mod">
          <ac:chgData name=" " userId="0a4912ff066726b9" providerId="LiveId" clId="{DB8A61F9-E438-4A8C-A44D-84C8D781FC75}" dt="2020-09-24T14:15:06.882" v="170" actId="20577"/>
          <ac:spMkLst>
            <pc:docMk/>
            <pc:sldMk cId="3723702211" sldId="271"/>
            <ac:spMk id="7" creationId="{6D1CEEB0-6367-4E5F-9DFC-70E77E86EAEB}"/>
          </ac:spMkLst>
        </pc:spChg>
      </pc:sldChg>
      <pc:sldChg chg="addSp delSp modSp mod">
        <pc:chgData name=" " userId="0a4912ff066726b9" providerId="LiveId" clId="{DB8A61F9-E438-4A8C-A44D-84C8D781FC75}" dt="2020-09-24T14:03:33.908" v="29" actId="14100"/>
        <pc:sldMkLst>
          <pc:docMk/>
          <pc:sldMk cId="2381567970" sldId="272"/>
        </pc:sldMkLst>
        <pc:picChg chg="del">
          <ac:chgData name=" " userId="0a4912ff066726b9" providerId="LiveId" clId="{DB8A61F9-E438-4A8C-A44D-84C8D781FC75}" dt="2020-09-24T14:03:04.613" v="26" actId="478"/>
          <ac:picMkLst>
            <pc:docMk/>
            <pc:sldMk cId="2381567970" sldId="272"/>
            <ac:picMk id="4" creationId="{D89C1404-3F95-4AAB-9E7A-29B6FDE2FA9E}"/>
          </ac:picMkLst>
        </pc:picChg>
        <pc:picChg chg="add mod">
          <ac:chgData name=" " userId="0a4912ff066726b9" providerId="LiveId" clId="{DB8A61F9-E438-4A8C-A44D-84C8D781FC75}" dt="2020-09-24T14:03:33.908" v="29" actId="14100"/>
          <ac:picMkLst>
            <pc:docMk/>
            <pc:sldMk cId="2381567970" sldId="272"/>
            <ac:picMk id="6" creationId="{BCCBFA22-4034-4559-BFD8-267092A30E67}"/>
          </ac:picMkLst>
        </pc:picChg>
      </pc:sldChg>
      <pc:sldChg chg="addSp delSp modSp mod">
        <pc:chgData name=" " userId="0a4912ff066726b9" providerId="LiveId" clId="{DB8A61F9-E438-4A8C-A44D-84C8D781FC75}" dt="2020-09-24T14:07:46.485" v="69" actId="1035"/>
        <pc:sldMkLst>
          <pc:docMk/>
          <pc:sldMk cId="847830499" sldId="273"/>
        </pc:sldMkLst>
        <pc:spChg chg="mod">
          <ac:chgData name=" " userId="0a4912ff066726b9" providerId="LiveId" clId="{DB8A61F9-E438-4A8C-A44D-84C8D781FC75}" dt="2020-09-24T14:07:46.485" v="69" actId="1035"/>
          <ac:spMkLst>
            <pc:docMk/>
            <pc:sldMk cId="847830499" sldId="273"/>
            <ac:spMk id="6" creationId="{080F33A6-1513-440F-9BE9-844C30ED1005}"/>
          </ac:spMkLst>
        </pc:spChg>
        <pc:picChg chg="del">
          <ac:chgData name=" " userId="0a4912ff066726b9" providerId="LiveId" clId="{DB8A61F9-E438-4A8C-A44D-84C8D781FC75}" dt="2020-09-24T14:07:09.108" v="43" actId="478"/>
          <ac:picMkLst>
            <pc:docMk/>
            <pc:sldMk cId="847830499" sldId="273"/>
            <ac:picMk id="3" creationId="{BEA27837-B3FF-4444-9269-F2CBC39A1F01}"/>
          </ac:picMkLst>
        </pc:picChg>
        <pc:picChg chg="add mod">
          <ac:chgData name=" " userId="0a4912ff066726b9" providerId="LiveId" clId="{DB8A61F9-E438-4A8C-A44D-84C8D781FC75}" dt="2020-09-24T14:07:41.807" v="60" actId="1076"/>
          <ac:picMkLst>
            <pc:docMk/>
            <pc:sldMk cId="847830499" sldId="273"/>
            <ac:picMk id="4" creationId="{68F44D5E-96C7-4D55-92E0-AC5E4C533CE6}"/>
          </ac:picMkLst>
        </pc:picChg>
      </pc:sldChg>
      <pc:sldChg chg="addSp delSp modSp mod">
        <pc:chgData name=" " userId="0a4912ff066726b9" providerId="LiveId" clId="{DB8A61F9-E438-4A8C-A44D-84C8D781FC75}" dt="2020-09-24T14:23:40.780" v="257" actId="1036"/>
        <pc:sldMkLst>
          <pc:docMk/>
          <pc:sldMk cId="2533069702" sldId="274"/>
        </pc:sldMkLst>
        <pc:spChg chg="mod">
          <ac:chgData name=" " userId="0a4912ff066726b9" providerId="LiveId" clId="{DB8A61F9-E438-4A8C-A44D-84C8D781FC75}" dt="2020-09-24T14:23:40.780" v="257" actId="1036"/>
          <ac:spMkLst>
            <pc:docMk/>
            <pc:sldMk cId="2533069702" sldId="274"/>
            <ac:spMk id="8" creationId="{C7A57CC7-2FC9-43D8-AE30-E2121949A33C}"/>
          </ac:spMkLst>
        </pc:spChg>
        <pc:picChg chg="add mod">
          <ac:chgData name=" " userId="0a4912ff066726b9" providerId="LiveId" clId="{DB8A61F9-E438-4A8C-A44D-84C8D781FC75}" dt="2020-09-24T14:23:35.310" v="249" actId="1076"/>
          <ac:picMkLst>
            <pc:docMk/>
            <pc:sldMk cId="2533069702" sldId="274"/>
            <ac:picMk id="5" creationId="{4D50A426-FF57-451D-BFED-C3EE70416ED1}"/>
          </ac:picMkLst>
        </pc:picChg>
        <pc:picChg chg="del mod">
          <ac:chgData name=" " userId="0a4912ff066726b9" providerId="LiveId" clId="{DB8A61F9-E438-4A8C-A44D-84C8D781FC75}" dt="2020-09-24T14:15:52.919" v="172" actId="478"/>
          <ac:picMkLst>
            <pc:docMk/>
            <pc:sldMk cId="2533069702" sldId="274"/>
            <ac:picMk id="6148" creationId="{09BE22BE-34FA-41BE-A107-660FF4D63846}"/>
          </ac:picMkLst>
        </pc:picChg>
      </pc:sldChg>
      <pc:sldChg chg="addSp delSp modSp mod">
        <pc:chgData name=" " userId="0a4912ff066726b9" providerId="LiveId" clId="{DB8A61F9-E438-4A8C-A44D-84C8D781FC75}" dt="2020-09-24T14:12:21.620" v="156" actId="1035"/>
        <pc:sldMkLst>
          <pc:docMk/>
          <pc:sldMk cId="3125912612" sldId="275"/>
        </pc:sldMkLst>
        <pc:spChg chg="mod">
          <ac:chgData name=" " userId="0a4912ff066726b9" providerId="LiveId" clId="{DB8A61F9-E438-4A8C-A44D-84C8D781FC75}" dt="2020-09-24T14:12:21.620" v="156" actId="1035"/>
          <ac:spMkLst>
            <pc:docMk/>
            <pc:sldMk cId="3125912612" sldId="275"/>
            <ac:spMk id="8" creationId="{1AEC4F0A-EC53-4507-996E-B940DF77DFEC}"/>
          </ac:spMkLst>
        </pc:spChg>
        <pc:picChg chg="add mod">
          <ac:chgData name=" " userId="0a4912ff066726b9" providerId="LiveId" clId="{DB8A61F9-E438-4A8C-A44D-84C8D781FC75}" dt="2020-09-24T14:12:16.156" v="149" actId="1076"/>
          <ac:picMkLst>
            <pc:docMk/>
            <pc:sldMk cId="3125912612" sldId="275"/>
            <ac:picMk id="3" creationId="{C7CE39A2-6A3F-4751-AF8A-C0A77153735D}"/>
          </ac:picMkLst>
        </pc:picChg>
        <pc:picChg chg="del">
          <ac:chgData name=" " userId="0a4912ff066726b9" providerId="LiveId" clId="{DB8A61F9-E438-4A8C-A44D-84C8D781FC75}" dt="2020-09-24T14:11:05.049" v="86" actId="478"/>
          <ac:picMkLst>
            <pc:docMk/>
            <pc:sldMk cId="3125912612" sldId="275"/>
            <ac:picMk id="4103" creationId="{88A2D1BA-D7D5-4D39-9CAC-18D957EC5795}"/>
          </ac:picMkLst>
        </pc:picChg>
      </pc:sldChg>
      <pc:sldChg chg="modSp mod">
        <pc:chgData name=" " userId="0a4912ff066726b9" providerId="LiveId" clId="{DB8A61F9-E438-4A8C-A44D-84C8D781FC75}" dt="2020-09-24T13:58:04.392" v="2" actId="20577"/>
        <pc:sldMkLst>
          <pc:docMk/>
          <pc:sldMk cId="1123701216" sldId="277"/>
        </pc:sldMkLst>
        <pc:spChg chg="mod">
          <ac:chgData name=" " userId="0a4912ff066726b9" providerId="LiveId" clId="{DB8A61F9-E438-4A8C-A44D-84C8D781FC75}" dt="2020-09-24T13:58:04.392" v="2" actId="20577"/>
          <ac:spMkLst>
            <pc:docMk/>
            <pc:sldMk cId="1123701216" sldId="277"/>
            <ac:spMk id="3" creationId="{C2F15F72-470A-4410-B379-315F8F47C379}"/>
          </ac:spMkLst>
        </pc:spChg>
      </pc:sldChg>
      <pc:sldChg chg="modSp mod">
        <pc:chgData name=" " userId="0a4912ff066726b9" providerId="LiveId" clId="{DB8A61F9-E438-4A8C-A44D-84C8D781FC75}" dt="2020-09-24T14:00:58.859" v="15" actId="13926"/>
        <pc:sldMkLst>
          <pc:docMk/>
          <pc:sldMk cId="116086658" sldId="280"/>
        </pc:sldMkLst>
        <pc:spChg chg="mod">
          <ac:chgData name=" " userId="0a4912ff066726b9" providerId="LiveId" clId="{DB8A61F9-E438-4A8C-A44D-84C8D781FC75}" dt="2020-09-24T14:00:58.859" v="15" actId="13926"/>
          <ac:spMkLst>
            <pc:docMk/>
            <pc:sldMk cId="116086658" sldId="280"/>
            <ac:spMk id="3" creationId="{A330E263-D9A7-4FDD-A855-3E0CF66EDFF4}"/>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about:blank"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Mirror\FML2\Estimates\CT2020\CT1%2030Jul202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about:blank"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about:blank"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'COIVD Increase Pie Figs'!$B$8</c:f>
              <c:strCache>
                <c:ptCount val="1"/>
                <c:pt idx="0">
                  <c:v>Baseline Total Benefits Paid</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1FA7-42B3-AC37-05C2FF464C88}"/>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1FA7-42B3-AC37-05C2FF464C88}"/>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1FA7-42B3-AC37-05C2FF464C88}"/>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1FA7-42B3-AC37-05C2FF464C88}"/>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'COIVD Increase Pie Figs'!$A$9:$A$12</c:f>
              <c:strCache>
                <c:ptCount val="4"/>
                <c:pt idx="0">
                  <c:v>Own Health</c:v>
                </c:pt>
                <c:pt idx="1">
                  <c:v>Maternity &amp; Bonding</c:v>
                </c:pt>
                <c:pt idx="2">
                  <c:v>Family Care</c:v>
                </c:pt>
                <c:pt idx="3">
                  <c:v>Family Violence</c:v>
                </c:pt>
              </c:strCache>
            </c:strRef>
          </c:cat>
          <c:val>
            <c:numRef>
              <c:f>'COIVD Increase Pie Figs'!$B$9:$B$12</c:f>
              <c:numCache>
                <c:formatCode>"$"#,##0.0</c:formatCode>
                <c:ptCount val="4"/>
                <c:pt idx="0">
                  <c:v>181.39410000000001</c:v>
                </c:pt>
                <c:pt idx="1">
                  <c:v>132.57409999999999</c:v>
                </c:pt>
                <c:pt idx="2">
                  <c:v>7.3561180000000004</c:v>
                </c:pt>
                <c:pt idx="3">
                  <c:v>0.97796004889468424</c:v>
                </c:pt>
              </c:numCache>
            </c:numRef>
          </c:val>
          <c:extLst xmlns:c16r2="http://schemas.microsoft.com/office/drawing/2015/06/chart">
            <c:ext xmlns:c16="http://schemas.microsoft.com/office/drawing/2014/chart" uri="{C3380CC4-5D6E-409C-BE32-E72D297353CC}">
              <c16:uniqueId val="{00000008-1FA7-42B3-AC37-05C2FF464C88}"/>
            </c:ext>
          </c:extLst>
        </c:ser>
        <c:dLbls>
          <c:showLegendKey val="0"/>
          <c:showVal val="0"/>
          <c:showCatName val="0"/>
          <c:showSerName val="0"/>
          <c:showPercent val="0"/>
          <c:showBubbleSize val="0"/>
          <c:showLeaderLines val="1"/>
        </c:dLbls>
        <c:firstSliceAng val="45"/>
        <c:extLst xmlns:c16r2="http://schemas.microsoft.com/office/drawing/2015/06/chart">
          <c:ext xmlns:c15="http://schemas.microsoft.com/office/drawing/2012/chart" uri="{02D57815-91ED-43cb-92C2-25804820EDAC}">
            <c15:filteredPieSeries>
              <c15:ser>
                <c:idx val="1"/>
                <c:order val="1"/>
                <c:tx>
                  <c:strRef>
                    <c:extLst xmlns:c16r2="http://schemas.microsoft.com/office/drawing/2015/06/chart">
                      <c:ext uri="{02D57815-91ED-43cb-92C2-25804820EDAC}">
                        <c15:formulaRef>
                          <c15:sqref>'COIVD Increase Pie Figs'!$C$8</c15:sqref>
                        </c15:formulaRef>
                      </c:ext>
                    </c:extLst>
                    <c:strCache>
                      <c:ptCount val="1"/>
                      <c:pt idx="0">
                        <c:v>COVID Increased Total Benefits Paid</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A-1FA7-42B3-AC37-05C2FF464C88}"/>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C-1FA7-42B3-AC37-05C2FF464C88}"/>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E-1FA7-42B3-AC37-05C2FF464C88}"/>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10-1FA7-42B3-AC37-05C2FF464C88}"/>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uri="{CE6537A1-D6FC-4f65-9D91-7224C49458BB}"/>
                  </c:extLst>
                </c:dLbls>
                <c:cat>
                  <c:strRef>
                    <c:extLst xmlns:c16r2="http://schemas.microsoft.com/office/drawing/2015/06/chart">
                      <c:ext uri="{02D57815-91ED-43cb-92C2-25804820EDAC}">
                        <c15:formulaRef>
                          <c15:sqref>'COIVD Increase Pie Figs'!$A$9:$A$12</c15:sqref>
                        </c15:formulaRef>
                      </c:ext>
                    </c:extLst>
                    <c:strCache>
                      <c:ptCount val="4"/>
                      <c:pt idx="0">
                        <c:v>Own Health</c:v>
                      </c:pt>
                      <c:pt idx="1">
                        <c:v>Maternity &amp; Bonding</c:v>
                      </c:pt>
                      <c:pt idx="2">
                        <c:v>Family Care</c:v>
                      </c:pt>
                      <c:pt idx="3">
                        <c:v>Family Violence</c:v>
                      </c:pt>
                    </c:strCache>
                  </c:strRef>
                </c:cat>
                <c:val>
                  <c:numRef>
                    <c:extLst xmlns:c16r2="http://schemas.microsoft.com/office/drawing/2015/06/chart">
                      <c:ext uri="{02D57815-91ED-43cb-92C2-25804820EDAC}">
                        <c15:formulaRef>
                          <c15:sqref>'COIVD Increase Pie Figs'!$C$9:$C$12</c15:sqref>
                        </c15:formulaRef>
                      </c:ext>
                    </c:extLst>
                    <c:numCache>
                      <c:formatCode>"$"#,##0.0</c:formatCode>
                      <c:ptCount val="4"/>
                      <c:pt idx="0">
                        <c:v>200.85470000000001</c:v>
                      </c:pt>
                      <c:pt idx="1">
                        <c:v>131.32149999999999</c:v>
                      </c:pt>
                      <c:pt idx="2">
                        <c:v>8.5776610000000009</c:v>
                      </c:pt>
                      <c:pt idx="3">
                        <c:v>0.97796004889468424</c:v>
                      </c:pt>
                    </c:numCache>
                  </c:numRef>
                </c:val>
                <c:extLst xmlns:c16r2="http://schemas.microsoft.com/office/drawing/2015/06/chart">
                  <c:ext xmlns:c16="http://schemas.microsoft.com/office/drawing/2014/chart" uri="{C3380CC4-5D6E-409C-BE32-E72D297353CC}">
                    <c16:uniqueId val="{00000011-1FA7-42B3-AC37-05C2FF464C88}"/>
                  </c:ext>
                </c:extLst>
              </c15:ser>
            </c15:filteredPieSeries>
          </c:ext>
        </c:extLst>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1"/>
          <c:order val="1"/>
          <c:tx>
            <c:strRef>
              <c:f>'COIVD Increase Pie Figs'!$C$8</c:f>
              <c:strCache>
                <c:ptCount val="1"/>
                <c:pt idx="0">
                  <c:v>COVID Increased Total Benefits Paid</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A02E-4C4A-905E-958CD15062DA}"/>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A02E-4C4A-905E-958CD15062DA}"/>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A02E-4C4A-905E-958CD15062DA}"/>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A02E-4C4A-905E-958CD15062DA}"/>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'COIVD Increase Pie Figs'!$A$9:$A$12</c:f>
              <c:strCache>
                <c:ptCount val="4"/>
                <c:pt idx="0">
                  <c:v>Own Health</c:v>
                </c:pt>
                <c:pt idx="1">
                  <c:v>Maternity &amp; Bonding</c:v>
                </c:pt>
                <c:pt idx="2">
                  <c:v>Family Care</c:v>
                </c:pt>
                <c:pt idx="3">
                  <c:v>Family Violence</c:v>
                </c:pt>
              </c:strCache>
            </c:strRef>
          </c:cat>
          <c:val>
            <c:numRef>
              <c:f>'COIVD Increase Pie Figs'!$C$9:$C$12</c:f>
              <c:numCache>
                <c:formatCode>"$"#,##0.0</c:formatCode>
                <c:ptCount val="4"/>
                <c:pt idx="0">
                  <c:v>200.85470000000001</c:v>
                </c:pt>
                <c:pt idx="1">
                  <c:v>131.32149999999999</c:v>
                </c:pt>
                <c:pt idx="2">
                  <c:v>8.5776610000000009</c:v>
                </c:pt>
                <c:pt idx="3">
                  <c:v>0.97796004889468424</c:v>
                </c:pt>
              </c:numCache>
            </c:numRef>
          </c:val>
          <c:extLst xmlns:c16r2="http://schemas.microsoft.com/office/drawing/2015/06/chart">
            <c:ext xmlns:c16="http://schemas.microsoft.com/office/drawing/2014/chart" uri="{C3380CC4-5D6E-409C-BE32-E72D297353CC}">
              <c16:uniqueId val="{00000008-A02E-4C4A-905E-958CD15062DA}"/>
            </c:ext>
          </c:extLst>
        </c:ser>
        <c:dLbls>
          <c:showLegendKey val="0"/>
          <c:showVal val="0"/>
          <c:showCatName val="0"/>
          <c:showSerName val="0"/>
          <c:showPercent val="0"/>
          <c:showBubbleSize val="0"/>
          <c:showLeaderLines val="1"/>
        </c:dLbls>
        <c:firstSliceAng val="45"/>
        <c:extLst xmlns:c16r2="http://schemas.microsoft.com/office/drawing/2015/06/chart">
          <c:ext xmlns:c15="http://schemas.microsoft.com/office/drawing/2012/chart" uri="{02D57815-91ED-43cb-92C2-25804820EDAC}">
            <c15:filteredPieSeries>
              <c15:ser>
                <c:idx val="0"/>
                <c:order val="0"/>
                <c:tx>
                  <c:strRef>
                    <c:extLst xmlns:c16r2="http://schemas.microsoft.com/office/drawing/2015/06/chart">
                      <c:ext uri="{02D57815-91ED-43cb-92C2-25804820EDAC}">
                        <c15:formulaRef>
                          <c15:sqref>'COIVD Increase Pie Figs'!$B$8</c15:sqref>
                        </c15:formulaRef>
                      </c:ext>
                    </c:extLst>
                    <c:strCache>
                      <c:ptCount val="1"/>
                      <c:pt idx="0">
                        <c:v>Baseline Total Benefits Paid</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A-A02E-4C4A-905E-958CD15062DA}"/>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C-A02E-4C4A-905E-958CD15062DA}"/>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E-A02E-4C4A-905E-958CD15062DA}"/>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10-A02E-4C4A-905E-958CD15062DA}"/>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uri="{CE6537A1-D6FC-4f65-9D91-7224C49458BB}"/>
                  </c:extLst>
                </c:dLbls>
                <c:cat>
                  <c:strRef>
                    <c:extLst xmlns:c16r2="http://schemas.microsoft.com/office/drawing/2015/06/chart">
                      <c:ext uri="{02D57815-91ED-43cb-92C2-25804820EDAC}">
                        <c15:formulaRef>
                          <c15:sqref>'COIVD Increase Pie Figs'!$A$9:$A$12</c15:sqref>
                        </c15:formulaRef>
                      </c:ext>
                    </c:extLst>
                    <c:strCache>
                      <c:ptCount val="4"/>
                      <c:pt idx="0">
                        <c:v>Own Health</c:v>
                      </c:pt>
                      <c:pt idx="1">
                        <c:v>Maternity &amp; Bonding</c:v>
                      </c:pt>
                      <c:pt idx="2">
                        <c:v>Family Care</c:v>
                      </c:pt>
                      <c:pt idx="3">
                        <c:v>Family Violence</c:v>
                      </c:pt>
                    </c:strCache>
                  </c:strRef>
                </c:cat>
                <c:val>
                  <c:numRef>
                    <c:extLst xmlns:c16r2="http://schemas.microsoft.com/office/drawing/2015/06/chart">
                      <c:ext uri="{02D57815-91ED-43cb-92C2-25804820EDAC}">
                        <c15:formulaRef>
                          <c15:sqref>'COIVD Increase Pie Figs'!$B$9:$B$12</c15:sqref>
                        </c15:formulaRef>
                      </c:ext>
                    </c:extLst>
                    <c:numCache>
                      <c:formatCode>"$"#,##0.0</c:formatCode>
                      <c:ptCount val="4"/>
                      <c:pt idx="0">
                        <c:v>181.39410000000001</c:v>
                      </c:pt>
                      <c:pt idx="1">
                        <c:v>132.57409999999999</c:v>
                      </c:pt>
                      <c:pt idx="2">
                        <c:v>7.3561180000000004</c:v>
                      </c:pt>
                      <c:pt idx="3">
                        <c:v>0.97796004889468424</c:v>
                      </c:pt>
                    </c:numCache>
                  </c:numRef>
                </c:val>
                <c:extLst xmlns:c16r2="http://schemas.microsoft.com/office/drawing/2015/06/chart">
                  <c:ext xmlns:c16="http://schemas.microsoft.com/office/drawing/2014/chart" uri="{C3380CC4-5D6E-409C-BE32-E72D297353CC}">
                    <c16:uniqueId val="{00000011-A02E-4C4A-905E-958CD15062DA}"/>
                  </c:ext>
                </c:extLst>
              </c15:ser>
            </c15:filteredPieSeries>
          </c:ext>
        </c:extLst>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Sheet2!$B$2</c:f>
              <c:strCache>
                <c:ptCount val="1"/>
                <c:pt idx="0">
                  <c:v>Baseline Number of Claims Paid</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00F5-447C-98F5-F83D7DF73E66}"/>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00F5-447C-98F5-F83D7DF73E66}"/>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00F5-447C-98F5-F83D7DF73E66}"/>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00F5-447C-98F5-F83D7DF73E66}"/>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Sheet2!$A$3:$A$6</c:f>
              <c:strCache>
                <c:ptCount val="4"/>
                <c:pt idx="0">
                  <c:v>Own Health</c:v>
                </c:pt>
                <c:pt idx="1">
                  <c:v>Maternity &amp; Bonding</c:v>
                </c:pt>
                <c:pt idx="2">
                  <c:v>Family Care</c:v>
                </c:pt>
                <c:pt idx="3">
                  <c:v>Family Violence</c:v>
                </c:pt>
              </c:strCache>
            </c:strRef>
          </c:cat>
          <c:val>
            <c:numRef>
              <c:f>Sheet2!$B$3:$B$6</c:f>
              <c:numCache>
                <c:formatCode>_(* #,##0_);_(* \(#,##0\);_(* "-"??_);_(@_)</c:formatCode>
                <c:ptCount val="4"/>
                <c:pt idx="0">
                  <c:v>51325.9</c:v>
                </c:pt>
                <c:pt idx="1">
                  <c:v>33026</c:v>
                </c:pt>
                <c:pt idx="2">
                  <c:v>4450.2</c:v>
                </c:pt>
                <c:pt idx="3">
                  <c:v>1270</c:v>
                </c:pt>
              </c:numCache>
            </c:numRef>
          </c:val>
          <c:extLst xmlns:c16r2="http://schemas.microsoft.com/office/drawing/2015/06/chart">
            <c:ext xmlns:c16="http://schemas.microsoft.com/office/drawing/2014/chart" uri="{C3380CC4-5D6E-409C-BE32-E72D297353CC}">
              <c16:uniqueId val="{00000008-00F5-447C-98F5-F83D7DF73E66}"/>
            </c:ext>
          </c:extLst>
        </c:ser>
        <c:dLbls>
          <c:showLegendKey val="0"/>
          <c:showVal val="0"/>
          <c:showCatName val="0"/>
          <c:showSerName val="0"/>
          <c:showPercent val="0"/>
          <c:showBubbleSize val="0"/>
          <c:showLeaderLines val="1"/>
        </c:dLbls>
        <c:firstSliceAng val="45"/>
        <c:extLst xmlns:c16r2="http://schemas.microsoft.com/office/drawing/2015/06/chart">
          <c:ext xmlns:c15="http://schemas.microsoft.com/office/drawing/2012/chart" uri="{02D57815-91ED-43cb-92C2-25804820EDAC}">
            <c15:filteredPieSeries>
              <c15:ser>
                <c:idx val="1"/>
                <c:order val="1"/>
                <c:tx>
                  <c:strRef>
                    <c:extLst xmlns:c16r2="http://schemas.microsoft.com/office/drawing/2015/06/chart">
                      <c:ext uri="{02D57815-91ED-43cb-92C2-25804820EDAC}">
                        <c15:formulaRef>
                          <c15:sqref>Sheet2!$C$2</c15:sqref>
                        </c15:formulaRef>
                      </c:ext>
                    </c:extLst>
                    <c:strCache>
                      <c:ptCount val="1"/>
                      <c:pt idx="0">
                        <c:v>COVID Increased Number of Claims Paid</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A-00F5-447C-98F5-F83D7DF73E66}"/>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C-00F5-447C-98F5-F83D7DF73E66}"/>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E-00F5-447C-98F5-F83D7DF73E66}"/>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10-00F5-447C-98F5-F83D7DF73E66}"/>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uri="{CE6537A1-D6FC-4f65-9D91-7224C49458BB}"/>
                  </c:extLst>
                </c:dLbls>
                <c:cat>
                  <c:strRef>
                    <c:extLst xmlns:c16r2="http://schemas.microsoft.com/office/drawing/2015/06/chart">
                      <c:ext uri="{02D57815-91ED-43cb-92C2-25804820EDAC}">
                        <c15:formulaRef>
                          <c15:sqref>Sheet2!$A$3:$A$6</c15:sqref>
                        </c15:formulaRef>
                      </c:ext>
                    </c:extLst>
                    <c:strCache>
                      <c:ptCount val="4"/>
                      <c:pt idx="0">
                        <c:v>Own Health</c:v>
                      </c:pt>
                      <c:pt idx="1">
                        <c:v>Maternity &amp; Bonding</c:v>
                      </c:pt>
                      <c:pt idx="2">
                        <c:v>Family Care</c:v>
                      </c:pt>
                      <c:pt idx="3">
                        <c:v>Family Violence</c:v>
                      </c:pt>
                    </c:strCache>
                  </c:strRef>
                </c:cat>
                <c:val>
                  <c:numRef>
                    <c:extLst xmlns:c16r2="http://schemas.microsoft.com/office/drawing/2015/06/chart">
                      <c:ext uri="{02D57815-91ED-43cb-92C2-25804820EDAC}">
                        <c15:formulaRef>
                          <c15:sqref>Sheet2!$C$3:$C$6</c15:sqref>
                        </c15:formulaRef>
                      </c:ext>
                    </c:extLst>
                    <c:numCache>
                      <c:formatCode>_(* #,##0_);_(* \(#,##0\);_(* "-"??_);_(@_)</c:formatCode>
                      <c:ptCount val="4"/>
                      <c:pt idx="0">
                        <c:v>57405.7</c:v>
                      </c:pt>
                      <c:pt idx="1">
                        <c:v>33013.5</c:v>
                      </c:pt>
                      <c:pt idx="2">
                        <c:v>5373.9</c:v>
                      </c:pt>
                      <c:pt idx="3">
                        <c:v>1270</c:v>
                      </c:pt>
                    </c:numCache>
                  </c:numRef>
                </c:val>
                <c:extLst xmlns:c16r2="http://schemas.microsoft.com/office/drawing/2015/06/chart">
                  <c:ext xmlns:c16="http://schemas.microsoft.com/office/drawing/2014/chart" uri="{C3380CC4-5D6E-409C-BE32-E72D297353CC}">
                    <c16:uniqueId val="{00000011-00F5-447C-98F5-F83D7DF73E66}"/>
                  </c:ext>
                </c:extLst>
              </c15:ser>
            </c15:filteredPieSeries>
          </c:ext>
        </c:extLst>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1"/>
          <c:order val="1"/>
          <c:tx>
            <c:strRef>
              <c:f>Sheet2!$C$2</c:f>
              <c:strCache>
                <c:ptCount val="1"/>
                <c:pt idx="0">
                  <c:v>COVID Increased Number of Claims Paid</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8B15-4821-9E34-388A6BBADCA0}"/>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8B15-4821-9E34-388A6BBADCA0}"/>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8B15-4821-9E34-388A6BBADCA0}"/>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8B15-4821-9E34-388A6BBADCA0}"/>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Sheet2!$A$3:$A$6</c:f>
              <c:strCache>
                <c:ptCount val="4"/>
                <c:pt idx="0">
                  <c:v>Own Health</c:v>
                </c:pt>
                <c:pt idx="1">
                  <c:v>Maternity &amp; Bonding</c:v>
                </c:pt>
                <c:pt idx="2">
                  <c:v>Family Care</c:v>
                </c:pt>
                <c:pt idx="3">
                  <c:v>Family Violence</c:v>
                </c:pt>
              </c:strCache>
            </c:strRef>
          </c:cat>
          <c:val>
            <c:numRef>
              <c:f>Sheet2!$C$3:$C$6</c:f>
              <c:numCache>
                <c:formatCode>_(* #,##0_);_(* \(#,##0\);_(* "-"??_);_(@_)</c:formatCode>
                <c:ptCount val="4"/>
                <c:pt idx="0">
                  <c:v>57405.7</c:v>
                </c:pt>
                <c:pt idx="1">
                  <c:v>33013.5</c:v>
                </c:pt>
                <c:pt idx="2">
                  <c:v>5373.9</c:v>
                </c:pt>
                <c:pt idx="3">
                  <c:v>1270</c:v>
                </c:pt>
              </c:numCache>
            </c:numRef>
          </c:val>
          <c:extLst xmlns:c16r2="http://schemas.microsoft.com/office/drawing/2015/06/chart">
            <c:ext xmlns:c16="http://schemas.microsoft.com/office/drawing/2014/chart" uri="{C3380CC4-5D6E-409C-BE32-E72D297353CC}">
              <c16:uniqueId val="{00000008-8B15-4821-9E34-388A6BBADCA0}"/>
            </c:ext>
          </c:extLst>
        </c:ser>
        <c:dLbls>
          <c:showLegendKey val="0"/>
          <c:showVal val="0"/>
          <c:showCatName val="0"/>
          <c:showSerName val="0"/>
          <c:showPercent val="0"/>
          <c:showBubbleSize val="0"/>
          <c:showLeaderLines val="1"/>
        </c:dLbls>
        <c:firstSliceAng val="55"/>
        <c:extLst xmlns:c16r2="http://schemas.microsoft.com/office/drawing/2015/06/chart">
          <c:ext xmlns:c15="http://schemas.microsoft.com/office/drawing/2012/chart" uri="{02D57815-91ED-43cb-92C2-25804820EDAC}">
            <c15:filteredPieSeries>
              <c15:ser>
                <c:idx val="0"/>
                <c:order val="0"/>
                <c:tx>
                  <c:strRef>
                    <c:extLst xmlns:c16r2="http://schemas.microsoft.com/office/drawing/2015/06/chart">
                      <c:ext uri="{02D57815-91ED-43cb-92C2-25804820EDAC}">
                        <c15:formulaRef>
                          <c15:sqref>Sheet2!$B$2</c15:sqref>
                        </c15:formulaRef>
                      </c:ext>
                    </c:extLst>
                    <c:strCache>
                      <c:ptCount val="1"/>
                      <c:pt idx="0">
                        <c:v>Baseline Number of Claims Paid</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A-8B15-4821-9E34-388A6BBADCA0}"/>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C-8B15-4821-9E34-388A6BBADCA0}"/>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E-8B15-4821-9E34-388A6BBADCA0}"/>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10-8B15-4821-9E34-388A6BBADCA0}"/>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uri="{CE6537A1-D6FC-4f65-9D91-7224C49458BB}"/>
                  </c:extLst>
                </c:dLbls>
                <c:cat>
                  <c:strRef>
                    <c:extLst xmlns:c16r2="http://schemas.microsoft.com/office/drawing/2015/06/chart">
                      <c:ext uri="{02D57815-91ED-43cb-92C2-25804820EDAC}">
                        <c15:formulaRef>
                          <c15:sqref>Sheet2!$A$3:$A$6</c15:sqref>
                        </c15:formulaRef>
                      </c:ext>
                    </c:extLst>
                    <c:strCache>
                      <c:ptCount val="4"/>
                      <c:pt idx="0">
                        <c:v>Own Health</c:v>
                      </c:pt>
                      <c:pt idx="1">
                        <c:v>Maternity &amp; Bonding</c:v>
                      </c:pt>
                      <c:pt idx="2">
                        <c:v>Family Care</c:v>
                      </c:pt>
                      <c:pt idx="3">
                        <c:v>Family Violence</c:v>
                      </c:pt>
                    </c:strCache>
                  </c:strRef>
                </c:cat>
                <c:val>
                  <c:numRef>
                    <c:extLst xmlns:c16r2="http://schemas.microsoft.com/office/drawing/2015/06/chart">
                      <c:ext uri="{02D57815-91ED-43cb-92C2-25804820EDAC}">
                        <c15:formulaRef>
                          <c15:sqref>Sheet2!$B$3:$B$6</c15:sqref>
                        </c15:formulaRef>
                      </c:ext>
                    </c:extLst>
                    <c:numCache>
                      <c:formatCode>_(* #,##0_);_(* \(#,##0\);_(* "-"??_);_(@_)</c:formatCode>
                      <c:ptCount val="4"/>
                      <c:pt idx="0">
                        <c:v>51325.9</c:v>
                      </c:pt>
                      <c:pt idx="1">
                        <c:v>33026</c:v>
                      </c:pt>
                      <c:pt idx="2">
                        <c:v>4450.2</c:v>
                      </c:pt>
                      <c:pt idx="3">
                        <c:v>1270</c:v>
                      </c:pt>
                    </c:numCache>
                  </c:numRef>
                </c:val>
                <c:extLst xmlns:c16r2="http://schemas.microsoft.com/office/drawing/2015/06/chart">
                  <c:ext xmlns:c16="http://schemas.microsoft.com/office/drawing/2014/chart" uri="{C3380CC4-5D6E-409C-BE32-E72D297353CC}">
                    <c16:uniqueId val="{00000011-8B15-4821-9E34-388A6BBADCA0}"/>
                  </c:ext>
                </c:extLst>
              </c15:ser>
            </c15:filteredPieSeries>
          </c:ext>
        </c:extLst>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B3A752-EC04-4B0E-81E0-5D63B2D4D612}" type="datetimeFigureOut">
              <a:rPr lang="en-US" smtClean="0"/>
              <a:t>10/1/2020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4E9EFB-1D6D-4767-828A-1E6DD392BA7A}" type="slidenum">
              <a:rPr lang="en-US" smtClean="0"/>
              <a:t>‹#›</a:t>
            </a:fld>
            <a:endParaRPr lang="en-US"/>
          </a:p>
        </p:txBody>
      </p:sp>
    </p:spTree>
    <p:extLst>
      <p:ext uri="{BB962C8B-B14F-4D97-AF65-F5344CB8AC3E}">
        <p14:creationId xmlns:p14="http://schemas.microsoft.com/office/powerpoint/2010/main" val="603098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4E9EFB-1D6D-4767-828A-1E6DD392BA7A}" type="slidenum">
              <a:rPr lang="en-US" smtClean="0"/>
              <a:t>4</a:t>
            </a:fld>
            <a:endParaRPr lang="en-US"/>
          </a:p>
        </p:txBody>
      </p:sp>
    </p:spTree>
    <p:extLst>
      <p:ext uri="{BB962C8B-B14F-4D97-AF65-F5344CB8AC3E}">
        <p14:creationId xmlns:p14="http://schemas.microsoft.com/office/powerpoint/2010/main" val="729100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4E9EFB-1D6D-4767-828A-1E6DD392BA7A}" type="slidenum">
              <a:rPr lang="en-US" smtClean="0"/>
              <a:t>6</a:t>
            </a:fld>
            <a:endParaRPr lang="en-US"/>
          </a:p>
        </p:txBody>
      </p:sp>
    </p:spTree>
    <p:extLst>
      <p:ext uri="{BB962C8B-B14F-4D97-AF65-F5344CB8AC3E}">
        <p14:creationId xmlns:p14="http://schemas.microsoft.com/office/powerpoint/2010/main" val="2131698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4E9EFB-1D6D-4767-828A-1E6DD392BA7A}" type="slidenum">
              <a:rPr lang="en-US" smtClean="0"/>
              <a:t>9</a:t>
            </a:fld>
            <a:endParaRPr lang="en-US"/>
          </a:p>
        </p:txBody>
      </p:sp>
    </p:spTree>
    <p:extLst>
      <p:ext uri="{BB962C8B-B14F-4D97-AF65-F5344CB8AC3E}">
        <p14:creationId xmlns:p14="http://schemas.microsoft.com/office/powerpoint/2010/main" val="3986934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4E9EFB-1D6D-4767-828A-1E6DD392BA7A}" type="slidenum">
              <a:rPr lang="en-US" smtClean="0"/>
              <a:t>10</a:t>
            </a:fld>
            <a:endParaRPr lang="en-US"/>
          </a:p>
        </p:txBody>
      </p:sp>
    </p:spTree>
    <p:extLst>
      <p:ext uri="{BB962C8B-B14F-4D97-AF65-F5344CB8AC3E}">
        <p14:creationId xmlns:p14="http://schemas.microsoft.com/office/powerpoint/2010/main" val="2398001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4E9EFB-1D6D-4767-828A-1E6DD392BA7A}" type="slidenum">
              <a:rPr lang="en-US" smtClean="0"/>
              <a:t>11</a:t>
            </a:fld>
            <a:endParaRPr lang="en-US"/>
          </a:p>
        </p:txBody>
      </p:sp>
    </p:spTree>
    <p:extLst>
      <p:ext uri="{BB962C8B-B14F-4D97-AF65-F5344CB8AC3E}">
        <p14:creationId xmlns:p14="http://schemas.microsoft.com/office/powerpoint/2010/main" val="1762636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
            </a:r>
          </a:p>
        </p:txBody>
      </p:sp>
      <p:sp>
        <p:nvSpPr>
          <p:cNvPr id="4" name="Slide Number Placeholder 3"/>
          <p:cNvSpPr>
            <a:spLocks noGrp="1"/>
          </p:cNvSpPr>
          <p:nvPr>
            <p:ph type="sldNum" sz="quarter" idx="5"/>
          </p:nvPr>
        </p:nvSpPr>
        <p:spPr/>
        <p:txBody>
          <a:bodyPr/>
          <a:lstStyle/>
          <a:p>
            <a:fld id="{424E9EFB-1D6D-4767-828A-1E6DD392BA7A}" type="slidenum">
              <a:rPr lang="en-US" smtClean="0"/>
              <a:t>19</a:t>
            </a:fld>
            <a:endParaRPr lang="en-US"/>
          </a:p>
        </p:txBody>
      </p:sp>
    </p:spTree>
    <p:extLst>
      <p:ext uri="{BB962C8B-B14F-4D97-AF65-F5344CB8AC3E}">
        <p14:creationId xmlns:p14="http://schemas.microsoft.com/office/powerpoint/2010/main" val="424479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4E9EFB-1D6D-4767-828A-1E6DD392BA7A}" type="slidenum">
              <a:rPr lang="en-US" smtClean="0"/>
              <a:t>33</a:t>
            </a:fld>
            <a:endParaRPr lang="en-US"/>
          </a:p>
        </p:txBody>
      </p:sp>
    </p:spTree>
    <p:extLst>
      <p:ext uri="{BB962C8B-B14F-4D97-AF65-F5344CB8AC3E}">
        <p14:creationId xmlns:p14="http://schemas.microsoft.com/office/powerpoint/2010/main" val="3675505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AF2424-90F1-4691-9DBE-982BD7AA53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688DE680-A51C-42F9-A30B-1564442EA7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6D28F22-0124-419C-84A1-4AC4AC80CBDC}"/>
              </a:ext>
            </a:extLst>
          </p:cNvPr>
          <p:cNvSpPr>
            <a:spLocks noGrp="1"/>
          </p:cNvSpPr>
          <p:nvPr>
            <p:ph type="dt" sz="half" idx="10"/>
          </p:nvPr>
        </p:nvSpPr>
        <p:spPr/>
        <p:txBody>
          <a:bodyPr/>
          <a:lstStyle/>
          <a:p>
            <a:fld id="{82CFD8DD-C1CF-4531-AD46-9DE74300BECF}" type="datetime1">
              <a:rPr lang="en-US" smtClean="0"/>
              <a:t>10/1/2020</a:t>
            </a:fld>
            <a:endParaRPr lang="en-US"/>
          </a:p>
        </p:txBody>
      </p:sp>
      <p:sp>
        <p:nvSpPr>
          <p:cNvPr id="5" name="Footer Placeholder 4">
            <a:extLst>
              <a:ext uri="{FF2B5EF4-FFF2-40B4-BE49-F238E27FC236}">
                <a16:creationId xmlns:a16="http://schemas.microsoft.com/office/drawing/2014/main" xmlns="" id="{1ACF213F-5331-4C97-9249-7BD044A8FE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D34071B-5E8F-4E79-9C6F-CC0683086E1C}"/>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1919397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B447E2-1A29-43FB-9702-B2C1EBCACB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2B1574C3-3146-4C7F-A3FB-4BB6F6DE01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D5D4D83-B25A-4D6E-B959-8FF88685F6D4}"/>
              </a:ext>
            </a:extLst>
          </p:cNvPr>
          <p:cNvSpPr>
            <a:spLocks noGrp="1"/>
          </p:cNvSpPr>
          <p:nvPr>
            <p:ph type="dt" sz="half" idx="10"/>
          </p:nvPr>
        </p:nvSpPr>
        <p:spPr/>
        <p:txBody>
          <a:bodyPr/>
          <a:lstStyle/>
          <a:p>
            <a:fld id="{4253DEE5-945A-4966-8A93-DC97CAA4BC6A}" type="datetime1">
              <a:rPr lang="en-US" smtClean="0"/>
              <a:t>10/1/2020</a:t>
            </a:fld>
            <a:endParaRPr lang="en-US"/>
          </a:p>
        </p:txBody>
      </p:sp>
      <p:sp>
        <p:nvSpPr>
          <p:cNvPr id="5" name="Footer Placeholder 4">
            <a:extLst>
              <a:ext uri="{FF2B5EF4-FFF2-40B4-BE49-F238E27FC236}">
                <a16:creationId xmlns:a16="http://schemas.microsoft.com/office/drawing/2014/main" xmlns="" id="{BAB6EC5A-2684-42F5-A962-C946B0F690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8176202-2D94-402C-B4CD-4A1CFEEDCDD6}"/>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2258839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F6A3DD2-6A7D-42CB-8E48-4F3A749DA0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FDD3FD16-2A59-4867-8FFF-471FD6C771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56E699E-465D-463E-AD53-CFCDA9438FC6}"/>
              </a:ext>
            </a:extLst>
          </p:cNvPr>
          <p:cNvSpPr>
            <a:spLocks noGrp="1"/>
          </p:cNvSpPr>
          <p:nvPr>
            <p:ph type="dt" sz="half" idx="10"/>
          </p:nvPr>
        </p:nvSpPr>
        <p:spPr/>
        <p:txBody>
          <a:bodyPr/>
          <a:lstStyle/>
          <a:p>
            <a:fld id="{92195FB5-F86D-487B-84D2-298C14856887}" type="datetime1">
              <a:rPr lang="en-US" smtClean="0"/>
              <a:t>10/1/2020</a:t>
            </a:fld>
            <a:endParaRPr lang="en-US"/>
          </a:p>
        </p:txBody>
      </p:sp>
      <p:sp>
        <p:nvSpPr>
          <p:cNvPr id="5" name="Footer Placeholder 4">
            <a:extLst>
              <a:ext uri="{FF2B5EF4-FFF2-40B4-BE49-F238E27FC236}">
                <a16:creationId xmlns:a16="http://schemas.microsoft.com/office/drawing/2014/main" xmlns="" id="{A32DACA6-9D71-417B-AAAE-7417F7B37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AC0B063-BBB9-4081-8227-76F3C7C2A605}"/>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168908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79EF41-A78D-4C3D-8D45-215B0700F9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2BADC07-D5EF-4B65-BB93-7991065522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8BC2C17-D081-48C2-A5E4-670042EEDC72}"/>
              </a:ext>
            </a:extLst>
          </p:cNvPr>
          <p:cNvSpPr>
            <a:spLocks noGrp="1"/>
          </p:cNvSpPr>
          <p:nvPr>
            <p:ph type="dt" sz="half" idx="10"/>
          </p:nvPr>
        </p:nvSpPr>
        <p:spPr/>
        <p:txBody>
          <a:bodyPr/>
          <a:lstStyle/>
          <a:p>
            <a:fld id="{536C5D84-ECC4-4026-82AF-E91A25352018}" type="datetime1">
              <a:rPr lang="en-US" smtClean="0"/>
              <a:t>10/1/2020</a:t>
            </a:fld>
            <a:endParaRPr lang="en-US"/>
          </a:p>
        </p:txBody>
      </p:sp>
      <p:sp>
        <p:nvSpPr>
          <p:cNvPr id="5" name="Footer Placeholder 4">
            <a:extLst>
              <a:ext uri="{FF2B5EF4-FFF2-40B4-BE49-F238E27FC236}">
                <a16:creationId xmlns:a16="http://schemas.microsoft.com/office/drawing/2014/main" xmlns="" id="{4393C20B-195A-42B8-9EB9-CE086A4D93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7F58B94-EDDE-4FDD-8CFE-F766D777AE00}"/>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1667266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3E085C-03C2-4E83-B703-D371696087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A9D31A1C-5DAF-4B46-BF63-293CB34D25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115DD160-E0A5-4102-8F89-6C40CCB03094}"/>
              </a:ext>
            </a:extLst>
          </p:cNvPr>
          <p:cNvSpPr>
            <a:spLocks noGrp="1"/>
          </p:cNvSpPr>
          <p:nvPr>
            <p:ph type="dt" sz="half" idx="10"/>
          </p:nvPr>
        </p:nvSpPr>
        <p:spPr/>
        <p:txBody>
          <a:bodyPr/>
          <a:lstStyle/>
          <a:p>
            <a:fld id="{BF10465F-8C1A-4ECB-96FF-996BCB0E33BF}" type="datetime1">
              <a:rPr lang="en-US" smtClean="0"/>
              <a:t>10/1/2020</a:t>
            </a:fld>
            <a:endParaRPr lang="en-US"/>
          </a:p>
        </p:txBody>
      </p:sp>
      <p:sp>
        <p:nvSpPr>
          <p:cNvPr id="5" name="Footer Placeholder 4">
            <a:extLst>
              <a:ext uri="{FF2B5EF4-FFF2-40B4-BE49-F238E27FC236}">
                <a16:creationId xmlns:a16="http://schemas.microsoft.com/office/drawing/2014/main" xmlns="" id="{2337D663-396D-4910-BD4D-1F4DB466DE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19A7341-4711-4F5F-A261-BFE3F17F68FC}"/>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3474068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8EFB3C-6300-44D4-AE87-D18A4E32E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6919655-177C-4425-9A0A-F4FF0EAA09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C655269F-3EFB-4506-B231-3BAC9A019F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B178CC88-06D4-431D-AD7D-868138F27277}"/>
              </a:ext>
            </a:extLst>
          </p:cNvPr>
          <p:cNvSpPr>
            <a:spLocks noGrp="1"/>
          </p:cNvSpPr>
          <p:nvPr>
            <p:ph type="dt" sz="half" idx="10"/>
          </p:nvPr>
        </p:nvSpPr>
        <p:spPr/>
        <p:txBody>
          <a:bodyPr/>
          <a:lstStyle/>
          <a:p>
            <a:fld id="{29709B8A-9D4E-44D2-A796-1974C6AB9100}" type="datetime1">
              <a:rPr lang="en-US" smtClean="0"/>
              <a:t>10/1/2020</a:t>
            </a:fld>
            <a:endParaRPr lang="en-US"/>
          </a:p>
        </p:txBody>
      </p:sp>
      <p:sp>
        <p:nvSpPr>
          <p:cNvPr id="6" name="Footer Placeholder 5">
            <a:extLst>
              <a:ext uri="{FF2B5EF4-FFF2-40B4-BE49-F238E27FC236}">
                <a16:creationId xmlns:a16="http://schemas.microsoft.com/office/drawing/2014/main" xmlns="" id="{27251E07-05C9-4479-9464-727FDD7953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39B0DFB-0D71-42DE-9251-8202A93A2E5C}"/>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2408068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228D7A-1664-420E-B8DC-751D484B043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06498AAE-8E05-4782-9F3D-FE6A3326C9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BA6F4778-D360-44E8-BF46-5396151126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04B73E6-B32D-49F6-973C-878A5D6C15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007AD0F2-9179-446D-95B3-0F2B0B1426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DC9D564D-8B87-4D8A-83A4-98712258D84C}"/>
              </a:ext>
            </a:extLst>
          </p:cNvPr>
          <p:cNvSpPr>
            <a:spLocks noGrp="1"/>
          </p:cNvSpPr>
          <p:nvPr>
            <p:ph type="dt" sz="half" idx="10"/>
          </p:nvPr>
        </p:nvSpPr>
        <p:spPr/>
        <p:txBody>
          <a:bodyPr/>
          <a:lstStyle/>
          <a:p>
            <a:fld id="{AE38638E-0C68-41B3-BF41-FE13CC4921AF}" type="datetime1">
              <a:rPr lang="en-US" smtClean="0"/>
              <a:t>10/1/2020</a:t>
            </a:fld>
            <a:endParaRPr lang="en-US"/>
          </a:p>
        </p:txBody>
      </p:sp>
      <p:sp>
        <p:nvSpPr>
          <p:cNvPr id="8" name="Footer Placeholder 7">
            <a:extLst>
              <a:ext uri="{FF2B5EF4-FFF2-40B4-BE49-F238E27FC236}">
                <a16:creationId xmlns:a16="http://schemas.microsoft.com/office/drawing/2014/main" xmlns="" id="{70AFAD41-4345-4649-A254-74F5A563123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B835C2F7-AC12-49C7-BAD5-8D23FEA2516F}"/>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3848437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06DA52-CAB6-4C7F-8538-FA172100E1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E9768FF-3F7D-4D8E-84B1-E85DE9E51167}"/>
              </a:ext>
            </a:extLst>
          </p:cNvPr>
          <p:cNvSpPr>
            <a:spLocks noGrp="1"/>
          </p:cNvSpPr>
          <p:nvPr>
            <p:ph type="dt" sz="half" idx="10"/>
          </p:nvPr>
        </p:nvSpPr>
        <p:spPr/>
        <p:txBody>
          <a:bodyPr/>
          <a:lstStyle/>
          <a:p>
            <a:fld id="{5DF3C6F3-9691-4726-8086-B483DD55D8FF}" type="datetime1">
              <a:rPr lang="en-US" smtClean="0"/>
              <a:t>10/1/2020</a:t>
            </a:fld>
            <a:endParaRPr lang="en-US"/>
          </a:p>
        </p:txBody>
      </p:sp>
      <p:sp>
        <p:nvSpPr>
          <p:cNvPr id="4" name="Footer Placeholder 3">
            <a:extLst>
              <a:ext uri="{FF2B5EF4-FFF2-40B4-BE49-F238E27FC236}">
                <a16:creationId xmlns:a16="http://schemas.microsoft.com/office/drawing/2014/main" xmlns="" id="{8EAD4AE8-5862-4934-BCBC-8102937BD7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A164BDFF-6BF6-4C1D-AE33-F39F1E878D6A}"/>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3842762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13E4E03-40ED-4D42-B13D-0A00DAB01B65}"/>
              </a:ext>
            </a:extLst>
          </p:cNvPr>
          <p:cNvSpPr>
            <a:spLocks noGrp="1"/>
          </p:cNvSpPr>
          <p:nvPr>
            <p:ph type="dt" sz="half" idx="10"/>
          </p:nvPr>
        </p:nvSpPr>
        <p:spPr/>
        <p:txBody>
          <a:bodyPr/>
          <a:lstStyle/>
          <a:p>
            <a:fld id="{FAAFFA1A-4FF2-4794-82D6-B9304C5B6540}" type="datetime1">
              <a:rPr lang="en-US" smtClean="0"/>
              <a:t>10/1/2020</a:t>
            </a:fld>
            <a:endParaRPr lang="en-US"/>
          </a:p>
        </p:txBody>
      </p:sp>
      <p:sp>
        <p:nvSpPr>
          <p:cNvPr id="3" name="Footer Placeholder 2">
            <a:extLst>
              <a:ext uri="{FF2B5EF4-FFF2-40B4-BE49-F238E27FC236}">
                <a16:creationId xmlns:a16="http://schemas.microsoft.com/office/drawing/2014/main" xmlns="" id="{C5071B07-88E5-4AB5-8625-E11C71308D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ED468E2-538F-49BD-AE12-94DDF3F76B69}"/>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2861890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036872-330E-4402-90F4-1DA6C10759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EFCBDFCA-9B9B-4A0F-AA1D-4756CCEFFB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047BFAD1-42F7-41B3-BE10-326A73F6A3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7639A1D-4C63-4ECB-B58F-FAC08E1D9E68}"/>
              </a:ext>
            </a:extLst>
          </p:cNvPr>
          <p:cNvSpPr>
            <a:spLocks noGrp="1"/>
          </p:cNvSpPr>
          <p:nvPr>
            <p:ph type="dt" sz="half" idx="10"/>
          </p:nvPr>
        </p:nvSpPr>
        <p:spPr/>
        <p:txBody>
          <a:bodyPr/>
          <a:lstStyle/>
          <a:p>
            <a:fld id="{48A33348-CF6E-4706-82D5-98724E7CAE5B}" type="datetime1">
              <a:rPr lang="en-US" smtClean="0"/>
              <a:t>10/1/2020</a:t>
            </a:fld>
            <a:endParaRPr lang="en-US"/>
          </a:p>
        </p:txBody>
      </p:sp>
      <p:sp>
        <p:nvSpPr>
          <p:cNvPr id="6" name="Footer Placeholder 5">
            <a:extLst>
              <a:ext uri="{FF2B5EF4-FFF2-40B4-BE49-F238E27FC236}">
                <a16:creationId xmlns:a16="http://schemas.microsoft.com/office/drawing/2014/main" xmlns="" id="{68950D74-4459-4D4E-9373-4144D3DBBA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D659D2A-C6B4-4996-B9EF-5B4C14AC3088}"/>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2875518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A87837-C1A0-4806-833D-56301C16FC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FB31FA2D-5C78-47A2-9217-63A87F2341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00A5AC5B-B291-4DBA-847B-56B18881BC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0D4EEC7-3172-4669-96C6-0CDB71E7D555}"/>
              </a:ext>
            </a:extLst>
          </p:cNvPr>
          <p:cNvSpPr>
            <a:spLocks noGrp="1"/>
          </p:cNvSpPr>
          <p:nvPr>
            <p:ph type="dt" sz="half" idx="10"/>
          </p:nvPr>
        </p:nvSpPr>
        <p:spPr/>
        <p:txBody>
          <a:bodyPr/>
          <a:lstStyle/>
          <a:p>
            <a:fld id="{46BA2402-8992-44D7-8C59-8CB0660D1688}" type="datetime1">
              <a:rPr lang="en-US" smtClean="0"/>
              <a:t>10/1/2020</a:t>
            </a:fld>
            <a:endParaRPr lang="en-US"/>
          </a:p>
        </p:txBody>
      </p:sp>
      <p:sp>
        <p:nvSpPr>
          <p:cNvPr id="6" name="Footer Placeholder 5">
            <a:extLst>
              <a:ext uri="{FF2B5EF4-FFF2-40B4-BE49-F238E27FC236}">
                <a16:creationId xmlns:a16="http://schemas.microsoft.com/office/drawing/2014/main" xmlns="" id="{CE9AB154-12EC-4928-879D-BF3BAF42EF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4464F60-F55D-4E15-8117-AFD56B9823C6}"/>
              </a:ext>
            </a:extLst>
          </p:cNvPr>
          <p:cNvSpPr>
            <a:spLocks noGrp="1"/>
          </p:cNvSpPr>
          <p:nvPr>
            <p:ph type="sldNum" sz="quarter" idx="12"/>
          </p:nvPr>
        </p:nvSpPr>
        <p:spPr/>
        <p:txBody>
          <a:bodyPr/>
          <a:lstStyle/>
          <a:p>
            <a:fld id="{0066994E-D3C1-41CC-8D01-F4A6A86551E4}" type="slidenum">
              <a:rPr lang="en-US" smtClean="0"/>
              <a:t>‹#›</a:t>
            </a:fld>
            <a:endParaRPr lang="en-US"/>
          </a:p>
        </p:txBody>
      </p:sp>
    </p:spTree>
    <p:extLst>
      <p:ext uri="{BB962C8B-B14F-4D97-AF65-F5344CB8AC3E}">
        <p14:creationId xmlns:p14="http://schemas.microsoft.com/office/powerpoint/2010/main" val="864898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F3FF330-25D9-41BF-A96C-7674B54F6D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7E1C0D2A-A88C-49CC-A307-A834FE0407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C5C3975-2FB0-4E3B-9BF2-138A23BB31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D7EA34-B1FB-4BD8-BA4E-535CA5DFFA74}" type="datetime1">
              <a:rPr lang="en-US" smtClean="0"/>
              <a:t>10/1/2020</a:t>
            </a:fld>
            <a:endParaRPr lang="en-US"/>
          </a:p>
        </p:txBody>
      </p:sp>
      <p:sp>
        <p:nvSpPr>
          <p:cNvPr id="5" name="Footer Placeholder 4">
            <a:extLst>
              <a:ext uri="{FF2B5EF4-FFF2-40B4-BE49-F238E27FC236}">
                <a16:creationId xmlns:a16="http://schemas.microsoft.com/office/drawing/2014/main" xmlns="" id="{9A945A64-0AD0-428E-A8D7-3A4DC68B9B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2A9D71BC-A773-465E-927B-9E2DCD0893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6994E-D3C1-41CC-8D01-F4A6A86551E4}" type="slidenum">
              <a:rPr lang="en-US" smtClean="0"/>
              <a:t>‹#›</a:t>
            </a:fld>
            <a:endParaRPr lang="en-US"/>
          </a:p>
        </p:txBody>
      </p:sp>
    </p:spTree>
    <p:extLst>
      <p:ext uri="{BB962C8B-B14F-4D97-AF65-F5344CB8AC3E}">
        <p14:creationId xmlns:p14="http://schemas.microsoft.com/office/powerpoint/2010/main" val="951997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9C767C-C9C5-4BA0-881B-A01848F88FA3}"/>
              </a:ext>
            </a:extLst>
          </p:cNvPr>
          <p:cNvSpPr>
            <a:spLocks noGrp="1"/>
          </p:cNvSpPr>
          <p:nvPr>
            <p:ph type="ctrTitle"/>
          </p:nvPr>
        </p:nvSpPr>
        <p:spPr>
          <a:xfrm>
            <a:off x="689317" y="1122363"/>
            <a:ext cx="10564837" cy="2387600"/>
          </a:xfrm>
        </p:spPr>
        <p:txBody>
          <a:bodyPr>
            <a:normAutofit fontScale="90000"/>
          </a:bodyPr>
          <a:lstStyle/>
          <a:p>
            <a:r>
              <a:rPr lang="en-US" dirty="0">
                <a:latin typeface="+mn-lt"/>
              </a:rPr>
              <a:t>Financial Analysis &amp; Trust Fund Forecasts in the Time of COVID-19</a:t>
            </a:r>
          </a:p>
        </p:txBody>
      </p:sp>
      <p:sp>
        <p:nvSpPr>
          <p:cNvPr id="3" name="Subtitle 2">
            <a:extLst>
              <a:ext uri="{FF2B5EF4-FFF2-40B4-BE49-F238E27FC236}">
                <a16:creationId xmlns:a16="http://schemas.microsoft.com/office/drawing/2014/main" xmlns="" id="{72F035F4-4345-44CF-8E54-275292A27726}"/>
              </a:ext>
            </a:extLst>
          </p:cNvPr>
          <p:cNvSpPr>
            <a:spLocks noGrp="1"/>
          </p:cNvSpPr>
          <p:nvPr>
            <p:ph type="subTitle" idx="1"/>
          </p:nvPr>
        </p:nvSpPr>
        <p:spPr/>
        <p:txBody>
          <a:bodyPr/>
          <a:lstStyle/>
          <a:p>
            <a:endParaRPr lang="en-US" dirty="0"/>
          </a:p>
          <a:p>
            <a:r>
              <a:rPr lang="en-US" dirty="0"/>
              <a:t>Connecticut Paid Family &amp; Medical Leave Insurance Authority</a:t>
            </a:r>
          </a:p>
        </p:txBody>
      </p:sp>
    </p:spTree>
    <p:extLst>
      <p:ext uri="{BB962C8B-B14F-4D97-AF65-F5344CB8AC3E}">
        <p14:creationId xmlns:p14="http://schemas.microsoft.com/office/powerpoint/2010/main" val="4206735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xmlns="" id="{594D6AA1-A0E1-45F9-8E25-BAB8092293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a:xfrm>
            <a:off x="838199" y="557190"/>
            <a:ext cx="10515599" cy="724938"/>
          </a:xfrm>
        </p:spPr>
        <p:txBody>
          <a:bodyPr vert="horz" lIns="91440" tIns="45720" rIns="91440" bIns="45720" rtlCol="0" anchor="t">
            <a:normAutofit/>
          </a:bodyPr>
          <a:lstStyle/>
          <a:p>
            <a:r>
              <a:rPr lang="en-US" sz="3400" dirty="0">
                <a:latin typeface="+mn-lt"/>
              </a:rPr>
              <a:t>Program Usage &amp; Benefit Costs for Family Violence Leave</a:t>
            </a:r>
          </a:p>
        </p:txBody>
      </p:sp>
      <p:sp>
        <p:nvSpPr>
          <p:cNvPr id="16" name="TextBox 15">
            <a:extLst>
              <a:ext uri="{FF2B5EF4-FFF2-40B4-BE49-F238E27FC236}">
                <a16:creationId xmlns:a16="http://schemas.microsoft.com/office/drawing/2014/main" xmlns="" id="{733BD96E-FFE3-41EC-AACD-99E89CD95266}"/>
              </a:ext>
            </a:extLst>
          </p:cNvPr>
          <p:cNvSpPr txBox="1"/>
          <p:nvPr/>
        </p:nvSpPr>
        <p:spPr>
          <a:xfrm>
            <a:off x="838199" y="1368124"/>
            <a:ext cx="10515599" cy="369332"/>
          </a:xfrm>
          <a:prstGeom prst="rect">
            <a:avLst/>
          </a:prstGeom>
          <a:noFill/>
        </p:spPr>
        <p:txBody>
          <a:bodyPr wrap="square">
            <a:spAutoFit/>
          </a:bodyPr>
          <a:lstStyle/>
          <a:p>
            <a:pPr algn="ctr"/>
            <a:r>
              <a:rPr lang="en-US" sz="1800" b="1" dirty="0">
                <a:effectLst/>
                <a:latin typeface="Times New Roman" panose="02020603050405020304" pitchFamily="18" charset="0"/>
                <a:ea typeface="Calibri" panose="020F0502020204030204" pitchFamily="34" charset="0"/>
              </a:rPr>
              <a:t>Table 3: Estimating the Non-Medical Usage</a:t>
            </a:r>
            <a:r>
              <a:rPr lang="en-US" sz="1800" b="1" spc="-15" dirty="0">
                <a:effectLst/>
                <a:latin typeface="Times New Roman" panose="02020603050405020304" pitchFamily="18" charset="0"/>
                <a:ea typeface="Calibri" panose="020F0502020204030204" pitchFamily="34" charset="0"/>
              </a:rPr>
              <a:t> </a:t>
            </a:r>
            <a:r>
              <a:rPr lang="en-US" sz="1800" b="1" dirty="0">
                <a:effectLst/>
                <a:latin typeface="Times New Roman" panose="02020603050405020304" pitchFamily="18" charset="0"/>
                <a:ea typeface="Calibri" panose="020F0502020204030204" pitchFamily="34" charset="0"/>
              </a:rPr>
              <a:t>and Costs</a:t>
            </a:r>
            <a:r>
              <a:rPr lang="en-US" sz="1800" b="1" spc="-10" dirty="0">
                <a:effectLst/>
                <a:latin typeface="Times New Roman" panose="02020603050405020304" pitchFamily="18" charset="0"/>
                <a:ea typeface="Calibri" panose="020F0502020204030204" pitchFamily="34" charset="0"/>
              </a:rPr>
              <a:t> </a:t>
            </a:r>
            <a:r>
              <a:rPr lang="en-US" sz="1800" b="1" dirty="0">
                <a:effectLst/>
                <a:latin typeface="Times New Roman" panose="02020603050405020304" pitchFamily="18" charset="0"/>
                <a:ea typeface="Calibri" panose="020F0502020204030204" pitchFamily="34" charset="0"/>
              </a:rPr>
              <a:t>of Safe </a:t>
            </a:r>
            <a:r>
              <a:rPr lang="en-US" sz="1800" b="1" spc="-10" dirty="0">
                <a:effectLst/>
                <a:latin typeface="Times New Roman" panose="02020603050405020304" pitchFamily="18" charset="0"/>
                <a:ea typeface="Calibri" panose="020F0502020204030204" pitchFamily="34" charset="0"/>
              </a:rPr>
              <a:t>Leave</a:t>
            </a:r>
            <a:r>
              <a:rPr lang="en-US" sz="1800" b="1" dirty="0">
                <a:effectLst/>
                <a:latin typeface="Times New Roman" panose="02020603050405020304" pitchFamily="18" charset="0"/>
                <a:ea typeface="Calibri" panose="020F0502020204030204" pitchFamily="34" charset="0"/>
              </a:rPr>
              <a:t> Under</a:t>
            </a:r>
            <a:r>
              <a:rPr lang="en-US" sz="1800" b="1" spc="-10" dirty="0">
                <a:effectLst/>
                <a:latin typeface="Times New Roman" panose="02020603050405020304" pitchFamily="18" charset="0"/>
                <a:ea typeface="Calibri" panose="020F0502020204030204" pitchFamily="34" charset="0"/>
              </a:rPr>
              <a:t> </a:t>
            </a:r>
            <a:r>
              <a:rPr lang="en-US" sz="1800" b="1" dirty="0">
                <a:effectLst/>
                <a:latin typeface="Times New Roman" panose="02020603050405020304" pitchFamily="18" charset="0"/>
                <a:ea typeface="Calibri" panose="020F0502020204030204" pitchFamily="34" charset="0"/>
              </a:rPr>
              <a:t>PA 19-25</a:t>
            </a:r>
            <a:endParaRPr lang="en-US" dirty="0"/>
          </a:p>
        </p:txBody>
      </p:sp>
      <p:sp>
        <p:nvSpPr>
          <p:cNvPr id="3" name="Slide Number Placeholder 2">
            <a:extLst>
              <a:ext uri="{FF2B5EF4-FFF2-40B4-BE49-F238E27FC236}">
                <a16:creationId xmlns:a16="http://schemas.microsoft.com/office/drawing/2014/main" xmlns="" id="{42747BAA-F09C-4CAF-949E-C0D821900EF2}"/>
              </a:ext>
            </a:extLst>
          </p:cNvPr>
          <p:cNvSpPr>
            <a:spLocks noGrp="1"/>
          </p:cNvSpPr>
          <p:nvPr>
            <p:ph type="sldNum" sz="quarter" idx="12"/>
          </p:nvPr>
        </p:nvSpPr>
        <p:spPr/>
        <p:txBody>
          <a:bodyPr/>
          <a:lstStyle/>
          <a:p>
            <a:fld id="{0066994E-D3C1-41CC-8D01-F4A6A86551E4}" type="slidenum">
              <a:rPr lang="en-US" smtClean="0"/>
              <a:t>10</a:t>
            </a:fld>
            <a:endParaRPr lang="en-US"/>
          </a:p>
        </p:txBody>
      </p:sp>
      <p:graphicFrame>
        <p:nvGraphicFramePr>
          <p:cNvPr id="4" name="Table 3">
            <a:extLst>
              <a:ext uri="{FF2B5EF4-FFF2-40B4-BE49-F238E27FC236}">
                <a16:creationId xmlns:a16="http://schemas.microsoft.com/office/drawing/2014/main" xmlns="" id="{DA637227-8E59-484B-BA82-2CCD1EFD227A}"/>
              </a:ext>
            </a:extLst>
          </p:cNvPr>
          <p:cNvGraphicFramePr>
            <a:graphicFrameLocks noGrp="1"/>
          </p:cNvGraphicFramePr>
          <p:nvPr>
            <p:extLst>
              <p:ext uri="{D42A27DB-BD31-4B8C-83A1-F6EECF244321}">
                <p14:modId xmlns:p14="http://schemas.microsoft.com/office/powerpoint/2010/main" val="678963217"/>
              </p:ext>
            </p:extLst>
          </p:nvPr>
        </p:nvGraphicFramePr>
        <p:xfrm>
          <a:off x="404262" y="1944210"/>
          <a:ext cx="11380425" cy="4450910"/>
        </p:xfrm>
        <a:graphic>
          <a:graphicData uri="http://schemas.openxmlformats.org/drawingml/2006/table">
            <a:tbl>
              <a:tblPr firstRow="1" firstCol="1" bandRow="1"/>
              <a:tblGrid>
                <a:gridCol w="462456">
                  <a:extLst>
                    <a:ext uri="{9D8B030D-6E8A-4147-A177-3AD203B41FA5}">
                      <a16:colId xmlns:a16="http://schemas.microsoft.com/office/drawing/2014/main" xmlns="" val="2328694125"/>
                    </a:ext>
                  </a:extLst>
                </a:gridCol>
                <a:gridCol w="9649787">
                  <a:extLst>
                    <a:ext uri="{9D8B030D-6E8A-4147-A177-3AD203B41FA5}">
                      <a16:colId xmlns:a16="http://schemas.microsoft.com/office/drawing/2014/main" xmlns="" val="381339216"/>
                    </a:ext>
                  </a:extLst>
                </a:gridCol>
                <a:gridCol w="1268182">
                  <a:extLst>
                    <a:ext uri="{9D8B030D-6E8A-4147-A177-3AD203B41FA5}">
                      <a16:colId xmlns:a16="http://schemas.microsoft.com/office/drawing/2014/main" xmlns="" val="1496347554"/>
                    </a:ext>
                  </a:extLst>
                </a:gridCol>
              </a:tblGrid>
              <a:tr h="612982">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CT Eligible Women in Covered Employment</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770,699 </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extLst>
                  <a:ext uri="{0D108BD9-81ED-4DB2-BD59-A6C34878D82A}">
                    <a16:rowId xmlns:a16="http://schemas.microsoft.com/office/drawing/2014/main" xmlns="" val="1742057179"/>
                  </a:ext>
                </a:extLst>
              </a:tr>
              <a:tr h="823926">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cs typeface="Times New Roman" panose="02020603050405020304" pitchFamily="18" charset="0"/>
                        </a:rPr>
                        <a:t>B</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ctr">
                    <a:lnL>
                      <a:noFill/>
                    </a:lnL>
                    <a:lnR>
                      <a:noFill/>
                    </a:lnR>
                    <a:lnT>
                      <a:noFill/>
                    </a:lnT>
                    <a:lnB>
                      <a:noFill/>
                    </a:lnB>
                  </a:tcPr>
                </a:tc>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Number of Potential Claims Using Annual Prevalence of Experiencing Family Violence </a:t>
                      </a:r>
                      <a:r>
                        <a:rPr lang="en-US" sz="2000" b="1"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Missing At Least One Day of Work (0.4 Percent)</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algn="r"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3,083 </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extLst>
                  <a:ext uri="{0D108BD9-81ED-4DB2-BD59-A6C34878D82A}">
                    <a16:rowId xmlns:a16="http://schemas.microsoft.com/office/drawing/2014/main" xmlns="" val="555284447"/>
                  </a:ext>
                </a:extLst>
              </a:tr>
              <a:tr h="1179178">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cs typeface="Times New Roman" panose="02020603050405020304" pitchFamily="18" charset="0"/>
                        </a:rPr>
                        <a:t>C</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ctr">
                    <a:lnL>
                      <a:noFill/>
                    </a:lnL>
                    <a:lnR>
                      <a:noFill/>
                    </a:lnR>
                    <a:lnT>
                      <a:noFill/>
                    </a:lnT>
                    <a:lnB>
                      <a:noFill/>
                    </a:lnB>
                  </a:tcPr>
                </a:tc>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Exclude Potential Family Violence Claims for Medical Reasons (Covered in Simulation Model Estimates) Based on Share of Lifetime Family Violence Costs for Medical Care (58.8 Percent) to Get Nonmedical Claims</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lnTlToBr w="12700" cmpd="sng">
                      <a:noFill/>
                      <a:prstDash val="solid"/>
                    </a:lnTlToBr>
                    <a:lnBlToTr w="12700" cmpd="sng">
                      <a:noFill/>
                      <a:prstDash val="solid"/>
                    </a:lnBlToTr>
                  </a:tcPr>
                </a:tc>
                <a:tc>
                  <a:txBody>
                    <a:bodyPr/>
                    <a:lstStyle/>
                    <a:p>
                      <a:pPr marL="0" marR="0" algn="r"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1,270 </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extLst>
                  <a:ext uri="{0D108BD9-81ED-4DB2-BD59-A6C34878D82A}">
                    <a16:rowId xmlns:a16="http://schemas.microsoft.com/office/drawing/2014/main" xmlns="" val="4141440602"/>
                  </a:ext>
                </a:extLst>
              </a:tr>
              <a:tr h="611608">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cs typeface="Times New Roman" panose="02020603050405020304" pitchFamily="18" charset="0"/>
                        </a:rPr>
                        <a:t>D</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Lost Days per Family Violence Claim (Simple Average)</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lnTlToBr w="12700" cmpd="sng">
                      <a:noFill/>
                      <a:prstDash val="solid"/>
                    </a:lnTlToBr>
                    <a:lnBlToTr w="12700" cmpd="sng">
                      <a:noFill/>
                      <a:prstDash val="solid"/>
                    </a:lnBlToTr>
                  </a:tcPr>
                </a:tc>
                <a:tc>
                  <a:txBody>
                    <a:bodyPr/>
                    <a:lstStyle/>
                    <a:p>
                      <a:pPr marL="0" marR="0" algn="r"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7.6</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extLst>
                  <a:ext uri="{0D108BD9-81ED-4DB2-BD59-A6C34878D82A}">
                    <a16:rowId xmlns:a16="http://schemas.microsoft.com/office/drawing/2014/main" xmlns="" val="108337533"/>
                  </a:ext>
                </a:extLst>
              </a:tr>
              <a:tr h="611608">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cs typeface="Times New Roman" panose="02020603050405020304" pitchFamily="18" charset="0"/>
                        </a:rPr>
                        <a:t>E</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Average Daily benefit</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lnTlToBr w="12700" cmpd="sng">
                      <a:noFill/>
                      <a:prstDash val="solid"/>
                    </a:lnTlToBr>
                    <a:lnBlToTr w="12700" cmpd="sng">
                      <a:noFill/>
                      <a:prstDash val="solid"/>
                    </a:lnBlToTr>
                  </a:tcPr>
                </a:tc>
                <a:tc>
                  <a:txBody>
                    <a:bodyPr/>
                    <a:lstStyle/>
                    <a:p>
                      <a:pPr marL="0" marR="0" algn="r"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$101</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extLst>
                  <a:ext uri="{0D108BD9-81ED-4DB2-BD59-A6C34878D82A}">
                    <a16:rowId xmlns:a16="http://schemas.microsoft.com/office/drawing/2014/main" xmlns="" val="1161339949"/>
                  </a:ext>
                </a:extLst>
              </a:tr>
              <a:tr h="611608">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cs typeface="Times New Roman" panose="02020603050405020304" pitchFamily="18" charset="0"/>
                        </a:rPr>
                        <a:t>F</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tc>
                  <a:txBody>
                    <a:bodyPr/>
                    <a:lstStyle/>
                    <a:p>
                      <a:pPr marL="0" marR="0" algn="l"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Benefit Costs (2017) = C * D * E </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lnTlToBr w="12700" cmpd="sng">
                      <a:noFill/>
                      <a:prstDash val="solid"/>
                    </a:lnTlToBr>
                    <a:lnBlToTr w="12700" cmpd="sng">
                      <a:noFill/>
                      <a:prstDash val="solid"/>
                    </a:lnBlToTr>
                  </a:tcPr>
                </a:tc>
                <a:tc>
                  <a:txBody>
                    <a:bodyPr/>
                    <a:lstStyle/>
                    <a:p>
                      <a:pPr marL="0" marR="0" algn="r" fontAlgn="b">
                        <a:lnSpc>
                          <a:spcPct val="107000"/>
                        </a:lnSpc>
                        <a:spcBef>
                          <a:spcPts val="0"/>
                        </a:spcBef>
                        <a:spcAft>
                          <a:spcPts val="0"/>
                        </a:spcAft>
                      </a:pPr>
                      <a:r>
                        <a:rPr lang="en-US" sz="20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$977,960</a:t>
                      </a:r>
                      <a:endParaRPr lang="en-US" sz="2000" b="0" i="0" u="none" strike="noStrike" dirty="0">
                        <a:effectLst/>
                        <a:latin typeface="Times New Roman" panose="02020603050405020304" pitchFamily="18" charset="0"/>
                        <a:cs typeface="Times New Roman" panose="02020603050405020304" pitchFamily="18" charset="0"/>
                      </a:endParaRPr>
                    </a:p>
                  </a:txBody>
                  <a:tcPr marL="109930" marR="109930" marT="15268" marB="0" anchor="b">
                    <a:lnL>
                      <a:noFill/>
                    </a:lnL>
                    <a:lnR>
                      <a:noFill/>
                    </a:lnR>
                    <a:lnT>
                      <a:noFill/>
                    </a:lnT>
                    <a:lnB>
                      <a:noFill/>
                    </a:lnB>
                  </a:tcPr>
                </a:tc>
                <a:extLst>
                  <a:ext uri="{0D108BD9-81ED-4DB2-BD59-A6C34878D82A}">
                    <a16:rowId xmlns:a16="http://schemas.microsoft.com/office/drawing/2014/main" xmlns="" val="1820908786"/>
                  </a:ext>
                </a:extLst>
              </a:tr>
            </a:tbl>
          </a:graphicData>
        </a:graphic>
      </p:graphicFrame>
    </p:spTree>
    <p:extLst>
      <p:ext uri="{BB962C8B-B14F-4D97-AF65-F5344CB8AC3E}">
        <p14:creationId xmlns:p14="http://schemas.microsoft.com/office/powerpoint/2010/main" val="848303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p:txBody>
          <a:bodyPr anchor="t">
            <a:normAutofit/>
          </a:bodyPr>
          <a:lstStyle/>
          <a:p>
            <a:r>
              <a:rPr lang="en-US" sz="3800" dirty="0">
                <a:latin typeface="+mn-lt"/>
              </a:rPr>
              <a:t>Assumptions for Program Usage &amp; Costs</a:t>
            </a:r>
          </a:p>
        </p:txBody>
      </p:sp>
      <p:sp>
        <p:nvSpPr>
          <p:cNvPr id="3" name="Content Placeholder 2">
            <a:extLst>
              <a:ext uri="{FF2B5EF4-FFF2-40B4-BE49-F238E27FC236}">
                <a16:creationId xmlns:a16="http://schemas.microsoft.com/office/drawing/2014/main" xmlns="" id="{B226592E-3432-4841-8755-07277071F30A}"/>
              </a:ext>
            </a:extLst>
          </p:cNvPr>
          <p:cNvSpPr>
            <a:spLocks noGrp="1"/>
          </p:cNvSpPr>
          <p:nvPr>
            <p:ph idx="1"/>
          </p:nvPr>
        </p:nvSpPr>
        <p:spPr>
          <a:xfrm>
            <a:off x="838200" y="1171852"/>
            <a:ext cx="10515600" cy="5184497"/>
          </a:xfrm>
        </p:spPr>
        <p:txBody>
          <a:bodyPr>
            <a:normAutofit fontScale="47500" lnSpcReduction="20000"/>
          </a:bodyPr>
          <a:lstStyle/>
          <a:p>
            <a:pPr>
              <a:lnSpc>
                <a:spcPct val="120000"/>
              </a:lnSpc>
            </a:pPr>
            <a:r>
              <a:rPr lang="en-US" sz="5100" dirty="0"/>
              <a:t>Participation in private plans – similar to California</a:t>
            </a:r>
          </a:p>
          <a:p>
            <a:pPr>
              <a:lnSpc>
                <a:spcPct val="120000"/>
              </a:lnSpc>
            </a:pPr>
            <a:r>
              <a:rPr lang="en-US" sz="5100" dirty="0"/>
              <a:t>Self-employed – relatively low uptake, but usage estimated with adverse selection</a:t>
            </a:r>
          </a:p>
          <a:p>
            <a:pPr>
              <a:lnSpc>
                <a:spcPct val="120000"/>
              </a:lnSpc>
            </a:pPr>
            <a:r>
              <a:rPr lang="en-US" sz="5100" dirty="0"/>
              <a:t>State and local workers – Primarily those not covered by union contracts</a:t>
            </a:r>
          </a:p>
          <a:p>
            <a:pPr>
              <a:lnSpc>
                <a:spcPct val="120000"/>
              </a:lnSpc>
            </a:pPr>
            <a:r>
              <a:rPr lang="en-US" sz="5100" dirty="0"/>
              <a:t>Family Violence</a:t>
            </a:r>
          </a:p>
          <a:p>
            <a:pPr lvl="1">
              <a:lnSpc>
                <a:spcPct val="120000"/>
              </a:lnSpc>
            </a:pPr>
            <a:r>
              <a:rPr lang="en-US" sz="4200" spc="-5" dirty="0"/>
              <a:t>Estimate includes only costs for women experiencing family violence – may be low</a:t>
            </a:r>
          </a:p>
          <a:p>
            <a:pPr lvl="1">
              <a:lnSpc>
                <a:spcPct val="120000"/>
              </a:lnSpc>
            </a:pPr>
            <a:r>
              <a:rPr lang="en-US" sz="4200" spc="-5" dirty="0"/>
              <a:t>However, estimate also assumes a very high take up rate for program benefits – may be high</a:t>
            </a:r>
          </a:p>
          <a:p>
            <a:pPr>
              <a:lnSpc>
                <a:spcPct val="120000"/>
              </a:lnSpc>
            </a:pPr>
            <a:r>
              <a:rPr lang="en-US" sz="5100" dirty="0"/>
              <a:t>Military exigency leave is considered negligible for program costs based on reported usage in national FMLA survey and from data on Connecticut state workforce.</a:t>
            </a:r>
          </a:p>
          <a:p>
            <a:endParaRPr lang="en-US" dirty="0"/>
          </a:p>
        </p:txBody>
      </p:sp>
      <p:sp>
        <p:nvSpPr>
          <p:cNvPr id="4" name="Slide Number Placeholder 3">
            <a:extLst>
              <a:ext uri="{FF2B5EF4-FFF2-40B4-BE49-F238E27FC236}">
                <a16:creationId xmlns:a16="http://schemas.microsoft.com/office/drawing/2014/main" xmlns="" id="{7FABBA7D-BE9E-4A63-B735-6B3090B2B7D7}"/>
              </a:ext>
            </a:extLst>
          </p:cNvPr>
          <p:cNvSpPr>
            <a:spLocks noGrp="1"/>
          </p:cNvSpPr>
          <p:nvPr>
            <p:ph type="sldNum" sz="quarter" idx="12"/>
          </p:nvPr>
        </p:nvSpPr>
        <p:spPr/>
        <p:txBody>
          <a:bodyPr/>
          <a:lstStyle/>
          <a:p>
            <a:fld id="{0066994E-D3C1-41CC-8D01-F4A6A86551E4}" type="slidenum">
              <a:rPr lang="en-US" smtClean="0"/>
              <a:t>11</a:t>
            </a:fld>
            <a:endParaRPr lang="en-US"/>
          </a:p>
        </p:txBody>
      </p:sp>
    </p:spTree>
    <p:extLst>
      <p:ext uri="{BB962C8B-B14F-4D97-AF65-F5344CB8AC3E}">
        <p14:creationId xmlns:p14="http://schemas.microsoft.com/office/powerpoint/2010/main" val="1162132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B37175-8B81-4277-AB9E-9F83525487B2}"/>
              </a:ext>
            </a:extLst>
          </p:cNvPr>
          <p:cNvSpPr>
            <a:spLocks noGrp="1"/>
          </p:cNvSpPr>
          <p:nvPr>
            <p:ph type="title"/>
          </p:nvPr>
        </p:nvSpPr>
        <p:spPr>
          <a:xfrm>
            <a:off x="838200" y="365126"/>
            <a:ext cx="10515600" cy="780094"/>
          </a:xfrm>
        </p:spPr>
        <p:txBody>
          <a:bodyPr anchor="t"/>
          <a:lstStyle/>
          <a:p>
            <a:r>
              <a:rPr lang="en-US" dirty="0">
                <a:latin typeface="+mn-lt"/>
              </a:rPr>
              <a:t>Revenue Forecast &amp; Trust Fund Projections</a:t>
            </a:r>
          </a:p>
        </p:txBody>
      </p:sp>
      <p:sp>
        <p:nvSpPr>
          <p:cNvPr id="3" name="Content Placeholder 2">
            <a:extLst>
              <a:ext uri="{FF2B5EF4-FFF2-40B4-BE49-F238E27FC236}">
                <a16:creationId xmlns:a16="http://schemas.microsoft.com/office/drawing/2014/main" xmlns="" id="{A330E263-D9A7-4FDD-A855-3E0CF66EDFF4}"/>
              </a:ext>
            </a:extLst>
          </p:cNvPr>
          <p:cNvSpPr>
            <a:spLocks noGrp="1"/>
          </p:cNvSpPr>
          <p:nvPr>
            <p:ph idx="1"/>
          </p:nvPr>
        </p:nvSpPr>
        <p:spPr>
          <a:xfrm>
            <a:off x="838200" y="1296140"/>
            <a:ext cx="10515600" cy="4880823"/>
          </a:xfrm>
        </p:spPr>
        <p:txBody>
          <a:bodyPr>
            <a:normAutofit fontScale="85000" lnSpcReduction="10000"/>
          </a:bodyPr>
          <a:lstStyle/>
          <a:p>
            <a:r>
              <a:rPr lang="en-US" dirty="0"/>
              <a:t>Estimation of 2021 PFMLI contributions are based on Connecticut income tax data for all filers, capped at the Social Security integration rate.</a:t>
            </a:r>
          </a:p>
          <a:p>
            <a:r>
              <a:rPr lang="en-US" dirty="0"/>
              <a:t>Future year income tax data is based on historical five-year average growth rate with an adjustment calculation to factor in higher unemployment rates.</a:t>
            </a:r>
          </a:p>
          <a:p>
            <a:r>
              <a:rPr lang="en-US" dirty="0"/>
              <a:t>Adjusted income tax data with appropriate assumptions and calculations are multiplied by 0.5% to get the PFMLI tax base.</a:t>
            </a:r>
          </a:p>
          <a:p>
            <a:r>
              <a:rPr lang="en-US" dirty="0">
                <a:effectLst/>
                <a:ea typeface="Calibri" panose="020F0502020204030204" pitchFamily="34" charset="0"/>
              </a:rPr>
              <a:t>Five-year forecasts include multiple scenarios based on alternative assumptions.</a:t>
            </a:r>
          </a:p>
          <a:p>
            <a:r>
              <a:rPr lang="en-US" dirty="0"/>
              <a:t>A 25% increase in claims for bonding is assumed in the initial program year to account for eligible “carry over” claims that would likely have been filed in the prior year had the program been active.</a:t>
            </a:r>
          </a:p>
          <a:p>
            <a:r>
              <a:rPr lang="en-US" dirty="0"/>
              <a:t>The fiscal 2021 starting balance includes bond and seed money funding provided to the Authority for program start-up implementation and operations.</a:t>
            </a:r>
          </a:p>
          <a:p>
            <a:pPr marL="0" indent="0">
              <a:buNone/>
            </a:pPr>
            <a:endParaRPr lang="en-US" dirty="0">
              <a:effectLst/>
              <a:ea typeface="Calibri" panose="020F0502020204030204" pitchFamily="34" charset="0"/>
            </a:endParaRPr>
          </a:p>
        </p:txBody>
      </p:sp>
      <p:sp>
        <p:nvSpPr>
          <p:cNvPr id="4" name="Slide Number Placeholder 3">
            <a:extLst>
              <a:ext uri="{FF2B5EF4-FFF2-40B4-BE49-F238E27FC236}">
                <a16:creationId xmlns:a16="http://schemas.microsoft.com/office/drawing/2014/main" xmlns="" id="{AA30FD28-E90B-4971-83AC-4B7590C3711D}"/>
              </a:ext>
            </a:extLst>
          </p:cNvPr>
          <p:cNvSpPr>
            <a:spLocks noGrp="1"/>
          </p:cNvSpPr>
          <p:nvPr>
            <p:ph type="sldNum" sz="quarter" idx="12"/>
          </p:nvPr>
        </p:nvSpPr>
        <p:spPr/>
        <p:txBody>
          <a:bodyPr/>
          <a:lstStyle/>
          <a:p>
            <a:fld id="{0066994E-D3C1-41CC-8D01-F4A6A86551E4}" type="slidenum">
              <a:rPr lang="en-US" smtClean="0"/>
              <a:t>12</a:t>
            </a:fld>
            <a:endParaRPr lang="en-US"/>
          </a:p>
        </p:txBody>
      </p:sp>
    </p:spTree>
    <p:extLst>
      <p:ext uri="{BB962C8B-B14F-4D97-AF65-F5344CB8AC3E}">
        <p14:creationId xmlns:p14="http://schemas.microsoft.com/office/powerpoint/2010/main" val="116086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D46D49-7FC8-4355-B9D8-17CBE379666F}"/>
              </a:ext>
            </a:extLst>
          </p:cNvPr>
          <p:cNvSpPr>
            <a:spLocks noGrp="1"/>
          </p:cNvSpPr>
          <p:nvPr>
            <p:ph type="title"/>
          </p:nvPr>
        </p:nvSpPr>
        <p:spPr>
          <a:xfrm>
            <a:off x="838200" y="365126"/>
            <a:ext cx="10515600" cy="706438"/>
          </a:xfrm>
        </p:spPr>
        <p:txBody>
          <a:bodyPr/>
          <a:lstStyle/>
          <a:p>
            <a:r>
              <a:rPr lang="en-US" dirty="0">
                <a:latin typeface="+mn-lt"/>
              </a:rPr>
              <a:t>Overview of Fund Forecast Scenarios</a:t>
            </a:r>
          </a:p>
        </p:txBody>
      </p:sp>
      <p:sp>
        <p:nvSpPr>
          <p:cNvPr id="3" name="Content Placeholder 2">
            <a:extLst>
              <a:ext uri="{FF2B5EF4-FFF2-40B4-BE49-F238E27FC236}">
                <a16:creationId xmlns:a16="http://schemas.microsoft.com/office/drawing/2014/main" xmlns="" id="{C2F15F72-470A-4410-B379-315F8F47C379}"/>
              </a:ext>
            </a:extLst>
          </p:cNvPr>
          <p:cNvSpPr>
            <a:spLocks noGrp="1"/>
          </p:cNvSpPr>
          <p:nvPr>
            <p:ph idx="1"/>
          </p:nvPr>
        </p:nvSpPr>
        <p:spPr>
          <a:xfrm>
            <a:off x="412124" y="1192214"/>
            <a:ext cx="11294772" cy="5529261"/>
          </a:xfrm>
        </p:spPr>
        <p:txBody>
          <a:bodyPr>
            <a:normAutofit/>
          </a:bodyPr>
          <a:lstStyle/>
          <a:p>
            <a:r>
              <a:rPr lang="en-US" dirty="0"/>
              <a:t>Each of the four scenarios include increased benefit utilization expenditures due to the pandemic with benefit utilization returning to non-pandemic activity levels in the final two years of forecast.</a:t>
            </a:r>
          </a:p>
          <a:p>
            <a:r>
              <a:rPr lang="en-US" dirty="0"/>
              <a:t>Each scenario includes start-up, major IT, and ongoing administration expenditures based on agency estimates. Certain scenarios assume higher than expected costs.</a:t>
            </a:r>
          </a:p>
          <a:p>
            <a:r>
              <a:rPr lang="en-US" dirty="0"/>
              <a:t>Graphs are included for each scenario showing revenue (blue line), expenditures, (orange line), and year-end Fund balance (green column). </a:t>
            </a:r>
          </a:p>
          <a:p>
            <a:r>
              <a:rPr lang="en-US" dirty="0"/>
              <a:t>Cost categories – including benefit expenditures – include an annual inflation factor.</a:t>
            </a:r>
          </a:p>
          <a:p>
            <a:r>
              <a:rPr lang="en-US" dirty="0"/>
              <a:t>Debt service costs included in each scenario average $3.3 million per year.</a:t>
            </a:r>
          </a:p>
          <a:p>
            <a:r>
              <a:rPr lang="en-US" dirty="0"/>
              <a:t>Non-compliance assumed to reduce collections by 1% annually. </a:t>
            </a:r>
          </a:p>
        </p:txBody>
      </p:sp>
      <p:sp>
        <p:nvSpPr>
          <p:cNvPr id="4" name="Slide Number Placeholder 3">
            <a:extLst>
              <a:ext uri="{FF2B5EF4-FFF2-40B4-BE49-F238E27FC236}">
                <a16:creationId xmlns:a16="http://schemas.microsoft.com/office/drawing/2014/main" xmlns="" id="{0A122869-453C-436A-8C90-AC0D2A9BC7CE}"/>
              </a:ext>
            </a:extLst>
          </p:cNvPr>
          <p:cNvSpPr>
            <a:spLocks noGrp="1"/>
          </p:cNvSpPr>
          <p:nvPr>
            <p:ph type="sldNum" sz="quarter" idx="12"/>
          </p:nvPr>
        </p:nvSpPr>
        <p:spPr/>
        <p:txBody>
          <a:bodyPr/>
          <a:lstStyle/>
          <a:p>
            <a:fld id="{0066994E-D3C1-41CC-8D01-F4A6A86551E4}" type="slidenum">
              <a:rPr lang="en-US" smtClean="0"/>
              <a:t>13</a:t>
            </a:fld>
            <a:endParaRPr lang="en-US"/>
          </a:p>
        </p:txBody>
      </p:sp>
    </p:spTree>
    <p:extLst>
      <p:ext uri="{BB962C8B-B14F-4D97-AF65-F5344CB8AC3E}">
        <p14:creationId xmlns:p14="http://schemas.microsoft.com/office/powerpoint/2010/main" val="1123701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858C79-7749-476B-A386-666D5D131356}"/>
              </a:ext>
            </a:extLst>
          </p:cNvPr>
          <p:cNvSpPr>
            <a:spLocks noGrp="1"/>
          </p:cNvSpPr>
          <p:nvPr>
            <p:ph type="title"/>
          </p:nvPr>
        </p:nvSpPr>
        <p:spPr/>
        <p:txBody>
          <a:bodyPr>
            <a:normAutofit/>
          </a:bodyPr>
          <a:lstStyle/>
          <a:p>
            <a:r>
              <a:rPr lang="en-US" sz="3800" b="1" dirty="0"/>
              <a:t>Scenario 1: Economic Conditions have Limited Impact on Collections; No Cost Overruns</a:t>
            </a:r>
          </a:p>
        </p:txBody>
      </p:sp>
      <p:sp>
        <p:nvSpPr>
          <p:cNvPr id="3" name="Content Placeholder 2">
            <a:extLst>
              <a:ext uri="{FF2B5EF4-FFF2-40B4-BE49-F238E27FC236}">
                <a16:creationId xmlns:a16="http://schemas.microsoft.com/office/drawing/2014/main" xmlns="" id="{1E3C2050-FC81-40EC-9027-10B675BCE3C8}"/>
              </a:ext>
            </a:extLst>
          </p:cNvPr>
          <p:cNvSpPr>
            <a:spLocks noGrp="1"/>
          </p:cNvSpPr>
          <p:nvPr>
            <p:ph idx="1"/>
          </p:nvPr>
        </p:nvSpPr>
        <p:spPr>
          <a:xfrm>
            <a:off x="838200" y="1769816"/>
            <a:ext cx="10515600" cy="4351338"/>
          </a:xfrm>
        </p:spPr>
        <p:txBody>
          <a:bodyPr/>
          <a:lstStyle/>
          <a:p>
            <a:r>
              <a:rPr lang="en-US" dirty="0">
                <a:ea typeface="Calibri" panose="020F0502020204030204" pitchFamily="34" charset="0"/>
              </a:rPr>
              <a:t>H</a:t>
            </a:r>
            <a:r>
              <a:rPr lang="en-US" dirty="0">
                <a:effectLst/>
                <a:ea typeface="Calibri" panose="020F0502020204030204" pitchFamily="34" charset="0"/>
              </a:rPr>
              <a:t>eighted unemployment levels as of the spring and summer of 2020 are not sustained over multiple years or do not significantly depress collections. </a:t>
            </a:r>
          </a:p>
          <a:p>
            <a:r>
              <a:rPr lang="en-US" dirty="0">
                <a:ea typeface="Calibri" panose="020F0502020204030204" pitchFamily="34" charset="0"/>
              </a:rPr>
              <a:t>Implementation </a:t>
            </a:r>
            <a:r>
              <a:rPr lang="en-US" dirty="0">
                <a:effectLst/>
                <a:ea typeface="Calibri" panose="020F0502020204030204" pitchFamily="34" charset="0"/>
              </a:rPr>
              <a:t>and </a:t>
            </a:r>
            <a:r>
              <a:rPr lang="en-US" dirty="0">
                <a:ea typeface="Calibri" panose="020F0502020204030204" pitchFamily="34" charset="0"/>
              </a:rPr>
              <a:t>major </a:t>
            </a:r>
            <a:r>
              <a:rPr lang="en-US" dirty="0">
                <a:effectLst/>
                <a:ea typeface="Calibri" panose="020F0502020204030204" pitchFamily="34" charset="0"/>
              </a:rPr>
              <a:t>costs align with projections provided by the CT PFMLI Authority in May, 2020.</a:t>
            </a:r>
          </a:p>
          <a:p>
            <a:r>
              <a:rPr lang="en-US" dirty="0">
                <a:ea typeface="Calibri" panose="020F0502020204030204" pitchFamily="34" charset="0"/>
              </a:rPr>
              <a:t>Ongoing costs of administration are </a:t>
            </a:r>
            <a:r>
              <a:rPr lang="en-US" dirty="0">
                <a:effectLst/>
                <a:ea typeface="Calibri" panose="020F0502020204030204" pitchFamily="34" charset="0"/>
              </a:rPr>
              <a:t>assumed to be a roughly two times higher than those of neighboring Rhode Island’s PFLMI program.</a:t>
            </a:r>
          </a:p>
        </p:txBody>
      </p:sp>
      <p:sp>
        <p:nvSpPr>
          <p:cNvPr id="4" name="Slide Number Placeholder 3">
            <a:extLst>
              <a:ext uri="{FF2B5EF4-FFF2-40B4-BE49-F238E27FC236}">
                <a16:creationId xmlns:a16="http://schemas.microsoft.com/office/drawing/2014/main" xmlns="" id="{A7226283-5339-48CA-B4A7-7F1027D89C82}"/>
              </a:ext>
            </a:extLst>
          </p:cNvPr>
          <p:cNvSpPr>
            <a:spLocks noGrp="1"/>
          </p:cNvSpPr>
          <p:nvPr>
            <p:ph type="sldNum" sz="quarter" idx="12"/>
          </p:nvPr>
        </p:nvSpPr>
        <p:spPr/>
        <p:txBody>
          <a:bodyPr/>
          <a:lstStyle/>
          <a:p>
            <a:fld id="{0066994E-D3C1-41CC-8D01-F4A6A86551E4}" type="slidenum">
              <a:rPr lang="en-US" smtClean="0"/>
              <a:t>14</a:t>
            </a:fld>
            <a:endParaRPr lang="en-US"/>
          </a:p>
        </p:txBody>
      </p:sp>
    </p:spTree>
    <p:extLst>
      <p:ext uri="{BB962C8B-B14F-4D97-AF65-F5344CB8AC3E}">
        <p14:creationId xmlns:p14="http://schemas.microsoft.com/office/powerpoint/2010/main" val="308403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a:xfrm>
            <a:off x="838200" y="365126"/>
            <a:ext cx="10515600" cy="567030"/>
          </a:xfrm>
        </p:spPr>
        <p:txBody>
          <a:bodyPr vert="horz" lIns="91440" tIns="45720" rIns="91440" bIns="45720" rtlCol="0" anchor="t">
            <a:noAutofit/>
          </a:bodyPr>
          <a:lstStyle/>
          <a:p>
            <a:pPr algn="ctr" rtl="0">
              <a:defRPr sz="1400" b="0" i="0" u="none" strike="noStrike" kern="1200" spc="0" baseline="0">
                <a:solidFill>
                  <a:prstClr val="black">
                    <a:lumMod val="65000"/>
                    <a:lumOff val="35000"/>
                  </a:prstClr>
                </a:solidFill>
                <a:latin typeface="+mn-lt"/>
                <a:ea typeface="+mn-ea"/>
                <a:cs typeface="+mn-cs"/>
              </a:defRPr>
            </a:pPr>
            <a:r>
              <a:rPr lang="en-US" sz="3200" dirty="0"/>
              <a:t>Scenario 1: Revenues Exceed Spending – Large</a:t>
            </a:r>
            <a:r>
              <a:rPr lang="en-US" sz="3200" baseline="0" dirty="0"/>
              <a:t> Fund Reserves</a:t>
            </a:r>
            <a:endParaRPr lang="en-US" sz="3200" dirty="0"/>
          </a:p>
        </p:txBody>
      </p:sp>
      <p:sp>
        <p:nvSpPr>
          <p:cNvPr id="3" name="TextBox 2">
            <a:extLst>
              <a:ext uri="{FF2B5EF4-FFF2-40B4-BE49-F238E27FC236}">
                <a16:creationId xmlns:a16="http://schemas.microsoft.com/office/drawing/2014/main" xmlns="" id="{2E839FEB-9AA1-4FD0-BF1E-5D9C7CC09D6C}"/>
              </a:ext>
            </a:extLst>
          </p:cNvPr>
          <p:cNvSpPr txBox="1"/>
          <p:nvPr/>
        </p:nvSpPr>
        <p:spPr>
          <a:xfrm>
            <a:off x="864871" y="5892581"/>
            <a:ext cx="10462258" cy="646331"/>
          </a:xfrm>
          <a:prstGeom prst="rect">
            <a:avLst/>
          </a:prstGeom>
          <a:noFill/>
        </p:spPr>
        <p:txBody>
          <a:bodyPr wrap="square" rtlCol="0">
            <a:spAutoFit/>
          </a:bodyPr>
          <a:lstStyle/>
          <a:p>
            <a:pPr marL="285750" indent="-285750">
              <a:buFont typeface="Arial" panose="020B0604020202020204" pitchFamily="34" charset="0"/>
              <a:buChar char="•"/>
            </a:pPr>
            <a:r>
              <a:rPr lang="en-US" dirty="0"/>
              <a:t>Revenues collected far exceed spending in first two years resulting in a large reserve balance. </a:t>
            </a:r>
          </a:p>
          <a:p>
            <a:pPr marL="285750" indent="-285750">
              <a:buFont typeface="Arial" panose="020B0604020202020204" pitchFamily="34" charset="0"/>
              <a:buChar char="•"/>
            </a:pPr>
            <a:r>
              <a:rPr lang="en-US" dirty="0"/>
              <a:t>Decreased benefit utilization in years four and five result in further growing reserves in the Fund.</a:t>
            </a:r>
          </a:p>
        </p:txBody>
      </p:sp>
      <p:sp>
        <p:nvSpPr>
          <p:cNvPr id="5" name="Slide Number Placeholder 4">
            <a:extLst>
              <a:ext uri="{FF2B5EF4-FFF2-40B4-BE49-F238E27FC236}">
                <a16:creationId xmlns:a16="http://schemas.microsoft.com/office/drawing/2014/main" xmlns="" id="{0BE38685-7194-4963-9D5E-31F3355DA448}"/>
              </a:ext>
            </a:extLst>
          </p:cNvPr>
          <p:cNvSpPr>
            <a:spLocks noGrp="1"/>
          </p:cNvSpPr>
          <p:nvPr>
            <p:ph type="sldNum" sz="quarter" idx="12"/>
          </p:nvPr>
        </p:nvSpPr>
        <p:spPr/>
        <p:txBody>
          <a:bodyPr/>
          <a:lstStyle/>
          <a:p>
            <a:fld id="{0066994E-D3C1-41CC-8D01-F4A6A86551E4}" type="slidenum">
              <a:rPr lang="en-US" smtClean="0"/>
              <a:t>15</a:t>
            </a:fld>
            <a:endParaRPr lang="en-US" dirty="0"/>
          </a:p>
        </p:txBody>
      </p:sp>
      <p:pic>
        <p:nvPicPr>
          <p:cNvPr id="6" name="Picture 5">
            <a:extLst>
              <a:ext uri="{FF2B5EF4-FFF2-40B4-BE49-F238E27FC236}">
                <a16:creationId xmlns:a16="http://schemas.microsoft.com/office/drawing/2014/main" xmlns="" id="{D0E5B214-C185-4756-88BC-AEE578DEE324}"/>
              </a:ext>
            </a:extLst>
          </p:cNvPr>
          <p:cNvPicPr>
            <a:picLocks noChangeAspect="1"/>
          </p:cNvPicPr>
          <p:nvPr/>
        </p:nvPicPr>
        <p:blipFill>
          <a:blip r:embed="rId2"/>
          <a:stretch>
            <a:fillRect/>
          </a:stretch>
        </p:blipFill>
        <p:spPr>
          <a:xfrm>
            <a:off x="1098709" y="1040069"/>
            <a:ext cx="9994582" cy="4777862"/>
          </a:xfrm>
          <a:prstGeom prst="rect">
            <a:avLst/>
          </a:prstGeom>
        </p:spPr>
      </p:pic>
    </p:spTree>
    <p:extLst>
      <p:ext uri="{BB962C8B-B14F-4D97-AF65-F5344CB8AC3E}">
        <p14:creationId xmlns:p14="http://schemas.microsoft.com/office/powerpoint/2010/main" val="211486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a:xfrm>
            <a:off x="838200" y="115831"/>
            <a:ext cx="10515600" cy="729384"/>
          </a:xfrm>
        </p:spPr>
        <p:txBody>
          <a:bodyPr vert="horz" lIns="91440" tIns="45720" rIns="91440" bIns="45720" rtlCol="0" anchor="t">
            <a:normAutofit fontScale="90000"/>
          </a:bodyPr>
          <a:lstStyle/>
          <a:p>
            <a:r>
              <a:rPr lang="en-US" sz="4000" kern="1200" dirty="0">
                <a:solidFill>
                  <a:schemeClr val="tx1"/>
                </a:solidFill>
                <a:latin typeface="+mn-lt"/>
                <a:ea typeface="+mj-ea"/>
                <a:cs typeface="+mj-cs"/>
              </a:rPr>
              <a:t>Scenario 1 – </a:t>
            </a:r>
            <a:r>
              <a:rPr lang="en-US" sz="4200" kern="1200" dirty="0">
                <a:solidFill>
                  <a:schemeClr val="tx1"/>
                </a:solidFill>
                <a:latin typeface="+mn-lt"/>
                <a:ea typeface="+mj-ea"/>
                <a:cs typeface="+mj-cs"/>
              </a:rPr>
              <a:t>Revenue</a:t>
            </a:r>
            <a:r>
              <a:rPr lang="en-US" sz="4000" kern="1200" dirty="0">
                <a:solidFill>
                  <a:schemeClr val="tx1"/>
                </a:solidFill>
                <a:latin typeface="+mn-lt"/>
                <a:ea typeface="+mj-ea"/>
                <a:cs typeface="+mj-cs"/>
              </a:rPr>
              <a:t> and Expenditure Breakdown</a:t>
            </a:r>
          </a:p>
        </p:txBody>
      </p:sp>
      <p:sp>
        <p:nvSpPr>
          <p:cNvPr id="6" name="Slide Number Placeholder 5">
            <a:extLst>
              <a:ext uri="{FF2B5EF4-FFF2-40B4-BE49-F238E27FC236}">
                <a16:creationId xmlns:a16="http://schemas.microsoft.com/office/drawing/2014/main" xmlns="" id="{2E600F0A-5A68-4765-87A5-20E9049A4D01}"/>
              </a:ext>
            </a:extLst>
          </p:cNvPr>
          <p:cNvSpPr>
            <a:spLocks noGrp="1"/>
          </p:cNvSpPr>
          <p:nvPr>
            <p:ph type="sldNum" sz="quarter" idx="12"/>
          </p:nvPr>
        </p:nvSpPr>
        <p:spPr/>
        <p:txBody>
          <a:bodyPr/>
          <a:lstStyle/>
          <a:p>
            <a:fld id="{0066994E-D3C1-41CC-8D01-F4A6A86551E4}" type="slidenum">
              <a:rPr lang="en-US" smtClean="0"/>
              <a:t>16</a:t>
            </a:fld>
            <a:endParaRPr lang="en-US"/>
          </a:p>
        </p:txBody>
      </p:sp>
      <p:sp>
        <p:nvSpPr>
          <p:cNvPr id="4" name="TextBox 3">
            <a:extLst>
              <a:ext uri="{FF2B5EF4-FFF2-40B4-BE49-F238E27FC236}">
                <a16:creationId xmlns:a16="http://schemas.microsoft.com/office/drawing/2014/main" xmlns="" id="{B0672788-338E-42A9-8BFE-302FE9F634C3}"/>
              </a:ext>
            </a:extLst>
          </p:cNvPr>
          <p:cNvSpPr txBox="1"/>
          <p:nvPr/>
        </p:nvSpPr>
        <p:spPr>
          <a:xfrm>
            <a:off x="838198" y="6190352"/>
            <a:ext cx="10515599" cy="646331"/>
          </a:xfrm>
          <a:prstGeom prst="rect">
            <a:avLst/>
          </a:prstGeom>
          <a:noFill/>
        </p:spPr>
        <p:txBody>
          <a:bodyPr wrap="square" rtlCol="0">
            <a:spAutoFit/>
          </a:bodyPr>
          <a:lstStyle/>
          <a:p>
            <a:pPr marL="285750" indent="-285750">
              <a:buFont typeface="Arial" panose="020B0604020202020204" pitchFamily="34" charset="0"/>
              <a:buChar char="•"/>
            </a:pPr>
            <a:r>
              <a:rPr lang="en-US" dirty="0"/>
              <a:t>Administration spending includes major IT development, other start-up costs, and ongoing operations.</a:t>
            </a:r>
          </a:p>
          <a:p>
            <a:pPr marL="285750" indent="-285750">
              <a:buFont typeface="Arial" panose="020B0604020202020204" pitchFamily="34" charset="0"/>
              <a:buChar char="•"/>
            </a:pPr>
            <a:r>
              <a:rPr lang="en-US" dirty="0"/>
              <a:t>Decreased benefit utilization in years four and five result in further growing reserves in the Fund.</a:t>
            </a:r>
          </a:p>
        </p:txBody>
      </p:sp>
      <p:pic>
        <p:nvPicPr>
          <p:cNvPr id="3" name="Picture 2">
            <a:extLst>
              <a:ext uri="{FF2B5EF4-FFF2-40B4-BE49-F238E27FC236}">
                <a16:creationId xmlns:a16="http://schemas.microsoft.com/office/drawing/2014/main" xmlns="" id="{5B3E202C-3875-439F-9EAD-DFAEF40E2BF2}"/>
              </a:ext>
            </a:extLst>
          </p:cNvPr>
          <p:cNvPicPr>
            <a:picLocks noChangeAspect="1"/>
          </p:cNvPicPr>
          <p:nvPr/>
        </p:nvPicPr>
        <p:blipFill>
          <a:blip r:embed="rId2"/>
          <a:stretch>
            <a:fillRect/>
          </a:stretch>
        </p:blipFill>
        <p:spPr>
          <a:xfrm>
            <a:off x="1985963" y="675610"/>
            <a:ext cx="8215311" cy="5503590"/>
          </a:xfrm>
          <a:prstGeom prst="rect">
            <a:avLst/>
          </a:prstGeom>
        </p:spPr>
      </p:pic>
    </p:spTree>
    <p:extLst>
      <p:ext uri="{BB962C8B-B14F-4D97-AF65-F5344CB8AC3E}">
        <p14:creationId xmlns:p14="http://schemas.microsoft.com/office/powerpoint/2010/main" val="568850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752A59-3508-480F-9293-5AFD79C45924}"/>
              </a:ext>
            </a:extLst>
          </p:cNvPr>
          <p:cNvSpPr>
            <a:spLocks noGrp="1"/>
          </p:cNvSpPr>
          <p:nvPr>
            <p:ph type="title"/>
          </p:nvPr>
        </p:nvSpPr>
        <p:spPr>
          <a:xfrm>
            <a:off x="838200" y="365126"/>
            <a:ext cx="10515600" cy="740864"/>
          </a:xfrm>
        </p:spPr>
        <p:txBody>
          <a:bodyPr>
            <a:normAutofit/>
          </a:bodyPr>
          <a:lstStyle/>
          <a:p>
            <a:r>
              <a:rPr lang="en-US" sz="3800" dirty="0">
                <a:latin typeface="+mn-lt"/>
              </a:rPr>
              <a:t>Scenario 1 - Administrative Cost Breakdown</a:t>
            </a:r>
          </a:p>
        </p:txBody>
      </p:sp>
      <p:sp>
        <p:nvSpPr>
          <p:cNvPr id="3" name="TextBox 2">
            <a:extLst>
              <a:ext uri="{FF2B5EF4-FFF2-40B4-BE49-F238E27FC236}">
                <a16:creationId xmlns:a16="http://schemas.microsoft.com/office/drawing/2014/main" xmlns="" id="{F2AD5516-721D-48E4-BF33-93201A45D095}"/>
              </a:ext>
            </a:extLst>
          </p:cNvPr>
          <p:cNvSpPr txBox="1"/>
          <p:nvPr/>
        </p:nvSpPr>
        <p:spPr>
          <a:xfrm>
            <a:off x="838200" y="5710019"/>
            <a:ext cx="10515600" cy="646331"/>
          </a:xfrm>
          <a:prstGeom prst="rect">
            <a:avLst/>
          </a:prstGeom>
          <a:noFill/>
        </p:spPr>
        <p:txBody>
          <a:bodyPr wrap="square" rtlCol="0">
            <a:spAutoFit/>
          </a:bodyPr>
          <a:lstStyle/>
          <a:p>
            <a:pPr marL="285750" indent="-285750">
              <a:buFont typeface="Arial" panose="020B0604020202020204" pitchFamily="34" charset="0"/>
              <a:buChar char="•"/>
            </a:pPr>
            <a:r>
              <a:rPr lang="en-US" dirty="0"/>
              <a:t>Approximately $20.2 million in major IT costs incurred in year 1. IT costs decrease significantly in out years.</a:t>
            </a:r>
          </a:p>
          <a:p>
            <a:pPr marL="285750" indent="-285750">
              <a:buFont typeface="Arial" panose="020B0604020202020204" pitchFamily="34" charset="0"/>
              <a:buChar char="•"/>
            </a:pPr>
            <a:r>
              <a:rPr lang="en-US" dirty="0"/>
              <a:t>Cost for third party administrator begin in year 1 and are annualized at about $20 million in year two.  </a:t>
            </a:r>
          </a:p>
        </p:txBody>
      </p:sp>
      <p:sp>
        <p:nvSpPr>
          <p:cNvPr id="5" name="Slide Number Placeholder 4">
            <a:extLst>
              <a:ext uri="{FF2B5EF4-FFF2-40B4-BE49-F238E27FC236}">
                <a16:creationId xmlns:a16="http://schemas.microsoft.com/office/drawing/2014/main" xmlns="" id="{F61C7EDF-55C7-42DE-B7CD-FA5AD384BE59}"/>
              </a:ext>
            </a:extLst>
          </p:cNvPr>
          <p:cNvSpPr>
            <a:spLocks noGrp="1"/>
          </p:cNvSpPr>
          <p:nvPr>
            <p:ph type="sldNum" sz="quarter" idx="12"/>
          </p:nvPr>
        </p:nvSpPr>
        <p:spPr/>
        <p:txBody>
          <a:bodyPr/>
          <a:lstStyle/>
          <a:p>
            <a:fld id="{0066994E-D3C1-41CC-8D01-F4A6A86551E4}" type="slidenum">
              <a:rPr lang="en-US" smtClean="0"/>
              <a:t>17</a:t>
            </a:fld>
            <a:endParaRPr lang="en-US"/>
          </a:p>
        </p:txBody>
      </p:sp>
      <p:pic>
        <p:nvPicPr>
          <p:cNvPr id="6" name="Picture 5">
            <a:extLst>
              <a:ext uri="{FF2B5EF4-FFF2-40B4-BE49-F238E27FC236}">
                <a16:creationId xmlns:a16="http://schemas.microsoft.com/office/drawing/2014/main" xmlns="" id="{BCCBFA22-4034-4559-BFD8-267092A30E67}"/>
              </a:ext>
            </a:extLst>
          </p:cNvPr>
          <p:cNvPicPr>
            <a:picLocks noChangeAspect="1"/>
          </p:cNvPicPr>
          <p:nvPr/>
        </p:nvPicPr>
        <p:blipFill>
          <a:blip r:embed="rId2"/>
          <a:stretch>
            <a:fillRect/>
          </a:stretch>
        </p:blipFill>
        <p:spPr>
          <a:xfrm>
            <a:off x="850760" y="1105990"/>
            <a:ext cx="10395670" cy="4604029"/>
          </a:xfrm>
          <a:prstGeom prst="rect">
            <a:avLst/>
          </a:prstGeom>
        </p:spPr>
      </p:pic>
    </p:spTree>
    <p:extLst>
      <p:ext uri="{BB962C8B-B14F-4D97-AF65-F5344CB8AC3E}">
        <p14:creationId xmlns:p14="http://schemas.microsoft.com/office/powerpoint/2010/main" val="2381567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4CB56C-2262-4755-9EA5-F389110D8E91}"/>
              </a:ext>
            </a:extLst>
          </p:cNvPr>
          <p:cNvSpPr>
            <a:spLocks noGrp="1"/>
          </p:cNvSpPr>
          <p:nvPr>
            <p:ph type="title"/>
          </p:nvPr>
        </p:nvSpPr>
        <p:spPr>
          <a:xfrm>
            <a:off x="838200" y="232390"/>
            <a:ext cx="10515600" cy="708643"/>
          </a:xfrm>
        </p:spPr>
        <p:txBody>
          <a:bodyPr anchor="t">
            <a:normAutofit/>
          </a:bodyPr>
          <a:lstStyle/>
          <a:p>
            <a:r>
              <a:rPr lang="en-US" sz="3800" dirty="0">
                <a:latin typeface="+mn-lt"/>
              </a:rPr>
              <a:t>Scenario 2: Economic Conditions Reduce Collections</a:t>
            </a:r>
          </a:p>
        </p:txBody>
      </p:sp>
      <p:sp>
        <p:nvSpPr>
          <p:cNvPr id="3" name="Content Placeholder 2">
            <a:extLst>
              <a:ext uri="{FF2B5EF4-FFF2-40B4-BE49-F238E27FC236}">
                <a16:creationId xmlns:a16="http://schemas.microsoft.com/office/drawing/2014/main" xmlns="" id="{E3538D4F-E75E-4CED-885C-92ADE4E6E9A8}"/>
              </a:ext>
            </a:extLst>
          </p:cNvPr>
          <p:cNvSpPr>
            <a:spLocks noGrp="1"/>
          </p:cNvSpPr>
          <p:nvPr>
            <p:ph idx="1"/>
          </p:nvPr>
        </p:nvSpPr>
        <p:spPr>
          <a:xfrm>
            <a:off x="838200" y="1035373"/>
            <a:ext cx="10515600" cy="4894910"/>
          </a:xfrm>
        </p:spPr>
        <p:txBody>
          <a:bodyPr/>
          <a:lstStyle/>
          <a:p>
            <a:r>
              <a:rPr lang="en-US" dirty="0">
                <a:ea typeface="Calibri" panose="020F0502020204030204" pitchFamily="34" charset="0"/>
              </a:rPr>
              <a:t>H</a:t>
            </a:r>
            <a:r>
              <a:rPr lang="en-US" dirty="0">
                <a:effectLst/>
                <a:ea typeface="Calibri" panose="020F0502020204030204" pitchFamily="34" charset="0"/>
              </a:rPr>
              <a:t>eighted unemployment levels are sustained over multiple years and significantly depress collections deposited into the Fund. </a:t>
            </a:r>
          </a:p>
          <a:p>
            <a:pPr lvl="1"/>
            <a:r>
              <a:rPr lang="en-US" dirty="0">
                <a:ea typeface="Calibri" panose="020F0502020204030204" pitchFamily="34" charset="0"/>
              </a:rPr>
              <a:t>Sustained high unemployment, for the purposes of this projection, means a rate of approximately 10% annually.</a:t>
            </a:r>
            <a:endParaRPr lang="en-US" dirty="0">
              <a:effectLst/>
              <a:ea typeface="Calibri" panose="020F0502020204030204" pitchFamily="34" charset="0"/>
            </a:endParaRPr>
          </a:p>
          <a:p>
            <a:r>
              <a:rPr lang="en-US" dirty="0">
                <a:ea typeface="Calibri" panose="020F0502020204030204" pitchFamily="34" charset="0"/>
              </a:rPr>
              <a:t>Implementation </a:t>
            </a:r>
            <a:r>
              <a:rPr lang="en-US" dirty="0">
                <a:effectLst/>
                <a:ea typeface="Calibri" panose="020F0502020204030204" pitchFamily="34" charset="0"/>
              </a:rPr>
              <a:t>and </a:t>
            </a:r>
            <a:r>
              <a:rPr lang="en-US" dirty="0">
                <a:ea typeface="Calibri" panose="020F0502020204030204" pitchFamily="34" charset="0"/>
              </a:rPr>
              <a:t>major </a:t>
            </a:r>
            <a:r>
              <a:rPr lang="en-US" dirty="0">
                <a:effectLst/>
                <a:ea typeface="Calibri" panose="020F0502020204030204" pitchFamily="34" charset="0"/>
              </a:rPr>
              <a:t>costs align with projections provided by the CT PFMLI Authority in May, 2020.</a:t>
            </a:r>
          </a:p>
          <a:p>
            <a:r>
              <a:rPr lang="en-US" dirty="0">
                <a:ea typeface="Calibri" panose="020F0502020204030204" pitchFamily="34" charset="0"/>
              </a:rPr>
              <a:t>Ongoing costs of administration </a:t>
            </a:r>
            <a:r>
              <a:rPr lang="en-US" dirty="0">
                <a:effectLst/>
                <a:ea typeface="Calibri" panose="020F0502020204030204" pitchFamily="34" charset="0"/>
              </a:rPr>
              <a:t>assumed to be a roughly two times higher than those of neighboring Rhode Island’s PFLMI program.</a:t>
            </a:r>
          </a:p>
        </p:txBody>
      </p:sp>
      <p:sp>
        <p:nvSpPr>
          <p:cNvPr id="4" name="Slide Number Placeholder 3">
            <a:extLst>
              <a:ext uri="{FF2B5EF4-FFF2-40B4-BE49-F238E27FC236}">
                <a16:creationId xmlns:a16="http://schemas.microsoft.com/office/drawing/2014/main" xmlns="" id="{5D386863-D7EB-4F13-8268-7036E88D7948}"/>
              </a:ext>
            </a:extLst>
          </p:cNvPr>
          <p:cNvSpPr>
            <a:spLocks noGrp="1"/>
          </p:cNvSpPr>
          <p:nvPr>
            <p:ph type="sldNum" sz="quarter" idx="12"/>
          </p:nvPr>
        </p:nvSpPr>
        <p:spPr/>
        <p:txBody>
          <a:bodyPr/>
          <a:lstStyle/>
          <a:p>
            <a:fld id="{0066994E-D3C1-41CC-8D01-F4A6A86551E4}" type="slidenum">
              <a:rPr lang="en-US" smtClean="0"/>
              <a:t>18</a:t>
            </a:fld>
            <a:endParaRPr lang="en-US"/>
          </a:p>
        </p:txBody>
      </p:sp>
    </p:spTree>
    <p:extLst>
      <p:ext uri="{BB962C8B-B14F-4D97-AF65-F5344CB8AC3E}">
        <p14:creationId xmlns:p14="http://schemas.microsoft.com/office/powerpoint/2010/main" val="3085034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89677A-47E0-4B96-A574-A95C32FAB317}"/>
              </a:ext>
            </a:extLst>
          </p:cNvPr>
          <p:cNvSpPr txBox="1"/>
          <p:nvPr/>
        </p:nvSpPr>
        <p:spPr>
          <a:xfrm>
            <a:off x="1043940" y="5433020"/>
            <a:ext cx="10462258" cy="923330"/>
          </a:xfrm>
          <a:prstGeom prst="rect">
            <a:avLst/>
          </a:prstGeom>
          <a:noFill/>
        </p:spPr>
        <p:txBody>
          <a:bodyPr wrap="square" rtlCol="0">
            <a:spAutoFit/>
          </a:bodyPr>
          <a:lstStyle/>
          <a:p>
            <a:pPr marL="285750" indent="-285750">
              <a:buFont typeface="Arial" panose="020B0604020202020204" pitchFamily="34" charset="0"/>
              <a:buChar char="•"/>
            </a:pPr>
            <a:r>
              <a:rPr lang="en-US" dirty="0"/>
              <a:t>Revenues far exceed spending in first two years. </a:t>
            </a:r>
          </a:p>
          <a:p>
            <a:pPr marL="285750" indent="-285750">
              <a:buFont typeface="Arial" panose="020B0604020202020204" pitchFamily="34" charset="0"/>
              <a:buChar char="•"/>
            </a:pPr>
            <a:r>
              <a:rPr lang="en-US" dirty="0"/>
              <a:t>Decreased benefit utilization in years four and five result in further growing reserves in the Fund.</a:t>
            </a:r>
          </a:p>
          <a:p>
            <a:pPr marL="285750" indent="-285750">
              <a:buFont typeface="Arial" panose="020B0604020202020204" pitchFamily="34" charset="0"/>
              <a:buChar char="•"/>
            </a:pPr>
            <a:r>
              <a:rPr lang="en-US" dirty="0"/>
              <a:t>Limited collections reduce Fund’s reserve balance, but a substantial balance exists in all years.</a:t>
            </a:r>
          </a:p>
        </p:txBody>
      </p:sp>
      <p:sp>
        <p:nvSpPr>
          <p:cNvPr id="9" name="Slide Number Placeholder 8">
            <a:extLst>
              <a:ext uri="{FF2B5EF4-FFF2-40B4-BE49-F238E27FC236}">
                <a16:creationId xmlns:a16="http://schemas.microsoft.com/office/drawing/2014/main" xmlns="" id="{8C67676D-0038-47A2-8797-9FB341CA62E3}"/>
              </a:ext>
            </a:extLst>
          </p:cNvPr>
          <p:cNvSpPr>
            <a:spLocks noGrp="1"/>
          </p:cNvSpPr>
          <p:nvPr>
            <p:ph type="sldNum" sz="quarter" idx="12"/>
          </p:nvPr>
        </p:nvSpPr>
        <p:spPr/>
        <p:txBody>
          <a:bodyPr/>
          <a:lstStyle/>
          <a:p>
            <a:fld id="{0066994E-D3C1-41CC-8D01-F4A6A86551E4}" type="slidenum">
              <a:rPr lang="en-US" smtClean="0"/>
              <a:t>19</a:t>
            </a:fld>
            <a:endParaRPr lang="en-US"/>
          </a:p>
        </p:txBody>
      </p:sp>
      <p:sp>
        <p:nvSpPr>
          <p:cNvPr id="12" name="Title 11">
            <a:extLst>
              <a:ext uri="{FF2B5EF4-FFF2-40B4-BE49-F238E27FC236}">
                <a16:creationId xmlns:a16="http://schemas.microsoft.com/office/drawing/2014/main" xmlns="" id="{AED8A811-035B-4906-9350-A642CCCC763E}"/>
              </a:ext>
            </a:extLst>
          </p:cNvPr>
          <p:cNvSpPr>
            <a:spLocks noGrp="1"/>
          </p:cNvSpPr>
          <p:nvPr>
            <p:ph type="title"/>
          </p:nvPr>
        </p:nvSpPr>
        <p:spPr>
          <a:xfrm>
            <a:off x="1043940" y="178185"/>
            <a:ext cx="10515600" cy="646930"/>
          </a:xfrm>
        </p:spPr>
        <p:txBody>
          <a:bodyPr>
            <a:normAutofit fontScale="90000"/>
          </a:bodyPr>
          <a:lstStyle/>
          <a:p>
            <a:r>
              <a:rPr lang="en-US" sz="4400" dirty="0">
                <a:solidFill>
                  <a:prstClr val="black">
                    <a:lumMod val="65000"/>
                    <a:lumOff val="35000"/>
                  </a:prstClr>
                </a:solidFill>
                <a:latin typeface="+mn-lt"/>
                <a:ea typeface="+mn-ea"/>
                <a:cs typeface="+mn-cs"/>
              </a:rPr>
              <a:t>Scenario 2: Sustained High Unemployment</a:t>
            </a:r>
            <a:endParaRPr lang="en-US" dirty="0"/>
          </a:p>
        </p:txBody>
      </p:sp>
      <p:pic>
        <p:nvPicPr>
          <p:cNvPr id="4" name="Picture 3">
            <a:extLst>
              <a:ext uri="{FF2B5EF4-FFF2-40B4-BE49-F238E27FC236}">
                <a16:creationId xmlns:a16="http://schemas.microsoft.com/office/drawing/2014/main" xmlns="" id="{ADF17703-5234-4B37-B1EF-D3F973125EC7}"/>
              </a:ext>
            </a:extLst>
          </p:cNvPr>
          <p:cNvPicPr>
            <a:picLocks noChangeAspect="1"/>
          </p:cNvPicPr>
          <p:nvPr/>
        </p:nvPicPr>
        <p:blipFill>
          <a:blip r:embed="rId3"/>
          <a:stretch>
            <a:fillRect/>
          </a:stretch>
        </p:blipFill>
        <p:spPr>
          <a:xfrm>
            <a:off x="1062731" y="825115"/>
            <a:ext cx="10066537" cy="4607905"/>
          </a:xfrm>
          <a:prstGeom prst="rect">
            <a:avLst/>
          </a:prstGeom>
        </p:spPr>
      </p:pic>
    </p:spTree>
    <p:extLst>
      <p:ext uri="{BB962C8B-B14F-4D97-AF65-F5344CB8AC3E}">
        <p14:creationId xmlns:p14="http://schemas.microsoft.com/office/powerpoint/2010/main" val="295060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p:txBody>
          <a:bodyPr/>
          <a:lstStyle/>
          <a:p>
            <a:r>
              <a:rPr lang="en-US" dirty="0">
                <a:latin typeface="+mn-lt"/>
              </a:rPr>
              <a:t>Introduction</a:t>
            </a:r>
          </a:p>
        </p:txBody>
      </p:sp>
      <p:sp>
        <p:nvSpPr>
          <p:cNvPr id="3" name="Content Placeholder 2">
            <a:extLst>
              <a:ext uri="{FF2B5EF4-FFF2-40B4-BE49-F238E27FC236}">
                <a16:creationId xmlns:a16="http://schemas.microsoft.com/office/drawing/2014/main" xmlns="" id="{B226592E-3432-4841-8755-07277071F30A}"/>
              </a:ext>
            </a:extLst>
          </p:cNvPr>
          <p:cNvSpPr>
            <a:spLocks noGrp="1"/>
          </p:cNvSpPr>
          <p:nvPr>
            <p:ph idx="1"/>
          </p:nvPr>
        </p:nvSpPr>
        <p:spPr/>
        <p:txBody>
          <a:bodyPr/>
          <a:lstStyle/>
          <a:p>
            <a:r>
              <a:rPr lang="en-US" dirty="0"/>
              <a:t>Update to </a:t>
            </a:r>
            <a:r>
              <a:rPr lang="en-US" i="1" dirty="0"/>
              <a:t>Implementing Paid Family and Medical Leave Insurance Connecticut</a:t>
            </a:r>
            <a:r>
              <a:rPr lang="en-US" dirty="0"/>
              <a:t>, produced in 2016 </a:t>
            </a:r>
          </a:p>
          <a:p>
            <a:r>
              <a:rPr lang="en-US" dirty="0"/>
              <a:t>Focus Areas</a:t>
            </a:r>
          </a:p>
          <a:p>
            <a:pPr lvl="1"/>
            <a:r>
              <a:rPr lang="en-US" dirty="0"/>
              <a:t>Actuarial analysis of likely uptake</a:t>
            </a:r>
          </a:p>
          <a:p>
            <a:pPr lvl="1"/>
            <a:r>
              <a:rPr lang="en-US" dirty="0"/>
              <a:t>Revenue forecasts</a:t>
            </a:r>
          </a:p>
          <a:p>
            <a:pPr lvl="1"/>
            <a:r>
              <a:rPr lang="en-US" dirty="0"/>
              <a:t>Trust fund projections</a:t>
            </a:r>
          </a:p>
          <a:p>
            <a:r>
              <a:rPr lang="en-US" dirty="0"/>
              <a:t>Reasons for Update</a:t>
            </a:r>
          </a:p>
          <a:p>
            <a:pPr lvl="1"/>
            <a:r>
              <a:rPr lang="en-US" dirty="0"/>
              <a:t>Previous report was created prior to Public Act No. 19-25 passing</a:t>
            </a:r>
          </a:p>
          <a:p>
            <a:pPr lvl="1"/>
            <a:r>
              <a:rPr lang="en-US" dirty="0"/>
              <a:t>COVID-19 related concerns</a:t>
            </a:r>
          </a:p>
        </p:txBody>
      </p:sp>
      <p:sp>
        <p:nvSpPr>
          <p:cNvPr id="4" name="Slide Number Placeholder 3">
            <a:extLst>
              <a:ext uri="{FF2B5EF4-FFF2-40B4-BE49-F238E27FC236}">
                <a16:creationId xmlns:a16="http://schemas.microsoft.com/office/drawing/2014/main" xmlns="" id="{97F64B9A-148F-42EE-A03F-259E4505BEB0}"/>
              </a:ext>
            </a:extLst>
          </p:cNvPr>
          <p:cNvSpPr>
            <a:spLocks noGrp="1"/>
          </p:cNvSpPr>
          <p:nvPr>
            <p:ph type="sldNum" sz="quarter" idx="12"/>
          </p:nvPr>
        </p:nvSpPr>
        <p:spPr/>
        <p:txBody>
          <a:bodyPr/>
          <a:lstStyle/>
          <a:p>
            <a:fld id="{0066994E-D3C1-41CC-8D01-F4A6A86551E4}" type="slidenum">
              <a:rPr lang="en-US" smtClean="0"/>
              <a:t>2</a:t>
            </a:fld>
            <a:endParaRPr lang="en-US"/>
          </a:p>
        </p:txBody>
      </p:sp>
    </p:spTree>
    <p:extLst>
      <p:ext uri="{BB962C8B-B14F-4D97-AF65-F5344CB8AC3E}">
        <p14:creationId xmlns:p14="http://schemas.microsoft.com/office/powerpoint/2010/main" val="2025810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a:xfrm>
            <a:off x="838200" y="143451"/>
            <a:ext cx="10515600" cy="729384"/>
          </a:xfrm>
        </p:spPr>
        <p:txBody>
          <a:bodyPr vert="horz" lIns="91440" tIns="45720" rIns="91440" bIns="45720" rtlCol="0" anchor="t">
            <a:normAutofit/>
          </a:bodyPr>
          <a:lstStyle/>
          <a:p>
            <a:r>
              <a:rPr lang="en-US" sz="3800" kern="1200" dirty="0">
                <a:solidFill>
                  <a:schemeClr val="tx1"/>
                </a:solidFill>
                <a:latin typeface="+mn-lt"/>
                <a:ea typeface="+mj-ea"/>
                <a:cs typeface="+mj-cs"/>
              </a:rPr>
              <a:t>Scenario 2 – Revenue and Expenditure Breakdown</a:t>
            </a:r>
          </a:p>
        </p:txBody>
      </p:sp>
      <p:sp>
        <p:nvSpPr>
          <p:cNvPr id="8" name="TextBox 7">
            <a:extLst>
              <a:ext uri="{FF2B5EF4-FFF2-40B4-BE49-F238E27FC236}">
                <a16:creationId xmlns:a16="http://schemas.microsoft.com/office/drawing/2014/main" xmlns="" id="{77B6257C-BDBE-45A7-BE40-B6CD2B5C55E8}"/>
              </a:ext>
            </a:extLst>
          </p:cNvPr>
          <p:cNvSpPr txBox="1"/>
          <p:nvPr/>
        </p:nvSpPr>
        <p:spPr>
          <a:xfrm>
            <a:off x="100013" y="6225386"/>
            <a:ext cx="11944350" cy="646331"/>
          </a:xfrm>
          <a:prstGeom prst="rect">
            <a:avLst/>
          </a:prstGeom>
          <a:noFill/>
        </p:spPr>
        <p:txBody>
          <a:bodyPr wrap="square" rtlCol="0">
            <a:spAutoFit/>
          </a:bodyPr>
          <a:lstStyle/>
          <a:p>
            <a:pPr marL="285750" indent="-285750">
              <a:buFont typeface="Arial" panose="020B0604020202020204" pitchFamily="34" charset="0"/>
              <a:buChar char="•"/>
            </a:pPr>
            <a:r>
              <a:rPr lang="en-US" dirty="0"/>
              <a:t>Payroll collections are significantly lower compared to Scenario 1 due to sustained high unemployment in first two years.</a:t>
            </a:r>
          </a:p>
          <a:p>
            <a:pPr marL="285750" indent="-285750">
              <a:buFont typeface="Arial" panose="020B0604020202020204" pitchFamily="34" charset="0"/>
              <a:buChar char="•"/>
            </a:pPr>
            <a:r>
              <a:rPr lang="en-US" dirty="0"/>
              <a:t>Spending totals are the same as those in Scenario 1.</a:t>
            </a:r>
          </a:p>
        </p:txBody>
      </p:sp>
      <p:sp>
        <p:nvSpPr>
          <p:cNvPr id="11" name="Slide Number Placeholder 10">
            <a:extLst>
              <a:ext uri="{FF2B5EF4-FFF2-40B4-BE49-F238E27FC236}">
                <a16:creationId xmlns:a16="http://schemas.microsoft.com/office/drawing/2014/main" xmlns="" id="{317473A1-2F2D-4962-9334-82251232292E}"/>
              </a:ext>
            </a:extLst>
          </p:cNvPr>
          <p:cNvSpPr>
            <a:spLocks noGrp="1"/>
          </p:cNvSpPr>
          <p:nvPr>
            <p:ph type="sldNum" sz="quarter" idx="12"/>
          </p:nvPr>
        </p:nvSpPr>
        <p:spPr/>
        <p:txBody>
          <a:bodyPr/>
          <a:lstStyle/>
          <a:p>
            <a:fld id="{0066994E-D3C1-41CC-8D01-F4A6A86551E4}" type="slidenum">
              <a:rPr lang="en-US" smtClean="0"/>
              <a:t>20</a:t>
            </a:fld>
            <a:endParaRPr lang="en-US"/>
          </a:p>
        </p:txBody>
      </p:sp>
      <p:pic>
        <p:nvPicPr>
          <p:cNvPr id="3" name="Picture 2">
            <a:extLst>
              <a:ext uri="{FF2B5EF4-FFF2-40B4-BE49-F238E27FC236}">
                <a16:creationId xmlns:a16="http://schemas.microsoft.com/office/drawing/2014/main" xmlns="" id="{CBC26288-DC1C-4CA2-A1CB-2982E044224E}"/>
              </a:ext>
            </a:extLst>
          </p:cNvPr>
          <p:cNvPicPr>
            <a:picLocks noChangeAspect="1"/>
          </p:cNvPicPr>
          <p:nvPr/>
        </p:nvPicPr>
        <p:blipFill>
          <a:blip r:embed="rId2"/>
          <a:stretch>
            <a:fillRect/>
          </a:stretch>
        </p:blipFill>
        <p:spPr>
          <a:xfrm>
            <a:off x="2217895" y="722616"/>
            <a:ext cx="7786688" cy="5502770"/>
          </a:xfrm>
          <a:prstGeom prst="rect">
            <a:avLst/>
          </a:prstGeom>
        </p:spPr>
      </p:pic>
    </p:spTree>
    <p:extLst>
      <p:ext uri="{BB962C8B-B14F-4D97-AF65-F5344CB8AC3E}">
        <p14:creationId xmlns:p14="http://schemas.microsoft.com/office/powerpoint/2010/main" val="3900122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752A59-3508-480F-9293-5AFD79C45924}"/>
              </a:ext>
            </a:extLst>
          </p:cNvPr>
          <p:cNvSpPr>
            <a:spLocks noGrp="1"/>
          </p:cNvSpPr>
          <p:nvPr>
            <p:ph type="title"/>
          </p:nvPr>
        </p:nvSpPr>
        <p:spPr/>
        <p:txBody>
          <a:bodyPr anchor="t"/>
          <a:lstStyle/>
          <a:p>
            <a:r>
              <a:rPr lang="en-US" dirty="0">
                <a:latin typeface="+mn-lt"/>
              </a:rPr>
              <a:t>Scenario 2 - Administrative Cost Breakdown</a:t>
            </a:r>
          </a:p>
        </p:txBody>
      </p:sp>
      <p:sp>
        <p:nvSpPr>
          <p:cNvPr id="6" name="TextBox 5">
            <a:extLst>
              <a:ext uri="{FF2B5EF4-FFF2-40B4-BE49-F238E27FC236}">
                <a16:creationId xmlns:a16="http://schemas.microsoft.com/office/drawing/2014/main" xmlns="" id="{080F33A6-1513-440F-9BE9-844C30ED1005}"/>
              </a:ext>
            </a:extLst>
          </p:cNvPr>
          <p:cNvSpPr txBox="1"/>
          <p:nvPr/>
        </p:nvSpPr>
        <p:spPr>
          <a:xfrm>
            <a:off x="838200" y="6144181"/>
            <a:ext cx="10515600" cy="369332"/>
          </a:xfrm>
          <a:prstGeom prst="rect">
            <a:avLst/>
          </a:prstGeom>
          <a:noFill/>
        </p:spPr>
        <p:txBody>
          <a:bodyPr wrap="square" rtlCol="0">
            <a:spAutoFit/>
          </a:bodyPr>
          <a:lstStyle/>
          <a:p>
            <a:pPr marL="285750" indent="-285750">
              <a:buFont typeface="Arial" panose="020B0604020202020204" pitchFamily="34" charset="0"/>
              <a:buChar char="•"/>
            </a:pPr>
            <a:r>
              <a:rPr lang="en-US" dirty="0"/>
              <a:t>Administrative costs are the same as those in Scenario 1.</a:t>
            </a:r>
          </a:p>
        </p:txBody>
      </p:sp>
      <p:sp>
        <p:nvSpPr>
          <p:cNvPr id="8" name="Slide Number Placeholder 7">
            <a:extLst>
              <a:ext uri="{FF2B5EF4-FFF2-40B4-BE49-F238E27FC236}">
                <a16:creationId xmlns:a16="http://schemas.microsoft.com/office/drawing/2014/main" xmlns="" id="{FF044FE8-BBAD-4397-B015-F33F75F26B96}"/>
              </a:ext>
            </a:extLst>
          </p:cNvPr>
          <p:cNvSpPr>
            <a:spLocks noGrp="1"/>
          </p:cNvSpPr>
          <p:nvPr>
            <p:ph type="sldNum" sz="quarter" idx="12"/>
          </p:nvPr>
        </p:nvSpPr>
        <p:spPr/>
        <p:txBody>
          <a:bodyPr/>
          <a:lstStyle/>
          <a:p>
            <a:fld id="{0066994E-D3C1-41CC-8D01-F4A6A86551E4}" type="slidenum">
              <a:rPr lang="en-US" smtClean="0"/>
              <a:t>21</a:t>
            </a:fld>
            <a:endParaRPr lang="en-US"/>
          </a:p>
        </p:txBody>
      </p:sp>
      <p:pic>
        <p:nvPicPr>
          <p:cNvPr id="4" name="Picture 3">
            <a:extLst>
              <a:ext uri="{FF2B5EF4-FFF2-40B4-BE49-F238E27FC236}">
                <a16:creationId xmlns:a16="http://schemas.microsoft.com/office/drawing/2014/main" xmlns="" id="{68F44D5E-96C7-4D55-92E0-AC5E4C533CE6}"/>
              </a:ext>
            </a:extLst>
          </p:cNvPr>
          <p:cNvPicPr>
            <a:picLocks noChangeAspect="1"/>
          </p:cNvPicPr>
          <p:nvPr/>
        </p:nvPicPr>
        <p:blipFill>
          <a:blip r:embed="rId2"/>
          <a:stretch>
            <a:fillRect/>
          </a:stretch>
        </p:blipFill>
        <p:spPr>
          <a:xfrm>
            <a:off x="692371" y="1035843"/>
            <a:ext cx="10807258" cy="4786313"/>
          </a:xfrm>
          <a:prstGeom prst="rect">
            <a:avLst/>
          </a:prstGeom>
        </p:spPr>
      </p:pic>
    </p:spTree>
    <p:extLst>
      <p:ext uri="{BB962C8B-B14F-4D97-AF65-F5344CB8AC3E}">
        <p14:creationId xmlns:p14="http://schemas.microsoft.com/office/powerpoint/2010/main" val="847830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4CB56C-2262-4755-9EA5-F389110D8E91}"/>
              </a:ext>
            </a:extLst>
          </p:cNvPr>
          <p:cNvSpPr>
            <a:spLocks noGrp="1"/>
          </p:cNvSpPr>
          <p:nvPr>
            <p:ph type="title"/>
          </p:nvPr>
        </p:nvSpPr>
        <p:spPr/>
        <p:txBody>
          <a:bodyPr>
            <a:normAutofit/>
          </a:bodyPr>
          <a:lstStyle/>
          <a:p>
            <a:r>
              <a:rPr lang="en-US" sz="3800" dirty="0">
                <a:latin typeface="+mn-lt"/>
              </a:rPr>
              <a:t>Scenario 3: Significantly Reduced Collections and Moderate Cost Overruns</a:t>
            </a:r>
          </a:p>
        </p:txBody>
      </p:sp>
      <p:sp>
        <p:nvSpPr>
          <p:cNvPr id="3" name="Content Placeholder 2">
            <a:extLst>
              <a:ext uri="{FF2B5EF4-FFF2-40B4-BE49-F238E27FC236}">
                <a16:creationId xmlns:a16="http://schemas.microsoft.com/office/drawing/2014/main" xmlns="" id="{E3538D4F-E75E-4CED-885C-92ADE4E6E9A8}"/>
              </a:ext>
            </a:extLst>
          </p:cNvPr>
          <p:cNvSpPr>
            <a:spLocks noGrp="1"/>
          </p:cNvSpPr>
          <p:nvPr>
            <p:ph idx="1"/>
          </p:nvPr>
        </p:nvSpPr>
        <p:spPr>
          <a:xfrm>
            <a:off x="838200" y="1908699"/>
            <a:ext cx="10515600" cy="4812776"/>
          </a:xfrm>
        </p:spPr>
        <p:txBody>
          <a:bodyPr/>
          <a:lstStyle/>
          <a:p>
            <a:r>
              <a:rPr lang="en-US" dirty="0"/>
              <a:t>Heighted unemployment levels are sustained over multiple years and significantly depress collections deposited into the Fund. </a:t>
            </a:r>
          </a:p>
          <a:p>
            <a:pPr lvl="1"/>
            <a:r>
              <a:rPr lang="en-US" dirty="0">
                <a:ea typeface="Calibri" panose="020F0502020204030204" pitchFamily="34" charset="0"/>
              </a:rPr>
              <a:t>Sustained high unemployment, for the purposes of this projection, means a rate of approximately 10% annually.</a:t>
            </a:r>
            <a:endParaRPr lang="en-US" dirty="0">
              <a:effectLst/>
              <a:ea typeface="Calibri" panose="020F0502020204030204" pitchFamily="34" charset="0"/>
            </a:endParaRPr>
          </a:p>
          <a:p>
            <a:r>
              <a:rPr lang="en-US" dirty="0">
                <a:ea typeface="Calibri" panose="020F0502020204030204" pitchFamily="34" charset="0"/>
              </a:rPr>
              <a:t>I</a:t>
            </a:r>
            <a:r>
              <a:rPr lang="en-US" dirty="0">
                <a:effectLst/>
                <a:ea typeface="Calibri" panose="020F0502020204030204" pitchFamily="34" charset="0"/>
              </a:rPr>
              <a:t>mplementation and major costs exceed projections provided by the CT PFMLI Authority in May, 2020.</a:t>
            </a:r>
          </a:p>
          <a:p>
            <a:r>
              <a:rPr lang="en-US" dirty="0">
                <a:ea typeface="Calibri" panose="020F0502020204030204" pitchFamily="34" charset="0"/>
              </a:rPr>
              <a:t>Ongoing costs of administration are </a:t>
            </a:r>
            <a:r>
              <a:rPr lang="en-US" dirty="0">
                <a:effectLst/>
                <a:ea typeface="Calibri" panose="020F0502020204030204" pitchFamily="34" charset="0"/>
              </a:rPr>
              <a:t>assumed to be nearly 2 times higher than those of neighboring Rhode Island’s PFLMI program.</a:t>
            </a:r>
          </a:p>
        </p:txBody>
      </p:sp>
      <p:sp>
        <p:nvSpPr>
          <p:cNvPr id="4" name="Slide Number Placeholder 3">
            <a:extLst>
              <a:ext uri="{FF2B5EF4-FFF2-40B4-BE49-F238E27FC236}">
                <a16:creationId xmlns:a16="http://schemas.microsoft.com/office/drawing/2014/main" xmlns="" id="{5D386863-D7EB-4F13-8268-7036E88D7948}"/>
              </a:ext>
            </a:extLst>
          </p:cNvPr>
          <p:cNvSpPr>
            <a:spLocks noGrp="1"/>
          </p:cNvSpPr>
          <p:nvPr>
            <p:ph type="sldNum" sz="quarter" idx="12"/>
          </p:nvPr>
        </p:nvSpPr>
        <p:spPr/>
        <p:txBody>
          <a:bodyPr/>
          <a:lstStyle/>
          <a:p>
            <a:fld id="{0066994E-D3C1-41CC-8D01-F4A6A86551E4}" type="slidenum">
              <a:rPr lang="en-US" smtClean="0"/>
              <a:t>22</a:t>
            </a:fld>
            <a:endParaRPr lang="en-US"/>
          </a:p>
        </p:txBody>
      </p:sp>
    </p:spTree>
    <p:extLst>
      <p:ext uri="{BB962C8B-B14F-4D97-AF65-F5344CB8AC3E}">
        <p14:creationId xmlns:p14="http://schemas.microsoft.com/office/powerpoint/2010/main" val="1529733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a:xfrm>
            <a:off x="838200" y="365125"/>
            <a:ext cx="10515600" cy="646929"/>
          </a:xfrm>
        </p:spPr>
        <p:txBody>
          <a:bodyPr vert="horz" lIns="91440" tIns="45720" rIns="91440" bIns="45720" rtlCol="0" anchor="t">
            <a:normAutofit/>
          </a:bodyPr>
          <a:lstStyle/>
          <a:p>
            <a:pPr rtl="0">
              <a:defRPr sz="1400" b="0" i="0" u="none" strike="noStrike" kern="1200" spc="0" baseline="0">
                <a:solidFill>
                  <a:prstClr val="black">
                    <a:lumMod val="65000"/>
                    <a:lumOff val="35000"/>
                  </a:prstClr>
                </a:solidFill>
                <a:latin typeface="+mn-lt"/>
                <a:ea typeface="+mn-ea"/>
                <a:cs typeface="+mn-cs"/>
              </a:defRPr>
            </a:pPr>
            <a:r>
              <a:rPr lang="en-US" sz="3600" dirty="0"/>
              <a:t>Scenario 3: High</a:t>
            </a:r>
            <a:r>
              <a:rPr lang="en-US" sz="3600" baseline="0" dirty="0"/>
              <a:t> Unemployment, Moderate Overruns</a:t>
            </a:r>
            <a:endParaRPr lang="en-US" sz="3600" dirty="0"/>
          </a:p>
        </p:txBody>
      </p:sp>
      <p:sp>
        <p:nvSpPr>
          <p:cNvPr id="3" name="TextBox 2">
            <a:extLst>
              <a:ext uri="{FF2B5EF4-FFF2-40B4-BE49-F238E27FC236}">
                <a16:creationId xmlns:a16="http://schemas.microsoft.com/office/drawing/2014/main" xmlns="" id="{7F2FBE56-EF1C-4BDF-8FC9-D1356823CD11}"/>
              </a:ext>
            </a:extLst>
          </p:cNvPr>
          <p:cNvSpPr txBox="1"/>
          <p:nvPr/>
        </p:nvSpPr>
        <p:spPr>
          <a:xfrm>
            <a:off x="0" y="5941025"/>
            <a:ext cx="12192000" cy="923330"/>
          </a:xfrm>
          <a:prstGeom prst="rect">
            <a:avLst/>
          </a:prstGeom>
          <a:noFill/>
        </p:spPr>
        <p:txBody>
          <a:bodyPr wrap="square" rtlCol="0">
            <a:spAutoFit/>
          </a:bodyPr>
          <a:lstStyle/>
          <a:p>
            <a:pPr marL="285750" indent="-285750">
              <a:buFont typeface="Arial" panose="020B0604020202020204" pitchFamily="34" charset="0"/>
              <a:buChar char="•"/>
            </a:pPr>
            <a:r>
              <a:rPr lang="en-US" dirty="0"/>
              <a:t>Limited collections combined with increased start-up and administration costs reduce growth in the Fund’s reserve balance. </a:t>
            </a:r>
          </a:p>
          <a:p>
            <a:pPr marL="285750" indent="-285750">
              <a:buFont typeface="Arial" panose="020B0604020202020204" pitchFamily="34" charset="0"/>
              <a:buChar char="•"/>
            </a:pPr>
            <a:r>
              <a:rPr lang="en-US" dirty="0"/>
              <a:t>Reserve balance begins to grow to a healthier level in years four and five.</a:t>
            </a:r>
          </a:p>
          <a:p>
            <a:pPr marL="285750" indent="-285750">
              <a:buFont typeface="Arial" panose="020B0604020202020204" pitchFamily="34" charset="0"/>
              <a:buChar char="•"/>
            </a:pPr>
            <a:r>
              <a:rPr lang="en-US" dirty="0"/>
              <a:t>Decreased benefit utilization in years four and five result in further growing reserves in the Fund</a:t>
            </a:r>
          </a:p>
        </p:txBody>
      </p:sp>
      <p:sp>
        <p:nvSpPr>
          <p:cNvPr id="7" name="Slide Number Placeholder 6">
            <a:extLst>
              <a:ext uri="{FF2B5EF4-FFF2-40B4-BE49-F238E27FC236}">
                <a16:creationId xmlns:a16="http://schemas.microsoft.com/office/drawing/2014/main" xmlns="" id="{C3B017FC-B521-4B96-BFC3-47B3A4A77898}"/>
              </a:ext>
            </a:extLst>
          </p:cNvPr>
          <p:cNvSpPr>
            <a:spLocks noGrp="1"/>
          </p:cNvSpPr>
          <p:nvPr>
            <p:ph type="sldNum" sz="quarter" idx="12"/>
          </p:nvPr>
        </p:nvSpPr>
        <p:spPr/>
        <p:txBody>
          <a:bodyPr/>
          <a:lstStyle/>
          <a:p>
            <a:fld id="{0066994E-D3C1-41CC-8D01-F4A6A86551E4}" type="slidenum">
              <a:rPr lang="en-US" smtClean="0"/>
              <a:t>23</a:t>
            </a:fld>
            <a:endParaRPr lang="en-US"/>
          </a:p>
        </p:txBody>
      </p:sp>
      <p:pic>
        <p:nvPicPr>
          <p:cNvPr id="6" name="Picture 5">
            <a:extLst>
              <a:ext uri="{FF2B5EF4-FFF2-40B4-BE49-F238E27FC236}">
                <a16:creationId xmlns:a16="http://schemas.microsoft.com/office/drawing/2014/main" xmlns="" id="{7B167E9F-1992-4C89-A08C-0A14F9D0F75E}"/>
              </a:ext>
            </a:extLst>
          </p:cNvPr>
          <p:cNvPicPr>
            <a:picLocks noChangeAspect="1"/>
          </p:cNvPicPr>
          <p:nvPr/>
        </p:nvPicPr>
        <p:blipFill>
          <a:blip r:embed="rId2"/>
          <a:stretch>
            <a:fillRect/>
          </a:stretch>
        </p:blipFill>
        <p:spPr>
          <a:xfrm>
            <a:off x="1840303" y="1012054"/>
            <a:ext cx="8511392" cy="4928971"/>
          </a:xfrm>
          <a:prstGeom prst="rect">
            <a:avLst/>
          </a:prstGeom>
        </p:spPr>
      </p:pic>
    </p:spTree>
    <p:extLst>
      <p:ext uri="{BB962C8B-B14F-4D97-AF65-F5344CB8AC3E}">
        <p14:creationId xmlns:p14="http://schemas.microsoft.com/office/powerpoint/2010/main" val="2146289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a:xfrm>
            <a:off x="838200" y="255514"/>
            <a:ext cx="10515600" cy="729384"/>
          </a:xfrm>
        </p:spPr>
        <p:txBody>
          <a:bodyPr vert="horz" lIns="91440" tIns="45720" rIns="91440" bIns="45720" rtlCol="0" anchor="t">
            <a:normAutofit/>
          </a:bodyPr>
          <a:lstStyle/>
          <a:p>
            <a:r>
              <a:rPr lang="en-US" sz="3800" kern="1200" dirty="0">
                <a:solidFill>
                  <a:schemeClr val="tx1"/>
                </a:solidFill>
                <a:latin typeface="+mn-lt"/>
                <a:ea typeface="+mj-ea"/>
                <a:cs typeface="+mj-cs"/>
              </a:rPr>
              <a:t>Scenario 3 – Revenue and Expenditure Breakdown</a:t>
            </a:r>
          </a:p>
        </p:txBody>
      </p:sp>
      <p:sp>
        <p:nvSpPr>
          <p:cNvPr id="6" name="TextBox 5">
            <a:extLst>
              <a:ext uri="{FF2B5EF4-FFF2-40B4-BE49-F238E27FC236}">
                <a16:creationId xmlns:a16="http://schemas.microsoft.com/office/drawing/2014/main" xmlns="" id="{79CDD77B-2FE9-44FE-B64E-9EB6DBB1FCBB}"/>
              </a:ext>
            </a:extLst>
          </p:cNvPr>
          <p:cNvSpPr txBox="1"/>
          <p:nvPr/>
        </p:nvSpPr>
        <p:spPr>
          <a:xfrm>
            <a:off x="0" y="6218922"/>
            <a:ext cx="12192000" cy="646331"/>
          </a:xfrm>
          <a:prstGeom prst="rect">
            <a:avLst/>
          </a:prstGeom>
          <a:noFill/>
        </p:spPr>
        <p:txBody>
          <a:bodyPr wrap="square" rtlCol="0">
            <a:spAutoFit/>
          </a:bodyPr>
          <a:lstStyle/>
          <a:p>
            <a:pPr marL="285750" indent="-285750">
              <a:buFont typeface="Arial" panose="020B0604020202020204" pitchFamily="34" charset="0"/>
              <a:buChar char="•"/>
            </a:pPr>
            <a:r>
              <a:rPr lang="en-US" dirty="0"/>
              <a:t>Payroll collections are significantly lower compared to Scenario 1 due to sustained high unemployment in first two years.</a:t>
            </a:r>
          </a:p>
          <a:p>
            <a:pPr marL="285750" indent="-285750">
              <a:buFont typeface="Arial" panose="020B0604020202020204" pitchFamily="34" charset="0"/>
              <a:buChar char="•"/>
            </a:pPr>
            <a:r>
              <a:rPr lang="en-US" dirty="0"/>
              <a:t>This scenario assumes increased costs for start-up activities and administration. </a:t>
            </a:r>
          </a:p>
        </p:txBody>
      </p:sp>
      <p:sp>
        <p:nvSpPr>
          <p:cNvPr id="7" name="Slide Number Placeholder 6">
            <a:extLst>
              <a:ext uri="{FF2B5EF4-FFF2-40B4-BE49-F238E27FC236}">
                <a16:creationId xmlns:a16="http://schemas.microsoft.com/office/drawing/2014/main" xmlns="" id="{D76DE015-EF49-49F2-98EA-54AA536873CE}"/>
              </a:ext>
            </a:extLst>
          </p:cNvPr>
          <p:cNvSpPr>
            <a:spLocks noGrp="1"/>
          </p:cNvSpPr>
          <p:nvPr>
            <p:ph type="sldNum" sz="quarter" idx="12"/>
          </p:nvPr>
        </p:nvSpPr>
        <p:spPr/>
        <p:txBody>
          <a:bodyPr/>
          <a:lstStyle/>
          <a:p>
            <a:fld id="{0066994E-D3C1-41CC-8D01-F4A6A86551E4}" type="slidenum">
              <a:rPr lang="en-US" smtClean="0"/>
              <a:t>24</a:t>
            </a:fld>
            <a:endParaRPr lang="en-US"/>
          </a:p>
        </p:txBody>
      </p:sp>
      <p:pic>
        <p:nvPicPr>
          <p:cNvPr id="3" name="Picture 2">
            <a:extLst>
              <a:ext uri="{FF2B5EF4-FFF2-40B4-BE49-F238E27FC236}">
                <a16:creationId xmlns:a16="http://schemas.microsoft.com/office/drawing/2014/main" xmlns="" id="{E3D5B1B0-065A-4403-AE3E-E858C2B000D9}"/>
              </a:ext>
            </a:extLst>
          </p:cNvPr>
          <p:cNvPicPr>
            <a:picLocks noChangeAspect="1"/>
          </p:cNvPicPr>
          <p:nvPr/>
        </p:nvPicPr>
        <p:blipFill>
          <a:blip r:embed="rId2"/>
          <a:stretch>
            <a:fillRect/>
          </a:stretch>
        </p:blipFill>
        <p:spPr>
          <a:xfrm>
            <a:off x="2304576" y="860203"/>
            <a:ext cx="7582847" cy="5358719"/>
          </a:xfrm>
          <a:prstGeom prst="rect">
            <a:avLst/>
          </a:prstGeom>
        </p:spPr>
      </p:pic>
    </p:spTree>
    <p:extLst>
      <p:ext uri="{BB962C8B-B14F-4D97-AF65-F5344CB8AC3E}">
        <p14:creationId xmlns:p14="http://schemas.microsoft.com/office/powerpoint/2010/main" val="1082003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752A59-3508-480F-9293-5AFD79C45924}"/>
              </a:ext>
            </a:extLst>
          </p:cNvPr>
          <p:cNvSpPr>
            <a:spLocks noGrp="1"/>
          </p:cNvSpPr>
          <p:nvPr>
            <p:ph type="title"/>
          </p:nvPr>
        </p:nvSpPr>
        <p:spPr/>
        <p:txBody>
          <a:bodyPr anchor="t"/>
          <a:lstStyle/>
          <a:p>
            <a:r>
              <a:rPr lang="en-US" dirty="0">
                <a:latin typeface="+mn-lt"/>
              </a:rPr>
              <a:t>Scenario 3 - Administrative Cost Breakdown</a:t>
            </a:r>
          </a:p>
        </p:txBody>
      </p:sp>
      <p:sp>
        <p:nvSpPr>
          <p:cNvPr id="4" name="Slide Number Placeholder 3">
            <a:extLst>
              <a:ext uri="{FF2B5EF4-FFF2-40B4-BE49-F238E27FC236}">
                <a16:creationId xmlns:a16="http://schemas.microsoft.com/office/drawing/2014/main" xmlns="" id="{815ECC8A-1952-45B3-B1A8-DAE1ED739823}"/>
              </a:ext>
            </a:extLst>
          </p:cNvPr>
          <p:cNvSpPr>
            <a:spLocks noGrp="1"/>
          </p:cNvSpPr>
          <p:nvPr>
            <p:ph type="sldNum" sz="quarter" idx="12"/>
          </p:nvPr>
        </p:nvSpPr>
        <p:spPr/>
        <p:txBody>
          <a:bodyPr/>
          <a:lstStyle/>
          <a:p>
            <a:fld id="{0066994E-D3C1-41CC-8D01-F4A6A86551E4}" type="slidenum">
              <a:rPr lang="en-US" smtClean="0"/>
              <a:t>25</a:t>
            </a:fld>
            <a:endParaRPr lang="en-US"/>
          </a:p>
        </p:txBody>
      </p:sp>
      <p:sp>
        <p:nvSpPr>
          <p:cNvPr id="8" name="TextBox 7">
            <a:extLst>
              <a:ext uri="{FF2B5EF4-FFF2-40B4-BE49-F238E27FC236}">
                <a16:creationId xmlns:a16="http://schemas.microsoft.com/office/drawing/2014/main" xmlns="" id="{1AEC4F0A-EC53-4507-996E-B940DF77DFEC}"/>
              </a:ext>
            </a:extLst>
          </p:cNvPr>
          <p:cNvSpPr txBox="1"/>
          <p:nvPr/>
        </p:nvSpPr>
        <p:spPr>
          <a:xfrm>
            <a:off x="838200" y="5939871"/>
            <a:ext cx="10515600" cy="646331"/>
          </a:xfrm>
          <a:prstGeom prst="rect">
            <a:avLst/>
          </a:prstGeom>
          <a:noFill/>
        </p:spPr>
        <p:txBody>
          <a:bodyPr wrap="square" rtlCol="0">
            <a:spAutoFit/>
          </a:bodyPr>
          <a:lstStyle/>
          <a:p>
            <a:pPr marL="285750" indent="-285750">
              <a:buFont typeface="Arial" panose="020B0604020202020204" pitchFamily="34" charset="0"/>
              <a:buChar char="•"/>
            </a:pPr>
            <a:r>
              <a:rPr lang="en-US" dirty="0"/>
              <a:t>Major IT costs are higher than those included in the first two scenarios. </a:t>
            </a:r>
          </a:p>
          <a:p>
            <a:pPr marL="285750" indent="-285750">
              <a:buFont typeface="Arial" panose="020B0604020202020204" pitchFamily="34" charset="0"/>
              <a:buChar char="•"/>
            </a:pPr>
            <a:r>
              <a:rPr lang="en-US" dirty="0"/>
              <a:t>Costs for claims/benefits administration is also higher than those included in the first two scenarios. </a:t>
            </a:r>
          </a:p>
        </p:txBody>
      </p:sp>
      <p:pic>
        <p:nvPicPr>
          <p:cNvPr id="3" name="Picture 2">
            <a:extLst>
              <a:ext uri="{FF2B5EF4-FFF2-40B4-BE49-F238E27FC236}">
                <a16:creationId xmlns:a16="http://schemas.microsoft.com/office/drawing/2014/main" xmlns="" id="{C7CE39A2-6A3F-4751-AF8A-C0A77153735D}"/>
              </a:ext>
            </a:extLst>
          </p:cNvPr>
          <p:cNvPicPr>
            <a:picLocks noChangeAspect="1"/>
          </p:cNvPicPr>
          <p:nvPr/>
        </p:nvPicPr>
        <p:blipFill>
          <a:blip r:embed="rId2"/>
          <a:stretch>
            <a:fillRect/>
          </a:stretch>
        </p:blipFill>
        <p:spPr>
          <a:xfrm>
            <a:off x="838200" y="1102006"/>
            <a:ext cx="10508475" cy="4653988"/>
          </a:xfrm>
          <a:prstGeom prst="rect">
            <a:avLst/>
          </a:prstGeom>
        </p:spPr>
      </p:pic>
    </p:spTree>
    <p:extLst>
      <p:ext uri="{BB962C8B-B14F-4D97-AF65-F5344CB8AC3E}">
        <p14:creationId xmlns:p14="http://schemas.microsoft.com/office/powerpoint/2010/main" val="31259126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4CB56C-2262-4755-9EA5-F389110D8E91}"/>
              </a:ext>
            </a:extLst>
          </p:cNvPr>
          <p:cNvSpPr>
            <a:spLocks noGrp="1"/>
          </p:cNvSpPr>
          <p:nvPr>
            <p:ph type="title"/>
          </p:nvPr>
        </p:nvSpPr>
        <p:spPr/>
        <p:txBody>
          <a:bodyPr>
            <a:normAutofit/>
          </a:bodyPr>
          <a:lstStyle/>
          <a:p>
            <a:r>
              <a:rPr lang="en-US" dirty="0">
                <a:latin typeface="+mn-lt"/>
              </a:rPr>
              <a:t>Scenario 4: Significantly Reduced Collections and Major Cost Overruns</a:t>
            </a:r>
          </a:p>
        </p:txBody>
      </p:sp>
      <p:sp>
        <p:nvSpPr>
          <p:cNvPr id="3" name="Content Placeholder 2">
            <a:extLst>
              <a:ext uri="{FF2B5EF4-FFF2-40B4-BE49-F238E27FC236}">
                <a16:creationId xmlns:a16="http://schemas.microsoft.com/office/drawing/2014/main" xmlns="" id="{E3538D4F-E75E-4CED-885C-92ADE4E6E9A8}"/>
              </a:ext>
            </a:extLst>
          </p:cNvPr>
          <p:cNvSpPr>
            <a:spLocks noGrp="1"/>
          </p:cNvSpPr>
          <p:nvPr>
            <p:ph idx="1"/>
          </p:nvPr>
        </p:nvSpPr>
        <p:spPr>
          <a:xfrm>
            <a:off x="838200" y="2370137"/>
            <a:ext cx="10515600" cy="4351338"/>
          </a:xfrm>
        </p:spPr>
        <p:txBody>
          <a:bodyPr/>
          <a:lstStyle/>
          <a:p>
            <a:r>
              <a:rPr lang="en-US" dirty="0">
                <a:ea typeface="Calibri" panose="020F0502020204030204" pitchFamily="34" charset="0"/>
              </a:rPr>
              <a:t>H</a:t>
            </a:r>
            <a:r>
              <a:rPr lang="en-US" dirty="0">
                <a:effectLst/>
                <a:ea typeface="Calibri" panose="020F0502020204030204" pitchFamily="34" charset="0"/>
              </a:rPr>
              <a:t>eighted unemployment levels are sustained over multiple years and significantly depress collections deposited into the Fund. </a:t>
            </a:r>
          </a:p>
          <a:p>
            <a:pPr lvl="1"/>
            <a:r>
              <a:rPr lang="en-US" dirty="0">
                <a:ea typeface="Calibri" panose="020F0502020204030204" pitchFamily="34" charset="0"/>
              </a:rPr>
              <a:t>Sustained high unemployment, for the purposes of this projection, means a rate of approximately 10% annually.</a:t>
            </a:r>
            <a:endParaRPr lang="en-US" dirty="0">
              <a:effectLst/>
              <a:ea typeface="Calibri" panose="020F0502020204030204" pitchFamily="34" charset="0"/>
            </a:endParaRPr>
          </a:p>
          <a:p>
            <a:r>
              <a:rPr lang="en-US" dirty="0">
                <a:ea typeface="Calibri" panose="020F0502020204030204" pitchFamily="34" charset="0"/>
              </a:rPr>
              <a:t>I</a:t>
            </a:r>
            <a:r>
              <a:rPr lang="en-US" dirty="0">
                <a:effectLst/>
                <a:ea typeface="Calibri" panose="020F0502020204030204" pitchFamily="34" charset="0"/>
              </a:rPr>
              <a:t>mplementation and major costs significantly exceed projections provided by the CT PFMLI Authority in May, 2020.</a:t>
            </a:r>
          </a:p>
          <a:p>
            <a:r>
              <a:rPr lang="en-US" dirty="0">
                <a:ea typeface="Calibri" panose="020F0502020204030204" pitchFamily="34" charset="0"/>
              </a:rPr>
              <a:t>Ongoing costs of administration are </a:t>
            </a:r>
            <a:r>
              <a:rPr lang="en-US" dirty="0">
                <a:effectLst/>
                <a:ea typeface="Calibri" panose="020F0502020204030204" pitchFamily="34" charset="0"/>
              </a:rPr>
              <a:t>assumed to be nearly 2 times higher than those of neighboring Rhode Island’s PFLMI program.</a:t>
            </a:r>
          </a:p>
        </p:txBody>
      </p:sp>
      <p:sp>
        <p:nvSpPr>
          <p:cNvPr id="4" name="Slide Number Placeholder 3">
            <a:extLst>
              <a:ext uri="{FF2B5EF4-FFF2-40B4-BE49-F238E27FC236}">
                <a16:creationId xmlns:a16="http://schemas.microsoft.com/office/drawing/2014/main" xmlns="" id="{5D386863-D7EB-4F13-8268-7036E88D7948}"/>
              </a:ext>
            </a:extLst>
          </p:cNvPr>
          <p:cNvSpPr>
            <a:spLocks noGrp="1"/>
          </p:cNvSpPr>
          <p:nvPr>
            <p:ph type="sldNum" sz="quarter" idx="12"/>
          </p:nvPr>
        </p:nvSpPr>
        <p:spPr/>
        <p:txBody>
          <a:bodyPr/>
          <a:lstStyle/>
          <a:p>
            <a:fld id="{0066994E-D3C1-41CC-8D01-F4A6A86551E4}" type="slidenum">
              <a:rPr lang="en-US" smtClean="0"/>
              <a:t>26</a:t>
            </a:fld>
            <a:endParaRPr lang="en-US"/>
          </a:p>
        </p:txBody>
      </p:sp>
    </p:spTree>
    <p:extLst>
      <p:ext uri="{BB962C8B-B14F-4D97-AF65-F5344CB8AC3E}">
        <p14:creationId xmlns:p14="http://schemas.microsoft.com/office/powerpoint/2010/main" val="17215621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a:xfrm>
            <a:off x="653143" y="166666"/>
            <a:ext cx="11007634" cy="686774"/>
          </a:xfrm>
        </p:spPr>
        <p:txBody>
          <a:bodyPr vert="horz" lIns="91440" tIns="45720" rIns="91440" bIns="45720" rtlCol="0" anchor="ctr">
            <a:normAutofit/>
          </a:bodyPr>
          <a:lstStyle/>
          <a:p>
            <a:pPr rtl="0">
              <a:defRPr sz="1400" b="0" i="0" u="none" strike="noStrike" kern="1200" spc="0" baseline="0">
                <a:solidFill>
                  <a:prstClr val="black">
                    <a:lumMod val="65000"/>
                    <a:lumOff val="35000"/>
                  </a:prstClr>
                </a:solidFill>
                <a:latin typeface="+mn-lt"/>
                <a:ea typeface="+mn-ea"/>
                <a:cs typeface="+mn-cs"/>
              </a:defRPr>
            </a:pPr>
            <a:r>
              <a:rPr lang="en-US" sz="2800" dirty="0"/>
              <a:t>Scenario 4:</a:t>
            </a:r>
            <a:r>
              <a:rPr lang="en-US" sz="2800" baseline="0" dirty="0"/>
              <a:t> High Unemployment, Major Overruns - Much Lower Reserves</a:t>
            </a:r>
            <a:endParaRPr lang="en-US" sz="2800" dirty="0"/>
          </a:p>
        </p:txBody>
      </p:sp>
      <p:sp>
        <p:nvSpPr>
          <p:cNvPr id="3" name="Slide Number Placeholder 2">
            <a:extLst>
              <a:ext uri="{FF2B5EF4-FFF2-40B4-BE49-F238E27FC236}">
                <a16:creationId xmlns:a16="http://schemas.microsoft.com/office/drawing/2014/main" xmlns="" id="{AEB0813F-FD99-4B1B-ACA4-815857B1CBFE}"/>
              </a:ext>
            </a:extLst>
          </p:cNvPr>
          <p:cNvSpPr>
            <a:spLocks noGrp="1"/>
          </p:cNvSpPr>
          <p:nvPr>
            <p:ph type="sldNum" sz="quarter" idx="12"/>
          </p:nvPr>
        </p:nvSpPr>
        <p:spPr/>
        <p:txBody>
          <a:bodyPr/>
          <a:lstStyle/>
          <a:p>
            <a:fld id="{0066994E-D3C1-41CC-8D01-F4A6A86551E4}" type="slidenum">
              <a:rPr lang="en-US" smtClean="0"/>
              <a:t>27</a:t>
            </a:fld>
            <a:endParaRPr lang="en-US"/>
          </a:p>
        </p:txBody>
      </p:sp>
      <p:sp>
        <p:nvSpPr>
          <p:cNvPr id="4" name="TextBox 3">
            <a:extLst>
              <a:ext uri="{FF2B5EF4-FFF2-40B4-BE49-F238E27FC236}">
                <a16:creationId xmlns:a16="http://schemas.microsoft.com/office/drawing/2014/main" xmlns="" id="{8B6E718E-8990-44DF-A1F4-DC1383432BDD}"/>
              </a:ext>
            </a:extLst>
          </p:cNvPr>
          <p:cNvSpPr txBox="1"/>
          <p:nvPr/>
        </p:nvSpPr>
        <p:spPr>
          <a:xfrm>
            <a:off x="387531" y="5894685"/>
            <a:ext cx="11416937" cy="923330"/>
          </a:xfrm>
          <a:prstGeom prst="rect">
            <a:avLst/>
          </a:prstGeom>
          <a:noFill/>
        </p:spPr>
        <p:txBody>
          <a:bodyPr wrap="square" rtlCol="0">
            <a:spAutoFit/>
          </a:bodyPr>
          <a:lstStyle/>
          <a:p>
            <a:pPr marL="285750" indent="-285750">
              <a:buFont typeface="Arial" panose="020B0604020202020204" pitchFamily="34" charset="0"/>
              <a:buChar char="•"/>
            </a:pPr>
            <a:r>
              <a:rPr lang="en-US" dirty="0"/>
              <a:t>Limited collections combined with significantly increased start-up and administration costs reduce growth in the Fund’s reserve balance. </a:t>
            </a:r>
          </a:p>
          <a:p>
            <a:pPr marL="285750" indent="-285750">
              <a:buFont typeface="Arial" panose="020B0604020202020204" pitchFamily="34" charset="0"/>
              <a:buChar char="•"/>
            </a:pPr>
            <a:r>
              <a:rPr lang="en-US" dirty="0"/>
              <a:t>Reserve balance begins to grow to a healthier level in years four and five due to decreased benefit utilization.</a:t>
            </a:r>
          </a:p>
        </p:txBody>
      </p:sp>
      <p:pic>
        <p:nvPicPr>
          <p:cNvPr id="5" name="Picture 4">
            <a:extLst>
              <a:ext uri="{FF2B5EF4-FFF2-40B4-BE49-F238E27FC236}">
                <a16:creationId xmlns:a16="http://schemas.microsoft.com/office/drawing/2014/main" xmlns="" id="{4AA714F0-9BF0-4CFF-8552-C2FD1347B5AC}"/>
              </a:ext>
            </a:extLst>
          </p:cNvPr>
          <p:cNvPicPr>
            <a:picLocks noChangeAspect="1"/>
          </p:cNvPicPr>
          <p:nvPr/>
        </p:nvPicPr>
        <p:blipFill>
          <a:blip r:embed="rId2"/>
          <a:stretch>
            <a:fillRect/>
          </a:stretch>
        </p:blipFill>
        <p:spPr>
          <a:xfrm>
            <a:off x="1391691" y="853440"/>
            <a:ext cx="9408618" cy="4956522"/>
          </a:xfrm>
          <a:prstGeom prst="rect">
            <a:avLst/>
          </a:prstGeom>
        </p:spPr>
      </p:pic>
    </p:spTree>
    <p:extLst>
      <p:ext uri="{BB962C8B-B14F-4D97-AF65-F5344CB8AC3E}">
        <p14:creationId xmlns:p14="http://schemas.microsoft.com/office/powerpoint/2010/main" val="3209330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a:xfrm>
            <a:off x="838200" y="143451"/>
            <a:ext cx="10515600" cy="729384"/>
          </a:xfrm>
        </p:spPr>
        <p:txBody>
          <a:bodyPr vert="horz" lIns="91440" tIns="45720" rIns="91440" bIns="45720" rtlCol="0" anchor="t">
            <a:normAutofit/>
          </a:bodyPr>
          <a:lstStyle/>
          <a:p>
            <a:r>
              <a:rPr lang="en-US" sz="3800" kern="1200" dirty="0">
                <a:solidFill>
                  <a:schemeClr val="tx1"/>
                </a:solidFill>
                <a:latin typeface="+mn-lt"/>
                <a:ea typeface="+mj-ea"/>
                <a:cs typeface="+mj-cs"/>
              </a:rPr>
              <a:t>Scenario 4 – Revenue and Expenditure Breakdown</a:t>
            </a:r>
          </a:p>
        </p:txBody>
      </p:sp>
      <p:sp>
        <p:nvSpPr>
          <p:cNvPr id="3" name="Slide Number Placeholder 2">
            <a:extLst>
              <a:ext uri="{FF2B5EF4-FFF2-40B4-BE49-F238E27FC236}">
                <a16:creationId xmlns:a16="http://schemas.microsoft.com/office/drawing/2014/main" xmlns="" id="{4EFF168E-328D-4C1F-BC64-1C27979EF0F9}"/>
              </a:ext>
            </a:extLst>
          </p:cNvPr>
          <p:cNvSpPr>
            <a:spLocks noGrp="1"/>
          </p:cNvSpPr>
          <p:nvPr>
            <p:ph type="sldNum" sz="quarter" idx="12"/>
          </p:nvPr>
        </p:nvSpPr>
        <p:spPr/>
        <p:txBody>
          <a:bodyPr/>
          <a:lstStyle/>
          <a:p>
            <a:fld id="{0066994E-D3C1-41CC-8D01-F4A6A86551E4}" type="slidenum">
              <a:rPr lang="en-US" smtClean="0"/>
              <a:t>28</a:t>
            </a:fld>
            <a:endParaRPr lang="en-US"/>
          </a:p>
        </p:txBody>
      </p:sp>
      <p:sp>
        <p:nvSpPr>
          <p:cNvPr id="7" name="TextBox 6">
            <a:extLst>
              <a:ext uri="{FF2B5EF4-FFF2-40B4-BE49-F238E27FC236}">
                <a16:creationId xmlns:a16="http://schemas.microsoft.com/office/drawing/2014/main" xmlns="" id="{6D1CEEB0-6367-4E5F-9DFC-70E77E86EAEB}"/>
              </a:ext>
            </a:extLst>
          </p:cNvPr>
          <p:cNvSpPr txBox="1"/>
          <p:nvPr/>
        </p:nvSpPr>
        <p:spPr>
          <a:xfrm>
            <a:off x="0" y="6203734"/>
            <a:ext cx="12192000" cy="646331"/>
          </a:xfrm>
          <a:prstGeom prst="rect">
            <a:avLst/>
          </a:prstGeom>
          <a:noFill/>
        </p:spPr>
        <p:txBody>
          <a:bodyPr wrap="square">
            <a:spAutoFit/>
          </a:bodyPr>
          <a:lstStyle/>
          <a:p>
            <a:pPr marL="285750" indent="-285750">
              <a:buFont typeface="Arial" panose="020B0604020202020204" pitchFamily="34" charset="0"/>
              <a:buChar char="•"/>
            </a:pPr>
            <a:r>
              <a:rPr lang="en-US" dirty="0"/>
              <a:t>Payroll collections are significantly lower compared to Scenario 1 due to sustained high unemployment in the first two years.</a:t>
            </a:r>
          </a:p>
          <a:p>
            <a:pPr marL="285750" indent="-285750">
              <a:buFont typeface="Arial" panose="020B0604020202020204" pitchFamily="34" charset="0"/>
              <a:buChar char="•"/>
            </a:pPr>
            <a:r>
              <a:rPr lang="en-US" dirty="0"/>
              <a:t>This scenario assumes significantly increased costs for start-up activities and administration. </a:t>
            </a:r>
          </a:p>
        </p:txBody>
      </p:sp>
      <p:pic>
        <p:nvPicPr>
          <p:cNvPr id="4" name="Picture 3">
            <a:extLst>
              <a:ext uri="{FF2B5EF4-FFF2-40B4-BE49-F238E27FC236}">
                <a16:creationId xmlns:a16="http://schemas.microsoft.com/office/drawing/2014/main" xmlns="" id="{BA681C5D-C7F2-40C2-B3C0-D7DBB9C50D58}"/>
              </a:ext>
            </a:extLst>
          </p:cNvPr>
          <p:cNvPicPr>
            <a:picLocks noChangeAspect="1"/>
          </p:cNvPicPr>
          <p:nvPr/>
        </p:nvPicPr>
        <p:blipFill>
          <a:blip r:embed="rId2"/>
          <a:stretch>
            <a:fillRect/>
          </a:stretch>
        </p:blipFill>
        <p:spPr>
          <a:xfrm>
            <a:off x="2210753" y="672566"/>
            <a:ext cx="7800974" cy="5512867"/>
          </a:xfrm>
          <a:prstGeom prst="rect">
            <a:avLst/>
          </a:prstGeom>
        </p:spPr>
      </p:pic>
    </p:spTree>
    <p:extLst>
      <p:ext uri="{BB962C8B-B14F-4D97-AF65-F5344CB8AC3E}">
        <p14:creationId xmlns:p14="http://schemas.microsoft.com/office/powerpoint/2010/main" val="37237022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752A59-3508-480F-9293-5AFD79C45924}"/>
              </a:ext>
            </a:extLst>
          </p:cNvPr>
          <p:cNvSpPr>
            <a:spLocks noGrp="1"/>
          </p:cNvSpPr>
          <p:nvPr>
            <p:ph type="title"/>
          </p:nvPr>
        </p:nvSpPr>
        <p:spPr/>
        <p:txBody>
          <a:bodyPr/>
          <a:lstStyle/>
          <a:p>
            <a:r>
              <a:rPr lang="en-US" dirty="0">
                <a:latin typeface="+mn-lt"/>
              </a:rPr>
              <a:t>Scenario 4 - Administrative Cost Breakdown</a:t>
            </a:r>
          </a:p>
        </p:txBody>
      </p:sp>
      <p:sp>
        <p:nvSpPr>
          <p:cNvPr id="3" name="Content Placeholder 2">
            <a:extLst>
              <a:ext uri="{FF2B5EF4-FFF2-40B4-BE49-F238E27FC236}">
                <a16:creationId xmlns:a16="http://schemas.microsoft.com/office/drawing/2014/main" xmlns="" id="{64C32DEB-AC81-4B8D-A800-12BC7CCBAD33}"/>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xmlns="" id="{4737B398-8866-4C32-9DA2-346EA63F8672}"/>
              </a:ext>
            </a:extLst>
          </p:cNvPr>
          <p:cNvSpPr>
            <a:spLocks noGrp="1"/>
          </p:cNvSpPr>
          <p:nvPr>
            <p:ph type="sldNum" sz="quarter" idx="12"/>
          </p:nvPr>
        </p:nvSpPr>
        <p:spPr/>
        <p:txBody>
          <a:bodyPr/>
          <a:lstStyle/>
          <a:p>
            <a:fld id="{0066994E-D3C1-41CC-8D01-F4A6A86551E4}" type="slidenum">
              <a:rPr lang="en-US" smtClean="0"/>
              <a:t>29</a:t>
            </a:fld>
            <a:endParaRPr lang="en-US"/>
          </a:p>
        </p:txBody>
      </p:sp>
      <p:sp>
        <p:nvSpPr>
          <p:cNvPr id="8" name="TextBox 7">
            <a:extLst>
              <a:ext uri="{FF2B5EF4-FFF2-40B4-BE49-F238E27FC236}">
                <a16:creationId xmlns:a16="http://schemas.microsoft.com/office/drawing/2014/main" xmlns="" id="{C7A57CC7-2FC9-43D8-AE30-E2121949A33C}"/>
              </a:ext>
            </a:extLst>
          </p:cNvPr>
          <p:cNvSpPr txBox="1"/>
          <p:nvPr/>
        </p:nvSpPr>
        <p:spPr>
          <a:xfrm>
            <a:off x="838200" y="6154187"/>
            <a:ext cx="10515600" cy="646331"/>
          </a:xfrm>
          <a:prstGeom prst="rect">
            <a:avLst/>
          </a:prstGeom>
          <a:noFill/>
        </p:spPr>
        <p:txBody>
          <a:bodyPr wrap="square" rtlCol="0">
            <a:spAutoFit/>
          </a:bodyPr>
          <a:lstStyle/>
          <a:p>
            <a:pPr marL="285750" indent="-285750">
              <a:buFont typeface="Arial" panose="020B0604020202020204" pitchFamily="34" charset="0"/>
              <a:buChar char="•"/>
            </a:pPr>
            <a:r>
              <a:rPr lang="en-US" dirty="0"/>
              <a:t>Major IT costs are significantly higher than those included in the other scenarios. </a:t>
            </a:r>
          </a:p>
          <a:p>
            <a:pPr marL="285750" indent="-285750">
              <a:buFont typeface="Arial" panose="020B0604020202020204" pitchFamily="34" charset="0"/>
              <a:buChar char="•"/>
            </a:pPr>
            <a:r>
              <a:rPr lang="en-US" dirty="0"/>
              <a:t>Costs for claims/benefits administration is also higher than those included in the other scenarios. </a:t>
            </a:r>
          </a:p>
        </p:txBody>
      </p:sp>
      <p:pic>
        <p:nvPicPr>
          <p:cNvPr id="5" name="Picture 4">
            <a:extLst>
              <a:ext uri="{FF2B5EF4-FFF2-40B4-BE49-F238E27FC236}">
                <a16:creationId xmlns:a16="http://schemas.microsoft.com/office/drawing/2014/main" xmlns="" id="{4D50A426-FF57-451D-BFED-C3EE70416ED1}"/>
              </a:ext>
            </a:extLst>
          </p:cNvPr>
          <p:cNvPicPr>
            <a:picLocks noChangeAspect="1"/>
          </p:cNvPicPr>
          <p:nvPr/>
        </p:nvPicPr>
        <p:blipFill>
          <a:blip r:embed="rId2"/>
          <a:stretch>
            <a:fillRect/>
          </a:stretch>
        </p:blipFill>
        <p:spPr>
          <a:xfrm>
            <a:off x="838200" y="1336675"/>
            <a:ext cx="10522833" cy="4660347"/>
          </a:xfrm>
          <a:prstGeom prst="rect">
            <a:avLst/>
          </a:prstGeom>
        </p:spPr>
      </p:pic>
    </p:spTree>
    <p:extLst>
      <p:ext uri="{BB962C8B-B14F-4D97-AF65-F5344CB8AC3E}">
        <p14:creationId xmlns:p14="http://schemas.microsoft.com/office/powerpoint/2010/main" val="2533069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p:txBody>
          <a:bodyPr/>
          <a:lstStyle/>
          <a:p>
            <a:r>
              <a:rPr lang="en-US" dirty="0">
                <a:latin typeface="+mn-lt"/>
              </a:rPr>
              <a:t>Scope of Work &amp; Methodology</a:t>
            </a:r>
          </a:p>
        </p:txBody>
      </p:sp>
      <p:sp>
        <p:nvSpPr>
          <p:cNvPr id="3" name="Content Placeholder 2">
            <a:extLst>
              <a:ext uri="{FF2B5EF4-FFF2-40B4-BE49-F238E27FC236}">
                <a16:creationId xmlns:a16="http://schemas.microsoft.com/office/drawing/2014/main" xmlns="" id="{B226592E-3432-4841-8755-07277071F30A}"/>
              </a:ext>
            </a:extLst>
          </p:cNvPr>
          <p:cNvSpPr>
            <a:spLocks noGrp="1"/>
          </p:cNvSpPr>
          <p:nvPr>
            <p:ph idx="1"/>
          </p:nvPr>
        </p:nvSpPr>
        <p:spPr/>
        <p:txBody>
          <a:bodyPr>
            <a:normAutofit/>
          </a:bodyPr>
          <a:lstStyle/>
          <a:p>
            <a:r>
              <a:rPr lang="en-US" dirty="0"/>
              <a:t>Institute for Women’s Policy Research (IWPR)</a:t>
            </a:r>
          </a:p>
          <a:p>
            <a:pPr lvl="1"/>
            <a:r>
              <a:rPr lang="en-US" dirty="0"/>
              <a:t>Model usage and cost of benefits provided under Public Act No. 19-25 </a:t>
            </a:r>
          </a:p>
          <a:p>
            <a:pPr lvl="2"/>
            <a:r>
              <a:rPr lang="en-US" dirty="0"/>
              <a:t>Use the IWPR-ACM Paid Leave simulation model</a:t>
            </a:r>
          </a:p>
          <a:p>
            <a:pPr lvl="2"/>
            <a:r>
              <a:rPr lang="en-US" dirty="0"/>
              <a:t>Estimate additional leave benefits resulting from family violence</a:t>
            </a:r>
          </a:p>
          <a:p>
            <a:pPr marL="914400" lvl="2" indent="0">
              <a:buNone/>
            </a:pPr>
            <a:endParaRPr lang="en-US" dirty="0"/>
          </a:p>
          <a:p>
            <a:r>
              <a:rPr lang="en-US" dirty="0" err="1"/>
              <a:t>WildFig</a:t>
            </a:r>
            <a:r>
              <a:rPr lang="en-US" dirty="0"/>
              <a:t> Partners</a:t>
            </a:r>
          </a:p>
          <a:p>
            <a:pPr lvl="1"/>
            <a:r>
              <a:rPr lang="en-US" dirty="0"/>
              <a:t>Financial projection of the Paid Family and Medical Leave Insurance (PFMLI) Trust Fund</a:t>
            </a:r>
          </a:p>
          <a:p>
            <a:pPr lvl="2"/>
            <a:r>
              <a:rPr lang="en-US" dirty="0"/>
              <a:t>Includes a five-year forecast with multiple scenarios</a:t>
            </a:r>
          </a:p>
          <a:p>
            <a:pPr lvl="2"/>
            <a:r>
              <a:rPr lang="en-US" dirty="0"/>
              <a:t>Annual benefit payment expenditures based on IWPR simulation model</a:t>
            </a:r>
          </a:p>
        </p:txBody>
      </p:sp>
      <p:sp>
        <p:nvSpPr>
          <p:cNvPr id="4" name="Slide Number Placeholder 3">
            <a:extLst>
              <a:ext uri="{FF2B5EF4-FFF2-40B4-BE49-F238E27FC236}">
                <a16:creationId xmlns:a16="http://schemas.microsoft.com/office/drawing/2014/main" xmlns="" id="{CDF7E2DB-33B9-4BBB-BAF0-A921B44A3BBF}"/>
              </a:ext>
            </a:extLst>
          </p:cNvPr>
          <p:cNvSpPr>
            <a:spLocks noGrp="1"/>
          </p:cNvSpPr>
          <p:nvPr>
            <p:ph type="sldNum" sz="quarter" idx="12"/>
          </p:nvPr>
        </p:nvSpPr>
        <p:spPr/>
        <p:txBody>
          <a:bodyPr/>
          <a:lstStyle/>
          <a:p>
            <a:fld id="{0066994E-D3C1-41CC-8D01-F4A6A86551E4}" type="slidenum">
              <a:rPr lang="en-US" smtClean="0"/>
              <a:t>3</a:t>
            </a:fld>
            <a:endParaRPr lang="en-US"/>
          </a:p>
        </p:txBody>
      </p:sp>
    </p:spTree>
    <p:extLst>
      <p:ext uri="{BB962C8B-B14F-4D97-AF65-F5344CB8AC3E}">
        <p14:creationId xmlns:p14="http://schemas.microsoft.com/office/powerpoint/2010/main" val="22275604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EDD158-40FF-45E7-AF92-B75109C6897F}"/>
              </a:ext>
            </a:extLst>
          </p:cNvPr>
          <p:cNvSpPr>
            <a:spLocks noGrp="1"/>
          </p:cNvSpPr>
          <p:nvPr>
            <p:ph type="title"/>
          </p:nvPr>
        </p:nvSpPr>
        <p:spPr>
          <a:xfrm>
            <a:off x="838200" y="356247"/>
            <a:ext cx="10515600" cy="1325563"/>
          </a:xfrm>
        </p:spPr>
        <p:txBody>
          <a:bodyPr/>
          <a:lstStyle/>
          <a:p>
            <a:r>
              <a:rPr lang="en-US" dirty="0">
                <a:latin typeface="+mn-lt"/>
              </a:rPr>
              <a:t>Assumptions – Revenue Forecasts &amp; Trust Fund Projections</a:t>
            </a:r>
          </a:p>
        </p:txBody>
      </p:sp>
      <p:sp>
        <p:nvSpPr>
          <p:cNvPr id="3" name="Content Placeholder 2">
            <a:extLst>
              <a:ext uri="{FF2B5EF4-FFF2-40B4-BE49-F238E27FC236}">
                <a16:creationId xmlns:a16="http://schemas.microsoft.com/office/drawing/2014/main" xmlns="" id="{1C249750-4678-471F-BFF1-0D159EAFBB61}"/>
              </a:ext>
            </a:extLst>
          </p:cNvPr>
          <p:cNvSpPr>
            <a:spLocks noGrp="1"/>
          </p:cNvSpPr>
          <p:nvPr>
            <p:ph idx="1"/>
          </p:nvPr>
        </p:nvSpPr>
        <p:spPr>
          <a:xfrm>
            <a:off x="838200" y="2398712"/>
            <a:ext cx="10515600" cy="2060575"/>
          </a:xfrm>
        </p:spPr>
        <p:txBody>
          <a:bodyPr/>
          <a:lstStyle/>
          <a:p>
            <a:r>
              <a:rPr lang="en-US" dirty="0"/>
              <a:t>Start-up Costs</a:t>
            </a:r>
          </a:p>
          <a:p>
            <a:r>
              <a:rPr lang="en-US" dirty="0"/>
              <a:t>“High” Unemployment Rate</a:t>
            </a:r>
          </a:p>
          <a:p>
            <a:r>
              <a:rPr lang="en-US" dirty="0"/>
              <a:t>Closing Balances &amp; Reserves</a:t>
            </a:r>
          </a:p>
          <a:p>
            <a:r>
              <a:rPr lang="en-US" dirty="0"/>
              <a:t>Increased Bonding Claims in FY 2022 &amp; FY 2023</a:t>
            </a:r>
          </a:p>
          <a:p>
            <a:endParaRPr lang="en-US" dirty="0"/>
          </a:p>
        </p:txBody>
      </p:sp>
      <p:sp>
        <p:nvSpPr>
          <p:cNvPr id="4" name="Slide Number Placeholder 3">
            <a:extLst>
              <a:ext uri="{FF2B5EF4-FFF2-40B4-BE49-F238E27FC236}">
                <a16:creationId xmlns:a16="http://schemas.microsoft.com/office/drawing/2014/main" xmlns="" id="{E78BB61B-38F0-4A87-AB3C-9AEA23FE235C}"/>
              </a:ext>
            </a:extLst>
          </p:cNvPr>
          <p:cNvSpPr>
            <a:spLocks noGrp="1"/>
          </p:cNvSpPr>
          <p:nvPr>
            <p:ph type="sldNum" sz="quarter" idx="12"/>
          </p:nvPr>
        </p:nvSpPr>
        <p:spPr/>
        <p:txBody>
          <a:bodyPr/>
          <a:lstStyle/>
          <a:p>
            <a:fld id="{0066994E-D3C1-41CC-8D01-F4A6A86551E4}" type="slidenum">
              <a:rPr lang="en-US" smtClean="0"/>
              <a:t>30</a:t>
            </a:fld>
            <a:endParaRPr lang="en-US"/>
          </a:p>
        </p:txBody>
      </p:sp>
    </p:spTree>
    <p:extLst>
      <p:ext uri="{BB962C8B-B14F-4D97-AF65-F5344CB8AC3E}">
        <p14:creationId xmlns:p14="http://schemas.microsoft.com/office/powerpoint/2010/main" val="41680904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C6277B-6D96-4F17-85B7-1909F69820C6}"/>
              </a:ext>
            </a:extLst>
          </p:cNvPr>
          <p:cNvSpPr>
            <a:spLocks noGrp="1"/>
          </p:cNvSpPr>
          <p:nvPr>
            <p:ph type="title"/>
          </p:nvPr>
        </p:nvSpPr>
        <p:spPr/>
        <p:txBody>
          <a:bodyPr/>
          <a:lstStyle/>
          <a:p>
            <a:r>
              <a:rPr lang="en-US" dirty="0">
                <a:latin typeface="+mn-lt"/>
              </a:rPr>
              <a:t>Conclusion</a:t>
            </a:r>
          </a:p>
        </p:txBody>
      </p:sp>
      <p:sp>
        <p:nvSpPr>
          <p:cNvPr id="3" name="Content Placeholder 2">
            <a:extLst>
              <a:ext uri="{FF2B5EF4-FFF2-40B4-BE49-F238E27FC236}">
                <a16:creationId xmlns:a16="http://schemas.microsoft.com/office/drawing/2014/main" xmlns="" id="{415D1F1E-B616-4F6D-813E-D78735A4E975}"/>
              </a:ext>
            </a:extLst>
          </p:cNvPr>
          <p:cNvSpPr>
            <a:spLocks noGrp="1"/>
          </p:cNvSpPr>
          <p:nvPr>
            <p:ph idx="1"/>
          </p:nvPr>
        </p:nvSpPr>
        <p:spPr/>
        <p:txBody>
          <a:bodyPr/>
          <a:lstStyle/>
          <a:p>
            <a:r>
              <a:rPr lang="en-US" dirty="0"/>
              <a:t>Even in the most extreme worst-case scenario that we could project, the Fund will remain solvent over the course of the upcoming 5 years.</a:t>
            </a:r>
          </a:p>
          <a:p>
            <a:r>
              <a:rPr lang="en-US" dirty="0"/>
              <a:t>If the Fund’s reserve balance dips below a desirable level, there are mechanisms to prevent an untenable fiscal condition.</a:t>
            </a:r>
          </a:p>
          <a:p>
            <a:endParaRPr lang="en-US" dirty="0"/>
          </a:p>
        </p:txBody>
      </p:sp>
      <p:sp>
        <p:nvSpPr>
          <p:cNvPr id="4" name="Slide Number Placeholder 3">
            <a:extLst>
              <a:ext uri="{FF2B5EF4-FFF2-40B4-BE49-F238E27FC236}">
                <a16:creationId xmlns:a16="http://schemas.microsoft.com/office/drawing/2014/main" xmlns="" id="{D553EF02-33BF-4419-85BC-F94B1F19F96C}"/>
              </a:ext>
            </a:extLst>
          </p:cNvPr>
          <p:cNvSpPr>
            <a:spLocks noGrp="1"/>
          </p:cNvSpPr>
          <p:nvPr>
            <p:ph type="sldNum" sz="quarter" idx="12"/>
          </p:nvPr>
        </p:nvSpPr>
        <p:spPr/>
        <p:txBody>
          <a:bodyPr/>
          <a:lstStyle/>
          <a:p>
            <a:fld id="{0066994E-D3C1-41CC-8D01-F4A6A86551E4}" type="slidenum">
              <a:rPr lang="en-US" smtClean="0"/>
              <a:t>31</a:t>
            </a:fld>
            <a:endParaRPr lang="en-US"/>
          </a:p>
        </p:txBody>
      </p:sp>
    </p:spTree>
    <p:extLst>
      <p:ext uri="{BB962C8B-B14F-4D97-AF65-F5344CB8AC3E}">
        <p14:creationId xmlns:p14="http://schemas.microsoft.com/office/powerpoint/2010/main" val="29788840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F9CF15-277E-47CA-9F67-A53829E4C5B2}"/>
              </a:ext>
            </a:extLst>
          </p:cNvPr>
          <p:cNvSpPr>
            <a:spLocks noGrp="1"/>
          </p:cNvSpPr>
          <p:nvPr>
            <p:ph type="ctrTitle"/>
          </p:nvPr>
        </p:nvSpPr>
        <p:spPr/>
        <p:txBody>
          <a:bodyPr/>
          <a:lstStyle/>
          <a:p>
            <a:r>
              <a:rPr lang="en-US" dirty="0"/>
              <a:t>Reference Slides</a:t>
            </a:r>
          </a:p>
        </p:txBody>
      </p:sp>
    </p:spTree>
    <p:extLst>
      <p:ext uri="{BB962C8B-B14F-4D97-AF65-F5344CB8AC3E}">
        <p14:creationId xmlns:p14="http://schemas.microsoft.com/office/powerpoint/2010/main" val="30903422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537E9-F5D7-40DE-BD8D-63BD20CD900F}"/>
              </a:ext>
            </a:extLst>
          </p:cNvPr>
          <p:cNvSpPr>
            <a:spLocks noGrp="1"/>
          </p:cNvSpPr>
          <p:nvPr>
            <p:ph type="title"/>
          </p:nvPr>
        </p:nvSpPr>
        <p:spPr>
          <a:xfrm>
            <a:off x="498759" y="926478"/>
            <a:ext cx="11194473" cy="446005"/>
          </a:xfrm>
        </p:spPr>
        <p:txBody>
          <a:bodyPr vert="horz" lIns="91440" tIns="45720" rIns="91440" bIns="45720" rtlCol="0" anchor="ctr">
            <a:normAutofit fontScale="90000"/>
          </a:bodyPr>
          <a:lstStyle/>
          <a:p>
            <a:pPr algn="ctr"/>
            <a:r>
              <a:rPr lang="en-US" sz="1800" b="1" dirty="0">
                <a:effectLst/>
                <a:highlight>
                  <a:srgbClr val="FFFF00"/>
                </a:highlight>
                <a:latin typeface="Times New Roman" panose="02020603050405020304" pitchFamily="18" charset="0"/>
                <a:ea typeface="Calibri Light" panose="020F0302020204030204" pitchFamily="34" charset="0"/>
                <a:cs typeface="Times New Roman" panose="02020603050405020304" pitchFamily="18" charset="0"/>
              </a:rPr>
              <a:t>Table X</a:t>
            </a:r>
            <a:r>
              <a:rPr lang="en-US" sz="1800" b="1" dirty="0">
                <a:effectLst/>
                <a:latin typeface="Times New Roman" panose="02020603050405020304" pitchFamily="18" charset="0"/>
                <a:ea typeface="Calibri Light" panose="020F0302020204030204" pitchFamily="34" charset="0"/>
                <a:cs typeface="Times New Roman" panose="02020603050405020304" pitchFamily="18" charset="0"/>
              </a:rPr>
              <a:t>. Estimated Annual Benefit</a:t>
            </a:r>
            <a:r>
              <a:rPr lang="en-US" sz="1800" b="1" spc="-10" dirty="0">
                <a:effectLst/>
                <a:latin typeface="Times New Roman" panose="02020603050405020304" pitchFamily="18" charset="0"/>
                <a:ea typeface="Calibri Light" panose="020F0302020204030204" pitchFamily="34" charset="0"/>
                <a:cs typeface="Times New Roman" panose="02020603050405020304" pitchFamily="18" charset="0"/>
              </a:rPr>
              <a:t> </a:t>
            </a:r>
            <a:r>
              <a:rPr lang="en-US" sz="1800" b="1" dirty="0">
                <a:effectLst/>
                <a:latin typeface="Times New Roman" panose="02020603050405020304" pitchFamily="18" charset="0"/>
                <a:ea typeface="Calibri Light" panose="020F0302020204030204" pitchFamily="34" charset="0"/>
                <a:cs typeface="Times New Roman" panose="02020603050405020304" pitchFamily="18" charset="0"/>
              </a:rPr>
              <a:t>Usage and </a:t>
            </a:r>
            <a:r>
              <a:rPr lang="en-US" sz="1800" b="1" spc="-10" dirty="0">
                <a:effectLst/>
                <a:latin typeface="Times New Roman" panose="02020603050405020304" pitchFamily="18" charset="0"/>
                <a:ea typeface="Calibri Light" panose="020F0302020204030204" pitchFamily="34" charset="0"/>
                <a:cs typeface="Times New Roman" panose="02020603050405020304" pitchFamily="18" charset="0"/>
              </a:rPr>
              <a:t>Costs </a:t>
            </a:r>
            <a:r>
              <a:rPr lang="en-US" sz="1800" b="1" dirty="0">
                <a:effectLst/>
                <a:latin typeface="Times New Roman" panose="02020603050405020304" pitchFamily="18" charset="0"/>
                <a:ea typeface="Calibri Light" panose="020F0302020204030204" pitchFamily="34" charset="0"/>
                <a:cs typeface="Times New Roman" panose="02020603050405020304" pitchFamily="18" charset="0"/>
              </a:rPr>
              <a:t>for Connecticut Public Act 19-25 (2017 Dollars)</a:t>
            </a:r>
            <a:r>
              <a:rPr lang="en-US" sz="1800" b="1" dirty="0">
                <a:effectLst/>
                <a:latin typeface="Calibri Light" panose="020F0302020204030204" pitchFamily="34" charset="0"/>
                <a:ea typeface="Calibri Light" panose="020F0302020204030204" pitchFamily="34" charset="0"/>
                <a:cs typeface="Times New Roman" panose="02020603050405020304" pitchFamily="18" charset="0"/>
              </a:rPr>
              <a:t/>
            </a:r>
            <a:br>
              <a:rPr lang="en-US" sz="1800" b="1" dirty="0">
                <a:effectLst/>
                <a:latin typeface="Calibri Light" panose="020F0302020204030204" pitchFamily="34" charset="0"/>
                <a:ea typeface="Calibri Light" panose="020F0302020204030204" pitchFamily="34" charset="0"/>
                <a:cs typeface="Times New Roman" panose="02020603050405020304" pitchFamily="18" charset="0"/>
              </a:rPr>
            </a:br>
            <a:endParaRPr lang="en-US" sz="2000" kern="1200" dirty="0">
              <a:solidFill>
                <a:schemeClr val="tx1"/>
              </a:solidFill>
              <a:ea typeface="+mj-ea"/>
              <a:cs typeface="+mj-cs"/>
            </a:endParaRPr>
          </a:p>
        </p:txBody>
      </p:sp>
      <p:sp>
        <p:nvSpPr>
          <p:cNvPr id="12" name="Title 1">
            <a:extLst>
              <a:ext uri="{FF2B5EF4-FFF2-40B4-BE49-F238E27FC236}">
                <a16:creationId xmlns:a16="http://schemas.microsoft.com/office/drawing/2014/main" xmlns="" id="{A48CB6D4-19E4-4EB0-9B85-93F69F786944}"/>
              </a:ext>
            </a:extLst>
          </p:cNvPr>
          <p:cNvSpPr txBox="1">
            <a:spLocks/>
          </p:cNvSpPr>
          <p:nvPr/>
        </p:nvSpPr>
        <p:spPr>
          <a:xfrm>
            <a:off x="838200" y="96561"/>
            <a:ext cx="10515600" cy="845551"/>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latin typeface="+mn-lt"/>
              </a:rPr>
              <a:t>Estimated Program Usage &amp; Costs Pre-Pandemic</a:t>
            </a:r>
            <a:endParaRPr lang="en-US" sz="2000" dirty="0">
              <a:latin typeface="+mn-lt"/>
            </a:endParaRPr>
          </a:p>
        </p:txBody>
      </p:sp>
      <p:sp>
        <p:nvSpPr>
          <p:cNvPr id="3" name="Slide Number Placeholder 2">
            <a:extLst>
              <a:ext uri="{FF2B5EF4-FFF2-40B4-BE49-F238E27FC236}">
                <a16:creationId xmlns:a16="http://schemas.microsoft.com/office/drawing/2014/main" xmlns="" id="{2391E608-F270-4728-9404-635E8CBBAE36}"/>
              </a:ext>
            </a:extLst>
          </p:cNvPr>
          <p:cNvSpPr>
            <a:spLocks noGrp="1"/>
          </p:cNvSpPr>
          <p:nvPr>
            <p:ph type="sldNum" sz="quarter" idx="12"/>
          </p:nvPr>
        </p:nvSpPr>
        <p:spPr/>
        <p:txBody>
          <a:bodyPr/>
          <a:lstStyle/>
          <a:p>
            <a:fld id="{0066994E-D3C1-41CC-8D01-F4A6A86551E4}" type="slidenum">
              <a:rPr lang="en-US" smtClean="0"/>
              <a:t>33</a:t>
            </a:fld>
            <a:endParaRPr lang="en-US"/>
          </a:p>
        </p:txBody>
      </p:sp>
      <p:sp>
        <p:nvSpPr>
          <p:cNvPr id="7" name="TextBox 6">
            <a:extLst>
              <a:ext uri="{FF2B5EF4-FFF2-40B4-BE49-F238E27FC236}">
                <a16:creationId xmlns:a16="http://schemas.microsoft.com/office/drawing/2014/main" xmlns="" id="{FFD8D427-72E5-40D8-8E61-67510C78BA70}"/>
              </a:ext>
            </a:extLst>
          </p:cNvPr>
          <p:cNvSpPr txBox="1"/>
          <p:nvPr/>
        </p:nvSpPr>
        <p:spPr>
          <a:xfrm>
            <a:off x="985835" y="6342925"/>
            <a:ext cx="10220325" cy="338554"/>
          </a:xfrm>
          <a:prstGeom prst="rect">
            <a:avLst/>
          </a:prstGeom>
          <a:noFill/>
        </p:spPr>
        <p:txBody>
          <a:bodyPr wrap="square" rtlCol="0">
            <a:spAutoFit/>
          </a:bodyPr>
          <a:lstStyle/>
          <a:p>
            <a:r>
              <a:rPr lang="en-US" sz="800" dirty="0">
                <a:latin typeface="Times New Roman" panose="02020603050405020304" pitchFamily="18" charset="0"/>
                <a:cs typeface="Times New Roman" panose="02020603050405020304" pitchFamily="18" charset="0"/>
              </a:rPr>
              <a:t>Source: Estimates based on IWPR-ACM Family Medical Leave Simulation Model, 2012 FMLA Employees survey and 2013-2017 American Community Survey. (July 2020, 10 replicates.) * Based on data for Connecticut state employment, estimating 25 percent of state and local workers covered for PFMLI. ** Estimating 40 percent of Self-employed opting-in with an adjustment for adverse selection. </a:t>
            </a:r>
          </a:p>
        </p:txBody>
      </p:sp>
      <p:pic>
        <p:nvPicPr>
          <p:cNvPr id="4" name="Picture 3">
            <a:extLst>
              <a:ext uri="{FF2B5EF4-FFF2-40B4-BE49-F238E27FC236}">
                <a16:creationId xmlns:a16="http://schemas.microsoft.com/office/drawing/2014/main" xmlns="" id="{BBB15475-F94D-4CCA-BA5D-6364FCB0B294}"/>
              </a:ext>
            </a:extLst>
          </p:cNvPr>
          <p:cNvPicPr>
            <a:picLocks noChangeAspect="1"/>
          </p:cNvPicPr>
          <p:nvPr/>
        </p:nvPicPr>
        <p:blipFill>
          <a:blip r:embed="rId3"/>
          <a:stretch>
            <a:fillRect/>
          </a:stretch>
        </p:blipFill>
        <p:spPr>
          <a:xfrm>
            <a:off x="1618657" y="1372483"/>
            <a:ext cx="8954675" cy="4873902"/>
          </a:xfrm>
          <a:prstGeom prst="rect">
            <a:avLst/>
          </a:prstGeom>
        </p:spPr>
      </p:pic>
    </p:spTree>
    <p:extLst>
      <p:ext uri="{BB962C8B-B14F-4D97-AF65-F5344CB8AC3E}">
        <p14:creationId xmlns:p14="http://schemas.microsoft.com/office/powerpoint/2010/main" val="35311653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A74710-4E46-48CC-88D4-F9B87C0E772A}"/>
              </a:ext>
            </a:extLst>
          </p:cNvPr>
          <p:cNvSpPr>
            <a:spLocks noGrp="1"/>
          </p:cNvSpPr>
          <p:nvPr>
            <p:ph type="title"/>
          </p:nvPr>
        </p:nvSpPr>
        <p:spPr/>
        <p:txBody>
          <a:bodyPr>
            <a:normAutofit fontScale="90000"/>
          </a:bodyPr>
          <a:lstStyle/>
          <a:p>
            <a:r>
              <a:rPr lang="en-US" dirty="0">
                <a:latin typeface="+mn-lt"/>
              </a:rPr>
              <a:t>Overall, number of claims paid is 8% higher under COVID-19 take-up compared to the baseline</a:t>
            </a:r>
          </a:p>
        </p:txBody>
      </p:sp>
      <p:sp>
        <p:nvSpPr>
          <p:cNvPr id="5" name="Slide Number Placeholder 4">
            <a:extLst>
              <a:ext uri="{FF2B5EF4-FFF2-40B4-BE49-F238E27FC236}">
                <a16:creationId xmlns:a16="http://schemas.microsoft.com/office/drawing/2014/main" xmlns="" id="{1A283AA9-7878-4904-B7B5-5C9AB0FCF6EB}"/>
              </a:ext>
            </a:extLst>
          </p:cNvPr>
          <p:cNvSpPr>
            <a:spLocks noGrp="1"/>
          </p:cNvSpPr>
          <p:nvPr>
            <p:ph type="sldNum" sz="quarter" idx="12"/>
          </p:nvPr>
        </p:nvSpPr>
        <p:spPr/>
        <p:txBody>
          <a:bodyPr/>
          <a:lstStyle/>
          <a:p>
            <a:fld id="{0066994E-D3C1-41CC-8D01-F4A6A86551E4}" type="slidenum">
              <a:rPr lang="en-US" smtClean="0"/>
              <a:t>34</a:t>
            </a:fld>
            <a:endParaRPr lang="en-US"/>
          </a:p>
        </p:txBody>
      </p:sp>
      <p:graphicFrame>
        <p:nvGraphicFramePr>
          <p:cNvPr id="10" name="Content Placeholder 9">
            <a:extLst>
              <a:ext uri="{FF2B5EF4-FFF2-40B4-BE49-F238E27FC236}">
                <a16:creationId xmlns:a16="http://schemas.microsoft.com/office/drawing/2014/main" xmlns="" id="{71D313D6-A844-47C1-AF76-A824CB8DB20A}"/>
              </a:ext>
            </a:extLst>
          </p:cNvPr>
          <p:cNvGraphicFramePr>
            <a:graphicFrameLocks noGrp="1"/>
          </p:cNvGraphicFramePr>
          <p:nvPr>
            <p:ph sz="half" idx="1"/>
            <p:extLst>
              <p:ext uri="{D42A27DB-BD31-4B8C-83A1-F6EECF244321}">
                <p14:modId xmlns:p14="http://schemas.microsoft.com/office/powerpoint/2010/main" val="1802742528"/>
              </p:ext>
            </p:extLst>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ontent Placeholder 12">
            <a:extLst>
              <a:ext uri="{FF2B5EF4-FFF2-40B4-BE49-F238E27FC236}">
                <a16:creationId xmlns:a16="http://schemas.microsoft.com/office/drawing/2014/main" xmlns="" id="{2F2A34BF-9FE1-46E8-BCDC-B8037083E088}"/>
              </a:ext>
            </a:extLst>
          </p:cNvPr>
          <p:cNvGraphicFramePr>
            <a:graphicFrameLocks noGrp="1"/>
          </p:cNvGraphicFramePr>
          <p:nvPr>
            <p:ph sz="half" idx="2"/>
            <p:extLst>
              <p:ext uri="{D42A27DB-BD31-4B8C-83A1-F6EECF244321}">
                <p14:modId xmlns:p14="http://schemas.microsoft.com/office/powerpoint/2010/main" val="197089888"/>
              </p:ext>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44123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xmlns="" id="{1B23B533-1F23-4076-8DD1-ADA334FC00AC}"/>
              </a:ext>
            </a:extLst>
          </p:cNvPr>
          <p:cNvSpPr>
            <a:spLocks noGrp="1"/>
          </p:cNvSpPr>
          <p:nvPr>
            <p:ph type="sldNum" sz="quarter" idx="12"/>
          </p:nvPr>
        </p:nvSpPr>
        <p:spPr>
          <a:xfrm>
            <a:off x="8610600" y="6347472"/>
            <a:ext cx="2743200" cy="365125"/>
          </a:xfrm>
        </p:spPr>
        <p:txBody>
          <a:bodyPr/>
          <a:lstStyle/>
          <a:p>
            <a:fld id="{0066994E-D3C1-41CC-8D01-F4A6A86551E4}" type="slidenum">
              <a:rPr lang="en-US" smtClean="0"/>
              <a:t>35</a:t>
            </a:fld>
            <a:endParaRPr lang="en-US"/>
          </a:p>
        </p:txBody>
      </p:sp>
      <p:sp>
        <p:nvSpPr>
          <p:cNvPr id="14" name="Content Placeholder 2">
            <a:extLst>
              <a:ext uri="{FF2B5EF4-FFF2-40B4-BE49-F238E27FC236}">
                <a16:creationId xmlns:a16="http://schemas.microsoft.com/office/drawing/2014/main" xmlns="" id="{3B1448A7-EBD6-43BE-BDE0-9F0642654280}"/>
              </a:ext>
            </a:extLst>
          </p:cNvPr>
          <p:cNvSpPr>
            <a:spLocks noGrp="1"/>
          </p:cNvSpPr>
          <p:nvPr>
            <p:ph idx="1"/>
          </p:nvPr>
        </p:nvSpPr>
        <p:spPr>
          <a:xfrm>
            <a:off x="416720" y="1263891"/>
            <a:ext cx="11501437" cy="722086"/>
          </a:xfrm>
        </p:spPr>
        <p:txBody>
          <a:bodyPr>
            <a:normAutofit/>
          </a:bodyPr>
          <a:lstStyle/>
          <a:p>
            <a:pPr marL="0" indent="0" algn="ctr">
              <a:buNone/>
            </a:pPr>
            <a:r>
              <a:rPr lang="en-US" sz="1600" b="1" dirty="0">
                <a:effectLst/>
                <a:highlight>
                  <a:srgbClr val="FFFF00"/>
                </a:highlight>
                <a:latin typeface="Times New Roman" panose="02020603050405020304" pitchFamily="18" charset="0"/>
                <a:ea typeface="Calibri Light" panose="020F0302020204030204" pitchFamily="34" charset="0"/>
                <a:cs typeface="Times New Roman" panose="02020603050405020304" pitchFamily="18" charset="0"/>
              </a:rPr>
              <a:t>Table X</a:t>
            </a:r>
            <a:r>
              <a:rPr lang="en-US" sz="1600" b="1" dirty="0">
                <a:effectLst/>
                <a:latin typeface="Times New Roman" panose="02020603050405020304" pitchFamily="18" charset="0"/>
                <a:ea typeface="Calibri Light" panose="020F0302020204030204" pitchFamily="34" charset="0"/>
                <a:cs typeface="Times New Roman" panose="02020603050405020304" pitchFamily="18" charset="0"/>
              </a:rPr>
              <a:t>. Estimated Benefit</a:t>
            </a:r>
            <a:r>
              <a:rPr lang="en-US" sz="1600" b="1" spc="-10" dirty="0">
                <a:effectLst/>
                <a:latin typeface="Times New Roman" panose="02020603050405020304" pitchFamily="18" charset="0"/>
                <a:ea typeface="Calibri Light" panose="020F0302020204030204" pitchFamily="34" charset="0"/>
                <a:cs typeface="Times New Roman" panose="02020603050405020304" pitchFamily="18" charset="0"/>
              </a:rPr>
              <a:t> </a:t>
            </a:r>
            <a:r>
              <a:rPr lang="en-US" sz="1600" b="1" dirty="0">
                <a:effectLst/>
                <a:latin typeface="Times New Roman" panose="02020603050405020304" pitchFamily="18" charset="0"/>
                <a:ea typeface="Calibri Light" panose="020F0302020204030204" pitchFamily="34" charset="0"/>
                <a:cs typeface="Times New Roman" panose="02020603050405020304" pitchFamily="18" charset="0"/>
              </a:rPr>
              <a:t>Usage and </a:t>
            </a:r>
            <a:r>
              <a:rPr lang="en-US" sz="1600" b="1" spc="-10" dirty="0">
                <a:effectLst/>
                <a:latin typeface="Times New Roman" panose="02020603050405020304" pitchFamily="18" charset="0"/>
                <a:ea typeface="Calibri Light" panose="020F0302020204030204" pitchFamily="34" charset="0"/>
                <a:cs typeface="Times New Roman" panose="02020603050405020304" pitchFamily="18" charset="0"/>
              </a:rPr>
              <a:t>Costs </a:t>
            </a:r>
            <a:r>
              <a:rPr lang="en-US" sz="1600" b="1" dirty="0">
                <a:effectLst/>
                <a:latin typeface="Times New Roman" panose="02020603050405020304" pitchFamily="18" charset="0"/>
                <a:ea typeface="Calibri Light" panose="020F0302020204030204" pitchFamily="34" charset="0"/>
                <a:cs typeface="Times New Roman" panose="02020603050405020304" pitchFamily="18" charset="0"/>
              </a:rPr>
              <a:t>for Connecticut Public Act 19-25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and Increased Bonding Claims </a:t>
            </a:r>
            <a:r>
              <a:rPr lang="en-US" sz="1600" b="1" dirty="0">
                <a:effectLst/>
                <a:latin typeface="Times New Roman" panose="02020603050405020304" pitchFamily="18" charset="0"/>
                <a:ea typeface="Calibri Light" panose="020F0302020204030204" pitchFamily="34" charset="0"/>
                <a:cs typeface="Times New Roman" panose="02020603050405020304" pitchFamily="18" charset="0"/>
              </a:rPr>
              <a:t>(2017 Dollars)</a:t>
            </a:r>
            <a:r>
              <a:rPr lang="en-US" sz="1600" b="1" dirty="0">
                <a:latin typeface="Times New Roman" panose="02020603050405020304" pitchFamily="18" charset="0"/>
                <a:ea typeface="Calibri Light" panose="020F0302020204030204" pitchFamily="34" charset="0"/>
                <a:cs typeface="Times New Roman" panose="02020603050405020304" pitchFamily="18" charset="0"/>
              </a:rPr>
              <a:t>.</a:t>
            </a:r>
            <a:endParaRPr lang="en-US"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pic>
        <p:nvPicPr>
          <p:cNvPr id="2" name="Picture 1">
            <a:extLst>
              <a:ext uri="{FF2B5EF4-FFF2-40B4-BE49-F238E27FC236}">
                <a16:creationId xmlns:a16="http://schemas.microsoft.com/office/drawing/2014/main" xmlns="" id="{F1C618A7-3481-47B3-8A95-929D5B968DAD}"/>
              </a:ext>
            </a:extLst>
          </p:cNvPr>
          <p:cNvPicPr>
            <a:picLocks noChangeAspect="1"/>
          </p:cNvPicPr>
          <p:nvPr/>
        </p:nvPicPr>
        <p:blipFill>
          <a:blip r:embed="rId2"/>
          <a:stretch>
            <a:fillRect/>
          </a:stretch>
        </p:blipFill>
        <p:spPr>
          <a:xfrm>
            <a:off x="1353218" y="1411098"/>
            <a:ext cx="9485557" cy="4945252"/>
          </a:xfrm>
          <a:prstGeom prst="rect">
            <a:avLst/>
          </a:prstGeom>
        </p:spPr>
      </p:pic>
      <p:sp>
        <p:nvSpPr>
          <p:cNvPr id="6" name="TextBox 5">
            <a:extLst>
              <a:ext uri="{FF2B5EF4-FFF2-40B4-BE49-F238E27FC236}">
                <a16:creationId xmlns:a16="http://schemas.microsoft.com/office/drawing/2014/main" xmlns="" id="{BC2E0997-179D-4169-8371-26ACAB3E38D2}"/>
              </a:ext>
            </a:extLst>
          </p:cNvPr>
          <p:cNvSpPr txBox="1"/>
          <p:nvPr/>
        </p:nvSpPr>
        <p:spPr>
          <a:xfrm>
            <a:off x="985835" y="6342925"/>
            <a:ext cx="10220325" cy="461665"/>
          </a:xfrm>
          <a:prstGeom prst="rect">
            <a:avLst/>
          </a:prstGeom>
          <a:noFill/>
        </p:spPr>
        <p:txBody>
          <a:bodyPr wrap="square" rtlCol="0">
            <a:spAutoFit/>
          </a:bodyPr>
          <a:lstStyle/>
          <a:p>
            <a:r>
              <a:rPr lang="en-US" sz="800" dirty="0">
                <a:latin typeface="Times New Roman" panose="02020603050405020304" pitchFamily="18" charset="0"/>
                <a:cs typeface="Times New Roman" panose="02020603050405020304" pitchFamily="18" charset="0"/>
              </a:rPr>
              <a:t>Source: Estimates based on IWPR-ACM Family Medical Leave Simulation Model, 2012 FMLA Employees survey and 2013-2017 American Community Survey. (July 2020, 10 replicates.) * Based on data for Connecticut state employment, estimating 25 percent of state and local workers covered for PFMLI. ** Estimating 40 percent of Self-employed opting-in with an adjustment for adverse selection. ***Based on new child bonding claims from children born the calendar year before benefits start (2021).</a:t>
            </a:r>
          </a:p>
        </p:txBody>
      </p:sp>
      <p:sp>
        <p:nvSpPr>
          <p:cNvPr id="11" name="Title 1">
            <a:extLst>
              <a:ext uri="{FF2B5EF4-FFF2-40B4-BE49-F238E27FC236}">
                <a16:creationId xmlns:a16="http://schemas.microsoft.com/office/drawing/2014/main" xmlns="" id="{553E0C7C-194F-4708-BDF7-48D0373DC692}"/>
              </a:ext>
            </a:extLst>
          </p:cNvPr>
          <p:cNvSpPr>
            <a:spLocks noGrp="1"/>
          </p:cNvSpPr>
          <p:nvPr>
            <p:ph type="title"/>
          </p:nvPr>
        </p:nvSpPr>
        <p:spPr>
          <a:xfrm>
            <a:off x="838200" y="-3742"/>
            <a:ext cx="10515600" cy="1281113"/>
          </a:xfrm>
        </p:spPr>
        <p:txBody>
          <a:bodyPr>
            <a:normAutofit/>
          </a:bodyPr>
          <a:lstStyle/>
          <a:p>
            <a:r>
              <a:rPr lang="en-US" sz="3200" dirty="0">
                <a:latin typeface="+mn-lt"/>
              </a:rPr>
              <a:t>Estimated Program Usage &amp; Costs Pre-Pandemic with Increased Bonding Claims in 2022</a:t>
            </a:r>
          </a:p>
        </p:txBody>
      </p:sp>
    </p:spTree>
    <p:extLst>
      <p:ext uri="{BB962C8B-B14F-4D97-AF65-F5344CB8AC3E}">
        <p14:creationId xmlns:p14="http://schemas.microsoft.com/office/powerpoint/2010/main" val="303938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B96310-4392-4D2C-B8D2-E60A69610F7F}"/>
              </a:ext>
            </a:extLst>
          </p:cNvPr>
          <p:cNvSpPr>
            <a:spLocks noGrp="1"/>
          </p:cNvSpPr>
          <p:nvPr>
            <p:ph type="title"/>
          </p:nvPr>
        </p:nvSpPr>
        <p:spPr/>
        <p:txBody>
          <a:bodyPr/>
          <a:lstStyle/>
          <a:p>
            <a:r>
              <a:rPr lang="en-US" dirty="0">
                <a:latin typeface="+mn-lt"/>
              </a:rPr>
              <a:t>Overview of Program Usage &amp; Costs</a:t>
            </a:r>
          </a:p>
        </p:txBody>
      </p:sp>
      <p:sp>
        <p:nvSpPr>
          <p:cNvPr id="3" name="Content Placeholder 2">
            <a:extLst>
              <a:ext uri="{FF2B5EF4-FFF2-40B4-BE49-F238E27FC236}">
                <a16:creationId xmlns:a16="http://schemas.microsoft.com/office/drawing/2014/main" xmlns="" id="{B3B3362E-5576-449C-B565-EECE3D9C9FE5}"/>
              </a:ext>
            </a:extLst>
          </p:cNvPr>
          <p:cNvSpPr>
            <a:spLocks noGrp="1"/>
          </p:cNvSpPr>
          <p:nvPr>
            <p:ph idx="1"/>
          </p:nvPr>
        </p:nvSpPr>
        <p:spPr>
          <a:xfrm>
            <a:off x="838200" y="1825625"/>
            <a:ext cx="10515600" cy="4667250"/>
          </a:xfrm>
        </p:spPr>
        <p:txBody>
          <a:bodyPr>
            <a:normAutofit lnSpcReduction="10000"/>
          </a:bodyPr>
          <a:lstStyle/>
          <a:p>
            <a:r>
              <a:rPr lang="en-US" dirty="0"/>
              <a:t>Reported behaviors of the workers in the 2012 FMLA survey at the national level </a:t>
            </a:r>
          </a:p>
          <a:p>
            <a:r>
              <a:rPr lang="en-US" dirty="0"/>
              <a:t>Predicted leave behaviors and characteristics of workers with similar characteristics working in Connecticut in the 2013-2017 American Community Survey</a:t>
            </a:r>
          </a:p>
          <a:p>
            <a:r>
              <a:rPr lang="en-US" dirty="0"/>
              <a:t>Simulated for each leave taking reason:</a:t>
            </a:r>
          </a:p>
          <a:p>
            <a:pPr lvl="1"/>
            <a:r>
              <a:rPr lang="en-US" dirty="0"/>
              <a:t>Employee’s own serious health condition</a:t>
            </a:r>
          </a:p>
          <a:p>
            <a:pPr lvl="1"/>
            <a:r>
              <a:rPr lang="en-US" dirty="0"/>
              <a:t>Maternity-related disability</a:t>
            </a:r>
          </a:p>
          <a:p>
            <a:pPr lvl="1"/>
            <a:r>
              <a:rPr lang="en-US" dirty="0"/>
              <a:t>Bonding with a new child (includes some new children as of 2021 in year 1 benefits starting in January 2022)</a:t>
            </a:r>
          </a:p>
          <a:p>
            <a:pPr lvl="1"/>
            <a:r>
              <a:rPr lang="en-US" dirty="0"/>
              <a:t>Caring for a spouse, child, parent (etc.) with a serious health condition</a:t>
            </a:r>
          </a:p>
          <a:p>
            <a:pPr lvl="1"/>
            <a:r>
              <a:rPr lang="en-US" dirty="0"/>
              <a:t>Family Violence </a:t>
            </a:r>
          </a:p>
          <a:p>
            <a:pPr lvl="1"/>
            <a:endParaRPr lang="en-US" dirty="0"/>
          </a:p>
        </p:txBody>
      </p:sp>
      <p:sp>
        <p:nvSpPr>
          <p:cNvPr id="4" name="Slide Number Placeholder 3">
            <a:extLst>
              <a:ext uri="{FF2B5EF4-FFF2-40B4-BE49-F238E27FC236}">
                <a16:creationId xmlns:a16="http://schemas.microsoft.com/office/drawing/2014/main" xmlns="" id="{1C255F62-1CEC-4772-8C51-20A694C09BA0}"/>
              </a:ext>
            </a:extLst>
          </p:cNvPr>
          <p:cNvSpPr>
            <a:spLocks noGrp="1"/>
          </p:cNvSpPr>
          <p:nvPr>
            <p:ph type="sldNum" sz="quarter" idx="12"/>
          </p:nvPr>
        </p:nvSpPr>
        <p:spPr/>
        <p:txBody>
          <a:bodyPr/>
          <a:lstStyle/>
          <a:p>
            <a:fld id="{0066994E-D3C1-41CC-8D01-F4A6A86551E4}" type="slidenum">
              <a:rPr lang="en-US" smtClean="0"/>
              <a:t>4</a:t>
            </a:fld>
            <a:endParaRPr lang="en-US"/>
          </a:p>
        </p:txBody>
      </p:sp>
    </p:spTree>
    <p:extLst>
      <p:ext uri="{BB962C8B-B14F-4D97-AF65-F5344CB8AC3E}">
        <p14:creationId xmlns:p14="http://schemas.microsoft.com/office/powerpoint/2010/main" val="3995432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A16602-C585-484A-A253-763BB510369E}"/>
              </a:ext>
            </a:extLst>
          </p:cNvPr>
          <p:cNvSpPr>
            <a:spLocks noGrp="1"/>
          </p:cNvSpPr>
          <p:nvPr>
            <p:ph type="title"/>
          </p:nvPr>
        </p:nvSpPr>
        <p:spPr>
          <a:xfrm>
            <a:off x="435429" y="365125"/>
            <a:ext cx="11146971" cy="1325563"/>
          </a:xfrm>
        </p:spPr>
        <p:txBody>
          <a:bodyPr>
            <a:normAutofit/>
          </a:bodyPr>
          <a:lstStyle/>
          <a:p>
            <a:r>
              <a:rPr lang="en-US" sz="4000" dirty="0">
                <a:latin typeface="+mn-lt"/>
              </a:rPr>
              <a:t>Total benefits paid is estimated as 6% higher under COVID-19 take-up compared to baseline.</a:t>
            </a:r>
            <a:endParaRPr lang="en-US" sz="2700" dirty="0"/>
          </a:p>
        </p:txBody>
      </p:sp>
      <p:sp>
        <p:nvSpPr>
          <p:cNvPr id="5" name="Slide Number Placeholder 4">
            <a:extLst>
              <a:ext uri="{FF2B5EF4-FFF2-40B4-BE49-F238E27FC236}">
                <a16:creationId xmlns:a16="http://schemas.microsoft.com/office/drawing/2014/main" xmlns="" id="{4F1ECA64-49A1-437A-A0FD-8DCD2ACAF244}"/>
              </a:ext>
            </a:extLst>
          </p:cNvPr>
          <p:cNvSpPr>
            <a:spLocks noGrp="1"/>
          </p:cNvSpPr>
          <p:nvPr>
            <p:ph type="sldNum" sz="quarter" idx="12"/>
          </p:nvPr>
        </p:nvSpPr>
        <p:spPr/>
        <p:txBody>
          <a:bodyPr/>
          <a:lstStyle/>
          <a:p>
            <a:fld id="{0066994E-D3C1-41CC-8D01-F4A6A86551E4}" type="slidenum">
              <a:rPr lang="en-US" smtClean="0"/>
              <a:t>5</a:t>
            </a:fld>
            <a:endParaRPr lang="en-US"/>
          </a:p>
        </p:txBody>
      </p:sp>
      <p:graphicFrame>
        <p:nvGraphicFramePr>
          <p:cNvPr id="8" name="Content Placeholder 7">
            <a:extLst>
              <a:ext uri="{FF2B5EF4-FFF2-40B4-BE49-F238E27FC236}">
                <a16:creationId xmlns:a16="http://schemas.microsoft.com/office/drawing/2014/main" xmlns="" id="{02C23C7B-F419-4B00-99CB-B7BA4C71EF08}"/>
              </a:ext>
            </a:extLst>
          </p:cNvPr>
          <p:cNvGraphicFramePr>
            <a:graphicFrameLocks noGrp="1"/>
          </p:cNvGraphicFramePr>
          <p:nvPr>
            <p:ph sz="half" idx="1"/>
            <p:extLst>
              <p:ext uri="{D42A27DB-BD31-4B8C-83A1-F6EECF244321}">
                <p14:modId xmlns:p14="http://schemas.microsoft.com/office/powerpoint/2010/main" val="2865791897"/>
              </p:ext>
            </p:extLst>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ontent Placeholder 10">
            <a:extLst>
              <a:ext uri="{FF2B5EF4-FFF2-40B4-BE49-F238E27FC236}">
                <a16:creationId xmlns:a16="http://schemas.microsoft.com/office/drawing/2014/main" xmlns="" id="{0BA9C3D6-88CC-4D5D-A8F6-EB092663AF2D}"/>
              </a:ext>
            </a:extLst>
          </p:cNvPr>
          <p:cNvGraphicFramePr>
            <a:graphicFrameLocks noGrp="1"/>
          </p:cNvGraphicFramePr>
          <p:nvPr>
            <p:ph sz="half" idx="2"/>
            <p:extLst>
              <p:ext uri="{D42A27DB-BD31-4B8C-83A1-F6EECF244321}">
                <p14:modId xmlns:p14="http://schemas.microsoft.com/office/powerpoint/2010/main" val="1443381698"/>
              </p:ext>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xmlns="" id="{64015A72-6EC2-48AB-BCA7-528189B6724A}"/>
              </a:ext>
            </a:extLst>
          </p:cNvPr>
          <p:cNvSpPr txBox="1"/>
          <p:nvPr/>
        </p:nvSpPr>
        <p:spPr>
          <a:xfrm>
            <a:off x="1701817" y="6123543"/>
            <a:ext cx="8940765" cy="369332"/>
          </a:xfrm>
          <a:prstGeom prst="rect">
            <a:avLst/>
          </a:prstGeom>
          <a:noFill/>
        </p:spPr>
        <p:txBody>
          <a:bodyPr wrap="square">
            <a:spAutoFit/>
          </a:bodyPr>
          <a:lstStyle/>
          <a:p>
            <a:r>
              <a:rPr lang="en-US" sz="1800" dirty="0"/>
              <a:t>Many of the additional leaves are for family care which tend to be shorter in duration.</a:t>
            </a:r>
            <a:endParaRPr lang="en-US" dirty="0"/>
          </a:p>
        </p:txBody>
      </p:sp>
    </p:spTree>
    <p:extLst>
      <p:ext uri="{BB962C8B-B14F-4D97-AF65-F5344CB8AC3E}">
        <p14:creationId xmlns:p14="http://schemas.microsoft.com/office/powerpoint/2010/main" val="1873571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5441AC-AB68-4FF5-B943-218FF0366D28}"/>
              </a:ext>
            </a:extLst>
          </p:cNvPr>
          <p:cNvSpPr>
            <a:spLocks noGrp="1"/>
          </p:cNvSpPr>
          <p:nvPr>
            <p:ph type="title"/>
          </p:nvPr>
        </p:nvSpPr>
        <p:spPr>
          <a:xfrm>
            <a:off x="368970" y="12201"/>
            <a:ext cx="11454060" cy="1219869"/>
          </a:xfrm>
        </p:spPr>
        <p:txBody>
          <a:bodyPr>
            <a:normAutofit/>
          </a:bodyPr>
          <a:lstStyle/>
          <a:p>
            <a:r>
              <a:rPr lang="en-US" sz="3600" dirty="0">
                <a:latin typeface="+mn-lt"/>
              </a:rPr>
              <a:t>Estimated Program Usage &amp; Costs Based on Legacy Program Reports for Jan – May 2019 &amp; 2020</a:t>
            </a:r>
          </a:p>
        </p:txBody>
      </p:sp>
      <p:sp>
        <p:nvSpPr>
          <p:cNvPr id="3" name="Content Placeholder 2">
            <a:extLst>
              <a:ext uri="{FF2B5EF4-FFF2-40B4-BE49-F238E27FC236}">
                <a16:creationId xmlns:a16="http://schemas.microsoft.com/office/drawing/2014/main" xmlns="" id="{BBD9000C-2280-464B-8B81-C2D2E43831BF}"/>
              </a:ext>
            </a:extLst>
          </p:cNvPr>
          <p:cNvSpPr>
            <a:spLocks noGrp="1"/>
          </p:cNvSpPr>
          <p:nvPr>
            <p:ph idx="1"/>
          </p:nvPr>
        </p:nvSpPr>
        <p:spPr>
          <a:xfrm>
            <a:off x="730543" y="1258641"/>
            <a:ext cx="11092487" cy="583746"/>
          </a:xfrm>
        </p:spPr>
        <p:txBody>
          <a:bodyPr/>
          <a:lstStyle/>
          <a:p>
            <a:pPr marL="0" indent="0">
              <a:buNone/>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Table 1: Simulation Model Cost Annual Estimates for Paid Family and Medical Leave Insurance Under Connecticut PA 19-25 With Increased Benefit Take-Up Based on California and Rhode Island Reported for January-May 2019 and 2020.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xmlns="" id="{D61079A8-83E1-4A03-9B22-907B1ECA27A6}"/>
              </a:ext>
            </a:extLst>
          </p:cNvPr>
          <p:cNvSpPr>
            <a:spLocks noGrp="1"/>
          </p:cNvSpPr>
          <p:nvPr>
            <p:ph type="sldNum" sz="quarter" idx="12"/>
          </p:nvPr>
        </p:nvSpPr>
        <p:spPr/>
        <p:txBody>
          <a:bodyPr/>
          <a:lstStyle/>
          <a:p>
            <a:fld id="{0066994E-D3C1-41CC-8D01-F4A6A86551E4}" type="slidenum">
              <a:rPr lang="en-US" smtClean="0"/>
              <a:t>6</a:t>
            </a:fld>
            <a:endParaRPr lang="en-US"/>
          </a:p>
        </p:txBody>
      </p:sp>
      <p:sp>
        <p:nvSpPr>
          <p:cNvPr id="8" name="TextBox 7">
            <a:extLst>
              <a:ext uri="{FF2B5EF4-FFF2-40B4-BE49-F238E27FC236}">
                <a16:creationId xmlns:a16="http://schemas.microsoft.com/office/drawing/2014/main" xmlns="" id="{45EFE126-DBD9-4841-9137-A8BAAF964830}"/>
              </a:ext>
            </a:extLst>
          </p:cNvPr>
          <p:cNvSpPr txBox="1"/>
          <p:nvPr/>
        </p:nvSpPr>
        <p:spPr>
          <a:xfrm>
            <a:off x="730543" y="6382921"/>
            <a:ext cx="10558462" cy="338554"/>
          </a:xfrm>
          <a:prstGeom prst="rect">
            <a:avLst/>
          </a:prstGeom>
          <a:noFill/>
        </p:spPr>
        <p:txBody>
          <a:bodyPr wrap="square" rtlCol="0">
            <a:spAutoFit/>
          </a:bodyPr>
          <a:lstStyle/>
          <a:p>
            <a:r>
              <a:rPr lang="en-US" sz="800" dirty="0">
                <a:latin typeface="Times New Roman" panose="02020603050405020304" pitchFamily="18" charset="0"/>
                <a:cs typeface="Times New Roman" panose="02020603050405020304" pitchFamily="18" charset="0"/>
              </a:rPr>
              <a:t>Source: Estimates based on IWPR-ACM Family Medical Leave Simulation Model, 2012 FMLA Employees survey and 2013-2017 American Community Survey. (August 2020, 10 replicates.) * Based on data for Connecticut state employment, estimating 25 percent of state and local workers covered for PFMLI. ** Estimating 40 percent of Self-employed opting-in with an adjustment for adverse selection.</a:t>
            </a:r>
          </a:p>
        </p:txBody>
      </p:sp>
      <p:pic>
        <p:nvPicPr>
          <p:cNvPr id="5" name="Picture 4">
            <a:extLst>
              <a:ext uri="{FF2B5EF4-FFF2-40B4-BE49-F238E27FC236}">
                <a16:creationId xmlns:a16="http://schemas.microsoft.com/office/drawing/2014/main" xmlns="" id="{522B08CB-8B5B-43B0-B735-8530ABEB51ED}"/>
              </a:ext>
            </a:extLst>
          </p:cNvPr>
          <p:cNvPicPr>
            <a:picLocks noChangeAspect="1"/>
          </p:cNvPicPr>
          <p:nvPr/>
        </p:nvPicPr>
        <p:blipFill>
          <a:blip r:embed="rId3"/>
          <a:stretch>
            <a:fillRect/>
          </a:stretch>
        </p:blipFill>
        <p:spPr>
          <a:xfrm>
            <a:off x="1799558" y="1444326"/>
            <a:ext cx="8592884" cy="4826298"/>
          </a:xfrm>
          <a:prstGeom prst="rect">
            <a:avLst/>
          </a:prstGeom>
        </p:spPr>
      </p:pic>
    </p:spTree>
    <p:extLst>
      <p:ext uri="{BB962C8B-B14F-4D97-AF65-F5344CB8AC3E}">
        <p14:creationId xmlns:p14="http://schemas.microsoft.com/office/powerpoint/2010/main" val="902950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3757E6-D7E4-4033-AD03-6A34BA7FF7E9}"/>
              </a:ext>
            </a:extLst>
          </p:cNvPr>
          <p:cNvSpPr>
            <a:spLocks noGrp="1"/>
          </p:cNvSpPr>
          <p:nvPr>
            <p:ph type="title"/>
          </p:nvPr>
        </p:nvSpPr>
        <p:spPr>
          <a:xfrm>
            <a:off x="838200" y="365125"/>
            <a:ext cx="10515600" cy="1281113"/>
          </a:xfrm>
        </p:spPr>
        <p:txBody>
          <a:bodyPr/>
          <a:lstStyle/>
          <a:p>
            <a:r>
              <a:rPr lang="en-US" dirty="0">
                <a:latin typeface="+mn-lt"/>
              </a:rPr>
              <a:t>Increased Bonding Claims in 2022 (Year 1)</a:t>
            </a:r>
          </a:p>
        </p:txBody>
      </p:sp>
      <p:sp>
        <p:nvSpPr>
          <p:cNvPr id="4" name="Content Placeholder 3">
            <a:extLst>
              <a:ext uri="{FF2B5EF4-FFF2-40B4-BE49-F238E27FC236}">
                <a16:creationId xmlns:a16="http://schemas.microsoft.com/office/drawing/2014/main" xmlns="" id="{CC951A19-BB25-4032-B6C6-EFA5D3FACCD8}"/>
              </a:ext>
            </a:extLst>
          </p:cNvPr>
          <p:cNvSpPr>
            <a:spLocks noGrp="1"/>
          </p:cNvSpPr>
          <p:nvPr>
            <p:ph sz="half" idx="2"/>
          </p:nvPr>
        </p:nvSpPr>
        <p:spPr>
          <a:xfrm>
            <a:off x="442913" y="1825624"/>
            <a:ext cx="11201400" cy="4530725"/>
          </a:xfrm>
        </p:spPr>
        <p:txBody>
          <a:bodyPr>
            <a:normAutofit/>
          </a:bodyPr>
          <a:lstStyle/>
          <a:p>
            <a:r>
              <a:rPr lang="en-US" sz="2800" dirty="0"/>
              <a:t>New child bonding leave may be taken up to a year after birth or adoption. Thus, some claims in CY 2022 will be from the prior year. Data from Washington State was used to estimate Connecticut’s parental bonding benefit payments in CY 2022. </a:t>
            </a:r>
          </a:p>
          <a:p>
            <a:r>
              <a:rPr lang="en-US" dirty="0"/>
              <a:t>Roughly 13% more bonding claims are expected in the program’s first year (CY 2022) due to the carryover of eligible claims from the prior year – claims that would likely have been filed earlier had the program been active (based on Washington State’s experience).</a:t>
            </a:r>
          </a:p>
          <a:p>
            <a:r>
              <a:rPr lang="en-US" dirty="0"/>
              <a:t>This report assumes 25% more bonding claims in CY 2022, which amounts to about $29M in additional benefit payments.</a:t>
            </a:r>
          </a:p>
        </p:txBody>
      </p:sp>
      <p:sp>
        <p:nvSpPr>
          <p:cNvPr id="5" name="Slide Number Placeholder 4">
            <a:extLst>
              <a:ext uri="{FF2B5EF4-FFF2-40B4-BE49-F238E27FC236}">
                <a16:creationId xmlns:a16="http://schemas.microsoft.com/office/drawing/2014/main" xmlns="" id="{420FC181-1A82-412A-AE3F-F988A0444224}"/>
              </a:ext>
            </a:extLst>
          </p:cNvPr>
          <p:cNvSpPr>
            <a:spLocks noGrp="1"/>
          </p:cNvSpPr>
          <p:nvPr>
            <p:ph type="sldNum" sz="quarter" idx="12"/>
          </p:nvPr>
        </p:nvSpPr>
        <p:spPr/>
        <p:txBody>
          <a:bodyPr/>
          <a:lstStyle/>
          <a:p>
            <a:fld id="{0066994E-D3C1-41CC-8D01-F4A6A86551E4}" type="slidenum">
              <a:rPr lang="en-US" smtClean="0"/>
              <a:t>7</a:t>
            </a:fld>
            <a:endParaRPr lang="en-US"/>
          </a:p>
        </p:txBody>
      </p:sp>
    </p:spTree>
    <p:extLst>
      <p:ext uri="{BB962C8B-B14F-4D97-AF65-F5344CB8AC3E}">
        <p14:creationId xmlns:p14="http://schemas.microsoft.com/office/powerpoint/2010/main" val="1456200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xmlns="" id="{1B23B533-1F23-4076-8DD1-ADA334FC00AC}"/>
              </a:ext>
            </a:extLst>
          </p:cNvPr>
          <p:cNvSpPr>
            <a:spLocks noGrp="1"/>
          </p:cNvSpPr>
          <p:nvPr>
            <p:ph type="sldNum" sz="quarter" idx="12"/>
          </p:nvPr>
        </p:nvSpPr>
        <p:spPr/>
        <p:txBody>
          <a:bodyPr/>
          <a:lstStyle/>
          <a:p>
            <a:fld id="{0066994E-D3C1-41CC-8D01-F4A6A86551E4}" type="slidenum">
              <a:rPr lang="en-US" smtClean="0"/>
              <a:t>8</a:t>
            </a:fld>
            <a:endParaRPr lang="en-US"/>
          </a:p>
        </p:txBody>
      </p:sp>
      <p:sp>
        <p:nvSpPr>
          <p:cNvPr id="14" name="Content Placeholder 2">
            <a:extLst>
              <a:ext uri="{FF2B5EF4-FFF2-40B4-BE49-F238E27FC236}">
                <a16:creationId xmlns:a16="http://schemas.microsoft.com/office/drawing/2014/main" xmlns="" id="{3B1448A7-EBD6-43BE-BDE0-9F0642654280}"/>
              </a:ext>
            </a:extLst>
          </p:cNvPr>
          <p:cNvSpPr>
            <a:spLocks noGrp="1"/>
          </p:cNvSpPr>
          <p:nvPr>
            <p:ph idx="1"/>
          </p:nvPr>
        </p:nvSpPr>
        <p:spPr>
          <a:xfrm>
            <a:off x="345280" y="1092426"/>
            <a:ext cx="11501437" cy="722086"/>
          </a:xfrm>
        </p:spPr>
        <p:txBody>
          <a:bodyPr>
            <a:normAutofit lnSpcReduction="10000"/>
          </a:bodyPr>
          <a:lstStyle/>
          <a:p>
            <a:pPr marL="0" indent="0">
              <a:buNone/>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Table </a:t>
            </a:r>
            <a:r>
              <a:rPr lang="en-US" sz="1600" b="1" dirty="0">
                <a:latin typeface="Times New Roman" panose="02020603050405020304" pitchFamily="18" charset="0"/>
                <a:ea typeface="Calibri" panose="020F0502020204030204" pitchFamily="34" charset="0"/>
                <a:cs typeface="Times New Roman" panose="02020603050405020304" pitchFamily="18" charset="0"/>
              </a:rPr>
              <a:t>2</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 Simulation Model Cost Estimates for Paid Family and Medical Leave Insurance Under Connecticut PA 19-25 With Increased Benefit Take-Up Based on California and Rhode Island Reported for January-May 2019 and 2020 and Increased Bonding Claims (2017 Dollars).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16" name="Title 15">
            <a:extLst>
              <a:ext uri="{FF2B5EF4-FFF2-40B4-BE49-F238E27FC236}">
                <a16:creationId xmlns:a16="http://schemas.microsoft.com/office/drawing/2014/main" xmlns="" id="{5BC0A97C-91E9-44F0-A2C4-7431F51E33E9}"/>
              </a:ext>
            </a:extLst>
          </p:cNvPr>
          <p:cNvSpPr>
            <a:spLocks noGrp="1"/>
          </p:cNvSpPr>
          <p:nvPr>
            <p:ph type="title"/>
          </p:nvPr>
        </p:nvSpPr>
        <p:spPr>
          <a:xfrm>
            <a:off x="345280" y="136525"/>
            <a:ext cx="11501436" cy="859361"/>
          </a:xfrm>
        </p:spPr>
        <p:txBody>
          <a:bodyPr>
            <a:noAutofit/>
          </a:bodyPr>
          <a:lstStyle/>
          <a:p>
            <a:r>
              <a:rPr lang="en-US" sz="3200" dirty="0">
                <a:latin typeface="+mn-lt"/>
              </a:rPr>
              <a:t>Estimated Program Usage &amp; Costs Based on Legacy Program Reports for Jan – May 2019 &amp; 2020 with Increased Bonding Claims in 2022</a:t>
            </a:r>
          </a:p>
        </p:txBody>
      </p:sp>
      <p:sp>
        <p:nvSpPr>
          <p:cNvPr id="20" name="TextBox 19">
            <a:extLst>
              <a:ext uri="{FF2B5EF4-FFF2-40B4-BE49-F238E27FC236}">
                <a16:creationId xmlns:a16="http://schemas.microsoft.com/office/drawing/2014/main" xmlns="" id="{D0A93F88-4574-415D-8927-C81399309858}"/>
              </a:ext>
            </a:extLst>
          </p:cNvPr>
          <p:cNvSpPr txBox="1"/>
          <p:nvPr/>
        </p:nvSpPr>
        <p:spPr>
          <a:xfrm>
            <a:off x="0" y="6356350"/>
            <a:ext cx="12192000" cy="461665"/>
          </a:xfrm>
          <a:prstGeom prst="rect">
            <a:avLst/>
          </a:prstGeom>
          <a:noFill/>
        </p:spPr>
        <p:txBody>
          <a:bodyPr wrap="square" rtlCol="0">
            <a:spAutoFit/>
          </a:bodyPr>
          <a:lstStyle/>
          <a:p>
            <a:r>
              <a:rPr lang="en-US" sz="800" dirty="0">
                <a:latin typeface="Times New Roman" panose="02020603050405020304" pitchFamily="18" charset="0"/>
                <a:cs typeface="Times New Roman" panose="02020603050405020304" pitchFamily="18" charset="0"/>
              </a:rPr>
              <a:t>Source: Estimates based on IWPR-ACM Family Medical Leave Simulation Model, 2012 FMLA Employees survey and 2013-2017 American Community Survey. (August 2020, 10 replicates.) * Based on data for Connecticut state employment, estimating 25 percent of state and local workers covered for PFMLI. ** Estimating 40 percent of Self-employed opting-in with an adjustment for adverse selection. ***Based on new child bonding claims from children born the calendar year before benefits start (2021). Increased program take-up increased benefit claiming by 10 percent for the worker's own health and 20 percent for family care based on a comparison of administrative data reported for California and Rhode Island for changes in benefit claiming in their paid family and medical leave programs in the first 6 months of 2019 and 2020.</a:t>
            </a:r>
          </a:p>
        </p:txBody>
      </p:sp>
      <p:pic>
        <p:nvPicPr>
          <p:cNvPr id="3" name="Picture 2">
            <a:extLst>
              <a:ext uri="{FF2B5EF4-FFF2-40B4-BE49-F238E27FC236}">
                <a16:creationId xmlns:a16="http://schemas.microsoft.com/office/drawing/2014/main" xmlns="" id="{E6EF9D19-73C8-431F-9F1C-F0743AE6C793}"/>
              </a:ext>
            </a:extLst>
          </p:cNvPr>
          <p:cNvPicPr>
            <a:picLocks noChangeAspect="1"/>
          </p:cNvPicPr>
          <p:nvPr/>
        </p:nvPicPr>
        <p:blipFill>
          <a:blip r:embed="rId2"/>
          <a:stretch>
            <a:fillRect/>
          </a:stretch>
        </p:blipFill>
        <p:spPr>
          <a:xfrm>
            <a:off x="1370222" y="1757319"/>
            <a:ext cx="9451551" cy="4599031"/>
          </a:xfrm>
          <a:prstGeom prst="rect">
            <a:avLst/>
          </a:prstGeom>
        </p:spPr>
      </p:pic>
    </p:spTree>
    <p:extLst>
      <p:ext uri="{BB962C8B-B14F-4D97-AF65-F5344CB8AC3E}">
        <p14:creationId xmlns:p14="http://schemas.microsoft.com/office/powerpoint/2010/main" val="2173957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66C08B-E4EA-4857-9361-7A55F229A1B5}"/>
              </a:ext>
            </a:extLst>
          </p:cNvPr>
          <p:cNvSpPr>
            <a:spLocks noGrp="1"/>
          </p:cNvSpPr>
          <p:nvPr>
            <p:ph type="title"/>
          </p:nvPr>
        </p:nvSpPr>
        <p:spPr>
          <a:xfrm>
            <a:off x="838200" y="365126"/>
            <a:ext cx="10515600" cy="744584"/>
          </a:xfrm>
        </p:spPr>
        <p:txBody>
          <a:bodyPr anchor="t"/>
          <a:lstStyle/>
          <a:p>
            <a:r>
              <a:rPr lang="en-US" dirty="0">
                <a:latin typeface="+mn-lt"/>
              </a:rPr>
              <a:t>Description of Family Violence Leave</a:t>
            </a:r>
          </a:p>
        </p:txBody>
      </p:sp>
      <p:sp>
        <p:nvSpPr>
          <p:cNvPr id="3" name="Content Placeholder 2">
            <a:extLst>
              <a:ext uri="{FF2B5EF4-FFF2-40B4-BE49-F238E27FC236}">
                <a16:creationId xmlns:a16="http://schemas.microsoft.com/office/drawing/2014/main" xmlns="" id="{E67882EF-A4E6-4183-A146-78EECC8CAEE3}"/>
              </a:ext>
            </a:extLst>
          </p:cNvPr>
          <p:cNvSpPr>
            <a:spLocks noGrp="1"/>
          </p:cNvSpPr>
          <p:nvPr>
            <p:ph idx="1"/>
          </p:nvPr>
        </p:nvSpPr>
        <p:spPr>
          <a:xfrm>
            <a:off x="838200" y="1358283"/>
            <a:ext cx="10515600" cy="4818680"/>
          </a:xfrm>
        </p:spPr>
        <p:txBody>
          <a:bodyPr>
            <a:normAutofit/>
          </a:bodyPr>
          <a:lstStyle/>
          <a:p>
            <a:r>
              <a:rPr lang="en-US" dirty="0"/>
              <a:t>Previously (CT G.S. Sec. 31-51ss), time off was not required to be paid</a:t>
            </a:r>
          </a:p>
          <a:p>
            <a:r>
              <a:rPr lang="en-US" dirty="0"/>
              <a:t>Federal Family &amp; Medical Leave Act does not provide unpaid, job protected family violence leave</a:t>
            </a:r>
          </a:p>
          <a:p>
            <a:r>
              <a:rPr lang="en-US" dirty="0"/>
              <a:t>CT G.S. Sec. 31-51ss provides only 12 days of family violence leave</a:t>
            </a:r>
          </a:p>
          <a:p>
            <a:r>
              <a:rPr lang="en-US" dirty="0"/>
              <a:t>PA 19-25 can provide at least partial wage replacement to workers who</a:t>
            </a:r>
          </a:p>
          <a:p>
            <a:pPr lvl="1"/>
            <a:r>
              <a:rPr lang="en-US" sz="2000" spc="-5" dirty="0">
                <a:effectLst/>
                <a:ea typeface="Calibri" panose="020F0502020204030204" pitchFamily="34" charset="0"/>
              </a:rPr>
              <a:t>seek medical care or psychological or other counseling for physical or psychological injury or disability for the victim</a:t>
            </a:r>
          </a:p>
          <a:p>
            <a:pPr lvl="1"/>
            <a:r>
              <a:rPr lang="en-US" sz="2000" spc="-5" dirty="0">
                <a:effectLst/>
                <a:ea typeface="Calibri" panose="020F0502020204030204" pitchFamily="34" charset="0"/>
              </a:rPr>
              <a:t>to obtain services from a victim services organization on behalf of the victim</a:t>
            </a:r>
            <a:endParaRPr lang="en-US" sz="2000" spc="-5" dirty="0">
              <a:ea typeface="Calibri" panose="020F0502020204030204" pitchFamily="34" charset="0"/>
            </a:endParaRPr>
          </a:p>
          <a:p>
            <a:pPr lvl="1"/>
            <a:r>
              <a:rPr lang="en-US" sz="2000" spc="-5" dirty="0">
                <a:effectLst/>
                <a:ea typeface="Calibri" panose="020F0502020204030204" pitchFamily="34" charset="0"/>
              </a:rPr>
              <a:t>relocate due to such family violence</a:t>
            </a:r>
          </a:p>
          <a:p>
            <a:pPr lvl="1"/>
            <a:r>
              <a:rPr lang="en-US" sz="2000" spc="-5" dirty="0">
                <a:effectLst/>
                <a:ea typeface="Calibri" panose="020F0502020204030204" pitchFamily="34" charset="0"/>
              </a:rPr>
              <a:t>participate in any civil or criminal proceeding related to or resulting from such family violence</a:t>
            </a:r>
          </a:p>
        </p:txBody>
      </p:sp>
      <p:sp>
        <p:nvSpPr>
          <p:cNvPr id="4" name="Slide Number Placeholder 3">
            <a:extLst>
              <a:ext uri="{FF2B5EF4-FFF2-40B4-BE49-F238E27FC236}">
                <a16:creationId xmlns:a16="http://schemas.microsoft.com/office/drawing/2014/main" xmlns="" id="{A23007E2-3BC4-40C8-B7E0-AC9AF37809AE}"/>
              </a:ext>
            </a:extLst>
          </p:cNvPr>
          <p:cNvSpPr>
            <a:spLocks noGrp="1"/>
          </p:cNvSpPr>
          <p:nvPr>
            <p:ph type="sldNum" sz="quarter" idx="12"/>
          </p:nvPr>
        </p:nvSpPr>
        <p:spPr/>
        <p:txBody>
          <a:bodyPr/>
          <a:lstStyle/>
          <a:p>
            <a:fld id="{0066994E-D3C1-41CC-8D01-F4A6A86551E4}" type="slidenum">
              <a:rPr lang="en-US" smtClean="0"/>
              <a:t>9</a:t>
            </a:fld>
            <a:endParaRPr lang="en-US"/>
          </a:p>
        </p:txBody>
      </p:sp>
    </p:spTree>
    <p:extLst>
      <p:ext uri="{BB962C8B-B14F-4D97-AF65-F5344CB8AC3E}">
        <p14:creationId xmlns:p14="http://schemas.microsoft.com/office/powerpoint/2010/main" val="3483210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2093</TotalTime>
  <Words>2485</Words>
  <Application>Microsoft Office PowerPoint</Application>
  <PresentationFormat>Widescreen</PresentationFormat>
  <Paragraphs>218</Paragraphs>
  <Slides>35</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Times New Roman</vt:lpstr>
      <vt:lpstr>Office Theme</vt:lpstr>
      <vt:lpstr>Financial Analysis &amp; Trust Fund Forecasts in the Time of COVID-19</vt:lpstr>
      <vt:lpstr>Introduction</vt:lpstr>
      <vt:lpstr>Scope of Work &amp; Methodology</vt:lpstr>
      <vt:lpstr>Overview of Program Usage &amp; Costs</vt:lpstr>
      <vt:lpstr>Total benefits paid is estimated as 6% higher under COVID-19 take-up compared to baseline.</vt:lpstr>
      <vt:lpstr>Estimated Program Usage &amp; Costs Based on Legacy Program Reports for Jan – May 2019 &amp; 2020</vt:lpstr>
      <vt:lpstr>Increased Bonding Claims in 2022 (Year 1)</vt:lpstr>
      <vt:lpstr>Estimated Program Usage &amp; Costs Based on Legacy Program Reports for Jan – May 2019 &amp; 2020 with Increased Bonding Claims in 2022</vt:lpstr>
      <vt:lpstr>Description of Family Violence Leave</vt:lpstr>
      <vt:lpstr>Program Usage &amp; Benefit Costs for Family Violence Leave</vt:lpstr>
      <vt:lpstr>Assumptions for Program Usage &amp; Costs</vt:lpstr>
      <vt:lpstr>Revenue Forecast &amp; Trust Fund Projections</vt:lpstr>
      <vt:lpstr>Overview of Fund Forecast Scenarios</vt:lpstr>
      <vt:lpstr>Scenario 1: Economic Conditions have Limited Impact on Collections; No Cost Overruns</vt:lpstr>
      <vt:lpstr>Scenario 1: Revenues Exceed Spending – Large Fund Reserves</vt:lpstr>
      <vt:lpstr>Scenario 1 – Revenue and Expenditure Breakdown</vt:lpstr>
      <vt:lpstr>Scenario 1 - Administrative Cost Breakdown</vt:lpstr>
      <vt:lpstr>Scenario 2: Economic Conditions Reduce Collections</vt:lpstr>
      <vt:lpstr>Scenario 2: Sustained High Unemployment</vt:lpstr>
      <vt:lpstr>Scenario 2 – Revenue and Expenditure Breakdown</vt:lpstr>
      <vt:lpstr>Scenario 2 - Administrative Cost Breakdown</vt:lpstr>
      <vt:lpstr>Scenario 3: Significantly Reduced Collections and Moderate Cost Overruns</vt:lpstr>
      <vt:lpstr>Scenario 3: High Unemployment, Moderate Overruns</vt:lpstr>
      <vt:lpstr>Scenario 3 – Revenue and Expenditure Breakdown</vt:lpstr>
      <vt:lpstr>Scenario 3 - Administrative Cost Breakdown</vt:lpstr>
      <vt:lpstr>Scenario 4: Significantly Reduced Collections and Major Cost Overruns</vt:lpstr>
      <vt:lpstr>Scenario 4: High Unemployment, Major Overruns - Much Lower Reserves</vt:lpstr>
      <vt:lpstr>Scenario 4 – Revenue and Expenditure Breakdown</vt:lpstr>
      <vt:lpstr>Scenario 4 - Administrative Cost Breakdown</vt:lpstr>
      <vt:lpstr>Assumptions – Revenue Forecasts &amp; Trust Fund Projections</vt:lpstr>
      <vt:lpstr>Conclusion</vt:lpstr>
      <vt:lpstr>Reference Slides</vt:lpstr>
      <vt:lpstr>Table X. Estimated Annual Benefit Usage and Costs for Connecticut Public Act 19-25 (2017 Dollars) </vt:lpstr>
      <vt:lpstr>Overall, number of claims paid is 8% higher under COVID-19 take-up compared to the baseline</vt:lpstr>
      <vt:lpstr>Estimated Program Usage &amp; Costs Pre-Pandemic with Increased Bonding Claims in 2022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Analysis &amp; Trust Fund Forecasts in the Time of COVID-19</dc:title>
  <dc:creator>Michael Vorgetts</dc:creator>
  <cp:lastModifiedBy>John Mckay</cp:lastModifiedBy>
  <cp:revision>47</cp:revision>
  <dcterms:created xsi:type="dcterms:W3CDTF">2020-08-05T15:54:20Z</dcterms:created>
  <dcterms:modified xsi:type="dcterms:W3CDTF">2020-10-01T14:18:17Z</dcterms:modified>
</cp:coreProperties>
</file>