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78AB"/>
    <a:srgbClr val="5E82B6"/>
    <a:srgbClr val="4572BB"/>
    <a:srgbClr val="3366CC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22" autoAdjust="0"/>
    <p:restoredTop sz="93973" autoAdjust="0"/>
  </p:normalViewPr>
  <p:slideViewPr>
    <p:cSldViewPr snapToGrid="0">
      <p:cViewPr varScale="1">
        <p:scale>
          <a:sx n="90" d="100"/>
          <a:sy n="90" d="100"/>
        </p:scale>
        <p:origin x="156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92" indent="-342892">
              <a:buClr>
                <a:schemeClr val="accent1"/>
              </a:buClr>
              <a:buFont typeface="Wingdings" charset="2"/>
              <a:buChar char="§"/>
              <a:defRPr/>
            </a:lvl1pPr>
            <a:lvl2pPr marL="742931" indent="-285743">
              <a:buClr>
                <a:schemeClr val="accent1"/>
              </a:buClr>
              <a:buFont typeface="Wingdings" charset="2"/>
              <a:buChar char="§"/>
              <a:defRPr/>
            </a:lvl2pPr>
            <a:lvl3pPr marL="1142972" indent="-228594">
              <a:buClr>
                <a:schemeClr val="accent1"/>
              </a:buClr>
              <a:buFont typeface="Wingdings" charset="2"/>
              <a:buChar char="§"/>
              <a:defRPr/>
            </a:lvl3pPr>
            <a:lvl4pPr marL="1600160" indent="-228594">
              <a:buClr>
                <a:schemeClr val="accent1"/>
              </a:buClr>
              <a:buFont typeface="Wingdings" charset="2"/>
              <a:buChar char="§"/>
              <a:defRPr/>
            </a:lvl4pPr>
            <a:lvl5pPr marL="2057348" indent="-228594">
              <a:buClr>
                <a:schemeClr val="accent1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810" y="6470792"/>
            <a:ext cx="58674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5472711-4FCB-2141-A321-C0607E7142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097280" y="6470792"/>
            <a:ext cx="492252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9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286088"/>
            <a:ext cx="3924300" cy="4924743"/>
          </a:xfrm>
          <a:prstGeom prst="rect">
            <a:avLst/>
          </a:prstGeom>
        </p:spPr>
        <p:txBody>
          <a:bodyPr>
            <a:normAutofit/>
          </a:bodyPr>
          <a:lstStyle>
            <a:lvl1pPr marL="342892" indent="-342892">
              <a:buClr>
                <a:schemeClr val="accent1"/>
              </a:buClr>
              <a:buFont typeface="Wingdings" charset="2"/>
              <a:buChar char="§"/>
              <a:defRPr sz="2400"/>
            </a:lvl1pPr>
            <a:lvl2pPr marL="742931" indent="-285743">
              <a:buClr>
                <a:schemeClr val="accent1"/>
              </a:buClr>
              <a:buFont typeface="Wingdings" charset="2"/>
              <a:buChar char="§"/>
              <a:defRPr sz="2000"/>
            </a:lvl2pPr>
            <a:lvl3pPr marL="1142972" indent="-228594">
              <a:buClr>
                <a:schemeClr val="accent1"/>
              </a:buClr>
              <a:buFont typeface="Wingdings" charset="2"/>
              <a:buChar char="§"/>
              <a:defRPr sz="1800"/>
            </a:lvl3pPr>
            <a:lvl4pPr marL="1600160" indent="-228594">
              <a:buClr>
                <a:schemeClr val="accent1"/>
              </a:buClr>
              <a:buFont typeface="Wingdings" charset="2"/>
              <a:buChar char="§"/>
              <a:defRPr sz="1600"/>
            </a:lvl4pPr>
            <a:lvl5pPr marL="2057348" indent="-228594">
              <a:buClr>
                <a:schemeClr val="accent1"/>
              </a:buClr>
              <a:buFont typeface="Wingdings" charset="2"/>
              <a:buChar char="§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86088"/>
            <a:ext cx="3924300" cy="4924743"/>
          </a:xfrm>
          <a:prstGeom prst="rect">
            <a:avLst/>
          </a:prstGeom>
        </p:spPr>
        <p:txBody>
          <a:bodyPr>
            <a:normAutofit/>
          </a:bodyPr>
          <a:lstStyle>
            <a:lvl1pPr marL="342892" indent="-342892">
              <a:buClr>
                <a:schemeClr val="accent1"/>
              </a:buClr>
              <a:buFont typeface="Wingdings" charset="2"/>
              <a:buChar char="§"/>
              <a:defRPr sz="2400"/>
            </a:lvl1pPr>
            <a:lvl2pPr marL="742931" indent="-285743">
              <a:buClr>
                <a:schemeClr val="accent1"/>
              </a:buClr>
              <a:buFont typeface="Wingdings" charset="2"/>
              <a:buChar char="§"/>
              <a:defRPr sz="2000"/>
            </a:lvl2pPr>
            <a:lvl3pPr marL="1142972" indent="-228594">
              <a:buClr>
                <a:schemeClr val="accent1"/>
              </a:buClr>
              <a:buFont typeface="Wingdings" charset="2"/>
              <a:buChar char="§"/>
              <a:defRPr sz="1800"/>
            </a:lvl3pPr>
            <a:lvl4pPr marL="1600160" indent="-228594">
              <a:buClr>
                <a:schemeClr val="accent1"/>
              </a:buClr>
              <a:buFont typeface="Wingdings" charset="2"/>
              <a:buChar char="§"/>
              <a:defRPr sz="1600"/>
            </a:lvl4pPr>
            <a:lvl5pPr marL="2057348" indent="-228594">
              <a:buClr>
                <a:schemeClr val="accent1"/>
              </a:buClr>
              <a:buFont typeface="Wingdings" charset="2"/>
              <a:buChar char="§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810" y="6470792"/>
            <a:ext cx="58674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5472711-4FCB-2141-A321-C0607E7142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097280" y="6470792"/>
            <a:ext cx="492252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98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810" y="6470792"/>
            <a:ext cx="58674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5472711-4FCB-2141-A321-C0607E7142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097280" y="6470792"/>
            <a:ext cx="492252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5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810" y="6470792"/>
            <a:ext cx="58674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5472711-4FCB-2141-A321-C0607E7142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097280" y="6470792"/>
            <a:ext cx="492252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68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Whit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" y="2449111"/>
            <a:ext cx="9143999" cy="1959785"/>
          </a:xfrm>
          <a:prstGeom prst="rect">
            <a:avLst/>
          </a:prstGeom>
          <a:solidFill>
            <a:srgbClr val="0D6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Title 7"/>
          <p:cNvSpPr>
            <a:spLocks noGrp="1"/>
          </p:cNvSpPr>
          <p:nvPr>
            <p:ph type="title"/>
          </p:nvPr>
        </p:nvSpPr>
        <p:spPr>
          <a:xfrm>
            <a:off x="2844801" y="2449022"/>
            <a:ext cx="6299200" cy="19598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en-US" sz="3600" b="0" i="0" baseline="0">
                <a:solidFill>
                  <a:srgbClr val="FFFFFF"/>
                </a:solidFill>
                <a:cs typeface="Myriad Pro Cond"/>
              </a:defRPr>
            </a:lvl1pPr>
          </a:lstStyle>
          <a:p>
            <a:pPr marL="0" lvl="0" algn="l"/>
            <a:r>
              <a:rPr lang="en-US" dirty="0"/>
              <a:t>Click to edit Master title style</a:t>
            </a:r>
          </a:p>
        </p:txBody>
      </p:sp>
      <p:pic>
        <p:nvPicPr>
          <p:cNvPr id="15" name="Picture 14" descr="Generic3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8669" y="2444791"/>
            <a:ext cx="2209523" cy="1964019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" y="2449025"/>
            <a:ext cx="338667" cy="19597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6553" y="0"/>
            <a:ext cx="0" cy="685800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2" y="4408893"/>
            <a:ext cx="9144001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87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_Gener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7610477" y="6027797"/>
            <a:ext cx="1533525" cy="83020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0"/>
            <a:ext cx="7537453" cy="6858000"/>
          </a:xfrm>
          <a:prstGeom prst="rect">
            <a:avLst/>
          </a:prstGeom>
          <a:effectLst/>
        </p:spPr>
      </p:pic>
      <p:sp>
        <p:nvSpPr>
          <p:cNvPr id="21" name="Rectangle 20"/>
          <p:cNvSpPr/>
          <p:nvPr userDrawn="1"/>
        </p:nvSpPr>
        <p:spPr>
          <a:xfrm>
            <a:off x="2" y="4900638"/>
            <a:ext cx="7537453" cy="1957367"/>
          </a:xfrm>
          <a:prstGeom prst="rect">
            <a:avLst/>
          </a:prstGeom>
          <a:solidFill>
            <a:schemeClr val="accent5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7610477" y="4300504"/>
            <a:ext cx="1533525" cy="456497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marL="0" indent="0">
              <a:buNone/>
              <a:defRPr lang="en-US" sz="1200" b="0" i="1" smtClean="0">
                <a:solidFill>
                  <a:schemeClr val="tx2"/>
                </a:solidFill>
                <a:latin typeface="+mj-lt"/>
                <a:cs typeface="Myriad Pro"/>
              </a:defRPr>
            </a:lvl1pPr>
            <a:lvl2pPr>
              <a:defRPr lang="en-US" sz="1800" dirty="0" smtClean="0"/>
            </a:lvl2pPr>
            <a:lvl3pPr>
              <a:defRPr lang="en-US" sz="1800" dirty="0" smtClean="0"/>
            </a:lvl3pPr>
            <a:lvl4pPr>
              <a:defRPr lang="en-US" sz="1800" dirty="0" smtClean="0"/>
            </a:lvl4pPr>
            <a:lvl5pPr>
              <a:defRPr lang="en-US" sz="1800" dirty="0"/>
            </a:lvl5pPr>
          </a:lstStyle>
          <a:p>
            <a:pPr marL="0" lvl="0"/>
            <a:r>
              <a:rPr lang="en-US" dirty="0"/>
              <a:t>Click to edit Date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0" y="4900635"/>
            <a:ext cx="7396480" cy="10511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marL="0" algn="r">
              <a:lnSpc>
                <a:spcPct val="90000"/>
              </a:lnSpc>
              <a:defRPr lang="en-US" sz="2200" b="1" i="0" baseline="0" dirty="0">
                <a:solidFill>
                  <a:schemeClr val="tx2"/>
                </a:solidFill>
                <a:cs typeface="Myriad Pro Cond"/>
              </a:defRPr>
            </a:lvl1pPr>
          </a:lstStyle>
          <a:p>
            <a:pPr marL="0" lvl="0" algn="r"/>
            <a:endParaRPr lang="en-US" dirty="0"/>
          </a:p>
        </p:txBody>
      </p:sp>
      <p:sp>
        <p:nvSpPr>
          <p:cNvPr id="10" name="Content Placeholder 16"/>
          <p:cNvSpPr>
            <a:spLocks noGrp="1"/>
          </p:cNvSpPr>
          <p:nvPr>
            <p:ph sz="quarter" idx="12"/>
          </p:nvPr>
        </p:nvSpPr>
        <p:spPr>
          <a:xfrm>
            <a:off x="457202" y="6137421"/>
            <a:ext cx="6939279" cy="720583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Autofit/>
          </a:bodyPr>
          <a:lstStyle>
            <a:lvl1pPr marL="0" indent="0" algn="r">
              <a:lnSpc>
                <a:spcPct val="90000"/>
              </a:lnSpc>
              <a:buNone/>
              <a:defRPr lang="en-US" sz="2400" baseline="0" smtClean="0">
                <a:solidFill>
                  <a:schemeClr val="bg1"/>
                </a:solidFill>
                <a:latin typeface="+mj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marL="0" lvl="0" indent="0" algn="r"/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537453" y="0"/>
            <a:ext cx="0" cy="6858000"/>
          </a:xfrm>
          <a:prstGeom prst="line">
            <a:avLst/>
          </a:prstGeom>
          <a:ln>
            <a:solidFill>
              <a:srgbClr val="0D6CB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0476" y="5153821"/>
            <a:ext cx="1329962" cy="797977"/>
          </a:xfrm>
          <a:prstGeom prst="rect">
            <a:avLst/>
          </a:prstGeom>
          <a:effectLst/>
        </p:spPr>
      </p:pic>
      <p:sp>
        <p:nvSpPr>
          <p:cNvPr id="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7610477" y="2234633"/>
            <a:ext cx="1533525" cy="1930400"/>
          </a:xfrm>
          <a:prstGeom prst="rect">
            <a:avLst/>
          </a:prstGeom>
          <a:effectLst/>
        </p:spPr>
        <p:txBody>
          <a:bodyPr vert="horz" anchor="b"/>
          <a:lstStyle>
            <a:lvl1pPr marL="0" indent="0">
              <a:buNone/>
              <a:defRPr sz="1200" baseline="0">
                <a:solidFill>
                  <a:srgbClr val="0D6FBD"/>
                </a:solidFill>
              </a:defRPr>
            </a:lvl1pPr>
          </a:lstStyle>
          <a:p>
            <a:pPr lvl="0"/>
            <a:r>
              <a:rPr lang="en-US" dirty="0"/>
              <a:t>Click to edit Presenters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 flipH="1">
            <a:off x="2" y="4900635"/>
            <a:ext cx="9144001" cy="0"/>
          </a:xfrm>
          <a:prstGeom prst="line">
            <a:avLst/>
          </a:prstGeom>
          <a:ln>
            <a:solidFill>
              <a:srgbClr val="0D6CB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186813" y="4446566"/>
            <a:ext cx="3057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Interview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6348" y="6204979"/>
            <a:ext cx="1460500" cy="344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77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9307"/>
            <a:ext cx="81788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l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286087"/>
            <a:ext cx="8178800" cy="485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892" lvl="0" indent="-342892" algn="l" defTabSz="457189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</a:pPr>
            <a:r>
              <a:rPr lang="en-US" dirty="0"/>
              <a:t>Click to edit Master text styles</a:t>
            </a:r>
          </a:p>
          <a:p>
            <a:pPr marL="742931" lvl="1" indent="-285743" algn="l" defTabSz="457189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1142972" lvl="2" indent="-228594" algn="l" defTabSz="457189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</a:pPr>
            <a:r>
              <a:rPr lang="en-US" dirty="0"/>
              <a:t>Third level</a:t>
            </a:r>
          </a:p>
          <a:p>
            <a:pPr marL="1600160" lvl="3" indent="-228594" algn="l" defTabSz="457189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</a:pPr>
            <a:r>
              <a:rPr lang="en-US" dirty="0"/>
              <a:t>Fourth level</a:t>
            </a:r>
          </a:p>
          <a:p>
            <a:pPr marL="2057348" lvl="4" indent="-228594" algn="l" defTabSz="457189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" y="6409264"/>
            <a:ext cx="336552" cy="44873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6409264"/>
            <a:ext cx="8229600" cy="0"/>
          </a:xfrm>
          <a:prstGeom prst="line">
            <a:avLst/>
          </a:prstGeom>
          <a:ln w="19050" cmpd="sng">
            <a:gradFill flip="none" rotWithShape="1">
              <a:gsLst>
                <a:gs pos="0">
                  <a:srgbClr val="0D6CB6"/>
                </a:gs>
                <a:gs pos="100000">
                  <a:prstClr val="white"/>
                </a:gs>
              </a:gsLst>
              <a:lin ang="0" scaled="0"/>
              <a:tileRect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36553" y="1201421"/>
            <a:ext cx="0" cy="5656580"/>
          </a:xfrm>
          <a:prstGeom prst="line">
            <a:avLst/>
          </a:prstGeom>
          <a:ln w="19050" cmpd="sng">
            <a:gradFill flip="none" rotWithShape="1">
              <a:gsLst>
                <a:gs pos="0">
                  <a:srgbClr val="0D6CB6"/>
                </a:gs>
                <a:gs pos="100000">
                  <a:prstClr val="white"/>
                </a:gs>
              </a:gsLst>
              <a:lin ang="5400000" scaled="0"/>
              <a:tileRect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810" y="6470792"/>
            <a:ext cx="58674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5472711-4FCB-2141-A321-C0607E7142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097280" y="6470792"/>
            <a:ext cx="4922520" cy="344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/>
            </a:lvl1pPr>
          </a:lstStyle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6348" y="6461249"/>
            <a:ext cx="1460500" cy="3447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8952" y="6470792"/>
            <a:ext cx="585827" cy="34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4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dt="0"/>
  <p:txStyles>
    <p:titleStyle>
      <a:lvl1pPr algn="ctr" defTabSz="457189" rtl="0" eaLnBrk="1" latinLnBrk="0" hangingPunct="1">
        <a:spcBef>
          <a:spcPct val="0"/>
        </a:spcBef>
        <a:buNone/>
        <a:defRPr lang="en-US" sz="3200" b="0" i="0" kern="1200">
          <a:solidFill>
            <a:srgbClr val="0D6FBD"/>
          </a:solidFill>
          <a:latin typeface="+mj-lt"/>
          <a:ea typeface="+mj-ea"/>
          <a:cs typeface="Myriad Pro Cond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lang="en-US" sz="2400" kern="1200" dirty="0" smtClean="0">
          <a:solidFill>
            <a:schemeClr val="tx1"/>
          </a:solidFill>
          <a:latin typeface="+mj-lt"/>
          <a:ea typeface="+mn-ea"/>
          <a:cs typeface="Myriad Pro"/>
        </a:defRPr>
      </a:lvl1pPr>
      <a:lvl2pPr marL="742931" indent="-285743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lang="en-US" sz="2000" i="0" kern="1200" dirty="0" smtClean="0">
          <a:solidFill>
            <a:schemeClr val="tx1"/>
          </a:solidFill>
          <a:latin typeface="+mj-lt"/>
          <a:ea typeface="+mn-ea"/>
          <a:cs typeface="Myriad Pro"/>
        </a:defRPr>
      </a:lvl2pPr>
      <a:lvl3pPr marL="1142972" indent="-228594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lang="en-US" sz="1800" kern="1200" dirty="0" smtClean="0">
          <a:solidFill>
            <a:schemeClr val="tx1"/>
          </a:solidFill>
          <a:latin typeface="+mj-lt"/>
          <a:ea typeface="+mn-ea"/>
          <a:cs typeface="Myriad Pro"/>
        </a:defRPr>
      </a:lvl3pPr>
      <a:lvl4pPr marL="1600160" indent="-228594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lang="en-US" sz="1600" kern="1200" dirty="0" smtClean="0">
          <a:solidFill>
            <a:schemeClr val="tx1"/>
          </a:solidFill>
          <a:latin typeface="+mj-lt"/>
          <a:ea typeface="+mn-ea"/>
          <a:cs typeface="Myriad Pro"/>
        </a:defRPr>
      </a:lvl4pPr>
      <a:lvl5pPr marL="2057348" indent="-228594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»"/>
        <a:defRPr lang="en-US" sz="1600" i="1" kern="1200" dirty="0">
          <a:solidFill>
            <a:schemeClr val="tx1"/>
          </a:solidFill>
          <a:latin typeface="+mj-lt"/>
          <a:ea typeface="+mn-ea"/>
          <a:cs typeface="Myriad Pro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74E2BC-08B5-4017-AF01-A9D4E152BFD4}"/>
              </a:ext>
            </a:extLst>
          </p:cNvPr>
          <p:cNvSpPr/>
          <p:nvPr/>
        </p:nvSpPr>
        <p:spPr>
          <a:xfrm>
            <a:off x="3117570" y="1464660"/>
            <a:ext cx="2743200" cy="685801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FF00"/>
                </a:solidFill>
              </a:rPr>
              <a:t>Water Planning Council </a:t>
            </a:r>
            <a:r>
              <a:rPr lang="en-US" dirty="0">
                <a:solidFill>
                  <a:schemeClr val="bg1"/>
                </a:solidFill>
              </a:rPr>
              <a:t>(WPC)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98F67EC-B726-49F4-BFEF-362B5369EA6B}"/>
              </a:ext>
            </a:extLst>
          </p:cNvPr>
          <p:cNvCxnSpPr>
            <a:cxnSpLocks/>
          </p:cNvCxnSpPr>
          <p:nvPr/>
        </p:nvCxnSpPr>
        <p:spPr>
          <a:xfrm>
            <a:off x="1112988" y="3729341"/>
            <a:ext cx="0" cy="632045"/>
          </a:xfrm>
          <a:prstGeom prst="straightConnector1">
            <a:avLst/>
          </a:prstGeom>
          <a:ln w="158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FD04738-EFF9-40FC-80BA-055D759ED53A}"/>
              </a:ext>
            </a:extLst>
          </p:cNvPr>
          <p:cNvCxnSpPr>
            <a:cxnSpLocks/>
          </p:cNvCxnSpPr>
          <p:nvPr/>
        </p:nvCxnSpPr>
        <p:spPr>
          <a:xfrm>
            <a:off x="4427950" y="2150461"/>
            <a:ext cx="0" cy="451072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10">
            <a:extLst>
              <a:ext uri="{FF2B5EF4-FFF2-40B4-BE49-F238E27FC236}">
                <a16:creationId xmlns:a16="http://schemas.microsoft.com/office/drawing/2014/main" id="{E44179C1-BBD0-49A7-BA97-6F2C3CAD7A6E}"/>
              </a:ext>
            </a:extLst>
          </p:cNvPr>
          <p:cNvSpPr/>
          <p:nvPr/>
        </p:nvSpPr>
        <p:spPr>
          <a:xfrm rot="10800000">
            <a:off x="3239232" y="3440448"/>
            <a:ext cx="2741318" cy="191703"/>
          </a:xfrm>
          <a:custGeom>
            <a:avLst/>
            <a:gdLst>
              <a:gd name="connsiteX0" fmla="*/ 0 w 922789"/>
              <a:gd name="connsiteY0" fmla="*/ 170939 h 187717"/>
              <a:gd name="connsiteX1" fmla="*/ 276837 w 922789"/>
              <a:gd name="connsiteY1" fmla="*/ 19937 h 187717"/>
              <a:gd name="connsiteX2" fmla="*/ 654341 w 922789"/>
              <a:gd name="connsiteY2" fmla="*/ 19937 h 187717"/>
              <a:gd name="connsiteX3" fmla="*/ 922789 w 922789"/>
              <a:gd name="connsiteY3" fmla="*/ 187717 h 187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2789" h="187717">
                <a:moveTo>
                  <a:pt x="0" y="170939"/>
                </a:moveTo>
                <a:cubicBezTo>
                  <a:pt x="83890" y="108021"/>
                  <a:pt x="167780" y="45104"/>
                  <a:pt x="276837" y="19937"/>
                </a:cubicBezTo>
                <a:cubicBezTo>
                  <a:pt x="385894" y="-5230"/>
                  <a:pt x="546682" y="-8026"/>
                  <a:pt x="654341" y="19937"/>
                </a:cubicBezTo>
                <a:cubicBezTo>
                  <a:pt x="762000" y="47900"/>
                  <a:pt x="842394" y="117808"/>
                  <a:pt x="922789" y="187717"/>
                </a:cubicBezTo>
              </a:path>
            </a:pathLst>
          </a:custGeom>
          <a:noFill/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US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236A6C-D2A1-4878-97C4-B6945008B1A5}"/>
              </a:ext>
            </a:extLst>
          </p:cNvPr>
          <p:cNvSpPr txBox="1"/>
          <p:nvPr/>
        </p:nvSpPr>
        <p:spPr>
          <a:xfrm>
            <a:off x="3411223" y="2979625"/>
            <a:ext cx="2477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Reality check and stakeholder feedback on draft IWG deliverables.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44838-B8D1-400C-8EC0-27D7638D012B}"/>
              </a:ext>
            </a:extLst>
          </p:cNvPr>
          <p:cNvSpPr txBox="1"/>
          <p:nvPr/>
        </p:nvSpPr>
        <p:spPr>
          <a:xfrm>
            <a:off x="598523" y="531015"/>
            <a:ext cx="794695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5578AB"/>
                </a:solidFill>
              </a:rPr>
              <a:t>State Water Planning Council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D83E384-6244-4812-B5F1-17047576ED5D}"/>
              </a:ext>
            </a:extLst>
          </p:cNvPr>
          <p:cNvSpPr txBox="1"/>
          <p:nvPr/>
        </p:nvSpPr>
        <p:spPr>
          <a:xfrm>
            <a:off x="371451" y="3906865"/>
            <a:ext cx="7357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189"/>
            <a:r>
              <a:rPr lang="en-US" sz="1200" dirty="0"/>
              <a:t>Delegate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5A69E1-30C2-4391-9D3E-98E91CCF3FF7}"/>
              </a:ext>
            </a:extLst>
          </p:cNvPr>
          <p:cNvSpPr txBox="1"/>
          <p:nvPr/>
        </p:nvSpPr>
        <p:spPr>
          <a:xfrm>
            <a:off x="3411223" y="2218311"/>
            <a:ext cx="2316735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Assign topics / Appoint Members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16703A6-0FE7-43C9-95B9-D34E2CBF51EC}"/>
              </a:ext>
            </a:extLst>
          </p:cNvPr>
          <p:cNvSpPr txBox="1"/>
          <p:nvPr/>
        </p:nvSpPr>
        <p:spPr>
          <a:xfrm>
            <a:off x="1662370" y="3814533"/>
            <a:ext cx="1894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Discuss/debate options, draft recommendations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FBCC46C-3C23-40F8-8071-F43ACAE15D4C}"/>
              </a:ext>
            </a:extLst>
          </p:cNvPr>
          <p:cNvCxnSpPr>
            <a:cxnSpLocks/>
          </p:cNvCxnSpPr>
          <p:nvPr/>
        </p:nvCxnSpPr>
        <p:spPr>
          <a:xfrm flipV="1">
            <a:off x="1650136" y="3729340"/>
            <a:ext cx="0" cy="632045"/>
          </a:xfrm>
          <a:prstGeom prst="straightConnector1">
            <a:avLst/>
          </a:prstGeom>
          <a:ln w="158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1A05E3D-D3C9-F72C-D076-C336A931BAA2}"/>
              </a:ext>
            </a:extLst>
          </p:cNvPr>
          <p:cNvSpPr/>
          <p:nvPr/>
        </p:nvSpPr>
        <p:spPr>
          <a:xfrm>
            <a:off x="5441042" y="3775443"/>
            <a:ext cx="1079016" cy="508895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FF00"/>
                </a:solidFill>
              </a:rPr>
              <a:t>Education &amp; Outreach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0FF5574-BB89-9052-A537-CF6DB2F1C312}"/>
              </a:ext>
            </a:extLst>
          </p:cNvPr>
          <p:cNvGrpSpPr/>
          <p:nvPr/>
        </p:nvGrpSpPr>
        <p:grpSpPr>
          <a:xfrm>
            <a:off x="359175" y="4519062"/>
            <a:ext cx="3509248" cy="1089245"/>
            <a:chOff x="273863" y="4159984"/>
            <a:chExt cx="3509248" cy="108924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CFD1DB-AFF1-2318-EBF4-076C1DF1FE1A}"/>
                </a:ext>
              </a:extLst>
            </p:cNvPr>
            <p:cNvSpPr/>
            <p:nvPr/>
          </p:nvSpPr>
          <p:spPr>
            <a:xfrm>
              <a:off x="273863" y="4159984"/>
              <a:ext cx="3052048" cy="632045"/>
            </a:xfrm>
            <a:prstGeom prst="rect">
              <a:avLst/>
            </a:prstGeom>
            <a:solidFill>
              <a:srgbClr val="5E82B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01B2FC0-4E13-74BB-4219-70C7D74B9A65}"/>
                </a:ext>
              </a:extLst>
            </p:cNvPr>
            <p:cNvSpPr/>
            <p:nvPr/>
          </p:nvSpPr>
          <p:spPr>
            <a:xfrm>
              <a:off x="426263" y="4312384"/>
              <a:ext cx="3052048" cy="632045"/>
            </a:xfrm>
            <a:prstGeom prst="rect">
              <a:avLst/>
            </a:prstGeom>
            <a:solidFill>
              <a:srgbClr val="5E82B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CC44AB0-1DD6-7B91-CC87-7EEA689E5EDF}"/>
                </a:ext>
              </a:extLst>
            </p:cNvPr>
            <p:cNvSpPr/>
            <p:nvPr/>
          </p:nvSpPr>
          <p:spPr>
            <a:xfrm>
              <a:off x="578663" y="4464784"/>
              <a:ext cx="3052048" cy="632045"/>
            </a:xfrm>
            <a:prstGeom prst="rect">
              <a:avLst/>
            </a:prstGeom>
            <a:solidFill>
              <a:srgbClr val="5E82B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E84C541-81D9-A711-17A1-572A02E8D73A}"/>
                </a:ext>
              </a:extLst>
            </p:cNvPr>
            <p:cNvSpPr/>
            <p:nvPr/>
          </p:nvSpPr>
          <p:spPr>
            <a:xfrm>
              <a:off x="731063" y="4617184"/>
              <a:ext cx="3052048" cy="632045"/>
            </a:xfrm>
            <a:prstGeom prst="rect">
              <a:avLst/>
            </a:prstGeom>
            <a:solidFill>
              <a:srgbClr val="5E82B6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rgbClr val="FFFF00"/>
                  </a:solidFill>
                </a:rPr>
                <a:t>Topical Sub-Work Groups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One or more members of the WPCAG plus others as appropriate for the topic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BBC3EA2-F42C-2315-CCE8-370942BD6049}"/>
              </a:ext>
            </a:extLst>
          </p:cNvPr>
          <p:cNvGrpSpPr/>
          <p:nvPr/>
        </p:nvGrpSpPr>
        <p:grpSpPr>
          <a:xfrm>
            <a:off x="6998235" y="4519062"/>
            <a:ext cx="1620631" cy="1083945"/>
            <a:chOff x="6325420" y="3636396"/>
            <a:chExt cx="2351978" cy="839896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4E37983-2D71-329C-15D3-B51754F40151}"/>
                </a:ext>
              </a:extLst>
            </p:cNvPr>
            <p:cNvSpPr/>
            <p:nvPr/>
          </p:nvSpPr>
          <p:spPr>
            <a:xfrm>
              <a:off x="6325420" y="3636396"/>
              <a:ext cx="1894778" cy="400657"/>
            </a:xfrm>
            <a:prstGeom prst="rect">
              <a:avLst/>
            </a:prstGeom>
            <a:solidFill>
              <a:srgbClr val="5E82B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62442EF-7F94-D27E-67D8-723C9C6AF906}"/>
                </a:ext>
              </a:extLst>
            </p:cNvPr>
            <p:cNvSpPr/>
            <p:nvPr/>
          </p:nvSpPr>
          <p:spPr>
            <a:xfrm>
              <a:off x="6477820" y="3788796"/>
              <a:ext cx="1894778" cy="400657"/>
            </a:xfrm>
            <a:prstGeom prst="rect">
              <a:avLst/>
            </a:prstGeom>
            <a:solidFill>
              <a:srgbClr val="5E82B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E03B37F-19E7-FA4B-27B2-FA38F1724E12}"/>
                </a:ext>
              </a:extLst>
            </p:cNvPr>
            <p:cNvSpPr/>
            <p:nvPr/>
          </p:nvSpPr>
          <p:spPr>
            <a:xfrm>
              <a:off x="6630220" y="3941196"/>
              <a:ext cx="1894778" cy="400657"/>
            </a:xfrm>
            <a:prstGeom prst="rect">
              <a:avLst/>
            </a:prstGeom>
            <a:solidFill>
              <a:srgbClr val="5E82B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44A2130-79CD-F1A2-A232-A9C224D30772}"/>
                </a:ext>
              </a:extLst>
            </p:cNvPr>
            <p:cNvSpPr/>
            <p:nvPr/>
          </p:nvSpPr>
          <p:spPr>
            <a:xfrm>
              <a:off x="6782620" y="4075635"/>
              <a:ext cx="1894778" cy="400657"/>
            </a:xfrm>
            <a:prstGeom prst="rect">
              <a:avLst/>
            </a:prstGeom>
            <a:solidFill>
              <a:srgbClr val="5E82B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rgbClr val="FFFF00"/>
                  </a:solidFill>
                </a:rPr>
                <a:t>Others, as necessary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BE6AB28-5DFA-C32B-8D30-D998B3F33CE5}"/>
              </a:ext>
            </a:extLst>
          </p:cNvPr>
          <p:cNvGrpSpPr/>
          <p:nvPr/>
        </p:nvGrpSpPr>
        <p:grpSpPr>
          <a:xfrm>
            <a:off x="334930" y="2611527"/>
            <a:ext cx="8525309" cy="961734"/>
            <a:chOff x="333590" y="2175890"/>
            <a:chExt cx="8525309" cy="961734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5A1F1B8-86C2-2474-4B21-7D6E3D995353}"/>
                </a:ext>
              </a:extLst>
            </p:cNvPr>
            <p:cNvGrpSpPr/>
            <p:nvPr/>
          </p:nvGrpSpPr>
          <p:grpSpPr>
            <a:xfrm>
              <a:off x="333590" y="2435793"/>
              <a:ext cx="8525309" cy="701831"/>
              <a:chOff x="249207" y="2390523"/>
              <a:chExt cx="8525309" cy="701831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9B43B1B-F4A8-44F6-BCBE-EA796D7F8ECE}"/>
                  </a:ext>
                </a:extLst>
              </p:cNvPr>
              <p:cNvSpPr/>
              <p:nvPr/>
            </p:nvSpPr>
            <p:spPr>
              <a:xfrm>
                <a:off x="249207" y="2390523"/>
                <a:ext cx="2842778" cy="701831"/>
              </a:xfrm>
              <a:prstGeom prst="rect">
                <a:avLst/>
              </a:prstGeom>
              <a:solidFill>
                <a:srgbClr val="5E82B6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FF00"/>
                    </a:solidFill>
                  </a:rPr>
                  <a:t>Water Planning Council </a:t>
                </a:r>
                <a:br>
                  <a:rPr lang="en-US" b="1" dirty="0">
                    <a:solidFill>
                      <a:srgbClr val="FFFF00"/>
                    </a:solidFill>
                  </a:rPr>
                </a:br>
                <a:r>
                  <a:rPr lang="en-US" b="1" dirty="0">
                    <a:solidFill>
                      <a:srgbClr val="FFFF00"/>
                    </a:solidFill>
                  </a:rPr>
                  <a:t>Advisory Group (WPCAG)</a:t>
                </a:r>
              </a:p>
            </p:txBody>
          </p: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E13B79C-F481-B3C3-79D0-40E4E14696DD}"/>
                  </a:ext>
                </a:extLst>
              </p:cNvPr>
              <p:cNvSpPr/>
              <p:nvPr/>
            </p:nvSpPr>
            <p:spPr>
              <a:xfrm>
                <a:off x="5931738" y="2391850"/>
                <a:ext cx="2842778" cy="699177"/>
              </a:xfrm>
              <a:prstGeom prst="rect">
                <a:avLst/>
              </a:prstGeom>
              <a:solidFill>
                <a:srgbClr val="5E82B6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FF00"/>
                    </a:solidFill>
                  </a:rPr>
                  <a:t>Standing Committees</a:t>
                </a:r>
              </a:p>
            </p:txBody>
          </p: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40908733-CF52-8E58-C981-25CD4387CB0C}"/>
                </a:ext>
              </a:extLst>
            </p:cNvPr>
            <p:cNvCxnSpPr>
              <a:cxnSpLocks/>
            </p:cNvCxnSpPr>
            <p:nvPr/>
          </p:nvCxnSpPr>
          <p:spPr>
            <a:xfrm>
              <a:off x="2219193" y="2187932"/>
              <a:ext cx="4649624" cy="0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D651CE3-A83D-1CCE-4C8F-E24961C7BD3E}"/>
                </a:ext>
              </a:extLst>
            </p:cNvPr>
            <p:cNvCxnSpPr/>
            <p:nvPr/>
          </p:nvCxnSpPr>
          <p:spPr>
            <a:xfrm>
              <a:off x="2211289" y="2175890"/>
              <a:ext cx="0" cy="24421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639A18C-C5BB-80CE-40CD-8D67A3A2FD8D}"/>
                </a:ext>
              </a:extLst>
            </p:cNvPr>
            <p:cNvCxnSpPr/>
            <p:nvPr/>
          </p:nvCxnSpPr>
          <p:spPr>
            <a:xfrm>
              <a:off x="6868817" y="2187932"/>
              <a:ext cx="0" cy="244218"/>
            </a:xfrm>
            <a:prstGeom prst="line">
              <a:avLst/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Freeform 110">
            <a:extLst>
              <a:ext uri="{FF2B5EF4-FFF2-40B4-BE49-F238E27FC236}">
                <a16:creationId xmlns:a16="http://schemas.microsoft.com/office/drawing/2014/main" id="{9A6EA4B6-181A-AB45-FDE3-357AB1C5D5A3}"/>
              </a:ext>
            </a:extLst>
          </p:cNvPr>
          <p:cNvSpPr/>
          <p:nvPr/>
        </p:nvSpPr>
        <p:spPr>
          <a:xfrm rot="10800000" flipH="1" flipV="1">
            <a:off x="3251170" y="2845676"/>
            <a:ext cx="2741318" cy="191703"/>
          </a:xfrm>
          <a:custGeom>
            <a:avLst/>
            <a:gdLst>
              <a:gd name="connsiteX0" fmla="*/ 0 w 922789"/>
              <a:gd name="connsiteY0" fmla="*/ 170939 h 187717"/>
              <a:gd name="connsiteX1" fmla="*/ 276837 w 922789"/>
              <a:gd name="connsiteY1" fmla="*/ 19937 h 187717"/>
              <a:gd name="connsiteX2" fmla="*/ 654341 w 922789"/>
              <a:gd name="connsiteY2" fmla="*/ 19937 h 187717"/>
              <a:gd name="connsiteX3" fmla="*/ 922789 w 922789"/>
              <a:gd name="connsiteY3" fmla="*/ 187717 h 187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2789" h="187717">
                <a:moveTo>
                  <a:pt x="0" y="170939"/>
                </a:moveTo>
                <a:cubicBezTo>
                  <a:pt x="83890" y="108021"/>
                  <a:pt x="167780" y="45104"/>
                  <a:pt x="276837" y="19937"/>
                </a:cubicBezTo>
                <a:cubicBezTo>
                  <a:pt x="385894" y="-5230"/>
                  <a:pt x="546682" y="-8026"/>
                  <a:pt x="654341" y="19937"/>
                </a:cubicBezTo>
                <a:cubicBezTo>
                  <a:pt x="762000" y="47900"/>
                  <a:pt x="842394" y="117808"/>
                  <a:pt x="922789" y="187717"/>
                </a:cubicBezTo>
              </a:path>
            </a:pathLst>
          </a:custGeom>
          <a:noFill/>
          <a:ln w="158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US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579A2AA-EAFA-6FEF-6F98-3ED59B4DCC4C}"/>
              </a:ext>
            </a:extLst>
          </p:cNvPr>
          <p:cNvSpPr/>
          <p:nvPr/>
        </p:nvSpPr>
        <p:spPr>
          <a:xfrm>
            <a:off x="6646770" y="3775443"/>
            <a:ext cx="1057750" cy="501797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FF00"/>
                </a:solidFill>
              </a:rPr>
              <a:t>Watershed Lands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0B67F40-9AE3-DC3D-DEEF-7F3C5CC71501}"/>
              </a:ext>
            </a:extLst>
          </p:cNvPr>
          <p:cNvSpPr/>
          <p:nvPr/>
        </p:nvSpPr>
        <p:spPr>
          <a:xfrm>
            <a:off x="7808551" y="3775443"/>
            <a:ext cx="1057750" cy="508895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FF00"/>
                </a:solidFill>
              </a:rPr>
              <a:t>Interagency Drought</a:t>
            </a:r>
          </a:p>
        </p:txBody>
      </p:sp>
    </p:spTree>
    <p:extLst>
      <p:ext uri="{BB962C8B-B14F-4D97-AF65-F5344CB8AC3E}">
        <p14:creationId xmlns:p14="http://schemas.microsoft.com/office/powerpoint/2010/main" val="3003534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74E2BC-08B5-4017-AF01-A9D4E152BFD4}"/>
              </a:ext>
            </a:extLst>
          </p:cNvPr>
          <p:cNvSpPr/>
          <p:nvPr/>
        </p:nvSpPr>
        <p:spPr>
          <a:xfrm>
            <a:off x="4550972" y="1033834"/>
            <a:ext cx="2743200" cy="685801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Water Planning Council </a:t>
            </a:r>
            <a:r>
              <a:rPr lang="en-US" dirty="0">
                <a:solidFill>
                  <a:schemeClr val="bg1"/>
                </a:solidFill>
              </a:rPr>
              <a:t>(WPC)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B43B1B-F4A8-44F6-BCBE-EA796D7F8ECE}"/>
              </a:ext>
            </a:extLst>
          </p:cNvPr>
          <p:cNvSpPr/>
          <p:nvPr/>
        </p:nvSpPr>
        <p:spPr>
          <a:xfrm>
            <a:off x="1322329" y="3156803"/>
            <a:ext cx="7001197" cy="1017052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b="1" dirty="0">
                <a:solidFill>
                  <a:srgbClr val="FFFF00"/>
                </a:solidFill>
              </a:rPr>
              <a:t>Implementation Work Group (IWG)</a:t>
            </a:r>
          </a:p>
          <a:p>
            <a:r>
              <a:rPr lang="en-US" sz="1400" dirty="0">
                <a:solidFill>
                  <a:schemeClr val="bg1"/>
                </a:solidFill>
              </a:rPr>
              <a:t>12 members:  State agency representatives, 1 each from DPH, DEEP, OPM, &amp; PURA; 2 instream advocates; 2 out-of-stream advocates; 2 WPCAG appointees; 2 Subject Matter Experts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D89088-B252-49EC-82C8-C740CBC27BE2}"/>
              </a:ext>
            </a:extLst>
          </p:cNvPr>
          <p:cNvSpPr/>
          <p:nvPr/>
        </p:nvSpPr>
        <p:spPr>
          <a:xfrm>
            <a:off x="2168536" y="4848169"/>
            <a:ext cx="4699185" cy="991097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Topical Sub-Work Groups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IWG appointees plus others as appropriate for the topic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98F67EC-B726-49F4-BFEF-362B5369EA6B}"/>
              </a:ext>
            </a:extLst>
          </p:cNvPr>
          <p:cNvCxnSpPr>
            <a:cxnSpLocks/>
          </p:cNvCxnSpPr>
          <p:nvPr/>
        </p:nvCxnSpPr>
        <p:spPr>
          <a:xfrm>
            <a:off x="4670528" y="4211698"/>
            <a:ext cx="0" cy="632045"/>
          </a:xfrm>
          <a:prstGeom prst="straightConnector1">
            <a:avLst/>
          </a:prstGeom>
          <a:ln w="158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40FD5BC-4CBF-43A7-A1C8-F709C82A5C1E}"/>
              </a:ext>
            </a:extLst>
          </p:cNvPr>
          <p:cNvSpPr/>
          <p:nvPr/>
        </p:nvSpPr>
        <p:spPr>
          <a:xfrm>
            <a:off x="1564206" y="1757510"/>
            <a:ext cx="2743200" cy="685801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WPC Advisory Group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Stakeholders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FD04738-EFF9-40FC-80BA-055D759ED53A}"/>
              </a:ext>
            </a:extLst>
          </p:cNvPr>
          <p:cNvCxnSpPr>
            <a:cxnSpLocks/>
          </p:cNvCxnSpPr>
          <p:nvPr/>
        </p:nvCxnSpPr>
        <p:spPr>
          <a:xfrm>
            <a:off x="5060698" y="1719635"/>
            <a:ext cx="0" cy="1411184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F47A735-6A96-48DC-B6EF-DA601A42453A}"/>
              </a:ext>
            </a:extLst>
          </p:cNvPr>
          <p:cNvCxnSpPr>
            <a:cxnSpLocks/>
          </p:cNvCxnSpPr>
          <p:nvPr/>
        </p:nvCxnSpPr>
        <p:spPr>
          <a:xfrm flipV="1">
            <a:off x="6246774" y="1733244"/>
            <a:ext cx="0" cy="1423559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38B93D2-3B38-4E00-A495-2F70424253EA}"/>
              </a:ext>
            </a:extLst>
          </p:cNvPr>
          <p:cNvGrpSpPr/>
          <p:nvPr/>
        </p:nvGrpSpPr>
        <p:grpSpPr>
          <a:xfrm>
            <a:off x="1711199" y="2437462"/>
            <a:ext cx="2733345" cy="703613"/>
            <a:chOff x="2102550" y="2458482"/>
            <a:chExt cx="1974152" cy="703613"/>
          </a:xfrm>
        </p:grpSpPr>
        <p:sp>
          <p:nvSpPr>
            <p:cNvPr id="20" name="Freeform 110">
              <a:extLst>
                <a:ext uri="{FF2B5EF4-FFF2-40B4-BE49-F238E27FC236}">
                  <a16:creationId xmlns:a16="http://schemas.microsoft.com/office/drawing/2014/main" id="{E44179C1-BBD0-49A7-BA97-6F2C3CAD7A6E}"/>
                </a:ext>
              </a:extLst>
            </p:cNvPr>
            <p:cNvSpPr/>
            <p:nvPr/>
          </p:nvSpPr>
          <p:spPr>
            <a:xfrm rot="4047201">
              <a:off x="3614654" y="2756646"/>
              <a:ext cx="700202" cy="103873"/>
            </a:xfrm>
            <a:custGeom>
              <a:avLst/>
              <a:gdLst>
                <a:gd name="connsiteX0" fmla="*/ 0 w 922789"/>
                <a:gd name="connsiteY0" fmla="*/ 170939 h 187717"/>
                <a:gd name="connsiteX1" fmla="*/ 276837 w 922789"/>
                <a:gd name="connsiteY1" fmla="*/ 19937 h 187717"/>
                <a:gd name="connsiteX2" fmla="*/ 654341 w 922789"/>
                <a:gd name="connsiteY2" fmla="*/ 19937 h 187717"/>
                <a:gd name="connsiteX3" fmla="*/ 922789 w 922789"/>
                <a:gd name="connsiteY3" fmla="*/ 187717 h 187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2789" h="187717">
                  <a:moveTo>
                    <a:pt x="0" y="170939"/>
                  </a:moveTo>
                  <a:cubicBezTo>
                    <a:pt x="83890" y="108021"/>
                    <a:pt x="167780" y="45104"/>
                    <a:pt x="276837" y="19937"/>
                  </a:cubicBezTo>
                  <a:cubicBezTo>
                    <a:pt x="385894" y="-5230"/>
                    <a:pt x="546682" y="-8026"/>
                    <a:pt x="654341" y="19937"/>
                  </a:cubicBezTo>
                  <a:cubicBezTo>
                    <a:pt x="762000" y="47900"/>
                    <a:pt x="842394" y="117808"/>
                    <a:pt x="922789" y="187717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US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1" name="Freeform 110">
              <a:extLst>
                <a:ext uri="{FF2B5EF4-FFF2-40B4-BE49-F238E27FC236}">
                  <a16:creationId xmlns:a16="http://schemas.microsoft.com/office/drawing/2014/main" id="{F8598586-9FC0-4709-B2F1-A5AECB62BED5}"/>
                </a:ext>
              </a:extLst>
            </p:cNvPr>
            <p:cNvSpPr/>
            <p:nvPr/>
          </p:nvSpPr>
          <p:spPr>
            <a:xfrm rot="4258992" flipH="1" flipV="1">
              <a:off x="1822576" y="2767048"/>
              <a:ext cx="675021" cy="115073"/>
            </a:xfrm>
            <a:custGeom>
              <a:avLst/>
              <a:gdLst>
                <a:gd name="connsiteX0" fmla="*/ 0 w 922789"/>
                <a:gd name="connsiteY0" fmla="*/ 170939 h 187717"/>
                <a:gd name="connsiteX1" fmla="*/ 276837 w 922789"/>
                <a:gd name="connsiteY1" fmla="*/ 19937 h 187717"/>
                <a:gd name="connsiteX2" fmla="*/ 654341 w 922789"/>
                <a:gd name="connsiteY2" fmla="*/ 19937 h 187717"/>
                <a:gd name="connsiteX3" fmla="*/ 922789 w 922789"/>
                <a:gd name="connsiteY3" fmla="*/ 187717 h 187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2789" h="187717">
                  <a:moveTo>
                    <a:pt x="0" y="170939"/>
                  </a:moveTo>
                  <a:cubicBezTo>
                    <a:pt x="83890" y="108021"/>
                    <a:pt x="167780" y="45104"/>
                    <a:pt x="276837" y="19937"/>
                  </a:cubicBezTo>
                  <a:cubicBezTo>
                    <a:pt x="385894" y="-5230"/>
                    <a:pt x="546682" y="-8026"/>
                    <a:pt x="654341" y="19937"/>
                  </a:cubicBezTo>
                  <a:cubicBezTo>
                    <a:pt x="762000" y="47900"/>
                    <a:pt x="842394" y="117808"/>
                    <a:pt x="922789" y="187717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US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6236A6C-D2A1-4878-97C4-B6945008B1A5}"/>
                </a:ext>
              </a:extLst>
            </p:cNvPr>
            <p:cNvSpPr txBox="1"/>
            <p:nvPr/>
          </p:nvSpPr>
          <p:spPr>
            <a:xfrm>
              <a:off x="2287269" y="2559715"/>
              <a:ext cx="17894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Reality check and stakeholder feedback on draft IWG deliverables. 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B544838-B8D1-400C-8EC0-27D7638D012B}"/>
              </a:ext>
            </a:extLst>
          </p:cNvPr>
          <p:cNvSpPr txBox="1"/>
          <p:nvPr/>
        </p:nvSpPr>
        <p:spPr>
          <a:xfrm>
            <a:off x="618978" y="178682"/>
            <a:ext cx="794695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5578AB"/>
                </a:solidFill>
              </a:rPr>
              <a:t>State Water Plan Implementation Flow Chart</a:t>
            </a:r>
          </a:p>
        </p:txBody>
      </p:sp>
      <p:sp>
        <p:nvSpPr>
          <p:cNvPr id="25" name="Line Callout 2 (Border and Accent Bar) 151">
            <a:extLst>
              <a:ext uri="{FF2B5EF4-FFF2-40B4-BE49-F238E27FC236}">
                <a16:creationId xmlns:a16="http://schemas.microsoft.com/office/drawing/2014/main" id="{6A4F867C-A5DD-4CA2-A7AC-F9D915FB7F60}"/>
              </a:ext>
            </a:extLst>
          </p:cNvPr>
          <p:cNvSpPr/>
          <p:nvPr/>
        </p:nvSpPr>
        <p:spPr>
          <a:xfrm>
            <a:off x="7540841" y="4477349"/>
            <a:ext cx="1004062" cy="523220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7024"/>
              <a:gd name="adj6" fmla="val -67496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1100" dirty="0">
                <a:solidFill>
                  <a:srgbClr val="000000"/>
                </a:solidFill>
                <a:latin typeface="Calibri"/>
              </a:rPr>
              <a:t>Conflict Resolution </a:t>
            </a:r>
            <a:br>
              <a:rPr lang="en-US" sz="1100" dirty="0">
                <a:solidFill>
                  <a:srgbClr val="000000"/>
                </a:solidFill>
                <a:latin typeface="Calibri"/>
              </a:rPr>
            </a:br>
            <a:r>
              <a:rPr lang="en-US" sz="1100" dirty="0">
                <a:solidFill>
                  <a:srgbClr val="000000"/>
                </a:solidFill>
                <a:latin typeface="Calibri"/>
              </a:rPr>
              <a:t>(if necessary)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3133A38-025B-4CE3-94AF-08DD4A332F65}"/>
              </a:ext>
            </a:extLst>
          </p:cNvPr>
          <p:cNvSpPr/>
          <p:nvPr/>
        </p:nvSpPr>
        <p:spPr>
          <a:xfrm>
            <a:off x="2320936" y="5000569"/>
            <a:ext cx="4699185" cy="991097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Topical Sub-Work Groups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IWG appointees plus others as appropriate for the topic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3B040D5-D671-45B4-800E-EAD536A27697}"/>
              </a:ext>
            </a:extLst>
          </p:cNvPr>
          <p:cNvSpPr/>
          <p:nvPr/>
        </p:nvSpPr>
        <p:spPr>
          <a:xfrm>
            <a:off x="2473336" y="5152969"/>
            <a:ext cx="4699185" cy="991097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Topical Sub-Work Groups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IWG appointees plus others as appropriate for the topic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FA11E5B-272D-4C42-AB6F-3174123A6749}"/>
              </a:ext>
            </a:extLst>
          </p:cNvPr>
          <p:cNvSpPr/>
          <p:nvPr/>
        </p:nvSpPr>
        <p:spPr>
          <a:xfrm>
            <a:off x="2625736" y="5305369"/>
            <a:ext cx="4699185" cy="991097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Topical Sub-Work Groups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IWG appointees plus others as appropriate for the topic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B39652E-7315-441D-ACE4-A37C62141910}"/>
              </a:ext>
            </a:extLst>
          </p:cNvPr>
          <p:cNvSpPr/>
          <p:nvPr/>
        </p:nvSpPr>
        <p:spPr>
          <a:xfrm>
            <a:off x="2778136" y="5457769"/>
            <a:ext cx="4699185" cy="991097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Topical Sub-Work Groups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IWG appointees plus others as appropriate for the topic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C8A54E3-FC6E-4C1D-8C20-1D770AB2A8F1}"/>
              </a:ext>
            </a:extLst>
          </p:cNvPr>
          <p:cNvSpPr/>
          <p:nvPr/>
        </p:nvSpPr>
        <p:spPr>
          <a:xfrm>
            <a:off x="2930536" y="5610169"/>
            <a:ext cx="4699185" cy="991097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Topical Sub-Work Groups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IWG appointees plus others as appropriate for the topic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D9F4410-A67E-4785-8C6C-5637F314833E}"/>
              </a:ext>
            </a:extLst>
          </p:cNvPr>
          <p:cNvSpPr/>
          <p:nvPr/>
        </p:nvSpPr>
        <p:spPr>
          <a:xfrm>
            <a:off x="3082936" y="5762569"/>
            <a:ext cx="4699185" cy="991097"/>
          </a:xfrm>
          <a:prstGeom prst="rect">
            <a:avLst/>
          </a:prstGeom>
          <a:solidFill>
            <a:srgbClr val="5E8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Topical Sub-Work Groups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One or more members of </a:t>
            </a:r>
            <a:r>
              <a:rPr lang="en-US" sz="1400">
                <a:solidFill>
                  <a:schemeClr val="bg1"/>
                </a:solidFill>
              </a:rPr>
              <a:t>the </a:t>
            </a:r>
            <a:r>
              <a:rPr lang="en-US" sz="1400" dirty="0">
                <a:solidFill>
                  <a:schemeClr val="bg1"/>
                </a:solidFill>
              </a:rPr>
              <a:t>I</a:t>
            </a:r>
            <a:r>
              <a:rPr lang="en-US" sz="1400">
                <a:solidFill>
                  <a:schemeClr val="bg1"/>
                </a:solidFill>
              </a:rPr>
              <a:t>WG </a:t>
            </a:r>
            <a:r>
              <a:rPr lang="en-US" sz="1400" dirty="0">
                <a:solidFill>
                  <a:schemeClr val="bg1"/>
                </a:solidFill>
              </a:rPr>
              <a:t>plus others as appropriate for the topic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D83E384-6244-4812-B5F1-17047576ED5D}"/>
              </a:ext>
            </a:extLst>
          </p:cNvPr>
          <p:cNvSpPr txBox="1"/>
          <p:nvPr/>
        </p:nvSpPr>
        <p:spPr>
          <a:xfrm>
            <a:off x="429139" y="4211698"/>
            <a:ext cx="4354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189"/>
            <a:r>
              <a:rPr lang="en-US" sz="1200" dirty="0"/>
              <a:t>Delegate to consider Scope, Schedule, Funding, Resources, Data: what exists and what is needed, Studies, Partnerships, Need for legislative action, Obstacles</a:t>
            </a:r>
          </a:p>
          <a:p>
            <a:endParaRPr lang="en-US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5A69E1-30C2-4391-9D3E-98E91CCF3FF7}"/>
              </a:ext>
            </a:extLst>
          </p:cNvPr>
          <p:cNvSpPr txBox="1"/>
          <p:nvPr/>
        </p:nvSpPr>
        <p:spPr>
          <a:xfrm rot="16200000">
            <a:off x="4357117" y="2048299"/>
            <a:ext cx="1319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Assign topics</a:t>
            </a:r>
          </a:p>
          <a:p>
            <a:pPr algn="ctr"/>
            <a:endParaRPr lang="en-US" sz="800" dirty="0"/>
          </a:p>
          <a:p>
            <a:pPr algn="ctr"/>
            <a:r>
              <a:rPr lang="en-US" sz="1200" dirty="0"/>
              <a:t>Appoint members</a:t>
            </a:r>
          </a:p>
        </p:txBody>
      </p:sp>
      <p:sp>
        <p:nvSpPr>
          <p:cNvPr id="35" name="Rounded Rectangle 12">
            <a:extLst>
              <a:ext uri="{FF2B5EF4-FFF2-40B4-BE49-F238E27FC236}">
                <a16:creationId xmlns:a16="http://schemas.microsoft.com/office/drawing/2014/main" id="{76BE0816-1FBE-43B9-A7F4-6337AA1A545E}"/>
              </a:ext>
            </a:extLst>
          </p:cNvPr>
          <p:cNvSpPr/>
          <p:nvPr/>
        </p:nvSpPr>
        <p:spPr>
          <a:xfrm>
            <a:off x="5559305" y="2155756"/>
            <a:ext cx="1421619" cy="515506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1200" b="1" dirty="0">
                <a:solidFill>
                  <a:srgbClr val="FFFFFF"/>
                </a:solidFill>
                <a:latin typeface="Calibri"/>
              </a:rPr>
              <a:t>Recommendations &amp; Tradeoffs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16703A6-0FE7-43C9-95B9-D34E2CBF51EC}"/>
              </a:ext>
            </a:extLst>
          </p:cNvPr>
          <p:cNvSpPr txBox="1"/>
          <p:nvPr/>
        </p:nvSpPr>
        <p:spPr>
          <a:xfrm>
            <a:off x="5125344" y="4326256"/>
            <a:ext cx="1894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Discuss/debate options, draft recommendations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FBCC46C-3C23-40F8-8071-F43ACAE15D4C}"/>
              </a:ext>
            </a:extLst>
          </p:cNvPr>
          <p:cNvCxnSpPr>
            <a:cxnSpLocks/>
          </p:cNvCxnSpPr>
          <p:nvPr/>
        </p:nvCxnSpPr>
        <p:spPr>
          <a:xfrm flipV="1">
            <a:off x="5125344" y="4203673"/>
            <a:ext cx="0" cy="632045"/>
          </a:xfrm>
          <a:prstGeom prst="straightConnector1">
            <a:avLst/>
          </a:prstGeom>
          <a:ln w="158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844670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Interior">
  <a:themeElements>
    <a:clrScheme name="LFT_PPT">
      <a:dk1>
        <a:srgbClr val="000000"/>
      </a:dk1>
      <a:lt1>
        <a:srgbClr val="FFFFFF"/>
      </a:lt1>
      <a:dk2>
        <a:srgbClr val="003399"/>
      </a:dk2>
      <a:lt2>
        <a:srgbClr val="C0B7AF"/>
      </a:lt2>
      <a:accent1>
        <a:srgbClr val="7AC143"/>
      </a:accent1>
      <a:accent2>
        <a:srgbClr val="00BBE5"/>
      </a:accent2>
      <a:accent3>
        <a:srgbClr val="F47B20"/>
      </a:accent3>
      <a:accent4>
        <a:srgbClr val="FFD65A"/>
      </a:accent4>
      <a:accent5>
        <a:srgbClr val="AAD3F1"/>
      </a:accent5>
      <a:accent6>
        <a:srgbClr val="00929F"/>
      </a:accent6>
      <a:hlink>
        <a:srgbClr val="003399"/>
      </a:hlink>
      <a:folHlink>
        <a:srgbClr val="C2E1F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FT_PPT_16x9.potx" id="{37CE19F5-52B5-4BC2-9144-D77932129C99}" vid="{C9CF0389-4DEE-439B-97D5-C986D2C4E7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279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White Interior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WPC Management Structure / Decision Framework for Pathways Forward</dc:title>
  <dc:creator>Virginia de Lima</dc:creator>
  <cp:lastModifiedBy>Wittchen, Bruce</cp:lastModifiedBy>
  <cp:revision>40</cp:revision>
  <cp:lastPrinted>2018-07-06T14:52:45Z</cp:lastPrinted>
  <dcterms:created xsi:type="dcterms:W3CDTF">2017-12-11T21:22:53Z</dcterms:created>
  <dcterms:modified xsi:type="dcterms:W3CDTF">2023-12-12T12:43:34Z</dcterms:modified>
</cp:coreProperties>
</file>