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2" r:id="rId4"/>
    <p:sldId id="263" r:id="rId5"/>
    <p:sldId id="264" r:id="rId6"/>
    <p:sldId id="258" r:id="rId7"/>
    <p:sldId id="259" r:id="rId8"/>
    <p:sldId id="260"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283" autoAdjust="0"/>
  </p:normalViewPr>
  <p:slideViewPr>
    <p:cSldViewPr snapToGrid="0">
      <p:cViewPr varScale="1">
        <p:scale>
          <a:sx n="107" d="100"/>
          <a:sy n="107" d="100"/>
        </p:scale>
        <p:origin x="576" y="114"/>
      </p:cViewPr>
      <p:guideLst/>
    </p:cSldViewPr>
  </p:slideViewPr>
  <p:outlineViewPr>
    <p:cViewPr>
      <p:scale>
        <a:sx n="33" d="100"/>
        <a:sy n="33" d="100"/>
      </p:scale>
      <p:origin x="0" y="-1518"/>
    </p:cViewPr>
  </p:outlineViewPr>
  <p:notesTextViewPr>
    <p:cViewPr>
      <p:scale>
        <a:sx n="1" d="1"/>
        <a:sy n="1" d="1"/>
      </p:scale>
      <p:origin x="0" y="0"/>
    </p:cViewPr>
  </p:notesTextViewPr>
  <p:notesViewPr>
    <p:cSldViewPr snapToGrid="0">
      <p:cViewPr>
        <p:scale>
          <a:sx n="200" d="100"/>
          <a:sy n="200" d="100"/>
        </p:scale>
        <p:origin x="1392" y="-7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3C3CB-2490-4819-8ECA-A32427B5FF82}"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42C5B-66E6-4375-AA66-E58BFA2680EF}" type="slidenum">
              <a:rPr lang="en-US" smtClean="0"/>
              <a:t>‹#›</a:t>
            </a:fld>
            <a:endParaRPr lang="en-US"/>
          </a:p>
        </p:txBody>
      </p:sp>
    </p:spTree>
    <p:extLst>
      <p:ext uri="{BB962C8B-B14F-4D97-AF65-F5344CB8AC3E}">
        <p14:creationId xmlns:p14="http://schemas.microsoft.com/office/powerpoint/2010/main" val="385076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A42C5B-66E6-4375-AA66-E58BFA2680EF}" type="slidenum">
              <a:rPr lang="en-US" smtClean="0"/>
              <a:t>4</a:t>
            </a:fld>
            <a:endParaRPr lang="en-US"/>
          </a:p>
        </p:txBody>
      </p:sp>
    </p:spTree>
    <p:extLst>
      <p:ext uri="{BB962C8B-B14F-4D97-AF65-F5344CB8AC3E}">
        <p14:creationId xmlns:p14="http://schemas.microsoft.com/office/powerpoint/2010/main" val="329044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A42C5B-66E6-4375-AA66-E58BFA2680EF}" type="slidenum">
              <a:rPr lang="en-US" smtClean="0"/>
              <a:t>5</a:t>
            </a:fld>
            <a:endParaRPr lang="en-US"/>
          </a:p>
        </p:txBody>
      </p:sp>
    </p:spTree>
    <p:extLst>
      <p:ext uri="{BB962C8B-B14F-4D97-AF65-F5344CB8AC3E}">
        <p14:creationId xmlns:p14="http://schemas.microsoft.com/office/powerpoint/2010/main" val="263345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A42C5B-66E6-4375-AA66-E58BFA2680EF}" type="slidenum">
              <a:rPr lang="en-US" smtClean="0"/>
              <a:t>6</a:t>
            </a:fld>
            <a:endParaRPr lang="en-US"/>
          </a:p>
        </p:txBody>
      </p:sp>
    </p:spTree>
    <p:extLst>
      <p:ext uri="{BB962C8B-B14F-4D97-AF65-F5344CB8AC3E}">
        <p14:creationId xmlns:p14="http://schemas.microsoft.com/office/powerpoint/2010/main" val="328990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Run through of Web – Add 3 digit Certificate Number, Need dummy info to do a run</a:t>
            </a:r>
            <a:r>
              <a:rPr lang="en-US" baseline="0" dirty="0"/>
              <a:t> through.</a:t>
            </a:r>
            <a:endParaRPr lang="en-US" dirty="0"/>
          </a:p>
        </p:txBody>
      </p:sp>
      <p:sp>
        <p:nvSpPr>
          <p:cNvPr id="4" name="Slide Number Placeholder 3"/>
          <p:cNvSpPr>
            <a:spLocks noGrp="1"/>
          </p:cNvSpPr>
          <p:nvPr>
            <p:ph type="sldNum" sz="quarter" idx="5"/>
          </p:nvPr>
        </p:nvSpPr>
        <p:spPr/>
        <p:txBody>
          <a:bodyPr/>
          <a:lstStyle/>
          <a:p>
            <a:fld id="{F0A42C5B-66E6-4375-AA66-E58BFA2680EF}" type="slidenum">
              <a:rPr lang="en-US" smtClean="0"/>
              <a:t>7</a:t>
            </a:fld>
            <a:endParaRPr lang="en-US"/>
          </a:p>
        </p:txBody>
      </p:sp>
    </p:spTree>
    <p:extLst>
      <p:ext uri="{BB962C8B-B14F-4D97-AF65-F5344CB8AC3E}">
        <p14:creationId xmlns:p14="http://schemas.microsoft.com/office/powerpoint/2010/main" val="380508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going out to Retirees to ask them to contact their local school HR if interested and inquire.</a:t>
            </a:r>
          </a:p>
          <a:p>
            <a:r>
              <a:rPr lang="en-US" dirty="0"/>
              <a:t>If</a:t>
            </a:r>
            <a:r>
              <a:rPr lang="en-US" baseline="0" dirty="0"/>
              <a:t> someone asks about lists should email PRR.  We will respond on an individual basis.  Don’t suggest it.</a:t>
            </a:r>
          </a:p>
          <a:p>
            <a:r>
              <a:rPr lang="en-US" baseline="0" dirty="0"/>
              <a:t>Direct retiree inquiries to districts.</a:t>
            </a:r>
            <a:endParaRPr lang="en-US" dirty="0"/>
          </a:p>
        </p:txBody>
      </p:sp>
      <p:sp>
        <p:nvSpPr>
          <p:cNvPr id="4" name="Slide Number Placeholder 3"/>
          <p:cNvSpPr>
            <a:spLocks noGrp="1"/>
          </p:cNvSpPr>
          <p:nvPr>
            <p:ph type="sldNum" sz="quarter" idx="5"/>
          </p:nvPr>
        </p:nvSpPr>
        <p:spPr/>
        <p:txBody>
          <a:bodyPr/>
          <a:lstStyle/>
          <a:p>
            <a:fld id="{F0A42C5B-66E6-4375-AA66-E58BFA2680EF}" type="slidenum">
              <a:rPr lang="en-US" smtClean="0"/>
              <a:t>8</a:t>
            </a:fld>
            <a:endParaRPr lang="en-US"/>
          </a:p>
        </p:txBody>
      </p:sp>
    </p:spTree>
    <p:extLst>
      <p:ext uri="{BB962C8B-B14F-4D97-AF65-F5344CB8AC3E}">
        <p14:creationId xmlns:p14="http://schemas.microsoft.com/office/powerpoint/2010/main" val="335134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going out to Retirees to ask them to contact their local school HR if interested and inquire.</a:t>
            </a:r>
          </a:p>
          <a:p>
            <a:r>
              <a:rPr lang="en-US" dirty="0"/>
              <a:t>If</a:t>
            </a:r>
            <a:r>
              <a:rPr lang="en-US" baseline="0" dirty="0"/>
              <a:t> someone asks about lists should email PRR.  We will respond on an individual basis.  Don’t suggest it.</a:t>
            </a:r>
          </a:p>
          <a:p>
            <a:r>
              <a:rPr lang="en-US" baseline="0" dirty="0"/>
              <a:t>Direct retiree inquiries to districts.</a:t>
            </a:r>
            <a:endParaRPr lang="en-US" dirty="0"/>
          </a:p>
        </p:txBody>
      </p:sp>
      <p:sp>
        <p:nvSpPr>
          <p:cNvPr id="4" name="Slide Number Placeholder 3"/>
          <p:cNvSpPr>
            <a:spLocks noGrp="1"/>
          </p:cNvSpPr>
          <p:nvPr>
            <p:ph type="sldNum" sz="quarter" idx="5"/>
          </p:nvPr>
        </p:nvSpPr>
        <p:spPr/>
        <p:txBody>
          <a:bodyPr/>
          <a:lstStyle/>
          <a:p>
            <a:fld id="{F0A42C5B-66E6-4375-AA66-E58BFA2680EF}" type="slidenum">
              <a:rPr lang="en-US" smtClean="0"/>
              <a:t>9</a:t>
            </a:fld>
            <a:endParaRPr lang="en-US"/>
          </a:p>
        </p:txBody>
      </p:sp>
    </p:spTree>
    <p:extLst>
      <p:ext uri="{BB962C8B-B14F-4D97-AF65-F5344CB8AC3E}">
        <p14:creationId xmlns:p14="http://schemas.microsoft.com/office/powerpoint/2010/main" val="34798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217690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3FB5E-1DBB-4AE7-88F9-99760556EEA2}"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320321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3503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9071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329326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354340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307043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4120462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50105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406185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23028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3FB5E-1DBB-4AE7-88F9-99760556EEA2}"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55371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3FB5E-1DBB-4AE7-88F9-99760556EEA2}"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403762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256757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160145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793FB5E-1DBB-4AE7-88F9-99760556EEA2}" type="datetimeFigureOut">
              <a:rPr lang="en-US" smtClean="0"/>
              <a:t>1/13/2022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217488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3FB5E-1DBB-4AE7-88F9-99760556EEA2}"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CB812-A24C-41E7-B576-9DFC03BDED30}" type="slidenum">
              <a:rPr lang="en-US" smtClean="0"/>
              <a:t>‹#›</a:t>
            </a:fld>
            <a:endParaRPr lang="en-US"/>
          </a:p>
        </p:txBody>
      </p:sp>
    </p:spTree>
    <p:extLst>
      <p:ext uri="{BB962C8B-B14F-4D97-AF65-F5344CB8AC3E}">
        <p14:creationId xmlns:p14="http://schemas.microsoft.com/office/powerpoint/2010/main" val="96275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793FB5E-1DBB-4AE7-88F9-99760556EEA2}" type="datetimeFigureOut">
              <a:rPr lang="en-US" smtClean="0"/>
              <a:t>1/13/2022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BCB812-A24C-41E7-B576-9DFC03BDED30}" type="slidenum">
              <a:rPr lang="en-US" smtClean="0"/>
              <a:t>‹#›</a:t>
            </a:fld>
            <a:endParaRPr lang="en-US"/>
          </a:p>
        </p:txBody>
      </p:sp>
    </p:spTree>
    <p:extLst>
      <p:ext uri="{BB962C8B-B14F-4D97-AF65-F5344CB8AC3E}">
        <p14:creationId xmlns:p14="http://schemas.microsoft.com/office/powerpoint/2010/main" val="41666317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rtal.ct.gov/TRB/Content/Post-Retirement-Reemployment/Post-Retirement-Reemployment-Men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mailto:trb.prr@CT.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ortal.ct.gov/TRB/Content/Post-Retirement-Reemployment/Post-Retirement-Reemployment-Menu"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9A07-E555-4F76-B37F-0AF7ECF622E9}"/>
              </a:ext>
            </a:extLst>
          </p:cNvPr>
          <p:cNvSpPr>
            <a:spLocks noGrp="1"/>
          </p:cNvSpPr>
          <p:nvPr>
            <p:ph type="ctrTitle"/>
          </p:nvPr>
        </p:nvSpPr>
        <p:spPr>
          <a:xfrm>
            <a:off x="418012" y="692332"/>
            <a:ext cx="10004372" cy="3196087"/>
          </a:xfrm>
        </p:spPr>
        <p:txBody>
          <a:bodyPr/>
          <a:lstStyle/>
          <a:p>
            <a:pPr algn="ctr"/>
            <a:r>
              <a:rPr lang="en-US" sz="6000" dirty="0"/>
              <a:t>CT Teachers’ Retirement Board Post Retirement Reemployment</a:t>
            </a:r>
          </a:p>
        </p:txBody>
      </p:sp>
      <p:sp>
        <p:nvSpPr>
          <p:cNvPr id="3" name="Subtitle 2">
            <a:extLst>
              <a:ext uri="{FF2B5EF4-FFF2-40B4-BE49-F238E27FC236}">
                <a16:creationId xmlns:a16="http://schemas.microsoft.com/office/drawing/2014/main" id="{4AA3BF31-9D5C-46C5-BCB8-1D2A24FEE571}"/>
              </a:ext>
            </a:extLst>
          </p:cNvPr>
          <p:cNvSpPr>
            <a:spLocks noGrp="1"/>
          </p:cNvSpPr>
          <p:nvPr>
            <p:ph type="subTitle" idx="1"/>
          </p:nvPr>
        </p:nvSpPr>
        <p:spPr>
          <a:xfrm>
            <a:off x="715413" y="4857558"/>
            <a:ext cx="9835697" cy="1308110"/>
          </a:xfrm>
        </p:spPr>
        <p:txBody>
          <a:bodyPr>
            <a:normAutofit/>
          </a:bodyPr>
          <a:lstStyle/>
          <a:p>
            <a:pPr algn="ctr"/>
            <a:r>
              <a:rPr lang="en-US" sz="2800" dirty="0"/>
              <a:t>executive order 14e: REEMPLOYMENT OF RETIRED TEACHERS TO HELP ADDRESS TEACHER SHORTAGE</a:t>
            </a:r>
          </a:p>
        </p:txBody>
      </p:sp>
    </p:spTree>
    <p:extLst>
      <p:ext uri="{BB962C8B-B14F-4D97-AF65-F5344CB8AC3E}">
        <p14:creationId xmlns:p14="http://schemas.microsoft.com/office/powerpoint/2010/main" val="9229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A3EE-3515-4955-8322-CD7C5713640C}"/>
              </a:ext>
            </a:extLst>
          </p:cNvPr>
          <p:cNvSpPr>
            <a:spLocks noGrp="1"/>
          </p:cNvSpPr>
          <p:nvPr>
            <p:ph type="title"/>
          </p:nvPr>
        </p:nvSpPr>
        <p:spPr>
          <a:xfrm>
            <a:off x="646111" y="452718"/>
            <a:ext cx="9296675" cy="892606"/>
          </a:xfrm>
        </p:spPr>
        <p:txBody>
          <a:bodyPr/>
          <a:lstStyle/>
          <a:p>
            <a:r>
              <a:rPr lang="en-US" dirty="0"/>
              <a:t>How does the EO help to provide additional staff? (45% Limit)</a:t>
            </a:r>
          </a:p>
        </p:txBody>
      </p:sp>
      <p:sp>
        <p:nvSpPr>
          <p:cNvPr id="3" name="Content Placeholder 2">
            <a:extLst>
              <a:ext uri="{FF2B5EF4-FFF2-40B4-BE49-F238E27FC236}">
                <a16:creationId xmlns:a16="http://schemas.microsoft.com/office/drawing/2014/main" id="{57022ECF-013E-4C27-B28E-31CAD7B48C82}"/>
              </a:ext>
            </a:extLst>
          </p:cNvPr>
          <p:cNvSpPr>
            <a:spLocks noGrp="1"/>
          </p:cNvSpPr>
          <p:nvPr>
            <p:ph idx="1"/>
          </p:nvPr>
        </p:nvSpPr>
        <p:spPr>
          <a:xfrm>
            <a:off x="646111" y="2154621"/>
            <a:ext cx="9740763" cy="3769101"/>
          </a:xfrm>
        </p:spPr>
        <p:txBody>
          <a:bodyPr>
            <a:normAutofit lnSpcReduction="10000"/>
          </a:bodyPr>
          <a:lstStyle/>
          <a:p>
            <a:r>
              <a:rPr lang="en-US" sz="2400" dirty="0"/>
              <a:t>Under 45% Rule:</a:t>
            </a:r>
          </a:p>
          <a:p>
            <a:pPr lvl="1"/>
            <a:r>
              <a:rPr lang="en-US" sz="2200" dirty="0"/>
              <a:t>Eligible Retirees will now be able to Teach for the 2021-22 school year</a:t>
            </a:r>
          </a:p>
          <a:p>
            <a:pPr lvl="1"/>
            <a:r>
              <a:rPr lang="en-US" sz="2200" dirty="0"/>
              <a:t>Earnings &amp; compensation from 7/1/2021 – 2/15/2022 are </a:t>
            </a:r>
            <a:r>
              <a:rPr lang="en-US" sz="2200"/>
              <a:t>excluded from </a:t>
            </a:r>
            <a:r>
              <a:rPr lang="en-US" sz="2200" dirty="0"/>
              <a:t>the 45% maximum school year limit</a:t>
            </a:r>
          </a:p>
          <a:p>
            <a:pPr lvl="2"/>
            <a:r>
              <a:rPr lang="en-US" sz="2000" dirty="0"/>
              <a:t>Allow individuals who have previously reached the maximum limit or those who will soon reach the limit to continue employment</a:t>
            </a:r>
          </a:p>
          <a:p>
            <a:pPr lvl="2"/>
            <a:r>
              <a:rPr lang="en-US" sz="2000" dirty="0"/>
              <a:t>Almost all individuals will be able to finish out employment for the school year  from 2/16/2022 – 6/30/2022 provided there are not significant fringe benefits that will lead to exceeding the 45% limit</a:t>
            </a:r>
            <a:endParaRPr lang="en-US" sz="2200" dirty="0"/>
          </a:p>
          <a:p>
            <a:pPr lvl="1"/>
            <a:endParaRPr lang="en-US" sz="2200" dirty="0"/>
          </a:p>
        </p:txBody>
      </p:sp>
    </p:spTree>
    <p:extLst>
      <p:ext uri="{BB962C8B-B14F-4D97-AF65-F5344CB8AC3E}">
        <p14:creationId xmlns:p14="http://schemas.microsoft.com/office/powerpoint/2010/main" val="401072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A3EE-3515-4955-8322-CD7C5713640C}"/>
              </a:ext>
            </a:extLst>
          </p:cNvPr>
          <p:cNvSpPr>
            <a:spLocks noGrp="1"/>
          </p:cNvSpPr>
          <p:nvPr>
            <p:ph type="title"/>
          </p:nvPr>
        </p:nvSpPr>
        <p:spPr>
          <a:xfrm>
            <a:off x="646111" y="452718"/>
            <a:ext cx="9611986" cy="892606"/>
          </a:xfrm>
        </p:spPr>
        <p:txBody>
          <a:bodyPr/>
          <a:lstStyle/>
          <a:p>
            <a:r>
              <a:rPr lang="en-US" dirty="0"/>
              <a:t>How does the EO help to provide additional staff? (PRR Rules)</a:t>
            </a:r>
          </a:p>
        </p:txBody>
      </p:sp>
      <p:sp>
        <p:nvSpPr>
          <p:cNvPr id="3" name="Content Placeholder 2">
            <a:extLst>
              <a:ext uri="{FF2B5EF4-FFF2-40B4-BE49-F238E27FC236}">
                <a16:creationId xmlns:a16="http://schemas.microsoft.com/office/drawing/2014/main" id="{57022ECF-013E-4C27-B28E-31CAD7B48C82}"/>
              </a:ext>
            </a:extLst>
          </p:cNvPr>
          <p:cNvSpPr>
            <a:spLocks noGrp="1"/>
          </p:cNvSpPr>
          <p:nvPr>
            <p:ph idx="1"/>
          </p:nvPr>
        </p:nvSpPr>
        <p:spPr>
          <a:xfrm>
            <a:off x="646111" y="2459116"/>
            <a:ext cx="9678619" cy="3009356"/>
          </a:xfrm>
        </p:spPr>
        <p:txBody>
          <a:bodyPr>
            <a:normAutofit/>
          </a:bodyPr>
          <a:lstStyle/>
          <a:p>
            <a:r>
              <a:rPr lang="en-US" sz="2400" dirty="0"/>
              <a:t>Under Post Retirement Rules (Subject Shortage, Priority, HBC, HSI, Graduation from HS in Reform District):</a:t>
            </a:r>
          </a:p>
          <a:p>
            <a:pPr lvl="1"/>
            <a:r>
              <a:rPr lang="en-US" sz="2200" dirty="0"/>
              <a:t>Employment from 7/1/2021-2/15/2022 will not count against the two years of retiree eligibility under the Post Retirement Rules</a:t>
            </a:r>
          </a:p>
          <a:p>
            <a:pPr lvl="2"/>
            <a:r>
              <a:rPr lang="en-US" sz="2000" dirty="0"/>
              <a:t>CTRB will allow Retirees working this school year under a Post Retirement Rules Designation to maintain their designation eligibility in a future school year</a:t>
            </a:r>
            <a:endParaRPr lang="en-US" sz="1800" dirty="0"/>
          </a:p>
          <a:p>
            <a:pPr lvl="3"/>
            <a:endParaRPr lang="en-US" sz="1800" dirty="0"/>
          </a:p>
          <a:p>
            <a:pPr lvl="1"/>
            <a:endParaRPr lang="en-US" sz="2200" dirty="0"/>
          </a:p>
        </p:txBody>
      </p:sp>
    </p:spTree>
    <p:extLst>
      <p:ext uri="{BB962C8B-B14F-4D97-AF65-F5344CB8AC3E}">
        <p14:creationId xmlns:p14="http://schemas.microsoft.com/office/powerpoint/2010/main" val="179802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912E-841B-420E-BA71-ADF811CAA277}"/>
              </a:ext>
            </a:extLst>
          </p:cNvPr>
          <p:cNvSpPr>
            <a:spLocks noGrp="1"/>
          </p:cNvSpPr>
          <p:nvPr>
            <p:ph type="title"/>
          </p:nvPr>
        </p:nvSpPr>
        <p:spPr/>
        <p:txBody>
          <a:bodyPr/>
          <a:lstStyle/>
          <a:p>
            <a:r>
              <a:rPr lang="en-US" dirty="0"/>
              <a:t>What is the 45% Rule?</a:t>
            </a:r>
          </a:p>
        </p:txBody>
      </p:sp>
      <p:sp>
        <p:nvSpPr>
          <p:cNvPr id="3" name="Content Placeholder 2">
            <a:extLst>
              <a:ext uri="{FF2B5EF4-FFF2-40B4-BE49-F238E27FC236}">
                <a16:creationId xmlns:a16="http://schemas.microsoft.com/office/drawing/2014/main" id="{5E08BC1F-7478-4FCB-8683-420B0A9D65EE}"/>
              </a:ext>
            </a:extLst>
          </p:cNvPr>
          <p:cNvSpPr>
            <a:spLocks noGrp="1"/>
          </p:cNvSpPr>
          <p:nvPr>
            <p:ph idx="1"/>
          </p:nvPr>
        </p:nvSpPr>
        <p:spPr>
          <a:xfrm>
            <a:off x="646111" y="1706689"/>
            <a:ext cx="8946541" cy="4195481"/>
          </a:xfrm>
        </p:spPr>
        <p:txBody>
          <a:bodyPr/>
          <a:lstStyle/>
          <a:p>
            <a:r>
              <a:rPr lang="en-US" sz="2400" dirty="0"/>
              <a:t>Eligible CTRS retirees can return to work in a public teaching assignment and maintain a monthly pension benefit provided the total earned compensation does not exceed 45% of the maximum salary for the position</a:t>
            </a:r>
          </a:p>
          <a:p>
            <a:pPr lvl="1"/>
            <a:r>
              <a:rPr lang="en-US" sz="2000" dirty="0"/>
              <a:t>This would often be the top step teacher salary in the district contract for the school year, for that position.</a:t>
            </a:r>
          </a:p>
        </p:txBody>
      </p:sp>
      <p:pic>
        <p:nvPicPr>
          <p:cNvPr id="1026" name="Picture 2" descr="Forty-Five Mile Per Hour Speed Limit Sign - 18x24 - Official MUTCD Compliant R2-1 Reflective Rust-Free Heavy Gauge Aluminum 45 Miles Per Hour Speed Limit Signs">
            <a:extLst>
              <a:ext uri="{FF2B5EF4-FFF2-40B4-BE49-F238E27FC236}">
                <a16:creationId xmlns:a16="http://schemas.microsoft.com/office/drawing/2014/main" id="{EEBFA9E5-4655-42D6-A213-1DA439854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652" y="1287698"/>
            <a:ext cx="2211523" cy="29408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1B52E122-6F40-490D-98AA-0D44349BA360}"/>
              </a:ext>
            </a:extLst>
          </p:cNvPr>
          <p:cNvGraphicFramePr>
            <a:graphicFrameLocks noGrp="1"/>
          </p:cNvGraphicFramePr>
          <p:nvPr>
            <p:extLst>
              <p:ext uri="{D42A27DB-BD31-4B8C-83A1-F6EECF244321}">
                <p14:modId xmlns:p14="http://schemas.microsoft.com/office/powerpoint/2010/main" val="453243230"/>
              </p:ext>
            </p:extLst>
          </p:nvPr>
        </p:nvGraphicFramePr>
        <p:xfrm>
          <a:off x="646110" y="4446984"/>
          <a:ext cx="10093608" cy="1518434"/>
        </p:xfrm>
        <a:graphic>
          <a:graphicData uri="http://schemas.openxmlformats.org/drawingml/2006/table">
            <a:tbl>
              <a:tblPr firstRow="1" bandRow="1">
                <a:tableStyleId>{5C22544A-7EE6-4342-B048-85BDC9FD1C3A}</a:tableStyleId>
              </a:tblPr>
              <a:tblGrid>
                <a:gridCol w="1276513">
                  <a:extLst>
                    <a:ext uri="{9D8B030D-6E8A-4147-A177-3AD203B41FA5}">
                      <a16:colId xmlns:a16="http://schemas.microsoft.com/office/drawing/2014/main" val="2480768637"/>
                    </a:ext>
                  </a:extLst>
                </a:gridCol>
                <a:gridCol w="1286742">
                  <a:extLst>
                    <a:ext uri="{9D8B030D-6E8A-4147-A177-3AD203B41FA5}">
                      <a16:colId xmlns:a16="http://schemas.microsoft.com/office/drawing/2014/main" val="1070246034"/>
                    </a:ext>
                  </a:extLst>
                </a:gridCol>
                <a:gridCol w="1264023">
                  <a:extLst>
                    <a:ext uri="{9D8B030D-6E8A-4147-A177-3AD203B41FA5}">
                      <a16:colId xmlns:a16="http://schemas.microsoft.com/office/drawing/2014/main" val="2670188658"/>
                    </a:ext>
                  </a:extLst>
                </a:gridCol>
                <a:gridCol w="1515036">
                  <a:extLst>
                    <a:ext uri="{9D8B030D-6E8A-4147-A177-3AD203B41FA5}">
                      <a16:colId xmlns:a16="http://schemas.microsoft.com/office/drawing/2014/main" val="1025722322"/>
                    </a:ext>
                  </a:extLst>
                </a:gridCol>
                <a:gridCol w="2535415">
                  <a:extLst>
                    <a:ext uri="{9D8B030D-6E8A-4147-A177-3AD203B41FA5}">
                      <a16:colId xmlns:a16="http://schemas.microsoft.com/office/drawing/2014/main" val="3440283549"/>
                    </a:ext>
                  </a:extLst>
                </a:gridCol>
                <a:gridCol w="2215879">
                  <a:extLst>
                    <a:ext uri="{9D8B030D-6E8A-4147-A177-3AD203B41FA5}">
                      <a16:colId xmlns:a16="http://schemas.microsoft.com/office/drawing/2014/main" val="3237754157"/>
                    </a:ext>
                  </a:extLst>
                </a:gridCol>
              </a:tblGrid>
              <a:tr h="759217">
                <a:tc>
                  <a:txBody>
                    <a:bodyPr/>
                    <a:lstStyle/>
                    <a:p>
                      <a:r>
                        <a:rPr lang="en-US" dirty="0"/>
                        <a:t>Position</a:t>
                      </a:r>
                    </a:p>
                  </a:txBody>
                  <a:tcPr/>
                </a:tc>
                <a:tc>
                  <a:txBody>
                    <a:bodyPr/>
                    <a:lstStyle/>
                    <a:p>
                      <a:r>
                        <a:rPr lang="en-US" dirty="0"/>
                        <a:t>Contract Step 1</a:t>
                      </a:r>
                    </a:p>
                  </a:txBody>
                  <a:tcPr/>
                </a:tc>
                <a:tc>
                  <a:txBody>
                    <a:bodyPr/>
                    <a:lstStyle/>
                    <a:p>
                      <a:r>
                        <a:rPr lang="en-US" dirty="0"/>
                        <a:t>Contract Step 10</a:t>
                      </a:r>
                    </a:p>
                  </a:txBody>
                  <a:tcPr/>
                </a:tc>
                <a:tc>
                  <a:txBody>
                    <a:bodyPr/>
                    <a:lstStyle/>
                    <a:p>
                      <a:r>
                        <a:rPr lang="en-US" dirty="0"/>
                        <a:t>Maximum PRR Amount</a:t>
                      </a:r>
                    </a:p>
                  </a:txBody>
                  <a:tcPr/>
                </a:tc>
                <a:tc>
                  <a:txBody>
                    <a:bodyPr/>
                    <a:lstStyle/>
                    <a:p>
                      <a:r>
                        <a:rPr lang="en-US" dirty="0"/>
                        <a:t>Earned through 2/15</a:t>
                      </a:r>
                    </a:p>
                    <a:p>
                      <a:r>
                        <a:rPr lang="en-US" dirty="0"/>
                        <a:t>As Step 3</a:t>
                      </a:r>
                    </a:p>
                  </a:txBody>
                  <a:tcPr/>
                </a:tc>
                <a:tc>
                  <a:txBody>
                    <a:bodyPr/>
                    <a:lstStyle/>
                    <a:p>
                      <a:r>
                        <a:rPr lang="en-US" dirty="0"/>
                        <a:t>2021-2022 Annual PRR Max by EO</a:t>
                      </a:r>
                    </a:p>
                  </a:txBody>
                  <a:tcPr/>
                </a:tc>
                <a:extLst>
                  <a:ext uri="{0D108BD9-81ED-4DB2-BD59-A6C34878D82A}">
                    <a16:rowId xmlns:a16="http://schemas.microsoft.com/office/drawing/2014/main" val="3388959510"/>
                  </a:ext>
                </a:extLst>
              </a:tr>
              <a:tr h="759217">
                <a:tc>
                  <a:txBody>
                    <a:bodyPr/>
                    <a:lstStyle/>
                    <a:p>
                      <a:r>
                        <a:rPr lang="en-US" dirty="0"/>
                        <a:t>Grade 5 Master’s</a:t>
                      </a:r>
                    </a:p>
                  </a:txBody>
                  <a:tcPr/>
                </a:tc>
                <a:tc>
                  <a:txBody>
                    <a:bodyPr/>
                    <a:lstStyle/>
                    <a:p>
                      <a:pPr algn="ctr"/>
                      <a:r>
                        <a:rPr lang="en-US" dirty="0"/>
                        <a:t>$75,000</a:t>
                      </a:r>
                    </a:p>
                  </a:txBody>
                  <a:tcPr anchor="ctr"/>
                </a:tc>
                <a:tc>
                  <a:txBody>
                    <a:bodyPr/>
                    <a:lstStyle/>
                    <a:p>
                      <a:pPr algn="ctr"/>
                      <a:r>
                        <a:rPr lang="en-US" dirty="0"/>
                        <a:t>$96,000</a:t>
                      </a:r>
                    </a:p>
                  </a:txBody>
                  <a:tcPr anchor="ctr"/>
                </a:tc>
                <a:tc>
                  <a:txBody>
                    <a:bodyPr/>
                    <a:lstStyle/>
                    <a:p>
                      <a:pPr algn="ctr"/>
                      <a:r>
                        <a:rPr lang="en-US" dirty="0"/>
                        <a:t>$43,200</a:t>
                      </a:r>
                    </a:p>
                  </a:txBody>
                  <a:tcPr anchor="ctr"/>
                </a:tc>
                <a:tc>
                  <a:txBody>
                    <a:bodyPr/>
                    <a:lstStyle/>
                    <a:p>
                      <a:pPr algn="ctr"/>
                      <a:r>
                        <a:rPr lang="en-US" dirty="0"/>
                        <a:t>$38,718.53</a:t>
                      </a:r>
                    </a:p>
                  </a:txBody>
                  <a:tcPr anchor="ctr"/>
                </a:tc>
                <a:tc>
                  <a:txBody>
                    <a:bodyPr/>
                    <a:lstStyle/>
                    <a:p>
                      <a:pPr algn="ctr"/>
                      <a:r>
                        <a:rPr lang="en-US" dirty="0"/>
                        <a:t>$81,918.53</a:t>
                      </a:r>
                    </a:p>
                  </a:txBody>
                  <a:tcPr anchor="ctr"/>
                </a:tc>
                <a:extLst>
                  <a:ext uri="{0D108BD9-81ED-4DB2-BD59-A6C34878D82A}">
                    <a16:rowId xmlns:a16="http://schemas.microsoft.com/office/drawing/2014/main" val="2809510297"/>
                  </a:ext>
                </a:extLst>
              </a:tr>
            </a:tbl>
          </a:graphicData>
        </a:graphic>
      </p:graphicFrame>
    </p:spTree>
    <p:extLst>
      <p:ext uri="{BB962C8B-B14F-4D97-AF65-F5344CB8AC3E}">
        <p14:creationId xmlns:p14="http://schemas.microsoft.com/office/powerpoint/2010/main" val="269439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912E-841B-420E-BA71-ADF811CAA277}"/>
              </a:ext>
            </a:extLst>
          </p:cNvPr>
          <p:cNvSpPr>
            <a:spLocks noGrp="1"/>
          </p:cNvSpPr>
          <p:nvPr>
            <p:ph type="title"/>
          </p:nvPr>
        </p:nvSpPr>
        <p:spPr/>
        <p:txBody>
          <a:bodyPr/>
          <a:lstStyle/>
          <a:p>
            <a:r>
              <a:rPr lang="en-US" dirty="0"/>
              <a:t>What is the 45% Rule?</a:t>
            </a:r>
          </a:p>
        </p:txBody>
      </p:sp>
      <p:sp>
        <p:nvSpPr>
          <p:cNvPr id="3" name="Content Placeholder 2">
            <a:extLst>
              <a:ext uri="{FF2B5EF4-FFF2-40B4-BE49-F238E27FC236}">
                <a16:creationId xmlns:a16="http://schemas.microsoft.com/office/drawing/2014/main" id="{5E08BC1F-7478-4FCB-8683-420B0A9D65EE}"/>
              </a:ext>
            </a:extLst>
          </p:cNvPr>
          <p:cNvSpPr>
            <a:spLocks noGrp="1"/>
          </p:cNvSpPr>
          <p:nvPr>
            <p:ph idx="1"/>
          </p:nvPr>
        </p:nvSpPr>
        <p:spPr>
          <a:xfrm>
            <a:off x="646111" y="1706689"/>
            <a:ext cx="8946541" cy="4195481"/>
          </a:xfrm>
        </p:spPr>
        <p:txBody>
          <a:bodyPr/>
          <a:lstStyle/>
          <a:p>
            <a:r>
              <a:rPr lang="en-US" sz="2400" dirty="0"/>
              <a:t>Returning teachers accepting an assignment that is 41 days or longer are required to be paid based on the regular district contract scale in accordance with the individual's credentials and experience.</a:t>
            </a:r>
          </a:p>
          <a:p>
            <a:pPr lvl="1"/>
            <a:r>
              <a:rPr lang="en-US" sz="2200" dirty="0"/>
              <a:t>Less than 40 days can be considered a short-term substitute assignment.</a:t>
            </a:r>
          </a:p>
          <a:p>
            <a:pPr lvl="1"/>
            <a:r>
              <a:rPr lang="en-US" sz="2200" dirty="0"/>
              <a:t>Short –Term substitutes can be paid the per diem rate.</a:t>
            </a:r>
          </a:p>
          <a:p>
            <a:pPr lvl="1"/>
            <a:r>
              <a:rPr lang="en-US" sz="2200" dirty="0"/>
              <a:t>After day 40, or if the assignment is expected to be longer than 40 days, they cannot be paid a per-diem rate, it must be a contracted rate.</a:t>
            </a:r>
          </a:p>
          <a:p>
            <a:pPr lvl="1"/>
            <a:endParaRPr lang="en-US" sz="2200" dirty="0"/>
          </a:p>
        </p:txBody>
      </p:sp>
      <p:pic>
        <p:nvPicPr>
          <p:cNvPr id="1026" name="Picture 2" descr="Forty-Five Mile Per Hour Speed Limit Sign - 18x24 - Official MUTCD Compliant R2-1 Reflective Rust-Free Heavy Gauge Aluminum 45 Miles Per Hour Speed Limit Signs">
            <a:extLst>
              <a:ext uri="{FF2B5EF4-FFF2-40B4-BE49-F238E27FC236}">
                <a16:creationId xmlns:a16="http://schemas.microsoft.com/office/drawing/2014/main" id="{EEBFA9E5-4655-42D6-A213-1DA439854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439" y="1387322"/>
            <a:ext cx="2211523" cy="294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3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5C17-67AC-4800-B577-481ED6D49E3C}"/>
              </a:ext>
            </a:extLst>
          </p:cNvPr>
          <p:cNvSpPr>
            <a:spLocks noGrp="1"/>
          </p:cNvSpPr>
          <p:nvPr>
            <p:ph type="title"/>
          </p:nvPr>
        </p:nvSpPr>
        <p:spPr/>
        <p:txBody>
          <a:bodyPr/>
          <a:lstStyle/>
          <a:p>
            <a:r>
              <a:rPr lang="en-US" dirty="0"/>
              <a:t>Who is Qualified to Participate?</a:t>
            </a:r>
          </a:p>
        </p:txBody>
      </p:sp>
      <p:sp>
        <p:nvSpPr>
          <p:cNvPr id="3" name="Content Placeholder 2">
            <a:extLst>
              <a:ext uri="{FF2B5EF4-FFF2-40B4-BE49-F238E27FC236}">
                <a16:creationId xmlns:a16="http://schemas.microsoft.com/office/drawing/2014/main" id="{26CD8E7C-ECF1-4E84-A877-06516DB3BD3B}"/>
              </a:ext>
            </a:extLst>
          </p:cNvPr>
          <p:cNvSpPr>
            <a:spLocks noGrp="1"/>
          </p:cNvSpPr>
          <p:nvPr>
            <p:ph idx="1"/>
          </p:nvPr>
        </p:nvSpPr>
        <p:spPr>
          <a:xfrm>
            <a:off x="1103312" y="1292773"/>
            <a:ext cx="9513887" cy="2872828"/>
          </a:xfrm>
        </p:spPr>
        <p:txBody>
          <a:bodyPr>
            <a:normAutofit/>
          </a:bodyPr>
          <a:lstStyle/>
          <a:p>
            <a:r>
              <a:rPr lang="en-US" sz="2800" dirty="0"/>
              <a:t>Retirees must still meet qualifications for Post Retirement Reemployment</a:t>
            </a:r>
          </a:p>
          <a:p>
            <a:pPr lvl="1"/>
            <a:r>
              <a:rPr lang="en-US" sz="2400" dirty="0"/>
              <a:t>Must have a ‘Normal Retirement’ designation</a:t>
            </a:r>
          </a:p>
          <a:p>
            <a:pPr lvl="2"/>
            <a:r>
              <a:rPr lang="en-US" sz="2000" dirty="0"/>
              <a:t>20 year of CT service at age 60 or 35 years of service (with at least 25 years CT Service) at any age</a:t>
            </a:r>
          </a:p>
          <a:p>
            <a:pPr lvl="1"/>
            <a:r>
              <a:rPr lang="en-US" sz="2400" dirty="0"/>
              <a:t>OR; Age 62+</a:t>
            </a:r>
          </a:p>
        </p:txBody>
      </p:sp>
      <p:pic>
        <p:nvPicPr>
          <p:cNvPr id="3074" name="Picture 2" descr="HRE|DAS Retiree Health and Dental Benefits | Iowa Department of  Administrative Services">
            <a:extLst>
              <a:ext uri="{FF2B5EF4-FFF2-40B4-BE49-F238E27FC236}">
                <a16:creationId xmlns:a16="http://schemas.microsoft.com/office/drawing/2014/main" id="{5C2948F4-999B-4906-BF6C-D6176A2A3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265" y="4070034"/>
            <a:ext cx="3359855" cy="179484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04BBC23-0F3C-44A7-A961-66BE8740DAF0}"/>
              </a:ext>
            </a:extLst>
          </p:cNvPr>
          <p:cNvSpPr txBox="1">
            <a:spLocks/>
          </p:cNvSpPr>
          <p:nvPr/>
        </p:nvSpPr>
        <p:spPr>
          <a:xfrm>
            <a:off x="1103312" y="4043681"/>
            <a:ext cx="6154032" cy="19202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r>
              <a:rPr lang="en-US" sz="2400" dirty="0"/>
              <a:t>OR; Six-month break in service with no prearrangement to return to employment at the time of retirement</a:t>
            </a:r>
          </a:p>
        </p:txBody>
      </p:sp>
    </p:spTree>
    <p:extLst>
      <p:ext uri="{BB962C8B-B14F-4D97-AF65-F5344CB8AC3E}">
        <p14:creationId xmlns:p14="http://schemas.microsoft.com/office/powerpoint/2010/main" val="309585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A1FF-9102-4591-9C75-B788DB93D319}"/>
              </a:ext>
            </a:extLst>
          </p:cNvPr>
          <p:cNvSpPr>
            <a:spLocks noGrp="1"/>
          </p:cNvSpPr>
          <p:nvPr>
            <p:ph type="title"/>
          </p:nvPr>
        </p:nvSpPr>
        <p:spPr>
          <a:xfrm>
            <a:off x="646111" y="452718"/>
            <a:ext cx="9404723" cy="1029241"/>
          </a:xfrm>
        </p:spPr>
        <p:txBody>
          <a:bodyPr/>
          <a:lstStyle/>
          <a:p>
            <a:r>
              <a:rPr lang="en-US" dirty="0"/>
              <a:t>District Responsibilities</a:t>
            </a:r>
          </a:p>
        </p:txBody>
      </p:sp>
      <p:sp>
        <p:nvSpPr>
          <p:cNvPr id="3" name="Content Placeholder 2">
            <a:extLst>
              <a:ext uri="{FF2B5EF4-FFF2-40B4-BE49-F238E27FC236}">
                <a16:creationId xmlns:a16="http://schemas.microsoft.com/office/drawing/2014/main" id="{1ACB7F73-244C-4725-A792-628714A6B239}"/>
              </a:ext>
            </a:extLst>
          </p:cNvPr>
          <p:cNvSpPr>
            <a:spLocks noGrp="1"/>
          </p:cNvSpPr>
          <p:nvPr>
            <p:ph idx="1"/>
          </p:nvPr>
        </p:nvSpPr>
        <p:spPr>
          <a:xfrm>
            <a:off x="762000" y="1481959"/>
            <a:ext cx="10058400" cy="4766441"/>
          </a:xfrm>
        </p:spPr>
        <p:txBody>
          <a:bodyPr>
            <a:normAutofit fontScale="92500" lnSpcReduction="10000"/>
          </a:bodyPr>
          <a:lstStyle/>
          <a:p>
            <a:r>
              <a:rPr lang="en-US" sz="2400" dirty="0"/>
              <a:t>When hiring:</a:t>
            </a:r>
          </a:p>
          <a:p>
            <a:pPr lvl="1"/>
            <a:r>
              <a:rPr lang="en-US" sz="2000" dirty="0"/>
              <a:t>Ask if individual is a CTRS retiree or receiving a pension benefit from the CTRS</a:t>
            </a:r>
          </a:p>
          <a:p>
            <a:r>
              <a:rPr lang="en-US" sz="2400" dirty="0"/>
              <a:t>Reporting:</a:t>
            </a:r>
          </a:p>
          <a:p>
            <a:pPr lvl="1"/>
            <a:r>
              <a:rPr lang="en-US" sz="2000" dirty="0"/>
              <a:t>Retirees who are new to service must be reported at both the beginning and the end of the assignment / school year</a:t>
            </a:r>
          </a:p>
          <a:p>
            <a:pPr lvl="2"/>
            <a:r>
              <a:rPr lang="en-US" sz="1800" dirty="0"/>
              <a:t>Existing Start of Assignment forms do not need to be reentered.</a:t>
            </a:r>
          </a:p>
          <a:p>
            <a:pPr lvl="2"/>
            <a:r>
              <a:rPr lang="en-US" sz="1800" u="sng" dirty="0"/>
              <a:t>New hires</a:t>
            </a:r>
            <a:r>
              <a:rPr lang="en-US" sz="1800" dirty="0"/>
              <a:t> from the EO will need a Start of Assignment form.</a:t>
            </a:r>
          </a:p>
          <a:p>
            <a:pPr lvl="2"/>
            <a:r>
              <a:rPr lang="en-US" dirty="0">
                <a:solidFill>
                  <a:schemeClr val="bg1"/>
                </a:solidFill>
                <a:hlinkClick r:id="rId3"/>
              </a:rPr>
              <a:t>https://portal.ct.gov/TRB/Content/Post-Retirement-Reemployment/Post-Retirement-Reemployment-Menu</a:t>
            </a:r>
            <a:endParaRPr lang="en-US" dirty="0">
              <a:solidFill>
                <a:schemeClr val="bg1"/>
              </a:solidFill>
            </a:endParaRPr>
          </a:p>
          <a:p>
            <a:pPr lvl="2"/>
            <a:r>
              <a:rPr lang="en-US" sz="1800" dirty="0"/>
              <a:t>Employer 45% Rule Reporting Form – Online Fillable.</a:t>
            </a:r>
          </a:p>
          <a:p>
            <a:r>
              <a:rPr lang="en-US" sz="2400" dirty="0"/>
              <a:t>Include appropriate compensation totals </a:t>
            </a:r>
          </a:p>
          <a:p>
            <a:pPr lvl="1"/>
            <a:r>
              <a:rPr lang="en-US" sz="2100" dirty="0"/>
              <a:t>Salary, Health Insurance, Fringe Benefits</a:t>
            </a:r>
          </a:p>
          <a:p>
            <a:pPr lvl="1"/>
            <a:r>
              <a:rPr lang="en-US" sz="2000" dirty="0"/>
              <a:t>Allowances above and beyond expenses at Fed rate</a:t>
            </a:r>
          </a:p>
          <a:p>
            <a:pPr lvl="2"/>
            <a:endParaRPr lang="en-US" sz="1800" dirty="0"/>
          </a:p>
        </p:txBody>
      </p:sp>
      <p:pic>
        <p:nvPicPr>
          <p:cNvPr id="2052" name="Picture 4" descr="Teamwork | Psychology Today">
            <a:extLst>
              <a:ext uri="{FF2B5EF4-FFF2-40B4-BE49-F238E27FC236}">
                <a16:creationId xmlns:a16="http://schemas.microsoft.com/office/drawing/2014/main" id="{21D3CD1D-3CEF-4003-A382-177508AEA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436" y="4474753"/>
            <a:ext cx="3394016" cy="177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3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DA4A-902F-46C7-A6A9-CC558F9590E7}"/>
              </a:ext>
            </a:extLst>
          </p:cNvPr>
          <p:cNvSpPr>
            <a:spLocks noGrp="1"/>
          </p:cNvSpPr>
          <p:nvPr>
            <p:ph type="title"/>
          </p:nvPr>
        </p:nvSpPr>
        <p:spPr>
          <a:xfrm>
            <a:off x="646111" y="452718"/>
            <a:ext cx="9404723" cy="945158"/>
          </a:xfrm>
        </p:spPr>
        <p:txBody>
          <a:bodyPr/>
          <a:lstStyle/>
          <a:p>
            <a:r>
              <a:rPr lang="en-US" dirty="0"/>
              <a:t>Retiree Responsibilities </a:t>
            </a:r>
          </a:p>
        </p:txBody>
      </p:sp>
      <p:sp>
        <p:nvSpPr>
          <p:cNvPr id="3" name="Content Placeholder 2">
            <a:extLst>
              <a:ext uri="{FF2B5EF4-FFF2-40B4-BE49-F238E27FC236}">
                <a16:creationId xmlns:a16="http://schemas.microsoft.com/office/drawing/2014/main" id="{B04B3B2B-F1A2-4DF6-AEC1-5FDDD5FF6E35}"/>
              </a:ext>
            </a:extLst>
          </p:cNvPr>
          <p:cNvSpPr>
            <a:spLocks noGrp="1"/>
          </p:cNvSpPr>
          <p:nvPr>
            <p:ph idx="1"/>
          </p:nvPr>
        </p:nvSpPr>
        <p:spPr>
          <a:xfrm>
            <a:off x="1103312" y="1397877"/>
            <a:ext cx="8946541" cy="2808364"/>
          </a:xfrm>
        </p:spPr>
        <p:txBody>
          <a:bodyPr/>
          <a:lstStyle/>
          <a:p>
            <a:r>
              <a:rPr lang="en-US" dirty="0"/>
              <a:t>Advise employers that you are a retiree from the CTRS and subject to the Post Retirement Rules and earnings limits</a:t>
            </a:r>
          </a:p>
          <a:p>
            <a:r>
              <a:rPr lang="en-US" dirty="0"/>
              <a:t>Ensure the district is reporting on your behalf and reported compensation is complete and accurate</a:t>
            </a:r>
          </a:p>
          <a:p>
            <a:pPr lvl="1"/>
            <a:r>
              <a:rPr lang="en-US" dirty="0"/>
              <a:t>If working in multiple districts have your employer contact TRB to find out adjusted earnings limits</a:t>
            </a:r>
          </a:p>
          <a:p>
            <a:pPr lvl="1"/>
            <a:r>
              <a:rPr lang="en-US" dirty="0">
                <a:hlinkClick r:id="rId3"/>
              </a:rPr>
              <a:t>trb.prr@CT.gov</a:t>
            </a:r>
            <a:endParaRPr lang="en-US" dirty="0"/>
          </a:p>
        </p:txBody>
      </p:sp>
      <p:pic>
        <p:nvPicPr>
          <p:cNvPr id="4102" name="Picture 6" descr="How teachers reinvent the experience of learning in this online teaching  era - Times of India">
            <a:extLst>
              <a:ext uri="{FF2B5EF4-FFF2-40B4-BE49-F238E27FC236}">
                <a16:creationId xmlns:a16="http://schemas.microsoft.com/office/drawing/2014/main" id="{16E13E3D-8683-47BC-95A5-B8645E06F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375" y="3403349"/>
            <a:ext cx="3983313" cy="2983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F3C937-BB06-4226-AE11-ED51514E8D43}"/>
              </a:ext>
            </a:extLst>
          </p:cNvPr>
          <p:cNvSpPr txBox="1"/>
          <p:nvPr/>
        </p:nvSpPr>
        <p:spPr>
          <a:xfrm>
            <a:off x="899159" y="4370790"/>
            <a:ext cx="5928389" cy="1508105"/>
          </a:xfrm>
          <a:prstGeom prst="rect">
            <a:avLst/>
          </a:prstGeom>
          <a:noFill/>
        </p:spPr>
        <p:txBody>
          <a:bodyPr wrap="square" rtlCol="0">
            <a:spAutoFit/>
          </a:bodyPr>
          <a:lstStyle/>
          <a:p>
            <a:r>
              <a:rPr lang="en-US" sz="2000" dirty="0">
                <a:latin typeface="+mj-lt"/>
                <a:ea typeface="+mj-ea"/>
                <a:cs typeface="+mj-cs"/>
              </a:rPr>
              <a:t>More guidance and resources on our website</a:t>
            </a:r>
          </a:p>
          <a:p>
            <a:pPr lvl="1"/>
            <a:r>
              <a:rPr lang="en-US" dirty="0">
                <a:latin typeface="+mj-lt"/>
                <a:ea typeface="+mj-ea"/>
                <a:cs typeface="+mj-cs"/>
                <a:hlinkClick r:id="rId5"/>
              </a:rPr>
              <a:t>https://portal.ct.gov/TRB/Content/Post-Retirement-Reemployment/Post-Retirement-Reemployment-Menu</a:t>
            </a:r>
            <a:endParaRPr lang="en-US" dirty="0">
              <a:latin typeface="+mj-lt"/>
              <a:ea typeface="+mj-ea"/>
              <a:cs typeface="+mj-cs"/>
            </a:endParaRPr>
          </a:p>
          <a:p>
            <a:endParaRPr lang="en-US" dirty="0"/>
          </a:p>
        </p:txBody>
      </p:sp>
    </p:spTree>
    <p:extLst>
      <p:ext uri="{BB962C8B-B14F-4D97-AF65-F5344CB8AC3E}">
        <p14:creationId xmlns:p14="http://schemas.microsoft.com/office/powerpoint/2010/main" val="331188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B3B2B-F1A2-4DF6-AEC1-5FDDD5FF6E35}"/>
              </a:ext>
            </a:extLst>
          </p:cNvPr>
          <p:cNvSpPr>
            <a:spLocks noGrp="1"/>
          </p:cNvSpPr>
          <p:nvPr>
            <p:ph idx="1"/>
          </p:nvPr>
        </p:nvSpPr>
        <p:spPr>
          <a:xfrm>
            <a:off x="2537665" y="3881101"/>
            <a:ext cx="6964923" cy="1892170"/>
          </a:xfrm>
        </p:spPr>
        <p:txBody>
          <a:bodyPr>
            <a:normAutofit/>
          </a:bodyPr>
          <a:lstStyle/>
          <a:p>
            <a:pPr marL="0" indent="0">
              <a:buNone/>
            </a:pPr>
            <a:r>
              <a:rPr lang="en-US" sz="9600" dirty="0"/>
              <a:t>Questions?</a:t>
            </a:r>
          </a:p>
        </p:txBody>
      </p:sp>
      <p:pic>
        <p:nvPicPr>
          <p:cNvPr id="6" name="Picture 5" descr="Businesswoman writing on notepad smiling">
            <a:extLst>
              <a:ext uri="{FF2B5EF4-FFF2-40B4-BE49-F238E27FC236}">
                <a16:creationId xmlns:a16="http://schemas.microsoft.com/office/drawing/2014/main" id="{E2D7F2A3-5DAE-4481-B830-5F61387C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4" y="1643062"/>
            <a:ext cx="1064461" cy="3571875"/>
          </a:xfrm>
          <a:prstGeom prst="rect">
            <a:avLst/>
          </a:prstGeom>
        </p:spPr>
      </p:pic>
    </p:spTree>
    <p:extLst>
      <p:ext uri="{BB962C8B-B14F-4D97-AF65-F5344CB8AC3E}">
        <p14:creationId xmlns:p14="http://schemas.microsoft.com/office/powerpoint/2010/main" val="542464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237</TotalTime>
  <Words>784</Words>
  <Application>Microsoft Office PowerPoint</Application>
  <PresentationFormat>Widescreen</PresentationFormat>
  <Paragraphs>72</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CT Teachers’ Retirement Board Post Retirement Reemployment</vt:lpstr>
      <vt:lpstr>How does the EO help to provide additional staff? (45% Limit)</vt:lpstr>
      <vt:lpstr>How does the EO help to provide additional staff? (PRR Rules)</vt:lpstr>
      <vt:lpstr>What is the 45% Rule?</vt:lpstr>
      <vt:lpstr>What is the 45% Rule?</vt:lpstr>
      <vt:lpstr>Who is Qualified to Participate?</vt:lpstr>
      <vt:lpstr>District Responsibilities</vt:lpstr>
      <vt:lpstr>Retiree Responsibilities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Teachers’ Retirement Board Post Retirement Reemployment</dc:title>
  <dc:creator>Wright, Erik D</dc:creator>
  <cp:lastModifiedBy>Calvi, Naomi</cp:lastModifiedBy>
  <cp:revision>8</cp:revision>
  <dcterms:created xsi:type="dcterms:W3CDTF">2022-01-12T16:40:56Z</dcterms:created>
  <dcterms:modified xsi:type="dcterms:W3CDTF">2022-01-13T20:21:08Z</dcterms:modified>
</cp:coreProperties>
</file>