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57" r:id="rId3"/>
    <p:sldId id="258" r:id="rId4"/>
    <p:sldId id="259" r:id="rId5"/>
    <p:sldId id="271" r:id="rId6"/>
    <p:sldId id="272" r:id="rId7"/>
    <p:sldId id="260" r:id="rId8"/>
    <p:sldId id="269" r:id="rId9"/>
    <p:sldId id="264" r:id="rId10"/>
    <p:sldId id="265" r:id="rId11"/>
    <p:sldId id="261" r:id="rId12"/>
    <p:sldId id="270" r:id="rId13"/>
    <p:sldId id="278" r:id="rId14"/>
    <p:sldId id="266" r:id="rId15"/>
    <p:sldId id="267" r:id="rId16"/>
    <p:sldId id="268" r:id="rId17"/>
    <p:sldId id="277" r:id="rId18"/>
    <p:sldId id="279" r:id="rId19"/>
    <p:sldId id="262" r:id="rId20"/>
    <p:sldId id="273" r:id="rId21"/>
    <p:sldId id="275" r:id="rId22"/>
    <p:sldId id="276" r:id="rId23"/>
    <p:sldId id="281" r:id="rId24"/>
    <p:sldId id="263" r:id="rId25"/>
    <p:sldId id="282"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B5BE"/>
    <a:srgbClr val="B4C7E7"/>
    <a:srgbClr val="757574"/>
    <a:srgbClr val="C2DADC"/>
    <a:srgbClr val="BFD7DB"/>
    <a:srgbClr val="C0D8DC"/>
    <a:srgbClr val="00A2E3"/>
    <a:srgbClr val="00A3E3"/>
    <a:srgbClr val="9CCA7C"/>
    <a:srgbClr val="0563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6357" autoAdjust="0"/>
  </p:normalViewPr>
  <p:slideViewPr>
    <p:cSldViewPr snapToGrid="0">
      <p:cViewPr varScale="1">
        <p:scale>
          <a:sx n="80" d="100"/>
          <a:sy n="80" d="100"/>
        </p:scale>
        <p:origin x="492"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77253A-9A92-4CB2-A260-9918715026BC}"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88A45F99-A712-4F50-9CAD-92148D112E51}">
      <dgm:prSet phldrT="[Text]"/>
      <dgm:spPr/>
      <dgm:t>
        <a:bodyPr/>
        <a:lstStyle/>
        <a:p>
          <a:r>
            <a:rPr lang="en-US" dirty="0"/>
            <a:t>Age</a:t>
          </a:r>
        </a:p>
      </dgm:t>
    </dgm:pt>
    <dgm:pt modelId="{4C687D8D-9209-4131-98E5-D0FA61ABF541}" type="parTrans" cxnId="{24E3CB50-D73D-4820-8C5C-31D5CE6C6FB1}">
      <dgm:prSet/>
      <dgm:spPr/>
      <dgm:t>
        <a:bodyPr/>
        <a:lstStyle/>
        <a:p>
          <a:endParaRPr lang="en-US"/>
        </a:p>
      </dgm:t>
    </dgm:pt>
    <dgm:pt modelId="{9D7C2DB4-4C79-47F9-A7A4-6382EF5D7805}" type="sibTrans" cxnId="{24E3CB50-D73D-4820-8C5C-31D5CE6C6FB1}">
      <dgm:prSet/>
      <dgm:spPr/>
      <dgm:t>
        <a:bodyPr/>
        <a:lstStyle/>
        <a:p>
          <a:endParaRPr lang="en-US"/>
        </a:p>
      </dgm:t>
    </dgm:pt>
    <dgm:pt modelId="{D9B0F59E-1D5B-4758-88F2-9C36F6FDEEC4}">
      <dgm:prSet phldrT="[Text]"/>
      <dgm:spPr/>
      <dgm:t>
        <a:bodyPr/>
        <a:lstStyle/>
        <a:p>
          <a:r>
            <a:rPr lang="en-US" dirty="0"/>
            <a:t>Years of Service</a:t>
          </a:r>
        </a:p>
      </dgm:t>
    </dgm:pt>
    <dgm:pt modelId="{C249D9C3-D51D-4848-95D3-A0440EC93B22}" type="parTrans" cxnId="{42A89520-5065-4DD1-9489-03BB5564559E}">
      <dgm:prSet/>
      <dgm:spPr/>
      <dgm:t>
        <a:bodyPr/>
        <a:lstStyle/>
        <a:p>
          <a:endParaRPr lang="en-US"/>
        </a:p>
      </dgm:t>
    </dgm:pt>
    <dgm:pt modelId="{808096C3-776F-45EA-AE5D-94841F2D7B5B}" type="sibTrans" cxnId="{42A89520-5065-4DD1-9489-03BB5564559E}">
      <dgm:prSet/>
      <dgm:spPr/>
      <dgm:t>
        <a:bodyPr/>
        <a:lstStyle/>
        <a:p>
          <a:endParaRPr lang="en-US"/>
        </a:p>
      </dgm:t>
    </dgm:pt>
    <dgm:pt modelId="{B3AFF598-0572-4D97-9D4F-673051C63C98}">
      <dgm:prSet phldrT="[Text]"/>
      <dgm:spPr/>
      <dgm:t>
        <a:bodyPr/>
        <a:lstStyle/>
        <a:p>
          <a:r>
            <a:rPr lang="en-US" dirty="0"/>
            <a:t>Highest 30 Months of Salary</a:t>
          </a:r>
        </a:p>
      </dgm:t>
    </dgm:pt>
    <dgm:pt modelId="{A05A36AF-3C1E-43C4-B124-87212241AD88}" type="parTrans" cxnId="{247BA0D8-132F-4A44-B6C7-97259145795E}">
      <dgm:prSet/>
      <dgm:spPr/>
      <dgm:t>
        <a:bodyPr/>
        <a:lstStyle/>
        <a:p>
          <a:endParaRPr lang="en-US"/>
        </a:p>
      </dgm:t>
    </dgm:pt>
    <dgm:pt modelId="{8B4D70A2-FDC2-4C3F-BBD7-7C1D969C7037}" type="sibTrans" cxnId="{247BA0D8-132F-4A44-B6C7-97259145795E}">
      <dgm:prSet/>
      <dgm:spPr/>
      <dgm:t>
        <a:bodyPr/>
        <a:lstStyle/>
        <a:p>
          <a:endParaRPr lang="en-US"/>
        </a:p>
      </dgm:t>
    </dgm:pt>
    <dgm:pt modelId="{BE68B80C-AB3F-4ACB-B814-87A91A90A28C}">
      <dgm:prSet phldrT="[Text]"/>
      <dgm:spPr/>
      <dgm:t>
        <a:bodyPr/>
        <a:lstStyle/>
        <a:p>
          <a:r>
            <a:rPr lang="en-US" dirty="0"/>
            <a:t>Your Pension</a:t>
          </a:r>
        </a:p>
      </dgm:t>
    </dgm:pt>
    <dgm:pt modelId="{F998222E-8AE2-4D19-B0CB-91DD2EDF8EA1}" type="parTrans" cxnId="{D3719A19-38A5-492B-AE98-B07AA3F93D12}">
      <dgm:prSet/>
      <dgm:spPr/>
      <dgm:t>
        <a:bodyPr/>
        <a:lstStyle/>
        <a:p>
          <a:endParaRPr lang="en-US"/>
        </a:p>
      </dgm:t>
    </dgm:pt>
    <dgm:pt modelId="{685E3854-13FF-4BC5-90CD-E44F1F5B654E}" type="sibTrans" cxnId="{D3719A19-38A5-492B-AE98-B07AA3F93D12}">
      <dgm:prSet/>
      <dgm:spPr/>
      <dgm:t>
        <a:bodyPr/>
        <a:lstStyle/>
        <a:p>
          <a:endParaRPr lang="en-US"/>
        </a:p>
      </dgm:t>
    </dgm:pt>
    <dgm:pt modelId="{40671592-5AAB-4848-A75B-B9D241B04413}" type="pres">
      <dgm:prSet presAssocID="{E377253A-9A92-4CB2-A260-9918715026BC}" presName="Name0" presStyleCnt="0">
        <dgm:presLayoutVars>
          <dgm:chMax val="4"/>
          <dgm:resizeHandles val="exact"/>
        </dgm:presLayoutVars>
      </dgm:prSet>
      <dgm:spPr/>
    </dgm:pt>
    <dgm:pt modelId="{7653A341-C1B3-49B1-BFBA-DA7AD17CD154}" type="pres">
      <dgm:prSet presAssocID="{E377253A-9A92-4CB2-A260-9918715026BC}" presName="ellipse" presStyleLbl="trBgShp" presStyleIdx="0" presStyleCnt="1"/>
      <dgm:spPr/>
    </dgm:pt>
    <dgm:pt modelId="{14372AC5-7A7C-408A-9C04-7C90B861EC4F}" type="pres">
      <dgm:prSet presAssocID="{E377253A-9A92-4CB2-A260-9918715026BC}" presName="arrow1" presStyleLbl="fgShp" presStyleIdx="0" presStyleCnt="1" custLinFactNeighborY="14013"/>
      <dgm:spPr/>
    </dgm:pt>
    <dgm:pt modelId="{4B05AD38-E7E6-4018-9F27-8BA923318CF0}" type="pres">
      <dgm:prSet presAssocID="{E377253A-9A92-4CB2-A260-9918715026BC}" presName="rectangle" presStyleLbl="revTx" presStyleIdx="0" presStyleCnt="1" custLinFactNeighborY="7395">
        <dgm:presLayoutVars>
          <dgm:bulletEnabled val="1"/>
        </dgm:presLayoutVars>
      </dgm:prSet>
      <dgm:spPr/>
    </dgm:pt>
    <dgm:pt modelId="{EC878231-81CA-4E5E-AE49-9924EBDDA4E5}" type="pres">
      <dgm:prSet presAssocID="{D9B0F59E-1D5B-4758-88F2-9C36F6FDEEC4}" presName="item1" presStyleLbl="node1" presStyleIdx="0" presStyleCnt="3">
        <dgm:presLayoutVars>
          <dgm:bulletEnabled val="1"/>
        </dgm:presLayoutVars>
      </dgm:prSet>
      <dgm:spPr/>
    </dgm:pt>
    <dgm:pt modelId="{19A12FF1-8683-4CB0-841E-0591611CBB3C}" type="pres">
      <dgm:prSet presAssocID="{B3AFF598-0572-4D97-9D4F-673051C63C98}" presName="item2" presStyleLbl="node1" presStyleIdx="1" presStyleCnt="3">
        <dgm:presLayoutVars>
          <dgm:bulletEnabled val="1"/>
        </dgm:presLayoutVars>
      </dgm:prSet>
      <dgm:spPr/>
    </dgm:pt>
    <dgm:pt modelId="{38BD8958-4C95-4245-A7CA-F09740101820}" type="pres">
      <dgm:prSet presAssocID="{BE68B80C-AB3F-4ACB-B814-87A91A90A28C}" presName="item3" presStyleLbl="node1" presStyleIdx="2" presStyleCnt="3">
        <dgm:presLayoutVars>
          <dgm:bulletEnabled val="1"/>
        </dgm:presLayoutVars>
      </dgm:prSet>
      <dgm:spPr/>
    </dgm:pt>
    <dgm:pt modelId="{55FCFCAB-BA79-49FC-94E7-4E932A4BED1D}" type="pres">
      <dgm:prSet presAssocID="{E377253A-9A92-4CB2-A260-9918715026BC}" presName="funnel" presStyleLbl="trAlignAcc1" presStyleIdx="0" presStyleCnt="1" custLinFactNeighborY="-893"/>
      <dgm:spPr/>
    </dgm:pt>
  </dgm:ptLst>
  <dgm:cxnLst>
    <dgm:cxn modelId="{3A011001-A01E-4CC8-98F1-BBD6CC39A661}" type="presOf" srcId="{BE68B80C-AB3F-4ACB-B814-87A91A90A28C}" destId="{4B05AD38-E7E6-4018-9F27-8BA923318CF0}" srcOrd="0" destOrd="0" presId="urn:microsoft.com/office/officeart/2005/8/layout/funnel1"/>
    <dgm:cxn modelId="{D3719A19-38A5-492B-AE98-B07AA3F93D12}" srcId="{E377253A-9A92-4CB2-A260-9918715026BC}" destId="{BE68B80C-AB3F-4ACB-B814-87A91A90A28C}" srcOrd="3" destOrd="0" parTransId="{F998222E-8AE2-4D19-B0CB-91DD2EDF8EA1}" sibTransId="{685E3854-13FF-4BC5-90CD-E44F1F5B654E}"/>
    <dgm:cxn modelId="{3552901C-318E-4F3B-BC5C-266E15B2BFE2}" type="presOf" srcId="{E377253A-9A92-4CB2-A260-9918715026BC}" destId="{40671592-5AAB-4848-A75B-B9D241B04413}" srcOrd="0" destOrd="0" presId="urn:microsoft.com/office/officeart/2005/8/layout/funnel1"/>
    <dgm:cxn modelId="{42A89520-5065-4DD1-9489-03BB5564559E}" srcId="{E377253A-9A92-4CB2-A260-9918715026BC}" destId="{D9B0F59E-1D5B-4758-88F2-9C36F6FDEEC4}" srcOrd="1" destOrd="0" parTransId="{C249D9C3-D51D-4848-95D3-A0440EC93B22}" sibTransId="{808096C3-776F-45EA-AE5D-94841F2D7B5B}"/>
    <dgm:cxn modelId="{24E3CB50-D73D-4820-8C5C-31D5CE6C6FB1}" srcId="{E377253A-9A92-4CB2-A260-9918715026BC}" destId="{88A45F99-A712-4F50-9CAD-92148D112E51}" srcOrd="0" destOrd="0" parTransId="{4C687D8D-9209-4131-98E5-D0FA61ABF541}" sibTransId="{9D7C2DB4-4C79-47F9-A7A4-6382EF5D7805}"/>
    <dgm:cxn modelId="{CD378CA0-1145-430F-A1DA-6E09935EF5B5}" type="presOf" srcId="{88A45F99-A712-4F50-9CAD-92148D112E51}" destId="{38BD8958-4C95-4245-A7CA-F09740101820}" srcOrd="0" destOrd="0" presId="urn:microsoft.com/office/officeart/2005/8/layout/funnel1"/>
    <dgm:cxn modelId="{591955B6-0E18-4CA5-A263-F19F8F5E7D3A}" type="presOf" srcId="{D9B0F59E-1D5B-4758-88F2-9C36F6FDEEC4}" destId="{19A12FF1-8683-4CB0-841E-0591611CBB3C}" srcOrd="0" destOrd="0" presId="urn:microsoft.com/office/officeart/2005/8/layout/funnel1"/>
    <dgm:cxn modelId="{E5A58BB9-9970-47C4-9DF0-5C45633BE119}" type="presOf" srcId="{B3AFF598-0572-4D97-9D4F-673051C63C98}" destId="{EC878231-81CA-4E5E-AE49-9924EBDDA4E5}" srcOrd="0" destOrd="0" presId="urn:microsoft.com/office/officeart/2005/8/layout/funnel1"/>
    <dgm:cxn modelId="{247BA0D8-132F-4A44-B6C7-97259145795E}" srcId="{E377253A-9A92-4CB2-A260-9918715026BC}" destId="{B3AFF598-0572-4D97-9D4F-673051C63C98}" srcOrd="2" destOrd="0" parTransId="{A05A36AF-3C1E-43C4-B124-87212241AD88}" sibTransId="{8B4D70A2-FDC2-4C3F-BBD7-7C1D969C7037}"/>
    <dgm:cxn modelId="{C828852B-0864-4C46-826E-1FA7CEFC01F9}" type="presParOf" srcId="{40671592-5AAB-4848-A75B-B9D241B04413}" destId="{7653A341-C1B3-49B1-BFBA-DA7AD17CD154}" srcOrd="0" destOrd="0" presId="urn:microsoft.com/office/officeart/2005/8/layout/funnel1"/>
    <dgm:cxn modelId="{D2A22158-A287-4CAB-A0C8-682E1F84F0E1}" type="presParOf" srcId="{40671592-5AAB-4848-A75B-B9D241B04413}" destId="{14372AC5-7A7C-408A-9C04-7C90B861EC4F}" srcOrd="1" destOrd="0" presId="urn:microsoft.com/office/officeart/2005/8/layout/funnel1"/>
    <dgm:cxn modelId="{33E12414-7D16-4F9F-9453-89E536675B02}" type="presParOf" srcId="{40671592-5AAB-4848-A75B-B9D241B04413}" destId="{4B05AD38-E7E6-4018-9F27-8BA923318CF0}" srcOrd="2" destOrd="0" presId="urn:microsoft.com/office/officeart/2005/8/layout/funnel1"/>
    <dgm:cxn modelId="{43BC2429-2AE0-47F7-98BA-E6919AEAB373}" type="presParOf" srcId="{40671592-5AAB-4848-A75B-B9D241B04413}" destId="{EC878231-81CA-4E5E-AE49-9924EBDDA4E5}" srcOrd="3" destOrd="0" presId="urn:microsoft.com/office/officeart/2005/8/layout/funnel1"/>
    <dgm:cxn modelId="{C5AF8FD2-8E62-414D-B49A-30926FC20E94}" type="presParOf" srcId="{40671592-5AAB-4848-A75B-B9D241B04413}" destId="{19A12FF1-8683-4CB0-841E-0591611CBB3C}" srcOrd="4" destOrd="0" presId="urn:microsoft.com/office/officeart/2005/8/layout/funnel1"/>
    <dgm:cxn modelId="{BA27901F-5B46-4E8D-8985-FEAA0AA135D9}" type="presParOf" srcId="{40671592-5AAB-4848-A75B-B9D241B04413}" destId="{38BD8958-4C95-4245-A7CA-F09740101820}" srcOrd="5" destOrd="0" presId="urn:microsoft.com/office/officeart/2005/8/layout/funnel1"/>
    <dgm:cxn modelId="{3827A7F6-90BA-4119-8EE2-7D18432FF6F6}" type="presParOf" srcId="{40671592-5AAB-4848-A75B-B9D241B04413}" destId="{55FCFCAB-BA79-49FC-94E7-4E932A4BED1D}"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498B71-1F3D-4079-A0EB-E830BC55F40C}" type="doc">
      <dgm:prSet loTypeId="urn:microsoft.com/office/officeart/2005/8/layout/chart3" loCatId="relationship" qsTypeId="urn:microsoft.com/office/officeart/2005/8/quickstyle/simple4" qsCatId="simple" csTypeId="urn:microsoft.com/office/officeart/2005/8/colors/accent1_4" csCatId="accent1" phldr="1"/>
      <dgm:spPr/>
      <dgm:t>
        <a:bodyPr/>
        <a:lstStyle/>
        <a:p>
          <a:endParaRPr lang="en-US"/>
        </a:p>
      </dgm:t>
    </dgm:pt>
    <dgm:pt modelId="{4CEECCC9-E20C-40A5-AA68-2A0F242787E1}">
      <dgm:prSet phldrT="[Text]" custT="1"/>
      <dgm:spPr/>
      <dgm:t>
        <a:bodyPr/>
        <a:lstStyle/>
        <a:p>
          <a:r>
            <a:rPr lang="en-US" sz="1200" dirty="0"/>
            <a:t>Payroll Deducted Contributions</a:t>
          </a:r>
        </a:p>
      </dgm:t>
    </dgm:pt>
    <dgm:pt modelId="{3F07A6A0-00D9-4237-9651-55FAB8BFB555}" type="parTrans" cxnId="{204A2112-F48D-483C-A586-EDDDB7F1A16C}">
      <dgm:prSet/>
      <dgm:spPr/>
      <dgm:t>
        <a:bodyPr/>
        <a:lstStyle/>
        <a:p>
          <a:endParaRPr lang="en-US"/>
        </a:p>
      </dgm:t>
    </dgm:pt>
    <dgm:pt modelId="{79D0D5DA-23DB-4AEF-8479-177EFE56702F}" type="sibTrans" cxnId="{204A2112-F48D-483C-A586-EDDDB7F1A16C}">
      <dgm:prSet/>
      <dgm:spPr/>
      <dgm:t>
        <a:bodyPr/>
        <a:lstStyle/>
        <a:p>
          <a:endParaRPr lang="en-US"/>
        </a:p>
      </dgm:t>
    </dgm:pt>
    <dgm:pt modelId="{BF2090A3-06CB-4735-A633-735E0C1C7AB5}">
      <dgm:prSet phldrT="[Text]" custT="1"/>
      <dgm:spPr/>
      <dgm:t>
        <a:bodyPr/>
        <a:lstStyle/>
        <a:p>
          <a:r>
            <a:rPr lang="en-US" sz="1050" dirty="0"/>
            <a:t>State Contribution</a:t>
          </a:r>
        </a:p>
      </dgm:t>
    </dgm:pt>
    <dgm:pt modelId="{FE12EC37-59A0-484D-AC92-E7AA22F5E4B0}" type="parTrans" cxnId="{8EBD7F8F-1685-4061-889C-AAEC31CD0F2E}">
      <dgm:prSet/>
      <dgm:spPr/>
      <dgm:t>
        <a:bodyPr/>
        <a:lstStyle/>
        <a:p>
          <a:endParaRPr lang="en-US"/>
        </a:p>
      </dgm:t>
    </dgm:pt>
    <dgm:pt modelId="{0282565B-043E-4699-9868-D1643C5BB02E}" type="sibTrans" cxnId="{8EBD7F8F-1685-4061-889C-AAEC31CD0F2E}">
      <dgm:prSet/>
      <dgm:spPr/>
      <dgm:t>
        <a:bodyPr/>
        <a:lstStyle/>
        <a:p>
          <a:endParaRPr lang="en-US"/>
        </a:p>
      </dgm:t>
    </dgm:pt>
    <dgm:pt modelId="{742DD7D6-2E61-4AD5-936E-04BAB4C78FC1}">
      <dgm:prSet phldrT="[Text]" custT="1"/>
      <dgm:spPr/>
      <dgm:t>
        <a:bodyPr/>
        <a:lstStyle/>
        <a:p>
          <a:pPr>
            <a:lnSpc>
              <a:spcPct val="100000"/>
            </a:lnSpc>
            <a:spcAft>
              <a:spcPts val="0"/>
            </a:spcAft>
          </a:pPr>
          <a:r>
            <a:rPr lang="en-US" sz="1000" dirty="0"/>
            <a:t>Optional Extra Annuity (voluntary/</a:t>
          </a:r>
        </a:p>
        <a:p>
          <a:pPr>
            <a:lnSpc>
              <a:spcPct val="100000"/>
            </a:lnSpc>
            <a:spcAft>
              <a:spcPts val="0"/>
            </a:spcAft>
          </a:pPr>
          <a:r>
            <a:rPr lang="en-US" sz="1000" dirty="0"/>
            <a:t>supplemental funds)</a:t>
          </a:r>
        </a:p>
      </dgm:t>
    </dgm:pt>
    <dgm:pt modelId="{20504176-7F8C-455D-AB45-85973DA8FDC8}" type="parTrans" cxnId="{C139CAD8-27BA-463B-AD66-31CC76D45A54}">
      <dgm:prSet/>
      <dgm:spPr/>
      <dgm:t>
        <a:bodyPr/>
        <a:lstStyle/>
        <a:p>
          <a:endParaRPr lang="en-US"/>
        </a:p>
      </dgm:t>
    </dgm:pt>
    <dgm:pt modelId="{85B0F1B0-DFC2-4F4F-8070-6B79D2D3A07C}" type="sibTrans" cxnId="{C139CAD8-27BA-463B-AD66-31CC76D45A54}">
      <dgm:prSet/>
      <dgm:spPr/>
      <dgm:t>
        <a:bodyPr/>
        <a:lstStyle/>
        <a:p>
          <a:endParaRPr lang="en-US"/>
        </a:p>
      </dgm:t>
    </dgm:pt>
    <dgm:pt modelId="{B24319F0-1039-433D-B8F4-F85E2175A475}" type="pres">
      <dgm:prSet presAssocID="{45498B71-1F3D-4079-A0EB-E830BC55F40C}" presName="compositeShape" presStyleCnt="0">
        <dgm:presLayoutVars>
          <dgm:chMax val="7"/>
          <dgm:dir/>
          <dgm:resizeHandles val="exact"/>
        </dgm:presLayoutVars>
      </dgm:prSet>
      <dgm:spPr/>
    </dgm:pt>
    <dgm:pt modelId="{08D84824-EE02-43C6-9578-ADF0E682D454}" type="pres">
      <dgm:prSet presAssocID="{45498B71-1F3D-4079-A0EB-E830BC55F40C}" presName="wedge1" presStyleLbl="node1" presStyleIdx="0" presStyleCnt="3"/>
      <dgm:spPr/>
    </dgm:pt>
    <dgm:pt modelId="{EFBAB75F-B9AB-401C-A141-59033FF857FB}" type="pres">
      <dgm:prSet presAssocID="{45498B71-1F3D-4079-A0EB-E830BC55F40C}" presName="wedge1Tx" presStyleLbl="node1" presStyleIdx="0" presStyleCnt="3">
        <dgm:presLayoutVars>
          <dgm:chMax val="0"/>
          <dgm:chPref val="0"/>
          <dgm:bulletEnabled val="1"/>
        </dgm:presLayoutVars>
      </dgm:prSet>
      <dgm:spPr/>
    </dgm:pt>
    <dgm:pt modelId="{58CE5FAE-AD28-4DDC-96C2-EC956477D2D8}" type="pres">
      <dgm:prSet presAssocID="{45498B71-1F3D-4079-A0EB-E830BC55F40C}" presName="wedge2" presStyleLbl="node1" presStyleIdx="1" presStyleCnt="3"/>
      <dgm:spPr/>
    </dgm:pt>
    <dgm:pt modelId="{7D23D886-1A91-47F1-9F89-561631FAD0C6}" type="pres">
      <dgm:prSet presAssocID="{45498B71-1F3D-4079-A0EB-E830BC55F40C}" presName="wedge2Tx" presStyleLbl="node1" presStyleIdx="1" presStyleCnt="3">
        <dgm:presLayoutVars>
          <dgm:chMax val="0"/>
          <dgm:chPref val="0"/>
          <dgm:bulletEnabled val="1"/>
        </dgm:presLayoutVars>
      </dgm:prSet>
      <dgm:spPr/>
    </dgm:pt>
    <dgm:pt modelId="{34111F66-4F70-4972-B090-4302C38FC768}" type="pres">
      <dgm:prSet presAssocID="{45498B71-1F3D-4079-A0EB-E830BC55F40C}" presName="wedge3" presStyleLbl="node1" presStyleIdx="2" presStyleCnt="3" custLinFactNeighborY="-1488"/>
      <dgm:spPr/>
    </dgm:pt>
    <dgm:pt modelId="{2E621037-0BC5-4150-96ED-D49230E2F12E}" type="pres">
      <dgm:prSet presAssocID="{45498B71-1F3D-4079-A0EB-E830BC55F40C}" presName="wedge3Tx" presStyleLbl="node1" presStyleIdx="2" presStyleCnt="3">
        <dgm:presLayoutVars>
          <dgm:chMax val="0"/>
          <dgm:chPref val="0"/>
          <dgm:bulletEnabled val="1"/>
        </dgm:presLayoutVars>
      </dgm:prSet>
      <dgm:spPr/>
    </dgm:pt>
  </dgm:ptLst>
  <dgm:cxnLst>
    <dgm:cxn modelId="{204A2112-F48D-483C-A586-EDDDB7F1A16C}" srcId="{45498B71-1F3D-4079-A0EB-E830BC55F40C}" destId="{4CEECCC9-E20C-40A5-AA68-2A0F242787E1}" srcOrd="1" destOrd="0" parTransId="{3F07A6A0-00D9-4237-9651-55FAB8BFB555}" sibTransId="{79D0D5DA-23DB-4AEF-8479-177EFE56702F}"/>
    <dgm:cxn modelId="{36040354-8FFA-418B-8E57-DA401FE0698F}" type="presOf" srcId="{45498B71-1F3D-4079-A0EB-E830BC55F40C}" destId="{B24319F0-1039-433D-B8F4-F85E2175A475}" srcOrd="0" destOrd="0" presId="urn:microsoft.com/office/officeart/2005/8/layout/chart3"/>
    <dgm:cxn modelId="{8EBD7F8F-1685-4061-889C-AAEC31CD0F2E}" srcId="{45498B71-1F3D-4079-A0EB-E830BC55F40C}" destId="{BF2090A3-06CB-4735-A633-735E0C1C7AB5}" srcOrd="2" destOrd="0" parTransId="{FE12EC37-59A0-484D-AC92-E7AA22F5E4B0}" sibTransId="{0282565B-043E-4699-9868-D1643C5BB02E}"/>
    <dgm:cxn modelId="{145ABA90-4095-4D95-B91A-57325BFE982A}" type="presOf" srcId="{742DD7D6-2E61-4AD5-936E-04BAB4C78FC1}" destId="{08D84824-EE02-43C6-9578-ADF0E682D454}" srcOrd="0" destOrd="0" presId="urn:microsoft.com/office/officeart/2005/8/layout/chart3"/>
    <dgm:cxn modelId="{69FDBDBB-A08C-46AC-8A57-AF79B0D495F2}" type="presOf" srcId="{BF2090A3-06CB-4735-A633-735E0C1C7AB5}" destId="{34111F66-4F70-4972-B090-4302C38FC768}" srcOrd="0" destOrd="0" presId="urn:microsoft.com/office/officeart/2005/8/layout/chart3"/>
    <dgm:cxn modelId="{4B7039CE-B061-4311-B9CF-A4805F529E60}" type="presOf" srcId="{BF2090A3-06CB-4735-A633-735E0C1C7AB5}" destId="{2E621037-0BC5-4150-96ED-D49230E2F12E}" srcOrd="1" destOrd="0" presId="urn:microsoft.com/office/officeart/2005/8/layout/chart3"/>
    <dgm:cxn modelId="{C139CAD8-27BA-463B-AD66-31CC76D45A54}" srcId="{45498B71-1F3D-4079-A0EB-E830BC55F40C}" destId="{742DD7D6-2E61-4AD5-936E-04BAB4C78FC1}" srcOrd="0" destOrd="0" parTransId="{20504176-7F8C-455D-AB45-85973DA8FDC8}" sibTransId="{85B0F1B0-DFC2-4F4F-8070-6B79D2D3A07C}"/>
    <dgm:cxn modelId="{73F9D2D9-2BB0-45EA-8BE7-20248F2CB79C}" type="presOf" srcId="{742DD7D6-2E61-4AD5-936E-04BAB4C78FC1}" destId="{EFBAB75F-B9AB-401C-A141-59033FF857FB}" srcOrd="1" destOrd="0" presId="urn:microsoft.com/office/officeart/2005/8/layout/chart3"/>
    <dgm:cxn modelId="{AF0952E1-8534-47BB-BC8A-C4FE957D7636}" type="presOf" srcId="{4CEECCC9-E20C-40A5-AA68-2A0F242787E1}" destId="{7D23D886-1A91-47F1-9F89-561631FAD0C6}" srcOrd="1" destOrd="0" presId="urn:microsoft.com/office/officeart/2005/8/layout/chart3"/>
    <dgm:cxn modelId="{3E235AFF-0B7B-4D71-95F7-1F6092072C3E}" type="presOf" srcId="{4CEECCC9-E20C-40A5-AA68-2A0F242787E1}" destId="{58CE5FAE-AD28-4DDC-96C2-EC956477D2D8}" srcOrd="0" destOrd="0" presId="urn:microsoft.com/office/officeart/2005/8/layout/chart3"/>
    <dgm:cxn modelId="{D9C263A4-D363-488E-B3FF-85D05CD5A90F}" type="presParOf" srcId="{B24319F0-1039-433D-B8F4-F85E2175A475}" destId="{08D84824-EE02-43C6-9578-ADF0E682D454}" srcOrd="0" destOrd="0" presId="urn:microsoft.com/office/officeart/2005/8/layout/chart3"/>
    <dgm:cxn modelId="{C08A2BBA-DB47-4A22-944A-F34670BDA879}" type="presParOf" srcId="{B24319F0-1039-433D-B8F4-F85E2175A475}" destId="{EFBAB75F-B9AB-401C-A141-59033FF857FB}" srcOrd="1" destOrd="0" presId="urn:microsoft.com/office/officeart/2005/8/layout/chart3"/>
    <dgm:cxn modelId="{CBF33EB7-08EA-4D33-90E3-C4FA8B9DED86}" type="presParOf" srcId="{B24319F0-1039-433D-B8F4-F85E2175A475}" destId="{58CE5FAE-AD28-4DDC-96C2-EC956477D2D8}" srcOrd="2" destOrd="0" presId="urn:microsoft.com/office/officeart/2005/8/layout/chart3"/>
    <dgm:cxn modelId="{45A09E44-F2C6-4233-A262-CA5BB1ADBE68}" type="presParOf" srcId="{B24319F0-1039-433D-B8F4-F85E2175A475}" destId="{7D23D886-1A91-47F1-9F89-561631FAD0C6}" srcOrd="3" destOrd="0" presId="urn:microsoft.com/office/officeart/2005/8/layout/chart3"/>
    <dgm:cxn modelId="{ED8E37AE-4F52-42BB-B9C6-F66DE73C10DE}" type="presParOf" srcId="{B24319F0-1039-433D-B8F4-F85E2175A475}" destId="{34111F66-4F70-4972-B090-4302C38FC768}" srcOrd="4" destOrd="0" presId="urn:microsoft.com/office/officeart/2005/8/layout/chart3"/>
    <dgm:cxn modelId="{1A5F5979-33ED-48C0-AC0C-8EA0CF05B5AA}" type="presParOf" srcId="{B24319F0-1039-433D-B8F4-F85E2175A475}" destId="{2E621037-0BC5-4150-96ED-D49230E2F12E}" srcOrd="5" destOrd="0" presId="urn:microsoft.com/office/officeart/2005/8/layout/char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3A341-C1B3-49B1-BFBA-DA7AD17CD154}">
      <dsp:nvSpPr>
        <dsp:cNvPr id="0" name=""/>
        <dsp:cNvSpPr/>
      </dsp:nvSpPr>
      <dsp:spPr>
        <a:xfrm>
          <a:off x="667421" y="191640"/>
          <a:ext cx="2439019" cy="847039"/>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372AC5-7A7C-408A-9C04-7C90B861EC4F}">
      <dsp:nvSpPr>
        <dsp:cNvPr id="0" name=""/>
        <dsp:cNvSpPr/>
      </dsp:nvSpPr>
      <dsp:spPr>
        <a:xfrm>
          <a:off x="1654373" y="2308143"/>
          <a:ext cx="472678" cy="302514"/>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05AD38-E7E6-4018-9F27-8BA923318CF0}">
      <dsp:nvSpPr>
        <dsp:cNvPr id="0" name=""/>
        <dsp:cNvSpPr/>
      </dsp:nvSpPr>
      <dsp:spPr>
        <a:xfrm>
          <a:off x="756284" y="2549708"/>
          <a:ext cx="2268855" cy="567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Your Pension</a:t>
          </a:r>
        </a:p>
      </dsp:txBody>
      <dsp:txXfrm>
        <a:off x="756284" y="2549708"/>
        <a:ext cx="2268855" cy="567213"/>
      </dsp:txXfrm>
    </dsp:sp>
    <dsp:sp modelId="{EC878231-81CA-4E5E-AE49-9924EBDDA4E5}">
      <dsp:nvSpPr>
        <dsp:cNvPr id="0" name=""/>
        <dsp:cNvSpPr/>
      </dsp:nvSpPr>
      <dsp:spPr>
        <a:xfrm>
          <a:off x="1554165" y="1104098"/>
          <a:ext cx="850820" cy="8508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Highest 30 Months of Salary</a:t>
          </a:r>
        </a:p>
      </dsp:txBody>
      <dsp:txXfrm>
        <a:off x="1678765" y="1228698"/>
        <a:ext cx="601620" cy="601620"/>
      </dsp:txXfrm>
    </dsp:sp>
    <dsp:sp modelId="{19A12FF1-8683-4CB0-841E-0591611CBB3C}">
      <dsp:nvSpPr>
        <dsp:cNvPr id="0" name=""/>
        <dsp:cNvSpPr/>
      </dsp:nvSpPr>
      <dsp:spPr>
        <a:xfrm>
          <a:off x="945356" y="465793"/>
          <a:ext cx="850820" cy="8508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Years of Service</a:t>
          </a:r>
        </a:p>
      </dsp:txBody>
      <dsp:txXfrm>
        <a:off x="1069956" y="590393"/>
        <a:ext cx="601620" cy="601620"/>
      </dsp:txXfrm>
    </dsp:sp>
    <dsp:sp modelId="{38BD8958-4C95-4245-A7CA-F09740101820}">
      <dsp:nvSpPr>
        <dsp:cNvPr id="0" name=""/>
        <dsp:cNvSpPr/>
      </dsp:nvSpPr>
      <dsp:spPr>
        <a:xfrm>
          <a:off x="1815084" y="260084"/>
          <a:ext cx="850820" cy="8508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Age</a:t>
          </a:r>
        </a:p>
      </dsp:txBody>
      <dsp:txXfrm>
        <a:off x="1939684" y="384684"/>
        <a:ext cx="601620" cy="601620"/>
      </dsp:txXfrm>
    </dsp:sp>
    <dsp:sp modelId="{55FCFCAB-BA79-49FC-94E7-4E932A4BED1D}">
      <dsp:nvSpPr>
        <dsp:cNvPr id="0" name=""/>
        <dsp:cNvSpPr/>
      </dsp:nvSpPr>
      <dsp:spPr>
        <a:xfrm>
          <a:off x="567213" y="68740"/>
          <a:ext cx="2646997" cy="2117598"/>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84824-EE02-43C6-9578-ADF0E682D454}">
      <dsp:nvSpPr>
        <dsp:cNvPr id="0" name=""/>
        <dsp:cNvSpPr/>
      </dsp:nvSpPr>
      <dsp:spPr>
        <a:xfrm>
          <a:off x="528029" y="175636"/>
          <a:ext cx="2185703" cy="2185703"/>
        </a:xfrm>
        <a:prstGeom prst="pie">
          <a:avLst>
            <a:gd name="adj1" fmla="val 16200000"/>
            <a:gd name="adj2" fmla="val 180000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100000"/>
            </a:lnSpc>
            <a:spcBef>
              <a:spcPct val="0"/>
            </a:spcBef>
            <a:spcAft>
              <a:spcPts val="0"/>
            </a:spcAft>
            <a:buNone/>
          </a:pPr>
          <a:r>
            <a:rPr lang="en-US" sz="1000" kern="1200" dirty="0"/>
            <a:t>Optional Extra Annuity (voluntary/</a:t>
          </a:r>
        </a:p>
        <a:p>
          <a:pPr marL="0" lvl="0" indent="0" algn="ctr" defTabSz="444500">
            <a:lnSpc>
              <a:spcPct val="100000"/>
            </a:lnSpc>
            <a:spcBef>
              <a:spcPct val="0"/>
            </a:spcBef>
            <a:spcAft>
              <a:spcPts val="0"/>
            </a:spcAft>
            <a:buNone/>
          </a:pPr>
          <a:r>
            <a:rPr lang="en-US" sz="1000" kern="1200" dirty="0"/>
            <a:t>supplemental funds)</a:t>
          </a:r>
        </a:p>
      </dsp:txBody>
      <dsp:txXfrm>
        <a:off x="1716375" y="578951"/>
        <a:ext cx="741577" cy="728567"/>
      </dsp:txXfrm>
    </dsp:sp>
    <dsp:sp modelId="{58CE5FAE-AD28-4DDC-96C2-EC956477D2D8}">
      <dsp:nvSpPr>
        <dsp:cNvPr id="0" name=""/>
        <dsp:cNvSpPr/>
      </dsp:nvSpPr>
      <dsp:spPr>
        <a:xfrm>
          <a:off x="415361" y="240687"/>
          <a:ext cx="2185703" cy="2185703"/>
        </a:xfrm>
        <a:prstGeom prst="pie">
          <a:avLst>
            <a:gd name="adj1" fmla="val 1800000"/>
            <a:gd name="adj2" fmla="val 9000000"/>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Payroll Deducted Contributions</a:t>
          </a:r>
        </a:p>
      </dsp:txBody>
      <dsp:txXfrm>
        <a:off x="1013828" y="1619762"/>
        <a:ext cx="988770" cy="676527"/>
      </dsp:txXfrm>
    </dsp:sp>
    <dsp:sp modelId="{34111F66-4F70-4972-B090-4302C38FC768}">
      <dsp:nvSpPr>
        <dsp:cNvPr id="0" name=""/>
        <dsp:cNvSpPr/>
      </dsp:nvSpPr>
      <dsp:spPr>
        <a:xfrm>
          <a:off x="415361" y="208164"/>
          <a:ext cx="2185703" cy="2185703"/>
        </a:xfrm>
        <a:prstGeom prst="pie">
          <a:avLst>
            <a:gd name="adj1" fmla="val 9000000"/>
            <a:gd name="adj2" fmla="val 16200000"/>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State Contribution</a:t>
          </a:r>
        </a:p>
      </dsp:txBody>
      <dsp:txXfrm>
        <a:off x="649544" y="637498"/>
        <a:ext cx="741577" cy="728567"/>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ACC86D-3966-4313-A80D-7DC4C4A92A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1636FB1-07F8-4128-889C-ED1D48AE20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1CF396-86EE-4759-8EF6-17712E82C9C2}" type="datetimeFigureOut">
              <a:rPr lang="en-US" smtClean="0"/>
              <a:t>4/14/2026</a:t>
            </a:fld>
            <a:endParaRPr lang="en-US"/>
          </a:p>
        </p:txBody>
      </p:sp>
      <p:sp>
        <p:nvSpPr>
          <p:cNvPr id="4" name="Footer Placeholder 3">
            <a:extLst>
              <a:ext uri="{FF2B5EF4-FFF2-40B4-BE49-F238E27FC236}">
                <a16:creationId xmlns:a16="http://schemas.microsoft.com/office/drawing/2014/main" id="{EBD5D6E0-FDBC-4BC7-BB03-A25A6ABDE4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E2C3EEF-9E85-4282-9F5C-1351173D03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AE3F4-8AD5-4450-AB35-EE764EB1A6AC}" type="slidenum">
              <a:rPr lang="en-US" smtClean="0"/>
              <a:t>‹#›</a:t>
            </a:fld>
            <a:endParaRPr lang="en-US"/>
          </a:p>
        </p:txBody>
      </p:sp>
    </p:spTree>
    <p:extLst>
      <p:ext uri="{BB962C8B-B14F-4D97-AF65-F5344CB8AC3E}">
        <p14:creationId xmlns:p14="http://schemas.microsoft.com/office/powerpoint/2010/main" val="3778206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57953-597B-4F45-B44D-7C2AB259C8BE}"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108CF-40F2-455C-8C53-5658E8A28495}" type="slidenum">
              <a:rPr lang="en-US" smtClean="0"/>
              <a:t>‹#›</a:t>
            </a:fld>
            <a:endParaRPr lang="en-US"/>
          </a:p>
        </p:txBody>
      </p:sp>
    </p:spTree>
    <p:extLst>
      <p:ext uri="{BB962C8B-B14F-4D97-AF65-F5344CB8AC3E}">
        <p14:creationId xmlns:p14="http://schemas.microsoft.com/office/powerpoint/2010/main" val="406793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What is a defined benefit plan?</a:t>
            </a:r>
          </a:p>
          <a:p>
            <a:pPr marL="285750" indent="-285750">
              <a:buFont typeface="Arial" panose="020B0604020202020204" pitchFamily="34" charset="0"/>
              <a:buChar char="•"/>
            </a:pPr>
            <a:r>
              <a:rPr lang="en-US" dirty="0"/>
              <a:t>Are you eligible for retirement?</a:t>
            </a:r>
          </a:p>
          <a:p>
            <a:pPr marL="285750" indent="-285750">
              <a:buFont typeface="Arial" panose="020B0604020202020204" pitchFamily="34" charset="0"/>
              <a:buChar char="•"/>
            </a:pPr>
            <a:r>
              <a:rPr lang="en-US" dirty="0"/>
              <a:t>The Retirement Plans and what they mean</a:t>
            </a:r>
          </a:p>
          <a:p>
            <a:pPr marL="285750" indent="-285750">
              <a:buFont typeface="Arial" panose="020B0604020202020204" pitchFamily="34" charset="0"/>
              <a:buChar char="•"/>
            </a:pPr>
            <a:r>
              <a:rPr lang="en-US" dirty="0"/>
              <a:t>Options for Voluntary and Supplemental Contributions at Retirement</a:t>
            </a:r>
          </a:p>
          <a:p>
            <a:pPr marL="285750" indent="-285750">
              <a:buFont typeface="Arial" panose="020B0604020202020204" pitchFamily="34" charset="0"/>
              <a:buChar char="•"/>
            </a:pPr>
            <a:r>
              <a:rPr lang="en-US" dirty="0"/>
              <a:t>Pensionable Salary and Credited Service</a:t>
            </a:r>
          </a:p>
          <a:p>
            <a:pPr marL="285750" indent="-285750">
              <a:buFont typeface="Arial" panose="020B0604020202020204" pitchFamily="34" charset="0"/>
              <a:buChar char="•"/>
            </a:pPr>
            <a:r>
              <a:rPr lang="en-US" dirty="0"/>
              <a:t>Purchasing Credited Service</a:t>
            </a:r>
          </a:p>
          <a:p>
            <a:pPr marL="285750" indent="-285750">
              <a:buFont typeface="Arial" panose="020B0604020202020204" pitchFamily="34" charset="0"/>
              <a:buChar char="•"/>
            </a:pPr>
            <a:r>
              <a:rPr lang="en-US" dirty="0"/>
              <a:t>Deferring Your Retirement Benefits</a:t>
            </a:r>
          </a:p>
          <a:p>
            <a:pPr marL="285750" indent="-285750">
              <a:buFont typeface="Arial" panose="020B0604020202020204" pitchFamily="34" charset="0"/>
              <a:buChar char="•"/>
            </a:pPr>
            <a:r>
              <a:rPr lang="en-US" dirty="0"/>
              <a:t>Taxability of Benefits</a:t>
            </a:r>
          </a:p>
          <a:p>
            <a:pPr marL="285750" indent="-285750">
              <a:buFont typeface="Arial" panose="020B0604020202020204" pitchFamily="34" charset="0"/>
              <a:buChar char="•"/>
            </a:pPr>
            <a:r>
              <a:rPr lang="en-US" dirty="0"/>
              <a:t>What you should know for Social Security</a:t>
            </a:r>
          </a:p>
          <a:p>
            <a:pPr marL="285750" indent="-285750">
              <a:buFont typeface="Arial" panose="020B0604020202020204" pitchFamily="34" charset="0"/>
              <a:buChar char="•"/>
            </a:pPr>
            <a:r>
              <a:rPr lang="en-US" dirty="0"/>
              <a:t>Health Insurance during Retirement</a:t>
            </a:r>
          </a:p>
          <a:p>
            <a:pPr marL="285750" indent="-285750">
              <a:buFont typeface="Arial" panose="020B0604020202020204" pitchFamily="34" charset="0"/>
              <a:buChar char="•"/>
            </a:pPr>
            <a:r>
              <a:rPr lang="en-US" dirty="0"/>
              <a:t>Retirement death Benefits</a:t>
            </a:r>
          </a:p>
          <a:p>
            <a:pPr marL="285750" indent="-285750">
              <a:buFont typeface="Arial" panose="020B0604020202020204" pitchFamily="34" charset="0"/>
              <a:buChar char="•"/>
            </a:pPr>
            <a:r>
              <a:rPr lang="en-US" dirty="0"/>
              <a:t>Post Retirement Re-employment</a:t>
            </a:r>
          </a:p>
          <a:p>
            <a:pPr marL="285750" indent="-285750">
              <a:buFont typeface="Arial" panose="020B0604020202020204" pitchFamily="34" charset="0"/>
              <a:buChar char="•"/>
            </a:pPr>
            <a:r>
              <a:rPr lang="en-US" dirty="0"/>
              <a:t>Ready to File?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What retirement means at TRB</a:t>
            </a:r>
          </a:p>
          <a:p>
            <a:pPr marL="742950" lvl="1" indent="-285750">
              <a:buFont typeface="Arial" panose="020B0604020202020204" pitchFamily="34" charset="0"/>
              <a:buChar char="•"/>
            </a:pPr>
            <a:r>
              <a:rPr lang="en-US" dirty="0"/>
              <a:t>Defined Benefit Plan</a:t>
            </a:r>
          </a:p>
          <a:p>
            <a:pPr marL="742950" lvl="1" indent="-285750">
              <a:buFont typeface="Arial" panose="020B0604020202020204" pitchFamily="34" charset="0"/>
              <a:buChar char="•"/>
            </a:pPr>
            <a:r>
              <a:rPr lang="en-US" dirty="0"/>
              <a:t>Eligibility</a:t>
            </a:r>
          </a:p>
          <a:p>
            <a:pPr marL="285750" indent="-285750">
              <a:buFont typeface="Arial" panose="020B0604020202020204" pitchFamily="34" charset="0"/>
              <a:buChar char="•"/>
            </a:pPr>
            <a:r>
              <a:rPr lang="en-US" dirty="0"/>
              <a:t>Your service, salary and contributions</a:t>
            </a:r>
          </a:p>
          <a:p>
            <a:pPr marL="285750" indent="-285750">
              <a:buFont typeface="Arial" panose="020B0604020202020204" pitchFamily="34" charset="0"/>
              <a:buChar char="•"/>
            </a:pPr>
            <a:r>
              <a:rPr lang="en-US" dirty="0"/>
              <a:t>Choosing a Retirement Plan</a:t>
            </a:r>
          </a:p>
          <a:p>
            <a:pPr marL="742950" lvl="1" indent="-285750">
              <a:buFont typeface="Arial" panose="020B0604020202020204" pitchFamily="34" charset="0"/>
              <a:buChar char="•"/>
            </a:pPr>
            <a:r>
              <a:rPr lang="en-US" dirty="0"/>
              <a:t>Plan choices and what they mean at death</a:t>
            </a:r>
          </a:p>
          <a:p>
            <a:pPr marL="742950" lvl="1" indent="-285750">
              <a:buFont typeface="Arial" panose="020B0604020202020204" pitchFamily="34" charset="0"/>
              <a:buChar char="•"/>
            </a:pPr>
            <a:r>
              <a:rPr lang="en-US" dirty="0"/>
              <a:t>What happens to the Vol/Supp accounts</a:t>
            </a:r>
          </a:p>
          <a:p>
            <a:pPr marL="742950" lvl="1" indent="-285750">
              <a:buFont typeface="Arial" panose="020B0604020202020204" pitchFamily="34" charset="0"/>
              <a:buChar char="•"/>
            </a:pPr>
            <a:r>
              <a:rPr lang="en-US" dirty="0"/>
              <a:t>Deferring your benefits</a:t>
            </a:r>
          </a:p>
          <a:p>
            <a:pPr marL="742950" lvl="1" indent="-285750">
              <a:buFont typeface="Arial" panose="020B0604020202020204" pitchFamily="34" charset="0"/>
              <a:buChar char="•"/>
            </a:pPr>
            <a:r>
              <a:rPr lang="en-US" dirty="0"/>
              <a:t>Taxability</a:t>
            </a:r>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CF108CF-40F2-455C-8C53-5658E8A28495}" type="slidenum">
              <a:rPr lang="en-US" smtClean="0"/>
              <a:t>2</a:t>
            </a:fld>
            <a:endParaRPr lang="en-US"/>
          </a:p>
        </p:txBody>
      </p:sp>
    </p:spTree>
    <p:extLst>
      <p:ext uri="{BB962C8B-B14F-4D97-AF65-F5344CB8AC3E}">
        <p14:creationId xmlns:p14="http://schemas.microsoft.com/office/powerpoint/2010/main" val="3385519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108CF-40F2-455C-8C53-5658E8A28495}" type="slidenum">
              <a:rPr lang="en-US" smtClean="0"/>
              <a:t>13</a:t>
            </a:fld>
            <a:endParaRPr lang="en-US"/>
          </a:p>
        </p:txBody>
      </p:sp>
    </p:spTree>
    <p:extLst>
      <p:ext uri="{BB962C8B-B14F-4D97-AF65-F5344CB8AC3E}">
        <p14:creationId xmlns:p14="http://schemas.microsoft.com/office/powerpoint/2010/main" val="3097679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5"/>
          </p:nvPr>
        </p:nvSpPr>
        <p:spPr/>
        <p:txBody>
          <a:bodyPr/>
          <a:lstStyle/>
          <a:p>
            <a:fld id="{FCF108CF-40F2-455C-8C53-5658E8A28495}" type="slidenum">
              <a:rPr lang="en-US" smtClean="0"/>
              <a:t>14</a:t>
            </a:fld>
            <a:endParaRPr lang="en-US"/>
          </a:p>
        </p:txBody>
      </p:sp>
    </p:spTree>
    <p:extLst>
      <p:ext uri="{BB962C8B-B14F-4D97-AF65-F5344CB8AC3E}">
        <p14:creationId xmlns:p14="http://schemas.microsoft.com/office/powerpoint/2010/main" val="3545539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CF108CF-40F2-455C-8C53-5658E8A28495}" type="slidenum">
              <a:rPr lang="en-US" smtClean="0"/>
              <a:t>19</a:t>
            </a:fld>
            <a:endParaRPr lang="en-US"/>
          </a:p>
        </p:txBody>
      </p:sp>
    </p:spTree>
    <p:extLst>
      <p:ext uri="{BB962C8B-B14F-4D97-AF65-F5344CB8AC3E}">
        <p14:creationId xmlns:p14="http://schemas.microsoft.com/office/powerpoint/2010/main" val="420364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sngStrike" dirty="0"/>
              <a:t>I would take out the Other Benefit Options. No need for TRB to discuss.</a:t>
            </a:r>
          </a:p>
        </p:txBody>
      </p:sp>
      <p:sp>
        <p:nvSpPr>
          <p:cNvPr id="4" name="Slide Number Placeholder 3"/>
          <p:cNvSpPr>
            <a:spLocks noGrp="1"/>
          </p:cNvSpPr>
          <p:nvPr>
            <p:ph type="sldNum" sz="quarter" idx="5"/>
          </p:nvPr>
        </p:nvSpPr>
        <p:spPr/>
        <p:txBody>
          <a:bodyPr/>
          <a:lstStyle/>
          <a:p>
            <a:fld id="{FCF108CF-40F2-455C-8C53-5658E8A28495}" type="slidenum">
              <a:rPr lang="en-US" smtClean="0"/>
              <a:t>3</a:t>
            </a:fld>
            <a:endParaRPr lang="en-US"/>
          </a:p>
        </p:txBody>
      </p:sp>
    </p:spTree>
    <p:extLst>
      <p:ext uri="{BB962C8B-B14F-4D97-AF65-F5344CB8AC3E}">
        <p14:creationId xmlns:p14="http://schemas.microsoft.com/office/powerpoint/2010/main" val="788476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5"/>
          </p:nvPr>
        </p:nvSpPr>
        <p:spPr/>
        <p:txBody>
          <a:bodyPr/>
          <a:lstStyle/>
          <a:p>
            <a:fld id="{FCF108CF-40F2-455C-8C53-5658E8A28495}" type="slidenum">
              <a:rPr lang="en-US" smtClean="0"/>
              <a:t>4</a:t>
            </a:fld>
            <a:endParaRPr lang="en-US"/>
          </a:p>
        </p:txBody>
      </p:sp>
    </p:spTree>
    <p:extLst>
      <p:ext uri="{BB962C8B-B14F-4D97-AF65-F5344CB8AC3E}">
        <p14:creationId xmlns:p14="http://schemas.microsoft.com/office/powerpoint/2010/main" val="3725833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sngStrike" dirty="0"/>
              <a:t>Service years = 30</a:t>
            </a:r>
          </a:p>
        </p:txBody>
      </p:sp>
      <p:sp>
        <p:nvSpPr>
          <p:cNvPr id="4" name="Slide Number Placeholder 3"/>
          <p:cNvSpPr>
            <a:spLocks noGrp="1"/>
          </p:cNvSpPr>
          <p:nvPr>
            <p:ph type="sldNum" sz="quarter" idx="5"/>
          </p:nvPr>
        </p:nvSpPr>
        <p:spPr/>
        <p:txBody>
          <a:bodyPr/>
          <a:lstStyle/>
          <a:p>
            <a:fld id="{FCF108CF-40F2-455C-8C53-5658E8A28495}" type="slidenum">
              <a:rPr lang="en-US" smtClean="0"/>
              <a:t>6</a:t>
            </a:fld>
            <a:endParaRPr lang="en-US"/>
          </a:p>
        </p:txBody>
      </p:sp>
    </p:spTree>
    <p:extLst>
      <p:ext uri="{BB962C8B-B14F-4D97-AF65-F5344CB8AC3E}">
        <p14:creationId xmlns:p14="http://schemas.microsoft.com/office/powerpoint/2010/main" val="80945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5"/>
          </p:nvPr>
        </p:nvSpPr>
        <p:spPr/>
        <p:txBody>
          <a:bodyPr/>
          <a:lstStyle/>
          <a:p>
            <a:fld id="{FCF108CF-40F2-455C-8C53-5658E8A28495}" type="slidenum">
              <a:rPr lang="en-US" smtClean="0"/>
              <a:t>7</a:t>
            </a:fld>
            <a:endParaRPr lang="en-US"/>
          </a:p>
        </p:txBody>
      </p:sp>
    </p:spTree>
    <p:extLst>
      <p:ext uri="{BB962C8B-B14F-4D97-AF65-F5344CB8AC3E}">
        <p14:creationId xmlns:p14="http://schemas.microsoft.com/office/powerpoint/2010/main" val="1381470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108CF-40F2-455C-8C53-5658E8A28495}" type="slidenum">
              <a:rPr lang="en-US" smtClean="0"/>
              <a:t>8</a:t>
            </a:fld>
            <a:endParaRPr lang="en-US"/>
          </a:p>
        </p:txBody>
      </p:sp>
    </p:spTree>
    <p:extLst>
      <p:ext uri="{BB962C8B-B14F-4D97-AF65-F5344CB8AC3E}">
        <p14:creationId xmlns:p14="http://schemas.microsoft.com/office/powerpoint/2010/main" val="1246921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5"/>
          </p:nvPr>
        </p:nvSpPr>
        <p:spPr/>
        <p:txBody>
          <a:bodyPr/>
          <a:lstStyle/>
          <a:p>
            <a:fld id="{FCF108CF-40F2-455C-8C53-5658E8A28495}" type="slidenum">
              <a:rPr lang="en-US" smtClean="0"/>
              <a:t>9</a:t>
            </a:fld>
            <a:endParaRPr lang="en-US"/>
          </a:p>
        </p:txBody>
      </p:sp>
    </p:spTree>
    <p:extLst>
      <p:ext uri="{BB962C8B-B14F-4D97-AF65-F5344CB8AC3E}">
        <p14:creationId xmlns:p14="http://schemas.microsoft.com/office/powerpoint/2010/main" val="3669367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108CF-40F2-455C-8C53-5658E8A28495}" type="slidenum">
              <a:rPr lang="en-US" smtClean="0"/>
              <a:t>10</a:t>
            </a:fld>
            <a:endParaRPr lang="en-US"/>
          </a:p>
        </p:txBody>
      </p:sp>
    </p:spTree>
    <p:extLst>
      <p:ext uri="{BB962C8B-B14F-4D97-AF65-F5344CB8AC3E}">
        <p14:creationId xmlns:p14="http://schemas.microsoft.com/office/powerpoint/2010/main" val="1633962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effectLst/>
            </a:endParaRPr>
          </a:p>
        </p:txBody>
      </p:sp>
      <p:sp>
        <p:nvSpPr>
          <p:cNvPr id="4" name="Slide Number Placeholder 3"/>
          <p:cNvSpPr>
            <a:spLocks noGrp="1"/>
          </p:cNvSpPr>
          <p:nvPr>
            <p:ph type="sldNum" sz="quarter" idx="5"/>
          </p:nvPr>
        </p:nvSpPr>
        <p:spPr/>
        <p:txBody>
          <a:bodyPr/>
          <a:lstStyle/>
          <a:p>
            <a:fld id="{FCF108CF-40F2-455C-8C53-5658E8A28495}" type="slidenum">
              <a:rPr lang="en-US" smtClean="0"/>
              <a:t>12</a:t>
            </a:fld>
            <a:endParaRPr lang="en-US"/>
          </a:p>
        </p:txBody>
      </p:sp>
    </p:spTree>
    <p:extLst>
      <p:ext uri="{BB962C8B-B14F-4D97-AF65-F5344CB8AC3E}">
        <p14:creationId xmlns:p14="http://schemas.microsoft.com/office/powerpoint/2010/main" val="2785428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AE12-75A8-40C1-95FD-C54B551F3E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DD4DF4-24B5-46D2-81D8-6959DB79FB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726ADD-1DAF-42B2-811B-B36040B7B4B8}"/>
              </a:ext>
            </a:extLst>
          </p:cNvPr>
          <p:cNvSpPr>
            <a:spLocks noGrp="1"/>
          </p:cNvSpPr>
          <p:nvPr>
            <p:ph type="dt" sz="half" idx="10"/>
          </p:nvPr>
        </p:nvSpPr>
        <p:spPr/>
        <p:txBody>
          <a:bodyPr/>
          <a:lstStyle/>
          <a:p>
            <a:fld id="{CE59C468-A2BA-4166-9F69-6F96D34C83F7}" type="datetimeFigureOut">
              <a:rPr lang="en-US" smtClean="0"/>
              <a:t>4/14/2026</a:t>
            </a:fld>
            <a:endParaRPr lang="en-US"/>
          </a:p>
        </p:txBody>
      </p:sp>
      <p:sp>
        <p:nvSpPr>
          <p:cNvPr id="5" name="Footer Placeholder 4">
            <a:extLst>
              <a:ext uri="{FF2B5EF4-FFF2-40B4-BE49-F238E27FC236}">
                <a16:creationId xmlns:a16="http://schemas.microsoft.com/office/drawing/2014/main" id="{2150EDA8-EF22-4FDA-B6A5-262E17708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60DBF-092C-4F4B-BF89-9D180891EED2}"/>
              </a:ext>
            </a:extLst>
          </p:cNvPr>
          <p:cNvSpPr>
            <a:spLocks noGrp="1"/>
          </p:cNvSpPr>
          <p:nvPr>
            <p:ph type="sldNum" sz="quarter" idx="12"/>
          </p:nvPr>
        </p:nvSpPr>
        <p:spPr/>
        <p:txBody>
          <a:bodyPr/>
          <a:lstStyle/>
          <a:p>
            <a:fld id="{E2A6E7B1-1A3E-47D3-96DC-1D8E7647D61B}" type="slidenum">
              <a:rPr lang="en-US" smtClean="0"/>
              <a:t>‹#›</a:t>
            </a:fld>
            <a:endParaRPr lang="en-US"/>
          </a:p>
        </p:txBody>
      </p:sp>
    </p:spTree>
    <p:extLst>
      <p:ext uri="{BB962C8B-B14F-4D97-AF65-F5344CB8AC3E}">
        <p14:creationId xmlns:p14="http://schemas.microsoft.com/office/powerpoint/2010/main" val="3475365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DDB80-050A-4052-9BE4-797FCBC98B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9D4121-F760-44ED-BA77-C0A17D2ADD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0A5C8C-C979-40E5-97A1-A0C6E985F9C3}"/>
              </a:ext>
            </a:extLst>
          </p:cNvPr>
          <p:cNvSpPr>
            <a:spLocks noGrp="1"/>
          </p:cNvSpPr>
          <p:nvPr>
            <p:ph type="dt" sz="half" idx="10"/>
          </p:nvPr>
        </p:nvSpPr>
        <p:spPr/>
        <p:txBody>
          <a:bodyPr/>
          <a:lstStyle/>
          <a:p>
            <a:fld id="{CE59C468-A2BA-4166-9F69-6F96D34C83F7}" type="datetimeFigureOut">
              <a:rPr lang="en-US" smtClean="0"/>
              <a:t>4/14/2026</a:t>
            </a:fld>
            <a:endParaRPr lang="en-US"/>
          </a:p>
        </p:txBody>
      </p:sp>
      <p:sp>
        <p:nvSpPr>
          <p:cNvPr id="5" name="Footer Placeholder 4">
            <a:extLst>
              <a:ext uri="{FF2B5EF4-FFF2-40B4-BE49-F238E27FC236}">
                <a16:creationId xmlns:a16="http://schemas.microsoft.com/office/drawing/2014/main" id="{60DA8832-33F5-4DD0-8AD2-8A5CDC371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E54F1-CE2B-40A7-A5AD-1367D78F5254}"/>
              </a:ext>
            </a:extLst>
          </p:cNvPr>
          <p:cNvSpPr>
            <a:spLocks noGrp="1"/>
          </p:cNvSpPr>
          <p:nvPr>
            <p:ph type="sldNum" sz="quarter" idx="12"/>
          </p:nvPr>
        </p:nvSpPr>
        <p:spPr/>
        <p:txBody>
          <a:bodyPr/>
          <a:lstStyle/>
          <a:p>
            <a:fld id="{E2A6E7B1-1A3E-47D3-96DC-1D8E7647D61B}" type="slidenum">
              <a:rPr lang="en-US" smtClean="0"/>
              <a:t>‹#›</a:t>
            </a:fld>
            <a:endParaRPr lang="en-US"/>
          </a:p>
        </p:txBody>
      </p:sp>
    </p:spTree>
    <p:extLst>
      <p:ext uri="{BB962C8B-B14F-4D97-AF65-F5344CB8AC3E}">
        <p14:creationId xmlns:p14="http://schemas.microsoft.com/office/powerpoint/2010/main" val="1538142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CBD8BE-AD94-4BC4-834B-A5E56A5182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6FFC87-8628-47C0-8FD1-7D64DFE93E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B9138-3652-4441-8EDE-E27C413AD017}"/>
              </a:ext>
            </a:extLst>
          </p:cNvPr>
          <p:cNvSpPr>
            <a:spLocks noGrp="1"/>
          </p:cNvSpPr>
          <p:nvPr>
            <p:ph type="dt" sz="half" idx="10"/>
          </p:nvPr>
        </p:nvSpPr>
        <p:spPr/>
        <p:txBody>
          <a:bodyPr/>
          <a:lstStyle/>
          <a:p>
            <a:fld id="{CE59C468-A2BA-4166-9F69-6F96D34C83F7}" type="datetimeFigureOut">
              <a:rPr lang="en-US" smtClean="0"/>
              <a:t>4/14/2026</a:t>
            </a:fld>
            <a:endParaRPr lang="en-US"/>
          </a:p>
        </p:txBody>
      </p:sp>
      <p:sp>
        <p:nvSpPr>
          <p:cNvPr id="5" name="Footer Placeholder 4">
            <a:extLst>
              <a:ext uri="{FF2B5EF4-FFF2-40B4-BE49-F238E27FC236}">
                <a16:creationId xmlns:a16="http://schemas.microsoft.com/office/drawing/2014/main" id="{56C48D69-E8A1-49B9-B9D8-8462B65783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B8B1D-1C72-41EC-92D7-9994B6502637}"/>
              </a:ext>
            </a:extLst>
          </p:cNvPr>
          <p:cNvSpPr>
            <a:spLocks noGrp="1"/>
          </p:cNvSpPr>
          <p:nvPr>
            <p:ph type="sldNum" sz="quarter" idx="12"/>
          </p:nvPr>
        </p:nvSpPr>
        <p:spPr/>
        <p:txBody>
          <a:bodyPr/>
          <a:lstStyle/>
          <a:p>
            <a:fld id="{E2A6E7B1-1A3E-47D3-96DC-1D8E7647D61B}" type="slidenum">
              <a:rPr lang="en-US" smtClean="0"/>
              <a:t>‹#›</a:t>
            </a:fld>
            <a:endParaRPr lang="en-US"/>
          </a:p>
        </p:txBody>
      </p:sp>
    </p:spTree>
    <p:extLst>
      <p:ext uri="{BB962C8B-B14F-4D97-AF65-F5344CB8AC3E}">
        <p14:creationId xmlns:p14="http://schemas.microsoft.com/office/powerpoint/2010/main" val="3312116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69360-42C0-4D83-9E73-547A60B7DD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47679A-4B47-4402-834E-5C4C4746D9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0EC11-27C9-45F1-A89A-7581120E66B9}"/>
              </a:ext>
            </a:extLst>
          </p:cNvPr>
          <p:cNvSpPr>
            <a:spLocks noGrp="1"/>
          </p:cNvSpPr>
          <p:nvPr>
            <p:ph type="dt" sz="half" idx="10"/>
          </p:nvPr>
        </p:nvSpPr>
        <p:spPr/>
        <p:txBody>
          <a:bodyPr/>
          <a:lstStyle/>
          <a:p>
            <a:fld id="{CE59C468-A2BA-4166-9F69-6F96D34C83F7}" type="datetimeFigureOut">
              <a:rPr lang="en-US" smtClean="0"/>
              <a:t>4/14/2026</a:t>
            </a:fld>
            <a:endParaRPr lang="en-US"/>
          </a:p>
        </p:txBody>
      </p:sp>
      <p:sp>
        <p:nvSpPr>
          <p:cNvPr id="5" name="Footer Placeholder 4">
            <a:extLst>
              <a:ext uri="{FF2B5EF4-FFF2-40B4-BE49-F238E27FC236}">
                <a16:creationId xmlns:a16="http://schemas.microsoft.com/office/drawing/2014/main" id="{E944DF16-CCDE-4D59-9DFC-92771343C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8DAD9-8225-463F-AD30-FDF7C8ED262D}"/>
              </a:ext>
            </a:extLst>
          </p:cNvPr>
          <p:cNvSpPr>
            <a:spLocks noGrp="1"/>
          </p:cNvSpPr>
          <p:nvPr>
            <p:ph type="sldNum" sz="quarter" idx="12"/>
          </p:nvPr>
        </p:nvSpPr>
        <p:spPr/>
        <p:txBody>
          <a:bodyPr/>
          <a:lstStyle/>
          <a:p>
            <a:fld id="{E2A6E7B1-1A3E-47D3-96DC-1D8E7647D61B}" type="slidenum">
              <a:rPr lang="en-US" smtClean="0"/>
              <a:t>‹#›</a:t>
            </a:fld>
            <a:endParaRPr lang="en-US"/>
          </a:p>
        </p:txBody>
      </p:sp>
    </p:spTree>
    <p:extLst>
      <p:ext uri="{BB962C8B-B14F-4D97-AF65-F5344CB8AC3E}">
        <p14:creationId xmlns:p14="http://schemas.microsoft.com/office/powerpoint/2010/main" val="1692728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1BE4-0DDE-43E2-A134-1AB0205218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AC6421-8E6A-483B-902D-03844ED0C1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5E5A82-9325-4297-B2BA-944F221BD2EC}"/>
              </a:ext>
            </a:extLst>
          </p:cNvPr>
          <p:cNvSpPr>
            <a:spLocks noGrp="1"/>
          </p:cNvSpPr>
          <p:nvPr>
            <p:ph type="dt" sz="half" idx="10"/>
          </p:nvPr>
        </p:nvSpPr>
        <p:spPr/>
        <p:txBody>
          <a:bodyPr/>
          <a:lstStyle/>
          <a:p>
            <a:fld id="{CE59C468-A2BA-4166-9F69-6F96D34C83F7}" type="datetimeFigureOut">
              <a:rPr lang="en-US" smtClean="0"/>
              <a:t>4/14/2026</a:t>
            </a:fld>
            <a:endParaRPr lang="en-US"/>
          </a:p>
        </p:txBody>
      </p:sp>
      <p:sp>
        <p:nvSpPr>
          <p:cNvPr id="5" name="Footer Placeholder 4">
            <a:extLst>
              <a:ext uri="{FF2B5EF4-FFF2-40B4-BE49-F238E27FC236}">
                <a16:creationId xmlns:a16="http://schemas.microsoft.com/office/drawing/2014/main" id="{E3658A8B-A0DA-42E5-B0B9-C04486D19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FA9A4D-55A5-48A3-90A8-F777DA33436D}"/>
              </a:ext>
            </a:extLst>
          </p:cNvPr>
          <p:cNvSpPr>
            <a:spLocks noGrp="1"/>
          </p:cNvSpPr>
          <p:nvPr>
            <p:ph type="sldNum" sz="quarter" idx="12"/>
          </p:nvPr>
        </p:nvSpPr>
        <p:spPr/>
        <p:txBody>
          <a:bodyPr/>
          <a:lstStyle/>
          <a:p>
            <a:fld id="{E2A6E7B1-1A3E-47D3-96DC-1D8E7647D61B}" type="slidenum">
              <a:rPr lang="en-US" smtClean="0"/>
              <a:t>‹#›</a:t>
            </a:fld>
            <a:endParaRPr lang="en-US"/>
          </a:p>
        </p:txBody>
      </p:sp>
    </p:spTree>
    <p:extLst>
      <p:ext uri="{BB962C8B-B14F-4D97-AF65-F5344CB8AC3E}">
        <p14:creationId xmlns:p14="http://schemas.microsoft.com/office/powerpoint/2010/main" val="2967677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33FF-25EC-4A1C-9B7F-F4E1E4DD24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5EDC36-4697-402B-867A-00FC9F5BF9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3D6F0-AE4C-45B8-8536-BE084BD150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823C4B-404C-4732-8DAA-4C73F8811727}"/>
              </a:ext>
            </a:extLst>
          </p:cNvPr>
          <p:cNvSpPr>
            <a:spLocks noGrp="1"/>
          </p:cNvSpPr>
          <p:nvPr>
            <p:ph type="dt" sz="half" idx="10"/>
          </p:nvPr>
        </p:nvSpPr>
        <p:spPr/>
        <p:txBody>
          <a:bodyPr/>
          <a:lstStyle/>
          <a:p>
            <a:fld id="{CE59C468-A2BA-4166-9F69-6F96D34C83F7}" type="datetimeFigureOut">
              <a:rPr lang="en-US" smtClean="0"/>
              <a:t>4/14/2026</a:t>
            </a:fld>
            <a:endParaRPr lang="en-US"/>
          </a:p>
        </p:txBody>
      </p:sp>
      <p:sp>
        <p:nvSpPr>
          <p:cNvPr id="6" name="Footer Placeholder 5">
            <a:extLst>
              <a:ext uri="{FF2B5EF4-FFF2-40B4-BE49-F238E27FC236}">
                <a16:creationId xmlns:a16="http://schemas.microsoft.com/office/drawing/2014/main" id="{3ABC21E8-159A-4B80-A34C-38ABAD8C6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C3F749-21D6-425E-B0F5-05825519363E}"/>
              </a:ext>
            </a:extLst>
          </p:cNvPr>
          <p:cNvSpPr>
            <a:spLocks noGrp="1"/>
          </p:cNvSpPr>
          <p:nvPr>
            <p:ph type="sldNum" sz="quarter" idx="12"/>
          </p:nvPr>
        </p:nvSpPr>
        <p:spPr/>
        <p:txBody>
          <a:bodyPr/>
          <a:lstStyle/>
          <a:p>
            <a:fld id="{E2A6E7B1-1A3E-47D3-96DC-1D8E7647D61B}" type="slidenum">
              <a:rPr lang="en-US" smtClean="0"/>
              <a:t>‹#›</a:t>
            </a:fld>
            <a:endParaRPr lang="en-US"/>
          </a:p>
        </p:txBody>
      </p:sp>
    </p:spTree>
    <p:extLst>
      <p:ext uri="{BB962C8B-B14F-4D97-AF65-F5344CB8AC3E}">
        <p14:creationId xmlns:p14="http://schemas.microsoft.com/office/powerpoint/2010/main" val="2587037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0B028-BE93-4435-AED3-D2551B5184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06007B-AFBC-4129-8810-ACD09E8E9A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C8B3C-681D-43E4-B894-E0437E3763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43CFCF-11FA-46A8-BF6D-0236944828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6079C8-029F-480F-91DD-13FC3D29FC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C04B6E-F54F-4C05-8BF6-2E242533D8E6}"/>
              </a:ext>
            </a:extLst>
          </p:cNvPr>
          <p:cNvSpPr>
            <a:spLocks noGrp="1"/>
          </p:cNvSpPr>
          <p:nvPr>
            <p:ph type="dt" sz="half" idx="10"/>
          </p:nvPr>
        </p:nvSpPr>
        <p:spPr/>
        <p:txBody>
          <a:bodyPr/>
          <a:lstStyle/>
          <a:p>
            <a:fld id="{CE59C468-A2BA-4166-9F69-6F96D34C83F7}" type="datetimeFigureOut">
              <a:rPr lang="en-US" smtClean="0"/>
              <a:t>4/14/2026</a:t>
            </a:fld>
            <a:endParaRPr lang="en-US"/>
          </a:p>
        </p:txBody>
      </p:sp>
      <p:sp>
        <p:nvSpPr>
          <p:cNvPr id="8" name="Footer Placeholder 7">
            <a:extLst>
              <a:ext uri="{FF2B5EF4-FFF2-40B4-BE49-F238E27FC236}">
                <a16:creationId xmlns:a16="http://schemas.microsoft.com/office/drawing/2014/main" id="{0E215C17-04B6-4C1E-9726-CC63E84E7E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2E46AF-5773-4590-9E0A-A195F0C2FCC7}"/>
              </a:ext>
            </a:extLst>
          </p:cNvPr>
          <p:cNvSpPr>
            <a:spLocks noGrp="1"/>
          </p:cNvSpPr>
          <p:nvPr>
            <p:ph type="sldNum" sz="quarter" idx="12"/>
          </p:nvPr>
        </p:nvSpPr>
        <p:spPr/>
        <p:txBody>
          <a:bodyPr/>
          <a:lstStyle/>
          <a:p>
            <a:fld id="{E2A6E7B1-1A3E-47D3-96DC-1D8E7647D61B}" type="slidenum">
              <a:rPr lang="en-US" smtClean="0"/>
              <a:t>‹#›</a:t>
            </a:fld>
            <a:endParaRPr lang="en-US"/>
          </a:p>
        </p:txBody>
      </p:sp>
    </p:spTree>
    <p:extLst>
      <p:ext uri="{BB962C8B-B14F-4D97-AF65-F5344CB8AC3E}">
        <p14:creationId xmlns:p14="http://schemas.microsoft.com/office/powerpoint/2010/main" val="1606667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3C91-DBF6-456D-AE50-72C943AC9D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010BDC-62CE-419F-BF86-C2A6A1EB6D93}"/>
              </a:ext>
            </a:extLst>
          </p:cNvPr>
          <p:cNvSpPr>
            <a:spLocks noGrp="1"/>
          </p:cNvSpPr>
          <p:nvPr>
            <p:ph type="dt" sz="half" idx="10"/>
          </p:nvPr>
        </p:nvSpPr>
        <p:spPr/>
        <p:txBody>
          <a:bodyPr/>
          <a:lstStyle/>
          <a:p>
            <a:fld id="{CE59C468-A2BA-4166-9F69-6F96D34C83F7}" type="datetimeFigureOut">
              <a:rPr lang="en-US" smtClean="0"/>
              <a:t>4/14/2026</a:t>
            </a:fld>
            <a:endParaRPr lang="en-US"/>
          </a:p>
        </p:txBody>
      </p:sp>
      <p:sp>
        <p:nvSpPr>
          <p:cNvPr id="4" name="Footer Placeholder 3">
            <a:extLst>
              <a:ext uri="{FF2B5EF4-FFF2-40B4-BE49-F238E27FC236}">
                <a16:creationId xmlns:a16="http://schemas.microsoft.com/office/drawing/2014/main" id="{3F6BD971-0E91-4116-96F9-36453270FC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5A3BE-C0BF-41C2-BEE9-BDE92A664B21}"/>
              </a:ext>
            </a:extLst>
          </p:cNvPr>
          <p:cNvSpPr>
            <a:spLocks noGrp="1"/>
          </p:cNvSpPr>
          <p:nvPr>
            <p:ph type="sldNum" sz="quarter" idx="12"/>
          </p:nvPr>
        </p:nvSpPr>
        <p:spPr/>
        <p:txBody>
          <a:bodyPr/>
          <a:lstStyle/>
          <a:p>
            <a:fld id="{E2A6E7B1-1A3E-47D3-96DC-1D8E7647D61B}" type="slidenum">
              <a:rPr lang="en-US" smtClean="0"/>
              <a:t>‹#›</a:t>
            </a:fld>
            <a:endParaRPr lang="en-US"/>
          </a:p>
        </p:txBody>
      </p:sp>
    </p:spTree>
    <p:extLst>
      <p:ext uri="{BB962C8B-B14F-4D97-AF65-F5344CB8AC3E}">
        <p14:creationId xmlns:p14="http://schemas.microsoft.com/office/powerpoint/2010/main" val="1293897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F67798-80B5-4E5F-A957-2742379D03C1}"/>
              </a:ext>
            </a:extLst>
          </p:cNvPr>
          <p:cNvSpPr>
            <a:spLocks noGrp="1"/>
          </p:cNvSpPr>
          <p:nvPr>
            <p:ph type="dt" sz="half" idx="10"/>
          </p:nvPr>
        </p:nvSpPr>
        <p:spPr/>
        <p:txBody>
          <a:bodyPr/>
          <a:lstStyle/>
          <a:p>
            <a:fld id="{CE59C468-A2BA-4166-9F69-6F96D34C83F7}" type="datetimeFigureOut">
              <a:rPr lang="en-US" smtClean="0"/>
              <a:t>4/14/2026</a:t>
            </a:fld>
            <a:endParaRPr lang="en-US"/>
          </a:p>
        </p:txBody>
      </p:sp>
      <p:sp>
        <p:nvSpPr>
          <p:cNvPr id="3" name="Footer Placeholder 2">
            <a:extLst>
              <a:ext uri="{FF2B5EF4-FFF2-40B4-BE49-F238E27FC236}">
                <a16:creationId xmlns:a16="http://schemas.microsoft.com/office/drawing/2014/main" id="{A2339BAA-C199-44E4-83BD-C759194FF0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A1C8BC-543A-4CE4-AA38-071C9E361102}"/>
              </a:ext>
            </a:extLst>
          </p:cNvPr>
          <p:cNvSpPr>
            <a:spLocks noGrp="1"/>
          </p:cNvSpPr>
          <p:nvPr>
            <p:ph type="sldNum" sz="quarter" idx="12"/>
          </p:nvPr>
        </p:nvSpPr>
        <p:spPr/>
        <p:txBody>
          <a:bodyPr/>
          <a:lstStyle/>
          <a:p>
            <a:fld id="{E2A6E7B1-1A3E-47D3-96DC-1D8E7647D61B}" type="slidenum">
              <a:rPr lang="en-US" smtClean="0"/>
              <a:t>‹#›</a:t>
            </a:fld>
            <a:endParaRPr lang="en-US"/>
          </a:p>
        </p:txBody>
      </p:sp>
    </p:spTree>
    <p:extLst>
      <p:ext uri="{BB962C8B-B14F-4D97-AF65-F5344CB8AC3E}">
        <p14:creationId xmlns:p14="http://schemas.microsoft.com/office/powerpoint/2010/main" val="791697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2BFC8-299F-4E13-B6D7-762193EE3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F8913E-A298-4F42-A609-1AB975421F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584974-09D8-44E1-AB28-C343D67390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039DD1-2294-48FD-B1FF-B98AF7F09A1B}"/>
              </a:ext>
            </a:extLst>
          </p:cNvPr>
          <p:cNvSpPr>
            <a:spLocks noGrp="1"/>
          </p:cNvSpPr>
          <p:nvPr>
            <p:ph type="dt" sz="half" idx="10"/>
          </p:nvPr>
        </p:nvSpPr>
        <p:spPr/>
        <p:txBody>
          <a:bodyPr/>
          <a:lstStyle/>
          <a:p>
            <a:fld id="{CE59C468-A2BA-4166-9F69-6F96D34C83F7}" type="datetimeFigureOut">
              <a:rPr lang="en-US" smtClean="0"/>
              <a:t>4/14/2026</a:t>
            </a:fld>
            <a:endParaRPr lang="en-US"/>
          </a:p>
        </p:txBody>
      </p:sp>
      <p:sp>
        <p:nvSpPr>
          <p:cNvPr id="6" name="Footer Placeholder 5">
            <a:extLst>
              <a:ext uri="{FF2B5EF4-FFF2-40B4-BE49-F238E27FC236}">
                <a16:creationId xmlns:a16="http://schemas.microsoft.com/office/drawing/2014/main" id="{A543AB3A-A6D8-493A-B410-611953217D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E036B8-6BCA-4F8E-BD89-88816C679099}"/>
              </a:ext>
            </a:extLst>
          </p:cNvPr>
          <p:cNvSpPr>
            <a:spLocks noGrp="1"/>
          </p:cNvSpPr>
          <p:nvPr>
            <p:ph type="sldNum" sz="quarter" idx="12"/>
          </p:nvPr>
        </p:nvSpPr>
        <p:spPr/>
        <p:txBody>
          <a:bodyPr/>
          <a:lstStyle/>
          <a:p>
            <a:fld id="{E2A6E7B1-1A3E-47D3-96DC-1D8E7647D61B}" type="slidenum">
              <a:rPr lang="en-US" smtClean="0"/>
              <a:t>‹#›</a:t>
            </a:fld>
            <a:endParaRPr lang="en-US"/>
          </a:p>
        </p:txBody>
      </p:sp>
    </p:spTree>
    <p:extLst>
      <p:ext uri="{BB962C8B-B14F-4D97-AF65-F5344CB8AC3E}">
        <p14:creationId xmlns:p14="http://schemas.microsoft.com/office/powerpoint/2010/main" val="2684253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2C61-3100-4A5A-A3BE-0404699807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E6651E-E1EF-44E7-A464-01E5F72897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5FB70A-6E31-4798-9BAD-BB8B295C7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E88A5E-D691-4993-B819-2241FAA506FB}"/>
              </a:ext>
            </a:extLst>
          </p:cNvPr>
          <p:cNvSpPr>
            <a:spLocks noGrp="1"/>
          </p:cNvSpPr>
          <p:nvPr>
            <p:ph type="dt" sz="half" idx="10"/>
          </p:nvPr>
        </p:nvSpPr>
        <p:spPr/>
        <p:txBody>
          <a:bodyPr/>
          <a:lstStyle/>
          <a:p>
            <a:fld id="{CE59C468-A2BA-4166-9F69-6F96D34C83F7}" type="datetimeFigureOut">
              <a:rPr lang="en-US" smtClean="0"/>
              <a:t>4/14/2026</a:t>
            </a:fld>
            <a:endParaRPr lang="en-US"/>
          </a:p>
        </p:txBody>
      </p:sp>
      <p:sp>
        <p:nvSpPr>
          <p:cNvPr id="6" name="Footer Placeholder 5">
            <a:extLst>
              <a:ext uri="{FF2B5EF4-FFF2-40B4-BE49-F238E27FC236}">
                <a16:creationId xmlns:a16="http://schemas.microsoft.com/office/drawing/2014/main" id="{8FB7D975-F5DA-40DC-933C-A99D7AC5F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010288-5DCD-42AD-B0A2-551074A9EA3B}"/>
              </a:ext>
            </a:extLst>
          </p:cNvPr>
          <p:cNvSpPr>
            <a:spLocks noGrp="1"/>
          </p:cNvSpPr>
          <p:nvPr>
            <p:ph type="sldNum" sz="quarter" idx="12"/>
          </p:nvPr>
        </p:nvSpPr>
        <p:spPr/>
        <p:txBody>
          <a:bodyPr/>
          <a:lstStyle/>
          <a:p>
            <a:fld id="{E2A6E7B1-1A3E-47D3-96DC-1D8E7647D61B}" type="slidenum">
              <a:rPr lang="en-US" smtClean="0"/>
              <a:t>‹#›</a:t>
            </a:fld>
            <a:endParaRPr lang="en-US"/>
          </a:p>
        </p:txBody>
      </p:sp>
    </p:spTree>
    <p:extLst>
      <p:ext uri="{BB962C8B-B14F-4D97-AF65-F5344CB8AC3E}">
        <p14:creationId xmlns:p14="http://schemas.microsoft.com/office/powerpoint/2010/main" val="3587390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C1BAA-C85F-4F70-8AA6-4E2DCC70DF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57C43A-095D-439F-9C24-18EEA92FA1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C444C8-FA4E-4D9B-A770-093D5384D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59C468-A2BA-4166-9F69-6F96D34C83F7}" type="datetimeFigureOut">
              <a:rPr lang="en-US" smtClean="0"/>
              <a:t>4/14/2026</a:t>
            </a:fld>
            <a:endParaRPr lang="en-US"/>
          </a:p>
        </p:txBody>
      </p:sp>
      <p:sp>
        <p:nvSpPr>
          <p:cNvPr id="5" name="Footer Placeholder 4">
            <a:extLst>
              <a:ext uri="{FF2B5EF4-FFF2-40B4-BE49-F238E27FC236}">
                <a16:creationId xmlns:a16="http://schemas.microsoft.com/office/drawing/2014/main" id="{72C3D3B0-54ED-4B15-9334-BE50CE6F2F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3DF2D9-70E2-45DF-8C80-6624F8ED23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6E7B1-1A3E-47D3-96DC-1D8E7647D61B}" type="slidenum">
              <a:rPr lang="en-US" smtClean="0"/>
              <a:t>‹#›</a:t>
            </a:fld>
            <a:endParaRPr lang="en-US"/>
          </a:p>
        </p:txBody>
      </p:sp>
    </p:spTree>
    <p:extLst>
      <p:ext uri="{BB962C8B-B14F-4D97-AF65-F5344CB8AC3E}">
        <p14:creationId xmlns:p14="http://schemas.microsoft.com/office/powerpoint/2010/main" val="643046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exels.com/photo/road-landscape-nature-sky-56832/"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portal.ct.gov/TRB/Content/Active-and-Inactive/Active-and-Inactive-Menu/Membership-Summary/Mandatory-Contributions" TargetMode="External"/><Relationship Id="rId5" Type="http://schemas.openxmlformats.org/officeDocument/2006/relationships/hyperlink" Target="https://portal.ct.gov/TRB/Content/Active-and-Inactive/Active-and-Inactive-Menu/Membership-Summary/Voluntary-Payments" TargetMode="Externa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hyperlink" Target="https://www.fool.com/investing/2019/01/27/will-a-three-way-split-release-value-for-united-te.aspx" TargetMode="External"/><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portal.ct.gov/TRB/Content/Active-and-Inactive/Active-and-Inactive-Menu/Retirement-Information/Estimate-Your-Benefi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portal.ct.gov/-/media/TRB/Content/ActiveInactive/AI_TAXDEFROLL.pdf" TargetMode="External"/><Relationship Id="rId4" Type="http://schemas.openxmlformats.org/officeDocument/2006/relationships/hyperlink" Target="https://portal.ct.gov/TRB/Content/Active-and-Inactive/Active-and-Inactive-Menu/Retirement-Information/Estimate-Your-Benefi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portal.ct.gov/TRB/Content/Active-and-Inactive/Active-and-Inactive-Menu/Forms" TargetMode="External"/><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clipart-library.com/funny-retirement-cliparts.html" TargetMode="External"/><Relationship Id="rId5" Type="http://schemas.openxmlformats.org/officeDocument/2006/relationships/image" Target="../media/image22.jp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quotesgram.com/teacher-quotes-clip-art/" TargetMode="External"/><Relationship Id="rId5" Type="http://schemas.openxmlformats.org/officeDocument/2006/relationships/image" Target="../media/image4.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hyperlink" Target="https://portal.ct.gov/-/media/TRB/Content/Retired/RT_TAXABILITY.pdf" TargetMode="Externa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portal.ct.gov/TRB/Content/Health-Insurance/Health-Insurance-Menu"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portal.ct.gov/-/media/TRB/Content/ActiveInactive/AI_HANDBOOK.pdf" TargetMode="External"/><Relationship Id="rId2" Type="http://schemas.openxmlformats.org/officeDocument/2006/relationships/hyperlink" Target="https://portal.ct.gov/TRB/Content/Post-Retirement-Reemployment/Post-Retirement-Reemployment-Menu" TargetMode="Externa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www.ct.gov/TRB" TargetMode="External"/><Relationship Id="rId7" Type="http://schemas.openxmlformats.org/officeDocument/2006/relationships/hyperlink" Target="https://portal.ct.gov/-/media/TRB/Content/ActiveInactive/AI_RETAPP.pdf?la=en&amp;hash=77AB36C067D28B58146E968E30DE6A49" TargetMode="External"/><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hyperlink" Target="https://portal.ct.gov/TRB/Content/Active-and-Inactive/Active-and-Inactive-Menu/Retirement-Information/Estimate-Your-Benefit" TargetMode="External"/><Relationship Id="rId5" Type="http://schemas.openxmlformats.org/officeDocument/2006/relationships/hyperlink" Target="https://portal.ct.gov/TRB/Content/Active-and-Inactive/Active-and-Inactive-Menu/Membership-Summary/Member-Annual-Statements" TargetMode="External"/><Relationship Id="rId4" Type="http://schemas.openxmlformats.org/officeDocument/2006/relationships/hyperlink" Target="https://portal.ct.gov/TRB/Content/Active-and-Inactive/Active-and-Inactive-Menu/Retirement-Information"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pixnio.com/miscellaneous/fireworks/fireworks-new-year-celebration-city-bright-sparks-river-reflection" TargetMode="External"/><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5.jp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hyperlink" Target="https://commons.wikimedia.org/wiki/File:DIN_4844-2_Warnung_vor_einer_Gefahrenstelle_D-W000.sv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portal.ct.gov/-/media/TRB/Content/ActiveInactive/AI_HANDBOOK.pdf" TargetMode="External"/><Relationship Id="rId4" Type="http://schemas.openxmlformats.org/officeDocument/2006/relationships/hyperlink" Target="https://portal.ct.gov/TRB/Content/Active-and-Inactive/Active-and-Inactive-Menu/Membership-Summary/Annual-Salary-and-Credited-Servic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portal.ct.gov/-/media/TRB/Content/ActiveInactive/AI_HANDBOOK.pdf" TargetMode="External"/><Relationship Id="rId5" Type="http://schemas.openxmlformats.org/officeDocument/2006/relationships/hyperlink" Target="https://portal.ct.gov/TRB/Content/Active-and-Inactive/Active-and-Inactive-Menu/Purchase-Service-Credit" TargetMode="Externa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portal.ct.gov/TRB/Content/Employers/Employers-Menu/FAQs/Pensionable-and-Earnable-and-FTE" TargetMode="External"/><Relationship Id="rId4" Type="http://schemas.openxmlformats.org/officeDocument/2006/relationships/hyperlink" Target="https://portal.ct.gov/TRB/Content/Active-and-Inactive/Active-and-Inactive-Menu/Membership-Summary/Part-Time-Servi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1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62565-C40A-4995-A1BB-5657B98066FF}"/>
              </a:ext>
            </a:extLst>
          </p:cNvPr>
          <p:cNvSpPr>
            <a:spLocks noGrp="1"/>
          </p:cNvSpPr>
          <p:nvPr>
            <p:ph type="ctrTitle"/>
          </p:nvPr>
        </p:nvSpPr>
        <p:spPr>
          <a:xfrm>
            <a:off x="2528836" y="894948"/>
            <a:ext cx="7134329" cy="1039137"/>
          </a:xfrm>
        </p:spPr>
        <p:txBody>
          <a:bodyPr>
            <a:normAutofit fontScale="90000"/>
          </a:bodyPr>
          <a:lstStyle/>
          <a:p>
            <a:r>
              <a:rPr lang="en-US" sz="7200" dirty="0">
                <a:ln w="28575">
                  <a:solidFill>
                    <a:schemeClr val="tx1"/>
                  </a:solidFill>
                </a:ln>
                <a:effectLst>
                  <a:glow rad="63500">
                    <a:schemeClr val="accent5">
                      <a:satMod val="175000"/>
                      <a:alpha val="40000"/>
                    </a:schemeClr>
                  </a:glow>
                </a:effectLst>
                <a:latin typeface="Bahnschrift Light Condensed" panose="020B0502040204020203" pitchFamily="34" charset="0"/>
              </a:rPr>
              <a:t>RETIREMENT OVERVIEW</a:t>
            </a:r>
          </a:p>
        </p:txBody>
      </p:sp>
      <p:sp>
        <p:nvSpPr>
          <p:cNvPr id="3" name="Subtitle 2">
            <a:extLst>
              <a:ext uri="{FF2B5EF4-FFF2-40B4-BE49-F238E27FC236}">
                <a16:creationId xmlns:a16="http://schemas.microsoft.com/office/drawing/2014/main" id="{28934C8D-E53C-4F5F-A029-B71055952C2B}"/>
              </a:ext>
            </a:extLst>
          </p:cNvPr>
          <p:cNvSpPr>
            <a:spLocks noGrp="1"/>
          </p:cNvSpPr>
          <p:nvPr>
            <p:ph type="subTitle" idx="1"/>
          </p:nvPr>
        </p:nvSpPr>
        <p:spPr>
          <a:xfrm>
            <a:off x="3215473" y="4177104"/>
            <a:ext cx="5556739" cy="455187"/>
          </a:xfrm>
        </p:spPr>
        <p:txBody>
          <a:bodyPr>
            <a:normAutofit lnSpcReduction="10000"/>
          </a:bodyPr>
          <a:lstStyle/>
          <a:p>
            <a:r>
              <a:rPr lang="en-US" sz="2700" dirty="0">
                <a:ln w="0"/>
                <a:effectLst>
                  <a:glow rad="63500">
                    <a:schemeClr val="accent5">
                      <a:satMod val="175000"/>
                      <a:alpha val="40000"/>
                    </a:schemeClr>
                  </a:glow>
                  <a:outerShdw blurRad="38100" dist="19050" dir="2700000" algn="tl" rotWithShape="0">
                    <a:schemeClr val="dk1">
                      <a:alpha val="40000"/>
                    </a:schemeClr>
                  </a:outerShdw>
                </a:effectLst>
                <a:latin typeface="Abadi" panose="020B0604020104020204" pitchFamily="34" charset="0"/>
                <a:cs typeface="Calibri Light" panose="020F0302020204030204" pitchFamily="34" charset="0"/>
              </a:rPr>
              <a:t>Join us on the road to Retirement!</a:t>
            </a:r>
          </a:p>
        </p:txBody>
      </p:sp>
      <p:grpSp>
        <p:nvGrpSpPr>
          <p:cNvPr id="7" name="Group 6">
            <a:extLst>
              <a:ext uri="{FF2B5EF4-FFF2-40B4-BE49-F238E27FC236}">
                <a16:creationId xmlns:a16="http://schemas.microsoft.com/office/drawing/2014/main" id="{350081E8-21AB-472D-BD0C-3E6A9B574121}"/>
              </a:ext>
            </a:extLst>
          </p:cNvPr>
          <p:cNvGrpSpPr/>
          <p:nvPr/>
        </p:nvGrpSpPr>
        <p:grpSpPr>
          <a:xfrm>
            <a:off x="460305" y="5850522"/>
            <a:ext cx="3174786" cy="693612"/>
            <a:chOff x="460305" y="5850522"/>
            <a:chExt cx="3174786" cy="693612"/>
          </a:xfrm>
        </p:grpSpPr>
        <p:sp>
          <p:nvSpPr>
            <p:cNvPr id="120" name="TextBox 119">
              <a:extLst>
                <a:ext uri="{FF2B5EF4-FFF2-40B4-BE49-F238E27FC236}">
                  <a16:creationId xmlns:a16="http://schemas.microsoft.com/office/drawing/2014/main" id="{CB50C181-FB29-4249-B6AB-169C9A0932E4}"/>
                </a:ext>
              </a:extLst>
            </p:cNvPr>
            <p:cNvSpPr txBox="1"/>
            <p:nvPr/>
          </p:nvSpPr>
          <p:spPr>
            <a:xfrm>
              <a:off x="1213438" y="5874163"/>
              <a:ext cx="2421653" cy="646331"/>
            </a:xfrm>
            <a:prstGeom prst="rect">
              <a:avLst/>
            </a:prstGeom>
            <a:noFill/>
          </p:spPr>
          <p:txBody>
            <a:bodyPr wrap="square" rtlCol="0">
              <a:spAutoFit/>
            </a:bodyPr>
            <a:lstStyle/>
            <a:p>
              <a:r>
                <a:rPr lang="en-US" dirty="0">
                  <a:solidFill>
                    <a:schemeClr val="bg1"/>
                  </a:solidFill>
                </a:rPr>
                <a:t>Connecticut Teachers’ Retirement Board</a:t>
              </a:r>
            </a:p>
          </p:txBody>
        </p:sp>
        <p:pic>
          <p:nvPicPr>
            <p:cNvPr id="6" name="Picture 5" descr="A picture containing text, yellow, sign, porcelain&#10;&#10;Description automatically generated">
              <a:extLst>
                <a:ext uri="{FF2B5EF4-FFF2-40B4-BE49-F238E27FC236}">
                  <a16:creationId xmlns:a16="http://schemas.microsoft.com/office/drawing/2014/main" id="{D75C2818-0381-49F3-A102-C3113ECCB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05" y="5850522"/>
              <a:ext cx="696287" cy="693612"/>
            </a:xfrm>
            <a:prstGeom prst="flowChartConnector">
              <a:avLst/>
            </a:prstGeom>
          </p:spPr>
        </p:pic>
      </p:grpSp>
      <p:sp>
        <p:nvSpPr>
          <p:cNvPr id="8" name="TextBox 7">
            <a:extLst>
              <a:ext uri="{FF2B5EF4-FFF2-40B4-BE49-F238E27FC236}">
                <a16:creationId xmlns:a16="http://schemas.microsoft.com/office/drawing/2014/main" id="{2C1E07BA-6DE2-4841-A097-FB193E8BF4C3}"/>
              </a:ext>
            </a:extLst>
          </p:cNvPr>
          <p:cNvSpPr txBox="1"/>
          <p:nvPr/>
        </p:nvSpPr>
        <p:spPr>
          <a:xfrm>
            <a:off x="10858918" y="6520494"/>
            <a:ext cx="1333082" cy="230832"/>
          </a:xfrm>
          <a:prstGeom prst="rect">
            <a:avLst/>
          </a:prstGeom>
          <a:noFill/>
        </p:spPr>
        <p:txBody>
          <a:bodyPr wrap="square" rtlCol="0">
            <a:spAutoFit/>
          </a:bodyPr>
          <a:lstStyle/>
          <a:p>
            <a:r>
              <a:rPr lang="en-US" sz="900" dirty="0">
                <a:solidFill>
                  <a:schemeClr val="bg1"/>
                </a:solidFill>
              </a:rPr>
              <a:t>AI_RETPRESPP_240122</a:t>
            </a:r>
          </a:p>
        </p:txBody>
      </p:sp>
    </p:spTree>
    <p:extLst>
      <p:ext uri="{BB962C8B-B14F-4D97-AF65-F5344CB8AC3E}">
        <p14:creationId xmlns:p14="http://schemas.microsoft.com/office/powerpoint/2010/main" val="768926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FACB69-B90F-4737-B38E-23662017F473}"/>
              </a:ext>
            </a:extLst>
          </p:cNvPr>
          <p:cNvSpPr/>
          <p:nvPr/>
        </p:nvSpPr>
        <p:spPr>
          <a:xfrm>
            <a:off x="3592094" y="319385"/>
            <a:ext cx="5007846" cy="923330"/>
          </a:xfrm>
          <a:prstGeom prst="rect">
            <a:avLst/>
          </a:prstGeom>
          <a:noFill/>
          <a:ln w="28575">
            <a:solidFill>
              <a:schemeClr val="accent1">
                <a:lumMod val="75000"/>
              </a:schemeClr>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CONTRIBUTIONS</a:t>
            </a:r>
          </a:p>
        </p:txBody>
      </p:sp>
      <p:pic>
        <p:nvPicPr>
          <p:cNvPr id="3" name="Picture 2">
            <a:extLst>
              <a:ext uri="{FF2B5EF4-FFF2-40B4-BE49-F238E27FC236}">
                <a16:creationId xmlns:a16="http://schemas.microsoft.com/office/drawing/2014/main" id="{6F10E059-42A2-4913-8370-76B11863F0C9}"/>
              </a:ext>
            </a:extLst>
          </p:cNvPr>
          <p:cNvPicPr>
            <a:picLocks noChangeAspect="1"/>
          </p:cNvPicPr>
          <p:nvPr/>
        </p:nvPicPr>
        <p:blipFill rotWithShape="1">
          <a:blip r:embed="rId4">
            <a:extLst>
              <a:ext uri="{28A0092B-C50C-407E-A947-70E740481C1C}">
                <a14:useLocalDpi xmlns:a14="http://schemas.microsoft.com/office/drawing/2010/main" val="0"/>
              </a:ext>
            </a:extLst>
          </a:blip>
          <a:srcRect l="8810" t="6768" r="5785" b="4868"/>
          <a:stretch/>
        </p:blipFill>
        <p:spPr>
          <a:xfrm>
            <a:off x="5149832" y="2620607"/>
            <a:ext cx="2068796" cy="2140463"/>
          </a:xfrm>
          <a:prstGeom prst="rect">
            <a:avLst/>
          </a:prstGeom>
        </p:spPr>
      </p:pic>
      <p:grpSp>
        <p:nvGrpSpPr>
          <p:cNvPr id="20" name="Group 19">
            <a:extLst>
              <a:ext uri="{FF2B5EF4-FFF2-40B4-BE49-F238E27FC236}">
                <a16:creationId xmlns:a16="http://schemas.microsoft.com/office/drawing/2014/main" id="{9761B00F-84CC-484C-9E76-CDDFB46679BB}"/>
              </a:ext>
            </a:extLst>
          </p:cNvPr>
          <p:cNvGrpSpPr/>
          <p:nvPr/>
        </p:nvGrpSpPr>
        <p:grpSpPr>
          <a:xfrm>
            <a:off x="176302" y="1385228"/>
            <a:ext cx="4764506" cy="4447674"/>
            <a:chOff x="176462" y="1536032"/>
            <a:chExt cx="4764506" cy="4447674"/>
          </a:xfrm>
        </p:grpSpPr>
        <p:grpSp>
          <p:nvGrpSpPr>
            <p:cNvPr id="9" name="Group 8">
              <a:extLst>
                <a:ext uri="{FF2B5EF4-FFF2-40B4-BE49-F238E27FC236}">
                  <a16:creationId xmlns:a16="http://schemas.microsoft.com/office/drawing/2014/main" id="{0ECB33C5-167C-4F9C-999C-2A387CFC594F}"/>
                </a:ext>
              </a:extLst>
            </p:cNvPr>
            <p:cNvGrpSpPr/>
            <p:nvPr/>
          </p:nvGrpSpPr>
          <p:grpSpPr>
            <a:xfrm>
              <a:off x="176462" y="1536032"/>
              <a:ext cx="4764506" cy="1239514"/>
              <a:chOff x="5229726" y="1684422"/>
              <a:chExt cx="4899419" cy="1203158"/>
            </a:xfrm>
            <a:solidFill>
              <a:srgbClr val="6DC3DA"/>
            </a:solidFill>
          </p:grpSpPr>
          <p:sp>
            <p:nvSpPr>
              <p:cNvPr id="5" name="Frame 4">
                <a:extLst>
                  <a:ext uri="{FF2B5EF4-FFF2-40B4-BE49-F238E27FC236}">
                    <a16:creationId xmlns:a16="http://schemas.microsoft.com/office/drawing/2014/main" id="{A64B018A-B3AD-430F-919A-EA99427E5D60}"/>
                  </a:ext>
                </a:extLst>
              </p:cNvPr>
              <p:cNvSpPr/>
              <p:nvPr/>
            </p:nvSpPr>
            <p:spPr>
              <a:xfrm>
                <a:off x="5229726" y="1684422"/>
                <a:ext cx="4899419" cy="1203158"/>
              </a:xfrm>
              <a:prstGeom prst="fram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C011209A-A0E5-45DC-8329-FEF54C3610A3}"/>
                  </a:ext>
                </a:extLst>
              </p:cNvPr>
              <p:cNvSpPr txBox="1"/>
              <p:nvPr/>
            </p:nvSpPr>
            <p:spPr>
              <a:xfrm>
                <a:off x="5638361" y="2055168"/>
                <a:ext cx="4197734" cy="448124"/>
              </a:xfrm>
              <a:prstGeom prst="rect">
                <a:avLst/>
              </a:prstGeom>
              <a:noFill/>
            </p:spPr>
            <p:txBody>
              <a:bodyPr wrap="none" rtlCol="0">
                <a:spAutoFit/>
              </a:bodyPr>
              <a:lstStyle/>
              <a:p>
                <a:r>
                  <a:rPr lang="en-US" sz="2400" b="1" dirty="0">
                    <a:solidFill>
                      <a:schemeClr val="bg1"/>
                    </a:solidFill>
                  </a:rPr>
                  <a:t>MANDATORY CONTRIBUTIONS</a:t>
                </a:r>
              </a:p>
            </p:txBody>
          </p:sp>
        </p:grpSp>
        <p:grpSp>
          <p:nvGrpSpPr>
            <p:cNvPr id="10" name="Group 9">
              <a:extLst>
                <a:ext uri="{FF2B5EF4-FFF2-40B4-BE49-F238E27FC236}">
                  <a16:creationId xmlns:a16="http://schemas.microsoft.com/office/drawing/2014/main" id="{2C5B5636-75E2-445B-ABD3-1B81F0DAE978}"/>
                </a:ext>
              </a:extLst>
            </p:cNvPr>
            <p:cNvGrpSpPr/>
            <p:nvPr/>
          </p:nvGrpSpPr>
          <p:grpSpPr>
            <a:xfrm>
              <a:off x="192010" y="2812005"/>
              <a:ext cx="4748958" cy="3171701"/>
              <a:chOff x="5229724" y="3080084"/>
              <a:chExt cx="4899420" cy="2791326"/>
            </a:xfrm>
          </p:grpSpPr>
          <p:sp>
            <p:nvSpPr>
              <p:cNvPr id="7" name="Flowchart: Predefined Process 6">
                <a:extLst>
                  <a:ext uri="{FF2B5EF4-FFF2-40B4-BE49-F238E27FC236}">
                    <a16:creationId xmlns:a16="http://schemas.microsoft.com/office/drawing/2014/main" id="{B0FFB176-C61F-4098-965C-8B17470036A4}"/>
                  </a:ext>
                </a:extLst>
              </p:cNvPr>
              <p:cNvSpPr/>
              <p:nvPr/>
            </p:nvSpPr>
            <p:spPr>
              <a:xfrm>
                <a:off x="5229725" y="3080084"/>
                <a:ext cx="4899419" cy="1395663"/>
              </a:xfrm>
              <a:prstGeom prst="flowChartPredefinedProcess">
                <a:avLst/>
              </a:prstGeom>
              <a:solidFill>
                <a:schemeClr val="accent1">
                  <a:lumMod val="20000"/>
                  <a:lumOff val="80000"/>
                </a:schemeClr>
              </a:solidFill>
              <a:ln w="28575">
                <a:solidFill>
                  <a:srgbClr val="6DC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rPr>
                  <a:t>7% is posted into your membership account. These contributions are part of the pension you receive upon retirement.</a:t>
                </a:r>
              </a:p>
            </p:txBody>
          </p:sp>
          <p:sp>
            <p:nvSpPr>
              <p:cNvPr id="8" name="Flowchart: Predefined Process 7">
                <a:extLst>
                  <a:ext uri="{FF2B5EF4-FFF2-40B4-BE49-F238E27FC236}">
                    <a16:creationId xmlns:a16="http://schemas.microsoft.com/office/drawing/2014/main" id="{7349BEA7-9D7D-448F-8647-BCF070A16574}"/>
                  </a:ext>
                </a:extLst>
              </p:cNvPr>
              <p:cNvSpPr/>
              <p:nvPr/>
            </p:nvSpPr>
            <p:spPr>
              <a:xfrm>
                <a:off x="5229724" y="4475747"/>
                <a:ext cx="4899419" cy="1395663"/>
              </a:xfrm>
              <a:prstGeom prst="flowChartPredefinedProcess">
                <a:avLst/>
              </a:prstGeom>
              <a:solidFill>
                <a:srgbClr val="DED6EE"/>
              </a:solidFill>
              <a:ln w="28575">
                <a:solidFill>
                  <a:srgbClr val="6DC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rPr>
                  <a:t>1.25% is posted into the Health Insurance Fund which assists in reducing the cost of health insurance for eligible retirees and their spouses.</a:t>
                </a:r>
              </a:p>
            </p:txBody>
          </p:sp>
        </p:grpSp>
      </p:grpSp>
      <p:grpSp>
        <p:nvGrpSpPr>
          <p:cNvPr id="21" name="Group 20">
            <a:extLst>
              <a:ext uri="{FF2B5EF4-FFF2-40B4-BE49-F238E27FC236}">
                <a16:creationId xmlns:a16="http://schemas.microsoft.com/office/drawing/2014/main" id="{9B5C4CCB-A1B9-449F-812C-EBB7A9A054F7}"/>
              </a:ext>
            </a:extLst>
          </p:cNvPr>
          <p:cNvGrpSpPr/>
          <p:nvPr/>
        </p:nvGrpSpPr>
        <p:grpSpPr>
          <a:xfrm>
            <a:off x="7427494" y="1385228"/>
            <a:ext cx="4764506" cy="4447674"/>
            <a:chOff x="176462" y="1536032"/>
            <a:chExt cx="4764506" cy="4447674"/>
          </a:xfrm>
        </p:grpSpPr>
        <p:grpSp>
          <p:nvGrpSpPr>
            <p:cNvPr id="22" name="Group 21">
              <a:extLst>
                <a:ext uri="{FF2B5EF4-FFF2-40B4-BE49-F238E27FC236}">
                  <a16:creationId xmlns:a16="http://schemas.microsoft.com/office/drawing/2014/main" id="{EF27FDF6-4C1A-4F94-A866-E281ED7C95DE}"/>
                </a:ext>
              </a:extLst>
            </p:cNvPr>
            <p:cNvGrpSpPr/>
            <p:nvPr/>
          </p:nvGrpSpPr>
          <p:grpSpPr>
            <a:xfrm>
              <a:off x="176462" y="1536032"/>
              <a:ext cx="4764506" cy="1239514"/>
              <a:chOff x="5229726" y="1684422"/>
              <a:chExt cx="4899419" cy="1203158"/>
            </a:xfrm>
            <a:solidFill>
              <a:srgbClr val="6DC3DA"/>
            </a:solidFill>
          </p:grpSpPr>
          <p:sp>
            <p:nvSpPr>
              <p:cNvPr id="26" name="Frame 25">
                <a:extLst>
                  <a:ext uri="{FF2B5EF4-FFF2-40B4-BE49-F238E27FC236}">
                    <a16:creationId xmlns:a16="http://schemas.microsoft.com/office/drawing/2014/main" id="{F2C1C329-B240-44D5-988D-A1E6C8489386}"/>
                  </a:ext>
                </a:extLst>
              </p:cNvPr>
              <p:cNvSpPr/>
              <p:nvPr/>
            </p:nvSpPr>
            <p:spPr>
              <a:xfrm>
                <a:off x="5229726" y="1684422"/>
                <a:ext cx="4899419" cy="1203158"/>
              </a:xfrm>
              <a:prstGeom prst="fram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C5823A14-0104-464F-9290-D2B22A50EA6D}"/>
                  </a:ext>
                </a:extLst>
              </p:cNvPr>
              <p:cNvSpPr txBox="1"/>
              <p:nvPr/>
            </p:nvSpPr>
            <p:spPr>
              <a:xfrm>
                <a:off x="5638361" y="2055168"/>
                <a:ext cx="4059532" cy="448124"/>
              </a:xfrm>
              <a:prstGeom prst="rect">
                <a:avLst/>
              </a:prstGeom>
              <a:noFill/>
            </p:spPr>
            <p:txBody>
              <a:bodyPr wrap="none" rtlCol="0">
                <a:spAutoFit/>
              </a:bodyPr>
              <a:lstStyle/>
              <a:p>
                <a:r>
                  <a:rPr lang="en-US" sz="2400" b="1" dirty="0">
                    <a:solidFill>
                      <a:schemeClr val="bg1"/>
                    </a:solidFill>
                  </a:rPr>
                  <a:t>VOLUNTARY CONTRIBUTIONS</a:t>
                </a:r>
              </a:p>
            </p:txBody>
          </p:sp>
        </p:grpSp>
        <p:grpSp>
          <p:nvGrpSpPr>
            <p:cNvPr id="23" name="Group 22">
              <a:extLst>
                <a:ext uri="{FF2B5EF4-FFF2-40B4-BE49-F238E27FC236}">
                  <a16:creationId xmlns:a16="http://schemas.microsoft.com/office/drawing/2014/main" id="{08D212AD-2955-462C-91AF-7C109CFA8D96}"/>
                </a:ext>
              </a:extLst>
            </p:cNvPr>
            <p:cNvGrpSpPr/>
            <p:nvPr/>
          </p:nvGrpSpPr>
          <p:grpSpPr>
            <a:xfrm>
              <a:off x="192010" y="2812005"/>
              <a:ext cx="4748958" cy="3171701"/>
              <a:chOff x="5229724" y="3080084"/>
              <a:chExt cx="4899420" cy="2791326"/>
            </a:xfrm>
          </p:grpSpPr>
          <p:sp>
            <p:nvSpPr>
              <p:cNvPr id="24" name="Flowchart: Predefined Process 23">
                <a:extLst>
                  <a:ext uri="{FF2B5EF4-FFF2-40B4-BE49-F238E27FC236}">
                    <a16:creationId xmlns:a16="http://schemas.microsoft.com/office/drawing/2014/main" id="{36F69A14-83D6-4B2B-9D1D-7E5D0F516689}"/>
                  </a:ext>
                </a:extLst>
              </p:cNvPr>
              <p:cNvSpPr/>
              <p:nvPr/>
            </p:nvSpPr>
            <p:spPr>
              <a:xfrm>
                <a:off x="5229725" y="3080084"/>
                <a:ext cx="4899419" cy="1395663"/>
              </a:xfrm>
              <a:prstGeom prst="flowChartPredefinedProcess">
                <a:avLst/>
              </a:prstGeom>
              <a:solidFill>
                <a:schemeClr val="accent1">
                  <a:lumMod val="20000"/>
                  <a:lumOff val="80000"/>
                </a:schemeClr>
              </a:solidFill>
              <a:ln w="28575">
                <a:solidFill>
                  <a:srgbClr val="6DC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rPr>
                  <a:t>Voluntary contributions that are submitted via Payroll Deductions are made on an “after-tax basis” only and are subject to IRS limitations.</a:t>
                </a:r>
              </a:p>
            </p:txBody>
          </p:sp>
          <p:sp>
            <p:nvSpPr>
              <p:cNvPr id="25" name="Flowchart: Predefined Process 24">
                <a:extLst>
                  <a:ext uri="{FF2B5EF4-FFF2-40B4-BE49-F238E27FC236}">
                    <a16:creationId xmlns:a16="http://schemas.microsoft.com/office/drawing/2014/main" id="{92DA6516-2391-4077-8FFA-96AB7DB38F7A}"/>
                  </a:ext>
                </a:extLst>
              </p:cNvPr>
              <p:cNvSpPr/>
              <p:nvPr/>
            </p:nvSpPr>
            <p:spPr>
              <a:xfrm>
                <a:off x="5229724" y="4475747"/>
                <a:ext cx="4899419" cy="1395663"/>
              </a:xfrm>
              <a:prstGeom prst="flowChartPredefinedProcess">
                <a:avLst/>
              </a:prstGeom>
              <a:solidFill>
                <a:srgbClr val="DED6EE"/>
              </a:solidFill>
              <a:ln w="28575">
                <a:solidFill>
                  <a:srgbClr val="6DC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rPr>
                  <a:t>Contributions prior to June 30</a:t>
                </a:r>
                <a:r>
                  <a:rPr lang="en-US" baseline="30000" dirty="0">
                    <a:solidFill>
                      <a:schemeClr val="tx1">
                        <a:lumMod val="85000"/>
                        <a:lumOff val="15000"/>
                      </a:schemeClr>
                    </a:solidFill>
                  </a:rPr>
                  <a:t>th</a:t>
                </a:r>
                <a:r>
                  <a:rPr lang="en-US" dirty="0">
                    <a:solidFill>
                      <a:schemeClr val="tx1">
                        <a:lumMod val="85000"/>
                        <a:lumOff val="15000"/>
                      </a:schemeClr>
                    </a:solidFill>
                  </a:rPr>
                  <a:t> of each school year balances will be credited with an investment rate of return on June 30</a:t>
                </a:r>
                <a:r>
                  <a:rPr lang="en-US" baseline="30000" dirty="0">
                    <a:solidFill>
                      <a:schemeClr val="tx1">
                        <a:lumMod val="85000"/>
                        <a:lumOff val="15000"/>
                      </a:schemeClr>
                    </a:solidFill>
                  </a:rPr>
                  <a:t>th</a:t>
                </a:r>
                <a:r>
                  <a:rPr lang="en-US" dirty="0">
                    <a:solidFill>
                      <a:schemeClr val="tx1">
                        <a:lumMod val="85000"/>
                        <a:lumOff val="15000"/>
                      </a:schemeClr>
                    </a:solidFill>
                  </a:rPr>
                  <a:t> of the following year.</a:t>
                </a:r>
              </a:p>
            </p:txBody>
          </p:sp>
        </p:grpSp>
      </p:grpSp>
      <p:sp>
        <p:nvSpPr>
          <p:cNvPr id="28" name="TextBox 27">
            <a:extLst>
              <a:ext uri="{FF2B5EF4-FFF2-40B4-BE49-F238E27FC236}">
                <a16:creationId xmlns:a16="http://schemas.microsoft.com/office/drawing/2014/main" id="{96BF25D3-8754-421F-BCAD-CA2E87849FF3}"/>
              </a:ext>
            </a:extLst>
          </p:cNvPr>
          <p:cNvSpPr txBox="1"/>
          <p:nvPr/>
        </p:nvSpPr>
        <p:spPr>
          <a:xfrm>
            <a:off x="7470904" y="6007861"/>
            <a:ext cx="4636167" cy="646331"/>
          </a:xfrm>
          <a:prstGeom prst="rect">
            <a:avLst/>
          </a:prstGeom>
          <a:noFill/>
        </p:spPr>
        <p:txBody>
          <a:bodyPr wrap="square" rtlCol="0">
            <a:spAutoFit/>
          </a:bodyPr>
          <a:lstStyle/>
          <a:p>
            <a:r>
              <a:rPr lang="en-US" dirty="0">
                <a:solidFill>
                  <a:schemeClr val="bg1"/>
                </a:solidFill>
              </a:rPr>
              <a:t>Additional information can be found on website</a:t>
            </a:r>
          </a:p>
          <a:p>
            <a:pPr algn="ctr"/>
            <a:r>
              <a:rPr lang="en-US" dirty="0">
                <a:solidFill>
                  <a:srgbClr val="0563C1"/>
                </a:solidFill>
                <a:hlinkClick r:id="rId5">
                  <a:extLst>
                    <a:ext uri="{A12FA001-AC4F-418D-AE19-62706E023703}">
                      <ahyp:hlinkClr xmlns:ahyp="http://schemas.microsoft.com/office/drawing/2018/hyperlinkcolor" val="tx"/>
                    </a:ext>
                  </a:extLst>
                </a:hlinkClick>
              </a:rPr>
              <a:t>Voluntary Payments</a:t>
            </a:r>
            <a:endParaRPr lang="en-US" dirty="0">
              <a:solidFill>
                <a:srgbClr val="0563C1"/>
              </a:solidFill>
            </a:endParaRPr>
          </a:p>
        </p:txBody>
      </p:sp>
      <p:sp>
        <p:nvSpPr>
          <p:cNvPr id="29" name="TextBox 28">
            <a:extLst>
              <a:ext uri="{FF2B5EF4-FFF2-40B4-BE49-F238E27FC236}">
                <a16:creationId xmlns:a16="http://schemas.microsoft.com/office/drawing/2014/main" id="{56CC6C41-CD4E-4F07-9084-C69298D3C5B6}"/>
              </a:ext>
            </a:extLst>
          </p:cNvPr>
          <p:cNvSpPr txBox="1"/>
          <p:nvPr/>
        </p:nvSpPr>
        <p:spPr>
          <a:xfrm>
            <a:off x="116618" y="5869362"/>
            <a:ext cx="4899419" cy="923330"/>
          </a:xfrm>
          <a:prstGeom prst="rect">
            <a:avLst/>
          </a:prstGeom>
          <a:noFill/>
        </p:spPr>
        <p:txBody>
          <a:bodyPr wrap="square" rtlCol="0">
            <a:spAutoFit/>
          </a:bodyPr>
          <a:lstStyle/>
          <a:p>
            <a:r>
              <a:rPr lang="en-US" dirty="0">
                <a:solidFill>
                  <a:schemeClr val="bg1"/>
                </a:solidFill>
              </a:rPr>
              <a:t>More information on contributions can be found on page 8 of the Active Teacher Handbook or on our website </a:t>
            </a:r>
            <a:r>
              <a:rPr lang="en-US" dirty="0">
                <a:solidFill>
                  <a:srgbClr val="0563C1"/>
                </a:solidFill>
                <a:hlinkClick r:id="rId6">
                  <a:extLst>
                    <a:ext uri="{A12FA001-AC4F-418D-AE19-62706E023703}">
                      <ahyp:hlinkClr xmlns:ahyp="http://schemas.microsoft.com/office/drawing/2018/hyperlinkcolor" val="tx"/>
                    </a:ext>
                  </a:extLst>
                </a:hlinkClick>
              </a:rPr>
              <a:t>Mandatory Contributions</a:t>
            </a:r>
            <a:endParaRPr lang="en-US" dirty="0">
              <a:solidFill>
                <a:srgbClr val="0563C1"/>
              </a:solidFill>
            </a:endParaRPr>
          </a:p>
        </p:txBody>
      </p:sp>
    </p:spTree>
    <p:extLst>
      <p:ext uri="{BB962C8B-B14F-4D97-AF65-F5344CB8AC3E}">
        <p14:creationId xmlns:p14="http://schemas.microsoft.com/office/powerpoint/2010/main" val="99571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74FAC8-2E30-497F-8621-2D72C19AE0D8}"/>
              </a:ext>
            </a:extLst>
          </p:cNvPr>
          <p:cNvSpPr/>
          <p:nvPr/>
        </p:nvSpPr>
        <p:spPr>
          <a:xfrm>
            <a:off x="1906630" y="319385"/>
            <a:ext cx="8378769" cy="923330"/>
          </a:xfrm>
          <a:prstGeom prst="rect">
            <a:avLst/>
          </a:prstGeom>
          <a:noFill/>
          <a:ln w="28575">
            <a:solidFill>
              <a:schemeClr val="accent1">
                <a:lumMod val="60000"/>
                <a:lumOff val="40000"/>
              </a:schemeClr>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RETIREMENT PLAN OPTIONS</a:t>
            </a:r>
          </a:p>
        </p:txBody>
      </p:sp>
      <p:pic>
        <p:nvPicPr>
          <p:cNvPr id="24" name="Picture 23">
            <a:extLst>
              <a:ext uri="{FF2B5EF4-FFF2-40B4-BE49-F238E27FC236}">
                <a16:creationId xmlns:a16="http://schemas.microsoft.com/office/drawing/2014/main" id="{792E03DC-90D0-451A-A06B-9B22A2DBDDB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54272" y="3967242"/>
            <a:ext cx="4133707" cy="2981624"/>
          </a:xfrm>
          <a:prstGeom prst="rect">
            <a:avLst/>
          </a:prstGeom>
          <a:effectLst>
            <a:softEdge rad="127000"/>
          </a:effectLst>
        </p:spPr>
      </p:pic>
      <p:sp>
        <p:nvSpPr>
          <p:cNvPr id="25" name="Star: 12 Points 24">
            <a:extLst>
              <a:ext uri="{FF2B5EF4-FFF2-40B4-BE49-F238E27FC236}">
                <a16:creationId xmlns:a16="http://schemas.microsoft.com/office/drawing/2014/main" id="{00274A27-D93B-46E4-99B5-8E7C5765AE2B}"/>
              </a:ext>
            </a:extLst>
          </p:cNvPr>
          <p:cNvSpPr/>
          <p:nvPr/>
        </p:nvSpPr>
        <p:spPr>
          <a:xfrm>
            <a:off x="1064033" y="4142500"/>
            <a:ext cx="2377440" cy="1592553"/>
          </a:xfrm>
          <a:prstGeom prst="star1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t>PLAN N</a:t>
            </a:r>
          </a:p>
        </p:txBody>
      </p:sp>
      <p:sp>
        <p:nvSpPr>
          <p:cNvPr id="27" name="Star: 12 Points 26">
            <a:extLst>
              <a:ext uri="{FF2B5EF4-FFF2-40B4-BE49-F238E27FC236}">
                <a16:creationId xmlns:a16="http://schemas.microsoft.com/office/drawing/2014/main" id="{D7E05D4C-4902-4225-830D-902DF631B447}"/>
              </a:ext>
            </a:extLst>
          </p:cNvPr>
          <p:cNvSpPr/>
          <p:nvPr/>
        </p:nvSpPr>
        <p:spPr>
          <a:xfrm>
            <a:off x="4907280" y="1399946"/>
            <a:ext cx="2377440" cy="1581677"/>
          </a:xfrm>
          <a:prstGeom prst="star1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t>PLAN C</a:t>
            </a:r>
          </a:p>
        </p:txBody>
      </p:sp>
      <p:sp>
        <p:nvSpPr>
          <p:cNvPr id="28" name="Star: 12 Points 27">
            <a:extLst>
              <a:ext uri="{FF2B5EF4-FFF2-40B4-BE49-F238E27FC236}">
                <a16:creationId xmlns:a16="http://schemas.microsoft.com/office/drawing/2014/main" id="{77310B9A-17E2-463D-9CB4-5B28A5A45FE8}"/>
              </a:ext>
            </a:extLst>
          </p:cNvPr>
          <p:cNvSpPr/>
          <p:nvPr/>
        </p:nvSpPr>
        <p:spPr>
          <a:xfrm>
            <a:off x="8724163" y="4142500"/>
            <a:ext cx="2377440" cy="1574506"/>
          </a:xfrm>
          <a:prstGeom prst="star1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PLAN D</a:t>
            </a:r>
          </a:p>
        </p:txBody>
      </p:sp>
      <p:sp>
        <p:nvSpPr>
          <p:cNvPr id="29" name="TextBox 28">
            <a:extLst>
              <a:ext uri="{FF2B5EF4-FFF2-40B4-BE49-F238E27FC236}">
                <a16:creationId xmlns:a16="http://schemas.microsoft.com/office/drawing/2014/main" id="{81F7628D-BBB9-4DAB-BE75-0D76200FC5AE}"/>
              </a:ext>
            </a:extLst>
          </p:cNvPr>
          <p:cNvSpPr txBox="1"/>
          <p:nvPr/>
        </p:nvSpPr>
        <p:spPr>
          <a:xfrm>
            <a:off x="247735" y="1399946"/>
            <a:ext cx="3979731"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All plans offer a lifetime benefit to the retiree.</a:t>
            </a:r>
          </a:p>
          <a:p>
            <a:pPr marL="285750" indent="-285750">
              <a:buFont typeface="Arial" panose="020B0604020202020204" pitchFamily="34" charset="0"/>
              <a:buChar char="•"/>
            </a:pPr>
            <a:r>
              <a:rPr lang="en-US" dirty="0">
                <a:solidFill>
                  <a:schemeClr val="bg1"/>
                </a:solidFill>
              </a:rPr>
              <a:t>Plan choice is irrevocable upon the date of retirement – absolutely no exceptions.</a:t>
            </a:r>
          </a:p>
          <a:p>
            <a:pPr marL="285750" indent="-285750">
              <a:buFont typeface="Arial" panose="020B0604020202020204" pitchFamily="34" charset="0"/>
              <a:buChar char="•"/>
            </a:pPr>
            <a:r>
              <a:rPr lang="en-US" dirty="0">
                <a:solidFill>
                  <a:schemeClr val="bg1"/>
                </a:solidFill>
              </a:rPr>
              <a:t>There is no “Best Plan” – choose your plan based on your own personal circumstances and in consideration of your dependents.</a:t>
            </a:r>
          </a:p>
        </p:txBody>
      </p:sp>
      <p:sp>
        <p:nvSpPr>
          <p:cNvPr id="30" name="TextBox 29">
            <a:extLst>
              <a:ext uri="{FF2B5EF4-FFF2-40B4-BE49-F238E27FC236}">
                <a16:creationId xmlns:a16="http://schemas.microsoft.com/office/drawing/2014/main" id="{8D1CB290-C169-4FD7-B3E3-A9AA7B0EA678}"/>
              </a:ext>
            </a:extLst>
          </p:cNvPr>
          <p:cNvSpPr txBox="1"/>
          <p:nvPr/>
        </p:nvSpPr>
        <p:spPr>
          <a:xfrm>
            <a:off x="8134005" y="1399946"/>
            <a:ext cx="3896070"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Plan C and D offer reduced payments to the retiree in exchange for extended benefits after death to a beneficiary or beneficiaries.</a:t>
            </a:r>
          </a:p>
          <a:p>
            <a:pPr marL="285750" indent="-285750">
              <a:buFont typeface="Arial" panose="020B0604020202020204" pitchFamily="34" charset="0"/>
              <a:buChar char="•"/>
            </a:pPr>
            <a:r>
              <a:rPr lang="en-US" dirty="0">
                <a:solidFill>
                  <a:schemeClr val="bg1"/>
                </a:solidFill>
              </a:rPr>
              <a:t>Reductions are calculated based on the degree of protection they afford the beneficiary or co-participant.</a:t>
            </a:r>
          </a:p>
        </p:txBody>
      </p:sp>
      <p:sp>
        <p:nvSpPr>
          <p:cNvPr id="31" name="TextBox 30">
            <a:extLst>
              <a:ext uri="{FF2B5EF4-FFF2-40B4-BE49-F238E27FC236}">
                <a16:creationId xmlns:a16="http://schemas.microsoft.com/office/drawing/2014/main" id="{DC1AEF64-9DA9-4F78-B95D-3DC8E9A9EF25}"/>
              </a:ext>
            </a:extLst>
          </p:cNvPr>
          <p:cNvSpPr txBox="1"/>
          <p:nvPr/>
        </p:nvSpPr>
        <p:spPr>
          <a:xfrm>
            <a:off x="1229363" y="5892284"/>
            <a:ext cx="2046779" cy="646331"/>
          </a:xfrm>
          <a:prstGeom prst="rect">
            <a:avLst/>
          </a:prstGeom>
          <a:noFill/>
        </p:spPr>
        <p:txBody>
          <a:bodyPr wrap="none" rtlCol="0">
            <a:spAutoFit/>
          </a:bodyPr>
          <a:lstStyle/>
          <a:p>
            <a:pPr algn="ctr"/>
            <a:r>
              <a:rPr lang="en-US" b="1" dirty="0">
                <a:solidFill>
                  <a:schemeClr val="bg1"/>
                </a:solidFill>
              </a:rPr>
              <a:t>Normal Retirement</a:t>
            </a:r>
          </a:p>
          <a:p>
            <a:pPr algn="ctr"/>
            <a:r>
              <a:rPr lang="en-US" b="1" dirty="0">
                <a:solidFill>
                  <a:schemeClr val="bg1"/>
                </a:solidFill>
              </a:rPr>
              <a:t>(Maximum Benefit</a:t>
            </a:r>
            <a:r>
              <a:rPr lang="en-US" dirty="0">
                <a:solidFill>
                  <a:schemeClr val="bg1"/>
                </a:solidFill>
              </a:rPr>
              <a:t>)</a:t>
            </a:r>
          </a:p>
        </p:txBody>
      </p:sp>
      <p:sp>
        <p:nvSpPr>
          <p:cNvPr id="32" name="TextBox 31">
            <a:extLst>
              <a:ext uri="{FF2B5EF4-FFF2-40B4-BE49-F238E27FC236}">
                <a16:creationId xmlns:a16="http://schemas.microsoft.com/office/drawing/2014/main" id="{FEF3643E-2696-4657-AC0B-D809894CB7FF}"/>
              </a:ext>
            </a:extLst>
          </p:cNvPr>
          <p:cNvSpPr txBox="1"/>
          <p:nvPr/>
        </p:nvSpPr>
        <p:spPr>
          <a:xfrm>
            <a:off x="4412458" y="3105834"/>
            <a:ext cx="3617337" cy="646331"/>
          </a:xfrm>
          <a:prstGeom prst="rect">
            <a:avLst/>
          </a:prstGeom>
          <a:noFill/>
        </p:spPr>
        <p:txBody>
          <a:bodyPr wrap="none" rtlCol="0">
            <a:spAutoFit/>
          </a:bodyPr>
          <a:lstStyle/>
          <a:p>
            <a:pPr algn="ctr"/>
            <a:r>
              <a:rPr lang="en-US" b="1" dirty="0">
                <a:solidFill>
                  <a:schemeClr val="bg1"/>
                </a:solidFill>
              </a:rPr>
              <a:t>Period Certain &amp; Continuous Option</a:t>
            </a:r>
          </a:p>
          <a:p>
            <a:pPr algn="ctr"/>
            <a:r>
              <a:rPr lang="en-US" b="1" dirty="0">
                <a:solidFill>
                  <a:schemeClr val="bg1"/>
                </a:solidFill>
              </a:rPr>
              <a:t>(Reduced Benefit to Retiree)</a:t>
            </a:r>
          </a:p>
        </p:txBody>
      </p:sp>
      <p:sp>
        <p:nvSpPr>
          <p:cNvPr id="33" name="TextBox 32">
            <a:extLst>
              <a:ext uri="{FF2B5EF4-FFF2-40B4-BE49-F238E27FC236}">
                <a16:creationId xmlns:a16="http://schemas.microsoft.com/office/drawing/2014/main" id="{A245D43A-4A48-4802-B570-B2CB9B36402C}"/>
              </a:ext>
            </a:extLst>
          </p:cNvPr>
          <p:cNvSpPr txBox="1"/>
          <p:nvPr/>
        </p:nvSpPr>
        <p:spPr>
          <a:xfrm>
            <a:off x="8724163" y="5869543"/>
            <a:ext cx="2891690" cy="646331"/>
          </a:xfrm>
          <a:prstGeom prst="rect">
            <a:avLst/>
          </a:prstGeom>
          <a:noFill/>
        </p:spPr>
        <p:txBody>
          <a:bodyPr wrap="none" rtlCol="0">
            <a:spAutoFit/>
          </a:bodyPr>
          <a:lstStyle/>
          <a:p>
            <a:pPr algn="ctr"/>
            <a:r>
              <a:rPr lang="en-US" b="1" dirty="0">
                <a:solidFill>
                  <a:schemeClr val="bg1"/>
                </a:solidFill>
              </a:rPr>
              <a:t>Co-Participant Option</a:t>
            </a:r>
          </a:p>
          <a:p>
            <a:pPr algn="ctr"/>
            <a:r>
              <a:rPr lang="en-US" b="1" dirty="0">
                <a:solidFill>
                  <a:schemeClr val="bg1"/>
                </a:solidFill>
              </a:rPr>
              <a:t>(Reduced Benefit to Retiree)</a:t>
            </a:r>
          </a:p>
        </p:txBody>
      </p:sp>
    </p:spTree>
    <p:extLst>
      <p:ext uri="{BB962C8B-B14F-4D97-AF65-F5344CB8AC3E}">
        <p14:creationId xmlns:p14="http://schemas.microsoft.com/office/powerpoint/2010/main" val="901007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74FAC8-2E30-497F-8621-2D72C19AE0D8}"/>
              </a:ext>
            </a:extLst>
          </p:cNvPr>
          <p:cNvSpPr/>
          <p:nvPr/>
        </p:nvSpPr>
        <p:spPr>
          <a:xfrm>
            <a:off x="1932319" y="319385"/>
            <a:ext cx="8327409" cy="923330"/>
          </a:xfrm>
          <a:prstGeom prst="rect">
            <a:avLst/>
          </a:prstGeom>
          <a:noFill/>
          <a:ln w="28575">
            <a:solidFill>
              <a:srgbClr val="002060"/>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5400" dirty="0">
                <a:ln w="0"/>
                <a:solidFill>
                  <a:schemeClr val="accent1"/>
                </a:solidFill>
                <a:effectLst>
                  <a:innerShdw blurRad="63500" dist="50800" dir="16200000">
                    <a:prstClr val="black">
                      <a:alpha val="50000"/>
                    </a:prstClr>
                  </a:innerShdw>
                </a:effectLst>
              </a:rPr>
              <a:t>CALCULATING YOUR BENEFIT</a:t>
            </a:r>
          </a:p>
        </p:txBody>
      </p:sp>
      <p:graphicFrame>
        <p:nvGraphicFramePr>
          <p:cNvPr id="13" name="Table 4">
            <a:extLst>
              <a:ext uri="{FF2B5EF4-FFF2-40B4-BE49-F238E27FC236}">
                <a16:creationId xmlns:a16="http://schemas.microsoft.com/office/drawing/2014/main" id="{A90A2E31-8FCF-4F0D-B284-CC5D9A3AE288}"/>
              </a:ext>
            </a:extLst>
          </p:cNvPr>
          <p:cNvGraphicFramePr>
            <a:graphicFrameLocks noGrp="1"/>
          </p:cNvGraphicFramePr>
          <p:nvPr>
            <p:extLst>
              <p:ext uri="{D42A27DB-BD31-4B8C-83A1-F6EECF244321}">
                <p14:modId xmlns:p14="http://schemas.microsoft.com/office/powerpoint/2010/main" val="975044436"/>
              </p:ext>
            </p:extLst>
          </p:nvPr>
        </p:nvGraphicFramePr>
        <p:xfrm>
          <a:off x="2946400" y="1892713"/>
          <a:ext cx="6299200" cy="2225040"/>
        </p:xfrm>
        <a:graphic>
          <a:graphicData uri="http://schemas.openxmlformats.org/drawingml/2006/table">
            <a:tbl>
              <a:tblPr firstRow="1" bandRow="1">
                <a:tableStyleId>{2D5ABB26-0587-4C30-8999-92F81FD0307C}</a:tableStyleId>
              </a:tblPr>
              <a:tblGrid>
                <a:gridCol w="4089400">
                  <a:extLst>
                    <a:ext uri="{9D8B030D-6E8A-4147-A177-3AD203B41FA5}">
                      <a16:colId xmlns:a16="http://schemas.microsoft.com/office/drawing/2014/main" val="1516670589"/>
                    </a:ext>
                  </a:extLst>
                </a:gridCol>
                <a:gridCol w="2209800">
                  <a:extLst>
                    <a:ext uri="{9D8B030D-6E8A-4147-A177-3AD203B41FA5}">
                      <a16:colId xmlns:a16="http://schemas.microsoft.com/office/drawing/2014/main" val="2487229507"/>
                    </a:ext>
                  </a:extLst>
                </a:gridCol>
              </a:tblGrid>
              <a:tr h="370840">
                <a:tc>
                  <a:txBody>
                    <a:bodyPr/>
                    <a:lstStyle/>
                    <a:p>
                      <a:r>
                        <a:rPr lang="en-US" dirty="0"/>
                        <a:t>Member Age</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r>
                        <a:rPr lang="en-US" dirty="0"/>
                        <a:t>56</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368844035"/>
                  </a:ext>
                </a:extLst>
              </a:tr>
              <a:tr h="370840">
                <a:tc>
                  <a:txBody>
                    <a:bodyPr/>
                    <a:lstStyle/>
                    <a:p>
                      <a:r>
                        <a:rPr lang="en-US" dirty="0"/>
                        <a:t>Credited Service</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dirty="0"/>
                        <a:t>33 years</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056833445"/>
                  </a:ext>
                </a:extLst>
              </a:tr>
              <a:tr h="370840">
                <a:tc>
                  <a:txBody>
                    <a:bodyPr/>
                    <a:lstStyle/>
                    <a:p>
                      <a:r>
                        <a:rPr lang="en-US" dirty="0"/>
                        <a:t>Average of the Highest 3 annual salaries</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r>
                        <a:rPr lang="en-US" dirty="0"/>
                        <a:t>$100,000</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1805467881"/>
                  </a:ext>
                </a:extLst>
              </a:tr>
              <a:tr h="370840">
                <a:tc>
                  <a:txBody>
                    <a:bodyPr/>
                    <a:lstStyle/>
                    <a:p>
                      <a:r>
                        <a:rPr lang="en-US" dirty="0"/>
                        <a:t>Spouse’s Age</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dirty="0"/>
                        <a:t>55</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149610895"/>
                  </a:ext>
                </a:extLst>
              </a:tr>
              <a:tr h="370840">
                <a:tc>
                  <a:txBody>
                    <a:bodyPr/>
                    <a:lstStyle/>
                    <a:p>
                      <a:r>
                        <a:rPr lang="en-US" dirty="0"/>
                        <a:t>Type of Retirement</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r>
                        <a:rPr lang="en-US" dirty="0"/>
                        <a:t>Early (2 years early)</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1199964365"/>
                  </a:ext>
                </a:extLst>
              </a:tr>
              <a:tr h="370840">
                <a:tc>
                  <a:txBody>
                    <a:bodyPr/>
                    <a:lstStyle/>
                    <a:p>
                      <a:r>
                        <a:rPr lang="en-US" dirty="0"/>
                        <a:t>Base Percentage</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dirty="0"/>
                        <a:t>62.04%</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32166282"/>
                  </a:ext>
                </a:extLst>
              </a:tr>
            </a:tbl>
          </a:graphicData>
        </a:graphic>
      </p:graphicFrame>
      <p:sp>
        <p:nvSpPr>
          <p:cNvPr id="4" name="TextBox 3">
            <a:extLst>
              <a:ext uri="{FF2B5EF4-FFF2-40B4-BE49-F238E27FC236}">
                <a16:creationId xmlns:a16="http://schemas.microsoft.com/office/drawing/2014/main" id="{A3F780A0-F506-4CA7-90CD-BBCD792D708F}"/>
              </a:ext>
            </a:extLst>
          </p:cNvPr>
          <p:cNvSpPr txBox="1"/>
          <p:nvPr/>
        </p:nvSpPr>
        <p:spPr>
          <a:xfrm>
            <a:off x="4887015" y="1523381"/>
            <a:ext cx="2417970" cy="369332"/>
          </a:xfrm>
          <a:prstGeom prst="rect">
            <a:avLst/>
          </a:prstGeom>
          <a:noFill/>
        </p:spPr>
        <p:txBody>
          <a:bodyPr wrap="none" rtlCol="0">
            <a:spAutoFit/>
          </a:bodyPr>
          <a:lstStyle/>
          <a:p>
            <a:r>
              <a:rPr lang="en-US" dirty="0">
                <a:solidFill>
                  <a:schemeClr val="accent1">
                    <a:lumMod val="75000"/>
                  </a:schemeClr>
                </a:solidFill>
              </a:rPr>
              <a:t>SAMPLE COMPUTATION</a:t>
            </a:r>
          </a:p>
        </p:txBody>
      </p:sp>
      <p:graphicFrame>
        <p:nvGraphicFramePr>
          <p:cNvPr id="5" name="Table 5">
            <a:extLst>
              <a:ext uri="{FF2B5EF4-FFF2-40B4-BE49-F238E27FC236}">
                <a16:creationId xmlns:a16="http://schemas.microsoft.com/office/drawing/2014/main" id="{BA5A7558-A30E-45A3-966B-74F01136A09E}"/>
              </a:ext>
            </a:extLst>
          </p:cNvPr>
          <p:cNvGraphicFramePr>
            <a:graphicFrameLocks noGrp="1"/>
          </p:cNvGraphicFramePr>
          <p:nvPr>
            <p:extLst>
              <p:ext uri="{D42A27DB-BD31-4B8C-83A1-F6EECF244321}">
                <p14:modId xmlns:p14="http://schemas.microsoft.com/office/powerpoint/2010/main" val="4223741337"/>
              </p:ext>
            </p:extLst>
          </p:nvPr>
        </p:nvGraphicFramePr>
        <p:xfrm>
          <a:off x="2946400" y="4801958"/>
          <a:ext cx="6299200" cy="1112520"/>
        </p:xfrm>
        <a:graphic>
          <a:graphicData uri="http://schemas.openxmlformats.org/drawingml/2006/table">
            <a:tbl>
              <a:tblPr firstRow="1" bandRow="1">
                <a:tableStyleId>{2D5ABB26-0587-4C30-8999-92F81FD0307C}</a:tableStyleId>
              </a:tblPr>
              <a:tblGrid>
                <a:gridCol w="2011153">
                  <a:extLst>
                    <a:ext uri="{9D8B030D-6E8A-4147-A177-3AD203B41FA5}">
                      <a16:colId xmlns:a16="http://schemas.microsoft.com/office/drawing/2014/main" val="2020275144"/>
                    </a:ext>
                  </a:extLst>
                </a:gridCol>
                <a:gridCol w="2093808">
                  <a:extLst>
                    <a:ext uri="{9D8B030D-6E8A-4147-A177-3AD203B41FA5}">
                      <a16:colId xmlns:a16="http://schemas.microsoft.com/office/drawing/2014/main" val="525314016"/>
                    </a:ext>
                  </a:extLst>
                </a:gridCol>
                <a:gridCol w="2194239">
                  <a:extLst>
                    <a:ext uri="{9D8B030D-6E8A-4147-A177-3AD203B41FA5}">
                      <a16:colId xmlns:a16="http://schemas.microsoft.com/office/drawing/2014/main" val="3252640492"/>
                    </a:ext>
                  </a:extLst>
                </a:gridCol>
              </a:tblGrid>
              <a:tr h="370840">
                <a:tc>
                  <a:txBody>
                    <a:bodyPr/>
                    <a:lstStyle/>
                    <a:p>
                      <a:r>
                        <a:rPr lang="en-US" dirty="0"/>
                        <a:t>After-Tax</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r>
                        <a:rPr lang="en-US" dirty="0"/>
                        <a:t>$40,000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r>
                        <a:rPr lang="en-US" dirty="0"/>
                        <a:t>$4,000</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849298840"/>
                  </a:ext>
                </a:extLst>
              </a:tr>
              <a:tr h="370840">
                <a:tc>
                  <a:txBody>
                    <a:bodyPr/>
                    <a:lstStyle/>
                    <a:p>
                      <a:r>
                        <a:rPr lang="en-US" dirty="0"/>
                        <a:t>Pre-Tax/Interest</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dirty="0"/>
                        <a:t>$300,000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dirty="0"/>
                        <a:t>$26,000</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801289338"/>
                  </a:ext>
                </a:extLst>
              </a:tr>
              <a:tr h="370840">
                <a:tc>
                  <a:txBody>
                    <a:bodyPr/>
                    <a:lstStyle/>
                    <a:p>
                      <a:r>
                        <a:rPr lang="en-US" dirty="0">
                          <a:solidFill>
                            <a:schemeClr val="bg1"/>
                          </a:solidFill>
                        </a:rPr>
                        <a:t>Total</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dirty="0">
                          <a:solidFill>
                            <a:schemeClr val="bg1"/>
                          </a:solidFill>
                        </a:rPr>
                        <a:t>$340,000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dirty="0">
                          <a:solidFill>
                            <a:schemeClr val="bg1"/>
                          </a:solidFill>
                        </a:rPr>
                        <a:t>$30,000</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232814661"/>
                  </a:ext>
                </a:extLst>
              </a:tr>
            </a:tbl>
          </a:graphicData>
        </a:graphic>
      </p:graphicFrame>
      <p:sp>
        <p:nvSpPr>
          <p:cNvPr id="8" name="TextBox 7">
            <a:extLst>
              <a:ext uri="{FF2B5EF4-FFF2-40B4-BE49-F238E27FC236}">
                <a16:creationId xmlns:a16="http://schemas.microsoft.com/office/drawing/2014/main" id="{6D3ED59F-0407-4172-8497-FA9CDB34C604}"/>
              </a:ext>
            </a:extLst>
          </p:cNvPr>
          <p:cNvSpPr txBox="1"/>
          <p:nvPr/>
        </p:nvSpPr>
        <p:spPr>
          <a:xfrm>
            <a:off x="5021122" y="4173224"/>
            <a:ext cx="2149756" cy="369332"/>
          </a:xfrm>
          <a:prstGeom prst="rect">
            <a:avLst/>
          </a:prstGeom>
          <a:noFill/>
        </p:spPr>
        <p:txBody>
          <a:bodyPr wrap="none" rtlCol="0">
            <a:spAutoFit/>
          </a:bodyPr>
          <a:lstStyle/>
          <a:p>
            <a:r>
              <a:rPr lang="en-US" dirty="0">
                <a:solidFill>
                  <a:schemeClr val="accent1">
                    <a:lumMod val="75000"/>
                  </a:schemeClr>
                </a:solidFill>
              </a:rPr>
              <a:t>ACCOUNT BALANCES</a:t>
            </a:r>
          </a:p>
        </p:txBody>
      </p:sp>
      <p:sp>
        <p:nvSpPr>
          <p:cNvPr id="10" name="TextBox 9">
            <a:extLst>
              <a:ext uri="{FF2B5EF4-FFF2-40B4-BE49-F238E27FC236}">
                <a16:creationId xmlns:a16="http://schemas.microsoft.com/office/drawing/2014/main" id="{CCF39AE3-4038-4B94-A20B-0F77630FE2F3}"/>
              </a:ext>
            </a:extLst>
          </p:cNvPr>
          <p:cNvSpPr txBox="1"/>
          <p:nvPr/>
        </p:nvSpPr>
        <p:spPr>
          <a:xfrm>
            <a:off x="5538989" y="4472351"/>
            <a:ext cx="1114023" cy="338554"/>
          </a:xfrm>
          <a:prstGeom prst="rect">
            <a:avLst/>
          </a:prstGeom>
          <a:noFill/>
        </p:spPr>
        <p:txBody>
          <a:bodyPr wrap="none" rtlCol="0">
            <a:spAutoFit/>
          </a:bodyPr>
          <a:lstStyle/>
          <a:p>
            <a:r>
              <a:rPr lang="en-US" sz="1600" dirty="0">
                <a:solidFill>
                  <a:schemeClr val="accent1">
                    <a:lumMod val="75000"/>
                  </a:schemeClr>
                </a:solidFill>
              </a:rPr>
              <a:t>7% Regular</a:t>
            </a:r>
          </a:p>
        </p:txBody>
      </p:sp>
      <p:sp>
        <p:nvSpPr>
          <p:cNvPr id="21" name="TextBox 20">
            <a:extLst>
              <a:ext uri="{FF2B5EF4-FFF2-40B4-BE49-F238E27FC236}">
                <a16:creationId xmlns:a16="http://schemas.microsoft.com/office/drawing/2014/main" id="{DA354F5E-A81C-4FED-849C-AA63F267BB96}"/>
              </a:ext>
            </a:extLst>
          </p:cNvPr>
          <p:cNvSpPr txBox="1"/>
          <p:nvPr/>
        </p:nvSpPr>
        <p:spPr>
          <a:xfrm>
            <a:off x="7164517" y="4336417"/>
            <a:ext cx="2081083" cy="523220"/>
          </a:xfrm>
          <a:prstGeom prst="rect">
            <a:avLst/>
          </a:prstGeom>
          <a:noFill/>
        </p:spPr>
        <p:txBody>
          <a:bodyPr wrap="none" rtlCol="0">
            <a:spAutoFit/>
          </a:bodyPr>
          <a:lstStyle/>
          <a:p>
            <a:r>
              <a:rPr lang="en-US" sz="1400" dirty="0">
                <a:solidFill>
                  <a:schemeClr val="accent1">
                    <a:lumMod val="75000"/>
                  </a:schemeClr>
                </a:solidFill>
              </a:rPr>
              <a:t>Optional Extra Annuity </a:t>
            </a:r>
            <a:br>
              <a:rPr lang="en-US" sz="1400" dirty="0">
                <a:solidFill>
                  <a:schemeClr val="accent1">
                    <a:lumMod val="75000"/>
                  </a:schemeClr>
                </a:solidFill>
              </a:rPr>
            </a:br>
            <a:r>
              <a:rPr lang="en-US" sz="1400" dirty="0">
                <a:solidFill>
                  <a:schemeClr val="accent1">
                    <a:lumMod val="75000"/>
                  </a:schemeClr>
                </a:solidFill>
              </a:rPr>
              <a:t>(Supplemental/Voluntary)</a:t>
            </a:r>
          </a:p>
        </p:txBody>
      </p:sp>
      <p:sp>
        <p:nvSpPr>
          <p:cNvPr id="11" name="TextBox 10">
            <a:extLst>
              <a:ext uri="{FF2B5EF4-FFF2-40B4-BE49-F238E27FC236}">
                <a16:creationId xmlns:a16="http://schemas.microsoft.com/office/drawing/2014/main" id="{AFF21882-24A5-4BB0-8B3A-2940C54C3050}"/>
              </a:ext>
            </a:extLst>
          </p:cNvPr>
          <p:cNvSpPr txBox="1"/>
          <p:nvPr/>
        </p:nvSpPr>
        <p:spPr>
          <a:xfrm>
            <a:off x="2805772" y="6013908"/>
            <a:ext cx="6580456" cy="584775"/>
          </a:xfrm>
          <a:prstGeom prst="rect">
            <a:avLst/>
          </a:prstGeom>
          <a:noFill/>
        </p:spPr>
        <p:txBody>
          <a:bodyPr wrap="none" rtlCol="0">
            <a:spAutoFit/>
          </a:bodyPr>
          <a:lstStyle/>
          <a:p>
            <a:r>
              <a:rPr lang="en-US" sz="1600" dirty="0"/>
              <a:t>You can learn more about calculating your retirement by visiting our website </a:t>
            </a:r>
          </a:p>
          <a:p>
            <a:pPr algn="ctr"/>
            <a:r>
              <a:rPr lang="en-US" sz="1600" dirty="0">
                <a:hlinkClick r:id="rId4"/>
              </a:rPr>
              <a:t>Estimate Your Benefit</a:t>
            </a:r>
            <a:endParaRPr lang="en-US" sz="1600" dirty="0"/>
          </a:p>
        </p:txBody>
      </p:sp>
    </p:spTree>
    <p:extLst>
      <p:ext uri="{BB962C8B-B14F-4D97-AF65-F5344CB8AC3E}">
        <p14:creationId xmlns:p14="http://schemas.microsoft.com/office/powerpoint/2010/main" val="4037580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74FAC8-2E30-497F-8621-2D72C19AE0D8}"/>
              </a:ext>
            </a:extLst>
          </p:cNvPr>
          <p:cNvSpPr/>
          <p:nvPr/>
        </p:nvSpPr>
        <p:spPr>
          <a:xfrm>
            <a:off x="1932319" y="319385"/>
            <a:ext cx="8327409" cy="923330"/>
          </a:xfrm>
          <a:prstGeom prst="rect">
            <a:avLst/>
          </a:prstGeom>
          <a:noFill/>
          <a:ln w="28575">
            <a:solidFill>
              <a:srgbClr val="002060"/>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5400" dirty="0">
                <a:ln w="0"/>
                <a:solidFill>
                  <a:schemeClr val="accent1"/>
                </a:solidFill>
                <a:effectLst>
                  <a:innerShdw blurRad="63500" dist="50800" dir="16200000">
                    <a:prstClr val="black">
                      <a:alpha val="50000"/>
                    </a:prstClr>
                  </a:innerShdw>
                </a:effectLst>
              </a:rPr>
              <a:t>CALCULATING YOUR BENEFIT</a:t>
            </a:r>
          </a:p>
        </p:txBody>
      </p:sp>
      <p:sp>
        <p:nvSpPr>
          <p:cNvPr id="11" name="TextBox 10">
            <a:extLst>
              <a:ext uri="{FF2B5EF4-FFF2-40B4-BE49-F238E27FC236}">
                <a16:creationId xmlns:a16="http://schemas.microsoft.com/office/drawing/2014/main" id="{AFF21882-24A5-4BB0-8B3A-2940C54C3050}"/>
              </a:ext>
            </a:extLst>
          </p:cNvPr>
          <p:cNvSpPr txBox="1"/>
          <p:nvPr/>
        </p:nvSpPr>
        <p:spPr>
          <a:xfrm>
            <a:off x="2805772" y="6273225"/>
            <a:ext cx="6580456" cy="584775"/>
          </a:xfrm>
          <a:prstGeom prst="rect">
            <a:avLst/>
          </a:prstGeom>
          <a:noFill/>
        </p:spPr>
        <p:txBody>
          <a:bodyPr wrap="none" rtlCol="0">
            <a:spAutoFit/>
          </a:bodyPr>
          <a:lstStyle/>
          <a:p>
            <a:r>
              <a:rPr lang="en-US" sz="1600" dirty="0"/>
              <a:t>You can learn more about calculating your retirement by visiting our website </a:t>
            </a:r>
          </a:p>
          <a:p>
            <a:pPr algn="ctr"/>
            <a:r>
              <a:rPr lang="en-US" sz="1600" dirty="0">
                <a:hlinkClick r:id="rId4"/>
              </a:rPr>
              <a:t>Estimate Your Benefit</a:t>
            </a:r>
            <a:endParaRPr lang="en-US" sz="1600" dirty="0"/>
          </a:p>
        </p:txBody>
      </p:sp>
      <p:graphicFrame>
        <p:nvGraphicFramePr>
          <p:cNvPr id="12" name="Table 4">
            <a:extLst>
              <a:ext uri="{FF2B5EF4-FFF2-40B4-BE49-F238E27FC236}">
                <a16:creationId xmlns:a16="http://schemas.microsoft.com/office/drawing/2014/main" id="{D34DDB2A-FC3C-4CE6-A5B5-F506B276919D}"/>
              </a:ext>
            </a:extLst>
          </p:cNvPr>
          <p:cNvGraphicFramePr>
            <a:graphicFrameLocks noGrp="1"/>
          </p:cNvGraphicFramePr>
          <p:nvPr>
            <p:extLst>
              <p:ext uri="{D42A27DB-BD31-4B8C-83A1-F6EECF244321}">
                <p14:modId xmlns:p14="http://schemas.microsoft.com/office/powerpoint/2010/main" val="1675214951"/>
              </p:ext>
            </p:extLst>
          </p:nvPr>
        </p:nvGraphicFramePr>
        <p:xfrm>
          <a:off x="3533043" y="1903884"/>
          <a:ext cx="5125914" cy="370840"/>
        </p:xfrm>
        <a:graphic>
          <a:graphicData uri="http://schemas.openxmlformats.org/drawingml/2006/table">
            <a:tbl>
              <a:tblPr firstRow="1" bandRow="1">
                <a:tableStyleId>{2D5ABB26-0587-4C30-8999-92F81FD0307C}</a:tableStyleId>
              </a:tblPr>
              <a:tblGrid>
                <a:gridCol w="3327709">
                  <a:extLst>
                    <a:ext uri="{9D8B030D-6E8A-4147-A177-3AD203B41FA5}">
                      <a16:colId xmlns:a16="http://schemas.microsoft.com/office/drawing/2014/main" val="1516670589"/>
                    </a:ext>
                  </a:extLst>
                </a:gridCol>
                <a:gridCol w="1798205">
                  <a:extLst>
                    <a:ext uri="{9D8B030D-6E8A-4147-A177-3AD203B41FA5}">
                      <a16:colId xmlns:a16="http://schemas.microsoft.com/office/drawing/2014/main" val="2487229507"/>
                    </a:ext>
                  </a:extLst>
                </a:gridCol>
              </a:tblGrid>
              <a:tr h="370840">
                <a:tc>
                  <a:txBody>
                    <a:bodyPr/>
                    <a:lstStyle/>
                    <a:p>
                      <a:r>
                        <a:rPr lang="en-US" sz="1400" dirty="0"/>
                        <a:t>Monthly Annuity Option</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r>
                        <a:rPr lang="en-US" sz="1400" dirty="0"/>
                        <a:t>$233</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368844035"/>
                  </a:ext>
                </a:extLst>
              </a:tr>
            </a:tbl>
          </a:graphicData>
        </a:graphic>
      </p:graphicFrame>
      <p:sp>
        <p:nvSpPr>
          <p:cNvPr id="14" name="TextBox 13">
            <a:extLst>
              <a:ext uri="{FF2B5EF4-FFF2-40B4-BE49-F238E27FC236}">
                <a16:creationId xmlns:a16="http://schemas.microsoft.com/office/drawing/2014/main" id="{621868B8-C68B-4D21-8AF3-096577C462FC}"/>
              </a:ext>
            </a:extLst>
          </p:cNvPr>
          <p:cNvSpPr txBox="1"/>
          <p:nvPr/>
        </p:nvSpPr>
        <p:spPr>
          <a:xfrm>
            <a:off x="3951118" y="1491005"/>
            <a:ext cx="4289764" cy="369332"/>
          </a:xfrm>
          <a:prstGeom prst="rect">
            <a:avLst/>
          </a:prstGeom>
          <a:noFill/>
        </p:spPr>
        <p:txBody>
          <a:bodyPr wrap="none" rtlCol="0">
            <a:spAutoFit/>
          </a:bodyPr>
          <a:lstStyle/>
          <a:p>
            <a:r>
              <a:rPr lang="en-US" dirty="0">
                <a:solidFill>
                  <a:schemeClr val="accent1">
                    <a:lumMod val="75000"/>
                  </a:schemeClr>
                </a:solidFill>
              </a:rPr>
              <a:t>RETIREMENT OPTIONS FOR VOL/SUPP ACCT</a:t>
            </a:r>
          </a:p>
        </p:txBody>
      </p:sp>
      <p:graphicFrame>
        <p:nvGraphicFramePr>
          <p:cNvPr id="16" name="Table 4">
            <a:extLst>
              <a:ext uri="{FF2B5EF4-FFF2-40B4-BE49-F238E27FC236}">
                <a16:creationId xmlns:a16="http://schemas.microsoft.com/office/drawing/2014/main" id="{2F9777A0-C8D3-4236-B265-AE8DB80B0472}"/>
              </a:ext>
            </a:extLst>
          </p:cNvPr>
          <p:cNvGraphicFramePr>
            <a:graphicFrameLocks noGrp="1"/>
          </p:cNvGraphicFramePr>
          <p:nvPr>
            <p:extLst>
              <p:ext uri="{D42A27DB-BD31-4B8C-83A1-F6EECF244321}">
                <p14:modId xmlns:p14="http://schemas.microsoft.com/office/powerpoint/2010/main" val="3379623443"/>
              </p:ext>
            </p:extLst>
          </p:nvPr>
        </p:nvGraphicFramePr>
        <p:xfrm>
          <a:off x="3533043" y="2634012"/>
          <a:ext cx="5125914" cy="1854200"/>
        </p:xfrm>
        <a:graphic>
          <a:graphicData uri="http://schemas.openxmlformats.org/drawingml/2006/table">
            <a:tbl>
              <a:tblPr firstRow="1" bandRow="1">
                <a:tableStyleId>{2D5ABB26-0587-4C30-8999-92F81FD0307C}</a:tableStyleId>
              </a:tblPr>
              <a:tblGrid>
                <a:gridCol w="4255476">
                  <a:extLst>
                    <a:ext uri="{9D8B030D-6E8A-4147-A177-3AD203B41FA5}">
                      <a16:colId xmlns:a16="http://schemas.microsoft.com/office/drawing/2014/main" val="1516670589"/>
                    </a:ext>
                  </a:extLst>
                </a:gridCol>
                <a:gridCol w="870438">
                  <a:extLst>
                    <a:ext uri="{9D8B030D-6E8A-4147-A177-3AD203B41FA5}">
                      <a16:colId xmlns:a16="http://schemas.microsoft.com/office/drawing/2014/main" val="2487229507"/>
                    </a:ext>
                  </a:extLst>
                </a:gridCol>
              </a:tblGrid>
              <a:tr h="370840">
                <a:tc>
                  <a:txBody>
                    <a:bodyPr/>
                    <a:lstStyle/>
                    <a:p>
                      <a:r>
                        <a:rPr lang="en-US" sz="1400" dirty="0"/>
                        <a:t>After-Tax contributions (non-taxable)</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r>
                        <a:rPr lang="en-US" sz="1400" dirty="0"/>
                        <a:t>$4,000</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368844035"/>
                  </a:ext>
                </a:extLst>
              </a:tr>
              <a:tr h="370840">
                <a:tc>
                  <a:txBody>
                    <a:bodyPr/>
                    <a:lstStyle/>
                    <a:p>
                      <a:r>
                        <a:rPr lang="en-US" sz="1400" dirty="0"/>
                        <a:t>Interest (taxable)</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1400" dirty="0"/>
                        <a:t>$26,000</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056833445"/>
                  </a:ext>
                </a:extLst>
              </a:tr>
              <a:tr h="370840">
                <a:tc>
                  <a:txBody>
                    <a:bodyPr/>
                    <a:lstStyle/>
                    <a:p>
                      <a:r>
                        <a:rPr lang="en-US" sz="1400" dirty="0"/>
                        <a:t>Total</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r>
                        <a:rPr lang="en-US" sz="1400" dirty="0"/>
                        <a:t>$30,000</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1805467881"/>
                  </a:ext>
                </a:extLst>
              </a:tr>
              <a:tr h="370840">
                <a:tc>
                  <a:txBody>
                    <a:bodyPr/>
                    <a:lstStyle/>
                    <a:p>
                      <a:r>
                        <a:rPr lang="en-US" sz="1400" dirty="0"/>
                        <a:t>Less mandatory federal tax withholding (20% x $26,000)</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1400" dirty="0"/>
                        <a:t>- $5,200</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149610895"/>
                  </a:ext>
                </a:extLst>
              </a:tr>
              <a:tr h="370840">
                <a:tc>
                  <a:txBody>
                    <a:bodyPr/>
                    <a:lstStyle/>
                    <a:p>
                      <a:r>
                        <a:rPr lang="en-US" sz="1400" b="1" dirty="0">
                          <a:solidFill>
                            <a:schemeClr val="bg1"/>
                          </a:solidFill>
                        </a:rPr>
                        <a:t>Net</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c>
                  <a:txBody>
                    <a:bodyPr/>
                    <a:lstStyle/>
                    <a:p>
                      <a:r>
                        <a:rPr lang="en-US" sz="1400" b="1" dirty="0">
                          <a:solidFill>
                            <a:schemeClr val="bg1"/>
                          </a:solidFill>
                        </a:rPr>
                        <a:t>$24,800</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199964365"/>
                  </a:ext>
                </a:extLst>
              </a:tr>
            </a:tbl>
          </a:graphicData>
        </a:graphic>
      </p:graphicFrame>
      <p:sp>
        <p:nvSpPr>
          <p:cNvPr id="17" name="TextBox 16">
            <a:extLst>
              <a:ext uri="{FF2B5EF4-FFF2-40B4-BE49-F238E27FC236}">
                <a16:creationId xmlns:a16="http://schemas.microsoft.com/office/drawing/2014/main" id="{BD859DC3-12C2-400B-A762-050F66203909}"/>
              </a:ext>
            </a:extLst>
          </p:cNvPr>
          <p:cNvSpPr txBox="1"/>
          <p:nvPr/>
        </p:nvSpPr>
        <p:spPr>
          <a:xfrm>
            <a:off x="5300398" y="2318271"/>
            <a:ext cx="1591205" cy="338554"/>
          </a:xfrm>
          <a:prstGeom prst="rect">
            <a:avLst/>
          </a:prstGeom>
          <a:noFill/>
        </p:spPr>
        <p:txBody>
          <a:bodyPr wrap="none" rtlCol="0">
            <a:spAutoFit/>
          </a:bodyPr>
          <a:lstStyle/>
          <a:p>
            <a:r>
              <a:rPr lang="en-US" sz="1600" dirty="0">
                <a:solidFill>
                  <a:schemeClr val="accent1">
                    <a:lumMod val="75000"/>
                  </a:schemeClr>
                </a:solidFill>
              </a:rPr>
              <a:t>REFUND OPTION</a:t>
            </a:r>
          </a:p>
        </p:txBody>
      </p:sp>
      <p:sp>
        <p:nvSpPr>
          <p:cNvPr id="18" name="TextBox 17">
            <a:extLst>
              <a:ext uri="{FF2B5EF4-FFF2-40B4-BE49-F238E27FC236}">
                <a16:creationId xmlns:a16="http://schemas.microsoft.com/office/drawing/2014/main" id="{24A5E893-BF3B-46A1-856D-65587223E015}"/>
              </a:ext>
            </a:extLst>
          </p:cNvPr>
          <p:cNvSpPr txBox="1"/>
          <p:nvPr/>
        </p:nvSpPr>
        <p:spPr>
          <a:xfrm>
            <a:off x="5233809" y="4580218"/>
            <a:ext cx="1724383" cy="338554"/>
          </a:xfrm>
          <a:prstGeom prst="rect">
            <a:avLst/>
          </a:prstGeom>
          <a:noFill/>
        </p:spPr>
        <p:txBody>
          <a:bodyPr wrap="none" rtlCol="0">
            <a:spAutoFit/>
          </a:bodyPr>
          <a:lstStyle/>
          <a:p>
            <a:r>
              <a:rPr lang="en-US" sz="1600" dirty="0">
                <a:solidFill>
                  <a:schemeClr val="accent1">
                    <a:lumMod val="75000"/>
                  </a:schemeClr>
                </a:solidFill>
              </a:rPr>
              <a:t>DIRECT-ROLLOVER</a:t>
            </a:r>
          </a:p>
        </p:txBody>
      </p:sp>
      <p:graphicFrame>
        <p:nvGraphicFramePr>
          <p:cNvPr id="19" name="Table 4">
            <a:extLst>
              <a:ext uri="{FF2B5EF4-FFF2-40B4-BE49-F238E27FC236}">
                <a16:creationId xmlns:a16="http://schemas.microsoft.com/office/drawing/2014/main" id="{9067A7AF-4C8D-4FB4-979B-BBAA01F4144B}"/>
              </a:ext>
            </a:extLst>
          </p:cNvPr>
          <p:cNvGraphicFramePr>
            <a:graphicFrameLocks noGrp="1"/>
          </p:cNvGraphicFramePr>
          <p:nvPr>
            <p:extLst>
              <p:ext uri="{D42A27DB-BD31-4B8C-83A1-F6EECF244321}">
                <p14:modId xmlns:p14="http://schemas.microsoft.com/office/powerpoint/2010/main" val="1849030587"/>
              </p:ext>
            </p:extLst>
          </p:nvPr>
        </p:nvGraphicFramePr>
        <p:xfrm>
          <a:off x="3533043" y="4886093"/>
          <a:ext cx="5125914" cy="1269953"/>
        </p:xfrm>
        <a:graphic>
          <a:graphicData uri="http://schemas.openxmlformats.org/drawingml/2006/table">
            <a:tbl>
              <a:tblPr firstRow="1" bandRow="1">
                <a:tableStyleId>{2D5ABB26-0587-4C30-8999-92F81FD0307C}</a:tableStyleId>
              </a:tblPr>
              <a:tblGrid>
                <a:gridCol w="4264269">
                  <a:extLst>
                    <a:ext uri="{9D8B030D-6E8A-4147-A177-3AD203B41FA5}">
                      <a16:colId xmlns:a16="http://schemas.microsoft.com/office/drawing/2014/main" val="1516670589"/>
                    </a:ext>
                  </a:extLst>
                </a:gridCol>
                <a:gridCol w="861645">
                  <a:extLst>
                    <a:ext uri="{9D8B030D-6E8A-4147-A177-3AD203B41FA5}">
                      <a16:colId xmlns:a16="http://schemas.microsoft.com/office/drawing/2014/main" val="2487229507"/>
                    </a:ext>
                  </a:extLst>
                </a:gridCol>
              </a:tblGrid>
              <a:tr h="380953">
                <a:tc>
                  <a:txBody>
                    <a:bodyPr/>
                    <a:lstStyle/>
                    <a:p>
                      <a:r>
                        <a:rPr lang="en-US" sz="1400" dirty="0"/>
                        <a:t>After-Tax contributions refunded directly to member</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r>
                        <a:rPr lang="en-US" sz="1400" dirty="0"/>
                        <a:t>$4,000</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368844035"/>
                  </a:ext>
                </a:extLst>
              </a:tr>
              <a:tr h="370840">
                <a:tc>
                  <a:txBody>
                    <a:bodyPr/>
                    <a:lstStyle/>
                    <a:p>
                      <a:r>
                        <a:rPr lang="en-US" sz="1400" dirty="0"/>
                        <a:t>Pre-tax contributions and interest rollover to another qualified plan</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1400" dirty="0"/>
                        <a:t>$26,000</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056833445"/>
                  </a:ext>
                </a:extLst>
              </a:tr>
              <a:tr h="370840">
                <a:tc>
                  <a:txBody>
                    <a:bodyPr/>
                    <a:lstStyle/>
                    <a:p>
                      <a:r>
                        <a:rPr lang="en-US" sz="1400" b="1" dirty="0">
                          <a:solidFill>
                            <a:schemeClr val="bg1"/>
                          </a:solidFill>
                        </a:rPr>
                        <a:t>Total</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c>
                  <a:txBody>
                    <a:bodyPr/>
                    <a:lstStyle/>
                    <a:p>
                      <a:r>
                        <a:rPr lang="en-US" sz="1400" b="1" dirty="0">
                          <a:solidFill>
                            <a:schemeClr val="bg1"/>
                          </a:solidFill>
                        </a:rPr>
                        <a:t>$30,000</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05467881"/>
                  </a:ext>
                </a:extLst>
              </a:tr>
            </a:tbl>
          </a:graphicData>
        </a:graphic>
      </p:graphicFrame>
      <p:sp>
        <p:nvSpPr>
          <p:cNvPr id="3" name="Rectangle: Rounded Corners 2">
            <a:extLst>
              <a:ext uri="{FF2B5EF4-FFF2-40B4-BE49-F238E27FC236}">
                <a16:creationId xmlns:a16="http://schemas.microsoft.com/office/drawing/2014/main" id="{47D988EB-4E52-4F6F-A598-2BBFF80697EA}"/>
              </a:ext>
            </a:extLst>
          </p:cNvPr>
          <p:cNvSpPr/>
          <p:nvPr/>
        </p:nvSpPr>
        <p:spPr>
          <a:xfrm>
            <a:off x="218113" y="3162963"/>
            <a:ext cx="2810313" cy="1723130"/>
          </a:xfrm>
          <a:prstGeom prst="roundRect">
            <a:avLst/>
          </a:prstGeom>
          <a:solidFill>
            <a:srgbClr val="8AB5BE"/>
          </a:solidFill>
          <a:ln>
            <a:solidFill>
              <a:srgbClr val="8AB5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85000"/>
                    <a:lumOff val="15000"/>
                  </a:schemeClr>
                </a:solidFill>
              </a:rPr>
              <a:t>If you have a voluntary or supplemental account with the TRS you have the option to Refund, Rollover, or collect an Extra Annuity upon retirement. Examples of each are provided on this slide.</a:t>
            </a:r>
          </a:p>
        </p:txBody>
      </p:sp>
      <p:sp>
        <p:nvSpPr>
          <p:cNvPr id="13" name="Rectangle: Rounded Corners 12">
            <a:extLst>
              <a:ext uri="{FF2B5EF4-FFF2-40B4-BE49-F238E27FC236}">
                <a16:creationId xmlns:a16="http://schemas.microsoft.com/office/drawing/2014/main" id="{A817FA31-A305-4CE2-B8FB-FE3BC3B1A689}"/>
              </a:ext>
            </a:extLst>
          </p:cNvPr>
          <p:cNvSpPr/>
          <p:nvPr/>
        </p:nvSpPr>
        <p:spPr>
          <a:xfrm>
            <a:off x="8954566" y="3162962"/>
            <a:ext cx="3019321" cy="1854199"/>
          </a:xfrm>
          <a:prstGeom prst="roundRect">
            <a:avLst/>
          </a:prstGeom>
          <a:solidFill>
            <a:srgbClr val="8AB5BE"/>
          </a:solidFill>
          <a:ln>
            <a:solidFill>
              <a:srgbClr val="8AB5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85000"/>
                    <a:lumOff val="15000"/>
                  </a:schemeClr>
                </a:solidFill>
              </a:rPr>
              <a:t>Interested in rolling over funds?</a:t>
            </a:r>
          </a:p>
          <a:p>
            <a:pPr marL="285750" indent="-285750">
              <a:buFont typeface="Arial" panose="020B0604020202020204" pitchFamily="34" charset="0"/>
              <a:buChar char="•"/>
            </a:pPr>
            <a:r>
              <a:rPr lang="en-US" sz="1400" dirty="0">
                <a:solidFill>
                  <a:schemeClr val="tx1">
                    <a:lumMod val="85000"/>
                    <a:lumOff val="15000"/>
                  </a:schemeClr>
                </a:solidFill>
              </a:rPr>
              <a:t>Additional pre-tax annuity at retirement effective 9/1/2021</a:t>
            </a:r>
          </a:p>
          <a:p>
            <a:pPr marL="285750" indent="-285750">
              <a:buFont typeface="Arial" panose="020B0604020202020204" pitchFamily="34" charset="0"/>
              <a:buChar char="•"/>
            </a:pPr>
            <a:r>
              <a:rPr lang="en-US" sz="1400" dirty="0">
                <a:solidFill>
                  <a:schemeClr val="tx1">
                    <a:lumMod val="85000"/>
                    <a:lumOff val="15000"/>
                  </a:schemeClr>
                </a:solidFill>
              </a:rPr>
              <a:t>You can rollover pre-tax funds no sooner than 2 months prior to member’s effective retirement date. </a:t>
            </a:r>
          </a:p>
          <a:p>
            <a:r>
              <a:rPr lang="en-US" sz="1400" dirty="0">
                <a:solidFill>
                  <a:schemeClr val="tx1">
                    <a:lumMod val="85000"/>
                    <a:lumOff val="15000"/>
                  </a:schemeClr>
                </a:solidFill>
                <a:hlinkClick r:id="rId5"/>
              </a:rPr>
              <a:t>Retirement Rollover Form</a:t>
            </a:r>
            <a:endParaRPr lang="en-US" sz="1400" dirty="0">
              <a:solidFill>
                <a:schemeClr val="tx1">
                  <a:lumMod val="85000"/>
                  <a:lumOff val="15000"/>
                </a:schemeClr>
              </a:solidFill>
            </a:endParaRPr>
          </a:p>
        </p:txBody>
      </p:sp>
    </p:spTree>
    <p:extLst>
      <p:ext uri="{BB962C8B-B14F-4D97-AF65-F5344CB8AC3E}">
        <p14:creationId xmlns:p14="http://schemas.microsoft.com/office/powerpoint/2010/main" val="3738537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74FAC8-2E30-497F-8621-2D72C19AE0D8}"/>
              </a:ext>
            </a:extLst>
          </p:cNvPr>
          <p:cNvSpPr/>
          <p:nvPr/>
        </p:nvSpPr>
        <p:spPr>
          <a:xfrm>
            <a:off x="1338948" y="319385"/>
            <a:ext cx="9514143" cy="923330"/>
          </a:xfrm>
          <a:prstGeom prst="rect">
            <a:avLst/>
          </a:prstGeom>
          <a:noFill/>
          <a:ln w="28575">
            <a:solidFill>
              <a:schemeClr val="accent1">
                <a:lumMod val="60000"/>
                <a:lumOff val="40000"/>
              </a:schemeClr>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PLAN N – NORMAL RETIREMENT</a:t>
            </a:r>
          </a:p>
        </p:txBody>
      </p:sp>
      <p:sp>
        <p:nvSpPr>
          <p:cNvPr id="3" name="TextBox 2">
            <a:extLst>
              <a:ext uri="{FF2B5EF4-FFF2-40B4-BE49-F238E27FC236}">
                <a16:creationId xmlns:a16="http://schemas.microsoft.com/office/drawing/2014/main" id="{0A28ED81-C3C1-4F5D-B20B-6AA1AB7EF762}"/>
              </a:ext>
            </a:extLst>
          </p:cNvPr>
          <p:cNvSpPr txBox="1"/>
          <p:nvPr/>
        </p:nvSpPr>
        <p:spPr>
          <a:xfrm>
            <a:off x="280541" y="1318567"/>
            <a:ext cx="11702453" cy="1464231"/>
          </a:xfrm>
          <a:prstGeom prst="roundRect">
            <a:avLst/>
          </a:prstGeom>
          <a:solidFill>
            <a:schemeClr val="accent1">
              <a:lumMod val="20000"/>
              <a:lumOff val="80000"/>
            </a:schemeClr>
          </a:solidFill>
        </p:spPr>
        <p:txBody>
          <a:bodyPr wrap="square" rtlCol="0">
            <a:spAutoFit/>
          </a:bodyPr>
          <a:lstStyle/>
          <a:p>
            <a:pPr marL="285750" indent="-285750">
              <a:buFont typeface="Arial" panose="020B0604020202020204" pitchFamily="34" charset="0"/>
              <a:buChar char="•"/>
            </a:pPr>
            <a:r>
              <a:rPr lang="en-US" sz="1600" dirty="0">
                <a:solidFill>
                  <a:schemeClr val="tx1">
                    <a:lumMod val="95000"/>
                    <a:lumOff val="5000"/>
                  </a:schemeClr>
                </a:solidFill>
              </a:rPr>
              <a:t>Provides Retiree with the largest benefit.</a:t>
            </a:r>
          </a:p>
          <a:p>
            <a:pPr marL="285750" indent="-285750">
              <a:buFont typeface="Arial" panose="020B0604020202020204" pitchFamily="34" charset="0"/>
              <a:buChar char="•"/>
            </a:pPr>
            <a:r>
              <a:rPr lang="en-US" sz="1600" dirty="0">
                <a:solidFill>
                  <a:schemeClr val="tx1">
                    <a:lumMod val="95000"/>
                    <a:lumOff val="5000"/>
                  </a:schemeClr>
                </a:solidFill>
              </a:rPr>
              <a:t>Also referred to as a “Partial Refund Option.”</a:t>
            </a:r>
          </a:p>
          <a:p>
            <a:pPr marL="285750" indent="-285750">
              <a:buFont typeface="Arial" panose="020B0604020202020204" pitchFamily="34" charset="0"/>
              <a:buChar char="•"/>
            </a:pPr>
            <a:r>
              <a:rPr lang="en-US" sz="1600" dirty="0">
                <a:solidFill>
                  <a:schemeClr val="tx1">
                    <a:lumMod val="95000"/>
                    <a:lumOff val="5000"/>
                  </a:schemeClr>
                </a:solidFill>
              </a:rPr>
              <a:t>Provides a possible lump sum payment to beneficiary in the event of your death, </a:t>
            </a:r>
            <a:r>
              <a:rPr lang="en-US" sz="1600" dirty="0"/>
              <a:t>either 25% or 50% of the benefits you have received. The reduction will be 25% if you have accumulated ten years of credited service in the public school system of CT prior to July 1, 2019, otherwise it will be 50%.</a:t>
            </a:r>
            <a:r>
              <a:rPr lang="en-US" sz="1600" dirty="0">
                <a:solidFill>
                  <a:schemeClr val="tx1">
                    <a:lumMod val="95000"/>
                    <a:lumOff val="5000"/>
                  </a:schemeClr>
                </a:solidFill>
              </a:rPr>
              <a:t>up to your date of death.</a:t>
            </a:r>
          </a:p>
        </p:txBody>
      </p:sp>
      <p:sp>
        <p:nvSpPr>
          <p:cNvPr id="5" name="TextBox 4">
            <a:extLst>
              <a:ext uri="{FF2B5EF4-FFF2-40B4-BE49-F238E27FC236}">
                <a16:creationId xmlns:a16="http://schemas.microsoft.com/office/drawing/2014/main" id="{AA302BEE-479B-493B-8CBD-A8CE1EFB25E1}"/>
              </a:ext>
            </a:extLst>
          </p:cNvPr>
          <p:cNvSpPr txBox="1"/>
          <p:nvPr/>
        </p:nvSpPr>
        <p:spPr>
          <a:xfrm>
            <a:off x="4264941" y="2918454"/>
            <a:ext cx="3733651" cy="369332"/>
          </a:xfrm>
          <a:prstGeom prst="rect">
            <a:avLst/>
          </a:prstGeom>
          <a:solidFill>
            <a:srgbClr val="E6E6E6"/>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t>How a Plan N Allowance is calculated</a:t>
            </a:r>
          </a:p>
        </p:txBody>
      </p:sp>
      <p:sp>
        <p:nvSpPr>
          <p:cNvPr id="6" name="TextBox 5">
            <a:extLst>
              <a:ext uri="{FF2B5EF4-FFF2-40B4-BE49-F238E27FC236}">
                <a16:creationId xmlns:a16="http://schemas.microsoft.com/office/drawing/2014/main" id="{F1091540-5CA3-4D66-B5D7-D1AFC03912F8}"/>
              </a:ext>
            </a:extLst>
          </p:cNvPr>
          <p:cNvSpPr txBox="1"/>
          <p:nvPr/>
        </p:nvSpPr>
        <p:spPr>
          <a:xfrm>
            <a:off x="2284443" y="3280679"/>
            <a:ext cx="7623112" cy="369332"/>
          </a:xfrm>
          <a:prstGeom prst="rect">
            <a:avLst/>
          </a:prstGeom>
          <a:solidFill>
            <a:schemeClr val="bg1">
              <a:lumMod val="50000"/>
            </a:schemeClr>
          </a:solidFill>
        </p:spPr>
        <p:txBody>
          <a:bodyPr wrap="none" rtlCol="0">
            <a:spAutoFit/>
          </a:bodyPr>
          <a:lstStyle/>
          <a:p>
            <a:r>
              <a:rPr lang="en-US" dirty="0">
                <a:solidFill>
                  <a:schemeClr val="bg1"/>
                </a:solidFill>
              </a:rPr>
              <a:t>Average Salary  X  Base Percentage  =  Annual Benefits  /  12  =  Monthly Benefit</a:t>
            </a:r>
          </a:p>
        </p:txBody>
      </p:sp>
      <p:sp>
        <p:nvSpPr>
          <p:cNvPr id="16" name="TextBox 15">
            <a:extLst>
              <a:ext uri="{FF2B5EF4-FFF2-40B4-BE49-F238E27FC236}">
                <a16:creationId xmlns:a16="http://schemas.microsoft.com/office/drawing/2014/main" id="{16C0DE17-5599-4E5B-A377-4FD9BD152E23}"/>
              </a:ext>
            </a:extLst>
          </p:cNvPr>
          <p:cNvSpPr txBox="1"/>
          <p:nvPr/>
        </p:nvSpPr>
        <p:spPr>
          <a:xfrm>
            <a:off x="2284443" y="3657118"/>
            <a:ext cx="7623111" cy="369332"/>
          </a:xfrm>
          <a:prstGeom prst="rect">
            <a:avLst/>
          </a:prstGeom>
          <a:solidFill>
            <a:schemeClr val="bg1">
              <a:lumMod val="95000"/>
            </a:schemeClr>
          </a:solidFill>
        </p:spPr>
        <p:txBody>
          <a:bodyPr wrap="square" rtlCol="0">
            <a:spAutoFit/>
          </a:bodyPr>
          <a:lstStyle/>
          <a:p>
            <a:r>
              <a:rPr lang="en-US" dirty="0"/>
              <a:t>$100,000           X         62.04%           =        $62,040          /  12  =         $5,170</a:t>
            </a:r>
          </a:p>
        </p:txBody>
      </p:sp>
      <p:sp>
        <p:nvSpPr>
          <p:cNvPr id="17" name="TextBox 16">
            <a:extLst>
              <a:ext uri="{FF2B5EF4-FFF2-40B4-BE49-F238E27FC236}">
                <a16:creationId xmlns:a16="http://schemas.microsoft.com/office/drawing/2014/main" id="{41AD2E5E-3910-4730-960D-A42A6F5C8D58}"/>
              </a:ext>
            </a:extLst>
          </p:cNvPr>
          <p:cNvSpPr txBox="1"/>
          <p:nvPr/>
        </p:nvSpPr>
        <p:spPr>
          <a:xfrm>
            <a:off x="4266651" y="4268144"/>
            <a:ext cx="3658694" cy="369332"/>
          </a:xfrm>
          <a:prstGeom prst="rect">
            <a:avLst/>
          </a:prstGeom>
          <a:solidFill>
            <a:srgbClr val="E6E6E6"/>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t>Supplemental</a:t>
            </a:r>
            <a:r>
              <a:rPr lang="en-US" dirty="0"/>
              <a:t>/</a:t>
            </a:r>
            <a:r>
              <a:rPr lang="en-US" b="1" dirty="0"/>
              <a:t>Voluntary Annuity</a:t>
            </a:r>
          </a:p>
        </p:txBody>
      </p:sp>
      <p:sp>
        <p:nvSpPr>
          <p:cNvPr id="19" name="TextBox 18">
            <a:extLst>
              <a:ext uri="{FF2B5EF4-FFF2-40B4-BE49-F238E27FC236}">
                <a16:creationId xmlns:a16="http://schemas.microsoft.com/office/drawing/2014/main" id="{A133A661-4837-41DF-BE6B-E544D9B348E3}"/>
              </a:ext>
            </a:extLst>
          </p:cNvPr>
          <p:cNvSpPr txBox="1"/>
          <p:nvPr/>
        </p:nvSpPr>
        <p:spPr>
          <a:xfrm>
            <a:off x="2284443" y="4641405"/>
            <a:ext cx="7623111" cy="369332"/>
          </a:xfrm>
          <a:prstGeom prst="rect">
            <a:avLst/>
          </a:prstGeom>
          <a:solidFill>
            <a:schemeClr val="bg1">
              <a:lumMod val="95000"/>
            </a:schemeClr>
          </a:solidFill>
        </p:spPr>
        <p:txBody>
          <a:bodyPr wrap="square" rtlCol="0">
            <a:spAutoFit/>
          </a:bodyPr>
          <a:lstStyle/>
          <a:p>
            <a:r>
              <a:rPr lang="en-US" dirty="0"/>
              <a:t>$30,000           X         .00778 ($7.78 per $1000)  		   =	$233</a:t>
            </a:r>
          </a:p>
        </p:txBody>
      </p:sp>
      <p:sp>
        <p:nvSpPr>
          <p:cNvPr id="21" name="TextBox 20">
            <a:extLst>
              <a:ext uri="{FF2B5EF4-FFF2-40B4-BE49-F238E27FC236}">
                <a16:creationId xmlns:a16="http://schemas.microsoft.com/office/drawing/2014/main" id="{A76D2B4A-0E1E-4B85-83E7-0C630C3E0E3A}"/>
              </a:ext>
            </a:extLst>
          </p:cNvPr>
          <p:cNvSpPr txBox="1"/>
          <p:nvPr/>
        </p:nvSpPr>
        <p:spPr>
          <a:xfrm>
            <a:off x="2292712" y="5010737"/>
            <a:ext cx="7614842" cy="369332"/>
          </a:xfrm>
          <a:prstGeom prst="rect">
            <a:avLst/>
          </a:prstGeom>
          <a:solidFill>
            <a:schemeClr val="bg1">
              <a:lumMod val="50000"/>
            </a:schemeClr>
          </a:solidFill>
        </p:spPr>
        <p:txBody>
          <a:bodyPr wrap="none" rtlCol="0">
            <a:spAutoFit/>
          </a:bodyPr>
          <a:lstStyle/>
          <a:p>
            <a:r>
              <a:rPr lang="en-US" dirty="0">
                <a:solidFill>
                  <a:schemeClr val="bg1"/>
                </a:solidFill>
              </a:rPr>
              <a:t>				             Total Benefit   =           $5,403       </a:t>
            </a:r>
          </a:p>
        </p:txBody>
      </p:sp>
    </p:spTree>
    <p:extLst>
      <p:ext uri="{BB962C8B-B14F-4D97-AF65-F5344CB8AC3E}">
        <p14:creationId xmlns:p14="http://schemas.microsoft.com/office/powerpoint/2010/main" val="1842927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7000"/>
            <a:lum/>
          </a:blip>
          <a:srcRect/>
          <a:stretch>
            <a:fillRect t="-5000"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74FAC8-2E30-497F-8621-2D72C19AE0D8}"/>
              </a:ext>
            </a:extLst>
          </p:cNvPr>
          <p:cNvSpPr/>
          <p:nvPr/>
        </p:nvSpPr>
        <p:spPr>
          <a:xfrm>
            <a:off x="201749" y="319385"/>
            <a:ext cx="11788548" cy="923330"/>
          </a:xfrm>
          <a:prstGeom prst="rect">
            <a:avLst/>
          </a:prstGeom>
          <a:noFill/>
          <a:ln w="28575">
            <a:solidFill>
              <a:schemeClr val="accent1">
                <a:lumMod val="60000"/>
                <a:lumOff val="40000"/>
              </a:schemeClr>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PLAN C – PERIOD CERTAIN RETIREMENT</a:t>
            </a:r>
          </a:p>
        </p:txBody>
      </p:sp>
      <p:sp>
        <p:nvSpPr>
          <p:cNvPr id="3" name="TextBox 2">
            <a:extLst>
              <a:ext uri="{FF2B5EF4-FFF2-40B4-BE49-F238E27FC236}">
                <a16:creationId xmlns:a16="http://schemas.microsoft.com/office/drawing/2014/main" id="{D1DC505A-4CEB-4EFF-B628-1AF3D2AABE62}"/>
              </a:ext>
            </a:extLst>
          </p:cNvPr>
          <p:cNvSpPr txBox="1"/>
          <p:nvPr/>
        </p:nvSpPr>
        <p:spPr>
          <a:xfrm>
            <a:off x="914399" y="1597688"/>
            <a:ext cx="8922937" cy="3788858"/>
          </a:xfrm>
          <a:prstGeom prst="rect">
            <a:avLst/>
          </a:prstGeom>
          <a:noFill/>
        </p:spPr>
        <p:txBody>
          <a:bodyPr wrap="square" rtlCol="0">
            <a:spAutoFit/>
          </a:bodyPr>
          <a:lstStyle/>
          <a:p>
            <a:pPr>
              <a:lnSpc>
                <a:spcPct val="150000"/>
              </a:lnSpc>
            </a:pPr>
            <a:r>
              <a:rPr lang="en-US" dirty="0"/>
              <a:t>Under this plan option:</a:t>
            </a:r>
          </a:p>
          <a:p>
            <a:pPr marL="285750" indent="-285750">
              <a:lnSpc>
                <a:spcPct val="150000"/>
              </a:lnSpc>
              <a:buFont typeface="Wingdings" panose="05000000000000000000" pitchFamily="2" charset="2"/>
              <a:buChar char="v"/>
            </a:pPr>
            <a:r>
              <a:rPr lang="en-US" dirty="0"/>
              <a:t>You agree to take a reduced benefit during your lifetime</a:t>
            </a:r>
          </a:p>
          <a:p>
            <a:pPr marL="285750" indent="-285750">
              <a:lnSpc>
                <a:spcPct val="150000"/>
              </a:lnSpc>
              <a:buFont typeface="Wingdings" panose="05000000000000000000" pitchFamily="2" charset="2"/>
              <a:buChar char="v"/>
            </a:pPr>
            <a:r>
              <a:rPr lang="en-US" dirty="0"/>
              <a:t>A certain number of payments are guaranteed from the date of your retirement</a:t>
            </a:r>
          </a:p>
          <a:p>
            <a:pPr marL="285750" indent="-285750">
              <a:lnSpc>
                <a:spcPct val="150000"/>
              </a:lnSpc>
              <a:buFont typeface="Wingdings" panose="05000000000000000000" pitchFamily="2" charset="2"/>
              <a:buChar char="v"/>
            </a:pPr>
            <a:r>
              <a:rPr lang="en-US" dirty="0"/>
              <a:t>The guarantee starts on the effective date of retirement and extends for the term selected</a:t>
            </a:r>
          </a:p>
          <a:p>
            <a:pPr marL="285750" indent="-285750">
              <a:lnSpc>
                <a:spcPct val="150000"/>
              </a:lnSpc>
              <a:buFont typeface="Wingdings" panose="05000000000000000000" pitchFamily="2" charset="2"/>
              <a:buChar char="v"/>
            </a:pPr>
            <a:r>
              <a:rPr lang="en-US" dirty="0"/>
              <a:t>You may choose guaranteed periods of 5, 10, 15, 20, or 25 years</a:t>
            </a:r>
          </a:p>
          <a:p>
            <a:pPr marL="285750" indent="-285750">
              <a:lnSpc>
                <a:spcPct val="150000"/>
              </a:lnSpc>
              <a:buFont typeface="Wingdings" panose="05000000000000000000" pitchFamily="2" charset="2"/>
              <a:buChar char="v"/>
            </a:pPr>
            <a:r>
              <a:rPr lang="en-US" dirty="0"/>
              <a:t>If you die prior to receiving all your guaranteed payments, your beneficiary(ies) will receive the remaining monthly payments</a:t>
            </a:r>
          </a:p>
          <a:p>
            <a:pPr marL="285750" indent="-285750">
              <a:lnSpc>
                <a:spcPct val="150000"/>
              </a:lnSpc>
              <a:buFont typeface="Wingdings" panose="05000000000000000000" pitchFamily="2" charset="2"/>
              <a:buChar char="v"/>
            </a:pPr>
            <a:r>
              <a:rPr lang="en-US" dirty="0"/>
              <a:t>If you outlive the guaranteed period, your monthly pension will continue but no benefit will be payable upon your death</a:t>
            </a:r>
          </a:p>
        </p:txBody>
      </p:sp>
    </p:spTree>
    <p:extLst>
      <p:ext uri="{BB962C8B-B14F-4D97-AF65-F5344CB8AC3E}">
        <p14:creationId xmlns:p14="http://schemas.microsoft.com/office/powerpoint/2010/main" val="3126612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5" name="Picture 4" descr="Two people running and biking together">
            <a:extLst>
              <a:ext uri="{FF2B5EF4-FFF2-40B4-BE49-F238E27FC236}">
                <a16:creationId xmlns:a16="http://schemas.microsoft.com/office/drawing/2014/main" id="{2A7467CD-D339-40D6-8E36-A110CA5073F1}"/>
              </a:ext>
            </a:extLst>
          </p:cNvPr>
          <p:cNvPicPr>
            <a:picLocks noChangeAspect="1"/>
          </p:cNvPicPr>
          <p:nvPr/>
        </p:nvPicPr>
        <p:blipFill rotWithShape="1">
          <a:blip r:embed="rId2">
            <a:extLst>
              <a:ext uri="{28A0092B-C50C-407E-A947-70E740481C1C}">
                <a14:useLocalDpi xmlns:a14="http://schemas.microsoft.com/office/drawing/2010/main" val="0"/>
              </a:ext>
            </a:extLst>
          </a:blip>
          <a:srcRect l="46626"/>
          <a:stretch/>
        </p:blipFill>
        <p:spPr>
          <a:xfrm>
            <a:off x="6096000" y="0"/>
            <a:ext cx="6096001" cy="6858000"/>
          </a:xfrm>
          <a:prstGeom prst="rect">
            <a:avLst/>
          </a:prstGeom>
        </p:spPr>
      </p:pic>
      <p:sp>
        <p:nvSpPr>
          <p:cNvPr id="2" name="Rectangle 1">
            <a:extLst>
              <a:ext uri="{FF2B5EF4-FFF2-40B4-BE49-F238E27FC236}">
                <a16:creationId xmlns:a16="http://schemas.microsoft.com/office/drawing/2014/main" id="{DC74FAC8-2E30-497F-8621-2D72C19AE0D8}"/>
              </a:ext>
            </a:extLst>
          </p:cNvPr>
          <p:cNvSpPr/>
          <p:nvPr/>
        </p:nvSpPr>
        <p:spPr>
          <a:xfrm>
            <a:off x="805705" y="271760"/>
            <a:ext cx="10580590" cy="830997"/>
          </a:xfrm>
          <a:prstGeom prst="rect">
            <a:avLst/>
          </a:prstGeom>
          <a:noFill/>
          <a:ln w="28575">
            <a:solidFill>
              <a:schemeClr val="accent6">
                <a:lumMod val="20000"/>
                <a:lumOff val="80000"/>
              </a:schemeClr>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rPr>
              <a:t>PLAN D – CO-PARTICIPANT RETIREMENT</a:t>
            </a:r>
          </a:p>
        </p:txBody>
      </p:sp>
      <p:sp>
        <p:nvSpPr>
          <p:cNvPr id="3" name="TextBox 2">
            <a:extLst>
              <a:ext uri="{FF2B5EF4-FFF2-40B4-BE49-F238E27FC236}">
                <a16:creationId xmlns:a16="http://schemas.microsoft.com/office/drawing/2014/main" id="{EFDC6301-ED84-4A4A-8B84-FCCAD4688A61}"/>
              </a:ext>
            </a:extLst>
          </p:cNvPr>
          <p:cNvSpPr txBox="1"/>
          <p:nvPr/>
        </p:nvSpPr>
        <p:spPr>
          <a:xfrm>
            <a:off x="158655" y="1714500"/>
            <a:ext cx="5861145" cy="4493538"/>
          </a:xfrm>
          <a:prstGeom prst="rect">
            <a:avLst/>
          </a:prstGeom>
          <a:noFill/>
        </p:spPr>
        <p:txBody>
          <a:bodyPr wrap="square" rtlCol="0">
            <a:spAutoFit/>
          </a:bodyPr>
          <a:lstStyle/>
          <a:p>
            <a:r>
              <a:rPr lang="en-US" dirty="0">
                <a:solidFill>
                  <a:schemeClr val="bg1"/>
                </a:solidFill>
              </a:rPr>
              <a:t>Under this plan option:</a:t>
            </a:r>
          </a:p>
          <a:p>
            <a:pPr marL="285750" indent="-285750">
              <a:buFont typeface="Wingdings" panose="05000000000000000000" pitchFamily="2" charset="2"/>
              <a:buChar char="v"/>
            </a:pPr>
            <a:r>
              <a:rPr lang="en-US" dirty="0">
                <a:solidFill>
                  <a:schemeClr val="bg1"/>
                </a:solidFill>
              </a:rPr>
              <a:t>Your co-participant will receive a monthly benefit for his/her life following your death.</a:t>
            </a:r>
          </a:p>
          <a:p>
            <a:pPr marL="285750" indent="-285750">
              <a:buFont typeface="Wingdings" panose="05000000000000000000" pitchFamily="2" charset="2"/>
              <a:buChar char="v"/>
            </a:pPr>
            <a:endParaRPr lang="en-US" sz="800" dirty="0">
              <a:solidFill>
                <a:schemeClr val="bg1"/>
              </a:solidFill>
            </a:endParaRPr>
          </a:p>
          <a:p>
            <a:pPr marL="285750" indent="-285750">
              <a:buFont typeface="Wingdings" panose="05000000000000000000" pitchFamily="2" charset="2"/>
              <a:buChar char="v"/>
            </a:pPr>
            <a:r>
              <a:rPr lang="en-US" dirty="0">
                <a:solidFill>
                  <a:schemeClr val="bg1"/>
                </a:solidFill>
              </a:rPr>
              <a:t>You may designate any one person as your co-participant to receive one of the below options:</a:t>
            </a:r>
          </a:p>
          <a:p>
            <a:pPr marL="742950" lvl="1" indent="-285750">
              <a:buFont typeface="Courier New" panose="02070309020205020404" pitchFamily="49" charset="0"/>
              <a:buChar char="o"/>
            </a:pPr>
            <a:r>
              <a:rPr lang="en-US" dirty="0">
                <a:solidFill>
                  <a:schemeClr val="bg1"/>
                </a:solidFill>
              </a:rPr>
              <a:t>One-third (33.33%),</a:t>
            </a:r>
          </a:p>
          <a:p>
            <a:pPr marL="742950" lvl="1" indent="-285750">
              <a:buFont typeface="Courier New" panose="02070309020205020404" pitchFamily="49" charset="0"/>
              <a:buChar char="o"/>
            </a:pPr>
            <a:r>
              <a:rPr lang="en-US" dirty="0">
                <a:solidFill>
                  <a:schemeClr val="bg1"/>
                </a:solidFill>
              </a:rPr>
              <a:t>One-half (50%),</a:t>
            </a:r>
          </a:p>
          <a:p>
            <a:pPr marL="742950" lvl="1" indent="-285750">
              <a:buFont typeface="Courier New" panose="02070309020205020404" pitchFamily="49" charset="0"/>
              <a:buChar char="o"/>
            </a:pPr>
            <a:r>
              <a:rPr lang="en-US" dirty="0">
                <a:solidFill>
                  <a:schemeClr val="bg1"/>
                </a:solidFill>
              </a:rPr>
              <a:t>Two-thirds (66.66%), </a:t>
            </a:r>
          </a:p>
          <a:p>
            <a:pPr marL="742950" lvl="1" indent="-285750">
              <a:buFont typeface="Courier New" panose="02070309020205020404" pitchFamily="49" charset="0"/>
              <a:buChar char="o"/>
            </a:pPr>
            <a:r>
              <a:rPr lang="en-US" dirty="0">
                <a:solidFill>
                  <a:schemeClr val="bg1"/>
                </a:solidFill>
              </a:rPr>
              <a:t>Three-quarters (75%), or </a:t>
            </a:r>
          </a:p>
          <a:p>
            <a:pPr marL="742950" lvl="1" indent="-285750">
              <a:buFont typeface="Courier New" panose="02070309020205020404" pitchFamily="49" charset="0"/>
              <a:buChar char="o"/>
            </a:pPr>
            <a:r>
              <a:rPr lang="en-US" dirty="0">
                <a:solidFill>
                  <a:schemeClr val="bg1"/>
                </a:solidFill>
              </a:rPr>
              <a:t>The whole amount (100%) of your reduced benefit.</a:t>
            </a:r>
          </a:p>
          <a:p>
            <a:pPr marL="285750" indent="-285750">
              <a:buFont typeface="Wingdings" panose="05000000000000000000" pitchFamily="2" charset="2"/>
              <a:buChar char="v"/>
            </a:pPr>
            <a:endParaRPr lang="en-US" sz="800" dirty="0">
              <a:solidFill>
                <a:schemeClr val="bg1"/>
              </a:solidFill>
            </a:endParaRPr>
          </a:p>
          <a:p>
            <a:pPr marL="285750" indent="-285750">
              <a:buFont typeface="Wingdings" panose="05000000000000000000" pitchFamily="2" charset="2"/>
              <a:buChar char="v"/>
            </a:pPr>
            <a:r>
              <a:rPr lang="en-US" dirty="0">
                <a:solidFill>
                  <a:schemeClr val="bg1"/>
                </a:solidFill>
              </a:rPr>
              <a:t>Your benefits are reduced based on:</a:t>
            </a:r>
          </a:p>
          <a:p>
            <a:pPr marL="742950" lvl="1" indent="-285750">
              <a:buFont typeface="Courier New" panose="02070309020205020404" pitchFamily="49" charset="0"/>
              <a:buChar char="o"/>
            </a:pPr>
            <a:r>
              <a:rPr lang="en-US" dirty="0">
                <a:solidFill>
                  <a:schemeClr val="bg1"/>
                </a:solidFill>
              </a:rPr>
              <a:t>Your age</a:t>
            </a:r>
          </a:p>
          <a:p>
            <a:pPr marL="742950" lvl="1" indent="-285750">
              <a:buFont typeface="Courier New" panose="02070309020205020404" pitchFamily="49" charset="0"/>
              <a:buChar char="o"/>
            </a:pPr>
            <a:r>
              <a:rPr lang="en-US" dirty="0">
                <a:solidFill>
                  <a:schemeClr val="bg1"/>
                </a:solidFill>
              </a:rPr>
              <a:t>Your co-participant’s age</a:t>
            </a:r>
          </a:p>
          <a:p>
            <a:pPr marL="742950" lvl="1" indent="-285750">
              <a:buFont typeface="Courier New" panose="02070309020205020404" pitchFamily="49" charset="0"/>
              <a:buChar char="o"/>
            </a:pPr>
            <a:r>
              <a:rPr lang="en-US" dirty="0">
                <a:solidFill>
                  <a:schemeClr val="bg1"/>
                </a:solidFill>
              </a:rPr>
              <a:t>The fractional (%) amount to be paid to the co-participant upon your death</a:t>
            </a:r>
          </a:p>
        </p:txBody>
      </p:sp>
    </p:spTree>
    <p:extLst>
      <p:ext uri="{BB962C8B-B14F-4D97-AF65-F5344CB8AC3E}">
        <p14:creationId xmlns:p14="http://schemas.microsoft.com/office/powerpoint/2010/main" val="626666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7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2CBFC-DD82-4535-A98A-DFA511AF2411}"/>
              </a:ext>
            </a:extLst>
          </p:cNvPr>
          <p:cNvSpPr/>
          <p:nvPr/>
        </p:nvSpPr>
        <p:spPr>
          <a:xfrm>
            <a:off x="523217" y="319385"/>
            <a:ext cx="11145615" cy="769441"/>
          </a:xfrm>
          <a:prstGeom prst="rect">
            <a:avLst/>
          </a:prstGeom>
          <a:noFill/>
          <a:ln w="28575">
            <a:solidFill>
              <a:srgbClr val="002060"/>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DEATH BENEFIT BASED ON RETIREMENT PLAN</a:t>
            </a:r>
          </a:p>
        </p:txBody>
      </p:sp>
      <p:sp>
        <p:nvSpPr>
          <p:cNvPr id="3" name="TextBox 2">
            <a:extLst>
              <a:ext uri="{FF2B5EF4-FFF2-40B4-BE49-F238E27FC236}">
                <a16:creationId xmlns:a16="http://schemas.microsoft.com/office/drawing/2014/main" id="{88118F7E-7512-442E-BD9B-B79148D8F762}"/>
              </a:ext>
            </a:extLst>
          </p:cNvPr>
          <p:cNvSpPr txBox="1"/>
          <p:nvPr/>
        </p:nvSpPr>
        <p:spPr>
          <a:xfrm>
            <a:off x="562707" y="1323975"/>
            <a:ext cx="11181617" cy="923330"/>
          </a:xfrm>
          <a:prstGeom prst="rect">
            <a:avLst/>
          </a:prstGeom>
          <a:noFill/>
        </p:spPr>
        <p:txBody>
          <a:bodyPr wrap="square" rtlCol="0">
            <a:spAutoFit/>
          </a:bodyPr>
          <a:lstStyle/>
          <a:p>
            <a:r>
              <a:rPr lang="en-US" dirty="0">
                <a:solidFill>
                  <a:schemeClr val="bg1"/>
                </a:solidFill>
              </a:rPr>
              <a:t>Your pension is a lifetime benefit regardless of which retirement plan you choose at the time of retirement. The benefit available to your beneficiaries will vary based on the retirement plan you selected. Below are examples of the different options based on the retirement plan selections:</a:t>
            </a:r>
          </a:p>
        </p:txBody>
      </p:sp>
      <p:graphicFrame>
        <p:nvGraphicFramePr>
          <p:cNvPr id="4" name="Table 4">
            <a:extLst>
              <a:ext uri="{FF2B5EF4-FFF2-40B4-BE49-F238E27FC236}">
                <a16:creationId xmlns:a16="http://schemas.microsoft.com/office/drawing/2014/main" id="{A4D26FB0-2175-4FA6-ABA1-9F1FE70D209D}"/>
              </a:ext>
            </a:extLst>
          </p:cNvPr>
          <p:cNvGraphicFramePr>
            <a:graphicFrameLocks noGrp="1"/>
          </p:cNvGraphicFramePr>
          <p:nvPr>
            <p:extLst>
              <p:ext uri="{D42A27DB-BD31-4B8C-83A1-F6EECF244321}">
                <p14:modId xmlns:p14="http://schemas.microsoft.com/office/powerpoint/2010/main" val="754107687"/>
              </p:ext>
            </p:extLst>
          </p:nvPr>
        </p:nvGraphicFramePr>
        <p:xfrm>
          <a:off x="320677" y="2342718"/>
          <a:ext cx="5422898" cy="1478280"/>
        </p:xfrm>
        <a:graphic>
          <a:graphicData uri="http://schemas.openxmlformats.org/drawingml/2006/table">
            <a:tbl>
              <a:tblPr firstRow="1" bandRow="1">
                <a:tableStyleId>{5C22544A-7EE6-4342-B048-85BDC9FD1C3A}</a:tableStyleId>
              </a:tblPr>
              <a:tblGrid>
                <a:gridCol w="4333875">
                  <a:extLst>
                    <a:ext uri="{9D8B030D-6E8A-4147-A177-3AD203B41FA5}">
                      <a16:colId xmlns:a16="http://schemas.microsoft.com/office/drawing/2014/main" val="936460112"/>
                    </a:ext>
                  </a:extLst>
                </a:gridCol>
                <a:gridCol w="1089023">
                  <a:extLst>
                    <a:ext uri="{9D8B030D-6E8A-4147-A177-3AD203B41FA5}">
                      <a16:colId xmlns:a16="http://schemas.microsoft.com/office/drawing/2014/main" val="896214564"/>
                    </a:ext>
                  </a:extLst>
                </a:gridCol>
              </a:tblGrid>
              <a:tr h="132120">
                <a:tc gridSpan="2">
                  <a:txBody>
                    <a:bodyPr/>
                    <a:lstStyle/>
                    <a:p>
                      <a:r>
                        <a:rPr lang="en-US" dirty="0"/>
                        <a:t>Plan N Death Benefit Determination</a:t>
                      </a:r>
                    </a:p>
                  </a:txBody>
                  <a:tcPr>
                    <a:solidFill>
                      <a:schemeClr val="accent5"/>
                    </a:solidFill>
                  </a:tcPr>
                </a:tc>
                <a:tc hMerge="1">
                  <a:txBody>
                    <a:bodyPr/>
                    <a:lstStyle/>
                    <a:p>
                      <a:endParaRPr lang="en-US" dirty="0"/>
                    </a:p>
                  </a:txBody>
                  <a:tcPr/>
                </a:tc>
                <a:extLst>
                  <a:ext uri="{0D108BD9-81ED-4DB2-BD59-A6C34878D82A}">
                    <a16:rowId xmlns:a16="http://schemas.microsoft.com/office/drawing/2014/main" val="2948326964"/>
                  </a:ext>
                </a:extLst>
              </a:tr>
              <a:tr h="370840">
                <a:tc>
                  <a:txBody>
                    <a:bodyPr/>
                    <a:lstStyle/>
                    <a:p>
                      <a:r>
                        <a:rPr lang="en-US" dirty="0">
                          <a:solidFill>
                            <a:schemeClr val="accent1">
                              <a:lumMod val="50000"/>
                            </a:schemeClr>
                          </a:solidFill>
                        </a:rPr>
                        <a:t>Account Balance @ Retirement</a:t>
                      </a:r>
                    </a:p>
                  </a:txBody>
                  <a:tcPr>
                    <a:solidFill>
                      <a:schemeClr val="accent5">
                        <a:lumMod val="60000"/>
                        <a:lumOff val="40000"/>
                      </a:schemeClr>
                    </a:solidFill>
                  </a:tcPr>
                </a:tc>
                <a:tc>
                  <a:txBody>
                    <a:bodyPr/>
                    <a:lstStyle/>
                    <a:p>
                      <a:r>
                        <a:rPr lang="en-US" dirty="0">
                          <a:solidFill>
                            <a:schemeClr val="accent1">
                              <a:lumMod val="50000"/>
                            </a:schemeClr>
                          </a:solidFill>
                        </a:rPr>
                        <a:t>$370,000</a:t>
                      </a:r>
                    </a:p>
                  </a:txBody>
                  <a:tcPr>
                    <a:solidFill>
                      <a:schemeClr val="accent5">
                        <a:lumMod val="60000"/>
                        <a:lumOff val="40000"/>
                      </a:schemeClr>
                    </a:solidFill>
                  </a:tcPr>
                </a:tc>
                <a:extLst>
                  <a:ext uri="{0D108BD9-81ED-4DB2-BD59-A6C34878D82A}">
                    <a16:rowId xmlns:a16="http://schemas.microsoft.com/office/drawing/2014/main" val="1167222981"/>
                  </a:ext>
                </a:extLst>
              </a:tr>
              <a:tr h="370840">
                <a:tc>
                  <a:txBody>
                    <a:bodyPr/>
                    <a:lstStyle/>
                    <a:p>
                      <a:r>
                        <a:rPr lang="en-US" dirty="0">
                          <a:solidFill>
                            <a:schemeClr val="accent1">
                              <a:lumMod val="50000"/>
                            </a:schemeClr>
                          </a:solidFill>
                        </a:rPr>
                        <a:t>Total Benefits paid @ death $160,000 x .50 =</a:t>
                      </a:r>
                    </a:p>
                  </a:txBody>
                  <a:tcPr>
                    <a:solidFill>
                      <a:schemeClr val="accent5">
                        <a:lumMod val="20000"/>
                        <a:lumOff val="80000"/>
                      </a:schemeClr>
                    </a:solidFill>
                  </a:tcPr>
                </a:tc>
                <a:tc>
                  <a:txBody>
                    <a:bodyPr/>
                    <a:lstStyle/>
                    <a:p>
                      <a:r>
                        <a:rPr lang="en-US" dirty="0">
                          <a:solidFill>
                            <a:schemeClr val="accent1">
                              <a:lumMod val="50000"/>
                            </a:schemeClr>
                          </a:solidFill>
                        </a:rPr>
                        <a:t>-$80,000</a:t>
                      </a:r>
                    </a:p>
                  </a:txBody>
                  <a:tcPr>
                    <a:solidFill>
                      <a:schemeClr val="accent5">
                        <a:lumMod val="20000"/>
                        <a:lumOff val="80000"/>
                      </a:schemeClr>
                    </a:solidFill>
                  </a:tcPr>
                </a:tc>
                <a:extLst>
                  <a:ext uri="{0D108BD9-81ED-4DB2-BD59-A6C34878D82A}">
                    <a16:rowId xmlns:a16="http://schemas.microsoft.com/office/drawing/2014/main" val="4125632172"/>
                  </a:ext>
                </a:extLst>
              </a:tr>
              <a:tr h="370840">
                <a:tc>
                  <a:txBody>
                    <a:bodyPr/>
                    <a:lstStyle/>
                    <a:p>
                      <a:r>
                        <a:rPr lang="en-US" dirty="0">
                          <a:solidFill>
                            <a:schemeClr val="accent1">
                              <a:lumMod val="50000"/>
                            </a:schemeClr>
                          </a:solidFill>
                        </a:rPr>
                        <a:t>Total Lump Sum Payment to Beneficiary</a:t>
                      </a:r>
                    </a:p>
                  </a:txBody>
                  <a:tcPr>
                    <a:solidFill>
                      <a:schemeClr val="accent5">
                        <a:lumMod val="60000"/>
                        <a:lumOff val="40000"/>
                      </a:schemeClr>
                    </a:solidFill>
                  </a:tcPr>
                </a:tc>
                <a:tc>
                  <a:txBody>
                    <a:bodyPr/>
                    <a:lstStyle/>
                    <a:p>
                      <a:r>
                        <a:rPr lang="en-US" dirty="0">
                          <a:solidFill>
                            <a:schemeClr val="bg1"/>
                          </a:solidFill>
                        </a:rPr>
                        <a:t>$290,000</a:t>
                      </a:r>
                    </a:p>
                  </a:txBody>
                  <a:tcPr>
                    <a:solidFill>
                      <a:srgbClr val="9CCA7C"/>
                    </a:solidFill>
                  </a:tcPr>
                </a:tc>
                <a:extLst>
                  <a:ext uri="{0D108BD9-81ED-4DB2-BD59-A6C34878D82A}">
                    <a16:rowId xmlns:a16="http://schemas.microsoft.com/office/drawing/2014/main" val="2013112919"/>
                  </a:ext>
                </a:extLst>
              </a:tr>
            </a:tbl>
          </a:graphicData>
        </a:graphic>
      </p:graphicFrame>
      <p:graphicFrame>
        <p:nvGraphicFramePr>
          <p:cNvPr id="5" name="Table 4">
            <a:extLst>
              <a:ext uri="{FF2B5EF4-FFF2-40B4-BE49-F238E27FC236}">
                <a16:creationId xmlns:a16="http://schemas.microsoft.com/office/drawing/2014/main" id="{948D52D5-27C9-4330-B0DF-BBB7A5BB6732}"/>
              </a:ext>
            </a:extLst>
          </p:cNvPr>
          <p:cNvGraphicFramePr>
            <a:graphicFrameLocks noGrp="1"/>
          </p:cNvGraphicFramePr>
          <p:nvPr>
            <p:extLst>
              <p:ext uri="{D42A27DB-BD31-4B8C-83A1-F6EECF244321}">
                <p14:modId xmlns:p14="http://schemas.microsoft.com/office/powerpoint/2010/main" val="1269026310"/>
              </p:ext>
            </p:extLst>
          </p:nvPr>
        </p:nvGraphicFramePr>
        <p:xfrm>
          <a:off x="6096000" y="2351902"/>
          <a:ext cx="5648324" cy="1849120"/>
        </p:xfrm>
        <a:graphic>
          <a:graphicData uri="http://schemas.openxmlformats.org/drawingml/2006/table">
            <a:tbl>
              <a:tblPr firstRow="1" bandRow="1">
                <a:tableStyleId>{5C22544A-7EE6-4342-B048-85BDC9FD1C3A}</a:tableStyleId>
              </a:tblPr>
              <a:tblGrid>
                <a:gridCol w="4824284">
                  <a:extLst>
                    <a:ext uri="{9D8B030D-6E8A-4147-A177-3AD203B41FA5}">
                      <a16:colId xmlns:a16="http://schemas.microsoft.com/office/drawing/2014/main" val="936460112"/>
                    </a:ext>
                  </a:extLst>
                </a:gridCol>
                <a:gridCol w="824040">
                  <a:extLst>
                    <a:ext uri="{9D8B030D-6E8A-4147-A177-3AD203B41FA5}">
                      <a16:colId xmlns:a16="http://schemas.microsoft.com/office/drawing/2014/main" val="896214564"/>
                    </a:ext>
                  </a:extLst>
                </a:gridCol>
              </a:tblGrid>
              <a:tr h="141645">
                <a:tc gridSpan="2">
                  <a:txBody>
                    <a:bodyPr/>
                    <a:lstStyle/>
                    <a:p>
                      <a:r>
                        <a:rPr lang="en-US" dirty="0"/>
                        <a:t>Plan D Death Benefit Determination – ¾ </a:t>
                      </a:r>
                      <a:r>
                        <a:rPr lang="en-US" sz="1400" dirty="0"/>
                        <a:t>(75%) </a:t>
                      </a:r>
                      <a:r>
                        <a:rPr lang="en-US" dirty="0"/>
                        <a:t>scenario</a:t>
                      </a:r>
                    </a:p>
                  </a:txBody>
                  <a:tcPr>
                    <a:solidFill>
                      <a:schemeClr val="accent5"/>
                    </a:solidFill>
                  </a:tcPr>
                </a:tc>
                <a:tc hMerge="1">
                  <a:txBody>
                    <a:bodyPr/>
                    <a:lstStyle/>
                    <a:p>
                      <a:endParaRPr lang="en-US" dirty="0"/>
                    </a:p>
                  </a:txBody>
                  <a:tcPr/>
                </a:tc>
                <a:extLst>
                  <a:ext uri="{0D108BD9-81ED-4DB2-BD59-A6C34878D82A}">
                    <a16:rowId xmlns:a16="http://schemas.microsoft.com/office/drawing/2014/main" val="2948326964"/>
                  </a:ext>
                </a:extLst>
              </a:tr>
              <a:tr h="370840">
                <a:tc>
                  <a:txBody>
                    <a:bodyPr/>
                    <a:lstStyle/>
                    <a:p>
                      <a:r>
                        <a:rPr lang="en-US" dirty="0">
                          <a:solidFill>
                            <a:schemeClr val="accent1">
                              <a:lumMod val="50000"/>
                            </a:schemeClr>
                          </a:solidFill>
                        </a:rPr>
                        <a:t>Base Pension Amount for Member</a:t>
                      </a:r>
                    </a:p>
                  </a:txBody>
                  <a:tcPr>
                    <a:solidFill>
                      <a:schemeClr val="accent5">
                        <a:lumMod val="60000"/>
                        <a:lumOff val="40000"/>
                      </a:schemeClr>
                    </a:solidFill>
                  </a:tcPr>
                </a:tc>
                <a:tc>
                  <a:txBody>
                    <a:bodyPr/>
                    <a:lstStyle/>
                    <a:p>
                      <a:r>
                        <a:rPr lang="en-US" dirty="0">
                          <a:solidFill>
                            <a:schemeClr val="accent1">
                              <a:lumMod val="50000"/>
                            </a:schemeClr>
                          </a:solidFill>
                        </a:rPr>
                        <a:t>$4,793</a:t>
                      </a:r>
                    </a:p>
                  </a:txBody>
                  <a:tcPr>
                    <a:solidFill>
                      <a:schemeClr val="accent5">
                        <a:lumMod val="60000"/>
                        <a:lumOff val="40000"/>
                      </a:schemeClr>
                    </a:solidFill>
                  </a:tcPr>
                </a:tc>
                <a:extLst>
                  <a:ext uri="{0D108BD9-81ED-4DB2-BD59-A6C34878D82A}">
                    <a16:rowId xmlns:a16="http://schemas.microsoft.com/office/drawing/2014/main" val="1167222981"/>
                  </a:ext>
                </a:extLst>
              </a:tr>
              <a:tr h="370840">
                <a:tc>
                  <a:txBody>
                    <a:bodyPr/>
                    <a:lstStyle/>
                    <a:p>
                      <a:r>
                        <a:rPr lang="en-US" dirty="0">
                          <a:solidFill>
                            <a:schemeClr val="accent1">
                              <a:lumMod val="50000"/>
                            </a:schemeClr>
                          </a:solidFill>
                        </a:rPr>
                        <a:t>1% Supplemental/Voluntary Annuity</a:t>
                      </a:r>
                    </a:p>
                  </a:txBody>
                  <a:tcPr>
                    <a:solidFill>
                      <a:schemeClr val="accent5">
                        <a:lumMod val="20000"/>
                        <a:lumOff val="80000"/>
                      </a:schemeClr>
                    </a:solidFill>
                  </a:tcPr>
                </a:tc>
                <a:tc>
                  <a:txBody>
                    <a:bodyPr/>
                    <a:lstStyle/>
                    <a:p>
                      <a:r>
                        <a:rPr lang="en-US" dirty="0">
                          <a:solidFill>
                            <a:schemeClr val="accent1">
                              <a:lumMod val="50000"/>
                            </a:schemeClr>
                          </a:solidFill>
                        </a:rPr>
                        <a:t>$216</a:t>
                      </a:r>
                    </a:p>
                  </a:txBody>
                  <a:tcPr>
                    <a:solidFill>
                      <a:schemeClr val="accent5">
                        <a:lumMod val="20000"/>
                        <a:lumOff val="80000"/>
                      </a:schemeClr>
                    </a:solidFill>
                  </a:tcPr>
                </a:tc>
                <a:extLst>
                  <a:ext uri="{0D108BD9-81ED-4DB2-BD59-A6C34878D82A}">
                    <a16:rowId xmlns:a16="http://schemas.microsoft.com/office/drawing/2014/main" val="4125632172"/>
                  </a:ext>
                </a:extLst>
              </a:tr>
              <a:tr h="370840">
                <a:tc>
                  <a:txBody>
                    <a:bodyPr/>
                    <a:lstStyle/>
                    <a:p>
                      <a:r>
                        <a:rPr lang="en-US" dirty="0">
                          <a:solidFill>
                            <a:schemeClr val="accent1">
                              <a:lumMod val="50000"/>
                            </a:schemeClr>
                          </a:solidFill>
                        </a:rPr>
                        <a:t>Total Benefit</a:t>
                      </a:r>
                    </a:p>
                  </a:txBody>
                  <a:tcPr>
                    <a:solidFill>
                      <a:schemeClr val="accent5">
                        <a:lumMod val="60000"/>
                        <a:lumOff val="40000"/>
                      </a:schemeClr>
                    </a:solidFill>
                  </a:tcPr>
                </a:tc>
                <a:tc>
                  <a:txBody>
                    <a:bodyPr/>
                    <a:lstStyle/>
                    <a:p>
                      <a:r>
                        <a:rPr lang="en-US" dirty="0">
                          <a:solidFill>
                            <a:schemeClr val="accent1">
                              <a:lumMod val="50000"/>
                            </a:schemeClr>
                          </a:solidFill>
                        </a:rPr>
                        <a:t>$5,009</a:t>
                      </a:r>
                    </a:p>
                  </a:txBody>
                  <a:tcPr>
                    <a:solidFill>
                      <a:schemeClr val="accent5">
                        <a:lumMod val="60000"/>
                        <a:lumOff val="40000"/>
                      </a:schemeClr>
                    </a:solidFill>
                  </a:tcPr>
                </a:tc>
                <a:extLst>
                  <a:ext uri="{0D108BD9-81ED-4DB2-BD59-A6C34878D82A}">
                    <a16:rowId xmlns:a16="http://schemas.microsoft.com/office/drawing/2014/main" val="264891865"/>
                  </a:ext>
                </a:extLst>
              </a:tr>
              <a:tr h="370840">
                <a:tc>
                  <a:txBody>
                    <a:bodyPr/>
                    <a:lstStyle/>
                    <a:p>
                      <a:r>
                        <a:rPr lang="en-US" dirty="0">
                          <a:solidFill>
                            <a:schemeClr val="accent1">
                              <a:lumMod val="50000"/>
                            </a:schemeClr>
                          </a:solidFill>
                        </a:rPr>
                        <a:t>Payment to Co-participant = Total Benefit x 3/4</a:t>
                      </a:r>
                    </a:p>
                  </a:txBody>
                  <a:tcPr>
                    <a:solidFill>
                      <a:schemeClr val="accent5">
                        <a:lumMod val="20000"/>
                        <a:lumOff val="80000"/>
                      </a:schemeClr>
                    </a:solidFill>
                  </a:tcPr>
                </a:tc>
                <a:tc>
                  <a:txBody>
                    <a:bodyPr/>
                    <a:lstStyle/>
                    <a:p>
                      <a:r>
                        <a:rPr lang="en-US" dirty="0">
                          <a:solidFill>
                            <a:schemeClr val="bg1"/>
                          </a:solidFill>
                        </a:rPr>
                        <a:t>$3,757</a:t>
                      </a:r>
                    </a:p>
                  </a:txBody>
                  <a:tcPr>
                    <a:solidFill>
                      <a:srgbClr val="9CCA7C"/>
                    </a:solidFill>
                  </a:tcPr>
                </a:tc>
                <a:extLst>
                  <a:ext uri="{0D108BD9-81ED-4DB2-BD59-A6C34878D82A}">
                    <a16:rowId xmlns:a16="http://schemas.microsoft.com/office/drawing/2014/main" val="2013112919"/>
                  </a:ext>
                </a:extLst>
              </a:tr>
            </a:tbl>
          </a:graphicData>
        </a:graphic>
      </p:graphicFrame>
      <p:graphicFrame>
        <p:nvGraphicFramePr>
          <p:cNvPr id="6" name="Table 5">
            <a:extLst>
              <a:ext uri="{FF2B5EF4-FFF2-40B4-BE49-F238E27FC236}">
                <a16:creationId xmlns:a16="http://schemas.microsoft.com/office/drawing/2014/main" id="{E86A84DC-314F-4D8B-B598-824162F84CAE}"/>
              </a:ext>
            </a:extLst>
          </p:cNvPr>
          <p:cNvGraphicFramePr>
            <a:graphicFrameLocks noGrp="1"/>
          </p:cNvGraphicFramePr>
          <p:nvPr>
            <p:extLst>
              <p:ext uri="{D42A27DB-BD31-4B8C-83A1-F6EECF244321}">
                <p14:modId xmlns:p14="http://schemas.microsoft.com/office/powerpoint/2010/main" val="4032314628"/>
              </p:ext>
            </p:extLst>
          </p:nvPr>
        </p:nvGraphicFramePr>
        <p:xfrm>
          <a:off x="618042" y="4419778"/>
          <a:ext cx="11070945" cy="1483360"/>
        </p:xfrm>
        <a:graphic>
          <a:graphicData uri="http://schemas.openxmlformats.org/drawingml/2006/table">
            <a:tbl>
              <a:tblPr firstRow="1" bandRow="1">
                <a:tableStyleId>{5C22544A-7EE6-4342-B048-85BDC9FD1C3A}</a:tableStyleId>
              </a:tblPr>
              <a:tblGrid>
                <a:gridCol w="10181036">
                  <a:extLst>
                    <a:ext uri="{9D8B030D-6E8A-4147-A177-3AD203B41FA5}">
                      <a16:colId xmlns:a16="http://schemas.microsoft.com/office/drawing/2014/main" val="936460112"/>
                    </a:ext>
                  </a:extLst>
                </a:gridCol>
                <a:gridCol w="889909">
                  <a:extLst>
                    <a:ext uri="{9D8B030D-6E8A-4147-A177-3AD203B41FA5}">
                      <a16:colId xmlns:a16="http://schemas.microsoft.com/office/drawing/2014/main" val="896214564"/>
                    </a:ext>
                  </a:extLst>
                </a:gridCol>
              </a:tblGrid>
              <a:tr h="370840">
                <a:tc gridSpan="2">
                  <a:txBody>
                    <a:bodyPr/>
                    <a:lstStyle/>
                    <a:p>
                      <a:r>
                        <a:rPr lang="en-US" dirty="0"/>
                        <a:t>Plan C Death Benefit Determination – 20 years scenario</a:t>
                      </a:r>
                    </a:p>
                  </a:txBody>
                  <a:tcPr>
                    <a:solidFill>
                      <a:schemeClr val="accent5"/>
                    </a:solidFill>
                  </a:tcPr>
                </a:tc>
                <a:tc hMerge="1">
                  <a:txBody>
                    <a:bodyPr/>
                    <a:lstStyle/>
                    <a:p>
                      <a:endParaRPr lang="en-US" dirty="0"/>
                    </a:p>
                  </a:txBody>
                  <a:tcPr/>
                </a:tc>
                <a:extLst>
                  <a:ext uri="{0D108BD9-81ED-4DB2-BD59-A6C34878D82A}">
                    <a16:rowId xmlns:a16="http://schemas.microsoft.com/office/drawing/2014/main" val="2948326964"/>
                  </a:ext>
                </a:extLst>
              </a:tr>
              <a:tr h="370840">
                <a:tc>
                  <a:txBody>
                    <a:bodyPr/>
                    <a:lstStyle/>
                    <a:p>
                      <a:r>
                        <a:rPr lang="en-US" dirty="0">
                          <a:solidFill>
                            <a:schemeClr val="accent1">
                              <a:lumMod val="50000"/>
                            </a:schemeClr>
                          </a:solidFill>
                        </a:rPr>
                        <a:t>Monthly Benefit including Supplemental/Voluntary Annuity</a:t>
                      </a:r>
                    </a:p>
                  </a:txBody>
                  <a:tcPr>
                    <a:solidFill>
                      <a:schemeClr val="accent5">
                        <a:lumMod val="60000"/>
                        <a:lumOff val="40000"/>
                      </a:schemeClr>
                    </a:solidFill>
                  </a:tcPr>
                </a:tc>
                <a:tc>
                  <a:txBody>
                    <a:bodyPr/>
                    <a:lstStyle/>
                    <a:p>
                      <a:r>
                        <a:rPr lang="en-US" dirty="0">
                          <a:solidFill>
                            <a:schemeClr val="accent1">
                              <a:lumMod val="50000"/>
                            </a:schemeClr>
                          </a:solidFill>
                        </a:rPr>
                        <a:t>$5,219</a:t>
                      </a:r>
                    </a:p>
                  </a:txBody>
                  <a:tcPr>
                    <a:solidFill>
                      <a:schemeClr val="accent5">
                        <a:lumMod val="60000"/>
                        <a:lumOff val="40000"/>
                      </a:schemeClr>
                    </a:solidFill>
                  </a:tcPr>
                </a:tc>
                <a:extLst>
                  <a:ext uri="{0D108BD9-81ED-4DB2-BD59-A6C34878D82A}">
                    <a16:rowId xmlns:a16="http://schemas.microsoft.com/office/drawing/2014/main" val="1167222981"/>
                  </a:ext>
                </a:extLst>
              </a:tr>
              <a:tr h="370840">
                <a:tc>
                  <a:txBody>
                    <a:bodyPr/>
                    <a:lstStyle/>
                    <a:p>
                      <a:r>
                        <a:rPr lang="en-US" dirty="0">
                          <a:solidFill>
                            <a:schemeClr val="accent1">
                              <a:lumMod val="50000"/>
                            </a:schemeClr>
                          </a:solidFill>
                        </a:rPr>
                        <a:t>Member dies after 100 months (8 years 4 months) with Monthly benefit at death (including COLA increase)</a:t>
                      </a:r>
                    </a:p>
                  </a:txBody>
                  <a:tcPr>
                    <a:solidFill>
                      <a:schemeClr val="accent5">
                        <a:lumMod val="20000"/>
                        <a:lumOff val="80000"/>
                      </a:schemeClr>
                    </a:solidFill>
                  </a:tcPr>
                </a:tc>
                <a:tc>
                  <a:txBody>
                    <a:bodyPr/>
                    <a:lstStyle/>
                    <a:p>
                      <a:r>
                        <a:rPr lang="en-US" dirty="0">
                          <a:solidFill>
                            <a:schemeClr val="accent1">
                              <a:lumMod val="50000"/>
                            </a:schemeClr>
                          </a:solidFill>
                        </a:rPr>
                        <a:t>$6,036</a:t>
                      </a:r>
                    </a:p>
                  </a:txBody>
                  <a:tcPr>
                    <a:solidFill>
                      <a:schemeClr val="accent5">
                        <a:lumMod val="20000"/>
                        <a:lumOff val="80000"/>
                      </a:schemeClr>
                    </a:solidFill>
                  </a:tcPr>
                </a:tc>
                <a:extLst>
                  <a:ext uri="{0D108BD9-81ED-4DB2-BD59-A6C34878D82A}">
                    <a16:rowId xmlns:a16="http://schemas.microsoft.com/office/drawing/2014/main" val="4125632172"/>
                  </a:ext>
                </a:extLst>
              </a:tr>
              <a:tr h="370840">
                <a:tc>
                  <a:txBody>
                    <a:bodyPr/>
                    <a:lstStyle/>
                    <a:p>
                      <a:r>
                        <a:rPr lang="en-US" dirty="0">
                          <a:solidFill>
                            <a:schemeClr val="accent1">
                              <a:lumMod val="50000"/>
                            </a:schemeClr>
                          </a:solidFill>
                        </a:rPr>
                        <a:t>140 remaining payments to beneficiary until 20-year end date (11 years 6 months)</a:t>
                      </a:r>
                    </a:p>
                  </a:txBody>
                  <a:tcPr>
                    <a:solidFill>
                      <a:schemeClr val="accent5">
                        <a:lumMod val="60000"/>
                        <a:lumOff val="40000"/>
                      </a:schemeClr>
                    </a:solidFill>
                  </a:tcPr>
                </a:tc>
                <a:tc>
                  <a:txBody>
                    <a:bodyPr/>
                    <a:lstStyle/>
                    <a:p>
                      <a:r>
                        <a:rPr lang="en-US" dirty="0">
                          <a:solidFill>
                            <a:schemeClr val="bg1"/>
                          </a:solidFill>
                        </a:rPr>
                        <a:t>$6,036</a:t>
                      </a:r>
                    </a:p>
                  </a:txBody>
                  <a:tcPr>
                    <a:solidFill>
                      <a:srgbClr val="9CCA7C"/>
                    </a:solidFill>
                  </a:tcPr>
                </a:tc>
                <a:extLst>
                  <a:ext uri="{0D108BD9-81ED-4DB2-BD59-A6C34878D82A}">
                    <a16:rowId xmlns:a16="http://schemas.microsoft.com/office/drawing/2014/main" val="264891865"/>
                  </a:ext>
                </a:extLst>
              </a:tr>
            </a:tbl>
          </a:graphicData>
        </a:graphic>
      </p:graphicFrame>
    </p:spTree>
    <p:extLst>
      <p:ext uri="{BB962C8B-B14F-4D97-AF65-F5344CB8AC3E}">
        <p14:creationId xmlns:p14="http://schemas.microsoft.com/office/powerpoint/2010/main" val="3555776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7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2CBFC-DD82-4535-A98A-DFA511AF2411}"/>
              </a:ext>
            </a:extLst>
          </p:cNvPr>
          <p:cNvSpPr/>
          <p:nvPr/>
        </p:nvSpPr>
        <p:spPr>
          <a:xfrm>
            <a:off x="523217" y="319385"/>
            <a:ext cx="11145615" cy="769441"/>
          </a:xfrm>
          <a:prstGeom prst="rect">
            <a:avLst/>
          </a:prstGeom>
          <a:noFill/>
          <a:ln w="28575">
            <a:solidFill>
              <a:srgbClr val="002060"/>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DEATH BENEFIT BASED ON RETIREMENT PLAN</a:t>
            </a:r>
          </a:p>
        </p:txBody>
      </p:sp>
      <p:sp>
        <p:nvSpPr>
          <p:cNvPr id="3" name="TextBox 2">
            <a:extLst>
              <a:ext uri="{FF2B5EF4-FFF2-40B4-BE49-F238E27FC236}">
                <a16:creationId xmlns:a16="http://schemas.microsoft.com/office/drawing/2014/main" id="{88118F7E-7512-442E-BD9B-B79148D8F762}"/>
              </a:ext>
            </a:extLst>
          </p:cNvPr>
          <p:cNvSpPr txBox="1"/>
          <p:nvPr/>
        </p:nvSpPr>
        <p:spPr>
          <a:xfrm>
            <a:off x="686233" y="1323975"/>
            <a:ext cx="10819535" cy="923330"/>
          </a:xfrm>
          <a:prstGeom prst="rect">
            <a:avLst/>
          </a:prstGeom>
          <a:noFill/>
        </p:spPr>
        <p:txBody>
          <a:bodyPr wrap="square" rtlCol="0">
            <a:spAutoFit/>
          </a:bodyPr>
          <a:lstStyle/>
          <a:p>
            <a:r>
              <a:rPr lang="en-US" dirty="0">
                <a:solidFill>
                  <a:schemeClr val="bg1"/>
                </a:solidFill>
              </a:rPr>
              <a:t>Should your co-participant or selected beneficiaries for a Plan D or Plan C retirement option predecease the retiree, the benefit value of the remaining pension will be payable as a lump sum to your estate or contingent beneficiary. The example of this is shown below:</a:t>
            </a:r>
          </a:p>
        </p:txBody>
      </p:sp>
      <p:graphicFrame>
        <p:nvGraphicFramePr>
          <p:cNvPr id="5" name="Table 4">
            <a:extLst>
              <a:ext uri="{FF2B5EF4-FFF2-40B4-BE49-F238E27FC236}">
                <a16:creationId xmlns:a16="http://schemas.microsoft.com/office/drawing/2014/main" id="{948D52D5-27C9-4330-B0DF-BBB7A5BB6732}"/>
              </a:ext>
            </a:extLst>
          </p:cNvPr>
          <p:cNvGraphicFramePr>
            <a:graphicFrameLocks noGrp="1"/>
          </p:cNvGraphicFramePr>
          <p:nvPr>
            <p:extLst>
              <p:ext uri="{D42A27DB-BD31-4B8C-83A1-F6EECF244321}">
                <p14:modId xmlns:p14="http://schemas.microsoft.com/office/powerpoint/2010/main" val="3097699209"/>
              </p:ext>
            </p:extLst>
          </p:nvPr>
        </p:nvGraphicFramePr>
        <p:xfrm>
          <a:off x="2198687" y="2328565"/>
          <a:ext cx="7781336" cy="1884680"/>
        </p:xfrm>
        <a:graphic>
          <a:graphicData uri="http://schemas.openxmlformats.org/drawingml/2006/table">
            <a:tbl>
              <a:tblPr firstRow="1" bandRow="1">
                <a:tableStyleId>{5C22544A-7EE6-4342-B048-85BDC9FD1C3A}</a:tableStyleId>
              </a:tblPr>
              <a:tblGrid>
                <a:gridCol w="4405603">
                  <a:extLst>
                    <a:ext uri="{9D8B030D-6E8A-4147-A177-3AD203B41FA5}">
                      <a16:colId xmlns:a16="http://schemas.microsoft.com/office/drawing/2014/main" val="936460112"/>
                    </a:ext>
                  </a:extLst>
                </a:gridCol>
                <a:gridCol w="2253699">
                  <a:extLst>
                    <a:ext uri="{9D8B030D-6E8A-4147-A177-3AD203B41FA5}">
                      <a16:colId xmlns:a16="http://schemas.microsoft.com/office/drawing/2014/main" val="2696071205"/>
                    </a:ext>
                  </a:extLst>
                </a:gridCol>
                <a:gridCol w="1122034">
                  <a:extLst>
                    <a:ext uri="{9D8B030D-6E8A-4147-A177-3AD203B41FA5}">
                      <a16:colId xmlns:a16="http://schemas.microsoft.com/office/drawing/2014/main" val="896214564"/>
                    </a:ext>
                  </a:extLst>
                </a:gridCol>
              </a:tblGrid>
              <a:tr h="370840">
                <a:tc gridSpan="3">
                  <a:txBody>
                    <a:bodyPr/>
                    <a:lstStyle/>
                    <a:p>
                      <a:r>
                        <a:rPr lang="en-US" sz="1800" dirty="0"/>
                        <a:t>Plan D Death Benefit Determination – ¾ </a:t>
                      </a:r>
                      <a:r>
                        <a:rPr lang="en-US" sz="1600" dirty="0"/>
                        <a:t>(75%) </a:t>
                      </a:r>
                      <a:r>
                        <a:rPr lang="en-US" sz="1800" dirty="0"/>
                        <a:t>scenario</a:t>
                      </a:r>
                    </a:p>
                  </a:txBody>
                  <a:tcPr>
                    <a:solidFill>
                      <a:schemeClr val="accent5"/>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948326964"/>
                  </a:ext>
                </a:extLst>
              </a:tr>
              <a:tr h="370840">
                <a:tc gridSpan="2">
                  <a:txBody>
                    <a:bodyPr/>
                    <a:lstStyle/>
                    <a:p>
                      <a:r>
                        <a:rPr lang="en-US" dirty="0">
                          <a:solidFill>
                            <a:schemeClr val="accent1">
                              <a:lumMod val="50000"/>
                            </a:schemeClr>
                          </a:solidFill>
                        </a:rPr>
                        <a:t>Account Balance at Retirement</a:t>
                      </a:r>
                    </a:p>
                  </a:txBody>
                  <a:tcPr>
                    <a:solidFill>
                      <a:schemeClr val="accent5">
                        <a:lumMod val="60000"/>
                        <a:lumOff val="40000"/>
                      </a:schemeClr>
                    </a:solidFill>
                  </a:tcPr>
                </a:tc>
                <a:tc hMerge="1">
                  <a:txBody>
                    <a:bodyPr/>
                    <a:lstStyle/>
                    <a:p>
                      <a:endParaRPr lang="en-US" dirty="0">
                        <a:solidFill>
                          <a:schemeClr val="accent1">
                            <a:lumMod val="50000"/>
                          </a:schemeClr>
                        </a:solidFill>
                      </a:endParaRPr>
                    </a:p>
                  </a:txBody>
                  <a:tcPr>
                    <a:solidFill>
                      <a:schemeClr val="accent5">
                        <a:lumMod val="60000"/>
                        <a:lumOff val="40000"/>
                      </a:schemeClr>
                    </a:solidFill>
                  </a:tcPr>
                </a:tc>
                <a:tc>
                  <a:txBody>
                    <a:bodyPr/>
                    <a:lstStyle/>
                    <a:p>
                      <a:r>
                        <a:rPr lang="en-US" dirty="0">
                          <a:solidFill>
                            <a:schemeClr val="accent1">
                              <a:lumMod val="50000"/>
                            </a:schemeClr>
                          </a:solidFill>
                        </a:rPr>
                        <a:t>$370,000</a:t>
                      </a:r>
                    </a:p>
                  </a:txBody>
                  <a:tcPr>
                    <a:solidFill>
                      <a:schemeClr val="accent5">
                        <a:lumMod val="60000"/>
                        <a:lumOff val="40000"/>
                      </a:schemeClr>
                    </a:solidFill>
                  </a:tcPr>
                </a:tc>
                <a:extLst>
                  <a:ext uri="{0D108BD9-81ED-4DB2-BD59-A6C34878D82A}">
                    <a16:rowId xmlns:a16="http://schemas.microsoft.com/office/drawing/2014/main" val="1167222981"/>
                  </a:ext>
                </a:extLst>
              </a:tr>
              <a:tr h="406400">
                <a:tc rowSpan="2">
                  <a:txBody>
                    <a:bodyPr/>
                    <a:lstStyle/>
                    <a:p>
                      <a:r>
                        <a:rPr lang="en-US" dirty="0">
                          <a:solidFill>
                            <a:schemeClr val="accent1">
                              <a:lumMod val="50000"/>
                            </a:schemeClr>
                          </a:solidFill>
                        </a:rPr>
                        <a:t>Total benefits to member and co-participant    </a:t>
                      </a:r>
                    </a:p>
                  </a:txBody>
                  <a:tcPr anchor="ctr">
                    <a:lnR w="12700" cmpd="sng">
                      <a:noFill/>
                    </a:lnR>
                    <a:solidFill>
                      <a:schemeClr val="accent5">
                        <a:lumMod val="20000"/>
                        <a:lumOff val="80000"/>
                      </a:schemeClr>
                    </a:solidFill>
                  </a:tcPr>
                </a:tc>
                <a:tc>
                  <a:txBody>
                    <a:bodyPr/>
                    <a:lstStyle/>
                    <a:p>
                      <a:pPr algn="r"/>
                      <a:r>
                        <a:rPr lang="en-US" sz="1600" i="1" dirty="0">
                          <a:solidFill>
                            <a:srgbClr val="00B050"/>
                          </a:solidFill>
                        </a:rPr>
                        <a:t>total benefits paid</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r>
                        <a:rPr lang="en-US" dirty="0">
                          <a:solidFill>
                            <a:schemeClr val="accent1">
                              <a:lumMod val="50000"/>
                            </a:schemeClr>
                          </a:solidFill>
                        </a:rPr>
                        <a:t>$240,000</a:t>
                      </a:r>
                    </a:p>
                  </a:txBody>
                  <a:tcPr>
                    <a:lnL w="12700" cap="flat" cmpd="sng" algn="ctr">
                      <a:solidFill>
                        <a:schemeClr val="bg1"/>
                      </a:solidFill>
                      <a:prstDash val="solid"/>
                      <a:round/>
                      <a:headEnd type="none" w="med" len="med"/>
                      <a:tailEnd type="none" w="med" len="med"/>
                    </a:lnL>
                    <a:solidFill>
                      <a:schemeClr val="accent5">
                        <a:lumMod val="20000"/>
                        <a:lumOff val="80000"/>
                      </a:schemeClr>
                    </a:solidFill>
                  </a:tcPr>
                </a:tc>
                <a:extLst>
                  <a:ext uri="{0D108BD9-81ED-4DB2-BD59-A6C34878D82A}">
                    <a16:rowId xmlns:a16="http://schemas.microsoft.com/office/drawing/2014/main" val="4125632172"/>
                  </a:ext>
                </a:extLst>
              </a:tr>
              <a:tr h="283765">
                <a:tc vMerge="1">
                  <a:txBody>
                    <a:bodyPr/>
                    <a:lstStyle/>
                    <a:p>
                      <a:endParaRPr lang="en-US"/>
                    </a:p>
                  </a:txBody>
                  <a:tcPr/>
                </a:tc>
                <a:tc>
                  <a:txBody>
                    <a:bodyPr/>
                    <a:lstStyle/>
                    <a:p>
                      <a:pPr algn="r"/>
                      <a:r>
                        <a:rPr lang="en-US" sz="1600" i="1" dirty="0">
                          <a:solidFill>
                            <a:srgbClr val="00B050"/>
                          </a:solidFill>
                        </a:rPr>
                        <a:t>50% of benefits paid</a:t>
                      </a:r>
                      <a:endParaRPr lang="en-US" dirty="0"/>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dirty="0">
                          <a:solidFill>
                            <a:schemeClr val="accent1">
                              <a:lumMod val="50000"/>
                            </a:schemeClr>
                          </a:solidFill>
                        </a:rPr>
                        <a:t>-$120,000</a:t>
                      </a:r>
                    </a:p>
                  </a:txBody>
                  <a:tcPr>
                    <a:lnL w="12700" cap="flat" cmpd="sng" algn="ctr">
                      <a:solidFill>
                        <a:schemeClr val="bg1"/>
                      </a:solidFill>
                      <a:prstDash val="solid"/>
                      <a:round/>
                      <a:headEnd type="none" w="med" len="med"/>
                      <a:tailEnd type="none" w="med" len="med"/>
                    </a:lnL>
                    <a:solidFill>
                      <a:schemeClr val="accent5">
                        <a:lumMod val="20000"/>
                        <a:lumOff val="80000"/>
                      </a:schemeClr>
                    </a:solidFill>
                  </a:tcPr>
                </a:tc>
                <a:extLst>
                  <a:ext uri="{0D108BD9-81ED-4DB2-BD59-A6C34878D82A}">
                    <a16:rowId xmlns:a16="http://schemas.microsoft.com/office/drawing/2014/main" val="1716799912"/>
                  </a:ext>
                </a:extLst>
              </a:tr>
              <a:tr h="370840">
                <a:tc>
                  <a:txBody>
                    <a:bodyPr/>
                    <a:lstStyle/>
                    <a:p>
                      <a:r>
                        <a:rPr lang="en-US" dirty="0">
                          <a:solidFill>
                            <a:schemeClr val="accent1">
                              <a:lumMod val="50000"/>
                            </a:schemeClr>
                          </a:solidFill>
                        </a:rPr>
                        <a:t>Lump sum payment to estate/beneficiary</a:t>
                      </a:r>
                    </a:p>
                  </a:txBody>
                  <a:tcPr>
                    <a:solidFill>
                      <a:schemeClr val="accent5">
                        <a:lumMod val="60000"/>
                        <a:lumOff val="40000"/>
                      </a:schemeClr>
                    </a:solidFill>
                  </a:tcPr>
                </a:tc>
                <a:tc>
                  <a:txBody>
                    <a:bodyPr/>
                    <a:lstStyle/>
                    <a:p>
                      <a:pPr algn="r"/>
                      <a:r>
                        <a:rPr lang="en-US" sz="1600" i="1" dirty="0">
                          <a:solidFill>
                            <a:srgbClr val="00B050"/>
                          </a:solidFill>
                        </a:rPr>
                        <a:t>account balance – 50%</a:t>
                      </a:r>
                    </a:p>
                  </a:txBody>
                  <a:tcPr>
                    <a:lnT w="12700" cap="flat" cmpd="sng" algn="ctr">
                      <a:solidFill>
                        <a:schemeClr val="bg1"/>
                      </a:solidFill>
                      <a:prstDash val="solid"/>
                      <a:round/>
                      <a:headEnd type="none" w="med" len="med"/>
                      <a:tailEnd type="none" w="med" len="med"/>
                    </a:lnT>
                    <a:solidFill>
                      <a:schemeClr val="accent5">
                        <a:lumMod val="60000"/>
                        <a:lumOff val="40000"/>
                      </a:schemeClr>
                    </a:solidFill>
                  </a:tcPr>
                </a:tc>
                <a:tc>
                  <a:txBody>
                    <a:bodyPr/>
                    <a:lstStyle/>
                    <a:p>
                      <a:r>
                        <a:rPr lang="en-US" dirty="0">
                          <a:solidFill>
                            <a:schemeClr val="bg1"/>
                          </a:solidFill>
                        </a:rPr>
                        <a:t>$250,000</a:t>
                      </a:r>
                    </a:p>
                  </a:txBody>
                  <a:tcPr>
                    <a:solidFill>
                      <a:schemeClr val="accent6">
                        <a:lumMod val="60000"/>
                        <a:lumOff val="40000"/>
                      </a:schemeClr>
                    </a:solidFill>
                  </a:tcPr>
                </a:tc>
                <a:extLst>
                  <a:ext uri="{0D108BD9-81ED-4DB2-BD59-A6C34878D82A}">
                    <a16:rowId xmlns:a16="http://schemas.microsoft.com/office/drawing/2014/main" val="264891865"/>
                  </a:ext>
                </a:extLst>
              </a:tr>
            </a:tbl>
          </a:graphicData>
        </a:graphic>
      </p:graphicFrame>
      <p:graphicFrame>
        <p:nvGraphicFramePr>
          <p:cNvPr id="6" name="Table 5">
            <a:extLst>
              <a:ext uri="{FF2B5EF4-FFF2-40B4-BE49-F238E27FC236}">
                <a16:creationId xmlns:a16="http://schemas.microsoft.com/office/drawing/2014/main" id="{E86A84DC-314F-4D8B-B598-824162F84CAE}"/>
              </a:ext>
            </a:extLst>
          </p:cNvPr>
          <p:cNvGraphicFramePr>
            <a:graphicFrameLocks noGrp="1"/>
          </p:cNvGraphicFramePr>
          <p:nvPr>
            <p:extLst>
              <p:ext uri="{D42A27DB-BD31-4B8C-83A1-F6EECF244321}">
                <p14:modId xmlns:p14="http://schemas.microsoft.com/office/powerpoint/2010/main" val="226563624"/>
              </p:ext>
            </p:extLst>
          </p:nvPr>
        </p:nvGraphicFramePr>
        <p:xfrm>
          <a:off x="465068" y="4523780"/>
          <a:ext cx="11261864" cy="1483360"/>
        </p:xfrm>
        <a:graphic>
          <a:graphicData uri="http://schemas.openxmlformats.org/drawingml/2006/table">
            <a:tbl>
              <a:tblPr firstRow="1" bandRow="1">
                <a:tableStyleId>{5C22544A-7EE6-4342-B048-85BDC9FD1C3A}</a:tableStyleId>
              </a:tblPr>
              <a:tblGrid>
                <a:gridCol w="10163223">
                  <a:extLst>
                    <a:ext uri="{9D8B030D-6E8A-4147-A177-3AD203B41FA5}">
                      <a16:colId xmlns:a16="http://schemas.microsoft.com/office/drawing/2014/main" val="936460112"/>
                    </a:ext>
                  </a:extLst>
                </a:gridCol>
                <a:gridCol w="1098641">
                  <a:extLst>
                    <a:ext uri="{9D8B030D-6E8A-4147-A177-3AD203B41FA5}">
                      <a16:colId xmlns:a16="http://schemas.microsoft.com/office/drawing/2014/main" val="896214564"/>
                    </a:ext>
                  </a:extLst>
                </a:gridCol>
              </a:tblGrid>
              <a:tr h="370840">
                <a:tc gridSpan="2">
                  <a:txBody>
                    <a:bodyPr/>
                    <a:lstStyle/>
                    <a:p>
                      <a:r>
                        <a:rPr lang="en-US" dirty="0"/>
                        <a:t>Plan C Death Benefit Determination – 20 years scenario</a:t>
                      </a:r>
                    </a:p>
                  </a:txBody>
                  <a:tcPr>
                    <a:solidFill>
                      <a:schemeClr val="accent5"/>
                    </a:solidFill>
                  </a:tcPr>
                </a:tc>
                <a:tc hMerge="1">
                  <a:txBody>
                    <a:bodyPr/>
                    <a:lstStyle/>
                    <a:p>
                      <a:endParaRPr lang="en-US" dirty="0"/>
                    </a:p>
                  </a:txBody>
                  <a:tcPr/>
                </a:tc>
                <a:extLst>
                  <a:ext uri="{0D108BD9-81ED-4DB2-BD59-A6C34878D82A}">
                    <a16:rowId xmlns:a16="http://schemas.microsoft.com/office/drawing/2014/main" val="2948326964"/>
                  </a:ext>
                </a:extLst>
              </a:tr>
              <a:tr h="370840">
                <a:tc>
                  <a:txBody>
                    <a:bodyPr/>
                    <a:lstStyle/>
                    <a:p>
                      <a:r>
                        <a:rPr lang="en-US" dirty="0">
                          <a:solidFill>
                            <a:schemeClr val="accent1">
                              <a:lumMod val="50000"/>
                            </a:schemeClr>
                          </a:solidFill>
                        </a:rPr>
                        <a:t>Monthly Benefit including Supplemental/Voluntary Annuity</a:t>
                      </a:r>
                    </a:p>
                  </a:txBody>
                  <a:tcPr>
                    <a:solidFill>
                      <a:schemeClr val="accent5">
                        <a:lumMod val="60000"/>
                        <a:lumOff val="40000"/>
                      </a:schemeClr>
                    </a:solidFill>
                  </a:tcPr>
                </a:tc>
                <a:tc>
                  <a:txBody>
                    <a:bodyPr/>
                    <a:lstStyle/>
                    <a:p>
                      <a:r>
                        <a:rPr lang="en-US" dirty="0">
                          <a:solidFill>
                            <a:schemeClr val="accent1">
                              <a:lumMod val="50000"/>
                            </a:schemeClr>
                          </a:solidFill>
                        </a:rPr>
                        <a:t>$5,219</a:t>
                      </a:r>
                    </a:p>
                  </a:txBody>
                  <a:tcPr>
                    <a:solidFill>
                      <a:schemeClr val="accent5">
                        <a:lumMod val="60000"/>
                        <a:lumOff val="40000"/>
                      </a:schemeClr>
                    </a:solidFill>
                  </a:tcPr>
                </a:tc>
                <a:extLst>
                  <a:ext uri="{0D108BD9-81ED-4DB2-BD59-A6C34878D82A}">
                    <a16:rowId xmlns:a16="http://schemas.microsoft.com/office/drawing/2014/main" val="1167222981"/>
                  </a:ext>
                </a:extLst>
              </a:tr>
              <a:tr h="370840">
                <a:tc>
                  <a:txBody>
                    <a:bodyPr/>
                    <a:lstStyle/>
                    <a:p>
                      <a:r>
                        <a:rPr lang="en-US" dirty="0">
                          <a:solidFill>
                            <a:schemeClr val="accent1">
                              <a:lumMod val="50000"/>
                            </a:schemeClr>
                          </a:solidFill>
                        </a:rPr>
                        <a:t>Member dies after 100 months (8 years 4 months) with Monthly benefit at death (including COLA increase)</a:t>
                      </a:r>
                    </a:p>
                  </a:txBody>
                  <a:tcPr>
                    <a:solidFill>
                      <a:schemeClr val="accent5">
                        <a:lumMod val="20000"/>
                        <a:lumOff val="80000"/>
                      </a:schemeClr>
                    </a:solidFill>
                  </a:tcPr>
                </a:tc>
                <a:tc>
                  <a:txBody>
                    <a:bodyPr/>
                    <a:lstStyle/>
                    <a:p>
                      <a:r>
                        <a:rPr lang="en-US" dirty="0">
                          <a:solidFill>
                            <a:schemeClr val="accent1">
                              <a:lumMod val="50000"/>
                            </a:schemeClr>
                          </a:solidFill>
                        </a:rPr>
                        <a:t>$6,036</a:t>
                      </a:r>
                    </a:p>
                  </a:txBody>
                  <a:tcPr>
                    <a:solidFill>
                      <a:schemeClr val="accent5">
                        <a:lumMod val="20000"/>
                        <a:lumOff val="80000"/>
                      </a:schemeClr>
                    </a:solidFill>
                  </a:tcPr>
                </a:tc>
                <a:extLst>
                  <a:ext uri="{0D108BD9-81ED-4DB2-BD59-A6C34878D82A}">
                    <a16:rowId xmlns:a16="http://schemas.microsoft.com/office/drawing/2014/main" val="4125632172"/>
                  </a:ext>
                </a:extLst>
              </a:tr>
              <a:tr h="370840">
                <a:tc>
                  <a:txBody>
                    <a:bodyPr/>
                    <a:lstStyle/>
                    <a:p>
                      <a:r>
                        <a:rPr lang="en-US" dirty="0">
                          <a:solidFill>
                            <a:schemeClr val="accent1">
                              <a:lumMod val="50000"/>
                            </a:schemeClr>
                          </a:solidFill>
                        </a:rPr>
                        <a:t>Commuted Value (net present value) of 50 payments @ $6,400 x 42.532 payable to the Estate</a:t>
                      </a:r>
                    </a:p>
                  </a:txBody>
                  <a:tcPr>
                    <a:solidFill>
                      <a:schemeClr val="accent5">
                        <a:lumMod val="60000"/>
                        <a:lumOff val="40000"/>
                      </a:schemeClr>
                    </a:solidFill>
                  </a:tcPr>
                </a:tc>
                <a:tc>
                  <a:txBody>
                    <a:bodyPr/>
                    <a:lstStyle/>
                    <a:p>
                      <a:r>
                        <a:rPr lang="en-US" dirty="0">
                          <a:solidFill>
                            <a:schemeClr val="bg1"/>
                          </a:solidFill>
                        </a:rPr>
                        <a:t>$272,204</a:t>
                      </a:r>
                    </a:p>
                  </a:txBody>
                  <a:tcPr>
                    <a:solidFill>
                      <a:schemeClr val="accent6">
                        <a:lumMod val="60000"/>
                        <a:lumOff val="40000"/>
                      </a:schemeClr>
                    </a:solidFill>
                  </a:tcPr>
                </a:tc>
                <a:extLst>
                  <a:ext uri="{0D108BD9-81ED-4DB2-BD59-A6C34878D82A}">
                    <a16:rowId xmlns:a16="http://schemas.microsoft.com/office/drawing/2014/main" val="264891865"/>
                  </a:ext>
                </a:extLst>
              </a:tr>
            </a:tbl>
          </a:graphicData>
        </a:graphic>
      </p:graphicFrame>
      <p:sp>
        <p:nvSpPr>
          <p:cNvPr id="4" name="TextBox 3">
            <a:extLst>
              <a:ext uri="{FF2B5EF4-FFF2-40B4-BE49-F238E27FC236}">
                <a16:creationId xmlns:a16="http://schemas.microsoft.com/office/drawing/2014/main" id="{48D660C0-9022-4C46-B4AE-1A0E0A28D516}"/>
              </a:ext>
            </a:extLst>
          </p:cNvPr>
          <p:cNvSpPr txBox="1"/>
          <p:nvPr/>
        </p:nvSpPr>
        <p:spPr>
          <a:xfrm>
            <a:off x="1305886" y="6169283"/>
            <a:ext cx="9580228" cy="369332"/>
          </a:xfrm>
          <a:prstGeom prst="rect">
            <a:avLst/>
          </a:prstGeom>
          <a:noFill/>
        </p:spPr>
        <p:txBody>
          <a:bodyPr wrap="square" rtlCol="0">
            <a:spAutoFit/>
          </a:bodyPr>
          <a:lstStyle/>
          <a:p>
            <a:r>
              <a:rPr lang="en-US" dirty="0"/>
              <a:t>For additional information please see the Retirement Application on the TRB website found </a:t>
            </a:r>
            <a:r>
              <a:rPr lang="en-US" dirty="0">
                <a:hlinkClick r:id="rId3"/>
              </a:rPr>
              <a:t>here</a:t>
            </a:r>
            <a:endParaRPr lang="en-US" dirty="0"/>
          </a:p>
        </p:txBody>
      </p:sp>
    </p:spTree>
    <p:extLst>
      <p:ext uri="{BB962C8B-B14F-4D97-AF65-F5344CB8AC3E}">
        <p14:creationId xmlns:p14="http://schemas.microsoft.com/office/powerpoint/2010/main" val="1937676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00" name="Picture 199">
            <a:extLst>
              <a:ext uri="{FF2B5EF4-FFF2-40B4-BE49-F238E27FC236}">
                <a16:creationId xmlns:a16="http://schemas.microsoft.com/office/drawing/2014/main" id="{A335F575-F66F-4038-9E17-61D676085A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95" b="89864" l="174" r="77257">
                        <a14:foregroundMark x1="7899" y1="15582" x2="7899" y2="15582"/>
                        <a14:foregroundMark x1="5469" y1="13313" x2="5469" y2="13313"/>
                        <a14:foregroundMark x1="7118" y1="6203" x2="7118" y2="6203"/>
                        <a14:foregroundMark x1="3212" y1="21634" x2="3212" y2="21634"/>
                        <a14:foregroundMark x1="347" y1="21029" x2="347" y2="21029"/>
                        <a14:foregroundMark x1="71875" y1="64599" x2="71875" y2="64599"/>
                        <a14:foregroundMark x1="77257" y1="80333" x2="77257" y2="80333"/>
                        <a14:foregroundMark x1="28819" y1="26626" x2="28819" y2="26626"/>
                        <a14:foregroundMark x1="32726" y1="26929" x2="32726" y2="26929"/>
                        <a14:foregroundMark x1="7552" y1="5295" x2="7552" y2="5295"/>
                        <a14:foregroundMark x1="9983" y1="9380" x2="9983" y2="9380"/>
                        <a14:backgroundMark x1="30816" y1="26626" x2="30816" y2="26626"/>
                        <a14:backgroundMark x1="29427" y1="26929" x2="29427" y2="26929"/>
                        <a14:backgroundMark x1="31684" y1="27231" x2="31684" y2="27231"/>
                        <a14:backgroundMark x1="68490" y1="58396" x2="68490" y2="58396"/>
                        <a14:backgroundMark x1="6944" y1="6505" x2="6944" y2="6505"/>
                        <a14:backgroundMark x1="7031" y1="6657" x2="7031" y2="6657"/>
                      </a14:backgroundRemoval>
                    </a14:imgEffect>
                  </a14:imgLayer>
                </a14:imgProps>
              </a:ext>
              <a:ext uri="{28A0092B-C50C-407E-A947-70E740481C1C}">
                <a14:useLocalDpi xmlns:a14="http://schemas.microsoft.com/office/drawing/2010/main" val="0"/>
              </a:ext>
            </a:extLst>
          </a:blip>
          <a:srcRect r="20965"/>
          <a:stretch/>
        </p:blipFill>
        <p:spPr>
          <a:xfrm>
            <a:off x="3468593" y="1495425"/>
            <a:ext cx="8723407" cy="5362575"/>
          </a:xfrm>
          <a:prstGeom prst="rect">
            <a:avLst/>
          </a:prstGeom>
        </p:spPr>
      </p:pic>
      <p:sp>
        <p:nvSpPr>
          <p:cNvPr id="204" name="Rectangle 203">
            <a:extLst>
              <a:ext uri="{FF2B5EF4-FFF2-40B4-BE49-F238E27FC236}">
                <a16:creationId xmlns:a16="http://schemas.microsoft.com/office/drawing/2014/main" id="{5754214F-18D6-44F4-9EB8-C651EC3BE1F0}"/>
              </a:ext>
            </a:extLst>
          </p:cNvPr>
          <p:cNvSpPr/>
          <p:nvPr/>
        </p:nvSpPr>
        <p:spPr>
          <a:xfrm>
            <a:off x="10409796" y="3429000"/>
            <a:ext cx="1311349" cy="956931"/>
          </a:xfrm>
          <a:prstGeom prst="rect">
            <a:avLst/>
          </a:prstGeom>
          <a:solidFill>
            <a:srgbClr val="90E4D7"/>
          </a:solidFill>
          <a:ln>
            <a:solidFill>
              <a:srgbClr val="90E4D7"/>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a:t>Retirement Check-List</a:t>
            </a:r>
          </a:p>
        </p:txBody>
      </p:sp>
      <p:sp>
        <p:nvSpPr>
          <p:cNvPr id="207" name="Rectangle 206">
            <a:extLst>
              <a:ext uri="{FF2B5EF4-FFF2-40B4-BE49-F238E27FC236}">
                <a16:creationId xmlns:a16="http://schemas.microsoft.com/office/drawing/2014/main" id="{E05CF1F0-0233-4857-BB07-5B16BEEDDEA1}"/>
              </a:ext>
            </a:extLst>
          </p:cNvPr>
          <p:cNvSpPr/>
          <p:nvPr/>
        </p:nvSpPr>
        <p:spPr>
          <a:xfrm>
            <a:off x="9190074" y="1688891"/>
            <a:ext cx="1311349" cy="956931"/>
          </a:xfrm>
          <a:prstGeom prst="rect">
            <a:avLst/>
          </a:prstGeom>
          <a:solidFill>
            <a:srgbClr val="F2CC3C"/>
          </a:solidFill>
          <a:ln>
            <a:solidFill>
              <a:srgbClr val="F2CC3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Health Insurance for Retirees</a:t>
            </a:r>
          </a:p>
        </p:txBody>
      </p:sp>
      <p:sp>
        <p:nvSpPr>
          <p:cNvPr id="208" name="Rectangle 207">
            <a:extLst>
              <a:ext uri="{FF2B5EF4-FFF2-40B4-BE49-F238E27FC236}">
                <a16:creationId xmlns:a16="http://schemas.microsoft.com/office/drawing/2014/main" id="{FBE78CFF-3693-447C-B266-5B9723117140}"/>
              </a:ext>
            </a:extLst>
          </p:cNvPr>
          <p:cNvSpPr/>
          <p:nvPr/>
        </p:nvSpPr>
        <p:spPr>
          <a:xfrm>
            <a:off x="4784651" y="4405644"/>
            <a:ext cx="1311349" cy="956931"/>
          </a:xfrm>
          <a:prstGeom prst="rect">
            <a:avLst/>
          </a:prstGeom>
          <a:solidFill>
            <a:srgbClr val="5080A8"/>
          </a:solidFill>
          <a:ln>
            <a:solidFill>
              <a:srgbClr val="5080A8"/>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b="1" dirty="0"/>
              <a:t>Post Retirement</a:t>
            </a:r>
          </a:p>
          <a:p>
            <a:pPr algn="ctr"/>
            <a:r>
              <a:rPr lang="en-US" sz="1400" b="1" dirty="0"/>
              <a:t>Reemployment</a:t>
            </a:r>
          </a:p>
        </p:txBody>
      </p:sp>
      <p:sp>
        <p:nvSpPr>
          <p:cNvPr id="209" name="Rectangle 208">
            <a:extLst>
              <a:ext uri="{FF2B5EF4-FFF2-40B4-BE49-F238E27FC236}">
                <a16:creationId xmlns:a16="http://schemas.microsoft.com/office/drawing/2014/main" id="{C3666161-CF1E-48D8-8568-BF77B79BCD5A}"/>
              </a:ext>
            </a:extLst>
          </p:cNvPr>
          <p:cNvSpPr/>
          <p:nvPr/>
        </p:nvSpPr>
        <p:spPr>
          <a:xfrm>
            <a:off x="6188148" y="1693295"/>
            <a:ext cx="1311349" cy="956931"/>
          </a:xfrm>
          <a:prstGeom prst="rect">
            <a:avLst/>
          </a:prstGeom>
          <a:solidFill>
            <a:srgbClr val="F95D4F"/>
          </a:solidFill>
          <a:ln>
            <a:solidFill>
              <a:srgbClr val="F95D4F"/>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a:t>What you should know</a:t>
            </a:r>
          </a:p>
          <a:p>
            <a:pPr algn="ctr"/>
            <a:r>
              <a:rPr lang="en-US" sz="1400" dirty="0"/>
              <a:t>about</a:t>
            </a:r>
          </a:p>
          <a:p>
            <a:pPr algn="ctr"/>
            <a:r>
              <a:rPr lang="en-US" sz="1400" dirty="0"/>
              <a:t>Social Security</a:t>
            </a:r>
          </a:p>
        </p:txBody>
      </p:sp>
      <p:sp>
        <p:nvSpPr>
          <p:cNvPr id="210" name="Rectangle 209">
            <a:extLst>
              <a:ext uri="{FF2B5EF4-FFF2-40B4-BE49-F238E27FC236}">
                <a16:creationId xmlns:a16="http://schemas.microsoft.com/office/drawing/2014/main" id="{1AB36317-0597-428A-B568-7C0AA3E5B4EE}"/>
              </a:ext>
            </a:extLst>
          </p:cNvPr>
          <p:cNvSpPr/>
          <p:nvPr/>
        </p:nvSpPr>
        <p:spPr>
          <a:xfrm>
            <a:off x="3616022" y="404191"/>
            <a:ext cx="1311349" cy="956931"/>
          </a:xfrm>
          <a:prstGeom prst="rect">
            <a:avLst/>
          </a:prstGeom>
          <a:solidFill>
            <a:srgbClr val="A892D3"/>
          </a:solidFill>
          <a:ln>
            <a:solidFill>
              <a:srgbClr val="A892D3"/>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Taxability of</a:t>
            </a:r>
          </a:p>
          <a:p>
            <a:pPr algn="ctr"/>
            <a:r>
              <a:rPr lang="en-US" dirty="0"/>
              <a:t>Retirement</a:t>
            </a:r>
          </a:p>
          <a:p>
            <a:pPr algn="ctr"/>
            <a:r>
              <a:rPr lang="en-US" dirty="0"/>
              <a:t>Benefits</a:t>
            </a:r>
          </a:p>
        </p:txBody>
      </p:sp>
      <p:pic>
        <p:nvPicPr>
          <p:cNvPr id="14" name="Picture 13">
            <a:extLst>
              <a:ext uri="{FF2B5EF4-FFF2-40B4-BE49-F238E27FC236}">
                <a16:creationId xmlns:a16="http://schemas.microsoft.com/office/drawing/2014/main" id="{529258D6-EED4-4698-BDEF-3DB4E129793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21332" y="998928"/>
            <a:ext cx="3347261" cy="2621115"/>
          </a:xfrm>
          <a:prstGeom prst="roundRect">
            <a:avLst/>
          </a:prstGeom>
        </p:spPr>
      </p:pic>
      <p:sp>
        <p:nvSpPr>
          <p:cNvPr id="12" name="Rectangle 11">
            <a:extLst>
              <a:ext uri="{FF2B5EF4-FFF2-40B4-BE49-F238E27FC236}">
                <a16:creationId xmlns:a16="http://schemas.microsoft.com/office/drawing/2014/main" id="{009F0DAE-7710-4A71-B53C-B5CB8F902411}"/>
              </a:ext>
            </a:extLst>
          </p:cNvPr>
          <p:cNvSpPr/>
          <p:nvPr/>
        </p:nvSpPr>
        <p:spPr>
          <a:xfrm>
            <a:off x="6186669" y="64370"/>
            <a:ext cx="5164199" cy="1569660"/>
          </a:xfrm>
          <a:prstGeom prst="rect">
            <a:avLst/>
          </a:prstGeom>
          <a:noFill/>
        </p:spPr>
        <p:txBody>
          <a:bodyPr wrap="squar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rPr>
              <a:t>Post-Retirement </a:t>
            </a:r>
          </a:p>
          <a:p>
            <a:pPr algn="ctr"/>
            <a:r>
              <a:rPr lang="en-US" sz="4800" b="0" cap="none" spc="0" dirty="0">
                <a:ln w="0"/>
                <a:solidFill>
                  <a:schemeClr val="tx1"/>
                </a:solidFill>
                <a:effectLst>
                  <a:outerShdw blurRad="38100" dist="19050" dir="2700000" algn="tl" rotWithShape="0">
                    <a:schemeClr val="dk1">
                      <a:alpha val="40000"/>
                    </a:schemeClr>
                  </a:outerShdw>
                </a:effectLst>
              </a:rPr>
              <a:t>Preparedness</a:t>
            </a:r>
          </a:p>
        </p:txBody>
      </p:sp>
      <p:grpSp>
        <p:nvGrpSpPr>
          <p:cNvPr id="17" name="Group 16">
            <a:extLst>
              <a:ext uri="{FF2B5EF4-FFF2-40B4-BE49-F238E27FC236}">
                <a16:creationId xmlns:a16="http://schemas.microsoft.com/office/drawing/2014/main" id="{B843686D-9CD3-4360-85F8-76B4627E27B2}"/>
              </a:ext>
            </a:extLst>
          </p:cNvPr>
          <p:cNvGrpSpPr/>
          <p:nvPr/>
        </p:nvGrpSpPr>
        <p:grpSpPr>
          <a:xfrm>
            <a:off x="441236" y="5859072"/>
            <a:ext cx="3174786" cy="693612"/>
            <a:chOff x="460305" y="5850522"/>
            <a:chExt cx="3174786" cy="693612"/>
          </a:xfrm>
        </p:grpSpPr>
        <p:sp>
          <p:nvSpPr>
            <p:cNvPr id="18" name="TextBox 17">
              <a:extLst>
                <a:ext uri="{FF2B5EF4-FFF2-40B4-BE49-F238E27FC236}">
                  <a16:creationId xmlns:a16="http://schemas.microsoft.com/office/drawing/2014/main" id="{EE109154-3889-40F2-B8E8-E03962B2E931}"/>
                </a:ext>
              </a:extLst>
            </p:cNvPr>
            <p:cNvSpPr txBox="1"/>
            <p:nvPr/>
          </p:nvSpPr>
          <p:spPr>
            <a:xfrm>
              <a:off x="1213438" y="5874163"/>
              <a:ext cx="2421653" cy="646331"/>
            </a:xfrm>
            <a:prstGeom prst="rect">
              <a:avLst/>
            </a:prstGeom>
            <a:noFill/>
          </p:spPr>
          <p:txBody>
            <a:bodyPr wrap="square" rtlCol="0">
              <a:spAutoFit/>
            </a:bodyPr>
            <a:lstStyle/>
            <a:p>
              <a:r>
                <a:rPr lang="en-US" dirty="0"/>
                <a:t>Connecticut Teachers’ Retirement Board</a:t>
              </a:r>
            </a:p>
          </p:txBody>
        </p:sp>
        <p:pic>
          <p:nvPicPr>
            <p:cNvPr id="19" name="Picture 18" descr="A picture containing text, yellow, sign, porcelain&#10;&#10;Description automatically generated">
              <a:extLst>
                <a:ext uri="{FF2B5EF4-FFF2-40B4-BE49-F238E27FC236}">
                  <a16:creationId xmlns:a16="http://schemas.microsoft.com/office/drawing/2014/main" id="{F56706B2-EB35-45B9-B7BF-3DFD800FDB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05" y="5850522"/>
              <a:ext cx="696287" cy="693612"/>
            </a:xfrm>
            <a:prstGeom prst="flowChartConnector">
              <a:avLst/>
            </a:prstGeom>
          </p:spPr>
        </p:pic>
      </p:grpSp>
    </p:spTree>
    <p:extLst>
      <p:ext uri="{BB962C8B-B14F-4D97-AF65-F5344CB8AC3E}">
        <p14:creationId xmlns:p14="http://schemas.microsoft.com/office/powerpoint/2010/main" val="2580465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00" name="Picture 199">
            <a:extLst>
              <a:ext uri="{FF2B5EF4-FFF2-40B4-BE49-F238E27FC236}">
                <a16:creationId xmlns:a16="http://schemas.microsoft.com/office/drawing/2014/main" id="{A335F575-F66F-4038-9E17-61D676085A8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955" r="89931">
                        <a14:foregroundMark x1="11632" y1="66061" x2="11632" y2="66061"/>
                        <a14:foregroundMark x1="9896" y1="66364" x2="9896" y2="66364"/>
                        <a14:foregroundMark x1="8247" y1="57576" x2="8247" y2="57576"/>
                        <a14:foregroundMark x1="5208" y1="76515" x2="5208" y2="76515"/>
                        <a14:foregroundMark x1="955" y1="79848" x2="955" y2="79848"/>
                        <a14:foregroundMark x1="72917" y1="16364" x2="72917" y2="16364"/>
                      </a14:backgroundRemoval>
                    </a14:imgEffect>
                  </a14:imgLayer>
                </a14:imgProps>
              </a:ext>
              <a:ext uri="{28A0092B-C50C-407E-A947-70E740481C1C}">
                <a14:useLocalDpi xmlns:a14="http://schemas.microsoft.com/office/drawing/2010/main" val="0"/>
              </a:ext>
            </a:extLst>
          </a:blip>
          <a:srcRect/>
          <a:stretch/>
        </p:blipFill>
        <p:spPr>
          <a:xfrm>
            <a:off x="50398" y="1019176"/>
            <a:ext cx="10960501" cy="5641454"/>
          </a:xfrm>
          <a:prstGeom prst="rect">
            <a:avLst/>
          </a:prstGeom>
        </p:spPr>
      </p:pic>
      <p:sp>
        <p:nvSpPr>
          <p:cNvPr id="204" name="Rectangle 203">
            <a:extLst>
              <a:ext uri="{FF2B5EF4-FFF2-40B4-BE49-F238E27FC236}">
                <a16:creationId xmlns:a16="http://schemas.microsoft.com/office/drawing/2014/main" id="{5754214F-18D6-44F4-9EB8-C651EC3BE1F0}"/>
              </a:ext>
            </a:extLst>
          </p:cNvPr>
          <p:cNvSpPr/>
          <p:nvPr/>
        </p:nvSpPr>
        <p:spPr>
          <a:xfrm>
            <a:off x="408467" y="3124126"/>
            <a:ext cx="1311349" cy="956931"/>
          </a:xfrm>
          <a:prstGeom prst="rect">
            <a:avLst/>
          </a:prstGeom>
          <a:solidFill>
            <a:srgbClr val="90E4D7"/>
          </a:solidFill>
          <a:ln>
            <a:solidFill>
              <a:srgbClr val="90E4D7"/>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TRB’s</a:t>
            </a:r>
          </a:p>
          <a:p>
            <a:pPr algn="ctr"/>
            <a:r>
              <a:rPr lang="en-US" dirty="0"/>
              <a:t>Defined</a:t>
            </a:r>
          </a:p>
          <a:p>
            <a:pPr algn="ctr"/>
            <a:r>
              <a:rPr lang="en-US" dirty="0"/>
              <a:t>Benefit Plan</a:t>
            </a:r>
          </a:p>
        </p:txBody>
      </p:sp>
      <p:sp>
        <p:nvSpPr>
          <p:cNvPr id="207" name="Rectangle 206">
            <a:extLst>
              <a:ext uri="{FF2B5EF4-FFF2-40B4-BE49-F238E27FC236}">
                <a16:creationId xmlns:a16="http://schemas.microsoft.com/office/drawing/2014/main" id="{E05CF1F0-0233-4857-BB07-5B16BEEDDEA1}"/>
              </a:ext>
            </a:extLst>
          </p:cNvPr>
          <p:cNvSpPr/>
          <p:nvPr/>
        </p:nvSpPr>
        <p:spPr>
          <a:xfrm>
            <a:off x="1641705" y="1413986"/>
            <a:ext cx="1311349" cy="956931"/>
          </a:xfrm>
          <a:prstGeom prst="rect">
            <a:avLst/>
          </a:prstGeom>
          <a:solidFill>
            <a:srgbClr val="F2CC3C"/>
          </a:solidFill>
          <a:ln>
            <a:solidFill>
              <a:srgbClr val="F2CC3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a:t>Credited Service, Salary &amp; Service Purchase</a:t>
            </a:r>
          </a:p>
        </p:txBody>
      </p:sp>
      <p:sp>
        <p:nvSpPr>
          <p:cNvPr id="208" name="Rectangle 207">
            <a:extLst>
              <a:ext uri="{FF2B5EF4-FFF2-40B4-BE49-F238E27FC236}">
                <a16:creationId xmlns:a16="http://schemas.microsoft.com/office/drawing/2014/main" id="{FBE78CFF-3693-447C-B266-5B9723117140}"/>
              </a:ext>
            </a:extLst>
          </p:cNvPr>
          <p:cNvSpPr/>
          <p:nvPr/>
        </p:nvSpPr>
        <p:spPr>
          <a:xfrm>
            <a:off x="6302570" y="4396221"/>
            <a:ext cx="1311349" cy="956931"/>
          </a:xfrm>
          <a:prstGeom prst="rect">
            <a:avLst/>
          </a:prstGeom>
          <a:solidFill>
            <a:srgbClr val="5080A8"/>
          </a:solidFill>
          <a:ln>
            <a:solidFill>
              <a:srgbClr val="5080A8"/>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Eligibility</a:t>
            </a:r>
          </a:p>
          <a:p>
            <a:pPr algn="ctr"/>
            <a:r>
              <a:rPr lang="en-US" dirty="0"/>
              <a:t>For</a:t>
            </a:r>
          </a:p>
          <a:p>
            <a:pPr algn="ctr"/>
            <a:r>
              <a:rPr lang="en-US" dirty="0"/>
              <a:t>Retirement</a:t>
            </a:r>
          </a:p>
        </p:txBody>
      </p:sp>
      <p:sp>
        <p:nvSpPr>
          <p:cNvPr id="209" name="Rectangle 208">
            <a:extLst>
              <a:ext uri="{FF2B5EF4-FFF2-40B4-BE49-F238E27FC236}">
                <a16:creationId xmlns:a16="http://schemas.microsoft.com/office/drawing/2014/main" id="{C3666161-CF1E-48D8-8568-BF77B79BCD5A}"/>
              </a:ext>
            </a:extLst>
          </p:cNvPr>
          <p:cNvSpPr/>
          <p:nvPr/>
        </p:nvSpPr>
        <p:spPr>
          <a:xfrm>
            <a:off x="4784651" y="1376621"/>
            <a:ext cx="1311349" cy="956931"/>
          </a:xfrm>
          <a:prstGeom prst="rect">
            <a:avLst/>
          </a:prstGeom>
          <a:solidFill>
            <a:srgbClr val="F95D4F"/>
          </a:solidFill>
          <a:ln>
            <a:solidFill>
              <a:srgbClr val="F95D4F"/>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Retirement</a:t>
            </a:r>
            <a:br>
              <a:rPr lang="en-US" dirty="0"/>
            </a:br>
            <a:r>
              <a:rPr lang="en-US" dirty="0"/>
              <a:t>Plan</a:t>
            </a:r>
            <a:br>
              <a:rPr lang="en-US" dirty="0"/>
            </a:br>
            <a:r>
              <a:rPr lang="en-US" dirty="0"/>
              <a:t>Options</a:t>
            </a:r>
          </a:p>
        </p:txBody>
      </p:sp>
      <p:sp>
        <p:nvSpPr>
          <p:cNvPr id="210" name="Rectangle 209">
            <a:extLst>
              <a:ext uri="{FF2B5EF4-FFF2-40B4-BE49-F238E27FC236}">
                <a16:creationId xmlns:a16="http://schemas.microsoft.com/office/drawing/2014/main" id="{1AB36317-0597-428A-B568-7C0AA3E5B4EE}"/>
              </a:ext>
            </a:extLst>
          </p:cNvPr>
          <p:cNvSpPr/>
          <p:nvPr/>
        </p:nvSpPr>
        <p:spPr>
          <a:xfrm>
            <a:off x="7284255" y="265967"/>
            <a:ext cx="1311349" cy="956931"/>
          </a:xfrm>
          <a:prstGeom prst="rect">
            <a:avLst/>
          </a:prstGeom>
          <a:solidFill>
            <a:srgbClr val="A892D3"/>
          </a:solidFill>
          <a:ln>
            <a:solidFill>
              <a:srgbClr val="A892D3"/>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Death Benefits by Plan</a:t>
            </a:r>
          </a:p>
        </p:txBody>
      </p:sp>
      <p:pic>
        <p:nvPicPr>
          <p:cNvPr id="216" name="Picture 215">
            <a:extLst>
              <a:ext uri="{FF2B5EF4-FFF2-40B4-BE49-F238E27FC236}">
                <a16:creationId xmlns:a16="http://schemas.microsoft.com/office/drawing/2014/main" id="{05A125F9-0375-4516-A20C-F5CD7948B189}"/>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9859" t="9689" r="9634" b="9173"/>
          <a:stretch/>
        </p:blipFill>
        <p:spPr>
          <a:xfrm>
            <a:off x="8773806" y="607314"/>
            <a:ext cx="2750572" cy="2690037"/>
          </a:xfrm>
          <a:prstGeom prst="roundRect">
            <a:avLst/>
          </a:prstGeom>
        </p:spPr>
      </p:pic>
      <p:sp>
        <p:nvSpPr>
          <p:cNvPr id="2" name="Rectangle 1">
            <a:extLst>
              <a:ext uri="{FF2B5EF4-FFF2-40B4-BE49-F238E27FC236}">
                <a16:creationId xmlns:a16="http://schemas.microsoft.com/office/drawing/2014/main" id="{2DA05757-FBA1-43AA-BEF7-1B803D8659CF}"/>
              </a:ext>
            </a:extLst>
          </p:cNvPr>
          <p:cNvSpPr/>
          <p:nvPr/>
        </p:nvSpPr>
        <p:spPr>
          <a:xfrm>
            <a:off x="294432" y="178548"/>
            <a:ext cx="6663812"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Pre-Retirement Review</a:t>
            </a:r>
          </a:p>
        </p:txBody>
      </p:sp>
      <p:grpSp>
        <p:nvGrpSpPr>
          <p:cNvPr id="16" name="Group 15">
            <a:extLst>
              <a:ext uri="{FF2B5EF4-FFF2-40B4-BE49-F238E27FC236}">
                <a16:creationId xmlns:a16="http://schemas.microsoft.com/office/drawing/2014/main" id="{F36B8818-DB38-4EC6-8CE1-8E01DA4D7D76}"/>
              </a:ext>
            </a:extLst>
          </p:cNvPr>
          <p:cNvGrpSpPr/>
          <p:nvPr/>
        </p:nvGrpSpPr>
        <p:grpSpPr>
          <a:xfrm>
            <a:off x="8595604" y="5870181"/>
            <a:ext cx="3174786" cy="693612"/>
            <a:chOff x="460305" y="5850522"/>
            <a:chExt cx="3174786" cy="693612"/>
          </a:xfrm>
        </p:grpSpPr>
        <p:sp>
          <p:nvSpPr>
            <p:cNvPr id="17" name="TextBox 16">
              <a:extLst>
                <a:ext uri="{FF2B5EF4-FFF2-40B4-BE49-F238E27FC236}">
                  <a16:creationId xmlns:a16="http://schemas.microsoft.com/office/drawing/2014/main" id="{FACD7677-9CF0-47AC-9374-2DC1A9769573}"/>
                </a:ext>
              </a:extLst>
            </p:cNvPr>
            <p:cNvSpPr txBox="1"/>
            <p:nvPr/>
          </p:nvSpPr>
          <p:spPr>
            <a:xfrm>
              <a:off x="1213438" y="5874163"/>
              <a:ext cx="2421653" cy="646331"/>
            </a:xfrm>
            <a:prstGeom prst="rect">
              <a:avLst/>
            </a:prstGeom>
            <a:noFill/>
          </p:spPr>
          <p:txBody>
            <a:bodyPr wrap="square" rtlCol="0">
              <a:spAutoFit/>
            </a:bodyPr>
            <a:lstStyle/>
            <a:p>
              <a:r>
                <a:rPr lang="en-US" dirty="0"/>
                <a:t>Connecticut Teachers’ Retirement Board</a:t>
              </a:r>
            </a:p>
          </p:txBody>
        </p:sp>
        <p:pic>
          <p:nvPicPr>
            <p:cNvPr id="18" name="Picture 17" descr="A picture containing text, yellow, sign, porcelain&#10;&#10;Description automatically generated">
              <a:extLst>
                <a:ext uri="{FF2B5EF4-FFF2-40B4-BE49-F238E27FC236}">
                  <a16:creationId xmlns:a16="http://schemas.microsoft.com/office/drawing/2014/main" id="{1E917E7E-1883-43E2-9E99-A40D96EDA4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05" y="5850522"/>
              <a:ext cx="696287" cy="693612"/>
            </a:xfrm>
            <a:prstGeom prst="flowChartConnector">
              <a:avLst/>
            </a:prstGeom>
          </p:spPr>
        </p:pic>
      </p:grpSp>
    </p:spTree>
    <p:extLst>
      <p:ext uri="{BB962C8B-B14F-4D97-AF65-F5344CB8AC3E}">
        <p14:creationId xmlns:p14="http://schemas.microsoft.com/office/powerpoint/2010/main" val="143845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r="-24000" b="-1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2CBFC-DD82-4535-A98A-DFA511AF2411}"/>
              </a:ext>
            </a:extLst>
          </p:cNvPr>
          <p:cNvSpPr/>
          <p:nvPr/>
        </p:nvSpPr>
        <p:spPr>
          <a:xfrm>
            <a:off x="4340543" y="319385"/>
            <a:ext cx="3510961" cy="923330"/>
          </a:xfrm>
          <a:prstGeom prst="rect">
            <a:avLst/>
          </a:prstGeom>
          <a:noFill/>
          <a:ln w="28575">
            <a:solidFill>
              <a:srgbClr val="002060"/>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TAXABILITY</a:t>
            </a:r>
          </a:p>
        </p:txBody>
      </p:sp>
      <p:sp>
        <p:nvSpPr>
          <p:cNvPr id="4" name="TextBox 3">
            <a:extLst>
              <a:ext uri="{FF2B5EF4-FFF2-40B4-BE49-F238E27FC236}">
                <a16:creationId xmlns:a16="http://schemas.microsoft.com/office/drawing/2014/main" id="{3C5FA4E3-80A1-4036-800F-B336C818E986}"/>
              </a:ext>
            </a:extLst>
          </p:cNvPr>
          <p:cNvSpPr txBox="1"/>
          <p:nvPr/>
        </p:nvSpPr>
        <p:spPr>
          <a:xfrm>
            <a:off x="4745308" y="3645856"/>
            <a:ext cx="2701381" cy="369332"/>
          </a:xfrm>
          <a:prstGeom prst="rect">
            <a:avLst/>
          </a:prstGeom>
          <a:noFill/>
        </p:spPr>
        <p:txBody>
          <a:bodyPr wrap="none" rtlCol="0">
            <a:spAutoFit/>
          </a:bodyPr>
          <a:lstStyle/>
          <a:p>
            <a:r>
              <a:rPr lang="en-US" dirty="0"/>
              <a:t>SIMPLIFIED GENERAL RULE</a:t>
            </a:r>
          </a:p>
        </p:txBody>
      </p:sp>
      <p:sp>
        <p:nvSpPr>
          <p:cNvPr id="6" name="TextBox 5">
            <a:extLst>
              <a:ext uri="{FF2B5EF4-FFF2-40B4-BE49-F238E27FC236}">
                <a16:creationId xmlns:a16="http://schemas.microsoft.com/office/drawing/2014/main" id="{FD6B4FFE-7C5B-486B-8798-1371AB5075A6}"/>
              </a:ext>
            </a:extLst>
          </p:cNvPr>
          <p:cNvSpPr txBox="1"/>
          <p:nvPr/>
        </p:nvSpPr>
        <p:spPr>
          <a:xfrm>
            <a:off x="381001" y="2882890"/>
            <a:ext cx="9810750" cy="646331"/>
          </a:xfrm>
          <a:prstGeom prst="rect">
            <a:avLst/>
          </a:prstGeom>
          <a:noFill/>
        </p:spPr>
        <p:txBody>
          <a:bodyPr wrap="square" rtlCol="0">
            <a:spAutoFit/>
          </a:bodyPr>
          <a:lstStyle/>
          <a:p>
            <a:r>
              <a:rPr lang="en-US" dirty="0"/>
              <a:t>Prior to July 1, 1991 contributions to TRB were made on an “after tax” basis. Under IRS rules you are allowed to recover these contributions over time based on IRS tax tables.</a:t>
            </a:r>
          </a:p>
        </p:txBody>
      </p:sp>
      <p:sp>
        <p:nvSpPr>
          <p:cNvPr id="7" name="Rectangle: Rounded Corners 6">
            <a:extLst>
              <a:ext uri="{FF2B5EF4-FFF2-40B4-BE49-F238E27FC236}">
                <a16:creationId xmlns:a16="http://schemas.microsoft.com/office/drawing/2014/main" id="{1B203565-79EB-44D0-AB85-F97B7A643E0F}"/>
              </a:ext>
            </a:extLst>
          </p:cNvPr>
          <p:cNvSpPr/>
          <p:nvPr/>
        </p:nvSpPr>
        <p:spPr>
          <a:xfrm>
            <a:off x="3045618" y="4015188"/>
            <a:ext cx="6100762" cy="139999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buFont typeface="Arial" panose="020B0604020202020204" pitchFamily="34" charset="0"/>
              <a:buChar char="•"/>
            </a:pPr>
            <a:r>
              <a:rPr lang="en-US" dirty="0"/>
              <a:t>Age 56 Factor – 310 months</a:t>
            </a:r>
          </a:p>
          <a:p>
            <a:pPr marL="285750" indent="-285750">
              <a:buFont typeface="Arial" panose="020B0604020202020204" pitchFamily="34" charset="0"/>
              <a:buChar char="•"/>
            </a:pPr>
            <a:r>
              <a:rPr lang="en-US" dirty="0"/>
              <a:t>After tax Contributions (Investment in contract)</a:t>
            </a:r>
          </a:p>
          <a:p>
            <a:pPr marL="285750" indent="-285750">
              <a:buFont typeface="Arial" panose="020B0604020202020204" pitchFamily="34" charset="0"/>
              <a:buChar char="•"/>
            </a:pPr>
            <a:r>
              <a:rPr lang="en-US" dirty="0"/>
              <a:t>Without 1% Account  $40,000/310  =  $129  non-taxable</a:t>
            </a:r>
          </a:p>
          <a:p>
            <a:pPr marL="285750" indent="-285750">
              <a:buFont typeface="Arial" panose="020B0604020202020204" pitchFamily="34" charset="0"/>
              <a:buChar char="•"/>
            </a:pPr>
            <a:r>
              <a:rPr lang="en-US" dirty="0"/>
              <a:t>Within 1% Account  $44,000/310  =  $141 non-taxable</a:t>
            </a:r>
          </a:p>
        </p:txBody>
      </p:sp>
      <p:sp>
        <p:nvSpPr>
          <p:cNvPr id="8" name="TextBox 7">
            <a:extLst>
              <a:ext uri="{FF2B5EF4-FFF2-40B4-BE49-F238E27FC236}">
                <a16:creationId xmlns:a16="http://schemas.microsoft.com/office/drawing/2014/main" id="{407AEBBD-F26C-4195-9B14-E53D86E90B5C}"/>
              </a:ext>
            </a:extLst>
          </p:cNvPr>
          <p:cNvSpPr txBox="1"/>
          <p:nvPr/>
        </p:nvSpPr>
        <p:spPr>
          <a:xfrm>
            <a:off x="3786617" y="5433804"/>
            <a:ext cx="4676473" cy="369332"/>
          </a:xfrm>
          <a:prstGeom prst="rect">
            <a:avLst/>
          </a:prstGeom>
          <a:noFill/>
        </p:spPr>
        <p:txBody>
          <a:bodyPr wrap="none" rtlCol="0">
            <a:spAutoFit/>
          </a:bodyPr>
          <a:lstStyle/>
          <a:p>
            <a:r>
              <a:rPr lang="en-US" dirty="0"/>
              <a:t>Benefit becomes fully taxable after 310 months.</a:t>
            </a:r>
          </a:p>
        </p:txBody>
      </p:sp>
      <p:sp>
        <p:nvSpPr>
          <p:cNvPr id="9" name="TextBox 8">
            <a:extLst>
              <a:ext uri="{FF2B5EF4-FFF2-40B4-BE49-F238E27FC236}">
                <a16:creationId xmlns:a16="http://schemas.microsoft.com/office/drawing/2014/main" id="{DD093F29-104C-40E6-86F9-01D160B4430D}"/>
              </a:ext>
            </a:extLst>
          </p:cNvPr>
          <p:cNvSpPr txBox="1"/>
          <p:nvPr/>
        </p:nvSpPr>
        <p:spPr>
          <a:xfrm>
            <a:off x="1618813" y="6169283"/>
            <a:ext cx="9069470" cy="369332"/>
          </a:xfrm>
          <a:prstGeom prst="rect">
            <a:avLst/>
          </a:prstGeom>
          <a:noFill/>
        </p:spPr>
        <p:txBody>
          <a:bodyPr wrap="none" rtlCol="0">
            <a:spAutoFit/>
          </a:bodyPr>
          <a:lstStyle/>
          <a:p>
            <a:r>
              <a:rPr lang="en-US" dirty="0"/>
              <a:t>To learn more about the </a:t>
            </a:r>
            <a:r>
              <a:rPr lang="en-US" dirty="0">
                <a:hlinkClick r:id="rId3"/>
              </a:rPr>
              <a:t>Taxability of Your Retirement </a:t>
            </a:r>
            <a:r>
              <a:rPr lang="en-US" dirty="0"/>
              <a:t>benefit view the bulletin on our website.</a:t>
            </a:r>
          </a:p>
        </p:txBody>
      </p:sp>
      <p:sp>
        <p:nvSpPr>
          <p:cNvPr id="10" name="TextBox 9">
            <a:extLst>
              <a:ext uri="{FF2B5EF4-FFF2-40B4-BE49-F238E27FC236}">
                <a16:creationId xmlns:a16="http://schemas.microsoft.com/office/drawing/2014/main" id="{CFABA69E-A89B-4D77-8D56-225F5C181B52}"/>
              </a:ext>
            </a:extLst>
          </p:cNvPr>
          <p:cNvSpPr txBox="1"/>
          <p:nvPr/>
        </p:nvSpPr>
        <p:spPr>
          <a:xfrm>
            <a:off x="381001" y="1362581"/>
            <a:ext cx="9418886" cy="1477328"/>
          </a:xfrm>
          <a:prstGeom prst="rect">
            <a:avLst/>
          </a:prstGeom>
          <a:noFill/>
        </p:spPr>
        <p:txBody>
          <a:bodyPr wrap="square" rtlCol="0">
            <a:spAutoFit/>
          </a:bodyPr>
          <a:lstStyle/>
          <a:p>
            <a:r>
              <a:rPr lang="en-US" dirty="0"/>
              <a:t>Shortly after you retire, you will be notified of the amount that you contributed to the retirement plan on an “after-tax” basis.</a:t>
            </a:r>
          </a:p>
          <a:p>
            <a:endParaRPr lang="en-US" dirty="0"/>
          </a:p>
          <a:p>
            <a:r>
              <a:rPr lang="en-US" dirty="0"/>
              <a:t>This amount will also appear on your initial IRS form 1099R issued from this office at the end of the calendar year.</a:t>
            </a:r>
          </a:p>
        </p:txBody>
      </p:sp>
    </p:spTree>
    <p:extLst>
      <p:ext uri="{BB962C8B-B14F-4D97-AF65-F5344CB8AC3E}">
        <p14:creationId xmlns:p14="http://schemas.microsoft.com/office/powerpoint/2010/main" val="777349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5000" r="-36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2CBFC-DD82-4535-A98A-DFA511AF2411}"/>
              </a:ext>
            </a:extLst>
          </p:cNvPr>
          <p:cNvSpPr/>
          <p:nvPr/>
        </p:nvSpPr>
        <p:spPr>
          <a:xfrm>
            <a:off x="2428650" y="227290"/>
            <a:ext cx="7334700" cy="646331"/>
          </a:xfrm>
          <a:prstGeom prst="rect">
            <a:avLst/>
          </a:prstGeom>
          <a:noFill/>
          <a:ln w="28575">
            <a:solidFill>
              <a:srgbClr val="002060"/>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3600" b="1" spc="50" dirty="0">
                <a:ln w="9525" cmpd="sng">
                  <a:solidFill>
                    <a:schemeClr val="accent1"/>
                  </a:solidFill>
                  <a:prstDash val="solid"/>
                </a:ln>
                <a:solidFill>
                  <a:srgbClr val="70AD47">
                    <a:tint val="1000"/>
                  </a:srgbClr>
                </a:solidFill>
                <a:effectLst>
                  <a:glow rad="38100">
                    <a:schemeClr val="accent1">
                      <a:alpha val="40000"/>
                    </a:schemeClr>
                  </a:glow>
                </a:effectLst>
              </a:rPr>
              <a:t>HEALTH INSURANCE IN RETIREMENT</a:t>
            </a:r>
          </a:p>
        </p:txBody>
      </p:sp>
      <p:sp>
        <p:nvSpPr>
          <p:cNvPr id="4" name="TextBox 3">
            <a:extLst>
              <a:ext uri="{FF2B5EF4-FFF2-40B4-BE49-F238E27FC236}">
                <a16:creationId xmlns:a16="http://schemas.microsoft.com/office/drawing/2014/main" id="{8F33C82F-4A99-488B-9629-041EC934A20A}"/>
              </a:ext>
            </a:extLst>
          </p:cNvPr>
          <p:cNvSpPr txBox="1"/>
          <p:nvPr/>
        </p:nvSpPr>
        <p:spPr>
          <a:xfrm>
            <a:off x="142874" y="1198645"/>
            <a:ext cx="10410826" cy="2400657"/>
          </a:xfrm>
          <a:prstGeom prst="rect">
            <a:avLst/>
          </a:prstGeom>
          <a:noFill/>
          <a:ln>
            <a:noFill/>
          </a:ln>
        </p:spPr>
        <p:txBody>
          <a:bodyPr wrap="square" rtlCol="0">
            <a:spAutoFit/>
          </a:bodyPr>
          <a:lstStyle/>
          <a:p>
            <a:pPr marL="285750" indent="-285750">
              <a:buFont typeface="Arial" panose="020B0604020202020204" pitchFamily="34" charset="0"/>
              <a:buChar char="•"/>
            </a:pPr>
            <a:r>
              <a:rPr lang="en-US" sz="1400" dirty="0">
                <a:solidFill>
                  <a:schemeClr val="accent1">
                    <a:lumMod val="50000"/>
                  </a:schemeClr>
                </a:solidFill>
              </a:rPr>
              <a:t>Upon retirement, members and their spouses, or disabled dependent if one or both parents are deceased, are eligible for insurance through the retirees’ last employing board of education, so long as they are not actively enrolled with Medicare Part A </a:t>
            </a:r>
            <a:r>
              <a:rPr lang="en-US" sz="1400" b="1" dirty="0">
                <a:solidFill>
                  <a:schemeClr val="accent1">
                    <a:lumMod val="50000"/>
                  </a:schemeClr>
                </a:solidFill>
              </a:rPr>
              <a:t>and</a:t>
            </a:r>
            <a:r>
              <a:rPr lang="en-US" sz="1400" dirty="0">
                <a:solidFill>
                  <a:schemeClr val="accent1">
                    <a:lumMod val="50000"/>
                  </a:schemeClr>
                </a:solidFill>
              </a:rPr>
              <a:t> Part B. </a:t>
            </a:r>
          </a:p>
          <a:p>
            <a:endParaRPr lang="en-US" sz="600" dirty="0">
              <a:solidFill>
                <a:schemeClr val="accent1">
                  <a:lumMod val="50000"/>
                </a:schemeClr>
              </a:solidFill>
            </a:endParaRPr>
          </a:p>
          <a:p>
            <a:pPr marL="285750" indent="-285750">
              <a:buFont typeface="Arial" panose="020B0604020202020204" pitchFamily="34" charset="0"/>
              <a:buChar char="•"/>
            </a:pPr>
            <a:r>
              <a:rPr lang="en-US" sz="1400" dirty="0">
                <a:solidFill>
                  <a:schemeClr val="accent1">
                    <a:lumMod val="50000"/>
                  </a:schemeClr>
                </a:solidFill>
              </a:rPr>
              <a:t>You must be offered the same coverage available to active teachers.</a:t>
            </a:r>
          </a:p>
          <a:p>
            <a:endParaRPr lang="en-US" sz="600" dirty="0">
              <a:solidFill>
                <a:schemeClr val="accent1">
                  <a:lumMod val="50000"/>
                </a:schemeClr>
              </a:solidFill>
            </a:endParaRPr>
          </a:p>
          <a:p>
            <a:pPr marL="285750" indent="-285750">
              <a:buFont typeface="Arial" panose="020B0604020202020204" pitchFamily="34" charset="0"/>
              <a:buChar char="•"/>
            </a:pPr>
            <a:r>
              <a:rPr lang="en-US" sz="1400" dirty="0">
                <a:solidFill>
                  <a:schemeClr val="accent1">
                    <a:lumMod val="50000"/>
                  </a:schemeClr>
                </a:solidFill>
              </a:rPr>
              <a:t>You may pay a higher rate than active teachers, but not more than what the Board of Education pays for the insurance. In most cases, this means you will pay the full rate with no employer contribution.</a:t>
            </a:r>
          </a:p>
          <a:p>
            <a:endParaRPr lang="en-US" sz="600" dirty="0">
              <a:solidFill>
                <a:schemeClr val="accent1">
                  <a:lumMod val="50000"/>
                </a:schemeClr>
              </a:solidFill>
            </a:endParaRPr>
          </a:p>
          <a:p>
            <a:pPr marL="285750" indent="-285750">
              <a:buFont typeface="Arial" panose="020B0604020202020204" pitchFamily="34" charset="0"/>
              <a:buChar char="•"/>
            </a:pPr>
            <a:r>
              <a:rPr lang="en-US" sz="1400" dirty="0">
                <a:solidFill>
                  <a:schemeClr val="accent1">
                    <a:lumMod val="50000"/>
                  </a:schemeClr>
                </a:solidFill>
              </a:rPr>
              <a:t>TRB will provide a monthly subsidy a $220 for each member and a $220 for each spouse or disabled dependent directly to the board of education to be applied to the cost of coverage. No application is required.</a:t>
            </a:r>
          </a:p>
          <a:p>
            <a:endParaRPr lang="en-US" sz="600" dirty="0">
              <a:solidFill>
                <a:schemeClr val="accent1">
                  <a:lumMod val="50000"/>
                </a:schemeClr>
              </a:solidFill>
            </a:endParaRPr>
          </a:p>
          <a:p>
            <a:pPr marL="285750" indent="-285750">
              <a:buFont typeface="Arial" panose="020B0604020202020204" pitchFamily="34" charset="0"/>
              <a:buChar char="•"/>
            </a:pPr>
            <a:r>
              <a:rPr lang="en-US" sz="1400" dirty="0">
                <a:solidFill>
                  <a:schemeClr val="accent1">
                    <a:lumMod val="50000"/>
                  </a:schemeClr>
                </a:solidFill>
              </a:rPr>
              <a:t>If you or your spouse is not eligible for premium free Medicare Part A at age 65, the subsidy can be increased to $440. An application is required to be submitted to TRB to qualify for this increase.</a:t>
            </a:r>
          </a:p>
        </p:txBody>
      </p:sp>
      <p:sp>
        <p:nvSpPr>
          <p:cNvPr id="6" name="TextBox 5">
            <a:extLst>
              <a:ext uri="{FF2B5EF4-FFF2-40B4-BE49-F238E27FC236}">
                <a16:creationId xmlns:a16="http://schemas.microsoft.com/office/drawing/2014/main" id="{D97ED953-1C2C-43D7-86A2-964F7E97EBC1}"/>
              </a:ext>
            </a:extLst>
          </p:cNvPr>
          <p:cNvSpPr txBox="1"/>
          <p:nvPr/>
        </p:nvSpPr>
        <p:spPr>
          <a:xfrm>
            <a:off x="95089" y="829313"/>
            <a:ext cx="2722220" cy="369332"/>
          </a:xfrm>
          <a:prstGeom prst="rect">
            <a:avLst/>
          </a:prstGeom>
          <a:noFill/>
        </p:spPr>
        <p:txBody>
          <a:bodyPr wrap="none" rtlCol="0">
            <a:spAutoFit/>
          </a:bodyPr>
          <a:lstStyle/>
          <a:p>
            <a:r>
              <a:rPr lang="en-US" b="1" dirty="0">
                <a:solidFill>
                  <a:schemeClr val="bg1"/>
                </a:solidFill>
              </a:rPr>
              <a:t>PRE-MEDICARE/UNDER 65</a:t>
            </a:r>
          </a:p>
        </p:txBody>
      </p:sp>
      <p:sp>
        <p:nvSpPr>
          <p:cNvPr id="7" name="TextBox 6">
            <a:extLst>
              <a:ext uri="{FF2B5EF4-FFF2-40B4-BE49-F238E27FC236}">
                <a16:creationId xmlns:a16="http://schemas.microsoft.com/office/drawing/2014/main" id="{B797E842-32CD-4012-BFFB-5C681FF25777}"/>
              </a:ext>
            </a:extLst>
          </p:cNvPr>
          <p:cNvSpPr txBox="1"/>
          <p:nvPr/>
        </p:nvSpPr>
        <p:spPr>
          <a:xfrm>
            <a:off x="95089" y="3709155"/>
            <a:ext cx="4541308" cy="369332"/>
          </a:xfrm>
          <a:prstGeom prst="rect">
            <a:avLst/>
          </a:prstGeom>
          <a:noFill/>
        </p:spPr>
        <p:txBody>
          <a:bodyPr wrap="square" rtlCol="0">
            <a:spAutoFit/>
          </a:bodyPr>
          <a:lstStyle/>
          <a:p>
            <a:r>
              <a:rPr lang="en-US" b="1" dirty="0">
                <a:solidFill>
                  <a:schemeClr val="bg1"/>
                </a:solidFill>
              </a:rPr>
              <a:t>TURNING 65/ELIGIBLE FOR MEDICARE PART B</a:t>
            </a:r>
          </a:p>
        </p:txBody>
      </p:sp>
      <p:sp>
        <p:nvSpPr>
          <p:cNvPr id="8" name="TextBox 7">
            <a:extLst>
              <a:ext uri="{FF2B5EF4-FFF2-40B4-BE49-F238E27FC236}">
                <a16:creationId xmlns:a16="http://schemas.microsoft.com/office/drawing/2014/main" id="{50E1EA3A-8533-44A4-8588-275CECE409A4}"/>
              </a:ext>
            </a:extLst>
          </p:cNvPr>
          <p:cNvSpPr txBox="1"/>
          <p:nvPr/>
        </p:nvSpPr>
        <p:spPr>
          <a:xfrm>
            <a:off x="142874" y="4078487"/>
            <a:ext cx="8009234" cy="2031325"/>
          </a:xfrm>
          <a:prstGeom prst="rect">
            <a:avLst/>
          </a:prstGeom>
          <a:noFill/>
          <a:ln>
            <a:noFill/>
          </a:ln>
        </p:spPr>
        <p:txBody>
          <a:bodyPr wrap="square" rtlCol="0">
            <a:spAutoFit/>
          </a:bodyPr>
          <a:lstStyle/>
          <a:p>
            <a:pPr marL="285750" indent="-285750">
              <a:buFont typeface="Arial" panose="020B0604020202020204" pitchFamily="34" charset="0"/>
              <a:buChar char="•"/>
            </a:pPr>
            <a:r>
              <a:rPr lang="en-US" sz="1400" dirty="0">
                <a:solidFill>
                  <a:schemeClr val="accent1">
                    <a:lumMod val="50000"/>
                  </a:schemeClr>
                </a:solidFill>
              </a:rPr>
              <a:t>TRB currently offers a Medicare Advantage plan or Medicare Supplement plan to retired members and their spouses who are participating in Medicare Part A and Part B.</a:t>
            </a:r>
          </a:p>
          <a:p>
            <a:endParaRPr lang="en-US" sz="700" dirty="0">
              <a:solidFill>
                <a:schemeClr val="accent1">
                  <a:lumMod val="50000"/>
                </a:schemeClr>
              </a:solidFill>
            </a:endParaRPr>
          </a:p>
          <a:p>
            <a:pPr marL="285750" indent="-285750">
              <a:buFont typeface="Arial" panose="020B0604020202020204" pitchFamily="34" charset="0"/>
              <a:buChar char="•"/>
            </a:pPr>
            <a:r>
              <a:rPr lang="en-US" sz="1400" dirty="0">
                <a:solidFill>
                  <a:schemeClr val="accent1">
                    <a:lumMod val="50000"/>
                  </a:schemeClr>
                </a:solidFill>
              </a:rPr>
              <a:t>Monthly premium is deducted from the retiree’s pension and is not eligible for the $220 subsidy.  Instead, the full plan cost is subsidized by the TRB Health Fund and the State of CT who each pay a share of the total plan cost. Posted premiums are the member’s share of the total plan cost</a:t>
            </a:r>
            <a:r>
              <a:rPr lang="en-US" sz="1300" dirty="0">
                <a:solidFill>
                  <a:schemeClr val="accent1">
                    <a:lumMod val="50000"/>
                  </a:schemeClr>
                </a:solidFill>
              </a:rPr>
              <a:t>.</a:t>
            </a:r>
          </a:p>
          <a:p>
            <a:endParaRPr lang="en-US" sz="700" dirty="0">
              <a:solidFill>
                <a:schemeClr val="accent1">
                  <a:lumMod val="50000"/>
                </a:schemeClr>
              </a:solidFill>
            </a:endParaRPr>
          </a:p>
          <a:p>
            <a:pPr marL="285750" indent="-285750">
              <a:buFont typeface="Arial" panose="020B0604020202020204" pitchFamily="34" charset="0"/>
              <a:buChar char="•"/>
            </a:pPr>
            <a:r>
              <a:rPr lang="en-US" sz="1400" dirty="0">
                <a:solidFill>
                  <a:schemeClr val="accent1">
                    <a:lumMod val="50000"/>
                  </a:schemeClr>
                </a:solidFill>
              </a:rPr>
              <a:t>Members must pay Medicare IRMAA (Income Related Monthly Adjustment Amount) premiums separately. For more information regarding IRMAA or Part B and Part D costs visit Medicare.gov or contact your local Social Security office.</a:t>
            </a:r>
          </a:p>
        </p:txBody>
      </p:sp>
      <p:sp>
        <p:nvSpPr>
          <p:cNvPr id="9" name="TextBox 8">
            <a:extLst>
              <a:ext uri="{FF2B5EF4-FFF2-40B4-BE49-F238E27FC236}">
                <a16:creationId xmlns:a16="http://schemas.microsoft.com/office/drawing/2014/main" id="{5BC6689C-AB50-4D1E-8754-A0FEA665542E}"/>
              </a:ext>
            </a:extLst>
          </p:cNvPr>
          <p:cNvSpPr txBox="1"/>
          <p:nvPr/>
        </p:nvSpPr>
        <p:spPr>
          <a:xfrm>
            <a:off x="95089" y="6179285"/>
            <a:ext cx="6755162" cy="338554"/>
          </a:xfrm>
          <a:prstGeom prst="rect">
            <a:avLst/>
          </a:prstGeom>
          <a:noFill/>
        </p:spPr>
        <p:txBody>
          <a:bodyPr wrap="square" rtlCol="0">
            <a:spAutoFit/>
          </a:bodyPr>
          <a:lstStyle/>
          <a:p>
            <a:pPr algn="ctr"/>
            <a:r>
              <a:rPr lang="en-US" sz="1600" b="1" dirty="0">
                <a:solidFill>
                  <a:schemeClr val="bg1"/>
                </a:solidFill>
              </a:rPr>
              <a:t>You can learn about the Retirement </a:t>
            </a:r>
            <a:r>
              <a:rPr lang="en-US" sz="1600" b="1" dirty="0">
                <a:solidFill>
                  <a:schemeClr val="bg1"/>
                </a:solidFill>
                <a:hlinkClick r:id="rId3">
                  <a:extLst>
                    <a:ext uri="{A12FA001-AC4F-418D-AE19-62706E023703}">
                      <ahyp:hlinkClr xmlns:ahyp="http://schemas.microsoft.com/office/drawing/2018/hyperlinkcolor" val="tx"/>
                    </a:ext>
                  </a:extLst>
                </a:hlinkClick>
              </a:rPr>
              <a:t>Health Insurance </a:t>
            </a:r>
            <a:r>
              <a:rPr lang="en-US" sz="1600" b="1" dirty="0">
                <a:solidFill>
                  <a:schemeClr val="bg1"/>
                </a:solidFill>
              </a:rPr>
              <a:t>options on our website</a:t>
            </a:r>
          </a:p>
        </p:txBody>
      </p:sp>
    </p:spTree>
    <p:extLst>
      <p:ext uri="{BB962C8B-B14F-4D97-AF65-F5344CB8AC3E}">
        <p14:creationId xmlns:p14="http://schemas.microsoft.com/office/powerpoint/2010/main" val="2370297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9" name="Callout: Left Arrow 8">
            <a:extLst>
              <a:ext uri="{FF2B5EF4-FFF2-40B4-BE49-F238E27FC236}">
                <a16:creationId xmlns:a16="http://schemas.microsoft.com/office/drawing/2014/main" id="{BFAE932D-4E0F-488A-82C7-0E16F4FB737A}"/>
              </a:ext>
            </a:extLst>
          </p:cNvPr>
          <p:cNvSpPr/>
          <p:nvPr/>
        </p:nvSpPr>
        <p:spPr>
          <a:xfrm>
            <a:off x="2903622" y="3721222"/>
            <a:ext cx="6837529" cy="2320120"/>
          </a:xfrm>
          <a:prstGeom prst="leftArrowCallout">
            <a:avLst>
              <a:gd name="adj1" fmla="val 25000"/>
              <a:gd name="adj2" fmla="val 25000"/>
              <a:gd name="adj3" fmla="val 25000"/>
              <a:gd name="adj4" fmla="val 9127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Applies to all positions eligible for TRB membership</a:t>
            </a:r>
          </a:p>
          <a:p>
            <a:pPr marL="285750" indent="-285750">
              <a:buFont typeface="Arial" panose="020B0604020202020204" pitchFamily="34" charset="0"/>
              <a:buChar char="•"/>
            </a:pPr>
            <a:r>
              <a:rPr lang="en-US" dirty="0"/>
              <a:t>Maximum Earnings = 45% of maximum level salary for the position held (teacher, principal, superintendent)</a:t>
            </a:r>
          </a:p>
          <a:p>
            <a:pPr marL="285750" indent="-285750">
              <a:buFont typeface="Arial" panose="020B0604020202020204" pitchFamily="34" charset="0"/>
              <a:buChar char="•"/>
            </a:pPr>
            <a:r>
              <a:rPr lang="en-US" dirty="0"/>
              <a:t>Earnings apply on a school year basis (July – June)</a:t>
            </a:r>
          </a:p>
          <a:p>
            <a:pPr marL="285750" indent="-285750">
              <a:buFont typeface="Arial" panose="020B0604020202020204" pitchFamily="34" charset="0"/>
              <a:buChar char="•"/>
            </a:pPr>
            <a:r>
              <a:rPr lang="en-US" dirty="0"/>
              <a:t>No restrictions on non-public teaching service, public out of state teaching service, or other employment</a:t>
            </a:r>
          </a:p>
          <a:p>
            <a:pPr marL="285750" indent="-285750">
              <a:buFont typeface="Arial" panose="020B0604020202020204" pitchFamily="34" charset="0"/>
              <a:buChar char="•"/>
            </a:pPr>
            <a:r>
              <a:rPr lang="en-US" dirty="0"/>
              <a:t>Earnings received in excess of 45% rule must be reimbursed to TRB</a:t>
            </a:r>
          </a:p>
        </p:txBody>
      </p:sp>
      <p:sp>
        <p:nvSpPr>
          <p:cNvPr id="2" name="Rectangle 1">
            <a:extLst>
              <a:ext uri="{FF2B5EF4-FFF2-40B4-BE49-F238E27FC236}">
                <a16:creationId xmlns:a16="http://schemas.microsoft.com/office/drawing/2014/main" id="{A7F2CBFC-DD82-4535-A98A-DFA511AF2411}"/>
              </a:ext>
            </a:extLst>
          </p:cNvPr>
          <p:cNvSpPr/>
          <p:nvPr/>
        </p:nvSpPr>
        <p:spPr>
          <a:xfrm>
            <a:off x="598786" y="319385"/>
            <a:ext cx="10878839" cy="769441"/>
          </a:xfrm>
          <a:prstGeom prst="rect">
            <a:avLst/>
          </a:prstGeom>
          <a:noFill/>
          <a:ln w="28575">
            <a:solidFill>
              <a:srgbClr val="002060"/>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square" lIns="91440" tIns="45720" rIns="91440" bIns="45720">
            <a:spAutoFit/>
          </a:bodyPr>
          <a:lstStyle/>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POST RETIREMENT RE-EMPLOYMENT</a:t>
            </a:r>
          </a:p>
        </p:txBody>
      </p:sp>
      <p:sp>
        <p:nvSpPr>
          <p:cNvPr id="8" name="Wave 7">
            <a:extLst>
              <a:ext uri="{FF2B5EF4-FFF2-40B4-BE49-F238E27FC236}">
                <a16:creationId xmlns:a16="http://schemas.microsoft.com/office/drawing/2014/main" id="{42A601FD-CA4C-4779-B605-46CA12024D0C}"/>
              </a:ext>
            </a:extLst>
          </p:cNvPr>
          <p:cNvSpPr/>
          <p:nvPr/>
        </p:nvSpPr>
        <p:spPr>
          <a:xfrm>
            <a:off x="212082" y="4002707"/>
            <a:ext cx="2691540" cy="175715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45% Rule</a:t>
            </a:r>
          </a:p>
        </p:txBody>
      </p:sp>
      <p:sp>
        <p:nvSpPr>
          <p:cNvPr id="13" name="TextBox 12">
            <a:extLst>
              <a:ext uri="{FF2B5EF4-FFF2-40B4-BE49-F238E27FC236}">
                <a16:creationId xmlns:a16="http://schemas.microsoft.com/office/drawing/2014/main" id="{DBB501E7-71A2-4CDE-A6EE-3D99015AB572}"/>
              </a:ext>
            </a:extLst>
          </p:cNvPr>
          <p:cNvSpPr txBox="1"/>
          <p:nvPr/>
        </p:nvSpPr>
        <p:spPr>
          <a:xfrm>
            <a:off x="149901" y="6230837"/>
            <a:ext cx="8784235" cy="307777"/>
          </a:xfrm>
          <a:prstGeom prst="rect">
            <a:avLst/>
          </a:prstGeom>
          <a:noFill/>
        </p:spPr>
        <p:txBody>
          <a:bodyPr wrap="square" rtlCol="0">
            <a:spAutoFit/>
          </a:bodyPr>
          <a:lstStyle/>
          <a:p>
            <a:pPr algn="ctr"/>
            <a:r>
              <a:rPr lang="en-US" sz="1400" dirty="0">
                <a:solidFill>
                  <a:schemeClr val="bg1"/>
                </a:solidFill>
              </a:rPr>
              <a:t>To learn more about </a:t>
            </a:r>
            <a:r>
              <a:rPr lang="en-US" sz="1400" dirty="0">
                <a:solidFill>
                  <a:schemeClr val="bg1"/>
                </a:solidFill>
                <a:hlinkClick r:id="rId2">
                  <a:extLst>
                    <a:ext uri="{A12FA001-AC4F-418D-AE19-62706E023703}">
                      <ahyp:hlinkClr xmlns:ahyp="http://schemas.microsoft.com/office/drawing/2018/hyperlinkcolor" val="tx"/>
                    </a:ext>
                  </a:extLst>
                </a:hlinkClick>
              </a:rPr>
              <a:t>Post-Retirement Re-Employment</a:t>
            </a:r>
            <a:r>
              <a:rPr lang="en-US" sz="1400" dirty="0">
                <a:solidFill>
                  <a:schemeClr val="bg1"/>
                </a:solidFill>
              </a:rPr>
              <a:t> visit our website or in the </a:t>
            </a:r>
            <a:r>
              <a:rPr lang="en-US" sz="1400" dirty="0">
                <a:solidFill>
                  <a:schemeClr val="bg1"/>
                </a:solidFill>
                <a:hlinkClick r:id="rId3">
                  <a:extLst>
                    <a:ext uri="{A12FA001-AC4F-418D-AE19-62706E023703}">
                      <ahyp:hlinkClr xmlns:ahyp="http://schemas.microsoft.com/office/drawing/2018/hyperlinkcolor" val="tx"/>
                    </a:ext>
                  </a:extLst>
                </a:hlinkClick>
              </a:rPr>
              <a:t>Active Teacher Handbook</a:t>
            </a:r>
            <a:endParaRPr lang="en-US" sz="1400" dirty="0">
              <a:solidFill>
                <a:schemeClr val="bg1"/>
              </a:solidFill>
            </a:endParaRPr>
          </a:p>
        </p:txBody>
      </p:sp>
      <p:grpSp>
        <p:nvGrpSpPr>
          <p:cNvPr id="5" name="Group 4">
            <a:extLst>
              <a:ext uri="{FF2B5EF4-FFF2-40B4-BE49-F238E27FC236}">
                <a16:creationId xmlns:a16="http://schemas.microsoft.com/office/drawing/2014/main" id="{47FFD205-4F8F-4CF1-AE40-BFA400C9CE35}"/>
              </a:ext>
            </a:extLst>
          </p:cNvPr>
          <p:cNvGrpSpPr/>
          <p:nvPr/>
        </p:nvGrpSpPr>
        <p:grpSpPr>
          <a:xfrm>
            <a:off x="9558241" y="2817381"/>
            <a:ext cx="2483858" cy="3721233"/>
            <a:chOff x="9558241" y="3088120"/>
            <a:chExt cx="2483858" cy="3721233"/>
          </a:xfrm>
        </p:grpSpPr>
        <p:pic>
          <p:nvPicPr>
            <p:cNvPr id="6" name="Picture 5" descr="Businesswoman holding sign">
              <a:extLst>
                <a:ext uri="{FF2B5EF4-FFF2-40B4-BE49-F238E27FC236}">
                  <a16:creationId xmlns:a16="http://schemas.microsoft.com/office/drawing/2014/main" id="{2AC3D40D-F4F0-44D2-B7A3-3EACA933DA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9558241" y="3088120"/>
              <a:ext cx="2483858" cy="3721233"/>
            </a:xfrm>
            <a:prstGeom prst="rect">
              <a:avLst/>
            </a:prstGeom>
            <a:effectLst>
              <a:outerShdw blurRad="152400" dist="38100" dir="5400000" algn="ctr" rotWithShape="0">
                <a:srgbClr val="000000">
                  <a:alpha val="87000"/>
                </a:srgbClr>
              </a:outerShdw>
              <a:softEdge rad="25400"/>
            </a:effectLst>
          </p:spPr>
        </p:pic>
        <p:sp>
          <p:nvSpPr>
            <p:cNvPr id="4" name="TextBox 3">
              <a:extLst>
                <a:ext uri="{FF2B5EF4-FFF2-40B4-BE49-F238E27FC236}">
                  <a16:creationId xmlns:a16="http://schemas.microsoft.com/office/drawing/2014/main" id="{A5B06CF8-C9D9-49D3-867F-3A0726085788}"/>
                </a:ext>
              </a:extLst>
            </p:cNvPr>
            <p:cNvSpPr txBox="1"/>
            <p:nvPr/>
          </p:nvSpPr>
          <p:spPr>
            <a:xfrm rot="187245">
              <a:off x="9653894" y="3755283"/>
              <a:ext cx="1756492" cy="1015663"/>
            </a:xfrm>
            <a:prstGeom prst="rect">
              <a:avLst/>
            </a:prstGeom>
            <a:noFill/>
          </p:spPr>
          <p:txBody>
            <a:bodyPr wrap="square" rtlCol="0">
              <a:spAutoFit/>
            </a:bodyPr>
            <a:lstStyle/>
            <a:p>
              <a:r>
                <a:rPr lang="en-US" sz="1200" dirty="0"/>
                <a:t>Retirees must be paid at a salary rate equal to active members with the same credentials and experience. </a:t>
              </a:r>
            </a:p>
          </p:txBody>
        </p:sp>
      </p:grpSp>
      <p:sp>
        <p:nvSpPr>
          <p:cNvPr id="3" name="TextBox 2">
            <a:extLst>
              <a:ext uri="{FF2B5EF4-FFF2-40B4-BE49-F238E27FC236}">
                <a16:creationId xmlns:a16="http://schemas.microsoft.com/office/drawing/2014/main" id="{DD653556-D4F0-4DE2-BE05-DAB10B33357F}"/>
              </a:ext>
            </a:extLst>
          </p:cNvPr>
          <p:cNvSpPr txBox="1"/>
          <p:nvPr/>
        </p:nvSpPr>
        <p:spPr>
          <a:xfrm>
            <a:off x="598787" y="1259633"/>
            <a:ext cx="10878838"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Member &amp; district must report at the beginning and end of each school year, or each assignment if less than a school year, using the appropriate PRR form</a:t>
            </a:r>
          </a:p>
          <a:p>
            <a:pPr marL="285750" indent="-285750">
              <a:buFont typeface="Arial" panose="020B0604020202020204" pitchFamily="34" charset="0"/>
              <a:buChar char="•"/>
            </a:pPr>
            <a:r>
              <a:rPr lang="en-US" dirty="0">
                <a:solidFill>
                  <a:schemeClr val="bg1"/>
                </a:solidFill>
              </a:rPr>
              <a:t>Member must have retired under “Normal Retirement” criteria</a:t>
            </a:r>
          </a:p>
          <a:p>
            <a:pPr marL="742950" lvl="1" indent="-285750">
              <a:buFont typeface="Arial" panose="020B0604020202020204" pitchFamily="34" charset="0"/>
              <a:buChar char="•"/>
            </a:pPr>
            <a:r>
              <a:rPr lang="en-US" dirty="0">
                <a:solidFill>
                  <a:schemeClr val="bg1"/>
                </a:solidFill>
              </a:rPr>
              <a:t>Or is age 62 or older at the time of re-employment</a:t>
            </a:r>
          </a:p>
          <a:p>
            <a:pPr marL="742950" lvl="1" indent="-285750">
              <a:buFont typeface="Arial" panose="020B0604020202020204" pitchFamily="34" charset="0"/>
              <a:buChar char="•"/>
            </a:pPr>
            <a:r>
              <a:rPr lang="en-US" dirty="0">
                <a:solidFill>
                  <a:schemeClr val="bg1"/>
                </a:solidFill>
              </a:rPr>
              <a:t>Or has had a six-month break in service since retirement &amp; no pre-arrangement to return to work at the time of retirement</a:t>
            </a:r>
          </a:p>
        </p:txBody>
      </p:sp>
    </p:spTree>
    <p:extLst>
      <p:ext uri="{BB962C8B-B14F-4D97-AF65-F5344CB8AC3E}">
        <p14:creationId xmlns:p14="http://schemas.microsoft.com/office/powerpoint/2010/main" val="1545197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BCEEFC9-CF90-4664-A80A-0113F8F5BD54}"/>
              </a:ext>
            </a:extLst>
          </p:cNvPr>
          <p:cNvSpPr>
            <a:spLocks noGrp="1"/>
          </p:cNvSpPr>
          <p:nvPr>
            <p:ph sz="half" idx="2"/>
          </p:nvPr>
        </p:nvSpPr>
        <p:spPr>
          <a:xfrm>
            <a:off x="7149737" y="2073833"/>
            <a:ext cx="4825827" cy="1256523"/>
          </a:xfrm>
          <a:ln w="12700">
            <a:noFill/>
            <a:miter lim="800000"/>
          </a:ln>
        </p:spPr>
        <p:txBody>
          <a:bodyPr>
            <a:normAutofit/>
          </a:bodyPr>
          <a:lstStyle/>
          <a:p>
            <a:r>
              <a:rPr lang="en-US" sz="1800" dirty="0">
                <a:solidFill>
                  <a:schemeClr val="lt1"/>
                </a:solidFill>
              </a:rPr>
              <a:t>Applies to re-employment in subject shortage areas or schools in a priority school district designated by the Commissioner of Education each school year</a:t>
            </a:r>
            <a:endParaRPr lang="en-US" dirty="0"/>
          </a:p>
        </p:txBody>
      </p:sp>
      <p:sp>
        <p:nvSpPr>
          <p:cNvPr id="5" name="Text Placeholder 4">
            <a:extLst>
              <a:ext uri="{FF2B5EF4-FFF2-40B4-BE49-F238E27FC236}">
                <a16:creationId xmlns:a16="http://schemas.microsoft.com/office/drawing/2014/main" id="{692A000D-0A99-4254-8981-ED75B1D71FD3}"/>
              </a:ext>
            </a:extLst>
          </p:cNvPr>
          <p:cNvSpPr>
            <a:spLocks noGrp="1"/>
          </p:cNvSpPr>
          <p:nvPr>
            <p:ph type="body" sz="quarter" idx="3"/>
          </p:nvPr>
        </p:nvSpPr>
        <p:spPr>
          <a:xfrm>
            <a:off x="1341120" y="3951328"/>
            <a:ext cx="9509760" cy="572839"/>
          </a:xfrm>
        </p:spPr>
        <p:txBody>
          <a:bodyPr>
            <a:normAutofit fontScale="92500" lnSpcReduction="20000"/>
          </a:bodyPr>
          <a:lstStyle/>
          <a:p>
            <a:pPr algn="ctr"/>
            <a:r>
              <a:rPr lang="en-US" sz="2200" dirty="0">
                <a:solidFill>
                  <a:schemeClr val="lt1"/>
                </a:solidFill>
              </a:rPr>
              <a:t>Graduation from Historically Black College/University, Hispanic-Serving institution or High School in an Opportunity District</a:t>
            </a:r>
          </a:p>
        </p:txBody>
      </p:sp>
      <p:sp>
        <p:nvSpPr>
          <p:cNvPr id="6" name="Content Placeholder 5">
            <a:extLst>
              <a:ext uri="{FF2B5EF4-FFF2-40B4-BE49-F238E27FC236}">
                <a16:creationId xmlns:a16="http://schemas.microsoft.com/office/drawing/2014/main" id="{708195D7-5E9E-4423-A0D9-D951A4605592}"/>
              </a:ext>
            </a:extLst>
          </p:cNvPr>
          <p:cNvSpPr>
            <a:spLocks noGrp="1"/>
          </p:cNvSpPr>
          <p:nvPr>
            <p:ph sz="quarter" idx="4"/>
          </p:nvPr>
        </p:nvSpPr>
        <p:spPr>
          <a:xfrm>
            <a:off x="400731" y="4644514"/>
            <a:ext cx="11390539" cy="1654629"/>
          </a:xfrm>
          <a:ln w="12700">
            <a:noFill/>
            <a:miter lim="800000"/>
          </a:ln>
        </p:spPr>
        <p:txBody>
          <a:bodyPr>
            <a:normAutofit/>
          </a:bodyPr>
          <a:lstStyle/>
          <a:p>
            <a:r>
              <a:rPr lang="en-US" sz="1800" dirty="0">
                <a:solidFill>
                  <a:schemeClr val="bg1"/>
                </a:solidFill>
              </a:rPr>
              <a:t>HBC &amp; HSA as defined in the Higher Education Act of 1965 &amp; reauthorized by the Higher Education Opportunity Act of 2008</a:t>
            </a:r>
          </a:p>
          <a:p>
            <a:r>
              <a:rPr lang="en-US" sz="1800" dirty="0">
                <a:solidFill>
                  <a:schemeClr val="bg1"/>
                </a:solidFill>
              </a:rPr>
              <a:t>Opportunity District (previously called Educational Reform Districts) are a subset of CT’s Alliance Districts &amp; are the lowest 10 performing districts in the state</a:t>
            </a:r>
          </a:p>
          <a:p>
            <a:r>
              <a:rPr lang="en-US" sz="1800" dirty="0">
                <a:solidFill>
                  <a:schemeClr val="bg1"/>
                </a:solidFill>
              </a:rPr>
              <a:t>Degree must be completed from the College, University or High School</a:t>
            </a:r>
          </a:p>
        </p:txBody>
      </p:sp>
      <p:sp>
        <p:nvSpPr>
          <p:cNvPr id="8" name="TextBox 7">
            <a:extLst>
              <a:ext uri="{FF2B5EF4-FFF2-40B4-BE49-F238E27FC236}">
                <a16:creationId xmlns:a16="http://schemas.microsoft.com/office/drawing/2014/main" id="{8D54FBB2-4D6B-46E4-A234-471ECD2ADF6C}"/>
              </a:ext>
            </a:extLst>
          </p:cNvPr>
          <p:cNvSpPr txBox="1"/>
          <p:nvPr/>
        </p:nvSpPr>
        <p:spPr>
          <a:xfrm>
            <a:off x="216436" y="2101930"/>
            <a:ext cx="4330090" cy="1200329"/>
          </a:xfrm>
          <a:prstGeom prst="rect">
            <a:avLst/>
          </a:prstGeom>
          <a:noFill/>
          <a:ln w="12700">
            <a:noFill/>
            <a:miter lim="800000"/>
          </a:ln>
        </p:spPr>
        <p:txBody>
          <a:bodyPr wrap="square" rtlCol="0">
            <a:spAutoFit/>
          </a:bodyPr>
          <a:lstStyle/>
          <a:p>
            <a:pPr marL="285750" indent="-285750">
              <a:buFont typeface="Arial" panose="020B0604020202020204" pitchFamily="34" charset="0"/>
              <a:buChar char="•"/>
            </a:pPr>
            <a:r>
              <a:rPr lang="en-US" dirty="0">
                <a:solidFill>
                  <a:schemeClr val="bg1"/>
                </a:solidFill>
              </a:rPr>
              <a:t>Maximum two (2) school years</a:t>
            </a:r>
          </a:p>
          <a:p>
            <a:pPr marL="742950" lvl="1" indent="-285750">
              <a:buFont typeface="Arial" panose="020B0604020202020204" pitchFamily="34" charset="0"/>
              <a:buChar char="•"/>
            </a:pPr>
            <a:r>
              <a:rPr lang="en-US" dirty="0">
                <a:solidFill>
                  <a:schemeClr val="bg1"/>
                </a:solidFill>
              </a:rPr>
              <a:t>Second year requires TRB approval</a:t>
            </a:r>
          </a:p>
          <a:p>
            <a:pPr marL="285750" indent="-285750">
              <a:buFont typeface="Arial" panose="020B0604020202020204" pitchFamily="34" charset="0"/>
              <a:buChar char="•"/>
            </a:pPr>
            <a:r>
              <a:rPr lang="en-US" dirty="0">
                <a:solidFill>
                  <a:schemeClr val="bg1"/>
                </a:solidFill>
              </a:rPr>
              <a:t>No maximum earnings limit</a:t>
            </a:r>
          </a:p>
          <a:p>
            <a:pPr marL="285750" indent="-285750">
              <a:buFont typeface="Arial" panose="020B0604020202020204" pitchFamily="34" charset="0"/>
              <a:buChar char="•"/>
            </a:pPr>
            <a:r>
              <a:rPr lang="en-US" dirty="0">
                <a:solidFill>
                  <a:schemeClr val="bg1"/>
                </a:solidFill>
              </a:rPr>
              <a:t>Continue to receive retirement benefit</a:t>
            </a:r>
          </a:p>
        </p:txBody>
      </p:sp>
      <p:sp>
        <p:nvSpPr>
          <p:cNvPr id="10" name="Rectangle 9">
            <a:extLst>
              <a:ext uri="{FF2B5EF4-FFF2-40B4-BE49-F238E27FC236}">
                <a16:creationId xmlns:a16="http://schemas.microsoft.com/office/drawing/2014/main" id="{879C7F3E-843D-45FC-B4A2-001F813628D1}"/>
              </a:ext>
            </a:extLst>
          </p:cNvPr>
          <p:cNvSpPr/>
          <p:nvPr/>
        </p:nvSpPr>
        <p:spPr>
          <a:xfrm>
            <a:off x="400731" y="339686"/>
            <a:ext cx="11390539" cy="1446550"/>
          </a:xfrm>
          <a:prstGeom prst="rect">
            <a:avLst/>
          </a:prstGeom>
          <a:noFill/>
          <a:ln w="28575">
            <a:solidFill>
              <a:srgbClr val="002060"/>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square" lIns="91440" tIns="45720" rIns="91440" bIns="45720">
            <a:spAutoFit/>
          </a:bodyPr>
          <a:lstStyle/>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POST RETIREMENT RE-EMPLOYMENT</a:t>
            </a:r>
          </a:p>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SUBJECT SHORTAGE RULES</a:t>
            </a:r>
          </a:p>
        </p:txBody>
      </p:sp>
      <p:sp>
        <p:nvSpPr>
          <p:cNvPr id="11" name="Wave 10">
            <a:extLst>
              <a:ext uri="{FF2B5EF4-FFF2-40B4-BE49-F238E27FC236}">
                <a16:creationId xmlns:a16="http://schemas.microsoft.com/office/drawing/2014/main" id="{F4459214-6E48-46BB-9728-15EA71C0B5AE}"/>
              </a:ext>
            </a:extLst>
          </p:cNvPr>
          <p:cNvSpPr/>
          <p:nvPr/>
        </p:nvSpPr>
        <p:spPr>
          <a:xfrm>
            <a:off x="4502362" y="1893191"/>
            <a:ext cx="2691540" cy="175715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Subject Shortage/Priority School District Rule</a:t>
            </a:r>
          </a:p>
        </p:txBody>
      </p:sp>
    </p:spTree>
    <p:extLst>
      <p:ext uri="{BB962C8B-B14F-4D97-AF65-F5344CB8AC3E}">
        <p14:creationId xmlns:p14="http://schemas.microsoft.com/office/powerpoint/2010/main" val="2922631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B9BA4"/>
        </a:solidFill>
        <a:effectLst/>
      </p:bgPr>
    </p:bg>
    <p:spTree>
      <p:nvGrpSpPr>
        <p:cNvPr id="1" name=""/>
        <p:cNvGrpSpPr/>
        <p:nvPr/>
      </p:nvGrpSpPr>
      <p:grpSpPr>
        <a:xfrm>
          <a:off x="0" y="0"/>
          <a:ext cx="0" cy="0"/>
          <a:chOff x="0" y="0"/>
          <a:chExt cx="0" cy="0"/>
        </a:xfrm>
      </p:grpSpPr>
      <p:pic>
        <p:nvPicPr>
          <p:cNvPr id="6" name="Picture 5" descr="Seniors lying on floaties in water">
            <a:extLst>
              <a:ext uri="{FF2B5EF4-FFF2-40B4-BE49-F238E27FC236}">
                <a16:creationId xmlns:a16="http://schemas.microsoft.com/office/drawing/2014/main" id="{37B2C9B7-4D31-4734-93D1-DA78BD299018}"/>
              </a:ext>
            </a:extLst>
          </p:cNvPr>
          <p:cNvPicPr>
            <a:picLocks noChangeAspect="1"/>
          </p:cNvPicPr>
          <p:nvPr/>
        </p:nvPicPr>
        <p:blipFill rotWithShape="1">
          <a:blip r:embed="rId2">
            <a:extLst>
              <a:ext uri="{28A0092B-C50C-407E-A947-70E740481C1C}">
                <a14:useLocalDpi xmlns:a14="http://schemas.microsoft.com/office/drawing/2010/main" val="0"/>
              </a:ext>
            </a:extLst>
          </a:blip>
          <a:srcRect r="51653"/>
          <a:stretch/>
        </p:blipFill>
        <p:spPr>
          <a:xfrm flipH="1">
            <a:off x="7572375" y="18515"/>
            <a:ext cx="4619625" cy="6858000"/>
          </a:xfrm>
          <a:prstGeom prst="rect">
            <a:avLst/>
          </a:prstGeom>
        </p:spPr>
      </p:pic>
      <p:sp>
        <p:nvSpPr>
          <p:cNvPr id="2" name="Rectangle 1">
            <a:extLst>
              <a:ext uri="{FF2B5EF4-FFF2-40B4-BE49-F238E27FC236}">
                <a16:creationId xmlns:a16="http://schemas.microsoft.com/office/drawing/2014/main" id="{A7F2CBFC-DD82-4535-A98A-DFA511AF2411}"/>
              </a:ext>
            </a:extLst>
          </p:cNvPr>
          <p:cNvSpPr/>
          <p:nvPr/>
        </p:nvSpPr>
        <p:spPr>
          <a:xfrm>
            <a:off x="246883" y="166985"/>
            <a:ext cx="6705811" cy="923330"/>
          </a:xfrm>
          <a:prstGeom prst="rect">
            <a:avLst/>
          </a:prstGeom>
          <a:noFill/>
          <a:ln w="28575">
            <a:solidFill>
              <a:srgbClr val="002060"/>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PREPARING TO RETIRE</a:t>
            </a:r>
          </a:p>
        </p:txBody>
      </p:sp>
      <p:sp>
        <p:nvSpPr>
          <p:cNvPr id="3" name="TextBox 2">
            <a:extLst>
              <a:ext uri="{FF2B5EF4-FFF2-40B4-BE49-F238E27FC236}">
                <a16:creationId xmlns:a16="http://schemas.microsoft.com/office/drawing/2014/main" id="{41EEFFE9-CC41-4F85-9F7B-26056765B112}"/>
              </a:ext>
            </a:extLst>
          </p:cNvPr>
          <p:cNvSpPr txBox="1"/>
          <p:nvPr/>
        </p:nvSpPr>
        <p:spPr>
          <a:xfrm>
            <a:off x="71331" y="1090315"/>
            <a:ext cx="2550314" cy="369332"/>
          </a:xfrm>
          <a:prstGeom prst="rect">
            <a:avLst/>
          </a:prstGeom>
          <a:noFill/>
        </p:spPr>
        <p:txBody>
          <a:bodyPr wrap="none" rtlCol="0">
            <a:spAutoFit/>
          </a:bodyPr>
          <a:lstStyle/>
          <a:p>
            <a:r>
              <a:rPr lang="en-US" b="1" dirty="0">
                <a:solidFill>
                  <a:srgbClr val="FFFF00"/>
                </a:solidFill>
              </a:rPr>
              <a:t>Pre-Retirement Checklist</a:t>
            </a:r>
          </a:p>
        </p:txBody>
      </p:sp>
      <p:sp>
        <p:nvSpPr>
          <p:cNvPr id="5" name="TextBox 4">
            <a:extLst>
              <a:ext uri="{FF2B5EF4-FFF2-40B4-BE49-F238E27FC236}">
                <a16:creationId xmlns:a16="http://schemas.microsoft.com/office/drawing/2014/main" id="{F0BD0CD3-83B9-4C75-9FD0-5D570D435CA3}"/>
              </a:ext>
            </a:extLst>
          </p:cNvPr>
          <p:cNvSpPr txBox="1"/>
          <p:nvPr/>
        </p:nvSpPr>
        <p:spPr>
          <a:xfrm>
            <a:off x="0" y="1397258"/>
            <a:ext cx="7458843" cy="5293757"/>
          </a:xfrm>
          <a:prstGeom prst="rect">
            <a:avLst/>
          </a:prstGeom>
          <a:noFill/>
          <a:ln w="19050">
            <a:solidFill>
              <a:schemeClr val="tx2">
                <a:lumMod val="50000"/>
              </a:schemeClr>
            </a:solidFill>
          </a:ln>
        </p:spPr>
        <p:txBody>
          <a:bodyPr wrap="square" rtlCol="0">
            <a:spAutoFit/>
          </a:bodyPr>
          <a:lstStyle/>
          <a:p>
            <a:pPr marL="285750" indent="-285750">
              <a:buFont typeface="Wingdings" panose="05000000000000000000" pitchFamily="2" charset="2"/>
              <a:buChar char="q"/>
            </a:pPr>
            <a:r>
              <a:rPr lang="en-US" sz="1300" b="1" dirty="0">
                <a:solidFill>
                  <a:schemeClr val="bg1"/>
                </a:solidFill>
              </a:rPr>
              <a:t>Familiarize yourself with the TRS Benefits.</a:t>
            </a:r>
          </a:p>
          <a:p>
            <a:pPr marL="742950" lvl="1" indent="-285750">
              <a:buFont typeface="Arial" panose="020B0604020202020204" pitchFamily="34" charset="0"/>
              <a:buChar char="•"/>
            </a:pPr>
            <a:r>
              <a:rPr lang="en-US" sz="1300" b="1" dirty="0">
                <a:solidFill>
                  <a:schemeClr val="bg1"/>
                </a:solidFill>
              </a:rPr>
              <a:t>Visit </a:t>
            </a:r>
            <a:r>
              <a:rPr lang="en-US" sz="1300" b="1" dirty="0">
                <a:solidFill>
                  <a:schemeClr val="bg1"/>
                </a:solidFill>
                <a:hlinkClick r:id="rId3">
                  <a:extLst>
                    <a:ext uri="{A12FA001-AC4F-418D-AE19-62706E023703}">
                      <ahyp:hlinkClr xmlns:ahyp="http://schemas.microsoft.com/office/drawing/2018/hyperlinkcolor" val="tx"/>
                    </a:ext>
                  </a:extLst>
                </a:hlinkClick>
              </a:rPr>
              <a:t>www.ct.gov/TRB</a:t>
            </a:r>
            <a:endParaRPr lang="en-US" sz="1300" b="1" dirty="0">
              <a:solidFill>
                <a:schemeClr val="bg1"/>
              </a:solidFill>
            </a:endParaRPr>
          </a:p>
          <a:p>
            <a:pPr marL="742950" lvl="1" indent="-285750">
              <a:buFont typeface="Arial" panose="020B0604020202020204" pitchFamily="34" charset="0"/>
              <a:buChar char="•"/>
            </a:pPr>
            <a:r>
              <a:rPr lang="en-US" sz="1300" b="1" dirty="0">
                <a:solidFill>
                  <a:schemeClr val="bg1"/>
                </a:solidFill>
              </a:rPr>
              <a:t>Review the active teacher handbook</a:t>
            </a:r>
          </a:p>
          <a:p>
            <a:pPr marL="742950" lvl="1" indent="-285750">
              <a:buFont typeface="Arial" panose="020B0604020202020204" pitchFamily="34" charset="0"/>
              <a:buChar char="•"/>
            </a:pPr>
            <a:r>
              <a:rPr lang="en-US" sz="1300" b="1" dirty="0">
                <a:solidFill>
                  <a:schemeClr val="bg1"/>
                </a:solidFill>
              </a:rPr>
              <a:t>Visit the </a:t>
            </a:r>
            <a:r>
              <a:rPr lang="en-US" sz="1300" b="1" dirty="0">
                <a:solidFill>
                  <a:schemeClr val="bg1"/>
                </a:solidFill>
                <a:hlinkClick r:id="rId4">
                  <a:extLst>
                    <a:ext uri="{A12FA001-AC4F-418D-AE19-62706E023703}">
                      <ahyp:hlinkClr xmlns:ahyp="http://schemas.microsoft.com/office/drawing/2018/hyperlinkcolor" val="tx"/>
                    </a:ext>
                  </a:extLst>
                </a:hlinkClick>
              </a:rPr>
              <a:t>Retirement Information</a:t>
            </a:r>
            <a:r>
              <a:rPr lang="en-US" sz="1300" b="1" dirty="0">
                <a:solidFill>
                  <a:schemeClr val="bg1"/>
                </a:solidFill>
              </a:rPr>
              <a:t> section of the website</a:t>
            </a:r>
          </a:p>
          <a:p>
            <a:pPr lvl="1"/>
            <a:endParaRPr lang="en-US" sz="1300" b="1" dirty="0">
              <a:solidFill>
                <a:schemeClr val="bg1"/>
              </a:solidFill>
            </a:endParaRPr>
          </a:p>
          <a:p>
            <a:pPr marL="285750" indent="-285750">
              <a:buFont typeface="Wingdings" panose="05000000000000000000" pitchFamily="2" charset="2"/>
              <a:buChar char="q"/>
            </a:pPr>
            <a:r>
              <a:rPr lang="en-US" sz="1300" b="1" dirty="0">
                <a:solidFill>
                  <a:schemeClr val="bg1"/>
                </a:solidFill>
              </a:rPr>
              <a:t>Review your </a:t>
            </a:r>
            <a:r>
              <a:rPr lang="en-US" sz="1300" b="1" dirty="0">
                <a:solidFill>
                  <a:schemeClr val="bg1"/>
                </a:solidFill>
                <a:hlinkClick r:id="rId5">
                  <a:extLst>
                    <a:ext uri="{A12FA001-AC4F-418D-AE19-62706E023703}">
                      <ahyp:hlinkClr xmlns:ahyp="http://schemas.microsoft.com/office/drawing/2018/hyperlinkcolor" val="tx"/>
                    </a:ext>
                  </a:extLst>
                </a:hlinkClick>
              </a:rPr>
              <a:t>Annual Statement </a:t>
            </a:r>
            <a:r>
              <a:rPr lang="en-US" sz="1300" b="1" dirty="0">
                <a:solidFill>
                  <a:schemeClr val="bg1"/>
                </a:solidFill>
              </a:rPr>
              <a:t>for accuracy and consider whether any service is available for purchase. If you find an error, contact TRB.</a:t>
            </a:r>
          </a:p>
          <a:p>
            <a:endParaRPr lang="en-US" sz="1300" b="1" dirty="0">
              <a:solidFill>
                <a:schemeClr val="bg1"/>
              </a:solidFill>
            </a:endParaRPr>
          </a:p>
          <a:p>
            <a:pPr marL="285750" indent="-285750">
              <a:buFont typeface="Wingdings" panose="05000000000000000000" pitchFamily="2" charset="2"/>
              <a:buChar char="q"/>
            </a:pPr>
            <a:r>
              <a:rPr lang="en-US" sz="1300" b="1" dirty="0">
                <a:solidFill>
                  <a:schemeClr val="bg1"/>
                </a:solidFill>
              </a:rPr>
              <a:t>Generate a </a:t>
            </a:r>
            <a:r>
              <a:rPr lang="en-US" sz="1300" b="1" dirty="0">
                <a:solidFill>
                  <a:schemeClr val="bg1"/>
                </a:solidFill>
                <a:hlinkClick r:id="rId6">
                  <a:extLst>
                    <a:ext uri="{A12FA001-AC4F-418D-AE19-62706E023703}">
                      <ahyp:hlinkClr xmlns:ahyp="http://schemas.microsoft.com/office/drawing/2018/hyperlinkcolor" val="tx"/>
                    </a:ext>
                  </a:extLst>
                </a:hlinkClick>
              </a:rPr>
              <a:t>Retirement Benefit Estimate</a:t>
            </a:r>
            <a:r>
              <a:rPr lang="en-US" sz="1300" b="1" dirty="0">
                <a:solidFill>
                  <a:schemeClr val="bg1"/>
                </a:solidFill>
              </a:rPr>
              <a:t> using the calculator available on our website.</a:t>
            </a:r>
          </a:p>
          <a:p>
            <a:endParaRPr lang="en-US" sz="1300" b="1" dirty="0">
              <a:solidFill>
                <a:schemeClr val="bg1"/>
              </a:solidFill>
            </a:endParaRPr>
          </a:p>
          <a:p>
            <a:pPr marL="285750" indent="-285750">
              <a:buFont typeface="Wingdings" panose="05000000000000000000" pitchFamily="2" charset="2"/>
              <a:buChar char="q"/>
            </a:pPr>
            <a:r>
              <a:rPr lang="en-US" sz="1300" b="1" dirty="0">
                <a:solidFill>
                  <a:schemeClr val="bg1"/>
                </a:solidFill>
              </a:rPr>
              <a:t>Request an estimate of your retirement benefit from the Social Security Administration.</a:t>
            </a:r>
          </a:p>
          <a:p>
            <a:endParaRPr lang="en-US" sz="1300" b="1" dirty="0">
              <a:solidFill>
                <a:schemeClr val="bg1"/>
              </a:solidFill>
            </a:endParaRPr>
          </a:p>
          <a:p>
            <a:pPr marL="285750" indent="-285750">
              <a:buFont typeface="Wingdings" panose="05000000000000000000" pitchFamily="2" charset="2"/>
              <a:buChar char="q"/>
            </a:pPr>
            <a:r>
              <a:rPr lang="en-US" sz="1300" b="1" dirty="0">
                <a:solidFill>
                  <a:schemeClr val="bg1"/>
                </a:solidFill>
              </a:rPr>
              <a:t>Review your options for the voluntary and supplemental (1%) accounts.</a:t>
            </a:r>
          </a:p>
          <a:p>
            <a:endParaRPr lang="en-US" sz="1300" b="1" dirty="0">
              <a:solidFill>
                <a:schemeClr val="bg1"/>
              </a:solidFill>
            </a:endParaRPr>
          </a:p>
          <a:p>
            <a:pPr marL="285750" indent="-285750">
              <a:buFont typeface="Wingdings" panose="05000000000000000000" pitchFamily="2" charset="2"/>
              <a:buChar char="q"/>
            </a:pPr>
            <a:r>
              <a:rPr lang="en-US" sz="1300" b="1" dirty="0">
                <a:solidFill>
                  <a:schemeClr val="bg1"/>
                </a:solidFill>
              </a:rPr>
              <a:t>Print out the </a:t>
            </a:r>
            <a:r>
              <a:rPr lang="en-US" sz="1300" b="1" dirty="0">
                <a:solidFill>
                  <a:schemeClr val="bg1"/>
                </a:solidFill>
                <a:hlinkClick r:id="rId7">
                  <a:extLst>
                    <a:ext uri="{A12FA001-AC4F-418D-AE19-62706E023703}">
                      <ahyp:hlinkClr xmlns:ahyp="http://schemas.microsoft.com/office/drawing/2018/hyperlinkcolor" val="tx"/>
                    </a:ext>
                  </a:extLst>
                </a:hlinkClick>
              </a:rPr>
              <a:t>Application For Retirement Benefits</a:t>
            </a:r>
            <a:r>
              <a:rPr lang="en-US" sz="1300" b="1" dirty="0">
                <a:solidFill>
                  <a:schemeClr val="bg1"/>
                </a:solidFill>
              </a:rPr>
              <a:t> from the TRB website.</a:t>
            </a:r>
          </a:p>
          <a:p>
            <a:endParaRPr lang="en-US" sz="1300" b="1" dirty="0">
              <a:solidFill>
                <a:schemeClr val="bg1"/>
              </a:solidFill>
            </a:endParaRPr>
          </a:p>
          <a:p>
            <a:pPr marL="285750" indent="-285750">
              <a:buFont typeface="Wingdings" panose="05000000000000000000" pitchFamily="2" charset="2"/>
              <a:buChar char="q"/>
            </a:pPr>
            <a:r>
              <a:rPr lang="en-US" sz="1300" b="1" dirty="0">
                <a:solidFill>
                  <a:schemeClr val="bg1"/>
                </a:solidFill>
              </a:rPr>
              <a:t>Make sure you have the mandatory filing requirements as listed on page 1 of the application.</a:t>
            </a:r>
          </a:p>
          <a:p>
            <a:pPr marL="800100" lvl="1" indent="-342900">
              <a:buFont typeface="Arial" panose="020B0604020202020204" pitchFamily="34" charset="0"/>
              <a:buChar char="•"/>
            </a:pPr>
            <a:r>
              <a:rPr lang="en-US" sz="1300" b="1" dirty="0">
                <a:solidFill>
                  <a:schemeClr val="bg1"/>
                </a:solidFill>
              </a:rPr>
              <a:t>Photocopy of your Birth Certificate</a:t>
            </a:r>
          </a:p>
          <a:p>
            <a:pPr marL="800100" lvl="1" indent="-342900">
              <a:buFont typeface="Arial" panose="020B0604020202020204" pitchFamily="34" charset="0"/>
              <a:buChar char="•"/>
            </a:pPr>
            <a:r>
              <a:rPr lang="en-US" sz="1300" b="1" dirty="0">
                <a:solidFill>
                  <a:schemeClr val="bg1"/>
                </a:solidFill>
              </a:rPr>
              <a:t>Photocopy of your Co-participant’s Birth Certificate (if electing Plan D)</a:t>
            </a:r>
          </a:p>
          <a:p>
            <a:pPr marL="800100" lvl="1" indent="-342900">
              <a:buFont typeface="Arial" panose="020B0604020202020204" pitchFamily="34" charset="0"/>
              <a:buChar char="•"/>
            </a:pPr>
            <a:r>
              <a:rPr lang="en-US" sz="1300" b="1" dirty="0">
                <a:solidFill>
                  <a:schemeClr val="bg1"/>
                </a:solidFill>
              </a:rPr>
              <a:t>Acceptable documentation of potential service credit to be purchased, if applicable</a:t>
            </a:r>
          </a:p>
          <a:p>
            <a:pPr lvl="1"/>
            <a:endParaRPr lang="en-US" sz="1300" b="1" dirty="0">
              <a:solidFill>
                <a:schemeClr val="bg1"/>
              </a:solidFill>
            </a:endParaRPr>
          </a:p>
          <a:p>
            <a:pPr marL="342900" indent="-342900">
              <a:buFont typeface="Wingdings" panose="05000000000000000000" pitchFamily="2" charset="2"/>
              <a:buChar char="q"/>
            </a:pPr>
            <a:r>
              <a:rPr lang="en-US" sz="1300" b="1" dirty="0">
                <a:solidFill>
                  <a:schemeClr val="bg1"/>
                </a:solidFill>
              </a:rPr>
              <a:t>Time your retirement to fit your goals. Consider these items:</a:t>
            </a:r>
          </a:p>
          <a:p>
            <a:pPr marL="800100" lvl="1" indent="-342900">
              <a:buFont typeface="Arial" panose="020B0604020202020204" pitchFamily="34" charset="0"/>
              <a:buChar char="•"/>
            </a:pPr>
            <a:r>
              <a:rPr lang="en-US" sz="1300" b="1" dirty="0">
                <a:solidFill>
                  <a:schemeClr val="bg1"/>
                </a:solidFill>
              </a:rPr>
              <a:t>Your first pension deposit may take up to 3 months </a:t>
            </a:r>
          </a:p>
          <a:p>
            <a:pPr marL="800100" lvl="1" indent="-342900">
              <a:buFont typeface="Arial" panose="020B0604020202020204" pitchFamily="34" charset="0"/>
              <a:buChar char="•"/>
            </a:pPr>
            <a:r>
              <a:rPr lang="en-US" sz="1300" b="1" dirty="0">
                <a:solidFill>
                  <a:schemeClr val="bg1"/>
                </a:solidFill>
              </a:rPr>
              <a:t>Purchase service as early as possible to avoid tight deadlines around retirement</a:t>
            </a:r>
          </a:p>
          <a:p>
            <a:pPr lvl="1"/>
            <a:endParaRPr lang="en-US" sz="1300" b="1" dirty="0">
              <a:solidFill>
                <a:schemeClr val="bg1"/>
              </a:solidFill>
            </a:endParaRPr>
          </a:p>
          <a:p>
            <a:pPr marL="285750" indent="-285750">
              <a:buFont typeface="Wingdings" panose="05000000000000000000" pitchFamily="2" charset="2"/>
              <a:buChar char="q"/>
            </a:pPr>
            <a:r>
              <a:rPr lang="en-US" sz="1300" b="1" dirty="0">
                <a:solidFill>
                  <a:schemeClr val="bg1"/>
                </a:solidFill>
              </a:rPr>
              <a:t>Plan your health insurance enrollment (more on Health on </a:t>
            </a:r>
            <a:r>
              <a:rPr lang="en-US" sz="1300" b="1">
                <a:solidFill>
                  <a:schemeClr val="bg1"/>
                </a:solidFill>
              </a:rPr>
              <a:t>slide 22!).</a:t>
            </a:r>
            <a:endParaRPr lang="en-US" sz="1300" b="1" dirty="0">
              <a:solidFill>
                <a:schemeClr val="bg1"/>
              </a:solidFill>
            </a:endParaRPr>
          </a:p>
        </p:txBody>
      </p:sp>
    </p:spTree>
    <p:extLst>
      <p:ext uri="{BB962C8B-B14F-4D97-AF65-F5344CB8AC3E}">
        <p14:creationId xmlns:p14="http://schemas.microsoft.com/office/powerpoint/2010/main" val="1602119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r="-53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ACAF4F-6100-4529-962D-6FAF4F27FB06}"/>
              </a:ext>
            </a:extLst>
          </p:cNvPr>
          <p:cNvSpPr/>
          <p:nvPr/>
        </p:nvSpPr>
        <p:spPr>
          <a:xfrm>
            <a:off x="400731" y="313560"/>
            <a:ext cx="4927049" cy="769441"/>
          </a:xfrm>
          <a:prstGeom prst="rect">
            <a:avLst/>
          </a:prstGeom>
          <a:noFill/>
          <a:ln w="28575">
            <a:solidFill>
              <a:schemeClr val="bg1"/>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square" lIns="91440" tIns="45720" rIns="91440" bIns="45720">
            <a:spAutoFit/>
          </a:bodyPr>
          <a:lstStyle/>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AFTER YOU RETIRE</a:t>
            </a:r>
          </a:p>
        </p:txBody>
      </p:sp>
      <p:sp>
        <p:nvSpPr>
          <p:cNvPr id="6" name="TextBox 5">
            <a:extLst>
              <a:ext uri="{FF2B5EF4-FFF2-40B4-BE49-F238E27FC236}">
                <a16:creationId xmlns:a16="http://schemas.microsoft.com/office/drawing/2014/main" id="{C567A192-7CC6-4595-A45F-9FA3ED98DEA3}"/>
              </a:ext>
            </a:extLst>
          </p:cNvPr>
          <p:cNvSpPr txBox="1"/>
          <p:nvPr/>
        </p:nvSpPr>
        <p:spPr>
          <a:xfrm>
            <a:off x="297423" y="1482686"/>
            <a:ext cx="5338268" cy="3046988"/>
          </a:xfrm>
          <a:prstGeom prst="rect">
            <a:avLst/>
          </a:prstGeom>
          <a:noFill/>
        </p:spPr>
        <p:txBody>
          <a:bodyPr wrap="square" rtlCol="0">
            <a:spAutoFit/>
          </a:bodyPr>
          <a:lstStyle/>
          <a:p>
            <a:r>
              <a:rPr lang="en-US" sz="1400" b="1" dirty="0">
                <a:solidFill>
                  <a:schemeClr val="bg1"/>
                </a:solidFill>
              </a:rPr>
              <a:t>Once you’ve submitted your retirement application here is what you can expect:</a:t>
            </a:r>
          </a:p>
          <a:p>
            <a:endParaRPr lang="en-US" sz="1000" b="1" dirty="0">
              <a:solidFill>
                <a:schemeClr val="bg1"/>
              </a:solidFill>
            </a:endParaRPr>
          </a:p>
          <a:p>
            <a:pPr marL="342900" indent="-342900">
              <a:buFont typeface="+mj-lt"/>
              <a:buAutoNum type="arabicPeriod"/>
            </a:pPr>
            <a:r>
              <a:rPr lang="en-US" sz="1400" b="1" dirty="0">
                <a:solidFill>
                  <a:schemeClr val="bg1"/>
                </a:solidFill>
              </a:rPr>
              <a:t>2 weeks after you file: You’ll receive a confirmation via email once your application is received and verified that all necessary paperwork has been submitted</a:t>
            </a:r>
          </a:p>
          <a:p>
            <a:pPr marL="342900" indent="-342900">
              <a:buFont typeface="+mj-lt"/>
              <a:buAutoNum type="arabicPeriod"/>
            </a:pPr>
            <a:r>
              <a:rPr lang="en-US" sz="1400" b="1" dirty="0">
                <a:solidFill>
                  <a:schemeClr val="bg1"/>
                </a:solidFill>
              </a:rPr>
              <a:t>3-5 weeks after you file: You’ll receive a benefit estimate. This is only an estimate and not a guaranteed benefit amount.</a:t>
            </a:r>
          </a:p>
          <a:p>
            <a:pPr marL="342900" indent="-342900">
              <a:buFont typeface="+mj-lt"/>
              <a:buAutoNum type="arabicPeriod"/>
            </a:pPr>
            <a:r>
              <a:rPr lang="en-US" sz="1400" b="1" dirty="0">
                <a:solidFill>
                  <a:schemeClr val="bg1"/>
                </a:solidFill>
              </a:rPr>
              <a:t>You’ll receive your first pension deposit at the end of the month following your retirement. For July 1 retirements your first pension deposit is at the end of August and is a double deposit to include your July pension.. </a:t>
            </a:r>
          </a:p>
          <a:p>
            <a:pPr marL="342900" indent="-342900">
              <a:buFont typeface="+mj-lt"/>
              <a:buAutoNum type="arabicPeriod"/>
            </a:pPr>
            <a:endParaRPr lang="en-US" sz="1400" b="1" dirty="0">
              <a:solidFill>
                <a:schemeClr val="bg1"/>
              </a:solidFill>
            </a:endParaRPr>
          </a:p>
          <a:p>
            <a:pPr marL="342900" indent="-342900">
              <a:buFont typeface="+mj-lt"/>
              <a:buAutoNum type="arabicPeriod"/>
            </a:pPr>
            <a:endParaRPr lang="en-US" sz="1400" b="1" dirty="0">
              <a:solidFill>
                <a:schemeClr val="bg1"/>
              </a:solidFill>
            </a:endParaRPr>
          </a:p>
        </p:txBody>
      </p:sp>
      <p:sp>
        <p:nvSpPr>
          <p:cNvPr id="8" name="TextBox 7">
            <a:extLst>
              <a:ext uri="{FF2B5EF4-FFF2-40B4-BE49-F238E27FC236}">
                <a16:creationId xmlns:a16="http://schemas.microsoft.com/office/drawing/2014/main" id="{58FBB02D-BA90-4AF5-8B8F-683AAEEE00C8}"/>
              </a:ext>
            </a:extLst>
          </p:cNvPr>
          <p:cNvSpPr txBox="1"/>
          <p:nvPr/>
        </p:nvSpPr>
        <p:spPr>
          <a:xfrm>
            <a:off x="297423" y="3989456"/>
            <a:ext cx="7073761" cy="1815882"/>
          </a:xfrm>
          <a:prstGeom prst="rect">
            <a:avLst/>
          </a:prstGeom>
          <a:noFill/>
        </p:spPr>
        <p:txBody>
          <a:bodyPr wrap="square">
            <a:spAutoFit/>
          </a:bodyPr>
          <a:lstStyle/>
          <a:p>
            <a:pPr marL="342900" indent="-342900">
              <a:buFont typeface="+mj-lt"/>
              <a:buAutoNum type="arabicPeriod" startAt="4"/>
            </a:pPr>
            <a:r>
              <a:rPr lang="en-US" sz="1400" b="1" dirty="0">
                <a:solidFill>
                  <a:schemeClr val="bg1"/>
                </a:solidFill>
              </a:rPr>
              <a:t>Following your </a:t>
            </a:r>
            <a:r>
              <a:rPr lang="en-US" sz="1400" b="1">
                <a:solidFill>
                  <a:schemeClr val="bg1"/>
                </a:solidFill>
              </a:rPr>
              <a:t>first deposit you’ll </a:t>
            </a:r>
            <a:r>
              <a:rPr lang="en-US" sz="1400" b="1" dirty="0">
                <a:solidFill>
                  <a:schemeClr val="bg1"/>
                </a:solidFill>
              </a:rPr>
              <a:t>receive two key documents</a:t>
            </a:r>
          </a:p>
          <a:p>
            <a:pPr marL="800100" lvl="1" indent="-342900">
              <a:buFont typeface="+mj-lt"/>
              <a:buAutoNum type="alphaLcParenR"/>
            </a:pPr>
            <a:r>
              <a:rPr lang="en-US" sz="1400" b="1" dirty="0">
                <a:solidFill>
                  <a:schemeClr val="bg1"/>
                </a:solidFill>
              </a:rPr>
              <a:t>Award document – The official benefit award amount. Save a copy for your records as this may be required in the future should you apply for loans, purchase a home, or need proof of income.</a:t>
            </a:r>
          </a:p>
          <a:p>
            <a:pPr marL="800100" lvl="1" indent="-342900">
              <a:buFont typeface="+mj-lt"/>
              <a:buAutoNum type="alphaLcParenR"/>
            </a:pPr>
            <a:r>
              <a:rPr lang="en-US" sz="1400" b="1" dirty="0">
                <a:solidFill>
                  <a:schemeClr val="bg1"/>
                </a:solidFill>
              </a:rPr>
              <a:t>EFT Benefit Change notice – A summary of the deposit you received and any deductions or withholdings. You will receive a copy of this whenever there is a change to your pension. You DO NOT receive a monthly statement.</a:t>
            </a:r>
          </a:p>
          <a:p>
            <a:pPr marL="800100" lvl="1" indent="-342900">
              <a:buFont typeface="+mj-lt"/>
              <a:buAutoNum type="alphaLcParenR"/>
            </a:pPr>
            <a:endParaRPr lang="en-US" sz="1400" dirty="0"/>
          </a:p>
        </p:txBody>
      </p:sp>
    </p:spTree>
    <p:extLst>
      <p:ext uri="{BB962C8B-B14F-4D97-AF65-F5344CB8AC3E}">
        <p14:creationId xmlns:p14="http://schemas.microsoft.com/office/powerpoint/2010/main" val="3320981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46" name="Rectangle 35">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37">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9B176D3-BD01-4847-A2A2-B0DBB1D49C88}"/>
              </a:ext>
            </a:extLst>
          </p:cNvPr>
          <p:cNvSpPr txBox="1"/>
          <p:nvPr/>
        </p:nvSpPr>
        <p:spPr>
          <a:xfrm>
            <a:off x="1255058" y="5621037"/>
            <a:ext cx="9681882" cy="739880"/>
          </a:xfrm>
          <a:prstGeom prst="ellipse">
            <a:avLst/>
          </a:prstGeom>
        </p:spPr>
        <p:txBody>
          <a:bodyPr vert="horz" lIns="91440" tIns="45720" rIns="91440" bIns="45720" rtlCol="0" anchor="b">
            <a:noAutofit/>
          </a:bodyPr>
          <a:lstStyle/>
          <a:p>
            <a:pPr algn="ctr">
              <a:lnSpc>
                <a:spcPct val="90000"/>
              </a:lnSpc>
              <a:spcBef>
                <a:spcPct val="0"/>
              </a:spcBef>
              <a:spcAft>
                <a:spcPts val="600"/>
              </a:spcAft>
            </a:pPr>
            <a:r>
              <a:rPr lang="en-US" kern="1200" dirty="0">
                <a:ln w="0"/>
                <a:solidFill>
                  <a:schemeClr val="tx1">
                    <a:lumMod val="85000"/>
                    <a:lumOff val="15000"/>
                  </a:schemeClr>
                </a:solidFill>
                <a:effectLst>
                  <a:outerShdw blurRad="38100" dist="19050" dir="2700000" algn="tl" rotWithShape="0">
                    <a:schemeClr val="dk1">
                      <a:alpha val="40000"/>
                    </a:schemeClr>
                  </a:outerShdw>
                </a:effectLst>
                <a:latin typeface="+mj-lt"/>
                <a:ea typeface="+mj-ea"/>
                <a:cs typeface="+mj-cs"/>
              </a:rPr>
              <a:t>From all of us at the Connecticut Teachers’ Retirement Board:</a:t>
            </a:r>
          </a:p>
          <a:p>
            <a:pPr algn="ctr">
              <a:lnSpc>
                <a:spcPct val="90000"/>
              </a:lnSpc>
              <a:spcBef>
                <a:spcPct val="0"/>
              </a:spcBef>
              <a:spcAft>
                <a:spcPts val="600"/>
              </a:spcAft>
            </a:pPr>
            <a:r>
              <a:rPr lang="en-US" sz="4000" kern="1200" dirty="0">
                <a:ln w="0">
                  <a:solidFill>
                    <a:schemeClr val="tx1"/>
                  </a:solidFill>
                </a:ln>
                <a:effectLst>
                  <a:glow rad="101600">
                    <a:schemeClr val="accent1">
                      <a:satMod val="175000"/>
                      <a:alpha val="40000"/>
                    </a:schemeClr>
                  </a:glow>
                  <a:outerShdw blurRad="38100" dist="19050" dir="2700000" algn="tl" rotWithShape="0">
                    <a:schemeClr val="dk1">
                      <a:alpha val="40000"/>
                    </a:schemeClr>
                  </a:outerShdw>
                </a:effectLst>
                <a:latin typeface="+mj-lt"/>
                <a:ea typeface="+mj-ea"/>
                <a:cs typeface="+mj-cs"/>
              </a:rPr>
              <a:t>Welcome to Retirement!</a:t>
            </a:r>
          </a:p>
        </p:txBody>
      </p:sp>
      <p:pic>
        <p:nvPicPr>
          <p:cNvPr id="4" name="Video 3">
            <a:hlinkClick r:id="" action="ppaction://media"/>
            <a:extLst>
              <a:ext uri="{FF2B5EF4-FFF2-40B4-BE49-F238E27FC236}">
                <a16:creationId xmlns:a16="http://schemas.microsoft.com/office/drawing/2014/main" id="{E0DC550C-3CDA-4B84-AF17-2D9937EDAC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40894" y="579473"/>
            <a:ext cx="7510210" cy="4224493"/>
          </a:xfrm>
          <a:prstGeom prst="rect">
            <a:avLst/>
          </a:prstGeom>
        </p:spPr>
      </p:pic>
    </p:spTree>
    <p:extLst>
      <p:ext uri="{BB962C8B-B14F-4D97-AF65-F5344CB8AC3E}">
        <p14:creationId xmlns:p14="http://schemas.microsoft.com/office/powerpoint/2010/main" val="1001614286"/>
      </p:ext>
    </p:extLst>
  </p:cSld>
  <p:clrMapOvr>
    <a:masterClrMapping/>
  </p:clrMapOvr>
  <p:timing>
    <p:tnLst>
      <p:par>
        <p:cTn id="1" dur="indefinite" restart="never" nodeType="tmRoot">
          <p:childTnLst>
            <p:video>
              <p:cMediaNode vol="80000" mute="1">
                <p:cTn id="2"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E673A3-F23B-492E-9BEB-8F58ED021E41}"/>
              </a:ext>
            </a:extLst>
          </p:cNvPr>
          <p:cNvSpPr/>
          <p:nvPr/>
        </p:nvSpPr>
        <p:spPr>
          <a:xfrm>
            <a:off x="1749298" y="319385"/>
            <a:ext cx="8693405" cy="923330"/>
          </a:xfrm>
          <a:prstGeom prst="rect">
            <a:avLst/>
          </a:prstGeom>
          <a:noFill/>
          <a:ln w="28575">
            <a:solidFill>
              <a:srgbClr val="002060"/>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TRB’S DEFINED BENEFIT PLAN</a:t>
            </a:r>
          </a:p>
        </p:txBody>
      </p:sp>
      <p:sp>
        <p:nvSpPr>
          <p:cNvPr id="4" name="Plaque 3">
            <a:extLst>
              <a:ext uri="{FF2B5EF4-FFF2-40B4-BE49-F238E27FC236}">
                <a16:creationId xmlns:a16="http://schemas.microsoft.com/office/drawing/2014/main" id="{3CA73307-5F34-4DF2-AF6B-89A1C553C165}"/>
              </a:ext>
            </a:extLst>
          </p:cNvPr>
          <p:cNvSpPr/>
          <p:nvPr/>
        </p:nvSpPr>
        <p:spPr>
          <a:xfrm>
            <a:off x="586866" y="2197383"/>
            <a:ext cx="4087188" cy="3311978"/>
          </a:xfrm>
          <a:prstGeom prst="plaque">
            <a:avLst/>
          </a:prstGeom>
          <a:solidFill>
            <a:schemeClr val="bg2"/>
          </a:solidFill>
          <a:ln w="28575">
            <a:solidFill>
              <a:srgbClr val="2A467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Your pension is a Contributory    Defined Benefit Plan.</a:t>
            </a:r>
          </a:p>
          <a:p>
            <a:r>
              <a:rPr lang="en-US" sz="1600" dirty="0"/>
              <a:t>What that means:</a:t>
            </a:r>
          </a:p>
          <a:p>
            <a:pPr marL="342900" indent="-342900">
              <a:buFont typeface="Arial" panose="020B0604020202020204" pitchFamily="34" charset="0"/>
              <a:buChar char="•"/>
            </a:pPr>
            <a:r>
              <a:rPr lang="en-US" sz="1600" dirty="0"/>
              <a:t>Your pension is based on your age, years of service, and 3. highest annual salaries.</a:t>
            </a:r>
          </a:p>
          <a:p>
            <a:pPr marL="342900" indent="-342900">
              <a:buFont typeface="Arial" panose="020B0604020202020204" pitchFamily="34" charset="0"/>
              <a:buChar char="•"/>
            </a:pPr>
            <a:r>
              <a:rPr lang="en-US" sz="1600" dirty="0"/>
              <a:t>It is not based on your contributions.</a:t>
            </a:r>
          </a:p>
          <a:p>
            <a:pPr marL="342900" indent="-342900">
              <a:buFont typeface="Arial" panose="020B0604020202020204" pitchFamily="34" charset="0"/>
              <a:buChar char="•"/>
            </a:pPr>
            <a:r>
              <a:rPr lang="en-US" sz="1600" dirty="0"/>
              <a:t>Monthly payments are guaranteed for the retiree’s lifetime.</a:t>
            </a:r>
          </a:p>
        </p:txBody>
      </p:sp>
      <p:grpSp>
        <p:nvGrpSpPr>
          <p:cNvPr id="24" name="Group 23">
            <a:extLst>
              <a:ext uri="{FF2B5EF4-FFF2-40B4-BE49-F238E27FC236}">
                <a16:creationId xmlns:a16="http://schemas.microsoft.com/office/drawing/2014/main" id="{D2259DD2-E5CA-4945-B76C-33C5E43D48A1}"/>
              </a:ext>
            </a:extLst>
          </p:cNvPr>
          <p:cNvGrpSpPr/>
          <p:nvPr/>
        </p:nvGrpSpPr>
        <p:grpSpPr>
          <a:xfrm>
            <a:off x="6210300" y="1242715"/>
            <a:ext cx="3781425" cy="5553075"/>
            <a:chOff x="6104577" y="1071265"/>
            <a:chExt cx="3867150" cy="5815310"/>
          </a:xfrm>
        </p:grpSpPr>
        <p:graphicFrame>
          <p:nvGraphicFramePr>
            <p:cNvPr id="22" name="Diagram 21">
              <a:extLst>
                <a:ext uri="{FF2B5EF4-FFF2-40B4-BE49-F238E27FC236}">
                  <a16:creationId xmlns:a16="http://schemas.microsoft.com/office/drawing/2014/main" id="{A3FEB93A-EF77-4F69-981C-C758C0F13C33}"/>
                </a:ext>
              </a:extLst>
            </p:cNvPr>
            <p:cNvGraphicFramePr/>
            <p:nvPr>
              <p:extLst>
                <p:ext uri="{D42A27DB-BD31-4B8C-83A1-F6EECF244321}">
                  <p14:modId xmlns:p14="http://schemas.microsoft.com/office/powerpoint/2010/main" val="709070211"/>
                </p:ext>
              </p:extLst>
            </p:nvPr>
          </p:nvGraphicFramePr>
          <p:xfrm>
            <a:off x="6104577" y="1071265"/>
            <a:ext cx="3867150" cy="33119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3" name="Diagram 22">
              <a:extLst>
                <a:ext uri="{FF2B5EF4-FFF2-40B4-BE49-F238E27FC236}">
                  <a16:creationId xmlns:a16="http://schemas.microsoft.com/office/drawing/2014/main" id="{DE4D2C2A-0F01-412C-BD5A-010FB570CA89}"/>
                </a:ext>
              </a:extLst>
            </p:cNvPr>
            <p:cNvGraphicFramePr/>
            <p:nvPr>
              <p:extLst>
                <p:ext uri="{D42A27DB-BD31-4B8C-83A1-F6EECF244321}">
                  <p14:modId xmlns:p14="http://schemas.microsoft.com/office/powerpoint/2010/main" val="2665266064"/>
                </p:ext>
              </p:extLst>
            </p:nvPr>
          </p:nvGraphicFramePr>
          <p:xfrm>
            <a:off x="6438136" y="4161670"/>
            <a:ext cx="3200032" cy="272490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spTree>
    <p:extLst>
      <p:ext uri="{BB962C8B-B14F-4D97-AF65-F5344CB8AC3E}">
        <p14:creationId xmlns:p14="http://schemas.microsoft.com/office/powerpoint/2010/main" val="2026363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14AAF7A5-E4B4-4798-8388-8C132444547B}"/>
              </a:ext>
            </a:extLst>
          </p:cNvPr>
          <p:cNvSpPr/>
          <p:nvPr/>
        </p:nvSpPr>
        <p:spPr>
          <a:xfrm>
            <a:off x="911738" y="1687042"/>
            <a:ext cx="3753293" cy="701749"/>
          </a:xfrm>
          <a:prstGeom prst="round2DiagRect">
            <a:avLst/>
          </a:prstGeom>
          <a:solidFill>
            <a:schemeClr val="accent6">
              <a:lumMod val="40000"/>
              <a:lumOff val="60000"/>
            </a:schemeClr>
          </a:solidFill>
          <a:ln>
            <a:solidFill>
              <a:schemeClr val="accent6">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Normal Retirement</a:t>
            </a:r>
          </a:p>
        </p:txBody>
      </p:sp>
      <p:sp>
        <p:nvSpPr>
          <p:cNvPr id="4" name="Rectangle: Diagonal Corners Rounded 3">
            <a:extLst>
              <a:ext uri="{FF2B5EF4-FFF2-40B4-BE49-F238E27FC236}">
                <a16:creationId xmlns:a16="http://schemas.microsoft.com/office/drawing/2014/main" id="{849BF7A9-09DC-4A81-95AD-AA542271DDAD}"/>
              </a:ext>
            </a:extLst>
          </p:cNvPr>
          <p:cNvSpPr/>
          <p:nvPr/>
        </p:nvSpPr>
        <p:spPr>
          <a:xfrm>
            <a:off x="911739" y="2913253"/>
            <a:ext cx="3753293" cy="701749"/>
          </a:xfrm>
          <a:prstGeom prst="round2DiagRect">
            <a:avLst/>
          </a:prstGeom>
          <a:solidFill>
            <a:schemeClr val="accent1">
              <a:lumMod val="40000"/>
              <a:lumOff val="60000"/>
            </a:schemeClr>
          </a:solidFill>
          <a:ln>
            <a:solidFill>
              <a:schemeClr val="accent1">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Early Retirement</a:t>
            </a:r>
          </a:p>
        </p:txBody>
      </p:sp>
      <p:sp>
        <p:nvSpPr>
          <p:cNvPr id="5" name="Rectangle: Diagonal Corners Rounded 4">
            <a:extLst>
              <a:ext uri="{FF2B5EF4-FFF2-40B4-BE49-F238E27FC236}">
                <a16:creationId xmlns:a16="http://schemas.microsoft.com/office/drawing/2014/main" id="{0BDF7835-7D36-47C3-BBF4-6FB08B62F977}"/>
              </a:ext>
            </a:extLst>
          </p:cNvPr>
          <p:cNvSpPr/>
          <p:nvPr/>
        </p:nvSpPr>
        <p:spPr>
          <a:xfrm>
            <a:off x="911739" y="4139464"/>
            <a:ext cx="3753293" cy="701749"/>
          </a:xfrm>
          <a:prstGeom prst="round2DiagRect">
            <a:avLst/>
          </a:prstGeom>
          <a:solidFill>
            <a:schemeClr val="accent2">
              <a:lumMod val="40000"/>
              <a:lumOff val="60000"/>
            </a:schemeClr>
          </a:solidFill>
          <a:ln>
            <a:solidFill>
              <a:schemeClr val="accent2">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Pro-ratable Retirement</a:t>
            </a:r>
          </a:p>
        </p:txBody>
      </p:sp>
      <p:sp>
        <p:nvSpPr>
          <p:cNvPr id="6" name="Rectangle: Diagonal Corners Rounded 5">
            <a:extLst>
              <a:ext uri="{FF2B5EF4-FFF2-40B4-BE49-F238E27FC236}">
                <a16:creationId xmlns:a16="http://schemas.microsoft.com/office/drawing/2014/main" id="{5EB87752-D62B-4008-B6A7-60ACBE493554}"/>
              </a:ext>
            </a:extLst>
          </p:cNvPr>
          <p:cNvSpPr/>
          <p:nvPr/>
        </p:nvSpPr>
        <p:spPr>
          <a:xfrm>
            <a:off x="911738" y="5365676"/>
            <a:ext cx="3753293" cy="701749"/>
          </a:xfrm>
          <a:prstGeom prst="round2DiagRect">
            <a:avLst/>
          </a:prstGeom>
          <a:solidFill>
            <a:srgbClr val="CDACE6"/>
          </a:solidFill>
          <a:ln>
            <a:solidFill>
              <a:srgbClr val="CDACE6"/>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Deferred-Vested Retirement</a:t>
            </a:r>
          </a:p>
        </p:txBody>
      </p:sp>
      <p:sp>
        <p:nvSpPr>
          <p:cNvPr id="7" name="Rectangle 6">
            <a:extLst>
              <a:ext uri="{FF2B5EF4-FFF2-40B4-BE49-F238E27FC236}">
                <a16:creationId xmlns:a16="http://schemas.microsoft.com/office/drawing/2014/main" id="{21C3EFDC-8616-4664-B26F-B8F69C2F9E3C}"/>
              </a:ext>
            </a:extLst>
          </p:cNvPr>
          <p:cNvSpPr/>
          <p:nvPr/>
        </p:nvSpPr>
        <p:spPr>
          <a:xfrm>
            <a:off x="1644814" y="306475"/>
            <a:ext cx="8902373" cy="923330"/>
          </a:xfrm>
          <a:prstGeom prst="rect">
            <a:avLst/>
          </a:prstGeom>
          <a:noFill/>
          <a:ln w="28575">
            <a:solidFill>
              <a:schemeClr val="accent1">
                <a:lumMod val="20000"/>
                <a:lumOff val="80000"/>
              </a:schemeClr>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Eligibility Rules for Retirement</a:t>
            </a:r>
          </a:p>
        </p:txBody>
      </p:sp>
      <p:cxnSp>
        <p:nvCxnSpPr>
          <p:cNvPr id="9" name="Straight Connector 8">
            <a:extLst>
              <a:ext uri="{FF2B5EF4-FFF2-40B4-BE49-F238E27FC236}">
                <a16:creationId xmlns:a16="http://schemas.microsoft.com/office/drawing/2014/main" id="{483B1546-8C8D-4266-B077-F067B325F925}"/>
              </a:ext>
            </a:extLst>
          </p:cNvPr>
          <p:cNvCxnSpPr>
            <a:cxnSpLocks/>
          </p:cNvCxnSpPr>
          <p:nvPr/>
        </p:nvCxnSpPr>
        <p:spPr>
          <a:xfrm>
            <a:off x="4705348" y="2037482"/>
            <a:ext cx="2011680" cy="0"/>
          </a:xfrm>
          <a:prstGeom prst="line">
            <a:avLst/>
          </a:prstGeom>
          <a:ln w="190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Rectangle: Diagonal Corners Rounded 9">
            <a:extLst>
              <a:ext uri="{FF2B5EF4-FFF2-40B4-BE49-F238E27FC236}">
                <a16:creationId xmlns:a16="http://schemas.microsoft.com/office/drawing/2014/main" id="{A7A6D67C-F6ED-44FD-B5F8-C9C30AE77E72}"/>
              </a:ext>
            </a:extLst>
          </p:cNvPr>
          <p:cNvSpPr/>
          <p:nvPr/>
        </p:nvSpPr>
        <p:spPr>
          <a:xfrm>
            <a:off x="6736393" y="1575819"/>
            <a:ext cx="4760281" cy="923325"/>
          </a:xfrm>
          <a:prstGeom prst="round2DiagRect">
            <a:avLst/>
          </a:prstGeom>
          <a:solidFill>
            <a:schemeClr val="accent6">
              <a:lumMod val="40000"/>
              <a:lumOff val="60000"/>
            </a:schemeClr>
          </a:solidFill>
          <a:ln>
            <a:solidFill>
              <a:schemeClr val="accent6">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US" sz="1400" dirty="0"/>
              <a:t>You are at least age 60 with 20 years of eligible CT service</a:t>
            </a:r>
          </a:p>
          <a:p>
            <a:pPr algn="ctr"/>
            <a:r>
              <a:rPr lang="en-US" sz="1400" dirty="0"/>
              <a:t>or</a:t>
            </a:r>
          </a:p>
          <a:p>
            <a:pPr marL="285750" indent="-285750">
              <a:buFont typeface="Arial" panose="020B0604020202020204" pitchFamily="34" charset="0"/>
              <a:buChar char="•"/>
            </a:pPr>
            <a:r>
              <a:rPr lang="en-US" sz="1400" dirty="0"/>
              <a:t>You are any age with at least 35 years of service, 25 of those years must be eligible CT service</a:t>
            </a:r>
          </a:p>
        </p:txBody>
      </p:sp>
      <p:sp>
        <p:nvSpPr>
          <p:cNvPr id="12" name="Rectangle: Diagonal Corners Rounded 11">
            <a:extLst>
              <a:ext uri="{FF2B5EF4-FFF2-40B4-BE49-F238E27FC236}">
                <a16:creationId xmlns:a16="http://schemas.microsoft.com/office/drawing/2014/main" id="{2EEBD7E7-42F6-4C1E-B4BA-E3E93C5EA288}"/>
              </a:ext>
            </a:extLst>
          </p:cNvPr>
          <p:cNvSpPr/>
          <p:nvPr/>
        </p:nvSpPr>
        <p:spPr>
          <a:xfrm>
            <a:off x="6736393" y="2761703"/>
            <a:ext cx="4760281" cy="1133954"/>
          </a:xfrm>
          <a:prstGeom prst="round2DiagRect">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US" sz="1400" dirty="0"/>
              <a:t>You are at least age 55 with 20 years of service, </a:t>
            </a:r>
            <a:r>
              <a:rPr lang="en-US" sz="1400"/>
              <a:t>15 years </a:t>
            </a:r>
            <a:r>
              <a:rPr lang="en-US" sz="1400" dirty="0"/>
              <a:t>of service must be eligible CT service</a:t>
            </a:r>
          </a:p>
          <a:p>
            <a:pPr algn="ctr"/>
            <a:r>
              <a:rPr lang="en-US" sz="1400" dirty="0"/>
              <a:t>or</a:t>
            </a:r>
          </a:p>
          <a:p>
            <a:pPr marL="285750" indent="-285750">
              <a:buFont typeface="Arial" panose="020B0604020202020204" pitchFamily="34" charset="0"/>
              <a:buChar char="•"/>
            </a:pPr>
            <a:r>
              <a:rPr lang="en-US" sz="1400" dirty="0"/>
              <a:t>You are any age with at least 25 years of service, 20 of those years must be eligible CT service</a:t>
            </a:r>
          </a:p>
        </p:txBody>
      </p:sp>
      <p:sp>
        <p:nvSpPr>
          <p:cNvPr id="13" name="Rectangle: Diagonal Corners Rounded 12">
            <a:extLst>
              <a:ext uri="{FF2B5EF4-FFF2-40B4-BE49-F238E27FC236}">
                <a16:creationId xmlns:a16="http://schemas.microsoft.com/office/drawing/2014/main" id="{FDDBC514-E581-4E8C-83D8-F93095C16309}"/>
              </a:ext>
            </a:extLst>
          </p:cNvPr>
          <p:cNvSpPr/>
          <p:nvPr/>
        </p:nvSpPr>
        <p:spPr>
          <a:xfrm>
            <a:off x="6736389" y="4135930"/>
            <a:ext cx="4760281" cy="775610"/>
          </a:xfrm>
          <a:prstGeom prst="round2DiagRect">
            <a:avLst/>
          </a:prstGeom>
          <a:solidFill>
            <a:schemeClr val="accent2">
              <a:lumMod val="40000"/>
              <a:lumOff val="60000"/>
            </a:schemeClr>
          </a:solidFill>
          <a:ln>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US" sz="1400" dirty="0"/>
              <a:t>You have completed at least 10 years of eligible CT service on or after age 60</a:t>
            </a:r>
          </a:p>
        </p:txBody>
      </p:sp>
      <p:sp>
        <p:nvSpPr>
          <p:cNvPr id="14" name="Rectangle: Diagonal Corners Rounded 13">
            <a:extLst>
              <a:ext uri="{FF2B5EF4-FFF2-40B4-BE49-F238E27FC236}">
                <a16:creationId xmlns:a16="http://schemas.microsoft.com/office/drawing/2014/main" id="{23A9C541-FFC8-4A48-BFDB-25674FFC7553}"/>
              </a:ext>
            </a:extLst>
          </p:cNvPr>
          <p:cNvSpPr/>
          <p:nvPr/>
        </p:nvSpPr>
        <p:spPr>
          <a:xfrm>
            <a:off x="6736389" y="5254886"/>
            <a:ext cx="4760281" cy="923325"/>
          </a:xfrm>
          <a:prstGeom prst="round2DiagRect">
            <a:avLst/>
          </a:prstGeom>
          <a:solidFill>
            <a:srgbClr val="CDACE6"/>
          </a:solidFill>
          <a:ln>
            <a:solidFill>
              <a:srgbClr val="CDACE6"/>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US" sz="1400" dirty="0"/>
              <a:t>You have completed 10 years of eligible CT service before age 60</a:t>
            </a:r>
          </a:p>
          <a:p>
            <a:pPr marL="742950" lvl="1" indent="-285750">
              <a:buFont typeface="Arial" panose="020B0604020202020204" pitchFamily="34" charset="0"/>
              <a:buChar char="•"/>
            </a:pPr>
            <a:r>
              <a:rPr lang="en-US" sz="1400" dirty="0"/>
              <a:t>Benefit is payable at or after age 60</a:t>
            </a:r>
          </a:p>
        </p:txBody>
      </p:sp>
      <p:cxnSp>
        <p:nvCxnSpPr>
          <p:cNvPr id="15" name="Straight Connector 14">
            <a:extLst>
              <a:ext uri="{FF2B5EF4-FFF2-40B4-BE49-F238E27FC236}">
                <a16:creationId xmlns:a16="http://schemas.microsoft.com/office/drawing/2014/main" id="{D3E26EC7-1B43-4867-A79D-5149D2334CB6}"/>
              </a:ext>
            </a:extLst>
          </p:cNvPr>
          <p:cNvCxnSpPr>
            <a:cxnSpLocks/>
          </p:cNvCxnSpPr>
          <p:nvPr/>
        </p:nvCxnSpPr>
        <p:spPr>
          <a:xfrm>
            <a:off x="4705347" y="3258445"/>
            <a:ext cx="2011680"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839AC20-F6BC-40C0-9DE9-4A87BFC043F5}"/>
              </a:ext>
            </a:extLst>
          </p:cNvPr>
          <p:cNvCxnSpPr>
            <a:cxnSpLocks/>
          </p:cNvCxnSpPr>
          <p:nvPr/>
        </p:nvCxnSpPr>
        <p:spPr>
          <a:xfrm>
            <a:off x="4714872" y="4484590"/>
            <a:ext cx="2011680" cy="0"/>
          </a:xfrm>
          <a:prstGeom prst="line">
            <a:avLst/>
          </a:prstGeom>
          <a:ln w="190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18B895D-5C82-48FF-BD29-5F7E741751A4}"/>
              </a:ext>
            </a:extLst>
          </p:cNvPr>
          <p:cNvCxnSpPr>
            <a:cxnSpLocks/>
          </p:cNvCxnSpPr>
          <p:nvPr/>
        </p:nvCxnSpPr>
        <p:spPr>
          <a:xfrm>
            <a:off x="4705349" y="5716549"/>
            <a:ext cx="2011680" cy="0"/>
          </a:xfrm>
          <a:prstGeom prst="line">
            <a:avLst/>
          </a:prstGeom>
          <a:ln w="19050">
            <a:solidFill>
              <a:srgbClr val="CDAC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001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2DADC"/>
            </a:gs>
            <a:gs pos="46000">
              <a:srgbClr val="C2DADC"/>
            </a:gs>
            <a:gs pos="100000">
              <a:srgbClr val="8AB5B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955BE7-2EB2-4C48-90A5-D7B68BD0EF11}"/>
              </a:ext>
            </a:extLst>
          </p:cNvPr>
          <p:cNvSpPr/>
          <p:nvPr/>
        </p:nvSpPr>
        <p:spPr>
          <a:xfrm flipH="1">
            <a:off x="-40193" y="0"/>
            <a:ext cx="4511708" cy="6858000"/>
          </a:xfrm>
          <a:prstGeom prst="rect">
            <a:avLst/>
          </a:prstGeom>
          <a:blipFill dpi="0" rotWithShape="1">
            <a:blip r:embed="rId2"/>
            <a:srcRect/>
            <a:stretch>
              <a:fillRect l="-50000" r="1000"/>
            </a:stretch>
          </a:blipFill>
          <a:ln>
            <a:noFill/>
          </a:ln>
          <a:effectLst>
            <a:softEdge rad="571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9376AAE-84A3-4BBC-9646-FC294D78D293}"/>
              </a:ext>
            </a:extLst>
          </p:cNvPr>
          <p:cNvSpPr txBox="1"/>
          <p:nvPr/>
        </p:nvSpPr>
        <p:spPr>
          <a:xfrm>
            <a:off x="1446962" y="1485833"/>
            <a:ext cx="9927772" cy="923330"/>
          </a:xfrm>
          <a:prstGeom prst="rect">
            <a:avLst/>
          </a:prstGeom>
          <a:noFill/>
        </p:spPr>
        <p:txBody>
          <a:bodyPr wrap="square" rtlCol="0">
            <a:spAutoFit/>
          </a:bodyPr>
          <a:lstStyle/>
          <a:p>
            <a:r>
              <a:rPr lang="en-US" dirty="0">
                <a:solidFill>
                  <a:schemeClr val="accent1">
                    <a:lumMod val="75000"/>
                  </a:schemeClr>
                </a:solidFill>
              </a:rPr>
              <a:t>Early retirement factors are different for members with 30 or more years of service. As a result of this fact, there may be a significant difference in the benefits from the 29</a:t>
            </a:r>
            <a:r>
              <a:rPr lang="en-US" baseline="30000" dirty="0">
                <a:solidFill>
                  <a:schemeClr val="accent1">
                    <a:lumMod val="75000"/>
                  </a:schemeClr>
                </a:solidFill>
              </a:rPr>
              <a:t>th</a:t>
            </a:r>
            <a:r>
              <a:rPr lang="en-US" dirty="0">
                <a:solidFill>
                  <a:schemeClr val="accent1">
                    <a:lumMod val="75000"/>
                  </a:schemeClr>
                </a:solidFill>
              </a:rPr>
              <a:t> year of service to the 30</a:t>
            </a:r>
            <a:r>
              <a:rPr lang="en-US" baseline="30000" dirty="0">
                <a:solidFill>
                  <a:schemeClr val="accent1">
                    <a:lumMod val="75000"/>
                  </a:schemeClr>
                </a:solidFill>
              </a:rPr>
              <a:t>th</a:t>
            </a:r>
            <a:r>
              <a:rPr lang="en-US" dirty="0">
                <a:solidFill>
                  <a:schemeClr val="accent1">
                    <a:lumMod val="75000"/>
                  </a:schemeClr>
                </a:solidFill>
              </a:rPr>
              <a:t> year of service if you are under 60 years of age.</a:t>
            </a:r>
          </a:p>
        </p:txBody>
      </p:sp>
      <p:sp>
        <p:nvSpPr>
          <p:cNvPr id="8" name="TextBox 7">
            <a:extLst>
              <a:ext uri="{FF2B5EF4-FFF2-40B4-BE49-F238E27FC236}">
                <a16:creationId xmlns:a16="http://schemas.microsoft.com/office/drawing/2014/main" id="{0818EA39-D491-4844-89FB-B52DB9ADCC24}"/>
              </a:ext>
            </a:extLst>
          </p:cNvPr>
          <p:cNvSpPr txBox="1"/>
          <p:nvPr/>
        </p:nvSpPr>
        <p:spPr>
          <a:xfrm>
            <a:off x="4355514" y="3198167"/>
            <a:ext cx="1511525" cy="461665"/>
          </a:xfrm>
          <a:prstGeom prst="rect">
            <a:avLst/>
          </a:prstGeom>
          <a:noFill/>
        </p:spPr>
        <p:txBody>
          <a:bodyPr wrap="square" rtlCol="0">
            <a:spAutoFit/>
          </a:bodyPr>
          <a:lstStyle/>
          <a:p>
            <a:r>
              <a:rPr lang="en-US" sz="2400" b="1" dirty="0">
                <a:solidFill>
                  <a:schemeClr val="accent1">
                    <a:lumMod val="75000"/>
                  </a:schemeClr>
                </a:solidFill>
              </a:rPr>
              <a:t>EXAMPLE:</a:t>
            </a:r>
          </a:p>
        </p:txBody>
      </p:sp>
      <p:sp>
        <p:nvSpPr>
          <p:cNvPr id="11" name="Rectangle: Rounded Corners 10">
            <a:extLst>
              <a:ext uri="{FF2B5EF4-FFF2-40B4-BE49-F238E27FC236}">
                <a16:creationId xmlns:a16="http://schemas.microsoft.com/office/drawing/2014/main" id="{842064EB-77F3-4BB1-963E-8E97809DA523}"/>
              </a:ext>
            </a:extLst>
          </p:cNvPr>
          <p:cNvSpPr/>
          <p:nvPr/>
        </p:nvSpPr>
        <p:spPr>
          <a:xfrm>
            <a:off x="6410848" y="2649895"/>
            <a:ext cx="4923541" cy="3160823"/>
          </a:xfrm>
          <a:prstGeom prst="round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accent1">
                    <a:lumMod val="75000"/>
                  </a:schemeClr>
                </a:solidFill>
              </a:rPr>
              <a:t>Member is age 53 with 29 years of service</a:t>
            </a:r>
          </a:p>
          <a:p>
            <a:r>
              <a:rPr lang="en-US" sz="2000" dirty="0">
                <a:solidFill>
                  <a:schemeClr val="accent1">
                    <a:lumMod val="75000"/>
                  </a:schemeClr>
                </a:solidFill>
              </a:rPr>
              <a:t>Early Retirement Percentage = 38.28 %</a:t>
            </a:r>
          </a:p>
          <a:p>
            <a:r>
              <a:rPr lang="en-US" sz="2000" dirty="0">
                <a:solidFill>
                  <a:schemeClr val="accent1">
                    <a:lumMod val="75000"/>
                  </a:schemeClr>
                </a:solidFill>
              </a:rPr>
              <a:t>Average Salary = $100,000</a:t>
            </a:r>
          </a:p>
          <a:p>
            <a:r>
              <a:rPr lang="en-US" sz="2000" dirty="0">
                <a:solidFill>
                  <a:schemeClr val="accent1">
                    <a:lumMod val="75000"/>
                  </a:schemeClr>
                </a:solidFill>
              </a:rPr>
              <a:t>Plan N Benefit = $38,280</a:t>
            </a:r>
          </a:p>
          <a:p>
            <a:pPr algn="ctr"/>
            <a:r>
              <a:rPr lang="en-US" sz="2400" b="1" dirty="0">
                <a:solidFill>
                  <a:schemeClr val="accent1">
                    <a:lumMod val="75000"/>
                  </a:schemeClr>
                </a:solidFill>
              </a:rPr>
              <a:t>……</a:t>
            </a:r>
          </a:p>
          <a:p>
            <a:r>
              <a:rPr lang="en-US" sz="2000" dirty="0">
                <a:solidFill>
                  <a:schemeClr val="accent1">
                    <a:lumMod val="75000"/>
                  </a:schemeClr>
                </a:solidFill>
              </a:rPr>
              <a:t>Member is age 53 with 30 years of service</a:t>
            </a:r>
          </a:p>
          <a:p>
            <a:r>
              <a:rPr lang="en-US" sz="2000" dirty="0">
                <a:solidFill>
                  <a:schemeClr val="accent1">
                    <a:lumMod val="75000"/>
                  </a:schemeClr>
                </a:solidFill>
              </a:rPr>
              <a:t>Early Retirement Percentage = 51.00 %</a:t>
            </a:r>
          </a:p>
          <a:p>
            <a:r>
              <a:rPr lang="en-US" sz="2000" dirty="0">
                <a:solidFill>
                  <a:schemeClr val="accent1">
                    <a:lumMod val="75000"/>
                  </a:schemeClr>
                </a:solidFill>
              </a:rPr>
              <a:t>Average Salary = $100,000</a:t>
            </a:r>
          </a:p>
          <a:p>
            <a:r>
              <a:rPr lang="en-US" sz="2000" dirty="0">
                <a:solidFill>
                  <a:schemeClr val="accent1">
                    <a:lumMod val="75000"/>
                  </a:schemeClr>
                </a:solidFill>
              </a:rPr>
              <a:t>Plan N Benefit = $51,000</a:t>
            </a:r>
          </a:p>
        </p:txBody>
      </p:sp>
      <p:pic>
        <p:nvPicPr>
          <p:cNvPr id="4" name="Picture 3" descr="Icon&#10;&#10;Description automatically generated">
            <a:extLst>
              <a:ext uri="{FF2B5EF4-FFF2-40B4-BE49-F238E27FC236}">
                <a16:creationId xmlns:a16="http://schemas.microsoft.com/office/drawing/2014/main" id="{38401A35-50B7-44AA-9F88-564A2E41DD0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301648" y="293118"/>
            <a:ext cx="1145046" cy="1003876"/>
          </a:xfrm>
          <a:prstGeom prst="rect">
            <a:avLst/>
          </a:prstGeom>
        </p:spPr>
      </p:pic>
      <p:sp>
        <p:nvSpPr>
          <p:cNvPr id="7" name="Rectangle 6">
            <a:extLst>
              <a:ext uri="{FF2B5EF4-FFF2-40B4-BE49-F238E27FC236}">
                <a16:creationId xmlns:a16="http://schemas.microsoft.com/office/drawing/2014/main" id="{21C3EFDC-8616-4664-B26F-B8F69C2F9E3C}"/>
              </a:ext>
            </a:extLst>
          </p:cNvPr>
          <p:cNvSpPr/>
          <p:nvPr/>
        </p:nvSpPr>
        <p:spPr>
          <a:xfrm>
            <a:off x="1225877" y="321771"/>
            <a:ext cx="9004966" cy="923330"/>
          </a:xfrm>
          <a:prstGeom prst="rect">
            <a:avLst/>
          </a:prstGeom>
          <a:noFill/>
          <a:ln w="28575">
            <a:solidFill>
              <a:schemeClr val="accent1">
                <a:lumMod val="75000"/>
              </a:schemeClr>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EARLY RETIREMENT - CAUTION</a:t>
            </a:r>
          </a:p>
        </p:txBody>
      </p:sp>
    </p:spTree>
    <p:extLst>
      <p:ext uri="{BB962C8B-B14F-4D97-AF65-F5344CB8AC3E}">
        <p14:creationId xmlns:p14="http://schemas.microsoft.com/office/powerpoint/2010/main" val="1452680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r="-32000" b="-1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C3EFDC-8616-4664-B26F-B8F69C2F9E3C}"/>
              </a:ext>
            </a:extLst>
          </p:cNvPr>
          <p:cNvSpPr/>
          <p:nvPr/>
        </p:nvSpPr>
        <p:spPr>
          <a:xfrm>
            <a:off x="200967" y="306475"/>
            <a:ext cx="11756571" cy="646331"/>
          </a:xfrm>
          <a:prstGeom prst="rect">
            <a:avLst/>
          </a:prstGeom>
          <a:noFill/>
          <a:ln w="28575">
            <a:solidFill>
              <a:schemeClr val="accent1">
                <a:lumMod val="75000"/>
              </a:schemeClr>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square" lIns="91440" tIns="45720" rIns="91440" bIns="45720">
            <a:spAutoFit/>
          </a:bodyPr>
          <a:lstStyle/>
          <a:p>
            <a:pPr algn="ctr"/>
            <a:r>
              <a:rPr lang="en-US" sz="3600" b="1" dirty="0">
                <a:ln w="10160">
                  <a:solidFill>
                    <a:schemeClr val="accent5"/>
                  </a:solidFill>
                  <a:prstDash val="solid"/>
                </a:ln>
                <a:solidFill>
                  <a:schemeClr val="tx2">
                    <a:lumMod val="75000"/>
                  </a:schemeClr>
                </a:solidFill>
                <a:effectLst>
                  <a:outerShdw blurRad="38100" dist="22860" dir="5400000" algn="tl" rotWithShape="0">
                    <a:srgbClr val="000000">
                      <a:alpha val="30000"/>
                    </a:srgbClr>
                  </a:outerShdw>
                </a:effectLst>
              </a:rPr>
              <a:t>DEFERRED BENEFITS – PAY ME NOW OR PAY ME LATER?</a:t>
            </a:r>
          </a:p>
        </p:txBody>
      </p:sp>
      <p:sp>
        <p:nvSpPr>
          <p:cNvPr id="8" name="TextBox 7">
            <a:extLst>
              <a:ext uri="{FF2B5EF4-FFF2-40B4-BE49-F238E27FC236}">
                <a16:creationId xmlns:a16="http://schemas.microsoft.com/office/drawing/2014/main" id="{0818EA39-D491-4844-89FB-B52DB9ADCC24}"/>
              </a:ext>
            </a:extLst>
          </p:cNvPr>
          <p:cNvSpPr txBox="1"/>
          <p:nvPr/>
        </p:nvSpPr>
        <p:spPr>
          <a:xfrm>
            <a:off x="7676939" y="1208254"/>
            <a:ext cx="1457013" cy="369332"/>
          </a:xfrm>
          <a:prstGeom prst="rect">
            <a:avLst/>
          </a:prstGeom>
          <a:noFill/>
        </p:spPr>
        <p:txBody>
          <a:bodyPr wrap="square" rtlCol="0">
            <a:spAutoFit/>
          </a:bodyPr>
          <a:lstStyle/>
          <a:p>
            <a:r>
              <a:rPr lang="en-US" b="1" dirty="0">
                <a:solidFill>
                  <a:schemeClr val="tx2">
                    <a:lumMod val="75000"/>
                  </a:schemeClr>
                </a:solidFill>
              </a:rPr>
              <a:t>Pay Me Later</a:t>
            </a:r>
          </a:p>
        </p:txBody>
      </p:sp>
      <p:sp>
        <p:nvSpPr>
          <p:cNvPr id="6" name="Arrow: Bent-Up 5">
            <a:extLst>
              <a:ext uri="{FF2B5EF4-FFF2-40B4-BE49-F238E27FC236}">
                <a16:creationId xmlns:a16="http://schemas.microsoft.com/office/drawing/2014/main" id="{97152BB6-1514-420A-906C-A10EC91B1EF8}"/>
              </a:ext>
            </a:extLst>
          </p:cNvPr>
          <p:cNvSpPr/>
          <p:nvPr/>
        </p:nvSpPr>
        <p:spPr>
          <a:xfrm flipV="1">
            <a:off x="7345347" y="1577585"/>
            <a:ext cx="2210636" cy="850487"/>
          </a:xfrm>
          <a:prstGeom prst="bentUpArrow">
            <a:avLst>
              <a:gd name="adj1" fmla="val 17857"/>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Up 9">
            <a:extLst>
              <a:ext uri="{FF2B5EF4-FFF2-40B4-BE49-F238E27FC236}">
                <a16:creationId xmlns:a16="http://schemas.microsoft.com/office/drawing/2014/main" id="{35A045E4-20F0-4A4B-AF32-9BB75DBBFA33}"/>
              </a:ext>
            </a:extLst>
          </p:cNvPr>
          <p:cNvSpPr/>
          <p:nvPr/>
        </p:nvSpPr>
        <p:spPr>
          <a:xfrm flipH="1" flipV="1">
            <a:off x="2264227" y="1567536"/>
            <a:ext cx="2046510" cy="860537"/>
          </a:xfrm>
          <a:prstGeom prst="bentUpArrow">
            <a:avLst>
              <a:gd name="adj1" fmla="val 17857"/>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xagon 2">
            <a:extLst>
              <a:ext uri="{FF2B5EF4-FFF2-40B4-BE49-F238E27FC236}">
                <a16:creationId xmlns:a16="http://schemas.microsoft.com/office/drawing/2014/main" id="{7CA0E267-9D7E-4D5E-9DBC-7C215541E223}"/>
              </a:ext>
            </a:extLst>
          </p:cNvPr>
          <p:cNvSpPr/>
          <p:nvPr/>
        </p:nvSpPr>
        <p:spPr>
          <a:xfrm>
            <a:off x="4270547" y="1310919"/>
            <a:ext cx="3114991" cy="75904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50" b="1" dirty="0"/>
              <a:t>Service years = 30</a:t>
            </a:r>
          </a:p>
          <a:p>
            <a:r>
              <a:rPr lang="en-US" sz="1650" b="1" dirty="0"/>
              <a:t>Average Salary = $100,000</a:t>
            </a:r>
          </a:p>
        </p:txBody>
      </p:sp>
      <p:sp>
        <p:nvSpPr>
          <p:cNvPr id="12" name="TextBox 11">
            <a:extLst>
              <a:ext uri="{FF2B5EF4-FFF2-40B4-BE49-F238E27FC236}">
                <a16:creationId xmlns:a16="http://schemas.microsoft.com/office/drawing/2014/main" id="{5102E98F-5B11-45D6-A392-92AFF26E1E2B}"/>
              </a:ext>
            </a:extLst>
          </p:cNvPr>
          <p:cNvSpPr txBox="1"/>
          <p:nvPr/>
        </p:nvSpPr>
        <p:spPr>
          <a:xfrm>
            <a:off x="2522133" y="1156397"/>
            <a:ext cx="1457013" cy="369332"/>
          </a:xfrm>
          <a:prstGeom prst="rect">
            <a:avLst/>
          </a:prstGeom>
          <a:noFill/>
        </p:spPr>
        <p:txBody>
          <a:bodyPr wrap="square" rtlCol="0">
            <a:spAutoFit/>
          </a:bodyPr>
          <a:lstStyle/>
          <a:p>
            <a:r>
              <a:rPr lang="en-US" b="1" dirty="0">
                <a:solidFill>
                  <a:schemeClr val="tx2">
                    <a:lumMod val="75000"/>
                  </a:schemeClr>
                </a:solidFill>
              </a:rPr>
              <a:t>Pay Me Now</a:t>
            </a:r>
          </a:p>
        </p:txBody>
      </p:sp>
      <p:graphicFrame>
        <p:nvGraphicFramePr>
          <p:cNvPr id="9" name="Table 14">
            <a:extLst>
              <a:ext uri="{FF2B5EF4-FFF2-40B4-BE49-F238E27FC236}">
                <a16:creationId xmlns:a16="http://schemas.microsoft.com/office/drawing/2014/main" id="{48E03CB7-1A06-47E6-98C3-47DBC9B98507}"/>
              </a:ext>
            </a:extLst>
          </p:cNvPr>
          <p:cNvGraphicFramePr>
            <a:graphicFrameLocks noGrp="1"/>
          </p:cNvGraphicFramePr>
          <p:nvPr>
            <p:extLst>
              <p:ext uri="{D42A27DB-BD31-4B8C-83A1-F6EECF244321}">
                <p14:modId xmlns:p14="http://schemas.microsoft.com/office/powerpoint/2010/main" val="4023614550"/>
              </p:ext>
            </p:extLst>
          </p:nvPr>
        </p:nvGraphicFramePr>
        <p:xfrm>
          <a:off x="847686" y="2486206"/>
          <a:ext cx="3750827" cy="2494280"/>
        </p:xfrm>
        <a:graphic>
          <a:graphicData uri="http://schemas.openxmlformats.org/drawingml/2006/table">
            <a:tbl>
              <a:tblPr firstRow="1" bandRow="1">
                <a:tableStyleId>{2D5ABB26-0587-4C30-8999-92F81FD0307C}</a:tableStyleId>
              </a:tblPr>
              <a:tblGrid>
                <a:gridCol w="2046239">
                  <a:extLst>
                    <a:ext uri="{9D8B030D-6E8A-4147-A177-3AD203B41FA5}">
                      <a16:colId xmlns:a16="http://schemas.microsoft.com/office/drawing/2014/main" val="1951850685"/>
                    </a:ext>
                  </a:extLst>
                </a:gridCol>
                <a:gridCol w="1704588">
                  <a:extLst>
                    <a:ext uri="{9D8B030D-6E8A-4147-A177-3AD203B41FA5}">
                      <a16:colId xmlns:a16="http://schemas.microsoft.com/office/drawing/2014/main" val="3488308256"/>
                    </a:ext>
                  </a:extLst>
                </a:gridCol>
              </a:tblGrid>
              <a:tr h="370840">
                <a:tc>
                  <a:txBody>
                    <a:bodyPr/>
                    <a:lstStyle/>
                    <a:p>
                      <a:r>
                        <a:rPr lang="en-US" dirty="0">
                          <a:solidFill>
                            <a:schemeClr val="bg1"/>
                          </a:solidFill>
                        </a:rPr>
                        <a:t>Age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riblet"/>
                      <a:lightRig rig="flood" dir="t"/>
                    </a:cell3D>
                    <a:solidFill>
                      <a:schemeClr val="accent1">
                        <a:lumMod val="50000"/>
                      </a:schemeClr>
                    </a:solidFill>
                  </a:tcPr>
                </a:tc>
                <a:tc>
                  <a:txBody>
                    <a:bodyPr/>
                    <a:lstStyle/>
                    <a:p>
                      <a:r>
                        <a:rPr lang="en-US">
                          <a:solidFill>
                            <a:schemeClr val="bg1"/>
                          </a:solidFill>
                        </a:rPr>
                        <a:t>55</a:t>
                      </a:r>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riblet"/>
                      <a:lightRig rig="flood" dir="t"/>
                    </a:cell3D>
                    <a:solidFill>
                      <a:schemeClr val="accent1">
                        <a:lumMod val="50000"/>
                      </a:schemeClr>
                    </a:solidFill>
                  </a:tcPr>
                </a:tc>
                <a:extLst>
                  <a:ext uri="{0D108BD9-81ED-4DB2-BD59-A6C34878D82A}">
                    <a16:rowId xmlns:a16="http://schemas.microsoft.com/office/drawing/2014/main" val="2178372127"/>
                  </a:ext>
                </a:extLst>
              </a:tr>
              <a:tr h="370840">
                <a:tc>
                  <a:txBody>
                    <a:bodyPr/>
                    <a:lstStyle/>
                    <a:p>
                      <a:r>
                        <a:rPr lang="en-US" dirty="0">
                          <a:solidFill>
                            <a:schemeClr val="bg1"/>
                          </a:solidFill>
                        </a:rPr>
                        <a:t>Type of Benefit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riblet"/>
                      <a:lightRig rig="flood" dir="t"/>
                    </a:cell3D>
                    <a:solidFill>
                      <a:schemeClr val="accent1">
                        <a:lumMod val="50000"/>
                      </a:schemeClr>
                    </a:solidFill>
                  </a:tcPr>
                </a:tc>
                <a:tc>
                  <a:txBody>
                    <a:bodyPr/>
                    <a:lstStyle/>
                    <a:p>
                      <a:r>
                        <a:rPr lang="en-US">
                          <a:solidFill>
                            <a:schemeClr val="bg1"/>
                          </a:solidFill>
                        </a:rPr>
                        <a:t>Early</a:t>
                      </a:r>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riblet"/>
                      <a:lightRig rig="flood" dir="t"/>
                    </a:cell3D>
                    <a:solidFill>
                      <a:schemeClr val="accent1">
                        <a:lumMod val="50000"/>
                      </a:schemeClr>
                    </a:solidFill>
                  </a:tcPr>
                </a:tc>
                <a:extLst>
                  <a:ext uri="{0D108BD9-81ED-4DB2-BD59-A6C34878D82A}">
                    <a16:rowId xmlns:a16="http://schemas.microsoft.com/office/drawing/2014/main" val="476580552"/>
                  </a:ext>
                </a:extLst>
              </a:tr>
              <a:tr h="370840">
                <a:tc>
                  <a:txBody>
                    <a:bodyPr/>
                    <a:lstStyle/>
                    <a:p>
                      <a:r>
                        <a:rPr lang="en-US" dirty="0">
                          <a:solidFill>
                            <a:schemeClr val="bg1"/>
                          </a:solidFill>
                        </a:rPr>
                        <a:t>Base Percentage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riblet"/>
                      <a:lightRig rig="flood" dir="t"/>
                    </a:cell3D>
                    <a:solidFill>
                      <a:schemeClr val="accent1">
                        <a:lumMod val="50000"/>
                      </a:schemeClr>
                    </a:solidFill>
                  </a:tcPr>
                </a:tc>
                <a:tc>
                  <a:txBody>
                    <a:bodyPr/>
                    <a:lstStyle/>
                    <a:p>
                      <a:r>
                        <a:rPr lang="en-US">
                          <a:solidFill>
                            <a:schemeClr val="bg1"/>
                          </a:solidFill>
                        </a:rPr>
                        <a:t>51%</a:t>
                      </a:r>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riblet"/>
                      <a:lightRig rig="flood" dir="t"/>
                    </a:cell3D>
                    <a:solidFill>
                      <a:schemeClr val="accent1">
                        <a:lumMod val="50000"/>
                      </a:schemeClr>
                    </a:solidFill>
                  </a:tcPr>
                </a:tc>
                <a:extLst>
                  <a:ext uri="{0D108BD9-81ED-4DB2-BD59-A6C34878D82A}">
                    <a16:rowId xmlns:a16="http://schemas.microsoft.com/office/drawing/2014/main" val="2608496101"/>
                  </a:ext>
                </a:extLst>
              </a:tr>
              <a:tr h="370840">
                <a:tc>
                  <a:txBody>
                    <a:bodyPr/>
                    <a:lstStyle/>
                    <a:p>
                      <a:r>
                        <a:rPr lang="en-US" dirty="0">
                          <a:solidFill>
                            <a:schemeClr val="bg1"/>
                          </a:solidFill>
                        </a:rPr>
                        <a:t>Annual Benefit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riblet"/>
                      <a:lightRig rig="flood" dir="t"/>
                    </a:cell3D>
                    <a:solidFill>
                      <a:schemeClr val="accent1">
                        <a:lumMod val="50000"/>
                      </a:schemeClr>
                    </a:solidFill>
                  </a:tcPr>
                </a:tc>
                <a:tc>
                  <a:txBody>
                    <a:bodyPr/>
                    <a:lstStyle/>
                    <a:p>
                      <a:r>
                        <a:rPr lang="en-US" dirty="0">
                          <a:solidFill>
                            <a:schemeClr val="bg1"/>
                          </a:solidFill>
                        </a:rPr>
                        <a:t>$51,000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riblet"/>
                      <a:lightRig rig="flood" dir="t"/>
                    </a:cell3D>
                    <a:solidFill>
                      <a:schemeClr val="accent1">
                        <a:lumMod val="50000"/>
                      </a:schemeClr>
                    </a:solidFill>
                  </a:tcPr>
                </a:tc>
                <a:extLst>
                  <a:ext uri="{0D108BD9-81ED-4DB2-BD59-A6C34878D82A}">
                    <a16:rowId xmlns:a16="http://schemas.microsoft.com/office/drawing/2014/main" val="802173221"/>
                  </a:ext>
                </a:extLst>
              </a:tr>
              <a:tr h="370840">
                <a:tc gridSpan="2">
                  <a:txBody>
                    <a:bodyPr/>
                    <a:lstStyle/>
                    <a:p>
                      <a:r>
                        <a:rPr lang="en-US" dirty="0">
                          <a:solidFill>
                            <a:schemeClr val="bg1"/>
                          </a:solidFill>
                        </a:rPr>
                        <a:t>Total Benefits paid from age 55 to 60 exclusive of Cost-of-Living increases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riblet"/>
                      <a:lightRig rig="flood" dir="t"/>
                    </a:cell3D>
                    <a:solidFill>
                      <a:schemeClr val="accent1">
                        <a:lumMod val="50000"/>
                      </a:schemeClr>
                    </a:solidFill>
                  </a:tcPr>
                </a:tc>
                <a:tc hMerge="1">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1283090"/>
                  </a:ext>
                </a:extLst>
              </a:tr>
              <a:tr h="370840">
                <a:tc>
                  <a:txBody>
                    <a:bodyPr/>
                    <a:lstStyle/>
                    <a:p>
                      <a:r>
                        <a:rPr lang="en-US" dirty="0">
                          <a:solidFill>
                            <a:schemeClr val="bg1"/>
                          </a:solidFill>
                        </a:rPr>
                        <a:t>5 years x $51,000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riblet"/>
                      <a:lightRig rig="flood" dir="t"/>
                    </a:cell3D>
                    <a:solidFill>
                      <a:schemeClr val="accent1">
                        <a:lumMod val="50000"/>
                      </a:schemeClr>
                    </a:solidFill>
                  </a:tcPr>
                </a:tc>
                <a:tc>
                  <a:txBody>
                    <a:bodyPr/>
                    <a:lstStyle/>
                    <a:p>
                      <a:r>
                        <a:rPr lang="en-US" dirty="0">
                          <a:solidFill>
                            <a:schemeClr val="bg1"/>
                          </a:solidFill>
                        </a:rPr>
                        <a:t>$255,000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riblet"/>
                      <a:lightRig rig="flood" dir="t"/>
                    </a:cell3D>
                    <a:solidFill>
                      <a:schemeClr val="accent1">
                        <a:lumMod val="50000"/>
                      </a:schemeClr>
                    </a:solidFill>
                  </a:tcPr>
                </a:tc>
                <a:extLst>
                  <a:ext uri="{0D108BD9-81ED-4DB2-BD59-A6C34878D82A}">
                    <a16:rowId xmlns:a16="http://schemas.microsoft.com/office/drawing/2014/main" val="2129342091"/>
                  </a:ext>
                </a:extLst>
              </a:tr>
            </a:tbl>
          </a:graphicData>
        </a:graphic>
      </p:graphicFrame>
      <p:graphicFrame>
        <p:nvGraphicFramePr>
          <p:cNvPr id="15" name="Table 14">
            <a:extLst>
              <a:ext uri="{FF2B5EF4-FFF2-40B4-BE49-F238E27FC236}">
                <a16:creationId xmlns:a16="http://schemas.microsoft.com/office/drawing/2014/main" id="{9FCB2CD8-B5A8-48B6-9334-7FDF591F4371}"/>
              </a:ext>
            </a:extLst>
          </p:cNvPr>
          <p:cNvGraphicFramePr>
            <a:graphicFrameLocks noGrp="1"/>
          </p:cNvGraphicFramePr>
          <p:nvPr>
            <p:extLst>
              <p:ext uri="{D42A27DB-BD31-4B8C-83A1-F6EECF244321}">
                <p14:modId xmlns:p14="http://schemas.microsoft.com/office/powerpoint/2010/main" val="3942182334"/>
              </p:ext>
            </p:extLst>
          </p:nvPr>
        </p:nvGraphicFramePr>
        <p:xfrm>
          <a:off x="7455879" y="2486206"/>
          <a:ext cx="3750827" cy="1478280"/>
        </p:xfrm>
        <a:graphic>
          <a:graphicData uri="http://schemas.openxmlformats.org/drawingml/2006/table">
            <a:tbl>
              <a:tblPr firstRow="1" bandRow="1">
                <a:tableStyleId>{2D5ABB26-0587-4C30-8999-92F81FD0307C}</a:tableStyleId>
              </a:tblPr>
              <a:tblGrid>
                <a:gridCol w="1902211">
                  <a:extLst>
                    <a:ext uri="{9D8B030D-6E8A-4147-A177-3AD203B41FA5}">
                      <a16:colId xmlns:a16="http://schemas.microsoft.com/office/drawing/2014/main" val="1951850685"/>
                    </a:ext>
                  </a:extLst>
                </a:gridCol>
                <a:gridCol w="1848616">
                  <a:extLst>
                    <a:ext uri="{9D8B030D-6E8A-4147-A177-3AD203B41FA5}">
                      <a16:colId xmlns:a16="http://schemas.microsoft.com/office/drawing/2014/main" val="665620614"/>
                    </a:ext>
                  </a:extLst>
                </a:gridCol>
              </a:tblGrid>
              <a:tr h="273932">
                <a:tc>
                  <a:txBody>
                    <a:bodyPr/>
                    <a:lstStyle/>
                    <a:p>
                      <a:r>
                        <a:rPr lang="en-US" dirty="0">
                          <a:solidFill>
                            <a:schemeClr val="bg1"/>
                          </a:solidFill>
                        </a:rPr>
                        <a:t>Defer of Age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h="50800" prst="divot"/>
                      <a:lightRig rig="flood" dir="t"/>
                    </a:cell3D>
                    <a:solidFill>
                      <a:schemeClr val="accent1">
                        <a:lumMod val="50000"/>
                      </a:schemeClr>
                    </a:solidFill>
                  </a:tcPr>
                </a:tc>
                <a:tc>
                  <a:txBody>
                    <a:bodyPr/>
                    <a:lstStyle/>
                    <a:p>
                      <a:r>
                        <a:rPr lang="en-US" dirty="0">
                          <a:solidFill>
                            <a:schemeClr val="bg1"/>
                          </a:solidFill>
                        </a:rPr>
                        <a:t>60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h="50800" prst="divot"/>
                      <a:lightRig rig="flood" dir="t"/>
                    </a:cell3D>
                    <a:solidFill>
                      <a:schemeClr val="accent1">
                        <a:lumMod val="50000"/>
                      </a:schemeClr>
                    </a:solidFill>
                  </a:tcPr>
                </a:tc>
                <a:extLst>
                  <a:ext uri="{0D108BD9-81ED-4DB2-BD59-A6C34878D82A}">
                    <a16:rowId xmlns:a16="http://schemas.microsoft.com/office/drawing/2014/main" val="2178372127"/>
                  </a:ext>
                </a:extLst>
              </a:tr>
              <a:tr h="370840">
                <a:tc>
                  <a:txBody>
                    <a:bodyPr/>
                    <a:lstStyle/>
                    <a:p>
                      <a:r>
                        <a:rPr lang="en-US" dirty="0">
                          <a:solidFill>
                            <a:schemeClr val="bg1"/>
                          </a:solidFill>
                        </a:rPr>
                        <a:t>Type of Benefit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h="50800" prst="divot"/>
                      <a:lightRig rig="flood" dir="t"/>
                    </a:cell3D>
                    <a:solidFill>
                      <a:schemeClr val="accent1">
                        <a:lumMod val="50000"/>
                      </a:schemeClr>
                    </a:solidFill>
                  </a:tcPr>
                </a:tc>
                <a:tc>
                  <a:txBody>
                    <a:bodyPr/>
                    <a:lstStyle/>
                    <a:p>
                      <a:r>
                        <a:rPr lang="en-US" dirty="0">
                          <a:solidFill>
                            <a:schemeClr val="bg1"/>
                          </a:solidFill>
                        </a:rPr>
                        <a:t>Normal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h="50800" prst="divot"/>
                      <a:lightRig rig="flood" dir="t"/>
                    </a:cell3D>
                    <a:solidFill>
                      <a:schemeClr val="accent1">
                        <a:lumMod val="50000"/>
                      </a:schemeClr>
                    </a:solidFill>
                  </a:tcPr>
                </a:tc>
                <a:extLst>
                  <a:ext uri="{0D108BD9-81ED-4DB2-BD59-A6C34878D82A}">
                    <a16:rowId xmlns:a16="http://schemas.microsoft.com/office/drawing/2014/main" val="476580552"/>
                  </a:ext>
                </a:extLst>
              </a:tr>
              <a:tr h="370840">
                <a:tc>
                  <a:txBody>
                    <a:bodyPr/>
                    <a:lstStyle/>
                    <a:p>
                      <a:r>
                        <a:rPr lang="en-US" dirty="0">
                          <a:solidFill>
                            <a:schemeClr val="bg1"/>
                          </a:solidFill>
                        </a:rPr>
                        <a:t>Base Percentage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h="50800" prst="divot"/>
                      <a:lightRig rig="flood" dir="t"/>
                    </a:cell3D>
                    <a:solidFill>
                      <a:schemeClr val="accent1">
                        <a:lumMod val="50000"/>
                      </a:schemeClr>
                    </a:solidFill>
                  </a:tcPr>
                </a:tc>
                <a:tc>
                  <a:txBody>
                    <a:bodyPr/>
                    <a:lstStyle/>
                    <a:p>
                      <a:r>
                        <a:rPr lang="en-US" dirty="0">
                          <a:solidFill>
                            <a:schemeClr val="bg1"/>
                          </a:solidFill>
                        </a:rPr>
                        <a:t>60%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h="50800" prst="divot"/>
                      <a:lightRig rig="flood" dir="t"/>
                    </a:cell3D>
                    <a:solidFill>
                      <a:schemeClr val="accent1">
                        <a:lumMod val="50000"/>
                      </a:schemeClr>
                    </a:solidFill>
                  </a:tcPr>
                </a:tc>
                <a:extLst>
                  <a:ext uri="{0D108BD9-81ED-4DB2-BD59-A6C34878D82A}">
                    <a16:rowId xmlns:a16="http://schemas.microsoft.com/office/drawing/2014/main" val="2608496101"/>
                  </a:ext>
                </a:extLst>
              </a:tr>
              <a:tr h="370840">
                <a:tc>
                  <a:txBody>
                    <a:bodyPr/>
                    <a:lstStyle/>
                    <a:p>
                      <a:r>
                        <a:rPr lang="en-US" dirty="0">
                          <a:solidFill>
                            <a:schemeClr val="bg1"/>
                          </a:solidFill>
                        </a:rPr>
                        <a:t>Annual Benefit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h="50800" prst="divot"/>
                      <a:lightRig rig="flood" dir="t"/>
                    </a:cell3D>
                    <a:solidFill>
                      <a:schemeClr val="accent1">
                        <a:lumMod val="50000"/>
                      </a:schemeClr>
                    </a:solidFill>
                  </a:tcPr>
                </a:tc>
                <a:tc>
                  <a:txBody>
                    <a:bodyPr/>
                    <a:lstStyle/>
                    <a:p>
                      <a:r>
                        <a:rPr lang="en-US" dirty="0">
                          <a:solidFill>
                            <a:schemeClr val="bg1"/>
                          </a:solidFill>
                        </a:rPr>
                        <a:t>$60,000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h="50800" prst="divot"/>
                      <a:lightRig rig="flood" dir="t"/>
                    </a:cell3D>
                    <a:solidFill>
                      <a:schemeClr val="accent1">
                        <a:lumMod val="50000"/>
                      </a:schemeClr>
                    </a:solidFill>
                  </a:tcPr>
                </a:tc>
                <a:extLst>
                  <a:ext uri="{0D108BD9-81ED-4DB2-BD59-A6C34878D82A}">
                    <a16:rowId xmlns:a16="http://schemas.microsoft.com/office/drawing/2014/main" val="802173221"/>
                  </a:ext>
                </a:extLst>
              </a:tr>
            </a:tbl>
          </a:graphicData>
        </a:graphic>
      </p:graphicFrame>
      <p:graphicFrame>
        <p:nvGraphicFramePr>
          <p:cNvPr id="17" name="Table 17">
            <a:extLst>
              <a:ext uri="{FF2B5EF4-FFF2-40B4-BE49-F238E27FC236}">
                <a16:creationId xmlns:a16="http://schemas.microsoft.com/office/drawing/2014/main" id="{F615D290-94A4-4BF4-B9DF-34C911BCD069}"/>
              </a:ext>
            </a:extLst>
          </p:cNvPr>
          <p:cNvGraphicFramePr>
            <a:graphicFrameLocks noGrp="1"/>
          </p:cNvGraphicFramePr>
          <p:nvPr>
            <p:extLst>
              <p:ext uri="{D42A27DB-BD31-4B8C-83A1-F6EECF244321}">
                <p14:modId xmlns:p14="http://schemas.microsoft.com/office/powerpoint/2010/main" val="2405456948"/>
              </p:ext>
            </p:extLst>
          </p:nvPr>
        </p:nvGraphicFramePr>
        <p:xfrm>
          <a:off x="2032000" y="5081214"/>
          <a:ext cx="8127999" cy="1112520"/>
        </p:xfrm>
        <a:graphic>
          <a:graphicData uri="http://schemas.openxmlformats.org/drawingml/2006/table">
            <a:tbl>
              <a:tblPr firstRow="1" bandRow="1">
                <a:tableStyleId>{2D5ABB26-0587-4C30-8999-92F81FD0307C}</a:tableStyleId>
              </a:tblPr>
              <a:tblGrid>
                <a:gridCol w="1694824">
                  <a:extLst>
                    <a:ext uri="{9D8B030D-6E8A-4147-A177-3AD203B41FA5}">
                      <a16:colId xmlns:a16="http://schemas.microsoft.com/office/drawing/2014/main" val="1634965"/>
                    </a:ext>
                  </a:extLst>
                </a:gridCol>
                <a:gridCol w="1266092">
                  <a:extLst>
                    <a:ext uri="{9D8B030D-6E8A-4147-A177-3AD203B41FA5}">
                      <a16:colId xmlns:a16="http://schemas.microsoft.com/office/drawing/2014/main" val="366953635"/>
                    </a:ext>
                  </a:extLst>
                </a:gridCol>
                <a:gridCol w="5167083">
                  <a:extLst>
                    <a:ext uri="{9D8B030D-6E8A-4147-A177-3AD203B41FA5}">
                      <a16:colId xmlns:a16="http://schemas.microsoft.com/office/drawing/2014/main" val="2929754530"/>
                    </a:ext>
                  </a:extLst>
                </a:gridCol>
              </a:tblGrid>
              <a:tr h="370840">
                <a:tc>
                  <a:txBody>
                    <a:bodyPr/>
                    <a:lstStyle/>
                    <a:p>
                      <a:r>
                        <a:rPr lang="en-US" dirty="0">
                          <a:solidFill>
                            <a:schemeClr val="bg1"/>
                          </a:solidFill>
                        </a:rPr>
                        <a:t>Benefit @ 60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h="50800" prst="divot"/>
                      <a:lightRig rig="flood" dir="t"/>
                    </a:cell3D>
                    <a:solidFill>
                      <a:schemeClr val="accent1">
                        <a:lumMod val="50000"/>
                      </a:schemeClr>
                    </a:solidFill>
                  </a:tcPr>
                </a:tc>
                <a:tc>
                  <a:txBody>
                    <a:bodyPr/>
                    <a:lstStyle/>
                    <a:p>
                      <a:r>
                        <a:rPr lang="en-US" dirty="0">
                          <a:solidFill>
                            <a:schemeClr val="bg1"/>
                          </a:solidFill>
                        </a:rPr>
                        <a:t>$60,000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h="50800" prst="divot"/>
                      <a:lightRig rig="flood" dir="t"/>
                    </a:cell3D>
                    <a:solidFill>
                      <a:schemeClr val="accent1">
                        <a:lumMod val="50000"/>
                      </a:schemeClr>
                    </a:solidFill>
                  </a:tcPr>
                </a:tc>
                <a:tc rowSpan="3">
                  <a:txBody>
                    <a:bodyPr/>
                    <a:lstStyle/>
                    <a:p>
                      <a:pPr algn="ctr"/>
                      <a:r>
                        <a:rPr lang="en-US" dirty="0">
                          <a:solidFill>
                            <a:schemeClr val="bg1"/>
                          </a:solidFill>
                        </a:rPr>
                        <a:t>Total Benefits paid from 55 to 60</a:t>
                      </a:r>
                    </a:p>
                    <a:p>
                      <a:pPr algn="ctr"/>
                      <a:r>
                        <a:rPr lang="en-US" dirty="0">
                          <a:solidFill>
                            <a:schemeClr val="bg1"/>
                          </a:solidFill>
                        </a:rPr>
                        <a:t>$255,000/ $9,000 = 25 years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h="50800" prst="divot"/>
                      <a:lightRig rig="flood" dir="t"/>
                    </a:cell3D>
                    <a:solidFill>
                      <a:schemeClr val="accent1">
                        <a:lumMod val="50000"/>
                      </a:schemeClr>
                    </a:solidFill>
                  </a:tcPr>
                </a:tc>
                <a:extLst>
                  <a:ext uri="{0D108BD9-81ED-4DB2-BD59-A6C34878D82A}">
                    <a16:rowId xmlns:a16="http://schemas.microsoft.com/office/drawing/2014/main" val="2175415796"/>
                  </a:ext>
                </a:extLst>
              </a:tr>
              <a:tr h="370840">
                <a:tc>
                  <a:txBody>
                    <a:bodyPr/>
                    <a:lstStyle/>
                    <a:p>
                      <a:r>
                        <a:rPr lang="en-US" dirty="0">
                          <a:solidFill>
                            <a:schemeClr val="bg1"/>
                          </a:solidFill>
                        </a:rPr>
                        <a:t>Benefit @ 55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h="50800" prst="divot"/>
                      <a:lightRig rig="flood" dir="t"/>
                    </a:cell3D>
                    <a:solidFill>
                      <a:schemeClr val="accent1">
                        <a:lumMod val="50000"/>
                      </a:schemeClr>
                    </a:solidFill>
                  </a:tcPr>
                </a:tc>
                <a:tc>
                  <a:txBody>
                    <a:bodyPr/>
                    <a:lstStyle/>
                    <a:p>
                      <a:r>
                        <a:rPr lang="en-US" dirty="0">
                          <a:solidFill>
                            <a:schemeClr val="bg1"/>
                          </a:solidFill>
                        </a:rPr>
                        <a:t>$51,000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h="50800" prst="divot"/>
                      <a:lightRig rig="flood" dir="t"/>
                    </a:cell3D>
                    <a:solidFill>
                      <a:schemeClr val="accent1">
                        <a:lumMod val="50000"/>
                      </a:schemeClr>
                    </a:solidFill>
                  </a:tcPr>
                </a:tc>
                <a:tc vMerge="1">
                  <a:txBody>
                    <a:bodyPr/>
                    <a:lstStyle/>
                    <a:p>
                      <a:endParaRPr lang="en-US" dirty="0">
                        <a:solidFill>
                          <a:schemeClr val="bg1"/>
                        </a:solidFill>
                      </a:endParaRPr>
                    </a:p>
                  </a:txBody>
                  <a:tcPr/>
                </a:tc>
                <a:extLst>
                  <a:ext uri="{0D108BD9-81ED-4DB2-BD59-A6C34878D82A}">
                    <a16:rowId xmlns:a16="http://schemas.microsoft.com/office/drawing/2014/main" val="3001447114"/>
                  </a:ext>
                </a:extLst>
              </a:tr>
              <a:tr h="370840">
                <a:tc>
                  <a:txBody>
                    <a:bodyPr/>
                    <a:lstStyle/>
                    <a:p>
                      <a:r>
                        <a:rPr lang="en-US" dirty="0">
                          <a:solidFill>
                            <a:schemeClr val="bg1"/>
                          </a:solidFill>
                        </a:rPr>
                        <a:t>Difference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h="50800" prst="divot"/>
                      <a:lightRig rig="flood" dir="t"/>
                    </a:cell3D>
                    <a:solidFill>
                      <a:schemeClr val="accent1">
                        <a:lumMod val="50000"/>
                      </a:schemeClr>
                    </a:solidFill>
                  </a:tcPr>
                </a:tc>
                <a:tc>
                  <a:txBody>
                    <a:bodyPr/>
                    <a:lstStyle/>
                    <a:p>
                      <a:r>
                        <a:rPr lang="en-US" dirty="0">
                          <a:solidFill>
                            <a:schemeClr val="bg1"/>
                          </a:solidFill>
                        </a:rPr>
                        <a:t>$9,000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h="50800" prst="divot"/>
                      <a:lightRig rig="flood" dir="t"/>
                    </a:cell3D>
                    <a:solidFill>
                      <a:schemeClr val="accent1">
                        <a:lumMod val="50000"/>
                      </a:schemeClr>
                    </a:solidFill>
                  </a:tcPr>
                </a:tc>
                <a:tc vMerge="1">
                  <a:txBody>
                    <a:bodyPr/>
                    <a:lstStyle/>
                    <a:p>
                      <a:endParaRPr lang="en-US" dirty="0">
                        <a:solidFill>
                          <a:schemeClr val="bg1"/>
                        </a:solidFill>
                      </a:endParaRPr>
                    </a:p>
                  </a:txBody>
                  <a:tcPr/>
                </a:tc>
                <a:extLst>
                  <a:ext uri="{0D108BD9-81ED-4DB2-BD59-A6C34878D82A}">
                    <a16:rowId xmlns:a16="http://schemas.microsoft.com/office/drawing/2014/main" val="4098128160"/>
                  </a:ext>
                </a:extLst>
              </a:tr>
            </a:tbl>
          </a:graphicData>
        </a:graphic>
      </p:graphicFrame>
      <p:sp>
        <p:nvSpPr>
          <p:cNvPr id="18" name="TextBox 17">
            <a:extLst>
              <a:ext uri="{FF2B5EF4-FFF2-40B4-BE49-F238E27FC236}">
                <a16:creationId xmlns:a16="http://schemas.microsoft.com/office/drawing/2014/main" id="{C0EC8244-711B-42E0-B55B-9FC54D3D015D}"/>
              </a:ext>
            </a:extLst>
          </p:cNvPr>
          <p:cNvSpPr txBox="1"/>
          <p:nvPr/>
        </p:nvSpPr>
        <p:spPr>
          <a:xfrm>
            <a:off x="4227878" y="6146390"/>
            <a:ext cx="4176977" cy="369332"/>
          </a:xfrm>
          <a:prstGeom prst="rect">
            <a:avLst/>
          </a:prstGeom>
          <a:noFill/>
        </p:spPr>
        <p:txBody>
          <a:bodyPr wrap="none" rtlCol="0">
            <a:spAutoFit/>
          </a:bodyPr>
          <a:lstStyle/>
          <a:p>
            <a:r>
              <a:rPr lang="en-US" b="1" dirty="0"/>
              <a:t>Above example assumes resignation at 55</a:t>
            </a:r>
          </a:p>
        </p:txBody>
      </p:sp>
      <p:sp>
        <p:nvSpPr>
          <p:cNvPr id="2" name="TextBox 1">
            <a:extLst>
              <a:ext uri="{FF2B5EF4-FFF2-40B4-BE49-F238E27FC236}">
                <a16:creationId xmlns:a16="http://schemas.microsoft.com/office/drawing/2014/main" id="{4042FD78-F2D4-4CB1-9990-478928959942}"/>
              </a:ext>
            </a:extLst>
          </p:cNvPr>
          <p:cNvSpPr txBox="1"/>
          <p:nvPr/>
        </p:nvSpPr>
        <p:spPr>
          <a:xfrm>
            <a:off x="4261930" y="6488668"/>
            <a:ext cx="3668140" cy="338554"/>
          </a:xfrm>
          <a:prstGeom prst="rect">
            <a:avLst/>
          </a:prstGeom>
          <a:noFill/>
        </p:spPr>
        <p:txBody>
          <a:bodyPr wrap="square" rtlCol="0">
            <a:spAutoFit/>
          </a:bodyPr>
          <a:lstStyle/>
          <a:p>
            <a:r>
              <a:rPr lang="en-US" sz="1600" dirty="0"/>
              <a:t>This slide is for illustration purposes only. </a:t>
            </a:r>
          </a:p>
        </p:txBody>
      </p:sp>
    </p:spTree>
    <p:extLst>
      <p:ext uri="{BB962C8B-B14F-4D97-AF65-F5344CB8AC3E}">
        <p14:creationId xmlns:p14="http://schemas.microsoft.com/office/powerpoint/2010/main" val="3675585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FACB69-B90F-4737-B38E-23662017F473}"/>
              </a:ext>
            </a:extLst>
          </p:cNvPr>
          <p:cNvSpPr/>
          <p:nvPr/>
        </p:nvSpPr>
        <p:spPr>
          <a:xfrm>
            <a:off x="3336501" y="319385"/>
            <a:ext cx="5519011" cy="923330"/>
          </a:xfrm>
          <a:prstGeom prst="rect">
            <a:avLst/>
          </a:prstGeom>
          <a:noFill/>
          <a:ln w="28575">
            <a:solidFill>
              <a:schemeClr val="accent1">
                <a:lumMod val="75000"/>
              </a:schemeClr>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CREDITED SERVICE</a:t>
            </a:r>
          </a:p>
        </p:txBody>
      </p:sp>
      <p:sp>
        <p:nvSpPr>
          <p:cNvPr id="15" name="Flowchart: Alternate Process 14">
            <a:extLst>
              <a:ext uri="{FF2B5EF4-FFF2-40B4-BE49-F238E27FC236}">
                <a16:creationId xmlns:a16="http://schemas.microsoft.com/office/drawing/2014/main" id="{7A70F94F-97AE-48C8-9ACE-E542487FAC8A}"/>
              </a:ext>
            </a:extLst>
          </p:cNvPr>
          <p:cNvSpPr/>
          <p:nvPr/>
        </p:nvSpPr>
        <p:spPr>
          <a:xfrm>
            <a:off x="288759" y="1641895"/>
            <a:ext cx="11614483" cy="1213600"/>
          </a:xfrm>
          <a:prstGeom prst="flowChartAlternate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lumMod val="85000"/>
                    <a:lumOff val="15000"/>
                  </a:schemeClr>
                </a:solidFill>
              </a:rPr>
              <a:t>You earn one month of credited service for each school month worked from September to June. </a:t>
            </a:r>
          </a:p>
          <a:p>
            <a:pPr algn="ctr"/>
            <a:r>
              <a:rPr lang="en-US" sz="2100" dirty="0">
                <a:solidFill>
                  <a:schemeClr val="tx1">
                    <a:lumMod val="85000"/>
                    <a:lumOff val="15000"/>
                  </a:schemeClr>
                </a:solidFill>
              </a:rPr>
              <a:t>A full “year” of service is 10 months, and you cannot receive more than 10 months in any school year.</a:t>
            </a:r>
          </a:p>
        </p:txBody>
      </p:sp>
      <p:sp>
        <p:nvSpPr>
          <p:cNvPr id="19" name="Flowchart: Alternate Process 18">
            <a:extLst>
              <a:ext uri="{FF2B5EF4-FFF2-40B4-BE49-F238E27FC236}">
                <a16:creationId xmlns:a16="http://schemas.microsoft.com/office/drawing/2014/main" id="{7A3FA94E-3CC4-485E-87D2-70BD6C9A1905}"/>
              </a:ext>
            </a:extLst>
          </p:cNvPr>
          <p:cNvSpPr/>
          <p:nvPr/>
        </p:nvSpPr>
        <p:spPr>
          <a:xfrm>
            <a:off x="288759" y="3858439"/>
            <a:ext cx="11614483" cy="1357666"/>
          </a:xfrm>
          <a:prstGeom prst="flowChartAlternateProcess">
            <a:avLst/>
          </a:prstGeom>
          <a:solidFill>
            <a:srgbClr val="FFA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rPr>
              <a:t>Members must be employed in a CTRS eligible position on the first working day of the month to receive credit for that month and have the mandatory contributions deducted from the salary that you were paid.</a:t>
            </a:r>
          </a:p>
        </p:txBody>
      </p:sp>
      <p:sp>
        <p:nvSpPr>
          <p:cNvPr id="21" name="TextBox 20">
            <a:extLst>
              <a:ext uri="{FF2B5EF4-FFF2-40B4-BE49-F238E27FC236}">
                <a16:creationId xmlns:a16="http://schemas.microsoft.com/office/drawing/2014/main" id="{0B1212D4-95C8-435C-878C-29BD7EB2EA81}"/>
              </a:ext>
            </a:extLst>
          </p:cNvPr>
          <p:cNvSpPr txBox="1"/>
          <p:nvPr/>
        </p:nvSpPr>
        <p:spPr>
          <a:xfrm>
            <a:off x="3009450" y="3172301"/>
            <a:ext cx="5301067" cy="369332"/>
          </a:xfrm>
          <a:prstGeom prst="rect">
            <a:avLst/>
          </a:prstGeom>
          <a:noFill/>
        </p:spPr>
        <p:txBody>
          <a:bodyPr wrap="none" rtlCol="0">
            <a:spAutoFit/>
          </a:bodyPr>
          <a:lstStyle/>
          <a:p>
            <a:r>
              <a:rPr lang="en-US" b="1" dirty="0"/>
              <a:t>SEPTEMBER TO JUNE = 1 YEAR OF CREDITED SERVICE</a:t>
            </a:r>
          </a:p>
        </p:txBody>
      </p:sp>
      <p:sp>
        <p:nvSpPr>
          <p:cNvPr id="22" name="TextBox 21">
            <a:extLst>
              <a:ext uri="{FF2B5EF4-FFF2-40B4-BE49-F238E27FC236}">
                <a16:creationId xmlns:a16="http://schemas.microsoft.com/office/drawing/2014/main" id="{EDE50A85-8E98-4FE1-B4C9-9C9D12BA247E}"/>
              </a:ext>
            </a:extLst>
          </p:cNvPr>
          <p:cNvSpPr txBox="1"/>
          <p:nvPr/>
        </p:nvSpPr>
        <p:spPr>
          <a:xfrm>
            <a:off x="2688608" y="5694947"/>
            <a:ext cx="7578339" cy="646331"/>
          </a:xfrm>
          <a:prstGeom prst="rect">
            <a:avLst/>
          </a:prstGeom>
          <a:noFill/>
        </p:spPr>
        <p:txBody>
          <a:bodyPr wrap="square" rtlCol="0">
            <a:spAutoFit/>
          </a:bodyPr>
          <a:lstStyle/>
          <a:p>
            <a:r>
              <a:rPr lang="en-US" dirty="0"/>
              <a:t>You can find out more information about Credited Service on our website </a:t>
            </a:r>
            <a:r>
              <a:rPr lang="en-US" dirty="0">
                <a:hlinkClick r:id="rId4"/>
              </a:rPr>
              <a:t>Annual Salary and Credited Service</a:t>
            </a:r>
            <a:r>
              <a:rPr lang="en-US" dirty="0"/>
              <a:t> or in the </a:t>
            </a:r>
            <a:r>
              <a:rPr lang="en-US" dirty="0">
                <a:hlinkClick r:id="rId5"/>
              </a:rPr>
              <a:t>Active Teacher Handbook</a:t>
            </a:r>
            <a:endParaRPr lang="en-US" dirty="0"/>
          </a:p>
        </p:txBody>
      </p:sp>
    </p:spTree>
    <p:extLst>
      <p:ext uri="{BB962C8B-B14F-4D97-AF65-F5344CB8AC3E}">
        <p14:creationId xmlns:p14="http://schemas.microsoft.com/office/powerpoint/2010/main" val="1421164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extLst>
              <a:ext uri="{BEBA8EAE-BF5A-486C-A8C5-ECC9F3942E4B}">
                <a14:imgProps xmlns:a14="http://schemas.microsoft.com/office/drawing/2010/main">
                  <a14:imgLayer r:embed="rId4">
                    <a14:imgEffect>
                      <a14:saturation sat="114000"/>
                    </a14:imgEffect>
                  </a14:imgLayer>
                </a14:imgProps>
              </a:ext>
            </a:extLst>
          </a:blip>
          <a:srcRect/>
          <a:stretch>
            <a:fillRect r="-13000" b="-10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FACB69-B90F-4737-B38E-23662017F473}"/>
              </a:ext>
            </a:extLst>
          </p:cNvPr>
          <p:cNvSpPr/>
          <p:nvPr/>
        </p:nvSpPr>
        <p:spPr>
          <a:xfrm>
            <a:off x="605408" y="319385"/>
            <a:ext cx="10981211" cy="830997"/>
          </a:xfrm>
          <a:prstGeom prst="rect">
            <a:avLst/>
          </a:prstGeom>
          <a:noFill/>
          <a:ln w="28575">
            <a:solidFill>
              <a:schemeClr val="accent1">
                <a:lumMod val="75000"/>
              </a:schemeClr>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PURCHASING ADDITONAL SERVICE CREDIT</a:t>
            </a:r>
          </a:p>
        </p:txBody>
      </p:sp>
      <p:sp>
        <p:nvSpPr>
          <p:cNvPr id="22" name="TextBox 21">
            <a:extLst>
              <a:ext uri="{FF2B5EF4-FFF2-40B4-BE49-F238E27FC236}">
                <a16:creationId xmlns:a16="http://schemas.microsoft.com/office/drawing/2014/main" id="{EDE50A85-8E98-4FE1-B4C9-9C9D12BA247E}"/>
              </a:ext>
            </a:extLst>
          </p:cNvPr>
          <p:cNvSpPr txBox="1"/>
          <p:nvPr/>
        </p:nvSpPr>
        <p:spPr>
          <a:xfrm>
            <a:off x="62787" y="6039914"/>
            <a:ext cx="7726345" cy="523220"/>
          </a:xfrm>
          <a:prstGeom prst="rect">
            <a:avLst/>
          </a:prstGeom>
          <a:noFill/>
        </p:spPr>
        <p:txBody>
          <a:bodyPr wrap="square" rtlCol="0">
            <a:spAutoFit/>
          </a:bodyPr>
          <a:lstStyle/>
          <a:p>
            <a:pPr algn="ctr"/>
            <a:r>
              <a:rPr lang="en-US" sz="1400" dirty="0"/>
              <a:t>You can find out more information about Credited Service on our website </a:t>
            </a:r>
            <a:r>
              <a:rPr lang="en-US" sz="1400" dirty="0">
                <a:hlinkClick r:id="rId5"/>
              </a:rPr>
              <a:t>Purchasing Service </a:t>
            </a:r>
            <a:r>
              <a:rPr lang="en-US" sz="1400" dirty="0"/>
              <a:t>or in the </a:t>
            </a:r>
            <a:r>
              <a:rPr lang="en-US" sz="1400" dirty="0">
                <a:hlinkClick r:id="rId6"/>
              </a:rPr>
              <a:t>Active Teacher Handbook</a:t>
            </a:r>
            <a:r>
              <a:rPr lang="en-US" sz="1400" dirty="0"/>
              <a:t>.</a:t>
            </a:r>
          </a:p>
        </p:txBody>
      </p:sp>
      <p:sp>
        <p:nvSpPr>
          <p:cNvPr id="3" name="TextBox 2">
            <a:extLst>
              <a:ext uri="{FF2B5EF4-FFF2-40B4-BE49-F238E27FC236}">
                <a16:creationId xmlns:a16="http://schemas.microsoft.com/office/drawing/2014/main" id="{D3BD341F-57B8-42DE-980A-07DC99161900}"/>
              </a:ext>
            </a:extLst>
          </p:cNvPr>
          <p:cNvSpPr txBox="1"/>
          <p:nvPr/>
        </p:nvSpPr>
        <p:spPr>
          <a:xfrm>
            <a:off x="0" y="4380082"/>
            <a:ext cx="8191500" cy="1200329"/>
          </a:xfrm>
          <a:prstGeom prst="rect">
            <a:avLst/>
          </a:prstGeom>
          <a:noFill/>
        </p:spPr>
        <p:txBody>
          <a:bodyPr wrap="square" rtlCol="0">
            <a:spAutoFit/>
          </a:bodyPr>
          <a:lstStyle/>
          <a:p>
            <a:pPr marL="571500" indent="-285750">
              <a:lnSpc>
                <a:spcPct val="150000"/>
              </a:lnSpc>
              <a:buFont typeface="Arial" panose="020B0604020202020204" pitchFamily="34" charset="0"/>
              <a:buChar char="•"/>
            </a:pPr>
            <a:r>
              <a:rPr lang="en-US" sz="1600" dirty="0"/>
              <a:t>Prior to your retirement you may purchase additional service credit.</a:t>
            </a:r>
          </a:p>
          <a:p>
            <a:pPr marL="571500" indent="-285750">
              <a:buFont typeface="Arial" panose="020B0604020202020204" pitchFamily="34" charset="0"/>
              <a:buChar char="•"/>
            </a:pPr>
            <a:r>
              <a:rPr lang="en-US" sz="1600" dirty="0"/>
              <a:t>Both the complete documentation of service to be purchased and the application for retirement must be received or postmarked prior to the effective date of retirement.</a:t>
            </a:r>
          </a:p>
          <a:p>
            <a:pPr marL="571500" indent="-285750">
              <a:buFont typeface="Arial" panose="020B0604020202020204" pitchFamily="34" charset="0"/>
              <a:buChar char="•"/>
            </a:pPr>
            <a:r>
              <a:rPr lang="en-US" sz="1600" dirty="0"/>
              <a:t>You can estimate the cost of purchase using the Cost Estimator tool on the TRB website</a:t>
            </a:r>
          </a:p>
        </p:txBody>
      </p:sp>
      <p:sp>
        <p:nvSpPr>
          <p:cNvPr id="4" name="TextBox 3">
            <a:extLst>
              <a:ext uri="{FF2B5EF4-FFF2-40B4-BE49-F238E27FC236}">
                <a16:creationId xmlns:a16="http://schemas.microsoft.com/office/drawing/2014/main" id="{349E5E4C-7FE3-4215-A65A-2C68B17D621E}"/>
              </a:ext>
            </a:extLst>
          </p:cNvPr>
          <p:cNvSpPr txBox="1"/>
          <p:nvPr/>
        </p:nvSpPr>
        <p:spPr>
          <a:xfrm>
            <a:off x="178972" y="1181952"/>
            <a:ext cx="4371068" cy="461665"/>
          </a:xfrm>
          <a:prstGeom prst="rect">
            <a:avLst/>
          </a:prstGeom>
          <a:noFill/>
        </p:spPr>
        <p:txBody>
          <a:bodyPr wrap="none" rtlCol="0">
            <a:spAutoFit/>
          </a:bodyPr>
          <a:lstStyle/>
          <a:p>
            <a:r>
              <a:rPr lang="en-US" sz="2400" b="1" u="sng" dirty="0"/>
              <a:t>Current Leave of Absence (CLOA)</a:t>
            </a:r>
          </a:p>
        </p:txBody>
      </p:sp>
      <p:sp>
        <p:nvSpPr>
          <p:cNvPr id="5" name="TextBox 4">
            <a:extLst>
              <a:ext uri="{FF2B5EF4-FFF2-40B4-BE49-F238E27FC236}">
                <a16:creationId xmlns:a16="http://schemas.microsoft.com/office/drawing/2014/main" id="{C39F2C44-3039-42F9-8A92-5AF0A43A0802}"/>
              </a:ext>
            </a:extLst>
          </p:cNvPr>
          <p:cNvSpPr txBox="1"/>
          <p:nvPr/>
        </p:nvSpPr>
        <p:spPr>
          <a:xfrm>
            <a:off x="279455" y="1628332"/>
            <a:ext cx="10131369" cy="1815882"/>
          </a:xfrm>
          <a:prstGeom prst="rect">
            <a:avLst/>
          </a:prstGeom>
          <a:noFill/>
        </p:spPr>
        <p:txBody>
          <a:bodyPr wrap="square" rtlCol="0">
            <a:spAutoFit/>
          </a:bodyPr>
          <a:lstStyle/>
          <a:p>
            <a:r>
              <a:rPr lang="en-US" sz="1600" dirty="0"/>
              <a:t>You may elect to pay the monthly mandatory contributions while on approved current leave of absence for a total of 10 months during your career for any leave occurring on or after July 1, 1986. To document this service:</a:t>
            </a:r>
          </a:p>
          <a:p>
            <a:pPr marL="285750" indent="-285750">
              <a:buFont typeface="Arial" panose="020B0604020202020204" pitchFamily="34" charset="0"/>
              <a:buChar char="•"/>
            </a:pPr>
            <a:r>
              <a:rPr lang="en-US" sz="1600" dirty="0"/>
              <a:t>A Current Leave of Absence Form (TRB53X), found on the TRB website under Active Teacher Forms - Service Approval Forms – Connecticut Service, must be completed and returned to this office. </a:t>
            </a:r>
          </a:p>
          <a:p>
            <a:pPr marL="285750" indent="-285750">
              <a:buFont typeface="Arial" panose="020B0604020202020204" pitchFamily="34" charset="0"/>
              <a:buChar char="•"/>
            </a:pPr>
            <a:r>
              <a:rPr lang="en-US" sz="1600" dirty="0"/>
              <a:t>CTRB will notify you of the amount due and payment options. </a:t>
            </a:r>
            <a:r>
              <a:rPr lang="en-US" sz="1600" u="sng" dirty="0"/>
              <a:t>Payment in full must be received by the end of the approved leave</a:t>
            </a:r>
            <a:r>
              <a:rPr lang="en-US" sz="1600" dirty="0"/>
              <a:t>. </a:t>
            </a:r>
          </a:p>
          <a:p>
            <a:pPr marL="285750" indent="-285750">
              <a:buFont typeface="Arial" panose="020B0604020202020204" pitchFamily="34" charset="0"/>
              <a:buChar char="•"/>
            </a:pPr>
            <a:endParaRPr lang="en-US" sz="1600" dirty="0"/>
          </a:p>
        </p:txBody>
      </p:sp>
      <p:sp>
        <p:nvSpPr>
          <p:cNvPr id="7" name="TextBox 6">
            <a:extLst>
              <a:ext uri="{FF2B5EF4-FFF2-40B4-BE49-F238E27FC236}">
                <a16:creationId xmlns:a16="http://schemas.microsoft.com/office/drawing/2014/main" id="{7A15B7E9-E213-468F-A2C5-B7886E46F8B3}"/>
              </a:ext>
            </a:extLst>
          </p:cNvPr>
          <p:cNvSpPr txBox="1"/>
          <p:nvPr/>
        </p:nvSpPr>
        <p:spPr>
          <a:xfrm>
            <a:off x="178972" y="3954661"/>
            <a:ext cx="1862498" cy="461665"/>
          </a:xfrm>
          <a:prstGeom prst="rect">
            <a:avLst/>
          </a:prstGeom>
          <a:noFill/>
        </p:spPr>
        <p:txBody>
          <a:bodyPr wrap="none" rtlCol="0">
            <a:spAutoFit/>
          </a:bodyPr>
          <a:lstStyle/>
          <a:p>
            <a:r>
              <a:rPr lang="en-US" sz="2400" b="1" u="sng" dirty="0"/>
              <a:t>Prior Service </a:t>
            </a:r>
          </a:p>
        </p:txBody>
      </p:sp>
      <p:sp>
        <p:nvSpPr>
          <p:cNvPr id="10" name="TextBox 9">
            <a:extLst>
              <a:ext uri="{FF2B5EF4-FFF2-40B4-BE49-F238E27FC236}">
                <a16:creationId xmlns:a16="http://schemas.microsoft.com/office/drawing/2014/main" id="{394198A8-AA96-4838-8B4C-CCFED451C4FA}"/>
              </a:ext>
            </a:extLst>
          </p:cNvPr>
          <p:cNvSpPr txBox="1"/>
          <p:nvPr/>
        </p:nvSpPr>
        <p:spPr>
          <a:xfrm>
            <a:off x="279455" y="3102705"/>
            <a:ext cx="8035869" cy="830997"/>
          </a:xfrm>
          <a:prstGeom prst="rect">
            <a:avLst/>
          </a:prstGeom>
          <a:noFill/>
        </p:spPr>
        <p:txBody>
          <a:bodyPr wrap="square">
            <a:spAutoFit/>
          </a:bodyPr>
          <a:lstStyle/>
          <a:p>
            <a:pPr marL="285750" indent="-285750">
              <a:buFont typeface="Arial" panose="020B0604020202020204" pitchFamily="34" charset="0"/>
              <a:buChar char="•"/>
            </a:pPr>
            <a:r>
              <a:rPr lang="en-US" sz="1600" dirty="0"/>
              <a:t>Failure to make payment in full by the end of the approved CLOA will change TRB status to inactive and become subject to Previous LOA (PLOA) requirements, including mandatory return to active status for one full school year before LOA is purchasable.</a:t>
            </a:r>
          </a:p>
        </p:txBody>
      </p:sp>
    </p:spTree>
    <p:extLst>
      <p:ext uri="{BB962C8B-B14F-4D97-AF65-F5344CB8AC3E}">
        <p14:creationId xmlns:p14="http://schemas.microsoft.com/office/powerpoint/2010/main" val="2574985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FACB69-B90F-4737-B38E-23662017F473}"/>
              </a:ext>
            </a:extLst>
          </p:cNvPr>
          <p:cNvSpPr/>
          <p:nvPr/>
        </p:nvSpPr>
        <p:spPr>
          <a:xfrm>
            <a:off x="2811511" y="319385"/>
            <a:ext cx="6568978" cy="923330"/>
          </a:xfrm>
          <a:prstGeom prst="rect">
            <a:avLst/>
          </a:prstGeom>
          <a:noFill/>
          <a:ln w="38100">
            <a:solidFill>
              <a:schemeClr val="accent1">
                <a:lumMod val="75000"/>
              </a:schemeClr>
            </a:solidFill>
            <a:prstDash val="solid"/>
            <a:extLst>
              <a:ext uri="{C807C97D-BFC1-408E-A445-0C87EB9F89A2}">
                <ask:lineSketchStyleProps xmlns:ask="http://schemas.microsoft.com/office/drawing/2018/sketchyshapes" sd="2178871409">
                  <a:custGeom>
                    <a:avLst/>
                    <a:gdLst>
                      <a:gd name="connsiteX0" fmla="*/ 0 w 8534709"/>
                      <a:gd name="connsiteY0" fmla="*/ 0 h 923330"/>
                      <a:gd name="connsiteX1" fmla="*/ 654328 w 8534709"/>
                      <a:gd name="connsiteY1" fmla="*/ 0 h 923330"/>
                      <a:gd name="connsiteX2" fmla="*/ 967267 w 8534709"/>
                      <a:gd name="connsiteY2" fmla="*/ 0 h 923330"/>
                      <a:gd name="connsiteX3" fmla="*/ 1621595 w 8534709"/>
                      <a:gd name="connsiteY3" fmla="*/ 0 h 923330"/>
                      <a:gd name="connsiteX4" fmla="*/ 1934534 w 8534709"/>
                      <a:gd name="connsiteY4" fmla="*/ 0 h 923330"/>
                      <a:gd name="connsiteX5" fmla="*/ 2503515 w 8534709"/>
                      <a:gd name="connsiteY5" fmla="*/ 0 h 923330"/>
                      <a:gd name="connsiteX6" fmla="*/ 2901801 w 8534709"/>
                      <a:gd name="connsiteY6" fmla="*/ 0 h 923330"/>
                      <a:gd name="connsiteX7" fmla="*/ 3641476 w 8534709"/>
                      <a:gd name="connsiteY7" fmla="*/ 0 h 923330"/>
                      <a:gd name="connsiteX8" fmla="*/ 4210456 w 8534709"/>
                      <a:gd name="connsiteY8" fmla="*/ 0 h 923330"/>
                      <a:gd name="connsiteX9" fmla="*/ 4608743 w 8534709"/>
                      <a:gd name="connsiteY9" fmla="*/ 0 h 923330"/>
                      <a:gd name="connsiteX10" fmla="*/ 5348418 w 8534709"/>
                      <a:gd name="connsiteY10" fmla="*/ 0 h 923330"/>
                      <a:gd name="connsiteX11" fmla="*/ 5661357 w 8534709"/>
                      <a:gd name="connsiteY11" fmla="*/ 0 h 923330"/>
                      <a:gd name="connsiteX12" fmla="*/ 6144990 w 8534709"/>
                      <a:gd name="connsiteY12" fmla="*/ 0 h 923330"/>
                      <a:gd name="connsiteX13" fmla="*/ 6713971 w 8534709"/>
                      <a:gd name="connsiteY13" fmla="*/ 0 h 923330"/>
                      <a:gd name="connsiteX14" fmla="*/ 7112257 w 8534709"/>
                      <a:gd name="connsiteY14" fmla="*/ 0 h 923330"/>
                      <a:gd name="connsiteX15" fmla="*/ 7681238 w 8534709"/>
                      <a:gd name="connsiteY15" fmla="*/ 0 h 923330"/>
                      <a:gd name="connsiteX16" fmla="*/ 8534709 w 8534709"/>
                      <a:gd name="connsiteY16" fmla="*/ 0 h 923330"/>
                      <a:gd name="connsiteX17" fmla="*/ 8534709 w 8534709"/>
                      <a:gd name="connsiteY17" fmla="*/ 480132 h 923330"/>
                      <a:gd name="connsiteX18" fmla="*/ 8534709 w 8534709"/>
                      <a:gd name="connsiteY18" fmla="*/ 923330 h 923330"/>
                      <a:gd name="connsiteX19" fmla="*/ 7880381 w 8534709"/>
                      <a:gd name="connsiteY19" fmla="*/ 923330 h 923330"/>
                      <a:gd name="connsiteX20" fmla="*/ 7567442 w 8534709"/>
                      <a:gd name="connsiteY20" fmla="*/ 923330 h 923330"/>
                      <a:gd name="connsiteX21" fmla="*/ 7169156 w 8534709"/>
                      <a:gd name="connsiteY21" fmla="*/ 923330 h 923330"/>
                      <a:gd name="connsiteX22" fmla="*/ 6856216 w 8534709"/>
                      <a:gd name="connsiteY22" fmla="*/ 923330 h 923330"/>
                      <a:gd name="connsiteX23" fmla="*/ 6201889 w 8534709"/>
                      <a:gd name="connsiteY23" fmla="*/ 923330 h 923330"/>
                      <a:gd name="connsiteX24" fmla="*/ 5462214 w 8534709"/>
                      <a:gd name="connsiteY24" fmla="*/ 923330 h 923330"/>
                      <a:gd name="connsiteX25" fmla="*/ 4893233 w 8534709"/>
                      <a:gd name="connsiteY25" fmla="*/ 923330 h 923330"/>
                      <a:gd name="connsiteX26" fmla="*/ 4153558 w 8534709"/>
                      <a:gd name="connsiteY26" fmla="*/ 923330 h 923330"/>
                      <a:gd name="connsiteX27" fmla="*/ 3584578 w 8534709"/>
                      <a:gd name="connsiteY27" fmla="*/ 923330 h 923330"/>
                      <a:gd name="connsiteX28" fmla="*/ 2844903 w 8534709"/>
                      <a:gd name="connsiteY28" fmla="*/ 923330 h 923330"/>
                      <a:gd name="connsiteX29" fmla="*/ 2361269 w 8534709"/>
                      <a:gd name="connsiteY29" fmla="*/ 923330 h 923330"/>
                      <a:gd name="connsiteX30" fmla="*/ 1877636 w 8534709"/>
                      <a:gd name="connsiteY30" fmla="*/ 923330 h 923330"/>
                      <a:gd name="connsiteX31" fmla="*/ 1223308 w 8534709"/>
                      <a:gd name="connsiteY31" fmla="*/ 923330 h 923330"/>
                      <a:gd name="connsiteX32" fmla="*/ 739675 w 8534709"/>
                      <a:gd name="connsiteY32" fmla="*/ 923330 h 923330"/>
                      <a:gd name="connsiteX33" fmla="*/ 0 w 8534709"/>
                      <a:gd name="connsiteY33" fmla="*/ 923330 h 923330"/>
                      <a:gd name="connsiteX34" fmla="*/ 0 w 8534709"/>
                      <a:gd name="connsiteY34" fmla="*/ 480132 h 923330"/>
                      <a:gd name="connsiteX35" fmla="*/ 0 w 8534709"/>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34709" h="923330" extrusionOk="0">
                        <a:moveTo>
                          <a:pt x="0" y="0"/>
                        </a:moveTo>
                        <a:cubicBezTo>
                          <a:pt x="271082" y="-31125"/>
                          <a:pt x="368059" y="42027"/>
                          <a:pt x="654328" y="0"/>
                        </a:cubicBezTo>
                        <a:cubicBezTo>
                          <a:pt x="940597" y="-42027"/>
                          <a:pt x="829584" y="31734"/>
                          <a:pt x="967267" y="0"/>
                        </a:cubicBezTo>
                        <a:cubicBezTo>
                          <a:pt x="1104950" y="-31734"/>
                          <a:pt x="1427335" y="4273"/>
                          <a:pt x="1621595" y="0"/>
                        </a:cubicBezTo>
                        <a:cubicBezTo>
                          <a:pt x="1815855" y="-4273"/>
                          <a:pt x="1810082" y="12900"/>
                          <a:pt x="1934534" y="0"/>
                        </a:cubicBezTo>
                        <a:cubicBezTo>
                          <a:pt x="2058986" y="-12900"/>
                          <a:pt x="2339074" y="14160"/>
                          <a:pt x="2503515" y="0"/>
                        </a:cubicBezTo>
                        <a:cubicBezTo>
                          <a:pt x="2667956" y="-14160"/>
                          <a:pt x="2785736" y="30532"/>
                          <a:pt x="2901801" y="0"/>
                        </a:cubicBezTo>
                        <a:cubicBezTo>
                          <a:pt x="3017866" y="-30532"/>
                          <a:pt x="3325281" y="60510"/>
                          <a:pt x="3641476" y="0"/>
                        </a:cubicBezTo>
                        <a:cubicBezTo>
                          <a:pt x="3957672" y="-60510"/>
                          <a:pt x="3976529" y="56015"/>
                          <a:pt x="4210456" y="0"/>
                        </a:cubicBezTo>
                        <a:cubicBezTo>
                          <a:pt x="4444383" y="-56015"/>
                          <a:pt x="4417487" y="29908"/>
                          <a:pt x="4608743" y="0"/>
                        </a:cubicBezTo>
                        <a:cubicBezTo>
                          <a:pt x="4799999" y="-29908"/>
                          <a:pt x="5173821" y="68504"/>
                          <a:pt x="5348418" y="0"/>
                        </a:cubicBezTo>
                        <a:cubicBezTo>
                          <a:pt x="5523015" y="-68504"/>
                          <a:pt x="5575224" y="24576"/>
                          <a:pt x="5661357" y="0"/>
                        </a:cubicBezTo>
                        <a:cubicBezTo>
                          <a:pt x="5747490" y="-24576"/>
                          <a:pt x="5931782" y="13753"/>
                          <a:pt x="6144990" y="0"/>
                        </a:cubicBezTo>
                        <a:cubicBezTo>
                          <a:pt x="6358198" y="-13753"/>
                          <a:pt x="6536311" y="37930"/>
                          <a:pt x="6713971" y="0"/>
                        </a:cubicBezTo>
                        <a:cubicBezTo>
                          <a:pt x="6891631" y="-37930"/>
                          <a:pt x="6938198" y="15744"/>
                          <a:pt x="7112257" y="0"/>
                        </a:cubicBezTo>
                        <a:cubicBezTo>
                          <a:pt x="7286316" y="-15744"/>
                          <a:pt x="7451054" y="6022"/>
                          <a:pt x="7681238" y="0"/>
                        </a:cubicBezTo>
                        <a:cubicBezTo>
                          <a:pt x="7911422" y="-6022"/>
                          <a:pt x="8256289" y="26508"/>
                          <a:pt x="8534709" y="0"/>
                        </a:cubicBezTo>
                        <a:cubicBezTo>
                          <a:pt x="8562829" y="233059"/>
                          <a:pt x="8517089" y="300915"/>
                          <a:pt x="8534709" y="480132"/>
                        </a:cubicBezTo>
                        <a:cubicBezTo>
                          <a:pt x="8552329" y="659349"/>
                          <a:pt x="8508578" y="790783"/>
                          <a:pt x="8534709" y="923330"/>
                        </a:cubicBezTo>
                        <a:cubicBezTo>
                          <a:pt x="8258345" y="956329"/>
                          <a:pt x="8070378" y="918853"/>
                          <a:pt x="7880381" y="923330"/>
                        </a:cubicBezTo>
                        <a:cubicBezTo>
                          <a:pt x="7690384" y="927807"/>
                          <a:pt x="7706196" y="894710"/>
                          <a:pt x="7567442" y="923330"/>
                        </a:cubicBezTo>
                        <a:cubicBezTo>
                          <a:pt x="7428688" y="951950"/>
                          <a:pt x="7260159" y="887409"/>
                          <a:pt x="7169156" y="923330"/>
                        </a:cubicBezTo>
                        <a:cubicBezTo>
                          <a:pt x="7078153" y="959251"/>
                          <a:pt x="6988785" y="904643"/>
                          <a:pt x="6856216" y="923330"/>
                        </a:cubicBezTo>
                        <a:cubicBezTo>
                          <a:pt x="6723647" y="942017"/>
                          <a:pt x="6422314" y="905215"/>
                          <a:pt x="6201889" y="923330"/>
                        </a:cubicBezTo>
                        <a:cubicBezTo>
                          <a:pt x="5981464" y="941445"/>
                          <a:pt x="5780958" y="901623"/>
                          <a:pt x="5462214" y="923330"/>
                        </a:cubicBezTo>
                        <a:cubicBezTo>
                          <a:pt x="5143470" y="945037"/>
                          <a:pt x="5116428" y="858856"/>
                          <a:pt x="4893233" y="923330"/>
                        </a:cubicBezTo>
                        <a:cubicBezTo>
                          <a:pt x="4670038" y="987804"/>
                          <a:pt x="4321808" y="844472"/>
                          <a:pt x="4153558" y="923330"/>
                        </a:cubicBezTo>
                        <a:cubicBezTo>
                          <a:pt x="3985308" y="1002188"/>
                          <a:pt x="3862911" y="908019"/>
                          <a:pt x="3584578" y="923330"/>
                        </a:cubicBezTo>
                        <a:cubicBezTo>
                          <a:pt x="3306245" y="938641"/>
                          <a:pt x="3102894" y="838010"/>
                          <a:pt x="2844903" y="923330"/>
                        </a:cubicBezTo>
                        <a:cubicBezTo>
                          <a:pt x="2586912" y="1008650"/>
                          <a:pt x="2501695" y="866011"/>
                          <a:pt x="2361269" y="923330"/>
                        </a:cubicBezTo>
                        <a:cubicBezTo>
                          <a:pt x="2220843" y="980649"/>
                          <a:pt x="2097984" y="904999"/>
                          <a:pt x="1877636" y="923330"/>
                        </a:cubicBezTo>
                        <a:cubicBezTo>
                          <a:pt x="1657288" y="941661"/>
                          <a:pt x="1402611" y="896602"/>
                          <a:pt x="1223308" y="923330"/>
                        </a:cubicBezTo>
                        <a:cubicBezTo>
                          <a:pt x="1044005" y="950058"/>
                          <a:pt x="923798" y="868750"/>
                          <a:pt x="739675" y="923330"/>
                        </a:cubicBezTo>
                        <a:cubicBezTo>
                          <a:pt x="555552" y="977910"/>
                          <a:pt x="266355" y="842357"/>
                          <a:pt x="0" y="923330"/>
                        </a:cubicBezTo>
                        <a:cubicBezTo>
                          <a:pt x="-9859" y="719486"/>
                          <a:pt x="41112" y="584037"/>
                          <a:pt x="0" y="480132"/>
                        </a:cubicBezTo>
                        <a:cubicBezTo>
                          <a:pt x="-41112" y="376227"/>
                          <a:pt x="19123" y="234504"/>
                          <a:pt x="0" y="0"/>
                        </a:cubicBezTo>
                        <a:close/>
                      </a:path>
                    </a:pathLst>
                  </a:custGeom>
                  <ask:type>
                    <ask:lineSketchNone/>
                  </ask:type>
                </ask:lineSketchStyleProps>
              </a:ext>
            </a:extLst>
          </a:ln>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PENSIONABLE SALARY</a:t>
            </a:r>
          </a:p>
        </p:txBody>
      </p:sp>
      <p:sp>
        <p:nvSpPr>
          <p:cNvPr id="3" name="TextBox 2">
            <a:extLst>
              <a:ext uri="{FF2B5EF4-FFF2-40B4-BE49-F238E27FC236}">
                <a16:creationId xmlns:a16="http://schemas.microsoft.com/office/drawing/2014/main" id="{C06A8385-5893-4DB5-BE45-BF22E49091AF}"/>
              </a:ext>
            </a:extLst>
          </p:cNvPr>
          <p:cNvSpPr txBox="1"/>
          <p:nvPr/>
        </p:nvSpPr>
        <p:spPr>
          <a:xfrm>
            <a:off x="3156731" y="1266833"/>
            <a:ext cx="5878535" cy="400110"/>
          </a:xfrm>
          <a:prstGeom prst="rect">
            <a:avLst/>
          </a:prstGeom>
          <a:noFill/>
        </p:spPr>
        <p:txBody>
          <a:bodyPr wrap="square">
            <a:spAutoFit/>
          </a:bodyPr>
          <a:lstStyle/>
          <a:p>
            <a:pPr algn="ctr"/>
            <a:r>
              <a:rPr lang="en-US" sz="2000" b="1" dirty="0"/>
              <a:t>Not all earnings are considered pensionable salary</a:t>
            </a:r>
          </a:p>
        </p:txBody>
      </p:sp>
      <p:sp>
        <p:nvSpPr>
          <p:cNvPr id="4" name="Flowchart: Alternate Process 3">
            <a:extLst>
              <a:ext uri="{FF2B5EF4-FFF2-40B4-BE49-F238E27FC236}">
                <a16:creationId xmlns:a16="http://schemas.microsoft.com/office/drawing/2014/main" id="{9F3252AB-3AC1-4715-A1BD-FD1BBD6BBE9C}"/>
              </a:ext>
            </a:extLst>
          </p:cNvPr>
          <p:cNvSpPr/>
          <p:nvPr/>
        </p:nvSpPr>
        <p:spPr>
          <a:xfrm>
            <a:off x="294524" y="1960984"/>
            <a:ext cx="4099741" cy="1245694"/>
          </a:xfrm>
          <a:prstGeom prst="flowChartAlternate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rPr>
              <a:t>Pensionable salary =</a:t>
            </a:r>
          </a:p>
          <a:p>
            <a:pPr marL="285750" indent="-285750">
              <a:buFont typeface="Arial" panose="020B0604020202020204" pitchFamily="34" charset="0"/>
              <a:buChar char="•"/>
            </a:pPr>
            <a:r>
              <a:rPr lang="en-US" sz="1600" dirty="0">
                <a:solidFill>
                  <a:schemeClr val="tx1">
                    <a:lumMod val="85000"/>
                    <a:lumOff val="15000"/>
                  </a:schemeClr>
                </a:solidFill>
              </a:rPr>
              <a:t>Pay you receive for teaching, administrative, or supervisory services as outlined in your contract.</a:t>
            </a:r>
          </a:p>
        </p:txBody>
      </p:sp>
      <p:sp>
        <p:nvSpPr>
          <p:cNvPr id="5" name="Flowchart: Alternate Process 4">
            <a:extLst>
              <a:ext uri="{FF2B5EF4-FFF2-40B4-BE49-F238E27FC236}">
                <a16:creationId xmlns:a16="http://schemas.microsoft.com/office/drawing/2014/main" id="{852A2F4D-65B5-4390-B0DC-3E4B833A96BE}"/>
              </a:ext>
            </a:extLst>
          </p:cNvPr>
          <p:cNvSpPr/>
          <p:nvPr/>
        </p:nvSpPr>
        <p:spPr>
          <a:xfrm>
            <a:off x="7046812" y="2239373"/>
            <a:ext cx="4667353" cy="2577009"/>
          </a:xfrm>
          <a:prstGeom prst="flowChartAlternateProcess">
            <a:avLst/>
          </a:prstGeom>
          <a:solidFill>
            <a:srgbClr val="FFA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rPr>
              <a:t>Non-pensionable salary =</a:t>
            </a:r>
          </a:p>
          <a:p>
            <a:pPr marL="285750" indent="-285750">
              <a:buFont typeface="Arial" panose="020B0604020202020204" pitchFamily="34" charset="0"/>
              <a:buChar char="•"/>
            </a:pPr>
            <a:r>
              <a:rPr lang="en-US" sz="1600" dirty="0">
                <a:solidFill>
                  <a:schemeClr val="tx1">
                    <a:lumMod val="85000"/>
                    <a:lumOff val="15000"/>
                  </a:schemeClr>
                </a:solidFill>
              </a:rPr>
              <a:t>Pay you receive for extra duty assignments, coaching, unused sick leave, terminal pay, or any payment predicated on your retirement.</a:t>
            </a:r>
          </a:p>
          <a:p>
            <a:pPr marL="285750" indent="-285750">
              <a:buFont typeface="Arial" panose="020B0604020202020204" pitchFamily="34" charset="0"/>
              <a:buChar char="•"/>
            </a:pPr>
            <a:r>
              <a:rPr lang="en-US" sz="1600" dirty="0">
                <a:solidFill>
                  <a:schemeClr val="tx1">
                    <a:lumMod val="85000"/>
                    <a:lumOff val="15000"/>
                  </a:schemeClr>
                </a:solidFill>
              </a:rPr>
              <a:t>These are examples of non-pensionable salaries and is not considered a complete list. Please contact TRB if you have specific pensionable salary questions</a:t>
            </a:r>
          </a:p>
        </p:txBody>
      </p:sp>
      <p:sp>
        <p:nvSpPr>
          <p:cNvPr id="7" name="Flowchart: Alternate Process 6">
            <a:extLst>
              <a:ext uri="{FF2B5EF4-FFF2-40B4-BE49-F238E27FC236}">
                <a16:creationId xmlns:a16="http://schemas.microsoft.com/office/drawing/2014/main" id="{76359F2D-6631-4D1A-BB00-C202C0917D6D}"/>
              </a:ext>
            </a:extLst>
          </p:cNvPr>
          <p:cNvSpPr/>
          <p:nvPr/>
        </p:nvSpPr>
        <p:spPr>
          <a:xfrm>
            <a:off x="294524" y="3849076"/>
            <a:ext cx="4873225" cy="2096999"/>
          </a:xfrm>
          <a:prstGeom prst="flowChartAlternate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rPr>
              <a:t>Pensionable part-time service =</a:t>
            </a:r>
          </a:p>
          <a:p>
            <a:pPr marL="285750" indent="-285750">
              <a:buFont typeface="Arial" panose="020B0604020202020204" pitchFamily="34" charset="0"/>
              <a:buChar char="•"/>
            </a:pPr>
            <a:r>
              <a:rPr lang="en-US" sz="1600" dirty="0">
                <a:solidFill>
                  <a:schemeClr val="tx1">
                    <a:lumMod val="85000"/>
                    <a:lumOff val="15000"/>
                  </a:schemeClr>
                </a:solidFill>
              </a:rPr>
              <a:t>Reduced work schedule which averages at least a half-time schedule during each school month. </a:t>
            </a:r>
          </a:p>
          <a:p>
            <a:pPr marL="285750" indent="-285750">
              <a:buFont typeface="Arial" panose="020B0604020202020204" pitchFamily="34" charset="0"/>
              <a:buChar char="•"/>
            </a:pPr>
            <a:r>
              <a:rPr lang="en-US" sz="1600" dirty="0">
                <a:solidFill>
                  <a:schemeClr val="tx1">
                    <a:lumMod val="85000"/>
                    <a:lumOff val="15000"/>
                  </a:schemeClr>
                </a:solidFill>
              </a:rPr>
              <a:t>Part-time service over 50% will receive a month of credit for each month worked. </a:t>
            </a:r>
          </a:p>
          <a:p>
            <a:pPr marL="285750" indent="-285750">
              <a:buFont typeface="Arial" panose="020B0604020202020204" pitchFamily="34" charset="0"/>
              <a:buChar char="•"/>
            </a:pPr>
            <a:r>
              <a:rPr lang="en-US" sz="1600" dirty="0">
                <a:solidFill>
                  <a:schemeClr val="tx1">
                    <a:lumMod val="85000"/>
                    <a:lumOff val="15000"/>
                  </a:schemeClr>
                </a:solidFill>
              </a:rPr>
              <a:t>Pension will be calculated to reflect your reduced full-time eligibility.</a:t>
            </a:r>
          </a:p>
          <a:p>
            <a:pPr marL="285750" indent="-285750">
              <a:buFont typeface="Arial" panose="020B0604020202020204" pitchFamily="34" charset="0"/>
              <a:buChar char="•"/>
            </a:pPr>
            <a:r>
              <a:rPr lang="en-US" sz="1600" dirty="0">
                <a:solidFill>
                  <a:schemeClr val="tx1">
                    <a:lumMod val="85000"/>
                    <a:lumOff val="15000"/>
                  </a:schemeClr>
                </a:solidFill>
              </a:rPr>
              <a:t>You can learn more on our </a:t>
            </a:r>
            <a:r>
              <a:rPr lang="en-US" sz="1600" dirty="0">
                <a:solidFill>
                  <a:schemeClr val="tx1">
                    <a:lumMod val="85000"/>
                    <a:lumOff val="15000"/>
                  </a:schemeClr>
                </a:solidFill>
                <a:hlinkClick r:id="rId4"/>
              </a:rPr>
              <a:t>part-time service</a:t>
            </a:r>
            <a:r>
              <a:rPr lang="en-US" sz="1600" dirty="0">
                <a:solidFill>
                  <a:schemeClr val="tx1">
                    <a:lumMod val="85000"/>
                    <a:lumOff val="15000"/>
                  </a:schemeClr>
                </a:solidFill>
              </a:rPr>
              <a:t> page.</a:t>
            </a:r>
          </a:p>
        </p:txBody>
      </p:sp>
      <p:cxnSp>
        <p:nvCxnSpPr>
          <p:cNvPr id="14" name="Straight Connector 13">
            <a:extLst>
              <a:ext uri="{FF2B5EF4-FFF2-40B4-BE49-F238E27FC236}">
                <a16:creationId xmlns:a16="http://schemas.microsoft.com/office/drawing/2014/main" id="{CFD2C31D-7B62-4BED-8C7C-EF85F2F4B486}"/>
              </a:ext>
            </a:extLst>
          </p:cNvPr>
          <p:cNvCxnSpPr>
            <a:cxnSpLocks/>
          </p:cNvCxnSpPr>
          <p:nvPr/>
        </p:nvCxnSpPr>
        <p:spPr>
          <a:xfrm>
            <a:off x="6096000" y="1960984"/>
            <a:ext cx="0" cy="4318486"/>
          </a:xfrm>
          <a:prstGeom prst="line">
            <a:avLst/>
          </a:prstGeom>
          <a:ln w="57150">
            <a:solidFill>
              <a:schemeClr val="bg1"/>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27029D3-098F-40EF-BC4E-7662BC9CDD6F}"/>
              </a:ext>
            </a:extLst>
          </p:cNvPr>
          <p:cNvSpPr txBox="1"/>
          <p:nvPr/>
        </p:nvSpPr>
        <p:spPr>
          <a:xfrm>
            <a:off x="3146921" y="6388845"/>
            <a:ext cx="5898153" cy="369332"/>
          </a:xfrm>
          <a:prstGeom prst="rect">
            <a:avLst/>
          </a:prstGeom>
          <a:noFill/>
        </p:spPr>
        <p:txBody>
          <a:bodyPr wrap="none" rtlCol="0">
            <a:spAutoFit/>
          </a:bodyPr>
          <a:lstStyle/>
          <a:p>
            <a:r>
              <a:rPr lang="en-US" dirty="0"/>
              <a:t>For more information on </a:t>
            </a:r>
            <a:r>
              <a:rPr lang="en-US" dirty="0">
                <a:hlinkClick r:id="rId5"/>
              </a:rPr>
              <a:t>Pensionable Salary </a:t>
            </a:r>
            <a:r>
              <a:rPr lang="en-US" dirty="0"/>
              <a:t>visit our website</a:t>
            </a:r>
          </a:p>
        </p:txBody>
      </p:sp>
    </p:spTree>
    <p:extLst>
      <p:ext uri="{BB962C8B-B14F-4D97-AF65-F5344CB8AC3E}">
        <p14:creationId xmlns:p14="http://schemas.microsoft.com/office/powerpoint/2010/main" val="1311202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3933</TotalTime>
  <Words>3581</Words>
  <Application>Microsoft Office PowerPoint</Application>
  <PresentationFormat>Widescreen</PresentationFormat>
  <Paragraphs>423</Paragraphs>
  <Slides>26</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Abadi</vt:lpstr>
      <vt:lpstr>Arial</vt:lpstr>
      <vt:lpstr>Bahnschrift Light Condensed</vt:lpstr>
      <vt:lpstr>Calibri</vt:lpstr>
      <vt:lpstr>Calibri Light</vt:lpstr>
      <vt:lpstr>Courier New</vt:lpstr>
      <vt:lpstr>Wingdings</vt:lpstr>
      <vt:lpstr>Office Theme</vt:lpstr>
      <vt:lpstr>RETIREMENT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RETIREMENT BASICS</dc:title>
  <dc:creator>Amanda Harley</dc:creator>
  <cp:lastModifiedBy>Calvi, Naomi</cp:lastModifiedBy>
  <cp:revision>101</cp:revision>
  <dcterms:created xsi:type="dcterms:W3CDTF">2020-12-12T00:50:40Z</dcterms:created>
  <dcterms:modified xsi:type="dcterms:W3CDTF">2026-04-14T13:48:07Z</dcterms:modified>
</cp:coreProperties>
</file>