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6"/>
  </p:notesMasterIdLst>
  <p:handoutMasterIdLst>
    <p:handoutMasterId r:id="rId187"/>
  </p:handoutMasterIdLst>
  <p:sldIdLst>
    <p:sldId id="348" r:id="rId2"/>
    <p:sldId id="356" r:id="rId3"/>
    <p:sldId id="357" r:id="rId4"/>
    <p:sldId id="359" r:id="rId5"/>
    <p:sldId id="360" r:id="rId6"/>
    <p:sldId id="361" r:id="rId7"/>
    <p:sldId id="515" r:id="rId8"/>
    <p:sldId id="517" r:id="rId9"/>
    <p:sldId id="333" r:id="rId10"/>
    <p:sldId id="362" r:id="rId11"/>
    <p:sldId id="363" r:id="rId12"/>
    <p:sldId id="365" r:id="rId13"/>
    <p:sldId id="364" r:id="rId14"/>
    <p:sldId id="366" r:id="rId15"/>
    <p:sldId id="368" r:id="rId16"/>
    <p:sldId id="369" r:id="rId17"/>
    <p:sldId id="375" r:id="rId18"/>
    <p:sldId id="374" r:id="rId19"/>
    <p:sldId id="377" r:id="rId20"/>
    <p:sldId id="378" r:id="rId21"/>
    <p:sldId id="379" r:id="rId22"/>
    <p:sldId id="381" r:id="rId23"/>
    <p:sldId id="380" r:id="rId24"/>
    <p:sldId id="383" r:id="rId25"/>
    <p:sldId id="385" r:id="rId26"/>
    <p:sldId id="370" r:id="rId27"/>
    <p:sldId id="519" r:id="rId28"/>
    <p:sldId id="372" r:id="rId29"/>
    <p:sldId id="373" r:id="rId30"/>
    <p:sldId id="510" r:id="rId31"/>
    <p:sldId id="511" r:id="rId32"/>
    <p:sldId id="371" r:id="rId33"/>
    <p:sldId id="386" r:id="rId34"/>
    <p:sldId id="376" r:id="rId35"/>
    <p:sldId id="520" r:id="rId36"/>
    <p:sldId id="532" r:id="rId37"/>
    <p:sldId id="533" r:id="rId38"/>
    <p:sldId id="534" r:id="rId39"/>
    <p:sldId id="535" r:id="rId40"/>
    <p:sldId id="521" r:id="rId41"/>
    <p:sldId id="522" r:id="rId42"/>
    <p:sldId id="523" r:id="rId43"/>
    <p:sldId id="524" r:id="rId44"/>
    <p:sldId id="525" r:id="rId45"/>
    <p:sldId id="529" r:id="rId46"/>
    <p:sldId id="392" r:id="rId47"/>
    <p:sldId id="393" r:id="rId48"/>
    <p:sldId id="394" r:id="rId49"/>
    <p:sldId id="395" r:id="rId50"/>
    <p:sldId id="396" r:id="rId51"/>
    <p:sldId id="388" r:id="rId52"/>
    <p:sldId id="397" r:id="rId53"/>
    <p:sldId id="389" r:id="rId54"/>
    <p:sldId id="399" r:id="rId55"/>
    <p:sldId id="390" r:id="rId56"/>
    <p:sldId id="554" r:id="rId57"/>
    <p:sldId id="538" r:id="rId58"/>
    <p:sldId id="555" r:id="rId59"/>
    <p:sldId id="391" r:id="rId60"/>
    <p:sldId id="556" r:id="rId61"/>
    <p:sldId id="257" r:id="rId62"/>
    <p:sldId id="398" r:id="rId63"/>
    <p:sldId id="400" r:id="rId64"/>
    <p:sldId id="401" r:id="rId65"/>
    <p:sldId id="402" r:id="rId66"/>
    <p:sldId id="539" r:id="rId67"/>
    <p:sldId id="403" r:id="rId68"/>
    <p:sldId id="413" r:id="rId69"/>
    <p:sldId id="404" r:id="rId70"/>
    <p:sldId id="406" r:id="rId71"/>
    <p:sldId id="407" r:id="rId72"/>
    <p:sldId id="408" r:id="rId73"/>
    <p:sldId id="409" r:id="rId74"/>
    <p:sldId id="410" r:id="rId75"/>
    <p:sldId id="411" r:id="rId76"/>
    <p:sldId id="415" r:id="rId77"/>
    <p:sldId id="416" r:id="rId78"/>
    <p:sldId id="417" r:id="rId79"/>
    <p:sldId id="418" r:id="rId80"/>
    <p:sldId id="419" r:id="rId81"/>
    <p:sldId id="420" r:id="rId82"/>
    <p:sldId id="435" r:id="rId83"/>
    <p:sldId id="422" r:id="rId84"/>
    <p:sldId id="423" r:id="rId85"/>
    <p:sldId id="436" r:id="rId86"/>
    <p:sldId id="424" r:id="rId87"/>
    <p:sldId id="425" r:id="rId88"/>
    <p:sldId id="426" r:id="rId89"/>
    <p:sldId id="427" r:id="rId90"/>
    <p:sldId id="428" r:id="rId91"/>
    <p:sldId id="437" r:id="rId92"/>
    <p:sldId id="438" r:id="rId93"/>
    <p:sldId id="439" r:id="rId94"/>
    <p:sldId id="441" r:id="rId95"/>
    <p:sldId id="440" r:id="rId96"/>
    <p:sldId id="442" r:id="rId97"/>
    <p:sldId id="443" r:id="rId98"/>
    <p:sldId id="512" r:id="rId99"/>
    <p:sldId id="429" r:id="rId100"/>
    <p:sldId id="430" r:id="rId101"/>
    <p:sldId id="434" r:id="rId102"/>
    <p:sldId id="431" r:id="rId103"/>
    <p:sldId id="432" r:id="rId104"/>
    <p:sldId id="433" r:id="rId105"/>
    <p:sldId id="444" r:id="rId106"/>
    <p:sldId id="445" r:id="rId107"/>
    <p:sldId id="448" r:id="rId108"/>
    <p:sldId id="447" r:id="rId109"/>
    <p:sldId id="446" r:id="rId110"/>
    <p:sldId id="449" r:id="rId111"/>
    <p:sldId id="421" r:id="rId112"/>
    <p:sldId id="451" r:id="rId113"/>
    <p:sldId id="450" r:id="rId114"/>
    <p:sldId id="452" r:id="rId115"/>
    <p:sldId id="453" r:id="rId116"/>
    <p:sldId id="455" r:id="rId117"/>
    <p:sldId id="456" r:id="rId118"/>
    <p:sldId id="457" r:id="rId119"/>
    <p:sldId id="458" r:id="rId120"/>
    <p:sldId id="545" r:id="rId121"/>
    <p:sldId id="546" r:id="rId122"/>
    <p:sldId id="459" r:id="rId123"/>
    <p:sldId id="460" r:id="rId124"/>
    <p:sldId id="461" r:id="rId125"/>
    <p:sldId id="462" r:id="rId126"/>
    <p:sldId id="558" r:id="rId127"/>
    <p:sldId id="560" r:id="rId128"/>
    <p:sldId id="561" r:id="rId129"/>
    <p:sldId id="559" r:id="rId130"/>
    <p:sldId id="562" r:id="rId131"/>
    <p:sldId id="463" r:id="rId132"/>
    <p:sldId id="464" r:id="rId133"/>
    <p:sldId id="465" r:id="rId134"/>
    <p:sldId id="466" r:id="rId135"/>
    <p:sldId id="467" r:id="rId136"/>
    <p:sldId id="468" r:id="rId137"/>
    <p:sldId id="469" r:id="rId138"/>
    <p:sldId id="470" r:id="rId139"/>
    <p:sldId id="471" r:id="rId140"/>
    <p:sldId id="472" r:id="rId141"/>
    <p:sldId id="473" r:id="rId142"/>
    <p:sldId id="474" r:id="rId143"/>
    <p:sldId id="475" r:id="rId144"/>
    <p:sldId id="476" r:id="rId145"/>
    <p:sldId id="477" r:id="rId146"/>
    <p:sldId id="557" r:id="rId147"/>
    <p:sldId id="478" r:id="rId148"/>
    <p:sldId id="479" r:id="rId149"/>
    <p:sldId id="480" r:id="rId150"/>
    <p:sldId id="481" r:id="rId151"/>
    <p:sldId id="482" r:id="rId152"/>
    <p:sldId id="483" r:id="rId153"/>
    <p:sldId id="484" r:id="rId154"/>
    <p:sldId id="485" r:id="rId155"/>
    <p:sldId id="486" r:id="rId156"/>
    <p:sldId id="487" r:id="rId157"/>
    <p:sldId id="491" r:id="rId158"/>
    <p:sldId id="492" r:id="rId159"/>
    <p:sldId id="488" r:id="rId160"/>
    <p:sldId id="493" r:id="rId161"/>
    <p:sldId id="494" r:id="rId162"/>
    <p:sldId id="495" r:id="rId163"/>
    <p:sldId id="496" r:id="rId164"/>
    <p:sldId id="497" r:id="rId165"/>
    <p:sldId id="498" r:id="rId166"/>
    <p:sldId id="499" r:id="rId167"/>
    <p:sldId id="500" r:id="rId168"/>
    <p:sldId id="501" r:id="rId169"/>
    <p:sldId id="502" r:id="rId170"/>
    <p:sldId id="503" r:id="rId171"/>
    <p:sldId id="504" r:id="rId172"/>
    <p:sldId id="505" r:id="rId173"/>
    <p:sldId id="506" r:id="rId174"/>
    <p:sldId id="507" r:id="rId175"/>
    <p:sldId id="508" r:id="rId176"/>
    <p:sldId id="509" r:id="rId177"/>
    <p:sldId id="547" r:id="rId178"/>
    <p:sldId id="548" r:id="rId179"/>
    <p:sldId id="549" r:id="rId180"/>
    <p:sldId id="550" r:id="rId181"/>
    <p:sldId id="551" r:id="rId182"/>
    <p:sldId id="552" r:id="rId183"/>
    <p:sldId id="513" r:id="rId184"/>
    <p:sldId id="353" r:id="rId185"/>
  </p:sldIdLst>
  <p:sldSz cx="9144000" cy="5143500" type="screen16x9"/>
  <p:notesSz cx="7315200" cy="96012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p15:clr>
            <a:srgbClr val="A4A3A4"/>
          </p15:clr>
        </p15:guide>
        <p15:guide id="2" orient="horz" pos="1152">
          <p15:clr>
            <a:srgbClr val="A4A3A4"/>
          </p15:clr>
        </p15:guide>
        <p15:guide id="3" orient="horz" pos="2833">
          <p15:clr>
            <a:srgbClr val="A4A3A4"/>
          </p15:clr>
        </p15:guide>
        <p15:guide id="4" orient="horz" pos="2107">
          <p15:clr>
            <a:srgbClr val="A4A3A4"/>
          </p15:clr>
        </p15:guide>
        <p15:guide id="5" pos="361">
          <p15:clr>
            <a:srgbClr val="A4A3A4"/>
          </p15:clr>
        </p15:guide>
        <p15:guide id="6" pos="4298">
          <p15:clr>
            <a:srgbClr val="A4A3A4"/>
          </p15:clr>
        </p15:guide>
        <p15:guide id="7" pos="5594">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30"/>
    <a:srgbClr val="4D4D4D"/>
    <a:srgbClr val="D52B1E"/>
    <a:srgbClr val="00A599"/>
    <a:srgbClr val="C50084"/>
    <a:srgbClr val="FFA100"/>
    <a:srgbClr val="6A813B"/>
    <a:srgbClr val="AAA38E"/>
    <a:srgbClr val="BEC5C2"/>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0067" autoAdjust="0"/>
  </p:normalViewPr>
  <p:slideViewPr>
    <p:cSldViewPr snapToGrid="0">
      <p:cViewPr varScale="1">
        <p:scale>
          <a:sx n="122" d="100"/>
          <a:sy n="122" d="100"/>
        </p:scale>
        <p:origin x="466" y="77"/>
      </p:cViewPr>
      <p:guideLst>
        <p:guide orient="horz" pos="887"/>
        <p:guide orient="horz" pos="1152"/>
        <p:guide orient="horz" pos="2833"/>
        <p:guide orient="horz" pos="2107"/>
        <p:guide pos="361"/>
        <p:guide pos="4298"/>
        <p:guide pos="5594"/>
      </p:guideLst>
    </p:cSldViewPr>
  </p:slideViewPr>
  <p:notesTextViewPr>
    <p:cViewPr>
      <p:scale>
        <a:sx n="1" d="1"/>
        <a:sy n="1" d="1"/>
      </p:scale>
      <p:origin x="0" y="0"/>
    </p:cViewPr>
  </p:notesTextViewPr>
  <p:sorterViewPr>
    <p:cViewPr>
      <p:scale>
        <a:sx n="100" d="100"/>
        <a:sy n="100" d="100"/>
      </p:scale>
      <p:origin x="0" y="24072"/>
    </p:cViewPr>
  </p:sorterViewPr>
  <p:notesViewPr>
    <p:cSldViewPr snapToGrid="0" showGuides="1">
      <p:cViewPr varScale="1">
        <p:scale>
          <a:sx n="72" d="100"/>
          <a:sy n="72" d="100"/>
        </p:scale>
        <p:origin x="-2580" y="-102"/>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2CA17-C839-4B08-9FD2-5BACB15D0818}" type="doc">
      <dgm:prSet loTypeId="urn:microsoft.com/office/officeart/2005/8/layout/venn2" loCatId="relationship" qsTypeId="urn:microsoft.com/office/officeart/2005/8/quickstyle/simple1" qsCatId="simple" csTypeId="urn:microsoft.com/office/officeart/2005/8/colors/accent2_5" csCatId="accent2" phldr="1"/>
      <dgm:spPr/>
      <dgm:t>
        <a:bodyPr/>
        <a:lstStyle/>
        <a:p>
          <a:endParaRPr lang="en-US"/>
        </a:p>
      </dgm:t>
    </dgm:pt>
    <dgm:pt modelId="{44ADBCFF-945B-4E0A-B4B4-B14A2741C7FC}">
      <dgm:prSet phldrT="[Text]"/>
      <dgm:spPr/>
      <dgm:t>
        <a:bodyPr/>
        <a:lstStyle/>
        <a:p>
          <a:r>
            <a:rPr lang="en-US" b="1" dirty="0" smtClean="0"/>
            <a:t>Total universe of misconduct</a:t>
          </a:r>
          <a:endParaRPr lang="en-US" b="1" dirty="0"/>
        </a:p>
      </dgm:t>
    </dgm:pt>
    <dgm:pt modelId="{4C7B85BD-C080-4C74-AFDD-79344B6710C7}" type="parTrans" cxnId="{D70596CC-0E9C-45C8-9650-8BD0BF9719F0}">
      <dgm:prSet/>
      <dgm:spPr/>
      <dgm:t>
        <a:bodyPr/>
        <a:lstStyle/>
        <a:p>
          <a:endParaRPr lang="en-US"/>
        </a:p>
      </dgm:t>
    </dgm:pt>
    <dgm:pt modelId="{43CC15F0-3A82-4758-98A5-E6B0EE2B0857}" type="sibTrans" cxnId="{D70596CC-0E9C-45C8-9650-8BD0BF9719F0}">
      <dgm:prSet/>
      <dgm:spPr/>
      <dgm:t>
        <a:bodyPr/>
        <a:lstStyle/>
        <a:p>
          <a:endParaRPr lang="en-US"/>
        </a:p>
      </dgm:t>
    </dgm:pt>
    <dgm:pt modelId="{6A46177E-5768-4431-B4F2-10299E09FE1C}">
      <dgm:prSet phldrT="[Text]"/>
      <dgm:spPr>
        <a:solidFill>
          <a:schemeClr val="bg1">
            <a:lumMod val="75000"/>
            <a:alpha val="76667"/>
          </a:schemeClr>
        </a:solidFill>
      </dgm:spPr>
      <dgm:t>
        <a:bodyPr/>
        <a:lstStyle/>
        <a:p>
          <a:r>
            <a:rPr lang="en-US" b="1" dirty="0" smtClean="0"/>
            <a:t>Bullying prohibited by school policy</a:t>
          </a:r>
          <a:endParaRPr lang="en-US" b="1" dirty="0"/>
        </a:p>
      </dgm:t>
    </dgm:pt>
    <dgm:pt modelId="{B77BB2D2-67EE-4E58-93E3-24A5ED930D2B}" type="parTrans" cxnId="{A5FAED23-A1B3-4AA1-AFFF-8AF61D52EEBA}">
      <dgm:prSet/>
      <dgm:spPr/>
      <dgm:t>
        <a:bodyPr/>
        <a:lstStyle/>
        <a:p>
          <a:endParaRPr lang="en-US"/>
        </a:p>
      </dgm:t>
    </dgm:pt>
    <dgm:pt modelId="{63BE25DD-3CE0-434A-B814-4C910B814E51}" type="sibTrans" cxnId="{A5FAED23-A1B3-4AA1-AFFF-8AF61D52EEBA}">
      <dgm:prSet/>
      <dgm:spPr/>
      <dgm:t>
        <a:bodyPr/>
        <a:lstStyle/>
        <a:p>
          <a:endParaRPr lang="en-US"/>
        </a:p>
      </dgm:t>
    </dgm:pt>
    <dgm:pt modelId="{583D8A56-5745-4C81-A3DF-B262FD956B0D}">
      <dgm:prSet phldrT="[Text]"/>
      <dgm:spPr>
        <a:solidFill>
          <a:srgbClr val="92D050">
            <a:alpha val="63333"/>
          </a:srgbClr>
        </a:solidFill>
      </dgm:spPr>
      <dgm:t>
        <a:bodyPr/>
        <a:lstStyle/>
        <a:p>
          <a:r>
            <a:rPr lang="en-US" b="1" dirty="0" smtClean="0"/>
            <a:t>Bullying prohibited by state law</a:t>
          </a:r>
          <a:endParaRPr lang="en-US" b="1" dirty="0"/>
        </a:p>
      </dgm:t>
    </dgm:pt>
    <dgm:pt modelId="{F3BD0DC6-4DA7-4F4E-8D5C-6C671CCF100C}" type="parTrans" cxnId="{58C13666-18BD-4282-9AD5-1FEB1013EF79}">
      <dgm:prSet/>
      <dgm:spPr/>
      <dgm:t>
        <a:bodyPr/>
        <a:lstStyle/>
        <a:p>
          <a:endParaRPr lang="en-US"/>
        </a:p>
      </dgm:t>
    </dgm:pt>
    <dgm:pt modelId="{B889B6F8-34B3-467E-B587-21D310CDC878}" type="sibTrans" cxnId="{58C13666-18BD-4282-9AD5-1FEB1013EF79}">
      <dgm:prSet/>
      <dgm:spPr/>
      <dgm:t>
        <a:bodyPr/>
        <a:lstStyle/>
        <a:p>
          <a:endParaRPr lang="en-US"/>
        </a:p>
      </dgm:t>
    </dgm:pt>
    <dgm:pt modelId="{28FC1036-724B-4F3F-8421-BE796259244E}">
      <dgm:prSet phldrT="[Text]"/>
      <dgm:spPr>
        <a:solidFill>
          <a:srgbClr val="336600"/>
        </a:solidFill>
      </dgm:spPr>
      <dgm:t>
        <a:bodyPr/>
        <a:lstStyle/>
        <a:p>
          <a:r>
            <a:rPr lang="en-US" b="1" dirty="0" smtClean="0"/>
            <a:t>Harassment prohibited by Title IX, Title VI, Section 504 and Title II</a:t>
          </a:r>
          <a:endParaRPr lang="en-US" b="1" dirty="0"/>
        </a:p>
      </dgm:t>
    </dgm:pt>
    <dgm:pt modelId="{0988E6D8-A9CA-41EC-8D2C-C433CD0DDEF9}" type="parTrans" cxnId="{351422CB-9ED6-4F53-B541-8979A5373AB9}">
      <dgm:prSet/>
      <dgm:spPr/>
      <dgm:t>
        <a:bodyPr/>
        <a:lstStyle/>
        <a:p>
          <a:endParaRPr lang="en-US"/>
        </a:p>
      </dgm:t>
    </dgm:pt>
    <dgm:pt modelId="{0B1977B2-825B-4CE0-96C4-0DC08A03B2EE}" type="sibTrans" cxnId="{351422CB-9ED6-4F53-B541-8979A5373AB9}">
      <dgm:prSet/>
      <dgm:spPr/>
      <dgm:t>
        <a:bodyPr/>
        <a:lstStyle/>
        <a:p>
          <a:endParaRPr lang="en-US"/>
        </a:p>
      </dgm:t>
    </dgm:pt>
    <dgm:pt modelId="{9EC0301F-F237-4631-BC97-ED5BDDE948F7}" type="pres">
      <dgm:prSet presAssocID="{5B32CA17-C839-4B08-9FD2-5BACB15D0818}" presName="Name0" presStyleCnt="0">
        <dgm:presLayoutVars>
          <dgm:chMax val="7"/>
          <dgm:resizeHandles val="exact"/>
        </dgm:presLayoutVars>
      </dgm:prSet>
      <dgm:spPr/>
      <dgm:t>
        <a:bodyPr/>
        <a:lstStyle/>
        <a:p>
          <a:endParaRPr lang="en-US"/>
        </a:p>
      </dgm:t>
    </dgm:pt>
    <dgm:pt modelId="{8320F97F-9007-418C-8FC2-08912AF06AEE}" type="pres">
      <dgm:prSet presAssocID="{5B32CA17-C839-4B08-9FD2-5BACB15D0818}" presName="comp1" presStyleCnt="0"/>
      <dgm:spPr/>
    </dgm:pt>
    <dgm:pt modelId="{C5406CCB-4F8D-48C4-90B6-C3E694C72FD5}" type="pres">
      <dgm:prSet presAssocID="{5B32CA17-C839-4B08-9FD2-5BACB15D0818}" presName="circle1" presStyleLbl="node1" presStyleIdx="0" presStyleCnt="4"/>
      <dgm:spPr/>
      <dgm:t>
        <a:bodyPr/>
        <a:lstStyle/>
        <a:p>
          <a:endParaRPr lang="en-US"/>
        </a:p>
      </dgm:t>
    </dgm:pt>
    <dgm:pt modelId="{27078A3A-633B-4124-BF6C-F1F5929BF107}" type="pres">
      <dgm:prSet presAssocID="{5B32CA17-C839-4B08-9FD2-5BACB15D0818}" presName="c1text" presStyleLbl="node1" presStyleIdx="0" presStyleCnt="4">
        <dgm:presLayoutVars>
          <dgm:bulletEnabled val="1"/>
        </dgm:presLayoutVars>
      </dgm:prSet>
      <dgm:spPr/>
      <dgm:t>
        <a:bodyPr/>
        <a:lstStyle/>
        <a:p>
          <a:endParaRPr lang="en-US"/>
        </a:p>
      </dgm:t>
    </dgm:pt>
    <dgm:pt modelId="{452942D9-DF33-4981-BFBE-2CB45F03CC1F}" type="pres">
      <dgm:prSet presAssocID="{5B32CA17-C839-4B08-9FD2-5BACB15D0818}" presName="comp2" presStyleCnt="0"/>
      <dgm:spPr/>
    </dgm:pt>
    <dgm:pt modelId="{D55457A4-110B-475D-8C51-3FB26AB37BFA}" type="pres">
      <dgm:prSet presAssocID="{5B32CA17-C839-4B08-9FD2-5BACB15D0818}" presName="circle2" presStyleLbl="node1" presStyleIdx="1" presStyleCnt="4"/>
      <dgm:spPr/>
      <dgm:t>
        <a:bodyPr/>
        <a:lstStyle/>
        <a:p>
          <a:endParaRPr lang="en-US"/>
        </a:p>
      </dgm:t>
    </dgm:pt>
    <dgm:pt modelId="{D40E19D4-87BF-46FB-ACD3-E4D34C4A087B}" type="pres">
      <dgm:prSet presAssocID="{5B32CA17-C839-4B08-9FD2-5BACB15D0818}" presName="c2text" presStyleLbl="node1" presStyleIdx="1" presStyleCnt="4">
        <dgm:presLayoutVars>
          <dgm:bulletEnabled val="1"/>
        </dgm:presLayoutVars>
      </dgm:prSet>
      <dgm:spPr/>
      <dgm:t>
        <a:bodyPr/>
        <a:lstStyle/>
        <a:p>
          <a:endParaRPr lang="en-US"/>
        </a:p>
      </dgm:t>
    </dgm:pt>
    <dgm:pt modelId="{FE26B153-348F-4855-B13B-B4BFDEFB69CF}" type="pres">
      <dgm:prSet presAssocID="{5B32CA17-C839-4B08-9FD2-5BACB15D0818}" presName="comp3" presStyleCnt="0"/>
      <dgm:spPr/>
    </dgm:pt>
    <dgm:pt modelId="{E5C726C7-EAD5-45B9-BFD8-3BFD60C71A50}" type="pres">
      <dgm:prSet presAssocID="{5B32CA17-C839-4B08-9FD2-5BACB15D0818}" presName="circle3" presStyleLbl="node1" presStyleIdx="2" presStyleCnt="4"/>
      <dgm:spPr/>
      <dgm:t>
        <a:bodyPr/>
        <a:lstStyle/>
        <a:p>
          <a:endParaRPr lang="en-US"/>
        </a:p>
      </dgm:t>
    </dgm:pt>
    <dgm:pt modelId="{284C00B2-A8C6-4714-BFEA-34612C1ACAE3}" type="pres">
      <dgm:prSet presAssocID="{5B32CA17-C839-4B08-9FD2-5BACB15D0818}" presName="c3text" presStyleLbl="node1" presStyleIdx="2" presStyleCnt="4">
        <dgm:presLayoutVars>
          <dgm:bulletEnabled val="1"/>
        </dgm:presLayoutVars>
      </dgm:prSet>
      <dgm:spPr/>
      <dgm:t>
        <a:bodyPr/>
        <a:lstStyle/>
        <a:p>
          <a:endParaRPr lang="en-US"/>
        </a:p>
      </dgm:t>
    </dgm:pt>
    <dgm:pt modelId="{7E35DA8F-D4FC-49DE-9651-B2CBC7D033FF}" type="pres">
      <dgm:prSet presAssocID="{5B32CA17-C839-4B08-9FD2-5BACB15D0818}" presName="comp4" presStyleCnt="0"/>
      <dgm:spPr/>
    </dgm:pt>
    <dgm:pt modelId="{42068A0E-F9D5-4063-A3AB-8A6F0CC1F59F}" type="pres">
      <dgm:prSet presAssocID="{5B32CA17-C839-4B08-9FD2-5BACB15D0818}" presName="circle4" presStyleLbl="node1" presStyleIdx="3" presStyleCnt="4"/>
      <dgm:spPr/>
      <dgm:t>
        <a:bodyPr/>
        <a:lstStyle/>
        <a:p>
          <a:endParaRPr lang="en-US"/>
        </a:p>
      </dgm:t>
    </dgm:pt>
    <dgm:pt modelId="{B3071139-1014-4CA7-B055-C1C50481C635}" type="pres">
      <dgm:prSet presAssocID="{5B32CA17-C839-4B08-9FD2-5BACB15D0818}" presName="c4text" presStyleLbl="node1" presStyleIdx="3" presStyleCnt="4">
        <dgm:presLayoutVars>
          <dgm:bulletEnabled val="1"/>
        </dgm:presLayoutVars>
      </dgm:prSet>
      <dgm:spPr/>
      <dgm:t>
        <a:bodyPr/>
        <a:lstStyle/>
        <a:p>
          <a:endParaRPr lang="en-US"/>
        </a:p>
      </dgm:t>
    </dgm:pt>
  </dgm:ptLst>
  <dgm:cxnLst>
    <dgm:cxn modelId="{351422CB-9ED6-4F53-B541-8979A5373AB9}" srcId="{5B32CA17-C839-4B08-9FD2-5BACB15D0818}" destId="{28FC1036-724B-4F3F-8421-BE796259244E}" srcOrd="3" destOrd="0" parTransId="{0988E6D8-A9CA-41EC-8D2C-C433CD0DDEF9}" sibTransId="{0B1977B2-825B-4CE0-96C4-0DC08A03B2EE}"/>
    <dgm:cxn modelId="{D70596CC-0E9C-45C8-9650-8BD0BF9719F0}" srcId="{5B32CA17-C839-4B08-9FD2-5BACB15D0818}" destId="{44ADBCFF-945B-4E0A-B4B4-B14A2741C7FC}" srcOrd="0" destOrd="0" parTransId="{4C7B85BD-C080-4C74-AFDD-79344B6710C7}" sibTransId="{43CC15F0-3A82-4758-98A5-E6B0EE2B0857}"/>
    <dgm:cxn modelId="{5F8E8C8D-83EF-4F41-8A56-060C4F800323}" type="presOf" srcId="{44ADBCFF-945B-4E0A-B4B4-B14A2741C7FC}" destId="{C5406CCB-4F8D-48C4-90B6-C3E694C72FD5}" srcOrd="0" destOrd="0" presId="urn:microsoft.com/office/officeart/2005/8/layout/venn2"/>
    <dgm:cxn modelId="{A5FAED23-A1B3-4AA1-AFFF-8AF61D52EEBA}" srcId="{5B32CA17-C839-4B08-9FD2-5BACB15D0818}" destId="{6A46177E-5768-4431-B4F2-10299E09FE1C}" srcOrd="1" destOrd="0" parTransId="{B77BB2D2-67EE-4E58-93E3-24A5ED930D2B}" sibTransId="{63BE25DD-3CE0-434A-B814-4C910B814E51}"/>
    <dgm:cxn modelId="{240B9932-F01E-49D3-B714-950A7032CBF2}" type="presOf" srcId="{583D8A56-5745-4C81-A3DF-B262FD956B0D}" destId="{284C00B2-A8C6-4714-BFEA-34612C1ACAE3}" srcOrd="1" destOrd="0" presId="urn:microsoft.com/office/officeart/2005/8/layout/venn2"/>
    <dgm:cxn modelId="{D730661F-53B5-4442-B75A-CA870EC450DC}" type="presOf" srcId="{44ADBCFF-945B-4E0A-B4B4-B14A2741C7FC}" destId="{27078A3A-633B-4124-BF6C-F1F5929BF107}" srcOrd="1" destOrd="0" presId="urn:microsoft.com/office/officeart/2005/8/layout/venn2"/>
    <dgm:cxn modelId="{58C13666-18BD-4282-9AD5-1FEB1013EF79}" srcId="{5B32CA17-C839-4B08-9FD2-5BACB15D0818}" destId="{583D8A56-5745-4C81-A3DF-B262FD956B0D}" srcOrd="2" destOrd="0" parTransId="{F3BD0DC6-4DA7-4F4E-8D5C-6C671CCF100C}" sibTransId="{B889B6F8-34B3-467E-B587-21D310CDC878}"/>
    <dgm:cxn modelId="{9C5BC4B7-CF11-4B26-B835-65F7D267A9CF}" type="presOf" srcId="{28FC1036-724B-4F3F-8421-BE796259244E}" destId="{42068A0E-F9D5-4063-A3AB-8A6F0CC1F59F}" srcOrd="0" destOrd="0" presId="urn:microsoft.com/office/officeart/2005/8/layout/venn2"/>
    <dgm:cxn modelId="{A5E2B473-2CB4-43C0-880B-499CF0CE86F5}" type="presOf" srcId="{5B32CA17-C839-4B08-9FD2-5BACB15D0818}" destId="{9EC0301F-F237-4631-BC97-ED5BDDE948F7}" srcOrd="0" destOrd="0" presId="urn:microsoft.com/office/officeart/2005/8/layout/venn2"/>
    <dgm:cxn modelId="{EFFE156C-B6AB-40CC-9F1C-D17D01C6E729}" type="presOf" srcId="{6A46177E-5768-4431-B4F2-10299E09FE1C}" destId="{D55457A4-110B-475D-8C51-3FB26AB37BFA}" srcOrd="0" destOrd="0" presId="urn:microsoft.com/office/officeart/2005/8/layout/venn2"/>
    <dgm:cxn modelId="{8658C3C4-B886-48B6-87A0-2DEB4813DCFC}" type="presOf" srcId="{6A46177E-5768-4431-B4F2-10299E09FE1C}" destId="{D40E19D4-87BF-46FB-ACD3-E4D34C4A087B}" srcOrd="1" destOrd="0" presId="urn:microsoft.com/office/officeart/2005/8/layout/venn2"/>
    <dgm:cxn modelId="{045C8188-A0F4-4965-ADA4-C004AD9B7C07}" type="presOf" srcId="{583D8A56-5745-4C81-A3DF-B262FD956B0D}" destId="{E5C726C7-EAD5-45B9-BFD8-3BFD60C71A50}" srcOrd="0" destOrd="0" presId="urn:microsoft.com/office/officeart/2005/8/layout/venn2"/>
    <dgm:cxn modelId="{E083A383-E208-44C0-B65F-037BF93F871B}" type="presOf" srcId="{28FC1036-724B-4F3F-8421-BE796259244E}" destId="{B3071139-1014-4CA7-B055-C1C50481C635}" srcOrd="1" destOrd="0" presId="urn:microsoft.com/office/officeart/2005/8/layout/venn2"/>
    <dgm:cxn modelId="{329F23F3-4069-4B16-89F7-31FDDA56AD4F}" type="presParOf" srcId="{9EC0301F-F237-4631-BC97-ED5BDDE948F7}" destId="{8320F97F-9007-418C-8FC2-08912AF06AEE}" srcOrd="0" destOrd="0" presId="urn:microsoft.com/office/officeart/2005/8/layout/venn2"/>
    <dgm:cxn modelId="{EA82069B-E544-404C-8DB9-725677CB7127}" type="presParOf" srcId="{8320F97F-9007-418C-8FC2-08912AF06AEE}" destId="{C5406CCB-4F8D-48C4-90B6-C3E694C72FD5}" srcOrd="0" destOrd="0" presId="urn:microsoft.com/office/officeart/2005/8/layout/venn2"/>
    <dgm:cxn modelId="{88D8AD50-00BF-4946-837C-B8FD21497F67}" type="presParOf" srcId="{8320F97F-9007-418C-8FC2-08912AF06AEE}" destId="{27078A3A-633B-4124-BF6C-F1F5929BF107}" srcOrd="1" destOrd="0" presId="urn:microsoft.com/office/officeart/2005/8/layout/venn2"/>
    <dgm:cxn modelId="{B5B7B00C-816C-4C8B-A2F0-0F2AB17FED13}" type="presParOf" srcId="{9EC0301F-F237-4631-BC97-ED5BDDE948F7}" destId="{452942D9-DF33-4981-BFBE-2CB45F03CC1F}" srcOrd="1" destOrd="0" presId="urn:microsoft.com/office/officeart/2005/8/layout/venn2"/>
    <dgm:cxn modelId="{6F8C8EE5-EFC8-4475-BEE2-42DB4ED42C3A}" type="presParOf" srcId="{452942D9-DF33-4981-BFBE-2CB45F03CC1F}" destId="{D55457A4-110B-475D-8C51-3FB26AB37BFA}" srcOrd="0" destOrd="0" presId="urn:microsoft.com/office/officeart/2005/8/layout/venn2"/>
    <dgm:cxn modelId="{7BC4D104-8404-4B8D-BA28-7B7419B73C47}" type="presParOf" srcId="{452942D9-DF33-4981-BFBE-2CB45F03CC1F}" destId="{D40E19D4-87BF-46FB-ACD3-E4D34C4A087B}" srcOrd="1" destOrd="0" presId="urn:microsoft.com/office/officeart/2005/8/layout/venn2"/>
    <dgm:cxn modelId="{685058FE-A1CE-4494-BCA9-59DE6D91491A}" type="presParOf" srcId="{9EC0301F-F237-4631-BC97-ED5BDDE948F7}" destId="{FE26B153-348F-4855-B13B-B4BFDEFB69CF}" srcOrd="2" destOrd="0" presId="urn:microsoft.com/office/officeart/2005/8/layout/venn2"/>
    <dgm:cxn modelId="{227710ED-C5E0-4E46-A6C7-77057840256B}" type="presParOf" srcId="{FE26B153-348F-4855-B13B-B4BFDEFB69CF}" destId="{E5C726C7-EAD5-45B9-BFD8-3BFD60C71A50}" srcOrd="0" destOrd="0" presId="urn:microsoft.com/office/officeart/2005/8/layout/venn2"/>
    <dgm:cxn modelId="{82CA58E8-E9FE-4F89-BCAE-F91E742B37A2}" type="presParOf" srcId="{FE26B153-348F-4855-B13B-B4BFDEFB69CF}" destId="{284C00B2-A8C6-4714-BFEA-34612C1ACAE3}" srcOrd="1" destOrd="0" presId="urn:microsoft.com/office/officeart/2005/8/layout/venn2"/>
    <dgm:cxn modelId="{906874CC-0BD7-4D29-9E43-5910E4701F1C}" type="presParOf" srcId="{9EC0301F-F237-4631-BC97-ED5BDDE948F7}" destId="{7E35DA8F-D4FC-49DE-9651-B2CBC7D033FF}" srcOrd="3" destOrd="0" presId="urn:microsoft.com/office/officeart/2005/8/layout/venn2"/>
    <dgm:cxn modelId="{232ABA56-EEAE-4B0D-9EB0-C3D1B0B7C091}" type="presParOf" srcId="{7E35DA8F-D4FC-49DE-9651-B2CBC7D033FF}" destId="{42068A0E-F9D5-4063-A3AB-8A6F0CC1F59F}" srcOrd="0" destOrd="0" presId="urn:microsoft.com/office/officeart/2005/8/layout/venn2"/>
    <dgm:cxn modelId="{F10B7CF7-2835-42F6-AFF7-711A5CE898D7}" type="presParOf" srcId="{7E35DA8F-D4FC-49DE-9651-B2CBC7D033FF}" destId="{B3071139-1014-4CA7-B055-C1C50481C63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2CA17-C839-4B08-9FD2-5BACB15D0818}" type="doc">
      <dgm:prSet loTypeId="urn:microsoft.com/office/officeart/2005/8/layout/venn2" loCatId="relationship" qsTypeId="urn:microsoft.com/office/officeart/2005/8/quickstyle/simple1" qsCatId="simple" csTypeId="urn:microsoft.com/office/officeart/2005/8/colors/accent2_5" csCatId="accent2" phldr="1"/>
      <dgm:spPr/>
      <dgm:t>
        <a:bodyPr/>
        <a:lstStyle/>
        <a:p>
          <a:endParaRPr lang="en-US"/>
        </a:p>
      </dgm:t>
    </dgm:pt>
    <dgm:pt modelId="{FB171714-1349-428B-AC53-CD87A604E9D3}">
      <dgm:prSet phldrT="[Text]"/>
      <dgm:spPr/>
      <dgm:t>
        <a:bodyPr/>
        <a:lstStyle/>
        <a:p>
          <a:r>
            <a:rPr lang="en-US" b="1" dirty="0" smtClean="0"/>
            <a:t>Total universe of mean or bad behavior</a:t>
          </a:r>
          <a:endParaRPr lang="en-US" b="1" dirty="0"/>
        </a:p>
      </dgm:t>
    </dgm:pt>
    <dgm:pt modelId="{2A11640C-F646-4D34-A245-DA059CC6E494}" type="parTrans" cxnId="{9014830F-B62D-4892-88ED-9B214B363FB6}">
      <dgm:prSet/>
      <dgm:spPr/>
      <dgm:t>
        <a:bodyPr/>
        <a:lstStyle/>
        <a:p>
          <a:endParaRPr lang="en-US"/>
        </a:p>
      </dgm:t>
    </dgm:pt>
    <dgm:pt modelId="{8F75B55A-BBBD-4BF2-91AB-29CA8E25057C}" type="sibTrans" cxnId="{9014830F-B62D-4892-88ED-9B214B363FB6}">
      <dgm:prSet/>
      <dgm:spPr/>
      <dgm:t>
        <a:bodyPr/>
        <a:lstStyle/>
        <a:p>
          <a:endParaRPr lang="en-US"/>
        </a:p>
      </dgm:t>
    </dgm:pt>
    <dgm:pt modelId="{DC84F8F3-33C8-470C-9D29-651426817B3F}">
      <dgm:prSet phldrT="[Text]"/>
      <dgm:spPr>
        <a:solidFill>
          <a:schemeClr val="bg1">
            <a:lumMod val="75000"/>
            <a:alpha val="76667"/>
          </a:schemeClr>
        </a:solidFill>
      </dgm:spPr>
      <dgm:t>
        <a:bodyPr/>
        <a:lstStyle/>
        <a:p>
          <a:r>
            <a:rPr lang="en-US" b="1" dirty="0" smtClean="0"/>
            <a:t>Bullying prohibited by school policy</a:t>
          </a:r>
          <a:endParaRPr lang="en-US" b="1" dirty="0"/>
        </a:p>
      </dgm:t>
    </dgm:pt>
    <dgm:pt modelId="{754F43CF-0F60-43AF-A1CF-113FFEB1C5F5}" type="parTrans" cxnId="{A22E1CC4-3E8A-4F1D-B31F-DB1EB3E99232}">
      <dgm:prSet/>
      <dgm:spPr/>
      <dgm:t>
        <a:bodyPr/>
        <a:lstStyle/>
        <a:p>
          <a:endParaRPr lang="en-US"/>
        </a:p>
      </dgm:t>
    </dgm:pt>
    <dgm:pt modelId="{84DE8182-2382-4D23-9C48-340A2C891070}" type="sibTrans" cxnId="{A22E1CC4-3E8A-4F1D-B31F-DB1EB3E99232}">
      <dgm:prSet/>
      <dgm:spPr/>
      <dgm:t>
        <a:bodyPr/>
        <a:lstStyle/>
        <a:p>
          <a:endParaRPr lang="en-US"/>
        </a:p>
      </dgm:t>
    </dgm:pt>
    <dgm:pt modelId="{C2FFAAD2-15E6-4CCE-84FC-C5155CA9F9DB}">
      <dgm:prSet phldrT="[Text]" custT="1"/>
      <dgm:spPr>
        <a:solidFill>
          <a:srgbClr val="336600"/>
        </a:solidFill>
      </dgm:spPr>
      <dgm:t>
        <a:bodyPr/>
        <a:lstStyle/>
        <a:p>
          <a:r>
            <a:rPr lang="en-US" sz="1100" b="1" dirty="0" smtClean="0"/>
            <a:t>Harassment prohibited by Title IX</a:t>
          </a:r>
          <a:endParaRPr lang="en-US" sz="1100" b="1" dirty="0"/>
        </a:p>
      </dgm:t>
    </dgm:pt>
    <dgm:pt modelId="{B0D78D82-B840-4AC0-8904-A318D84D8C63}" type="parTrans" cxnId="{E4D43F27-FD74-4002-B5DB-72D7C5755B2F}">
      <dgm:prSet/>
      <dgm:spPr/>
      <dgm:t>
        <a:bodyPr/>
        <a:lstStyle/>
        <a:p>
          <a:endParaRPr lang="en-US"/>
        </a:p>
      </dgm:t>
    </dgm:pt>
    <dgm:pt modelId="{564EFB28-7F02-4110-90E0-DECE13A9334E}" type="sibTrans" cxnId="{E4D43F27-FD74-4002-B5DB-72D7C5755B2F}">
      <dgm:prSet/>
      <dgm:spPr/>
      <dgm:t>
        <a:bodyPr/>
        <a:lstStyle/>
        <a:p>
          <a:endParaRPr lang="en-US"/>
        </a:p>
      </dgm:t>
    </dgm:pt>
    <dgm:pt modelId="{1A32DE84-A32B-4C12-9752-B80F93C13D96}">
      <dgm:prSet phldrT="[Text]"/>
      <dgm:spPr>
        <a:solidFill>
          <a:srgbClr val="92D050">
            <a:alpha val="63333"/>
          </a:srgbClr>
        </a:solidFill>
      </dgm:spPr>
      <dgm:t>
        <a:bodyPr/>
        <a:lstStyle/>
        <a:p>
          <a:r>
            <a:rPr lang="en-US" b="1" dirty="0" smtClean="0"/>
            <a:t>Bullying prohibited by state law</a:t>
          </a:r>
          <a:endParaRPr lang="en-US" b="1" dirty="0"/>
        </a:p>
      </dgm:t>
    </dgm:pt>
    <dgm:pt modelId="{70F9CB5C-789B-4F9A-B156-F2D2490CE0DE}" type="parTrans" cxnId="{E1E9B809-BD7B-4BB1-90CB-DFCB536C0CB3}">
      <dgm:prSet/>
      <dgm:spPr/>
      <dgm:t>
        <a:bodyPr/>
        <a:lstStyle/>
        <a:p>
          <a:endParaRPr lang="en-US"/>
        </a:p>
      </dgm:t>
    </dgm:pt>
    <dgm:pt modelId="{901B2B64-C1DD-4765-A077-A92B4B8714B9}" type="sibTrans" cxnId="{E1E9B809-BD7B-4BB1-90CB-DFCB536C0CB3}">
      <dgm:prSet/>
      <dgm:spPr/>
      <dgm:t>
        <a:bodyPr/>
        <a:lstStyle/>
        <a:p>
          <a:endParaRPr lang="en-US"/>
        </a:p>
      </dgm:t>
    </dgm:pt>
    <dgm:pt modelId="{9EC0301F-F237-4631-BC97-ED5BDDE948F7}" type="pres">
      <dgm:prSet presAssocID="{5B32CA17-C839-4B08-9FD2-5BACB15D0818}" presName="Name0" presStyleCnt="0">
        <dgm:presLayoutVars>
          <dgm:chMax val="7"/>
          <dgm:resizeHandles val="exact"/>
        </dgm:presLayoutVars>
      </dgm:prSet>
      <dgm:spPr/>
      <dgm:t>
        <a:bodyPr/>
        <a:lstStyle/>
        <a:p>
          <a:endParaRPr lang="en-US"/>
        </a:p>
      </dgm:t>
    </dgm:pt>
    <dgm:pt modelId="{8320F97F-9007-418C-8FC2-08912AF06AEE}" type="pres">
      <dgm:prSet presAssocID="{5B32CA17-C839-4B08-9FD2-5BACB15D0818}" presName="comp1" presStyleCnt="0"/>
      <dgm:spPr/>
    </dgm:pt>
    <dgm:pt modelId="{C5406CCB-4F8D-48C4-90B6-C3E694C72FD5}" type="pres">
      <dgm:prSet presAssocID="{5B32CA17-C839-4B08-9FD2-5BACB15D0818}" presName="circle1" presStyleLbl="node1" presStyleIdx="0" presStyleCnt="4"/>
      <dgm:spPr/>
      <dgm:t>
        <a:bodyPr/>
        <a:lstStyle/>
        <a:p>
          <a:endParaRPr lang="en-US"/>
        </a:p>
      </dgm:t>
    </dgm:pt>
    <dgm:pt modelId="{27078A3A-633B-4124-BF6C-F1F5929BF107}" type="pres">
      <dgm:prSet presAssocID="{5B32CA17-C839-4B08-9FD2-5BACB15D0818}" presName="c1text" presStyleLbl="node1" presStyleIdx="0" presStyleCnt="4">
        <dgm:presLayoutVars>
          <dgm:bulletEnabled val="1"/>
        </dgm:presLayoutVars>
      </dgm:prSet>
      <dgm:spPr/>
      <dgm:t>
        <a:bodyPr/>
        <a:lstStyle/>
        <a:p>
          <a:endParaRPr lang="en-US"/>
        </a:p>
      </dgm:t>
    </dgm:pt>
    <dgm:pt modelId="{452942D9-DF33-4981-BFBE-2CB45F03CC1F}" type="pres">
      <dgm:prSet presAssocID="{5B32CA17-C839-4B08-9FD2-5BACB15D0818}" presName="comp2" presStyleCnt="0"/>
      <dgm:spPr/>
    </dgm:pt>
    <dgm:pt modelId="{D55457A4-110B-475D-8C51-3FB26AB37BFA}" type="pres">
      <dgm:prSet presAssocID="{5B32CA17-C839-4B08-9FD2-5BACB15D0818}" presName="circle2" presStyleLbl="node1" presStyleIdx="1" presStyleCnt="4"/>
      <dgm:spPr/>
      <dgm:t>
        <a:bodyPr/>
        <a:lstStyle/>
        <a:p>
          <a:endParaRPr lang="en-US"/>
        </a:p>
      </dgm:t>
    </dgm:pt>
    <dgm:pt modelId="{D40E19D4-87BF-46FB-ACD3-E4D34C4A087B}" type="pres">
      <dgm:prSet presAssocID="{5B32CA17-C839-4B08-9FD2-5BACB15D0818}" presName="c2text" presStyleLbl="node1" presStyleIdx="1" presStyleCnt="4">
        <dgm:presLayoutVars>
          <dgm:bulletEnabled val="1"/>
        </dgm:presLayoutVars>
      </dgm:prSet>
      <dgm:spPr/>
      <dgm:t>
        <a:bodyPr/>
        <a:lstStyle/>
        <a:p>
          <a:endParaRPr lang="en-US"/>
        </a:p>
      </dgm:t>
    </dgm:pt>
    <dgm:pt modelId="{FE26B153-348F-4855-B13B-B4BFDEFB69CF}" type="pres">
      <dgm:prSet presAssocID="{5B32CA17-C839-4B08-9FD2-5BACB15D0818}" presName="comp3" presStyleCnt="0"/>
      <dgm:spPr/>
    </dgm:pt>
    <dgm:pt modelId="{E5C726C7-EAD5-45B9-BFD8-3BFD60C71A50}" type="pres">
      <dgm:prSet presAssocID="{5B32CA17-C839-4B08-9FD2-5BACB15D0818}" presName="circle3" presStyleLbl="node1" presStyleIdx="2" presStyleCnt="4"/>
      <dgm:spPr/>
      <dgm:t>
        <a:bodyPr/>
        <a:lstStyle/>
        <a:p>
          <a:endParaRPr lang="en-US"/>
        </a:p>
      </dgm:t>
    </dgm:pt>
    <dgm:pt modelId="{284C00B2-A8C6-4714-BFEA-34612C1ACAE3}" type="pres">
      <dgm:prSet presAssocID="{5B32CA17-C839-4B08-9FD2-5BACB15D0818}" presName="c3text" presStyleLbl="node1" presStyleIdx="2" presStyleCnt="4">
        <dgm:presLayoutVars>
          <dgm:bulletEnabled val="1"/>
        </dgm:presLayoutVars>
      </dgm:prSet>
      <dgm:spPr/>
      <dgm:t>
        <a:bodyPr/>
        <a:lstStyle/>
        <a:p>
          <a:endParaRPr lang="en-US"/>
        </a:p>
      </dgm:t>
    </dgm:pt>
    <dgm:pt modelId="{7E35DA8F-D4FC-49DE-9651-B2CBC7D033FF}" type="pres">
      <dgm:prSet presAssocID="{5B32CA17-C839-4B08-9FD2-5BACB15D0818}" presName="comp4" presStyleCnt="0"/>
      <dgm:spPr/>
    </dgm:pt>
    <dgm:pt modelId="{42068A0E-F9D5-4063-A3AB-8A6F0CC1F59F}" type="pres">
      <dgm:prSet presAssocID="{5B32CA17-C839-4B08-9FD2-5BACB15D0818}" presName="circle4" presStyleLbl="node1" presStyleIdx="3" presStyleCnt="4"/>
      <dgm:spPr/>
      <dgm:t>
        <a:bodyPr/>
        <a:lstStyle/>
        <a:p>
          <a:endParaRPr lang="en-US"/>
        </a:p>
      </dgm:t>
    </dgm:pt>
    <dgm:pt modelId="{B3071139-1014-4CA7-B055-C1C50481C635}" type="pres">
      <dgm:prSet presAssocID="{5B32CA17-C839-4B08-9FD2-5BACB15D0818}" presName="c4text" presStyleLbl="node1" presStyleIdx="3" presStyleCnt="4">
        <dgm:presLayoutVars>
          <dgm:bulletEnabled val="1"/>
        </dgm:presLayoutVars>
      </dgm:prSet>
      <dgm:spPr/>
      <dgm:t>
        <a:bodyPr/>
        <a:lstStyle/>
        <a:p>
          <a:endParaRPr lang="en-US"/>
        </a:p>
      </dgm:t>
    </dgm:pt>
  </dgm:ptLst>
  <dgm:cxnLst>
    <dgm:cxn modelId="{1585443D-7994-4EFA-9F4E-FD84692B3B6E}" type="presOf" srcId="{5B32CA17-C839-4B08-9FD2-5BACB15D0818}" destId="{9EC0301F-F237-4631-BC97-ED5BDDE948F7}" srcOrd="0" destOrd="0" presId="urn:microsoft.com/office/officeart/2005/8/layout/venn2"/>
    <dgm:cxn modelId="{3799FB19-A388-4E4E-BFDD-BA5134919770}" type="presOf" srcId="{1A32DE84-A32B-4C12-9752-B80F93C13D96}" destId="{E5C726C7-EAD5-45B9-BFD8-3BFD60C71A50}" srcOrd="0" destOrd="0" presId="urn:microsoft.com/office/officeart/2005/8/layout/venn2"/>
    <dgm:cxn modelId="{E1E9B809-BD7B-4BB1-90CB-DFCB536C0CB3}" srcId="{5B32CA17-C839-4B08-9FD2-5BACB15D0818}" destId="{1A32DE84-A32B-4C12-9752-B80F93C13D96}" srcOrd="2" destOrd="0" parTransId="{70F9CB5C-789B-4F9A-B156-F2D2490CE0DE}" sibTransId="{901B2B64-C1DD-4765-A077-A92B4B8714B9}"/>
    <dgm:cxn modelId="{A38CD8D5-BC18-490F-8A71-FBA4A2B1025E}" type="presOf" srcId="{FB171714-1349-428B-AC53-CD87A604E9D3}" destId="{27078A3A-633B-4124-BF6C-F1F5929BF107}" srcOrd="1" destOrd="0" presId="urn:microsoft.com/office/officeart/2005/8/layout/venn2"/>
    <dgm:cxn modelId="{D5383202-8E52-4A55-AD9D-0BD44018934F}" type="presOf" srcId="{DC84F8F3-33C8-470C-9D29-651426817B3F}" destId="{D55457A4-110B-475D-8C51-3FB26AB37BFA}" srcOrd="0" destOrd="0" presId="urn:microsoft.com/office/officeart/2005/8/layout/venn2"/>
    <dgm:cxn modelId="{C19E645A-046B-4A7B-911B-A4AFB314D9E8}" type="presOf" srcId="{DC84F8F3-33C8-470C-9D29-651426817B3F}" destId="{D40E19D4-87BF-46FB-ACD3-E4D34C4A087B}" srcOrd="1" destOrd="0" presId="urn:microsoft.com/office/officeart/2005/8/layout/venn2"/>
    <dgm:cxn modelId="{5C8F06F0-86BF-49D3-95C7-CAE2E293513D}" type="presOf" srcId="{C2FFAAD2-15E6-4CCE-84FC-C5155CA9F9DB}" destId="{B3071139-1014-4CA7-B055-C1C50481C635}" srcOrd="1" destOrd="0" presId="urn:microsoft.com/office/officeart/2005/8/layout/venn2"/>
    <dgm:cxn modelId="{1B1DD532-14FF-4E1A-A9C7-AEE05AF579CC}" type="presOf" srcId="{FB171714-1349-428B-AC53-CD87A604E9D3}" destId="{C5406CCB-4F8D-48C4-90B6-C3E694C72FD5}" srcOrd="0" destOrd="0" presId="urn:microsoft.com/office/officeart/2005/8/layout/venn2"/>
    <dgm:cxn modelId="{D6B52DE1-CF3A-4697-929F-96020AC72DB2}" type="presOf" srcId="{1A32DE84-A32B-4C12-9752-B80F93C13D96}" destId="{284C00B2-A8C6-4714-BFEA-34612C1ACAE3}" srcOrd="1" destOrd="0" presId="urn:microsoft.com/office/officeart/2005/8/layout/venn2"/>
    <dgm:cxn modelId="{9014830F-B62D-4892-88ED-9B214B363FB6}" srcId="{5B32CA17-C839-4B08-9FD2-5BACB15D0818}" destId="{FB171714-1349-428B-AC53-CD87A604E9D3}" srcOrd="0" destOrd="0" parTransId="{2A11640C-F646-4D34-A245-DA059CC6E494}" sibTransId="{8F75B55A-BBBD-4BF2-91AB-29CA8E25057C}"/>
    <dgm:cxn modelId="{1B7380E3-9CB0-445C-89EC-615B8073C23B}" type="presOf" srcId="{C2FFAAD2-15E6-4CCE-84FC-C5155CA9F9DB}" destId="{42068A0E-F9D5-4063-A3AB-8A6F0CC1F59F}" srcOrd="0" destOrd="0" presId="urn:microsoft.com/office/officeart/2005/8/layout/venn2"/>
    <dgm:cxn modelId="{E4D43F27-FD74-4002-B5DB-72D7C5755B2F}" srcId="{5B32CA17-C839-4B08-9FD2-5BACB15D0818}" destId="{C2FFAAD2-15E6-4CCE-84FC-C5155CA9F9DB}" srcOrd="3" destOrd="0" parTransId="{B0D78D82-B840-4AC0-8904-A318D84D8C63}" sibTransId="{564EFB28-7F02-4110-90E0-DECE13A9334E}"/>
    <dgm:cxn modelId="{A22E1CC4-3E8A-4F1D-B31F-DB1EB3E99232}" srcId="{5B32CA17-C839-4B08-9FD2-5BACB15D0818}" destId="{DC84F8F3-33C8-470C-9D29-651426817B3F}" srcOrd="1" destOrd="0" parTransId="{754F43CF-0F60-43AF-A1CF-113FFEB1C5F5}" sibTransId="{84DE8182-2382-4D23-9C48-340A2C891070}"/>
    <dgm:cxn modelId="{65298AE6-2284-4C61-A620-FECD07443A38}" type="presParOf" srcId="{9EC0301F-F237-4631-BC97-ED5BDDE948F7}" destId="{8320F97F-9007-418C-8FC2-08912AF06AEE}" srcOrd="0" destOrd="0" presId="urn:microsoft.com/office/officeart/2005/8/layout/venn2"/>
    <dgm:cxn modelId="{35B47199-0A35-4B61-B855-8C96FFB21274}" type="presParOf" srcId="{8320F97F-9007-418C-8FC2-08912AF06AEE}" destId="{C5406CCB-4F8D-48C4-90B6-C3E694C72FD5}" srcOrd="0" destOrd="0" presId="urn:microsoft.com/office/officeart/2005/8/layout/venn2"/>
    <dgm:cxn modelId="{6A2FED37-177C-48C1-A2A2-721D393721DB}" type="presParOf" srcId="{8320F97F-9007-418C-8FC2-08912AF06AEE}" destId="{27078A3A-633B-4124-BF6C-F1F5929BF107}" srcOrd="1" destOrd="0" presId="urn:microsoft.com/office/officeart/2005/8/layout/venn2"/>
    <dgm:cxn modelId="{401C1A00-B84D-4438-A52A-A4B2F88089D1}" type="presParOf" srcId="{9EC0301F-F237-4631-BC97-ED5BDDE948F7}" destId="{452942D9-DF33-4981-BFBE-2CB45F03CC1F}" srcOrd="1" destOrd="0" presId="urn:microsoft.com/office/officeart/2005/8/layout/venn2"/>
    <dgm:cxn modelId="{CB37E408-B2DA-42A8-AEB4-6DEFC7A6981C}" type="presParOf" srcId="{452942D9-DF33-4981-BFBE-2CB45F03CC1F}" destId="{D55457A4-110B-475D-8C51-3FB26AB37BFA}" srcOrd="0" destOrd="0" presId="urn:microsoft.com/office/officeart/2005/8/layout/venn2"/>
    <dgm:cxn modelId="{A547BE2C-2B7A-4A5E-B8D3-A86E77BB21AC}" type="presParOf" srcId="{452942D9-DF33-4981-BFBE-2CB45F03CC1F}" destId="{D40E19D4-87BF-46FB-ACD3-E4D34C4A087B}" srcOrd="1" destOrd="0" presId="urn:microsoft.com/office/officeart/2005/8/layout/venn2"/>
    <dgm:cxn modelId="{A6DCFF6E-3991-4725-97DA-B5B6384FAEB6}" type="presParOf" srcId="{9EC0301F-F237-4631-BC97-ED5BDDE948F7}" destId="{FE26B153-348F-4855-B13B-B4BFDEFB69CF}" srcOrd="2" destOrd="0" presId="urn:microsoft.com/office/officeart/2005/8/layout/venn2"/>
    <dgm:cxn modelId="{DB0DCBD6-6AC2-4E4B-9B30-D3D7A37D2B32}" type="presParOf" srcId="{FE26B153-348F-4855-B13B-B4BFDEFB69CF}" destId="{E5C726C7-EAD5-45B9-BFD8-3BFD60C71A50}" srcOrd="0" destOrd="0" presId="urn:microsoft.com/office/officeart/2005/8/layout/venn2"/>
    <dgm:cxn modelId="{9449024B-C162-401D-B773-8945C95E31B2}" type="presParOf" srcId="{FE26B153-348F-4855-B13B-B4BFDEFB69CF}" destId="{284C00B2-A8C6-4714-BFEA-34612C1ACAE3}" srcOrd="1" destOrd="0" presId="urn:microsoft.com/office/officeart/2005/8/layout/venn2"/>
    <dgm:cxn modelId="{9B617F61-DFBA-4C8A-B0CE-FA06707F8378}" type="presParOf" srcId="{9EC0301F-F237-4631-BC97-ED5BDDE948F7}" destId="{7E35DA8F-D4FC-49DE-9651-B2CBC7D033FF}" srcOrd="3" destOrd="0" presId="urn:microsoft.com/office/officeart/2005/8/layout/venn2"/>
    <dgm:cxn modelId="{37A18D30-1ECC-47B3-A2D8-525F48E35FCF}" type="presParOf" srcId="{7E35DA8F-D4FC-49DE-9651-B2CBC7D033FF}" destId="{42068A0E-F9D5-4063-A3AB-8A6F0CC1F59F}" srcOrd="0" destOrd="0" presId="urn:microsoft.com/office/officeart/2005/8/layout/venn2"/>
    <dgm:cxn modelId="{2E696F1A-F358-468C-BE46-D0B9A1FE7292}" type="presParOf" srcId="{7E35DA8F-D4FC-49DE-9651-B2CBC7D033FF}" destId="{B3071139-1014-4CA7-B055-C1C50481C63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8440C-1896-4F4C-AA54-05C2AC1E1AE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F6870D1-F8E6-4506-9454-2CA1FC1584F5}">
      <dgm:prSet phldrT="[Text]"/>
      <dgm:spPr/>
      <dgm:t>
        <a:bodyPr/>
        <a:lstStyle/>
        <a:p>
          <a:r>
            <a:rPr lang="en-US" dirty="0" smtClean="0"/>
            <a:t>OCR Complaint / Investigation</a:t>
          </a:r>
          <a:endParaRPr lang="en-US" dirty="0"/>
        </a:p>
      </dgm:t>
    </dgm:pt>
    <dgm:pt modelId="{E78AADDD-75CB-48CA-8C0D-E91CB71AC0FB}" type="parTrans" cxnId="{C026F896-ABBD-49BC-92C8-F3535B8E05AC}">
      <dgm:prSet/>
      <dgm:spPr/>
      <dgm:t>
        <a:bodyPr/>
        <a:lstStyle/>
        <a:p>
          <a:endParaRPr lang="en-US"/>
        </a:p>
      </dgm:t>
    </dgm:pt>
    <dgm:pt modelId="{B4DB0583-D30E-460D-A053-41A5054DFCFE}" type="sibTrans" cxnId="{C026F896-ABBD-49BC-92C8-F3535B8E05AC}">
      <dgm:prSet/>
      <dgm:spPr/>
      <dgm:t>
        <a:bodyPr/>
        <a:lstStyle/>
        <a:p>
          <a:endParaRPr lang="en-US"/>
        </a:p>
      </dgm:t>
    </dgm:pt>
    <dgm:pt modelId="{9DD291CE-587B-4DC2-8E24-7086BB1B9B79}">
      <dgm:prSet phldrT="[Text]"/>
      <dgm:spPr/>
      <dgm:t>
        <a:bodyPr/>
        <a:lstStyle/>
        <a:p>
          <a:r>
            <a:rPr lang="en-US" u="sng" dirty="0" smtClean="0"/>
            <a:t>Standard</a:t>
          </a:r>
          <a:r>
            <a:rPr lang="en-US" dirty="0" smtClean="0"/>
            <a:t>: School district knew or reasonably should have known (Negligence)</a:t>
          </a:r>
          <a:endParaRPr lang="en-US" dirty="0"/>
        </a:p>
      </dgm:t>
    </dgm:pt>
    <dgm:pt modelId="{2EE578ED-C2BF-4EB3-8F13-0FD4D41CE5CC}" type="parTrans" cxnId="{CD3D2E84-4108-45AE-8F43-4D006BB501A2}">
      <dgm:prSet/>
      <dgm:spPr/>
      <dgm:t>
        <a:bodyPr/>
        <a:lstStyle/>
        <a:p>
          <a:endParaRPr lang="en-US"/>
        </a:p>
      </dgm:t>
    </dgm:pt>
    <dgm:pt modelId="{BE95EF68-43D1-403D-B8A6-693BC6776F54}" type="sibTrans" cxnId="{CD3D2E84-4108-45AE-8F43-4D006BB501A2}">
      <dgm:prSet/>
      <dgm:spPr/>
      <dgm:t>
        <a:bodyPr/>
        <a:lstStyle/>
        <a:p>
          <a:endParaRPr lang="en-US"/>
        </a:p>
      </dgm:t>
    </dgm:pt>
    <dgm:pt modelId="{73D6FB25-CAA4-41F2-8B3C-337E6841E25B}">
      <dgm:prSet phldrT="[Text]"/>
      <dgm:spPr/>
      <dgm:t>
        <a:bodyPr/>
        <a:lstStyle/>
        <a:p>
          <a:r>
            <a:rPr lang="en-US" dirty="0" smtClean="0"/>
            <a:t>Private litigation</a:t>
          </a:r>
        </a:p>
        <a:p>
          <a:r>
            <a:rPr lang="en-US" dirty="0" smtClean="0"/>
            <a:t>(standard established by </a:t>
          </a:r>
          <a:r>
            <a:rPr lang="en-US" i="1" dirty="0" smtClean="0"/>
            <a:t>Davis v. Monroe County Board of Education)</a:t>
          </a:r>
          <a:endParaRPr lang="en-US" dirty="0"/>
        </a:p>
      </dgm:t>
    </dgm:pt>
    <dgm:pt modelId="{5E6763CA-5B95-4863-B09A-229B7508B288}" type="parTrans" cxnId="{471E5202-F704-49B6-9C2B-66CC53406E8D}">
      <dgm:prSet/>
      <dgm:spPr/>
      <dgm:t>
        <a:bodyPr/>
        <a:lstStyle/>
        <a:p>
          <a:endParaRPr lang="en-US"/>
        </a:p>
      </dgm:t>
    </dgm:pt>
    <dgm:pt modelId="{EB4FD779-3AFF-43F7-A87C-111ABCB0EE0F}" type="sibTrans" cxnId="{471E5202-F704-49B6-9C2B-66CC53406E8D}">
      <dgm:prSet/>
      <dgm:spPr/>
      <dgm:t>
        <a:bodyPr/>
        <a:lstStyle/>
        <a:p>
          <a:endParaRPr lang="en-US"/>
        </a:p>
      </dgm:t>
    </dgm:pt>
    <dgm:pt modelId="{F64AE5C9-3458-4829-99B8-9098B6551786}">
      <dgm:prSet phldrT="[Text]"/>
      <dgm:spPr/>
      <dgm:t>
        <a:bodyPr/>
        <a:lstStyle/>
        <a:p>
          <a:r>
            <a:rPr lang="en-US" u="sng" dirty="0" smtClean="0"/>
            <a:t>Standard</a:t>
          </a:r>
          <a:r>
            <a:rPr lang="en-US" dirty="0" smtClean="0"/>
            <a:t>: School district was deliberately indifferent</a:t>
          </a:r>
          <a:endParaRPr lang="en-US" dirty="0"/>
        </a:p>
      </dgm:t>
    </dgm:pt>
    <dgm:pt modelId="{8C896A98-58CF-4EF0-9748-2FC7AE5327EA}" type="parTrans" cxnId="{2B76C1FC-A99A-4703-B7B9-527ADBDDD5D3}">
      <dgm:prSet/>
      <dgm:spPr/>
      <dgm:t>
        <a:bodyPr/>
        <a:lstStyle/>
        <a:p>
          <a:endParaRPr lang="en-US"/>
        </a:p>
      </dgm:t>
    </dgm:pt>
    <dgm:pt modelId="{0ABA0B92-CB11-475A-B93F-DB9F130F8988}" type="sibTrans" cxnId="{2B76C1FC-A99A-4703-B7B9-527ADBDDD5D3}">
      <dgm:prSet/>
      <dgm:spPr/>
      <dgm:t>
        <a:bodyPr/>
        <a:lstStyle/>
        <a:p>
          <a:endParaRPr lang="en-US"/>
        </a:p>
      </dgm:t>
    </dgm:pt>
    <dgm:pt modelId="{D874B0F0-79EB-42A1-932D-4DD1F9ED1A18}">
      <dgm:prSet phldrT="[Text]"/>
      <dgm:spPr/>
      <dgm:t>
        <a:bodyPr/>
        <a:lstStyle/>
        <a:p>
          <a:r>
            <a:rPr lang="en-US" u="sng" dirty="0" smtClean="0"/>
            <a:t>Requires</a:t>
          </a:r>
          <a:r>
            <a:rPr lang="en-US" dirty="0" smtClean="0"/>
            <a:t>: Actual knowledge by a school official, conscious disregard of risk</a:t>
          </a:r>
          <a:endParaRPr lang="en-US" dirty="0"/>
        </a:p>
      </dgm:t>
    </dgm:pt>
    <dgm:pt modelId="{76B97D34-07DB-40A1-9AF1-7362E43D119A}" type="parTrans" cxnId="{B847E345-3C14-422C-A861-2E59424456F4}">
      <dgm:prSet/>
      <dgm:spPr/>
      <dgm:t>
        <a:bodyPr/>
        <a:lstStyle/>
        <a:p>
          <a:endParaRPr lang="en-US"/>
        </a:p>
      </dgm:t>
    </dgm:pt>
    <dgm:pt modelId="{113EA3B2-970C-4148-9B72-BCB5A58081E1}" type="sibTrans" cxnId="{B847E345-3C14-422C-A861-2E59424456F4}">
      <dgm:prSet/>
      <dgm:spPr/>
      <dgm:t>
        <a:bodyPr/>
        <a:lstStyle/>
        <a:p>
          <a:endParaRPr lang="en-US"/>
        </a:p>
      </dgm:t>
    </dgm:pt>
    <dgm:pt modelId="{E7DCF229-25F3-4D58-B63F-88CF7FF2B82A}">
      <dgm:prSet phldrT="[Text]"/>
      <dgm:spPr/>
      <dgm:t>
        <a:bodyPr/>
        <a:lstStyle/>
        <a:p>
          <a:r>
            <a:rPr lang="en-US" u="sng" dirty="0" smtClean="0"/>
            <a:t>Requires</a:t>
          </a:r>
          <a:r>
            <a:rPr lang="en-US" dirty="0" smtClean="0"/>
            <a:t>: A reasonable person would have known about harassment/civil rights violations</a:t>
          </a:r>
          <a:endParaRPr lang="en-US" dirty="0"/>
        </a:p>
      </dgm:t>
    </dgm:pt>
    <dgm:pt modelId="{9FE7097A-3542-4BD3-ACD3-B99FA1303356}" type="parTrans" cxnId="{74FC3559-6320-4B22-8586-2E17931285BD}">
      <dgm:prSet/>
      <dgm:spPr/>
      <dgm:t>
        <a:bodyPr/>
        <a:lstStyle/>
        <a:p>
          <a:endParaRPr lang="en-US"/>
        </a:p>
      </dgm:t>
    </dgm:pt>
    <dgm:pt modelId="{97BDA703-8329-4E5C-A9F9-0CBB3E26AA47}" type="sibTrans" cxnId="{74FC3559-6320-4B22-8586-2E17931285BD}">
      <dgm:prSet/>
      <dgm:spPr/>
      <dgm:t>
        <a:bodyPr/>
        <a:lstStyle/>
        <a:p>
          <a:endParaRPr lang="en-US"/>
        </a:p>
      </dgm:t>
    </dgm:pt>
    <dgm:pt modelId="{A40DF57E-A824-459B-9D67-87985567D030}" type="pres">
      <dgm:prSet presAssocID="{0788440C-1896-4F4C-AA54-05C2AC1E1AE9}" presName="diagram" presStyleCnt="0">
        <dgm:presLayoutVars>
          <dgm:chPref val="1"/>
          <dgm:dir/>
          <dgm:animOne val="branch"/>
          <dgm:animLvl val="lvl"/>
          <dgm:resizeHandles/>
        </dgm:presLayoutVars>
      </dgm:prSet>
      <dgm:spPr/>
      <dgm:t>
        <a:bodyPr/>
        <a:lstStyle/>
        <a:p>
          <a:endParaRPr lang="en-US"/>
        </a:p>
      </dgm:t>
    </dgm:pt>
    <dgm:pt modelId="{01324B64-E621-4DE3-90D7-C3F34624B65A}" type="pres">
      <dgm:prSet presAssocID="{6F6870D1-F8E6-4506-9454-2CA1FC1584F5}" presName="root" presStyleCnt="0"/>
      <dgm:spPr/>
    </dgm:pt>
    <dgm:pt modelId="{7FFE820E-418C-4CBD-836F-50140726D2EE}" type="pres">
      <dgm:prSet presAssocID="{6F6870D1-F8E6-4506-9454-2CA1FC1584F5}" presName="rootComposite" presStyleCnt="0"/>
      <dgm:spPr/>
    </dgm:pt>
    <dgm:pt modelId="{1A4CDEE6-2B5A-48FF-922D-913B74BF570F}" type="pres">
      <dgm:prSet presAssocID="{6F6870D1-F8E6-4506-9454-2CA1FC1584F5}" presName="rootText" presStyleLbl="node1" presStyleIdx="0" presStyleCnt="2" custLinFactX="19855" custLinFactNeighborX="100000" custLinFactNeighborY="847"/>
      <dgm:spPr/>
      <dgm:t>
        <a:bodyPr/>
        <a:lstStyle/>
        <a:p>
          <a:endParaRPr lang="en-US"/>
        </a:p>
      </dgm:t>
    </dgm:pt>
    <dgm:pt modelId="{A456A695-DE64-423E-B6C3-894A52F5E55D}" type="pres">
      <dgm:prSet presAssocID="{6F6870D1-F8E6-4506-9454-2CA1FC1584F5}" presName="rootConnector" presStyleLbl="node1" presStyleIdx="0" presStyleCnt="2"/>
      <dgm:spPr/>
      <dgm:t>
        <a:bodyPr/>
        <a:lstStyle/>
        <a:p>
          <a:endParaRPr lang="en-US"/>
        </a:p>
      </dgm:t>
    </dgm:pt>
    <dgm:pt modelId="{901BC610-7FFC-4095-B0E9-E94DB90CF128}" type="pres">
      <dgm:prSet presAssocID="{6F6870D1-F8E6-4506-9454-2CA1FC1584F5}" presName="childShape" presStyleCnt="0"/>
      <dgm:spPr/>
    </dgm:pt>
    <dgm:pt modelId="{98545B47-0D69-4668-9B02-E32E96925038}" type="pres">
      <dgm:prSet presAssocID="{2EE578ED-C2BF-4EB3-8F13-0FD4D41CE5CC}" presName="Name13" presStyleLbl="parChTrans1D2" presStyleIdx="0" presStyleCnt="4"/>
      <dgm:spPr/>
      <dgm:t>
        <a:bodyPr/>
        <a:lstStyle/>
        <a:p>
          <a:endParaRPr lang="en-US"/>
        </a:p>
      </dgm:t>
    </dgm:pt>
    <dgm:pt modelId="{6420F626-7996-42CA-B259-CAE6178843CC}" type="pres">
      <dgm:prSet presAssocID="{9DD291CE-587B-4DC2-8E24-7086BB1B9B79}" presName="childText" presStyleLbl="bgAcc1" presStyleIdx="0" presStyleCnt="4" custLinFactX="43995" custLinFactNeighborX="100000" custLinFactNeighborY="-1694">
        <dgm:presLayoutVars>
          <dgm:bulletEnabled val="1"/>
        </dgm:presLayoutVars>
      </dgm:prSet>
      <dgm:spPr/>
      <dgm:t>
        <a:bodyPr/>
        <a:lstStyle/>
        <a:p>
          <a:endParaRPr lang="en-US"/>
        </a:p>
      </dgm:t>
    </dgm:pt>
    <dgm:pt modelId="{BB79241C-630E-43CC-833B-76FC68AA071E}" type="pres">
      <dgm:prSet presAssocID="{9FE7097A-3542-4BD3-ACD3-B99FA1303356}" presName="Name13" presStyleLbl="parChTrans1D2" presStyleIdx="1" presStyleCnt="4"/>
      <dgm:spPr/>
      <dgm:t>
        <a:bodyPr/>
        <a:lstStyle/>
        <a:p>
          <a:endParaRPr lang="en-US"/>
        </a:p>
      </dgm:t>
    </dgm:pt>
    <dgm:pt modelId="{46A7E0AA-73DD-40B4-8B66-F09CF3E6D4EC}" type="pres">
      <dgm:prSet presAssocID="{E7DCF229-25F3-4D58-B63F-88CF7FF2B82A}" presName="childText" presStyleLbl="bgAcc1" presStyleIdx="1" presStyleCnt="4" custLinFactX="43466" custLinFactNeighborX="100000" custLinFactNeighborY="-11858">
        <dgm:presLayoutVars>
          <dgm:bulletEnabled val="1"/>
        </dgm:presLayoutVars>
      </dgm:prSet>
      <dgm:spPr/>
      <dgm:t>
        <a:bodyPr/>
        <a:lstStyle/>
        <a:p>
          <a:endParaRPr lang="en-US"/>
        </a:p>
      </dgm:t>
    </dgm:pt>
    <dgm:pt modelId="{8C2EEE7D-8FBC-442B-9C98-A81DB22F2598}" type="pres">
      <dgm:prSet presAssocID="{73D6FB25-CAA4-41F2-8B3C-337E6841E25B}" presName="root" presStyleCnt="0"/>
      <dgm:spPr/>
    </dgm:pt>
    <dgm:pt modelId="{3F5AC8A6-B7B3-4E53-B761-DA5ECB452A77}" type="pres">
      <dgm:prSet presAssocID="{73D6FB25-CAA4-41F2-8B3C-337E6841E25B}" presName="rootComposite" presStyleCnt="0"/>
      <dgm:spPr/>
    </dgm:pt>
    <dgm:pt modelId="{6E037438-36EF-489C-8EB4-79324AF142D4}" type="pres">
      <dgm:prSet presAssocID="{73D6FB25-CAA4-41F2-8B3C-337E6841E25B}" presName="rootText" presStyleLbl="node1" presStyleIdx="1" presStyleCnt="2" custLinFactX="-46113" custLinFactNeighborX="-100000" custLinFactNeighborY="-53"/>
      <dgm:spPr/>
      <dgm:t>
        <a:bodyPr/>
        <a:lstStyle/>
        <a:p>
          <a:endParaRPr lang="en-US"/>
        </a:p>
      </dgm:t>
    </dgm:pt>
    <dgm:pt modelId="{3847E5DF-C750-4C3B-8765-CD49D59EF350}" type="pres">
      <dgm:prSet presAssocID="{73D6FB25-CAA4-41F2-8B3C-337E6841E25B}" presName="rootConnector" presStyleLbl="node1" presStyleIdx="1" presStyleCnt="2"/>
      <dgm:spPr/>
      <dgm:t>
        <a:bodyPr/>
        <a:lstStyle/>
        <a:p>
          <a:endParaRPr lang="en-US"/>
        </a:p>
      </dgm:t>
    </dgm:pt>
    <dgm:pt modelId="{A8D90CC5-C147-4B50-98CB-BE19BDA956AB}" type="pres">
      <dgm:prSet presAssocID="{73D6FB25-CAA4-41F2-8B3C-337E6841E25B}" presName="childShape" presStyleCnt="0"/>
      <dgm:spPr/>
    </dgm:pt>
    <dgm:pt modelId="{8E9FAA4D-4703-4994-93D0-DD658CEF68F7}" type="pres">
      <dgm:prSet presAssocID="{8C896A98-58CF-4EF0-9748-2FC7AE5327EA}" presName="Name13" presStyleLbl="parChTrans1D2" presStyleIdx="2" presStyleCnt="4"/>
      <dgm:spPr/>
      <dgm:t>
        <a:bodyPr/>
        <a:lstStyle/>
        <a:p>
          <a:endParaRPr lang="en-US"/>
        </a:p>
      </dgm:t>
    </dgm:pt>
    <dgm:pt modelId="{BA827725-6152-4D73-BD88-952EB88C70F5}" type="pres">
      <dgm:prSet presAssocID="{F64AE5C9-3458-4829-99B8-9098B6551786}" presName="childText" presStyleLbl="bgAcc1" presStyleIdx="2" presStyleCnt="4" custLinFactX="-91112" custLinFactNeighborX="-100000" custLinFactNeighborY="-847">
        <dgm:presLayoutVars>
          <dgm:bulletEnabled val="1"/>
        </dgm:presLayoutVars>
      </dgm:prSet>
      <dgm:spPr/>
      <dgm:t>
        <a:bodyPr/>
        <a:lstStyle/>
        <a:p>
          <a:endParaRPr lang="en-US"/>
        </a:p>
      </dgm:t>
    </dgm:pt>
    <dgm:pt modelId="{71195FBF-3308-4B13-B64C-EE4BA8CF36EC}" type="pres">
      <dgm:prSet presAssocID="{76B97D34-07DB-40A1-9AF1-7362E43D119A}" presName="Name13" presStyleLbl="parChTrans1D2" presStyleIdx="3" presStyleCnt="4"/>
      <dgm:spPr/>
      <dgm:t>
        <a:bodyPr/>
        <a:lstStyle/>
        <a:p>
          <a:endParaRPr lang="en-US"/>
        </a:p>
      </dgm:t>
    </dgm:pt>
    <dgm:pt modelId="{AEEC831B-4FC8-4486-A6FB-61A6000EA10B}" type="pres">
      <dgm:prSet presAssocID="{D874B0F0-79EB-42A1-932D-4DD1F9ED1A18}" presName="childText" presStyleLbl="bgAcc1" presStyleIdx="3" presStyleCnt="4" custLinFactX="-91112" custLinFactNeighborX="-100000" custLinFactNeighborY="-8470">
        <dgm:presLayoutVars>
          <dgm:bulletEnabled val="1"/>
        </dgm:presLayoutVars>
      </dgm:prSet>
      <dgm:spPr/>
      <dgm:t>
        <a:bodyPr/>
        <a:lstStyle/>
        <a:p>
          <a:endParaRPr lang="en-US"/>
        </a:p>
      </dgm:t>
    </dgm:pt>
  </dgm:ptLst>
  <dgm:cxnLst>
    <dgm:cxn modelId="{1765F4B6-9196-4C9E-B47A-9FE398EA007D}" type="presOf" srcId="{2EE578ED-C2BF-4EB3-8F13-0FD4D41CE5CC}" destId="{98545B47-0D69-4668-9B02-E32E96925038}" srcOrd="0" destOrd="0" presId="urn:microsoft.com/office/officeart/2005/8/layout/hierarchy3"/>
    <dgm:cxn modelId="{5B93960D-3B3D-4650-A646-D760E3018C56}" type="presOf" srcId="{6F6870D1-F8E6-4506-9454-2CA1FC1584F5}" destId="{A456A695-DE64-423E-B6C3-894A52F5E55D}" srcOrd="1" destOrd="0" presId="urn:microsoft.com/office/officeart/2005/8/layout/hierarchy3"/>
    <dgm:cxn modelId="{545BC592-C093-4A7F-AA87-C6A119B971AC}" type="presOf" srcId="{F64AE5C9-3458-4829-99B8-9098B6551786}" destId="{BA827725-6152-4D73-BD88-952EB88C70F5}" srcOrd="0" destOrd="0" presId="urn:microsoft.com/office/officeart/2005/8/layout/hierarchy3"/>
    <dgm:cxn modelId="{D5683EB6-97DB-4BF9-B02E-9B6222A4A831}" type="presOf" srcId="{9FE7097A-3542-4BD3-ACD3-B99FA1303356}" destId="{BB79241C-630E-43CC-833B-76FC68AA071E}" srcOrd="0" destOrd="0" presId="urn:microsoft.com/office/officeart/2005/8/layout/hierarchy3"/>
    <dgm:cxn modelId="{F10A000E-7A3D-4FF5-AEFE-4A37DEE87A8D}" type="presOf" srcId="{D874B0F0-79EB-42A1-932D-4DD1F9ED1A18}" destId="{AEEC831B-4FC8-4486-A6FB-61A6000EA10B}" srcOrd="0" destOrd="0" presId="urn:microsoft.com/office/officeart/2005/8/layout/hierarchy3"/>
    <dgm:cxn modelId="{B847E345-3C14-422C-A861-2E59424456F4}" srcId="{73D6FB25-CAA4-41F2-8B3C-337E6841E25B}" destId="{D874B0F0-79EB-42A1-932D-4DD1F9ED1A18}" srcOrd="1" destOrd="0" parTransId="{76B97D34-07DB-40A1-9AF1-7362E43D119A}" sibTransId="{113EA3B2-970C-4148-9B72-BCB5A58081E1}"/>
    <dgm:cxn modelId="{74FC3559-6320-4B22-8586-2E17931285BD}" srcId="{6F6870D1-F8E6-4506-9454-2CA1FC1584F5}" destId="{E7DCF229-25F3-4D58-B63F-88CF7FF2B82A}" srcOrd="1" destOrd="0" parTransId="{9FE7097A-3542-4BD3-ACD3-B99FA1303356}" sibTransId="{97BDA703-8329-4E5C-A9F9-0CBB3E26AA47}"/>
    <dgm:cxn modelId="{CD3D2E84-4108-45AE-8F43-4D006BB501A2}" srcId="{6F6870D1-F8E6-4506-9454-2CA1FC1584F5}" destId="{9DD291CE-587B-4DC2-8E24-7086BB1B9B79}" srcOrd="0" destOrd="0" parTransId="{2EE578ED-C2BF-4EB3-8F13-0FD4D41CE5CC}" sibTransId="{BE95EF68-43D1-403D-B8A6-693BC6776F54}"/>
    <dgm:cxn modelId="{20648B9C-132E-4830-8D74-BA83749724CE}" type="presOf" srcId="{73D6FB25-CAA4-41F2-8B3C-337E6841E25B}" destId="{6E037438-36EF-489C-8EB4-79324AF142D4}" srcOrd="0" destOrd="0" presId="urn:microsoft.com/office/officeart/2005/8/layout/hierarchy3"/>
    <dgm:cxn modelId="{BF69481D-FDB7-47CC-88C1-B5F565428F56}" type="presOf" srcId="{8C896A98-58CF-4EF0-9748-2FC7AE5327EA}" destId="{8E9FAA4D-4703-4994-93D0-DD658CEF68F7}" srcOrd="0" destOrd="0" presId="urn:microsoft.com/office/officeart/2005/8/layout/hierarchy3"/>
    <dgm:cxn modelId="{A3F66FDF-AA8E-4A0D-A9F9-00C2C9E3E6CF}" type="presOf" srcId="{E7DCF229-25F3-4D58-B63F-88CF7FF2B82A}" destId="{46A7E0AA-73DD-40B4-8B66-F09CF3E6D4EC}" srcOrd="0" destOrd="0" presId="urn:microsoft.com/office/officeart/2005/8/layout/hierarchy3"/>
    <dgm:cxn modelId="{DA69C4EF-59A8-4875-A387-1E233B1544BA}" type="presOf" srcId="{9DD291CE-587B-4DC2-8E24-7086BB1B9B79}" destId="{6420F626-7996-42CA-B259-CAE6178843CC}" srcOrd="0" destOrd="0" presId="urn:microsoft.com/office/officeart/2005/8/layout/hierarchy3"/>
    <dgm:cxn modelId="{3B877498-531F-457C-B1A9-E2EC6B34C776}" type="presOf" srcId="{0788440C-1896-4F4C-AA54-05C2AC1E1AE9}" destId="{A40DF57E-A824-459B-9D67-87985567D030}" srcOrd="0" destOrd="0" presId="urn:microsoft.com/office/officeart/2005/8/layout/hierarchy3"/>
    <dgm:cxn modelId="{C026F896-ABBD-49BC-92C8-F3535B8E05AC}" srcId="{0788440C-1896-4F4C-AA54-05C2AC1E1AE9}" destId="{6F6870D1-F8E6-4506-9454-2CA1FC1584F5}" srcOrd="0" destOrd="0" parTransId="{E78AADDD-75CB-48CA-8C0D-E91CB71AC0FB}" sibTransId="{B4DB0583-D30E-460D-A053-41A5054DFCFE}"/>
    <dgm:cxn modelId="{45E67C00-21F9-45FA-8BF3-C09C1F89FE81}" type="presOf" srcId="{6F6870D1-F8E6-4506-9454-2CA1FC1584F5}" destId="{1A4CDEE6-2B5A-48FF-922D-913B74BF570F}" srcOrd="0" destOrd="0" presId="urn:microsoft.com/office/officeart/2005/8/layout/hierarchy3"/>
    <dgm:cxn modelId="{471E5202-F704-49B6-9C2B-66CC53406E8D}" srcId="{0788440C-1896-4F4C-AA54-05C2AC1E1AE9}" destId="{73D6FB25-CAA4-41F2-8B3C-337E6841E25B}" srcOrd="1" destOrd="0" parTransId="{5E6763CA-5B95-4863-B09A-229B7508B288}" sibTransId="{EB4FD779-3AFF-43F7-A87C-111ABCB0EE0F}"/>
    <dgm:cxn modelId="{DE4724DF-F392-4A5E-ABC2-4101DF91D88C}" type="presOf" srcId="{73D6FB25-CAA4-41F2-8B3C-337E6841E25B}" destId="{3847E5DF-C750-4C3B-8765-CD49D59EF350}" srcOrd="1" destOrd="0" presId="urn:microsoft.com/office/officeart/2005/8/layout/hierarchy3"/>
    <dgm:cxn modelId="{217F39D0-761B-4F3C-9AF9-56080F86D620}" type="presOf" srcId="{76B97D34-07DB-40A1-9AF1-7362E43D119A}" destId="{71195FBF-3308-4B13-B64C-EE4BA8CF36EC}" srcOrd="0" destOrd="0" presId="urn:microsoft.com/office/officeart/2005/8/layout/hierarchy3"/>
    <dgm:cxn modelId="{2B76C1FC-A99A-4703-B7B9-527ADBDDD5D3}" srcId="{73D6FB25-CAA4-41F2-8B3C-337E6841E25B}" destId="{F64AE5C9-3458-4829-99B8-9098B6551786}" srcOrd="0" destOrd="0" parTransId="{8C896A98-58CF-4EF0-9748-2FC7AE5327EA}" sibTransId="{0ABA0B92-CB11-475A-B93F-DB9F130F8988}"/>
    <dgm:cxn modelId="{87156378-7B70-4376-8D5F-A005ACB2AC4B}" type="presParOf" srcId="{A40DF57E-A824-459B-9D67-87985567D030}" destId="{01324B64-E621-4DE3-90D7-C3F34624B65A}" srcOrd="0" destOrd="0" presId="urn:microsoft.com/office/officeart/2005/8/layout/hierarchy3"/>
    <dgm:cxn modelId="{C12C6574-EE7E-4D50-91D1-F9368D644443}" type="presParOf" srcId="{01324B64-E621-4DE3-90D7-C3F34624B65A}" destId="{7FFE820E-418C-4CBD-836F-50140726D2EE}" srcOrd="0" destOrd="0" presId="urn:microsoft.com/office/officeart/2005/8/layout/hierarchy3"/>
    <dgm:cxn modelId="{772EA901-1443-4B79-83AE-6C151CF2EDCC}" type="presParOf" srcId="{7FFE820E-418C-4CBD-836F-50140726D2EE}" destId="{1A4CDEE6-2B5A-48FF-922D-913B74BF570F}" srcOrd="0" destOrd="0" presId="urn:microsoft.com/office/officeart/2005/8/layout/hierarchy3"/>
    <dgm:cxn modelId="{ACB792D7-10CD-47D6-810D-1DC3836F4178}" type="presParOf" srcId="{7FFE820E-418C-4CBD-836F-50140726D2EE}" destId="{A456A695-DE64-423E-B6C3-894A52F5E55D}" srcOrd="1" destOrd="0" presId="urn:microsoft.com/office/officeart/2005/8/layout/hierarchy3"/>
    <dgm:cxn modelId="{05A53565-DBC8-416F-B24A-95E8B2BE2CD2}" type="presParOf" srcId="{01324B64-E621-4DE3-90D7-C3F34624B65A}" destId="{901BC610-7FFC-4095-B0E9-E94DB90CF128}" srcOrd="1" destOrd="0" presId="urn:microsoft.com/office/officeart/2005/8/layout/hierarchy3"/>
    <dgm:cxn modelId="{2E432E08-2CF8-475D-AA9D-FF26DC31C211}" type="presParOf" srcId="{901BC610-7FFC-4095-B0E9-E94DB90CF128}" destId="{98545B47-0D69-4668-9B02-E32E96925038}" srcOrd="0" destOrd="0" presId="urn:microsoft.com/office/officeart/2005/8/layout/hierarchy3"/>
    <dgm:cxn modelId="{F5773C78-BFAD-4BA8-B0F7-63A1A23F02E2}" type="presParOf" srcId="{901BC610-7FFC-4095-B0E9-E94DB90CF128}" destId="{6420F626-7996-42CA-B259-CAE6178843CC}" srcOrd="1" destOrd="0" presId="urn:microsoft.com/office/officeart/2005/8/layout/hierarchy3"/>
    <dgm:cxn modelId="{BEFECFA1-1F88-4544-A051-94F4B9BA2677}" type="presParOf" srcId="{901BC610-7FFC-4095-B0E9-E94DB90CF128}" destId="{BB79241C-630E-43CC-833B-76FC68AA071E}" srcOrd="2" destOrd="0" presId="urn:microsoft.com/office/officeart/2005/8/layout/hierarchy3"/>
    <dgm:cxn modelId="{51D7152D-0029-4F71-BE0F-ED11DD7EAC14}" type="presParOf" srcId="{901BC610-7FFC-4095-B0E9-E94DB90CF128}" destId="{46A7E0AA-73DD-40B4-8B66-F09CF3E6D4EC}" srcOrd="3" destOrd="0" presId="urn:microsoft.com/office/officeart/2005/8/layout/hierarchy3"/>
    <dgm:cxn modelId="{3DED901B-0FDB-40B9-9E6C-F439D3E09661}" type="presParOf" srcId="{A40DF57E-A824-459B-9D67-87985567D030}" destId="{8C2EEE7D-8FBC-442B-9C98-A81DB22F2598}" srcOrd="1" destOrd="0" presId="urn:microsoft.com/office/officeart/2005/8/layout/hierarchy3"/>
    <dgm:cxn modelId="{9E9F91A0-0538-4A81-B7B2-FCA7F7EED110}" type="presParOf" srcId="{8C2EEE7D-8FBC-442B-9C98-A81DB22F2598}" destId="{3F5AC8A6-B7B3-4E53-B761-DA5ECB452A77}" srcOrd="0" destOrd="0" presId="urn:microsoft.com/office/officeart/2005/8/layout/hierarchy3"/>
    <dgm:cxn modelId="{BEC70863-B6ED-4575-B0CC-51D0FA8DFEC4}" type="presParOf" srcId="{3F5AC8A6-B7B3-4E53-B761-DA5ECB452A77}" destId="{6E037438-36EF-489C-8EB4-79324AF142D4}" srcOrd="0" destOrd="0" presId="urn:microsoft.com/office/officeart/2005/8/layout/hierarchy3"/>
    <dgm:cxn modelId="{DFB5C7FD-5964-4DCD-B634-70B63C7FF1A0}" type="presParOf" srcId="{3F5AC8A6-B7B3-4E53-B761-DA5ECB452A77}" destId="{3847E5DF-C750-4C3B-8765-CD49D59EF350}" srcOrd="1" destOrd="0" presId="urn:microsoft.com/office/officeart/2005/8/layout/hierarchy3"/>
    <dgm:cxn modelId="{95355538-4BDB-408D-8E9F-DDFC6F357FBB}" type="presParOf" srcId="{8C2EEE7D-8FBC-442B-9C98-A81DB22F2598}" destId="{A8D90CC5-C147-4B50-98CB-BE19BDA956AB}" srcOrd="1" destOrd="0" presId="urn:microsoft.com/office/officeart/2005/8/layout/hierarchy3"/>
    <dgm:cxn modelId="{81AF0F50-A5CF-4F11-B7EB-0BD8237032A4}" type="presParOf" srcId="{A8D90CC5-C147-4B50-98CB-BE19BDA956AB}" destId="{8E9FAA4D-4703-4994-93D0-DD658CEF68F7}" srcOrd="0" destOrd="0" presId="urn:microsoft.com/office/officeart/2005/8/layout/hierarchy3"/>
    <dgm:cxn modelId="{5AF1D9D3-39C2-4F3E-AF28-CB0B19ABE415}" type="presParOf" srcId="{A8D90CC5-C147-4B50-98CB-BE19BDA956AB}" destId="{BA827725-6152-4D73-BD88-952EB88C70F5}" srcOrd="1" destOrd="0" presId="urn:microsoft.com/office/officeart/2005/8/layout/hierarchy3"/>
    <dgm:cxn modelId="{F399F286-2E1C-402B-8BF5-0F4ED7796683}" type="presParOf" srcId="{A8D90CC5-C147-4B50-98CB-BE19BDA956AB}" destId="{71195FBF-3308-4B13-B64C-EE4BA8CF36EC}" srcOrd="2" destOrd="0" presId="urn:microsoft.com/office/officeart/2005/8/layout/hierarchy3"/>
    <dgm:cxn modelId="{DD7498A8-CE9C-463E-9A71-6C8C0904AAFB}" type="presParOf" srcId="{A8D90CC5-C147-4B50-98CB-BE19BDA956AB}" destId="{AEEC831B-4FC8-4486-A6FB-61A6000EA10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AA536-CF5F-44A0-95A7-661CC8B33D0D}" type="doc">
      <dgm:prSet loTypeId="urn:microsoft.com/office/officeart/2005/8/layout/process1" loCatId="process" qsTypeId="urn:microsoft.com/office/officeart/2005/8/quickstyle/simple1" qsCatId="simple" csTypeId="urn:microsoft.com/office/officeart/2005/8/colors/accent1_2" csCatId="accent1" phldr="1"/>
      <dgm:spPr/>
    </dgm:pt>
    <dgm:pt modelId="{4D5A9FED-F1BE-43CD-878D-60F555730926}">
      <dgm:prSet phldrT="[Text]" custT="1"/>
      <dgm:spPr/>
      <dgm:t>
        <a:bodyPr/>
        <a:lstStyle/>
        <a:p>
          <a:r>
            <a:rPr lang="en-US" sz="1400" b="1" dirty="0" smtClean="0"/>
            <a:t>January 2015</a:t>
          </a:r>
        </a:p>
        <a:p>
          <a:r>
            <a:rPr lang="en-US" sz="1400" b="1" dirty="0" smtClean="0"/>
            <a:t>OCR Public Letter to Private Citizen</a:t>
          </a:r>
        </a:p>
        <a:p>
          <a:r>
            <a:rPr lang="en-US" sz="1400" dirty="0" smtClean="0"/>
            <a:t>Instructed school to follow students’ gender identity, not sex assigned at birth</a:t>
          </a:r>
          <a:endParaRPr lang="en-US" sz="1400" dirty="0"/>
        </a:p>
      </dgm:t>
    </dgm:pt>
    <dgm:pt modelId="{1D14FC10-122E-42C6-9C73-EE32AA630110}" type="parTrans" cxnId="{635857E6-46D1-477B-BBEC-EED82BD338B3}">
      <dgm:prSet/>
      <dgm:spPr/>
      <dgm:t>
        <a:bodyPr/>
        <a:lstStyle/>
        <a:p>
          <a:endParaRPr lang="en-US"/>
        </a:p>
      </dgm:t>
    </dgm:pt>
    <dgm:pt modelId="{D9E41162-121D-40F3-A60A-620D5A496711}" type="sibTrans" cxnId="{635857E6-46D1-477B-BBEC-EED82BD338B3}">
      <dgm:prSet/>
      <dgm:spPr/>
      <dgm:t>
        <a:bodyPr/>
        <a:lstStyle/>
        <a:p>
          <a:endParaRPr lang="en-US" dirty="0"/>
        </a:p>
      </dgm:t>
    </dgm:pt>
    <dgm:pt modelId="{3DE22892-E818-4154-97E6-1ACC865A3502}">
      <dgm:prSet phldrT="[Text]" custT="1"/>
      <dgm:spPr/>
      <dgm:t>
        <a:bodyPr/>
        <a:lstStyle/>
        <a:p>
          <a:r>
            <a:rPr lang="en-US" sz="1400" b="1" dirty="0" smtClean="0"/>
            <a:t>May 2016</a:t>
          </a:r>
        </a:p>
        <a:p>
          <a:r>
            <a:rPr lang="en-US" sz="1400" b="1" dirty="0" smtClean="0"/>
            <a:t>OCR DCL</a:t>
          </a:r>
        </a:p>
        <a:p>
          <a:r>
            <a:rPr lang="en-US" sz="1400" b="0" dirty="0" smtClean="0"/>
            <a:t>Detailed obligations rooted in deference to gender identity (accommodations, no requirement of medical diagnosis, how to address discrimination)</a:t>
          </a:r>
          <a:endParaRPr lang="en-US" sz="1400" b="0" dirty="0"/>
        </a:p>
      </dgm:t>
    </dgm:pt>
    <dgm:pt modelId="{BAD2F3E7-82EA-439C-AD7A-2C8AC154DB37}" type="parTrans" cxnId="{AAF79F7E-6E06-4310-B980-6F2B6560FB69}">
      <dgm:prSet/>
      <dgm:spPr/>
      <dgm:t>
        <a:bodyPr/>
        <a:lstStyle/>
        <a:p>
          <a:endParaRPr lang="en-US"/>
        </a:p>
      </dgm:t>
    </dgm:pt>
    <dgm:pt modelId="{42AFA96F-F063-4103-BBA9-2E5AC13E89C4}" type="sibTrans" cxnId="{AAF79F7E-6E06-4310-B980-6F2B6560FB69}">
      <dgm:prSet/>
      <dgm:spPr/>
      <dgm:t>
        <a:bodyPr/>
        <a:lstStyle/>
        <a:p>
          <a:endParaRPr lang="en-US" dirty="0"/>
        </a:p>
      </dgm:t>
    </dgm:pt>
    <dgm:pt modelId="{1E7A0E2B-D32B-4B0E-8279-93935A37589F}">
      <dgm:prSet phldrT="[Text]" custT="1"/>
      <dgm:spPr/>
      <dgm:t>
        <a:bodyPr/>
        <a:lstStyle/>
        <a:p>
          <a:r>
            <a:rPr lang="en-US" sz="1400" b="1" dirty="0" smtClean="0"/>
            <a:t>February 2017</a:t>
          </a:r>
        </a:p>
        <a:p>
          <a:r>
            <a:rPr lang="en-US" sz="1400" b="1" dirty="0" smtClean="0"/>
            <a:t>OCR DCL</a:t>
          </a:r>
        </a:p>
        <a:p>
          <a:endParaRPr lang="en-US" sz="1400" b="1" dirty="0" smtClean="0"/>
        </a:p>
        <a:p>
          <a:r>
            <a:rPr lang="en-US" sz="1400" b="0" dirty="0" smtClean="0"/>
            <a:t>Previous OCR Letter and OCR DCL </a:t>
          </a:r>
          <a:r>
            <a:rPr lang="en-US" sz="1800" b="1" dirty="0" smtClean="0">
              <a:solidFill>
                <a:srgbClr val="FF0000"/>
              </a:solidFill>
            </a:rPr>
            <a:t>repealed</a:t>
          </a:r>
          <a:endParaRPr lang="en-US" sz="1800" b="1" dirty="0">
            <a:solidFill>
              <a:srgbClr val="FF0000"/>
            </a:solidFill>
          </a:endParaRPr>
        </a:p>
      </dgm:t>
    </dgm:pt>
    <dgm:pt modelId="{8BE9CFC1-1357-40AC-952E-BAFED65520E4}" type="parTrans" cxnId="{73B36DCC-F95E-425F-9CCB-5EA81B8ACC39}">
      <dgm:prSet/>
      <dgm:spPr/>
      <dgm:t>
        <a:bodyPr/>
        <a:lstStyle/>
        <a:p>
          <a:endParaRPr lang="en-US"/>
        </a:p>
      </dgm:t>
    </dgm:pt>
    <dgm:pt modelId="{9139459B-C760-4957-8B38-CF27421F19CB}" type="sibTrans" cxnId="{73B36DCC-F95E-425F-9CCB-5EA81B8ACC39}">
      <dgm:prSet/>
      <dgm:spPr/>
      <dgm:t>
        <a:bodyPr/>
        <a:lstStyle/>
        <a:p>
          <a:endParaRPr lang="en-US" dirty="0"/>
        </a:p>
      </dgm:t>
    </dgm:pt>
    <dgm:pt modelId="{C5303BC0-F91A-4E71-97AC-5251EE98482F}">
      <dgm:prSet custT="1"/>
      <dgm:spPr/>
      <dgm:t>
        <a:bodyPr/>
        <a:lstStyle/>
        <a:p>
          <a:r>
            <a:rPr lang="en-US" sz="1400" b="1" dirty="0" smtClean="0"/>
            <a:t>June 2017</a:t>
          </a:r>
        </a:p>
        <a:p>
          <a:r>
            <a:rPr lang="en-US" sz="1400" b="1" dirty="0" smtClean="0"/>
            <a:t>OCR Internal Memo</a:t>
          </a:r>
        </a:p>
        <a:p>
          <a:r>
            <a:rPr lang="en-US" sz="1400" dirty="0" smtClean="0"/>
            <a:t>OCR issues internal memo explaining that discrimination, bullying, and harassment of transgender students are still covered by Title IX </a:t>
          </a:r>
          <a:endParaRPr lang="en-US" sz="1400" b="1" dirty="0" smtClean="0"/>
        </a:p>
      </dgm:t>
    </dgm:pt>
    <dgm:pt modelId="{B3DCC200-76F4-496E-88C3-DD72CED8B348}" type="parTrans" cxnId="{019942BE-1B13-44BB-B3A0-3D03D06462A8}">
      <dgm:prSet/>
      <dgm:spPr/>
      <dgm:t>
        <a:bodyPr/>
        <a:lstStyle/>
        <a:p>
          <a:endParaRPr lang="en-US"/>
        </a:p>
      </dgm:t>
    </dgm:pt>
    <dgm:pt modelId="{386A3D51-1BD6-49DF-AE7E-005BF16F042A}" type="sibTrans" cxnId="{019942BE-1B13-44BB-B3A0-3D03D06462A8}">
      <dgm:prSet/>
      <dgm:spPr/>
      <dgm:t>
        <a:bodyPr/>
        <a:lstStyle/>
        <a:p>
          <a:endParaRPr lang="en-US"/>
        </a:p>
      </dgm:t>
    </dgm:pt>
    <dgm:pt modelId="{B3807AB6-7300-4164-A6E6-1C660964DBD8}" type="pres">
      <dgm:prSet presAssocID="{198AA536-CF5F-44A0-95A7-661CC8B33D0D}" presName="Name0" presStyleCnt="0">
        <dgm:presLayoutVars>
          <dgm:dir/>
          <dgm:resizeHandles val="exact"/>
        </dgm:presLayoutVars>
      </dgm:prSet>
      <dgm:spPr/>
    </dgm:pt>
    <dgm:pt modelId="{B9832A30-A792-494C-8AA4-F85E44FAC455}" type="pres">
      <dgm:prSet presAssocID="{4D5A9FED-F1BE-43CD-878D-60F555730926}" presName="node" presStyleLbl="node1" presStyleIdx="0" presStyleCnt="4" custScaleX="243175">
        <dgm:presLayoutVars>
          <dgm:bulletEnabled val="1"/>
        </dgm:presLayoutVars>
      </dgm:prSet>
      <dgm:spPr/>
      <dgm:t>
        <a:bodyPr/>
        <a:lstStyle/>
        <a:p>
          <a:endParaRPr lang="en-US"/>
        </a:p>
      </dgm:t>
    </dgm:pt>
    <dgm:pt modelId="{F9FDBB8C-C3DA-46B4-827E-43AE291E9696}" type="pres">
      <dgm:prSet presAssocID="{D9E41162-121D-40F3-A60A-620D5A496711}" presName="sibTrans" presStyleLbl="sibTrans2D1" presStyleIdx="0" presStyleCnt="3"/>
      <dgm:spPr/>
      <dgm:t>
        <a:bodyPr/>
        <a:lstStyle/>
        <a:p>
          <a:endParaRPr lang="en-US"/>
        </a:p>
      </dgm:t>
    </dgm:pt>
    <dgm:pt modelId="{9B9EC730-2426-48D0-99E3-A6AE6235943B}" type="pres">
      <dgm:prSet presAssocID="{D9E41162-121D-40F3-A60A-620D5A496711}" presName="connectorText" presStyleLbl="sibTrans2D1" presStyleIdx="0" presStyleCnt="3"/>
      <dgm:spPr/>
      <dgm:t>
        <a:bodyPr/>
        <a:lstStyle/>
        <a:p>
          <a:endParaRPr lang="en-US"/>
        </a:p>
      </dgm:t>
    </dgm:pt>
    <dgm:pt modelId="{A8619EEE-49E8-454A-9129-F4AED05D5300}" type="pres">
      <dgm:prSet presAssocID="{3DE22892-E818-4154-97E6-1ACC865A3502}" presName="node" presStyleLbl="node1" presStyleIdx="1" presStyleCnt="4" custScaleX="197089">
        <dgm:presLayoutVars>
          <dgm:bulletEnabled val="1"/>
        </dgm:presLayoutVars>
      </dgm:prSet>
      <dgm:spPr/>
      <dgm:t>
        <a:bodyPr/>
        <a:lstStyle/>
        <a:p>
          <a:endParaRPr lang="en-US"/>
        </a:p>
      </dgm:t>
    </dgm:pt>
    <dgm:pt modelId="{9A50A671-2E55-46E7-B5B7-AE08FBF612B9}" type="pres">
      <dgm:prSet presAssocID="{42AFA96F-F063-4103-BBA9-2E5AC13E89C4}" presName="sibTrans" presStyleLbl="sibTrans2D1" presStyleIdx="1" presStyleCnt="3"/>
      <dgm:spPr/>
      <dgm:t>
        <a:bodyPr/>
        <a:lstStyle/>
        <a:p>
          <a:endParaRPr lang="en-US"/>
        </a:p>
      </dgm:t>
    </dgm:pt>
    <dgm:pt modelId="{986758E9-8C13-4211-8C03-9E62A4559810}" type="pres">
      <dgm:prSet presAssocID="{42AFA96F-F063-4103-BBA9-2E5AC13E89C4}" presName="connectorText" presStyleLbl="sibTrans2D1" presStyleIdx="1" presStyleCnt="3"/>
      <dgm:spPr/>
      <dgm:t>
        <a:bodyPr/>
        <a:lstStyle/>
        <a:p>
          <a:endParaRPr lang="en-US"/>
        </a:p>
      </dgm:t>
    </dgm:pt>
    <dgm:pt modelId="{12FD6938-18C8-44E5-9869-268F24E638D4}" type="pres">
      <dgm:prSet presAssocID="{1E7A0E2B-D32B-4B0E-8279-93935A37589F}" presName="node" presStyleLbl="node1" presStyleIdx="2" presStyleCnt="4" custScaleX="174181">
        <dgm:presLayoutVars>
          <dgm:bulletEnabled val="1"/>
        </dgm:presLayoutVars>
      </dgm:prSet>
      <dgm:spPr/>
      <dgm:t>
        <a:bodyPr/>
        <a:lstStyle/>
        <a:p>
          <a:endParaRPr lang="en-US"/>
        </a:p>
      </dgm:t>
    </dgm:pt>
    <dgm:pt modelId="{4B823E33-9874-461D-839A-9AA0354FF36C}" type="pres">
      <dgm:prSet presAssocID="{9139459B-C760-4957-8B38-CF27421F19CB}" presName="sibTrans" presStyleLbl="sibTrans2D1" presStyleIdx="2" presStyleCnt="3"/>
      <dgm:spPr/>
      <dgm:t>
        <a:bodyPr/>
        <a:lstStyle/>
        <a:p>
          <a:endParaRPr lang="en-US"/>
        </a:p>
      </dgm:t>
    </dgm:pt>
    <dgm:pt modelId="{45548D49-4B20-43B9-80D7-2C0C1EDDCC9F}" type="pres">
      <dgm:prSet presAssocID="{9139459B-C760-4957-8B38-CF27421F19CB}" presName="connectorText" presStyleLbl="sibTrans2D1" presStyleIdx="2" presStyleCnt="3"/>
      <dgm:spPr/>
      <dgm:t>
        <a:bodyPr/>
        <a:lstStyle/>
        <a:p>
          <a:endParaRPr lang="en-US"/>
        </a:p>
      </dgm:t>
    </dgm:pt>
    <dgm:pt modelId="{D61AF7A7-579B-44AE-AC84-2F6B7C4A1045}" type="pres">
      <dgm:prSet presAssocID="{C5303BC0-F91A-4E71-97AC-5251EE98482F}" presName="node" presStyleLbl="node1" presStyleIdx="3" presStyleCnt="4" custScaleX="226973">
        <dgm:presLayoutVars>
          <dgm:bulletEnabled val="1"/>
        </dgm:presLayoutVars>
      </dgm:prSet>
      <dgm:spPr/>
      <dgm:t>
        <a:bodyPr/>
        <a:lstStyle/>
        <a:p>
          <a:endParaRPr lang="en-US"/>
        </a:p>
      </dgm:t>
    </dgm:pt>
  </dgm:ptLst>
  <dgm:cxnLst>
    <dgm:cxn modelId="{39F8E054-D053-4C90-B2D3-10248BB56CEF}" type="presOf" srcId="{4D5A9FED-F1BE-43CD-878D-60F555730926}" destId="{B9832A30-A792-494C-8AA4-F85E44FAC455}" srcOrd="0" destOrd="0" presId="urn:microsoft.com/office/officeart/2005/8/layout/process1"/>
    <dgm:cxn modelId="{635857E6-46D1-477B-BBEC-EED82BD338B3}" srcId="{198AA536-CF5F-44A0-95A7-661CC8B33D0D}" destId="{4D5A9FED-F1BE-43CD-878D-60F555730926}" srcOrd="0" destOrd="0" parTransId="{1D14FC10-122E-42C6-9C73-EE32AA630110}" sibTransId="{D9E41162-121D-40F3-A60A-620D5A496711}"/>
    <dgm:cxn modelId="{11C33039-31F5-40F5-ABC3-92F366BBB6D8}" type="presOf" srcId="{42AFA96F-F063-4103-BBA9-2E5AC13E89C4}" destId="{986758E9-8C13-4211-8C03-9E62A4559810}" srcOrd="1" destOrd="0" presId="urn:microsoft.com/office/officeart/2005/8/layout/process1"/>
    <dgm:cxn modelId="{5605A0DA-F82F-4FCE-8A01-E2F0864EE7F2}" type="presOf" srcId="{42AFA96F-F063-4103-BBA9-2E5AC13E89C4}" destId="{9A50A671-2E55-46E7-B5B7-AE08FBF612B9}" srcOrd="0" destOrd="0" presId="urn:microsoft.com/office/officeart/2005/8/layout/process1"/>
    <dgm:cxn modelId="{4FA0A9D4-BA70-42F5-B7F2-3D35E8D6F02D}" type="presOf" srcId="{198AA536-CF5F-44A0-95A7-661CC8B33D0D}" destId="{B3807AB6-7300-4164-A6E6-1C660964DBD8}" srcOrd="0" destOrd="0" presId="urn:microsoft.com/office/officeart/2005/8/layout/process1"/>
    <dgm:cxn modelId="{019942BE-1B13-44BB-B3A0-3D03D06462A8}" srcId="{198AA536-CF5F-44A0-95A7-661CC8B33D0D}" destId="{C5303BC0-F91A-4E71-97AC-5251EE98482F}" srcOrd="3" destOrd="0" parTransId="{B3DCC200-76F4-496E-88C3-DD72CED8B348}" sibTransId="{386A3D51-1BD6-49DF-AE7E-005BF16F042A}"/>
    <dgm:cxn modelId="{1889CFA7-F33D-43DF-9FCF-8B3AD967A431}" type="presOf" srcId="{9139459B-C760-4957-8B38-CF27421F19CB}" destId="{45548D49-4B20-43B9-80D7-2C0C1EDDCC9F}" srcOrd="1" destOrd="0" presId="urn:microsoft.com/office/officeart/2005/8/layout/process1"/>
    <dgm:cxn modelId="{DC4AC4A0-3635-47CE-BF60-E2243618A6DF}" type="presOf" srcId="{D9E41162-121D-40F3-A60A-620D5A496711}" destId="{9B9EC730-2426-48D0-99E3-A6AE6235943B}" srcOrd="1" destOrd="0" presId="urn:microsoft.com/office/officeart/2005/8/layout/process1"/>
    <dgm:cxn modelId="{8E63C6D8-C98F-4068-9C87-B69D1E4A29A4}" type="presOf" srcId="{9139459B-C760-4957-8B38-CF27421F19CB}" destId="{4B823E33-9874-461D-839A-9AA0354FF36C}" srcOrd="0" destOrd="0" presId="urn:microsoft.com/office/officeart/2005/8/layout/process1"/>
    <dgm:cxn modelId="{20AF0063-887B-4EA5-8A6D-EA99B865EEFA}" type="presOf" srcId="{C5303BC0-F91A-4E71-97AC-5251EE98482F}" destId="{D61AF7A7-579B-44AE-AC84-2F6B7C4A1045}" srcOrd="0" destOrd="0" presId="urn:microsoft.com/office/officeart/2005/8/layout/process1"/>
    <dgm:cxn modelId="{194E2C0C-3E68-42C2-92EB-48FAD4407B9D}" type="presOf" srcId="{3DE22892-E818-4154-97E6-1ACC865A3502}" destId="{A8619EEE-49E8-454A-9129-F4AED05D5300}" srcOrd="0" destOrd="0" presId="urn:microsoft.com/office/officeart/2005/8/layout/process1"/>
    <dgm:cxn modelId="{AAF79F7E-6E06-4310-B980-6F2B6560FB69}" srcId="{198AA536-CF5F-44A0-95A7-661CC8B33D0D}" destId="{3DE22892-E818-4154-97E6-1ACC865A3502}" srcOrd="1" destOrd="0" parTransId="{BAD2F3E7-82EA-439C-AD7A-2C8AC154DB37}" sibTransId="{42AFA96F-F063-4103-BBA9-2E5AC13E89C4}"/>
    <dgm:cxn modelId="{82ED7DD0-DC47-48EB-8CE4-9FB399A50113}" type="presOf" srcId="{D9E41162-121D-40F3-A60A-620D5A496711}" destId="{F9FDBB8C-C3DA-46B4-827E-43AE291E9696}" srcOrd="0" destOrd="0" presId="urn:microsoft.com/office/officeart/2005/8/layout/process1"/>
    <dgm:cxn modelId="{38E81A80-AEDB-431C-A017-9A9ED44CDBC0}" type="presOf" srcId="{1E7A0E2B-D32B-4B0E-8279-93935A37589F}" destId="{12FD6938-18C8-44E5-9869-268F24E638D4}" srcOrd="0" destOrd="0" presId="urn:microsoft.com/office/officeart/2005/8/layout/process1"/>
    <dgm:cxn modelId="{73B36DCC-F95E-425F-9CCB-5EA81B8ACC39}" srcId="{198AA536-CF5F-44A0-95A7-661CC8B33D0D}" destId="{1E7A0E2B-D32B-4B0E-8279-93935A37589F}" srcOrd="2" destOrd="0" parTransId="{8BE9CFC1-1357-40AC-952E-BAFED65520E4}" sibTransId="{9139459B-C760-4957-8B38-CF27421F19CB}"/>
    <dgm:cxn modelId="{B6653129-3CD0-4F62-A3A5-ABE02EF27E54}" type="presParOf" srcId="{B3807AB6-7300-4164-A6E6-1C660964DBD8}" destId="{B9832A30-A792-494C-8AA4-F85E44FAC455}" srcOrd="0" destOrd="0" presId="urn:microsoft.com/office/officeart/2005/8/layout/process1"/>
    <dgm:cxn modelId="{1C9BD41D-C111-47C7-A525-C36423B03492}" type="presParOf" srcId="{B3807AB6-7300-4164-A6E6-1C660964DBD8}" destId="{F9FDBB8C-C3DA-46B4-827E-43AE291E9696}" srcOrd="1" destOrd="0" presId="urn:microsoft.com/office/officeart/2005/8/layout/process1"/>
    <dgm:cxn modelId="{142DA401-7482-40D7-B0D9-DB87BBFDAA8E}" type="presParOf" srcId="{F9FDBB8C-C3DA-46B4-827E-43AE291E9696}" destId="{9B9EC730-2426-48D0-99E3-A6AE6235943B}" srcOrd="0" destOrd="0" presId="urn:microsoft.com/office/officeart/2005/8/layout/process1"/>
    <dgm:cxn modelId="{9F9EE054-7D0A-43C1-9C3E-4F0685E98BB4}" type="presParOf" srcId="{B3807AB6-7300-4164-A6E6-1C660964DBD8}" destId="{A8619EEE-49E8-454A-9129-F4AED05D5300}" srcOrd="2" destOrd="0" presId="urn:microsoft.com/office/officeart/2005/8/layout/process1"/>
    <dgm:cxn modelId="{DA3105D2-D5BA-4AEE-8AAC-54DEDE910BD4}" type="presParOf" srcId="{B3807AB6-7300-4164-A6E6-1C660964DBD8}" destId="{9A50A671-2E55-46E7-B5B7-AE08FBF612B9}" srcOrd="3" destOrd="0" presId="urn:microsoft.com/office/officeart/2005/8/layout/process1"/>
    <dgm:cxn modelId="{300914D0-7D8D-4E92-AE96-87FB1491B7A6}" type="presParOf" srcId="{9A50A671-2E55-46E7-B5B7-AE08FBF612B9}" destId="{986758E9-8C13-4211-8C03-9E62A4559810}" srcOrd="0" destOrd="0" presId="urn:microsoft.com/office/officeart/2005/8/layout/process1"/>
    <dgm:cxn modelId="{F0ECE498-15CF-4EE4-89E4-7FF0433A593F}" type="presParOf" srcId="{B3807AB6-7300-4164-A6E6-1C660964DBD8}" destId="{12FD6938-18C8-44E5-9869-268F24E638D4}" srcOrd="4" destOrd="0" presId="urn:microsoft.com/office/officeart/2005/8/layout/process1"/>
    <dgm:cxn modelId="{49F7078E-880D-4DA8-B6C7-564AAA31D28B}" type="presParOf" srcId="{B3807AB6-7300-4164-A6E6-1C660964DBD8}" destId="{4B823E33-9874-461D-839A-9AA0354FF36C}" srcOrd="5" destOrd="0" presId="urn:microsoft.com/office/officeart/2005/8/layout/process1"/>
    <dgm:cxn modelId="{1FAB9ACE-529C-48B6-A1AB-2BCD862E11FF}" type="presParOf" srcId="{4B823E33-9874-461D-839A-9AA0354FF36C}" destId="{45548D49-4B20-43B9-80D7-2C0C1EDDCC9F}" srcOrd="0" destOrd="0" presId="urn:microsoft.com/office/officeart/2005/8/layout/process1"/>
    <dgm:cxn modelId="{34C9335D-29BC-4918-9404-245E4EB38E33}" type="presParOf" srcId="{B3807AB6-7300-4164-A6E6-1C660964DBD8}" destId="{D61AF7A7-579B-44AE-AC84-2F6B7C4A104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526" cy="48066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143987" y="0"/>
            <a:ext cx="3169526" cy="480668"/>
          </a:xfrm>
          <a:prstGeom prst="rect">
            <a:avLst/>
          </a:prstGeom>
        </p:spPr>
        <p:txBody>
          <a:bodyPr vert="horz" lIns="91440" tIns="45720" rIns="91440" bIns="45720" rtlCol="0"/>
          <a:lstStyle>
            <a:lvl1pPr algn="r">
              <a:defRPr sz="1200"/>
            </a:lvl1pPr>
          </a:lstStyle>
          <a:p>
            <a:r>
              <a:rPr lang="en-GB" smtClean="0"/>
              <a:t>11/1-2/2017</a:t>
            </a:r>
            <a:endParaRPr lang="en-GB" dirty="0"/>
          </a:p>
        </p:txBody>
      </p:sp>
      <p:sp>
        <p:nvSpPr>
          <p:cNvPr id="4" name="Footer Placeholder 3"/>
          <p:cNvSpPr>
            <a:spLocks noGrp="1"/>
          </p:cNvSpPr>
          <p:nvPr>
            <p:ph type="ftr" sz="quarter" idx="2"/>
          </p:nvPr>
        </p:nvSpPr>
        <p:spPr>
          <a:xfrm>
            <a:off x="0" y="9119011"/>
            <a:ext cx="3169526" cy="48066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143987" y="9119011"/>
            <a:ext cx="3169526" cy="480668"/>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dirty="0"/>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4143588" y="0"/>
            <a:ext cx="3169920" cy="480060"/>
          </a:xfrm>
          <a:prstGeom prst="rect">
            <a:avLst/>
          </a:prstGeom>
        </p:spPr>
        <p:txBody>
          <a:bodyPr vert="horz" lIns="96616" tIns="48308" rIns="96616" bIns="48308" rtlCol="0"/>
          <a:lstStyle>
            <a:lvl1pPr algn="r">
              <a:defRPr sz="1300"/>
            </a:lvl1pPr>
          </a:lstStyle>
          <a:p>
            <a:r>
              <a:rPr lang="en-GB" smtClean="0"/>
              <a:t>11/1-2/2017</a:t>
            </a:r>
            <a:endParaRPr lang="en-GB"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119474"/>
            <a:ext cx="3169920" cy="480060"/>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dirty="0"/>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ca4.uscourts.gov/Opinions/Published/161733R1.P.pdf"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ca4.uscourts.gov/Opinions/Published/161733R1.P.pdf" TargetMode="External"/><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https://www.gilderlehrman.org/history-by-era/seventies/essays/impact-title-ix</a:t>
            </a:r>
          </a:p>
        </p:txBody>
      </p:sp>
      <p:sp>
        <p:nvSpPr>
          <p:cNvPr id="4" name="Slide Number Placeholder 3"/>
          <p:cNvSpPr>
            <a:spLocks noGrp="1"/>
          </p:cNvSpPr>
          <p:nvPr>
            <p:ph type="sldNum" sz="quarter" idx="10"/>
          </p:nvPr>
        </p:nvSpPr>
        <p:spPr/>
        <p:txBody>
          <a:bodyPr/>
          <a:lstStyle/>
          <a:p>
            <a:fld id="{16A93497-DD6C-4E8D-8933-71AF6242EF67}" type="slidenum">
              <a:rPr lang="en-GB" smtClean="0"/>
              <a:t>15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13897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Confirmed on October</a:t>
            </a:r>
            <a:r>
              <a:rPr lang="en-US" baseline="0" dirty="0" smtClean="0"/>
              <a:t> 18, 2015: </a:t>
            </a:r>
            <a:r>
              <a:rPr lang="en-US" dirty="0"/>
              <a:t>Conn. Gen. Stat. § § 10-222d</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38</a:t>
            </a:fld>
            <a:endParaRPr lang="en-US"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0328565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remember that gender equity is about more than just advancing women’s access to traditionally male-dominated careers. It’s about giving both men and women equal access to all types of jobs, especially when their sex or gender is traditionally underrepresented in that field.</a:t>
            </a:r>
          </a:p>
          <a:p>
            <a:endParaRPr lang="en-US" dirty="0"/>
          </a:p>
          <a:p>
            <a:r>
              <a:rPr lang="en-US" dirty="0"/>
              <a:t>According to the DCL, high-growth fields include nursing, advanced manufacturing, information technology, computer science, and cybersecurity. </a:t>
            </a:r>
          </a:p>
          <a:p>
            <a:endParaRPr lang="en-US" dirty="0"/>
          </a:p>
          <a:p>
            <a:pPr>
              <a:defRPr/>
            </a:pPr>
            <a:r>
              <a:rPr lang="en-US" dirty="0"/>
              <a:t>http://www2.ed.gov/about/offices/list/ocr/letters/colleague-201606-title-ix-gender-equity-cte.pdf</a:t>
            </a:r>
          </a:p>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0326">
              <a:defRPr/>
            </a:pPr>
            <a:r>
              <a:rPr lang="en-US" dirty="0"/>
              <a:t>All the remedies excerpts are drawn directly from the DCL, http://www2.ed.gov/about/offices/list/ocr/letters/colleague-201606-title-ix-gender-equity-cte.pdf</a:t>
            </a:r>
          </a:p>
          <a:p>
            <a:endParaRPr lang="en-US" dirty="0"/>
          </a:p>
          <a:p>
            <a:r>
              <a:rPr lang="en-US" dirty="0"/>
              <a:t>“The inclusion of only male students and graduates as speakers at the career day and promotional materials depicting only males and using only male pronouns may perpetuate the stereotype that information technology is a field for men, and, thus, may violate the </a:t>
            </a:r>
            <a:r>
              <a:rPr lang="en-US" i="1" dirty="0"/>
              <a:t>Guidelines</a:t>
            </a:r>
            <a:r>
              <a:rPr lang="en-US" dirty="0"/>
              <a:t>. </a:t>
            </a:r>
          </a:p>
          <a:p>
            <a:r>
              <a:rPr lang="en-US" dirty="0"/>
              <a:t>To remedy this potential violation, the high school could alter its plans for the career day and include presentations from both male and female current students and graduates of the program about their experiences in the information technology program. The materials distributed at the career day could depict both males and females performing information technology-related tasks, include information about information technology-related jobs and college programs, and use gender-neutral pronouns. The school could also ensure that the materials depicting more gender diversity are sent to all members of the student community. In addition, in future years, the school could ensure that its career day and promotional materials are both gender-neutral and inclusive.”</a:t>
            </a:r>
          </a:p>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Added this slide from another presentation</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39</a:t>
            </a:fld>
            <a:endParaRPr lang="en-US"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5303102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181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482779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A93497-DD6C-4E8D-8933-71AF6242EF67}" type="slidenum">
              <a:rPr lang="en-GB" smtClean="0"/>
              <a:t>184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10403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68DA6-D29B-4D29-8EAB-21E97E1F3F57}" type="slidenum">
              <a:rPr lang="en-US"/>
              <a:pPr/>
              <a:t>40</a:t>
            </a:fld>
            <a:endParaRPr lang="en-US" dirty="0"/>
          </a:p>
        </p:txBody>
      </p:sp>
      <p:sp>
        <p:nvSpPr>
          <p:cNvPr id="484354" name="Rectangle 7"/>
          <p:cNvSpPr txBox="1">
            <a:spLocks noGrp="1" noChangeArrowheads="1"/>
          </p:cNvSpPr>
          <p:nvPr/>
        </p:nvSpPr>
        <p:spPr bwMode="auto">
          <a:xfrm>
            <a:off x="4142750" y="9119174"/>
            <a:ext cx="317076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9" tIns="48049" rIns="96099" bIns="48049"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3AA8FCB1-D78A-4E7A-B6CA-269085746446}" type="slidenum">
              <a:rPr lang="en-US" sz="1200"/>
              <a:pPr algn="r"/>
              <a:t>40</a:t>
            </a:fld>
            <a:endParaRPr lang="en-US" sz="1200" dirty="0"/>
          </a:p>
        </p:txBody>
      </p:sp>
      <p:sp>
        <p:nvSpPr>
          <p:cNvPr id="484355" name="Rectangle 2"/>
          <p:cNvSpPr>
            <a:spLocks noGrp="1" noRot="1" noChangeAspect="1" noChangeArrowheads="1" noTextEdit="1"/>
          </p:cNvSpPr>
          <p:nvPr>
            <p:ph type="sldImg"/>
          </p:nvPr>
        </p:nvSpPr>
        <p:spPr>
          <a:xfrm>
            <a:off x="457200" y="719138"/>
            <a:ext cx="6400800" cy="3600450"/>
          </a:xfrm>
          <a:ln/>
        </p:spPr>
      </p:sp>
      <p:sp>
        <p:nvSpPr>
          <p:cNvPr id="484356" name="Rectangle 3"/>
          <p:cNvSpPr>
            <a:spLocks noGrp="1" noChangeArrowheads="1"/>
          </p:cNvSpPr>
          <p:nvPr>
            <p:ph type="body" idx="1"/>
          </p:nvPr>
        </p:nvSpPr>
        <p:spPr/>
        <p:txBody>
          <a:bodyPr lIns="96099" tIns="48049" rIns="96099" bIns="48049"/>
          <a:lstStyle/>
          <a:p>
            <a:endParaRPr lang="en-US" dirty="0"/>
          </a:p>
        </p:txBody>
      </p:sp>
      <p:sp>
        <p:nvSpPr>
          <p:cNvPr id="2" name="Date Placeholder 1"/>
          <p:cNvSpPr>
            <a:spLocks noGrp="1"/>
          </p:cNvSpPr>
          <p:nvPr>
            <p:ph type="dt" idx="10"/>
          </p:nvPr>
        </p:nvSpPr>
        <p:spPr/>
        <p:txBody>
          <a:bodyPr/>
          <a:lstStyle/>
          <a:p>
            <a:r>
              <a:rPr lang="en-GB" smtClean="0"/>
              <a:t>11/1-2/2017</a:t>
            </a:r>
            <a:endParaRPr lang="en-GB" dirty="0"/>
          </a:p>
        </p:txBody>
      </p:sp>
    </p:spTree>
    <p:extLst>
      <p:ext uri="{BB962C8B-B14F-4D97-AF65-F5344CB8AC3E}">
        <p14:creationId xmlns:p14="http://schemas.microsoft.com/office/powerpoint/2010/main" val="168083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F20DF0-AA75-40E3-B4A2-22BA09E3C9AA}" type="slidenum">
              <a:rPr lang="en-US"/>
              <a:pPr/>
              <a:t>41</a:t>
            </a:fld>
            <a:endParaRPr lang="en-US" dirty="0"/>
          </a:p>
        </p:txBody>
      </p:sp>
      <p:sp>
        <p:nvSpPr>
          <p:cNvPr id="487426" name="Rectangle 7"/>
          <p:cNvSpPr txBox="1">
            <a:spLocks noGrp="1" noChangeArrowheads="1"/>
          </p:cNvSpPr>
          <p:nvPr/>
        </p:nvSpPr>
        <p:spPr bwMode="auto">
          <a:xfrm>
            <a:off x="4142750" y="9119174"/>
            <a:ext cx="317076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9" tIns="48049" rIns="96099" bIns="48049"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377E5350-A631-49AC-9014-ABE6274A8BFB}" type="slidenum">
              <a:rPr lang="en-US" sz="1200"/>
              <a:pPr algn="r"/>
              <a:t>41</a:t>
            </a:fld>
            <a:endParaRPr lang="en-US" sz="1200" dirty="0"/>
          </a:p>
        </p:txBody>
      </p:sp>
      <p:sp>
        <p:nvSpPr>
          <p:cNvPr id="487427" name="Rectangle 2"/>
          <p:cNvSpPr>
            <a:spLocks noGrp="1" noRot="1" noChangeAspect="1" noChangeArrowheads="1" noTextEdit="1"/>
          </p:cNvSpPr>
          <p:nvPr>
            <p:ph type="sldImg"/>
          </p:nvPr>
        </p:nvSpPr>
        <p:spPr>
          <a:xfrm>
            <a:off x="457200" y="719138"/>
            <a:ext cx="6400800" cy="3600450"/>
          </a:xfrm>
          <a:ln/>
        </p:spPr>
      </p:sp>
      <p:sp>
        <p:nvSpPr>
          <p:cNvPr id="487428" name="Rectangle 3"/>
          <p:cNvSpPr>
            <a:spLocks noGrp="1" noChangeArrowheads="1"/>
          </p:cNvSpPr>
          <p:nvPr>
            <p:ph type="body" idx="1"/>
          </p:nvPr>
        </p:nvSpPr>
        <p:spPr/>
        <p:txBody>
          <a:bodyPr lIns="96099" tIns="48049" rIns="96099" bIns="48049"/>
          <a:lstStyle/>
          <a:p>
            <a:endParaRPr lang="en-US" dirty="0"/>
          </a:p>
        </p:txBody>
      </p:sp>
      <p:sp>
        <p:nvSpPr>
          <p:cNvPr id="2" name="Date Placeholder 1"/>
          <p:cNvSpPr>
            <a:spLocks noGrp="1"/>
          </p:cNvSpPr>
          <p:nvPr>
            <p:ph type="dt" idx="10"/>
          </p:nvPr>
        </p:nvSpPr>
        <p:spPr/>
        <p:txBody>
          <a:bodyPr/>
          <a:lstStyle/>
          <a:p>
            <a:r>
              <a:rPr lang="en-GB" smtClean="0"/>
              <a:t>11/1-2/2017</a:t>
            </a:r>
            <a:endParaRPr lang="en-GB" dirty="0"/>
          </a:p>
        </p:txBody>
      </p:sp>
    </p:spTree>
    <p:extLst>
      <p:ext uri="{BB962C8B-B14F-4D97-AF65-F5344CB8AC3E}">
        <p14:creationId xmlns:p14="http://schemas.microsoft.com/office/powerpoint/2010/main" val="104023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7C574E-46CE-4724-9A7A-E13B2D8222B4}" type="slidenum">
              <a:rPr lang="en-US"/>
              <a:pPr/>
              <a:t>42</a:t>
            </a:fld>
            <a:endParaRPr lang="en-US" dirty="0"/>
          </a:p>
        </p:txBody>
      </p:sp>
      <p:sp>
        <p:nvSpPr>
          <p:cNvPr id="491522" name="Rectangle 7"/>
          <p:cNvSpPr txBox="1">
            <a:spLocks noGrp="1" noChangeArrowheads="1"/>
          </p:cNvSpPr>
          <p:nvPr/>
        </p:nvSpPr>
        <p:spPr bwMode="auto">
          <a:xfrm>
            <a:off x="4142750" y="9119174"/>
            <a:ext cx="317076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9" tIns="48049" rIns="96099" bIns="48049"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053426A9-F26A-471C-A4B4-E86781CB58E4}" type="slidenum">
              <a:rPr lang="en-US" sz="1200"/>
              <a:pPr algn="r"/>
              <a:t>42</a:t>
            </a:fld>
            <a:endParaRPr lang="en-US" sz="1200" dirty="0"/>
          </a:p>
        </p:txBody>
      </p:sp>
      <p:sp>
        <p:nvSpPr>
          <p:cNvPr id="491523" name="Rectangle 2"/>
          <p:cNvSpPr>
            <a:spLocks noGrp="1" noRot="1" noChangeAspect="1" noChangeArrowheads="1" noTextEdit="1"/>
          </p:cNvSpPr>
          <p:nvPr>
            <p:ph type="sldImg"/>
          </p:nvPr>
        </p:nvSpPr>
        <p:spPr>
          <a:xfrm>
            <a:off x="457200" y="719138"/>
            <a:ext cx="6400800" cy="3600450"/>
          </a:xfrm>
          <a:ln/>
        </p:spPr>
      </p:sp>
      <p:sp>
        <p:nvSpPr>
          <p:cNvPr id="491524" name="Rectangle 3"/>
          <p:cNvSpPr>
            <a:spLocks noGrp="1" noChangeArrowheads="1"/>
          </p:cNvSpPr>
          <p:nvPr>
            <p:ph type="body" idx="1"/>
          </p:nvPr>
        </p:nvSpPr>
        <p:spPr/>
        <p:txBody>
          <a:bodyPr lIns="96099" tIns="48049" rIns="96099" bIns="48049"/>
          <a:lstStyle/>
          <a:p>
            <a:endParaRPr lang="en-US" dirty="0"/>
          </a:p>
        </p:txBody>
      </p:sp>
      <p:sp>
        <p:nvSpPr>
          <p:cNvPr id="2" name="Date Placeholder 1"/>
          <p:cNvSpPr>
            <a:spLocks noGrp="1"/>
          </p:cNvSpPr>
          <p:nvPr>
            <p:ph type="dt" idx="10"/>
          </p:nvPr>
        </p:nvSpPr>
        <p:spPr/>
        <p:txBody>
          <a:bodyPr/>
          <a:lstStyle/>
          <a:p>
            <a:r>
              <a:rPr lang="en-GB" smtClean="0"/>
              <a:t>11/1-2/2017</a:t>
            </a:r>
            <a:endParaRPr lang="en-GB" dirty="0"/>
          </a:p>
        </p:txBody>
      </p:sp>
    </p:spTree>
    <p:extLst>
      <p:ext uri="{BB962C8B-B14F-4D97-AF65-F5344CB8AC3E}">
        <p14:creationId xmlns:p14="http://schemas.microsoft.com/office/powerpoint/2010/main" val="162686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12171E-33F8-4BBA-92C0-D9FF1298C699}" type="slidenum">
              <a:rPr lang="en-US"/>
              <a:pPr/>
              <a:t>43</a:t>
            </a:fld>
            <a:endParaRPr lang="en-US" dirty="0"/>
          </a:p>
        </p:txBody>
      </p:sp>
      <p:sp>
        <p:nvSpPr>
          <p:cNvPr id="479234" name="Rectangle 7"/>
          <p:cNvSpPr txBox="1">
            <a:spLocks noGrp="1" noChangeArrowheads="1"/>
          </p:cNvSpPr>
          <p:nvPr/>
        </p:nvSpPr>
        <p:spPr bwMode="auto">
          <a:xfrm>
            <a:off x="4142750" y="9119174"/>
            <a:ext cx="317076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9" tIns="48049" rIns="96099" bIns="48049"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82A4D22C-832A-4731-8DF6-C7691E4BC199}" type="slidenum">
              <a:rPr lang="en-US" sz="1200"/>
              <a:pPr algn="r"/>
              <a:t>43</a:t>
            </a:fld>
            <a:endParaRPr lang="en-US" sz="1200" dirty="0"/>
          </a:p>
        </p:txBody>
      </p:sp>
      <p:sp>
        <p:nvSpPr>
          <p:cNvPr id="479235" name="Rectangle 2"/>
          <p:cNvSpPr>
            <a:spLocks noGrp="1" noRot="1" noChangeAspect="1" noChangeArrowheads="1" noTextEdit="1"/>
          </p:cNvSpPr>
          <p:nvPr>
            <p:ph type="sldImg"/>
          </p:nvPr>
        </p:nvSpPr>
        <p:spPr>
          <a:xfrm>
            <a:off x="457200" y="719138"/>
            <a:ext cx="6400800" cy="3600450"/>
          </a:xfrm>
          <a:ln/>
        </p:spPr>
      </p:sp>
      <p:sp>
        <p:nvSpPr>
          <p:cNvPr id="479236" name="Rectangle 3"/>
          <p:cNvSpPr>
            <a:spLocks noGrp="1" noChangeArrowheads="1"/>
          </p:cNvSpPr>
          <p:nvPr>
            <p:ph type="body" idx="1"/>
          </p:nvPr>
        </p:nvSpPr>
        <p:spPr/>
        <p:txBody>
          <a:bodyPr lIns="96099" tIns="48049" rIns="96099" bIns="48049"/>
          <a:lstStyle/>
          <a:p>
            <a:endParaRPr lang="en-US" dirty="0"/>
          </a:p>
          <a:p>
            <a:endParaRPr lang="en-US" dirty="0"/>
          </a:p>
          <a:p>
            <a:endParaRPr lang="en-US" dirty="0"/>
          </a:p>
        </p:txBody>
      </p:sp>
      <p:sp>
        <p:nvSpPr>
          <p:cNvPr id="2" name="Date Placeholder 1"/>
          <p:cNvSpPr>
            <a:spLocks noGrp="1"/>
          </p:cNvSpPr>
          <p:nvPr>
            <p:ph type="dt" idx="10"/>
          </p:nvPr>
        </p:nvSpPr>
        <p:spPr/>
        <p:txBody>
          <a:bodyPr/>
          <a:lstStyle/>
          <a:p>
            <a:r>
              <a:rPr lang="en-GB" smtClean="0"/>
              <a:t>11/1-2/2017</a:t>
            </a:r>
            <a:endParaRPr lang="en-GB" dirty="0"/>
          </a:p>
        </p:txBody>
      </p:sp>
    </p:spTree>
    <p:extLst>
      <p:ext uri="{BB962C8B-B14F-4D97-AF65-F5344CB8AC3E}">
        <p14:creationId xmlns:p14="http://schemas.microsoft.com/office/powerpoint/2010/main" val="218079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3BBC1-41B6-4260-866B-02F7EB171480}" type="slidenum">
              <a:rPr lang="en-US"/>
              <a:pPr/>
              <a:t>44</a:t>
            </a:fld>
            <a:endParaRPr lang="en-US" dirty="0"/>
          </a:p>
        </p:txBody>
      </p:sp>
      <p:sp>
        <p:nvSpPr>
          <p:cNvPr id="481282" name="Rectangle 2"/>
          <p:cNvSpPr>
            <a:spLocks noGrp="1" noRot="1" noChangeAspect="1" noChangeArrowheads="1" noTextEdit="1"/>
          </p:cNvSpPr>
          <p:nvPr>
            <p:ph type="sldImg"/>
          </p:nvPr>
        </p:nvSpPr>
        <p:spPr>
          <a:xfrm>
            <a:off x="457200" y="719138"/>
            <a:ext cx="6400800" cy="3600450"/>
          </a:xfrm>
          <a:ln/>
        </p:spPr>
      </p:sp>
      <p:sp>
        <p:nvSpPr>
          <p:cNvPr id="481283" name="Rectangle 3"/>
          <p:cNvSpPr>
            <a:spLocks noGrp="1" noChangeArrowheads="1"/>
          </p:cNvSpPr>
          <p:nvPr>
            <p:ph type="body" idx="1"/>
          </p:nvPr>
        </p:nvSpPr>
        <p:spPr>
          <a:noFill/>
        </p:spPr>
        <p:txBody>
          <a:bodyPr lIns="96099" tIns="48049" rIns="96099" bIns="48049"/>
          <a:lstStyle/>
          <a:p>
            <a:r>
              <a:rPr lang="en-US" dirty="0" smtClean="0"/>
              <a:t>Updated</a:t>
            </a:r>
            <a:r>
              <a:rPr lang="en-US" baseline="0" dirty="0" smtClean="0"/>
              <a:t> this slide</a:t>
            </a:r>
            <a:endParaRPr lang="en-US" dirty="0"/>
          </a:p>
        </p:txBody>
      </p:sp>
      <p:sp>
        <p:nvSpPr>
          <p:cNvPr id="2" name="Date Placeholder 1"/>
          <p:cNvSpPr>
            <a:spLocks noGrp="1"/>
          </p:cNvSpPr>
          <p:nvPr>
            <p:ph type="dt" idx="10"/>
          </p:nvPr>
        </p:nvSpPr>
        <p:spPr/>
        <p:txBody>
          <a:bodyPr/>
          <a:lstStyle/>
          <a:p>
            <a:r>
              <a:rPr lang="en-GB" smtClean="0"/>
              <a:t>11/1-2/2017</a:t>
            </a:r>
            <a:endParaRPr lang="en-GB" dirty="0"/>
          </a:p>
        </p:txBody>
      </p:sp>
    </p:spTree>
    <p:extLst>
      <p:ext uri="{BB962C8B-B14F-4D97-AF65-F5344CB8AC3E}">
        <p14:creationId xmlns:p14="http://schemas.microsoft.com/office/powerpoint/2010/main" val="223648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https://nces.ed.gov/blogs/nces/post/bullying-down-from-a-decade-ago-but-unchanged-since-2013</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70865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70865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70865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Women’s Law Center Examples</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82224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https://www.cdc.gov/violenceprevention/pdf/bullying_factsheet.pdf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34103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https://www.cdc.gov/violenceprevention/pdf/bullying_factsheet.pdf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50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341033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52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54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57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227896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Women’s Law Center Examples</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2822248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071531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Candice Jackson, head of OCR and Acting Assistant Secretary of Education, and Thomas Wheeler, Acting Assistant Attorney General in the Civil Rights Division of the DOJ, spoke on June 27, 2017 at National Association of College and University Attorneys (NACUA)</a:t>
            </a:r>
          </a:p>
          <a:p>
            <a:endParaRPr lang="en-US" dirty="0" smtClean="0"/>
          </a:p>
          <a:p>
            <a:endParaRPr lang="en-US" dirty="0"/>
          </a:p>
          <a:p>
            <a:r>
              <a:rPr lang="en-US" dirty="0" smtClean="0"/>
              <a:t>https</a:t>
            </a:r>
            <a:r>
              <a:rPr lang="en-US" dirty="0"/>
              <a:t>://www.insidehighered.com/news/2017/06/28/trump-administration-civil-rights-officials-promise-colleges-fairer-regulatory</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73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573439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Candice Jackson, head of OCR and Acting Assistant Secretary of Education, and Thomas Wheeler, Acting Assistant Attorney General in the Civil Rights Division of the DOJ, spoke on June 27, 2017 at National Association of College and University Attorneys (NACUA)</a:t>
            </a:r>
          </a:p>
          <a:p>
            <a:endParaRPr lang="en-US" dirty="0" smtClean="0"/>
          </a:p>
          <a:p>
            <a:endParaRPr lang="en-US" dirty="0"/>
          </a:p>
          <a:p>
            <a:r>
              <a:rPr lang="en-US" dirty="0" smtClean="0"/>
              <a:t>https</a:t>
            </a:r>
            <a:r>
              <a:rPr lang="en-US" dirty="0"/>
              <a:t>://www.insidehighered.com/news/2017/06/28/trump-administration-civil-rights-officials-promise-colleges-fairer-regulatory</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74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573439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https://www2.ed.gov/about/offices/list/ocr/docs/investigations/more/09141226-a.pdf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79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65429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https://www2.ed.gov/about/offices/list/ocr/docs/investigations/more/09141226-a.pdf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65429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case was groundbreaking.  In March 2005, S. Ct. held that individuals who complain about sex discrimination have a private right of action for retaliation under Title IX.</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495489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case was groundbreaking.  In March 2005, S. Ct. held that individuals who complain about sex discrimination have a private right of action for retaliation under Title IX.</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495489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99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447" y="4560571"/>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OCR has 12 enforcement offices throughout the country. Its core work is “preventing, identifying, ending, and remedying discrimination against America’s students.” Administrative offices are located in DC.</a:t>
            </a:r>
          </a:p>
          <a:p>
            <a:endParaRPr lang="en-US" dirty="0" smtClean="0"/>
          </a:p>
          <a:p>
            <a:r>
              <a:rPr lang="en-US" dirty="0"/>
              <a:t>There are four main ways that OCR achieves its mission to “ensure equal access to education and to promote educational excellence throughout the nation through vigorous enforcement of civil rights.”</a:t>
            </a:r>
          </a:p>
          <a:p>
            <a:endParaRPr lang="en-US" dirty="0"/>
          </a:p>
          <a:p>
            <a:r>
              <a:rPr lang="en-US" dirty="0" smtClean="0"/>
              <a:t>Policy guidance: Prime </a:t>
            </a:r>
            <a:r>
              <a:rPr lang="en-US" dirty="0"/>
              <a:t>example is Dear Colleague letters, and this is where we will spend most of our time today</a:t>
            </a:r>
            <a:r>
              <a:rPr lang="en-US" dirty="0" smtClean="0"/>
              <a:t>.</a:t>
            </a:r>
          </a:p>
          <a:p>
            <a:r>
              <a:rPr lang="en-US" dirty="0" smtClean="0"/>
              <a:t>Technical assistance:</a:t>
            </a:r>
            <a:endParaRPr lang="en-US" dirty="0"/>
          </a:p>
          <a:p>
            <a:r>
              <a:rPr lang="en-US" dirty="0"/>
              <a:t>Civil Rights Data Collection: We will go over this briefly </a:t>
            </a:r>
            <a:r>
              <a:rPr lang="en-US" dirty="0" smtClean="0"/>
              <a:t>during our presentation.</a:t>
            </a:r>
            <a:endParaRPr lang="en-US" dirty="0"/>
          </a:p>
          <a:p>
            <a:r>
              <a:rPr lang="en-US" dirty="0"/>
              <a:t>Complaint process: “A complaint of discrimination can be filed by anyone who believes that an education institution that receives Federal financial assistance has discriminated against someone on the basis of race, color, national origin, sex, disability, or age.” The person or organization that files the complaint does not have to be the victim of the alleged discrimination. They can file on behalf of someone else (or another group of people).</a:t>
            </a:r>
          </a:p>
          <a:p>
            <a:r>
              <a:rPr lang="en-US" dirty="0"/>
              <a:t>Compliance reviews: Initiated by OCR and permits them to “to target resources on compliance problems that appear particularly acute.”</a:t>
            </a:r>
          </a:p>
          <a:p>
            <a:endParaRPr lang="en-US" dirty="0"/>
          </a:p>
          <a:p>
            <a:r>
              <a:rPr lang="en-US" dirty="0"/>
              <a:t>http://www2.ed.gov/about/offices/list/ocr/aboutocr.html</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962188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Palo Alto do right? All of the referrals (on-campus counseling, off-campus rape counseling), assistance with police report, wavier of exams, and initial attempt to investigate social media harassers.</a:t>
            </a:r>
          </a:p>
          <a:p>
            <a:endParaRPr lang="en-US" dirty="0"/>
          </a:p>
          <a:p>
            <a:r>
              <a:rPr lang="en-US" dirty="0"/>
              <a:t>What did OCR find Palo Alto should have done differently? No evidence of an investigation of the assault was actually documented by the district, no notifications were given to the complainant about either investigation (into the assault or the social media harassment). Major take-away: filing a police report does not eliminate a district’s duty to investigate. </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Palo Alto do right? Meeting with both parties and their parents, offering counseling services, informing of reporting options</a:t>
            </a:r>
          </a:p>
          <a:p>
            <a:endParaRPr lang="en-US" dirty="0"/>
          </a:p>
          <a:p>
            <a:r>
              <a:rPr lang="en-US" dirty="0"/>
              <a:t>What did OCR find Palo Alto should have done differently? Palo Alto did not document any of its findings from its investigations and did not notify either party if it made findings or completed the investigation. Also, no evidence that Palo Alto assessed whether this created a hostile learning environment.</a:t>
            </a:r>
          </a:p>
        </p:txBody>
      </p:sp>
      <p:sp>
        <p:nvSpPr>
          <p:cNvPr id="4" name="Slide Number Placeholder 3"/>
          <p:cNvSpPr>
            <a:spLocks noGrp="1"/>
          </p:cNvSpPr>
          <p:nvPr>
            <p:ph type="sldNum" sz="quarter" idx="10"/>
          </p:nvPr>
        </p:nvSpPr>
        <p:spPr/>
        <p:txBody>
          <a:bodyPr/>
          <a:lstStyle/>
          <a:p>
            <a:fld id="{16A93497-DD6C-4E8D-8933-71AF6242EF67}" type="slidenum">
              <a:rPr lang="en-GB" smtClean="0"/>
              <a:t>117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Palo Alto do right?</a:t>
            </a:r>
          </a:p>
          <a:p>
            <a:endParaRPr lang="en-US" dirty="0"/>
          </a:p>
          <a:p>
            <a:r>
              <a:rPr lang="en-US" dirty="0"/>
              <a:t>What should Palo Alto have done differently? </a:t>
            </a:r>
          </a:p>
          <a:p>
            <a:r>
              <a:rPr lang="en-US" dirty="0"/>
              <a:t>Failed to take immediate interim measures to protect Student A</a:t>
            </a:r>
          </a:p>
          <a:p>
            <a:r>
              <a:rPr lang="en-US" dirty="0"/>
              <a:t>Failed to assess and address the hostile environment created by Student B’s actions</a:t>
            </a:r>
          </a:p>
          <a:p>
            <a:r>
              <a:rPr lang="en-US" dirty="0"/>
              <a:t>Failed to provide notice of the outcome of its investigation</a:t>
            </a:r>
          </a:p>
        </p:txBody>
      </p:sp>
      <p:sp>
        <p:nvSpPr>
          <p:cNvPr id="4" name="Slide Number Placeholder 3"/>
          <p:cNvSpPr>
            <a:spLocks noGrp="1"/>
          </p:cNvSpPr>
          <p:nvPr>
            <p:ph type="sldNum" sz="quarter" idx="10"/>
          </p:nvPr>
        </p:nvSpPr>
        <p:spPr/>
        <p:txBody>
          <a:bodyPr/>
          <a:lstStyle/>
          <a:p>
            <a:fld id="{16A93497-DD6C-4E8D-8933-71AF6242EF67}" type="slidenum">
              <a:rPr lang="en-GB" smtClean="0"/>
              <a:t>119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case was groundbreaking.  In March 2005, S. Ct. held that individuals who complain about sex discrimination have a private right of action for retaliation under Title IX.</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33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34954890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https://www.washingtonpost.com/local/education/education-dept-closes-transgender-student-cases-as-it-pushes-to-scale-back-civil-rights-investigations/2017/06/17/08e10de2-5367-11e7-91eb-9611861a988f_story.html?utm_term=.94ccfa42cb7f</a:t>
            </a:r>
          </a:p>
          <a:p>
            <a:endParaRPr lang="en-US" dirty="0"/>
          </a:p>
          <a:p>
            <a:r>
              <a:rPr lang="en-US" u="sng" dirty="0">
                <a:hlinkClick r:id="rId3"/>
              </a:rPr>
              <a:t>http://www.ca4.uscourts.gov/Opinions/Published/161733R1.P.pdf</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https://www.washingtonpost.com/local/education/education-dept-closes-transgender-student-cases-as-it-pushes-to-scale-back-civil-rights-investigations/2017/06/17/08e10de2-5367-11e7-91eb-9611861a988f_story.html?utm_term=.94ccfa42cb7f</a:t>
            </a:r>
          </a:p>
          <a:p>
            <a:endParaRPr lang="en-US" dirty="0"/>
          </a:p>
          <a:p>
            <a:r>
              <a:rPr lang="en-US" u="sng" dirty="0">
                <a:hlinkClick r:id="rId3"/>
              </a:rPr>
              <a:t>http://www.ca4.uscourts.gov/Opinions/Published/161733R1.P.pdf</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http://www2.ed.gov/about/offices/list/ocr/docs/investigations/01115001-a.html</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Confirmed as of October</a:t>
            </a:r>
            <a:r>
              <a:rPr lang="en-US" baseline="0" dirty="0" smtClean="0"/>
              <a:t> 18, 2015</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36</a:t>
            </a:fld>
            <a:endParaRPr lang="en-US"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729118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http://www2.ed.gov/about/offices/list/ocr/docs/investigations/01115001-a.html</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139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149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Confirmed as of October</a:t>
            </a:r>
            <a:r>
              <a:rPr lang="en-US" baseline="0" dirty="0" smtClean="0"/>
              <a:t> 18, 2015</a:t>
            </a:r>
          </a:p>
          <a:p>
            <a:r>
              <a:rPr lang="en-US" dirty="0" smtClean="0"/>
              <a:t>Connecticut</a:t>
            </a:r>
            <a:r>
              <a:rPr lang="en-US" baseline="0" dirty="0" smtClean="0"/>
              <a:t> General Statutes § 10-222d.</a:t>
            </a:r>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37</a:t>
            </a:fld>
            <a:endParaRPr lang="en-US"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72911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150</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151</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152</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153</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154</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155</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156</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157</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158</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159</a:t>
            </a:fld>
            <a:endParaRPr lang="en-GB" dirty="0"/>
          </a:p>
        </p:txBody>
      </p:sp>
      <p:sp>
        <p:nvSpPr>
          <p:cNvPr id="5" name="Date Placeholder 4"/>
          <p:cNvSpPr>
            <a:spLocks noGrp="1"/>
          </p:cNvSpPr>
          <p:nvPr>
            <p:ph type="dt" idx="11"/>
          </p:nvPr>
        </p:nvSpPr>
        <p:spPr/>
        <p:txBody>
          <a:bodyPr/>
          <a:lstStyle/>
          <a:p>
            <a:r>
              <a:rPr lang="en-GB" smtClean="0"/>
              <a:t>11/1-2/2017</a:t>
            </a:r>
            <a:endParaRPr lang="en-GB" dirty="0"/>
          </a:p>
        </p:txBody>
      </p:sp>
    </p:spTree>
    <p:extLst>
      <p:ext uri="{BB962C8B-B14F-4D97-AF65-F5344CB8AC3E}">
        <p14:creationId xmlns:p14="http://schemas.microsoft.com/office/powerpoint/2010/main" val="464447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167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20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2190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689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dirty="0" smtClean="0"/>
              <a:t>Click icon to add picture</a:t>
            </a:r>
            <a:endParaRPr lang="en-GB" dirty="0"/>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dirty="0" smtClean="0"/>
              <a:t>Click icon to add picture</a:t>
            </a:r>
            <a:endParaRPr lang="en-GB" dirty="0"/>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dirty="0" smtClean="0"/>
              <a:t>Click icon to add picture</a:t>
            </a:r>
            <a:endParaRPr lang="en-GB" dirty="0"/>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dirty="0" smtClean="0"/>
              <a:t>Click icon to add picture</a:t>
            </a:r>
            <a:endParaRPr lang="en-GB" dirty="0"/>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dirty="0" smtClean="0"/>
              <a:t>Click icon to add picture</a:t>
            </a:r>
            <a:endParaRPr lang="en-GB" dirty="0"/>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dirty="0" smtClean="0"/>
              <a:t>Click icon to add picture</a:t>
            </a:r>
            <a:endParaRPr lang="en-GB" dirty="0"/>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dirty="0" smtClean="0"/>
              <a:t>Click icon to add picture</a:t>
            </a:r>
            <a:endParaRPr lang="en-GB" dirty="0"/>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dirty="0" smtClean="0"/>
              <a:t>Click icon to add picture</a:t>
            </a:r>
            <a:endParaRPr lang="en-GB" dirty="0"/>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30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59010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93329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dirty="0" smtClean="0"/>
              <a:t>Click icon to add picture</a:t>
            </a:r>
            <a:endParaRPr lang="en-GB" dirty="0"/>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477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dirty="0" smtClean="0">
                <a:solidFill>
                  <a:schemeClr val="accent1"/>
                </a:solidFill>
                <a:latin typeface="+mj-lt"/>
              </a:rPr>
              <a:t>Social Media</a:t>
            </a:r>
            <a:endParaRPr lang="en-GB" sz="1000" b="1" dirty="0">
              <a:solidFill>
                <a:schemeClr val="accent1"/>
              </a:solidFill>
              <a:latin typeface="+mj-lt"/>
            </a:endParaRP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dirty="0" smtClean="0">
                <a:solidFill>
                  <a:schemeClr val="accent1"/>
                </a:solidFill>
                <a:latin typeface="+mj-lt"/>
              </a:rPr>
              <a:t>Education</a:t>
            </a:r>
            <a:endParaRPr lang="en-GB" sz="1000" b="1" dirty="0">
              <a:solidFill>
                <a:schemeClr val="accent1"/>
              </a:solidFill>
              <a:latin typeface="+mj-lt"/>
            </a:endParaRP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dirty="0" smtClean="0">
                <a:solidFill>
                  <a:schemeClr val="accent1"/>
                </a:solidFill>
                <a:latin typeface="+mj-lt"/>
              </a:rPr>
              <a:t>Areas</a:t>
            </a:r>
            <a:r>
              <a:rPr lang="en-GB" sz="1000" b="1" baseline="0" dirty="0" smtClean="0">
                <a:solidFill>
                  <a:schemeClr val="accent1"/>
                </a:solidFill>
                <a:latin typeface="+mj-lt"/>
              </a:rPr>
              <a:t> of focus</a:t>
            </a:r>
            <a:endParaRPr lang="en-GB" sz="1000" b="1" dirty="0">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dirty="0" smtClean="0">
                <a:solidFill>
                  <a:schemeClr val="accent6"/>
                </a:solidFill>
                <a:latin typeface="+mj-lt"/>
              </a:rPr>
              <a:t>T</a:t>
            </a:r>
            <a:endParaRPr lang="en-GB" sz="900" b="1" dirty="0">
              <a:solidFill>
                <a:schemeClr val="accent6"/>
              </a:solidFill>
              <a:latin typeface="+mj-lt"/>
            </a:endParaRPr>
          </a:p>
        </p:txBody>
      </p:sp>
      <p:sp>
        <p:nvSpPr>
          <p:cNvPr id="5" name="Lawyer Picture"/>
          <p:cNvSpPr>
            <a:spLocks noGrp="1" noChangeAspect="1"/>
          </p:cNvSpPr>
          <p:nvPr>
            <p:ph type="pic" sz="quarter" idx="11"/>
          </p:nvPr>
        </p:nvSpPr>
        <p:spPr>
          <a:xfrm>
            <a:off x="6367260" y="735227"/>
            <a:ext cx="1584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489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dirty="0" smtClean="0">
                <a:solidFill>
                  <a:schemeClr val="accent1"/>
                </a:solidFill>
                <a:latin typeface="+mj-lt"/>
              </a:rPr>
              <a:t>Social Media</a:t>
            </a:r>
            <a:endParaRPr lang="en-GB" sz="1000" b="1" dirty="0">
              <a:solidFill>
                <a:schemeClr val="accent1"/>
              </a:solidFill>
              <a:latin typeface="+mj-lt"/>
            </a:endParaRP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srgbClr val="58A618"/>
                </a:solidFill>
                <a:effectLst/>
                <a:uLnTx/>
                <a:uFillTx/>
                <a:latin typeface="Calibri"/>
              </a:rPr>
              <a:t>Areas of Focus</a:t>
            </a:r>
            <a:endParaRPr kumimoji="0" lang="en-GB" sz="1000" b="1" i="0" u="none" strike="noStrike" kern="1200" cap="none" spc="0" normalizeH="0" baseline="0" noProof="0" dirty="0">
              <a:ln>
                <a:noFill/>
              </a:ln>
              <a:solidFill>
                <a:srgbClr val="58A618"/>
              </a:solidFill>
              <a:effectLst/>
              <a:uLnTx/>
              <a:uFillTx/>
              <a:latin typeface="Calibri"/>
            </a:endParaRP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dirty="0" smtClean="0">
                <a:solidFill>
                  <a:schemeClr val="accent6"/>
                </a:solidFill>
                <a:latin typeface="+mj-lt"/>
              </a:rPr>
              <a:t>T</a:t>
            </a:r>
            <a:endParaRPr lang="en-GB" sz="1000" b="0" dirty="0">
              <a:solidFill>
                <a:schemeClr val="accent6"/>
              </a:solidFill>
              <a:latin typeface="+mj-lt"/>
            </a:endParaRP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dirty="0" smtClean="0"/>
              <a:t>Click icon to add picture</a:t>
            </a:r>
            <a:endParaRPr lang="en-GB" dirty="0"/>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dirty="0" smtClean="0">
                <a:solidFill>
                  <a:schemeClr val="accent1"/>
                </a:solidFill>
                <a:latin typeface="+mj-lt"/>
              </a:rPr>
              <a:t>Social Media</a:t>
            </a:r>
            <a:endParaRPr lang="en-GB" sz="1000" b="1" dirty="0">
              <a:solidFill>
                <a:schemeClr val="accent1"/>
              </a:solidFill>
              <a:latin typeface="+mj-lt"/>
            </a:endParaRP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dirty="0" smtClean="0">
                <a:solidFill>
                  <a:schemeClr val="accent1"/>
                </a:solidFill>
                <a:latin typeface="+mj-lt"/>
              </a:rPr>
              <a:t>Areas</a:t>
            </a:r>
            <a:r>
              <a:rPr lang="en-GB" sz="1000" b="1" baseline="0" dirty="0" smtClean="0">
                <a:solidFill>
                  <a:schemeClr val="accent1"/>
                </a:solidFill>
                <a:latin typeface="+mj-lt"/>
              </a:rPr>
              <a:t> of Focus</a:t>
            </a:r>
            <a:endParaRPr lang="en-GB" sz="1000" b="1" dirty="0">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dirty="0" smtClean="0">
                <a:solidFill>
                  <a:schemeClr val="accent6"/>
                </a:solidFill>
                <a:latin typeface="+mj-lt"/>
              </a:rPr>
              <a:t>T</a:t>
            </a:r>
            <a:endParaRPr lang="en-GB" sz="1000" b="0" dirty="0">
              <a:solidFill>
                <a:schemeClr val="accent6"/>
              </a:solidFill>
              <a:latin typeface="+mj-lt"/>
            </a:endParaRP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dirty="0" smtClean="0"/>
              <a:t>Click icon to add picture</a:t>
            </a:r>
            <a:endParaRPr lang="en-GB" dirty="0"/>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34"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284010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917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2062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775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251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0113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5442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1488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5643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6861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890120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97832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dirty="0" smtClean="0"/>
              <a:t>Click icon to add picture</a:t>
            </a:r>
            <a:endParaRPr lang="en-GB" dirty="0"/>
          </a:p>
        </p:txBody>
      </p:sp>
    </p:spTree>
    <p:extLst>
      <p:ext uri="{BB962C8B-B14F-4D97-AF65-F5344CB8AC3E}">
        <p14:creationId xmlns:p14="http://schemas.microsoft.com/office/powerpoint/2010/main" val="9903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886073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ngle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6383945" y="3657600"/>
            <a:ext cx="1549400" cy="114300"/>
          </a:xfrm>
        </p:spPr>
        <p:txBody>
          <a:bodyPr>
            <a:noAutofit/>
          </a:bodyPr>
          <a:lstStyle>
            <a:lvl1pPr marL="0" indent="0">
              <a:buNone/>
              <a:defRPr sz="100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6374420" y="2863850"/>
            <a:ext cx="1549400" cy="114300"/>
          </a:xfrm>
        </p:spPr>
        <p:txBody>
          <a:bodyPr>
            <a:noAutofit/>
          </a:bodyPr>
          <a:lstStyle>
            <a:lvl1pPr marL="0" indent="0">
              <a:buNone/>
              <a:defRPr sz="100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dirty="0" smtClean="0">
                <a:solidFill>
                  <a:schemeClr val="accent6"/>
                </a:solidFill>
                <a:latin typeface="+mj-lt"/>
              </a:rPr>
              <a:t>T</a:t>
            </a:r>
            <a:endParaRPr lang="en-GB" sz="900" b="1" dirty="0">
              <a:solidFill>
                <a:schemeClr val="accent6"/>
              </a:solidFill>
              <a:latin typeface="+mj-lt"/>
            </a:endParaRPr>
          </a:p>
        </p:txBody>
      </p:sp>
      <p:sp>
        <p:nvSpPr>
          <p:cNvPr id="5" name="Lawyer Picture"/>
          <p:cNvSpPr>
            <a:spLocks noGrp="1" noChangeAspect="1"/>
          </p:cNvSpPr>
          <p:nvPr>
            <p:ph type="pic" sz="quarter" idx="11"/>
          </p:nvPr>
        </p:nvSpPr>
        <p:spPr>
          <a:xfrm>
            <a:off x="6367260" y="735227"/>
            <a:ext cx="1584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6383945" y="4470400"/>
            <a:ext cx="1549400" cy="114300"/>
          </a:xfrm>
        </p:spPr>
        <p:txBody>
          <a:bodyPr>
            <a:noAutofit/>
          </a:bodyPr>
          <a:lstStyle>
            <a:lvl1pPr marL="0" indent="0">
              <a:buNone/>
              <a:defRPr sz="100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0531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67913" y="4834959"/>
            <a:ext cx="214161" cy="215444"/>
          </a:xfrm>
        </p:spPr>
        <p:txBody>
          <a:bodyPr/>
          <a:lstStyle>
            <a:lvl1pPr>
              <a:defRPr/>
            </a:lvl1pPr>
          </a:lstStyle>
          <a:p>
            <a:fld id="{EB2F8A79-76FC-4A74-8EA6-43961E5D5C9F}" type="slidenum">
              <a:rPr lang="en-GB" smtClean="0"/>
              <a:pPr/>
              <a:t>‹#›</a:t>
            </a:fld>
            <a:endParaRPr lang="en-GB" dirty="0"/>
          </a:p>
        </p:txBody>
      </p:sp>
    </p:spTree>
    <p:extLst>
      <p:ext uri="{BB962C8B-B14F-4D97-AF65-F5344CB8AC3E}">
        <p14:creationId xmlns:p14="http://schemas.microsoft.com/office/powerpoint/2010/main" val="1211990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8767913" y="4834959"/>
            <a:ext cx="214161" cy="215444"/>
          </a:xfrm>
        </p:spPr>
        <p:txBody>
          <a:bodyPr/>
          <a:lstStyle>
            <a:lvl1pPr>
              <a:defRPr/>
            </a:lvl1pPr>
          </a:lstStyle>
          <a:p>
            <a:fld id="{62E0BBFD-3C28-455B-B3E3-FD8D1415BAC5}" type="slidenum">
              <a:rPr lang="en-GB" smtClean="0"/>
              <a:pPr/>
              <a:t>‹#›</a:t>
            </a:fld>
            <a:endParaRPr lang="en-GB" dirty="0"/>
          </a:p>
        </p:txBody>
      </p:sp>
      <p:sp>
        <p:nvSpPr>
          <p:cNvPr id="5" name="Line 22"/>
          <p:cNvSpPr>
            <a:spLocks noChangeShapeType="1"/>
          </p:cNvSpPr>
          <p:nvPr/>
        </p:nvSpPr>
        <p:spPr bwMode="auto">
          <a:xfrm>
            <a:off x="82550" y="856060"/>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
        <p:nvSpPr>
          <p:cNvPr id="6" name="Line 22"/>
          <p:cNvSpPr>
            <a:spLocks noChangeShapeType="1"/>
          </p:cNvSpPr>
          <p:nvPr userDrawn="1"/>
        </p:nvSpPr>
        <p:spPr bwMode="auto">
          <a:xfrm>
            <a:off x="82550" y="856060"/>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Tree>
    <p:extLst>
      <p:ext uri="{BB962C8B-B14F-4D97-AF65-F5344CB8AC3E}">
        <p14:creationId xmlns:p14="http://schemas.microsoft.com/office/powerpoint/2010/main" val="182913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98871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05676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328605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89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33237"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9555913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9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687" r:id="rId4"/>
    <p:sldLayoutId id="2147483649" r:id="rId5"/>
    <p:sldLayoutId id="2147483663" r:id="rId6"/>
    <p:sldLayoutId id="2147483686" r:id="rId7"/>
    <p:sldLayoutId id="2147483650" r:id="rId8"/>
    <p:sldLayoutId id="2147483652" r:id="rId9"/>
    <p:sldLayoutId id="2147483653" r:id="rId10"/>
    <p:sldLayoutId id="2147483654" r:id="rId11"/>
    <p:sldLayoutId id="2147483655" r:id="rId12"/>
    <p:sldLayoutId id="2147483665" r:id="rId13"/>
    <p:sldLayoutId id="2147483684" r:id="rId14"/>
    <p:sldLayoutId id="2147483685" r:id="rId15"/>
    <p:sldLayoutId id="2147483683" r:id="rId16"/>
    <p:sldLayoutId id="2147483666" r:id="rId17"/>
    <p:sldLayoutId id="2147483667" r:id="rId18"/>
    <p:sldLayoutId id="2147483656" r:id="rId19"/>
    <p:sldLayoutId id="2147483657" r:id="rId20"/>
    <p:sldLayoutId id="2147483658" r:id="rId21"/>
    <p:sldLayoutId id="2147483659" r:id="rId22"/>
    <p:sldLayoutId id="2147483661" r:id="rId23"/>
    <p:sldLayoutId id="2147483669" r:id="rId24"/>
    <p:sldLayoutId id="2147483674" r:id="rId25"/>
    <p:sldLayoutId id="2147483672" r:id="rId26"/>
    <p:sldLayoutId id="2147483670" r:id="rId27"/>
    <p:sldLayoutId id="2147483671" r:id="rId28"/>
    <p:sldLayoutId id="2147483690" r:id="rId29"/>
    <p:sldLayoutId id="2147483691" r:id="rId30"/>
    <p:sldLayoutId id="2147483692" r:id="rId31"/>
    <p:sldLayoutId id="2147483693" r:id="rId32"/>
  </p:sldLayoutIdLst>
  <p:timing>
    <p:tnLst>
      <p:par>
        <p:cTn id="1" dur="indefinite" restart="never" nodeType="tmRoot"/>
      </p:par>
    </p:tnLst>
  </p:timing>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hyperlink" Target="http://time.com/4992998/virginia-school-football-snapchat-video/" TargetMode="Externa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hyperlink" Target="https://youtu.be/SNOHG4Jeyvk" TargetMode="Externa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1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ver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 y="0"/>
            <a:ext cx="9134968" cy="5143495"/>
          </a:xfrm>
          <a:prstGeom prst="rect">
            <a:avLst/>
          </a:prstGeom>
        </p:spPr>
      </p:pic>
      <p:pic>
        <p:nvPicPr>
          <p:cNvPr id="2" name="OurLogo"/>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Cover Additional Title"/>
          <p:cNvSpPr>
            <a:spLocks noGrp="1"/>
          </p:cNvSpPr>
          <p:nvPr>
            <p:ph type="body" sz="quarter" idx="11"/>
          </p:nvPr>
        </p:nvSpPr>
        <p:spPr/>
        <p:txBody>
          <a:bodyPr/>
          <a:lstStyle/>
          <a:p>
            <a:r>
              <a:rPr lang="en-US" dirty="0" smtClean="0"/>
              <a:t>Maree Sneed</a:t>
            </a:r>
          </a:p>
          <a:p>
            <a:r>
              <a:rPr lang="en-US" dirty="0" smtClean="0"/>
              <a:t>1 &amp; 2 November 2017</a:t>
            </a:r>
            <a:endParaRPr lang="en-US" dirty="0"/>
          </a:p>
        </p:txBody>
      </p:sp>
      <p:sp>
        <p:nvSpPr>
          <p:cNvPr id="5" name="Cover Subtitle"/>
          <p:cNvSpPr>
            <a:spLocks noGrp="1"/>
          </p:cNvSpPr>
          <p:nvPr>
            <p:ph type="body" sz="quarter" idx="10"/>
          </p:nvPr>
        </p:nvSpPr>
        <p:spPr/>
        <p:txBody>
          <a:bodyPr/>
          <a:lstStyle/>
          <a:p>
            <a:r>
              <a:rPr lang="en-US" dirty="0" smtClean="0"/>
              <a:t>Area Cooperative Educational Services</a:t>
            </a:r>
            <a:endParaRPr lang="en-US" dirty="0"/>
          </a:p>
        </p:txBody>
      </p:sp>
      <p:sp>
        <p:nvSpPr>
          <p:cNvPr id="6" name="Cover Title"/>
          <p:cNvSpPr>
            <a:spLocks noGrp="1"/>
          </p:cNvSpPr>
          <p:nvPr>
            <p:ph type="title"/>
          </p:nvPr>
        </p:nvSpPr>
        <p:spPr/>
        <p:txBody>
          <a:bodyPr/>
          <a:lstStyle/>
          <a:p>
            <a:r>
              <a:rPr lang="en-US" dirty="0" smtClean="0"/>
              <a:t>Title IX</a:t>
            </a:r>
            <a:endParaRPr lang="en-US" dirty="0"/>
          </a:p>
        </p:txBody>
      </p:sp>
    </p:spTree>
    <p:extLst>
      <p:ext uri="{BB962C8B-B14F-4D97-AF65-F5344CB8AC3E}">
        <p14:creationId xmlns:p14="http://schemas.microsoft.com/office/powerpoint/2010/main" val="79977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is Title IX, and why did Congress enact it?</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4" y="995284"/>
            <a:ext cx="3825892" cy="3700453"/>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144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4169700" cy="3997125"/>
          </a:xfrm>
        </p:spPr>
        <p:txBody>
          <a:bodyPr>
            <a:normAutofit fontScale="92500" lnSpcReduction="10000"/>
          </a:bodyPr>
          <a:lstStyle/>
          <a:p>
            <a:r>
              <a:rPr lang="en-US" dirty="0" smtClean="0"/>
              <a:t>Just </a:t>
            </a:r>
            <a:r>
              <a:rPr lang="en-US" dirty="0"/>
              <a:t>ignore it.</a:t>
            </a:r>
          </a:p>
          <a:p>
            <a:r>
              <a:rPr lang="en-US" dirty="0"/>
              <a:t>He puts his arms around everyone.</a:t>
            </a:r>
          </a:p>
          <a:p>
            <a:r>
              <a:rPr lang="en-US" dirty="0"/>
              <a:t>Why can’t you learn to accept a compliment?</a:t>
            </a:r>
          </a:p>
          <a:p>
            <a:r>
              <a:rPr lang="en-US" dirty="0"/>
              <a:t>You must have wanted </a:t>
            </a:r>
            <a:r>
              <a:rPr lang="en-US" dirty="0" smtClean="0"/>
              <a:t>it - </a:t>
            </a:r>
            <a:r>
              <a:rPr lang="en-US" dirty="0"/>
              <a:t>otherwise you would have told him no.</a:t>
            </a:r>
          </a:p>
          <a:p>
            <a:r>
              <a:rPr lang="en-US" dirty="0"/>
              <a:t>That’s how they do things where he comes from.</a:t>
            </a:r>
          </a:p>
          <a:p>
            <a:r>
              <a:rPr lang="en-US" dirty="0"/>
              <a:t>It’s a joke. Lighten up.</a:t>
            </a:r>
          </a:p>
          <a:p>
            <a:r>
              <a:rPr lang="en-US" dirty="0"/>
              <a:t>No one’s filed a charge so our hands are tied.</a:t>
            </a:r>
          </a:p>
          <a:p>
            <a:endParaRPr lang="en-US" dirty="0"/>
          </a:p>
        </p:txBody>
      </p:sp>
      <p:sp>
        <p:nvSpPr>
          <p:cNvPr id="2" name="Slide Title"/>
          <p:cNvSpPr>
            <a:spLocks noGrp="1"/>
          </p:cNvSpPr>
          <p:nvPr>
            <p:ph type="title"/>
          </p:nvPr>
        </p:nvSpPr>
        <p:spPr/>
        <p:txBody>
          <a:bodyPr/>
          <a:lstStyle/>
          <a:p>
            <a:r>
              <a:rPr lang="en-US" sz="2400" dirty="0" smtClean="0"/>
              <a:t>“Dangerous Words,” compiled by Nat’l Women’s Law Center</a:t>
            </a:r>
            <a:endParaRPr lang="en-US" sz="2400" dirty="0"/>
          </a:p>
        </p:txBody>
      </p:sp>
      <p:sp>
        <p:nvSpPr>
          <p:cNvPr id="6" name="Content"/>
          <p:cNvSpPr txBox="1">
            <a:spLocks/>
          </p:cNvSpPr>
          <p:nvPr/>
        </p:nvSpPr>
        <p:spPr>
          <a:xfrm>
            <a:off x="4707600" y="803475"/>
            <a:ext cx="4169700" cy="3997125"/>
          </a:xfrm>
          <a:prstGeom prst="rect">
            <a:avLst/>
          </a:prstGeom>
          <a:ln w="12700" cap="rnd" cmpd="sng" algn="ctr">
            <a:noFill/>
            <a:prstDash val="solid"/>
          </a:ln>
        </p:spPr>
        <p:txBody>
          <a:bodyPr vert="horz" wrap="square" lIns="0" tIns="36000" rIns="0" bIns="36000" rtlCol="0" anchor="t" anchorCtr="0">
            <a:normAutofit fontScale="92500"/>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We’ve </a:t>
            </a:r>
            <a:r>
              <a:rPr lang="en-US" dirty="0"/>
              <a:t>never had a complaint, so we don’t have a problem.</a:t>
            </a:r>
          </a:p>
          <a:p>
            <a:r>
              <a:rPr lang="en-US" dirty="0"/>
              <a:t>This kind of behavior is all a part of growing up.</a:t>
            </a:r>
          </a:p>
          <a:p>
            <a:r>
              <a:rPr lang="en-US" dirty="0"/>
              <a:t>It’s a matter of hormones, we can’t control that.</a:t>
            </a:r>
          </a:p>
          <a:p>
            <a:r>
              <a:rPr lang="en-US" dirty="0"/>
              <a:t>If we had to discipline every student who used bad language we’d never get anything else done.</a:t>
            </a:r>
          </a:p>
          <a:p>
            <a:r>
              <a:rPr lang="en-US" dirty="0" smtClean="0"/>
              <a:t>It’s </a:t>
            </a:r>
            <a:r>
              <a:rPr lang="en-US" dirty="0"/>
              <a:t>just a prank that got out of hand.</a:t>
            </a:r>
          </a:p>
          <a:p>
            <a:r>
              <a:rPr lang="en-US" dirty="0"/>
              <a:t>Oh well, boys will be boys.</a:t>
            </a:r>
          </a:p>
          <a:p>
            <a:endParaRPr lang="en-US" dirty="0"/>
          </a:p>
        </p:txBody>
      </p:sp>
    </p:spTree>
    <p:extLst>
      <p:ext uri="{BB962C8B-B14F-4D97-AF65-F5344CB8AC3E}">
        <p14:creationId xmlns:p14="http://schemas.microsoft.com/office/powerpoint/2010/main" val="39662034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fontScale="85000" lnSpcReduction="10000"/>
          </a:bodyPr>
          <a:lstStyle/>
          <a:p>
            <a:pPr marL="0" indent="0">
              <a:buNone/>
            </a:pPr>
            <a:r>
              <a:rPr lang="en-US" b="1" dirty="0" smtClean="0"/>
              <a:t>Take steps to stop the harassment from happening again.</a:t>
            </a:r>
            <a:endParaRPr lang="en-US" b="1" dirty="0"/>
          </a:p>
          <a:p>
            <a:r>
              <a:rPr lang="en-US" dirty="0"/>
              <a:t>Once a district has determined that </a:t>
            </a:r>
            <a:r>
              <a:rPr lang="en-US" dirty="0" smtClean="0"/>
              <a:t>harassment </a:t>
            </a:r>
            <a:r>
              <a:rPr lang="en-US" dirty="0"/>
              <a:t>has occurred, the district </a:t>
            </a:r>
            <a:r>
              <a:rPr lang="en-US" dirty="0" smtClean="0"/>
              <a:t>must take </a:t>
            </a:r>
            <a:r>
              <a:rPr lang="en-US" dirty="0"/>
              <a:t>appropriate steps to end harassment.  </a:t>
            </a:r>
          </a:p>
          <a:p>
            <a:r>
              <a:rPr lang="en-US" dirty="0"/>
              <a:t>The nature of those steps will depend on a number of factors, including the ages of the victim(s) and the harasser(s), the nature of harassment, and the pervasiveness of harassment. </a:t>
            </a:r>
            <a:endParaRPr lang="en-US" dirty="0" smtClean="0"/>
          </a:p>
          <a:p>
            <a:r>
              <a:rPr lang="en-US" dirty="0" smtClean="0"/>
              <a:t>Generally, school districts take some or all of the following steps:</a:t>
            </a:r>
          </a:p>
          <a:p>
            <a:pPr marL="457200" indent="-457200">
              <a:buFont typeface="+mj-lt"/>
              <a:buAutoNum type="arabicPeriod"/>
            </a:pPr>
            <a:r>
              <a:rPr lang="en-US" dirty="0"/>
              <a:t>Discipline the </a:t>
            </a:r>
            <a:r>
              <a:rPr lang="en-US" dirty="0" smtClean="0"/>
              <a:t>harasser(s) </a:t>
            </a:r>
            <a:r>
              <a:rPr lang="en-US" dirty="0"/>
              <a:t>appropriately. </a:t>
            </a:r>
          </a:p>
          <a:p>
            <a:pPr marL="457200" indent="-457200">
              <a:buFont typeface="+mj-lt"/>
              <a:buAutoNum type="arabicPeriod"/>
            </a:pPr>
            <a:r>
              <a:rPr lang="en-US" dirty="0" smtClean="0"/>
              <a:t>If </a:t>
            </a:r>
            <a:r>
              <a:rPr lang="en-US" dirty="0"/>
              <a:t>appropriate, engage in conflict resolution procedures involving the harasser and his or her victim.</a:t>
            </a:r>
          </a:p>
          <a:p>
            <a:pPr marL="457200" indent="-457200">
              <a:buFont typeface="+mj-lt"/>
              <a:buAutoNum type="arabicPeriod"/>
            </a:pPr>
            <a:r>
              <a:rPr lang="en-US" dirty="0" smtClean="0"/>
              <a:t>If </a:t>
            </a:r>
            <a:r>
              <a:rPr lang="en-US" dirty="0"/>
              <a:t>necessary, provide services to the victim to address the effects of the harassment. </a:t>
            </a:r>
          </a:p>
          <a:p>
            <a:pPr marL="457200" indent="-457200">
              <a:buFont typeface="+mj-lt"/>
              <a:buAutoNum type="arabicPeriod"/>
            </a:pPr>
            <a:r>
              <a:rPr lang="en-US" dirty="0" smtClean="0"/>
              <a:t>Prevent </a:t>
            </a:r>
            <a:r>
              <a:rPr lang="en-US" dirty="0"/>
              <a:t>retaliation.</a:t>
            </a:r>
          </a:p>
          <a:p>
            <a:endParaRPr lang="en-US" dirty="0" smtClean="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3871665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a:bodyPr>
          <a:lstStyle/>
          <a:p>
            <a:pPr marL="0" indent="0">
              <a:buNone/>
            </a:pPr>
            <a:r>
              <a:rPr lang="en-US" b="1" dirty="0" smtClean="0"/>
              <a:t>Take steps to stop the harassment from happening again (cont.)</a:t>
            </a:r>
            <a:endParaRPr lang="en-US" b="1" dirty="0"/>
          </a:p>
          <a:p>
            <a:r>
              <a:rPr lang="en-US" dirty="0" smtClean="0"/>
              <a:t>Provide </a:t>
            </a:r>
            <a:r>
              <a:rPr lang="en-US" dirty="0"/>
              <a:t>training or other interventions for harassers and/or the larger </a:t>
            </a:r>
            <a:r>
              <a:rPr lang="en-US" dirty="0" smtClean="0"/>
              <a:t>school community.</a:t>
            </a:r>
            <a:endParaRPr lang="en-US" dirty="0"/>
          </a:p>
          <a:p>
            <a:r>
              <a:rPr lang="en-US" dirty="0" smtClean="0"/>
              <a:t>Inform </a:t>
            </a:r>
            <a:r>
              <a:rPr lang="en-US" dirty="0"/>
              <a:t>parents and students about the harassment incident and the </a:t>
            </a:r>
            <a:r>
              <a:rPr lang="en-US" dirty="0" smtClean="0"/>
              <a:t> school </a:t>
            </a:r>
            <a:r>
              <a:rPr lang="en-US" dirty="0"/>
              <a:t>district’s </a:t>
            </a:r>
            <a:r>
              <a:rPr lang="en-US" dirty="0" smtClean="0"/>
              <a:t>response.</a:t>
            </a:r>
            <a:endParaRPr lang="en-US" dirty="0"/>
          </a:p>
          <a:p>
            <a:r>
              <a:rPr lang="en-US" dirty="0" smtClean="0"/>
              <a:t>Distribute </a:t>
            </a:r>
            <a:r>
              <a:rPr lang="en-US" dirty="0"/>
              <a:t>anti-harassment materials to students and </a:t>
            </a:r>
            <a:r>
              <a:rPr lang="en-US" dirty="0" smtClean="0"/>
              <a:t>parents.  </a:t>
            </a:r>
            <a:endParaRPr lang="en-US" dirty="0"/>
          </a:p>
          <a:p>
            <a:r>
              <a:rPr lang="en-US" dirty="0" smtClean="0"/>
              <a:t>Ensure </a:t>
            </a:r>
            <a:r>
              <a:rPr lang="en-US" dirty="0"/>
              <a:t>that the victim and his or her family know how to </a:t>
            </a:r>
            <a:r>
              <a:rPr lang="en-US" dirty="0" smtClean="0"/>
              <a:t>report subsequent </a:t>
            </a:r>
            <a:r>
              <a:rPr lang="en-US" dirty="0"/>
              <a:t>problems with </a:t>
            </a:r>
            <a:r>
              <a:rPr lang="en-US" dirty="0" smtClean="0"/>
              <a:t>harassment</a:t>
            </a:r>
            <a:r>
              <a:rPr lang="en-US" dirty="0"/>
              <a:t>.</a:t>
            </a:r>
            <a:r>
              <a:rPr lang="en-US" dirty="0" smtClean="0"/>
              <a:t> </a:t>
            </a:r>
            <a:endParaRPr lang="en-US" dirty="0"/>
          </a:p>
          <a:p>
            <a:r>
              <a:rPr lang="en-US" dirty="0" smtClean="0"/>
              <a:t>Conduct </a:t>
            </a:r>
            <a:r>
              <a:rPr lang="en-US" dirty="0"/>
              <a:t>follow-up inquiries to confirm that there have not been </a:t>
            </a:r>
            <a:r>
              <a:rPr lang="en-US" dirty="0" smtClean="0"/>
              <a:t>any new </a:t>
            </a:r>
            <a:r>
              <a:rPr lang="en-US" dirty="0"/>
              <a:t>instances of harassment or instances of retaliation.</a:t>
            </a:r>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6924664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90936"/>
            <a:ext cx="8568000" cy="3997125"/>
          </a:xfrm>
        </p:spPr>
        <p:txBody>
          <a:bodyPr>
            <a:normAutofit fontScale="85000" lnSpcReduction="20000"/>
          </a:bodyPr>
          <a:lstStyle/>
          <a:p>
            <a:pPr marL="0" indent="0">
              <a:buNone/>
            </a:pPr>
            <a:r>
              <a:rPr lang="en-US" b="1" dirty="0"/>
              <a:t>It may be appropriate for a school to take interim measures during the investigation of a complaint</a:t>
            </a:r>
            <a:r>
              <a:rPr lang="en-US" b="1" dirty="0" smtClean="0"/>
              <a:t>.  Examples:</a:t>
            </a:r>
          </a:p>
          <a:p>
            <a:r>
              <a:rPr lang="en-US" dirty="0" smtClean="0"/>
              <a:t>Rearrange schedules; </a:t>
            </a:r>
          </a:p>
          <a:p>
            <a:r>
              <a:rPr lang="en-US" dirty="0" smtClean="0"/>
              <a:t>Provide counseling</a:t>
            </a:r>
            <a:r>
              <a:rPr lang="en-US" dirty="0"/>
              <a:t>, medical services, and academic support (tutoring</a:t>
            </a:r>
            <a:r>
              <a:rPr lang="en-US" dirty="0" smtClean="0"/>
              <a:t>); and</a:t>
            </a:r>
            <a:endParaRPr lang="en-US" dirty="0"/>
          </a:p>
          <a:p>
            <a:r>
              <a:rPr lang="en-US" dirty="0" smtClean="0"/>
              <a:t>Remove negative </a:t>
            </a:r>
            <a:r>
              <a:rPr lang="en-US" dirty="0"/>
              <a:t>grades or evaluations that resulted from the harassment from the student’s record, or </a:t>
            </a:r>
            <a:r>
              <a:rPr lang="en-US" dirty="0" smtClean="0"/>
              <a:t>allow </a:t>
            </a:r>
            <a:r>
              <a:rPr lang="en-US" dirty="0"/>
              <a:t>a student to retake a test or </a:t>
            </a:r>
            <a:r>
              <a:rPr lang="en-US" dirty="0" smtClean="0"/>
              <a:t>class.</a:t>
            </a:r>
          </a:p>
          <a:p>
            <a:endParaRPr lang="en-US" dirty="0"/>
          </a:p>
          <a:p>
            <a:r>
              <a:rPr lang="en-US" u="sng" dirty="0" smtClean="0"/>
              <a:t>Note</a:t>
            </a:r>
            <a:r>
              <a:rPr lang="en-US" dirty="0" smtClean="0"/>
              <a:t>: In 2017, ED </a:t>
            </a:r>
            <a:r>
              <a:rPr lang="en-US" dirty="0"/>
              <a:t>said that </a:t>
            </a:r>
            <a:r>
              <a:rPr lang="en-US" dirty="0" smtClean="0"/>
              <a:t>“[i]n fairly assessing </a:t>
            </a:r>
            <a:r>
              <a:rPr lang="en-US" dirty="0"/>
              <a:t>the need for a party to receive interim measures, a school may not rely on fixed rules or </a:t>
            </a:r>
            <a:r>
              <a:rPr lang="en-US" dirty="0" smtClean="0"/>
              <a:t>operating assumptions </a:t>
            </a:r>
            <a:r>
              <a:rPr lang="en-US" dirty="0"/>
              <a:t>that favor one party over another, nor may a school make such measures available only to </a:t>
            </a:r>
            <a:r>
              <a:rPr lang="en-US" dirty="0" smtClean="0"/>
              <a:t>one party</a:t>
            </a:r>
            <a:r>
              <a:rPr lang="en-US" dirty="0"/>
              <a:t>. Interim measures should be individualized and appropriate based on the information gathered by </a:t>
            </a:r>
            <a:r>
              <a:rPr lang="en-US" dirty="0" smtClean="0"/>
              <a:t>the Title </a:t>
            </a:r>
            <a:r>
              <a:rPr lang="en-US" dirty="0"/>
              <a:t>IX Coordinator, making every effort to avoid depriving any student of her or his education. The </a:t>
            </a:r>
            <a:r>
              <a:rPr lang="en-US" dirty="0" smtClean="0"/>
              <a:t>measures needed </a:t>
            </a:r>
            <a:r>
              <a:rPr lang="en-US" dirty="0"/>
              <a:t>by each student may change over time, and the Title IX Coordinator should communicate with </a:t>
            </a:r>
            <a:r>
              <a:rPr lang="en-US" dirty="0" smtClean="0"/>
              <a:t>each student </a:t>
            </a:r>
            <a:r>
              <a:rPr lang="en-US" dirty="0"/>
              <a:t>throughout the investigation to ensure that any interim measures are necessary and effective based </a:t>
            </a:r>
            <a:r>
              <a:rPr lang="en-US" dirty="0" smtClean="0"/>
              <a:t>on the </a:t>
            </a:r>
            <a:r>
              <a:rPr lang="en-US" dirty="0"/>
              <a:t>students’ evolving needs</a:t>
            </a:r>
            <a:r>
              <a:rPr lang="en-US" dirty="0" smtClean="0"/>
              <a:t>.”</a:t>
            </a:r>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32632135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98887"/>
            <a:ext cx="8568000" cy="3997125"/>
          </a:xfrm>
        </p:spPr>
        <p:txBody>
          <a:bodyPr>
            <a:normAutofit/>
          </a:bodyPr>
          <a:lstStyle/>
          <a:p>
            <a:pPr marL="0" indent="0">
              <a:buNone/>
            </a:pPr>
            <a:r>
              <a:rPr lang="en-US" b="1" dirty="0" smtClean="0"/>
              <a:t>What would you do?</a:t>
            </a:r>
            <a:endParaRPr lang="en-US" b="1" dirty="0"/>
          </a:p>
          <a:p>
            <a:r>
              <a:rPr lang="en-US" dirty="0"/>
              <a:t>A high school’s basketball team is in the state finals. A student files a complaint alleging that a teammate sexually assaulted her on the bus on the way to the semi-finals game. The school informs the complainant that she must provide her own transportation to the state finals, and should not ride the team’s designated bus. </a:t>
            </a:r>
          </a:p>
          <a:p>
            <a:r>
              <a:rPr lang="en-US" dirty="0"/>
              <a:t>A middle school student reports that several boys in her class have sent her nude photographs of themselves and others; they appear on her iPhone and then disappear. The school tells the complainant to turn her phone off during the school day.</a:t>
            </a:r>
          </a:p>
          <a:p>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30701917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Sexual violence</a:t>
            </a:r>
            <a:endParaRPr lang="en-US" dirty="0"/>
          </a:p>
        </p:txBody>
      </p:sp>
    </p:spTree>
    <p:extLst>
      <p:ext uri="{BB962C8B-B14F-4D97-AF65-F5344CB8AC3E}">
        <p14:creationId xmlns:p14="http://schemas.microsoft.com/office/powerpoint/2010/main" val="15224453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3997125"/>
          </a:xfrm>
        </p:spPr>
        <p:txBody>
          <a:bodyPr>
            <a:normAutofit/>
          </a:bodyPr>
          <a:lstStyle/>
          <a:p>
            <a:r>
              <a:rPr lang="en-US" dirty="0"/>
              <a:t>Sexual violence is a form of sexual harassment prohibited by Title IX</a:t>
            </a:r>
            <a:r>
              <a:rPr lang="en-US" dirty="0" smtClean="0"/>
              <a:t>.</a:t>
            </a:r>
            <a:endParaRPr lang="en-US" dirty="0"/>
          </a:p>
          <a:p>
            <a:r>
              <a:rPr lang="en-US" dirty="0"/>
              <a:t>“Sexual violence” is defined by OCR as “physical sexual acts perpetrated against a person’s will or where a person is incapable of giving consent (e.g., due to the student’s age or use of drugs or alcohol, or because an intellectual or other disability prevents the student from having the capacity to give consent).” </a:t>
            </a:r>
          </a:p>
          <a:p>
            <a:r>
              <a:rPr lang="en-US" dirty="0"/>
              <a:t>A number of different acts fall into the category of sexual violence, including rape, sexual assault, sexual battery, sexual abuse, and sexual coercion. </a:t>
            </a:r>
            <a:endParaRPr lang="en-US" dirty="0" smtClean="0"/>
          </a:p>
          <a:p>
            <a:r>
              <a:rPr lang="en-US" dirty="0" smtClean="0"/>
              <a:t>Sexual </a:t>
            </a:r>
            <a:r>
              <a:rPr lang="en-US" dirty="0"/>
              <a:t>violence can be carried out by school employees, other students, or third parties.</a:t>
            </a:r>
          </a:p>
        </p:txBody>
      </p:sp>
      <p:sp>
        <p:nvSpPr>
          <p:cNvPr id="2" name="Slide Title"/>
          <p:cNvSpPr>
            <a:spLocks noGrp="1"/>
          </p:cNvSpPr>
          <p:nvPr>
            <p:ph type="title"/>
          </p:nvPr>
        </p:nvSpPr>
        <p:spPr/>
        <p:txBody>
          <a:bodyPr/>
          <a:lstStyle/>
          <a:p>
            <a:r>
              <a:rPr lang="en-US" dirty="0" smtClean="0"/>
              <a:t>What is sexual violence?</a:t>
            </a:r>
            <a:endParaRPr lang="en-US" dirty="0"/>
          </a:p>
        </p:txBody>
      </p:sp>
    </p:spTree>
    <p:extLst>
      <p:ext uri="{BB962C8B-B14F-4D97-AF65-F5344CB8AC3E}">
        <p14:creationId xmlns:p14="http://schemas.microsoft.com/office/powerpoint/2010/main" val="2326387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a:bodyPr>
          <a:lstStyle/>
          <a:p>
            <a:r>
              <a:rPr lang="en-US" dirty="0" smtClean="0"/>
              <a:t>In FY 2016, OCR:</a:t>
            </a:r>
          </a:p>
          <a:p>
            <a:pPr lvl="1"/>
            <a:r>
              <a:rPr lang="en-US" dirty="0" smtClean="0"/>
              <a:t>Received 260 complaints related to sexual violence, including 83 against K-12 schools.</a:t>
            </a:r>
          </a:p>
          <a:p>
            <a:pPr lvl="1"/>
            <a:endParaRPr lang="en-US" dirty="0" smtClean="0"/>
          </a:p>
          <a:p>
            <a:r>
              <a:rPr lang="en-US" dirty="0" smtClean="0"/>
              <a:t>In </a:t>
            </a:r>
            <a:r>
              <a:rPr lang="en-US" dirty="0"/>
              <a:t>FY 2015, OCR:</a:t>
            </a:r>
          </a:p>
          <a:p>
            <a:pPr lvl="1"/>
            <a:r>
              <a:rPr lang="en-US" dirty="0"/>
              <a:t>Received </a:t>
            </a:r>
            <a:r>
              <a:rPr lang="en-US" dirty="0" smtClean="0"/>
              <a:t>229 complaints related to sexual violence, including 65 against K-12 schools;</a:t>
            </a:r>
          </a:p>
          <a:p>
            <a:pPr lvl="1"/>
            <a:r>
              <a:rPr lang="en-US" dirty="0" smtClean="0"/>
              <a:t>Resolved 83 complaints related to sexual violence; and</a:t>
            </a:r>
          </a:p>
          <a:p>
            <a:pPr lvl="1"/>
            <a:r>
              <a:rPr lang="en-US" dirty="0" smtClean="0"/>
              <a:t>Began </a:t>
            </a:r>
            <a:r>
              <a:rPr lang="en-US" dirty="0"/>
              <a:t>2 compliance reviews and resolved 1 investigation related to sexual </a:t>
            </a:r>
            <a:r>
              <a:rPr lang="en-US" dirty="0" smtClean="0"/>
              <a:t>violence.</a:t>
            </a:r>
            <a:endParaRPr lang="en-US" dirty="0"/>
          </a:p>
        </p:txBody>
      </p:sp>
      <p:sp>
        <p:nvSpPr>
          <p:cNvPr id="2" name="Slide Title"/>
          <p:cNvSpPr>
            <a:spLocks noGrp="1"/>
          </p:cNvSpPr>
          <p:nvPr>
            <p:ph type="title"/>
          </p:nvPr>
        </p:nvSpPr>
        <p:spPr/>
        <p:txBody>
          <a:bodyPr/>
          <a:lstStyle/>
          <a:p>
            <a:r>
              <a:rPr lang="en-US" dirty="0" smtClean="0"/>
              <a:t>OCR sexual violence enforcement</a:t>
            </a:r>
            <a:endParaRPr lang="en-US" dirty="0"/>
          </a:p>
        </p:txBody>
      </p:sp>
    </p:spTree>
    <p:extLst>
      <p:ext uri="{BB962C8B-B14F-4D97-AF65-F5344CB8AC3E}">
        <p14:creationId xmlns:p14="http://schemas.microsoft.com/office/powerpoint/2010/main" val="39345471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4684050" cy="3997125"/>
          </a:xfrm>
        </p:spPr>
        <p:txBody>
          <a:bodyPr>
            <a:normAutofit/>
          </a:bodyPr>
          <a:lstStyle/>
          <a:p>
            <a:r>
              <a:rPr lang="en-US" sz="1800" dirty="0" smtClean="0"/>
              <a:t>According </a:t>
            </a:r>
            <a:r>
              <a:rPr lang="en-US" sz="1800" dirty="0"/>
              <a:t>to an AP Investigation released in May </a:t>
            </a:r>
            <a:r>
              <a:rPr lang="en-US" sz="1800" dirty="0" smtClean="0"/>
              <a:t>2017:</a:t>
            </a:r>
          </a:p>
          <a:p>
            <a:pPr lvl="1"/>
            <a:r>
              <a:rPr lang="en-US" dirty="0" smtClean="0"/>
              <a:t>17,000 </a:t>
            </a:r>
            <a:r>
              <a:rPr lang="en-US" dirty="0"/>
              <a:t>reports of K-12 student-on-student sexual violence were filed between 2011 and </a:t>
            </a:r>
            <a:r>
              <a:rPr lang="en-US" dirty="0" smtClean="0"/>
              <a:t>2015</a:t>
            </a:r>
          </a:p>
          <a:p>
            <a:pPr lvl="2">
              <a:buFont typeface="Courier New" panose="02070309020205020404" pitchFamily="49" charset="0"/>
              <a:buChar char="o"/>
            </a:pPr>
            <a:r>
              <a:rPr lang="en-US" sz="1400" dirty="0" smtClean="0"/>
              <a:t>Such </a:t>
            </a:r>
            <a:r>
              <a:rPr lang="en-US" sz="1400" dirty="0"/>
              <a:t>attacks are “greatly </a:t>
            </a:r>
            <a:r>
              <a:rPr lang="en-US" sz="1400" dirty="0" smtClean="0"/>
              <a:t>under-reported”</a:t>
            </a:r>
          </a:p>
          <a:p>
            <a:pPr lvl="2">
              <a:buFont typeface="Courier New" panose="02070309020205020404" pitchFamily="49" charset="0"/>
              <a:buChar char="o"/>
            </a:pPr>
            <a:r>
              <a:rPr lang="en-US" sz="1400" dirty="0" smtClean="0"/>
              <a:t>For </a:t>
            </a:r>
            <a:r>
              <a:rPr lang="en-US" sz="1400" dirty="0"/>
              <a:t>every adult-on-student incident that was reported, seven student-on-student assaults were reported</a:t>
            </a:r>
          </a:p>
          <a:p>
            <a:pPr marL="555750" lvl="1" indent="-285750"/>
            <a:r>
              <a:rPr lang="en-US" dirty="0"/>
              <a:t>Schools are the second-most common place for children to be </a:t>
            </a:r>
            <a:r>
              <a:rPr lang="en-US" dirty="0" smtClean="0"/>
              <a:t>assaulted</a:t>
            </a:r>
          </a:p>
          <a:p>
            <a:endParaRPr lang="en-US" dirty="0"/>
          </a:p>
        </p:txBody>
      </p:sp>
      <p:sp>
        <p:nvSpPr>
          <p:cNvPr id="2" name="Slide Title"/>
          <p:cNvSpPr>
            <a:spLocks noGrp="1"/>
          </p:cNvSpPr>
          <p:nvPr>
            <p:ph type="title"/>
          </p:nvPr>
        </p:nvSpPr>
        <p:spPr/>
        <p:txBody>
          <a:bodyPr/>
          <a:lstStyle/>
          <a:p>
            <a:r>
              <a:rPr lang="en-US" dirty="0" smtClean="0"/>
              <a:t>Why is sexual violence a focus under Title IX?</a:t>
            </a:r>
            <a:endParaRPr lang="en-US"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24" y="2713733"/>
            <a:ext cx="3286125" cy="76512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333"/>
          <a:stretch/>
        </p:blipFill>
        <p:spPr>
          <a:xfrm>
            <a:off x="5048250" y="1259149"/>
            <a:ext cx="3886200" cy="596611"/>
          </a:xfrm>
          <a:prstGeom prst="rect">
            <a:avLst/>
          </a:prstGeom>
        </p:spPr>
      </p:pic>
    </p:spTree>
    <p:extLst>
      <p:ext uri="{BB962C8B-B14F-4D97-AF65-F5344CB8AC3E}">
        <p14:creationId xmlns:p14="http://schemas.microsoft.com/office/powerpoint/2010/main" val="16912438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30691"/>
            <a:ext cx="8568000" cy="3997125"/>
          </a:xfrm>
        </p:spPr>
        <p:txBody>
          <a:bodyPr>
            <a:normAutofit fontScale="92500" lnSpcReduction="20000"/>
          </a:bodyPr>
          <a:lstStyle/>
          <a:p>
            <a:r>
              <a:rPr lang="en-US" dirty="0"/>
              <a:t>On April 4, 2011, OCR issued a Dear Colleague </a:t>
            </a:r>
            <a:r>
              <a:rPr lang="en-US" dirty="0" smtClean="0"/>
              <a:t>Letter addressing </a:t>
            </a:r>
            <a:r>
              <a:rPr lang="en-US" dirty="0"/>
              <a:t>sexual violence in schools</a:t>
            </a:r>
            <a:r>
              <a:rPr lang="en-US" dirty="0" smtClean="0"/>
              <a:t>.</a:t>
            </a:r>
            <a:endParaRPr lang="en-US" dirty="0"/>
          </a:p>
          <a:p>
            <a:r>
              <a:rPr lang="en-US" dirty="0"/>
              <a:t>The Dear Colleague Letter:</a:t>
            </a:r>
          </a:p>
          <a:p>
            <a:pPr lvl="1"/>
            <a:r>
              <a:rPr lang="en-US" dirty="0" smtClean="0"/>
              <a:t>Clarified </a:t>
            </a:r>
            <a:r>
              <a:rPr lang="en-US" dirty="0"/>
              <a:t>that Title IX, which prohibits discrimination on the basis of sex, covers sexual violence; and </a:t>
            </a:r>
          </a:p>
          <a:p>
            <a:pPr lvl="1"/>
            <a:r>
              <a:rPr lang="en-US" dirty="0" smtClean="0"/>
              <a:t>Provided </a:t>
            </a:r>
            <a:r>
              <a:rPr lang="en-US" dirty="0"/>
              <a:t>detailed guidance on districts’ obligations to take “immediate and effective steps” to address incidents of peer-on-peer sexual violence</a:t>
            </a:r>
            <a:r>
              <a:rPr lang="en-US" dirty="0" smtClean="0"/>
              <a:t>.</a:t>
            </a:r>
            <a:endParaRPr lang="en-US" dirty="0"/>
          </a:p>
          <a:p>
            <a:r>
              <a:rPr lang="en-US" dirty="0"/>
              <a:t>Like the OCR letter on bullying and harassment, the Dear Colleague Letter </a:t>
            </a:r>
            <a:r>
              <a:rPr lang="en-US" dirty="0" smtClean="0"/>
              <a:t>warned </a:t>
            </a:r>
            <a:r>
              <a:rPr lang="en-US" dirty="0"/>
              <a:t>that districts that fail to take prompt and effective steps to address incidents of sexual violence risk losing federal funds or being referred to </a:t>
            </a:r>
            <a:r>
              <a:rPr lang="en-US" dirty="0" smtClean="0"/>
              <a:t>DOJ </a:t>
            </a:r>
            <a:r>
              <a:rPr lang="en-US" dirty="0"/>
              <a:t>for litigation. </a:t>
            </a:r>
            <a:endParaRPr lang="en-US" dirty="0" smtClean="0"/>
          </a:p>
          <a:p>
            <a:r>
              <a:rPr lang="en-US" i="1" dirty="0" smtClean="0"/>
              <a:t>The 2011 DCL was withdrawn on September 22, 2017. </a:t>
            </a:r>
            <a:r>
              <a:rPr lang="en-US" dirty="0" smtClean="0"/>
              <a:t>OCR said it will continue to rely on its 2001 Revised Sexual Harassment Guidance and 2006 DCL on Sexual Harassment.</a:t>
            </a:r>
            <a:endParaRPr lang="en-US" i="1" dirty="0"/>
          </a:p>
        </p:txBody>
      </p:sp>
      <p:sp>
        <p:nvSpPr>
          <p:cNvPr id="2" name="Slide Title"/>
          <p:cNvSpPr>
            <a:spLocks noGrp="1"/>
          </p:cNvSpPr>
          <p:nvPr>
            <p:ph type="title"/>
          </p:nvPr>
        </p:nvSpPr>
        <p:spPr/>
        <p:txBody>
          <a:bodyPr/>
          <a:lstStyle/>
          <a:p>
            <a:r>
              <a:rPr lang="en-US" dirty="0" smtClean="0"/>
              <a:t>Sexual violence as sexual harassment</a:t>
            </a:r>
            <a:endParaRPr lang="en-US" dirty="0"/>
          </a:p>
        </p:txBody>
      </p:sp>
    </p:spTree>
    <p:extLst>
      <p:ext uri="{BB962C8B-B14F-4D97-AF65-F5344CB8AC3E}">
        <p14:creationId xmlns:p14="http://schemas.microsoft.com/office/powerpoint/2010/main" val="179579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is Title IX, and why did Congress enact it?</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889" y="1153900"/>
            <a:ext cx="3440112" cy="34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4000" y="2895600"/>
            <a:ext cx="1447800" cy="707886"/>
          </a:xfrm>
          <a:prstGeom prst="rect">
            <a:avLst/>
          </a:prstGeom>
          <a:noFill/>
        </p:spPr>
        <p:txBody>
          <a:bodyPr wrap="square" rtlCol="0">
            <a:spAutoFit/>
          </a:bodyPr>
          <a:lstStyle/>
          <a:p>
            <a:r>
              <a:rPr lang="en-US" sz="2000" dirty="0" smtClean="0">
                <a:solidFill>
                  <a:schemeClr val="bg1"/>
                </a:solidFill>
              </a:rPr>
              <a:t>Excerpts from . . .</a:t>
            </a:r>
            <a:endParaRPr lang="en-US" sz="2000" dirty="0">
              <a:solidFill>
                <a:schemeClr val="bg1"/>
              </a:solidFill>
            </a:endParaRPr>
          </a:p>
        </p:txBody>
      </p:sp>
    </p:spTree>
    <p:extLst>
      <p:ext uri="{BB962C8B-B14F-4D97-AF65-F5344CB8AC3E}">
        <p14:creationId xmlns:p14="http://schemas.microsoft.com/office/powerpoint/2010/main" val="29969998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997125"/>
          </a:xfrm>
        </p:spPr>
        <p:txBody>
          <a:bodyPr>
            <a:normAutofit/>
          </a:bodyPr>
          <a:lstStyle/>
          <a:p>
            <a:r>
              <a:rPr lang="en-US" dirty="0"/>
              <a:t>On April 29, 2014, OCR issued additional guidance in a Q&amp;A letter concerning obligations to address sexual violence as a form of sexual harassment under Title IX.</a:t>
            </a:r>
          </a:p>
          <a:p>
            <a:r>
              <a:rPr lang="en-US" dirty="0"/>
              <a:t>The Q&amp;A letter:</a:t>
            </a:r>
          </a:p>
          <a:p>
            <a:pPr lvl="1"/>
            <a:r>
              <a:rPr lang="en-US" dirty="0" smtClean="0"/>
              <a:t>Further clarified </a:t>
            </a:r>
            <a:r>
              <a:rPr lang="en-US" dirty="0"/>
              <a:t>the legal requirements and guidance </a:t>
            </a:r>
            <a:r>
              <a:rPr lang="en-US" dirty="0" smtClean="0"/>
              <a:t>in </a:t>
            </a:r>
            <a:r>
              <a:rPr lang="en-US" dirty="0"/>
              <a:t>the 2011 DCL;</a:t>
            </a:r>
          </a:p>
          <a:p>
            <a:pPr lvl="1"/>
            <a:r>
              <a:rPr lang="en-US" dirty="0" smtClean="0"/>
              <a:t>Provided </a:t>
            </a:r>
            <a:r>
              <a:rPr lang="en-US" dirty="0"/>
              <a:t>examples of proactive efforts schools can take to prevent sexual violence; and</a:t>
            </a:r>
          </a:p>
          <a:p>
            <a:pPr lvl="1"/>
            <a:r>
              <a:rPr lang="en-US" dirty="0" smtClean="0"/>
              <a:t>Provided </a:t>
            </a:r>
            <a:r>
              <a:rPr lang="en-US" dirty="0"/>
              <a:t>remedies schools may use to end sexual violence, prevent its recurrence, and address its </a:t>
            </a:r>
            <a:r>
              <a:rPr lang="en-US" dirty="0" smtClean="0"/>
              <a:t>effects</a:t>
            </a:r>
          </a:p>
          <a:p>
            <a:r>
              <a:rPr lang="en-US" i="1" dirty="0"/>
              <a:t>The </a:t>
            </a:r>
            <a:r>
              <a:rPr lang="en-US" i="1" dirty="0" smtClean="0"/>
              <a:t>2014 Q&amp;A was </a:t>
            </a:r>
            <a:r>
              <a:rPr lang="en-US" i="1" dirty="0"/>
              <a:t>withdrawn on September 22, 2017</a:t>
            </a:r>
            <a:r>
              <a:rPr lang="en-US" i="1" dirty="0" smtClean="0"/>
              <a:t>. </a:t>
            </a:r>
            <a:r>
              <a:rPr lang="en-US" dirty="0"/>
              <a:t>OCR said it will continue to rely on its 2001 Revised Sexual Harassment Guidance and 2006 DCL on Sexual Harassment.</a:t>
            </a:r>
            <a:endParaRPr lang="en-US" i="1" dirty="0"/>
          </a:p>
          <a:p>
            <a:pPr marL="0" indent="0">
              <a:buNone/>
            </a:pPr>
            <a:endParaRPr lang="en-US" i="1" dirty="0"/>
          </a:p>
          <a:p>
            <a:endParaRPr lang="en-US" dirty="0"/>
          </a:p>
        </p:txBody>
      </p:sp>
      <p:sp>
        <p:nvSpPr>
          <p:cNvPr id="2" name="Slide Title"/>
          <p:cNvSpPr>
            <a:spLocks noGrp="1"/>
          </p:cNvSpPr>
          <p:nvPr>
            <p:ph type="title"/>
          </p:nvPr>
        </p:nvSpPr>
        <p:spPr/>
        <p:txBody>
          <a:bodyPr/>
          <a:lstStyle/>
          <a:p>
            <a:r>
              <a:rPr lang="en-US" dirty="0" smtClean="0"/>
              <a:t>Sexual violence as sexual harassment</a:t>
            </a:r>
            <a:endParaRPr lang="en-US" dirty="0"/>
          </a:p>
        </p:txBody>
      </p:sp>
    </p:spTree>
    <p:extLst>
      <p:ext uri="{BB962C8B-B14F-4D97-AF65-F5344CB8AC3E}">
        <p14:creationId xmlns:p14="http://schemas.microsoft.com/office/powerpoint/2010/main" val="35197805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lstStyle/>
          <a:p>
            <a:r>
              <a:rPr lang="en-US" dirty="0"/>
              <a:t>Title IX prohibits sexual harassment regardless of the sex of the harasser, i.e., even if the harasser and the person being harassed are members of the same sex</a:t>
            </a:r>
            <a:r>
              <a:rPr lang="en-US" dirty="0" smtClean="0"/>
              <a:t>. (2001 Guidance)</a:t>
            </a:r>
          </a:p>
          <a:p>
            <a:pPr lvl="1"/>
            <a:r>
              <a:rPr lang="en-US" dirty="0" smtClean="0"/>
              <a:t>A </a:t>
            </a:r>
            <a:r>
              <a:rPr lang="en-US" dirty="0"/>
              <a:t>school should include examples of same-sex sexual violence in any explanation about the particular type of conduct that could violate the school’s prohibition on sexual </a:t>
            </a:r>
            <a:r>
              <a:rPr lang="en-US" dirty="0" smtClean="0"/>
              <a:t>violence.</a:t>
            </a:r>
            <a:endParaRPr lang="en-US" dirty="0"/>
          </a:p>
          <a:p>
            <a:pPr lvl="1"/>
            <a:r>
              <a:rPr lang="en-US" dirty="0"/>
              <a:t>School staff should receive appropriate training about working with LGBT students and same-sex sexual </a:t>
            </a:r>
            <a:r>
              <a:rPr lang="en-US" dirty="0" smtClean="0"/>
              <a:t>violence.</a:t>
            </a:r>
          </a:p>
        </p:txBody>
      </p:sp>
      <p:sp>
        <p:nvSpPr>
          <p:cNvPr id="5" name="Slide Subtitle"/>
          <p:cNvSpPr>
            <a:spLocks noGrp="1"/>
          </p:cNvSpPr>
          <p:nvPr>
            <p:ph type="body" sz="quarter" idx="13"/>
          </p:nvPr>
        </p:nvSpPr>
        <p:spPr/>
        <p:txBody>
          <a:bodyPr/>
          <a:lstStyle/>
          <a:p>
            <a:r>
              <a:rPr lang="en-US" dirty="0" smtClean="0"/>
              <a:t>Parties of the same sex</a:t>
            </a:r>
            <a:endParaRPr lang="en-US" dirty="0"/>
          </a:p>
        </p:txBody>
      </p:sp>
      <p:sp>
        <p:nvSpPr>
          <p:cNvPr id="2" name="Slide Title"/>
          <p:cNvSpPr>
            <a:spLocks noGrp="1"/>
          </p:cNvSpPr>
          <p:nvPr>
            <p:ph type="title"/>
          </p:nvPr>
        </p:nvSpPr>
        <p:spPr/>
        <p:txBody>
          <a:bodyPr/>
          <a:lstStyle/>
          <a:p>
            <a:r>
              <a:rPr lang="en-US" dirty="0" smtClean="0"/>
              <a:t>Sexual violence as sexual harassment</a:t>
            </a:r>
            <a:endParaRPr lang="en-US" dirty="0"/>
          </a:p>
        </p:txBody>
      </p:sp>
    </p:spTree>
    <p:extLst>
      <p:ext uri="{BB962C8B-B14F-4D97-AF65-F5344CB8AC3E}">
        <p14:creationId xmlns:p14="http://schemas.microsoft.com/office/powerpoint/2010/main" val="12090788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r>
              <a:rPr lang="en-US" dirty="0"/>
              <a:t>When students with disabilities experience sexual violence, Title IX and federal civil rights laws may be relevant to a school’s obligation to investigate and remedy such incidents. </a:t>
            </a:r>
            <a:endParaRPr lang="en-US" dirty="0" smtClean="0"/>
          </a:p>
          <a:p>
            <a:r>
              <a:rPr lang="en-US" dirty="0" smtClean="0"/>
              <a:t>Students </a:t>
            </a:r>
            <a:r>
              <a:rPr lang="en-US" dirty="0"/>
              <a:t>with disabilities may </a:t>
            </a:r>
            <a:r>
              <a:rPr lang="en-US" dirty="0" smtClean="0"/>
              <a:t>need:</a:t>
            </a:r>
            <a:endParaRPr lang="en-US" dirty="0"/>
          </a:p>
          <a:p>
            <a:pPr lvl="1"/>
            <a:r>
              <a:rPr lang="en-US" dirty="0" smtClean="0"/>
              <a:t>help learning about sexual violence, or</a:t>
            </a:r>
          </a:p>
          <a:p>
            <a:pPr lvl="1"/>
            <a:r>
              <a:rPr lang="en-US" dirty="0" smtClean="0"/>
              <a:t>services as a result of sexual violence.</a:t>
            </a:r>
          </a:p>
          <a:p>
            <a:r>
              <a:rPr lang="en-US" dirty="0" smtClean="0"/>
              <a:t>A </a:t>
            </a:r>
            <a:r>
              <a:rPr lang="en-US" dirty="0"/>
              <a:t>student may develop the need for special education after experiencing sexual </a:t>
            </a:r>
            <a:r>
              <a:rPr lang="en-US" dirty="0" smtClean="0"/>
              <a:t>violence.</a:t>
            </a:r>
            <a:endParaRPr lang="en-US" dirty="0"/>
          </a:p>
          <a:p>
            <a:pPr marL="270000" lvl="1" indent="0">
              <a:buNone/>
            </a:pPr>
            <a:endParaRPr lang="en-US" dirty="0"/>
          </a:p>
        </p:txBody>
      </p:sp>
      <p:sp>
        <p:nvSpPr>
          <p:cNvPr id="5" name="Slide Subtitle"/>
          <p:cNvSpPr>
            <a:spLocks noGrp="1"/>
          </p:cNvSpPr>
          <p:nvPr>
            <p:ph type="body" sz="quarter" idx="13"/>
          </p:nvPr>
        </p:nvSpPr>
        <p:spPr/>
        <p:txBody>
          <a:bodyPr/>
          <a:lstStyle/>
          <a:p>
            <a:r>
              <a:rPr lang="en-US" dirty="0" smtClean="0"/>
              <a:t>Parties with disabilities</a:t>
            </a:r>
            <a:endParaRPr lang="en-US" dirty="0"/>
          </a:p>
        </p:txBody>
      </p:sp>
      <p:sp>
        <p:nvSpPr>
          <p:cNvPr id="2" name="Slide Title"/>
          <p:cNvSpPr>
            <a:spLocks noGrp="1"/>
          </p:cNvSpPr>
          <p:nvPr>
            <p:ph type="title"/>
          </p:nvPr>
        </p:nvSpPr>
        <p:spPr/>
        <p:txBody>
          <a:bodyPr/>
          <a:lstStyle/>
          <a:p>
            <a:r>
              <a:rPr lang="en-US" dirty="0" smtClean="0"/>
              <a:t>Sexual violence as sexual harassment</a:t>
            </a:r>
            <a:endParaRPr lang="en-US" dirty="0"/>
          </a:p>
        </p:txBody>
      </p:sp>
    </p:spTree>
    <p:extLst>
      <p:ext uri="{BB962C8B-B14F-4D97-AF65-F5344CB8AC3E}">
        <p14:creationId xmlns:p14="http://schemas.microsoft.com/office/powerpoint/2010/main" val="28847053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lstStyle/>
          <a:p>
            <a:r>
              <a:rPr lang="en-US" dirty="0"/>
              <a:t>Palo Alto Unified School District was determined to be noncompliant with Title IX</a:t>
            </a:r>
          </a:p>
          <a:p>
            <a:pPr lvl="1"/>
            <a:r>
              <a:rPr lang="en-US" dirty="0"/>
              <a:t>Multiple instances of sexual harassment and sexual assault of students, both in and out of school</a:t>
            </a:r>
          </a:p>
          <a:p>
            <a:r>
              <a:rPr lang="en-US" dirty="0"/>
              <a:t>Resolution Agreement signed March </a:t>
            </a:r>
            <a:r>
              <a:rPr lang="en-US" dirty="0" smtClean="0"/>
              <a:t>2017</a:t>
            </a:r>
            <a:endParaRPr lang="en-US" dirty="0"/>
          </a:p>
          <a:p>
            <a:r>
              <a:rPr lang="en-US" dirty="0"/>
              <a:t>The following examples are excerpted complaints from the Palo Alto investigation and the District’s response to each.  Consider what </a:t>
            </a:r>
            <a:r>
              <a:rPr lang="en-US" dirty="0" smtClean="0"/>
              <a:t>the district </a:t>
            </a:r>
            <a:r>
              <a:rPr lang="en-US" dirty="0"/>
              <a:t>did well and what </a:t>
            </a:r>
            <a:r>
              <a:rPr lang="en-US" dirty="0" smtClean="0"/>
              <a:t>it should </a:t>
            </a:r>
            <a:r>
              <a:rPr lang="en-US" dirty="0"/>
              <a:t>have done differently.</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Tree>
    <p:extLst>
      <p:ext uri="{BB962C8B-B14F-4D97-AF65-F5344CB8AC3E}">
        <p14:creationId xmlns:p14="http://schemas.microsoft.com/office/powerpoint/2010/main" val="26230437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1346400"/>
            <a:ext cx="4093500" cy="3480781"/>
          </a:xfrm>
        </p:spPr>
        <p:txBody>
          <a:bodyPr>
            <a:normAutofit/>
          </a:bodyPr>
          <a:lstStyle/>
          <a:p>
            <a:pPr marL="0" indent="0" algn="ctr">
              <a:buNone/>
            </a:pPr>
            <a:r>
              <a:rPr lang="en-US" b="1" dirty="0"/>
              <a:t>Reported Conduct</a:t>
            </a:r>
          </a:p>
          <a:p>
            <a:r>
              <a:rPr lang="en-US" dirty="0"/>
              <a:t>Off-campus sexual assault of female student by a male student</a:t>
            </a:r>
          </a:p>
          <a:p>
            <a:r>
              <a:rPr lang="en-US" dirty="0"/>
              <a:t>Female student’s parent gave Palo Alto High School oral notice of the assault</a:t>
            </a:r>
          </a:p>
          <a:p>
            <a:r>
              <a:rPr lang="en-US" dirty="0"/>
              <a:t>After assault was reported, female student harassed at school and on social media by classmates</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
        <p:nvSpPr>
          <p:cNvPr id="7" name="Content"/>
          <p:cNvSpPr txBox="1">
            <a:spLocks/>
          </p:cNvSpPr>
          <p:nvPr/>
        </p:nvSpPr>
        <p:spPr>
          <a:xfrm>
            <a:off x="4533900" y="1365450"/>
            <a:ext cx="4093500" cy="3480781"/>
          </a:xfrm>
          <a:prstGeom prst="rect">
            <a:avLst/>
          </a:prstGeom>
          <a:ln w="12700" cap="rnd" cmpd="sng" algn="ctr">
            <a:noFill/>
            <a:prstDash val="solid"/>
          </a:ln>
        </p:spPr>
        <p:txBody>
          <a:bodyPr vert="horz" wrap="square" lIns="0" tIns="36000" rIns="0" bIns="36000" rtlCol="0" anchor="t" anchorCtr="0">
            <a:normAutofit fontScale="85000" lnSpcReduction="20000"/>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District Response</a:t>
            </a:r>
          </a:p>
          <a:p>
            <a:r>
              <a:rPr lang="en-US" dirty="0"/>
              <a:t>Referred student to on-campus and off-campus counseling</a:t>
            </a:r>
          </a:p>
          <a:p>
            <a:r>
              <a:rPr lang="en-US" dirty="0"/>
              <a:t>Assisted student in filing police report</a:t>
            </a:r>
          </a:p>
          <a:p>
            <a:r>
              <a:rPr lang="en-US" dirty="0"/>
              <a:t>Gave student an exam waiver so she would not have to return to campus</a:t>
            </a:r>
          </a:p>
          <a:p>
            <a:r>
              <a:rPr lang="en-US" dirty="0"/>
              <a:t>Interviewed alleged perpetrator, other witnesses</a:t>
            </a:r>
          </a:p>
          <a:p>
            <a:r>
              <a:rPr lang="en-US" dirty="0"/>
              <a:t>Attempted to find source of retaliatory harassment</a:t>
            </a:r>
          </a:p>
          <a:p>
            <a:r>
              <a:rPr lang="en-US" dirty="0"/>
              <a:t>Did not provide outcome of either investigation to complainant</a:t>
            </a:r>
          </a:p>
        </p:txBody>
      </p:sp>
    </p:spTree>
    <p:extLst>
      <p:ext uri="{BB962C8B-B14F-4D97-AF65-F5344CB8AC3E}">
        <p14:creationId xmlns:p14="http://schemas.microsoft.com/office/powerpoint/2010/main" val="12744036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1346400"/>
            <a:ext cx="8579775" cy="3480781"/>
          </a:xfrm>
        </p:spPr>
        <p:txBody>
          <a:bodyPr>
            <a:normAutofit/>
          </a:bodyPr>
          <a:lstStyle/>
          <a:p>
            <a:r>
              <a:rPr lang="en-US" dirty="0"/>
              <a:t>What did Palo Alto do right in this instance</a:t>
            </a:r>
            <a:r>
              <a:rPr lang="en-US" dirty="0" smtClean="0"/>
              <a:t>?</a:t>
            </a:r>
            <a:endParaRPr lang="en-US" dirty="0"/>
          </a:p>
          <a:p>
            <a:r>
              <a:rPr lang="en-US" dirty="0"/>
              <a:t>What should Palo Alto have done differently?</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Tree>
    <p:extLst>
      <p:ext uri="{BB962C8B-B14F-4D97-AF65-F5344CB8AC3E}">
        <p14:creationId xmlns:p14="http://schemas.microsoft.com/office/powerpoint/2010/main" val="21149133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1346400"/>
            <a:ext cx="4093500" cy="3480781"/>
          </a:xfrm>
        </p:spPr>
        <p:txBody>
          <a:bodyPr>
            <a:normAutofit/>
          </a:bodyPr>
          <a:lstStyle/>
          <a:p>
            <a:pPr marL="0" indent="0" algn="ctr">
              <a:buNone/>
            </a:pPr>
            <a:r>
              <a:rPr lang="en-US" b="1" dirty="0"/>
              <a:t>Reported Conduct</a:t>
            </a:r>
          </a:p>
          <a:p>
            <a:r>
              <a:rPr lang="en-US" dirty="0"/>
              <a:t>Male student allegedly locked a female student in a bathroom at an off-campus party and told her he would not let her out unless she performed sex acts on </a:t>
            </a:r>
            <a:r>
              <a:rPr lang="en-US" dirty="0" smtClean="0"/>
              <a:t>him</a:t>
            </a:r>
            <a:endParaRPr lang="en-US" dirty="0"/>
          </a:p>
          <a:p>
            <a:r>
              <a:rPr lang="en-US" dirty="0"/>
              <a:t>2 students reported the incident to an Assistant Principal</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
        <p:nvSpPr>
          <p:cNvPr id="7" name="Content"/>
          <p:cNvSpPr txBox="1">
            <a:spLocks/>
          </p:cNvSpPr>
          <p:nvPr/>
        </p:nvSpPr>
        <p:spPr>
          <a:xfrm>
            <a:off x="4533900" y="1365450"/>
            <a:ext cx="4093500" cy="3480781"/>
          </a:xfrm>
          <a:prstGeom prst="rect">
            <a:avLst/>
          </a:prstGeom>
          <a:ln w="12700" cap="rnd" cmpd="sng" algn="ctr">
            <a:noFill/>
            <a:prstDash val="solid"/>
          </a:ln>
        </p:spPr>
        <p:txBody>
          <a:bodyPr vert="horz" wrap="square" lIns="0" tIns="36000" rIns="0" bIns="36000" rtlCol="0" anchor="t" anchorCtr="0">
            <a:normAutofit fontScale="62500" lnSpcReduction="20000"/>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District Response</a:t>
            </a:r>
          </a:p>
          <a:p>
            <a:r>
              <a:rPr lang="en-US" dirty="0"/>
              <a:t>Assistant Principal relayed report to Title IX coordinator</a:t>
            </a:r>
          </a:p>
          <a:p>
            <a:r>
              <a:rPr lang="en-US" dirty="0"/>
              <a:t>Female student’s counselor met with her</a:t>
            </a:r>
          </a:p>
          <a:p>
            <a:pPr lvl="1"/>
            <a:r>
              <a:rPr lang="en-US" dirty="0"/>
              <a:t>Informed of counseling resources</a:t>
            </a:r>
          </a:p>
          <a:p>
            <a:pPr lvl="1"/>
            <a:r>
              <a:rPr lang="en-US" dirty="0"/>
              <a:t>Informed of right to file UCP complaint or police report</a:t>
            </a:r>
          </a:p>
          <a:p>
            <a:pPr lvl="1"/>
            <a:r>
              <a:rPr lang="en-US" dirty="0"/>
              <a:t>Encouraged her to report any subsequent harassment</a:t>
            </a:r>
          </a:p>
          <a:p>
            <a:r>
              <a:rPr lang="en-US" dirty="0"/>
              <a:t>Met with accused student</a:t>
            </a:r>
          </a:p>
          <a:p>
            <a:pPr lvl="1"/>
            <a:r>
              <a:rPr lang="en-US" dirty="0"/>
              <a:t>Warned not to harass other student</a:t>
            </a:r>
          </a:p>
          <a:p>
            <a:pPr lvl="1"/>
            <a:r>
              <a:rPr lang="en-US" dirty="0"/>
              <a:t>Notified his parent of the allegation, made parent aware of counseling resources</a:t>
            </a:r>
          </a:p>
          <a:p>
            <a:r>
              <a:rPr lang="en-US" dirty="0"/>
              <a:t>Followed up with female student’s parent, who notified school of police report filing</a:t>
            </a:r>
          </a:p>
          <a:p>
            <a:r>
              <a:rPr lang="en-US" dirty="0"/>
              <a:t>School monitored parties but did not provide notice of an outcome to either party</a:t>
            </a:r>
          </a:p>
        </p:txBody>
      </p:sp>
    </p:spTree>
    <p:extLst>
      <p:ext uri="{BB962C8B-B14F-4D97-AF65-F5344CB8AC3E}">
        <p14:creationId xmlns:p14="http://schemas.microsoft.com/office/powerpoint/2010/main" val="37637838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1346400"/>
            <a:ext cx="8579775" cy="3480781"/>
          </a:xfrm>
        </p:spPr>
        <p:txBody>
          <a:bodyPr>
            <a:normAutofit/>
          </a:bodyPr>
          <a:lstStyle/>
          <a:p>
            <a:r>
              <a:rPr lang="en-US" dirty="0"/>
              <a:t>What did Palo Alto do right in this instance</a:t>
            </a:r>
            <a:r>
              <a:rPr lang="en-US" dirty="0" smtClean="0"/>
              <a:t>?</a:t>
            </a:r>
            <a:endParaRPr lang="en-US" dirty="0"/>
          </a:p>
          <a:p>
            <a:r>
              <a:rPr lang="en-US" dirty="0"/>
              <a:t>What should Palo Alto have done differently?</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Tree>
    <p:extLst>
      <p:ext uri="{BB962C8B-B14F-4D97-AF65-F5344CB8AC3E}">
        <p14:creationId xmlns:p14="http://schemas.microsoft.com/office/powerpoint/2010/main" val="40208318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1346400"/>
            <a:ext cx="4093500" cy="3480781"/>
          </a:xfrm>
        </p:spPr>
        <p:txBody>
          <a:bodyPr>
            <a:normAutofit fontScale="62500" lnSpcReduction="20000"/>
          </a:bodyPr>
          <a:lstStyle/>
          <a:p>
            <a:pPr marL="0" indent="0" algn="ctr">
              <a:buNone/>
            </a:pPr>
            <a:r>
              <a:rPr lang="en-US" b="1" dirty="0"/>
              <a:t>Reported Conduct</a:t>
            </a:r>
          </a:p>
          <a:p>
            <a:r>
              <a:rPr lang="en-US" dirty="0"/>
              <a:t>Student A reported being stalked by Student B</a:t>
            </a:r>
          </a:p>
          <a:p>
            <a:r>
              <a:rPr lang="en-US" dirty="0"/>
              <a:t>Student A had recently broken up with B because of B’s possessive tendencies</a:t>
            </a:r>
          </a:p>
          <a:p>
            <a:r>
              <a:rPr lang="en-US" dirty="0"/>
              <a:t>Student B knew A’s class schedule and routes home, allegedly harassed A both on- and off-campus</a:t>
            </a:r>
          </a:p>
          <a:p>
            <a:r>
              <a:rPr lang="en-US" dirty="0"/>
              <a:t>Student A alleged B’s conduct caused A to be tardy and could not focus on school work when B was visible outside A’s classroom</a:t>
            </a:r>
          </a:p>
          <a:p>
            <a:r>
              <a:rPr lang="en-US" dirty="0"/>
              <a:t>Student B once followed A as A walked home and physically assaulted A, resulting in B’s arrest</a:t>
            </a:r>
          </a:p>
          <a:p>
            <a:pPr lvl="1"/>
            <a:r>
              <a:rPr lang="en-US" dirty="0"/>
              <a:t>School was notified</a:t>
            </a:r>
          </a:p>
          <a:p>
            <a:r>
              <a:rPr lang="en-US" dirty="0"/>
              <a:t>Student A received an Emergency Protective Order requiring B to stay 300 yards away</a:t>
            </a:r>
          </a:p>
          <a:p>
            <a:pPr lvl="1"/>
            <a:r>
              <a:rPr lang="en-US" dirty="0"/>
              <a:t>School was notified</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
        <p:nvSpPr>
          <p:cNvPr id="7" name="Content"/>
          <p:cNvSpPr txBox="1">
            <a:spLocks/>
          </p:cNvSpPr>
          <p:nvPr/>
        </p:nvSpPr>
        <p:spPr>
          <a:xfrm>
            <a:off x="4533900" y="1365450"/>
            <a:ext cx="4093500" cy="3480781"/>
          </a:xfrm>
          <a:prstGeom prst="rect">
            <a:avLst/>
          </a:prstGeom>
          <a:ln w="12700" cap="rnd" cmpd="sng" algn="ctr">
            <a:noFill/>
            <a:prstDash val="solid"/>
          </a:ln>
        </p:spPr>
        <p:txBody>
          <a:bodyPr vert="horz" wrap="square" lIns="0" tIns="36000" rIns="0" bIns="36000" rtlCol="0" anchor="t" anchorCtr="0">
            <a:normAutofit fontScale="85000" lnSpcReduction="20000"/>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District Response</a:t>
            </a:r>
          </a:p>
          <a:p>
            <a:r>
              <a:rPr lang="en-US" dirty="0"/>
              <a:t>Assistant Principal offered counseling for Student A</a:t>
            </a:r>
          </a:p>
          <a:p>
            <a:r>
              <a:rPr lang="en-US" dirty="0"/>
              <a:t>Administrators suggested having a campus security supervisor monitor Student A between classes to ensure Student B did not approach</a:t>
            </a:r>
          </a:p>
          <a:p>
            <a:r>
              <a:rPr lang="en-US" dirty="0"/>
              <a:t>School eventually suspended Student B in order to comply with the Protective Order</a:t>
            </a:r>
          </a:p>
          <a:p>
            <a:r>
              <a:rPr lang="en-US" dirty="0"/>
              <a:t>Student A’s parents say they were not provided information on sexual harassment complaint procedures</a:t>
            </a:r>
          </a:p>
        </p:txBody>
      </p:sp>
    </p:spTree>
    <p:extLst>
      <p:ext uri="{BB962C8B-B14F-4D97-AF65-F5344CB8AC3E}">
        <p14:creationId xmlns:p14="http://schemas.microsoft.com/office/powerpoint/2010/main" val="10725703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119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1346400"/>
            <a:ext cx="8579775" cy="3480781"/>
          </a:xfrm>
        </p:spPr>
        <p:txBody>
          <a:bodyPr>
            <a:normAutofit/>
          </a:bodyPr>
          <a:lstStyle/>
          <a:p>
            <a:r>
              <a:rPr lang="en-US" dirty="0"/>
              <a:t>What did Palo Alto do right in this instance</a:t>
            </a:r>
            <a:r>
              <a:rPr lang="en-US" dirty="0" smtClean="0"/>
              <a:t>?</a:t>
            </a:r>
            <a:endParaRPr lang="en-US" dirty="0"/>
          </a:p>
          <a:p>
            <a:r>
              <a:rPr lang="en-US" dirty="0"/>
              <a:t>What should Palo Alto have done differently?</a:t>
            </a:r>
          </a:p>
        </p:txBody>
      </p:sp>
      <p:sp>
        <p:nvSpPr>
          <p:cNvPr id="5" name="Slide Subtitle"/>
          <p:cNvSpPr>
            <a:spLocks noGrp="1"/>
          </p:cNvSpPr>
          <p:nvPr>
            <p:ph type="body" sz="quarter" idx="13"/>
          </p:nvPr>
        </p:nvSpPr>
        <p:spPr/>
        <p:txBody>
          <a:bodyPr/>
          <a:lstStyle/>
          <a:p>
            <a:r>
              <a:rPr lang="en-US" dirty="0" smtClean="0"/>
              <a:t>Case study: Palo Alto USD</a:t>
            </a:r>
            <a:endParaRPr lang="en-US" dirty="0"/>
          </a:p>
        </p:txBody>
      </p:sp>
      <p:sp>
        <p:nvSpPr>
          <p:cNvPr id="2" name="Slide Title"/>
          <p:cNvSpPr>
            <a:spLocks noGrp="1"/>
          </p:cNvSpPr>
          <p:nvPr>
            <p:ph type="title"/>
          </p:nvPr>
        </p:nvSpPr>
        <p:spPr/>
        <p:txBody>
          <a:bodyPr/>
          <a:lstStyle/>
          <a:p>
            <a:r>
              <a:rPr lang="en-US" dirty="0" smtClean="0"/>
              <a:t>District obligations concerning sexual violence</a:t>
            </a:r>
            <a:endParaRPr lang="en-US" dirty="0"/>
          </a:p>
        </p:txBody>
      </p:sp>
    </p:spTree>
    <p:extLst>
      <p:ext uri="{BB962C8B-B14F-4D97-AF65-F5344CB8AC3E}">
        <p14:creationId xmlns:p14="http://schemas.microsoft.com/office/powerpoint/2010/main" val="287998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is Title IX, and why did Congress enact it?</a:t>
            </a:r>
            <a:endParaRPr lang="en-US" dirty="0"/>
          </a:p>
        </p:txBody>
      </p:sp>
      <p:sp>
        <p:nvSpPr>
          <p:cNvPr id="9" name="TextBox 8"/>
          <p:cNvSpPr txBox="1"/>
          <p:nvPr/>
        </p:nvSpPr>
        <p:spPr>
          <a:xfrm>
            <a:off x="1524000" y="2895600"/>
            <a:ext cx="1447800" cy="707886"/>
          </a:xfrm>
          <a:prstGeom prst="rect">
            <a:avLst/>
          </a:prstGeom>
          <a:noFill/>
        </p:spPr>
        <p:txBody>
          <a:bodyPr wrap="square" rtlCol="0">
            <a:spAutoFit/>
          </a:bodyPr>
          <a:lstStyle/>
          <a:p>
            <a:r>
              <a:rPr lang="en-US" sz="2000" dirty="0" smtClean="0">
                <a:solidFill>
                  <a:schemeClr val="bg1"/>
                </a:solidFill>
              </a:rPr>
              <a:t>Excerpts from . . .</a:t>
            </a:r>
            <a:endParaRPr lang="en-US" sz="2000" dirty="0">
              <a:solidFill>
                <a:schemeClr val="bg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1249362"/>
            <a:ext cx="23241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764" y="1249362"/>
            <a:ext cx="2420938" cy="329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6335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120</a:t>
            </a:fld>
            <a:endParaRPr lang="en-US" dirty="0"/>
          </a:p>
        </p:txBody>
      </p:sp>
      <p:sp>
        <p:nvSpPr>
          <p:cNvPr id="4" name="Entity Name Placeholder"/>
          <p:cNvSpPr>
            <a:spLocks noGrp="1"/>
          </p:cNvSpPr>
          <p:nvPr>
            <p:ph type="ftr" sz="quarter" idx="3"/>
          </p:nvPr>
        </p:nvSpPr>
        <p:spPr>
          <a:xfrm>
            <a:off x="5725286" y="4837040"/>
            <a:ext cx="2895600" cy="216000"/>
          </a:xfrm>
        </p:spPr>
        <p:txBody>
          <a:bodyPr/>
          <a:lstStyle/>
          <a:p>
            <a:pPr algn="r"/>
            <a:r>
              <a:rPr lang="en-US" dirty="0" smtClean="0"/>
              <a:t>Hogan Lovells</a:t>
            </a:r>
          </a:p>
        </p:txBody>
      </p:sp>
      <p:sp>
        <p:nvSpPr>
          <p:cNvPr id="3" name="Content"/>
          <p:cNvSpPr>
            <a:spLocks noGrp="1"/>
          </p:cNvSpPr>
          <p:nvPr>
            <p:ph sz="quarter" idx="12"/>
          </p:nvPr>
        </p:nvSpPr>
        <p:spPr/>
        <p:txBody>
          <a:bodyPr/>
          <a:lstStyle/>
          <a:p>
            <a:pPr marL="0" indent="0">
              <a:buNone/>
            </a:pPr>
            <a:r>
              <a:rPr lang="en-US" sz="2400" b="1" dirty="0"/>
              <a:t>Middle school football team forfeits season after racially insensitive video</a:t>
            </a:r>
            <a:endParaRPr lang="en-US" sz="2400" b="1" dirty="0" smtClean="0"/>
          </a:p>
          <a:p>
            <a:pPr marL="0" indent="0">
              <a:buNone/>
            </a:pPr>
            <a:endParaRPr lang="en-US" dirty="0"/>
          </a:p>
          <a:p>
            <a:pPr marL="0" indent="0">
              <a:buNone/>
            </a:pPr>
            <a:r>
              <a:rPr lang="en-US" dirty="0" smtClean="0"/>
              <a:t>The </a:t>
            </a:r>
            <a:r>
              <a:rPr lang="en-US" dirty="0"/>
              <a:t>football team at Short Pump Middle School in Henrico County, Va., forfeited their season after a few players posted a racially insensitive video to Snapchat </a:t>
            </a:r>
            <a:r>
              <a:rPr lang="en-US" dirty="0" smtClean="0"/>
              <a:t>- </a:t>
            </a:r>
            <a:r>
              <a:rPr lang="en-US" u="sng" dirty="0" smtClean="0">
                <a:hlinkClick r:id="rId2"/>
              </a:rPr>
              <a:t>http://time.com/4992998/virginia-school-football-snapchat-video/</a:t>
            </a:r>
            <a:endParaRPr lang="en-US" u="sng" dirty="0" smtClean="0"/>
          </a:p>
          <a:p>
            <a:pPr marL="0" indent="0">
              <a:buNone/>
            </a:pPr>
            <a:endParaRPr lang="en-US" u="sng" dirty="0" smtClean="0"/>
          </a:p>
          <a:p>
            <a:pPr marL="0" indent="0">
              <a:buNone/>
            </a:pPr>
            <a:r>
              <a:rPr lang="en-US" dirty="0" smtClean="0"/>
              <a:t>	- Time, October 23, 2017</a:t>
            </a:r>
            <a:endParaRPr lang="en-US" dirty="0"/>
          </a:p>
          <a:p>
            <a:endParaRPr lang="en-US" dirty="0"/>
          </a:p>
        </p:txBody>
      </p:sp>
      <p:sp>
        <p:nvSpPr>
          <p:cNvPr id="2" name="Slide Title"/>
          <p:cNvSpPr>
            <a:spLocks noGrp="1"/>
          </p:cNvSpPr>
          <p:nvPr>
            <p:ph type="title"/>
          </p:nvPr>
        </p:nvSpPr>
        <p:spPr/>
        <p:txBody>
          <a:bodyPr/>
          <a:lstStyle/>
          <a:p>
            <a:r>
              <a:rPr lang="en-US" dirty="0" smtClean="0"/>
              <a:t>Another case study</a:t>
            </a:r>
            <a:endParaRPr lang="en-US" dirty="0"/>
          </a:p>
        </p:txBody>
      </p:sp>
    </p:spTree>
    <p:extLst>
      <p:ext uri="{BB962C8B-B14F-4D97-AF65-F5344CB8AC3E}">
        <p14:creationId xmlns:p14="http://schemas.microsoft.com/office/powerpoint/2010/main" val="40346091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121</a:t>
            </a:fld>
            <a:endParaRPr lang="en-US" dirty="0"/>
          </a:p>
        </p:txBody>
      </p:sp>
      <p:sp>
        <p:nvSpPr>
          <p:cNvPr id="4" name="Entity Name Placeholder"/>
          <p:cNvSpPr>
            <a:spLocks noGrp="1"/>
          </p:cNvSpPr>
          <p:nvPr>
            <p:ph type="ftr" sz="quarter" idx="3"/>
          </p:nvPr>
        </p:nvSpPr>
        <p:spPr>
          <a:xfrm>
            <a:off x="5725286" y="4837040"/>
            <a:ext cx="2895600" cy="216000"/>
          </a:xfrm>
        </p:spPr>
        <p:txBody>
          <a:bodyPr/>
          <a:lstStyle/>
          <a:p>
            <a:pPr algn="r"/>
            <a:r>
              <a:rPr lang="en-US" dirty="0" smtClean="0"/>
              <a:t>Hogan Lovells</a:t>
            </a:r>
          </a:p>
        </p:txBody>
      </p:sp>
      <p:sp>
        <p:nvSpPr>
          <p:cNvPr id="3" name="Content"/>
          <p:cNvSpPr>
            <a:spLocks noGrp="1"/>
          </p:cNvSpPr>
          <p:nvPr>
            <p:ph sz="quarter" idx="12"/>
          </p:nvPr>
        </p:nvSpPr>
        <p:spPr/>
        <p:txBody>
          <a:bodyPr/>
          <a:lstStyle/>
          <a:p>
            <a:pPr marL="0" indent="0">
              <a:buNone/>
            </a:pPr>
            <a:r>
              <a:rPr lang="en-US" sz="2400" b="1" dirty="0"/>
              <a:t>Middle school football team forfeits season after racially insensitive video</a:t>
            </a:r>
            <a:endParaRPr lang="en-US" sz="2400" b="1" dirty="0" smtClean="0"/>
          </a:p>
          <a:p>
            <a:pPr marL="0" indent="0">
              <a:buNone/>
            </a:pPr>
            <a:endParaRPr lang="en-US" dirty="0" smtClean="0"/>
          </a:p>
          <a:p>
            <a:pPr marL="0" indent="0">
              <a:buNone/>
            </a:pPr>
            <a:r>
              <a:rPr lang="en-US" dirty="0" smtClean="0"/>
              <a:t>Police </a:t>
            </a:r>
            <a:r>
              <a:rPr lang="en-US" dirty="0"/>
              <a:t>in Short Pump, Virginia are investigating a Snapchat video showing local white middle school football players faking sexual assault on African American </a:t>
            </a:r>
            <a:r>
              <a:rPr lang="en-US" dirty="0" smtClean="0"/>
              <a:t>students - </a:t>
            </a:r>
            <a:r>
              <a:rPr lang="en-US" u="sng" dirty="0">
                <a:hlinkClick r:id="rId2"/>
              </a:rPr>
              <a:t>https://</a:t>
            </a:r>
            <a:r>
              <a:rPr lang="en-US" u="sng" dirty="0" smtClean="0">
                <a:hlinkClick r:id="rId2"/>
              </a:rPr>
              <a:t>youtu.be/SNOHG4Jeyvk </a:t>
            </a:r>
            <a:endParaRPr lang="en-US" u="sng" dirty="0" smtClean="0"/>
          </a:p>
          <a:p>
            <a:pPr marL="0" indent="0">
              <a:buNone/>
            </a:pPr>
            <a:endParaRPr lang="en-US" dirty="0" smtClean="0"/>
          </a:p>
          <a:p>
            <a:pPr marL="0" indent="0">
              <a:buNone/>
            </a:pPr>
            <a:r>
              <a:rPr lang="en-US" dirty="0" smtClean="0"/>
              <a:t>	- </a:t>
            </a:r>
            <a:r>
              <a:rPr lang="en-US" dirty="0"/>
              <a:t>Washington Post, October 22, 2017</a:t>
            </a:r>
          </a:p>
          <a:p>
            <a:pPr marL="0" indent="0">
              <a:buNone/>
            </a:pPr>
            <a:endParaRPr lang="en-US" dirty="0"/>
          </a:p>
        </p:txBody>
      </p:sp>
      <p:sp>
        <p:nvSpPr>
          <p:cNvPr id="2" name="Slide Title"/>
          <p:cNvSpPr>
            <a:spLocks noGrp="1"/>
          </p:cNvSpPr>
          <p:nvPr>
            <p:ph type="title"/>
          </p:nvPr>
        </p:nvSpPr>
        <p:spPr/>
        <p:txBody>
          <a:bodyPr/>
          <a:lstStyle/>
          <a:p>
            <a:r>
              <a:rPr lang="en-US" dirty="0" smtClean="0"/>
              <a:t>Another case study continued</a:t>
            </a:r>
            <a:endParaRPr lang="en-US" dirty="0"/>
          </a:p>
        </p:txBody>
      </p:sp>
    </p:spTree>
    <p:extLst>
      <p:ext uri="{BB962C8B-B14F-4D97-AF65-F5344CB8AC3E}">
        <p14:creationId xmlns:p14="http://schemas.microsoft.com/office/powerpoint/2010/main" val="16402765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Transgender students</a:t>
            </a:r>
            <a:endParaRPr lang="en-US" dirty="0"/>
          </a:p>
        </p:txBody>
      </p:sp>
    </p:spTree>
    <p:extLst>
      <p:ext uri="{BB962C8B-B14F-4D97-AF65-F5344CB8AC3E}">
        <p14:creationId xmlns:p14="http://schemas.microsoft.com/office/powerpoint/2010/main" val="114387431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7999" y="1346400"/>
            <a:ext cx="8579775" cy="1311075"/>
          </a:xfrm>
        </p:spPr>
        <p:txBody>
          <a:bodyPr>
            <a:normAutofit lnSpcReduction="10000"/>
          </a:bodyPr>
          <a:lstStyle/>
          <a:p>
            <a:r>
              <a:rPr lang="en-US" dirty="0"/>
              <a:t>The legal obligations of schools for accommodating and protecting transgender students is in </a:t>
            </a:r>
            <a:r>
              <a:rPr lang="en-US" dirty="0" smtClean="0"/>
              <a:t>flux</a:t>
            </a:r>
            <a:endParaRPr lang="en-US" dirty="0"/>
          </a:p>
          <a:p>
            <a:r>
              <a:rPr lang="en-US" dirty="0"/>
              <a:t>Timeline of federal transgender policy developments over the last 2.5 years:</a:t>
            </a:r>
          </a:p>
        </p:txBody>
      </p:sp>
      <p:sp>
        <p:nvSpPr>
          <p:cNvPr id="5" name="Slide Subtitle"/>
          <p:cNvSpPr>
            <a:spLocks noGrp="1"/>
          </p:cNvSpPr>
          <p:nvPr>
            <p:ph type="body" sz="quarter" idx="13"/>
          </p:nvPr>
        </p:nvSpPr>
        <p:spPr/>
        <p:txBody>
          <a:bodyPr/>
          <a:lstStyle/>
          <a:p>
            <a:r>
              <a:rPr lang="en-US" dirty="0" smtClean="0"/>
              <a:t>Transgender students</a:t>
            </a:r>
            <a:endParaRPr lang="en-US" dirty="0"/>
          </a:p>
        </p:txBody>
      </p:sp>
      <p:sp>
        <p:nvSpPr>
          <p:cNvPr id="2" name="Slide Title"/>
          <p:cNvSpPr>
            <a:spLocks noGrp="1"/>
          </p:cNvSpPr>
          <p:nvPr>
            <p:ph type="title"/>
          </p:nvPr>
        </p:nvSpPr>
        <p:spPr/>
        <p:txBody>
          <a:bodyPr/>
          <a:lstStyle/>
          <a:p>
            <a:r>
              <a:rPr lang="en-US" dirty="0" smtClean="0"/>
              <a:t>Bullying and harassment based on sex</a:t>
            </a:r>
            <a:endParaRPr lang="en-US" dirty="0"/>
          </a:p>
        </p:txBody>
      </p:sp>
      <p:graphicFrame>
        <p:nvGraphicFramePr>
          <p:cNvPr id="7" name="Diagram 6"/>
          <p:cNvGraphicFramePr/>
          <p:nvPr>
            <p:extLst>
              <p:ext uri="{D42A27DB-BD31-4B8C-83A1-F6EECF244321}">
                <p14:modId xmlns:p14="http://schemas.microsoft.com/office/powerpoint/2010/main" val="873426703"/>
              </p:ext>
            </p:extLst>
          </p:nvPr>
        </p:nvGraphicFramePr>
        <p:xfrm>
          <a:off x="100052" y="2630717"/>
          <a:ext cx="8940580" cy="2219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Tree>
    <p:extLst>
      <p:ext uri="{BB962C8B-B14F-4D97-AF65-F5344CB8AC3E}">
        <p14:creationId xmlns:p14="http://schemas.microsoft.com/office/powerpoint/2010/main" val="17760112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1346400"/>
            <a:ext cx="8579775" cy="3480781"/>
          </a:xfrm>
        </p:spPr>
        <p:txBody>
          <a:bodyPr>
            <a:normAutofit fontScale="92500" lnSpcReduction="20000"/>
          </a:bodyPr>
          <a:lstStyle/>
          <a:p>
            <a:r>
              <a:rPr lang="en-US" dirty="0" smtClean="0"/>
              <a:t>Issued </a:t>
            </a:r>
            <a:r>
              <a:rPr lang="en-US" dirty="0"/>
              <a:t>June 6, 2017</a:t>
            </a:r>
          </a:p>
          <a:p>
            <a:r>
              <a:rPr lang="en-US" dirty="0"/>
              <a:t>Summary: </a:t>
            </a:r>
          </a:p>
          <a:p>
            <a:pPr lvl="1"/>
            <a:r>
              <a:rPr lang="en-US" dirty="0"/>
              <a:t>OCR should rely on Title IX and its implementing regulations in evaluating complaints of sex discrimination</a:t>
            </a:r>
          </a:p>
          <a:p>
            <a:pPr lvl="1"/>
            <a:r>
              <a:rPr lang="en-US" dirty="0"/>
              <a:t>Specified that OCR may assert subject matter jurisdiction over:</a:t>
            </a:r>
          </a:p>
          <a:p>
            <a:pPr lvl="2">
              <a:buFont typeface="Courier New" panose="02070309020205020404" pitchFamily="49" charset="0"/>
              <a:buChar char="o"/>
            </a:pPr>
            <a:r>
              <a:rPr lang="en-US" dirty="0"/>
              <a:t>Failure to promptly and equitably resolve a complaint of sex discrimination</a:t>
            </a:r>
          </a:p>
          <a:p>
            <a:pPr lvl="2">
              <a:buFont typeface="Courier New" panose="02070309020205020404" pitchFamily="49" charset="0"/>
              <a:buChar char="o"/>
            </a:pPr>
            <a:r>
              <a:rPr lang="en-US" dirty="0"/>
              <a:t>Failure to assess whether sexual or gender-based harassment (including not using preferred pronouns) </a:t>
            </a:r>
          </a:p>
          <a:p>
            <a:pPr lvl="2">
              <a:buFont typeface="Courier New" panose="02070309020205020404" pitchFamily="49" charset="0"/>
              <a:buChar char="o"/>
            </a:pPr>
            <a:r>
              <a:rPr lang="en-US" dirty="0"/>
              <a:t>Retaliation against a transgender student after discrimination concerns raised</a:t>
            </a:r>
          </a:p>
          <a:p>
            <a:pPr lvl="2">
              <a:buFont typeface="Courier New" panose="02070309020205020404" pitchFamily="49" charset="0"/>
              <a:buChar char="o"/>
            </a:pPr>
            <a:r>
              <a:rPr lang="en-US" dirty="0"/>
              <a:t>Different treatment based on sex stereotyping</a:t>
            </a:r>
          </a:p>
          <a:p>
            <a:r>
              <a:rPr lang="en-US" dirty="0"/>
              <a:t>Also provided script for dismissing claims from transgender students</a:t>
            </a:r>
          </a:p>
          <a:p>
            <a:endParaRPr lang="en-US" dirty="0"/>
          </a:p>
        </p:txBody>
      </p:sp>
      <p:sp>
        <p:nvSpPr>
          <p:cNvPr id="5" name="Slide Subtitle"/>
          <p:cNvSpPr>
            <a:spLocks noGrp="1"/>
          </p:cNvSpPr>
          <p:nvPr>
            <p:ph type="body" sz="quarter" idx="13"/>
          </p:nvPr>
        </p:nvSpPr>
        <p:spPr/>
        <p:txBody>
          <a:bodyPr>
            <a:normAutofit fontScale="92500"/>
          </a:bodyPr>
          <a:lstStyle/>
          <a:p>
            <a:r>
              <a:rPr lang="en-US" dirty="0"/>
              <a:t>OCR Instructions to the Field re Complaints Involving Transgender Students</a:t>
            </a:r>
          </a:p>
        </p:txBody>
      </p:sp>
      <p:sp>
        <p:nvSpPr>
          <p:cNvPr id="2" name="Slide Title"/>
          <p:cNvSpPr>
            <a:spLocks noGrp="1"/>
          </p:cNvSpPr>
          <p:nvPr>
            <p:ph type="title"/>
          </p:nvPr>
        </p:nvSpPr>
        <p:spPr/>
        <p:txBody>
          <a:bodyPr/>
          <a:lstStyle/>
          <a:p>
            <a:r>
              <a:rPr lang="en-US" dirty="0" smtClean="0"/>
              <a:t>OCR internal memo on transgender students</a:t>
            </a:r>
            <a:endParaRPr lang="en-US" dirty="0"/>
          </a:p>
        </p:txBody>
      </p:sp>
    </p:spTree>
    <p:extLst>
      <p:ext uri="{BB962C8B-B14F-4D97-AF65-F5344CB8AC3E}">
        <p14:creationId xmlns:p14="http://schemas.microsoft.com/office/powerpoint/2010/main" val="12479403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904876"/>
            <a:ext cx="8579775" cy="3922306"/>
          </a:xfrm>
        </p:spPr>
        <p:txBody>
          <a:bodyPr>
            <a:normAutofit fontScale="92500" lnSpcReduction="20000"/>
          </a:bodyPr>
          <a:lstStyle/>
          <a:p>
            <a:r>
              <a:rPr lang="en-US" dirty="0"/>
              <a:t>March 3, 2017:  13 states dropped their suit against the 2016 DCL </a:t>
            </a:r>
          </a:p>
          <a:p>
            <a:pPr lvl="1"/>
            <a:r>
              <a:rPr lang="en-US" dirty="0"/>
              <a:t>Were arguing that it improperly redefined sex discrimination under Titles VII and IX </a:t>
            </a:r>
          </a:p>
          <a:p>
            <a:pPr lvl="1"/>
            <a:r>
              <a:rPr lang="en-US" dirty="0"/>
              <a:t>Suit dismissed 9 days after revocation of OCR letters</a:t>
            </a:r>
          </a:p>
          <a:p>
            <a:r>
              <a:rPr lang="en-US" dirty="0"/>
              <a:t>March 6, 2017:  Supreme Court vacated and remanded Gloucester Cty. School Bd. v. G.G. </a:t>
            </a:r>
          </a:p>
          <a:p>
            <a:pPr lvl="1"/>
            <a:r>
              <a:rPr lang="en-US" dirty="0"/>
              <a:t>Sent transgender bathroom case back to 4th Circuit for reconsideration in light of withdrawal of </a:t>
            </a:r>
            <a:r>
              <a:rPr lang="en-US" dirty="0" smtClean="0"/>
              <a:t>DCL; the 4</a:t>
            </a:r>
            <a:r>
              <a:rPr lang="en-US" baseline="30000" dirty="0" smtClean="0"/>
              <a:t>th</a:t>
            </a:r>
            <a:r>
              <a:rPr lang="en-US" dirty="0" smtClean="0"/>
              <a:t> Circuit </a:t>
            </a:r>
            <a:r>
              <a:rPr lang="en-US" dirty="0"/>
              <a:t>in turn remanded the case to the </a:t>
            </a:r>
            <a:r>
              <a:rPr lang="en-US" dirty="0" smtClean="0"/>
              <a:t>federal district court</a:t>
            </a:r>
          </a:p>
          <a:p>
            <a:r>
              <a:rPr lang="en-US" dirty="0" smtClean="0"/>
              <a:t>May 2017: </a:t>
            </a:r>
            <a:r>
              <a:rPr lang="en-US" i="1" dirty="0" smtClean="0"/>
              <a:t>Whitaker </a:t>
            </a:r>
            <a:r>
              <a:rPr lang="en-US" i="1" dirty="0"/>
              <a:t>v. Kenosha Unified School District </a:t>
            </a:r>
            <a:endParaRPr lang="en-US" i="1" dirty="0" smtClean="0"/>
          </a:p>
          <a:p>
            <a:pPr lvl="1"/>
            <a:r>
              <a:rPr lang="en-US" dirty="0" smtClean="0"/>
              <a:t>7th </a:t>
            </a:r>
            <a:r>
              <a:rPr lang="en-US" dirty="0"/>
              <a:t>Circuit upheld a preliminary injunction that will prevent school district from forcing the plaintiff, a transgender student, to use the bathroom of his sex assigned at birth rather than his gender identity</a:t>
            </a:r>
          </a:p>
          <a:p>
            <a:pPr lvl="1"/>
            <a:r>
              <a:rPr lang="en-US" dirty="0"/>
              <a:t>Court found plaintiff could suffer irreparable harm if forced to use other bathroom and that his chances to succeed on the merits are “better than negligible”</a:t>
            </a:r>
          </a:p>
          <a:p>
            <a:pPr lvl="1"/>
            <a:r>
              <a:rPr lang="en-US" dirty="0"/>
              <a:t>Argued and decided after the revocation of the Obama administration transgender guidance</a:t>
            </a:r>
          </a:p>
          <a:p>
            <a:endParaRPr lang="en-US" dirty="0"/>
          </a:p>
          <a:p>
            <a:endParaRPr lang="en-US" dirty="0"/>
          </a:p>
        </p:txBody>
      </p:sp>
      <p:sp>
        <p:nvSpPr>
          <p:cNvPr id="2" name="Slide Title"/>
          <p:cNvSpPr>
            <a:spLocks noGrp="1"/>
          </p:cNvSpPr>
          <p:nvPr>
            <p:ph type="title"/>
          </p:nvPr>
        </p:nvSpPr>
        <p:spPr/>
        <p:txBody>
          <a:bodyPr/>
          <a:lstStyle/>
          <a:p>
            <a:r>
              <a:rPr lang="en-US" dirty="0" smtClean="0"/>
              <a:t>Legal events following revocation of OCR DCL (Feb. 2017)</a:t>
            </a:r>
            <a:endParaRPr lang="en-US" dirty="0"/>
          </a:p>
        </p:txBody>
      </p:sp>
    </p:spTree>
    <p:extLst>
      <p:ext uri="{BB962C8B-B14F-4D97-AF65-F5344CB8AC3E}">
        <p14:creationId xmlns:p14="http://schemas.microsoft.com/office/powerpoint/2010/main" val="21691818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endParaRPr lang="de-DE" dirty="0" smtClean="0"/>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126</a:t>
            </a:fld>
            <a:endParaRPr lang="en-GB" dirty="0"/>
          </a:p>
        </p:txBody>
      </p:sp>
      <p:sp>
        <p:nvSpPr>
          <p:cNvPr id="4" name="Content Placeholder 3"/>
          <p:cNvSpPr>
            <a:spLocks noGrp="1"/>
          </p:cNvSpPr>
          <p:nvPr>
            <p:ph sz="quarter" idx="12"/>
          </p:nvPr>
        </p:nvSpPr>
        <p:spPr>
          <a:xfrm>
            <a:off x="288000" y="932948"/>
            <a:ext cx="8568000" cy="3480781"/>
          </a:xfrm>
        </p:spPr>
        <p:txBody>
          <a:bodyPr/>
          <a:lstStyle/>
          <a:p>
            <a:r>
              <a:rPr lang="en-US" dirty="0"/>
              <a:t>On June of 2017, Connecticut State Department of Education issued guidance on civil rights protections for transgender students.</a:t>
            </a:r>
          </a:p>
          <a:p>
            <a:r>
              <a:rPr lang="en-US" dirty="0"/>
              <a:t>Guidance addresses a range of topics and states that “issues that arise often must be resolved in context of local communities, and school district leaders should consult their legal counsel regarding how the applicable laws and regulations may affect the policy decisions they are making for their schools.”</a:t>
            </a:r>
          </a:p>
          <a:p>
            <a:endParaRPr lang="en-US" dirty="0"/>
          </a:p>
        </p:txBody>
      </p:sp>
      <p:sp>
        <p:nvSpPr>
          <p:cNvPr id="6" name="Title 5"/>
          <p:cNvSpPr>
            <a:spLocks noGrp="1"/>
          </p:cNvSpPr>
          <p:nvPr>
            <p:ph type="title"/>
          </p:nvPr>
        </p:nvSpPr>
        <p:spPr/>
        <p:txBody>
          <a:bodyPr/>
          <a:lstStyle/>
          <a:p>
            <a:r>
              <a:rPr lang="en-US" sz="2400" dirty="0"/>
              <a:t>Legal events following revocation of OCR Transgender Guidance (February 2017)</a:t>
            </a:r>
          </a:p>
        </p:txBody>
      </p:sp>
    </p:spTree>
    <p:extLst>
      <p:ext uri="{BB962C8B-B14F-4D97-AF65-F5344CB8AC3E}">
        <p14:creationId xmlns:p14="http://schemas.microsoft.com/office/powerpoint/2010/main" val="28666981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endParaRPr lang="de-DE" dirty="0" smtClean="0"/>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127</a:t>
            </a:fld>
            <a:endParaRPr lang="en-GB" dirty="0"/>
          </a:p>
        </p:txBody>
      </p:sp>
      <p:sp>
        <p:nvSpPr>
          <p:cNvPr id="4" name="Content Placeholder 3"/>
          <p:cNvSpPr>
            <a:spLocks noGrp="1"/>
          </p:cNvSpPr>
          <p:nvPr>
            <p:ph sz="quarter" idx="12"/>
          </p:nvPr>
        </p:nvSpPr>
        <p:spPr>
          <a:xfrm>
            <a:off x="288000" y="948850"/>
            <a:ext cx="8568000" cy="3480781"/>
          </a:xfrm>
        </p:spPr>
        <p:txBody>
          <a:bodyPr/>
          <a:lstStyle/>
          <a:p>
            <a:r>
              <a:rPr lang="en-US" dirty="0"/>
              <a:t>Connecticut Guidance states that “students and parents/guardians have the right to enforce Title IX directly by filing a lawsuit in court and/or seeking enforcement by appropriate state authorities. . . [s]</a:t>
            </a:r>
            <a:r>
              <a:rPr lang="en-US" dirty="0" err="1"/>
              <a:t>tudents</a:t>
            </a:r>
            <a:r>
              <a:rPr lang="en-US" dirty="0"/>
              <a:t> and parents/guardians also have the right to enforce protections against gender identity discrimination established by Connecticut law.”</a:t>
            </a:r>
          </a:p>
        </p:txBody>
      </p:sp>
      <p:sp>
        <p:nvSpPr>
          <p:cNvPr id="6" name="Title 5"/>
          <p:cNvSpPr>
            <a:spLocks noGrp="1"/>
          </p:cNvSpPr>
          <p:nvPr>
            <p:ph type="title"/>
          </p:nvPr>
        </p:nvSpPr>
        <p:spPr/>
        <p:txBody>
          <a:bodyPr/>
          <a:lstStyle/>
          <a:p>
            <a:r>
              <a:rPr lang="en-US" sz="2400" dirty="0"/>
              <a:t>Legal events following revocation of OCR Transgender Guidance (February 2017)</a:t>
            </a:r>
          </a:p>
        </p:txBody>
      </p:sp>
    </p:spTree>
    <p:extLst>
      <p:ext uri="{BB962C8B-B14F-4D97-AF65-F5344CB8AC3E}">
        <p14:creationId xmlns:p14="http://schemas.microsoft.com/office/powerpoint/2010/main" val="42785194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endParaRPr lang="de-DE" dirty="0" smtClean="0"/>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128</a:t>
            </a:fld>
            <a:endParaRPr lang="en-GB" dirty="0"/>
          </a:p>
        </p:txBody>
      </p:sp>
      <p:sp>
        <p:nvSpPr>
          <p:cNvPr id="4" name="Content Placeholder 3"/>
          <p:cNvSpPr>
            <a:spLocks noGrp="1"/>
          </p:cNvSpPr>
          <p:nvPr>
            <p:ph sz="quarter" idx="12"/>
          </p:nvPr>
        </p:nvSpPr>
        <p:spPr>
          <a:xfrm>
            <a:off x="288000" y="956801"/>
            <a:ext cx="8568000" cy="3480781"/>
          </a:xfrm>
        </p:spPr>
        <p:txBody>
          <a:bodyPr/>
          <a:lstStyle/>
          <a:p>
            <a:r>
              <a:rPr lang="en-US" dirty="0"/>
              <a:t>Connecticut Guidance states that “[b]</a:t>
            </a:r>
            <a:r>
              <a:rPr lang="en-US" dirty="0" err="1"/>
              <a:t>ecause</a:t>
            </a:r>
            <a:r>
              <a:rPr lang="en-US" dirty="0"/>
              <a:t> of uncertainty concerning how OCR will handle complaints of gender identity discrimination during the Trump administration, CSDE recommends that students, parents and guardians, file complaints with OCR and CHRO if they are unable to resolve issues directly with the school district.”</a:t>
            </a:r>
          </a:p>
          <a:p>
            <a:endParaRPr lang="en-US" dirty="0"/>
          </a:p>
        </p:txBody>
      </p:sp>
      <p:sp>
        <p:nvSpPr>
          <p:cNvPr id="6" name="Title 5"/>
          <p:cNvSpPr>
            <a:spLocks noGrp="1"/>
          </p:cNvSpPr>
          <p:nvPr>
            <p:ph type="title"/>
          </p:nvPr>
        </p:nvSpPr>
        <p:spPr/>
        <p:txBody>
          <a:bodyPr/>
          <a:lstStyle/>
          <a:p>
            <a:r>
              <a:rPr lang="en-US" sz="2400" dirty="0"/>
              <a:t>Legal events following revocation of OCR Transgender Guidance (February 2017)</a:t>
            </a:r>
          </a:p>
        </p:txBody>
      </p:sp>
    </p:spTree>
    <p:extLst>
      <p:ext uri="{BB962C8B-B14F-4D97-AF65-F5344CB8AC3E}">
        <p14:creationId xmlns:p14="http://schemas.microsoft.com/office/powerpoint/2010/main" val="39933289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endParaRPr lang="de-DE" dirty="0" smtClean="0"/>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129</a:t>
            </a:fld>
            <a:endParaRPr lang="en-GB" dirty="0"/>
          </a:p>
        </p:txBody>
      </p:sp>
      <p:sp>
        <p:nvSpPr>
          <p:cNvPr id="4" name="Content Placeholder 3"/>
          <p:cNvSpPr>
            <a:spLocks noGrp="1"/>
          </p:cNvSpPr>
          <p:nvPr>
            <p:ph sz="quarter" idx="12"/>
          </p:nvPr>
        </p:nvSpPr>
        <p:spPr>
          <a:xfrm>
            <a:off x="288000" y="948850"/>
            <a:ext cx="8568000" cy="3480781"/>
          </a:xfrm>
        </p:spPr>
        <p:txBody>
          <a:bodyPr/>
          <a:lstStyle/>
          <a:p>
            <a:r>
              <a:rPr lang="en-US" sz="2400" dirty="0"/>
              <a:t>An Example of Topic in Connecticut Guidance</a:t>
            </a:r>
          </a:p>
          <a:p>
            <a:pPr lvl="1"/>
            <a:r>
              <a:rPr lang="en-US" sz="2000" dirty="0"/>
              <a:t>“Students are not required to produce documents that reflect gender identity in order to have the right to be treated consistent with their gender identity . . . schools are expected to treat students consistent with the student’s state gender identity even if the education records or identification documents indicate a different sex.  Similarly the school’s obligation to treat a student consistent with the student’s gender identity or expression does not require notice from parent or guardian.”</a:t>
            </a:r>
          </a:p>
          <a:p>
            <a:endParaRPr lang="en-US" dirty="0"/>
          </a:p>
        </p:txBody>
      </p:sp>
      <p:sp>
        <p:nvSpPr>
          <p:cNvPr id="6" name="Title 5"/>
          <p:cNvSpPr>
            <a:spLocks noGrp="1"/>
          </p:cNvSpPr>
          <p:nvPr>
            <p:ph type="title"/>
          </p:nvPr>
        </p:nvSpPr>
        <p:spPr/>
        <p:txBody>
          <a:bodyPr/>
          <a:lstStyle/>
          <a:p>
            <a:r>
              <a:rPr lang="en-US" sz="2400" dirty="0"/>
              <a:t>Legal events following revocation of OCR Transgender Guidance (February 2017)</a:t>
            </a:r>
          </a:p>
        </p:txBody>
      </p:sp>
    </p:spTree>
    <p:extLst>
      <p:ext uri="{BB962C8B-B14F-4D97-AF65-F5344CB8AC3E}">
        <p14:creationId xmlns:p14="http://schemas.microsoft.com/office/powerpoint/2010/main" val="192277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is Title IX, and why did Congress enact it?</a:t>
            </a:r>
            <a:endParaRPr lang="en-US" dirty="0"/>
          </a:p>
        </p:txBody>
      </p:sp>
      <p:sp>
        <p:nvSpPr>
          <p:cNvPr id="9" name="TextBox 8"/>
          <p:cNvSpPr txBox="1"/>
          <p:nvPr/>
        </p:nvSpPr>
        <p:spPr>
          <a:xfrm>
            <a:off x="1524000" y="2895600"/>
            <a:ext cx="1447800" cy="707886"/>
          </a:xfrm>
          <a:prstGeom prst="rect">
            <a:avLst/>
          </a:prstGeom>
          <a:noFill/>
        </p:spPr>
        <p:txBody>
          <a:bodyPr wrap="square" rtlCol="0">
            <a:spAutoFit/>
          </a:bodyPr>
          <a:lstStyle/>
          <a:p>
            <a:r>
              <a:rPr lang="en-US" sz="2000" dirty="0" smtClean="0">
                <a:solidFill>
                  <a:schemeClr val="bg1"/>
                </a:solidFill>
              </a:rPr>
              <a:t>Excerpts from . . .</a:t>
            </a:r>
            <a:endParaRPr lang="en-US" sz="2000" dirty="0">
              <a:solidFill>
                <a:schemeClr val="bg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53740"/>
            <a:ext cx="2276475" cy="334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930" y="1153740"/>
            <a:ext cx="2373346" cy="334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8551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endParaRPr lang="de-DE" dirty="0" smtClean="0"/>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130</a:t>
            </a:fld>
            <a:endParaRPr lang="en-GB" dirty="0"/>
          </a:p>
        </p:txBody>
      </p:sp>
      <p:sp>
        <p:nvSpPr>
          <p:cNvPr id="4" name="Content Placeholder 3"/>
          <p:cNvSpPr>
            <a:spLocks noGrp="1"/>
          </p:cNvSpPr>
          <p:nvPr>
            <p:ph sz="quarter" idx="12"/>
          </p:nvPr>
        </p:nvSpPr>
        <p:spPr>
          <a:xfrm>
            <a:off x="288000" y="948850"/>
            <a:ext cx="8568000" cy="3480781"/>
          </a:xfrm>
        </p:spPr>
        <p:txBody>
          <a:bodyPr/>
          <a:lstStyle/>
          <a:p>
            <a:r>
              <a:rPr lang="en-US" sz="2400" dirty="0"/>
              <a:t>Another Example in Connecticut Guidance</a:t>
            </a:r>
          </a:p>
          <a:p>
            <a:pPr lvl="1"/>
            <a:r>
              <a:rPr lang="en-US" sz="2000" dirty="0"/>
              <a:t>“Under federal and state laws, CSDE policies and procedures and Executive Order No. 56, schools are required to provide access to the restroom that corresponds to a student’s gender identity at school, even when this differs from their sex assigned at birth. . . In communicating with students, families and staff about this requirement, schools may find it helpful to note that a private restroom option will be made available to any student.” </a:t>
            </a:r>
          </a:p>
          <a:p>
            <a:endParaRPr lang="en-US" dirty="0"/>
          </a:p>
        </p:txBody>
      </p:sp>
      <p:sp>
        <p:nvSpPr>
          <p:cNvPr id="6" name="Title 5"/>
          <p:cNvSpPr>
            <a:spLocks noGrp="1"/>
          </p:cNvSpPr>
          <p:nvPr>
            <p:ph type="title"/>
          </p:nvPr>
        </p:nvSpPr>
        <p:spPr/>
        <p:txBody>
          <a:bodyPr/>
          <a:lstStyle/>
          <a:p>
            <a:r>
              <a:rPr lang="en-US" sz="2400" dirty="0"/>
              <a:t>Legal events following revocation of OCR Transgender Guidance (February 2017)</a:t>
            </a:r>
          </a:p>
        </p:txBody>
      </p:sp>
    </p:spTree>
    <p:extLst>
      <p:ext uri="{BB962C8B-B14F-4D97-AF65-F5344CB8AC3E}">
        <p14:creationId xmlns:p14="http://schemas.microsoft.com/office/powerpoint/2010/main" val="25872121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904876"/>
            <a:ext cx="8579775" cy="3922306"/>
          </a:xfrm>
        </p:spPr>
        <p:txBody>
          <a:bodyPr>
            <a:normAutofit fontScale="92500" lnSpcReduction="10000"/>
          </a:bodyPr>
          <a:lstStyle/>
          <a:p>
            <a:r>
              <a:rPr lang="en-US" dirty="0" smtClean="0"/>
              <a:t>June </a:t>
            </a:r>
            <a:r>
              <a:rPr lang="en-US" dirty="0"/>
              <a:t>2017: OCR’s Sparta, Ohio OCR investigation closed </a:t>
            </a:r>
          </a:p>
          <a:p>
            <a:pPr lvl="1"/>
            <a:r>
              <a:rPr lang="en-US" dirty="0"/>
              <a:t>Elementary school case involving transgender student’s access to the bathroom of their gender identity</a:t>
            </a:r>
          </a:p>
          <a:p>
            <a:pPr lvl="1"/>
            <a:r>
              <a:rPr lang="en-US" dirty="0"/>
              <a:t>Case closed because the student settled with the school district</a:t>
            </a:r>
          </a:p>
          <a:p>
            <a:pPr lvl="1"/>
            <a:r>
              <a:rPr lang="en-US" dirty="0"/>
              <a:t>Earlier OCR findings that a student had suffered discrimination at school withdrawn, citing revocation of the 2016 DCL</a:t>
            </a:r>
          </a:p>
          <a:p>
            <a:pPr lvl="2">
              <a:buFont typeface="Courier New" panose="02070309020205020404" pitchFamily="49" charset="0"/>
              <a:buChar char="o"/>
            </a:pPr>
            <a:r>
              <a:rPr lang="en-US" dirty="0"/>
              <a:t>Unusual to withdraw a federal investigator’s legal </a:t>
            </a:r>
            <a:r>
              <a:rPr lang="en-US" dirty="0" smtClean="0"/>
              <a:t>conclusion</a:t>
            </a:r>
          </a:p>
          <a:p>
            <a:r>
              <a:rPr lang="en-US" dirty="0" smtClean="0"/>
              <a:t>August 25, 2017: </a:t>
            </a:r>
            <a:r>
              <a:rPr lang="en-US" i="1" dirty="0" smtClean="0"/>
              <a:t>Doe v. Boyertown Area School District</a:t>
            </a:r>
          </a:p>
          <a:p>
            <a:pPr lvl="1"/>
            <a:r>
              <a:rPr lang="en-US" dirty="0" smtClean="0"/>
              <a:t>School district implemented a policy to allow transgender students to use facilities consistent with their gender identities</a:t>
            </a:r>
          </a:p>
          <a:p>
            <a:pPr lvl="1"/>
            <a:r>
              <a:rPr lang="en-US" dirty="0" smtClean="0"/>
              <a:t>Parents of cisgender students objected to having to share facilities with transgender students</a:t>
            </a:r>
          </a:p>
          <a:p>
            <a:pPr lvl="1"/>
            <a:r>
              <a:rPr lang="en-US" dirty="0" smtClean="0"/>
              <a:t>Third Circuit rejected the families’ request for a preliminary injunction, finding no violation of Title IX</a:t>
            </a:r>
            <a:endParaRPr lang="en-US" dirty="0"/>
          </a:p>
          <a:p>
            <a:endParaRPr lang="en-US" dirty="0"/>
          </a:p>
          <a:p>
            <a:endParaRPr lang="en-US" dirty="0"/>
          </a:p>
        </p:txBody>
      </p:sp>
      <p:sp>
        <p:nvSpPr>
          <p:cNvPr id="2" name="Slide Title"/>
          <p:cNvSpPr>
            <a:spLocks noGrp="1"/>
          </p:cNvSpPr>
          <p:nvPr>
            <p:ph type="title"/>
          </p:nvPr>
        </p:nvSpPr>
        <p:spPr/>
        <p:txBody>
          <a:bodyPr/>
          <a:lstStyle/>
          <a:p>
            <a:r>
              <a:rPr lang="en-US" dirty="0" smtClean="0"/>
              <a:t>Legal events following revocation of OCR DCL (Feb. 2017)</a:t>
            </a:r>
            <a:endParaRPr lang="en-US" dirty="0"/>
          </a:p>
        </p:txBody>
      </p:sp>
    </p:spTree>
    <p:extLst>
      <p:ext uri="{BB962C8B-B14F-4D97-AF65-F5344CB8AC3E}">
        <p14:creationId xmlns:p14="http://schemas.microsoft.com/office/powerpoint/2010/main" val="34337544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Athletics</a:t>
            </a:r>
            <a:endParaRPr lang="en-US" dirty="0"/>
          </a:p>
        </p:txBody>
      </p:sp>
    </p:spTree>
    <p:extLst>
      <p:ext uri="{BB962C8B-B14F-4D97-AF65-F5344CB8AC3E}">
        <p14:creationId xmlns:p14="http://schemas.microsoft.com/office/powerpoint/2010/main" val="32631531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4876"/>
            <a:ext cx="7189126" cy="3922306"/>
          </a:xfrm>
        </p:spPr>
        <p:txBody>
          <a:bodyPr>
            <a:normAutofit/>
          </a:bodyPr>
          <a:lstStyle/>
          <a:p>
            <a:r>
              <a:rPr lang="en-US" dirty="0"/>
              <a:t>Federal regulations provide:</a:t>
            </a:r>
          </a:p>
          <a:p>
            <a:pPr marL="0" indent="0">
              <a:buNone/>
            </a:pPr>
            <a:r>
              <a:rPr lang="en-US" dirty="0" smtClean="0"/>
              <a:t>“</a:t>
            </a:r>
            <a:r>
              <a:rPr lang="en-US" dirty="0"/>
              <a:t>No person shall, on the basis of sex, be excluded from participation in, be denied the benefits of, be treated differently from another person or otherwise be discriminated against in any interscholastic, intercollegiate, club or intramural athletics offered by a recipient, and no recipient shall provide any such athletics separately on such basis.”</a:t>
            </a:r>
          </a:p>
          <a:p>
            <a:pPr marL="0" indent="0">
              <a:buNone/>
            </a:pPr>
            <a:r>
              <a:rPr lang="en-US" dirty="0"/>
              <a:t>			-- 34 C.F.R. 106.41(a).</a:t>
            </a:r>
          </a:p>
          <a:p>
            <a:endParaRPr lang="en-US" dirty="0"/>
          </a:p>
          <a:p>
            <a:endParaRPr lang="en-US" dirty="0"/>
          </a:p>
        </p:txBody>
      </p:sp>
      <p:sp>
        <p:nvSpPr>
          <p:cNvPr id="2" name="Slide Title"/>
          <p:cNvSpPr>
            <a:spLocks noGrp="1"/>
          </p:cNvSpPr>
          <p:nvPr>
            <p:ph type="title"/>
          </p:nvPr>
        </p:nvSpPr>
        <p:spPr/>
        <p:txBody>
          <a:bodyPr/>
          <a:lstStyle/>
          <a:p>
            <a:r>
              <a:rPr lang="en-US" dirty="0" smtClean="0"/>
              <a:t>Athletics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779" y="457200"/>
            <a:ext cx="137019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88920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904876"/>
            <a:ext cx="8598825" cy="3922306"/>
          </a:xfrm>
        </p:spPr>
        <p:txBody>
          <a:bodyPr>
            <a:normAutofit/>
          </a:bodyPr>
          <a:lstStyle/>
          <a:p>
            <a:pPr marL="0" indent="0" algn="ctr">
              <a:buNone/>
            </a:pPr>
            <a:r>
              <a:rPr lang="en-US" u="sng" dirty="0" smtClean="0"/>
              <a:t>Participation </a:t>
            </a:r>
            <a:r>
              <a:rPr lang="en-US" u="sng" dirty="0"/>
              <a:t>in Athletics Before and After Title </a:t>
            </a:r>
            <a:r>
              <a:rPr lang="en-US" u="sng" dirty="0" smtClean="0"/>
              <a:t>IX</a:t>
            </a:r>
            <a:endParaRPr lang="en-US" u="sng" dirty="0"/>
          </a:p>
          <a:p>
            <a:endParaRPr lang="en-US" dirty="0"/>
          </a:p>
        </p:txBody>
      </p:sp>
      <p:sp>
        <p:nvSpPr>
          <p:cNvPr id="2" name="Slide Title"/>
          <p:cNvSpPr>
            <a:spLocks noGrp="1"/>
          </p:cNvSpPr>
          <p:nvPr>
            <p:ph type="title"/>
          </p:nvPr>
        </p:nvSpPr>
        <p:spPr/>
        <p:txBody>
          <a:bodyPr/>
          <a:lstStyle/>
          <a:p>
            <a:r>
              <a:rPr lang="en-US" dirty="0" smtClean="0"/>
              <a:t>Athletics</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590592697"/>
              </p:ext>
            </p:extLst>
          </p:nvPr>
        </p:nvGraphicFramePr>
        <p:xfrm>
          <a:off x="184150" y="1573530"/>
          <a:ext cx="8794749" cy="1112520"/>
        </p:xfrm>
        <a:graphic>
          <a:graphicData uri="http://schemas.openxmlformats.org/drawingml/2006/table">
            <a:tbl>
              <a:tblPr firstRow="1" bandRow="1">
                <a:tableStyleId>{5C22544A-7EE6-4342-B048-85BDC9FD1C3A}</a:tableStyleId>
              </a:tblPr>
              <a:tblGrid>
                <a:gridCol w="2931583"/>
                <a:gridCol w="2931583"/>
                <a:gridCol w="2931583"/>
              </a:tblGrid>
              <a:tr h="370840">
                <a:tc>
                  <a:txBody>
                    <a:bodyPr/>
                    <a:lstStyle/>
                    <a:p>
                      <a:pPr algn="ctr"/>
                      <a:r>
                        <a:rPr lang="en-US" dirty="0" smtClean="0"/>
                        <a:t>School Year</a:t>
                      </a:r>
                      <a:endParaRPr lang="en-US" dirty="0"/>
                    </a:p>
                  </a:txBody>
                  <a:tcPr/>
                </a:tc>
                <a:tc>
                  <a:txBody>
                    <a:bodyPr/>
                    <a:lstStyle/>
                    <a:p>
                      <a:pPr algn="ctr"/>
                      <a:r>
                        <a:rPr lang="en-US" dirty="0" smtClean="0"/>
                        <a:t>Boys</a:t>
                      </a:r>
                      <a:endParaRPr lang="en-US" dirty="0"/>
                    </a:p>
                  </a:txBody>
                  <a:tcPr/>
                </a:tc>
                <a:tc>
                  <a:txBody>
                    <a:bodyPr/>
                    <a:lstStyle/>
                    <a:p>
                      <a:pPr algn="ctr"/>
                      <a:r>
                        <a:rPr lang="en-US" dirty="0" smtClean="0"/>
                        <a:t>Girls</a:t>
                      </a:r>
                      <a:endParaRPr lang="en-US" dirty="0"/>
                    </a:p>
                  </a:txBody>
                  <a:tcPr/>
                </a:tc>
              </a:tr>
              <a:tr h="370840">
                <a:tc>
                  <a:txBody>
                    <a:bodyPr/>
                    <a:lstStyle/>
                    <a:p>
                      <a:r>
                        <a:rPr lang="en-US" dirty="0" smtClean="0"/>
                        <a:t>1971-1972</a:t>
                      </a:r>
                      <a:endParaRPr lang="en-US" dirty="0"/>
                    </a:p>
                  </a:txBody>
                  <a:tcPr/>
                </a:tc>
                <a:tc>
                  <a:txBody>
                    <a:bodyPr/>
                    <a:lstStyle/>
                    <a:p>
                      <a:r>
                        <a:rPr lang="en-US" dirty="0" smtClean="0"/>
                        <a:t>3,666,917</a:t>
                      </a:r>
                      <a:endParaRPr lang="en-US" dirty="0"/>
                    </a:p>
                  </a:txBody>
                  <a:tcPr/>
                </a:tc>
                <a:tc>
                  <a:txBody>
                    <a:bodyPr/>
                    <a:lstStyle/>
                    <a:p>
                      <a:r>
                        <a:rPr lang="en-US" dirty="0" smtClean="0"/>
                        <a:t>294,015</a:t>
                      </a:r>
                      <a:endParaRPr lang="en-US" dirty="0"/>
                    </a:p>
                  </a:txBody>
                  <a:tcPr/>
                </a:tc>
              </a:tr>
              <a:tr h="370840">
                <a:tc>
                  <a:txBody>
                    <a:bodyPr/>
                    <a:lstStyle/>
                    <a:p>
                      <a:r>
                        <a:rPr lang="en-US" dirty="0" smtClean="0"/>
                        <a:t>2016-2017</a:t>
                      </a:r>
                      <a:endParaRPr lang="en-US" dirty="0"/>
                    </a:p>
                  </a:txBody>
                  <a:tcPr/>
                </a:tc>
                <a:tc>
                  <a:txBody>
                    <a:bodyPr/>
                    <a:lstStyle/>
                    <a:p>
                      <a:r>
                        <a:rPr lang="en-US" dirty="0" smtClean="0"/>
                        <a:t>4,563,238</a:t>
                      </a:r>
                      <a:endParaRPr lang="en-US" dirty="0"/>
                    </a:p>
                  </a:txBody>
                  <a:tcPr/>
                </a:tc>
                <a:tc>
                  <a:txBody>
                    <a:bodyPr/>
                    <a:lstStyle/>
                    <a:p>
                      <a:r>
                        <a:rPr lang="en-US" b="0" dirty="0" smtClean="0"/>
                        <a:t>3,400,297</a:t>
                      </a:r>
                      <a:endParaRPr lang="en-US" b="0" dirty="0"/>
                    </a:p>
                  </a:txBody>
                  <a:tcPr/>
                </a:tc>
              </a:tr>
            </a:tbl>
          </a:graphicData>
        </a:graphic>
      </p:graphicFrame>
      <p:sp>
        <p:nvSpPr>
          <p:cNvPr id="9" name="Rectangle 8"/>
          <p:cNvSpPr/>
          <p:nvPr/>
        </p:nvSpPr>
        <p:spPr>
          <a:xfrm>
            <a:off x="447675" y="4781194"/>
            <a:ext cx="6696075" cy="246221"/>
          </a:xfrm>
          <a:prstGeom prst="rect">
            <a:avLst/>
          </a:prstGeom>
        </p:spPr>
        <p:txBody>
          <a:bodyPr wrap="square">
            <a:spAutoFit/>
          </a:bodyPr>
          <a:lstStyle/>
          <a:p>
            <a:pPr marL="533400" indent="-533400">
              <a:buFontTx/>
              <a:buNone/>
            </a:pPr>
            <a:r>
              <a:rPr lang="en-US" sz="1000" u="sng" dirty="0" smtClean="0"/>
              <a:t>Source</a:t>
            </a:r>
            <a:r>
              <a:rPr lang="en-US" sz="1000" dirty="0" smtClean="0"/>
              <a:t>: National Federation of State High School Associations (2016).</a:t>
            </a:r>
            <a:endParaRPr lang="en-US" sz="1000" dirty="0"/>
          </a:p>
        </p:txBody>
      </p:sp>
    </p:spTree>
    <p:extLst>
      <p:ext uri="{BB962C8B-B14F-4D97-AF65-F5344CB8AC3E}">
        <p14:creationId xmlns:p14="http://schemas.microsoft.com/office/powerpoint/2010/main" val="391939364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7999" y="904876"/>
            <a:ext cx="8560725" cy="3922306"/>
          </a:xfrm>
        </p:spPr>
        <p:txBody>
          <a:bodyPr>
            <a:normAutofit/>
          </a:bodyPr>
          <a:lstStyle/>
          <a:p>
            <a:r>
              <a:rPr lang="en-US" dirty="0" smtClean="0"/>
              <a:t>In FY 2016, OCR:</a:t>
            </a:r>
          </a:p>
          <a:p>
            <a:pPr lvl="1"/>
            <a:r>
              <a:rPr lang="en-US" dirty="0" smtClean="0"/>
              <a:t>Received 6,251 complaints related to equal access to athletic opportunities and benefits (</a:t>
            </a:r>
            <a:r>
              <a:rPr lang="en-US" i="1" dirty="0" smtClean="0"/>
              <a:t>note</a:t>
            </a:r>
            <a:r>
              <a:rPr lang="en-US" dirty="0" smtClean="0"/>
              <a:t>: More than 6,000 of the complaints were filed by a single complainant)</a:t>
            </a:r>
          </a:p>
          <a:p>
            <a:r>
              <a:rPr lang="en-US" dirty="0" smtClean="0"/>
              <a:t>In </a:t>
            </a:r>
            <a:r>
              <a:rPr lang="en-US" dirty="0"/>
              <a:t>FY 2015, OCR:</a:t>
            </a:r>
          </a:p>
          <a:p>
            <a:pPr lvl="1"/>
            <a:r>
              <a:rPr lang="en-US" dirty="0"/>
              <a:t>Received </a:t>
            </a:r>
            <a:r>
              <a:rPr lang="en-US" dirty="0" smtClean="0"/>
              <a:t>1,771 </a:t>
            </a:r>
            <a:r>
              <a:rPr lang="en-US" dirty="0"/>
              <a:t>complaints and resolved 1658 complaints related to equal access to athletic opportunities and benefits, and </a:t>
            </a:r>
          </a:p>
          <a:p>
            <a:pPr lvl="1"/>
            <a:r>
              <a:rPr lang="en-US" dirty="0"/>
              <a:t>Started 5 compliance reviews involving equal access to athletic opportunities and benefits and resolved 1 review.</a:t>
            </a:r>
          </a:p>
          <a:p>
            <a:endParaRPr lang="en-US" dirty="0"/>
          </a:p>
          <a:p>
            <a:endParaRPr lang="en-US" dirty="0"/>
          </a:p>
        </p:txBody>
      </p:sp>
      <p:sp>
        <p:nvSpPr>
          <p:cNvPr id="2" name="Slide Title"/>
          <p:cNvSpPr>
            <a:spLocks noGrp="1"/>
          </p:cNvSpPr>
          <p:nvPr>
            <p:ph type="title"/>
          </p:nvPr>
        </p:nvSpPr>
        <p:spPr/>
        <p:txBody>
          <a:bodyPr/>
          <a:lstStyle/>
          <a:p>
            <a:r>
              <a:rPr lang="en-US" dirty="0" smtClean="0"/>
              <a:t>OCR enforcement of equal access to athletic opportunities</a:t>
            </a:r>
            <a:endParaRPr lang="en-US" dirty="0"/>
          </a:p>
        </p:txBody>
      </p:sp>
    </p:spTree>
    <p:extLst>
      <p:ext uri="{BB962C8B-B14F-4D97-AF65-F5344CB8AC3E}">
        <p14:creationId xmlns:p14="http://schemas.microsoft.com/office/powerpoint/2010/main" val="37135274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136</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87999" y="904876"/>
            <a:ext cx="8560725" cy="3922306"/>
          </a:xfrm>
        </p:spPr>
        <p:txBody>
          <a:bodyPr>
            <a:normAutofit fontScale="92500" lnSpcReduction="20000"/>
          </a:bodyPr>
          <a:lstStyle/>
          <a:p>
            <a:r>
              <a:rPr lang="en-US" dirty="0"/>
              <a:t>The Women’s Sports Foundation, founded by Billy Jean King, notes the following benefits of sports:</a:t>
            </a:r>
          </a:p>
          <a:p>
            <a:pPr lvl="1"/>
            <a:endParaRPr lang="en-US" dirty="0"/>
          </a:p>
          <a:p>
            <a:pPr lvl="1"/>
            <a:r>
              <a:rPr lang="en-US" dirty="0"/>
              <a:t>High school girls who play sports are less likely to be involved in an unintended pregnancy; more likely to get better grades in school and more likely to graduate than girls who do not play sports</a:t>
            </a:r>
            <a:r>
              <a:rPr lang="en-US" dirty="0" smtClean="0"/>
              <a:t>.</a:t>
            </a:r>
            <a:endParaRPr lang="en-US" dirty="0"/>
          </a:p>
          <a:p>
            <a:pPr lvl="1"/>
            <a:r>
              <a:rPr lang="en-US" dirty="0"/>
              <a:t>As little as four hours of exercise a week may reduce a teenage girl’s risk of breast cancer by up to 60%; breast cancer is a disease that afflicts one out of every eight American women. </a:t>
            </a:r>
            <a:endParaRPr lang="en-US" dirty="0" smtClean="0"/>
          </a:p>
          <a:p>
            <a:pPr lvl="1"/>
            <a:r>
              <a:rPr lang="en-US" dirty="0" smtClean="0"/>
              <a:t>Girls </a:t>
            </a:r>
            <a:r>
              <a:rPr lang="en-US" dirty="0"/>
              <a:t>and women who play sports have higher levels of confidence and self-esteem and lower levels of depression</a:t>
            </a:r>
            <a:r>
              <a:rPr lang="en-US" dirty="0" smtClean="0"/>
              <a:t>.</a:t>
            </a:r>
            <a:endParaRPr lang="en-US" dirty="0"/>
          </a:p>
          <a:p>
            <a:pPr lvl="1"/>
            <a:r>
              <a:rPr lang="en-US" dirty="0"/>
              <a:t>Girls and women who play sports have a more positive body image and experience higher states of psychological well-being than girls and women who do not play sports.</a:t>
            </a:r>
          </a:p>
          <a:p>
            <a:pPr marL="0" indent="0">
              <a:buNone/>
            </a:pPr>
            <a:endParaRPr lang="en-US" sz="1500" dirty="0"/>
          </a:p>
          <a:p>
            <a:pPr marL="0" indent="0">
              <a:buNone/>
            </a:pPr>
            <a:r>
              <a:rPr lang="en-US" sz="1500" dirty="0" smtClean="0"/>
              <a:t>(</a:t>
            </a:r>
            <a:r>
              <a:rPr lang="en-US" sz="1500" u="sng" dirty="0" smtClean="0"/>
              <a:t>Source</a:t>
            </a:r>
            <a:r>
              <a:rPr lang="en-US" sz="1500" dirty="0" smtClean="0"/>
              <a:t>: Women’s </a:t>
            </a:r>
            <a:r>
              <a:rPr lang="en-US" sz="1500" dirty="0"/>
              <a:t>Sports Foundation, “Benefits – Why Sports Participation for Girls and Women</a:t>
            </a:r>
            <a:r>
              <a:rPr lang="en-US" sz="1500" dirty="0" smtClean="0"/>
              <a:t>”.)</a:t>
            </a:r>
            <a:endParaRPr lang="en-US" sz="1500" dirty="0"/>
          </a:p>
          <a:p>
            <a:endParaRPr lang="en-US" dirty="0"/>
          </a:p>
        </p:txBody>
      </p:sp>
      <p:sp>
        <p:nvSpPr>
          <p:cNvPr id="2" name="Slide Title"/>
          <p:cNvSpPr>
            <a:spLocks noGrp="1"/>
          </p:cNvSpPr>
          <p:nvPr>
            <p:ph type="title"/>
          </p:nvPr>
        </p:nvSpPr>
        <p:spPr/>
        <p:txBody>
          <a:bodyPr/>
          <a:lstStyle/>
          <a:p>
            <a:r>
              <a:rPr lang="en-US" dirty="0" smtClean="0"/>
              <a:t>OCR enforcement of equal access to athletic opportunities</a:t>
            </a:r>
            <a:endParaRPr lang="en-US" dirty="0"/>
          </a:p>
        </p:txBody>
      </p:sp>
    </p:spTree>
    <p:extLst>
      <p:ext uri="{BB962C8B-B14F-4D97-AF65-F5344CB8AC3E}">
        <p14:creationId xmlns:p14="http://schemas.microsoft.com/office/powerpoint/2010/main" val="334752105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137</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87999" y="904876"/>
            <a:ext cx="8560725" cy="3922306"/>
          </a:xfrm>
        </p:spPr>
        <p:txBody>
          <a:bodyPr>
            <a:normAutofit/>
          </a:bodyPr>
          <a:lstStyle/>
          <a:p>
            <a:r>
              <a:rPr lang="en-US" dirty="0"/>
              <a:t>Schools are providing equal participation opportunities to their male &amp; female students if</a:t>
            </a:r>
            <a:r>
              <a:rPr lang="en-US" dirty="0" smtClean="0"/>
              <a:t>:</a:t>
            </a:r>
            <a:endParaRPr lang="en-US" dirty="0"/>
          </a:p>
          <a:p>
            <a:r>
              <a:rPr lang="en-US" dirty="0"/>
              <a:t>Prong 1:  Athletic participation opportunities for males and females are </a:t>
            </a:r>
            <a:r>
              <a:rPr lang="en-US" i="1" dirty="0">
                <a:solidFill>
                  <a:schemeClr val="accent6"/>
                </a:solidFill>
              </a:rPr>
              <a:t>substantially proportionate</a:t>
            </a:r>
            <a:r>
              <a:rPr lang="en-US" dirty="0"/>
              <a:t> to their respective enrollments; </a:t>
            </a:r>
            <a:r>
              <a:rPr lang="en-US" b="1" dirty="0"/>
              <a:t>OR </a:t>
            </a:r>
          </a:p>
          <a:p>
            <a:r>
              <a:rPr lang="en-US" dirty="0"/>
              <a:t>Prong 2:  The school has a </a:t>
            </a:r>
            <a:r>
              <a:rPr lang="en-US" i="1" dirty="0">
                <a:solidFill>
                  <a:schemeClr val="accent6"/>
                </a:solidFill>
              </a:rPr>
              <a:t>history and continuing practice </a:t>
            </a:r>
            <a:r>
              <a:rPr lang="en-US" dirty="0"/>
              <a:t>of expanding athletic participation opportunities for the underrepresented sex (which is demonstrably responsive to the developing interests and abilities of the members of that sex); </a:t>
            </a:r>
            <a:r>
              <a:rPr lang="en-US" b="1" dirty="0"/>
              <a:t>OR </a:t>
            </a:r>
          </a:p>
          <a:p>
            <a:r>
              <a:rPr lang="en-US" dirty="0"/>
              <a:t>Prong 3:  The school has </a:t>
            </a:r>
            <a:r>
              <a:rPr lang="en-US" i="1" dirty="0">
                <a:solidFill>
                  <a:schemeClr val="accent6"/>
                </a:solidFill>
              </a:rPr>
              <a:t>fully and effectively accommodated </a:t>
            </a:r>
            <a:r>
              <a:rPr lang="en-US" dirty="0"/>
              <a:t>the interests and abilities of the underrepresented sex with its present program.</a:t>
            </a:r>
          </a:p>
          <a:p>
            <a:endParaRPr lang="en-US" dirty="0"/>
          </a:p>
        </p:txBody>
      </p:sp>
      <p:sp>
        <p:nvSpPr>
          <p:cNvPr id="2" name="Slide Title"/>
          <p:cNvSpPr>
            <a:spLocks noGrp="1"/>
          </p:cNvSpPr>
          <p:nvPr>
            <p:ph type="title"/>
          </p:nvPr>
        </p:nvSpPr>
        <p:spPr/>
        <p:txBody>
          <a:bodyPr/>
          <a:lstStyle/>
          <a:p>
            <a:r>
              <a:rPr lang="en-US" dirty="0" smtClean="0"/>
              <a:t>ED’s Three-Part Test</a:t>
            </a:r>
            <a:endParaRPr lang="en-US" dirty="0"/>
          </a:p>
        </p:txBody>
      </p:sp>
    </p:spTree>
    <p:extLst>
      <p:ext uri="{BB962C8B-B14F-4D97-AF65-F5344CB8AC3E}">
        <p14:creationId xmlns:p14="http://schemas.microsoft.com/office/powerpoint/2010/main" val="28433630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138</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88000" y="904876"/>
            <a:ext cx="4369726" cy="3922306"/>
          </a:xfrm>
        </p:spPr>
        <p:txBody>
          <a:bodyPr>
            <a:normAutofit/>
          </a:bodyPr>
          <a:lstStyle/>
          <a:p>
            <a:r>
              <a:rPr lang="en-US" b="1" dirty="0"/>
              <a:t>Participation should be proportionate to enrollment</a:t>
            </a:r>
            <a:r>
              <a:rPr lang="en-US" b="1" dirty="0" smtClean="0"/>
              <a:t>.</a:t>
            </a:r>
            <a:endParaRPr lang="en-US" b="1" dirty="0"/>
          </a:p>
          <a:p>
            <a:r>
              <a:rPr lang="en-US" dirty="0"/>
              <a:t>Example:  OCR Resolution Agreement with Portland Public Schools (Maine) </a:t>
            </a:r>
            <a:r>
              <a:rPr lang="en-US" dirty="0" smtClean="0"/>
              <a:t>(</a:t>
            </a:r>
            <a:r>
              <a:rPr lang="en-US" dirty="0"/>
              <a:t>September 2013</a:t>
            </a:r>
            <a:r>
              <a:rPr lang="en-US" dirty="0" smtClean="0"/>
              <a:t>)</a:t>
            </a:r>
            <a:endParaRPr lang="en-US" dirty="0"/>
          </a:p>
          <a:p>
            <a:pPr lvl="1"/>
            <a:r>
              <a:rPr lang="en-US" dirty="0"/>
              <a:t>OCR conducted a compliance </a:t>
            </a:r>
            <a:r>
              <a:rPr lang="en-US" dirty="0" smtClean="0"/>
              <a:t>review, and </a:t>
            </a:r>
            <a:r>
              <a:rPr lang="en-US" dirty="0"/>
              <a:t>determined that in 2010-11, girls were underrepresented in the District’s athletics program, with a disparity of 3.64%. In 2011-12, that disparity remained and even grew slightly to 3.74%. </a:t>
            </a:r>
          </a:p>
          <a:p>
            <a:endParaRPr lang="en-US" dirty="0"/>
          </a:p>
        </p:txBody>
      </p:sp>
      <p:sp>
        <p:nvSpPr>
          <p:cNvPr id="2" name="Slide Title"/>
          <p:cNvSpPr>
            <a:spLocks noGrp="1"/>
          </p:cNvSpPr>
          <p:nvPr>
            <p:ph type="title"/>
          </p:nvPr>
        </p:nvSpPr>
        <p:spPr/>
        <p:txBody>
          <a:bodyPr/>
          <a:lstStyle/>
          <a:p>
            <a:r>
              <a:rPr lang="en-US" dirty="0" smtClean="0"/>
              <a:t>ED’s Three-Part Test: Prong One (proportionality)</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990600"/>
            <a:ext cx="45529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1517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139</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a:bodyPr>
          <a:lstStyle/>
          <a:p>
            <a:r>
              <a:rPr lang="en-US" dirty="0" smtClean="0"/>
              <a:t>Example (continued):  </a:t>
            </a:r>
            <a:r>
              <a:rPr lang="en-US" dirty="0"/>
              <a:t>OCR Resolution Agreement with Portland Public Schools (Maine) </a:t>
            </a:r>
            <a:r>
              <a:rPr lang="en-US" dirty="0" smtClean="0"/>
              <a:t>(</a:t>
            </a:r>
            <a:r>
              <a:rPr lang="en-US" dirty="0"/>
              <a:t>September 2013</a:t>
            </a:r>
            <a:r>
              <a:rPr lang="en-US" dirty="0" smtClean="0"/>
              <a:t>)</a:t>
            </a:r>
            <a:endParaRPr lang="en-US" dirty="0"/>
          </a:p>
          <a:p>
            <a:pPr lvl="1"/>
            <a:r>
              <a:rPr lang="en-US" dirty="0"/>
              <a:t>OCR </a:t>
            </a:r>
            <a:r>
              <a:rPr lang="en-US" dirty="0" smtClean="0"/>
              <a:t>determined </a:t>
            </a:r>
            <a:r>
              <a:rPr lang="en-US" dirty="0"/>
              <a:t>how many athletic participation opportunities the school district would need to create at each of its schools in order to be in compliance with Title IX.</a:t>
            </a:r>
          </a:p>
          <a:p>
            <a:pPr lvl="1"/>
            <a:r>
              <a:rPr lang="en-US" dirty="0"/>
              <a:t>OCR noted that “[i]t is also possible that the two high schools could collaborate – as they currently do with girls’ hockey – if there is an insufficient number of students to create a team at either school but there would be a sufficient number to create a combined team.”</a:t>
            </a:r>
          </a:p>
          <a:p>
            <a:endParaRPr lang="en-US" dirty="0"/>
          </a:p>
        </p:txBody>
      </p:sp>
      <p:sp>
        <p:nvSpPr>
          <p:cNvPr id="2" name="Slide Title"/>
          <p:cNvSpPr>
            <a:spLocks noGrp="1"/>
          </p:cNvSpPr>
          <p:nvPr>
            <p:ph type="title"/>
          </p:nvPr>
        </p:nvSpPr>
        <p:spPr/>
        <p:txBody>
          <a:bodyPr/>
          <a:lstStyle/>
          <a:p>
            <a:r>
              <a:rPr lang="en-US" dirty="0" smtClean="0"/>
              <a:t>ED’s Three-Part Test: Prong One (proportionality)</a:t>
            </a:r>
            <a:endParaRPr lang="en-US" dirty="0"/>
          </a:p>
        </p:txBody>
      </p:sp>
    </p:spTree>
    <p:extLst>
      <p:ext uri="{BB962C8B-B14F-4D97-AF65-F5344CB8AC3E}">
        <p14:creationId xmlns:p14="http://schemas.microsoft.com/office/powerpoint/2010/main" val="48467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is Title IX, and why did Congress enact it?</a:t>
            </a:r>
            <a:endParaRPr lang="en-US" dirty="0"/>
          </a:p>
        </p:txBody>
      </p:sp>
      <p:sp>
        <p:nvSpPr>
          <p:cNvPr id="9" name="TextBox 8"/>
          <p:cNvSpPr txBox="1"/>
          <p:nvPr/>
        </p:nvSpPr>
        <p:spPr>
          <a:xfrm>
            <a:off x="1524000" y="2895600"/>
            <a:ext cx="1447800" cy="707886"/>
          </a:xfrm>
          <a:prstGeom prst="rect">
            <a:avLst/>
          </a:prstGeom>
          <a:noFill/>
        </p:spPr>
        <p:txBody>
          <a:bodyPr wrap="square" rtlCol="0">
            <a:spAutoFit/>
          </a:bodyPr>
          <a:lstStyle/>
          <a:p>
            <a:r>
              <a:rPr lang="en-US" sz="2000" dirty="0" smtClean="0">
                <a:solidFill>
                  <a:schemeClr val="bg1"/>
                </a:solidFill>
              </a:rPr>
              <a:t>Excerpts from . . .</a:t>
            </a:r>
            <a:endParaRPr lang="en-US" sz="2000" dirty="0">
              <a:solidFill>
                <a:schemeClr val="bg1"/>
              </a:solidFill>
            </a:endParaRPr>
          </a:p>
        </p:txBody>
      </p:sp>
      <p:sp>
        <p:nvSpPr>
          <p:cNvPr id="3" name="Rectangle 2"/>
          <p:cNvSpPr/>
          <p:nvPr/>
        </p:nvSpPr>
        <p:spPr>
          <a:xfrm>
            <a:off x="3324225" y="4544545"/>
            <a:ext cx="4572000" cy="246221"/>
          </a:xfrm>
          <a:prstGeom prst="rect">
            <a:avLst/>
          </a:prstGeom>
        </p:spPr>
        <p:txBody>
          <a:bodyPr>
            <a:spAutoFit/>
          </a:bodyPr>
          <a:lstStyle/>
          <a:p>
            <a:pPr marL="533400" indent="-533400">
              <a:buFontTx/>
              <a:buNone/>
            </a:pPr>
            <a:r>
              <a:rPr lang="en-US" sz="1000" u="sng" dirty="0" smtClean="0"/>
              <a:t>Source</a:t>
            </a:r>
            <a:r>
              <a:rPr lang="en-US" sz="1000" dirty="0" smtClean="0"/>
              <a:t>: National Federation of State High School Associations (2011).</a:t>
            </a:r>
            <a:endParaRPr 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4" y="754435"/>
            <a:ext cx="5592762" cy="374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8993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140</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a:bodyPr>
          <a:lstStyle/>
          <a:p>
            <a:r>
              <a:rPr lang="en-US" dirty="0"/>
              <a:t>Cheerleading is not a “sport” for purposes of complying with Title IX</a:t>
            </a:r>
            <a:r>
              <a:rPr lang="en-US" dirty="0" smtClean="0"/>
              <a:t>.</a:t>
            </a:r>
            <a:endParaRPr lang="en-US" dirty="0"/>
          </a:p>
          <a:p>
            <a:r>
              <a:rPr lang="en-US" i="1" dirty="0"/>
              <a:t>Biediger v. Quinnipiac University</a:t>
            </a:r>
            <a:r>
              <a:rPr lang="en-US" dirty="0"/>
              <a:t>, 691 F.3d 85 (2nd Cir. 2012</a:t>
            </a:r>
            <a:r>
              <a:rPr lang="en-US" dirty="0" smtClean="0"/>
              <a:t>)</a:t>
            </a:r>
            <a:endParaRPr lang="en-US" dirty="0"/>
          </a:p>
          <a:p>
            <a:pPr lvl="1"/>
            <a:r>
              <a:rPr lang="en-US" dirty="0"/>
              <a:t>The court held that competitive cheerleading did not count for purposes of complying with Title IX</a:t>
            </a:r>
            <a:r>
              <a:rPr lang="en-US" dirty="0" smtClean="0"/>
              <a:t>.</a:t>
            </a:r>
            <a:endParaRPr lang="en-US" dirty="0"/>
          </a:p>
          <a:p>
            <a:pPr lvl="1"/>
            <a:r>
              <a:rPr lang="en-US" dirty="0"/>
              <a:t>The court held: “For purposes of determining the number of genuine varsity athletic participation opportunities that Quinnipiac afforded women students, the district court correctly declined to count: . . . any of the 30 roster positions for women's competitive cheerleading because that activity was not yet sufficiently organized or its rules sufficiently defined to afford women genuine participation opportunities in a varsity sport</a:t>
            </a:r>
            <a:r>
              <a:rPr lang="en-US" dirty="0" smtClean="0"/>
              <a:t>.”</a:t>
            </a:r>
            <a:endParaRPr lang="en-US" dirty="0"/>
          </a:p>
          <a:p>
            <a:pPr lvl="1"/>
            <a:r>
              <a:rPr lang="en-US" dirty="0"/>
              <a:t>The court cited the district court’s observation “that competitive cheerleading is not yet recognized as a ‘sport,’ or even an ‘emerging sport,’ by the NCAA.”</a:t>
            </a:r>
          </a:p>
        </p:txBody>
      </p:sp>
      <p:sp>
        <p:nvSpPr>
          <p:cNvPr id="2" name="Slide Title"/>
          <p:cNvSpPr>
            <a:spLocks noGrp="1"/>
          </p:cNvSpPr>
          <p:nvPr>
            <p:ph type="title"/>
          </p:nvPr>
        </p:nvSpPr>
        <p:spPr/>
        <p:txBody>
          <a:bodyPr/>
          <a:lstStyle/>
          <a:p>
            <a:r>
              <a:rPr lang="en-US" dirty="0" smtClean="0"/>
              <a:t>ED’s Three-Part Test: Prong One (proportionality)</a:t>
            </a:r>
            <a:endParaRPr lang="en-US" dirty="0"/>
          </a:p>
        </p:txBody>
      </p:sp>
    </p:spTree>
    <p:extLst>
      <p:ext uri="{BB962C8B-B14F-4D97-AF65-F5344CB8AC3E}">
        <p14:creationId xmlns:p14="http://schemas.microsoft.com/office/powerpoint/2010/main" val="37248157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141</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a:bodyPr>
          <a:lstStyle/>
          <a:p>
            <a:r>
              <a:rPr lang="en-US" b="1" dirty="0"/>
              <a:t>The school has a history and continuing practice of expanding athletic participation opportunities for the underrepresented sex</a:t>
            </a:r>
            <a:r>
              <a:rPr lang="en-US" b="1" dirty="0" smtClean="0"/>
              <a:t>.</a:t>
            </a:r>
            <a:endParaRPr lang="en-US" b="1" dirty="0"/>
          </a:p>
          <a:p>
            <a:pPr lvl="1"/>
            <a:r>
              <a:rPr lang="en-US" dirty="0"/>
              <a:t>Look at the historical record for the school </a:t>
            </a:r>
            <a:r>
              <a:rPr lang="en-US" dirty="0" smtClean="0"/>
              <a:t>district</a:t>
            </a:r>
            <a:endParaRPr lang="en-US" dirty="0"/>
          </a:p>
          <a:p>
            <a:pPr lvl="1"/>
            <a:r>
              <a:rPr lang="en-US" dirty="0"/>
              <a:t>Examine whether the school district’s plan is demonstrably responsive to the developing interests and abilities of the members of the underrepresented sex</a:t>
            </a:r>
          </a:p>
        </p:txBody>
      </p:sp>
      <p:sp>
        <p:nvSpPr>
          <p:cNvPr id="2" name="Slide Title"/>
          <p:cNvSpPr>
            <a:spLocks noGrp="1"/>
          </p:cNvSpPr>
          <p:nvPr>
            <p:ph type="title"/>
          </p:nvPr>
        </p:nvSpPr>
        <p:spPr/>
        <p:txBody>
          <a:bodyPr/>
          <a:lstStyle/>
          <a:p>
            <a:r>
              <a:rPr lang="en-US" dirty="0" smtClean="0"/>
              <a:t>ED’s Three-Part Test: Prong Two (Program Expansion)</a:t>
            </a:r>
            <a:endParaRPr lang="en-US" dirty="0"/>
          </a:p>
        </p:txBody>
      </p:sp>
    </p:spTree>
    <p:extLst>
      <p:ext uri="{BB962C8B-B14F-4D97-AF65-F5344CB8AC3E}">
        <p14:creationId xmlns:p14="http://schemas.microsoft.com/office/powerpoint/2010/main" val="39021681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142</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fontScale="85000" lnSpcReduction="20000"/>
          </a:bodyPr>
          <a:lstStyle/>
          <a:p>
            <a:r>
              <a:rPr lang="en-US" b="1" dirty="0"/>
              <a:t>Example:  OCR Resolution Agreement with Portland School District (Maine) </a:t>
            </a:r>
          </a:p>
          <a:p>
            <a:pPr marL="0" indent="0">
              <a:buNone/>
            </a:pPr>
            <a:r>
              <a:rPr lang="en-US" dirty="0" smtClean="0"/>
              <a:t>“</a:t>
            </a:r>
            <a:r>
              <a:rPr lang="en-US" dirty="0"/>
              <a:t>In analyzing this part of the Three Part Test, OCR reviewed the start date (or best estimate) for every sport offered by the District that had a recorded history.  The District informed OCR that the start dates of many additional sports were unknown or could not be defined with any accuracy because they were started long ago.  </a:t>
            </a:r>
            <a:r>
              <a:rPr lang="en-US" dirty="0" smtClean="0"/>
              <a:t>. . .OCR </a:t>
            </a:r>
            <a:r>
              <a:rPr lang="en-US" dirty="0"/>
              <a:t>reviewed team pictures from the early 1900s that indicated that boys’ football and baseball started at approximately the same time.  . . . The District has canceled or combined sports teams for the underrepresented sex in the past few years, . . .</a:t>
            </a:r>
          </a:p>
          <a:p>
            <a:pPr marL="0" indent="0">
              <a:buNone/>
            </a:pPr>
            <a:r>
              <a:rPr lang="en-US" dirty="0" smtClean="0"/>
              <a:t>“</a:t>
            </a:r>
            <a:r>
              <a:rPr lang="en-US" dirty="0"/>
              <a:t>Based on this information, OCR concluded that the District could not demonstrate both a ‘history’ and ‘continuing practice’ of program expansion for its underrepresented sex.  While there were periods of time in the District’s history when it increased participation opportunities for girls, there were significant periods of time when little or no expansion occurred and other, more recent periods of time when the District shrunk its program offering for girls.  Accordingly, OCR determined that the District did not meet part two of the Three Part Test.”</a:t>
            </a:r>
          </a:p>
        </p:txBody>
      </p:sp>
      <p:sp>
        <p:nvSpPr>
          <p:cNvPr id="2" name="Slide Title"/>
          <p:cNvSpPr>
            <a:spLocks noGrp="1"/>
          </p:cNvSpPr>
          <p:nvPr>
            <p:ph type="title"/>
          </p:nvPr>
        </p:nvSpPr>
        <p:spPr/>
        <p:txBody>
          <a:bodyPr/>
          <a:lstStyle/>
          <a:p>
            <a:r>
              <a:rPr lang="en-US" dirty="0" smtClean="0"/>
              <a:t>ED’s Three-Part Test: Prong Two (Program Expansion)</a:t>
            </a:r>
            <a:endParaRPr lang="en-US" dirty="0"/>
          </a:p>
        </p:txBody>
      </p:sp>
    </p:spTree>
    <p:extLst>
      <p:ext uri="{BB962C8B-B14F-4D97-AF65-F5344CB8AC3E}">
        <p14:creationId xmlns:p14="http://schemas.microsoft.com/office/powerpoint/2010/main" val="252530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143</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fontScale="77500" lnSpcReduction="20000"/>
          </a:bodyPr>
          <a:lstStyle/>
          <a:p>
            <a:pPr marL="0" indent="0">
              <a:buNone/>
            </a:pPr>
            <a:r>
              <a:rPr lang="en-US" sz="2300" b="1" dirty="0" smtClean="0"/>
              <a:t>The </a:t>
            </a:r>
            <a:r>
              <a:rPr lang="en-US" sz="2300" b="1" dirty="0"/>
              <a:t>school has fully and effectively </a:t>
            </a:r>
            <a:r>
              <a:rPr lang="en-US" sz="2300" b="1" dirty="0" smtClean="0"/>
              <a:t>accommodated </a:t>
            </a:r>
            <a:r>
              <a:rPr lang="en-US" sz="2300" b="1" dirty="0"/>
              <a:t>the interests and abilities of the underrepresented </a:t>
            </a:r>
            <a:r>
              <a:rPr lang="en-US" sz="2300" b="1" dirty="0" smtClean="0"/>
              <a:t>sex.</a:t>
            </a:r>
          </a:p>
          <a:p>
            <a:r>
              <a:rPr lang="en-US" dirty="0" smtClean="0"/>
              <a:t>OCR will consider the following:</a:t>
            </a:r>
            <a:endParaRPr lang="en-US" dirty="0"/>
          </a:p>
          <a:p>
            <a:pPr lvl="1">
              <a:buFont typeface="Arial" panose="020B0604020202020204" pitchFamily="34" charset="0"/>
              <a:buChar char="−"/>
            </a:pPr>
            <a:r>
              <a:rPr lang="en-US" dirty="0"/>
              <a:t>Is there unmet interest in a particular sport?</a:t>
            </a:r>
          </a:p>
          <a:p>
            <a:pPr lvl="2">
              <a:buFont typeface="Courier New" panose="02070309020205020404" pitchFamily="49" charset="0"/>
              <a:buChar char="o"/>
            </a:pPr>
            <a:r>
              <a:rPr lang="en-US" sz="1400" dirty="0"/>
              <a:t>Does the institution use nondiscriminatory methods of assessment when determining athletic interests and abilities of students?</a:t>
            </a:r>
          </a:p>
          <a:p>
            <a:pPr lvl="2">
              <a:buFont typeface="Courier New" panose="02070309020205020404" pitchFamily="49" charset="0"/>
              <a:buChar char="o"/>
            </a:pPr>
            <a:r>
              <a:rPr lang="en-US" sz="1400" dirty="0"/>
              <a:t>Was a viable team eliminated?</a:t>
            </a:r>
          </a:p>
          <a:p>
            <a:pPr lvl="2">
              <a:buFont typeface="Courier New" panose="02070309020205020404" pitchFamily="49" charset="0"/>
              <a:buChar char="o"/>
            </a:pPr>
            <a:r>
              <a:rPr lang="en-US" sz="1400" dirty="0"/>
              <a:t>Were there multiple indicators of interest?</a:t>
            </a:r>
          </a:p>
          <a:p>
            <a:pPr lvl="2">
              <a:buFont typeface="Courier New" panose="02070309020205020404" pitchFamily="49" charset="0"/>
              <a:buChar char="o"/>
            </a:pPr>
            <a:r>
              <a:rPr lang="en-US" sz="1400" dirty="0"/>
              <a:t>Were there multiple indicators of ability?</a:t>
            </a:r>
          </a:p>
          <a:p>
            <a:pPr lvl="2">
              <a:buFont typeface="Courier New" panose="02070309020205020404" pitchFamily="49" charset="0"/>
              <a:buChar char="o"/>
            </a:pPr>
            <a:r>
              <a:rPr lang="en-US" sz="1400" dirty="0"/>
              <a:t>How often are assessments conducted?</a:t>
            </a:r>
          </a:p>
          <a:p>
            <a:pPr lvl="1">
              <a:buFont typeface="Arial" panose="020B0604020202020204" pitchFamily="34" charset="0"/>
              <a:buChar char="−"/>
            </a:pPr>
            <a:r>
              <a:rPr lang="en-US" dirty="0"/>
              <a:t>Is there sufficient ability to sustain a team in the sport?</a:t>
            </a:r>
          </a:p>
          <a:p>
            <a:pPr lvl="1">
              <a:buFont typeface="Arial" panose="020B0604020202020204" pitchFamily="34" charset="0"/>
              <a:buChar char="−"/>
            </a:pPr>
            <a:r>
              <a:rPr lang="en-US" dirty="0"/>
              <a:t>Is there a reasonable expectation of competition for the </a:t>
            </a:r>
            <a:r>
              <a:rPr lang="en-US" dirty="0" smtClean="0"/>
              <a:t>team?</a:t>
            </a:r>
          </a:p>
          <a:p>
            <a:r>
              <a:rPr lang="en-US" dirty="0" smtClean="0"/>
              <a:t>OCR </a:t>
            </a:r>
            <a:r>
              <a:rPr lang="en-US" dirty="0"/>
              <a:t>advised in its 2010 Dear Colleague Letter that “[i]f the answer to all three questions is ‘Yes,’ OCR will find that an institution is not fully and effectively accommodating the interests and abilities of the underrepresented sex and therefore is not in compliance with” the third prong.”</a:t>
            </a:r>
          </a:p>
        </p:txBody>
      </p:sp>
      <p:sp>
        <p:nvSpPr>
          <p:cNvPr id="2" name="Slide Title"/>
          <p:cNvSpPr>
            <a:spLocks noGrp="1"/>
          </p:cNvSpPr>
          <p:nvPr>
            <p:ph type="title"/>
          </p:nvPr>
        </p:nvSpPr>
        <p:spPr/>
        <p:txBody>
          <a:bodyPr/>
          <a:lstStyle/>
          <a:p>
            <a:r>
              <a:rPr lang="en-US" sz="2400" dirty="0" smtClean="0"/>
              <a:t>ED’s Three-Part Test: Prong Three (Full and Effective Accommodation)</a:t>
            </a:r>
            <a:endParaRPr lang="en-US" sz="2400" dirty="0"/>
          </a:p>
        </p:txBody>
      </p:sp>
    </p:spTree>
    <p:extLst>
      <p:ext uri="{BB962C8B-B14F-4D97-AF65-F5344CB8AC3E}">
        <p14:creationId xmlns:p14="http://schemas.microsoft.com/office/powerpoint/2010/main" val="38645878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144</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fontScale="92500" lnSpcReduction="10000"/>
          </a:bodyPr>
          <a:lstStyle/>
          <a:p>
            <a:pPr marL="0" indent="0">
              <a:buNone/>
            </a:pPr>
            <a:r>
              <a:rPr lang="en-US" sz="2400" b="1" dirty="0" smtClean="0"/>
              <a:t>The </a:t>
            </a:r>
            <a:r>
              <a:rPr lang="en-US" sz="2400" b="1" dirty="0"/>
              <a:t>school has fully and effectively </a:t>
            </a:r>
            <a:r>
              <a:rPr lang="en-US" sz="2400" b="1" dirty="0" smtClean="0"/>
              <a:t>accommodated </a:t>
            </a:r>
            <a:r>
              <a:rPr lang="en-US" sz="2400" b="1" dirty="0"/>
              <a:t>the interests and abilities of the underrepresented </a:t>
            </a:r>
            <a:r>
              <a:rPr lang="en-US" sz="2400" b="1" dirty="0" smtClean="0"/>
              <a:t>sex.</a:t>
            </a:r>
          </a:p>
          <a:p>
            <a:r>
              <a:rPr lang="en-US" sz="2200" dirty="0"/>
              <a:t>Surveys alone are not sufficient to determine compliance, regardless of the response </a:t>
            </a:r>
            <a:r>
              <a:rPr lang="en-US" sz="2200" dirty="0" smtClean="0"/>
              <a:t>rate.</a:t>
            </a:r>
            <a:endParaRPr lang="en-US" sz="2200" dirty="0"/>
          </a:p>
          <a:p>
            <a:r>
              <a:rPr lang="en-US" sz="2200" dirty="0"/>
              <a:t>Non-responses to surveys are not definitive evidence that there is a lack of interest or ability in </a:t>
            </a:r>
            <a:r>
              <a:rPr lang="en-US" sz="2200" dirty="0" smtClean="0"/>
              <a:t>athletics.</a:t>
            </a:r>
            <a:endParaRPr lang="en-US" sz="2200" dirty="0"/>
          </a:p>
          <a:p>
            <a:r>
              <a:rPr lang="en-US" sz="2200" dirty="0"/>
              <a:t>An institution is not required to administer a survey to be in compliance with this prong, and OCR advised that it does not evaluate just surveys when determining compliance.  OCR stated in the 2010 Questions and Answers: “A survey is only one indicator that may be used as part of an overall assessment of interests and abilities of the underrepresented sex.”</a:t>
            </a:r>
          </a:p>
        </p:txBody>
      </p:sp>
      <p:sp>
        <p:nvSpPr>
          <p:cNvPr id="2" name="Slide Title"/>
          <p:cNvSpPr>
            <a:spLocks noGrp="1"/>
          </p:cNvSpPr>
          <p:nvPr>
            <p:ph type="title"/>
          </p:nvPr>
        </p:nvSpPr>
        <p:spPr/>
        <p:txBody>
          <a:bodyPr/>
          <a:lstStyle/>
          <a:p>
            <a:r>
              <a:rPr lang="en-US" sz="2400" dirty="0" smtClean="0"/>
              <a:t>ED’s Three-Part Test: Prong Three (Full and Effective Accommodation)</a:t>
            </a:r>
            <a:endParaRPr lang="en-US" sz="2400" dirty="0"/>
          </a:p>
        </p:txBody>
      </p:sp>
    </p:spTree>
    <p:extLst>
      <p:ext uri="{BB962C8B-B14F-4D97-AF65-F5344CB8AC3E}">
        <p14:creationId xmlns:p14="http://schemas.microsoft.com/office/powerpoint/2010/main" val="15031322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145</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526125" y="895351"/>
            <a:ext cx="8303550" cy="3922306"/>
          </a:xfrm>
        </p:spPr>
        <p:txBody>
          <a:bodyPr>
            <a:normAutofit fontScale="85000" lnSpcReduction="20000"/>
          </a:bodyPr>
          <a:lstStyle/>
          <a:p>
            <a:r>
              <a:rPr lang="en-US" sz="2200" dirty="0"/>
              <a:t>Boys’ and girls’ athletics programs must be equal overall,* including</a:t>
            </a:r>
            <a:r>
              <a:rPr lang="en-US" sz="2200" dirty="0" smtClean="0"/>
              <a:t>:</a:t>
            </a:r>
            <a:endParaRPr lang="en-US" sz="2200" dirty="0"/>
          </a:p>
          <a:p>
            <a:pPr lvl="1"/>
            <a:r>
              <a:rPr lang="en-US" sz="1800" dirty="0"/>
              <a:t>Scheduling  </a:t>
            </a:r>
          </a:p>
          <a:p>
            <a:pPr lvl="1"/>
            <a:r>
              <a:rPr lang="en-US" sz="1800" dirty="0"/>
              <a:t>Travel</a:t>
            </a:r>
          </a:p>
          <a:p>
            <a:pPr lvl="1"/>
            <a:r>
              <a:rPr lang="en-US" sz="1800" dirty="0"/>
              <a:t>Coaching</a:t>
            </a:r>
          </a:p>
          <a:p>
            <a:pPr lvl="1"/>
            <a:r>
              <a:rPr lang="en-US" sz="1800" dirty="0"/>
              <a:t>Locker rooms/facilities</a:t>
            </a:r>
          </a:p>
          <a:p>
            <a:pPr lvl="1"/>
            <a:r>
              <a:rPr lang="en-US" sz="1800" dirty="0"/>
              <a:t>Medical/training services</a:t>
            </a:r>
          </a:p>
          <a:p>
            <a:pPr lvl="1"/>
            <a:r>
              <a:rPr lang="en-US" sz="1800" dirty="0"/>
              <a:t>Publicity</a:t>
            </a:r>
          </a:p>
          <a:p>
            <a:pPr lvl="1"/>
            <a:r>
              <a:rPr lang="en-US" sz="1800" dirty="0"/>
              <a:t>Recruiting</a:t>
            </a:r>
          </a:p>
          <a:p>
            <a:pPr lvl="1"/>
            <a:r>
              <a:rPr lang="en-US" sz="1800" dirty="0"/>
              <a:t>Tutoring</a:t>
            </a:r>
          </a:p>
          <a:p>
            <a:pPr lvl="1"/>
            <a:r>
              <a:rPr lang="en-US" sz="1800" dirty="0"/>
              <a:t>Housing/dining</a:t>
            </a:r>
          </a:p>
          <a:p>
            <a:endParaRPr lang="en-US" sz="2200" dirty="0"/>
          </a:p>
          <a:p>
            <a:r>
              <a:rPr lang="en-US" sz="2200" dirty="0"/>
              <a:t>* No “booster club” exception</a:t>
            </a:r>
          </a:p>
          <a:p>
            <a:pPr marL="0" indent="0">
              <a:buNone/>
            </a:pPr>
            <a:endParaRPr lang="en-US" sz="2200" dirty="0"/>
          </a:p>
        </p:txBody>
      </p:sp>
      <p:sp>
        <p:nvSpPr>
          <p:cNvPr id="2" name="Slide Title"/>
          <p:cNvSpPr>
            <a:spLocks noGrp="1"/>
          </p:cNvSpPr>
          <p:nvPr>
            <p:ph type="title"/>
          </p:nvPr>
        </p:nvSpPr>
        <p:spPr/>
        <p:txBody>
          <a:bodyPr/>
          <a:lstStyle/>
          <a:p>
            <a:r>
              <a:rPr lang="en-US" sz="2400" dirty="0" smtClean="0"/>
              <a:t>Athletics</a:t>
            </a:r>
            <a:endParaRPr lang="en-US" sz="2400" dirty="0"/>
          </a:p>
        </p:txBody>
      </p:sp>
    </p:spTree>
    <p:extLst>
      <p:ext uri="{BB962C8B-B14F-4D97-AF65-F5344CB8AC3E}">
        <p14:creationId xmlns:p14="http://schemas.microsoft.com/office/powerpoint/2010/main" val="34809502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dirty="0" smtClean="0"/>
              <a:t>|  </a:t>
            </a:r>
            <a:fld id="{6967D197-2218-4700-B211-63EF06F51A7E}" type="slidenum">
              <a:rPr lang="en-GB" smtClean="0"/>
              <a:pPr/>
              <a:t>146</a:t>
            </a:fld>
            <a:endParaRPr lang="en-GB" dirty="0"/>
          </a:p>
        </p:txBody>
      </p:sp>
      <p:sp>
        <p:nvSpPr>
          <p:cNvPr id="4" name="Content Placeholder 3"/>
          <p:cNvSpPr>
            <a:spLocks noGrp="1"/>
          </p:cNvSpPr>
          <p:nvPr>
            <p:ph sz="quarter" idx="12"/>
          </p:nvPr>
        </p:nvSpPr>
        <p:spPr/>
        <p:txBody>
          <a:bodyPr>
            <a:normAutofit fontScale="92500"/>
          </a:bodyPr>
          <a:lstStyle/>
          <a:p>
            <a:r>
              <a:rPr lang="en-US" dirty="0" smtClean="0"/>
              <a:t>Parents of girls on the softball team complain to you that your school does not provide the same facilities and opportunities that are provided for boys’ athletic teams.  The parents say that the school is discriminating against female athletes in the following areas:  funding; equipment; game and practice times; travel; coaching opportunities; locker rooms and publicity.  </a:t>
            </a:r>
          </a:p>
          <a:p>
            <a:r>
              <a:rPr lang="en-US" dirty="0" smtClean="0"/>
              <a:t>Parents claim that the baseball team has 7 coaches and the softball team has one coach.  In addition, they say that the baseball team has a brick locker room with central heat/air, restroom facilities and coaches’ office and the softball team locker </a:t>
            </a:r>
            <a:r>
              <a:rPr lang="en-US" dirty="0"/>
              <a:t>r</a:t>
            </a:r>
            <a:r>
              <a:rPr lang="en-US" dirty="0" smtClean="0"/>
              <a:t>oom is a trailer with no heat or air and no offices. </a:t>
            </a:r>
          </a:p>
          <a:p>
            <a:r>
              <a:rPr lang="en-US" dirty="0" smtClean="0"/>
              <a:t>What do you do?</a:t>
            </a:r>
            <a:endParaRPr lang="en-US" dirty="0"/>
          </a:p>
        </p:txBody>
      </p:sp>
      <p:sp>
        <p:nvSpPr>
          <p:cNvPr id="6" name="Title 5"/>
          <p:cNvSpPr>
            <a:spLocks noGrp="1"/>
          </p:cNvSpPr>
          <p:nvPr>
            <p:ph type="title"/>
          </p:nvPr>
        </p:nvSpPr>
        <p:spPr/>
        <p:txBody>
          <a:bodyPr/>
          <a:lstStyle/>
          <a:p>
            <a:r>
              <a:rPr lang="en-US" dirty="0" smtClean="0"/>
              <a:t>Hypothetical</a:t>
            </a:r>
            <a:endParaRPr lang="en-US" dirty="0"/>
          </a:p>
        </p:txBody>
      </p:sp>
    </p:spTree>
    <p:extLst>
      <p:ext uri="{BB962C8B-B14F-4D97-AF65-F5344CB8AC3E}">
        <p14:creationId xmlns:p14="http://schemas.microsoft.com/office/powerpoint/2010/main" val="38727539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Pregnant and parenting students</a:t>
            </a:r>
            <a:endParaRPr lang="en-US" dirty="0"/>
          </a:p>
        </p:txBody>
      </p:sp>
    </p:spTree>
    <p:extLst>
      <p:ext uri="{BB962C8B-B14F-4D97-AF65-F5344CB8AC3E}">
        <p14:creationId xmlns:p14="http://schemas.microsoft.com/office/powerpoint/2010/main" val="32422177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148</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6924675" cy="3922306"/>
          </a:xfrm>
        </p:spPr>
        <p:txBody>
          <a:bodyPr>
            <a:normAutofit lnSpcReduction="10000"/>
          </a:bodyPr>
          <a:lstStyle/>
          <a:p>
            <a:pPr marL="0" indent="0">
              <a:buNone/>
            </a:pPr>
            <a:r>
              <a:rPr lang="en-US" sz="2200" dirty="0"/>
              <a:t>Federal regulations provide:</a:t>
            </a:r>
          </a:p>
          <a:p>
            <a:pPr marL="0" indent="0">
              <a:buNone/>
            </a:pPr>
            <a:endParaRPr lang="en-US" sz="2200" dirty="0"/>
          </a:p>
          <a:p>
            <a:pPr marL="0" indent="0">
              <a:buNone/>
            </a:pPr>
            <a:r>
              <a:rPr lang="en-US" sz="2200" dirty="0"/>
              <a:t>“A recipient shall not discriminate against any student, or exclude any student from its education program or activity, including any class or extracurricular activity, on the basis of such student's pregnancy, childbirth, false pregnancy, termination of pregnancy or recovery therefrom, unless the student requests voluntarily to participate in a separate portion of the program or activity of the recipient..”</a:t>
            </a:r>
          </a:p>
          <a:p>
            <a:pPr marL="0" indent="0">
              <a:buNone/>
            </a:pPr>
            <a:r>
              <a:rPr lang="en-US" sz="2200" dirty="0"/>
              <a:t>				</a:t>
            </a:r>
            <a:r>
              <a:rPr lang="en-US" sz="2200" dirty="0" smtClean="0"/>
              <a:t>34 </a:t>
            </a:r>
            <a:r>
              <a:rPr lang="en-US" sz="2200" dirty="0"/>
              <a:t>C.F.R. 106.40(a).</a:t>
            </a:r>
          </a:p>
          <a:p>
            <a:pPr marL="0" indent="0">
              <a:buNone/>
            </a:pPr>
            <a:endParaRPr lang="en-US" sz="2200" dirty="0"/>
          </a:p>
        </p:txBody>
      </p:sp>
      <p:sp>
        <p:nvSpPr>
          <p:cNvPr id="2" name="Slide Title"/>
          <p:cNvSpPr>
            <a:spLocks noGrp="1"/>
          </p:cNvSpPr>
          <p:nvPr>
            <p:ph type="title"/>
          </p:nvPr>
        </p:nvSpPr>
        <p:spPr/>
        <p:txBody>
          <a:bodyPr/>
          <a:lstStyle/>
          <a:p>
            <a:r>
              <a:rPr lang="en-US" dirty="0" smtClean="0"/>
              <a:t>Pregnant and parenting students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045" y="257175"/>
            <a:ext cx="137019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43773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149</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a:bodyPr>
          <a:lstStyle/>
          <a:p>
            <a:r>
              <a:rPr lang="en-US" sz="2200" u="sng" dirty="0" smtClean="0"/>
              <a:t>No </a:t>
            </a:r>
            <a:r>
              <a:rPr lang="en-US" sz="2200" u="sng" dirty="0"/>
              <a:t>exclusion</a:t>
            </a:r>
            <a:r>
              <a:rPr lang="en-US" sz="2200" dirty="0"/>
              <a:t>: </a:t>
            </a:r>
            <a:r>
              <a:rPr lang="en-US" sz="2200" dirty="0" smtClean="0"/>
              <a:t> Schools </a:t>
            </a:r>
            <a:r>
              <a:rPr lang="en-US" sz="2200" dirty="0"/>
              <a:t>may not exclude a pregnant student from participating in any part of an educational program, such as advanced placement or honors classes, extracurricular programs, interscholastic sports, honor societies, and opportunities for student leadership</a:t>
            </a:r>
            <a:r>
              <a:rPr lang="en-US" sz="2200" dirty="0" smtClean="0"/>
              <a:t>.</a:t>
            </a:r>
            <a:endParaRPr lang="en-US" sz="2200" dirty="0"/>
          </a:p>
          <a:p>
            <a:r>
              <a:rPr lang="en-US" sz="2200" u="sng" dirty="0"/>
              <a:t>Special services</a:t>
            </a:r>
            <a:r>
              <a:rPr lang="en-US" sz="2200" dirty="0"/>
              <a:t>: </a:t>
            </a:r>
            <a:r>
              <a:rPr lang="en-US" sz="2200" dirty="0" smtClean="0"/>
              <a:t> “</a:t>
            </a:r>
            <a:r>
              <a:rPr lang="en-US" sz="2200" dirty="0"/>
              <a:t>If a school provides special services, such as homebound instruction or tutoring, for students who miss school because they have a temporary medical condition, it must do the same for a student who misses school because of pregnancy or childbirth.”</a:t>
            </a:r>
          </a:p>
          <a:p>
            <a:pPr marL="0" indent="0">
              <a:buNone/>
            </a:pPr>
            <a:endParaRPr lang="en-US" sz="2200" dirty="0"/>
          </a:p>
        </p:txBody>
      </p:sp>
      <p:sp>
        <p:nvSpPr>
          <p:cNvPr id="2" name="Slide Title"/>
          <p:cNvSpPr>
            <a:spLocks noGrp="1"/>
          </p:cNvSpPr>
          <p:nvPr>
            <p:ph type="title"/>
          </p:nvPr>
        </p:nvSpPr>
        <p:spPr/>
        <p:txBody>
          <a:bodyPr/>
          <a:lstStyle/>
          <a:p>
            <a:r>
              <a:rPr lang="en-US" sz="2000" dirty="0" smtClean="0"/>
              <a:t>Pregnant and </a:t>
            </a:r>
            <a:r>
              <a:rPr lang="en-US" sz="2000" dirty="0"/>
              <a:t>parenting students: 2013 OCR Dear Colleague Letter and Pamphlet</a:t>
            </a:r>
          </a:p>
        </p:txBody>
      </p:sp>
    </p:spTree>
    <p:extLst>
      <p:ext uri="{BB962C8B-B14F-4D97-AF65-F5344CB8AC3E}">
        <p14:creationId xmlns:p14="http://schemas.microsoft.com/office/powerpoint/2010/main" val="153046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7103400" cy="3937814"/>
          </a:xfrm>
        </p:spPr>
        <p:txBody>
          <a:bodyPr>
            <a:normAutofit fontScale="92500" lnSpcReduction="10000"/>
          </a:bodyPr>
          <a:lstStyle/>
          <a:p>
            <a:r>
              <a:rPr lang="en-US" dirty="0" smtClean="0"/>
              <a:t>“In the 1960s, “[e]qual rights</a:t>
            </a:r>
            <a:r>
              <a:rPr lang="en-US" dirty="0"/>
              <a:t>, social justice, and equal opportunities in education and employment were dominant and popular themes. </a:t>
            </a:r>
            <a:r>
              <a:rPr lang="en-US" b="1" dirty="0"/>
              <a:t>Patsy Mink of Hawaii rose in this cultural climate. As the first woman of color to be elected to Congress, she was no stranger to race and sex discrimination</a:t>
            </a:r>
            <a:r>
              <a:rPr lang="en-US" dirty="0"/>
              <a:t>. Turned down by twenty medical schools, Mink pursued law. But no law firm would hire her. She entered politics in order to fight for gender and racial equality. </a:t>
            </a:r>
            <a:r>
              <a:rPr lang="en-US" b="1" dirty="0"/>
              <a:t>In 1972 Mink and Edith Green, a Democrat from Oregon who focused on women’s issues, education, and social reforms, introduced Title IX, and were responsible for its passage</a:t>
            </a:r>
            <a:r>
              <a:rPr lang="en-US" dirty="0"/>
              <a:t>. Fellow politician Daniel Patrick Moynihan would later state that Title IX was one of the most important pieces of education legislation in the history of the Republic.”</a:t>
            </a:r>
          </a:p>
        </p:txBody>
      </p:sp>
      <p:sp>
        <p:nvSpPr>
          <p:cNvPr id="2" name="Slide Title"/>
          <p:cNvSpPr>
            <a:spLocks noGrp="1"/>
          </p:cNvSpPr>
          <p:nvPr>
            <p:ph type="title"/>
          </p:nvPr>
        </p:nvSpPr>
        <p:spPr/>
        <p:txBody>
          <a:bodyPr/>
          <a:lstStyle/>
          <a:p>
            <a:r>
              <a:rPr lang="en-US" dirty="0"/>
              <a:t>What is Title IX, and why did Congress enact it?</a:t>
            </a:r>
          </a:p>
        </p:txBody>
      </p:sp>
      <p:pic>
        <p:nvPicPr>
          <p:cNvPr id="6" name="Picture 2" descr="Patsym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1104900"/>
            <a:ext cx="1064911" cy="1288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dithGr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058" y="2867025"/>
            <a:ext cx="1114203" cy="13119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24225" y="4703565"/>
            <a:ext cx="4572000" cy="246221"/>
          </a:xfrm>
          <a:prstGeom prst="rect">
            <a:avLst/>
          </a:prstGeom>
        </p:spPr>
        <p:txBody>
          <a:bodyPr>
            <a:spAutoFit/>
          </a:bodyPr>
          <a:lstStyle/>
          <a:p>
            <a:pPr marL="533400" indent="-533400">
              <a:buFontTx/>
              <a:buNone/>
            </a:pPr>
            <a:r>
              <a:rPr lang="en-US" sz="1000" u="sng" dirty="0" smtClean="0"/>
              <a:t>Source</a:t>
            </a:r>
            <a:r>
              <a:rPr lang="en-US" sz="1000" dirty="0" smtClean="0"/>
              <a:t>: Barbara Winslow, “The Impact of Title IX.”</a:t>
            </a:r>
            <a:endParaRPr lang="en-US" sz="1000" dirty="0"/>
          </a:p>
        </p:txBody>
      </p:sp>
    </p:spTree>
    <p:extLst>
      <p:ext uri="{BB962C8B-B14F-4D97-AF65-F5344CB8AC3E}">
        <p14:creationId xmlns:p14="http://schemas.microsoft.com/office/powerpoint/2010/main" val="345116351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150</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fontScale="85000" lnSpcReduction="20000"/>
          </a:bodyPr>
          <a:lstStyle/>
          <a:p>
            <a:r>
              <a:rPr lang="en-US" sz="2200" u="sng" dirty="0"/>
              <a:t>Assistance</a:t>
            </a:r>
            <a:r>
              <a:rPr lang="en-US" sz="2200" dirty="0"/>
              <a:t>: </a:t>
            </a:r>
            <a:r>
              <a:rPr lang="en-US" sz="2200" dirty="0" smtClean="0"/>
              <a:t> “</a:t>
            </a:r>
            <a:r>
              <a:rPr lang="en-US" sz="2200" dirty="0"/>
              <a:t>To ensure a pregnant student’s access to its educational program, when necessary, a school must make adjustments to the regular program that are reasonable and responsive to the student’s temporary pregnancy status. </a:t>
            </a:r>
            <a:r>
              <a:rPr lang="en-US" sz="2200" dirty="0" smtClean="0"/>
              <a:t> For </a:t>
            </a:r>
            <a:r>
              <a:rPr lang="en-US" sz="2200" dirty="0"/>
              <a:t>example, a school might be required to provide a larger desk, allow frequent trips to the bathroom, or permit temporary access to elevators.” </a:t>
            </a:r>
          </a:p>
          <a:p>
            <a:r>
              <a:rPr lang="en-US" sz="2200" u="sng" dirty="0"/>
              <a:t>Absences</a:t>
            </a:r>
            <a:r>
              <a:rPr lang="en-US" sz="2200" dirty="0"/>
              <a:t>: </a:t>
            </a:r>
            <a:r>
              <a:rPr lang="en-US" sz="2200" dirty="0" smtClean="0"/>
              <a:t> “</a:t>
            </a:r>
            <a:r>
              <a:rPr lang="en-US" sz="2200" dirty="0"/>
              <a:t>A school must excuse a student’s absences because of pregnancy or childbirth for as long as the student’s doctor deems the absences medically necessary. </a:t>
            </a:r>
            <a:r>
              <a:rPr lang="en-US" sz="2200" dirty="0" smtClean="0"/>
              <a:t> When </a:t>
            </a:r>
            <a:r>
              <a:rPr lang="en-US" sz="2200" dirty="0"/>
              <a:t>a student returns to school, she must be allowed to return to the same academic and extracurricular status as before her medical leave began,” including the ability to make up work.</a:t>
            </a:r>
          </a:p>
          <a:p>
            <a:pPr lvl="1"/>
            <a:r>
              <a:rPr lang="en-US" sz="1800" dirty="0"/>
              <a:t>“A school may offer the student alternatives to making up missed work, such as retaking a semester, taking part in an online course credit recovery program, or allowing the student additional time in a program to continue at the same pace and finish at a later date, especially after longer periods of leave. The student should be allowed to choose how to make up the work.”</a:t>
            </a:r>
          </a:p>
          <a:p>
            <a:pPr marL="0" indent="0">
              <a:buNone/>
            </a:pPr>
            <a:endParaRPr lang="en-US" sz="2200" dirty="0"/>
          </a:p>
        </p:txBody>
      </p:sp>
      <p:sp>
        <p:nvSpPr>
          <p:cNvPr id="2" name="Slide Title"/>
          <p:cNvSpPr>
            <a:spLocks noGrp="1"/>
          </p:cNvSpPr>
          <p:nvPr>
            <p:ph type="title"/>
          </p:nvPr>
        </p:nvSpPr>
        <p:spPr/>
        <p:txBody>
          <a:bodyPr/>
          <a:lstStyle/>
          <a:p>
            <a:r>
              <a:rPr lang="en-US" sz="2000" dirty="0" smtClean="0"/>
              <a:t>Pregnant and </a:t>
            </a:r>
            <a:r>
              <a:rPr lang="en-US" sz="2000" dirty="0"/>
              <a:t>parenting students: 2013 OCR Dear Colleague Letter and Pamphlet</a:t>
            </a:r>
          </a:p>
        </p:txBody>
      </p:sp>
    </p:spTree>
    <p:extLst>
      <p:ext uri="{BB962C8B-B14F-4D97-AF65-F5344CB8AC3E}">
        <p14:creationId xmlns:p14="http://schemas.microsoft.com/office/powerpoint/2010/main" val="37952272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151</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fontScale="92500" lnSpcReduction="20000"/>
          </a:bodyPr>
          <a:lstStyle/>
          <a:p>
            <a:r>
              <a:rPr lang="en-US" sz="2200" u="sng" dirty="0"/>
              <a:t>Medical certification</a:t>
            </a:r>
            <a:r>
              <a:rPr lang="en-US" sz="2200" dirty="0" smtClean="0"/>
              <a:t>:  </a:t>
            </a:r>
            <a:r>
              <a:rPr lang="en-US" sz="2200" dirty="0"/>
              <a:t>“A school may require a pregnant student or student who has given birth to submit medical certification for school participation only if the school also requires such certification from all students with physical or emotional conditions requiring the attention of a physician</a:t>
            </a:r>
            <a:r>
              <a:rPr lang="en-US" sz="2200" dirty="0" smtClean="0"/>
              <a:t>.”</a:t>
            </a:r>
            <a:endParaRPr lang="en-US" sz="2200" dirty="0"/>
          </a:p>
          <a:p>
            <a:r>
              <a:rPr lang="en-US" sz="2200" u="sng" dirty="0"/>
              <a:t>Alternative programs</a:t>
            </a:r>
            <a:r>
              <a:rPr lang="en-US" sz="2200" dirty="0" smtClean="0"/>
              <a:t>:  </a:t>
            </a:r>
            <a:r>
              <a:rPr lang="en-US" sz="2200" dirty="0"/>
              <a:t>“A school may provide information to its students about the availability of an alternative program, but it may not pressure a pregnant student to attend that program. </a:t>
            </a:r>
            <a:r>
              <a:rPr lang="en-US" sz="2200" dirty="0" smtClean="0"/>
              <a:t> A </a:t>
            </a:r>
            <a:r>
              <a:rPr lang="en-US" sz="2200" dirty="0"/>
              <a:t>pregnant student must be allowed to remain in her regular classes and school if she so chooses</a:t>
            </a:r>
            <a:r>
              <a:rPr lang="en-US" sz="2200" dirty="0" smtClean="0"/>
              <a:t>.”</a:t>
            </a:r>
            <a:endParaRPr lang="en-US" sz="2200" dirty="0"/>
          </a:p>
          <a:p>
            <a:r>
              <a:rPr lang="en-US" sz="2200" u="sng" dirty="0"/>
              <a:t>Teacher policies</a:t>
            </a:r>
            <a:r>
              <a:rPr lang="en-US" sz="2200" dirty="0"/>
              <a:t>: </a:t>
            </a:r>
            <a:r>
              <a:rPr lang="en-US" sz="2200" dirty="0" smtClean="0"/>
              <a:t> “</a:t>
            </a:r>
            <a:r>
              <a:rPr lang="en-US" sz="2200" dirty="0"/>
              <a:t>Schools must ensure that the policies and practices of individual teachers do not discriminate against pregnant students.”</a:t>
            </a:r>
          </a:p>
          <a:p>
            <a:pPr lvl="1"/>
            <a:r>
              <a:rPr lang="en-US" sz="1800" dirty="0"/>
              <a:t>“[I]f a teacher’s grading is based in part on class attendance or participation, the student should be allowed to earn the credits she missed so that she can be reinstated to the status she had before the leave.”</a:t>
            </a:r>
          </a:p>
          <a:p>
            <a:pPr marL="0" indent="0">
              <a:buNone/>
            </a:pPr>
            <a:endParaRPr lang="en-US" sz="2200" dirty="0"/>
          </a:p>
        </p:txBody>
      </p:sp>
      <p:sp>
        <p:nvSpPr>
          <p:cNvPr id="2" name="Slide Title"/>
          <p:cNvSpPr>
            <a:spLocks noGrp="1"/>
          </p:cNvSpPr>
          <p:nvPr>
            <p:ph type="title"/>
          </p:nvPr>
        </p:nvSpPr>
        <p:spPr/>
        <p:txBody>
          <a:bodyPr/>
          <a:lstStyle/>
          <a:p>
            <a:r>
              <a:rPr lang="en-US" sz="2000" dirty="0" smtClean="0"/>
              <a:t>Pregnant and </a:t>
            </a:r>
            <a:r>
              <a:rPr lang="en-US" sz="2000" dirty="0"/>
              <a:t>parenting students: 2013 OCR Dear Colleague Letter and Pamphlet</a:t>
            </a:r>
          </a:p>
        </p:txBody>
      </p:sp>
    </p:spTree>
    <p:extLst>
      <p:ext uri="{BB962C8B-B14F-4D97-AF65-F5344CB8AC3E}">
        <p14:creationId xmlns:p14="http://schemas.microsoft.com/office/powerpoint/2010/main" val="52239825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152</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lnSpcReduction="10000"/>
          </a:bodyPr>
          <a:lstStyle/>
          <a:p>
            <a:r>
              <a:rPr lang="en-US" sz="2200" u="sng" dirty="0"/>
              <a:t>Harassment</a:t>
            </a:r>
            <a:r>
              <a:rPr lang="en-US" sz="2200" dirty="0" smtClean="0"/>
              <a:t>:  </a:t>
            </a:r>
            <a:r>
              <a:rPr lang="en-US" sz="2200" dirty="0"/>
              <a:t>“Title IX prohibits harassment of students based on sex, including harassment because of pregnancy or related conditions.” </a:t>
            </a:r>
          </a:p>
          <a:p>
            <a:pPr lvl="1"/>
            <a:r>
              <a:rPr lang="en-US" sz="1800" dirty="0"/>
              <a:t>“Harassing conduct can take many forms, including </a:t>
            </a:r>
          </a:p>
          <a:p>
            <a:pPr lvl="2">
              <a:buFont typeface="Courier New" panose="02070309020205020404" pitchFamily="49" charset="0"/>
              <a:buChar char="o"/>
            </a:pPr>
            <a:r>
              <a:rPr lang="en-US" sz="1800" dirty="0"/>
              <a:t>verbal acts and name-calling, </a:t>
            </a:r>
          </a:p>
          <a:p>
            <a:pPr lvl="2">
              <a:buFont typeface="Courier New" panose="02070309020205020404" pitchFamily="49" charset="0"/>
              <a:buChar char="o"/>
            </a:pPr>
            <a:r>
              <a:rPr lang="en-US" sz="1800" dirty="0"/>
              <a:t>graphic and written statements, and </a:t>
            </a:r>
          </a:p>
          <a:p>
            <a:pPr lvl="2">
              <a:buFont typeface="Courier New" panose="02070309020205020404" pitchFamily="49" charset="0"/>
              <a:buChar char="o"/>
            </a:pPr>
            <a:r>
              <a:rPr lang="en-US" sz="1800" dirty="0"/>
              <a:t>other conduct that may be humiliating or physically threatening or harmful.</a:t>
            </a:r>
          </a:p>
          <a:p>
            <a:pPr lvl="2">
              <a:buFont typeface="Courier New" panose="02070309020205020404" pitchFamily="49" charset="0"/>
              <a:buChar char="o"/>
            </a:pPr>
            <a:r>
              <a:rPr lang="en-US" sz="1800" dirty="0"/>
              <a:t>Particular actions that could constitute prohibited harassment include making sexual comments or jokes about a student’s pregnancy, calling a pregnant student sexually charged names, spreading rumors about her sexual activity, and making sexual propositions or gestures.”</a:t>
            </a:r>
          </a:p>
          <a:p>
            <a:pPr marL="0" indent="0">
              <a:buNone/>
            </a:pPr>
            <a:endParaRPr lang="en-US" sz="2200" dirty="0"/>
          </a:p>
        </p:txBody>
      </p:sp>
      <p:sp>
        <p:nvSpPr>
          <p:cNvPr id="2" name="Slide Title"/>
          <p:cNvSpPr>
            <a:spLocks noGrp="1"/>
          </p:cNvSpPr>
          <p:nvPr>
            <p:ph type="title"/>
          </p:nvPr>
        </p:nvSpPr>
        <p:spPr/>
        <p:txBody>
          <a:bodyPr/>
          <a:lstStyle/>
          <a:p>
            <a:r>
              <a:rPr lang="en-US" sz="2000" dirty="0" smtClean="0"/>
              <a:t>Pregnant and </a:t>
            </a:r>
            <a:r>
              <a:rPr lang="en-US" sz="2000" dirty="0"/>
              <a:t>parenting students: 2013 OCR Dear Colleague Letter and Pamphlet</a:t>
            </a:r>
          </a:p>
        </p:txBody>
      </p:sp>
    </p:spTree>
    <p:extLst>
      <p:ext uri="{BB962C8B-B14F-4D97-AF65-F5344CB8AC3E}">
        <p14:creationId xmlns:p14="http://schemas.microsoft.com/office/powerpoint/2010/main" val="388219191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153</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lnSpcReduction="10000"/>
          </a:bodyPr>
          <a:lstStyle/>
          <a:p>
            <a:r>
              <a:rPr lang="en-US" sz="2200" dirty="0"/>
              <a:t>Linda Locker is four months pregnant. </a:t>
            </a:r>
            <a:r>
              <a:rPr lang="en-US" sz="2200" dirty="0" smtClean="0"/>
              <a:t> She </a:t>
            </a:r>
            <a:r>
              <a:rPr lang="en-US" sz="2200" dirty="0"/>
              <a:t>continues to attend mainstream instruction, and participate in the honor society. </a:t>
            </a:r>
            <a:r>
              <a:rPr lang="en-US" sz="2200" dirty="0" smtClean="0"/>
              <a:t> She </a:t>
            </a:r>
            <a:r>
              <a:rPr lang="en-US" sz="2200" dirty="0"/>
              <a:t>wants to participate in physical education class. </a:t>
            </a:r>
            <a:r>
              <a:rPr lang="en-US" sz="2200" dirty="0" smtClean="0"/>
              <a:t> She </a:t>
            </a:r>
            <a:r>
              <a:rPr lang="en-US" sz="2200" dirty="0"/>
              <a:t>no longer fits her gym clothes, but brought a pair of plain gray sweatpants and a plain gray sweatshirt from home. </a:t>
            </a:r>
            <a:r>
              <a:rPr lang="en-US" sz="2200" dirty="0" smtClean="0"/>
              <a:t> The </a:t>
            </a:r>
            <a:r>
              <a:rPr lang="en-US" sz="2200" dirty="0"/>
              <a:t>teacher told her to sit quietly in the bleachers because it was better for her, and that she could only receive credit when dressed in the school-approved gym uniform. </a:t>
            </a:r>
            <a:r>
              <a:rPr lang="en-US" sz="2200" dirty="0" smtClean="0"/>
              <a:t> Linda </a:t>
            </a:r>
            <a:r>
              <a:rPr lang="en-US" sz="2200" dirty="0"/>
              <a:t>expressed interest in participating in Model United Nations and competing to be on a float in the spring fling parade; the assistant principal eliminated her name from consideration for both activities. </a:t>
            </a:r>
            <a:r>
              <a:rPr lang="en-US" sz="2200" dirty="0" smtClean="0"/>
              <a:t> One </a:t>
            </a:r>
            <a:r>
              <a:rPr lang="en-US" sz="2200" dirty="0"/>
              <a:t>of Linda’s teachers approaches you, and explains the information above.</a:t>
            </a:r>
          </a:p>
          <a:p>
            <a:pPr marL="0" indent="0">
              <a:buNone/>
            </a:pPr>
            <a:endParaRPr lang="en-US" sz="2200" dirty="0"/>
          </a:p>
        </p:txBody>
      </p:sp>
      <p:sp>
        <p:nvSpPr>
          <p:cNvPr id="2" name="Slide Title"/>
          <p:cNvSpPr>
            <a:spLocks noGrp="1"/>
          </p:cNvSpPr>
          <p:nvPr>
            <p:ph type="title"/>
          </p:nvPr>
        </p:nvSpPr>
        <p:spPr/>
        <p:txBody>
          <a:bodyPr/>
          <a:lstStyle/>
          <a:p>
            <a:r>
              <a:rPr lang="en-US" dirty="0" smtClean="0"/>
              <a:t>Pregnant and </a:t>
            </a:r>
            <a:r>
              <a:rPr lang="en-US" dirty="0"/>
              <a:t>parenting students: </a:t>
            </a:r>
            <a:r>
              <a:rPr lang="en-US" dirty="0" smtClean="0"/>
              <a:t>Hypothetical</a:t>
            </a:r>
            <a:endParaRPr lang="en-US" dirty="0"/>
          </a:p>
        </p:txBody>
      </p:sp>
    </p:spTree>
    <p:extLst>
      <p:ext uri="{BB962C8B-B14F-4D97-AF65-F5344CB8AC3E}">
        <p14:creationId xmlns:p14="http://schemas.microsoft.com/office/powerpoint/2010/main" val="427096843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154</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91550" cy="3922306"/>
          </a:xfrm>
        </p:spPr>
        <p:txBody>
          <a:bodyPr>
            <a:normAutofit fontScale="85000" lnSpcReduction="20000"/>
          </a:bodyPr>
          <a:lstStyle/>
          <a:p>
            <a:r>
              <a:rPr lang="en-US" sz="2200" dirty="0" smtClean="0"/>
              <a:t>Ensure </a:t>
            </a:r>
            <a:r>
              <a:rPr lang="en-US" sz="2200" dirty="0"/>
              <a:t>compliance with Title IX and a welcoming school climate</a:t>
            </a:r>
          </a:p>
          <a:p>
            <a:r>
              <a:rPr lang="en-US" sz="2200" dirty="0"/>
              <a:t>Excuse absences for illness or medical appointment of student’s child </a:t>
            </a:r>
          </a:p>
          <a:p>
            <a:r>
              <a:rPr lang="en-US" sz="2200" dirty="0"/>
              <a:t>Flexibility in scheduling </a:t>
            </a:r>
          </a:p>
          <a:p>
            <a:r>
              <a:rPr lang="en-US" sz="2200" dirty="0"/>
              <a:t>Goal-setting and guidance, encouragement</a:t>
            </a:r>
          </a:p>
          <a:p>
            <a:r>
              <a:rPr lang="en-US" sz="2200" dirty="0"/>
              <a:t>Individualized graduation plans</a:t>
            </a:r>
          </a:p>
          <a:p>
            <a:r>
              <a:rPr lang="en-US" sz="2200" dirty="0"/>
              <a:t>Home instruction during maternity leave</a:t>
            </a:r>
          </a:p>
          <a:p>
            <a:r>
              <a:rPr lang="en-US" sz="2200" dirty="0"/>
              <a:t>Child care, transportation assistance</a:t>
            </a:r>
          </a:p>
          <a:p>
            <a:r>
              <a:rPr lang="en-US" sz="2200" dirty="0"/>
              <a:t>Secondary pregnancy prevention </a:t>
            </a:r>
          </a:p>
          <a:p>
            <a:r>
              <a:rPr lang="en-US" sz="2200" dirty="0"/>
              <a:t>Access to social services and health care</a:t>
            </a:r>
          </a:p>
          <a:p>
            <a:r>
              <a:rPr lang="en-US" sz="2200" dirty="0"/>
              <a:t>“Parenting” classes teaching range of life skills</a:t>
            </a:r>
          </a:p>
          <a:p>
            <a:r>
              <a:rPr lang="en-US" sz="2200" dirty="0"/>
              <a:t>Outreach to dropouts</a:t>
            </a:r>
          </a:p>
          <a:p>
            <a:pPr marL="0" indent="0">
              <a:buNone/>
            </a:pPr>
            <a:endParaRPr lang="en-US" sz="2200" dirty="0"/>
          </a:p>
        </p:txBody>
      </p:sp>
      <p:sp>
        <p:nvSpPr>
          <p:cNvPr id="2" name="Slide Title"/>
          <p:cNvSpPr>
            <a:spLocks noGrp="1"/>
          </p:cNvSpPr>
          <p:nvPr>
            <p:ph type="title"/>
          </p:nvPr>
        </p:nvSpPr>
        <p:spPr/>
        <p:txBody>
          <a:bodyPr/>
          <a:lstStyle/>
          <a:p>
            <a:r>
              <a:rPr lang="en-US" sz="2000" dirty="0" smtClean="0"/>
              <a:t>Pregnant and </a:t>
            </a:r>
            <a:r>
              <a:rPr lang="en-US" sz="2000" dirty="0"/>
              <a:t>parenting students: </a:t>
            </a:r>
            <a:r>
              <a:rPr lang="en-US" sz="2000" dirty="0" smtClean="0"/>
              <a:t/>
            </a:r>
            <a:br>
              <a:rPr lang="en-US" sz="2000" dirty="0" smtClean="0"/>
            </a:br>
            <a:r>
              <a:rPr lang="en-US" sz="2000" dirty="0" smtClean="0"/>
              <a:t>National </a:t>
            </a:r>
            <a:r>
              <a:rPr lang="en-US" sz="2000" dirty="0"/>
              <a:t>Women’s Law Center </a:t>
            </a:r>
            <a:r>
              <a:rPr lang="en-US" sz="2000" dirty="0" smtClean="0"/>
              <a:t>Recommendations</a:t>
            </a:r>
            <a:endParaRPr lang="en-US" sz="2000" dirty="0"/>
          </a:p>
        </p:txBody>
      </p:sp>
    </p:spTree>
    <p:extLst>
      <p:ext uri="{BB962C8B-B14F-4D97-AF65-F5344CB8AC3E}">
        <p14:creationId xmlns:p14="http://schemas.microsoft.com/office/powerpoint/2010/main" val="130824833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Single-sex classes and programs</a:t>
            </a:r>
            <a:endParaRPr lang="en-US" dirty="0"/>
          </a:p>
        </p:txBody>
      </p:sp>
    </p:spTree>
    <p:extLst>
      <p:ext uri="{BB962C8B-B14F-4D97-AF65-F5344CB8AC3E}">
        <p14:creationId xmlns:p14="http://schemas.microsoft.com/office/powerpoint/2010/main" val="235426544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156</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7172325" cy="3922306"/>
          </a:xfrm>
        </p:spPr>
        <p:txBody>
          <a:bodyPr>
            <a:normAutofit/>
          </a:bodyPr>
          <a:lstStyle/>
          <a:p>
            <a:pPr marL="0" indent="0">
              <a:buNone/>
            </a:pPr>
            <a:r>
              <a:rPr lang="en-US" sz="2200" dirty="0"/>
              <a:t>Federal regulations </a:t>
            </a:r>
            <a:r>
              <a:rPr lang="en-US" sz="2200" dirty="0" smtClean="0"/>
              <a:t>provide the following general standard:</a:t>
            </a:r>
            <a:endParaRPr lang="en-US" sz="2200" dirty="0"/>
          </a:p>
          <a:p>
            <a:endParaRPr lang="en-US" sz="2200" dirty="0"/>
          </a:p>
          <a:p>
            <a:pPr marL="0" indent="0">
              <a:buNone/>
            </a:pPr>
            <a:r>
              <a:rPr lang="en-US" sz="2200" dirty="0"/>
              <a:t>“Except as provided for in this section or otherwise in this part, a recipient shall not provide or otherwise carry out any of its education programs or activities separately on the basis of sex, or require or refuse participation therein by any of its students on the basis of sex...”</a:t>
            </a:r>
          </a:p>
          <a:p>
            <a:pPr marL="0" indent="0">
              <a:buNone/>
            </a:pPr>
            <a:r>
              <a:rPr lang="en-US" sz="2200" dirty="0"/>
              <a:t>			</a:t>
            </a:r>
            <a:r>
              <a:rPr lang="en-US" sz="2200" dirty="0" smtClean="0"/>
              <a:t>34 </a:t>
            </a:r>
            <a:r>
              <a:rPr lang="en-US" sz="2200" dirty="0"/>
              <a:t>C.F.R. 106.34(a).</a:t>
            </a:r>
          </a:p>
          <a:p>
            <a:pPr marL="0" indent="0">
              <a:buNone/>
            </a:pPr>
            <a:endParaRPr lang="en-US" sz="2200" dirty="0"/>
          </a:p>
        </p:txBody>
      </p:sp>
      <p:sp>
        <p:nvSpPr>
          <p:cNvPr id="2" name="Slide Title"/>
          <p:cNvSpPr>
            <a:spLocks noGrp="1"/>
          </p:cNvSpPr>
          <p:nvPr>
            <p:ph type="title"/>
          </p:nvPr>
        </p:nvSpPr>
        <p:spPr/>
        <p:txBody>
          <a:bodyPr/>
          <a:lstStyle/>
          <a:p>
            <a:r>
              <a:rPr lang="en-US" dirty="0" smtClean="0"/>
              <a:t>Single-sex programs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084" y="276225"/>
            <a:ext cx="137019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88152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157</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7172325" cy="3922306"/>
          </a:xfrm>
        </p:spPr>
        <p:txBody>
          <a:bodyPr>
            <a:normAutofit fontScale="77500" lnSpcReduction="20000"/>
          </a:bodyPr>
          <a:lstStyle/>
          <a:p>
            <a:pPr marL="0" indent="0">
              <a:buNone/>
            </a:pPr>
            <a:r>
              <a:rPr lang="en-US" sz="2200" dirty="0"/>
              <a:t>Federal regulations </a:t>
            </a:r>
            <a:r>
              <a:rPr lang="en-US" sz="2200" dirty="0" smtClean="0"/>
              <a:t>(</a:t>
            </a:r>
            <a:r>
              <a:rPr lang="en-US" sz="2200" dirty="0"/>
              <a:t>34 C.F.R. </a:t>
            </a:r>
            <a:r>
              <a:rPr lang="en-US" sz="2200" dirty="0" smtClean="0"/>
              <a:t>106.34(a)) provide</a:t>
            </a:r>
            <a:r>
              <a:rPr lang="en-US" sz="2200" dirty="0"/>
              <a:t>:</a:t>
            </a:r>
          </a:p>
          <a:p>
            <a:endParaRPr lang="en-US" sz="2200" dirty="0"/>
          </a:p>
          <a:p>
            <a:pPr marL="0" indent="0">
              <a:buNone/>
            </a:pPr>
            <a:r>
              <a:rPr lang="en-US" sz="2200" dirty="0"/>
              <a:t>“Except as provided for in this section or otherwise in this part, a recipient shall not provide or otherwise carry out any of its education programs or activities separately on the basis of sex, or require or refuse participation therein by any of its students on the basis of sex</a:t>
            </a:r>
            <a:r>
              <a:rPr lang="en-US" sz="2200" dirty="0" smtClean="0"/>
              <a:t>...”</a:t>
            </a:r>
          </a:p>
          <a:p>
            <a:pPr marL="0" indent="0">
              <a:buNone/>
            </a:pPr>
            <a:endParaRPr lang="en-US" sz="2200" dirty="0" smtClean="0"/>
          </a:p>
          <a:p>
            <a:pPr marL="0" indent="0">
              <a:buNone/>
            </a:pPr>
            <a:r>
              <a:rPr lang="en-US" sz="2200" dirty="0" smtClean="0"/>
              <a:t>Grouping </a:t>
            </a:r>
            <a:r>
              <a:rPr lang="en-US" sz="2200" dirty="0"/>
              <a:t>students on the basis of sex </a:t>
            </a:r>
            <a:r>
              <a:rPr lang="en-US" sz="2200" dirty="0" smtClean="0"/>
              <a:t>is permitted for:</a:t>
            </a:r>
            <a:endParaRPr lang="en-US" sz="2200" dirty="0"/>
          </a:p>
          <a:p>
            <a:r>
              <a:rPr lang="en-US" sz="2200" dirty="0"/>
              <a:t>Contact sports in </a:t>
            </a:r>
            <a:r>
              <a:rPr lang="en-US" sz="2200" dirty="0" smtClean="0"/>
              <a:t>gym class</a:t>
            </a:r>
            <a:endParaRPr lang="en-US" sz="2200" dirty="0"/>
          </a:p>
          <a:p>
            <a:r>
              <a:rPr lang="en-US" sz="2200" dirty="0"/>
              <a:t>Ability grouping in </a:t>
            </a:r>
            <a:r>
              <a:rPr lang="en-US" sz="2200" dirty="0" smtClean="0"/>
              <a:t>gym </a:t>
            </a:r>
            <a:r>
              <a:rPr lang="en-US" sz="2200" dirty="0"/>
              <a:t>class</a:t>
            </a:r>
          </a:p>
          <a:p>
            <a:r>
              <a:rPr lang="en-US" sz="2200" dirty="0"/>
              <a:t>Human sexuality class</a:t>
            </a:r>
          </a:p>
          <a:p>
            <a:r>
              <a:rPr lang="en-US" sz="2200" dirty="0"/>
              <a:t>Chorus (based on vocal range or quality</a:t>
            </a:r>
            <a:r>
              <a:rPr lang="en-US" sz="2200" dirty="0" smtClean="0"/>
              <a:t>)</a:t>
            </a:r>
            <a:endParaRPr lang="en-US" sz="2200" dirty="0"/>
          </a:p>
          <a:p>
            <a:pPr marL="0" indent="0">
              <a:buNone/>
            </a:pPr>
            <a:endParaRPr lang="en-US" sz="2200" dirty="0" smtClean="0"/>
          </a:p>
          <a:p>
            <a:pPr marL="0" indent="0">
              <a:buNone/>
            </a:pPr>
            <a:endParaRPr lang="en-US" sz="2200" dirty="0"/>
          </a:p>
        </p:txBody>
      </p:sp>
      <p:sp>
        <p:nvSpPr>
          <p:cNvPr id="2" name="Slide Title"/>
          <p:cNvSpPr>
            <a:spLocks noGrp="1"/>
          </p:cNvSpPr>
          <p:nvPr>
            <p:ph type="title"/>
          </p:nvPr>
        </p:nvSpPr>
        <p:spPr/>
        <p:txBody>
          <a:bodyPr/>
          <a:lstStyle/>
          <a:p>
            <a:r>
              <a:rPr lang="en-US" dirty="0" smtClean="0"/>
              <a:t>Single-sex programs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084" y="276225"/>
            <a:ext cx="137019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21769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158</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Autofit/>
          </a:bodyPr>
          <a:lstStyle/>
          <a:p>
            <a:pPr marL="0" indent="0">
              <a:buNone/>
            </a:pPr>
            <a:r>
              <a:rPr lang="en-US" sz="1300" dirty="0"/>
              <a:t>Federal regulations </a:t>
            </a:r>
            <a:r>
              <a:rPr lang="en-US" sz="1300" dirty="0" smtClean="0"/>
              <a:t>(</a:t>
            </a:r>
            <a:r>
              <a:rPr lang="en-US" sz="1300" dirty="0"/>
              <a:t>34 C.F.R. 106.34(b</a:t>
            </a:r>
            <a:r>
              <a:rPr lang="en-US" sz="1300" dirty="0" smtClean="0"/>
              <a:t>)) provide:</a:t>
            </a:r>
            <a:endParaRPr lang="en-US" sz="1300" dirty="0"/>
          </a:p>
          <a:p>
            <a:pPr marL="0" indent="0">
              <a:buNone/>
            </a:pPr>
            <a:r>
              <a:rPr lang="en-US" sz="1300" dirty="0"/>
              <a:t>“[A] recipient that operates a nonvocational coeducational elementary or secondary school may provide nonvocational </a:t>
            </a:r>
            <a:r>
              <a:rPr lang="en-US" sz="1300" b="1" dirty="0"/>
              <a:t>single-sex classes or extracurricular activities</a:t>
            </a:r>
            <a:r>
              <a:rPr lang="en-US" sz="1300" dirty="0"/>
              <a:t>, if—</a:t>
            </a:r>
          </a:p>
          <a:p>
            <a:pPr marL="0" indent="0">
              <a:buNone/>
            </a:pPr>
            <a:r>
              <a:rPr lang="en-US" sz="1300" dirty="0" smtClean="0"/>
              <a:t>(i) Each </a:t>
            </a:r>
            <a:r>
              <a:rPr lang="en-US" sz="1300" dirty="0"/>
              <a:t>single-sex class or extracurricular activity is based on the recipient's important objective—</a:t>
            </a:r>
          </a:p>
          <a:p>
            <a:pPr marL="0" indent="0">
              <a:buNone/>
            </a:pPr>
            <a:r>
              <a:rPr lang="en-US" sz="1300" dirty="0"/>
              <a:t>	(A) To improve educational achievement of its students, through a recipient's overall established policy </a:t>
            </a:r>
            <a:r>
              <a:rPr lang="en-US" sz="1300" dirty="0" smtClean="0"/>
              <a:t>	to </a:t>
            </a:r>
            <a:r>
              <a:rPr lang="en-US" sz="1300" dirty="0"/>
              <a:t>provide diverse educational opportunities, provided that the single-sex nature of the class or </a:t>
            </a:r>
            <a:r>
              <a:rPr lang="en-US" sz="1300" dirty="0" smtClean="0"/>
              <a:t>	extracurricular </a:t>
            </a:r>
            <a:r>
              <a:rPr lang="en-US" sz="1300" dirty="0"/>
              <a:t>activity is substantially related to achieving that objective; or</a:t>
            </a:r>
          </a:p>
          <a:p>
            <a:pPr marL="0" indent="0">
              <a:buNone/>
            </a:pPr>
            <a:r>
              <a:rPr lang="en-US" sz="1300" dirty="0"/>
              <a:t>	(B) To meet the particular, identified educational needs of its students, provided that the single-sex </a:t>
            </a:r>
            <a:r>
              <a:rPr lang="en-US" sz="1300" dirty="0" smtClean="0"/>
              <a:t>	nature </a:t>
            </a:r>
            <a:r>
              <a:rPr lang="en-US" sz="1300" dirty="0"/>
              <a:t>of the class or extracurricular activity is substantially related to achieving that objective; </a:t>
            </a:r>
            <a:endParaRPr lang="en-US" sz="1300" dirty="0" smtClean="0"/>
          </a:p>
          <a:p>
            <a:pPr marL="0" indent="0">
              <a:buNone/>
            </a:pPr>
            <a:r>
              <a:rPr lang="en-US" sz="1300" dirty="0" smtClean="0"/>
              <a:t>(</a:t>
            </a:r>
            <a:r>
              <a:rPr lang="en-US" sz="1300" dirty="0"/>
              <a:t>ii) The recipient implements its objective in an evenhanded manner;</a:t>
            </a:r>
          </a:p>
          <a:p>
            <a:pPr marL="0" indent="0">
              <a:buNone/>
            </a:pPr>
            <a:r>
              <a:rPr lang="en-US" sz="1300" dirty="0"/>
              <a:t>(iii) Student enrollment in a single-sex class or extracurricular activity is completely voluntary; and</a:t>
            </a:r>
          </a:p>
          <a:p>
            <a:pPr marL="0" indent="0">
              <a:buNone/>
            </a:pPr>
            <a:r>
              <a:rPr lang="en-US" sz="1300" dirty="0"/>
              <a:t>(iv) The recipient provides to all other students, including students of the excluded sex, a substantially equal coeducational </a:t>
            </a:r>
            <a:r>
              <a:rPr lang="en-US" sz="1300" dirty="0" smtClean="0"/>
              <a:t>class </a:t>
            </a:r>
            <a:r>
              <a:rPr lang="en-US" sz="1300" dirty="0"/>
              <a:t>or extracurricular activity in the same subject or activity</a:t>
            </a:r>
            <a:r>
              <a:rPr lang="en-US" sz="1300" dirty="0" smtClean="0"/>
              <a:t>.”</a:t>
            </a:r>
          </a:p>
          <a:p>
            <a:pPr marL="0" indent="0">
              <a:buNone/>
            </a:pPr>
            <a:r>
              <a:rPr lang="en-US" sz="1300" dirty="0" smtClean="0"/>
              <a:t>In </a:t>
            </a:r>
            <a:r>
              <a:rPr lang="en-US" sz="1300" dirty="0"/>
              <a:t>order to implement its objective in an evenhanded manner, “[a] recipient that provides a single-sex class or extracurricular activity . . . may be required to provide a </a:t>
            </a:r>
            <a:r>
              <a:rPr lang="en-US" sz="1300" b="1" dirty="0"/>
              <a:t>substantially equal single-sex class or extracurricular activity </a:t>
            </a:r>
            <a:r>
              <a:rPr lang="en-US" sz="1300" dirty="0"/>
              <a:t>for students of the excluded sex.”</a:t>
            </a:r>
          </a:p>
          <a:p>
            <a:pPr marL="0" indent="0">
              <a:buNone/>
            </a:pPr>
            <a:endParaRPr lang="en-US" sz="1300" dirty="0"/>
          </a:p>
        </p:txBody>
      </p:sp>
      <p:sp>
        <p:nvSpPr>
          <p:cNvPr id="2" name="Slide Title"/>
          <p:cNvSpPr>
            <a:spLocks noGrp="1"/>
          </p:cNvSpPr>
          <p:nvPr>
            <p:ph type="title"/>
          </p:nvPr>
        </p:nvSpPr>
        <p:spPr/>
        <p:txBody>
          <a:bodyPr/>
          <a:lstStyle/>
          <a:p>
            <a:r>
              <a:rPr lang="en-US" sz="2600" dirty="0" smtClean="0"/>
              <a:t>Single-sex classes and extra-curricular activities: How to do it</a:t>
            </a:r>
            <a:endParaRPr lang="en-US" sz="2600" dirty="0"/>
          </a:p>
        </p:txBody>
      </p:sp>
    </p:spTree>
    <p:extLst>
      <p:ext uri="{BB962C8B-B14F-4D97-AF65-F5344CB8AC3E}">
        <p14:creationId xmlns:p14="http://schemas.microsoft.com/office/powerpoint/2010/main" val="33922176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159</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rmAutofit/>
          </a:bodyPr>
          <a:lstStyle/>
          <a:p>
            <a:pPr marL="0" indent="0">
              <a:buNone/>
            </a:pPr>
            <a:r>
              <a:rPr lang="en-US" sz="2200" dirty="0"/>
              <a:t>In 2014, OCR published a Dear Colleague Letter addressing single-sex elementary and secondary classes. </a:t>
            </a:r>
          </a:p>
          <a:p>
            <a:pPr marL="0" indent="0">
              <a:buNone/>
            </a:pPr>
            <a:endParaRPr lang="en-US" sz="2200" dirty="0"/>
          </a:p>
        </p:txBody>
      </p:sp>
      <p:sp>
        <p:nvSpPr>
          <p:cNvPr id="2" name="Slide Title"/>
          <p:cNvSpPr>
            <a:spLocks noGrp="1"/>
          </p:cNvSpPr>
          <p:nvPr>
            <p:ph type="title"/>
          </p:nvPr>
        </p:nvSpPr>
        <p:spPr/>
        <p:txBody>
          <a:bodyPr/>
          <a:lstStyle/>
          <a:p>
            <a:r>
              <a:rPr lang="en-US" dirty="0" smtClean="0"/>
              <a:t>Title IX and single-sex education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87" y="1676400"/>
            <a:ext cx="71437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20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lstStyle/>
          <a:p>
            <a:r>
              <a:rPr lang="en-US" dirty="0"/>
              <a:t>Title IX of the Education Amendments of 1972 (20 U.S.C. §§ 1681 et seq.) prohibits </a:t>
            </a:r>
            <a:r>
              <a:rPr lang="en-US" i="1" dirty="0">
                <a:solidFill>
                  <a:schemeClr val="accent6"/>
                </a:solidFill>
              </a:rPr>
              <a:t>sex discrimination in education and in employment</a:t>
            </a:r>
            <a:r>
              <a:rPr lang="en-US" dirty="0"/>
              <a:t>.</a:t>
            </a:r>
          </a:p>
          <a:p>
            <a:pPr marL="0" indent="0">
              <a:buNone/>
            </a:pPr>
            <a:endParaRPr lang="en-US" dirty="0"/>
          </a:p>
          <a:p>
            <a:r>
              <a:rPr lang="en-US" dirty="0"/>
              <a:t>"No person in the United States shall, </a:t>
            </a:r>
            <a:r>
              <a:rPr lang="en-US" i="1" dirty="0">
                <a:solidFill>
                  <a:schemeClr val="accent6"/>
                </a:solidFill>
              </a:rPr>
              <a:t>on the basis of sex</a:t>
            </a:r>
            <a:r>
              <a:rPr lang="en-US" dirty="0"/>
              <a:t>, be excluded from participation in, be denied the benefits of, or be subjected to discrimination under any education program or activity receiving Federal financial assistance."</a:t>
            </a:r>
          </a:p>
        </p:txBody>
      </p:sp>
      <p:sp>
        <p:nvSpPr>
          <p:cNvPr id="2" name="Slide Title"/>
          <p:cNvSpPr>
            <a:spLocks noGrp="1"/>
          </p:cNvSpPr>
          <p:nvPr>
            <p:ph type="title"/>
          </p:nvPr>
        </p:nvSpPr>
        <p:spPr/>
        <p:txBody>
          <a:bodyPr/>
          <a:lstStyle/>
          <a:p>
            <a:r>
              <a:rPr lang="en-US" dirty="0" smtClean="0"/>
              <a:t>Title IX: The law</a:t>
            </a:r>
            <a:endParaRPr lang="en-US" dirty="0"/>
          </a:p>
        </p:txBody>
      </p:sp>
    </p:spTree>
    <p:extLst>
      <p:ext uri="{BB962C8B-B14F-4D97-AF65-F5344CB8AC3E}">
        <p14:creationId xmlns:p14="http://schemas.microsoft.com/office/powerpoint/2010/main" val="322092649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160</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Autofit/>
          </a:bodyPr>
          <a:lstStyle/>
          <a:p>
            <a:r>
              <a:rPr lang="en-US" sz="1800" dirty="0"/>
              <a:t>At the faculty meeting, the principal announces that the school will begin offering Calculus as a single-sex class at the beginning of the next school year. The statement is made without any explanation, or details about the roll out of the initiative. </a:t>
            </a:r>
            <a:endParaRPr lang="en-US" sz="1800" dirty="0" smtClean="0"/>
          </a:p>
          <a:p>
            <a:r>
              <a:rPr lang="en-US" sz="1800" dirty="0" smtClean="0"/>
              <a:t>How should the Title IX Coordinator respond?</a:t>
            </a:r>
            <a:endParaRPr lang="en-US" sz="1800" dirty="0"/>
          </a:p>
          <a:p>
            <a:pPr marL="0" indent="0">
              <a:buNone/>
            </a:pPr>
            <a:endParaRPr lang="en-US" sz="1300" dirty="0"/>
          </a:p>
        </p:txBody>
      </p:sp>
      <p:sp>
        <p:nvSpPr>
          <p:cNvPr id="2" name="Slide Title"/>
          <p:cNvSpPr>
            <a:spLocks noGrp="1"/>
          </p:cNvSpPr>
          <p:nvPr>
            <p:ph type="title"/>
          </p:nvPr>
        </p:nvSpPr>
        <p:spPr/>
        <p:txBody>
          <a:bodyPr/>
          <a:lstStyle/>
          <a:p>
            <a:r>
              <a:rPr lang="en-US" sz="2600" dirty="0" smtClean="0"/>
              <a:t>Single-sex classes and extra-curricular activities: Hypothetical</a:t>
            </a:r>
            <a:endParaRPr lang="en-US" sz="2600" dirty="0"/>
          </a:p>
        </p:txBody>
      </p:sp>
    </p:spTree>
    <p:extLst>
      <p:ext uri="{BB962C8B-B14F-4D97-AF65-F5344CB8AC3E}">
        <p14:creationId xmlns:p14="http://schemas.microsoft.com/office/powerpoint/2010/main" val="190047888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161</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Autofit/>
          </a:bodyPr>
          <a:lstStyle/>
          <a:p>
            <a:r>
              <a:rPr lang="en-US" sz="1800" dirty="0"/>
              <a:t>In 2014, ACLU filed an </a:t>
            </a:r>
            <a:r>
              <a:rPr lang="en-US" sz="1800" dirty="0" smtClean="0"/>
              <a:t>OCR </a:t>
            </a:r>
            <a:r>
              <a:rPr lang="en-US" sz="1800" dirty="0"/>
              <a:t>complaint against a Florida school district </a:t>
            </a:r>
            <a:r>
              <a:rPr lang="en-US" sz="1800" dirty="0" smtClean="0"/>
              <a:t>alleging </a:t>
            </a:r>
            <a:r>
              <a:rPr lang="en-US" sz="1800" dirty="0"/>
              <a:t>that it had a single-sex classroom approach that violates Title IX</a:t>
            </a:r>
            <a:r>
              <a:rPr lang="en-US" sz="1800" dirty="0" smtClean="0"/>
              <a:t>.</a:t>
            </a:r>
            <a:endParaRPr lang="en-US" sz="1800" dirty="0"/>
          </a:p>
          <a:p>
            <a:r>
              <a:rPr lang="en-US" sz="1800" dirty="0"/>
              <a:t>The complaint stated, in relevant part: </a:t>
            </a:r>
          </a:p>
          <a:p>
            <a:pPr marL="0" indent="0">
              <a:buNone/>
            </a:pPr>
            <a:r>
              <a:rPr lang="en-US" sz="1800" dirty="0"/>
              <a:t>“By training teachers that boys and girls learn differently, and teaching girls and boys differently based on expectations about the talents, capacities and preferences of each sex, the District has created a hidden curriculum that is harmful to all students. </a:t>
            </a:r>
            <a:r>
              <a:rPr lang="en-US" sz="1800" dirty="0" smtClean="0"/>
              <a:t> Girls </a:t>
            </a:r>
            <a:r>
              <a:rPr lang="en-US" sz="1800" dirty="0"/>
              <a:t>are encouraged to work quietly and discuss their feelings and personal problems. </a:t>
            </a:r>
            <a:r>
              <a:rPr lang="en-US" sz="1800" dirty="0" smtClean="0"/>
              <a:t> They’re </a:t>
            </a:r>
            <a:r>
              <a:rPr lang="en-US" sz="1800" dirty="0"/>
              <a:t>expected to be cooperative and noncompetitive. </a:t>
            </a:r>
            <a:r>
              <a:rPr lang="en-US" sz="1800" dirty="0" smtClean="0"/>
              <a:t> Boys </a:t>
            </a:r>
            <a:r>
              <a:rPr lang="en-US" sz="1800" dirty="0"/>
              <a:t>are encouraged to move around, compete and are not encouraged to discuss their feelings. . . . Girls are taught mathematics in a way that makes it less abstract and consequently gives girls the message that they are not good at abstract mathematics</a:t>
            </a:r>
            <a:r>
              <a:rPr lang="en-US" sz="1800" dirty="0" smtClean="0"/>
              <a:t>.  </a:t>
            </a:r>
            <a:r>
              <a:rPr lang="en-US" sz="1800" dirty="0"/>
              <a:t>Boys are taught literature in a way that makes stories highly concrete and fact-based and does not encourage them to connect with characters’ emotions. </a:t>
            </a:r>
            <a:r>
              <a:rPr lang="en-US" sz="1800" dirty="0" smtClean="0"/>
              <a:t> These </a:t>
            </a:r>
            <a:r>
              <a:rPr lang="en-US" sz="1800" dirty="0"/>
              <a:t>sex stereotypes limit opportunities for boys and girls alike. ”</a:t>
            </a:r>
          </a:p>
          <a:p>
            <a:pPr marL="0" indent="0">
              <a:buNone/>
            </a:pPr>
            <a:endParaRPr lang="en-US" sz="1300" dirty="0"/>
          </a:p>
        </p:txBody>
      </p:sp>
      <p:sp>
        <p:nvSpPr>
          <p:cNvPr id="2" name="Slide Title"/>
          <p:cNvSpPr>
            <a:spLocks noGrp="1"/>
          </p:cNvSpPr>
          <p:nvPr>
            <p:ph type="title"/>
          </p:nvPr>
        </p:nvSpPr>
        <p:spPr/>
        <p:txBody>
          <a:bodyPr/>
          <a:lstStyle/>
          <a:p>
            <a:r>
              <a:rPr lang="en-US" dirty="0" smtClean="0"/>
              <a:t>Single-sex classes and extra-curricular activities</a:t>
            </a:r>
            <a:endParaRPr lang="en-US" dirty="0"/>
          </a:p>
        </p:txBody>
      </p:sp>
    </p:spTree>
    <p:extLst>
      <p:ext uri="{BB962C8B-B14F-4D97-AF65-F5344CB8AC3E}">
        <p14:creationId xmlns:p14="http://schemas.microsoft.com/office/powerpoint/2010/main" val="377775947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Gender equity in career and technical education</a:t>
            </a:r>
            <a:endParaRPr lang="en-US" dirty="0"/>
          </a:p>
        </p:txBody>
      </p:sp>
    </p:spTree>
    <p:extLst>
      <p:ext uri="{BB962C8B-B14F-4D97-AF65-F5344CB8AC3E}">
        <p14:creationId xmlns:p14="http://schemas.microsoft.com/office/powerpoint/2010/main" val="6867089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163</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OCR Guidance on gender equity in CTE</a:t>
            </a:r>
            <a:endParaRPr lang="en-US" dirty="0"/>
          </a:p>
        </p:txBody>
      </p:sp>
      <p:pic>
        <p:nvPicPr>
          <p:cNvPr id="6" name="Picture 2"/>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27645" y="895350"/>
            <a:ext cx="7879184" cy="392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23084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164</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OCR guidance on gender equity in CTE</a:t>
            </a:r>
            <a:endParaRPr lang="en-US" dirty="0"/>
          </a:p>
        </p:txBody>
      </p:sp>
      <p:sp>
        <p:nvSpPr>
          <p:cNvPr id="3" name="Content Placeholder 2"/>
          <p:cNvSpPr>
            <a:spLocks noGrp="1"/>
          </p:cNvSpPr>
          <p:nvPr>
            <p:ph sz="quarter" idx="12"/>
          </p:nvPr>
        </p:nvSpPr>
        <p:spPr>
          <a:xfrm>
            <a:off x="288000" y="866776"/>
            <a:ext cx="8568000" cy="3960406"/>
          </a:xfrm>
        </p:spPr>
        <p:txBody>
          <a:bodyPr/>
          <a:lstStyle/>
          <a:p>
            <a:r>
              <a:rPr lang="en-US" dirty="0"/>
              <a:t>Purpose</a:t>
            </a:r>
          </a:p>
          <a:p>
            <a:pPr lvl="1"/>
            <a:r>
              <a:rPr lang="en-US" dirty="0"/>
              <a:t>Regardless of sex or gender, students should have equal access to the full range of available Career and Technical Education courses.</a:t>
            </a:r>
          </a:p>
          <a:p>
            <a:r>
              <a:rPr lang="en-US" dirty="0"/>
              <a:t>Goals</a:t>
            </a:r>
          </a:p>
          <a:p>
            <a:pPr lvl="1"/>
            <a:r>
              <a:rPr lang="en-US" dirty="0"/>
              <a:t>Eliminate discriminatory practices.</a:t>
            </a:r>
          </a:p>
          <a:p>
            <a:pPr lvl="1"/>
            <a:r>
              <a:rPr lang="en-US" dirty="0"/>
              <a:t>Take proactive steps to expand participation of students in fields where one sex is traditionally underrepresented.</a:t>
            </a:r>
          </a:p>
          <a:p>
            <a:r>
              <a:rPr lang="en-US" dirty="0"/>
              <a:t>Desired Results</a:t>
            </a:r>
          </a:p>
          <a:p>
            <a:pPr lvl="1"/>
            <a:r>
              <a:rPr lang="en-US" dirty="0"/>
              <a:t>Increase overall participation and success in high-growth fields, for both men and women.</a:t>
            </a:r>
          </a:p>
          <a:p>
            <a:endParaRPr lang="en-US" dirty="0"/>
          </a:p>
        </p:txBody>
      </p:sp>
    </p:spTree>
    <p:extLst>
      <p:ext uri="{BB962C8B-B14F-4D97-AF65-F5344CB8AC3E}">
        <p14:creationId xmlns:p14="http://schemas.microsoft.com/office/powerpoint/2010/main" val="262127294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165</a:t>
            </a:fld>
            <a:endParaRPr lang="en-US" dirty="0"/>
          </a:p>
        </p:txBody>
      </p:sp>
      <p:sp>
        <p:nvSpPr>
          <p:cNvPr id="4" name="Entity Name Placeholder"/>
          <p:cNvSpPr>
            <a:spLocks noGrp="1"/>
          </p:cNvSpPr>
          <p:nvPr>
            <p:ph type="ftr" sz="quarter" idx="3"/>
          </p:nvPr>
        </p:nvSpPr>
        <p:spPr>
          <a:xfrm>
            <a:off x="5733237"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Autofit/>
          </a:bodyPr>
          <a:lstStyle/>
          <a:p>
            <a:r>
              <a:rPr lang="en-US" sz="1800" dirty="0"/>
              <a:t>The DCL gives several examples of best practices to promote gender equity:</a:t>
            </a:r>
          </a:p>
          <a:p>
            <a:r>
              <a:rPr lang="en-US" sz="1800" dirty="0"/>
              <a:t>Conduct counseling, recruitment, and admission practices in a nondiscriminatory manner.</a:t>
            </a:r>
          </a:p>
          <a:p>
            <a:pPr lvl="1"/>
            <a:r>
              <a:rPr lang="en-US" sz="1400" dirty="0"/>
              <a:t>Give the same types of information and materials to all students</a:t>
            </a:r>
            <a:r>
              <a:rPr lang="en-US" sz="1400" dirty="0" smtClean="0"/>
              <a:t>.</a:t>
            </a:r>
            <a:endParaRPr lang="en-US" sz="1800" dirty="0"/>
          </a:p>
          <a:p>
            <a:r>
              <a:rPr lang="en-US" sz="1800" dirty="0"/>
              <a:t>Portray a broad range of occupational opportunities to all students.</a:t>
            </a:r>
          </a:p>
          <a:p>
            <a:pPr lvl="1"/>
            <a:r>
              <a:rPr lang="en-US" sz="1400" dirty="0"/>
              <a:t>Do not filter your information to students based on stereotypical assumptions about their interests and </a:t>
            </a:r>
            <a:r>
              <a:rPr lang="en-US" sz="1400" dirty="0" smtClean="0"/>
              <a:t>abilities.</a:t>
            </a:r>
          </a:p>
          <a:p>
            <a:r>
              <a:rPr lang="en-US" sz="1700" dirty="0" smtClean="0"/>
              <a:t>Include </a:t>
            </a:r>
            <a:r>
              <a:rPr lang="en-US" sz="1700" dirty="0"/>
              <a:t>persons of different sexes at recruitment and information </a:t>
            </a:r>
            <a:r>
              <a:rPr lang="en-US" sz="1700" dirty="0" smtClean="0"/>
              <a:t>fairs.</a:t>
            </a:r>
          </a:p>
          <a:p>
            <a:pPr lvl="1"/>
            <a:r>
              <a:rPr lang="en-US" sz="1400" dirty="0" smtClean="0"/>
              <a:t>Also</a:t>
            </a:r>
            <a:r>
              <a:rPr lang="en-US" sz="1400" dirty="0"/>
              <a:t>, ensure that promotional materials depict persons of different </a:t>
            </a:r>
            <a:r>
              <a:rPr lang="en-US" sz="1400" dirty="0" smtClean="0"/>
              <a:t>sexes.</a:t>
            </a:r>
          </a:p>
          <a:p>
            <a:r>
              <a:rPr lang="en-US" sz="1700" dirty="0" smtClean="0"/>
              <a:t>Routinely </a:t>
            </a:r>
            <a:r>
              <a:rPr lang="en-US" sz="1700" dirty="0"/>
              <a:t>assess your school’s progress toward gender </a:t>
            </a:r>
            <a:r>
              <a:rPr lang="en-US" sz="1700" dirty="0" smtClean="0"/>
              <a:t>equity.</a:t>
            </a:r>
          </a:p>
          <a:p>
            <a:pPr lvl="1"/>
            <a:r>
              <a:rPr lang="en-US" sz="1400" dirty="0" smtClean="0"/>
              <a:t>Gather </a:t>
            </a:r>
            <a:r>
              <a:rPr lang="en-US" sz="1400" dirty="0"/>
              <a:t>data on gender enrollment by class; have students complete surveys; and follow up with counselors, teachers, and other staff.</a:t>
            </a:r>
          </a:p>
          <a:p>
            <a:pPr marL="0" indent="0">
              <a:buNone/>
            </a:pPr>
            <a:endParaRPr lang="en-US" sz="1400" dirty="0"/>
          </a:p>
        </p:txBody>
      </p:sp>
      <p:sp>
        <p:nvSpPr>
          <p:cNvPr id="2" name="Slide Title"/>
          <p:cNvSpPr>
            <a:spLocks noGrp="1"/>
          </p:cNvSpPr>
          <p:nvPr>
            <p:ph type="title"/>
          </p:nvPr>
        </p:nvSpPr>
        <p:spPr/>
        <p:txBody>
          <a:bodyPr/>
          <a:lstStyle/>
          <a:p>
            <a:r>
              <a:rPr lang="en-US" dirty="0" smtClean="0"/>
              <a:t>OCR guidance on gender equity in CTE</a:t>
            </a:r>
            <a:endParaRPr lang="en-US" dirty="0"/>
          </a:p>
        </p:txBody>
      </p:sp>
    </p:spTree>
    <p:extLst>
      <p:ext uri="{BB962C8B-B14F-4D97-AF65-F5344CB8AC3E}">
        <p14:creationId xmlns:p14="http://schemas.microsoft.com/office/powerpoint/2010/main" val="41604218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166</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95275" y="895351"/>
            <a:ext cx="8543925" cy="3922306"/>
          </a:xfrm>
        </p:spPr>
        <p:txBody>
          <a:bodyPr>
            <a:noAutofit/>
          </a:bodyPr>
          <a:lstStyle/>
          <a:p>
            <a:r>
              <a:rPr lang="en-US" sz="1800" dirty="0"/>
              <a:t>A high school is planning to sponsor a career day for all students to promote its </a:t>
            </a:r>
            <a:r>
              <a:rPr lang="en-US" sz="1800" dirty="0" smtClean="0"/>
              <a:t>information technology </a:t>
            </a:r>
            <a:r>
              <a:rPr lang="en-US" sz="1800" dirty="0"/>
              <a:t>program. </a:t>
            </a:r>
            <a:r>
              <a:rPr lang="en-US" sz="1800" dirty="0" smtClean="0"/>
              <a:t> This </a:t>
            </a:r>
            <a:r>
              <a:rPr lang="en-US" sz="1800" dirty="0"/>
              <a:t>is the only promotional effort that the high school will undertake for </a:t>
            </a:r>
            <a:r>
              <a:rPr lang="en-US" sz="1800" dirty="0" smtClean="0"/>
              <a:t>its information </a:t>
            </a:r>
            <a:r>
              <a:rPr lang="en-US" sz="1800" dirty="0"/>
              <a:t>technology program. </a:t>
            </a:r>
            <a:r>
              <a:rPr lang="en-US" sz="1800" dirty="0" smtClean="0"/>
              <a:t> All </a:t>
            </a:r>
            <a:r>
              <a:rPr lang="en-US" sz="1800" dirty="0"/>
              <a:t>of the current students and recent graduates of the </a:t>
            </a:r>
            <a:r>
              <a:rPr lang="en-US" sz="1800" dirty="0" smtClean="0"/>
              <a:t>program who </a:t>
            </a:r>
            <a:r>
              <a:rPr lang="en-US" sz="1800" dirty="0"/>
              <a:t>will be invited to speak at the career day are male, even though some female students </a:t>
            </a:r>
            <a:r>
              <a:rPr lang="en-US" sz="1800" dirty="0" smtClean="0"/>
              <a:t>are currently </a:t>
            </a:r>
            <a:r>
              <a:rPr lang="en-US" sz="1800" dirty="0"/>
              <a:t>enrolled in and have recently graduated from the program. </a:t>
            </a:r>
            <a:r>
              <a:rPr lang="en-US" sz="1800" dirty="0" smtClean="0"/>
              <a:t> The </a:t>
            </a:r>
            <a:r>
              <a:rPr lang="en-US" sz="1800" dirty="0"/>
              <a:t>high school has </a:t>
            </a:r>
            <a:r>
              <a:rPr lang="en-US" sz="1800" dirty="0" smtClean="0"/>
              <a:t>not revised </a:t>
            </a:r>
            <a:r>
              <a:rPr lang="en-US" sz="1800" dirty="0"/>
              <a:t>its promotional materials in a number of years, and all of the materials distributed at </a:t>
            </a:r>
            <a:r>
              <a:rPr lang="en-US" sz="1800" dirty="0" smtClean="0"/>
              <a:t>the career </a:t>
            </a:r>
            <a:r>
              <a:rPr lang="en-US" sz="1800" dirty="0"/>
              <a:t>day depict males and use male pronouns to refer to students in the program. </a:t>
            </a:r>
            <a:r>
              <a:rPr lang="en-US" sz="1800" dirty="0" smtClean="0"/>
              <a:t> The high school </a:t>
            </a:r>
            <a:r>
              <a:rPr lang="en-US" sz="1800" dirty="0"/>
              <a:t>only distributed these promotional materials at the career day and did not distribute </a:t>
            </a:r>
            <a:r>
              <a:rPr lang="en-US" sz="1800" dirty="0" smtClean="0"/>
              <a:t>them to </a:t>
            </a:r>
            <a:r>
              <a:rPr lang="en-US" sz="1800" dirty="0"/>
              <a:t>members of the student community who did not attend the career day. </a:t>
            </a:r>
            <a:endParaRPr lang="en-US" sz="1400" dirty="0"/>
          </a:p>
        </p:txBody>
      </p:sp>
      <p:sp>
        <p:nvSpPr>
          <p:cNvPr id="2" name="Slide Title"/>
          <p:cNvSpPr>
            <a:spLocks noGrp="1"/>
          </p:cNvSpPr>
          <p:nvPr>
            <p:ph type="title"/>
          </p:nvPr>
        </p:nvSpPr>
        <p:spPr/>
        <p:txBody>
          <a:bodyPr/>
          <a:lstStyle/>
          <a:p>
            <a:r>
              <a:rPr lang="en-US" dirty="0" smtClean="0"/>
              <a:t>Gender equity in CTE: Hypothetical</a:t>
            </a:r>
            <a:endParaRPr lang="en-US" dirty="0"/>
          </a:p>
        </p:txBody>
      </p:sp>
    </p:spTree>
    <p:extLst>
      <p:ext uri="{BB962C8B-B14F-4D97-AF65-F5344CB8AC3E}">
        <p14:creationId xmlns:p14="http://schemas.microsoft.com/office/powerpoint/2010/main" val="28020666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Discipline</a:t>
            </a:r>
            <a:endParaRPr lang="en-US" dirty="0"/>
          </a:p>
        </p:txBody>
      </p:sp>
    </p:spTree>
    <p:extLst>
      <p:ext uri="{BB962C8B-B14F-4D97-AF65-F5344CB8AC3E}">
        <p14:creationId xmlns:p14="http://schemas.microsoft.com/office/powerpoint/2010/main" val="48282511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168</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Title IX: Discipline</a:t>
            </a:r>
            <a:endParaRPr lang="en-US" dirty="0"/>
          </a:p>
        </p:txBody>
      </p:sp>
      <p:sp>
        <p:nvSpPr>
          <p:cNvPr id="3" name="Content Placeholder 2"/>
          <p:cNvSpPr>
            <a:spLocks noGrp="1"/>
          </p:cNvSpPr>
          <p:nvPr>
            <p:ph sz="quarter" idx="12"/>
          </p:nvPr>
        </p:nvSpPr>
        <p:spPr>
          <a:xfrm>
            <a:off x="288000" y="866776"/>
            <a:ext cx="8568000" cy="3960406"/>
          </a:xfrm>
        </p:spPr>
        <p:txBody>
          <a:bodyPr>
            <a:normAutofit lnSpcReduction="10000"/>
          </a:bodyPr>
          <a:lstStyle/>
          <a:p>
            <a:r>
              <a:rPr lang="en-US" dirty="0"/>
              <a:t>Civil Rights Data Collection (“CRDC”)</a:t>
            </a:r>
          </a:p>
          <a:p>
            <a:r>
              <a:rPr lang="en-US" dirty="0"/>
              <a:t>Mandatory survey through which OCR collects civil rights data directly from school districts via a web-based collection tool.</a:t>
            </a:r>
          </a:p>
          <a:p>
            <a:pPr lvl="1"/>
            <a:r>
              <a:rPr lang="en-US" dirty="0"/>
              <a:t>OCR </a:t>
            </a:r>
            <a:r>
              <a:rPr lang="en-US" dirty="0" smtClean="0"/>
              <a:t>relatively recently implemented </a:t>
            </a:r>
            <a:r>
              <a:rPr lang="en-US" dirty="0"/>
              <a:t>certain changes to its data collection.</a:t>
            </a:r>
          </a:p>
          <a:p>
            <a:pPr lvl="2">
              <a:buFont typeface="Courier New" panose="02070309020205020404" pitchFamily="49" charset="0"/>
              <a:buChar char="o"/>
            </a:pPr>
            <a:r>
              <a:rPr lang="en-US" dirty="0"/>
              <a:t>All districts participate in the CRDC (instead of only a representative sample). </a:t>
            </a:r>
          </a:p>
          <a:p>
            <a:pPr lvl="2">
              <a:buFont typeface="Courier New" panose="02070309020205020404" pitchFamily="49" charset="0"/>
              <a:buChar char="o"/>
            </a:pPr>
            <a:r>
              <a:rPr lang="en-US" dirty="0"/>
              <a:t>Data is being collected only for one school year (not for two years, as in the past). </a:t>
            </a:r>
          </a:p>
          <a:p>
            <a:r>
              <a:rPr lang="en-US" dirty="0"/>
              <a:t>School districts must collect and report new data on allegations of bullying and harassment, bullying and harassment policies, and students disciplined for bullying and harassment.</a:t>
            </a:r>
          </a:p>
          <a:p>
            <a:r>
              <a:rPr lang="en-US" dirty="0"/>
              <a:t>The CRDC materials describe harassment or bullying on the basis of (i) disability, (ii) race, color, national origin, and (iii) sex.</a:t>
            </a:r>
          </a:p>
          <a:p>
            <a:endParaRPr lang="en-US" dirty="0"/>
          </a:p>
        </p:txBody>
      </p:sp>
    </p:spTree>
    <p:extLst>
      <p:ext uri="{BB962C8B-B14F-4D97-AF65-F5344CB8AC3E}">
        <p14:creationId xmlns:p14="http://schemas.microsoft.com/office/powerpoint/2010/main" val="2063902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169</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Title IX:  Discipline</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a:t>The CRDC website allows the public to view data for specific schools and districts, and compare data across multiple schools or districts.</a:t>
            </a:r>
          </a:p>
          <a:p>
            <a:endParaRPr lang="en-US" dirty="0"/>
          </a:p>
        </p:txBody>
      </p:sp>
      <p:pic>
        <p:nvPicPr>
          <p:cNvPr id="6" name="Picture 10"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26050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751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3541050" cy="3937814"/>
          </a:xfrm>
        </p:spPr>
        <p:txBody>
          <a:bodyPr>
            <a:normAutofit fontScale="92500" lnSpcReduction="20000"/>
          </a:bodyPr>
          <a:lstStyle/>
          <a:p>
            <a:r>
              <a:rPr lang="en-US" dirty="0" smtClean="0">
                <a:solidFill>
                  <a:schemeClr val="tx1"/>
                </a:solidFill>
              </a:rPr>
              <a:t>Institutions receiving federal funding</a:t>
            </a:r>
          </a:p>
          <a:p>
            <a:r>
              <a:rPr lang="en-US" dirty="0" smtClean="0">
                <a:solidFill>
                  <a:schemeClr val="tx1"/>
                </a:solidFill>
              </a:rPr>
              <a:t>School districts, colleges/universities, charter and for-profit schools and athletic associations</a:t>
            </a:r>
          </a:p>
          <a:p>
            <a:pPr lvl="1"/>
            <a:r>
              <a:rPr lang="en-US" dirty="0" smtClean="0">
                <a:solidFill>
                  <a:schemeClr val="tx1"/>
                </a:solidFill>
              </a:rPr>
              <a:t>Organizations receiving “significant assistance” from these</a:t>
            </a:r>
          </a:p>
          <a:p>
            <a:r>
              <a:rPr lang="en-US" dirty="0" smtClean="0">
                <a:solidFill>
                  <a:schemeClr val="tx1"/>
                </a:solidFill>
              </a:rPr>
              <a:t>Educational programs offered by non-educational institutions that receive federal funds, such as libraries, prisons, and museums</a:t>
            </a:r>
            <a:endParaRPr lang="en-US" dirty="0">
              <a:solidFill>
                <a:schemeClr val="tx1"/>
              </a:solidFill>
            </a:endParaRPr>
          </a:p>
        </p:txBody>
      </p:sp>
      <p:sp>
        <p:nvSpPr>
          <p:cNvPr id="2" name="Slide Title"/>
          <p:cNvSpPr>
            <a:spLocks noGrp="1"/>
          </p:cNvSpPr>
          <p:nvPr>
            <p:ph type="title"/>
          </p:nvPr>
        </p:nvSpPr>
        <p:spPr/>
        <p:txBody>
          <a:bodyPr/>
          <a:lstStyle/>
          <a:p>
            <a:r>
              <a:rPr lang="en-US" dirty="0" smtClean="0"/>
              <a:t>What institutions are covered by Title IX?</a:t>
            </a:r>
            <a:endParaRPr lang="en-US" dirty="0"/>
          </a:p>
        </p:txBody>
      </p:sp>
      <p:pic>
        <p:nvPicPr>
          <p:cNvPr id="4099" name="Picture 3" descr="C:\Users\TelloMM\Desktop\iStock_17179278_XXX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75" y="1133474"/>
            <a:ext cx="4186238"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316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170</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Title IX: Discipline</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smtClean="0"/>
              <a:t>Disparate treatment – Questions to consider:</a:t>
            </a:r>
          </a:p>
          <a:p>
            <a:pPr lvl="1"/>
            <a:r>
              <a:rPr lang="en-US" dirty="0"/>
              <a:t>Did the school limit or deny educational services, benefits, or opportunities to a student or group of students of a particular race by treating them differently from a similarly situated student or group of students of another race in the disciplinary process? </a:t>
            </a:r>
          </a:p>
          <a:p>
            <a:pPr lvl="1"/>
            <a:r>
              <a:rPr lang="en-US" dirty="0"/>
              <a:t>Can the school articulate a legitimate, nondiscriminatory reason for the different treatment?</a:t>
            </a:r>
          </a:p>
          <a:p>
            <a:pPr lvl="1"/>
            <a:r>
              <a:rPr lang="en-US" dirty="0"/>
              <a:t>Is the reason articulated a pretext for discrimination?</a:t>
            </a:r>
          </a:p>
          <a:p>
            <a:endParaRPr lang="en-US" dirty="0"/>
          </a:p>
          <a:p>
            <a:endParaRPr lang="en-US" dirty="0"/>
          </a:p>
        </p:txBody>
      </p:sp>
    </p:spTree>
    <p:extLst>
      <p:ext uri="{BB962C8B-B14F-4D97-AF65-F5344CB8AC3E}">
        <p14:creationId xmlns:p14="http://schemas.microsoft.com/office/powerpoint/2010/main" val="80969560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171</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Title IX: Discipline</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a:t>Disparate Impact – Questions to </a:t>
            </a:r>
            <a:r>
              <a:rPr lang="en-US" dirty="0" smtClean="0"/>
              <a:t>consider:</a:t>
            </a:r>
          </a:p>
          <a:p>
            <a:pPr lvl="1"/>
            <a:r>
              <a:rPr lang="en-US" dirty="0" smtClean="0"/>
              <a:t>Has </a:t>
            </a:r>
            <a:r>
              <a:rPr lang="en-US" dirty="0"/>
              <a:t>the discipline policy resulted in an adverse impact on students of a particular race as compared with students of other races? </a:t>
            </a:r>
            <a:endParaRPr lang="en-US" dirty="0" smtClean="0"/>
          </a:p>
          <a:p>
            <a:pPr lvl="1"/>
            <a:r>
              <a:rPr lang="en-US" dirty="0" smtClean="0"/>
              <a:t>Is </a:t>
            </a:r>
            <a:r>
              <a:rPr lang="en-US" dirty="0"/>
              <a:t>the discipline policy necessary to meet an important educational </a:t>
            </a:r>
            <a:r>
              <a:rPr lang="en-US" dirty="0" smtClean="0"/>
              <a:t>goal?</a:t>
            </a:r>
          </a:p>
          <a:p>
            <a:pPr lvl="1"/>
            <a:r>
              <a:rPr lang="en-US" dirty="0" smtClean="0"/>
              <a:t>Are </a:t>
            </a:r>
            <a:r>
              <a:rPr lang="en-US" dirty="0"/>
              <a:t>there comparably effective alternative policies or practices that would meet the school’s stated educational goal with less of a burden or adverse impact on the disproportionately affected racial group, or is the school’s proferred justification a pretext for discrimination?</a:t>
            </a:r>
          </a:p>
          <a:p>
            <a:pPr marL="0" indent="0">
              <a:buNone/>
            </a:pPr>
            <a:endParaRPr lang="en-US" dirty="0"/>
          </a:p>
          <a:p>
            <a:endParaRPr lang="en-US" dirty="0"/>
          </a:p>
        </p:txBody>
      </p:sp>
    </p:spTree>
    <p:extLst>
      <p:ext uri="{BB962C8B-B14F-4D97-AF65-F5344CB8AC3E}">
        <p14:creationId xmlns:p14="http://schemas.microsoft.com/office/powerpoint/2010/main" val="7402316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5726941" y="4837040"/>
            <a:ext cx="2895600" cy="216000"/>
          </a:xfrm>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dirty="0" smtClean="0"/>
              <a:t>|  </a:t>
            </a:r>
            <a:fld id="{6967D197-2218-4700-B211-63EF06F51A7E}" type="slidenum">
              <a:rPr lang="en-GB" smtClean="0"/>
              <a:pPr/>
              <a:t>172</a:t>
            </a:fld>
            <a:endParaRPr lang="en-GB" dirty="0"/>
          </a:p>
        </p:txBody>
      </p:sp>
      <p:sp>
        <p:nvSpPr>
          <p:cNvPr id="4" name="Content Placeholder 3"/>
          <p:cNvSpPr>
            <a:spLocks noGrp="1"/>
          </p:cNvSpPr>
          <p:nvPr>
            <p:ph sz="quarter" idx="12"/>
          </p:nvPr>
        </p:nvSpPr>
        <p:spPr>
          <a:xfrm>
            <a:off x="288000" y="914400"/>
            <a:ext cx="8568000" cy="3912781"/>
          </a:xfrm>
        </p:spPr>
        <p:txBody>
          <a:bodyPr/>
          <a:lstStyle/>
          <a:p>
            <a:r>
              <a:rPr lang="en-US" dirty="0"/>
              <a:t>Examples of recommendations from DCL:</a:t>
            </a:r>
          </a:p>
          <a:p>
            <a:pPr lvl="1"/>
            <a:r>
              <a:rPr lang="en-US" dirty="0"/>
              <a:t>Safe, inclusive, and positive school climates that provide students with supports such as evidence-based tiered supports and social and emotional learning</a:t>
            </a:r>
          </a:p>
          <a:p>
            <a:pPr lvl="1"/>
            <a:r>
              <a:rPr lang="en-US" dirty="0"/>
              <a:t>Training and professional development for all school personnel</a:t>
            </a:r>
          </a:p>
          <a:p>
            <a:pPr lvl="1"/>
            <a:r>
              <a:rPr lang="en-US" dirty="0"/>
              <a:t>Appropriate use of law enforcement</a:t>
            </a:r>
          </a:p>
          <a:p>
            <a:pPr lvl="1"/>
            <a:r>
              <a:rPr lang="en-US" dirty="0"/>
              <a:t>Positive interventions rather than student removal</a:t>
            </a:r>
          </a:p>
          <a:p>
            <a:pPr lvl="1"/>
            <a:r>
              <a:rPr lang="en-US" dirty="0"/>
              <a:t>Data collection and responsive action</a:t>
            </a:r>
          </a:p>
          <a:p>
            <a:endParaRPr lang="en-US" dirty="0"/>
          </a:p>
        </p:txBody>
      </p:sp>
      <p:sp>
        <p:nvSpPr>
          <p:cNvPr id="6" name="Title 5"/>
          <p:cNvSpPr>
            <a:spLocks noGrp="1"/>
          </p:cNvSpPr>
          <p:nvPr>
            <p:ph type="title"/>
          </p:nvPr>
        </p:nvSpPr>
        <p:spPr/>
        <p:txBody>
          <a:bodyPr/>
          <a:lstStyle/>
          <a:p>
            <a:r>
              <a:rPr lang="en-US" dirty="0" smtClean="0"/>
              <a:t>Title IX: Discipline</a:t>
            </a:r>
            <a:endParaRPr lang="en-US" dirty="0"/>
          </a:p>
        </p:txBody>
      </p:sp>
    </p:spTree>
    <p:extLst>
      <p:ext uri="{BB962C8B-B14F-4D97-AF65-F5344CB8AC3E}">
        <p14:creationId xmlns:p14="http://schemas.microsoft.com/office/powerpoint/2010/main" val="271743210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Title IX Coordinators</a:t>
            </a:r>
            <a:endParaRPr lang="en-US" dirty="0"/>
          </a:p>
        </p:txBody>
      </p:sp>
    </p:spTree>
    <p:extLst>
      <p:ext uri="{BB962C8B-B14F-4D97-AF65-F5344CB8AC3E}">
        <p14:creationId xmlns:p14="http://schemas.microsoft.com/office/powerpoint/2010/main" val="370592048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174</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a:t>A Title IX coordinator’s responsibilities include:</a:t>
            </a:r>
          </a:p>
          <a:p>
            <a:pPr lvl="1"/>
            <a:r>
              <a:rPr lang="en-US" dirty="0"/>
              <a:t>Overseeing a </a:t>
            </a:r>
            <a:r>
              <a:rPr lang="en-US" dirty="0" smtClean="0"/>
              <a:t>school’s </a:t>
            </a:r>
            <a:r>
              <a:rPr lang="en-US" dirty="0"/>
              <a:t>response to Title IX reports and complaints.</a:t>
            </a:r>
          </a:p>
          <a:p>
            <a:pPr lvl="1"/>
            <a:r>
              <a:rPr lang="en-US" dirty="0"/>
              <a:t>Identifying and addressing any patterns or systemic problems </a:t>
            </a:r>
            <a:r>
              <a:rPr lang="en-US" dirty="0" smtClean="0"/>
              <a:t>revealed </a:t>
            </a:r>
            <a:r>
              <a:rPr lang="en-US" dirty="0"/>
              <a:t>by the reports or complaints.</a:t>
            </a:r>
          </a:p>
          <a:p>
            <a:pPr lvl="1"/>
            <a:r>
              <a:rPr lang="en-US" dirty="0"/>
              <a:t>Staying informed of all complaints raising Title IX issues.</a:t>
            </a:r>
          </a:p>
          <a:p>
            <a:pPr lvl="1"/>
            <a:r>
              <a:rPr lang="en-US" dirty="0"/>
              <a:t>Having no other responsibilities that may pose a conflict with Title IX responsibilities.</a:t>
            </a:r>
          </a:p>
          <a:p>
            <a:r>
              <a:rPr lang="en-US" dirty="0"/>
              <a:t>Title IX gives coordinators broad protection from retaliation</a:t>
            </a:r>
          </a:p>
          <a:p>
            <a:pPr lvl="1"/>
            <a:r>
              <a:rPr lang="en-US" dirty="0"/>
              <a:t>Investigations cannot be impeded</a:t>
            </a:r>
          </a:p>
          <a:p>
            <a:pPr lvl="1"/>
            <a:r>
              <a:rPr lang="en-US" dirty="0"/>
              <a:t>Adverse actions cannot be taken because of investigation</a:t>
            </a:r>
          </a:p>
          <a:p>
            <a:pPr marL="0" indent="0">
              <a:buNone/>
            </a:pPr>
            <a:endParaRPr lang="en-US" dirty="0"/>
          </a:p>
          <a:p>
            <a:endParaRPr lang="en-US" dirty="0"/>
          </a:p>
        </p:txBody>
      </p:sp>
    </p:spTree>
    <p:extLst>
      <p:ext uri="{BB962C8B-B14F-4D97-AF65-F5344CB8AC3E}">
        <p14:creationId xmlns:p14="http://schemas.microsoft.com/office/powerpoint/2010/main" val="121213827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175</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a:t>Be prepared to:</a:t>
            </a:r>
          </a:p>
          <a:p>
            <a:pPr lvl="1"/>
            <a:r>
              <a:rPr lang="en-US" dirty="0"/>
              <a:t>Stay abreast of developments related to Title IX, its implementing regulations, and guidance from federal agencies</a:t>
            </a:r>
          </a:p>
          <a:p>
            <a:pPr lvl="1"/>
            <a:r>
              <a:rPr lang="en-US" dirty="0"/>
              <a:t>Investigate complaints</a:t>
            </a:r>
          </a:p>
          <a:p>
            <a:pPr lvl="1"/>
            <a:r>
              <a:rPr lang="en-US" dirty="0"/>
              <a:t>Educate your colleagues, students, and your community about Title IX</a:t>
            </a:r>
          </a:p>
          <a:p>
            <a:pPr lvl="1"/>
            <a:r>
              <a:rPr lang="en-US" dirty="0"/>
              <a:t>Revise your policies and procedures, as appropriate</a:t>
            </a:r>
          </a:p>
          <a:p>
            <a:pPr lvl="1"/>
            <a:r>
              <a:rPr lang="en-US" dirty="0"/>
              <a:t>Resolve complaints promptly</a:t>
            </a:r>
          </a:p>
          <a:p>
            <a:pPr marL="0" indent="0">
              <a:buNone/>
            </a:pPr>
            <a:endParaRPr lang="en-US" dirty="0"/>
          </a:p>
          <a:p>
            <a:endParaRPr lang="en-US" dirty="0"/>
          </a:p>
        </p:txBody>
      </p:sp>
    </p:spTree>
    <p:extLst>
      <p:ext uri="{BB962C8B-B14F-4D97-AF65-F5344CB8AC3E}">
        <p14:creationId xmlns:p14="http://schemas.microsoft.com/office/powerpoint/2010/main" val="382060212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176</a:t>
            </a:fld>
            <a:endParaRPr lang="en-US" dirty="0"/>
          </a:p>
        </p:txBody>
      </p:sp>
      <p:sp>
        <p:nvSpPr>
          <p:cNvPr id="4" name="Entity Name Placeholder"/>
          <p:cNvSpPr>
            <a:spLocks noGrp="1"/>
          </p:cNvSpPr>
          <p:nvPr>
            <p:ph type="ftr" sz="quarter" idx="3"/>
          </p:nvPr>
        </p:nvSpPr>
        <p:spPr>
          <a:xfrm>
            <a:off x="5726941" y="4837040"/>
            <a:ext cx="2895600" cy="216000"/>
          </a:xfrm>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866776"/>
            <a:ext cx="8568000" cy="3960406"/>
          </a:xfrm>
        </p:spPr>
        <p:txBody>
          <a:bodyPr>
            <a:normAutofit/>
          </a:bodyPr>
          <a:lstStyle/>
          <a:p>
            <a:r>
              <a:rPr lang="en-US" dirty="0"/>
              <a:t>On April 25, 2015, OCR published a resource guide for Title IX coordinators. </a:t>
            </a:r>
          </a:p>
          <a:p>
            <a:r>
              <a:rPr lang="en-US" dirty="0"/>
              <a:t>The resource guide includes:</a:t>
            </a:r>
          </a:p>
          <a:p>
            <a:pPr lvl="1"/>
            <a:r>
              <a:rPr lang="en-US" dirty="0"/>
              <a:t>an overview of the scope of Title IX; </a:t>
            </a:r>
          </a:p>
          <a:p>
            <a:pPr lvl="1"/>
            <a:r>
              <a:rPr lang="en-US" dirty="0"/>
              <a:t>a discussion about Title IX’s administrative requirements;</a:t>
            </a:r>
          </a:p>
          <a:p>
            <a:pPr lvl="1"/>
            <a:r>
              <a:rPr lang="en-US" dirty="0"/>
              <a:t>a discussion of key Title IX issues (such as athletics and discipline);</a:t>
            </a:r>
          </a:p>
          <a:p>
            <a:pPr lvl="1"/>
            <a:r>
              <a:rPr lang="en-US" dirty="0"/>
              <a:t>references to federal resources; and</a:t>
            </a:r>
          </a:p>
          <a:p>
            <a:pPr lvl="1"/>
            <a:r>
              <a:rPr lang="en-US" dirty="0"/>
              <a:t>recommended best practices.</a:t>
            </a:r>
          </a:p>
          <a:p>
            <a:pPr marL="0" indent="0">
              <a:buNone/>
            </a:pPr>
            <a:endParaRPr lang="en-US" dirty="0"/>
          </a:p>
          <a:p>
            <a:endParaRPr lang="en-US" dirty="0"/>
          </a:p>
        </p:txBody>
      </p:sp>
    </p:spTree>
    <p:extLst>
      <p:ext uri="{BB962C8B-B14F-4D97-AF65-F5344CB8AC3E}">
        <p14:creationId xmlns:p14="http://schemas.microsoft.com/office/powerpoint/2010/main" val="377136519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pic>
        <p:nvPicPr>
          <p:cNvPr id="2051" name="Picture 3" descr="C:\Users\TelloMM\AppData\Local\Microsoft\Windows\Temporary Internet Files\Content.IE5\BZCMWLPP\qui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081087"/>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0254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Title IX protects only girls and women; Title IX does not apply to boys and men.</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12123925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179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to be harassment, the alleged harasser must intend to harm the victim.</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146824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3541050" cy="3937814"/>
          </a:xfrm>
        </p:spPr>
        <p:txBody>
          <a:bodyPr>
            <a:normAutofit fontScale="85000" lnSpcReduction="10000"/>
          </a:bodyPr>
          <a:lstStyle/>
          <a:p>
            <a:r>
              <a:rPr lang="en-US" dirty="0">
                <a:solidFill>
                  <a:schemeClr val="tx1"/>
                </a:solidFill>
              </a:rPr>
              <a:t>Elementary through professional school</a:t>
            </a:r>
          </a:p>
          <a:p>
            <a:r>
              <a:rPr lang="en-US" dirty="0" smtClean="0">
                <a:solidFill>
                  <a:schemeClr val="tx1"/>
                </a:solidFill>
              </a:rPr>
              <a:t>Both </a:t>
            </a:r>
            <a:r>
              <a:rPr lang="en-US" dirty="0">
                <a:solidFill>
                  <a:schemeClr val="tx1"/>
                </a:solidFill>
              </a:rPr>
              <a:t>staff and students</a:t>
            </a:r>
          </a:p>
          <a:p>
            <a:r>
              <a:rPr lang="en-US" dirty="0" smtClean="0">
                <a:solidFill>
                  <a:schemeClr val="tx1"/>
                </a:solidFill>
              </a:rPr>
              <a:t>Both men/boys and women/girls</a:t>
            </a:r>
          </a:p>
          <a:p>
            <a:r>
              <a:rPr lang="en-US" dirty="0" smtClean="0">
                <a:solidFill>
                  <a:schemeClr val="tx1"/>
                </a:solidFill>
              </a:rPr>
              <a:t>Heterosexual, gay, lesbian, bisexual, and transgender persons</a:t>
            </a:r>
          </a:p>
          <a:p>
            <a:r>
              <a:rPr lang="en-US" dirty="0" smtClean="0">
                <a:solidFill>
                  <a:schemeClr val="tx1"/>
                </a:solidFill>
              </a:rPr>
              <a:t>People with and without disabilities</a:t>
            </a:r>
          </a:p>
          <a:p>
            <a:r>
              <a:rPr lang="en-US" dirty="0" smtClean="0">
                <a:solidFill>
                  <a:schemeClr val="tx1"/>
                </a:solidFill>
              </a:rPr>
              <a:t>People of different races and national origin</a:t>
            </a:r>
          </a:p>
          <a:p>
            <a:r>
              <a:rPr lang="en-US" dirty="0" smtClean="0">
                <a:solidFill>
                  <a:schemeClr val="tx1"/>
                </a:solidFill>
              </a:rPr>
              <a:t>U.S. citizens and non-citizens (including </a:t>
            </a:r>
            <a:r>
              <a:rPr lang="en-US" dirty="0">
                <a:solidFill>
                  <a:schemeClr val="tx1"/>
                </a:solidFill>
              </a:rPr>
              <a:t>undocumented persons)</a:t>
            </a:r>
          </a:p>
          <a:p>
            <a:endParaRPr lang="en-US" dirty="0" smtClean="0">
              <a:solidFill>
                <a:schemeClr val="tx1"/>
              </a:solidFill>
            </a:endParaRPr>
          </a:p>
        </p:txBody>
      </p:sp>
      <p:sp>
        <p:nvSpPr>
          <p:cNvPr id="2" name="Slide Title"/>
          <p:cNvSpPr>
            <a:spLocks noGrp="1"/>
          </p:cNvSpPr>
          <p:nvPr>
            <p:ph type="title"/>
          </p:nvPr>
        </p:nvSpPr>
        <p:spPr/>
        <p:txBody>
          <a:bodyPr/>
          <a:lstStyle/>
          <a:p>
            <a:r>
              <a:rPr lang="en-US" dirty="0" smtClean="0"/>
              <a:t>Who is protected by Title IX?</a:t>
            </a:r>
            <a:endParaRPr lang="en-US" dirty="0"/>
          </a:p>
        </p:txBody>
      </p:sp>
      <p:pic>
        <p:nvPicPr>
          <p:cNvPr id="4099" name="Picture 3" descr="C:\Users\TelloMM\Desktop\iStock_17179278_XXX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75" y="1133474"/>
            <a:ext cx="4186238"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2606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180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a school district must complete an investigation of alleged harassment 10 days.</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376064999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181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A school district would violate Title IX if it provided bus transportation for the boys’ basketball team for games and parents provided transportation for the girls’ basketball team.</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49907285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182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a school may exclude a pregnant student from being president of the student government.</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79635924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ntity Name Placeholder"/>
          <p:cNvSpPr>
            <a:spLocks noGrp="1"/>
          </p:cNvSpPr>
          <p:nvPr>
            <p:ph type="ftr" sz="quarter" idx="3"/>
          </p:nvPr>
        </p:nvSpPr>
        <p:spPr>
          <a:xfrm>
            <a:off x="5717416" y="4837040"/>
            <a:ext cx="2895600" cy="216000"/>
          </a:xfrm>
        </p:spPr>
        <p:txBody>
          <a:bodyPr/>
          <a:lstStyle/>
          <a:p>
            <a:pPr algn="r"/>
            <a:r>
              <a:rPr lang="en-US" dirty="0" smtClean="0"/>
              <a:t>Hogan Lovells</a:t>
            </a:r>
          </a:p>
        </p:txBody>
      </p:sp>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183</a:t>
            </a:fld>
            <a:endParaRPr lang="en-US" dirty="0"/>
          </a:p>
        </p:txBody>
      </p:sp>
      <p:sp>
        <p:nvSpPr>
          <p:cNvPr id="12" name="Education Text"/>
          <p:cNvSpPr>
            <a:spLocks noGrp="1"/>
          </p:cNvSpPr>
          <p:nvPr>
            <p:ph type="body" sz="quarter" idx="15"/>
          </p:nvPr>
        </p:nvSpPr>
        <p:spPr/>
        <p:txBody>
          <a:bodyPr/>
          <a:lstStyle/>
          <a:p>
            <a:r>
              <a:rPr lang="en-US" dirty="0" smtClean="0"/>
              <a:t>JD Georgetown University Law Center – 1983</a:t>
            </a:r>
          </a:p>
          <a:p>
            <a:r>
              <a:rPr lang="en-US" dirty="0" smtClean="0"/>
              <a:t>EdD The George Washington University – 1979</a:t>
            </a:r>
          </a:p>
          <a:p>
            <a:r>
              <a:rPr lang="en-US" dirty="0" smtClean="0"/>
              <a:t>M.A.Ed. University of Oklahoma – 1972</a:t>
            </a:r>
          </a:p>
          <a:p>
            <a:r>
              <a:rPr lang="en-US" dirty="0" smtClean="0"/>
              <a:t>B.A. University of Oklahoma - 1970</a:t>
            </a:r>
            <a:endParaRPr lang="en-US" dirty="0"/>
          </a:p>
        </p:txBody>
      </p:sp>
      <p:sp>
        <p:nvSpPr>
          <p:cNvPr id="35" name="Education Heading"/>
          <p:cNvSpPr>
            <a:spLocks noGrp="1"/>
          </p:cNvSpPr>
          <p:nvPr>
            <p:ph type="body" sz="quarter" idx="47"/>
          </p:nvPr>
        </p:nvSpPr>
        <p:spPr/>
        <p:txBody>
          <a:bodyPr/>
          <a:lstStyle/>
          <a:p>
            <a:r>
              <a:rPr lang="en-US" dirty="0" smtClean="0"/>
              <a:t>Education</a:t>
            </a:r>
            <a:endParaRPr lang="en-US" dirty="0"/>
          </a:p>
        </p:txBody>
      </p:sp>
      <p:sp>
        <p:nvSpPr>
          <p:cNvPr id="11" name="Areas of Focus Text"/>
          <p:cNvSpPr>
            <a:spLocks noGrp="1"/>
          </p:cNvSpPr>
          <p:nvPr>
            <p:ph type="body" sz="quarter" idx="14"/>
          </p:nvPr>
        </p:nvSpPr>
        <p:spPr/>
        <p:txBody>
          <a:bodyPr/>
          <a:lstStyle/>
          <a:p>
            <a:r>
              <a:rPr lang="en-US" dirty="0" smtClean="0"/>
              <a:t>Education</a:t>
            </a:r>
            <a:endParaRPr lang="en-US" dirty="0"/>
          </a:p>
        </p:txBody>
      </p:sp>
      <p:sp>
        <p:nvSpPr>
          <p:cNvPr id="18" name="Areas of Focus Heading"/>
          <p:cNvSpPr>
            <a:spLocks noGrp="1"/>
          </p:cNvSpPr>
          <p:nvPr>
            <p:ph type="body" sz="quarter" idx="46"/>
          </p:nvPr>
        </p:nvSpPr>
        <p:spPr/>
        <p:txBody>
          <a:bodyPr/>
          <a:lstStyle/>
          <a:p>
            <a:r>
              <a:rPr lang="en-US" dirty="0" smtClean="0"/>
              <a:t>Areas of focus</a:t>
            </a:r>
            <a:endParaRPr lang="en-US" dirty="0"/>
          </a:p>
        </p:txBody>
      </p:sp>
      <p:sp>
        <p:nvSpPr>
          <p:cNvPr id="26" name="Email"/>
          <p:cNvSpPr>
            <a:spLocks noGrp="1"/>
          </p:cNvSpPr>
          <p:nvPr>
            <p:ph type="body" sz="quarter" idx="13"/>
          </p:nvPr>
        </p:nvSpPr>
        <p:spPr/>
        <p:txBody>
          <a:bodyPr/>
          <a:lstStyle/>
          <a:p>
            <a:r>
              <a:rPr lang="en-US" dirty="0"/>
              <a:t>maree.sneed@hoganlovells.com</a:t>
            </a:r>
          </a:p>
        </p:txBody>
      </p:sp>
      <p:sp>
        <p:nvSpPr>
          <p:cNvPr id="25" name="Phone No"/>
          <p:cNvSpPr>
            <a:spLocks noGrp="1"/>
          </p:cNvSpPr>
          <p:nvPr>
            <p:ph type="body" sz="quarter" idx="12"/>
          </p:nvPr>
        </p:nvSpPr>
        <p:spPr/>
        <p:txBody>
          <a:bodyPr/>
          <a:lstStyle/>
          <a:p>
            <a:r>
              <a:rPr lang="en-US" dirty="0"/>
              <a:t>+1 202 637 6416</a:t>
            </a:r>
          </a:p>
        </p:txBody>
      </p:sp>
      <p:pic>
        <p:nvPicPr>
          <p:cNvPr id="39" name="Lawyer Picture"/>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6367260" y="735866"/>
            <a:ext cx="1584000" cy="1584000"/>
          </a:xfrm>
        </p:spPr>
      </p:pic>
      <p:sp>
        <p:nvSpPr>
          <p:cNvPr id="38" name="Biography"/>
          <p:cNvSpPr>
            <a:spLocks noGrp="1"/>
          </p:cNvSpPr>
          <p:nvPr>
            <p:ph type="body" sz="quarter" idx="44"/>
          </p:nvPr>
        </p:nvSpPr>
        <p:spPr/>
        <p:txBody>
          <a:bodyPr/>
          <a:lstStyle/>
          <a:p>
            <a:pPr lvl="1"/>
            <a:r>
              <a:rPr lang="en-US" dirty="0" smtClean="0"/>
              <a:t>Maree </a:t>
            </a:r>
            <a:r>
              <a:rPr lang="en-US" dirty="0"/>
              <a:t>Sneed is recognized in the education industry as a lawyer who helps school districts, independent schools, educational institutions, and educational companies solve their most complex problems. </a:t>
            </a:r>
            <a:r>
              <a:rPr lang="en-US" dirty="0" smtClean="0"/>
              <a:t> For </a:t>
            </a:r>
            <a:r>
              <a:rPr lang="en-US" dirty="0"/>
              <a:t>three decades, clients have sought Maree's advice as a result of her experience working in the education system, her legal acumen, her public policy work, and her ability to make connections between the education and legal arenas.</a:t>
            </a:r>
          </a:p>
          <a:p>
            <a:pPr lvl="1"/>
            <a:endParaRPr lang="en-US" dirty="0"/>
          </a:p>
          <a:p>
            <a:pPr lvl="1"/>
            <a:r>
              <a:rPr lang="en-US" dirty="0"/>
              <a:t>Maree has advised clients in the education sector on a broad range of issues, including social media, bullying and cyberbullying, harassment, sex and race discrimination, English language learners, and magnet schools</a:t>
            </a:r>
            <a:r>
              <a:rPr lang="en-US"/>
              <a:t>. </a:t>
            </a:r>
            <a:r>
              <a:rPr lang="en-US" smtClean="0"/>
              <a:t> She </a:t>
            </a:r>
            <a:r>
              <a:rPr lang="en-US" dirty="0"/>
              <a:t>also advises on privacy, including the Family Educational Rights and Privacy Act; special education/IDEA; equitable access and opportunities; integration and desegregation; school facilities; contracts; Title IX, Title VI, and 504 compliance; and charter schools.</a:t>
            </a:r>
          </a:p>
        </p:txBody>
      </p:sp>
      <p:sp>
        <p:nvSpPr>
          <p:cNvPr id="37" name="Role Location"/>
          <p:cNvSpPr>
            <a:spLocks noGrp="1"/>
          </p:cNvSpPr>
          <p:nvPr>
            <p:ph type="body" sz="quarter" idx="17"/>
          </p:nvPr>
        </p:nvSpPr>
        <p:spPr/>
        <p:txBody>
          <a:bodyPr/>
          <a:lstStyle/>
          <a:p>
            <a:r>
              <a:rPr lang="en-US" dirty="0" smtClean="0"/>
              <a:t>Partner, Washington, DC</a:t>
            </a:r>
            <a:endParaRPr lang="en-US" dirty="0"/>
          </a:p>
        </p:txBody>
      </p:sp>
      <p:sp>
        <p:nvSpPr>
          <p:cNvPr id="36" name="Lawyer Name"/>
          <p:cNvSpPr>
            <a:spLocks noGrp="1"/>
          </p:cNvSpPr>
          <p:nvPr>
            <p:ph type="body" sz="quarter" idx="16"/>
          </p:nvPr>
        </p:nvSpPr>
        <p:spPr/>
        <p:txBody>
          <a:bodyPr/>
          <a:lstStyle/>
          <a:p>
            <a:r>
              <a:rPr lang="en-US" dirty="0" smtClean="0"/>
              <a:t>Maree Sneed</a:t>
            </a:r>
            <a:endParaRPr lang="en-US" dirty="0"/>
          </a:p>
        </p:txBody>
      </p:sp>
      <p:sp>
        <p:nvSpPr>
          <p:cNvPr id="32" name="Slide Title"/>
          <p:cNvSpPr>
            <a:spLocks noGrp="1"/>
          </p:cNvSpPr>
          <p:nvPr>
            <p:ph type="title"/>
          </p:nvPr>
        </p:nvSpPr>
        <p:spPr/>
        <p:txBody>
          <a:bodyPr/>
          <a:lstStyle/>
          <a:p>
            <a:r>
              <a:rPr lang="en-US" dirty="0" smtClean="0"/>
              <a:t>Contact Us</a:t>
            </a:r>
            <a:endParaRPr lang="en-US" dirty="0"/>
          </a:p>
        </p:txBody>
      </p:sp>
    </p:spTree>
    <p:extLst>
      <p:ext uri="{BB962C8B-B14F-4D97-AF65-F5344CB8AC3E}">
        <p14:creationId xmlns:p14="http://schemas.microsoft.com/office/powerpoint/2010/main" val="20107494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urLogo"/>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14" name="Disclaimer Placeholder"/>
          <p:cNvSpPr/>
          <p:nvPr/>
        </p:nvSpPr>
        <p:spPr>
          <a:xfrm>
            <a:off x="4980512" y="3585600"/>
            <a:ext cx="3981600" cy="1477328"/>
          </a:xfrm>
          <a:prstGeom prst="rect">
            <a:avLst/>
          </a:prstGeom>
        </p:spPr>
        <p:txBody>
          <a:bodyPr>
            <a:spAutoFit/>
          </a:bodyPr>
          <a:lstStyle/>
          <a:p>
            <a:pPr algn="r"/>
            <a:r>
              <a:rPr lang="en-US" sz="600" dirty="0" smtClean="0">
                <a:latin typeface="+mj-lt"/>
              </a:rPr>
              <a:t>"Hogan Lovells" or the "firm" is an international legal practice that includes Hogan Lovells International LLP, Hogan Lovells US LLP and their affiliated businesses.</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  </a:t>
            </a:r>
            <a:br>
              <a:rPr lang="en-US" sz="600" dirty="0" smtClean="0">
                <a:latin typeface="+mj-lt"/>
              </a:rPr>
            </a:br>
            <a:r>
              <a:rPr lang="en-US" sz="600" dirty="0" smtClean="0">
                <a:latin typeface="+mj-lt"/>
              </a:rPr>
              <a:t> </a:t>
            </a:r>
            <a:br>
              <a:rPr lang="en-US" sz="600" dirty="0" smtClean="0">
                <a:latin typeface="+mj-lt"/>
              </a:rPr>
            </a:br>
            <a:r>
              <a:rPr lang="en-US" sz="600" dirty="0" smtClean="0">
                <a:latin typeface="+mj-lt"/>
              </a:rPr>
              <a:t>For more information about Hogan Lovells, the partners and their qualifications, see www.hoganlovells.com.</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Where case studies are included, results achieved do not guarantee similar outcomes for other clients. Attorney advertising. Images of people may feature current or former lawyers and employees at Hogan Lovells or models not connected with the firm.</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 Hogan Lovells 2017. All rights reserved</a:t>
            </a:r>
            <a:endParaRPr lang="en-US" sz="600" dirty="0">
              <a:latin typeface="+mj-lt"/>
            </a:endParaRPr>
          </a:p>
        </p:txBody>
      </p:sp>
      <p:sp>
        <p:nvSpPr>
          <p:cNvPr id="6" name="URL Placeholder"/>
          <p:cNvSpPr txBox="1">
            <a:spLocks/>
          </p:cNvSpPr>
          <p:nvPr/>
        </p:nvSpPr>
        <p:spPr>
          <a:xfrm>
            <a:off x="5058975" y="2995200"/>
            <a:ext cx="3824675" cy="369332"/>
          </a:xfrm>
          <a:prstGeom prst="rect">
            <a:avLst/>
          </a:prstGeom>
          <a:ln w="12700" cap="rnd" cmpd="sng" algn="ctr">
            <a:noFill/>
            <a:prstDash val="solid"/>
          </a:ln>
        </p:spPr>
        <p:txBody>
          <a:bodyPr vert="horz" wrap="square" lIns="0" tIns="0" rIns="0" bIns="0" rtlCol="0" anchor="b" anchorCtr="0">
            <a:spAutoFit/>
          </a:bodyPr>
          <a:lstStyle>
            <a:lvl1pPr marL="0" indent="0" algn="l" defTabSz="1072743" rtl="0" eaLnBrk="1" latinLnBrk="0" hangingPunct="1">
              <a:spcAft>
                <a:spcPts val="0"/>
              </a:spcAft>
              <a:buClr>
                <a:schemeClr val="tx1"/>
              </a:buClr>
              <a:buSzPct val="100000"/>
              <a:buFont typeface="Georgia" panose="02040502050405020303" pitchFamily="18" charset="0"/>
              <a:buNone/>
              <a:defRPr sz="2100" b="0" i="0" u="none" kern="1200" cap="none">
                <a:solidFill>
                  <a:schemeClr val="tx1"/>
                </a:solidFill>
                <a:uFill>
                  <a:solidFill>
                    <a:schemeClr val="tx1"/>
                  </a:solidFill>
                </a:uFill>
                <a:latin typeface="+mj-lt"/>
                <a:ea typeface="+mn-ea"/>
                <a:cs typeface="+mn-cs"/>
              </a:defRPr>
            </a:lvl1pPr>
            <a:lvl2pPr marL="316608"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2pPr>
            <a:lvl3pPr marL="631355"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3pPr>
            <a:lvl4pPr marL="944239"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4pPr>
            <a:lvl5pPr marL="1268296"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5pPr>
            <a:lvl6pPr marL="2928727" indent="-268152" algn="l" defTabSz="1072743" rtl="0" eaLnBrk="1" latinLnBrk="0" hangingPunct="1">
              <a:buClr>
                <a:schemeClr val="tx1"/>
              </a:buClr>
              <a:buSzPct val="100000"/>
              <a:buFont typeface="Arial" pitchFamily="34" charset="0"/>
              <a:buChar char="•"/>
              <a:defRPr sz="2300" b="0" i="0" u="none" kern="1200" cap="none">
                <a:solidFill>
                  <a:schemeClr val="tx1"/>
                </a:solidFill>
                <a:uFill>
                  <a:solidFill>
                    <a:schemeClr val="tx1"/>
                  </a:solidFill>
                </a:uFill>
                <a:latin typeface="+mn-lt"/>
                <a:ea typeface="+mn-ea"/>
                <a:cs typeface="+mn-cs"/>
              </a:defRPr>
            </a:lvl6pPr>
            <a:lvl7pPr marL="3486416"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788"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160"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r" defTabSz="1072743" rtl="0" eaLnBrk="1" fontAlgn="auto" latinLnBrk="0" hangingPunct="1">
              <a:lnSpc>
                <a:spcPct val="100000"/>
              </a:lnSpc>
              <a:spcBef>
                <a:spcPts val="0"/>
              </a:spcBef>
              <a:spcAft>
                <a:spcPts val="0"/>
              </a:spcAft>
              <a:buClr>
                <a:srgbClr val="4D5357"/>
              </a:buClr>
              <a:buSzPct val="100000"/>
              <a:buFont typeface="Georgia" panose="02040502050405020303" pitchFamily="18" charset="0"/>
              <a:buNone/>
              <a:tabLst/>
              <a:defRPr/>
            </a:pPr>
            <a:r>
              <a:rPr kumimoji="0" lang="en-US" sz="2400" b="0" i="0" u="none" strike="noStrike" kern="1200" cap="none" spc="0" normalizeH="0" baseline="0" noProof="0" dirty="0" smtClean="0">
                <a:ln>
                  <a:noFill/>
                </a:ln>
                <a:solidFill>
                  <a:srgbClr val="4D5357"/>
                </a:solidFill>
                <a:effectLst/>
                <a:uLnTx/>
                <a:uFill>
                  <a:solidFill>
                    <a:srgbClr val="4D5357"/>
                  </a:solidFill>
                </a:uFill>
                <a:latin typeface="Calibri"/>
              </a:rPr>
              <a:t>www.hoganlovells.com</a:t>
            </a:r>
            <a:endParaRPr kumimoji="0" lang="en-US" sz="2400" b="0" i="0" u="none" strike="noStrike" kern="1200" cap="none" spc="0" normalizeH="0" baseline="0" noProof="0" dirty="0">
              <a:ln>
                <a:noFill/>
              </a:ln>
              <a:solidFill>
                <a:srgbClr val="4D5357"/>
              </a:solidFill>
              <a:effectLst/>
              <a:uLnTx/>
              <a:uFill>
                <a:solidFill>
                  <a:srgbClr val="4D5357"/>
                </a:solidFill>
              </a:uFill>
              <a:latin typeface="Calibri"/>
            </a:endParaRPr>
          </a:p>
        </p:txBody>
      </p:sp>
    </p:spTree>
    <p:extLst>
      <p:ext uri="{BB962C8B-B14F-4D97-AF65-F5344CB8AC3E}">
        <p14:creationId xmlns:p14="http://schemas.microsoft.com/office/powerpoint/2010/main" val="260973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r>
              <a:rPr lang="en-US" dirty="0"/>
              <a:t>Title IX does not prohibit discrimination on the basis of sexual </a:t>
            </a:r>
            <a:r>
              <a:rPr lang="en-US" dirty="0" smtClean="0"/>
              <a:t>orientation.</a:t>
            </a:r>
            <a:endParaRPr lang="en-US" dirty="0"/>
          </a:p>
          <a:p>
            <a:r>
              <a:rPr lang="en-US" dirty="0"/>
              <a:t>But Title IX does protect all students – regardless of actual or perceived sexual orientation – from sex-based discrimination and </a:t>
            </a:r>
            <a:r>
              <a:rPr lang="en-US" dirty="0" smtClean="0"/>
              <a:t>harassment. </a:t>
            </a:r>
            <a:endParaRPr lang="en-US" dirty="0"/>
          </a:p>
          <a:p>
            <a:pPr lvl="1"/>
            <a:r>
              <a:rPr lang="en-US" dirty="0"/>
              <a:t>Title IX prohibits harassment of students for exhibiting stereotypical characteristic for their sex or for failing to conform to such </a:t>
            </a:r>
            <a:r>
              <a:rPr lang="en-US" dirty="0" smtClean="0"/>
              <a:t>stereotypes.</a:t>
            </a:r>
            <a:endParaRPr lang="en-US" dirty="0"/>
          </a:p>
          <a:p>
            <a:pPr lvl="1"/>
            <a:r>
              <a:rPr lang="en-US" dirty="0"/>
              <a:t>Title IX prohibits sexual harassment regardless of whether the harasser and the victim share the same </a:t>
            </a:r>
            <a:r>
              <a:rPr lang="en-US" dirty="0" smtClean="0"/>
              <a:t>gender. </a:t>
            </a:r>
          </a:p>
          <a:p>
            <a:pPr marL="2267858" lvl="5" indent="0">
              <a:buNone/>
            </a:pPr>
            <a:r>
              <a:rPr lang="en-US" dirty="0" smtClean="0">
                <a:solidFill>
                  <a:srgbClr val="0070C0"/>
                </a:solidFill>
              </a:rPr>
              <a:t>EXAMPLE?</a:t>
            </a:r>
          </a:p>
          <a:p>
            <a:pPr marL="2267858" lvl="5" indent="0">
              <a:buNone/>
            </a:pPr>
            <a:endParaRPr lang="en-US" dirty="0"/>
          </a:p>
          <a:p>
            <a:r>
              <a:rPr lang="en-US" dirty="0"/>
              <a:t>Title IX protects pregnant students and those with related medical </a:t>
            </a:r>
            <a:r>
              <a:rPr lang="en-US" dirty="0" smtClean="0"/>
              <a:t>conditions.</a:t>
            </a:r>
            <a:endParaRPr lang="en-US" dirty="0"/>
          </a:p>
          <a:p>
            <a:endParaRPr lang="en-US" dirty="0"/>
          </a:p>
        </p:txBody>
      </p:sp>
      <p:sp>
        <p:nvSpPr>
          <p:cNvPr id="2" name="Slide Title"/>
          <p:cNvSpPr>
            <a:spLocks noGrp="1"/>
          </p:cNvSpPr>
          <p:nvPr>
            <p:ph type="title"/>
          </p:nvPr>
        </p:nvSpPr>
        <p:spPr/>
        <p:txBody>
          <a:bodyPr/>
          <a:lstStyle/>
          <a:p>
            <a:r>
              <a:rPr lang="en-US" dirty="0" smtClean="0"/>
              <a:t>What is discrimination “on the basis of sex”?</a:t>
            </a:r>
            <a:endParaRPr lang="en-US" dirty="0"/>
          </a:p>
        </p:txBody>
      </p:sp>
    </p:spTree>
    <p:extLst>
      <p:ext uri="{BB962C8B-B14F-4D97-AF65-F5344CB8AC3E}">
        <p14:creationId xmlns:p14="http://schemas.microsoft.com/office/powerpoint/2010/main" val="1552222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r>
              <a:rPr lang="en-US" dirty="0" smtClean="0"/>
              <a:t>Title IX and its foundations</a:t>
            </a:r>
          </a:p>
          <a:p>
            <a:r>
              <a:rPr lang="en-US" dirty="0" smtClean="0"/>
              <a:t>Title IX issues </a:t>
            </a:r>
          </a:p>
          <a:p>
            <a:pPr lvl="1"/>
            <a:r>
              <a:rPr lang="en-US" dirty="0" smtClean="0"/>
              <a:t>Bullying and sexual harassment</a:t>
            </a:r>
          </a:p>
          <a:p>
            <a:pPr lvl="1"/>
            <a:r>
              <a:rPr lang="en-US" dirty="0"/>
              <a:t>S</a:t>
            </a:r>
            <a:r>
              <a:rPr lang="en-US" dirty="0" smtClean="0"/>
              <a:t>exual violence</a:t>
            </a:r>
          </a:p>
          <a:p>
            <a:pPr lvl="1"/>
            <a:r>
              <a:rPr lang="en-US" dirty="0" smtClean="0"/>
              <a:t>Transgender students</a:t>
            </a:r>
          </a:p>
          <a:p>
            <a:pPr lvl="1"/>
            <a:r>
              <a:rPr lang="en-US" dirty="0" smtClean="0"/>
              <a:t>Athletics</a:t>
            </a:r>
          </a:p>
          <a:p>
            <a:pPr lvl="1"/>
            <a:r>
              <a:rPr lang="en-US" dirty="0" smtClean="0"/>
              <a:t>Pregnancy/parenting</a:t>
            </a:r>
          </a:p>
          <a:p>
            <a:pPr lvl="1"/>
            <a:r>
              <a:rPr lang="en-US" dirty="0" smtClean="0"/>
              <a:t>Single-sex education</a:t>
            </a:r>
          </a:p>
          <a:p>
            <a:pPr lvl="1"/>
            <a:r>
              <a:rPr lang="en-US" dirty="0" smtClean="0"/>
              <a:t>Career and Technical Education (CTE)</a:t>
            </a:r>
          </a:p>
          <a:p>
            <a:pPr lvl="1"/>
            <a:r>
              <a:rPr lang="en-US" dirty="0" smtClean="0"/>
              <a:t>Discipline</a:t>
            </a:r>
          </a:p>
          <a:p>
            <a:r>
              <a:rPr lang="en-US" dirty="0" smtClean="0"/>
              <a:t>Title IX Coordinator’s responsibilities</a:t>
            </a:r>
            <a:endParaRPr lang="en-US" dirty="0"/>
          </a:p>
        </p:txBody>
      </p:sp>
      <p:sp>
        <p:nvSpPr>
          <p:cNvPr id="2" name="Slide Title"/>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08187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pPr marL="0" indent="0">
              <a:buNone/>
            </a:pPr>
            <a:r>
              <a:rPr lang="en-US" b="1" dirty="0"/>
              <a:t>Intentional Discrimination</a:t>
            </a:r>
          </a:p>
          <a:p>
            <a:r>
              <a:rPr lang="en-US" dirty="0"/>
              <a:t>Intent to harm is not required – being treated differently based on sex is enough </a:t>
            </a:r>
          </a:p>
          <a:p>
            <a:r>
              <a:rPr lang="en-US" dirty="0"/>
              <a:t>Usually proved by “circumstantial,” not “smoking gun” evidence</a:t>
            </a:r>
          </a:p>
          <a:p>
            <a:endParaRPr lang="en-US" dirty="0"/>
          </a:p>
          <a:p>
            <a:pPr marL="0" indent="0">
              <a:buNone/>
            </a:pPr>
            <a:r>
              <a:rPr lang="en-US" b="1" dirty="0"/>
              <a:t>Disparate Impact Discrimination </a:t>
            </a:r>
          </a:p>
          <a:p>
            <a:r>
              <a:rPr lang="en-US" dirty="0"/>
              <a:t>Practices that do not explicitly target one gender but that nonetheless harm one group</a:t>
            </a:r>
          </a:p>
          <a:p>
            <a:r>
              <a:rPr lang="en-US" dirty="0"/>
              <a:t>Put the policy in context:  Are more members of one group affected by the policy?</a:t>
            </a:r>
          </a:p>
          <a:p>
            <a:endParaRPr lang="en-US" dirty="0"/>
          </a:p>
        </p:txBody>
      </p:sp>
      <p:sp>
        <p:nvSpPr>
          <p:cNvPr id="2" name="Slide Title"/>
          <p:cNvSpPr>
            <a:spLocks noGrp="1"/>
          </p:cNvSpPr>
          <p:nvPr>
            <p:ph type="title"/>
          </p:nvPr>
        </p:nvSpPr>
        <p:spPr/>
        <p:txBody>
          <a:bodyPr/>
          <a:lstStyle/>
          <a:p>
            <a:r>
              <a:rPr lang="en-US" dirty="0" smtClean="0"/>
              <a:t>What is discrimination “on the basis of sex”?</a:t>
            </a:r>
            <a:endParaRPr lang="en-US" dirty="0"/>
          </a:p>
        </p:txBody>
      </p:sp>
    </p:spTree>
    <p:extLst>
      <p:ext uri="{BB962C8B-B14F-4D97-AF65-F5344CB8AC3E}">
        <p14:creationId xmlns:p14="http://schemas.microsoft.com/office/powerpoint/2010/main" val="135978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pPr marL="0" indent="0">
              <a:buNone/>
            </a:pPr>
            <a:r>
              <a:rPr lang="en-US" dirty="0">
                <a:solidFill>
                  <a:schemeClr val="accent1"/>
                </a:solidFill>
              </a:rPr>
              <a:t>Could any of these scenarios be considered discrimination in violation of Title IX</a:t>
            </a:r>
            <a:r>
              <a:rPr lang="en-US" dirty="0" smtClean="0">
                <a:solidFill>
                  <a:schemeClr val="accent1"/>
                </a:solidFill>
              </a:rPr>
              <a:t>?</a:t>
            </a:r>
            <a:endParaRPr lang="en-US" dirty="0">
              <a:solidFill>
                <a:schemeClr val="accent1"/>
              </a:solidFill>
            </a:endParaRPr>
          </a:p>
          <a:p>
            <a:pPr marL="457200" indent="-457200">
              <a:buFont typeface="+mj-lt"/>
              <a:buAutoNum type="arabicPeriod"/>
            </a:pPr>
            <a:r>
              <a:rPr lang="en-US" dirty="0" smtClean="0"/>
              <a:t>Guidance </a:t>
            </a:r>
            <a:r>
              <a:rPr lang="en-US" dirty="0"/>
              <a:t>counselors consistently tell male students about opportunities to take coding classes, but fail to mention those opportunities to female students</a:t>
            </a:r>
            <a:r>
              <a:rPr lang="en-US" dirty="0" smtClean="0"/>
              <a:t>.</a:t>
            </a:r>
            <a:endParaRPr lang="en-US" dirty="0"/>
          </a:p>
          <a:p>
            <a:pPr marL="457200" indent="-457200">
              <a:buFont typeface="+mj-lt"/>
              <a:buAutoNum type="arabicPeriod"/>
            </a:pPr>
            <a:r>
              <a:rPr lang="en-US" dirty="0" smtClean="0"/>
              <a:t>Teachers </a:t>
            </a:r>
            <a:r>
              <a:rPr lang="en-US" dirty="0"/>
              <a:t>consistently call on boys more than girls</a:t>
            </a:r>
            <a:r>
              <a:rPr lang="en-US" dirty="0" smtClean="0"/>
              <a:t>.</a:t>
            </a:r>
            <a:endParaRPr lang="en-US" dirty="0"/>
          </a:p>
          <a:p>
            <a:pPr marL="457200" indent="-457200">
              <a:buFont typeface="+mj-lt"/>
              <a:buAutoNum type="arabicPeriod"/>
            </a:pPr>
            <a:r>
              <a:rPr lang="en-US" dirty="0" smtClean="0"/>
              <a:t>Recruitment </a:t>
            </a:r>
            <a:r>
              <a:rPr lang="en-US" dirty="0"/>
              <a:t>materials feature only girls in child care classes</a:t>
            </a:r>
            <a:r>
              <a:rPr lang="en-US" dirty="0" smtClean="0"/>
              <a:t>.</a:t>
            </a:r>
            <a:endParaRPr lang="en-US" dirty="0"/>
          </a:p>
          <a:p>
            <a:pPr marL="457200" indent="-457200">
              <a:buFont typeface="+mj-lt"/>
              <a:buAutoNum type="arabicPeriod"/>
            </a:pPr>
            <a:r>
              <a:rPr lang="en-US" dirty="0" smtClean="0"/>
              <a:t>A </a:t>
            </a:r>
            <a:r>
              <a:rPr lang="en-US" dirty="0"/>
              <a:t>principal refuses to promote a woman to assistant principal because he believes it will be better for her after she haves a child. </a:t>
            </a:r>
          </a:p>
        </p:txBody>
      </p:sp>
      <p:sp>
        <p:nvSpPr>
          <p:cNvPr id="2" name="Slide Title"/>
          <p:cNvSpPr>
            <a:spLocks noGrp="1"/>
          </p:cNvSpPr>
          <p:nvPr>
            <p:ph type="title"/>
          </p:nvPr>
        </p:nvSpPr>
        <p:spPr/>
        <p:txBody>
          <a:bodyPr/>
          <a:lstStyle/>
          <a:p>
            <a:r>
              <a:rPr lang="en-US" dirty="0" smtClean="0"/>
              <a:t>What is discrimination “on the basis of sex”?</a:t>
            </a:r>
            <a:endParaRPr lang="en-US" dirty="0"/>
          </a:p>
        </p:txBody>
      </p:sp>
    </p:spTree>
    <p:extLst>
      <p:ext uri="{BB962C8B-B14F-4D97-AF65-F5344CB8AC3E}">
        <p14:creationId xmlns:p14="http://schemas.microsoft.com/office/powerpoint/2010/main" val="2796168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10000"/>
          </a:bodyPr>
          <a:lstStyle/>
          <a:p>
            <a:pPr marL="0" indent="0">
              <a:buNone/>
            </a:pPr>
            <a:r>
              <a:rPr lang="en-US" dirty="0">
                <a:solidFill>
                  <a:schemeClr val="accent1"/>
                </a:solidFill>
              </a:rPr>
              <a:t>Could any of these scenarios be considered discrimination in violation of Title IX</a:t>
            </a:r>
            <a:r>
              <a:rPr lang="en-US" dirty="0" smtClean="0">
                <a:solidFill>
                  <a:schemeClr val="accent1"/>
                </a:solidFill>
              </a:rPr>
              <a:t>?</a:t>
            </a:r>
            <a:endParaRPr lang="en-US" dirty="0">
              <a:solidFill>
                <a:schemeClr val="accent1"/>
              </a:solidFill>
            </a:endParaRPr>
          </a:p>
          <a:p>
            <a:pPr marL="457200" indent="-457200">
              <a:buFont typeface="+mj-lt"/>
              <a:buAutoNum type="arabicPeriod"/>
            </a:pPr>
            <a:r>
              <a:rPr lang="en-US" dirty="0"/>
              <a:t>A school requires students to pass a weight lifting test before allowing them to enroll in an computer course, and more girls than boys fail the test.</a:t>
            </a:r>
          </a:p>
          <a:p>
            <a:pPr marL="457200" indent="-457200">
              <a:buFont typeface="+mj-lt"/>
              <a:buAutoNum type="arabicPeriod"/>
            </a:pPr>
            <a:r>
              <a:rPr lang="en-US" dirty="0"/>
              <a:t>An employer that is hiring construction laborers requires applicants to have a high school diploma, and boys tend to have somewhat higher dropout rates than girls. </a:t>
            </a:r>
          </a:p>
          <a:p>
            <a:pPr marL="457200" indent="-457200">
              <a:buFont typeface="+mj-lt"/>
              <a:buAutoNum type="arabicPeriod"/>
            </a:pPr>
            <a:r>
              <a:rPr lang="en-US" dirty="0"/>
              <a:t> A school refers students for internships based on psychological tests that measure “ambition” and “drive,” and girls have lower scores than boys on these criteria.</a:t>
            </a:r>
          </a:p>
          <a:p>
            <a:pPr marL="457200" indent="-457200">
              <a:buFont typeface="+mj-lt"/>
              <a:buAutoNum type="arabicPeriod"/>
            </a:pPr>
            <a:r>
              <a:rPr lang="en-US" dirty="0"/>
              <a:t>African-American girls who are referred to the principal’s office by their teachers are more likely to receive suspensions than their peers for similar behavior. </a:t>
            </a:r>
          </a:p>
        </p:txBody>
      </p:sp>
      <p:sp>
        <p:nvSpPr>
          <p:cNvPr id="2" name="Slide Title"/>
          <p:cNvSpPr>
            <a:spLocks noGrp="1"/>
          </p:cNvSpPr>
          <p:nvPr>
            <p:ph type="title"/>
          </p:nvPr>
        </p:nvSpPr>
        <p:spPr/>
        <p:txBody>
          <a:bodyPr/>
          <a:lstStyle/>
          <a:p>
            <a:r>
              <a:rPr lang="en-US" dirty="0" smtClean="0"/>
              <a:t>What is discrimination “on the basis of sex”?</a:t>
            </a:r>
            <a:endParaRPr lang="en-US" dirty="0"/>
          </a:p>
        </p:txBody>
      </p:sp>
    </p:spTree>
    <p:extLst>
      <p:ext uri="{BB962C8B-B14F-4D97-AF65-F5344CB8AC3E}">
        <p14:creationId xmlns:p14="http://schemas.microsoft.com/office/powerpoint/2010/main" val="2939400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3988725" cy="3937814"/>
          </a:xfrm>
        </p:spPr>
        <p:txBody>
          <a:bodyPr>
            <a:normAutofit/>
          </a:bodyPr>
          <a:lstStyle/>
          <a:p>
            <a:r>
              <a:rPr lang="en-US" dirty="0" smtClean="0"/>
              <a:t>If </a:t>
            </a:r>
            <a:r>
              <a:rPr lang="en-US" dirty="0"/>
              <a:t>an individual (student, parent, teacher, coach, etc.) complains formally or informally to a school about a potential </a:t>
            </a:r>
            <a:r>
              <a:rPr lang="en-US" dirty="0" smtClean="0"/>
              <a:t>violation </a:t>
            </a:r>
            <a:r>
              <a:rPr lang="en-US" dirty="0"/>
              <a:t>of Title </a:t>
            </a:r>
            <a:r>
              <a:rPr lang="en-US" dirty="0" smtClean="0"/>
              <a:t>IX, </a:t>
            </a:r>
            <a:r>
              <a:rPr lang="en-US" dirty="0"/>
              <a:t>the school must not retaliate (including intimidating, threatening, coercing, or in any way discriminating against the individual) because of his or her </a:t>
            </a:r>
            <a:r>
              <a:rPr lang="en-US" dirty="0" smtClean="0"/>
              <a:t>complaint.</a:t>
            </a:r>
            <a:endParaRPr lang="en-US" dirty="0"/>
          </a:p>
          <a:p>
            <a:endParaRPr lang="en-US" dirty="0"/>
          </a:p>
        </p:txBody>
      </p:sp>
      <p:sp>
        <p:nvSpPr>
          <p:cNvPr id="2" name="Slide Title"/>
          <p:cNvSpPr>
            <a:spLocks noGrp="1"/>
          </p:cNvSpPr>
          <p:nvPr>
            <p:ph type="title"/>
          </p:nvPr>
        </p:nvSpPr>
        <p:spPr/>
        <p:txBody>
          <a:bodyPr/>
          <a:lstStyle/>
          <a:p>
            <a:r>
              <a:rPr lang="en-US" dirty="0" smtClean="0"/>
              <a:t>Retaliation</a:t>
            </a:r>
            <a:endParaRPr lang="en-US" dirty="0"/>
          </a:p>
        </p:txBody>
      </p:sp>
      <p:pic>
        <p:nvPicPr>
          <p:cNvPr id="5122" name="Picture 2" descr="C:\Users\TelloMM\Desktop\iStock_87314313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975" y="139065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5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10000"/>
          </a:bodyPr>
          <a:lstStyle/>
          <a:p>
            <a:r>
              <a:rPr lang="en-US" dirty="0"/>
              <a:t>The U.S. Supreme Court addressed this issue in </a:t>
            </a:r>
            <a:r>
              <a:rPr lang="en-US" dirty="0" smtClean="0"/>
              <a:t>2005: </a:t>
            </a:r>
            <a:r>
              <a:rPr lang="en-US" i="1" dirty="0" smtClean="0"/>
              <a:t>Roderick </a:t>
            </a:r>
            <a:r>
              <a:rPr lang="en-US" i="1" dirty="0"/>
              <a:t>Jackson v. Birmingham Board of </a:t>
            </a:r>
            <a:r>
              <a:rPr lang="en-US" i="1" dirty="0" smtClean="0"/>
              <a:t>Education.</a:t>
            </a:r>
            <a:endParaRPr lang="en-US" dirty="0"/>
          </a:p>
          <a:p>
            <a:r>
              <a:rPr lang="en-US" u="sng" dirty="0"/>
              <a:t>Facts</a:t>
            </a:r>
            <a:r>
              <a:rPr lang="en-US" dirty="0"/>
              <a:t>: </a:t>
            </a:r>
            <a:r>
              <a:rPr lang="en-US" dirty="0" smtClean="0"/>
              <a:t> Roderick </a:t>
            </a:r>
            <a:r>
              <a:rPr lang="en-US" dirty="0"/>
              <a:t>Jackson, a teacher in the Birmingham, Alabama, public schools, brought suit against the Birmingham Board of Education (Board) alleging that the Board retaliated against him because he had complained about sex discrimination in the high school’s athletic program. </a:t>
            </a:r>
          </a:p>
          <a:p>
            <a:r>
              <a:rPr lang="en-US" u="sng" dirty="0"/>
              <a:t>Lower federal courts</a:t>
            </a:r>
            <a:r>
              <a:rPr lang="en-US" dirty="0"/>
              <a:t>: </a:t>
            </a:r>
            <a:r>
              <a:rPr lang="en-US" dirty="0" smtClean="0"/>
              <a:t> The </a:t>
            </a:r>
            <a:r>
              <a:rPr lang="en-US" dirty="0"/>
              <a:t>District Court dismissed Jackson’s complaint because it thought that Title IX did not prohibit retaliation, and the Court of Appeals for the Eleventh Circuit </a:t>
            </a:r>
            <a:r>
              <a:rPr lang="en-US" dirty="0" smtClean="0"/>
              <a:t>agreed.</a:t>
            </a:r>
          </a:p>
          <a:p>
            <a:r>
              <a:rPr lang="en-US" u="sng" dirty="0"/>
              <a:t>U.S. Supreme </a:t>
            </a:r>
            <a:r>
              <a:rPr lang="en-US" u="sng" dirty="0" smtClean="0"/>
              <a:t>Court</a:t>
            </a:r>
            <a:r>
              <a:rPr lang="en-US" dirty="0" smtClean="0"/>
              <a:t>:  “We </a:t>
            </a:r>
            <a:r>
              <a:rPr lang="en-US" dirty="0"/>
              <a:t>consider here whether the private right of action implied by Title IX encompasses claims of retaliation. We hold that it does where the funding recipient retaliates against an individual because he has complained about sex discrimination.”</a:t>
            </a:r>
          </a:p>
          <a:p>
            <a:endParaRPr lang="en-US" dirty="0"/>
          </a:p>
        </p:txBody>
      </p:sp>
      <p:sp>
        <p:nvSpPr>
          <p:cNvPr id="2" name="Slide Title"/>
          <p:cNvSpPr>
            <a:spLocks noGrp="1"/>
          </p:cNvSpPr>
          <p:nvPr>
            <p:ph type="title"/>
          </p:nvPr>
        </p:nvSpPr>
        <p:spPr/>
        <p:txBody>
          <a:bodyPr/>
          <a:lstStyle/>
          <a:p>
            <a:r>
              <a:rPr lang="en-US" dirty="0" smtClean="0"/>
              <a:t>Retaliation</a:t>
            </a:r>
            <a:endParaRPr lang="en-US" dirty="0"/>
          </a:p>
        </p:txBody>
      </p:sp>
    </p:spTree>
    <p:extLst>
      <p:ext uri="{BB962C8B-B14F-4D97-AF65-F5344CB8AC3E}">
        <p14:creationId xmlns:p14="http://schemas.microsoft.com/office/powerpoint/2010/main" val="243042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4103025" cy="3937814"/>
          </a:xfrm>
        </p:spPr>
        <p:txBody>
          <a:bodyPr>
            <a:normAutofit/>
          </a:bodyPr>
          <a:lstStyle/>
          <a:p>
            <a:r>
              <a:rPr lang="en-US" dirty="0"/>
              <a:t>What could be considered retaliation for </a:t>
            </a:r>
            <a:r>
              <a:rPr lang="en-US" dirty="0" smtClean="0"/>
              <a:t>a student? </a:t>
            </a:r>
            <a:endParaRPr lang="en-US" dirty="0"/>
          </a:p>
          <a:p>
            <a:r>
              <a:rPr lang="en-US" dirty="0" smtClean="0"/>
              <a:t>Adverse </a:t>
            </a:r>
            <a:r>
              <a:rPr lang="en-US" dirty="0"/>
              <a:t>treatment, which can include</a:t>
            </a:r>
            <a:r>
              <a:rPr lang="en-US" dirty="0" smtClean="0"/>
              <a:t>:</a:t>
            </a:r>
            <a:endParaRPr lang="en-US" dirty="0"/>
          </a:p>
          <a:p>
            <a:pPr lvl="1"/>
            <a:r>
              <a:rPr lang="en-US" dirty="0"/>
              <a:t>Suspension or </a:t>
            </a:r>
            <a:r>
              <a:rPr lang="en-US" dirty="0" smtClean="0"/>
              <a:t>expulsion;</a:t>
            </a:r>
            <a:endParaRPr lang="en-US" dirty="0"/>
          </a:p>
          <a:p>
            <a:pPr lvl="1"/>
            <a:r>
              <a:rPr lang="en-US" dirty="0"/>
              <a:t>Reduction in </a:t>
            </a:r>
            <a:r>
              <a:rPr lang="en-US" dirty="0" smtClean="0"/>
              <a:t>grades;</a:t>
            </a:r>
            <a:endParaRPr lang="en-US" dirty="0"/>
          </a:p>
          <a:p>
            <a:pPr lvl="1"/>
            <a:r>
              <a:rPr lang="en-US" dirty="0"/>
              <a:t>Denial of permission to participate on teams, or change in position on team, </a:t>
            </a:r>
            <a:r>
              <a:rPr lang="en-US" dirty="0" smtClean="0"/>
              <a:t>or amount </a:t>
            </a:r>
            <a:r>
              <a:rPr lang="en-US" dirty="0"/>
              <a:t>of playing </a:t>
            </a:r>
            <a:r>
              <a:rPr lang="en-US" dirty="0" smtClean="0"/>
              <a:t>time; or</a:t>
            </a:r>
            <a:endParaRPr lang="en-US" dirty="0"/>
          </a:p>
          <a:p>
            <a:pPr lvl="1"/>
            <a:r>
              <a:rPr lang="en-US" dirty="0"/>
              <a:t>Harassment in class or on </a:t>
            </a:r>
            <a:r>
              <a:rPr lang="en-US" dirty="0" smtClean="0"/>
              <a:t>field.</a:t>
            </a:r>
            <a:endParaRPr lang="en-US" dirty="0"/>
          </a:p>
          <a:p>
            <a:endParaRPr lang="en-US" dirty="0"/>
          </a:p>
        </p:txBody>
      </p:sp>
      <p:sp>
        <p:nvSpPr>
          <p:cNvPr id="2" name="Slide Title"/>
          <p:cNvSpPr>
            <a:spLocks noGrp="1"/>
          </p:cNvSpPr>
          <p:nvPr>
            <p:ph type="title"/>
          </p:nvPr>
        </p:nvSpPr>
        <p:spPr/>
        <p:txBody>
          <a:bodyPr/>
          <a:lstStyle/>
          <a:p>
            <a:r>
              <a:rPr lang="en-US" dirty="0" smtClean="0"/>
              <a:t>Retaliation</a:t>
            </a:r>
            <a:endParaRPr lang="en-US" dirty="0"/>
          </a:p>
        </p:txBody>
      </p:sp>
      <p:pic>
        <p:nvPicPr>
          <p:cNvPr id="7170" name="Picture 2" descr="C:\Users\TelloMM\Desktop\iStock_000073364069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037" y="1525587"/>
            <a:ext cx="3437135" cy="229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5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p:txBody>
          <a:bodyPr/>
          <a:lstStyle/>
          <a:p>
            <a:r>
              <a:rPr lang="en-US" dirty="0" smtClean="0"/>
              <a:t>The U.S. Department of Education’s Office for Civil Rights</a:t>
            </a:r>
          </a:p>
          <a:p>
            <a:r>
              <a:rPr lang="en-US" dirty="0" smtClean="0"/>
              <a:t>What OCR does: </a:t>
            </a:r>
          </a:p>
          <a:p>
            <a:pPr lvl="1"/>
            <a:r>
              <a:rPr lang="en-US" dirty="0" smtClean="0"/>
              <a:t>Policy guidance</a:t>
            </a:r>
          </a:p>
          <a:p>
            <a:pPr lvl="1"/>
            <a:r>
              <a:rPr lang="en-US" dirty="0" smtClean="0"/>
              <a:t>Technical assistance</a:t>
            </a:r>
          </a:p>
          <a:p>
            <a:pPr lvl="1"/>
            <a:r>
              <a:rPr lang="en-US" dirty="0" smtClean="0"/>
              <a:t>Civil Rights Data Collection (CRDC)</a:t>
            </a:r>
          </a:p>
          <a:p>
            <a:pPr lvl="1"/>
            <a:r>
              <a:rPr lang="en-US" dirty="0" smtClean="0"/>
              <a:t>Enforcement</a:t>
            </a:r>
          </a:p>
          <a:p>
            <a:pPr lvl="2">
              <a:buFont typeface="Courier New" panose="02070309020205020404" pitchFamily="49" charset="0"/>
              <a:buChar char="o"/>
            </a:pPr>
            <a:r>
              <a:rPr lang="en-US" dirty="0" smtClean="0"/>
              <a:t>Complaint process</a:t>
            </a:r>
          </a:p>
          <a:p>
            <a:pPr lvl="2">
              <a:buFont typeface="Courier New" panose="02070309020205020404" pitchFamily="49" charset="0"/>
              <a:buChar char="o"/>
            </a:pPr>
            <a:r>
              <a:rPr lang="en-US" dirty="0" smtClean="0"/>
              <a:t>Compliance reviews</a:t>
            </a:r>
            <a:endParaRPr lang="en-US" dirty="0"/>
          </a:p>
        </p:txBody>
      </p:sp>
      <p:sp>
        <p:nvSpPr>
          <p:cNvPr id="2" name="Slide Title"/>
          <p:cNvSpPr>
            <a:spLocks noGrp="1"/>
          </p:cNvSpPr>
          <p:nvPr>
            <p:ph type="title"/>
          </p:nvPr>
        </p:nvSpPr>
        <p:spPr/>
        <p:txBody>
          <a:bodyPr/>
          <a:lstStyle/>
          <a:p>
            <a:r>
              <a:rPr lang="en-US" dirty="0" smtClean="0"/>
              <a:t>What is OCR? What does it do?</a:t>
            </a:r>
            <a:endParaRPr lang="en-US" dirty="0"/>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Quote Text"/>
          <p:cNvSpPr>
            <a:spLocks noGrp="1"/>
          </p:cNvSpPr>
          <p:nvPr>
            <p:ph type="body" sz="quarter" idx="13"/>
          </p:nvPr>
        </p:nvSpPr>
        <p:spPr>
          <a:xfrm>
            <a:off x="6715125" y="2410933"/>
            <a:ext cx="1943100" cy="2361092"/>
          </a:xfrm>
        </p:spPr>
        <p:txBody>
          <a:bodyPr>
            <a:normAutofit fontScale="77500" lnSpcReduction="20000"/>
          </a:bodyPr>
          <a:lstStyle/>
          <a:p>
            <a:endParaRPr lang="en-US" i="1" dirty="0" smtClean="0"/>
          </a:p>
          <a:p>
            <a:r>
              <a:rPr lang="en-US" i="1" dirty="0"/>
              <a:t>“The mission of the Office for Civil Rights is to ensure equal access to education and to promote educational excellence throughout the nation through vigorous enforcement of civil rights.”</a:t>
            </a:r>
          </a:p>
          <a:p>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7115175" y="1381125"/>
            <a:ext cx="1196797" cy="1079500"/>
          </a:xfrm>
          <a:prstGeom prst="rect">
            <a:avLst/>
          </a:prstGeom>
          <a:noFill/>
          <a:ln>
            <a:noFill/>
          </a:ln>
        </p:spPr>
      </p:pic>
      <p:sp>
        <p:nvSpPr>
          <p:cNvPr id="6" name="Entity Name Placeholder"/>
          <p:cNvSpPr>
            <a:spLocks noGrp="1"/>
          </p:cNvSpPr>
          <p:nvPr>
            <p:ph type="ftr" sz="quarter" idx="3"/>
          </p:nvPr>
        </p:nvSpPr>
        <p:spPr/>
        <p:txBody>
          <a:bodyPr/>
          <a:lstStyle/>
          <a:p>
            <a:pPr algn="r"/>
            <a:r>
              <a:rPr lang="en-US" dirty="0" smtClean="0"/>
              <a:t>Hogan Lovells</a:t>
            </a:r>
          </a:p>
        </p:txBody>
      </p:sp>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26</a:t>
            </a:fld>
            <a:endParaRPr lang="en-US" dirty="0"/>
          </a:p>
        </p:txBody>
      </p:sp>
    </p:spTree>
    <p:extLst>
      <p:ext uri="{BB962C8B-B14F-4D97-AF65-F5344CB8AC3E}">
        <p14:creationId xmlns:p14="http://schemas.microsoft.com/office/powerpoint/2010/main" val="3510030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368769" y="933380"/>
            <a:ext cx="7852893" cy="3937814"/>
          </a:xfrm>
        </p:spPr>
        <p:txBody>
          <a:bodyPr>
            <a:normAutofit/>
          </a:bodyPr>
          <a:lstStyle/>
          <a:p>
            <a:pPr marL="274320" indent="-457200"/>
            <a:r>
              <a:rPr lang="en-US" sz="3200" dirty="0" smtClean="0"/>
              <a:t>Law</a:t>
            </a:r>
          </a:p>
          <a:p>
            <a:pPr marL="274320" indent="-457200"/>
            <a:r>
              <a:rPr lang="en-US" sz="3200" dirty="0" smtClean="0"/>
              <a:t>Regulations</a:t>
            </a:r>
          </a:p>
          <a:p>
            <a:pPr marL="274320" indent="-457200"/>
            <a:r>
              <a:rPr lang="en-US" sz="3200" dirty="0" smtClean="0"/>
              <a:t>Dear Colleague Letters</a:t>
            </a:r>
          </a:p>
          <a:p>
            <a:pPr marL="274320" indent="-457200"/>
            <a:r>
              <a:rPr lang="en-US" sz="3200" dirty="0" smtClean="0"/>
              <a:t>Questions &amp; Answers</a:t>
            </a:r>
          </a:p>
          <a:p>
            <a:endParaRPr lang="en-US" sz="3600" dirty="0"/>
          </a:p>
        </p:txBody>
      </p:sp>
      <p:sp>
        <p:nvSpPr>
          <p:cNvPr id="2" name="Slide Title"/>
          <p:cNvSpPr>
            <a:spLocks noGrp="1"/>
          </p:cNvSpPr>
          <p:nvPr>
            <p:ph type="title"/>
          </p:nvPr>
        </p:nvSpPr>
        <p:spPr/>
        <p:txBody>
          <a:bodyPr/>
          <a:lstStyle/>
          <a:p>
            <a:r>
              <a:rPr lang="en-US" dirty="0" smtClean="0"/>
              <a:t>Some Definitions</a:t>
            </a:r>
            <a:endParaRPr lang="en-US" dirty="0"/>
          </a:p>
        </p:txBody>
      </p:sp>
    </p:spTree>
    <p:extLst>
      <p:ext uri="{BB962C8B-B14F-4D97-AF65-F5344CB8AC3E}">
        <p14:creationId xmlns:p14="http://schemas.microsoft.com/office/powerpoint/2010/main" val="3139187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10000"/>
          </a:bodyPr>
          <a:lstStyle/>
          <a:p>
            <a:r>
              <a:rPr lang="en-US" dirty="0"/>
              <a:t>Dear Colleague Letter (“DCL</a:t>
            </a:r>
            <a:r>
              <a:rPr lang="en-US" dirty="0" smtClean="0"/>
              <a:t>”) on Title IX, and Q&amp;A on Campus Sexual Misconduct (Sept. 22, 2017)</a:t>
            </a:r>
          </a:p>
          <a:p>
            <a:r>
              <a:rPr lang="en-US" dirty="0" smtClean="0"/>
              <a:t>DCL on </a:t>
            </a:r>
            <a:r>
              <a:rPr lang="en-US" dirty="0"/>
              <a:t>Title IX and Transgender Students (May 13, 2016) (</a:t>
            </a:r>
            <a:r>
              <a:rPr lang="en-US" i="1" dirty="0" smtClean="0"/>
              <a:t>withdrawn and rescinded, Feb. 22, 2017</a:t>
            </a:r>
            <a:r>
              <a:rPr lang="en-US" dirty="0" smtClean="0"/>
              <a:t>)</a:t>
            </a:r>
            <a:endParaRPr lang="en-US" dirty="0"/>
          </a:p>
          <a:p>
            <a:r>
              <a:rPr lang="en-US" dirty="0"/>
              <a:t>DCL on Obligation of Schools to Designate a Title IX Coordinator (April 24, 2015</a:t>
            </a:r>
            <a:r>
              <a:rPr lang="en-US" dirty="0" smtClean="0"/>
              <a:t>)</a:t>
            </a:r>
            <a:endParaRPr lang="en-US" dirty="0"/>
          </a:p>
          <a:p>
            <a:r>
              <a:rPr lang="en-US" dirty="0"/>
              <a:t>Questions and Answers on Title IX and Single-Sex Elementary and Secondary Classes and Extracurricular Activities (December 1, 2014)</a:t>
            </a:r>
          </a:p>
          <a:p>
            <a:r>
              <a:rPr lang="en-US" dirty="0"/>
              <a:t>DCL on Supporting the Academic Success of Pregnant and Parenting Students (June 25, 2014</a:t>
            </a:r>
            <a:r>
              <a:rPr lang="en-US" dirty="0" smtClean="0"/>
              <a:t>)</a:t>
            </a:r>
            <a:endParaRPr lang="en-US" dirty="0"/>
          </a:p>
          <a:p>
            <a:r>
              <a:rPr lang="en-US" dirty="0"/>
              <a:t>Questions and Answers about Title IX and Sexual Violence (April 29, 2014</a:t>
            </a:r>
            <a:r>
              <a:rPr lang="en-US" dirty="0" smtClean="0"/>
              <a:t>) (</a:t>
            </a:r>
            <a:r>
              <a:rPr lang="en-US" i="1" dirty="0" smtClean="0"/>
              <a:t>withdrawn, Sept. 22, 2017</a:t>
            </a:r>
            <a:r>
              <a:rPr lang="en-US" dirty="0" smtClean="0"/>
              <a:t>)</a:t>
            </a:r>
            <a:endParaRPr lang="en-US" dirty="0"/>
          </a:p>
          <a:p>
            <a:endParaRPr lang="en-US" dirty="0"/>
          </a:p>
        </p:txBody>
      </p:sp>
      <p:sp>
        <p:nvSpPr>
          <p:cNvPr id="2" name="Slide Title"/>
          <p:cNvSpPr>
            <a:spLocks noGrp="1"/>
          </p:cNvSpPr>
          <p:nvPr>
            <p:ph type="title"/>
          </p:nvPr>
        </p:nvSpPr>
        <p:spPr/>
        <p:txBody>
          <a:bodyPr/>
          <a:lstStyle/>
          <a:p>
            <a:r>
              <a:rPr lang="en-US" dirty="0" smtClean="0"/>
              <a:t>Selected OCR Title IX Policy Guidance</a:t>
            </a:r>
            <a:endParaRPr lang="en-US" dirty="0"/>
          </a:p>
        </p:txBody>
      </p:sp>
    </p:spTree>
    <p:extLst>
      <p:ext uri="{BB962C8B-B14F-4D97-AF65-F5344CB8AC3E}">
        <p14:creationId xmlns:p14="http://schemas.microsoft.com/office/powerpoint/2010/main" val="2265979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29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r>
              <a:rPr lang="en-US" dirty="0"/>
              <a:t>DCL on the prohibition against retaliation under Federal civil rights laws (April 24, 2013)</a:t>
            </a:r>
          </a:p>
          <a:p>
            <a:r>
              <a:rPr lang="en-US" dirty="0"/>
              <a:t>DCL on Addressing Sexual Harassment/Sexual Violence (April 4, 2011) (</a:t>
            </a:r>
            <a:r>
              <a:rPr lang="en-US" i="1" dirty="0"/>
              <a:t>withdrawn, Sept. 22, 2017</a:t>
            </a:r>
            <a:r>
              <a:rPr lang="en-US" dirty="0" smtClean="0"/>
              <a:t>)</a:t>
            </a:r>
            <a:endParaRPr lang="en-US" dirty="0"/>
          </a:p>
          <a:p>
            <a:r>
              <a:rPr lang="en-US" dirty="0"/>
              <a:t>DCL on Schools’ Obligations to Protect Students from Student-on-Student Harassment on the Basis of Sex; Race, Color and National Origin; and Disability (October 26, 2010)</a:t>
            </a:r>
          </a:p>
          <a:p>
            <a:r>
              <a:rPr lang="en-US" dirty="0"/>
              <a:t>DCL on Accommodating Students’ Athletic Interests and Abilities: Standards for Part Three of the “Three-Part Test“ (April 20, 2010</a:t>
            </a:r>
            <a:r>
              <a:rPr lang="en-US" dirty="0" smtClean="0"/>
              <a:t>)</a:t>
            </a:r>
          </a:p>
          <a:p>
            <a:r>
              <a:rPr lang="en-US" dirty="0" smtClean="0"/>
              <a:t>DCL on Sexual Harassment (Jan. 25, 2006)</a:t>
            </a:r>
          </a:p>
          <a:p>
            <a:r>
              <a:rPr lang="en-US" dirty="0" smtClean="0"/>
              <a:t>Revised Sexual Harassment Guidance (Jan. 19, 2001)</a:t>
            </a:r>
            <a:endParaRPr lang="en-US" dirty="0"/>
          </a:p>
          <a:p>
            <a:pPr marL="0" indent="0">
              <a:buNone/>
            </a:pPr>
            <a:endParaRPr lang="en-US" dirty="0"/>
          </a:p>
        </p:txBody>
      </p:sp>
      <p:sp>
        <p:nvSpPr>
          <p:cNvPr id="2" name="Slide Title"/>
          <p:cNvSpPr>
            <a:spLocks noGrp="1"/>
          </p:cNvSpPr>
          <p:nvPr>
            <p:ph type="title"/>
          </p:nvPr>
        </p:nvSpPr>
        <p:spPr/>
        <p:txBody>
          <a:bodyPr/>
          <a:lstStyle/>
          <a:p>
            <a:r>
              <a:rPr lang="en-US" dirty="0" smtClean="0"/>
              <a:t>Selected OCR Title IX Policy Guidance, continued…</a:t>
            </a:r>
            <a:endParaRPr lang="en-US" dirty="0"/>
          </a:p>
        </p:txBody>
      </p:sp>
    </p:spTree>
    <p:extLst>
      <p:ext uri="{BB962C8B-B14F-4D97-AF65-F5344CB8AC3E}">
        <p14:creationId xmlns:p14="http://schemas.microsoft.com/office/powerpoint/2010/main" val="367848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pic>
        <p:nvPicPr>
          <p:cNvPr id="2051" name="Picture 3" descr="C:\Users\TelloMM\AppData\Local\Microsoft\Windows\Temporary Internet Files\Content.IE5\BZCMWLPP\qui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081087"/>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30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r>
              <a:rPr lang="en-US" dirty="0"/>
              <a:t>President Trump’s Regulatory Reform Executive </a:t>
            </a:r>
            <a:r>
              <a:rPr lang="en-US" dirty="0" smtClean="0"/>
              <a:t>Orders:  Series </a:t>
            </a:r>
            <a:r>
              <a:rPr lang="en-US" dirty="0"/>
              <a:t>of EOs issued in January and February </a:t>
            </a:r>
            <a:r>
              <a:rPr lang="en-US" dirty="0" smtClean="0"/>
              <a:t>requiring </a:t>
            </a:r>
            <a:r>
              <a:rPr lang="en-US" dirty="0"/>
              <a:t>agencies to review all existing regulations focusing on whether the regulations: </a:t>
            </a:r>
            <a:r>
              <a:rPr lang="en-US" dirty="0" smtClean="0"/>
              <a:t> eliminate jobs, are outdated, or where costs exceed benefits.</a:t>
            </a:r>
            <a:endParaRPr lang="en-US" dirty="0"/>
          </a:p>
          <a:p>
            <a:r>
              <a:rPr lang="en-US" dirty="0"/>
              <a:t>ED appointed a Regulatory Reform Task Force at the end of April that will:</a:t>
            </a:r>
          </a:p>
          <a:p>
            <a:pPr lvl="1"/>
            <a:r>
              <a:rPr lang="en-US" dirty="0"/>
              <a:t>Canvas ED’s regulations and policy-oriented guidance, including Dear Colleague </a:t>
            </a:r>
            <a:r>
              <a:rPr lang="en-US" dirty="0" smtClean="0"/>
              <a:t>Letters;</a:t>
            </a:r>
            <a:endParaRPr lang="en-US" dirty="0"/>
          </a:p>
          <a:p>
            <a:pPr lvl="1"/>
            <a:r>
              <a:rPr lang="en-US" dirty="0"/>
              <a:t>Seek input from the public on existing </a:t>
            </a:r>
            <a:r>
              <a:rPr lang="en-US" dirty="0" smtClean="0"/>
              <a:t>regulations and guidance documents; and</a:t>
            </a:r>
            <a:endParaRPr lang="en-US" dirty="0"/>
          </a:p>
          <a:p>
            <a:pPr lvl="1"/>
            <a:r>
              <a:rPr lang="en-US" dirty="0"/>
              <a:t>Make recommendations about </a:t>
            </a:r>
            <a:r>
              <a:rPr lang="en-US" dirty="0" smtClean="0"/>
              <a:t>which should </a:t>
            </a:r>
            <a:r>
              <a:rPr lang="en-US" dirty="0"/>
              <a:t>be repealed, replaced, or </a:t>
            </a:r>
            <a:r>
              <a:rPr lang="en-US" dirty="0" smtClean="0"/>
              <a:t>modified.</a:t>
            </a:r>
          </a:p>
          <a:p>
            <a:r>
              <a:rPr lang="en-US" dirty="0" smtClean="0"/>
              <a:t>There are some changes already (</a:t>
            </a:r>
            <a:r>
              <a:rPr lang="en-US" u="sng" dirty="0" smtClean="0"/>
              <a:t>e.g.</a:t>
            </a:r>
            <a:r>
              <a:rPr lang="en-US" dirty="0" smtClean="0"/>
              <a:t>, transgender guidance and sexual violence guidance withdrawn; OCR investigation scope limited).</a:t>
            </a:r>
            <a:endParaRPr lang="en-US" dirty="0"/>
          </a:p>
        </p:txBody>
      </p:sp>
      <p:sp>
        <p:nvSpPr>
          <p:cNvPr id="2" name="Slide Title"/>
          <p:cNvSpPr>
            <a:spLocks noGrp="1"/>
          </p:cNvSpPr>
          <p:nvPr>
            <p:ph type="title"/>
          </p:nvPr>
        </p:nvSpPr>
        <p:spPr/>
        <p:txBody>
          <a:bodyPr/>
          <a:lstStyle/>
          <a:p>
            <a:r>
              <a:rPr lang="en-US" dirty="0"/>
              <a:t>A </a:t>
            </a:r>
            <a:r>
              <a:rPr lang="en-US" dirty="0" smtClean="0"/>
              <a:t>quick caveat regarding ED regulations and guidance</a:t>
            </a:r>
            <a:endParaRPr lang="en-US" dirty="0"/>
          </a:p>
        </p:txBody>
      </p:sp>
    </p:spTree>
    <p:extLst>
      <p:ext uri="{BB962C8B-B14F-4D97-AF65-F5344CB8AC3E}">
        <p14:creationId xmlns:p14="http://schemas.microsoft.com/office/powerpoint/2010/main" val="3580060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r>
              <a:rPr lang="en-US" dirty="0" smtClean="0"/>
              <a:t>In September 2017, OCR withdrew the statements of policy and guidance reflected in:</a:t>
            </a:r>
          </a:p>
          <a:p>
            <a:pPr lvl="1"/>
            <a:r>
              <a:rPr lang="en-US" dirty="0" smtClean="0"/>
              <a:t>2011 Dear Colleague Letter </a:t>
            </a:r>
            <a:r>
              <a:rPr lang="en-US" dirty="0"/>
              <a:t>on Addressing Sexual Harassment/Sexual Violence (April 4, 2011) </a:t>
            </a:r>
            <a:r>
              <a:rPr lang="en-US" dirty="0" smtClean="0"/>
              <a:t>and</a:t>
            </a:r>
          </a:p>
          <a:p>
            <a:pPr lvl="1"/>
            <a:r>
              <a:rPr lang="en-US" dirty="0"/>
              <a:t>Questions and Answers on Title IX and Single-Sex Elementary and Secondary Classes and Extracurricular Activities (December 1, </a:t>
            </a:r>
            <a:r>
              <a:rPr lang="en-US" dirty="0" smtClean="0"/>
              <a:t>2014).</a:t>
            </a:r>
          </a:p>
          <a:p>
            <a:r>
              <a:rPr lang="en-US" dirty="0" smtClean="0"/>
              <a:t>ED announced that it intends to engage in a rulemaking process to develop new regulations related to Title IX.</a:t>
            </a:r>
          </a:p>
          <a:p>
            <a:r>
              <a:rPr lang="en-US" dirty="0" smtClean="0"/>
              <a:t>In the interim, ED issued a new Q&amp;A on Campus Sexual Misconduct (Sept. 22, 2017) and said that it would continue to rely on previous guidance (2006 DCL, 2001 Revised Sexual Harassment Guidance).</a:t>
            </a:r>
          </a:p>
          <a:p>
            <a:pPr lvl="1"/>
            <a:endParaRPr lang="en-US" dirty="0"/>
          </a:p>
        </p:txBody>
      </p:sp>
      <p:sp>
        <p:nvSpPr>
          <p:cNvPr id="2" name="Slide Title"/>
          <p:cNvSpPr>
            <a:spLocks noGrp="1"/>
          </p:cNvSpPr>
          <p:nvPr>
            <p:ph type="title"/>
          </p:nvPr>
        </p:nvSpPr>
        <p:spPr/>
        <p:txBody>
          <a:bodyPr/>
          <a:lstStyle/>
          <a:p>
            <a:r>
              <a:rPr lang="en-US" dirty="0"/>
              <a:t>A </a:t>
            </a:r>
            <a:r>
              <a:rPr lang="en-US" dirty="0" smtClean="0"/>
              <a:t>quick caveat regarding ED regulations and guidance</a:t>
            </a:r>
            <a:endParaRPr lang="en-US" dirty="0"/>
          </a:p>
        </p:txBody>
      </p:sp>
    </p:spTree>
    <p:extLst>
      <p:ext uri="{BB962C8B-B14F-4D97-AF65-F5344CB8AC3E}">
        <p14:creationId xmlns:p14="http://schemas.microsoft.com/office/powerpoint/2010/main" val="1105570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345272" y="900000"/>
            <a:ext cx="4510728" cy="3937814"/>
          </a:xfrm>
        </p:spPr>
        <p:txBody>
          <a:bodyPr>
            <a:normAutofit/>
          </a:bodyPr>
          <a:lstStyle/>
          <a:p>
            <a:r>
              <a:rPr lang="en-US" dirty="0" smtClean="0"/>
              <a:t>Complaints and compliance reviews (FY 2016) by the numbers:</a:t>
            </a:r>
          </a:p>
          <a:p>
            <a:pPr lvl="1"/>
            <a:r>
              <a:rPr lang="en-US" dirty="0" smtClean="0"/>
              <a:t>16,720 complaints received</a:t>
            </a:r>
          </a:p>
          <a:p>
            <a:pPr lvl="1"/>
            <a:r>
              <a:rPr lang="en-US" dirty="0" smtClean="0"/>
              <a:t>13 compliance reviews (proactive investigations)</a:t>
            </a:r>
          </a:p>
          <a:p>
            <a:pPr lvl="1"/>
            <a:r>
              <a:rPr lang="en-US" dirty="0" smtClean="0"/>
              <a:t>8,625 cases resolved</a:t>
            </a:r>
          </a:p>
          <a:p>
            <a:pPr lvl="2">
              <a:buFont typeface="Courier New" panose="02070309020205020404" pitchFamily="49" charset="0"/>
              <a:buChar char="o"/>
            </a:pPr>
            <a:r>
              <a:rPr lang="en-US" dirty="0" smtClean="0"/>
              <a:t>“Resolved”: dismissal, administrative closure, finding of no violation, early complaint resolution, or resolution agreement</a:t>
            </a:r>
          </a:p>
          <a:p>
            <a:pPr lvl="2">
              <a:buFont typeface="Courier New" panose="02070309020205020404" pitchFamily="49" charset="0"/>
              <a:buChar char="o"/>
            </a:pPr>
            <a:r>
              <a:rPr lang="en-US" dirty="0" smtClean="0"/>
              <a:t>Includes cases received prior to FY2016</a:t>
            </a:r>
          </a:p>
          <a:p>
            <a:pPr lvl="2">
              <a:buFont typeface="Courier New" panose="02070309020205020404" pitchFamily="49" charset="0"/>
              <a:buChar char="o"/>
            </a:pPr>
            <a:r>
              <a:rPr lang="en-US" dirty="0" smtClean="0"/>
              <a:t>1,116 resolutions </a:t>
            </a:r>
          </a:p>
          <a:p>
            <a:pPr lvl="1"/>
            <a:endParaRPr lang="en-US" dirty="0"/>
          </a:p>
        </p:txBody>
      </p:sp>
      <p:sp>
        <p:nvSpPr>
          <p:cNvPr id="2" name="Slide Title"/>
          <p:cNvSpPr>
            <a:spLocks noGrp="1"/>
          </p:cNvSpPr>
          <p:nvPr>
            <p:ph type="title"/>
          </p:nvPr>
        </p:nvSpPr>
        <p:spPr/>
        <p:txBody>
          <a:bodyPr/>
          <a:lstStyle/>
          <a:p>
            <a:r>
              <a:rPr lang="en-US" dirty="0" smtClean="0"/>
              <a:t>What is OCR? What does it do?</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771524"/>
            <a:ext cx="408809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00150" y="4855965"/>
            <a:ext cx="6696075" cy="246221"/>
          </a:xfrm>
          <a:prstGeom prst="rect">
            <a:avLst/>
          </a:prstGeom>
        </p:spPr>
        <p:txBody>
          <a:bodyPr wrap="square">
            <a:spAutoFit/>
          </a:bodyPr>
          <a:lstStyle/>
          <a:p>
            <a:pPr marL="533400" indent="-533400">
              <a:buFontTx/>
              <a:buNone/>
            </a:pPr>
            <a:r>
              <a:rPr lang="en-US" sz="1000" u="sng" dirty="0" smtClean="0"/>
              <a:t>Source</a:t>
            </a:r>
            <a:r>
              <a:rPr lang="en-US" sz="1000" dirty="0" smtClean="0"/>
              <a:t>: OCR, Securing Equal Educational Opportunity: Report to the President and Secretary of Education (2016).</a:t>
            </a:r>
            <a:endParaRPr lang="en-US" sz="1000" dirty="0"/>
          </a:p>
        </p:txBody>
      </p:sp>
    </p:spTree>
    <p:extLst>
      <p:ext uri="{BB962C8B-B14F-4D97-AF65-F5344CB8AC3E}">
        <p14:creationId xmlns:p14="http://schemas.microsoft.com/office/powerpoint/2010/main" val="2923662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494050" cy="3937814"/>
          </a:xfrm>
        </p:spPr>
        <p:txBody>
          <a:bodyPr>
            <a:normAutofit lnSpcReduction="10000"/>
          </a:bodyPr>
          <a:lstStyle/>
          <a:p>
            <a:r>
              <a:rPr lang="en-US" dirty="0" smtClean="0"/>
              <a:t>In FY2016, OCR received 346 complaints of retaliation under Title IX.</a:t>
            </a:r>
            <a:endParaRPr lang="en-US" dirty="0"/>
          </a:p>
          <a:p>
            <a:r>
              <a:rPr lang="en-US" u="sng" dirty="0" smtClean="0"/>
              <a:t>Example (from FY2014)</a:t>
            </a:r>
            <a:r>
              <a:rPr lang="en-US" dirty="0" smtClean="0"/>
              <a:t>: </a:t>
            </a:r>
            <a:r>
              <a:rPr lang="en-US" dirty="0"/>
              <a:t>Cartwright Elementary School District (AZ) – “In November 2013, OCR resolved a complaint that a school did not respond in a timely and appropriate way to a student’s concerns about harassment by peers . . . and that it disciplined her more harshly and ultimately withdrew her from enrollment in retaliation for bringing her concerns to the school’s attention. [T]he district agreed to submit to OCR for review its policies and procedures relating to handling complaints of harassment and related penalties, addressing non-discrimination, and tackling retaliation; to train district staff on related issues, including prohibition against retaliation; and to reassess the student’s needs and reinstate her with proper educational and behavioral supports.”</a:t>
            </a:r>
          </a:p>
          <a:p>
            <a:endParaRPr lang="en-US" dirty="0"/>
          </a:p>
        </p:txBody>
      </p:sp>
      <p:sp>
        <p:nvSpPr>
          <p:cNvPr id="2" name="Slide Title"/>
          <p:cNvSpPr>
            <a:spLocks noGrp="1"/>
          </p:cNvSpPr>
          <p:nvPr>
            <p:ph type="title"/>
          </p:nvPr>
        </p:nvSpPr>
        <p:spPr/>
        <p:txBody>
          <a:bodyPr/>
          <a:lstStyle/>
          <a:p>
            <a:r>
              <a:rPr lang="en-US" dirty="0"/>
              <a:t>What is OCR? What does it do?</a:t>
            </a:r>
          </a:p>
        </p:txBody>
      </p:sp>
    </p:spTree>
    <p:extLst>
      <p:ext uri="{BB962C8B-B14F-4D97-AF65-F5344CB8AC3E}">
        <p14:creationId xmlns:p14="http://schemas.microsoft.com/office/powerpoint/2010/main" val="2329561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Bullying and sexual harassment</a:t>
            </a:r>
            <a:endParaRPr lang="en-US" dirty="0"/>
          </a:p>
        </p:txBody>
      </p:sp>
    </p:spTree>
    <p:extLst>
      <p:ext uri="{BB962C8B-B14F-4D97-AF65-F5344CB8AC3E}">
        <p14:creationId xmlns:p14="http://schemas.microsoft.com/office/powerpoint/2010/main" val="648635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35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lstStyle/>
          <a:p>
            <a:r>
              <a:rPr lang="en-US" dirty="0"/>
              <a:t>Title IX of the Education Amendments of 1972 (20 U.S.C. §§ 1681 et seq.) prohibits </a:t>
            </a:r>
            <a:r>
              <a:rPr lang="en-US" i="1" dirty="0">
                <a:solidFill>
                  <a:schemeClr val="accent6"/>
                </a:solidFill>
              </a:rPr>
              <a:t>sex discrimination in education and in employment</a:t>
            </a:r>
            <a:r>
              <a:rPr lang="en-US" dirty="0"/>
              <a:t>.</a:t>
            </a:r>
          </a:p>
          <a:p>
            <a:pPr marL="0" indent="0">
              <a:buNone/>
            </a:pPr>
            <a:endParaRPr lang="en-US" dirty="0"/>
          </a:p>
          <a:p>
            <a:r>
              <a:rPr lang="en-US" dirty="0"/>
              <a:t>"No person in the United States shall, </a:t>
            </a:r>
            <a:r>
              <a:rPr lang="en-US" i="1" dirty="0">
                <a:solidFill>
                  <a:schemeClr val="accent6"/>
                </a:solidFill>
              </a:rPr>
              <a:t>on the basis of sex</a:t>
            </a:r>
            <a:r>
              <a:rPr lang="en-US" dirty="0"/>
              <a:t>, be excluded from participation in, be denied the benefits of, or be subjected to discrimination under any education program or activity receiving Federal financial assistance."</a:t>
            </a:r>
          </a:p>
        </p:txBody>
      </p:sp>
      <p:sp>
        <p:nvSpPr>
          <p:cNvPr id="2" name="Slide Title"/>
          <p:cNvSpPr>
            <a:spLocks noGrp="1"/>
          </p:cNvSpPr>
          <p:nvPr>
            <p:ph type="title"/>
          </p:nvPr>
        </p:nvSpPr>
        <p:spPr/>
        <p:txBody>
          <a:bodyPr/>
          <a:lstStyle/>
          <a:p>
            <a:r>
              <a:rPr lang="en-US" dirty="0" smtClean="0"/>
              <a:t>Title IX: The law</a:t>
            </a:r>
            <a:endParaRPr lang="en-US" dirty="0"/>
          </a:p>
        </p:txBody>
      </p:sp>
    </p:spTree>
    <p:extLst>
      <p:ext uri="{BB962C8B-B14F-4D97-AF65-F5344CB8AC3E}">
        <p14:creationId xmlns:p14="http://schemas.microsoft.com/office/powerpoint/2010/main" val="2380187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914400"/>
            <a:ext cx="8978900" cy="3925491"/>
          </a:xfrm>
        </p:spPr>
        <p:txBody>
          <a:bodyPr>
            <a:normAutofit fontScale="92500" lnSpcReduction="10000"/>
          </a:bodyPr>
          <a:lstStyle/>
          <a:p>
            <a:pPr eaLnBrk="1" hangingPunct="1"/>
            <a:r>
              <a:rPr lang="en-US" dirty="0" smtClean="0"/>
              <a:t>How does Connecticut law define </a:t>
            </a:r>
            <a:r>
              <a:rPr lang="en-US" b="1" dirty="0" smtClean="0"/>
              <a:t>bullying</a:t>
            </a:r>
            <a:r>
              <a:rPr lang="en-US" dirty="0" smtClean="0"/>
              <a:t>?</a:t>
            </a:r>
          </a:p>
          <a:p>
            <a:pPr lvl="1" eaLnBrk="1" hangingPunct="1"/>
            <a:r>
              <a:rPr lang="en-US" sz="2200" dirty="0" smtClean="0"/>
              <a:t>The </a:t>
            </a:r>
            <a:r>
              <a:rPr lang="en-US" sz="2200" dirty="0"/>
              <a:t>repeated use by one or more students of a written, oral, or electronic communication, such as cyberbullying, directed at or referring to another student attending school in the same school district; </a:t>
            </a:r>
            <a:r>
              <a:rPr lang="en-US" sz="2200" b="1" u="sng" dirty="0" smtClean="0"/>
              <a:t>OR</a:t>
            </a:r>
            <a:endParaRPr lang="en-US" sz="2200" b="1" u="sng" dirty="0"/>
          </a:p>
          <a:p>
            <a:pPr lvl="1" eaLnBrk="1" hangingPunct="1"/>
            <a:r>
              <a:rPr lang="en-US" sz="2200" dirty="0" smtClean="0"/>
              <a:t>A </a:t>
            </a:r>
            <a:r>
              <a:rPr lang="en-US" sz="2200" dirty="0"/>
              <a:t>physical act or gesture by one or more students repeatedly directed at another student attending school in the same school district, that: </a:t>
            </a:r>
          </a:p>
          <a:p>
            <a:pPr lvl="2" eaLnBrk="1" hangingPunct="1">
              <a:buFont typeface="Courier New" panose="02070309020205020404" pitchFamily="49" charset="0"/>
              <a:buChar char="o"/>
            </a:pPr>
            <a:r>
              <a:rPr lang="en-US" sz="1800" dirty="0" smtClean="0"/>
              <a:t>Causes </a:t>
            </a:r>
            <a:r>
              <a:rPr lang="en-US" sz="1800" dirty="0"/>
              <a:t>physical or emotional harm </a:t>
            </a:r>
            <a:r>
              <a:rPr lang="en-US" sz="1800" dirty="0" smtClean="0"/>
              <a:t>or </a:t>
            </a:r>
            <a:r>
              <a:rPr lang="en-US" sz="1800" dirty="0"/>
              <a:t>damage to </a:t>
            </a:r>
            <a:r>
              <a:rPr lang="en-US" sz="1800" dirty="0" smtClean="0"/>
              <a:t>the student's </a:t>
            </a:r>
            <a:r>
              <a:rPr lang="en-US" sz="1800" dirty="0"/>
              <a:t>property; </a:t>
            </a:r>
            <a:endParaRPr lang="en-US" sz="1800" dirty="0" smtClean="0"/>
          </a:p>
          <a:p>
            <a:pPr lvl="2" eaLnBrk="1" hangingPunct="1">
              <a:buFont typeface="Courier New" panose="02070309020205020404" pitchFamily="49" charset="0"/>
              <a:buChar char="o"/>
            </a:pPr>
            <a:r>
              <a:rPr lang="en-US" sz="1800" dirty="0" smtClean="0"/>
              <a:t>Places </a:t>
            </a:r>
            <a:r>
              <a:rPr lang="en-US" sz="1800" dirty="0"/>
              <a:t>the student in reasonable fear of harm to himself or herself, or of damage to his or her </a:t>
            </a:r>
            <a:r>
              <a:rPr lang="en-US" sz="1800" dirty="0" smtClean="0"/>
              <a:t>property;</a:t>
            </a:r>
          </a:p>
          <a:p>
            <a:pPr lvl="2" eaLnBrk="1" hangingPunct="1">
              <a:buFont typeface="Courier New" panose="02070309020205020404" pitchFamily="49" charset="0"/>
              <a:buChar char="o"/>
            </a:pPr>
            <a:r>
              <a:rPr lang="en-US" sz="1800" dirty="0" smtClean="0"/>
              <a:t>Creates </a:t>
            </a:r>
            <a:r>
              <a:rPr lang="en-US" sz="1800" dirty="0"/>
              <a:t>a hostile environment at school for the </a:t>
            </a:r>
            <a:r>
              <a:rPr lang="en-US" sz="1800" dirty="0" smtClean="0"/>
              <a:t>student;</a:t>
            </a:r>
          </a:p>
          <a:p>
            <a:pPr lvl="2" eaLnBrk="1" hangingPunct="1">
              <a:buFont typeface="Courier New" panose="02070309020205020404" pitchFamily="49" charset="0"/>
              <a:buChar char="o"/>
            </a:pPr>
            <a:r>
              <a:rPr lang="en-US" sz="1800" dirty="0" smtClean="0"/>
              <a:t>Infringes </a:t>
            </a:r>
            <a:r>
              <a:rPr lang="en-US" sz="1800" dirty="0"/>
              <a:t>on the rights of such student at school; </a:t>
            </a:r>
            <a:r>
              <a:rPr lang="en-US" sz="1800" dirty="0" smtClean="0"/>
              <a:t>or</a:t>
            </a:r>
          </a:p>
          <a:p>
            <a:pPr lvl="2" eaLnBrk="1" hangingPunct="1">
              <a:buFont typeface="Courier New" panose="02070309020205020404" pitchFamily="49" charset="0"/>
              <a:buChar char="o"/>
            </a:pPr>
            <a:r>
              <a:rPr lang="en-US" sz="1800" dirty="0" smtClean="0"/>
              <a:t>Substantially </a:t>
            </a:r>
            <a:r>
              <a:rPr lang="en-US" sz="1800" dirty="0"/>
              <a:t>disrupts the education process or the orderly operation of a school</a:t>
            </a:r>
            <a:r>
              <a:rPr lang="en-US" sz="1800" dirty="0" smtClean="0"/>
              <a:t>.</a:t>
            </a:r>
            <a:endParaRPr lang="en-US" sz="1800" dirty="0"/>
          </a:p>
        </p:txBody>
      </p:sp>
      <p:sp>
        <p:nvSpPr>
          <p:cNvPr id="5"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36</a:t>
            </a:fld>
            <a:endParaRPr lang="en-US" sz="800" dirty="0">
              <a:solidFill>
                <a:schemeClr val="accent1"/>
              </a:solidFill>
              <a:latin typeface="Calibri" panose="020F0502020204030204" pitchFamily="34" charset="0"/>
            </a:endParaRPr>
          </a:p>
        </p:txBody>
      </p:sp>
      <p:sp>
        <p:nvSpPr>
          <p:cNvPr id="6"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1185397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914400"/>
            <a:ext cx="8978900" cy="3925491"/>
          </a:xfrm>
        </p:spPr>
        <p:txBody>
          <a:bodyPr>
            <a:normAutofit/>
          </a:bodyPr>
          <a:lstStyle/>
          <a:p>
            <a:pPr eaLnBrk="1" hangingPunct="1"/>
            <a:r>
              <a:rPr lang="en-US" dirty="0" smtClean="0"/>
              <a:t>“‘Bullying’ </a:t>
            </a:r>
            <a:r>
              <a:rPr lang="en-US" dirty="0"/>
              <a:t>shall include, but not be limited to, a written, oral or electronic communication or physical act or gesture based on any actual or perceived differentiating characteristic, such as </a:t>
            </a:r>
            <a:r>
              <a:rPr lang="en-US" dirty="0" smtClean="0">
                <a:solidFill>
                  <a:srgbClr val="DC6A24"/>
                </a:solidFill>
              </a:rPr>
              <a:t>race, color</a:t>
            </a:r>
            <a:r>
              <a:rPr lang="en-US" dirty="0">
                <a:solidFill>
                  <a:srgbClr val="DC6A24"/>
                </a:solidFill>
              </a:rPr>
              <a:t>, religion, ancestry, national origin, gender, sexual orientation, gender identity or expression, socioeconomic status, academic status, physical appearance, or mental, physical, developmental or sensory disability</a:t>
            </a:r>
            <a:r>
              <a:rPr lang="en-US" dirty="0"/>
              <a:t>, or by association with an individual or group who has or is perceived to have one or more of such </a:t>
            </a:r>
            <a:r>
              <a:rPr lang="en-US" dirty="0" smtClean="0"/>
              <a:t>characteristics”</a:t>
            </a:r>
          </a:p>
          <a:p>
            <a:pPr marL="0" indent="0" eaLnBrk="1" hangingPunct="1">
              <a:buNone/>
            </a:pPr>
            <a:r>
              <a:rPr lang="en-US" dirty="0"/>
              <a:t>					</a:t>
            </a:r>
            <a:r>
              <a:rPr lang="en-US" sz="2000" dirty="0" smtClean="0"/>
              <a:t>-- </a:t>
            </a:r>
            <a:r>
              <a:rPr lang="en-US" sz="2000" dirty="0"/>
              <a:t>Conn. Gen. Stat. § § </a:t>
            </a:r>
            <a:r>
              <a:rPr lang="en-US" sz="2000" dirty="0" smtClean="0"/>
              <a:t>10-222d</a:t>
            </a:r>
          </a:p>
        </p:txBody>
      </p:sp>
      <p:sp>
        <p:nvSpPr>
          <p:cNvPr id="5"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37</a:t>
            </a:fld>
            <a:endParaRPr lang="en-US" sz="800" dirty="0">
              <a:solidFill>
                <a:schemeClr val="accent1"/>
              </a:solidFill>
              <a:latin typeface="Calibri" panose="020F0502020204030204" pitchFamily="34" charset="0"/>
            </a:endParaRPr>
          </a:p>
        </p:txBody>
      </p:sp>
      <p:sp>
        <p:nvSpPr>
          <p:cNvPr id="6"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631790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914400"/>
            <a:ext cx="8978900" cy="3925491"/>
          </a:xfrm>
        </p:spPr>
        <p:txBody>
          <a:bodyPr>
            <a:normAutofit fontScale="92500" lnSpcReduction="20000"/>
          </a:bodyPr>
          <a:lstStyle/>
          <a:p>
            <a:pPr eaLnBrk="1" hangingPunct="1"/>
            <a:r>
              <a:rPr lang="en-US" dirty="0"/>
              <a:t>How does Connecticut law </a:t>
            </a:r>
            <a:r>
              <a:rPr lang="en-US" dirty="0" smtClean="0"/>
              <a:t>define </a:t>
            </a:r>
            <a:r>
              <a:rPr lang="en-US" b="1" dirty="0" smtClean="0"/>
              <a:t>cyberbullying</a:t>
            </a:r>
            <a:r>
              <a:rPr lang="en-US" dirty="0" smtClean="0"/>
              <a:t>?</a:t>
            </a:r>
          </a:p>
          <a:p>
            <a:pPr lvl="1" eaLnBrk="1" hangingPunct="1"/>
            <a:r>
              <a:rPr lang="en-US" sz="2000" dirty="0" smtClean="0"/>
              <a:t>“[A]ny act </a:t>
            </a:r>
            <a:r>
              <a:rPr lang="en-US" sz="2000" dirty="0"/>
              <a:t>of bullying through the use of the Internet, interactive and digital technologies, cellular mobile telephone or other mobile electronic devices or any electronic communications.”</a:t>
            </a:r>
            <a:endParaRPr lang="en-US" sz="2000" dirty="0" smtClean="0"/>
          </a:p>
          <a:p>
            <a:pPr lvl="2" eaLnBrk="1" hangingPunct="1">
              <a:buFont typeface="Courier New" panose="02070309020205020404" pitchFamily="49" charset="0"/>
              <a:buChar char="o"/>
            </a:pPr>
            <a:r>
              <a:rPr lang="en-US" sz="1700" dirty="0"/>
              <a:t>“</a:t>
            </a:r>
            <a:r>
              <a:rPr lang="en-US" sz="1700" b="1" dirty="0"/>
              <a:t>Mobile electronic device</a:t>
            </a:r>
            <a:r>
              <a:rPr lang="en-US" sz="1700" dirty="0"/>
              <a:t>” </a:t>
            </a:r>
            <a:r>
              <a:rPr lang="en-US" sz="1700" dirty="0" smtClean="0"/>
              <a:t>means any </a:t>
            </a:r>
            <a:r>
              <a:rPr lang="en-US" sz="1700" dirty="0"/>
              <a:t>hand-held or other portable electronic equipment capable of providing data communication between two or more individuals, including, but not limited to, a text messaging device, a paging device, a personal digital assistant, a laptop computer, equipment that is capable of playing a video game or a digital video disk, or equipment on which digital images are taken or transmitted.</a:t>
            </a:r>
          </a:p>
          <a:p>
            <a:pPr lvl="2" eaLnBrk="1" hangingPunct="1">
              <a:buFont typeface="Courier New" panose="02070309020205020404" pitchFamily="49" charset="0"/>
              <a:buChar char="o"/>
            </a:pPr>
            <a:r>
              <a:rPr lang="en-US" sz="1700" dirty="0" smtClean="0"/>
              <a:t>“</a:t>
            </a:r>
            <a:r>
              <a:rPr lang="en-US" sz="1700" b="1" dirty="0" smtClean="0"/>
              <a:t>Electronic </a:t>
            </a:r>
            <a:r>
              <a:rPr lang="en-US" sz="1700" b="1" dirty="0"/>
              <a:t>communication</a:t>
            </a:r>
            <a:r>
              <a:rPr lang="en-US" sz="1700" dirty="0"/>
              <a:t>” means any transfer of signs, signals, writing, images, sounds, data or intelligence of any nature transmitted in whole or in part by a wire, radio, electromagnetic, photoelectronic or photo-optical system.</a:t>
            </a:r>
          </a:p>
          <a:p>
            <a:pPr eaLnBrk="1" hangingPunct="1"/>
            <a:r>
              <a:rPr lang="en-US" dirty="0" smtClean="0"/>
              <a:t>Is </a:t>
            </a:r>
            <a:r>
              <a:rPr lang="en-US" dirty="0"/>
              <a:t>one action enough to qualify as </a:t>
            </a:r>
            <a:r>
              <a:rPr lang="en-US" dirty="0" smtClean="0"/>
              <a:t>bullying or cyberbullying?</a:t>
            </a:r>
            <a:endParaRPr lang="en-US" dirty="0"/>
          </a:p>
          <a:p>
            <a:pPr lvl="1" eaLnBrk="1" hangingPunct="1"/>
            <a:r>
              <a:rPr lang="en-US" b="1" u="sng" dirty="0"/>
              <a:t>NO</a:t>
            </a:r>
            <a:r>
              <a:rPr lang="en-US" dirty="0"/>
              <a:t> – under Connecticut law, bullying requires “</a:t>
            </a:r>
            <a:r>
              <a:rPr lang="en-US" i="1" dirty="0"/>
              <a:t>repeated</a:t>
            </a:r>
            <a:r>
              <a:rPr lang="en-US" dirty="0"/>
              <a:t>” written, oral or electronic communication</a:t>
            </a:r>
            <a:r>
              <a:rPr lang="en-US" dirty="0" smtClean="0"/>
              <a:t>.</a:t>
            </a:r>
            <a:endParaRPr lang="en-US" dirty="0"/>
          </a:p>
        </p:txBody>
      </p:sp>
      <p:sp>
        <p:nvSpPr>
          <p:cNvPr id="5"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38</a:t>
            </a:fld>
            <a:endParaRPr lang="en-US" sz="800" dirty="0">
              <a:solidFill>
                <a:schemeClr val="accent1"/>
              </a:solidFill>
              <a:latin typeface="Calibri" panose="020F0502020204030204" pitchFamily="34" charset="0"/>
            </a:endParaRPr>
          </a:p>
        </p:txBody>
      </p:sp>
      <p:sp>
        <p:nvSpPr>
          <p:cNvPr id="6"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2425570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5100" y="0"/>
            <a:ext cx="8969375" cy="857250"/>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US" dirty="0" smtClean="0"/>
              <a:t>The Universe of Bullying &amp; Harassment </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357161198"/>
              </p:ext>
            </p:extLst>
          </p:nvPr>
        </p:nvGraphicFramePr>
        <p:xfrm>
          <a:off x="165100" y="685800"/>
          <a:ext cx="8794750" cy="415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39</a:t>
            </a:fld>
            <a:endParaRPr lang="en-US" sz="800" dirty="0">
              <a:solidFill>
                <a:schemeClr val="accent1"/>
              </a:solidFill>
              <a:latin typeface="Calibri" panose="020F0502020204030204" pitchFamily="34" charset="0"/>
            </a:endParaRPr>
          </a:p>
        </p:txBody>
      </p:sp>
      <p:sp>
        <p:nvSpPr>
          <p:cNvPr id="6"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324997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Title IX protects only girls and women; Title IX does not apply to boys and men.</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635895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2"/>
          <p:cNvSpPr>
            <a:spLocks noGrp="1" noChangeArrowheads="1"/>
          </p:cNvSpPr>
          <p:nvPr>
            <p:ph type="title" idx="4294967295"/>
          </p:nvPr>
        </p:nvSpPr>
        <p:spPr/>
        <p:txBody>
          <a:bodyPr/>
          <a:lstStyle/>
          <a:p>
            <a:pPr marL="812800" indent="-812800"/>
            <a:r>
              <a:rPr lang="en-US" dirty="0" smtClean="0"/>
              <a:t>Cyberbullying</a:t>
            </a:r>
            <a:endParaRPr lang="en-US" dirty="0"/>
          </a:p>
        </p:txBody>
      </p:sp>
      <p:sp>
        <p:nvSpPr>
          <p:cNvPr id="483332" name="Rectangle 8"/>
          <p:cNvSpPr>
            <a:spLocks noChangeArrowheads="1"/>
          </p:cNvSpPr>
          <p:nvPr/>
        </p:nvSpPr>
        <p:spPr bwMode="auto">
          <a:xfrm>
            <a:off x="183292" y="963600"/>
            <a:ext cx="4724400" cy="387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pPr>
            <a:r>
              <a:rPr lang="en-US" sz="2400" dirty="0"/>
              <a:t>	</a:t>
            </a:r>
            <a:r>
              <a:rPr lang="en-US" sz="2400" u="sng" dirty="0" smtClean="0"/>
              <a:t>Background</a:t>
            </a:r>
            <a:endParaRPr lang="en-US" sz="2400" u="sng" dirty="0"/>
          </a:p>
          <a:p>
            <a:pPr marL="292100" indent="-292100">
              <a:spcBef>
                <a:spcPct val="20000"/>
              </a:spcBef>
            </a:pPr>
            <a:endParaRPr lang="en-US" sz="2400" u="sng" dirty="0"/>
          </a:p>
          <a:p>
            <a:pPr marL="292100" indent="-292100">
              <a:spcBef>
                <a:spcPct val="20000"/>
              </a:spcBef>
              <a:buClr>
                <a:schemeClr val="accent1"/>
              </a:buClr>
              <a:buFontTx/>
              <a:buChar char="•"/>
            </a:pPr>
            <a:r>
              <a:rPr lang="en-US" dirty="0"/>
              <a:t>The growth of the Internet has provided and will continue to provide many educational benefits for students.</a:t>
            </a:r>
          </a:p>
          <a:p>
            <a:pPr marL="292100" indent="-292100">
              <a:spcBef>
                <a:spcPct val="20000"/>
              </a:spcBef>
              <a:buClr>
                <a:schemeClr val="accent1"/>
              </a:buClr>
              <a:buFontTx/>
              <a:buChar char="•"/>
            </a:pPr>
            <a:endParaRPr lang="en-US" dirty="0"/>
          </a:p>
          <a:p>
            <a:pPr marL="292100" indent="-292100">
              <a:spcBef>
                <a:spcPct val="20000"/>
              </a:spcBef>
              <a:buClr>
                <a:schemeClr val="accent1"/>
              </a:buClr>
              <a:buFontTx/>
              <a:buChar char="•"/>
            </a:pPr>
            <a:r>
              <a:rPr lang="en-US" dirty="0"/>
              <a:t>However, the </a:t>
            </a:r>
            <a:r>
              <a:rPr lang="en-US" dirty="0" smtClean="0"/>
              <a:t>Internet, cell phones, and social media have </a:t>
            </a:r>
            <a:r>
              <a:rPr lang="en-US" dirty="0"/>
              <a:t>also provided students with new, harder-to-monitor ways to bully and harass each other</a:t>
            </a: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842" y="1885950"/>
            <a:ext cx="2687196" cy="1759372"/>
          </a:xfrm>
          <a:prstGeom prst="rect">
            <a:avLst/>
          </a:prstGeom>
        </p:spPr>
      </p:pic>
      <p:cxnSp>
        <p:nvCxnSpPr>
          <p:cNvPr id="7" name="Straight Connector 6"/>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40</a:t>
            </a:fld>
            <a:endParaRPr lang="en-US" sz="800" dirty="0">
              <a:solidFill>
                <a:schemeClr val="accent1"/>
              </a:solidFill>
              <a:latin typeface="Calibri" panose="020F0502020204030204" pitchFamily="34" charset="0"/>
            </a:endParaRPr>
          </a:p>
        </p:txBody>
      </p:sp>
      <p:sp>
        <p:nvSpPr>
          <p:cNvPr id="11"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177345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2"/>
          <p:cNvSpPr>
            <a:spLocks noGrp="1" noChangeArrowheads="1"/>
          </p:cNvSpPr>
          <p:nvPr>
            <p:ph type="title" idx="4294967295"/>
          </p:nvPr>
        </p:nvSpPr>
        <p:spPr/>
        <p:txBody>
          <a:bodyPr/>
          <a:lstStyle/>
          <a:p>
            <a:pPr marL="812800" indent="-812800"/>
            <a:r>
              <a:rPr lang="en-US" dirty="0" smtClean="0"/>
              <a:t>Cyberbullying</a:t>
            </a:r>
            <a:endParaRPr lang="en-US" dirty="0"/>
          </a:p>
        </p:txBody>
      </p:sp>
      <p:sp>
        <p:nvSpPr>
          <p:cNvPr id="486404" name="Rectangle 8"/>
          <p:cNvSpPr>
            <a:spLocks noChangeArrowheads="1"/>
          </p:cNvSpPr>
          <p:nvPr/>
        </p:nvSpPr>
        <p:spPr bwMode="auto">
          <a:xfrm>
            <a:off x="290384" y="1052652"/>
            <a:ext cx="5943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buClr>
                <a:schemeClr val="accent1"/>
              </a:buClr>
              <a:buFontTx/>
              <a:buChar char="•"/>
            </a:pPr>
            <a:r>
              <a:rPr lang="en-US" sz="1600" dirty="0" smtClean="0"/>
              <a:t>Cyberbullying </a:t>
            </a:r>
            <a:r>
              <a:rPr lang="en-US" sz="1600" dirty="0"/>
              <a:t>is defined by </a:t>
            </a:r>
            <a:r>
              <a:rPr lang="en-US" sz="1600" dirty="0" smtClean="0"/>
              <a:t>Stopbullying.gov as “bullying </a:t>
            </a:r>
            <a:r>
              <a:rPr lang="en-US" sz="1600" dirty="0"/>
              <a:t>that takes place using electronic technology. Examples of cyberbullying include mean text messages or emails, rumors sent by email or posted on social networking sites, and embarrassing pictures, videos, websites, or fake profiles.”</a:t>
            </a:r>
          </a:p>
          <a:p>
            <a:pPr marL="292100" indent="-292100">
              <a:spcBef>
                <a:spcPct val="20000"/>
              </a:spcBef>
              <a:buClr>
                <a:schemeClr val="accent1"/>
              </a:buClr>
            </a:pPr>
            <a:endParaRPr lang="en-US" sz="1600" dirty="0"/>
          </a:p>
          <a:p>
            <a:pPr marL="292100" lvl="1" indent="-292100">
              <a:spcBef>
                <a:spcPct val="20000"/>
              </a:spcBef>
              <a:buClr>
                <a:schemeClr val="accent1"/>
              </a:buClr>
              <a:buFontTx/>
              <a:buChar char="•"/>
            </a:pPr>
            <a:r>
              <a:rPr lang="en-US" sz="1600" dirty="0">
                <a:ea typeface="ＭＳ Ｐゴシック" pitchFamily="34" charset="-128"/>
              </a:rPr>
              <a:t>Many instances of cyberbullying occur through social networking sites, such as Facebook, </a:t>
            </a:r>
            <a:r>
              <a:rPr lang="en-US" sz="1600" dirty="0" smtClean="0">
                <a:ea typeface="ＭＳ Ｐゴシック" pitchFamily="34" charset="-128"/>
              </a:rPr>
              <a:t>Twitter, YikYak, Snapchat, Instagram, and YouTube.</a:t>
            </a:r>
          </a:p>
          <a:p>
            <a:pPr marL="0" lvl="1">
              <a:spcBef>
                <a:spcPct val="20000"/>
              </a:spcBef>
              <a:buClr>
                <a:schemeClr val="accent1"/>
              </a:buClr>
            </a:pPr>
            <a:endParaRPr lang="en-US" sz="1600" dirty="0" smtClean="0">
              <a:ea typeface="ＭＳ Ｐゴシック" pitchFamily="34" charset="-128"/>
            </a:endParaRPr>
          </a:p>
          <a:p>
            <a:pPr marL="292100" lvl="1" indent="-292100">
              <a:spcBef>
                <a:spcPct val="20000"/>
              </a:spcBef>
              <a:buClr>
                <a:schemeClr val="accent1"/>
              </a:buClr>
              <a:buFontTx/>
              <a:buChar char="•"/>
            </a:pPr>
            <a:r>
              <a:rPr lang="en-US" sz="1600" dirty="0" smtClean="0">
                <a:ea typeface="ＭＳ Ｐゴシック" pitchFamily="34" charset="-128"/>
              </a:rPr>
              <a:t>Cyberbullying can occur 24 hours a day, 7 days a week.  No matter where or when it occurs, its effects can impact a child’s educational experience.</a:t>
            </a:r>
            <a:endParaRPr lang="en-US" sz="2300" u="sng" dirty="0"/>
          </a:p>
        </p:txBody>
      </p:sp>
      <p:pic>
        <p:nvPicPr>
          <p:cNvPr id="486405" name="Picture 6" descr="cyberbu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518" y="2385891"/>
            <a:ext cx="2684462"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41</a:t>
            </a:fld>
            <a:endParaRPr lang="en-US" sz="800" dirty="0">
              <a:solidFill>
                <a:schemeClr val="accent1"/>
              </a:solidFill>
              <a:latin typeface="Calibri" panose="020F0502020204030204" pitchFamily="34" charset="0"/>
            </a:endParaRPr>
          </a:p>
        </p:txBody>
      </p:sp>
      <p:sp>
        <p:nvSpPr>
          <p:cNvPr id="9"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4056866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Rectangle 2"/>
          <p:cNvSpPr>
            <a:spLocks noGrp="1" noChangeArrowheads="1"/>
          </p:cNvSpPr>
          <p:nvPr>
            <p:ph type="title" idx="4294967295"/>
          </p:nvPr>
        </p:nvSpPr>
        <p:spPr/>
        <p:txBody>
          <a:bodyPr/>
          <a:lstStyle/>
          <a:p>
            <a:pPr marL="812800" indent="-812800"/>
            <a:r>
              <a:rPr lang="en-US" dirty="0" smtClean="0"/>
              <a:t>Sexting and </a:t>
            </a:r>
            <a:r>
              <a:rPr lang="en-US" dirty="0"/>
              <a:t>C</a:t>
            </a:r>
            <a:r>
              <a:rPr lang="en-US" dirty="0" smtClean="0"/>
              <a:t>yberbullying </a:t>
            </a:r>
            <a:endParaRPr lang="en-US" dirty="0"/>
          </a:p>
        </p:txBody>
      </p:sp>
      <p:sp>
        <p:nvSpPr>
          <p:cNvPr id="490500" name="Rectangle 8"/>
          <p:cNvSpPr>
            <a:spLocks noChangeArrowheads="1"/>
          </p:cNvSpPr>
          <p:nvPr/>
        </p:nvSpPr>
        <p:spPr bwMode="auto">
          <a:xfrm>
            <a:off x="302138" y="1032172"/>
            <a:ext cx="5257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buClr>
                <a:schemeClr val="accent1"/>
              </a:buClr>
              <a:buFontTx/>
              <a:buChar char="•"/>
            </a:pPr>
            <a:r>
              <a:rPr lang="en-US" sz="1600" dirty="0" smtClean="0"/>
              <a:t>“</a:t>
            </a:r>
            <a:r>
              <a:rPr lang="en-US" sz="1600" dirty="0"/>
              <a:t>Sexting” is the sending or receiving of text messages with sexual content, such as pictures or videos that contain nudity.</a:t>
            </a:r>
          </a:p>
          <a:p>
            <a:pPr>
              <a:lnSpc>
                <a:spcPct val="80000"/>
              </a:lnSpc>
              <a:spcBef>
                <a:spcPct val="20000"/>
              </a:spcBef>
              <a:buClr>
                <a:schemeClr val="accent1"/>
              </a:buClr>
            </a:pPr>
            <a:endParaRPr lang="en-US" sz="1600" dirty="0"/>
          </a:p>
          <a:p>
            <a:pPr marL="292100" indent="-292100">
              <a:spcBef>
                <a:spcPct val="20000"/>
              </a:spcBef>
              <a:buClr>
                <a:schemeClr val="accent1"/>
              </a:buClr>
              <a:buFontTx/>
              <a:buChar char="•"/>
            </a:pPr>
            <a:r>
              <a:rPr lang="en-US" sz="1600" dirty="0"/>
              <a:t>Teens in several states – some as young as 14 – have been charged with the creation and distribution of child pornography and sexual exploitation of a minor. </a:t>
            </a:r>
          </a:p>
          <a:p>
            <a:pPr>
              <a:buClr>
                <a:schemeClr val="accent1"/>
              </a:buClr>
              <a:buFontTx/>
              <a:buChar char="•"/>
            </a:pPr>
            <a:endParaRPr lang="en-US" sz="1600" dirty="0"/>
          </a:p>
          <a:p>
            <a:pPr marL="292100" indent="-292100">
              <a:spcBef>
                <a:spcPct val="20000"/>
              </a:spcBef>
              <a:buClr>
                <a:schemeClr val="accent1"/>
              </a:buClr>
              <a:buFontTx/>
              <a:buChar char="•"/>
            </a:pPr>
            <a:r>
              <a:rPr lang="en-US" sz="1600" dirty="0"/>
              <a:t>When there is a harassing aspect to sexting, and that harassment is “sufficiently serious that it creates a hostile environment,” a school district’s failure to adequately address that harassment could violate Title IX.</a:t>
            </a:r>
          </a:p>
          <a:p>
            <a:pPr>
              <a:lnSpc>
                <a:spcPct val="80000"/>
              </a:lnSpc>
              <a:spcBef>
                <a:spcPct val="20000"/>
              </a:spcBef>
            </a:pPr>
            <a:endParaRPr lang="en-US" sz="2000" dirty="0"/>
          </a:p>
        </p:txBody>
      </p:sp>
      <p:cxnSp>
        <p:nvCxnSpPr>
          <p:cNvPr id="8" name="Straight Connector 7"/>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http://www.radicalparents.com/wp-content/uploads/2013/03/snapc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377" y="1466910"/>
            <a:ext cx="3229648" cy="198395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42</a:t>
            </a:fld>
            <a:endParaRPr lang="en-US" sz="800" dirty="0">
              <a:solidFill>
                <a:schemeClr val="accent1"/>
              </a:solidFill>
              <a:latin typeface="Calibri" panose="020F0502020204030204" pitchFamily="34" charset="0"/>
            </a:endParaRPr>
          </a:p>
        </p:txBody>
      </p:sp>
      <p:sp>
        <p:nvSpPr>
          <p:cNvPr id="10"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167499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2"/>
          <p:cNvSpPr>
            <a:spLocks noGrp="1" noChangeArrowheads="1"/>
          </p:cNvSpPr>
          <p:nvPr>
            <p:ph type="title" idx="4294967295"/>
          </p:nvPr>
        </p:nvSpPr>
        <p:spPr/>
        <p:txBody>
          <a:bodyPr/>
          <a:lstStyle/>
          <a:p>
            <a:r>
              <a:rPr lang="en-US" dirty="0"/>
              <a:t>Sexting and </a:t>
            </a:r>
            <a:r>
              <a:rPr lang="en-US" dirty="0" smtClean="0"/>
              <a:t>Cyberbullying in the News</a:t>
            </a:r>
            <a:endParaRPr lang="en-US" dirty="0"/>
          </a:p>
        </p:txBody>
      </p:sp>
      <p:sp>
        <p:nvSpPr>
          <p:cNvPr id="478212" name="Rectangle 3"/>
          <p:cNvSpPr>
            <a:spLocks noChangeArrowheads="1"/>
          </p:cNvSpPr>
          <p:nvPr/>
        </p:nvSpPr>
        <p:spPr bwMode="auto">
          <a:xfrm>
            <a:off x="0" y="857250"/>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endParaRPr lang="en-US" sz="2000" dirty="0"/>
          </a:p>
          <a:p>
            <a:pPr algn="ctr">
              <a:lnSpc>
                <a:spcPct val="80000"/>
              </a:lnSpc>
              <a:spcBef>
                <a:spcPct val="20000"/>
              </a:spcBef>
            </a:pPr>
            <a:r>
              <a:rPr lang="en-US" sz="1600" b="1" dirty="0" smtClean="0"/>
              <a:t>“</a:t>
            </a:r>
            <a:r>
              <a:rPr lang="en-US" sz="1600" b="1" dirty="0"/>
              <a:t>Snapchat bullying triggers suicide</a:t>
            </a:r>
            <a:r>
              <a:rPr lang="en-US" sz="1600" b="1" dirty="0" smtClean="0"/>
              <a:t>.”</a:t>
            </a:r>
            <a:endParaRPr lang="en-US" sz="1600" b="1" dirty="0"/>
          </a:p>
          <a:p>
            <a:pPr marL="342900" indent="-342900" algn="ctr">
              <a:lnSpc>
                <a:spcPct val="80000"/>
              </a:lnSpc>
              <a:spcBef>
                <a:spcPct val="20000"/>
              </a:spcBef>
              <a:buFontTx/>
              <a:buChar char="-"/>
            </a:pPr>
            <a:r>
              <a:rPr lang="en-US" sz="1600" i="1" dirty="0" smtClean="0"/>
              <a:t>WLIX </a:t>
            </a:r>
            <a:r>
              <a:rPr lang="en-US" sz="1600" dirty="0" smtClean="0"/>
              <a:t>(Lansing, Michigan) (June 9, 2016)</a:t>
            </a:r>
            <a:endParaRPr lang="en-US" sz="1600" dirty="0"/>
          </a:p>
          <a:p>
            <a:pPr algn="ctr">
              <a:lnSpc>
                <a:spcPct val="80000"/>
              </a:lnSpc>
              <a:spcBef>
                <a:spcPct val="20000"/>
              </a:spcBef>
            </a:pPr>
            <a:endParaRPr lang="en-US" sz="1600" b="1" dirty="0" smtClean="0"/>
          </a:p>
          <a:p>
            <a:pPr algn="ctr">
              <a:lnSpc>
                <a:spcPct val="80000"/>
              </a:lnSpc>
              <a:spcBef>
                <a:spcPct val="20000"/>
              </a:spcBef>
            </a:pPr>
            <a:r>
              <a:rPr lang="en-US" sz="1600" b="1" dirty="0" smtClean="0"/>
              <a:t>“</a:t>
            </a:r>
            <a:r>
              <a:rPr lang="en-US" sz="1600" b="1" dirty="0"/>
              <a:t>Snapchat murder, rape threat spurs 100 to attend anti-bullying rally; student charged</a:t>
            </a:r>
            <a:r>
              <a:rPr lang="en-US" sz="1600" b="1" dirty="0" smtClean="0"/>
              <a:t>”</a:t>
            </a:r>
          </a:p>
          <a:p>
            <a:pPr marL="342900" indent="-342900" algn="ctr">
              <a:lnSpc>
                <a:spcPct val="80000"/>
              </a:lnSpc>
              <a:spcBef>
                <a:spcPct val="20000"/>
              </a:spcBef>
              <a:buFontTx/>
              <a:buChar char="-"/>
            </a:pPr>
            <a:r>
              <a:rPr lang="en-US" sz="1600" i="1" dirty="0" smtClean="0"/>
              <a:t>PennLive.com </a:t>
            </a:r>
            <a:r>
              <a:rPr lang="en-US" sz="1600" dirty="0" smtClean="0"/>
              <a:t>(February 22, 2017)</a:t>
            </a:r>
            <a:endParaRPr lang="en-US" sz="1600" dirty="0"/>
          </a:p>
          <a:p>
            <a:pPr marL="342900" indent="-342900" algn="ctr">
              <a:lnSpc>
                <a:spcPct val="80000"/>
              </a:lnSpc>
              <a:spcBef>
                <a:spcPct val="20000"/>
              </a:spcBef>
              <a:buFontTx/>
              <a:buChar char="-"/>
            </a:pPr>
            <a:endParaRPr lang="en-US" sz="1600" i="1" dirty="0"/>
          </a:p>
          <a:p>
            <a:pPr algn="ctr">
              <a:lnSpc>
                <a:spcPct val="80000"/>
              </a:lnSpc>
              <a:spcBef>
                <a:spcPct val="20000"/>
              </a:spcBef>
            </a:pPr>
            <a:r>
              <a:rPr lang="en-US" sz="1600" b="1" dirty="0" smtClean="0"/>
              <a:t>“Sexting Case </a:t>
            </a:r>
            <a:r>
              <a:rPr lang="en-US" sz="1600" b="1" dirty="0"/>
              <a:t>Rocks Colorado </a:t>
            </a:r>
            <a:r>
              <a:rPr lang="en-US" sz="1600" b="1" dirty="0" smtClean="0"/>
              <a:t>Town”</a:t>
            </a:r>
            <a:endParaRPr lang="en-US" sz="1600" b="1" dirty="0"/>
          </a:p>
          <a:p>
            <a:pPr algn="ctr">
              <a:lnSpc>
                <a:spcPct val="80000"/>
              </a:lnSpc>
              <a:spcBef>
                <a:spcPct val="20000"/>
              </a:spcBef>
            </a:pPr>
            <a:r>
              <a:rPr lang="en-US" sz="1600" dirty="0"/>
              <a:t>- </a:t>
            </a:r>
            <a:r>
              <a:rPr lang="en-US" sz="1600" i="1" dirty="0" smtClean="0"/>
              <a:t>Wall Street Journal </a:t>
            </a:r>
            <a:r>
              <a:rPr lang="en-US" sz="1600" dirty="0" smtClean="0"/>
              <a:t>(November 8, 2015)</a:t>
            </a:r>
            <a:endParaRPr lang="en-US" sz="1600" dirty="0"/>
          </a:p>
          <a:p>
            <a:pPr algn="ctr">
              <a:lnSpc>
                <a:spcPct val="80000"/>
              </a:lnSpc>
              <a:spcBef>
                <a:spcPct val="20000"/>
              </a:spcBef>
            </a:pPr>
            <a:endParaRPr lang="en-US" sz="1600" b="1" dirty="0" smtClean="0"/>
          </a:p>
          <a:p>
            <a:pPr algn="ctr">
              <a:lnSpc>
                <a:spcPct val="80000"/>
              </a:lnSpc>
              <a:spcBef>
                <a:spcPct val="20000"/>
              </a:spcBef>
            </a:pPr>
            <a:r>
              <a:rPr lang="en-US" sz="1600" b="1" dirty="0" smtClean="0"/>
              <a:t>“Cyberbullying </a:t>
            </a:r>
            <a:r>
              <a:rPr lang="en-US" sz="1600" b="1" dirty="0"/>
              <a:t>Is a Bigger Problem Than Screen Time Addiction”</a:t>
            </a:r>
          </a:p>
          <a:p>
            <a:pPr marL="342900" indent="-342900" algn="ctr">
              <a:lnSpc>
                <a:spcPct val="80000"/>
              </a:lnSpc>
              <a:spcBef>
                <a:spcPct val="20000"/>
              </a:spcBef>
              <a:buFontTx/>
              <a:buChar char="-"/>
            </a:pPr>
            <a:r>
              <a:rPr lang="en-US" sz="1600" i="1" dirty="0" smtClean="0"/>
              <a:t>The New York Times </a:t>
            </a:r>
            <a:r>
              <a:rPr lang="en-US" sz="1600" dirty="0" smtClean="0"/>
              <a:t>(July 16, 2015)</a:t>
            </a:r>
          </a:p>
        </p:txBody>
      </p:sp>
      <p:cxnSp>
        <p:nvCxnSpPr>
          <p:cNvPr id="6" name="Straight Connector 5"/>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43</a:t>
            </a:fld>
            <a:endParaRPr lang="en-US" sz="800" dirty="0">
              <a:solidFill>
                <a:schemeClr val="accent1"/>
              </a:solidFill>
              <a:latin typeface="Calibri" panose="020F0502020204030204" pitchFamily="34" charset="0"/>
            </a:endParaRPr>
          </a:p>
        </p:txBody>
      </p:sp>
      <p:sp>
        <p:nvSpPr>
          <p:cNvPr id="8"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3567226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4"/>
          <p:cNvSpPr>
            <a:spLocks noGrp="1" noChangeArrowheads="1"/>
          </p:cNvSpPr>
          <p:nvPr>
            <p:ph type="title" idx="4294967295"/>
          </p:nvPr>
        </p:nvSpPr>
        <p:spPr/>
        <p:txBody>
          <a:bodyPr/>
          <a:lstStyle/>
          <a:p>
            <a:r>
              <a:rPr lang="en-US" dirty="0"/>
              <a:t>Sexting and Cyberbullying</a:t>
            </a:r>
          </a:p>
        </p:txBody>
      </p:sp>
      <p:sp>
        <p:nvSpPr>
          <p:cNvPr id="480261" name="Rectangle 5"/>
          <p:cNvSpPr>
            <a:spLocks noGrp="1" noChangeArrowheads="1"/>
          </p:cNvSpPr>
          <p:nvPr>
            <p:ph type="body" sz="half" idx="4294967295"/>
          </p:nvPr>
        </p:nvSpPr>
        <p:spPr>
          <a:xfrm>
            <a:off x="1524000" y="3143250"/>
            <a:ext cx="2971800" cy="1428750"/>
          </a:xfrm>
        </p:spPr>
        <p:txBody>
          <a:bodyPr/>
          <a:lstStyle/>
          <a:p>
            <a:pPr>
              <a:buFontTx/>
              <a:buNone/>
            </a:pPr>
            <a:r>
              <a:rPr lang="en-US" sz="2400" i="1" dirty="0"/>
              <a:t>	</a:t>
            </a:r>
            <a:r>
              <a:rPr lang="en-US" sz="2400" i="1" dirty="0" smtClean="0"/>
              <a:t>“Jumping off the gw bridge sorry” </a:t>
            </a:r>
            <a:endParaRPr lang="en-US" sz="2400" dirty="0"/>
          </a:p>
          <a:p>
            <a:pPr algn="ctr">
              <a:buFontTx/>
              <a:buNone/>
            </a:pPr>
            <a:r>
              <a:rPr lang="en-US" sz="1400" dirty="0" smtClean="0"/>
              <a:t>Facebook Post by Tyler Clementi</a:t>
            </a:r>
            <a:r>
              <a:rPr lang="en-US" sz="1400" dirty="0"/>
              <a:t> </a:t>
            </a:r>
            <a:r>
              <a:rPr lang="en-US" sz="1400" dirty="0" smtClean="0"/>
              <a:t>(September 22, 2010)</a:t>
            </a:r>
            <a:endParaRPr lang="en-US" sz="1400" dirty="0"/>
          </a:p>
        </p:txBody>
      </p:sp>
      <p:pic>
        <p:nvPicPr>
          <p:cNvPr id="480262" name="Picture 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629522" y="2733729"/>
            <a:ext cx="1685677" cy="1998952"/>
          </a:xfrm>
          <a:noFill/>
        </p:spPr>
      </p:pic>
      <p:sp>
        <p:nvSpPr>
          <p:cNvPr id="2" name="TextBox 1"/>
          <p:cNvSpPr txBox="1"/>
          <p:nvPr/>
        </p:nvSpPr>
        <p:spPr>
          <a:xfrm>
            <a:off x="3733800" y="1085851"/>
            <a:ext cx="4419600" cy="1323439"/>
          </a:xfrm>
          <a:prstGeom prst="rect">
            <a:avLst/>
          </a:prstGeom>
          <a:noFill/>
        </p:spPr>
        <p:txBody>
          <a:bodyPr wrap="square" rtlCol="0">
            <a:spAutoFit/>
          </a:bodyPr>
          <a:lstStyle/>
          <a:p>
            <a:pPr>
              <a:buFontTx/>
              <a:buNone/>
            </a:pPr>
            <a:r>
              <a:rPr lang="en-US" sz="2400" i="1" dirty="0"/>
              <a:t>“Queens girl, 12, hangs herself after being cyberbullied ”</a:t>
            </a:r>
            <a:endParaRPr lang="en-US" sz="2400" dirty="0"/>
          </a:p>
          <a:p>
            <a:pPr>
              <a:buFontTx/>
              <a:buNone/>
            </a:pPr>
            <a:r>
              <a:rPr lang="en-US" sz="1400" dirty="0"/>
              <a:t>	</a:t>
            </a:r>
            <a:r>
              <a:rPr lang="en-US" sz="1400" dirty="0" smtClean="0"/>
              <a:t>NY Post (May 23, 2013)</a:t>
            </a:r>
            <a:endParaRPr lang="en-US" sz="1400" dirty="0"/>
          </a:p>
          <a:p>
            <a:endParaRPr lang="en-US" dirty="0"/>
          </a:p>
        </p:txBody>
      </p:sp>
      <p:pic>
        <p:nvPicPr>
          <p:cNvPr id="4098" name="Picture 2" descr="http://i.mommyish.com/wp-content/uploads/2013/05/Gabrielle-Molina-Suicide-Due-To-Internet-Bully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918" y="1028701"/>
            <a:ext cx="1692303" cy="184899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44</a:t>
            </a:fld>
            <a:endParaRPr lang="en-US" sz="800" dirty="0">
              <a:solidFill>
                <a:schemeClr val="accent1"/>
              </a:solidFill>
              <a:latin typeface="Calibri" panose="020F0502020204030204" pitchFamily="34" charset="0"/>
            </a:endParaRPr>
          </a:p>
        </p:txBody>
      </p:sp>
      <p:sp>
        <p:nvSpPr>
          <p:cNvPr id="11"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3778454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Issues in Cyberbullying</a:t>
            </a:r>
          </a:p>
        </p:txBody>
      </p:sp>
      <p:sp>
        <p:nvSpPr>
          <p:cNvPr id="3" name="Content Placeholder 2"/>
          <p:cNvSpPr>
            <a:spLocks noGrp="1"/>
          </p:cNvSpPr>
          <p:nvPr>
            <p:ph idx="1"/>
          </p:nvPr>
        </p:nvSpPr>
        <p:spPr/>
        <p:txBody>
          <a:bodyPr/>
          <a:lstStyle/>
          <a:p>
            <a:r>
              <a:rPr lang="en-US" dirty="0" smtClean="0"/>
              <a:t>Several victims of cyberbullying and their families have sued students and school districts for libel, defamation and other similar torts.</a:t>
            </a:r>
          </a:p>
          <a:p>
            <a:r>
              <a:rPr lang="en-US" dirty="0" smtClean="0"/>
              <a:t>Some schools have attempted to charge students with cyberbullying when they comments online that are disparaging to school staff.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642" y="2886323"/>
            <a:ext cx="2563921" cy="1766516"/>
          </a:xfrm>
          <a:prstGeom prst="rect">
            <a:avLst/>
          </a:prstGeom>
        </p:spPr>
      </p:pic>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45</a:t>
            </a:fld>
            <a:endParaRPr lang="en-US" sz="800" dirty="0">
              <a:solidFill>
                <a:schemeClr val="accent1"/>
              </a:solidFill>
              <a:latin typeface="Calibri" panose="020F0502020204030204" pitchFamily="34" charset="0"/>
            </a:endParaRPr>
          </a:p>
        </p:txBody>
      </p:sp>
      <p:sp>
        <p:nvSpPr>
          <p:cNvPr id="7"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1600759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46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1" y="900000"/>
            <a:ext cx="2912400" cy="3937814"/>
          </a:xfrm>
        </p:spPr>
        <p:txBody>
          <a:bodyPr>
            <a:normAutofit/>
          </a:bodyPr>
          <a:lstStyle/>
          <a:p>
            <a:r>
              <a:rPr lang="en-US" dirty="0"/>
              <a:t>According to the National Center for Education Statistics, student-reported bullying has slightly decreased since 10 years ago but plateaued since 2013. </a:t>
            </a:r>
            <a:r>
              <a:rPr lang="en-US" dirty="0">
                <a:solidFill>
                  <a:schemeClr val="accent6"/>
                </a:solidFill>
              </a:rPr>
              <a:t>About 1 in 5 students report being bullied at school.</a:t>
            </a:r>
          </a:p>
        </p:txBody>
      </p:sp>
      <p:sp>
        <p:nvSpPr>
          <p:cNvPr id="2" name="Slide Title"/>
          <p:cNvSpPr>
            <a:spLocks noGrp="1"/>
          </p:cNvSpPr>
          <p:nvPr>
            <p:ph type="title"/>
          </p:nvPr>
        </p:nvSpPr>
        <p:spPr/>
        <p:txBody>
          <a:bodyPr/>
          <a:lstStyle/>
          <a:p>
            <a:r>
              <a:rPr lang="en-US" dirty="0" smtClean="0"/>
              <a:t>Why is bullying such a “hot” topic?</a:t>
            </a:r>
            <a:endParaRPr lang="en-US"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5" y="952500"/>
            <a:ext cx="4856267" cy="3860800"/>
          </a:xfrm>
          <a:prstGeom prst="rect">
            <a:avLst/>
          </a:prstGeom>
        </p:spPr>
      </p:pic>
    </p:spTree>
    <p:extLst>
      <p:ext uri="{BB962C8B-B14F-4D97-AF65-F5344CB8AC3E}">
        <p14:creationId xmlns:p14="http://schemas.microsoft.com/office/powerpoint/2010/main" val="3888293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47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1" y="900000"/>
            <a:ext cx="3588674" cy="3937814"/>
          </a:xfrm>
        </p:spPr>
        <p:txBody>
          <a:bodyPr>
            <a:normAutofit fontScale="92500" lnSpcReduction="20000"/>
          </a:bodyPr>
          <a:lstStyle/>
          <a:p>
            <a:r>
              <a:rPr lang="en-US" dirty="0"/>
              <a:t>Percentage of students who reported being bullied at school in 2015, by type:</a:t>
            </a:r>
          </a:p>
          <a:p>
            <a:pPr lvl="1"/>
            <a:r>
              <a:rPr lang="en-US" dirty="0"/>
              <a:t>Bullied (total) – 20.8%</a:t>
            </a:r>
          </a:p>
          <a:p>
            <a:pPr lvl="1"/>
            <a:r>
              <a:rPr lang="en-US" dirty="0"/>
              <a:t>Made fun of, called names, or insulted – 13.3%</a:t>
            </a:r>
          </a:p>
          <a:p>
            <a:pPr lvl="1"/>
            <a:r>
              <a:rPr lang="en-US" dirty="0"/>
              <a:t>Subject of rumors – 12.3%</a:t>
            </a:r>
          </a:p>
          <a:p>
            <a:pPr lvl="1"/>
            <a:r>
              <a:rPr lang="en-US" dirty="0"/>
              <a:t>Pushed, shoved, tripped, or spat on – 5.1%</a:t>
            </a:r>
          </a:p>
          <a:p>
            <a:pPr lvl="1"/>
            <a:r>
              <a:rPr lang="en-US" dirty="0"/>
              <a:t>Excluded on purpose – 5.0%</a:t>
            </a:r>
          </a:p>
          <a:p>
            <a:pPr lvl="1"/>
            <a:r>
              <a:rPr lang="en-US" dirty="0"/>
              <a:t>Threatened with harm –3.9%</a:t>
            </a:r>
          </a:p>
          <a:p>
            <a:pPr lvl="1"/>
            <a:r>
              <a:rPr lang="en-US" dirty="0"/>
              <a:t>Attempted coercion to do something they did not want to do – 2.5%</a:t>
            </a:r>
          </a:p>
          <a:p>
            <a:pPr lvl="1"/>
            <a:r>
              <a:rPr lang="en-US" dirty="0"/>
              <a:t>Property destroyed – 1.8%</a:t>
            </a:r>
          </a:p>
        </p:txBody>
      </p:sp>
      <p:sp>
        <p:nvSpPr>
          <p:cNvPr id="2" name="Slide Title"/>
          <p:cNvSpPr>
            <a:spLocks noGrp="1"/>
          </p:cNvSpPr>
          <p:nvPr>
            <p:ph type="title"/>
          </p:nvPr>
        </p:nvSpPr>
        <p:spPr/>
        <p:txBody>
          <a:bodyPr/>
          <a:lstStyle/>
          <a:p>
            <a:r>
              <a:rPr lang="en-US" dirty="0" smtClean="0"/>
              <a:t>Why is bullying such a “hot” topic?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805" y="809625"/>
            <a:ext cx="3532720" cy="4230405"/>
          </a:xfrm>
          <a:prstGeom prst="rect">
            <a:avLst/>
          </a:prstGeom>
        </p:spPr>
      </p:pic>
      <p:sp>
        <p:nvSpPr>
          <p:cNvPr id="9" name="Rectangle 8"/>
          <p:cNvSpPr/>
          <p:nvPr/>
        </p:nvSpPr>
        <p:spPr>
          <a:xfrm>
            <a:off x="447675" y="4781194"/>
            <a:ext cx="6696075" cy="246221"/>
          </a:xfrm>
          <a:prstGeom prst="rect">
            <a:avLst/>
          </a:prstGeom>
        </p:spPr>
        <p:txBody>
          <a:bodyPr wrap="square">
            <a:spAutoFit/>
          </a:bodyPr>
          <a:lstStyle/>
          <a:p>
            <a:pPr marL="533400" indent="-533400">
              <a:buFontTx/>
              <a:buNone/>
            </a:pPr>
            <a:r>
              <a:rPr lang="en-US" sz="1000" u="sng" dirty="0" smtClean="0"/>
              <a:t>Source</a:t>
            </a:r>
            <a:r>
              <a:rPr lang="en-US" sz="1000" dirty="0" smtClean="0"/>
              <a:t>: NCES, Indicators of School Crime and Safety (2016).</a:t>
            </a:r>
            <a:endParaRPr lang="en-US" sz="1000" dirty="0"/>
          </a:p>
        </p:txBody>
      </p:sp>
    </p:spTree>
    <p:extLst>
      <p:ext uri="{BB962C8B-B14F-4D97-AF65-F5344CB8AC3E}">
        <p14:creationId xmlns:p14="http://schemas.microsoft.com/office/powerpoint/2010/main" val="2125115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48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1" y="900000"/>
            <a:ext cx="3588674" cy="3937814"/>
          </a:xfrm>
        </p:spPr>
        <p:txBody>
          <a:bodyPr>
            <a:normAutofit lnSpcReduction="10000"/>
          </a:bodyPr>
          <a:lstStyle/>
          <a:p>
            <a:r>
              <a:rPr lang="en-US" dirty="0" smtClean="0"/>
              <a:t>Female students are more likely than </a:t>
            </a:r>
            <a:r>
              <a:rPr lang="en-US" dirty="0"/>
              <a:t>male </a:t>
            </a:r>
            <a:r>
              <a:rPr lang="en-US" dirty="0" smtClean="0"/>
              <a:t>students to report </a:t>
            </a:r>
            <a:r>
              <a:rPr lang="en-US" dirty="0"/>
              <a:t>being bullied at school </a:t>
            </a:r>
            <a:r>
              <a:rPr lang="en-US" dirty="0" smtClean="0"/>
              <a:t>(23% </a:t>
            </a:r>
            <a:r>
              <a:rPr lang="en-US" dirty="0"/>
              <a:t>vs.19%)</a:t>
            </a:r>
          </a:p>
          <a:p>
            <a:r>
              <a:rPr lang="en-US" dirty="0" smtClean="0"/>
              <a:t>Middle schoolers report the highest rates of bullying (21.8%) </a:t>
            </a:r>
          </a:p>
          <a:p>
            <a:r>
              <a:rPr lang="en-US" dirty="0" smtClean="0"/>
              <a:t>Reports </a:t>
            </a:r>
            <a:r>
              <a:rPr lang="en-US" dirty="0"/>
              <a:t>of being bullied by grade level:</a:t>
            </a:r>
          </a:p>
          <a:p>
            <a:pPr lvl="1"/>
            <a:r>
              <a:rPr lang="en-US" dirty="0"/>
              <a:t>Grade 6 – 31%</a:t>
            </a:r>
          </a:p>
          <a:p>
            <a:pPr lvl="1"/>
            <a:r>
              <a:rPr lang="en-US" dirty="0"/>
              <a:t>Grade 8 – 22%</a:t>
            </a:r>
          </a:p>
          <a:p>
            <a:pPr lvl="1"/>
            <a:r>
              <a:rPr lang="en-US" dirty="0"/>
              <a:t>Grade 12 – 15%</a:t>
            </a:r>
          </a:p>
        </p:txBody>
      </p:sp>
      <p:sp>
        <p:nvSpPr>
          <p:cNvPr id="2" name="Slide Title"/>
          <p:cNvSpPr>
            <a:spLocks noGrp="1"/>
          </p:cNvSpPr>
          <p:nvPr>
            <p:ph type="title"/>
          </p:nvPr>
        </p:nvSpPr>
        <p:spPr/>
        <p:txBody>
          <a:bodyPr/>
          <a:lstStyle/>
          <a:p>
            <a:r>
              <a:rPr lang="en-US" dirty="0" smtClean="0"/>
              <a:t>Why is bullying such a “hot” topic?</a:t>
            </a:r>
            <a:endParaRPr lang="en-US" dirty="0"/>
          </a:p>
        </p:txBody>
      </p:sp>
      <p:sp>
        <p:nvSpPr>
          <p:cNvPr id="9" name="Rectangle 8"/>
          <p:cNvSpPr/>
          <p:nvPr/>
        </p:nvSpPr>
        <p:spPr>
          <a:xfrm>
            <a:off x="447675" y="4781194"/>
            <a:ext cx="6696075" cy="246221"/>
          </a:xfrm>
          <a:prstGeom prst="rect">
            <a:avLst/>
          </a:prstGeom>
        </p:spPr>
        <p:txBody>
          <a:bodyPr wrap="square">
            <a:spAutoFit/>
          </a:bodyPr>
          <a:lstStyle/>
          <a:p>
            <a:pPr marL="533400" indent="-533400">
              <a:buFontTx/>
              <a:buNone/>
            </a:pPr>
            <a:r>
              <a:rPr lang="en-US" sz="1000" u="sng" dirty="0" smtClean="0"/>
              <a:t>Source</a:t>
            </a:r>
            <a:r>
              <a:rPr lang="en-US" sz="1000" dirty="0" smtClean="0"/>
              <a:t>: NCES, Indicators of School Crime and Safety (2016).</a:t>
            </a:r>
            <a:endParaRPr lang="en-US" sz="1000"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1" y="819150"/>
            <a:ext cx="4379913" cy="3171154"/>
          </a:xfrm>
          <a:prstGeom prst="rect">
            <a:avLst/>
          </a:prstGeom>
        </p:spPr>
      </p:pic>
      <p:sp>
        <p:nvSpPr>
          <p:cNvPr id="10" name="TextBox 9"/>
          <p:cNvSpPr txBox="1"/>
          <p:nvPr/>
        </p:nvSpPr>
        <p:spPr>
          <a:xfrm>
            <a:off x="4591051" y="4095750"/>
            <a:ext cx="4200525" cy="430887"/>
          </a:xfrm>
          <a:prstGeom prst="rect">
            <a:avLst/>
          </a:prstGeom>
          <a:noFill/>
        </p:spPr>
        <p:txBody>
          <a:bodyPr wrap="square" rtlCol="0">
            <a:spAutoFit/>
          </a:bodyPr>
          <a:lstStyle/>
          <a:p>
            <a:r>
              <a:rPr lang="en-US" sz="1100" dirty="0"/>
              <a:t>Percent of schools reporting bullying incidents daily or at least once a </a:t>
            </a:r>
            <a:r>
              <a:rPr lang="en-US" sz="1100" dirty="0" smtClean="0"/>
              <a:t>week.</a:t>
            </a:r>
            <a:endParaRPr lang="en-US" sz="1100" dirty="0"/>
          </a:p>
        </p:txBody>
      </p:sp>
    </p:spTree>
    <p:extLst>
      <p:ext uri="{BB962C8B-B14F-4D97-AF65-F5344CB8AC3E}">
        <p14:creationId xmlns:p14="http://schemas.microsoft.com/office/powerpoint/2010/main" val="898122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49</a:t>
            </a:fld>
            <a:endParaRPr lang="en-US" dirty="0"/>
          </a:p>
        </p:txBody>
      </p:sp>
      <p:sp>
        <p:nvSpPr>
          <p:cNvPr id="4" name="Entity Name Placeholder"/>
          <p:cNvSpPr>
            <a:spLocks noGrp="1"/>
          </p:cNvSpPr>
          <p:nvPr>
            <p:ph type="ftr" sz="quarter" idx="3"/>
          </p:nvPr>
        </p:nvSpPr>
        <p:spPr>
          <a:xfrm>
            <a:off x="5765041" y="4837040"/>
            <a:ext cx="2895600" cy="216000"/>
          </a:xfrm>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r>
              <a:rPr lang="en-US" dirty="0"/>
              <a:t>Victims of bullying are at increased risk </a:t>
            </a:r>
            <a:r>
              <a:rPr lang="en-US" dirty="0" smtClean="0"/>
              <a:t>of . . .</a:t>
            </a:r>
            <a:endParaRPr lang="en-US" dirty="0"/>
          </a:p>
          <a:p>
            <a:pPr lvl="1"/>
            <a:r>
              <a:rPr lang="en-US" dirty="0"/>
              <a:t>Psychological and emotional problems:</a:t>
            </a:r>
          </a:p>
          <a:p>
            <a:pPr lvl="1"/>
            <a:r>
              <a:rPr lang="en-US" dirty="0"/>
              <a:t>Low self-esteem, high anxiety, depression</a:t>
            </a:r>
          </a:p>
          <a:p>
            <a:pPr lvl="1"/>
            <a:r>
              <a:rPr lang="en-US" dirty="0"/>
              <a:t>Suicide ideation and attempts</a:t>
            </a:r>
          </a:p>
          <a:p>
            <a:pPr lvl="1"/>
            <a:r>
              <a:rPr lang="en-US" dirty="0"/>
              <a:t>Physical health </a:t>
            </a:r>
            <a:r>
              <a:rPr lang="en-US" dirty="0" smtClean="0"/>
              <a:t>problems</a:t>
            </a:r>
            <a:endParaRPr lang="en-US" dirty="0"/>
          </a:p>
          <a:p>
            <a:pPr lvl="1"/>
            <a:r>
              <a:rPr lang="en-US" dirty="0"/>
              <a:t>Headache, backache, sleeping problems, </a:t>
            </a:r>
            <a:r>
              <a:rPr lang="en-US" dirty="0" smtClean="0"/>
              <a:t>bedwetting</a:t>
            </a:r>
            <a:endParaRPr lang="en-US" dirty="0"/>
          </a:p>
          <a:p>
            <a:r>
              <a:rPr lang="en-US" dirty="0"/>
              <a:t>Perpetrators of bullying are at increased risk </a:t>
            </a:r>
            <a:r>
              <a:rPr lang="en-US" dirty="0" smtClean="0"/>
              <a:t>of . . .</a:t>
            </a:r>
            <a:endParaRPr lang="en-US" dirty="0"/>
          </a:p>
          <a:p>
            <a:pPr lvl="1"/>
            <a:r>
              <a:rPr lang="en-US" dirty="0"/>
              <a:t>Substance use, academic problems, and violence later in adolescence and adulthood</a:t>
            </a:r>
          </a:p>
        </p:txBody>
      </p:sp>
      <p:sp>
        <p:nvSpPr>
          <p:cNvPr id="5" name="Slide Subtitle"/>
          <p:cNvSpPr>
            <a:spLocks noGrp="1"/>
          </p:cNvSpPr>
          <p:nvPr>
            <p:ph type="body" sz="quarter" idx="13"/>
          </p:nvPr>
        </p:nvSpPr>
        <p:spPr/>
        <p:txBody>
          <a:bodyPr/>
          <a:lstStyle/>
          <a:p>
            <a:r>
              <a:rPr lang="en-US" dirty="0" smtClean="0"/>
              <a:t>Impacts of bullying</a:t>
            </a:r>
            <a:endParaRPr lang="en-US" dirty="0"/>
          </a:p>
        </p:txBody>
      </p:sp>
      <p:sp>
        <p:nvSpPr>
          <p:cNvPr id="2" name="Slide Title"/>
          <p:cNvSpPr>
            <a:spLocks noGrp="1"/>
          </p:cNvSpPr>
          <p:nvPr>
            <p:ph type="title"/>
          </p:nvPr>
        </p:nvSpPr>
        <p:spPr/>
        <p:txBody>
          <a:bodyPr/>
          <a:lstStyle/>
          <a:p>
            <a:r>
              <a:rPr lang="en-US" dirty="0" smtClean="0"/>
              <a:t>Why is bullying such a “hot” topic?</a:t>
            </a:r>
            <a:endParaRPr lang="en-US" dirty="0"/>
          </a:p>
        </p:txBody>
      </p:sp>
      <p:sp>
        <p:nvSpPr>
          <p:cNvPr id="7" name="Rectangle 6"/>
          <p:cNvSpPr/>
          <p:nvPr/>
        </p:nvSpPr>
        <p:spPr>
          <a:xfrm>
            <a:off x="447675" y="4781194"/>
            <a:ext cx="6696075" cy="246221"/>
          </a:xfrm>
          <a:prstGeom prst="rect">
            <a:avLst/>
          </a:prstGeom>
        </p:spPr>
        <p:txBody>
          <a:bodyPr wrap="square">
            <a:spAutoFit/>
          </a:bodyPr>
          <a:lstStyle/>
          <a:p>
            <a:pPr marL="533400" indent="-533400">
              <a:buFontTx/>
              <a:buNone/>
            </a:pPr>
            <a:r>
              <a:rPr lang="en-US" sz="1000" u="sng" dirty="0" smtClean="0"/>
              <a:t>Source</a:t>
            </a:r>
            <a:r>
              <a:rPr lang="en-US" sz="1000" dirty="0" smtClean="0"/>
              <a:t>: CDC, Understanding Bullying Factsheet (2016).</a:t>
            </a:r>
            <a:endParaRPr lang="en-US" sz="1000" dirty="0"/>
          </a:p>
        </p:txBody>
      </p:sp>
    </p:spTree>
    <p:extLst>
      <p:ext uri="{BB962C8B-B14F-4D97-AF65-F5344CB8AC3E}">
        <p14:creationId xmlns:p14="http://schemas.microsoft.com/office/powerpoint/2010/main" val="199601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to be harassment, the alleged harasser must intend to harm the victim.</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3116271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50</a:t>
            </a:fld>
            <a:endParaRPr lang="en-US" dirty="0"/>
          </a:p>
        </p:txBody>
      </p:sp>
      <p:sp>
        <p:nvSpPr>
          <p:cNvPr id="4" name="Entity Name Placeholder"/>
          <p:cNvSpPr>
            <a:spLocks noGrp="1"/>
          </p:cNvSpPr>
          <p:nvPr>
            <p:ph type="ftr" sz="quarter" idx="3"/>
          </p:nvPr>
        </p:nvSpPr>
        <p:spPr>
          <a:xfrm>
            <a:off x="5765041" y="4837040"/>
            <a:ext cx="2895600" cy="216000"/>
          </a:xfrm>
        </p:spPr>
        <p:txBody>
          <a:bodyPr/>
          <a:lstStyle/>
          <a:p>
            <a:pPr algn="r"/>
            <a:r>
              <a:rPr lang="en-US" dirty="0" smtClean="0"/>
              <a:t>Hogan Lovells</a:t>
            </a:r>
          </a:p>
        </p:txBody>
      </p:sp>
      <p:sp>
        <p:nvSpPr>
          <p:cNvPr id="3" name="Content"/>
          <p:cNvSpPr>
            <a:spLocks noGrp="1"/>
          </p:cNvSpPr>
          <p:nvPr>
            <p:ph sz="quarter" idx="12"/>
          </p:nvPr>
        </p:nvSpPr>
        <p:spPr>
          <a:xfrm>
            <a:off x="288000" y="1346400"/>
            <a:ext cx="4703100" cy="3480781"/>
          </a:xfrm>
        </p:spPr>
        <p:txBody>
          <a:bodyPr>
            <a:normAutofit/>
          </a:bodyPr>
          <a:lstStyle/>
          <a:p>
            <a:r>
              <a:rPr lang="en-US" dirty="0"/>
              <a:t>“Obituary of 15-year-old who killed self cites school </a:t>
            </a:r>
            <a:r>
              <a:rPr lang="en-US" dirty="0" smtClean="0"/>
              <a:t>bullies” -- </a:t>
            </a:r>
            <a:r>
              <a:rPr lang="en-US" i="1" dirty="0" smtClean="0"/>
              <a:t>The </a:t>
            </a:r>
            <a:r>
              <a:rPr lang="en-US" i="1" dirty="0"/>
              <a:t>Washington Post</a:t>
            </a:r>
            <a:r>
              <a:rPr lang="en-US" dirty="0"/>
              <a:t> (June 23, 2017</a:t>
            </a:r>
            <a:r>
              <a:rPr lang="en-US" dirty="0" smtClean="0"/>
              <a:t>)</a:t>
            </a:r>
          </a:p>
          <a:p>
            <a:r>
              <a:rPr lang="en-US" dirty="0"/>
              <a:t>“Muslim Schoolchildren Bullied By Fellow Students And </a:t>
            </a:r>
            <a:r>
              <a:rPr lang="en-US" dirty="0" smtClean="0"/>
              <a:t>Teachers” -- </a:t>
            </a:r>
            <a:r>
              <a:rPr lang="en-US" i="1" dirty="0" smtClean="0"/>
              <a:t>NPR</a:t>
            </a:r>
            <a:r>
              <a:rPr lang="en-US" dirty="0" smtClean="0"/>
              <a:t> </a:t>
            </a:r>
            <a:r>
              <a:rPr lang="en-US" dirty="0"/>
              <a:t>(March 29, 2017</a:t>
            </a:r>
            <a:r>
              <a:rPr lang="en-US" dirty="0" smtClean="0"/>
              <a:t>)</a:t>
            </a:r>
          </a:p>
          <a:p>
            <a:r>
              <a:rPr lang="en-US" dirty="0"/>
              <a:t>“After years of alleged bullying, an Ohio teen killed herself. Is her school district responsible</a:t>
            </a:r>
            <a:r>
              <a:rPr lang="en-US" dirty="0" smtClean="0"/>
              <a:t>?” -- </a:t>
            </a:r>
            <a:r>
              <a:rPr lang="en-US" i="1" dirty="0" smtClean="0"/>
              <a:t>The </a:t>
            </a:r>
            <a:r>
              <a:rPr lang="en-US" i="1" dirty="0"/>
              <a:t>Washington Post</a:t>
            </a:r>
            <a:r>
              <a:rPr lang="en-US" dirty="0"/>
              <a:t> (May 23, 2016)</a:t>
            </a:r>
          </a:p>
          <a:p>
            <a:endParaRPr lang="en-US" dirty="0"/>
          </a:p>
          <a:p>
            <a:endParaRPr lang="en-US" dirty="0"/>
          </a:p>
        </p:txBody>
      </p:sp>
      <p:sp>
        <p:nvSpPr>
          <p:cNvPr id="5" name="Slide Subtitle"/>
          <p:cNvSpPr>
            <a:spLocks noGrp="1"/>
          </p:cNvSpPr>
          <p:nvPr>
            <p:ph type="body" sz="quarter" idx="13"/>
          </p:nvPr>
        </p:nvSpPr>
        <p:spPr/>
        <p:txBody>
          <a:bodyPr/>
          <a:lstStyle/>
          <a:p>
            <a:r>
              <a:rPr lang="en-US" dirty="0" smtClean="0"/>
              <a:t>Headlines and public campaigns</a:t>
            </a:r>
            <a:endParaRPr lang="en-US" dirty="0"/>
          </a:p>
        </p:txBody>
      </p:sp>
      <p:sp>
        <p:nvSpPr>
          <p:cNvPr id="2" name="Slide Title"/>
          <p:cNvSpPr>
            <a:spLocks noGrp="1"/>
          </p:cNvSpPr>
          <p:nvPr>
            <p:ph type="title"/>
          </p:nvPr>
        </p:nvSpPr>
        <p:spPr/>
        <p:txBody>
          <a:bodyPr/>
          <a:lstStyle/>
          <a:p>
            <a:r>
              <a:rPr lang="en-US" dirty="0" smtClean="0"/>
              <a:t>Why is bullying such a “hot” topic?</a:t>
            </a:r>
            <a:endParaRPr lang="en-US" dirty="0"/>
          </a:p>
        </p:txBody>
      </p:sp>
      <p:pic>
        <p:nvPicPr>
          <p:cNvPr id="9" name="Picture 2" descr="https://thepolidayreport.files.wordpress.com/2012/04/obamabullyingcon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91518"/>
            <a:ext cx="3505200" cy="1970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3429000"/>
            <a:ext cx="3505200" cy="1323439"/>
          </a:xfrm>
          <a:prstGeom prst="rect">
            <a:avLst/>
          </a:prstGeom>
          <a:noFill/>
        </p:spPr>
        <p:txBody>
          <a:bodyPr wrap="square" rtlCol="0">
            <a:spAutoFit/>
          </a:bodyPr>
          <a:lstStyle/>
          <a:p>
            <a:pPr algn="just"/>
            <a:r>
              <a:rPr lang="en-US" sz="1600" i="1" dirty="0" smtClean="0"/>
              <a:t>“[We must] dispel </a:t>
            </a:r>
            <a:r>
              <a:rPr lang="en-US" sz="1600" i="1" dirty="0"/>
              <a:t>the myth that bullying is just a harmless rite of passage or an inevitable part of growing up.  It’s not.”</a:t>
            </a:r>
          </a:p>
          <a:p>
            <a:r>
              <a:rPr lang="en-US" sz="1600" dirty="0" smtClean="0"/>
              <a:t>President </a:t>
            </a:r>
            <a:r>
              <a:rPr lang="en-US" sz="1600" dirty="0"/>
              <a:t>Obama (March 10, 2011)</a:t>
            </a:r>
          </a:p>
        </p:txBody>
      </p:sp>
    </p:spTree>
    <p:extLst>
      <p:ext uri="{BB962C8B-B14F-4D97-AF65-F5344CB8AC3E}">
        <p14:creationId xmlns:p14="http://schemas.microsoft.com/office/powerpoint/2010/main" val="1663705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3817275" cy="3937814"/>
          </a:xfrm>
        </p:spPr>
        <p:txBody>
          <a:bodyPr/>
          <a:lstStyle/>
          <a:p>
            <a:r>
              <a:rPr lang="en-US" dirty="0"/>
              <a:t>Harassment may be verbal, written, or other conduct that is threatening or </a:t>
            </a:r>
            <a:r>
              <a:rPr lang="en-US" dirty="0" smtClean="0"/>
              <a:t>harmful.</a:t>
            </a:r>
            <a:endParaRPr lang="en-US" dirty="0"/>
          </a:p>
          <a:p>
            <a:pPr lvl="1"/>
            <a:r>
              <a:rPr lang="en-US" dirty="0" smtClean="0"/>
              <a:t>It does </a:t>
            </a:r>
            <a:r>
              <a:rPr lang="en-US" dirty="0"/>
              <a:t>not have to include intent to harm, be directed at a specific target, or involve repeated </a:t>
            </a:r>
            <a:r>
              <a:rPr lang="en-US" dirty="0" smtClean="0"/>
              <a:t>incidents.</a:t>
            </a:r>
            <a:endParaRPr lang="en-US" dirty="0"/>
          </a:p>
          <a:p>
            <a:pPr lvl="1"/>
            <a:r>
              <a:rPr lang="en-US" dirty="0" smtClean="0"/>
              <a:t>It is only </a:t>
            </a:r>
            <a:r>
              <a:rPr lang="en-US" dirty="0"/>
              <a:t>a small part of the larger universe of bullying or cyberbullying </a:t>
            </a:r>
            <a:r>
              <a:rPr lang="en-US" dirty="0" smtClean="0"/>
              <a:t>activity.</a:t>
            </a:r>
            <a:endParaRPr lang="en-US" dirty="0"/>
          </a:p>
        </p:txBody>
      </p:sp>
      <p:sp>
        <p:nvSpPr>
          <p:cNvPr id="2" name="Slide Title"/>
          <p:cNvSpPr>
            <a:spLocks noGrp="1"/>
          </p:cNvSpPr>
          <p:nvPr>
            <p:ph type="title"/>
          </p:nvPr>
        </p:nvSpPr>
        <p:spPr/>
        <p:txBody>
          <a:bodyPr/>
          <a:lstStyle/>
          <a:p>
            <a:r>
              <a:rPr lang="en-US" dirty="0" smtClean="0"/>
              <a:t>What is harassment?</a:t>
            </a:r>
            <a:endParaRPr lang="en-US" dirty="0"/>
          </a:p>
        </p:txBody>
      </p:sp>
      <p:pic>
        <p:nvPicPr>
          <p:cNvPr id="8194" name="Picture 2" descr="C:\Users\TelloMM\Desktop\offset_5163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400" y="1303331"/>
            <a:ext cx="3425825" cy="228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1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dirty="0"/>
              <a:t>OCR has defined sexual harassment as “unwelcome conduct of a sexual nature.” </a:t>
            </a:r>
          </a:p>
          <a:p>
            <a:r>
              <a:rPr lang="en-US" dirty="0"/>
              <a:t>What could that mean?</a:t>
            </a:r>
          </a:p>
          <a:p>
            <a:pPr lvl="1"/>
            <a:r>
              <a:rPr lang="en-US" dirty="0"/>
              <a:t>unwelcome sexual advances</a:t>
            </a:r>
          </a:p>
          <a:p>
            <a:pPr lvl="1"/>
            <a:r>
              <a:rPr lang="en-US" dirty="0"/>
              <a:t>requests for sexual favors</a:t>
            </a:r>
          </a:p>
          <a:p>
            <a:pPr lvl="1"/>
            <a:r>
              <a:rPr lang="en-US" dirty="0"/>
              <a:t>verbal, nonverbal, or physical conduct of a sexual nature </a:t>
            </a:r>
          </a:p>
          <a:p>
            <a:pPr lvl="1"/>
            <a:r>
              <a:rPr lang="en-US" dirty="0"/>
              <a:t>name-calling</a:t>
            </a:r>
          </a:p>
          <a:p>
            <a:pPr lvl="1"/>
            <a:r>
              <a:rPr lang="en-US" dirty="0"/>
              <a:t>graphic and written statements, which may include use of cell phones or the Internet</a:t>
            </a:r>
          </a:p>
          <a:p>
            <a:pPr lvl="1"/>
            <a:r>
              <a:rPr lang="en-US" dirty="0"/>
              <a:t>conduct that may be physically threatening, harmful, or humiliating</a:t>
            </a:r>
          </a:p>
        </p:txBody>
      </p:sp>
      <p:sp>
        <p:nvSpPr>
          <p:cNvPr id="2" name="Slide Title"/>
          <p:cNvSpPr>
            <a:spLocks noGrp="1"/>
          </p:cNvSpPr>
          <p:nvPr>
            <p:ph type="title"/>
          </p:nvPr>
        </p:nvSpPr>
        <p:spPr/>
        <p:txBody>
          <a:bodyPr/>
          <a:lstStyle/>
          <a:p>
            <a:r>
              <a:rPr lang="en-US" dirty="0" smtClean="0"/>
              <a:t>What is sexual harassment?</a:t>
            </a:r>
            <a:endParaRPr lang="en-US" dirty="0"/>
          </a:p>
        </p:txBody>
      </p:sp>
    </p:spTree>
    <p:extLst>
      <p:ext uri="{BB962C8B-B14F-4D97-AF65-F5344CB8AC3E}">
        <p14:creationId xmlns:p14="http://schemas.microsoft.com/office/powerpoint/2010/main" val="528077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When is bullying considered harassment under Title IX?</a:t>
            </a:r>
            <a:endParaRPr lang="en-US" dirty="0"/>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289108100"/>
              </p:ext>
            </p:extLst>
          </p:nvPr>
        </p:nvGraphicFramePr>
        <p:xfrm>
          <a:off x="742950" y="828675"/>
          <a:ext cx="8115300" cy="397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01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dirty="0"/>
              <a:t>What constitutes “harassment” for which schools are legally responsible under </a:t>
            </a:r>
            <a:r>
              <a:rPr lang="en-US" dirty="0" smtClean="0"/>
              <a:t>Title IX? The </a:t>
            </a:r>
            <a:r>
              <a:rPr lang="en-US" dirty="0"/>
              <a:t>misconduct must: </a:t>
            </a:r>
          </a:p>
          <a:p>
            <a:pPr marL="457200" indent="-457200">
              <a:buFont typeface="+mj-lt"/>
              <a:buAutoNum type="arabicPeriod"/>
            </a:pPr>
            <a:r>
              <a:rPr lang="en-US" dirty="0" smtClean="0"/>
              <a:t>Have </a:t>
            </a:r>
            <a:r>
              <a:rPr lang="en-US" dirty="0"/>
              <a:t>a nexus to school; </a:t>
            </a:r>
          </a:p>
          <a:p>
            <a:pPr marL="457200" indent="-457200">
              <a:buFont typeface="+mj-lt"/>
              <a:buAutoNum type="arabicPeriod"/>
            </a:pPr>
            <a:r>
              <a:rPr lang="en-US" dirty="0" smtClean="0"/>
              <a:t>Be </a:t>
            </a:r>
            <a:r>
              <a:rPr lang="en-US" dirty="0"/>
              <a:t>based on a protected </a:t>
            </a:r>
            <a:r>
              <a:rPr lang="en-US" dirty="0" smtClean="0"/>
              <a:t>category (</a:t>
            </a:r>
            <a:r>
              <a:rPr lang="en-US" u="sng" dirty="0" smtClean="0"/>
              <a:t>i.e.</a:t>
            </a:r>
            <a:r>
              <a:rPr lang="en-US" dirty="0" smtClean="0"/>
              <a:t>, sex);</a:t>
            </a:r>
            <a:endParaRPr lang="en-US" dirty="0"/>
          </a:p>
          <a:p>
            <a:pPr marL="457200" indent="-457200">
              <a:buFont typeface="+mj-lt"/>
              <a:buAutoNum type="arabicPeriod"/>
            </a:pPr>
            <a:r>
              <a:rPr lang="en-US" dirty="0" smtClean="0"/>
              <a:t>Be </a:t>
            </a:r>
            <a:r>
              <a:rPr lang="en-US" dirty="0"/>
              <a:t>sufficiently severe or pervasive to create a </a:t>
            </a:r>
            <a:r>
              <a:rPr lang="en-US" dirty="0" smtClean="0"/>
              <a:t>hostile environment</a:t>
            </a:r>
            <a:r>
              <a:rPr lang="en-US" dirty="0"/>
              <a:t>; </a:t>
            </a:r>
            <a:r>
              <a:rPr lang="en-US" dirty="0" smtClean="0"/>
              <a:t>and</a:t>
            </a:r>
          </a:p>
          <a:p>
            <a:pPr lvl="1"/>
            <a:r>
              <a:rPr lang="en-US" dirty="0" smtClean="0"/>
              <a:t>“Harassment creates a hostile environment when the conduct is sufficiently severe, pervasive, or persistent so as to interfere with or limit a student’s ability to participate in or benefit from the services, activities, or opportunities offered by a school.”</a:t>
            </a:r>
          </a:p>
          <a:p>
            <a:pPr marL="457200" indent="-457200">
              <a:buFont typeface="+mj-lt"/>
              <a:buAutoNum type="arabicPeriod"/>
            </a:pPr>
            <a:r>
              <a:rPr lang="en-US" dirty="0" smtClean="0"/>
              <a:t>Be </a:t>
            </a:r>
            <a:r>
              <a:rPr lang="en-US" dirty="0"/>
              <a:t>known or reasonably should be known to </a:t>
            </a:r>
            <a:r>
              <a:rPr lang="en-US" dirty="0" smtClean="0"/>
              <a:t>school administrators</a:t>
            </a:r>
          </a:p>
          <a:p>
            <a:endParaRPr lang="en-US" dirty="0"/>
          </a:p>
          <a:p>
            <a:endParaRPr lang="en-US" dirty="0"/>
          </a:p>
        </p:txBody>
      </p:sp>
      <p:sp>
        <p:nvSpPr>
          <p:cNvPr id="2" name="Slide Title"/>
          <p:cNvSpPr>
            <a:spLocks noGrp="1"/>
          </p:cNvSpPr>
          <p:nvPr>
            <p:ph type="title"/>
          </p:nvPr>
        </p:nvSpPr>
        <p:spPr/>
        <p:txBody>
          <a:bodyPr/>
          <a:lstStyle/>
          <a:p>
            <a:r>
              <a:rPr lang="en-US" dirty="0" smtClean="0"/>
              <a:t>What is sexual harassment?</a:t>
            </a:r>
            <a:endParaRPr lang="en-US" dirty="0"/>
          </a:p>
        </p:txBody>
      </p:sp>
    </p:spTree>
    <p:extLst>
      <p:ext uri="{BB962C8B-B14F-4D97-AF65-F5344CB8AC3E}">
        <p14:creationId xmlns:p14="http://schemas.microsoft.com/office/powerpoint/2010/main" val="788464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20000"/>
          </a:bodyPr>
          <a:lstStyle/>
          <a:p>
            <a:r>
              <a:rPr lang="en-US" dirty="0" smtClean="0"/>
              <a:t>When </a:t>
            </a:r>
            <a:r>
              <a:rPr lang="en-US" dirty="0"/>
              <a:t>OCR initiated its investigation, the Student last attended Central Valley High School. </a:t>
            </a:r>
            <a:r>
              <a:rPr lang="en-US" dirty="0" smtClean="0"/>
              <a:t> At </a:t>
            </a:r>
            <a:r>
              <a:rPr lang="en-US" dirty="0"/>
              <a:t>the time of the Student’s interview with OCR, he had decided not to complete his education with the District. </a:t>
            </a:r>
          </a:p>
          <a:p>
            <a:r>
              <a:rPr lang="en-US" dirty="0" smtClean="0"/>
              <a:t>The </a:t>
            </a:r>
            <a:r>
              <a:rPr lang="en-US" dirty="0"/>
              <a:t>Student informed OCR that he was bullied and harassed by other students based on his sexual orientation and failure to meet the gender norms of his peers. He was called derogatory names based on his appearance and sexual orientation, and was subjected to verbal taunts of a sexual nature. The Student was getting into physical fights with other students who were harassing him, which led to his being disciplined </a:t>
            </a:r>
            <a:r>
              <a:rPr lang="en-US" dirty="0" smtClean="0"/>
              <a:t>and, eventually, expelled</a:t>
            </a:r>
            <a:r>
              <a:rPr lang="en-US" dirty="0"/>
              <a:t>.</a:t>
            </a:r>
          </a:p>
          <a:p>
            <a:r>
              <a:rPr lang="en-US" dirty="0" smtClean="0"/>
              <a:t>The </a:t>
            </a:r>
            <a:r>
              <a:rPr lang="en-US" dirty="0"/>
              <a:t>Student felt that teachers had heard some of the verbal harassment, but did nothing to stop it. He told school staff about the harassment. The Student also provided notice of the harassment to District officials at his </a:t>
            </a:r>
            <a:r>
              <a:rPr lang="en-US" dirty="0" smtClean="0"/>
              <a:t>expulsion </a:t>
            </a:r>
            <a:r>
              <a:rPr lang="en-US" dirty="0"/>
              <a:t>hearing, where he told the expulsion panel that he experienced harassment at the school based on how he dresses, acts, and speaks.</a:t>
            </a:r>
          </a:p>
        </p:txBody>
      </p:sp>
      <p:sp>
        <p:nvSpPr>
          <p:cNvPr id="2" name="Slide Title"/>
          <p:cNvSpPr>
            <a:spLocks noGrp="1"/>
          </p:cNvSpPr>
          <p:nvPr>
            <p:ph type="title"/>
          </p:nvPr>
        </p:nvSpPr>
        <p:spPr/>
        <p:txBody>
          <a:bodyPr/>
          <a:lstStyle/>
          <a:p>
            <a:r>
              <a:rPr lang="en-US" dirty="0" smtClean="0"/>
              <a:t>Is this sexual harassment?</a:t>
            </a:r>
            <a:endParaRPr lang="en-US" dirty="0"/>
          </a:p>
        </p:txBody>
      </p:sp>
    </p:spTree>
    <p:extLst>
      <p:ext uri="{BB962C8B-B14F-4D97-AF65-F5344CB8AC3E}">
        <p14:creationId xmlns:p14="http://schemas.microsoft.com/office/powerpoint/2010/main" val="94901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2800" dirty="0"/>
              <a:t>Is this harassment? </a:t>
            </a:r>
          </a:p>
          <a:p>
            <a:r>
              <a:rPr lang="en-US" sz="2800" dirty="0"/>
              <a:t>If so, what type of harassment?</a:t>
            </a:r>
          </a:p>
          <a:p>
            <a:r>
              <a:rPr lang="en-US" sz="2800" dirty="0" smtClean="0"/>
              <a:t>Was the school deliberately indifferent?</a:t>
            </a:r>
          </a:p>
          <a:p>
            <a:r>
              <a:rPr lang="en-US" sz="2800" dirty="0" smtClean="0"/>
              <a:t>What, if anything, should the school have done differently? </a:t>
            </a:r>
            <a:endParaRPr lang="en-US" sz="2800" dirty="0"/>
          </a:p>
          <a:p>
            <a:endParaRPr lang="en-US" sz="3600" dirty="0"/>
          </a:p>
        </p:txBody>
      </p:sp>
      <p:sp>
        <p:nvSpPr>
          <p:cNvPr id="10"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56</a:t>
            </a:fld>
            <a:endParaRPr lang="en-US" sz="800" dirty="0">
              <a:solidFill>
                <a:schemeClr val="accent1"/>
              </a:solidFill>
              <a:latin typeface="Calibri" panose="020F0502020204030204" pitchFamily="34" charset="0"/>
            </a:endParaRPr>
          </a:p>
        </p:txBody>
      </p:sp>
      <p:sp>
        <p:nvSpPr>
          <p:cNvPr id="11"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2633329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5100" y="0"/>
            <a:ext cx="89693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US" dirty="0" smtClean="0">
                <a:solidFill>
                  <a:schemeClr val="tx1"/>
                </a:solidFill>
              </a:rPr>
              <a:t>Is this sexual harassment</a:t>
            </a:r>
            <a:r>
              <a:rPr lang="en-US" dirty="0">
                <a:solidFill>
                  <a:schemeClr val="tx1"/>
                </a:solidFill>
              </a:rPr>
              <a:t>?</a:t>
            </a:r>
          </a:p>
        </p:txBody>
      </p:sp>
      <p:sp>
        <p:nvSpPr>
          <p:cNvPr id="4" name="Content Placeholder 2"/>
          <p:cNvSpPr txBox="1">
            <a:spLocks/>
          </p:cNvSpPr>
          <p:nvPr/>
        </p:nvSpPr>
        <p:spPr bwMode="auto">
          <a:xfrm>
            <a:off x="165100" y="914400"/>
            <a:ext cx="8794750" cy="398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8775" indent="-358775" algn="l" rtl="0" fontAlgn="base">
              <a:spcBef>
                <a:spcPct val="20000"/>
              </a:spcBef>
              <a:spcAft>
                <a:spcPct val="0"/>
              </a:spcAft>
              <a:buChar char="•"/>
              <a:defRPr sz="2800">
                <a:solidFill>
                  <a:schemeClr val="tx1"/>
                </a:solidFill>
                <a:latin typeface="+mn-lt"/>
                <a:ea typeface="+mn-ea"/>
                <a:cs typeface="+mn-cs"/>
              </a:defRPr>
            </a:lvl1pPr>
            <a:lvl2pPr marL="717550" indent="-357188" algn="l" rtl="0" fontAlgn="base">
              <a:spcBef>
                <a:spcPct val="20000"/>
              </a:spcBef>
              <a:spcAft>
                <a:spcPct val="0"/>
              </a:spcAft>
              <a:buChar char="–"/>
              <a:defRPr sz="2400">
                <a:solidFill>
                  <a:schemeClr val="tx1"/>
                </a:solidFill>
                <a:latin typeface="+mn-lt"/>
              </a:defRPr>
            </a:lvl2pPr>
            <a:lvl3pPr marL="1076325" indent="-357188" algn="l" rtl="0" fontAlgn="base">
              <a:spcBef>
                <a:spcPct val="20000"/>
              </a:spcBef>
              <a:spcAft>
                <a:spcPct val="0"/>
              </a:spcAft>
              <a:buChar char="•"/>
              <a:defRPr sz="2000">
                <a:solidFill>
                  <a:schemeClr val="tx1"/>
                </a:solidFill>
                <a:latin typeface="+mn-lt"/>
              </a:defRPr>
            </a:lvl3pPr>
            <a:lvl4pPr marL="1433513" indent="-355600" algn="l" rtl="0" fontAlgn="base">
              <a:spcBef>
                <a:spcPct val="20000"/>
              </a:spcBef>
              <a:spcAft>
                <a:spcPct val="0"/>
              </a:spcAft>
              <a:buChar char="–"/>
              <a:defRPr>
                <a:solidFill>
                  <a:schemeClr val="tx1"/>
                </a:solidFill>
                <a:latin typeface="+mn-lt"/>
              </a:defRPr>
            </a:lvl4pPr>
            <a:lvl5pPr marL="1792288" indent="-357188" algn="l" rtl="0" fontAlgn="base">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a:buFontTx/>
              <a:buNone/>
            </a:pPr>
            <a:endParaRPr lang="en-US" sz="2600" u="sng" dirty="0" smtClean="0"/>
          </a:p>
          <a:p>
            <a:pPr marL="0" lvl="0" indent="0">
              <a:spcBef>
                <a:spcPct val="0"/>
              </a:spcBef>
              <a:buNone/>
            </a:pPr>
            <a:r>
              <a:rPr lang="en-US" sz="2000" dirty="0" smtClean="0">
                <a:latin typeface="+mn-ea"/>
              </a:rPr>
              <a:t>A </a:t>
            </a:r>
            <a:r>
              <a:rPr lang="en-US" sz="2000" dirty="0">
                <a:latin typeface="+mn-ea"/>
              </a:rPr>
              <a:t>high school student sends topless photos of herself to her boyfriend via Snapchat throughout their 3-month relationship, expecting the photos will automatically delete after 10 seconds. The boyfriend takes a screenshot of one of the photos. Following their break-up some weeks later, he texts the screenshot to some teammates, who </a:t>
            </a:r>
            <a:r>
              <a:rPr lang="en-US" sz="2000" dirty="0" smtClean="0">
                <a:latin typeface="+mn-ea"/>
              </a:rPr>
              <a:t>in turn post </a:t>
            </a:r>
            <a:r>
              <a:rPr lang="en-US" sz="2000" dirty="0">
                <a:latin typeface="+mn-ea"/>
              </a:rPr>
              <a:t>suggestive </a:t>
            </a:r>
            <a:r>
              <a:rPr lang="en-US" sz="2000" dirty="0" smtClean="0">
                <a:latin typeface="+mn-ea"/>
              </a:rPr>
              <a:t>comments on the girl’s social media pages. When she consults her guidance counselor, the counselor hesitates to act because the photos were taken voluntarily outside of school, have not been shown on campus, and the bullying has not explicitly mentioned the photos.</a:t>
            </a:r>
            <a:endParaRPr lang="en-US" sz="2000" dirty="0">
              <a:latin typeface="+mn-ea"/>
            </a:endParaRPr>
          </a:p>
        </p:txBody>
      </p:sp>
      <p:cxnSp>
        <p:nvCxnSpPr>
          <p:cNvPr id="5" name="Straight Connector 4"/>
          <p:cNvCxnSpPr/>
          <p:nvPr/>
        </p:nvCxnSpPr>
        <p:spPr>
          <a:xfrm>
            <a:off x="152400" y="862057"/>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57</a:t>
            </a:fld>
            <a:endParaRPr lang="en-US" sz="800" dirty="0">
              <a:solidFill>
                <a:schemeClr val="accent1"/>
              </a:solidFill>
              <a:latin typeface="Calibri" panose="020F0502020204030204" pitchFamily="34" charset="0"/>
            </a:endParaRPr>
          </a:p>
        </p:txBody>
      </p:sp>
      <p:sp>
        <p:nvSpPr>
          <p:cNvPr id="7"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3951438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a:xfrm>
            <a:off x="288000" y="1051068"/>
            <a:ext cx="8568000" cy="4002201"/>
          </a:xfrm>
        </p:spPr>
        <p:txBody>
          <a:bodyPr/>
          <a:lstStyle/>
          <a:p>
            <a:r>
              <a:rPr lang="en-US" sz="2800" dirty="0"/>
              <a:t>Is this harassment? </a:t>
            </a:r>
          </a:p>
          <a:p>
            <a:r>
              <a:rPr lang="en-US" sz="2800" dirty="0"/>
              <a:t>If so, what type of harassment?</a:t>
            </a:r>
          </a:p>
          <a:p>
            <a:r>
              <a:rPr lang="en-US" sz="2800" dirty="0" smtClean="0"/>
              <a:t>Was the school deliberately indifferent?</a:t>
            </a:r>
          </a:p>
          <a:p>
            <a:r>
              <a:rPr lang="en-US" sz="2800" dirty="0" smtClean="0"/>
              <a:t>What, if anything, should the school have done differently? </a:t>
            </a:r>
            <a:endParaRPr lang="en-US" sz="2800" dirty="0"/>
          </a:p>
          <a:p>
            <a:endParaRPr lang="en-US" sz="3600" dirty="0"/>
          </a:p>
        </p:txBody>
      </p:sp>
      <p:sp>
        <p:nvSpPr>
          <p:cNvPr id="10"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58</a:t>
            </a:fld>
            <a:endParaRPr lang="en-US" sz="800" dirty="0">
              <a:solidFill>
                <a:schemeClr val="accent1"/>
              </a:solidFill>
              <a:latin typeface="Calibri" panose="020F0502020204030204" pitchFamily="34" charset="0"/>
            </a:endParaRPr>
          </a:p>
        </p:txBody>
      </p:sp>
      <p:sp>
        <p:nvSpPr>
          <p:cNvPr id="11"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2633329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r>
              <a:rPr lang="en-US" dirty="0" smtClean="0"/>
              <a:t>Shortly </a:t>
            </a:r>
            <a:r>
              <a:rPr lang="en-US" dirty="0"/>
              <a:t>after enrolling at a new high school, a female </a:t>
            </a:r>
            <a:r>
              <a:rPr lang="en-US" dirty="0" smtClean="0"/>
              <a:t>Student </a:t>
            </a:r>
            <a:r>
              <a:rPr lang="en-US" dirty="0"/>
              <a:t>had a brief romance with another student.  </a:t>
            </a:r>
            <a:endParaRPr lang="en-US" dirty="0" smtClean="0"/>
          </a:p>
          <a:p>
            <a:r>
              <a:rPr lang="en-US" dirty="0" smtClean="0"/>
              <a:t>After </a:t>
            </a:r>
            <a:r>
              <a:rPr lang="en-US" dirty="0"/>
              <a:t>the couple broke up, other male and female students began routinely calling the new </a:t>
            </a:r>
            <a:r>
              <a:rPr lang="en-US" dirty="0" smtClean="0"/>
              <a:t>Student </a:t>
            </a:r>
            <a:r>
              <a:rPr lang="en-US" dirty="0"/>
              <a:t>sexually charged names, spreading rumors about her sexual behavior, and sending her threatening text messages and emails.  </a:t>
            </a:r>
            <a:endParaRPr lang="en-US" dirty="0" smtClean="0"/>
          </a:p>
          <a:p>
            <a:r>
              <a:rPr lang="en-US" dirty="0" smtClean="0"/>
              <a:t>One </a:t>
            </a:r>
            <a:r>
              <a:rPr lang="en-US" dirty="0"/>
              <a:t>of the </a:t>
            </a:r>
            <a:r>
              <a:rPr lang="en-US" dirty="0" smtClean="0"/>
              <a:t>Student’s </a:t>
            </a:r>
            <a:r>
              <a:rPr lang="en-US" dirty="0"/>
              <a:t>teachers and an athletic coach witnessed the name calling and heard the rumors, but identified it as ‘hazing’ that new students often experience.  They also noticed the </a:t>
            </a:r>
            <a:r>
              <a:rPr lang="en-US" dirty="0" smtClean="0"/>
              <a:t>Student’s </a:t>
            </a:r>
            <a:r>
              <a:rPr lang="en-US" dirty="0"/>
              <a:t>anxiety and declining class participation.  </a:t>
            </a:r>
            <a:endParaRPr lang="en-US" dirty="0" smtClean="0"/>
          </a:p>
          <a:p>
            <a:r>
              <a:rPr lang="en-US" dirty="0" smtClean="0"/>
              <a:t>The </a:t>
            </a:r>
            <a:r>
              <a:rPr lang="en-US" dirty="0"/>
              <a:t>school attempted to resolve the situation by requiring the </a:t>
            </a:r>
            <a:r>
              <a:rPr lang="en-US" dirty="0" smtClean="0"/>
              <a:t>Student </a:t>
            </a:r>
            <a:r>
              <a:rPr lang="en-US" dirty="0"/>
              <a:t>to work the problem out directly with </a:t>
            </a:r>
            <a:r>
              <a:rPr lang="en-US" dirty="0" smtClean="0"/>
              <a:t>the other students.</a:t>
            </a:r>
            <a:endParaRPr lang="en-US" dirty="0"/>
          </a:p>
        </p:txBody>
      </p:sp>
      <p:sp>
        <p:nvSpPr>
          <p:cNvPr id="2" name="Slide Title"/>
          <p:cNvSpPr>
            <a:spLocks noGrp="1"/>
          </p:cNvSpPr>
          <p:nvPr>
            <p:ph type="title"/>
          </p:nvPr>
        </p:nvSpPr>
        <p:spPr/>
        <p:txBody>
          <a:bodyPr/>
          <a:lstStyle/>
          <a:p>
            <a:r>
              <a:rPr lang="en-US" dirty="0" smtClean="0"/>
              <a:t>Is this sexual harassment?</a:t>
            </a:r>
            <a:endParaRPr lang="en-US" dirty="0"/>
          </a:p>
        </p:txBody>
      </p:sp>
    </p:spTree>
    <p:extLst>
      <p:ext uri="{BB962C8B-B14F-4D97-AF65-F5344CB8AC3E}">
        <p14:creationId xmlns:p14="http://schemas.microsoft.com/office/powerpoint/2010/main" val="87811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a school district must complete an investigation of alleged harassment 10 days.</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457849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a:xfrm>
            <a:off x="288000" y="1059019"/>
            <a:ext cx="8568000" cy="4002201"/>
          </a:xfrm>
        </p:spPr>
        <p:txBody>
          <a:bodyPr/>
          <a:lstStyle/>
          <a:p>
            <a:r>
              <a:rPr lang="en-US" sz="2800" dirty="0"/>
              <a:t>Is this harassment? </a:t>
            </a:r>
          </a:p>
          <a:p>
            <a:r>
              <a:rPr lang="en-US" sz="2800" dirty="0"/>
              <a:t>If so, what type of harassment?</a:t>
            </a:r>
          </a:p>
          <a:p>
            <a:r>
              <a:rPr lang="en-US" sz="2800" dirty="0" smtClean="0"/>
              <a:t>Was the school deliberately indifferent?</a:t>
            </a:r>
          </a:p>
          <a:p>
            <a:r>
              <a:rPr lang="en-US" sz="2800" dirty="0" smtClean="0"/>
              <a:t>What, if anything, should the school have done differently? </a:t>
            </a:r>
            <a:endParaRPr lang="en-US" sz="2800" dirty="0"/>
          </a:p>
          <a:p>
            <a:endParaRPr lang="en-US" sz="3600" dirty="0"/>
          </a:p>
        </p:txBody>
      </p:sp>
      <p:sp>
        <p:nvSpPr>
          <p:cNvPr id="10"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60</a:t>
            </a:fld>
            <a:endParaRPr lang="en-US" sz="800" dirty="0">
              <a:solidFill>
                <a:schemeClr val="accent1"/>
              </a:solidFill>
              <a:latin typeface="Calibri" panose="020F0502020204030204" pitchFamily="34" charset="0"/>
            </a:endParaRPr>
          </a:p>
        </p:txBody>
      </p:sp>
      <p:sp>
        <p:nvSpPr>
          <p:cNvPr id="11" name="Entity Name Placeholder"/>
          <p:cNvSpPr txBox="1">
            <a:spLocks/>
          </p:cNvSpPr>
          <p:nvPr/>
        </p:nvSpPr>
        <p:spPr>
          <a:xfrm>
            <a:off x="5765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Hogan Lovells</a:t>
            </a:r>
          </a:p>
        </p:txBody>
      </p:sp>
    </p:spTree>
    <p:extLst>
      <p:ext uri="{BB962C8B-B14F-4D97-AF65-F5344CB8AC3E}">
        <p14:creationId xmlns:p14="http://schemas.microsoft.com/office/powerpoint/2010/main" val="2633329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r>
              <a:rPr lang="en-US" dirty="0"/>
              <a:t>On October 26, 2010, </a:t>
            </a:r>
            <a:r>
              <a:rPr lang="en-US" dirty="0" smtClean="0"/>
              <a:t>OCR </a:t>
            </a:r>
            <a:r>
              <a:rPr lang="en-US" dirty="0"/>
              <a:t>issued a Dear Colleague Letter addressing bullying and harassment in </a:t>
            </a:r>
            <a:r>
              <a:rPr lang="en-US" dirty="0" smtClean="0"/>
              <a:t>schools.</a:t>
            </a:r>
          </a:p>
          <a:p>
            <a:pPr lvl="1"/>
            <a:r>
              <a:rPr lang="en-US" dirty="0" smtClean="0"/>
              <a:t>The </a:t>
            </a:r>
            <a:r>
              <a:rPr lang="en-US" dirty="0"/>
              <a:t>letter warns that school districts that fail to appropriately identify, thwart, and remedy bullying and harassment risk violating federal civil rights laws and losing federal funds</a:t>
            </a:r>
            <a:r>
              <a:rPr lang="en-US" dirty="0" smtClean="0"/>
              <a:t>.</a:t>
            </a:r>
          </a:p>
          <a:p>
            <a:pPr lvl="1"/>
            <a:r>
              <a:rPr lang="en-US" dirty="0" smtClean="0"/>
              <a:t>“[</a:t>
            </a:r>
            <a:r>
              <a:rPr lang="en-US" dirty="0"/>
              <a:t>S]ome student misconduct that falls under a school’s anti-bullying policy also may trigger responsibilities under one or more of the federal antidiscrimination laws enforced by [OCR].” </a:t>
            </a:r>
            <a:endParaRPr lang="en-US" dirty="0" smtClean="0"/>
          </a:p>
          <a:p>
            <a:r>
              <a:rPr lang="en-US" dirty="0"/>
              <a:t>The 2010 Dear Colleague </a:t>
            </a:r>
            <a:r>
              <a:rPr lang="en-US" dirty="0" smtClean="0"/>
              <a:t>Letter:</a:t>
            </a:r>
          </a:p>
          <a:p>
            <a:pPr lvl="1"/>
            <a:r>
              <a:rPr lang="en-US" dirty="0" smtClean="0"/>
              <a:t>Clarified </a:t>
            </a:r>
            <a:r>
              <a:rPr lang="en-US" dirty="0"/>
              <a:t>responsibilities of districts to prevent incidents of harassment and bullying, and </a:t>
            </a:r>
            <a:endParaRPr lang="en-US" dirty="0" smtClean="0"/>
          </a:p>
          <a:p>
            <a:pPr lvl="1"/>
            <a:r>
              <a:rPr lang="en-US" dirty="0" smtClean="0"/>
              <a:t>Provided </a:t>
            </a:r>
            <a:r>
              <a:rPr lang="en-US" dirty="0"/>
              <a:t>examples (including the example above describing the experiences of a new high school student) of harassment and bullying for which OCR may find that a district violated federal civil rights laws. </a:t>
            </a:r>
          </a:p>
        </p:txBody>
      </p:sp>
      <p:sp>
        <p:nvSpPr>
          <p:cNvPr id="2" name="Slide Title"/>
          <p:cNvSpPr>
            <a:spLocks noGrp="1"/>
          </p:cNvSpPr>
          <p:nvPr>
            <p:ph type="title"/>
          </p:nvPr>
        </p:nvSpPr>
        <p:spPr/>
        <p:txBody>
          <a:bodyPr/>
          <a:lstStyle/>
          <a:p>
            <a:r>
              <a:rPr lang="en-US" dirty="0" smtClean="0"/>
              <a:t>What is sexual harassment?</a:t>
            </a:r>
            <a:endParaRPr lang="en-US" dirty="0"/>
          </a:p>
        </p:txBody>
      </p:sp>
    </p:spTree>
    <p:extLst>
      <p:ext uri="{BB962C8B-B14F-4D97-AF65-F5344CB8AC3E}">
        <p14:creationId xmlns:p14="http://schemas.microsoft.com/office/powerpoint/2010/main" val="2937326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dirty="0" smtClean="0"/>
              <a:t>OCR has said that “[h]arassment </a:t>
            </a:r>
            <a:r>
              <a:rPr lang="en-US" dirty="0"/>
              <a:t>does not have to include intent to harm, be directed at a specific target, or involve repeated incidents</a:t>
            </a:r>
            <a:r>
              <a:rPr lang="en-US" dirty="0" smtClean="0"/>
              <a:t>.”</a:t>
            </a:r>
          </a:p>
          <a:p>
            <a:r>
              <a:rPr lang="en-US" dirty="0" smtClean="0"/>
              <a:t>Sexual harassment can </a:t>
            </a:r>
            <a:r>
              <a:rPr lang="en-US" dirty="0"/>
              <a:t>be perpetrated by a teacher, student or third </a:t>
            </a:r>
            <a:r>
              <a:rPr lang="en-US" dirty="0" smtClean="0"/>
              <a:t>party.</a:t>
            </a:r>
            <a:endParaRPr lang="en-US" dirty="0"/>
          </a:p>
          <a:p>
            <a:r>
              <a:rPr lang="en-US" dirty="0"/>
              <a:t>People of the same </a:t>
            </a:r>
            <a:r>
              <a:rPr lang="en-US" dirty="0" smtClean="0"/>
              <a:t>sex can harass one another other.</a:t>
            </a:r>
          </a:p>
          <a:p>
            <a:r>
              <a:rPr lang="en-US" dirty="0" smtClean="0"/>
              <a:t>Harassment can happen on school grounds, but it can also happen at sporting events, at an off-campus program, or off campus (</a:t>
            </a:r>
            <a:r>
              <a:rPr lang="en-US" u="sng" dirty="0" smtClean="0"/>
              <a:t>i.e.</a:t>
            </a:r>
            <a:r>
              <a:rPr lang="en-US" dirty="0" smtClean="0"/>
              <a:t>, online)</a:t>
            </a:r>
            <a:endParaRPr lang="en-US" dirty="0"/>
          </a:p>
          <a:p>
            <a:endParaRPr lang="en-US" dirty="0"/>
          </a:p>
          <a:p>
            <a:endParaRPr lang="en-US" dirty="0"/>
          </a:p>
        </p:txBody>
      </p:sp>
      <p:sp>
        <p:nvSpPr>
          <p:cNvPr id="2" name="Slide Title"/>
          <p:cNvSpPr>
            <a:spLocks noGrp="1"/>
          </p:cNvSpPr>
          <p:nvPr>
            <p:ph type="title"/>
          </p:nvPr>
        </p:nvSpPr>
        <p:spPr/>
        <p:txBody>
          <a:bodyPr/>
          <a:lstStyle/>
          <a:p>
            <a:r>
              <a:rPr lang="en-US" dirty="0" smtClean="0"/>
              <a:t>What is sexual harassment?</a:t>
            </a:r>
            <a:endParaRPr lang="en-US" dirty="0"/>
          </a:p>
        </p:txBody>
      </p:sp>
    </p:spTree>
    <p:extLst>
      <p:ext uri="{BB962C8B-B14F-4D97-AF65-F5344CB8AC3E}">
        <p14:creationId xmlns:p14="http://schemas.microsoft.com/office/powerpoint/2010/main" val="1717357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dirty="0" smtClean="0"/>
              <a:t>A </a:t>
            </a:r>
            <a:r>
              <a:rPr lang="en-US" dirty="0"/>
              <a:t>school must address harassment incidents “about which it knows or reasonably should have known.” </a:t>
            </a:r>
          </a:p>
          <a:p>
            <a:pPr lvl="1"/>
            <a:r>
              <a:rPr lang="en-US" dirty="0"/>
              <a:t>A school has such notice where a “responsible employee knew, or in the exercise of reasonable care should have known about the harassment.” </a:t>
            </a:r>
          </a:p>
          <a:p>
            <a:r>
              <a:rPr lang="en-US" dirty="0" smtClean="0"/>
              <a:t>A school </a:t>
            </a:r>
            <a:r>
              <a:rPr lang="en-US" dirty="0"/>
              <a:t>must take </a:t>
            </a:r>
            <a:r>
              <a:rPr lang="en-US" u="sng" dirty="0"/>
              <a:t>prompt and effective</a:t>
            </a:r>
            <a:r>
              <a:rPr lang="en-US" dirty="0"/>
              <a:t> steps reasonably calculated to end the harassment, </a:t>
            </a:r>
            <a:r>
              <a:rPr lang="en-US" u="sng" dirty="0"/>
              <a:t>eliminate any hostile environment</a:t>
            </a:r>
            <a:r>
              <a:rPr lang="en-US" dirty="0"/>
              <a:t> and its effects, and </a:t>
            </a:r>
            <a:r>
              <a:rPr lang="en-US" u="sng" dirty="0"/>
              <a:t>prevent</a:t>
            </a:r>
            <a:r>
              <a:rPr lang="en-US" dirty="0"/>
              <a:t> the harassment from recurring</a:t>
            </a:r>
            <a:r>
              <a:rPr lang="en-US" dirty="0" smtClean="0"/>
              <a:t>.  </a:t>
            </a:r>
            <a:endParaRPr lang="en-US" dirty="0"/>
          </a:p>
          <a:p>
            <a:pPr lvl="1"/>
            <a:r>
              <a:rPr lang="en-US" dirty="0"/>
              <a:t>A school must take “immediate and appropriate action” to investigate.</a:t>
            </a:r>
          </a:p>
          <a:p>
            <a:endParaRPr lang="en-US" dirty="0"/>
          </a:p>
        </p:txBody>
      </p:sp>
      <p:sp>
        <p:nvSpPr>
          <p:cNvPr id="2" name="Slide Title"/>
          <p:cNvSpPr>
            <a:spLocks noGrp="1"/>
          </p:cNvSpPr>
          <p:nvPr>
            <p:ph type="title"/>
          </p:nvPr>
        </p:nvSpPr>
        <p:spPr/>
        <p:txBody>
          <a:bodyPr/>
          <a:lstStyle/>
          <a:p>
            <a:r>
              <a:rPr lang="en-US" dirty="0" smtClean="0"/>
              <a:t>What must schools do?</a:t>
            </a:r>
            <a:endParaRPr lang="en-US" dirty="0"/>
          </a:p>
        </p:txBody>
      </p:sp>
    </p:spTree>
    <p:extLst>
      <p:ext uri="{BB962C8B-B14F-4D97-AF65-F5344CB8AC3E}">
        <p14:creationId xmlns:p14="http://schemas.microsoft.com/office/powerpoint/2010/main" val="732465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fontScale="92500" lnSpcReduction="10000"/>
          </a:bodyPr>
          <a:lstStyle/>
          <a:p>
            <a:r>
              <a:rPr lang="en-US" dirty="0"/>
              <a:t>Private </a:t>
            </a:r>
            <a:r>
              <a:rPr lang="en-US" dirty="0" smtClean="0"/>
              <a:t>litigation</a:t>
            </a:r>
            <a:endParaRPr lang="en-US" dirty="0"/>
          </a:p>
          <a:p>
            <a:pPr lvl="1"/>
            <a:r>
              <a:rPr lang="en-US" dirty="0"/>
              <a:t>Students (and parents on behalf of their children) have a private right of action under Title IX.</a:t>
            </a:r>
          </a:p>
          <a:p>
            <a:pPr lvl="1"/>
            <a:r>
              <a:rPr lang="en-US" dirty="0"/>
              <a:t>Therefore, students and their parents may sue school districts for money damages when those districts fail to adequately address harassment in violation of Title IX</a:t>
            </a:r>
            <a:r>
              <a:rPr lang="en-US" dirty="0" smtClean="0"/>
              <a:t>.</a:t>
            </a:r>
          </a:p>
          <a:p>
            <a:pPr lvl="1"/>
            <a:r>
              <a:rPr lang="en-US" dirty="0" smtClean="0"/>
              <a:t>With increasing frequency, parents are pursuing lawsuits when – in the parents’ opinion – the district fails to respond appropriately to bullying or harassment.</a:t>
            </a:r>
            <a:endParaRPr lang="en-US" dirty="0"/>
          </a:p>
          <a:p>
            <a:r>
              <a:rPr lang="en-US" dirty="0" smtClean="0"/>
              <a:t>OCR complaint/investigation</a:t>
            </a:r>
            <a:endParaRPr lang="en-US" dirty="0"/>
          </a:p>
          <a:p>
            <a:pPr lvl="1"/>
            <a:r>
              <a:rPr lang="en-US" dirty="0"/>
              <a:t>A student, parent, or third party can submit a complaint to OCR, and OCR will investigate.</a:t>
            </a:r>
          </a:p>
          <a:p>
            <a:pPr lvl="1"/>
            <a:r>
              <a:rPr lang="en-US" dirty="0"/>
              <a:t>OCR may initiate its own investigations.</a:t>
            </a:r>
          </a:p>
          <a:p>
            <a:pPr lvl="1"/>
            <a:r>
              <a:rPr lang="en-US" dirty="0"/>
              <a:t>OCR may refer a case of non-compliance to the U.S. Department of </a:t>
            </a:r>
            <a:r>
              <a:rPr lang="en-US" dirty="0" smtClean="0"/>
              <a:t>Justice.</a:t>
            </a:r>
          </a:p>
          <a:p>
            <a:r>
              <a:rPr lang="en-US" dirty="0" smtClean="0"/>
              <a:t>These </a:t>
            </a:r>
            <a:r>
              <a:rPr lang="en-US" dirty="0"/>
              <a:t>actions could occur </a:t>
            </a:r>
            <a:r>
              <a:rPr lang="en-US" dirty="0" smtClean="0"/>
              <a:t>simultaneously, though there are different standards of liability</a:t>
            </a:r>
            <a:endParaRPr lang="en-US" dirty="0"/>
          </a:p>
          <a:p>
            <a:endParaRPr lang="en-US" dirty="0"/>
          </a:p>
        </p:txBody>
      </p:sp>
      <p:sp>
        <p:nvSpPr>
          <p:cNvPr id="2" name="Slide Title"/>
          <p:cNvSpPr>
            <a:spLocks noGrp="1"/>
          </p:cNvSpPr>
          <p:nvPr>
            <p:ph type="title"/>
          </p:nvPr>
        </p:nvSpPr>
        <p:spPr/>
        <p:txBody>
          <a:bodyPr/>
          <a:lstStyle/>
          <a:p>
            <a:r>
              <a:rPr lang="en-US" dirty="0" smtClean="0"/>
              <a:t>What are some of the risks of violating Title IX?</a:t>
            </a:r>
            <a:endParaRPr lang="en-US" dirty="0"/>
          </a:p>
        </p:txBody>
      </p:sp>
    </p:spTree>
    <p:extLst>
      <p:ext uri="{BB962C8B-B14F-4D97-AF65-F5344CB8AC3E}">
        <p14:creationId xmlns:p14="http://schemas.microsoft.com/office/powerpoint/2010/main" val="4288689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2" name="Slide Title"/>
          <p:cNvSpPr>
            <a:spLocks noGrp="1"/>
          </p:cNvSpPr>
          <p:nvPr>
            <p:ph type="title"/>
          </p:nvPr>
        </p:nvSpPr>
        <p:spPr/>
        <p:txBody>
          <a:bodyPr/>
          <a:lstStyle/>
          <a:p>
            <a:r>
              <a:rPr lang="en-US" dirty="0" smtClean="0"/>
              <a:t>Standards of liability</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054937420"/>
              </p:ext>
            </p:extLst>
          </p:nvPr>
        </p:nvGraphicFramePr>
        <p:xfrm>
          <a:off x="287338" y="900113"/>
          <a:ext cx="8561387"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24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dirty="0" smtClean="0"/>
              <a:t>|  </a:t>
            </a:r>
            <a:fld id="{6967D197-2218-4700-B211-63EF06F51A7E}" type="slidenum">
              <a:rPr lang="en-GB" smtClean="0"/>
              <a:pPr/>
              <a:t>66</a:t>
            </a:fld>
            <a:endParaRPr lang="en-GB" dirty="0"/>
          </a:p>
        </p:txBody>
      </p:sp>
      <p:sp>
        <p:nvSpPr>
          <p:cNvPr id="4" name="Content Placeholder 3"/>
          <p:cNvSpPr>
            <a:spLocks noGrp="1"/>
          </p:cNvSpPr>
          <p:nvPr>
            <p:ph sz="quarter" idx="12"/>
          </p:nvPr>
        </p:nvSpPr>
        <p:spPr/>
        <p:txBody>
          <a:bodyPr/>
          <a:lstStyle/>
          <a:p>
            <a:endParaRPr lang="en-US" dirty="0" smtClean="0"/>
          </a:p>
          <a:p>
            <a:endParaRPr lang="en-US" dirty="0"/>
          </a:p>
          <a:p>
            <a:r>
              <a:rPr lang="en-US" sz="2400" dirty="0" smtClean="0"/>
              <a:t>What is deliberate indifference?</a:t>
            </a:r>
          </a:p>
          <a:p>
            <a:endParaRPr lang="en-US" sz="2400" dirty="0"/>
          </a:p>
          <a:p>
            <a:r>
              <a:rPr lang="en-US" sz="2400" dirty="0" smtClean="0"/>
              <a:t>Why does it matter?</a:t>
            </a:r>
            <a:endParaRPr lang="en-US" sz="2400" dirty="0"/>
          </a:p>
        </p:txBody>
      </p:sp>
      <p:sp>
        <p:nvSpPr>
          <p:cNvPr id="5" name="Title 4"/>
          <p:cNvSpPr>
            <a:spLocks noGrp="1"/>
          </p:cNvSpPr>
          <p:nvPr>
            <p:ph type="title"/>
          </p:nvPr>
        </p:nvSpPr>
        <p:spPr/>
        <p:txBody>
          <a:bodyPr/>
          <a:lstStyle/>
          <a:p>
            <a:r>
              <a:rPr lang="en-US" dirty="0" smtClean="0"/>
              <a:t>Deliberate Indifference</a:t>
            </a:r>
            <a:endParaRPr lang="en-US" dirty="0"/>
          </a:p>
        </p:txBody>
      </p:sp>
    </p:spTree>
    <p:extLst>
      <p:ext uri="{BB962C8B-B14F-4D97-AF65-F5344CB8AC3E}">
        <p14:creationId xmlns:p14="http://schemas.microsoft.com/office/powerpoint/2010/main" val="2718196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i="1" dirty="0" smtClean="0"/>
              <a:t>Doe v. Board of Education of Community High School District 218 </a:t>
            </a:r>
            <a:r>
              <a:rPr lang="en-US" dirty="0" smtClean="0"/>
              <a:t>(June 19, 2017)</a:t>
            </a:r>
          </a:p>
          <a:p>
            <a:r>
              <a:rPr lang="en-US" dirty="0" smtClean="0"/>
              <a:t>Minor child, Jane Doe, though her parents, brought suit against the school district, Board of Education, superintendent, principal, assistant principals, and physical education teacher, alleging that physical education teacher videotaped Jane Doe as she disrobed in a locker room</a:t>
            </a:r>
          </a:p>
          <a:p>
            <a:r>
              <a:rPr lang="en-US" dirty="0" smtClean="0"/>
              <a:t>The complaint alleged that the school district previously had received reports that the teacher had engaged in inappropriate sexual conduct, and that the teacher had been warned to stay away from other students</a:t>
            </a:r>
          </a:p>
          <a:p>
            <a:r>
              <a:rPr lang="en-US" dirty="0" smtClean="0"/>
              <a:t>The U.S. District Court for the Northern District of Illinois found that the school district was not deliberately indifferent</a:t>
            </a:r>
          </a:p>
          <a:p>
            <a:endParaRPr lang="en-US" dirty="0"/>
          </a:p>
          <a:p>
            <a:endParaRPr lang="en-US" dirty="0"/>
          </a:p>
        </p:txBody>
      </p:sp>
      <p:sp>
        <p:nvSpPr>
          <p:cNvPr id="2" name="Slide Title"/>
          <p:cNvSpPr>
            <a:spLocks noGrp="1"/>
          </p:cNvSpPr>
          <p:nvPr>
            <p:ph type="title"/>
          </p:nvPr>
        </p:nvSpPr>
        <p:spPr/>
        <p:txBody>
          <a:bodyPr/>
          <a:lstStyle/>
          <a:p>
            <a:r>
              <a:rPr lang="en-US" dirty="0" smtClean="0"/>
              <a:t>Recent examples of private litigation</a:t>
            </a:r>
            <a:endParaRPr lang="en-US" dirty="0"/>
          </a:p>
        </p:txBody>
      </p:sp>
    </p:spTree>
    <p:extLst>
      <p:ext uri="{BB962C8B-B14F-4D97-AF65-F5344CB8AC3E}">
        <p14:creationId xmlns:p14="http://schemas.microsoft.com/office/powerpoint/2010/main" val="4032746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0000"/>
            <a:ext cx="8560725" cy="3937814"/>
          </a:xfrm>
        </p:spPr>
        <p:txBody>
          <a:bodyPr>
            <a:normAutofit/>
          </a:bodyPr>
          <a:lstStyle/>
          <a:p>
            <a:r>
              <a:rPr lang="en-US" i="1" dirty="0"/>
              <a:t>Fenner v. Freeburg Comm. High School District (S.D. Ill. 2016</a:t>
            </a:r>
            <a:r>
              <a:rPr lang="en-US" i="1" dirty="0" smtClean="0"/>
              <a:t>)</a:t>
            </a:r>
          </a:p>
          <a:p>
            <a:r>
              <a:rPr lang="en-US" dirty="0" smtClean="0"/>
              <a:t>Katrina </a:t>
            </a:r>
            <a:r>
              <a:rPr lang="en-US" dirty="0"/>
              <a:t>Fenner, on behalf of her son, filed suit against Freeburg Community High School District 77</a:t>
            </a:r>
          </a:p>
          <a:p>
            <a:r>
              <a:rPr lang="en-US" dirty="0" smtClean="0"/>
              <a:t>Fenner </a:t>
            </a:r>
            <a:r>
              <a:rPr lang="en-US" dirty="0"/>
              <a:t>alleged that her son was hazed by senior members of the men’s soccer team, and was harassed over social media continuously. </a:t>
            </a:r>
          </a:p>
          <a:p>
            <a:pPr lvl="1"/>
            <a:r>
              <a:rPr lang="en-US" dirty="0"/>
              <a:t>Civil Rights</a:t>
            </a:r>
            <a:r>
              <a:rPr lang="en-US" dirty="0" smtClean="0"/>
              <a:t>:  </a:t>
            </a:r>
            <a:r>
              <a:rPr lang="en-US" dirty="0"/>
              <a:t>Claimed that this was harassment on the basis of sex because the girl’s soccer team did not have similar hazing rituals. </a:t>
            </a:r>
            <a:r>
              <a:rPr lang="en-US" dirty="0" smtClean="0"/>
              <a:t> Furthermore</a:t>
            </a:r>
            <a:r>
              <a:rPr lang="en-US" dirty="0"/>
              <a:t>, she alleged that the administration knew about the hazing rituals but did nothing to prevent them. </a:t>
            </a:r>
          </a:p>
          <a:p>
            <a:r>
              <a:rPr lang="en-US" dirty="0" smtClean="0"/>
              <a:t>These </a:t>
            </a:r>
            <a:r>
              <a:rPr lang="en-US" dirty="0"/>
              <a:t>claims survived a motion to dismiss in federal court. </a:t>
            </a:r>
          </a:p>
        </p:txBody>
      </p:sp>
      <p:sp>
        <p:nvSpPr>
          <p:cNvPr id="2" name="Slide Title"/>
          <p:cNvSpPr>
            <a:spLocks noGrp="1"/>
          </p:cNvSpPr>
          <p:nvPr>
            <p:ph type="title"/>
          </p:nvPr>
        </p:nvSpPr>
        <p:spPr/>
        <p:txBody>
          <a:bodyPr/>
          <a:lstStyle/>
          <a:p>
            <a:r>
              <a:rPr lang="en-US" dirty="0" smtClean="0"/>
              <a:t>Recent examples of private litigation</a:t>
            </a:r>
            <a:endParaRPr lang="en-US" dirty="0"/>
          </a:p>
        </p:txBody>
      </p:sp>
    </p:spTree>
    <p:extLst>
      <p:ext uri="{BB962C8B-B14F-4D97-AF65-F5344CB8AC3E}">
        <p14:creationId xmlns:p14="http://schemas.microsoft.com/office/powerpoint/2010/main" val="1572384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69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3480781"/>
          </a:xfrm>
        </p:spPr>
        <p:txBody>
          <a:bodyPr/>
          <a:lstStyle/>
          <a:p>
            <a:r>
              <a:rPr lang="en-US" dirty="0" smtClean="0"/>
              <a:t>In FY2016, OCR:</a:t>
            </a:r>
          </a:p>
          <a:p>
            <a:pPr lvl="1"/>
            <a:r>
              <a:rPr lang="en-US" dirty="0" smtClean="0"/>
              <a:t>Received 673 complaints involving sexual/gender harassment</a:t>
            </a:r>
          </a:p>
          <a:p>
            <a:r>
              <a:rPr lang="en-US" dirty="0"/>
              <a:t>In FY 2015, OCR:</a:t>
            </a:r>
          </a:p>
          <a:p>
            <a:pPr lvl="1"/>
            <a:r>
              <a:rPr lang="en-US" dirty="0"/>
              <a:t>Received 536 complaints and resolved 375 complaints involving bullying and sexual harassment and</a:t>
            </a:r>
          </a:p>
          <a:p>
            <a:pPr lvl="1"/>
            <a:r>
              <a:rPr lang="en-US" dirty="0"/>
              <a:t>Initiated and resolved 2 compliance reviews related to bullying and sexual harassment.</a:t>
            </a:r>
          </a:p>
          <a:p>
            <a:endParaRPr lang="en-US" dirty="0"/>
          </a:p>
        </p:txBody>
      </p:sp>
      <p:sp>
        <p:nvSpPr>
          <p:cNvPr id="2" name="Slide Title"/>
          <p:cNvSpPr>
            <a:spLocks noGrp="1"/>
          </p:cNvSpPr>
          <p:nvPr>
            <p:ph type="title"/>
          </p:nvPr>
        </p:nvSpPr>
        <p:spPr/>
        <p:txBody>
          <a:bodyPr/>
          <a:lstStyle/>
          <a:p>
            <a:r>
              <a:rPr lang="en-US" dirty="0" smtClean="0"/>
              <a:t>OCR complaints/investigations of sexual harassment</a:t>
            </a:r>
            <a:endParaRPr lang="en-US" dirty="0"/>
          </a:p>
        </p:txBody>
      </p:sp>
    </p:spTree>
    <p:extLst>
      <p:ext uri="{BB962C8B-B14F-4D97-AF65-F5344CB8AC3E}">
        <p14:creationId xmlns:p14="http://schemas.microsoft.com/office/powerpoint/2010/main" val="17992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A school district would violate Title IX if it provided bus transportation for the boys’ basketball team for games and parents provided transportation for the girls’ basketball team.</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31391874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20000"/>
          </a:bodyPr>
          <a:lstStyle/>
          <a:p>
            <a:pPr marL="457200" indent="-457200">
              <a:buFont typeface="+mj-lt"/>
              <a:buAutoNum type="arabicPeriod"/>
            </a:pPr>
            <a:r>
              <a:rPr lang="en-US" dirty="0"/>
              <a:t>OCR monitors school districts’ responses to bullying and harassment.</a:t>
            </a:r>
          </a:p>
          <a:p>
            <a:endParaRPr lang="en-US" dirty="0"/>
          </a:p>
          <a:p>
            <a:pPr marL="0" indent="0">
              <a:buNone/>
            </a:pPr>
            <a:r>
              <a:rPr lang="en-US" dirty="0"/>
              <a:t>Monitoring tool: Civil Rights Data Collection (“CRDC”)</a:t>
            </a:r>
          </a:p>
          <a:p>
            <a:r>
              <a:rPr lang="en-US" dirty="0"/>
              <a:t>Mandatory survey through which OCR collects data directly from school districts </a:t>
            </a:r>
          </a:p>
          <a:p>
            <a:pPr lvl="1"/>
            <a:r>
              <a:rPr lang="en-US" dirty="0"/>
              <a:t>All districts now participate in the CRDC </a:t>
            </a:r>
          </a:p>
          <a:p>
            <a:pPr lvl="1"/>
            <a:r>
              <a:rPr lang="en-US" dirty="0"/>
              <a:t>Data is collected for one school year at a time</a:t>
            </a:r>
          </a:p>
          <a:p>
            <a:r>
              <a:rPr lang="en-US" dirty="0"/>
              <a:t>School districts must collect and report new data bullying and harassment allegations, policies, and disciplinary measures</a:t>
            </a:r>
          </a:p>
          <a:p>
            <a:r>
              <a:rPr lang="en-US" dirty="0"/>
              <a:t>Tracks harassment and bullying on the basis of disability, race, color, national origin, sex, sexual orientation, and religion</a:t>
            </a:r>
          </a:p>
        </p:txBody>
      </p:sp>
      <p:sp>
        <p:nvSpPr>
          <p:cNvPr id="5" name="Slide Subtitle"/>
          <p:cNvSpPr>
            <a:spLocks noGrp="1"/>
          </p:cNvSpPr>
          <p:nvPr>
            <p:ph type="body" sz="quarter" idx="13"/>
          </p:nvPr>
        </p:nvSpPr>
        <p:spPr/>
        <p:txBody>
          <a:bodyPr/>
          <a:lstStyle/>
          <a:p>
            <a:r>
              <a:rPr lang="en-US" dirty="0" smtClean="0"/>
              <a:t>Lifecycle of a bullying/harassment claim: monitoring</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1186572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lnSpcReduction="10000"/>
          </a:bodyPr>
          <a:lstStyle/>
          <a:p>
            <a:pPr marL="457200" indent="-457200">
              <a:buFont typeface="+mj-lt"/>
              <a:buAutoNum type="arabicPeriod" startAt="2"/>
            </a:pPr>
            <a:r>
              <a:rPr lang="en-US" dirty="0" smtClean="0"/>
              <a:t>OCR </a:t>
            </a:r>
            <a:r>
              <a:rPr lang="en-US" dirty="0"/>
              <a:t>will investigate a district’s response to </a:t>
            </a:r>
            <a:r>
              <a:rPr lang="en-US" dirty="0" smtClean="0"/>
              <a:t>bullying </a:t>
            </a:r>
            <a:r>
              <a:rPr lang="en-US" dirty="0"/>
              <a:t>and harassment. </a:t>
            </a:r>
          </a:p>
          <a:p>
            <a:r>
              <a:rPr lang="en-US" dirty="0"/>
              <a:t>Investigations can be initiated </a:t>
            </a:r>
            <a:r>
              <a:rPr lang="en-US" dirty="0" smtClean="0"/>
              <a:t>through </a:t>
            </a:r>
            <a:r>
              <a:rPr lang="en-US" dirty="0"/>
              <a:t>complaints or compliance reviews</a:t>
            </a:r>
          </a:p>
          <a:p>
            <a:pPr lvl="1"/>
            <a:r>
              <a:rPr lang="en-US" dirty="0"/>
              <a:t>Complaint process: filed with OCR by impacted citizens</a:t>
            </a:r>
          </a:p>
          <a:p>
            <a:pPr lvl="2">
              <a:buFont typeface="Courier New" panose="02070309020205020404" pitchFamily="49" charset="0"/>
              <a:buChar char="o"/>
            </a:pPr>
            <a:r>
              <a:rPr lang="en-US" dirty="0"/>
              <a:t>OCR evaluates thousands of complaints received to determine whether it has the authority to investigate. </a:t>
            </a:r>
          </a:p>
          <a:p>
            <a:pPr lvl="1"/>
            <a:r>
              <a:rPr lang="en-US" dirty="0" smtClean="0"/>
              <a:t>Compliance </a:t>
            </a:r>
            <a:r>
              <a:rPr lang="en-US" dirty="0"/>
              <a:t>reviews: </a:t>
            </a:r>
            <a:r>
              <a:rPr lang="en-US" dirty="0" smtClean="0"/>
              <a:t> initiated </a:t>
            </a:r>
            <a:r>
              <a:rPr lang="en-US" dirty="0"/>
              <a:t>by OCR</a:t>
            </a:r>
          </a:p>
          <a:p>
            <a:pPr lvl="2">
              <a:buFont typeface="Courier New" panose="02070309020205020404" pitchFamily="49" charset="0"/>
              <a:buChar char="o"/>
            </a:pPr>
            <a:r>
              <a:rPr lang="en-US" dirty="0"/>
              <a:t>OCR has authority to proactively initiate compliance reviews.</a:t>
            </a:r>
          </a:p>
          <a:p>
            <a:r>
              <a:rPr lang="en-US" dirty="0" smtClean="0"/>
              <a:t>During </a:t>
            </a:r>
            <a:r>
              <a:rPr lang="en-US" dirty="0"/>
              <a:t>an investigation, OCR acts as a “neutral” fact finder. </a:t>
            </a:r>
          </a:p>
          <a:p>
            <a:r>
              <a:rPr lang="en-US" dirty="0"/>
              <a:t>At the close of an investigation, OCR determines whether a school district has complied with its obligations under federal civil rights laws.</a:t>
            </a:r>
          </a:p>
        </p:txBody>
      </p:sp>
      <p:sp>
        <p:nvSpPr>
          <p:cNvPr id="5" name="Slide Subtitle"/>
          <p:cNvSpPr>
            <a:spLocks noGrp="1"/>
          </p:cNvSpPr>
          <p:nvPr>
            <p:ph type="body" sz="quarter" idx="13"/>
          </p:nvPr>
        </p:nvSpPr>
        <p:spPr/>
        <p:txBody>
          <a:bodyPr/>
          <a:lstStyle/>
          <a:p>
            <a:r>
              <a:rPr lang="en-US" dirty="0" smtClean="0"/>
              <a:t>Lifecycle of a bullying/harassment claim: investigation</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3885252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10000"/>
          </a:bodyPr>
          <a:lstStyle/>
          <a:p>
            <a:r>
              <a:rPr lang="en-US" i="1" dirty="0"/>
              <a:t>OCR Instructions to the Field re Scope of </a:t>
            </a:r>
            <a:r>
              <a:rPr lang="en-US" i="1" dirty="0" smtClean="0"/>
              <a:t>Complaints</a:t>
            </a:r>
          </a:p>
          <a:p>
            <a:pPr lvl="1"/>
            <a:r>
              <a:rPr lang="en-US" dirty="0" smtClean="0"/>
              <a:t>Circulated </a:t>
            </a:r>
            <a:r>
              <a:rPr lang="en-US" dirty="0"/>
              <a:t>to OCR staff on June 8, </a:t>
            </a:r>
            <a:r>
              <a:rPr lang="en-US" dirty="0" smtClean="0"/>
              <a:t>2017</a:t>
            </a:r>
            <a:endParaRPr lang="en-US" dirty="0"/>
          </a:p>
          <a:p>
            <a:pPr lvl="1"/>
            <a:r>
              <a:rPr lang="en-US" dirty="0"/>
              <a:t>Decisions about whether to expand the scope of investigations are now made on a case-by-case basis rather than determined by the category of </a:t>
            </a:r>
            <a:r>
              <a:rPr lang="en-US" dirty="0" smtClean="0"/>
              <a:t>complaint</a:t>
            </a:r>
            <a:endParaRPr lang="en-US" dirty="0"/>
          </a:p>
          <a:p>
            <a:pPr lvl="1"/>
            <a:r>
              <a:rPr lang="en-US" dirty="0" smtClean="0"/>
              <a:t>Eliminates </a:t>
            </a:r>
            <a:r>
              <a:rPr lang="en-US" dirty="0"/>
              <a:t>specialized treatment of certain types of complaints – including certain sexual violence and Title VI complaints – that automatically triggered institution-wide investigations</a:t>
            </a:r>
          </a:p>
          <a:p>
            <a:pPr lvl="1"/>
            <a:r>
              <a:rPr lang="en-US" dirty="0"/>
              <a:t>Requirements included multi-year reviews of similar claims aimed at detecting patterns of </a:t>
            </a:r>
            <a:r>
              <a:rPr lang="en-US" dirty="0" smtClean="0"/>
              <a:t>discrimination </a:t>
            </a:r>
            <a:r>
              <a:rPr lang="en-US" dirty="0"/>
              <a:t>and increased oversight from OCR </a:t>
            </a:r>
            <a:r>
              <a:rPr lang="en-US" dirty="0" smtClean="0"/>
              <a:t>headquarters</a:t>
            </a:r>
          </a:p>
          <a:p>
            <a:pPr lvl="1"/>
            <a:r>
              <a:rPr lang="en-US" dirty="0" smtClean="0"/>
              <a:t>OCR </a:t>
            </a:r>
            <a:r>
              <a:rPr lang="en-US" dirty="0"/>
              <a:t>leadership says this change will make investigations more efficient and responses more </a:t>
            </a:r>
            <a:r>
              <a:rPr lang="en-US" dirty="0" smtClean="0"/>
              <a:t>timely</a:t>
            </a:r>
            <a:endParaRPr lang="en-US" dirty="0"/>
          </a:p>
          <a:p>
            <a:pPr lvl="1"/>
            <a:r>
              <a:rPr lang="en-US" dirty="0"/>
              <a:t>Administrative backlog and slow response time were given as the main reasons for the change in policy</a:t>
            </a:r>
          </a:p>
          <a:p>
            <a:pPr lvl="1"/>
            <a:endParaRPr lang="en-US" dirty="0"/>
          </a:p>
        </p:txBody>
      </p:sp>
      <p:sp>
        <p:nvSpPr>
          <p:cNvPr id="5" name="Slide Subtitle"/>
          <p:cNvSpPr>
            <a:spLocks noGrp="1"/>
          </p:cNvSpPr>
          <p:nvPr>
            <p:ph type="body" sz="quarter" idx="13"/>
          </p:nvPr>
        </p:nvSpPr>
        <p:spPr/>
        <p:txBody>
          <a:bodyPr/>
          <a:lstStyle/>
          <a:p>
            <a:r>
              <a:rPr lang="en-US" dirty="0" smtClean="0"/>
              <a:t>Recent changes in requirements for OCR investigations</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18899244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92500" lnSpcReduction="10000"/>
          </a:bodyPr>
          <a:lstStyle/>
          <a:p>
            <a:r>
              <a:rPr lang="en-US" i="1" dirty="0"/>
              <a:t>OCR </a:t>
            </a:r>
            <a:r>
              <a:rPr lang="en-US" i="1" dirty="0" smtClean="0"/>
              <a:t>leadership explanation of new approach</a:t>
            </a:r>
          </a:p>
          <a:p>
            <a:pPr lvl="1"/>
            <a:r>
              <a:rPr lang="en-US" dirty="0" smtClean="0"/>
              <a:t>Emphasized </a:t>
            </a:r>
            <a:r>
              <a:rPr lang="en-US" dirty="0"/>
              <a:t>that the role of OCR has not changed, still “to enforce the civil rights guaranteed to our nation’s students by certain civil rights laws”</a:t>
            </a:r>
          </a:p>
          <a:p>
            <a:pPr lvl="1"/>
            <a:r>
              <a:rPr lang="en-US" dirty="0"/>
              <a:t>Argued that civil rights enforcement is not being scaled back</a:t>
            </a:r>
          </a:p>
          <a:p>
            <a:pPr lvl="2">
              <a:buFont typeface="Courier New" panose="02070309020205020404" pitchFamily="49" charset="0"/>
              <a:buChar char="o"/>
            </a:pPr>
            <a:r>
              <a:rPr lang="en-US" dirty="0"/>
              <a:t>Critics have voiced concerns over the combination of the withdrawal of OCR’s Dear Colleague Letter on transgender students with these investigative changes</a:t>
            </a:r>
          </a:p>
          <a:p>
            <a:pPr lvl="1"/>
            <a:r>
              <a:rPr lang="en-US" dirty="0"/>
              <a:t>Aims to be less confrontational and more cooperative during investigations </a:t>
            </a:r>
            <a:endParaRPr lang="en-US" dirty="0" smtClean="0"/>
          </a:p>
          <a:p>
            <a:pPr lvl="1"/>
            <a:r>
              <a:rPr lang="en-US" dirty="0"/>
              <a:t>Methods of policymaking – moving away from DCLs</a:t>
            </a:r>
          </a:p>
          <a:p>
            <a:pPr lvl="2">
              <a:buFont typeface="Courier New" panose="02070309020205020404" pitchFamily="49" charset="0"/>
              <a:buChar char="o"/>
            </a:pPr>
            <a:r>
              <a:rPr lang="en-US" dirty="0"/>
              <a:t>The new administration will not regulate via Dear Colleague Letters, but will use notice and comment procedures for new regulations</a:t>
            </a:r>
          </a:p>
          <a:p>
            <a:pPr lvl="2">
              <a:buFont typeface="Courier New" panose="02070309020205020404" pitchFamily="49" charset="0"/>
              <a:buChar char="o"/>
            </a:pPr>
            <a:r>
              <a:rPr lang="en-US" dirty="0"/>
              <a:t>Previously issued Dear Colleague Letters may be opened up to negotiated rulemaking</a:t>
            </a:r>
          </a:p>
          <a:p>
            <a:pPr lvl="1"/>
            <a:endParaRPr lang="en-US" dirty="0"/>
          </a:p>
          <a:p>
            <a:pPr lvl="1"/>
            <a:endParaRPr lang="en-US" dirty="0"/>
          </a:p>
          <a:p>
            <a:pPr lvl="1"/>
            <a:endParaRPr lang="en-US" dirty="0"/>
          </a:p>
        </p:txBody>
      </p:sp>
      <p:sp>
        <p:nvSpPr>
          <p:cNvPr id="5" name="Slide Subtitle"/>
          <p:cNvSpPr>
            <a:spLocks noGrp="1"/>
          </p:cNvSpPr>
          <p:nvPr>
            <p:ph type="body" sz="quarter" idx="13"/>
          </p:nvPr>
        </p:nvSpPr>
        <p:spPr/>
        <p:txBody>
          <a:bodyPr/>
          <a:lstStyle/>
          <a:p>
            <a:r>
              <a:rPr lang="en-US" dirty="0" smtClean="0"/>
              <a:t>Recent changes in requirements for OCR investigations</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40549957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a:bodyPr>
          <a:lstStyle/>
          <a:p>
            <a:r>
              <a:rPr lang="en-US" i="1" dirty="0" smtClean="0"/>
              <a:t>Take-aways</a:t>
            </a:r>
            <a:endParaRPr lang="en-US" dirty="0"/>
          </a:p>
          <a:p>
            <a:pPr lvl="1"/>
            <a:r>
              <a:rPr lang="en-US" dirty="0"/>
              <a:t>There are many blanks still to be filled in about the new administration’s approach to investigations	</a:t>
            </a:r>
          </a:p>
          <a:p>
            <a:pPr lvl="2">
              <a:buFont typeface="Courier New" panose="02070309020205020404" pitchFamily="49" charset="0"/>
              <a:buChar char="o"/>
            </a:pPr>
            <a:r>
              <a:rPr lang="en-US" dirty="0"/>
              <a:t>What types of investigations will be prioritized?</a:t>
            </a:r>
          </a:p>
          <a:p>
            <a:pPr lvl="2">
              <a:buFont typeface="Courier New" panose="02070309020205020404" pitchFamily="49" charset="0"/>
              <a:buChar char="o"/>
            </a:pPr>
            <a:r>
              <a:rPr lang="en-US" dirty="0"/>
              <a:t>What policies will be developed in unsettled areas of the law, such as rights of transgender students</a:t>
            </a:r>
            <a:r>
              <a:rPr lang="en-US" dirty="0" smtClean="0"/>
              <a:t>?</a:t>
            </a:r>
            <a:endParaRPr lang="en-US" dirty="0"/>
          </a:p>
          <a:p>
            <a:pPr lvl="1"/>
            <a:r>
              <a:rPr lang="en-US" dirty="0"/>
              <a:t>Schools that are investigated will likely not experience the expansive, drawn out investigations that became more common in recent </a:t>
            </a:r>
            <a:r>
              <a:rPr lang="en-US" dirty="0" smtClean="0"/>
              <a:t>years</a:t>
            </a:r>
            <a:endParaRPr lang="en-US" dirty="0"/>
          </a:p>
          <a:p>
            <a:pPr lvl="1"/>
            <a:r>
              <a:rPr lang="en-US" dirty="0"/>
              <a:t>OCR will aim to resolve complaints quickly</a:t>
            </a:r>
          </a:p>
          <a:p>
            <a:pPr lvl="1"/>
            <a:endParaRPr lang="en-US" dirty="0"/>
          </a:p>
          <a:p>
            <a:pPr lvl="1"/>
            <a:endParaRPr lang="en-US" dirty="0"/>
          </a:p>
        </p:txBody>
      </p:sp>
      <p:sp>
        <p:nvSpPr>
          <p:cNvPr id="5" name="Slide Subtitle"/>
          <p:cNvSpPr>
            <a:spLocks noGrp="1"/>
          </p:cNvSpPr>
          <p:nvPr>
            <p:ph type="body" sz="quarter" idx="13"/>
          </p:nvPr>
        </p:nvSpPr>
        <p:spPr/>
        <p:txBody>
          <a:bodyPr/>
          <a:lstStyle/>
          <a:p>
            <a:r>
              <a:rPr lang="en-US" dirty="0" smtClean="0"/>
              <a:t>Recent changes in requirements for OCR investigations</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9327270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p:txBody>
          <a:bodyPr>
            <a:normAutofit fontScale="85000" lnSpcReduction="10000"/>
          </a:bodyPr>
          <a:lstStyle/>
          <a:p>
            <a:pPr marL="457200" indent="-457200">
              <a:buFont typeface="+mj-lt"/>
              <a:buAutoNum type="arabicPeriod" startAt="3"/>
            </a:pPr>
            <a:r>
              <a:rPr lang="en-US" dirty="0" smtClean="0"/>
              <a:t>School districts that fail to respond appropriately to bullying and harassment may face:</a:t>
            </a:r>
          </a:p>
          <a:p>
            <a:pPr lvl="1"/>
            <a:r>
              <a:rPr lang="en-US" dirty="0" smtClean="0"/>
              <a:t>OCR enforcement;</a:t>
            </a:r>
          </a:p>
          <a:p>
            <a:pPr lvl="1"/>
            <a:r>
              <a:rPr lang="en-US" dirty="0" smtClean="0"/>
              <a:t>lawsuits by DOJ; and/or</a:t>
            </a:r>
          </a:p>
          <a:p>
            <a:pPr lvl="1"/>
            <a:r>
              <a:rPr lang="en-US" dirty="0" smtClean="0"/>
              <a:t>private litigation.</a:t>
            </a:r>
          </a:p>
          <a:p>
            <a:r>
              <a:rPr lang="en-US" dirty="0"/>
              <a:t>OCR usually will enforce compliance through one of the following mechanisms: </a:t>
            </a:r>
          </a:p>
          <a:p>
            <a:pPr lvl="1"/>
            <a:r>
              <a:rPr lang="en-US" dirty="0"/>
              <a:t>Seeking early complaint resolution; </a:t>
            </a:r>
          </a:p>
          <a:p>
            <a:pPr lvl="1"/>
            <a:r>
              <a:rPr lang="en-US" dirty="0"/>
              <a:t>Entering into a consent decree or voluntary resolution agreement;</a:t>
            </a:r>
          </a:p>
          <a:p>
            <a:pPr lvl="1"/>
            <a:r>
              <a:rPr lang="en-US" dirty="0"/>
              <a:t>If OCR determines that a violation has occurred and the district refuses to resolve the violation, referral to the DOJ for investigation for possible enforcement via litigation; or</a:t>
            </a:r>
          </a:p>
          <a:p>
            <a:pPr lvl="1"/>
            <a:r>
              <a:rPr lang="en-US" dirty="0"/>
              <a:t>Seeking to terminate federal funds (Note: This has never </a:t>
            </a:r>
            <a:r>
              <a:rPr lang="en-US" dirty="0" smtClean="0"/>
              <a:t>happened.)</a:t>
            </a:r>
            <a:endParaRPr lang="en-US" dirty="0"/>
          </a:p>
          <a:p>
            <a:pPr lvl="1"/>
            <a:endParaRPr lang="en-US" dirty="0"/>
          </a:p>
        </p:txBody>
      </p:sp>
      <p:sp>
        <p:nvSpPr>
          <p:cNvPr id="5" name="Slide Subtitle"/>
          <p:cNvSpPr>
            <a:spLocks noGrp="1"/>
          </p:cNvSpPr>
          <p:nvPr>
            <p:ph type="body" sz="quarter" idx="13"/>
          </p:nvPr>
        </p:nvSpPr>
        <p:spPr/>
        <p:txBody>
          <a:bodyPr/>
          <a:lstStyle/>
          <a:p>
            <a:r>
              <a:rPr lang="en-US" dirty="0" smtClean="0"/>
              <a:t>Lifecycle of a bullying/harassment claim: Outcomes of findings</a:t>
            </a:r>
            <a:endParaRPr lang="en-US" dirty="0"/>
          </a:p>
        </p:txBody>
      </p:sp>
      <p:sp>
        <p:nvSpPr>
          <p:cNvPr id="2" name="Slide Title"/>
          <p:cNvSpPr>
            <a:spLocks noGrp="1"/>
          </p:cNvSpPr>
          <p:nvPr>
            <p:ph type="title"/>
          </p:nvPr>
        </p:nvSpPr>
        <p:spPr/>
        <p:txBody>
          <a:bodyPr/>
          <a:lstStyle/>
          <a:p>
            <a:r>
              <a:rPr lang="en-US" dirty="0"/>
              <a:t>OCR complaints/investigations of sexual harassment</a:t>
            </a:r>
          </a:p>
        </p:txBody>
      </p:sp>
    </p:spTree>
    <p:extLst>
      <p:ext uri="{BB962C8B-B14F-4D97-AF65-F5344CB8AC3E}">
        <p14:creationId xmlns:p14="http://schemas.microsoft.com/office/powerpoint/2010/main" val="232363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38642"/>
            <a:ext cx="8568000" cy="3951405"/>
          </a:xfrm>
        </p:spPr>
        <p:txBody>
          <a:bodyPr>
            <a:normAutofit fontScale="85000" lnSpcReduction="20000"/>
          </a:bodyPr>
          <a:lstStyle/>
          <a:p>
            <a:r>
              <a:rPr lang="en-US" dirty="0"/>
              <a:t>Complaint submitted to DOJ that a female student was being “harassed by peers” for being “too manly</a:t>
            </a:r>
            <a:r>
              <a:rPr lang="en-US" dirty="0" smtClean="0"/>
              <a:t>.”  </a:t>
            </a:r>
            <a:r>
              <a:rPr lang="en-US" dirty="0"/>
              <a:t>Other female students reported similar teasing. </a:t>
            </a:r>
            <a:r>
              <a:rPr lang="en-US" dirty="0" smtClean="0"/>
              <a:t> Some </a:t>
            </a:r>
            <a:r>
              <a:rPr lang="en-US" dirty="0"/>
              <a:t>male students were being called “gay boys” and “girly.” </a:t>
            </a:r>
          </a:p>
          <a:p>
            <a:r>
              <a:rPr lang="en-US" dirty="0"/>
              <a:t>DOJ opened an investigation (Nov. </a:t>
            </a:r>
            <a:r>
              <a:rPr lang="en-US" dirty="0" smtClean="0"/>
              <a:t>2010), and OCR </a:t>
            </a:r>
            <a:r>
              <a:rPr lang="en-US" dirty="0"/>
              <a:t>joined investigation (Jan. 2011)</a:t>
            </a:r>
          </a:p>
          <a:p>
            <a:pPr lvl="1"/>
            <a:r>
              <a:rPr lang="en-US" dirty="0"/>
              <a:t>Used authority under Title IX, Title IV, and ED regulations which prohibit discrimination on the basis of sex </a:t>
            </a:r>
            <a:r>
              <a:rPr lang="en-US" dirty="0" smtClean="0"/>
              <a:t>(</a:t>
            </a:r>
            <a:r>
              <a:rPr lang="en-US" dirty="0"/>
              <a:t>Remember:  OCR will consider harassment based on not conforming to gender stereotypes as harassment on the basis of sex</a:t>
            </a:r>
            <a:r>
              <a:rPr lang="en-US" dirty="0" smtClean="0"/>
              <a:t>)</a:t>
            </a:r>
          </a:p>
          <a:p>
            <a:r>
              <a:rPr lang="en-US" dirty="0"/>
              <a:t>DOJ and OCR visited the district multiple times</a:t>
            </a:r>
          </a:p>
          <a:p>
            <a:pPr lvl="1"/>
            <a:r>
              <a:rPr lang="en-US" dirty="0"/>
              <a:t>Conducted interviews with students, parents, teachers, staff, and administrators</a:t>
            </a:r>
          </a:p>
          <a:p>
            <a:pPr lvl="1"/>
            <a:r>
              <a:rPr lang="en-US" dirty="0"/>
              <a:t>Reviewed more than 7,000 pages of documents</a:t>
            </a:r>
          </a:p>
          <a:p>
            <a:r>
              <a:rPr lang="en-US" dirty="0"/>
              <a:t>In July 2011, six students filed federal lawsuits against the school district, school board, and several school </a:t>
            </a:r>
            <a:r>
              <a:rPr lang="en-US" dirty="0" smtClean="0"/>
              <a:t>administrators.</a:t>
            </a:r>
          </a:p>
          <a:p>
            <a:r>
              <a:rPr lang="en-US" dirty="0"/>
              <a:t>In August 2011, OCR and DOJ joined settlement discussions with the District, SPLC, and </a:t>
            </a:r>
            <a:r>
              <a:rPr lang="en-US" dirty="0" smtClean="0"/>
              <a:t>NCLR.</a:t>
            </a:r>
            <a:endParaRPr lang="en-US" dirty="0"/>
          </a:p>
          <a:p>
            <a:endParaRPr lang="en-US" dirty="0"/>
          </a:p>
        </p:txBody>
      </p:sp>
      <p:sp>
        <p:nvSpPr>
          <p:cNvPr id="2" name="Slide Title"/>
          <p:cNvSpPr>
            <a:spLocks noGrp="1"/>
          </p:cNvSpPr>
          <p:nvPr>
            <p:ph type="title"/>
          </p:nvPr>
        </p:nvSpPr>
        <p:spPr/>
        <p:txBody>
          <a:bodyPr/>
          <a:lstStyle/>
          <a:p>
            <a:r>
              <a:rPr lang="en-US" dirty="0" smtClean="0"/>
              <a:t>OCR enforcement via Consent Decree: Anoka-Hennepin</a:t>
            </a:r>
            <a:endParaRPr lang="en-US" dirty="0"/>
          </a:p>
        </p:txBody>
      </p:sp>
    </p:spTree>
    <p:extLst>
      <p:ext uri="{BB962C8B-B14F-4D97-AF65-F5344CB8AC3E}">
        <p14:creationId xmlns:p14="http://schemas.microsoft.com/office/powerpoint/2010/main" val="41803462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30691"/>
            <a:ext cx="8568000" cy="3895751"/>
          </a:xfrm>
        </p:spPr>
        <p:txBody>
          <a:bodyPr>
            <a:normAutofit/>
          </a:bodyPr>
          <a:lstStyle/>
          <a:p>
            <a:r>
              <a:rPr lang="en-US" dirty="0"/>
              <a:t>All </a:t>
            </a:r>
            <a:r>
              <a:rPr lang="en-US" dirty="0" smtClean="0"/>
              <a:t>parties </a:t>
            </a:r>
            <a:r>
              <a:rPr lang="en-US" dirty="0"/>
              <a:t>entered into Consent Decree, filed in U.S. District Court for the District of Minnesota</a:t>
            </a:r>
          </a:p>
          <a:p>
            <a:pPr lvl="1"/>
            <a:r>
              <a:rPr lang="en-US" dirty="0"/>
              <a:t>When fully implemented, </a:t>
            </a:r>
            <a:r>
              <a:rPr lang="en-US" dirty="0" smtClean="0"/>
              <a:t>Consent Decree will </a:t>
            </a:r>
            <a:r>
              <a:rPr lang="en-US" dirty="0"/>
              <a:t>resolve </a:t>
            </a:r>
            <a:r>
              <a:rPr lang="en-US" dirty="0" smtClean="0"/>
              <a:t>complaint.</a:t>
            </a:r>
            <a:endParaRPr lang="en-US" dirty="0"/>
          </a:p>
          <a:p>
            <a:pPr lvl="1"/>
            <a:r>
              <a:rPr lang="en-US" dirty="0"/>
              <a:t>District agreed to:</a:t>
            </a:r>
          </a:p>
          <a:p>
            <a:pPr lvl="2">
              <a:buFont typeface="Courier New" panose="02070309020205020404" pitchFamily="49" charset="0"/>
              <a:buChar char="o"/>
            </a:pPr>
            <a:r>
              <a:rPr lang="en-US" dirty="0"/>
              <a:t>Review and improve its policies and procedures concerning sex-based harassment by working with an Equity </a:t>
            </a:r>
            <a:r>
              <a:rPr lang="en-US" dirty="0" smtClean="0"/>
              <a:t>Consultant;</a:t>
            </a:r>
            <a:endParaRPr lang="en-US" dirty="0"/>
          </a:p>
          <a:p>
            <a:pPr lvl="2">
              <a:buFont typeface="Courier New" panose="02070309020205020404" pitchFamily="49" charset="0"/>
              <a:buChar char="o"/>
            </a:pPr>
            <a:r>
              <a:rPr lang="en-US" dirty="0"/>
              <a:t>Hire or appoint a Title IX and Equity </a:t>
            </a:r>
            <a:r>
              <a:rPr lang="en-US" dirty="0" smtClean="0"/>
              <a:t>Coordinator;</a:t>
            </a:r>
            <a:endParaRPr lang="en-US" dirty="0"/>
          </a:p>
          <a:p>
            <a:pPr lvl="2">
              <a:buFont typeface="Courier New" panose="02070309020205020404" pitchFamily="49" charset="0"/>
              <a:buChar char="o"/>
            </a:pPr>
            <a:r>
              <a:rPr lang="en-US" dirty="0"/>
              <a:t>Conduct training for all faculty, staff, and students; clarify policies for reporting and responding to </a:t>
            </a:r>
            <a:r>
              <a:rPr lang="en-US" dirty="0" smtClean="0"/>
              <a:t>harassment;</a:t>
            </a:r>
            <a:endParaRPr lang="en-US" dirty="0"/>
          </a:p>
          <a:p>
            <a:pPr lvl="2">
              <a:buFont typeface="Courier New" panose="02070309020205020404" pitchFamily="49" charset="0"/>
              <a:buChar char="o"/>
            </a:pPr>
            <a:r>
              <a:rPr lang="en-US" dirty="0"/>
              <a:t>Hire a Mental Health Consultant to assist students subject to </a:t>
            </a:r>
            <a:r>
              <a:rPr lang="en-US" dirty="0" smtClean="0"/>
              <a:t>harassment;</a:t>
            </a:r>
            <a:endParaRPr lang="en-US" dirty="0"/>
          </a:p>
          <a:p>
            <a:pPr lvl="2">
              <a:buFont typeface="Courier New" panose="02070309020205020404" pitchFamily="49" charset="0"/>
              <a:buChar char="o"/>
            </a:pPr>
            <a:r>
              <a:rPr lang="en-US" dirty="0"/>
              <a:t>Create an Anti-bullying/ Anti-harassment Task </a:t>
            </a:r>
            <a:r>
              <a:rPr lang="en-US" dirty="0" smtClean="0"/>
              <a:t>Force;</a:t>
            </a:r>
            <a:endParaRPr lang="en-US" dirty="0"/>
          </a:p>
          <a:p>
            <a:pPr lvl="1"/>
            <a:endParaRPr lang="en-US" dirty="0"/>
          </a:p>
        </p:txBody>
      </p:sp>
      <p:sp>
        <p:nvSpPr>
          <p:cNvPr id="2" name="Slide Title"/>
          <p:cNvSpPr>
            <a:spLocks noGrp="1"/>
          </p:cNvSpPr>
          <p:nvPr>
            <p:ph type="title"/>
          </p:nvPr>
        </p:nvSpPr>
        <p:spPr/>
        <p:txBody>
          <a:bodyPr/>
          <a:lstStyle/>
          <a:p>
            <a:r>
              <a:rPr lang="en-US" dirty="0" smtClean="0"/>
              <a:t>OCR enforcement via Consent Decree: Anoka-Hennepin</a:t>
            </a:r>
            <a:endParaRPr lang="en-US" dirty="0"/>
          </a:p>
        </p:txBody>
      </p:sp>
    </p:spTree>
    <p:extLst>
      <p:ext uri="{BB962C8B-B14F-4D97-AF65-F5344CB8AC3E}">
        <p14:creationId xmlns:p14="http://schemas.microsoft.com/office/powerpoint/2010/main" val="29590423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959356"/>
          </a:xfrm>
        </p:spPr>
        <p:txBody>
          <a:bodyPr>
            <a:normAutofit/>
          </a:bodyPr>
          <a:lstStyle/>
          <a:p>
            <a:pPr lvl="1"/>
            <a:r>
              <a:rPr lang="en-US" dirty="0"/>
              <a:t>Consent Decree (cont’d)</a:t>
            </a:r>
          </a:p>
          <a:p>
            <a:pPr lvl="2">
              <a:buFont typeface="Courier New" panose="02070309020205020404" pitchFamily="49" charset="0"/>
              <a:buChar char="o"/>
            </a:pPr>
            <a:r>
              <a:rPr lang="en-US" dirty="0"/>
              <a:t>Administer an anti-bullying survey each </a:t>
            </a:r>
            <a:r>
              <a:rPr lang="en-US" dirty="0" smtClean="0"/>
              <a:t>year;</a:t>
            </a:r>
            <a:endParaRPr lang="en-US" dirty="0"/>
          </a:p>
          <a:p>
            <a:pPr lvl="2">
              <a:buFont typeface="Courier New" panose="02070309020205020404" pitchFamily="49" charset="0"/>
              <a:buChar char="o"/>
            </a:pPr>
            <a:r>
              <a:rPr lang="en-US" dirty="0"/>
              <a:t>Identify harassment “hot spots” and monitor these trouble </a:t>
            </a:r>
            <a:r>
              <a:rPr lang="en-US" dirty="0" smtClean="0"/>
              <a:t>areas;</a:t>
            </a:r>
            <a:endParaRPr lang="en-US" dirty="0"/>
          </a:p>
          <a:p>
            <a:pPr lvl="2">
              <a:buFont typeface="Courier New" panose="02070309020205020404" pitchFamily="49" charset="0"/>
              <a:buChar char="o"/>
            </a:pPr>
            <a:r>
              <a:rPr lang="en-US" dirty="0"/>
              <a:t>Ensure that all middle and high schools have a peer leadership program addressing </a:t>
            </a:r>
            <a:r>
              <a:rPr lang="en-US" dirty="0" smtClean="0"/>
              <a:t>harassment;</a:t>
            </a:r>
            <a:endParaRPr lang="en-US" dirty="0"/>
          </a:p>
          <a:p>
            <a:pPr lvl="2">
              <a:buFont typeface="Courier New" panose="02070309020205020404" pitchFamily="49" charset="0"/>
              <a:buChar char="o"/>
            </a:pPr>
            <a:r>
              <a:rPr lang="en-US" dirty="0"/>
              <a:t>Hold annual meetings between </a:t>
            </a:r>
            <a:r>
              <a:rPr lang="en-US" dirty="0" smtClean="0"/>
              <a:t>superintendent </a:t>
            </a:r>
            <a:r>
              <a:rPr lang="en-US" dirty="0"/>
              <a:t>and students at each middle and high </a:t>
            </a:r>
            <a:r>
              <a:rPr lang="en-US" dirty="0" smtClean="0"/>
              <a:t>school; and</a:t>
            </a:r>
            <a:endParaRPr lang="en-US" dirty="0"/>
          </a:p>
          <a:p>
            <a:pPr lvl="2">
              <a:buFont typeface="Courier New" panose="02070309020205020404" pitchFamily="49" charset="0"/>
              <a:buChar char="o"/>
            </a:pPr>
            <a:r>
              <a:rPr lang="en-US" dirty="0"/>
              <a:t>Provide compliance reports to DOJ and OCR each </a:t>
            </a:r>
            <a:r>
              <a:rPr lang="en-US" dirty="0" smtClean="0"/>
              <a:t>trimester.</a:t>
            </a:r>
            <a:endParaRPr lang="en-US" dirty="0"/>
          </a:p>
          <a:p>
            <a:r>
              <a:rPr lang="en-US" dirty="0"/>
              <a:t>Consent Decree </a:t>
            </a:r>
            <a:r>
              <a:rPr lang="en-US" dirty="0" smtClean="0"/>
              <a:t>in effect </a:t>
            </a:r>
            <a:r>
              <a:rPr lang="en-US" dirty="0"/>
              <a:t>for five years, in which DOJ and OCR </a:t>
            </a:r>
            <a:r>
              <a:rPr lang="en-US" dirty="0" smtClean="0"/>
              <a:t>to monitor and to provide </a:t>
            </a:r>
            <a:r>
              <a:rPr lang="en-US" dirty="0"/>
              <a:t>technical assistance as needed.</a:t>
            </a:r>
          </a:p>
          <a:p>
            <a:pPr lvl="1"/>
            <a:r>
              <a:rPr lang="en-US" dirty="0" smtClean="0"/>
              <a:t>This could </a:t>
            </a:r>
            <a:r>
              <a:rPr lang="en-US" dirty="0"/>
              <a:t>include additional visits, interviews, reports, or </a:t>
            </a:r>
            <a:r>
              <a:rPr lang="en-US" dirty="0" smtClean="0"/>
              <a:t>training.</a:t>
            </a:r>
            <a:endParaRPr lang="en-US" dirty="0"/>
          </a:p>
          <a:p>
            <a:pPr lvl="1"/>
            <a:endParaRPr lang="en-US" dirty="0"/>
          </a:p>
        </p:txBody>
      </p:sp>
      <p:sp>
        <p:nvSpPr>
          <p:cNvPr id="2" name="Slide Title"/>
          <p:cNvSpPr>
            <a:spLocks noGrp="1"/>
          </p:cNvSpPr>
          <p:nvPr>
            <p:ph type="title"/>
          </p:nvPr>
        </p:nvSpPr>
        <p:spPr/>
        <p:txBody>
          <a:bodyPr/>
          <a:lstStyle/>
          <a:p>
            <a:r>
              <a:rPr lang="en-US" dirty="0" smtClean="0"/>
              <a:t>OCR enforcement via Consent Decree: Anoka-Hennepin</a:t>
            </a:r>
            <a:endParaRPr lang="en-US" dirty="0"/>
          </a:p>
        </p:txBody>
      </p:sp>
    </p:spTree>
    <p:extLst>
      <p:ext uri="{BB962C8B-B14F-4D97-AF65-F5344CB8AC3E}">
        <p14:creationId xmlns:p14="http://schemas.microsoft.com/office/powerpoint/2010/main" val="1791352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79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6417600" cy="3997125"/>
          </a:xfrm>
        </p:spPr>
        <p:txBody>
          <a:bodyPr>
            <a:normAutofit fontScale="92500"/>
          </a:bodyPr>
          <a:lstStyle/>
          <a:p>
            <a:r>
              <a:rPr lang="en-US" dirty="0"/>
              <a:t>Complaint filed with OCR by parent</a:t>
            </a:r>
          </a:p>
          <a:p>
            <a:pPr lvl="1"/>
            <a:r>
              <a:rPr lang="en-US" dirty="0"/>
              <a:t>Daughter has autism and receives 1:1 special education </a:t>
            </a:r>
            <a:r>
              <a:rPr lang="en-US" dirty="0" smtClean="0"/>
              <a:t>assistance.</a:t>
            </a:r>
            <a:endParaRPr lang="en-US" dirty="0"/>
          </a:p>
          <a:p>
            <a:pPr lvl="1"/>
            <a:r>
              <a:rPr lang="en-US" dirty="0"/>
              <a:t>Complaint cited multiple instances of verbal and physical harassment based on sex, race, and </a:t>
            </a:r>
            <a:r>
              <a:rPr lang="en-US" dirty="0" smtClean="0"/>
              <a:t>disability</a:t>
            </a:r>
            <a:endParaRPr lang="en-US" dirty="0"/>
          </a:p>
          <a:p>
            <a:r>
              <a:rPr lang="en-US" dirty="0"/>
              <a:t>Subjects of OCR Investigation:</a:t>
            </a:r>
          </a:p>
          <a:p>
            <a:pPr lvl="1"/>
            <a:r>
              <a:rPr lang="en-US" dirty="0"/>
              <a:t>District policies prohibiting discrimination</a:t>
            </a:r>
          </a:p>
          <a:p>
            <a:pPr lvl="1"/>
            <a:r>
              <a:rPr lang="en-US" dirty="0"/>
              <a:t>District investigation procedures</a:t>
            </a:r>
          </a:p>
          <a:p>
            <a:r>
              <a:rPr lang="en-US" dirty="0"/>
              <a:t>Findings:</a:t>
            </a:r>
          </a:p>
          <a:p>
            <a:pPr lvl="1"/>
            <a:r>
              <a:rPr lang="en-US" dirty="0"/>
              <a:t>District’s investigation was prompt and thorough (interviewed witnesses, students, complainant), but notification of parties, recordkeeping, and responsiveness to multiple instances of harassment were </a:t>
            </a:r>
            <a:r>
              <a:rPr lang="en-US" dirty="0" smtClean="0"/>
              <a:t>insufficient.</a:t>
            </a:r>
            <a:endParaRPr lang="en-US" dirty="0"/>
          </a:p>
          <a:p>
            <a:pPr lvl="1"/>
            <a:endParaRPr lang="en-US" dirty="0"/>
          </a:p>
        </p:txBody>
      </p:sp>
      <p:sp>
        <p:nvSpPr>
          <p:cNvPr id="2" name="Slide Title"/>
          <p:cNvSpPr>
            <a:spLocks noGrp="1"/>
          </p:cNvSpPr>
          <p:nvPr>
            <p:ph type="title"/>
          </p:nvPr>
        </p:nvSpPr>
        <p:spPr/>
        <p:txBody>
          <a:bodyPr/>
          <a:lstStyle/>
          <a:p>
            <a:r>
              <a:rPr lang="en-US" sz="2400" dirty="0" smtClean="0"/>
              <a:t>OCR enforcement via Resolution Agreement: Pasadena USD</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028" y="1762206"/>
            <a:ext cx="1872234" cy="1800225"/>
          </a:xfrm>
          <a:prstGeom prst="rect">
            <a:avLst/>
          </a:prstGeom>
        </p:spPr>
      </p:pic>
    </p:spTree>
    <p:extLst>
      <p:ext uri="{BB962C8B-B14F-4D97-AF65-F5344CB8AC3E}">
        <p14:creationId xmlns:p14="http://schemas.microsoft.com/office/powerpoint/2010/main" val="396680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4145625" y="909525"/>
            <a:ext cx="4331625" cy="3937814"/>
          </a:xfrm>
        </p:spPr>
        <p:txBody>
          <a:bodyPr/>
          <a:lstStyle/>
          <a:p>
            <a:r>
              <a:rPr lang="en-US" dirty="0" smtClean="0"/>
              <a:t>Under Title IX, a school may exclude a pregnant student from being president of the student government.</a:t>
            </a:r>
            <a:endParaRPr lang="en-US" dirty="0"/>
          </a:p>
        </p:txBody>
      </p:sp>
      <p:sp>
        <p:nvSpPr>
          <p:cNvPr id="2" name="Slide Title"/>
          <p:cNvSpPr>
            <a:spLocks noGrp="1"/>
          </p:cNvSpPr>
          <p:nvPr>
            <p:ph type="title"/>
          </p:nvPr>
        </p:nvSpPr>
        <p:spPr/>
        <p:txBody>
          <a:bodyPr/>
          <a:lstStyle/>
          <a:p>
            <a:r>
              <a:rPr lang="en-US" dirty="0" smtClean="0"/>
              <a:t>True or False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31391874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6417600" cy="3480781"/>
          </a:xfrm>
        </p:spPr>
        <p:txBody>
          <a:bodyPr>
            <a:normAutofit fontScale="92500" lnSpcReduction="10000"/>
          </a:bodyPr>
          <a:lstStyle/>
          <a:p>
            <a:r>
              <a:rPr lang="en-US" dirty="0"/>
              <a:t>Pasadena and OCR entered into a Resolution </a:t>
            </a:r>
            <a:r>
              <a:rPr lang="en-US" dirty="0" smtClean="0"/>
              <a:t>Agreement.</a:t>
            </a:r>
            <a:endParaRPr lang="en-US" dirty="0"/>
          </a:p>
          <a:p>
            <a:pPr lvl="1"/>
            <a:r>
              <a:rPr lang="en-US" dirty="0"/>
              <a:t>Within 5 months of the agreement</a:t>
            </a:r>
            <a:r>
              <a:rPr lang="en-US" dirty="0" smtClean="0"/>
              <a:t>, Pasadena to:</a:t>
            </a:r>
            <a:endParaRPr lang="en-US" dirty="0"/>
          </a:p>
          <a:p>
            <a:pPr lvl="2"/>
            <a:r>
              <a:rPr lang="en-US" dirty="0"/>
              <a:t>Provide all district educators and students with education on preventing bullying and </a:t>
            </a:r>
            <a:r>
              <a:rPr lang="en-US" dirty="0" smtClean="0"/>
              <a:t>harassment;</a:t>
            </a:r>
            <a:endParaRPr lang="en-US" dirty="0"/>
          </a:p>
          <a:p>
            <a:pPr lvl="2"/>
            <a:r>
              <a:rPr lang="en-US" dirty="0"/>
              <a:t>Provide OCR with an overview of its bullying/harassment </a:t>
            </a:r>
            <a:r>
              <a:rPr lang="en-US" dirty="0" smtClean="0"/>
              <a:t>plan; and</a:t>
            </a:r>
            <a:endParaRPr lang="en-US" dirty="0"/>
          </a:p>
          <a:p>
            <a:pPr lvl="2"/>
            <a:r>
              <a:rPr lang="en-US" dirty="0"/>
              <a:t>Provide OCR with a copy of most recent annual climate survey </a:t>
            </a:r>
            <a:r>
              <a:rPr lang="en-US" dirty="0" smtClean="0"/>
              <a:t>results.</a:t>
            </a:r>
            <a:endParaRPr lang="en-US" dirty="0"/>
          </a:p>
          <a:p>
            <a:pPr lvl="1"/>
            <a:r>
              <a:rPr lang="en-US" dirty="0"/>
              <a:t>Within 30 days of the agreement,</a:t>
            </a:r>
          </a:p>
          <a:p>
            <a:pPr lvl="2"/>
            <a:r>
              <a:rPr lang="en-US" dirty="0" smtClean="0"/>
              <a:t>School district to disseminate </a:t>
            </a:r>
            <a:r>
              <a:rPr lang="en-US" dirty="0"/>
              <a:t>guidance to administrators on reporting findings to complainants any time it conducts an internal harassment </a:t>
            </a:r>
            <a:r>
              <a:rPr lang="en-US" dirty="0" smtClean="0"/>
              <a:t>investigation. </a:t>
            </a:r>
            <a:endParaRPr lang="en-US" dirty="0"/>
          </a:p>
          <a:p>
            <a:pPr lvl="1"/>
            <a:endParaRPr lang="en-US" dirty="0"/>
          </a:p>
        </p:txBody>
      </p:sp>
      <p:sp>
        <p:nvSpPr>
          <p:cNvPr id="2" name="Slide Title"/>
          <p:cNvSpPr>
            <a:spLocks noGrp="1"/>
          </p:cNvSpPr>
          <p:nvPr>
            <p:ph type="title"/>
          </p:nvPr>
        </p:nvSpPr>
        <p:spPr/>
        <p:txBody>
          <a:bodyPr/>
          <a:lstStyle/>
          <a:p>
            <a:r>
              <a:rPr lang="en-US" sz="2400" dirty="0" smtClean="0"/>
              <a:t>OCR enforcement via Resolution Agreement: Pasadena USD</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028" y="1762206"/>
            <a:ext cx="1872234" cy="1800225"/>
          </a:xfrm>
          <a:prstGeom prst="rect">
            <a:avLst/>
          </a:prstGeom>
        </p:spPr>
      </p:pic>
    </p:spTree>
    <p:extLst>
      <p:ext uri="{BB962C8B-B14F-4D97-AF65-F5344CB8AC3E}">
        <p14:creationId xmlns:p14="http://schemas.microsoft.com/office/powerpoint/2010/main" val="3693813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4022967"/>
          </a:xfrm>
        </p:spPr>
        <p:txBody>
          <a:bodyPr>
            <a:normAutofit fontScale="92500"/>
          </a:bodyPr>
          <a:lstStyle/>
          <a:p>
            <a:r>
              <a:rPr lang="en-US" dirty="0"/>
              <a:t>Title IX requires </a:t>
            </a:r>
            <a:r>
              <a:rPr lang="en-US" dirty="0" smtClean="0"/>
              <a:t>each school district </a:t>
            </a:r>
            <a:r>
              <a:rPr lang="en-US" dirty="0"/>
              <a:t>to have </a:t>
            </a:r>
            <a:r>
              <a:rPr lang="en-US" dirty="0" smtClean="0"/>
              <a:t>at least one </a:t>
            </a:r>
            <a:r>
              <a:rPr lang="en-US" dirty="0"/>
              <a:t>Title IX </a:t>
            </a:r>
            <a:r>
              <a:rPr lang="en-US" dirty="0" smtClean="0"/>
              <a:t>Coordinator.</a:t>
            </a:r>
            <a:endParaRPr lang="en-US" dirty="0"/>
          </a:p>
          <a:p>
            <a:r>
              <a:rPr lang="en-US" dirty="0"/>
              <a:t>Title IX requires </a:t>
            </a:r>
            <a:r>
              <a:rPr lang="en-US" dirty="0" smtClean="0"/>
              <a:t>each school district to </a:t>
            </a:r>
            <a:r>
              <a:rPr lang="en-US" dirty="0"/>
              <a:t>have an anti-discrimination policy and grievance process to address sex discrimination, including sexual </a:t>
            </a:r>
            <a:r>
              <a:rPr lang="en-US" dirty="0" smtClean="0"/>
              <a:t>harassment.</a:t>
            </a:r>
            <a:endParaRPr lang="en-US" dirty="0"/>
          </a:p>
          <a:p>
            <a:r>
              <a:rPr lang="en-US" dirty="0"/>
              <a:t>The policy must be widely distributed and available on an on-going </a:t>
            </a:r>
            <a:r>
              <a:rPr lang="en-US" dirty="0" smtClean="0"/>
              <a:t>basis.</a:t>
            </a:r>
            <a:endParaRPr lang="en-US" dirty="0"/>
          </a:p>
          <a:p>
            <a:r>
              <a:rPr lang="en-US" dirty="0" smtClean="0"/>
              <a:t>School districts </a:t>
            </a:r>
            <a:r>
              <a:rPr lang="en-US" dirty="0"/>
              <a:t>have a legal obligation to take steps to prevent harassment and address </a:t>
            </a:r>
            <a:r>
              <a:rPr lang="en-US" dirty="0" smtClean="0"/>
              <a:t>harassment.</a:t>
            </a:r>
            <a:endParaRPr lang="en-US" dirty="0"/>
          </a:p>
          <a:p>
            <a:pPr lvl="1"/>
            <a:r>
              <a:rPr lang="en-US" dirty="0"/>
              <a:t>OCR advises: </a:t>
            </a:r>
            <a:r>
              <a:rPr lang="en-US" dirty="0" smtClean="0"/>
              <a:t> “</a:t>
            </a:r>
            <a:r>
              <a:rPr lang="en-US" dirty="0"/>
              <a:t>Although a student's request to have his or her name withheld may limit the school's ability to respond fully to an individual complaint of harassment, other means may be available to address the harassment. </a:t>
            </a:r>
            <a:r>
              <a:rPr lang="en-US" dirty="0" smtClean="0"/>
              <a:t> . . . Examples </a:t>
            </a:r>
            <a:r>
              <a:rPr lang="en-US" dirty="0"/>
              <a:t>include conducting sexual harassment training for the school site or academic department where the problem occurred, taking a student survey concerning any problems with harassment, or implementing other systemic measures at the site or department where the alleged harassment has occurred.” </a:t>
            </a:r>
          </a:p>
        </p:txBody>
      </p:sp>
      <p:sp>
        <p:nvSpPr>
          <p:cNvPr id="2" name="Slide Title"/>
          <p:cNvSpPr>
            <a:spLocks noGrp="1"/>
          </p:cNvSpPr>
          <p:nvPr>
            <p:ph type="title"/>
          </p:nvPr>
        </p:nvSpPr>
        <p:spPr/>
        <p:txBody>
          <a:bodyPr/>
          <a:lstStyle/>
          <a:p>
            <a:r>
              <a:rPr lang="en-US" dirty="0" smtClean="0"/>
              <a:t>Practically speaking, what does Title IX require?</a:t>
            </a:r>
            <a:endParaRPr lang="en-US" dirty="0"/>
          </a:p>
        </p:txBody>
      </p:sp>
    </p:spTree>
    <p:extLst>
      <p:ext uri="{BB962C8B-B14F-4D97-AF65-F5344CB8AC3E}">
        <p14:creationId xmlns:p14="http://schemas.microsoft.com/office/powerpoint/2010/main" val="30577364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38642"/>
            <a:ext cx="8568000" cy="3480781"/>
          </a:xfrm>
        </p:spPr>
        <p:txBody>
          <a:bodyPr>
            <a:normAutofit fontScale="85000" lnSpcReduction="10000"/>
          </a:bodyPr>
          <a:lstStyle/>
          <a:p>
            <a:pPr marL="457200" indent="-457200">
              <a:buFont typeface="+mj-lt"/>
              <a:buAutoNum type="arabicPeriod"/>
            </a:pPr>
            <a:r>
              <a:rPr lang="en-US" dirty="0"/>
              <a:t>Regularly train all school personnel to identify harassment that they observe or that is reported to them;</a:t>
            </a:r>
          </a:p>
          <a:p>
            <a:pPr marL="457200" indent="-457200">
              <a:buFont typeface="+mj-lt"/>
              <a:buAutoNum type="arabicPeriod"/>
            </a:pPr>
            <a:r>
              <a:rPr lang="en-US" dirty="0"/>
              <a:t>Regularly train all school personnel on district anti-harassment policies, procedures, and complaint processes;</a:t>
            </a:r>
          </a:p>
          <a:p>
            <a:pPr marL="457200" indent="-457200">
              <a:buFont typeface="+mj-lt"/>
              <a:buAutoNum type="arabicPeriod"/>
            </a:pPr>
            <a:r>
              <a:rPr lang="en-US" dirty="0"/>
              <a:t>Identify one school-level and one district-level staff member to whom reports of harassment may be made;</a:t>
            </a:r>
          </a:p>
          <a:p>
            <a:pPr marL="457200" indent="-457200">
              <a:buFont typeface="+mj-lt"/>
              <a:buAutoNum type="arabicPeriod"/>
            </a:pPr>
            <a:r>
              <a:rPr lang="en-US" dirty="0"/>
              <a:t>Identify staff members to serve as investigators when complaints of harassment are received;</a:t>
            </a:r>
          </a:p>
          <a:p>
            <a:pPr marL="457200" indent="-457200">
              <a:buFont typeface="+mj-lt"/>
              <a:buAutoNum type="arabicPeriod"/>
            </a:pPr>
            <a:r>
              <a:rPr lang="en-US" dirty="0"/>
              <a:t>Ensure that all staff who investigate are trained and know the district’s anti-harassment policies and procedures and civil rights laws enforced by OCR</a:t>
            </a:r>
            <a:r>
              <a:rPr lang="en-US" dirty="0" smtClean="0"/>
              <a:t>; and</a:t>
            </a:r>
            <a:endParaRPr lang="en-US" dirty="0"/>
          </a:p>
          <a:p>
            <a:pPr marL="457200" indent="-457200">
              <a:buFont typeface="+mj-lt"/>
              <a:buAutoNum type="arabicPeriod"/>
            </a:pPr>
            <a:r>
              <a:rPr lang="en-US" dirty="0"/>
              <a:t>Regularly train students on the district’s anti-harassment policies and procedures, including how to identify and report harassment. </a:t>
            </a:r>
          </a:p>
        </p:txBody>
      </p:sp>
      <p:sp>
        <p:nvSpPr>
          <p:cNvPr id="2" name="Slide Title"/>
          <p:cNvSpPr>
            <a:spLocks noGrp="1"/>
          </p:cNvSpPr>
          <p:nvPr>
            <p:ph type="title"/>
          </p:nvPr>
        </p:nvSpPr>
        <p:spPr/>
        <p:txBody>
          <a:bodyPr/>
          <a:lstStyle/>
          <a:p>
            <a:r>
              <a:rPr lang="en-US" dirty="0" smtClean="0"/>
              <a:t>Before a complaint is made, a school district should:</a:t>
            </a:r>
            <a:endParaRPr lang="en-US" dirty="0"/>
          </a:p>
        </p:txBody>
      </p:sp>
    </p:spTree>
    <p:extLst>
      <p:ext uri="{BB962C8B-B14F-4D97-AF65-F5344CB8AC3E}">
        <p14:creationId xmlns:p14="http://schemas.microsoft.com/office/powerpoint/2010/main" val="37976535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480781"/>
          </a:xfrm>
        </p:spPr>
        <p:txBody>
          <a:bodyPr>
            <a:normAutofit/>
          </a:bodyPr>
          <a:lstStyle/>
          <a:p>
            <a:pPr marL="0" indent="0">
              <a:buNone/>
            </a:pPr>
            <a:r>
              <a:rPr lang="en-US" b="1" dirty="0" smtClean="0"/>
              <a:t>Preliminary issues</a:t>
            </a:r>
          </a:p>
          <a:p>
            <a:r>
              <a:rPr lang="en-US" dirty="0" smtClean="0"/>
              <a:t>Is </a:t>
            </a:r>
            <a:r>
              <a:rPr lang="en-US" dirty="0"/>
              <a:t>there a particular timeframe within which an investigation must be completed?</a:t>
            </a:r>
          </a:p>
          <a:p>
            <a:pPr lvl="1"/>
            <a:r>
              <a:rPr lang="en-US" dirty="0"/>
              <a:t>OCR has opined that schools have “a responsibility to respond promptly and effectively.” </a:t>
            </a:r>
          </a:p>
          <a:p>
            <a:r>
              <a:rPr lang="en-US" dirty="0"/>
              <a:t>If a school doesn’t know about harassment, then does it have an obligation to end it?</a:t>
            </a:r>
          </a:p>
          <a:p>
            <a:pPr lvl="1"/>
            <a:r>
              <a:rPr lang="en-US" dirty="0" smtClean="0"/>
              <a:t>“[I]f </a:t>
            </a:r>
            <a:r>
              <a:rPr lang="en-US" dirty="0"/>
              <a:t>the school knows </a:t>
            </a:r>
            <a:r>
              <a:rPr lang="en-US" u="sng" dirty="0"/>
              <a:t>or reasonably should know</a:t>
            </a:r>
            <a:r>
              <a:rPr lang="en-US" dirty="0"/>
              <a:t> </a:t>
            </a:r>
            <a:r>
              <a:rPr lang="en-US" dirty="0" smtClean="0"/>
              <a:t>about </a:t>
            </a:r>
            <a:r>
              <a:rPr lang="en-US" dirty="0"/>
              <a:t>the harassment, the school is responsible for taking immediate effective action to eliminate the hostile environment and prevent its recurrence.”</a:t>
            </a:r>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2411986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480781"/>
          </a:xfrm>
        </p:spPr>
        <p:txBody>
          <a:bodyPr>
            <a:normAutofit fontScale="92500" lnSpcReduction="20000"/>
          </a:bodyPr>
          <a:lstStyle/>
          <a:p>
            <a:pPr marL="0" indent="0">
              <a:buNone/>
            </a:pPr>
            <a:r>
              <a:rPr lang="en-US" b="1" dirty="0" smtClean="0"/>
              <a:t>Preliminary issues, continued</a:t>
            </a:r>
          </a:p>
          <a:p>
            <a:r>
              <a:rPr lang="en-US" dirty="0" smtClean="0"/>
              <a:t>The </a:t>
            </a:r>
            <a:r>
              <a:rPr lang="en-US" dirty="0"/>
              <a:t>student and parent do not want to file a formal complaint. Is the school’s responsibility over? </a:t>
            </a:r>
          </a:p>
          <a:p>
            <a:pPr lvl="1"/>
            <a:r>
              <a:rPr lang="en-US" dirty="0"/>
              <a:t>No</a:t>
            </a:r>
            <a:r>
              <a:rPr lang="en-US" dirty="0" smtClean="0"/>
              <a:t>.  </a:t>
            </a:r>
            <a:r>
              <a:rPr lang="en-US" dirty="0"/>
              <a:t>“Regardless of whether the student who was harassed, or his or her parent, decides to file a formal complaint or otherwise request action on the student's behalf (including in cases involving direct observation by a responsible employee), the school must promptly investigate to determine what occurred and then take appropriate steps to resolve the </a:t>
            </a:r>
            <a:r>
              <a:rPr lang="en-US" dirty="0" smtClean="0"/>
              <a:t>situation.”</a:t>
            </a:r>
            <a:endParaRPr lang="en-US" dirty="0"/>
          </a:p>
          <a:p>
            <a:r>
              <a:rPr lang="en-US" dirty="0"/>
              <a:t>The police have started investigating. Is the school’s responsibility over?</a:t>
            </a:r>
          </a:p>
          <a:p>
            <a:pPr lvl="1"/>
            <a:r>
              <a:rPr lang="en-US" dirty="0"/>
              <a:t>No. </a:t>
            </a:r>
            <a:r>
              <a:rPr lang="en-US" dirty="0" smtClean="0"/>
              <a:t> “[B]ecause legal standards for criminal investigations are different, police </a:t>
            </a:r>
            <a:r>
              <a:rPr lang="en-US" dirty="0"/>
              <a:t>investigations or reports may not be determinative of whether harassment occurred under Title IX and do not relieve the school of its duty to respond promptly and effectively.”</a:t>
            </a:r>
          </a:p>
          <a:p>
            <a:r>
              <a:rPr lang="en-US" dirty="0"/>
              <a:t>After the school resolves the complaint, it has no further obligations, right?</a:t>
            </a:r>
          </a:p>
          <a:p>
            <a:pPr lvl="1"/>
            <a:r>
              <a:rPr lang="en-US" dirty="0"/>
              <a:t>No.  It must </a:t>
            </a:r>
            <a:r>
              <a:rPr lang="en-US" dirty="0" smtClean="0"/>
              <a:t>ensure </a:t>
            </a:r>
            <a:r>
              <a:rPr lang="en-US" dirty="0"/>
              <a:t>there is no retaliation and that the harassment is not </a:t>
            </a:r>
            <a:r>
              <a:rPr lang="en-US" dirty="0" smtClean="0"/>
              <a:t>recurring.</a:t>
            </a:r>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3572287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14789"/>
            <a:ext cx="8568000" cy="3480781"/>
          </a:xfrm>
        </p:spPr>
        <p:txBody>
          <a:bodyPr>
            <a:normAutofit/>
          </a:bodyPr>
          <a:lstStyle/>
          <a:p>
            <a:pPr marL="0" indent="0">
              <a:buNone/>
            </a:pPr>
            <a:r>
              <a:rPr lang="en-US" dirty="0"/>
              <a:t>Once a complaint is made</a:t>
            </a:r>
            <a:r>
              <a:rPr lang="en-US" dirty="0" smtClean="0"/>
              <a:t>:</a:t>
            </a:r>
            <a:endParaRPr lang="en-US" dirty="0"/>
          </a:p>
          <a:p>
            <a:pPr marL="457200" indent="-457200">
              <a:buFont typeface="+mj-lt"/>
              <a:buAutoNum type="arabicPeriod"/>
            </a:pPr>
            <a:r>
              <a:rPr lang="en-US" dirty="0"/>
              <a:t>Immediately take steps to ensure that the alleged victim and the alleged harasser are kept separate during the </a:t>
            </a:r>
            <a:r>
              <a:rPr lang="en-US" dirty="0" smtClean="0"/>
              <a:t>investigation</a:t>
            </a:r>
            <a:r>
              <a:rPr lang="en-US" dirty="0"/>
              <a:t> </a:t>
            </a:r>
            <a:r>
              <a:rPr lang="en-US" dirty="0" smtClean="0"/>
              <a:t>and</a:t>
            </a:r>
            <a:endParaRPr lang="en-US" dirty="0"/>
          </a:p>
          <a:p>
            <a:pPr marL="457200" indent="-457200">
              <a:buFont typeface="+mj-lt"/>
              <a:buAutoNum type="arabicPeriod"/>
            </a:pPr>
            <a:r>
              <a:rPr lang="en-US" dirty="0"/>
              <a:t>Investigate the alleged harassment fully and promptly.  </a:t>
            </a:r>
            <a:endParaRPr lang="en-US" dirty="0" smtClean="0"/>
          </a:p>
          <a:p>
            <a:pPr marL="0" indent="0">
              <a:buNone/>
            </a:pPr>
            <a:endParaRPr lang="en-US" dirty="0"/>
          </a:p>
          <a:p>
            <a:pPr marL="0" indent="0">
              <a:buNone/>
            </a:pPr>
            <a:r>
              <a:rPr lang="en-US" u="sng" dirty="0"/>
              <a:t>Note</a:t>
            </a:r>
            <a:r>
              <a:rPr lang="en-US" dirty="0"/>
              <a:t>:	Please keep in mind that the steps </a:t>
            </a:r>
            <a:r>
              <a:rPr lang="en-US" dirty="0" smtClean="0"/>
              <a:t>taken in an investigation </a:t>
            </a:r>
            <a:r>
              <a:rPr lang="en-US" dirty="0"/>
              <a:t>should be </a:t>
            </a:r>
            <a:r>
              <a:rPr lang="en-US" dirty="0" smtClean="0"/>
              <a:t>adjusted </a:t>
            </a:r>
            <a:r>
              <a:rPr lang="en-US" dirty="0"/>
              <a:t>according to the particular facts of the </a:t>
            </a:r>
            <a:r>
              <a:rPr lang="en-US" dirty="0" smtClean="0"/>
              <a:t>alleged harassment</a:t>
            </a:r>
            <a:r>
              <a:rPr lang="en-US" dirty="0"/>
              <a:t>, including the age, disabilities, or </a:t>
            </a:r>
            <a:r>
              <a:rPr lang="en-US" dirty="0" smtClean="0"/>
              <a:t>other sensitivities </a:t>
            </a:r>
            <a:r>
              <a:rPr lang="en-US" dirty="0"/>
              <a:t>of the alleged victim, the alleged harasser, and the </a:t>
            </a:r>
            <a:r>
              <a:rPr lang="en-US" dirty="0" smtClean="0"/>
              <a:t>witnesses</a:t>
            </a:r>
            <a:r>
              <a:rPr lang="en-US" dirty="0"/>
              <a:t>. </a:t>
            </a:r>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6189554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3997125"/>
          </a:xfrm>
        </p:spPr>
        <p:txBody>
          <a:bodyPr>
            <a:normAutofit fontScale="92500" lnSpcReduction="20000"/>
          </a:bodyPr>
          <a:lstStyle/>
          <a:p>
            <a:r>
              <a:rPr lang="en-US" dirty="0"/>
              <a:t>Does the school need to protect the student’s or complainant’s confidentiality?</a:t>
            </a:r>
          </a:p>
          <a:p>
            <a:pPr lvl="1"/>
            <a:r>
              <a:rPr lang="en-US" dirty="0"/>
              <a:t>Protect confidentiality to the extent possible.</a:t>
            </a:r>
          </a:p>
          <a:p>
            <a:endParaRPr lang="en-US" dirty="0"/>
          </a:p>
          <a:p>
            <a:r>
              <a:rPr lang="en-US" dirty="0"/>
              <a:t>“In all cases, a school should discuss confidentiality standards and concerns with the complainant initially. </a:t>
            </a:r>
            <a:r>
              <a:rPr lang="en-US" dirty="0" smtClean="0"/>
              <a:t> The </a:t>
            </a:r>
            <a:r>
              <a:rPr lang="en-US" dirty="0"/>
              <a:t>school should inform the student that a confidentiality request may limit the school's ability to respond. </a:t>
            </a:r>
            <a:r>
              <a:rPr lang="en-US" dirty="0" smtClean="0"/>
              <a:t> The </a:t>
            </a:r>
            <a:r>
              <a:rPr lang="en-US" dirty="0"/>
              <a:t>school also should tell the student that Title IX prohibits retaliation and that, if he or she is afraid of reprisals from the alleged harasser, the school will take steps to prevent retaliation and will take strong responsive actions if retaliation occurs</a:t>
            </a:r>
            <a:r>
              <a:rPr lang="en-US" dirty="0" smtClean="0"/>
              <a:t>.  </a:t>
            </a:r>
            <a:r>
              <a:rPr lang="en-US" dirty="0"/>
              <a:t>If the student continues to ask that his or her name not be revealed, the school should take all reasonable steps to investigate and respond to the complaint consistent with the student's request as long as doing so does not prevent the school from responding effectively to the harassment and preventing harassment of other </a:t>
            </a:r>
            <a:r>
              <a:rPr lang="en-US" dirty="0" smtClean="0"/>
              <a:t>students.” (2001 Guidance)</a:t>
            </a:r>
            <a:endParaRPr lang="en-US" dirty="0"/>
          </a:p>
          <a:p>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1686454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997125"/>
          </a:xfrm>
        </p:spPr>
        <p:txBody>
          <a:bodyPr>
            <a:normAutofit fontScale="92500" lnSpcReduction="20000"/>
          </a:bodyPr>
          <a:lstStyle/>
          <a:p>
            <a:pPr marL="0" indent="0">
              <a:buNone/>
            </a:pPr>
            <a:r>
              <a:rPr lang="en-US" dirty="0" smtClean="0"/>
              <a:t>Continued…</a:t>
            </a:r>
          </a:p>
          <a:p>
            <a:pPr marL="0" indent="0">
              <a:buNone/>
            </a:pPr>
            <a:r>
              <a:rPr lang="en-US" dirty="0"/>
              <a:t>“OCR enforces Title IX consistent with the federally protected due process rights of public school students and employees</a:t>
            </a:r>
            <a:r>
              <a:rPr lang="en-US" dirty="0" smtClean="0"/>
              <a:t>.  </a:t>
            </a:r>
            <a:r>
              <a:rPr lang="en-US" dirty="0"/>
              <a:t>Thus, for example, if a student, who was the only student harassed, insists that his or her name not be revealed, and the alleged harasser could not respond to the charges of sexual harassment without that information, in evaluating the school's response, OCR would not expect disciplinary action against an alleged harasser</a:t>
            </a:r>
            <a:r>
              <a:rPr lang="en-US" dirty="0" smtClean="0"/>
              <a:t>.</a:t>
            </a:r>
            <a:endParaRPr lang="en-US" dirty="0"/>
          </a:p>
          <a:p>
            <a:pPr marL="0" indent="0">
              <a:buNone/>
            </a:pPr>
            <a:r>
              <a:rPr lang="en-US" dirty="0"/>
              <a:t>At the same time, a school should evaluate the confidentiality request in the context of its responsibility to provide a safe and nondiscriminatory environment for all students</a:t>
            </a:r>
            <a:r>
              <a:rPr lang="en-US" dirty="0" smtClean="0"/>
              <a:t>.  </a:t>
            </a:r>
            <a:r>
              <a:rPr lang="en-US" dirty="0"/>
              <a:t>The factors that a school may consider in this regard include the seriousness of the alleged harassment, the age of the student harassed, whether there have been other complaints or reports of harassment against the alleged harasser, and the rights of the accused individual to receive information about the accuser and the allegations if a formal proceeding with sanctions may result</a:t>
            </a:r>
            <a:r>
              <a:rPr lang="en-US" dirty="0" smtClean="0"/>
              <a:t>.” </a:t>
            </a:r>
            <a:endParaRPr lang="en-US" dirty="0"/>
          </a:p>
          <a:p>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39142931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lnSpcReduction="10000"/>
          </a:bodyPr>
          <a:lstStyle/>
          <a:p>
            <a:pPr marL="0" indent="0">
              <a:buNone/>
            </a:pPr>
            <a:r>
              <a:rPr lang="en-US" b="1" dirty="0"/>
              <a:t>Act </a:t>
            </a:r>
            <a:r>
              <a:rPr lang="en-US" b="1" dirty="0" smtClean="0"/>
              <a:t>immediately </a:t>
            </a:r>
            <a:r>
              <a:rPr lang="en-US" b="1" dirty="0"/>
              <a:t>to </a:t>
            </a:r>
            <a:r>
              <a:rPr lang="en-US" b="1" dirty="0" smtClean="0"/>
              <a:t>end harassment</a:t>
            </a:r>
            <a:endParaRPr lang="en-US" b="1" dirty="0"/>
          </a:p>
          <a:p>
            <a:r>
              <a:rPr lang="en-US" dirty="0"/>
              <a:t>Acting immediately sends a message that the harassment is not acceptable.  </a:t>
            </a:r>
          </a:p>
          <a:p>
            <a:r>
              <a:rPr lang="en-US" dirty="0" smtClean="0"/>
              <a:t>It may be appropriate to provide “</a:t>
            </a:r>
            <a:r>
              <a:rPr lang="en-US" dirty="0"/>
              <a:t>interim measures,” individualized services offered as appropriate to either or both the reporting </a:t>
            </a:r>
            <a:r>
              <a:rPr lang="en-US" dirty="0" smtClean="0"/>
              <a:t>and responding </a:t>
            </a:r>
            <a:r>
              <a:rPr lang="en-US" dirty="0"/>
              <a:t>parties involved in an alleged incident of sexual misconduct, prior to an investigation or while </a:t>
            </a:r>
            <a:r>
              <a:rPr lang="en-US" dirty="0" smtClean="0"/>
              <a:t>an investigation </a:t>
            </a:r>
            <a:r>
              <a:rPr lang="en-US" dirty="0"/>
              <a:t>is pending</a:t>
            </a:r>
            <a:r>
              <a:rPr lang="en-US" dirty="0" smtClean="0"/>
              <a:t>.</a:t>
            </a:r>
          </a:p>
          <a:p>
            <a:pPr lvl="1"/>
            <a:r>
              <a:rPr lang="en-US" dirty="0" smtClean="0"/>
              <a:t>For example:  Counseling, extensions of time, modifications of class schedules, restrictions on contact, etc. </a:t>
            </a:r>
            <a:endParaRPr lang="en-US" dirty="0"/>
          </a:p>
          <a:p>
            <a:r>
              <a:rPr lang="en-US" dirty="0"/>
              <a:t>Inform complainants about their Title IX rights, any available resources (such as counseling, health, and mental health services), and their right to file a complaint with local law enforcement. </a:t>
            </a:r>
          </a:p>
          <a:p>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2692602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89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696967"/>
          </a:xfrm>
        </p:spPr>
        <p:txBody>
          <a:bodyPr>
            <a:normAutofit/>
          </a:bodyPr>
          <a:lstStyle/>
          <a:p>
            <a:pPr marL="0" indent="0">
              <a:buNone/>
            </a:pPr>
            <a:r>
              <a:rPr lang="en-US" b="1" dirty="0"/>
              <a:t>Investigations are </a:t>
            </a:r>
            <a:r>
              <a:rPr lang="en-US" b="1" dirty="0" smtClean="0"/>
              <a:t>important </a:t>
            </a:r>
            <a:endParaRPr lang="en-US" b="1" dirty="0"/>
          </a:p>
          <a:p>
            <a:r>
              <a:rPr lang="en-US" dirty="0"/>
              <a:t>It is the right thing to do!</a:t>
            </a:r>
          </a:p>
          <a:p>
            <a:pPr lvl="1"/>
            <a:r>
              <a:rPr lang="en-US" dirty="0"/>
              <a:t>Investigations are necessary to ensure equal access to education. </a:t>
            </a:r>
          </a:p>
          <a:p>
            <a:r>
              <a:rPr lang="en-US" dirty="0"/>
              <a:t>Legal reasons:</a:t>
            </a:r>
          </a:p>
          <a:p>
            <a:pPr lvl="1"/>
            <a:r>
              <a:rPr lang="en-US" dirty="0"/>
              <a:t>A school district must be able to demonstrate to a complaining student or parent, OCR, and/or DOJ that it has appropriately investigated and responded to all allegations of harassment.</a:t>
            </a:r>
          </a:p>
          <a:p>
            <a:pPr lvl="1"/>
            <a:r>
              <a:rPr lang="en-US" dirty="0"/>
              <a:t>If a school district knows about harassment but does not do anything, its failure to act may create liability</a:t>
            </a:r>
            <a:r>
              <a:rPr lang="en-US" dirty="0" smtClean="0"/>
              <a:t>.</a:t>
            </a:r>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267549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Title IX and its foundations </a:t>
            </a:r>
            <a:endParaRPr lang="en-US" dirty="0"/>
          </a:p>
        </p:txBody>
      </p:sp>
    </p:spTree>
    <p:extLst>
      <p:ext uri="{BB962C8B-B14F-4D97-AF65-F5344CB8AC3E}">
        <p14:creationId xmlns:p14="http://schemas.microsoft.com/office/powerpoint/2010/main" val="28799898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fontScale="70000" lnSpcReduction="20000"/>
          </a:bodyPr>
          <a:lstStyle/>
          <a:p>
            <a:pPr marL="0" indent="0">
              <a:buNone/>
            </a:pPr>
            <a:r>
              <a:rPr lang="en-US" b="1" dirty="0"/>
              <a:t>Investigate </a:t>
            </a:r>
            <a:r>
              <a:rPr lang="en-US" b="1" dirty="0" smtClean="0"/>
              <a:t>all allegations </a:t>
            </a:r>
            <a:r>
              <a:rPr lang="en-US" b="1" dirty="0"/>
              <a:t>of </a:t>
            </a:r>
            <a:r>
              <a:rPr lang="en-US" b="1" dirty="0" smtClean="0"/>
              <a:t>harassment</a:t>
            </a:r>
            <a:endParaRPr lang="en-US" b="1" dirty="0"/>
          </a:p>
          <a:p>
            <a:r>
              <a:rPr lang="en-US" dirty="0"/>
              <a:t>The inquiry must be prompt, thorough, and impartial. </a:t>
            </a:r>
            <a:r>
              <a:rPr lang="en-US" dirty="0" smtClean="0"/>
              <a:t>Consider the following steps:</a:t>
            </a:r>
          </a:p>
          <a:p>
            <a:pPr lvl="1"/>
            <a:r>
              <a:rPr lang="en-US" sz="1700" dirty="0" smtClean="0"/>
              <a:t>First, make an investigation plan including what questions to ask, who to interview, and logistics</a:t>
            </a:r>
          </a:p>
          <a:p>
            <a:pPr marL="612900" lvl="1" indent="-342900">
              <a:buFont typeface="+mj-lt"/>
              <a:buAutoNum type="arabicPeriod"/>
            </a:pPr>
            <a:r>
              <a:rPr lang="en-US" sz="1700" dirty="0"/>
              <a:t>Review applicable statutes, regulations, and school district policies and procedures.  </a:t>
            </a:r>
            <a:r>
              <a:rPr lang="en-US" sz="1700" dirty="0" smtClean="0"/>
              <a:t> Follow </a:t>
            </a:r>
            <a:r>
              <a:rPr lang="en-US" sz="1700" dirty="0"/>
              <a:t>all applicable policies and procedures throughout the investigation. </a:t>
            </a:r>
            <a:r>
              <a:rPr lang="en-US" sz="1700" dirty="0" smtClean="0"/>
              <a:t>Determine </a:t>
            </a:r>
            <a:r>
              <a:rPr lang="en-US" sz="1700" dirty="0"/>
              <a:t>whether state/local law requires notifying law enforcement </a:t>
            </a:r>
            <a:r>
              <a:rPr lang="en-US" sz="1700" dirty="0" smtClean="0"/>
              <a:t>officers.</a:t>
            </a:r>
          </a:p>
          <a:p>
            <a:pPr marL="612900" lvl="1" indent="-342900">
              <a:buFont typeface="+mj-lt"/>
              <a:buAutoNum type="arabicPeriod"/>
            </a:pPr>
            <a:r>
              <a:rPr lang="en-US" sz="1700" dirty="0" smtClean="0"/>
              <a:t>Ask </a:t>
            </a:r>
            <a:r>
              <a:rPr lang="en-US" sz="1700" dirty="0"/>
              <a:t>the complaining student or staff member for a full narrative of the </a:t>
            </a:r>
            <a:r>
              <a:rPr lang="en-US" sz="1700" dirty="0" smtClean="0"/>
              <a:t>facts.  Written </a:t>
            </a:r>
            <a:r>
              <a:rPr lang="en-US" sz="1700" dirty="0"/>
              <a:t>complaint forms are very helpful.  </a:t>
            </a:r>
          </a:p>
          <a:p>
            <a:pPr marL="612900" lvl="1" indent="-342900">
              <a:buFont typeface="+mj-lt"/>
              <a:buAutoNum type="arabicPeriod"/>
            </a:pPr>
            <a:r>
              <a:rPr lang="en-US" sz="1700" dirty="0" smtClean="0"/>
              <a:t>Review </a:t>
            </a:r>
            <a:r>
              <a:rPr lang="en-US" sz="1700" dirty="0"/>
              <a:t>the student/staff files of every individual allegedly involved in the </a:t>
            </a:r>
            <a:r>
              <a:rPr lang="en-US" sz="1700" dirty="0" smtClean="0"/>
              <a:t>incident.  Reviewing </a:t>
            </a:r>
            <a:r>
              <a:rPr lang="en-US" sz="1700" dirty="0"/>
              <a:t>the files will provide the investigator with key background facts that can inform his or her questioning of the victim, the alleged harasser, and witnesses.</a:t>
            </a:r>
          </a:p>
          <a:p>
            <a:pPr marL="612900" lvl="1" indent="-342900">
              <a:buFont typeface="+mj-lt"/>
              <a:buAutoNum type="arabicPeriod"/>
            </a:pPr>
            <a:r>
              <a:rPr lang="en-US" sz="1700" dirty="0" smtClean="0"/>
              <a:t>Interview </a:t>
            </a:r>
            <a:r>
              <a:rPr lang="en-US" sz="1700" dirty="0"/>
              <a:t>all alleged victims (which may or may not include the complainant</a:t>
            </a:r>
            <a:r>
              <a:rPr lang="en-US" sz="1700" dirty="0" smtClean="0"/>
              <a:t>).  Consider </a:t>
            </a:r>
            <a:r>
              <a:rPr lang="en-US" sz="1700" dirty="0"/>
              <a:t>asking: how the alleged harassment has affected the victim and whether the victim has any notes, emails, text messages, documentation, or other physical evidence</a:t>
            </a:r>
            <a:r>
              <a:rPr lang="en-US" sz="1700" dirty="0" smtClean="0"/>
              <a:t>.</a:t>
            </a:r>
          </a:p>
          <a:p>
            <a:pPr marL="612900" lvl="1" indent="-342900">
              <a:buFont typeface="+mj-lt"/>
              <a:buAutoNum type="arabicPeriod"/>
            </a:pPr>
            <a:r>
              <a:rPr lang="en-US" sz="1700" dirty="0" smtClean="0"/>
              <a:t>Interview </a:t>
            </a:r>
            <a:r>
              <a:rPr lang="en-US" sz="1700" dirty="0"/>
              <a:t>other </a:t>
            </a:r>
            <a:r>
              <a:rPr lang="en-US" sz="1700" dirty="0" smtClean="0"/>
              <a:t>witnesses to the extent necessary.</a:t>
            </a:r>
            <a:endParaRPr lang="en-US" sz="1700" dirty="0"/>
          </a:p>
          <a:p>
            <a:pPr marL="612900" lvl="1" indent="-342900">
              <a:buFont typeface="+mj-lt"/>
              <a:buAutoNum type="arabicPeriod"/>
            </a:pPr>
            <a:r>
              <a:rPr lang="en-US" sz="1700" dirty="0" smtClean="0"/>
              <a:t>Interview </a:t>
            </a:r>
            <a:r>
              <a:rPr lang="en-US" sz="1700" dirty="0"/>
              <a:t>the alleged harasser(s).</a:t>
            </a:r>
          </a:p>
          <a:p>
            <a:pPr marL="612900" lvl="1" indent="-342900">
              <a:buFont typeface="+mj-lt"/>
              <a:buAutoNum type="arabicPeriod"/>
            </a:pPr>
            <a:r>
              <a:rPr lang="en-US" sz="1700" dirty="0" smtClean="0"/>
              <a:t>Review </a:t>
            </a:r>
            <a:r>
              <a:rPr lang="en-US" sz="1700" dirty="0"/>
              <a:t>the notes from the </a:t>
            </a:r>
            <a:r>
              <a:rPr lang="en-US" sz="1700" dirty="0" smtClean="0"/>
              <a:t>interviews. Follow </a:t>
            </a:r>
            <a:r>
              <a:rPr lang="en-US" sz="1700" dirty="0"/>
              <a:t>up on any factual inconsistencies.  Re-interview as necessary. </a:t>
            </a:r>
          </a:p>
          <a:p>
            <a:r>
              <a:rPr lang="en-US" dirty="0"/>
              <a:t>Note:	Provide interviewees – whether they are the victim, a witness, </a:t>
            </a:r>
            <a:r>
              <a:rPr lang="en-US" dirty="0" smtClean="0"/>
              <a:t>or </a:t>
            </a:r>
            <a:r>
              <a:rPr lang="en-US" dirty="0"/>
              <a:t>the alleged harasser – with appropriate translation services </a:t>
            </a:r>
            <a:r>
              <a:rPr lang="en-US" dirty="0" smtClean="0"/>
              <a:t>if </a:t>
            </a:r>
            <a:r>
              <a:rPr lang="en-US" dirty="0"/>
              <a:t>the interviewee is an English Language Learner</a:t>
            </a:r>
            <a:r>
              <a:rPr lang="en-US" dirty="0" smtClean="0"/>
              <a:t>.</a:t>
            </a:r>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22680271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91</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22740"/>
            <a:ext cx="8568000" cy="3997125"/>
          </a:xfrm>
        </p:spPr>
        <p:txBody>
          <a:bodyPr>
            <a:normAutofit/>
          </a:bodyPr>
          <a:lstStyle/>
          <a:p>
            <a:pPr marL="0" indent="0">
              <a:buNone/>
            </a:pPr>
            <a:r>
              <a:rPr lang="en-US" dirty="0" smtClean="0"/>
              <a:t>(1) Review </a:t>
            </a:r>
            <a:r>
              <a:rPr lang="en-US" dirty="0"/>
              <a:t>applicable statutes, regulations, and school district policies and procedures.  Follow all applicable policies and procedures throughout the investigation</a:t>
            </a:r>
            <a:r>
              <a:rPr lang="en-US" dirty="0" smtClean="0"/>
              <a:t>.</a:t>
            </a:r>
            <a:endParaRPr lang="en-US" dirty="0"/>
          </a:p>
          <a:p>
            <a:r>
              <a:rPr lang="en-US" dirty="0" smtClean="0"/>
              <a:t>As </a:t>
            </a:r>
            <a:r>
              <a:rPr lang="en-US" dirty="0"/>
              <a:t>investigator, your first step is to </a:t>
            </a:r>
            <a:r>
              <a:rPr lang="en-US" dirty="0" smtClean="0"/>
              <a:t>review the district’s anti-harassment </a:t>
            </a:r>
            <a:r>
              <a:rPr lang="en-US" dirty="0"/>
              <a:t>policies and procedures.  Follow those procedures throughout your investigation!</a:t>
            </a:r>
          </a:p>
          <a:p>
            <a:pPr marL="0" indent="0">
              <a:buNone/>
            </a:pPr>
            <a:endParaRPr lang="en-US" dirty="0"/>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32992046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92</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a:bodyPr>
          <a:lstStyle/>
          <a:p>
            <a:pPr marL="0" indent="0">
              <a:buNone/>
            </a:pPr>
            <a:r>
              <a:rPr lang="en-US" dirty="0" smtClean="0"/>
              <a:t>(2) Ask </a:t>
            </a:r>
            <a:r>
              <a:rPr lang="en-US" dirty="0"/>
              <a:t>the complaining student or staff member for a full narrative of the </a:t>
            </a:r>
            <a:r>
              <a:rPr lang="en-US" dirty="0" smtClean="0"/>
              <a:t>facts. Written </a:t>
            </a:r>
            <a:r>
              <a:rPr lang="en-US" dirty="0"/>
              <a:t>complaint forms are very helpful.  A written form ensures that the investigator collects all relevant information, including:</a:t>
            </a:r>
          </a:p>
          <a:p>
            <a:pPr lvl="1"/>
            <a:r>
              <a:rPr lang="en-US" dirty="0"/>
              <a:t>Who, what, when, where;</a:t>
            </a:r>
          </a:p>
          <a:p>
            <a:pPr lvl="1"/>
            <a:r>
              <a:rPr lang="en-US" dirty="0"/>
              <a:t>Race, ethnicity, and gender of victim;</a:t>
            </a:r>
          </a:p>
          <a:p>
            <a:pPr lvl="1"/>
            <a:r>
              <a:rPr lang="en-US" dirty="0"/>
              <a:t>Students, teachers, and other staff involved;</a:t>
            </a:r>
          </a:p>
          <a:p>
            <a:pPr lvl="1"/>
            <a:r>
              <a:rPr lang="en-US" dirty="0"/>
              <a:t>Witnesses to the incident; and</a:t>
            </a:r>
          </a:p>
          <a:p>
            <a:pPr lvl="1"/>
            <a:r>
              <a:rPr lang="en-US" dirty="0"/>
              <a:t>The specific nature of the alleged harassment</a:t>
            </a:r>
            <a:r>
              <a:rPr lang="en-US" dirty="0" smtClean="0"/>
              <a:t>.</a:t>
            </a:r>
            <a:endParaRPr lang="en-US" dirty="0"/>
          </a:p>
          <a:p>
            <a:r>
              <a:rPr lang="en-US" dirty="0"/>
              <a:t>As soon as possible, provide </a:t>
            </a:r>
            <a:r>
              <a:rPr lang="en-US" dirty="0" smtClean="0"/>
              <a:t>the complainant with </a:t>
            </a:r>
            <a:r>
              <a:rPr lang="en-US" dirty="0"/>
              <a:t>a written complaint form.  Check to ensure that she provides all the information above.  Review her responses carefully before conducting any further interviews.</a:t>
            </a:r>
          </a:p>
          <a:p>
            <a:pPr marL="0" indent="0">
              <a:buNone/>
            </a:pPr>
            <a:endParaRPr lang="en-US" dirty="0"/>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11800669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93</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fontScale="85000" lnSpcReduction="10000"/>
          </a:bodyPr>
          <a:lstStyle/>
          <a:p>
            <a:pPr marL="0" indent="0">
              <a:buNone/>
            </a:pPr>
            <a:r>
              <a:rPr lang="en-US" dirty="0" smtClean="0"/>
              <a:t>(3) </a:t>
            </a:r>
            <a:r>
              <a:rPr lang="en-US" dirty="0"/>
              <a:t>Review the student/staff files of every individual allegedly involved in the </a:t>
            </a:r>
            <a:r>
              <a:rPr lang="en-US" dirty="0" smtClean="0"/>
              <a:t>incident. Reviewing </a:t>
            </a:r>
            <a:r>
              <a:rPr lang="en-US" dirty="0"/>
              <a:t>the files will provide the investigator with key background facts that can inform his or her questioning of the victim, the alleged harasser, and witnesses</a:t>
            </a:r>
            <a:r>
              <a:rPr lang="en-US" dirty="0" smtClean="0"/>
              <a:t>.</a:t>
            </a:r>
            <a:endParaRPr lang="en-US" dirty="0"/>
          </a:p>
          <a:p>
            <a:pPr marL="0" indent="0">
              <a:buNone/>
            </a:pPr>
            <a:r>
              <a:rPr lang="en-US" dirty="0" smtClean="0"/>
              <a:t>(4) Interview </a:t>
            </a:r>
            <a:r>
              <a:rPr lang="en-US" u="sng" dirty="0"/>
              <a:t>all</a:t>
            </a:r>
            <a:r>
              <a:rPr lang="en-US" dirty="0"/>
              <a:t> alleged victims (which may or may not include the complainant).</a:t>
            </a:r>
          </a:p>
          <a:p>
            <a:pPr marL="0" indent="0">
              <a:buNone/>
            </a:pPr>
            <a:r>
              <a:rPr lang="en-US" dirty="0"/>
              <a:t>In addition to the standard factual information listed in #2 above, the investigator should consider asking the victim(s) the following questions:</a:t>
            </a:r>
          </a:p>
          <a:p>
            <a:r>
              <a:rPr lang="en-US" dirty="0"/>
              <a:t>How did you react to the harassment?</a:t>
            </a:r>
          </a:p>
          <a:p>
            <a:r>
              <a:rPr lang="en-US" dirty="0"/>
              <a:t>How has the alleged harassment affected you and your experience at school?</a:t>
            </a:r>
          </a:p>
          <a:p>
            <a:r>
              <a:rPr lang="en-US" dirty="0"/>
              <a:t>Are there any other students, teachers, or staff that might have relevant information?</a:t>
            </a:r>
          </a:p>
          <a:p>
            <a:r>
              <a:rPr lang="en-US" dirty="0"/>
              <a:t>Do you have any notes, emails, text messages, documentation, or other physical evidence related to the incident?</a:t>
            </a:r>
          </a:p>
          <a:p>
            <a:r>
              <a:rPr lang="en-US" dirty="0"/>
              <a:t>How would you like to see this situation resolved?</a:t>
            </a:r>
          </a:p>
          <a:p>
            <a:pPr marL="0" indent="0">
              <a:buNone/>
            </a:pPr>
            <a:endParaRPr lang="en-US" dirty="0"/>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7955757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94</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lnSpcReduction="10000"/>
          </a:bodyPr>
          <a:lstStyle/>
          <a:p>
            <a:pPr marL="0" indent="0">
              <a:buNone/>
            </a:pPr>
            <a:r>
              <a:rPr lang="en-US" dirty="0" smtClean="0"/>
              <a:t>(5) Interview other witnesses, as necessary.</a:t>
            </a:r>
            <a:endParaRPr lang="en-US" dirty="0"/>
          </a:p>
          <a:p>
            <a:r>
              <a:rPr lang="en-US" dirty="0"/>
              <a:t>A full investigation includes interviews with all potential witnesses, even if the first few witnesses interviewed have provided identical information.</a:t>
            </a:r>
          </a:p>
          <a:p>
            <a:r>
              <a:rPr lang="en-US" dirty="0" smtClean="0"/>
              <a:t>The </a:t>
            </a:r>
            <a:r>
              <a:rPr lang="en-US" dirty="0"/>
              <a:t>investigator should consider asking the following questions:</a:t>
            </a:r>
          </a:p>
          <a:p>
            <a:pPr lvl="1"/>
            <a:r>
              <a:rPr lang="en-US" dirty="0"/>
              <a:t>Describe the alleged harasser’s general behavior toward the victim.</a:t>
            </a:r>
          </a:p>
          <a:p>
            <a:pPr lvl="1"/>
            <a:r>
              <a:rPr lang="en-US" dirty="0"/>
              <a:t>What, if anything, did the victim tell you about the incident?</a:t>
            </a:r>
          </a:p>
          <a:p>
            <a:pPr lvl="1"/>
            <a:r>
              <a:rPr lang="en-US" dirty="0"/>
              <a:t>Do you know of anyone else who might have relevant information?</a:t>
            </a:r>
          </a:p>
          <a:p>
            <a:pPr lvl="1"/>
            <a:r>
              <a:rPr lang="en-US" dirty="0"/>
              <a:t>Are you aware whether the alleged harasser has ever engaged in similar conduct in the past</a:t>
            </a:r>
            <a:r>
              <a:rPr lang="en-US" dirty="0" smtClean="0"/>
              <a:t>?</a:t>
            </a:r>
          </a:p>
          <a:p>
            <a:r>
              <a:rPr lang="en-US" dirty="0"/>
              <a:t>Be sure that you have captured all potential witnesses by encouraging your interviewees to list any other students or school personnel who could possibly have information about the incident. </a:t>
            </a:r>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32945667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14789"/>
            <a:ext cx="8568000" cy="3997125"/>
          </a:xfrm>
        </p:spPr>
        <p:txBody>
          <a:bodyPr>
            <a:normAutofit/>
          </a:bodyPr>
          <a:lstStyle/>
          <a:p>
            <a:pPr marL="0" indent="0">
              <a:buNone/>
            </a:pPr>
            <a:r>
              <a:rPr lang="en-US" dirty="0" smtClean="0"/>
              <a:t>(6) </a:t>
            </a:r>
            <a:r>
              <a:rPr lang="en-US" dirty="0"/>
              <a:t>Interview the alleged harasser(s).</a:t>
            </a:r>
          </a:p>
          <a:p>
            <a:r>
              <a:rPr lang="en-US" dirty="0"/>
              <a:t>T</a:t>
            </a:r>
            <a:r>
              <a:rPr lang="en-US" dirty="0" smtClean="0"/>
              <a:t>he </a:t>
            </a:r>
            <a:r>
              <a:rPr lang="en-US" dirty="0"/>
              <a:t>investigator should ask the alleged harasser about the basic facts surrounding the incident and give the alleged harasser an opportunity to explain the reasons for his or her actions. </a:t>
            </a:r>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31009130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96</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14789"/>
            <a:ext cx="8568000" cy="3997125"/>
          </a:xfrm>
        </p:spPr>
        <p:txBody>
          <a:bodyPr>
            <a:normAutofit/>
          </a:bodyPr>
          <a:lstStyle/>
          <a:p>
            <a:pPr marL="0" indent="0">
              <a:buNone/>
            </a:pPr>
            <a:r>
              <a:rPr lang="en-US" dirty="0" smtClean="0"/>
              <a:t>(7</a:t>
            </a:r>
            <a:r>
              <a:rPr lang="en-US" dirty="0"/>
              <a:t>) Review the notes from the interviews.</a:t>
            </a:r>
          </a:p>
          <a:p>
            <a:r>
              <a:rPr lang="en-US" dirty="0"/>
              <a:t>Follow up on any factual inconsistencies.  Re-interview </a:t>
            </a:r>
            <a:r>
              <a:rPr lang="en-US" dirty="0" smtClean="0"/>
              <a:t>witnesses, </a:t>
            </a:r>
            <a:r>
              <a:rPr lang="en-US" dirty="0"/>
              <a:t>as necessary.  </a:t>
            </a:r>
          </a:p>
          <a:p>
            <a:r>
              <a:rPr lang="en-US" dirty="0"/>
              <a:t>If </a:t>
            </a:r>
            <a:r>
              <a:rPr lang="en-US" dirty="0" smtClean="0"/>
              <a:t>the alleged harasser says </a:t>
            </a:r>
            <a:r>
              <a:rPr lang="en-US" dirty="0"/>
              <a:t>something that directly contradicts what </a:t>
            </a:r>
            <a:r>
              <a:rPr lang="en-US" dirty="0" smtClean="0"/>
              <a:t>the complainant </a:t>
            </a:r>
            <a:r>
              <a:rPr lang="en-US" dirty="0"/>
              <a:t>reported to you, </a:t>
            </a:r>
            <a:r>
              <a:rPr lang="en-US" dirty="0" smtClean="0"/>
              <a:t>circle </a:t>
            </a:r>
            <a:r>
              <a:rPr lang="en-US" dirty="0"/>
              <a:t>back with </a:t>
            </a:r>
            <a:r>
              <a:rPr lang="en-US" dirty="0" smtClean="0"/>
              <a:t>the complainant </a:t>
            </a:r>
            <a:r>
              <a:rPr lang="en-US" dirty="0"/>
              <a:t>to clarify her version of the events. </a:t>
            </a:r>
          </a:p>
        </p:txBody>
      </p:sp>
      <p:sp>
        <p:nvSpPr>
          <p:cNvPr id="2" name="Slide Title"/>
          <p:cNvSpPr>
            <a:spLocks noGrp="1"/>
          </p:cNvSpPr>
          <p:nvPr>
            <p:ph type="title"/>
          </p:nvPr>
        </p:nvSpPr>
        <p:spPr/>
        <p:txBody>
          <a:bodyPr/>
          <a:lstStyle/>
          <a:p>
            <a:r>
              <a:rPr lang="en-US" dirty="0" smtClean="0"/>
              <a:t>Investigation steps applied</a:t>
            </a:r>
            <a:endParaRPr lang="en-US" dirty="0"/>
          </a:p>
        </p:txBody>
      </p:sp>
    </p:spTree>
    <p:extLst>
      <p:ext uri="{BB962C8B-B14F-4D97-AF65-F5344CB8AC3E}">
        <p14:creationId xmlns:p14="http://schemas.microsoft.com/office/powerpoint/2010/main" val="5620728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97</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906838"/>
            <a:ext cx="8568000" cy="3997125"/>
          </a:xfrm>
        </p:spPr>
        <p:txBody>
          <a:bodyPr>
            <a:normAutofit fontScale="85000" lnSpcReduction="10000"/>
          </a:bodyPr>
          <a:lstStyle/>
          <a:p>
            <a:r>
              <a:rPr lang="en-US" dirty="0"/>
              <a:t>Be strategic.  Use your review of the relevant law and policies as a guide to what you need to find out. </a:t>
            </a:r>
          </a:p>
          <a:p>
            <a:r>
              <a:rPr lang="en-US" dirty="0"/>
              <a:t>Be consistent!  Follow the same investigative processes for each harassment complaint</a:t>
            </a:r>
            <a:r>
              <a:rPr lang="en-US" dirty="0" smtClean="0"/>
              <a:t>.</a:t>
            </a:r>
            <a:endParaRPr lang="en-US" dirty="0"/>
          </a:p>
          <a:p>
            <a:r>
              <a:rPr lang="en-US" dirty="0"/>
              <a:t>Develop a checklist of questions before each interview</a:t>
            </a:r>
            <a:r>
              <a:rPr lang="en-US" dirty="0" smtClean="0"/>
              <a:t>.</a:t>
            </a:r>
            <a:endParaRPr lang="en-US" dirty="0"/>
          </a:p>
          <a:p>
            <a:r>
              <a:rPr lang="en-US" dirty="0"/>
              <a:t>Interview questions should e</a:t>
            </a:r>
            <a:r>
              <a:rPr lang="en-US" dirty="0" smtClean="0"/>
              <a:t>licit </a:t>
            </a:r>
            <a:r>
              <a:rPr lang="en-US" dirty="0"/>
              <a:t>the </a:t>
            </a:r>
            <a:r>
              <a:rPr lang="en-US" dirty="0" smtClean="0"/>
              <a:t>facts, </a:t>
            </a:r>
            <a:r>
              <a:rPr lang="en-US" dirty="0"/>
              <a:t>but </a:t>
            </a:r>
            <a:r>
              <a:rPr lang="en-US" dirty="0" smtClean="0"/>
              <a:t>should be </a:t>
            </a:r>
            <a:r>
              <a:rPr lang="en-US" dirty="0"/>
              <a:t>open-ended so as to allow the interviewees to tell their side of the story</a:t>
            </a:r>
            <a:r>
              <a:rPr lang="en-US" dirty="0" smtClean="0"/>
              <a:t>.</a:t>
            </a:r>
          </a:p>
          <a:p>
            <a:r>
              <a:rPr lang="en-US" dirty="0"/>
              <a:t>Ask follow-up questions if needed (“Is there anything else you think we should know</a:t>
            </a:r>
            <a:r>
              <a:rPr lang="en-US" dirty="0" smtClean="0"/>
              <a:t>?”).</a:t>
            </a:r>
          </a:p>
          <a:p>
            <a:r>
              <a:rPr lang="en-US" dirty="0"/>
              <a:t>Take notes either during the interviews or immediately following the interviews.  The notes should state the facts, not the investigator’s opinions.  </a:t>
            </a:r>
          </a:p>
          <a:p>
            <a:r>
              <a:rPr lang="en-US" dirty="0"/>
              <a:t>Provide interviewees – whether they are the victim, a witness, or the alleged harasser – with appropriate translation services if the interviewee is an English Language Learner.</a:t>
            </a:r>
          </a:p>
          <a:p>
            <a:endParaRPr lang="en-US" dirty="0"/>
          </a:p>
        </p:txBody>
      </p:sp>
      <p:sp>
        <p:nvSpPr>
          <p:cNvPr id="2" name="Slide Title"/>
          <p:cNvSpPr>
            <a:spLocks noGrp="1"/>
          </p:cNvSpPr>
          <p:nvPr>
            <p:ph type="title"/>
          </p:nvPr>
        </p:nvSpPr>
        <p:spPr/>
        <p:txBody>
          <a:bodyPr/>
          <a:lstStyle/>
          <a:p>
            <a:r>
              <a:rPr lang="en-US" dirty="0" smtClean="0"/>
              <a:t>Tips for an effective investigation</a:t>
            </a:r>
            <a:endParaRPr lang="en-US" dirty="0"/>
          </a:p>
        </p:txBody>
      </p:sp>
    </p:spTree>
    <p:extLst>
      <p:ext uri="{BB962C8B-B14F-4D97-AF65-F5344CB8AC3E}">
        <p14:creationId xmlns:p14="http://schemas.microsoft.com/office/powerpoint/2010/main" val="354670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98</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3997125"/>
          </a:xfrm>
        </p:spPr>
        <p:txBody>
          <a:bodyPr>
            <a:normAutofit/>
          </a:bodyPr>
          <a:lstStyle/>
          <a:p>
            <a:r>
              <a:rPr lang="en-US" dirty="0" smtClean="0"/>
              <a:t>Provide written notice of the outcome of disciplinary proceedings to both parties concurrently.</a:t>
            </a:r>
          </a:p>
          <a:p>
            <a:r>
              <a:rPr lang="en-US" dirty="0" smtClean="0"/>
              <a:t>The content of the notice may vary depending on the underlying allegations and the age of the students.</a:t>
            </a:r>
          </a:p>
          <a:p>
            <a:r>
              <a:rPr lang="en-US" dirty="0" smtClean="0"/>
              <a:t>Inform the reporting party’s parents (or directly to the student, if the student is 18): </a:t>
            </a:r>
          </a:p>
          <a:p>
            <a:pPr lvl="1"/>
            <a:r>
              <a:rPr lang="en-US" dirty="0" smtClean="0"/>
              <a:t>Whether the school found that the alleged conduct occurred</a:t>
            </a:r>
            <a:r>
              <a:rPr lang="en-US" dirty="0"/>
              <a:t>;</a:t>
            </a:r>
            <a:endParaRPr lang="en-US" dirty="0" smtClean="0"/>
          </a:p>
          <a:p>
            <a:pPr lvl="1"/>
            <a:r>
              <a:rPr lang="en-US" dirty="0"/>
              <a:t>A</a:t>
            </a:r>
            <a:r>
              <a:rPr lang="en-US" dirty="0" smtClean="0"/>
              <a:t>ny individual remedies offered to the reporting party or any sanctions imposed on the responding party that directly relate to the reporting party; and </a:t>
            </a:r>
          </a:p>
          <a:p>
            <a:pPr lvl="1"/>
            <a:r>
              <a:rPr lang="en-US" dirty="0"/>
              <a:t>O</a:t>
            </a:r>
            <a:r>
              <a:rPr lang="en-US" dirty="0" smtClean="0"/>
              <a:t>ther steps the school has taken to eliminate the hostile environment, if applicable.</a:t>
            </a:r>
            <a:endParaRPr lang="en-US" dirty="0"/>
          </a:p>
        </p:txBody>
      </p:sp>
      <p:sp>
        <p:nvSpPr>
          <p:cNvPr id="2" name="Slide Title"/>
          <p:cNvSpPr>
            <a:spLocks noGrp="1"/>
          </p:cNvSpPr>
          <p:nvPr>
            <p:ph type="title"/>
          </p:nvPr>
        </p:nvSpPr>
        <p:spPr/>
        <p:txBody>
          <a:bodyPr/>
          <a:lstStyle/>
          <a:p>
            <a:r>
              <a:rPr lang="en-US" dirty="0" smtClean="0"/>
              <a:t>After an investigation</a:t>
            </a:r>
            <a:endParaRPr lang="en-US" dirty="0"/>
          </a:p>
        </p:txBody>
      </p:sp>
    </p:spTree>
    <p:extLst>
      <p:ext uri="{BB962C8B-B14F-4D97-AF65-F5344CB8AC3E}">
        <p14:creationId xmlns:p14="http://schemas.microsoft.com/office/powerpoint/2010/main" val="40479426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99</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803475"/>
            <a:ext cx="8568000" cy="3997125"/>
          </a:xfrm>
        </p:spPr>
        <p:txBody>
          <a:bodyPr>
            <a:normAutofit/>
          </a:bodyPr>
          <a:lstStyle/>
          <a:p>
            <a:pPr marL="0" indent="0">
              <a:buNone/>
            </a:pPr>
            <a:r>
              <a:rPr lang="en-US" b="1" dirty="0" smtClean="0"/>
              <a:t>Be careful about the language you use</a:t>
            </a:r>
            <a:endParaRPr lang="en-US" b="1" dirty="0"/>
          </a:p>
          <a:p>
            <a:r>
              <a:rPr lang="en-US" dirty="0"/>
              <a:t>What do you think about the following comments?</a:t>
            </a:r>
          </a:p>
          <a:p>
            <a:pPr lvl="1"/>
            <a:r>
              <a:rPr lang="en-US" dirty="0"/>
              <a:t>A teacher said that a student “gives back about as much as he gets” and that he just “needs to stay away from certain kids” and “learn how to make life easier for himself.” </a:t>
            </a:r>
          </a:p>
          <a:p>
            <a:pPr lvl="1"/>
            <a:r>
              <a:rPr lang="en-US" dirty="0"/>
              <a:t>A teacher said that a student “brought some of this on himself</a:t>
            </a:r>
            <a:r>
              <a:rPr lang="en-US" dirty="0" smtClean="0"/>
              <a:t>.”</a:t>
            </a:r>
          </a:p>
          <a:p>
            <a:pPr marL="270000" lvl="1" indent="0">
              <a:buNone/>
            </a:pPr>
            <a:r>
              <a:rPr lang="en-US" dirty="0" smtClean="0"/>
              <a:t>(</a:t>
            </a:r>
            <a:r>
              <a:rPr lang="en-US" i="1" dirty="0" smtClean="0"/>
              <a:t>Eilenfeldt </a:t>
            </a:r>
            <a:r>
              <a:rPr lang="en-US" i="1" dirty="0"/>
              <a:t>v. United C.U.S.D. #304 Board of </a:t>
            </a:r>
            <a:r>
              <a:rPr lang="en-US" i="1" dirty="0" smtClean="0"/>
              <a:t>Education</a:t>
            </a:r>
            <a:r>
              <a:rPr lang="en-US" dirty="0" smtClean="0"/>
              <a:t>)</a:t>
            </a:r>
            <a:endParaRPr lang="en-US" dirty="0"/>
          </a:p>
          <a:p>
            <a:endParaRPr lang="en-US" dirty="0"/>
          </a:p>
        </p:txBody>
      </p:sp>
      <p:sp>
        <p:nvSpPr>
          <p:cNvPr id="2" name="Slide Title"/>
          <p:cNvSpPr>
            <a:spLocks noGrp="1"/>
          </p:cNvSpPr>
          <p:nvPr>
            <p:ph type="title"/>
          </p:nvPr>
        </p:nvSpPr>
        <p:spPr/>
        <p:txBody>
          <a:bodyPr/>
          <a:lstStyle/>
          <a:p>
            <a:r>
              <a:rPr lang="en-US" dirty="0" smtClean="0"/>
              <a:t>You receive an allegation of harassment: Now what?</a:t>
            </a:r>
            <a:endParaRPr lang="en-US" dirty="0"/>
          </a:p>
        </p:txBody>
      </p:sp>
    </p:spTree>
    <p:extLst>
      <p:ext uri="{BB962C8B-B14F-4D97-AF65-F5344CB8AC3E}">
        <p14:creationId xmlns:p14="http://schemas.microsoft.com/office/powerpoint/2010/main" val="426668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373</TotalTime>
  <Words>17677</Words>
  <Application>Microsoft Office PowerPoint</Application>
  <PresentationFormat>On-screen Show (16:9)</PresentationFormat>
  <Paragraphs>1757</Paragraphs>
  <Slides>184</Slides>
  <Notes>117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184</vt:i4>
      </vt:variant>
    </vt:vector>
  </HeadingPairs>
  <TitlesOfParts>
    <vt:vector size="192" baseType="lpstr">
      <vt:lpstr>Arial Unicode MS</vt:lpstr>
      <vt:lpstr>ＭＳ Ｐゴシック</vt:lpstr>
      <vt:lpstr>Arial</vt:lpstr>
      <vt:lpstr>Calibri</vt:lpstr>
      <vt:lpstr>Courier New</vt:lpstr>
      <vt:lpstr>Georgia</vt:lpstr>
      <vt:lpstr>Telefonica Text</vt:lpstr>
      <vt:lpstr>Blank</vt:lpstr>
      <vt:lpstr>Title IX</vt:lpstr>
      <vt:lpstr>Agenda</vt:lpstr>
      <vt:lpstr>PowerPoint Presentation</vt:lpstr>
      <vt:lpstr>True or False</vt:lpstr>
      <vt:lpstr>True or False</vt:lpstr>
      <vt:lpstr>True or False</vt:lpstr>
      <vt:lpstr>True or False</vt:lpstr>
      <vt:lpstr>True or False</vt:lpstr>
      <vt:lpstr>Title IX and its foundations </vt:lpstr>
      <vt:lpstr>What is Title IX, and why did Congress enact it?</vt:lpstr>
      <vt:lpstr>What is Title IX, and why did Congress enact it?</vt:lpstr>
      <vt:lpstr>What is Title IX, and why did Congress enact it?</vt:lpstr>
      <vt:lpstr>What is Title IX, and why did Congress enact it?</vt:lpstr>
      <vt:lpstr>What is Title IX, and why did Congress enact it?</vt:lpstr>
      <vt:lpstr>What is Title IX, and why did Congress enact it?</vt:lpstr>
      <vt:lpstr>Title IX: The law</vt:lpstr>
      <vt:lpstr>What institutions are covered by Title IX?</vt:lpstr>
      <vt:lpstr>Who is protected by Title IX?</vt:lpstr>
      <vt:lpstr>What is discrimination “on the basis of sex”?</vt:lpstr>
      <vt:lpstr>What is discrimination “on the basis of sex”?</vt:lpstr>
      <vt:lpstr>What is discrimination “on the basis of sex”?</vt:lpstr>
      <vt:lpstr>What is discrimination “on the basis of sex”?</vt:lpstr>
      <vt:lpstr>Retaliation</vt:lpstr>
      <vt:lpstr>Retaliation</vt:lpstr>
      <vt:lpstr>Retaliation</vt:lpstr>
      <vt:lpstr>What is OCR? What does it do?</vt:lpstr>
      <vt:lpstr>Some Definitions</vt:lpstr>
      <vt:lpstr>Selected OCR Title IX Policy Guidance</vt:lpstr>
      <vt:lpstr>Selected OCR Title IX Policy Guidance, continued…</vt:lpstr>
      <vt:lpstr>A quick caveat regarding ED regulations and guidance</vt:lpstr>
      <vt:lpstr>A quick caveat regarding ED regulations and guidance</vt:lpstr>
      <vt:lpstr>What is OCR? What does it do?</vt:lpstr>
      <vt:lpstr>What is OCR? What does it do?</vt:lpstr>
      <vt:lpstr>Bullying and sexual harassment</vt:lpstr>
      <vt:lpstr>Title IX: The law</vt:lpstr>
      <vt:lpstr>Connecticut Law:  Bullying </vt:lpstr>
      <vt:lpstr>Connecticut Law:  Bullying  </vt:lpstr>
      <vt:lpstr>Connecticut Law:  Bullying  </vt:lpstr>
      <vt:lpstr>PowerPoint Presentation</vt:lpstr>
      <vt:lpstr>Cyberbullying</vt:lpstr>
      <vt:lpstr>Cyberbullying</vt:lpstr>
      <vt:lpstr>Sexting and Cyberbullying </vt:lpstr>
      <vt:lpstr>Sexting and Cyberbullying in the News</vt:lpstr>
      <vt:lpstr>Sexting and Cyberbullying</vt:lpstr>
      <vt:lpstr>Emerging Issues in Cyberbullying</vt:lpstr>
      <vt:lpstr>Why is bullying such a “hot” topic?</vt:lpstr>
      <vt:lpstr>Why is bullying such a “hot” topic?</vt:lpstr>
      <vt:lpstr>Why is bullying such a “hot” topic?</vt:lpstr>
      <vt:lpstr>Why is bullying such a “hot” topic?</vt:lpstr>
      <vt:lpstr>Why is bullying such a “hot” topic?</vt:lpstr>
      <vt:lpstr>What is harassment?</vt:lpstr>
      <vt:lpstr>What is sexual harassment?</vt:lpstr>
      <vt:lpstr>When is bullying considered harassment under Title IX?</vt:lpstr>
      <vt:lpstr>What is sexual harassment?</vt:lpstr>
      <vt:lpstr>Is this sexual harassment?</vt:lpstr>
      <vt:lpstr>Hypothetical </vt:lpstr>
      <vt:lpstr>PowerPoint Presentation</vt:lpstr>
      <vt:lpstr>Hypothetical </vt:lpstr>
      <vt:lpstr>Is this sexual harassment?</vt:lpstr>
      <vt:lpstr>Hypothetical </vt:lpstr>
      <vt:lpstr>What is sexual harassment?</vt:lpstr>
      <vt:lpstr>What is sexual harassment?</vt:lpstr>
      <vt:lpstr>What must schools do?</vt:lpstr>
      <vt:lpstr>What are some of the risks of violating Title IX?</vt:lpstr>
      <vt:lpstr>Standards of liability</vt:lpstr>
      <vt:lpstr>Deliberate Indifference</vt:lpstr>
      <vt:lpstr>Recent examples of private litigation</vt:lpstr>
      <vt:lpstr>Recent examples of private litigation</vt:lpstr>
      <vt:lpstr>OCR complaints/investigations of sexual harassment</vt:lpstr>
      <vt:lpstr>OCR complaints/investigations of sexual harassment</vt:lpstr>
      <vt:lpstr>OCR complaints/investigations of sexual harassment</vt:lpstr>
      <vt:lpstr>OCR complaints/investigations of sexual harassment</vt:lpstr>
      <vt:lpstr>OCR complaints/investigations of sexual harassment</vt:lpstr>
      <vt:lpstr>OCR complaints/investigations of sexual harassment</vt:lpstr>
      <vt:lpstr>OCR complaints/investigations of sexual harassment</vt:lpstr>
      <vt:lpstr>OCR enforcement via Consent Decree: Anoka-Hennepin</vt:lpstr>
      <vt:lpstr>OCR enforcement via Consent Decree: Anoka-Hennepin</vt:lpstr>
      <vt:lpstr>OCR enforcement via Consent Decree: Anoka-Hennepin</vt:lpstr>
      <vt:lpstr>OCR enforcement via Resolution Agreement: Pasadena USD</vt:lpstr>
      <vt:lpstr>OCR enforcement via Resolution Agreement: Pasadena USD</vt:lpstr>
      <vt:lpstr>Practically speaking, what does Title IX require?</vt:lpstr>
      <vt:lpstr>Before a complaint is made, a school district should:</vt:lpstr>
      <vt:lpstr>You receive an allegation of harassment: Now what?</vt:lpstr>
      <vt:lpstr>You receive an allegation of harassment: Now what?</vt:lpstr>
      <vt:lpstr>You receive an allegation of harassment: Now what?</vt:lpstr>
      <vt:lpstr>You receive an allegation of harassment: Now what?</vt:lpstr>
      <vt:lpstr>You receive an allegation of harassment: Now what?</vt:lpstr>
      <vt:lpstr>You receive an allegation of harassment: Now what?</vt:lpstr>
      <vt:lpstr>You receive an allegation of harassment: Now what?</vt:lpstr>
      <vt:lpstr>You receive an allegation of harassment: Now what?</vt:lpstr>
      <vt:lpstr>Investigation steps applied</vt:lpstr>
      <vt:lpstr>Investigation steps applied</vt:lpstr>
      <vt:lpstr>Investigation steps applied</vt:lpstr>
      <vt:lpstr>Investigation steps applied</vt:lpstr>
      <vt:lpstr>Investigation steps applied</vt:lpstr>
      <vt:lpstr>Investigation steps applied</vt:lpstr>
      <vt:lpstr>Tips for an effective investigation</vt:lpstr>
      <vt:lpstr>After an investigation</vt:lpstr>
      <vt:lpstr>You receive an allegation of harassment: Now what?</vt:lpstr>
      <vt:lpstr>“Dangerous Words,” compiled by Nat’l Women’s Law Center</vt:lpstr>
      <vt:lpstr>You receive an allegation of harassment:  Now what?</vt:lpstr>
      <vt:lpstr>You receive an allegation of harassment: Now what?</vt:lpstr>
      <vt:lpstr>You receive an allegation of harassment: Now what?</vt:lpstr>
      <vt:lpstr>You receive an allegation of harassment: Now what?</vt:lpstr>
      <vt:lpstr>Sexual violence</vt:lpstr>
      <vt:lpstr>What is sexual violence?</vt:lpstr>
      <vt:lpstr>OCR sexual violence enforcement</vt:lpstr>
      <vt:lpstr>Why is sexual violence a focus under Title IX?</vt:lpstr>
      <vt:lpstr>Sexual violence as sexual harassment</vt:lpstr>
      <vt:lpstr>Sexual violence as sexual harassment</vt:lpstr>
      <vt:lpstr>Sexual violence as sexual harassment</vt:lpstr>
      <vt:lpstr>Sexual violence as sexual harassment</vt:lpstr>
      <vt:lpstr>District obligations concerning sexual violence</vt:lpstr>
      <vt:lpstr>District obligations concerning sexual violence</vt:lpstr>
      <vt:lpstr>District obligations concerning sexual violence</vt:lpstr>
      <vt:lpstr>District obligations concerning sexual violence</vt:lpstr>
      <vt:lpstr>District obligations concerning sexual violence</vt:lpstr>
      <vt:lpstr>District obligations concerning sexual violence</vt:lpstr>
      <vt:lpstr>District obligations concerning sexual violence</vt:lpstr>
      <vt:lpstr>Another case study</vt:lpstr>
      <vt:lpstr>Another case study continued</vt:lpstr>
      <vt:lpstr>Transgender students</vt:lpstr>
      <vt:lpstr>Bullying and harassment based on sex</vt:lpstr>
      <vt:lpstr>OCR internal memo on transgender students</vt:lpstr>
      <vt:lpstr>Legal events following revocation of OCR DCL (Feb.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DCL (Feb. 2017)</vt:lpstr>
      <vt:lpstr>Athletics</vt:lpstr>
      <vt:lpstr>Athletics</vt:lpstr>
      <vt:lpstr>Athletics</vt:lpstr>
      <vt:lpstr>OCR enforcement of equal access to athletic opportunities</vt:lpstr>
      <vt:lpstr>OCR enforcement of equal access to athletic opportunities</vt:lpstr>
      <vt:lpstr>ED’s Three-Part Test</vt:lpstr>
      <vt:lpstr>ED’s Three-Part Test: Prong One (proportionality)</vt:lpstr>
      <vt:lpstr>ED’s Three-Part Test: Prong One (proportionality)</vt:lpstr>
      <vt:lpstr>ED’s Three-Part Test: Prong One (proportionality)</vt:lpstr>
      <vt:lpstr>ED’s Three-Part Test: Prong Two (Program Expansion)</vt:lpstr>
      <vt:lpstr>ED’s Three-Part Test: Prong Two (Program Expansion)</vt:lpstr>
      <vt:lpstr>ED’s Three-Part Test: Prong Three (Full and Effective Accommodation)</vt:lpstr>
      <vt:lpstr>ED’s Three-Part Test: Prong Three (Full and Effective Accommodation)</vt:lpstr>
      <vt:lpstr>Athletics</vt:lpstr>
      <vt:lpstr>Hypothetical</vt:lpstr>
      <vt:lpstr>Pregnant and parenting students</vt:lpstr>
      <vt:lpstr>Pregnant and parenting students</vt:lpstr>
      <vt:lpstr>Pregnant and parenting students: 2013 OCR Dear Colleague Letter and Pamphlet</vt:lpstr>
      <vt:lpstr>Pregnant and parenting students: 2013 OCR Dear Colleague Letter and Pamphlet</vt:lpstr>
      <vt:lpstr>Pregnant and parenting students: 2013 OCR Dear Colleague Letter and Pamphlet</vt:lpstr>
      <vt:lpstr>Pregnant and parenting students: 2013 OCR Dear Colleague Letter and Pamphlet</vt:lpstr>
      <vt:lpstr>Pregnant and parenting students: Hypothetical</vt:lpstr>
      <vt:lpstr>Pregnant and parenting students:  National Women’s Law Center Recommendations</vt:lpstr>
      <vt:lpstr>Single-sex classes and programs</vt:lpstr>
      <vt:lpstr>Single-sex programs</vt:lpstr>
      <vt:lpstr>Single-sex programs</vt:lpstr>
      <vt:lpstr>Single-sex classes and extra-curricular activities: How to do it</vt:lpstr>
      <vt:lpstr>Title IX and single-sex education</vt:lpstr>
      <vt:lpstr>Single-sex classes and extra-curricular activities: Hypothetical</vt:lpstr>
      <vt:lpstr>Single-sex classes and extra-curricular activities</vt:lpstr>
      <vt:lpstr>Gender equity in career and technical education</vt:lpstr>
      <vt:lpstr>OCR Guidance on gender equity in CTE</vt:lpstr>
      <vt:lpstr>OCR guidance on gender equity in CTE</vt:lpstr>
      <vt:lpstr>OCR guidance on gender equity in CTE</vt:lpstr>
      <vt:lpstr>Gender equity in CTE: Hypothetical</vt:lpstr>
      <vt:lpstr>Discipline</vt:lpstr>
      <vt:lpstr>Title IX: Discipline</vt:lpstr>
      <vt:lpstr>Title IX:  Discipline</vt:lpstr>
      <vt:lpstr>Title IX: Discipline</vt:lpstr>
      <vt:lpstr>Title IX: Discipline</vt:lpstr>
      <vt:lpstr>Title IX: Discipline</vt:lpstr>
      <vt:lpstr>Title IX Coordinators</vt:lpstr>
      <vt:lpstr>What are the responsibilities of Title IX Coordinators?</vt:lpstr>
      <vt:lpstr>What are the responsibilities of Title IX Coordinators?</vt:lpstr>
      <vt:lpstr>What are the responsibilities of Title IX Coordinators?</vt:lpstr>
      <vt:lpstr>PowerPoint Presentation</vt:lpstr>
      <vt:lpstr>True or False</vt:lpstr>
      <vt:lpstr>True or False</vt:lpstr>
      <vt:lpstr>True or False</vt:lpstr>
      <vt:lpstr>True or False</vt:lpstr>
      <vt:lpstr>True or False</vt:lpstr>
      <vt:lpstr>Contact Us</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Wood, Adrian</dc:creator>
  <cp:keywords/>
  <dc:description/>
  <cp:lastModifiedBy>Wood, Adrian</cp:lastModifiedBy>
  <cp:revision>65</cp:revision>
  <cp:lastPrinted>2017-10-26T16:33:06Z</cp:lastPrinted>
  <dcterms:created xsi:type="dcterms:W3CDTF">2017-08-29T23:14:34Z</dcterms:created>
  <dcterms:modified xsi:type="dcterms:W3CDTF">2018-01-12T14:31:34Z</dcterms:modified>
  <cp:category/>
  <cp:contentStatus/>
  <cp:version>0</cp:version>
</cp:coreProperties>
</file>