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CF8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104" d="100"/>
          <a:sy n="104" d="100"/>
        </p:scale>
        <p:origin x="69"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8/10/relationships/authors" Target="author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4004FF-A403-4D0C-8143-DBEE9899AACD}"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90F58F-3D09-44BE-BE48-7C3BA48AA92F}" type="slidenum">
              <a:rPr lang="en-US" smtClean="0"/>
              <a:t>‹#›</a:t>
            </a:fld>
            <a:endParaRPr lang="en-US"/>
          </a:p>
        </p:txBody>
      </p:sp>
    </p:spTree>
    <p:extLst>
      <p:ext uri="{BB962C8B-B14F-4D97-AF65-F5344CB8AC3E}">
        <p14:creationId xmlns:p14="http://schemas.microsoft.com/office/powerpoint/2010/main" val="133419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342900" indent="-342900">
              <a:lnSpc>
                <a:spcPts val="2812"/>
              </a:lnSpc>
              <a:buFont typeface="Calibri,Sans-Serif"/>
              <a:buChar char="-"/>
            </a:pPr>
            <a:endParaRPr lang="en-US"/>
          </a:p>
          <a:p>
            <a:pPr marL="342900" indent="-342900">
              <a:lnSpc>
                <a:spcPts val="2812"/>
              </a:lnSpc>
              <a:buFont typeface="Calibri,Sans-Serif"/>
              <a:buChar char="-"/>
            </a:pP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highlight>
                <a:srgbClr val="FFFFFF"/>
              </a:highlight>
              <a:cs typeface="+mn-lt"/>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49</a:t>
            </a:fld>
            <a:endParaRPr lang="cs-CZ"/>
          </a:p>
        </p:txBody>
      </p:sp>
    </p:spTree>
    <p:extLst>
      <p:ext uri="{BB962C8B-B14F-4D97-AF65-F5344CB8AC3E}">
        <p14:creationId xmlns:p14="http://schemas.microsoft.com/office/powerpoint/2010/main" val="1852362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0E9BF-6053-B20D-A76B-284AC08676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5A7112-0D96-BB9F-4687-DCAC3A5FB0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E89EE0-EEBD-2240-693C-91B2F170FE92}"/>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5" name="Footer Placeholder 4">
            <a:extLst>
              <a:ext uri="{FF2B5EF4-FFF2-40B4-BE49-F238E27FC236}">
                <a16:creationId xmlns:a16="http://schemas.microsoft.com/office/drawing/2014/main" id="{DC564A34-815F-4084-C83C-40405FF71A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1311A7-73B3-BB15-FE7C-46CFC9634085}"/>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2147484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9A504-14F7-50A5-765B-EC17649E43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EB8304-6A22-C984-16B6-DF8916A715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0C645F-29A4-3764-040A-40A0DF4B0100}"/>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5" name="Footer Placeholder 4">
            <a:extLst>
              <a:ext uri="{FF2B5EF4-FFF2-40B4-BE49-F238E27FC236}">
                <a16:creationId xmlns:a16="http://schemas.microsoft.com/office/drawing/2014/main" id="{889C0AC0-06D6-52CB-A06D-4D03424B8F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35EA32-2FE8-6608-82A1-E4724AF3152C}"/>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778165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AF7313-B44B-CB0A-1A7B-A4CE2D928C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E263F3-7C69-E45A-848B-246B0D2606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A4443E-BF16-7F2A-A3EC-513A9F77743E}"/>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5" name="Footer Placeholder 4">
            <a:extLst>
              <a:ext uri="{FF2B5EF4-FFF2-40B4-BE49-F238E27FC236}">
                <a16:creationId xmlns:a16="http://schemas.microsoft.com/office/drawing/2014/main" id="{D420A8F7-6B0C-D37E-178F-AFE9D88C2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7FFD1D-201C-0E00-580D-8DB037606C5A}"/>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4260078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18DE1-B5B2-D23B-6F9B-6C3CA35072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933EC4-EBD9-C3DA-8E33-431F681136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FC78A-C987-15FB-2353-FC6B30CB6C46}"/>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5" name="Footer Placeholder 4">
            <a:extLst>
              <a:ext uri="{FF2B5EF4-FFF2-40B4-BE49-F238E27FC236}">
                <a16:creationId xmlns:a16="http://schemas.microsoft.com/office/drawing/2014/main" id="{5C986C10-74D8-19E5-D37F-22DAFA83CC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E0599F-1CEA-FBD5-46BB-39D5C3DD43D5}"/>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347935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24B18-55CB-8B52-73A8-9B0045E5AA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70F1C4-9207-D211-422B-EE0FA08415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EB6F24-6B05-8F09-93B8-D65E67D2C733}"/>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5" name="Footer Placeholder 4">
            <a:extLst>
              <a:ext uri="{FF2B5EF4-FFF2-40B4-BE49-F238E27FC236}">
                <a16:creationId xmlns:a16="http://schemas.microsoft.com/office/drawing/2014/main" id="{F2D5473F-C83A-9A73-4956-52AAEF0CF4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BACE1-97DF-54D2-2223-502FD550FB91}"/>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372804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2155D-F8E4-999A-0395-E714E38E7F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75D100-4F0C-3609-FDB4-73C373D7B7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BC746F-0156-444C-8DD7-916AF0198B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5F6B48-F83C-6351-555D-0CA6462C898C}"/>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6" name="Footer Placeholder 5">
            <a:extLst>
              <a:ext uri="{FF2B5EF4-FFF2-40B4-BE49-F238E27FC236}">
                <a16:creationId xmlns:a16="http://schemas.microsoft.com/office/drawing/2014/main" id="{EB74D669-29CE-8575-2529-0C6B79574D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B6235-2853-5448-F199-3BA5BF052E4A}"/>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1019355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A45B5-36F9-FB56-D54E-D36CFFDBE8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9E93D7-B8B7-8A0D-CD02-0CEFF7F877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5BB45E-7AAE-88A4-EDCC-07FF24C378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453A49-6F1C-C464-1896-D6A55FD838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DC3FD7-2505-ABB6-7968-F16BD87FD5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FCCC9B-255D-8554-B4DF-81CBD0FBA743}"/>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8" name="Footer Placeholder 7">
            <a:extLst>
              <a:ext uri="{FF2B5EF4-FFF2-40B4-BE49-F238E27FC236}">
                <a16:creationId xmlns:a16="http://schemas.microsoft.com/office/drawing/2014/main" id="{703CC104-38F4-6ACD-4A2F-A95A5D976C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836A32-94EB-0423-C6E4-A3CB11423F83}"/>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2840526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1E38-ECB1-68DF-2544-8DB53F7457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9CCB39-844D-A9C5-75C4-477A3358C7B3}"/>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4" name="Footer Placeholder 3">
            <a:extLst>
              <a:ext uri="{FF2B5EF4-FFF2-40B4-BE49-F238E27FC236}">
                <a16:creationId xmlns:a16="http://schemas.microsoft.com/office/drawing/2014/main" id="{6A539593-1B37-9B49-FC0C-18C270838F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770971-1280-561A-2B5E-6A662AC1EF2C}"/>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905970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875DA1-5396-20A9-B10E-AB0EA0CFFE81}"/>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3" name="Footer Placeholder 2">
            <a:extLst>
              <a:ext uri="{FF2B5EF4-FFF2-40B4-BE49-F238E27FC236}">
                <a16:creationId xmlns:a16="http://schemas.microsoft.com/office/drawing/2014/main" id="{7D5A686C-E0FB-B4BD-644A-45FF0FAA0C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46304D-D24C-587F-D41B-E91F8C3C44E2}"/>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2792455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3D8F0-E799-29F9-0C96-065BBD2496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AEDB25-8642-800E-BF30-B5AABA36A1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F86C28-6CC0-50A1-9656-77A2B18D93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E31391-2F0E-9D04-ADFD-A49CCBC69A5C}"/>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6" name="Footer Placeholder 5">
            <a:extLst>
              <a:ext uri="{FF2B5EF4-FFF2-40B4-BE49-F238E27FC236}">
                <a16:creationId xmlns:a16="http://schemas.microsoft.com/office/drawing/2014/main" id="{ADE8B048-95FB-FD11-5065-3EBCA61F52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51586C-4C6E-F96A-A31F-B47050365BBE}"/>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2144143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81218-C79B-37B1-C005-42D3A4E3FE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7DE1D5-86F8-CB12-C10F-0A8918B7E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6D2AEB-6114-BB65-5E2F-7961B93955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D356E7-7791-BF25-E1B7-FD2DC36273F1}"/>
              </a:ext>
            </a:extLst>
          </p:cNvPr>
          <p:cNvSpPr>
            <a:spLocks noGrp="1"/>
          </p:cNvSpPr>
          <p:nvPr>
            <p:ph type="dt" sz="half" idx="10"/>
          </p:nvPr>
        </p:nvSpPr>
        <p:spPr/>
        <p:txBody>
          <a:bodyPr/>
          <a:lstStyle/>
          <a:p>
            <a:fld id="{03B1F9C8-DB99-4698-8952-6F6A0EFEDFF0}" type="datetimeFigureOut">
              <a:rPr lang="en-US" smtClean="0"/>
              <a:t>8/6/2026</a:t>
            </a:fld>
            <a:endParaRPr lang="en-US"/>
          </a:p>
        </p:txBody>
      </p:sp>
      <p:sp>
        <p:nvSpPr>
          <p:cNvPr id="6" name="Footer Placeholder 5">
            <a:extLst>
              <a:ext uri="{FF2B5EF4-FFF2-40B4-BE49-F238E27FC236}">
                <a16:creationId xmlns:a16="http://schemas.microsoft.com/office/drawing/2014/main" id="{5A6F4C0C-AB79-4488-C26D-7175D3F54F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87FB59-4C2F-67D3-DA7C-44E45A8A6D72}"/>
              </a:ext>
            </a:extLst>
          </p:cNvPr>
          <p:cNvSpPr>
            <a:spLocks noGrp="1"/>
          </p:cNvSpPr>
          <p:nvPr>
            <p:ph type="sldNum" sz="quarter" idx="12"/>
          </p:nvPr>
        </p:nvSpPr>
        <p:spPr/>
        <p:txBody>
          <a:bodyPr/>
          <a:lstStyle/>
          <a:p>
            <a:fld id="{49EDF32C-B988-48C4-B028-6897A1629F6E}" type="slidenum">
              <a:rPr lang="en-US" smtClean="0"/>
              <a:t>‹#›</a:t>
            </a:fld>
            <a:endParaRPr lang="en-US"/>
          </a:p>
        </p:txBody>
      </p:sp>
    </p:spTree>
    <p:extLst>
      <p:ext uri="{BB962C8B-B14F-4D97-AF65-F5344CB8AC3E}">
        <p14:creationId xmlns:p14="http://schemas.microsoft.com/office/powerpoint/2010/main" val="380134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4F1F10-E998-2B37-1020-20DE40AD96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B39A27-4C4C-1390-84B0-1C0E5D40C8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B46553-9ED1-D8B6-BFF4-09022ED853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B1F9C8-DB99-4698-8952-6F6A0EFEDFF0}" type="datetimeFigureOut">
              <a:rPr lang="en-US" smtClean="0"/>
              <a:t>8/6/2026</a:t>
            </a:fld>
            <a:endParaRPr lang="en-US"/>
          </a:p>
        </p:txBody>
      </p:sp>
      <p:sp>
        <p:nvSpPr>
          <p:cNvPr id="5" name="Footer Placeholder 4">
            <a:extLst>
              <a:ext uri="{FF2B5EF4-FFF2-40B4-BE49-F238E27FC236}">
                <a16:creationId xmlns:a16="http://schemas.microsoft.com/office/drawing/2014/main" id="{685C0AB2-D50B-BE98-A0FD-28C82C0C3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650D03-6E3C-A12F-355F-99C079C703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9EDF32C-B988-48C4-B028-6897A1629F6E}" type="slidenum">
              <a:rPr lang="en-US" smtClean="0"/>
              <a:t>‹#›</a:t>
            </a:fld>
            <a:endParaRPr lang="en-US"/>
          </a:p>
        </p:txBody>
      </p:sp>
    </p:spTree>
    <p:extLst>
      <p:ext uri="{BB962C8B-B14F-4D97-AF65-F5344CB8AC3E}">
        <p14:creationId xmlns:p14="http://schemas.microsoft.com/office/powerpoint/2010/main" val="1627787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8.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9.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0.sv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0.sv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0.sv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4.jpe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7.sv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jpeg"/><Relationship Id="rId7"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27.svg"/><Relationship Id="rId4" Type="http://schemas.openxmlformats.org/officeDocument/2006/relationships/image" Target="../media/image2.png"/><Relationship Id="rId9"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drive.google.com/file/d/1CVpLi5cga2Pp4fi6pHfz16FlRK8cnwSk/view" TargetMode="External"/><Relationship Id="rId5" Type="http://schemas.openxmlformats.org/officeDocument/2006/relationships/image" Target="../media/image27.sv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27.sv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27.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7.sv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7.sv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27.sv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s://portal.ct.gov/sde/team/beginning-teachers" TargetMode="External"/><Relationship Id="rId5" Type="http://schemas.openxmlformats.org/officeDocument/2006/relationships/image" Target="../media/image27.sv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0.sv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2.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hyperlink" Target="https://portal.ct.gov/SDE/Talent_Office/Talent-Office-home-page/TEAM-Program" TargetMode="External"/><Relationship Id="rId5" Type="http://schemas.openxmlformats.org/officeDocument/2006/relationships/hyperlink" Target="https://modules.ctteam.org/" TargetMode="Externa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jpe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5.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6.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7.pn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48.pn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49.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5.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6.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hyperlink" Target="https://portal.ct.gov/-/media/sde/team/team_bt_support_plan_timeline_5_modules.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portal.ct.gov/-/media/sde/team/team_bt_support_plan_timeline_2_modules.pdf" TargetMode="External"/><Relationship Id="rId5" Type="http://schemas.openxmlformats.org/officeDocument/2006/relationships/image" Target="../media/image17.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4" name="Freeform 4">
            <a:extLst>
              <a:ext uri="{C183D7F6-B498-43B3-948B-1728B52AA6E4}">
                <adec:decorative xmlns:adec="http://schemas.microsoft.com/office/drawing/2017/decorative" val="1"/>
              </a:ext>
            </a:extLst>
          </p:cNvPr>
          <p:cNvSpPr/>
          <p:nvPr/>
        </p:nvSpPr>
        <p:spPr>
          <a:xfrm rot="3014710">
            <a:off x="6371068" y="-5330384"/>
            <a:ext cx="14792441" cy="12613919"/>
          </a:xfrm>
          <a:custGeom>
            <a:avLst/>
            <a:gdLst/>
            <a:ahLst/>
            <a:cxnLst/>
            <a:rect l="l" t="t" r="r" b="b"/>
            <a:pathLst>
              <a:path w="22188662" h="18920878">
                <a:moveTo>
                  <a:pt x="0" y="0"/>
                </a:moveTo>
                <a:lnTo>
                  <a:pt x="22188662" y="0"/>
                </a:lnTo>
                <a:lnTo>
                  <a:pt x="22188662" y="18920878"/>
                </a:lnTo>
                <a:lnTo>
                  <a:pt x="0" y="18920878"/>
                </a:lnTo>
                <a:lnTo>
                  <a:pt x="0" y="0"/>
                </a:lnTo>
                <a:close/>
              </a:path>
            </a:pathLst>
          </a:custGeom>
          <a:blipFill>
            <a:blip r:embed="rId4"/>
            <a:stretch>
              <a:fillRect/>
            </a:stretch>
          </a:blipFill>
        </p:spPr>
        <p:txBody>
          <a:bodyPr/>
          <a:lstStyle/>
          <a:p>
            <a:endParaRPr lang="en-US" sz="1200"/>
          </a:p>
        </p:txBody>
      </p:sp>
      <p:sp>
        <p:nvSpPr>
          <p:cNvPr id="12" name="Freeform 12" descr="TEAM Program Logo"/>
          <p:cNvSpPr/>
          <p:nvPr/>
        </p:nvSpPr>
        <p:spPr>
          <a:xfrm>
            <a:off x="685800" y="621861"/>
            <a:ext cx="1878557" cy="867095"/>
          </a:xfrm>
          <a:custGeom>
            <a:avLst/>
            <a:gdLst/>
            <a:ahLst/>
            <a:cxnLst/>
            <a:rect l="l" t="t" r="r" b="b"/>
            <a:pathLst>
              <a:path w="2817836" h="1300642">
                <a:moveTo>
                  <a:pt x="0" y="0"/>
                </a:moveTo>
                <a:lnTo>
                  <a:pt x="2817836" y="0"/>
                </a:lnTo>
                <a:lnTo>
                  <a:pt x="2817836" y="1300642"/>
                </a:lnTo>
                <a:lnTo>
                  <a:pt x="0" y="1300642"/>
                </a:lnTo>
                <a:lnTo>
                  <a:pt x="0" y="0"/>
                </a:lnTo>
                <a:close/>
              </a:path>
            </a:pathLst>
          </a:custGeom>
          <a:blipFill>
            <a:blip r:embed="rId5"/>
            <a:stretch>
              <a:fillRect b="-54061"/>
            </a:stretch>
          </a:blipFill>
        </p:spPr>
        <p:txBody>
          <a:bodyPr/>
          <a:lstStyle/>
          <a:p>
            <a:endParaRPr lang="en-US" sz="1200"/>
          </a:p>
        </p:txBody>
      </p:sp>
      <p:sp>
        <p:nvSpPr>
          <p:cNvPr id="3" name="TextBox 3"/>
          <p:cNvSpPr txBox="1">
            <a:spLocks noGrp="1"/>
          </p:cNvSpPr>
          <p:nvPr>
            <p:ph type="title" idx="4294967295"/>
          </p:nvPr>
        </p:nvSpPr>
        <p:spPr>
          <a:xfrm>
            <a:off x="685800" y="1709559"/>
            <a:ext cx="11139590" cy="265919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0"/>
              </a:spcBef>
              <a:defRPr/>
            </a:pPr>
            <a:r>
              <a:rPr lang="en-US" sz="6400" spc="-551" dirty="0">
                <a:solidFill>
                  <a:srgbClr val="005994"/>
                </a:solidFill>
                <a:latin typeface="Open Sauce Bold" panose="020B0604020202020204" charset="0"/>
                <a:ea typeface="Open Sauce"/>
                <a:cs typeface="Open Sauce"/>
                <a:sym typeface="Open Sauce"/>
              </a:rPr>
              <a:t>INTRODUCTION</a:t>
            </a:r>
            <a:br>
              <a:rPr lang="en-US" sz="6400" spc="-551" dirty="0">
                <a:solidFill>
                  <a:srgbClr val="005994"/>
                </a:solidFill>
                <a:latin typeface="Open Sauce Bold" panose="020B0604020202020204" charset="0"/>
                <a:ea typeface="Open Sauce"/>
                <a:cs typeface="Open Sauce"/>
                <a:sym typeface="Open Sauce"/>
              </a:rPr>
            </a:br>
            <a:r>
              <a:rPr lang="en-US" sz="6400" spc="-397" dirty="0">
                <a:solidFill>
                  <a:srgbClr val="005994"/>
                </a:solidFill>
                <a:latin typeface="Open Sauce Bold" panose="020B0604020202020204" charset="0"/>
                <a:ea typeface="Open Sauce"/>
                <a:cs typeface="Open Sauce"/>
                <a:sym typeface="Open Sauce"/>
              </a:rPr>
              <a:t>to the </a:t>
            </a:r>
            <a:r>
              <a:rPr lang="en-US" sz="6400" b="1" spc="-397" dirty="0">
                <a:solidFill>
                  <a:srgbClr val="005994"/>
                </a:solidFill>
                <a:latin typeface="Open Sauce Bold" panose="020B0604020202020204" charset="0"/>
                <a:ea typeface="Open Sauce"/>
                <a:cs typeface="Open Sauce"/>
                <a:sym typeface="Open Sauce Semi-Bold"/>
              </a:rPr>
              <a:t>Teacher Education and Mentoring (TEAM)</a:t>
            </a:r>
            <a:r>
              <a:rPr lang="en-US" sz="6400" b="1" spc="-397" dirty="0">
                <a:solidFill>
                  <a:srgbClr val="005994"/>
                </a:solidFill>
                <a:latin typeface="Open Sauce Bold" panose="020B0604020202020204" charset="0"/>
                <a:ea typeface="Open Sauce Semi-Bold"/>
                <a:cs typeface="Open Sauce Semi-Bold"/>
                <a:sym typeface="Open Sauce Semi-Bold"/>
              </a:rPr>
              <a:t> </a:t>
            </a:r>
            <a:r>
              <a:rPr lang="en-US" sz="6400" spc="-397" dirty="0">
                <a:solidFill>
                  <a:srgbClr val="005994"/>
                </a:solidFill>
                <a:latin typeface="Open Sauce Bold" panose="020B0604020202020204" charset="0"/>
                <a:ea typeface="Open Sauce"/>
                <a:cs typeface="Open Sauce"/>
                <a:sym typeface="Open Sauce"/>
              </a:rPr>
              <a:t>Program</a:t>
            </a:r>
            <a:r>
              <a:rPr lang="en-US" sz="6400" b="1" spc="-397" dirty="0">
                <a:solidFill>
                  <a:srgbClr val="005994"/>
                </a:solidFill>
                <a:latin typeface="Open Sauce Bold" panose="020B0604020202020204" charset="0"/>
                <a:ea typeface="Open Sauce Semi-Bold"/>
                <a:cs typeface="Open Sauce Semi-Bold"/>
                <a:sym typeface="Open Sauce Semi-Bold"/>
              </a:rPr>
              <a:t> </a:t>
            </a:r>
            <a:endParaRPr lang="en-US" sz="6400" spc="-551" dirty="0">
              <a:solidFill>
                <a:srgbClr val="005994"/>
              </a:solidFill>
              <a:latin typeface="Open Sauce Bold" panose="020B0604020202020204" charset="0"/>
              <a:ea typeface="Open Sauce"/>
              <a:cs typeface="Open Sauce"/>
              <a:sym typeface="Open Sauce"/>
            </a:endParaRPr>
          </a:p>
        </p:txBody>
      </p:sp>
      <p:sp>
        <p:nvSpPr>
          <p:cNvPr id="11" name="TextBox 11"/>
          <p:cNvSpPr txBox="1"/>
          <p:nvPr/>
        </p:nvSpPr>
        <p:spPr>
          <a:xfrm>
            <a:off x="685800" y="5080228"/>
            <a:ext cx="7821133" cy="256480"/>
          </a:xfrm>
          <a:prstGeom prst="rect">
            <a:avLst/>
          </a:prstGeom>
        </p:spPr>
        <p:txBody>
          <a:bodyPr lIns="0" tIns="0" rIns="0" bIns="0" rtlCol="0" anchor="t">
            <a:spAutoFit/>
          </a:bodyPr>
          <a:lstStyle/>
          <a:p>
            <a:pPr>
              <a:lnSpc>
                <a:spcPts val="1971"/>
              </a:lnSpc>
            </a:pPr>
            <a:r>
              <a:rPr lang="en-US" sz="1825" b="1" i="1" spc="-65" dirty="0">
                <a:solidFill>
                  <a:srgbClr val="005994"/>
                </a:solidFill>
                <a:latin typeface="Open Sauce Bold Italics"/>
                <a:ea typeface="Open Sauce Bold Italics"/>
                <a:cs typeface="Open Sauce Bold Italics"/>
                <a:sym typeface="Open Sauce Bold Italics"/>
              </a:rPr>
              <a:t>Bridging the journey from preparation to professional practice</a:t>
            </a:r>
          </a:p>
        </p:txBody>
      </p:sp>
      <p:grpSp>
        <p:nvGrpSpPr>
          <p:cNvPr id="5" name="Group 5" descr="Department of Education banner at bottom of page"/>
          <p:cNvGrpSpPr/>
          <p:nvPr/>
        </p:nvGrpSpPr>
        <p:grpSpPr>
          <a:xfrm>
            <a:off x="-604600" y="5543825"/>
            <a:ext cx="13767966" cy="876645"/>
            <a:chOff x="0" y="0"/>
            <a:chExt cx="27535932" cy="1753289"/>
          </a:xfrm>
        </p:grpSpPr>
        <p:grpSp>
          <p:nvGrpSpPr>
            <p:cNvPr id="6" name="Group 6"/>
            <p:cNvGrpSpPr/>
            <p:nvPr/>
          </p:nvGrpSpPr>
          <p:grpSpPr>
            <a:xfrm>
              <a:off x="0" y="0"/>
              <a:ext cx="27535932" cy="1753289"/>
              <a:chOff x="0" y="0"/>
              <a:chExt cx="5439197" cy="346329"/>
            </a:xfrm>
          </p:grpSpPr>
          <p:sp>
            <p:nvSpPr>
              <p:cNvPr id="7" name="Freeform 7"/>
              <p:cNvSpPr/>
              <p:nvPr/>
            </p:nvSpPr>
            <p:spPr>
              <a:xfrm>
                <a:off x="0" y="0"/>
                <a:ext cx="5439197" cy="346329"/>
              </a:xfrm>
              <a:custGeom>
                <a:avLst/>
                <a:gdLst/>
                <a:ahLst/>
                <a:cxnLst/>
                <a:rect l="l" t="t" r="r" b="b"/>
                <a:pathLst>
                  <a:path w="5439197" h="346329">
                    <a:moveTo>
                      <a:pt x="0" y="0"/>
                    </a:moveTo>
                    <a:lnTo>
                      <a:pt x="5439197" y="0"/>
                    </a:lnTo>
                    <a:lnTo>
                      <a:pt x="5439197" y="346329"/>
                    </a:lnTo>
                    <a:lnTo>
                      <a:pt x="0" y="346329"/>
                    </a:lnTo>
                    <a:close/>
                  </a:path>
                </a:pathLst>
              </a:custGeom>
              <a:solidFill>
                <a:srgbClr val="183D5B"/>
              </a:solidFill>
            </p:spPr>
            <p:txBody>
              <a:bodyPr/>
              <a:lstStyle/>
              <a:p>
                <a:endParaRPr lang="en-US" sz="1200"/>
              </a:p>
            </p:txBody>
          </p:sp>
          <p:sp>
            <p:nvSpPr>
              <p:cNvPr id="8" name="TextBox 8"/>
              <p:cNvSpPr txBox="1"/>
              <p:nvPr/>
            </p:nvSpPr>
            <p:spPr>
              <a:xfrm>
                <a:off x="0" y="0"/>
                <a:ext cx="5439197" cy="346329"/>
              </a:xfrm>
              <a:prstGeom prst="rect">
                <a:avLst/>
              </a:prstGeom>
            </p:spPr>
            <p:txBody>
              <a:bodyPr lIns="33867" tIns="33867" rIns="33867" bIns="33867" rtlCol="0" anchor="ctr"/>
              <a:lstStyle/>
              <a:p>
                <a:pPr algn="ctr">
                  <a:lnSpc>
                    <a:spcPts val="1919"/>
                  </a:lnSpc>
                </a:pPr>
                <a:endParaRPr sz="1200"/>
              </a:p>
            </p:txBody>
          </p:sp>
        </p:grpSp>
        <p:sp>
          <p:nvSpPr>
            <p:cNvPr id="9" name="Freeform 9"/>
            <p:cNvSpPr/>
            <p:nvPr/>
          </p:nvSpPr>
          <p:spPr>
            <a:xfrm>
              <a:off x="1942420" y="0"/>
              <a:ext cx="9830309" cy="1753289"/>
            </a:xfrm>
            <a:custGeom>
              <a:avLst/>
              <a:gdLst/>
              <a:ahLst/>
              <a:cxnLst/>
              <a:rect l="l" t="t" r="r" b="b"/>
              <a:pathLst>
                <a:path w="9830309" h="1753289">
                  <a:moveTo>
                    <a:pt x="0" y="0"/>
                  </a:moveTo>
                  <a:lnTo>
                    <a:pt x="9830309" y="0"/>
                  </a:lnTo>
                  <a:lnTo>
                    <a:pt x="9830309" y="1753289"/>
                  </a:lnTo>
                  <a:lnTo>
                    <a:pt x="0" y="1753289"/>
                  </a:lnTo>
                  <a:lnTo>
                    <a:pt x="0" y="0"/>
                  </a:lnTo>
                  <a:close/>
                </a:path>
              </a:pathLst>
            </a:custGeom>
            <a:blipFill>
              <a:blip r:embed="rId6"/>
              <a:stretch>
                <a:fillRect t="-4663" b="-5996"/>
              </a:stretch>
            </a:blipFill>
          </p:spPr>
          <p:txBody>
            <a:bodyPr/>
            <a:lstStyle/>
            <a:p>
              <a:endParaRPr lang="en-US" sz="120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a:off x="8517111" y="780531"/>
            <a:ext cx="3064874" cy="4746180"/>
          </a:xfrm>
          <a:custGeom>
            <a:avLst/>
            <a:gdLst/>
            <a:ahLst/>
            <a:cxnLst/>
            <a:rect l="l" t="t" r="r" b="b"/>
            <a:pathLst>
              <a:path w="4597311" h="7119270">
                <a:moveTo>
                  <a:pt x="0" y="0"/>
                </a:moveTo>
                <a:lnTo>
                  <a:pt x="4597311" y="0"/>
                </a:lnTo>
                <a:lnTo>
                  <a:pt x="4597311" y="7119270"/>
                </a:lnTo>
                <a:lnTo>
                  <a:pt x="0" y="7119270"/>
                </a:lnTo>
                <a:lnTo>
                  <a:pt x="0" y="0"/>
                </a:lnTo>
                <a:close/>
              </a:path>
            </a:pathLst>
          </a:custGeom>
          <a:blipFill>
            <a:blip r:embed="rId5"/>
            <a:stretch>
              <a:fillRect l="-84496" t="-15596" r="-84689"/>
            </a:stretch>
          </a:blipFill>
        </p:spPr>
        <p:txBody>
          <a:bodyPr/>
          <a:lstStyle/>
          <a:p>
            <a:endParaRPr lang="en-US" sz="1200"/>
          </a:p>
        </p:txBody>
      </p:sp>
      <p:sp>
        <p:nvSpPr>
          <p:cNvPr id="15" name="TextBox 15"/>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SURVEY</a:t>
            </a:r>
          </a:p>
        </p:txBody>
      </p:sp>
      <p:sp>
        <p:nvSpPr>
          <p:cNvPr id="13" name="TextBox 13"/>
          <p:cNvSpPr txBox="1"/>
          <p:nvPr/>
        </p:nvSpPr>
        <p:spPr>
          <a:xfrm>
            <a:off x="428368" y="1456197"/>
            <a:ext cx="7557583" cy="514115"/>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Each module will begin with a survey asking you to reflect on your educator preparation program and how prepared you feel for your first teaching assignment</a:t>
            </a:r>
          </a:p>
        </p:txBody>
      </p:sp>
      <p:sp>
        <p:nvSpPr>
          <p:cNvPr id="17" name="TextBox 17"/>
          <p:cNvSpPr txBox="1"/>
          <p:nvPr/>
        </p:nvSpPr>
        <p:spPr>
          <a:xfrm>
            <a:off x="619301" y="2168930"/>
            <a:ext cx="6695617" cy="2202526"/>
          </a:xfrm>
          <a:prstGeom prst="rect">
            <a:avLst/>
          </a:prstGeom>
        </p:spPr>
        <p:txBody>
          <a:bodyPr lIns="0" tIns="0" rIns="0" bIns="0" rtlCol="0" anchor="t">
            <a:spAutoFit/>
          </a:bodyPr>
          <a:lstStyle/>
          <a:p>
            <a:pPr marL="403030" lvl="1" indent="-201515">
              <a:lnSpc>
                <a:spcPts val="2613"/>
              </a:lnSpc>
              <a:buFont typeface="Arial"/>
              <a:buChar char="•"/>
            </a:pPr>
            <a:r>
              <a:rPr lang="en-US" sz="1866" b="1" dirty="0">
                <a:solidFill>
                  <a:srgbClr val="005994"/>
                </a:solidFill>
                <a:latin typeface="Open Sauce Bold"/>
                <a:ea typeface="Open Sauce Bold"/>
                <a:cs typeface="Open Sauce Bold"/>
                <a:sym typeface="Open Sauce Bold"/>
              </a:rPr>
              <a:t>For each survey, consider your coursework and clinical experiences </a:t>
            </a:r>
          </a:p>
          <a:p>
            <a:pPr>
              <a:lnSpc>
                <a:spcPts val="933"/>
              </a:lnSpc>
            </a:pPr>
            <a:endParaRPr lang="en-US" sz="1866" b="1" dirty="0">
              <a:solidFill>
                <a:srgbClr val="005994"/>
              </a:solidFill>
              <a:latin typeface="Open Sauce Bold"/>
              <a:ea typeface="Open Sauce Bold"/>
              <a:cs typeface="Open Sauce Bold"/>
              <a:sym typeface="Open Sauce Bold"/>
            </a:endParaRPr>
          </a:p>
          <a:p>
            <a:pPr marL="403030" lvl="1" indent="-201515">
              <a:lnSpc>
                <a:spcPts val="2613"/>
              </a:lnSpc>
              <a:buFont typeface="Arial"/>
              <a:buChar char="•"/>
            </a:pPr>
            <a:r>
              <a:rPr lang="en-US" sz="1866" b="1" dirty="0">
                <a:solidFill>
                  <a:srgbClr val="005994"/>
                </a:solidFill>
                <a:latin typeface="Open Sauce Bold"/>
                <a:ea typeface="Open Sauce Bold"/>
                <a:cs typeface="Open Sauce Bold"/>
                <a:sym typeface="Open Sauce Bold"/>
              </a:rPr>
              <a:t>Use this reflection to identify areas of strength and needs for growth with your mentor to inform your focus area for each module</a:t>
            </a:r>
          </a:p>
          <a:p>
            <a:pPr>
              <a:lnSpc>
                <a:spcPts val="933"/>
              </a:lnSpc>
            </a:pPr>
            <a:endParaRPr lang="en-US" sz="1866" b="1" dirty="0">
              <a:solidFill>
                <a:srgbClr val="005994"/>
              </a:solidFill>
              <a:latin typeface="Open Sauce Bold"/>
              <a:ea typeface="Open Sauce Bold"/>
              <a:cs typeface="Open Sauce Bold"/>
              <a:sym typeface="Open Sauce Bold"/>
            </a:endParaRPr>
          </a:p>
          <a:p>
            <a:pPr marL="403030" lvl="1" indent="-201515">
              <a:lnSpc>
                <a:spcPts val="2613"/>
              </a:lnSpc>
              <a:spcBef>
                <a:spcPct val="0"/>
              </a:spcBef>
              <a:buFont typeface="Arial"/>
              <a:buChar char="•"/>
            </a:pPr>
            <a:r>
              <a:rPr lang="en-US" sz="1866" b="1" dirty="0">
                <a:solidFill>
                  <a:srgbClr val="005994"/>
                </a:solidFill>
                <a:latin typeface="Open Sauce Bold"/>
                <a:ea typeface="Open Sauce Bold"/>
                <a:cs typeface="Open Sauce Bold"/>
                <a:sym typeface="Open Sauce Bold"/>
              </a:rPr>
              <a:t>All submissions will be kept confidential</a:t>
            </a:r>
          </a:p>
        </p:txBody>
      </p:sp>
      <p:sp>
        <p:nvSpPr>
          <p:cNvPr id="16" name="TextBox 16"/>
          <p:cNvSpPr txBox="1"/>
          <p:nvPr/>
        </p:nvSpPr>
        <p:spPr>
          <a:xfrm>
            <a:off x="685800" y="4604367"/>
            <a:ext cx="7042501" cy="718145"/>
          </a:xfrm>
          <a:prstGeom prst="rect">
            <a:avLst/>
          </a:prstGeom>
        </p:spPr>
        <p:txBody>
          <a:bodyPr lIns="0" tIns="0" rIns="0" bIns="0" rtlCol="0" anchor="t">
            <a:spAutoFit/>
          </a:bodyPr>
          <a:lstStyle/>
          <a:p>
            <a:pPr>
              <a:lnSpc>
                <a:spcPts val="2821"/>
              </a:lnSpc>
              <a:spcBef>
                <a:spcPct val="0"/>
              </a:spcBef>
            </a:pPr>
            <a:r>
              <a:rPr lang="en-US" sz="2611" i="1" spc="-154" dirty="0">
                <a:solidFill>
                  <a:srgbClr val="2F945C"/>
                </a:solidFill>
                <a:latin typeface="Open Sauce Italics"/>
                <a:ea typeface="Open Sauce Italics"/>
                <a:cs typeface="Open Sauce Italics"/>
                <a:sym typeface="Open Sauce Italics"/>
              </a:rPr>
              <a:t>Data will be used in the aggregate to improve educator preparation programs!</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4" name="TextBox 1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9</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2" name="TextBox 12"/>
          <p:cNvSpPr txBox="1">
            <a:spLocks noGrp="1"/>
          </p:cNvSpPr>
          <p:nvPr>
            <p:ph type="title" idx="4294967295"/>
          </p:nvPr>
        </p:nvSpPr>
        <p:spPr>
          <a:xfrm>
            <a:off x="685800" y="730250"/>
            <a:ext cx="596256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SURVEY</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panose="020B0604020202020204" charset="0"/>
                <a:ea typeface="Open Sauce"/>
                <a:cs typeface="Open Sauce"/>
                <a:sym typeface="Open Sauce"/>
              </a:rPr>
              <a:t>EXAMPLE</a:t>
            </a:r>
          </a:p>
        </p:txBody>
      </p:sp>
      <p:sp>
        <p:nvSpPr>
          <p:cNvPr id="9" name="Freeform 9" descr="Survey questions with Likert scale">
            <a:extLst>
              <a:ext uri="{C183D7F6-B498-43B3-948B-1728B52AA6E4}">
                <adec:decorative xmlns:adec="http://schemas.microsoft.com/office/drawing/2017/decorative" val="0"/>
              </a:ext>
            </a:extLst>
          </p:cNvPr>
          <p:cNvSpPr/>
          <p:nvPr/>
        </p:nvSpPr>
        <p:spPr>
          <a:xfrm>
            <a:off x="685800" y="1410768"/>
            <a:ext cx="7609953" cy="4353822"/>
          </a:xfrm>
          <a:custGeom>
            <a:avLst/>
            <a:gdLst/>
            <a:ahLst/>
            <a:cxnLst/>
            <a:rect l="l" t="t" r="r" b="b"/>
            <a:pathLst>
              <a:path w="11414929" h="6530733">
                <a:moveTo>
                  <a:pt x="0" y="0"/>
                </a:moveTo>
                <a:lnTo>
                  <a:pt x="11414929" y="0"/>
                </a:lnTo>
                <a:lnTo>
                  <a:pt x="11414929" y="6530732"/>
                </a:lnTo>
                <a:lnTo>
                  <a:pt x="0" y="6530732"/>
                </a:lnTo>
                <a:lnTo>
                  <a:pt x="0" y="0"/>
                </a:lnTo>
                <a:close/>
              </a:path>
            </a:pathLst>
          </a:custGeom>
          <a:blipFill>
            <a:blip r:embed="rId5"/>
            <a:stretch>
              <a:fillRect/>
            </a:stretch>
          </a:blipFill>
        </p:spPr>
        <p:txBody>
          <a:bodyPr/>
          <a:lstStyle/>
          <a:p>
            <a:endParaRPr lang="en-US" sz="1200"/>
          </a:p>
        </p:txBody>
      </p:sp>
      <p:sp>
        <p:nvSpPr>
          <p:cNvPr id="10" name="TextBox 10"/>
          <p:cNvSpPr txBox="1"/>
          <p:nvPr/>
        </p:nvSpPr>
        <p:spPr>
          <a:xfrm>
            <a:off x="8567433" y="4105542"/>
            <a:ext cx="2867858" cy="1385444"/>
          </a:xfrm>
          <a:prstGeom prst="rect">
            <a:avLst/>
          </a:prstGeom>
        </p:spPr>
        <p:txBody>
          <a:bodyPr lIns="0" tIns="0" rIns="0" bIns="0" rtlCol="0" anchor="t">
            <a:spAutoFit/>
          </a:bodyPr>
          <a:lstStyle/>
          <a:p>
            <a:pPr>
              <a:lnSpc>
                <a:spcPts val="2173"/>
              </a:lnSpc>
              <a:spcBef>
                <a:spcPct val="0"/>
              </a:spcBef>
            </a:pPr>
            <a:r>
              <a:rPr lang="en-US" sz="1551" i="1" dirty="0">
                <a:solidFill>
                  <a:srgbClr val="005994"/>
                </a:solidFill>
                <a:latin typeface="Open Sauce Italics"/>
                <a:ea typeface="Open Sauce Italics"/>
                <a:cs typeface="Open Sauce Italics"/>
                <a:sym typeface="Open Sauce Italics"/>
              </a:rPr>
              <a:t>Example of Module 1 survey, aligned to CCT Domain 2 Classroom Environment, Student Engagement, and Commitment to Learning</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1" name="TextBox 11"/>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10</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685800" y="730250"/>
            <a:ext cx="56571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MODULES</a:t>
            </a:r>
          </a:p>
        </p:txBody>
      </p:sp>
      <p:sp>
        <p:nvSpPr>
          <p:cNvPr id="11" name="TextBox 11"/>
          <p:cNvSpPr txBox="1"/>
          <p:nvPr/>
        </p:nvSpPr>
        <p:spPr>
          <a:xfrm>
            <a:off x="685800" y="1402069"/>
            <a:ext cx="7945331" cy="244811"/>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Legislatively mandated multi-year induction program for all beginning teachers</a:t>
            </a:r>
          </a:p>
        </p:txBody>
      </p:sp>
      <p:sp>
        <p:nvSpPr>
          <p:cNvPr id="16" name="TextBox 16"/>
          <p:cNvSpPr txBox="1"/>
          <p:nvPr/>
        </p:nvSpPr>
        <p:spPr>
          <a:xfrm>
            <a:off x="693791" y="1775704"/>
            <a:ext cx="1835028" cy="442044"/>
          </a:xfrm>
          <a:prstGeom prst="rect">
            <a:avLst/>
          </a:prstGeom>
        </p:spPr>
        <p:txBody>
          <a:bodyPr lIns="0" tIns="0" rIns="0" bIns="0" rtlCol="0" anchor="t">
            <a:spAutoFit/>
          </a:bodyPr>
          <a:lstStyle/>
          <a:p>
            <a:pPr>
              <a:lnSpc>
                <a:spcPts val="4046"/>
              </a:lnSpc>
            </a:pPr>
            <a:r>
              <a:rPr lang="en-US" sz="1963" dirty="0">
                <a:solidFill>
                  <a:srgbClr val="005994"/>
                </a:solidFill>
                <a:latin typeface="Open Sauce"/>
                <a:ea typeface="Open Sauce"/>
                <a:cs typeface="Open Sauce"/>
                <a:sym typeface="Open Sauce"/>
              </a:rPr>
              <a:t>MODULES 1-4</a:t>
            </a:r>
          </a:p>
        </p:txBody>
      </p:sp>
      <p:sp>
        <p:nvSpPr>
          <p:cNvPr id="12" name="TextBox 12"/>
          <p:cNvSpPr txBox="1"/>
          <p:nvPr/>
        </p:nvSpPr>
        <p:spPr>
          <a:xfrm>
            <a:off x="693791" y="2352099"/>
            <a:ext cx="9844599" cy="639983"/>
          </a:xfrm>
          <a:prstGeom prst="rect">
            <a:avLst/>
          </a:prstGeom>
        </p:spPr>
        <p:txBody>
          <a:bodyPr lIns="0" tIns="0" rIns="0" bIns="0" rtlCol="0" anchor="t">
            <a:spAutoFit/>
          </a:bodyPr>
          <a:lstStyle/>
          <a:p>
            <a:pPr>
              <a:lnSpc>
                <a:spcPts val="2592"/>
              </a:lnSpc>
            </a:pPr>
            <a:r>
              <a:rPr lang="en-US" sz="1933" b="1">
                <a:solidFill>
                  <a:srgbClr val="005994"/>
                </a:solidFill>
                <a:latin typeface="Open Sauce Bold"/>
                <a:ea typeface="Open Sauce Bold"/>
                <a:cs typeface="Open Sauce Bold"/>
                <a:sym typeface="Open Sauce Bold"/>
              </a:rPr>
              <a:t>Require a reflection paper or project to be submitted for review at the end of the 8-10-week professional learning experience </a:t>
            </a:r>
          </a:p>
        </p:txBody>
      </p:sp>
      <p:grpSp>
        <p:nvGrpSpPr>
          <p:cNvPr id="13" name="Group 13" descr="2026-2027 is a transition year to prepare for launch of TEAM 2.0 in fall 2027. Please see the next page for an update."/>
          <p:cNvGrpSpPr/>
          <p:nvPr/>
        </p:nvGrpSpPr>
        <p:grpSpPr>
          <a:xfrm>
            <a:off x="619301" y="3254501"/>
            <a:ext cx="10376001" cy="615553"/>
            <a:chOff x="0" y="38100"/>
            <a:chExt cx="20752002" cy="1231107"/>
          </a:xfrm>
        </p:grpSpPr>
        <p:sp>
          <p:nvSpPr>
            <p:cNvPr id="14" name="Freeform 14"/>
            <p:cNvSpPr/>
            <p:nvPr/>
          </p:nvSpPr>
          <p:spPr>
            <a:xfrm>
              <a:off x="0" y="195263"/>
              <a:ext cx="907431" cy="866184"/>
            </a:xfrm>
            <a:custGeom>
              <a:avLst/>
              <a:gdLst/>
              <a:ahLst/>
              <a:cxnLst/>
              <a:rect l="l" t="t" r="r" b="b"/>
              <a:pathLst>
                <a:path w="907431" h="866184">
                  <a:moveTo>
                    <a:pt x="0" y="0"/>
                  </a:moveTo>
                  <a:lnTo>
                    <a:pt x="907431" y="0"/>
                  </a:lnTo>
                  <a:lnTo>
                    <a:pt x="907431" y="866183"/>
                  </a:lnTo>
                  <a:lnTo>
                    <a:pt x="0" y="86618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5" name="TextBox 15"/>
            <p:cNvSpPr txBox="1"/>
            <p:nvPr/>
          </p:nvSpPr>
          <p:spPr>
            <a:xfrm>
              <a:off x="1216074" y="38100"/>
              <a:ext cx="19535928" cy="1231107"/>
            </a:xfrm>
            <a:prstGeom prst="rect">
              <a:avLst/>
            </a:prstGeom>
          </p:spPr>
          <p:txBody>
            <a:bodyPr lIns="0" tIns="0" rIns="0" bIns="0" rtlCol="0" anchor="t">
              <a:spAutoFit/>
            </a:bodyPr>
            <a:lstStyle/>
            <a:p>
              <a:pPr>
                <a:lnSpc>
                  <a:spcPts val="2391"/>
                </a:lnSpc>
              </a:pPr>
              <a:r>
                <a:rPr lang="en-US" sz="2213" i="1" spc="-130" dirty="0">
                  <a:solidFill>
                    <a:srgbClr val="2F945C"/>
                  </a:solidFill>
                  <a:latin typeface="Open Sauce Italics"/>
                  <a:ea typeface="Open Sauce Italics"/>
                  <a:cs typeface="Open Sauce Italics"/>
                  <a:sym typeface="Open Sauce Italics"/>
                </a:rPr>
                <a:t>2026-2027 is a Transition Year to Prepare for Launch of TEAM 2.0 in Fall 2027. </a:t>
              </a:r>
            </a:p>
            <a:p>
              <a:pPr>
                <a:lnSpc>
                  <a:spcPts val="2391"/>
                </a:lnSpc>
                <a:spcBef>
                  <a:spcPct val="0"/>
                </a:spcBef>
              </a:pPr>
              <a:r>
                <a:rPr lang="en-US" sz="2213" i="1" spc="-130" dirty="0">
                  <a:solidFill>
                    <a:srgbClr val="2F945C"/>
                  </a:solidFill>
                  <a:latin typeface="Open Sauce Italics"/>
                  <a:ea typeface="Open Sauce Italics"/>
                  <a:cs typeface="Open Sauce Italics"/>
                  <a:sym typeface="Open Sauce Italics"/>
                </a:rPr>
                <a:t>Please see the next page for an update. </a:t>
              </a:r>
            </a:p>
          </p:txBody>
        </p:sp>
      </p:grpSp>
      <p:sp>
        <p:nvSpPr>
          <p:cNvPr id="18" name="TextBox 18"/>
          <p:cNvSpPr txBox="1"/>
          <p:nvPr/>
        </p:nvSpPr>
        <p:spPr>
          <a:xfrm>
            <a:off x="685800" y="3909920"/>
            <a:ext cx="1835028" cy="441211"/>
          </a:xfrm>
          <a:prstGeom prst="rect">
            <a:avLst/>
          </a:prstGeom>
        </p:spPr>
        <p:txBody>
          <a:bodyPr lIns="0" tIns="0" rIns="0" bIns="0" rtlCol="0" anchor="t">
            <a:spAutoFit/>
          </a:bodyPr>
          <a:lstStyle/>
          <a:p>
            <a:pPr>
              <a:lnSpc>
                <a:spcPts val="4046"/>
              </a:lnSpc>
            </a:pPr>
            <a:r>
              <a:rPr lang="en-US" sz="1933" dirty="0">
                <a:solidFill>
                  <a:srgbClr val="005994"/>
                </a:solidFill>
                <a:latin typeface="Open Sauce"/>
                <a:ea typeface="Open Sauce"/>
                <a:cs typeface="Open Sauce"/>
                <a:sym typeface="Open Sauce"/>
              </a:rPr>
              <a:t>MODULE 5</a:t>
            </a:r>
          </a:p>
        </p:txBody>
      </p:sp>
      <p:sp>
        <p:nvSpPr>
          <p:cNvPr id="17" name="TextBox 17"/>
          <p:cNvSpPr txBox="1"/>
          <p:nvPr/>
        </p:nvSpPr>
        <p:spPr>
          <a:xfrm>
            <a:off x="685800" y="4486314"/>
            <a:ext cx="11162841" cy="1410258"/>
          </a:xfrm>
          <a:prstGeom prst="rect">
            <a:avLst/>
          </a:prstGeom>
        </p:spPr>
        <p:txBody>
          <a:bodyPr lIns="0" tIns="0" rIns="0" bIns="0" rtlCol="0" anchor="t">
            <a:spAutoFit/>
          </a:bodyPr>
          <a:lstStyle/>
          <a:p>
            <a:pPr>
              <a:lnSpc>
                <a:spcPts val="2592"/>
              </a:lnSpc>
            </a:pPr>
            <a:r>
              <a:rPr lang="en-US" sz="1963" b="1" dirty="0">
                <a:solidFill>
                  <a:srgbClr val="005994"/>
                </a:solidFill>
                <a:latin typeface="Open Sauce Bold"/>
                <a:ea typeface="Open Sauce Bold"/>
                <a:cs typeface="Open Sauce Bold"/>
                <a:sym typeface="Open Sauce Bold"/>
              </a:rPr>
              <a:t>Is a facilitated conversation using scenarios that prompt honest discussions </a:t>
            </a:r>
          </a:p>
          <a:p>
            <a:pPr>
              <a:lnSpc>
                <a:spcPts val="2592"/>
              </a:lnSpc>
            </a:pPr>
            <a:r>
              <a:rPr lang="en-US" sz="1963" b="1" dirty="0">
                <a:solidFill>
                  <a:srgbClr val="005994"/>
                </a:solidFill>
                <a:latin typeface="Open Sauce Bold"/>
                <a:ea typeface="Open Sauce Bold"/>
                <a:cs typeface="Open Sauce Bold"/>
                <a:sym typeface="Open Sauce Bold"/>
              </a:rPr>
              <a:t>about possible ethical dilemmas regarding:</a:t>
            </a:r>
          </a:p>
          <a:p>
            <a:pPr>
              <a:lnSpc>
                <a:spcPts val="2064"/>
              </a:lnSpc>
            </a:pPr>
            <a:r>
              <a:rPr lang="en-US" sz="1563" dirty="0">
                <a:solidFill>
                  <a:srgbClr val="005994"/>
                </a:solidFill>
                <a:latin typeface="Open Sauce"/>
                <a:ea typeface="Open Sauce"/>
                <a:cs typeface="Open Sauce"/>
                <a:sym typeface="Open Sauce"/>
              </a:rPr>
              <a:t>Relationships with students, professional ethics, cultural responsiveness, community and family, and/or bullying</a:t>
            </a:r>
          </a:p>
          <a:p>
            <a:pPr>
              <a:lnSpc>
                <a:spcPts val="1257"/>
              </a:lnSpc>
            </a:pPr>
            <a:endParaRPr lang="en-US" sz="1563" dirty="0">
              <a:solidFill>
                <a:srgbClr val="005994"/>
              </a:solidFill>
              <a:latin typeface="Open Sauce"/>
              <a:ea typeface="Open Sauce"/>
              <a:cs typeface="Open Sauce"/>
              <a:sym typeface="Open Sauce"/>
            </a:endParaRPr>
          </a:p>
          <a:p>
            <a:pPr>
              <a:lnSpc>
                <a:spcPts val="2592"/>
              </a:lnSpc>
            </a:pPr>
            <a:r>
              <a:rPr lang="en-US" sz="1963" b="1" dirty="0">
                <a:solidFill>
                  <a:srgbClr val="005994"/>
                </a:solidFill>
                <a:latin typeface="Open Sauce Bold"/>
                <a:ea typeface="Open Sauce Bold"/>
                <a:cs typeface="Open Sauce Bold"/>
                <a:sym typeface="Open Sauce Bold"/>
              </a:rPr>
              <a:t>Upon completion of the facilitated conversation, teachers complete a questionnaire. </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11</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p:nvPr/>
        </p:nvSpPr>
        <p:spPr>
          <a:xfrm>
            <a:off x="685800" y="736760"/>
            <a:ext cx="5657131" cy="589905"/>
          </a:xfrm>
          <a:prstGeom prst="rect">
            <a:avLst/>
          </a:prstGeom>
        </p:spPr>
        <p:txBody>
          <a:bodyPr lIns="0" tIns="0" rIns="0" bIns="0" rtlCol="0" anchor="t">
            <a:spAutoFit/>
          </a:bodyPr>
          <a:lstStyle/>
          <a:p>
            <a:pPr>
              <a:lnSpc>
                <a:spcPts val="4605"/>
              </a:lnSpc>
              <a:spcBef>
                <a:spcPct val="0"/>
              </a:spcBef>
            </a:pPr>
            <a:r>
              <a:rPr lang="en-US" sz="4234" b="1" spc="-251" dirty="0">
                <a:solidFill>
                  <a:srgbClr val="005994"/>
                </a:solidFill>
                <a:latin typeface="Open Sauce Bold" panose="020B0604020202020204" charset="0"/>
                <a:ea typeface="Open Sauce"/>
                <a:cs typeface="Open Sauce"/>
                <a:sym typeface="Open Sauce"/>
              </a:rPr>
              <a:t>TRANSITION</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a:ea typeface="Open Sauce Bold"/>
                <a:cs typeface="Open Sauce Bold"/>
                <a:sym typeface="Open Sauce Bold"/>
              </a:rPr>
              <a:t>YEAR</a:t>
            </a:r>
          </a:p>
        </p:txBody>
      </p:sp>
      <p:sp>
        <p:nvSpPr>
          <p:cNvPr id="26" name="TextBox 26"/>
          <p:cNvSpPr txBox="1"/>
          <p:nvPr/>
        </p:nvSpPr>
        <p:spPr>
          <a:xfrm>
            <a:off x="619301" y="2364611"/>
            <a:ext cx="2643361" cy="2731517"/>
          </a:xfrm>
          <a:prstGeom prst="rect">
            <a:avLst/>
          </a:prstGeom>
        </p:spPr>
        <p:txBody>
          <a:bodyPr lIns="0" tIns="0" rIns="0" bIns="0" rtlCol="0" anchor="t">
            <a:spAutoFit/>
          </a:bodyPr>
          <a:lstStyle/>
          <a:p>
            <a:pPr>
              <a:lnSpc>
                <a:spcPts val="1511"/>
              </a:lnSpc>
            </a:pPr>
            <a:r>
              <a:rPr lang="en-US" sz="1399" i="1" spc="-82" dirty="0">
                <a:solidFill>
                  <a:srgbClr val="2F945C"/>
                </a:solidFill>
                <a:latin typeface="Open Sauce Italics"/>
                <a:ea typeface="Open Sauce Italics"/>
                <a:cs typeface="Open Sauce Italics"/>
                <a:sym typeface="Open Sauce Italics"/>
              </a:rPr>
              <a:t>Starting September 1, 2026, you have the option to choose which pathway you use to complete TEAM modules. </a:t>
            </a:r>
          </a:p>
          <a:p>
            <a:pPr>
              <a:lnSpc>
                <a:spcPts val="811"/>
              </a:lnSpc>
            </a:pPr>
            <a:endParaRPr lang="en-US" sz="1399" i="1" spc="-82" dirty="0">
              <a:solidFill>
                <a:srgbClr val="2F945C"/>
              </a:solidFill>
              <a:latin typeface="Open Sauce Italics"/>
              <a:ea typeface="Open Sauce Italics"/>
              <a:cs typeface="Open Sauce Italics"/>
              <a:sym typeface="Open Sauce Italics"/>
            </a:endParaRPr>
          </a:p>
          <a:p>
            <a:pPr>
              <a:lnSpc>
                <a:spcPts val="1511"/>
              </a:lnSpc>
            </a:pPr>
            <a:r>
              <a:rPr lang="en-US" sz="1399" i="1" spc="-82" dirty="0">
                <a:solidFill>
                  <a:srgbClr val="2F945C"/>
                </a:solidFill>
                <a:latin typeface="Open Sauce Italics"/>
                <a:ea typeface="Open Sauce Italics"/>
                <a:cs typeface="Open Sauce Italics"/>
                <a:sym typeface="Open Sauce Italics"/>
              </a:rPr>
              <a:t>You and your mentor will decide which pathway you use for each module, in consultation with your district. </a:t>
            </a:r>
          </a:p>
          <a:p>
            <a:pPr>
              <a:lnSpc>
                <a:spcPts val="1077"/>
              </a:lnSpc>
            </a:pPr>
            <a:endParaRPr lang="en-US" sz="1399" i="1" spc="-82" dirty="0">
              <a:solidFill>
                <a:srgbClr val="2F945C"/>
              </a:solidFill>
              <a:latin typeface="Open Sauce Italics"/>
              <a:ea typeface="Open Sauce Italics"/>
              <a:cs typeface="Open Sauce Italics"/>
              <a:sym typeface="Open Sauce Italics"/>
            </a:endParaRPr>
          </a:p>
          <a:p>
            <a:pPr>
              <a:lnSpc>
                <a:spcPts val="1511"/>
              </a:lnSpc>
            </a:pPr>
            <a:r>
              <a:rPr lang="en-US" sz="1399" i="1" spc="-82" dirty="0">
                <a:solidFill>
                  <a:srgbClr val="2F945C"/>
                </a:solidFill>
                <a:latin typeface="Open Sauce Italics"/>
                <a:ea typeface="Open Sauce Italics"/>
                <a:cs typeface="Open Sauce Italics"/>
                <a:sym typeface="Open Sauce Italics"/>
              </a:rPr>
              <a:t>The CSDE recommends using Pathway B because it more closely resembles TEAM 2.0 and will serve as a better transition into next year. </a:t>
            </a:r>
          </a:p>
          <a:p>
            <a:pPr>
              <a:lnSpc>
                <a:spcPts val="1357"/>
              </a:lnSpc>
            </a:pPr>
            <a:endParaRPr lang="en-US" sz="1399" i="1" spc="-82" dirty="0">
              <a:solidFill>
                <a:srgbClr val="2F945C"/>
              </a:solidFill>
              <a:latin typeface="Open Sauce Italics"/>
              <a:ea typeface="Open Sauce Italics"/>
              <a:cs typeface="Open Sauce Italics"/>
              <a:sym typeface="Open Sauce Italics"/>
            </a:endParaRPr>
          </a:p>
          <a:p>
            <a:pPr>
              <a:lnSpc>
                <a:spcPts val="1511"/>
              </a:lnSpc>
              <a:spcBef>
                <a:spcPct val="0"/>
              </a:spcBef>
            </a:pPr>
            <a:r>
              <a:rPr lang="en-US" sz="1399" i="1" spc="-82" dirty="0">
                <a:solidFill>
                  <a:srgbClr val="2F945C"/>
                </a:solidFill>
                <a:latin typeface="Open Sauce Italics"/>
                <a:ea typeface="Open Sauce Italics"/>
                <a:cs typeface="Open Sauce Italics"/>
                <a:sym typeface="Open Sauce Italics"/>
              </a:rPr>
              <a:t>Both pathways will satisfy TEAM requirements.</a:t>
            </a:r>
          </a:p>
        </p:txBody>
      </p:sp>
      <p:sp>
        <p:nvSpPr>
          <p:cNvPr id="12" name="Freeform 12">
            <a:extLst>
              <a:ext uri="{C183D7F6-B498-43B3-948B-1728B52AA6E4}">
                <adec:decorative xmlns:adec="http://schemas.microsoft.com/office/drawing/2017/decorative" val="1"/>
              </a:ext>
            </a:extLst>
          </p:cNvPr>
          <p:cNvSpPr/>
          <p:nvPr/>
        </p:nvSpPr>
        <p:spPr>
          <a:xfrm>
            <a:off x="3631209" y="1740327"/>
            <a:ext cx="3464384" cy="394798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sz="1200"/>
          </a:p>
        </p:txBody>
      </p:sp>
      <p:sp>
        <p:nvSpPr>
          <p:cNvPr id="13" name="TextBox 13">
            <a:extLst>
              <a:ext uri="{C183D7F6-B498-43B3-948B-1728B52AA6E4}">
                <adec:decorative xmlns:adec="http://schemas.microsoft.com/office/drawing/2017/decorative" val="1"/>
              </a:ext>
            </a:extLst>
          </p:cNvPr>
          <p:cNvSpPr txBox="1"/>
          <p:nvPr/>
        </p:nvSpPr>
        <p:spPr>
          <a:xfrm>
            <a:off x="3631209" y="1658885"/>
            <a:ext cx="3464386" cy="4029426"/>
          </a:xfrm>
          <a:prstGeom prst="rect">
            <a:avLst/>
          </a:prstGeom>
        </p:spPr>
        <p:txBody>
          <a:bodyPr lIns="33867" tIns="33867" rIns="33867" bIns="33867" rtlCol="0" anchor="ctr"/>
          <a:lstStyle/>
          <a:p>
            <a:pPr algn="ctr">
              <a:lnSpc>
                <a:spcPts val="1773"/>
              </a:lnSpc>
              <a:spcBef>
                <a:spcPct val="0"/>
              </a:spcBef>
            </a:pPr>
            <a:endParaRPr sz="1200"/>
          </a:p>
        </p:txBody>
      </p:sp>
      <p:sp>
        <p:nvSpPr>
          <p:cNvPr id="16" name="TextBox 16"/>
          <p:cNvSpPr txBox="1">
            <a:spLocks noGrp="1"/>
          </p:cNvSpPr>
          <p:nvPr>
            <p:ph type="title" idx="4294967295"/>
          </p:nvPr>
        </p:nvSpPr>
        <p:spPr>
          <a:xfrm>
            <a:off x="3209089" y="1538342"/>
            <a:ext cx="880150" cy="7611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5903"/>
              </a:lnSpc>
              <a:spcBef>
                <a:spcPts val="0"/>
              </a:spcBef>
              <a:defRPr/>
            </a:pPr>
            <a:r>
              <a:rPr lang="en-US" sz="6632" dirty="0">
                <a:solidFill>
                  <a:srgbClr val="194166"/>
                </a:solidFill>
                <a:latin typeface="Open Sauce"/>
                <a:ea typeface="Open Sauce"/>
                <a:cs typeface="Open Sauce"/>
                <a:sym typeface="Open Sauce"/>
              </a:rPr>
              <a:t>A</a:t>
            </a:r>
          </a:p>
        </p:txBody>
      </p:sp>
      <p:sp>
        <p:nvSpPr>
          <p:cNvPr id="15" name="TextBox 15"/>
          <p:cNvSpPr txBox="1"/>
          <p:nvPr/>
        </p:nvSpPr>
        <p:spPr>
          <a:xfrm>
            <a:off x="4089239" y="1931686"/>
            <a:ext cx="2548327" cy="589905"/>
          </a:xfrm>
          <a:prstGeom prst="rect">
            <a:avLst/>
          </a:prstGeom>
        </p:spPr>
        <p:txBody>
          <a:bodyPr lIns="0" tIns="0" rIns="0" bIns="0" rtlCol="0" anchor="t">
            <a:spAutoFit/>
          </a:bodyPr>
          <a:lstStyle/>
          <a:p>
            <a:pPr algn="ctr">
              <a:lnSpc>
                <a:spcPts val="2338"/>
              </a:lnSpc>
              <a:spcBef>
                <a:spcPct val="0"/>
              </a:spcBef>
            </a:pPr>
            <a:r>
              <a:rPr lang="en-US" sz="2165" spc="-127">
                <a:solidFill>
                  <a:srgbClr val="005994"/>
                </a:solidFill>
                <a:latin typeface="Open Sauce"/>
                <a:ea typeface="Open Sauce"/>
                <a:cs typeface="Open Sauce"/>
                <a:sym typeface="Open Sauce"/>
              </a:rPr>
              <a:t>REFLECTION PAPERS/PROJECTS</a:t>
            </a:r>
          </a:p>
        </p:txBody>
      </p:sp>
      <p:sp>
        <p:nvSpPr>
          <p:cNvPr id="17" name="TextBox 17"/>
          <p:cNvSpPr txBox="1"/>
          <p:nvPr/>
        </p:nvSpPr>
        <p:spPr>
          <a:xfrm>
            <a:off x="4304243" y="2603647"/>
            <a:ext cx="2118319" cy="166712"/>
          </a:xfrm>
          <a:prstGeom prst="rect">
            <a:avLst/>
          </a:prstGeom>
        </p:spPr>
        <p:txBody>
          <a:bodyPr lIns="0" tIns="0" rIns="0" bIns="0" rtlCol="0" anchor="t">
            <a:spAutoFit/>
          </a:bodyPr>
          <a:lstStyle/>
          <a:p>
            <a:pPr algn="ctr">
              <a:lnSpc>
                <a:spcPts val="1339"/>
              </a:lnSpc>
              <a:spcBef>
                <a:spcPct val="0"/>
              </a:spcBef>
            </a:pPr>
            <a:r>
              <a:rPr lang="en-US" sz="1241" spc="-73">
                <a:solidFill>
                  <a:srgbClr val="005994"/>
                </a:solidFill>
                <a:latin typeface="Open Sauce"/>
                <a:ea typeface="Open Sauce"/>
                <a:cs typeface="Open Sauce"/>
                <a:sym typeface="Open Sauce"/>
              </a:rPr>
              <a:t>CURRENT </a:t>
            </a:r>
            <a:r>
              <a:rPr lang="en-US" sz="1241" b="1" spc="-73">
                <a:solidFill>
                  <a:srgbClr val="005994"/>
                </a:solidFill>
                <a:latin typeface="Open Sauce Bold"/>
                <a:ea typeface="Open Sauce Bold"/>
                <a:cs typeface="Open Sauce Bold"/>
                <a:sym typeface="Open Sauce Bold"/>
              </a:rPr>
              <a:t>TEAM</a:t>
            </a:r>
            <a:r>
              <a:rPr lang="en-US" sz="1241" spc="-73">
                <a:solidFill>
                  <a:srgbClr val="005994"/>
                </a:solidFill>
                <a:latin typeface="Open Sauce"/>
                <a:ea typeface="Open Sauce"/>
                <a:cs typeface="Open Sauce"/>
                <a:sym typeface="Open Sauce"/>
              </a:rPr>
              <a:t> PROCESS</a:t>
            </a:r>
          </a:p>
        </p:txBody>
      </p:sp>
      <p:sp>
        <p:nvSpPr>
          <p:cNvPr id="14" name="TextBox 14"/>
          <p:cNvSpPr txBox="1"/>
          <p:nvPr/>
        </p:nvSpPr>
        <p:spPr>
          <a:xfrm>
            <a:off x="3982512" y="3008500"/>
            <a:ext cx="2907841" cy="2539157"/>
          </a:xfrm>
          <a:prstGeom prst="rect">
            <a:avLst/>
          </a:prstGeom>
        </p:spPr>
        <p:txBody>
          <a:bodyPr lIns="0" tIns="0" rIns="0" bIns="0" rtlCol="0" anchor="t">
            <a:spAutoFit/>
          </a:bodyPr>
          <a:lstStyle/>
          <a:p>
            <a:pPr>
              <a:lnSpc>
                <a:spcPts val="1175"/>
              </a:lnSpc>
            </a:pPr>
            <a:r>
              <a:rPr lang="en-US" sz="1175" dirty="0">
                <a:solidFill>
                  <a:srgbClr val="194166"/>
                </a:solidFill>
                <a:latin typeface="Open Sauce"/>
                <a:ea typeface="Open Sauce"/>
                <a:cs typeface="Open Sauce"/>
                <a:sym typeface="Open Sauce"/>
              </a:rPr>
              <a:t>Mentor continues to submit mentor meeting log notes in TEAM dashboard</a:t>
            </a:r>
          </a:p>
          <a:p>
            <a:pPr>
              <a:lnSpc>
                <a:spcPts val="1034"/>
              </a:lnSpc>
            </a:pPr>
            <a:endParaRPr lang="en-US" sz="1175" dirty="0">
              <a:solidFill>
                <a:srgbClr val="194166"/>
              </a:solidFill>
              <a:latin typeface="Open Sauce"/>
              <a:ea typeface="Open Sauce"/>
              <a:cs typeface="Open Sauce"/>
              <a:sym typeface="Open Sauce"/>
            </a:endParaRPr>
          </a:p>
          <a:p>
            <a:pPr>
              <a:lnSpc>
                <a:spcPts val="1175"/>
              </a:lnSpc>
            </a:pPr>
            <a:r>
              <a:rPr lang="en-US" sz="1175" dirty="0">
                <a:solidFill>
                  <a:srgbClr val="194166"/>
                </a:solidFill>
                <a:latin typeface="Open Sauce"/>
                <a:ea typeface="Open Sauce"/>
                <a:cs typeface="Open Sauce"/>
                <a:sym typeface="Open Sauce"/>
              </a:rPr>
              <a:t>BT drafts reflection paper/project </a:t>
            </a:r>
          </a:p>
          <a:p>
            <a:pPr>
              <a:lnSpc>
                <a:spcPts val="1175"/>
              </a:lnSpc>
            </a:pPr>
            <a:r>
              <a:rPr lang="en-US" sz="1175" dirty="0">
                <a:solidFill>
                  <a:srgbClr val="194166"/>
                </a:solidFill>
                <a:latin typeface="Open Sauce"/>
                <a:ea typeface="Open Sauce"/>
                <a:cs typeface="Open Sauce"/>
                <a:sym typeface="Open Sauce"/>
              </a:rPr>
              <a:t>and submits to mentor for sign-off</a:t>
            </a:r>
          </a:p>
          <a:p>
            <a:pPr>
              <a:lnSpc>
                <a:spcPts val="587"/>
              </a:lnSpc>
            </a:pPr>
            <a:r>
              <a:rPr lang="en-US" sz="1175" dirty="0">
                <a:solidFill>
                  <a:srgbClr val="194166"/>
                </a:solidFill>
                <a:latin typeface="Open Sauce"/>
                <a:ea typeface="Open Sauce"/>
                <a:cs typeface="Open Sauce"/>
                <a:sym typeface="Open Sauce"/>
              </a:rPr>
              <a:t> </a:t>
            </a:r>
          </a:p>
          <a:p>
            <a:pPr>
              <a:lnSpc>
                <a:spcPts val="1892"/>
              </a:lnSpc>
            </a:pPr>
            <a:r>
              <a:rPr lang="en-US" sz="1175" dirty="0">
                <a:solidFill>
                  <a:srgbClr val="194166"/>
                </a:solidFill>
                <a:latin typeface="Open Sauce"/>
                <a:ea typeface="Open Sauce"/>
                <a:cs typeface="Open Sauce"/>
                <a:sym typeface="Open Sauce"/>
              </a:rPr>
              <a:t>Mentor selects </a:t>
            </a:r>
            <a:r>
              <a:rPr lang="en-US" sz="1175" b="1" dirty="0">
                <a:solidFill>
                  <a:srgbClr val="194166"/>
                </a:solidFill>
                <a:latin typeface="Open Sauce Bold"/>
                <a:ea typeface="Open Sauce Bold"/>
                <a:cs typeface="Open Sauce Bold"/>
                <a:sym typeface="Open Sauce Bold"/>
              </a:rPr>
              <a:t>“Paper/Project Submission” </a:t>
            </a:r>
            <a:r>
              <a:rPr lang="en-US" sz="1175" dirty="0">
                <a:solidFill>
                  <a:srgbClr val="194166"/>
                </a:solidFill>
                <a:latin typeface="Open Sauce"/>
                <a:ea typeface="Open Sauce"/>
                <a:cs typeface="Open Sauce"/>
                <a:sym typeface="Open Sauce"/>
              </a:rPr>
              <a:t>and signs off </a:t>
            </a:r>
          </a:p>
          <a:p>
            <a:pPr>
              <a:lnSpc>
                <a:spcPts val="1175"/>
              </a:lnSpc>
            </a:pPr>
            <a:r>
              <a:rPr lang="en-US" sz="1175" dirty="0">
                <a:solidFill>
                  <a:srgbClr val="194166"/>
                </a:solidFill>
                <a:latin typeface="Open Sauce"/>
                <a:ea typeface="Open Sauce"/>
                <a:cs typeface="Open Sauce"/>
                <a:sym typeface="Open Sauce"/>
              </a:rPr>
              <a:t>(one sign-off required)</a:t>
            </a:r>
          </a:p>
          <a:p>
            <a:pPr>
              <a:lnSpc>
                <a:spcPts val="1163"/>
              </a:lnSpc>
            </a:pPr>
            <a:r>
              <a:rPr lang="en-US" sz="1175" dirty="0">
                <a:solidFill>
                  <a:srgbClr val="194166"/>
                </a:solidFill>
                <a:latin typeface="Open Sauce"/>
                <a:ea typeface="Open Sauce"/>
                <a:cs typeface="Open Sauce"/>
                <a:sym typeface="Open Sauce"/>
              </a:rPr>
              <a:t> </a:t>
            </a:r>
          </a:p>
          <a:p>
            <a:pPr>
              <a:lnSpc>
                <a:spcPts val="1175"/>
              </a:lnSpc>
            </a:pPr>
            <a:r>
              <a:rPr lang="en-US" sz="1175" dirty="0">
                <a:solidFill>
                  <a:srgbClr val="194166"/>
                </a:solidFill>
                <a:latin typeface="Open Sauce"/>
                <a:ea typeface="Open Sauce"/>
                <a:cs typeface="Open Sauce"/>
                <a:sym typeface="Open Sauce"/>
              </a:rPr>
              <a:t>Paper/Project is submitted to the district’s selected review queue </a:t>
            </a:r>
          </a:p>
          <a:p>
            <a:pPr>
              <a:lnSpc>
                <a:spcPts val="1175"/>
              </a:lnSpc>
            </a:pPr>
            <a:r>
              <a:rPr lang="en-US" sz="1175" dirty="0">
                <a:solidFill>
                  <a:srgbClr val="194166"/>
                </a:solidFill>
                <a:latin typeface="Open Sauce"/>
                <a:ea typeface="Open Sauce"/>
                <a:cs typeface="Open Sauce"/>
                <a:sym typeface="Open Sauce"/>
              </a:rPr>
              <a:t>(Regional, Private, or In-District)</a:t>
            </a:r>
          </a:p>
          <a:p>
            <a:pPr>
              <a:lnSpc>
                <a:spcPts val="1245"/>
              </a:lnSpc>
            </a:pPr>
            <a:r>
              <a:rPr lang="en-US" sz="1175" dirty="0">
                <a:solidFill>
                  <a:srgbClr val="194166"/>
                </a:solidFill>
                <a:latin typeface="Open Sauce"/>
                <a:ea typeface="Open Sauce"/>
                <a:cs typeface="Open Sauce"/>
                <a:sym typeface="Open Sauce"/>
              </a:rPr>
              <a:t> </a:t>
            </a:r>
          </a:p>
          <a:p>
            <a:pPr>
              <a:lnSpc>
                <a:spcPts val="1175"/>
              </a:lnSpc>
            </a:pPr>
            <a:r>
              <a:rPr lang="en-US" sz="1175" dirty="0">
                <a:solidFill>
                  <a:srgbClr val="194166"/>
                </a:solidFill>
                <a:latin typeface="Open Sauce"/>
                <a:ea typeface="Open Sauce"/>
                <a:cs typeface="Open Sauce"/>
                <a:sym typeface="Open Sauce"/>
              </a:rPr>
              <a:t>Successful → module marked complete</a:t>
            </a:r>
          </a:p>
          <a:p>
            <a:pPr>
              <a:lnSpc>
                <a:spcPts val="1175"/>
              </a:lnSpc>
            </a:pPr>
            <a:r>
              <a:rPr lang="en-US" sz="1175" dirty="0">
                <a:solidFill>
                  <a:srgbClr val="194166"/>
                </a:solidFill>
                <a:latin typeface="Open Sauce"/>
                <a:ea typeface="Open Sauce"/>
                <a:cs typeface="Open Sauce"/>
                <a:sym typeface="Open Sauce"/>
              </a:rPr>
              <a:t>Unsuccessful → revise and resubmit</a:t>
            </a:r>
          </a:p>
        </p:txBody>
      </p:sp>
      <p:sp>
        <p:nvSpPr>
          <p:cNvPr id="19" name="Freeform 19">
            <a:extLst>
              <a:ext uri="{C183D7F6-B498-43B3-948B-1728B52AA6E4}">
                <adec:decorative xmlns:adec="http://schemas.microsoft.com/office/drawing/2017/decorative" val="1"/>
              </a:ext>
            </a:extLst>
          </p:cNvPr>
          <p:cNvSpPr/>
          <p:nvPr/>
        </p:nvSpPr>
        <p:spPr>
          <a:xfrm>
            <a:off x="7674985" y="1740327"/>
            <a:ext cx="3464384" cy="394798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sz="1200"/>
          </a:p>
        </p:txBody>
      </p:sp>
      <p:sp>
        <p:nvSpPr>
          <p:cNvPr id="20" name="TextBox 20">
            <a:extLst>
              <a:ext uri="{C183D7F6-B498-43B3-948B-1728B52AA6E4}">
                <adec:decorative xmlns:adec="http://schemas.microsoft.com/office/drawing/2017/decorative" val="1"/>
              </a:ext>
            </a:extLst>
          </p:cNvPr>
          <p:cNvSpPr txBox="1"/>
          <p:nvPr/>
        </p:nvSpPr>
        <p:spPr>
          <a:xfrm>
            <a:off x="7674985" y="1658885"/>
            <a:ext cx="3464386" cy="4029426"/>
          </a:xfrm>
          <a:prstGeom prst="rect">
            <a:avLst/>
          </a:prstGeom>
        </p:spPr>
        <p:txBody>
          <a:bodyPr lIns="33867" tIns="33867" rIns="33867" bIns="33867" rtlCol="0" anchor="ctr"/>
          <a:lstStyle/>
          <a:p>
            <a:pPr algn="ctr">
              <a:lnSpc>
                <a:spcPts val="1773"/>
              </a:lnSpc>
              <a:spcBef>
                <a:spcPct val="0"/>
              </a:spcBef>
            </a:pPr>
            <a:endParaRPr sz="1200"/>
          </a:p>
        </p:txBody>
      </p:sp>
      <p:sp>
        <p:nvSpPr>
          <p:cNvPr id="24" name="TextBox 24"/>
          <p:cNvSpPr txBox="1"/>
          <p:nvPr/>
        </p:nvSpPr>
        <p:spPr>
          <a:xfrm>
            <a:off x="7334427" y="1538342"/>
            <a:ext cx="880150" cy="761170"/>
          </a:xfrm>
          <a:prstGeom prst="rect">
            <a:avLst/>
          </a:prstGeom>
        </p:spPr>
        <p:txBody>
          <a:bodyPr lIns="0" tIns="0" rIns="0" bIns="0" rtlCol="0" anchor="t">
            <a:spAutoFit/>
          </a:bodyPr>
          <a:lstStyle/>
          <a:p>
            <a:pPr algn="ctr">
              <a:lnSpc>
                <a:spcPts val="5903"/>
              </a:lnSpc>
            </a:pPr>
            <a:r>
              <a:rPr lang="en-US" sz="6632" dirty="0">
                <a:solidFill>
                  <a:srgbClr val="194166"/>
                </a:solidFill>
                <a:latin typeface="Open Sauce"/>
                <a:ea typeface="Open Sauce"/>
                <a:cs typeface="Open Sauce"/>
                <a:sym typeface="Open Sauce"/>
              </a:rPr>
              <a:t>B</a:t>
            </a:r>
          </a:p>
        </p:txBody>
      </p:sp>
      <p:sp>
        <p:nvSpPr>
          <p:cNvPr id="22" name="TextBox 22"/>
          <p:cNvSpPr txBox="1"/>
          <p:nvPr/>
        </p:nvSpPr>
        <p:spPr>
          <a:xfrm>
            <a:off x="7937570" y="1931686"/>
            <a:ext cx="3085278" cy="589905"/>
          </a:xfrm>
          <a:prstGeom prst="rect">
            <a:avLst/>
          </a:prstGeom>
        </p:spPr>
        <p:txBody>
          <a:bodyPr lIns="0" tIns="0" rIns="0" bIns="0" rtlCol="0" anchor="t">
            <a:spAutoFit/>
          </a:bodyPr>
          <a:lstStyle/>
          <a:p>
            <a:pPr algn="ctr">
              <a:lnSpc>
                <a:spcPts val="2338"/>
              </a:lnSpc>
            </a:pPr>
            <a:r>
              <a:rPr lang="en-US" sz="2165" spc="-127">
                <a:solidFill>
                  <a:srgbClr val="005994"/>
                </a:solidFill>
                <a:latin typeface="Open Sauce"/>
                <a:ea typeface="Open Sauce"/>
                <a:cs typeface="Open Sauce"/>
                <a:sym typeface="Open Sauce"/>
              </a:rPr>
              <a:t>MENTORSHIP</a:t>
            </a:r>
          </a:p>
          <a:p>
            <a:pPr algn="ctr">
              <a:lnSpc>
                <a:spcPts val="2338"/>
              </a:lnSpc>
              <a:spcBef>
                <a:spcPct val="0"/>
              </a:spcBef>
            </a:pPr>
            <a:r>
              <a:rPr lang="en-US" sz="2165" spc="-127">
                <a:solidFill>
                  <a:srgbClr val="005994"/>
                </a:solidFill>
                <a:latin typeface="Open Sauce"/>
                <a:ea typeface="Open Sauce"/>
                <a:cs typeface="Open Sauce"/>
                <a:sym typeface="Open Sauce"/>
              </a:rPr>
              <a:t>ENGAGEMENT LOGS</a:t>
            </a:r>
          </a:p>
        </p:txBody>
      </p:sp>
      <p:sp>
        <p:nvSpPr>
          <p:cNvPr id="23" name="TextBox 23"/>
          <p:cNvSpPr txBox="1"/>
          <p:nvPr/>
        </p:nvSpPr>
        <p:spPr>
          <a:xfrm>
            <a:off x="8421050" y="2607571"/>
            <a:ext cx="2118319" cy="166712"/>
          </a:xfrm>
          <a:prstGeom prst="rect">
            <a:avLst/>
          </a:prstGeom>
        </p:spPr>
        <p:txBody>
          <a:bodyPr lIns="0" tIns="0" rIns="0" bIns="0" rtlCol="0" anchor="t">
            <a:spAutoFit/>
          </a:bodyPr>
          <a:lstStyle/>
          <a:p>
            <a:pPr algn="ctr">
              <a:lnSpc>
                <a:spcPts val="1339"/>
              </a:lnSpc>
              <a:spcBef>
                <a:spcPct val="0"/>
              </a:spcBef>
            </a:pPr>
            <a:r>
              <a:rPr lang="en-US" sz="1241" spc="-73">
                <a:solidFill>
                  <a:srgbClr val="005994"/>
                </a:solidFill>
                <a:latin typeface="Open Sauce"/>
                <a:ea typeface="Open Sauce"/>
                <a:cs typeface="Open Sauce"/>
                <a:sym typeface="Open Sauce"/>
              </a:rPr>
              <a:t>FLEXIBLE </a:t>
            </a:r>
            <a:r>
              <a:rPr lang="en-US" sz="1241" b="1" spc="-73">
                <a:solidFill>
                  <a:srgbClr val="005994"/>
                </a:solidFill>
                <a:latin typeface="Open Sauce Bold"/>
                <a:ea typeface="Open Sauce Bold"/>
                <a:cs typeface="Open Sauce Bold"/>
                <a:sym typeface="Open Sauce Bold"/>
              </a:rPr>
              <a:t>TEAM </a:t>
            </a:r>
            <a:r>
              <a:rPr lang="en-US" sz="1241" spc="-73">
                <a:solidFill>
                  <a:srgbClr val="005994"/>
                </a:solidFill>
                <a:latin typeface="Open Sauce"/>
                <a:ea typeface="Open Sauce"/>
                <a:cs typeface="Open Sauce"/>
                <a:sym typeface="Open Sauce"/>
              </a:rPr>
              <a:t>PROCESS</a:t>
            </a:r>
          </a:p>
        </p:txBody>
      </p:sp>
      <p:sp>
        <p:nvSpPr>
          <p:cNvPr id="21" name="TextBox 21"/>
          <p:cNvSpPr txBox="1"/>
          <p:nvPr/>
        </p:nvSpPr>
        <p:spPr>
          <a:xfrm>
            <a:off x="8026288" y="3008500"/>
            <a:ext cx="2907841" cy="2000548"/>
          </a:xfrm>
          <a:prstGeom prst="rect">
            <a:avLst/>
          </a:prstGeom>
        </p:spPr>
        <p:txBody>
          <a:bodyPr lIns="0" tIns="0" rIns="0" bIns="0" rtlCol="0" anchor="t">
            <a:spAutoFit/>
          </a:bodyPr>
          <a:lstStyle/>
          <a:p>
            <a:pPr>
              <a:lnSpc>
                <a:spcPts val="1175"/>
              </a:lnSpc>
            </a:pPr>
            <a:r>
              <a:rPr lang="en-US" sz="1175" dirty="0">
                <a:solidFill>
                  <a:srgbClr val="194166"/>
                </a:solidFill>
                <a:latin typeface="Open Sauce"/>
                <a:ea typeface="Open Sauce"/>
                <a:cs typeface="Open Sauce"/>
                <a:sym typeface="Open Sauce"/>
              </a:rPr>
              <a:t>Mentor and BT collaboratively document a minimum of 10 hours of mentoring per module in Mentorship Engagement Logs</a:t>
            </a:r>
          </a:p>
          <a:p>
            <a:pPr>
              <a:lnSpc>
                <a:spcPts val="1175"/>
              </a:lnSpc>
            </a:pPr>
            <a:endParaRPr lang="en-US" sz="1175" dirty="0">
              <a:solidFill>
                <a:srgbClr val="194166"/>
              </a:solidFill>
              <a:latin typeface="Open Sauce"/>
              <a:ea typeface="Open Sauce"/>
              <a:cs typeface="Open Sauce"/>
              <a:sym typeface="Open Sauce"/>
            </a:endParaRPr>
          </a:p>
          <a:p>
            <a:pPr>
              <a:lnSpc>
                <a:spcPts val="1175"/>
              </a:lnSpc>
            </a:pPr>
            <a:r>
              <a:rPr lang="en-US" sz="1175" dirty="0">
                <a:solidFill>
                  <a:srgbClr val="194166"/>
                </a:solidFill>
                <a:latin typeface="Open Sauce"/>
                <a:ea typeface="Open Sauce"/>
                <a:cs typeface="Open Sauce"/>
                <a:sym typeface="Open Sauce"/>
              </a:rPr>
              <a:t>Mentor selects </a:t>
            </a:r>
            <a:r>
              <a:rPr lang="en-US" sz="1175" b="1" dirty="0">
                <a:solidFill>
                  <a:srgbClr val="194166"/>
                </a:solidFill>
                <a:latin typeface="Open Sauce Bold"/>
                <a:ea typeface="Open Sauce Bold"/>
                <a:cs typeface="Open Sauce Bold"/>
                <a:sym typeface="Open Sauce Bold"/>
              </a:rPr>
              <a:t>“Log Submission”</a:t>
            </a:r>
            <a:r>
              <a:rPr lang="en-US" sz="1175" dirty="0">
                <a:solidFill>
                  <a:srgbClr val="194166"/>
                </a:solidFill>
                <a:latin typeface="Open Sauce"/>
                <a:ea typeface="Open Sauce"/>
                <a:cs typeface="Open Sauce"/>
                <a:sym typeface="Open Sauce"/>
              </a:rPr>
              <a:t> and signs off (one sign-off required)</a:t>
            </a:r>
          </a:p>
          <a:p>
            <a:pPr>
              <a:lnSpc>
                <a:spcPts val="1175"/>
              </a:lnSpc>
            </a:pPr>
            <a:r>
              <a:rPr lang="en-US" sz="1175" dirty="0">
                <a:solidFill>
                  <a:srgbClr val="194166"/>
                </a:solidFill>
                <a:latin typeface="Open Sauce"/>
                <a:ea typeface="Open Sauce"/>
                <a:cs typeface="Open Sauce"/>
                <a:sym typeface="Open Sauce"/>
              </a:rPr>
              <a:t> </a:t>
            </a:r>
          </a:p>
          <a:p>
            <a:pPr>
              <a:lnSpc>
                <a:spcPts val="1175"/>
              </a:lnSpc>
            </a:pPr>
            <a:r>
              <a:rPr lang="en-US" sz="1175" dirty="0">
                <a:solidFill>
                  <a:srgbClr val="194166"/>
                </a:solidFill>
                <a:latin typeface="Open Sauce"/>
                <a:ea typeface="Open Sauce"/>
                <a:cs typeface="Open Sauce"/>
                <a:sym typeface="Open Sauce"/>
              </a:rPr>
              <a:t>Mentor submits Mentorship Engagement Logs in the TEAM dashboard</a:t>
            </a:r>
          </a:p>
          <a:p>
            <a:pPr>
              <a:lnSpc>
                <a:spcPts val="1175"/>
              </a:lnSpc>
            </a:pPr>
            <a:r>
              <a:rPr lang="en-US" sz="1175" dirty="0">
                <a:solidFill>
                  <a:srgbClr val="194166"/>
                </a:solidFill>
                <a:latin typeface="Open Sauce"/>
                <a:ea typeface="Open Sauce"/>
                <a:cs typeface="Open Sauce"/>
                <a:sym typeface="Open Sauce"/>
              </a:rPr>
              <a:t> </a:t>
            </a:r>
          </a:p>
          <a:p>
            <a:pPr>
              <a:lnSpc>
                <a:spcPts val="1175"/>
              </a:lnSpc>
            </a:pPr>
            <a:endParaRPr lang="en-US" sz="1175" dirty="0">
              <a:solidFill>
                <a:srgbClr val="194166"/>
              </a:solidFill>
              <a:latin typeface="Open Sauce"/>
              <a:ea typeface="Open Sauce"/>
              <a:cs typeface="Open Sauce"/>
              <a:sym typeface="Open Sauce"/>
            </a:endParaRPr>
          </a:p>
          <a:p>
            <a:pPr>
              <a:lnSpc>
                <a:spcPts val="1175"/>
              </a:lnSpc>
            </a:pPr>
            <a:r>
              <a:rPr lang="en-US" sz="1175" dirty="0">
                <a:solidFill>
                  <a:srgbClr val="194166"/>
                </a:solidFill>
                <a:latin typeface="Open Sauce"/>
                <a:ea typeface="Open Sauce"/>
                <a:cs typeface="Open Sauce"/>
                <a:sym typeface="Open Sauce"/>
              </a:rPr>
              <a:t>Module marked complete</a:t>
            </a:r>
          </a:p>
          <a:p>
            <a:pPr>
              <a:lnSpc>
                <a:spcPts val="1175"/>
              </a:lnSpc>
            </a:pPr>
            <a:endParaRPr lang="en-US" sz="1175" dirty="0">
              <a:solidFill>
                <a:srgbClr val="194166"/>
              </a:solidFill>
              <a:latin typeface="Open Sauce"/>
              <a:ea typeface="Open Sauce"/>
              <a:cs typeface="Open Sauce"/>
              <a:sym typeface="Open Sauce"/>
            </a:endParaRPr>
          </a:p>
        </p:txBody>
      </p:sp>
      <p:sp>
        <p:nvSpPr>
          <p:cNvPr id="25" name="Freeform 25">
            <a:extLst>
              <a:ext uri="{C183D7F6-B498-43B3-948B-1728B52AA6E4}">
                <adec:decorative xmlns:adec="http://schemas.microsoft.com/office/drawing/2017/decorative" val="1"/>
              </a:ext>
            </a:extLst>
          </p:cNvPr>
          <p:cNvSpPr/>
          <p:nvPr/>
        </p:nvSpPr>
        <p:spPr>
          <a:xfrm>
            <a:off x="619301" y="1846701"/>
            <a:ext cx="481821" cy="459920"/>
          </a:xfrm>
          <a:custGeom>
            <a:avLst/>
            <a:gdLst/>
            <a:ahLst/>
            <a:cxnLst/>
            <a:rect l="l" t="t" r="r" b="b"/>
            <a:pathLst>
              <a:path w="722731" h="689880">
                <a:moveTo>
                  <a:pt x="0" y="0"/>
                </a:moveTo>
                <a:lnTo>
                  <a:pt x="722731" y="0"/>
                </a:lnTo>
                <a:lnTo>
                  <a:pt x="722731" y="689880"/>
                </a:lnTo>
                <a:lnTo>
                  <a:pt x="0" y="68988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12</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sz="1200" dirty="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3"/>
            <a:stretch>
              <a:fillRect/>
            </a:stretch>
          </a:blipFill>
        </p:spPr>
        <p:txBody>
          <a:bodyPr/>
          <a:lstStyle/>
          <a:p>
            <a:endParaRPr lang="en-US" sz="1200"/>
          </a:p>
        </p:txBody>
      </p:sp>
      <p:sp>
        <p:nvSpPr>
          <p:cNvPr id="12" name="TextBox 12"/>
          <p:cNvSpPr txBox="1">
            <a:spLocks noGrp="1"/>
          </p:cNvSpPr>
          <p:nvPr>
            <p:ph type="title" idx="4294967295"/>
          </p:nvPr>
        </p:nvSpPr>
        <p:spPr>
          <a:xfrm>
            <a:off x="624017" y="749300"/>
            <a:ext cx="6808758"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00"/>
              </a:lnSpc>
              <a:defRPr/>
            </a:pPr>
            <a:r>
              <a:rPr lang="en-US" sz="5334" b="1" spc="-311" dirty="0">
                <a:solidFill>
                  <a:srgbClr val="005994"/>
                </a:solidFill>
                <a:latin typeface="Open Sauce Bold" panose="020B0604020202020204" charset="0"/>
                <a:ea typeface="Open Sauce"/>
                <a:cs typeface="Open Sauce"/>
                <a:sym typeface="Open Sauce Semi-Bold"/>
              </a:rPr>
              <a:t>TEAM ROLES - 1</a:t>
            </a:r>
            <a:endParaRPr lang="en-US" sz="5334" b="1" spc="-311" dirty="0">
              <a:solidFill>
                <a:srgbClr val="005994"/>
              </a:solidFill>
              <a:latin typeface="Open Sauce Bold" panose="020B0604020202020204" charset="0"/>
              <a:ea typeface="Open Sauce"/>
              <a:cs typeface="Open Sauce"/>
            </a:endParaRPr>
          </a:p>
        </p:txBody>
      </p:sp>
      <p:grpSp>
        <p:nvGrpSpPr>
          <p:cNvPr id="4" name="Group 4" descr="Mentors: &#10;Accomplished teacher selected by the school district who completed the TEAM Program Initial Support Teacher Training &#10;&#10;Serves as your first and primary contact throughout the TEAM program, provides guidance and support on developing your teaching practice, as well as your progress through the TEAM Program requirements, including completing mentor logs &#10;"/>
          <p:cNvGrpSpPr/>
          <p:nvPr/>
        </p:nvGrpSpPr>
        <p:grpSpPr>
          <a:xfrm>
            <a:off x="1460641" y="1684745"/>
            <a:ext cx="4102416" cy="4473862"/>
            <a:chOff x="0" y="0"/>
            <a:chExt cx="1620708" cy="1767452"/>
          </a:xfrm>
        </p:grpSpPr>
        <p:sp>
          <p:nvSpPr>
            <p:cNvPr id="5" name="Freeform 5"/>
            <p:cNvSpPr/>
            <p:nvPr/>
          </p:nvSpPr>
          <p:spPr>
            <a:xfrm>
              <a:off x="0" y="0"/>
              <a:ext cx="1620707" cy="1767452"/>
            </a:xfrm>
            <a:custGeom>
              <a:avLst/>
              <a:gdLst/>
              <a:ahLst/>
              <a:cxnLst/>
              <a:rect l="l" t="t" r="r" b="b"/>
              <a:pathLst>
                <a:path w="1620707" h="1767452">
                  <a:moveTo>
                    <a:pt x="44034" y="0"/>
                  </a:moveTo>
                  <a:lnTo>
                    <a:pt x="1576674" y="0"/>
                  </a:lnTo>
                  <a:cubicBezTo>
                    <a:pt x="1600993" y="0"/>
                    <a:pt x="1620707" y="19715"/>
                    <a:pt x="1620707" y="44034"/>
                  </a:cubicBezTo>
                  <a:lnTo>
                    <a:pt x="1620707" y="1723418"/>
                  </a:lnTo>
                  <a:cubicBezTo>
                    <a:pt x="1620707" y="1747737"/>
                    <a:pt x="1600993" y="1767452"/>
                    <a:pt x="1576674" y="1767452"/>
                  </a:cubicBezTo>
                  <a:lnTo>
                    <a:pt x="44034" y="1767452"/>
                  </a:lnTo>
                  <a:cubicBezTo>
                    <a:pt x="19715" y="1767452"/>
                    <a:pt x="0" y="1747737"/>
                    <a:pt x="0" y="1723418"/>
                  </a:cubicBezTo>
                  <a:lnTo>
                    <a:pt x="0" y="44034"/>
                  </a:lnTo>
                  <a:cubicBezTo>
                    <a:pt x="0" y="19715"/>
                    <a:pt x="19715" y="0"/>
                    <a:pt x="44034" y="0"/>
                  </a:cubicBezTo>
                  <a:close/>
                </a:path>
              </a:pathLst>
            </a:custGeom>
            <a:solidFill>
              <a:srgbClr val="BBD6E1"/>
            </a:solidFill>
          </p:spPr>
          <p:txBody>
            <a:bodyPr/>
            <a:lstStyle/>
            <a:p>
              <a:endParaRPr lang="en-US" sz="1200"/>
            </a:p>
          </p:txBody>
        </p:sp>
        <p:sp>
          <p:nvSpPr>
            <p:cNvPr id="6" name="TextBox 6"/>
            <p:cNvSpPr txBox="1"/>
            <p:nvPr/>
          </p:nvSpPr>
          <p:spPr>
            <a:xfrm>
              <a:off x="0" y="-38100"/>
              <a:ext cx="1620708" cy="1805552"/>
            </a:xfrm>
            <a:prstGeom prst="rect">
              <a:avLst/>
            </a:prstGeom>
          </p:spPr>
          <p:txBody>
            <a:bodyPr lIns="33867" tIns="33867" rIns="33867" bIns="33867" rtlCol="0" anchor="ctr"/>
            <a:lstStyle/>
            <a:p>
              <a:pPr algn="ctr">
                <a:lnSpc>
                  <a:spcPts val="1773"/>
                </a:lnSpc>
                <a:spcBef>
                  <a:spcPct val="0"/>
                </a:spcBef>
              </a:pPr>
              <a:endParaRPr sz="1200"/>
            </a:p>
          </p:txBody>
        </p:sp>
      </p:grpSp>
      <p:sp>
        <p:nvSpPr>
          <p:cNvPr id="7" name="Freeform 7">
            <a:extLst>
              <a:ext uri="{C183D7F6-B498-43B3-948B-1728B52AA6E4}">
                <adec:decorative xmlns:adec="http://schemas.microsoft.com/office/drawing/2017/decorative" val="1"/>
              </a:ext>
            </a:extLst>
          </p:cNvPr>
          <p:cNvSpPr/>
          <p:nvPr/>
        </p:nvSpPr>
        <p:spPr>
          <a:xfrm>
            <a:off x="1818402" y="1919132"/>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20" name="TextBox 20"/>
          <p:cNvSpPr txBox="1"/>
          <p:nvPr/>
        </p:nvSpPr>
        <p:spPr>
          <a:xfrm>
            <a:off x="2583182" y="1968574"/>
            <a:ext cx="1610341" cy="410369"/>
          </a:xfrm>
          <a:prstGeom prst="rect">
            <a:avLst/>
          </a:prstGeom>
        </p:spPr>
        <p:txBody>
          <a:bodyPr lIns="0" tIns="0" rIns="0" bIns="0" rtlCol="0" anchor="t">
            <a:spAutoFit/>
          </a:bodyPr>
          <a:lstStyle/>
          <a:p>
            <a:pPr>
              <a:lnSpc>
                <a:spcPts val="3234"/>
              </a:lnSpc>
              <a:spcBef>
                <a:spcPct val="0"/>
              </a:spcBef>
            </a:pPr>
            <a:r>
              <a:rPr lang="en-US" sz="2995" spc="-177" dirty="0">
                <a:latin typeface="Open Sauce"/>
                <a:ea typeface="Open Sauce"/>
                <a:cs typeface="Open Sauce"/>
                <a:sym typeface="Open Sauce"/>
              </a:rPr>
              <a:t>Mentors</a:t>
            </a:r>
          </a:p>
        </p:txBody>
      </p:sp>
      <p:sp>
        <p:nvSpPr>
          <p:cNvPr id="19" name="TextBox 19"/>
          <p:cNvSpPr txBox="1"/>
          <p:nvPr/>
        </p:nvSpPr>
        <p:spPr>
          <a:xfrm>
            <a:off x="1744214" y="2665341"/>
            <a:ext cx="3501984" cy="3027624"/>
          </a:xfrm>
          <a:prstGeom prst="rect">
            <a:avLst/>
          </a:prstGeom>
        </p:spPr>
        <p:txBody>
          <a:bodyPr lIns="0" tIns="0" rIns="0" bIns="0" rtlCol="0" anchor="t">
            <a:spAutoFit/>
          </a:bodyPr>
          <a:lstStyle/>
          <a:p>
            <a:pPr>
              <a:lnSpc>
                <a:spcPts val="2053"/>
              </a:lnSpc>
            </a:pPr>
            <a:r>
              <a:rPr lang="en-US" sz="1466" b="1" dirty="0">
                <a:solidFill>
                  <a:srgbClr val="005994"/>
                </a:solidFill>
                <a:latin typeface="Open Sauce Bold"/>
                <a:ea typeface="Open Sauce Bold"/>
                <a:cs typeface="Open Sauce Bold"/>
                <a:sym typeface="Open Sauce Bold"/>
              </a:rPr>
              <a:t>Accomplished teacher selected by the school district who completed the TEAM Program Initial Support Teacher Training </a:t>
            </a:r>
          </a:p>
          <a:p>
            <a:pPr>
              <a:lnSpc>
                <a:spcPts val="733"/>
              </a:lnSpc>
            </a:pPr>
            <a:endParaRPr lang="en-US" sz="1466" b="1" dirty="0">
              <a:solidFill>
                <a:srgbClr val="005994"/>
              </a:solidFill>
              <a:latin typeface="Open Sauce Bold"/>
              <a:ea typeface="Open Sauce Bold"/>
              <a:cs typeface="Open Sauce Bold"/>
              <a:sym typeface="Open Sauce Bold"/>
            </a:endParaRPr>
          </a:p>
          <a:p>
            <a:pPr>
              <a:lnSpc>
                <a:spcPts val="2053"/>
              </a:lnSpc>
              <a:spcBef>
                <a:spcPct val="0"/>
              </a:spcBef>
            </a:pPr>
            <a:r>
              <a:rPr lang="en-US" sz="1466" b="1" dirty="0">
                <a:solidFill>
                  <a:srgbClr val="005994"/>
                </a:solidFill>
                <a:latin typeface="Open Sauce Bold"/>
                <a:ea typeface="Open Sauce Bold"/>
                <a:cs typeface="Open Sauce Bold"/>
                <a:sym typeface="Open Sauce Bold"/>
              </a:rPr>
              <a:t>Serves as your first and primary contact throughout the TEAM program, provides guidance and support on developing your teaching practice, as well as your progress through the TEAM Program requirements, including completing mentor logs </a:t>
            </a:r>
          </a:p>
        </p:txBody>
      </p:sp>
      <p:grpSp>
        <p:nvGrpSpPr>
          <p:cNvPr id="8" name="Group 8" descr="Administrators:&#10;An instructional leader who can provide guidance and support to help teachers grow professionally&#10;&#10;The individual who will review and sign-off on the Profession Growth Action Plan (PGAP), indicating that he or she can support the agreed upon activities and/or resources &#10;&#10;Can help the teacher make connections between TEAM, teacher evaluation, and professional learning &#10;"/>
          <p:cNvGrpSpPr/>
          <p:nvPr/>
        </p:nvGrpSpPr>
        <p:grpSpPr>
          <a:xfrm>
            <a:off x="5955304" y="1698338"/>
            <a:ext cx="4411137" cy="4473862"/>
            <a:chOff x="0" y="0"/>
            <a:chExt cx="1742671" cy="1767452"/>
          </a:xfrm>
        </p:grpSpPr>
        <p:sp>
          <p:nvSpPr>
            <p:cNvPr id="9" name="Freeform 9"/>
            <p:cNvSpPr/>
            <p:nvPr/>
          </p:nvSpPr>
          <p:spPr>
            <a:xfrm>
              <a:off x="0" y="0"/>
              <a:ext cx="1742672" cy="1767452"/>
            </a:xfrm>
            <a:custGeom>
              <a:avLst/>
              <a:gdLst/>
              <a:ahLst/>
              <a:cxnLst/>
              <a:rect l="l" t="t" r="r" b="b"/>
              <a:pathLst>
                <a:path w="1742672" h="1767452">
                  <a:moveTo>
                    <a:pt x="40952" y="0"/>
                  </a:moveTo>
                  <a:lnTo>
                    <a:pt x="1701720" y="0"/>
                  </a:lnTo>
                  <a:cubicBezTo>
                    <a:pt x="1724337" y="0"/>
                    <a:pt x="1742672" y="18335"/>
                    <a:pt x="1742672" y="40952"/>
                  </a:cubicBezTo>
                  <a:lnTo>
                    <a:pt x="1742672" y="1726500"/>
                  </a:lnTo>
                  <a:cubicBezTo>
                    <a:pt x="1742672" y="1749117"/>
                    <a:pt x="1724337" y="1767452"/>
                    <a:pt x="1701720" y="1767452"/>
                  </a:cubicBezTo>
                  <a:lnTo>
                    <a:pt x="40952" y="1767452"/>
                  </a:lnTo>
                  <a:cubicBezTo>
                    <a:pt x="18335" y="1767452"/>
                    <a:pt x="0" y="1749117"/>
                    <a:pt x="0" y="1726500"/>
                  </a:cubicBezTo>
                  <a:lnTo>
                    <a:pt x="0" y="40952"/>
                  </a:lnTo>
                  <a:cubicBezTo>
                    <a:pt x="0" y="18335"/>
                    <a:pt x="18335" y="0"/>
                    <a:pt x="40952" y="0"/>
                  </a:cubicBezTo>
                  <a:close/>
                </a:path>
              </a:pathLst>
            </a:custGeom>
            <a:solidFill>
              <a:srgbClr val="BBD6E1"/>
            </a:solidFill>
          </p:spPr>
          <p:txBody>
            <a:bodyPr/>
            <a:lstStyle/>
            <a:p>
              <a:endParaRPr lang="en-US" sz="1200"/>
            </a:p>
          </p:txBody>
        </p:sp>
        <p:sp>
          <p:nvSpPr>
            <p:cNvPr id="10" name="TextBox 10"/>
            <p:cNvSpPr txBox="1"/>
            <p:nvPr/>
          </p:nvSpPr>
          <p:spPr>
            <a:xfrm>
              <a:off x="0" y="-38100"/>
              <a:ext cx="1742671" cy="1805552"/>
            </a:xfrm>
            <a:prstGeom prst="rect">
              <a:avLst/>
            </a:prstGeom>
          </p:spPr>
          <p:txBody>
            <a:bodyPr lIns="33867" tIns="33867" rIns="33867" bIns="33867" rtlCol="0" anchor="ctr"/>
            <a:lstStyle/>
            <a:p>
              <a:pPr algn="ctr">
                <a:lnSpc>
                  <a:spcPts val="1773"/>
                </a:lnSpc>
                <a:spcBef>
                  <a:spcPct val="0"/>
                </a:spcBef>
              </a:pPr>
              <a:endParaRPr sz="1200"/>
            </a:p>
          </p:txBody>
        </p:sp>
      </p:grpSp>
      <p:sp>
        <p:nvSpPr>
          <p:cNvPr id="11" name="Freeform 11">
            <a:extLst>
              <a:ext uri="{C183D7F6-B498-43B3-948B-1728B52AA6E4}">
                <adec:decorative xmlns:adec="http://schemas.microsoft.com/office/drawing/2017/decorative" val="1"/>
              </a:ext>
            </a:extLst>
          </p:cNvPr>
          <p:cNvSpPr/>
          <p:nvPr/>
        </p:nvSpPr>
        <p:spPr>
          <a:xfrm>
            <a:off x="6268321" y="1932726"/>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31" name="TextBox 31"/>
          <p:cNvSpPr txBox="1"/>
          <p:nvPr/>
        </p:nvSpPr>
        <p:spPr>
          <a:xfrm>
            <a:off x="7060634" y="1984286"/>
            <a:ext cx="3098998" cy="410369"/>
          </a:xfrm>
          <a:prstGeom prst="rect">
            <a:avLst/>
          </a:prstGeom>
        </p:spPr>
        <p:txBody>
          <a:bodyPr lIns="0" tIns="0" rIns="0" bIns="0" rtlCol="0" anchor="t">
            <a:spAutoFit/>
          </a:bodyPr>
          <a:lstStyle/>
          <a:p>
            <a:pPr>
              <a:lnSpc>
                <a:spcPts val="3234"/>
              </a:lnSpc>
              <a:spcBef>
                <a:spcPct val="0"/>
              </a:spcBef>
            </a:pPr>
            <a:r>
              <a:rPr lang="en-US" sz="2995" spc="-177" dirty="0">
                <a:latin typeface="Open Sauce"/>
                <a:ea typeface="Open Sauce"/>
                <a:cs typeface="Open Sauce"/>
                <a:sym typeface="Open Sauce"/>
              </a:rPr>
              <a:t>Administrators</a:t>
            </a:r>
          </a:p>
        </p:txBody>
      </p:sp>
      <p:sp>
        <p:nvSpPr>
          <p:cNvPr id="30" name="TextBox 30"/>
          <p:cNvSpPr txBox="1"/>
          <p:nvPr/>
        </p:nvSpPr>
        <p:spPr>
          <a:xfrm>
            <a:off x="6350292" y="2665341"/>
            <a:ext cx="3626233" cy="3117392"/>
          </a:xfrm>
          <a:prstGeom prst="rect">
            <a:avLst/>
          </a:prstGeom>
        </p:spPr>
        <p:txBody>
          <a:bodyPr lIns="0" tIns="0" rIns="0" bIns="0" rtlCol="0" anchor="t">
            <a:spAutoFit/>
          </a:bodyPr>
          <a:lstStyle/>
          <a:p>
            <a:pPr>
              <a:lnSpc>
                <a:spcPts val="2053"/>
              </a:lnSpc>
            </a:pPr>
            <a:r>
              <a:rPr lang="en-US" sz="1466" b="1" dirty="0">
                <a:solidFill>
                  <a:srgbClr val="005994"/>
                </a:solidFill>
                <a:latin typeface="Open Sauce Bold"/>
                <a:ea typeface="Open Sauce Bold"/>
                <a:cs typeface="Open Sauce Bold"/>
                <a:sym typeface="Open Sauce Bold"/>
              </a:rPr>
              <a:t>An instructional leader who can provide guidance and support to help teachers grow professionally</a:t>
            </a:r>
          </a:p>
          <a:p>
            <a:pPr>
              <a:lnSpc>
                <a:spcPts val="733"/>
              </a:lnSpc>
            </a:pPr>
            <a:endParaRPr lang="en-US" sz="1466" b="1" dirty="0">
              <a:solidFill>
                <a:srgbClr val="005994"/>
              </a:solidFill>
              <a:latin typeface="Open Sauce Bold"/>
              <a:ea typeface="Open Sauce Bold"/>
              <a:cs typeface="Open Sauce Bold"/>
              <a:sym typeface="Open Sauce Bold"/>
            </a:endParaRPr>
          </a:p>
          <a:p>
            <a:pPr>
              <a:lnSpc>
                <a:spcPts val="2053"/>
              </a:lnSpc>
              <a:spcBef>
                <a:spcPct val="0"/>
              </a:spcBef>
            </a:pPr>
            <a:r>
              <a:rPr lang="en-US" sz="1466" b="1" dirty="0">
                <a:solidFill>
                  <a:srgbClr val="005994"/>
                </a:solidFill>
                <a:latin typeface="Open Sauce Bold"/>
                <a:ea typeface="Open Sauce Bold"/>
                <a:cs typeface="Open Sauce Bold"/>
                <a:sym typeface="Open Sauce Bold"/>
              </a:rPr>
              <a:t>The individual who will review and sign-off on the Profession Growth Action Plan (PGAP), indicating that he or she can support the agreed upon activities and/or resources </a:t>
            </a:r>
          </a:p>
          <a:p>
            <a:pPr>
              <a:lnSpc>
                <a:spcPts val="733"/>
              </a:lnSpc>
            </a:pPr>
            <a:endParaRPr lang="en-US" sz="1466" b="1" dirty="0">
              <a:solidFill>
                <a:srgbClr val="005994"/>
              </a:solidFill>
              <a:latin typeface="Open Sauce Bold"/>
              <a:ea typeface="Open Sauce Bold"/>
              <a:cs typeface="Open Sauce Bold"/>
              <a:sym typeface="Open Sauce Bold"/>
            </a:endParaRPr>
          </a:p>
          <a:p>
            <a:pPr>
              <a:lnSpc>
                <a:spcPts val="2053"/>
              </a:lnSpc>
              <a:spcBef>
                <a:spcPct val="0"/>
              </a:spcBef>
            </a:pPr>
            <a:r>
              <a:rPr lang="en-US" sz="1466" b="1" dirty="0">
                <a:solidFill>
                  <a:srgbClr val="005994"/>
                </a:solidFill>
                <a:latin typeface="Open Sauce Bold"/>
                <a:ea typeface="Open Sauce Bold"/>
                <a:cs typeface="Open Sauce Bold"/>
                <a:sym typeface="Open Sauce Bold"/>
              </a:rPr>
              <a:t>Can help the teacher make connections between TEAM, teacher evaluation, and professional learning </a:t>
            </a:r>
          </a:p>
        </p:txBody>
      </p:sp>
      <p:grpSp>
        <p:nvGrpSpPr>
          <p:cNvPr id="32" name="Group 32" descr="Department of Education banner at bottom of page."/>
          <p:cNvGrpSpPr/>
          <p:nvPr/>
        </p:nvGrpSpPr>
        <p:grpSpPr>
          <a:xfrm>
            <a:off x="-604600" y="6305550"/>
            <a:ext cx="13767966" cy="398484"/>
            <a:chOff x="0" y="0"/>
            <a:chExt cx="5439197" cy="157426"/>
          </a:xfrm>
        </p:grpSpPr>
        <p:sp>
          <p:nvSpPr>
            <p:cNvPr id="33" name="Freeform 33"/>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34" name="TextBox 34"/>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37" name="TextBox 37"/>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13</a:t>
            </a:r>
          </a:p>
        </p:txBody>
      </p:sp>
      <p:sp>
        <p:nvSpPr>
          <p:cNvPr id="35" name="Freeform 35">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
        <p:nvSpPr>
          <p:cNvPr id="36" name="Freeform 36">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3"/>
            <a:stretch>
              <a:fillRect/>
            </a:stretch>
          </a:blipFill>
        </p:spPr>
        <p:txBody>
          <a:bodyPr/>
          <a:lstStyle/>
          <a:p>
            <a:endParaRPr lang="en-US" sz="1200"/>
          </a:p>
        </p:txBody>
      </p:sp>
      <p:sp>
        <p:nvSpPr>
          <p:cNvPr id="9" name="TextBox 9"/>
          <p:cNvSpPr txBox="1">
            <a:spLocks noGrp="1"/>
          </p:cNvSpPr>
          <p:nvPr>
            <p:ph type="title" idx="4294967295"/>
          </p:nvPr>
        </p:nvSpPr>
        <p:spPr>
          <a:xfrm>
            <a:off x="685800" y="749300"/>
            <a:ext cx="5113143"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00"/>
              </a:lnSpc>
              <a:defRPr/>
            </a:pPr>
            <a:r>
              <a:rPr lang="en-US" sz="5334" b="1" spc="-311" dirty="0">
                <a:solidFill>
                  <a:srgbClr val="005994"/>
                </a:solidFill>
                <a:latin typeface="Open Sauce Bold" panose="020B0604020202020204" charset="0"/>
                <a:ea typeface="Open Sauce"/>
                <a:cs typeface="Open Sauce"/>
                <a:sym typeface="Open Sauce Semi-Bold"/>
              </a:rPr>
              <a:t>TEAM </a:t>
            </a:r>
            <a:r>
              <a:rPr lang="en-US" sz="5334" b="1" spc="-311" dirty="0">
                <a:solidFill>
                  <a:srgbClr val="005994"/>
                </a:solidFill>
                <a:latin typeface="Open Sauce Bold" panose="020B0604020202020204" charset="0"/>
                <a:ea typeface="+mn-lt"/>
                <a:cs typeface="+mn-lt"/>
                <a:sym typeface="Open Sauce"/>
              </a:rPr>
              <a:t>ROLES - 2</a:t>
            </a:r>
            <a:endParaRPr lang="en-US" sz="5334" b="1" spc="-311" dirty="0">
              <a:solidFill>
                <a:srgbClr val="005994"/>
              </a:solidFill>
              <a:latin typeface="Open Sauce Bold" panose="020B0604020202020204" charset="0"/>
              <a:ea typeface="Open Sauce"/>
              <a:cs typeface="Open Sauce"/>
              <a:sym typeface="Open Sauce"/>
            </a:endParaRPr>
          </a:p>
        </p:txBody>
      </p:sp>
      <p:sp>
        <p:nvSpPr>
          <p:cNvPr id="26" name="Freeform 26">
            <a:extLst>
              <a:ext uri="{C183D7F6-B498-43B3-948B-1728B52AA6E4}">
                <adec:decorative xmlns:adec="http://schemas.microsoft.com/office/drawing/2017/decorative" val="1"/>
              </a:ext>
            </a:extLst>
          </p:cNvPr>
          <p:cNvSpPr/>
          <p:nvPr/>
        </p:nvSpPr>
        <p:spPr>
          <a:xfrm>
            <a:off x="685800" y="1557216"/>
            <a:ext cx="4658591" cy="4242805"/>
          </a:xfrm>
          <a:custGeom>
            <a:avLst/>
            <a:gdLst/>
            <a:ahLst/>
            <a:cxnLst/>
            <a:rect l="l" t="t" r="r" b="b"/>
            <a:pathLst>
              <a:path w="6987886" h="6364208">
                <a:moveTo>
                  <a:pt x="0" y="0"/>
                </a:moveTo>
                <a:lnTo>
                  <a:pt x="6987886" y="0"/>
                </a:lnTo>
                <a:lnTo>
                  <a:pt x="6987886" y="6364209"/>
                </a:lnTo>
                <a:lnTo>
                  <a:pt x="0" y="6364209"/>
                </a:lnTo>
                <a:lnTo>
                  <a:pt x="0" y="0"/>
                </a:lnTo>
                <a:close/>
              </a:path>
            </a:pathLst>
          </a:custGeom>
          <a:blipFill>
            <a:blip r:embed="rId4"/>
            <a:stretch>
              <a:fillRect l="-69964" t="-20098" r="-32859" b="-160"/>
            </a:stretch>
          </a:blipFill>
        </p:spPr>
        <p:txBody>
          <a:bodyPr/>
          <a:lstStyle/>
          <a:p>
            <a:endParaRPr lang="en-US" sz="1200"/>
          </a:p>
        </p:txBody>
      </p:sp>
      <p:grpSp>
        <p:nvGrpSpPr>
          <p:cNvPr id="15" name="Group 15" descr="District Facilitators: Individuals appointed to serve as a liaison between CSDE, beginning teachers, and mentors regarding requirements of the TEAM program"/>
          <p:cNvGrpSpPr/>
          <p:nvPr/>
        </p:nvGrpSpPr>
        <p:grpSpPr>
          <a:xfrm>
            <a:off x="6401727" y="685801"/>
            <a:ext cx="5104473" cy="1593915"/>
            <a:chOff x="0" y="0"/>
            <a:chExt cx="2016582" cy="629695"/>
          </a:xfrm>
        </p:grpSpPr>
        <p:sp>
          <p:nvSpPr>
            <p:cNvPr id="16" name="Freeform 16"/>
            <p:cNvSpPr/>
            <p:nvPr/>
          </p:nvSpPr>
          <p:spPr>
            <a:xfrm>
              <a:off x="0" y="0"/>
              <a:ext cx="2016582" cy="629695"/>
            </a:xfrm>
            <a:custGeom>
              <a:avLst/>
              <a:gdLst/>
              <a:ahLst/>
              <a:cxnLst/>
              <a:rect l="l" t="t" r="r" b="b"/>
              <a:pathLst>
                <a:path w="2016582" h="629695">
                  <a:moveTo>
                    <a:pt x="35390" y="0"/>
                  </a:moveTo>
                  <a:lnTo>
                    <a:pt x="1981193" y="0"/>
                  </a:lnTo>
                  <a:cubicBezTo>
                    <a:pt x="1990578" y="0"/>
                    <a:pt x="1999580" y="3729"/>
                    <a:pt x="2006217" y="10365"/>
                  </a:cubicBezTo>
                  <a:cubicBezTo>
                    <a:pt x="2012854" y="17002"/>
                    <a:pt x="2016582" y="26004"/>
                    <a:pt x="2016582" y="35390"/>
                  </a:cubicBezTo>
                  <a:lnTo>
                    <a:pt x="2016582" y="594305"/>
                  </a:lnTo>
                  <a:cubicBezTo>
                    <a:pt x="2016582" y="603691"/>
                    <a:pt x="2012854" y="612693"/>
                    <a:pt x="2006217" y="619329"/>
                  </a:cubicBezTo>
                  <a:cubicBezTo>
                    <a:pt x="1999580" y="625966"/>
                    <a:pt x="1990578" y="629695"/>
                    <a:pt x="1981193" y="629695"/>
                  </a:cubicBezTo>
                  <a:lnTo>
                    <a:pt x="35390" y="629695"/>
                  </a:lnTo>
                  <a:cubicBezTo>
                    <a:pt x="26004" y="629695"/>
                    <a:pt x="17002" y="625966"/>
                    <a:pt x="10365" y="619329"/>
                  </a:cubicBezTo>
                  <a:cubicBezTo>
                    <a:pt x="3729" y="612693"/>
                    <a:pt x="0" y="603691"/>
                    <a:pt x="0" y="594305"/>
                  </a:cubicBezTo>
                  <a:lnTo>
                    <a:pt x="0" y="35390"/>
                  </a:lnTo>
                  <a:cubicBezTo>
                    <a:pt x="0" y="26004"/>
                    <a:pt x="3729" y="17002"/>
                    <a:pt x="10365" y="10365"/>
                  </a:cubicBezTo>
                  <a:cubicBezTo>
                    <a:pt x="17002" y="3729"/>
                    <a:pt x="26004" y="0"/>
                    <a:pt x="35390" y="0"/>
                  </a:cubicBezTo>
                  <a:close/>
                </a:path>
              </a:pathLst>
            </a:custGeom>
            <a:solidFill>
              <a:srgbClr val="BBD6E1"/>
            </a:solidFill>
          </p:spPr>
          <p:txBody>
            <a:bodyPr/>
            <a:lstStyle/>
            <a:p>
              <a:endParaRPr lang="en-US" sz="1200"/>
            </a:p>
          </p:txBody>
        </p:sp>
        <p:sp>
          <p:nvSpPr>
            <p:cNvPr id="17" name="TextBox 17"/>
            <p:cNvSpPr txBox="1"/>
            <p:nvPr/>
          </p:nvSpPr>
          <p:spPr>
            <a:xfrm>
              <a:off x="0" y="-38100"/>
              <a:ext cx="2016582" cy="667795"/>
            </a:xfrm>
            <a:prstGeom prst="rect">
              <a:avLst/>
            </a:prstGeom>
          </p:spPr>
          <p:txBody>
            <a:bodyPr lIns="33867" tIns="33867" rIns="33867" bIns="33867" rtlCol="0" anchor="ctr"/>
            <a:lstStyle/>
            <a:p>
              <a:pPr algn="ctr">
                <a:lnSpc>
                  <a:spcPts val="1773"/>
                </a:lnSpc>
                <a:spcBef>
                  <a:spcPct val="0"/>
                </a:spcBef>
              </a:pPr>
              <a:endParaRPr sz="1200"/>
            </a:p>
          </p:txBody>
        </p:sp>
      </p:grpSp>
      <p:sp>
        <p:nvSpPr>
          <p:cNvPr id="19" name="TextBox 19"/>
          <p:cNvSpPr txBox="1"/>
          <p:nvPr/>
        </p:nvSpPr>
        <p:spPr>
          <a:xfrm>
            <a:off x="8178632" y="893699"/>
            <a:ext cx="3098998" cy="410369"/>
          </a:xfrm>
          <a:prstGeom prst="rect">
            <a:avLst/>
          </a:prstGeom>
        </p:spPr>
        <p:txBody>
          <a:bodyPr lIns="0" tIns="0" rIns="0" bIns="0" rtlCol="0" anchor="t">
            <a:spAutoFit/>
          </a:bodyPr>
          <a:lstStyle/>
          <a:p>
            <a:pPr algn="r">
              <a:lnSpc>
                <a:spcPts val="3234"/>
              </a:lnSpc>
              <a:spcBef>
                <a:spcPct val="0"/>
              </a:spcBef>
            </a:pPr>
            <a:r>
              <a:rPr lang="en-US" sz="2995" spc="-177" dirty="0">
                <a:latin typeface="Open Sauce"/>
                <a:ea typeface="Open Sauce"/>
                <a:cs typeface="Open Sauce"/>
                <a:sym typeface="Open Sauce"/>
              </a:rPr>
              <a:t>District Facilitators</a:t>
            </a:r>
          </a:p>
        </p:txBody>
      </p:sp>
      <p:sp>
        <p:nvSpPr>
          <p:cNvPr id="18" name="TextBox 18"/>
          <p:cNvSpPr txBox="1"/>
          <p:nvPr/>
        </p:nvSpPr>
        <p:spPr>
          <a:xfrm>
            <a:off x="6434472" y="1338150"/>
            <a:ext cx="4843158" cy="783420"/>
          </a:xfrm>
          <a:prstGeom prst="rect">
            <a:avLst/>
          </a:prstGeom>
        </p:spPr>
        <p:txBody>
          <a:bodyPr lIns="0" tIns="0" rIns="0" bIns="0" rtlCol="0" anchor="t">
            <a:spAutoFit/>
          </a:bodyPr>
          <a:lstStyle/>
          <a:p>
            <a:pPr algn="r">
              <a:lnSpc>
                <a:spcPts val="2053"/>
              </a:lnSpc>
              <a:spcBef>
                <a:spcPct val="0"/>
              </a:spcBef>
            </a:pPr>
            <a:r>
              <a:rPr lang="en-US" sz="1466" b="1" dirty="0">
                <a:solidFill>
                  <a:srgbClr val="005994"/>
                </a:solidFill>
                <a:latin typeface="Open Sauce Bold"/>
                <a:ea typeface="Open Sauce Bold"/>
                <a:cs typeface="Open Sauce Bold"/>
                <a:sym typeface="Open Sauce Bold"/>
              </a:rPr>
              <a:t>Individuals appointed to serve as a liaison between CSDE, district, beginning teachers, and mentors regarding requirements of the TEAM program</a:t>
            </a:r>
          </a:p>
        </p:txBody>
      </p:sp>
      <p:grpSp>
        <p:nvGrpSpPr>
          <p:cNvPr id="20" name="Group 20" descr="Coordinating Committees: TEAM Coordinating Committees (TCCs) plan, implement and monitor the district's TEAM Program"/>
          <p:cNvGrpSpPr/>
          <p:nvPr/>
        </p:nvGrpSpPr>
        <p:grpSpPr>
          <a:xfrm>
            <a:off x="5738555" y="2389123"/>
            <a:ext cx="5767645" cy="1481938"/>
            <a:chOff x="0" y="0"/>
            <a:chExt cx="2278576" cy="585457"/>
          </a:xfrm>
        </p:grpSpPr>
        <p:sp>
          <p:nvSpPr>
            <p:cNvPr id="21" name="Freeform 21"/>
            <p:cNvSpPr/>
            <p:nvPr/>
          </p:nvSpPr>
          <p:spPr>
            <a:xfrm>
              <a:off x="0" y="0"/>
              <a:ext cx="2278576" cy="585457"/>
            </a:xfrm>
            <a:custGeom>
              <a:avLst/>
              <a:gdLst/>
              <a:ahLst/>
              <a:cxnLst/>
              <a:rect l="l" t="t" r="r" b="b"/>
              <a:pathLst>
                <a:path w="2278576" h="585457">
                  <a:moveTo>
                    <a:pt x="31320" y="0"/>
                  </a:moveTo>
                  <a:lnTo>
                    <a:pt x="2247255" y="0"/>
                  </a:lnTo>
                  <a:cubicBezTo>
                    <a:pt x="2255562" y="0"/>
                    <a:pt x="2263529" y="3300"/>
                    <a:pt x="2269402" y="9174"/>
                  </a:cubicBezTo>
                  <a:cubicBezTo>
                    <a:pt x="2275276" y="15047"/>
                    <a:pt x="2278576" y="23014"/>
                    <a:pt x="2278576" y="31320"/>
                  </a:cubicBezTo>
                  <a:lnTo>
                    <a:pt x="2278576" y="554137"/>
                  </a:lnTo>
                  <a:cubicBezTo>
                    <a:pt x="2278576" y="562443"/>
                    <a:pt x="2275276" y="570410"/>
                    <a:pt x="2269402" y="576284"/>
                  </a:cubicBezTo>
                  <a:cubicBezTo>
                    <a:pt x="2263529" y="582157"/>
                    <a:pt x="2255562" y="585457"/>
                    <a:pt x="2247255" y="585457"/>
                  </a:cubicBezTo>
                  <a:lnTo>
                    <a:pt x="31320" y="585457"/>
                  </a:lnTo>
                  <a:cubicBezTo>
                    <a:pt x="23014" y="585457"/>
                    <a:pt x="15047" y="582157"/>
                    <a:pt x="9174" y="576284"/>
                  </a:cubicBezTo>
                  <a:cubicBezTo>
                    <a:pt x="3300" y="570410"/>
                    <a:pt x="0" y="562443"/>
                    <a:pt x="0" y="554137"/>
                  </a:cubicBezTo>
                  <a:lnTo>
                    <a:pt x="0" y="31320"/>
                  </a:lnTo>
                  <a:cubicBezTo>
                    <a:pt x="0" y="23014"/>
                    <a:pt x="3300" y="15047"/>
                    <a:pt x="9174" y="9174"/>
                  </a:cubicBezTo>
                  <a:cubicBezTo>
                    <a:pt x="15047" y="3300"/>
                    <a:pt x="23014" y="0"/>
                    <a:pt x="31320" y="0"/>
                  </a:cubicBezTo>
                  <a:close/>
                </a:path>
              </a:pathLst>
            </a:custGeom>
            <a:solidFill>
              <a:srgbClr val="BBD6E1"/>
            </a:solidFill>
          </p:spPr>
          <p:txBody>
            <a:bodyPr/>
            <a:lstStyle/>
            <a:p>
              <a:endParaRPr lang="en-US" sz="1200"/>
            </a:p>
          </p:txBody>
        </p:sp>
        <p:sp>
          <p:nvSpPr>
            <p:cNvPr id="22" name="TextBox 22"/>
            <p:cNvSpPr txBox="1"/>
            <p:nvPr/>
          </p:nvSpPr>
          <p:spPr>
            <a:xfrm>
              <a:off x="0" y="-38100"/>
              <a:ext cx="2278576" cy="623557"/>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TextBox 23"/>
          <p:cNvSpPr txBox="1"/>
          <p:nvPr/>
        </p:nvSpPr>
        <p:spPr>
          <a:xfrm>
            <a:off x="5798943" y="3161877"/>
            <a:ext cx="5478687" cy="514115"/>
          </a:xfrm>
          <a:prstGeom prst="rect">
            <a:avLst/>
          </a:prstGeom>
        </p:spPr>
        <p:txBody>
          <a:bodyPr lIns="0" tIns="0" rIns="0" bIns="0" rtlCol="0" anchor="t">
            <a:spAutoFit/>
          </a:bodyPr>
          <a:lstStyle/>
          <a:p>
            <a:pPr algn="r">
              <a:lnSpc>
                <a:spcPts val="2053"/>
              </a:lnSpc>
            </a:pPr>
            <a:r>
              <a:rPr lang="en-US" sz="1466" b="1">
                <a:solidFill>
                  <a:srgbClr val="005994"/>
                </a:solidFill>
                <a:latin typeface="Open Sauce Bold"/>
                <a:ea typeface="Open Sauce Bold"/>
                <a:cs typeface="Open Sauce Bold"/>
                <a:sym typeface="Open Sauce Bold"/>
              </a:rPr>
              <a:t>TEAM Coordinating Committees (TCCs) </a:t>
            </a:r>
          </a:p>
          <a:p>
            <a:pPr algn="r">
              <a:lnSpc>
                <a:spcPts val="2053"/>
              </a:lnSpc>
              <a:spcBef>
                <a:spcPct val="0"/>
              </a:spcBef>
            </a:pPr>
            <a:r>
              <a:rPr lang="en-US" sz="1466" b="1">
                <a:solidFill>
                  <a:srgbClr val="005994"/>
                </a:solidFill>
                <a:latin typeface="Open Sauce Bold"/>
                <a:ea typeface="Open Sauce Bold"/>
                <a:cs typeface="Open Sauce Bold"/>
                <a:sym typeface="Open Sauce Bold"/>
              </a:rPr>
              <a:t>plan, implement and monitor the district’s TEAM Program</a:t>
            </a:r>
          </a:p>
        </p:txBody>
      </p:sp>
      <p:grpSp>
        <p:nvGrpSpPr>
          <p:cNvPr id="10" name="Group 10" descr="Reviewers: Educators Selecte by district and trained to read and review reflection papers or projects."/>
          <p:cNvGrpSpPr/>
          <p:nvPr/>
        </p:nvGrpSpPr>
        <p:grpSpPr>
          <a:xfrm>
            <a:off x="6778779" y="4031107"/>
            <a:ext cx="4718292" cy="1383213"/>
            <a:chOff x="0" y="0"/>
            <a:chExt cx="1864017" cy="546454"/>
          </a:xfrm>
        </p:grpSpPr>
        <p:sp>
          <p:nvSpPr>
            <p:cNvPr id="11" name="Freeform 11"/>
            <p:cNvSpPr/>
            <p:nvPr/>
          </p:nvSpPr>
          <p:spPr>
            <a:xfrm>
              <a:off x="0" y="0"/>
              <a:ext cx="1864017" cy="546454"/>
            </a:xfrm>
            <a:custGeom>
              <a:avLst/>
              <a:gdLst/>
              <a:ahLst/>
              <a:cxnLst/>
              <a:rect l="l" t="t" r="r" b="b"/>
              <a:pathLst>
                <a:path w="1864017" h="546454">
                  <a:moveTo>
                    <a:pt x="38286" y="0"/>
                  </a:moveTo>
                  <a:lnTo>
                    <a:pt x="1825731" y="0"/>
                  </a:lnTo>
                  <a:cubicBezTo>
                    <a:pt x="1835885" y="0"/>
                    <a:pt x="1845623" y="4034"/>
                    <a:pt x="1852803" y="11214"/>
                  </a:cubicBezTo>
                  <a:cubicBezTo>
                    <a:pt x="1859983" y="18394"/>
                    <a:pt x="1864017" y="28132"/>
                    <a:pt x="1864017" y="38286"/>
                  </a:cubicBezTo>
                  <a:lnTo>
                    <a:pt x="1864017" y="508168"/>
                  </a:lnTo>
                  <a:cubicBezTo>
                    <a:pt x="1864017" y="518322"/>
                    <a:pt x="1859983" y="528061"/>
                    <a:pt x="1852803" y="535241"/>
                  </a:cubicBezTo>
                  <a:cubicBezTo>
                    <a:pt x="1845623" y="542421"/>
                    <a:pt x="1835885" y="546454"/>
                    <a:pt x="1825731" y="546454"/>
                  </a:cubicBezTo>
                  <a:lnTo>
                    <a:pt x="38286" y="546454"/>
                  </a:lnTo>
                  <a:cubicBezTo>
                    <a:pt x="17141" y="546454"/>
                    <a:pt x="0" y="529313"/>
                    <a:pt x="0" y="508168"/>
                  </a:cubicBezTo>
                  <a:lnTo>
                    <a:pt x="0" y="38286"/>
                  </a:lnTo>
                  <a:cubicBezTo>
                    <a:pt x="0" y="17141"/>
                    <a:pt x="17141" y="0"/>
                    <a:pt x="38286" y="0"/>
                  </a:cubicBezTo>
                  <a:close/>
                </a:path>
              </a:pathLst>
            </a:custGeom>
            <a:solidFill>
              <a:srgbClr val="BBD6E1"/>
            </a:solidFill>
          </p:spPr>
          <p:txBody>
            <a:bodyPr/>
            <a:lstStyle/>
            <a:p>
              <a:endParaRPr lang="en-US" sz="1200"/>
            </a:p>
          </p:txBody>
        </p:sp>
        <p:sp>
          <p:nvSpPr>
            <p:cNvPr id="12" name="TextBox 12"/>
            <p:cNvSpPr txBox="1"/>
            <p:nvPr/>
          </p:nvSpPr>
          <p:spPr>
            <a:xfrm>
              <a:off x="0" y="-38100"/>
              <a:ext cx="1864017" cy="584554"/>
            </a:xfrm>
            <a:prstGeom prst="rect">
              <a:avLst/>
            </a:prstGeom>
          </p:spPr>
          <p:txBody>
            <a:bodyPr lIns="33867" tIns="33867" rIns="33867" bIns="33867" rtlCol="0" anchor="ctr"/>
            <a:lstStyle/>
            <a:p>
              <a:pPr algn="ctr">
                <a:lnSpc>
                  <a:spcPts val="1773"/>
                </a:lnSpc>
                <a:spcBef>
                  <a:spcPct val="0"/>
                </a:spcBef>
              </a:pPr>
              <a:endParaRPr sz="1200"/>
            </a:p>
          </p:txBody>
        </p:sp>
      </p:grpSp>
      <p:sp>
        <p:nvSpPr>
          <p:cNvPr id="14" name="TextBox 14"/>
          <p:cNvSpPr txBox="1"/>
          <p:nvPr/>
        </p:nvSpPr>
        <p:spPr>
          <a:xfrm>
            <a:off x="9346997" y="4265045"/>
            <a:ext cx="1930633" cy="410369"/>
          </a:xfrm>
          <a:prstGeom prst="rect">
            <a:avLst/>
          </a:prstGeom>
        </p:spPr>
        <p:txBody>
          <a:bodyPr lIns="0" tIns="0" rIns="0" bIns="0" rtlCol="0" anchor="t">
            <a:spAutoFit/>
          </a:bodyPr>
          <a:lstStyle/>
          <a:p>
            <a:pPr algn="r">
              <a:lnSpc>
                <a:spcPts val="3234"/>
              </a:lnSpc>
              <a:spcBef>
                <a:spcPct val="0"/>
              </a:spcBef>
            </a:pPr>
            <a:r>
              <a:rPr lang="en-US" sz="2995" spc="-177" dirty="0">
                <a:latin typeface="Open Sauce"/>
                <a:ea typeface="Open Sauce"/>
                <a:cs typeface="Open Sauce"/>
                <a:sym typeface="Open Sauce"/>
              </a:rPr>
              <a:t>Reviewers</a:t>
            </a:r>
          </a:p>
        </p:txBody>
      </p:sp>
      <p:sp>
        <p:nvSpPr>
          <p:cNvPr id="13" name="TextBox 13"/>
          <p:cNvSpPr txBox="1"/>
          <p:nvPr/>
        </p:nvSpPr>
        <p:spPr>
          <a:xfrm>
            <a:off x="6953961" y="4710737"/>
            <a:ext cx="4323669" cy="514115"/>
          </a:xfrm>
          <a:prstGeom prst="rect">
            <a:avLst/>
          </a:prstGeom>
        </p:spPr>
        <p:txBody>
          <a:bodyPr lIns="0" tIns="0" rIns="0" bIns="0" rtlCol="0" anchor="t">
            <a:spAutoFit/>
          </a:bodyPr>
          <a:lstStyle/>
          <a:p>
            <a:pPr algn="r">
              <a:lnSpc>
                <a:spcPts val="2053"/>
              </a:lnSpc>
              <a:spcBef>
                <a:spcPct val="0"/>
              </a:spcBef>
            </a:pPr>
            <a:r>
              <a:rPr lang="en-US" sz="1466" b="1">
                <a:solidFill>
                  <a:srgbClr val="005994"/>
                </a:solidFill>
                <a:latin typeface="Open Sauce Bold"/>
                <a:ea typeface="Open Sauce Bold"/>
                <a:cs typeface="Open Sauce Bold"/>
                <a:sym typeface="Open Sauce Bold"/>
              </a:rPr>
              <a:t>Educators selected by district and trained to  read and review reflection papers or projects</a:t>
            </a:r>
          </a:p>
        </p:txBody>
      </p:sp>
      <p:sp>
        <p:nvSpPr>
          <p:cNvPr id="24" name="TextBox 24"/>
          <p:cNvSpPr txBox="1"/>
          <p:nvPr/>
        </p:nvSpPr>
        <p:spPr>
          <a:xfrm>
            <a:off x="5857519" y="2600315"/>
            <a:ext cx="5420111" cy="410369"/>
          </a:xfrm>
          <a:prstGeom prst="rect">
            <a:avLst/>
          </a:prstGeom>
        </p:spPr>
        <p:txBody>
          <a:bodyPr lIns="0" tIns="0" rIns="0" bIns="0" rtlCol="0" anchor="t">
            <a:spAutoFit/>
          </a:bodyPr>
          <a:lstStyle/>
          <a:p>
            <a:pPr algn="r">
              <a:lnSpc>
                <a:spcPts val="3234"/>
              </a:lnSpc>
              <a:spcBef>
                <a:spcPct val="0"/>
              </a:spcBef>
            </a:pPr>
            <a:r>
              <a:rPr lang="en-US" sz="2995" spc="-177" dirty="0">
                <a:latin typeface="Open Sauce"/>
                <a:ea typeface="Open Sauce"/>
                <a:cs typeface="Open Sauce"/>
                <a:sym typeface="Open Sauce"/>
              </a:rPr>
              <a:t>Coordinating Committees</a:t>
            </a:r>
          </a:p>
        </p:txBody>
      </p:sp>
      <p:sp>
        <p:nvSpPr>
          <p:cNvPr id="30" name="Freeform 30">
            <a:extLst>
              <a:ext uri="{C183D7F6-B498-43B3-948B-1728B52AA6E4}">
                <adec:decorative xmlns:adec="http://schemas.microsoft.com/office/drawing/2017/decorative" val="1"/>
              </a:ext>
            </a:extLst>
          </p:cNvPr>
          <p:cNvSpPr/>
          <p:nvPr/>
        </p:nvSpPr>
        <p:spPr>
          <a:xfrm>
            <a:off x="6546998" y="3999396"/>
            <a:ext cx="481821" cy="459920"/>
          </a:xfrm>
          <a:custGeom>
            <a:avLst/>
            <a:gdLst/>
            <a:ahLst/>
            <a:cxnLst/>
            <a:rect l="l" t="t" r="r" b="b"/>
            <a:pathLst>
              <a:path w="722731" h="689880">
                <a:moveTo>
                  <a:pt x="0" y="0"/>
                </a:moveTo>
                <a:lnTo>
                  <a:pt x="722731" y="0"/>
                </a:lnTo>
                <a:lnTo>
                  <a:pt x="722731" y="689879"/>
                </a:lnTo>
                <a:lnTo>
                  <a:pt x="0" y="68987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31" name="TextBox 31"/>
          <p:cNvSpPr txBox="1"/>
          <p:nvPr/>
        </p:nvSpPr>
        <p:spPr>
          <a:xfrm>
            <a:off x="5941158" y="5613380"/>
            <a:ext cx="5555913" cy="218008"/>
          </a:xfrm>
          <a:prstGeom prst="rect">
            <a:avLst/>
          </a:prstGeom>
        </p:spPr>
        <p:txBody>
          <a:bodyPr lIns="0" tIns="0" rIns="0" bIns="0" rtlCol="0" anchor="t">
            <a:spAutoFit/>
          </a:bodyPr>
          <a:lstStyle/>
          <a:p>
            <a:pPr algn="r">
              <a:lnSpc>
                <a:spcPts val="1723"/>
              </a:lnSpc>
              <a:spcBef>
                <a:spcPct val="0"/>
              </a:spcBef>
            </a:pPr>
            <a:r>
              <a:rPr lang="en-US" sz="1567" i="1" spc="-94">
                <a:solidFill>
                  <a:srgbClr val="2F945C"/>
                </a:solidFill>
                <a:latin typeface="Open Sauce Italics"/>
                <a:ea typeface="Open Sauce Italics"/>
                <a:cs typeface="Open Sauce Italics"/>
                <a:sym typeface="Open Sauce Italics"/>
              </a:rPr>
              <a:t>*  Reviewers are not used for Pathway B in the Transition Year. </a:t>
            </a:r>
            <a:endParaRPr lang="en-US" sz="1200">
              <a:ea typeface="Calibri"/>
              <a:cs typeface="Calibri"/>
            </a:endParaRP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5" name="TextBox 25"/>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14</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33" name="Freeform 7">
            <a:extLst>
              <a:ext uri="{FF2B5EF4-FFF2-40B4-BE49-F238E27FC236}">
                <a16:creationId xmlns:a16="http://schemas.microsoft.com/office/drawing/2014/main" id="{CB1732C3-09D0-8F1C-8E70-489C58BE37CB}"/>
              </a:ext>
              <a:ext uri="{C183D7F6-B498-43B3-948B-1728B52AA6E4}">
                <adec:decorative xmlns:adec="http://schemas.microsoft.com/office/drawing/2017/decorative" val="1"/>
              </a:ext>
            </a:extLst>
          </p:cNvPr>
          <p:cNvSpPr/>
          <p:nvPr/>
        </p:nvSpPr>
        <p:spPr>
          <a:xfrm>
            <a:off x="6548160" y="833368"/>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34" name="Freeform 7">
            <a:extLst>
              <a:ext uri="{FF2B5EF4-FFF2-40B4-BE49-F238E27FC236}">
                <a16:creationId xmlns:a16="http://schemas.microsoft.com/office/drawing/2014/main" id="{046254D6-5689-235F-14A6-7B62618DC4F8}"/>
              </a:ext>
              <a:ext uri="{C183D7F6-B498-43B3-948B-1728B52AA6E4}">
                <adec:decorative xmlns:adec="http://schemas.microsoft.com/office/drawing/2017/decorative" val="1"/>
              </a:ext>
            </a:extLst>
          </p:cNvPr>
          <p:cNvSpPr/>
          <p:nvPr/>
        </p:nvSpPr>
        <p:spPr>
          <a:xfrm>
            <a:off x="5857519" y="2560727"/>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35" name="Freeform 7">
            <a:extLst>
              <a:ext uri="{FF2B5EF4-FFF2-40B4-BE49-F238E27FC236}">
                <a16:creationId xmlns:a16="http://schemas.microsoft.com/office/drawing/2014/main" id="{8F276B44-7672-4A62-878A-20A6361D3E77}"/>
              </a:ext>
              <a:ext uri="{C183D7F6-B498-43B3-948B-1728B52AA6E4}">
                <adec:decorative xmlns:adec="http://schemas.microsoft.com/office/drawing/2017/decorative" val="1"/>
              </a:ext>
            </a:extLst>
          </p:cNvPr>
          <p:cNvSpPr/>
          <p:nvPr/>
        </p:nvSpPr>
        <p:spPr>
          <a:xfrm>
            <a:off x="7191370" y="4181521"/>
            <a:ext cx="646263" cy="489544"/>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44" name="TextBox 44"/>
          <p:cNvSpPr txBox="1">
            <a:spLocks noGrp="1"/>
          </p:cNvSpPr>
          <p:nvPr>
            <p:ph type="title" idx="4294967295"/>
          </p:nvPr>
        </p:nvSpPr>
        <p:spPr>
          <a:xfrm>
            <a:off x="685800" y="730250"/>
            <a:ext cx="940327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COMMON CORE OF</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a:ea typeface="Open Sauce Bold"/>
                <a:cs typeface="Open Sauce Bold"/>
                <a:sym typeface="Open Sauce Bold"/>
              </a:rPr>
              <a:t>TEACHING</a:t>
            </a:r>
          </a:p>
        </p:txBody>
      </p:sp>
      <p:sp>
        <p:nvSpPr>
          <p:cNvPr id="42" name="TextBox 42"/>
          <p:cNvSpPr txBox="1"/>
          <p:nvPr/>
        </p:nvSpPr>
        <p:spPr>
          <a:xfrm>
            <a:off x="771316" y="1363283"/>
            <a:ext cx="7389101" cy="466218"/>
          </a:xfrm>
          <a:prstGeom prst="rect">
            <a:avLst/>
          </a:prstGeom>
        </p:spPr>
        <p:txBody>
          <a:bodyPr lIns="0" tIns="0" rIns="0" bIns="0" rtlCol="0" anchor="t">
            <a:spAutoFit/>
          </a:bodyPr>
          <a:lstStyle/>
          <a:p>
            <a:pPr>
              <a:lnSpc>
                <a:spcPts val="1909"/>
              </a:lnSpc>
            </a:pPr>
            <a:r>
              <a:rPr lang="en-US" sz="1364" i="1" dirty="0">
                <a:solidFill>
                  <a:srgbClr val="005994"/>
                </a:solidFill>
                <a:latin typeface="Open Sauce Italics"/>
                <a:ea typeface="Open Sauce Italics"/>
                <a:cs typeface="Open Sauce Italics"/>
                <a:sym typeface="Open Sauce Italics"/>
              </a:rPr>
              <a:t>TEAM is aligned with the domains of Connecticut’s Common Core of Teaching (CCT)</a:t>
            </a:r>
          </a:p>
          <a:p>
            <a:pPr>
              <a:lnSpc>
                <a:spcPts val="1909"/>
              </a:lnSpc>
              <a:spcBef>
                <a:spcPct val="0"/>
              </a:spcBef>
            </a:pPr>
            <a:r>
              <a:rPr lang="en-US" sz="1364" i="1" dirty="0">
                <a:solidFill>
                  <a:srgbClr val="005994"/>
                </a:solidFill>
                <a:latin typeface="Open Sauce Italics"/>
                <a:ea typeface="Open Sauce Italics"/>
                <a:cs typeface="Open Sauce Italics"/>
                <a:sym typeface="Open Sauce Italics"/>
              </a:rPr>
              <a:t>with each domain embedded in the TEAM modules</a:t>
            </a:r>
          </a:p>
        </p:txBody>
      </p:sp>
      <p:grpSp>
        <p:nvGrpSpPr>
          <p:cNvPr id="54" name="Group 54" descr="1: Content and Essential Skills"/>
          <p:cNvGrpSpPr/>
          <p:nvPr/>
        </p:nvGrpSpPr>
        <p:grpSpPr>
          <a:xfrm>
            <a:off x="853835" y="1965303"/>
            <a:ext cx="3693092" cy="476779"/>
            <a:chOff x="0" y="0"/>
            <a:chExt cx="2181034" cy="281572"/>
          </a:xfrm>
        </p:grpSpPr>
        <p:sp>
          <p:nvSpPr>
            <p:cNvPr id="55" name="Freeform 55"/>
            <p:cNvSpPr/>
            <p:nvPr/>
          </p:nvSpPr>
          <p:spPr>
            <a:xfrm>
              <a:off x="0" y="0"/>
              <a:ext cx="2181034" cy="281572"/>
            </a:xfrm>
            <a:custGeom>
              <a:avLst/>
              <a:gdLst/>
              <a:ahLst/>
              <a:cxnLst/>
              <a:rect l="l" t="t" r="r" b="b"/>
              <a:pathLst>
                <a:path w="2181034" h="281572">
                  <a:moveTo>
                    <a:pt x="88046" y="0"/>
                  </a:moveTo>
                  <a:lnTo>
                    <a:pt x="2092989" y="0"/>
                  </a:lnTo>
                  <a:cubicBezTo>
                    <a:pt x="2141615" y="0"/>
                    <a:pt x="2181034" y="39419"/>
                    <a:pt x="2181034" y="88046"/>
                  </a:cubicBezTo>
                  <a:lnTo>
                    <a:pt x="2181034" y="193526"/>
                  </a:lnTo>
                  <a:cubicBezTo>
                    <a:pt x="2181034" y="216878"/>
                    <a:pt x="2171758" y="239272"/>
                    <a:pt x="2155246" y="255784"/>
                  </a:cubicBezTo>
                  <a:cubicBezTo>
                    <a:pt x="2138734" y="272296"/>
                    <a:pt x="2116340" y="281572"/>
                    <a:pt x="2092989" y="281572"/>
                  </a:cubicBezTo>
                  <a:lnTo>
                    <a:pt x="88046" y="281572"/>
                  </a:lnTo>
                  <a:cubicBezTo>
                    <a:pt x="39419" y="281572"/>
                    <a:pt x="0" y="242153"/>
                    <a:pt x="0" y="193526"/>
                  </a:cubicBezTo>
                  <a:lnTo>
                    <a:pt x="0" y="88046"/>
                  </a:lnTo>
                  <a:cubicBezTo>
                    <a:pt x="0" y="39419"/>
                    <a:pt x="39419" y="0"/>
                    <a:pt x="88046" y="0"/>
                  </a:cubicBezTo>
                  <a:close/>
                </a:path>
              </a:pathLst>
            </a:custGeom>
            <a:solidFill>
              <a:srgbClr val="3885AB"/>
            </a:solidFill>
            <a:ln cap="rnd">
              <a:noFill/>
              <a:prstDash val="solid"/>
              <a:round/>
            </a:ln>
          </p:spPr>
          <p:txBody>
            <a:bodyPr/>
            <a:lstStyle/>
            <a:p>
              <a:endParaRPr lang="en-US" sz="1200"/>
            </a:p>
          </p:txBody>
        </p:sp>
        <p:sp>
          <p:nvSpPr>
            <p:cNvPr id="56" name="TextBox 56"/>
            <p:cNvSpPr txBox="1"/>
            <p:nvPr/>
          </p:nvSpPr>
          <p:spPr>
            <a:xfrm>
              <a:off x="0" y="0"/>
              <a:ext cx="2181034"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57" name="TextBox 57"/>
          <p:cNvSpPr txBox="1"/>
          <p:nvPr/>
        </p:nvSpPr>
        <p:spPr>
          <a:xfrm>
            <a:off x="1457853" y="2102673"/>
            <a:ext cx="2918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Content and Essential Skills</a:t>
            </a:r>
          </a:p>
        </p:txBody>
      </p:sp>
      <p:grpSp>
        <p:nvGrpSpPr>
          <p:cNvPr id="58" name="Group 58" descr="1"/>
          <p:cNvGrpSpPr/>
          <p:nvPr/>
        </p:nvGrpSpPr>
        <p:grpSpPr>
          <a:xfrm>
            <a:off x="724073" y="1910220"/>
            <a:ext cx="586945" cy="586945"/>
            <a:chOff x="0" y="0"/>
            <a:chExt cx="812800" cy="812800"/>
          </a:xfrm>
        </p:grpSpPr>
        <p:sp>
          <p:nvSpPr>
            <p:cNvPr id="59" name="Freeform 5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60" name="TextBox 60"/>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61" name="TextBox 61"/>
          <p:cNvSpPr txBox="1"/>
          <p:nvPr/>
        </p:nvSpPr>
        <p:spPr>
          <a:xfrm>
            <a:off x="716078" y="1996061"/>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1</a:t>
            </a:r>
          </a:p>
        </p:txBody>
      </p:sp>
      <p:sp>
        <p:nvSpPr>
          <p:cNvPr id="53" name="TextBox 53"/>
          <p:cNvSpPr txBox="1"/>
          <p:nvPr/>
        </p:nvSpPr>
        <p:spPr>
          <a:xfrm>
            <a:off x="4596080" y="2038435"/>
            <a:ext cx="1582713" cy="346249"/>
          </a:xfrm>
          <a:prstGeom prst="rect">
            <a:avLst/>
          </a:prstGeom>
        </p:spPr>
        <p:txBody>
          <a:bodyPr lIns="0" tIns="0" rIns="0" bIns="0" rtlCol="0" anchor="t">
            <a:spAutoFit/>
          </a:bodyPr>
          <a:lstStyle/>
          <a:p>
            <a:pPr>
              <a:lnSpc>
                <a:spcPts val="2722"/>
              </a:lnSpc>
              <a:spcBef>
                <a:spcPct val="0"/>
              </a:spcBef>
            </a:pPr>
            <a:r>
              <a:rPr lang="en-US" sz="2520" i="1" spc="-149" dirty="0">
                <a:solidFill>
                  <a:srgbClr val="2F945C"/>
                </a:solidFill>
                <a:latin typeface="Open Sauce Italics"/>
                <a:ea typeface="Open Sauce Italics"/>
                <a:cs typeface="Open Sauce Italics"/>
                <a:sym typeface="Open Sauce Italics"/>
              </a:rPr>
              <a:t>Embedded</a:t>
            </a:r>
          </a:p>
        </p:txBody>
      </p:sp>
      <p:grpSp>
        <p:nvGrpSpPr>
          <p:cNvPr id="10" name="Group 10" descr="2: Classroom Environment, Student Engagement and Commitment to Learning"/>
          <p:cNvGrpSpPr/>
          <p:nvPr/>
        </p:nvGrpSpPr>
        <p:grpSpPr>
          <a:xfrm>
            <a:off x="815563" y="2627671"/>
            <a:ext cx="8211768" cy="476779"/>
            <a:chOff x="0" y="0"/>
            <a:chExt cx="4849635" cy="281572"/>
          </a:xfrm>
        </p:grpSpPr>
        <p:sp>
          <p:nvSpPr>
            <p:cNvPr id="11" name="Freeform 11"/>
            <p:cNvSpPr/>
            <p:nvPr/>
          </p:nvSpPr>
          <p:spPr>
            <a:xfrm>
              <a:off x="0" y="0"/>
              <a:ext cx="4849635" cy="281572"/>
            </a:xfrm>
            <a:custGeom>
              <a:avLst/>
              <a:gdLst/>
              <a:ahLst/>
              <a:cxnLst/>
              <a:rect l="l" t="t" r="r" b="b"/>
              <a:pathLst>
                <a:path w="4849635" h="281572">
                  <a:moveTo>
                    <a:pt x="34072" y="0"/>
                  </a:moveTo>
                  <a:lnTo>
                    <a:pt x="4815563" y="0"/>
                  </a:lnTo>
                  <a:cubicBezTo>
                    <a:pt x="4824599" y="0"/>
                    <a:pt x="4833266" y="3590"/>
                    <a:pt x="4839655" y="9979"/>
                  </a:cubicBezTo>
                  <a:cubicBezTo>
                    <a:pt x="4846045" y="16369"/>
                    <a:pt x="4849635" y="25036"/>
                    <a:pt x="4849635" y="34072"/>
                  </a:cubicBezTo>
                  <a:lnTo>
                    <a:pt x="4849635" y="247500"/>
                  </a:lnTo>
                  <a:cubicBezTo>
                    <a:pt x="4849635" y="256536"/>
                    <a:pt x="4846045" y="265203"/>
                    <a:pt x="4839655" y="271593"/>
                  </a:cubicBezTo>
                  <a:cubicBezTo>
                    <a:pt x="4833266" y="277982"/>
                    <a:pt x="4824599" y="281572"/>
                    <a:pt x="4815563" y="281572"/>
                  </a:cubicBezTo>
                  <a:lnTo>
                    <a:pt x="34072" y="281572"/>
                  </a:lnTo>
                  <a:cubicBezTo>
                    <a:pt x="15255" y="281572"/>
                    <a:pt x="0" y="266317"/>
                    <a:pt x="0" y="247500"/>
                  </a:cubicBezTo>
                  <a:lnTo>
                    <a:pt x="0" y="34072"/>
                  </a:lnTo>
                  <a:cubicBezTo>
                    <a:pt x="0" y="15255"/>
                    <a:pt x="15255" y="0"/>
                    <a:pt x="34072" y="0"/>
                  </a:cubicBezTo>
                  <a:close/>
                </a:path>
              </a:pathLst>
            </a:custGeom>
            <a:solidFill>
              <a:srgbClr val="3885AB"/>
            </a:solidFill>
            <a:ln cap="rnd">
              <a:noFill/>
              <a:prstDash val="solid"/>
              <a:round/>
            </a:ln>
          </p:spPr>
          <p:txBody>
            <a:bodyPr/>
            <a:lstStyle/>
            <a:p>
              <a:endParaRPr lang="en-US" sz="1200"/>
            </a:p>
          </p:txBody>
        </p:sp>
        <p:sp>
          <p:nvSpPr>
            <p:cNvPr id="12" name="TextBox 12"/>
            <p:cNvSpPr txBox="1"/>
            <p:nvPr/>
          </p:nvSpPr>
          <p:spPr>
            <a:xfrm>
              <a:off x="0" y="0"/>
              <a:ext cx="4849635" cy="281572"/>
            </a:xfrm>
            <a:prstGeom prst="rect">
              <a:avLst/>
            </a:prstGeom>
          </p:spPr>
          <p:txBody>
            <a:bodyPr lIns="34056" tIns="34056" rIns="34056" bIns="34056" rtlCol="0" anchor="ctr"/>
            <a:lstStyle/>
            <a:p>
              <a:pPr algn="ctr">
                <a:lnSpc>
                  <a:spcPts val="1920"/>
                </a:lnSpc>
                <a:spcBef>
                  <a:spcPct val="0"/>
                </a:spcBef>
              </a:pPr>
              <a:endParaRPr sz="1200"/>
            </a:p>
          </p:txBody>
        </p:sp>
      </p:grpSp>
      <p:sp>
        <p:nvSpPr>
          <p:cNvPr id="13" name="TextBox 13"/>
          <p:cNvSpPr txBox="1"/>
          <p:nvPr/>
        </p:nvSpPr>
        <p:spPr>
          <a:xfrm>
            <a:off x="1480136" y="2763455"/>
            <a:ext cx="887691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Classroom Environment, Student Engagement and Commitment to Learning</a:t>
            </a:r>
          </a:p>
        </p:txBody>
      </p:sp>
      <p:sp>
        <p:nvSpPr>
          <p:cNvPr id="62" name="TextBox 62"/>
          <p:cNvSpPr txBox="1"/>
          <p:nvPr/>
        </p:nvSpPr>
        <p:spPr>
          <a:xfrm>
            <a:off x="9080407" y="2700804"/>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1</a:t>
            </a:r>
          </a:p>
        </p:txBody>
      </p:sp>
      <p:grpSp>
        <p:nvGrpSpPr>
          <p:cNvPr id="14" name="Group 14" descr="2"/>
          <p:cNvGrpSpPr/>
          <p:nvPr/>
        </p:nvGrpSpPr>
        <p:grpSpPr>
          <a:xfrm>
            <a:off x="724073" y="2572589"/>
            <a:ext cx="586945" cy="58694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16" name="TextBox 16"/>
            <p:cNvSpPr txBox="1"/>
            <p:nvPr/>
          </p:nvSpPr>
          <p:spPr>
            <a:xfrm>
              <a:off x="76200" y="76200"/>
              <a:ext cx="660400" cy="660400"/>
            </a:xfrm>
            <a:prstGeom prst="rect">
              <a:avLst/>
            </a:prstGeom>
          </p:spPr>
          <p:txBody>
            <a:bodyPr lIns="34056" tIns="34056" rIns="34056" bIns="34056" rtlCol="0" anchor="ctr"/>
            <a:lstStyle/>
            <a:p>
              <a:pPr algn="ctr">
                <a:lnSpc>
                  <a:spcPts val="1920"/>
                </a:lnSpc>
                <a:spcBef>
                  <a:spcPct val="0"/>
                </a:spcBef>
              </a:pPr>
              <a:endParaRPr sz="1200"/>
            </a:p>
          </p:txBody>
        </p:sp>
      </p:grpSp>
      <p:sp>
        <p:nvSpPr>
          <p:cNvPr id="17" name="TextBox 17"/>
          <p:cNvSpPr txBox="1"/>
          <p:nvPr/>
        </p:nvSpPr>
        <p:spPr>
          <a:xfrm>
            <a:off x="716078" y="2658430"/>
            <a:ext cx="625217"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2</a:t>
            </a:r>
          </a:p>
        </p:txBody>
      </p:sp>
      <p:grpSp>
        <p:nvGrpSpPr>
          <p:cNvPr id="18" name="Group 18" descr="3: Planning for Active Learning"/>
          <p:cNvGrpSpPr/>
          <p:nvPr/>
        </p:nvGrpSpPr>
        <p:grpSpPr>
          <a:xfrm>
            <a:off x="815563" y="3318147"/>
            <a:ext cx="3731958" cy="476779"/>
            <a:chOff x="0" y="0"/>
            <a:chExt cx="2203987" cy="281572"/>
          </a:xfrm>
        </p:grpSpPr>
        <p:sp>
          <p:nvSpPr>
            <p:cNvPr id="19" name="Freeform 19"/>
            <p:cNvSpPr/>
            <p:nvPr/>
          </p:nvSpPr>
          <p:spPr>
            <a:xfrm>
              <a:off x="0" y="0"/>
              <a:ext cx="2203987" cy="281572"/>
            </a:xfrm>
            <a:custGeom>
              <a:avLst/>
              <a:gdLst/>
              <a:ahLst/>
              <a:cxnLst/>
              <a:rect l="l" t="t" r="r" b="b"/>
              <a:pathLst>
                <a:path w="2203987" h="281572">
                  <a:moveTo>
                    <a:pt x="87129" y="0"/>
                  </a:moveTo>
                  <a:lnTo>
                    <a:pt x="2116859" y="0"/>
                  </a:lnTo>
                  <a:cubicBezTo>
                    <a:pt x="2164979" y="0"/>
                    <a:pt x="2203987" y="39009"/>
                    <a:pt x="2203987" y="87129"/>
                  </a:cubicBezTo>
                  <a:lnTo>
                    <a:pt x="2203987" y="194443"/>
                  </a:lnTo>
                  <a:cubicBezTo>
                    <a:pt x="2203987" y="217551"/>
                    <a:pt x="2194808" y="239713"/>
                    <a:pt x="2178468" y="256053"/>
                  </a:cubicBezTo>
                  <a:cubicBezTo>
                    <a:pt x="2162128" y="272392"/>
                    <a:pt x="2139967" y="281572"/>
                    <a:pt x="2116859" y="281572"/>
                  </a:cubicBezTo>
                  <a:lnTo>
                    <a:pt x="87129" y="281572"/>
                  </a:lnTo>
                  <a:cubicBezTo>
                    <a:pt x="39009" y="281572"/>
                    <a:pt x="0" y="242563"/>
                    <a:pt x="0" y="194443"/>
                  </a:cubicBezTo>
                  <a:lnTo>
                    <a:pt x="0" y="87129"/>
                  </a:lnTo>
                  <a:cubicBezTo>
                    <a:pt x="0" y="64021"/>
                    <a:pt x="9180" y="41859"/>
                    <a:pt x="25519" y="25519"/>
                  </a:cubicBezTo>
                  <a:cubicBezTo>
                    <a:pt x="41859" y="9180"/>
                    <a:pt x="64021" y="0"/>
                    <a:pt x="87129" y="0"/>
                  </a:cubicBezTo>
                  <a:close/>
                </a:path>
              </a:pathLst>
            </a:custGeom>
            <a:solidFill>
              <a:srgbClr val="3885AB"/>
            </a:solidFill>
            <a:ln cap="rnd">
              <a:noFill/>
              <a:prstDash val="solid"/>
              <a:round/>
            </a:ln>
          </p:spPr>
          <p:txBody>
            <a:bodyPr/>
            <a:lstStyle/>
            <a:p>
              <a:endParaRPr lang="en-US" sz="1200"/>
            </a:p>
          </p:txBody>
        </p:sp>
        <p:sp>
          <p:nvSpPr>
            <p:cNvPr id="20" name="TextBox 20"/>
            <p:cNvSpPr txBox="1"/>
            <p:nvPr/>
          </p:nvSpPr>
          <p:spPr>
            <a:xfrm>
              <a:off x="0" y="0"/>
              <a:ext cx="2203987" cy="281572"/>
            </a:xfrm>
            <a:prstGeom prst="rect">
              <a:avLst/>
            </a:prstGeom>
          </p:spPr>
          <p:txBody>
            <a:bodyPr lIns="34056" tIns="34056" rIns="34056" bIns="34056" rtlCol="0" anchor="ctr"/>
            <a:lstStyle/>
            <a:p>
              <a:pPr algn="ctr">
                <a:lnSpc>
                  <a:spcPts val="1919"/>
                </a:lnSpc>
                <a:spcBef>
                  <a:spcPct val="0"/>
                </a:spcBef>
              </a:pPr>
              <a:endParaRPr sz="1200"/>
            </a:p>
          </p:txBody>
        </p:sp>
      </p:grpSp>
      <p:sp>
        <p:nvSpPr>
          <p:cNvPr id="45" name="TextBox 45"/>
          <p:cNvSpPr txBox="1"/>
          <p:nvPr/>
        </p:nvSpPr>
        <p:spPr>
          <a:xfrm>
            <a:off x="1419580" y="3455518"/>
            <a:ext cx="2860757"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Planning for Active Learning</a:t>
            </a:r>
          </a:p>
        </p:txBody>
      </p:sp>
      <p:sp>
        <p:nvSpPr>
          <p:cNvPr id="63" name="TextBox 63"/>
          <p:cNvSpPr txBox="1"/>
          <p:nvPr/>
        </p:nvSpPr>
        <p:spPr>
          <a:xfrm>
            <a:off x="4653438" y="3391280"/>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2</a:t>
            </a:r>
          </a:p>
        </p:txBody>
      </p:sp>
      <p:grpSp>
        <p:nvGrpSpPr>
          <p:cNvPr id="21" name="Group 21" descr="3"/>
          <p:cNvGrpSpPr/>
          <p:nvPr/>
        </p:nvGrpSpPr>
        <p:grpSpPr>
          <a:xfrm>
            <a:off x="724073" y="3263064"/>
            <a:ext cx="586945" cy="586945"/>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23" name="TextBox 23"/>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46" name="TextBox 46"/>
          <p:cNvSpPr txBox="1"/>
          <p:nvPr/>
        </p:nvSpPr>
        <p:spPr>
          <a:xfrm>
            <a:off x="716078" y="3348905"/>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3</a:t>
            </a:r>
          </a:p>
        </p:txBody>
      </p:sp>
      <p:grpSp>
        <p:nvGrpSpPr>
          <p:cNvPr id="24" name="Group 24" descr="4: Instruction for Activer Learning"/>
          <p:cNvGrpSpPr/>
          <p:nvPr/>
        </p:nvGrpSpPr>
        <p:grpSpPr>
          <a:xfrm>
            <a:off x="815563" y="4008623"/>
            <a:ext cx="3918617" cy="476779"/>
            <a:chOff x="0" y="0"/>
            <a:chExt cx="2314223" cy="281572"/>
          </a:xfrm>
        </p:grpSpPr>
        <p:sp>
          <p:nvSpPr>
            <p:cNvPr id="25" name="Freeform 25"/>
            <p:cNvSpPr/>
            <p:nvPr/>
          </p:nvSpPr>
          <p:spPr>
            <a:xfrm>
              <a:off x="0" y="0"/>
              <a:ext cx="2314223" cy="281572"/>
            </a:xfrm>
            <a:custGeom>
              <a:avLst/>
              <a:gdLst/>
              <a:ahLst/>
              <a:cxnLst/>
              <a:rect l="l" t="t" r="r" b="b"/>
              <a:pathLst>
                <a:path w="2314223" h="281572">
                  <a:moveTo>
                    <a:pt x="82978" y="0"/>
                  </a:moveTo>
                  <a:lnTo>
                    <a:pt x="2231244" y="0"/>
                  </a:lnTo>
                  <a:cubicBezTo>
                    <a:pt x="2253252" y="0"/>
                    <a:pt x="2274357" y="8742"/>
                    <a:pt x="2289919" y="24304"/>
                  </a:cubicBezTo>
                  <a:cubicBezTo>
                    <a:pt x="2305480" y="39865"/>
                    <a:pt x="2314223" y="60971"/>
                    <a:pt x="2314223" y="82978"/>
                  </a:cubicBezTo>
                  <a:lnTo>
                    <a:pt x="2314223" y="198594"/>
                  </a:lnTo>
                  <a:cubicBezTo>
                    <a:pt x="2314223" y="220601"/>
                    <a:pt x="2305480" y="241707"/>
                    <a:pt x="2289919" y="257268"/>
                  </a:cubicBezTo>
                  <a:cubicBezTo>
                    <a:pt x="2274357" y="272830"/>
                    <a:pt x="2253252" y="281572"/>
                    <a:pt x="2231244" y="281572"/>
                  </a:cubicBezTo>
                  <a:lnTo>
                    <a:pt x="82978" y="281572"/>
                  </a:lnTo>
                  <a:cubicBezTo>
                    <a:pt x="60971" y="281572"/>
                    <a:pt x="39865" y="272830"/>
                    <a:pt x="24304" y="257268"/>
                  </a:cubicBezTo>
                  <a:cubicBezTo>
                    <a:pt x="8742" y="241707"/>
                    <a:pt x="0" y="220601"/>
                    <a:pt x="0" y="198594"/>
                  </a:cubicBezTo>
                  <a:lnTo>
                    <a:pt x="0" y="82978"/>
                  </a:lnTo>
                  <a:cubicBezTo>
                    <a:pt x="0" y="60971"/>
                    <a:pt x="8742" y="39865"/>
                    <a:pt x="24304" y="24304"/>
                  </a:cubicBezTo>
                  <a:cubicBezTo>
                    <a:pt x="39865" y="8742"/>
                    <a:pt x="60971" y="0"/>
                    <a:pt x="82978" y="0"/>
                  </a:cubicBezTo>
                  <a:close/>
                </a:path>
              </a:pathLst>
            </a:custGeom>
            <a:solidFill>
              <a:srgbClr val="3885AB"/>
            </a:solidFill>
            <a:ln cap="rnd">
              <a:noFill/>
              <a:prstDash val="solid"/>
              <a:round/>
            </a:ln>
          </p:spPr>
          <p:txBody>
            <a:bodyPr/>
            <a:lstStyle/>
            <a:p>
              <a:endParaRPr lang="en-US" sz="1200"/>
            </a:p>
          </p:txBody>
        </p:sp>
        <p:sp>
          <p:nvSpPr>
            <p:cNvPr id="26" name="TextBox 26"/>
            <p:cNvSpPr txBox="1"/>
            <p:nvPr/>
          </p:nvSpPr>
          <p:spPr>
            <a:xfrm>
              <a:off x="0" y="0"/>
              <a:ext cx="2314223" cy="281572"/>
            </a:xfrm>
            <a:prstGeom prst="rect">
              <a:avLst/>
            </a:prstGeom>
          </p:spPr>
          <p:txBody>
            <a:bodyPr lIns="34056" tIns="34056" rIns="34056" bIns="34056" rtlCol="0" anchor="ctr"/>
            <a:lstStyle/>
            <a:p>
              <a:pPr algn="ctr">
                <a:lnSpc>
                  <a:spcPts val="1919"/>
                </a:lnSpc>
                <a:spcBef>
                  <a:spcPct val="0"/>
                </a:spcBef>
              </a:pPr>
              <a:endParaRPr sz="1200"/>
            </a:p>
          </p:txBody>
        </p:sp>
      </p:grpSp>
      <p:sp>
        <p:nvSpPr>
          <p:cNvPr id="47" name="TextBox 47"/>
          <p:cNvSpPr txBox="1"/>
          <p:nvPr/>
        </p:nvSpPr>
        <p:spPr>
          <a:xfrm>
            <a:off x="1419580" y="4145993"/>
            <a:ext cx="3054595"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Instruction for Active Learning</a:t>
            </a:r>
          </a:p>
        </p:txBody>
      </p:sp>
      <p:grpSp>
        <p:nvGrpSpPr>
          <p:cNvPr id="27" name="Group 27" descr="4"/>
          <p:cNvGrpSpPr/>
          <p:nvPr/>
        </p:nvGrpSpPr>
        <p:grpSpPr>
          <a:xfrm>
            <a:off x="724073" y="3953540"/>
            <a:ext cx="586945" cy="586945"/>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29" name="TextBox 29"/>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48" name="TextBox 48"/>
          <p:cNvSpPr txBox="1"/>
          <p:nvPr/>
        </p:nvSpPr>
        <p:spPr>
          <a:xfrm>
            <a:off x="716078" y="4039381"/>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4</a:t>
            </a:r>
          </a:p>
        </p:txBody>
      </p:sp>
      <p:sp>
        <p:nvSpPr>
          <p:cNvPr id="64" name="TextBox 64"/>
          <p:cNvSpPr txBox="1"/>
          <p:nvPr/>
        </p:nvSpPr>
        <p:spPr>
          <a:xfrm>
            <a:off x="4761388" y="4064780"/>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3</a:t>
            </a:r>
          </a:p>
        </p:txBody>
      </p:sp>
      <p:grpSp>
        <p:nvGrpSpPr>
          <p:cNvPr id="30" name="Group 30" descr="5: Assessment for Learning"/>
          <p:cNvGrpSpPr/>
          <p:nvPr/>
        </p:nvGrpSpPr>
        <p:grpSpPr>
          <a:xfrm>
            <a:off x="815563" y="4699098"/>
            <a:ext cx="3430432" cy="476779"/>
            <a:chOff x="0" y="0"/>
            <a:chExt cx="2025915" cy="281572"/>
          </a:xfrm>
        </p:grpSpPr>
        <p:sp>
          <p:nvSpPr>
            <p:cNvPr id="31" name="Freeform 31"/>
            <p:cNvSpPr/>
            <p:nvPr/>
          </p:nvSpPr>
          <p:spPr>
            <a:xfrm>
              <a:off x="0" y="0"/>
              <a:ext cx="2025915" cy="281572"/>
            </a:xfrm>
            <a:custGeom>
              <a:avLst/>
              <a:gdLst/>
              <a:ahLst/>
              <a:cxnLst/>
              <a:rect l="l" t="t" r="r" b="b"/>
              <a:pathLst>
                <a:path w="2025915" h="281572">
                  <a:moveTo>
                    <a:pt x="94787" y="0"/>
                  </a:moveTo>
                  <a:lnTo>
                    <a:pt x="1931128" y="0"/>
                  </a:lnTo>
                  <a:cubicBezTo>
                    <a:pt x="1983477" y="0"/>
                    <a:pt x="2025915" y="42438"/>
                    <a:pt x="2025915" y="94787"/>
                  </a:cubicBezTo>
                  <a:lnTo>
                    <a:pt x="2025915" y="186785"/>
                  </a:lnTo>
                  <a:cubicBezTo>
                    <a:pt x="2025915" y="239134"/>
                    <a:pt x="1983477" y="281572"/>
                    <a:pt x="1931128" y="281572"/>
                  </a:cubicBezTo>
                  <a:lnTo>
                    <a:pt x="94787" y="281572"/>
                  </a:lnTo>
                  <a:cubicBezTo>
                    <a:pt x="42438" y="281572"/>
                    <a:pt x="0" y="239134"/>
                    <a:pt x="0" y="186785"/>
                  </a:cubicBezTo>
                  <a:lnTo>
                    <a:pt x="0" y="94787"/>
                  </a:lnTo>
                  <a:cubicBezTo>
                    <a:pt x="0" y="42438"/>
                    <a:pt x="42438" y="0"/>
                    <a:pt x="94787" y="0"/>
                  </a:cubicBezTo>
                  <a:close/>
                </a:path>
              </a:pathLst>
            </a:custGeom>
            <a:solidFill>
              <a:srgbClr val="3885AB"/>
            </a:solidFill>
            <a:ln cap="rnd">
              <a:noFill/>
              <a:prstDash val="solid"/>
              <a:round/>
            </a:ln>
          </p:spPr>
          <p:txBody>
            <a:bodyPr/>
            <a:lstStyle/>
            <a:p>
              <a:endParaRPr lang="en-US" sz="1200"/>
            </a:p>
          </p:txBody>
        </p:sp>
        <p:sp>
          <p:nvSpPr>
            <p:cNvPr id="32" name="TextBox 32"/>
            <p:cNvSpPr txBox="1"/>
            <p:nvPr/>
          </p:nvSpPr>
          <p:spPr>
            <a:xfrm>
              <a:off x="0" y="0"/>
              <a:ext cx="2025915" cy="281572"/>
            </a:xfrm>
            <a:prstGeom prst="rect">
              <a:avLst/>
            </a:prstGeom>
          </p:spPr>
          <p:txBody>
            <a:bodyPr lIns="34056" tIns="34056" rIns="34056" bIns="34056" rtlCol="0" anchor="ctr"/>
            <a:lstStyle/>
            <a:p>
              <a:pPr algn="ctr">
                <a:lnSpc>
                  <a:spcPts val="1919"/>
                </a:lnSpc>
                <a:spcBef>
                  <a:spcPct val="0"/>
                </a:spcBef>
              </a:pPr>
              <a:endParaRPr sz="1200"/>
            </a:p>
          </p:txBody>
        </p:sp>
      </p:grpSp>
      <p:sp>
        <p:nvSpPr>
          <p:cNvPr id="49" name="TextBox 49"/>
          <p:cNvSpPr txBox="1"/>
          <p:nvPr/>
        </p:nvSpPr>
        <p:spPr>
          <a:xfrm>
            <a:off x="1419580" y="4836469"/>
            <a:ext cx="2681277"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Assessment for Learning</a:t>
            </a:r>
          </a:p>
        </p:txBody>
      </p:sp>
      <p:sp>
        <p:nvSpPr>
          <p:cNvPr id="65" name="TextBox 65"/>
          <p:cNvSpPr txBox="1"/>
          <p:nvPr/>
        </p:nvSpPr>
        <p:spPr>
          <a:xfrm>
            <a:off x="4280337" y="4778623"/>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4</a:t>
            </a:r>
          </a:p>
        </p:txBody>
      </p:sp>
      <p:grpSp>
        <p:nvGrpSpPr>
          <p:cNvPr id="33" name="Group 33" descr="5"/>
          <p:cNvGrpSpPr/>
          <p:nvPr/>
        </p:nvGrpSpPr>
        <p:grpSpPr>
          <a:xfrm>
            <a:off x="724073" y="4644015"/>
            <a:ext cx="586945" cy="586945"/>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35" name="TextBox 35"/>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50" name="TextBox 50"/>
          <p:cNvSpPr txBox="1"/>
          <p:nvPr/>
        </p:nvSpPr>
        <p:spPr>
          <a:xfrm>
            <a:off x="716078" y="4729856"/>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5</a:t>
            </a:r>
          </a:p>
        </p:txBody>
      </p:sp>
      <p:grpSp>
        <p:nvGrpSpPr>
          <p:cNvPr id="36" name="Group 36" descr="6: Professional Responsibilities and Teacher Leadership"/>
          <p:cNvGrpSpPr/>
          <p:nvPr/>
        </p:nvGrpSpPr>
        <p:grpSpPr>
          <a:xfrm>
            <a:off x="815563" y="5389859"/>
            <a:ext cx="6180059" cy="476779"/>
            <a:chOff x="0" y="0"/>
            <a:chExt cx="3649766" cy="281572"/>
          </a:xfrm>
        </p:grpSpPr>
        <p:sp>
          <p:nvSpPr>
            <p:cNvPr id="37" name="Freeform 37"/>
            <p:cNvSpPr/>
            <p:nvPr/>
          </p:nvSpPr>
          <p:spPr>
            <a:xfrm>
              <a:off x="0" y="0"/>
              <a:ext cx="3649766" cy="281572"/>
            </a:xfrm>
            <a:custGeom>
              <a:avLst/>
              <a:gdLst/>
              <a:ahLst/>
              <a:cxnLst/>
              <a:rect l="l" t="t" r="r" b="b"/>
              <a:pathLst>
                <a:path w="3649766" h="281572">
                  <a:moveTo>
                    <a:pt x="52614" y="0"/>
                  </a:moveTo>
                  <a:lnTo>
                    <a:pt x="3597151" y="0"/>
                  </a:lnTo>
                  <a:cubicBezTo>
                    <a:pt x="3626210" y="0"/>
                    <a:pt x="3649766" y="23556"/>
                    <a:pt x="3649766" y="52614"/>
                  </a:cubicBezTo>
                  <a:lnTo>
                    <a:pt x="3649766" y="228958"/>
                  </a:lnTo>
                  <a:cubicBezTo>
                    <a:pt x="3649766" y="258016"/>
                    <a:pt x="3626210" y="281572"/>
                    <a:pt x="3597151" y="281572"/>
                  </a:cubicBezTo>
                  <a:lnTo>
                    <a:pt x="52614" y="281572"/>
                  </a:lnTo>
                  <a:cubicBezTo>
                    <a:pt x="23556" y="281572"/>
                    <a:pt x="0" y="258016"/>
                    <a:pt x="0" y="228958"/>
                  </a:cubicBezTo>
                  <a:lnTo>
                    <a:pt x="0" y="52614"/>
                  </a:lnTo>
                  <a:cubicBezTo>
                    <a:pt x="0" y="23556"/>
                    <a:pt x="23556" y="0"/>
                    <a:pt x="52614" y="0"/>
                  </a:cubicBezTo>
                  <a:close/>
                </a:path>
              </a:pathLst>
            </a:custGeom>
            <a:solidFill>
              <a:srgbClr val="3885AB"/>
            </a:solidFill>
            <a:ln cap="rnd">
              <a:noFill/>
              <a:prstDash val="solid"/>
              <a:round/>
            </a:ln>
          </p:spPr>
          <p:txBody>
            <a:bodyPr/>
            <a:lstStyle/>
            <a:p>
              <a:endParaRPr lang="en-US" sz="1200"/>
            </a:p>
          </p:txBody>
        </p:sp>
        <p:sp>
          <p:nvSpPr>
            <p:cNvPr id="38" name="TextBox 38"/>
            <p:cNvSpPr txBox="1"/>
            <p:nvPr/>
          </p:nvSpPr>
          <p:spPr>
            <a:xfrm>
              <a:off x="0" y="0"/>
              <a:ext cx="3649766" cy="281572"/>
            </a:xfrm>
            <a:prstGeom prst="rect">
              <a:avLst/>
            </a:prstGeom>
          </p:spPr>
          <p:txBody>
            <a:bodyPr lIns="34056" tIns="34056" rIns="34056" bIns="34056" rtlCol="0" anchor="ctr"/>
            <a:lstStyle/>
            <a:p>
              <a:pPr algn="ctr">
                <a:lnSpc>
                  <a:spcPts val="1919"/>
                </a:lnSpc>
                <a:spcBef>
                  <a:spcPct val="0"/>
                </a:spcBef>
              </a:pPr>
              <a:endParaRPr sz="1200"/>
            </a:p>
          </p:txBody>
        </p:sp>
      </p:grpSp>
      <p:sp>
        <p:nvSpPr>
          <p:cNvPr id="51" name="TextBox 51"/>
          <p:cNvSpPr txBox="1"/>
          <p:nvPr/>
        </p:nvSpPr>
        <p:spPr>
          <a:xfrm>
            <a:off x="1419580" y="5527229"/>
            <a:ext cx="5301679"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Professional Responsibilities and Teacher Leadership</a:t>
            </a:r>
          </a:p>
        </p:txBody>
      </p:sp>
      <p:sp>
        <p:nvSpPr>
          <p:cNvPr id="66" name="TextBox 66"/>
          <p:cNvSpPr txBox="1"/>
          <p:nvPr/>
        </p:nvSpPr>
        <p:spPr>
          <a:xfrm>
            <a:off x="7100722" y="5462991"/>
            <a:ext cx="1582713" cy="346249"/>
          </a:xfrm>
          <a:prstGeom prst="rect">
            <a:avLst/>
          </a:prstGeom>
        </p:spPr>
        <p:txBody>
          <a:bodyPr lIns="0" tIns="0" rIns="0" bIns="0" rtlCol="0" anchor="t">
            <a:spAutoFit/>
          </a:bodyPr>
          <a:lstStyle/>
          <a:p>
            <a:pPr>
              <a:lnSpc>
                <a:spcPts val="2722"/>
              </a:lnSpc>
              <a:spcBef>
                <a:spcPct val="0"/>
              </a:spcBef>
            </a:pPr>
            <a:r>
              <a:rPr lang="en-US" sz="2520" i="1" spc="-149">
                <a:solidFill>
                  <a:srgbClr val="2F945C"/>
                </a:solidFill>
                <a:latin typeface="Open Sauce Italics"/>
                <a:ea typeface="Open Sauce Italics"/>
                <a:cs typeface="Open Sauce Italics"/>
                <a:sym typeface="Open Sauce Italics"/>
              </a:rPr>
              <a:t>Module 5</a:t>
            </a:r>
          </a:p>
        </p:txBody>
      </p:sp>
      <p:grpSp>
        <p:nvGrpSpPr>
          <p:cNvPr id="39" name="Group 39" descr="6"/>
          <p:cNvGrpSpPr/>
          <p:nvPr/>
        </p:nvGrpSpPr>
        <p:grpSpPr>
          <a:xfrm>
            <a:off x="724073" y="5334776"/>
            <a:ext cx="586945" cy="586945"/>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41" name="TextBox 41"/>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52" name="TextBox 52"/>
          <p:cNvSpPr txBox="1"/>
          <p:nvPr/>
        </p:nvSpPr>
        <p:spPr>
          <a:xfrm>
            <a:off x="716078" y="5420617"/>
            <a:ext cx="625218" cy="397481"/>
          </a:xfrm>
          <a:prstGeom prst="rect">
            <a:avLst/>
          </a:prstGeom>
        </p:spPr>
        <p:txBody>
          <a:bodyPr lIns="0" tIns="0" rIns="0" bIns="0" rtlCol="0" anchor="t">
            <a:spAutoFit/>
          </a:bodyPr>
          <a:lstStyle/>
          <a:p>
            <a:pPr algn="ctr">
              <a:lnSpc>
                <a:spcPts val="3291"/>
              </a:lnSpc>
            </a:pPr>
            <a:r>
              <a:rPr lang="en-US" sz="2742" b="1">
                <a:solidFill>
                  <a:srgbClr val="FBF6F1"/>
                </a:solidFill>
                <a:latin typeface="Open Sauce Medium"/>
                <a:ea typeface="Open Sauce Medium"/>
                <a:cs typeface="Open Sauce Medium"/>
                <a:sym typeface="Open Sauce Medium"/>
              </a:rPr>
              <a:t>6</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43" name="TextBox 43"/>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15</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27" name="TextBox 27"/>
          <p:cNvSpPr txBox="1">
            <a:spLocks noGrp="1"/>
          </p:cNvSpPr>
          <p:nvPr>
            <p:ph type="title" idx="4294967295"/>
          </p:nvPr>
        </p:nvSpPr>
        <p:spPr>
          <a:xfrm>
            <a:off x="244392" y="452223"/>
            <a:ext cx="11698195"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4605"/>
              </a:lnSpc>
              <a:defRPr/>
            </a:pPr>
            <a:r>
              <a:rPr lang="en-US" sz="4234" b="1" spc="-251" dirty="0">
                <a:solidFill>
                  <a:srgbClr val="005994"/>
                </a:solidFill>
                <a:latin typeface="Open Sauce Bold" panose="020B0604020202020204"/>
                <a:ea typeface="Open Sauce Bold" panose="020B0604020202020204"/>
                <a:cs typeface="Open Sauce Bold" panose="020B0604020202020204"/>
                <a:sym typeface="Open Sauce Bold"/>
              </a:rPr>
              <a:t>COMMON CORE of TEACHING (CCT) </a:t>
            </a:r>
            <a:r>
              <a:rPr lang="en-US" sz="4234" b="1" spc="-251" dirty="0">
                <a:solidFill>
                  <a:srgbClr val="005994"/>
                </a:solidFill>
                <a:latin typeface="Open Sauce Bold" panose="020B0604020202020204"/>
                <a:ea typeface="Open Sauce"/>
                <a:cs typeface="Open Sauce"/>
                <a:sym typeface="Open Sauce"/>
              </a:rPr>
              <a:t>AS THE FOUNDATION</a:t>
            </a:r>
            <a:endParaRPr lang="en-US" sz="1200" b="1" dirty="0">
              <a:latin typeface="Open Sauce Bold" panose="020B0604020202020204"/>
              <a:ea typeface="+mn-ea"/>
              <a:cs typeface="+mn-cs"/>
            </a:endParaRPr>
          </a:p>
        </p:txBody>
      </p:sp>
      <p:sp>
        <p:nvSpPr>
          <p:cNvPr id="25" name="TextBox 25"/>
          <p:cNvSpPr txBox="1"/>
          <p:nvPr/>
        </p:nvSpPr>
        <p:spPr>
          <a:xfrm>
            <a:off x="2521857" y="1631013"/>
            <a:ext cx="7389101" cy="466218"/>
          </a:xfrm>
          <a:prstGeom prst="rect">
            <a:avLst/>
          </a:prstGeom>
        </p:spPr>
        <p:txBody>
          <a:bodyPr lIns="0" tIns="0" rIns="0" bIns="0" rtlCol="0" anchor="t">
            <a:spAutoFit/>
          </a:bodyPr>
          <a:lstStyle/>
          <a:p>
            <a:pPr algn="ctr">
              <a:lnSpc>
                <a:spcPts val="1909"/>
              </a:lnSpc>
            </a:pPr>
            <a:r>
              <a:rPr lang="en-US" sz="1364" i="1">
                <a:solidFill>
                  <a:srgbClr val="005994"/>
                </a:solidFill>
                <a:latin typeface="Open Sauce Italics"/>
                <a:ea typeface="Open Sauce Italics"/>
                <a:cs typeface="Open Sauce Italics"/>
                <a:sym typeface="Open Sauce Italics"/>
              </a:rPr>
              <a:t>The CCT is linked by state law and regulations to requirements across a </a:t>
            </a:r>
          </a:p>
          <a:p>
            <a:pPr algn="ctr">
              <a:lnSpc>
                <a:spcPts val="1909"/>
              </a:lnSpc>
              <a:spcBef>
                <a:spcPct val="0"/>
              </a:spcBef>
            </a:pPr>
            <a:r>
              <a:rPr lang="en-US" sz="1364" i="1">
                <a:solidFill>
                  <a:srgbClr val="005994"/>
                </a:solidFill>
                <a:latin typeface="Open Sauce Italics"/>
                <a:ea typeface="Open Sauce Italics"/>
                <a:cs typeface="Open Sauce Italics"/>
                <a:sym typeface="Open Sauce Italics"/>
              </a:rPr>
              <a:t>teacher’s career including preparation, induction and teacher evaluation</a:t>
            </a:r>
          </a:p>
        </p:txBody>
      </p:sp>
      <p:grpSp>
        <p:nvGrpSpPr>
          <p:cNvPr id="18" name="Group 18" descr="edTPA Student teacher evaluation"/>
          <p:cNvGrpSpPr/>
          <p:nvPr/>
        </p:nvGrpSpPr>
        <p:grpSpPr>
          <a:xfrm>
            <a:off x="1368411" y="2199222"/>
            <a:ext cx="4096282" cy="1359305"/>
            <a:chOff x="0" y="0"/>
            <a:chExt cx="2081609" cy="690758"/>
          </a:xfrm>
        </p:grpSpPr>
        <p:sp>
          <p:nvSpPr>
            <p:cNvPr id="19" name="Freeform 19"/>
            <p:cNvSpPr/>
            <p:nvPr/>
          </p:nvSpPr>
          <p:spPr>
            <a:xfrm>
              <a:off x="0" y="0"/>
              <a:ext cx="2081609" cy="690758"/>
            </a:xfrm>
            <a:custGeom>
              <a:avLst/>
              <a:gdLst/>
              <a:ahLst/>
              <a:cxnLst/>
              <a:rect l="l" t="t" r="r" b="b"/>
              <a:pathLst>
                <a:path w="2081609" h="690758">
                  <a:moveTo>
                    <a:pt x="79379" y="0"/>
                  </a:moveTo>
                  <a:lnTo>
                    <a:pt x="2002230" y="0"/>
                  </a:lnTo>
                  <a:cubicBezTo>
                    <a:pt x="2046070" y="0"/>
                    <a:pt x="2081609" y="35539"/>
                    <a:pt x="2081609" y="79379"/>
                  </a:cubicBezTo>
                  <a:lnTo>
                    <a:pt x="2081609" y="611379"/>
                  </a:lnTo>
                  <a:cubicBezTo>
                    <a:pt x="2081609" y="632432"/>
                    <a:pt x="2073246" y="652622"/>
                    <a:pt x="2058360" y="667509"/>
                  </a:cubicBezTo>
                  <a:cubicBezTo>
                    <a:pt x="2043473" y="682395"/>
                    <a:pt x="2023283" y="690758"/>
                    <a:pt x="2002230" y="690758"/>
                  </a:cubicBezTo>
                  <a:lnTo>
                    <a:pt x="79379" y="690758"/>
                  </a:lnTo>
                  <a:cubicBezTo>
                    <a:pt x="35539" y="690758"/>
                    <a:pt x="0" y="655219"/>
                    <a:pt x="0" y="611379"/>
                  </a:cubicBezTo>
                  <a:lnTo>
                    <a:pt x="0" y="79379"/>
                  </a:lnTo>
                  <a:cubicBezTo>
                    <a:pt x="0" y="35539"/>
                    <a:pt x="35539" y="0"/>
                    <a:pt x="79379" y="0"/>
                  </a:cubicBezTo>
                  <a:close/>
                </a:path>
              </a:pathLst>
            </a:custGeom>
            <a:solidFill>
              <a:srgbClr val="3885AB"/>
            </a:solidFill>
            <a:ln w="76200" cap="rnd">
              <a:solidFill>
                <a:srgbClr val="194166"/>
              </a:solidFill>
              <a:prstDash val="solid"/>
              <a:round/>
            </a:ln>
          </p:spPr>
          <p:txBody>
            <a:bodyPr/>
            <a:lstStyle/>
            <a:p>
              <a:endParaRPr lang="en-US" sz="1200"/>
            </a:p>
          </p:txBody>
        </p:sp>
        <p:sp>
          <p:nvSpPr>
            <p:cNvPr id="20" name="TextBox 20"/>
            <p:cNvSpPr txBox="1"/>
            <p:nvPr/>
          </p:nvSpPr>
          <p:spPr>
            <a:xfrm>
              <a:off x="0" y="0"/>
              <a:ext cx="2081609" cy="690758"/>
            </a:xfrm>
            <a:prstGeom prst="rect">
              <a:avLst/>
            </a:prstGeom>
          </p:spPr>
          <p:txBody>
            <a:bodyPr lIns="34056" tIns="34056" rIns="34056" bIns="34056" rtlCol="0" anchor="ctr"/>
            <a:lstStyle/>
            <a:p>
              <a:pPr algn="ctr">
                <a:lnSpc>
                  <a:spcPts val="1919"/>
                </a:lnSpc>
                <a:spcBef>
                  <a:spcPct val="0"/>
                </a:spcBef>
              </a:pPr>
              <a:endParaRPr sz="1200"/>
            </a:p>
          </p:txBody>
        </p:sp>
      </p:grpSp>
      <p:sp>
        <p:nvSpPr>
          <p:cNvPr id="28" name="TextBox 28"/>
          <p:cNvSpPr txBox="1"/>
          <p:nvPr/>
        </p:nvSpPr>
        <p:spPr>
          <a:xfrm>
            <a:off x="1878184" y="2455697"/>
            <a:ext cx="2940078" cy="811697"/>
          </a:xfrm>
          <a:prstGeom prst="rect">
            <a:avLst/>
          </a:prstGeom>
        </p:spPr>
        <p:txBody>
          <a:bodyPr lIns="0" tIns="0" rIns="0" bIns="0" rtlCol="0" anchor="t">
            <a:spAutoFit/>
          </a:bodyPr>
          <a:lstStyle/>
          <a:p>
            <a:pPr algn="ctr">
              <a:lnSpc>
                <a:spcPts val="3262"/>
              </a:lnSpc>
            </a:pPr>
            <a:r>
              <a:rPr lang="en-US" sz="2434" b="1">
                <a:solidFill>
                  <a:srgbClr val="FFFFFF"/>
                </a:solidFill>
                <a:latin typeface="Open Sauce Bold"/>
                <a:ea typeface="Open Sauce Bold"/>
                <a:cs typeface="Open Sauce Bold"/>
                <a:sym typeface="Open Sauce Bold"/>
              </a:rPr>
              <a:t>edTPA Student Teacher Evaluation</a:t>
            </a:r>
          </a:p>
        </p:txBody>
      </p:sp>
      <p:grpSp>
        <p:nvGrpSpPr>
          <p:cNvPr id="12" name="Group 12" descr="CCT Rubric for effective teaching"/>
          <p:cNvGrpSpPr/>
          <p:nvPr/>
        </p:nvGrpSpPr>
        <p:grpSpPr>
          <a:xfrm>
            <a:off x="6745811" y="2199222"/>
            <a:ext cx="4533013" cy="1359305"/>
            <a:chOff x="0" y="0"/>
            <a:chExt cx="2081609" cy="690758"/>
          </a:xfrm>
        </p:grpSpPr>
        <p:sp>
          <p:nvSpPr>
            <p:cNvPr id="13" name="Freeform 13"/>
            <p:cNvSpPr/>
            <p:nvPr/>
          </p:nvSpPr>
          <p:spPr>
            <a:xfrm>
              <a:off x="0" y="0"/>
              <a:ext cx="2081609" cy="690758"/>
            </a:xfrm>
            <a:custGeom>
              <a:avLst/>
              <a:gdLst/>
              <a:ahLst/>
              <a:cxnLst/>
              <a:rect l="l" t="t" r="r" b="b"/>
              <a:pathLst>
                <a:path w="2081609" h="690758">
                  <a:moveTo>
                    <a:pt x="79379" y="0"/>
                  </a:moveTo>
                  <a:lnTo>
                    <a:pt x="2002230" y="0"/>
                  </a:lnTo>
                  <a:cubicBezTo>
                    <a:pt x="2046070" y="0"/>
                    <a:pt x="2081609" y="35539"/>
                    <a:pt x="2081609" y="79379"/>
                  </a:cubicBezTo>
                  <a:lnTo>
                    <a:pt x="2081609" y="611379"/>
                  </a:lnTo>
                  <a:cubicBezTo>
                    <a:pt x="2081609" y="632432"/>
                    <a:pt x="2073246" y="652622"/>
                    <a:pt x="2058360" y="667509"/>
                  </a:cubicBezTo>
                  <a:cubicBezTo>
                    <a:pt x="2043473" y="682395"/>
                    <a:pt x="2023283" y="690758"/>
                    <a:pt x="2002230" y="690758"/>
                  </a:cubicBezTo>
                  <a:lnTo>
                    <a:pt x="79379" y="690758"/>
                  </a:lnTo>
                  <a:cubicBezTo>
                    <a:pt x="35539" y="690758"/>
                    <a:pt x="0" y="655219"/>
                    <a:pt x="0" y="611379"/>
                  </a:cubicBezTo>
                  <a:lnTo>
                    <a:pt x="0" y="79379"/>
                  </a:lnTo>
                  <a:cubicBezTo>
                    <a:pt x="0" y="35539"/>
                    <a:pt x="35539" y="0"/>
                    <a:pt x="79379" y="0"/>
                  </a:cubicBezTo>
                  <a:close/>
                </a:path>
              </a:pathLst>
            </a:custGeom>
            <a:solidFill>
              <a:srgbClr val="3885AB"/>
            </a:solidFill>
            <a:ln w="76200" cap="rnd">
              <a:solidFill>
                <a:srgbClr val="183D5B"/>
              </a:solidFill>
              <a:prstDash val="solid"/>
              <a:round/>
            </a:ln>
          </p:spPr>
          <p:txBody>
            <a:bodyPr/>
            <a:lstStyle/>
            <a:p>
              <a:endParaRPr lang="en-US" sz="1200"/>
            </a:p>
          </p:txBody>
        </p:sp>
        <p:sp>
          <p:nvSpPr>
            <p:cNvPr id="14" name="TextBox 14"/>
            <p:cNvSpPr txBox="1"/>
            <p:nvPr/>
          </p:nvSpPr>
          <p:spPr>
            <a:xfrm>
              <a:off x="0" y="0"/>
              <a:ext cx="2081609" cy="690758"/>
            </a:xfrm>
            <a:prstGeom prst="rect">
              <a:avLst/>
            </a:prstGeom>
          </p:spPr>
          <p:txBody>
            <a:bodyPr lIns="34056" tIns="34056" rIns="34056" bIns="34056" rtlCol="0" anchor="ctr"/>
            <a:lstStyle/>
            <a:p>
              <a:pPr algn="ctr">
                <a:lnSpc>
                  <a:spcPts val="1919"/>
                </a:lnSpc>
                <a:spcBef>
                  <a:spcPct val="0"/>
                </a:spcBef>
              </a:pPr>
              <a:endParaRPr sz="1200"/>
            </a:p>
          </p:txBody>
        </p:sp>
      </p:grpSp>
      <p:sp>
        <p:nvSpPr>
          <p:cNvPr id="30" name="TextBox 30"/>
          <p:cNvSpPr txBox="1"/>
          <p:nvPr/>
        </p:nvSpPr>
        <p:spPr>
          <a:xfrm>
            <a:off x="7678593" y="2455697"/>
            <a:ext cx="2940078" cy="811697"/>
          </a:xfrm>
          <a:prstGeom prst="rect">
            <a:avLst/>
          </a:prstGeom>
        </p:spPr>
        <p:txBody>
          <a:bodyPr lIns="0" tIns="0" rIns="0" bIns="0" rtlCol="0" anchor="t">
            <a:spAutoFit/>
          </a:bodyPr>
          <a:lstStyle/>
          <a:p>
            <a:pPr algn="ctr">
              <a:lnSpc>
                <a:spcPts val="3262"/>
              </a:lnSpc>
            </a:pPr>
            <a:r>
              <a:rPr lang="en-US" sz="2434" b="1">
                <a:solidFill>
                  <a:srgbClr val="FFFFFF"/>
                </a:solidFill>
                <a:latin typeface="Open Sauce Bold"/>
                <a:ea typeface="Open Sauce Bold"/>
                <a:cs typeface="Open Sauce Bold"/>
                <a:sym typeface="Open Sauce Bold"/>
              </a:rPr>
              <a:t>CCT Rubric for Effective Teaching</a:t>
            </a:r>
          </a:p>
        </p:txBody>
      </p:sp>
      <p:grpSp>
        <p:nvGrpSpPr>
          <p:cNvPr id="15" name="Group 15" descr="CCT performance profiles TEAM"/>
          <p:cNvGrpSpPr/>
          <p:nvPr/>
        </p:nvGrpSpPr>
        <p:grpSpPr>
          <a:xfrm>
            <a:off x="1368411" y="4422127"/>
            <a:ext cx="4096282" cy="1359305"/>
            <a:chOff x="0" y="0"/>
            <a:chExt cx="2081609" cy="690758"/>
          </a:xfrm>
        </p:grpSpPr>
        <p:sp>
          <p:nvSpPr>
            <p:cNvPr id="16" name="Freeform 16"/>
            <p:cNvSpPr/>
            <p:nvPr/>
          </p:nvSpPr>
          <p:spPr>
            <a:xfrm>
              <a:off x="0" y="0"/>
              <a:ext cx="2081609" cy="690758"/>
            </a:xfrm>
            <a:custGeom>
              <a:avLst/>
              <a:gdLst/>
              <a:ahLst/>
              <a:cxnLst/>
              <a:rect l="l" t="t" r="r" b="b"/>
              <a:pathLst>
                <a:path w="2081609" h="690758">
                  <a:moveTo>
                    <a:pt x="79379" y="0"/>
                  </a:moveTo>
                  <a:lnTo>
                    <a:pt x="2002230" y="0"/>
                  </a:lnTo>
                  <a:cubicBezTo>
                    <a:pt x="2046070" y="0"/>
                    <a:pt x="2081609" y="35539"/>
                    <a:pt x="2081609" y="79379"/>
                  </a:cubicBezTo>
                  <a:lnTo>
                    <a:pt x="2081609" y="611379"/>
                  </a:lnTo>
                  <a:cubicBezTo>
                    <a:pt x="2081609" y="632432"/>
                    <a:pt x="2073246" y="652622"/>
                    <a:pt x="2058360" y="667509"/>
                  </a:cubicBezTo>
                  <a:cubicBezTo>
                    <a:pt x="2043473" y="682395"/>
                    <a:pt x="2023283" y="690758"/>
                    <a:pt x="2002230" y="690758"/>
                  </a:cubicBezTo>
                  <a:lnTo>
                    <a:pt x="79379" y="690758"/>
                  </a:lnTo>
                  <a:cubicBezTo>
                    <a:pt x="35539" y="690758"/>
                    <a:pt x="0" y="655219"/>
                    <a:pt x="0" y="611379"/>
                  </a:cubicBezTo>
                  <a:lnTo>
                    <a:pt x="0" y="79379"/>
                  </a:lnTo>
                  <a:cubicBezTo>
                    <a:pt x="0" y="35539"/>
                    <a:pt x="35539" y="0"/>
                    <a:pt x="79379" y="0"/>
                  </a:cubicBezTo>
                  <a:close/>
                </a:path>
              </a:pathLst>
            </a:custGeom>
            <a:solidFill>
              <a:srgbClr val="3885AB"/>
            </a:solidFill>
            <a:ln w="76200" cap="rnd">
              <a:solidFill>
                <a:srgbClr val="183D5B"/>
              </a:solidFill>
              <a:prstDash val="solid"/>
              <a:round/>
            </a:ln>
          </p:spPr>
          <p:txBody>
            <a:bodyPr/>
            <a:lstStyle/>
            <a:p>
              <a:endParaRPr lang="en-US" sz="1200"/>
            </a:p>
          </p:txBody>
        </p:sp>
        <p:sp>
          <p:nvSpPr>
            <p:cNvPr id="17" name="TextBox 17"/>
            <p:cNvSpPr txBox="1"/>
            <p:nvPr/>
          </p:nvSpPr>
          <p:spPr>
            <a:xfrm>
              <a:off x="0" y="0"/>
              <a:ext cx="2081609" cy="690758"/>
            </a:xfrm>
            <a:prstGeom prst="rect">
              <a:avLst/>
            </a:prstGeom>
          </p:spPr>
          <p:txBody>
            <a:bodyPr lIns="34056" tIns="34056" rIns="34056" bIns="34056" rtlCol="0" anchor="ctr"/>
            <a:lstStyle/>
            <a:p>
              <a:pPr algn="ctr">
                <a:lnSpc>
                  <a:spcPts val="1919"/>
                </a:lnSpc>
                <a:spcBef>
                  <a:spcPct val="0"/>
                </a:spcBef>
              </a:pPr>
              <a:endParaRPr sz="1200"/>
            </a:p>
          </p:txBody>
        </p:sp>
      </p:grpSp>
      <p:sp>
        <p:nvSpPr>
          <p:cNvPr id="29" name="TextBox 29"/>
          <p:cNvSpPr txBox="1"/>
          <p:nvPr/>
        </p:nvSpPr>
        <p:spPr>
          <a:xfrm>
            <a:off x="1881308" y="4679561"/>
            <a:ext cx="2940078" cy="811697"/>
          </a:xfrm>
          <a:prstGeom prst="rect">
            <a:avLst/>
          </a:prstGeom>
        </p:spPr>
        <p:txBody>
          <a:bodyPr lIns="0" tIns="0" rIns="0" bIns="0" rtlCol="0" anchor="t">
            <a:spAutoFit/>
          </a:bodyPr>
          <a:lstStyle/>
          <a:p>
            <a:pPr algn="ctr">
              <a:lnSpc>
                <a:spcPts val="3262"/>
              </a:lnSpc>
            </a:pPr>
            <a:r>
              <a:rPr lang="en-US" sz="2434" b="1">
                <a:solidFill>
                  <a:srgbClr val="FFFFFF"/>
                </a:solidFill>
                <a:latin typeface="Open Sauce Bold"/>
                <a:ea typeface="Open Sauce Bold"/>
                <a:cs typeface="Open Sauce Bold"/>
                <a:sym typeface="Open Sauce Bold"/>
              </a:rPr>
              <a:t>CCT Performance Profiles TEAM</a:t>
            </a:r>
          </a:p>
        </p:txBody>
      </p:sp>
      <p:grpSp>
        <p:nvGrpSpPr>
          <p:cNvPr id="9" name="Group 9" descr="CCT Rubric for Effective Service Delivery"/>
          <p:cNvGrpSpPr/>
          <p:nvPr/>
        </p:nvGrpSpPr>
        <p:grpSpPr>
          <a:xfrm>
            <a:off x="6745811" y="4422767"/>
            <a:ext cx="4531819" cy="1359305"/>
            <a:chOff x="0" y="0"/>
            <a:chExt cx="2302937" cy="690758"/>
          </a:xfrm>
        </p:grpSpPr>
        <p:sp>
          <p:nvSpPr>
            <p:cNvPr id="10" name="Freeform 10"/>
            <p:cNvSpPr/>
            <p:nvPr/>
          </p:nvSpPr>
          <p:spPr>
            <a:xfrm>
              <a:off x="0" y="0"/>
              <a:ext cx="2302937" cy="690758"/>
            </a:xfrm>
            <a:custGeom>
              <a:avLst/>
              <a:gdLst/>
              <a:ahLst/>
              <a:cxnLst/>
              <a:rect l="l" t="t" r="r" b="b"/>
              <a:pathLst>
                <a:path w="2302937" h="690758">
                  <a:moveTo>
                    <a:pt x="71751" y="0"/>
                  </a:moveTo>
                  <a:lnTo>
                    <a:pt x="2231186" y="0"/>
                  </a:lnTo>
                  <a:cubicBezTo>
                    <a:pt x="2250215" y="0"/>
                    <a:pt x="2268465" y="7559"/>
                    <a:pt x="2281921" y="21015"/>
                  </a:cubicBezTo>
                  <a:cubicBezTo>
                    <a:pt x="2295377" y="34471"/>
                    <a:pt x="2302937" y="52721"/>
                    <a:pt x="2302937" y="71751"/>
                  </a:cubicBezTo>
                  <a:lnTo>
                    <a:pt x="2302937" y="619008"/>
                  </a:lnTo>
                  <a:cubicBezTo>
                    <a:pt x="2302937" y="658635"/>
                    <a:pt x="2270813" y="690758"/>
                    <a:pt x="2231186" y="690758"/>
                  </a:cubicBezTo>
                  <a:lnTo>
                    <a:pt x="71751" y="690758"/>
                  </a:lnTo>
                  <a:cubicBezTo>
                    <a:pt x="32124" y="690758"/>
                    <a:pt x="0" y="658635"/>
                    <a:pt x="0" y="619008"/>
                  </a:cubicBezTo>
                  <a:lnTo>
                    <a:pt x="0" y="71751"/>
                  </a:lnTo>
                  <a:cubicBezTo>
                    <a:pt x="0" y="32124"/>
                    <a:pt x="32124" y="0"/>
                    <a:pt x="71751" y="0"/>
                  </a:cubicBezTo>
                  <a:close/>
                </a:path>
              </a:pathLst>
            </a:custGeom>
            <a:solidFill>
              <a:srgbClr val="3885AB"/>
            </a:solidFill>
            <a:ln w="76200" cap="rnd">
              <a:solidFill>
                <a:srgbClr val="194166"/>
              </a:solidFill>
              <a:prstDash val="solid"/>
              <a:round/>
            </a:ln>
          </p:spPr>
          <p:txBody>
            <a:bodyPr/>
            <a:lstStyle/>
            <a:p>
              <a:endParaRPr lang="en-US" sz="1200"/>
            </a:p>
          </p:txBody>
        </p:sp>
        <p:sp>
          <p:nvSpPr>
            <p:cNvPr id="11" name="TextBox 11"/>
            <p:cNvSpPr txBox="1"/>
            <p:nvPr/>
          </p:nvSpPr>
          <p:spPr>
            <a:xfrm>
              <a:off x="0" y="0"/>
              <a:ext cx="2302937" cy="690758"/>
            </a:xfrm>
            <a:prstGeom prst="rect">
              <a:avLst/>
            </a:prstGeom>
          </p:spPr>
          <p:txBody>
            <a:bodyPr lIns="34056" tIns="34056" rIns="34056" bIns="34056" rtlCol="0" anchor="ctr"/>
            <a:lstStyle/>
            <a:p>
              <a:pPr algn="ctr">
                <a:lnSpc>
                  <a:spcPts val="1919"/>
                </a:lnSpc>
                <a:spcBef>
                  <a:spcPct val="0"/>
                </a:spcBef>
              </a:pPr>
              <a:endParaRPr sz="1200"/>
            </a:p>
          </p:txBody>
        </p:sp>
      </p:grpSp>
      <p:sp>
        <p:nvSpPr>
          <p:cNvPr id="31" name="TextBox 31"/>
          <p:cNvSpPr txBox="1"/>
          <p:nvPr/>
        </p:nvSpPr>
        <p:spPr>
          <a:xfrm>
            <a:off x="7136262" y="4679561"/>
            <a:ext cx="3877916" cy="811697"/>
          </a:xfrm>
          <a:prstGeom prst="rect">
            <a:avLst/>
          </a:prstGeom>
        </p:spPr>
        <p:txBody>
          <a:bodyPr lIns="0" tIns="0" rIns="0" bIns="0" rtlCol="0" anchor="t">
            <a:spAutoFit/>
          </a:bodyPr>
          <a:lstStyle/>
          <a:p>
            <a:pPr algn="ctr">
              <a:lnSpc>
                <a:spcPts val="3262"/>
              </a:lnSpc>
            </a:pPr>
            <a:r>
              <a:rPr lang="en-US" sz="2434" b="1" dirty="0">
                <a:solidFill>
                  <a:srgbClr val="FFFFFF"/>
                </a:solidFill>
                <a:latin typeface="Open Sauce Bold"/>
                <a:ea typeface="Open Sauce Bold"/>
                <a:cs typeface="Open Sauce Bold"/>
                <a:sym typeface="Open Sauce Bold"/>
              </a:rPr>
              <a:t>CCT Rubric for Effective Service Delivery</a:t>
            </a:r>
          </a:p>
        </p:txBody>
      </p:sp>
      <p:grpSp>
        <p:nvGrpSpPr>
          <p:cNvPr id="21" name="Group 21" descr="Connecticut Common Core of Teaching (CCT)"/>
          <p:cNvGrpSpPr/>
          <p:nvPr/>
        </p:nvGrpSpPr>
        <p:grpSpPr>
          <a:xfrm>
            <a:off x="4796563" y="2442673"/>
            <a:ext cx="2598671" cy="2598671"/>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23" name="TextBox 23"/>
            <p:cNvSpPr txBox="1"/>
            <p:nvPr/>
          </p:nvSpPr>
          <p:spPr>
            <a:xfrm>
              <a:off x="76200" y="76200"/>
              <a:ext cx="660400" cy="660400"/>
            </a:xfrm>
            <a:prstGeom prst="rect">
              <a:avLst/>
            </a:prstGeom>
          </p:spPr>
          <p:txBody>
            <a:bodyPr lIns="34056" tIns="34056" rIns="34056" bIns="34056" rtlCol="0" anchor="ctr"/>
            <a:lstStyle/>
            <a:p>
              <a:pPr algn="ctr">
                <a:lnSpc>
                  <a:spcPts val="1919"/>
                </a:lnSpc>
                <a:spcBef>
                  <a:spcPct val="0"/>
                </a:spcBef>
              </a:pPr>
              <a:endParaRPr sz="1200"/>
            </a:p>
          </p:txBody>
        </p:sp>
      </p:grpSp>
      <p:sp>
        <p:nvSpPr>
          <p:cNvPr id="24" name="TextBox 24"/>
          <p:cNvSpPr txBox="1"/>
          <p:nvPr/>
        </p:nvSpPr>
        <p:spPr>
          <a:xfrm>
            <a:off x="4819272" y="2984659"/>
            <a:ext cx="2552113" cy="1234890"/>
          </a:xfrm>
          <a:prstGeom prst="rect">
            <a:avLst/>
          </a:prstGeom>
        </p:spPr>
        <p:txBody>
          <a:bodyPr lIns="0" tIns="0" rIns="0" bIns="0" rtlCol="0" anchor="t">
            <a:spAutoFit/>
          </a:bodyPr>
          <a:lstStyle/>
          <a:p>
            <a:pPr algn="ctr">
              <a:lnSpc>
                <a:spcPts val="3262"/>
              </a:lnSpc>
            </a:pPr>
            <a:r>
              <a:rPr lang="en-US" sz="2434" b="1">
                <a:solidFill>
                  <a:srgbClr val="FFFFFF"/>
                </a:solidFill>
                <a:latin typeface="Open Sauce Bold"/>
                <a:ea typeface="Open Sauce Bold"/>
                <a:cs typeface="Open Sauce Bold"/>
                <a:sym typeface="Open Sauce Bold"/>
              </a:rPr>
              <a:t>Connecticut Common Core of Teaching (CCT)</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6" name="TextBox 26"/>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16</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sz="1200"/>
          </a:p>
        </p:txBody>
      </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17</a:t>
            </a:r>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sz="1200"/>
          </a:p>
        </p:txBody>
      </p:sp>
      <p:sp>
        <p:nvSpPr>
          <p:cNvPr id="10" name="TextBox 10"/>
          <p:cNvSpPr txBox="1">
            <a:spLocks noGrp="1"/>
          </p:cNvSpPr>
          <p:nvPr>
            <p:ph type="title" idx="4294967295"/>
          </p:nvPr>
        </p:nvSpPr>
        <p:spPr>
          <a:xfrm>
            <a:off x="685801" y="730250"/>
            <a:ext cx="742860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ALIGNING </a:t>
            </a:r>
            <a:r>
              <a:rPr lang="en-US" sz="4234" b="1" spc="-251" dirty="0">
                <a:solidFill>
                  <a:srgbClr val="005994"/>
                </a:solidFill>
                <a:latin typeface="Open Sauce Bold" panose="020B0604020202020204" charset="0"/>
                <a:ea typeface="Open Sauce Bold"/>
                <a:cs typeface="Open Sauce Bold"/>
                <a:sym typeface="Open Sauce Bold"/>
              </a:rPr>
              <a:t>TEAM</a:t>
            </a:r>
            <a:r>
              <a:rPr lang="en-US" sz="4234" b="1" spc="-251" dirty="0">
                <a:solidFill>
                  <a:srgbClr val="005994"/>
                </a:solidFill>
                <a:latin typeface="Open Sauce Bold" panose="020B0604020202020204" charset="0"/>
                <a:ea typeface="Open Sauce"/>
                <a:cs typeface="Open Sauce"/>
                <a:sym typeface="Open Sauce"/>
              </a:rPr>
              <a:t> TO CCT</a:t>
            </a:r>
            <a:endParaRPr lang="en-US" sz="4234" b="1" spc="-251" dirty="0">
              <a:solidFill>
                <a:srgbClr val="005994"/>
              </a:solidFill>
              <a:latin typeface="Open Sauce Bold" panose="020B0604020202020204" charset="0"/>
              <a:ea typeface="Open Sauce"/>
              <a:cs typeface="Open Sauce"/>
            </a:endParaRPr>
          </a:p>
        </p:txBody>
      </p:sp>
      <p:sp>
        <p:nvSpPr>
          <p:cNvPr id="11" name="TextBox 11"/>
          <p:cNvSpPr txBox="1"/>
          <p:nvPr/>
        </p:nvSpPr>
        <p:spPr>
          <a:xfrm>
            <a:off x="685800" y="1402069"/>
            <a:ext cx="7945331" cy="244811"/>
          </a:xfrm>
          <a:prstGeom prst="rect">
            <a:avLst/>
          </a:prstGeom>
        </p:spPr>
        <p:txBody>
          <a:bodyPr lIns="0" tIns="0" rIns="0" bIns="0" rtlCol="0" anchor="t">
            <a:spAutoFit/>
          </a:bodyPr>
          <a:lstStyle/>
          <a:p>
            <a:pPr>
              <a:lnSpc>
                <a:spcPts val="2053"/>
              </a:lnSpc>
              <a:spcBef>
                <a:spcPct val="0"/>
              </a:spcBef>
            </a:pPr>
            <a:r>
              <a:rPr lang="en-US" sz="1466" i="1">
                <a:solidFill>
                  <a:srgbClr val="005994"/>
                </a:solidFill>
                <a:latin typeface="Open Sauce Italics"/>
                <a:ea typeface="Open Sauce Italics"/>
                <a:cs typeface="Open Sauce Italics"/>
                <a:sym typeface="Open Sauce Italics"/>
              </a:rPr>
              <a:t>Legislatively mandated multi-year induction program for all beginning teachers</a:t>
            </a:r>
          </a:p>
        </p:txBody>
      </p:sp>
      <p:sp>
        <p:nvSpPr>
          <p:cNvPr id="12" name="TextBox 12"/>
          <p:cNvSpPr txBox="1"/>
          <p:nvPr/>
        </p:nvSpPr>
        <p:spPr>
          <a:xfrm>
            <a:off x="693791" y="2352099"/>
            <a:ext cx="9844599" cy="640816"/>
          </a:xfrm>
          <a:prstGeom prst="rect">
            <a:avLst/>
          </a:prstGeom>
        </p:spPr>
        <p:txBody>
          <a:bodyPr lIns="0" tIns="0" rIns="0" bIns="0" rtlCol="0" anchor="t">
            <a:spAutoFit/>
          </a:bodyPr>
          <a:lstStyle/>
          <a:p>
            <a:pPr>
              <a:lnSpc>
                <a:spcPts val="2592"/>
              </a:lnSpc>
            </a:pPr>
            <a:r>
              <a:rPr lang="en-US" sz="1963" b="1">
                <a:solidFill>
                  <a:srgbClr val="005994"/>
                </a:solidFill>
                <a:latin typeface="Open Sauce Bold"/>
                <a:ea typeface="Open Sauce Bold"/>
                <a:cs typeface="Open Sauce Bold"/>
                <a:sym typeface="Open Sauce Bold"/>
              </a:rPr>
              <a:t>Require a reflection paper or project to be submitted for review at the end of the 8-10 week professional learning experience </a:t>
            </a:r>
          </a:p>
        </p:txBody>
      </p:sp>
      <p:grpSp>
        <p:nvGrpSpPr>
          <p:cNvPr id="13" name="Group 13" descr="2026-2027 is a transition year to prepare for the launch of TEAM 2.0 in fall 2027. Please see slide 35 for details."/>
          <p:cNvGrpSpPr/>
          <p:nvPr/>
        </p:nvGrpSpPr>
        <p:grpSpPr>
          <a:xfrm>
            <a:off x="619301" y="3254501"/>
            <a:ext cx="10376001" cy="615553"/>
            <a:chOff x="0" y="38100"/>
            <a:chExt cx="20752002" cy="1231107"/>
          </a:xfrm>
        </p:grpSpPr>
        <p:sp>
          <p:nvSpPr>
            <p:cNvPr id="14" name="Freeform 14"/>
            <p:cNvSpPr/>
            <p:nvPr/>
          </p:nvSpPr>
          <p:spPr>
            <a:xfrm>
              <a:off x="0" y="195263"/>
              <a:ext cx="907431" cy="866184"/>
            </a:xfrm>
            <a:custGeom>
              <a:avLst/>
              <a:gdLst/>
              <a:ahLst/>
              <a:cxnLst/>
              <a:rect l="l" t="t" r="r" b="b"/>
              <a:pathLst>
                <a:path w="907431" h="866184">
                  <a:moveTo>
                    <a:pt x="0" y="0"/>
                  </a:moveTo>
                  <a:lnTo>
                    <a:pt x="907431" y="0"/>
                  </a:lnTo>
                  <a:lnTo>
                    <a:pt x="907431" y="866183"/>
                  </a:lnTo>
                  <a:lnTo>
                    <a:pt x="0" y="86618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5" name="TextBox 15"/>
            <p:cNvSpPr txBox="1"/>
            <p:nvPr/>
          </p:nvSpPr>
          <p:spPr>
            <a:xfrm>
              <a:off x="1216074" y="38100"/>
              <a:ext cx="19535928" cy="1231107"/>
            </a:xfrm>
            <a:prstGeom prst="rect">
              <a:avLst/>
            </a:prstGeom>
          </p:spPr>
          <p:txBody>
            <a:bodyPr lIns="0" tIns="0" rIns="0" bIns="0" rtlCol="0" anchor="t">
              <a:spAutoFit/>
            </a:bodyPr>
            <a:lstStyle/>
            <a:p>
              <a:pPr>
                <a:lnSpc>
                  <a:spcPts val="2391"/>
                </a:lnSpc>
              </a:pPr>
              <a:r>
                <a:rPr lang="en-US" sz="2213" i="1" spc="-130">
                  <a:solidFill>
                    <a:srgbClr val="2F945C"/>
                  </a:solidFill>
                  <a:latin typeface="Open Sauce Italics"/>
                  <a:ea typeface="Open Sauce Italics"/>
                  <a:cs typeface="Open Sauce Italics"/>
                  <a:sym typeface="Open Sauce Italics"/>
                </a:rPr>
                <a:t>2026-2027 is a Transition Year to Prepare for Launch of TEAM 2.0 in Fall 2027. </a:t>
              </a:r>
            </a:p>
            <a:p>
              <a:pPr>
                <a:lnSpc>
                  <a:spcPts val="2391"/>
                </a:lnSpc>
                <a:spcBef>
                  <a:spcPct val="0"/>
                </a:spcBef>
              </a:pPr>
              <a:r>
                <a:rPr lang="en-US" sz="2200" i="1" spc="-130">
                  <a:solidFill>
                    <a:srgbClr val="2F945C"/>
                  </a:solidFill>
                  <a:latin typeface="Open Sauce Italics"/>
                  <a:ea typeface="Open Sauce Italics"/>
                  <a:cs typeface="Open Sauce Italics"/>
                  <a:sym typeface="Open Sauce Italics"/>
                </a:rPr>
                <a:t>Please see slide 35 for details. </a:t>
              </a:r>
              <a:endParaRPr lang="en-US" sz="2200" i="1" spc="-130">
                <a:solidFill>
                  <a:srgbClr val="2F945C"/>
                </a:solidFill>
                <a:latin typeface="Open Sauce Italics"/>
                <a:ea typeface="Open Sauce Italics"/>
                <a:cs typeface="Open Sauce Italics"/>
              </a:endParaRPr>
            </a:p>
          </p:txBody>
        </p:sp>
      </p:grpSp>
      <p:sp>
        <p:nvSpPr>
          <p:cNvPr id="16" name="TextBox 16"/>
          <p:cNvSpPr txBox="1"/>
          <p:nvPr/>
        </p:nvSpPr>
        <p:spPr>
          <a:xfrm>
            <a:off x="693791" y="1775704"/>
            <a:ext cx="1835028" cy="442044"/>
          </a:xfrm>
          <a:prstGeom prst="rect">
            <a:avLst/>
          </a:prstGeom>
        </p:spPr>
        <p:txBody>
          <a:bodyPr lIns="0" tIns="0" rIns="0" bIns="0" rtlCol="0" anchor="t">
            <a:spAutoFit/>
          </a:bodyPr>
          <a:lstStyle/>
          <a:p>
            <a:pPr>
              <a:lnSpc>
                <a:spcPts val="4046"/>
              </a:lnSpc>
            </a:pPr>
            <a:r>
              <a:rPr lang="en-US" sz="1963">
                <a:solidFill>
                  <a:srgbClr val="005994"/>
                </a:solidFill>
                <a:latin typeface="Open Sauce"/>
                <a:ea typeface="Open Sauce"/>
                <a:cs typeface="Open Sauce"/>
                <a:sym typeface="Open Sauce"/>
              </a:rPr>
              <a:t>MODULES 1-4</a:t>
            </a:r>
          </a:p>
        </p:txBody>
      </p:sp>
      <p:sp>
        <p:nvSpPr>
          <p:cNvPr id="17" name="TextBox 17"/>
          <p:cNvSpPr txBox="1"/>
          <p:nvPr/>
        </p:nvSpPr>
        <p:spPr>
          <a:xfrm>
            <a:off x="685800" y="4486314"/>
            <a:ext cx="11162841" cy="1742849"/>
          </a:xfrm>
          <a:prstGeom prst="rect">
            <a:avLst/>
          </a:prstGeom>
        </p:spPr>
        <p:txBody>
          <a:bodyPr lIns="0" tIns="0" rIns="0" bIns="0" rtlCol="0" anchor="t">
            <a:spAutoFit/>
          </a:bodyPr>
          <a:lstStyle/>
          <a:p>
            <a:pPr>
              <a:lnSpc>
                <a:spcPts val="2592"/>
              </a:lnSpc>
            </a:pPr>
            <a:r>
              <a:rPr lang="en-US" sz="1933" b="1">
                <a:solidFill>
                  <a:srgbClr val="005994"/>
                </a:solidFill>
                <a:latin typeface="Open Sauce Bold"/>
                <a:ea typeface="Open Sauce Bold"/>
                <a:cs typeface="Open Sauce Bold"/>
                <a:sym typeface="Open Sauce Bold"/>
              </a:rPr>
              <a:t>is a facilitated conversation using scenarios that prompt honest discussions </a:t>
            </a:r>
          </a:p>
          <a:p>
            <a:pPr>
              <a:lnSpc>
                <a:spcPts val="2592"/>
              </a:lnSpc>
            </a:pPr>
            <a:r>
              <a:rPr lang="en-US" sz="1963" b="1">
                <a:solidFill>
                  <a:srgbClr val="005994"/>
                </a:solidFill>
                <a:latin typeface="Open Sauce Bold"/>
                <a:ea typeface="Open Sauce Bold"/>
                <a:cs typeface="Open Sauce Bold"/>
                <a:sym typeface="Open Sauce Bold"/>
              </a:rPr>
              <a:t>about possible ethical dilemmas regarding:</a:t>
            </a:r>
          </a:p>
          <a:p>
            <a:pPr>
              <a:lnSpc>
                <a:spcPts val="2064"/>
              </a:lnSpc>
            </a:pPr>
            <a:r>
              <a:rPr lang="en-US" sz="1563">
                <a:solidFill>
                  <a:srgbClr val="005994"/>
                </a:solidFill>
                <a:latin typeface="Open Sauce"/>
                <a:ea typeface="Open Sauce"/>
                <a:cs typeface="Open Sauce"/>
                <a:sym typeface="Open Sauce"/>
              </a:rPr>
              <a:t>Relationships with students, professional ethics, cultural responsiveness, community and family, and/or bullying</a:t>
            </a:r>
          </a:p>
          <a:p>
            <a:pPr>
              <a:lnSpc>
                <a:spcPts val="1257"/>
              </a:lnSpc>
            </a:pPr>
            <a:endParaRPr lang="en-US" sz="1563">
              <a:solidFill>
                <a:srgbClr val="005994"/>
              </a:solidFill>
              <a:latin typeface="Open Sauce"/>
              <a:ea typeface="Open Sauce"/>
              <a:cs typeface="Open Sauce"/>
              <a:sym typeface="Open Sauce"/>
            </a:endParaRPr>
          </a:p>
          <a:p>
            <a:pPr>
              <a:lnSpc>
                <a:spcPts val="2592"/>
              </a:lnSpc>
            </a:pPr>
            <a:r>
              <a:rPr lang="en-US" sz="1933" b="1">
                <a:solidFill>
                  <a:srgbClr val="005994"/>
                </a:solidFill>
                <a:latin typeface="Open Sauce Bold"/>
                <a:ea typeface="Open Sauce Bold"/>
                <a:cs typeface="Open Sauce Bold"/>
                <a:sym typeface="Open Sauce Bold"/>
              </a:rPr>
              <a:t>Upon completion of the facilitated conversation, teachers complete a questionnaire in the dashboard. </a:t>
            </a:r>
            <a:endParaRPr lang="en-US" sz="1933" b="1">
              <a:solidFill>
                <a:srgbClr val="005994"/>
              </a:solidFill>
              <a:latin typeface="Open Sauce Bold"/>
              <a:ea typeface="Open Sauce Bold"/>
              <a:cs typeface="Open Sauce Bold"/>
            </a:endParaRPr>
          </a:p>
        </p:txBody>
      </p:sp>
      <p:sp>
        <p:nvSpPr>
          <p:cNvPr id="18" name="TextBox 18"/>
          <p:cNvSpPr txBox="1"/>
          <p:nvPr/>
        </p:nvSpPr>
        <p:spPr>
          <a:xfrm>
            <a:off x="685800" y="3909920"/>
            <a:ext cx="1835028" cy="441211"/>
          </a:xfrm>
          <a:prstGeom prst="rect">
            <a:avLst/>
          </a:prstGeom>
        </p:spPr>
        <p:txBody>
          <a:bodyPr lIns="0" tIns="0" rIns="0" bIns="0" rtlCol="0" anchor="t">
            <a:spAutoFit/>
          </a:bodyPr>
          <a:lstStyle/>
          <a:p>
            <a:pPr>
              <a:lnSpc>
                <a:spcPts val="4046"/>
              </a:lnSpc>
            </a:pPr>
            <a:r>
              <a:rPr lang="en-US" sz="1933" b="1" i="1">
                <a:solidFill>
                  <a:srgbClr val="005994"/>
                </a:solidFill>
                <a:latin typeface="Open Sauce"/>
                <a:ea typeface="Open Sauce"/>
                <a:cs typeface="Open Sauce"/>
                <a:sym typeface="Open Sauce"/>
              </a:rPr>
              <a:t>MODULE 5</a:t>
            </a:r>
            <a:endParaRPr lang="en-US" sz="1933" b="1" i="1">
              <a:solidFill>
                <a:srgbClr val="005994"/>
              </a:solidFill>
              <a:latin typeface="Open Sauce"/>
              <a:ea typeface="Open Sauce"/>
              <a:cs typeface="Open Sauc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6973052" y="-5012010"/>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3"/>
            <a:stretch>
              <a:fillRect/>
            </a:stretch>
          </a:blipFill>
        </p:spPr>
        <p:txBody>
          <a:bodyPr/>
          <a:lstStyle/>
          <a:p>
            <a:endParaRPr lang="en-US" sz="1200"/>
          </a:p>
        </p:txBody>
      </p:sp>
      <p:sp>
        <p:nvSpPr>
          <p:cNvPr id="14" name="TextBox 14"/>
          <p:cNvSpPr txBox="1">
            <a:spLocks noGrp="1"/>
          </p:cNvSpPr>
          <p:nvPr>
            <p:ph type="title" idx="4294967295"/>
          </p:nvPr>
        </p:nvSpPr>
        <p:spPr>
          <a:xfrm>
            <a:off x="685800" y="741358"/>
            <a:ext cx="4491867"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00"/>
              </a:lnSpc>
              <a:defRPr/>
            </a:pPr>
            <a:r>
              <a:rPr lang="en-US" sz="5334" b="1" spc="-311" dirty="0">
                <a:solidFill>
                  <a:srgbClr val="005994"/>
                </a:solidFill>
                <a:latin typeface="Open Sauce Bold" panose="020B0604020202020204" charset="0"/>
                <a:ea typeface="Open Sauce Semi-Bold"/>
                <a:cs typeface="Open Sauce Semi-Bold"/>
                <a:sym typeface="Open Sauce Semi-Bold"/>
              </a:rPr>
              <a:t>KEY </a:t>
            </a:r>
            <a:r>
              <a:rPr lang="en-US" sz="5334" b="1" spc="-311" dirty="0">
                <a:solidFill>
                  <a:srgbClr val="005994"/>
                </a:solidFill>
                <a:latin typeface="Open Sauce Bold" panose="020B0604020202020204" charset="0"/>
                <a:ea typeface="Open Sauce"/>
                <a:cs typeface="Open Sauce"/>
                <a:sym typeface="Open Sauce"/>
              </a:rPr>
              <a:t>THEMES</a:t>
            </a:r>
          </a:p>
        </p:txBody>
      </p:sp>
      <p:sp>
        <p:nvSpPr>
          <p:cNvPr id="10" name="Freeform 10">
            <a:extLst>
              <a:ext uri="{C183D7F6-B498-43B3-948B-1728B52AA6E4}">
                <adec:decorative xmlns:adec="http://schemas.microsoft.com/office/drawing/2017/decorative" val="1"/>
              </a:ext>
            </a:extLst>
          </p:cNvPr>
          <p:cNvSpPr/>
          <p:nvPr/>
        </p:nvSpPr>
        <p:spPr>
          <a:xfrm>
            <a:off x="619301" y="1704447"/>
            <a:ext cx="555603" cy="634975"/>
          </a:xfrm>
          <a:custGeom>
            <a:avLst/>
            <a:gdLst/>
            <a:ahLst/>
            <a:cxnLst/>
            <a:rect l="l" t="t" r="r" b="b"/>
            <a:pathLst>
              <a:path w="833405" h="952463">
                <a:moveTo>
                  <a:pt x="0" y="0"/>
                </a:moveTo>
                <a:lnTo>
                  <a:pt x="833406" y="0"/>
                </a:lnTo>
                <a:lnTo>
                  <a:pt x="833406" y="952464"/>
                </a:lnTo>
                <a:lnTo>
                  <a:pt x="0" y="95246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19" name="TextBox 19"/>
          <p:cNvSpPr txBox="1"/>
          <p:nvPr/>
        </p:nvSpPr>
        <p:spPr>
          <a:xfrm>
            <a:off x="1369346" y="1742546"/>
            <a:ext cx="4578117" cy="397545"/>
          </a:xfrm>
          <a:prstGeom prst="rect">
            <a:avLst/>
          </a:prstGeom>
        </p:spPr>
        <p:txBody>
          <a:bodyPr lIns="0" tIns="0" rIns="0" bIns="0" rtlCol="0" anchor="t">
            <a:spAutoFit/>
          </a:bodyPr>
          <a:lstStyle/>
          <a:p>
            <a:pPr>
              <a:lnSpc>
                <a:spcPts val="3106"/>
              </a:lnSpc>
              <a:spcBef>
                <a:spcPct val="0"/>
              </a:spcBef>
            </a:pPr>
            <a:r>
              <a:rPr lang="en-US" sz="2876" spc="-169">
                <a:solidFill>
                  <a:srgbClr val="005994"/>
                </a:solidFill>
                <a:latin typeface="Open Sauce"/>
                <a:ea typeface="Open Sauce"/>
                <a:cs typeface="Open Sauce"/>
                <a:sym typeface="Open Sauce"/>
              </a:rPr>
              <a:t>High Student Achievement</a:t>
            </a:r>
          </a:p>
        </p:txBody>
      </p:sp>
      <p:sp>
        <p:nvSpPr>
          <p:cNvPr id="18" name="TextBox 18"/>
          <p:cNvSpPr txBox="1"/>
          <p:nvPr/>
        </p:nvSpPr>
        <p:spPr>
          <a:xfrm>
            <a:off x="1386577" y="2121658"/>
            <a:ext cx="4005651" cy="233462"/>
          </a:xfrm>
          <a:prstGeom prst="rect">
            <a:avLst/>
          </a:prstGeom>
        </p:spPr>
        <p:txBody>
          <a:bodyPr lIns="0" tIns="0" rIns="0" bIns="0" rtlCol="0" anchor="t">
            <a:spAutoFit/>
          </a:bodyPr>
          <a:lstStyle/>
          <a:p>
            <a:pPr>
              <a:lnSpc>
                <a:spcPts val="1971"/>
              </a:lnSpc>
              <a:spcBef>
                <a:spcPct val="0"/>
              </a:spcBef>
            </a:pPr>
            <a:r>
              <a:rPr lang="en-US" sz="1408" b="1">
                <a:solidFill>
                  <a:srgbClr val="005994"/>
                </a:solidFill>
                <a:latin typeface="Open Sauce Bold"/>
                <a:ea typeface="Open Sauce Bold"/>
                <a:cs typeface="Open Sauce Bold"/>
                <a:sym typeface="Open Sauce Bold"/>
              </a:rPr>
              <a:t>Including success for all students </a:t>
            </a:r>
          </a:p>
        </p:txBody>
      </p:sp>
      <p:sp>
        <p:nvSpPr>
          <p:cNvPr id="9" name="Freeform 9">
            <a:extLst>
              <a:ext uri="{C183D7F6-B498-43B3-948B-1728B52AA6E4}">
                <adec:decorative xmlns:adec="http://schemas.microsoft.com/office/drawing/2017/decorative" val="1"/>
              </a:ext>
            </a:extLst>
          </p:cNvPr>
          <p:cNvSpPr/>
          <p:nvPr/>
        </p:nvSpPr>
        <p:spPr>
          <a:xfrm>
            <a:off x="624230" y="2658661"/>
            <a:ext cx="550675" cy="629343"/>
          </a:xfrm>
          <a:custGeom>
            <a:avLst/>
            <a:gdLst/>
            <a:ahLst/>
            <a:cxnLst/>
            <a:rect l="l" t="t" r="r" b="b"/>
            <a:pathLst>
              <a:path w="826013" h="944014">
                <a:moveTo>
                  <a:pt x="0" y="0"/>
                </a:moveTo>
                <a:lnTo>
                  <a:pt x="826013" y="0"/>
                </a:lnTo>
                <a:lnTo>
                  <a:pt x="826013" y="944014"/>
                </a:lnTo>
                <a:lnTo>
                  <a:pt x="0" y="94401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17" name="TextBox 17"/>
          <p:cNvSpPr txBox="1"/>
          <p:nvPr/>
        </p:nvSpPr>
        <p:spPr>
          <a:xfrm>
            <a:off x="1386577" y="2682780"/>
            <a:ext cx="3203411" cy="397545"/>
          </a:xfrm>
          <a:prstGeom prst="rect">
            <a:avLst/>
          </a:prstGeom>
        </p:spPr>
        <p:txBody>
          <a:bodyPr lIns="0" tIns="0" rIns="0" bIns="0" rtlCol="0" anchor="t">
            <a:spAutoFit/>
          </a:bodyPr>
          <a:lstStyle/>
          <a:p>
            <a:pPr>
              <a:lnSpc>
                <a:spcPts val="3078"/>
              </a:lnSpc>
              <a:spcBef>
                <a:spcPct val="0"/>
              </a:spcBef>
            </a:pPr>
            <a:r>
              <a:rPr lang="en-US" sz="2850" spc="-168">
                <a:solidFill>
                  <a:srgbClr val="005994"/>
                </a:solidFill>
                <a:latin typeface="Open Sauce"/>
                <a:ea typeface="Open Sauce"/>
                <a:cs typeface="Open Sauce"/>
                <a:sym typeface="Open Sauce"/>
              </a:rPr>
              <a:t>Differentiation</a:t>
            </a:r>
          </a:p>
        </p:txBody>
      </p:sp>
      <p:sp>
        <p:nvSpPr>
          <p:cNvPr id="16" name="TextBox 16"/>
          <p:cNvSpPr txBox="1"/>
          <p:nvPr/>
        </p:nvSpPr>
        <p:spPr>
          <a:xfrm>
            <a:off x="1422110" y="3056401"/>
            <a:ext cx="3970119" cy="233077"/>
          </a:xfrm>
          <a:prstGeom prst="rect">
            <a:avLst/>
          </a:prstGeom>
        </p:spPr>
        <p:txBody>
          <a:bodyPr lIns="0" tIns="0" rIns="0" bIns="0" rtlCol="0" anchor="t">
            <a:spAutoFit/>
          </a:bodyPr>
          <a:lstStyle/>
          <a:p>
            <a:pPr>
              <a:lnSpc>
                <a:spcPts val="1954"/>
              </a:lnSpc>
              <a:spcBef>
                <a:spcPct val="0"/>
              </a:spcBef>
            </a:pPr>
            <a:r>
              <a:rPr lang="en-US" sz="1395" b="1">
                <a:solidFill>
                  <a:srgbClr val="005994"/>
                </a:solidFill>
                <a:latin typeface="Open Sauce Bold"/>
                <a:ea typeface="Open Sauce Bold"/>
                <a:cs typeface="Open Sauce Bold"/>
                <a:sym typeface="Open Sauce Bold"/>
              </a:rPr>
              <a:t>Of instruction to support all students</a:t>
            </a:r>
          </a:p>
        </p:txBody>
      </p:sp>
      <p:sp>
        <p:nvSpPr>
          <p:cNvPr id="11" name="Freeform 11">
            <a:extLst>
              <a:ext uri="{C183D7F6-B498-43B3-948B-1728B52AA6E4}">
                <adec:decorative xmlns:adec="http://schemas.microsoft.com/office/drawing/2017/decorative" val="1"/>
              </a:ext>
            </a:extLst>
          </p:cNvPr>
          <p:cNvSpPr/>
          <p:nvPr/>
        </p:nvSpPr>
        <p:spPr>
          <a:xfrm>
            <a:off x="639448" y="3607243"/>
            <a:ext cx="535457" cy="611951"/>
          </a:xfrm>
          <a:custGeom>
            <a:avLst/>
            <a:gdLst/>
            <a:ahLst/>
            <a:cxnLst/>
            <a:rect l="l" t="t" r="r" b="b"/>
            <a:pathLst>
              <a:path w="803185" h="917926">
                <a:moveTo>
                  <a:pt x="0" y="0"/>
                </a:moveTo>
                <a:lnTo>
                  <a:pt x="803185" y="0"/>
                </a:lnTo>
                <a:lnTo>
                  <a:pt x="803185" y="917925"/>
                </a:lnTo>
                <a:lnTo>
                  <a:pt x="0" y="9179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21" name="TextBox 21"/>
          <p:cNvSpPr txBox="1"/>
          <p:nvPr/>
        </p:nvSpPr>
        <p:spPr>
          <a:xfrm>
            <a:off x="1422111" y="3634136"/>
            <a:ext cx="2772639" cy="384721"/>
          </a:xfrm>
          <a:prstGeom prst="rect">
            <a:avLst/>
          </a:prstGeom>
        </p:spPr>
        <p:txBody>
          <a:bodyPr lIns="0" tIns="0" rIns="0" bIns="0" rtlCol="0" anchor="t">
            <a:spAutoFit/>
          </a:bodyPr>
          <a:lstStyle/>
          <a:p>
            <a:pPr>
              <a:lnSpc>
                <a:spcPts val="2993"/>
              </a:lnSpc>
              <a:spcBef>
                <a:spcPct val="0"/>
              </a:spcBef>
            </a:pPr>
            <a:r>
              <a:rPr lang="en-US" sz="2771" spc="-163">
                <a:solidFill>
                  <a:srgbClr val="005994"/>
                </a:solidFill>
                <a:latin typeface="Open Sauce"/>
                <a:ea typeface="Open Sauce"/>
                <a:cs typeface="Open Sauce"/>
                <a:sym typeface="Open Sauce"/>
              </a:rPr>
              <a:t>Collaboration</a:t>
            </a:r>
          </a:p>
        </p:txBody>
      </p:sp>
      <p:sp>
        <p:nvSpPr>
          <p:cNvPr id="20" name="TextBox 20"/>
          <p:cNvSpPr txBox="1"/>
          <p:nvPr/>
        </p:nvSpPr>
        <p:spPr>
          <a:xfrm>
            <a:off x="1422110" y="3999809"/>
            <a:ext cx="3878526" cy="466025"/>
          </a:xfrm>
          <a:prstGeom prst="rect">
            <a:avLst/>
          </a:prstGeom>
        </p:spPr>
        <p:txBody>
          <a:bodyPr lIns="0" tIns="0" rIns="0" bIns="0" rtlCol="0" anchor="t">
            <a:spAutoFit/>
          </a:bodyPr>
          <a:lstStyle/>
          <a:p>
            <a:pPr>
              <a:lnSpc>
                <a:spcPts val="1900"/>
              </a:lnSpc>
              <a:spcBef>
                <a:spcPct val="0"/>
              </a:spcBef>
            </a:pPr>
            <a:r>
              <a:rPr lang="en-US" sz="1357" b="1">
                <a:solidFill>
                  <a:srgbClr val="005994"/>
                </a:solidFill>
                <a:latin typeface="Open Sauce Bold"/>
                <a:ea typeface="Open Sauce Bold"/>
                <a:cs typeface="Open Sauce Bold"/>
                <a:sym typeface="Open Sauce Bold"/>
              </a:rPr>
              <a:t>With colleagues and families to meet the diverse needs of all students</a:t>
            </a:r>
          </a:p>
        </p:txBody>
      </p:sp>
      <p:sp>
        <p:nvSpPr>
          <p:cNvPr id="12" name="Freeform 12">
            <a:extLst>
              <a:ext uri="{C183D7F6-B498-43B3-948B-1728B52AA6E4}">
                <adec:decorative xmlns:adec="http://schemas.microsoft.com/office/drawing/2017/decorative" val="1"/>
              </a:ext>
            </a:extLst>
          </p:cNvPr>
          <p:cNvSpPr/>
          <p:nvPr/>
        </p:nvSpPr>
        <p:spPr>
          <a:xfrm>
            <a:off x="619301" y="4538432"/>
            <a:ext cx="535457" cy="611951"/>
          </a:xfrm>
          <a:custGeom>
            <a:avLst/>
            <a:gdLst/>
            <a:ahLst/>
            <a:cxnLst/>
            <a:rect l="l" t="t" r="r" b="b"/>
            <a:pathLst>
              <a:path w="803185" h="917926">
                <a:moveTo>
                  <a:pt x="0" y="0"/>
                </a:moveTo>
                <a:lnTo>
                  <a:pt x="803185" y="0"/>
                </a:lnTo>
                <a:lnTo>
                  <a:pt x="803185" y="917925"/>
                </a:lnTo>
                <a:lnTo>
                  <a:pt x="0" y="9179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23" name="TextBox 23"/>
          <p:cNvSpPr txBox="1"/>
          <p:nvPr/>
        </p:nvSpPr>
        <p:spPr>
          <a:xfrm>
            <a:off x="1369346" y="4599566"/>
            <a:ext cx="4742673" cy="769441"/>
          </a:xfrm>
          <a:prstGeom prst="rect">
            <a:avLst/>
          </a:prstGeom>
        </p:spPr>
        <p:txBody>
          <a:bodyPr lIns="0" tIns="0" rIns="0" bIns="0" rtlCol="0" anchor="t">
            <a:spAutoFit/>
          </a:bodyPr>
          <a:lstStyle/>
          <a:p>
            <a:pPr>
              <a:lnSpc>
                <a:spcPts val="2993"/>
              </a:lnSpc>
              <a:spcBef>
                <a:spcPct val="0"/>
              </a:spcBef>
            </a:pPr>
            <a:r>
              <a:rPr lang="en-US" sz="2771" spc="-163">
                <a:solidFill>
                  <a:srgbClr val="005994"/>
                </a:solidFill>
                <a:latin typeface="Open Sauce"/>
                <a:ea typeface="Open Sauce"/>
                <a:cs typeface="Open Sauce"/>
                <a:sym typeface="Open Sauce"/>
              </a:rPr>
              <a:t>Continuous professional growth and learning</a:t>
            </a:r>
          </a:p>
        </p:txBody>
      </p:sp>
      <p:sp>
        <p:nvSpPr>
          <p:cNvPr id="22" name="TextBox 22"/>
          <p:cNvSpPr txBox="1"/>
          <p:nvPr/>
        </p:nvSpPr>
        <p:spPr>
          <a:xfrm>
            <a:off x="1344263" y="5346776"/>
            <a:ext cx="4603199" cy="222369"/>
          </a:xfrm>
          <a:prstGeom prst="rect">
            <a:avLst/>
          </a:prstGeom>
        </p:spPr>
        <p:txBody>
          <a:bodyPr lIns="0" tIns="0" rIns="0" bIns="0" rtlCol="0" anchor="t">
            <a:spAutoFit/>
          </a:bodyPr>
          <a:lstStyle/>
          <a:p>
            <a:pPr>
              <a:lnSpc>
                <a:spcPts val="1900"/>
              </a:lnSpc>
              <a:spcBef>
                <a:spcPct val="0"/>
              </a:spcBef>
            </a:pPr>
            <a:r>
              <a:rPr lang="en-US" sz="1357" b="1">
                <a:solidFill>
                  <a:srgbClr val="005994"/>
                </a:solidFill>
                <a:latin typeface="Open Sauce Bold"/>
                <a:ea typeface="Open Sauce Bold"/>
                <a:cs typeface="Open Sauce Bold"/>
                <a:sym typeface="Open Sauce Bold"/>
              </a:rPr>
              <a:t>Along with a commitment to the analysis of teaching</a:t>
            </a:r>
          </a:p>
        </p:txBody>
      </p:sp>
      <p:sp>
        <p:nvSpPr>
          <p:cNvPr id="13" name="Freeform 13">
            <a:extLst>
              <a:ext uri="{C183D7F6-B498-43B3-948B-1728B52AA6E4}">
                <adec:decorative xmlns:adec="http://schemas.microsoft.com/office/drawing/2017/decorative" val="1"/>
              </a:ext>
            </a:extLst>
          </p:cNvPr>
          <p:cNvSpPr/>
          <p:nvPr/>
        </p:nvSpPr>
        <p:spPr>
          <a:xfrm>
            <a:off x="7071407" y="685800"/>
            <a:ext cx="3961536" cy="4943706"/>
          </a:xfrm>
          <a:custGeom>
            <a:avLst/>
            <a:gdLst/>
            <a:ahLst/>
            <a:cxnLst/>
            <a:rect l="l" t="t" r="r" b="b"/>
            <a:pathLst>
              <a:path w="5942304" h="7415559">
                <a:moveTo>
                  <a:pt x="0" y="0"/>
                </a:moveTo>
                <a:lnTo>
                  <a:pt x="5942304" y="0"/>
                </a:lnTo>
                <a:lnTo>
                  <a:pt x="5942304" y="7415559"/>
                </a:lnTo>
                <a:lnTo>
                  <a:pt x="0" y="7415559"/>
                </a:lnTo>
                <a:lnTo>
                  <a:pt x="0" y="0"/>
                </a:lnTo>
                <a:close/>
              </a:path>
            </a:pathLst>
          </a:custGeom>
          <a:blipFill>
            <a:blip r:embed="rId5"/>
            <a:stretch>
              <a:fillRect l="-77745" r="-41912" b="-3850"/>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5" name="TextBox 15"/>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18</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sz="1200"/>
          </a:p>
        </p:txBody>
      </p:sp>
      <p:sp>
        <p:nvSpPr>
          <p:cNvPr id="4" name="Freeform 4">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3"/>
            <a:stretch>
              <a:fillRect/>
            </a:stretch>
          </a:blipFill>
        </p:spPr>
        <p:txBody>
          <a:bodyPr/>
          <a:lstStyle/>
          <a:p>
            <a:endParaRPr lang="en-US" sz="1200"/>
          </a:p>
        </p:txBody>
      </p:sp>
      <p:sp>
        <p:nvSpPr>
          <p:cNvPr id="13" name="TextBox 13"/>
          <p:cNvSpPr txBox="1">
            <a:spLocks noGrp="1"/>
          </p:cNvSpPr>
          <p:nvPr>
            <p:ph type="title" idx="4294967295"/>
          </p:nvPr>
        </p:nvSpPr>
        <p:spPr>
          <a:xfrm>
            <a:off x="685800" y="749300"/>
            <a:ext cx="4491867"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00"/>
              </a:lnSpc>
              <a:defRPr/>
            </a:pPr>
            <a:r>
              <a:rPr lang="en-US" sz="5334" b="1" spc="-311" dirty="0">
                <a:solidFill>
                  <a:srgbClr val="005994"/>
                </a:solidFill>
                <a:latin typeface="Open Sauce Bold" panose="020B0604020202020204" charset="0"/>
                <a:ea typeface="Open Sauce Semi-Bold"/>
                <a:cs typeface="Open Sauce Semi-Bold"/>
                <a:sym typeface="Open Sauce Semi-Bold"/>
              </a:rPr>
              <a:t>CONTENTS</a:t>
            </a:r>
          </a:p>
        </p:txBody>
      </p:sp>
      <p:sp>
        <p:nvSpPr>
          <p:cNvPr id="12" name="Freeform 12">
            <a:extLst>
              <a:ext uri="{C183D7F6-B498-43B3-948B-1728B52AA6E4}">
                <adec:decorative xmlns:adec="http://schemas.microsoft.com/office/drawing/2017/decorative" val="1"/>
              </a:ext>
            </a:extLst>
          </p:cNvPr>
          <p:cNvSpPr/>
          <p:nvPr/>
        </p:nvSpPr>
        <p:spPr>
          <a:xfrm>
            <a:off x="7692139" y="792662"/>
            <a:ext cx="3698033" cy="4862977"/>
          </a:xfrm>
          <a:custGeom>
            <a:avLst/>
            <a:gdLst/>
            <a:ahLst/>
            <a:cxnLst/>
            <a:rect l="l" t="t" r="r" b="b"/>
            <a:pathLst>
              <a:path w="5547050" h="7294466">
                <a:moveTo>
                  <a:pt x="0" y="0"/>
                </a:moveTo>
                <a:lnTo>
                  <a:pt x="5547050" y="0"/>
                </a:lnTo>
                <a:lnTo>
                  <a:pt x="5547050" y="7294466"/>
                </a:lnTo>
                <a:lnTo>
                  <a:pt x="0" y="7294466"/>
                </a:lnTo>
                <a:lnTo>
                  <a:pt x="0" y="0"/>
                </a:lnTo>
                <a:close/>
              </a:path>
            </a:pathLst>
          </a:custGeom>
          <a:blipFill>
            <a:blip r:embed="rId4"/>
            <a:stretch>
              <a:fillRect l="-52131" r="-45615"/>
            </a:stretch>
          </a:blipFill>
        </p:spPr>
        <p:txBody>
          <a:bodyPr/>
          <a:lstStyle/>
          <a:p>
            <a:endParaRPr lang="en-US" sz="1200"/>
          </a:p>
        </p:txBody>
      </p:sp>
      <p:sp>
        <p:nvSpPr>
          <p:cNvPr id="15" name="TextBox 15"/>
          <p:cNvSpPr txBox="1"/>
          <p:nvPr/>
        </p:nvSpPr>
        <p:spPr>
          <a:xfrm>
            <a:off x="685801" y="1593305"/>
            <a:ext cx="5659859" cy="4069447"/>
          </a:xfrm>
          <a:prstGeom prst="rect">
            <a:avLst/>
          </a:prstGeom>
        </p:spPr>
        <p:txBody>
          <a:bodyPr wrap="square" lIns="0" tIns="0" rIns="0" bIns="0" rtlCol="0" anchor="t">
            <a:spAutoFit/>
          </a:bodyPr>
          <a:lstStyle/>
          <a:p>
            <a:pPr>
              <a:lnSpc>
                <a:spcPts val="3169"/>
              </a:lnSpc>
            </a:pPr>
            <a:r>
              <a:rPr lang="en-US" sz="2000" b="1" spc="-122" dirty="0">
                <a:solidFill>
                  <a:srgbClr val="2F945C"/>
                </a:solidFill>
                <a:latin typeface="Open Sauce Bold"/>
                <a:ea typeface="Open Sauce Bold"/>
                <a:cs typeface="Open Sauce Bold"/>
                <a:sym typeface="Open Sauce Bold"/>
              </a:rPr>
              <a:t>2-7	</a:t>
            </a:r>
            <a:r>
              <a:rPr lang="en-US" sz="2019" dirty="0">
                <a:solidFill>
                  <a:srgbClr val="005994"/>
                </a:solidFill>
                <a:latin typeface="Open Sauce"/>
                <a:ea typeface="Open Sauce"/>
                <a:cs typeface="Open Sauce"/>
                <a:sym typeface="Open Sauce"/>
              </a:rPr>
              <a:t>Overview</a:t>
            </a:r>
          </a:p>
          <a:p>
            <a:pPr>
              <a:lnSpc>
                <a:spcPts val="3169"/>
              </a:lnSpc>
            </a:pPr>
            <a:r>
              <a:rPr lang="en-US" sz="2000" b="1" spc="-122" dirty="0">
                <a:solidFill>
                  <a:srgbClr val="2F945C"/>
                </a:solidFill>
                <a:latin typeface="Open Sauce Bold"/>
                <a:ea typeface="Open Sauce Bold"/>
                <a:cs typeface="Open Sauce Bold"/>
                <a:sym typeface="Open Sauce Bold"/>
              </a:rPr>
              <a:t>8-10	</a:t>
            </a:r>
            <a:r>
              <a:rPr lang="en-US" sz="2019" dirty="0">
                <a:solidFill>
                  <a:srgbClr val="005994"/>
                </a:solidFill>
                <a:latin typeface="Open Sauce"/>
                <a:ea typeface="Open Sauce"/>
                <a:cs typeface="Open Sauce"/>
                <a:sym typeface="Open Sauce"/>
              </a:rPr>
              <a:t>Support Plan and Survey</a:t>
            </a:r>
          </a:p>
          <a:p>
            <a:pPr>
              <a:lnSpc>
                <a:spcPts val="3169"/>
              </a:lnSpc>
            </a:pPr>
            <a:r>
              <a:rPr lang="en-US" sz="2000" b="1" spc="-122" dirty="0">
                <a:solidFill>
                  <a:srgbClr val="2F945C"/>
                </a:solidFill>
                <a:latin typeface="Open Sauce Bold"/>
                <a:ea typeface="Open Sauce Bold"/>
                <a:cs typeface="Open Sauce Bold"/>
                <a:sym typeface="Open Sauce Bold"/>
              </a:rPr>
              <a:t>11-12	</a:t>
            </a:r>
            <a:r>
              <a:rPr lang="en-US" sz="2019" dirty="0">
                <a:solidFill>
                  <a:srgbClr val="005994"/>
                </a:solidFill>
                <a:latin typeface="Open Sauce"/>
                <a:ea typeface="Open Sauce"/>
                <a:cs typeface="Open Sauce"/>
                <a:sym typeface="Open Sauce"/>
              </a:rPr>
              <a:t>Modules</a:t>
            </a:r>
          </a:p>
          <a:p>
            <a:pPr>
              <a:lnSpc>
                <a:spcPts val="3169"/>
              </a:lnSpc>
            </a:pPr>
            <a:r>
              <a:rPr lang="en-US" sz="2000" b="1" spc="-122" dirty="0">
                <a:solidFill>
                  <a:srgbClr val="2F945C"/>
                </a:solidFill>
                <a:latin typeface="Open Sauce Bold"/>
                <a:ea typeface="Open Sauce Bold"/>
                <a:cs typeface="Open Sauce Bold"/>
                <a:sym typeface="Open Sauce Bold"/>
              </a:rPr>
              <a:t>13-14	</a:t>
            </a:r>
            <a:r>
              <a:rPr lang="en-US" sz="2019" dirty="0">
                <a:solidFill>
                  <a:srgbClr val="005994"/>
                </a:solidFill>
                <a:latin typeface="Open Sauce"/>
                <a:ea typeface="Open Sauce"/>
                <a:cs typeface="Open Sauce"/>
                <a:sym typeface="Open Sauce"/>
              </a:rPr>
              <a:t>Key Players</a:t>
            </a:r>
          </a:p>
          <a:p>
            <a:pPr>
              <a:lnSpc>
                <a:spcPts val="3169"/>
              </a:lnSpc>
            </a:pPr>
            <a:r>
              <a:rPr lang="en-US" sz="2000" b="1" spc="-122" dirty="0">
                <a:solidFill>
                  <a:srgbClr val="2F945C"/>
                </a:solidFill>
                <a:latin typeface="Open Sauce Bold"/>
                <a:ea typeface="Open Sauce Bold"/>
                <a:cs typeface="Open Sauce Bold"/>
                <a:sym typeface="Open Sauce Bold"/>
              </a:rPr>
              <a:t>15-18	</a:t>
            </a:r>
            <a:r>
              <a:rPr lang="en-US" sz="2019" dirty="0">
                <a:solidFill>
                  <a:srgbClr val="005994"/>
                </a:solidFill>
                <a:latin typeface="Open Sauce"/>
                <a:ea typeface="Open Sauce"/>
                <a:cs typeface="Open Sauce"/>
                <a:sym typeface="Open Sauce"/>
              </a:rPr>
              <a:t>Common Core of Teaching</a:t>
            </a:r>
          </a:p>
          <a:p>
            <a:pPr>
              <a:lnSpc>
                <a:spcPts val="3169"/>
              </a:lnSpc>
            </a:pPr>
            <a:r>
              <a:rPr lang="en-US" sz="2000" b="1" spc="-122" dirty="0">
                <a:solidFill>
                  <a:srgbClr val="2F945C"/>
                </a:solidFill>
                <a:latin typeface="Open Sauce Bold"/>
                <a:ea typeface="Open Sauce Bold"/>
                <a:cs typeface="Open Sauce Bold"/>
                <a:sym typeface="Open Sauce Bold"/>
              </a:rPr>
              <a:t>19-35	</a:t>
            </a:r>
            <a:r>
              <a:rPr lang="en-US" sz="2019" dirty="0">
                <a:solidFill>
                  <a:srgbClr val="005994"/>
                </a:solidFill>
                <a:latin typeface="Open Sauce"/>
                <a:ea typeface="Open Sauce"/>
                <a:cs typeface="Open Sauce"/>
                <a:sym typeface="Open Sauce"/>
              </a:rPr>
              <a:t>Cycle of Continuous Professional Learning</a:t>
            </a:r>
          </a:p>
          <a:p>
            <a:pPr>
              <a:lnSpc>
                <a:spcPts val="3169"/>
              </a:lnSpc>
            </a:pPr>
            <a:r>
              <a:rPr lang="en-US" sz="2000" b="1" spc="-122" dirty="0">
                <a:solidFill>
                  <a:srgbClr val="2F945C"/>
                </a:solidFill>
                <a:latin typeface="Open Sauce Bold"/>
                <a:ea typeface="Open Sauce Bold"/>
                <a:cs typeface="Open Sauce Bold"/>
                <a:sym typeface="Open Sauce Bold"/>
              </a:rPr>
              <a:t>36	</a:t>
            </a:r>
            <a:r>
              <a:rPr lang="en-US" sz="2019" dirty="0">
                <a:solidFill>
                  <a:srgbClr val="005994"/>
                </a:solidFill>
                <a:latin typeface="Open Sauce"/>
                <a:ea typeface="Open Sauce"/>
                <a:cs typeface="Open Sauce"/>
                <a:sym typeface="Open Sauce"/>
              </a:rPr>
              <a:t>TEAM Completion</a:t>
            </a:r>
          </a:p>
          <a:p>
            <a:pPr>
              <a:lnSpc>
                <a:spcPts val="3169"/>
              </a:lnSpc>
            </a:pPr>
            <a:r>
              <a:rPr lang="en-US" sz="2000" b="1" spc="-122" dirty="0">
                <a:solidFill>
                  <a:srgbClr val="2F945C"/>
                </a:solidFill>
                <a:latin typeface="Open Sauce Bold"/>
                <a:ea typeface="Open Sauce Bold"/>
                <a:cs typeface="Open Sauce Bold"/>
                <a:sym typeface="Open Sauce Bold"/>
              </a:rPr>
              <a:t>37-42	</a:t>
            </a:r>
            <a:r>
              <a:rPr lang="en-US" sz="2019" dirty="0">
                <a:solidFill>
                  <a:srgbClr val="005994"/>
                </a:solidFill>
                <a:latin typeface="Open Sauce"/>
                <a:ea typeface="Open Sauce"/>
                <a:cs typeface="Open Sauce"/>
                <a:sym typeface="Open Sauce"/>
              </a:rPr>
              <a:t>TEAM Dashboard</a:t>
            </a:r>
          </a:p>
          <a:p>
            <a:pPr>
              <a:lnSpc>
                <a:spcPts val="3169"/>
              </a:lnSpc>
            </a:pPr>
            <a:r>
              <a:rPr lang="en-US" sz="2000" b="1" spc="-122" dirty="0">
                <a:solidFill>
                  <a:srgbClr val="2F945C"/>
                </a:solidFill>
                <a:latin typeface="Open Sauce Bold"/>
                <a:ea typeface="Open Sauce Bold"/>
                <a:cs typeface="Open Sauce Bold"/>
                <a:sym typeface="Open Sauce Bold"/>
              </a:rPr>
              <a:t>43-47	</a:t>
            </a:r>
            <a:r>
              <a:rPr lang="en-US" sz="2019" dirty="0">
                <a:solidFill>
                  <a:srgbClr val="005994"/>
                </a:solidFill>
                <a:latin typeface="Open Sauce"/>
                <a:ea typeface="Open Sauce"/>
                <a:cs typeface="Open Sauce"/>
                <a:sym typeface="Open Sauce"/>
              </a:rPr>
              <a:t>TEAM, Educator Evaluation, and CCS</a:t>
            </a:r>
          </a:p>
          <a:p>
            <a:pPr>
              <a:lnSpc>
                <a:spcPts val="3169"/>
              </a:lnSpc>
            </a:pPr>
            <a:r>
              <a:rPr lang="en-US" sz="2000" b="1" spc="-122" dirty="0">
                <a:solidFill>
                  <a:srgbClr val="2F945C"/>
                </a:solidFill>
                <a:latin typeface="Open Sauce Bold"/>
                <a:ea typeface="Open Sauce Bold"/>
                <a:cs typeface="Open Sauce Bold"/>
                <a:sym typeface="Open Sauce Bold"/>
              </a:rPr>
              <a:t>48	</a:t>
            </a:r>
            <a:r>
              <a:rPr lang="en-US" sz="2019" dirty="0">
                <a:solidFill>
                  <a:srgbClr val="005994"/>
                </a:solidFill>
                <a:latin typeface="Open Sauce"/>
                <a:ea typeface="Open Sauce"/>
                <a:cs typeface="Open Sauce"/>
                <a:sym typeface="Open Sauce"/>
              </a:rPr>
              <a:t>Contact</a:t>
            </a:r>
          </a:p>
        </p:txBody>
      </p:sp>
      <p:grpSp>
        <p:nvGrpSpPr>
          <p:cNvPr id="5" name="Group 5" descr="Department of Education banner at bottom of page"/>
          <p:cNvGrpSpPr/>
          <p:nvPr/>
        </p:nvGrpSpPr>
        <p:grpSpPr>
          <a:xfrm>
            <a:off x="-604600" y="6305550"/>
            <a:ext cx="13767966" cy="398484"/>
            <a:chOff x="0" y="0"/>
            <a:chExt cx="27535932" cy="796968"/>
          </a:xfrm>
        </p:grpSpPr>
        <p:grpSp>
          <p:nvGrpSpPr>
            <p:cNvPr id="6" name="Group 6"/>
            <p:cNvGrpSpPr/>
            <p:nvPr/>
          </p:nvGrpSpPr>
          <p:grpSpPr>
            <a:xfrm>
              <a:off x="0" y="0"/>
              <a:ext cx="27535932" cy="796968"/>
              <a:chOff x="0" y="0"/>
              <a:chExt cx="5439197" cy="157426"/>
            </a:xfrm>
          </p:grpSpPr>
          <p:sp>
            <p:nvSpPr>
              <p:cNvPr id="7" name="Freeform 7"/>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8" name="TextBox 8"/>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9" name="Freeform 9"/>
            <p:cNvSpPr/>
            <p:nvPr/>
          </p:nvSpPr>
          <p:spPr>
            <a:xfrm>
              <a:off x="1697983" y="68033"/>
              <a:ext cx="749819" cy="660902"/>
            </a:xfrm>
            <a:custGeom>
              <a:avLst/>
              <a:gdLst/>
              <a:ahLst/>
              <a:cxnLst/>
              <a:rect l="l" t="t" r="r" b="b"/>
              <a:pathLst>
                <a:path w="749819" h="660902">
                  <a:moveTo>
                    <a:pt x="0" y="0"/>
                  </a:moveTo>
                  <a:lnTo>
                    <a:pt x="749819" y="0"/>
                  </a:lnTo>
                  <a:lnTo>
                    <a:pt x="749819" y="660902"/>
                  </a:lnTo>
                  <a:lnTo>
                    <a:pt x="0" y="660902"/>
                  </a:lnTo>
                  <a:lnTo>
                    <a:pt x="0" y="0"/>
                  </a:lnTo>
                  <a:close/>
                </a:path>
              </a:pathLst>
            </a:custGeom>
            <a:blipFill>
              <a:blip r:embed="rId5"/>
              <a:stretch>
                <a:fillRect t="-4663" r="-394190" b="-5996"/>
              </a:stretch>
            </a:blipFill>
          </p:spPr>
          <p:txBody>
            <a:bodyPr/>
            <a:lstStyle/>
            <a:p>
              <a:endParaRPr lang="en-US" sz="1200"/>
            </a:p>
          </p:txBody>
        </p:sp>
        <p:sp>
          <p:nvSpPr>
            <p:cNvPr id="10" name="Freeform 10"/>
            <p:cNvSpPr/>
            <p:nvPr/>
          </p:nvSpPr>
          <p:spPr>
            <a:xfrm>
              <a:off x="2447802" y="152400"/>
              <a:ext cx="5751683" cy="539822"/>
            </a:xfrm>
            <a:custGeom>
              <a:avLst/>
              <a:gdLst/>
              <a:ahLst/>
              <a:cxnLst/>
              <a:rect l="l" t="t" r="r" b="b"/>
              <a:pathLst>
                <a:path w="5751683" h="539822">
                  <a:moveTo>
                    <a:pt x="0" y="0"/>
                  </a:moveTo>
                  <a:lnTo>
                    <a:pt x="5751682" y="0"/>
                  </a:lnTo>
                  <a:lnTo>
                    <a:pt x="5751682" y="539822"/>
                  </a:lnTo>
                  <a:lnTo>
                    <a:pt x="0" y="539822"/>
                  </a:lnTo>
                  <a:lnTo>
                    <a:pt x="0" y="0"/>
                  </a:lnTo>
                  <a:close/>
                </a:path>
              </a:pathLst>
            </a:custGeom>
            <a:blipFill>
              <a:blip r:embed="rId5"/>
              <a:stretch>
                <a:fillRect l="-27934" t="-104721" b="-64314"/>
              </a:stretch>
            </a:blipFill>
          </p:spPr>
          <p:txBody>
            <a:bodyPr/>
            <a:lstStyle/>
            <a:p>
              <a:endParaRPr lang="en-US" sz="1200"/>
            </a:p>
          </p:txBody>
        </p:sp>
        <p:sp>
          <p:nvSpPr>
            <p:cNvPr id="11" name="TextBox 11"/>
            <p:cNvSpPr txBox="1"/>
            <p:nvPr/>
          </p:nvSpPr>
          <p:spPr>
            <a:xfrm>
              <a:off x="22446542" y="57748"/>
              <a:ext cx="2635838" cy="562334"/>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5" name="TextBox 15"/>
          <p:cNvSpPr txBox="1">
            <a:spLocks noGrp="1"/>
          </p:cNvSpPr>
          <p:nvPr>
            <p:ph type="title" idx="4294967295"/>
          </p:nvPr>
        </p:nvSpPr>
        <p:spPr>
          <a:xfrm>
            <a:off x="488577" y="452831"/>
            <a:ext cx="11214847" cy="3462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2689"/>
              </a:lnSpc>
              <a:defRPr/>
            </a:pPr>
            <a:r>
              <a:rPr lang="en-US" sz="2489" b="1" spc="-147" dirty="0">
                <a:solidFill>
                  <a:srgbClr val="005994"/>
                </a:solidFill>
                <a:latin typeface="Open Sauce Bold"/>
                <a:ea typeface="Open Sauce Bold"/>
                <a:cs typeface="Open Sauce Bold"/>
                <a:sym typeface="Open Sauce Bold"/>
              </a:rPr>
              <a:t>OVERVIEW OF THE PROCESS OF CONTINUOUS PROFESSIONAL GROWTH</a:t>
            </a:r>
          </a:p>
        </p:txBody>
      </p:sp>
      <p:grpSp>
        <p:nvGrpSpPr>
          <p:cNvPr id="9" name="Group 9" descr="Image showing the cycle of continuous professional growth, with 4 phases: reflect on practice and analyze data, set goals for professional learning, engage in professional learning, and implement new learning in practice and monitor impact. in the center of this graphic of the phases circling, text says &quot;throughout, mentor provides coaching and supports of application of learning to improve teaching practice and student outcome.&quot;"/>
          <p:cNvGrpSpPr/>
          <p:nvPr/>
        </p:nvGrpSpPr>
        <p:grpSpPr>
          <a:xfrm>
            <a:off x="2878976" y="936845"/>
            <a:ext cx="6502017" cy="4739623"/>
            <a:chOff x="0" y="0"/>
            <a:chExt cx="2759665" cy="2011648"/>
          </a:xfrm>
        </p:grpSpPr>
        <p:sp>
          <p:nvSpPr>
            <p:cNvPr id="10" name="Freeform 10"/>
            <p:cNvSpPr/>
            <p:nvPr/>
          </p:nvSpPr>
          <p:spPr>
            <a:xfrm>
              <a:off x="0" y="0"/>
              <a:ext cx="2759665" cy="2011648"/>
            </a:xfrm>
            <a:custGeom>
              <a:avLst/>
              <a:gdLst/>
              <a:ahLst/>
              <a:cxnLst/>
              <a:rect l="l" t="t" r="r" b="b"/>
              <a:pathLst>
                <a:path w="2759665" h="2011648">
                  <a:moveTo>
                    <a:pt x="27783" y="0"/>
                  </a:moveTo>
                  <a:lnTo>
                    <a:pt x="2731882" y="0"/>
                  </a:lnTo>
                  <a:cubicBezTo>
                    <a:pt x="2739250" y="0"/>
                    <a:pt x="2746317" y="2927"/>
                    <a:pt x="2751527" y="8137"/>
                  </a:cubicBezTo>
                  <a:cubicBezTo>
                    <a:pt x="2756738" y="13348"/>
                    <a:pt x="2759665" y="20414"/>
                    <a:pt x="2759665" y="27783"/>
                  </a:cubicBezTo>
                  <a:lnTo>
                    <a:pt x="2759665" y="1983865"/>
                  </a:lnTo>
                  <a:cubicBezTo>
                    <a:pt x="2759665" y="1991233"/>
                    <a:pt x="2756738" y="1998300"/>
                    <a:pt x="2751527" y="2003510"/>
                  </a:cubicBezTo>
                  <a:cubicBezTo>
                    <a:pt x="2746317" y="2008721"/>
                    <a:pt x="2739250" y="2011648"/>
                    <a:pt x="2731882" y="2011648"/>
                  </a:cubicBezTo>
                  <a:lnTo>
                    <a:pt x="27783" y="2011648"/>
                  </a:lnTo>
                  <a:cubicBezTo>
                    <a:pt x="20414" y="2011648"/>
                    <a:pt x="13348" y="2008721"/>
                    <a:pt x="8137" y="2003510"/>
                  </a:cubicBezTo>
                  <a:cubicBezTo>
                    <a:pt x="2927" y="1998300"/>
                    <a:pt x="0" y="1991233"/>
                    <a:pt x="0" y="1983865"/>
                  </a:cubicBezTo>
                  <a:lnTo>
                    <a:pt x="0" y="27783"/>
                  </a:lnTo>
                  <a:cubicBezTo>
                    <a:pt x="0" y="20414"/>
                    <a:pt x="2927" y="13348"/>
                    <a:pt x="8137" y="8137"/>
                  </a:cubicBezTo>
                  <a:cubicBezTo>
                    <a:pt x="13348" y="2927"/>
                    <a:pt x="20414" y="0"/>
                    <a:pt x="27783" y="0"/>
                  </a:cubicBezTo>
                  <a:close/>
                </a:path>
              </a:pathLst>
            </a:custGeom>
            <a:solidFill>
              <a:srgbClr val="FFFFFF"/>
            </a:solidFill>
          </p:spPr>
          <p:txBody>
            <a:bodyPr/>
            <a:lstStyle/>
            <a:p>
              <a:endParaRPr lang="en-US" sz="1200"/>
            </a:p>
          </p:txBody>
        </p:sp>
        <p:sp>
          <p:nvSpPr>
            <p:cNvPr id="11" name="TextBox 11"/>
            <p:cNvSpPr txBox="1"/>
            <p:nvPr/>
          </p:nvSpPr>
          <p:spPr>
            <a:xfrm>
              <a:off x="0" y="-28575"/>
              <a:ext cx="2759665" cy="2040223"/>
            </a:xfrm>
            <a:prstGeom prst="rect">
              <a:avLst/>
            </a:prstGeom>
          </p:spPr>
          <p:txBody>
            <a:bodyPr lIns="31523" tIns="31523" rIns="31523" bIns="31523" rtlCol="0" anchor="ctr"/>
            <a:lstStyle/>
            <a:p>
              <a:pPr algn="ctr">
                <a:lnSpc>
                  <a:spcPts val="1773"/>
                </a:lnSpc>
                <a:spcBef>
                  <a:spcPct val="0"/>
                </a:spcBef>
              </a:pPr>
              <a:endParaRPr sz="1200"/>
            </a:p>
          </p:txBody>
        </p:sp>
      </p:grpSp>
      <p:sp>
        <p:nvSpPr>
          <p:cNvPr id="12" name="Freeform 12">
            <a:extLst>
              <a:ext uri="{C183D7F6-B498-43B3-948B-1728B52AA6E4}">
                <adec:decorative xmlns:adec="http://schemas.microsoft.com/office/drawing/2017/decorative" val="1"/>
              </a:ext>
            </a:extLst>
          </p:cNvPr>
          <p:cNvSpPr/>
          <p:nvPr/>
        </p:nvSpPr>
        <p:spPr>
          <a:xfrm>
            <a:off x="3027091" y="1153374"/>
            <a:ext cx="6137819" cy="4265784"/>
          </a:xfrm>
          <a:custGeom>
            <a:avLst/>
            <a:gdLst/>
            <a:ahLst/>
            <a:cxnLst/>
            <a:rect l="l" t="t" r="r" b="b"/>
            <a:pathLst>
              <a:path w="9206728" h="6398676">
                <a:moveTo>
                  <a:pt x="0" y="0"/>
                </a:moveTo>
                <a:lnTo>
                  <a:pt x="9206728" y="0"/>
                </a:lnTo>
                <a:lnTo>
                  <a:pt x="9206728" y="6398676"/>
                </a:lnTo>
                <a:lnTo>
                  <a:pt x="0" y="63986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7" name="TextBox 17"/>
          <p:cNvSpPr txBox="1"/>
          <p:nvPr/>
        </p:nvSpPr>
        <p:spPr>
          <a:xfrm>
            <a:off x="7136489" y="1261398"/>
            <a:ext cx="943195" cy="218008"/>
          </a:xfrm>
          <a:prstGeom prst="rect">
            <a:avLst/>
          </a:prstGeom>
        </p:spPr>
        <p:txBody>
          <a:bodyPr lIns="0" tIns="0" rIns="0" bIns="0" rtlCol="0" anchor="t">
            <a:spAutoFit/>
          </a:bodyPr>
          <a:lstStyle/>
          <a:p>
            <a:pPr>
              <a:lnSpc>
                <a:spcPts val="1701"/>
              </a:lnSpc>
              <a:spcBef>
                <a:spcPct val="0"/>
              </a:spcBef>
            </a:pPr>
            <a:r>
              <a:rPr lang="en-US" sz="1575" b="1" spc="-93" dirty="0">
                <a:solidFill>
                  <a:srgbClr val="FFFFFF"/>
                </a:solidFill>
                <a:latin typeface="Open Sauce Bold"/>
                <a:ea typeface="Open Sauce Bold"/>
                <a:cs typeface="Open Sauce Bold"/>
                <a:sym typeface="Open Sauce Bold"/>
              </a:rPr>
              <a:t>PHASE 1</a:t>
            </a:r>
          </a:p>
        </p:txBody>
      </p:sp>
      <p:sp>
        <p:nvSpPr>
          <p:cNvPr id="16" name="TextBox 16"/>
          <p:cNvSpPr txBox="1"/>
          <p:nvPr/>
        </p:nvSpPr>
        <p:spPr>
          <a:xfrm>
            <a:off x="7136489" y="1494964"/>
            <a:ext cx="1493740" cy="359073"/>
          </a:xfrm>
          <a:prstGeom prst="rect">
            <a:avLst/>
          </a:prstGeom>
        </p:spPr>
        <p:txBody>
          <a:bodyPr lIns="0" tIns="0" rIns="0" bIns="0" rtlCol="0" anchor="t">
            <a:spAutoFit/>
          </a:bodyPr>
          <a:lstStyle/>
          <a:p>
            <a:pPr>
              <a:lnSpc>
                <a:spcPts val="1413"/>
              </a:lnSpc>
              <a:spcBef>
                <a:spcPct val="0"/>
              </a:spcBef>
            </a:pPr>
            <a:r>
              <a:rPr lang="en-US" sz="1309" spc="-77">
                <a:solidFill>
                  <a:srgbClr val="FFFFFF"/>
                </a:solidFill>
                <a:latin typeface="Open Sauce"/>
                <a:ea typeface="Open Sauce"/>
                <a:cs typeface="Open Sauce"/>
                <a:sym typeface="Open Sauce"/>
              </a:rPr>
              <a:t>Reflect on practice and analyze data</a:t>
            </a:r>
          </a:p>
        </p:txBody>
      </p:sp>
      <p:sp>
        <p:nvSpPr>
          <p:cNvPr id="19" name="TextBox 19"/>
          <p:cNvSpPr txBox="1"/>
          <p:nvPr/>
        </p:nvSpPr>
        <p:spPr>
          <a:xfrm>
            <a:off x="7132803" y="4734238"/>
            <a:ext cx="943195" cy="218008"/>
          </a:xfrm>
          <a:prstGeom prst="rect">
            <a:avLst/>
          </a:prstGeom>
        </p:spPr>
        <p:txBody>
          <a:bodyPr lIns="0" tIns="0" rIns="0" bIns="0" rtlCol="0" anchor="t">
            <a:spAutoFit/>
          </a:bodyPr>
          <a:lstStyle/>
          <a:p>
            <a:pPr>
              <a:lnSpc>
                <a:spcPts val="1701"/>
              </a:lnSpc>
              <a:spcBef>
                <a:spcPct val="0"/>
              </a:spcBef>
            </a:pPr>
            <a:r>
              <a:rPr lang="en-US" sz="1575" b="1" spc="-93">
                <a:solidFill>
                  <a:srgbClr val="FFFFFF"/>
                </a:solidFill>
                <a:latin typeface="Open Sauce Bold"/>
                <a:ea typeface="Open Sauce Bold"/>
                <a:cs typeface="Open Sauce Bold"/>
                <a:sym typeface="Open Sauce Bold"/>
              </a:rPr>
              <a:t>PHASE 2</a:t>
            </a:r>
          </a:p>
        </p:txBody>
      </p:sp>
      <p:sp>
        <p:nvSpPr>
          <p:cNvPr id="18" name="TextBox 18"/>
          <p:cNvSpPr txBox="1"/>
          <p:nvPr/>
        </p:nvSpPr>
        <p:spPr>
          <a:xfrm>
            <a:off x="7132803" y="4967804"/>
            <a:ext cx="1493740" cy="359073"/>
          </a:xfrm>
          <a:prstGeom prst="rect">
            <a:avLst/>
          </a:prstGeom>
        </p:spPr>
        <p:txBody>
          <a:bodyPr lIns="0" tIns="0" rIns="0" bIns="0" rtlCol="0" anchor="t">
            <a:spAutoFit/>
          </a:bodyPr>
          <a:lstStyle/>
          <a:p>
            <a:pPr>
              <a:lnSpc>
                <a:spcPts val="1413"/>
              </a:lnSpc>
              <a:spcBef>
                <a:spcPct val="0"/>
              </a:spcBef>
            </a:pPr>
            <a:r>
              <a:rPr lang="en-US" sz="1309" spc="-77">
                <a:solidFill>
                  <a:srgbClr val="FFFFFF"/>
                </a:solidFill>
                <a:latin typeface="Open Sauce"/>
                <a:ea typeface="Open Sauce"/>
                <a:cs typeface="Open Sauce"/>
                <a:sym typeface="Open Sauce"/>
              </a:rPr>
              <a:t>Set goals for professional learning</a:t>
            </a:r>
          </a:p>
        </p:txBody>
      </p:sp>
      <p:sp>
        <p:nvSpPr>
          <p:cNvPr id="21" name="TextBox 21"/>
          <p:cNvSpPr txBox="1"/>
          <p:nvPr/>
        </p:nvSpPr>
        <p:spPr>
          <a:xfrm>
            <a:off x="4039881" y="4734238"/>
            <a:ext cx="943195" cy="218008"/>
          </a:xfrm>
          <a:prstGeom prst="rect">
            <a:avLst/>
          </a:prstGeom>
        </p:spPr>
        <p:txBody>
          <a:bodyPr lIns="0" tIns="0" rIns="0" bIns="0" rtlCol="0" anchor="t">
            <a:spAutoFit/>
          </a:bodyPr>
          <a:lstStyle/>
          <a:p>
            <a:pPr algn="r">
              <a:lnSpc>
                <a:spcPts val="1701"/>
              </a:lnSpc>
              <a:spcBef>
                <a:spcPct val="0"/>
              </a:spcBef>
            </a:pPr>
            <a:r>
              <a:rPr lang="en-US" sz="1575" b="1" spc="-93">
                <a:solidFill>
                  <a:srgbClr val="FFFFFF"/>
                </a:solidFill>
                <a:latin typeface="Open Sauce Bold"/>
                <a:ea typeface="Open Sauce Bold"/>
                <a:cs typeface="Open Sauce Bold"/>
                <a:sym typeface="Open Sauce Bold"/>
              </a:rPr>
              <a:t>PHASE 3</a:t>
            </a:r>
          </a:p>
        </p:txBody>
      </p:sp>
      <p:sp>
        <p:nvSpPr>
          <p:cNvPr id="20" name="TextBox 20"/>
          <p:cNvSpPr txBox="1"/>
          <p:nvPr/>
        </p:nvSpPr>
        <p:spPr>
          <a:xfrm>
            <a:off x="3489335" y="4967804"/>
            <a:ext cx="1493740" cy="359073"/>
          </a:xfrm>
          <a:prstGeom prst="rect">
            <a:avLst/>
          </a:prstGeom>
        </p:spPr>
        <p:txBody>
          <a:bodyPr lIns="0" tIns="0" rIns="0" bIns="0" rtlCol="0" anchor="t">
            <a:spAutoFit/>
          </a:bodyPr>
          <a:lstStyle/>
          <a:p>
            <a:pPr algn="r">
              <a:lnSpc>
                <a:spcPts val="1413"/>
              </a:lnSpc>
              <a:spcBef>
                <a:spcPct val="0"/>
              </a:spcBef>
            </a:pPr>
            <a:r>
              <a:rPr lang="en-US" sz="1309" spc="-77">
                <a:solidFill>
                  <a:srgbClr val="FFFFFF"/>
                </a:solidFill>
                <a:latin typeface="Open Sauce"/>
                <a:ea typeface="Open Sauce"/>
                <a:cs typeface="Open Sauce"/>
                <a:sym typeface="Open Sauce"/>
              </a:rPr>
              <a:t>Engage in professional learning</a:t>
            </a:r>
          </a:p>
        </p:txBody>
      </p:sp>
      <p:sp>
        <p:nvSpPr>
          <p:cNvPr id="23" name="TextBox 23"/>
          <p:cNvSpPr txBox="1"/>
          <p:nvPr/>
        </p:nvSpPr>
        <p:spPr>
          <a:xfrm>
            <a:off x="4170378" y="1261398"/>
            <a:ext cx="943195" cy="218008"/>
          </a:xfrm>
          <a:prstGeom prst="rect">
            <a:avLst/>
          </a:prstGeom>
        </p:spPr>
        <p:txBody>
          <a:bodyPr lIns="0" tIns="0" rIns="0" bIns="0" rtlCol="0" anchor="t">
            <a:spAutoFit/>
          </a:bodyPr>
          <a:lstStyle/>
          <a:p>
            <a:pPr algn="r">
              <a:lnSpc>
                <a:spcPts val="1701"/>
              </a:lnSpc>
              <a:spcBef>
                <a:spcPct val="0"/>
              </a:spcBef>
            </a:pPr>
            <a:r>
              <a:rPr lang="en-US" sz="1575" b="1" spc="-93" dirty="0">
                <a:solidFill>
                  <a:srgbClr val="FFFFFF"/>
                </a:solidFill>
                <a:latin typeface="Open Sauce Bold"/>
                <a:ea typeface="Open Sauce Bold"/>
                <a:cs typeface="Open Sauce Bold"/>
                <a:sym typeface="Open Sauce Bold"/>
              </a:rPr>
              <a:t>PHASE 4</a:t>
            </a:r>
          </a:p>
        </p:txBody>
      </p:sp>
      <p:sp>
        <p:nvSpPr>
          <p:cNvPr id="22" name="TextBox 22"/>
          <p:cNvSpPr txBox="1"/>
          <p:nvPr/>
        </p:nvSpPr>
        <p:spPr>
          <a:xfrm>
            <a:off x="3081466" y="1494964"/>
            <a:ext cx="2032107" cy="359073"/>
          </a:xfrm>
          <a:prstGeom prst="rect">
            <a:avLst/>
          </a:prstGeom>
        </p:spPr>
        <p:txBody>
          <a:bodyPr lIns="0" tIns="0" rIns="0" bIns="0" rtlCol="0" anchor="t">
            <a:spAutoFit/>
          </a:bodyPr>
          <a:lstStyle/>
          <a:p>
            <a:pPr algn="r">
              <a:lnSpc>
                <a:spcPts val="1413"/>
              </a:lnSpc>
              <a:spcBef>
                <a:spcPct val="0"/>
              </a:spcBef>
            </a:pPr>
            <a:r>
              <a:rPr lang="en-US" sz="1309" spc="-77" dirty="0">
                <a:solidFill>
                  <a:srgbClr val="FFFFFF"/>
                </a:solidFill>
                <a:latin typeface="Open Sauce"/>
                <a:ea typeface="Open Sauce"/>
                <a:cs typeface="Open Sauce"/>
                <a:sym typeface="Open Sauce"/>
              </a:rPr>
              <a:t>Implement new learning in practice and monitor impact</a:t>
            </a:r>
          </a:p>
        </p:txBody>
      </p:sp>
      <p:sp>
        <p:nvSpPr>
          <p:cNvPr id="13" name="Freeform 13">
            <a:extLst>
              <a:ext uri="{C183D7F6-B498-43B3-948B-1728B52AA6E4}">
                <adec:decorative xmlns:adec="http://schemas.microsoft.com/office/drawing/2017/decorative" val="1"/>
              </a:ext>
            </a:extLst>
          </p:cNvPr>
          <p:cNvSpPr/>
          <p:nvPr/>
        </p:nvSpPr>
        <p:spPr>
          <a:xfrm rot="3493357">
            <a:off x="5330804" y="2521070"/>
            <a:ext cx="1530394" cy="1530394"/>
          </a:xfrm>
          <a:custGeom>
            <a:avLst/>
            <a:gdLst/>
            <a:ahLst/>
            <a:cxnLst/>
            <a:rect l="l" t="t" r="r" b="b"/>
            <a:pathLst>
              <a:path w="2295591" h="2295591">
                <a:moveTo>
                  <a:pt x="0" y="0"/>
                </a:moveTo>
                <a:lnTo>
                  <a:pt x="2295590" y="0"/>
                </a:lnTo>
                <a:lnTo>
                  <a:pt x="2295590" y="2295591"/>
                </a:lnTo>
                <a:lnTo>
                  <a:pt x="0" y="22955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24" name="TextBox 24"/>
          <p:cNvSpPr txBox="1"/>
          <p:nvPr/>
        </p:nvSpPr>
        <p:spPr>
          <a:xfrm>
            <a:off x="5355220" y="2820832"/>
            <a:ext cx="1481562" cy="1046056"/>
          </a:xfrm>
          <a:prstGeom prst="rect">
            <a:avLst/>
          </a:prstGeom>
          <a:noFill/>
          <a:ln>
            <a:noFill/>
          </a:ln>
        </p:spPr>
        <p:txBody>
          <a:bodyPr lIns="0" tIns="0" rIns="0" bIns="0" rtlCol="0" anchor="t">
            <a:spAutoFit/>
          </a:bodyPr>
          <a:lstStyle/>
          <a:p>
            <a:pPr algn="ctr"/>
            <a:r>
              <a:rPr lang="en-US" sz="1133" spc="-57">
                <a:solidFill>
                  <a:srgbClr val="03045E"/>
                </a:solidFill>
                <a:latin typeface="Open Sauce"/>
                <a:ea typeface="Open Sauce"/>
                <a:cs typeface="Open Sauce"/>
                <a:sym typeface="Open Sauce"/>
              </a:rPr>
              <a:t>Throughout, mentor provides coaching and supports application of learning to improve teaching practice and student outcomes</a:t>
            </a:r>
            <a:endParaRPr lang="en-US" sz="1133" spc="-57">
              <a:solidFill>
                <a:srgbClr val="03045E"/>
              </a:solidFill>
              <a:latin typeface="Open Sauce"/>
              <a:ea typeface="Open Sauce"/>
              <a:cs typeface="Open Sauce"/>
            </a:endParaRP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4" name="TextBox 1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19</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TEAM</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panose="020B0604020202020204" charset="0"/>
                <a:ea typeface="Open Sauce"/>
                <a:cs typeface="Open Sauce"/>
                <a:sym typeface="Open Sauce"/>
              </a:rPr>
              <a:t>MODULE PROCESS – PHASE 1</a:t>
            </a:r>
            <a:endParaRPr lang="en-US" sz="4234" b="1" spc="-251" dirty="0">
              <a:solidFill>
                <a:srgbClr val="005994"/>
              </a:solidFill>
              <a:latin typeface="Open Sauce Bold" panose="020B0604020202020204" charset="0"/>
              <a:ea typeface="Open Sauce"/>
              <a:cs typeface="Open Sauce"/>
            </a:endParaRPr>
          </a:p>
        </p:txBody>
      </p:sp>
      <p:grpSp>
        <p:nvGrpSpPr>
          <p:cNvPr id="21" name="Group 21" descr="1: Reflect on Practice and Analyze Data"/>
          <p:cNvGrpSpPr/>
          <p:nvPr/>
        </p:nvGrpSpPr>
        <p:grpSpPr>
          <a:xfrm>
            <a:off x="734821" y="1510593"/>
            <a:ext cx="4611984" cy="476779"/>
            <a:chOff x="0" y="0"/>
            <a:chExt cx="2723706" cy="281572"/>
          </a:xfrm>
        </p:grpSpPr>
        <p:sp>
          <p:nvSpPr>
            <p:cNvPr id="22" name="Freeform 22"/>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CA8818"/>
            </a:solidFill>
            <a:ln cap="rnd">
              <a:noFill/>
              <a:prstDash val="solid"/>
              <a:round/>
            </a:ln>
          </p:spPr>
          <p:txBody>
            <a:bodyPr/>
            <a:lstStyle/>
            <a:p>
              <a:endParaRPr lang="en-US" sz="1200"/>
            </a:p>
          </p:txBody>
        </p:sp>
        <p:sp>
          <p:nvSpPr>
            <p:cNvPr id="23" name="TextBox 23"/>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Reflect on Practice and Analyze Data</a:t>
            </a:r>
          </a:p>
        </p:txBody>
      </p:sp>
      <p:grpSp>
        <p:nvGrpSpPr>
          <p:cNvPr id="25" name="Group 25" descr="1"/>
          <p:cNvGrpSpPr/>
          <p:nvPr/>
        </p:nvGrpSpPr>
        <p:grpSpPr>
          <a:xfrm>
            <a:off x="724073" y="1455510"/>
            <a:ext cx="586945" cy="586945"/>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27" name="TextBox 2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9" name="TextBox 29"/>
          <p:cNvSpPr txBox="1"/>
          <p:nvPr/>
        </p:nvSpPr>
        <p:spPr>
          <a:xfrm>
            <a:off x="685800" y="1541351"/>
            <a:ext cx="625218" cy="397481"/>
          </a:xfrm>
          <a:prstGeom prst="rect">
            <a:avLst/>
          </a:prstGeom>
        </p:spPr>
        <p:txBody>
          <a:bodyPr lIns="0" tIns="0" rIns="0" bIns="0" rtlCol="0" anchor="t">
            <a:spAutoFit/>
          </a:bodyPr>
          <a:lstStyle/>
          <a:p>
            <a:pPr algn="ctr">
              <a:lnSpc>
                <a:spcPts val="3291"/>
              </a:lnSpc>
            </a:pPr>
            <a:r>
              <a:rPr lang="en-US" sz="2742" b="1">
                <a:solidFill>
                  <a:srgbClr val="CA8818"/>
                </a:solidFill>
                <a:latin typeface="Open Sauce Medium"/>
                <a:ea typeface="Open Sauce Medium"/>
                <a:cs typeface="Open Sauce Medium"/>
                <a:sym typeface="Open Sauce Medium"/>
              </a:rPr>
              <a:t>1</a:t>
            </a:r>
          </a:p>
        </p:txBody>
      </p:sp>
      <p:sp>
        <p:nvSpPr>
          <p:cNvPr id="28" name="Freeform 2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0" name="TextBox 20"/>
          <p:cNvSpPr txBox="1"/>
          <p:nvPr/>
        </p:nvSpPr>
        <p:spPr>
          <a:xfrm>
            <a:off x="1176352" y="2387996"/>
            <a:ext cx="9844599" cy="3282565"/>
          </a:xfrm>
          <a:prstGeom prst="rect">
            <a:avLst/>
          </a:prstGeom>
        </p:spPr>
        <p:txBody>
          <a:bodyPr lIns="0" tIns="0" rIns="0" bIns="0" rtlCol="0" anchor="t">
            <a:spAutoFit/>
          </a:bodyPr>
          <a:lstStyle/>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Analyze data on teaching and student learning to identify a module focus</a:t>
            </a:r>
          </a:p>
          <a:p>
            <a:pPr>
              <a:lnSpc>
                <a:spcPts val="1800"/>
              </a:lnSpc>
            </a:pPr>
            <a:r>
              <a:rPr lang="en-US" sz="1333" dirty="0">
                <a:solidFill>
                  <a:srgbClr val="005994"/>
                </a:solidFill>
                <a:latin typeface="Open Sauce"/>
                <a:ea typeface="Open Sauce"/>
                <a:cs typeface="Open Sauce"/>
                <a:sym typeface="Open Sauce"/>
              </a:rPr>
              <a:t>Beginning Teacher Survey for the module, observation feedback from mentor or administrator, student work samples, student assessment results, assignments, lesson plans, district rubric, student learning data like SLOs </a:t>
            </a:r>
            <a:endParaRPr lang="en-US" sz="1333" dirty="0">
              <a:solidFill>
                <a:srgbClr val="005994"/>
              </a:solidFill>
              <a:latin typeface="Open Sauce"/>
              <a:ea typeface="Open Sauce"/>
              <a:cs typeface="Open Sauce"/>
            </a:endParaRPr>
          </a:p>
          <a:p>
            <a:pPr>
              <a:lnSpc>
                <a:spcPts val="983"/>
              </a:lnSpc>
            </a:pPr>
            <a:endParaRPr lang="en-US" sz="1363" dirty="0">
              <a:solidFill>
                <a:srgbClr val="005994"/>
              </a:solidFill>
              <a:latin typeface="Open Sauce"/>
              <a:ea typeface="Open Sauce"/>
              <a:cs typeface="Open Sauce"/>
              <a:sym typeface="Open Sauce"/>
            </a:endParaRPr>
          </a:p>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Explore CCT Performance Profile using your data to reflect on strengths and areas for growth</a:t>
            </a:r>
          </a:p>
          <a:p>
            <a:pPr>
              <a:lnSpc>
                <a:spcPts val="981"/>
              </a:lnSpc>
            </a:pPr>
            <a:endParaRPr lang="en-US" sz="1963" b="1" dirty="0">
              <a:solidFill>
                <a:srgbClr val="005994"/>
              </a:solidFill>
              <a:latin typeface="Open Sauce Bold"/>
              <a:ea typeface="Open Sauce Bold"/>
              <a:cs typeface="Open Sauce Bold"/>
              <a:sym typeface="Open Sauce Bold"/>
            </a:endParaRPr>
          </a:p>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Select one indicator for professional growth and development</a:t>
            </a:r>
          </a:p>
          <a:p>
            <a:pPr>
              <a:lnSpc>
                <a:spcPts val="981"/>
              </a:lnSpc>
            </a:pPr>
            <a:endParaRPr lang="en-US" sz="1963" b="1" dirty="0">
              <a:solidFill>
                <a:srgbClr val="005994"/>
              </a:solidFill>
              <a:latin typeface="Open Sauce Bold"/>
              <a:ea typeface="Open Sauce Bold"/>
              <a:cs typeface="Open Sauce Bold"/>
              <a:sym typeface="Open Sauce Bold"/>
            </a:endParaRPr>
          </a:p>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Record specific examples and/or evidence of practice</a:t>
            </a:r>
          </a:p>
          <a:p>
            <a:pPr>
              <a:lnSpc>
                <a:spcPts val="981"/>
              </a:lnSpc>
            </a:pPr>
            <a:endParaRPr lang="en-US" sz="1963" b="1" dirty="0">
              <a:solidFill>
                <a:srgbClr val="005994"/>
              </a:solidFill>
              <a:latin typeface="Open Sauce Bold"/>
              <a:ea typeface="Open Sauce Bold"/>
              <a:cs typeface="Open Sauce Bold"/>
              <a:sym typeface="Open Sauce Bold"/>
            </a:endParaRPr>
          </a:p>
          <a:p>
            <a:pPr marL="424001" lvl="1" indent="-212000">
              <a:lnSpc>
                <a:spcPts val="2592"/>
              </a:lnSpc>
              <a:buFont typeface="Arial"/>
              <a:buChar char="•"/>
            </a:pPr>
            <a:r>
              <a:rPr lang="en-US" sz="1963" b="1" dirty="0">
                <a:solidFill>
                  <a:srgbClr val="005994"/>
                </a:solidFill>
                <a:latin typeface="Open Sauce Bold"/>
                <a:ea typeface="Open Sauce Bold"/>
                <a:cs typeface="Open Sauce Bold"/>
                <a:sym typeface="Open Sauce Bold"/>
              </a:rPr>
              <a:t>Create an Initial Summary using specific examples to describe what the teacher and students are doing in the focus area at the start of the module</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20</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2" name="TextBox 12"/>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CCT </a:t>
            </a:r>
            <a:r>
              <a:rPr lang="en-US" sz="4234" b="1" spc="-251" dirty="0">
                <a:solidFill>
                  <a:srgbClr val="005994"/>
                </a:solidFill>
                <a:latin typeface="Open Sauce Bold" panose="020B0604020202020204" charset="0"/>
                <a:ea typeface="Open Sauce"/>
                <a:cs typeface="Open Sauce"/>
                <a:sym typeface="Open Sauce"/>
              </a:rPr>
              <a:t>PERFORMANCE PROFILE</a:t>
            </a:r>
            <a:endParaRPr lang="en-US" sz="4234" b="1" spc="-251" dirty="0">
              <a:solidFill>
                <a:srgbClr val="005994"/>
              </a:solidFill>
              <a:latin typeface="Open Sauce Bold" panose="020B0604020202020204" charset="0"/>
              <a:ea typeface="Open Sauce"/>
              <a:cs typeface="Open Sauce"/>
            </a:endParaRPr>
          </a:p>
        </p:txBody>
      </p:sp>
      <p:grpSp>
        <p:nvGrpSpPr>
          <p:cNvPr id="16" name="Group 16" descr="Reflect on practice and analyze data"/>
          <p:cNvGrpSpPr/>
          <p:nvPr/>
        </p:nvGrpSpPr>
        <p:grpSpPr>
          <a:xfrm>
            <a:off x="734821" y="1510593"/>
            <a:ext cx="4611984" cy="476779"/>
            <a:chOff x="0" y="0"/>
            <a:chExt cx="2723706" cy="281572"/>
          </a:xfrm>
        </p:grpSpPr>
        <p:sp>
          <p:nvSpPr>
            <p:cNvPr id="17" name="Freeform 17"/>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CA8818"/>
            </a:solidFill>
            <a:ln cap="rnd">
              <a:noFill/>
              <a:prstDash val="solid"/>
              <a:round/>
            </a:ln>
          </p:spPr>
          <p:txBody>
            <a:bodyPr/>
            <a:lstStyle/>
            <a:p>
              <a:endParaRPr lang="en-US" sz="1200"/>
            </a:p>
          </p:txBody>
        </p:sp>
        <p:sp>
          <p:nvSpPr>
            <p:cNvPr id="18" name="TextBox 18"/>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19" name="TextBox 19"/>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Reflect on Practice and Analyze Data</a:t>
            </a:r>
          </a:p>
        </p:txBody>
      </p:sp>
      <p:grpSp>
        <p:nvGrpSpPr>
          <p:cNvPr id="20" name="Group 20" descr="1"/>
          <p:cNvGrpSpPr/>
          <p:nvPr/>
        </p:nvGrpSpPr>
        <p:grpSpPr>
          <a:xfrm>
            <a:off x="724073" y="1455510"/>
            <a:ext cx="586945" cy="58694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22" name="TextBox 22"/>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685800" y="1541351"/>
            <a:ext cx="625218" cy="397481"/>
          </a:xfrm>
          <a:prstGeom prst="rect">
            <a:avLst/>
          </a:prstGeom>
        </p:spPr>
        <p:txBody>
          <a:bodyPr lIns="0" tIns="0" rIns="0" bIns="0" rtlCol="0" anchor="t">
            <a:spAutoFit/>
          </a:bodyPr>
          <a:lstStyle/>
          <a:p>
            <a:pPr algn="ctr">
              <a:lnSpc>
                <a:spcPts val="3291"/>
              </a:lnSpc>
            </a:pPr>
            <a:r>
              <a:rPr lang="en-US" sz="2742" b="1">
                <a:solidFill>
                  <a:srgbClr val="CA8818"/>
                </a:solidFill>
                <a:latin typeface="Open Sauce Medium"/>
                <a:ea typeface="Open Sauce Medium"/>
                <a:cs typeface="Open Sauce Medium"/>
                <a:sym typeface="Open Sauce Medium"/>
              </a:rPr>
              <a:t>1</a:t>
            </a:r>
          </a:p>
        </p:txBody>
      </p:sp>
      <p:sp>
        <p:nvSpPr>
          <p:cNvPr id="23" name="Freeform 23">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3" name="TextBox 13"/>
          <p:cNvSpPr txBox="1"/>
          <p:nvPr/>
        </p:nvSpPr>
        <p:spPr>
          <a:xfrm>
            <a:off x="860121" y="2220255"/>
            <a:ext cx="9740395" cy="640816"/>
          </a:xfrm>
          <a:prstGeom prst="rect">
            <a:avLst/>
          </a:prstGeom>
        </p:spPr>
        <p:txBody>
          <a:bodyPr lIns="0" tIns="0" rIns="0" bIns="0" rtlCol="0" anchor="t">
            <a:spAutoFit/>
          </a:bodyPr>
          <a:lstStyle/>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Read the Performance Profile (one for Modules 1-4) from left to right and note how the performance descriptors change across the continuum</a:t>
            </a:r>
          </a:p>
        </p:txBody>
      </p:sp>
      <p:sp>
        <p:nvSpPr>
          <p:cNvPr id="15" name="TextBox 15"/>
          <p:cNvSpPr txBox="1"/>
          <p:nvPr/>
        </p:nvSpPr>
        <p:spPr>
          <a:xfrm>
            <a:off x="998409" y="3633183"/>
            <a:ext cx="2067202" cy="441018"/>
          </a:xfrm>
          <a:prstGeom prst="rect">
            <a:avLst/>
          </a:prstGeom>
        </p:spPr>
        <p:txBody>
          <a:bodyPr lIns="0" tIns="0" rIns="0" bIns="0" rtlCol="0" anchor="t">
            <a:spAutoFit/>
          </a:bodyPr>
          <a:lstStyle/>
          <a:p>
            <a:pPr algn="r">
              <a:lnSpc>
                <a:spcPts val="1776"/>
              </a:lnSpc>
              <a:spcBef>
                <a:spcPct val="0"/>
              </a:spcBef>
            </a:pPr>
            <a:r>
              <a:rPr lang="en-US" sz="1269" i="1">
                <a:solidFill>
                  <a:srgbClr val="2F945C"/>
                </a:solidFill>
                <a:latin typeface="Open Sauce Italics"/>
                <a:ea typeface="Open Sauce Italics"/>
                <a:cs typeface="Open Sauce Italics"/>
                <a:sym typeface="Open Sauce Italics"/>
              </a:rPr>
              <a:t>Each indicator starts here and is completed below</a:t>
            </a:r>
          </a:p>
        </p:txBody>
      </p:sp>
      <p:sp>
        <p:nvSpPr>
          <p:cNvPr id="10" name="Freeform 10">
            <a:extLst>
              <a:ext uri="{C183D7F6-B498-43B3-948B-1728B52AA6E4}">
                <adec:decorative xmlns:adec="http://schemas.microsoft.com/office/drawing/2017/decorative" val="1"/>
              </a:ext>
            </a:extLst>
          </p:cNvPr>
          <p:cNvSpPr/>
          <p:nvPr/>
        </p:nvSpPr>
        <p:spPr>
          <a:xfrm rot="-600242">
            <a:off x="3141358" y="3354230"/>
            <a:ext cx="681650" cy="1217232"/>
          </a:xfrm>
          <a:custGeom>
            <a:avLst/>
            <a:gdLst/>
            <a:ahLst/>
            <a:cxnLst/>
            <a:rect l="l" t="t" r="r" b="b"/>
            <a:pathLst>
              <a:path w="1022475" h="1825848">
                <a:moveTo>
                  <a:pt x="0" y="0"/>
                </a:moveTo>
                <a:lnTo>
                  <a:pt x="1022475" y="0"/>
                </a:lnTo>
                <a:lnTo>
                  <a:pt x="1022475" y="1825848"/>
                </a:lnTo>
                <a:lnTo>
                  <a:pt x="0" y="18258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a:off x="3717190" y="3041227"/>
            <a:ext cx="7260433" cy="3084078"/>
          </a:xfrm>
          <a:custGeom>
            <a:avLst/>
            <a:gdLst/>
            <a:ahLst/>
            <a:cxnLst/>
            <a:rect l="l" t="t" r="r" b="b"/>
            <a:pathLst>
              <a:path w="10890650" h="4626117">
                <a:moveTo>
                  <a:pt x="0" y="0"/>
                </a:moveTo>
                <a:lnTo>
                  <a:pt x="10890650" y="0"/>
                </a:lnTo>
                <a:lnTo>
                  <a:pt x="10890650" y="4626117"/>
                </a:lnTo>
                <a:lnTo>
                  <a:pt x="0" y="4626117"/>
                </a:lnTo>
                <a:lnTo>
                  <a:pt x="0" y="0"/>
                </a:lnTo>
                <a:close/>
              </a:path>
            </a:pathLst>
          </a:custGeom>
          <a:blipFill>
            <a:blip r:embed="rId7"/>
            <a:stretch>
              <a:fillRect/>
            </a:stretch>
          </a:blipFill>
        </p:spPr>
        <p:txBody>
          <a:bodyPr/>
          <a:lstStyle/>
          <a:p>
            <a:endParaRPr lang="en-US" sz="1200"/>
          </a:p>
        </p:txBody>
      </p:sp>
      <p:sp>
        <p:nvSpPr>
          <p:cNvPr id="14" name="TextBox 14"/>
          <p:cNvSpPr txBox="1"/>
          <p:nvPr/>
        </p:nvSpPr>
        <p:spPr>
          <a:xfrm>
            <a:off x="540491" y="5036866"/>
            <a:ext cx="3033460" cy="622030"/>
          </a:xfrm>
          <a:prstGeom prst="rect">
            <a:avLst/>
          </a:prstGeom>
        </p:spPr>
        <p:txBody>
          <a:bodyPr lIns="0" tIns="0" rIns="0" bIns="0" rtlCol="0" anchor="t">
            <a:spAutoFit/>
          </a:bodyPr>
          <a:lstStyle/>
          <a:p>
            <a:pPr algn="r">
              <a:lnSpc>
                <a:spcPts val="2523"/>
              </a:lnSpc>
              <a:spcBef>
                <a:spcPct val="0"/>
              </a:spcBef>
            </a:pPr>
            <a:r>
              <a:rPr lang="en-US" sz="1802" i="1" dirty="0">
                <a:solidFill>
                  <a:srgbClr val="005994"/>
                </a:solidFill>
                <a:latin typeface="Open Sauce Italics"/>
                <a:ea typeface="Open Sauce Italics"/>
                <a:cs typeface="Open Sauce Italics"/>
                <a:sym typeface="Open Sauce Italics"/>
              </a:rPr>
              <a:t>An excerpt showing one indicator of several for Module 1</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1" name="TextBox 11"/>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21</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9" name="TextBox 9"/>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INITIAL </a:t>
            </a:r>
            <a:r>
              <a:rPr lang="en-US" sz="4234" b="1" spc="-251" dirty="0">
                <a:solidFill>
                  <a:srgbClr val="005994"/>
                </a:solidFill>
                <a:latin typeface="Open Sauce Bold" panose="020B0604020202020204" charset="0"/>
                <a:ea typeface="Open Sauce"/>
                <a:cs typeface="Open Sauce"/>
                <a:sym typeface="Open Sauce"/>
              </a:rPr>
              <a:t>SUMMARY</a:t>
            </a:r>
          </a:p>
        </p:txBody>
      </p:sp>
      <p:grpSp>
        <p:nvGrpSpPr>
          <p:cNvPr id="20" name="Group 20" descr="reflect on practice and analyze data"/>
          <p:cNvGrpSpPr/>
          <p:nvPr/>
        </p:nvGrpSpPr>
        <p:grpSpPr>
          <a:xfrm>
            <a:off x="734821" y="1510593"/>
            <a:ext cx="4611984" cy="476779"/>
            <a:chOff x="0" y="0"/>
            <a:chExt cx="2723706" cy="281572"/>
          </a:xfrm>
        </p:grpSpPr>
        <p:sp>
          <p:nvSpPr>
            <p:cNvPr id="21" name="Freeform 21"/>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CA8818"/>
            </a:solidFill>
            <a:ln cap="rnd">
              <a:noFill/>
              <a:prstDash val="solid"/>
              <a:round/>
            </a:ln>
          </p:spPr>
          <p:txBody>
            <a:bodyPr/>
            <a:lstStyle/>
            <a:p>
              <a:endParaRPr lang="en-US" sz="1200"/>
            </a:p>
          </p:txBody>
        </p:sp>
        <p:sp>
          <p:nvSpPr>
            <p:cNvPr id="22" name="TextBox 22"/>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8" name="TextBox 28"/>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Reflect on Practice and Analyze Data</a:t>
            </a:r>
          </a:p>
        </p:txBody>
      </p:sp>
      <p:grpSp>
        <p:nvGrpSpPr>
          <p:cNvPr id="23" name="Group 23" descr="1"/>
          <p:cNvGrpSpPr/>
          <p:nvPr/>
        </p:nvGrpSpPr>
        <p:grpSpPr>
          <a:xfrm>
            <a:off x="724073" y="1455510"/>
            <a:ext cx="586945" cy="58694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25" name="TextBox 25"/>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9" name="TextBox 29"/>
          <p:cNvSpPr txBox="1"/>
          <p:nvPr/>
        </p:nvSpPr>
        <p:spPr>
          <a:xfrm>
            <a:off x="685800" y="1541351"/>
            <a:ext cx="625218" cy="397481"/>
          </a:xfrm>
          <a:prstGeom prst="rect">
            <a:avLst/>
          </a:prstGeom>
        </p:spPr>
        <p:txBody>
          <a:bodyPr lIns="0" tIns="0" rIns="0" bIns="0" rtlCol="0" anchor="t">
            <a:spAutoFit/>
          </a:bodyPr>
          <a:lstStyle/>
          <a:p>
            <a:pPr algn="ctr">
              <a:lnSpc>
                <a:spcPts val="3291"/>
              </a:lnSpc>
            </a:pPr>
            <a:r>
              <a:rPr lang="en-US" sz="2742" b="1">
                <a:solidFill>
                  <a:srgbClr val="CA8818"/>
                </a:solidFill>
                <a:latin typeface="Open Sauce Medium"/>
                <a:ea typeface="Open Sauce Medium"/>
                <a:cs typeface="Open Sauce Medium"/>
                <a:sym typeface="Open Sauce Medium"/>
              </a:rPr>
              <a:t>1</a:t>
            </a:r>
          </a:p>
        </p:txBody>
      </p:sp>
      <p:sp>
        <p:nvSpPr>
          <p:cNvPr id="26" name="Freeform 26">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7" name="TextBox 27"/>
          <p:cNvSpPr txBox="1"/>
          <p:nvPr/>
        </p:nvSpPr>
        <p:spPr>
          <a:xfrm>
            <a:off x="682884" y="2229179"/>
            <a:ext cx="6165295" cy="3231269"/>
          </a:xfrm>
          <a:prstGeom prst="rect">
            <a:avLst/>
          </a:prstGeom>
        </p:spPr>
        <p:txBody>
          <a:bodyPr lIns="0" tIns="0" rIns="0" bIns="0" rtlCol="0" anchor="t">
            <a:spAutoFit/>
          </a:bodyPr>
          <a:lstStyle/>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Once you have identified the focus area for the module, write an Initial Summary</a:t>
            </a:r>
          </a:p>
          <a:p>
            <a:pPr>
              <a:lnSpc>
                <a:spcPts val="981"/>
              </a:lnSpc>
            </a:pPr>
            <a:endParaRPr lang="en-US" sz="1963" b="1">
              <a:solidFill>
                <a:srgbClr val="005994"/>
              </a:solidFill>
              <a:latin typeface="Open Sauce Bold"/>
              <a:ea typeface="Open Sauce Bold"/>
              <a:cs typeface="Open Sauce Bold"/>
              <a:sym typeface="Open Sauce Bold"/>
            </a:endParaRPr>
          </a:p>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Identify what you as the teacher are doing right now, as well as what students are doing right now </a:t>
            </a:r>
            <a:r>
              <a:rPr lang="en-US" sz="1963">
                <a:solidFill>
                  <a:srgbClr val="005994"/>
                </a:solidFill>
                <a:latin typeface="Open Sauce"/>
                <a:ea typeface="Open Sauce"/>
                <a:cs typeface="Open Sauce"/>
                <a:sym typeface="Open Sauce"/>
              </a:rPr>
              <a:t>(will help to compare your practice at the end of the module)</a:t>
            </a:r>
          </a:p>
          <a:p>
            <a:pPr>
              <a:lnSpc>
                <a:spcPts val="981"/>
              </a:lnSpc>
            </a:pPr>
            <a:endParaRPr lang="en-US" sz="1963">
              <a:solidFill>
                <a:srgbClr val="005994"/>
              </a:solidFill>
              <a:latin typeface="Open Sauce"/>
              <a:ea typeface="Open Sauce"/>
              <a:cs typeface="Open Sauce"/>
              <a:sym typeface="Open Sauce"/>
            </a:endParaRPr>
          </a:p>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This sets the stage for reviewers, so be sure to include any unique situations that contextualize the unique needs of your students</a:t>
            </a:r>
          </a:p>
        </p:txBody>
      </p:sp>
      <p:sp>
        <p:nvSpPr>
          <p:cNvPr id="10" name="Freeform 10">
            <a:extLst>
              <a:ext uri="{C183D7F6-B498-43B3-948B-1728B52AA6E4}">
                <adec:decorative xmlns:adec="http://schemas.microsoft.com/office/drawing/2017/decorative" val="1"/>
              </a:ext>
            </a:extLst>
          </p:cNvPr>
          <p:cNvSpPr/>
          <p:nvPr/>
        </p:nvSpPr>
        <p:spPr>
          <a:xfrm>
            <a:off x="7410445" y="948356"/>
            <a:ext cx="4095755" cy="4756138"/>
          </a:xfrm>
          <a:custGeom>
            <a:avLst/>
            <a:gdLst/>
            <a:ahLst/>
            <a:cxnLst/>
            <a:rect l="l" t="t" r="r" b="b"/>
            <a:pathLst>
              <a:path w="6143633" h="7134207">
                <a:moveTo>
                  <a:pt x="0" y="0"/>
                </a:moveTo>
                <a:lnTo>
                  <a:pt x="6143633" y="0"/>
                </a:lnTo>
                <a:lnTo>
                  <a:pt x="6143633" y="7134207"/>
                </a:lnTo>
                <a:lnTo>
                  <a:pt x="0" y="7134207"/>
                </a:lnTo>
                <a:lnTo>
                  <a:pt x="0" y="0"/>
                </a:lnTo>
                <a:close/>
              </a:path>
            </a:pathLst>
          </a:custGeom>
          <a:blipFill>
            <a:blip r:embed="rId6"/>
            <a:stretch>
              <a:fillRect l="-63347" r="-14882" b="-2065"/>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30" name="TextBox 3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22</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430559" y="-6581758"/>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9" name="TextBox 9"/>
          <p:cNvSpPr txBox="1">
            <a:spLocks noGrp="1"/>
          </p:cNvSpPr>
          <p:nvPr>
            <p:ph type="title" idx="4294967295"/>
          </p:nvPr>
        </p:nvSpPr>
        <p:spPr>
          <a:xfrm>
            <a:off x="685800" y="730250"/>
            <a:ext cx="11336867"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 </a:t>
            </a:r>
            <a:r>
              <a:rPr lang="en-US" sz="4234" b="1" spc="-251" dirty="0">
                <a:solidFill>
                  <a:srgbClr val="005994"/>
                </a:solidFill>
                <a:latin typeface="Open Sauce Bold" panose="020B0604020202020204" charset="0"/>
                <a:ea typeface="Open Sauce"/>
                <a:cs typeface="Open Sauce"/>
                <a:sym typeface="Open Sauce"/>
              </a:rPr>
              <a:t>MODULE PROCESS – PHASE 2</a:t>
            </a:r>
            <a:endParaRPr lang="en-US" sz="4234" b="1" spc="-251" dirty="0">
              <a:solidFill>
                <a:srgbClr val="005994"/>
              </a:solidFill>
              <a:latin typeface="Open Sauce Bold" panose="020B0604020202020204" charset="0"/>
              <a:ea typeface="Open Sauce"/>
              <a:cs typeface="Open Sauce"/>
            </a:endParaRPr>
          </a:p>
        </p:txBody>
      </p:sp>
      <p:sp>
        <p:nvSpPr>
          <p:cNvPr id="17" name="TextBox 17"/>
          <p:cNvSpPr txBox="1"/>
          <p:nvPr/>
        </p:nvSpPr>
        <p:spPr>
          <a:xfrm>
            <a:off x="1022694" y="2290963"/>
            <a:ext cx="6837885" cy="3467168"/>
          </a:xfrm>
          <a:prstGeom prst="rect">
            <a:avLst/>
          </a:prstGeom>
        </p:spPr>
        <p:txBody>
          <a:bodyPr lIns="0" tIns="0" rIns="0" bIns="0" rtlCol="0" anchor="t">
            <a:spAutoFit/>
          </a:bodyPr>
          <a:lstStyle/>
          <a:p>
            <a:pPr marL="423778" lvl="1" indent="-211677">
              <a:lnSpc>
                <a:spcPts val="2592"/>
              </a:lnSpc>
              <a:buFont typeface="Arial"/>
              <a:buChar char="•"/>
            </a:pPr>
            <a:r>
              <a:rPr lang="en-US" sz="1963" b="1" dirty="0">
                <a:solidFill>
                  <a:srgbClr val="005994"/>
                </a:solidFill>
                <a:latin typeface="Open Sauce Bold"/>
                <a:ea typeface="Open Sauce Bold"/>
                <a:cs typeface="Open Sauce Bold"/>
                <a:sym typeface="Open Sauce Bold"/>
              </a:rPr>
              <a:t>Set a Professional Growth Goal for the module </a:t>
            </a:r>
            <a:endParaRPr lang="en-US" sz="1200" dirty="0"/>
          </a:p>
          <a:p>
            <a:pPr>
              <a:lnSpc>
                <a:spcPts val="2152"/>
              </a:lnSpc>
            </a:pPr>
            <a:r>
              <a:rPr lang="en-US" sz="1600" dirty="0">
                <a:solidFill>
                  <a:srgbClr val="005994"/>
                </a:solidFill>
                <a:latin typeface="Open Sauce"/>
                <a:ea typeface="Open Sauce"/>
                <a:cs typeface="Open Sauce"/>
                <a:sym typeface="Open Sauce"/>
              </a:rPr>
              <a:t>Must be achievable with </a:t>
            </a:r>
            <a:r>
              <a:rPr lang="en-US" sz="1600" dirty="0">
                <a:solidFill>
                  <a:srgbClr val="005994"/>
                </a:solidFill>
                <a:highlight>
                  <a:srgbClr val="FFFF00"/>
                </a:highlight>
                <a:latin typeface="Open Sauce"/>
                <a:ea typeface="Open Sauce"/>
                <a:cs typeface="Open Sauce"/>
                <a:sym typeface="Open Sauce"/>
              </a:rPr>
              <a:t>8-10 week time frame</a:t>
            </a:r>
            <a:endParaRPr lang="en-US" sz="1600" dirty="0">
              <a:solidFill>
                <a:srgbClr val="005994"/>
              </a:solidFill>
              <a:highlight>
                <a:srgbClr val="FFFF00"/>
              </a:highlight>
              <a:latin typeface="Open Sauce"/>
              <a:ea typeface="Open Sauce"/>
              <a:cs typeface="Open Sauce"/>
            </a:endParaRPr>
          </a:p>
          <a:p>
            <a:pPr>
              <a:lnSpc>
                <a:spcPts val="2152"/>
              </a:lnSpc>
            </a:pPr>
            <a:r>
              <a:rPr lang="en-US" sz="1600" dirty="0">
                <a:solidFill>
                  <a:srgbClr val="005994"/>
                </a:solidFill>
                <a:latin typeface="Open Sauce"/>
                <a:ea typeface="Open Sauce"/>
                <a:cs typeface="Open Sauce"/>
                <a:sym typeface="Open Sauce"/>
              </a:rPr>
              <a:t>Connect to selected </a:t>
            </a:r>
            <a:r>
              <a:rPr lang="en-US" sz="1600" dirty="0">
                <a:solidFill>
                  <a:srgbClr val="005994"/>
                </a:solidFill>
                <a:highlight>
                  <a:srgbClr val="FFFF00"/>
                </a:highlight>
                <a:latin typeface="Open Sauce"/>
                <a:ea typeface="Open Sauce"/>
                <a:cs typeface="Open Sauce"/>
                <a:sym typeface="Open Sauce"/>
              </a:rPr>
              <a:t>CCT Performance Profile Indicator</a:t>
            </a:r>
            <a:endParaRPr lang="en-US" sz="1200" dirty="0">
              <a:highlight>
                <a:srgbClr val="FFFF00"/>
              </a:highlight>
            </a:endParaRPr>
          </a:p>
          <a:p>
            <a:pPr>
              <a:lnSpc>
                <a:spcPts val="2152"/>
              </a:lnSpc>
            </a:pPr>
            <a:r>
              <a:rPr lang="en-US" sz="1630" dirty="0">
                <a:solidFill>
                  <a:srgbClr val="005994"/>
                </a:solidFill>
                <a:latin typeface="Open Sauce"/>
                <a:ea typeface="Open Sauce"/>
                <a:cs typeface="Open Sauce"/>
                <a:sym typeface="Open Sauce"/>
              </a:rPr>
              <a:t>Indicates what you the teacher want to learn to improve practice</a:t>
            </a:r>
          </a:p>
          <a:p>
            <a:pPr>
              <a:lnSpc>
                <a:spcPts val="2152"/>
              </a:lnSpc>
            </a:pPr>
            <a:r>
              <a:rPr lang="en-US" sz="1630" dirty="0">
                <a:solidFill>
                  <a:srgbClr val="005994"/>
                </a:solidFill>
                <a:latin typeface="Open Sauce"/>
                <a:ea typeface="Open Sauce"/>
                <a:cs typeface="Open Sauce"/>
                <a:sym typeface="Open Sauce"/>
              </a:rPr>
              <a:t>and the anticipated positive impact on students</a:t>
            </a:r>
          </a:p>
          <a:p>
            <a:pPr>
              <a:lnSpc>
                <a:spcPts val="815"/>
              </a:lnSpc>
            </a:pPr>
            <a:endParaRPr lang="en-US" sz="1630" dirty="0">
              <a:solidFill>
                <a:srgbClr val="005994"/>
              </a:solidFill>
              <a:latin typeface="Open Sauce"/>
              <a:ea typeface="Open Sauce"/>
              <a:cs typeface="Open Sauce"/>
              <a:sym typeface="Open Sauce"/>
            </a:endParaRPr>
          </a:p>
          <a:p>
            <a:pPr marL="423778" lvl="1" indent="-211677">
              <a:lnSpc>
                <a:spcPts val="2592"/>
              </a:lnSpc>
              <a:buFont typeface="Arial"/>
              <a:buChar char="•"/>
            </a:pPr>
            <a:r>
              <a:rPr lang="en-US" sz="1963" b="1" dirty="0">
                <a:solidFill>
                  <a:srgbClr val="005994"/>
                </a:solidFill>
                <a:latin typeface="Open Sauce Bold"/>
                <a:ea typeface="Open Sauce Bold"/>
                <a:cs typeface="Open Sauce Bold"/>
                <a:sym typeface="Open Sauce Bold"/>
              </a:rPr>
              <a:t>Create a Professional Growth Action Plan (PGAP) </a:t>
            </a:r>
            <a:endParaRPr lang="en-US" sz="1963" b="1" dirty="0">
              <a:solidFill>
                <a:srgbClr val="005994"/>
              </a:solidFill>
              <a:latin typeface="Open Sauce Bold"/>
              <a:ea typeface="Open Sauce Bold"/>
              <a:cs typeface="Open Sauce Bold"/>
            </a:endParaRPr>
          </a:p>
          <a:p>
            <a:pPr>
              <a:lnSpc>
                <a:spcPts val="2152"/>
              </a:lnSpc>
            </a:pPr>
            <a:r>
              <a:rPr lang="en-US" sz="1630" dirty="0">
                <a:solidFill>
                  <a:srgbClr val="005994"/>
                </a:solidFill>
                <a:latin typeface="Open Sauce"/>
                <a:ea typeface="Open Sauce"/>
                <a:cs typeface="Open Sauce"/>
                <a:sym typeface="Open Sauce"/>
              </a:rPr>
              <a:t>Details on the next page</a:t>
            </a:r>
          </a:p>
          <a:p>
            <a:pPr>
              <a:lnSpc>
                <a:spcPts val="981"/>
              </a:lnSpc>
            </a:pPr>
            <a:endParaRPr lang="en-US" sz="1630" dirty="0">
              <a:solidFill>
                <a:srgbClr val="005994"/>
              </a:solidFill>
              <a:latin typeface="Open Sauce"/>
              <a:ea typeface="Open Sauce"/>
              <a:cs typeface="Open Sauce"/>
              <a:sym typeface="Open Sauce"/>
            </a:endParaRPr>
          </a:p>
          <a:p>
            <a:pPr marL="423778" lvl="1" indent="-211677">
              <a:lnSpc>
                <a:spcPts val="2592"/>
              </a:lnSpc>
              <a:buFont typeface="Arial"/>
              <a:buChar char="•"/>
            </a:pPr>
            <a:r>
              <a:rPr lang="en-US" sz="1963" b="1" dirty="0">
                <a:solidFill>
                  <a:srgbClr val="005994"/>
                </a:solidFill>
                <a:latin typeface="Open Sauce Bold"/>
                <a:ea typeface="Open Sauce Bold"/>
                <a:cs typeface="Open Sauce Bold"/>
                <a:sym typeface="Open Sauce Bold"/>
              </a:rPr>
              <a:t>Submit it to the administrator </a:t>
            </a:r>
            <a:endParaRPr lang="en-US" sz="1963" b="1" dirty="0">
              <a:solidFill>
                <a:srgbClr val="005994"/>
              </a:solidFill>
              <a:latin typeface="Open Sauce Bold"/>
              <a:ea typeface="Open Sauce Bold"/>
              <a:cs typeface="Open Sauce Bold"/>
            </a:endParaRPr>
          </a:p>
          <a:p>
            <a:pPr>
              <a:lnSpc>
                <a:spcPts val="2240"/>
              </a:lnSpc>
            </a:pPr>
            <a:r>
              <a:rPr lang="en-US" sz="1697" dirty="0">
                <a:solidFill>
                  <a:srgbClr val="005994"/>
                </a:solidFill>
                <a:latin typeface="Open Sauce"/>
                <a:ea typeface="Open Sauce"/>
                <a:cs typeface="Open Sauce"/>
                <a:sym typeface="Open Sauce"/>
              </a:rPr>
              <a:t>The administrator signing off indicates they will support the plan</a:t>
            </a:r>
          </a:p>
          <a:p>
            <a:pPr>
              <a:lnSpc>
                <a:spcPts val="2240"/>
              </a:lnSpc>
            </a:pPr>
            <a:r>
              <a:rPr lang="en-US" sz="1697" dirty="0">
                <a:solidFill>
                  <a:srgbClr val="005994"/>
                </a:solidFill>
                <a:latin typeface="Open Sauce"/>
                <a:ea typeface="Open Sauce"/>
                <a:cs typeface="Open Sauce"/>
                <a:sym typeface="Open Sauce"/>
              </a:rPr>
              <a:t>This does not guarantee requested resources will be provided</a:t>
            </a:r>
          </a:p>
          <a:p>
            <a:pPr>
              <a:lnSpc>
                <a:spcPts val="2240"/>
              </a:lnSpc>
            </a:pPr>
            <a:r>
              <a:rPr lang="en-US" sz="1697" dirty="0">
                <a:solidFill>
                  <a:srgbClr val="005994"/>
                </a:solidFill>
                <a:latin typeface="Open Sauce"/>
                <a:ea typeface="Open Sauce"/>
                <a:cs typeface="Open Sauce"/>
                <a:sym typeface="Open Sauce"/>
              </a:rPr>
              <a:t>Only one PGAP can be submitted at a time</a:t>
            </a:r>
          </a:p>
        </p:txBody>
      </p:sp>
      <p:grpSp>
        <p:nvGrpSpPr>
          <p:cNvPr id="27" name="Group 27" descr="set goals for professional learning"/>
          <p:cNvGrpSpPr/>
          <p:nvPr/>
        </p:nvGrpSpPr>
        <p:grpSpPr>
          <a:xfrm>
            <a:off x="734821" y="1510593"/>
            <a:ext cx="4611984" cy="476779"/>
            <a:chOff x="0" y="0"/>
            <a:chExt cx="2723706" cy="281572"/>
          </a:xfrm>
        </p:grpSpPr>
        <p:sp>
          <p:nvSpPr>
            <p:cNvPr id="28" name="Freeform 28"/>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sz="1200"/>
            </a:p>
          </p:txBody>
        </p:sp>
        <p:sp>
          <p:nvSpPr>
            <p:cNvPr id="29" name="TextBox 29"/>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30" name="TextBox 30"/>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Set Goals for Professional Learning</a:t>
            </a:r>
          </a:p>
        </p:txBody>
      </p:sp>
      <p:grpSp>
        <p:nvGrpSpPr>
          <p:cNvPr id="18" name="Group 18" descr="Image of a sample of this phase. shows a document that says &quot;I Will Learn&quot; with faux handwriting finishing the sentence as &quot;new strategies for fostering appropriate student behavior. Another text below says &quot;As a result, students will&quot; with faux handwriting finishing the statement as &quot;interrupt less and be more actively engaged during reading instruction&quot;"/>
          <p:cNvGrpSpPr/>
          <p:nvPr/>
        </p:nvGrpSpPr>
        <p:grpSpPr>
          <a:xfrm>
            <a:off x="7950004" y="1510536"/>
            <a:ext cx="3997184" cy="4300984"/>
            <a:chOff x="0" y="0"/>
            <a:chExt cx="1778673" cy="1936918"/>
          </a:xfrm>
        </p:grpSpPr>
        <p:sp>
          <p:nvSpPr>
            <p:cNvPr id="19" name="Freeform 19"/>
            <p:cNvSpPr/>
            <p:nvPr/>
          </p:nvSpPr>
          <p:spPr>
            <a:xfrm>
              <a:off x="0" y="0"/>
              <a:ext cx="1778673" cy="1936918"/>
            </a:xfrm>
            <a:custGeom>
              <a:avLst/>
              <a:gdLst/>
              <a:ahLst/>
              <a:cxnLst/>
              <a:rect l="l" t="t" r="r" b="b"/>
              <a:pathLst>
                <a:path w="1778673" h="1936918">
                  <a:moveTo>
                    <a:pt x="43106" y="0"/>
                  </a:moveTo>
                  <a:lnTo>
                    <a:pt x="1735567" y="0"/>
                  </a:lnTo>
                  <a:cubicBezTo>
                    <a:pt x="1759373" y="0"/>
                    <a:pt x="1778673" y="19299"/>
                    <a:pt x="1778673" y="43106"/>
                  </a:cubicBezTo>
                  <a:lnTo>
                    <a:pt x="1778673" y="1893812"/>
                  </a:lnTo>
                  <a:cubicBezTo>
                    <a:pt x="1778673" y="1917619"/>
                    <a:pt x="1759373" y="1936918"/>
                    <a:pt x="1735567" y="1936918"/>
                  </a:cubicBezTo>
                  <a:lnTo>
                    <a:pt x="43106" y="1936918"/>
                  </a:lnTo>
                  <a:cubicBezTo>
                    <a:pt x="19299" y="1936918"/>
                    <a:pt x="0" y="1917619"/>
                    <a:pt x="0" y="1893812"/>
                  </a:cubicBezTo>
                  <a:lnTo>
                    <a:pt x="0" y="43106"/>
                  </a:lnTo>
                  <a:cubicBezTo>
                    <a:pt x="0" y="19299"/>
                    <a:pt x="19299" y="0"/>
                    <a:pt x="43106" y="0"/>
                  </a:cubicBezTo>
                  <a:close/>
                </a:path>
              </a:pathLst>
            </a:custGeom>
            <a:solidFill>
              <a:srgbClr val="FFFFFF"/>
            </a:solidFill>
          </p:spPr>
          <p:txBody>
            <a:bodyPr/>
            <a:lstStyle/>
            <a:p>
              <a:endParaRPr lang="en-US" sz="1200"/>
            </a:p>
          </p:txBody>
        </p:sp>
        <p:sp>
          <p:nvSpPr>
            <p:cNvPr id="20" name="TextBox 20"/>
            <p:cNvSpPr txBox="1"/>
            <p:nvPr/>
          </p:nvSpPr>
          <p:spPr>
            <a:xfrm>
              <a:off x="0" y="-28575"/>
              <a:ext cx="1778673" cy="1965493"/>
            </a:xfrm>
            <a:prstGeom prst="rect">
              <a:avLst/>
            </a:prstGeom>
          </p:spPr>
          <p:txBody>
            <a:bodyPr lIns="31523" tIns="31523" rIns="31523" bIns="31523" rtlCol="0" anchor="ctr"/>
            <a:lstStyle/>
            <a:p>
              <a:pPr algn="ctr">
                <a:lnSpc>
                  <a:spcPts val="1773"/>
                </a:lnSpc>
                <a:spcBef>
                  <a:spcPct val="0"/>
                </a:spcBef>
              </a:pPr>
              <a:endParaRPr sz="1200"/>
            </a:p>
          </p:txBody>
        </p:sp>
      </p:grpSp>
      <p:grpSp>
        <p:nvGrpSpPr>
          <p:cNvPr id="31" name="Group 31" descr="2"/>
          <p:cNvGrpSpPr/>
          <p:nvPr/>
        </p:nvGrpSpPr>
        <p:grpSpPr>
          <a:xfrm>
            <a:off x="724073" y="1455510"/>
            <a:ext cx="586945" cy="586945"/>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33" name="TextBox 33"/>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35" name="TextBox 35"/>
          <p:cNvSpPr txBox="1"/>
          <p:nvPr/>
        </p:nvSpPr>
        <p:spPr>
          <a:xfrm>
            <a:off x="704937" y="1559566"/>
            <a:ext cx="625218" cy="360804"/>
          </a:xfrm>
          <a:prstGeom prst="rect">
            <a:avLst/>
          </a:prstGeom>
        </p:spPr>
        <p:txBody>
          <a:bodyPr lIns="0" tIns="0" rIns="0" bIns="0" rtlCol="0" anchor="t">
            <a:spAutoFit/>
          </a:bodyPr>
          <a:lstStyle/>
          <a:p>
            <a:pPr algn="ctr">
              <a:lnSpc>
                <a:spcPts val="2971"/>
              </a:lnSpc>
            </a:pPr>
            <a:r>
              <a:rPr lang="en-US" sz="2475" b="1">
                <a:solidFill>
                  <a:srgbClr val="4E97BB"/>
                </a:solidFill>
                <a:latin typeface="Open Sauce Medium"/>
                <a:ea typeface="Open Sauce Medium"/>
                <a:cs typeface="Open Sauce Medium"/>
                <a:sym typeface="Open Sauce Medium"/>
              </a:rPr>
              <a:t>2</a:t>
            </a:r>
          </a:p>
        </p:txBody>
      </p:sp>
      <p:sp>
        <p:nvSpPr>
          <p:cNvPr id="34" name="Freeform 34">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1" name="TextBox 21"/>
          <p:cNvSpPr txBox="1"/>
          <p:nvPr/>
        </p:nvSpPr>
        <p:spPr>
          <a:xfrm>
            <a:off x="9181163" y="1693491"/>
            <a:ext cx="1643183" cy="401328"/>
          </a:xfrm>
          <a:prstGeom prst="rect">
            <a:avLst/>
          </a:prstGeom>
        </p:spPr>
        <p:txBody>
          <a:bodyPr lIns="0" tIns="0" rIns="0" bIns="0" rtlCol="0" anchor="t">
            <a:spAutoFit/>
          </a:bodyPr>
          <a:lstStyle/>
          <a:p>
            <a:pPr algn="ctr">
              <a:lnSpc>
                <a:spcPts val="3360"/>
              </a:lnSpc>
            </a:pPr>
            <a:r>
              <a:rPr lang="en-US" sz="2545" b="1" dirty="0">
                <a:solidFill>
                  <a:srgbClr val="2F945C"/>
                </a:solidFill>
                <a:latin typeface="Open Sauce Bold"/>
                <a:ea typeface="Open Sauce Bold"/>
                <a:cs typeface="Open Sauce Bold"/>
                <a:sym typeface="Open Sauce Bold"/>
              </a:rPr>
              <a:t>SAMPLE </a:t>
            </a:r>
          </a:p>
        </p:txBody>
      </p:sp>
      <p:sp>
        <p:nvSpPr>
          <p:cNvPr id="22" name="TextBox 22"/>
          <p:cNvSpPr txBox="1"/>
          <p:nvPr/>
        </p:nvSpPr>
        <p:spPr>
          <a:xfrm>
            <a:off x="8918265" y="2106566"/>
            <a:ext cx="2168979" cy="213585"/>
          </a:xfrm>
          <a:prstGeom prst="rect">
            <a:avLst/>
          </a:prstGeom>
        </p:spPr>
        <p:txBody>
          <a:bodyPr lIns="0" tIns="0" rIns="0" bIns="0" rtlCol="0" anchor="t">
            <a:spAutoFit/>
          </a:bodyPr>
          <a:lstStyle/>
          <a:p>
            <a:pPr algn="ctr">
              <a:lnSpc>
                <a:spcPts val="1829"/>
              </a:lnSpc>
            </a:pPr>
            <a:r>
              <a:rPr lang="en-US" sz="1386" i="1">
                <a:solidFill>
                  <a:srgbClr val="2F945C"/>
                </a:solidFill>
                <a:latin typeface="Open Sauce Italics"/>
                <a:ea typeface="Open Sauce Italics"/>
                <a:cs typeface="Open Sauce Italics"/>
                <a:sym typeface="Open Sauce Italics"/>
              </a:rPr>
              <a:t>Replicate this formula</a:t>
            </a:r>
          </a:p>
        </p:txBody>
      </p:sp>
      <p:sp>
        <p:nvSpPr>
          <p:cNvPr id="23" name="TextBox 23"/>
          <p:cNvSpPr txBox="1"/>
          <p:nvPr/>
        </p:nvSpPr>
        <p:spPr>
          <a:xfrm>
            <a:off x="8160028" y="2513972"/>
            <a:ext cx="1842727" cy="355097"/>
          </a:xfrm>
          <a:prstGeom prst="rect">
            <a:avLst/>
          </a:prstGeom>
        </p:spPr>
        <p:txBody>
          <a:bodyPr lIns="0" tIns="0" rIns="0" bIns="0" rtlCol="0" anchor="t">
            <a:spAutoFit/>
          </a:bodyPr>
          <a:lstStyle/>
          <a:p>
            <a:pPr>
              <a:lnSpc>
                <a:spcPts val="3009"/>
              </a:lnSpc>
            </a:pPr>
            <a:r>
              <a:rPr lang="en-US" sz="2279" b="1" i="1" dirty="0">
                <a:solidFill>
                  <a:srgbClr val="005994"/>
                </a:solidFill>
                <a:latin typeface="Open Sauce Bold Italics"/>
                <a:ea typeface="Open Sauce Bold Italics"/>
                <a:cs typeface="Open Sauce Bold Italics"/>
                <a:sym typeface="Open Sauce Bold Italics"/>
              </a:rPr>
              <a:t>I will learn...</a:t>
            </a:r>
          </a:p>
        </p:txBody>
      </p:sp>
      <p:sp>
        <p:nvSpPr>
          <p:cNvPr id="25" name="TextBox 25"/>
          <p:cNvSpPr txBox="1"/>
          <p:nvPr/>
        </p:nvSpPr>
        <p:spPr>
          <a:xfrm>
            <a:off x="8139842" y="2850637"/>
            <a:ext cx="3731773" cy="1162241"/>
          </a:xfrm>
          <a:prstGeom prst="rect">
            <a:avLst/>
          </a:prstGeom>
        </p:spPr>
        <p:txBody>
          <a:bodyPr wrap="square" lIns="0" tIns="0" rIns="0" bIns="0" rtlCol="0" anchor="t">
            <a:spAutoFit/>
          </a:bodyPr>
          <a:lstStyle/>
          <a:p>
            <a:pPr>
              <a:lnSpc>
                <a:spcPts val="3120"/>
              </a:lnSpc>
            </a:pPr>
            <a:r>
              <a:rPr lang="en-US" sz="2363" dirty="0">
                <a:solidFill>
                  <a:srgbClr val="005994"/>
                </a:solidFill>
                <a:latin typeface="Open Sauce" panose="020B0604020202020204" charset="0"/>
                <a:ea typeface="Biro Script Plus"/>
                <a:cs typeface="Biro Script Plus"/>
                <a:sym typeface="Biro Script Plus"/>
              </a:rPr>
              <a:t>new strategies for fostering appropriate student behavior</a:t>
            </a:r>
          </a:p>
        </p:txBody>
      </p:sp>
      <p:sp>
        <p:nvSpPr>
          <p:cNvPr id="24" name="TextBox 24"/>
          <p:cNvSpPr txBox="1"/>
          <p:nvPr/>
        </p:nvSpPr>
        <p:spPr>
          <a:xfrm>
            <a:off x="8091112" y="4099162"/>
            <a:ext cx="3775243" cy="355097"/>
          </a:xfrm>
          <a:prstGeom prst="rect">
            <a:avLst/>
          </a:prstGeom>
        </p:spPr>
        <p:txBody>
          <a:bodyPr lIns="0" tIns="0" rIns="0" bIns="0" rtlCol="0" anchor="t">
            <a:spAutoFit/>
          </a:bodyPr>
          <a:lstStyle/>
          <a:p>
            <a:pPr>
              <a:lnSpc>
                <a:spcPts val="3009"/>
              </a:lnSpc>
            </a:pPr>
            <a:r>
              <a:rPr lang="en-US" sz="2279" b="1" i="1">
                <a:solidFill>
                  <a:srgbClr val="005994"/>
                </a:solidFill>
                <a:latin typeface="Open Sauce Bold Italics"/>
                <a:ea typeface="Open Sauce Bold Italics"/>
                <a:cs typeface="Open Sauce Bold Italics"/>
                <a:sym typeface="Open Sauce Bold Italics"/>
              </a:rPr>
              <a:t>As a result, students will...</a:t>
            </a:r>
          </a:p>
        </p:txBody>
      </p:sp>
      <p:sp>
        <p:nvSpPr>
          <p:cNvPr id="26" name="TextBox 26"/>
          <p:cNvSpPr txBox="1"/>
          <p:nvPr/>
        </p:nvSpPr>
        <p:spPr>
          <a:xfrm>
            <a:off x="8122939" y="4434703"/>
            <a:ext cx="3711588" cy="1162369"/>
          </a:xfrm>
          <a:prstGeom prst="rect">
            <a:avLst/>
          </a:prstGeom>
        </p:spPr>
        <p:txBody>
          <a:bodyPr lIns="0" tIns="0" rIns="0" bIns="0" rtlCol="0" anchor="t">
            <a:spAutoFit/>
          </a:bodyPr>
          <a:lstStyle/>
          <a:p>
            <a:pPr>
              <a:lnSpc>
                <a:spcPts val="3123"/>
              </a:lnSpc>
            </a:pPr>
            <a:r>
              <a:rPr lang="en-US" sz="2366" dirty="0">
                <a:solidFill>
                  <a:srgbClr val="005994"/>
                </a:solidFill>
                <a:latin typeface="Open Sauce" panose="020B0604020202020204" charset="0"/>
                <a:ea typeface="Biro Script Plus"/>
                <a:cs typeface="Biro Script Plus"/>
                <a:sym typeface="Biro Script Plus"/>
              </a:rPr>
              <a:t>interrupt less and be more actively engaged during reading instruction</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23</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9" name="TextBox 9"/>
          <p:cNvSpPr txBox="1">
            <a:spLocks noGrp="1"/>
          </p:cNvSpPr>
          <p:nvPr>
            <p:ph type="title" idx="4294967295"/>
          </p:nvPr>
        </p:nvSpPr>
        <p:spPr>
          <a:xfrm>
            <a:off x="685801" y="730250"/>
            <a:ext cx="106304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PROFESSIONAL GROWTH </a:t>
            </a:r>
            <a:r>
              <a:rPr lang="en-US" sz="4234" b="1" spc="-251" dirty="0">
                <a:solidFill>
                  <a:srgbClr val="005994"/>
                </a:solidFill>
                <a:latin typeface="Open Sauce Bold" panose="020B0604020202020204" charset="0"/>
                <a:ea typeface="Open Sauce Bold"/>
                <a:cs typeface="Open Sauce Bold"/>
                <a:sym typeface="Open Sauce Bold"/>
              </a:rPr>
              <a:t>ACTION </a:t>
            </a:r>
            <a:r>
              <a:rPr lang="en-US" sz="4234" b="1" spc="-251" dirty="0">
                <a:solidFill>
                  <a:srgbClr val="005994"/>
                </a:solidFill>
                <a:latin typeface="Open Sauce Bold" panose="020B0604020202020204" charset="0"/>
                <a:ea typeface="Open Sauce"/>
                <a:cs typeface="Open Sauce"/>
                <a:sym typeface="Open Sauce"/>
              </a:rPr>
              <a:t>PLANS</a:t>
            </a:r>
            <a:endParaRPr lang="en-US" sz="4234" b="1" spc="-251" dirty="0">
              <a:solidFill>
                <a:srgbClr val="005994"/>
              </a:solidFill>
              <a:latin typeface="Open Sauce Bold" panose="020B0604020202020204" charset="0"/>
              <a:ea typeface="Open Sauce"/>
              <a:cs typeface="Open Sauce"/>
            </a:endParaRPr>
          </a:p>
        </p:txBody>
      </p:sp>
      <p:grpSp>
        <p:nvGrpSpPr>
          <p:cNvPr id="12" name="Group 12" descr="set goals for professional learning"/>
          <p:cNvGrpSpPr/>
          <p:nvPr/>
        </p:nvGrpSpPr>
        <p:grpSpPr>
          <a:xfrm>
            <a:off x="734821" y="1510593"/>
            <a:ext cx="4611984" cy="476779"/>
            <a:chOff x="0" y="0"/>
            <a:chExt cx="2723706" cy="281572"/>
          </a:xfrm>
        </p:grpSpPr>
        <p:sp>
          <p:nvSpPr>
            <p:cNvPr id="13" name="Freeform 13"/>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sz="1200"/>
            </a:p>
          </p:txBody>
        </p:sp>
        <p:sp>
          <p:nvSpPr>
            <p:cNvPr id="14" name="TextBox 14"/>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15" name="TextBox 15"/>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Set Goals for Professional Learning</a:t>
            </a:r>
          </a:p>
        </p:txBody>
      </p:sp>
      <p:grpSp>
        <p:nvGrpSpPr>
          <p:cNvPr id="16" name="Group 16" descr="2"/>
          <p:cNvGrpSpPr/>
          <p:nvPr/>
        </p:nvGrpSpPr>
        <p:grpSpPr>
          <a:xfrm>
            <a:off x="724073" y="1455510"/>
            <a:ext cx="586945" cy="586945"/>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8" name="TextBox 18"/>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0" name="TextBox 20"/>
          <p:cNvSpPr txBox="1"/>
          <p:nvPr/>
        </p:nvSpPr>
        <p:spPr>
          <a:xfrm>
            <a:off x="704937" y="1559566"/>
            <a:ext cx="625218" cy="360804"/>
          </a:xfrm>
          <a:prstGeom prst="rect">
            <a:avLst/>
          </a:prstGeom>
        </p:spPr>
        <p:txBody>
          <a:bodyPr lIns="0" tIns="0" rIns="0" bIns="0" rtlCol="0" anchor="t">
            <a:spAutoFit/>
          </a:bodyPr>
          <a:lstStyle/>
          <a:p>
            <a:pPr algn="ctr">
              <a:lnSpc>
                <a:spcPts val="2971"/>
              </a:lnSpc>
            </a:pPr>
            <a:r>
              <a:rPr lang="en-US" sz="2475" b="1">
                <a:solidFill>
                  <a:srgbClr val="4E97BB"/>
                </a:solidFill>
                <a:latin typeface="Open Sauce Medium"/>
                <a:ea typeface="Open Sauce Medium"/>
                <a:cs typeface="Open Sauce Medium"/>
                <a:sym typeface="Open Sauce Medium"/>
              </a:rPr>
              <a:t>2</a:t>
            </a:r>
          </a:p>
        </p:txBody>
      </p:sp>
      <p:sp>
        <p:nvSpPr>
          <p:cNvPr id="19" name="Freeform 19">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1" name="TextBox 11"/>
          <p:cNvSpPr txBox="1"/>
          <p:nvPr/>
        </p:nvSpPr>
        <p:spPr>
          <a:xfrm>
            <a:off x="685799" y="2151670"/>
            <a:ext cx="11506201" cy="1574149"/>
          </a:xfrm>
          <a:prstGeom prst="rect">
            <a:avLst/>
          </a:prstGeom>
        </p:spPr>
        <p:txBody>
          <a:bodyPr wrap="square" lIns="0" tIns="0" rIns="0" bIns="0" rtlCol="0" anchor="t">
            <a:spAutoFit/>
          </a:bodyPr>
          <a:lstStyle/>
          <a:p>
            <a:pPr marL="429281" lvl="1" indent="-214641">
              <a:lnSpc>
                <a:spcPts val="4017"/>
              </a:lnSpc>
              <a:buFont typeface="Arial"/>
              <a:buChar char="•"/>
            </a:pPr>
            <a:r>
              <a:rPr lang="en-US" sz="1988" b="1" i="1" dirty="0">
                <a:solidFill>
                  <a:srgbClr val="005994"/>
                </a:solidFill>
                <a:latin typeface="Open Sauce Bold Italics"/>
                <a:ea typeface="Open Sauce Bold Italics"/>
                <a:cs typeface="Open Sauce Bold Italics"/>
                <a:sym typeface="Open Sauce Bold Italics"/>
              </a:rPr>
              <a:t>GOAL </a:t>
            </a:r>
            <a:r>
              <a:rPr lang="en-US" sz="1988" i="1" dirty="0">
                <a:solidFill>
                  <a:srgbClr val="005994"/>
                </a:solidFill>
                <a:latin typeface="Open Sauce Italics"/>
                <a:ea typeface="Open Sauce Italics"/>
                <a:cs typeface="Open Sauce Italics"/>
                <a:sym typeface="Open Sauce Italics"/>
              </a:rPr>
              <a:t>designed using the indicators on the previous page</a:t>
            </a:r>
            <a:endParaRPr lang="en-US" sz="1200" dirty="0"/>
          </a:p>
          <a:p>
            <a:pPr marL="429281" lvl="1" indent="-214641">
              <a:lnSpc>
                <a:spcPts val="4017"/>
              </a:lnSpc>
              <a:buFont typeface="Arial"/>
              <a:buChar char="•"/>
            </a:pPr>
            <a:r>
              <a:rPr lang="en-US" sz="1988" b="1" i="1" dirty="0">
                <a:solidFill>
                  <a:srgbClr val="005994"/>
                </a:solidFill>
                <a:latin typeface="Open Sauce Bold Italics"/>
                <a:ea typeface="Open Sauce Bold Italics"/>
                <a:cs typeface="Open Sauce Bold Italics"/>
                <a:sym typeface="Open Sauce Bold Italics"/>
              </a:rPr>
              <a:t>TEACHER LEARNING ACTIVITIES </a:t>
            </a:r>
            <a:r>
              <a:rPr lang="en-US" sz="1988" i="1" dirty="0">
                <a:solidFill>
                  <a:srgbClr val="005994"/>
                </a:solidFill>
                <a:latin typeface="Open Sauce Italics"/>
                <a:ea typeface="Open Sauce Italics"/>
                <a:cs typeface="Open Sauce Italics"/>
                <a:sym typeface="Open Sauce Italics"/>
              </a:rPr>
              <a:t>to be discussed with mentor</a:t>
            </a:r>
            <a:endParaRPr lang="en-US" sz="1988" i="1" dirty="0">
              <a:solidFill>
                <a:srgbClr val="005994"/>
              </a:solidFill>
              <a:latin typeface="Open Sauce Italics"/>
              <a:ea typeface="Open Sauce Italics"/>
              <a:cs typeface="Open Sauce Italics"/>
            </a:endParaRPr>
          </a:p>
          <a:p>
            <a:pPr>
              <a:lnSpc>
                <a:spcPts val="4971"/>
              </a:lnSpc>
            </a:pPr>
            <a:endParaRPr lang="en-US" sz="1988" i="1" dirty="0">
              <a:solidFill>
                <a:srgbClr val="005994"/>
              </a:solidFill>
              <a:latin typeface="Open Sauce Italics"/>
              <a:ea typeface="Open Sauce Italics"/>
              <a:cs typeface="Open Sauce Italics"/>
              <a:sym typeface="Open Sauce Italics"/>
            </a:endParaRPr>
          </a:p>
        </p:txBody>
      </p:sp>
      <p:sp>
        <p:nvSpPr>
          <p:cNvPr id="24" name="TextBox 24"/>
          <p:cNvSpPr txBox="1"/>
          <p:nvPr/>
        </p:nvSpPr>
        <p:spPr>
          <a:xfrm>
            <a:off x="1023785" y="3166493"/>
            <a:ext cx="4839567" cy="1452192"/>
          </a:xfrm>
          <a:prstGeom prst="rect">
            <a:avLst/>
          </a:prstGeom>
        </p:spPr>
        <p:txBody>
          <a:bodyPr wrap="square" lIns="0" tIns="0" rIns="0" bIns="0" rtlCol="0" anchor="t">
            <a:spAutoFit/>
          </a:bodyPr>
          <a:lstStyle/>
          <a:p>
            <a:pPr>
              <a:lnSpc>
                <a:spcPts val="1875"/>
              </a:lnSpc>
            </a:pPr>
            <a:r>
              <a:rPr lang="en-US" sz="1500" b="1" i="1" dirty="0">
                <a:solidFill>
                  <a:srgbClr val="005994"/>
                </a:solidFill>
                <a:latin typeface="Open Sauce"/>
                <a:ea typeface="Open Sauce"/>
                <a:cs typeface="Open Sauce"/>
                <a:sym typeface="Open Sauce"/>
              </a:rPr>
              <a:t>Could include: </a:t>
            </a:r>
            <a:endParaRPr lang="en-US" sz="1200" b="1" i="1" dirty="0">
              <a:ea typeface="Calibri"/>
              <a:cs typeface="Calibri"/>
            </a:endParaRPr>
          </a:p>
          <a:p>
            <a:pPr marL="228611" indent="-228611">
              <a:lnSpc>
                <a:spcPts val="1875"/>
              </a:lnSpc>
              <a:buFont typeface="Calibri"/>
              <a:buChar char="-"/>
            </a:pPr>
            <a:r>
              <a:rPr lang="en-US" sz="1500" dirty="0">
                <a:solidFill>
                  <a:srgbClr val="005994"/>
                </a:solidFill>
                <a:latin typeface="Open Sauce"/>
                <a:ea typeface="Open Sauce"/>
                <a:cs typeface="Open Sauce"/>
                <a:sym typeface="Open Sauce"/>
              </a:rPr>
              <a:t>Sanford Inspire or Harmony Academy professional learning modules (aligned to specific CCT indicators within each module)</a:t>
            </a:r>
            <a:endParaRPr lang="en-US" sz="1200" dirty="0">
              <a:solidFill>
                <a:srgbClr val="000000"/>
              </a:solidFill>
              <a:latin typeface="Calibri"/>
              <a:ea typeface="Calibri"/>
              <a:cs typeface="Calibri"/>
              <a:sym typeface="Open Sauce"/>
            </a:endParaRPr>
          </a:p>
          <a:p>
            <a:pPr marL="228611" indent="-228611">
              <a:lnSpc>
                <a:spcPts val="1875"/>
              </a:lnSpc>
              <a:buFont typeface="Calibri"/>
              <a:buChar char="-"/>
            </a:pPr>
            <a:r>
              <a:rPr lang="en-US" sz="1500" dirty="0">
                <a:solidFill>
                  <a:srgbClr val="005994"/>
                </a:solidFill>
                <a:latin typeface="Open Sauce"/>
                <a:ea typeface="Open Sauce"/>
                <a:cs typeface="Open Sauce"/>
                <a:sym typeface="Open Sauce"/>
              </a:rPr>
              <a:t>Colleague observations</a:t>
            </a:r>
            <a:endParaRPr lang="en-US" sz="1200" dirty="0">
              <a:solidFill>
                <a:srgbClr val="000000"/>
              </a:solidFill>
              <a:latin typeface="Calibri"/>
              <a:ea typeface="Calibri"/>
              <a:cs typeface="Calibri"/>
            </a:endParaRPr>
          </a:p>
          <a:p>
            <a:pPr marL="228611" indent="-228611">
              <a:lnSpc>
                <a:spcPts val="1875"/>
              </a:lnSpc>
              <a:buFont typeface="Calibri"/>
              <a:buChar char="-"/>
            </a:pPr>
            <a:r>
              <a:rPr lang="en-US" sz="1500" dirty="0">
                <a:solidFill>
                  <a:srgbClr val="005994"/>
                </a:solidFill>
                <a:latin typeface="Open Sauce"/>
                <a:ea typeface="Open Sauce"/>
                <a:cs typeface="Open Sauce"/>
                <a:sym typeface="Open Sauce"/>
              </a:rPr>
              <a:t>Data conversations with mentor/colleagues/specialists</a:t>
            </a:r>
            <a:endParaRPr lang="en-US" sz="1200" dirty="0">
              <a:ea typeface="Calibri"/>
              <a:cs typeface="Calibri"/>
            </a:endParaRPr>
          </a:p>
        </p:txBody>
      </p:sp>
      <p:sp>
        <p:nvSpPr>
          <p:cNvPr id="25" name="TextBox 24">
            <a:extLst>
              <a:ext uri="{FF2B5EF4-FFF2-40B4-BE49-F238E27FC236}">
                <a16:creationId xmlns:a16="http://schemas.microsoft.com/office/drawing/2014/main" id="{0BF194FA-8EC3-641B-6D8B-4A013E1FF4C7}"/>
              </a:ext>
            </a:extLst>
          </p:cNvPr>
          <p:cNvSpPr txBox="1"/>
          <p:nvPr/>
        </p:nvSpPr>
        <p:spPr>
          <a:xfrm>
            <a:off x="6099687" y="3277292"/>
            <a:ext cx="4839567" cy="1341393"/>
          </a:xfrm>
          <a:prstGeom prst="rect">
            <a:avLst/>
          </a:prstGeom>
        </p:spPr>
        <p:txBody>
          <a:bodyPr wrap="square" lIns="0" tIns="0" rIns="0" bIns="0" rtlCol="0" anchor="t">
            <a:spAutoFit/>
          </a:bodyPr>
          <a:lstStyle/>
          <a:p>
            <a:pPr marL="228611" indent="-228611">
              <a:lnSpc>
                <a:spcPts val="1875"/>
              </a:lnSpc>
              <a:buFont typeface="Calibri,Sans-Serif"/>
              <a:buChar char="-"/>
            </a:pPr>
            <a:r>
              <a:rPr lang="en-US" sz="1500" dirty="0">
                <a:solidFill>
                  <a:srgbClr val="005994"/>
                </a:solidFill>
                <a:latin typeface="Open Sauce"/>
              </a:rPr>
              <a:t>Workshops/podcasts/online or in-person courses </a:t>
            </a:r>
            <a:endParaRPr lang="en-US" sz="1200" dirty="0"/>
          </a:p>
          <a:p>
            <a:pPr marL="228611" indent="-228611">
              <a:lnSpc>
                <a:spcPts val="1875"/>
              </a:lnSpc>
              <a:buFont typeface="Calibri,Sans-Serif"/>
              <a:buChar char="-"/>
            </a:pPr>
            <a:r>
              <a:rPr lang="en-US" sz="1500" dirty="0">
                <a:solidFill>
                  <a:srgbClr val="005994"/>
                </a:solidFill>
                <a:latin typeface="Open Sauce"/>
              </a:rPr>
              <a:t>Grade-level or subject-area team meetings</a:t>
            </a:r>
          </a:p>
          <a:p>
            <a:pPr marL="228611" indent="-228611">
              <a:lnSpc>
                <a:spcPts val="1875"/>
              </a:lnSpc>
              <a:buFont typeface="Calibri,Sans-Serif"/>
              <a:buChar char="-"/>
            </a:pPr>
            <a:r>
              <a:rPr lang="en-US" sz="1500" dirty="0">
                <a:solidFill>
                  <a:srgbClr val="005994"/>
                </a:solidFill>
                <a:latin typeface="Open Sauce"/>
              </a:rPr>
              <a:t>Professional articles or a relevant section/chapter of a book</a:t>
            </a:r>
          </a:p>
          <a:p>
            <a:pPr marL="228611" indent="-228611">
              <a:lnSpc>
                <a:spcPts val="1875"/>
              </a:lnSpc>
              <a:buFont typeface="Calibri,Sans-Serif"/>
              <a:buChar char="-"/>
            </a:pPr>
            <a:r>
              <a:rPr lang="en-US" sz="1500" dirty="0">
                <a:solidFill>
                  <a:srgbClr val="005994"/>
                </a:solidFill>
                <a:latin typeface="Open Sauce"/>
              </a:rPr>
              <a:t>Instructional video</a:t>
            </a:r>
            <a:endParaRPr lang="en-US" sz="1200" dirty="0"/>
          </a:p>
          <a:p>
            <a:endParaRPr lang="en-US" sz="800" dirty="0">
              <a:solidFill>
                <a:srgbClr val="444444"/>
              </a:solidFill>
              <a:latin typeface="Calibri"/>
              <a:ea typeface="Calibri"/>
              <a:cs typeface="Calibri"/>
            </a:endParaRPr>
          </a:p>
        </p:txBody>
      </p:sp>
      <p:sp>
        <p:nvSpPr>
          <p:cNvPr id="21" name="TextBox 11">
            <a:extLst>
              <a:ext uri="{FF2B5EF4-FFF2-40B4-BE49-F238E27FC236}">
                <a16:creationId xmlns:a16="http://schemas.microsoft.com/office/drawing/2014/main" id="{3EC18F34-4DA2-93F3-F9FB-0DEA13951FF0}"/>
              </a:ext>
            </a:extLst>
          </p:cNvPr>
          <p:cNvSpPr txBox="1"/>
          <p:nvPr/>
        </p:nvSpPr>
        <p:spPr>
          <a:xfrm>
            <a:off x="685799" y="4895481"/>
            <a:ext cx="11506201" cy="964238"/>
          </a:xfrm>
          <a:prstGeom prst="rect">
            <a:avLst/>
          </a:prstGeom>
        </p:spPr>
        <p:txBody>
          <a:bodyPr wrap="square" lIns="0" tIns="0" rIns="0" bIns="0" rtlCol="0" anchor="t">
            <a:spAutoFit/>
          </a:bodyPr>
          <a:lstStyle/>
          <a:p>
            <a:pPr marL="429281" lvl="1" indent="-214641">
              <a:lnSpc>
                <a:spcPts val="4017"/>
              </a:lnSpc>
              <a:buFont typeface="Arial"/>
              <a:buChar char="•"/>
            </a:pPr>
            <a:r>
              <a:rPr lang="en-US" sz="1988" b="1" i="1" dirty="0">
                <a:solidFill>
                  <a:srgbClr val="005994"/>
                </a:solidFill>
                <a:latin typeface="Open Sauce Bold Italics"/>
                <a:ea typeface="Open Sauce Bold Italics"/>
                <a:cs typeface="Open Sauce Bold Italics"/>
                <a:sym typeface="Open Sauce Bold Italics"/>
              </a:rPr>
              <a:t>RESOURCES</a:t>
            </a:r>
            <a:r>
              <a:rPr lang="en-US" sz="1988" i="1" dirty="0">
                <a:solidFill>
                  <a:srgbClr val="005994"/>
                </a:solidFill>
                <a:latin typeface="Open Sauce Italics"/>
                <a:ea typeface="Open Sauce Italics"/>
                <a:cs typeface="Open Sauce Italics"/>
                <a:sym typeface="Open Sauce Italics"/>
              </a:rPr>
              <a:t> needed to support activities, to be discussed with administrator</a:t>
            </a:r>
            <a:endParaRPr lang="en-US" sz="1988" i="1" dirty="0">
              <a:solidFill>
                <a:srgbClr val="005994"/>
              </a:solidFill>
              <a:latin typeface="Open Sauce Italics"/>
              <a:ea typeface="Open Sauce Italics"/>
              <a:cs typeface="Open Sauce Italics"/>
            </a:endParaRPr>
          </a:p>
          <a:p>
            <a:pPr marL="429281" lvl="1" indent="-214641">
              <a:lnSpc>
                <a:spcPts val="4017"/>
              </a:lnSpc>
              <a:buFont typeface="Arial"/>
              <a:buChar char="•"/>
            </a:pPr>
            <a:r>
              <a:rPr lang="en-US" sz="1967" b="1" i="1" dirty="0">
                <a:solidFill>
                  <a:srgbClr val="005994"/>
                </a:solidFill>
                <a:latin typeface="Open Sauce Bold Italics"/>
                <a:ea typeface="Open Sauce Bold Italics"/>
                <a:cs typeface="Open Sauce Bold Italics"/>
                <a:sym typeface="Open Sauce Bold Italics"/>
              </a:rPr>
              <a:t>ANTICIPATED TIMELINE </a:t>
            </a:r>
            <a:r>
              <a:rPr lang="en-US" sz="1967" i="1" dirty="0">
                <a:solidFill>
                  <a:srgbClr val="005994"/>
                </a:solidFill>
                <a:latin typeface="Open Sauce Italics"/>
                <a:ea typeface="Open Sauce Italics"/>
                <a:cs typeface="Open Sauce Italics"/>
                <a:sym typeface="Open Sauce Italics"/>
              </a:rPr>
              <a:t>for Module completion (Recommended 8-10-week period) </a:t>
            </a:r>
            <a:endParaRPr lang="en-US" sz="1967" i="1" dirty="0">
              <a:solidFill>
                <a:srgbClr val="005994"/>
              </a:solidFill>
              <a:latin typeface="Open Sauce Italics"/>
              <a:ea typeface="Open Sauce Italics"/>
              <a:cs typeface="Open Sauce Italics"/>
            </a:endParaRP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24</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106304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PROFESSIONAL LEARNING </a:t>
            </a:r>
            <a:r>
              <a:rPr lang="en-US" sz="4234" b="1" spc="-251" dirty="0">
                <a:solidFill>
                  <a:srgbClr val="005994"/>
                </a:solidFill>
                <a:latin typeface="Open Sauce Bold"/>
                <a:ea typeface="Open Sauce Bold"/>
                <a:cs typeface="Open Sauce Bold"/>
                <a:sym typeface="Open Sauce Bold"/>
              </a:rPr>
              <a:t>RESOURCES</a:t>
            </a:r>
            <a:endParaRPr lang="en-US" sz="4234" b="1" spc="-251" dirty="0">
              <a:solidFill>
                <a:srgbClr val="005994"/>
              </a:solidFill>
              <a:latin typeface="Open Sauce Bold"/>
              <a:ea typeface="Open Sauce Bold"/>
              <a:cs typeface="Open Sauce Bold"/>
            </a:endParaRPr>
          </a:p>
        </p:txBody>
      </p:sp>
      <p:grpSp>
        <p:nvGrpSpPr>
          <p:cNvPr id="9" name="Group 9" descr="set goals for professional learning"/>
          <p:cNvGrpSpPr/>
          <p:nvPr/>
        </p:nvGrpSpPr>
        <p:grpSpPr>
          <a:xfrm>
            <a:off x="734821" y="1510593"/>
            <a:ext cx="4611984" cy="476779"/>
            <a:chOff x="0" y="0"/>
            <a:chExt cx="2723706" cy="281572"/>
          </a:xfrm>
        </p:grpSpPr>
        <p:sp>
          <p:nvSpPr>
            <p:cNvPr id="10" name="Freeform 10"/>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sz="1200"/>
            </a:p>
          </p:txBody>
        </p:sp>
        <p:sp>
          <p:nvSpPr>
            <p:cNvPr id="11" name="TextBox 11"/>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Set Goals for Professional Learning</a:t>
            </a:r>
          </a:p>
        </p:txBody>
      </p:sp>
      <p:grpSp>
        <p:nvGrpSpPr>
          <p:cNvPr id="12" name="Group 12" descr="2"/>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704937" y="1559566"/>
            <a:ext cx="625218" cy="360804"/>
          </a:xfrm>
          <a:prstGeom prst="rect">
            <a:avLst/>
          </a:prstGeom>
        </p:spPr>
        <p:txBody>
          <a:bodyPr lIns="0" tIns="0" rIns="0" bIns="0" rtlCol="0" anchor="t">
            <a:spAutoFit/>
          </a:bodyPr>
          <a:lstStyle/>
          <a:p>
            <a:pPr algn="ctr">
              <a:lnSpc>
                <a:spcPts val="2971"/>
              </a:lnSpc>
            </a:pPr>
            <a:r>
              <a:rPr lang="en-US" sz="2475" b="1">
                <a:solidFill>
                  <a:srgbClr val="4E97BB"/>
                </a:solidFill>
                <a:latin typeface="Open Sauce Medium"/>
                <a:ea typeface="Open Sauce Medium"/>
                <a:cs typeface="Open Sauce Medium"/>
                <a:sym typeface="Open Sauce Medium"/>
              </a:rPr>
              <a:t>2</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5" name="TextBox 25"/>
          <p:cNvSpPr txBox="1"/>
          <p:nvPr/>
        </p:nvSpPr>
        <p:spPr>
          <a:xfrm>
            <a:off x="932102" y="2269906"/>
            <a:ext cx="9374191" cy="564257"/>
          </a:xfrm>
          <a:prstGeom prst="rect">
            <a:avLst/>
          </a:prstGeom>
        </p:spPr>
        <p:txBody>
          <a:bodyPr lIns="0" tIns="0" rIns="0" bIns="0" rtlCol="0" anchor="t">
            <a:spAutoFit/>
          </a:bodyPr>
          <a:lstStyle/>
          <a:p>
            <a:pPr>
              <a:lnSpc>
                <a:spcPts val="2154"/>
              </a:lnSpc>
            </a:pPr>
            <a:r>
              <a:rPr lang="en-US" sz="1857" b="1">
                <a:solidFill>
                  <a:srgbClr val="005994"/>
                </a:solidFill>
                <a:latin typeface="Open Sauce Bold"/>
                <a:ea typeface="Open Sauce Bold"/>
                <a:cs typeface="Open Sauce Bold"/>
                <a:sym typeface="Open Sauce Bold"/>
              </a:rPr>
              <a:t>Pull out your computers and register to get access to all online professional learning resources, including Sanford Inspire and Harmony Academy</a:t>
            </a:r>
          </a:p>
        </p:txBody>
      </p:sp>
      <p:sp>
        <p:nvSpPr>
          <p:cNvPr id="26" name="TextBox 26"/>
          <p:cNvSpPr txBox="1"/>
          <p:nvPr/>
        </p:nvSpPr>
        <p:spPr>
          <a:xfrm>
            <a:off x="932101" y="3117003"/>
            <a:ext cx="2843631" cy="282129"/>
          </a:xfrm>
          <a:prstGeom prst="rect">
            <a:avLst/>
          </a:prstGeom>
        </p:spPr>
        <p:txBody>
          <a:bodyPr lIns="0" tIns="0" rIns="0" bIns="0" rtlCol="0" anchor="t">
            <a:spAutoFit/>
          </a:bodyPr>
          <a:lstStyle/>
          <a:p>
            <a:pPr>
              <a:lnSpc>
                <a:spcPts val="2154"/>
              </a:lnSpc>
            </a:pPr>
            <a:r>
              <a:rPr lang="en-US" sz="1857" b="1" dirty="0">
                <a:solidFill>
                  <a:srgbClr val="005994"/>
                </a:solidFill>
                <a:latin typeface="Open Sauce Bold"/>
                <a:ea typeface="Open Sauce Bold"/>
                <a:cs typeface="Open Sauce Bold"/>
                <a:sym typeface="Open Sauce Bold"/>
              </a:rPr>
              <a:t>STEP 1 - </a:t>
            </a:r>
            <a:r>
              <a:rPr lang="en-US" sz="1857" i="1" dirty="0">
                <a:solidFill>
                  <a:srgbClr val="005994"/>
                </a:solidFill>
                <a:latin typeface="Open Sauce Italics"/>
                <a:ea typeface="Open Sauce Italics"/>
                <a:cs typeface="Open Sauce Italics"/>
                <a:sym typeface="Open Sauce Italics"/>
              </a:rPr>
              <a:t>Go to the URL</a:t>
            </a:r>
          </a:p>
        </p:txBody>
      </p:sp>
      <p:grpSp>
        <p:nvGrpSpPr>
          <p:cNvPr id="17" name="Group 17" descr="image of a search bar with the text &quot;mylearningportal.org&quot; inside"/>
          <p:cNvGrpSpPr/>
          <p:nvPr/>
        </p:nvGrpSpPr>
        <p:grpSpPr>
          <a:xfrm>
            <a:off x="5035863" y="2990542"/>
            <a:ext cx="3206071" cy="512971"/>
            <a:chOff x="0" y="0"/>
            <a:chExt cx="6412143" cy="1025943"/>
          </a:xfrm>
        </p:grpSpPr>
        <p:sp>
          <p:nvSpPr>
            <p:cNvPr id="18" name="Freeform 18"/>
            <p:cNvSpPr/>
            <p:nvPr/>
          </p:nvSpPr>
          <p:spPr>
            <a:xfrm>
              <a:off x="0" y="0"/>
              <a:ext cx="6412143" cy="1025943"/>
            </a:xfrm>
            <a:custGeom>
              <a:avLst/>
              <a:gdLst/>
              <a:ahLst/>
              <a:cxnLst/>
              <a:rect l="l" t="t" r="r" b="b"/>
              <a:pathLst>
                <a:path w="6412143" h="1025943">
                  <a:moveTo>
                    <a:pt x="0" y="0"/>
                  </a:moveTo>
                  <a:lnTo>
                    <a:pt x="6412143" y="0"/>
                  </a:lnTo>
                  <a:lnTo>
                    <a:pt x="6412143" y="1025943"/>
                  </a:lnTo>
                  <a:lnTo>
                    <a:pt x="0" y="102594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9" name="TextBox 19"/>
            <p:cNvSpPr txBox="1"/>
            <p:nvPr/>
          </p:nvSpPr>
          <p:spPr>
            <a:xfrm>
              <a:off x="299284" y="18166"/>
              <a:ext cx="4785791" cy="818173"/>
            </a:xfrm>
            <a:prstGeom prst="rect">
              <a:avLst/>
            </a:prstGeom>
          </p:spPr>
          <p:txBody>
            <a:bodyPr lIns="0" tIns="0" rIns="0" bIns="0" rtlCol="0" anchor="t">
              <a:spAutoFit/>
            </a:bodyPr>
            <a:lstStyle/>
            <a:p>
              <a:pPr>
                <a:lnSpc>
                  <a:spcPts val="3680"/>
                </a:lnSpc>
              </a:pPr>
              <a:r>
                <a:rPr lang="en-US" sz="1822">
                  <a:solidFill>
                    <a:srgbClr val="005994"/>
                  </a:solidFill>
                  <a:latin typeface="Open Sauce"/>
                  <a:ea typeface="Open Sauce"/>
                  <a:cs typeface="Open Sauce"/>
                  <a:sym typeface="Open Sauce"/>
                </a:rPr>
                <a:t>mylearningportal.org</a:t>
              </a:r>
            </a:p>
          </p:txBody>
        </p:sp>
      </p:grpSp>
      <p:sp>
        <p:nvSpPr>
          <p:cNvPr id="27" name="TextBox 27"/>
          <p:cNvSpPr txBox="1"/>
          <p:nvPr/>
        </p:nvSpPr>
        <p:spPr>
          <a:xfrm>
            <a:off x="932101" y="3834052"/>
            <a:ext cx="3986904" cy="265137"/>
          </a:xfrm>
          <a:prstGeom prst="rect">
            <a:avLst/>
          </a:prstGeom>
        </p:spPr>
        <p:txBody>
          <a:bodyPr wrap="square" lIns="0" tIns="0" rIns="0" bIns="0" rtlCol="0" anchor="t">
            <a:spAutoFit/>
          </a:bodyPr>
          <a:lstStyle/>
          <a:p>
            <a:pPr>
              <a:lnSpc>
                <a:spcPts val="2154"/>
              </a:lnSpc>
            </a:pPr>
            <a:r>
              <a:rPr lang="en-US" sz="1833" b="1">
                <a:solidFill>
                  <a:srgbClr val="005994"/>
                </a:solidFill>
                <a:latin typeface="Open Sauce Bold"/>
                <a:ea typeface="Open Sauce Bold"/>
                <a:cs typeface="Open Sauce Bold"/>
                <a:sym typeface="Open Sauce Bold"/>
              </a:rPr>
              <a:t>STEP 2 - </a:t>
            </a:r>
            <a:r>
              <a:rPr lang="en-US" sz="1833">
                <a:solidFill>
                  <a:srgbClr val="005994"/>
                </a:solidFill>
                <a:latin typeface="Open Sauce"/>
                <a:ea typeface="Open Sauce"/>
                <a:cs typeface="Open Sauce"/>
                <a:sym typeface="Open Sauce"/>
              </a:rPr>
              <a:t>Click the registration button</a:t>
            </a:r>
          </a:p>
        </p:txBody>
      </p:sp>
      <p:sp>
        <p:nvSpPr>
          <p:cNvPr id="16" name="Freeform 16">
            <a:extLst>
              <a:ext uri="{C183D7F6-B498-43B3-948B-1728B52AA6E4}">
                <adec:decorative xmlns:adec="http://schemas.microsoft.com/office/drawing/2017/decorative" val="1"/>
              </a:ext>
            </a:extLst>
          </p:cNvPr>
          <p:cNvSpPr/>
          <p:nvPr/>
        </p:nvSpPr>
        <p:spPr>
          <a:xfrm>
            <a:off x="4921143" y="3598763"/>
            <a:ext cx="3435511" cy="753064"/>
          </a:xfrm>
          <a:custGeom>
            <a:avLst/>
            <a:gdLst/>
            <a:ahLst/>
            <a:cxnLst/>
            <a:rect l="l" t="t" r="r" b="b"/>
            <a:pathLst>
              <a:path w="5153266" h="1129596">
                <a:moveTo>
                  <a:pt x="0" y="0"/>
                </a:moveTo>
                <a:lnTo>
                  <a:pt x="5153266" y="0"/>
                </a:lnTo>
                <a:lnTo>
                  <a:pt x="5153266" y="1129596"/>
                </a:lnTo>
                <a:lnTo>
                  <a:pt x="0" y="1129596"/>
                </a:lnTo>
                <a:lnTo>
                  <a:pt x="0" y="0"/>
                </a:lnTo>
                <a:close/>
              </a:path>
            </a:pathLst>
          </a:custGeom>
          <a:blipFill>
            <a:blip r:embed="rId7"/>
            <a:stretch>
              <a:fillRect/>
            </a:stretch>
          </a:blipFill>
        </p:spPr>
        <p:txBody>
          <a:bodyPr/>
          <a:lstStyle/>
          <a:p>
            <a:endParaRPr lang="en-US" sz="1200"/>
          </a:p>
        </p:txBody>
      </p:sp>
      <p:sp>
        <p:nvSpPr>
          <p:cNvPr id="28" name="TextBox 28"/>
          <p:cNvSpPr txBox="1"/>
          <p:nvPr/>
        </p:nvSpPr>
        <p:spPr>
          <a:xfrm>
            <a:off x="932101" y="4516927"/>
            <a:ext cx="6572703" cy="282129"/>
          </a:xfrm>
          <a:prstGeom prst="rect">
            <a:avLst/>
          </a:prstGeom>
        </p:spPr>
        <p:txBody>
          <a:bodyPr lIns="0" tIns="0" rIns="0" bIns="0" rtlCol="0" anchor="t">
            <a:spAutoFit/>
          </a:bodyPr>
          <a:lstStyle/>
          <a:p>
            <a:pPr>
              <a:lnSpc>
                <a:spcPts val="2154"/>
              </a:lnSpc>
            </a:pPr>
            <a:r>
              <a:rPr lang="en-US" sz="1857" b="1">
                <a:solidFill>
                  <a:srgbClr val="005994"/>
                </a:solidFill>
                <a:latin typeface="Open Sauce Bold"/>
                <a:ea typeface="Open Sauce Bold"/>
                <a:cs typeface="Open Sauce Bold"/>
                <a:sym typeface="Open Sauce Bold"/>
              </a:rPr>
              <a:t>STEP 3 - </a:t>
            </a:r>
            <a:r>
              <a:rPr lang="en-US" sz="1857">
                <a:solidFill>
                  <a:srgbClr val="005994"/>
                </a:solidFill>
                <a:latin typeface="Open Sauce"/>
                <a:ea typeface="Open Sauce"/>
                <a:cs typeface="Open Sauce"/>
                <a:sym typeface="Open Sauce"/>
              </a:rPr>
              <a:t>Access and use any of the following</a:t>
            </a:r>
          </a:p>
        </p:txBody>
      </p:sp>
      <p:sp>
        <p:nvSpPr>
          <p:cNvPr id="20" name="Freeform 20" descr="A list of resources:&#10;Harmony Curriculum&#10;Harmony Professional Learning&#10;Sanford College of Education">
            <a:extLst>
              <a:ext uri="{C183D7F6-B498-43B3-948B-1728B52AA6E4}">
                <adec:decorative xmlns:adec="http://schemas.microsoft.com/office/drawing/2017/decorative" val="0"/>
              </a:ext>
            </a:extLst>
          </p:cNvPr>
          <p:cNvSpPr/>
          <p:nvPr/>
        </p:nvSpPr>
        <p:spPr>
          <a:xfrm>
            <a:off x="932101" y="4977213"/>
            <a:ext cx="9234059" cy="1024687"/>
          </a:xfrm>
          <a:custGeom>
            <a:avLst/>
            <a:gdLst/>
            <a:ahLst/>
            <a:cxnLst/>
            <a:rect l="l" t="t" r="r" b="b"/>
            <a:pathLst>
              <a:path w="13851088" h="1537031">
                <a:moveTo>
                  <a:pt x="0" y="0"/>
                </a:moveTo>
                <a:lnTo>
                  <a:pt x="13851088" y="0"/>
                </a:lnTo>
                <a:lnTo>
                  <a:pt x="13851088" y="1537030"/>
                </a:lnTo>
                <a:lnTo>
                  <a:pt x="0" y="1537030"/>
                </a:lnTo>
                <a:lnTo>
                  <a:pt x="0" y="0"/>
                </a:lnTo>
                <a:close/>
              </a:path>
            </a:pathLst>
          </a:custGeom>
          <a:blipFill>
            <a:blip r:embed="rId8"/>
            <a:stretch>
              <a:fillRect l="-907" t="-24300" r="-795"/>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2" name="TextBox 22"/>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25</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9"/>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9"/>
            <a:stretch>
              <a:fillRect t="-4663" r="-394190" b="-5996"/>
            </a:stretch>
          </a:blipFill>
        </p:spPr>
        <p:txBody>
          <a:bodyPr/>
          <a:lstStyle/>
          <a:p>
            <a:endParaRPr lang="en-US" sz="12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3" name="TextBox 23"/>
          <p:cNvSpPr txBox="1">
            <a:spLocks noGrp="1"/>
          </p:cNvSpPr>
          <p:nvPr>
            <p:ph type="title" idx="4294967295"/>
          </p:nvPr>
        </p:nvSpPr>
        <p:spPr>
          <a:xfrm>
            <a:off x="685801" y="730250"/>
            <a:ext cx="106304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PROFESSIONAL LEARNING </a:t>
            </a:r>
            <a:r>
              <a:rPr lang="en-US" sz="4234" b="1" spc="-251" dirty="0">
                <a:solidFill>
                  <a:srgbClr val="005994"/>
                </a:solidFill>
                <a:latin typeface="Open Sauce Bold"/>
                <a:ea typeface="Open Sauce Bold"/>
                <a:cs typeface="Open Sauce Bold"/>
                <a:sym typeface="Open Sauce Bold"/>
              </a:rPr>
              <a:t>CROSSWALK</a:t>
            </a:r>
            <a:endParaRPr lang="en-US" sz="4234" b="1" spc="-251" dirty="0">
              <a:solidFill>
                <a:srgbClr val="005994"/>
              </a:solidFill>
              <a:latin typeface="Open Sauce Bold"/>
              <a:ea typeface="Open Sauce Bold"/>
              <a:cs typeface="Open Sauce Bold"/>
            </a:endParaRPr>
          </a:p>
        </p:txBody>
      </p:sp>
      <p:grpSp>
        <p:nvGrpSpPr>
          <p:cNvPr id="9" name="Group 9" descr="set goals for professional learning"/>
          <p:cNvGrpSpPr/>
          <p:nvPr/>
        </p:nvGrpSpPr>
        <p:grpSpPr>
          <a:xfrm>
            <a:off x="734821" y="1510593"/>
            <a:ext cx="4611984" cy="476779"/>
            <a:chOff x="0" y="0"/>
            <a:chExt cx="2723706" cy="281572"/>
          </a:xfrm>
        </p:grpSpPr>
        <p:sp>
          <p:nvSpPr>
            <p:cNvPr id="10" name="Freeform 10"/>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sz="1200"/>
            </a:p>
          </p:txBody>
        </p:sp>
        <p:sp>
          <p:nvSpPr>
            <p:cNvPr id="11" name="TextBox 11"/>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5" name="TextBox 25"/>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dirty="0">
                <a:solidFill>
                  <a:srgbClr val="FFFFFF"/>
                </a:solidFill>
                <a:latin typeface="Open Sauce Bold"/>
                <a:ea typeface="Open Sauce Bold"/>
                <a:cs typeface="Open Sauce Bold"/>
                <a:sym typeface="Open Sauce Bold"/>
              </a:rPr>
              <a:t>Set Goals for Professional Learning</a:t>
            </a:r>
          </a:p>
        </p:txBody>
      </p:sp>
      <p:grpSp>
        <p:nvGrpSpPr>
          <p:cNvPr id="12" name="Group 12" descr="2"/>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6" name="TextBox 26"/>
          <p:cNvSpPr txBox="1"/>
          <p:nvPr/>
        </p:nvSpPr>
        <p:spPr>
          <a:xfrm>
            <a:off x="704937" y="1559566"/>
            <a:ext cx="625218" cy="360804"/>
          </a:xfrm>
          <a:prstGeom prst="rect">
            <a:avLst/>
          </a:prstGeom>
        </p:spPr>
        <p:txBody>
          <a:bodyPr lIns="0" tIns="0" rIns="0" bIns="0" rtlCol="0" anchor="t">
            <a:spAutoFit/>
          </a:bodyPr>
          <a:lstStyle/>
          <a:p>
            <a:pPr algn="ctr">
              <a:lnSpc>
                <a:spcPts val="2971"/>
              </a:lnSpc>
            </a:pPr>
            <a:r>
              <a:rPr lang="en-US" sz="2475" b="1">
                <a:solidFill>
                  <a:srgbClr val="4E97BB"/>
                </a:solidFill>
                <a:latin typeface="Open Sauce Medium"/>
                <a:ea typeface="Open Sauce Medium"/>
                <a:cs typeface="Open Sauce Medium"/>
                <a:sym typeface="Open Sauce Medium"/>
              </a:rPr>
              <a:t>2</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7" name="TextBox 27"/>
          <p:cNvSpPr txBox="1"/>
          <p:nvPr/>
        </p:nvSpPr>
        <p:spPr>
          <a:xfrm>
            <a:off x="932102" y="2269906"/>
            <a:ext cx="4858079" cy="846386"/>
          </a:xfrm>
          <a:prstGeom prst="rect">
            <a:avLst/>
          </a:prstGeom>
        </p:spPr>
        <p:txBody>
          <a:bodyPr lIns="0" tIns="0" rIns="0" bIns="0" rtlCol="0" anchor="t">
            <a:spAutoFit/>
          </a:bodyPr>
          <a:lstStyle/>
          <a:p>
            <a:pPr>
              <a:lnSpc>
                <a:spcPts val="2154"/>
              </a:lnSpc>
            </a:pPr>
            <a:r>
              <a:rPr lang="en-US" sz="1857" b="1">
                <a:solidFill>
                  <a:srgbClr val="005994"/>
                </a:solidFill>
                <a:latin typeface="Open Sauce Bold"/>
                <a:ea typeface="Open Sauce Bold"/>
                <a:cs typeface="Open Sauce Bold"/>
                <a:sym typeface="Open Sauce Bold"/>
              </a:rPr>
              <a:t>Consult Crosswalk of TEAM Modules, High Leverage Practices, and Harmony Modules to support your goal making</a:t>
            </a:r>
          </a:p>
        </p:txBody>
      </p:sp>
      <p:sp>
        <p:nvSpPr>
          <p:cNvPr id="22" name="TextBox 22"/>
          <p:cNvSpPr txBox="1"/>
          <p:nvPr/>
        </p:nvSpPr>
        <p:spPr>
          <a:xfrm>
            <a:off x="932102" y="3212791"/>
            <a:ext cx="5068914" cy="494238"/>
          </a:xfrm>
          <a:prstGeom prst="rect">
            <a:avLst/>
          </a:prstGeom>
        </p:spPr>
        <p:txBody>
          <a:bodyPr lIns="0" tIns="0" rIns="0" bIns="0" rtlCol="0" anchor="t">
            <a:spAutoFit/>
          </a:bodyPr>
          <a:lstStyle/>
          <a:p>
            <a:pPr>
              <a:lnSpc>
                <a:spcPts val="1975"/>
              </a:lnSpc>
            </a:pPr>
            <a:r>
              <a:rPr lang="en-US" sz="1555">
                <a:solidFill>
                  <a:srgbClr val="005994"/>
                </a:solidFill>
                <a:latin typeface="Open Sauce"/>
                <a:ea typeface="Open Sauce"/>
                <a:cs typeface="Open Sauce"/>
                <a:sym typeface="Open Sauce"/>
              </a:rPr>
              <a:t>High leverage practices are research based practices most likely to improve student outcomes</a:t>
            </a:r>
          </a:p>
        </p:txBody>
      </p:sp>
      <p:grpSp>
        <p:nvGrpSpPr>
          <p:cNvPr id="16" name="Group 16" descr="Link to the Crosswalk of TEAM, HLPs, and Harmony Modules."/>
          <p:cNvGrpSpPr/>
          <p:nvPr/>
        </p:nvGrpSpPr>
        <p:grpSpPr>
          <a:xfrm>
            <a:off x="933636" y="3878414"/>
            <a:ext cx="4285266" cy="374939"/>
            <a:chOff x="0" y="0"/>
            <a:chExt cx="8570532" cy="749878"/>
          </a:xfrm>
        </p:grpSpPr>
        <p:grpSp>
          <p:nvGrpSpPr>
            <p:cNvPr id="17" name="Group 17"/>
            <p:cNvGrpSpPr/>
            <p:nvPr/>
          </p:nvGrpSpPr>
          <p:grpSpPr>
            <a:xfrm>
              <a:off x="0" y="0"/>
              <a:ext cx="8570532" cy="749878"/>
              <a:chOff x="0" y="0"/>
              <a:chExt cx="3218155" cy="281572"/>
            </a:xfrm>
          </p:grpSpPr>
          <p:sp>
            <p:nvSpPr>
              <p:cNvPr id="18" name="Freeform 18"/>
              <p:cNvSpPr/>
              <p:nvPr/>
            </p:nvSpPr>
            <p:spPr>
              <a:xfrm>
                <a:off x="0" y="0"/>
                <a:ext cx="3218155" cy="281572"/>
              </a:xfrm>
              <a:custGeom>
                <a:avLst/>
                <a:gdLst/>
                <a:ahLst/>
                <a:cxnLst/>
                <a:rect l="l" t="t" r="r" b="b"/>
                <a:pathLst>
                  <a:path w="3218155" h="281572">
                    <a:moveTo>
                      <a:pt x="11542" y="0"/>
                    </a:moveTo>
                    <a:lnTo>
                      <a:pt x="3206613" y="0"/>
                    </a:lnTo>
                    <a:cubicBezTo>
                      <a:pt x="3212988" y="0"/>
                      <a:pt x="3218155" y="5168"/>
                      <a:pt x="3218155" y="11542"/>
                    </a:cubicBezTo>
                    <a:lnTo>
                      <a:pt x="3218155" y="270030"/>
                    </a:lnTo>
                    <a:cubicBezTo>
                      <a:pt x="3218155" y="276404"/>
                      <a:pt x="3212988" y="281572"/>
                      <a:pt x="3206613" y="281572"/>
                    </a:cubicBezTo>
                    <a:lnTo>
                      <a:pt x="11542" y="281572"/>
                    </a:lnTo>
                    <a:cubicBezTo>
                      <a:pt x="5168" y="281572"/>
                      <a:pt x="0" y="276404"/>
                      <a:pt x="0" y="270030"/>
                    </a:cubicBezTo>
                    <a:lnTo>
                      <a:pt x="0" y="11542"/>
                    </a:lnTo>
                    <a:cubicBezTo>
                      <a:pt x="0" y="5168"/>
                      <a:pt x="5168" y="0"/>
                      <a:pt x="11542" y="0"/>
                    </a:cubicBezTo>
                    <a:close/>
                  </a:path>
                </a:pathLst>
              </a:custGeom>
              <a:solidFill>
                <a:srgbClr val="DCF8DC"/>
              </a:solidFill>
              <a:ln cap="sq">
                <a:noFill/>
                <a:prstDash val="solid"/>
                <a:miter/>
              </a:ln>
            </p:spPr>
            <p:txBody>
              <a:bodyPr/>
              <a:lstStyle/>
              <a:p>
                <a:endParaRPr lang="en-US" sz="1200"/>
              </a:p>
            </p:txBody>
          </p:sp>
          <p:sp>
            <p:nvSpPr>
              <p:cNvPr id="19" name="TextBox 19"/>
              <p:cNvSpPr txBox="1"/>
              <p:nvPr/>
            </p:nvSpPr>
            <p:spPr>
              <a:xfrm>
                <a:off x="0" y="0"/>
                <a:ext cx="3218155"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0" name="TextBox 20"/>
            <p:cNvSpPr txBox="1"/>
            <p:nvPr/>
          </p:nvSpPr>
          <p:spPr>
            <a:xfrm>
              <a:off x="330548" y="195454"/>
              <a:ext cx="7937068" cy="384720"/>
            </a:xfrm>
            <a:prstGeom prst="rect">
              <a:avLst/>
            </a:prstGeom>
          </p:spPr>
          <p:txBody>
            <a:bodyPr lIns="0" tIns="0" rIns="0" bIns="0" rtlCol="0" anchor="t">
              <a:spAutoFit/>
            </a:bodyPr>
            <a:lstStyle/>
            <a:p>
              <a:pPr>
                <a:lnSpc>
                  <a:spcPts val="1472"/>
                </a:lnSpc>
              </a:pPr>
              <a:r>
                <a:rPr lang="en-US" sz="1269" b="1" u="sng" dirty="0">
                  <a:solidFill>
                    <a:srgbClr val="FFFFFF"/>
                  </a:solidFill>
                  <a:latin typeface="Open Sauce Bold"/>
                  <a:ea typeface="Open Sauce Bold"/>
                  <a:cs typeface="Open Sauce Bold"/>
                  <a:sym typeface="Open Sauce Bold"/>
                  <a:hlinkClick r:id="rId6" tooltip="https://drive.google.com/file/d/1CVpLi5cga2Pp4fi6pHfz16FlRK8cnwSk/view"/>
                </a:rPr>
                <a:t>Crosswalk of TEAM, HLPs, and Harmony Modules</a:t>
              </a:r>
            </a:p>
          </p:txBody>
        </p:sp>
      </p:grpSp>
      <p:sp>
        <p:nvSpPr>
          <p:cNvPr id="31" name="TextBox 31"/>
          <p:cNvSpPr txBox="1"/>
          <p:nvPr/>
        </p:nvSpPr>
        <p:spPr>
          <a:xfrm>
            <a:off x="932102" y="4420501"/>
            <a:ext cx="4858079" cy="1128514"/>
          </a:xfrm>
          <a:prstGeom prst="rect">
            <a:avLst/>
          </a:prstGeom>
        </p:spPr>
        <p:txBody>
          <a:bodyPr lIns="0" tIns="0" rIns="0" bIns="0" rtlCol="0" anchor="t">
            <a:spAutoFit/>
          </a:bodyPr>
          <a:lstStyle/>
          <a:p>
            <a:pPr>
              <a:lnSpc>
                <a:spcPts val="2154"/>
              </a:lnSpc>
            </a:pPr>
            <a:r>
              <a:rPr lang="en-US" sz="1857" b="1">
                <a:solidFill>
                  <a:srgbClr val="005994"/>
                </a:solidFill>
                <a:latin typeface="Open Sauce Bold"/>
                <a:ea typeface="Open Sauce Bold"/>
                <a:cs typeface="Open Sauce Bold"/>
                <a:sym typeface="Open Sauce Bold"/>
              </a:rPr>
              <a:t>Use Harmony’s on-demand modules </a:t>
            </a:r>
            <a:r>
              <a:rPr lang="en-US" sz="1857">
                <a:solidFill>
                  <a:srgbClr val="005994"/>
                </a:solidFill>
                <a:latin typeface="Open Sauce"/>
                <a:ea typeface="Open Sauce"/>
                <a:cs typeface="Open Sauce"/>
                <a:sym typeface="Open Sauce"/>
              </a:rPr>
              <a:t>(left column of the image at right) </a:t>
            </a:r>
            <a:r>
              <a:rPr lang="en-US" sz="1857" b="1">
                <a:solidFill>
                  <a:srgbClr val="005994"/>
                </a:solidFill>
                <a:latin typeface="Open Sauce Bold"/>
                <a:ea typeface="Open Sauce Bold"/>
                <a:cs typeface="Open Sauce Bold"/>
                <a:sym typeface="Open Sauce Bold"/>
              </a:rPr>
              <a:t>to learn about classroom management strategies </a:t>
            </a:r>
            <a:r>
              <a:rPr lang="en-US" sz="1857">
                <a:solidFill>
                  <a:srgbClr val="005994"/>
                </a:solidFill>
                <a:latin typeface="Open Sauce"/>
                <a:ea typeface="Open Sauce"/>
                <a:cs typeface="Open Sauce"/>
                <a:sym typeface="Open Sauce"/>
              </a:rPr>
              <a:t>(top) </a:t>
            </a:r>
            <a:r>
              <a:rPr lang="en-US" sz="1857" b="1">
                <a:solidFill>
                  <a:srgbClr val="005994"/>
                </a:solidFill>
                <a:latin typeface="Open Sauce Bold"/>
                <a:ea typeface="Open Sauce Bold"/>
                <a:cs typeface="Open Sauce Bold"/>
                <a:sym typeface="Open Sauce Bold"/>
              </a:rPr>
              <a:t>and healthy relationships</a:t>
            </a:r>
            <a:r>
              <a:rPr lang="en-US" sz="1857">
                <a:solidFill>
                  <a:srgbClr val="005994"/>
                </a:solidFill>
                <a:latin typeface="Open Sauce"/>
                <a:ea typeface="Open Sauce"/>
                <a:cs typeface="Open Sauce"/>
                <a:sym typeface="Open Sauce"/>
              </a:rPr>
              <a:t> (bottom)</a:t>
            </a:r>
          </a:p>
        </p:txBody>
      </p:sp>
      <p:sp>
        <p:nvSpPr>
          <p:cNvPr id="21" name="Freeform 21">
            <a:extLst>
              <a:ext uri="{C183D7F6-B498-43B3-948B-1728B52AA6E4}">
                <adec:decorative xmlns:adec="http://schemas.microsoft.com/office/drawing/2017/decorative" val="1"/>
              </a:ext>
            </a:extLst>
          </p:cNvPr>
          <p:cNvSpPr/>
          <p:nvPr/>
        </p:nvSpPr>
        <p:spPr>
          <a:xfrm>
            <a:off x="6108966" y="1641614"/>
            <a:ext cx="5535122" cy="4114862"/>
          </a:xfrm>
          <a:custGeom>
            <a:avLst/>
            <a:gdLst/>
            <a:ahLst/>
            <a:cxnLst/>
            <a:rect l="l" t="t" r="r" b="b"/>
            <a:pathLst>
              <a:path w="8302683" h="6172293">
                <a:moveTo>
                  <a:pt x="0" y="0"/>
                </a:moveTo>
                <a:lnTo>
                  <a:pt x="8302683" y="0"/>
                </a:lnTo>
                <a:lnTo>
                  <a:pt x="8302683" y="6172294"/>
                </a:lnTo>
                <a:lnTo>
                  <a:pt x="0" y="6172294"/>
                </a:lnTo>
                <a:lnTo>
                  <a:pt x="0" y="0"/>
                </a:lnTo>
                <a:close/>
              </a:path>
            </a:pathLst>
          </a:custGeom>
          <a:blipFill>
            <a:blip r:embed="rId7"/>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4" name="TextBox 2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26</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 </a:t>
            </a:r>
            <a:r>
              <a:rPr lang="en-US" sz="4234" b="1" spc="-251" dirty="0">
                <a:solidFill>
                  <a:srgbClr val="005994"/>
                </a:solidFill>
                <a:latin typeface="Open Sauce Bold" panose="020B0604020202020204" charset="0"/>
                <a:ea typeface="Open Sauce"/>
                <a:cs typeface="Open Sauce"/>
                <a:sym typeface="Open Sauce"/>
              </a:rPr>
              <a:t>MODULE PROCESS – PHASE 3</a:t>
            </a:r>
            <a:endParaRPr lang="en-US" sz="4234" b="1" spc="-251" dirty="0">
              <a:solidFill>
                <a:srgbClr val="005994"/>
              </a:solidFill>
              <a:latin typeface="Open Sauce Bold" panose="020B0604020202020204" charset="0"/>
              <a:ea typeface="Open Sauce"/>
              <a:cs typeface="Open Sauce"/>
            </a:endParaRPr>
          </a:p>
        </p:txBody>
      </p:sp>
      <p:grpSp>
        <p:nvGrpSpPr>
          <p:cNvPr id="12" name="Group 12" descr="engage in professional learning"/>
          <p:cNvGrpSpPr/>
          <p:nvPr/>
        </p:nvGrpSpPr>
        <p:grpSpPr>
          <a:xfrm>
            <a:off x="734821" y="1510593"/>
            <a:ext cx="4611984" cy="476779"/>
            <a:chOff x="0" y="0"/>
            <a:chExt cx="2723706" cy="281572"/>
          </a:xfrm>
        </p:grpSpPr>
        <p:sp>
          <p:nvSpPr>
            <p:cNvPr id="13" name="Freeform 13"/>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03045E"/>
            </a:solidFill>
            <a:ln cap="rnd">
              <a:noFill/>
              <a:prstDash val="solid"/>
              <a:round/>
            </a:ln>
          </p:spPr>
          <p:txBody>
            <a:bodyPr/>
            <a:lstStyle/>
            <a:p>
              <a:endParaRPr lang="en-US" sz="1200"/>
            </a:p>
          </p:txBody>
        </p:sp>
        <p:sp>
          <p:nvSpPr>
            <p:cNvPr id="14" name="TextBox 14"/>
            <p:cNvSpPr txBox="1"/>
            <p:nvPr/>
          </p:nvSpPr>
          <p:spPr>
            <a:xfrm>
              <a:off x="0" y="0"/>
              <a:ext cx="2723706"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1419579" y="1647963"/>
            <a:ext cx="3799323"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Engage in Professional Learning</a:t>
            </a:r>
          </a:p>
        </p:txBody>
      </p:sp>
      <p:grpSp>
        <p:nvGrpSpPr>
          <p:cNvPr id="15" name="Group 15" descr="3"/>
          <p:cNvGrpSpPr/>
          <p:nvPr/>
        </p:nvGrpSpPr>
        <p:grpSpPr>
          <a:xfrm>
            <a:off x="724073" y="1455510"/>
            <a:ext cx="586945" cy="58694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7" name="TextBox 1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03045E"/>
                </a:solidFill>
                <a:latin typeface="Open Sauce Medium"/>
                <a:ea typeface="Open Sauce Medium"/>
                <a:cs typeface="Open Sauce Medium"/>
                <a:sym typeface="Open Sauce Medium"/>
              </a:rPr>
              <a:t>3</a:t>
            </a:r>
          </a:p>
        </p:txBody>
      </p:sp>
      <p:sp>
        <p:nvSpPr>
          <p:cNvPr id="18" name="Freeform 1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2" name="TextBox 22"/>
          <p:cNvSpPr txBox="1"/>
          <p:nvPr/>
        </p:nvSpPr>
        <p:spPr>
          <a:xfrm>
            <a:off x="731845" y="2284984"/>
            <a:ext cx="5928137" cy="3656642"/>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Engage in professional learning activities </a:t>
            </a:r>
            <a:endParaRPr lang="en-US" sz="1200"/>
          </a:p>
          <a:p>
            <a:pPr>
              <a:lnSpc>
                <a:spcPts val="2152"/>
              </a:lnSpc>
            </a:pPr>
            <a:r>
              <a:rPr lang="en-US" sz="1630">
                <a:solidFill>
                  <a:srgbClr val="005994"/>
                </a:solidFill>
                <a:latin typeface="Open Sauce"/>
                <a:ea typeface="Open Sauce"/>
                <a:cs typeface="Open Sauce"/>
                <a:sym typeface="Open Sauce"/>
              </a:rPr>
              <a:t>Develop new practices, or refine/expand existing practice to build on content and pedagogical skills</a:t>
            </a:r>
          </a:p>
          <a:p>
            <a:pPr>
              <a:lnSpc>
                <a:spcPts val="1288"/>
              </a:lnSpc>
            </a:pPr>
            <a:endParaRPr lang="en-US" sz="1630">
              <a:solidFill>
                <a:srgbClr val="005994"/>
              </a:solidFill>
              <a:latin typeface="Open Sauce"/>
              <a:ea typeface="Open Sauce"/>
              <a:cs typeface="Open Sauce"/>
              <a:sym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Record specific examples of what you learned and how you was learned </a:t>
            </a:r>
            <a:endParaRPr lang="en-US" sz="1963" b="1">
              <a:solidFill>
                <a:srgbClr val="005994"/>
              </a:solidFill>
              <a:latin typeface="Open Sauce Bold"/>
              <a:ea typeface="Open Sauce Bold"/>
              <a:cs typeface="Open Sauce Bold"/>
            </a:endParaRPr>
          </a:p>
          <a:p>
            <a:pPr>
              <a:lnSpc>
                <a:spcPts val="2152"/>
              </a:lnSpc>
            </a:pPr>
            <a:r>
              <a:rPr lang="en-US" sz="1630">
                <a:solidFill>
                  <a:srgbClr val="005994"/>
                </a:solidFill>
                <a:latin typeface="Open Sauce"/>
                <a:ea typeface="Open Sauce"/>
                <a:cs typeface="Open Sauce"/>
                <a:sym typeface="Open Sauce"/>
              </a:rPr>
              <a:t>The more detailed the better</a:t>
            </a:r>
          </a:p>
          <a:p>
            <a:pPr>
              <a:lnSpc>
                <a:spcPts val="2152"/>
              </a:lnSpc>
            </a:pPr>
            <a:r>
              <a:rPr lang="en-US" sz="1630">
                <a:solidFill>
                  <a:srgbClr val="005994"/>
                </a:solidFill>
                <a:latin typeface="Open Sauce"/>
                <a:ea typeface="Open Sauce"/>
                <a:cs typeface="Open Sauce"/>
                <a:sym typeface="Open Sauce"/>
              </a:rPr>
              <a:t>Consider both new knowledge and new skills learned</a:t>
            </a:r>
          </a:p>
          <a:p>
            <a:pPr>
              <a:lnSpc>
                <a:spcPts val="1223"/>
              </a:lnSpc>
            </a:pPr>
            <a:endParaRPr lang="en-US" sz="1630">
              <a:solidFill>
                <a:srgbClr val="005994"/>
              </a:solidFill>
              <a:latin typeface="Open Sauce"/>
              <a:ea typeface="Open Sauce"/>
              <a:cs typeface="Open Sauce"/>
              <a:sym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Think deeper about your own practice and how the new learning relates to it </a:t>
            </a:r>
            <a:endParaRPr lang="en-US" sz="1963" b="1">
              <a:solidFill>
                <a:srgbClr val="005994"/>
              </a:solidFill>
              <a:latin typeface="Open Sauce Bold"/>
              <a:ea typeface="Open Sauce Bold"/>
              <a:cs typeface="Open Sauce Bold"/>
            </a:endParaRPr>
          </a:p>
          <a:p>
            <a:pPr>
              <a:lnSpc>
                <a:spcPts val="2152"/>
              </a:lnSpc>
            </a:pPr>
            <a:r>
              <a:rPr lang="en-US" sz="1600">
                <a:solidFill>
                  <a:srgbClr val="005994"/>
                </a:solidFill>
                <a:latin typeface="Open Sauce"/>
                <a:ea typeface="Open Sauce"/>
                <a:cs typeface="Open Sauce"/>
                <a:sym typeface="Open Sauce"/>
              </a:rPr>
              <a:t>Take your time to engage in the activities and reflect to build your new learning</a:t>
            </a:r>
            <a:endParaRPr lang="en-US" sz="1600">
              <a:solidFill>
                <a:srgbClr val="005994"/>
              </a:solidFill>
              <a:latin typeface="Open Sauce"/>
              <a:ea typeface="Open Sauce"/>
              <a:cs typeface="Open Sauce"/>
            </a:endParaRPr>
          </a:p>
        </p:txBody>
      </p:sp>
      <p:sp>
        <p:nvSpPr>
          <p:cNvPr id="19" name="Freeform 19">
            <a:extLst>
              <a:ext uri="{C183D7F6-B498-43B3-948B-1728B52AA6E4}">
                <adec:decorative xmlns:adec="http://schemas.microsoft.com/office/drawing/2017/decorative" val="1"/>
              </a:ext>
            </a:extLst>
          </p:cNvPr>
          <p:cNvSpPr/>
          <p:nvPr/>
        </p:nvSpPr>
        <p:spPr>
          <a:xfrm>
            <a:off x="8017913" y="1510536"/>
            <a:ext cx="3259717" cy="4230666"/>
          </a:xfrm>
          <a:custGeom>
            <a:avLst/>
            <a:gdLst/>
            <a:ahLst/>
            <a:cxnLst/>
            <a:rect l="l" t="t" r="r" b="b"/>
            <a:pathLst>
              <a:path w="5842762" h="7583103">
                <a:moveTo>
                  <a:pt x="0" y="0"/>
                </a:moveTo>
                <a:lnTo>
                  <a:pt x="5842762" y="0"/>
                </a:lnTo>
                <a:lnTo>
                  <a:pt x="5842762" y="7583103"/>
                </a:lnTo>
                <a:lnTo>
                  <a:pt x="0" y="7583103"/>
                </a:lnTo>
                <a:lnTo>
                  <a:pt x="0" y="0"/>
                </a:lnTo>
                <a:close/>
              </a:path>
            </a:pathLst>
          </a:custGeom>
          <a:blipFill>
            <a:blip r:embed="rId6"/>
            <a:stretch>
              <a:fillRect t="-12483" b="-3381"/>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0" name="TextBox 2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27</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 </a:t>
            </a:r>
            <a:r>
              <a:rPr lang="en-US" sz="4234" b="1" spc="-251" dirty="0">
                <a:solidFill>
                  <a:srgbClr val="005994"/>
                </a:solidFill>
                <a:latin typeface="Open Sauce Bold" panose="020B0604020202020204" charset="0"/>
                <a:ea typeface="Open Sauce"/>
                <a:cs typeface="Open Sauce"/>
                <a:sym typeface="Open Sauce"/>
              </a:rPr>
              <a:t>MODULE PROCESS – PHASE 4</a:t>
            </a:r>
            <a:endParaRPr lang="en-US" sz="4234" b="1" spc="-251" dirty="0">
              <a:solidFill>
                <a:srgbClr val="005994"/>
              </a:solidFill>
              <a:latin typeface="Open Sauce Bold" panose="020B0604020202020204" charset="0"/>
              <a:ea typeface="Open Sauce"/>
              <a:cs typeface="Open Sauce"/>
            </a:endParaRPr>
          </a:p>
        </p:txBody>
      </p:sp>
      <p:grpSp>
        <p:nvGrpSpPr>
          <p:cNvPr id="12" name="Group 12" descr="implement new learning in practice and monitor impact"/>
          <p:cNvGrpSpPr/>
          <p:nvPr/>
        </p:nvGrpSpPr>
        <p:grpSpPr>
          <a:xfrm>
            <a:off x="734821" y="1510593"/>
            <a:ext cx="6364085" cy="476779"/>
            <a:chOff x="0" y="0"/>
            <a:chExt cx="3758447" cy="281572"/>
          </a:xfrm>
        </p:grpSpPr>
        <p:sp>
          <p:nvSpPr>
            <p:cNvPr id="13" name="Freeform 13"/>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4" name="TextBox 14"/>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5" name="Group 15" descr="4"/>
          <p:cNvGrpSpPr/>
          <p:nvPr/>
        </p:nvGrpSpPr>
        <p:grpSpPr>
          <a:xfrm>
            <a:off x="724073" y="1455510"/>
            <a:ext cx="586945" cy="58694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7" name="TextBox 1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4" name="TextBox 24"/>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8" name="Freeform 1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2" name="TextBox 22"/>
          <p:cNvSpPr txBox="1"/>
          <p:nvPr/>
        </p:nvSpPr>
        <p:spPr>
          <a:xfrm>
            <a:off x="731845" y="2346436"/>
            <a:ext cx="5928137" cy="3282950"/>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IMPLEMENT </a:t>
            </a:r>
            <a:r>
              <a:rPr lang="en-US" sz="1963">
                <a:solidFill>
                  <a:srgbClr val="005994"/>
                </a:solidFill>
                <a:latin typeface="Open Sauce"/>
                <a:ea typeface="Open Sauce"/>
                <a:cs typeface="Open Sauce"/>
                <a:sym typeface="Open Sauce"/>
              </a:rPr>
              <a:t>new learning in daily practice </a:t>
            </a:r>
            <a:endParaRPr lang="en-US" sz="1200"/>
          </a:p>
          <a:p>
            <a:pPr marL="423778" lvl="1" indent="-211677">
              <a:lnSpc>
                <a:spcPts val="2592"/>
              </a:lnSpc>
              <a:buFont typeface="Arial"/>
              <a:buChar char="•"/>
            </a:pPr>
            <a:r>
              <a:rPr lang="en-US" sz="1933" b="1">
                <a:solidFill>
                  <a:srgbClr val="005994"/>
                </a:solidFill>
                <a:latin typeface="Open Sauce Bold"/>
                <a:ea typeface="Open Sauce Bold"/>
                <a:cs typeface="Open Sauce Bold"/>
                <a:sym typeface="Open Sauce Bold"/>
              </a:rPr>
              <a:t>DISCUSS </a:t>
            </a:r>
            <a:r>
              <a:rPr lang="en-US" sz="1933">
                <a:solidFill>
                  <a:srgbClr val="005994"/>
                </a:solidFill>
                <a:latin typeface="Open Sauce"/>
                <a:ea typeface="Open Sauce"/>
                <a:cs typeface="Open Sauce"/>
                <a:sym typeface="Open Sauce"/>
              </a:rPr>
              <a:t>with mentor how implementation is impacting practice and student learning</a:t>
            </a:r>
            <a:endParaRPr lang="en-US" sz="1933">
              <a:solidFill>
                <a:srgbClr val="005994"/>
              </a:solidFill>
              <a:latin typeface="Open Sauce"/>
              <a:ea typeface="Open Sauce"/>
              <a:cs typeface="Open Sauce"/>
            </a:endParaRPr>
          </a:p>
          <a:p>
            <a:pPr marL="423778" lvl="1" indent="-211677">
              <a:lnSpc>
                <a:spcPts val="2592"/>
              </a:lnSpc>
              <a:buFont typeface="Arial"/>
              <a:buChar char="•"/>
            </a:pPr>
            <a:r>
              <a:rPr lang="en-US" sz="1933" b="1">
                <a:solidFill>
                  <a:srgbClr val="005994"/>
                </a:solidFill>
                <a:latin typeface="Open Sauce Bold"/>
                <a:ea typeface="Open Sauce"/>
                <a:cs typeface="Open Sauce"/>
                <a:sym typeface="Open Sauce Bold"/>
              </a:rPr>
              <a:t>ADJUST</a:t>
            </a:r>
            <a:r>
              <a:rPr lang="en-US" sz="1933">
                <a:solidFill>
                  <a:srgbClr val="005994"/>
                </a:solidFill>
                <a:latin typeface="Open Sauce"/>
                <a:ea typeface="Open Sauce"/>
                <a:cs typeface="Open Sauce"/>
                <a:sym typeface="Open Sauce"/>
              </a:rPr>
              <a:t> as needed or identify and develop additional new learning</a:t>
            </a:r>
            <a:endParaRPr lang="en-US" sz="1933">
              <a:solidFill>
                <a:srgbClr val="005994"/>
              </a:solidFill>
              <a:latin typeface="Open Sauce"/>
              <a:ea typeface="Open Sauce"/>
              <a:cs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ANALYZE</a:t>
            </a:r>
            <a:r>
              <a:rPr lang="en-US" sz="1963">
                <a:solidFill>
                  <a:srgbClr val="005994"/>
                </a:solidFill>
                <a:latin typeface="Open Sauce"/>
                <a:ea typeface="Open Sauce"/>
                <a:cs typeface="Open Sauce"/>
                <a:sym typeface="Open Sauce"/>
              </a:rPr>
              <a:t> impact on teaching practice, instruction, and student learning</a:t>
            </a:r>
            <a:endParaRPr lang="en-US" sz="1963">
              <a:solidFill>
                <a:srgbClr val="005994"/>
              </a:solidFill>
              <a:latin typeface="Open Sauce"/>
              <a:ea typeface="Open Sauce"/>
              <a:cs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RECORD </a:t>
            </a:r>
            <a:r>
              <a:rPr lang="en-US" sz="1963">
                <a:solidFill>
                  <a:srgbClr val="005994"/>
                </a:solidFill>
                <a:latin typeface="Open Sauce"/>
                <a:ea typeface="Open Sauce"/>
                <a:cs typeface="Open Sauce"/>
                <a:sym typeface="Open Sauce"/>
              </a:rPr>
              <a:t>specific example/evidence of changes in practice and student outcomes</a:t>
            </a:r>
            <a:endParaRPr lang="en-US" sz="1963">
              <a:solidFill>
                <a:srgbClr val="005994"/>
              </a:solidFill>
              <a:latin typeface="Open Sauce"/>
              <a:ea typeface="Open Sauce"/>
              <a:cs typeface="Open Sauce"/>
            </a:endParaRPr>
          </a:p>
          <a:p>
            <a:pPr>
              <a:lnSpc>
                <a:spcPts val="2152"/>
              </a:lnSpc>
            </a:pPr>
            <a:endParaRPr lang="en-US" sz="1963">
              <a:solidFill>
                <a:srgbClr val="005994"/>
              </a:solidFill>
              <a:latin typeface="Open Sauce"/>
              <a:ea typeface="Open Sauce"/>
              <a:cs typeface="Open Sauce"/>
              <a:sym typeface="Open Sauce"/>
            </a:endParaRPr>
          </a:p>
        </p:txBody>
      </p:sp>
      <p:sp>
        <p:nvSpPr>
          <p:cNvPr id="19" name="Freeform 19">
            <a:extLst>
              <a:ext uri="{C183D7F6-B498-43B3-948B-1728B52AA6E4}">
                <adec:decorative xmlns:adec="http://schemas.microsoft.com/office/drawing/2017/decorative" val="1"/>
              </a:ext>
            </a:extLst>
          </p:cNvPr>
          <p:cNvSpPr/>
          <p:nvPr/>
        </p:nvSpPr>
        <p:spPr>
          <a:xfrm>
            <a:off x="8142500" y="1452927"/>
            <a:ext cx="3363700" cy="4363231"/>
          </a:xfrm>
          <a:custGeom>
            <a:avLst/>
            <a:gdLst/>
            <a:ahLst/>
            <a:cxnLst/>
            <a:rect l="l" t="t" r="r" b="b"/>
            <a:pathLst>
              <a:path w="5932640" h="7695537">
                <a:moveTo>
                  <a:pt x="0" y="0"/>
                </a:moveTo>
                <a:lnTo>
                  <a:pt x="5932640" y="0"/>
                </a:lnTo>
                <a:lnTo>
                  <a:pt x="5932640" y="7695537"/>
                </a:lnTo>
                <a:lnTo>
                  <a:pt x="0" y="7695537"/>
                </a:lnTo>
                <a:lnTo>
                  <a:pt x="0" y="0"/>
                </a:lnTo>
                <a:close/>
              </a:path>
            </a:pathLst>
          </a:custGeom>
          <a:blipFill>
            <a:blip r:embed="rId6"/>
            <a:stretch>
              <a:fillRect l="-56479" r="-52117" b="-6939"/>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0" name="TextBox 2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28</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5" name="Freeform 15">
            <a:extLst>
              <a:ext uri="{C183D7F6-B498-43B3-948B-1728B52AA6E4}">
                <adec:decorative xmlns:adec="http://schemas.microsoft.com/office/drawing/2017/decorative" val="1"/>
              </a:ext>
            </a:extLst>
          </p:cNvPr>
          <p:cNvSpPr/>
          <p:nvPr/>
        </p:nvSpPr>
        <p:spPr>
          <a:xfrm>
            <a:off x="8441326" y="685800"/>
            <a:ext cx="3064874" cy="4746180"/>
          </a:xfrm>
          <a:custGeom>
            <a:avLst/>
            <a:gdLst/>
            <a:ahLst/>
            <a:cxnLst/>
            <a:rect l="l" t="t" r="r" b="b"/>
            <a:pathLst>
              <a:path w="4597311" h="7119270">
                <a:moveTo>
                  <a:pt x="0" y="0"/>
                </a:moveTo>
                <a:lnTo>
                  <a:pt x="4597311" y="0"/>
                </a:lnTo>
                <a:lnTo>
                  <a:pt x="4597311" y="7119270"/>
                </a:lnTo>
                <a:lnTo>
                  <a:pt x="0" y="7119270"/>
                </a:lnTo>
                <a:lnTo>
                  <a:pt x="0" y="0"/>
                </a:lnTo>
                <a:close/>
              </a:path>
            </a:pathLst>
          </a:custGeom>
          <a:blipFill>
            <a:blip r:embed="rId5"/>
            <a:stretch>
              <a:fillRect l="-122009" r="-9986"/>
            </a:stretch>
          </a:blipFill>
        </p:spPr>
        <p:txBody>
          <a:bodyPr/>
          <a:lstStyle/>
          <a:p>
            <a:endParaRPr lang="en-US" sz="1200"/>
          </a:p>
        </p:txBody>
      </p:sp>
      <p:sp>
        <p:nvSpPr>
          <p:cNvPr id="18" name="TextBox 18"/>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INTRODUCTION</a:t>
            </a:r>
          </a:p>
        </p:txBody>
      </p:sp>
      <p:sp>
        <p:nvSpPr>
          <p:cNvPr id="16" name="TextBox 16"/>
          <p:cNvSpPr txBox="1"/>
          <p:nvPr/>
        </p:nvSpPr>
        <p:spPr>
          <a:xfrm>
            <a:off x="685800" y="1501333"/>
            <a:ext cx="11252099" cy="258276"/>
          </a:xfrm>
          <a:prstGeom prst="rect">
            <a:avLst/>
          </a:prstGeom>
        </p:spPr>
        <p:txBody>
          <a:bodyPr lIns="0" tIns="0" rIns="0" bIns="0" rtlCol="0" anchor="t">
            <a:spAutoFit/>
          </a:bodyPr>
          <a:lstStyle/>
          <a:p>
            <a:pPr>
              <a:lnSpc>
                <a:spcPts val="2239"/>
              </a:lnSpc>
              <a:spcBef>
                <a:spcPct val="0"/>
              </a:spcBef>
            </a:pPr>
            <a:r>
              <a:rPr lang="en-US" sz="1599" i="1" dirty="0">
                <a:solidFill>
                  <a:srgbClr val="005994"/>
                </a:solidFill>
                <a:latin typeface="Open Sauce Italics"/>
                <a:ea typeface="Open Sauce Italics"/>
                <a:cs typeface="Open Sauce Italics"/>
                <a:sym typeface="Open Sauce Italics"/>
              </a:rPr>
              <a:t>Before we begin, remember that you are </a:t>
            </a:r>
            <a:r>
              <a:rPr lang="en-US" sz="1599" b="1" i="1" dirty="0">
                <a:solidFill>
                  <a:srgbClr val="005994"/>
                </a:solidFill>
                <a:latin typeface="Open Sauce Bold Italics"/>
                <a:ea typeface="Open Sauce Bold Italics"/>
                <a:cs typeface="Open Sauce Bold Italics"/>
                <a:sym typeface="Open Sauce Bold Italics"/>
              </a:rPr>
              <a:t>NOT</a:t>
            </a:r>
            <a:r>
              <a:rPr lang="en-US" sz="1599" i="1" dirty="0">
                <a:solidFill>
                  <a:srgbClr val="005994"/>
                </a:solidFill>
                <a:latin typeface="Open Sauce Italics"/>
                <a:ea typeface="Open Sauce Italics"/>
                <a:cs typeface="Open Sauce Italics"/>
                <a:sym typeface="Open Sauce Italics"/>
              </a:rPr>
              <a:t> expected to know everything</a:t>
            </a:r>
          </a:p>
        </p:txBody>
      </p:sp>
      <p:sp>
        <p:nvSpPr>
          <p:cNvPr id="20" name="TextBox 20"/>
          <p:cNvSpPr txBox="1"/>
          <p:nvPr/>
        </p:nvSpPr>
        <p:spPr>
          <a:xfrm>
            <a:off x="613719" y="1955134"/>
            <a:ext cx="7245058" cy="2202526"/>
          </a:xfrm>
          <a:prstGeom prst="rect">
            <a:avLst/>
          </a:prstGeom>
        </p:spPr>
        <p:txBody>
          <a:bodyPr lIns="0" tIns="0" rIns="0" bIns="0" rtlCol="0" anchor="t">
            <a:spAutoFit/>
          </a:bodyPr>
          <a:lstStyle/>
          <a:p>
            <a:pPr marL="403030" lvl="1" indent="-201515">
              <a:lnSpc>
                <a:spcPts val="2613"/>
              </a:lnSpc>
              <a:buFont typeface="Arial"/>
              <a:buChar char="•"/>
            </a:pPr>
            <a:r>
              <a:rPr lang="en-US" sz="1866" b="1" dirty="0">
                <a:solidFill>
                  <a:srgbClr val="005994"/>
                </a:solidFill>
                <a:latin typeface="Open Sauce Bold"/>
                <a:ea typeface="Open Sauce Bold"/>
                <a:cs typeface="Open Sauce Bold"/>
                <a:sym typeface="Open Sauce Bold"/>
              </a:rPr>
              <a:t>Learning to teach is a developmental process that begins in pre-service and develops throughout one’s career</a:t>
            </a:r>
          </a:p>
          <a:p>
            <a:pPr>
              <a:lnSpc>
                <a:spcPts val="933"/>
              </a:lnSpc>
            </a:pPr>
            <a:endParaRPr lang="en-US" sz="1866" b="1" dirty="0">
              <a:solidFill>
                <a:srgbClr val="005994"/>
              </a:solidFill>
              <a:latin typeface="Open Sauce Bold"/>
              <a:ea typeface="Open Sauce Bold"/>
              <a:cs typeface="Open Sauce Bold"/>
              <a:sym typeface="Open Sauce Bold"/>
            </a:endParaRPr>
          </a:p>
          <a:p>
            <a:pPr marL="403030" lvl="1" indent="-201515">
              <a:lnSpc>
                <a:spcPts val="2613"/>
              </a:lnSpc>
              <a:buFont typeface="Arial"/>
              <a:buChar char="•"/>
            </a:pPr>
            <a:r>
              <a:rPr lang="en-US" sz="1866" b="1" dirty="0">
                <a:solidFill>
                  <a:srgbClr val="005994"/>
                </a:solidFill>
                <a:latin typeface="Open Sauce Bold"/>
                <a:ea typeface="Open Sauce Bold"/>
                <a:cs typeface="Open Sauce Bold"/>
                <a:sym typeface="Open Sauce Bold"/>
              </a:rPr>
              <a:t>In your first years, you are translating the theory from teacher preparation programs into practice</a:t>
            </a:r>
          </a:p>
          <a:p>
            <a:pPr>
              <a:lnSpc>
                <a:spcPts val="933"/>
              </a:lnSpc>
            </a:pPr>
            <a:endParaRPr lang="en-US" sz="1866" b="1" dirty="0">
              <a:solidFill>
                <a:srgbClr val="005994"/>
              </a:solidFill>
              <a:latin typeface="Open Sauce Bold"/>
              <a:ea typeface="Open Sauce Bold"/>
              <a:cs typeface="Open Sauce Bold"/>
              <a:sym typeface="Open Sauce Bold"/>
            </a:endParaRPr>
          </a:p>
          <a:p>
            <a:pPr marL="403030" lvl="1" indent="-201515">
              <a:lnSpc>
                <a:spcPts val="2613"/>
              </a:lnSpc>
              <a:spcBef>
                <a:spcPct val="0"/>
              </a:spcBef>
              <a:buFont typeface="Arial"/>
              <a:buChar char="•"/>
            </a:pPr>
            <a:r>
              <a:rPr lang="en-US" sz="1866" b="1" dirty="0">
                <a:solidFill>
                  <a:srgbClr val="005994"/>
                </a:solidFill>
                <a:latin typeface="Open Sauce Bold"/>
                <a:ea typeface="Open Sauce Bold"/>
                <a:cs typeface="Open Sauce Bold"/>
                <a:sym typeface="Open Sauce Bold"/>
              </a:rPr>
              <a:t>Research finds it takes 3-5 years for teachers to become proficient and maximize student achievement </a:t>
            </a:r>
          </a:p>
        </p:txBody>
      </p:sp>
      <p:sp>
        <p:nvSpPr>
          <p:cNvPr id="19" name="TextBox 19"/>
          <p:cNvSpPr txBox="1"/>
          <p:nvPr/>
        </p:nvSpPr>
        <p:spPr>
          <a:xfrm>
            <a:off x="624017" y="4622967"/>
            <a:ext cx="7513655" cy="718145"/>
          </a:xfrm>
          <a:prstGeom prst="rect">
            <a:avLst/>
          </a:prstGeom>
        </p:spPr>
        <p:txBody>
          <a:bodyPr wrap="square" lIns="0" tIns="0" rIns="0" bIns="0" rtlCol="0" anchor="t">
            <a:spAutoFit/>
          </a:bodyPr>
          <a:lstStyle/>
          <a:p>
            <a:pPr>
              <a:lnSpc>
                <a:spcPts val="2821"/>
              </a:lnSpc>
              <a:spcBef>
                <a:spcPct val="0"/>
              </a:spcBef>
            </a:pPr>
            <a:r>
              <a:rPr lang="en-US" sz="2611" i="1" spc="-154" dirty="0">
                <a:solidFill>
                  <a:srgbClr val="2F945C"/>
                </a:solidFill>
                <a:latin typeface="Open Sauce Italics"/>
                <a:ea typeface="Open Sauce Italics"/>
                <a:cs typeface="Open Sauce Italics"/>
                <a:sym typeface="Open Sauce Italics"/>
              </a:rPr>
              <a:t>The most important characteristic for success is a commitment to </a:t>
            </a:r>
            <a:r>
              <a:rPr lang="en-US" sz="2611" b="1" i="1" spc="-154" dirty="0">
                <a:solidFill>
                  <a:srgbClr val="2F945C"/>
                </a:solidFill>
                <a:latin typeface="Open Sauce Bold Italics"/>
                <a:ea typeface="Open Sauce Bold Italics"/>
                <a:cs typeface="Open Sauce Bold Italics"/>
                <a:sym typeface="Open Sauce Bold Italics"/>
              </a:rPr>
              <a:t>continuous </a:t>
            </a:r>
            <a:r>
              <a:rPr lang="en-US" sz="2611" i="1" spc="-154" dirty="0">
                <a:solidFill>
                  <a:srgbClr val="2F945C"/>
                </a:solidFill>
                <a:latin typeface="Open Sauce Italics"/>
                <a:ea typeface="Open Sauce Italics"/>
                <a:cs typeface="Open Sauce Italics"/>
                <a:sym typeface="Open Sauce Italics"/>
              </a:rPr>
              <a:t>professional learning</a:t>
            </a:r>
          </a:p>
        </p:txBody>
      </p:sp>
      <p:grpSp>
        <p:nvGrpSpPr>
          <p:cNvPr id="7" name="Group 7" descr="Department of Education banner at bottom of page"/>
          <p:cNvGrpSpPr/>
          <p:nvPr/>
        </p:nvGrpSpPr>
        <p:grpSpPr>
          <a:xfrm>
            <a:off x="-604600" y="6305550"/>
            <a:ext cx="13767966" cy="398484"/>
            <a:chOff x="0" y="0"/>
            <a:chExt cx="5439197" cy="157426"/>
          </a:xfrm>
        </p:grpSpPr>
        <p:sp>
          <p:nvSpPr>
            <p:cNvPr id="8" name="Freeform 8"/>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9" name="TextBox 9"/>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7" name="TextBox 17"/>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a:t>
            </a:r>
          </a:p>
        </p:txBody>
      </p:sp>
      <p:sp>
        <p:nvSpPr>
          <p:cNvPr id="10" name="Freeform 10">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11" name="Freeform 11">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0" name="TextBox 20"/>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Bold"/>
              </a:rPr>
              <a:t>REFLECTION EXAMPLE</a:t>
            </a:r>
            <a:endParaRPr lang="en-US" sz="4234" b="1" spc="-251" dirty="0">
              <a:solidFill>
                <a:srgbClr val="005994"/>
              </a:solidFill>
              <a:latin typeface="Open Sauce Bold" panose="020B0604020202020204" charset="0"/>
              <a:ea typeface="Open Sauce"/>
              <a:cs typeface="Open Sauce"/>
            </a:endParaRPr>
          </a:p>
        </p:txBody>
      </p:sp>
      <p:grpSp>
        <p:nvGrpSpPr>
          <p:cNvPr id="12" name="Group 12" descr="implement new learning in practice and monitor impact"/>
          <p:cNvGrpSpPr/>
          <p:nvPr/>
        </p:nvGrpSpPr>
        <p:grpSpPr>
          <a:xfrm>
            <a:off x="734821" y="1510593"/>
            <a:ext cx="6364085" cy="476779"/>
            <a:chOff x="0" y="0"/>
            <a:chExt cx="3758447" cy="281572"/>
          </a:xfrm>
        </p:grpSpPr>
        <p:sp>
          <p:nvSpPr>
            <p:cNvPr id="13" name="Freeform 13"/>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4" name="TextBox 14"/>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2" name="TextBox 22"/>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5" name="Group 15" descr="4"/>
          <p:cNvGrpSpPr/>
          <p:nvPr/>
        </p:nvGrpSpPr>
        <p:grpSpPr>
          <a:xfrm>
            <a:off x="724073" y="1455510"/>
            <a:ext cx="586945" cy="58694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7" name="TextBox 1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8" name="Freeform 1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1" name="TextBox 21"/>
          <p:cNvSpPr txBox="1"/>
          <p:nvPr/>
        </p:nvSpPr>
        <p:spPr>
          <a:xfrm>
            <a:off x="731845" y="2321855"/>
            <a:ext cx="5928137" cy="3282950"/>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IMPLEMENT </a:t>
            </a:r>
            <a:r>
              <a:rPr lang="en-US" sz="1963">
                <a:solidFill>
                  <a:srgbClr val="005994"/>
                </a:solidFill>
                <a:latin typeface="Open Sauce"/>
                <a:ea typeface="Open Sauce"/>
                <a:cs typeface="Open Sauce"/>
                <a:sym typeface="Open Sauce"/>
              </a:rPr>
              <a:t>new learning in daily practice </a:t>
            </a:r>
            <a:endParaRPr lang="en-US" sz="1200"/>
          </a:p>
          <a:p>
            <a:pPr marL="423778" lvl="1" indent="-211677">
              <a:lnSpc>
                <a:spcPts val="2592"/>
              </a:lnSpc>
              <a:buFont typeface="Arial"/>
              <a:buChar char="•"/>
            </a:pPr>
            <a:r>
              <a:rPr lang="en-US" sz="1933" b="1">
                <a:solidFill>
                  <a:srgbClr val="005994"/>
                </a:solidFill>
                <a:latin typeface="Open Sauce Bold"/>
                <a:ea typeface="Open Sauce Bold"/>
                <a:cs typeface="Open Sauce Bold"/>
                <a:sym typeface="Open Sauce Bold"/>
              </a:rPr>
              <a:t>DISCUSS </a:t>
            </a:r>
            <a:r>
              <a:rPr lang="en-US" sz="1933">
                <a:solidFill>
                  <a:srgbClr val="005994"/>
                </a:solidFill>
                <a:latin typeface="Open Sauce"/>
                <a:ea typeface="Open Sauce"/>
                <a:cs typeface="Open Sauce"/>
                <a:sym typeface="Open Sauce"/>
              </a:rPr>
              <a:t>with mentor how implementation is impacting practice and student learning</a:t>
            </a:r>
            <a:endParaRPr lang="en-US" sz="1933">
              <a:solidFill>
                <a:srgbClr val="005994"/>
              </a:solidFill>
              <a:latin typeface="Open Sauce"/>
              <a:ea typeface="Open Sauce"/>
              <a:cs typeface="Open Sauce"/>
            </a:endParaRPr>
          </a:p>
          <a:p>
            <a:pPr marL="423778" lvl="1" indent="-211677">
              <a:lnSpc>
                <a:spcPts val="2592"/>
              </a:lnSpc>
              <a:buFont typeface="Arial"/>
              <a:buChar char="•"/>
            </a:pPr>
            <a:r>
              <a:rPr lang="en-US" sz="1933" b="1">
                <a:solidFill>
                  <a:srgbClr val="005994"/>
                </a:solidFill>
                <a:latin typeface="Open Sauce Bold"/>
                <a:ea typeface="Open Sauce"/>
                <a:cs typeface="Open Sauce"/>
                <a:sym typeface="Open Sauce Bold"/>
              </a:rPr>
              <a:t>ADJUST</a:t>
            </a:r>
            <a:r>
              <a:rPr lang="en-US" sz="1933">
                <a:solidFill>
                  <a:srgbClr val="005994"/>
                </a:solidFill>
                <a:latin typeface="Open Sauce"/>
                <a:ea typeface="Open Sauce"/>
                <a:cs typeface="Open Sauce"/>
                <a:sym typeface="Open Sauce"/>
              </a:rPr>
              <a:t> as needed or identify and develop additional new learning</a:t>
            </a:r>
            <a:endParaRPr lang="en-US" sz="1933">
              <a:solidFill>
                <a:srgbClr val="005994"/>
              </a:solidFill>
              <a:latin typeface="Open Sauce"/>
              <a:ea typeface="Open Sauce"/>
              <a:cs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ANALYZE</a:t>
            </a:r>
            <a:r>
              <a:rPr lang="en-US" sz="1963">
                <a:solidFill>
                  <a:srgbClr val="005994"/>
                </a:solidFill>
                <a:latin typeface="Open Sauce"/>
                <a:ea typeface="Open Sauce"/>
                <a:cs typeface="Open Sauce"/>
                <a:sym typeface="Open Sauce"/>
              </a:rPr>
              <a:t> impact on teaching practice, instruction, and student learning</a:t>
            </a:r>
            <a:endParaRPr lang="en-US" sz="1963">
              <a:solidFill>
                <a:srgbClr val="005994"/>
              </a:solidFill>
              <a:latin typeface="Open Sauce"/>
              <a:ea typeface="Open Sauce"/>
              <a:cs typeface="Open Sauce"/>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RECORD </a:t>
            </a:r>
            <a:r>
              <a:rPr lang="en-US" sz="1963">
                <a:solidFill>
                  <a:srgbClr val="005994"/>
                </a:solidFill>
                <a:latin typeface="Open Sauce"/>
                <a:ea typeface="Open Sauce"/>
                <a:cs typeface="Open Sauce"/>
                <a:sym typeface="Open Sauce"/>
              </a:rPr>
              <a:t>specific example/evidence of changes in practice and student outcomes</a:t>
            </a:r>
            <a:endParaRPr lang="en-US" sz="1963">
              <a:solidFill>
                <a:srgbClr val="005994"/>
              </a:solidFill>
              <a:latin typeface="Open Sauce"/>
              <a:ea typeface="Open Sauce"/>
              <a:cs typeface="Open Sauce"/>
            </a:endParaRPr>
          </a:p>
          <a:p>
            <a:pPr>
              <a:lnSpc>
                <a:spcPts val="2152"/>
              </a:lnSpc>
            </a:pPr>
            <a:endParaRPr lang="en-US" sz="1963">
              <a:solidFill>
                <a:srgbClr val="005994"/>
              </a:solidFill>
              <a:latin typeface="Open Sauce"/>
              <a:ea typeface="Open Sauce"/>
              <a:cs typeface="Open Sauce"/>
              <a:sym typeface="Open Sauce"/>
            </a:endParaRPr>
          </a:p>
        </p:txBody>
      </p:sp>
      <p:grpSp>
        <p:nvGrpSpPr>
          <p:cNvPr id="24" name="Group 24" descr="sample beginning teacher journal."/>
          <p:cNvGrpSpPr/>
          <p:nvPr/>
        </p:nvGrpSpPr>
        <p:grpSpPr>
          <a:xfrm>
            <a:off x="7254181" y="880007"/>
            <a:ext cx="4498490" cy="5032028"/>
            <a:chOff x="0" y="0"/>
            <a:chExt cx="1909304" cy="2135754"/>
          </a:xfrm>
        </p:grpSpPr>
        <p:sp>
          <p:nvSpPr>
            <p:cNvPr id="25" name="Freeform 25"/>
            <p:cNvSpPr/>
            <p:nvPr/>
          </p:nvSpPr>
          <p:spPr>
            <a:xfrm>
              <a:off x="0" y="0"/>
              <a:ext cx="1909304" cy="2135754"/>
            </a:xfrm>
            <a:custGeom>
              <a:avLst/>
              <a:gdLst/>
              <a:ahLst/>
              <a:cxnLst/>
              <a:rect l="l" t="t" r="r" b="b"/>
              <a:pathLst>
                <a:path w="1909304" h="2135754">
                  <a:moveTo>
                    <a:pt x="40157" y="0"/>
                  </a:moveTo>
                  <a:lnTo>
                    <a:pt x="1869147" y="0"/>
                  </a:lnTo>
                  <a:cubicBezTo>
                    <a:pt x="1891325" y="0"/>
                    <a:pt x="1909304" y="17979"/>
                    <a:pt x="1909304" y="40157"/>
                  </a:cubicBezTo>
                  <a:lnTo>
                    <a:pt x="1909304" y="2095598"/>
                  </a:lnTo>
                  <a:cubicBezTo>
                    <a:pt x="1909304" y="2117776"/>
                    <a:pt x="1891325" y="2135754"/>
                    <a:pt x="1869147" y="2135754"/>
                  </a:cubicBezTo>
                  <a:lnTo>
                    <a:pt x="40157" y="2135754"/>
                  </a:lnTo>
                  <a:cubicBezTo>
                    <a:pt x="17979" y="2135754"/>
                    <a:pt x="0" y="2117776"/>
                    <a:pt x="0" y="2095598"/>
                  </a:cubicBezTo>
                  <a:lnTo>
                    <a:pt x="0" y="40157"/>
                  </a:lnTo>
                  <a:cubicBezTo>
                    <a:pt x="0" y="17979"/>
                    <a:pt x="17979" y="0"/>
                    <a:pt x="40157" y="0"/>
                  </a:cubicBezTo>
                  <a:close/>
                </a:path>
              </a:pathLst>
            </a:custGeom>
            <a:solidFill>
              <a:srgbClr val="FFFFFF"/>
            </a:solidFill>
          </p:spPr>
          <p:txBody>
            <a:bodyPr/>
            <a:lstStyle/>
            <a:p>
              <a:endParaRPr lang="en-US" sz="1200"/>
            </a:p>
          </p:txBody>
        </p:sp>
        <p:sp>
          <p:nvSpPr>
            <p:cNvPr id="26" name="TextBox 26"/>
            <p:cNvSpPr txBox="1"/>
            <p:nvPr/>
          </p:nvSpPr>
          <p:spPr>
            <a:xfrm>
              <a:off x="0" y="-28575"/>
              <a:ext cx="1909304" cy="2164329"/>
            </a:xfrm>
            <a:prstGeom prst="rect">
              <a:avLst/>
            </a:prstGeom>
          </p:spPr>
          <p:txBody>
            <a:bodyPr lIns="31523" tIns="31523" rIns="31523" bIns="31523" rtlCol="0" anchor="ctr"/>
            <a:lstStyle/>
            <a:p>
              <a:pPr algn="ctr">
                <a:lnSpc>
                  <a:spcPts val="1773"/>
                </a:lnSpc>
                <a:spcBef>
                  <a:spcPct val="0"/>
                </a:spcBef>
              </a:pPr>
              <a:endParaRPr sz="1200"/>
            </a:p>
          </p:txBody>
        </p:sp>
      </p:grpSp>
      <p:sp>
        <p:nvSpPr>
          <p:cNvPr id="27" name="TextBox 27"/>
          <p:cNvSpPr txBox="1"/>
          <p:nvPr/>
        </p:nvSpPr>
        <p:spPr>
          <a:xfrm>
            <a:off x="8189311" y="1063267"/>
            <a:ext cx="2628231" cy="389466"/>
          </a:xfrm>
          <a:prstGeom prst="rect">
            <a:avLst/>
          </a:prstGeom>
        </p:spPr>
        <p:txBody>
          <a:bodyPr lIns="0" tIns="0" rIns="0" bIns="0" rtlCol="0" anchor="t">
            <a:spAutoFit/>
          </a:bodyPr>
          <a:lstStyle/>
          <a:p>
            <a:pPr algn="ctr">
              <a:lnSpc>
                <a:spcPts val="1635"/>
              </a:lnSpc>
            </a:pPr>
            <a:r>
              <a:rPr lang="en-US" sz="1239" b="1">
                <a:solidFill>
                  <a:srgbClr val="000000"/>
                </a:solidFill>
                <a:latin typeface="Garamond Bold"/>
                <a:ea typeface="Garamond Bold"/>
                <a:cs typeface="Garamond Bold"/>
                <a:sym typeface="Garamond Bold"/>
              </a:rPr>
              <a:t>Sample Beginning Teacher Journal</a:t>
            </a:r>
          </a:p>
          <a:p>
            <a:pPr algn="ctr">
              <a:lnSpc>
                <a:spcPts val="1468"/>
              </a:lnSpc>
            </a:pPr>
            <a:r>
              <a:rPr lang="en-US" sz="1112">
                <a:solidFill>
                  <a:srgbClr val="000000"/>
                </a:solidFill>
                <a:latin typeface="Garamond"/>
                <a:ea typeface="Garamond"/>
                <a:cs typeface="Garamond"/>
                <a:sym typeface="Garamond"/>
              </a:rPr>
              <a:t>Module 3: Instruction for Active Learning</a:t>
            </a:r>
          </a:p>
        </p:txBody>
      </p:sp>
      <p:sp>
        <p:nvSpPr>
          <p:cNvPr id="28" name="TextBox 28"/>
          <p:cNvSpPr txBox="1"/>
          <p:nvPr/>
        </p:nvSpPr>
        <p:spPr>
          <a:xfrm>
            <a:off x="7480481" y="1647963"/>
            <a:ext cx="4045890" cy="3848746"/>
          </a:xfrm>
          <a:prstGeom prst="rect">
            <a:avLst/>
          </a:prstGeom>
        </p:spPr>
        <p:txBody>
          <a:bodyPr lIns="0" tIns="0" rIns="0" bIns="0" rtlCol="0" anchor="t">
            <a:spAutoFit/>
          </a:bodyPr>
          <a:lstStyle/>
          <a:p>
            <a:pPr>
              <a:lnSpc>
                <a:spcPts val="1017"/>
              </a:lnSpc>
            </a:pPr>
            <a:r>
              <a:rPr lang="en-US" sz="900">
                <a:solidFill>
                  <a:srgbClr val="000000"/>
                </a:solidFill>
                <a:latin typeface="Garamond"/>
                <a:ea typeface="Garamond"/>
                <a:cs typeface="Garamond"/>
                <a:sym typeface="Garamond"/>
              </a:rPr>
              <a:t>At the suggestion of Nora, I took a look at some of the sample module documents on the website. In both samples, the teachers picked a specific teaching goal. After reviewing these, I made some important observations. First, I noticed that when articulating a goal, both teachers picked a specific goal, such as increasing student engagement or differentiating instruction. They also picked a very specific skill or area of instruction, such as reading comprehension. Secondly, I noticed in both samples that the teachers discussed a text source that they consulted to inform their decisions and actions. Using research-based strategies seems to be equally important as having classroom data to support this process. </a:t>
            </a:r>
          </a:p>
          <a:p>
            <a:pPr>
              <a:lnSpc>
                <a:spcPts val="1017"/>
              </a:lnSpc>
            </a:pPr>
            <a:endParaRPr lang="en-US" sz="933">
              <a:solidFill>
                <a:srgbClr val="000000"/>
              </a:solidFill>
              <a:latin typeface="Garamond"/>
              <a:ea typeface="Garamond"/>
              <a:cs typeface="Garamond"/>
              <a:sym typeface="Garamond"/>
            </a:endParaRPr>
          </a:p>
          <a:p>
            <a:pPr>
              <a:lnSpc>
                <a:spcPts val="1017"/>
              </a:lnSpc>
            </a:pPr>
            <a:r>
              <a:rPr lang="en-US" sz="900">
                <a:solidFill>
                  <a:srgbClr val="000000"/>
                </a:solidFill>
                <a:latin typeface="Garamond"/>
                <a:ea typeface="Garamond"/>
                <a:cs typeface="Garamond"/>
                <a:sym typeface="Garamond"/>
              </a:rPr>
              <a:t>I also looked at the CCT Performance Profile and thought about my placement on the continuum for each indicator. Indicators that stood out to me dealt with the differentiation and varying student/teacher roles to develop independence. Both of these are issues that I have been struggling with this year. I have been trying to differentiate based on readiness, but struggling to figure out how to manage students working on different work. Specific struggles include how to grade different work, how to have students working on different things, how to have students accept different work, and how to replace assignments instead of having the students needing a challenge just do MORE work. I spend most of my time focusing on the whole class developing a skill and use a lot of whole class or individual instruction. This leaves me feeling spread thin because students are off-task during the whole class time and very needy during the individual time. I could probably structure this time better and get students to do some of their own thinking.</a:t>
            </a:r>
            <a:endParaRPr lang="en-US" sz="900">
              <a:solidFill>
                <a:srgbClr val="000000"/>
              </a:solidFill>
              <a:latin typeface="Garamond"/>
              <a:ea typeface="Garamond"/>
              <a:cs typeface="Garamond"/>
            </a:endParaRPr>
          </a:p>
          <a:p>
            <a:pPr>
              <a:lnSpc>
                <a:spcPts val="1017"/>
              </a:lnSpc>
            </a:pPr>
            <a:endParaRPr lang="en-US" sz="933">
              <a:solidFill>
                <a:srgbClr val="000000"/>
              </a:solidFill>
              <a:latin typeface="Garamond"/>
              <a:ea typeface="Garamond"/>
              <a:cs typeface="Garamond"/>
              <a:sym typeface="Garamond"/>
            </a:endParaRPr>
          </a:p>
          <a:p>
            <a:pPr>
              <a:lnSpc>
                <a:spcPts val="1017"/>
              </a:lnSpc>
            </a:pPr>
            <a:r>
              <a:rPr lang="en-US" sz="933">
                <a:solidFill>
                  <a:srgbClr val="000000"/>
                </a:solidFill>
                <a:latin typeface="Garamond"/>
                <a:ea typeface="Garamond"/>
                <a:cs typeface="Garamond"/>
                <a:sym typeface="Garamond"/>
              </a:rPr>
              <a:t>After some more thought on which to choose and continuing to talk to Nora, I think differentiation is the most important focus for me. One of the reasons that I have been struggling so much with differentiation is that when I give students that need a challenge harder material, they are very needy and ask so many questions that I can’t manage all the groups doing different work. I think I need to look at strategies for managing differentiation and I need to be sure I’m using the right strategies with the right students. </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9" name="TextBox 19"/>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29</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0" name="TextBox 20"/>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DOCUMENTATION</a:t>
            </a:r>
          </a:p>
        </p:txBody>
      </p:sp>
      <p:grpSp>
        <p:nvGrpSpPr>
          <p:cNvPr id="12" name="Group 12" descr="implement new learning in practice and monitor impact"/>
          <p:cNvGrpSpPr/>
          <p:nvPr/>
        </p:nvGrpSpPr>
        <p:grpSpPr>
          <a:xfrm>
            <a:off x="734821" y="1510593"/>
            <a:ext cx="6364085" cy="476779"/>
            <a:chOff x="0" y="0"/>
            <a:chExt cx="3758447" cy="281572"/>
          </a:xfrm>
        </p:grpSpPr>
        <p:sp>
          <p:nvSpPr>
            <p:cNvPr id="13" name="Freeform 13"/>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4" name="TextBox 14"/>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8" name="TextBox 28"/>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5" name="Group 15" descr="4"/>
          <p:cNvGrpSpPr/>
          <p:nvPr/>
        </p:nvGrpSpPr>
        <p:grpSpPr>
          <a:xfrm>
            <a:off x="724073" y="1455510"/>
            <a:ext cx="586945" cy="58694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7" name="TextBox 17"/>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9" name="TextBox 29"/>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8" name="Freeform 18">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7" name="TextBox 27"/>
          <p:cNvSpPr txBox="1"/>
          <p:nvPr/>
        </p:nvSpPr>
        <p:spPr>
          <a:xfrm>
            <a:off x="613460" y="2191419"/>
            <a:ext cx="9384302" cy="2504468"/>
          </a:xfrm>
          <a:prstGeom prst="rect">
            <a:avLst/>
          </a:prstGeom>
        </p:spPr>
        <p:txBody>
          <a:bodyPr lIns="0" tIns="0" rIns="0" bIns="0" rtlCol="0" anchor="t">
            <a:spAutoFit/>
          </a:bodyPr>
          <a:lstStyle/>
          <a:p>
            <a:pPr>
              <a:lnSpc>
                <a:spcPts val="2345"/>
              </a:lnSpc>
            </a:pPr>
            <a:r>
              <a:rPr lang="en-US" sz="1777">
                <a:solidFill>
                  <a:srgbClr val="005994"/>
                </a:solidFill>
                <a:latin typeface="Open Sauce"/>
                <a:ea typeface="Open Sauce"/>
                <a:cs typeface="Open Sauce"/>
                <a:sym typeface="Open Sauce"/>
              </a:rPr>
              <a:t>Reflection Paper/Project Requirements:</a:t>
            </a: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Specific learning activities and resources used to develop new learning</a:t>
            </a:r>
          </a:p>
          <a:p>
            <a:pPr>
              <a:lnSpc>
                <a:spcPts val="888"/>
              </a:lnSpc>
            </a:pPr>
            <a:endParaRPr lang="en-US" sz="1777" b="1">
              <a:solidFill>
                <a:srgbClr val="005994"/>
              </a:solidFill>
              <a:latin typeface="Open Sauce Bold"/>
              <a:ea typeface="Open Sauce Bold"/>
              <a:cs typeface="Open Sauce Bold"/>
              <a:sym typeface="Open Sauce Bold"/>
            </a:endParaRP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What you learned and specific examples of how you applied it to your practice</a:t>
            </a:r>
          </a:p>
          <a:p>
            <a:pPr>
              <a:lnSpc>
                <a:spcPts val="888"/>
              </a:lnSpc>
            </a:pPr>
            <a:endParaRPr lang="en-US" sz="1777" b="1">
              <a:solidFill>
                <a:srgbClr val="005994"/>
              </a:solidFill>
              <a:latin typeface="Open Sauce Bold"/>
              <a:ea typeface="Open Sauce Bold"/>
              <a:cs typeface="Open Sauce Bold"/>
              <a:sym typeface="Open Sauce Bold"/>
            </a:endParaRP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Specific examples of how changes improved teaching practice</a:t>
            </a:r>
          </a:p>
          <a:p>
            <a:pPr>
              <a:lnSpc>
                <a:spcPts val="888"/>
              </a:lnSpc>
            </a:pPr>
            <a:endParaRPr lang="en-US" sz="1777" b="1">
              <a:solidFill>
                <a:srgbClr val="005994"/>
              </a:solidFill>
              <a:latin typeface="Open Sauce Bold"/>
              <a:ea typeface="Open Sauce Bold"/>
              <a:cs typeface="Open Sauce Bold"/>
              <a:sym typeface="Open Sauce Bold"/>
            </a:endParaRP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Specific examples of how these changes have or will impact students</a:t>
            </a:r>
          </a:p>
          <a:p>
            <a:pPr>
              <a:lnSpc>
                <a:spcPts val="888"/>
              </a:lnSpc>
            </a:pPr>
            <a:endParaRPr lang="en-US" sz="1777" b="1">
              <a:solidFill>
                <a:srgbClr val="005994"/>
              </a:solidFill>
              <a:latin typeface="Open Sauce Bold"/>
              <a:ea typeface="Open Sauce Bold"/>
              <a:cs typeface="Open Sauce Bold"/>
              <a:sym typeface="Open Sauce Bold"/>
            </a:endParaRPr>
          </a:p>
          <a:p>
            <a:pPr marL="383659" lvl="1" indent="-191829">
              <a:lnSpc>
                <a:spcPts val="2345"/>
              </a:lnSpc>
              <a:buFont typeface="Arial"/>
              <a:buChar char="•"/>
            </a:pPr>
            <a:r>
              <a:rPr lang="en-US" sz="1777" b="1">
                <a:solidFill>
                  <a:srgbClr val="005994"/>
                </a:solidFill>
                <a:latin typeface="Open Sauce Bold"/>
                <a:ea typeface="Open Sauce Bold"/>
                <a:cs typeface="Open Sauce Bold"/>
                <a:sym typeface="Open Sauce Bold"/>
              </a:rPr>
              <a:t>A comparison of the changes in teaching practice and positive outcomes for students to what was described in the Initial Summary</a:t>
            </a:r>
          </a:p>
        </p:txBody>
      </p:sp>
      <p:sp>
        <p:nvSpPr>
          <p:cNvPr id="30" name="Freeform 30">
            <a:extLst>
              <a:ext uri="{C183D7F6-B498-43B3-948B-1728B52AA6E4}">
                <adec:decorative xmlns:adec="http://schemas.microsoft.com/office/drawing/2017/decorative" val="1"/>
              </a:ext>
            </a:extLst>
          </p:cNvPr>
          <p:cNvSpPr/>
          <p:nvPr/>
        </p:nvSpPr>
        <p:spPr>
          <a:xfrm>
            <a:off x="800755" y="5054741"/>
            <a:ext cx="453715" cy="433092"/>
          </a:xfrm>
          <a:custGeom>
            <a:avLst/>
            <a:gdLst/>
            <a:ahLst/>
            <a:cxnLst/>
            <a:rect l="l" t="t" r="r" b="b"/>
            <a:pathLst>
              <a:path w="680573" h="649638">
                <a:moveTo>
                  <a:pt x="0" y="0"/>
                </a:moveTo>
                <a:lnTo>
                  <a:pt x="680573" y="0"/>
                </a:lnTo>
                <a:lnTo>
                  <a:pt x="680573" y="649638"/>
                </a:lnTo>
                <a:lnTo>
                  <a:pt x="0" y="6496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31" name="TextBox 31"/>
          <p:cNvSpPr txBox="1"/>
          <p:nvPr/>
        </p:nvSpPr>
        <p:spPr>
          <a:xfrm>
            <a:off x="1328863" y="5129116"/>
            <a:ext cx="9767963" cy="307777"/>
          </a:xfrm>
          <a:prstGeom prst="rect">
            <a:avLst/>
          </a:prstGeom>
        </p:spPr>
        <p:txBody>
          <a:bodyPr lIns="0" tIns="0" rIns="0" bIns="0" rtlCol="0" anchor="t">
            <a:spAutoFit/>
          </a:bodyPr>
          <a:lstStyle/>
          <a:p>
            <a:pPr>
              <a:lnSpc>
                <a:spcPts val="2391"/>
              </a:lnSpc>
              <a:spcBef>
                <a:spcPct val="0"/>
              </a:spcBef>
            </a:pPr>
            <a:r>
              <a:rPr lang="en-US" sz="2213" i="1" spc="-130">
                <a:solidFill>
                  <a:srgbClr val="2F945C"/>
                </a:solidFill>
                <a:latin typeface="Open Sauce Italics"/>
                <a:ea typeface="Open Sauce Italics"/>
                <a:cs typeface="Open Sauce Italics"/>
                <a:sym typeface="Open Sauce Italics"/>
              </a:rPr>
              <a:t>As a reminder, these requirements only apply to Pathway A in the Transition Year</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9" name="TextBox 19"/>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30</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7" name="TextBox 17"/>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MODULE </a:t>
            </a:r>
            <a:r>
              <a:rPr lang="en-US" sz="4234" b="1" spc="-251" dirty="0">
                <a:solidFill>
                  <a:srgbClr val="005994"/>
                </a:solidFill>
                <a:latin typeface="Open Sauce Bold" panose="020B0604020202020204" charset="0"/>
                <a:ea typeface="Open Sauce Bold"/>
                <a:cs typeface="Open Sauce Bold"/>
                <a:sym typeface="Open Sauce Bold"/>
              </a:rPr>
              <a:t>SUBMISSION</a:t>
            </a:r>
          </a:p>
        </p:txBody>
      </p:sp>
      <p:grpSp>
        <p:nvGrpSpPr>
          <p:cNvPr id="9" name="Group 9" descr="implement new learning in practice and monitor impact"/>
          <p:cNvGrpSpPr/>
          <p:nvPr/>
        </p:nvGrpSpPr>
        <p:grpSpPr>
          <a:xfrm>
            <a:off x="734821" y="1510593"/>
            <a:ext cx="6364085" cy="47677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1" name="TextBox 11"/>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2" name="TextBox 22"/>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2" name="Group 12" descr="4"/>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21" name="TextBox 21"/>
          <p:cNvSpPr txBox="1"/>
          <p:nvPr/>
        </p:nvSpPr>
        <p:spPr>
          <a:xfrm>
            <a:off x="724073" y="2228291"/>
            <a:ext cx="5308558" cy="3273653"/>
          </a:xfrm>
          <a:prstGeom prst="rect">
            <a:avLst/>
          </a:prstGeom>
        </p:spPr>
        <p:txBody>
          <a:bodyPr lIns="0" tIns="0" rIns="0" bIns="0" rtlCol="0" anchor="t">
            <a:spAutoFit/>
          </a:bodyPr>
          <a:lstStyle/>
          <a:p>
            <a:pPr marL="383559" lvl="1" indent="-191780">
              <a:lnSpc>
                <a:spcPts val="2345"/>
              </a:lnSpc>
              <a:buFont typeface="Arial"/>
              <a:buChar char="•"/>
            </a:pPr>
            <a:r>
              <a:rPr lang="en-US" sz="1777" b="1">
                <a:solidFill>
                  <a:srgbClr val="005994"/>
                </a:solidFill>
                <a:latin typeface="Open Sauce Bold"/>
                <a:ea typeface="Open Sauce Bold"/>
                <a:cs typeface="Open Sauce Bold"/>
                <a:sym typeface="Open Sauce Bold"/>
              </a:rPr>
              <a:t>Share reflection paper/project with mentor for feedback and sign-off</a:t>
            </a:r>
            <a:endParaRPr lang="en-US" sz="1200"/>
          </a:p>
          <a:p>
            <a:pPr>
              <a:lnSpc>
                <a:spcPts val="888"/>
              </a:lnSpc>
            </a:pPr>
            <a:endParaRPr lang="en-US" sz="1777" b="1">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a:solidFill>
                  <a:srgbClr val="005994"/>
                </a:solidFill>
                <a:latin typeface="Open Sauce Bold"/>
                <a:ea typeface="Open Sauce Bold"/>
                <a:cs typeface="Open Sauce Bold"/>
                <a:sym typeface="Open Sauce Bold"/>
              </a:rPr>
              <a:t>Mentor sign-off indicates that the reflection paper/project is consistent with on-going work between the mentor and the teacher</a:t>
            </a:r>
            <a:endParaRPr lang="en-US" sz="1777" b="1">
              <a:solidFill>
                <a:srgbClr val="005994"/>
              </a:solidFill>
              <a:latin typeface="Open Sauce Bold"/>
              <a:ea typeface="Open Sauce Bold"/>
              <a:cs typeface="Open Sauce Bold"/>
            </a:endParaRPr>
          </a:p>
          <a:p>
            <a:pPr>
              <a:lnSpc>
                <a:spcPts val="888"/>
              </a:lnSpc>
            </a:pPr>
            <a:endParaRPr lang="en-US" sz="1777" b="1">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a:solidFill>
                  <a:srgbClr val="005994"/>
                </a:solidFill>
                <a:latin typeface="Open Sauce Bold"/>
                <a:ea typeface="Open Sauce Bold"/>
                <a:cs typeface="Open Sauce Bold"/>
                <a:sym typeface="Open Sauce Bold"/>
              </a:rPr>
              <a:t>Teachers submit each module when the mentor has signed-off</a:t>
            </a:r>
            <a:endParaRPr lang="en-US" sz="1777" b="1">
              <a:solidFill>
                <a:srgbClr val="005994"/>
              </a:solidFill>
              <a:latin typeface="Open Sauce Bold"/>
              <a:ea typeface="Open Sauce Bold"/>
              <a:cs typeface="Open Sauce Bold"/>
            </a:endParaRPr>
          </a:p>
          <a:p>
            <a:pPr>
              <a:lnSpc>
                <a:spcPts val="888"/>
              </a:lnSpc>
            </a:pPr>
            <a:endParaRPr lang="en-US" sz="1777" b="1">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67" b="1">
                <a:solidFill>
                  <a:srgbClr val="005994"/>
                </a:solidFill>
                <a:highlight>
                  <a:srgbClr val="C0C0C0"/>
                </a:highlight>
                <a:latin typeface="Open Sauce Bold"/>
                <a:ea typeface="Open Sauce Bold"/>
                <a:cs typeface="Open Sauce Bold"/>
                <a:sym typeface="Open Sauce Bold"/>
              </a:rPr>
              <a:t>Do not wait to submit modules</a:t>
            </a:r>
            <a:r>
              <a:rPr lang="en-US" sz="1767" b="1">
                <a:solidFill>
                  <a:srgbClr val="005994"/>
                </a:solidFill>
                <a:latin typeface="Open Sauce Bold"/>
                <a:ea typeface="Open Sauce Bold"/>
                <a:cs typeface="Open Sauce Bold"/>
                <a:sym typeface="Open Sauce Bold"/>
              </a:rPr>
              <a:t>, no more than one reflection paper/project should be submitted within a four-week period</a:t>
            </a:r>
            <a:endParaRPr lang="en-US" sz="1767" b="1">
              <a:solidFill>
                <a:srgbClr val="005994"/>
              </a:solidFill>
              <a:latin typeface="Open Sauce Bold"/>
              <a:ea typeface="Open Sauce Bold"/>
              <a:cs typeface="Open Sauce Bold"/>
            </a:endParaRPr>
          </a:p>
        </p:txBody>
      </p:sp>
      <p:grpSp>
        <p:nvGrpSpPr>
          <p:cNvPr id="32" name="Group 32" descr="graphic saying &quot;reminder of pathway a&quot;"/>
          <p:cNvGrpSpPr/>
          <p:nvPr/>
        </p:nvGrpSpPr>
        <p:grpSpPr>
          <a:xfrm rot="-5400000">
            <a:off x="5775531" y="3768321"/>
            <a:ext cx="3475056" cy="433092"/>
            <a:chOff x="0" y="0"/>
            <a:chExt cx="6950111" cy="866184"/>
          </a:xfrm>
        </p:grpSpPr>
        <p:sp>
          <p:nvSpPr>
            <p:cNvPr id="33" name="Freeform 33"/>
            <p:cNvSpPr/>
            <p:nvPr/>
          </p:nvSpPr>
          <p:spPr>
            <a:xfrm>
              <a:off x="0" y="0"/>
              <a:ext cx="907431" cy="866184"/>
            </a:xfrm>
            <a:custGeom>
              <a:avLst/>
              <a:gdLst/>
              <a:ahLst/>
              <a:cxnLst/>
              <a:rect l="l" t="t" r="r" b="b"/>
              <a:pathLst>
                <a:path w="907431" h="866184">
                  <a:moveTo>
                    <a:pt x="0" y="0"/>
                  </a:moveTo>
                  <a:lnTo>
                    <a:pt x="907431" y="0"/>
                  </a:lnTo>
                  <a:lnTo>
                    <a:pt x="907431" y="866184"/>
                  </a:lnTo>
                  <a:lnTo>
                    <a:pt x="0" y="86618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34" name="TextBox 34"/>
            <p:cNvSpPr txBox="1"/>
            <p:nvPr/>
          </p:nvSpPr>
          <p:spPr>
            <a:xfrm>
              <a:off x="1056215" y="141411"/>
              <a:ext cx="5893896" cy="615554"/>
            </a:xfrm>
            <a:prstGeom prst="rect">
              <a:avLst/>
            </a:prstGeom>
          </p:spPr>
          <p:txBody>
            <a:bodyPr lIns="0" tIns="0" rIns="0" bIns="0" rtlCol="0" anchor="t">
              <a:spAutoFit/>
            </a:bodyPr>
            <a:lstStyle/>
            <a:p>
              <a:pPr>
                <a:lnSpc>
                  <a:spcPts val="2391"/>
                </a:lnSpc>
                <a:spcBef>
                  <a:spcPct val="0"/>
                </a:spcBef>
              </a:pPr>
              <a:r>
                <a:rPr lang="en-US" sz="2213" spc="-130">
                  <a:solidFill>
                    <a:srgbClr val="2F945C"/>
                  </a:solidFill>
                  <a:latin typeface="Open Sauce"/>
                  <a:ea typeface="Open Sauce"/>
                  <a:cs typeface="Open Sauce"/>
                  <a:sym typeface="Open Sauce"/>
                </a:rPr>
                <a:t>Reminder of Pathway A </a:t>
              </a:r>
            </a:p>
          </p:txBody>
        </p:sp>
      </p:grpSp>
      <p:grpSp>
        <p:nvGrpSpPr>
          <p:cNvPr id="24" name="Group 24" descr="Reminder of Pathway A: which includes reflection papers and projects still. previously discussed."/>
          <p:cNvGrpSpPr/>
          <p:nvPr/>
        </p:nvGrpSpPr>
        <p:grpSpPr>
          <a:xfrm>
            <a:off x="7435233" y="1222355"/>
            <a:ext cx="4288908" cy="4634955"/>
            <a:chOff x="0" y="323850"/>
            <a:chExt cx="8577816" cy="9269911"/>
          </a:xfrm>
        </p:grpSpPr>
        <p:grpSp>
          <p:nvGrpSpPr>
            <p:cNvPr id="25" name="Group 25"/>
            <p:cNvGrpSpPr/>
            <p:nvPr/>
          </p:nvGrpSpPr>
          <p:grpSpPr>
            <a:xfrm>
              <a:off x="931652" y="880260"/>
              <a:ext cx="7646164" cy="8713501"/>
              <a:chOff x="0" y="0"/>
              <a:chExt cx="1620708" cy="1846944"/>
            </a:xfrm>
          </p:grpSpPr>
          <p:sp>
            <p:nvSpPr>
              <p:cNvPr id="26" name="Freeform 26"/>
              <p:cNvSpPr/>
              <p:nvPr/>
            </p:nvSpPr>
            <p:spPr>
              <a:xfrm>
                <a:off x="0" y="0"/>
                <a:ext cx="1620707" cy="184694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sz="1200"/>
              </a:p>
            </p:txBody>
          </p:sp>
          <p:sp>
            <p:nvSpPr>
              <p:cNvPr id="27" name="TextBox 27"/>
              <p:cNvSpPr txBox="1"/>
              <p:nvPr/>
            </p:nvSpPr>
            <p:spPr>
              <a:xfrm>
                <a:off x="0" y="-28575"/>
                <a:ext cx="1620708" cy="1875519"/>
              </a:xfrm>
              <a:prstGeom prst="rect">
                <a:avLst/>
              </a:prstGeom>
            </p:spPr>
            <p:txBody>
              <a:bodyPr lIns="33867" tIns="33867" rIns="33867" bIns="33867" rtlCol="0" anchor="ctr"/>
              <a:lstStyle/>
              <a:p>
                <a:pPr algn="ctr">
                  <a:lnSpc>
                    <a:spcPts val="1773"/>
                  </a:lnSpc>
                  <a:spcBef>
                    <a:spcPct val="0"/>
                  </a:spcBef>
                </a:pPr>
                <a:endParaRPr sz="1200"/>
              </a:p>
            </p:txBody>
          </p:sp>
        </p:grpSp>
        <p:sp>
          <p:nvSpPr>
            <p:cNvPr id="28" name="TextBox 28"/>
            <p:cNvSpPr txBox="1"/>
            <p:nvPr/>
          </p:nvSpPr>
          <p:spPr>
            <a:xfrm>
              <a:off x="1707006" y="3661254"/>
              <a:ext cx="6417828" cy="5539979"/>
            </a:xfrm>
            <a:prstGeom prst="rect">
              <a:avLst/>
            </a:prstGeom>
          </p:spPr>
          <p:txBody>
            <a:bodyPr lIns="0" tIns="0" rIns="0" bIns="0" rtlCol="0" anchor="t">
              <a:spAutoFit/>
            </a:bodyPr>
            <a:lstStyle/>
            <a:p>
              <a:pPr>
                <a:lnSpc>
                  <a:spcPts val="1297"/>
                </a:lnSpc>
              </a:pPr>
              <a:r>
                <a:rPr lang="en-US" sz="1297">
                  <a:solidFill>
                    <a:srgbClr val="194166"/>
                  </a:solidFill>
                  <a:latin typeface="Open Sauce"/>
                  <a:ea typeface="Open Sauce"/>
                  <a:cs typeface="Open Sauce"/>
                  <a:sym typeface="Open Sauce"/>
                </a:rPr>
                <a:t>Mentor continues to submit mentor meeting log notes in TEAM dashboard</a:t>
              </a:r>
            </a:p>
            <a:p>
              <a:pPr>
                <a:lnSpc>
                  <a:spcPts val="1141"/>
                </a:lnSpc>
              </a:pPr>
              <a:endParaRPr lang="en-US" sz="1297">
                <a:solidFill>
                  <a:srgbClr val="194166"/>
                </a:solidFill>
                <a:latin typeface="Open Sauce"/>
                <a:ea typeface="Open Sauce"/>
                <a:cs typeface="Open Sauce"/>
                <a:sym typeface="Open Sauce"/>
              </a:endParaRPr>
            </a:p>
            <a:p>
              <a:pPr>
                <a:lnSpc>
                  <a:spcPts val="1297"/>
                </a:lnSpc>
              </a:pPr>
              <a:r>
                <a:rPr lang="en-US" sz="1297">
                  <a:solidFill>
                    <a:srgbClr val="194166"/>
                  </a:solidFill>
                  <a:latin typeface="Open Sauce"/>
                  <a:ea typeface="Open Sauce"/>
                  <a:cs typeface="Open Sauce"/>
                  <a:sym typeface="Open Sauce"/>
                </a:rPr>
                <a:t>BT drafts reflection paper/project </a:t>
              </a:r>
            </a:p>
            <a:p>
              <a:pPr>
                <a:lnSpc>
                  <a:spcPts val="1297"/>
                </a:lnSpc>
              </a:pPr>
              <a:r>
                <a:rPr lang="en-US" sz="1297">
                  <a:solidFill>
                    <a:srgbClr val="194166"/>
                  </a:solidFill>
                  <a:latin typeface="Open Sauce"/>
                  <a:ea typeface="Open Sauce"/>
                  <a:cs typeface="Open Sauce"/>
                  <a:sym typeface="Open Sauce"/>
                </a:rPr>
                <a:t>and submits to mentor for sign-off</a:t>
              </a:r>
            </a:p>
            <a:p>
              <a:pPr>
                <a:lnSpc>
                  <a:spcPts val="648"/>
                </a:lnSpc>
              </a:pPr>
              <a:r>
                <a:rPr lang="en-US" sz="1297">
                  <a:solidFill>
                    <a:srgbClr val="194166"/>
                  </a:solidFill>
                  <a:latin typeface="Open Sauce"/>
                  <a:ea typeface="Open Sauce"/>
                  <a:cs typeface="Open Sauce"/>
                  <a:sym typeface="Open Sauce"/>
                </a:rPr>
                <a:t> </a:t>
              </a:r>
            </a:p>
            <a:p>
              <a:pPr>
                <a:lnSpc>
                  <a:spcPts val="2088"/>
                </a:lnSpc>
              </a:pPr>
              <a:r>
                <a:rPr lang="en-US" sz="1297">
                  <a:solidFill>
                    <a:srgbClr val="194166"/>
                  </a:solidFill>
                  <a:latin typeface="Open Sauce"/>
                  <a:ea typeface="Open Sauce"/>
                  <a:cs typeface="Open Sauce"/>
                  <a:sym typeface="Open Sauce"/>
                </a:rPr>
                <a:t>Mentor selects </a:t>
              </a:r>
              <a:r>
                <a:rPr lang="en-US" sz="1297" b="1">
                  <a:solidFill>
                    <a:srgbClr val="194166"/>
                  </a:solidFill>
                  <a:latin typeface="Open Sauce Bold"/>
                  <a:ea typeface="Open Sauce Bold"/>
                  <a:cs typeface="Open Sauce Bold"/>
                  <a:sym typeface="Open Sauce Bold"/>
                </a:rPr>
                <a:t>“Paper/Project Submission” </a:t>
              </a:r>
              <a:r>
                <a:rPr lang="en-US" sz="1297">
                  <a:solidFill>
                    <a:srgbClr val="194166"/>
                  </a:solidFill>
                  <a:latin typeface="Open Sauce"/>
                  <a:ea typeface="Open Sauce"/>
                  <a:cs typeface="Open Sauce"/>
                  <a:sym typeface="Open Sauce"/>
                </a:rPr>
                <a:t>and signs off </a:t>
              </a:r>
            </a:p>
            <a:p>
              <a:pPr>
                <a:lnSpc>
                  <a:spcPts val="1297"/>
                </a:lnSpc>
              </a:pPr>
              <a:r>
                <a:rPr lang="en-US" sz="1297">
                  <a:solidFill>
                    <a:srgbClr val="194166"/>
                  </a:solidFill>
                  <a:latin typeface="Open Sauce"/>
                  <a:ea typeface="Open Sauce"/>
                  <a:cs typeface="Open Sauce"/>
                  <a:sym typeface="Open Sauce"/>
                </a:rPr>
                <a:t>(one sign-off required)</a:t>
              </a:r>
            </a:p>
            <a:p>
              <a:pPr>
                <a:lnSpc>
                  <a:spcPts val="1284"/>
                </a:lnSpc>
              </a:pPr>
              <a:r>
                <a:rPr lang="en-US" sz="1297">
                  <a:solidFill>
                    <a:srgbClr val="194166"/>
                  </a:solidFill>
                  <a:latin typeface="Open Sauce"/>
                  <a:ea typeface="Open Sauce"/>
                  <a:cs typeface="Open Sauce"/>
                  <a:sym typeface="Open Sauce"/>
                </a:rPr>
                <a:t> </a:t>
              </a:r>
            </a:p>
            <a:p>
              <a:pPr>
                <a:lnSpc>
                  <a:spcPts val="1297"/>
                </a:lnSpc>
              </a:pPr>
              <a:r>
                <a:rPr lang="en-US" sz="1297">
                  <a:solidFill>
                    <a:srgbClr val="194166"/>
                  </a:solidFill>
                  <a:latin typeface="Open Sauce"/>
                  <a:ea typeface="Open Sauce"/>
                  <a:cs typeface="Open Sauce"/>
                  <a:sym typeface="Open Sauce"/>
                </a:rPr>
                <a:t>Paper/Project is submitted to the district’s selected review queue </a:t>
              </a:r>
            </a:p>
            <a:p>
              <a:pPr>
                <a:lnSpc>
                  <a:spcPts val="1297"/>
                </a:lnSpc>
              </a:pPr>
              <a:r>
                <a:rPr lang="en-US" sz="1297">
                  <a:solidFill>
                    <a:srgbClr val="194166"/>
                  </a:solidFill>
                  <a:latin typeface="Open Sauce"/>
                  <a:ea typeface="Open Sauce"/>
                  <a:cs typeface="Open Sauce"/>
                  <a:sym typeface="Open Sauce"/>
                </a:rPr>
                <a:t>(Regional, Private, or In-District)</a:t>
              </a:r>
            </a:p>
            <a:p>
              <a:pPr>
                <a:lnSpc>
                  <a:spcPts val="1375"/>
                </a:lnSpc>
              </a:pPr>
              <a:r>
                <a:rPr lang="en-US" sz="1297">
                  <a:solidFill>
                    <a:srgbClr val="194166"/>
                  </a:solidFill>
                  <a:latin typeface="Open Sauce"/>
                  <a:ea typeface="Open Sauce"/>
                  <a:cs typeface="Open Sauce"/>
                  <a:sym typeface="Open Sauce"/>
                </a:rPr>
                <a:t> </a:t>
              </a:r>
            </a:p>
            <a:p>
              <a:pPr>
                <a:lnSpc>
                  <a:spcPts val="1297"/>
                </a:lnSpc>
              </a:pPr>
              <a:r>
                <a:rPr lang="en-US" sz="1297">
                  <a:solidFill>
                    <a:srgbClr val="194166"/>
                  </a:solidFill>
                  <a:latin typeface="Open Sauce"/>
                  <a:ea typeface="Open Sauce"/>
                  <a:cs typeface="Open Sauce"/>
                  <a:sym typeface="Open Sauce"/>
                </a:rPr>
                <a:t>Successful → module marked complete</a:t>
              </a:r>
            </a:p>
            <a:p>
              <a:pPr>
                <a:lnSpc>
                  <a:spcPts val="1297"/>
                </a:lnSpc>
              </a:pPr>
              <a:r>
                <a:rPr lang="en-US" sz="1297">
                  <a:solidFill>
                    <a:srgbClr val="194166"/>
                  </a:solidFill>
                  <a:latin typeface="Open Sauce"/>
                  <a:ea typeface="Open Sauce"/>
                  <a:cs typeface="Open Sauce"/>
                  <a:sym typeface="Open Sauce"/>
                </a:rPr>
                <a:t>Unsuccessful → revise and resubmit</a:t>
              </a:r>
            </a:p>
          </p:txBody>
        </p:sp>
        <p:sp>
          <p:nvSpPr>
            <p:cNvPr id="29" name="TextBox 29"/>
            <p:cNvSpPr txBox="1"/>
            <p:nvPr/>
          </p:nvSpPr>
          <p:spPr>
            <a:xfrm>
              <a:off x="1942560" y="1298658"/>
              <a:ext cx="5624352" cy="1333698"/>
            </a:xfrm>
            <a:prstGeom prst="rect">
              <a:avLst/>
            </a:prstGeom>
          </p:spPr>
          <p:txBody>
            <a:bodyPr lIns="0" tIns="0" rIns="0" bIns="0" rtlCol="0" anchor="t">
              <a:spAutoFit/>
            </a:bodyPr>
            <a:lstStyle/>
            <a:p>
              <a:pPr algn="ctr">
                <a:lnSpc>
                  <a:spcPts val="2580"/>
                </a:lnSpc>
                <a:spcBef>
                  <a:spcPct val="0"/>
                </a:spcBef>
              </a:pPr>
              <a:r>
                <a:rPr lang="en-US" sz="2389" spc="-141">
                  <a:solidFill>
                    <a:srgbClr val="005994"/>
                  </a:solidFill>
                  <a:latin typeface="Open Sauce"/>
                  <a:ea typeface="Open Sauce"/>
                  <a:cs typeface="Open Sauce"/>
                  <a:sym typeface="Open Sauce"/>
                </a:rPr>
                <a:t>REFLECTION PAPERS/PROJECTS</a:t>
              </a:r>
            </a:p>
          </p:txBody>
        </p:sp>
        <p:sp>
          <p:nvSpPr>
            <p:cNvPr id="30" name="TextBox 30"/>
            <p:cNvSpPr txBox="1"/>
            <p:nvPr/>
          </p:nvSpPr>
          <p:spPr>
            <a:xfrm>
              <a:off x="0" y="323850"/>
              <a:ext cx="1942560" cy="1677896"/>
            </a:xfrm>
            <a:prstGeom prst="rect">
              <a:avLst/>
            </a:prstGeom>
          </p:spPr>
          <p:txBody>
            <a:bodyPr lIns="0" tIns="0" rIns="0" bIns="0" rtlCol="0" anchor="t">
              <a:spAutoFit/>
            </a:bodyPr>
            <a:lstStyle/>
            <a:p>
              <a:pPr algn="ctr">
                <a:lnSpc>
                  <a:spcPts val="6514"/>
                </a:lnSpc>
              </a:pPr>
              <a:r>
                <a:rPr lang="en-US" sz="7319">
                  <a:solidFill>
                    <a:srgbClr val="194166"/>
                  </a:solidFill>
                  <a:latin typeface="Open Sauce"/>
                  <a:ea typeface="Open Sauce"/>
                  <a:cs typeface="Open Sauce"/>
                  <a:sym typeface="Open Sauce"/>
                </a:rPr>
                <a:t>A</a:t>
              </a:r>
            </a:p>
          </p:txBody>
        </p:sp>
        <p:sp>
          <p:nvSpPr>
            <p:cNvPr id="31" name="TextBox 31"/>
            <p:cNvSpPr txBox="1"/>
            <p:nvPr/>
          </p:nvSpPr>
          <p:spPr>
            <a:xfrm>
              <a:off x="2417088" y="2776690"/>
              <a:ext cx="4675292" cy="384720"/>
            </a:xfrm>
            <a:prstGeom prst="rect">
              <a:avLst/>
            </a:prstGeom>
          </p:spPr>
          <p:txBody>
            <a:bodyPr lIns="0" tIns="0" rIns="0" bIns="0" rtlCol="0" anchor="t">
              <a:spAutoFit/>
            </a:bodyPr>
            <a:lstStyle/>
            <a:p>
              <a:pPr algn="ctr">
                <a:lnSpc>
                  <a:spcPts val="1479"/>
                </a:lnSpc>
                <a:spcBef>
                  <a:spcPct val="0"/>
                </a:spcBef>
              </a:pPr>
              <a:r>
                <a:rPr lang="en-US" sz="1369" spc="-81">
                  <a:solidFill>
                    <a:srgbClr val="005994"/>
                  </a:solidFill>
                  <a:latin typeface="Open Sauce"/>
                  <a:ea typeface="Open Sauce"/>
                  <a:cs typeface="Open Sauce"/>
                  <a:sym typeface="Open Sauce"/>
                </a:rPr>
                <a:t>CURRENT </a:t>
              </a:r>
              <a:r>
                <a:rPr lang="en-US" sz="1369" b="1" spc="-81">
                  <a:solidFill>
                    <a:srgbClr val="005994"/>
                  </a:solidFill>
                  <a:latin typeface="Open Sauce Bold"/>
                  <a:ea typeface="Open Sauce Bold"/>
                  <a:cs typeface="Open Sauce Bold"/>
                  <a:sym typeface="Open Sauce Bold"/>
                </a:rPr>
                <a:t>TEAM</a:t>
              </a:r>
              <a:r>
                <a:rPr lang="en-US" sz="1369" spc="-81">
                  <a:solidFill>
                    <a:srgbClr val="005994"/>
                  </a:solidFill>
                  <a:latin typeface="Open Sauce"/>
                  <a:ea typeface="Open Sauce"/>
                  <a:cs typeface="Open Sauce"/>
                  <a:sym typeface="Open Sauce"/>
                </a:rPr>
                <a:t> PROCESS</a:t>
              </a:r>
            </a:p>
          </p:txBody>
        </p:sp>
      </p:gr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6" name="TextBox 16"/>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31</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CRITERIA FOR </a:t>
            </a:r>
            <a:r>
              <a:rPr lang="en-US" sz="4234" b="1" spc="-251" dirty="0">
                <a:solidFill>
                  <a:srgbClr val="005994"/>
                </a:solidFill>
                <a:latin typeface="Open Sauce Bold" panose="020B0604020202020204" charset="0"/>
                <a:ea typeface="Open Sauce Bold"/>
                <a:cs typeface="Open Sauce Bold"/>
                <a:sym typeface="Open Sauce Bold"/>
              </a:rPr>
              <a:t>SUCCESS</a:t>
            </a:r>
          </a:p>
        </p:txBody>
      </p:sp>
      <p:grpSp>
        <p:nvGrpSpPr>
          <p:cNvPr id="9" name="Group 9" descr="implement new learning in practice and monitor impact"/>
          <p:cNvGrpSpPr/>
          <p:nvPr/>
        </p:nvGrpSpPr>
        <p:grpSpPr>
          <a:xfrm>
            <a:off x="734821" y="1510593"/>
            <a:ext cx="6364085" cy="47677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1" name="TextBox 11"/>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2" name="TextBox 22"/>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grpSp>
        <p:nvGrpSpPr>
          <p:cNvPr id="12" name="Group 12" descr="4"/>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3" name="TextBox 23"/>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grpSp>
        <p:nvGrpSpPr>
          <p:cNvPr id="16" name="Group 16" descr="Development of new learning&#10;&#10;teachers engage in professional learning to develop new knowledge and skills to improve their practice so they can help students achieve.&#10;&#10;Describes how the teacher developed new learning&#10;Explains what the teacher learned from the selected activities and resources and/or their thinking deeply about their teaching practice&#10;"/>
          <p:cNvGrpSpPr/>
          <p:nvPr/>
        </p:nvGrpSpPr>
        <p:grpSpPr>
          <a:xfrm>
            <a:off x="851622" y="2245655"/>
            <a:ext cx="3259159" cy="3817995"/>
            <a:chOff x="0" y="0"/>
            <a:chExt cx="1287569" cy="1508344"/>
          </a:xfrm>
        </p:grpSpPr>
        <p:sp>
          <p:nvSpPr>
            <p:cNvPr id="17" name="Freeform 17"/>
            <p:cNvSpPr/>
            <p:nvPr/>
          </p:nvSpPr>
          <p:spPr>
            <a:xfrm>
              <a:off x="0" y="0"/>
              <a:ext cx="1287569" cy="1508344"/>
            </a:xfrm>
            <a:custGeom>
              <a:avLst/>
              <a:gdLst/>
              <a:ahLst/>
              <a:cxnLst/>
              <a:rect l="l" t="t" r="r" b="b"/>
              <a:pathLst>
                <a:path w="1287569" h="1508344">
                  <a:moveTo>
                    <a:pt x="55427" y="0"/>
                  </a:moveTo>
                  <a:lnTo>
                    <a:pt x="1232142" y="0"/>
                  </a:lnTo>
                  <a:cubicBezTo>
                    <a:pt x="1246842" y="0"/>
                    <a:pt x="1260940" y="5840"/>
                    <a:pt x="1271335" y="16234"/>
                  </a:cubicBezTo>
                  <a:cubicBezTo>
                    <a:pt x="1281729" y="26629"/>
                    <a:pt x="1287569" y="40727"/>
                    <a:pt x="1287569" y="55427"/>
                  </a:cubicBezTo>
                  <a:lnTo>
                    <a:pt x="1287569" y="1452917"/>
                  </a:lnTo>
                  <a:cubicBezTo>
                    <a:pt x="1287569" y="1483528"/>
                    <a:pt x="1262753" y="1508344"/>
                    <a:pt x="1232142" y="1508344"/>
                  </a:cubicBezTo>
                  <a:lnTo>
                    <a:pt x="55427" y="1508344"/>
                  </a:lnTo>
                  <a:cubicBezTo>
                    <a:pt x="24815" y="1508344"/>
                    <a:pt x="0" y="1483528"/>
                    <a:pt x="0" y="1452917"/>
                  </a:cubicBezTo>
                  <a:lnTo>
                    <a:pt x="0" y="55427"/>
                  </a:lnTo>
                  <a:cubicBezTo>
                    <a:pt x="0" y="24815"/>
                    <a:pt x="24815" y="0"/>
                    <a:pt x="55427" y="0"/>
                  </a:cubicBezTo>
                  <a:close/>
                </a:path>
              </a:pathLst>
            </a:custGeom>
            <a:solidFill>
              <a:srgbClr val="BBD6E1"/>
            </a:solidFill>
          </p:spPr>
          <p:txBody>
            <a:bodyPr/>
            <a:lstStyle/>
            <a:p>
              <a:endParaRPr lang="en-US" sz="1200"/>
            </a:p>
          </p:txBody>
        </p:sp>
        <p:sp>
          <p:nvSpPr>
            <p:cNvPr id="18" name="TextBox 18"/>
            <p:cNvSpPr txBox="1"/>
            <p:nvPr/>
          </p:nvSpPr>
          <p:spPr>
            <a:xfrm>
              <a:off x="0" y="-38100"/>
              <a:ext cx="1287569" cy="1546444"/>
            </a:xfrm>
            <a:prstGeom prst="rect">
              <a:avLst/>
            </a:prstGeom>
          </p:spPr>
          <p:txBody>
            <a:bodyPr lIns="33867" tIns="33867" rIns="33867" bIns="33867" rtlCol="0" anchor="ctr"/>
            <a:lstStyle/>
            <a:p>
              <a:pPr algn="ctr">
                <a:lnSpc>
                  <a:spcPts val="1773"/>
                </a:lnSpc>
                <a:spcBef>
                  <a:spcPct val="0"/>
                </a:spcBef>
              </a:pPr>
              <a:endParaRPr sz="1200"/>
            </a:p>
          </p:txBody>
        </p:sp>
      </p:grpSp>
      <p:sp>
        <p:nvSpPr>
          <p:cNvPr id="19" name="Freeform 19">
            <a:extLst>
              <a:ext uri="{C183D7F6-B498-43B3-948B-1728B52AA6E4}">
                <adec:decorative xmlns:adec="http://schemas.microsoft.com/office/drawing/2017/decorative" val="1"/>
              </a:ext>
            </a:extLst>
          </p:cNvPr>
          <p:cNvSpPr/>
          <p:nvPr/>
        </p:nvSpPr>
        <p:spPr>
          <a:xfrm>
            <a:off x="1163363" y="2497734"/>
            <a:ext cx="512434" cy="438131"/>
          </a:xfrm>
          <a:custGeom>
            <a:avLst/>
            <a:gdLst/>
            <a:ahLst/>
            <a:cxnLst/>
            <a:rect l="l" t="t" r="r" b="b"/>
            <a:pathLst>
              <a:path w="768651" h="657197">
                <a:moveTo>
                  <a:pt x="0" y="0"/>
                </a:moveTo>
                <a:lnTo>
                  <a:pt x="768651" y="0"/>
                </a:lnTo>
                <a:lnTo>
                  <a:pt x="768651" y="657197"/>
                </a:lnTo>
                <a:lnTo>
                  <a:pt x="0" y="6571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25" name="TextBox 25"/>
          <p:cNvSpPr txBox="1"/>
          <p:nvPr/>
        </p:nvSpPr>
        <p:spPr>
          <a:xfrm>
            <a:off x="1779301" y="2451621"/>
            <a:ext cx="2000063" cy="564257"/>
          </a:xfrm>
          <a:prstGeom prst="rect">
            <a:avLst/>
          </a:prstGeom>
        </p:spPr>
        <p:txBody>
          <a:bodyPr lIns="0" tIns="0" rIns="0" bIns="0" rtlCol="0" anchor="t">
            <a:spAutoFit/>
          </a:bodyPr>
          <a:lstStyle/>
          <a:p>
            <a:pPr>
              <a:lnSpc>
                <a:spcPts val="2179"/>
              </a:lnSpc>
              <a:spcBef>
                <a:spcPct val="0"/>
              </a:spcBef>
            </a:pPr>
            <a:r>
              <a:rPr lang="en-US" sz="2017" spc="-119" dirty="0">
                <a:latin typeface="Open Sauce"/>
                <a:ea typeface="Open Sauce"/>
                <a:cs typeface="Open Sauce"/>
                <a:sym typeface="Open Sauce"/>
              </a:rPr>
              <a:t>Development of New Learning</a:t>
            </a:r>
          </a:p>
        </p:txBody>
      </p:sp>
      <p:sp>
        <p:nvSpPr>
          <p:cNvPr id="24" name="TextBox 24"/>
          <p:cNvSpPr txBox="1"/>
          <p:nvPr/>
        </p:nvSpPr>
        <p:spPr>
          <a:xfrm>
            <a:off x="1163363" y="3102629"/>
            <a:ext cx="2657328" cy="952633"/>
          </a:xfrm>
          <a:prstGeom prst="rect">
            <a:avLst/>
          </a:prstGeom>
        </p:spPr>
        <p:txBody>
          <a:bodyPr lIns="0" tIns="0" rIns="0" bIns="0" rtlCol="0" anchor="t">
            <a:spAutoFit/>
          </a:bodyPr>
          <a:lstStyle/>
          <a:p>
            <a:pPr>
              <a:lnSpc>
                <a:spcPts val="1866"/>
              </a:lnSpc>
              <a:spcBef>
                <a:spcPct val="0"/>
              </a:spcBef>
            </a:pPr>
            <a:r>
              <a:rPr lang="en-US" sz="1333" i="1" dirty="0">
                <a:solidFill>
                  <a:srgbClr val="005994"/>
                </a:solidFill>
                <a:latin typeface="Open Sauce Italics"/>
                <a:ea typeface="Open Sauce Italics"/>
                <a:cs typeface="Open Sauce Italics"/>
                <a:sym typeface="Open Sauce Italics"/>
              </a:rPr>
              <a:t>Teachers engage in professional learning to develop new knowledge and skills to improve their practice so they can help students achieve.</a:t>
            </a:r>
          </a:p>
        </p:txBody>
      </p:sp>
      <p:sp>
        <p:nvSpPr>
          <p:cNvPr id="26" name="TextBox 26"/>
          <p:cNvSpPr txBox="1"/>
          <p:nvPr/>
        </p:nvSpPr>
        <p:spPr>
          <a:xfrm>
            <a:off x="1163363" y="4370511"/>
            <a:ext cx="2699859" cy="1419235"/>
          </a:xfrm>
          <a:prstGeom prst="rect">
            <a:avLst/>
          </a:prstGeom>
        </p:spPr>
        <p:txBody>
          <a:bodyPr lIns="0" tIns="0" rIns="0" bIns="0" rtlCol="0" anchor="t">
            <a:spAutoFit/>
          </a:bodyPr>
          <a:lstStyle/>
          <a:p>
            <a:pPr marL="252768" lvl="1" indent="-126384">
              <a:lnSpc>
                <a:spcPts val="1639"/>
              </a:lnSpc>
              <a:buFont typeface="Arial"/>
              <a:buChar char="•"/>
            </a:pPr>
            <a:r>
              <a:rPr lang="en-US" sz="1171" b="1" dirty="0">
                <a:solidFill>
                  <a:srgbClr val="005994"/>
                </a:solidFill>
                <a:latin typeface="Open Sauce Bold"/>
                <a:ea typeface="Open Sauce Bold"/>
                <a:cs typeface="Open Sauce Bold"/>
                <a:sym typeface="Open Sauce Bold"/>
              </a:rPr>
              <a:t>Describes how the teacher developed new learning</a:t>
            </a:r>
          </a:p>
          <a:p>
            <a:pPr marL="252768" lvl="1" indent="-126384">
              <a:lnSpc>
                <a:spcPts val="1639"/>
              </a:lnSpc>
              <a:spcBef>
                <a:spcPct val="0"/>
              </a:spcBef>
              <a:buFont typeface="Arial"/>
              <a:buChar char="•"/>
            </a:pPr>
            <a:r>
              <a:rPr lang="en-US" sz="1171" b="1" dirty="0">
                <a:solidFill>
                  <a:srgbClr val="005994"/>
                </a:solidFill>
                <a:latin typeface="Open Sauce Bold"/>
                <a:ea typeface="Open Sauce Bold"/>
                <a:cs typeface="Open Sauce Bold"/>
                <a:sym typeface="Open Sauce Bold"/>
              </a:rPr>
              <a:t>Explains what the teacher learned from the selected activities and resources and/or their thinking deeply about their teaching practice</a:t>
            </a:r>
          </a:p>
        </p:txBody>
      </p:sp>
      <p:grpSp>
        <p:nvGrpSpPr>
          <p:cNvPr id="27" name="Group 27" descr="impact on practice&#10;&#10;teachers apply new knowledge and skills learned to improve teaching&#10;&#10;explains using specific examples how they used new learning to improve teaching or planning practice&#10;&#10;this is where using your beginning teacher journal well pays off"/>
          <p:cNvGrpSpPr/>
          <p:nvPr/>
        </p:nvGrpSpPr>
        <p:grpSpPr>
          <a:xfrm>
            <a:off x="4326252" y="2245655"/>
            <a:ext cx="3259159" cy="3817995"/>
            <a:chOff x="0" y="0"/>
            <a:chExt cx="1287569" cy="1508344"/>
          </a:xfrm>
        </p:grpSpPr>
        <p:sp>
          <p:nvSpPr>
            <p:cNvPr id="28" name="Freeform 28"/>
            <p:cNvSpPr/>
            <p:nvPr/>
          </p:nvSpPr>
          <p:spPr>
            <a:xfrm>
              <a:off x="0" y="0"/>
              <a:ext cx="1287569" cy="1508344"/>
            </a:xfrm>
            <a:custGeom>
              <a:avLst/>
              <a:gdLst/>
              <a:ahLst/>
              <a:cxnLst/>
              <a:rect l="l" t="t" r="r" b="b"/>
              <a:pathLst>
                <a:path w="1287569" h="1508344">
                  <a:moveTo>
                    <a:pt x="55427" y="0"/>
                  </a:moveTo>
                  <a:lnTo>
                    <a:pt x="1232142" y="0"/>
                  </a:lnTo>
                  <a:cubicBezTo>
                    <a:pt x="1246842" y="0"/>
                    <a:pt x="1260940" y="5840"/>
                    <a:pt x="1271335" y="16234"/>
                  </a:cubicBezTo>
                  <a:cubicBezTo>
                    <a:pt x="1281729" y="26629"/>
                    <a:pt x="1287569" y="40727"/>
                    <a:pt x="1287569" y="55427"/>
                  </a:cubicBezTo>
                  <a:lnTo>
                    <a:pt x="1287569" y="1452917"/>
                  </a:lnTo>
                  <a:cubicBezTo>
                    <a:pt x="1287569" y="1483528"/>
                    <a:pt x="1262753" y="1508344"/>
                    <a:pt x="1232142" y="1508344"/>
                  </a:cubicBezTo>
                  <a:lnTo>
                    <a:pt x="55427" y="1508344"/>
                  </a:lnTo>
                  <a:cubicBezTo>
                    <a:pt x="24815" y="1508344"/>
                    <a:pt x="0" y="1483528"/>
                    <a:pt x="0" y="1452917"/>
                  </a:cubicBezTo>
                  <a:lnTo>
                    <a:pt x="0" y="55427"/>
                  </a:lnTo>
                  <a:cubicBezTo>
                    <a:pt x="0" y="24815"/>
                    <a:pt x="24815" y="0"/>
                    <a:pt x="55427" y="0"/>
                  </a:cubicBezTo>
                  <a:close/>
                </a:path>
              </a:pathLst>
            </a:custGeom>
            <a:solidFill>
              <a:srgbClr val="BBD6E1"/>
            </a:solidFill>
          </p:spPr>
          <p:txBody>
            <a:bodyPr/>
            <a:lstStyle/>
            <a:p>
              <a:endParaRPr lang="en-US" sz="1200"/>
            </a:p>
          </p:txBody>
        </p:sp>
        <p:sp>
          <p:nvSpPr>
            <p:cNvPr id="29" name="TextBox 29"/>
            <p:cNvSpPr txBox="1"/>
            <p:nvPr/>
          </p:nvSpPr>
          <p:spPr>
            <a:xfrm>
              <a:off x="0" y="-38100"/>
              <a:ext cx="1287569" cy="1546444"/>
            </a:xfrm>
            <a:prstGeom prst="rect">
              <a:avLst/>
            </a:prstGeom>
          </p:spPr>
          <p:txBody>
            <a:bodyPr lIns="33867" tIns="33867" rIns="33867" bIns="33867" rtlCol="0" anchor="ctr"/>
            <a:lstStyle/>
            <a:p>
              <a:pPr algn="ctr">
                <a:lnSpc>
                  <a:spcPts val="1773"/>
                </a:lnSpc>
                <a:spcBef>
                  <a:spcPct val="0"/>
                </a:spcBef>
              </a:pPr>
              <a:endParaRPr sz="1200"/>
            </a:p>
          </p:txBody>
        </p:sp>
      </p:grpSp>
      <p:sp>
        <p:nvSpPr>
          <p:cNvPr id="30" name="Freeform 30">
            <a:extLst>
              <a:ext uri="{C183D7F6-B498-43B3-948B-1728B52AA6E4}">
                <adec:decorative xmlns:adec="http://schemas.microsoft.com/office/drawing/2017/decorative" val="1"/>
              </a:ext>
            </a:extLst>
          </p:cNvPr>
          <p:cNvSpPr/>
          <p:nvPr/>
        </p:nvSpPr>
        <p:spPr>
          <a:xfrm>
            <a:off x="4637993" y="2497734"/>
            <a:ext cx="512434" cy="438131"/>
          </a:xfrm>
          <a:custGeom>
            <a:avLst/>
            <a:gdLst/>
            <a:ahLst/>
            <a:cxnLst/>
            <a:rect l="l" t="t" r="r" b="b"/>
            <a:pathLst>
              <a:path w="768651" h="657197">
                <a:moveTo>
                  <a:pt x="0" y="0"/>
                </a:moveTo>
                <a:lnTo>
                  <a:pt x="768651" y="0"/>
                </a:lnTo>
                <a:lnTo>
                  <a:pt x="768651" y="657197"/>
                </a:lnTo>
                <a:lnTo>
                  <a:pt x="0" y="6571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32" name="TextBox 32"/>
          <p:cNvSpPr txBox="1"/>
          <p:nvPr/>
        </p:nvSpPr>
        <p:spPr>
          <a:xfrm>
            <a:off x="5252027" y="2589223"/>
            <a:ext cx="2234301" cy="282129"/>
          </a:xfrm>
          <a:prstGeom prst="rect">
            <a:avLst/>
          </a:prstGeom>
        </p:spPr>
        <p:txBody>
          <a:bodyPr lIns="0" tIns="0" rIns="0" bIns="0" rtlCol="0" anchor="t">
            <a:spAutoFit/>
          </a:bodyPr>
          <a:lstStyle/>
          <a:p>
            <a:pPr>
              <a:lnSpc>
                <a:spcPts val="2179"/>
              </a:lnSpc>
              <a:spcBef>
                <a:spcPct val="0"/>
              </a:spcBef>
            </a:pPr>
            <a:r>
              <a:rPr lang="en-US" sz="2017" spc="-119" dirty="0">
                <a:latin typeface="Open Sauce"/>
                <a:ea typeface="Open Sauce"/>
                <a:cs typeface="Open Sauce"/>
                <a:sym typeface="Open Sauce"/>
              </a:rPr>
              <a:t>Impact on Practice</a:t>
            </a:r>
          </a:p>
        </p:txBody>
      </p:sp>
      <p:sp>
        <p:nvSpPr>
          <p:cNvPr id="31" name="TextBox 31"/>
          <p:cNvSpPr txBox="1"/>
          <p:nvPr/>
        </p:nvSpPr>
        <p:spPr>
          <a:xfrm>
            <a:off x="4637993" y="3068108"/>
            <a:ext cx="2695152" cy="465320"/>
          </a:xfrm>
          <a:prstGeom prst="rect">
            <a:avLst/>
          </a:prstGeom>
        </p:spPr>
        <p:txBody>
          <a:bodyPr lIns="0" tIns="0" rIns="0" bIns="0" rtlCol="0" anchor="t">
            <a:spAutoFit/>
          </a:bodyPr>
          <a:lstStyle/>
          <a:p>
            <a:pPr>
              <a:lnSpc>
                <a:spcPts val="1866"/>
              </a:lnSpc>
              <a:spcBef>
                <a:spcPct val="0"/>
              </a:spcBef>
            </a:pPr>
            <a:r>
              <a:rPr lang="en-US" sz="1333" i="1">
                <a:solidFill>
                  <a:srgbClr val="005994"/>
                </a:solidFill>
                <a:latin typeface="Open Sauce Italics"/>
                <a:ea typeface="Open Sauce Italics"/>
                <a:cs typeface="Open Sauce Italics"/>
                <a:sym typeface="Open Sauce Italics"/>
              </a:rPr>
              <a:t>Teachers apply new knowledge and skills learned to improve teaching</a:t>
            </a:r>
          </a:p>
        </p:txBody>
      </p:sp>
      <p:sp>
        <p:nvSpPr>
          <p:cNvPr id="36" name="TextBox 36"/>
          <p:cNvSpPr txBox="1"/>
          <p:nvPr/>
        </p:nvSpPr>
        <p:spPr>
          <a:xfrm>
            <a:off x="4605902" y="3919662"/>
            <a:ext cx="2699859" cy="1884683"/>
          </a:xfrm>
          <a:prstGeom prst="rect">
            <a:avLst/>
          </a:prstGeom>
        </p:spPr>
        <p:txBody>
          <a:bodyPr lIns="0" tIns="0" rIns="0" bIns="0" rtlCol="0" anchor="t">
            <a:spAutoFit/>
          </a:bodyPr>
          <a:lstStyle/>
          <a:p>
            <a:pPr marL="252743" lvl="1" indent="-126160">
              <a:lnSpc>
                <a:spcPts val="1639"/>
              </a:lnSpc>
              <a:spcBef>
                <a:spcPct val="0"/>
              </a:spcBef>
              <a:buFont typeface="Arial"/>
              <a:buChar char="•"/>
            </a:pPr>
            <a:r>
              <a:rPr lang="en-US" sz="1171" b="1">
                <a:solidFill>
                  <a:srgbClr val="005994"/>
                </a:solidFill>
                <a:latin typeface="Open Sauce Bold"/>
                <a:ea typeface="Open Sauce Bold"/>
                <a:cs typeface="Open Sauce Bold"/>
                <a:sym typeface="Open Sauce Bold"/>
              </a:rPr>
              <a:t>Explains using specific examples how they used new learning to improve teaching or planning practice</a:t>
            </a:r>
            <a:endParaRPr lang="en-US" sz="1200"/>
          </a:p>
          <a:p>
            <a:pPr>
              <a:lnSpc>
                <a:spcPts val="1639"/>
              </a:lnSpc>
              <a:spcBef>
                <a:spcPct val="0"/>
              </a:spcBef>
            </a:pPr>
            <a:endParaRPr lang="en-US" sz="1171" b="1">
              <a:solidFill>
                <a:srgbClr val="005994"/>
              </a:solidFill>
              <a:latin typeface="Open Sauce Bold"/>
              <a:ea typeface="Open Sauce Bold"/>
              <a:cs typeface="Open Sauce Bold"/>
              <a:sym typeface="Open Sauce Bold"/>
            </a:endParaRPr>
          </a:p>
          <a:p>
            <a:pPr>
              <a:lnSpc>
                <a:spcPts val="2292"/>
              </a:lnSpc>
              <a:spcBef>
                <a:spcPct val="0"/>
              </a:spcBef>
            </a:pPr>
            <a:r>
              <a:rPr lang="en-US" sz="1633" b="1">
                <a:solidFill>
                  <a:srgbClr val="005994"/>
                </a:solidFill>
                <a:latin typeface="Open Sauce Bold"/>
                <a:ea typeface="Open Sauce Bold"/>
                <a:cs typeface="Open Sauce Bold"/>
                <a:sym typeface="Open Sauce Bold"/>
              </a:rPr>
              <a:t>This is where using your </a:t>
            </a:r>
            <a:r>
              <a:rPr lang="en-US" sz="1633" b="1">
                <a:solidFill>
                  <a:srgbClr val="005994"/>
                </a:solidFill>
                <a:highlight>
                  <a:srgbClr val="C0C0C0"/>
                </a:highlight>
                <a:latin typeface="Open Sauce Bold"/>
                <a:ea typeface="Open Sauce Bold"/>
                <a:cs typeface="Open Sauce Bold"/>
                <a:sym typeface="Open Sauce Bold"/>
              </a:rPr>
              <a:t>beginning teacher journal</a:t>
            </a:r>
            <a:r>
              <a:rPr lang="en-US" sz="1633" b="1">
                <a:solidFill>
                  <a:srgbClr val="005994"/>
                </a:solidFill>
                <a:latin typeface="Open Sauce Bold"/>
                <a:ea typeface="Open Sauce Bold"/>
                <a:cs typeface="Open Sauce Bold"/>
                <a:sym typeface="Open Sauce Bold"/>
              </a:rPr>
              <a:t> well pays off</a:t>
            </a:r>
            <a:endParaRPr lang="en-US" sz="1633" b="1">
              <a:solidFill>
                <a:srgbClr val="005994"/>
              </a:solidFill>
              <a:latin typeface="Open Sauce Bold"/>
              <a:ea typeface="Open Sauce Bold"/>
              <a:cs typeface="Open Sauce Bold"/>
            </a:endParaRPr>
          </a:p>
        </p:txBody>
      </p:sp>
      <p:grpSp>
        <p:nvGrpSpPr>
          <p:cNvPr id="37" name="Group 37" descr="impact on students&#10;&#10;student learning and achievement improve as a result of teachers applying new knowledge and skills learned&#10;&#10;explains using specific examples how student performance/learning has improved as a result of changes in the teacher's practice or will improve as a result of planning&#10;it's acceptable to include strategies that you tried but didn't work as well."/>
          <p:cNvGrpSpPr/>
          <p:nvPr/>
        </p:nvGrpSpPr>
        <p:grpSpPr>
          <a:xfrm>
            <a:off x="7800882" y="2245655"/>
            <a:ext cx="3476748" cy="3817995"/>
            <a:chOff x="0" y="0"/>
            <a:chExt cx="1373530" cy="1508344"/>
          </a:xfrm>
        </p:grpSpPr>
        <p:sp>
          <p:nvSpPr>
            <p:cNvPr id="38" name="Freeform 38"/>
            <p:cNvSpPr/>
            <p:nvPr/>
          </p:nvSpPr>
          <p:spPr>
            <a:xfrm>
              <a:off x="0" y="0"/>
              <a:ext cx="1373530" cy="1508344"/>
            </a:xfrm>
            <a:custGeom>
              <a:avLst/>
              <a:gdLst/>
              <a:ahLst/>
              <a:cxnLst/>
              <a:rect l="l" t="t" r="r" b="b"/>
              <a:pathLst>
                <a:path w="1373530" h="1508344">
                  <a:moveTo>
                    <a:pt x="51958" y="0"/>
                  </a:moveTo>
                  <a:lnTo>
                    <a:pt x="1321572" y="0"/>
                  </a:lnTo>
                  <a:cubicBezTo>
                    <a:pt x="1350268" y="0"/>
                    <a:pt x="1373530" y="23262"/>
                    <a:pt x="1373530" y="51958"/>
                  </a:cubicBezTo>
                  <a:lnTo>
                    <a:pt x="1373530" y="1456386"/>
                  </a:lnTo>
                  <a:cubicBezTo>
                    <a:pt x="1373530" y="1485081"/>
                    <a:pt x="1350268" y="1508344"/>
                    <a:pt x="1321572" y="1508344"/>
                  </a:cubicBezTo>
                  <a:lnTo>
                    <a:pt x="51958" y="1508344"/>
                  </a:lnTo>
                  <a:cubicBezTo>
                    <a:pt x="23262" y="1508344"/>
                    <a:pt x="0" y="1485081"/>
                    <a:pt x="0" y="1456386"/>
                  </a:cubicBezTo>
                  <a:lnTo>
                    <a:pt x="0" y="51958"/>
                  </a:lnTo>
                  <a:cubicBezTo>
                    <a:pt x="0" y="23262"/>
                    <a:pt x="23262" y="0"/>
                    <a:pt x="51958" y="0"/>
                  </a:cubicBezTo>
                  <a:close/>
                </a:path>
              </a:pathLst>
            </a:custGeom>
            <a:solidFill>
              <a:srgbClr val="BBD6E1"/>
            </a:solidFill>
          </p:spPr>
          <p:txBody>
            <a:bodyPr/>
            <a:lstStyle/>
            <a:p>
              <a:endParaRPr lang="en-US" sz="1200"/>
            </a:p>
          </p:txBody>
        </p:sp>
        <p:sp>
          <p:nvSpPr>
            <p:cNvPr id="39" name="TextBox 39"/>
            <p:cNvSpPr txBox="1"/>
            <p:nvPr/>
          </p:nvSpPr>
          <p:spPr>
            <a:xfrm>
              <a:off x="0" y="-38100"/>
              <a:ext cx="1373530" cy="1546444"/>
            </a:xfrm>
            <a:prstGeom prst="rect">
              <a:avLst/>
            </a:prstGeom>
          </p:spPr>
          <p:txBody>
            <a:bodyPr lIns="33867" tIns="33867" rIns="33867" bIns="33867" rtlCol="0" anchor="ctr"/>
            <a:lstStyle/>
            <a:p>
              <a:pPr algn="ctr">
                <a:lnSpc>
                  <a:spcPts val="1773"/>
                </a:lnSpc>
                <a:spcBef>
                  <a:spcPct val="0"/>
                </a:spcBef>
              </a:pPr>
              <a:endParaRPr sz="1200"/>
            </a:p>
          </p:txBody>
        </p:sp>
      </p:grpSp>
      <p:sp>
        <p:nvSpPr>
          <p:cNvPr id="40" name="Freeform 40">
            <a:extLst>
              <a:ext uri="{C183D7F6-B498-43B3-948B-1728B52AA6E4}">
                <adec:decorative xmlns:adec="http://schemas.microsoft.com/office/drawing/2017/decorative" val="1"/>
              </a:ext>
            </a:extLst>
          </p:cNvPr>
          <p:cNvSpPr/>
          <p:nvPr/>
        </p:nvSpPr>
        <p:spPr>
          <a:xfrm>
            <a:off x="8112622" y="2497734"/>
            <a:ext cx="512434" cy="438131"/>
          </a:xfrm>
          <a:custGeom>
            <a:avLst/>
            <a:gdLst/>
            <a:ahLst/>
            <a:cxnLst/>
            <a:rect l="l" t="t" r="r" b="b"/>
            <a:pathLst>
              <a:path w="768651" h="657197">
                <a:moveTo>
                  <a:pt x="0" y="0"/>
                </a:moveTo>
                <a:lnTo>
                  <a:pt x="768651" y="0"/>
                </a:lnTo>
                <a:lnTo>
                  <a:pt x="768651" y="657197"/>
                </a:lnTo>
                <a:lnTo>
                  <a:pt x="0" y="6571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42" name="TextBox 42"/>
          <p:cNvSpPr txBox="1"/>
          <p:nvPr/>
        </p:nvSpPr>
        <p:spPr>
          <a:xfrm>
            <a:off x="8726656" y="2589223"/>
            <a:ext cx="2290519" cy="282129"/>
          </a:xfrm>
          <a:prstGeom prst="rect">
            <a:avLst/>
          </a:prstGeom>
        </p:spPr>
        <p:txBody>
          <a:bodyPr lIns="0" tIns="0" rIns="0" bIns="0" rtlCol="0" anchor="t">
            <a:spAutoFit/>
          </a:bodyPr>
          <a:lstStyle/>
          <a:p>
            <a:pPr>
              <a:lnSpc>
                <a:spcPts val="2179"/>
              </a:lnSpc>
              <a:spcBef>
                <a:spcPct val="0"/>
              </a:spcBef>
            </a:pPr>
            <a:r>
              <a:rPr lang="en-US" sz="2017" spc="-119" dirty="0">
                <a:latin typeface="Open Sauce"/>
                <a:ea typeface="Open Sauce"/>
                <a:cs typeface="Open Sauce"/>
                <a:sym typeface="Open Sauce"/>
              </a:rPr>
              <a:t>Impact on Students</a:t>
            </a:r>
          </a:p>
        </p:txBody>
      </p:sp>
      <p:sp>
        <p:nvSpPr>
          <p:cNvPr id="41" name="TextBox 41"/>
          <p:cNvSpPr txBox="1"/>
          <p:nvPr/>
        </p:nvSpPr>
        <p:spPr>
          <a:xfrm>
            <a:off x="8042351" y="3068108"/>
            <a:ext cx="2840401" cy="952633"/>
          </a:xfrm>
          <a:prstGeom prst="rect">
            <a:avLst/>
          </a:prstGeom>
        </p:spPr>
        <p:txBody>
          <a:bodyPr lIns="0" tIns="0" rIns="0" bIns="0" rtlCol="0" anchor="t">
            <a:spAutoFit/>
          </a:bodyPr>
          <a:lstStyle/>
          <a:p>
            <a:pPr>
              <a:lnSpc>
                <a:spcPts val="1866"/>
              </a:lnSpc>
              <a:spcBef>
                <a:spcPct val="0"/>
              </a:spcBef>
            </a:pPr>
            <a:r>
              <a:rPr lang="en-US" sz="1333" i="1">
                <a:solidFill>
                  <a:srgbClr val="005994"/>
                </a:solidFill>
                <a:latin typeface="Open Sauce Italics"/>
                <a:ea typeface="Open Sauce Italics"/>
                <a:cs typeface="Open Sauce Italics"/>
                <a:sym typeface="Open Sauce Italics"/>
              </a:rPr>
              <a:t>Student learning and achievement improve as a result of teachers applying the new knowledge and skills learned</a:t>
            </a:r>
          </a:p>
        </p:txBody>
      </p:sp>
      <p:sp>
        <p:nvSpPr>
          <p:cNvPr id="43" name="TextBox 43"/>
          <p:cNvSpPr txBox="1"/>
          <p:nvPr/>
        </p:nvSpPr>
        <p:spPr>
          <a:xfrm>
            <a:off x="7980014" y="4202642"/>
            <a:ext cx="3037161" cy="1419106"/>
          </a:xfrm>
          <a:prstGeom prst="rect">
            <a:avLst/>
          </a:prstGeom>
        </p:spPr>
        <p:txBody>
          <a:bodyPr lIns="0" tIns="0" rIns="0" bIns="0" rtlCol="0" anchor="t">
            <a:spAutoFit/>
          </a:bodyPr>
          <a:lstStyle/>
          <a:p>
            <a:pPr marL="252743" lvl="1" indent="-126160">
              <a:lnSpc>
                <a:spcPts val="1639"/>
              </a:lnSpc>
              <a:spcBef>
                <a:spcPct val="0"/>
              </a:spcBef>
              <a:buFont typeface="Arial"/>
              <a:buChar char="•"/>
            </a:pPr>
            <a:r>
              <a:rPr lang="en-US" sz="1167" b="1">
                <a:solidFill>
                  <a:srgbClr val="005994"/>
                </a:solidFill>
                <a:latin typeface="Open Sauce Bold"/>
                <a:ea typeface="Open Sauce Bold"/>
                <a:cs typeface="Open Sauce Bold"/>
                <a:sym typeface="Open Sauce Bold"/>
              </a:rPr>
              <a:t>Explains using specific examples how student performance/learning has improved as a result of changes in the teacher’s practice or will improve as a result of planning</a:t>
            </a:r>
            <a:endParaRPr lang="en-US" sz="1167"/>
          </a:p>
          <a:p>
            <a:pPr marL="252743" lvl="1" indent="-126160">
              <a:lnSpc>
                <a:spcPts val="1639"/>
              </a:lnSpc>
              <a:spcBef>
                <a:spcPct val="0"/>
              </a:spcBef>
              <a:buFont typeface="Arial"/>
              <a:buChar char="•"/>
            </a:pPr>
            <a:r>
              <a:rPr lang="en-US" sz="1167" b="1">
                <a:solidFill>
                  <a:srgbClr val="005994"/>
                </a:solidFill>
                <a:latin typeface="Open Sauce Bold"/>
                <a:ea typeface="Open Sauce Bold"/>
                <a:cs typeface="Open Sauce Bold"/>
                <a:sym typeface="Open Sauce Bold"/>
              </a:rPr>
              <a:t>It's acceptable to include strategies that you tried but didn’t work as well</a:t>
            </a:r>
            <a:endParaRPr lang="en-US" sz="1167" b="1">
              <a:solidFill>
                <a:srgbClr val="005994"/>
              </a:solidFill>
              <a:latin typeface="Open Sauce Bold"/>
              <a:ea typeface="Open Sauce Bold"/>
              <a:cs typeface="Open Sauce Bold"/>
            </a:endParaRP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0" name="TextBox 2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32</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25" name="TextBox 25"/>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MODULE </a:t>
            </a:r>
            <a:r>
              <a:rPr lang="en-US" sz="4234" b="1" spc="-251" dirty="0">
                <a:solidFill>
                  <a:srgbClr val="005994"/>
                </a:solidFill>
                <a:latin typeface="Open Sauce Bold" panose="020B0604020202020204" charset="0"/>
                <a:ea typeface="Open Sauce Bold"/>
                <a:cs typeface="Open Sauce Bold"/>
                <a:sym typeface="Open Sauce Bold"/>
              </a:rPr>
              <a:t>RESULTS</a:t>
            </a:r>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grpSp>
        <p:nvGrpSpPr>
          <p:cNvPr id="9" name="Group 9" descr="implement new learning in practice and monitor impact"/>
          <p:cNvGrpSpPr/>
          <p:nvPr/>
        </p:nvGrpSpPr>
        <p:grpSpPr>
          <a:xfrm>
            <a:off x="734821" y="1510593"/>
            <a:ext cx="6364085" cy="47677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1" name="TextBox 11"/>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sp>
        <p:nvSpPr>
          <p:cNvPr id="26" name="TextBox 26"/>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dirty="0">
                <a:solidFill>
                  <a:srgbClr val="FFFFFF"/>
                </a:solidFill>
                <a:latin typeface="Open Sauce Bold"/>
                <a:ea typeface="Open Sauce Bold"/>
                <a:cs typeface="Open Sauce Bold"/>
                <a:sym typeface="Open Sauce Bold"/>
              </a:rPr>
              <a:t>Implement New Learning in Practice and Monitor Impact</a:t>
            </a:r>
          </a:p>
        </p:txBody>
      </p:sp>
      <p:grpSp>
        <p:nvGrpSpPr>
          <p:cNvPr id="12" name="Group 12" descr="4"/>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27" name="TextBox 27"/>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9" name="TextBox 19"/>
          <p:cNvSpPr txBox="1"/>
          <p:nvPr/>
        </p:nvSpPr>
        <p:spPr>
          <a:xfrm>
            <a:off x="699492" y="2043937"/>
            <a:ext cx="6805831" cy="3837910"/>
          </a:xfrm>
          <a:prstGeom prst="rect">
            <a:avLst/>
          </a:prstGeom>
        </p:spPr>
        <p:txBody>
          <a:bodyPr lIns="0" tIns="0" rIns="0" bIns="0" rtlCol="0" anchor="t">
            <a:spAutoFit/>
          </a:bodyPr>
          <a:lstStyle/>
          <a:p>
            <a:pPr>
              <a:lnSpc>
                <a:spcPts val="2345"/>
              </a:lnSpc>
            </a:pPr>
            <a:r>
              <a:rPr lang="en-US" sz="1777" i="1" dirty="0">
                <a:solidFill>
                  <a:srgbClr val="005994"/>
                </a:solidFill>
                <a:latin typeface="Open Sauce Italics"/>
                <a:ea typeface="Open Sauce Italics"/>
                <a:cs typeface="Open Sauce Italics"/>
                <a:sym typeface="Open Sauce Italics"/>
              </a:rPr>
              <a:t>If your reflection paper/project is unsuccessful:</a:t>
            </a:r>
          </a:p>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You can revise and resubmit it</a:t>
            </a:r>
            <a:endParaRPr lang="en-US" sz="1777" b="1" dirty="0">
              <a:solidFill>
                <a:srgbClr val="005994"/>
              </a:solidFill>
              <a:latin typeface="Open Sauce Bold"/>
              <a:ea typeface="Open Sauce Bold"/>
              <a:cs typeface="Open Sauce Bold"/>
            </a:endParaRPr>
          </a:p>
          <a:p>
            <a:pPr>
              <a:lnSpc>
                <a:spcPts val="888"/>
              </a:lnSpc>
            </a:pPr>
            <a:endParaRPr lang="en-US" sz="1777" b="1" dirty="0">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Talk to your mentor about the feedback you received</a:t>
            </a:r>
            <a:endParaRPr lang="en-US" sz="1777" b="1" dirty="0">
              <a:solidFill>
                <a:srgbClr val="005994"/>
              </a:solidFill>
              <a:latin typeface="Open Sauce Bold"/>
              <a:ea typeface="Open Sauce Bold"/>
              <a:cs typeface="Open Sauce Bold"/>
            </a:endParaRPr>
          </a:p>
          <a:p>
            <a:pPr>
              <a:lnSpc>
                <a:spcPts val="888"/>
              </a:lnSpc>
            </a:pPr>
            <a:endParaRPr lang="en-US" sz="1777" b="1" dirty="0">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Consider doing the following as you revise:</a:t>
            </a:r>
            <a:endParaRPr lang="en-US" sz="1777" b="1" dirty="0">
              <a:solidFill>
                <a:srgbClr val="005994"/>
              </a:solidFill>
              <a:latin typeface="Open Sauce Bold"/>
              <a:ea typeface="Open Sauce Bold"/>
              <a:cs typeface="Open Sauce Bold"/>
            </a:endParaRPr>
          </a:p>
          <a:p>
            <a:pPr>
              <a:lnSpc>
                <a:spcPts val="1465"/>
              </a:lnSpc>
            </a:pPr>
            <a:r>
              <a:rPr lang="en-US" sz="1110" dirty="0">
                <a:solidFill>
                  <a:srgbClr val="005994"/>
                </a:solidFill>
                <a:latin typeface="Open Sauce"/>
                <a:ea typeface="Open Sauce"/>
                <a:cs typeface="Open Sauce"/>
                <a:sym typeface="Open Sauce"/>
              </a:rPr>
              <a:t>Add specificity (this is the key reason for unsuccessful submission) by gathering additional evidence from your journal, collect additional data, engage in more professional growth activities, read sample papers for reference, continue to engage with your mentor</a:t>
            </a:r>
          </a:p>
          <a:p>
            <a:pPr>
              <a:lnSpc>
                <a:spcPts val="1465"/>
              </a:lnSpc>
            </a:pPr>
            <a:endParaRPr lang="en-US" sz="1110" dirty="0">
              <a:solidFill>
                <a:srgbClr val="005994"/>
              </a:solidFill>
              <a:latin typeface="Open Sauce"/>
              <a:ea typeface="Open Sauce"/>
              <a:cs typeface="Open Sauce"/>
              <a:sym typeface="Open Sauce"/>
            </a:endParaRPr>
          </a:p>
          <a:p>
            <a:pPr>
              <a:lnSpc>
                <a:spcPts val="1465"/>
              </a:lnSpc>
            </a:pPr>
            <a:endParaRPr lang="en-US" sz="1110" dirty="0">
              <a:solidFill>
                <a:srgbClr val="005994"/>
              </a:solidFill>
              <a:latin typeface="Open Sauce"/>
              <a:ea typeface="Open Sauce"/>
              <a:cs typeface="Open Sauce"/>
              <a:sym typeface="Open Sauce"/>
            </a:endParaRPr>
          </a:p>
          <a:p>
            <a:pPr>
              <a:lnSpc>
                <a:spcPts val="1465"/>
              </a:lnSpc>
            </a:pPr>
            <a:endParaRPr lang="en-US" sz="1110" dirty="0">
              <a:solidFill>
                <a:srgbClr val="005994"/>
              </a:solidFill>
              <a:latin typeface="Open Sauce"/>
              <a:ea typeface="Open Sauce"/>
              <a:cs typeface="Open Sauce"/>
              <a:sym typeface="Open Sauce"/>
            </a:endParaRPr>
          </a:p>
          <a:p>
            <a:pPr>
              <a:lnSpc>
                <a:spcPts val="888"/>
              </a:lnSpc>
            </a:pPr>
            <a:endParaRPr lang="en-US" sz="1110" dirty="0">
              <a:solidFill>
                <a:srgbClr val="005994"/>
              </a:solidFill>
              <a:latin typeface="Open Sauce"/>
              <a:ea typeface="Open Sauce"/>
              <a:cs typeface="Open Sauce"/>
              <a:sym typeface="Open Sauce"/>
            </a:endParaRPr>
          </a:p>
          <a:p>
            <a:pPr marL="383559" lvl="1" indent="-191780">
              <a:lnSpc>
                <a:spcPts val="2345"/>
              </a:lnSpc>
              <a:buFont typeface="Arial"/>
              <a:buChar char="•"/>
            </a:pPr>
            <a:r>
              <a:rPr lang="en-US" sz="1767" b="1" dirty="0">
                <a:solidFill>
                  <a:srgbClr val="005994"/>
                </a:solidFill>
                <a:highlight>
                  <a:srgbClr val="C0C0C0"/>
                </a:highlight>
                <a:latin typeface="Open Sauce Bold"/>
                <a:ea typeface="Open Sauce Bold"/>
                <a:cs typeface="Open Sauce Bold"/>
                <a:sym typeface="Open Sauce Bold"/>
              </a:rPr>
              <a:t>DO NOT WAIT until your TEAM deadline date</a:t>
            </a:r>
            <a:r>
              <a:rPr lang="en-US" sz="1767" b="1" dirty="0">
                <a:solidFill>
                  <a:srgbClr val="005994"/>
                </a:solidFill>
                <a:latin typeface="Open Sauce Bold"/>
                <a:ea typeface="Open Sauce Bold"/>
                <a:cs typeface="Open Sauce Bold"/>
                <a:sym typeface="Open Sauce Bold"/>
              </a:rPr>
              <a:t> to submit reflection papers/projects, you cannot revise or resubmit any unsuccessful papers/projects after that date, instead submit them as soon as you revise</a:t>
            </a:r>
            <a:endParaRPr lang="en-US" sz="1767" b="1" dirty="0">
              <a:solidFill>
                <a:srgbClr val="005994"/>
              </a:solidFill>
              <a:latin typeface="Open Sauce Bold"/>
              <a:ea typeface="Open Sauce Bold"/>
              <a:cs typeface="Open Sauce Bold"/>
            </a:endParaRPr>
          </a:p>
        </p:txBody>
      </p:sp>
      <p:grpSp>
        <p:nvGrpSpPr>
          <p:cNvPr id="20" name="Group 20" descr="link to module specific resources from TEAM website"/>
          <p:cNvGrpSpPr/>
          <p:nvPr/>
        </p:nvGrpSpPr>
        <p:grpSpPr>
          <a:xfrm>
            <a:off x="1083078" y="4262565"/>
            <a:ext cx="4285266" cy="374939"/>
            <a:chOff x="0" y="0"/>
            <a:chExt cx="3218155" cy="281572"/>
          </a:xfrm>
          <a:solidFill>
            <a:srgbClr val="DCF8DC"/>
          </a:solidFill>
        </p:grpSpPr>
        <p:sp>
          <p:nvSpPr>
            <p:cNvPr id="21" name="Freeform 21"/>
            <p:cNvSpPr/>
            <p:nvPr/>
          </p:nvSpPr>
          <p:spPr>
            <a:xfrm>
              <a:off x="0" y="0"/>
              <a:ext cx="3218155" cy="281572"/>
            </a:xfrm>
            <a:custGeom>
              <a:avLst/>
              <a:gdLst/>
              <a:ahLst/>
              <a:cxnLst/>
              <a:rect l="l" t="t" r="r" b="b"/>
              <a:pathLst>
                <a:path w="3218155" h="281572">
                  <a:moveTo>
                    <a:pt x="10840" y="0"/>
                  </a:moveTo>
                  <a:lnTo>
                    <a:pt x="3207315" y="0"/>
                  </a:lnTo>
                  <a:cubicBezTo>
                    <a:pt x="3213302" y="0"/>
                    <a:pt x="3218155" y="4853"/>
                    <a:pt x="3218155" y="10840"/>
                  </a:cubicBezTo>
                  <a:lnTo>
                    <a:pt x="3218155" y="270732"/>
                  </a:lnTo>
                  <a:cubicBezTo>
                    <a:pt x="3218155" y="273607"/>
                    <a:pt x="3217013" y="276364"/>
                    <a:pt x="3214981" y="278397"/>
                  </a:cubicBezTo>
                  <a:cubicBezTo>
                    <a:pt x="3212947" y="280430"/>
                    <a:pt x="3210190" y="281572"/>
                    <a:pt x="3207315" y="281572"/>
                  </a:cubicBezTo>
                  <a:lnTo>
                    <a:pt x="10840" y="281572"/>
                  </a:lnTo>
                  <a:cubicBezTo>
                    <a:pt x="4853" y="281572"/>
                    <a:pt x="0" y="276719"/>
                    <a:pt x="0" y="270732"/>
                  </a:cubicBezTo>
                  <a:lnTo>
                    <a:pt x="0" y="10840"/>
                  </a:lnTo>
                  <a:cubicBezTo>
                    <a:pt x="0" y="4853"/>
                    <a:pt x="4853" y="0"/>
                    <a:pt x="10840" y="0"/>
                  </a:cubicBezTo>
                  <a:close/>
                </a:path>
              </a:pathLst>
            </a:custGeom>
            <a:grpFill/>
            <a:ln cap="sq">
              <a:noFill/>
              <a:prstDash val="solid"/>
              <a:miter/>
            </a:ln>
          </p:spPr>
          <p:txBody>
            <a:bodyPr/>
            <a:lstStyle/>
            <a:p>
              <a:endParaRPr lang="en-US" sz="1200"/>
            </a:p>
          </p:txBody>
        </p:sp>
        <p:sp>
          <p:nvSpPr>
            <p:cNvPr id="22" name="TextBox 22"/>
            <p:cNvSpPr txBox="1"/>
            <p:nvPr/>
          </p:nvSpPr>
          <p:spPr>
            <a:xfrm>
              <a:off x="0" y="0"/>
              <a:ext cx="3218155" cy="281572"/>
            </a:xfrm>
            <a:prstGeom prst="rect">
              <a:avLst/>
            </a:prstGeom>
            <a:grpFill/>
          </p:spPr>
          <p:txBody>
            <a:bodyPr lIns="31203" tIns="31203" rIns="31203" bIns="31203" rtlCol="0" anchor="ctr"/>
            <a:lstStyle/>
            <a:p>
              <a:pPr algn="ctr">
                <a:lnSpc>
                  <a:spcPts val="1919"/>
                </a:lnSpc>
                <a:spcBef>
                  <a:spcPct val="0"/>
                </a:spcBef>
              </a:pPr>
              <a:endParaRPr sz="1200"/>
            </a:p>
          </p:txBody>
        </p:sp>
      </p:grpSp>
      <p:sp>
        <p:nvSpPr>
          <p:cNvPr id="28" name="TextBox 28"/>
          <p:cNvSpPr txBox="1"/>
          <p:nvPr/>
        </p:nvSpPr>
        <p:spPr>
          <a:xfrm>
            <a:off x="1248351" y="4361879"/>
            <a:ext cx="3968534" cy="192360"/>
          </a:xfrm>
          <a:prstGeom prst="rect">
            <a:avLst/>
          </a:prstGeom>
        </p:spPr>
        <p:txBody>
          <a:bodyPr lIns="0" tIns="0" rIns="0" bIns="0" rtlCol="0" anchor="t">
            <a:spAutoFit/>
          </a:bodyPr>
          <a:lstStyle/>
          <a:p>
            <a:pPr>
              <a:lnSpc>
                <a:spcPts val="1472"/>
              </a:lnSpc>
            </a:pPr>
            <a:r>
              <a:rPr lang="en-US" sz="1269" u="sng">
                <a:solidFill>
                  <a:srgbClr val="FFFFFF"/>
                </a:solidFill>
                <a:latin typeface="Open Sauce"/>
                <a:ea typeface="Open Sauce"/>
                <a:cs typeface="Open Sauce"/>
                <a:sym typeface="Open Sauce"/>
                <a:hlinkClick r:id="rId6" tooltip="https://portal.ct.gov/sde/team/beginning-teachers"/>
              </a:rPr>
              <a:t>Module Specific Resources from TEAM Website</a:t>
            </a:r>
          </a:p>
        </p:txBody>
      </p:sp>
      <p:sp>
        <p:nvSpPr>
          <p:cNvPr id="23" name="Freeform 23">
            <a:extLst>
              <a:ext uri="{C183D7F6-B498-43B3-948B-1728B52AA6E4}">
                <adec:decorative xmlns:adec="http://schemas.microsoft.com/office/drawing/2017/decorative" val="1"/>
              </a:ext>
            </a:extLst>
          </p:cNvPr>
          <p:cNvSpPr/>
          <p:nvPr/>
        </p:nvSpPr>
        <p:spPr>
          <a:xfrm>
            <a:off x="7718355" y="685800"/>
            <a:ext cx="3787845" cy="4975419"/>
          </a:xfrm>
          <a:custGeom>
            <a:avLst/>
            <a:gdLst/>
            <a:ahLst/>
            <a:cxnLst/>
            <a:rect l="l" t="t" r="r" b="b"/>
            <a:pathLst>
              <a:path w="5681768" h="7463128">
                <a:moveTo>
                  <a:pt x="0" y="0"/>
                </a:moveTo>
                <a:lnTo>
                  <a:pt x="5681768" y="0"/>
                </a:lnTo>
                <a:lnTo>
                  <a:pt x="5681768" y="7463128"/>
                </a:lnTo>
                <a:lnTo>
                  <a:pt x="0" y="7463128"/>
                </a:lnTo>
                <a:lnTo>
                  <a:pt x="0" y="0"/>
                </a:lnTo>
                <a:close/>
              </a:path>
            </a:pathLst>
          </a:custGeom>
          <a:blipFill>
            <a:blip r:embed="rId7"/>
            <a:stretch>
              <a:fillRect l="-48171" r="-49350"/>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4" name="TextBox 2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33</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452946" y="-684295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sz="1200"/>
          </a:p>
        </p:txBody>
      </p:sp>
      <p:grpSp>
        <p:nvGrpSpPr>
          <p:cNvPr id="9" name="Group 9" descr="implement new learning in practice and monitor impact"/>
          <p:cNvGrpSpPr/>
          <p:nvPr/>
        </p:nvGrpSpPr>
        <p:grpSpPr>
          <a:xfrm>
            <a:off x="734821" y="1510593"/>
            <a:ext cx="6364085" cy="47677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sz="1200"/>
            </a:p>
          </p:txBody>
        </p:sp>
        <p:sp>
          <p:nvSpPr>
            <p:cNvPr id="11" name="TextBox 11"/>
            <p:cNvSpPr txBox="1"/>
            <p:nvPr/>
          </p:nvSpPr>
          <p:spPr>
            <a:xfrm>
              <a:off x="0" y="0"/>
              <a:ext cx="3758447" cy="281572"/>
            </a:xfrm>
            <a:prstGeom prst="rect">
              <a:avLst/>
            </a:prstGeom>
          </p:spPr>
          <p:txBody>
            <a:bodyPr lIns="29304" tIns="29304" rIns="29304" bIns="29304" rtlCol="0" anchor="ctr"/>
            <a:lstStyle/>
            <a:p>
              <a:pPr algn="ctr">
                <a:lnSpc>
                  <a:spcPts val="1919"/>
                </a:lnSpc>
                <a:spcBef>
                  <a:spcPct val="0"/>
                </a:spcBef>
              </a:pPr>
              <a:endParaRPr sz="1200"/>
            </a:p>
          </p:txBody>
        </p:sp>
      </p:grpSp>
      <p:grpSp>
        <p:nvGrpSpPr>
          <p:cNvPr id="12" name="Group 12" descr="4"/>
          <p:cNvGrpSpPr/>
          <p:nvPr/>
        </p:nvGrpSpPr>
        <p:grpSpPr>
          <a:xfrm>
            <a:off x="724073" y="1455510"/>
            <a:ext cx="586945" cy="58694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sz="1200"/>
            </a:p>
          </p:txBody>
        </p:sp>
        <p:sp>
          <p:nvSpPr>
            <p:cNvPr id="14" name="TextBox 14"/>
            <p:cNvSpPr txBox="1"/>
            <p:nvPr/>
          </p:nvSpPr>
          <p:spPr>
            <a:xfrm>
              <a:off x="76200" y="76200"/>
              <a:ext cx="660400" cy="660400"/>
            </a:xfrm>
            <a:prstGeom prst="rect">
              <a:avLst/>
            </a:prstGeom>
          </p:spPr>
          <p:txBody>
            <a:bodyPr lIns="29304" tIns="29304" rIns="29304" bIns="29304" rtlCol="0" anchor="ctr"/>
            <a:lstStyle/>
            <a:p>
              <a:pPr algn="ctr">
                <a:lnSpc>
                  <a:spcPts val="1919"/>
                </a:lnSpc>
                <a:spcBef>
                  <a:spcPct val="0"/>
                </a:spcBef>
              </a:pPr>
              <a:endParaRPr sz="1200"/>
            </a:p>
          </p:txBody>
        </p:sp>
      </p:grpSp>
      <p:sp>
        <p:nvSpPr>
          <p:cNvPr id="15" name="Freeform 15">
            <a:extLst>
              <a:ext uri="{C183D7F6-B498-43B3-948B-1728B52AA6E4}">
                <adec:decorative xmlns:adec="http://schemas.microsoft.com/office/drawing/2017/decorative" val="1"/>
              </a:ext>
            </a:extLst>
          </p:cNvPr>
          <p:cNvSpPr/>
          <p:nvPr/>
        </p:nvSpPr>
        <p:spPr>
          <a:xfrm rot="-5400000">
            <a:off x="721491" y="1452928"/>
            <a:ext cx="589527" cy="589527"/>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6" name="TextBox 16"/>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34</a:t>
            </a:r>
          </a:p>
        </p:txBody>
      </p:sp>
      <p:sp>
        <p:nvSpPr>
          <p:cNvPr id="17" name="TextBox 17"/>
          <p:cNvSpPr txBox="1">
            <a:spLocks noGrp="1"/>
          </p:cNvSpPr>
          <p:nvPr>
            <p:ph type="title" idx="4294967295"/>
          </p:nvPr>
        </p:nvSpPr>
        <p:spPr>
          <a:xfrm>
            <a:off x="685801" y="730250"/>
            <a:ext cx="974004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ALTERNATIVE </a:t>
            </a:r>
            <a:r>
              <a:rPr lang="en-US" sz="4234" b="1" spc="-251" dirty="0">
                <a:solidFill>
                  <a:srgbClr val="005994"/>
                </a:solidFill>
                <a:latin typeface="Open Sauce Bold" panose="020B0604020202020204" charset="0"/>
                <a:ea typeface="Open Sauce"/>
                <a:cs typeface="Open Sauce"/>
                <a:sym typeface="Open Sauce"/>
              </a:rPr>
              <a:t>MODULE SUBMISSION</a:t>
            </a:r>
            <a:endParaRPr lang="en-US" sz="4234" b="1" spc="-251" dirty="0">
              <a:solidFill>
                <a:srgbClr val="005994"/>
              </a:solidFill>
              <a:latin typeface="Open Sauce Bold" panose="020B0604020202020204" charset="0"/>
              <a:ea typeface="Open Sauce"/>
              <a:cs typeface="Open Sauce"/>
            </a:endParaRPr>
          </a:p>
        </p:txBody>
      </p:sp>
      <p:sp>
        <p:nvSpPr>
          <p:cNvPr id="21" name="TextBox 21"/>
          <p:cNvSpPr txBox="1"/>
          <p:nvPr/>
        </p:nvSpPr>
        <p:spPr>
          <a:xfrm>
            <a:off x="1106571" y="2881952"/>
            <a:ext cx="5956887" cy="2568588"/>
          </a:xfrm>
          <a:prstGeom prst="rect">
            <a:avLst/>
          </a:prstGeom>
        </p:spPr>
        <p:txBody>
          <a:bodyPr lIns="0" tIns="0" rIns="0" bIns="0" rtlCol="0" anchor="t">
            <a:spAutoFit/>
          </a:bodyPr>
          <a:lstStyle/>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During the 2026-2027 Transition Year in preparation for the Fall 2027 launch of TEAM 2.0 teachers can complete modules using Pathway A </a:t>
            </a:r>
            <a:r>
              <a:rPr lang="en-US" sz="1777" dirty="0">
                <a:solidFill>
                  <a:srgbClr val="005994"/>
                </a:solidFill>
                <a:latin typeface="Open Sauce"/>
                <a:ea typeface="Open Sauce"/>
                <a:cs typeface="Open Sauce"/>
                <a:sym typeface="Open Sauce"/>
              </a:rPr>
              <a:t>(what was just covered)</a:t>
            </a:r>
            <a:r>
              <a:rPr lang="en-US" sz="1777" b="1" dirty="0">
                <a:solidFill>
                  <a:srgbClr val="005994"/>
                </a:solidFill>
                <a:latin typeface="Open Sauce Bold"/>
                <a:ea typeface="Open Sauce Bold"/>
                <a:cs typeface="Open Sauce Bold"/>
                <a:sym typeface="Open Sauce Bold"/>
              </a:rPr>
              <a:t> or Pathway B </a:t>
            </a:r>
            <a:r>
              <a:rPr lang="en-US" sz="1777" dirty="0">
                <a:solidFill>
                  <a:srgbClr val="005994"/>
                </a:solidFill>
                <a:latin typeface="Open Sauce"/>
                <a:ea typeface="Open Sauce"/>
                <a:cs typeface="Open Sauce"/>
                <a:sym typeface="Open Sauce"/>
              </a:rPr>
              <a:t>(at right)</a:t>
            </a:r>
            <a:endParaRPr lang="en-US" sz="1200" dirty="0"/>
          </a:p>
          <a:p>
            <a:pPr>
              <a:lnSpc>
                <a:spcPts val="888"/>
              </a:lnSpc>
            </a:pPr>
            <a:endParaRPr lang="en-US" sz="1777" dirty="0">
              <a:solidFill>
                <a:srgbClr val="005994"/>
              </a:solidFill>
              <a:latin typeface="Open Sauce"/>
              <a:ea typeface="Open Sauce"/>
              <a:cs typeface="Open Sauce"/>
              <a:sym typeface="Open Sauce"/>
            </a:endParaRPr>
          </a:p>
          <a:p>
            <a:pPr marL="383559" lvl="1" indent="-191780">
              <a:lnSpc>
                <a:spcPts val="2345"/>
              </a:lnSpc>
              <a:buFont typeface="Arial"/>
              <a:buChar char="•"/>
            </a:pPr>
            <a:r>
              <a:rPr lang="en-US" sz="1767" b="1" dirty="0">
                <a:solidFill>
                  <a:srgbClr val="005994"/>
                </a:solidFill>
                <a:latin typeface="Open Sauce Bold"/>
                <a:ea typeface="Open Sauce Bold"/>
                <a:cs typeface="Open Sauce Bold"/>
                <a:sym typeface="Open Sauce Bold"/>
              </a:rPr>
              <a:t>Rather than submit a reflection paper/project, Pathway B emphasizes engagement with your mentor, and </a:t>
            </a:r>
            <a:r>
              <a:rPr lang="en-US" sz="1767" b="1" dirty="0">
                <a:solidFill>
                  <a:srgbClr val="005994"/>
                </a:solidFill>
                <a:highlight>
                  <a:srgbClr val="C0C0C0"/>
                </a:highlight>
                <a:latin typeface="Open Sauce Bold"/>
                <a:ea typeface="Open Sauce Bold"/>
                <a:cs typeface="Open Sauce Bold"/>
                <a:sym typeface="Open Sauce Bold"/>
              </a:rPr>
              <a:t>more closely resembles TEAM 2.0</a:t>
            </a:r>
            <a:endParaRPr lang="en-US" sz="1767" b="1" dirty="0">
              <a:solidFill>
                <a:srgbClr val="005994"/>
              </a:solidFill>
              <a:highlight>
                <a:srgbClr val="C0C0C0"/>
              </a:highlight>
              <a:latin typeface="Open Sauce Bold"/>
              <a:ea typeface="Open Sauce Bold"/>
              <a:cs typeface="Open Sauce Bold"/>
            </a:endParaRPr>
          </a:p>
          <a:p>
            <a:pPr>
              <a:lnSpc>
                <a:spcPts val="888"/>
              </a:lnSpc>
            </a:pPr>
            <a:endParaRPr lang="en-US" sz="1777" b="1" dirty="0">
              <a:solidFill>
                <a:srgbClr val="005994"/>
              </a:solidFill>
              <a:latin typeface="Open Sauce Bold"/>
              <a:ea typeface="Open Sauce Bold"/>
              <a:cs typeface="Open Sauce Bold"/>
              <a:sym typeface="Open Sauce Bold"/>
            </a:endParaRPr>
          </a:p>
          <a:p>
            <a:pPr marL="383559" lvl="1" indent="-191780">
              <a:lnSpc>
                <a:spcPts val="2345"/>
              </a:lnSpc>
              <a:buFont typeface="Arial"/>
              <a:buChar char="•"/>
            </a:pPr>
            <a:r>
              <a:rPr lang="en-US" sz="1777" b="1" dirty="0">
                <a:solidFill>
                  <a:srgbClr val="005994"/>
                </a:solidFill>
                <a:latin typeface="Open Sauce Bold"/>
                <a:ea typeface="Open Sauce Bold"/>
                <a:cs typeface="Open Sauce Bold"/>
                <a:sym typeface="Open Sauce Bold"/>
              </a:rPr>
              <a:t>Both pathways are accepted in 2026-2027</a:t>
            </a:r>
            <a:endParaRPr lang="en-US" sz="1777" b="1" dirty="0">
              <a:solidFill>
                <a:srgbClr val="005994"/>
              </a:solidFill>
              <a:latin typeface="Open Sauce Bold"/>
              <a:ea typeface="Open Sauce Bold"/>
              <a:cs typeface="Open Sauce Bold"/>
            </a:endParaRPr>
          </a:p>
        </p:txBody>
      </p:sp>
      <p:sp>
        <p:nvSpPr>
          <p:cNvPr id="22" name="TextBox 22"/>
          <p:cNvSpPr txBox="1"/>
          <p:nvPr/>
        </p:nvSpPr>
        <p:spPr>
          <a:xfrm>
            <a:off x="1419580" y="1647963"/>
            <a:ext cx="6544594" cy="230832"/>
          </a:xfrm>
          <a:prstGeom prst="rect">
            <a:avLst/>
          </a:prstGeom>
        </p:spPr>
        <p:txBody>
          <a:bodyPr lIns="0" tIns="0" rIns="0" bIns="0" rtlCol="0" anchor="t">
            <a:spAutoFit/>
          </a:bodyPr>
          <a:lstStyle/>
          <a:p>
            <a:pPr>
              <a:lnSpc>
                <a:spcPts val="1767"/>
              </a:lnSpc>
            </a:pPr>
            <a:r>
              <a:rPr lang="en-US" sz="1524" b="1">
                <a:solidFill>
                  <a:srgbClr val="FFFFFF"/>
                </a:solidFill>
                <a:latin typeface="Open Sauce Bold"/>
                <a:ea typeface="Open Sauce Bold"/>
                <a:cs typeface="Open Sauce Bold"/>
                <a:sym typeface="Open Sauce Bold"/>
              </a:rPr>
              <a:t>Implement New Learning in Practice and Monitor Impact</a:t>
            </a:r>
          </a:p>
        </p:txBody>
      </p:sp>
      <p:sp>
        <p:nvSpPr>
          <p:cNvPr id="23" name="TextBox 23"/>
          <p:cNvSpPr txBox="1"/>
          <p:nvPr/>
        </p:nvSpPr>
        <p:spPr>
          <a:xfrm>
            <a:off x="703646" y="1541317"/>
            <a:ext cx="625218" cy="397481"/>
          </a:xfrm>
          <a:prstGeom prst="rect">
            <a:avLst/>
          </a:prstGeom>
        </p:spPr>
        <p:txBody>
          <a:bodyPr lIns="0" tIns="0" rIns="0" bIns="0" rtlCol="0" anchor="t">
            <a:spAutoFit/>
          </a:bodyPr>
          <a:lstStyle/>
          <a:p>
            <a:pPr algn="ctr">
              <a:lnSpc>
                <a:spcPts val="3291"/>
              </a:lnSpc>
            </a:pPr>
            <a:r>
              <a:rPr lang="en-US" sz="2742" b="1">
                <a:solidFill>
                  <a:srgbClr val="2F945C"/>
                </a:solidFill>
                <a:latin typeface="Open Sauce Medium"/>
                <a:ea typeface="Open Sauce Medium"/>
                <a:cs typeface="Open Sauce Medium"/>
                <a:sym typeface="Open Sauce Medium"/>
              </a:rPr>
              <a:t>4</a:t>
            </a:r>
          </a:p>
        </p:txBody>
      </p:sp>
      <p:grpSp>
        <p:nvGrpSpPr>
          <p:cNvPr id="24" name="Group 24" descr="reminder of pathway b"/>
          <p:cNvGrpSpPr/>
          <p:nvPr/>
        </p:nvGrpSpPr>
        <p:grpSpPr>
          <a:xfrm>
            <a:off x="1017546" y="2290110"/>
            <a:ext cx="3475054" cy="433092"/>
            <a:chOff x="0" y="0"/>
            <a:chExt cx="6950111" cy="866184"/>
          </a:xfrm>
        </p:grpSpPr>
        <p:sp>
          <p:nvSpPr>
            <p:cNvPr id="25" name="Freeform 25"/>
            <p:cNvSpPr/>
            <p:nvPr/>
          </p:nvSpPr>
          <p:spPr>
            <a:xfrm>
              <a:off x="0" y="0"/>
              <a:ext cx="907431" cy="866184"/>
            </a:xfrm>
            <a:custGeom>
              <a:avLst/>
              <a:gdLst/>
              <a:ahLst/>
              <a:cxnLst/>
              <a:rect l="l" t="t" r="r" b="b"/>
              <a:pathLst>
                <a:path w="907431" h="866184">
                  <a:moveTo>
                    <a:pt x="0" y="0"/>
                  </a:moveTo>
                  <a:lnTo>
                    <a:pt x="907431" y="0"/>
                  </a:lnTo>
                  <a:lnTo>
                    <a:pt x="907431" y="866184"/>
                  </a:lnTo>
                  <a:lnTo>
                    <a:pt x="0" y="8661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26" name="TextBox 26"/>
            <p:cNvSpPr txBox="1"/>
            <p:nvPr/>
          </p:nvSpPr>
          <p:spPr>
            <a:xfrm>
              <a:off x="1056216" y="136052"/>
              <a:ext cx="5893895" cy="615554"/>
            </a:xfrm>
            <a:prstGeom prst="rect">
              <a:avLst/>
            </a:prstGeom>
          </p:spPr>
          <p:txBody>
            <a:bodyPr lIns="0" tIns="0" rIns="0" bIns="0" rtlCol="0" anchor="t">
              <a:spAutoFit/>
            </a:bodyPr>
            <a:lstStyle/>
            <a:p>
              <a:pPr>
                <a:lnSpc>
                  <a:spcPts val="2391"/>
                </a:lnSpc>
                <a:spcBef>
                  <a:spcPct val="0"/>
                </a:spcBef>
              </a:pPr>
              <a:r>
                <a:rPr lang="en-US" sz="2213" spc="-130">
                  <a:solidFill>
                    <a:srgbClr val="2F945C"/>
                  </a:solidFill>
                  <a:latin typeface="Open Sauce"/>
                  <a:ea typeface="Open Sauce"/>
                  <a:cs typeface="Open Sauce"/>
                  <a:sym typeface="Open Sauce"/>
                </a:rPr>
                <a:t>Reminder of Pathway B </a:t>
              </a:r>
            </a:p>
          </p:txBody>
        </p:sp>
      </p:grpSp>
      <p:grpSp>
        <p:nvGrpSpPr>
          <p:cNvPr id="27" name="Group 27" descr="mentorship engagement logs (pathway b description previously discussed)"/>
          <p:cNvGrpSpPr/>
          <p:nvPr/>
        </p:nvGrpSpPr>
        <p:grpSpPr>
          <a:xfrm>
            <a:off x="7455037" y="1552187"/>
            <a:ext cx="3901251" cy="4315381"/>
            <a:chOff x="515560" y="727762"/>
            <a:chExt cx="7802501" cy="8630764"/>
          </a:xfrm>
        </p:grpSpPr>
        <p:grpSp>
          <p:nvGrpSpPr>
            <p:cNvPr id="28" name="Group 28"/>
            <p:cNvGrpSpPr/>
            <p:nvPr/>
          </p:nvGrpSpPr>
          <p:grpSpPr>
            <a:xfrm>
              <a:off x="744500" y="727762"/>
              <a:ext cx="7573561" cy="8630764"/>
              <a:chOff x="0" y="0"/>
              <a:chExt cx="1620708" cy="1846944"/>
            </a:xfrm>
          </p:grpSpPr>
          <p:sp>
            <p:nvSpPr>
              <p:cNvPr id="29" name="Freeform 29"/>
              <p:cNvSpPr/>
              <p:nvPr/>
            </p:nvSpPr>
            <p:spPr>
              <a:xfrm>
                <a:off x="0" y="0"/>
                <a:ext cx="1620707" cy="184694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sz="1200"/>
              </a:p>
            </p:txBody>
          </p:sp>
          <p:sp>
            <p:nvSpPr>
              <p:cNvPr id="30" name="TextBox 30"/>
              <p:cNvSpPr txBox="1"/>
              <p:nvPr/>
            </p:nvSpPr>
            <p:spPr>
              <a:xfrm>
                <a:off x="0" y="-38100"/>
                <a:ext cx="1620708" cy="1885044"/>
              </a:xfrm>
              <a:prstGeom prst="rect">
                <a:avLst/>
              </a:prstGeom>
            </p:spPr>
            <p:txBody>
              <a:bodyPr lIns="33867" tIns="33867" rIns="33867" bIns="33867" rtlCol="0" anchor="ctr"/>
              <a:lstStyle/>
              <a:p>
                <a:pPr algn="ctr">
                  <a:lnSpc>
                    <a:spcPts val="1773"/>
                  </a:lnSpc>
                  <a:spcBef>
                    <a:spcPct val="0"/>
                  </a:spcBef>
                </a:pPr>
                <a:endParaRPr sz="1200"/>
              </a:p>
            </p:txBody>
          </p:sp>
        </p:grpSp>
        <p:sp>
          <p:nvSpPr>
            <p:cNvPr id="31" name="TextBox 31"/>
            <p:cNvSpPr txBox="1"/>
            <p:nvPr/>
          </p:nvSpPr>
          <p:spPr>
            <a:xfrm>
              <a:off x="1512492" y="3482709"/>
              <a:ext cx="6356885" cy="5743369"/>
            </a:xfrm>
            <a:prstGeom prst="rect">
              <a:avLst/>
            </a:prstGeom>
          </p:spPr>
          <p:txBody>
            <a:bodyPr lIns="0" tIns="0" rIns="0" bIns="0" rtlCol="0" anchor="t">
              <a:spAutoFit/>
            </a:bodyPr>
            <a:lstStyle/>
            <a:p>
              <a:pPr marL="457223" indent="-228611">
                <a:buFont typeface="Arial"/>
                <a:buChar char="•"/>
              </a:pPr>
              <a:r>
                <a:rPr lang="en-US" sz="1333">
                  <a:solidFill>
                    <a:srgbClr val="194166"/>
                  </a:solidFill>
                  <a:latin typeface="Open Sauce"/>
                  <a:ea typeface="Open Sauce"/>
                  <a:cs typeface="Open Sauce"/>
                  <a:sym typeface="Open Sauce"/>
                </a:rPr>
                <a:t>Mentor and BT collaboratively document a minimum of 10 hours of mentoring per module in Mentorship Engagement Logs</a:t>
              </a:r>
              <a:endParaRPr lang="en-US" sz="1333">
                <a:ea typeface="Calibri"/>
                <a:cs typeface="Calibri"/>
              </a:endParaRPr>
            </a:p>
            <a:p>
              <a:pPr marL="457223" indent="-228611">
                <a:buFont typeface="Arial"/>
                <a:buChar char="•"/>
              </a:pPr>
              <a:endParaRPr lang="en-US" sz="1333">
                <a:solidFill>
                  <a:srgbClr val="194166"/>
                </a:solidFill>
                <a:latin typeface="Open Sauce"/>
                <a:ea typeface="Open Sauce"/>
                <a:cs typeface="Open Sauce"/>
              </a:endParaRPr>
            </a:p>
            <a:p>
              <a:pPr marL="457223" indent="-228611">
                <a:buFont typeface="Arial"/>
                <a:buChar char="•"/>
              </a:pPr>
              <a:r>
                <a:rPr lang="en-US" sz="1333">
                  <a:solidFill>
                    <a:srgbClr val="194166"/>
                  </a:solidFill>
                  <a:latin typeface="Open Sauce"/>
                  <a:ea typeface="Open Sauce"/>
                  <a:cs typeface="Open Sauce"/>
                  <a:sym typeface="Open Sauce"/>
                </a:rPr>
                <a:t>Mentor selects </a:t>
              </a:r>
              <a:r>
                <a:rPr lang="en-US" sz="1333" b="1">
                  <a:solidFill>
                    <a:srgbClr val="194166"/>
                  </a:solidFill>
                  <a:latin typeface="Open Sauce Bold"/>
                  <a:ea typeface="Open Sauce Bold"/>
                  <a:cs typeface="Open Sauce Bold"/>
                  <a:sym typeface="Open Sauce Bold"/>
                </a:rPr>
                <a:t>“Log Submission”</a:t>
              </a:r>
              <a:r>
                <a:rPr lang="en-US" sz="1333">
                  <a:solidFill>
                    <a:srgbClr val="194166"/>
                  </a:solidFill>
                  <a:latin typeface="Open Sauce"/>
                  <a:ea typeface="Open Sauce"/>
                  <a:cs typeface="Open Sauce"/>
                  <a:sym typeface="Open Sauce"/>
                </a:rPr>
                <a:t> and signs off (one sign-off required)</a:t>
              </a:r>
              <a:endParaRPr lang="en-US" sz="1333">
                <a:solidFill>
                  <a:srgbClr val="194166"/>
                </a:solidFill>
                <a:latin typeface="Open Sauce"/>
                <a:ea typeface="Open Sauce"/>
                <a:cs typeface="Open Sauce"/>
              </a:endParaRPr>
            </a:p>
            <a:p>
              <a:pPr marL="228611" indent="-228611">
                <a:buFont typeface="Arial"/>
                <a:buChar char="•"/>
              </a:pPr>
              <a:endParaRPr lang="en-US" sz="1333">
                <a:solidFill>
                  <a:srgbClr val="194166"/>
                </a:solidFill>
                <a:latin typeface="Open Sauce"/>
                <a:ea typeface="Open Sauce"/>
                <a:cs typeface="Open Sauce"/>
              </a:endParaRPr>
            </a:p>
            <a:p>
              <a:pPr marL="457223" indent="-228611">
                <a:buFont typeface="Arial"/>
                <a:buChar char="•"/>
              </a:pPr>
              <a:r>
                <a:rPr lang="en-US" sz="1333">
                  <a:solidFill>
                    <a:srgbClr val="194166"/>
                  </a:solidFill>
                  <a:latin typeface="Open Sauce"/>
                  <a:ea typeface="Open Sauce"/>
                  <a:cs typeface="Open Sauce"/>
                  <a:sym typeface="Open Sauce"/>
                </a:rPr>
                <a:t>Mentor submits Mentorship Engagement Logs in the TEAM dashboard</a:t>
              </a:r>
              <a:endParaRPr lang="en-US" sz="1333">
                <a:solidFill>
                  <a:srgbClr val="194166"/>
                </a:solidFill>
                <a:latin typeface="Open Sauce"/>
                <a:ea typeface="Open Sauce"/>
                <a:cs typeface="Open Sauce"/>
              </a:endParaRPr>
            </a:p>
            <a:p>
              <a:pPr marL="457223" indent="-228611">
                <a:buFont typeface="Arial"/>
                <a:buChar char="•"/>
              </a:pPr>
              <a:endParaRPr lang="en-US" sz="1333">
                <a:solidFill>
                  <a:srgbClr val="194166"/>
                </a:solidFill>
                <a:latin typeface="Open Sauce"/>
                <a:ea typeface="Open Sauce"/>
                <a:cs typeface="Open Sauce"/>
              </a:endParaRPr>
            </a:p>
            <a:p>
              <a:pPr marL="457223" indent="-228611">
                <a:buFont typeface="Arial"/>
                <a:buChar char="•"/>
              </a:pPr>
              <a:r>
                <a:rPr lang="en-US" sz="1333">
                  <a:solidFill>
                    <a:srgbClr val="194166"/>
                  </a:solidFill>
                  <a:latin typeface="Open Sauce"/>
                  <a:ea typeface="Open Sauce"/>
                  <a:cs typeface="Open Sauce"/>
                  <a:sym typeface="Open Sauce"/>
                </a:rPr>
                <a:t>Module marked complete</a:t>
              </a:r>
              <a:endParaRPr lang="en-US" sz="1333">
                <a:solidFill>
                  <a:srgbClr val="194166"/>
                </a:solidFill>
                <a:latin typeface="Open Sauce"/>
                <a:ea typeface="Open Sauce"/>
                <a:cs typeface="Open Sauce"/>
              </a:endParaRPr>
            </a:p>
            <a:p>
              <a:pPr marL="457223" indent="-228611">
                <a:buFont typeface="Arial"/>
                <a:buChar char="•"/>
              </a:pPr>
              <a:endParaRPr lang="en-US" sz="1333">
                <a:solidFill>
                  <a:srgbClr val="194166"/>
                </a:solidFill>
                <a:latin typeface="Open Sauce"/>
                <a:ea typeface="Open Sauce"/>
                <a:cs typeface="Open Sauce"/>
              </a:endParaRPr>
            </a:p>
          </p:txBody>
        </p:sp>
        <p:sp>
          <p:nvSpPr>
            <p:cNvPr id="32" name="TextBox 32"/>
            <p:cNvSpPr txBox="1"/>
            <p:nvPr/>
          </p:nvSpPr>
          <p:spPr>
            <a:xfrm>
              <a:off x="1318544" y="1142548"/>
              <a:ext cx="6744785" cy="1333698"/>
            </a:xfrm>
            <a:prstGeom prst="rect">
              <a:avLst/>
            </a:prstGeom>
          </p:spPr>
          <p:txBody>
            <a:bodyPr lIns="0" tIns="0" rIns="0" bIns="0" rtlCol="0" anchor="t">
              <a:spAutoFit/>
            </a:bodyPr>
            <a:lstStyle/>
            <a:p>
              <a:pPr algn="ctr">
                <a:lnSpc>
                  <a:spcPts val="2555"/>
                </a:lnSpc>
              </a:pPr>
              <a:r>
                <a:rPr lang="en-US" sz="2366" spc="-139">
                  <a:solidFill>
                    <a:srgbClr val="005994"/>
                  </a:solidFill>
                  <a:latin typeface="Open Sauce"/>
                  <a:ea typeface="Open Sauce"/>
                  <a:cs typeface="Open Sauce"/>
                  <a:sym typeface="Open Sauce"/>
                </a:rPr>
                <a:t>MENTORSHIP</a:t>
              </a:r>
            </a:p>
            <a:p>
              <a:pPr algn="ctr">
                <a:lnSpc>
                  <a:spcPts val="2555"/>
                </a:lnSpc>
                <a:spcBef>
                  <a:spcPct val="0"/>
                </a:spcBef>
              </a:pPr>
              <a:r>
                <a:rPr lang="en-US" sz="2366" spc="-139">
                  <a:solidFill>
                    <a:srgbClr val="005994"/>
                  </a:solidFill>
                  <a:latin typeface="Open Sauce"/>
                  <a:ea typeface="Open Sauce"/>
                  <a:cs typeface="Open Sauce"/>
                  <a:sym typeface="Open Sauce"/>
                </a:rPr>
                <a:t>ENGAGEMENT LOGS</a:t>
              </a:r>
            </a:p>
          </p:txBody>
        </p:sp>
        <p:sp>
          <p:nvSpPr>
            <p:cNvPr id="33" name="TextBox 33"/>
            <p:cNvSpPr txBox="1"/>
            <p:nvPr/>
          </p:nvSpPr>
          <p:spPr>
            <a:xfrm>
              <a:off x="2375488" y="2624472"/>
              <a:ext cx="4630897" cy="384720"/>
            </a:xfrm>
            <a:prstGeom prst="rect">
              <a:avLst/>
            </a:prstGeom>
          </p:spPr>
          <p:txBody>
            <a:bodyPr lIns="0" tIns="0" rIns="0" bIns="0" rtlCol="0" anchor="t">
              <a:spAutoFit/>
            </a:bodyPr>
            <a:lstStyle/>
            <a:p>
              <a:pPr algn="ctr">
                <a:lnSpc>
                  <a:spcPts val="1465"/>
                </a:lnSpc>
                <a:spcBef>
                  <a:spcPct val="0"/>
                </a:spcBef>
              </a:pPr>
              <a:r>
                <a:rPr lang="en-US" sz="1356" spc="-80">
                  <a:solidFill>
                    <a:srgbClr val="005994"/>
                  </a:solidFill>
                  <a:latin typeface="Open Sauce"/>
                  <a:ea typeface="Open Sauce"/>
                  <a:cs typeface="Open Sauce"/>
                  <a:sym typeface="Open Sauce"/>
                </a:rPr>
                <a:t>FLEXIBLE </a:t>
              </a:r>
              <a:r>
                <a:rPr lang="en-US" sz="1356" b="1" spc="-80">
                  <a:solidFill>
                    <a:srgbClr val="005994"/>
                  </a:solidFill>
                  <a:latin typeface="Open Sauce Bold"/>
                  <a:ea typeface="Open Sauce Bold"/>
                  <a:cs typeface="Open Sauce Bold"/>
                  <a:sym typeface="Open Sauce Bold"/>
                </a:rPr>
                <a:t>TEAM </a:t>
              </a:r>
              <a:r>
                <a:rPr lang="en-US" sz="1356" spc="-80">
                  <a:solidFill>
                    <a:srgbClr val="005994"/>
                  </a:solidFill>
                  <a:latin typeface="Open Sauce"/>
                  <a:ea typeface="Open Sauce"/>
                  <a:cs typeface="Open Sauce"/>
                  <a:sym typeface="Open Sauce"/>
                </a:rPr>
                <a:t>PROCESS</a:t>
              </a:r>
            </a:p>
          </p:txBody>
        </p:sp>
        <p:sp>
          <p:nvSpPr>
            <p:cNvPr id="34" name="TextBox 34"/>
            <p:cNvSpPr txBox="1"/>
            <p:nvPr/>
          </p:nvSpPr>
          <p:spPr>
            <a:xfrm>
              <a:off x="515560" y="771828"/>
              <a:ext cx="1592316" cy="1667124"/>
            </a:xfrm>
            <a:prstGeom prst="rect">
              <a:avLst/>
            </a:prstGeom>
          </p:spPr>
          <p:txBody>
            <a:bodyPr wrap="square" lIns="0" tIns="0" rIns="0" bIns="0" rtlCol="0" anchor="t">
              <a:spAutoFit/>
            </a:bodyPr>
            <a:lstStyle/>
            <a:p>
              <a:pPr algn="ctr">
                <a:lnSpc>
                  <a:spcPts val="6452"/>
                </a:lnSpc>
              </a:pPr>
              <a:r>
                <a:rPr lang="en-US" sz="5867" dirty="0">
                  <a:solidFill>
                    <a:srgbClr val="194166"/>
                  </a:solidFill>
                  <a:latin typeface="Open Sauce"/>
                  <a:ea typeface="Open Sauce"/>
                  <a:cs typeface="Open Sauce"/>
                  <a:sym typeface="Open Sauce"/>
                </a:rPr>
                <a:t>B</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1235478" y="452831"/>
            <a:ext cx="9721045" cy="3462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2689"/>
              </a:lnSpc>
              <a:defRPr/>
            </a:pPr>
            <a:r>
              <a:rPr lang="en-US" sz="2489" b="1" spc="-147" dirty="0">
                <a:solidFill>
                  <a:srgbClr val="005994"/>
                </a:solidFill>
                <a:latin typeface="Open Sauce Bold"/>
                <a:ea typeface="Open Sauce Bold"/>
                <a:cs typeface="Open Sauce Bold"/>
                <a:sym typeface="Open Sauce Bold"/>
              </a:rPr>
              <a:t>PROCESS OF CONTINUOUS PROFESSIONAL GROWTH</a:t>
            </a:r>
          </a:p>
        </p:txBody>
      </p:sp>
      <p:grpSp>
        <p:nvGrpSpPr>
          <p:cNvPr id="11" name="Group 11" descr="process of continuous professional growth image again"/>
          <p:cNvGrpSpPr/>
          <p:nvPr/>
        </p:nvGrpSpPr>
        <p:grpSpPr>
          <a:xfrm>
            <a:off x="3259410" y="906211"/>
            <a:ext cx="5673181" cy="4194189"/>
            <a:chOff x="0" y="-117486"/>
            <a:chExt cx="11346362" cy="8388376"/>
          </a:xfrm>
        </p:grpSpPr>
        <p:grpSp>
          <p:nvGrpSpPr>
            <p:cNvPr id="12" name="Group 12"/>
            <p:cNvGrpSpPr/>
            <p:nvPr/>
          </p:nvGrpSpPr>
          <p:grpSpPr>
            <a:xfrm>
              <a:off x="0" y="-117486"/>
              <a:ext cx="11346362" cy="8388376"/>
              <a:chOff x="0" y="-28575"/>
              <a:chExt cx="2759665" cy="2040223"/>
            </a:xfrm>
          </p:grpSpPr>
          <p:sp>
            <p:nvSpPr>
              <p:cNvPr id="13" name="Freeform 13"/>
              <p:cNvSpPr/>
              <p:nvPr/>
            </p:nvSpPr>
            <p:spPr>
              <a:xfrm>
                <a:off x="0" y="0"/>
                <a:ext cx="2759665" cy="2011648"/>
              </a:xfrm>
              <a:custGeom>
                <a:avLst/>
                <a:gdLst/>
                <a:ahLst/>
                <a:cxnLst/>
                <a:rect l="l" t="t" r="r" b="b"/>
                <a:pathLst>
                  <a:path w="2759665" h="2011648">
                    <a:moveTo>
                      <a:pt x="27783" y="0"/>
                    </a:moveTo>
                    <a:lnTo>
                      <a:pt x="2731882" y="0"/>
                    </a:lnTo>
                    <a:cubicBezTo>
                      <a:pt x="2739250" y="0"/>
                      <a:pt x="2746317" y="2927"/>
                      <a:pt x="2751527" y="8137"/>
                    </a:cubicBezTo>
                    <a:cubicBezTo>
                      <a:pt x="2756738" y="13348"/>
                      <a:pt x="2759665" y="20414"/>
                      <a:pt x="2759665" y="27783"/>
                    </a:cubicBezTo>
                    <a:lnTo>
                      <a:pt x="2759665" y="1983865"/>
                    </a:lnTo>
                    <a:cubicBezTo>
                      <a:pt x="2759665" y="1991233"/>
                      <a:pt x="2756738" y="1998300"/>
                      <a:pt x="2751527" y="2003510"/>
                    </a:cubicBezTo>
                    <a:cubicBezTo>
                      <a:pt x="2746317" y="2008721"/>
                      <a:pt x="2739250" y="2011648"/>
                      <a:pt x="2731882" y="2011648"/>
                    </a:cubicBezTo>
                    <a:lnTo>
                      <a:pt x="27783" y="2011648"/>
                    </a:lnTo>
                    <a:cubicBezTo>
                      <a:pt x="20414" y="2011648"/>
                      <a:pt x="13348" y="2008721"/>
                      <a:pt x="8137" y="2003510"/>
                    </a:cubicBezTo>
                    <a:cubicBezTo>
                      <a:pt x="2927" y="1998300"/>
                      <a:pt x="0" y="1991233"/>
                      <a:pt x="0" y="1983865"/>
                    </a:cubicBezTo>
                    <a:lnTo>
                      <a:pt x="0" y="27783"/>
                    </a:lnTo>
                    <a:cubicBezTo>
                      <a:pt x="0" y="20414"/>
                      <a:pt x="2927" y="13348"/>
                      <a:pt x="8137" y="8137"/>
                    </a:cubicBezTo>
                    <a:cubicBezTo>
                      <a:pt x="13348" y="2927"/>
                      <a:pt x="20414" y="0"/>
                      <a:pt x="27783" y="0"/>
                    </a:cubicBezTo>
                    <a:close/>
                  </a:path>
                </a:pathLst>
              </a:custGeom>
              <a:solidFill>
                <a:srgbClr val="FFFFFF"/>
              </a:solidFill>
            </p:spPr>
            <p:txBody>
              <a:bodyPr/>
              <a:lstStyle/>
              <a:p>
                <a:endParaRPr lang="en-US" sz="1200"/>
              </a:p>
            </p:txBody>
          </p:sp>
          <p:sp>
            <p:nvSpPr>
              <p:cNvPr id="14" name="TextBox 14"/>
              <p:cNvSpPr txBox="1"/>
              <p:nvPr/>
            </p:nvSpPr>
            <p:spPr>
              <a:xfrm>
                <a:off x="0" y="-28575"/>
                <a:ext cx="2759665" cy="2040223"/>
              </a:xfrm>
              <a:prstGeom prst="rect">
                <a:avLst/>
              </a:prstGeom>
            </p:spPr>
            <p:txBody>
              <a:bodyPr lIns="31523" tIns="31523" rIns="31523" bIns="31523" rtlCol="0" anchor="ctr"/>
              <a:lstStyle/>
              <a:p>
                <a:pPr algn="ctr">
                  <a:lnSpc>
                    <a:spcPts val="1773"/>
                  </a:lnSpc>
                  <a:spcBef>
                    <a:spcPct val="0"/>
                  </a:spcBef>
                </a:pPr>
                <a:endParaRPr sz="1200"/>
              </a:p>
            </p:txBody>
          </p:sp>
        </p:grpSp>
        <p:sp>
          <p:nvSpPr>
            <p:cNvPr id="15" name="Freeform 15"/>
            <p:cNvSpPr/>
            <p:nvPr/>
          </p:nvSpPr>
          <p:spPr>
            <a:xfrm>
              <a:off x="258469" y="377854"/>
              <a:ext cx="10710816" cy="7444017"/>
            </a:xfrm>
            <a:custGeom>
              <a:avLst/>
              <a:gdLst/>
              <a:ahLst/>
              <a:cxnLst/>
              <a:rect l="l" t="t" r="r" b="b"/>
              <a:pathLst>
                <a:path w="10710816" h="7444017">
                  <a:moveTo>
                    <a:pt x="0" y="0"/>
                  </a:moveTo>
                  <a:lnTo>
                    <a:pt x="10710816" y="0"/>
                  </a:lnTo>
                  <a:lnTo>
                    <a:pt x="10710816" y="7444017"/>
                  </a:lnTo>
                  <a:lnTo>
                    <a:pt x="0" y="744401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6" name="Freeform 16"/>
            <p:cNvSpPr/>
            <p:nvPr/>
          </p:nvSpPr>
          <p:spPr>
            <a:xfrm rot="3493357">
              <a:off x="4278568" y="2764554"/>
              <a:ext cx="2670618" cy="2670618"/>
            </a:xfrm>
            <a:custGeom>
              <a:avLst/>
              <a:gdLst/>
              <a:ahLst/>
              <a:cxnLst/>
              <a:rect l="l" t="t" r="r" b="b"/>
              <a:pathLst>
                <a:path w="2670618" h="2670618">
                  <a:moveTo>
                    <a:pt x="0" y="0"/>
                  </a:moveTo>
                  <a:lnTo>
                    <a:pt x="2670617" y="0"/>
                  </a:lnTo>
                  <a:lnTo>
                    <a:pt x="2670617" y="2670617"/>
                  </a:lnTo>
                  <a:lnTo>
                    <a:pt x="0" y="267061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7" name="TextBox 17"/>
            <p:cNvSpPr txBox="1"/>
            <p:nvPr/>
          </p:nvSpPr>
          <p:spPr>
            <a:xfrm>
              <a:off x="7429584" y="980360"/>
              <a:ext cx="2606654" cy="615554"/>
            </a:xfrm>
            <a:prstGeom prst="rect">
              <a:avLst/>
            </a:prstGeom>
          </p:spPr>
          <p:txBody>
            <a:bodyPr lIns="0" tIns="0" rIns="0" bIns="0" rtlCol="0" anchor="t">
              <a:spAutoFit/>
            </a:bodyPr>
            <a:lstStyle/>
            <a:p>
              <a:pPr>
                <a:lnSpc>
                  <a:spcPts val="1233"/>
                </a:lnSpc>
                <a:spcBef>
                  <a:spcPct val="0"/>
                </a:spcBef>
              </a:pPr>
              <a:r>
                <a:rPr lang="en-US" sz="1142" spc="-67">
                  <a:solidFill>
                    <a:srgbClr val="FFFFFF"/>
                  </a:solidFill>
                  <a:latin typeface="Open Sauce"/>
                  <a:ea typeface="Open Sauce"/>
                  <a:cs typeface="Open Sauce"/>
                  <a:sym typeface="Open Sauce"/>
                </a:rPr>
                <a:t>Reflect on practice and analyze data</a:t>
              </a:r>
            </a:p>
          </p:txBody>
        </p:sp>
        <p:sp>
          <p:nvSpPr>
            <p:cNvPr id="18" name="TextBox 18"/>
            <p:cNvSpPr txBox="1"/>
            <p:nvPr/>
          </p:nvSpPr>
          <p:spPr>
            <a:xfrm>
              <a:off x="7429584" y="552170"/>
              <a:ext cx="1645924" cy="384720"/>
            </a:xfrm>
            <a:prstGeom prst="rect">
              <a:avLst/>
            </a:prstGeom>
          </p:spPr>
          <p:txBody>
            <a:bodyPr lIns="0" tIns="0" rIns="0" bIns="0" rtlCol="0" anchor="t">
              <a:spAutoFit/>
            </a:bodyPr>
            <a:lstStyle/>
            <a:p>
              <a:pPr>
                <a:lnSpc>
                  <a:spcPts val="1485"/>
                </a:lnSpc>
                <a:spcBef>
                  <a:spcPct val="0"/>
                </a:spcBef>
              </a:pPr>
              <a:r>
                <a:rPr lang="en-US" sz="1375" b="1" spc="-81">
                  <a:solidFill>
                    <a:srgbClr val="FFFFFF"/>
                  </a:solidFill>
                  <a:latin typeface="Open Sauce Bold"/>
                  <a:ea typeface="Open Sauce Bold"/>
                  <a:cs typeface="Open Sauce Bold"/>
                  <a:sym typeface="Open Sauce Bold"/>
                </a:rPr>
                <a:t>PHASE 1</a:t>
              </a:r>
            </a:p>
          </p:txBody>
        </p:sp>
        <p:sp>
          <p:nvSpPr>
            <p:cNvPr id="19" name="TextBox 19"/>
            <p:cNvSpPr txBox="1"/>
            <p:nvPr/>
          </p:nvSpPr>
          <p:spPr>
            <a:xfrm>
              <a:off x="7423152" y="7040648"/>
              <a:ext cx="2606654" cy="615554"/>
            </a:xfrm>
            <a:prstGeom prst="rect">
              <a:avLst/>
            </a:prstGeom>
          </p:spPr>
          <p:txBody>
            <a:bodyPr lIns="0" tIns="0" rIns="0" bIns="0" rtlCol="0" anchor="t">
              <a:spAutoFit/>
            </a:bodyPr>
            <a:lstStyle/>
            <a:p>
              <a:pPr>
                <a:lnSpc>
                  <a:spcPts val="1233"/>
                </a:lnSpc>
                <a:spcBef>
                  <a:spcPct val="0"/>
                </a:spcBef>
              </a:pPr>
              <a:r>
                <a:rPr lang="en-US" sz="1142" spc="-67">
                  <a:solidFill>
                    <a:srgbClr val="FFFFFF"/>
                  </a:solidFill>
                  <a:latin typeface="Open Sauce"/>
                  <a:ea typeface="Open Sauce"/>
                  <a:cs typeface="Open Sauce"/>
                  <a:sym typeface="Open Sauce"/>
                </a:rPr>
                <a:t>Set goals for professional learning</a:t>
              </a:r>
            </a:p>
          </p:txBody>
        </p:sp>
        <p:sp>
          <p:nvSpPr>
            <p:cNvPr id="20" name="TextBox 20"/>
            <p:cNvSpPr txBox="1"/>
            <p:nvPr/>
          </p:nvSpPr>
          <p:spPr>
            <a:xfrm>
              <a:off x="7423152" y="6612456"/>
              <a:ext cx="1645924" cy="384720"/>
            </a:xfrm>
            <a:prstGeom prst="rect">
              <a:avLst/>
            </a:prstGeom>
          </p:spPr>
          <p:txBody>
            <a:bodyPr lIns="0" tIns="0" rIns="0" bIns="0" rtlCol="0" anchor="t">
              <a:spAutoFit/>
            </a:bodyPr>
            <a:lstStyle/>
            <a:p>
              <a:pPr>
                <a:lnSpc>
                  <a:spcPts val="1485"/>
                </a:lnSpc>
                <a:spcBef>
                  <a:spcPct val="0"/>
                </a:spcBef>
              </a:pPr>
              <a:r>
                <a:rPr lang="en-US" sz="1375" b="1" spc="-81">
                  <a:solidFill>
                    <a:srgbClr val="FFFFFF"/>
                  </a:solidFill>
                  <a:latin typeface="Open Sauce Bold"/>
                  <a:ea typeface="Open Sauce Bold"/>
                  <a:cs typeface="Open Sauce Bold"/>
                  <a:sym typeface="Open Sauce Bold"/>
                </a:rPr>
                <a:t>PHASE 2</a:t>
              </a:r>
            </a:p>
          </p:txBody>
        </p:sp>
        <p:sp>
          <p:nvSpPr>
            <p:cNvPr id="21" name="TextBox 21"/>
            <p:cNvSpPr txBox="1"/>
            <p:nvPr/>
          </p:nvSpPr>
          <p:spPr>
            <a:xfrm>
              <a:off x="1065110" y="7040648"/>
              <a:ext cx="2606654" cy="615554"/>
            </a:xfrm>
            <a:prstGeom prst="rect">
              <a:avLst/>
            </a:prstGeom>
          </p:spPr>
          <p:txBody>
            <a:bodyPr lIns="0" tIns="0" rIns="0" bIns="0" rtlCol="0" anchor="t">
              <a:spAutoFit/>
            </a:bodyPr>
            <a:lstStyle/>
            <a:p>
              <a:pPr algn="r">
                <a:lnSpc>
                  <a:spcPts val="1233"/>
                </a:lnSpc>
                <a:spcBef>
                  <a:spcPct val="0"/>
                </a:spcBef>
              </a:pPr>
              <a:r>
                <a:rPr lang="en-US" sz="1142" spc="-67">
                  <a:solidFill>
                    <a:srgbClr val="FFFFFF"/>
                  </a:solidFill>
                  <a:latin typeface="Open Sauce"/>
                  <a:ea typeface="Open Sauce"/>
                  <a:cs typeface="Open Sauce"/>
                  <a:sym typeface="Open Sauce"/>
                </a:rPr>
                <a:t>Engage in professional learning</a:t>
              </a:r>
            </a:p>
          </p:txBody>
        </p:sp>
        <p:sp>
          <p:nvSpPr>
            <p:cNvPr id="22" name="TextBox 22"/>
            <p:cNvSpPr txBox="1"/>
            <p:nvPr/>
          </p:nvSpPr>
          <p:spPr>
            <a:xfrm>
              <a:off x="2025842" y="6612456"/>
              <a:ext cx="1645924" cy="384720"/>
            </a:xfrm>
            <a:prstGeom prst="rect">
              <a:avLst/>
            </a:prstGeom>
          </p:spPr>
          <p:txBody>
            <a:bodyPr lIns="0" tIns="0" rIns="0" bIns="0" rtlCol="0" anchor="t">
              <a:spAutoFit/>
            </a:bodyPr>
            <a:lstStyle/>
            <a:p>
              <a:pPr algn="r">
                <a:lnSpc>
                  <a:spcPts val="1485"/>
                </a:lnSpc>
                <a:spcBef>
                  <a:spcPct val="0"/>
                </a:spcBef>
              </a:pPr>
              <a:r>
                <a:rPr lang="en-US" sz="1375" b="1" spc="-81">
                  <a:solidFill>
                    <a:srgbClr val="FFFFFF"/>
                  </a:solidFill>
                  <a:latin typeface="Open Sauce Bold"/>
                  <a:ea typeface="Open Sauce Bold"/>
                  <a:cs typeface="Open Sauce Bold"/>
                  <a:sym typeface="Open Sauce Bold"/>
                </a:rPr>
                <a:t>PHASE 3</a:t>
              </a:r>
            </a:p>
          </p:txBody>
        </p:sp>
        <p:sp>
          <p:nvSpPr>
            <p:cNvPr id="23" name="TextBox 23"/>
            <p:cNvSpPr txBox="1"/>
            <p:nvPr/>
          </p:nvSpPr>
          <p:spPr>
            <a:xfrm>
              <a:off x="353356" y="980360"/>
              <a:ext cx="3546134" cy="615554"/>
            </a:xfrm>
            <a:prstGeom prst="rect">
              <a:avLst/>
            </a:prstGeom>
          </p:spPr>
          <p:txBody>
            <a:bodyPr lIns="0" tIns="0" rIns="0" bIns="0" rtlCol="0" anchor="t">
              <a:spAutoFit/>
            </a:bodyPr>
            <a:lstStyle/>
            <a:p>
              <a:pPr algn="r">
                <a:lnSpc>
                  <a:spcPts val="1233"/>
                </a:lnSpc>
                <a:spcBef>
                  <a:spcPct val="0"/>
                </a:spcBef>
              </a:pPr>
              <a:r>
                <a:rPr lang="en-US" sz="1142" spc="-67">
                  <a:solidFill>
                    <a:srgbClr val="FFFFFF"/>
                  </a:solidFill>
                  <a:latin typeface="Open Sauce"/>
                  <a:ea typeface="Open Sauce"/>
                  <a:cs typeface="Open Sauce"/>
                  <a:sym typeface="Open Sauce"/>
                </a:rPr>
                <a:t>Implement new learning in practice and monitor impact</a:t>
              </a:r>
            </a:p>
          </p:txBody>
        </p:sp>
        <p:sp>
          <p:nvSpPr>
            <p:cNvPr id="24" name="TextBox 24"/>
            <p:cNvSpPr txBox="1"/>
            <p:nvPr/>
          </p:nvSpPr>
          <p:spPr>
            <a:xfrm>
              <a:off x="2253566" y="552170"/>
              <a:ext cx="1645924" cy="384720"/>
            </a:xfrm>
            <a:prstGeom prst="rect">
              <a:avLst/>
            </a:prstGeom>
          </p:spPr>
          <p:txBody>
            <a:bodyPr lIns="0" tIns="0" rIns="0" bIns="0" rtlCol="0" anchor="t">
              <a:spAutoFit/>
            </a:bodyPr>
            <a:lstStyle/>
            <a:p>
              <a:pPr algn="r">
                <a:lnSpc>
                  <a:spcPts val="1485"/>
                </a:lnSpc>
                <a:spcBef>
                  <a:spcPct val="0"/>
                </a:spcBef>
              </a:pPr>
              <a:r>
                <a:rPr lang="en-US" sz="1375" b="1" spc="-81">
                  <a:solidFill>
                    <a:srgbClr val="FFFFFF"/>
                  </a:solidFill>
                  <a:latin typeface="Open Sauce Bold"/>
                  <a:ea typeface="Open Sauce Bold"/>
                  <a:cs typeface="Open Sauce Bold"/>
                  <a:sym typeface="Open Sauce Bold"/>
                </a:rPr>
                <a:t>PHASE 4</a:t>
              </a:r>
            </a:p>
          </p:txBody>
        </p:sp>
        <p:sp>
          <p:nvSpPr>
            <p:cNvPr id="25" name="TextBox 25"/>
            <p:cNvSpPr txBox="1"/>
            <p:nvPr/>
          </p:nvSpPr>
          <p:spPr>
            <a:xfrm>
              <a:off x="4321176" y="3266529"/>
              <a:ext cx="2585404" cy="1722780"/>
            </a:xfrm>
            <a:prstGeom prst="rect">
              <a:avLst/>
            </a:prstGeom>
          </p:spPr>
          <p:txBody>
            <a:bodyPr lIns="0" tIns="0" rIns="0" bIns="0" rtlCol="0" anchor="t">
              <a:spAutoFit/>
            </a:bodyPr>
            <a:lstStyle/>
            <a:p>
              <a:pPr algn="ctr"/>
              <a:r>
                <a:rPr lang="en-US" sz="933" spc="-50">
                  <a:solidFill>
                    <a:srgbClr val="03045E"/>
                  </a:solidFill>
                  <a:latin typeface="Open Sauce"/>
                  <a:ea typeface="Open Sauce"/>
                  <a:cs typeface="Open Sauce"/>
                  <a:sym typeface="Open Sauce"/>
                </a:rPr>
                <a:t>Throughout, mentor provides coaching and supports application of learning to improve teaching practice and student outcomes</a:t>
              </a:r>
              <a:endParaRPr lang="en-US" sz="933">
                <a:ea typeface="Calibri"/>
                <a:cs typeface="Calibri"/>
              </a:endParaRPr>
            </a:p>
          </p:txBody>
        </p:sp>
      </p:grpSp>
      <p:sp>
        <p:nvSpPr>
          <p:cNvPr id="29" name="TextBox 29"/>
          <p:cNvSpPr txBox="1"/>
          <p:nvPr/>
        </p:nvSpPr>
        <p:spPr>
          <a:xfrm>
            <a:off x="1404404" y="5414933"/>
            <a:ext cx="9383193" cy="436017"/>
          </a:xfrm>
          <a:prstGeom prst="rect">
            <a:avLst/>
          </a:prstGeom>
        </p:spPr>
        <p:txBody>
          <a:bodyPr wrap="square" lIns="0" tIns="0" rIns="0" bIns="0" rtlCol="0" anchor="t">
            <a:spAutoFit/>
          </a:bodyPr>
          <a:lstStyle/>
          <a:p>
            <a:pPr algn="ctr">
              <a:lnSpc>
                <a:spcPts val="3431"/>
              </a:lnSpc>
              <a:spcBef>
                <a:spcPct val="0"/>
              </a:spcBef>
            </a:pPr>
            <a:r>
              <a:rPr lang="en-US" sz="3177" spc="-187" dirty="0">
                <a:solidFill>
                  <a:srgbClr val="005994"/>
                </a:solidFill>
                <a:latin typeface="Open Sauce"/>
                <a:ea typeface="Open Sauce"/>
                <a:cs typeface="Open Sauce"/>
                <a:sym typeface="Open Sauce"/>
              </a:rPr>
              <a:t>This process continues for each TEAM module</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9" name="TextBox 9"/>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35</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685801" y="730250"/>
            <a:ext cx="742860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a:t>
            </a:r>
            <a:r>
              <a:rPr lang="en-US" sz="4234" b="1" spc="-251" dirty="0">
                <a:solidFill>
                  <a:srgbClr val="005994"/>
                </a:solidFill>
                <a:latin typeface="Open Sauce Bold" panose="020B0604020202020204" charset="0"/>
                <a:ea typeface="Open Sauce"/>
                <a:cs typeface="Open Sauce"/>
                <a:sym typeface="Open Sauce"/>
              </a:rPr>
              <a:t> COMPLETION</a:t>
            </a:r>
            <a:endParaRPr lang="en-US" sz="4234" b="1" spc="-251" dirty="0">
              <a:solidFill>
                <a:srgbClr val="005994"/>
              </a:solidFill>
              <a:latin typeface="Open Sauce Bold" panose="020B0604020202020204" charset="0"/>
              <a:ea typeface="Open Sauce"/>
              <a:cs typeface="Open Sauce"/>
            </a:endParaRPr>
          </a:p>
        </p:txBody>
      </p:sp>
      <p:sp>
        <p:nvSpPr>
          <p:cNvPr id="16" name="TextBox 16"/>
          <p:cNvSpPr txBox="1"/>
          <p:nvPr/>
        </p:nvSpPr>
        <p:spPr>
          <a:xfrm>
            <a:off x="685800" y="1347502"/>
            <a:ext cx="6708373" cy="441211"/>
          </a:xfrm>
          <a:prstGeom prst="rect">
            <a:avLst/>
          </a:prstGeom>
        </p:spPr>
        <p:txBody>
          <a:bodyPr lIns="0" tIns="0" rIns="0" bIns="0" rtlCol="0" anchor="t">
            <a:spAutoFit/>
          </a:bodyPr>
          <a:lstStyle/>
          <a:p>
            <a:pPr>
              <a:lnSpc>
                <a:spcPts val="4046"/>
              </a:lnSpc>
            </a:pPr>
            <a:r>
              <a:rPr lang="en-US" sz="1933" i="1">
                <a:solidFill>
                  <a:srgbClr val="005994"/>
                </a:solidFill>
                <a:latin typeface="Open Sauce Italics"/>
                <a:ea typeface="Open Sauce Italics"/>
                <a:cs typeface="Open Sauce Italics"/>
                <a:sym typeface="Open Sauce Italics"/>
              </a:rPr>
              <a:t>Once you complete all your modules...</a:t>
            </a:r>
          </a:p>
        </p:txBody>
      </p:sp>
      <p:sp>
        <p:nvSpPr>
          <p:cNvPr id="14" name="TextBox 14"/>
          <p:cNvSpPr txBox="1"/>
          <p:nvPr/>
        </p:nvSpPr>
        <p:spPr>
          <a:xfrm>
            <a:off x="685801" y="1948478"/>
            <a:ext cx="9844599" cy="1199496"/>
          </a:xfrm>
          <a:prstGeom prst="rect">
            <a:avLst/>
          </a:prstGeom>
        </p:spPr>
        <p:txBody>
          <a:bodyPr lIns="0" tIns="0" rIns="0" bIns="0" rtlCol="0" anchor="t">
            <a:spAutoFit/>
          </a:bodyPr>
          <a:lstStyle/>
          <a:p>
            <a:pPr marL="423778" lvl="1" indent="-211677">
              <a:lnSpc>
                <a:spcPts val="2592"/>
              </a:lnSpc>
              <a:buFont typeface="Arial"/>
              <a:buChar char="•"/>
            </a:pPr>
            <a:r>
              <a:rPr lang="en-US" sz="1933" b="1">
                <a:solidFill>
                  <a:srgbClr val="005994"/>
                </a:solidFill>
                <a:latin typeface="Open Sauce Bold"/>
                <a:ea typeface="Open Sauce Bold"/>
                <a:cs typeface="Open Sauce Bold"/>
                <a:sym typeface="Open Sauce Bold"/>
              </a:rPr>
              <a:t>Your district facilitator (DF) will notify your superintendent, and your completion will be recorded in the state Educator Data System (EDS) </a:t>
            </a:r>
            <a:endParaRPr lang="en-US" sz="1933"/>
          </a:p>
          <a:p>
            <a:pPr>
              <a:lnSpc>
                <a:spcPts val="681"/>
              </a:lnSpc>
            </a:pPr>
            <a:endParaRPr lang="en-US" sz="1963" b="1">
              <a:solidFill>
                <a:srgbClr val="005994"/>
              </a:solidFill>
              <a:latin typeface="Open Sauce Bold"/>
              <a:ea typeface="Open Sauce Bold"/>
              <a:cs typeface="Open Sauce Bold"/>
              <a:sym typeface="Open Sauce Bold"/>
            </a:endParaRPr>
          </a:p>
          <a:p>
            <a:pPr>
              <a:lnSpc>
                <a:spcPts val="1800"/>
              </a:lnSpc>
            </a:pPr>
            <a:r>
              <a:rPr lang="en-US" sz="1333">
                <a:solidFill>
                  <a:srgbClr val="005994"/>
                </a:solidFill>
                <a:latin typeface="Open Sauce"/>
                <a:ea typeface="Open Sauce"/>
                <a:cs typeface="Open Sauce"/>
                <a:sym typeface="Open Sauce"/>
              </a:rPr>
              <a:t>Your certification file will update upon receipt, and you will have completed </a:t>
            </a:r>
            <a:r>
              <a:rPr lang="en-US" sz="1333" b="1" i="1" u="sng">
                <a:solidFill>
                  <a:srgbClr val="005994"/>
                </a:solidFill>
                <a:latin typeface="Open Sauce"/>
                <a:ea typeface="Open Sauce"/>
                <a:cs typeface="Open Sauce"/>
                <a:sym typeface="Open Sauce"/>
              </a:rPr>
              <a:t>ONE </a:t>
            </a:r>
            <a:r>
              <a:rPr lang="en-US" sz="1333">
                <a:solidFill>
                  <a:srgbClr val="005994"/>
                </a:solidFill>
                <a:latin typeface="Open Sauce"/>
                <a:ea typeface="Open Sauce"/>
                <a:cs typeface="Open Sauce"/>
                <a:sym typeface="Open Sauce"/>
              </a:rPr>
              <a:t>of the requirements to be eligible to apply for a professional teacher license </a:t>
            </a:r>
            <a:endParaRPr lang="en-US" sz="1333">
              <a:solidFill>
                <a:srgbClr val="005994"/>
              </a:solidFill>
              <a:latin typeface="Open Sauce"/>
              <a:ea typeface="Open Sauce"/>
              <a:cs typeface="Open Sauce"/>
            </a:endParaRPr>
          </a:p>
        </p:txBody>
      </p:sp>
      <p:sp>
        <p:nvSpPr>
          <p:cNvPr id="21" name="TextBox 21"/>
          <p:cNvSpPr txBox="1"/>
          <p:nvPr/>
        </p:nvSpPr>
        <p:spPr>
          <a:xfrm>
            <a:off x="619301" y="3074536"/>
            <a:ext cx="8985319" cy="441211"/>
          </a:xfrm>
          <a:prstGeom prst="rect">
            <a:avLst/>
          </a:prstGeom>
        </p:spPr>
        <p:txBody>
          <a:bodyPr lIns="0" tIns="0" rIns="0" bIns="0" rtlCol="0" anchor="t">
            <a:spAutoFit/>
          </a:bodyPr>
          <a:lstStyle/>
          <a:p>
            <a:pPr>
              <a:lnSpc>
                <a:spcPts val="4046"/>
              </a:lnSpc>
            </a:pPr>
            <a:r>
              <a:rPr lang="en-US" sz="1933" i="1">
                <a:solidFill>
                  <a:srgbClr val="005994"/>
                </a:solidFill>
                <a:latin typeface="Open Sauce Italics"/>
                <a:ea typeface="Open Sauce Italics"/>
                <a:cs typeface="Open Sauce Italics"/>
                <a:sym typeface="Open Sauce Italics"/>
              </a:rPr>
              <a:t>Failure to complete all your modules by your TEAM deadline date...</a:t>
            </a:r>
          </a:p>
        </p:txBody>
      </p:sp>
      <p:sp>
        <p:nvSpPr>
          <p:cNvPr id="20" name="TextBox 20"/>
          <p:cNvSpPr txBox="1"/>
          <p:nvPr/>
        </p:nvSpPr>
        <p:spPr>
          <a:xfrm>
            <a:off x="680753" y="3507842"/>
            <a:ext cx="9844599" cy="1750929"/>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You will be automatically enrolled in the Intervening Study and Experience (IS/E) Program and will be required to complete the following:</a:t>
            </a:r>
            <a:endParaRPr lang="en-US" sz="1200"/>
          </a:p>
          <a:p>
            <a:pPr>
              <a:lnSpc>
                <a:spcPts val="681"/>
              </a:lnSpc>
            </a:pPr>
            <a:endParaRPr lang="en-US" sz="1963" b="1">
              <a:solidFill>
                <a:srgbClr val="005994"/>
              </a:solidFill>
              <a:latin typeface="Open Sauce Bold"/>
              <a:ea typeface="Open Sauce Bold"/>
              <a:cs typeface="Open Sauce Bold"/>
              <a:sym typeface="Open Sauce Bold"/>
            </a:endParaRPr>
          </a:p>
          <a:p>
            <a:pPr>
              <a:lnSpc>
                <a:spcPts val="1800"/>
              </a:lnSpc>
            </a:pPr>
            <a:r>
              <a:rPr lang="en-US" sz="1363">
                <a:solidFill>
                  <a:srgbClr val="005994"/>
                </a:solidFill>
                <a:latin typeface="Open Sauce"/>
                <a:ea typeface="Open Sauce"/>
                <a:cs typeface="Open Sauce"/>
                <a:sym typeface="Open Sauce"/>
              </a:rPr>
              <a:t>Take a course in Ethics offered through NASDTEC, continue to work within one of the following four categories (Initial Educator Certificate, Durational Shortage Area Permit, Long-Term Substitute, or Volunteering), write a reflection paper and complete an interview with the Talent Office at CSDE</a:t>
            </a:r>
          </a:p>
          <a:p>
            <a:pPr>
              <a:lnSpc>
                <a:spcPts val="681"/>
              </a:lnSpc>
            </a:pPr>
            <a:endParaRPr lang="en-US" sz="1363">
              <a:solidFill>
                <a:srgbClr val="005994"/>
              </a:solidFill>
              <a:latin typeface="Open Sauce"/>
              <a:ea typeface="Open Sauce"/>
              <a:cs typeface="Open Sauce"/>
              <a:sym typeface="Open Sauce"/>
            </a:endParaRPr>
          </a:p>
          <a:p>
            <a:pPr algn="ctr">
              <a:lnSpc>
                <a:spcPts val="1800"/>
              </a:lnSpc>
            </a:pPr>
            <a:r>
              <a:rPr lang="en-US" sz="1333" b="1">
                <a:solidFill>
                  <a:srgbClr val="005994"/>
                </a:solidFill>
                <a:latin typeface="Open Sauce"/>
                <a:ea typeface="Open Sauce"/>
                <a:cs typeface="Open Sauce"/>
                <a:sym typeface="Open Sauce"/>
              </a:rPr>
              <a:t>Once these requirements are complete, you will be required to finish the TEAM program.</a:t>
            </a:r>
            <a:endParaRPr lang="en-US" sz="1333" b="1">
              <a:solidFill>
                <a:srgbClr val="005994"/>
              </a:solidFill>
              <a:latin typeface="Open Sauce"/>
              <a:ea typeface="Open Sauce"/>
              <a:cs typeface="Open Sauce"/>
            </a:endParaRPr>
          </a:p>
        </p:txBody>
      </p:sp>
      <p:sp>
        <p:nvSpPr>
          <p:cNvPr id="15" name="TextBox 15"/>
          <p:cNvSpPr txBox="1"/>
          <p:nvPr/>
        </p:nvSpPr>
        <p:spPr>
          <a:xfrm>
            <a:off x="1214285" y="5589287"/>
            <a:ext cx="9767963" cy="307777"/>
          </a:xfrm>
          <a:prstGeom prst="rect">
            <a:avLst/>
          </a:prstGeom>
        </p:spPr>
        <p:txBody>
          <a:bodyPr lIns="0" tIns="0" rIns="0" bIns="0" rtlCol="0" anchor="t">
            <a:spAutoFit/>
          </a:bodyPr>
          <a:lstStyle/>
          <a:p>
            <a:pPr>
              <a:lnSpc>
                <a:spcPts val="2391"/>
              </a:lnSpc>
              <a:spcBef>
                <a:spcPct val="0"/>
              </a:spcBef>
            </a:pPr>
            <a:r>
              <a:rPr lang="en-US" sz="2213" i="1" spc="-130">
                <a:solidFill>
                  <a:srgbClr val="2F945C"/>
                </a:solidFill>
                <a:latin typeface="Open Sauce Italics"/>
                <a:ea typeface="Open Sauce Italics"/>
                <a:cs typeface="Open Sauce Italics"/>
                <a:sym typeface="Open Sauce Italics"/>
              </a:rPr>
              <a:t>Your TEAM Deadline Date is typically three years from the TEAM Entry Date</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36</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21" name="TextBox 21"/>
          <p:cNvSpPr txBox="1">
            <a:spLocks noGrp="1"/>
          </p:cNvSpPr>
          <p:nvPr>
            <p:ph type="title" idx="4294967295"/>
          </p:nvPr>
        </p:nvSpPr>
        <p:spPr>
          <a:xfrm>
            <a:off x="685801" y="730250"/>
            <a:ext cx="742860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a:t>
            </a:r>
            <a:r>
              <a:rPr lang="en-US" sz="4234" spc="-251" dirty="0">
                <a:solidFill>
                  <a:srgbClr val="005994"/>
                </a:solidFill>
                <a:latin typeface="Open Sauce Bold" panose="020B0604020202020204" charset="0"/>
                <a:ea typeface="Open Sauce"/>
                <a:cs typeface="Open Sauce"/>
                <a:sym typeface="Open Sauce"/>
              </a:rPr>
              <a:t> </a:t>
            </a:r>
            <a:r>
              <a:rPr lang="en-US" sz="4234" b="1" spc="-251" dirty="0">
                <a:solidFill>
                  <a:srgbClr val="005994"/>
                </a:solidFill>
                <a:latin typeface="Open Sauce Bold" panose="020B0604020202020204" charset="0"/>
                <a:ea typeface="Open Sauce"/>
                <a:cs typeface="Open Sauce"/>
                <a:sym typeface="Open Sauce"/>
              </a:rPr>
              <a:t>DASHBOARD</a:t>
            </a:r>
          </a:p>
        </p:txBody>
      </p:sp>
      <p:sp>
        <p:nvSpPr>
          <p:cNvPr id="23" name="TextBox 23"/>
          <p:cNvSpPr txBox="1"/>
          <p:nvPr/>
        </p:nvSpPr>
        <p:spPr>
          <a:xfrm>
            <a:off x="685800" y="1236681"/>
            <a:ext cx="11364219" cy="442044"/>
          </a:xfrm>
          <a:prstGeom prst="rect">
            <a:avLst/>
          </a:prstGeom>
        </p:spPr>
        <p:txBody>
          <a:bodyPr lIns="0" tIns="0" rIns="0" bIns="0" rtlCol="0" anchor="t">
            <a:spAutoFit/>
          </a:bodyPr>
          <a:lstStyle/>
          <a:p>
            <a:pPr>
              <a:lnSpc>
                <a:spcPts val="4046"/>
              </a:lnSpc>
            </a:pPr>
            <a:r>
              <a:rPr lang="en-US" sz="1963" i="1" dirty="0">
                <a:solidFill>
                  <a:srgbClr val="005994"/>
                </a:solidFill>
                <a:latin typeface="Open Sauce Italics"/>
                <a:ea typeface="Open Sauce Italics"/>
                <a:cs typeface="Open Sauce Italics"/>
                <a:sym typeface="Open Sauce Italics"/>
              </a:rPr>
              <a:t>Central location for documenting process and accessing tools related to TEAM</a:t>
            </a:r>
          </a:p>
        </p:txBody>
      </p:sp>
      <p:sp>
        <p:nvSpPr>
          <p:cNvPr id="24" name="TextBox 24"/>
          <p:cNvSpPr txBox="1"/>
          <p:nvPr/>
        </p:nvSpPr>
        <p:spPr>
          <a:xfrm>
            <a:off x="754342" y="2002482"/>
            <a:ext cx="1833505" cy="564257"/>
          </a:xfrm>
          <a:prstGeom prst="rect">
            <a:avLst/>
          </a:prstGeom>
        </p:spPr>
        <p:txBody>
          <a:bodyPr lIns="0" tIns="0" rIns="0" bIns="0" rtlCol="0" anchor="t">
            <a:spAutoFit/>
          </a:bodyPr>
          <a:lstStyle/>
          <a:p>
            <a:pPr>
              <a:lnSpc>
                <a:spcPts val="2154"/>
              </a:lnSpc>
            </a:pPr>
            <a:r>
              <a:rPr lang="en-US" sz="1857">
                <a:solidFill>
                  <a:srgbClr val="005994"/>
                </a:solidFill>
                <a:latin typeface="Open Sauce"/>
                <a:ea typeface="Open Sauce"/>
                <a:cs typeface="Open Sauce"/>
                <a:sym typeface="Open Sauce"/>
              </a:rPr>
              <a:t>VISIT THIS SITE:</a:t>
            </a:r>
          </a:p>
        </p:txBody>
      </p:sp>
      <p:grpSp>
        <p:nvGrpSpPr>
          <p:cNvPr id="9" name="Group 9" descr="link to https://modules.ctteam.org/"/>
          <p:cNvGrpSpPr/>
          <p:nvPr/>
        </p:nvGrpSpPr>
        <p:grpSpPr>
          <a:xfrm>
            <a:off x="2667785" y="1955462"/>
            <a:ext cx="2572459" cy="376527"/>
            <a:chOff x="0" y="0"/>
            <a:chExt cx="5144918" cy="753055"/>
          </a:xfrm>
          <a:solidFill>
            <a:srgbClr val="DCF8DC"/>
          </a:solidFill>
        </p:grpSpPr>
        <p:grpSp>
          <p:nvGrpSpPr>
            <p:cNvPr id="10" name="Group 10"/>
            <p:cNvGrpSpPr/>
            <p:nvPr/>
          </p:nvGrpSpPr>
          <p:grpSpPr>
            <a:xfrm>
              <a:off x="0" y="0"/>
              <a:ext cx="5144918" cy="753055"/>
              <a:chOff x="0" y="0"/>
              <a:chExt cx="1931869" cy="282765"/>
            </a:xfrm>
            <a:grpFill/>
          </p:grpSpPr>
          <p:sp>
            <p:nvSpPr>
              <p:cNvPr id="11" name="Freeform 11"/>
              <p:cNvSpPr/>
              <p:nvPr/>
            </p:nvSpPr>
            <p:spPr>
              <a:xfrm>
                <a:off x="0" y="0"/>
                <a:ext cx="1931869" cy="282765"/>
              </a:xfrm>
              <a:custGeom>
                <a:avLst/>
                <a:gdLst/>
                <a:ahLst/>
                <a:cxnLst/>
                <a:rect l="l" t="t" r="r" b="b"/>
                <a:pathLst>
                  <a:path w="1931869" h="282765">
                    <a:moveTo>
                      <a:pt x="19228" y="0"/>
                    </a:moveTo>
                    <a:lnTo>
                      <a:pt x="1912641" y="0"/>
                    </a:lnTo>
                    <a:cubicBezTo>
                      <a:pt x="1923261" y="0"/>
                      <a:pt x="1931869" y="8608"/>
                      <a:pt x="1931869" y="19228"/>
                    </a:cubicBezTo>
                    <a:lnTo>
                      <a:pt x="1931869" y="263538"/>
                    </a:lnTo>
                    <a:cubicBezTo>
                      <a:pt x="1931869" y="268637"/>
                      <a:pt x="1929843" y="273528"/>
                      <a:pt x="1926237" y="277133"/>
                    </a:cubicBezTo>
                    <a:cubicBezTo>
                      <a:pt x="1922631" y="280739"/>
                      <a:pt x="1917741" y="282765"/>
                      <a:pt x="1912641" y="282765"/>
                    </a:cubicBezTo>
                    <a:lnTo>
                      <a:pt x="19228" y="282765"/>
                    </a:lnTo>
                    <a:cubicBezTo>
                      <a:pt x="8608" y="282765"/>
                      <a:pt x="0" y="274157"/>
                      <a:pt x="0" y="263538"/>
                    </a:cubicBezTo>
                    <a:lnTo>
                      <a:pt x="0" y="19228"/>
                    </a:lnTo>
                    <a:cubicBezTo>
                      <a:pt x="0" y="8608"/>
                      <a:pt x="8608" y="0"/>
                      <a:pt x="19228" y="0"/>
                    </a:cubicBezTo>
                    <a:close/>
                  </a:path>
                </a:pathLst>
              </a:custGeom>
              <a:grpFill/>
              <a:ln cap="sq">
                <a:noFill/>
                <a:prstDash val="solid"/>
                <a:miter/>
              </a:ln>
            </p:spPr>
            <p:txBody>
              <a:bodyPr/>
              <a:lstStyle/>
              <a:p>
                <a:endParaRPr lang="en-US" sz="1200"/>
              </a:p>
            </p:txBody>
          </p:sp>
          <p:sp>
            <p:nvSpPr>
              <p:cNvPr id="12" name="TextBox 12"/>
              <p:cNvSpPr txBox="1"/>
              <p:nvPr/>
            </p:nvSpPr>
            <p:spPr>
              <a:xfrm>
                <a:off x="0" y="0"/>
                <a:ext cx="1931869" cy="282765"/>
              </a:xfrm>
              <a:prstGeom prst="rect">
                <a:avLst/>
              </a:prstGeom>
              <a:grpFill/>
            </p:spPr>
            <p:txBody>
              <a:bodyPr lIns="29304" tIns="29304" rIns="29304" bIns="29304" rtlCol="0" anchor="ctr"/>
              <a:lstStyle/>
              <a:p>
                <a:pPr algn="ctr">
                  <a:lnSpc>
                    <a:spcPts val="1919"/>
                  </a:lnSpc>
                  <a:spcBef>
                    <a:spcPct val="0"/>
                  </a:spcBef>
                </a:pPr>
                <a:endParaRPr sz="1200"/>
              </a:p>
            </p:txBody>
          </p:sp>
        </p:grpSp>
        <p:sp>
          <p:nvSpPr>
            <p:cNvPr id="13" name="TextBox 13"/>
            <p:cNvSpPr txBox="1"/>
            <p:nvPr/>
          </p:nvSpPr>
          <p:spPr>
            <a:xfrm>
              <a:off x="198428" y="195452"/>
              <a:ext cx="4764648" cy="384721"/>
            </a:xfrm>
            <a:prstGeom prst="rect">
              <a:avLst/>
            </a:prstGeom>
            <a:grpFill/>
          </p:spPr>
          <p:txBody>
            <a:bodyPr lIns="0" tIns="0" rIns="0" bIns="0" rtlCol="0" anchor="t">
              <a:spAutoFit/>
            </a:bodyPr>
            <a:lstStyle/>
            <a:p>
              <a:pPr>
                <a:lnSpc>
                  <a:spcPts val="1472"/>
                </a:lnSpc>
              </a:pPr>
              <a:r>
                <a:rPr lang="en-US" sz="1269" b="1" u="sng">
                  <a:solidFill>
                    <a:srgbClr val="FFFFFF"/>
                  </a:solidFill>
                  <a:latin typeface="Open Sauce Bold"/>
                  <a:ea typeface="Open Sauce Bold"/>
                  <a:cs typeface="Open Sauce Bold"/>
                  <a:sym typeface="Open Sauce Bold"/>
                  <a:hlinkClick r:id="rId5" tooltip="https://modules.ctteam.org"/>
                </a:rPr>
                <a:t>https://modules.ctteam.org/</a:t>
              </a:r>
            </a:p>
          </p:txBody>
        </p:sp>
      </p:grpSp>
      <p:sp>
        <p:nvSpPr>
          <p:cNvPr id="25" name="TextBox 25"/>
          <p:cNvSpPr txBox="1"/>
          <p:nvPr/>
        </p:nvSpPr>
        <p:spPr>
          <a:xfrm>
            <a:off x="685800" y="2408914"/>
            <a:ext cx="5780080" cy="1641090"/>
          </a:xfrm>
          <a:prstGeom prst="rect">
            <a:avLst/>
          </a:prstGeom>
        </p:spPr>
        <p:txBody>
          <a:bodyPr lIns="0" tIns="0" rIns="0" bIns="0" rtlCol="0" anchor="t">
            <a:spAutoFit/>
          </a:bodyPr>
          <a:lstStyle/>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CCT Performance Profiles</a:t>
            </a:r>
            <a:endParaRPr lang="en-US" sz="1200"/>
          </a:p>
          <a:p>
            <a:pPr marL="423778" lvl="1" indent="-211677">
              <a:lnSpc>
                <a:spcPts val="2592"/>
              </a:lnSpc>
              <a:buFont typeface="Arial"/>
              <a:buChar char="•"/>
            </a:pPr>
            <a:r>
              <a:rPr lang="en-US" sz="1933" b="1">
                <a:solidFill>
                  <a:srgbClr val="005994"/>
                </a:solidFill>
                <a:latin typeface="Open Sauce Bold"/>
                <a:ea typeface="Open Sauce Bold"/>
                <a:cs typeface="Open Sauce Bold"/>
                <a:sym typeface="Open Sauce Bold"/>
              </a:rPr>
              <a:t>Professional Growth Action Plans (PGAPs)</a:t>
            </a:r>
            <a:endParaRPr lang="en-US" sz="1933" b="1">
              <a:solidFill>
                <a:srgbClr val="005994"/>
              </a:solidFill>
              <a:latin typeface="Open Sauce Bold"/>
              <a:ea typeface="Open Sauce Bold"/>
              <a:cs typeface="Open Sauce Bold"/>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Meeting Logs</a:t>
            </a:r>
            <a:endParaRPr lang="en-US" sz="1963" b="1">
              <a:solidFill>
                <a:srgbClr val="005994"/>
              </a:solidFill>
              <a:latin typeface="Open Sauce Bold"/>
              <a:ea typeface="Open Sauce Bold"/>
              <a:cs typeface="Open Sauce Bold"/>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Journals</a:t>
            </a:r>
            <a:endParaRPr lang="en-US" sz="1963" b="1">
              <a:solidFill>
                <a:srgbClr val="005994"/>
              </a:solidFill>
              <a:latin typeface="Open Sauce Bold"/>
              <a:ea typeface="Open Sauce Bold"/>
              <a:cs typeface="Open Sauce Bold"/>
            </a:endParaRPr>
          </a:p>
          <a:p>
            <a:pPr marL="423778" lvl="1" indent="-211677">
              <a:lnSpc>
                <a:spcPts val="2592"/>
              </a:lnSpc>
              <a:buFont typeface="Arial"/>
              <a:buChar char="•"/>
            </a:pPr>
            <a:r>
              <a:rPr lang="en-US" sz="1963" b="1">
                <a:solidFill>
                  <a:srgbClr val="005994"/>
                </a:solidFill>
                <a:latin typeface="Open Sauce Bold"/>
                <a:ea typeface="Open Sauce Bold"/>
                <a:cs typeface="Open Sauce Bold"/>
                <a:sym typeface="Open Sauce Bold"/>
              </a:rPr>
              <a:t>Reflection Paper/Projects</a:t>
            </a:r>
            <a:endParaRPr lang="en-US" sz="1963" b="1">
              <a:solidFill>
                <a:srgbClr val="005994"/>
              </a:solidFill>
              <a:latin typeface="Open Sauce Bold"/>
              <a:ea typeface="Open Sauce Bold"/>
              <a:cs typeface="Open Sauce Bold"/>
            </a:endParaRPr>
          </a:p>
        </p:txBody>
      </p:sp>
      <p:sp>
        <p:nvSpPr>
          <p:cNvPr id="26" name="TextBox 26"/>
          <p:cNvSpPr txBox="1"/>
          <p:nvPr/>
        </p:nvSpPr>
        <p:spPr>
          <a:xfrm>
            <a:off x="754342" y="4435782"/>
            <a:ext cx="3199673" cy="282129"/>
          </a:xfrm>
          <a:prstGeom prst="rect">
            <a:avLst/>
          </a:prstGeom>
        </p:spPr>
        <p:txBody>
          <a:bodyPr lIns="0" tIns="0" rIns="0" bIns="0" rtlCol="0" anchor="t">
            <a:spAutoFit/>
          </a:bodyPr>
          <a:lstStyle/>
          <a:p>
            <a:pPr>
              <a:lnSpc>
                <a:spcPts val="2154"/>
              </a:lnSpc>
            </a:pPr>
            <a:r>
              <a:rPr lang="en-US" sz="1857">
                <a:solidFill>
                  <a:srgbClr val="005994"/>
                </a:solidFill>
                <a:latin typeface="Open Sauce"/>
                <a:ea typeface="Open Sauce"/>
                <a:cs typeface="Open Sauce"/>
                <a:sym typeface="Open Sauce"/>
              </a:rPr>
              <a:t>Also, VISIT:</a:t>
            </a:r>
          </a:p>
        </p:txBody>
      </p:sp>
      <p:grpSp>
        <p:nvGrpSpPr>
          <p:cNvPr id="14" name="Group 14" descr="link to https://portal.ct.gov/sde/talent_office/talent-office-home-page/TEAM-program"/>
          <p:cNvGrpSpPr/>
          <p:nvPr/>
        </p:nvGrpSpPr>
        <p:grpSpPr>
          <a:xfrm>
            <a:off x="2157070" y="4296686"/>
            <a:ext cx="4588563" cy="560677"/>
            <a:chOff x="0" y="0"/>
            <a:chExt cx="9177125" cy="1121355"/>
          </a:xfrm>
          <a:solidFill>
            <a:srgbClr val="DCF8DC"/>
          </a:solidFill>
        </p:grpSpPr>
        <p:grpSp>
          <p:nvGrpSpPr>
            <p:cNvPr id="15" name="Group 15"/>
            <p:cNvGrpSpPr/>
            <p:nvPr/>
          </p:nvGrpSpPr>
          <p:grpSpPr>
            <a:xfrm>
              <a:off x="0" y="0"/>
              <a:ext cx="9059906" cy="1121355"/>
              <a:chOff x="0" y="0"/>
              <a:chExt cx="3401911" cy="421058"/>
            </a:xfrm>
            <a:grpFill/>
          </p:grpSpPr>
          <p:sp>
            <p:nvSpPr>
              <p:cNvPr id="16" name="Freeform 16"/>
              <p:cNvSpPr/>
              <p:nvPr/>
            </p:nvSpPr>
            <p:spPr>
              <a:xfrm>
                <a:off x="0" y="0"/>
                <a:ext cx="3401911" cy="421058"/>
              </a:xfrm>
              <a:custGeom>
                <a:avLst/>
                <a:gdLst/>
                <a:ahLst/>
                <a:cxnLst/>
                <a:rect l="l" t="t" r="r" b="b"/>
                <a:pathLst>
                  <a:path w="3401911" h="421058">
                    <a:moveTo>
                      <a:pt x="10919" y="0"/>
                    </a:moveTo>
                    <a:lnTo>
                      <a:pt x="3390992" y="0"/>
                    </a:lnTo>
                    <a:cubicBezTo>
                      <a:pt x="3393887" y="0"/>
                      <a:pt x="3396665" y="1150"/>
                      <a:pt x="3398712" y="3198"/>
                    </a:cubicBezTo>
                    <a:cubicBezTo>
                      <a:pt x="3400760" y="5246"/>
                      <a:pt x="3401911" y="8023"/>
                      <a:pt x="3401911" y="10919"/>
                    </a:cubicBezTo>
                    <a:lnTo>
                      <a:pt x="3401911" y="410139"/>
                    </a:lnTo>
                    <a:cubicBezTo>
                      <a:pt x="3401911" y="413035"/>
                      <a:pt x="3400760" y="415813"/>
                      <a:pt x="3398712" y="417860"/>
                    </a:cubicBezTo>
                    <a:cubicBezTo>
                      <a:pt x="3396665" y="419908"/>
                      <a:pt x="3393887" y="421058"/>
                      <a:pt x="3390992" y="421058"/>
                    </a:cubicBezTo>
                    <a:lnTo>
                      <a:pt x="10919" y="421058"/>
                    </a:lnTo>
                    <a:cubicBezTo>
                      <a:pt x="8023" y="421058"/>
                      <a:pt x="5246" y="419908"/>
                      <a:pt x="3198" y="417860"/>
                    </a:cubicBezTo>
                    <a:cubicBezTo>
                      <a:pt x="1150" y="415813"/>
                      <a:pt x="0" y="413035"/>
                      <a:pt x="0" y="410139"/>
                    </a:cubicBezTo>
                    <a:lnTo>
                      <a:pt x="0" y="10919"/>
                    </a:lnTo>
                    <a:cubicBezTo>
                      <a:pt x="0" y="8023"/>
                      <a:pt x="1150" y="5246"/>
                      <a:pt x="3198" y="3198"/>
                    </a:cubicBezTo>
                    <a:cubicBezTo>
                      <a:pt x="5246" y="1150"/>
                      <a:pt x="8023" y="0"/>
                      <a:pt x="10919" y="0"/>
                    </a:cubicBezTo>
                    <a:close/>
                  </a:path>
                </a:pathLst>
              </a:custGeom>
              <a:grpFill/>
              <a:ln cap="sq">
                <a:noFill/>
                <a:prstDash val="solid"/>
                <a:miter/>
              </a:ln>
            </p:spPr>
            <p:txBody>
              <a:bodyPr/>
              <a:lstStyle/>
              <a:p>
                <a:endParaRPr lang="en-US" sz="1200"/>
              </a:p>
            </p:txBody>
          </p:sp>
          <p:sp>
            <p:nvSpPr>
              <p:cNvPr id="17" name="TextBox 17"/>
              <p:cNvSpPr txBox="1"/>
              <p:nvPr/>
            </p:nvSpPr>
            <p:spPr>
              <a:xfrm>
                <a:off x="0" y="0"/>
                <a:ext cx="3401911" cy="421058"/>
              </a:xfrm>
              <a:prstGeom prst="rect">
                <a:avLst/>
              </a:prstGeom>
              <a:grpFill/>
            </p:spPr>
            <p:txBody>
              <a:bodyPr lIns="29304" tIns="29304" rIns="29304" bIns="29304" rtlCol="0" anchor="ctr"/>
              <a:lstStyle/>
              <a:p>
                <a:pPr algn="ctr">
                  <a:lnSpc>
                    <a:spcPts val="1919"/>
                  </a:lnSpc>
                  <a:spcBef>
                    <a:spcPct val="0"/>
                  </a:spcBef>
                </a:pPr>
                <a:endParaRPr sz="1200"/>
              </a:p>
            </p:txBody>
          </p:sp>
        </p:grpSp>
        <p:sp>
          <p:nvSpPr>
            <p:cNvPr id="18" name="TextBox 18"/>
            <p:cNvSpPr txBox="1"/>
            <p:nvPr/>
          </p:nvSpPr>
          <p:spPr>
            <a:xfrm>
              <a:off x="198428" y="195452"/>
              <a:ext cx="8978697" cy="769443"/>
            </a:xfrm>
            <a:prstGeom prst="rect">
              <a:avLst/>
            </a:prstGeom>
            <a:grpFill/>
          </p:spPr>
          <p:txBody>
            <a:bodyPr lIns="0" tIns="0" rIns="0" bIns="0" rtlCol="0" anchor="t">
              <a:spAutoFit/>
            </a:bodyPr>
            <a:lstStyle/>
            <a:p>
              <a:pPr>
                <a:lnSpc>
                  <a:spcPts val="1472"/>
                </a:lnSpc>
              </a:pPr>
              <a:r>
                <a:rPr lang="en-US" sz="1269" b="1" u="sng">
                  <a:solidFill>
                    <a:srgbClr val="FFFFFF"/>
                  </a:solidFill>
                  <a:latin typeface="Open Sauce Bold"/>
                  <a:ea typeface="Open Sauce Bold"/>
                  <a:cs typeface="Open Sauce Bold"/>
                  <a:sym typeface="Open Sauce Bold"/>
                  <a:hlinkClick r:id="rId6" tooltip="https://portal.ct.gov/SDE/Talent_Office/Talent-Office-home-page/TEAM-Program"/>
                </a:rPr>
                <a:t>https://portal.ct.gov/SDE/Talent_Office/Talent-Office-home-page/TEAM-Program</a:t>
              </a:r>
            </a:p>
          </p:txBody>
        </p:sp>
      </p:grpSp>
      <p:sp>
        <p:nvSpPr>
          <p:cNvPr id="27" name="TextBox 27"/>
          <p:cNvSpPr txBox="1"/>
          <p:nvPr/>
        </p:nvSpPr>
        <p:spPr>
          <a:xfrm>
            <a:off x="5256040" y="4876413"/>
            <a:ext cx="1396327" cy="230832"/>
          </a:xfrm>
          <a:prstGeom prst="rect">
            <a:avLst/>
          </a:prstGeom>
        </p:spPr>
        <p:txBody>
          <a:bodyPr lIns="0" tIns="0" rIns="0" bIns="0" rtlCol="0" anchor="t">
            <a:spAutoFit/>
          </a:bodyPr>
          <a:lstStyle/>
          <a:p>
            <a:pPr algn="r">
              <a:lnSpc>
                <a:spcPts val="1755"/>
              </a:lnSpc>
              <a:spcBef>
                <a:spcPct val="0"/>
              </a:spcBef>
            </a:pPr>
            <a:r>
              <a:rPr lang="en-US" sz="1625" i="1" spc="-95">
                <a:solidFill>
                  <a:srgbClr val="2F945C"/>
                </a:solidFill>
                <a:latin typeface="Open Sauce Italics"/>
                <a:ea typeface="Open Sauce Italics"/>
                <a:cs typeface="Open Sauce Italics"/>
                <a:sym typeface="Open Sauce Italics"/>
              </a:rPr>
              <a:t>Shown at right</a:t>
            </a:r>
          </a:p>
        </p:txBody>
      </p:sp>
      <p:sp>
        <p:nvSpPr>
          <p:cNvPr id="19" name="Freeform 19">
            <a:extLst>
              <a:ext uri="{C183D7F6-B498-43B3-948B-1728B52AA6E4}">
                <adec:decorative xmlns:adec="http://schemas.microsoft.com/office/drawing/2017/decorative" val="1"/>
              </a:ext>
            </a:extLst>
          </p:cNvPr>
          <p:cNvSpPr/>
          <p:nvPr/>
        </p:nvSpPr>
        <p:spPr>
          <a:xfrm>
            <a:off x="6828182" y="1860631"/>
            <a:ext cx="4678018" cy="4225211"/>
          </a:xfrm>
          <a:custGeom>
            <a:avLst/>
            <a:gdLst/>
            <a:ahLst/>
            <a:cxnLst/>
            <a:rect l="l" t="t" r="r" b="b"/>
            <a:pathLst>
              <a:path w="7017027" h="6337816">
                <a:moveTo>
                  <a:pt x="0" y="0"/>
                </a:moveTo>
                <a:lnTo>
                  <a:pt x="7017027" y="0"/>
                </a:lnTo>
                <a:lnTo>
                  <a:pt x="7017027" y="6337816"/>
                </a:lnTo>
                <a:lnTo>
                  <a:pt x="0" y="6337816"/>
                </a:lnTo>
                <a:lnTo>
                  <a:pt x="0" y="0"/>
                </a:lnTo>
                <a:close/>
              </a:path>
            </a:pathLst>
          </a:custGeom>
          <a:blipFill>
            <a:blip r:embed="rId7"/>
            <a:stretch>
              <a:fillRect t="-780" r="-5492" b="-14716"/>
            </a:stretch>
          </a:blipFill>
        </p:spPr>
        <p:txBody>
          <a:bodyPr/>
          <a:lstStyle/>
          <a:p>
            <a:endParaRPr lang="en-US" sz="1200"/>
          </a:p>
        </p:txBody>
      </p:sp>
      <p:sp>
        <p:nvSpPr>
          <p:cNvPr id="22" name="TextBox 22"/>
          <p:cNvSpPr txBox="1"/>
          <p:nvPr/>
        </p:nvSpPr>
        <p:spPr>
          <a:xfrm>
            <a:off x="754342" y="4994108"/>
            <a:ext cx="5613567" cy="1047787"/>
          </a:xfrm>
          <a:prstGeom prst="rect">
            <a:avLst/>
          </a:prstGeom>
        </p:spPr>
        <p:txBody>
          <a:bodyPr lIns="0" tIns="0" rIns="0" bIns="0" rtlCol="0" anchor="t">
            <a:spAutoFit/>
          </a:bodyPr>
          <a:lstStyle/>
          <a:p>
            <a:pPr marL="424001" lvl="1" indent="-212000">
              <a:lnSpc>
                <a:spcPts val="2592"/>
              </a:lnSpc>
              <a:buFont typeface="Arial"/>
              <a:buChar char="•"/>
            </a:pPr>
            <a:r>
              <a:rPr lang="en-US" sz="1963" b="1">
                <a:solidFill>
                  <a:srgbClr val="005994"/>
                </a:solidFill>
                <a:latin typeface="Open Sauce Bold"/>
                <a:ea typeface="Open Sauce Bold"/>
                <a:cs typeface="Open Sauce Bold"/>
                <a:sym typeface="Open Sauce Bold"/>
              </a:rPr>
              <a:t>Find resources</a:t>
            </a:r>
          </a:p>
          <a:p>
            <a:pPr>
              <a:lnSpc>
                <a:spcPts val="648"/>
              </a:lnSpc>
            </a:pPr>
            <a:endParaRPr lang="en-US" sz="1963" b="1">
              <a:solidFill>
                <a:srgbClr val="005994"/>
              </a:solidFill>
              <a:latin typeface="Open Sauce Bold"/>
              <a:ea typeface="Open Sauce Bold"/>
              <a:cs typeface="Open Sauce Bold"/>
              <a:sym typeface="Open Sauce Bold"/>
            </a:endParaRPr>
          </a:p>
          <a:p>
            <a:pPr>
              <a:lnSpc>
                <a:spcPts val="1712"/>
              </a:lnSpc>
            </a:pPr>
            <a:r>
              <a:rPr lang="en-US" sz="1297">
                <a:solidFill>
                  <a:srgbClr val="005994"/>
                </a:solidFill>
                <a:latin typeface="Open Sauce"/>
                <a:ea typeface="Open Sauce"/>
                <a:cs typeface="Open Sauce"/>
                <a:sym typeface="Open Sauce"/>
              </a:rPr>
              <a:t>Sample module documents, sample reflection papers/projects, reflection paper criteria and feedback, recommended resources, online orientations and more</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0" name="TextBox 2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37</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70661" y="717550"/>
            <a:ext cx="4875093"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2733" b="1" spc="-163" dirty="0">
                <a:solidFill>
                  <a:srgbClr val="005994"/>
                </a:solidFill>
                <a:latin typeface="Open Sauce Bold"/>
                <a:ea typeface="+mn-ea"/>
                <a:cs typeface="+mn-cs"/>
                <a:sym typeface="Open Sauce Bold"/>
              </a:rPr>
              <a:t>TEAM Dashboard Homepage</a:t>
            </a:r>
            <a:endParaRPr lang="en-US" sz="1200" dirty="0">
              <a:latin typeface="+mn-lt"/>
              <a:ea typeface="+mn-ea"/>
              <a:cs typeface="+mn-cs"/>
            </a:endParaRPr>
          </a:p>
        </p:txBody>
      </p:sp>
      <p:sp>
        <p:nvSpPr>
          <p:cNvPr id="9" name="Freeform 9" descr="Screenshot of the TEAM dashbaord">
            <a:extLst>
              <a:ext uri="{C183D7F6-B498-43B3-948B-1728B52AA6E4}">
                <adec:decorative xmlns:adec="http://schemas.microsoft.com/office/drawing/2017/decorative" val="0"/>
              </a:ext>
            </a:extLst>
          </p:cNvPr>
          <p:cNvSpPr/>
          <p:nvPr/>
        </p:nvSpPr>
        <p:spPr>
          <a:xfrm>
            <a:off x="685800" y="1212639"/>
            <a:ext cx="8449742" cy="4650909"/>
          </a:xfrm>
          <a:custGeom>
            <a:avLst/>
            <a:gdLst/>
            <a:ahLst/>
            <a:cxnLst/>
            <a:rect l="l" t="t" r="r" b="b"/>
            <a:pathLst>
              <a:path w="12674613" h="6976363">
                <a:moveTo>
                  <a:pt x="0" y="0"/>
                </a:moveTo>
                <a:lnTo>
                  <a:pt x="12674613" y="0"/>
                </a:lnTo>
                <a:lnTo>
                  <a:pt x="12674613" y="6976363"/>
                </a:lnTo>
                <a:lnTo>
                  <a:pt x="0" y="6976363"/>
                </a:lnTo>
                <a:lnTo>
                  <a:pt x="0" y="0"/>
                </a:lnTo>
                <a:close/>
              </a:path>
            </a:pathLst>
          </a:custGeom>
          <a:blipFill>
            <a:blip r:embed="rId5"/>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38</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12" name="Freeform 12">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8" name="Freeform 18">
            <a:extLst>
              <a:ext uri="{C183D7F6-B498-43B3-948B-1728B52AA6E4}">
                <adec:decorative xmlns:adec="http://schemas.microsoft.com/office/drawing/2017/decorative" val="1"/>
              </a:ext>
            </a:extLst>
          </p:cNvPr>
          <p:cNvSpPr/>
          <p:nvPr/>
        </p:nvSpPr>
        <p:spPr>
          <a:xfrm>
            <a:off x="619301" y="2934584"/>
            <a:ext cx="3184637" cy="2671206"/>
          </a:xfrm>
          <a:custGeom>
            <a:avLst/>
            <a:gdLst/>
            <a:ahLst/>
            <a:cxnLst/>
            <a:rect l="l" t="t" r="r" b="b"/>
            <a:pathLst>
              <a:path w="4776955" h="4006809">
                <a:moveTo>
                  <a:pt x="0" y="0"/>
                </a:moveTo>
                <a:lnTo>
                  <a:pt x="4776955" y="0"/>
                </a:lnTo>
                <a:lnTo>
                  <a:pt x="4776955" y="4006809"/>
                </a:lnTo>
                <a:lnTo>
                  <a:pt x="0" y="4006809"/>
                </a:lnTo>
                <a:lnTo>
                  <a:pt x="0" y="0"/>
                </a:lnTo>
                <a:close/>
              </a:path>
            </a:pathLst>
          </a:custGeom>
          <a:blipFill>
            <a:blip r:embed="rId5"/>
            <a:stretch>
              <a:fillRect l="-43325" t="-158284" r="-79422" b="-140308"/>
            </a:stretch>
          </a:blipFill>
        </p:spPr>
        <p:txBody>
          <a:bodyPr/>
          <a:lstStyle/>
          <a:p>
            <a:endParaRPr lang="en-US" sz="1200"/>
          </a:p>
        </p:txBody>
      </p:sp>
      <p:sp>
        <p:nvSpPr>
          <p:cNvPr id="22" name="TextBox 22"/>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spc="-251" dirty="0">
                <a:solidFill>
                  <a:srgbClr val="005994"/>
                </a:solidFill>
                <a:latin typeface="Open Sauce Bold" panose="020B0604020202020204" charset="0"/>
                <a:ea typeface="Open Sauce"/>
                <a:cs typeface="Open Sauce"/>
                <a:sym typeface="Open Sauce"/>
              </a:rPr>
              <a:t>WHAT IS</a:t>
            </a:r>
            <a:r>
              <a:rPr lang="en-US" sz="4234" b="1" spc="-251" dirty="0">
                <a:solidFill>
                  <a:srgbClr val="005994"/>
                </a:solidFill>
                <a:latin typeface="Open Sauce Bold"/>
                <a:ea typeface="Open Sauce Bold"/>
                <a:cs typeface="Open Sauce Bold"/>
                <a:sym typeface="Open Sauce Bold"/>
              </a:rPr>
              <a:t> TEAM?</a:t>
            </a:r>
            <a:endParaRPr lang="en-US" sz="4264" b="1" spc="-251" dirty="0">
              <a:solidFill>
                <a:srgbClr val="005994"/>
              </a:solidFill>
              <a:latin typeface="Open Sauce Bold"/>
              <a:ea typeface="Open Sauce Bold"/>
              <a:cs typeface="Open Sauce Bold"/>
              <a:sym typeface="Open Sauce Bold"/>
            </a:endParaRPr>
          </a:p>
        </p:txBody>
      </p:sp>
      <p:sp>
        <p:nvSpPr>
          <p:cNvPr id="19" name="TextBox 19"/>
          <p:cNvSpPr txBox="1"/>
          <p:nvPr/>
        </p:nvSpPr>
        <p:spPr>
          <a:xfrm>
            <a:off x="685800" y="1501333"/>
            <a:ext cx="10820400" cy="1168140"/>
          </a:xfrm>
          <a:prstGeom prst="rect">
            <a:avLst/>
          </a:prstGeom>
        </p:spPr>
        <p:txBody>
          <a:bodyPr lIns="0" tIns="0" rIns="0" bIns="0" rtlCol="0" anchor="t">
            <a:spAutoFit/>
          </a:bodyPr>
          <a:lstStyle/>
          <a:p>
            <a:pPr>
              <a:lnSpc>
                <a:spcPts val="2239"/>
              </a:lnSpc>
            </a:pPr>
            <a:r>
              <a:rPr lang="en-US" sz="1567" i="1" dirty="0">
                <a:solidFill>
                  <a:srgbClr val="005994"/>
                </a:solidFill>
                <a:latin typeface="Open Sauce Italics"/>
                <a:ea typeface="Open Sauce Italics"/>
                <a:cs typeface="Open Sauce Italics"/>
                <a:sym typeface="Open Sauce Italics"/>
              </a:rPr>
              <a:t>The </a:t>
            </a:r>
            <a:r>
              <a:rPr lang="en-US" sz="1567" b="1" i="1" dirty="0">
                <a:solidFill>
                  <a:srgbClr val="005994"/>
                </a:solidFill>
                <a:latin typeface="Open Sauce Italics"/>
                <a:ea typeface="Open Sauce Italics"/>
                <a:cs typeface="Open Sauce Italics"/>
                <a:sym typeface="Open Sauce Italics"/>
              </a:rPr>
              <a:t>Teacher Education and Mentoring (TEAM)</a:t>
            </a:r>
            <a:r>
              <a:rPr lang="en-US" sz="1567" i="1" dirty="0">
                <a:solidFill>
                  <a:srgbClr val="005994"/>
                </a:solidFill>
                <a:latin typeface="Open Sauce Italics"/>
                <a:ea typeface="Open Sauce Italics"/>
                <a:cs typeface="Open Sauce Italics"/>
                <a:sym typeface="Open Sauce Italics"/>
              </a:rPr>
              <a:t> Program bridges the journey from preparation to professional practice</a:t>
            </a:r>
          </a:p>
          <a:p>
            <a:pPr>
              <a:lnSpc>
                <a:spcPts val="799"/>
              </a:lnSpc>
            </a:pPr>
            <a:endParaRPr lang="en-US" sz="1599" i="1" dirty="0">
              <a:solidFill>
                <a:srgbClr val="005994"/>
              </a:solidFill>
              <a:latin typeface="Open Sauce Italics"/>
              <a:ea typeface="Open Sauce Italics"/>
              <a:cs typeface="Open Sauce Italics"/>
              <a:sym typeface="Open Sauce Italics"/>
            </a:endParaRPr>
          </a:p>
          <a:p>
            <a:pPr marL="316246" lvl="1" indent="-157911">
              <a:lnSpc>
                <a:spcPts val="2053"/>
              </a:lnSpc>
              <a:buFont typeface="Arial"/>
              <a:buChar char="•"/>
            </a:pPr>
            <a:r>
              <a:rPr lang="en-US" sz="1466" b="1" dirty="0">
                <a:solidFill>
                  <a:srgbClr val="005994"/>
                </a:solidFill>
                <a:latin typeface="Open Sauce Bold"/>
                <a:ea typeface="Open Sauce Bold"/>
                <a:cs typeface="Open Sauce Bold"/>
                <a:sym typeface="Open Sauce Bold"/>
              </a:rPr>
              <a:t>Collaborative reflection helps you assess your practice and its effects on student outcomes </a:t>
            </a:r>
            <a:endParaRPr lang="en-US" sz="1466" b="1" dirty="0">
              <a:solidFill>
                <a:srgbClr val="005994"/>
              </a:solidFill>
              <a:latin typeface="Open Sauce Bold"/>
              <a:ea typeface="Open Sauce Bold"/>
              <a:cs typeface="Open Sauce Bold"/>
            </a:endParaRPr>
          </a:p>
          <a:p>
            <a:pPr marL="316246" lvl="1" indent="-157911">
              <a:lnSpc>
                <a:spcPts val="2053"/>
              </a:lnSpc>
              <a:buFont typeface="Arial"/>
              <a:buChar char="•"/>
            </a:pPr>
            <a:r>
              <a:rPr lang="en-US" sz="1466" b="1" dirty="0">
                <a:solidFill>
                  <a:srgbClr val="005994"/>
                </a:solidFill>
                <a:latin typeface="Open Sauce Bold"/>
                <a:ea typeface="Open Sauce Bold"/>
                <a:cs typeface="Open Sauce Bold"/>
                <a:sym typeface="Open Sauce Bold"/>
              </a:rPr>
              <a:t>Mentor experience and expertise enriches professional development</a:t>
            </a:r>
            <a:endParaRPr lang="en-US" sz="1466" b="1" dirty="0">
              <a:solidFill>
                <a:srgbClr val="005994"/>
              </a:solidFill>
              <a:latin typeface="Open Sauce Bold"/>
              <a:ea typeface="Open Sauce Bold"/>
              <a:cs typeface="Open Sauce Bold"/>
            </a:endParaRPr>
          </a:p>
          <a:p>
            <a:pPr marL="316246" lvl="1" indent="-157911">
              <a:lnSpc>
                <a:spcPts val="2053"/>
              </a:lnSpc>
              <a:spcBef>
                <a:spcPct val="0"/>
              </a:spcBef>
              <a:buFont typeface="Arial"/>
              <a:buChar char="•"/>
            </a:pPr>
            <a:r>
              <a:rPr lang="en-US" sz="1466" b="1" dirty="0">
                <a:solidFill>
                  <a:srgbClr val="005994"/>
                </a:solidFill>
                <a:latin typeface="Open Sauce Bold"/>
                <a:ea typeface="Open Sauce Bold"/>
                <a:cs typeface="Open Sauce Bold"/>
                <a:sym typeface="Open Sauce Bold"/>
              </a:rPr>
              <a:t>Mentor support helps you manage day-to-day challenges both instructionally and personally</a:t>
            </a:r>
            <a:endParaRPr lang="en-US" sz="1466" b="1" dirty="0">
              <a:solidFill>
                <a:srgbClr val="005994"/>
              </a:solidFill>
              <a:latin typeface="Open Sauce Bold"/>
              <a:ea typeface="Open Sauce Bold"/>
              <a:cs typeface="Open Sauce Bold"/>
            </a:endParaRPr>
          </a:p>
        </p:txBody>
      </p:sp>
      <p:sp>
        <p:nvSpPr>
          <p:cNvPr id="20" name="TextBox 20"/>
          <p:cNvSpPr txBox="1"/>
          <p:nvPr/>
        </p:nvSpPr>
        <p:spPr>
          <a:xfrm>
            <a:off x="4101060" y="3058404"/>
            <a:ext cx="7176570" cy="2308324"/>
          </a:xfrm>
          <a:prstGeom prst="rect">
            <a:avLst/>
          </a:prstGeom>
        </p:spPr>
        <p:txBody>
          <a:bodyPr lIns="0" tIns="0" rIns="0" bIns="0" rtlCol="0" anchor="t">
            <a:spAutoFit/>
          </a:bodyPr>
          <a:lstStyle/>
          <a:p>
            <a:pPr>
              <a:lnSpc>
                <a:spcPts val="3576"/>
              </a:lnSpc>
            </a:pPr>
            <a:r>
              <a:rPr lang="en-US" sz="3311" i="1" spc="-195" dirty="0">
                <a:solidFill>
                  <a:srgbClr val="2F945C"/>
                </a:solidFill>
                <a:latin typeface="Open Sauce Italics"/>
                <a:ea typeface="Open Sauce Italics"/>
                <a:cs typeface="Open Sauce Italics"/>
                <a:sym typeface="Open Sauce Italics"/>
              </a:rPr>
              <a:t>“The most valuable resource that all teachers have is each other. </a:t>
            </a:r>
          </a:p>
          <a:p>
            <a:pPr>
              <a:lnSpc>
                <a:spcPts val="3576"/>
              </a:lnSpc>
            </a:pPr>
            <a:r>
              <a:rPr lang="en-US" sz="3311" i="1" spc="-195" dirty="0">
                <a:solidFill>
                  <a:srgbClr val="2F945C"/>
                </a:solidFill>
                <a:latin typeface="Open Sauce Italics"/>
                <a:ea typeface="Open Sauce Italics"/>
                <a:cs typeface="Open Sauce Italics"/>
                <a:sym typeface="Open Sauce Italics"/>
              </a:rPr>
              <a:t>Without collaboration, our growth is limited to our own perspectives.”</a:t>
            </a:r>
          </a:p>
          <a:p>
            <a:pPr>
              <a:lnSpc>
                <a:spcPts val="3576"/>
              </a:lnSpc>
              <a:spcBef>
                <a:spcPct val="0"/>
              </a:spcBef>
            </a:pPr>
            <a:endParaRPr lang="en-US" sz="3311" i="1" spc="-195" dirty="0">
              <a:solidFill>
                <a:srgbClr val="2F945C"/>
              </a:solidFill>
              <a:latin typeface="Open Sauce Italics"/>
              <a:ea typeface="Open Sauce Italics"/>
              <a:cs typeface="Open Sauce Italics"/>
              <a:sym typeface="Open Sauce Italics"/>
            </a:endParaRPr>
          </a:p>
        </p:txBody>
      </p:sp>
      <p:sp>
        <p:nvSpPr>
          <p:cNvPr id="23" name="TextBox 23"/>
          <p:cNvSpPr txBox="1"/>
          <p:nvPr/>
        </p:nvSpPr>
        <p:spPr>
          <a:xfrm>
            <a:off x="4101060" y="5011012"/>
            <a:ext cx="4522927" cy="401970"/>
          </a:xfrm>
          <a:prstGeom prst="rect">
            <a:avLst/>
          </a:prstGeom>
        </p:spPr>
        <p:txBody>
          <a:bodyPr lIns="0" tIns="0" rIns="0" bIns="0" rtlCol="0" anchor="t">
            <a:spAutoFit/>
          </a:bodyPr>
          <a:lstStyle/>
          <a:p>
            <a:pPr>
              <a:lnSpc>
                <a:spcPts val="3387"/>
              </a:lnSpc>
            </a:pPr>
            <a:r>
              <a:rPr lang="en-US" sz="2565" b="1" spc="-151" dirty="0">
                <a:solidFill>
                  <a:srgbClr val="005994"/>
                </a:solidFill>
                <a:latin typeface="Open Sauce Bold"/>
                <a:ea typeface="Open Sauce Bold"/>
                <a:cs typeface="Open Sauce Bold"/>
                <a:sym typeface="Open Sauce Bold"/>
              </a:rPr>
              <a:t>ROBERT JOHN MEEHAN</a:t>
            </a:r>
          </a:p>
        </p:txBody>
      </p:sp>
      <p:grpSp>
        <p:nvGrpSpPr>
          <p:cNvPr id="13" name="Group 13" descr="Department of Education banner at bottom of page"/>
          <p:cNvGrpSpPr/>
          <p:nvPr/>
        </p:nvGrpSpPr>
        <p:grpSpPr>
          <a:xfrm>
            <a:off x="-604600" y="6305550"/>
            <a:ext cx="13767966" cy="398484"/>
            <a:chOff x="0" y="0"/>
            <a:chExt cx="5439197" cy="157426"/>
          </a:xfrm>
        </p:grpSpPr>
        <p:sp>
          <p:nvSpPr>
            <p:cNvPr id="14" name="Freeform 1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15" name="TextBox 1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21" name="TextBox 21"/>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a:t>
            </a:r>
          </a:p>
        </p:txBody>
      </p:sp>
      <p:sp>
        <p:nvSpPr>
          <p:cNvPr id="16" name="Freeform 1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17" name="Freeform 1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85801" y="717550"/>
            <a:ext cx="4227059"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2733" b="1" spc="-163" dirty="0">
                <a:solidFill>
                  <a:srgbClr val="005994"/>
                </a:solidFill>
                <a:latin typeface="Open Sauce Bold" panose="020B0604020202020204" charset="0"/>
                <a:ea typeface="Open Sauce Bold"/>
                <a:cs typeface="Open Sauce Bold"/>
                <a:sym typeface="Open Sauce Bold"/>
              </a:rPr>
              <a:t>MODULE </a:t>
            </a:r>
            <a:r>
              <a:rPr lang="en-US" sz="2733" b="1" spc="-163" dirty="0">
                <a:solidFill>
                  <a:srgbClr val="005994"/>
                </a:solidFill>
                <a:latin typeface="Open Sauce Bold" panose="020B0604020202020204" charset="0"/>
                <a:ea typeface="Open Sauce"/>
                <a:cs typeface="Open Sauce"/>
                <a:sym typeface="Open Sauce"/>
              </a:rPr>
              <a:t>CENTER</a:t>
            </a:r>
            <a:endParaRPr lang="en-US" sz="2733" b="1" spc="-163" dirty="0">
              <a:solidFill>
                <a:srgbClr val="005994"/>
              </a:solidFill>
              <a:latin typeface="Open Sauce Bold" panose="020B0604020202020204" charset="0"/>
              <a:ea typeface="Open Sauce"/>
              <a:cs typeface="Open Sauce"/>
            </a:endParaRPr>
          </a:p>
        </p:txBody>
      </p:sp>
      <p:sp>
        <p:nvSpPr>
          <p:cNvPr id="9" name="Freeform 9" descr="Screenshot of the module center page on the TEAM dashbaord">
            <a:extLst>
              <a:ext uri="{C183D7F6-B498-43B3-948B-1728B52AA6E4}">
                <adec:decorative xmlns:adec="http://schemas.microsoft.com/office/drawing/2017/decorative" val="0"/>
              </a:ext>
            </a:extLst>
          </p:cNvPr>
          <p:cNvSpPr/>
          <p:nvPr/>
        </p:nvSpPr>
        <p:spPr>
          <a:xfrm>
            <a:off x="685800" y="1197912"/>
            <a:ext cx="6490095" cy="4769829"/>
          </a:xfrm>
          <a:custGeom>
            <a:avLst/>
            <a:gdLst/>
            <a:ahLst/>
            <a:cxnLst/>
            <a:rect l="l" t="t" r="r" b="b"/>
            <a:pathLst>
              <a:path w="9735142" h="7154743">
                <a:moveTo>
                  <a:pt x="0" y="0"/>
                </a:moveTo>
                <a:lnTo>
                  <a:pt x="9735142" y="0"/>
                </a:lnTo>
                <a:lnTo>
                  <a:pt x="9735142" y="7154743"/>
                </a:lnTo>
                <a:lnTo>
                  <a:pt x="0" y="7154743"/>
                </a:lnTo>
                <a:lnTo>
                  <a:pt x="0" y="0"/>
                </a:lnTo>
                <a:close/>
              </a:path>
            </a:pathLst>
          </a:custGeom>
          <a:blipFill>
            <a:blip r:embed="rId5"/>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39</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85801" y="717550"/>
            <a:ext cx="4227059"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2733" b="1" spc="-163" dirty="0">
                <a:solidFill>
                  <a:srgbClr val="005994"/>
                </a:solidFill>
                <a:latin typeface="Open Sauce Bold" panose="020B0604020202020204" charset="0"/>
                <a:ea typeface="Open Sauce Bold"/>
                <a:cs typeface="Open Sauce Bold"/>
                <a:sym typeface="Open Sauce Bold"/>
              </a:rPr>
              <a:t>MEETING </a:t>
            </a:r>
            <a:r>
              <a:rPr lang="en-US" sz="2733" b="1" spc="-163" dirty="0">
                <a:solidFill>
                  <a:srgbClr val="005994"/>
                </a:solidFill>
                <a:latin typeface="Open Sauce Bold" panose="020B0604020202020204" charset="0"/>
                <a:ea typeface="Open Sauce"/>
                <a:cs typeface="Open Sauce"/>
                <a:sym typeface="Open Sauce"/>
              </a:rPr>
              <a:t>LOGS</a:t>
            </a:r>
          </a:p>
        </p:txBody>
      </p:sp>
      <p:sp>
        <p:nvSpPr>
          <p:cNvPr id="18" name="TextBox 18"/>
          <p:cNvSpPr txBox="1"/>
          <p:nvPr/>
        </p:nvSpPr>
        <p:spPr>
          <a:xfrm>
            <a:off x="685800" y="1120855"/>
            <a:ext cx="6758918" cy="420436"/>
          </a:xfrm>
          <a:prstGeom prst="rect">
            <a:avLst/>
          </a:prstGeom>
        </p:spPr>
        <p:txBody>
          <a:bodyPr lIns="0" tIns="0" rIns="0" bIns="0" rtlCol="0" anchor="t">
            <a:spAutoFit/>
          </a:bodyPr>
          <a:lstStyle/>
          <a:p>
            <a:pPr>
              <a:lnSpc>
                <a:spcPts val="1715"/>
              </a:lnSpc>
            </a:pPr>
            <a:r>
              <a:rPr lang="en-US" sz="1333" i="1" dirty="0">
                <a:solidFill>
                  <a:srgbClr val="005994"/>
                </a:solidFill>
                <a:highlight>
                  <a:srgbClr val="FFFF00"/>
                </a:highlight>
                <a:latin typeface="Open Sauce Italics"/>
                <a:ea typeface="Open Sauce Italics"/>
                <a:cs typeface="Open Sauce Italics"/>
                <a:sym typeface="Open Sauce Italics"/>
              </a:rPr>
              <a:t>Mentors are responsible</a:t>
            </a:r>
            <a:r>
              <a:rPr lang="en-US" sz="1333" i="1" dirty="0">
                <a:solidFill>
                  <a:srgbClr val="005994"/>
                </a:solidFill>
                <a:latin typeface="Open Sauce Italics"/>
                <a:ea typeface="Open Sauce Italics"/>
                <a:cs typeface="Open Sauce Italics"/>
                <a:sym typeface="Open Sauce Italics"/>
              </a:rPr>
              <a:t> for documenting meetings with their beginning teacher in the meeting log, beginning teachers verify the </a:t>
            </a:r>
            <a:r>
              <a:rPr lang="en-US" sz="1333" i="1" dirty="0">
                <a:solidFill>
                  <a:srgbClr val="005994"/>
                </a:solidFill>
                <a:highlight>
                  <a:srgbClr val="FFFF00"/>
                </a:highlight>
                <a:latin typeface="Open Sauce Italics"/>
                <a:ea typeface="Open Sauce Italics"/>
                <a:cs typeface="Open Sauce Italics"/>
                <a:sym typeface="Open Sauce Italics"/>
              </a:rPr>
              <a:t>accuracy of the meetings</a:t>
            </a:r>
          </a:p>
        </p:txBody>
      </p:sp>
      <p:sp>
        <p:nvSpPr>
          <p:cNvPr id="9" name="Freeform 9" descr="Screenshot of the mentor meeting log page">
            <a:extLst>
              <a:ext uri="{C183D7F6-B498-43B3-948B-1728B52AA6E4}">
                <adec:decorative xmlns:adec="http://schemas.microsoft.com/office/drawing/2017/decorative" val="0"/>
              </a:ext>
            </a:extLst>
          </p:cNvPr>
          <p:cNvSpPr/>
          <p:nvPr/>
        </p:nvSpPr>
        <p:spPr>
          <a:xfrm>
            <a:off x="676355" y="1753767"/>
            <a:ext cx="8797845" cy="4354036"/>
          </a:xfrm>
          <a:custGeom>
            <a:avLst/>
            <a:gdLst/>
            <a:ahLst/>
            <a:cxnLst/>
            <a:rect l="l" t="t" r="r" b="b"/>
            <a:pathLst>
              <a:path w="12709515" h="6289913">
                <a:moveTo>
                  <a:pt x="0" y="0"/>
                </a:moveTo>
                <a:lnTo>
                  <a:pt x="12709515" y="0"/>
                </a:lnTo>
                <a:lnTo>
                  <a:pt x="12709515" y="6289913"/>
                </a:lnTo>
                <a:lnTo>
                  <a:pt x="0" y="6289913"/>
                </a:lnTo>
                <a:lnTo>
                  <a:pt x="0" y="0"/>
                </a:lnTo>
                <a:close/>
              </a:path>
            </a:pathLst>
          </a:custGeom>
          <a:blipFill>
            <a:blip r:embed="rId5"/>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40</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85801" y="615950"/>
            <a:ext cx="4227059"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2667" b="1" spc="-163" dirty="0">
                <a:solidFill>
                  <a:srgbClr val="005994"/>
                </a:solidFill>
                <a:latin typeface="Open Sauce Bold" panose="020B0604020202020204" charset="0"/>
                <a:ea typeface="Open Sauce Bold"/>
                <a:cs typeface="Open Sauce Bold"/>
                <a:sym typeface="Open Sauce Bold"/>
              </a:rPr>
              <a:t>JOURNAL </a:t>
            </a:r>
            <a:r>
              <a:rPr lang="en-US" sz="2667" b="1" spc="-163" dirty="0">
                <a:solidFill>
                  <a:srgbClr val="005994"/>
                </a:solidFill>
                <a:latin typeface="Open Sauce Bold" panose="020B0604020202020204" charset="0"/>
                <a:ea typeface="Open Sauce"/>
                <a:cs typeface="Open Sauce"/>
                <a:sym typeface="Open Sauce"/>
              </a:rPr>
              <a:t>ENTRIES</a:t>
            </a:r>
          </a:p>
        </p:txBody>
      </p:sp>
      <p:sp>
        <p:nvSpPr>
          <p:cNvPr id="12" name="TextBox 11">
            <a:extLst>
              <a:ext uri="{FF2B5EF4-FFF2-40B4-BE49-F238E27FC236}">
                <a16:creationId xmlns:a16="http://schemas.microsoft.com/office/drawing/2014/main" id="{33B1DD7F-D3C4-6F7B-0D64-D3BDBD1D048A}"/>
              </a:ext>
            </a:extLst>
          </p:cNvPr>
          <p:cNvSpPr txBox="1"/>
          <p:nvPr/>
        </p:nvSpPr>
        <p:spPr>
          <a:xfrm>
            <a:off x="3846871" y="615950"/>
            <a:ext cx="6096000" cy="430887"/>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en-US" sz="1200" i="1" dirty="0">
                <a:solidFill>
                  <a:srgbClr val="005994"/>
                </a:solidFill>
                <a:latin typeface="Open Sauce Italics"/>
              </a:rPr>
              <a:t>Beginning Teachers are responsible for documenting meetings with their mentors and any professional learning experiences related to the TEAM program in their journals.</a:t>
            </a:r>
            <a:endParaRPr lang="en-US" sz="1200" dirty="0">
              <a:latin typeface="Open Sauce Italics"/>
            </a:endParaRPr>
          </a:p>
        </p:txBody>
      </p:sp>
      <p:sp>
        <p:nvSpPr>
          <p:cNvPr id="9" name="Freeform 9" descr="Screenshot f the personal journal page">
            <a:extLst>
              <a:ext uri="{C183D7F6-B498-43B3-948B-1728B52AA6E4}">
                <adec:decorative xmlns:adec="http://schemas.microsoft.com/office/drawing/2017/decorative" val="0"/>
              </a:ext>
            </a:extLst>
          </p:cNvPr>
          <p:cNvSpPr/>
          <p:nvPr/>
        </p:nvSpPr>
        <p:spPr>
          <a:xfrm>
            <a:off x="685800" y="1217161"/>
            <a:ext cx="7988300" cy="5025475"/>
          </a:xfrm>
          <a:custGeom>
            <a:avLst/>
            <a:gdLst/>
            <a:ahLst/>
            <a:cxnLst/>
            <a:rect l="l" t="t" r="r" b="b"/>
            <a:pathLst>
              <a:path w="11340224" h="7134186">
                <a:moveTo>
                  <a:pt x="0" y="0"/>
                </a:moveTo>
                <a:lnTo>
                  <a:pt x="11340224" y="0"/>
                </a:lnTo>
                <a:lnTo>
                  <a:pt x="11340224" y="7134186"/>
                </a:lnTo>
                <a:lnTo>
                  <a:pt x="0" y="7134186"/>
                </a:lnTo>
                <a:lnTo>
                  <a:pt x="0" y="0"/>
                </a:lnTo>
                <a:close/>
              </a:path>
            </a:pathLst>
          </a:custGeom>
          <a:blipFill>
            <a:blip r:embed="rId5"/>
            <a:stretch>
              <a:fillRect/>
            </a:stretch>
          </a:blipFill>
        </p:spPr>
        <p:txBody>
          <a:bodyPr/>
          <a:lstStyle/>
          <a:p>
            <a:endParaRPr lang="en-US" sz="1200"/>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41</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1" name="TextBox 11"/>
          <p:cNvSpPr txBox="1">
            <a:spLocks noGrp="1"/>
          </p:cNvSpPr>
          <p:nvPr>
            <p:ph type="title" idx="4294967295"/>
          </p:nvPr>
        </p:nvSpPr>
        <p:spPr>
          <a:xfrm>
            <a:off x="685800" y="717550"/>
            <a:ext cx="7366000" cy="4053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2978"/>
              </a:lnSpc>
              <a:defRPr/>
            </a:pPr>
            <a:r>
              <a:rPr lang="en-US" sz="4000" b="1" spc="-163" dirty="0">
                <a:solidFill>
                  <a:srgbClr val="005994"/>
                </a:solidFill>
                <a:latin typeface="Open Sauce Bold" panose="020B0604020202020204" charset="0"/>
                <a:ea typeface="Open Sauce"/>
                <a:cs typeface="Open Sauce"/>
                <a:sym typeface="Open Sauce"/>
              </a:rPr>
              <a:t>REFLECTION PAPER</a:t>
            </a:r>
            <a:r>
              <a:rPr lang="en-US" sz="4000" b="1" spc="-163" dirty="0">
                <a:solidFill>
                  <a:srgbClr val="005994"/>
                </a:solidFill>
                <a:latin typeface="Open Sauce Bold" panose="020B0604020202020204" charset="0"/>
                <a:ea typeface="Open Sauce Bold"/>
                <a:cs typeface="Open Sauce Bold"/>
                <a:sym typeface="Open Sauce Bold"/>
              </a:rPr>
              <a:t> TRACKER</a:t>
            </a:r>
            <a:endParaRPr lang="en-US" sz="4000" b="1" spc="-163" dirty="0">
              <a:solidFill>
                <a:srgbClr val="005994"/>
              </a:solidFill>
              <a:latin typeface="Open Sauce Bold" panose="020B0604020202020204" charset="0"/>
              <a:ea typeface="Open Sauce Bold"/>
              <a:cs typeface="Open Sauce Bold"/>
            </a:endParaRPr>
          </a:p>
        </p:txBody>
      </p:sp>
      <p:sp>
        <p:nvSpPr>
          <p:cNvPr id="9" name="Freeform 9" descr="Screenshot of the reflection paper progress tracker that shows a paper in draft status.">
            <a:extLst>
              <a:ext uri="{C183D7F6-B498-43B3-948B-1728B52AA6E4}">
                <adec:decorative xmlns:adec="http://schemas.microsoft.com/office/drawing/2017/decorative" val="0"/>
              </a:ext>
            </a:extLst>
          </p:cNvPr>
          <p:cNvSpPr/>
          <p:nvPr/>
        </p:nvSpPr>
        <p:spPr>
          <a:xfrm>
            <a:off x="698757" y="1376614"/>
            <a:ext cx="8487760" cy="2637093"/>
          </a:xfrm>
          <a:custGeom>
            <a:avLst/>
            <a:gdLst/>
            <a:ahLst/>
            <a:cxnLst/>
            <a:rect l="l" t="t" r="r" b="b"/>
            <a:pathLst>
              <a:path w="12731640" h="3955640">
                <a:moveTo>
                  <a:pt x="0" y="0"/>
                </a:moveTo>
                <a:lnTo>
                  <a:pt x="12731641" y="0"/>
                </a:lnTo>
                <a:lnTo>
                  <a:pt x="12731641" y="3955639"/>
                </a:lnTo>
                <a:lnTo>
                  <a:pt x="0" y="3955639"/>
                </a:lnTo>
                <a:lnTo>
                  <a:pt x="0" y="0"/>
                </a:lnTo>
                <a:close/>
              </a:path>
            </a:pathLst>
          </a:custGeom>
          <a:blipFill>
            <a:blip r:embed="rId5"/>
            <a:stretch>
              <a:fillRect/>
            </a:stretch>
          </a:blipFill>
        </p:spPr>
        <p:txBody>
          <a:bodyPr/>
          <a:lstStyle/>
          <a:p>
            <a:endParaRPr lang="en-US" sz="1200"/>
          </a:p>
        </p:txBody>
      </p:sp>
      <p:sp>
        <p:nvSpPr>
          <p:cNvPr id="12" name="Freeform 12">
            <a:extLst>
              <a:ext uri="{C183D7F6-B498-43B3-948B-1728B52AA6E4}">
                <adec:decorative xmlns:adec="http://schemas.microsoft.com/office/drawing/2017/decorative" val="1"/>
              </a:ext>
            </a:extLst>
          </p:cNvPr>
          <p:cNvSpPr/>
          <p:nvPr/>
        </p:nvSpPr>
        <p:spPr>
          <a:xfrm>
            <a:off x="868015" y="4238864"/>
            <a:ext cx="453715" cy="433092"/>
          </a:xfrm>
          <a:custGeom>
            <a:avLst/>
            <a:gdLst/>
            <a:ahLst/>
            <a:cxnLst/>
            <a:rect l="l" t="t" r="r" b="b"/>
            <a:pathLst>
              <a:path w="680573" h="649638">
                <a:moveTo>
                  <a:pt x="0" y="0"/>
                </a:moveTo>
                <a:lnTo>
                  <a:pt x="680573" y="0"/>
                </a:lnTo>
                <a:lnTo>
                  <a:pt x="680573" y="649638"/>
                </a:lnTo>
                <a:lnTo>
                  <a:pt x="0" y="6496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3" name="TextBox 13"/>
          <p:cNvSpPr txBox="1"/>
          <p:nvPr/>
        </p:nvSpPr>
        <p:spPr>
          <a:xfrm>
            <a:off x="1396123" y="4313240"/>
            <a:ext cx="4931629" cy="307777"/>
          </a:xfrm>
          <a:prstGeom prst="rect">
            <a:avLst/>
          </a:prstGeom>
        </p:spPr>
        <p:txBody>
          <a:bodyPr lIns="0" tIns="0" rIns="0" bIns="0" rtlCol="0" anchor="t">
            <a:spAutoFit/>
          </a:bodyPr>
          <a:lstStyle/>
          <a:p>
            <a:pPr>
              <a:lnSpc>
                <a:spcPts val="2391"/>
              </a:lnSpc>
              <a:spcBef>
                <a:spcPct val="0"/>
              </a:spcBef>
            </a:pPr>
            <a:r>
              <a:rPr lang="en-US" sz="2213" spc="-130">
                <a:solidFill>
                  <a:srgbClr val="2F945C"/>
                </a:solidFill>
                <a:latin typeface="Open Sauce"/>
                <a:ea typeface="Open Sauce"/>
                <a:cs typeface="Open Sauce"/>
                <a:sym typeface="Open Sauce"/>
              </a:rPr>
              <a:t>Changes During Transition Year </a:t>
            </a:r>
          </a:p>
        </p:txBody>
      </p:sp>
      <p:sp>
        <p:nvSpPr>
          <p:cNvPr id="14" name="TextBox 14"/>
          <p:cNvSpPr txBox="1"/>
          <p:nvPr/>
        </p:nvSpPr>
        <p:spPr>
          <a:xfrm>
            <a:off x="1396123" y="4691006"/>
            <a:ext cx="7093029" cy="436017"/>
          </a:xfrm>
          <a:prstGeom prst="rect">
            <a:avLst/>
          </a:prstGeom>
        </p:spPr>
        <p:txBody>
          <a:bodyPr lIns="0" tIns="0" rIns="0" bIns="0" rtlCol="0" anchor="t">
            <a:spAutoFit/>
          </a:bodyPr>
          <a:lstStyle/>
          <a:p>
            <a:pPr>
              <a:lnSpc>
                <a:spcPts val="1671"/>
              </a:lnSpc>
              <a:spcBef>
                <a:spcPct val="0"/>
              </a:spcBef>
            </a:pPr>
            <a:r>
              <a:rPr lang="en-US" sz="1533" spc="-91">
                <a:solidFill>
                  <a:srgbClr val="2F945C"/>
                </a:solidFill>
                <a:latin typeface="Open Sauce"/>
                <a:ea typeface="Open Sauce"/>
                <a:cs typeface="Open Sauce"/>
                <a:sym typeface="Open Sauce"/>
              </a:rPr>
              <a:t>For those who choose to pursue Pathway B, you will not need to submit a reflection paper. Instead, your mentor will select “Log Submission” and sign off. </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0" name="TextBox 10"/>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42</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7"/>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7"/>
            <a:stretch>
              <a:fillRect l="-27934" t="-104721" b="-64314"/>
            </a:stretch>
          </a:blipFill>
        </p:spPr>
        <p:txBody>
          <a:bodyPr/>
          <a:lstStyle/>
          <a:p>
            <a:endParaRPr lang="en-US" sz="12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3" name="TextBox 13"/>
          <p:cNvSpPr txBox="1">
            <a:spLocks noGrp="1"/>
          </p:cNvSpPr>
          <p:nvPr>
            <p:ph type="title" idx="4294967295"/>
          </p:nvPr>
        </p:nvSpPr>
        <p:spPr>
          <a:xfrm>
            <a:off x="685801" y="730250"/>
            <a:ext cx="7428603"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TEAM</a:t>
            </a:r>
            <a:r>
              <a:rPr lang="en-US" sz="4234" b="1" spc="-251" dirty="0">
                <a:solidFill>
                  <a:srgbClr val="005994"/>
                </a:solidFill>
                <a:latin typeface="Open Sauce Bold" panose="020B0604020202020204" charset="0"/>
                <a:ea typeface="Open Sauce"/>
                <a:cs typeface="Open Sauce"/>
                <a:sym typeface="Open Sauce"/>
              </a:rPr>
              <a:t> &amp; EVALUATION</a:t>
            </a:r>
            <a:endParaRPr lang="en-US" sz="4234" b="1" spc="-251" dirty="0">
              <a:solidFill>
                <a:srgbClr val="005994"/>
              </a:solidFill>
              <a:latin typeface="Open Sauce Bold" panose="020B0604020202020204" charset="0"/>
              <a:ea typeface="Open Sauce"/>
              <a:cs typeface="Open Sauce"/>
            </a:endParaRPr>
          </a:p>
        </p:txBody>
      </p:sp>
      <p:sp>
        <p:nvSpPr>
          <p:cNvPr id="14" name="TextBox 14"/>
          <p:cNvSpPr txBox="1"/>
          <p:nvPr/>
        </p:nvSpPr>
        <p:spPr>
          <a:xfrm>
            <a:off x="685800" y="1236681"/>
            <a:ext cx="7673526" cy="442044"/>
          </a:xfrm>
          <a:prstGeom prst="rect">
            <a:avLst/>
          </a:prstGeom>
        </p:spPr>
        <p:txBody>
          <a:bodyPr lIns="0" tIns="0" rIns="0" bIns="0" rtlCol="0" anchor="t">
            <a:spAutoFit/>
          </a:bodyPr>
          <a:lstStyle/>
          <a:p>
            <a:pPr>
              <a:lnSpc>
                <a:spcPts val="4046"/>
              </a:lnSpc>
            </a:pPr>
            <a:r>
              <a:rPr lang="en-US" sz="1963" i="1">
                <a:solidFill>
                  <a:srgbClr val="005994"/>
                </a:solidFill>
                <a:latin typeface="Open Sauce Italics"/>
                <a:ea typeface="Open Sauce Italics"/>
                <a:cs typeface="Open Sauce Italics"/>
                <a:sym typeface="Open Sauce Italics"/>
              </a:rPr>
              <a:t>Educator evaluation and support pairs with your TEAM program</a:t>
            </a:r>
          </a:p>
        </p:txBody>
      </p:sp>
      <p:grpSp>
        <p:nvGrpSpPr>
          <p:cNvPr id="9" name="Group 9" descr="TEAM:&#10;early career teachers&#10;mentor support&#10;8-10 week learning modules&#10;success determined by new learning, impact on practice, impact on students"/>
          <p:cNvGrpSpPr/>
          <p:nvPr/>
        </p:nvGrpSpPr>
        <p:grpSpPr>
          <a:xfrm>
            <a:off x="685800" y="1965365"/>
            <a:ext cx="5128076" cy="2966764"/>
            <a:chOff x="0" y="0"/>
            <a:chExt cx="3851090" cy="2227985"/>
          </a:xfrm>
        </p:grpSpPr>
        <p:sp>
          <p:nvSpPr>
            <p:cNvPr id="10" name="Freeform 10"/>
            <p:cNvSpPr/>
            <p:nvPr/>
          </p:nvSpPr>
          <p:spPr>
            <a:xfrm>
              <a:off x="0" y="0"/>
              <a:ext cx="3851090" cy="2227985"/>
            </a:xfrm>
            <a:custGeom>
              <a:avLst/>
              <a:gdLst/>
              <a:ahLst/>
              <a:cxnLst/>
              <a:rect l="l" t="t" r="r" b="b"/>
              <a:pathLst>
                <a:path w="3851090" h="2227985">
                  <a:moveTo>
                    <a:pt x="100647" y="0"/>
                  </a:moveTo>
                  <a:lnTo>
                    <a:pt x="3750443" y="0"/>
                  </a:lnTo>
                  <a:cubicBezTo>
                    <a:pt x="3777136" y="0"/>
                    <a:pt x="3802736" y="10604"/>
                    <a:pt x="3821611" y="29479"/>
                  </a:cubicBezTo>
                  <a:cubicBezTo>
                    <a:pt x="3840486" y="48354"/>
                    <a:pt x="3851090" y="73954"/>
                    <a:pt x="3851090" y="100647"/>
                  </a:cubicBezTo>
                  <a:lnTo>
                    <a:pt x="3851090" y="2127337"/>
                  </a:lnTo>
                  <a:cubicBezTo>
                    <a:pt x="3851090" y="2154031"/>
                    <a:pt x="3840486" y="2179631"/>
                    <a:pt x="3821611" y="2198506"/>
                  </a:cubicBezTo>
                  <a:cubicBezTo>
                    <a:pt x="3802736" y="2217381"/>
                    <a:pt x="3777136" y="2227985"/>
                    <a:pt x="3750443" y="2227985"/>
                  </a:cubicBezTo>
                  <a:lnTo>
                    <a:pt x="100647" y="2227985"/>
                  </a:lnTo>
                  <a:cubicBezTo>
                    <a:pt x="73954" y="2227985"/>
                    <a:pt x="48354" y="2217381"/>
                    <a:pt x="29479" y="2198506"/>
                  </a:cubicBezTo>
                  <a:cubicBezTo>
                    <a:pt x="10604" y="2179631"/>
                    <a:pt x="0" y="2154031"/>
                    <a:pt x="0" y="2127337"/>
                  </a:cubicBezTo>
                  <a:lnTo>
                    <a:pt x="0" y="100647"/>
                  </a:lnTo>
                  <a:cubicBezTo>
                    <a:pt x="0" y="73954"/>
                    <a:pt x="10604" y="48354"/>
                    <a:pt x="29479" y="29479"/>
                  </a:cubicBezTo>
                  <a:cubicBezTo>
                    <a:pt x="48354" y="10604"/>
                    <a:pt x="73954" y="0"/>
                    <a:pt x="100647" y="0"/>
                  </a:cubicBezTo>
                  <a:close/>
                </a:path>
              </a:pathLst>
            </a:custGeom>
            <a:solidFill>
              <a:srgbClr val="BBD6E1"/>
            </a:solidFill>
            <a:ln w="38100" cap="rnd">
              <a:solidFill>
                <a:srgbClr val="194166"/>
              </a:solidFill>
              <a:prstDash val="solid"/>
              <a:round/>
            </a:ln>
          </p:spPr>
          <p:txBody>
            <a:bodyPr/>
            <a:lstStyle/>
            <a:p>
              <a:endParaRPr lang="en-US" sz="1200"/>
            </a:p>
          </p:txBody>
        </p:sp>
        <p:sp>
          <p:nvSpPr>
            <p:cNvPr id="11" name="TextBox 11"/>
            <p:cNvSpPr txBox="1"/>
            <p:nvPr/>
          </p:nvSpPr>
          <p:spPr>
            <a:xfrm>
              <a:off x="0" y="0"/>
              <a:ext cx="3851090" cy="2227985"/>
            </a:xfrm>
            <a:prstGeom prst="rect">
              <a:avLst/>
            </a:prstGeom>
          </p:spPr>
          <p:txBody>
            <a:bodyPr lIns="31203" tIns="31203" rIns="31203" bIns="31203" rtlCol="0" anchor="ctr"/>
            <a:lstStyle/>
            <a:p>
              <a:pPr algn="ctr">
                <a:lnSpc>
                  <a:spcPts val="1919"/>
                </a:lnSpc>
                <a:spcBef>
                  <a:spcPct val="0"/>
                </a:spcBef>
              </a:pPr>
              <a:endParaRPr sz="1200"/>
            </a:p>
          </p:txBody>
        </p:sp>
      </p:grpSp>
      <p:sp>
        <p:nvSpPr>
          <p:cNvPr id="21" name="TextBox 21"/>
          <p:cNvSpPr txBox="1"/>
          <p:nvPr/>
        </p:nvSpPr>
        <p:spPr>
          <a:xfrm>
            <a:off x="1174821" y="2211612"/>
            <a:ext cx="1844504" cy="448841"/>
          </a:xfrm>
          <a:prstGeom prst="rect">
            <a:avLst/>
          </a:prstGeom>
        </p:spPr>
        <p:txBody>
          <a:bodyPr lIns="0" tIns="0" rIns="0" bIns="0" rtlCol="0" anchor="t">
            <a:spAutoFit/>
          </a:bodyPr>
          <a:lstStyle/>
          <a:p>
            <a:pPr>
              <a:lnSpc>
                <a:spcPts val="3528"/>
              </a:lnSpc>
              <a:spcBef>
                <a:spcPct val="0"/>
              </a:spcBef>
            </a:pPr>
            <a:r>
              <a:rPr lang="en-US" sz="3267" spc="-193" dirty="0">
                <a:latin typeface="Open Sauce"/>
                <a:ea typeface="Open Sauce"/>
                <a:cs typeface="Open Sauce"/>
                <a:sym typeface="Open Sauce"/>
              </a:rPr>
              <a:t>TEAM</a:t>
            </a:r>
          </a:p>
        </p:txBody>
      </p:sp>
      <p:sp>
        <p:nvSpPr>
          <p:cNvPr id="24" name="TextBox 24"/>
          <p:cNvSpPr txBox="1"/>
          <p:nvPr/>
        </p:nvSpPr>
        <p:spPr>
          <a:xfrm>
            <a:off x="1053660" y="2729453"/>
            <a:ext cx="2997290" cy="1561774"/>
          </a:xfrm>
          <a:prstGeom prst="rect">
            <a:avLst/>
          </a:prstGeom>
        </p:spPr>
        <p:txBody>
          <a:bodyPr lIns="0" tIns="0" rIns="0" bIns="0" rtlCol="0" anchor="t">
            <a:spAutoFit/>
          </a:bodyPr>
          <a:lstStyle/>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Early career teachers</a:t>
            </a:r>
            <a:endParaRPr lang="en-US" sz="1200"/>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Mentor support</a:t>
            </a:r>
            <a:endParaRPr lang="en-US" sz="1363" b="1">
              <a:solidFill>
                <a:srgbClr val="005994"/>
              </a:solidFill>
              <a:latin typeface="Open Sauce Bold"/>
              <a:ea typeface="Open Sauce Bold"/>
              <a:cs typeface="Open Sauce Bold"/>
            </a:endParaRPr>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33" b="1">
                <a:solidFill>
                  <a:srgbClr val="005994"/>
                </a:solidFill>
                <a:latin typeface="Open Sauce Bold"/>
                <a:ea typeface="Open Sauce Bold"/>
                <a:cs typeface="Open Sauce Bold"/>
                <a:sym typeface="Open Sauce Bold"/>
              </a:rPr>
              <a:t>8-10-week learning modules</a:t>
            </a:r>
            <a:endParaRPr lang="en-US" sz="1333" b="1">
              <a:solidFill>
                <a:srgbClr val="005994"/>
              </a:solidFill>
              <a:latin typeface="Open Sauce Bold"/>
              <a:ea typeface="Open Sauce Bold"/>
              <a:cs typeface="Open Sauce Bold"/>
            </a:endParaRPr>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Success Determined by:</a:t>
            </a:r>
            <a:endParaRPr lang="en-US" sz="1363" b="1">
              <a:solidFill>
                <a:srgbClr val="005994"/>
              </a:solidFill>
              <a:latin typeface="Open Sauce Bold"/>
              <a:ea typeface="Open Sauce Bold"/>
              <a:cs typeface="Open Sauce Bold"/>
            </a:endParaRPr>
          </a:p>
          <a:p>
            <a:pPr>
              <a:lnSpc>
                <a:spcPts val="1663"/>
              </a:lnSpc>
            </a:pPr>
            <a:r>
              <a:rPr lang="en-US" sz="1333">
                <a:solidFill>
                  <a:srgbClr val="005994"/>
                </a:solidFill>
                <a:latin typeface="Open Sauce"/>
                <a:ea typeface="Open Sauce"/>
                <a:cs typeface="Open Sauce"/>
                <a:sym typeface="Open Sauce"/>
              </a:rPr>
              <a:t>New learning, impact on practice, impact on students </a:t>
            </a:r>
            <a:endParaRPr lang="en-US" sz="1333">
              <a:solidFill>
                <a:srgbClr val="005994"/>
              </a:solidFill>
              <a:latin typeface="Open Sauce"/>
              <a:ea typeface="Open Sauce"/>
              <a:cs typeface="Open Sauce"/>
            </a:endParaRPr>
          </a:p>
        </p:txBody>
      </p:sp>
      <p:grpSp>
        <p:nvGrpSpPr>
          <p:cNvPr id="15" name="Group 15" descr="educator evaluation and support&#10;all educators&#10;year-long process&#10;evaluated through analysis of performance and practice, student growth and development, whole-school learning"/>
          <p:cNvGrpSpPr/>
          <p:nvPr/>
        </p:nvGrpSpPr>
        <p:grpSpPr>
          <a:xfrm>
            <a:off x="6149553" y="1965365"/>
            <a:ext cx="5128076" cy="2966764"/>
            <a:chOff x="0" y="0"/>
            <a:chExt cx="3851090" cy="2227985"/>
          </a:xfrm>
        </p:grpSpPr>
        <p:sp>
          <p:nvSpPr>
            <p:cNvPr id="16" name="Freeform 16"/>
            <p:cNvSpPr/>
            <p:nvPr/>
          </p:nvSpPr>
          <p:spPr>
            <a:xfrm>
              <a:off x="0" y="0"/>
              <a:ext cx="3851090" cy="2227985"/>
            </a:xfrm>
            <a:custGeom>
              <a:avLst/>
              <a:gdLst/>
              <a:ahLst/>
              <a:cxnLst/>
              <a:rect l="l" t="t" r="r" b="b"/>
              <a:pathLst>
                <a:path w="3851090" h="2227985">
                  <a:moveTo>
                    <a:pt x="100647" y="0"/>
                  </a:moveTo>
                  <a:lnTo>
                    <a:pt x="3750443" y="0"/>
                  </a:lnTo>
                  <a:cubicBezTo>
                    <a:pt x="3777136" y="0"/>
                    <a:pt x="3802736" y="10604"/>
                    <a:pt x="3821611" y="29479"/>
                  </a:cubicBezTo>
                  <a:cubicBezTo>
                    <a:pt x="3840486" y="48354"/>
                    <a:pt x="3851090" y="73954"/>
                    <a:pt x="3851090" y="100647"/>
                  </a:cubicBezTo>
                  <a:lnTo>
                    <a:pt x="3851090" y="2127337"/>
                  </a:lnTo>
                  <a:cubicBezTo>
                    <a:pt x="3851090" y="2154031"/>
                    <a:pt x="3840486" y="2179631"/>
                    <a:pt x="3821611" y="2198506"/>
                  </a:cubicBezTo>
                  <a:cubicBezTo>
                    <a:pt x="3802736" y="2217381"/>
                    <a:pt x="3777136" y="2227985"/>
                    <a:pt x="3750443" y="2227985"/>
                  </a:cubicBezTo>
                  <a:lnTo>
                    <a:pt x="100647" y="2227985"/>
                  </a:lnTo>
                  <a:cubicBezTo>
                    <a:pt x="73954" y="2227985"/>
                    <a:pt x="48354" y="2217381"/>
                    <a:pt x="29479" y="2198506"/>
                  </a:cubicBezTo>
                  <a:cubicBezTo>
                    <a:pt x="10604" y="2179631"/>
                    <a:pt x="0" y="2154031"/>
                    <a:pt x="0" y="2127337"/>
                  </a:cubicBezTo>
                  <a:lnTo>
                    <a:pt x="0" y="100647"/>
                  </a:lnTo>
                  <a:cubicBezTo>
                    <a:pt x="0" y="73954"/>
                    <a:pt x="10604" y="48354"/>
                    <a:pt x="29479" y="29479"/>
                  </a:cubicBezTo>
                  <a:cubicBezTo>
                    <a:pt x="48354" y="10604"/>
                    <a:pt x="73954" y="0"/>
                    <a:pt x="100647" y="0"/>
                  </a:cubicBezTo>
                  <a:close/>
                </a:path>
              </a:pathLst>
            </a:custGeom>
            <a:solidFill>
              <a:srgbClr val="BBD6E1"/>
            </a:solidFill>
            <a:ln w="38100" cap="rnd">
              <a:solidFill>
                <a:srgbClr val="194166"/>
              </a:solidFill>
              <a:prstDash val="solid"/>
              <a:round/>
            </a:ln>
          </p:spPr>
          <p:txBody>
            <a:bodyPr/>
            <a:lstStyle/>
            <a:p>
              <a:endParaRPr lang="en-US" sz="1200"/>
            </a:p>
          </p:txBody>
        </p:sp>
        <p:sp>
          <p:nvSpPr>
            <p:cNvPr id="17" name="TextBox 17"/>
            <p:cNvSpPr txBox="1"/>
            <p:nvPr/>
          </p:nvSpPr>
          <p:spPr>
            <a:xfrm>
              <a:off x="0" y="0"/>
              <a:ext cx="3851090" cy="2227985"/>
            </a:xfrm>
            <a:prstGeom prst="rect">
              <a:avLst/>
            </a:prstGeom>
          </p:spPr>
          <p:txBody>
            <a:bodyPr lIns="31203" tIns="31203" rIns="31203" bIns="31203" rtlCol="0" anchor="ctr"/>
            <a:lstStyle/>
            <a:p>
              <a:pPr algn="ctr">
                <a:lnSpc>
                  <a:spcPts val="1919"/>
                </a:lnSpc>
                <a:spcBef>
                  <a:spcPct val="0"/>
                </a:spcBef>
              </a:pPr>
              <a:endParaRPr sz="1200"/>
            </a:p>
          </p:txBody>
        </p:sp>
      </p:grpSp>
      <p:sp>
        <p:nvSpPr>
          <p:cNvPr id="22" name="TextBox 22"/>
          <p:cNvSpPr txBox="1"/>
          <p:nvPr/>
        </p:nvSpPr>
        <p:spPr>
          <a:xfrm>
            <a:off x="8250340" y="2205987"/>
            <a:ext cx="2642786" cy="666849"/>
          </a:xfrm>
          <a:prstGeom prst="rect">
            <a:avLst/>
          </a:prstGeom>
        </p:spPr>
        <p:txBody>
          <a:bodyPr lIns="0" tIns="0" rIns="0" bIns="0" rtlCol="0" anchor="t">
            <a:spAutoFit/>
          </a:bodyPr>
          <a:lstStyle/>
          <a:p>
            <a:pPr algn="r">
              <a:lnSpc>
                <a:spcPts val="2621"/>
              </a:lnSpc>
              <a:spcBef>
                <a:spcPct val="0"/>
              </a:spcBef>
            </a:pPr>
            <a:r>
              <a:rPr lang="en-US" sz="2427" spc="-143" dirty="0">
                <a:latin typeface="Open Sauce"/>
                <a:ea typeface="Open Sauce"/>
                <a:cs typeface="Open Sauce"/>
                <a:sym typeface="Open Sauce"/>
              </a:rPr>
              <a:t>Educator Evaluation &amp; Support</a:t>
            </a:r>
          </a:p>
        </p:txBody>
      </p:sp>
      <p:sp>
        <p:nvSpPr>
          <p:cNvPr id="25" name="TextBox 25"/>
          <p:cNvSpPr txBox="1"/>
          <p:nvPr/>
        </p:nvSpPr>
        <p:spPr>
          <a:xfrm>
            <a:off x="7958810" y="2877983"/>
            <a:ext cx="2997290" cy="1472006"/>
          </a:xfrm>
          <a:prstGeom prst="rect">
            <a:avLst/>
          </a:prstGeom>
        </p:spPr>
        <p:txBody>
          <a:bodyPr lIns="0" tIns="0" rIns="0" bIns="0" rtlCol="0" anchor="t">
            <a:spAutoFit/>
          </a:bodyPr>
          <a:lstStyle/>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All Educators</a:t>
            </a:r>
            <a:endParaRPr lang="en-US" sz="1200"/>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Year-long process</a:t>
            </a:r>
            <a:endParaRPr lang="en-US" sz="1363" b="1">
              <a:solidFill>
                <a:srgbClr val="005994"/>
              </a:solidFill>
              <a:latin typeface="Open Sauce Bold"/>
              <a:ea typeface="Open Sauce Bold"/>
              <a:cs typeface="Open Sauce Bold"/>
            </a:endParaRPr>
          </a:p>
          <a:p>
            <a:pPr>
              <a:lnSpc>
                <a:spcPts val="681"/>
              </a:lnSpc>
            </a:pPr>
            <a:endParaRPr lang="en-US" sz="1363" b="1">
              <a:solidFill>
                <a:srgbClr val="005994"/>
              </a:solidFill>
              <a:latin typeface="Open Sauce Bold"/>
              <a:ea typeface="Open Sauce Bold"/>
              <a:cs typeface="Open Sauce Bold"/>
              <a:sym typeface="Open Sauce Bold"/>
            </a:endParaRPr>
          </a:p>
          <a:p>
            <a:pPr marL="294231" lvl="1" indent="-146904">
              <a:lnSpc>
                <a:spcPts val="1663"/>
              </a:lnSpc>
              <a:buFont typeface="Arial"/>
              <a:buChar char="•"/>
            </a:pPr>
            <a:r>
              <a:rPr lang="en-US" sz="1363" b="1">
                <a:solidFill>
                  <a:srgbClr val="005994"/>
                </a:solidFill>
                <a:latin typeface="Open Sauce Bold"/>
                <a:ea typeface="Open Sauce Bold"/>
                <a:cs typeface="Open Sauce Bold"/>
                <a:sym typeface="Open Sauce Bold"/>
              </a:rPr>
              <a:t>Evaluated through analysis of:</a:t>
            </a:r>
            <a:endParaRPr lang="en-US" sz="1363" b="1">
              <a:solidFill>
                <a:srgbClr val="005994"/>
              </a:solidFill>
              <a:latin typeface="Open Sauce Bold"/>
              <a:ea typeface="Open Sauce Bold"/>
              <a:cs typeface="Open Sauce Bold"/>
            </a:endParaRPr>
          </a:p>
          <a:p>
            <a:pPr>
              <a:lnSpc>
                <a:spcPts val="1663"/>
              </a:lnSpc>
            </a:pPr>
            <a:r>
              <a:rPr lang="en-US" sz="1333">
                <a:solidFill>
                  <a:srgbClr val="005994"/>
                </a:solidFill>
                <a:latin typeface="Open Sauce"/>
                <a:ea typeface="Open Sauce"/>
                <a:cs typeface="Open Sauce"/>
                <a:sym typeface="Open Sauce"/>
              </a:rPr>
              <a:t>Performance and practice, student growth and development, whole-school learning</a:t>
            </a:r>
            <a:endParaRPr lang="en-US" sz="1333">
              <a:solidFill>
                <a:srgbClr val="005994"/>
              </a:solidFill>
              <a:latin typeface="Open Sauce"/>
              <a:ea typeface="Open Sauce"/>
              <a:cs typeface="Open Sauce"/>
            </a:endParaRPr>
          </a:p>
        </p:txBody>
      </p:sp>
      <p:grpSp>
        <p:nvGrpSpPr>
          <p:cNvPr id="18" name="Group 18" descr="both&#10;teacher outcomes&#10;collaboration&#10;high-quality feedback&#10;standards-based&#10;professional learning&#10;data-based decisions&#10;&#10;student outcomes&#10;data-based decisions&#10;improved student learning"/>
          <p:cNvGrpSpPr/>
          <p:nvPr/>
        </p:nvGrpSpPr>
        <p:grpSpPr>
          <a:xfrm>
            <a:off x="4259226" y="1836225"/>
            <a:ext cx="3490034" cy="3279419"/>
            <a:chOff x="0" y="0"/>
            <a:chExt cx="2620951" cy="2462783"/>
          </a:xfrm>
        </p:grpSpPr>
        <p:sp>
          <p:nvSpPr>
            <p:cNvPr id="19" name="Freeform 19"/>
            <p:cNvSpPr/>
            <p:nvPr/>
          </p:nvSpPr>
          <p:spPr>
            <a:xfrm>
              <a:off x="0" y="0"/>
              <a:ext cx="2620951" cy="2462783"/>
            </a:xfrm>
            <a:custGeom>
              <a:avLst/>
              <a:gdLst/>
              <a:ahLst/>
              <a:cxnLst/>
              <a:rect l="l" t="t" r="r" b="b"/>
              <a:pathLst>
                <a:path w="2620951" h="2462783">
                  <a:moveTo>
                    <a:pt x="147886" y="0"/>
                  </a:moveTo>
                  <a:lnTo>
                    <a:pt x="2473065" y="0"/>
                  </a:lnTo>
                  <a:cubicBezTo>
                    <a:pt x="2554740" y="0"/>
                    <a:pt x="2620951" y="66211"/>
                    <a:pt x="2620951" y="147886"/>
                  </a:cubicBezTo>
                  <a:lnTo>
                    <a:pt x="2620951" y="2314897"/>
                  </a:lnTo>
                  <a:cubicBezTo>
                    <a:pt x="2620951" y="2354119"/>
                    <a:pt x="2605370" y="2391734"/>
                    <a:pt x="2577636" y="2419468"/>
                  </a:cubicBezTo>
                  <a:cubicBezTo>
                    <a:pt x="2549902" y="2447202"/>
                    <a:pt x="2512287" y="2462783"/>
                    <a:pt x="2473065" y="2462783"/>
                  </a:cubicBezTo>
                  <a:lnTo>
                    <a:pt x="147886" y="2462783"/>
                  </a:lnTo>
                  <a:cubicBezTo>
                    <a:pt x="66211" y="2462783"/>
                    <a:pt x="0" y="2396572"/>
                    <a:pt x="0" y="2314897"/>
                  </a:cubicBezTo>
                  <a:lnTo>
                    <a:pt x="0" y="147886"/>
                  </a:lnTo>
                  <a:cubicBezTo>
                    <a:pt x="0" y="66211"/>
                    <a:pt x="66211" y="0"/>
                    <a:pt x="147886" y="0"/>
                  </a:cubicBezTo>
                  <a:close/>
                </a:path>
              </a:pathLst>
            </a:custGeom>
            <a:solidFill>
              <a:schemeClr val="tx2">
                <a:lumMod val="75000"/>
              </a:schemeClr>
            </a:solidFill>
            <a:ln w="38100" cap="rnd">
              <a:solidFill>
                <a:srgbClr val="194166"/>
              </a:solidFill>
              <a:prstDash val="solid"/>
              <a:round/>
            </a:ln>
          </p:spPr>
          <p:txBody>
            <a:bodyPr/>
            <a:lstStyle/>
            <a:p>
              <a:endParaRPr lang="en-US" sz="1200"/>
            </a:p>
          </p:txBody>
        </p:sp>
        <p:sp>
          <p:nvSpPr>
            <p:cNvPr id="20" name="TextBox 20"/>
            <p:cNvSpPr txBox="1"/>
            <p:nvPr/>
          </p:nvSpPr>
          <p:spPr>
            <a:xfrm>
              <a:off x="0" y="0"/>
              <a:ext cx="2620951" cy="2462783"/>
            </a:xfrm>
            <a:prstGeom prst="rect">
              <a:avLst/>
            </a:prstGeom>
          </p:spPr>
          <p:txBody>
            <a:bodyPr lIns="31203" tIns="31203" rIns="31203" bIns="31203" rtlCol="0" anchor="ctr"/>
            <a:lstStyle/>
            <a:p>
              <a:pPr algn="ctr">
                <a:lnSpc>
                  <a:spcPts val="1919"/>
                </a:lnSpc>
                <a:spcBef>
                  <a:spcPct val="0"/>
                </a:spcBef>
              </a:pPr>
              <a:endParaRPr sz="1200"/>
            </a:p>
          </p:txBody>
        </p:sp>
      </p:grpSp>
      <p:sp>
        <p:nvSpPr>
          <p:cNvPr id="23" name="TextBox 23"/>
          <p:cNvSpPr txBox="1"/>
          <p:nvPr/>
        </p:nvSpPr>
        <p:spPr>
          <a:xfrm>
            <a:off x="5488277" y="2078190"/>
            <a:ext cx="1031931" cy="397545"/>
          </a:xfrm>
          <a:prstGeom prst="rect">
            <a:avLst/>
          </a:prstGeom>
        </p:spPr>
        <p:txBody>
          <a:bodyPr lIns="0" tIns="0" rIns="0" bIns="0" rtlCol="0" anchor="t">
            <a:spAutoFit/>
          </a:bodyPr>
          <a:lstStyle/>
          <a:p>
            <a:pPr algn="ctr">
              <a:lnSpc>
                <a:spcPts val="3053"/>
              </a:lnSpc>
              <a:spcBef>
                <a:spcPct val="0"/>
              </a:spcBef>
            </a:pPr>
            <a:r>
              <a:rPr lang="en-US" sz="2827" b="1" spc="-167" dirty="0">
                <a:solidFill>
                  <a:srgbClr val="FFFFFF"/>
                </a:solidFill>
                <a:latin typeface="Open Sauce Bold"/>
                <a:ea typeface="Open Sauce Bold"/>
                <a:cs typeface="Open Sauce Bold"/>
                <a:sym typeface="Open Sauce Bold"/>
              </a:rPr>
              <a:t>Both</a:t>
            </a:r>
          </a:p>
        </p:txBody>
      </p:sp>
      <p:sp>
        <p:nvSpPr>
          <p:cNvPr id="26" name="TextBox 26"/>
          <p:cNvSpPr txBox="1"/>
          <p:nvPr/>
        </p:nvSpPr>
        <p:spPr>
          <a:xfrm>
            <a:off x="4522564" y="2572773"/>
            <a:ext cx="2800181" cy="2165401"/>
          </a:xfrm>
          <a:prstGeom prst="rect">
            <a:avLst/>
          </a:prstGeom>
        </p:spPr>
        <p:txBody>
          <a:bodyPr lIns="0" tIns="0" rIns="0" bIns="0" rtlCol="0" anchor="t">
            <a:spAutoFit/>
          </a:bodyPr>
          <a:lstStyle/>
          <a:p>
            <a:pPr>
              <a:lnSpc>
                <a:spcPts val="1663"/>
              </a:lnSpc>
            </a:pPr>
            <a:r>
              <a:rPr lang="en-US" sz="1363" b="1" dirty="0">
                <a:solidFill>
                  <a:srgbClr val="FFFFFF"/>
                </a:solidFill>
                <a:latin typeface="Open Sauce Bold"/>
                <a:ea typeface="Open Sauce Bold"/>
                <a:cs typeface="Open Sauce Bold"/>
                <a:sym typeface="Open Sauce Bold"/>
              </a:rPr>
              <a:t>Teacher outcomes</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Collaboration</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High-quality feedback</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Standards-based professional learning</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Data-based decisions</a:t>
            </a:r>
          </a:p>
          <a:p>
            <a:pPr>
              <a:lnSpc>
                <a:spcPts val="1663"/>
              </a:lnSpc>
            </a:pPr>
            <a:endParaRPr lang="en-US" sz="1363" dirty="0">
              <a:solidFill>
                <a:srgbClr val="FFFFFF"/>
              </a:solidFill>
              <a:latin typeface="Open Sauce"/>
              <a:ea typeface="Open Sauce"/>
              <a:cs typeface="Open Sauce"/>
              <a:sym typeface="Open Sauce"/>
            </a:endParaRPr>
          </a:p>
          <a:p>
            <a:pPr>
              <a:lnSpc>
                <a:spcPts val="1663"/>
              </a:lnSpc>
            </a:pPr>
            <a:r>
              <a:rPr lang="en-US" sz="1363" b="1" dirty="0">
                <a:solidFill>
                  <a:srgbClr val="FFFFFF"/>
                </a:solidFill>
                <a:latin typeface="Open Sauce Bold"/>
                <a:ea typeface="Open Sauce Bold"/>
                <a:cs typeface="Open Sauce Bold"/>
                <a:sym typeface="Open Sauce Bold"/>
              </a:rPr>
              <a:t>Student outcomes</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Data-based decisions</a:t>
            </a:r>
          </a:p>
          <a:p>
            <a:pPr marL="294457" lvl="1" indent="-147229">
              <a:lnSpc>
                <a:spcPts val="1663"/>
              </a:lnSpc>
              <a:buFont typeface="Arial"/>
              <a:buChar char="•"/>
            </a:pPr>
            <a:r>
              <a:rPr lang="en-US" sz="1363" dirty="0">
                <a:solidFill>
                  <a:srgbClr val="FFFFFF"/>
                </a:solidFill>
                <a:latin typeface="Open Sauce"/>
                <a:ea typeface="Open Sauce"/>
                <a:cs typeface="Open Sauce"/>
                <a:sym typeface="Open Sauce"/>
              </a:rPr>
              <a:t>Improved student learning</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2" name="TextBox 12"/>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43</a:t>
            </a:r>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5" name="TextBox 15"/>
          <p:cNvSpPr txBox="1">
            <a:spLocks noGrp="1"/>
          </p:cNvSpPr>
          <p:nvPr>
            <p:ph type="title" idx="4294967295"/>
          </p:nvPr>
        </p:nvSpPr>
        <p:spPr>
          <a:xfrm>
            <a:off x="685801" y="730250"/>
            <a:ext cx="7288375"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Bold"/>
                <a:cs typeface="Open Sauce Bold"/>
                <a:sym typeface="Open Sauce Bold"/>
              </a:rPr>
              <a:t>CONNECTING </a:t>
            </a:r>
            <a:r>
              <a:rPr lang="en-US" sz="4234" b="1" spc="-251" dirty="0">
                <a:solidFill>
                  <a:srgbClr val="005994"/>
                </a:solidFill>
                <a:latin typeface="Open Sauce Bold" panose="020B0604020202020204" charset="0"/>
                <a:ea typeface="Open Sauce"/>
                <a:cs typeface="Open Sauce"/>
                <a:sym typeface="Open Sauce"/>
              </a:rPr>
              <a:t>THE DOTS</a:t>
            </a:r>
            <a:endParaRPr lang="en-US" sz="4234" b="1" spc="-251" dirty="0">
              <a:solidFill>
                <a:srgbClr val="005994"/>
              </a:solidFill>
              <a:latin typeface="Open Sauce Bold" panose="020B0604020202020204" charset="0"/>
              <a:ea typeface="Open Sauce"/>
              <a:cs typeface="Open Sauce"/>
            </a:endParaRPr>
          </a:p>
        </p:txBody>
      </p:sp>
      <p:sp>
        <p:nvSpPr>
          <p:cNvPr id="17" name="TextBox 17"/>
          <p:cNvSpPr txBox="1"/>
          <p:nvPr/>
        </p:nvSpPr>
        <p:spPr>
          <a:xfrm>
            <a:off x="775262" y="1374645"/>
            <a:ext cx="7244248" cy="244811"/>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TEAM, Teacher Evaluation, and Common Core Standards Work Together</a:t>
            </a:r>
          </a:p>
        </p:txBody>
      </p:sp>
      <p:sp>
        <p:nvSpPr>
          <p:cNvPr id="16" name="TextBox 16"/>
          <p:cNvSpPr txBox="1"/>
          <p:nvPr/>
        </p:nvSpPr>
        <p:spPr>
          <a:xfrm>
            <a:off x="775262" y="1871168"/>
            <a:ext cx="3934180" cy="2489015"/>
          </a:xfrm>
          <a:prstGeom prst="rect">
            <a:avLst/>
          </a:prstGeom>
        </p:spPr>
        <p:txBody>
          <a:bodyPr lIns="0" tIns="0" rIns="0" bIns="0" rtlCol="0" anchor="t">
            <a:spAutoFit/>
          </a:bodyPr>
          <a:lstStyle/>
          <a:p>
            <a:pPr>
              <a:lnSpc>
                <a:spcPts val="2053"/>
              </a:lnSpc>
            </a:pPr>
            <a:r>
              <a:rPr lang="en-US" sz="1433" b="1" dirty="0">
                <a:solidFill>
                  <a:srgbClr val="005994"/>
                </a:solidFill>
                <a:latin typeface="Open Sauce Bold"/>
                <a:ea typeface="Open Sauce Bold"/>
                <a:cs typeface="Open Sauce Bold"/>
                <a:sym typeface="Open Sauce Bold"/>
              </a:rPr>
              <a:t>As I worked with my mentor, I realized that if I wanted my students to think more deeply about content and be more independent learners, I needed to think differently about my practice. </a:t>
            </a:r>
          </a:p>
          <a:p>
            <a:pPr>
              <a:lnSpc>
                <a:spcPts val="733"/>
              </a:lnSpc>
            </a:pPr>
            <a:endParaRPr lang="en-US" sz="1466" b="1" dirty="0">
              <a:solidFill>
                <a:srgbClr val="005994"/>
              </a:solidFill>
              <a:latin typeface="Open Sauce Bold"/>
              <a:ea typeface="Open Sauce Bold"/>
              <a:cs typeface="Open Sauce Bold"/>
              <a:sym typeface="Open Sauce Bold"/>
            </a:endParaRPr>
          </a:p>
          <a:p>
            <a:pPr>
              <a:lnSpc>
                <a:spcPts val="2053"/>
              </a:lnSpc>
              <a:spcBef>
                <a:spcPct val="0"/>
              </a:spcBef>
            </a:pPr>
            <a:r>
              <a:rPr lang="en-US" sz="1466" b="1" dirty="0">
                <a:solidFill>
                  <a:srgbClr val="005994"/>
                </a:solidFill>
                <a:latin typeface="Open Sauce Bold"/>
                <a:ea typeface="Open Sauce Bold"/>
                <a:cs typeface="Open Sauce Bold"/>
                <a:sym typeface="Open Sauce Bold"/>
              </a:rPr>
              <a:t>As a result, I drafted possible goals for my TEAM Modules that supported my student learning goal that I developed as part of my teacher evaluation and support plan.</a:t>
            </a:r>
          </a:p>
        </p:txBody>
      </p:sp>
      <p:sp>
        <p:nvSpPr>
          <p:cNvPr id="13" name="TextBox 13"/>
          <p:cNvSpPr txBox="1"/>
          <p:nvPr/>
        </p:nvSpPr>
        <p:spPr>
          <a:xfrm>
            <a:off x="775262" y="4428879"/>
            <a:ext cx="3179729" cy="525978"/>
          </a:xfrm>
          <a:prstGeom prst="rect">
            <a:avLst/>
          </a:prstGeom>
        </p:spPr>
        <p:txBody>
          <a:bodyPr lIns="0" tIns="0" rIns="0" bIns="0" rtlCol="0" anchor="t">
            <a:spAutoFit/>
          </a:bodyPr>
          <a:lstStyle/>
          <a:p>
            <a:pPr>
              <a:lnSpc>
                <a:spcPts val="2239"/>
              </a:lnSpc>
            </a:pPr>
            <a:r>
              <a:rPr lang="en-US" sz="1599" i="1" dirty="0">
                <a:solidFill>
                  <a:srgbClr val="005994"/>
                </a:solidFill>
                <a:latin typeface="Open Sauce Italics"/>
                <a:ea typeface="Open Sauce Italics"/>
                <a:cs typeface="Open Sauce Italics"/>
                <a:sym typeface="Open Sauce Italics"/>
              </a:rPr>
              <a:t>Grade 8 History Teacher</a:t>
            </a:r>
          </a:p>
          <a:p>
            <a:pPr>
              <a:lnSpc>
                <a:spcPts val="2053"/>
              </a:lnSpc>
              <a:spcBef>
                <a:spcPct val="0"/>
              </a:spcBef>
            </a:pPr>
            <a:r>
              <a:rPr lang="en-US" sz="1433" dirty="0">
                <a:solidFill>
                  <a:srgbClr val="005994"/>
                </a:solidFill>
                <a:latin typeface="Open Sauce"/>
                <a:ea typeface="Open Sauce"/>
                <a:cs typeface="Open Sauce"/>
                <a:sym typeface="Open Sauce"/>
              </a:rPr>
              <a:t>FORMER </a:t>
            </a:r>
            <a:r>
              <a:rPr lang="en-US" sz="1433" dirty="0">
                <a:solidFill>
                  <a:srgbClr val="005994"/>
                </a:solidFill>
                <a:latin typeface="Open Sauce Bold"/>
                <a:ea typeface="Open Sauce Bold"/>
                <a:cs typeface="Open Sauce Bold"/>
                <a:sym typeface="Open Sauce Bold"/>
              </a:rPr>
              <a:t>TEAM </a:t>
            </a:r>
            <a:r>
              <a:rPr lang="en-US" sz="1433" dirty="0">
                <a:solidFill>
                  <a:srgbClr val="005994"/>
                </a:solidFill>
                <a:latin typeface="Open Sauce"/>
                <a:ea typeface="Open Sauce"/>
                <a:cs typeface="Open Sauce"/>
                <a:sym typeface="Open Sauce"/>
              </a:rPr>
              <a:t>PARTICIPANT</a:t>
            </a:r>
            <a:endParaRPr lang="en-US" sz="1433" dirty="0">
              <a:solidFill>
                <a:srgbClr val="005994"/>
              </a:solidFill>
              <a:latin typeface="Open Sauce"/>
              <a:ea typeface="Open Sauce"/>
              <a:cs typeface="Open Sauce"/>
            </a:endParaRPr>
          </a:p>
        </p:txBody>
      </p:sp>
      <p:grpSp>
        <p:nvGrpSpPr>
          <p:cNvPr id="10" name="Group 10" descr="image of quotes"/>
          <p:cNvGrpSpPr/>
          <p:nvPr/>
        </p:nvGrpSpPr>
        <p:grpSpPr>
          <a:xfrm rot="-10800000">
            <a:off x="1907513" y="5197335"/>
            <a:ext cx="915227" cy="697640"/>
            <a:chOff x="0" y="0"/>
            <a:chExt cx="1830455" cy="1395280"/>
          </a:xfrm>
        </p:grpSpPr>
        <p:sp>
          <p:nvSpPr>
            <p:cNvPr id="11" name="Freeform 11"/>
            <p:cNvSpPr/>
            <p:nvPr/>
          </p:nvSpPr>
          <p:spPr>
            <a:xfrm>
              <a:off x="61230" y="50670"/>
              <a:ext cx="1769225" cy="1344611"/>
            </a:xfrm>
            <a:custGeom>
              <a:avLst/>
              <a:gdLst/>
              <a:ahLst/>
              <a:cxnLst/>
              <a:rect l="l" t="t" r="r" b="b"/>
              <a:pathLst>
                <a:path w="1769225" h="1344611">
                  <a:moveTo>
                    <a:pt x="0" y="0"/>
                  </a:moveTo>
                  <a:lnTo>
                    <a:pt x="1769225" y="0"/>
                  </a:lnTo>
                  <a:lnTo>
                    <a:pt x="1769225" y="1344610"/>
                  </a:lnTo>
                  <a:lnTo>
                    <a:pt x="0" y="13446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2" name="Freeform 12"/>
            <p:cNvSpPr/>
            <p:nvPr/>
          </p:nvSpPr>
          <p:spPr>
            <a:xfrm>
              <a:off x="0" y="0"/>
              <a:ext cx="1769225" cy="1344611"/>
            </a:xfrm>
            <a:custGeom>
              <a:avLst/>
              <a:gdLst/>
              <a:ahLst/>
              <a:cxnLst/>
              <a:rect l="l" t="t" r="r" b="b"/>
              <a:pathLst>
                <a:path w="1769225" h="1344611">
                  <a:moveTo>
                    <a:pt x="0" y="0"/>
                  </a:moveTo>
                  <a:lnTo>
                    <a:pt x="1769225" y="0"/>
                  </a:lnTo>
                  <a:lnTo>
                    <a:pt x="1769225" y="1344611"/>
                  </a:lnTo>
                  <a:lnTo>
                    <a:pt x="0" y="13446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grpSp>
      <p:sp>
        <p:nvSpPr>
          <p:cNvPr id="9" name="Freeform 9">
            <a:extLst>
              <a:ext uri="{C183D7F6-B498-43B3-948B-1728B52AA6E4}">
                <adec:decorative xmlns:adec="http://schemas.microsoft.com/office/drawing/2017/decorative" val="1"/>
              </a:ext>
            </a:extLst>
          </p:cNvPr>
          <p:cNvSpPr/>
          <p:nvPr/>
        </p:nvSpPr>
        <p:spPr>
          <a:xfrm>
            <a:off x="5174832" y="1890790"/>
            <a:ext cx="5984729" cy="3858953"/>
          </a:xfrm>
          <a:custGeom>
            <a:avLst/>
            <a:gdLst/>
            <a:ahLst/>
            <a:cxnLst/>
            <a:rect l="l" t="t" r="r" b="b"/>
            <a:pathLst>
              <a:path w="8977093" h="5788430">
                <a:moveTo>
                  <a:pt x="0" y="0"/>
                </a:moveTo>
                <a:lnTo>
                  <a:pt x="8977093" y="0"/>
                </a:lnTo>
                <a:lnTo>
                  <a:pt x="8977093" y="5788430"/>
                </a:lnTo>
                <a:lnTo>
                  <a:pt x="0" y="5788430"/>
                </a:lnTo>
                <a:lnTo>
                  <a:pt x="0" y="0"/>
                </a:lnTo>
                <a:close/>
              </a:path>
            </a:pathLst>
          </a:custGeom>
          <a:blipFill>
            <a:blip r:embed="rId7"/>
            <a:stretch>
              <a:fillRect l="-1195" t="-9319" r="-43043" b="-39437"/>
            </a:stretch>
          </a:blipFill>
        </p:spPr>
        <p:txBody>
          <a:bodyPr/>
          <a:lstStyle/>
          <a:p>
            <a:endParaRPr lang="en-US" sz="1200"/>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4" name="TextBox 1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44</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0" name="TextBox 10"/>
          <p:cNvSpPr txBox="1">
            <a:spLocks noGrp="1"/>
          </p:cNvSpPr>
          <p:nvPr>
            <p:ph type="title" idx="4294967295"/>
          </p:nvPr>
        </p:nvSpPr>
        <p:spPr>
          <a:xfrm>
            <a:off x="685801" y="730250"/>
            <a:ext cx="7288375"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panose="020B0604020202020204" charset="0"/>
                <a:ea typeface="Open Sauce"/>
                <a:cs typeface="Open Sauce"/>
                <a:sym typeface="Open Sauce"/>
              </a:rPr>
              <a:t>INTERSECTING</a:t>
            </a:r>
            <a:r>
              <a:rPr lang="en-US" sz="4234" b="1" spc="-251" dirty="0">
                <a:solidFill>
                  <a:srgbClr val="005994"/>
                </a:solidFill>
                <a:latin typeface="Open Sauce Bold" panose="020B0604020202020204" charset="0"/>
                <a:ea typeface="Open Sauce Bold"/>
                <a:cs typeface="Open Sauce Bold"/>
                <a:sym typeface="Open Sauce Bold"/>
              </a:rPr>
              <a:t> GOALS</a:t>
            </a:r>
          </a:p>
        </p:txBody>
      </p:sp>
      <p:sp>
        <p:nvSpPr>
          <p:cNvPr id="15" name="TextBox 15"/>
          <p:cNvSpPr txBox="1"/>
          <p:nvPr/>
        </p:nvSpPr>
        <p:spPr>
          <a:xfrm>
            <a:off x="802153" y="1469086"/>
            <a:ext cx="9650335" cy="244811"/>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highlight>
                  <a:srgbClr val="FFFF00"/>
                </a:highlight>
                <a:latin typeface="Open Sauce Italics"/>
                <a:ea typeface="Open Sauce Italics"/>
                <a:cs typeface="Open Sauce Italics"/>
                <a:sym typeface="Open Sauce Italics"/>
              </a:rPr>
              <a:t>Example of TEAM, Teacher Evaluation, and Common Core Standards Working Together</a:t>
            </a:r>
          </a:p>
        </p:txBody>
      </p:sp>
      <p:sp>
        <p:nvSpPr>
          <p:cNvPr id="11" name="TextBox 11"/>
          <p:cNvSpPr txBox="1"/>
          <p:nvPr/>
        </p:nvSpPr>
        <p:spPr>
          <a:xfrm>
            <a:off x="775262" y="1871168"/>
            <a:ext cx="5381910" cy="244811"/>
          </a:xfrm>
          <a:prstGeom prst="rect">
            <a:avLst/>
          </a:prstGeom>
        </p:spPr>
        <p:txBody>
          <a:bodyPr lIns="0" tIns="0" rIns="0" bIns="0" rtlCol="0" anchor="t">
            <a:spAutoFit/>
          </a:bodyPr>
          <a:lstStyle/>
          <a:p>
            <a:pPr>
              <a:lnSpc>
                <a:spcPts val="2053"/>
              </a:lnSpc>
              <a:spcBef>
                <a:spcPct val="0"/>
              </a:spcBef>
            </a:pPr>
            <a:r>
              <a:rPr lang="en-US" sz="1466" b="1" dirty="0">
                <a:solidFill>
                  <a:srgbClr val="2F945C"/>
                </a:solidFill>
                <a:latin typeface="Open Sauce Bold"/>
                <a:ea typeface="Open Sauce Bold"/>
                <a:cs typeface="Open Sauce Bold"/>
                <a:sym typeface="Open Sauce Bold"/>
              </a:rPr>
              <a:t>TEACHER EVALUATION STUDENT LEARNING GOAL (SLO): </a:t>
            </a:r>
          </a:p>
        </p:txBody>
      </p:sp>
      <p:sp>
        <p:nvSpPr>
          <p:cNvPr id="16" name="TextBox 16"/>
          <p:cNvSpPr txBox="1"/>
          <p:nvPr/>
        </p:nvSpPr>
        <p:spPr>
          <a:xfrm>
            <a:off x="775263" y="2157764"/>
            <a:ext cx="7427763" cy="465320"/>
          </a:xfrm>
          <a:prstGeom prst="rect">
            <a:avLst/>
          </a:prstGeom>
        </p:spPr>
        <p:txBody>
          <a:bodyPr lIns="0" tIns="0" rIns="0" bIns="0" rtlCol="0" anchor="t">
            <a:spAutoFit/>
          </a:bodyPr>
          <a:lstStyle/>
          <a:p>
            <a:pPr>
              <a:lnSpc>
                <a:spcPts val="1866"/>
              </a:lnSpc>
              <a:spcBef>
                <a:spcPct val="0"/>
              </a:spcBef>
            </a:pPr>
            <a:r>
              <a:rPr lang="en-US" sz="1333" dirty="0">
                <a:solidFill>
                  <a:srgbClr val="2F945C"/>
                </a:solidFill>
                <a:latin typeface="Open Sauce"/>
                <a:ea typeface="Open Sauce"/>
                <a:cs typeface="Open Sauce"/>
                <a:sym typeface="Open Sauce"/>
              </a:rPr>
              <a:t>Students will improve their competence in reading comprehension of informational texts using the concepts, themes and information presented in history. </a:t>
            </a:r>
          </a:p>
        </p:txBody>
      </p:sp>
      <p:sp>
        <p:nvSpPr>
          <p:cNvPr id="17" name="TextBox 17"/>
          <p:cNvSpPr txBox="1"/>
          <p:nvPr/>
        </p:nvSpPr>
        <p:spPr>
          <a:xfrm>
            <a:off x="775262" y="2815578"/>
            <a:ext cx="5381910" cy="244811"/>
          </a:xfrm>
          <a:prstGeom prst="rect">
            <a:avLst/>
          </a:prstGeom>
        </p:spPr>
        <p:txBody>
          <a:bodyPr lIns="0" tIns="0" rIns="0" bIns="0" rtlCol="0" anchor="t">
            <a:spAutoFit/>
          </a:bodyPr>
          <a:lstStyle/>
          <a:p>
            <a:pPr>
              <a:lnSpc>
                <a:spcPts val="2053"/>
              </a:lnSpc>
              <a:spcBef>
                <a:spcPct val="0"/>
              </a:spcBef>
            </a:pPr>
            <a:r>
              <a:rPr lang="en-US" sz="1466" b="1">
                <a:solidFill>
                  <a:srgbClr val="005994"/>
                </a:solidFill>
                <a:latin typeface="Open Sauce Bold"/>
                <a:ea typeface="Open Sauce Bold"/>
                <a:cs typeface="Open Sauce Bold"/>
                <a:sym typeface="Open Sauce Bold"/>
              </a:rPr>
              <a:t>TEAM MODULE GOALS:</a:t>
            </a:r>
          </a:p>
        </p:txBody>
      </p:sp>
      <p:grpSp>
        <p:nvGrpSpPr>
          <p:cNvPr id="19" name="Group 19" descr="module 1 I will learn and apply a variety of strategies to create a learning environment where students feel invited to share their views without fear of judgment.&#10;"/>
          <p:cNvGrpSpPr/>
          <p:nvPr/>
        </p:nvGrpSpPr>
        <p:grpSpPr>
          <a:xfrm>
            <a:off x="839954" y="3178377"/>
            <a:ext cx="2655189" cy="1403487"/>
            <a:chOff x="0" y="0"/>
            <a:chExt cx="1993997" cy="1053993"/>
          </a:xfrm>
        </p:grpSpPr>
        <p:sp>
          <p:nvSpPr>
            <p:cNvPr id="20" name="Freeform 20"/>
            <p:cNvSpPr/>
            <p:nvPr/>
          </p:nvSpPr>
          <p:spPr>
            <a:xfrm>
              <a:off x="0" y="0"/>
              <a:ext cx="1993997" cy="1053993"/>
            </a:xfrm>
            <a:custGeom>
              <a:avLst/>
              <a:gdLst/>
              <a:ahLst/>
              <a:cxnLst/>
              <a:rect l="l" t="t" r="r" b="b"/>
              <a:pathLst>
                <a:path w="1993997" h="1053993">
                  <a:moveTo>
                    <a:pt x="77754" y="0"/>
                  </a:moveTo>
                  <a:lnTo>
                    <a:pt x="1916243" y="0"/>
                  </a:lnTo>
                  <a:cubicBezTo>
                    <a:pt x="1936865" y="0"/>
                    <a:pt x="1956642" y="8192"/>
                    <a:pt x="1971224" y="22774"/>
                  </a:cubicBezTo>
                  <a:cubicBezTo>
                    <a:pt x="1985805" y="37355"/>
                    <a:pt x="1993997" y="57132"/>
                    <a:pt x="1993997" y="77754"/>
                  </a:cubicBezTo>
                  <a:lnTo>
                    <a:pt x="1993997" y="976239"/>
                  </a:lnTo>
                  <a:cubicBezTo>
                    <a:pt x="1993997" y="996861"/>
                    <a:pt x="1985805" y="1016638"/>
                    <a:pt x="1971224" y="1031219"/>
                  </a:cubicBezTo>
                  <a:cubicBezTo>
                    <a:pt x="1956642" y="1045801"/>
                    <a:pt x="1936865" y="1053993"/>
                    <a:pt x="1916243" y="1053993"/>
                  </a:cubicBezTo>
                  <a:lnTo>
                    <a:pt x="77754" y="1053993"/>
                  </a:lnTo>
                  <a:cubicBezTo>
                    <a:pt x="57132" y="1053993"/>
                    <a:pt x="37355" y="1045801"/>
                    <a:pt x="22774" y="1031219"/>
                  </a:cubicBezTo>
                  <a:cubicBezTo>
                    <a:pt x="8192" y="1016638"/>
                    <a:pt x="0" y="996861"/>
                    <a:pt x="0" y="976239"/>
                  </a:cubicBezTo>
                  <a:lnTo>
                    <a:pt x="0" y="77754"/>
                  </a:lnTo>
                  <a:cubicBezTo>
                    <a:pt x="0" y="57132"/>
                    <a:pt x="8192" y="37355"/>
                    <a:pt x="22774" y="22774"/>
                  </a:cubicBezTo>
                  <a:cubicBezTo>
                    <a:pt x="37355" y="8192"/>
                    <a:pt x="57132" y="0"/>
                    <a:pt x="77754" y="0"/>
                  </a:cubicBezTo>
                  <a:close/>
                </a:path>
              </a:pathLst>
            </a:custGeom>
            <a:solidFill>
              <a:srgbClr val="4E97BB"/>
            </a:solidFill>
            <a:ln cap="rnd">
              <a:noFill/>
              <a:prstDash val="solid"/>
              <a:round/>
            </a:ln>
          </p:spPr>
          <p:txBody>
            <a:bodyPr/>
            <a:lstStyle/>
            <a:p>
              <a:endParaRPr lang="en-US" sz="1200"/>
            </a:p>
          </p:txBody>
        </p:sp>
        <p:sp>
          <p:nvSpPr>
            <p:cNvPr id="21" name="TextBox 21"/>
            <p:cNvSpPr txBox="1"/>
            <p:nvPr/>
          </p:nvSpPr>
          <p:spPr>
            <a:xfrm>
              <a:off x="0" y="0"/>
              <a:ext cx="1993997" cy="1053993"/>
            </a:xfrm>
            <a:prstGeom prst="rect">
              <a:avLst/>
            </a:prstGeom>
          </p:spPr>
          <p:txBody>
            <a:bodyPr lIns="31203" tIns="31203" rIns="31203" bIns="31203" rtlCol="0" anchor="ctr"/>
            <a:lstStyle/>
            <a:p>
              <a:pPr algn="ctr">
                <a:lnSpc>
                  <a:spcPts val="1919"/>
                </a:lnSpc>
                <a:spcBef>
                  <a:spcPct val="0"/>
                </a:spcBef>
              </a:pPr>
              <a:endParaRPr sz="1200"/>
            </a:p>
          </p:txBody>
        </p:sp>
      </p:grpSp>
      <p:sp>
        <p:nvSpPr>
          <p:cNvPr id="28" name="TextBox 28"/>
          <p:cNvSpPr txBox="1"/>
          <p:nvPr/>
        </p:nvSpPr>
        <p:spPr>
          <a:xfrm>
            <a:off x="999088" y="3375343"/>
            <a:ext cx="2248560" cy="884538"/>
          </a:xfrm>
          <a:prstGeom prst="rect">
            <a:avLst/>
          </a:prstGeom>
        </p:spPr>
        <p:txBody>
          <a:bodyPr lIns="0" tIns="0" rIns="0" bIns="0" rtlCol="0" anchor="t">
            <a:spAutoFit/>
          </a:bodyPr>
          <a:lstStyle/>
          <a:p>
            <a:pPr>
              <a:lnSpc>
                <a:spcPts val="1493"/>
              </a:lnSpc>
            </a:pPr>
            <a:r>
              <a:rPr lang="en-US" sz="1067" dirty="0">
                <a:solidFill>
                  <a:srgbClr val="FFFFFF"/>
                </a:solidFill>
                <a:latin typeface="Open Sauce"/>
                <a:ea typeface="Open Sauce"/>
                <a:cs typeface="Open Sauce"/>
                <a:sym typeface="Open Sauce"/>
              </a:rPr>
              <a:t>Module 1: Classroom Environment</a:t>
            </a:r>
          </a:p>
          <a:p>
            <a:pPr>
              <a:lnSpc>
                <a:spcPts val="666"/>
              </a:lnSpc>
            </a:pPr>
            <a:endParaRPr lang="en-US" sz="1067" dirty="0">
              <a:solidFill>
                <a:srgbClr val="FFFFFF"/>
              </a:solidFill>
              <a:latin typeface="Open Sauce"/>
              <a:ea typeface="Open Sauce"/>
              <a:cs typeface="Open Sauce"/>
              <a:sym typeface="Open Sauce"/>
            </a:endParaRPr>
          </a:p>
          <a:p>
            <a:pPr>
              <a:lnSpc>
                <a:spcPts val="1213"/>
              </a:lnSpc>
              <a:spcBef>
                <a:spcPct val="0"/>
              </a:spcBef>
            </a:pPr>
            <a:r>
              <a:rPr lang="en-US" sz="867" dirty="0">
                <a:solidFill>
                  <a:srgbClr val="FFFFFF"/>
                </a:solidFill>
                <a:latin typeface="Open Sauce"/>
                <a:ea typeface="Open Sauce"/>
                <a:cs typeface="Open Sauce"/>
                <a:sym typeface="Open Sauce"/>
              </a:rPr>
              <a:t>I will learn and apply a variety of strategies to create a learning environment where students feel invited to share their views without fear of judgment.</a:t>
            </a:r>
          </a:p>
        </p:txBody>
      </p:sp>
      <p:grpSp>
        <p:nvGrpSpPr>
          <p:cNvPr id="22" name="Group 22" descr="module 2 I will learn about and incorporate a variety of strategies into my planning to teach academic vocabulary in history. I anticipate that my students will be able to proficiently use historical terms in their writing.&#10;"/>
          <p:cNvGrpSpPr/>
          <p:nvPr/>
        </p:nvGrpSpPr>
        <p:grpSpPr>
          <a:xfrm>
            <a:off x="3674881" y="3178377"/>
            <a:ext cx="2648391" cy="1403487"/>
            <a:chOff x="0" y="0"/>
            <a:chExt cx="1988893" cy="1053993"/>
          </a:xfrm>
        </p:grpSpPr>
        <p:sp>
          <p:nvSpPr>
            <p:cNvPr id="23" name="Freeform 23"/>
            <p:cNvSpPr/>
            <p:nvPr/>
          </p:nvSpPr>
          <p:spPr>
            <a:xfrm>
              <a:off x="0" y="0"/>
              <a:ext cx="1988893" cy="1053993"/>
            </a:xfrm>
            <a:custGeom>
              <a:avLst/>
              <a:gdLst/>
              <a:ahLst/>
              <a:cxnLst/>
              <a:rect l="l" t="t" r="r" b="b"/>
              <a:pathLst>
                <a:path w="1988893" h="1053993">
                  <a:moveTo>
                    <a:pt x="77953" y="0"/>
                  </a:moveTo>
                  <a:lnTo>
                    <a:pt x="1910940" y="0"/>
                  </a:lnTo>
                  <a:cubicBezTo>
                    <a:pt x="1931614" y="0"/>
                    <a:pt x="1951442" y="8213"/>
                    <a:pt x="1966061" y="22832"/>
                  </a:cubicBezTo>
                  <a:cubicBezTo>
                    <a:pt x="1980680" y="37451"/>
                    <a:pt x="1988893" y="57279"/>
                    <a:pt x="1988893" y="77953"/>
                  </a:cubicBezTo>
                  <a:lnTo>
                    <a:pt x="1988893" y="976040"/>
                  </a:lnTo>
                  <a:cubicBezTo>
                    <a:pt x="1988893" y="1019092"/>
                    <a:pt x="1953992" y="1053993"/>
                    <a:pt x="1910940" y="1053993"/>
                  </a:cubicBezTo>
                  <a:lnTo>
                    <a:pt x="77953" y="1053993"/>
                  </a:lnTo>
                  <a:cubicBezTo>
                    <a:pt x="34901" y="1053993"/>
                    <a:pt x="0" y="1019092"/>
                    <a:pt x="0" y="976040"/>
                  </a:cubicBezTo>
                  <a:lnTo>
                    <a:pt x="0" y="77953"/>
                  </a:lnTo>
                  <a:cubicBezTo>
                    <a:pt x="0" y="34901"/>
                    <a:pt x="34901" y="0"/>
                    <a:pt x="77953" y="0"/>
                  </a:cubicBezTo>
                  <a:close/>
                </a:path>
              </a:pathLst>
            </a:custGeom>
            <a:solidFill>
              <a:srgbClr val="4E97BB"/>
            </a:solidFill>
            <a:ln cap="rnd">
              <a:noFill/>
              <a:prstDash val="solid"/>
              <a:round/>
            </a:ln>
          </p:spPr>
          <p:txBody>
            <a:bodyPr/>
            <a:lstStyle/>
            <a:p>
              <a:endParaRPr lang="en-US" sz="1200"/>
            </a:p>
          </p:txBody>
        </p:sp>
        <p:sp>
          <p:nvSpPr>
            <p:cNvPr id="24" name="TextBox 24"/>
            <p:cNvSpPr txBox="1"/>
            <p:nvPr/>
          </p:nvSpPr>
          <p:spPr>
            <a:xfrm>
              <a:off x="0" y="0"/>
              <a:ext cx="1988893" cy="1053993"/>
            </a:xfrm>
            <a:prstGeom prst="rect">
              <a:avLst/>
            </a:prstGeom>
          </p:spPr>
          <p:txBody>
            <a:bodyPr lIns="31203" tIns="31203" rIns="31203" bIns="31203" rtlCol="0" anchor="ctr"/>
            <a:lstStyle/>
            <a:p>
              <a:pPr algn="ctr">
                <a:lnSpc>
                  <a:spcPts val="1919"/>
                </a:lnSpc>
                <a:spcBef>
                  <a:spcPct val="0"/>
                </a:spcBef>
              </a:pPr>
              <a:endParaRPr sz="1200"/>
            </a:p>
          </p:txBody>
        </p:sp>
      </p:grpSp>
      <p:sp>
        <p:nvSpPr>
          <p:cNvPr id="29" name="TextBox 29"/>
          <p:cNvSpPr txBox="1"/>
          <p:nvPr/>
        </p:nvSpPr>
        <p:spPr>
          <a:xfrm>
            <a:off x="3834036" y="3358997"/>
            <a:ext cx="2347775" cy="1038426"/>
          </a:xfrm>
          <a:prstGeom prst="rect">
            <a:avLst/>
          </a:prstGeom>
        </p:spPr>
        <p:txBody>
          <a:bodyPr lIns="0" tIns="0" rIns="0" bIns="0" rtlCol="0" anchor="t">
            <a:spAutoFit/>
          </a:bodyPr>
          <a:lstStyle/>
          <a:p>
            <a:pPr>
              <a:lnSpc>
                <a:spcPts val="1493"/>
              </a:lnSpc>
            </a:pPr>
            <a:r>
              <a:rPr lang="en-US" sz="1067" dirty="0">
                <a:solidFill>
                  <a:srgbClr val="FFFFFF"/>
                </a:solidFill>
                <a:latin typeface="Open Sauce"/>
                <a:ea typeface="Open Sauce"/>
                <a:cs typeface="Open Sauce"/>
                <a:sym typeface="Open Sauce"/>
              </a:rPr>
              <a:t>Module 2: Planning</a:t>
            </a:r>
          </a:p>
          <a:p>
            <a:pPr>
              <a:lnSpc>
                <a:spcPts val="666"/>
              </a:lnSpc>
            </a:pPr>
            <a:endParaRPr lang="en-US" sz="1067" dirty="0">
              <a:solidFill>
                <a:srgbClr val="FFFFFF"/>
              </a:solidFill>
              <a:latin typeface="Open Sauce"/>
              <a:ea typeface="Open Sauce"/>
              <a:cs typeface="Open Sauce"/>
              <a:sym typeface="Open Sauce"/>
            </a:endParaRPr>
          </a:p>
          <a:p>
            <a:pPr>
              <a:lnSpc>
                <a:spcPts val="1213"/>
              </a:lnSpc>
              <a:spcBef>
                <a:spcPct val="0"/>
              </a:spcBef>
            </a:pPr>
            <a:r>
              <a:rPr lang="en-US" sz="867" dirty="0">
                <a:solidFill>
                  <a:srgbClr val="FFFFFF"/>
                </a:solidFill>
                <a:latin typeface="Open Sauce"/>
                <a:ea typeface="Open Sauce"/>
                <a:cs typeface="Open Sauce"/>
                <a:sym typeface="Open Sauce"/>
              </a:rPr>
              <a:t>I will learn about and incorporate a variety of strategies into my planning to teach academic vocabulary in history. I anticipate that my students will be able to proficiently use historical terms in their writing.</a:t>
            </a:r>
          </a:p>
        </p:txBody>
      </p:sp>
      <p:grpSp>
        <p:nvGrpSpPr>
          <p:cNvPr id="25" name="Group 25" descr="module 3 I will learn about and apply research-based instructional strategies in my history lessons so that my students will be able to demonstrate a deeper understanding of the unit on slavery.&#10;"/>
          <p:cNvGrpSpPr/>
          <p:nvPr/>
        </p:nvGrpSpPr>
        <p:grpSpPr>
          <a:xfrm>
            <a:off x="6501072" y="3178377"/>
            <a:ext cx="2349330" cy="1403487"/>
            <a:chOff x="0" y="0"/>
            <a:chExt cx="1764303" cy="1053993"/>
          </a:xfrm>
        </p:grpSpPr>
        <p:sp>
          <p:nvSpPr>
            <p:cNvPr id="26" name="Freeform 26"/>
            <p:cNvSpPr/>
            <p:nvPr/>
          </p:nvSpPr>
          <p:spPr>
            <a:xfrm>
              <a:off x="0" y="0"/>
              <a:ext cx="1764303" cy="1053993"/>
            </a:xfrm>
            <a:custGeom>
              <a:avLst/>
              <a:gdLst/>
              <a:ahLst/>
              <a:cxnLst/>
              <a:rect l="l" t="t" r="r" b="b"/>
              <a:pathLst>
                <a:path w="1764303" h="1053993">
                  <a:moveTo>
                    <a:pt x="87877" y="0"/>
                  </a:moveTo>
                  <a:lnTo>
                    <a:pt x="1676427" y="0"/>
                  </a:lnTo>
                  <a:cubicBezTo>
                    <a:pt x="1724959" y="0"/>
                    <a:pt x="1764303" y="39344"/>
                    <a:pt x="1764303" y="87877"/>
                  </a:cubicBezTo>
                  <a:lnTo>
                    <a:pt x="1764303" y="966116"/>
                  </a:lnTo>
                  <a:cubicBezTo>
                    <a:pt x="1764303" y="1014649"/>
                    <a:pt x="1724959" y="1053993"/>
                    <a:pt x="1676427" y="1053993"/>
                  </a:cubicBezTo>
                  <a:lnTo>
                    <a:pt x="87877" y="1053993"/>
                  </a:lnTo>
                  <a:cubicBezTo>
                    <a:pt x="39344" y="1053993"/>
                    <a:pt x="0" y="1014649"/>
                    <a:pt x="0" y="966116"/>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sz="1200"/>
            </a:p>
          </p:txBody>
        </p:sp>
        <p:sp>
          <p:nvSpPr>
            <p:cNvPr id="27" name="TextBox 27"/>
            <p:cNvSpPr txBox="1"/>
            <p:nvPr/>
          </p:nvSpPr>
          <p:spPr>
            <a:xfrm>
              <a:off x="0" y="0"/>
              <a:ext cx="1764303" cy="1053993"/>
            </a:xfrm>
            <a:prstGeom prst="rect">
              <a:avLst/>
            </a:prstGeom>
          </p:spPr>
          <p:txBody>
            <a:bodyPr lIns="31203" tIns="31203" rIns="31203" bIns="31203" rtlCol="0" anchor="ctr"/>
            <a:lstStyle/>
            <a:p>
              <a:pPr algn="ctr">
                <a:lnSpc>
                  <a:spcPts val="1919"/>
                </a:lnSpc>
                <a:spcBef>
                  <a:spcPct val="0"/>
                </a:spcBef>
              </a:pPr>
              <a:endParaRPr sz="1200"/>
            </a:p>
          </p:txBody>
        </p:sp>
      </p:grpSp>
      <p:sp>
        <p:nvSpPr>
          <p:cNvPr id="30" name="TextBox 30"/>
          <p:cNvSpPr txBox="1"/>
          <p:nvPr/>
        </p:nvSpPr>
        <p:spPr>
          <a:xfrm>
            <a:off x="6659822" y="3345760"/>
            <a:ext cx="2082697" cy="1038426"/>
          </a:xfrm>
          <a:prstGeom prst="rect">
            <a:avLst/>
          </a:prstGeom>
        </p:spPr>
        <p:txBody>
          <a:bodyPr lIns="0" tIns="0" rIns="0" bIns="0" rtlCol="0" anchor="t">
            <a:spAutoFit/>
          </a:bodyPr>
          <a:lstStyle/>
          <a:p>
            <a:pPr>
              <a:lnSpc>
                <a:spcPts val="1493"/>
              </a:lnSpc>
            </a:pPr>
            <a:r>
              <a:rPr lang="en-US" sz="1067" dirty="0">
                <a:solidFill>
                  <a:srgbClr val="FFFFFF"/>
                </a:solidFill>
                <a:latin typeface="Open Sauce"/>
                <a:ea typeface="Open Sauce"/>
                <a:cs typeface="Open Sauce"/>
                <a:sym typeface="Open Sauce"/>
              </a:rPr>
              <a:t>Module 3: Instruction</a:t>
            </a:r>
          </a:p>
          <a:p>
            <a:pPr>
              <a:lnSpc>
                <a:spcPts val="666"/>
              </a:lnSpc>
            </a:pPr>
            <a:endParaRPr lang="en-US" sz="1067" dirty="0">
              <a:solidFill>
                <a:srgbClr val="FFFFFF"/>
              </a:solidFill>
              <a:latin typeface="Open Sauce"/>
              <a:ea typeface="Open Sauce"/>
              <a:cs typeface="Open Sauce"/>
              <a:sym typeface="Open Sauce"/>
            </a:endParaRPr>
          </a:p>
          <a:p>
            <a:pPr>
              <a:lnSpc>
                <a:spcPts val="1213"/>
              </a:lnSpc>
              <a:spcBef>
                <a:spcPct val="0"/>
              </a:spcBef>
            </a:pPr>
            <a:r>
              <a:rPr lang="en-US" sz="867" dirty="0">
                <a:solidFill>
                  <a:srgbClr val="FFFFFF"/>
                </a:solidFill>
                <a:latin typeface="Open Sauce"/>
                <a:ea typeface="Open Sauce"/>
                <a:cs typeface="Open Sauce"/>
                <a:sym typeface="Open Sauce"/>
              </a:rPr>
              <a:t>I will learn about and apply research-based instructional strategies in my history lessons so that my students will be able to demonstrate a deeper understanding of the unit on slavery.</a:t>
            </a:r>
          </a:p>
        </p:txBody>
      </p:sp>
      <p:grpSp>
        <p:nvGrpSpPr>
          <p:cNvPr id="31" name="Group 31" descr="module 4 I will learn about,create and communicateassessment criteria so that students can self-assess a practice performance task that combines literacy and history.&#10;"/>
          <p:cNvGrpSpPr/>
          <p:nvPr/>
        </p:nvGrpSpPr>
        <p:grpSpPr>
          <a:xfrm>
            <a:off x="9028202" y="3178377"/>
            <a:ext cx="2349330" cy="1403487"/>
            <a:chOff x="0" y="0"/>
            <a:chExt cx="1764303" cy="1053993"/>
          </a:xfrm>
        </p:grpSpPr>
        <p:sp>
          <p:nvSpPr>
            <p:cNvPr id="32" name="Freeform 32"/>
            <p:cNvSpPr/>
            <p:nvPr/>
          </p:nvSpPr>
          <p:spPr>
            <a:xfrm>
              <a:off x="0" y="0"/>
              <a:ext cx="1764303" cy="1053993"/>
            </a:xfrm>
            <a:custGeom>
              <a:avLst/>
              <a:gdLst/>
              <a:ahLst/>
              <a:cxnLst/>
              <a:rect l="l" t="t" r="r" b="b"/>
              <a:pathLst>
                <a:path w="1764303" h="1053993">
                  <a:moveTo>
                    <a:pt x="87877" y="0"/>
                  </a:moveTo>
                  <a:lnTo>
                    <a:pt x="1676427" y="0"/>
                  </a:lnTo>
                  <a:cubicBezTo>
                    <a:pt x="1724959" y="0"/>
                    <a:pt x="1764303" y="39344"/>
                    <a:pt x="1764303" y="87877"/>
                  </a:cubicBezTo>
                  <a:lnTo>
                    <a:pt x="1764303" y="966116"/>
                  </a:lnTo>
                  <a:cubicBezTo>
                    <a:pt x="1764303" y="1014649"/>
                    <a:pt x="1724959" y="1053993"/>
                    <a:pt x="1676427" y="1053993"/>
                  </a:cubicBezTo>
                  <a:lnTo>
                    <a:pt x="87877" y="1053993"/>
                  </a:lnTo>
                  <a:cubicBezTo>
                    <a:pt x="39344" y="1053993"/>
                    <a:pt x="0" y="1014649"/>
                    <a:pt x="0" y="966116"/>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sz="1200"/>
            </a:p>
          </p:txBody>
        </p:sp>
        <p:sp>
          <p:nvSpPr>
            <p:cNvPr id="33" name="TextBox 33"/>
            <p:cNvSpPr txBox="1"/>
            <p:nvPr/>
          </p:nvSpPr>
          <p:spPr>
            <a:xfrm>
              <a:off x="0" y="0"/>
              <a:ext cx="1764303" cy="1053993"/>
            </a:xfrm>
            <a:prstGeom prst="rect">
              <a:avLst/>
            </a:prstGeom>
          </p:spPr>
          <p:txBody>
            <a:bodyPr lIns="31203" tIns="31203" rIns="31203" bIns="31203" rtlCol="0" anchor="ctr"/>
            <a:lstStyle/>
            <a:p>
              <a:pPr algn="ctr">
                <a:lnSpc>
                  <a:spcPts val="1919"/>
                </a:lnSpc>
                <a:spcBef>
                  <a:spcPct val="0"/>
                </a:spcBef>
              </a:pPr>
              <a:endParaRPr sz="1200"/>
            </a:p>
          </p:txBody>
        </p:sp>
      </p:grpSp>
      <p:sp>
        <p:nvSpPr>
          <p:cNvPr id="34" name="TextBox 34"/>
          <p:cNvSpPr txBox="1"/>
          <p:nvPr/>
        </p:nvSpPr>
        <p:spPr>
          <a:xfrm>
            <a:off x="9186952" y="3345760"/>
            <a:ext cx="2082697" cy="884538"/>
          </a:xfrm>
          <a:prstGeom prst="rect">
            <a:avLst/>
          </a:prstGeom>
        </p:spPr>
        <p:txBody>
          <a:bodyPr lIns="0" tIns="0" rIns="0" bIns="0" rtlCol="0" anchor="t">
            <a:spAutoFit/>
          </a:bodyPr>
          <a:lstStyle/>
          <a:p>
            <a:pPr>
              <a:lnSpc>
                <a:spcPts val="1493"/>
              </a:lnSpc>
            </a:pPr>
            <a:r>
              <a:rPr lang="en-US" sz="1067" dirty="0">
                <a:solidFill>
                  <a:srgbClr val="FFFFFF"/>
                </a:solidFill>
                <a:latin typeface="Open Sauce"/>
                <a:ea typeface="Open Sauce"/>
                <a:cs typeface="Open Sauce"/>
                <a:sym typeface="Open Sauce"/>
              </a:rPr>
              <a:t>Module 4: Assessment</a:t>
            </a:r>
          </a:p>
          <a:p>
            <a:pPr>
              <a:lnSpc>
                <a:spcPts val="666"/>
              </a:lnSpc>
            </a:pPr>
            <a:endParaRPr lang="en-US" sz="1067" dirty="0">
              <a:solidFill>
                <a:srgbClr val="FFFFFF"/>
              </a:solidFill>
              <a:latin typeface="Open Sauce"/>
              <a:ea typeface="Open Sauce"/>
              <a:cs typeface="Open Sauce"/>
              <a:sym typeface="Open Sauce"/>
            </a:endParaRPr>
          </a:p>
          <a:p>
            <a:pPr>
              <a:lnSpc>
                <a:spcPts val="1213"/>
              </a:lnSpc>
              <a:spcBef>
                <a:spcPct val="0"/>
              </a:spcBef>
            </a:pPr>
            <a:r>
              <a:rPr lang="en-US" sz="867" dirty="0">
                <a:solidFill>
                  <a:srgbClr val="FFFFFF"/>
                </a:solidFill>
                <a:latin typeface="Open Sauce"/>
                <a:ea typeface="Open Sauce"/>
                <a:cs typeface="Open Sauce"/>
                <a:sym typeface="Open Sauce"/>
              </a:rPr>
              <a:t>I will learn about, create and communicate assessment criteria so that students can self-assess a practice performance task that combines literacy and history.</a:t>
            </a:r>
          </a:p>
        </p:txBody>
      </p:sp>
      <p:sp>
        <p:nvSpPr>
          <p:cNvPr id="18" name="TextBox 18"/>
          <p:cNvSpPr txBox="1"/>
          <p:nvPr/>
        </p:nvSpPr>
        <p:spPr>
          <a:xfrm>
            <a:off x="775262" y="4670767"/>
            <a:ext cx="5381910" cy="244811"/>
          </a:xfrm>
          <a:prstGeom prst="rect">
            <a:avLst/>
          </a:prstGeom>
        </p:spPr>
        <p:txBody>
          <a:bodyPr lIns="0" tIns="0" rIns="0" bIns="0" rtlCol="0" anchor="t">
            <a:spAutoFit/>
          </a:bodyPr>
          <a:lstStyle/>
          <a:p>
            <a:pPr>
              <a:lnSpc>
                <a:spcPts val="2053"/>
              </a:lnSpc>
              <a:spcBef>
                <a:spcPct val="0"/>
              </a:spcBef>
            </a:pPr>
            <a:r>
              <a:rPr lang="en-US" sz="1466" b="1">
                <a:solidFill>
                  <a:srgbClr val="005994"/>
                </a:solidFill>
                <a:latin typeface="Open Sauce Bold"/>
                <a:ea typeface="Open Sauce Bold"/>
                <a:cs typeface="Open Sauce Bold"/>
                <a:sym typeface="Open Sauce Bold"/>
              </a:rPr>
              <a:t>COMMON CORE STANDARDS APPLICATION:</a:t>
            </a:r>
          </a:p>
        </p:txBody>
      </p:sp>
      <p:grpSp>
        <p:nvGrpSpPr>
          <p:cNvPr id="35" name="Group 35" descr="Students will use academic vocabulary to build students’ ability to access more complex texts for reading and writing.&#10;"/>
          <p:cNvGrpSpPr/>
          <p:nvPr/>
        </p:nvGrpSpPr>
        <p:grpSpPr>
          <a:xfrm>
            <a:off x="839954" y="5033563"/>
            <a:ext cx="2655189" cy="954895"/>
            <a:chOff x="0" y="0"/>
            <a:chExt cx="1993997" cy="717108"/>
          </a:xfrm>
        </p:grpSpPr>
        <p:sp>
          <p:nvSpPr>
            <p:cNvPr id="36" name="Freeform 36"/>
            <p:cNvSpPr/>
            <p:nvPr/>
          </p:nvSpPr>
          <p:spPr>
            <a:xfrm>
              <a:off x="0" y="0"/>
              <a:ext cx="1993997" cy="717108"/>
            </a:xfrm>
            <a:custGeom>
              <a:avLst/>
              <a:gdLst/>
              <a:ahLst/>
              <a:cxnLst/>
              <a:rect l="l" t="t" r="r" b="b"/>
              <a:pathLst>
                <a:path w="1993997" h="717108">
                  <a:moveTo>
                    <a:pt x="77754" y="0"/>
                  </a:moveTo>
                  <a:lnTo>
                    <a:pt x="1916243" y="0"/>
                  </a:lnTo>
                  <a:cubicBezTo>
                    <a:pt x="1936865" y="0"/>
                    <a:pt x="1956642" y="8192"/>
                    <a:pt x="1971224" y="22774"/>
                  </a:cubicBezTo>
                  <a:cubicBezTo>
                    <a:pt x="1985805" y="37355"/>
                    <a:pt x="1993997" y="57132"/>
                    <a:pt x="1993997" y="77754"/>
                  </a:cubicBezTo>
                  <a:lnTo>
                    <a:pt x="1993997" y="639354"/>
                  </a:lnTo>
                  <a:cubicBezTo>
                    <a:pt x="1993997" y="659976"/>
                    <a:pt x="1985805" y="679753"/>
                    <a:pt x="1971224" y="694335"/>
                  </a:cubicBezTo>
                  <a:cubicBezTo>
                    <a:pt x="1956642" y="708916"/>
                    <a:pt x="1936865" y="717108"/>
                    <a:pt x="1916243" y="717108"/>
                  </a:cubicBezTo>
                  <a:lnTo>
                    <a:pt x="77754" y="717108"/>
                  </a:lnTo>
                  <a:cubicBezTo>
                    <a:pt x="57132" y="717108"/>
                    <a:pt x="37355" y="708916"/>
                    <a:pt x="22774" y="694335"/>
                  </a:cubicBezTo>
                  <a:cubicBezTo>
                    <a:pt x="8192" y="679753"/>
                    <a:pt x="0" y="659976"/>
                    <a:pt x="0" y="639354"/>
                  </a:cubicBezTo>
                  <a:lnTo>
                    <a:pt x="0" y="77754"/>
                  </a:lnTo>
                  <a:cubicBezTo>
                    <a:pt x="0" y="57132"/>
                    <a:pt x="8192" y="37355"/>
                    <a:pt x="22774" y="22774"/>
                  </a:cubicBezTo>
                  <a:cubicBezTo>
                    <a:pt x="37355" y="8192"/>
                    <a:pt x="57132" y="0"/>
                    <a:pt x="77754" y="0"/>
                  </a:cubicBezTo>
                  <a:close/>
                </a:path>
              </a:pathLst>
            </a:custGeom>
            <a:solidFill>
              <a:srgbClr val="4E97BB"/>
            </a:solidFill>
            <a:ln cap="rnd">
              <a:noFill/>
              <a:prstDash val="solid"/>
              <a:round/>
            </a:ln>
          </p:spPr>
          <p:txBody>
            <a:bodyPr/>
            <a:lstStyle/>
            <a:p>
              <a:endParaRPr lang="en-US" sz="1200"/>
            </a:p>
          </p:txBody>
        </p:sp>
        <p:sp>
          <p:nvSpPr>
            <p:cNvPr id="37" name="TextBox 37"/>
            <p:cNvSpPr txBox="1"/>
            <p:nvPr/>
          </p:nvSpPr>
          <p:spPr>
            <a:xfrm>
              <a:off x="0" y="0"/>
              <a:ext cx="1993997" cy="717108"/>
            </a:xfrm>
            <a:prstGeom prst="rect">
              <a:avLst/>
            </a:prstGeom>
          </p:spPr>
          <p:txBody>
            <a:bodyPr lIns="31203" tIns="31203" rIns="31203" bIns="31203" rtlCol="0" anchor="ctr"/>
            <a:lstStyle/>
            <a:p>
              <a:pPr algn="ctr">
                <a:lnSpc>
                  <a:spcPts val="1919"/>
                </a:lnSpc>
                <a:spcBef>
                  <a:spcPct val="0"/>
                </a:spcBef>
              </a:pPr>
              <a:endParaRPr sz="1200"/>
            </a:p>
          </p:txBody>
        </p:sp>
      </p:grpSp>
      <p:sp>
        <p:nvSpPr>
          <p:cNvPr id="44" name="TextBox 44"/>
          <p:cNvSpPr txBox="1"/>
          <p:nvPr/>
        </p:nvSpPr>
        <p:spPr>
          <a:xfrm>
            <a:off x="999088" y="5236880"/>
            <a:ext cx="2248560" cy="448521"/>
          </a:xfrm>
          <a:prstGeom prst="rect">
            <a:avLst/>
          </a:prstGeom>
        </p:spPr>
        <p:txBody>
          <a:bodyPr lIns="0" tIns="0" rIns="0" bIns="0" rtlCol="0" anchor="t">
            <a:spAutoFit/>
          </a:bodyPr>
          <a:lstStyle/>
          <a:p>
            <a:pPr>
              <a:lnSpc>
                <a:spcPts val="1213"/>
              </a:lnSpc>
              <a:spcBef>
                <a:spcPct val="0"/>
              </a:spcBef>
            </a:pPr>
            <a:r>
              <a:rPr lang="en-US" sz="867" dirty="0">
                <a:solidFill>
                  <a:srgbClr val="FFFFFF"/>
                </a:solidFill>
                <a:latin typeface="Open Sauce"/>
                <a:ea typeface="Open Sauce"/>
                <a:cs typeface="Open Sauce"/>
                <a:sym typeface="Open Sauce"/>
              </a:rPr>
              <a:t>Students will logically and objectively prove their views with authentic evidence and supporting facts.</a:t>
            </a:r>
          </a:p>
        </p:txBody>
      </p:sp>
      <p:grpSp>
        <p:nvGrpSpPr>
          <p:cNvPr id="38" name="Group 38" descr="Students will read carefully and grasp information, arguments, ideas and details based on text evidence.&#10;"/>
          <p:cNvGrpSpPr/>
          <p:nvPr/>
        </p:nvGrpSpPr>
        <p:grpSpPr>
          <a:xfrm>
            <a:off x="3674881" y="5033563"/>
            <a:ext cx="2648391" cy="954895"/>
            <a:chOff x="0" y="0"/>
            <a:chExt cx="1988893" cy="717108"/>
          </a:xfrm>
        </p:grpSpPr>
        <p:sp>
          <p:nvSpPr>
            <p:cNvPr id="39" name="Freeform 39"/>
            <p:cNvSpPr/>
            <p:nvPr/>
          </p:nvSpPr>
          <p:spPr>
            <a:xfrm>
              <a:off x="0" y="0"/>
              <a:ext cx="1988893" cy="717108"/>
            </a:xfrm>
            <a:custGeom>
              <a:avLst/>
              <a:gdLst/>
              <a:ahLst/>
              <a:cxnLst/>
              <a:rect l="l" t="t" r="r" b="b"/>
              <a:pathLst>
                <a:path w="1988893" h="717108">
                  <a:moveTo>
                    <a:pt x="77953" y="0"/>
                  </a:moveTo>
                  <a:lnTo>
                    <a:pt x="1910940" y="0"/>
                  </a:lnTo>
                  <a:cubicBezTo>
                    <a:pt x="1931614" y="0"/>
                    <a:pt x="1951442" y="8213"/>
                    <a:pt x="1966061" y="22832"/>
                  </a:cubicBezTo>
                  <a:cubicBezTo>
                    <a:pt x="1980680" y="37451"/>
                    <a:pt x="1988893" y="57279"/>
                    <a:pt x="1988893" y="77953"/>
                  </a:cubicBezTo>
                  <a:lnTo>
                    <a:pt x="1988893" y="639155"/>
                  </a:lnTo>
                  <a:cubicBezTo>
                    <a:pt x="1988893" y="682207"/>
                    <a:pt x="1953992" y="717108"/>
                    <a:pt x="1910940" y="717108"/>
                  </a:cubicBezTo>
                  <a:lnTo>
                    <a:pt x="77953" y="717108"/>
                  </a:lnTo>
                  <a:cubicBezTo>
                    <a:pt x="34901" y="717108"/>
                    <a:pt x="0" y="682207"/>
                    <a:pt x="0" y="639155"/>
                  </a:cubicBezTo>
                  <a:lnTo>
                    <a:pt x="0" y="77953"/>
                  </a:lnTo>
                  <a:cubicBezTo>
                    <a:pt x="0" y="34901"/>
                    <a:pt x="34901" y="0"/>
                    <a:pt x="77953" y="0"/>
                  </a:cubicBezTo>
                  <a:close/>
                </a:path>
              </a:pathLst>
            </a:custGeom>
            <a:solidFill>
              <a:srgbClr val="4E97BB"/>
            </a:solidFill>
            <a:ln cap="rnd">
              <a:noFill/>
              <a:prstDash val="solid"/>
              <a:round/>
            </a:ln>
          </p:spPr>
          <p:txBody>
            <a:bodyPr/>
            <a:lstStyle/>
            <a:p>
              <a:endParaRPr lang="en-US" sz="1200"/>
            </a:p>
          </p:txBody>
        </p:sp>
        <p:sp>
          <p:nvSpPr>
            <p:cNvPr id="40" name="TextBox 40"/>
            <p:cNvSpPr txBox="1"/>
            <p:nvPr/>
          </p:nvSpPr>
          <p:spPr>
            <a:xfrm>
              <a:off x="0" y="0"/>
              <a:ext cx="1988893" cy="717108"/>
            </a:xfrm>
            <a:prstGeom prst="rect">
              <a:avLst/>
            </a:prstGeom>
          </p:spPr>
          <p:txBody>
            <a:bodyPr lIns="31203" tIns="31203" rIns="31203" bIns="31203" rtlCol="0" anchor="ctr"/>
            <a:lstStyle/>
            <a:p>
              <a:pPr algn="ctr">
                <a:lnSpc>
                  <a:spcPts val="1919"/>
                </a:lnSpc>
                <a:spcBef>
                  <a:spcPct val="0"/>
                </a:spcBef>
              </a:pPr>
              <a:endParaRPr sz="1200"/>
            </a:p>
          </p:txBody>
        </p:sp>
      </p:grpSp>
      <p:sp>
        <p:nvSpPr>
          <p:cNvPr id="48" name="TextBox 48"/>
          <p:cNvSpPr txBox="1"/>
          <p:nvPr/>
        </p:nvSpPr>
        <p:spPr>
          <a:xfrm>
            <a:off x="3847440" y="5236880"/>
            <a:ext cx="2248560" cy="448521"/>
          </a:xfrm>
          <a:prstGeom prst="rect">
            <a:avLst/>
          </a:prstGeom>
        </p:spPr>
        <p:txBody>
          <a:bodyPr lIns="0" tIns="0" rIns="0" bIns="0" rtlCol="0" anchor="t">
            <a:spAutoFit/>
          </a:bodyPr>
          <a:lstStyle/>
          <a:p>
            <a:pPr>
              <a:lnSpc>
                <a:spcPts val="1213"/>
              </a:lnSpc>
              <a:spcBef>
                <a:spcPct val="0"/>
              </a:spcBef>
            </a:pPr>
            <a:r>
              <a:rPr lang="en-US" sz="867" dirty="0">
                <a:solidFill>
                  <a:srgbClr val="FFFFFF"/>
                </a:solidFill>
                <a:latin typeface="Open Sauce"/>
                <a:ea typeface="Open Sauce"/>
                <a:cs typeface="Open Sauce"/>
                <a:sym typeface="Open Sauce"/>
              </a:rPr>
              <a:t>Students will use academic vocabulary to build students’ ability to access more complex texts for reading and writing.</a:t>
            </a:r>
          </a:p>
        </p:txBody>
      </p:sp>
      <p:grpSp>
        <p:nvGrpSpPr>
          <p:cNvPr id="41" name="Group 41" descr="Students will read carefully and grasp information, arguments, ideas and details based on text evidence.&#10;"/>
          <p:cNvGrpSpPr/>
          <p:nvPr/>
        </p:nvGrpSpPr>
        <p:grpSpPr>
          <a:xfrm>
            <a:off x="6501072" y="5033563"/>
            <a:ext cx="2349330" cy="954895"/>
            <a:chOff x="0" y="0"/>
            <a:chExt cx="1764303" cy="717108"/>
          </a:xfrm>
        </p:grpSpPr>
        <p:sp>
          <p:nvSpPr>
            <p:cNvPr id="42" name="Freeform 42"/>
            <p:cNvSpPr/>
            <p:nvPr/>
          </p:nvSpPr>
          <p:spPr>
            <a:xfrm>
              <a:off x="0" y="0"/>
              <a:ext cx="1764303" cy="717108"/>
            </a:xfrm>
            <a:custGeom>
              <a:avLst/>
              <a:gdLst/>
              <a:ahLst/>
              <a:cxnLst/>
              <a:rect l="l" t="t" r="r" b="b"/>
              <a:pathLst>
                <a:path w="1764303" h="717108">
                  <a:moveTo>
                    <a:pt x="87877" y="0"/>
                  </a:moveTo>
                  <a:lnTo>
                    <a:pt x="1676427" y="0"/>
                  </a:lnTo>
                  <a:cubicBezTo>
                    <a:pt x="1724959" y="0"/>
                    <a:pt x="1764303" y="39344"/>
                    <a:pt x="1764303" y="87877"/>
                  </a:cubicBezTo>
                  <a:lnTo>
                    <a:pt x="1764303" y="629232"/>
                  </a:lnTo>
                  <a:cubicBezTo>
                    <a:pt x="1764303" y="677765"/>
                    <a:pt x="1724959" y="717108"/>
                    <a:pt x="1676427" y="717108"/>
                  </a:cubicBezTo>
                  <a:lnTo>
                    <a:pt x="87877" y="717108"/>
                  </a:lnTo>
                  <a:cubicBezTo>
                    <a:pt x="39344" y="717108"/>
                    <a:pt x="0" y="677765"/>
                    <a:pt x="0" y="629232"/>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sz="1200"/>
            </a:p>
          </p:txBody>
        </p:sp>
        <p:sp>
          <p:nvSpPr>
            <p:cNvPr id="43" name="TextBox 43"/>
            <p:cNvSpPr txBox="1"/>
            <p:nvPr/>
          </p:nvSpPr>
          <p:spPr>
            <a:xfrm>
              <a:off x="0" y="0"/>
              <a:ext cx="1764303" cy="717108"/>
            </a:xfrm>
            <a:prstGeom prst="rect">
              <a:avLst/>
            </a:prstGeom>
          </p:spPr>
          <p:txBody>
            <a:bodyPr lIns="31203" tIns="31203" rIns="31203" bIns="31203" rtlCol="0" anchor="ctr"/>
            <a:lstStyle/>
            <a:p>
              <a:pPr algn="ctr">
                <a:lnSpc>
                  <a:spcPts val="1919"/>
                </a:lnSpc>
                <a:spcBef>
                  <a:spcPct val="0"/>
                </a:spcBef>
              </a:pPr>
              <a:endParaRPr sz="1200"/>
            </a:p>
          </p:txBody>
        </p:sp>
      </p:grpSp>
      <p:sp>
        <p:nvSpPr>
          <p:cNvPr id="49" name="TextBox 49"/>
          <p:cNvSpPr txBox="1"/>
          <p:nvPr/>
        </p:nvSpPr>
        <p:spPr>
          <a:xfrm>
            <a:off x="6576891" y="5236880"/>
            <a:ext cx="2248560" cy="448521"/>
          </a:xfrm>
          <a:prstGeom prst="rect">
            <a:avLst/>
          </a:prstGeom>
        </p:spPr>
        <p:txBody>
          <a:bodyPr lIns="0" tIns="0" rIns="0" bIns="0" rtlCol="0" anchor="t">
            <a:spAutoFit/>
          </a:bodyPr>
          <a:lstStyle/>
          <a:p>
            <a:pPr>
              <a:lnSpc>
                <a:spcPts val="1213"/>
              </a:lnSpc>
              <a:spcBef>
                <a:spcPct val="0"/>
              </a:spcBef>
            </a:pPr>
            <a:r>
              <a:rPr lang="en-US" sz="867" dirty="0">
                <a:solidFill>
                  <a:srgbClr val="FFFFFF"/>
                </a:solidFill>
                <a:latin typeface="Open Sauce"/>
                <a:ea typeface="Open Sauce"/>
                <a:cs typeface="Open Sauce"/>
                <a:sym typeface="Open Sauce"/>
              </a:rPr>
              <a:t>Students will read carefully and grasp information, arguments, ideas and details based on text evidence.</a:t>
            </a:r>
          </a:p>
        </p:txBody>
      </p:sp>
      <p:grpSp>
        <p:nvGrpSpPr>
          <p:cNvPr id="45" name="Group 45" descr="Students will base their writing on evidence from texts using established criteria.&#10;"/>
          <p:cNvGrpSpPr/>
          <p:nvPr/>
        </p:nvGrpSpPr>
        <p:grpSpPr>
          <a:xfrm>
            <a:off x="9028202" y="5033563"/>
            <a:ext cx="2349330" cy="954895"/>
            <a:chOff x="0" y="0"/>
            <a:chExt cx="1764303" cy="717108"/>
          </a:xfrm>
        </p:grpSpPr>
        <p:sp>
          <p:nvSpPr>
            <p:cNvPr id="46" name="Freeform 46"/>
            <p:cNvSpPr/>
            <p:nvPr/>
          </p:nvSpPr>
          <p:spPr>
            <a:xfrm>
              <a:off x="0" y="0"/>
              <a:ext cx="1764303" cy="717108"/>
            </a:xfrm>
            <a:custGeom>
              <a:avLst/>
              <a:gdLst/>
              <a:ahLst/>
              <a:cxnLst/>
              <a:rect l="l" t="t" r="r" b="b"/>
              <a:pathLst>
                <a:path w="1764303" h="717108">
                  <a:moveTo>
                    <a:pt x="87877" y="0"/>
                  </a:moveTo>
                  <a:lnTo>
                    <a:pt x="1676427" y="0"/>
                  </a:lnTo>
                  <a:cubicBezTo>
                    <a:pt x="1724959" y="0"/>
                    <a:pt x="1764303" y="39344"/>
                    <a:pt x="1764303" y="87877"/>
                  </a:cubicBezTo>
                  <a:lnTo>
                    <a:pt x="1764303" y="629232"/>
                  </a:lnTo>
                  <a:cubicBezTo>
                    <a:pt x="1764303" y="677765"/>
                    <a:pt x="1724959" y="717108"/>
                    <a:pt x="1676427" y="717108"/>
                  </a:cubicBezTo>
                  <a:lnTo>
                    <a:pt x="87877" y="717108"/>
                  </a:lnTo>
                  <a:cubicBezTo>
                    <a:pt x="39344" y="717108"/>
                    <a:pt x="0" y="677765"/>
                    <a:pt x="0" y="629232"/>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sz="1200"/>
            </a:p>
          </p:txBody>
        </p:sp>
        <p:sp>
          <p:nvSpPr>
            <p:cNvPr id="47" name="TextBox 47"/>
            <p:cNvSpPr txBox="1"/>
            <p:nvPr/>
          </p:nvSpPr>
          <p:spPr>
            <a:xfrm>
              <a:off x="0" y="0"/>
              <a:ext cx="1764303" cy="717108"/>
            </a:xfrm>
            <a:prstGeom prst="rect">
              <a:avLst/>
            </a:prstGeom>
          </p:spPr>
          <p:txBody>
            <a:bodyPr lIns="31203" tIns="31203" rIns="31203" bIns="31203" rtlCol="0" anchor="ctr"/>
            <a:lstStyle/>
            <a:p>
              <a:pPr algn="ctr">
                <a:lnSpc>
                  <a:spcPts val="1919"/>
                </a:lnSpc>
                <a:spcBef>
                  <a:spcPct val="0"/>
                </a:spcBef>
              </a:pPr>
              <a:endParaRPr sz="1200"/>
            </a:p>
          </p:txBody>
        </p:sp>
      </p:grpSp>
      <p:sp>
        <p:nvSpPr>
          <p:cNvPr id="50" name="TextBox 50"/>
          <p:cNvSpPr txBox="1"/>
          <p:nvPr/>
        </p:nvSpPr>
        <p:spPr>
          <a:xfrm>
            <a:off x="9228118" y="5239757"/>
            <a:ext cx="1949498" cy="448521"/>
          </a:xfrm>
          <a:prstGeom prst="rect">
            <a:avLst/>
          </a:prstGeom>
        </p:spPr>
        <p:txBody>
          <a:bodyPr lIns="0" tIns="0" rIns="0" bIns="0" rtlCol="0" anchor="t">
            <a:spAutoFit/>
          </a:bodyPr>
          <a:lstStyle/>
          <a:p>
            <a:pPr>
              <a:lnSpc>
                <a:spcPts val="1213"/>
              </a:lnSpc>
              <a:spcBef>
                <a:spcPct val="0"/>
              </a:spcBef>
            </a:pPr>
            <a:r>
              <a:rPr lang="en-US" sz="867" dirty="0">
                <a:solidFill>
                  <a:srgbClr val="FFFFFF"/>
                </a:solidFill>
                <a:latin typeface="Open Sauce"/>
                <a:ea typeface="Open Sauce"/>
                <a:cs typeface="Open Sauce"/>
                <a:sym typeface="Open Sauce"/>
              </a:rPr>
              <a:t>Students will base their writing on evidence from texts using established criteria.</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9" name="TextBox 9"/>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45</a:t>
            </a:r>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sz="12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65299C04-F467-210E-C4D6-45CC97800481}"/>
              </a:ex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2"/>
            <a:stretch>
              <a:fillRect/>
            </a:stretch>
          </a:blipFill>
        </p:spPr>
        <p:txBody>
          <a:bodyPr/>
          <a:lstStyle/>
          <a:p>
            <a:endParaRPr lang="en-US" sz="1200"/>
          </a:p>
        </p:txBody>
      </p:sp>
      <p:grpSp>
        <p:nvGrpSpPr>
          <p:cNvPr id="3" name="Group 3" descr="Questions? contact your district facilitator&#10;&#10;your district facilitator is your first line of contact and can answer most programmatic questions&#10;&#10;if there is a question they cannot answer, they will contact the appropriate parties to find the answer to your question.&#10;&#10;if you are insure who your district facilitator is, ask your mentor or school administrator."/>
          <p:cNvGrpSpPr/>
          <p:nvPr/>
        </p:nvGrpSpPr>
        <p:grpSpPr>
          <a:xfrm>
            <a:off x="517225" y="486994"/>
            <a:ext cx="11157551" cy="5847633"/>
            <a:chOff x="0" y="0"/>
            <a:chExt cx="4407921" cy="2310176"/>
          </a:xfrm>
        </p:grpSpPr>
        <p:sp>
          <p:nvSpPr>
            <p:cNvPr id="4" name="Freeform 4"/>
            <p:cNvSpPr/>
            <p:nvPr/>
          </p:nvSpPr>
          <p:spPr>
            <a:xfrm>
              <a:off x="0" y="0"/>
              <a:ext cx="4407921" cy="2310176"/>
            </a:xfrm>
            <a:custGeom>
              <a:avLst/>
              <a:gdLst/>
              <a:ahLst/>
              <a:cxnLst/>
              <a:rect l="l" t="t" r="r" b="b"/>
              <a:pathLst>
                <a:path w="4407921" h="2310176">
                  <a:moveTo>
                    <a:pt x="16190" y="0"/>
                  </a:moveTo>
                  <a:lnTo>
                    <a:pt x="4391731" y="0"/>
                  </a:lnTo>
                  <a:cubicBezTo>
                    <a:pt x="4400672" y="0"/>
                    <a:pt x="4407921" y="7249"/>
                    <a:pt x="4407921" y="16190"/>
                  </a:cubicBezTo>
                  <a:lnTo>
                    <a:pt x="4407921" y="2293986"/>
                  </a:lnTo>
                  <a:cubicBezTo>
                    <a:pt x="4407921" y="2302927"/>
                    <a:pt x="4400672" y="2310176"/>
                    <a:pt x="4391731" y="2310176"/>
                  </a:cubicBezTo>
                  <a:lnTo>
                    <a:pt x="16190" y="2310176"/>
                  </a:lnTo>
                  <a:cubicBezTo>
                    <a:pt x="7249" y="2310176"/>
                    <a:pt x="0" y="2302927"/>
                    <a:pt x="0" y="2293986"/>
                  </a:cubicBezTo>
                  <a:lnTo>
                    <a:pt x="0" y="16190"/>
                  </a:lnTo>
                  <a:cubicBezTo>
                    <a:pt x="0" y="7249"/>
                    <a:pt x="7249" y="0"/>
                    <a:pt x="16190" y="0"/>
                  </a:cubicBezTo>
                  <a:close/>
                </a:path>
              </a:pathLst>
            </a:custGeom>
            <a:solidFill>
              <a:srgbClr val="BBD6E1"/>
            </a:solidFill>
          </p:spPr>
          <p:txBody>
            <a:bodyPr/>
            <a:lstStyle/>
            <a:p>
              <a:endParaRPr lang="en-US" sz="1200"/>
            </a:p>
          </p:txBody>
        </p:sp>
        <p:sp>
          <p:nvSpPr>
            <p:cNvPr id="5" name="TextBox 5"/>
            <p:cNvSpPr txBox="1"/>
            <p:nvPr/>
          </p:nvSpPr>
          <p:spPr>
            <a:xfrm>
              <a:off x="0" y="-38100"/>
              <a:ext cx="4407921" cy="2348276"/>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TextBox 6"/>
          <p:cNvSpPr txBox="1">
            <a:spLocks noGrp="1"/>
          </p:cNvSpPr>
          <p:nvPr>
            <p:ph type="title" idx="4294967295"/>
          </p:nvPr>
        </p:nvSpPr>
        <p:spPr>
          <a:xfrm>
            <a:off x="1527433" y="977544"/>
            <a:ext cx="9147433"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5700"/>
              </a:lnSpc>
              <a:defRPr/>
            </a:pPr>
            <a:r>
              <a:rPr lang="en-US" sz="5267" b="1" spc="-311" dirty="0">
                <a:solidFill>
                  <a:srgbClr val="005994"/>
                </a:solidFill>
                <a:latin typeface="Open Sauce Bold" panose="020B0604020202020204" charset="0"/>
                <a:ea typeface="+mn-ea"/>
                <a:cs typeface="+mn-cs"/>
                <a:sym typeface="Open Sauce Semi-Bold"/>
              </a:rPr>
              <a:t>Questions?</a:t>
            </a:r>
            <a:endParaRPr lang="en-US" sz="1200" dirty="0">
              <a:latin typeface="Open Sauce Bold" panose="020B0604020202020204" charset="0"/>
              <a:ea typeface="+mn-ea"/>
              <a:cs typeface="+mn-cs"/>
            </a:endParaRPr>
          </a:p>
        </p:txBody>
      </p:sp>
      <p:sp>
        <p:nvSpPr>
          <p:cNvPr id="16" name="TextBox 16"/>
          <p:cNvSpPr txBox="1"/>
          <p:nvPr/>
        </p:nvSpPr>
        <p:spPr>
          <a:xfrm>
            <a:off x="2231799" y="2371474"/>
            <a:ext cx="7733551" cy="444289"/>
          </a:xfrm>
          <a:prstGeom prst="rect">
            <a:avLst/>
          </a:prstGeom>
        </p:spPr>
        <p:txBody>
          <a:bodyPr wrap="square" lIns="0" tIns="0" rIns="0" bIns="0" rtlCol="0" anchor="t">
            <a:spAutoFit/>
          </a:bodyPr>
          <a:lstStyle/>
          <a:p>
            <a:pPr algn="ctr">
              <a:lnSpc>
                <a:spcPts val="3234"/>
              </a:lnSpc>
              <a:spcBef>
                <a:spcPct val="0"/>
              </a:spcBef>
            </a:pPr>
            <a:r>
              <a:rPr lang="en-US" sz="4000" b="1" spc="-177" dirty="0">
                <a:solidFill>
                  <a:srgbClr val="2F945C"/>
                </a:solidFill>
                <a:latin typeface="Open Sauce"/>
                <a:sym typeface="Open Sauce"/>
              </a:rPr>
              <a:t>Contact your District Facilitator</a:t>
            </a:r>
            <a:endParaRPr lang="en-US" sz="1867" b="1" dirty="0">
              <a:ea typeface="Calibri"/>
              <a:cs typeface="Calibri"/>
            </a:endParaRPr>
          </a:p>
        </p:txBody>
      </p:sp>
      <p:grpSp>
        <p:nvGrpSpPr>
          <p:cNvPr id="7" name="Group 7" descr="text just described"/>
          <p:cNvGrpSpPr/>
          <p:nvPr/>
        </p:nvGrpSpPr>
        <p:grpSpPr>
          <a:xfrm>
            <a:off x="1968212" y="1740994"/>
            <a:ext cx="8258449" cy="4206088"/>
            <a:chOff x="-823784" y="0"/>
            <a:chExt cx="16516898" cy="5111244"/>
          </a:xfrm>
        </p:grpSpPr>
        <p:sp>
          <p:nvSpPr>
            <p:cNvPr id="11" name="TextBox 11"/>
            <p:cNvSpPr txBox="1"/>
            <p:nvPr/>
          </p:nvSpPr>
          <p:spPr>
            <a:xfrm>
              <a:off x="-823784" y="2029163"/>
              <a:ext cx="16516898" cy="3082081"/>
            </a:xfrm>
            <a:prstGeom prst="rect">
              <a:avLst/>
            </a:prstGeom>
          </p:spPr>
          <p:txBody>
            <a:bodyPr wrap="square" lIns="0" tIns="0" rIns="0" bIns="0" rtlCol="0" anchor="t">
              <a:spAutoFit/>
            </a:bodyPr>
            <a:lstStyle/>
            <a:p>
              <a:pPr algn="ctr">
                <a:lnSpc>
                  <a:spcPts val="2519"/>
                </a:lnSpc>
              </a:pPr>
              <a:r>
                <a:rPr lang="en-US" sz="1767" b="1" dirty="0">
                  <a:solidFill>
                    <a:srgbClr val="005994"/>
                  </a:solidFill>
                  <a:latin typeface="Open Sauce Bold"/>
                  <a:ea typeface="Open Sauce Bold"/>
                  <a:cs typeface="Open Sauce Bold"/>
                  <a:sym typeface="Open Sauce Bold"/>
                </a:rPr>
                <a:t>Your District Facilitator is your first line of contact and can answer most programmatic questions. </a:t>
              </a:r>
            </a:p>
            <a:p>
              <a:pPr algn="ctr">
                <a:lnSpc>
                  <a:spcPts val="2519"/>
                </a:lnSpc>
              </a:pPr>
              <a:endParaRPr lang="en-US" sz="1767" b="1" dirty="0">
                <a:solidFill>
                  <a:srgbClr val="005994"/>
                </a:solidFill>
                <a:latin typeface="Open Sauce Bold"/>
                <a:ea typeface="Calibri"/>
                <a:cs typeface="Calibri"/>
              </a:endParaRPr>
            </a:p>
            <a:p>
              <a:pPr algn="ctr">
                <a:lnSpc>
                  <a:spcPts val="2519"/>
                </a:lnSpc>
              </a:pPr>
              <a:r>
                <a:rPr lang="en-US" sz="1767" b="1" dirty="0">
                  <a:solidFill>
                    <a:srgbClr val="005994"/>
                  </a:solidFill>
                  <a:latin typeface="Open Sauce Bold"/>
                  <a:ea typeface="Calibri"/>
                  <a:cs typeface="Calibri"/>
                </a:rPr>
                <a:t>If there is a question they cannot answer, they will contact the appropriate parties to find the answer to your question. </a:t>
              </a:r>
            </a:p>
            <a:p>
              <a:pPr algn="ctr">
                <a:lnSpc>
                  <a:spcPts val="2519"/>
                </a:lnSpc>
              </a:pPr>
              <a:endParaRPr lang="en-US" sz="1767" b="1" dirty="0">
                <a:solidFill>
                  <a:srgbClr val="005994"/>
                </a:solidFill>
                <a:latin typeface="Open Sauce Bold"/>
                <a:ea typeface="Calibri"/>
                <a:cs typeface="Calibri"/>
              </a:endParaRPr>
            </a:p>
            <a:p>
              <a:pPr algn="ctr">
                <a:lnSpc>
                  <a:spcPts val="2519"/>
                </a:lnSpc>
              </a:pPr>
              <a:r>
                <a:rPr lang="en-US" sz="1767" b="1" dirty="0">
                  <a:solidFill>
                    <a:srgbClr val="005994"/>
                  </a:solidFill>
                  <a:latin typeface="Open Sauce Bold"/>
                  <a:ea typeface="Calibri"/>
                  <a:cs typeface="Calibri"/>
                </a:rPr>
                <a:t>If you are unsure who your District Facilitator is, ask your mentor or school administrator. </a:t>
              </a:r>
            </a:p>
          </p:txBody>
        </p:sp>
        <p:sp>
          <p:nvSpPr>
            <p:cNvPr id="10" name="TextBox 10"/>
            <p:cNvSpPr txBox="1"/>
            <p:nvPr/>
          </p:nvSpPr>
          <p:spPr>
            <a:xfrm>
              <a:off x="8349294" y="0"/>
              <a:ext cx="4012868" cy="570597"/>
            </a:xfrm>
            <a:prstGeom prst="rect">
              <a:avLst/>
            </a:prstGeom>
          </p:spPr>
          <p:txBody>
            <a:bodyPr lIns="33867" tIns="33867" rIns="33867" bIns="33867" rtlCol="0" anchor="ctr"/>
            <a:lstStyle/>
            <a:p>
              <a:pPr algn="ctr">
                <a:lnSpc>
                  <a:spcPts val="1919"/>
                </a:lnSpc>
              </a:pPr>
              <a:endParaRPr sz="1200"/>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3C086-3166-F676-54E8-B742CB91C1AE}"/>
            </a:ext>
          </a:extLst>
        </p:cNvPr>
        <p:cNvGrpSpPr/>
        <p:nvPr/>
      </p:nvGrpSpPr>
      <p:grpSpPr>
        <a:xfrm>
          <a:off x="0" y="0"/>
          <a:ext cx="0" cy="0"/>
          <a:chOff x="0" y="0"/>
          <a:chExt cx="0" cy="0"/>
        </a:xfrm>
      </p:grpSpPr>
      <p:sp>
        <p:nvSpPr>
          <p:cNvPr id="2" name="Freeform 3">
            <a:extLst>
              <a:ext uri="{FF2B5EF4-FFF2-40B4-BE49-F238E27FC236}">
                <a16:creationId xmlns:a16="http://schemas.microsoft.com/office/drawing/2014/main" id="{7BAB11C9-7B3D-91A9-667D-CBE499F12BAE}"/>
              </a:ex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2"/>
            <a:stretch>
              <a:fillRect/>
            </a:stretch>
          </a:blipFill>
        </p:spPr>
        <p:txBody>
          <a:bodyPr/>
          <a:lstStyle/>
          <a:p>
            <a:endParaRPr lang="en-US" sz="1200"/>
          </a:p>
        </p:txBody>
      </p:sp>
      <p:grpSp>
        <p:nvGrpSpPr>
          <p:cNvPr id="3" name="Group 3" descr="TEAM program leadership&#10;&#10;meet the CSDE team behind TEAM">
            <a:extLst>
              <a:ext uri="{FF2B5EF4-FFF2-40B4-BE49-F238E27FC236}">
                <a16:creationId xmlns:a16="http://schemas.microsoft.com/office/drawing/2014/main" id="{F6070599-7084-698D-CB38-B3A8D6683999}"/>
              </a:ext>
            </a:extLst>
          </p:cNvPr>
          <p:cNvGrpSpPr/>
          <p:nvPr/>
        </p:nvGrpSpPr>
        <p:grpSpPr>
          <a:xfrm>
            <a:off x="517225" y="488083"/>
            <a:ext cx="11157551" cy="5847633"/>
            <a:chOff x="0" y="0"/>
            <a:chExt cx="4407921" cy="2310176"/>
          </a:xfrm>
        </p:grpSpPr>
        <p:sp>
          <p:nvSpPr>
            <p:cNvPr id="4" name="Freeform 4">
              <a:extLst>
                <a:ext uri="{FF2B5EF4-FFF2-40B4-BE49-F238E27FC236}">
                  <a16:creationId xmlns:a16="http://schemas.microsoft.com/office/drawing/2014/main" id="{91C3ECFB-A049-FC23-85F2-4C055D30BB64}"/>
                </a:ext>
              </a:extLst>
            </p:cNvPr>
            <p:cNvSpPr/>
            <p:nvPr/>
          </p:nvSpPr>
          <p:spPr>
            <a:xfrm>
              <a:off x="0" y="0"/>
              <a:ext cx="4407921" cy="2310176"/>
            </a:xfrm>
            <a:custGeom>
              <a:avLst/>
              <a:gdLst/>
              <a:ahLst/>
              <a:cxnLst/>
              <a:rect l="l" t="t" r="r" b="b"/>
              <a:pathLst>
                <a:path w="4407921" h="2310176">
                  <a:moveTo>
                    <a:pt x="16190" y="0"/>
                  </a:moveTo>
                  <a:lnTo>
                    <a:pt x="4391731" y="0"/>
                  </a:lnTo>
                  <a:cubicBezTo>
                    <a:pt x="4400672" y="0"/>
                    <a:pt x="4407921" y="7249"/>
                    <a:pt x="4407921" y="16190"/>
                  </a:cubicBezTo>
                  <a:lnTo>
                    <a:pt x="4407921" y="2293986"/>
                  </a:lnTo>
                  <a:cubicBezTo>
                    <a:pt x="4407921" y="2302927"/>
                    <a:pt x="4400672" y="2310176"/>
                    <a:pt x="4391731" y="2310176"/>
                  </a:cubicBezTo>
                  <a:lnTo>
                    <a:pt x="16190" y="2310176"/>
                  </a:lnTo>
                  <a:cubicBezTo>
                    <a:pt x="7249" y="2310176"/>
                    <a:pt x="0" y="2302927"/>
                    <a:pt x="0" y="2293986"/>
                  </a:cubicBezTo>
                  <a:lnTo>
                    <a:pt x="0" y="16190"/>
                  </a:lnTo>
                  <a:cubicBezTo>
                    <a:pt x="0" y="7249"/>
                    <a:pt x="7249" y="0"/>
                    <a:pt x="16190" y="0"/>
                  </a:cubicBezTo>
                  <a:close/>
                </a:path>
              </a:pathLst>
            </a:custGeom>
            <a:solidFill>
              <a:srgbClr val="BBD6E1"/>
            </a:solidFill>
          </p:spPr>
          <p:txBody>
            <a:bodyPr/>
            <a:lstStyle/>
            <a:p>
              <a:endParaRPr lang="en-US" sz="1200"/>
            </a:p>
          </p:txBody>
        </p:sp>
        <p:sp>
          <p:nvSpPr>
            <p:cNvPr id="5" name="TextBox 5">
              <a:extLst>
                <a:ext uri="{FF2B5EF4-FFF2-40B4-BE49-F238E27FC236}">
                  <a16:creationId xmlns:a16="http://schemas.microsoft.com/office/drawing/2014/main" id="{17E268B4-1DB6-1812-29FB-C8CF3D90D74A}"/>
                </a:ext>
              </a:extLst>
            </p:cNvPr>
            <p:cNvSpPr txBox="1"/>
            <p:nvPr/>
          </p:nvSpPr>
          <p:spPr>
            <a:xfrm>
              <a:off x="0" y="-38100"/>
              <a:ext cx="4407921" cy="2348276"/>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TextBox 6">
            <a:extLst>
              <a:ext uri="{FF2B5EF4-FFF2-40B4-BE49-F238E27FC236}">
                <a16:creationId xmlns:a16="http://schemas.microsoft.com/office/drawing/2014/main" id="{77A803E1-BBB7-A669-E780-7C10C5AA42BD}"/>
              </a:ext>
            </a:extLst>
          </p:cNvPr>
          <p:cNvSpPr txBox="1">
            <a:spLocks noGrp="1"/>
          </p:cNvSpPr>
          <p:nvPr>
            <p:ph type="title" idx="4294967295"/>
          </p:nvPr>
        </p:nvSpPr>
        <p:spPr>
          <a:xfrm>
            <a:off x="1527433" y="977544"/>
            <a:ext cx="9147433" cy="7309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5700"/>
              </a:lnSpc>
              <a:defRPr/>
            </a:pPr>
            <a:r>
              <a:rPr lang="en-US" sz="5334" b="1" spc="-311" dirty="0">
                <a:solidFill>
                  <a:srgbClr val="005994"/>
                </a:solidFill>
                <a:latin typeface="Open Sauce Bold" panose="020B0604020202020204" charset="0"/>
                <a:ea typeface="+mn-ea"/>
                <a:cs typeface="+mn-cs"/>
                <a:sym typeface="Open Sauce Semi-Bold"/>
              </a:rPr>
              <a:t>TEAM Program Leadership</a:t>
            </a:r>
            <a:endParaRPr lang="en-US" sz="5334" b="1" spc="-311" dirty="0">
              <a:solidFill>
                <a:srgbClr val="005994"/>
              </a:solidFill>
              <a:latin typeface="Open Sauce Bold" panose="020B0604020202020204" charset="0"/>
              <a:ea typeface="+mn-ea"/>
              <a:cs typeface="+mn-cs"/>
            </a:endParaRPr>
          </a:p>
        </p:txBody>
      </p:sp>
      <p:sp>
        <p:nvSpPr>
          <p:cNvPr id="16" name="TextBox 16">
            <a:extLst>
              <a:ext uri="{FF2B5EF4-FFF2-40B4-BE49-F238E27FC236}">
                <a16:creationId xmlns:a16="http://schemas.microsoft.com/office/drawing/2014/main" id="{B96C16CB-31C9-E0E4-7269-C4F237C6D750}"/>
              </a:ext>
            </a:extLst>
          </p:cNvPr>
          <p:cNvSpPr txBox="1"/>
          <p:nvPr/>
        </p:nvSpPr>
        <p:spPr>
          <a:xfrm>
            <a:off x="2906272" y="2170678"/>
            <a:ext cx="6266186" cy="410369"/>
          </a:xfrm>
          <a:prstGeom prst="rect">
            <a:avLst/>
          </a:prstGeom>
        </p:spPr>
        <p:txBody>
          <a:bodyPr lIns="0" tIns="0" rIns="0" bIns="0" rtlCol="0" anchor="t">
            <a:spAutoFit/>
          </a:bodyPr>
          <a:lstStyle/>
          <a:p>
            <a:pPr algn="ctr">
              <a:lnSpc>
                <a:spcPts val="3234"/>
              </a:lnSpc>
              <a:spcBef>
                <a:spcPct val="0"/>
              </a:spcBef>
            </a:pPr>
            <a:r>
              <a:rPr lang="en-US" sz="2967" b="1" spc="-177" dirty="0">
                <a:solidFill>
                  <a:srgbClr val="2F945C"/>
                </a:solidFill>
                <a:latin typeface="Open Sauce"/>
                <a:ea typeface="Open Sauce"/>
                <a:cs typeface="Open Sauce"/>
                <a:sym typeface="Open Sauce"/>
              </a:rPr>
              <a:t>Meet the CSDE Team Behind </a:t>
            </a:r>
            <a:r>
              <a:rPr lang="en-US" sz="2967" b="1" spc="-177" dirty="0">
                <a:solidFill>
                  <a:srgbClr val="2F945C"/>
                </a:solidFill>
                <a:latin typeface="Open Sauce Bold"/>
                <a:ea typeface="Open Sauce Bold"/>
                <a:cs typeface="Open Sauce Bold"/>
                <a:sym typeface="Open Sauce Bold"/>
              </a:rPr>
              <a:t>TEAM</a:t>
            </a:r>
            <a:endParaRPr lang="en-US" sz="2967" b="1" spc="-177" dirty="0">
              <a:solidFill>
                <a:srgbClr val="2F945C"/>
              </a:solidFill>
              <a:latin typeface="Open Sauce Bold"/>
              <a:ea typeface="Open Sauce Bold"/>
              <a:cs typeface="Open Sauce Bold"/>
            </a:endParaRPr>
          </a:p>
        </p:txBody>
      </p:sp>
      <p:grpSp>
        <p:nvGrpSpPr>
          <p:cNvPr id="17" name="Group 17" descr="Dr Shuana Tucker, Chief Talent Officer">
            <a:extLst>
              <a:ext uri="{FF2B5EF4-FFF2-40B4-BE49-F238E27FC236}">
                <a16:creationId xmlns:a16="http://schemas.microsoft.com/office/drawing/2014/main" id="{412DE49B-C207-2C30-FD43-650697777A8C}"/>
              </a:ext>
            </a:extLst>
          </p:cNvPr>
          <p:cNvGrpSpPr/>
          <p:nvPr/>
        </p:nvGrpSpPr>
        <p:grpSpPr>
          <a:xfrm>
            <a:off x="1495958" y="3223069"/>
            <a:ext cx="1420953" cy="1767886"/>
            <a:chOff x="0" y="19051"/>
            <a:chExt cx="2841906" cy="3535771"/>
          </a:xfrm>
        </p:grpSpPr>
        <p:grpSp>
          <p:nvGrpSpPr>
            <p:cNvPr id="18" name="Group 18">
              <a:extLst>
                <a:ext uri="{FF2B5EF4-FFF2-40B4-BE49-F238E27FC236}">
                  <a16:creationId xmlns:a16="http://schemas.microsoft.com/office/drawing/2014/main" id="{2A67C655-BDD7-7897-4761-BF22690DCF8B}"/>
                </a:ext>
              </a:extLst>
            </p:cNvPr>
            <p:cNvGrpSpPr/>
            <p:nvPr/>
          </p:nvGrpSpPr>
          <p:grpSpPr>
            <a:xfrm>
              <a:off x="180397" y="600941"/>
              <a:ext cx="2481113" cy="2472291"/>
              <a:chOff x="0" y="0"/>
              <a:chExt cx="442507" cy="440933"/>
            </a:xfrm>
          </p:grpSpPr>
          <p:sp>
            <p:nvSpPr>
              <p:cNvPr id="19" name="Freeform 19">
                <a:extLst>
                  <a:ext uri="{FF2B5EF4-FFF2-40B4-BE49-F238E27FC236}">
                    <a16:creationId xmlns:a16="http://schemas.microsoft.com/office/drawing/2014/main" id="{0A5BD0B3-47BF-E3F3-8FAC-3A40019CB4DC}"/>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93954" y="0"/>
                    </a:moveTo>
                    <a:lnTo>
                      <a:pt x="348552" y="0"/>
                    </a:lnTo>
                    <a:cubicBezTo>
                      <a:pt x="400442" y="0"/>
                      <a:pt x="442507" y="42065"/>
                      <a:pt x="442507" y="93954"/>
                    </a:cubicBezTo>
                    <a:lnTo>
                      <a:pt x="442507" y="346979"/>
                    </a:lnTo>
                    <a:cubicBezTo>
                      <a:pt x="442507" y="398868"/>
                      <a:pt x="400442" y="440933"/>
                      <a:pt x="348552" y="440933"/>
                    </a:cubicBezTo>
                    <a:lnTo>
                      <a:pt x="93954" y="440933"/>
                    </a:lnTo>
                    <a:cubicBezTo>
                      <a:pt x="42065" y="440933"/>
                      <a:pt x="0" y="398868"/>
                      <a:pt x="0" y="346979"/>
                    </a:cubicBezTo>
                    <a:lnTo>
                      <a:pt x="0" y="93954"/>
                    </a:lnTo>
                    <a:cubicBezTo>
                      <a:pt x="0" y="42065"/>
                      <a:pt x="42065" y="0"/>
                      <a:pt x="93954" y="0"/>
                    </a:cubicBezTo>
                    <a:close/>
                  </a:path>
                </a:pathLst>
              </a:custGeom>
              <a:solidFill>
                <a:srgbClr val="4D789D"/>
              </a:solidFill>
            </p:spPr>
            <p:txBody>
              <a:bodyPr/>
              <a:lstStyle/>
              <a:p>
                <a:endParaRPr lang="en-US" sz="1200"/>
              </a:p>
            </p:txBody>
          </p:sp>
          <p:sp>
            <p:nvSpPr>
              <p:cNvPr id="20" name="TextBox 20">
                <a:extLst>
                  <a:ext uri="{FF2B5EF4-FFF2-40B4-BE49-F238E27FC236}">
                    <a16:creationId xmlns:a16="http://schemas.microsoft.com/office/drawing/2014/main" id="{3856B19A-7DD1-984D-8DF6-86A67EE7761B}"/>
                  </a:ext>
                </a:extLst>
              </p:cNvPr>
              <p:cNvSpPr txBox="1"/>
              <p:nvPr/>
            </p:nvSpPr>
            <p:spPr>
              <a:xfrm>
                <a:off x="0" y="28575"/>
                <a:ext cx="442507" cy="412358"/>
              </a:xfrm>
              <a:prstGeom prst="rect">
                <a:avLst/>
              </a:prstGeom>
            </p:spPr>
            <p:txBody>
              <a:bodyPr lIns="30623" tIns="30623" rIns="30623" bIns="30623" rtlCol="0" anchor="ctr"/>
              <a:lstStyle/>
              <a:p>
                <a:pPr algn="ctr">
                  <a:lnSpc>
                    <a:spcPts val="725"/>
                  </a:lnSpc>
                </a:pPr>
                <a:endParaRPr sz="1200"/>
              </a:p>
            </p:txBody>
          </p:sp>
        </p:grpSp>
        <p:grpSp>
          <p:nvGrpSpPr>
            <p:cNvPr id="21" name="Group 21">
              <a:extLst>
                <a:ext uri="{FF2B5EF4-FFF2-40B4-BE49-F238E27FC236}">
                  <a16:creationId xmlns:a16="http://schemas.microsoft.com/office/drawing/2014/main" id="{483BAA57-0D47-D24D-5CD0-D5F756EFD7E3}"/>
                </a:ext>
              </a:extLst>
            </p:cNvPr>
            <p:cNvGrpSpPr/>
            <p:nvPr/>
          </p:nvGrpSpPr>
          <p:grpSpPr>
            <a:xfrm>
              <a:off x="35979" y="447550"/>
              <a:ext cx="2481113" cy="2481113"/>
              <a:chOff x="0" y="0"/>
              <a:chExt cx="812800" cy="812800"/>
            </a:xfrm>
          </p:grpSpPr>
          <p:sp>
            <p:nvSpPr>
              <p:cNvPr id="22" name="Freeform 22" descr="Dr. Shuana Tucker">
                <a:extLst>
                  <a:ext uri="{FF2B5EF4-FFF2-40B4-BE49-F238E27FC236}">
                    <a16:creationId xmlns:a16="http://schemas.microsoft.com/office/drawing/2014/main" id="{AE9F5EF8-2C5E-62FD-CA4E-4598AA89D37E}"/>
                  </a:ext>
                </a:extLst>
              </p:cNvPr>
              <p:cNvSpPr/>
              <p:nvPr/>
            </p:nvSpPr>
            <p:spPr>
              <a:xfrm>
                <a:off x="0" y="0"/>
                <a:ext cx="812800" cy="812800"/>
              </a:xfrm>
              <a:custGeom>
                <a:avLst/>
                <a:gdLst/>
                <a:ahLst/>
                <a:cxnLst/>
                <a:rect l="l" t="t" r="r" b="b"/>
                <a:pathLst>
                  <a:path w="812800" h="812800">
                    <a:moveTo>
                      <a:pt x="88735" y="0"/>
                    </a:moveTo>
                    <a:lnTo>
                      <a:pt x="724065" y="0"/>
                    </a:lnTo>
                    <a:cubicBezTo>
                      <a:pt x="773072" y="0"/>
                      <a:pt x="812800" y="39728"/>
                      <a:pt x="812800" y="88735"/>
                    </a:cubicBezTo>
                    <a:lnTo>
                      <a:pt x="812800" y="724065"/>
                    </a:lnTo>
                    <a:cubicBezTo>
                      <a:pt x="812800" y="773072"/>
                      <a:pt x="773072" y="812800"/>
                      <a:pt x="724065" y="812800"/>
                    </a:cubicBezTo>
                    <a:lnTo>
                      <a:pt x="88735" y="812800"/>
                    </a:lnTo>
                    <a:cubicBezTo>
                      <a:pt x="39728" y="812800"/>
                      <a:pt x="0" y="773072"/>
                      <a:pt x="0" y="724065"/>
                    </a:cubicBezTo>
                    <a:lnTo>
                      <a:pt x="0" y="88735"/>
                    </a:lnTo>
                    <a:cubicBezTo>
                      <a:pt x="0" y="39728"/>
                      <a:pt x="39728" y="0"/>
                      <a:pt x="88735" y="0"/>
                    </a:cubicBezTo>
                    <a:close/>
                  </a:path>
                </a:pathLst>
              </a:custGeom>
              <a:blipFill>
                <a:blip r:embed="rId3"/>
                <a:stretch>
                  <a:fillRect l="-11103" t="-4742" r="-11485" b="-79476"/>
                </a:stretch>
              </a:blipFill>
            </p:spPr>
            <p:txBody>
              <a:bodyPr/>
              <a:lstStyle/>
              <a:p>
                <a:endParaRPr lang="en-US" sz="1200"/>
              </a:p>
            </p:txBody>
          </p:sp>
        </p:grpSp>
        <p:sp>
          <p:nvSpPr>
            <p:cNvPr id="23" name="TextBox 23">
              <a:extLst>
                <a:ext uri="{FF2B5EF4-FFF2-40B4-BE49-F238E27FC236}">
                  <a16:creationId xmlns:a16="http://schemas.microsoft.com/office/drawing/2014/main" id="{BC261A2F-55D6-71C8-E128-9DF4E1D69172}"/>
                </a:ext>
              </a:extLst>
            </p:cNvPr>
            <p:cNvSpPr txBox="1"/>
            <p:nvPr/>
          </p:nvSpPr>
          <p:spPr>
            <a:xfrm>
              <a:off x="0" y="19051"/>
              <a:ext cx="2841906" cy="359072"/>
            </a:xfrm>
            <a:prstGeom prst="rect">
              <a:avLst/>
            </a:prstGeom>
          </p:spPr>
          <p:txBody>
            <a:bodyPr lIns="0" tIns="0" rIns="0" bIns="0" rtlCol="0" anchor="t">
              <a:spAutoFit/>
            </a:bodyPr>
            <a:lstStyle/>
            <a:p>
              <a:pPr algn="ctr">
                <a:lnSpc>
                  <a:spcPts val="1377"/>
                </a:lnSpc>
              </a:pPr>
              <a:r>
                <a:rPr lang="en-US" sz="1200" b="1" dirty="0">
                  <a:solidFill>
                    <a:srgbClr val="005994"/>
                  </a:solidFill>
                  <a:latin typeface="Open Sauce Bold"/>
                  <a:ea typeface="Open Sauce Bold"/>
                  <a:cs typeface="Open Sauce Bold"/>
                  <a:sym typeface="Open Sauce Bold"/>
                </a:rPr>
                <a:t>Dr. Shuana Tucker</a:t>
              </a:r>
            </a:p>
          </p:txBody>
        </p:sp>
        <p:sp>
          <p:nvSpPr>
            <p:cNvPr id="24" name="TextBox 24">
              <a:extLst>
                <a:ext uri="{FF2B5EF4-FFF2-40B4-BE49-F238E27FC236}">
                  <a16:creationId xmlns:a16="http://schemas.microsoft.com/office/drawing/2014/main" id="{E7BDB216-A340-CB12-401D-1A36724135CE}"/>
                </a:ext>
              </a:extLst>
            </p:cNvPr>
            <p:cNvSpPr txBox="1"/>
            <p:nvPr/>
          </p:nvSpPr>
          <p:spPr>
            <a:xfrm>
              <a:off x="62866" y="3251790"/>
              <a:ext cx="2562588" cy="303032"/>
            </a:xfrm>
            <a:prstGeom prst="rect">
              <a:avLst/>
            </a:prstGeom>
          </p:spPr>
          <p:txBody>
            <a:bodyPr lIns="0" tIns="0" rIns="0" bIns="0" rtlCol="0" anchor="t">
              <a:spAutoFit/>
            </a:bodyPr>
            <a:lstStyle/>
            <a:p>
              <a:pPr algn="ctr">
                <a:lnSpc>
                  <a:spcPts val="1270"/>
                </a:lnSpc>
              </a:pPr>
              <a:r>
                <a:rPr lang="en-US" sz="907" dirty="0">
                  <a:solidFill>
                    <a:srgbClr val="194166"/>
                  </a:solidFill>
                  <a:latin typeface="Open Sauce"/>
                  <a:ea typeface="Open Sauce"/>
                  <a:cs typeface="Open Sauce"/>
                  <a:sym typeface="Open Sauce"/>
                </a:rPr>
                <a:t>Chief Talent Officer</a:t>
              </a:r>
            </a:p>
          </p:txBody>
        </p:sp>
      </p:grpSp>
      <p:sp>
        <p:nvSpPr>
          <p:cNvPr id="30" name="TextBox 30">
            <a:extLst>
              <a:ext uri="{FF2B5EF4-FFF2-40B4-BE49-F238E27FC236}">
                <a16:creationId xmlns:a16="http://schemas.microsoft.com/office/drawing/2014/main" id="{BD41B903-D0D4-92AB-C5C1-F0BF27C741E3}"/>
              </a:ext>
            </a:extLst>
          </p:cNvPr>
          <p:cNvSpPr txBox="1"/>
          <p:nvPr/>
        </p:nvSpPr>
        <p:spPr>
          <a:xfrm>
            <a:off x="3359096" y="3222259"/>
            <a:ext cx="1367347" cy="179536"/>
          </a:xfrm>
          <a:prstGeom prst="rect">
            <a:avLst/>
          </a:prstGeom>
        </p:spPr>
        <p:txBody>
          <a:bodyPr lIns="0" tIns="0" rIns="0" bIns="0" rtlCol="0" anchor="t">
            <a:spAutoFit/>
          </a:bodyPr>
          <a:lstStyle/>
          <a:p>
            <a:pPr algn="ctr">
              <a:lnSpc>
                <a:spcPts val="1377"/>
              </a:lnSpc>
            </a:pPr>
            <a:r>
              <a:rPr lang="en-US" sz="1229" b="1" dirty="0">
                <a:solidFill>
                  <a:srgbClr val="005994"/>
                </a:solidFill>
                <a:latin typeface="Open Sauce Bold"/>
                <a:ea typeface="Open Sauce Bold"/>
                <a:cs typeface="Open Sauce Bold"/>
                <a:sym typeface="Open Sauce Bold"/>
              </a:rPr>
              <a:t>Dr. Jade Gopie</a:t>
            </a:r>
          </a:p>
        </p:txBody>
      </p:sp>
      <p:grpSp>
        <p:nvGrpSpPr>
          <p:cNvPr id="25" name="Group 25" descr="Dr. Jade Gopie, Talent Bureau Chief">
            <a:extLst>
              <a:ext uri="{FF2B5EF4-FFF2-40B4-BE49-F238E27FC236}">
                <a16:creationId xmlns:a16="http://schemas.microsoft.com/office/drawing/2014/main" id="{2A707F89-5B83-5BF4-1786-6B094AD4CB74}"/>
              </a:ext>
            </a:extLst>
          </p:cNvPr>
          <p:cNvGrpSpPr/>
          <p:nvPr/>
        </p:nvGrpSpPr>
        <p:grpSpPr>
          <a:xfrm>
            <a:off x="3445927" y="3525964"/>
            <a:ext cx="1240557" cy="1236145"/>
            <a:chOff x="0" y="0"/>
            <a:chExt cx="442507" cy="440933"/>
          </a:xfrm>
        </p:grpSpPr>
        <p:sp>
          <p:nvSpPr>
            <p:cNvPr id="26" name="Freeform 26">
              <a:extLst>
                <a:ext uri="{FF2B5EF4-FFF2-40B4-BE49-F238E27FC236}">
                  <a16:creationId xmlns:a16="http://schemas.microsoft.com/office/drawing/2014/main" id="{F7463F7E-EC00-A452-E217-70582D1CCD19}"/>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sz="1200"/>
            </a:p>
          </p:txBody>
        </p:sp>
        <p:sp>
          <p:nvSpPr>
            <p:cNvPr id="27" name="TextBox 27">
              <a:extLst>
                <a:ext uri="{FF2B5EF4-FFF2-40B4-BE49-F238E27FC236}">
                  <a16:creationId xmlns:a16="http://schemas.microsoft.com/office/drawing/2014/main" id="{9E4A32E7-053A-166F-A407-1B72EB4237DC}"/>
                </a:ext>
              </a:extLst>
            </p:cNvPr>
            <p:cNvSpPr txBox="1"/>
            <p:nvPr/>
          </p:nvSpPr>
          <p:spPr>
            <a:xfrm>
              <a:off x="0" y="28575"/>
              <a:ext cx="442507" cy="412358"/>
            </a:xfrm>
            <a:prstGeom prst="rect">
              <a:avLst/>
            </a:prstGeom>
          </p:spPr>
          <p:txBody>
            <a:bodyPr lIns="38419" tIns="38419" rIns="38419" bIns="38419" rtlCol="0" anchor="ctr"/>
            <a:lstStyle/>
            <a:p>
              <a:pPr algn="ctr">
                <a:lnSpc>
                  <a:spcPts val="725"/>
                </a:lnSpc>
              </a:pPr>
              <a:endParaRPr sz="1200"/>
            </a:p>
          </p:txBody>
        </p:sp>
      </p:grpSp>
      <p:grpSp>
        <p:nvGrpSpPr>
          <p:cNvPr id="28" name="Group 28" descr="image of Dr. Jade Gopie">
            <a:extLst>
              <a:ext uri="{FF2B5EF4-FFF2-40B4-BE49-F238E27FC236}">
                <a16:creationId xmlns:a16="http://schemas.microsoft.com/office/drawing/2014/main" id="{9C1F55FA-C849-7C4B-FA3D-A621130CDAB6}"/>
              </a:ext>
            </a:extLst>
          </p:cNvPr>
          <p:cNvGrpSpPr/>
          <p:nvPr/>
        </p:nvGrpSpPr>
        <p:grpSpPr>
          <a:xfrm>
            <a:off x="3379465" y="3449268"/>
            <a:ext cx="1240557" cy="1240557"/>
            <a:chOff x="0" y="0"/>
            <a:chExt cx="812800" cy="812800"/>
          </a:xfrm>
        </p:grpSpPr>
        <p:sp>
          <p:nvSpPr>
            <p:cNvPr id="29" name="Freeform 29" descr="Dr. Jade Gopie">
              <a:extLst>
                <a:ext uri="{FF2B5EF4-FFF2-40B4-BE49-F238E27FC236}">
                  <a16:creationId xmlns:a16="http://schemas.microsoft.com/office/drawing/2014/main" id="{96A901F9-F291-A1E5-D998-39BE3C543CB1}"/>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4"/>
              <a:stretch>
                <a:fillRect l="-20747" t="-12031" r="-39637" b="-102074"/>
              </a:stretch>
            </a:blipFill>
          </p:spPr>
          <p:txBody>
            <a:bodyPr/>
            <a:lstStyle/>
            <a:p>
              <a:endParaRPr lang="en-US" sz="1200"/>
            </a:p>
          </p:txBody>
        </p:sp>
      </p:grpSp>
      <p:sp>
        <p:nvSpPr>
          <p:cNvPr id="31" name="TextBox 31">
            <a:extLst>
              <a:ext uri="{FF2B5EF4-FFF2-40B4-BE49-F238E27FC236}">
                <a16:creationId xmlns:a16="http://schemas.microsoft.com/office/drawing/2014/main" id="{8164D073-F98D-FC1C-BFF7-A590617B6B1C}"/>
              </a:ext>
            </a:extLst>
          </p:cNvPr>
          <p:cNvSpPr txBox="1"/>
          <p:nvPr/>
        </p:nvSpPr>
        <p:spPr>
          <a:xfrm>
            <a:off x="3297704" y="4838659"/>
            <a:ext cx="1537003" cy="151516"/>
          </a:xfrm>
          <a:prstGeom prst="rect">
            <a:avLst/>
          </a:prstGeom>
        </p:spPr>
        <p:txBody>
          <a:bodyPr lIns="0" tIns="0" rIns="0" bIns="0" rtlCol="0" anchor="t">
            <a:spAutoFit/>
          </a:bodyPr>
          <a:lstStyle/>
          <a:p>
            <a:pPr algn="ctr">
              <a:lnSpc>
                <a:spcPts val="1270"/>
              </a:lnSpc>
            </a:pPr>
            <a:r>
              <a:rPr lang="en-US" sz="907" dirty="0">
                <a:solidFill>
                  <a:srgbClr val="194166"/>
                </a:solidFill>
                <a:latin typeface="Open Sauce"/>
                <a:ea typeface="Open Sauce"/>
                <a:cs typeface="Open Sauce"/>
                <a:sym typeface="Open Sauce"/>
              </a:rPr>
              <a:t>Talent Office Bureau Chief</a:t>
            </a:r>
          </a:p>
        </p:txBody>
      </p:sp>
      <p:sp>
        <p:nvSpPr>
          <p:cNvPr id="37" name="TextBox 37">
            <a:extLst>
              <a:ext uri="{FF2B5EF4-FFF2-40B4-BE49-F238E27FC236}">
                <a16:creationId xmlns:a16="http://schemas.microsoft.com/office/drawing/2014/main" id="{01DDBCB6-4324-3751-69F8-454949CBA6E9}"/>
              </a:ext>
            </a:extLst>
          </p:cNvPr>
          <p:cNvSpPr txBox="1"/>
          <p:nvPr/>
        </p:nvSpPr>
        <p:spPr>
          <a:xfrm>
            <a:off x="5359961" y="3193258"/>
            <a:ext cx="1367347" cy="179536"/>
          </a:xfrm>
          <a:prstGeom prst="rect">
            <a:avLst/>
          </a:prstGeom>
        </p:spPr>
        <p:txBody>
          <a:bodyPr lIns="0" tIns="0" rIns="0" bIns="0" rtlCol="0" anchor="t">
            <a:spAutoFit/>
          </a:bodyPr>
          <a:lstStyle/>
          <a:p>
            <a:pPr algn="ctr">
              <a:lnSpc>
                <a:spcPts val="1377"/>
              </a:lnSpc>
            </a:pPr>
            <a:r>
              <a:rPr lang="en-US" sz="1229" b="1" dirty="0">
                <a:solidFill>
                  <a:srgbClr val="005994"/>
                </a:solidFill>
                <a:latin typeface="Open Sauce Bold"/>
                <a:ea typeface="Open Sauce Bold"/>
                <a:cs typeface="Open Sauce Bold"/>
                <a:sym typeface="Open Sauce Bold"/>
              </a:rPr>
              <a:t>Ashley Wright</a:t>
            </a:r>
          </a:p>
        </p:txBody>
      </p:sp>
      <p:grpSp>
        <p:nvGrpSpPr>
          <p:cNvPr id="32" name="Group 32" descr="Ashley Wright, Education Consultant TEAM program manager">
            <a:extLst>
              <a:ext uri="{FF2B5EF4-FFF2-40B4-BE49-F238E27FC236}">
                <a16:creationId xmlns:a16="http://schemas.microsoft.com/office/drawing/2014/main" id="{510BE1CF-C6D7-E2AF-0288-18C28CE01349}"/>
              </a:ext>
            </a:extLst>
          </p:cNvPr>
          <p:cNvGrpSpPr/>
          <p:nvPr/>
        </p:nvGrpSpPr>
        <p:grpSpPr>
          <a:xfrm>
            <a:off x="5423357" y="3479642"/>
            <a:ext cx="1240557" cy="1236145"/>
            <a:chOff x="0" y="0"/>
            <a:chExt cx="442507" cy="440933"/>
          </a:xfrm>
        </p:grpSpPr>
        <p:sp>
          <p:nvSpPr>
            <p:cNvPr id="33" name="Freeform 33">
              <a:extLst>
                <a:ext uri="{FF2B5EF4-FFF2-40B4-BE49-F238E27FC236}">
                  <a16:creationId xmlns:a16="http://schemas.microsoft.com/office/drawing/2014/main" id="{D6259B1B-9DA7-64A4-430C-6426E889F0B4}"/>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sz="1200"/>
            </a:p>
          </p:txBody>
        </p:sp>
        <p:sp>
          <p:nvSpPr>
            <p:cNvPr id="34" name="TextBox 34">
              <a:extLst>
                <a:ext uri="{FF2B5EF4-FFF2-40B4-BE49-F238E27FC236}">
                  <a16:creationId xmlns:a16="http://schemas.microsoft.com/office/drawing/2014/main" id="{3BD81FCB-D5ED-7642-0D34-88B2678E645F}"/>
                </a:ext>
              </a:extLst>
            </p:cNvPr>
            <p:cNvSpPr txBox="1"/>
            <p:nvPr/>
          </p:nvSpPr>
          <p:spPr>
            <a:xfrm>
              <a:off x="0" y="28575"/>
              <a:ext cx="442507" cy="412358"/>
            </a:xfrm>
            <a:prstGeom prst="rect">
              <a:avLst/>
            </a:prstGeom>
          </p:spPr>
          <p:txBody>
            <a:bodyPr lIns="38419" tIns="38419" rIns="38419" bIns="38419" rtlCol="0" anchor="ctr"/>
            <a:lstStyle/>
            <a:p>
              <a:pPr algn="ctr">
                <a:lnSpc>
                  <a:spcPts val="725"/>
                </a:lnSpc>
              </a:pPr>
              <a:endParaRPr sz="1200"/>
            </a:p>
          </p:txBody>
        </p:sp>
      </p:grpSp>
      <p:grpSp>
        <p:nvGrpSpPr>
          <p:cNvPr id="35" name="Group 35" descr="image of Ashley Wright">
            <a:extLst>
              <a:ext uri="{FF2B5EF4-FFF2-40B4-BE49-F238E27FC236}">
                <a16:creationId xmlns:a16="http://schemas.microsoft.com/office/drawing/2014/main" id="{245A9840-9AEB-4E18-F164-E8741BAA13AD}"/>
              </a:ext>
            </a:extLst>
          </p:cNvPr>
          <p:cNvGrpSpPr/>
          <p:nvPr/>
        </p:nvGrpSpPr>
        <p:grpSpPr>
          <a:xfrm>
            <a:off x="5351148" y="3403532"/>
            <a:ext cx="1240557" cy="1240557"/>
            <a:chOff x="0" y="0"/>
            <a:chExt cx="812800" cy="812800"/>
          </a:xfrm>
        </p:grpSpPr>
        <p:sp>
          <p:nvSpPr>
            <p:cNvPr id="36" name="Freeform 36" descr="Ashley Wright">
              <a:extLst>
                <a:ext uri="{FF2B5EF4-FFF2-40B4-BE49-F238E27FC236}">
                  <a16:creationId xmlns:a16="http://schemas.microsoft.com/office/drawing/2014/main" id="{7687E532-6B43-D485-1075-C060E6DC9E5B}"/>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5"/>
              <a:stretch>
                <a:fillRect l="-15722" r="-13060" b="-83591"/>
              </a:stretch>
            </a:blipFill>
          </p:spPr>
          <p:txBody>
            <a:bodyPr/>
            <a:lstStyle/>
            <a:p>
              <a:endParaRPr lang="en-US" sz="1200"/>
            </a:p>
          </p:txBody>
        </p:sp>
      </p:grpSp>
      <p:sp>
        <p:nvSpPr>
          <p:cNvPr id="38" name="TextBox 38">
            <a:extLst>
              <a:ext uri="{FF2B5EF4-FFF2-40B4-BE49-F238E27FC236}">
                <a16:creationId xmlns:a16="http://schemas.microsoft.com/office/drawing/2014/main" id="{1EADAF01-3B47-7B37-53E0-F35356059D2F}"/>
              </a:ext>
            </a:extLst>
          </p:cNvPr>
          <p:cNvSpPr txBox="1"/>
          <p:nvPr/>
        </p:nvSpPr>
        <p:spPr>
          <a:xfrm>
            <a:off x="5125043" y="4876759"/>
            <a:ext cx="1826367" cy="230832"/>
          </a:xfrm>
          <a:prstGeom prst="rect">
            <a:avLst/>
          </a:prstGeom>
        </p:spPr>
        <p:txBody>
          <a:bodyPr lIns="0" tIns="0" rIns="0" bIns="0" rtlCol="0" anchor="t">
            <a:spAutoFit/>
          </a:bodyPr>
          <a:lstStyle/>
          <a:p>
            <a:pPr algn="ctr">
              <a:lnSpc>
                <a:spcPts val="880"/>
              </a:lnSpc>
            </a:pPr>
            <a:r>
              <a:rPr lang="en-US" sz="900" dirty="0">
                <a:solidFill>
                  <a:srgbClr val="194166"/>
                </a:solidFill>
                <a:latin typeface="Open Sauce"/>
                <a:ea typeface="Open Sauce"/>
                <a:cs typeface="Open Sauce"/>
                <a:sym typeface="Open Sauce"/>
              </a:rPr>
              <a:t>Education Consultant</a:t>
            </a:r>
          </a:p>
          <a:p>
            <a:pPr algn="ctr">
              <a:lnSpc>
                <a:spcPts val="880"/>
              </a:lnSpc>
            </a:pPr>
            <a:r>
              <a:rPr lang="en-US" sz="907" dirty="0">
                <a:solidFill>
                  <a:srgbClr val="194166"/>
                </a:solidFill>
                <a:latin typeface="Open Sauce"/>
                <a:ea typeface="Open Sauce"/>
                <a:cs typeface="Open Sauce"/>
                <a:sym typeface="Open Sauce"/>
              </a:rPr>
              <a:t>TEAM Program Manager</a:t>
            </a:r>
          </a:p>
        </p:txBody>
      </p:sp>
      <p:sp>
        <p:nvSpPr>
          <p:cNvPr id="52" name="TextBox 52" descr="Headshot of Gady Weiner">
            <a:extLst>
              <a:ext uri="{FF2B5EF4-FFF2-40B4-BE49-F238E27FC236}">
                <a16:creationId xmlns:a16="http://schemas.microsoft.com/office/drawing/2014/main" id="{BF5CC414-DF19-E0D3-1ABD-9BF939E72EB8}"/>
              </a:ext>
            </a:extLst>
          </p:cNvPr>
          <p:cNvSpPr txBox="1"/>
          <p:nvPr/>
        </p:nvSpPr>
        <p:spPr>
          <a:xfrm>
            <a:off x="7271476" y="3184891"/>
            <a:ext cx="1367347" cy="179536"/>
          </a:xfrm>
          <a:prstGeom prst="rect">
            <a:avLst/>
          </a:prstGeom>
        </p:spPr>
        <p:txBody>
          <a:bodyPr lIns="0" tIns="0" rIns="0" bIns="0" rtlCol="0" anchor="t">
            <a:spAutoFit/>
          </a:bodyPr>
          <a:lstStyle/>
          <a:p>
            <a:pPr algn="ctr">
              <a:lnSpc>
                <a:spcPts val="1377"/>
              </a:lnSpc>
            </a:pPr>
            <a:r>
              <a:rPr lang="en-US" sz="1229" b="1">
                <a:solidFill>
                  <a:srgbClr val="005994"/>
                </a:solidFill>
                <a:latin typeface="Open Sauce Bold"/>
                <a:ea typeface="Open Sauce Bold"/>
                <a:cs typeface="Open Sauce Bold"/>
                <a:sym typeface="Open Sauce Bold"/>
              </a:rPr>
              <a:t>Gady Weiner</a:t>
            </a:r>
          </a:p>
        </p:txBody>
      </p:sp>
      <p:grpSp>
        <p:nvGrpSpPr>
          <p:cNvPr id="47" name="Group 47" descr="Gady Weiner, education consultant, TEAM data manager">
            <a:extLst>
              <a:ext uri="{FF2B5EF4-FFF2-40B4-BE49-F238E27FC236}">
                <a16:creationId xmlns:a16="http://schemas.microsoft.com/office/drawing/2014/main" id="{4B637BEB-836F-8158-774F-EC9144356C66}"/>
              </a:ext>
            </a:extLst>
          </p:cNvPr>
          <p:cNvGrpSpPr/>
          <p:nvPr/>
        </p:nvGrpSpPr>
        <p:grpSpPr>
          <a:xfrm>
            <a:off x="7334872" y="3480044"/>
            <a:ext cx="1240557" cy="1236145"/>
            <a:chOff x="0" y="0"/>
            <a:chExt cx="442507" cy="440933"/>
          </a:xfrm>
        </p:grpSpPr>
        <p:sp>
          <p:nvSpPr>
            <p:cNvPr id="48" name="Freeform 48">
              <a:extLst>
                <a:ext uri="{FF2B5EF4-FFF2-40B4-BE49-F238E27FC236}">
                  <a16:creationId xmlns:a16="http://schemas.microsoft.com/office/drawing/2014/main" id="{C4FA91FC-6171-EFF0-2D50-B2F13BD3FC22}"/>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sz="1200"/>
            </a:p>
          </p:txBody>
        </p:sp>
        <p:sp>
          <p:nvSpPr>
            <p:cNvPr id="49" name="TextBox 49">
              <a:extLst>
                <a:ext uri="{FF2B5EF4-FFF2-40B4-BE49-F238E27FC236}">
                  <a16:creationId xmlns:a16="http://schemas.microsoft.com/office/drawing/2014/main" id="{C73A42C5-9642-6960-9ADE-03DCE701BFE8}"/>
                </a:ext>
              </a:extLst>
            </p:cNvPr>
            <p:cNvSpPr txBox="1"/>
            <p:nvPr/>
          </p:nvSpPr>
          <p:spPr>
            <a:xfrm>
              <a:off x="0" y="28575"/>
              <a:ext cx="442507" cy="412358"/>
            </a:xfrm>
            <a:prstGeom prst="rect">
              <a:avLst/>
            </a:prstGeom>
          </p:spPr>
          <p:txBody>
            <a:bodyPr lIns="38419" tIns="38419" rIns="38419" bIns="38419" rtlCol="0" anchor="ctr"/>
            <a:lstStyle/>
            <a:p>
              <a:pPr algn="ctr">
                <a:lnSpc>
                  <a:spcPts val="725"/>
                </a:lnSpc>
              </a:pPr>
              <a:endParaRPr sz="1200"/>
            </a:p>
          </p:txBody>
        </p:sp>
      </p:grpSp>
      <p:grpSp>
        <p:nvGrpSpPr>
          <p:cNvPr id="50" name="Group 50" descr="image of Gady Weiner">
            <a:extLst>
              <a:ext uri="{FF2B5EF4-FFF2-40B4-BE49-F238E27FC236}">
                <a16:creationId xmlns:a16="http://schemas.microsoft.com/office/drawing/2014/main" id="{34D7AF2D-5749-CF8A-28B6-CBD6E3739A57}"/>
              </a:ext>
            </a:extLst>
          </p:cNvPr>
          <p:cNvGrpSpPr/>
          <p:nvPr/>
        </p:nvGrpSpPr>
        <p:grpSpPr>
          <a:xfrm>
            <a:off x="7271476" y="3411899"/>
            <a:ext cx="1240557" cy="1240557"/>
            <a:chOff x="0" y="0"/>
            <a:chExt cx="812800" cy="812800"/>
          </a:xfrm>
        </p:grpSpPr>
        <p:sp>
          <p:nvSpPr>
            <p:cNvPr id="51" name="Freeform 51" descr="Gady Weiner">
              <a:extLst>
                <a:ext uri="{FF2B5EF4-FFF2-40B4-BE49-F238E27FC236}">
                  <a16:creationId xmlns:a16="http://schemas.microsoft.com/office/drawing/2014/main" id="{5C3D9184-CA7E-2631-4406-25BE28B57EC7}"/>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6"/>
              <a:stretch>
                <a:fillRect l="-5357" t="-2385" r="-13954" b="-20488"/>
              </a:stretch>
            </a:blipFill>
          </p:spPr>
          <p:txBody>
            <a:bodyPr/>
            <a:lstStyle/>
            <a:p>
              <a:endParaRPr lang="en-US" sz="1200"/>
            </a:p>
          </p:txBody>
        </p:sp>
      </p:grpSp>
      <p:sp>
        <p:nvSpPr>
          <p:cNvPr id="46" name="TextBox 46">
            <a:extLst>
              <a:ext uri="{FF2B5EF4-FFF2-40B4-BE49-F238E27FC236}">
                <a16:creationId xmlns:a16="http://schemas.microsoft.com/office/drawing/2014/main" id="{BC463AE6-B53B-28F2-A878-36AF21B77D5A}"/>
              </a:ext>
            </a:extLst>
          </p:cNvPr>
          <p:cNvSpPr txBox="1"/>
          <p:nvPr/>
        </p:nvSpPr>
        <p:spPr>
          <a:xfrm>
            <a:off x="7271476" y="4876759"/>
            <a:ext cx="1281294" cy="230832"/>
          </a:xfrm>
          <a:prstGeom prst="rect">
            <a:avLst/>
          </a:prstGeom>
        </p:spPr>
        <p:txBody>
          <a:bodyPr lIns="0" tIns="0" rIns="0" bIns="0" rtlCol="0" anchor="t">
            <a:spAutoFit/>
          </a:bodyPr>
          <a:lstStyle/>
          <a:p>
            <a:pPr algn="ctr">
              <a:lnSpc>
                <a:spcPts val="880"/>
              </a:lnSpc>
            </a:pPr>
            <a:r>
              <a:rPr lang="en-US" sz="907">
                <a:solidFill>
                  <a:srgbClr val="194166"/>
                </a:solidFill>
                <a:latin typeface="Open Sauce"/>
                <a:ea typeface="Open Sauce"/>
                <a:cs typeface="Open Sauce"/>
                <a:sym typeface="Open Sauce"/>
              </a:rPr>
              <a:t>Education Consultant</a:t>
            </a:r>
          </a:p>
          <a:p>
            <a:pPr algn="ctr">
              <a:lnSpc>
                <a:spcPts val="880"/>
              </a:lnSpc>
            </a:pPr>
            <a:r>
              <a:rPr lang="en-US" sz="907">
                <a:solidFill>
                  <a:srgbClr val="194166"/>
                </a:solidFill>
                <a:latin typeface="Open Sauce"/>
                <a:ea typeface="Open Sauce"/>
                <a:cs typeface="Open Sauce"/>
                <a:sym typeface="Open Sauce"/>
              </a:rPr>
              <a:t>TEAM Data Manager</a:t>
            </a:r>
          </a:p>
        </p:txBody>
      </p:sp>
      <p:sp>
        <p:nvSpPr>
          <p:cNvPr id="44" name="TextBox 44">
            <a:extLst>
              <a:ext uri="{FF2B5EF4-FFF2-40B4-BE49-F238E27FC236}">
                <a16:creationId xmlns:a16="http://schemas.microsoft.com/office/drawing/2014/main" id="{D021AF25-BD52-CA16-B6A5-A43CD20423B6}"/>
              </a:ext>
            </a:extLst>
          </p:cNvPr>
          <p:cNvSpPr txBox="1"/>
          <p:nvPr/>
        </p:nvSpPr>
        <p:spPr>
          <a:xfrm>
            <a:off x="9193052" y="3162813"/>
            <a:ext cx="1367347" cy="179536"/>
          </a:xfrm>
          <a:prstGeom prst="rect">
            <a:avLst/>
          </a:prstGeom>
        </p:spPr>
        <p:txBody>
          <a:bodyPr lIns="0" tIns="0" rIns="0" bIns="0" rtlCol="0" anchor="t">
            <a:spAutoFit/>
          </a:bodyPr>
          <a:lstStyle/>
          <a:p>
            <a:pPr algn="ctr">
              <a:lnSpc>
                <a:spcPts val="1372"/>
              </a:lnSpc>
            </a:pPr>
            <a:r>
              <a:rPr lang="en-US" sz="1225" b="1">
                <a:solidFill>
                  <a:srgbClr val="005994"/>
                </a:solidFill>
                <a:latin typeface="Open Sauce Bold"/>
                <a:ea typeface="Open Sauce Bold"/>
                <a:cs typeface="Open Sauce Bold"/>
                <a:sym typeface="Open Sauce Bold"/>
              </a:rPr>
              <a:t>Victoria Malvey</a:t>
            </a:r>
          </a:p>
        </p:txBody>
      </p:sp>
      <p:grpSp>
        <p:nvGrpSpPr>
          <p:cNvPr id="39" name="Group 39" descr="Victoria Malvey, Educational Services Specialist, TEAM program support">
            <a:extLst>
              <a:ext uri="{FF2B5EF4-FFF2-40B4-BE49-F238E27FC236}">
                <a16:creationId xmlns:a16="http://schemas.microsoft.com/office/drawing/2014/main" id="{06615FA8-6341-E3AE-FE14-795C07F17932}"/>
              </a:ext>
            </a:extLst>
          </p:cNvPr>
          <p:cNvGrpSpPr/>
          <p:nvPr/>
        </p:nvGrpSpPr>
        <p:grpSpPr>
          <a:xfrm>
            <a:off x="9289098" y="3469833"/>
            <a:ext cx="1240557" cy="1236145"/>
            <a:chOff x="0" y="0"/>
            <a:chExt cx="442507" cy="440933"/>
          </a:xfrm>
        </p:grpSpPr>
        <p:sp>
          <p:nvSpPr>
            <p:cNvPr id="40" name="Freeform 40">
              <a:extLst>
                <a:ext uri="{FF2B5EF4-FFF2-40B4-BE49-F238E27FC236}">
                  <a16:creationId xmlns:a16="http://schemas.microsoft.com/office/drawing/2014/main" id="{4484A57E-2F8F-088D-C951-6F4F3EECAE74}"/>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sz="1200"/>
            </a:p>
          </p:txBody>
        </p:sp>
        <p:sp>
          <p:nvSpPr>
            <p:cNvPr id="41" name="TextBox 41">
              <a:extLst>
                <a:ext uri="{FF2B5EF4-FFF2-40B4-BE49-F238E27FC236}">
                  <a16:creationId xmlns:a16="http://schemas.microsoft.com/office/drawing/2014/main" id="{BE3B9844-4E6A-8D07-D960-42151C2AA9F3}"/>
                </a:ext>
              </a:extLst>
            </p:cNvPr>
            <p:cNvSpPr txBox="1"/>
            <p:nvPr/>
          </p:nvSpPr>
          <p:spPr>
            <a:xfrm>
              <a:off x="0" y="28575"/>
              <a:ext cx="442507" cy="412358"/>
            </a:xfrm>
            <a:prstGeom prst="rect">
              <a:avLst/>
            </a:prstGeom>
          </p:spPr>
          <p:txBody>
            <a:bodyPr lIns="38419" tIns="38419" rIns="38419" bIns="38419" rtlCol="0" anchor="ctr"/>
            <a:lstStyle/>
            <a:p>
              <a:pPr algn="ctr">
                <a:lnSpc>
                  <a:spcPts val="725"/>
                </a:lnSpc>
              </a:pPr>
              <a:endParaRPr sz="1200"/>
            </a:p>
          </p:txBody>
        </p:sp>
      </p:grpSp>
      <p:grpSp>
        <p:nvGrpSpPr>
          <p:cNvPr id="42" name="Group 42" descr="image of Victoria malvey">
            <a:extLst>
              <a:ext uri="{FF2B5EF4-FFF2-40B4-BE49-F238E27FC236}">
                <a16:creationId xmlns:a16="http://schemas.microsoft.com/office/drawing/2014/main" id="{B30FA314-F86E-6CF4-9AF7-CA36EF158556}"/>
              </a:ext>
            </a:extLst>
          </p:cNvPr>
          <p:cNvGrpSpPr/>
          <p:nvPr/>
        </p:nvGrpSpPr>
        <p:grpSpPr>
          <a:xfrm>
            <a:off x="9222636" y="3367442"/>
            <a:ext cx="1240557" cy="1240557"/>
            <a:chOff x="0" y="0"/>
            <a:chExt cx="812800" cy="812800"/>
          </a:xfrm>
        </p:grpSpPr>
        <p:sp>
          <p:nvSpPr>
            <p:cNvPr id="43" name="Freeform 43" descr="Victoria Malvey">
              <a:extLst>
                <a:ext uri="{FF2B5EF4-FFF2-40B4-BE49-F238E27FC236}">
                  <a16:creationId xmlns:a16="http://schemas.microsoft.com/office/drawing/2014/main" id="{32D17058-647A-EEF0-8B18-81450E3404CF}"/>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7"/>
              <a:stretch>
                <a:fillRect l="-15261" t="-8282" r="-17858" b="-30247"/>
              </a:stretch>
            </a:blipFill>
          </p:spPr>
          <p:txBody>
            <a:bodyPr/>
            <a:lstStyle/>
            <a:p>
              <a:endParaRPr lang="en-US" sz="1200"/>
            </a:p>
          </p:txBody>
        </p:sp>
      </p:grpSp>
      <p:sp>
        <p:nvSpPr>
          <p:cNvPr id="45" name="TextBox 45">
            <a:extLst>
              <a:ext uri="{FF2B5EF4-FFF2-40B4-BE49-F238E27FC236}">
                <a16:creationId xmlns:a16="http://schemas.microsoft.com/office/drawing/2014/main" id="{570D0F23-9B69-B818-3BF9-50D49AE5DEE8}"/>
              </a:ext>
            </a:extLst>
          </p:cNvPr>
          <p:cNvSpPr txBox="1"/>
          <p:nvPr/>
        </p:nvSpPr>
        <p:spPr>
          <a:xfrm>
            <a:off x="9023310" y="4876759"/>
            <a:ext cx="1772133" cy="230832"/>
          </a:xfrm>
          <a:prstGeom prst="rect">
            <a:avLst/>
          </a:prstGeom>
        </p:spPr>
        <p:txBody>
          <a:bodyPr lIns="0" tIns="0" rIns="0" bIns="0" rtlCol="0" anchor="t">
            <a:spAutoFit/>
          </a:bodyPr>
          <a:lstStyle/>
          <a:p>
            <a:pPr algn="ctr">
              <a:lnSpc>
                <a:spcPts val="880"/>
              </a:lnSpc>
            </a:pPr>
            <a:r>
              <a:rPr lang="en-US" sz="907" dirty="0">
                <a:solidFill>
                  <a:srgbClr val="194166"/>
                </a:solidFill>
                <a:latin typeface="Open Sauce"/>
                <a:ea typeface="Open Sauce"/>
                <a:cs typeface="Open Sauce"/>
                <a:sym typeface="Open Sauce"/>
              </a:rPr>
              <a:t>Educational Services Specialist</a:t>
            </a:r>
          </a:p>
          <a:p>
            <a:pPr algn="ctr">
              <a:lnSpc>
                <a:spcPts val="880"/>
              </a:lnSpc>
            </a:pPr>
            <a:r>
              <a:rPr lang="en-US" sz="907" dirty="0">
                <a:solidFill>
                  <a:srgbClr val="194166"/>
                </a:solidFill>
                <a:latin typeface="Open Sauce"/>
                <a:ea typeface="Open Sauce"/>
                <a:cs typeface="Open Sauce"/>
                <a:sym typeface="Open Sauce"/>
              </a:rPr>
              <a:t>TEAM Program Support</a:t>
            </a:r>
          </a:p>
        </p:txBody>
      </p:sp>
      <p:sp>
        <p:nvSpPr>
          <p:cNvPr id="15" name="TextBox 15">
            <a:extLst>
              <a:ext uri="{FF2B5EF4-FFF2-40B4-BE49-F238E27FC236}">
                <a16:creationId xmlns:a16="http://schemas.microsoft.com/office/drawing/2014/main" id="{F1ECEAEF-B29D-DECE-8C39-EB4C453318F6}"/>
              </a:ext>
            </a:extLst>
          </p:cNvPr>
          <p:cNvSpPr txBox="1"/>
          <p:nvPr/>
        </p:nvSpPr>
        <p:spPr>
          <a:xfrm>
            <a:off x="3216761" y="5350227"/>
            <a:ext cx="5758479" cy="441083"/>
          </a:xfrm>
          <a:prstGeom prst="rect">
            <a:avLst/>
          </a:prstGeom>
        </p:spPr>
        <p:txBody>
          <a:bodyPr lIns="0" tIns="0" rIns="0" bIns="0" rtlCol="0" anchor="t">
            <a:spAutoFit/>
          </a:bodyPr>
          <a:lstStyle/>
          <a:p>
            <a:pPr algn="ctr">
              <a:lnSpc>
                <a:spcPts val="1779"/>
              </a:lnSpc>
              <a:spcBef>
                <a:spcPct val="0"/>
              </a:spcBef>
            </a:pPr>
            <a:r>
              <a:rPr lang="en-US" sz="1271" b="1" dirty="0">
                <a:solidFill>
                  <a:srgbClr val="005994"/>
                </a:solidFill>
                <a:latin typeface="Open Sauce Bold"/>
                <a:ea typeface="Open Sauce Bold"/>
                <a:cs typeface="Open Sauce Bold"/>
                <a:sym typeface="Open Sauce Bold"/>
              </a:rPr>
              <a:t>Stay up to date on developments within TEAM, including the transition to TEAM 2.0, by reading the quarterly TEAM Newsletters. </a:t>
            </a:r>
          </a:p>
        </p:txBody>
      </p:sp>
    </p:spTree>
    <p:extLst>
      <p:ext uri="{BB962C8B-B14F-4D97-AF65-F5344CB8AC3E}">
        <p14:creationId xmlns:p14="http://schemas.microsoft.com/office/powerpoint/2010/main" val="42383796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3">
            <a:extLst>
              <a:ext uri="{FF2B5EF4-FFF2-40B4-BE49-F238E27FC236}">
                <a16:creationId xmlns:a16="http://schemas.microsoft.com/office/drawing/2014/main" id="{B39B45F9-65AF-398E-14FB-F431B36A7497}"/>
              </a:ex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7" name="Freeform 7" descr="TEAM Program Logo"/>
          <p:cNvSpPr/>
          <p:nvPr/>
        </p:nvSpPr>
        <p:spPr>
          <a:xfrm>
            <a:off x="685800" y="621861"/>
            <a:ext cx="1878557" cy="867095"/>
          </a:xfrm>
          <a:custGeom>
            <a:avLst/>
            <a:gdLst/>
            <a:ahLst/>
            <a:cxnLst/>
            <a:rect l="l" t="t" r="r" b="b"/>
            <a:pathLst>
              <a:path w="2817836" h="1300642">
                <a:moveTo>
                  <a:pt x="0" y="0"/>
                </a:moveTo>
                <a:lnTo>
                  <a:pt x="2817836" y="0"/>
                </a:lnTo>
                <a:lnTo>
                  <a:pt x="2817836" y="1300642"/>
                </a:lnTo>
                <a:lnTo>
                  <a:pt x="0" y="1300642"/>
                </a:lnTo>
                <a:lnTo>
                  <a:pt x="0" y="0"/>
                </a:lnTo>
                <a:close/>
              </a:path>
            </a:pathLst>
          </a:custGeom>
          <a:blipFill>
            <a:blip r:embed="rId5"/>
            <a:stretch>
              <a:fillRect b="-54061"/>
            </a:stretch>
          </a:blipFill>
        </p:spPr>
        <p:txBody>
          <a:bodyPr/>
          <a:lstStyle/>
          <a:p>
            <a:endParaRPr lang="en-US" sz="1200"/>
          </a:p>
        </p:txBody>
      </p:sp>
      <p:sp>
        <p:nvSpPr>
          <p:cNvPr id="5" name="TextBox 5"/>
          <p:cNvSpPr txBox="1">
            <a:spLocks noGrp="1"/>
          </p:cNvSpPr>
          <p:nvPr>
            <p:ph type="title" idx="4294967295"/>
          </p:nvPr>
        </p:nvSpPr>
        <p:spPr>
          <a:xfrm>
            <a:off x="685800" y="1768759"/>
            <a:ext cx="5978770" cy="37189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5788"/>
              </a:lnSpc>
              <a:spcBef>
                <a:spcPts val="0"/>
              </a:spcBef>
              <a:defRPr/>
            </a:pPr>
            <a:r>
              <a:rPr lang="en-US" sz="5867" spc="-291" dirty="0">
                <a:solidFill>
                  <a:srgbClr val="005994"/>
                </a:solidFill>
                <a:latin typeface="Open Sauce"/>
                <a:ea typeface="Roboto"/>
                <a:cs typeface="Roboto"/>
                <a:sym typeface="Open Sauce"/>
              </a:rPr>
              <a:t>"The </a:t>
            </a:r>
            <a:r>
              <a:rPr lang="en-US" sz="5867" b="1" spc="-291" dirty="0">
                <a:solidFill>
                  <a:srgbClr val="005994"/>
                </a:solidFill>
                <a:latin typeface="Open Sauce"/>
                <a:ea typeface="Roboto"/>
                <a:cs typeface="Roboto"/>
                <a:sym typeface="Open Sauce"/>
              </a:rPr>
              <a:t>roots </a:t>
            </a:r>
            <a:r>
              <a:rPr lang="en-US" sz="5867" spc="-291" dirty="0">
                <a:solidFill>
                  <a:srgbClr val="005994"/>
                </a:solidFill>
                <a:latin typeface="Open Sauce"/>
                <a:ea typeface="Roboto"/>
                <a:cs typeface="Roboto"/>
                <a:sym typeface="Open Sauce"/>
              </a:rPr>
              <a:t>of education are </a:t>
            </a:r>
            <a:r>
              <a:rPr lang="en-US" sz="5867" b="1" spc="-291" dirty="0">
                <a:solidFill>
                  <a:srgbClr val="005994"/>
                </a:solidFill>
                <a:latin typeface="Open Sauce"/>
                <a:ea typeface="Roboto"/>
                <a:cs typeface="Roboto"/>
                <a:sym typeface="Open Sauce"/>
              </a:rPr>
              <a:t>bitter</a:t>
            </a:r>
            <a:r>
              <a:rPr lang="en-US" sz="5867" spc="-291" dirty="0">
                <a:solidFill>
                  <a:srgbClr val="005994"/>
                </a:solidFill>
                <a:latin typeface="Open Sauce"/>
                <a:ea typeface="Roboto"/>
                <a:cs typeface="Roboto"/>
                <a:sym typeface="Open Sauce"/>
              </a:rPr>
              <a:t>, but the </a:t>
            </a:r>
            <a:r>
              <a:rPr lang="en-US" sz="5867" b="1" spc="-291" dirty="0">
                <a:solidFill>
                  <a:srgbClr val="005994"/>
                </a:solidFill>
                <a:latin typeface="Open Sauce"/>
                <a:ea typeface="Roboto"/>
                <a:cs typeface="Roboto"/>
                <a:sym typeface="Open Sauce"/>
              </a:rPr>
              <a:t>fruit </a:t>
            </a:r>
            <a:r>
              <a:rPr lang="en-US" sz="5867" spc="-291" dirty="0">
                <a:solidFill>
                  <a:srgbClr val="005994"/>
                </a:solidFill>
                <a:latin typeface="Open Sauce"/>
                <a:ea typeface="Roboto"/>
                <a:cs typeface="Roboto"/>
                <a:sym typeface="Open Sauce"/>
              </a:rPr>
              <a:t>is </a:t>
            </a:r>
            <a:r>
              <a:rPr lang="en-US" sz="5867" b="1" spc="-291" dirty="0">
                <a:solidFill>
                  <a:srgbClr val="005994"/>
                </a:solidFill>
                <a:latin typeface="Open Sauce"/>
                <a:ea typeface="Roboto"/>
                <a:cs typeface="Roboto"/>
                <a:sym typeface="Open Sauce"/>
              </a:rPr>
              <a:t>sweet</a:t>
            </a:r>
            <a:r>
              <a:rPr lang="en-US" sz="5867" spc="-291" dirty="0">
                <a:solidFill>
                  <a:srgbClr val="005994"/>
                </a:solidFill>
                <a:latin typeface="Open Sauce"/>
                <a:ea typeface="Roboto"/>
                <a:cs typeface="Roboto"/>
                <a:sym typeface="Open Sauce"/>
              </a:rPr>
              <a:t>." </a:t>
            </a:r>
            <a:br>
              <a:rPr lang="en-US" sz="5867" spc="-291" dirty="0">
                <a:latin typeface="Open Sauce"/>
                <a:ea typeface="Roboto"/>
                <a:cs typeface="Roboto"/>
              </a:rPr>
            </a:br>
            <a:endParaRPr lang="en-US" sz="5867" spc="-291" dirty="0">
              <a:solidFill>
                <a:srgbClr val="005994"/>
              </a:solidFill>
              <a:latin typeface="Open Sauce"/>
              <a:ea typeface="Roboto"/>
              <a:cs typeface="Roboto"/>
            </a:endParaRPr>
          </a:p>
        </p:txBody>
      </p:sp>
      <p:sp>
        <p:nvSpPr>
          <p:cNvPr id="6" name="TextBox 6"/>
          <p:cNvSpPr txBox="1"/>
          <p:nvPr/>
        </p:nvSpPr>
        <p:spPr>
          <a:xfrm>
            <a:off x="902549" y="4878934"/>
            <a:ext cx="2772636" cy="365934"/>
          </a:xfrm>
          <a:prstGeom prst="rect">
            <a:avLst/>
          </a:prstGeom>
        </p:spPr>
        <p:txBody>
          <a:bodyPr lIns="0" tIns="0" rIns="0" bIns="0" rtlCol="0" anchor="t">
            <a:spAutoFit/>
          </a:bodyPr>
          <a:lstStyle/>
          <a:p>
            <a:pPr>
              <a:lnSpc>
                <a:spcPts val="3027"/>
              </a:lnSpc>
            </a:pPr>
            <a:r>
              <a:rPr lang="en-US" sz="2267" b="1" spc="-135">
                <a:solidFill>
                  <a:srgbClr val="2F945C"/>
                </a:solidFill>
                <a:latin typeface="Open Sauce Bold"/>
                <a:sym typeface="Open Sauce Bold"/>
              </a:rPr>
              <a:t>ARISTOTLE</a:t>
            </a:r>
            <a:endParaRPr lang="en-US" sz="1200"/>
          </a:p>
        </p:txBody>
      </p:sp>
      <p:sp>
        <p:nvSpPr>
          <p:cNvPr id="4" name="Freeform 4">
            <a:extLst>
              <a:ext uri="{C183D7F6-B498-43B3-948B-1728B52AA6E4}">
                <adec:decorative xmlns:adec="http://schemas.microsoft.com/office/drawing/2017/decorative" val="1"/>
              </a:ext>
            </a:extLst>
          </p:cNvPr>
          <p:cNvSpPr/>
          <p:nvPr/>
        </p:nvSpPr>
        <p:spPr>
          <a:xfrm>
            <a:off x="7037281" y="832258"/>
            <a:ext cx="3972810" cy="5193484"/>
          </a:xfrm>
          <a:custGeom>
            <a:avLst/>
            <a:gdLst/>
            <a:ahLst/>
            <a:cxnLst/>
            <a:rect l="l" t="t" r="r" b="b"/>
            <a:pathLst>
              <a:path w="5959215" h="7790226">
                <a:moveTo>
                  <a:pt x="0" y="0"/>
                </a:moveTo>
                <a:lnTo>
                  <a:pt x="5959214" y="0"/>
                </a:lnTo>
                <a:lnTo>
                  <a:pt x="5959214" y="7790226"/>
                </a:lnTo>
                <a:lnTo>
                  <a:pt x="0" y="7790226"/>
                </a:lnTo>
                <a:lnTo>
                  <a:pt x="0" y="0"/>
                </a:lnTo>
                <a:close/>
              </a:path>
            </a:pathLst>
          </a:custGeom>
          <a:blipFill>
            <a:blip r:embed="rId6"/>
            <a:stretch>
              <a:fillRect t="-14953"/>
            </a:stretch>
          </a:blipFill>
        </p:spPr>
        <p:txBody>
          <a:bodyPr/>
          <a:lstStyle/>
          <a:p>
            <a:endParaRPr lang="en-US"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14" name="Freeform 14">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15" name="Freeform 15">
            <a:extLst>
              <a:ext uri="{C183D7F6-B498-43B3-948B-1728B52AA6E4}">
                <adec:decorative xmlns:adec="http://schemas.microsoft.com/office/drawing/2017/decorative" val="1"/>
              </a:ext>
            </a:extLst>
          </p:cNvPr>
          <p:cNvSpPr/>
          <p:nvPr/>
        </p:nvSpPr>
        <p:spPr>
          <a:xfrm>
            <a:off x="8441564" y="1170442"/>
            <a:ext cx="2450281" cy="1828523"/>
          </a:xfrm>
          <a:custGeom>
            <a:avLst/>
            <a:gdLst/>
            <a:ahLst/>
            <a:cxnLst/>
            <a:rect l="l" t="t" r="r" b="b"/>
            <a:pathLst>
              <a:path w="3675422" h="2742784">
                <a:moveTo>
                  <a:pt x="0" y="0"/>
                </a:moveTo>
                <a:lnTo>
                  <a:pt x="3675422" y="0"/>
                </a:lnTo>
                <a:lnTo>
                  <a:pt x="3675422" y="2742784"/>
                </a:lnTo>
                <a:lnTo>
                  <a:pt x="0" y="274278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6" name="Freeform 16">
            <a:extLst>
              <a:ext uri="{C183D7F6-B498-43B3-948B-1728B52AA6E4}">
                <adec:decorative xmlns:adec="http://schemas.microsoft.com/office/drawing/2017/decorative" val="1"/>
              </a:ext>
            </a:extLst>
          </p:cNvPr>
          <p:cNvSpPr/>
          <p:nvPr/>
        </p:nvSpPr>
        <p:spPr>
          <a:xfrm>
            <a:off x="10114950" y="2784370"/>
            <a:ext cx="1074321" cy="2535272"/>
          </a:xfrm>
          <a:custGeom>
            <a:avLst/>
            <a:gdLst/>
            <a:ahLst/>
            <a:cxnLst/>
            <a:rect l="l" t="t" r="r" b="b"/>
            <a:pathLst>
              <a:path w="1611482" h="3802908">
                <a:moveTo>
                  <a:pt x="0" y="0"/>
                </a:moveTo>
                <a:lnTo>
                  <a:pt x="1611482" y="0"/>
                </a:lnTo>
                <a:lnTo>
                  <a:pt x="1611482" y="3802908"/>
                </a:lnTo>
                <a:lnTo>
                  <a:pt x="0" y="38029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7" name="Freeform 17">
            <a:extLst>
              <a:ext uri="{C183D7F6-B498-43B3-948B-1728B52AA6E4}">
                <adec:decorative xmlns:adec="http://schemas.microsoft.com/office/drawing/2017/decorative" val="1"/>
              </a:ext>
            </a:extLst>
          </p:cNvPr>
          <p:cNvSpPr/>
          <p:nvPr/>
        </p:nvSpPr>
        <p:spPr>
          <a:xfrm>
            <a:off x="7655085" y="3728886"/>
            <a:ext cx="2354850" cy="1512991"/>
          </a:xfrm>
          <a:custGeom>
            <a:avLst/>
            <a:gdLst/>
            <a:ahLst/>
            <a:cxnLst/>
            <a:rect l="l" t="t" r="r" b="b"/>
            <a:pathLst>
              <a:path w="3532275" h="2269487">
                <a:moveTo>
                  <a:pt x="0" y="0"/>
                </a:moveTo>
                <a:lnTo>
                  <a:pt x="3532275" y="0"/>
                </a:lnTo>
                <a:lnTo>
                  <a:pt x="3532275" y="2269487"/>
                </a:lnTo>
                <a:lnTo>
                  <a:pt x="0" y="226948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9" name="TextBox 19"/>
          <p:cNvSpPr txBox="1">
            <a:spLocks noGrp="1"/>
          </p:cNvSpPr>
          <p:nvPr>
            <p:ph type="title" idx="4294967295"/>
          </p:nvPr>
        </p:nvSpPr>
        <p:spPr>
          <a:xfrm>
            <a:off x="685800" y="730250"/>
            <a:ext cx="56571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RARE </a:t>
            </a:r>
            <a:r>
              <a:rPr lang="en-US" sz="4234" b="1" spc="-251" dirty="0">
                <a:solidFill>
                  <a:srgbClr val="005994"/>
                </a:solidFill>
                <a:latin typeface="Open Sauce Bold" panose="020B0604020202020204" charset="0"/>
                <a:ea typeface="Open Sauce"/>
                <a:cs typeface="Open Sauce"/>
                <a:sym typeface="Open Sauce"/>
              </a:rPr>
              <a:t>OPPORTUNITY</a:t>
            </a:r>
          </a:p>
        </p:txBody>
      </p:sp>
      <p:sp>
        <p:nvSpPr>
          <p:cNvPr id="20" name="TextBox 20"/>
          <p:cNvSpPr txBox="1"/>
          <p:nvPr/>
        </p:nvSpPr>
        <p:spPr>
          <a:xfrm>
            <a:off x="685801" y="1574031"/>
            <a:ext cx="4266119" cy="514115"/>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TEAM is nationally recognized as a leader in high-quality induction programs for educators</a:t>
            </a:r>
          </a:p>
        </p:txBody>
      </p:sp>
      <p:sp>
        <p:nvSpPr>
          <p:cNvPr id="24" name="TextBox 24"/>
          <p:cNvSpPr txBox="1"/>
          <p:nvPr/>
        </p:nvSpPr>
        <p:spPr>
          <a:xfrm>
            <a:off x="428368" y="2415748"/>
            <a:ext cx="7490553" cy="2655727"/>
          </a:xfrm>
          <a:prstGeom prst="rect">
            <a:avLst/>
          </a:prstGeom>
        </p:spPr>
        <p:txBody>
          <a:bodyPr wrap="square" lIns="0" tIns="0" rIns="0" bIns="0" rtlCol="0" anchor="t">
            <a:spAutoFit/>
          </a:bodyPr>
          <a:lstStyle/>
          <a:p>
            <a:pPr>
              <a:lnSpc>
                <a:spcPts val="2239"/>
              </a:lnSpc>
            </a:pPr>
            <a:r>
              <a:rPr lang="en-US" sz="1599" i="1" dirty="0">
                <a:solidFill>
                  <a:srgbClr val="005994"/>
                </a:solidFill>
                <a:latin typeface="Open Sauce Italics"/>
                <a:ea typeface="Open Sauce Italics"/>
                <a:cs typeface="Open Sauce Italics"/>
                <a:sym typeface="Open Sauce Italics"/>
              </a:rPr>
              <a:t>New Teacher Center’s Review of State Policies on New Educator Induction</a:t>
            </a:r>
          </a:p>
          <a:p>
            <a:pPr>
              <a:lnSpc>
                <a:spcPts val="895"/>
              </a:lnSpc>
            </a:pPr>
            <a:endParaRPr lang="en-US" sz="1599" i="1" dirty="0">
              <a:solidFill>
                <a:srgbClr val="005994"/>
              </a:solidFill>
              <a:latin typeface="Open Sauce Italics"/>
              <a:ea typeface="Open Sauce Italics"/>
              <a:cs typeface="Open Sauce Italics"/>
              <a:sym typeface="Open Sauce Italics"/>
            </a:endParaRPr>
          </a:p>
          <a:p>
            <a:pPr marL="316668" lvl="1" indent="-158334">
              <a:lnSpc>
                <a:spcPts val="2053"/>
              </a:lnSpc>
              <a:buFont typeface="Arial"/>
              <a:buChar char="•"/>
            </a:pPr>
            <a:r>
              <a:rPr lang="en-US" sz="1466" b="1" dirty="0">
                <a:solidFill>
                  <a:srgbClr val="005994"/>
                </a:solidFill>
                <a:latin typeface="Open Sauce Bold"/>
                <a:ea typeface="Open Sauce Bold"/>
                <a:cs typeface="Open Sauce Bold"/>
                <a:sym typeface="Open Sauce Bold"/>
              </a:rPr>
              <a:t>Connecticut, Delaware, and Iowa are the only states that dedicate funding to new teacher induction, offer multi-year supports for new teachers, and require completion of the induction program for advancement to a professional license  </a:t>
            </a:r>
          </a:p>
          <a:p>
            <a:pPr>
              <a:lnSpc>
                <a:spcPts val="2239"/>
              </a:lnSpc>
            </a:pPr>
            <a:endParaRPr lang="en-US" sz="1466" b="1" dirty="0">
              <a:solidFill>
                <a:srgbClr val="005994"/>
              </a:solidFill>
              <a:latin typeface="Open Sauce Bold"/>
              <a:ea typeface="Open Sauce Bold"/>
              <a:cs typeface="Open Sauce Bold"/>
              <a:sym typeface="Open Sauce Bold"/>
            </a:endParaRPr>
          </a:p>
          <a:p>
            <a:pPr>
              <a:lnSpc>
                <a:spcPts val="2239"/>
              </a:lnSpc>
            </a:pPr>
            <a:r>
              <a:rPr lang="en-US" sz="1599" i="1" dirty="0">
                <a:solidFill>
                  <a:srgbClr val="005994"/>
                </a:solidFill>
                <a:latin typeface="Open Sauce Italics"/>
                <a:ea typeface="Open Sauce Italics"/>
                <a:cs typeface="Open Sauce Italics"/>
                <a:sym typeface="Open Sauce Italics"/>
              </a:rPr>
              <a:t>Supporting you and your career in education is our priority</a:t>
            </a:r>
          </a:p>
          <a:p>
            <a:pPr>
              <a:lnSpc>
                <a:spcPts val="799"/>
              </a:lnSpc>
            </a:pPr>
            <a:endParaRPr lang="en-US" sz="1599" i="1" dirty="0">
              <a:solidFill>
                <a:srgbClr val="005994"/>
              </a:solidFill>
              <a:latin typeface="Open Sauce Italics"/>
              <a:ea typeface="Open Sauce Italics"/>
              <a:cs typeface="Open Sauce Italics"/>
              <a:sym typeface="Open Sauce Italics"/>
            </a:endParaRPr>
          </a:p>
          <a:p>
            <a:pPr marL="316668" lvl="1" indent="-158334">
              <a:lnSpc>
                <a:spcPts val="2053"/>
              </a:lnSpc>
              <a:buFont typeface="Arial"/>
              <a:buChar char="•"/>
            </a:pPr>
            <a:r>
              <a:rPr lang="en-US" sz="1466" b="1" dirty="0">
                <a:solidFill>
                  <a:srgbClr val="005994"/>
                </a:solidFill>
                <a:latin typeface="Open Sauce Bold"/>
                <a:ea typeface="Open Sauce Bold"/>
                <a:cs typeface="Open Sauce Bold"/>
                <a:sym typeface="Open Sauce Bold"/>
              </a:rPr>
              <a:t>Up to a third of teachers will leave the profession within three years</a:t>
            </a:r>
          </a:p>
          <a:p>
            <a:pPr marL="316668" lvl="1" indent="-158334">
              <a:lnSpc>
                <a:spcPts val="2053"/>
              </a:lnSpc>
              <a:spcBef>
                <a:spcPct val="0"/>
              </a:spcBef>
              <a:buFont typeface="Arial"/>
              <a:buChar char="•"/>
            </a:pPr>
            <a:r>
              <a:rPr lang="en-US" sz="1466" b="1" dirty="0">
                <a:solidFill>
                  <a:srgbClr val="005994"/>
                </a:solidFill>
                <a:latin typeface="Open Sauce Bold"/>
                <a:ea typeface="Open Sauce Bold"/>
                <a:cs typeface="Open Sauce Bold"/>
                <a:sym typeface="Open Sauce Bold"/>
              </a:rPr>
              <a:t>Research from a Regional Education Laboratory found that teachers who completed TEAM were more likely to remain in the classroom </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8" name="TextBox 1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4</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55" name="Freeform 55">
            <a:extLst>
              <a:ext uri="{C183D7F6-B498-43B3-948B-1728B52AA6E4}">
                <adec:decorative xmlns:adec="http://schemas.microsoft.com/office/drawing/2017/decorative" val="1"/>
              </a:ext>
            </a:extLst>
          </p:cNvPr>
          <p:cNvSpPr/>
          <p:nvPr/>
        </p:nvSpPr>
        <p:spPr>
          <a:xfrm>
            <a:off x="5277822" y="2434759"/>
            <a:ext cx="1297809" cy="986335"/>
          </a:xfrm>
          <a:custGeom>
            <a:avLst/>
            <a:gdLst/>
            <a:ahLst/>
            <a:cxnLst/>
            <a:rect l="l" t="t" r="r" b="b"/>
            <a:pathLst>
              <a:path w="1946713" h="1479502">
                <a:moveTo>
                  <a:pt x="0" y="0"/>
                </a:moveTo>
                <a:lnTo>
                  <a:pt x="1946713" y="0"/>
                </a:lnTo>
                <a:lnTo>
                  <a:pt x="1946713" y="1479502"/>
                </a:lnTo>
                <a:lnTo>
                  <a:pt x="0" y="147950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56" name="Freeform 56">
            <a:extLst>
              <a:ext uri="{C183D7F6-B498-43B3-948B-1728B52AA6E4}">
                <adec:decorative xmlns:adec="http://schemas.microsoft.com/office/drawing/2017/decorative" val="1"/>
              </a:ext>
            </a:extLst>
          </p:cNvPr>
          <p:cNvSpPr/>
          <p:nvPr/>
        </p:nvSpPr>
        <p:spPr>
          <a:xfrm>
            <a:off x="5232907" y="2397591"/>
            <a:ext cx="1297809" cy="986335"/>
          </a:xfrm>
          <a:custGeom>
            <a:avLst/>
            <a:gdLst/>
            <a:ahLst/>
            <a:cxnLst/>
            <a:rect l="l" t="t" r="r" b="b"/>
            <a:pathLst>
              <a:path w="1946713" h="1479502">
                <a:moveTo>
                  <a:pt x="0" y="0"/>
                </a:moveTo>
                <a:lnTo>
                  <a:pt x="1946713" y="0"/>
                </a:lnTo>
                <a:lnTo>
                  <a:pt x="1946713" y="1479502"/>
                </a:lnTo>
                <a:lnTo>
                  <a:pt x="0" y="147950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57" name="Freeform 57">
            <a:extLst>
              <a:ext uri="{C183D7F6-B498-43B3-948B-1728B52AA6E4}">
                <adec:decorative xmlns:adec="http://schemas.microsoft.com/office/drawing/2017/decorative" val="1"/>
              </a:ext>
            </a:extLst>
          </p:cNvPr>
          <p:cNvSpPr/>
          <p:nvPr/>
        </p:nvSpPr>
        <p:spPr>
          <a:xfrm>
            <a:off x="8865029" y="3334960"/>
            <a:ext cx="2711541" cy="2344943"/>
          </a:xfrm>
          <a:custGeom>
            <a:avLst/>
            <a:gdLst/>
            <a:ahLst/>
            <a:cxnLst/>
            <a:rect l="l" t="t" r="r" b="b"/>
            <a:pathLst>
              <a:path w="4067312" h="3517414">
                <a:moveTo>
                  <a:pt x="0" y="0"/>
                </a:moveTo>
                <a:lnTo>
                  <a:pt x="4067312" y="0"/>
                </a:lnTo>
                <a:lnTo>
                  <a:pt x="4067312" y="3517414"/>
                </a:lnTo>
                <a:lnTo>
                  <a:pt x="0" y="3517414"/>
                </a:lnTo>
                <a:lnTo>
                  <a:pt x="0" y="0"/>
                </a:lnTo>
                <a:close/>
              </a:path>
            </a:pathLst>
          </a:custGeom>
          <a:blipFill>
            <a:blip r:embed="rId7"/>
            <a:stretch>
              <a:fillRect r="-30045"/>
            </a:stretch>
          </a:blipFill>
        </p:spPr>
        <p:txBody>
          <a:bodyPr/>
          <a:lstStyle/>
          <a:p>
            <a:endParaRPr lang="en-US" sz="1200"/>
          </a:p>
        </p:txBody>
      </p:sp>
      <p:sp>
        <p:nvSpPr>
          <p:cNvPr id="59" name="TextBox 59"/>
          <p:cNvSpPr txBox="1">
            <a:spLocks noGrp="1"/>
          </p:cNvSpPr>
          <p:nvPr>
            <p:ph type="title" idx="4294967295"/>
          </p:nvPr>
        </p:nvSpPr>
        <p:spPr>
          <a:xfrm>
            <a:off x="685800" y="730250"/>
            <a:ext cx="56571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FEEDBACK</a:t>
            </a:r>
          </a:p>
        </p:txBody>
      </p:sp>
      <p:grpSp>
        <p:nvGrpSpPr>
          <p:cNvPr id="19" name="Group 19" descr="93% Say TEAM positively Influences my practice"/>
          <p:cNvGrpSpPr/>
          <p:nvPr/>
        </p:nvGrpSpPr>
        <p:grpSpPr>
          <a:xfrm>
            <a:off x="685800" y="1462845"/>
            <a:ext cx="3928713" cy="928923"/>
            <a:chOff x="0" y="0"/>
            <a:chExt cx="7857425" cy="1857847"/>
          </a:xfrm>
        </p:grpSpPr>
        <p:grpSp>
          <p:nvGrpSpPr>
            <p:cNvPr id="20" name="Group 20"/>
            <p:cNvGrpSpPr/>
            <p:nvPr/>
          </p:nvGrpSpPr>
          <p:grpSpPr>
            <a:xfrm>
              <a:off x="718387" y="116191"/>
              <a:ext cx="7139038" cy="1625464"/>
              <a:chOff x="0" y="0"/>
              <a:chExt cx="1813924" cy="413006"/>
            </a:xfrm>
          </p:grpSpPr>
          <p:sp>
            <p:nvSpPr>
              <p:cNvPr id="21" name="Freeform 21"/>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sz="1200"/>
              </a:p>
            </p:txBody>
          </p:sp>
          <p:sp>
            <p:nvSpPr>
              <p:cNvPr id="22" name="TextBox 22"/>
              <p:cNvSpPr txBox="1"/>
              <p:nvPr/>
            </p:nvSpPr>
            <p:spPr>
              <a:xfrm>
                <a:off x="0" y="0"/>
                <a:ext cx="1813924" cy="413006"/>
              </a:xfrm>
              <a:prstGeom prst="rect">
                <a:avLst/>
              </a:prstGeom>
            </p:spPr>
            <p:txBody>
              <a:bodyPr lIns="33867" tIns="33867" rIns="33867" bIns="33867" rtlCol="0" anchor="ctr"/>
              <a:lstStyle/>
              <a:p>
                <a:pPr algn="ctr">
                  <a:lnSpc>
                    <a:spcPts val="1919"/>
                  </a:lnSpc>
                  <a:spcBef>
                    <a:spcPct val="0"/>
                  </a:spcBef>
                </a:pPr>
                <a:endParaRPr sz="1200"/>
              </a:p>
            </p:txBody>
          </p:sp>
        </p:grpSp>
        <p:grpSp>
          <p:nvGrpSpPr>
            <p:cNvPr id="23" name="Group 23"/>
            <p:cNvGrpSpPr/>
            <p:nvPr/>
          </p:nvGrpSpPr>
          <p:grpSpPr>
            <a:xfrm>
              <a:off x="0" y="0"/>
              <a:ext cx="1857847" cy="1857847"/>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25" name="TextBox 25"/>
              <p:cNvSpPr txBox="1"/>
              <p:nvPr/>
            </p:nvSpPr>
            <p:spPr>
              <a:xfrm>
                <a:off x="76200" y="76200"/>
                <a:ext cx="660400" cy="660400"/>
              </a:xfrm>
              <a:prstGeom prst="rect">
                <a:avLst/>
              </a:prstGeom>
            </p:spPr>
            <p:txBody>
              <a:bodyPr lIns="33867" tIns="33867" rIns="33867" bIns="33867" rtlCol="0" anchor="ctr"/>
              <a:lstStyle/>
              <a:p>
                <a:pPr algn="ctr">
                  <a:lnSpc>
                    <a:spcPts val="1919"/>
                  </a:lnSpc>
                  <a:spcBef>
                    <a:spcPct val="0"/>
                  </a:spcBef>
                </a:pPr>
                <a:endParaRPr sz="1200"/>
              </a:p>
            </p:txBody>
          </p:sp>
        </p:grpSp>
        <p:sp>
          <p:nvSpPr>
            <p:cNvPr id="26" name="TextBox 26"/>
            <p:cNvSpPr txBox="1"/>
            <p:nvPr/>
          </p:nvSpPr>
          <p:spPr>
            <a:xfrm>
              <a:off x="52046" y="481942"/>
              <a:ext cx="1753758" cy="865366"/>
            </a:xfrm>
            <a:prstGeom prst="rect">
              <a:avLst/>
            </a:prstGeom>
          </p:spPr>
          <p:txBody>
            <a:bodyPr lIns="0" tIns="0" rIns="0" bIns="0" rtlCol="0" anchor="t">
              <a:spAutoFit/>
            </a:bodyPr>
            <a:lstStyle/>
            <a:p>
              <a:pPr algn="ctr">
                <a:lnSpc>
                  <a:spcPts val="3554"/>
                </a:lnSpc>
              </a:pPr>
              <a:r>
                <a:rPr lang="en-US" sz="2961" b="1">
                  <a:solidFill>
                    <a:srgbClr val="FBF6F1"/>
                  </a:solidFill>
                  <a:latin typeface="Open Sauce Medium"/>
                  <a:ea typeface="Open Sauce Medium"/>
                  <a:cs typeface="Open Sauce Medium"/>
                  <a:sym typeface="Open Sauce Medium"/>
                </a:rPr>
                <a:t>93%</a:t>
              </a:r>
            </a:p>
          </p:txBody>
        </p:sp>
        <p:sp>
          <p:nvSpPr>
            <p:cNvPr id="27" name="TextBox 27"/>
            <p:cNvSpPr txBox="1"/>
            <p:nvPr/>
          </p:nvSpPr>
          <p:spPr>
            <a:xfrm>
              <a:off x="2143110" y="389712"/>
              <a:ext cx="5230909" cy="1077219"/>
            </a:xfrm>
            <a:prstGeom prst="rect">
              <a:avLst/>
            </a:prstGeom>
          </p:spPr>
          <p:txBody>
            <a:bodyPr lIns="0" tIns="0" rIns="0" bIns="0" rtlCol="0" anchor="t">
              <a:spAutoFit/>
            </a:bodyPr>
            <a:lstStyle/>
            <a:p>
              <a:pPr>
                <a:lnSpc>
                  <a:spcPts val="2054"/>
                </a:lnSpc>
              </a:pPr>
              <a:r>
                <a:rPr lang="en-US" sz="1771" b="1" dirty="0">
                  <a:solidFill>
                    <a:srgbClr val="FFFFFF"/>
                  </a:solidFill>
                  <a:latin typeface="Open Sauce Bold"/>
                  <a:ea typeface="Open Sauce Bold"/>
                  <a:cs typeface="Open Sauce Bold"/>
                  <a:sym typeface="Open Sauce Bold"/>
                </a:rPr>
                <a:t>Positively influenced my practice</a:t>
              </a:r>
            </a:p>
          </p:txBody>
        </p:sp>
      </p:grpSp>
      <p:grpSp>
        <p:nvGrpSpPr>
          <p:cNvPr id="28" name="Group 28" descr="94% say TEAM made them a more reflective educator"/>
          <p:cNvGrpSpPr/>
          <p:nvPr/>
        </p:nvGrpSpPr>
        <p:grpSpPr>
          <a:xfrm>
            <a:off x="685800" y="2592431"/>
            <a:ext cx="3928713" cy="928923"/>
            <a:chOff x="0" y="0"/>
            <a:chExt cx="7857425" cy="1857847"/>
          </a:xfrm>
        </p:grpSpPr>
        <p:grpSp>
          <p:nvGrpSpPr>
            <p:cNvPr id="29" name="Group 29"/>
            <p:cNvGrpSpPr/>
            <p:nvPr/>
          </p:nvGrpSpPr>
          <p:grpSpPr>
            <a:xfrm>
              <a:off x="718387" y="116191"/>
              <a:ext cx="7139038" cy="1625464"/>
              <a:chOff x="0" y="0"/>
              <a:chExt cx="1813924" cy="413006"/>
            </a:xfrm>
          </p:grpSpPr>
          <p:sp>
            <p:nvSpPr>
              <p:cNvPr id="30" name="Freeform 30"/>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sz="1200"/>
              </a:p>
            </p:txBody>
          </p:sp>
          <p:sp>
            <p:nvSpPr>
              <p:cNvPr id="31" name="TextBox 31"/>
              <p:cNvSpPr txBox="1"/>
              <p:nvPr/>
            </p:nvSpPr>
            <p:spPr>
              <a:xfrm>
                <a:off x="0" y="0"/>
                <a:ext cx="1813924" cy="413006"/>
              </a:xfrm>
              <a:prstGeom prst="rect">
                <a:avLst/>
              </a:prstGeom>
            </p:spPr>
            <p:txBody>
              <a:bodyPr lIns="33867" tIns="33867" rIns="33867" bIns="33867" rtlCol="0" anchor="ctr"/>
              <a:lstStyle/>
              <a:p>
                <a:pPr algn="ctr">
                  <a:lnSpc>
                    <a:spcPts val="1919"/>
                  </a:lnSpc>
                  <a:spcBef>
                    <a:spcPct val="0"/>
                  </a:spcBef>
                </a:pPr>
                <a:endParaRPr sz="1200"/>
              </a:p>
            </p:txBody>
          </p:sp>
        </p:grpSp>
        <p:grpSp>
          <p:nvGrpSpPr>
            <p:cNvPr id="32" name="Group 32"/>
            <p:cNvGrpSpPr/>
            <p:nvPr/>
          </p:nvGrpSpPr>
          <p:grpSpPr>
            <a:xfrm>
              <a:off x="0" y="0"/>
              <a:ext cx="1857847" cy="1857847"/>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34" name="TextBox 34"/>
              <p:cNvSpPr txBox="1"/>
              <p:nvPr/>
            </p:nvSpPr>
            <p:spPr>
              <a:xfrm>
                <a:off x="76200" y="76200"/>
                <a:ext cx="660400" cy="660400"/>
              </a:xfrm>
              <a:prstGeom prst="rect">
                <a:avLst/>
              </a:prstGeom>
            </p:spPr>
            <p:txBody>
              <a:bodyPr lIns="33867" tIns="33867" rIns="33867" bIns="33867" rtlCol="0" anchor="ctr"/>
              <a:lstStyle/>
              <a:p>
                <a:pPr algn="ctr">
                  <a:lnSpc>
                    <a:spcPts val="1919"/>
                  </a:lnSpc>
                  <a:spcBef>
                    <a:spcPct val="0"/>
                  </a:spcBef>
                </a:pPr>
                <a:endParaRPr sz="1200"/>
              </a:p>
            </p:txBody>
          </p:sp>
        </p:grpSp>
        <p:sp>
          <p:nvSpPr>
            <p:cNvPr id="35" name="TextBox 35"/>
            <p:cNvSpPr txBox="1"/>
            <p:nvPr/>
          </p:nvSpPr>
          <p:spPr>
            <a:xfrm>
              <a:off x="52046" y="481942"/>
              <a:ext cx="1753758" cy="865366"/>
            </a:xfrm>
            <a:prstGeom prst="rect">
              <a:avLst/>
            </a:prstGeom>
          </p:spPr>
          <p:txBody>
            <a:bodyPr lIns="0" tIns="0" rIns="0" bIns="0" rtlCol="0" anchor="t">
              <a:spAutoFit/>
            </a:bodyPr>
            <a:lstStyle/>
            <a:p>
              <a:pPr algn="ctr">
                <a:lnSpc>
                  <a:spcPts val="3554"/>
                </a:lnSpc>
              </a:pPr>
              <a:r>
                <a:rPr lang="en-US" sz="2961" b="1">
                  <a:solidFill>
                    <a:srgbClr val="FBF6F1"/>
                  </a:solidFill>
                  <a:latin typeface="Open Sauce Medium"/>
                  <a:ea typeface="Open Sauce Medium"/>
                  <a:cs typeface="Open Sauce Medium"/>
                  <a:sym typeface="Open Sauce Medium"/>
                </a:rPr>
                <a:t>94%</a:t>
              </a:r>
            </a:p>
          </p:txBody>
        </p:sp>
        <p:sp>
          <p:nvSpPr>
            <p:cNvPr id="36" name="TextBox 36"/>
            <p:cNvSpPr txBox="1"/>
            <p:nvPr/>
          </p:nvSpPr>
          <p:spPr>
            <a:xfrm>
              <a:off x="2143110" y="389712"/>
              <a:ext cx="5230909" cy="1077219"/>
            </a:xfrm>
            <a:prstGeom prst="rect">
              <a:avLst/>
            </a:prstGeom>
          </p:spPr>
          <p:txBody>
            <a:bodyPr lIns="0" tIns="0" rIns="0" bIns="0" rtlCol="0" anchor="t">
              <a:spAutoFit/>
            </a:bodyPr>
            <a:lstStyle/>
            <a:p>
              <a:pPr>
                <a:lnSpc>
                  <a:spcPts val="2054"/>
                </a:lnSpc>
              </a:pPr>
              <a:r>
                <a:rPr lang="en-US" sz="1771" b="1">
                  <a:solidFill>
                    <a:srgbClr val="FFFFFF"/>
                  </a:solidFill>
                  <a:latin typeface="Open Sauce Bold"/>
                  <a:ea typeface="Open Sauce Bold"/>
                  <a:cs typeface="Open Sauce Bold"/>
                  <a:sym typeface="Open Sauce Bold"/>
                </a:rPr>
                <a:t>Made me a more reflective educator</a:t>
              </a:r>
            </a:p>
          </p:txBody>
        </p:sp>
      </p:grpSp>
      <p:grpSp>
        <p:nvGrpSpPr>
          <p:cNvPr id="37" name="Group 37" descr="90% say TEAM improved student achievement"/>
          <p:cNvGrpSpPr/>
          <p:nvPr/>
        </p:nvGrpSpPr>
        <p:grpSpPr>
          <a:xfrm>
            <a:off x="685800" y="3721644"/>
            <a:ext cx="3928713" cy="928923"/>
            <a:chOff x="0" y="0"/>
            <a:chExt cx="7857425" cy="1857847"/>
          </a:xfrm>
        </p:grpSpPr>
        <p:grpSp>
          <p:nvGrpSpPr>
            <p:cNvPr id="38" name="Group 38"/>
            <p:cNvGrpSpPr/>
            <p:nvPr/>
          </p:nvGrpSpPr>
          <p:grpSpPr>
            <a:xfrm>
              <a:off x="718387" y="116191"/>
              <a:ext cx="7139038" cy="1625464"/>
              <a:chOff x="0" y="0"/>
              <a:chExt cx="1813924" cy="413006"/>
            </a:xfrm>
          </p:grpSpPr>
          <p:sp>
            <p:nvSpPr>
              <p:cNvPr id="39" name="Freeform 39"/>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sz="1200"/>
              </a:p>
            </p:txBody>
          </p:sp>
          <p:sp>
            <p:nvSpPr>
              <p:cNvPr id="40" name="TextBox 40"/>
              <p:cNvSpPr txBox="1"/>
              <p:nvPr/>
            </p:nvSpPr>
            <p:spPr>
              <a:xfrm>
                <a:off x="0" y="0"/>
                <a:ext cx="1813924" cy="413006"/>
              </a:xfrm>
              <a:prstGeom prst="rect">
                <a:avLst/>
              </a:prstGeom>
            </p:spPr>
            <p:txBody>
              <a:bodyPr lIns="33867" tIns="33867" rIns="33867" bIns="33867" rtlCol="0" anchor="ctr"/>
              <a:lstStyle/>
              <a:p>
                <a:pPr algn="ctr">
                  <a:lnSpc>
                    <a:spcPts val="1919"/>
                  </a:lnSpc>
                  <a:spcBef>
                    <a:spcPct val="0"/>
                  </a:spcBef>
                </a:pPr>
                <a:endParaRPr sz="1200"/>
              </a:p>
            </p:txBody>
          </p:sp>
        </p:grpSp>
        <p:grpSp>
          <p:nvGrpSpPr>
            <p:cNvPr id="41" name="Group 41"/>
            <p:cNvGrpSpPr/>
            <p:nvPr/>
          </p:nvGrpSpPr>
          <p:grpSpPr>
            <a:xfrm>
              <a:off x="0" y="0"/>
              <a:ext cx="1857847" cy="1857847"/>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43" name="TextBox 43"/>
              <p:cNvSpPr txBox="1"/>
              <p:nvPr/>
            </p:nvSpPr>
            <p:spPr>
              <a:xfrm>
                <a:off x="76200" y="76200"/>
                <a:ext cx="660400" cy="660400"/>
              </a:xfrm>
              <a:prstGeom prst="rect">
                <a:avLst/>
              </a:prstGeom>
            </p:spPr>
            <p:txBody>
              <a:bodyPr lIns="33867" tIns="33867" rIns="33867" bIns="33867" rtlCol="0" anchor="ctr"/>
              <a:lstStyle/>
              <a:p>
                <a:pPr algn="ctr">
                  <a:lnSpc>
                    <a:spcPts val="1919"/>
                  </a:lnSpc>
                  <a:spcBef>
                    <a:spcPct val="0"/>
                  </a:spcBef>
                </a:pPr>
                <a:endParaRPr sz="1200"/>
              </a:p>
            </p:txBody>
          </p:sp>
        </p:grpSp>
        <p:sp>
          <p:nvSpPr>
            <p:cNvPr id="44" name="TextBox 44"/>
            <p:cNvSpPr txBox="1"/>
            <p:nvPr/>
          </p:nvSpPr>
          <p:spPr>
            <a:xfrm>
              <a:off x="52046" y="481942"/>
              <a:ext cx="1753758" cy="865366"/>
            </a:xfrm>
            <a:prstGeom prst="rect">
              <a:avLst/>
            </a:prstGeom>
          </p:spPr>
          <p:txBody>
            <a:bodyPr lIns="0" tIns="0" rIns="0" bIns="0" rtlCol="0" anchor="t">
              <a:spAutoFit/>
            </a:bodyPr>
            <a:lstStyle/>
            <a:p>
              <a:pPr algn="ctr">
                <a:lnSpc>
                  <a:spcPts val="3554"/>
                </a:lnSpc>
              </a:pPr>
              <a:r>
                <a:rPr lang="en-US" sz="2961" b="1">
                  <a:solidFill>
                    <a:srgbClr val="FBF6F1"/>
                  </a:solidFill>
                  <a:latin typeface="Open Sauce Medium"/>
                  <a:ea typeface="Open Sauce Medium"/>
                  <a:cs typeface="Open Sauce Medium"/>
                  <a:sym typeface="Open Sauce Medium"/>
                </a:rPr>
                <a:t>90%</a:t>
              </a:r>
            </a:p>
          </p:txBody>
        </p:sp>
        <p:sp>
          <p:nvSpPr>
            <p:cNvPr id="45" name="TextBox 45"/>
            <p:cNvSpPr txBox="1"/>
            <p:nvPr/>
          </p:nvSpPr>
          <p:spPr>
            <a:xfrm>
              <a:off x="2143110" y="389712"/>
              <a:ext cx="5230909" cy="1077219"/>
            </a:xfrm>
            <a:prstGeom prst="rect">
              <a:avLst/>
            </a:prstGeom>
          </p:spPr>
          <p:txBody>
            <a:bodyPr lIns="0" tIns="0" rIns="0" bIns="0" rtlCol="0" anchor="t">
              <a:spAutoFit/>
            </a:bodyPr>
            <a:lstStyle/>
            <a:p>
              <a:pPr>
                <a:lnSpc>
                  <a:spcPts val="2054"/>
                </a:lnSpc>
              </a:pPr>
              <a:r>
                <a:rPr lang="en-US" sz="1771" b="1">
                  <a:solidFill>
                    <a:srgbClr val="FFFFFF"/>
                  </a:solidFill>
                  <a:latin typeface="Open Sauce Bold"/>
                  <a:ea typeface="Open Sauce Bold"/>
                  <a:cs typeface="Open Sauce Bold"/>
                  <a:sym typeface="Open Sauce Bold"/>
                </a:rPr>
                <a:t>Improved my students’ achievement</a:t>
              </a:r>
            </a:p>
          </p:txBody>
        </p:sp>
      </p:grpSp>
      <p:grpSp>
        <p:nvGrpSpPr>
          <p:cNvPr id="46" name="Group 46" descr="96% say TEAM helped me design more effective lessons that engage students deeper in the content"/>
          <p:cNvGrpSpPr/>
          <p:nvPr/>
        </p:nvGrpSpPr>
        <p:grpSpPr>
          <a:xfrm>
            <a:off x="685800" y="4802770"/>
            <a:ext cx="3928713" cy="928923"/>
            <a:chOff x="0" y="0"/>
            <a:chExt cx="7857425" cy="1857847"/>
          </a:xfrm>
        </p:grpSpPr>
        <p:grpSp>
          <p:nvGrpSpPr>
            <p:cNvPr id="47" name="Group 47"/>
            <p:cNvGrpSpPr/>
            <p:nvPr/>
          </p:nvGrpSpPr>
          <p:grpSpPr>
            <a:xfrm>
              <a:off x="718387" y="116191"/>
              <a:ext cx="7139038" cy="1625464"/>
              <a:chOff x="0" y="0"/>
              <a:chExt cx="1813924" cy="413006"/>
            </a:xfrm>
          </p:grpSpPr>
          <p:sp>
            <p:nvSpPr>
              <p:cNvPr id="48" name="Freeform 48"/>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sz="1200"/>
              </a:p>
            </p:txBody>
          </p:sp>
          <p:sp>
            <p:nvSpPr>
              <p:cNvPr id="49" name="TextBox 49"/>
              <p:cNvSpPr txBox="1"/>
              <p:nvPr/>
            </p:nvSpPr>
            <p:spPr>
              <a:xfrm>
                <a:off x="0" y="0"/>
                <a:ext cx="1813924" cy="413006"/>
              </a:xfrm>
              <a:prstGeom prst="rect">
                <a:avLst/>
              </a:prstGeom>
            </p:spPr>
            <p:txBody>
              <a:bodyPr lIns="33867" tIns="33867" rIns="33867" bIns="33867" rtlCol="0" anchor="ctr"/>
              <a:lstStyle/>
              <a:p>
                <a:pPr algn="ctr">
                  <a:lnSpc>
                    <a:spcPts val="1919"/>
                  </a:lnSpc>
                  <a:spcBef>
                    <a:spcPct val="0"/>
                  </a:spcBef>
                </a:pPr>
                <a:endParaRPr sz="1200"/>
              </a:p>
            </p:txBody>
          </p:sp>
        </p:grpSp>
        <p:grpSp>
          <p:nvGrpSpPr>
            <p:cNvPr id="50" name="Group 50"/>
            <p:cNvGrpSpPr/>
            <p:nvPr/>
          </p:nvGrpSpPr>
          <p:grpSpPr>
            <a:xfrm>
              <a:off x="0" y="0"/>
              <a:ext cx="1857847" cy="1857847"/>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sz="1200"/>
              </a:p>
            </p:txBody>
          </p:sp>
          <p:sp>
            <p:nvSpPr>
              <p:cNvPr id="52" name="TextBox 52"/>
              <p:cNvSpPr txBox="1"/>
              <p:nvPr/>
            </p:nvSpPr>
            <p:spPr>
              <a:xfrm>
                <a:off x="76200" y="76200"/>
                <a:ext cx="660400" cy="660400"/>
              </a:xfrm>
              <a:prstGeom prst="rect">
                <a:avLst/>
              </a:prstGeom>
            </p:spPr>
            <p:txBody>
              <a:bodyPr lIns="33867" tIns="33867" rIns="33867" bIns="33867" rtlCol="0" anchor="ctr"/>
              <a:lstStyle/>
              <a:p>
                <a:pPr algn="ctr">
                  <a:lnSpc>
                    <a:spcPts val="1919"/>
                  </a:lnSpc>
                  <a:spcBef>
                    <a:spcPct val="0"/>
                  </a:spcBef>
                </a:pPr>
                <a:endParaRPr sz="1200"/>
              </a:p>
            </p:txBody>
          </p:sp>
        </p:grpSp>
        <p:sp>
          <p:nvSpPr>
            <p:cNvPr id="53" name="TextBox 53"/>
            <p:cNvSpPr txBox="1"/>
            <p:nvPr/>
          </p:nvSpPr>
          <p:spPr>
            <a:xfrm>
              <a:off x="52046" y="481942"/>
              <a:ext cx="1753758" cy="865366"/>
            </a:xfrm>
            <a:prstGeom prst="rect">
              <a:avLst/>
            </a:prstGeom>
          </p:spPr>
          <p:txBody>
            <a:bodyPr lIns="0" tIns="0" rIns="0" bIns="0" rtlCol="0" anchor="t">
              <a:spAutoFit/>
            </a:bodyPr>
            <a:lstStyle/>
            <a:p>
              <a:pPr algn="ctr">
                <a:lnSpc>
                  <a:spcPts val="3554"/>
                </a:lnSpc>
              </a:pPr>
              <a:r>
                <a:rPr lang="en-US" sz="2961" b="1">
                  <a:solidFill>
                    <a:srgbClr val="FBF6F1"/>
                  </a:solidFill>
                  <a:latin typeface="Open Sauce Medium"/>
                  <a:ea typeface="Open Sauce Medium"/>
                  <a:cs typeface="Open Sauce Medium"/>
                  <a:sym typeface="Open Sauce Medium"/>
                </a:rPr>
                <a:t>96%</a:t>
              </a:r>
            </a:p>
          </p:txBody>
        </p:sp>
        <p:sp>
          <p:nvSpPr>
            <p:cNvPr id="54" name="TextBox 54"/>
            <p:cNvSpPr txBox="1"/>
            <p:nvPr/>
          </p:nvSpPr>
          <p:spPr>
            <a:xfrm>
              <a:off x="2143110" y="380188"/>
              <a:ext cx="5230909" cy="1154163"/>
            </a:xfrm>
            <a:prstGeom prst="rect">
              <a:avLst/>
            </a:prstGeom>
          </p:spPr>
          <p:txBody>
            <a:bodyPr lIns="0" tIns="0" rIns="0" bIns="0" rtlCol="0" anchor="t">
              <a:spAutoFit/>
            </a:bodyPr>
            <a:lstStyle/>
            <a:p>
              <a:pPr>
                <a:lnSpc>
                  <a:spcPts val="1510"/>
                </a:lnSpc>
              </a:pPr>
              <a:r>
                <a:rPr lang="en-US" sz="1301" b="1">
                  <a:solidFill>
                    <a:srgbClr val="FFFFFF"/>
                  </a:solidFill>
                  <a:latin typeface="Open Sauce Bold"/>
                  <a:ea typeface="Open Sauce Bold"/>
                  <a:cs typeface="Open Sauce Bold"/>
                  <a:sym typeface="Open Sauce Bold"/>
                </a:rPr>
                <a:t>Helped me design more effective lessons that engage students deeper in the content</a:t>
              </a:r>
            </a:p>
          </p:txBody>
        </p:sp>
      </p:grpSp>
      <p:grpSp>
        <p:nvGrpSpPr>
          <p:cNvPr id="9" name="Group 9" descr="“When I started this module, my classroom was almost 100% teacher driven. &#10;By the end of the module, there was a noticeable sharing of classroom responsibilities and a greater participation by the students in the learning process.”&#10;"/>
          <p:cNvGrpSpPr/>
          <p:nvPr/>
        </p:nvGrpSpPr>
        <p:grpSpPr>
          <a:xfrm>
            <a:off x="6380892" y="771821"/>
            <a:ext cx="4354971" cy="2224091"/>
            <a:chOff x="0" y="0"/>
            <a:chExt cx="8709942" cy="4448182"/>
          </a:xfrm>
        </p:grpSpPr>
        <p:grpSp>
          <p:nvGrpSpPr>
            <p:cNvPr id="10" name="Group 10"/>
            <p:cNvGrpSpPr/>
            <p:nvPr/>
          </p:nvGrpSpPr>
          <p:grpSpPr>
            <a:xfrm>
              <a:off x="0" y="0"/>
              <a:ext cx="8709942" cy="4448182"/>
              <a:chOff x="0" y="0"/>
              <a:chExt cx="2175140" cy="1110848"/>
            </a:xfrm>
          </p:grpSpPr>
          <p:sp>
            <p:nvSpPr>
              <p:cNvPr id="11" name="Freeform 11"/>
              <p:cNvSpPr/>
              <p:nvPr/>
            </p:nvSpPr>
            <p:spPr>
              <a:xfrm>
                <a:off x="0" y="0"/>
                <a:ext cx="2175140" cy="1110848"/>
              </a:xfrm>
              <a:custGeom>
                <a:avLst/>
                <a:gdLst/>
                <a:ahLst/>
                <a:cxnLst/>
                <a:rect l="l" t="t" r="r" b="b"/>
                <a:pathLst>
                  <a:path w="2175140" h="1110848">
                    <a:moveTo>
                      <a:pt x="25463" y="0"/>
                    </a:moveTo>
                    <a:lnTo>
                      <a:pt x="2149677" y="0"/>
                    </a:lnTo>
                    <a:cubicBezTo>
                      <a:pt x="2156430" y="0"/>
                      <a:pt x="2162907" y="2683"/>
                      <a:pt x="2167682" y="7458"/>
                    </a:cubicBezTo>
                    <a:cubicBezTo>
                      <a:pt x="2172458" y="12233"/>
                      <a:pt x="2175140" y="18710"/>
                      <a:pt x="2175140" y="25463"/>
                    </a:cubicBezTo>
                    <a:lnTo>
                      <a:pt x="2175140" y="1085385"/>
                    </a:lnTo>
                    <a:cubicBezTo>
                      <a:pt x="2175140" y="1092138"/>
                      <a:pt x="2172458" y="1098615"/>
                      <a:pt x="2167682" y="1103390"/>
                    </a:cubicBezTo>
                    <a:cubicBezTo>
                      <a:pt x="2162907" y="1108165"/>
                      <a:pt x="2156430" y="1110848"/>
                      <a:pt x="2149677" y="1110848"/>
                    </a:cubicBezTo>
                    <a:lnTo>
                      <a:pt x="25463" y="1110848"/>
                    </a:lnTo>
                    <a:cubicBezTo>
                      <a:pt x="18710" y="1110848"/>
                      <a:pt x="12233" y="1108165"/>
                      <a:pt x="7458" y="1103390"/>
                    </a:cubicBezTo>
                    <a:cubicBezTo>
                      <a:pt x="2683" y="1098615"/>
                      <a:pt x="0" y="1092138"/>
                      <a:pt x="0" y="1085385"/>
                    </a:cubicBezTo>
                    <a:lnTo>
                      <a:pt x="0" y="25463"/>
                    </a:lnTo>
                    <a:cubicBezTo>
                      <a:pt x="0" y="18710"/>
                      <a:pt x="2683" y="12233"/>
                      <a:pt x="7458" y="7458"/>
                    </a:cubicBezTo>
                    <a:cubicBezTo>
                      <a:pt x="12233" y="2683"/>
                      <a:pt x="18710" y="0"/>
                      <a:pt x="25463" y="0"/>
                    </a:cubicBezTo>
                    <a:close/>
                  </a:path>
                </a:pathLst>
              </a:custGeom>
              <a:solidFill>
                <a:srgbClr val="4E97BB">
                  <a:alpha val="84706"/>
                </a:srgbClr>
              </a:solidFill>
              <a:ln cap="rnd">
                <a:noFill/>
                <a:prstDash val="solid"/>
                <a:round/>
              </a:ln>
            </p:spPr>
            <p:txBody>
              <a:bodyPr/>
              <a:lstStyle/>
              <a:p>
                <a:endParaRPr lang="en-US" sz="1200"/>
              </a:p>
            </p:txBody>
          </p:sp>
          <p:sp>
            <p:nvSpPr>
              <p:cNvPr id="12" name="TextBox 12"/>
              <p:cNvSpPr txBox="1"/>
              <p:nvPr/>
            </p:nvSpPr>
            <p:spPr>
              <a:xfrm>
                <a:off x="0" y="0"/>
                <a:ext cx="2175140" cy="1110848"/>
              </a:xfrm>
              <a:prstGeom prst="rect">
                <a:avLst/>
              </a:prstGeom>
            </p:spPr>
            <p:txBody>
              <a:bodyPr lIns="33867" tIns="33867" rIns="33867" bIns="33867" rtlCol="0" anchor="ctr"/>
              <a:lstStyle/>
              <a:p>
                <a:pPr algn="ctr">
                  <a:lnSpc>
                    <a:spcPts val="1919"/>
                  </a:lnSpc>
                  <a:spcBef>
                    <a:spcPct val="0"/>
                  </a:spcBef>
                </a:pPr>
                <a:endParaRPr sz="1200"/>
              </a:p>
            </p:txBody>
          </p:sp>
        </p:grpSp>
        <p:sp>
          <p:nvSpPr>
            <p:cNvPr id="13" name="TextBox 13"/>
            <p:cNvSpPr txBox="1"/>
            <p:nvPr/>
          </p:nvSpPr>
          <p:spPr>
            <a:xfrm>
              <a:off x="558796" y="441392"/>
              <a:ext cx="7853260" cy="3571748"/>
            </a:xfrm>
            <a:prstGeom prst="rect">
              <a:avLst/>
            </a:prstGeom>
          </p:spPr>
          <p:txBody>
            <a:bodyPr lIns="0" tIns="0" rIns="0" bIns="0" rtlCol="0" anchor="t">
              <a:spAutoFit/>
            </a:bodyPr>
            <a:lstStyle/>
            <a:p>
              <a:pPr>
                <a:lnSpc>
                  <a:spcPts val="1909"/>
                </a:lnSpc>
              </a:pPr>
              <a:r>
                <a:rPr lang="en-US" sz="1364" i="1" dirty="0">
                  <a:solidFill>
                    <a:srgbClr val="FFFFFF"/>
                  </a:solidFill>
                  <a:latin typeface="Open Sauce Italics"/>
                  <a:ea typeface="Open Sauce Italics"/>
                  <a:cs typeface="Open Sauce Italics"/>
                  <a:sym typeface="Open Sauce Italics"/>
                </a:rPr>
                <a:t>“When I started this module, my classroom was almost 100% teacher driven. </a:t>
              </a:r>
            </a:p>
            <a:p>
              <a:pPr>
                <a:lnSpc>
                  <a:spcPts val="1909"/>
                </a:lnSpc>
              </a:pPr>
              <a:r>
                <a:rPr lang="en-US" sz="1364" i="1" dirty="0">
                  <a:solidFill>
                    <a:srgbClr val="FFFFFF"/>
                  </a:solidFill>
                  <a:latin typeface="Open Sauce Italics"/>
                  <a:ea typeface="Open Sauce Italics"/>
                  <a:cs typeface="Open Sauce Italics"/>
                  <a:sym typeface="Open Sauce Italics"/>
                </a:rPr>
                <a:t>By the end of the module, there was a noticeable sharing of classroom responsibilities and a greater participation by the students in the learning process.”</a:t>
              </a:r>
            </a:p>
            <a:p>
              <a:pPr>
                <a:lnSpc>
                  <a:spcPts val="716"/>
                </a:lnSpc>
              </a:pPr>
              <a:endParaRPr lang="en-US" sz="1364" i="1" dirty="0">
                <a:solidFill>
                  <a:srgbClr val="FFFFFF"/>
                </a:solidFill>
                <a:latin typeface="Open Sauce Italics"/>
                <a:ea typeface="Open Sauce Italics"/>
                <a:cs typeface="Open Sauce Italics"/>
                <a:sym typeface="Open Sauce Italics"/>
              </a:endParaRPr>
            </a:p>
            <a:p>
              <a:pPr>
                <a:lnSpc>
                  <a:spcPts val="2005"/>
                </a:lnSpc>
                <a:spcBef>
                  <a:spcPct val="0"/>
                </a:spcBef>
              </a:pPr>
              <a:r>
                <a:rPr lang="en-US" sz="1432" dirty="0">
                  <a:solidFill>
                    <a:srgbClr val="FFFFFF"/>
                  </a:solidFill>
                  <a:latin typeface="Open Sauce"/>
                  <a:ea typeface="Open Sauce"/>
                  <a:cs typeface="Open Sauce"/>
                  <a:sym typeface="Open Sauce"/>
                </a:rPr>
                <a:t>FORMER </a:t>
              </a:r>
              <a:r>
                <a:rPr lang="en-US" sz="1432" b="1" dirty="0">
                  <a:solidFill>
                    <a:srgbClr val="FFFFFF"/>
                  </a:solidFill>
                  <a:latin typeface="Open Sauce Bold"/>
                  <a:ea typeface="Open Sauce Bold"/>
                  <a:cs typeface="Open Sauce Bold"/>
                  <a:sym typeface="Open Sauce Bold"/>
                </a:rPr>
                <a:t>TEAM</a:t>
              </a:r>
              <a:r>
                <a:rPr lang="en-US" sz="1432" dirty="0">
                  <a:solidFill>
                    <a:srgbClr val="FFFFFF"/>
                  </a:solidFill>
                  <a:latin typeface="Open Sauce"/>
                  <a:ea typeface="Open Sauce"/>
                  <a:cs typeface="Open Sauce"/>
                  <a:sym typeface="Open Sauce"/>
                </a:rPr>
                <a:t> PARTICIPANT</a:t>
              </a:r>
            </a:p>
          </p:txBody>
        </p:sp>
      </p:grpSp>
      <p:grpSp>
        <p:nvGrpSpPr>
          <p:cNvPr id="14" name="Group 14" descr="Reviewing the CCT Performance Profile was extremely helpful in examining and identifying my teaching practices prior to this process.&#10;&#10;"/>
          <p:cNvGrpSpPr/>
          <p:nvPr/>
        </p:nvGrpSpPr>
        <p:grpSpPr>
          <a:xfrm>
            <a:off x="5594199" y="3309778"/>
            <a:ext cx="2964179" cy="2370124"/>
            <a:chOff x="0" y="0"/>
            <a:chExt cx="5928357" cy="4740249"/>
          </a:xfrm>
        </p:grpSpPr>
        <p:grpSp>
          <p:nvGrpSpPr>
            <p:cNvPr id="15" name="Group 15"/>
            <p:cNvGrpSpPr/>
            <p:nvPr/>
          </p:nvGrpSpPr>
          <p:grpSpPr>
            <a:xfrm>
              <a:off x="0" y="0"/>
              <a:ext cx="5928357" cy="4740249"/>
              <a:chOff x="0" y="0"/>
              <a:chExt cx="1480493" cy="1183786"/>
            </a:xfrm>
          </p:grpSpPr>
          <p:sp>
            <p:nvSpPr>
              <p:cNvPr id="16" name="Freeform 16"/>
              <p:cNvSpPr/>
              <p:nvPr/>
            </p:nvSpPr>
            <p:spPr>
              <a:xfrm>
                <a:off x="0" y="0"/>
                <a:ext cx="1480493" cy="1183786"/>
              </a:xfrm>
              <a:custGeom>
                <a:avLst/>
                <a:gdLst/>
                <a:ahLst/>
                <a:cxnLst/>
                <a:rect l="l" t="t" r="r" b="b"/>
                <a:pathLst>
                  <a:path w="1480493" h="1183786">
                    <a:moveTo>
                      <a:pt x="37411" y="0"/>
                    </a:moveTo>
                    <a:lnTo>
                      <a:pt x="1443082" y="0"/>
                    </a:lnTo>
                    <a:cubicBezTo>
                      <a:pt x="1453004" y="0"/>
                      <a:pt x="1462520" y="3941"/>
                      <a:pt x="1469536" y="10957"/>
                    </a:cubicBezTo>
                    <a:cubicBezTo>
                      <a:pt x="1476552" y="17973"/>
                      <a:pt x="1480493" y="27489"/>
                      <a:pt x="1480493" y="37411"/>
                    </a:cubicBezTo>
                    <a:lnTo>
                      <a:pt x="1480493" y="1146375"/>
                    </a:lnTo>
                    <a:cubicBezTo>
                      <a:pt x="1480493" y="1167037"/>
                      <a:pt x="1463744" y="1183786"/>
                      <a:pt x="1443082" y="1183786"/>
                    </a:cubicBezTo>
                    <a:lnTo>
                      <a:pt x="37411" y="1183786"/>
                    </a:lnTo>
                    <a:cubicBezTo>
                      <a:pt x="16749" y="1183786"/>
                      <a:pt x="0" y="1167037"/>
                      <a:pt x="0" y="1146375"/>
                    </a:cubicBezTo>
                    <a:lnTo>
                      <a:pt x="0" y="37411"/>
                    </a:lnTo>
                    <a:cubicBezTo>
                      <a:pt x="0" y="16749"/>
                      <a:pt x="16749" y="0"/>
                      <a:pt x="37411" y="0"/>
                    </a:cubicBezTo>
                    <a:close/>
                  </a:path>
                </a:pathLst>
              </a:custGeom>
              <a:solidFill>
                <a:srgbClr val="3885AB"/>
              </a:solidFill>
              <a:ln cap="rnd">
                <a:noFill/>
                <a:prstDash val="solid"/>
                <a:round/>
              </a:ln>
            </p:spPr>
            <p:txBody>
              <a:bodyPr/>
              <a:lstStyle/>
              <a:p>
                <a:endParaRPr lang="en-US" sz="1200"/>
              </a:p>
            </p:txBody>
          </p:sp>
          <p:sp>
            <p:nvSpPr>
              <p:cNvPr id="17" name="TextBox 17"/>
              <p:cNvSpPr txBox="1"/>
              <p:nvPr/>
            </p:nvSpPr>
            <p:spPr>
              <a:xfrm>
                <a:off x="0" y="0"/>
                <a:ext cx="1480493" cy="1183786"/>
              </a:xfrm>
              <a:prstGeom prst="rect">
                <a:avLst/>
              </a:prstGeom>
            </p:spPr>
            <p:txBody>
              <a:bodyPr lIns="33867" tIns="33867" rIns="33867" bIns="33867" rtlCol="0" anchor="ctr"/>
              <a:lstStyle/>
              <a:p>
                <a:pPr algn="ctr">
                  <a:lnSpc>
                    <a:spcPts val="1919"/>
                  </a:lnSpc>
                  <a:spcBef>
                    <a:spcPct val="0"/>
                  </a:spcBef>
                </a:pPr>
                <a:endParaRPr sz="1200"/>
              </a:p>
            </p:txBody>
          </p:sp>
        </p:grpSp>
        <p:sp>
          <p:nvSpPr>
            <p:cNvPr id="18" name="TextBox 18"/>
            <p:cNvSpPr txBox="1"/>
            <p:nvPr/>
          </p:nvSpPr>
          <p:spPr>
            <a:xfrm>
              <a:off x="447532" y="424668"/>
              <a:ext cx="4881285" cy="3858749"/>
            </a:xfrm>
            <a:prstGeom prst="rect">
              <a:avLst/>
            </a:prstGeom>
          </p:spPr>
          <p:txBody>
            <a:bodyPr lIns="0" tIns="0" rIns="0" bIns="0" rtlCol="0" anchor="t">
              <a:spAutoFit/>
            </a:bodyPr>
            <a:lstStyle/>
            <a:p>
              <a:pPr algn="r">
                <a:lnSpc>
                  <a:spcPts val="2101"/>
                </a:lnSpc>
              </a:pPr>
              <a:r>
                <a:rPr lang="en-US" sz="1500" i="1" dirty="0">
                  <a:solidFill>
                    <a:srgbClr val="FFFFFF"/>
                  </a:solidFill>
                  <a:latin typeface="Open Sauce Italics"/>
                  <a:ea typeface="Open Sauce Italics"/>
                  <a:cs typeface="Open Sauce Italics"/>
                  <a:sym typeface="Open Sauce Italics"/>
                </a:rPr>
                <a:t>Reviewing the CCT Performance Profile was extremely helpful in examining and identifying my teaching practices prior to this process.</a:t>
              </a:r>
            </a:p>
            <a:p>
              <a:pPr algn="r">
                <a:lnSpc>
                  <a:spcPts val="750"/>
                </a:lnSpc>
              </a:pPr>
              <a:endParaRPr lang="en-US" sz="1500" i="1" dirty="0">
                <a:solidFill>
                  <a:srgbClr val="FFFFFF"/>
                </a:solidFill>
                <a:latin typeface="Open Sauce Italics"/>
                <a:ea typeface="Open Sauce Italics"/>
                <a:cs typeface="Open Sauce Italics"/>
                <a:sym typeface="Open Sauce Italics"/>
              </a:endParaRPr>
            </a:p>
            <a:p>
              <a:pPr algn="r">
                <a:lnSpc>
                  <a:spcPts val="1814"/>
                </a:lnSpc>
                <a:spcBef>
                  <a:spcPct val="0"/>
                </a:spcBef>
              </a:pPr>
              <a:r>
                <a:rPr lang="en-US" sz="1295" dirty="0">
                  <a:solidFill>
                    <a:srgbClr val="FFFFFF"/>
                  </a:solidFill>
                  <a:latin typeface="Open Sauce"/>
                  <a:ea typeface="Open Sauce"/>
                  <a:cs typeface="Open Sauce"/>
                  <a:sym typeface="Open Sauce"/>
                </a:rPr>
                <a:t>FORMER </a:t>
              </a:r>
              <a:r>
                <a:rPr lang="en-US" sz="1295" b="1" dirty="0">
                  <a:solidFill>
                    <a:srgbClr val="FFFFFF"/>
                  </a:solidFill>
                  <a:latin typeface="Open Sauce Bold"/>
                  <a:ea typeface="Open Sauce Bold"/>
                  <a:cs typeface="Open Sauce Bold"/>
                  <a:sym typeface="Open Sauce Bold"/>
                </a:rPr>
                <a:t>TEAM</a:t>
              </a:r>
              <a:r>
                <a:rPr lang="en-US" sz="1295" dirty="0">
                  <a:solidFill>
                    <a:srgbClr val="FFFFFF"/>
                  </a:solidFill>
                  <a:latin typeface="Open Sauce"/>
                  <a:ea typeface="Open Sauce"/>
                  <a:cs typeface="Open Sauce"/>
                  <a:sym typeface="Open Sauce"/>
                </a:rPr>
                <a:t> PARTICIPANT</a:t>
              </a:r>
            </a:p>
          </p:txBody>
        </p:sp>
      </p:gr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58" name="TextBox 5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5</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9" name="Freeform 9">
            <a:extLst>
              <a:ext uri="{C183D7F6-B498-43B3-948B-1728B52AA6E4}">
                <adec:decorative xmlns:adec="http://schemas.microsoft.com/office/drawing/2017/decorative" val="1"/>
              </a:ext>
            </a:extLst>
          </p:cNvPr>
          <p:cNvSpPr/>
          <p:nvPr/>
        </p:nvSpPr>
        <p:spPr>
          <a:xfrm>
            <a:off x="7516801" y="-5150871"/>
            <a:ext cx="10613193" cy="905015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sz="1200"/>
          </a:p>
        </p:txBody>
      </p:sp>
      <p:sp>
        <p:nvSpPr>
          <p:cNvPr id="10" name="Freeform 10">
            <a:extLst>
              <a:ext uri="{C183D7F6-B498-43B3-948B-1728B52AA6E4}">
                <adec:decorative xmlns:adec="http://schemas.microsoft.com/office/drawing/2017/decorative" val="1"/>
              </a:ext>
            </a:extLst>
          </p:cNvPr>
          <p:cNvSpPr/>
          <p:nvPr/>
        </p:nvSpPr>
        <p:spPr>
          <a:xfrm>
            <a:off x="7441287" y="685800"/>
            <a:ext cx="3961536" cy="4943706"/>
          </a:xfrm>
          <a:custGeom>
            <a:avLst/>
            <a:gdLst/>
            <a:ahLst/>
            <a:cxnLst/>
            <a:rect l="l" t="t" r="r" b="b"/>
            <a:pathLst>
              <a:path w="5942304" h="7415559">
                <a:moveTo>
                  <a:pt x="0" y="0"/>
                </a:moveTo>
                <a:lnTo>
                  <a:pt x="5942304" y="0"/>
                </a:lnTo>
                <a:lnTo>
                  <a:pt x="5942304" y="7415559"/>
                </a:lnTo>
                <a:lnTo>
                  <a:pt x="0" y="7415559"/>
                </a:lnTo>
                <a:lnTo>
                  <a:pt x="0" y="0"/>
                </a:lnTo>
                <a:close/>
              </a:path>
            </a:pathLst>
          </a:custGeom>
          <a:blipFill>
            <a:blip r:embed="rId5"/>
            <a:stretch>
              <a:fillRect l="-48251" r="-39054"/>
            </a:stretch>
          </a:blipFill>
        </p:spPr>
        <p:txBody>
          <a:bodyPr/>
          <a:lstStyle/>
          <a:p>
            <a:endParaRPr lang="en-US" sz="1200"/>
          </a:p>
        </p:txBody>
      </p:sp>
      <p:sp>
        <p:nvSpPr>
          <p:cNvPr id="11" name="TextBox 11"/>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64" b="1" spc="-251" dirty="0">
                <a:solidFill>
                  <a:srgbClr val="005994"/>
                </a:solidFill>
                <a:latin typeface="Open Sauce Bold"/>
                <a:ea typeface="Open Sauce Bold"/>
                <a:cs typeface="Open Sauce Bold"/>
                <a:sym typeface="Open Sauce Bold"/>
              </a:rPr>
              <a:t>MISSION</a:t>
            </a:r>
          </a:p>
        </p:txBody>
      </p:sp>
      <p:sp>
        <p:nvSpPr>
          <p:cNvPr id="12" name="TextBox 12"/>
          <p:cNvSpPr txBox="1"/>
          <p:nvPr/>
        </p:nvSpPr>
        <p:spPr>
          <a:xfrm>
            <a:off x="685800" y="1554835"/>
            <a:ext cx="5978770" cy="3729419"/>
          </a:xfrm>
          <a:prstGeom prst="rect">
            <a:avLst/>
          </a:prstGeom>
        </p:spPr>
        <p:txBody>
          <a:bodyPr lIns="0" tIns="0" rIns="0" bIns="0" rtlCol="0" anchor="t">
            <a:spAutoFit/>
          </a:bodyPr>
          <a:lstStyle/>
          <a:p>
            <a:pPr>
              <a:lnSpc>
                <a:spcPts val="4242"/>
              </a:lnSpc>
            </a:pPr>
            <a:r>
              <a:rPr lang="en-US" sz="3213" spc="-189" dirty="0">
                <a:solidFill>
                  <a:srgbClr val="2F945C"/>
                </a:solidFill>
                <a:latin typeface="Open Sauce"/>
                <a:ea typeface="Open Sauce"/>
                <a:cs typeface="Open Sauce"/>
                <a:sym typeface="Open Sauce"/>
              </a:rPr>
              <a:t>“To promote </a:t>
            </a:r>
            <a:r>
              <a:rPr lang="en-US" sz="3213" b="1" spc="-189" dirty="0">
                <a:solidFill>
                  <a:srgbClr val="2F945C"/>
                </a:solidFill>
                <a:latin typeface="Open Sauce Bold"/>
                <a:ea typeface="Open Sauce Bold"/>
                <a:cs typeface="Open Sauce Bold"/>
                <a:sym typeface="Open Sauce Bold"/>
              </a:rPr>
              <a:t>excellence</a:t>
            </a:r>
            <a:r>
              <a:rPr lang="en-US" sz="3213" spc="-189" dirty="0">
                <a:solidFill>
                  <a:srgbClr val="2F945C"/>
                </a:solidFill>
                <a:latin typeface="Open Sauce"/>
                <a:ea typeface="Open Sauce"/>
                <a:cs typeface="Open Sauce"/>
                <a:sym typeface="Open Sauce"/>
              </a:rPr>
              <a:t>, </a:t>
            </a:r>
          </a:p>
          <a:p>
            <a:pPr>
              <a:lnSpc>
                <a:spcPts val="4242"/>
              </a:lnSpc>
            </a:pPr>
            <a:r>
              <a:rPr lang="en-US" sz="3213" b="1" spc="-189" dirty="0">
                <a:solidFill>
                  <a:srgbClr val="2F945C"/>
                </a:solidFill>
                <a:latin typeface="Open Sauce Bold"/>
                <a:ea typeface="Open Sauce Bold"/>
                <a:cs typeface="Open Sauce Bold"/>
                <a:sym typeface="Open Sauce Bold"/>
              </a:rPr>
              <a:t>equity </a:t>
            </a:r>
            <a:r>
              <a:rPr lang="en-US" sz="3213" spc="-189" dirty="0">
                <a:solidFill>
                  <a:srgbClr val="2F945C"/>
                </a:solidFill>
                <a:latin typeface="Open Sauce"/>
                <a:ea typeface="Open Sauce"/>
                <a:cs typeface="Open Sauce"/>
                <a:sym typeface="Open Sauce"/>
              </a:rPr>
              <a:t>and high achievement for Connecticut students by engaging teachers in purposeful exploration of </a:t>
            </a:r>
            <a:r>
              <a:rPr lang="en-US" sz="3213" b="1" spc="-189" dirty="0">
                <a:solidFill>
                  <a:srgbClr val="2F945C"/>
                </a:solidFill>
                <a:latin typeface="Open Sauce Bold"/>
                <a:ea typeface="Open Sauce Bold"/>
                <a:cs typeface="Open Sauce Bold"/>
                <a:sym typeface="Open Sauce Bold"/>
              </a:rPr>
              <a:t>professional practice</a:t>
            </a:r>
            <a:r>
              <a:rPr lang="en-US" sz="3213" spc="-189" dirty="0">
                <a:solidFill>
                  <a:srgbClr val="2F945C"/>
                </a:solidFill>
                <a:latin typeface="Open Sauce"/>
                <a:ea typeface="Open Sauce"/>
                <a:cs typeface="Open Sauce"/>
                <a:sym typeface="Open Sauce"/>
              </a:rPr>
              <a:t> through guided support and personal reflection.”</a:t>
            </a:r>
          </a:p>
        </p:txBody>
      </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8" name="TextBox 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6</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8" name="Freeform 8">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7" name="Freeform 17">
            <a:extLst>
              <a:ext uri="{C183D7F6-B498-43B3-948B-1728B52AA6E4}">
                <adec:decorative xmlns:adec="http://schemas.microsoft.com/office/drawing/2017/decorative" val="1"/>
              </a:ext>
            </a:extLst>
          </p:cNvPr>
          <p:cNvSpPr/>
          <p:nvPr/>
        </p:nvSpPr>
        <p:spPr>
          <a:xfrm>
            <a:off x="685800" y="4767938"/>
            <a:ext cx="10702285" cy="1220763"/>
          </a:xfrm>
          <a:custGeom>
            <a:avLst/>
            <a:gdLst/>
            <a:ahLst/>
            <a:cxnLst/>
            <a:rect l="l" t="t" r="r" b="b"/>
            <a:pathLst>
              <a:path w="16053427" h="1831144">
                <a:moveTo>
                  <a:pt x="0" y="0"/>
                </a:moveTo>
                <a:lnTo>
                  <a:pt x="16053427" y="0"/>
                </a:lnTo>
                <a:lnTo>
                  <a:pt x="16053427" y="1831144"/>
                </a:lnTo>
                <a:lnTo>
                  <a:pt x="0" y="1831144"/>
                </a:lnTo>
                <a:lnTo>
                  <a:pt x="0" y="0"/>
                </a:lnTo>
                <a:close/>
              </a:path>
            </a:pathLst>
          </a:custGeom>
          <a:blipFill>
            <a:blip r:embed="rId5"/>
            <a:stretch>
              <a:fillRect t="-219336" r="-2218" b="-276597"/>
            </a:stretch>
          </a:blipFill>
        </p:spPr>
        <p:txBody>
          <a:bodyPr/>
          <a:lstStyle/>
          <a:p>
            <a:endParaRPr lang="en-US" sz="1200"/>
          </a:p>
        </p:txBody>
      </p:sp>
      <p:sp>
        <p:nvSpPr>
          <p:cNvPr id="19" name="TextBox 19"/>
          <p:cNvSpPr txBox="1">
            <a:spLocks noGrp="1"/>
          </p:cNvSpPr>
          <p:nvPr>
            <p:ph type="title" idx="4294967295"/>
          </p:nvPr>
        </p:nvSpPr>
        <p:spPr>
          <a:xfrm>
            <a:off x="685800" y="730250"/>
            <a:ext cx="5657131"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TEAM</a:t>
            </a:r>
            <a:r>
              <a:rPr lang="en-US" sz="4234" b="1" spc="-251" dirty="0">
                <a:solidFill>
                  <a:srgbClr val="005994"/>
                </a:solidFill>
                <a:latin typeface="Open Sauce Bold" panose="020B0604020202020204" charset="0"/>
                <a:ea typeface="Open Sauce Bold"/>
                <a:cs typeface="Open Sauce Bold"/>
                <a:sym typeface="Open Sauce Bold"/>
              </a:rPr>
              <a:t> </a:t>
            </a:r>
            <a:r>
              <a:rPr lang="en-US" sz="4234" b="1" spc="-251" dirty="0">
                <a:solidFill>
                  <a:srgbClr val="005994"/>
                </a:solidFill>
                <a:latin typeface="Open Sauce Bold" panose="020B0604020202020204" charset="0"/>
                <a:ea typeface="Open Sauce"/>
                <a:cs typeface="Open Sauce"/>
                <a:sym typeface="Open Sauce"/>
              </a:rPr>
              <a:t>OVERVIEW</a:t>
            </a:r>
          </a:p>
        </p:txBody>
      </p:sp>
      <p:sp>
        <p:nvSpPr>
          <p:cNvPr id="20" name="TextBox 20"/>
          <p:cNvSpPr txBox="1"/>
          <p:nvPr/>
        </p:nvSpPr>
        <p:spPr>
          <a:xfrm>
            <a:off x="685800" y="1402069"/>
            <a:ext cx="7945331" cy="244811"/>
          </a:xfrm>
          <a:prstGeom prst="rect">
            <a:avLst/>
          </a:prstGeom>
        </p:spPr>
        <p:txBody>
          <a:bodyPr lIns="0" tIns="0" rIns="0" bIns="0" rtlCol="0" anchor="t">
            <a:spAutoFit/>
          </a:bodyPr>
          <a:lstStyle/>
          <a:p>
            <a:pPr>
              <a:lnSpc>
                <a:spcPts val="2053"/>
              </a:lnSpc>
              <a:spcBef>
                <a:spcPct val="0"/>
              </a:spcBef>
            </a:pPr>
            <a:r>
              <a:rPr lang="en-US" sz="1466" i="1" dirty="0">
                <a:solidFill>
                  <a:srgbClr val="005994"/>
                </a:solidFill>
                <a:latin typeface="Open Sauce Italics"/>
                <a:ea typeface="Open Sauce Italics"/>
                <a:cs typeface="Open Sauce Italics"/>
                <a:sym typeface="Open Sauce Italics"/>
              </a:rPr>
              <a:t>Legislatively mandated multi-year induction program for all beginning teachers</a:t>
            </a:r>
          </a:p>
        </p:txBody>
      </p:sp>
      <p:sp>
        <p:nvSpPr>
          <p:cNvPr id="21" name="TextBox 21"/>
          <p:cNvSpPr txBox="1"/>
          <p:nvPr/>
        </p:nvSpPr>
        <p:spPr>
          <a:xfrm>
            <a:off x="479855" y="1843287"/>
            <a:ext cx="11232967" cy="2192780"/>
          </a:xfrm>
          <a:prstGeom prst="rect">
            <a:avLst/>
          </a:prstGeom>
        </p:spPr>
        <p:txBody>
          <a:bodyPr wrap="square" lIns="0" tIns="0" rIns="0" bIns="0" rtlCol="0" anchor="t">
            <a:spAutoFit/>
          </a:bodyPr>
          <a:lstStyle/>
          <a:p>
            <a:pPr marL="423778" lvl="1" indent="-211677">
              <a:lnSpc>
                <a:spcPts val="4046"/>
              </a:lnSpc>
              <a:buFont typeface="Arial"/>
              <a:buChar char="•"/>
            </a:pPr>
            <a:r>
              <a:rPr lang="en-US" sz="1963" b="1" dirty="0">
                <a:solidFill>
                  <a:srgbClr val="005994"/>
                </a:solidFill>
                <a:latin typeface="Open Sauce Bold"/>
                <a:ea typeface="Open Sauce Bold"/>
                <a:cs typeface="Open Sauce Bold"/>
                <a:sym typeface="Open Sauce Bold"/>
              </a:rPr>
              <a:t>Paired with an experienced, trained mentor</a:t>
            </a:r>
            <a:endParaRPr lang="en-US" sz="1200" dirty="0"/>
          </a:p>
          <a:p>
            <a:pPr marL="423778" lvl="1" indent="-211677">
              <a:lnSpc>
                <a:spcPts val="4046"/>
              </a:lnSpc>
              <a:buFont typeface="Arial"/>
              <a:buChar char="•"/>
            </a:pPr>
            <a:r>
              <a:rPr lang="en-US" sz="1963" b="1" dirty="0">
                <a:solidFill>
                  <a:srgbClr val="005994"/>
                </a:solidFill>
                <a:latin typeface="Open Sauce Bold"/>
                <a:ea typeface="Open Sauce Bold"/>
                <a:cs typeface="Open Sauce Bold"/>
                <a:sym typeface="Open Sauce Bold"/>
              </a:rPr>
              <a:t>Collaborate with mentor to create Professional Growth Action Plans </a:t>
            </a:r>
            <a:endParaRPr lang="en-US" sz="1963" b="1" dirty="0">
              <a:solidFill>
                <a:srgbClr val="005994"/>
              </a:solidFill>
              <a:latin typeface="Open Sauce Bold"/>
              <a:ea typeface="Open Sauce Bold"/>
              <a:cs typeface="Open Sauce Bold"/>
            </a:endParaRPr>
          </a:p>
          <a:p>
            <a:pPr marL="423778" lvl="1" indent="-211677">
              <a:lnSpc>
                <a:spcPts val="4046"/>
              </a:lnSpc>
              <a:buFont typeface="Arial"/>
              <a:buChar char="•"/>
            </a:pPr>
            <a:r>
              <a:rPr lang="en-US" sz="1963" b="1" dirty="0">
                <a:solidFill>
                  <a:srgbClr val="005994"/>
                </a:solidFill>
                <a:latin typeface="Open Sauce Bold"/>
                <a:ea typeface="Open Sauce Bold"/>
                <a:cs typeface="Open Sauce Bold"/>
                <a:sym typeface="Open Sauce Bold"/>
              </a:rPr>
              <a:t>Complete five modules of professional learning</a:t>
            </a:r>
            <a:endParaRPr lang="en-US" sz="1963" b="1" dirty="0">
              <a:solidFill>
                <a:srgbClr val="005994"/>
              </a:solidFill>
              <a:latin typeface="Open Sauce Bold"/>
              <a:ea typeface="Open Sauce Bold"/>
              <a:cs typeface="Open Sauce Bold"/>
            </a:endParaRPr>
          </a:p>
          <a:p>
            <a:pPr marL="423778" lvl="1" indent="-211677">
              <a:lnSpc>
                <a:spcPts val="4046"/>
              </a:lnSpc>
              <a:buFont typeface="Arial"/>
              <a:buChar char="•"/>
            </a:pPr>
            <a:r>
              <a:rPr lang="en-US" sz="1963" b="1" dirty="0">
                <a:solidFill>
                  <a:srgbClr val="005994"/>
                </a:solidFill>
                <a:latin typeface="Open Sauce Bold"/>
                <a:ea typeface="Open Sauce Bold"/>
                <a:cs typeface="Open Sauce Bold"/>
                <a:sym typeface="Open Sauce Bold"/>
              </a:rPr>
              <a:t>Engage in mentoring activities as a part of each module </a:t>
            </a:r>
            <a:endParaRPr lang="en-US" sz="1963" b="1" dirty="0">
              <a:solidFill>
                <a:srgbClr val="005994"/>
              </a:solidFill>
              <a:latin typeface="Open Sauce Bold"/>
              <a:ea typeface="Open Sauce Bold"/>
              <a:cs typeface="Open Sauce Bold"/>
            </a:endParaRPr>
          </a:p>
          <a:p>
            <a:pPr>
              <a:lnSpc>
                <a:spcPts val="969"/>
              </a:lnSpc>
            </a:pPr>
            <a:r>
              <a:rPr lang="en-US" sz="1533" dirty="0">
                <a:solidFill>
                  <a:srgbClr val="005994"/>
                </a:solidFill>
                <a:latin typeface="Open Sauce"/>
                <a:ea typeface="Open Sauce"/>
                <a:cs typeface="Open Sauce"/>
                <a:sym typeface="Open Sauce"/>
              </a:rPr>
              <a:t>               Including observations, co-planning, student work analysis, data review, and reflection conversations</a:t>
            </a:r>
            <a:endParaRPr lang="en-US" sz="1533" dirty="0">
              <a:solidFill>
                <a:srgbClr val="005994"/>
              </a:solidFill>
              <a:latin typeface="Open Sauce"/>
              <a:ea typeface="Open Sauce"/>
              <a:cs typeface="Open Sauce"/>
            </a:endParaRPr>
          </a:p>
        </p:txBody>
      </p:sp>
      <p:grpSp>
        <p:nvGrpSpPr>
          <p:cNvPr id="12" name="Group 12" descr="Completion of the TEAM program is required for teachers to advance to a professional teacher license"/>
          <p:cNvGrpSpPr/>
          <p:nvPr/>
        </p:nvGrpSpPr>
        <p:grpSpPr>
          <a:xfrm>
            <a:off x="624017" y="4175961"/>
            <a:ext cx="10485485" cy="275127"/>
            <a:chOff x="0" y="-47625"/>
            <a:chExt cx="20662053" cy="550253"/>
          </a:xfrm>
        </p:grpSpPr>
        <p:sp>
          <p:nvSpPr>
            <p:cNvPr id="15" name="TextBox 15"/>
            <p:cNvSpPr txBox="1"/>
            <p:nvPr/>
          </p:nvSpPr>
          <p:spPr>
            <a:xfrm>
              <a:off x="14446578" y="0"/>
              <a:ext cx="5746044" cy="502628"/>
            </a:xfrm>
            <a:prstGeom prst="rect">
              <a:avLst/>
            </a:prstGeom>
          </p:spPr>
          <p:txBody>
            <a:bodyPr lIns="33867" tIns="33867" rIns="33867" bIns="33867" rtlCol="0" anchor="ctr"/>
            <a:lstStyle/>
            <a:p>
              <a:pPr algn="ctr">
                <a:lnSpc>
                  <a:spcPts val="1919"/>
                </a:lnSpc>
              </a:pPr>
              <a:endParaRPr sz="1200"/>
            </a:p>
          </p:txBody>
        </p:sp>
        <p:sp>
          <p:nvSpPr>
            <p:cNvPr id="16" name="TextBox 16"/>
            <p:cNvSpPr txBox="1"/>
            <p:nvPr/>
          </p:nvSpPr>
          <p:spPr>
            <a:xfrm>
              <a:off x="0" y="-47625"/>
              <a:ext cx="20662053" cy="514755"/>
            </a:xfrm>
            <a:prstGeom prst="rect">
              <a:avLst/>
            </a:prstGeom>
          </p:spPr>
          <p:txBody>
            <a:bodyPr lIns="0" tIns="0" rIns="0" bIns="0" rtlCol="0" anchor="t">
              <a:spAutoFit/>
            </a:bodyPr>
            <a:lstStyle/>
            <a:p>
              <a:pPr>
                <a:lnSpc>
                  <a:spcPts val="2239"/>
                </a:lnSpc>
                <a:spcBef>
                  <a:spcPct val="0"/>
                </a:spcBef>
              </a:pPr>
              <a:r>
                <a:rPr lang="en-US" sz="1567" dirty="0">
                  <a:solidFill>
                    <a:srgbClr val="005994"/>
                  </a:solidFill>
                  <a:latin typeface="Open Sauce"/>
                  <a:ea typeface="Open Sauce"/>
                  <a:cs typeface="Open Sauce"/>
                  <a:sym typeface="Open Sauce"/>
                </a:rPr>
                <a:t>Completion of the TEAM program is required for teachers to advance to a professional teacher license </a:t>
              </a:r>
            </a:p>
          </p:txBody>
        </p:sp>
      </p:grpSp>
      <p:grpSp>
        <p:nvGrpSpPr>
          <p:cNvPr id="3" name="Group 3" descr="Department of Education banner at bottom of page"/>
          <p:cNvGrpSpPr/>
          <p:nvPr/>
        </p:nvGrpSpPr>
        <p:grpSpPr>
          <a:xfrm>
            <a:off x="-604600" y="6305550"/>
            <a:ext cx="13767966" cy="398484"/>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5" name="TextBox 5"/>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8" name="TextBox 18"/>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7</a:t>
            </a:r>
          </a:p>
        </p:txBody>
      </p:sp>
      <p:sp>
        <p:nvSpPr>
          <p:cNvPr id="6" name="Freeform 6">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sz="1200"/>
          </a:p>
        </p:txBody>
      </p:sp>
      <p:sp>
        <p:nvSpPr>
          <p:cNvPr id="3" name="Freeform 3">
            <a:extLst>
              <a:ext uri="{C183D7F6-B498-43B3-948B-1728B52AA6E4}">
                <adec:decorative xmlns:adec="http://schemas.microsoft.com/office/drawing/2017/decorative" val="1"/>
              </a:ext>
            </a:extLst>
          </p:cNvPr>
          <p:cNvSpPr/>
          <p:nvPr/>
        </p:nvSpPr>
        <p:spPr>
          <a:xfrm rot="1065151">
            <a:off x="6388138" y="-6798505"/>
            <a:ext cx="14792441" cy="12613919"/>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sz="1200"/>
          </a:p>
        </p:txBody>
      </p:sp>
      <p:sp>
        <p:nvSpPr>
          <p:cNvPr id="12" name="Freeform 12">
            <a:extLst>
              <a:ext uri="{C183D7F6-B498-43B3-948B-1728B52AA6E4}">
                <adec:decorative xmlns:adec="http://schemas.microsoft.com/office/drawing/2017/decorative" val="1"/>
              </a:ext>
            </a:extLst>
          </p:cNvPr>
          <p:cNvSpPr/>
          <p:nvPr/>
        </p:nvSpPr>
        <p:spPr>
          <a:xfrm>
            <a:off x="7893574" y="872572"/>
            <a:ext cx="3612626" cy="4756138"/>
          </a:xfrm>
          <a:custGeom>
            <a:avLst/>
            <a:gdLst/>
            <a:ahLst/>
            <a:cxnLst/>
            <a:rect l="l" t="t" r="r" b="b"/>
            <a:pathLst>
              <a:path w="5418939" h="7134207">
                <a:moveTo>
                  <a:pt x="0" y="0"/>
                </a:moveTo>
                <a:lnTo>
                  <a:pt x="5418939" y="0"/>
                </a:lnTo>
                <a:lnTo>
                  <a:pt x="5418939" y="7134207"/>
                </a:lnTo>
                <a:lnTo>
                  <a:pt x="0" y="7134207"/>
                </a:lnTo>
                <a:lnTo>
                  <a:pt x="0" y="0"/>
                </a:lnTo>
                <a:close/>
              </a:path>
            </a:pathLst>
          </a:custGeom>
          <a:blipFill>
            <a:blip r:embed="rId5"/>
            <a:stretch>
              <a:fillRect l="-58875" r="-39098"/>
            </a:stretch>
          </a:blipFill>
        </p:spPr>
        <p:txBody>
          <a:bodyPr/>
          <a:lstStyle/>
          <a:p>
            <a:endParaRPr lang="en-US" sz="1200"/>
          </a:p>
        </p:txBody>
      </p:sp>
      <p:sp>
        <p:nvSpPr>
          <p:cNvPr id="15" name="TextBox 15"/>
          <p:cNvSpPr txBox="1">
            <a:spLocks noGrp="1"/>
          </p:cNvSpPr>
          <p:nvPr>
            <p:ph type="title" idx="4294967295"/>
          </p:nvPr>
        </p:nvSpPr>
        <p:spPr>
          <a:xfrm>
            <a:off x="685800" y="730250"/>
            <a:ext cx="4352134" cy="5899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ts val="4605"/>
              </a:lnSpc>
              <a:defRPr/>
            </a:pPr>
            <a:r>
              <a:rPr lang="en-US" sz="4234" b="1" spc="-251" dirty="0">
                <a:solidFill>
                  <a:srgbClr val="005994"/>
                </a:solidFill>
                <a:latin typeface="Open Sauce Bold"/>
                <a:ea typeface="Open Sauce Bold"/>
                <a:cs typeface="Open Sauce Bold"/>
                <a:sym typeface="Open Sauce Bold"/>
              </a:rPr>
              <a:t>SUPPORT PLAN</a:t>
            </a:r>
            <a:endParaRPr lang="en-US" sz="4234" spc="-251" dirty="0">
              <a:solidFill>
                <a:srgbClr val="005994"/>
              </a:solidFill>
              <a:latin typeface="Open Sauce"/>
              <a:ea typeface="Calibri"/>
              <a:cs typeface="Calibri"/>
            </a:endParaRPr>
          </a:p>
        </p:txBody>
      </p:sp>
      <p:sp>
        <p:nvSpPr>
          <p:cNvPr id="13" name="TextBox 13"/>
          <p:cNvSpPr txBox="1"/>
          <p:nvPr/>
        </p:nvSpPr>
        <p:spPr>
          <a:xfrm>
            <a:off x="685800" y="1507683"/>
            <a:ext cx="6496594" cy="514115"/>
          </a:xfrm>
          <a:prstGeom prst="rect">
            <a:avLst/>
          </a:prstGeom>
        </p:spPr>
        <p:txBody>
          <a:bodyPr lIns="0" tIns="0" rIns="0" bIns="0" rtlCol="0" anchor="t">
            <a:spAutoFit/>
          </a:bodyPr>
          <a:lstStyle/>
          <a:p>
            <a:pPr>
              <a:lnSpc>
                <a:spcPts val="2053"/>
              </a:lnSpc>
              <a:spcBef>
                <a:spcPct val="0"/>
              </a:spcBef>
            </a:pPr>
            <a:r>
              <a:rPr lang="en-US" sz="1467" i="1" dirty="0">
                <a:solidFill>
                  <a:srgbClr val="005994"/>
                </a:solidFill>
                <a:latin typeface="Open Sauce Italics"/>
                <a:ea typeface="Open Sauce Italics"/>
                <a:cs typeface="Open Sauce Italics"/>
                <a:sym typeface="Open Sauce Italics"/>
              </a:rPr>
              <a:t>Before starting TEAM, all participants must complete the Two-Year* Beginning Teacher Support Plan to submit to DF and TCC</a:t>
            </a:r>
            <a:endParaRPr lang="en-US" sz="1467" i="1" dirty="0">
              <a:solidFill>
                <a:srgbClr val="005994"/>
              </a:solidFill>
              <a:latin typeface="Open Sauce Italics"/>
              <a:ea typeface="Open Sauce Italics"/>
              <a:cs typeface="Open Sauce Italics"/>
            </a:endParaRPr>
          </a:p>
        </p:txBody>
      </p:sp>
      <p:sp>
        <p:nvSpPr>
          <p:cNvPr id="23" name="TextBox 23"/>
          <p:cNvSpPr txBox="1"/>
          <p:nvPr/>
        </p:nvSpPr>
        <p:spPr>
          <a:xfrm>
            <a:off x="732572" y="2271903"/>
            <a:ext cx="6695617" cy="3263009"/>
          </a:xfrm>
          <a:prstGeom prst="rect">
            <a:avLst/>
          </a:prstGeom>
        </p:spPr>
        <p:txBody>
          <a:bodyPr lIns="0" tIns="0" rIns="0" bIns="0" rtlCol="0" anchor="t">
            <a:spAutoFit/>
          </a:bodyPr>
          <a:lstStyle/>
          <a:p>
            <a:pPr marL="402610" lvl="1" indent="-201093">
              <a:lnSpc>
                <a:spcPts val="2613"/>
              </a:lnSpc>
              <a:buFont typeface="Arial"/>
              <a:buChar char="•"/>
            </a:pPr>
            <a:r>
              <a:rPr lang="en-US" sz="1733" b="1" dirty="0">
                <a:solidFill>
                  <a:srgbClr val="005994"/>
                </a:solidFill>
                <a:latin typeface="Open Sauce Bold"/>
                <a:ea typeface="Open Sauce Bold"/>
                <a:cs typeface="Open Sauce Bold"/>
                <a:sym typeface="Open Sauce Bold"/>
              </a:rPr>
              <a:t>Develop timeline by planning out module completion</a:t>
            </a:r>
            <a:endParaRPr lang="en-US" sz="1733" dirty="0">
              <a:ea typeface="Calibri"/>
              <a:cs typeface="Calibri"/>
            </a:endParaRPr>
          </a:p>
          <a:p>
            <a:pPr>
              <a:lnSpc>
                <a:spcPts val="2426"/>
              </a:lnSpc>
            </a:pPr>
            <a:r>
              <a:rPr lang="en-US" sz="1733" b="1" dirty="0">
                <a:solidFill>
                  <a:srgbClr val="005994"/>
                </a:solidFill>
                <a:latin typeface="Open Sauce Bold"/>
                <a:ea typeface="Open Sauce Bold"/>
                <a:cs typeface="Open Sauce Bold"/>
                <a:sym typeface="Open Sauce Bold"/>
              </a:rPr>
              <a:t>      </a:t>
            </a:r>
            <a:r>
              <a:rPr lang="en-US" sz="1733" dirty="0">
                <a:solidFill>
                  <a:srgbClr val="005994"/>
                </a:solidFill>
                <a:latin typeface="Open Sauce"/>
                <a:ea typeface="Open Sauce"/>
                <a:cs typeface="Open Sauce"/>
                <a:sym typeface="Open Sauce"/>
              </a:rPr>
              <a:t>Modules completed Year 1 and Year 2</a:t>
            </a:r>
            <a:endParaRPr lang="en-US" sz="1733" dirty="0">
              <a:solidFill>
                <a:srgbClr val="005994"/>
              </a:solidFill>
              <a:latin typeface="Open Sauce"/>
              <a:ea typeface="Open Sauce"/>
              <a:cs typeface="Open Sauce"/>
            </a:endParaRPr>
          </a:p>
          <a:p>
            <a:pPr>
              <a:lnSpc>
                <a:spcPts val="866"/>
              </a:lnSpc>
            </a:pPr>
            <a:endParaRPr lang="en-US" sz="1733" dirty="0">
              <a:solidFill>
                <a:srgbClr val="005994"/>
              </a:solidFill>
              <a:latin typeface="Open Sauce"/>
              <a:ea typeface="Open Sauce"/>
              <a:cs typeface="Open Sauce"/>
            </a:endParaRPr>
          </a:p>
          <a:p>
            <a:pPr marL="402610" lvl="1" indent="-201093">
              <a:lnSpc>
                <a:spcPts val="2613"/>
              </a:lnSpc>
              <a:buFont typeface="Arial"/>
              <a:buChar char="•"/>
            </a:pPr>
            <a:r>
              <a:rPr lang="en-US" sz="1733" b="1" dirty="0">
                <a:solidFill>
                  <a:srgbClr val="005994"/>
                </a:solidFill>
                <a:latin typeface="Open Sauce Bold"/>
                <a:ea typeface="Open Sauce Bold"/>
                <a:cs typeface="Open Sauce Bold"/>
                <a:sym typeface="Open Sauce Bold"/>
              </a:rPr>
              <a:t>Factor in any circumstances that may require use of a third year, such as a planned leave of absence</a:t>
            </a:r>
            <a:endParaRPr lang="en-US" sz="1733" b="1" dirty="0">
              <a:solidFill>
                <a:srgbClr val="005994"/>
              </a:solidFill>
              <a:latin typeface="Open Sauce Bold"/>
              <a:ea typeface="Open Sauce Bold"/>
              <a:cs typeface="Open Sauce Bold"/>
            </a:endParaRPr>
          </a:p>
          <a:p>
            <a:pPr>
              <a:lnSpc>
                <a:spcPts val="2426"/>
              </a:lnSpc>
            </a:pPr>
            <a:r>
              <a:rPr lang="en-US" sz="1733" b="1" dirty="0">
                <a:solidFill>
                  <a:srgbClr val="005994"/>
                </a:solidFill>
                <a:latin typeface="Open Sauce Bold"/>
                <a:ea typeface="Open Sauce Bold"/>
                <a:cs typeface="Open Sauce Bold"/>
                <a:sym typeface="Open Sauce Bold"/>
              </a:rPr>
              <a:t>       </a:t>
            </a:r>
            <a:r>
              <a:rPr lang="en-US" sz="1733" dirty="0">
                <a:solidFill>
                  <a:srgbClr val="005994"/>
                </a:solidFill>
                <a:latin typeface="Open Sauce"/>
                <a:ea typeface="Open Sauce"/>
                <a:cs typeface="Open Sauce"/>
                <a:sym typeface="Open Sauce"/>
              </a:rPr>
              <a:t>This changes how mentor stipends are dispersed</a:t>
            </a:r>
            <a:endParaRPr lang="en-US" sz="1733" dirty="0">
              <a:solidFill>
                <a:srgbClr val="005994"/>
              </a:solidFill>
              <a:latin typeface="Open Sauce"/>
              <a:ea typeface="Open Sauce"/>
              <a:cs typeface="Open Sauce"/>
            </a:endParaRPr>
          </a:p>
          <a:p>
            <a:pPr>
              <a:lnSpc>
                <a:spcPts val="866"/>
              </a:lnSpc>
            </a:pPr>
            <a:endParaRPr lang="en-US" sz="1733" dirty="0">
              <a:solidFill>
                <a:srgbClr val="005994"/>
              </a:solidFill>
              <a:latin typeface="Open Sauce"/>
              <a:ea typeface="Open Sauce"/>
              <a:cs typeface="Open Sauce"/>
            </a:endParaRPr>
          </a:p>
          <a:p>
            <a:pPr marL="402610" lvl="1" indent="-201093">
              <a:lnSpc>
                <a:spcPts val="2613"/>
              </a:lnSpc>
              <a:buFont typeface="Arial"/>
              <a:buChar char="•"/>
            </a:pPr>
            <a:r>
              <a:rPr lang="en-US" sz="1733" b="1" dirty="0">
                <a:solidFill>
                  <a:srgbClr val="005994"/>
                </a:solidFill>
                <a:latin typeface="Open Sauce Bold"/>
                <a:ea typeface="Open Sauce Bold"/>
                <a:cs typeface="Open Sauce Bold"/>
                <a:sym typeface="Open Sauce Bold"/>
              </a:rPr>
              <a:t>Use district timeline or requirements, as applicable</a:t>
            </a:r>
            <a:endParaRPr lang="en-US" sz="1733" b="1" dirty="0">
              <a:solidFill>
                <a:srgbClr val="005994"/>
              </a:solidFill>
              <a:latin typeface="Open Sauce Bold"/>
              <a:ea typeface="Open Sauce Bold"/>
              <a:cs typeface="Open Sauce Bold"/>
            </a:endParaRPr>
          </a:p>
          <a:p>
            <a:pPr>
              <a:lnSpc>
                <a:spcPts val="933"/>
              </a:lnSpc>
            </a:pPr>
            <a:endParaRPr lang="en-US" sz="1733" b="1" dirty="0">
              <a:solidFill>
                <a:srgbClr val="005994"/>
              </a:solidFill>
              <a:latin typeface="Open Sauce Bold"/>
              <a:ea typeface="Open Sauce Bold"/>
              <a:cs typeface="Open Sauce Bold"/>
            </a:endParaRPr>
          </a:p>
          <a:p>
            <a:pPr marL="402610" lvl="1" indent="-201093">
              <a:lnSpc>
                <a:spcPts val="2613"/>
              </a:lnSpc>
              <a:spcBef>
                <a:spcPct val="0"/>
              </a:spcBef>
              <a:buFont typeface="Arial"/>
              <a:buChar char="•"/>
            </a:pPr>
            <a:r>
              <a:rPr lang="en-US" sz="1733" b="1" dirty="0">
                <a:solidFill>
                  <a:srgbClr val="005994"/>
                </a:solidFill>
                <a:latin typeface="Open Sauce Bold"/>
                <a:ea typeface="Open Sauce Bold"/>
                <a:cs typeface="Open Sauce Bold"/>
                <a:sym typeface="Open Sauce Bold"/>
              </a:rPr>
              <a:t>Category II teachers have a one-year support plan</a:t>
            </a:r>
            <a:endParaRPr lang="en-US" sz="1733" b="1" dirty="0">
              <a:solidFill>
                <a:srgbClr val="005994"/>
              </a:solidFill>
              <a:latin typeface="Open Sauce Bold"/>
              <a:ea typeface="Open Sauce Bold"/>
              <a:cs typeface="Open Sauce Bold"/>
            </a:endParaRPr>
          </a:p>
          <a:p>
            <a:pPr marL="201517" lvl="1">
              <a:lnSpc>
                <a:spcPts val="2613"/>
              </a:lnSpc>
              <a:spcBef>
                <a:spcPct val="0"/>
              </a:spcBef>
            </a:pPr>
            <a:r>
              <a:rPr lang="en-US" sz="1733" b="1" dirty="0">
                <a:solidFill>
                  <a:srgbClr val="005994"/>
                </a:solidFill>
                <a:latin typeface="Open Sauce Bold"/>
                <a:ea typeface="Open Sauce Bold"/>
                <a:cs typeface="Open Sauce Bold"/>
                <a:hlinkClick r:id="rId6"/>
              </a:rPr>
              <a:t>Support Timeline Plan: 2 Modules</a:t>
            </a:r>
            <a:endParaRPr lang="en-US" sz="1733" b="1" dirty="0">
              <a:solidFill>
                <a:srgbClr val="005994"/>
              </a:solidFill>
              <a:latin typeface="Open Sauce Bold"/>
              <a:ea typeface="Open Sauce Bold"/>
              <a:cs typeface="Open Sauce Bold"/>
            </a:endParaRPr>
          </a:p>
          <a:p>
            <a:pPr marL="201517" lvl="1">
              <a:lnSpc>
                <a:spcPts val="2613"/>
              </a:lnSpc>
              <a:spcBef>
                <a:spcPct val="0"/>
              </a:spcBef>
            </a:pPr>
            <a:r>
              <a:rPr lang="en-US" sz="1733" b="1" dirty="0">
                <a:solidFill>
                  <a:srgbClr val="005994"/>
                </a:solidFill>
                <a:latin typeface="Open Sauce Bold"/>
                <a:ea typeface="Open Sauce Bold"/>
                <a:cs typeface="Open Sauce Bold"/>
                <a:hlinkClick r:id="rId7"/>
              </a:rPr>
              <a:t>Support Timeline Plan: 5 Modules</a:t>
            </a:r>
            <a:endParaRPr lang="en-US" sz="1733" b="1" dirty="0">
              <a:solidFill>
                <a:srgbClr val="005994"/>
              </a:solidFill>
              <a:latin typeface="Open Sauce Bold"/>
              <a:ea typeface="Open Sauce Bold"/>
              <a:cs typeface="Open Sauce Bold"/>
            </a:endParaRPr>
          </a:p>
        </p:txBody>
      </p:sp>
      <p:sp>
        <p:nvSpPr>
          <p:cNvPr id="16" name="TextBox 16"/>
          <p:cNvSpPr txBox="1"/>
          <p:nvPr/>
        </p:nvSpPr>
        <p:spPr>
          <a:xfrm>
            <a:off x="685801" y="5535786"/>
            <a:ext cx="6793087" cy="692497"/>
          </a:xfrm>
          <a:prstGeom prst="rect">
            <a:avLst/>
          </a:prstGeom>
        </p:spPr>
        <p:txBody>
          <a:bodyPr lIns="0" tIns="0" rIns="0" bIns="0" rtlCol="0" anchor="t">
            <a:spAutoFit/>
          </a:bodyPr>
          <a:lstStyle/>
          <a:p>
            <a:pPr>
              <a:lnSpc>
                <a:spcPts val="2658"/>
              </a:lnSpc>
              <a:spcBef>
                <a:spcPct val="0"/>
              </a:spcBef>
            </a:pPr>
            <a:r>
              <a:rPr lang="en-US" sz="2461" i="1" spc="-145" dirty="0">
                <a:solidFill>
                  <a:srgbClr val="2F945C"/>
                </a:solidFill>
                <a:latin typeface="Open Sauce Italics"/>
                <a:ea typeface="Open Sauce Italics"/>
                <a:cs typeface="Open Sauce Italics"/>
                <a:sym typeface="Open Sauce Italics"/>
              </a:rPr>
              <a:t>By planning your workload, you become more likely to complete all TEAM requirements on time!</a:t>
            </a:r>
          </a:p>
        </p:txBody>
      </p:sp>
      <p:grpSp>
        <p:nvGrpSpPr>
          <p:cNvPr id="4" name="Group 4" descr="Department of Education banner at bottom of page"/>
          <p:cNvGrpSpPr/>
          <p:nvPr/>
        </p:nvGrpSpPr>
        <p:grpSpPr>
          <a:xfrm>
            <a:off x="-604600" y="6305550"/>
            <a:ext cx="13767966" cy="398484"/>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sz="1200"/>
            </a:p>
          </p:txBody>
        </p:sp>
        <p:sp>
          <p:nvSpPr>
            <p:cNvPr id="6" name="TextBox 6"/>
            <p:cNvSpPr txBox="1"/>
            <p:nvPr/>
          </p:nvSpPr>
          <p:spPr>
            <a:xfrm>
              <a:off x="0" y="0"/>
              <a:ext cx="5439197" cy="157426"/>
            </a:xfrm>
            <a:prstGeom prst="rect">
              <a:avLst/>
            </a:prstGeom>
          </p:spPr>
          <p:txBody>
            <a:bodyPr lIns="33867" tIns="33867" rIns="33867" bIns="33867" rtlCol="0" anchor="ctr"/>
            <a:lstStyle/>
            <a:p>
              <a:pPr algn="ctr">
                <a:lnSpc>
                  <a:spcPts val="1919"/>
                </a:lnSpc>
              </a:pPr>
              <a:endParaRPr sz="1200"/>
            </a:p>
          </p:txBody>
        </p:sp>
      </p:grpSp>
      <p:sp>
        <p:nvSpPr>
          <p:cNvPr id="14" name="TextBox 14"/>
          <p:cNvSpPr txBox="1"/>
          <p:nvPr/>
        </p:nvSpPr>
        <p:spPr>
          <a:xfrm>
            <a:off x="10618671" y="6326486"/>
            <a:ext cx="1317919" cy="281167"/>
          </a:xfrm>
          <a:prstGeom prst="rect">
            <a:avLst/>
          </a:prstGeom>
        </p:spPr>
        <p:txBody>
          <a:bodyPr lIns="0" tIns="0" rIns="0" bIns="0" rtlCol="0" anchor="t">
            <a:spAutoFit/>
          </a:bodyPr>
          <a:lstStyle/>
          <a:p>
            <a:pPr algn="r">
              <a:lnSpc>
                <a:spcPts val="2413"/>
              </a:lnSpc>
            </a:pPr>
            <a:r>
              <a:rPr lang="en-US" sz="1723" b="1">
                <a:solidFill>
                  <a:srgbClr val="FFFFFF"/>
                </a:solidFill>
                <a:latin typeface="Open Sauce Bold"/>
                <a:ea typeface="Open Sauce Bold"/>
                <a:cs typeface="Open Sauce Bold"/>
                <a:sym typeface="Open Sauce Bold"/>
              </a:rPr>
              <a:t>Page 8</a:t>
            </a:r>
          </a:p>
        </p:txBody>
      </p:sp>
      <p:sp>
        <p:nvSpPr>
          <p:cNvPr id="8" name="Freeform 8">
            <a:extLst>
              <a:ext uri="{C183D7F6-B498-43B3-948B-1728B52AA6E4}">
                <adec:decorative xmlns:adec="http://schemas.microsoft.com/office/drawing/2017/decorative" val="1"/>
              </a:ext>
            </a:extLst>
          </p:cNvPr>
          <p:cNvSpPr/>
          <p:nvPr/>
        </p:nvSpPr>
        <p:spPr>
          <a:xfrm>
            <a:off x="619301" y="6381751"/>
            <a:ext cx="2875841" cy="269911"/>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8"/>
            <a:stretch>
              <a:fillRect l="-27934" t="-104721" b="-64314"/>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a:off x="244392" y="6339567"/>
            <a:ext cx="374909" cy="330451"/>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8"/>
            <a:stretch>
              <a:fillRect t="-4663" r="-394190" b="-5996"/>
            </a:stretch>
          </a:blipFill>
        </p:spPr>
        <p:txBody>
          <a:bodyPr/>
          <a:lstStyle/>
          <a:p>
            <a:endParaRPr lang="en-US" sz="12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4707</Words>
  <Application>Microsoft Office PowerPoint</Application>
  <PresentationFormat>Widescreen</PresentationFormat>
  <Paragraphs>685</Paragraphs>
  <Slides>49</Slides>
  <Notes>43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Open Sauce Italics</vt:lpstr>
      <vt:lpstr>Open Sauce Bold Italics</vt:lpstr>
      <vt:lpstr>Calibri</vt:lpstr>
      <vt:lpstr>Calibri,Sans-Serif</vt:lpstr>
      <vt:lpstr>Open Sauce Bold</vt:lpstr>
      <vt:lpstr>Aptos</vt:lpstr>
      <vt:lpstr>Open Sauce</vt:lpstr>
      <vt:lpstr>Open Sauce Medium</vt:lpstr>
      <vt:lpstr>Aptos Display</vt:lpstr>
      <vt:lpstr>Arial</vt:lpstr>
      <vt:lpstr>Garamond Bold</vt:lpstr>
      <vt:lpstr>Garamond</vt:lpstr>
      <vt:lpstr>Office Theme</vt:lpstr>
      <vt:lpstr>INTRODUCTION to the Teacher Education and Mentoring (TEAM) Program </vt:lpstr>
      <vt:lpstr>CONTENTS</vt:lpstr>
      <vt:lpstr>INTRODUCTION</vt:lpstr>
      <vt:lpstr>WHAT IS TEAM?</vt:lpstr>
      <vt:lpstr>RARE OPPORTUNITY</vt:lpstr>
      <vt:lpstr>FEEDBACK</vt:lpstr>
      <vt:lpstr>MISSION</vt:lpstr>
      <vt:lpstr>TEAM OVERVIEW</vt:lpstr>
      <vt:lpstr>SUPPORT PLAN</vt:lpstr>
      <vt:lpstr>SURVEY</vt:lpstr>
      <vt:lpstr>SURVEY EXAMPLE</vt:lpstr>
      <vt:lpstr>MODULES</vt:lpstr>
      <vt:lpstr>A</vt:lpstr>
      <vt:lpstr>TEAM ROLES - 1</vt:lpstr>
      <vt:lpstr>TEAM ROLES - 2</vt:lpstr>
      <vt:lpstr>COMMON CORE OF TEACHING</vt:lpstr>
      <vt:lpstr>COMMON CORE of TEACHING (CCT) AS THE FOUNDATION</vt:lpstr>
      <vt:lpstr>ALIGNING TEAM TO CCT</vt:lpstr>
      <vt:lpstr>KEY THEMES</vt:lpstr>
      <vt:lpstr>OVERVIEW OF THE PROCESS OF CONTINUOUS PROFESSIONAL GROWTH</vt:lpstr>
      <vt:lpstr>TEAM MODULE PROCESS – PHASE 1</vt:lpstr>
      <vt:lpstr>CCT PERFORMANCE PROFILE</vt:lpstr>
      <vt:lpstr>INITIAL SUMMARY</vt:lpstr>
      <vt:lpstr>TEAM MODULE PROCESS – PHASE 2</vt:lpstr>
      <vt:lpstr>PROFESSIONAL GROWTH ACTION PLANS</vt:lpstr>
      <vt:lpstr>PROFESSIONAL LEARNING RESOURCES</vt:lpstr>
      <vt:lpstr>PROFESSIONAL LEARNING CROSSWALK</vt:lpstr>
      <vt:lpstr>TEAM MODULE PROCESS – PHASE 3</vt:lpstr>
      <vt:lpstr>TEAM MODULE PROCESS – PHASE 4</vt:lpstr>
      <vt:lpstr>REFLECTION EXAMPLE</vt:lpstr>
      <vt:lpstr>DOCUMENTATION</vt:lpstr>
      <vt:lpstr>MODULE SUBMISSION</vt:lpstr>
      <vt:lpstr>CRITERIA FOR SUCCESS</vt:lpstr>
      <vt:lpstr>MODULE RESULTS</vt:lpstr>
      <vt:lpstr>ALTERNATIVE MODULE SUBMISSION</vt:lpstr>
      <vt:lpstr>PROCESS OF CONTINUOUS PROFESSIONAL GROWTH</vt:lpstr>
      <vt:lpstr>TEAM COMPLETION</vt:lpstr>
      <vt:lpstr>TEAM DASHBOARD</vt:lpstr>
      <vt:lpstr>TEAM Dashboard Homepage</vt:lpstr>
      <vt:lpstr>MODULE CENTER</vt:lpstr>
      <vt:lpstr>MEETING LOGS</vt:lpstr>
      <vt:lpstr>JOURNAL ENTRIES</vt:lpstr>
      <vt:lpstr>REFLECTION PAPER TRACKER</vt:lpstr>
      <vt:lpstr>TEAM &amp; EVALUATION</vt:lpstr>
      <vt:lpstr>CONNECTING THE DOTS</vt:lpstr>
      <vt:lpstr>INTERSECTING GOALS</vt:lpstr>
      <vt:lpstr>Questions?</vt:lpstr>
      <vt:lpstr>TEAM Program Leadership</vt:lpstr>
      <vt:lpstr>"The roots of education are bitter, but the fruit is sweet."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Weiner, Gady</cp:lastModifiedBy>
  <cp:revision>3</cp:revision>
  <dcterms:created xsi:type="dcterms:W3CDTF">2026-08-06T13:58:42Z</dcterms:created>
  <dcterms:modified xsi:type="dcterms:W3CDTF">2026-08-06T14:12:08Z</dcterms:modified>
</cp:coreProperties>
</file>