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6" r:id="rId2"/>
    <p:sldMasterId id="2147483688" r:id="rId3"/>
    <p:sldMasterId id="2147483700" r:id="rId4"/>
    <p:sldMasterId id="2147483712" r:id="rId5"/>
    <p:sldMasterId id="2147483725" r:id="rId6"/>
  </p:sldMasterIdLst>
  <p:notesMasterIdLst>
    <p:notesMasterId r:id="rId29"/>
  </p:notesMasterIdLst>
  <p:handoutMasterIdLst>
    <p:handoutMasterId r:id="rId30"/>
  </p:handoutMasterIdLst>
  <p:sldIdLst>
    <p:sldId id="256" r:id="rId7"/>
    <p:sldId id="257" r:id="rId8"/>
    <p:sldId id="408" r:id="rId9"/>
    <p:sldId id="444" r:id="rId10"/>
    <p:sldId id="410" r:id="rId11"/>
    <p:sldId id="442" r:id="rId12"/>
    <p:sldId id="430" r:id="rId13"/>
    <p:sldId id="428" r:id="rId14"/>
    <p:sldId id="409" r:id="rId15"/>
    <p:sldId id="417" r:id="rId16"/>
    <p:sldId id="429" r:id="rId17"/>
    <p:sldId id="433" r:id="rId18"/>
    <p:sldId id="435" r:id="rId19"/>
    <p:sldId id="436" r:id="rId20"/>
    <p:sldId id="437" r:id="rId21"/>
    <p:sldId id="438" r:id="rId22"/>
    <p:sldId id="439" r:id="rId23"/>
    <p:sldId id="440" r:id="rId24"/>
    <p:sldId id="441" r:id="rId25"/>
    <p:sldId id="443" r:id="rId26"/>
    <p:sldId id="264" r:id="rId27"/>
    <p:sldId id="294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3F"/>
    <a:srgbClr val="FF9900"/>
    <a:srgbClr val="009999"/>
    <a:srgbClr val="FAFAFA"/>
    <a:srgbClr val="F7F6FB"/>
    <a:srgbClr val="F5F5F5"/>
    <a:srgbClr val="D2A000"/>
    <a:srgbClr val="E4C9FF"/>
    <a:srgbClr val="F5DC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973" autoAdjust="0"/>
  </p:normalViewPr>
  <p:slideViewPr>
    <p:cSldViewPr snapToGrid="0">
      <p:cViewPr varScale="1">
        <p:scale>
          <a:sx n="69" d="100"/>
          <a:sy n="69" d="100"/>
        </p:scale>
        <p:origin x="122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26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55315088404144"/>
          <c:y val="3.0701786783382849E-4"/>
          <c:w val="0.72184147294955014"/>
          <c:h val="0.9477720264435346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6D-4A67-B208-130146E5436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6D-4A67-B208-130146E5436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6D-4A67-B208-130146E5436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13-4529-A7D6-0E1F185CDB47}"/>
              </c:ext>
            </c:extLst>
          </c:dPt>
          <c:cat>
            <c:strRef>
              <c:f>Sheet1!$A$2:$A$5</c:f>
              <c:strCache>
                <c:ptCount val="4"/>
                <c:pt idx="0">
                  <c:v>Dashboard</c:v>
                </c:pt>
                <c:pt idx="1">
                  <c:v>Training</c:v>
                </c:pt>
                <c:pt idx="2">
                  <c:v>Allocation</c:v>
                </c:pt>
                <c:pt idx="3">
                  <c:v>Reviews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468000</c:v>
                </c:pt>
                <c:pt idx="1">
                  <c:v>134900</c:v>
                </c:pt>
                <c:pt idx="2">
                  <c:v>816096</c:v>
                </c:pt>
                <c:pt idx="3">
                  <c:v>29000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13-4529-A7D6-0E1F185CD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7592D6-49BA-413D-8803-E8E49392EF64}" type="doc">
      <dgm:prSet loTypeId="urn:microsoft.com/office/officeart/2005/8/layout/pyramid3" loCatId="pyramid" qsTypeId="urn:microsoft.com/office/officeart/2005/8/quickstyle/simple1" qsCatId="simple" csTypeId="urn:microsoft.com/office/officeart/2005/8/colors/colorful5" csCatId="colorful" phldr="1"/>
      <dgm:spPr/>
    </dgm:pt>
    <dgm:pt modelId="{1AAAE159-8A6F-4EB3-9DD4-9BC79213F79F}">
      <dgm:prSet phldrT="[Text]"/>
      <dgm:spPr/>
      <dgm:t>
        <a:bodyPr/>
        <a:lstStyle/>
        <a:p>
          <a:r>
            <a:rPr lang="en-US" dirty="0" smtClean="0"/>
            <a:t>4368</a:t>
          </a:r>
        </a:p>
      </dgm:t>
    </dgm:pt>
    <dgm:pt modelId="{333D77CB-D850-49B7-804F-619343B3ABD2}" type="parTrans" cxnId="{0300F548-FAB1-4A2A-B806-C31EA125205D}">
      <dgm:prSet/>
      <dgm:spPr/>
      <dgm:t>
        <a:bodyPr/>
        <a:lstStyle/>
        <a:p>
          <a:endParaRPr lang="en-US"/>
        </a:p>
      </dgm:t>
    </dgm:pt>
    <dgm:pt modelId="{DB404BED-44F8-4088-848C-9C067715675A}" type="sibTrans" cxnId="{0300F548-FAB1-4A2A-B806-C31EA125205D}">
      <dgm:prSet/>
      <dgm:spPr/>
      <dgm:t>
        <a:bodyPr/>
        <a:lstStyle/>
        <a:p>
          <a:endParaRPr lang="en-US"/>
        </a:p>
      </dgm:t>
    </dgm:pt>
    <dgm:pt modelId="{3124E57E-ABD8-4F5B-B2AE-243603027196}">
      <dgm:prSet phldrT="[Text]" custT="1"/>
      <dgm:spPr/>
      <dgm:t>
        <a:bodyPr/>
        <a:lstStyle/>
        <a:p>
          <a:r>
            <a:rPr lang="en-US" sz="4800" dirty="0" smtClean="0"/>
            <a:t>4200 </a:t>
          </a:r>
        </a:p>
      </dgm:t>
    </dgm:pt>
    <dgm:pt modelId="{12D313A5-EF38-43C9-ACE5-578E9843741E}" type="parTrans" cxnId="{46568B08-9D96-4591-8E7C-B48ABD7E4162}">
      <dgm:prSet/>
      <dgm:spPr/>
      <dgm:t>
        <a:bodyPr/>
        <a:lstStyle/>
        <a:p>
          <a:endParaRPr lang="en-US"/>
        </a:p>
      </dgm:t>
    </dgm:pt>
    <dgm:pt modelId="{F70821A2-ED2B-4D3C-B9C4-A2A4A0DEAF48}" type="sibTrans" cxnId="{46568B08-9D96-4591-8E7C-B48ABD7E4162}">
      <dgm:prSet/>
      <dgm:spPr/>
      <dgm:t>
        <a:bodyPr/>
        <a:lstStyle/>
        <a:p>
          <a:endParaRPr lang="en-US"/>
        </a:p>
      </dgm:t>
    </dgm:pt>
    <dgm:pt modelId="{9AD65705-DC0D-4E79-A269-431B0104DA30}">
      <dgm:prSet phldrT="[Text]" custT="1"/>
      <dgm:spPr/>
      <dgm:t>
        <a:bodyPr/>
        <a:lstStyle/>
        <a:p>
          <a:endParaRPr lang="en-US" sz="4000" dirty="0" smtClean="0"/>
        </a:p>
        <a:p>
          <a:r>
            <a:rPr lang="en-US" sz="4000" dirty="0" smtClean="0"/>
            <a:t>3535</a:t>
          </a:r>
        </a:p>
        <a:p>
          <a:r>
            <a:rPr lang="en-US" sz="6500" dirty="0" smtClean="0"/>
            <a:t> </a:t>
          </a:r>
        </a:p>
      </dgm:t>
    </dgm:pt>
    <dgm:pt modelId="{31BD457B-8541-428B-8A21-035FFA2168DE}" type="parTrans" cxnId="{A0FD11E1-9A0B-494B-9E8E-A70989FBD6F0}">
      <dgm:prSet/>
      <dgm:spPr/>
      <dgm:t>
        <a:bodyPr/>
        <a:lstStyle/>
        <a:p>
          <a:endParaRPr lang="en-US"/>
        </a:p>
      </dgm:t>
    </dgm:pt>
    <dgm:pt modelId="{7CB897ED-180F-4751-A477-C0E1BDCAEA7D}" type="sibTrans" cxnId="{A0FD11E1-9A0B-494B-9E8E-A70989FBD6F0}">
      <dgm:prSet/>
      <dgm:spPr/>
      <dgm:t>
        <a:bodyPr/>
        <a:lstStyle/>
        <a:p>
          <a:endParaRPr lang="en-US"/>
        </a:p>
      </dgm:t>
    </dgm:pt>
    <dgm:pt modelId="{7BD46680-7CDA-4195-B18A-B502D8D8D100}" type="pres">
      <dgm:prSet presAssocID="{397592D6-49BA-413D-8803-E8E49392EF64}" presName="Name0" presStyleCnt="0">
        <dgm:presLayoutVars>
          <dgm:dir/>
          <dgm:animLvl val="lvl"/>
          <dgm:resizeHandles val="exact"/>
        </dgm:presLayoutVars>
      </dgm:prSet>
      <dgm:spPr/>
    </dgm:pt>
    <dgm:pt modelId="{69B95FC6-A3B5-41E0-BF34-9DFCB5FF0244}" type="pres">
      <dgm:prSet presAssocID="{1AAAE159-8A6F-4EB3-9DD4-9BC79213F79F}" presName="Name8" presStyleCnt="0"/>
      <dgm:spPr/>
    </dgm:pt>
    <dgm:pt modelId="{13958AA3-E977-415B-AA64-E2AA83534CA4}" type="pres">
      <dgm:prSet presAssocID="{1AAAE159-8A6F-4EB3-9DD4-9BC79213F79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E7303-8A38-4AAE-9DBE-87F53B92417C}" type="pres">
      <dgm:prSet presAssocID="{1AAAE159-8A6F-4EB3-9DD4-9BC79213F79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88157-82B3-46A3-822A-05033E0C307A}" type="pres">
      <dgm:prSet presAssocID="{3124E57E-ABD8-4F5B-B2AE-243603027196}" presName="Name8" presStyleCnt="0"/>
      <dgm:spPr/>
    </dgm:pt>
    <dgm:pt modelId="{B7BC2D79-3BA2-4E85-90AA-B23DDF72321B}" type="pres">
      <dgm:prSet presAssocID="{3124E57E-ABD8-4F5B-B2AE-243603027196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24C8B-569E-4EEA-A488-0387CA588A65}" type="pres">
      <dgm:prSet presAssocID="{3124E57E-ABD8-4F5B-B2AE-24360302719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EF4CF-0DBF-4EF3-B226-499AFE19312D}" type="pres">
      <dgm:prSet presAssocID="{9AD65705-DC0D-4E79-A269-431B0104DA30}" presName="Name8" presStyleCnt="0"/>
      <dgm:spPr/>
    </dgm:pt>
    <dgm:pt modelId="{24FB53BD-8FED-4DF0-9ED6-EA107B11112E}" type="pres">
      <dgm:prSet presAssocID="{9AD65705-DC0D-4E79-A269-431B0104DA3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A63E5-66E8-4ABA-813B-F56462A66837}" type="pres">
      <dgm:prSet presAssocID="{9AD65705-DC0D-4E79-A269-431B0104DA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D0FE69-160E-4DBF-B408-E9E71927BDAD}" type="presOf" srcId="{3124E57E-ABD8-4F5B-B2AE-243603027196}" destId="{B7BC2D79-3BA2-4E85-90AA-B23DDF72321B}" srcOrd="0" destOrd="0" presId="urn:microsoft.com/office/officeart/2005/8/layout/pyramid3"/>
    <dgm:cxn modelId="{A0FD11E1-9A0B-494B-9E8E-A70989FBD6F0}" srcId="{397592D6-49BA-413D-8803-E8E49392EF64}" destId="{9AD65705-DC0D-4E79-A269-431B0104DA30}" srcOrd="2" destOrd="0" parTransId="{31BD457B-8541-428B-8A21-035FFA2168DE}" sibTransId="{7CB897ED-180F-4751-A477-C0E1BDCAEA7D}"/>
    <dgm:cxn modelId="{0300F548-FAB1-4A2A-B806-C31EA125205D}" srcId="{397592D6-49BA-413D-8803-E8E49392EF64}" destId="{1AAAE159-8A6F-4EB3-9DD4-9BC79213F79F}" srcOrd="0" destOrd="0" parTransId="{333D77CB-D850-49B7-804F-619343B3ABD2}" sibTransId="{DB404BED-44F8-4088-848C-9C067715675A}"/>
    <dgm:cxn modelId="{8FD6BA67-C9E4-4F9B-8409-66A369DBD8E3}" type="presOf" srcId="{1AAAE159-8A6F-4EB3-9DD4-9BC79213F79F}" destId="{13958AA3-E977-415B-AA64-E2AA83534CA4}" srcOrd="0" destOrd="0" presId="urn:microsoft.com/office/officeart/2005/8/layout/pyramid3"/>
    <dgm:cxn modelId="{40E4BA58-51E1-4275-AD0A-C3E710D99AE5}" type="presOf" srcId="{9AD65705-DC0D-4E79-A269-431B0104DA30}" destId="{B90A63E5-66E8-4ABA-813B-F56462A66837}" srcOrd="1" destOrd="0" presId="urn:microsoft.com/office/officeart/2005/8/layout/pyramid3"/>
    <dgm:cxn modelId="{631A7D2C-E905-4E62-AD8E-487A63509494}" type="presOf" srcId="{397592D6-49BA-413D-8803-E8E49392EF64}" destId="{7BD46680-7CDA-4195-B18A-B502D8D8D100}" srcOrd="0" destOrd="0" presId="urn:microsoft.com/office/officeart/2005/8/layout/pyramid3"/>
    <dgm:cxn modelId="{46568B08-9D96-4591-8E7C-B48ABD7E4162}" srcId="{397592D6-49BA-413D-8803-E8E49392EF64}" destId="{3124E57E-ABD8-4F5B-B2AE-243603027196}" srcOrd="1" destOrd="0" parTransId="{12D313A5-EF38-43C9-ACE5-578E9843741E}" sibTransId="{F70821A2-ED2B-4D3C-B9C4-A2A4A0DEAF48}"/>
    <dgm:cxn modelId="{3CC8EE75-61EF-45CA-B196-E75FC9461B30}" type="presOf" srcId="{1AAAE159-8A6F-4EB3-9DD4-9BC79213F79F}" destId="{E8CE7303-8A38-4AAE-9DBE-87F53B92417C}" srcOrd="1" destOrd="0" presId="urn:microsoft.com/office/officeart/2005/8/layout/pyramid3"/>
    <dgm:cxn modelId="{89A2C8D0-BEDC-404A-AB36-06325B212DBF}" type="presOf" srcId="{9AD65705-DC0D-4E79-A269-431B0104DA30}" destId="{24FB53BD-8FED-4DF0-9ED6-EA107B11112E}" srcOrd="0" destOrd="0" presId="urn:microsoft.com/office/officeart/2005/8/layout/pyramid3"/>
    <dgm:cxn modelId="{CC3606DE-E7D0-47A5-80DD-BC172757A1FF}" type="presOf" srcId="{3124E57E-ABD8-4F5B-B2AE-243603027196}" destId="{29524C8B-569E-4EEA-A488-0387CA588A65}" srcOrd="1" destOrd="0" presId="urn:microsoft.com/office/officeart/2005/8/layout/pyramid3"/>
    <dgm:cxn modelId="{804724E5-A798-42DB-ACDF-8D5EBFE2818B}" type="presParOf" srcId="{7BD46680-7CDA-4195-B18A-B502D8D8D100}" destId="{69B95FC6-A3B5-41E0-BF34-9DFCB5FF0244}" srcOrd="0" destOrd="0" presId="urn:microsoft.com/office/officeart/2005/8/layout/pyramid3"/>
    <dgm:cxn modelId="{A678BE01-886E-4E58-A442-43FA6C6E5DE3}" type="presParOf" srcId="{69B95FC6-A3B5-41E0-BF34-9DFCB5FF0244}" destId="{13958AA3-E977-415B-AA64-E2AA83534CA4}" srcOrd="0" destOrd="0" presId="urn:microsoft.com/office/officeart/2005/8/layout/pyramid3"/>
    <dgm:cxn modelId="{7BAE38D8-647C-4AA5-9CF8-E975B46E402F}" type="presParOf" srcId="{69B95FC6-A3B5-41E0-BF34-9DFCB5FF0244}" destId="{E8CE7303-8A38-4AAE-9DBE-87F53B92417C}" srcOrd="1" destOrd="0" presId="urn:microsoft.com/office/officeart/2005/8/layout/pyramid3"/>
    <dgm:cxn modelId="{7C21A3AA-0E36-4095-A601-06F0E24D3874}" type="presParOf" srcId="{7BD46680-7CDA-4195-B18A-B502D8D8D100}" destId="{68888157-82B3-46A3-822A-05033E0C307A}" srcOrd="1" destOrd="0" presId="urn:microsoft.com/office/officeart/2005/8/layout/pyramid3"/>
    <dgm:cxn modelId="{5753D638-1B88-4B3B-9BF2-38B10E0CD747}" type="presParOf" srcId="{68888157-82B3-46A3-822A-05033E0C307A}" destId="{B7BC2D79-3BA2-4E85-90AA-B23DDF72321B}" srcOrd="0" destOrd="0" presId="urn:microsoft.com/office/officeart/2005/8/layout/pyramid3"/>
    <dgm:cxn modelId="{9C06C212-F03A-4893-8EF6-0E6C73B66569}" type="presParOf" srcId="{68888157-82B3-46A3-822A-05033E0C307A}" destId="{29524C8B-569E-4EEA-A488-0387CA588A65}" srcOrd="1" destOrd="0" presId="urn:microsoft.com/office/officeart/2005/8/layout/pyramid3"/>
    <dgm:cxn modelId="{61881691-274D-498A-81DD-451BC0D48293}" type="presParOf" srcId="{7BD46680-7CDA-4195-B18A-B502D8D8D100}" destId="{067EF4CF-0DBF-4EF3-B226-499AFE19312D}" srcOrd="2" destOrd="0" presId="urn:microsoft.com/office/officeart/2005/8/layout/pyramid3"/>
    <dgm:cxn modelId="{8F537C33-F98F-4332-8B9A-40C2CF08578A}" type="presParOf" srcId="{067EF4CF-0DBF-4EF3-B226-499AFE19312D}" destId="{24FB53BD-8FED-4DF0-9ED6-EA107B11112E}" srcOrd="0" destOrd="0" presId="urn:microsoft.com/office/officeart/2005/8/layout/pyramid3"/>
    <dgm:cxn modelId="{B2ED9699-BA5D-43C0-9044-1A2EDDB6CCE7}" type="presParOf" srcId="{067EF4CF-0DBF-4EF3-B226-499AFE19312D}" destId="{B90A63E5-66E8-4ABA-813B-F56462A6683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58AA3-E977-415B-AA64-E2AA83534CA4}">
      <dsp:nvSpPr>
        <dsp:cNvPr id="0" name=""/>
        <dsp:cNvSpPr/>
      </dsp:nvSpPr>
      <dsp:spPr>
        <a:xfrm rot="10800000">
          <a:off x="0" y="0"/>
          <a:ext cx="5938462" cy="1503451"/>
        </a:xfrm>
        <a:prstGeom prst="trapezoid">
          <a:avLst>
            <a:gd name="adj" fmla="val 6583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4368</a:t>
          </a:r>
        </a:p>
      </dsp:txBody>
      <dsp:txXfrm rot="-10800000">
        <a:off x="1039230" y="0"/>
        <a:ext cx="3860000" cy="1503451"/>
      </dsp:txXfrm>
    </dsp:sp>
    <dsp:sp modelId="{B7BC2D79-3BA2-4E85-90AA-B23DDF72321B}">
      <dsp:nvSpPr>
        <dsp:cNvPr id="0" name=""/>
        <dsp:cNvSpPr/>
      </dsp:nvSpPr>
      <dsp:spPr>
        <a:xfrm rot="10800000">
          <a:off x="989743" y="1503451"/>
          <a:ext cx="3958974" cy="1503451"/>
        </a:xfrm>
        <a:prstGeom prst="trapezoid">
          <a:avLst>
            <a:gd name="adj" fmla="val 65831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4200 </a:t>
          </a:r>
        </a:p>
      </dsp:txBody>
      <dsp:txXfrm rot="-10800000">
        <a:off x="1682564" y="1503451"/>
        <a:ext cx="2573333" cy="1503451"/>
      </dsp:txXfrm>
    </dsp:sp>
    <dsp:sp modelId="{24FB53BD-8FED-4DF0-9ED6-EA107B11112E}">
      <dsp:nvSpPr>
        <dsp:cNvPr id="0" name=""/>
        <dsp:cNvSpPr/>
      </dsp:nvSpPr>
      <dsp:spPr>
        <a:xfrm rot="10800000">
          <a:off x="1979487" y="3006902"/>
          <a:ext cx="1979487" cy="1503451"/>
        </a:xfrm>
        <a:prstGeom prst="trapezoid">
          <a:avLst>
            <a:gd name="adj" fmla="val 65831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3535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</a:p>
      </dsp:txBody>
      <dsp:txXfrm rot="-10800000">
        <a:off x="1979487" y="3006902"/>
        <a:ext cx="1979487" cy="1503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0.20069</cdr:x>
      <cdr:y>0.38567</cdr:y>
    </cdr:from>
    <cdr:to>
      <cdr:x>0.47124</cdr:x>
      <cdr:y>0.68145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48518" y="1981195"/>
          <a:ext cx="1817902" cy="1519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800" b="1" dirty="0" smtClean="0">
              <a:solidFill>
                <a:schemeClr val="tx1"/>
              </a:solidFill>
            </a:rPr>
            <a:t>Allocations</a:t>
          </a:r>
        </a:p>
      </cdr:txBody>
    </cdr:sp>
  </cdr:relSizeAnchor>
  <cdr:relSizeAnchor xmlns:cdr="http://schemas.openxmlformats.org/drawingml/2006/chartDrawing">
    <cdr:from>
      <cdr:x>0.53405</cdr:x>
      <cdr:y>0.27889</cdr:y>
    </cdr:from>
    <cdr:to>
      <cdr:x>0.81957</cdr:x>
      <cdr:y>0.46267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26158" y="1472490"/>
          <a:ext cx="2205975" cy="970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800" b="1" dirty="0" smtClean="0">
              <a:solidFill>
                <a:schemeClr val="tx1"/>
              </a:solidFill>
            </a:rPr>
            <a:t>Dashboard</a:t>
          </a:r>
        </a:p>
      </cdr:txBody>
    </cdr:sp>
  </cdr:relSizeAnchor>
  <cdr:relSizeAnchor xmlns:cdr="http://schemas.openxmlformats.org/drawingml/2006/chartDrawing">
    <cdr:from>
      <cdr:x>0.56665</cdr:x>
      <cdr:y>0.61634</cdr:y>
    </cdr:from>
    <cdr:to>
      <cdr:x>0.79754</cdr:x>
      <cdr:y>0.7857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78038" y="3254161"/>
          <a:ext cx="1783894" cy="894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smtClean="0"/>
            <a:t>Training</a:t>
          </a:r>
        </a:p>
      </cdr:txBody>
    </cdr:sp>
  </cdr:relSizeAnchor>
  <cdr:relSizeAnchor xmlns:cdr="http://schemas.openxmlformats.org/drawingml/2006/chartDrawing">
    <cdr:from>
      <cdr:x>0.37168</cdr:x>
      <cdr:y>0</cdr:y>
    </cdr:from>
    <cdr:to>
      <cdr:x>0.60771</cdr:x>
      <cdr:y>0.27587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871661" y="0"/>
          <a:ext cx="1823628" cy="14565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 smtClean="0"/>
            <a:t>Chief Reviews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DBE711-A9FB-4C4F-8AE0-A485D3D4E10A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726B0E-AA9C-46F1-B28A-E226B9D12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61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F6DE2E-8527-4429-9206-9D6CB90D52D5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7154A1-CB8B-4116-A5AB-93A8C1422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7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r>
              <a:rPr lang="en-US" baseline="0" dirty="0" smtClean="0"/>
              <a:t> DFs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154A1-CB8B-4116-A5AB-93A8C1422C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48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154A1-CB8B-4116-A5AB-93A8C1422C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1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Imagine Vacation</a:t>
            </a:r>
            <a:endParaRPr b="1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Look closely at each of the images.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If you could close your eyes and be instantly transported, where would you go?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Put the number of your choice in the chat.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Now let’s spend 5 minutes on your Imagine Vacation:(example script)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Close or soften your eyes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Give yourself a moment to arrive at your destination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Is there anyone that you would like to bring with you on this vacation? If, so visualize them now with you.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Take some time to explore and be curious about this destination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What do you notice? (temperature, scents, colors, emotions, breath, body)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Give yourself a few moments to experience these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Notice how you are feeling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Beginning to complete this journey knowing that this experience is here for you to return to at another time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Thank those that were there with you or if you were alone thank yourself for embarking on this journey alone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As you feel ready, slowly begin to open your eyes and take notice to how your body and mind are feeling after this experience. 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683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170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2972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154A1-CB8B-4116-A5AB-93A8C1422C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50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154A1-CB8B-4116-A5AB-93A8C1422C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0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04" y="295386"/>
            <a:ext cx="8260796" cy="62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3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7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0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50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23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18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74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47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67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57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4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7796" y="6126164"/>
            <a:ext cx="489005" cy="365125"/>
          </a:xfrm>
        </p:spPr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CSDElogo_casual_blue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431" y1="85953" x2="36220" y2="91238"/>
                        <a14:foregroundMark x1="54699" y1="85396" x2="57550" y2="89430"/>
                        <a14:foregroundMark x1="80359" y1="86648" x2="80570" y2="89986"/>
                        <a14:foregroundMark x1="87645" y1="86370" x2="87328" y2="92490"/>
                        <a14:foregroundMark x1="9609" y1="54103" x2="9609" y2="54103"/>
                        <a14:foregroundMark x1="4435" y1="51043" x2="4435" y2="51043"/>
                        <a14:foregroundMark x1="7497" y1="52295" x2="7497" y2="52295"/>
                        <a14:backgroundMark x1="46990" y1="18220" x2="46990" y2="18220"/>
                        <a14:backgroundMark x1="49314" y1="15438" x2="49314" y2="15438"/>
                        <a14:backgroundMark x1="50053" y1="19750" x2="50053" y2="19750"/>
                        <a14:backgroundMark x1="37381" y1="46036" x2="37381" y2="46036"/>
                        <a14:backgroundMark x1="34741" y1="52295" x2="34741" y2="52295"/>
                        <a14:backgroundMark x1="28722" y1="58693" x2="28722" y2="58693"/>
                        <a14:backgroundMark x1="57761" y1="20445" x2="57761" y2="20445"/>
                        <a14:backgroundMark x1="59873" y1="22253" x2="59873" y2="22253"/>
                        <a14:backgroundMark x1="52904" y1="25730" x2="52904" y2="25730"/>
                        <a14:backgroundMark x1="55227" y1="23505" x2="55227" y2="23505"/>
                        <a14:backgroundMark x1="54699" y1="19471" x2="54699" y2="19471"/>
                        <a14:backgroundMark x1="67159" y1="20028" x2="67159" y2="20028"/>
                        <a14:backgroundMark x1="53326" y1="6537" x2="53326" y2="6537"/>
                        <a14:backgroundMark x1="51214" y1="7093" x2="51214" y2="7093"/>
                        <a14:backgroundMark x1="51637" y1="4033" x2="51637" y2="4033"/>
                        <a14:backgroundMark x1="11088" y1="41446" x2="11088" y2="41446"/>
                        <a14:backgroundMark x1="25871" y1="95271" x2="25871" y2="95271"/>
                        <a14:backgroundMark x1="23970" y1="95828" x2="23970" y2="95828"/>
                        <a14:backgroundMark x1="45618" y1="66759" x2="45618" y2="66759"/>
                        <a14:backgroundMark x1="47730" y1="69958" x2="47730" y2="69958"/>
                        <a14:backgroundMark x1="53537" y1="70793" x2="53537" y2="70793"/>
                        <a14:backgroundMark x1="69483" y1="27538" x2="69483" y2="27538"/>
                        <a14:backgroundMark x1="10560" y1="48261" x2="10560" y2="48261"/>
                        <a14:backgroundMark x1="23020" y1="17246" x2="23020" y2="17246"/>
                        <a14:backgroundMark x1="22598" y1="13908" x2="22598" y2="13908"/>
                        <a14:backgroundMark x1="25343" y1="12935" x2="25343" y2="12935"/>
                        <a14:backgroundMark x1="31045" y1="18915" x2="31045" y2="18915"/>
                        <a14:backgroundMark x1="29884" y1="15160" x2="29884" y2="15160"/>
                        <a14:backgroundMark x1="29145" y1="17663" x2="29145" y2="17663"/>
                        <a14:backgroundMark x1="12249" y1="23783" x2="12249" y2="23783"/>
                        <a14:backgroundMark x1="12249" y1="29068" x2="12249" y2="29068"/>
                        <a14:backgroundMark x1="8237" y1="28512" x2="8237" y2="28512"/>
                        <a14:backgroundMark x1="10771" y1="21280" x2="10771" y2="21280"/>
                        <a14:backgroundMark x1="19958" y1="22531" x2="19958" y2="22531"/>
                        <a14:backgroundMark x1="18585" y1="19471" x2="18585" y2="19471"/>
                        <a14:backgroundMark x1="27772" y1="61892" x2="27772" y2="61892"/>
                        <a14:backgroundMark x1="31257" y1="57858" x2="31257" y2="57858"/>
                        <a14:backgroundMark x1="81943" y1="50348" x2="81943" y2="50348"/>
                        <a14:backgroundMark x1="81943" y1="47566" x2="81943" y2="47566"/>
                        <a14:backgroundMark x1="84055" y1="47288" x2="84055" y2="47288"/>
                        <a14:backgroundMark x1="89757" y1="54381" x2="89757" y2="54381"/>
                        <a14:backgroundMark x1="98205" y1="59388" x2="98205" y2="59388"/>
                        <a14:backgroundMark x1="86695" y1="68707" x2="86695" y2="68707"/>
                        <a14:backgroundMark x1="87117" y1="65925" x2="87117" y2="65925"/>
                        <a14:backgroundMark x1="71911" y1="33380" x2="71911" y2="33380"/>
                        <a14:backgroundMark x1="43717" y1="17246" x2="43717" y2="17246"/>
                        <a14:backgroundMark x1="45301" y1="15716" x2="45301" y2="15716"/>
                        <a14:backgroundMark x1="41394" y1="24757" x2="41394" y2="24757"/>
                        <a14:backgroundMark x1="42767" y1="22253" x2="42767" y2="22253"/>
                        <a14:backgroundMark x1="45301" y1="25730" x2="45301" y2="25730"/>
                        <a14:backgroundMark x1="48363" y1="8623" x2="48363" y2="8623"/>
                        <a14:backgroundMark x1="49314" y1="3755" x2="49314" y2="3755"/>
                        <a14:backgroundMark x1="58501" y1="4590" x2="58501" y2="4590"/>
                        <a14:backgroundMark x1="58923" y1="8345" x2="58923" y2="8345"/>
                        <a14:backgroundMark x1="69799" y1="17246" x2="69799" y2="17246"/>
                        <a14:backgroundMark x1="63886" y1="22531" x2="63886" y2="22531"/>
                        <a14:backgroundMark x1="25871" y1="40195" x2="25871" y2="40195"/>
                        <a14:backgroundMark x1="24393" y1="45480" x2="24393" y2="45480"/>
                        <a14:backgroundMark x1="17635" y1="40195" x2="17635" y2="40195"/>
                        <a14:backgroundMark x1="22598" y1="44506" x2="22598" y2="44506"/>
                        <a14:backgroundMark x1="19324" y1="49513" x2="19324" y2="49513"/>
                        <a14:backgroundMark x1="18585" y1="44506" x2="18585" y2="44506"/>
                        <a14:backgroundMark x1="22281" y1="31572" x2="22281" y2="31572"/>
                        <a14:backgroundMark x1="19324" y1="32128" x2="19324" y2="32128"/>
                        <a14:backgroundMark x1="23970" y1="26287" x2="23970" y2="26287"/>
                        <a14:backgroundMark x1="41394" y1="38943" x2="41394" y2="38943"/>
                        <a14:backgroundMark x1="27772" y1="67177" x2="27772" y2="67177"/>
                        <a14:backgroundMark x1="80148" y1="61892" x2="80148" y2="61892"/>
                        <a14:backgroundMark x1="75185" y1="70793" x2="75185" y2="70793"/>
                        <a14:backgroundMark x1="77719" y1="73853" x2="77719" y2="73853"/>
                        <a14:backgroundMark x1="64625" y1="64951" x2="64625" y2="64951"/>
                        <a14:backgroundMark x1="66737" y1="64951" x2="66737" y2="64951"/>
                        <a14:backgroundMark x1="62936" y1="61892" x2="62936" y2="61892"/>
                        <a14:backgroundMark x1="73284" y1="51599" x2="73284" y2="51599"/>
                        <a14:backgroundMark x1="67159" y1="50348" x2="67159" y2="50348"/>
                        <a14:backgroundMark x1="69060" y1="59110" x2="69060" y2="59110"/>
                        <a14:backgroundMark x1="70433" y1="54381" x2="70433" y2="54381"/>
                        <a14:backgroundMark x1="68638" y1="54798" x2="68638" y2="54798"/>
                        <a14:backgroundMark x1="62302" y1="45202" x2="62302" y2="45202"/>
                        <a14:backgroundMark x1="60824" y1="41446" x2="60824" y2="41446"/>
                        <a14:backgroundMark x1="48680" y1="65229" x2="48680" y2="65229"/>
                        <a14:backgroundMark x1="44879" y1="55355" x2="44879" y2="55355"/>
                        <a14:backgroundMark x1="49525" y1="48540" x2="49525" y2="48540"/>
                        <a14:backgroundMark x1="52587" y1="46453" x2="52587" y2="46453"/>
                        <a14:backgroundMark x1="62936" y1="33380" x2="62936" y2="33380"/>
                        <a14:backgroundMark x1="64625" y1="32128" x2="64625" y2="32128"/>
                        <a14:backgroundMark x1="77508" y1="60362" x2="77508" y2="60362"/>
                        <a14:backgroundMark x1="80781" y1="59666" x2="80781" y2="59666"/>
                        <a14:backgroundMark x1="43506" y1="60362" x2="43506" y2="60362"/>
                        <a14:backgroundMark x1="35269" y1="20445" x2="35269" y2="20445"/>
                        <a14:backgroundMark x1="87645" y1="49791" x2="87645" y2="49791"/>
                        <a14:backgroundMark x1="89440" y1="50348" x2="89440" y2="50348"/>
                        <a14:backgroundMark x1="78036" y1="63143" x2="78036" y2="63143"/>
                        <a14:backgroundMark x1="58289" y1="63700" x2="58289" y2="63700"/>
                        <a14:backgroundMark x1="22809" y1="86648" x2="22809" y2="86648"/>
                        <a14:backgroundMark x1="24710" y1="32128" x2="24710" y2="32128"/>
                        <a14:backgroundMark x1="62302" y1="28095" x2="62302" y2="28095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4" y="6174133"/>
            <a:ext cx="720908" cy="5473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29040" y="6494311"/>
            <a:ext cx="3957761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25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CONNECTICUT STATE DEPARTMENT OF EDUCATION </a:t>
            </a:r>
            <a:endParaRPr lang="en-US" sz="825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1" y="6721475"/>
            <a:ext cx="7345016" cy="0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12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51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26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9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04" y="295386"/>
            <a:ext cx="8260796" cy="62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45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54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56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9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87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0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68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48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2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687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021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28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77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282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78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84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2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77309" y="6126164"/>
            <a:ext cx="409492" cy="365125"/>
          </a:xfrm>
        </p:spPr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SDElogo_casual_blue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431" y1="85953" x2="36220" y2="91238"/>
                        <a14:foregroundMark x1="54699" y1="85396" x2="57550" y2="89430"/>
                        <a14:foregroundMark x1="80359" y1="86648" x2="80570" y2="89986"/>
                        <a14:foregroundMark x1="87645" y1="86370" x2="87328" y2="92490"/>
                        <a14:foregroundMark x1="9609" y1="54103" x2="9609" y2="54103"/>
                        <a14:foregroundMark x1="4435" y1="51043" x2="4435" y2="51043"/>
                        <a14:foregroundMark x1="7497" y1="52295" x2="7497" y2="52295"/>
                        <a14:backgroundMark x1="46990" y1="18220" x2="46990" y2="18220"/>
                        <a14:backgroundMark x1="49314" y1="15438" x2="49314" y2="15438"/>
                        <a14:backgroundMark x1="50053" y1="19750" x2="50053" y2="19750"/>
                        <a14:backgroundMark x1="37381" y1="46036" x2="37381" y2="46036"/>
                        <a14:backgroundMark x1="34741" y1="52295" x2="34741" y2="52295"/>
                        <a14:backgroundMark x1="28722" y1="58693" x2="28722" y2="58693"/>
                        <a14:backgroundMark x1="57761" y1="20445" x2="57761" y2="20445"/>
                        <a14:backgroundMark x1="59873" y1="22253" x2="59873" y2="22253"/>
                        <a14:backgroundMark x1="52904" y1="25730" x2="52904" y2="25730"/>
                        <a14:backgroundMark x1="55227" y1="23505" x2="55227" y2="23505"/>
                        <a14:backgroundMark x1="54699" y1="19471" x2="54699" y2="19471"/>
                        <a14:backgroundMark x1="67159" y1="20028" x2="67159" y2="20028"/>
                        <a14:backgroundMark x1="53326" y1="6537" x2="53326" y2="6537"/>
                        <a14:backgroundMark x1="51214" y1="7093" x2="51214" y2="7093"/>
                        <a14:backgroundMark x1="51637" y1="4033" x2="51637" y2="4033"/>
                        <a14:backgroundMark x1="11088" y1="41446" x2="11088" y2="41446"/>
                        <a14:backgroundMark x1="25871" y1="95271" x2="25871" y2="95271"/>
                        <a14:backgroundMark x1="23970" y1="95828" x2="23970" y2="95828"/>
                        <a14:backgroundMark x1="45618" y1="66759" x2="45618" y2="66759"/>
                        <a14:backgroundMark x1="47730" y1="69958" x2="47730" y2="69958"/>
                        <a14:backgroundMark x1="53537" y1="70793" x2="53537" y2="70793"/>
                        <a14:backgroundMark x1="69483" y1="27538" x2="69483" y2="27538"/>
                        <a14:backgroundMark x1="10560" y1="48261" x2="10560" y2="48261"/>
                        <a14:backgroundMark x1="23020" y1="17246" x2="23020" y2="17246"/>
                        <a14:backgroundMark x1="22598" y1="13908" x2="22598" y2="13908"/>
                        <a14:backgroundMark x1="25343" y1="12935" x2="25343" y2="12935"/>
                        <a14:backgroundMark x1="31045" y1="18915" x2="31045" y2="18915"/>
                        <a14:backgroundMark x1="29884" y1="15160" x2="29884" y2="15160"/>
                        <a14:backgroundMark x1="29145" y1="17663" x2="29145" y2="17663"/>
                        <a14:backgroundMark x1="12249" y1="23783" x2="12249" y2="23783"/>
                        <a14:backgroundMark x1="12249" y1="29068" x2="12249" y2="29068"/>
                        <a14:backgroundMark x1="8237" y1="28512" x2="8237" y2="28512"/>
                        <a14:backgroundMark x1="10771" y1="21280" x2="10771" y2="21280"/>
                        <a14:backgroundMark x1="19958" y1="22531" x2="19958" y2="22531"/>
                        <a14:backgroundMark x1="18585" y1="19471" x2="18585" y2="19471"/>
                        <a14:backgroundMark x1="27772" y1="61892" x2="27772" y2="61892"/>
                        <a14:backgroundMark x1="31257" y1="57858" x2="31257" y2="57858"/>
                        <a14:backgroundMark x1="81943" y1="50348" x2="81943" y2="50348"/>
                        <a14:backgroundMark x1="81943" y1="47566" x2="81943" y2="47566"/>
                        <a14:backgroundMark x1="84055" y1="47288" x2="84055" y2="47288"/>
                        <a14:backgroundMark x1="89757" y1="54381" x2="89757" y2="54381"/>
                        <a14:backgroundMark x1="98205" y1="59388" x2="98205" y2="59388"/>
                        <a14:backgroundMark x1="86695" y1="68707" x2="86695" y2="68707"/>
                        <a14:backgroundMark x1="87117" y1="65925" x2="87117" y2="65925"/>
                        <a14:backgroundMark x1="71911" y1="33380" x2="71911" y2="33380"/>
                        <a14:backgroundMark x1="43717" y1="17246" x2="43717" y2="17246"/>
                        <a14:backgroundMark x1="45301" y1="15716" x2="45301" y2="15716"/>
                        <a14:backgroundMark x1="41394" y1="24757" x2="41394" y2="24757"/>
                        <a14:backgroundMark x1="42767" y1="22253" x2="42767" y2="22253"/>
                        <a14:backgroundMark x1="45301" y1="25730" x2="45301" y2="25730"/>
                        <a14:backgroundMark x1="48363" y1="8623" x2="48363" y2="8623"/>
                        <a14:backgroundMark x1="49314" y1="3755" x2="49314" y2="3755"/>
                        <a14:backgroundMark x1="58501" y1="4590" x2="58501" y2="4590"/>
                        <a14:backgroundMark x1="58923" y1="8345" x2="58923" y2="8345"/>
                        <a14:backgroundMark x1="69799" y1="17246" x2="69799" y2="17246"/>
                        <a14:backgroundMark x1="63886" y1="22531" x2="63886" y2="22531"/>
                        <a14:backgroundMark x1="25871" y1="40195" x2="25871" y2="40195"/>
                        <a14:backgroundMark x1="24393" y1="45480" x2="24393" y2="45480"/>
                        <a14:backgroundMark x1="17635" y1="40195" x2="17635" y2="40195"/>
                        <a14:backgroundMark x1="22598" y1="44506" x2="22598" y2="44506"/>
                        <a14:backgroundMark x1="19324" y1="49513" x2="19324" y2="49513"/>
                        <a14:backgroundMark x1="18585" y1="44506" x2="18585" y2="44506"/>
                        <a14:backgroundMark x1="22281" y1="31572" x2="22281" y2="31572"/>
                        <a14:backgroundMark x1="19324" y1="32128" x2="19324" y2="32128"/>
                        <a14:backgroundMark x1="23970" y1="26287" x2="23970" y2="26287"/>
                        <a14:backgroundMark x1="41394" y1="38943" x2="41394" y2="38943"/>
                        <a14:backgroundMark x1="27772" y1="67177" x2="27772" y2="67177"/>
                        <a14:backgroundMark x1="80148" y1="61892" x2="80148" y2="61892"/>
                        <a14:backgroundMark x1="75185" y1="70793" x2="75185" y2="70793"/>
                        <a14:backgroundMark x1="77719" y1="73853" x2="77719" y2="73853"/>
                        <a14:backgroundMark x1="64625" y1="64951" x2="64625" y2="64951"/>
                        <a14:backgroundMark x1="66737" y1="64951" x2="66737" y2="64951"/>
                        <a14:backgroundMark x1="62936" y1="61892" x2="62936" y2="61892"/>
                        <a14:backgroundMark x1="73284" y1="51599" x2="73284" y2="51599"/>
                        <a14:backgroundMark x1="67159" y1="50348" x2="67159" y2="50348"/>
                        <a14:backgroundMark x1="69060" y1="59110" x2="69060" y2="59110"/>
                        <a14:backgroundMark x1="70433" y1="54381" x2="70433" y2="54381"/>
                        <a14:backgroundMark x1="68638" y1="54798" x2="68638" y2="54798"/>
                        <a14:backgroundMark x1="62302" y1="45202" x2="62302" y2="45202"/>
                        <a14:backgroundMark x1="60824" y1="41446" x2="60824" y2="41446"/>
                        <a14:backgroundMark x1="48680" y1="65229" x2="48680" y2="65229"/>
                        <a14:backgroundMark x1="44879" y1="55355" x2="44879" y2="55355"/>
                        <a14:backgroundMark x1="49525" y1="48540" x2="49525" y2="48540"/>
                        <a14:backgroundMark x1="52587" y1="46453" x2="52587" y2="46453"/>
                        <a14:backgroundMark x1="62936" y1="33380" x2="62936" y2="33380"/>
                        <a14:backgroundMark x1="64625" y1="32128" x2="64625" y2="32128"/>
                        <a14:backgroundMark x1="77508" y1="60362" x2="77508" y2="60362"/>
                        <a14:backgroundMark x1="80781" y1="59666" x2="80781" y2="59666"/>
                        <a14:backgroundMark x1="43506" y1="60362" x2="43506" y2="60362"/>
                        <a14:backgroundMark x1="35269" y1="20445" x2="35269" y2="20445"/>
                        <a14:backgroundMark x1="87645" y1="49791" x2="87645" y2="49791"/>
                        <a14:backgroundMark x1="89440" y1="50348" x2="89440" y2="50348"/>
                        <a14:backgroundMark x1="78036" y1="63143" x2="78036" y2="63143"/>
                        <a14:backgroundMark x1="58289" y1="63700" x2="58289" y2="63700"/>
                        <a14:backgroundMark x1="22809" y1="86648" x2="22809" y2="86648"/>
                        <a14:backgroundMark x1="24710" y1="32128" x2="24710" y2="32128"/>
                        <a14:backgroundMark x1="62302" y1="28095" x2="62302" y2="28095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4" y="6174133"/>
            <a:ext cx="720908" cy="5473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29040" y="6494311"/>
            <a:ext cx="3957761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25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CONNECTICUT STATE DEPARTMENT OF EDUCATION </a:t>
            </a:r>
            <a:endParaRPr lang="en-US" sz="825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1" y="6721475"/>
            <a:ext cx="7345016" cy="0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066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43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10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943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268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5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9144000" cy="1765190"/>
          </a:xfrm>
          <a:solidFill>
            <a:schemeClr val="accent1">
              <a:lumMod val="50000"/>
            </a:schemeClr>
          </a:solidFill>
        </p:spPr>
        <p:txBody>
          <a:bodyPr anchor="b">
            <a:normAutofit/>
          </a:bodyPr>
          <a:lstStyle>
            <a:lvl1pPr algn="ctr">
              <a:defRPr sz="135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CONNECTICUT STATE DEPARTMENT OF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8902" y="2063368"/>
            <a:ext cx="6858000" cy="3995526"/>
          </a:xfrm>
        </p:spPr>
        <p:txBody>
          <a:bodyPr/>
          <a:lstStyle>
            <a:lvl1pPr marL="0" indent="0" algn="ctr">
              <a:buNone/>
              <a:defRPr sz="280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indent="0" algn="ctr">
              <a:buNone/>
            </a:pPr>
            <a:r>
              <a:rPr lang="en-US" sz="2100" dirty="0" smtClean="0">
                <a:solidFill>
                  <a:srgbClr val="000090"/>
                </a:solidFill>
                <a:latin typeface="Arial"/>
                <a:cs typeface="Arial"/>
              </a:rPr>
              <a:t>Title</a:t>
            </a:r>
          </a:p>
          <a:p>
            <a:pPr marL="0" indent="0" algn="ctr">
              <a:buNone/>
            </a:pPr>
            <a:r>
              <a:rPr lang="en-US" sz="3000" b="1" dirty="0" smtClean="0">
                <a:latin typeface="Arial"/>
                <a:cs typeface="Arial"/>
              </a:rPr>
              <a:t/>
            </a:r>
            <a:br>
              <a:rPr lang="en-US" sz="3000" b="1" dirty="0" smtClean="0">
                <a:latin typeface="Arial"/>
                <a:cs typeface="Arial"/>
              </a:rPr>
            </a:br>
            <a:r>
              <a:rPr lang="en-US" sz="3000" b="1" dirty="0" smtClean="0">
                <a:solidFill>
                  <a:srgbClr val="000000"/>
                </a:solidFill>
                <a:latin typeface="Arial"/>
                <a:cs typeface="Arial"/>
              </a:rPr>
              <a:t>Main </a:t>
            </a:r>
            <a:r>
              <a:rPr lang="en-US" sz="2700" b="1" dirty="0" smtClean="0">
                <a:solidFill>
                  <a:srgbClr val="000000"/>
                </a:solidFill>
                <a:latin typeface="Arial"/>
                <a:cs typeface="Arial"/>
              </a:rPr>
              <a:t>Title</a:t>
            </a:r>
          </a:p>
          <a:p>
            <a:pPr marL="0" indent="0" algn="ctr">
              <a:buNone/>
            </a:pPr>
            <a:endParaRPr lang="en-US" sz="2700" b="1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2700" b="1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15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DATE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6903" y="6356353"/>
            <a:ext cx="498448" cy="365125"/>
          </a:xfrm>
        </p:spPr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44" y="182881"/>
            <a:ext cx="1643271" cy="12324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713508"/>
            <a:ext cx="9144000" cy="10336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67510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69" y="5854787"/>
            <a:ext cx="1002537" cy="79377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520206" y="6624601"/>
            <a:ext cx="6559153" cy="21226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5632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33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9391" y="5893143"/>
            <a:ext cx="7704814" cy="8375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669" y="5854787"/>
            <a:ext cx="1002537" cy="79377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1520206" y="6624601"/>
            <a:ext cx="655915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67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9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7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0672"/>
            <a:ext cx="7886700" cy="1325563"/>
          </a:xfrm>
          <a:solidFill>
            <a:schemeClr val="accent1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669" y="5854787"/>
            <a:ext cx="1002537" cy="79377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1520206" y="6624601"/>
            <a:ext cx="6559153" cy="21226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576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388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594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230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913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180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1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242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6505575"/>
            <a:ext cx="9144000" cy="46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07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—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164" y="571500"/>
            <a:ext cx="8285671" cy="609589"/>
          </a:xfrm>
        </p:spPr>
        <p:txBody>
          <a:bodyPr lIns="0" tIns="0" rIns="0" bIns="0">
            <a:normAutofit/>
          </a:bodyPr>
          <a:lstStyle>
            <a:lvl1pPr>
              <a:defRPr sz="2550" b="0" i="0" baseline="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err="1"/>
              <a:t>Click</a:t>
            </a:r>
            <a:r>
              <a:rPr lang="tr-TR"/>
              <a:t> </a:t>
            </a:r>
            <a:r>
              <a:rPr lang="tr-TR" err="1"/>
              <a:t>to</a:t>
            </a:r>
            <a:r>
              <a:rPr lang="tr-TR"/>
              <a:t> </a:t>
            </a:r>
            <a:r>
              <a:rPr lang="tr-TR" err="1"/>
              <a:t>edit</a:t>
            </a:r>
            <a:r>
              <a:rPr lang="tr-TR"/>
              <a:t> Master </a:t>
            </a:r>
            <a:r>
              <a:rPr lang="tr-TR" err="1"/>
              <a:t>title</a:t>
            </a:r>
            <a:r>
              <a:rPr lang="tr-TR"/>
              <a:t> </a:t>
            </a:r>
            <a:r>
              <a:rPr lang="tr-TR" err="1"/>
              <a:t>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3928" y="6094575"/>
            <a:ext cx="8571384" cy="0"/>
          </a:xfrm>
          <a:prstGeom prst="line">
            <a:avLst/>
          </a:prstGeom>
          <a:ln>
            <a:solidFill>
              <a:srgbClr val="576F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FE308F9-BC56-5F47-879A-9003E64704B1}"/>
              </a:ext>
            </a:extLst>
          </p:cNvPr>
          <p:cNvSpPr>
            <a:spLocks/>
          </p:cNvSpPr>
          <p:nvPr userDrawn="1"/>
        </p:nvSpPr>
        <p:spPr>
          <a:xfrm>
            <a:off x="595" y="0"/>
            <a:ext cx="9142810" cy="190500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5477045-8978-C243-A476-24F64079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779" y="6293196"/>
            <a:ext cx="356508" cy="366183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fld id="{BA8CF1B3-96A0-D24B-B5C9-B5B93FF4523E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1DBF5-7715-C946-BE0A-5816950E7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688" y="6227853"/>
            <a:ext cx="1428564" cy="449061"/>
          </a:xfrm>
          <a:prstGeom prst="rect">
            <a:avLst/>
          </a:prstGeom>
        </p:spPr>
      </p:pic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A2D9A2B-8B34-F540-99A1-C92EEC6DA8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164" y="1576376"/>
            <a:ext cx="8285672" cy="3803797"/>
          </a:xfrm>
        </p:spPr>
        <p:txBody>
          <a:bodyPr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180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11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err="1"/>
              <a:t>Click</a:t>
            </a:r>
            <a:r>
              <a:rPr lang="tr-TR"/>
              <a:t> </a:t>
            </a:r>
            <a:r>
              <a:rPr lang="tr-TR" err="1"/>
              <a:t>to</a:t>
            </a:r>
            <a:r>
              <a:rPr lang="tr-TR"/>
              <a:t> </a:t>
            </a:r>
            <a:r>
              <a:rPr lang="tr-TR" err="1"/>
              <a:t>edit</a:t>
            </a:r>
            <a:r>
              <a:rPr lang="tr-TR"/>
              <a:t> Master </a:t>
            </a:r>
            <a:r>
              <a:rPr lang="tr-TR" err="1"/>
              <a:t>text</a:t>
            </a:r>
            <a:r>
              <a:rPr lang="tr-TR"/>
              <a:t> </a:t>
            </a:r>
            <a:r>
              <a:rPr lang="tr-TR" err="1"/>
              <a:t>styles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9752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0">
          <p15:clr>
            <a:srgbClr val="FBAE40"/>
          </p15:clr>
        </p15:guide>
        <p15:guide id="2" pos="7681">
          <p15:clr>
            <a:srgbClr val="FBAE40"/>
          </p15:clr>
        </p15:guide>
        <p15:guide id="3" orient="horz" pos="240">
          <p15:clr>
            <a:srgbClr val="FBAE40"/>
          </p15:clr>
        </p15:guide>
        <p15:guide id="4" pos="721">
          <p15:clr>
            <a:srgbClr val="FBAE40"/>
          </p15:clr>
        </p15:guide>
        <p15:guide id="5" pos="14881">
          <p15:clr>
            <a:srgbClr val="FBAE40"/>
          </p15:clr>
        </p15:guide>
        <p15:guide id="6" pos="14641">
          <p15:clr>
            <a:srgbClr val="FBAE40"/>
          </p15:clr>
        </p15:guide>
        <p15:guide id="7" orient="horz" pos="720">
          <p15:clr>
            <a:srgbClr val="FBAE40"/>
          </p15:clr>
        </p15:guide>
        <p15:guide id="8" orient="horz" pos="7200">
          <p15:clr>
            <a:srgbClr val="FBAE40"/>
          </p15:clr>
        </p15:guide>
        <p15:guide id="9" pos="48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386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CAE2-390D-4888-966B-DB0038F97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245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CAE2-390D-4888-966B-DB0038F97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814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CAE2-390D-4888-966B-DB0038F97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305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CAE2-390D-4888-966B-DB0038F97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258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CAE2-390D-4888-966B-DB0038F97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766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CAE2-390D-4888-966B-DB0038F97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153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CAE2-390D-4888-966B-DB0038F97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963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CAE2-390D-4888-966B-DB0038F97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762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CAE2-390D-4888-966B-DB0038F97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584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CAE2-390D-4888-966B-DB0038F97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5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479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CAE2-390D-4888-966B-DB0038F97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217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CAE2-390D-4888-966B-DB0038F97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8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6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0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3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7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8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38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39" r:id="rId14"/>
    <p:sldLayoutId id="2147483740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ECAE2-390D-4888-966B-DB0038F97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8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6" Type="http://schemas.openxmlformats.org/officeDocument/2006/relationships/hyperlink" Target="mailto:ctteam@ct.gov" TargetMode="External"/><Relationship Id="rId5" Type="http://schemas.openxmlformats.org/officeDocument/2006/relationships/hyperlink" Target="mailto:bpatriarca@eastconn.org" TargetMode="Externa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53429" cy="1024217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-180474" y="2164546"/>
            <a:ext cx="9504947" cy="1185743"/>
          </a:xfrm>
        </p:spPr>
        <p:txBody>
          <a:bodyPr>
            <a:normAutofit fontScale="77500" lnSpcReduction="20000"/>
          </a:bodyPr>
          <a:lstStyle/>
          <a:p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District Facilitators</a:t>
            </a:r>
            <a:r>
              <a:rPr lang="en-US" sz="3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8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</a:rPr>
              <a:t>	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823" y="44149"/>
            <a:ext cx="1898621" cy="14328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9066" y="3284509"/>
            <a:ext cx="904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Bridging the journey from preparation through professional practice</a:t>
            </a:r>
            <a:endParaRPr lang="en-US" i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5050" y="4097857"/>
            <a:ext cx="6612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Spring 2022</a:t>
            </a:r>
          </a:p>
          <a:p>
            <a:pPr algn="ctr"/>
            <a:r>
              <a:rPr lang="en-US" sz="2400" b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Claudine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Primack, CSDE, TEAM Program Manager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Gady Weiner, TEAM Data Manager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3334" y="2536941"/>
            <a:ext cx="6315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TEAM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5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98380" y="1507348"/>
            <a:ext cx="4745619" cy="506707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821" y="228020"/>
            <a:ext cx="8411177" cy="1325563"/>
          </a:xfrm>
        </p:spPr>
        <p:txBody>
          <a:bodyPr/>
          <a:lstStyle/>
          <a:p>
            <a:r>
              <a:rPr lang="en-US" dirty="0" smtClean="0"/>
              <a:t>Training Schedule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8247"/>
            <a:ext cx="3480363" cy="427871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All trainings have been posted for the year.</a:t>
            </a:r>
          </a:p>
          <a:p>
            <a:endParaRPr lang="en-US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SDE TEAM Site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106" y="1807471"/>
            <a:ext cx="4233938" cy="401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Feedback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Paced my own learning </a:t>
            </a:r>
          </a:p>
          <a:p>
            <a:r>
              <a:rPr lang="en-US" dirty="0" smtClean="0"/>
              <a:t>Able to dissect the material slowly and thoughtfully </a:t>
            </a:r>
          </a:p>
          <a:p>
            <a:r>
              <a:rPr lang="en-US" dirty="0" smtClean="0"/>
              <a:t>Appreciated the respect for my professional and personal time</a:t>
            </a:r>
          </a:p>
          <a:p>
            <a:r>
              <a:rPr lang="en-US" dirty="0" smtClean="0"/>
              <a:t>Allowed for a deeper understanding </a:t>
            </a:r>
          </a:p>
          <a:p>
            <a:r>
              <a:rPr lang="en-US" dirty="0" smtClean="0"/>
              <a:t>Made me self-reflect about my own practices</a:t>
            </a:r>
          </a:p>
          <a:p>
            <a:r>
              <a:rPr lang="en-US" dirty="0" smtClean="0"/>
              <a:t>Pre-work laid down a nice foundation for the work we reviewed in our sessions</a:t>
            </a:r>
          </a:p>
          <a:p>
            <a:r>
              <a:rPr lang="en-US" dirty="0" smtClean="0"/>
              <a:t>Allowed time to read documents carefully and reflect</a:t>
            </a:r>
          </a:p>
          <a:p>
            <a:r>
              <a:rPr lang="en-US" dirty="0" smtClean="0"/>
              <a:t>Gave me time to dive deeper and learn more </a:t>
            </a:r>
          </a:p>
          <a:p>
            <a:r>
              <a:rPr lang="en-US" dirty="0" smtClean="0"/>
              <a:t>Allowed me to get a greater understanding than could be gained in just two hours once per week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81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IST TOT Dates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76072" y="2040490"/>
            <a:ext cx="4191856" cy="1047964"/>
          </a:xfrm>
        </p:spPr>
        <p:txBody>
          <a:bodyPr>
            <a:normAutofit fontScale="55000" lnSpcReduction="20000"/>
          </a:bodyPr>
          <a:lstStyle/>
          <a:p>
            <a:r>
              <a:rPr lang="en-US" sz="4000" dirty="0"/>
              <a:t>June 28th (9:00 -11:00) </a:t>
            </a: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September </a:t>
            </a:r>
            <a:r>
              <a:rPr lang="en-US" sz="4000" dirty="0"/>
              <a:t>19</a:t>
            </a:r>
            <a:r>
              <a:rPr lang="en-US" sz="4000" baseline="30000" dirty="0"/>
              <a:t>th</a:t>
            </a:r>
            <a:r>
              <a:rPr lang="en-US" sz="4000" dirty="0"/>
              <a:t> (3:00 -5:00) TOT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8650" y="3423797"/>
            <a:ext cx="7968894" cy="238526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Training of New Trainers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Must hold a provisional or higher certification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Must have 5 or more years as a mentor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Must have demonstrated leader capabilities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Must complete online training modules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Must participate in TOT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3292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Updates - Reviews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2226469"/>
            <a:ext cx="7973242" cy="32635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Papers will be returned to the queue if review is not completed within:</a:t>
            </a:r>
          </a:p>
          <a:p>
            <a:pPr lvl="1"/>
            <a:r>
              <a:rPr lang="en-US" dirty="0"/>
              <a:t>6</a:t>
            </a:r>
            <a:r>
              <a:rPr lang="en-US" dirty="0" smtClean="0"/>
              <a:t> days for initial Reviewers</a:t>
            </a:r>
          </a:p>
          <a:p>
            <a:pPr lvl="2"/>
            <a:r>
              <a:rPr lang="en-US" dirty="0" smtClean="0"/>
              <a:t>Will receive notice on day 4</a:t>
            </a:r>
          </a:p>
          <a:p>
            <a:pPr lvl="2"/>
            <a:r>
              <a:rPr lang="en-US" dirty="0" smtClean="0"/>
              <a:t>Currently only for regional review option, but will be applied to private in-district review as well</a:t>
            </a:r>
          </a:p>
          <a:p>
            <a:pPr lvl="1"/>
            <a:r>
              <a:rPr lang="en-US" dirty="0" smtClean="0"/>
              <a:t>16 days for Chief Reviewers</a:t>
            </a:r>
          </a:p>
          <a:p>
            <a:pPr lvl="2"/>
            <a:r>
              <a:rPr lang="en-US" dirty="0" smtClean="0"/>
              <a:t>Will receive notice on day 14</a:t>
            </a:r>
          </a:p>
          <a:p>
            <a:r>
              <a:rPr lang="en-US" dirty="0" smtClean="0"/>
              <a:t>In-District Review Option</a:t>
            </a:r>
          </a:p>
          <a:p>
            <a:pPr lvl="1"/>
            <a:r>
              <a:rPr lang="en-US" dirty="0" smtClean="0"/>
              <a:t>Districts with this review option will not be able to enter TEAM outcomes or set modules as completed unless they have an active TEAM trained reviewer in their district. 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9670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Updates – Regional Review Process Change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Current Process</a:t>
            </a:r>
          </a:p>
          <a:p>
            <a:pPr lvl="1"/>
            <a:r>
              <a:rPr lang="en-US" dirty="0" smtClean="0"/>
              <a:t>Increase in Chief Reviewer queue</a:t>
            </a:r>
          </a:p>
          <a:p>
            <a:pPr lvl="1"/>
            <a:r>
              <a:rPr lang="en-US" dirty="0" smtClean="0"/>
              <a:t>Can take 8-10 weeks for papers that go to Chief Review to be returned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 smtClean="0"/>
              <a:t>New Process (effective date TBD)</a:t>
            </a:r>
          </a:p>
          <a:p>
            <a:pPr lvl="1"/>
            <a:r>
              <a:rPr lang="en-US" dirty="0" smtClean="0"/>
              <a:t>Paper will be returned to BT after first review</a:t>
            </a:r>
          </a:p>
          <a:p>
            <a:pPr lvl="1"/>
            <a:r>
              <a:rPr lang="en-US" dirty="0" smtClean="0"/>
              <a:t>Paper will go to Chief Review if second review is unsuccessful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977819" y="1992398"/>
          <a:ext cx="3773426" cy="3617170"/>
        </p:xfrm>
        <a:graphic>
          <a:graphicData uri="http://schemas.openxmlformats.org/drawingml/2006/table">
            <a:tbl>
              <a:tblPr/>
              <a:tblGrid>
                <a:gridCol w="1079336">
                  <a:extLst>
                    <a:ext uri="{9D8B030D-6E8A-4147-A177-3AD203B41FA5}">
                      <a16:colId xmlns:a16="http://schemas.microsoft.com/office/drawing/2014/main" val="881807043"/>
                    </a:ext>
                  </a:extLst>
                </a:gridCol>
                <a:gridCol w="1185569">
                  <a:extLst>
                    <a:ext uri="{9D8B030D-6E8A-4147-A177-3AD203B41FA5}">
                      <a16:colId xmlns:a16="http://schemas.microsoft.com/office/drawing/2014/main" val="1857727455"/>
                    </a:ext>
                  </a:extLst>
                </a:gridCol>
                <a:gridCol w="1508521">
                  <a:extLst>
                    <a:ext uri="{9D8B030D-6E8A-4147-A177-3AD203B41FA5}">
                      <a16:colId xmlns:a16="http://schemas.microsoft.com/office/drawing/2014/main" val="1754158334"/>
                    </a:ext>
                  </a:extLst>
                </a:gridCol>
              </a:tblGrid>
              <a:tr h="300134">
                <a:tc gridSpan="3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</a:rPr>
                        <a:t>Current Process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494" marR="42494" marT="21247" marB="21247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</a:endParaRPr>
                    </a:p>
                  </a:txBody>
                  <a:tcPr marL="56658" marR="56658" marT="28329" marB="28329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</a:endParaRPr>
                    </a:p>
                  </a:txBody>
                  <a:tcPr marL="56658" marR="56658" marT="28329" marB="28329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745057"/>
                  </a:ext>
                </a:extLst>
              </a:tr>
              <a:tr h="45397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First Reviewer</a:t>
                      </a:r>
                      <a:endParaRPr lang="en-US" sz="1000" dirty="0">
                        <a:effectLst/>
                      </a:endParaRPr>
                    </a:p>
                  </a:txBody>
                  <a:tcPr marL="42494" marR="42494" marT="21247" marB="21247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Second Reviewer</a:t>
                      </a:r>
                      <a:endParaRPr lang="en-US" sz="1000">
                        <a:effectLst/>
                      </a:endParaRPr>
                    </a:p>
                  </a:txBody>
                  <a:tcPr marL="42494" marR="42494" marT="21247" marB="21247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Final Result</a:t>
                      </a:r>
                      <a:endParaRPr lang="en-US" sz="1000" dirty="0">
                        <a:effectLst/>
                      </a:endParaRPr>
                    </a:p>
                  </a:txBody>
                  <a:tcPr marL="42494" marR="42494" marT="21247" marB="21247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889811"/>
                  </a:ext>
                </a:extLst>
              </a:tr>
              <a:tr h="93403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Unsuccessful</a:t>
                      </a:r>
                      <a:endParaRPr lang="en-US" sz="1000">
                        <a:effectLst/>
                      </a:endParaRPr>
                    </a:p>
                  </a:txBody>
                  <a:tcPr marL="42494" marR="42494" marT="21247" marB="21247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Unsuccessful </a:t>
                      </a:r>
                      <a:endParaRPr lang="en-US" sz="10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(same criteria)</a:t>
                      </a:r>
                      <a:endParaRPr lang="en-US" sz="1000" dirty="0">
                        <a:effectLst/>
                      </a:endParaRPr>
                    </a:p>
                  </a:txBody>
                  <a:tcPr marL="42494" marR="42494" marT="21247" marB="21247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Unsuccessful</a:t>
                      </a:r>
                      <a:endParaRPr lang="en-US" sz="10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Paper returned to BT with feedback for revision and resubmission</a:t>
                      </a:r>
                      <a:endParaRPr lang="en-US" sz="1000">
                        <a:effectLst/>
                      </a:endParaRPr>
                    </a:p>
                  </a:txBody>
                  <a:tcPr marL="42494" marR="42494" marT="21247" marB="21247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973395"/>
                  </a:ext>
                </a:extLst>
              </a:tr>
              <a:tr h="79687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Unsuccessful</a:t>
                      </a:r>
                      <a:endParaRPr lang="en-US" sz="1000">
                        <a:effectLst/>
                      </a:endParaRPr>
                    </a:p>
                  </a:txBody>
                  <a:tcPr marL="42494" marR="42494" marT="21247" marB="21247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Unsuccessful </a:t>
                      </a:r>
                      <a:endParaRPr lang="en-US" sz="10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(different criteria)</a:t>
                      </a:r>
                      <a:endParaRPr lang="en-US" sz="1000" dirty="0">
                        <a:effectLst/>
                      </a:endParaRPr>
                    </a:p>
                  </a:txBody>
                  <a:tcPr marL="42494" marR="42494" marT="21247" marB="21247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Requires Adjudication </a:t>
                      </a:r>
                      <a:endParaRPr lang="en-US" sz="10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 Regional Chief Reviewer</a:t>
                      </a:r>
                      <a:endParaRPr lang="en-US" sz="1000">
                        <a:effectLst/>
                      </a:endParaRPr>
                    </a:p>
                  </a:txBody>
                  <a:tcPr marL="42494" marR="42494" marT="21247" marB="21247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000219"/>
                  </a:ext>
                </a:extLst>
              </a:tr>
              <a:tr h="109633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Unsuccessful</a:t>
                      </a:r>
                      <a:endParaRPr lang="en-US" sz="1000">
                        <a:effectLst/>
                      </a:endParaRPr>
                    </a:p>
                    <a:p>
                      <a:pPr fontAlgn="t"/>
                      <a:r>
                        <a:rPr lang="en-US" sz="1000">
                          <a:effectLst/>
                        </a:rPr>
                        <a:t/>
                      </a:r>
                      <a:br>
                        <a:rPr lang="en-US" sz="1000">
                          <a:effectLst/>
                        </a:rPr>
                      </a:br>
                      <a:endParaRPr lang="en-US" sz="1000">
                        <a:effectLst/>
                      </a:endParaRPr>
                    </a:p>
                  </a:txBody>
                  <a:tcPr marL="42494" marR="42494" marT="21247" marB="21247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Successful</a:t>
                      </a:r>
                      <a:endParaRPr lang="en-US" sz="1000">
                        <a:effectLst/>
                      </a:endParaRPr>
                    </a:p>
                  </a:txBody>
                  <a:tcPr marL="42494" marR="42494" marT="21247" marB="21247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Requires Adjudication </a:t>
                      </a:r>
                      <a:endParaRPr lang="en-US" sz="10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 Regional Chief Reviewer</a:t>
                      </a:r>
                      <a:endParaRPr lang="en-US" sz="1000" dirty="0">
                        <a:effectLst/>
                      </a:endParaRPr>
                    </a:p>
                    <a:p>
                      <a:pPr fontAlgn="t"/>
                      <a:r>
                        <a:rPr lang="en-US" sz="1000" dirty="0">
                          <a:effectLst/>
                        </a:rPr>
                        <a:t/>
                      </a:r>
                      <a:br>
                        <a:rPr lang="en-US" sz="1000" dirty="0">
                          <a:effectLst/>
                        </a:rPr>
                      </a:br>
                      <a:endParaRPr lang="en-US" sz="1000" dirty="0">
                        <a:effectLst/>
                      </a:endParaRPr>
                    </a:p>
                  </a:txBody>
                  <a:tcPr marL="42494" marR="42494" marT="21247" marB="21247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306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282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Updates – District Facilitators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166" y="1957048"/>
            <a:ext cx="8779669" cy="32635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There is now a combined </a:t>
            </a:r>
            <a:r>
              <a:rPr lang="en-US" b="1" dirty="0" smtClean="0"/>
              <a:t>Admin/Mentor Match</a:t>
            </a:r>
            <a:r>
              <a:rPr lang="en-US" dirty="0" smtClean="0"/>
              <a:t> page on your dashboard! Depending on district, may have two tabs (district/school – listed as 2 tables on current admin and mentor match pages).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66" y="2934446"/>
            <a:ext cx="8779669" cy="29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26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Updates – District Facilitators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166" y="1957048"/>
            <a:ext cx="8779669" cy="32635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Assignment and endorsement information is now listed on the </a:t>
            </a:r>
            <a:r>
              <a:rPr lang="en-US" b="1" dirty="0" smtClean="0"/>
              <a:t>District Mentors </a:t>
            </a:r>
            <a:r>
              <a:rPr lang="en-US" dirty="0" smtClean="0"/>
              <a:t>page.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96" y="2788183"/>
            <a:ext cx="8145407" cy="27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Updates – District Facilitators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165" y="2125266"/>
            <a:ext cx="8779669" cy="32635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Teachers with a TEAM deadline in 6 months are now listed on your </a:t>
            </a:r>
            <a:r>
              <a:rPr lang="en-US" b="1" dirty="0" smtClean="0"/>
              <a:t>District Facilitator Dashboard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06" y="2951221"/>
            <a:ext cx="8577587" cy="270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14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Updates – Beginning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165" y="2125266"/>
            <a:ext cx="8779669" cy="32635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 red warning with upcoming deadline information will appear 6 months prior to TEAM completion deadline on their </a:t>
            </a:r>
            <a:r>
              <a:rPr lang="en-US" b="1" dirty="0" smtClean="0"/>
              <a:t>TEAM Home dashboard</a:t>
            </a:r>
            <a:r>
              <a:rPr lang="en-US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7159"/>
          <a:stretch/>
        </p:blipFill>
        <p:spPr>
          <a:xfrm>
            <a:off x="1025453" y="2919876"/>
            <a:ext cx="7093091" cy="31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11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Updates – Red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166" y="2203969"/>
            <a:ext cx="4059998" cy="3263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9/1</a:t>
            </a:r>
            <a:r>
              <a:rPr lang="en-US" dirty="0" smtClean="0"/>
              <a:t> – submit modules by 5/15</a:t>
            </a:r>
          </a:p>
          <a:p>
            <a:pPr marL="0" indent="0">
              <a:buNone/>
            </a:pPr>
            <a:r>
              <a:rPr lang="en-US" b="1" dirty="0" smtClean="0"/>
              <a:t>2/15</a:t>
            </a:r>
            <a:r>
              <a:rPr lang="en-US" dirty="0" smtClean="0"/>
              <a:t> – submit all modules by 12/15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Timeframe for paper returns is dependent on if school is in session,  queue size, and if it goes to chief review (regional review option only). </a:t>
            </a:r>
          </a:p>
          <a:p>
            <a:pPr marL="0" indent="0">
              <a:buNone/>
            </a:pPr>
            <a:r>
              <a:rPr lang="en-US" dirty="0" smtClean="0"/>
              <a:t>This varies throughout the year, but can take up to 8 weeks.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9816" b="27713"/>
          <a:stretch/>
        </p:blipFill>
        <p:spPr>
          <a:xfrm>
            <a:off x="4443344" y="2199786"/>
            <a:ext cx="4359389" cy="301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51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5691" y="1497632"/>
            <a:ext cx="4435544" cy="39395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Welcome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Mindful Minute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a typeface="Calibri"/>
                <a:cs typeface="Calibri"/>
                <a:sym typeface="Calibri"/>
              </a:rPr>
              <a:t>TEAM Allocations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District Mentoring Plans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Training Schedule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Feedback from Reviewer Update, IST, IRT, and DF  Open Forums</a:t>
            </a:r>
            <a:endParaRPr lang="en-US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TEAM </a:t>
            </a:r>
            <a:r>
              <a:rPr lang="en-US" sz="2000" dirty="0" smtClean="0"/>
              <a:t>Update</a:t>
            </a: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18464" y="2256162"/>
            <a:ext cx="4495370" cy="3177197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68047" y="7605"/>
            <a:ext cx="7886700" cy="1325563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24F2258D-CF54-2C4E-9726-8648A0B8DDCC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246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9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/>
              <a:t>TEAM Completions</a:t>
            </a:r>
            <a:endParaRPr/>
          </a:p>
        </p:txBody>
      </p:sp>
      <p:sp>
        <p:nvSpPr>
          <p:cNvPr id="487" name="Google Shape;487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58585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None/>
            </a:pPr>
            <a:r>
              <a:rPr lang="en-US" sz="2400">
                <a:solidFill>
                  <a:srgbClr val="2F5496"/>
                </a:solidFill>
              </a:rPr>
              <a:t>Module completion is recorded automatically in the dashboard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In-District Reviews are entered by the DF and should include all reviews including unsuccessful reviews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2300"/>
              <a:buChar char="•"/>
            </a:pPr>
            <a:r>
              <a:rPr lang="en-US" sz="2300">
                <a:solidFill>
                  <a:srgbClr val="2F5496"/>
                </a:solidFill>
              </a:rPr>
              <a:t>TEAM Completion is when all modules have been successfully completed.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Completions need to be entered in EDS using</a:t>
            </a:r>
            <a:endParaRPr/>
          </a:p>
          <a:p>
            <a:pPr marL="34290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    the date of completion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 The dashboard gives the date of completion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488" name="Google Shape;488;p9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grpSp>
        <p:nvGrpSpPr>
          <p:cNvPr id="489" name="Google Shape;489;p9"/>
          <p:cNvGrpSpPr/>
          <p:nvPr/>
        </p:nvGrpSpPr>
        <p:grpSpPr>
          <a:xfrm>
            <a:off x="5624624" y="2573079"/>
            <a:ext cx="3270291" cy="3496195"/>
            <a:chOff x="5624624" y="2573079"/>
            <a:chExt cx="3270291" cy="3496195"/>
          </a:xfrm>
        </p:grpSpPr>
        <p:pic>
          <p:nvPicPr>
            <p:cNvPr id="490" name="Google Shape;490;p9"/>
            <p:cNvPicPr preferRelativeResize="0"/>
            <p:nvPr/>
          </p:nvPicPr>
          <p:blipFill rotWithShape="1">
            <a:blip r:embed="rId3">
              <a:alphaModFix/>
            </a:blip>
            <a:srcRect l="26105"/>
            <a:stretch/>
          </p:blipFill>
          <p:spPr>
            <a:xfrm>
              <a:off x="6613450" y="2573079"/>
              <a:ext cx="2281465" cy="34961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1" name="Google Shape;491;p9"/>
            <p:cNvSpPr/>
            <p:nvPr/>
          </p:nvSpPr>
          <p:spPr>
            <a:xfrm>
              <a:off x="5624624" y="5135526"/>
              <a:ext cx="1286540" cy="32960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1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184" t="24394" r="2783" b="37234"/>
          <a:stretch/>
        </p:blipFill>
        <p:spPr>
          <a:xfrm>
            <a:off x="906011" y="2491530"/>
            <a:ext cx="7331978" cy="18615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2206" y="4393435"/>
            <a:ext cx="7719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technical questions about TEAM workspaces, please submit a TEAM technical support ticket or email Briana Patriarca at </a:t>
            </a:r>
            <a:r>
              <a:rPr lang="en-US" dirty="0" smtClean="0">
                <a:hlinkClick r:id="rId5"/>
              </a:rPr>
              <a:t>bpatriarca@eastconn.org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questions about certification, please call the certification office at 860-713-6969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206" y="1693827"/>
            <a:ext cx="7830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questions about TEAM, please contact the CSDE</a:t>
            </a:r>
          </a:p>
          <a:p>
            <a:r>
              <a:rPr lang="en-US" dirty="0" smtClean="0"/>
              <a:t>TEAM Program Phone Number: 860-713-6820	Email : </a:t>
            </a:r>
            <a:r>
              <a:rPr lang="en-US" dirty="0" smtClean="0">
                <a:hlinkClick r:id="rId6"/>
              </a:rPr>
              <a:t>ctteam@ct.gov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0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71755"/>
            <a:ext cx="7886700" cy="12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chemeClr val="bg1"/>
                </a:solidFill>
                <a:latin typeface="Adorable" panose="03000600000000020000" pitchFamily="66" charset="0"/>
              </a:rPr>
              <a:t>Thank you!</a:t>
            </a:r>
            <a:endParaRPr lang="en-US" sz="6600" dirty="0">
              <a:solidFill>
                <a:schemeClr val="bg1"/>
              </a:solidFill>
              <a:latin typeface="Adorable" panose="03000600000000020000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17" y="672652"/>
            <a:ext cx="7052309" cy="521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24F2258D-CF54-2C4E-9726-8648A0B8DDCC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421" y="1319724"/>
            <a:ext cx="5977579" cy="42185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636" y="473448"/>
            <a:ext cx="2842785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some of the ways you are incorporating or providing emotional support for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navigated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challenges in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districts?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you leaving behind and what are you taking with you as we move out of the pandemic?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it look like moving forward?</a:t>
            </a:r>
          </a:p>
        </p:txBody>
      </p:sp>
      <p:sp>
        <p:nvSpPr>
          <p:cNvPr id="3" name="Rectangle 2"/>
          <p:cNvSpPr/>
          <p:nvPr/>
        </p:nvSpPr>
        <p:spPr>
          <a:xfrm>
            <a:off x="3441843" y="473448"/>
            <a:ext cx="5219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Rekindling the Passion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045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4021925"/>
            <a:ext cx="3037148" cy="1925766"/>
          </a:xfrm>
          <a:prstGeom prst="rect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0875" y="2169446"/>
            <a:ext cx="3076726" cy="1744306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2155151"/>
            <a:ext cx="3240873" cy="1758601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8200" y="4039812"/>
            <a:ext cx="2994875" cy="1910925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37151" y="4021925"/>
            <a:ext cx="3071049" cy="1925766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67275" y="2169452"/>
            <a:ext cx="3076726" cy="1797775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0" name="Google Shape;60;p13"/>
          <p:cNvSpPr txBox="1"/>
          <p:nvPr/>
        </p:nvSpPr>
        <p:spPr>
          <a:xfrm>
            <a:off x="82193" y="123291"/>
            <a:ext cx="8991772" cy="1864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" sz="1500" b="1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1500" b="1" dirty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" sz="1500" b="1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 sz="1500" b="1" dirty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" sz="1500" b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1500" b="1" dirty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 sz="1500" b="1" dirty="0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" sz="1500" b="1" dirty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</a:t>
            </a:r>
            <a:r>
              <a:rPr lang="en" sz="15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 sz="1500" b="1" dirty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" sz="1500" b="1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 sz="1500" b="1" dirty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1500" b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1500" b="1" dirty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" sz="1500" b="1" dirty="0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sz="1500" b="1" dirty="0">
              <a:solidFill>
                <a:srgbClr val="FF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14550" indent="-317500">
              <a:buClr>
                <a:srgbClr val="FF00FF"/>
              </a:buClr>
              <a:buSzPts val="1400"/>
              <a:buFont typeface="Times New Roman"/>
              <a:buAutoNum type="arabicPeriod"/>
            </a:pPr>
            <a:r>
              <a:rPr lang="en" dirty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Look closely at each of the images.</a:t>
            </a:r>
            <a:endParaRPr dirty="0">
              <a:solidFill>
                <a:srgbClr val="FF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14550" indent="-317500">
              <a:buClr>
                <a:srgbClr val="FFFF00"/>
              </a:buClr>
              <a:buSzPts val="1400"/>
              <a:buFont typeface="Times New Roman"/>
              <a:buAutoNum type="arabicPeriod"/>
            </a:pPr>
            <a:r>
              <a:rPr lang="en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could close your eyes and be instantly transported, where would you go?</a:t>
            </a:r>
            <a:endParaRPr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14550" indent="-317500">
              <a:buClr>
                <a:srgbClr val="00FF00"/>
              </a:buClr>
              <a:buSzPts val="1400"/>
              <a:buFont typeface="Times New Roman"/>
              <a:buAutoNum type="arabicPeriod"/>
            </a:pPr>
            <a:r>
              <a:rPr lang="en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 the number of your choice in the chat.</a:t>
            </a:r>
            <a:endParaRPr dirty="0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14550" indent="-317500">
              <a:buClr>
                <a:schemeClr val="accent5"/>
              </a:buClr>
              <a:buSzPts val="1400"/>
              <a:buFont typeface="Times New Roman"/>
              <a:buAutoNum type="arabicPeriod"/>
            </a:pPr>
            <a:r>
              <a:rPr lang="en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Now let’s spend 5 minutes on your Imagine Vacation.</a:t>
            </a:r>
            <a:endParaRPr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0" y="2155151"/>
            <a:ext cx="298200" cy="461635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b="1">
                <a:solidFill>
                  <a:schemeClr val="lt1"/>
                </a:solidFill>
              </a:rPr>
              <a:t>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0" y="4146851"/>
            <a:ext cx="298200" cy="461635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b="1">
                <a:solidFill>
                  <a:schemeClr val="lt1"/>
                </a:solidFill>
              </a:rPr>
              <a:t>4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638800" y="3489093"/>
            <a:ext cx="298200" cy="461635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b="1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8845800" y="3380251"/>
            <a:ext cx="298200" cy="461635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b="1">
                <a:solidFill>
                  <a:srgbClr val="FFFF00"/>
                </a:solidFill>
              </a:rPr>
              <a:t>3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3037150" y="4190501"/>
            <a:ext cx="298200" cy="461635"/>
          </a:xfrm>
          <a:prstGeom prst="rect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b="1">
                <a:solidFill>
                  <a:schemeClr val="lt1"/>
                </a:solidFill>
              </a:rPr>
              <a:t>5</a:t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6149125" y="4089826"/>
            <a:ext cx="298200" cy="461635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b="1">
                <a:solidFill>
                  <a:schemeClr val="lt1"/>
                </a:solidFill>
              </a:rPr>
              <a:t>6</a:t>
            </a:r>
            <a:endParaRPr b="1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24F2258D-CF54-2C4E-9726-8648A0B8DDCC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8774" y="291027"/>
            <a:ext cx="4119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TEAM Allocations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758516833"/>
              </p:ext>
            </p:extLst>
          </p:nvPr>
        </p:nvGraphicFramePr>
        <p:xfrm>
          <a:off x="1078787" y="937357"/>
          <a:ext cx="7726165" cy="5279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6227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/>
              <a:t>TEAM Funding/Allocations</a:t>
            </a:r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50151" y="1676846"/>
            <a:ext cx="8090477" cy="223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>
                <a:latin typeface="Century Gothic"/>
                <a:ea typeface="Century Gothic"/>
                <a:cs typeface="Century Gothic"/>
                <a:sym typeface="Century Gothic"/>
              </a:rPr>
              <a:t>Funding may be used to off-set the cost of the following:</a:t>
            </a:r>
            <a:endParaRPr/>
          </a:p>
        </p:txBody>
      </p:sp>
      <p:sp>
        <p:nvSpPr>
          <p:cNvPr id="435" name="Google Shape;435;p4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436" name="Google Shape;43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145" y="4282464"/>
            <a:ext cx="2370910" cy="135480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4"/>
          <p:cNvSpPr txBox="1"/>
          <p:nvPr/>
        </p:nvSpPr>
        <p:spPr>
          <a:xfrm>
            <a:off x="1195942" y="5686280"/>
            <a:ext cx="29353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Mentor Training</a:t>
            </a:r>
            <a:endParaRPr/>
          </a:p>
        </p:txBody>
      </p:sp>
      <p:pic>
        <p:nvPicPr>
          <p:cNvPr id="438" name="Google Shape;43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2261" y="2080849"/>
            <a:ext cx="2144361" cy="142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" descr="Beyond Prophecy: Interest Rates - A Ticking Time Bomb?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92261" y="4064134"/>
            <a:ext cx="2370910" cy="1718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4" descr="Your Computer Monitor Could be Part of Antitrust Schem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84004" y="2061683"/>
            <a:ext cx="2061109" cy="1545832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4"/>
          <p:cNvSpPr/>
          <p:nvPr/>
        </p:nvSpPr>
        <p:spPr>
          <a:xfrm>
            <a:off x="3346079" y="3510424"/>
            <a:ext cx="59911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development for beginning teachers and mentors (including purchasing resources)</a:t>
            </a:r>
            <a:endParaRPr/>
          </a:p>
        </p:txBody>
      </p:sp>
      <p:sp>
        <p:nvSpPr>
          <p:cNvPr id="442" name="Google Shape;442;p4"/>
          <p:cNvSpPr/>
          <p:nvPr/>
        </p:nvSpPr>
        <p:spPr>
          <a:xfrm>
            <a:off x="4953280" y="5783046"/>
            <a:ext cx="2390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Mentor Stipends</a:t>
            </a:r>
            <a:endParaRPr/>
          </a:p>
        </p:txBody>
      </p:sp>
      <p:sp>
        <p:nvSpPr>
          <p:cNvPr id="443" name="Google Shape;443;p4"/>
          <p:cNvSpPr/>
          <p:nvPr/>
        </p:nvSpPr>
        <p:spPr>
          <a:xfrm>
            <a:off x="995275" y="3592630"/>
            <a:ext cx="24498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Dashboard</a:t>
            </a:r>
            <a:endParaRPr/>
          </a:p>
        </p:txBody>
      </p:sp>
      <p:sp>
        <p:nvSpPr>
          <p:cNvPr id="444" name="Google Shape;444;p4"/>
          <p:cNvSpPr/>
          <p:nvPr/>
        </p:nvSpPr>
        <p:spPr>
          <a:xfrm>
            <a:off x="1660495" y="2126969"/>
            <a:ext cx="1447196" cy="1328469"/>
          </a:xfrm>
          <a:prstGeom prst="noSmoking">
            <a:avLst>
              <a:gd name="adj" fmla="val 9709"/>
            </a:avLst>
          </a:prstGeom>
          <a:solidFill>
            <a:srgbClr val="FF0000"/>
          </a:solidFill>
          <a:ln w="9525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4"/>
          <p:cNvSpPr/>
          <p:nvPr/>
        </p:nvSpPr>
        <p:spPr>
          <a:xfrm>
            <a:off x="1873257" y="4236058"/>
            <a:ext cx="1455849" cy="1384827"/>
          </a:xfrm>
          <a:prstGeom prst="noSmoking">
            <a:avLst>
              <a:gd name="adj" fmla="val 9709"/>
            </a:avLst>
          </a:prstGeom>
          <a:solidFill>
            <a:srgbClr val="FF0000"/>
          </a:solidFill>
          <a:ln w="9525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4"/>
          <p:cNvSpPr/>
          <p:nvPr/>
        </p:nvSpPr>
        <p:spPr>
          <a:xfrm rot="7710352" flipH="1">
            <a:off x="4299684" y="2452939"/>
            <a:ext cx="1307191" cy="3107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4"/>
          <p:cNvSpPr/>
          <p:nvPr/>
        </p:nvSpPr>
        <p:spPr>
          <a:xfrm rot="7710352" flipH="1">
            <a:off x="4670293" y="5019498"/>
            <a:ext cx="1307191" cy="3107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4"/>
          <p:cNvSpPr txBox="1"/>
          <p:nvPr/>
        </p:nvSpPr>
        <p:spPr>
          <a:xfrm>
            <a:off x="346143" y="2374832"/>
            <a:ext cx="144186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State funded</a:t>
            </a:r>
            <a:endParaRPr/>
          </a:p>
        </p:txBody>
      </p:sp>
      <p:sp>
        <p:nvSpPr>
          <p:cNvPr id="449" name="Google Shape;449;p4"/>
          <p:cNvSpPr txBox="1"/>
          <p:nvPr/>
        </p:nvSpPr>
        <p:spPr>
          <a:xfrm>
            <a:off x="181887" y="4314228"/>
            <a:ext cx="132534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State funded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969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06187420"/>
              </p:ext>
            </p:extLst>
          </p:nvPr>
        </p:nvGraphicFramePr>
        <p:xfrm>
          <a:off x="2178121" y="1160980"/>
          <a:ext cx="5938462" cy="4510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78121" y="175512"/>
            <a:ext cx="5599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Beginning Teachers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399" y="1632535"/>
            <a:ext cx="1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2021-2022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05856" y="3185324"/>
            <a:ext cx="1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2020-2021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727789" y="4604166"/>
            <a:ext cx="1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2019-2020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381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910" y="1386956"/>
            <a:ext cx="5686828" cy="37912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5210" y="2403331"/>
            <a:ext cx="2969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TEAM </a:t>
            </a:r>
          </a:p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Updates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6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24F2258D-CF54-2C4E-9726-8648A0B8DDCC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73" y="847988"/>
            <a:ext cx="5296396" cy="40425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4662" y="2362234"/>
            <a:ext cx="2969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Mentor Support Plans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98906"/>
      </p:ext>
    </p:extLst>
  </p:cSld>
  <p:clrMapOvr>
    <a:masterClrMapping/>
  </p:clrMapOvr>
</p:sld>
</file>

<file path=ppt/theme/theme1.xml><?xml version="1.0" encoding="utf-8"?>
<a:theme xmlns:a="http://schemas.openxmlformats.org/drawingml/2006/main" name="CS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DE" id="{C204DE35-8AEF-4430-A6BE-3B15CD540259}" vid="{57699014-9BFC-46F6-95C1-02CA59C0333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DEppt_template_A.potx" id="{CBE35A33-55DA-49C0-BF64-24A7B473DF36}" vid="{BFB7C7A7-3A56-4E58-8CC6-CAC0A53AA2B9}"/>
    </a:ext>
  </a:extLst>
</a:theme>
</file>

<file path=ppt/theme/theme3.xml><?xml version="1.0" encoding="utf-8"?>
<a:theme xmlns:a="http://schemas.openxmlformats.org/drawingml/2006/main" name="SD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de PRESENTATION.potx" id="{E12D1DCB-61E4-4E18-8C26-DA1DADE32162}" vid="{E238DC6E-655A-43A4-B880-BBB4638AF459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de PRESENTATION.potx" id="{E12D1DCB-61E4-4E18-8C26-DA1DADE32162}" vid="{AD62DB16-39C2-4D82-ACDE-55A4FE6A2BC8}"/>
    </a:ext>
  </a:extLst>
</a:theme>
</file>

<file path=ppt/theme/theme5.xml><?xml version="1.0" encoding="utf-8"?>
<a:theme xmlns:a="http://schemas.openxmlformats.org/drawingml/2006/main" name="Presentation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40D2DFD-EE8D-4C63-A265-5CB895D760CF}" vid="{61B763D2-9C78-4D28-A789-3CD32BBEDCBE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40D2DFD-EE8D-4C63-A265-5CB895D760CF}" vid="{4E631932-879E-4597-B9BE-8918C4F5D2D8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CSDE</Template>
  <TotalTime>65349</TotalTime>
  <Words>1062</Words>
  <Application>Microsoft Office PowerPoint</Application>
  <PresentationFormat>On-screen Show (4:3)</PresentationFormat>
  <Paragraphs>182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Adorable</vt:lpstr>
      <vt:lpstr>Arial</vt:lpstr>
      <vt:lpstr>Arial Rounded MT Bold</vt:lpstr>
      <vt:lpstr>Book Antiqua</vt:lpstr>
      <vt:lpstr>Calibri</vt:lpstr>
      <vt:lpstr>Calibri Light</vt:lpstr>
      <vt:lpstr>Century Gothic</vt:lpstr>
      <vt:lpstr>Symbol</vt:lpstr>
      <vt:lpstr>Times New Roman</vt:lpstr>
      <vt:lpstr>Wingdings</vt:lpstr>
      <vt:lpstr>CSDE</vt:lpstr>
      <vt:lpstr>Custom Design</vt:lpstr>
      <vt:lpstr>SDE_Template</vt:lpstr>
      <vt:lpstr>1_Custom Design</vt:lpstr>
      <vt:lpstr>Presentation2</vt:lpstr>
      <vt:lpstr>2_Custom Design</vt:lpstr>
      <vt:lpstr>PowerPoint Presentation</vt:lpstr>
      <vt:lpstr>Agenda</vt:lpstr>
      <vt:lpstr>PowerPoint Presentation</vt:lpstr>
      <vt:lpstr>PowerPoint Presentation</vt:lpstr>
      <vt:lpstr>PowerPoint Presentation</vt:lpstr>
      <vt:lpstr>TEAM Funding/Allocations</vt:lpstr>
      <vt:lpstr>PowerPoint Presentation</vt:lpstr>
      <vt:lpstr>PowerPoint Presentation</vt:lpstr>
      <vt:lpstr>PowerPoint Presentation</vt:lpstr>
      <vt:lpstr>Training Schedule </vt:lpstr>
      <vt:lpstr>Training Feedback</vt:lpstr>
      <vt:lpstr>IST TOT Dates</vt:lpstr>
      <vt:lpstr>Dashboard Updates - Reviews</vt:lpstr>
      <vt:lpstr>Dashboard Updates – Regional Review Process Change</vt:lpstr>
      <vt:lpstr>Dashboard Updates – District Facilitators</vt:lpstr>
      <vt:lpstr>Dashboard Updates – District Facilitators</vt:lpstr>
      <vt:lpstr>Dashboard Updates – District Facilitators</vt:lpstr>
      <vt:lpstr>Dashboard Updates – Beginning Teachers</vt:lpstr>
      <vt:lpstr>Dashboard Updates – Red Zone</vt:lpstr>
      <vt:lpstr>TEAM Completions</vt:lpstr>
      <vt:lpstr>Contacts</vt:lpstr>
      <vt:lpstr>PowerPoint Presentation</vt:lpstr>
    </vt:vector>
  </TitlesOfParts>
  <Company>CSDE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Primack, Claudine</dc:creator>
  <cp:lastModifiedBy>Weiner, Gady</cp:lastModifiedBy>
  <cp:revision>300</cp:revision>
  <cp:lastPrinted>2019-09-05T15:42:28Z</cp:lastPrinted>
  <dcterms:created xsi:type="dcterms:W3CDTF">2016-09-08T17:09:31Z</dcterms:created>
  <dcterms:modified xsi:type="dcterms:W3CDTF">2022-05-04T18:34:29Z</dcterms:modified>
</cp:coreProperties>
</file>