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6" r:id="rId2"/>
    <p:sldMasterId id="2147483688" r:id="rId3"/>
    <p:sldMasterId id="2147483700" r:id="rId4"/>
    <p:sldMasterId id="2147483712" r:id="rId5"/>
    <p:sldMasterId id="2147483725" r:id="rId6"/>
  </p:sldMasterIdLst>
  <p:notesMasterIdLst>
    <p:notesMasterId r:id="rId30"/>
  </p:notesMasterIdLst>
  <p:handoutMasterIdLst>
    <p:handoutMasterId r:id="rId31"/>
  </p:handoutMasterIdLst>
  <p:sldIdLst>
    <p:sldId id="256" r:id="rId7"/>
    <p:sldId id="257" r:id="rId8"/>
    <p:sldId id="396" r:id="rId9"/>
    <p:sldId id="408" r:id="rId10"/>
    <p:sldId id="409" r:id="rId11"/>
    <p:sldId id="410" r:id="rId12"/>
    <p:sldId id="411" r:id="rId13"/>
    <p:sldId id="407" r:id="rId14"/>
    <p:sldId id="412" r:id="rId15"/>
    <p:sldId id="425" r:id="rId16"/>
    <p:sldId id="413" r:id="rId17"/>
    <p:sldId id="414" r:id="rId18"/>
    <p:sldId id="415" r:id="rId19"/>
    <p:sldId id="419" r:id="rId20"/>
    <p:sldId id="420" r:id="rId21"/>
    <p:sldId id="417" r:id="rId22"/>
    <p:sldId id="426" r:id="rId23"/>
    <p:sldId id="421" r:id="rId24"/>
    <p:sldId id="422" r:id="rId25"/>
    <p:sldId id="423" r:id="rId26"/>
    <p:sldId id="424" r:id="rId27"/>
    <p:sldId id="264" r:id="rId28"/>
    <p:sldId id="294" r:id="rId2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3F"/>
    <a:srgbClr val="FF9900"/>
    <a:srgbClr val="009999"/>
    <a:srgbClr val="FAFAFA"/>
    <a:srgbClr val="F7F6FB"/>
    <a:srgbClr val="F5F5F5"/>
    <a:srgbClr val="D2A000"/>
    <a:srgbClr val="E4C9FF"/>
    <a:srgbClr val="F5DC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86973" autoAdjust="0"/>
  </p:normalViewPr>
  <p:slideViewPr>
    <p:cSldViewPr snapToGrid="0">
      <p:cViewPr varScale="1">
        <p:scale>
          <a:sx n="131" d="100"/>
          <a:sy n="131" d="100"/>
        </p:scale>
        <p:origin x="96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4272"/>
    </p:cViewPr>
  </p:sorterViewPr>
  <p:notesViewPr>
    <p:cSldViewPr snapToGrid="0">
      <p:cViewPr varScale="1">
        <p:scale>
          <a:sx n="100" d="100"/>
          <a:sy n="100" d="100"/>
        </p:scale>
        <p:origin x="26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DBE711-A9FB-4C4F-8AE0-A485D3D4E10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726B0E-AA9C-46F1-B28A-E226B9D12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61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F6DE2E-8527-4429-9206-9D6CB90D52D5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7154A1-CB8B-4116-A5AB-93A8C1422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7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r>
              <a:rPr lang="en-US" baseline="0" dirty="0" smtClean="0"/>
              <a:t> DFs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154A1-CB8B-4116-A5AB-93A8C1422C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48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154A1-CB8B-4116-A5AB-93A8C1422C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1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154A1-CB8B-4116-A5AB-93A8C1422C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72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In 2019</a:t>
            </a:r>
            <a:r>
              <a:rPr lang="en-US" b="0" baseline="0" dirty="0" smtClean="0"/>
              <a:t>-20, SDE engaged the services of the Regional Educational Laboratory to conduct a study of TEAM. The report released in 2021 showed a strong correlation between completing TEAM and retaining teachers.  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854899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154A1-CB8B-4116-A5AB-93A8C1422CC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50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154A1-CB8B-4116-A5AB-93A8C1422CC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0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04" y="295386"/>
            <a:ext cx="8260796" cy="62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37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7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08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50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23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18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74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47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67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57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4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7796" y="6126164"/>
            <a:ext cx="489005" cy="365125"/>
          </a:xfrm>
        </p:spPr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CSDElogo_casual_blue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431" y1="85953" x2="36220" y2="91238"/>
                        <a14:foregroundMark x1="54699" y1="85396" x2="57550" y2="89430"/>
                        <a14:foregroundMark x1="80359" y1="86648" x2="80570" y2="89986"/>
                        <a14:foregroundMark x1="87645" y1="86370" x2="87328" y2="92490"/>
                        <a14:foregroundMark x1="9609" y1="54103" x2="9609" y2="54103"/>
                        <a14:foregroundMark x1="4435" y1="51043" x2="4435" y2="51043"/>
                        <a14:foregroundMark x1="7497" y1="52295" x2="7497" y2="52295"/>
                        <a14:backgroundMark x1="46990" y1="18220" x2="46990" y2="18220"/>
                        <a14:backgroundMark x1="49314" y1="15438" x2="49314" y2="15438"/>
                        <a14:backgroundMark x1="50053" y1="19750" x2="50053" y2="19750"/>
                        <a14:backgroundMark x1="37381" y1="46036" x2="37381" y2="46036"/>
                        <a14:backgroundMark x1="34741" y1="52295" x2="34741" y2="52295"/>
                        <a14:backgroundMark x1="28722" y1="58693" x2="28722" y2="58693"/>
                        <a14:backgroundMark x1="57761" y1="20445" x2="57761" y2="20445"/>
                        <a14:backgroundMark x1="59873" y1="22253" x2="59873" y2="22253"/>
                        <a14:backgroundMark x1="52904" y1="25730" x2="52904" y2="25730"/>
                        <a14:backgroundMark x1="55227" y1="23505" x2="55227" y2="23505"/>
                        <a14:backgroundMark x1="54699" y1="19471" x2="54699" y2="19471"/>
                        <a14:backgroundMark x1="67159" y1="20028" x2="67159" y2="20028"/>
                        <a14:backgroundMark x1="53326" y1="6537" x2="53326" y2="6537"/>
                        <a14:backgroundMark x1="51214" y1="7093" x2="51214" y2="7093"/>
                        <a14:backgroundMark x1="51637" y1="4033" x2="51637" y2="4033"/>
                        <a14:backgroundMark x1="11088" y1="41446" x2="11088" y2="41446"/>
                        <a14:backgroundMark x1="25871" y1="95271" x2="25871" y2="95271"/>
                        <a14:backgroundMark x1="23970" y1="95828" x2="23970" y2="95828"/>
                        <a14:backgroundMark x1="45618" y1="66759" x2="45618" y2="66759"/>
                        <a14:backgroundMark x1="47730" y1="69958" x2="47730" y2="69958"/>
                        <a14:backgroundMark x1="53537" y1="70793" x2="53537" y2="70793"/>
                        <a14:backgroundMark x1="69483" y1="27538" x2="69483" y2="27538"/>
                        <a14:backgroundMark x1="10560" y1="48261" x2="10560" y2="48261"/>
                        <a14:backgroundMark x1="23020" y1="17246" x2="23020" y2="17246"/>
                        <a14:backgroundMark x1="22598" y1="13908" x2="22598" y2="13908"/>
                        <a14:backgroundMark x1="25343" y1="12935" x2="25343" y2="12935"/>
                        <a14:backgroundMark x1="31045" y1="18915" x2="31045" y2="18915"/>
                        <a14:backgroundMark x1="29884" y1="15160" x2="29884" y2="15160"/>
                        <a14:backgroundMark x1="29145" y1="17663" x2="29145" y2="17663"/>
                        <a14:backgroundMark x1="12249" y1="23783" x2="12249" y2="23783"/>
                        <a14:backgroundMark x1="12249" y1="29068" x2="12249" y2="29068"/>
                        <a14:backgroundMark x1="8237" y1="28512" x2="8237" y2="28512"/>
                        <a14:backgroundMark x1="10771" y1="21280" x2="10771" y2="21280"/>
                        <a14:backgroundMark x1="19958" y1="22531" x2="19958" y2="22531"/>
                        <a14:backgroundMark x1="18585" y1="19471" x2="18585" y2="19471"/>
                        <a14:backgroundMark x1="27772" y1="61892" x2="27772" y2="61892"/>
                        <a14:backgroundMark x1="31257" y1="57858" x2="31257" y2="57858"/>
                        <a14:backgroundMark x1="81943" y1="50348" x2="81943" y2="50348"/>
                        <a14:backgroundMark x1="81943" y1="47566" x2="81943" y2="47566"/>
                        <a14:backgroundMark x1="84055" y1="47288" x2="84055" y2="47288"/>
                        <a14:backgroundMark x1="89757" y1="54381" x2="89757" y2="54381"/>
                        <a14:backgroundMark x1="98205" y1="59388" x2="98205" y2="59388"/>
                        <a14:backgroundMark x1="86695" y1="68707" x2="86695" y2="68707"/>
                        <a14:backgroundMark x1="87117" y1="65925" x2="87117" y2="65925"/>
                        <a14:backgroundMark x1="71911" y1="33380" x2="71911" y2="33380"/>
                        <a14:backgroundMark x1="43717" y1="17246" x2="43717" y2="17246"/>
                        <a14:backgroundMark x1="45301" y1="15716" x2="45301" y2="15716"/>
                        <a14:backgroundMark x1="41394" y1="24757" x2="41394" y2="24757"/>
                        <a14:backgroundMark x1="42767" y1="22253" x2="42767" y2="22253"/>
                        <a14:backgroundMark x1="45301" y1="25730" x2="45301" y2="25730"/>
                        <a14:backgroundMark x1="48363" y1="8623" x2="48363" y2="8623"/>
                        <a14:backgroundMark x1="49314" y1="3755" x2="49314" y2="3755"/>
                        <a14:backgroundMark x1="58501" y1="4590" x2="58501" y2="4590"/>
                        <a14:backgroundMark x1="58923" y1="8345" x2="58923" y2="8345"/>
                        <a14:backgroundMark x1="69799" y1="17246" x2="69799" y2="17246"/>
                        <a14:backgroundMark x1="63886" y1="22531" x2="63886" y2="22531"/>
                        <a14:backgroundMark x1="25871" y1="40195" x2="25871" y2="40195"/>
                        <a14:backgroundMark x1="24393" y1="45480" x2="24393" y2="45480"/>
                        <a14:backgroundMark x1="17635" y1="40195" x2="17635" y2="40195"/>
                        <a14:backgroundMark x1="22598" y1="44506" x2="22598" y2="44506"/>
                        <a14:backgroundMark x1="19324" y1="49513" x2="19324" y2="49513"/>
                        <a14:backgroundMark x1="18585" y1="44506" x2="18585" y2="44506"/>
                        <a14:backgroundMark x1="22281" y1="31572" x2="22281" y2="31572"/>
                        <a14:backgroundMark x1="19324" y1="32128" x2="19324" y2="32128"/>
                        <a14:backgroundMark x1="23970" y1="26287" x2="23970" y2="26287"/>
                        <a14:backgroundMark x1="41394" y1="38943" x2="41394" y2="38943"/>
                        <a14:backgroundMark x1="27772" y1="67177" x2="27772" y2="67177"/>
                        <a14:backgroundMark x1="80148" y1="61892" x2="80148" y2="61892"/>
                        <a14:backgroundMark x1="75185" y1="70793" x2="75185" y2="70793"/>
                        <a14:backgroundMark x1="77719" y1="73853" x2="77719" y2="73853"/>
                        <a14:backgroundMark x1="64625" y1="64951" x2="64625" y2="64951"/>
                        <a14:backgroundMark x1="66737" y1="64951" x2="66737" y2="64951"/>
                        <a14:backgroundMark x1="62936" y1="61892" x2="62936" y2="61892"/>
                        <a14:backgroundMark x1="73284" y1="51599" x2="73284" y2="51599"/>
                        <a14:backgroundMark x1="67159" y1="50348" x2="67159" y2="50348"/>
                        <a14:backgroundMark x1="69060" y1="59110" x2="69060" y2="59110"/>
                        <a14:backgroundMark x1="70433" y1="54381" x2="70433" y2="54381"/>
                        <a14:backgroundMark x1="68638" y1="54798" x2="68638" y2="54798"/>
                        <a14:backgroundMark x1="62302" y1="45202" x2="62302" y2="45202"/>
                        <a14:backgroundMark x1="60824" y1="41446" x2="60824" y2="41446"/>
                        <a14:backgroundMark x1="48680" y1="65229" x2="48680" y2="65229"/>
                        <a14:backgroundMark x1="44879" y1="55355" x2="44879" y2="55355"/>
                        <a14:backgroundMark x1="49525" y1="48540" x2="49525" y2="48540"/>
                        <a14:backgroundMark x1="52587" y1="46453" x2="52587" y2="46453"/>
                        <a14:backgroundMark x1="62936" y1="33380" x2="62936" y2="33380"/>
                        <a14:backgroundMark x1="64625" y1="32128" x2="64625" y2="32128"/>
                        <a14:backgroundMark x1="77508" y1="60362" x2="77508" y2="60362"/>
                        <a14:backgroundMark x1="80781" y1="59666" x2="80781" y2="59666"/>
                        <a14:backgroundMark x1="43506" y1="60362" x2="43506" y2="60362"/>
                        <a14:backgroundMark x1="35269" y1="20445" x2="35269" y2="20445"/>
                        <a14:backgroundMark x1="87645" y1="49791" x2="87645" y2="49791"/>
                        <a14:backgroundMark x1="89440" y1="50348" x2="89440" y2="50348"/>
                        <a14:backgroundMark x1="78036" y1="63143" x2="78036" y2="63143"/>
                        <a14:backgroundMark x1="58289" y1="63700" x2="58289" y2="63700"/>
                        <a14:backgroundMark x1="22809" y1="86648" x2="22809" y2="86648"/>
                        <a14:backgroundMark x1="24710" y1="32128" x2="24710" y2="32128"/>
                        <a14:backgroundMark x1="62302" y1="28095" x2="62302" y2="28095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4" y="6174133"/>
            <a:ext cx="720908" cy="5473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29040" y="6494311"/>
            <a:ext cx="3957761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25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CONNECTICUT STATE DEPARTMENT OF EDUCATION </a:t>
            </a:r>
            <a:endParaRPr lang="en-US" sz="825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1" y="6721475"/>
            <a:ext cx="7345016" cy="0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12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51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26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9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04" y="295386"/>
            <a:ext cx="8260796" cy="62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45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547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56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9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87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0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68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48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2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687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021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28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77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282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78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843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2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77309" y="6126164"/>
            <a:ext cx="409492" cy="365125"/>
          </a:xfrm>
        </p:spPr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SDElogo_casual_blue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431" y1="85953" x2="36220" y2="91238"/>
                        <a14:foregroundMark x1="54699" y1="85396" x2="57550" y2="89430"/>
                        <a14:foregroundMark x1="80359" y1="86648" x2="80570" y2="89986"/>
                        <a14:foregroundMark x1="87645" y1="86370" x2="87328" y2="92490"/>
                        <a14:foregroundMark x1="9609" y1="54103" x2="9609" y2="54103"/>
                        <a14:foregroundMark x1="4435" y1="51043" x2="4435" y2="51043"/>
                        <a14:foregroundMark x1="7497" y1="52295" x2="7497" y2="52295"/>
                        <a14:backgroundMark x1="46990" y1="18220" x2="46990" y2="18220"/>
                        <a14:backgroundMark x1="49314" y1="15438" x2="49314" y2="15438"/>
                        <a14:backgroundMark x1="50053" y1="19750" x2="50053" y2="19750"/>
                        <a14:backgroundMark x1="37381" y1="46036" x2="37381" y2="46036"/>
                        <a14:backgroundMark x1="34741" y1="52295" x2="34741" y2="52295"/>
                        <a14:backgroundMark x1="28722" y1="58693" x2="28722" y2="58693"/>
                        <a14:backgroundMark x1="57761" y1="20445" x2="57761" y2="20445"/>
                        <a14:backgroundMark x1="59873" y1="22253" x2="59873" y2="22253"/>
                        <a14:backgroundMark x1="52904" y1="25730" x2="52904" y2="25730"/>
                        <a14:backgroundMark x1="55227" y1="23505" x2="55227" y2="23505"/>
                        <a14:backgroundMark x1="54699" y1="19471" x2="54699" y2="19471"/>
                        <a14:backgroundMark x1="67159" y1="20028" x2="67159" y2="20028"/>
                        <a14:backgroundMark x1="53326" y1="6537" x2="53326" y2="6537"/>
                        <a14:backgroundMark x1="51214" y1="7093" x2="51214" y2="7093"/>
                        <a14:backgroundMark x1="51637" y1="4033" x2="51637" y2="4033"/>
                        <a14:backgroundMark x1="11088" y1="41446" x2="11088" y2="41446"/>
                        <a14:backgroundMark x1="25871" y1="95271" x2="25871" y2="95271"/>
                        <a14:backgroundMark x1="23970" y1="95828" x2="23970" y2="95828"/>
                        <a14:backgroundMark x1="45618" y1="66759" x2="45618" y2="66759"/>
                        <a14:backgroundMark x1="47730" y1="69958" x2="47730" y2="69958"/>
                        <a14:backgroundMark x1="53537" y1="70793" x2="53537" y2="70793"/>
                        <a14:backgroundMark x1="69483" y1="27538" x2="69483" y2="27538"/>
                        <a14:backgroundMark x1="10560" y1="48261" x2="10560" y2="48261"/>
                        <a14:backgroundMark x1="23020" y1="17246" x2="23020" y2="17246"/>
                        <a14:backgroundMark x1="22598" y1="13908" x2="22598" y2="13908"/>
                        <a14:backgroundMark x1="25343" y1="12935" x2="25343" y2="12935"/>
                        <a14:backgroundMark x1="31045" y1="18915" x2="31045" y2="18915"/>
                        <a14:backgroundMark x1="29884" y1="15160" x2="29884" y2="15160"/>
                        <a14:backgroundMark x1="29145" y1="17663" x2="29145" y2="17663"/>
                        <a14:backgroundMark x1="12249" y1="23783" x2="12249" y2="23783"/>
                        <a14:backgroundMark x1="12249" y1="29068" x2="12249" y2="29068"/>
                        <a14:backgroundMark x1="8237" y1="28512" x2="8237" y2="28512"/>
                        <a14:backgroundMark x1="10771" y1="21280" x2="10771" y2="21280"/>
                        <a14:backgroundMark x1="19958" y1="22531" x2="19958" y2="22531"/>
                        <a14:backgroundMark x1="18585" y1="19471" x2="18585" y2="19471"/>
                        <a14:backgroundMark x1="27772" y1="61892" x2="27772" y2="61892"/>
                        <a14:backgroundMark x1="31257" y1="57858" x2="31257" y2="57858"/>
                        <a14:backgroundMark x1="81943" y1="50348" x2="81943" y2="50348"/>
                        <a14:backgroundMark x1="81943" y1="47566" x2="81943" y2="47566"/>
                        <a14:backgroundMark x1="84055" y1="47288" x2="84055" y2="47288"/>
                        <a14:backgroundMark x1="89757" y1="54381" x2="89757" y2="54381"/>
                        <a14:backgroundMark x1="98205" y1="59388" x2="98205" y2="59388"/>
                        <a14:backgroundMark x1="86695" y1="68707" x2="86695" y2="68707"/>
                        <a14:backgroundMark x1="87117" y1="65925" x2="87117" y2="65925"/>
                        <a14:backgroundMark x1="71911" y1="33380" x2="71911" y2="33380"/>
                        <a14:backgroundMark x1="43717" y1="17246" x2="43717" y2="17246"/>
                        <a14:backgroundMark x1="45301" y1="15716" x2="45301" y2="15716"/>
                        <a14:backgroundMark x1="41394" y1="24757" x2="41394" y2="24757"/>
                        <a14:backgroundMark x1="42767" y1="22253" x2="42767" y2="22253"/>
                        <a14:backgroundMark x1="45301" y1="25730" x2="45301" y2="25730"/>
                        <a14:backgroundMark x1="48363" y1="8623" x2="48363" y2="8623"/>
                        <a14:backgroundMark x1="49314" y1="3755" x2="49314" y2="3755"/>
                        <a14:backgroundMark x1="58501" y1="4590" x2="58501" y2="4590"/>
                        <a14:backgroundMark x1="58923" y1="8345" x2="58923" y2="8345"/>
                        <a14:backgroundMark x1="69799" y1="17246" x2="69799" y2="17246"/>
                        <a14:backgroundMark x1="63886" y1="22531" x2="63886" y2="22531"/>
                        <a14:backgroundMark x1="25871" y1="40195" x2="25871" y2="40195"/>
                        <a14:backgroundMark x1="24393" y1="45480" x2="24393" y2="45480"/>
                        <a14:backgroundMark x1="17635" y1="40195" x2="17635" y2="40195"/>
                        <a14:backgroundMark x1="22598" y1="44506" x2="22598" y2="44506"/>
                        <a14:backgroundMark x1="19324" y1="49513" x2="19324" y2="49513"/>
                        <a14:backgroundMark x1="18585" y1="44506" x2="18585" y2="44506"/>
                        <a14:backgroundMark x1="22281" y1="31572" x2="22281" y2="31572"/>
                        <a14:backgroundMark x1="19324" y1="32128" x2="19324" y2="32128"/>
                        <a14:backgroundMark x1="23970" y1="26287" x2="23970" y2="26287"/>
                        <a14:backgroundMark x1="41394" y1="38943" x2="41394" y2="38943"/>
                        <a14:backgroundMark x1="27772" y1="67177" x2="27772" y2="67177"/>
                        <a14:backgroundMark x1="80148" y1="61892" x2="80148" y2="61892"/>
                        <a14:backgroundMark x1="75185" y1="70793" x2="75185" y2="70793"/>
                        <a14:backgroundMark x1="77719" y1="73853" x2="77719" y2="73853"/>
                        <a14:backgroundMark x1="64625" y1="64951" x2="64625" y2="64951"/>
                        <a14:backgroundMark x1="66737" y1="64951" x2="66737" y2="64951"/>
                        <a14:backgroundMark x1="62936" y1="61892" x2="62936" y2="61892"/>
                        <a14:backgroundMark x1="73284" y1="51599" x2="73284" y2="51599"/>
                        <a14:backgroundMark x1="67159" y1="50348" x2="67159" y2="50348"/>
                        <a14:backgroundMark x1="69060" y1="59110" x2="69060" y2="59110"/>
                        <a14:backgroundMark x1="70433" y1="54381" x2="70433" y2="54381"/>
                        <a14:backgroundMark x1="68638" y1="54798" x2="68638" y2="54798"/>
                        <a14:backgroundMark x1="62302" y1="45202" x2="62302" y2="45202"/>
                        <a14:backgroundMark x1="60824" y1="41446" x2="60824" y2="41446"/>
                        <a14:backgroundMark x1="48680" y1="65229" x2="48680" y2="65229"/>
                        <a14:backgroundMark x1="44879" y1="55355" x2="44879" y2="55355"/>
                        <a14:backgroundMark x1="49525" y1="48540" x2="49525" y2="48540"/>
                        <a14:backgroundMark x1="52587" y1="46453" x2="52587" y2="46453"/>
                        <a14:backgroundMark x1="62936" y1="33380" x2="62936" y2="33380"/>
                        <a14:backgroundMark x1="64625" y1="32128" x2="64625" y2="32128"/>
                        <a14:backgroundMark x1="77508" y1="60362" x2="77508" y2="60362"/>
                        <a14:backgroundMark x1="80781" y1="59666" x2="80781" y2="59666"/>
                        <a14:backgroundMark x1="43506" y1="60362" x2="43506" y2="60362"/>
                        <a14:backgroundMark x1="35269" y1="20445" x2="35269" y2="20445"/>
                        <a14:backgroundMark x1="87645" y1="49791" x2="87645" y2="49791"/>
                        <a14:backgroundMark x1="89440" y1="50348" x2="89440" y2="50348"/>
                        <a14:backgroundMark x1="78036" y1="63143" x2="78036" y2="63143"/>
                        <a14:backgroundMark x1="58289" y1="63700" x2="58289" y2="63700"/>
                        <a14:backgroundMark x1="22809" y1="86648" x2="22809" y2="86648"/>
                        <a14:backgroundMark x1="24710" y1="32128" x2="24710" y2="32128"/>
                        <a14:backgroundMark x1="62302" y1="28095" x2="62302" y2="28095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4" y="6174133"/>
            <a:ext cx="720908" cy="5473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29040" y="6494311"/>
            <a:ext cx="3957761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25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CONNECTICUT STATE DEPARTMENT OF EDUCATION </a:t>
            </a:r>
            <a:endParaRPr lang="en-US" sz="825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1" y="6721475"/>
            <a:ext cx="7345016" cy="0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066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43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106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943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268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51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9144000" cy="1765190"/>
          </a:xfrm>
          <a:solidFill>
            <a:schemeClr val="accent1">
              <a:lumMod val="50000"/>
            </a:schemeClr>
          </a:solidFill>
        </p:spPr>
        <p:txBody>
          <a:bodyPr anchor="b">
            <a:normAutofit/>
          </a:bodyPr>
          <a:lstStyle>
            <a:lvl1pPr algn="ctr">
              <a:defRPr sz="135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CONNECTICUT STATE DEPARTMENT OF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8902" y="2063368"/>
            <a:ext cx="6858000" cy="3995526"/>
          </a:xfrm>
        </p:spPr>
        <p:txBody>
          <a:bodyPr/>
          <a:lstStyle>
            <a:lvl1pPr marL="0" indent="0" algn="ctr">
              <a:buNone/>
              <a:defRPr sz="280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indent="0" algn="ctr">
              <a:buNone/>
            </a:pPr>
            <a:r>
              <a:rPr lang="en-US" sz="2100" dirty="0" smtClean="0">
                <a:solidFill>
                  <a:srgbClr val="000090"/>
                </a:solidFill>
                <a:latin typeface="Arial"/>
                <a:cs typeface="Arial"/>
              </a:rPr>
              <a:t>Title</a:t>
            </a:r>
          </a:p>
          <a:p>
            <a:pPr marL="0" indent="0" algn="ctr">
              <a:buNone/>
            </a:pPr>
            <a:r>
              <a:rPr lang="en-US" sz="3000" b="1" dirty="0" smtClean="0">
                <a:latin typeface="Arial"/>
                <a:cs typeface="Arial"/>
              </a:rPr>
              <a:t/>
            </a:r>
            <a:br>
              <a:rPr lang="en-US" sz="3000" b="1" dirty="0" smtClean="0">
                <a:latin typeface="Arial"/>
                <a:cs typeface="Arial"/>
              </a:rPr>
            </a:br>
            <a:r>
              <a:rPr lang="en-US" sz="3000" b="1" dirty="0" smtClean="0">
                <a:solidFill>
                  <a:srgbClr val="000000"/>
                </a:solidFill>
                <a:latin typeface="Arial"/>
                <a:cs typeface="Arial"/>
              </a:rPr>
              <a:t>Main </a:t>
            </a:r>
            <a:r>
              <a:rPr lang="en-US" sz="2700" b="1" dirty="0" smtClean="0">
                <a:solidFill>
                  <a:srgbClr val="000000"/>
                </a:solidFill>
                <a:latin typeface="Arial"/>
                <a:cs typeface="Arial"/>
              </a:rPr>
              <a:t>Title</a:t>
            </a:r>
          </a:p>
          <a:p>
            <a:pPr marL="0" indent="0" algn="ctr">
              <a:buNone/>
            </a:pPr>
            <a:endParaRPr lang="en-US" sz="2700" b="1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2700" b="1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15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DATE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6903" y="6356353"/>
            <a:ext cx="498448" cy="365125"/>
          </a:xfrm>
        </p:spPr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444" y="182881"/>
            <a:ext cx="1643271" cy="12324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713508"/>
            <a:ext cx="9144000" cy="10336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67510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69" y="5854787"/>
            <a:ext cx="1002537" cy="79377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520206" y="6624601"/>
            <a:ext cx="6559153" cy="21226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5632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33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9391" y="5893143"/>
            <a:ext cx="7704814" cy="8375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669" y="5854787"/>
            <a:ext cx="1002537" cy="79377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1520206" y="6624601"/>
            <a:ext cx="655915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67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9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72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0672"/>
            <a:ext cx="7886700" cy="1325563"/>
          </a:xfrm>
          <a:solidFill>
            <a:schemeClr val="accent1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669" y="5854787"/>
            <a:ext cx="1002537" cy="79377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1520206" y="6624601"/>
            <a:ext cx="6559153" cy="21226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576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388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594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230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913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180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1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242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6505575"/>
            <a:ext cx="9144000" cy="460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07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—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164" y="571500"/>
            <a:ext cx="8285671" cy="609589"/>
          </a:xfrm>
        </p:spPr>
        <p:txBody>
          <a:bodyPr lIns="0" tIns="0" rIns="0" bIns="0">
            <a:normAutofit/>
          </a:bodyPr>
          <a:lstStyle>
            <a:lvl1pPr>
              <a:defRPr sz="2550" b="0" i="0" baseline="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err="1"/>
              <a:t>Click</a:t>
            </a:r>
            <a:r>
              <a:rPr lang="tr-TR"/>
              <a:t> </a:t>
            </a:r>
            <a:r>
              <a:rPr lang="tr-TR" err="1"/>
              <a:t>to</a:t>
            </a:r>
            <a:r>
              <a:rPr lang="tr-TR"/>
              <a:t> </a:t>
            </a:r>
            <a:r>
              <a:rPr lang="tr-TR" err="1"/>
              <a:t>edit</a:t>
            </a:r>
            <a:r>
              <a:rPr lang="tr-TR"/>
              <a:t> Master </a:t>
            </a:r>
            <a:r>
              <a:rPr lang="tr-TR" err="1"/>
              <a:t>title</a:t>
            </a:r>
            <a:r>
              <a:rPr lang="tr-TR"/>
              <a:t> </a:t>
            </a:r>
            <a:r>
              <a:rPr lang="tr-TR" err="1"/>
              <a:t>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3928" y="6094575"/>
            <a:ext cx="8571384" cy="0"/>
          </a:xfrm>
          <a:prstGeom prst="line">
            <a:avLst/>
          </a:prstGeom>
          <a:ln>
            <a:solidFill>
              <a:srgbClr val="576F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FE308F9-BC56-5F47-879A-9003E64704B1}"/>
              </a:ext>
            </a:extLst>
          </p:cNvPr>
          <p:cNvSpPr>
            <a:spLocks/>
          </p:cNvSpPr>
          <p:nvPr userDrawn="1"/>
        </p:nvSpPr>
        <p:spPr>
          <a:xfrm>
            <a:off x="595" y="0"/>
            <a:ext cx="9142810" cy="190500"/>
          </a:xfrm>
          <a:prstGeom prst="rect">
            <a:avLst/>
          </a:prstGeom>
          <a:solidFill>
            <a:srgbClr val="FBB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15477045-8978-C243-A476-24F64079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779" y="6293196"/>
            <a:ext cx="356508" cy="366183"/>
          </a:xfrm>
        </p:spPr>
        <p:txBody>
          <a:bodyPr/>
          <a:lstStyle>
            <a:lvl1pPr algn="r">
              <a:defRPr>
                <a:solidFill>
                  <a:srgbClr val="576F7F"/>
                </a:solidFill>
              </a:defRPr>
            </a:lvl1pPr>
          </a:lstStyle>
          <a:p>
            <a:fld id="{BA8CF1B3-96A0-D24B-B5C9-B5B93FF4523E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1DBF5-7715-C946-BE0A-5816950E7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688" y="6227853"/>
            <a:ext cx="1428564" cy="449061"/>
          </a:xfrm>
          <a:prstGeom prst="rect">
            <a:avLst/>
          </a:prstGeom>
        </p:spPr>
      </p:pic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A2D9A2B-8B34-F540-99A1-C92EEC6DA8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164" y="1576376"/>
            <a:ext cx="8285672" cy="3803797"/>
          </a:xfrm>
        </p:spPr>
        <p:txBody>
          <a:bodyPr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sz="180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11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err="1"/>
              <a:t>Click</a:t>
            </a:r>
            <a:r>
              <a:rPr lang="tr-TR"/>
              <a:t> </a:t>
            </a:r>
            <a:r>
              <a:rPr lang="tr-TR" err="1"/>
              <a:t>to</a:t>
            </a:r>
            <a:r>
              <a:rPr lang="tr-TR"/>
              <a:t> </a:t>
            </a:r>
            <a:r>
              <a:rPr lang="tr-TR" err="1"/>
              <a:t>edit</a:t>
            </a:r>
            <a:r>
              <a:rPr lang="tr-TR"/>
              <a:t> Master </a:t>
            </a:r>
            <a:r>
              <a:rPr lang="tr-TR" err="1"/>
              <a:t>text</a:t>
            </a:r>
            <a:r>
              <a:rPr lang="tr-TR"/>
              <a:t> </a:t>
            </a:r>
            <a:r>
              <a:rPr lang="tr-TR" err="1"/>
              <a:t>styles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9752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0">
          <p15:clr>
            <a:srgbClr val="FBAE40"/>
          </p15:clr>
        </p15:guide>
        <p15:guide id="2" pos="7681">
          <p15:clr>
            <a:srgbClr val="FBAE40"/>
          </p15:clr>
        </p15:guide>
        <p15:guide id="3" orient="horz" pos="240">
          <p15:clr>
            <a:srgbClr val="FBAE40"/>
          </p15:clr>
        </p15:guide>
        <p15:guide id="4" pos="721">
          <p15:clr>
            <a:srgbClr val="FBAE40"/>
          </p15:clr>
        </p15:guide>
        <p15:guide id="5" pos="14881">
          <p15:clr>
            <a:srgbClr val="FBAE40"/>
          </p15:clr>
        </p15:guide>
        <p15:guide id="6" pos="14641">
          <p15:clr>
            <a:srgbClr val="FBAE40"/>
          </p15:clr>
        </p15:guide>
        <p15:guide id="7" orient="horz" pos="720">
          <p15:clr>
            <a:srgbClr val="FBAE40"/>
          </p15:clr>
        </p15:guide>
        <p15:guide id="8" orient="horz" pos="7200">
          <p15:clr>
            <a:srgbClr val="FBAE40"/>
          </p15:clr>
        </p15:guide>
        <p15:guide id="9" pos="48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386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CAE2-390D-4888-966B-DB0038F97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245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CAE2-390D-4888-966B-DB0038F97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814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CAE2-390D-4888-966B-DB0038F97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305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CAE2-390D-4888-966B-DB0038F97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258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CAE2-390D-4888-966B-DB0038F97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766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CAE2-390D-4888-966B-DB0038F97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153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CAE2-390D-4888-966B-DB0038F97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963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CAE2-390D-4888-966B-DB0038F97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762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CAE2-390D-4888-966B-DB0038F97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584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CAE2-390D-4888-966B-DB0038F97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5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479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CAE2-390D-4888-966B-DB0038F97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217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CAE2-390D-4888-966B-DB0038F97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8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6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0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3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7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8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38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39" r:id="rId14"/>
    <p:sldLayoutId id="2147483740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ECAE2-390D-4888-966B-DB0038F97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8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6" Type="http://schemas.openxmlformats.org/officeDocument/2006/relationships/hyperlink" Target="mailto:ctteam@ct.gov" TargetMode="External"/><Relationship Id="rId5" Type="http://schemas.openxmlformats.org/officeDocument/2006/relationships/hyperlink" Target="mailto:BPatriarca@eastconn.org" TargetMode="Externa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53429" cy="1024217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-180474" y="2164546"/>
            <a:ext cx="9504947" cy="1185743"/>
          </a:xfrm>
        </p:spPr>
        <p:txBody>
          <a:bodyPr>
            <a:normAutofit fontScale="77500" lnSpcReduction="20000"/>
          </a:bodyPr>
          <a:lstStyle/>
          <a:p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District Facilitators</a:t>
            </a:r>
            <a:r>
              <a:rPr lang="en-US" sz="3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8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</a:rPr>
              <a:t>	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823" y="44149"/>
            <a:ext cx="1898621" cy="14328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9066" y="3284509"/>
            <a:ext cx="904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Bridging the journey from preparation through professional practice</a:t>
            </a:r>
            <a:endParaRPr lang="en-US" i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5050" y="4097857"/>
            <a:ext cx="66123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Fall 2021</a:t>
            </a:r>
          </a:p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Ellen Dalton, LEARN</a:t>
            </a:r>
            <a:endParaRPr lang="en-US" sz="2400" dirty="0"/>
          </a:p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Claudine Primack, CSDE, TEAM Program Manager</a:t>
            </a:r>
          </a:p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Gady Weiner, TEAM Data Manager</a:t>
            </a:r>
          </a:p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Christopher Todd, Bureau Chief, Talent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Office 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3334" y="2536941"/>
            <a:ext cx="6315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TEAM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15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Michael Mahony - Retirement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Bahnschrift Light Condensed" panose="020B0502040204020203" pitchFamily="34" charset="0"/>
              </a:rPr>
              <a:t>Michael has been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Bahnschrift Light Condensed" panose="020B0502040204020203" pitchFamily="34" charset="0"/>
              </a:rPr>
              <a:t>the epitome of tech help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Bahnschrift Light Condensed" panose="020B0502040204020203" pitchFamily="34" charset="0"/>
              </a:rPr>
              <a:t>: 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Bahnschrift Light Condensed" panose="020B0502040204020203" pitchFamily="34" charset="0"/>
              </a:rPr>
              <a:t>effective, responsive, and gracious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Bahnschrift Light Condensed" panose="020B0502040204020203" pitchFamily="34" charset="0"/>
              </a:rPr>
              <a:t>!  His support made such a difference as we transitioned to various changes over the years.  Thank you Michael!  We will miss you.  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Bahnschrift Light Condensed" panose="020B0502040204020203" pitchFamily="34" charset="0"/>
              </a:rPr>
              <a:t>Lenore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  <a:latin typeface="Bahnschrift Light Condensed" panose="020B0502040204020203" pitchFamily="34" charset="0"/>
              </a:rPr>
              <a:t>Schneider</a:t>
            </a:r>
          </a:p>
          <a:p>
            <a:endParaRPr lang="en-US" sz="2400" i="1" dirty="0">
              <a:solidFill>
                <a:schemeClr val="accent5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r>
              <a:rPr lang="en-US" dirty="0">
                <a:solidFill>
                  <a:srgbClr val="009999"/>
                </a:solidFill>
                <a:latin typeface="Tekton Pro" panose="020F0603020208020904" pitchFamily="34" charset="0"/>
              </a:rPr>
              <a:t>I would like to thank Mike for all his </a:t>
            </a:r>
            <a:r>
              <a:rPr lang="en-US" b="1" dirty="0">
                <a:solidFill>
                  <a:srgbClr val="009999"/>
                </a:solidFill>
                <a:latin typeface="Tekton Pro" panose="020F0603020208020904" pitchFamily="34" charset="0"/>
              </a:rPr>
              <a:t>years of creativity, </a:t>
            </a:r>
            <a:r>
              <a:rPr lang="en-US" b="1" dirty="0" smtClean="0">
                <a:solidFill>
                  <a:srgbClr val="009999"/>
                </a:solidFill>
                <a:latin typeface="Tekton Pro" panose="020F0603020208020904" pitchFamily="34" charset="0"/>
              </a:rPr>
              <a:t>intelligence, </a:t>
            </a:r>
            <a:r>
              <a:rPr lang="en-US" b="1" dirty="0">
                <a:solidFill>
                  <a:srgbClr val="009999"/>
                </a:solidFill>
                <a:latin typeface="Tekton Pro" panose="020F0603020208020904" pitchFamily="34" charset="0"/>
              </a:rPr>
              <a:t>and specially his patience </a:t>
            </a:r>
            <a:r>
              <a:rPr lang="en-US" dirty="0">
                <a:solidFill>
                  <a:srgbClr val="009999"/>
                </a:solidFill>
                <a:latin typeface="Tekton Pro" panose="020F0603020208020904" pitchFamily="34" charset="0"/>
              </a:rPr>
              <a:t>and prompt response </a:t>
            </a:r>
            <a:r>
              <a:rPr lang="en-US" dirty="0" smtClean="0">
                <a:solidFill>
                  <a:srgbClr val="009999"/>
                </a:solidFill>
                <a:latin typeface="Tekton Pro" panose="020F0603020208020904" pitchFamily="34" charset="0"/>
              </a:rPr>
              <a:t>time! </a:t>
            </a:r>
            <a:r>
              <a:rPr lang="en-US" i="1" dirty="0" smtClean="0">
                <a:solidFill>
                  <a:srgbClr val="009999"/>
                </a:solidFill>
                <a:latin typeface="Tekton Pro" panose="020F0603020208020904" pitchFamily="34" charset="0"/>
              </a:rPr>
              <a:t>Rena Cadro</a:t>
            </a:r>
          </a:p>
          <a:p>
            <a:endParaRPr lang="en-US" i="1" dirty="0" smtClean="0">
              <a:solidFill>
                <a:srgbClr val="009999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FF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Congratulations on your retirement. You will be sorely missed. Thank you for all the </a:t>
            </a:r>
            <a:r>
              <a:rPr lang="en-US" b="1" dirty="0">
                <a:solidFill>
                  <a:srgbClr val="FF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 and support </a:t>
            </a:r>
            <a:r>
              <a:rPr lang="en-US" dirty="0">
                <a:solidFill>
                  <a:srgbClr val="FF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gave me during my first few years in my new HR role. You were </a:t>
            </a:r>
            <a:r>
              <a:rPr lang="en-US" b="1" dirty="0">
                <a:solidFill>
                  <a:srgbClr val="FF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fantastic.</a:t>
            </a:r>
            <a:r>
              <a:rPr lang="en-US" dirty="0">
                <a:solidFill>
                  <a:srgbClr val="FF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Thanks again. </a:t>
            </a:r>
            <a:r>
              <a:rPr lang="en-US" sz="2000" b="1" dirty="0" smtClean="0">
                <a:solidFill>
                  <a:srgbClr val="FF99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</a:t>
            </a:r>
            <a:r>
              <a:rPr lang="en-US" sz="2000" b="1" dirty="0">
                <a:solidFill>
                  <a:srgbClr val="FF99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i="1" dirty="0">
                <a:solidFill>
                  <a:srgbClr val="FF99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Lisa Armstrong</a:t>
            </a:r>
            <a:endParaRPr lang="en-US" i="1" dirty="0">
              <a:solidFill>
                <a:srgbClr val="FF99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33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65003" y="1690691"/>
            <a:ext cx="5578997" cy="492846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8515350" cy="1325563"/>
          </a:xfrm>
        </p:spPr>
        <p:txBody>
          <a:bodyPr/>
          <a:lstStyle/>
          <a:p>
            <a:r>
              <a:rPr lang="en-US" dirty="0" smtClean="0"/>
              <a:t>Module 5 – New Scenarios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12" y="2408482"/>
            <a:ext cx="4820977" cy="306444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6616" y="2247934"/>
            <a:ext cx="27443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small" dirty="0">
                <a:solidFill>
                  <a:schemeClr val="accent5">
                    <a:lumMod val="75000"/>
                  </a:schemeClr>
                </a:solidFill>
              </a:rPr>
              <a:t>Supplemental Scenarios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3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4000" y="3780157"/>
            <a:ext cx="21695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chemeClr val="accent5">
                    <a:lumMod val="75000"/>
                  </a:schemeClr>
                </a:solidFill>
              </a:rPr>
              <a:t>Culturally Responsive Teaching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4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84922" y="1689910"/>
            <a:ext cx="5359078" cy="489608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8515350" cy="1325563"/>
          </a:xfrm>
        </p:spPr>
        <p:txBody>
          <a:bodyPr/>
          <a:lstStyle/>
          <a:p>
            <a:r>
              <a:rPr lang="en-US" dirty="0" smtClean="0"/>
              <a:t>Module 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223" y="1699894"/>
            <a:ext cx="3019359" cy="427423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2000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Being culturally responsive encourages students to feel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a sense of belonging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and helps to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create safe spaces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where all children feel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seen, valued, respected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, and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heard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by teachers with high regard and expectations for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0271" y="2302584"/>
            <a:ext cx="4422529" cy="331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8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44677" y="1690691"/>
            <a:ext cx="4699323" cy="49068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8515350" cy="1325563"/>
          </a:xfrm>
        </p:spPr>
        <p:txBody>
          <a:bodyPr/>
          <a:lstStyle/>
          <a:p>
            <a:r>
              <a:rPr lang="en-US" dirty="0" smtClean="0"/>
              <a:t>Scenario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816028" cy="4351338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Read the context for the scenario</a:t>
            </a:r>
          </a:p>
          <a:p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Read the scenario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7546" y="4213508"/>
            <a:ext cx="30752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Consider the discussion questions provided. </a:t>
            </a:r>
            <a:endParaRPr lang="en-US" sz="2400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886325" y="2230670"/>
            <a:ext cx="3430638" cy="2584329"/>
            <a:chOff x="0" y="0"/>
            <a:chExt cx="1584672" cy="109728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65225" cy="1097281"/>
            </a:xfrm>
            <a:prstGeom prst="rect">
              <a:avLst/>
            </a:prstGeom>
          </p:spPr>
        </p:pic>
        <p:sp>
          <p:nvSpPr>
            <p:cNvPr id="8" name="Text Box 32"/>
            <p:cNvSpPr txBox="1"/>
            <p:nvPr/>
          </p:nvSpPr>
          <p:spPr>
            <a:xfrm>
              <a:off x="731520" y="210996"/>
              <a:ext cx="853152" cy="234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Scenario 1</a:t>
              </a:r>
              <a:r>
                <a:rPr lang="en-US" sz="2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728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44677" y="1690691"/>
            <a:ext cx="4699323" cy="49068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8515350" cy="1325563"/>
          </a:xfrm>
        </p:spPr>
        <p:txBody>
          <a:bodyPr/>
          <a:lstStyle/>
          <a:p>
            <a:r>
              <a:rPr lang="en-US" dirty="0" smtClean="0"/>
              <a:t>Scenario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816028" cy="4351338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Read the context for the scenario</a:t>
            </a:r>
          </a:p>
          <a:p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Read the scenario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7546" y="4213508"/>
            <a:ext cx="30752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Consider the discussion questions provided. </a:t>
            </a:r>
            <a:endParaRPr lang="en-US" sz="2400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886325" y="2230670"/>
            <a:ext cx="3430638" cy="2584329"/>
            <a:chOff x="0" y="0"/>
            <a:chExt cx="1584672" cy="109728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65225" cy="1097281"/>
            </a:xfrm>
            <a:prstGeom prst="rect">
              <a:avLst/>
            </a:prstGeom>
          </p:spPr>
        </p:pic>
        <p:sp>
          <p:nvSpPr>
            <p:cNvPr id="8" name="Text Box 32"/>
            <p:cNvSpPr txBox="1"/>
            <p:nvPr/>
          </p:nvSpPr>
          <p:spPr>
            <a:xfrm>
              <a:off x="731520" y="210996"/>
              <a:ext cx="853152" cy="234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Scenario </a:t>
              </a:r>
              <a:r>
                <a:rPr lang="en-US" sz="28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20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28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44677" y="1690691"/>
            <a:ext cx="4699323" cy="49068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8515350" cy="1325563"/>
          </a:xfrm>
        </p:spPr>
        <p:txBody>
          <a:bodyPr/>
          <a:lstStyle/>
          <a:p>
            <a:r>
              <a:rPr lang="en-US" dirty="0" smtClean="0"/>
              <a:t>Scenario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816028" cy="4351338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Read the context for the scenario</a:t>
            </a:r>
          </a:p>
          <a:p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Read the scenario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7546" y="4213508"/>
            <a:ext cx="30752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Consider the discussion questions provided. </a:t>
            </a:r>
            <a:endParaRPr lang="en-US" sz="2400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886325" y="2230670"/>
            <a:ext cx="3430638" cy="2584329"/>
            <a:chOff x="0" y="0"/>
            <a:chExt cx="1584672" cy="109728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65225" cy="1097281"/>
            </a:xfrm>
            <a:prstGeom prst="rect">
              <a:avLst/>
            </a:prstGeom>
          </p:spPr>
        </p:pic>
        <p:sp>
          <p:nvSpPr>
            <p:cNvPr id="8" name="Text Box 32"/>
            <p:cNvSpPr txBox="1"/>
            <p:nvPr/>
          </p:nvSpPr>
          <p:spPr>
            <a:xfrm>
              <a:off x="731520" y="210996"/>
              <a:ext cx="853152" cy="234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Scenario </a:t>
              </a:r>
              <a:r>
                <a:rPr lang="en-US" sz="28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20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7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98380" y="1507348"/>
            <a:ext cx="4745619" cy="506707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821" y="228020"/>
            <a:ext cx="8411177" cy="1325563"/>
          </a:xfrm>
        </p:spPr>
        <p:txBody>
          <a:bodyPr/>
          <a:lstStyle/>
          <a:p>
            <a:r>
              <a:rPr lang="en-US" dirty="0" smtClean="0"/>
              <a:t>Training Schedule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98247"/>
            <a:ext cx="3480363" cy="427871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All trainings have been posted for the year.</a:t>
            </a:r>
          </a:p>
          <a:p>
            <a:endParaRPr lang="en-US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SDE TEAM Site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106" y="1807471"/>
            <a:ext cx="4233938" cy="401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98380" y="1507348"/>
            <a:ext cx="4745619" cy="506707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821" y="228020"/>
            <a:ext cx="8411177" cy="1325563"/>
          </a:xfrm>
        </p:spPr>
        <p:txBody>
          <a:bodyPr/>
          <a:lstStyle/>
          <a:p>
            <a:r>
              <a:rPr lang="en-US" dirty="0" smtClean="0"/>
              <a:t>New Resources for 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98247"/>
            <a:ext cx="3480363" cy="427871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DF Manual</a:t>
            </a:r>
          </a:p>
          <a:p>
            <a:endParaRPr lang="en-US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Annual Timeline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964" y="1809173"/>
            <a:ext cx="3918450" cy="450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98380" y="1507348"/>
            <a:ext cx="4745619" cy="506707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821" y="228020"/>
            <a:ext cx="8411177" cy="1325563"/>
          </a:xfrm>
        </p:spPr>
        <p:txBody>
          <a:bodyPr/>
          <a:lstStyle/>
          <a:p>
            <a:r>
              <a:rPr lang="en-US" dirty="0" smtClean="0"/>
              <a:t>Beginning Teacher Questionnaire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821" y="1782500"/>
            <a:ext cx="3480363" cy="427871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Reflect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on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educator preparation</a:t>
            </a: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Aligned to CCT and Performance Profiles</a:t>
            </a: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Coursework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and clinical experiences, including student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teaching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onsider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your strengths and areas for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growth</a:t>
            </a: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Inform TEAM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module goal setting and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91" y="2339057"/>
            <a:ext cx="4026596" cy="269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6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98380" y="1507348"/>
            <a:ext cx="4745619" cy="506707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821" y="228020"/>
            <a:ext cx="8411177" cy="1325563"/>
          </a:xfrm>
        </p:spPr>
        <p:txBody>
          <a:bodyPr/>
          <a:lstStyle/>
          <a:p>
            <a:r>
              <a:rPr lang="en-US" dirty="0" smtClean="0"/>
              <a:t>Instructional/Content Coaches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820" y="1657755"/>
            <a:ext cx="3665560" cy="4225087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Complete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2 modules selected from Modules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1-4 and Module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5. </a:t>
            </a:r>
            <a:endParaRPr lang="en-US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Reflect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on the work they do with classroom teachers and the impact of their coaching on the teacher and students. </a:t>
            </a:r>
            <a:endParaRPr lang="en-US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How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is the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IC‘s work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with the classroom teacher(s) improving both teacher(s) and students?</a:t>
            </a:r>
          </a:p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Same Criteria for Success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758" y="2518698"/>
            <a:ext cx="4132778" cy="250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6852" y="1497632"/>
            <a:ext cx="4435544" cy="45550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Welcome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A decade of TEAM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Stats and Achievements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Michael Mahony Retirement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Module 5 – New Scenarios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Training Schedule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Beginning Teacher Survey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Instructional/Content Coaches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New PLUs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TEAM and EDS Update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18464" y="2256162"/>
            <a:ext cx="4495370" cy="3177197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68047" y="7605"/>
            <a:ext cx="7886700" cy="1325563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24F2258D-CF54-2C4E-9726-8648A0B8DDC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60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98380" y="1507348"/>
            <a:ext cx="4745619" cy="506707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821" y="228020"/>
            <a:ext cx="8411177" cy="1325563"/>
          </a:xfrm>
        </p:spPr>
        <p:txBody>
          <a:bodyPr/>
          <a:lstStyle/>
          <a:p>
            <a:r>
              <a:rPr lang="en-US" dirty="0" smtClean="0"/>
              <a:t>New PLUs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820" y="1657755"/>
            <a:ext cx="3665560" cy="422508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TEAM Reflection Papers: Guiding Your Beginning Teacher to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Success</a:t>
            </a:r>
          </a:p>
          <a:p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Coaching Conversations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610" y="2465407"/>
            <a:ext cx="4452848" cy="252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98380" y="1507348"/>
            <a:ext cx="4745619" cy="506707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821" y="228020"/>
            <a:ext cx="8411177" cy="1325563"/>
          </a:xfrm>
        </p:spPr>
        <p:txBody>
          <a:bodyPr/>
          <a:lstStyle/>
          <a:p>
            <a:r>
              <a:rPr lang="en-US" dirty="0" smtClean="0"/>
              <a:t>EDS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820" y="1657755"/>
            <a:ext cx="3721416" cy="422508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EDS opened on the third week of September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15,000 educators are in EDS as of 9/22, expected number is 53,000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Reminder: TEAM list requires assignment information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566" t="12390" r="28936" b="2353"/>
          <a:stretch/>
        </p:blipFill>
        <p:spPr>
          <a:xfrm>
            <a:off x="4512899" y="1713071"/>
            <a:ext cx="4516581" cy="449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184" t="24394" r="2783" b="37234"/>
          <a:stretch/>
        </p:blipFill>
        <p:spPr>
          <a:xfrm>
            <a:off x="906011" y="2491530"/>
            <a:ext cx="7331978" cy="186153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2206" y="4393435"/>
            <a:ext cx="7719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technical questions about TEAM workspaces, please call Briana </a:t>
            </a:r>
            <a:r>
              <a:rPr lang="en-US" dirty="0" err="1" smtClean="0"/>
              <a:t>Patriarca</a:t>
            </a:r>
            <a:r>
              <a:rPr lang="en-US" dirty="0" smtClean="0"/>
              <a:t> at 860-455-1521 or email </a:t>
            </a:r>
            <a:r>
              <a:rPr lang="en-US" smtClean="0"/>
              <a:t>at </a:t>
            </a:r>
            <a:r>
              <a:rPr lang="en-US" smtClean="0">
                <a:hlinkClick r:id="rId5"/>
              </a:rPr>
              <a:t>BPatriarca@eastconn.org</a:t>
            </a:r>
            <a:r>
              <a:rPr lang="en-US" smtClean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questions about certification, please call the certification office at 860-713-6969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206" y="1693827"/>
            <a:ext cx="7830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questions about TEAM, please contact the CSDE</a:t>
            </a:r>
          </a:p>
          <a:p>
            <a:r>
              <a:rPr lang="en-US" dirty="0" smtClean="0"/>
              <a:t>TEAM Program Phone Number: 860-713-6820	Email : </a:t>
            </a:r>
            <a:r>
              <a:rPr lang="en-US" dirty="0" smtClean="0">
                <a:hlinkClick r:id="rId6"/>
              </a:rPr>
              <a:t>ctteam@ct.gov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0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71755"/>
            <a:ext cx="7886700" cy="12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chemeClr val="bg1"/>
                </a:solidFill>
                <a:latin typeface="Adorable" panose="03000600000000020000" pitchFamily="66" charset="0"/>
              </a:rPr>
              <a:t>Thank you!</a:t>
            </a:r>
            <a:endParaRPr lang="en-US" sz="6600" dirty="0">
              <a:solidFill>
                <a:schemeClr val="bg1"/>
              </a:solidFill>
              <a:latin typeface="Adorable" panose="03000600000000020000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17" y="672652"/>
            <a:ext cx="7052309" cy="521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2334605"/>
            <a:ext cx="7886700" cy="1325563"/>
          </a:xfrm>
        </p:spPr>
        <p:txBody>
          <a:bodyPr/>
          <a:lstStyle/>
          <a:p>
            <a:r>
              <a:rPr lang="en-US" dirty="0" smtClean="0"/>
              <a:t>A decade of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421" y="0"/>
            <a:ext cx="597757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0385" y="1543352"/>
            <a:ext cx="27462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20,700</a:t>
            </a:r>
            <a:endParaRPr lang="en-US" sz="6600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048171"/>
            <a:ext cx="2969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Mentors Trained </a:t>
            </a:r>
          </a:p>
        </p:txBody>
      </p:sp>
    </p:spTree>
    <p:extLst>
      <p:ext uri="{BB962C8B-B14F-4D97-AF65-F5344CB8AC3E}">
        <p14:creationId xmlns:p14="http://schemas.microsoft.com/office/powerpoint/2010/main" val="324045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421" y="0"/>
            <a:ext cx="597757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914" y="1553184"/>
            <a:ext cx="3178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18,000+</a:t>
            </a:r>
            <a:endParaRPr lang="en-US" sz="6600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048171"/>
            <a:ext cx="2969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TEAM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Completions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98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421" y="0"/>
            <a:ext cx="597757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914" y="1553184"/>
            <a:ext cx="3178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81,000</a:t>
            </a:r>
            <a:endParaRPr lang="en-US" sz="6600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048171"/>
            <a:ext cx="3166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Papers Reviewed</a:t>
            </a:r>
          </a:p>
        </p:txBody>
      </p:sp>
    </p:spTree>
    <p:extLst>
      <p:ext uri="{BB962C8B-B14F-4D97-AF65-F5344CB8AC3E}">
        <p14:creationId xmlns:p14="http://schemas.microsoft.com/office/powerpoint/2010/main" val="3496227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421" y="0"/>
            <a:ext cx="597757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411" y="776592"/>
            <a:ext cx="3178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80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%</a:t>
            </a:r>
            <a:endParaRPr lang="en-US" sz="7200" b="1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206" y="1898107"/>
            <a:ext cx="316642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Percentage of teachers who remain teaching in CT. 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TEAM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makes a difference in teacher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retention.</a:t>
            </a:r>
            <a:endParaRPr lang="en-US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360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0E99E-94E7-4BBA-87E6-0FC4AF4F6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Teachers who completed more TEAM requirements were more likely to stay in the </a:t>
            </a:r>
            <a:r>
              <a:rPr lang="en-US" sz="2400" b="1" dirty="0"/>
              <a:t>same district </a:t>
            </a:r>
            <a:r>
              <a:rPr lang="en-US" sz="2400" dirty="0"/>
              <a:t>and in the </a:t>
            </a:r>
            <a:r>
              <a:rPr lang="en-US" sz="2400" b="1" dirty="0"/>
              <a:t>CT public school system </a:t>
            </a:r>
            <a:r>
              <a:rPr lang="en-US" sz="2400" dirty="0"/>
              <a:t>after 1 and 3 years of teaching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639225-F9FC-49B3-A8A1-7CFBF742D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12A90C-ED92-40D9-B9F0-4AB17BACB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F1B3-96A0-D24B-B5C9-B5B93FF4523E}" type="slidenum">
              <a:rPr lang="uk-UA" smtClean="0"/>
              <a:pPr/>
              <a:t>8</a:t>
            </a:fld>
            <a:endParaRPr lang="uk-U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5563" y="1690691"/>
            <a:ext cx="7792874" cy="41981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85205B-80D5-4C7E-A725-B2E716930CDB}"/>
              </a:ext>
            </a:extLst>
          </p:cNvPr>
          <p:cNvSpPr txBox="1"/>
          <p:nvPr/>
        </p:nvSpPr>
        <p:spPr>
          <a:xfrm>
            <a:off x="5864213" y="5380173"/>
            <a:ext cx="12937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+mj-lt"/>
                <a:cs typeface="Times New Roman" panose="02020603050405020304" pitchFamily="18" charset="0"/>
              </a:rPr>
              <a:t>(2012/13–2017/18)</a:t>
            </a:r>
          </a:p>
        </p:txBody>
      </p:sp>
    </p:spTree>
    <p:extLst>
      <p:ext uri="{BB962C8B-B14F-4D97-AF65-F5344CB8AC3E}">
        <p14:creationId xmlns:p14="http://schemas.microsoft.com/office/powerpoint/2010/main" val="3481667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Michael Mahony - Retirement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760" y="1690691"/>
            <a:ext cx="8095045" cy="50323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Michael,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our life guard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! Always willing to throw a line of good information when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needed.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I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was saved many times.  Eternal thanks and happy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retirement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. 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~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BG Brown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US" dirty="0">
                <a:solidFill>
                  <a:srgbClr val="008C3F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Mike was always a pleasure to work with! </a:t>
            </a:r>
            <a:r>
              <a:rPr lang="en-US" b="1" dirty="0">
                <a:solidFill>
                  <a:srgbClr val="008C3F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Prompt, professional</a:t>
            </a:r>
            <a:r>
              <a:rPr lang="en-US" dirty="0">
                <a:solidFill>
                  <a:srgbClr val="008C3F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, and a veritable </a:t>
            </a:r>
            <a:r>
              <a:rPr lang="en-US" b="1" dirty="0">
                <a:solidFill>
                  <a:srgbClr val="008C3F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life saver</a:t>
            </a:r>
            <a:r>
              <a:rPr lang="en-US" dirty="0">
                <a:solidFill>
                  <a:srgbClr val="008C3F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!  Wishing him nothing less than the best of luck in a well-deserved retirement</a:t>
            </a:r>
            <a:r>
              <a:rPr lang="en-US" dirty="0" smtClean="0">
                <a:solidFill>
                  <a:srgbClr val="008C3F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! </a:t>
            </a:r>
            <a:r>
              <a:rPr lang="en-US" dirty="0" smtClean="0">
                <a:solidFill>
                  <a:srgbClr val="008C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~</a:t>
            </a:r>
            <a:r>
              <a:rPr lang="en-US" i="1" dirty="0">
                <a:solidFill>
                  <a:srgbClr val="008C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Barbara </a:t>
            </a:r>
            <a:r>
              <a:rPr lang="en-US" i="1" dirty="0" err="1" smtClean="0">
                <a:solidFill>
                  <a:srgbClr val="008C3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Stoliark</a:t>
            </a:r>
            <a:endParaRPr lang="en-US" i="1" dirty="0" smtClean="0">
              <a:solidFill>
                <a:srgbClr val="008C3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i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Michael</a:t>
            </a:r>
            <a:r>
              <a:rPr lang="en-US" dirty="0">
                <a:solidFill>
                  <a:srgbClr val="7030A0"/>
                </a:solidFill>
              </a:rPr>
              <a:t>, Happy retirement.  Thank you for always being at the other end of the mail and </a:t>
            </a:r>
            <a:r>
              <a:rPr lang="en-US" b="1" dirty="0">
                <a:solidFill>
                  <a:srgbClr val="7030A0"/>
                </a:solidFill>
              </a:rPr>
              <a:t>solving all my problems</a:t>
            </a:r>
            <a:r>
              <a:rPr lang="en-US" dirty="0">
                <a:solidFill>
                  <a:srgbClr val="7030A0"/>
                </a:solidFill>
              </a:rPr>
              <a:t>.   You won't be retired but </a:t>
            </a:r>
            <a:r>
              <a:rPr lang="en-US" dirty="0" err="1" smtClean="0">
                <a:solidFill>
                  <a:srgbClr val="7030A0"/>
                </a:solidFill>
              </a:rPr>
              <a:t>refired</a:t>
            </a:r>
            <a:r>
              <a:rPr lang="en-US" dirty="0" smtClean="0">
                <a:solidFill>
                  <a:srgbClr val="7030A0"/>
                </a:solidFill>
              </a:rPr>
              <a:t>! ~</a:t>
            </a:r>
            <a:r>
              <a:rPr lang="en-US" i="1" dirty="0" smtClean="0">
                <a:solidFill>
                  <a:srgbClr val="7030A0"/>
                </a:solidFill>
              </a:rPr>
              <a:t>Marie </a:t>
            </a:r>
            <a:r>
              <a:rPr lang="en-US" i="1" dirty="0">
                <a:solidFill>
                  <a:srgbClr val="7030A0"/>
                </a:solidFill>
              </a:rPr>
              <a:t>Iannazzi</a:t>
            </a:r>
          </a:p>
          <a:p>
            <a:endParaRPr lang="en-US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87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DE" id="{C204DE35-8AEF-4430-A6BE-3B15CD540259}" vid="{57699014-9BFC-46F6-95C1-02CA59C0333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DEppt_template_A.potx" id="{CBE35A33-55DA-49C0-BF64-24A7B473DF36}" vid="{BFB7C7A7-3A56-4E58-8CC6-CAC0A53AA2B9}"/>
    </a:ext>
  </a:extLst>
</a:theme>
</file>

<file path=ppt/theme/theme3.xml><?xml version="1.0" encoding="utf-8"?>
<a:theme xmlns:a="http://schemas.openxmlformats.org/drawingml/2006/main" name="SD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de PRESENTATION.potx" id="{E12D1DCB-61E4-4E18-8C26-DA1DADE32162}" vid="{E238DC6E-655A-43A4-B880-BBB4638AF459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de PRESENTATION.potx" id="{E12D1DCB-61E4-4E18-8C26-DA1DADE32162}" vid="{AD62DB16-39C2-4D82-ACDE-55A4FE6A2BC8}"/>
    </a:ext>
  </a:extLst>
</a:theme>
</file>

<file path=ppt/theme/theme5.xml><?xml version="1.0" encoding="utf-8"?>
<a:theme xmlns:a="http://schemas.openxmlformats.org/drawingml/2006/main" name="Presentation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40D2DFD-EE8D-4C63-A265-5CB895D760CF}" vid="{61B763D2-9C78-4D28-A789-3CD32BBEDCBE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40D2DFD-EE8D-4C63-A265-5CB895D760CF}" vid="{4E631932-879E-4597-B9BE-8918C4F5D2D8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CSDE</Template>
  <TotalTime>52284</TotalTime>
  <Words>773</Words>
  <Application>Microsoft Office PowerPoint</Application>
  <PresentationFormat>On-screen Show (4:3)</PresentationFormat>
  <Paragraphs>132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43" baseType="lpstr">
      <vt:lpstr>Adorable</vt:lpstr>
      <vt:lpstr>Arial</vt:lpstr>
      <vt:lpstr>Arial Rounded MT Bold</vt:lpstr>
      <vt:lpstr>Bahnschrift Light Condensed</vt:lpstr>
      <vt:lpstr>Book Antiqua</vt:lpstr>
      <vt:lpstr>Calibri</vt:lpstr>
      <vt:lpstr>Calibri Light</vt:lpstr>
      <vt:lpstr>Candara</vt:lpstr>
      <vt:lpstr>Comic Sans MS</vt:lpstr>
      <vt:lpstr>Gill Sans MT</vt:lpstr>
      <vt:lpstr>Tekton Pro</vt:lpstr>
      <vt:lpstr>Tempus Sans ITC</vt:lpstr>
      <vt:lpstr>Times New Roman</vt:lpstr>
      <vt:lpstr>Wingdings</vt:lpstr>
      <vt:lpstr>CSDE</vt:lpstr>
      <vt:lpstr>Custom Design</vt:lpstr>
      <vt:lpstr>SDE_Template</vt:lpstr>
      <vt:lpstr>1_Custom Design</vt:lpstr>
      <vt:lpstr>Presentation2</vt:lpstr>
      <vt:lpstr>2_Custom Design</vt:lpstr>
      <vt:lpstr>PowerPoint Presentation</vt:lpstr>
      <vt:lpstr>Agenda</vt:lpstr>
      <vt:lpstr>A decade of TEAM</vt:lpstr>
      <vt:lpstr>PowerPoint Presentation</vt:lpstr>
      <vt:lpstr>PowerPoint Presentation</vt:lpstr>
      <vt:lpstr>PowerPoint Presentation</vt:lpstr>
      <vt:lpstr>PowerPoint Presentation</vt:lpstr>
      <vt:lpstr>Teachers who completed more TEAM requirements were more likely to stay in the same district and in the CT public school system after 1 and 3 years of teaching</vt:lpstr>
      <vt:lpstr>Michael Mahony - Retirement</vt:lpstr>
      <vt:lpstr>Michael Mahony - Retirement</vt:lpstr>
      <vt:lpstr>Module 5 – New Scenarios</vt:lpstr>
      <vt:lpstr>Module 5 </vt:lpstr>
      <vt:lpstr>Scenario 1</vt:lpstr>
      <vt:lpstr>Scenario 2</vt:lpstr>
      <vt:lpstr>Scenario 3</vt:lpstr>
      <vt:lpstr>Training Schedule </vt:lpstr>
      <vt:lpstr>New Resources for DFs</vt:lpstr>
      <vt:lpstr>Beginning Teacher Questionnaire</vt:lpstr>
      <vt:lpstr>Instructional/Content Coaches</vt:lpstr>
      <vt:lpstr>New PLUs</vt:lpstr>
      <vt:lpstr>EDS Update</vt:lpstr>
      <vt:lpstr>Contacts</vt:lpstr>
      <vt:lpstr>PowerPoint Presentation</vt:lpstr>
    </vt:vector>
  </TitlesOfParts>
  <Company>CSDE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Primack, Claudine</dc:creator>
  <cp:lastModifiedBy>Weiner, Gady</cp:lastModifiedBy>
  <cp:revision>262</cp:revision>
  <cp:lastPrinted>2021-09-28T12:51:36Z</cp:lastPrinted>
  <dcterms:created xsi:type="dcterms:W3CDTF">2016-09-08T17:09:31Z</dcterms:created>
  <dcterms:modified xsi:type="dcterms:W3CDTF">2021-10-05T19:37:12Z</dcterms:modified>
</cp:coreProperties>
</file>