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 id="2147483685" r:id="rId4"/>
  </p:sldMasterIdLst>
  <p:notesMasterIdLst>
    <p:notesMasterId r:id="rId39"/>
  </p:notesMasterIdLst>
  <p:handoutMasterIdLst>
    <p:handoutMasterId r:id="rId40"/>
  </p:handoutMasterIdLst>
  <p:sldIdLst>
    <p:sldId id="258" r:id="rId5"/>
    <p:sldId id="295" r:id="rId6"/>
    <p:sldId id="299" r:id="rId7"/>
    <p:sldId id="311" r:id="rId8"/>
    <p:sldId id="312" r:id="rId9"/>
    <p:sldId id="313" r:id="rId10"/>
    <p:sldId id="322" r:id="rId11"/>
    <p:sldId id="323" r:id="rId12"/>
    <p:sldId id="324" r:id="rId13"/>
    <p:sldId id="325" r:id="rId14"/>
    <p:sldId id="296" r:id="rId15"/>
    <p:sldId id="307" r:id="rId16"/>
    <p:sldId id="306" r:id="rId17"/>
    <p:sldId id="308" r:id="rId18"/>
    <p:sldId id="309" r:id="rId19"/>
    <p:sldId id="310" r:id="rId20"/>
    <p:sldId id="298" r:id="rId21"/>
    <p:sldId id="319" r:id="rId22"/>
    <p:sldId id="297" r:id="rId23"/>
    <p:sldId id="305" r:id="rId24"/>
    <p:sldId id="327" r:id="rId25"/>
    <p:sldId id="315" r:id="rId26"/>
    <p:sldId id="316" r:id="rId27"/>
    <p:sldId id="302" r:id="rId28"/>
    <p:sldId id="328" r:id="rId29"/>
    <p:sldId id="304" r:id="rId30"/>
    <p:sldId id="317" r:id="rId31"/>
    <p:sldId id="326" r:id="rId32"/>
    <p:sldId id="318" r:id="rId33"/>
    <p:sldId id="329" r:id="rId34"/>
    <p:sldId id="300" r:id="rId35"/>
    <p:sldId id="320" r:id="rId36"/>
    <p:sldId id="294" r:id="rId37"/>
    <p:sldId id="321"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FF01"/>
    <a:srgbClr val="2C6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84297" autoAdjust="0"/>
  </p:normalViewPr>
  <p:slideViewPr>
    <p:cSldViewPr snapToGrid="0" snapToObjects="1">
      <p:cViewPr varScale="1">
        <p:scale>
          <a:sx n="80" d="100"/>
          <a:sy n="80" d="100"/>
        </p:scale>
        <p:origin x="81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9" d="100"/>
          <a:sy n="99" d="100"/>
        </p:scale>
        <p:origin x="26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42A22E-191A-4C85-8FC7-510024B4E43B}" type="datetimeFigureOut">
              <a:rPr lang="en-US" smtClean="0"/>
              <a:t>10/31/2017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5BF306-3E4F-4331-A55C-9BDCD078943A}" type="slidenum">
              <a:rPr lang="en-US" smtClean="0"/>
              <a:t>‹#›</a:t>
            </a:fld>
            <a:endParaRPr lang="en-US"/>
          </a:p>
        </p:txBody>
      </p:sp>
    </p:spTree>
    <p:extLst>
      <p:ext uri="{BB962C8B-B14F-4D97-AF65-F5344CB8AC3E}">
        <p14:creationId xmlns:p14="http://schemas.microsoft.com/office/powerpoint/2010/main" val="247027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4CBCDF-39A9-4B2D-96A0-0F3F7A93A9A8}" type="datetimeFigureOut">
              <a:rPr lang="en-US" smtClean="0"/>
              <a:t>10/31/2017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AD0267-FB0D-406F-8879-78E317B308BC}" type="slidenum">
              <a:rPr lang="en-US" smtClean="0"/>
              <a:t>‹#›</a:t>
            </a:fld>
            <a:endParaRPr lang="en-US"/>
          </a:p>
        </p:txBody>
      </p:sp>
    </p:spTree>
    <p:extLst>
      <p:ext uri="{BB962C8B-B14F-4D97-AF65-F5344CB8AC3E}">
        <p14:creationId xmlns:p14="http://schemas.microsoft.com/office/powerpoint/2010/main" val="253003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Welcome DFs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Let me introduce myself- brief intro to my role</a:t>
            </a:r>
          </a:p>
          <a:p>
            <a:pPr lvl="0"/>
            <a:r>
              <a:rPr lang="en-US" sz="1200" kern="1200" dirty="0" smtClean="0">
                <a:solidFill>
                  <a:schemeClr val="tx1"/>
                </a:solidFill>
                <a:effectLst/>
                <a:latin typeface="+mn-lt"/>
                <a:ea typeface="+mn-ea"/>
                <a:cs typeface="+mn-cs"/>
              </a:rPr>
              <a:t>Introduce Gady- give a brief intro to your role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Thank you for your ongoing commitment to TEAM. Your role is critical to the success of the beginning teachers in your district.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Who do we have with us today- Please introduce yourselves.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offering this webinar today to help get you ready for this very important role that you have.</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a:t>
            </a:fld>
            <a:endParaRPr lang="en-US"/>
          </a:p>
        </p:txBody>
      </p:sp>
    </p:spTree>
    <p:extLst>
      <p:ext uri="{BB962C8B-B14F-4D97-AF65-F5344CB8AC3E}">
        <p14:creationId xmlns:p14="http://schemas.microsoft.com/office/powerpoint/2010/main" val="106056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Legislation calls for districts to establish a committee to oversee TEAM implementation. The DF is the lead facilitator of the TCC. The TCC is responsible to oversee, plan, implement, and monitor the district’s TEAM Program under the direction of the DF.</a:t>
            </a:r>
          </a:p>
          <a:p>
            <a:endParaRPr lang="en-US" dirty="0" smtClean="0"/>
          </a:p>
          <a:p>
            <a:r>
              <a:rPr lang="en-US" dirty="0" smtClean="0"/>
              <a:t>It is your responsibility to ensure that the TCC meets regularly, knows your district TEAM plan, revises it as required, monitors BTs participation, identifies prospective mentors, ensures training is updated, matches BT and mentors as soon as possible, selects reviewers, monitors mentoring hours, approves stipends and coordinates training and support as needed. </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13</a:t>
            </a:fld>
            <a:endParaRPr lang="en-US"/>
          </a:p>
        </p:txBody>
      </p:sp>
    </p:spTree>
    <p:extLst>
      <p:ext uri="{BB962C8B-B14F-4D97-AF65-F5344CB8AC3E}">
        <p14:creationId xmlns:p14="http://schemas.microsoft.com/office/powerpoint/2010/main" val="137588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TCC is responsible to oversee, plan, implement, and monitor the district’s TEAM Program under the direction of the DF. Consider how the TCC can</a:t>
            </a:r>
            <a:r>
              <a:rPr lang="en-US" baseline="0" dirty="0" smtClean="0"/>
              <a:t> assist you with all of the responsibilities you have. Are there individuals on the TCC who can take on one of the tasks that needs to be accomplished. </a:t>
            </a:r>
            <a:endParaRPr lang="en-US" dirty="0" smtClean="0"/>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14</a:t>
            </a:fld>
            <a:endParaRPr lang="en-US"/>
          </a:p>
        </p:txBody>
      </p:sp>
    </p:spTree>
    <p:extLst>
      <p:ext uri="{BB962C8B-B14F-4D97-AF65-F5344CB8AC3E}">
        <p14:creationId xmlns:p14="http://schemas.microsoft.com/office/powerpoint/2010/main" val="207409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administrator also plays a crucial role </a:t>
            </a:r>
            <a:r>
              <a:rPr lang="en-US" dirty="0" smtClean="0"/>
              <a:t>in the implementation of TEAM.  The adm is an instructional leader who can support a BTs professional learning by sharing resources, providing feedback, helping the BT leverage TEAM to support yearly goals.</a:t>
            </a:r>
          </a:p>
          <a:p>
            <a:endParaRPr lang="en-US" dirty="0" smtClean="0"/>
          </a:p>
          <a:p>
            <a:r>
              <a:rPr lang="en-US" dirty="0" smtClean="0"/>
              <a:t>Adm is required to sign-off on a teacher’s professional learning growth plan (PGAP). The purpose is not to approve the PGAP, but to determine if she or he can support the teacher’s plan and requested resources. This is a good opportunity for the adm to engage the BT in a learning focused conversation, The adm can suggest additional resources and guide the teacher in his or her professional growth</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15</a:t>
            </a:fld>
            <a:endParaRPr lang="en-US"/>
          </a:p>
        </p:txBody>
      </p:sp>
    </p:spTree>
    <p:extLst>
      <p:ext uri="{BB962C8B-B14F-4D97-AF65-F5344CB8AC3E}">
        <p14:creationId xmlns:p14="http://schemas.microsoft.com/office/powerpoint/2010/main" val="35280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Mentors ar</a:t>
            </a:r>
            <a:r>
              <a:rPr lang="en-US" sz="1200" kern="1200" baseline="0" dirty="0" smtClean="0">
                <a:solidFill>
                  <a:schemeClr val="tx1"/>
                </a:solidFill>
                <a:effectLst/>
                <a:latin typeface="+mn-lt"/>
                <a:ea typeface="+mn-ea"/>
                <a:cs typeface="+mn-cs"/>
              </a:rPr>
              <a:t>e </a:t>
            </a:r>
            <a:r>
              <a:rPr lang="en-US" sz="1200" kern="1200" dirty="0" smtClean="0">
                <a:solidFill>
                  <a:schemeClr val="tx1"/>
                </a:solidFill>
                <a:effectLst/>
                <a:latin typeface="+mn-lt"/>
                <a:ea typeface="+mn-ea"/>
                <a:cs typeface="+mn-cs"/>
              </a:rPr>
              <a:t>the key support for BTs - not only in completing TEAM, but in coaching and guiding the BT throughout the first years of induction into the profession?  BTs needs change throughout the year and need someone they trust to provide an ear to listen or someone to collaborate with, or bounce ideas off.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DF, you want to try to make good matches that will results in trusting and supportive relationships. You may also need to intervene in matches that do not seem to be working. It is important that you check in with BTs and mentors frequently to gauge how things are going. BTs are often reluctant to speak up, so it is important that you are aware of what is happening at all times. When DFs don’t do this, we find teachers who are at the end of their time in TEAM, have not had the benefit of a good mentor relationship and may be facing a loss of their certification.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instances, it may be a BT who is not willing to work with a mentor. These situations need to be addressed as soon as possible. Extensions cannot be granted to teachers who simply didn’t participate in TEAM.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DF you should have a plan in place for these kinds of situations. You should talk with your superintendent or HR director about the protocol for addressing these types of circumstance.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Mentors need to build trusting relationships, so often there is a fine line that needs to be carefully navigated. Having a plan in place before you encounter one of these situations can help make handling it much easier. </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16</a:t>
            </a:fld>
            <a:endParaRPr lang="en-US"/>
          </a:p>
        </p:txBody>
      </p:sp>
    </p:spTree>
    <p:extLst>
      <p:ext uri="{BB962C8B-B14F-4D97-AF65-F5344CB8AC3E}">
        <p14:creationId xmlns:p14="http://schemas.microsoft.com/office/powerpoint/2010/main" val="1254553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have enough mentors in your district? Do you have the right mentors to meet the needs of your teachers? How are you recruiting new mentors? Consider not only demonstrated experience, but also race, culture, ethnicity when selecting new mentors. You want to have a pool of mentors who will meet the needs of your beginning teachers.</a:t>
            </a:r>
          </a:p>
          <a:p>
            <a:endParaRPr lang="en-US" baseline="0" dirty="0" smtClean="0"/>
          </a:p>
          <a:p>
            <a:r>
              <a:rPr lang="en-US" baseline="0" dirty="0" smtClean="0"/>
              <a:t>2 BTs can be assigned to a mentor. If a 3</a:t>
            </a:r>
            <a:r>
              <a:rPr lang="en-US" baseline="30000" dirty="0" smtClean="0"/>
              <a:t>rd</a:t>
            </a:r>
            <a:r>
              <a:rPr lang="en-US" baseline="0" dirty="0" smtClean="0"/>
              <a:t> needs to be assigned, you must contact us (Claudine Primack) to get special approval.</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17</a:t>
            </a:fld>
            <a:endParaRPr lang="en-US"/>
          </a:p>
        </p:txBody>
      </p:sp>
    </p:spTree>
    <p:extLst>
      <p:ext uri="{BB962C8B-B14F-4D97-AF65-F5344CB8AC3E}">
        <p14:creationId xmlns:p14="http://schemas.microsoft.com/office/powerpoint/2010/main" val="110643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district may have a plan that includes criteria, you should be familiar with it.  The slide lists some of the criteria that may be considered.</a:t>
            </a:r>
          </a:p>
          <a:p>
            <a:endParaRPr lang="en-US" dirty="0" smtClean="0"/>
          </a:p>
          <a:p>
            <a:r>
              <a:rPr lang="en-US" dirty="0" smtClean="0"/>
              <a:t>Mentors</a:t>
            </a:r>
            <a:r>
              <a:rPr lang="en-US" baseline="0" dirty="0" smtClean="0"/>
              <a:t> must accurately record their mentoring hours in order for the SDE to approve the mentor stipend.</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18</a:t>
            </a:fld>
            <a:endParaRPr lang="en-US"/>
          </a:p>
        </p:txBody>
      </p:sp>
    </p:spTree>
    <p:extLst>
      <p:ext uri="{BB962C8B-B14F-4D97-AF65-F5344CB8AC3E}">
        <p14:creationId xmlns:p14="http://schemas.microsoft.com/office/powerpoint/2010/main" val="415961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a:t>
            </a:r>
            <a:r>
              <a:rPr lang="en-US" baseline="0" dirty="0" smtClean="0"/>
              <a:t> be eligible to participate in TEAM, teachers must meet specific requirements. First, they must have the appropriate certification. Column 1 lists those certifications that teachers must possess in one of the endorsement areas that TEAM is required (see next slide for endorsements). Column 2 speaks to the position the teacher holds or is assigned in their school, which must be in alignment with the certification. Teachers who are teaching in a grade that is outside of their certification, for example, would not be in compliance. A teacher who is teaching in a content area that is different from the endorsement on their certification, would be out of compliance. </a:t>
            </a:r>
          </a:p>
          <a:p>
            <a:endParaRPr lang="en-US" baseline="0" dirty="0" smtClean="0"/>
          </a:p>
          <a:p>
            <a:r>
              <a:rPr lang="en-US" baseline="0" dirty="0" smtClean="0"/>
              <a:t>In order for the system to pick up a teacher who is eligible and required to complete TEAM, both of the requirements in the first two columns must be met. The duration refers to the length of the time in a specific position. Any teacher, with an initial certification, working under that certification either full or part-time, will be required to do TEAM.  However, a teacher who is working in a substitute position under an initial certification must be in the same position for the full year- 10 months. </a:t>
            </a:r>
          </a:p>
        </p:txBody>
      </p:sp>
      <p:sp>
        <p:nvSpPr>
          <p:cNvPr id="4" name="Slide Number Placeholder 3"/>
          <p:cNvSpPr>
            <a:spLocks noGrp="1"/>
          </p:cNvSpPr>
          <p:nvPr>
            <p:ph type="sldNum" sz="quarter" idx="10"/>
          </p:nvPr>
        </p:nvSpPr>
        <p:spPr/>
        <p:txBody>
          <a:bodyPr/>
          <a:lstStyle/>
          <a:p>
            <a:fld id="{DDAD0267-FB0D-406F-8879-78E317B308BC}" type="slidenum">
              <a:rPr lang="en-US" smtClean="0"/>
              <a:t>19</a:t>
            </a:fld>
            <a:endParaRPr lang="en-US"/>
          </a:p>
        </p:txBody>
      </p:sp>
    </p:spTree>
    <p:extLst>
      <p:ext uri="{BB962C8B-B14F-4D97-AF65-F5344CB8AC3E}">
        <p14:creationId xmlns:p14="http://schemas.microsoft.com/office/powerpoint/2010/main" val="392853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endorsement areas for certification. Category I and II are required to participate in TEAM. Teachers in category I will complete 5 modules, teachers in category II will complete 2 modules from modules 1, 2, 3, and 4. Module 5 will not count as one of their two modules. We strongly encourage districts to have all teachers participate in Module 5. However, it won’t count as one of the two module requirement.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20</a:t>
            </a:fld>
            <a:endParaRPr lang="en-US"/>
          </a:p>
        </p:txBody>
      </p:sp>
    </p:spTree>
    <p:extLst>
      <p:ext uri="{BB962C8B-B14F-4D97-AF65-F5344CB8AC3E}">
        <p14:creationId xmlns:p14="http://schemas.microsoft.com/office/powerpoint/2010/main" val="298533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data entry issue that causes teachers to be excluded from TEAM is missing assignment information</a:t>
            </a:r>
            <a:r>
              <a:rPr lang="en-US" baseline="0" dirty="0" smtClean="0"/>
              <a:t> or incorrect info that will cause a compliance error.</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21</a:t>
            </a:fld>
            <a:endParaRPr lang="en-US"/>
          </a:p>
        </p:txBody>
      </p:sp>
    </p:spTree>
    <p:extLst>
      <p:ext uri="{BB962C8B-B14F-4D97-AF65-F5344CB8AC3E}">
        <p14:creationId xmlns:p14="http://schemas.microsoft.com/office/powerpoint/2010/main" val="154068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Entry Dates: </a:t>
            </a:r>
            <a:r>
              <a:rPr lang="en-US" dirty="0" smtClean="0"/>
              <a:t>When teachers are entered</a:t>
            </a:r>
            <a:r>
              <a:rPr lang="en-US" baseline="0" dirty="0" smtClean="0"/>
              <a:t> into the state Educator Data System (EDS) and they meet the requirements to be participate in TEAM, they are assigned an entry date. All teachers hired and entered into EDS prior to October 31, are given a September 1 entry date, Teachers who are hired and entered into EDS beginning on November 1 until February 14 are given a February 15 entry date. Any teacher hired and entered into EDS on February 15 and after will be given a September 1 entry date in the following year. </a:t>
            </a:r>
          </a:p>
          <a:p>
            <a:endParaRPr lang="en-US" baseline="0" dirty="0" smtClean="0"/>
          </a:p>
          <a:p>
            <a:r>
              <a:rPr lang="en-US" b="1" baseline="0" dirty="0" smtClean="0"/>
              <a:t>Expected Completion Dates</a:t>
            </a:r>
            <a:r>
              <a:rPr lang="en-US" baseline="0" dirty="0" smtClean="0"/>
              <a:t>: Category I teachers are expected to complete TEAM in 2 years. They have a third year built in that allows extra time if needed for situations such as a maternity or sick leave, or personal family crisis that may have prevented them from completing TEAM in the two years. DFs do not need to check with the state or request the extra year, you can grant that time as needed. On word of caution, there is no extra stipends in the third year if the full stipend was paid out over the two years. If a teachers has been out or has not worked on TEAM, you may want to reduce the stipend to half or 0 for that year and reserve the money for the extra year that will be needed.</a:t>
            </a:r>
          </a:p>
          <a:p>
            <a:endParaRPr lang="en-US" baseline="0" dirty="0" smtClean="0"/>
          </a:p>
          <a:p>
            <a:r>
              <a:rPr lang="en-US" b="1" baseline="0" dirty="0" smtClean="0"/>
              <a:t>Deadline: </a:t>
            </a:r>
            <a:r>
              <a:rPr lang="en-US" b="0" baseline="0" dirty="0" smtClean="0"/>
              <a:t>The deadline is the end of the 3 years that is provided. If a teacher has not completed TEAM requirements by the end date, he or she will no longer be able to renew his or her certification. If there were extenuating circumstances that prevented the teacher from completing TEAM in the 3 years, the DF can initiate a request for an extension of a deadline. There must be third party documentation to support the request. More information can be found in the TEAM program manual. </a:t>
            </a:r>
            <a:endParaRPr lang="en-US" b="0" dirty="0"/>
          </a:p>
        </p:txBody>
      </p:sp>
      <p:sp>
        <p:nvSpPr>
          <p:cNvPr id="4" name="Slide Number Placeholder 3"/>
          <p:cNvSpPr>
            <a:spLocks noGrp="1"/>
          </p:cNvSpPr>
          <p:nvPr>
            <p:ph type="sldNum" sz="quarter" idx="10"/>
          </p:nvPr>
        </p:nvSpPr>
        <p:spPr/>
        <p:txBody>
          <a:bodyPr/>
          <a:lstStyle/>
          <a:p>
            <a:fld id="{DDAD0267-FB0D-406F-8879-78E317B308BC}" type="slidenum">
              <a:rPr lang="en-US" smtClean="0"/>
              <a:t>22</a:t>
            </a:fld>
            <a:endParaRPr lang="en-US"/>
          </a:p>
        </p:txBody>
      </p:sp>
    </p:spTree>
    <p:extLst>
      <p:ext uri="{BB962C8B-B14F-4D97-AF65-F5344CB8AC3E}">
        <p14:creationId xmlns:p14="http://schemas.microsoft.com/office/powerpoint/2010/main" val="91114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of you are new to this role and we have a few experienced DFs with us as well.  </a:t>
            </a:r>
          </a:p>
          <a:p>
            <a:r>
              <a:rPr lang="en-US" sz="1200" kern="1200" dirty="0" smtClean="0">
                <a:solidFill>
                  <a:schemeClr val="tx1"/>
                </a:solidFill>
                <a:effectLst/>
                <a:latin typeface="+mn-lt"/>
                <a:ea typeface="+mn-ea"/>
                <a:cs typeface="+mn-cs"/>
              </a:rPr>
              <a:t>We will do a quick overview of the TEAM program and requirements. Gady will share information with you about how teachers are entered into TEAM and we will review TEAM entry dates, expected completion dates, and deadlines.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roles and responsibilities of the various TEAM participants is important to fully understand as the DF. The DF is always the first line of communication with all of the various participants.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help prepare you for all of your responsibilities as the DF, we will first review what you need to be attentive to and we will walk you through some of the tools and resources available to assist you in managing all of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we want to share some best practices that DFs are using to support their teachers and mentors. </a:t>
            </a:r>
          </a:p>
          <a:p>
            <a:r>
              <a:rPr lang="en-US" sz="1200" kern="1200" dirty="0" smtClean="0">
                <a:solidFill>
                  <a:schemeClr val="tx1"/>
                </a:solidFill>
                <a:effectLst/>
                <a:latin typeface="+mn-lt"/>
                <a:ea typeface="+mn-ea"/>
                <a:cs typeface="+mn-cs"/>
              </a:rPr>
              <a:t>Then we will open it up to questions.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are presenting, if you need us to provide any additional information, let us know.  We want this webinar to be interactive, so please feel free to ask questions as we go along- you don’t necessarily need to wait to the end.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a:t>
            </a:fld>
            <a:endParaRPr lang="en-US"/>
          </a:p>
        </p:txBody>
      </p:sp>
    </p:spTree>
    <p:extLst>
      <p:ext uri="{BB962C8B-B14F-4D97-AF65-F5344CB8AC3E}">
        <p14:creationId xmlns:p14="http://schemas.microsoft.com/office/powerpoint/2010/main" val="395954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II entry dates</a:t>
            </a:r>
            <a:r>
              <a:rPr lang="en-US" baseline="0" dirty="0" smtClean="0"/>
              <a:t> reflect 1 year to complete TEAM with the option of a second year if needed.</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23</a:t>
            </a:fld>
            <a:endParaRPr lang="en-US"/>
          </a:p>
        </p:txBody>
      </p:sp>
    </p:spTree>
    <p:extLst>
      <p:ext uri="{BB962C8B-B14F-4D97-AF65-F5344CB8AC3E}">
        <p14:creationId xmlns:p14="http://schemas.microsoft.com/office/powerpoint/2010/main" val="150206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option a district chooses,</a:t>
            </a:r>
            <a:r>
              <a:rPr lang="en-US" baseline="0" dirty="0" smtClean="0"/>
              <a:t> all reviewers must participate in an Initial Reviewer Training and be updated annually,</a:t>
            </a:r>
          </a:p>
          <a:p>
            <a:endParaRPr lang="en-US" baseline="0" dirty="0" smtClean="0"/>
          </a:p>
          <a:p>
            <a:r>
              <a:rPr lang="en-US" baseline="0" dirty="0" smtClean="0"/>
              <a:t>For district participating in the regional review- </a:t>
            </a:r>
            <a:r>
              <a:rPr lang="en-US" dirty="0" smtClean="0"/>
              <a:t>A number of district educators trained to review reflection papers (the number of reviewers in a district that need to be trained will be proportionate to the number of beginning teachers in the district who are participating in the program</a:t>
            </a:r>
          </a:p>
          <a:p>
            <a:endParaRPr lang="en-US" dirty="0" smtClean="0"/>
          </a:p>
          <a:p>
            <a:r>
              <a:rPr lang="en-US" dirty="0" smtClean="0"/>
              <a:t>Those</a:t>
            </a:r>
            <a:r>
              <a:rPr lang="en-US" baseline="0" dirty="0" smtClean="0"/>
              <a:t> who selected the in-district option need to be sure that there are enough reviewers available to ensure confidentiality of the BT. If not, you may consider changing to the regional review.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24</a:t>
            </a:fld>
            <a:endParaRPr lang="en-US"/>
          </a:p>
        </p:txBody>
      </p:sp>
    </p:spTree>
    <p:extLst>
      <p:ext uri="{BB962C8B-B14F-4D97-AF65-F5344CB8AC3E}">
        <p14:creationId xmlns:p14="http://schemas.microsoft.com/office/powerpoint/2010/main" val="396180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trained 5 cohorts of Regional </a:t>
            </a:r>
            <a:r>
              <a:rPr lang="en-US" baseline="0" dirty="0" smtClean="0"/>
              <a:t> The training builds on a reviewer’s skills and provides a deeper understanding of the review process. Participants feel confident about their ability to reconcile papers. We would like to train more Regional Chief Reviewers. If you have reviewers who would make a good Regional Chief Reviewer, please send Claudine their names.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25</a:t>
            </a:fld>
            <a:endParaRPr lang="en-US"/>
          </a:p>
        </p:txBody>
      </p:sp>
    </p:spTree>
    <p:extLst>
      <p:ext uri="{BB962C8B-B14F-4D97-AF65-F5344CB8AC3E}">
        <p14:creationId xmlns:p14="http://schemas.microsoft.com/office/powerpoint/2010/main" val="355911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DFs must</a:t>
            </a:r>
            <a:r>
              <a:rPr lang="en-US" baseline="0" dirty="0" smtClean="0"/>
              <a:t> coordinate the oversight of the TEAM program to ensure that it is fully implemented with fidelity to the requirements.  There are several tools available to assist the DF and TCC in this process.</a:t>
            </a:r>
          </a:p>
          <a:p>
            <a:endParaRPr lang="en-US" baseline="0" dirty="0" smtClean="0"/>
          </a:p>
          <a:p>
            <a:r>
              <a:rPr lang="en-US" baseline="0" dirty="0" smtClean="0"/>
              <a:t>Registration- all teachers need to be registered in EDS. Know who is responsible in your district for entering the data into EDS. Problems with teachers not appearing in your list of beginning teachers often is due to not being entered into EDS or being entered incorrectly. Contact Gady Weiner if you need assistance. </a:t>
            </a:r>
          </a:p>
          <a:p>
            <a:endParaRPr lang="en-US" baseline="0" dirty="0" smtClean="0"/>
          </a:p>
          <a:p>
            <a:r>
              <a:rPr lang="en-US" baseline="0" dirty="0" smtClean="0"/>
              <a:t>Assignment of mentors; you may not be the person who is responsible for determining which mentor will work with which BT, but you are responsible for ensuring that all BTs are assigned a mentor as soon as possible. You must also electronically match the BT and mentor so they can work together online. </a:t>
            </a:r>
          </a:p>
          <a:p>
            <a:endParaRPr lang="en-US" baseline="0" dirty="0" smtClean="0"/>
          </a:p>
          <a:p>
            <a:r>
              <a:rPr lang="en-US" baseline="0" dirty="0" smtClean="0"/>
              <a:t>Log- you have the ability to monitor the logs that show how much time teachers and their mentors are working together. You should monitor this frequently. If you notice that no time has been logged, it might be an indication that something is not working in the mentor/BTT relationship. Check in </a:t>
            </a:r>
            <a:r>
              <a:rPr lang="en-US" baseline="0" dirty="0" err="1" smtClean="0"/>
              <a:t>reqularly</a:t>
            </a:r>
            <a:r>
              <a:rPr lang="en-US" baseline="0" dirty="0" smtClean="0"/>
              <a:t> with BT and mentors to gauge how things are going and be proactive in helping resolve problems before it is too late.</a:t>
            </a:r>
          </a:p>
          <a:p>
            <a:endParaRPr lang="en-US" baseline="0" dirty="0" smtClean="0"/>
          </a:p>
          <a:p>
            <a:r>
              <a:rPr lang="en-US" baseline="0" dirty="0" smtClean="0"/>
              <a:t>Timelines, the expected completion date and deadline must be adhered to, but the district can set timelines for each module. Districts who are doing this ensure that their teachers all meet the state required deadlines and complete TEAM on time.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26</a:t>
            </a:fld>
            <a:endParaRPr lang="en-US"/>
          </a:p>
        </p:txBody>
      </p:sp>
    </p:spTree>
    <p:extLst>
      <p:ext uri="{BB962C8B-B14F-4D97-AF65-F5344CB8AC3E}">
        <p14:creationId xmlns:p14="http://schemas.microsoft.com/office/powerpoint/2010/main" val="360275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27</a:t>
            </a:fld>
            <a:endParaRPr lang="en-US"/>
          </a:p>
        </p:txBody>
      </p:sp>
    </p:spTree>
    <p:extLst>
      <p:ext uri="{BB962C8B-B14F-4D97-AF65-F5344CB8AC3E}">
        <p14:creationId xmlns:p14="http://schemas.microsoft.com/office/powerpoint/2010/main" val="289754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a:t>
            </a:r>
            <a:r>
              <a:rPr lang="en-US" baseline="0" dirty="0" smtClean="0"/>
              <a:t> of a log, Mentors should log all of the work they engage in with the BT including helping the BT set up the classroom for the beginning of school, assisting in planning parent conferences, and other general mentoring tasks. Mentorship in not only about TEAM. It is about inducting early career teachers into the profession.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28</a:t>
            </a:fld>
            <a:endParaRPr lang="en-US"/>
          </a:p>
        </p:txBody>
      </p:sp>
    </p:spTree>
    <p:extLst>
      <p:ext uri="{BB962C8B-B14F-4D97-AF65-F5344CB8AC3E}">
        <p14:creationId xmlns:p14="http://schemas.microsoft.com/office/powerpoint/2010/main" val="81587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DF dashboard</a:t>
            </a:r>
            <a:r>
              <a:rPr lang="en-US" baseline="0" dirty="0" smtClean="0"/>
              <a:t> to locate where each of these tools/resources can be found.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29</a:t>
            </a:fld>
            <a:endParaRPr lang="en-US"/>
          </a:p>
        </p:txBody>
      </p:sp>
    </p:spTree>
    <p:extLst>
      <p:ext uri="{BB962C8B-B14F-4D97-AF65-F5344CB8AC3E}">
        <p14:creationId xmlns:p14="http://schemas.microsoft.com/office/powerpoint/2010/main" val="1920248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these best practices. Districts who have</a:t>
            </a:r>
            <a:r>
              <a:rPr lang="en-US" baseline="0" dirty="0" smtClean="0"/>
              <a:t> developed processes to ensure TEAM is fully implemented and that all BTs are given full support in their first few years in the profession, are seeing success with their teachers.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31</a:t>
            </a:fld>
            <a:endParaRPr lang="en-US"/>
          </a:p>
        </p:txBody>
      </p:sp>
    </p:spTree>
    <p:extLst>
      <p:ext uri="{BB962C8B-B14F-4D97-AF65-F5344CB8AC3E}">
        <p14:creationId xmlns:p14="http://schemas.microsoft.com/office/powerpoint/2010/main" val="1078838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where the FAQs</a:t>
            </a:r>
            <a:r>
              <a:rPr lang="en-US" baseline="0" dirty="0" smtClean="0"/>
              <a:t> are located. Encourage them to check for answers before calling. Tell beginning teachers and mentors where they can find answers to their questions as well.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33</a:t>
            </a:fld>
            <a:endParaRPr lang="en-US"/>
          </a:p>
        </p:txBody>
      </p:sp>
    </p:spTree>
    <p:extLst>
      <p:ext uri="{BB962C8B-B14F-4D97-AF65-F5344CB8AC3E}">
        <p14:creationId xmlns:p14="http://schemas.microsoft.com/office/powerpoint/2010/main" val="1767584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all that you do for CT teachers. Without</a:t>
            </a:r>
            <a:r>
              <a:rPr lang="en-US" baseline="0" dirty="0" smtClean="0"/>
              <a:t> your support, TEAM would not function </a:t>
            </a:r>
            <a:r>
              <a:rPr lang="en-US" baseline="0" smtClean="0"/>
              <a:t>as well as it does.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34</a:t>
            </a:fld>
            <a:endParaRPr lang="en-US"/>
          </a:p>
        </p:txBody>
      </p:sp>
    </p:spTree>
    <p:extLst>
      <p:ext uri="{BB962C8B-B14F-4D97-AF65-F5344CB8AC3E}">
        <p14:creationId xmlns:p14="http://schemas.microsoft.com/office/powerpoint/2010/main" val="33060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many of you have been involved in TEAM even prior to taking on this new role, we want to take a few moments to remind everyone about the real purpose behind TEAM.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Research tells us that teachers, new to the profession, need guided support to help ease their transition from preparation to professional practice. While we want teachers who are classroom ready when they begin their first year, we know that they have a great deal to learn.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most important role TEAM plays is helping our newest teachers to develop as professional educators who embrace a mind-set that learning is a life-long skill that leads to improved practice and student growth.  I want to emphasize the importance of professional learning as the basis of TEAM.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entire TEAM module process is designed to support professional learning and growth. Long before CT adopted our professional learning standards, TEAM was built on the belief that professional learning must be personal, relevant, sustained, part of a learning community of practice, data driven, and provide a learning structure that enhances educator growth.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TEAM has a broad impact on more than just beginning teachers- it promotes leadership in mentors.</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a:t>
            </a:fld>
            <a:endParaRPr lang="en-US"/>
          </a:p>
        </p:txBody>
      </p:sp>
    </p:spTree>
    <p:extLst>
      <p:ext uri="{BB962C8B-B14F-4D97-AF65-F5344CB8AC3E}">
        <p14:creationId xmlns:p14="http://schemas.microsoft.com/office/powerpoint/2010/main" val="428031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Effective professional learning is the leverage point with the greatest potential for strengthening and refining the day-to-day performance of teachers. The purpose of professional learning is for educators to develop the knowledge, skills, practices, and dispositions they need to help students perform at higher levels.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TEAM module process is designed to help teachers take an active role in their continuous development and places emphasis on their learning. Teacher and mentors are active partners in determining the content of the BTs learning, how that learning occurs, and how BT will evaluate and communicate its effectiveness.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most educators, professional learning is the singular most accessible means they have to develop the new knowledge, skills, and practices necessary to better meet students' learning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important to help BTs understand that the TEAM process is about their own professional learning, and not merely an act of compliance.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a:t>
            </a:fld>
            <a:endParaRPr lang="en-US"/>
          </a:p>
        </p:txBody>
      </p:sp>
    </p:spTree>
    <p:extLst>
      <p:ext uri="{BB962C8B-B14F-4D97-AF65-F5344CB8AC3E}">
        <p14:creationId xmlns:p14="http://schemas.microsoft.com/office/powerpoint/2010/main" val="63498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Depending on the BT’s endorsement and assignment (Gady will address that in a few minutes) he or she will complete 5 or 2 modules.</a:t>
            </a:r>
          </a:p>
          <a:p>
            <a:r>
              <a:rPr lang="en-US" sz="1200" kern="1200" dirty="0" smtClean="0">
                <a:solidFill>
                  <a:schemeClr val="tx1"/>
                </a:solidFill>
                <a:effectLst/>
                <a:latin typeface="+mn-lt"/>
                <a:ea typeface="+mn-ea"/>
                <a:cs typeface="+mn-cs"/>
              </a:rPr>
              <a:t>The modules align with the CCT which sets the standards and articulates the knowledge, skills, and dispositions CT teachers must have. It is the foundation of effective teaching. Teacher prep programs are based on those standards, educator evaluation is based on those standards and TEAM is based on those standards.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Modules 1-4 require a reflection paper</a:t>
            </a:r>
          </a:p>
        </p:txBody>
      </p:sp>
      <p:sp>
        <p:nvSpPr>
          <p:cNvPr id="4" name="Slide Number Placeholder 3"/>
          <p:cNvSpPr>
            <a:spLocks noGrp="1"/>
          </p:cNvSpPr>
          <p:nvPr>
            <p:ph type="sldNum" sz="quarter" idx="10"/>
          </p:nvPr>
        </p:nvSpPr>
        <p:spPr/>
        <p:txBody>
          <a:bodyPr/>
          <a:lstStyle/>
          <a:p>
            <a:fld id="{DDAD0267-FB0D-406F-8879-78E317B308BC}" type="slidenum">
              <a:rPr lang="en-US" smtClean="0"/>
              <a:t>5</a:t>
            </a:fld>
            <a:endParaRPr lang="en-US"/>
          </a:p>
        </p:txBody>
      </p:sp>
    </p:spTree>
    <p:extLst>
      <p:ext uri="{BB962C8B-B14F-4D97-AF65-F5344CB8AC3E}">
        <p14:creationId xmlns:p14="http://schemas.microsoft.com/office/powerpoint/2010/main" val="8207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5 is different</a:t>
            </a:r>
          </a:p>
          <a:p>
            <a:r>
              <a:rPr lang="en-US" sz="1200" kern="1200" dirty="0" smtClean="0">
                <a:solidFill>
                  <a:schemeClr val="tx1"/>
                </a:solidFill>
                <a:effectLst/>
                <a:latin typeface="+mn-lt"/>
                <a:ea typeface="+mn-ea"/>
                <a:cs typeface="+mn-cs"/>
              </a:rPr>
              <a:t>It does not require a reflection paper</a:t>
            </a:r>
          </a:p>
          <a:p>
            <a:r>
              <a:rPr lang="en-US" sz="1200" kern="1200" dirty="0" smtClean="0">
                <a:solidFill>
                  <a:schemeClr val="tx1"/>
                </a:solidFill>
                <a:effectLst/>
                <a:latin typeface="+mn-lt"/>
                <a:ea typeface="+mn-ea"/>
                <a:cs typeface="+mn-cs"/>
              </a:rPr>
              <a:t>Mod 5 is designed to be a facilitated discussion around ethical dilemmas that teachers might face</a:t>
            </a:r>
          </a:p>
          <a:p>
            <a:r>
              <a:rPr lang="en-US" sz="1200" kern="1200" dirty="0" smtClean="0">
                <a:solidFill>
                  <a:schemeClr val="tx1"/>
                </a:solidFill>
                <a:effectLst/>
                <a:latin typeface="+mn-lt"/>
                <a:ea typeface="+mn-ea"/>
                <a:cs typeface="+mn-cs"/>
              </a:rPr>
              <a:t>Teachers must complete a short online survey and submit it from their workspace in order for it to be complete</a:t>
            </a:r>
            <a:endParaRPr lang="en-US" dirty="0" smtClean="0"/>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a:t>
            </a:fld>
            <a:endParaRPr lang="en-US"/>
          </a:p>
        </p:txBody>
      </p:sp>
    </p:spTree>
    <p:extLst>
      <p:ext uri="{BB962C8B-B14F-4D97-AF65-F5344CB8AC3E}">
        <p14:creationId xmlns:p14="http://schemas.microsoft.com/office/powerpoint/2010/main" val="148496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10</a:t>
            </a:fld>
            <a:endParaRPr lang="en-US"/>
          </a:p>
        </p:txBody>
      </p:sp>
    </p:spTree>
    <p:extLst>
      <p:ext uri="{BB962C8B-B14F-4D97-AF65-F5344CB8AC3E}">
        <p14:creationId xmlns:p14="http://schemas.microsoft.com/office/powerpoint/2010/main" val="134920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was designed to be a district based program. In order for the program to run effectively, the roles and responsibilities of everyone involved in TEAM must be clearly defined. Let’s review each of these roles.</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11</a:t>
            </a:fld>
            <a:endParaRPr lang="en-US"/>
          </a:p>
        </p:txBody>
      </p:sp>
    </p:spTree>
    <p:extLst>
      <p:ext uri="{BB962C8B-B14F-4D97-AF65-F5344CB8AC3E}">
        <p14:creationId xmlns:p14="http://schemas.microsoft.com/office/powerpoint/2010/main" val="157390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Ultimately, the superintendent has the responsibility to ensure that TEAM is being implemented with fidelity to the requirements. Therefore, the superintendent is required to appoint or reappoint a DF who acts as the liaison between the superintendent and everyone else. When teachers have completed all of their TEAM requirements, the super must verify the completion. In some districts, the super relies on the DF to provide this information.</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12</a:t>
            </a:fld>
            <a:endParaRPr lang="en-US"/>
          </a:p>
        </p:txBody>
      </p:sp>
    </p:spTree>
    <p:extLst>
      <p:ext uri="{BB962C8B-B14F-4D97-AF65-F5344CB8AC3E}">
        <p14:creationId xmlns:p14="http://schemas.microsoft.com/office/powerpoint/2010/main" val="1919891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9E514-1017-499F-90A6-7223E284E107}"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pic>
        <p:nvPicPr>
          <p:cNvPr id="7" name="Picture 6"/>
          <p:cNvPicPr>
            <a:picLocks noChangeAspect="1"/>
          </p:cNvPicPr>
          <p:nvPr userDrawn="1"/>
        </p:nvPicPr>
        <p:blipFill>
          <a:blip r:embed="rId2"/>
          <a:stretch>
            <a:fillRect/>
          </a:stretch>
        </p:blipFill>
        <p:spPr>
          <a:xfrm>
            <a:off x="197404" y="295384"/>
            <a:ext cx="8260796" cy="6267231"/>
          </a:xfrm>
          <a:prstGeom prst="rect">
            <a:avLst/>
          </a:prstGeom>
        </p:spPr>
      </p:pic>
    </p:spTree>
    <p:extLst>
      <p:ext uri="{BB962C8B-B14F-4D97-AF65-F5344CB8AC3E}">
        <p14:creationId xmlns:p14="http://schemas.microsoft.com/office/powerpoint/2010/main" val="3480959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F52B-5FA5-4FFE-9DED-6BC95E717422}"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12DD9-B05E-4AC9-B5FE-74A6D0EADFCC}"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1263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7669" y="5854787"/>
            <a:ext cx="1002537" cy="793778"/>
          </a:xfrm>
          <a:prstGeom prst="rect">
            <a:avLst/>
          </a:prstGeom>
        </p:spPr>
      </p:pic>
      <p:cxnSp>
        <p:nvCxnSpPr>
          <p:cNvPr id="8" name="Straight Connector 7"/>
          <p:cNvCxnSpPr/>
          <p:nvPr/>
        </p:nvCxnSpPr>
        <p:spPr>
          <a:xfrm flipV="1">
            <a:off x="1520206" y="6624601"/>
            <a:ext cx="6559153" cy="21226"/>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113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4282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63957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a:solidFill>
            <a:schemeClr val="tx2">
              <a:lumMod val="60000"/>
              <a:lumOff val="40000"/>
            </a:schemeClr>
          </a:solidFill>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749355" y="6116638"/>
            <a:ext cx="754011"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425253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316421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152822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131650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263680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97795" y="6126162"/>
            <a:ext cx="489005" cy="365125"/>
          </a:xfrm>
        </p:spPr>
        <p:txBody>
          <a:bodyPr/>
          <a:lstStyle/>
          <a:p>
            <a:fld id="{24F2258D-CF54-2C4E-9726-8648A0B8DDCC}" type="slidenum">
              <a:rPr lang="en-US" smtClean="0"/>
              <a:t>‹#›</a:t>
            </a:fld>
            <a:endParaRPr lang="en-US" dirty="0"/>
          </a:p>
        </p:txBody>
      </p:sp>
      <p:cxnSp>
        <p:nvCxnSpPr>
          <p:cNvPr id="9" name="Straight Connector 8"/>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2" name="Picture 11"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554069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244347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305131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1414015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CAE27A37-1037-4911-8A14-5C962653C198}" type="datetimeFigureOut">
              <a:rPr lang="en-US" smtClean="0"/>
              <a:t>10/31/2017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318214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DC5B0-E044-4EA4-BBE0-219F5F58D4D3}"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403036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8E6A9-1751-4FB0-A329-2C60AF79B801}"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35996404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16014-4131-4706-8DF1-9A0CAA0D6D6D}"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383016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4C528D-367E-4419-843F-030C9D7896B7}" type="datetime1">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13460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94518-893A-4930-A935-9A5913C4D3E0}" type="datetime1">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64831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C6C87-65C5-40FC-B93D-7FF1390CD09B}" type="datetime1">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02047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80A29-2E8A-41AE-8C29-BCEA258F7FCA}"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589500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5DAAA-34F6-488D-8C36-7DE07F94C1E8}" type="datetime1">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581714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AC848-F599-440A-A77F-2EDC2F99546D}" type="datetime1">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93652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85F2F-93B2-4972-9A8F-8228A91B3BEB}" type="datetime1">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98229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2E26F-547B-463D-8349-4A9ECB05C249}"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364304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9D402-A9CD-4B80-B00B-98629F7836EB}" type="datetime1">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5217860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9E514-1017-499F-90A6-7223E284E107}"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97404" y="295384"/>
            <a:ext cx="8260796" cy="6267231"/>
          </a:xfrm>
          <a:prstGeom prst="rect">
            <a:avLst/>
          </a:prstGeom>
        </p:spPr>
      </p:pic>
    </p:spTree>
    <p:extLst>
      <p:ext uri="{BB962C8B-B14F-4D97-AF65-F5344CB8AC3E}">
        <p14:creationId xmlns:p14="http://schemas.microsoft.com/office/powerpoint/2010/main" val="364153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97795" y="6126162"/>
            <a:ext cx="489005" cy="365125"/>
          </a:xfrm>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2" name="Picture 11"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79376006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80A29-2E8A-41AE-8C29-BCEA258F7FCA}"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5164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277308" y="6126162"/>
            <a:ext cx="409492" cy="365125"/>
          </a:xfrm>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3" name="Picture 12"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5843008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9C6E1-5535-4822-A104-8AD069ED0D2F}" type="datetime1">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138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277308" y="6126162"/>
            <a:ext cx="409492" cy="365125"/>
          </a:xfrm>
        </p:spPr>
        <p:txBody>
          <a:bodyPr/>
          <a:lstStyle/>
          <a:p>
            <a:fld id="{24F2258D-CF54-2C4E-9726-8648A0B8DDCC}" type="slidenum">
              <a:rPr lang="en-US" smtClean="0"/>
              <a:t>‹#›</a:t>
            </a:fld>
            <a:endParaRPr lang="en-US"/>
          </a:p>
        </p:txBody>
      </p:sp>
      <p:cxnSp>
        <p:nvCxnSpPr>
          <p:cNvPr id="11" name="Straight Connector 10"/>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3" name="Picture 12"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4687142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D4996-43C3-48F8-9B72-A205140463CE}" type="datetime1">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71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DE302-A36D-41BB-87ED-6F51254F2439}" type="datetime1">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A0587-7C60-4EAD-971D-9F0C22682E25}" type="datetime1">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746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5A8C5-FC21-4FD5-8338-D70667B656E2}" type="datetime1">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96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F52B-5FA5-4FFE-9DED-6BC95E717422}"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853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12DD9-B05E-4AC9-B5FE-74A6D0EADFCC}"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14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5961480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820860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9C6E1-5535-4822-A104-8AD069ED0D2F}" type="datetime1">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77517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D4996-43C3-48F8-9B72-A205140463CE}" type="datetime1">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DE302-A36D-41BB-87ED-6F51254F2439}" type="datetime1">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A0587-7C60-4EAD-971D-9F0C22682E25}" type="datetime1">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5A8C5-FC21-4FD5-8338-D70667B656E2}" type="datetime1">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1FFA0-0627-49DD-813E-D1BE789EEE06}" type="datetime1">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7" name="Picture 6"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748119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ED331-CA56-4332-B0AC-03390BA5D557}" type="datetime1">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B2DE2-3140-3548-BD9C-DD981A23931E}" type="slidenum">
              <a:rPr lang="en-US" smtClean="0"/>
              <a:t>‹#›</a:t>
            </a:fld>
            <a:endParaRPr lang="en-US"/>
          </a:p>
        </p:txBody>
      </p:sp>
    </p:spTree>
    <p:extLst>
      <p:ext uri="{BB962C8B-B14F-4D97-AF65-F5344CB8AC3E}">
        <p14:creationId xmlns:p14="http://schemas.microsoft.com/office/powerpoint/2010/main" val="179378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1FFA0-0627-49DD-813E-D1BE789EEE06}"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411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tteam.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laudine.primack@ct.gov" TargetMode="External"/><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hyperlink" Target="http://www.ctteam.org/" TargetMode="External"/><Relationship Id="rId4" Type="http://schemas.openxmlformats.org/officeDocument/2006/relationships/hyperlink" Target="mailto:gady.weiner@ct.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5370" y="186457"/>
            <a:ext cx="8713260" cy="189722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cxnSp>
        <p:nvCxnSpPr>
          <p:cNvPr id="16" name="Straight Connector 15"/>
          <p:cNvCxnSpPr/>
          <p:nvPr/>
        </p:nvCxnSpPr>
        <p:spPr>
          <a:xfrm>
            <a:off x="215370" y="2103959"/>
            <a:ext cx="871326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rgbClr val="000090"/>
                </a:solidFill>
              </a:ln>
            </a:endParaRPr>
          </a:p>
        </p:txBody>
      </p:sp>
      <p:sp>
        <p:nvSpPr>
          <p:cNvPr id="2" name="Title 1"/>
          <p:cNvSpPr>
            <a:spLocks noGrp="1"/>
          </p:cNvSpPr>
          <p:nvPr>
            <p:ph type="ctrTitle"/>
          </p:nvPr>
        </p:nvSpPr>
        <p:spPr>
          <a:xfrm>
            <a:off x="685800" y="1815328"/>
            <a:ext cx="7772400" cy="332490"/>
          </a:xfrm>
        </p:spPr>
        <p:txBody>
          <a:bodyPr>
            <a:normAutofit fontScale="90000"/>
          </a:bodyPr>
          <a:lstStyle/>
          <a:p>
            <a:r>
              <a:rPr lang="en-US" sz="2000" spc="100" dirty="0">
                <a:solidFill>
                  <a:srgbClr val="000090"/>
                </a:solidFill>
                <a:latin typeface="Times New Roman"/>
                <a:cs typeface="Times New Roman"/>
              </a:rPr>
              <a:t>CONNECTICUT STATE DEPARTMENT OF EDUCATION </a:t>
            </a:r>
            <a:r>
              <a:rPr lang="en-US" sz="2800" dirty="0" smtClean="0">
                <a:solidFill>
                  <a:srgbClr val="000090"/>
                </a:solidFill>
                <a:latin typeface="Times New Roman"/>
                <a:cs typeface="Times New Roman"/>
              </a:rPr>
              <a:t/>
            </a:r>
            <a:br>
              <a:rPr lang="en-US" sz="2800" dirty="0" smtClean="0">
                <a:solidFill>
                  <a:srgbClr val="000090"/>
                </a:solidFill>
                <a:latin typeface="Times New Roman"/>
                <a:cs typeface="Times New Roman"/>
              </a:rPr>
            </a:br>
            <a:endParaRPr lang="en-US" sz="3600" b="1" dirty="0">
              <a:solidFill>
                <a:srgbClr val="000090"/>
              </a:solidFill>
              <a:latin typeface="Times New Roman"/>
              <a:cs typeface="Times New Roman"/>
            </a:endParaRPr>
          </a:p>
        </p:txBody>
      </p:sp>
      <p:sp>
        <p:nvSpPr>
          <p:cNvPr id="5" name="Content Placeholder 4"/>
          <p:cNvSpPr>
            <a:spLocks noGrp="1"/>
          </p:cNvSpPr>
          <p:nvPr>
            <p:ph type="subTitle" idx="1"/>
          </p:nvPr>
        </p:nvSpPr>
        <p:spPr>
          <a:xfrm>
            <a:off x="215370" y="2411604"/>
            <a:ext cx="8713260" cy="3989410"/>
          </a:xfrm>
        </p:spPr>
        <p:txBody>
          <a:bodyPr>
            <a:normAutofit fontScale="55000" lnSpcReduction="20000"/>
          </a:bodyPr>
          <a:lstStyle/>
          <a:p>
            <a:r>
              <a:rPr lang="en-US" sz="5800" b="1" dirty="0" smtClean="0">
                <a:solidFill>
                  <a:srgbClr val="2C64A0"/>
                </a:solidFill>
                <a:latin typeface="Arial" panose="020B0604020202020204" pitchFamily="34" charset="0"/>
                <a:cs typeface="Arial" panose="020B0604020202020204" pitchFamily="34" charset="0"/>
              </a:rPr>
              <a:t>Welcome District Facilitators</a:t>
            </a:r>
            <a:r>
              <a:rPr lang="en-US" sz="4500" b="1" dirty="0" smtClean="0">
                <a:latin typeface="Arial" panose="020B0604020202020204" pitchFamily="34" charset="0"/>
                <a:cs typeface="Arial" panose="020B0604020202020204" pitchFamily="34" charset="0"/>
              </a:rPr>
              <a:t/>
            </a:r>
            <a:br>
              <a:rPr lang="en-US" sz="4500" b="1" dirty="0" smtClean="0">
                <a:latin typeface="Arial" panose="020B0604020202020204" pitchFamily="34" charset="0"/>
                <a:cs typeface="Arial" panose="020B0604020202020204" pitchFamily="34" charset="0"/>
              </a:rPr>
            </a:br>
            <a:endParaRPr lang="en-US" sz="4500" b="1" dirty="0" smtClean="0">
              <a:latin typeface="Arial" panose="020B0604020202020204" pitchFamily="34" charset="0"/>
              <a:cs typeface="Arial" panose="020B0604020202020204" pitchFamily="34" charset="0"/>
            </a:endParaRPr>
          </a:p>
          <a:p>
            <a:r>
              <a:rPr lang="en-US" sz="3600" i="1" dirty="0" smtClean="0">
                <a:solidFill>
                  <a:schemeClr val="tx2"/>
                </a:solidFill>
                <a:latin typeface="Arial" panose="020B0604020202020204" pitchFamily="34" charset="0"/>
                <a:cs typeface="Arial" panose="020B0604020202020204" pitchFamily="34" charset="0"/>
              </a:rPr>
              <a:t>Bridging the journey from preparation through professional practice</a:t>
            </a:r>
          </a:p>
          <a:p>
            <a:endParaRPr lang="en-US" sz="4500" dirty="0">
              <a:solidFill>
                <a:prstClr val="black"/>
              </a:solidFill>
              <a:latin typeface="Arial" panose="020B0604020202020204" pitchFamily="34" charset="0"/>
              <a:cs typeface="Arial" panose="020B0604020202020204" pitchFamily="34" charset="0"/>
            </a:endParaRPr>
          </a:p>
          <a:p>
            <a:endParaRPr lang="en-US" sz="4000" b="1" dirty="0">
              <a:solidFill>
                <a:srgbClr val="1F497D"/>
              </a:solidFill>
              <a:latin typeface="Arial" panose="020B0604020202020204" pitchFamily="34" charset="0"/>
              <a:cs typeface="Arial" panose="020B0604020202020204" pitchFamily="34" charset="0"/>
            </a:endParaRPr>
          </a:p>
          <a:p>
            <a:endParaRPr lang="en-US" sz="4000" b="1" dirty="0">
              <a:solidFill>
                <a:srgbClr val="1F497D"/>
              </a:solidFill>
              <a:latin typeface="Arial" panose="020B0604020202020204" pitchFamily="34" charset="0"/>
              <a:cs typeface="Arial" panose="020B0604020202020204" pitchFamily="34" charset="0"/>
            </a:endParaRPr>
          </a:p>
          <a:p>
            <a:endParaRPr lang="en-US" sz="4000" i="1" dirty="0">
              <a:solidFill>
                <a:srgbClr val="464646"/>
              </a:solidFill>
              <a:latin typeface="Arial" panose="020B0604020202020204" pitchFamily="34" charset="0"/>
              <a:cs typeface="Arial" panose="020B0604020202020204" pitchFamily="34" charset="0"/>
            </a:endParaRPr>
          </a:p>
          <a:p>
            <a:endParaRPr lang="en-US" sz="4000" i="1" dirty="0">
              <a:solidFill>
                <a:srgbClr val="464646"/>
              </a:solidFill>
              <a:latin typeface="Arial" panose="020B0604020202020204" pitchFamily="34" charset="0"/>
              <a:cs typeface="Arial" panose="020B0604020202020204" pitchFamily="34" charset="0"/>
            </a:endParaRPr>
          </a:p>
          <a:p>
            <a:r>
              <a:rPr lang="en-US" sz="2400" b="1" dirty="0" smtClean="0">
                <a:solidFill>
                  <a:srgbClr val="2C64A0"/>
                </a:solidFill>
                <a:latin typeface="Arial" panose="020B0604020202020204" pitchFamily="34" charset="0"/>
                <a:cs typeface="Arial" panose="020B0604020202020204" pitchFamily="34" charset="0"/>
              </a:rPr>
              <a:t>October 2017</a:t>
            </a:r>
            <a:endParaRPr lang="en-US" sz="2400" b="1" dirty="0">
              <a:solidFill>
                <a:srgbClr val="2C64A0"/>
              </a:solidFill>
              <a:latin typeface="Arial" panose="020B0604020202020204" pitchFamily="34" charset="0"/>
              <a:cs typeface="Arial" panose="020B0604020202020204" pitchFamily="34" charset="0"/>
            </a:endParaRPr>
          </a:p>
          <a:p>
            <a:endParaRPr lang="en-US" sz="2400" b="1" dirty="0">
              <a:solidFill>
                <a:srgbClr val="1F497D"/>
              </a:solidFill>
              <a:latin typeface="Arial" panose="020B0604020202020204" pitchFamily="34" charset="0"/>
              <a:cs typeface="Arial" panose="020B0604020202020204" pitchFamily="34" charset="0"/>
            </a:endParaRPr>
          </a:p>
          <a:p>
            <a:r>
              <a:rPr lang="en-US" sz="3800" b="1" dirty="0">
                <a:solidFill>
                  <a:srgbClr val="1F497D"/>
                </a:solidFill>
                <a:latin typeface="Arial" panose="020B0604020202020204" pitchFamily="34" charset="0"/>
                <a:cs typeface="Arial" panose="020B0604020202020204" pitchFamily="34" charset="0"/>
              </a:rPr>
              <a:t>www.ctteam.org</a:t>
            </a:r>
          </a:p>
        </p:txBody>
      </p:sp>
      <p:pic>
        <p:nvPicPr>
          <p:cNvPr id="13" name="Picture 12" descr="CSDElogo_casual_blue.jp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3803384" y="424333"/>
            <a:ext cx="1351995" cy="10264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77" y="3871578"/>
            <a:ext cx="1197408" cy="1197408"/>
          </a:xfrm>
          <a:prstGeom prst="rect">
            <a:avLst/>
          </a:prstGeom>
        </p:spPr>
      </p:pic>
    </p:spTree>
    <p:extLst>
      <p:ext uri="{BB962C8B-B14F-4D97-AF65-F5344CB8AC3E}">
        <p14:creationId xmlns:p14="http://schemas.microsoft.com/office/powerpoint/2010/main" val="556155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2641" y="87086"/>
            <a:ext cx="8854621" cy="5617028"/>
          </a:xfrm>
          <a:prstGeom prst="rect">
            <a:avLst/>
          </a:prstGeom>
        </p:spPr>
      </p:pic>
    </p:spTree>
    <p:extLst>
      <p:ext uri="{BB962C8B-B14F-4D97-AF65-F5344CB8AC3E}">
        <p14:creationId xmlns:p14="http://schemas.microsoft.com/office/powerpoint/2010/main" val="4068480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57200" y="1408113"/>
            <a:ext cx="8229600" cy="4525963"/>
          </a:xfrm>
        </p:spPr>
        <p:txBody>
          <a:bodyPr/>
          <a:lstStyle/>
          <a:p>
            <a:r>
              <a:rPr lang="en-US" dirty="0">
                <a:latin typeface="Calibri Light" panose="020F0302020204030204" pitchFamily="34" charset="0"/>
              </a:rPr>
              <a:t>Superintendent</a:t>
            </a:r>
          </a:p>
          <a:p>
            <a:r>
              <a:rPr lang="en-US" dirty="0" smtClean="0">
                <a:latin typeface="Calibri Light" panose="020F0302020204030204" pitchFamily="34" charset="0"/>
              </a:rPr>
              <a:t>District Facilitator</a:t>
            </a:r>
            <a:endParaRPr lang="en-US" dirty="0">
              <a:latin typeface="Calibri Light" panose="020F0302020204030204" pitchFamily="34" charset="0"/>
            </a:endParaRPr>
          </a:p>
          <a:p>
            <a:r>
              <a:rPr lang="en-US" dirty="0" smtClean="0">
                <a:latin typeface="Calibri Light" panose="020F0302020204030204" pitchFamily="34" charset="0"/>
              </a:rPr>
              <a:t>TEAM Coordinating Committee</a:t>
            </a:r>
          </a:p>
          <a:p>
            <a:r>
              <a:rPr lang="en-US" dirty="0">
                <a:latin typeface="Calibri Light" panose="020F0302020204030204" pitchFamily="34" charset="0"/>
              </a:rPr>
              <a:t>Administrator</a:t>
            </a:r>
          </a:p>
          <a:p>
            <a:r>
              <a:rPr lang="en-US" dirty="0">
                <a:latin typeface="Calibri Light" panose="020F0302020204030204" pitchFamily="34" charset="0"/>
              </a:rPr>
              <a:t>Mentor</a:t>
            </a:r>
          </a:p>
          <a:p>
            <a:r>
              <a:rPr lang="en-US" dirty="0" smtClean="0">
                <a:latin typeface="Calibri Light" panose="020F0302020204030204" pitchFamily="34" charset="0"/>
              </a:rPr>
              <a:t>Beginning Teachers</a:t>
            </a:r>
          </a:p>
          <a:p>
            <a:r>
              <a:rPr lang="en-US" dirty="0" smtClean="0">
                <a:latin typeface="Calibri Light" panose="020F0302020204030204" pitchFamily="34" charset="0"/>
              </a:rPr>
              <a:t>Reviewer</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2270125"/>
            <a:ext cx="4445000" cy="3340100"/>
          </a:xfrm>
          <a:prstGeom prst="rect">
            <a:avLst/>
          </a:prstGeom>
        </p:spPr>
      </p:pic>
      <p:sp>
        <p:nvSpPr>
          <p:cNvPr id="5" name="TextBox 4"/>
          <p:cNvSpPr txBox="1"/>
          <p:nvPr/>
        </p:nvSpPr>
        <p:spPr>
          <a:xfrm>
            <a:off x="6924675" y="5676900"/>
            <a:ext cx="1619250" cy="646331"/>
          </a:xfrm>
          <a:prstGeom prst="rect">
            <a:avLst/>
          </a:prstGeom>
          <a:solidFill>
            <a:schemeClr val="bg2">
              <a:lumMod val="90000"/>
            </a:schemeClr>
          </a:solidFill>
        </p:spPr>
        <p:txBody>
          <a:bodyPr wrap="square" rtlCol="0">
            <a:spAutoFit/>
          </a:bodyPr>
          <a:lstStyle/>
          <a:p>
            <a:r>
              <a:rPr lang="en-US" dirty="0" smtClean="0"/>
              <a:t>TPM- Section 2 p. 12-14</a:t>
            </a:r>
            <a:endParaRPr lang="en-US" dirty="0"/>
          </a:p>
        </p:txBody>
      </p:sp>
    </p:spTree>
    <p:extLst>
      <p:ext uri="{BB962C8B-B14F-4D97-AF65-F5344CB8AC3E}">
        <p14:creationId xmlns:p14="http://schemas.microsoft.com/office/powerpoint/2010/main" val="2994328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Superintendent</a:t>
            </a:r>
            <a:endParaRPr lang="en-US" dirty="0"/>
          </a:p>
        </p:txBody>
      </p:sp>
      <p:sp>
        <p:nvSpPr>
          <p:cNvPr id="3" name="Content Placeholder 2"/>
          <p:cNvSpPr>
            <a:spLocks noGrp="1"/>
          </p:cNvSpPr>
          <p:nvPr>
            <p:ph idx="1"/>
          </p:nvPr>
        </p:nvSpPr>
        <p:spPr>
          <a:xfrm>
            <a:off x="457200" y="1417638"/>
            <a:ext cx="8229600" cy="4743450"/>
          </a:xfrm>
        </p:spPr>
        <p:txBody>
          <a:bodyPr>
            <a:normAutofit fontScale="92500" lnSpcReduction="10000"/>
          </a:bodyPr>
          <a:lstStyle/>
          <a:p>
            <a:pPr>
              <a:spcAft>
                <a:spcPts val="1200"/>
              </a:spcAft>
            </a:pPr>
            <a:r>
              <a:rPr lang="en-US" dirty="0" smtClean="0"/>
              <a:t>Appoints the DF Annually</a:t>
            </a:r>
          </a:p>
          <a:p>
            <a:pPr>
              <a:spcAft>
                <a:spcPts val="1200"/>
              </a:spcAft>
            </a:pPr>
            <a:r>
              <a:rPr lang="en-US" dirty="0" smtClean="0"/>
              <a:t>Verifies TEAM Completions </a:t>
            </a:r>
          </a:p>
          <a:p>
            <a:pPr lvl="1">
              <a:spcAft>
                <a:spcPts val="1200"/>
              </a:spcAft>
            </a:pPr>
            <a:r>
              <a:rPr lang="en-US" i="1" dirty="0" smtClean="0">
                <a:latin typeface="Calibri Light" panose="020F0302020204030204" pitchFamily="34" charset="0"/>
              </a:rPr>
              <a:t>without </a:t>
            </a:r>
            <a:r>
              <a:rPr lang="en-US" i="1" dirty="0">
                <a:latin typeface="Calibri Light" panose="020F0302020204030204" pitchFamily="34" charset="0"/>
              </a:rPr>
              <a:t>signing off, the BT’s completion is not transferred to the Certification </a:t>
            </a:r>
            <a:r>
              <a:rPr lang="en-US" i="1" dirty="0" smtClean="0">
                <a:latin typeface="Calibri Light" panose="020F0302020204030204" pitchFamily="34" charset="0"/>
              </a:rPr>
              <a:t>Bureau</a:t>
            </a:r>
          </a:p>
          <a:p>
            <a:pPr lvl="1">
              <a:spcAft>
                <a:spcPts val="1200"/>
              </a:spcAft>
            </a:pPr>
            <a:r>
              <a:rPr lang="en-US" i="1" dirty="0">
                <a:latin typeface="Calibri Light" panose="020F0302020204030204" pitchFamily="34" charset="0"/>
              </a:rPr>
              <a:t>Notification is sent to the superintendent via email, </a:t>
            </a:r>
            <a:r>
              <a:rPr lang="en-US" i="1" dirty="0" smtClean="0">
                <a:latin typeface="Calibri Light" panose="020F0302020204030204" pitchFamily="34" charset="0"/>
              </a:rPr>
              <a:t>DF </a:t>
            </a:r>
            <a:r>
              <a:rPr lang="en-US" i="1" dirty="0">
                <a:latin typeface="Calibri Light" panose="020F0302020204030204" pitchFamily="34" charset="0"/>
              </a:rPr>
              <a:t>is </a:t>
            </a:r>
            <a:r>
              <a:rPr lang="en-US" i="1" dirty="0" smtClean="0">
                <a:latin typeface="Calibri Light" panose="020F0302020204030204" pitchFamily="34" charset="0"/>
              </a:rPr>
              <a:t>copied, </a:t>
            </a:r>
          </a:p>
          <a:p>
            <a:pPr lvl="1">
              <a:spcAft>
                <a:spcPts val="1200"/>
              </a:spcAft>
            </a:pPr>
            <a:r>
              <a:rPr lang="en-US" i="1" dirty="0" smtClean="0">
                <a:latin typeface="Calibri Light" panose="020F0302020204030204" pitchFamily="34" charset="0"/>
              </a:rPr>
              <a:t>DF </a:t>
            </a:r>
            <a:r>
              <a:rPr lang="en-US" i="1" dirty="0">
                <a:latin typeface="Calibri Light" panose="020F0302020204030204" pitchFamily="34" charset="0"/>
              </a:rPr>
              <a:t>sees a pending sign-off message on the dashboard</a:t>
            </a:r>
          </a:p>
          <a:p>
            <a:pPr>
              <a:spcAft>
                <a:spcPts val="1200"/>
              </a:spcAft>
            </a:pPr>
            <a:r>
              <a:rPr lang="en-US" dirty="0" smtClean="0"/>
              <a:t>Ensures TCC, DF and Admins Support TEAM</a:t>
            </a:r>
          </a:p>
          <a:p>
            <a:pPr marL="0" indent="0">
              <a:spcAft>
                <a:spcPts val="1200"/>
              </a:spcAft>
              <a:buNone/>
            </a:pPr>
            <a:r>
              <a:rPr lang="en-US" sz="1700" dirty="0" smtClean="0">
                <a:ln w="0"/>
                <a:gradFill>
                  <a:gsLst>
                    <a:gs pos="21000">
                      <a:srgbClr val="53575C"/>
                    </a:gs>
                    <a:gs pos="88000">
                      <a:srgbClr val="C5C7CA"/>
                    </a:gs>
                  </a:gsLst>
                  <a:lin ang="5400000"/>
                </a:gradFill>
              </a:rPr>
              <a:t>															</a:t>
            </a:r>
            <a:endParaRPr lang="en-US" sz="1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0" y="739775"/>
            <a:ext cx="1876425" cy="1876425"/>
          </a:xfrm>
          <a:prstGeom prst="rect">
            <a:avLst/>
          </a:prstGeom>
        </p:spPr>
      </p:pic>
    </p:spTree>
    <p:extLst>
      <p:ext uri="{BB962C8B-B14F-4D97-AF65-F5344CB8AC3E}">
        <p14:creationId xmlns:p14="http://schemas.microsoft.com/office/powerpoint/2010/main" val="6336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Facilitator (DF)</a:t>
            </a:r>
          </a:p>
        </p:txBody>
      </p:sp>
      <p:sp>
        <p:nvSpPr>
          <p:cNvPr id="3" name="Content Placeholder 2"/>
          <p:cNvSpPr>
            <a:spLocks noGrp="1"/>
          </p:cNvSpPr>
          <p:nvPr>
            <p:ph idx="1"/>
          </p:nvPr>
        </p:nvSpPr>
        <p:spPr/>
        <p:txBody>
          <a:bodyPr/>
          <a:lstStyle/>
          <a:p>
            <a:r>
              <a:rPr lang="en-US" b="1" dirty="0" smtClean="0">
                <a:solidFill>
                  <a:schemeClr val="tx2">
                    <a:lumMod val="75000"/>
                  </a:schemeClr>
                </a:solidFill>
                <a:latin typeface="Calibri bold" panose="020F0702030404030204" pitchFamily="34" charset="0"/>
              </a:rPr>
              <a:t>Leads</a:t>
            </a:r>
            <a:r>
              <a:rPr lang="en-US" dirty="0" smtClean="0">
                <a:latin typeface="Calibri Light" panose="020F0302020204030204" pitchFamily="34" charset="0"/>
              </a:rPr>
              <a:t> </a:t>
            </a:r>
            <a:r>
              <a:rPr lang="en-US" dirty="0">
                <a:latin typeface="Calibri Light" panose="020F0302020204030204" pitchFamily="34" charset="0"/>
              </a:rPr>
              <a:t>the TEAM Coordinating Committee </a:t>
            </a:r>
            <a:endParaRPr lang="en-US" dirty="0" smtClean="0">
              <a:latin typeface="Calibri Light" panose="020F0302020204030204" pitchFamily="34" charset="0"/>
            </a:endParaRPr>
          </a:p>
          <a:p>
            <a:pPr marL="0" indent="0">
              <a:buNone/>
            </a:pPr>
            <a:endParaRPr lang="en-US" dirty="0" smtClean="0">
              <a:latin typeface="Calibri Light" panose="020F0302020204030204" pitchFamily="34" charset="0"/>
            </a:endParaRPr>
          </a:p>
          <a:p>
            <a:r>
              <a:rPr lang="en-US" dirty="0" smtClean="0">
                <a:latin typeface="Calibri Light" panose="020F0302020204030204" pitchFamily="34" charset="0"/>
              </a:rPr>
              <a:t>Functions </a:t>
            </a:r>
            <a:r>
              <a:rPr lang="en-US" dirty="0">
                <a:latin typeface="Calibri Light" panose="020F0302020204030204" pitchFamily="34" charset="0"/>
              </a:rPr>
              <a:t>as </a:t>
            </a:r>
            <a:r>
              <a:rPr lang="en-US" b="1" dirty="0">
                <a:solidFill>
                  <a:schemeClr val="tx2">
                    <a:lumMod val="75000"/>
                  </a:schemeClr>
                </a:solidFill>
                <a:latin typeface="Calibri bold" panose="020F0702030404030204" pitchFamily="34" charset="0"/>
              </a:rPr>
              <a:t>liaison</a:t>
            </a:r>
            <a:r>
              <a:rPr lang="en-US" dirty="0">
                <a:latin typeface="Calibri Light" panose="020F0302020204030204" pitchFamily="34" charset="0"/>
              </a:rPr>
              <a:t> between the CSDE, the district, the beginning teachers, and the mentors regarding requirements of the TEAM program.</a:t>
            </a:r>
          </a:p>
        </p:txBody>
      </p:sp>
    </p:spTree>
    <p:extLst>
      <p:ext uri="{BB962C8B-B14F-4D97-AF65-F5344CB8AC3E}">
        <p14:creationId xmlns:p14="http://schemas.microsoft.com/office/powerpoint/2010/main" val="945881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Coordinating Committee</a:t>
            </a:r>
            <a:endParaRPr lang="en-US" dirty="0"/>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r>
              <a:rPr lang="en-US" dirty="0">
                <a:latin typeface="Calibri Light" panose="020F0302020204030204" pitchFamily="34" charset="0"/>
              </a:rPr>
              <a:t>Legislation requires districts to form a local or regional TEAM coordinating committee or committees (TCC) to </a:t>
            </a:r>
            <a:r>
              <a:rPr lang="en-US" sz="3300" b="1" dirty="0">
                <a:solidFill>
                  <a:schemeClr val="tx2">
                    <a:lumMod val="75000"/>
                  </a:schemeClr>
                </a:solidFill>
                <a:latin typeface="Calibri Light" panose="020F0302020204030204" pitchFamily="34" charset="0"/>
              </a:rPr>
              <a:t>oversee, plan</a:t>
            </a:r>
            <a:r>
              <a:rPr lang="en-US" sz="3300" dirty="0">
                <a:solidFill>
                  <a:schemeClr val="tx2">
                    <a:lumMod val="75000"/>
                  </a:schemeClr>
                </a:solidFill>
                <a:latin typeface="Calibri Light" panose="020F0302020204030204" pitchFamily="34" charset="0"/>
              </a:rPr>
              <a:t>, </a:t>
            </a:r>
            <a:r>
              <a:rPr lang="en-US" sz="3300" b="1" dirty="0">
                <a:solidFill>
                  <a:schemeClr val="tx2">
                    <a:lumMod val="75000"/>
                  </a:schemeClr>
                </a:solidFill>
                <a:latin typeface="Calibri Light" panose="020F0302020204030204" pitchFamily="34" charset="0"/>
              </a:rPr>
              <a:t>implement</a:t>
            </a:r>
            <a:r>
              <a:rPr lang="en-US" dirty="0">
                <a:latin typeface="Calibri Light" panose="020F0302020204030204" pitchFamily="34" charset="0"/>
              </a:rPr>
              <a:t>, and </a:t>
            </a:r>
            <a:r>
              <a:rPr lang="en-US" sz="3300" b="1" dirty="0">
                <a:solidFill>
                  <a:schemeClr val="tx2">
                    <a:lumMod val="75000"/>
                  </a:schemeClr>
                </a:solidFill>
                <a:latin typeface="Calibri Light" panose="020F0302020204030204" pitchFamily="34" charset="0"/>
              </a:rPr>
              <a:t>monitor</a:t>
            </a:r>
            <a:r>
              <a:rPr lang="en-US" dirty="0">
                <a:latin typeface="Calibri Light" panose="020F0302020204030204" pitchFamily="34" charset="0"/>
              </a:rPr>
              <a:t> the district’s TEAM Program </a:t>
            </a:r>
            <a:r>
              <a:rPr lang="en-US" sz="3300" b="1" dirty="0">
                <a:solidFill>
                  <a:schemeClr val="tx2">
                    <a:lumMod val="75000"/>
                  </a:schemeClr>
                </a:solidFill>
                <a:latin typeface="Calibri Light" panose="020F0302020204030204" pitchFamily="34" charset="0"/>
              </a:rPr>
              <a:t>under the direction of the DF</a:t>
            </a:r>
            <a:r>
              <a:rPr lang="en-US" dirty="0" smtClean="0">
                <a:latin typeface="Calibri Light" panose="020F0302020204030204" pitchFamily="34" charset="0"/>
              </a:rPr>
              <a:t>.</a:t>
            </a:r>
          </a:p>
          <a:p>
            <a:pPr marL="0" indent="0">
              <a:buNone/>
            </a:pPr>
            <a:endParaRPr lang="en-US" dirty="0" smtClean="0">
              <a:latin typeface="Calibri Light" panose="020F0302020204030204" pitchFamily="34" charset="0"/>
            </a:endParaRPr>
          </a:p>
          <a:p>
            <a:r>
              <a:rPr lang="en-US" dirty="0" smtClean="0">
                <a:latin typeface="Calibri Light" panose="020F0302020204030204" pitchFamily="34" charset="0"/>
              </a:rPr>
              <a:t>Must </a:t>
            </a:r>
            <a:r>
              <a:rPr lang="en-US" dirty="0">
                <a:latin typeface="Calibri Light" panose="020F0302020204030204" pitchFamily="34" charset="0"/>
              </a:rPr>
              <a:t>include a </a:t>
            </a:r>
            <a:r>
              <a:rPr lang="en-US" sz="3300" b="1" dirty="0">
                <a:solidFill>
                  <a:schemeClr val="tx2">
                    <a:lumMod val="75000"/>
                  </a:schemeClr>
                </a:solidFill>
                <a:latin typeface="Calibri Light" panose="020F0302020204030204" pitchFamily="34" charset="0"/>
              </a:rPr>
              <a:t>minimum of four certified professional employees</a:t>
            </a:r>
            <a:r>
              <a:rPr lang="en-US" b="1" dirty="0">
                <a:effectLst>
                  <a:outerShdw blurRad="38100" dist="38100" dir="2700000" algn="tl">
                    <a:srgbClr val="000000">
                      <a:alpha val="43137"/>
                    </a:srgbClr>
                  </a:outerShdw>
                </a:effectLst>
                <a:latin typeface="Calibri Light" panose="020F0302020204030204" pitchFamily="34" charset="0"/>
              </a:rPr>
              <a:t> </a:t>
            </a:r>
            <a:r>
              <a:rPr lang="en-US" dirty="0">
                <a:latin typeface="Calibri Light" panose="020F0302020204030204" pitchFamily="34" charset="0"/>
              </a:rPr>
              <a:t>including representation from, but not limited to, </a:t>
            </a:r>
            <a:r>
              <a:rPr lang="en-US" dirty="0" smtClean="0">
                <a:latin typeface="Calibri Light" panose="020F0302020204030204" pitchFamily="34" charset="0"/>
              </a:rPr>
              <a:t>a </a:t>
            </a:r>
            <a:r>
              <a:rPr lang="en-US" dirty="0">
                <a:latin typeface="Calibri Light" panose="020F0302020204030204" pitchFamily="34" charset="0"/>
              </a:rPr>
              <a:t>trained </a:t>
            </a:r>
            <a:r>
              <a:rPr lang="en-US" sz="3300" b="1" dirty="0">
                <a:solidFill>
                  <a:schemeClr val="tx2">
                    <a:lumMod val="75000"/>
                  </a:schemeClr>
                </a:solidFill>
                <a:latin typeface="Calibri Light" panose="020F0302020204030204" pitchFamily="34" charset="0"/>
              </a:rPr>
              <a:t>mentor</a:t>
            </a:r>
            <a:r>
              <a:rPr lang="en-US" b="1" dirty="0">
                <a:solidFill>
                  <a:schemeClr val="tx2">
                    <a:lumMod val="75000"/>
                  </a:schemeClr>
                </a:solidFill>
                <a:latin typeface="Calibri Light" panose="020F0302020204030204" pitchFamily="34" charset="0"/>
              </a:rPr>
              <a:t> </a:t>
            </a:r>
            <a:r>
              <a:rPr lang="en-US" dirty="0">
                <a:latin typeface="Calibri Light" panose="020F0302020204030204" pitchFamily="34" charset="0"/>
              </a:rPr>
              <a:t>teacher, an </a:t>
            </a:r>
            <a:r>
              <a:rPr lang="en-US" sz="3300" b="1" dirty="0">
                <a:solidFill>
                  <a:schemeClr val="tx2">
                    <a:lumMod val="75000"/>
                  </a:schemeClr>
                </a:solidFill>
                <a:latin typeface="Calibri Light" panose="020F0302020204030204" pitchFamily="34" charset="0"/>
              </a:rPr>
              <a:t>administrator</a:t>
            </a:r>
            <a:r>
              <a:rPr lang="en-US" dirty="0">
                <a:solidFill>
                  <a:schemeClr val="tx2">
                    <a:lumMod val="75000"/>
                  </a:schemeClr>
                </a:solidFill>
                <a:latin typeface="Calibri Light" panose="020F0302020204030204" pitchFamily="34" charset="0"/>
              </a:rPr>
              <a:t>, </a:t>
            </a:r>
            <a:r>
              <a:rPr lang="en-US" dirty="0">
                <a:latin typeface="Calibri Light" panose="020F0302020204030204" pitchFamily="34" charset="0"/>
              </a:rPr>
              <a:t>and</a:t>
            </a:r>
            <a:r>
              <a:rPr lang="en-US" dirty="0">
                <a:solidFill>
                  <a:schemeClr val="tx2">
                    <a:lumMod val="75000"/>
                  </a:schemeClr>
                </a:solidFill>
                <a:latin typeface="Calibri Light" panose="020F0302020204030204" pitchFamily="34" charset="0"/>
              </a:rPr>
              <a:t> </a:t>
            </a:r>
            <a:r>
              <a:rPr lang="en-US" sz="3300" b="1" dirty="0" smtClean="0">
                <a:solidFill>
                  <a:schemeClr val="tx2">
                    <a:lumMod val="75000"/>
                  </a:schemeClr>
                </a:solidFill>
                <a:latin typeface="Calibri Light" panose="020F0302020204030204" pitchFamily="34" charset="0"/>
              </a:rPr>
              <a:t>representatives </a:t>
            </a:r>
            <a:r>
              <a:rPr lang="en-US" sz="3300" b="1" dirty="0">
                <a:solidFill>
                  <a:schemeClr val="tx2">
                    <a:lumMod val="75000"/>
                  </a:schemeClr>
                </a:solidFill>
                <a:latin typeface="Calibri Light" panose="020F0302020204030204" pitchFamily="34" charset="0"/>
              </a:rPr>
              <a:t>of the exclusive bargaining representative </a:t>
            </a:r>
            <a:r>
              <a:rPr lang="en-US" dirty="0">
                <a:latin typeface="Calibri Light" panose="020F0302020204030204" pitchFamily="34" charset="0"/>
              </a:rPr>
              <a:t>for certified employees, based on district size.</a:t>
            </a:r>
          </a:p>
        </p:txBody>
      </p:sp>
      <p:sp>
        <p:nvSpPr>
          <p:cNvPr id="5" name="Rectangle 4"/>
          <p:cNvSpPr/>
          <p:nvPr/>
        </p:nvSpPr>
        <p:spPr>
          <a:xfrm>
            <a:off x="7086601" y="5508625"/>
            <a:ext cx="1600200"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p. 13 - 14</a:t>
            </a:r>
            <a:endParaRPr lang="en-US" dirty="0">
              <a:solidFill>
                <a:schemeClr val="tx1"/>
              </a:solidFill>
            </a:endParaRPr>
          </a:p>
        </p:txBody>
      </p:sp>
    </p:spTree>
    <p:extLst>
      <p:ext uri="{BB962C8B-B14F-4D97-AF65-F5344CB8AC3E}">
        <p14:creationId xmlns:p14="http://schemas.microsoft.com/office/powerpoint/2010/main" val="335899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a:t>
            </a:r>
          </a:p>
        </p:txBody>
      </p:sp>
      <p:sp>
        <p:nvSpPr>
          <p:cNvPr id="3" name="Content Placeholder 2"/>
          <p:cNvSpPr>
            <a:spLocks noGrp="1"/>
          </p:cNvSpPr>
          <p:nvPr>
            <p:ph idx="1"/>
          </p:nvPr>
        </p:nvSpPr>
        <p:spPr>
          <a:xfrm>
            <a:off x="457118" y="3021011"/>
            <a:ext cx="8229682" cy="3287713"/>
          </a:xfrm>
        </p:spPr>
        <p:txBody>
          <a:bodyPr>
            <a:normAutofit/>
          </a:bodyPr>
          <a:lstStyle/>
          <a:p>
            <a:endParaRPr lang="en-US" sz="2000" dirty="0" smtClean="0">
              <a:latin typeface="Calibri Light" panose="020F0302020204030204" pitchFamily="34" charset="0"/>
            </a:endParaRPr>
          </a:p>
          <a:p>
            <a:r>
              <a:rPr lang="en-US" b="1" dirty="0" smtClean="0">
                <a:latin typeface="Calibri bold" panose="020F0702030404030204" pitchFamily="34" charset="0"/>
              </a:rPr>
              <a:t>Signs off on the PGAP</a:t>
            </a:r>
          </a:p>
          <a:p>
            <a:pPr lvl="1">
              <a:buFont typeface="Calibri Light" panose="020F0302020204030204" pitchFamily="34" charset="0"/>
              <a:buChar char="–"/>
            </a:pPr>
            <a:r>
              <a:rPr lang="en-US" i="1" dirty="0" smtClean="0">
                <a:latin typeface="Calibri Light" panose="020F0302020204030204" pitchFamily="34" charset="0"/>
              </a:rPr>
              <a:t>Determines </a:t>
            </a:r>
            <a:r>
              <a:rPr lang="en-US" i="1" dirty="0">
                <a:latin typeface="Calibri Light" panose="020F0302020204030204" pitchFamily="34" charset="0"/>
              </a:rPr>
              <a:t>if the district and the school can support the identified professional learning </a:t>
            </a:r>
            <a:r>
              <a:rPr lang="en-US" i="1" dirty="0" smtClean="0">
                <a:latin typeface="Calibri Light" panose="020F0302020204030204" pitchFamily="34" charset="0"/>
              </a:rPr>
              <a:t>activities in the PGAP or helps </a:t>
            </a:r>
            <a:r>
              <a:rPr lang="en-US" i="1" dirty="0">
                <a:latin typeface="Calibri Light" panose="020F0302020204030204" pitchFamily="34" charset="0"/>
              </a:rPr>
              <a:t>the teacher to find alternative activities or resources for those that cannot be supported. </a:t>
            </a:r>
            <a:endParaRPr lang="en-US" i="1" dirty="0" smtClean="0">
              <a:latin typeface="Calibri Light" panose="020F0302020204030204" pitchFamily="34" charset="0"/>
            </a:endParaRPr>
          </a:p>
          <a:p>
            <a:pPr marL="457200" lvl="1" indent="0">
              <a:buNone/>
            </a:pPr>
            <a:endParaRPr lang="en-US" i="1" dirty="0">
              <a:latin typeface="Calibri Light" panose="020F03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018" y="2080068"/>
            <a:ext cx="2371725" cy="1691831"/>
          </a:xfrm>
          <a:prstGeom prst="rect">
            <a:avLst/>
          </a:prstGeom>
        </p:spPr>
      </p:pic>
      <p:sp>
        <p:nvSpPr>
          <p:cNvPr id="6" name="TextBox 5"/>
          <p:cNvSpPr txBox="1"/>
          <p:nvPr/>
        </p:nvSpPr>
        <p:spPr>
          <a:xfrm>
            <a:off x="457117" y="1186576"/>
            <a:ext cx="6200857" cy="2308324"/>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Calibri bold" panose="020F0702030404030204" pitchFamily="34" charset="0"/>
              </a:rPr>
              <a:t>Instructional </a:t>
            </a:r>
            <a:r>
              <a:rPr lang="en-US" sz="3000" b="1" dirty="0">
                <a:latin typeface="Calibri bold" panose="020F0702030404030204" pitchFamily="34" charset="0"/>
              </a:rPr>
              <a:t>leader</a:t>
            </a:r>
            <a:r>
              <a:rPr lang="en-US" sz="3200" b="1" dirty="0">
                <a:latin typeface="Calibri bold" panose="020F0702030404030204" pitchFamily="34" charset="0"/>
              </a:rPr>
              <a:t> </a:t>
            </a:r>
            <a:endParaRPr lang="en-US" sz="3200" b="1" dirty="0" smtClean="0">
              <a:latin typeface="Calibri bold" panose="020F0702030404030204" pitchFamily="34" charset="0"/>
            </a:endParaRPr>
          </a:p>
          <a:p>
            <a:pPr marL="914400" lvl="1" indent="-457200">
              <a:buFont typeface="Calibri Light" panose="020F0302020204030204" pitchFamily="34" charset="0"/>
              <a:buChar char="–"/>
            </a:pPr>
            <a:r>
              <a:rPr lang="en-US" sz="2800" i="1" dirty="0" smtClean="0">
                <a:latin typeface="Calibri Light" panose="020F0302020204030204" pitchFamily="34" charset="0"/>
              </a:rPr>
              <a:t>Can  </a:t>
            </a:r>
            <a:r>
              <a:rPr lang="en-US" sz="2800" i="1" dirty="0">
                <a:latin typeface="Calibri Light" panose="020F0302020204030204" pitchFamily="34" charset="0"/>
              </a:rPr>
              <a:t>help the teacher make connections between TEAM, teacher evaluation, and professional learning</a:t>
            </a:r>
            <a:r>
              <a:rPr lang="en-US" sz="2800" i="1" dirty="0" smtClean="0">
                <a:latin typeface="Calibri Light" panose="020F0302020204030204" pitchFamily="34" charset="0"/>
              </a:rPr>
              <a:t>.</a:t>
            </a:r>
            <a:endParaRPr lang="en-US" sz="2000" i="1" dirty="0">
              <a:latin typeface="Calibri Light" panose="020F0302020204030204" pitchFamily="34" charset="0"/>
            </a:endParaRPr>
          </a:p>
        </p:txBody>
      </p:sp>
    </p:spTree>
    <p:extLst>
      <p:ext uri="{BB962C8B-B14F-4D97-AF65-F5344CB8AC3E}">
        <p14:creationId xmlns:p14="http://schemas.microsoft.com/office/powerpoint/2010/main" val="3320293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550" y="2169154"/>
            <a:ext cx="1748727" cy="1846901"/>
          </a:xfrm>
          <a:prstGeom prst="rect">
            <a:avLst/>
          </a:prstGeom>
        </p:spPr>
      </p:pic>
      <p:sp>
        <p:nvSpPr>
          <p:cNvPr id="2" name="Title 1"/>
          <p:cNvSpPr>
            <a:spLocks noGrp="1"/>
          </p:cNvSpPr>
          <p:nvPr>
            <p:ph type="title"/>
          </p:nvPr>
        </p:nvSpPr>
        <p:spPr/>
        <p:txBody>
          <a:bodyPr/>
          <a:lstStyle/>
          <a:p>
            <a:r>
              <a:rPr lang="en-US" dirty="0" smtClean="0"/>
              <a:t>Mentors</a:t>
            </a:r>
            <a:endParaRPr lang="en-US" dirty="0"/>
          </a:p>
        </p:txBody>
      </p:sp>
      <p:sp>
        <p:nvSpPr>
          <p:cNvPr id="3" name="Content Placeholder 2"/>
          <p:cNvSpPr>
            <a:spLocks noGrp="1"/>
          </p:cNvSpPr>
          <p:nvPr>
            <p:ph idx="1"/>
          </p:nvPr>
        </p:nvSpPr>
        <p:spPr>
          <a:xfrm>
            <a:off x="361950" y="1250947"/>
            <a:ext cx="6705600" cy="5057777"/>
          </a:xfrm>
        </p:spPr>
        <p:txBody>
          <a:bodyPr>
            <a:normAutofit/>
          </a:bodyPr>
          <a:lstStyle/>
          <a:p>
            <a:r>
              <a:rPr lang="en-US" sz="2800" dirty="0" smtClean="0">
                <a:latin typeface="Calibri Light" panose="020F0302020204030204" pitchFamily="34" charset="0"/>
              </a:rPr>
              <a:t>Teachers selected by the district to support beginning teachers through the induction phase of their careers</a:t>
            </a:r>
          </a:p>
          <a:p>
            <a:pPr marL="0" indent="0">
              <a:buNone/>
            </a:pPr>
            <a:endParaRPr lang="en-US" sz="2800" dirty="0" smtClean="0">
              <a:latin typeface="Calibri Light" panose="020F0302020204030204" pitchFamily="34" charset="0"/>
            </a:endParaRPr>
          </a:p>
          <a:p>
            <a:r>
              <a:rPr lang="en-US" sz="2800" dirty="0" smtClean="0">
                <a:latin typeface="Calibri Light" panose="020F0302020204030204" pitchFamily="34" charset="0"/>
              </a:rPr>
              <a:t>Provide </a:t>
            </a:r>
            <a:r>
              <a:rPr lang="en-US" sz="2800" dirty="0">
                <a:latin typeface="Calibri bold" panose="020F0702030404030204" pitchFamily="34" charset="0"/>
              </a:rPr>
              <a:t>guidance</a:t>
            </a:r>
            <a:r>
              <a:rPr lang="en-US" sz="2800" dirty="0">
                <a:latin typeface="Calibri Light" panose="020F0302020204030204" pitchFamily="34" charset="0"/>
              </a:rPr>
              <a:t> to the beginning teacher throughout the year by helping her or him </a:t>
            </a:r>
            <a:r>
              <a:rPr lang="en-US" sz="2800" dirty="0">
                <a:latin typeface="Calibri bold" panose="020F0702030404030204" pitchFamily="34" charset="0"/>
              </a:rPr>
              <a:t>manage routine tasks</a:t>
            </a:r>
            <a:r>
              <a:rPr lang="en-US" sz="2800" dirty="0">
                <a:latin typeface="Calibri Light" panose="020F0302020204030204" pitchFamily="34" charset="0"/>
              </a:rPr>
              <a:t>, </a:t>
            </a:r>
            <a:r>
              <a:rPr lang="en-US" sz="2800" dirty="0">
                <a:latin typeface="Calibri bold" panose="020F0702030404030204" pitchFamily="34" charset="0"/>
              </a:rPr>
              <a:t>problems</a:t>
            </a:r>
            <a:r>
              <a:rPr lang="en-US" sz="2800" dirty="0">
                <a:latin typeface="Calibri Light" panose="020F0302020204030204" pitchFamily="34" charset="0"/>
              </a:rPr>
              <a:t> or </a:t>
            </a:r>
            <a:r>
              <a:rPr lang="en-US" sz="2800" dirty="0">
                <a:latin typeface="Calibri bold" panose="020F0702030404030204" pitchFamily="34" charset="0"/>
              </a:rPr>
              <a:t>challenges</a:t>
            </a:r>
            <a:r>
              <a:rPr lang="en-US" sz="2800" dirty="0">
                <a:latin typeface="Calibri Light" panose="020F0302020204030204" pitchFamily="34" charset="0"/>
              </a:rPr>
              <a:t>, and </a:t>
            </a:r>
            <a:r>
              <a:rPr lang="en-US" sz="2800" b="1" dirty="0">
                <a:latin typeface="Calibri bold" panose="020F0702030404030204" pitchFamily="34" charset="0"/>
              </a:rPr>
              <a:t>complete the TEAM </a:t>
            </a:r>
            <a:r>
              <a:rPr lang="en-US" sz="2800" dirty="0">
                <a:latin typeface="Calibri Light" panose="020F0302020204030204" pitchFamily="34" charset="0"/>
              </a:rPr>
              <a:t>program requirements.</a:t>
            </a:r>
          </a:p>
        </p:txBody>
      </p:sp>
      <p:sp>
        <p:nvSpPr>
          <p:cNvPr id="6" name="Rectangle 5"/>
          <p:cNvSpPr/>
          <p:nvPr/>
        </p:nvSpPr>
        <p:spPr>
          <a:xfrm>
            <a:off x="7248525" y="5441950"/>
            <a:ext cx="1438275"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p.24-25</a:t>
            </a:r>
            <a:endParaRPr lang="en-US" dirty="0">
              <a:solidFill>
                <a:schemeClr val="tx1"/>
              </a:solidFill>
            </a:endParaRPr>
          </a:p>
        </p:txBody>
      </p:sp>
    </p:spTree>
    <p:extLst>
      <p:ext uri="{BB962C8B-B14F-4D97-AF65-F5344CB8AC3E}">
        <p14:creationId xmlns:p14="http://schemas.microsoft.com/office/powerpoint/2010/main" val="1270199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0"/>
          </a:xfrm>
        </p:spPr>
        <p:txBody>
          <a:bodyPr/>
          <a:lstStyle/>
          <a:p>
            <a:r>
              <a:rPr lang="en-US" dirty="0" smtClean="0"/>
              <a:t>Mentors</a:t>
            </a:r>
            <a:endParaRPr lang="en-US" dirty="0"/>
          </a:p>
        </p:txBody>
      </p:sp>
      <p:sp>
        <p:nvSpPr>
          <p:cNvPr id="3" name="Content Placeholder 2"/>
          <p:cNvSpPr>
            <a:spLocks noGrp="1"/>
          </p:cNvSpPr>
          <p:nvPr>
            <p:ph idx="1"/>
          </p:nvPr>
        </p:nvSpPr>
        <p:spPr>
          <a:xfrm>
            <a:off x="457200" y="914400"/>
            <a:ext cx="8401050" cy="5314950"/>
          </a:xfrm>
        </p:spPr>
        <p:txBody>
          <a:bodyPr>
            <a:normAutofit fontScale="55000" lnSpcReduction="20000"/>
          </a:bodyPr>
          <a:lstStyle/>
          <a:p>
            <a:pPr>
              <a:spcAft>
                <a:spcPts val="500"/>
              </a:spcAft>
            </a:pPr>
            <a:r>
              <a:rPr lang="en-US" sz="4400" u="sng" dirty="0" smtClean="0"/>
              <a:t>TCC must have a </a:t>
            </a:r>
            <a:r>
              <a:rPr lang="en-US" sz="4400" u="sng" dirty="0"/>
              <a:t>process for the recruitment and selection of prospective </a:t>
            </a:r>
            <a:r>
              <a:rPr lang="en-US" sz="4400" u="sng" dirty="0" smtClean="0"/>
              <a:t>mentors/cooperating </a:t>
            </a:r>
            <a:r>
              <a:rPr lang="en-US" sz="4400" u="sng" dirty="0"/>
              <a:t>teachers</a:t>
            </a:r>
            <a:r>
              <a:rPr lang="en-US" sz="4400" u="sng" dirty="0" smtClean="0"/>
              <a:t>. </a:t>
            </a:r>
          </a:p>
          <a:p>
            <a:pPr lvl="1">
              <a:spcAft>
                <a:spcPts val="500"/>
              </a:spcAft>
            </a:pPr>
            <a:r>
              <a:rPr lang="en-US" sz="2900" i="1" dirty="0" smtClean="0">
                <a:latin typeface="Calibri Light" panose="020F0302020204030204" pitchFamily="34" charset="0"/>
              </a:rPr>
              <a:t>Mentors/cooperating </a:t>
            </a:r>
            <a:r>
              <a:rPr lang="en-US" sz="2900" i="1" dirty="0">
                <a:latin typeface="Calibri Light" panose="020F0302020204030204" pitchFamily="34" charset="0"/>
              </a:rPr>
              <a:t>teachers must possess a </a:t>
            </a:r>
            <a:r>
              <a:rPr lang="en-US" sz="2900" b="1" i="1" dirty="0">
                <a:latin typeface="Calibri Light" panose="020F0302020204030204" pitchFamily="34" charset="0"/>
              </a:rPr>
              <a:t>provisional or professional educator certificate </a:t>
            </a:r>
            <a:r>
              <a:rPr lang="en-US" sz="2900" i="1" dirty="0">
                <a:latin typeface="Calibri Light" panose="020F0302020204030204" pitchFamily="34" charset="0"/>
              </a:rPr>
              <a:t>and have a minimum of </a:t>
            </a:r>
            <a:r>
              <a:rPr lang="en-US" sz="2900" b="1" i="1" dirty="0">
                <a:latin typeface="Calibri Light" panose="020F0302020204030204" pitchFamily="34" charset="0"/>
              </a:rPr>
              <a:t>three years of teaching </a:t>
            </a:r>
            <a:r>
              <a:rPr lang="en-US" sz="2900" i="1" dirty="0">
                <a:latin typeface="Calibri Light" panose="020F0302020204030204" pitchFamily="34" charset="0"/>
              </a:rPr>
              <a:t>experience, including at least one year of experience in the district in which they are presently employed</a:t>
            </a:r>
            <a:r>
              <a:rPr lang="en-US" sz="2900" dirty="0">
                <a:latin typeface="Calibri Light" panose="020F0302020204030204" pitchFamily="34" charset="0"/>
              </a:rPr>
              <a:t>. </a:t>
            </a:r>
            <a:endParaRPr lang="en-US" sz="2900" dirty="0" smtClean="0">
              <a:latin typeface="Calibri Light" panose="020F0302020204030204" pitchFamily="34" charset="0"/>
            </a:endParaRPr>
          </a:p>
          <a:p>
            <a:pPr marL="457200" lvl="1" indent="0">
              <a:buNone/>
            </a:pPr>
            <a:endParaRPr lang="en-US" sz="1300" dirty="0" smtClean="0">
              <a:latin typeface="Calibri Light" panose="020F0302020204030204" pitchFamily="34" charset="0"/>
            </a:endParaRPr>
          </a:p>
          <a:p>
            <a:pPr lvl="1"/>
            <a:r>
              <a:rPr lang="en-US" sz="2900" i="1" dirty="0">
                <a:latin typeface="Calibri Light" panose="020F0302020204030204" pitchFamily="34" charset="0"/>
              </a:rPr>
              <a:t>All mentors/cooperating teachers must be TEAM-trained and updated every three years</a:t>
            </a:r>
            <a:r>
              <a:rPr lang="en-US" sz="2900" i="1" dirty="0" smtClean="0">
                <a:latin typeface="Calibri Light" panose="020F0302020204030204" pitchFamily="34" charset="0"/>
              </a:rPr>
              <a:t>.</a:t>
            </a:r>
          </a:p>
          <a:p>
            <a:endParaRPr lang="en-US" sz="3600" dirty="0"/>
          </a:p>
          <a:p>
            <a:r>
              <a:rPr lang="en-US" sz="4400" u="sng" dirty="0" smtClean="0"/>
              <a:t>The </a:t>
            </a:r>
            <a:r>
              <a:rPr lang="en-US" sz="4400" u="sng" dirty="0"/>
              <a:t>district </a:t>
            </a:r>
            <a:r>
              <a:rPr lang="en-US" sz="4400" b="1" u="sng" dirty="0"/>
              <a:t>must assign </a:t>
            </a:r>
            <a:r>
              <a:rPr lang="en-US" sz="4400" u="sng" dirty="0"/>
              <a:t>a TEAM trained mentor to all beginning teachers required to participate in TEAM. </a:t>
            </a:r>
            <a:endParaRPr lang="en-US" sz="4400" u="sng" dirty="0" smtClean="0"/>
          </a:p>
          <a:p>
            <a:pPr lvl="1"/>
            <a:r>
              <a:rPr lang="en-US" sz="2900" i="1" dirty="0" smtClean="0">
                <a:latin typeface="Calibri Light" panose="020F0302020204030204" pitchFamily="34" charset="0"/>
              </a:rPr>
              <a:t>The </a:t>
            </a:r>
            <a:r>
              <a:rPr lang="en-US" sz="2900" i="1" dirty="0">
                <a:latin typeface="Calibri Light" panose="020F0302020204030204" pitchFamily="34" charset="0"/>
              </a:rPr>
              <a:t>CSDE strongly encourages districts to assign a mentor </a:t>
            </a:r>
            <a:r>
              <a:rPr lang="en-US" sz="2900" b="1" i="1" dirty="0">
                <a:latin typeface="Calibri Light" panose="020F0302020204030204" pitchFamily="34" charset="0"/>
              </a:rPr>
              <a:t>within the first 30 days of hire</a:t>
            </a:r>
            <a:r>
              <a:rPr lang="en-US" sz="2900" i="1" dirty="0" smtClean="0">
                <a:latin typeface="Calibri Light" panose="020F0302020204030204" pitchFamily="34" charset="0"/>
              </a:rPr>
              <a:t>.</a:t>
            </a:r>
            <a:r>
              <a:rPr lang="en-US" sz="2900" dirty="0">
                <a:latin typeface="Calibri Light" panose="020F0302020204030204" pitchFamily="34" charset="0"/>
              </a:rPr>
              <a:t> </a:t>
            </a:r>
            <a:endParaRPr lang="en-US" sz="2900" dirty="0" smtClean="0">
              <a:latin typeface="Calibri Light" panose="020F0302020204030204" pitchFamily="34" charset="0"/>
            </a:endParaRPr>
          </a:p>
          <a:p>
            <a:endParaRPr lang="en-US" dirty="0"/>
          </a:p>
          <a:p>
            <a:pPr>
              <a:spcAft>
                <a:spcPts val="500"/>
              </a:spcAft>
            </a:pPr>
            <a:r>
              <a:rPr lang="en-US" sz="4400" u="sng" dirty="0" smtClean="0"/>
              <a:t>Mentors may be assigned 2 BTs, 3 with special approval from CSDE.</a:t>
            </a:r>
          </a:p>
          <a:p>
            <a:pPr lvl="1">
              <a:spcAft>
                <a:spcPts val="500"/>
              </a:spcAft>
            </a:pPr>
            <a:r>
              <a:rPr lang="en-US" sz="2900" i="1" dirty="0" smtClean="0">
                <a:latin typeface="Calibri Light" panose="020F0302020204030204" pitchFamily="34" charset="0"/>
              </a:rPr>
              <a:t>Mentor must </a:t>
            </a:r>
            <a:r>
              <a:rPr lang="en-US" sz="2900" i="1" dirty="0">
                <a:latin typeface="Calibri Light" panose="020F0302020204030204" pitchFamily="34" charset="0"/>
              </a:rPr>
              <a:t>provide a minimum of 50 hours of mentor support with the expectation of approximately 10 hours of support for each professional growth module completed.</a:t>
            </a:r>
          </a:p>
          <a:p>
            <a:endParaRPr lang="en-US" dirty="0" smtClean="0"/>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40750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par>
                                <p:cTn id="23" presetID="9" presetClass="emph" presetSubtype="0" nodeType="withEffect">
                                  <p:stCondLst>
                                    <p:cond delay="0"/>
                                  </p:stCondLst>
                                  <p:childTnLst>
                                    <p:set>
                                      <p:cBhvr rctx="PPT">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3">
                                            <p:txEl>
                                              <p:pRg st="5" end="5"/>
                                            </p:txEl>
                                          </p:spTgt>
                                        </p:tgtEl>
                                        <p:attrNameLst>
                                          <p:attrName>style.opacity</p:attrName>
                                        </p:attrNameLst>
                                      </p:cBhvr>
                                      <p:to>
                                        <p:strVal val="0.5"/>
                                      </p:to>
                                    </p:set>
                                    <p:animEffect filter="image" prLst="opacity: 0.5">
                                      <p:cBhvr rctx="IE">
                                        <p:cTn id="36" dur="indefinite"/>
                                        <p:tgtEl>
                                          <p:spTgt spid="3">
                                            <p:txEl>
                                              <p:pRg st="5" end="5"/>
                                            </p:txEl>
                                          </p:spTgt>
                                        </p:tgtEl>
                                      </p:cBhvr>
                                    </p:animEffect>
                                  </p:childTnLst>
                                </p:cTn>
                              </p:par>
                              <p:par>
                                <p:cTn id="37" presetID="9" presetClass="emph" presetSubtype="0" nodeType="withEffect">
                                  <p:stCondLst>
                                    <p:cond delay="0"/>
                                  </p:stCondLst>
                                  <p:childTnLst>
                                    <p:set>
                                      <p:cBhvr rctx="PPT">
                                        <p:cTn id="38" dur="indefinite"/>
                                        <p:tgtEl>
                                          <p:spTgt spid="3">
                                            <p:txEl>
                                              <p:pRg st="6" end="6"/>
                                            </p:txEl>
                                          </p:spTgt>
                                        </p:tgtEl>
                                        <p:attrNameLst>
                                          <p:attrName>style.opacity</p:attrName>
                                        </p:attrNameLst>
                                      </p:cBhvr>
                                      <p:to>
                                        <p:strVal val="0.5"/>
                                      </p:to>
                                    </p:set>
                                    <p:animEffect filter="image" prLst="opacity: 0.5">
                                      <p:cBhvr rctx="IE">
                                        <p:cTn id="39" dur="indefinite"/>
                                        <p:tgtEl>
                                          <p:spTgt spid="3">
                                            <p:txEl>
                                              <p:pRg st="6" end="6"/>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073" y="1092829"/>
            <a:ext cx="1748727" cy="1846901"/>
          </a:xfrm>
          <a:prstGeom prst="rect">
            <a:avLst/>
          </a:prstGeom>
        </p:spPr>
      </p:pic>
      <p:sp>
        <p:nvSpPr>
          <p:cNvPr id="2" name="Title 1"/>
          <p:cNvSpPr>
            <a:spLocks noGrp="1"/>
          </p:cNvSpPr>
          <p:nvPr>
            <p:ph type="title"/>
          </p:nvPr>
        </p:nvSpPr>
        <p:spPr/>
        <p:txBody>
          <a:bodyPr/>
          <a:lstStyle/>
          <a:p>
            <a:r>
              <a:rPr lang="en-US" dirty="0" smtClean="0"/>
              <a:t>Mentors</a:t>
            </a:r>
            <a:endParaRPr lang="en-US" dirty="0"/>
          </a:p>
        </p:txBody>
      </p:sp>
      <p:sp>
        <p:nvSpPr>
          <p:cNvPr id="3" name="Content Placeholder 2"/>
          <p:cNvSpPr>
            <a:spLocks noGrp="1"/>
          </p:cNvSpPr>
          <p:nvPr>
            <p:ph idx="1"/>
          </p:nvPr>
        </p:nvSpPr>
        <p:spPr>
          <a:xfrm>
            <a:off x="361950" y="1250947"/>
            <a:ext cx="6705600" cy="5057777"/>
          </a:xfrm>
        </p:spPr>
        <p:txBody>
          <a:bodyPr>
            <a:normAutofit fontScale="70000" lnSpcReduction="20000"/>
          </a:bodyPr>
          <a:lstStyle/>
          <a:p>
            <a:pPr marL="0" indent="0">
              <a:buNone/>
            </a:pPr>
            <a:r>
              <a:rPr lang="en-US" sz="3400" dirty="0" smtClean="0">
                <a:latin typeface="Calibri Light" panose="020F0302020204030204" pitchFamily="34" charset="0"/>
              </a:rPr>
              <a:t>Possess the following characteristics:</a:t>
            </a:r>
          </a:p>
          <a:p>
            <a:pPr marL="0" indent="0">
              <a:buNone/>
            </a:pPr>
            <a:endParaRPr lang="en-US" sz="1300" dirty="0"/>
          </a:p>
          <a:p>
            <a:pPr lvl="1">
              <a:spcAft>
                <a:spcPts val="600"/>
              </a:spcAft>
            </a:pPr>
            <a:r>
              <a:rPr lang="en-US" dirty="0" smtClean="0">
                <a:latin typeface="Calibri Light" panose="020F0302020204030204" pitchFamily="34" charset="0"/>
              </a:rPr>
              <a:t>Effective </a:t>
            </a:r>
            <a:r>
              <a:rPr lang="en-US" dirty="0">
                <a:latin typeface="Calibri Light" panose="020F0302020204030204" pitchFamily="34" charset="0"/>
              </a:rPr>
              <a:t>teaching practice as defined in the Connecticut CCT;</a:t>
            </a:r>
          </a:p>
          <a:p>
            <a:pPr lvl="1">
              <a:spcAft>
                <a:spcPts val="600"/>
              </a:spcAft>
            </a:pPr>
            <a:r>
              <a:rPr lang="en-US" dirty="0" smtClean="0">
                <a:latin typeface="Calibri Light" panose="020F0302020204030204" pitchFamily="34" charset="0"/>
              </a:rPr>
              <a:t>The </a:t>
            </a:r>
            <a:r>
              <a:rPr lang="en-US" dirty="0">
                <a:latin typeface="Calibri Light" panose="020F0302020204030204" pitchFamily="34" charset="0"/>
              </a:rPr>
              <a:t>ability to work cooperatively as a team member to aid the professional growth of a beginning teacher;</a:t>
            </a:r>
          </a:p>
          <a:p>
            <a:pPr lvl="1">
              <a:spcAft>
                <a:spcPts val="600"/>
              </a:spcAft>
            </a:pPr>
            <a:r>
              <a:rPr lang="en-US" dirty="0" smtClean="0">
                <a:latin typeface="Calibri Light" panose="020F0302020204030204" pitchFamily="34" charset="0"/>
              </a:rPr>
              <a:t>A </a:t>
            </a:r>
            <a:r>
              <a:rPr lang="en-US" dirty="0">
                <a:latin typeface="Calibri Light" panose="020F0302020204030204" pitchFamily="34" charset="0"/>
              </a:rPr>
              <a:t>professional commitment to improving the induction of beginning teachers into the teaching profession;</a:t>
            </a:r>
          </a:p>
          <a:p>
            <a:pPr lvl="1">
              <a:spcAft>
                <a:spcPts val="600"/>
              </a:spcAft>
            </a:pPr>
            <a:r>
              <a:rPr lang="en-US" dirty="0" smtClean="0">
                <a:latin typeface="Calibri Light" panose="020F0302020204030204" pitchFamily="34" charset="0"/>
              </a:rPr>
              <a:t>The </a:t>
            </a:r>
            <a:r>
              <a:rPr lang="en-US" dirty="0">
                <a:latin typeface="Calibri Light" panose="020F0302020204030204" pitchFamily="34" charset="0"/>
              </a:rPr>
              <a:t>ability to listen and communicate effectively with others;</a:t>
            </a:r>
          </a:p>
          <a:p>
            <a:pPr lvl="1">
              <a:spcAft>
                <a:spcPts val="600"/>
              </a:spcAft>
            </a:pPr>
            <a:r>
              <a:rPr lang="en-US" dirty="0" smtClean="0">
                <a:latin typeface="Calibri Light" panose="020F0302020204030204" pitchFamily="34" charset="0"/>
              </a:rPr>
              <a:t>The </a:t>
            </a:r>
            <a:r>
              <a:rPr lang="en-US" dirty="0">
                <a:latin typeface="Calibri Light" panose="020F0302020204030204" pitchFamily="34" charset="0"/>
              </a:rPr>
              <a:t>ability to relate effectively to adult learners</a:t>
            </a:r>
            <a:r>
              <a:rPr lang="en-US" dirty="0" smtClean="0">
                <a:latin typeface="Calibri Light" panose="020F0302020204030204" pitchFamily="34" charset="0"/>
              </a:rPr>
              <a:t>; </a:t>
            </a:r>
          </a:p>
          <a:p>
            <a:pPr lvl="1">
              <a:spcAft>
                <a:spcPts val="600"/>
              </a:spcAft>
            </a:pPr>
            <a:r>
              <a:rPr lang="en-US" dirty="0" smtClean="0">
                <a:latin typeface="Calibri Light" panose="020F0302020204030204" pitchFamily="34" charset="0"/>
              </a:rPr>
              <a:t>The </a:t>
            </a:r>
            <a:r>
              <a:rPr lang="en-US" dirty="0">
                <a:latin typeface="Calibri Light" panose="020F0302020204030204" pitchFamily="34" charset="0"/>
              </a:rPr>
              <a:t>ability to be reflective and articulate about the craft of teaching</a:t>
            </a:r>
            <a:r>
              <a:rPr lang="en-US" dirty="0" smtClean="0"/>
              <a:t>; </a:t>
            </a:r>
            <a:r>
              <a:rPr lang="en-US" dirty="0">
                <a:latin typeface="Calibri Light" panose="020F0302020204030204" pitchFamily="34" charset="0"/>
              </a:rPr>
              <a:t>and </a:t>
            </a:r>
            <a:endParaRPr lang="en-US" dirty="0" smtClean="0"/>
          </a:p>
          <a:p>
            <a:pPr lvl="1">
              <a:spcAft>
                <a:spcPts val="600"/>
              </a:spcAft>
            </a:pPr>
            <a:r>
              <a:rPr lang="en-US" dirty="0" smtClean="0">
                <a:latin typeface="Calibri Light" panose="020F0302020204030204" pitchFamily="34" charset="0"/>
              </a:rPr>
              <a:t>Other criteria defined by the district.</a:t>
            </a:r>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18</a:t>
            </a:fld>
            <a:endParaRPr lang="en-US" dirty="0"/>
          </a:p>
        </p:txBody>
      </p:sp>
    </p:spTree>
    <p:extLst>
      <p:ext uri="{BB962C8B-B14F-4D97-AF65-F5344CB8AC3E}">
        <p14:creationId xmlns:p14="http://schemas.microsoft.com/office/powerpoint/2010/main" val="166869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5037"/>
          </a:xfrm>
        </p:spPr>
        <p:txBody>
          <a:bodyPr>
            <a:normAutofit fontScale="90000"/>
          </a:bodyPr>
          <a:lstStyle/>
          <a:p>
            <a:r>
              <a:rPr lang="en-US" dirty="0" smtClean="0"/>
              <a:t>Beginning Teachers Who Participate in TEAM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0296359"/>
              </p:ext>
            </p:extLst>
          </p:nvPr>
        </p:nvGraphicFramePr>
        <p:xfrm>
          <a:off x="366713" y="1560577"/>
          <a:ext cx="8410575" cy="4016915"/>
        </p:xfrm>
        <a:graphic>
          <a:graphicData uri="http://schemas.openxmlformats.org/drawingml/2006/table">
            <a:tbl>
              <a:tblPr firstRow="1" bandRow="1">
                <a:tableStyleId>{7DF18680-E054-41AD-8BC1-D1AEF772440D}</a:tableStyleId>
              </a:tblPr>
              <a:tblGrid>
                <a:gridCol w="2803525">
                  <a:extLst>
                    <a:ext uri="{9D8B030D-6E8A-4147-A177-3AD203B41FA5}">
                      <a16:colId xmlns="" xmlns:a16="http://schemas.microsoft.com/office/drawing/2014/main" val="20000"/>
                    </a:ext>
                  </a:extLst>
                </a:gridCol>
                <a:gridCol w="2344825">
                  <a:extLst>
                    <a:ext uri="{9D8B030D-6E8A-4147-A177-3AD203B41FA5}">
                      <a16:colId xmlns="" xmlns:a16="http://schemas.microsoft.com/office/drawing/2014/main" val="20001"/>
                    </a:ext>
                  </a:extLst>
                </a:gridCol>
                <a:gridCol w="3262225">
                  <a:extLst>
                    <a:ext uri="{9D8B030D-6E8A-4147-A177-3AD203B41FA5}">
                      <a16:colId xmlns="" xmlns:a16="http://schemas.microsoft.com/office/drawing/2014/main" val="20002"/>
                    </a:ext>
                  </a:extLst>
                </a:gridCol>
              </a:tblGrid>
              <a:tr h="35230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Certification Requirements</a:t>
                      </a:r>
                    </a:p>
                  </a:txBody>
                  <a:tcPr/>
                </a:tc>
                <a:tc>
                  <a:txBody>
                    <a:bodyPr/>
                    <a:lstStyle/>
                    <a:p>
                      <a:pPr algn="ctr"/>
                      <a:r>
                        <a:rPr lang="en-US" dirty="0" smtClean="0"/>
                        <a:t>Assignment</a:t>
                      </a:r>
                      <a:endParaRPr lang="en-US" dirty="0"/>
                    </a:p>
                  </a:txBody>
                  <a:tcPr/>
                </a:tc>
                <a:tc>
                  <a:txBody>
                    <a:bodyPr/>
                    <a:lstStyle/>
                    <a:p>
                      <a:pPr algn="ctr"/>
                      <a:r>
                        <a:rPr lang="en-US" dirty="0" smtClean="0"/>
                        <a:t>Duration</a:t>
                      </a:r>
                      <a:endParaRPr lang="en-US" dirty="0"/>
                    </a:p>
                  </a:txBody>
                  <a:tcPr/>
                </a:tc>
                <a:extLst>
                  <a:ext uri="{0D108BD9-81ED-4DB2-BD59-A6C34878D82A}">
                    <a16:rowId xmlns="" xmlns:a16="http://schemas.microsoft.com/office/drawing/2014/main" val="10000"/>
                  </a:ext>
                </a:extLst>
              </a:tr>
              <a:tr h="3651155">
                <a:tc>
                  <a:txBody>
                    <a:bodyPr/>
                    <a:lstStyle/>
                    <a:p>
                      <a:pPr marL="342900" lvl="0" indent="-342900">
                        <a:spcAft>
                          <a:spcPts val="1200"/>
                        </a:spcAft>
                        <a:buFont typeface="Wingdings" panose="05000000000000000000" pitchFamily="2" charset="2"/>
                        <a:buChar char="Ø"/>
                      </a:pPr>
                      <a:r>
                        <a:rPr lang="en-US" sz="2000" dirty="0" smtClean="0"/>
                        <a:t>Nonrenewable Interim Initial Educator</a:t>
                      </a:r>
                    </a:p>
                    <a:p>
                      <a:pPr marL="342900" lvl="0" indent="-342900">
                        <a:spcAft>
                          <a:spcPts val="1200"/>
                        </a:spcAft>
                        <a:buFont typeface="Wingdings" panose="05000000000000000000" pitchFamily="2" charset="2"/>
                        <a:buChar char="Ø"/>
                      </a:pPr>
                      <a:r>
                        <a:rPr lang="en-US" sz="2000" dirty="0" smtClean="0"/>
                        <a:t>Initial Educator</a:t>
                      </a:r>
                    </a:p>
                    <a:p>
                      <a:pPr marL="342900" lvl="0" indent="-342900">
                        <a:spcAft>
                          <a:spcPts val="1200"/>
                        </a:spcAft>
                        <a:buFont typeface="Wingdings" panose="05000000000000000000" pitchFamily="2" charset="2"/>
                        <a:buChar char="Ø"/>
                      </a:pPr>
                      <a:r>
                        <a:rPr lang="en-US" sz="2000" dirty="0" smtClean="0"/>
                        <a:t>Interim Initial Educator</a:t>
                      </a:r>
                    </a:p>
                    <a:p>
                      <a:pPr marL="0" lvl="0" indent="0" algn="ctr">
                        <a:spcAft>
                          <a:spcPts val="1200"/>
                        </a:spcAft>
                        <a:buFont typeface="Arial" panose="020B0604020202020204" pitchFamily="34" charset="0"/>
                        <a:buNone/>
                      </a:pPr>
                      <a:r>
                        <a:rPr lang="en-US" sz="2000" dirty="0" smtClean="0"/>
                        <a:t>AND</a:t>
                      </a:r>
                    </a:p>
                    <a:p>
                      <a:pPr marL="285750" lvl="0" indent="-285750">
                        <a:spcAft>
                          <a:spcPts val="1200"/>
                        </a:spcAft>
                        <a:buFont typeface="Arial" panose="020B0604020202020204" pitchFamily="34" charset="0"/>
                        <a:buChar char="•"/>
                      </a:pPr>
                      <a:r>
                        <a:rPr lang="en-US" sz="2000" dirty="0" smtClean="0"/>
                        <a:t>Endorsement from Category 1 or 2</a:t>
                      </a:r>
                      <a:endParaRPr lang="en-US" sz="2000" dirty="0" smtClean="0">
                        <a:latin typeface="Calibri Light" panose="020F0302020204030204" pitchFamily="34" charset="0"/>
                      </a:endParaRPr>
                    </a:p>
                  </a:txBody>
                  <a:tcPr/>
                </a:tc>
                <a:tc>
                  <a:txBody>
                    <a:bodyPr/>
                    <a:lstStyle/>
                    <a:p>
                      <a:pPr>
                        <a:spcAft>
                          <a:spcPts val="1200"/>
                        </a:spcAft>
                      </a:pPr>
                      <a:r>
                        <a:rPr lang="en-US" sz="2000" dirty="0" smtClean="0"/>
                        <a:t>Working</a:t>
                      </a:r>
                      <a:r>
                        <a:rPr lang="en-US" sz="2000" baseline="0" dirty="0" smtClean="0"/>
                        <a:t> with students in an assignment that is in compliance with their endorsement</a:t>
                      </a:r>
                      <a:endParaRPr lang="en-US" sz="2000" dirty="0">
                        <a:latin typeface="Calibri Light" panose="020F0302020204030204" pitchFamily="34" charset="0"/>
                      </a:endParaRPr>
                    </a:p>
                  </a:txBody>
                  <a:tcPr/>
                </a:tc>
                <a:tc>
                  <a:txBody>
                    <a:bodyPr/>
                    <a:lstStyle/>
                    <a:p>
                      <a:pPr marL="171450" indent="-171450">
                        <a:spcAft>
                          <a:spcPts val="1200"/>
                        </a:spcAft>
                        <a:buFont typeface="Arial" panose="020B0604020202020204" pitchFamily="34" charset="0"/>
                        <a:buChar char="•"/>
                      </a:pPr>
                      <a:r>
                        <a:rPr lang="en-US" sz="2000" u="none" baseline="0" dirty="0" smtClean="0"/>
                        <a:t>10 months in the same assignment</a:t>
                      </a:r>
                    </a:p>
                  </a:txBody>
                  <a:tcPr/>
                </a:tc>
                <a:extLst>
                  <a:ext uri="{0D108BD9-81ED-4DB2-BD59-A6C34878D82A}">
                    <a16:rowId xmlns="" xmlns:a16="http://schemas.microsoft.com/office/drawing/2014/main" val="10001"/>
                  </a:ext>
                </a:extLst>
              </a:tr>
            </a:tbl>
          </a:graphicData>
        </a:graphic>
      </p:graphicFrame>
      <p:sp>
        <p:nvSpPr>
          <p:cNvPr id="4" name="Rectangle 3"/>
          <p:cNvSpPr/>
          <p:nvPr/>
        </p:nvSpPr>
        <p:spPr>
          <a:xfrm>
            <a:off x="7339013" y="5747114"/>
            <a:ext cx="1438275"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p. 4</a:t>
            </a:r>
            <a:endParaRPr lang="en-US" dirty="0">
              <a:solidFill>
                <a:schemeClr val="tx1"/>
              </a:solidFill>
            </a:endParaRPr>
          </a:p>
        </p:txBody>
      </p:sp>
    </p:spTree>
    <p:extLst>
      <p:ext uri="{BB962C8B-B14F-4D97-AF65-F5344CB8AC3E}">
        <p14:creationId xmlns:p14="http://schemas.microsoft.com/office/powerpoint/2010/main" val="91911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90433"/>
          </a:xfrm>
        </p:spPr>
        <p:txBody>
          <a:bodyPr/>
          <a:lstStyle/>
          <a:p>
            <a:r>
              <a:rPr lang="en-US" dirty="0" smtClean="0"/>
              <a:t>Agenda</a:t>
            </a:r>
            <a:endParaRPr lang="en-US" dirty="0"/>
          </a:p>
        </p:txBody>
      </p:sp>
      <p:sp>
        <p:nvSpPr>
          <p:cNvPr id="3" name="Content Placeholder 2"/>
          <p:cNvSpPr>
            <a:spLocks noGrp="1"/>
          </p:cNvSpPr>
          <p:nvPr>
            <p:ph idx="1"/>
          </p:nvPr>
        </p:nvSpPr>
        <p:spPr>
          <a:xfrm>
            <a:off x="1104899" y="1123949"/>
            <a:ext cx="7254039" cy="5076825"/>
          </a:xfrm>
        </p:spPr>
        <p:txBody>
          <a:bodyPr/>
          <a:lstStyle/>
          <a:p>
            <a:pPr>
              <a:lnSpc>
                <a:spcPct val="200000"/>
              </a:lnSpc>
            </a:pPr>
            <a:r>
              <a:rPr lang="en-US" sz="2000" dirty="0" smtClean="0"/>
              <a:t>TEAM Overview</a:t>
            </a:r>
          </a:p>
          <a:p>
            <a:pPr>
              <a:lnSpc>
                <a:spcPct val="200000"/>
              </a:lnSpc>
            </a:pPr>
            <a:r>
              <a:rPr lang="en-US" sz="2000" dirty="0" smtClean="0"/>
              <a:t>TEAM Participants/Roles and Responsibilities</a:t>
            </a:r>
          </a:p>
          <a:p>
            <a:pPr>
              <a:lnSpc>
                <a:spcPct val="200000"/>
              </a:lnSpc>
            </a:pPr>
            <a:r>
              <a:rPr lang="en-US" sz="2000" dirty="0" smtClean="0"/>
              <a:t>District </a:t>
            </a:r>
            <a:r>
              <a:rPr lang="en-US" sz="2000" dirty="0"/>
              <a:t>Program Oversight and Accountability </a:t>
            </a:r>
            <a:endParaRPr lang="en-US" sz="2000" dirty="0" smtClean="0"/>
          </a:p>
          <a:p>
            <a:pPr>
              <a:lnSpc>
                <a:spcPct val="200000"/>
              </a:lnSpc>
            </a:pPr>
            <a:r>
              <a:rPr lang="en-US" sz="2000" dirty="0" smtClean="0"/>
              <a:t>Best Practices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967">
            <a:off x="6256134" y="641325"/>
            <a:ext cx="2628900" cy="2552700"/>
          </a:xfrm>
          <a:prstGeom prst="rect">
            <a:avLst/>
          </a:prstGeom>
        </p:spPr>
      </p:pic>
    </p:spTree>
    <p:extLst>
      <p:ext uri="{BB962C8B-B14F-4D97-AF65-F5344CB8AC3E}">
        <p14:creationId xmlns:p14="http://schemas.microsoft.com/office/powerpoint/2010/main" val="238579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42817250"/>
              </p:ext>
            </p:extLst>
          </p:nvPr>
        </p:nvGraphicFramePr>
        <p:xfrm>
          <a:off x="514350" y="190500"/>
          <a:ext cx="8115301" cy="6078601"/>
        </p:xfrm>
        <a:graphic>
          <a:graphicData uri="http://schemas.openxmlformats.org/drawingml/2006/table">
            <a:tbl>
              <a:tblPr firstRow="1" firstCol="1" bandRow="1">
                <a:tableStyleId>{16D9F66E-5EB9-4882-86FB-DCBF35E3C3E4}</a:tableStyleId>
              </a:tblPr>
              <a:tblGrid>
                <a:gridCol w="3000377">
                  <a:extLst>
                    <a:ext uri="{9D8B030D-6E8A-4147-A177-3AD203B41FA5}">
                      <a16:colId xmlns="" xmlns:a16="http://schemas.microsoft.com/office/drawing/2014/main" val="20000"/>
                    </a:ext>
                  </a:extLst>
                </a:gridCol>
                <a:gridCol w="2657475">
                  <a:extLst>
                    <a:ext uri="{9D8B030D-6E8A-4147-A177-3AD203B41FA5}">
                      <a16:colId xmlns="" xmlns:a16="http://schemas.microsoft.com/office/drawing/2014/main" val="20001"/>
                    </a:ext>
                  </a:extLst>
                </a:gridCol>
                <a:gridCol w="2457449">
                  <a:extLst>
                    <a:ext uri="{9D8B030D-6E8A-4147-A177-3AD203B41FA5}">
                      <a16:colId xmlns="" xmlns:a16="http://schemas.microsoft.com/office/drawing/2014/main" val="20002"/>
                    </a:ext>
                  </a:extLst>
                </a:gridCol>
              </a:tblGrid>
              <a:tr h="713850">
                <a:tc>
                  <a:txBody>
                    <a:bodyPr/>
                    <a:lstStyle/>
                    <a:p>
                      <a:pPr marL="0" marR="0" algn="ctr" eaLnBrk="0" hangingPunct="0">
                        <a:spcBef>
                          <a:spcPts val="0"/>
                        </a:spcBef>
                        <a:spcAft>
                          <a:spcPts val="0"/>
                        </a:spcAft>
                      </a:pPr>
                      <a:r>
                        <a:rPr lang="en-US" sz="2400" dirty="0">
                          <a:effectLst/>
                        </a:rPr>
                        <a:t>Category I</a:t>
                      </a:r>
                      <a:endParaRPr lang="en-US" sz="2400" dirty="0">
                        <a:effectLst/>
                        <a:latin typeface="Times New Roman" panose="02020603050405020304" pitchFamily="18" charset="0"/>
                        <a:ea typeface="Times New Roman" panose="02020603050405020304" pitchFamily="18" charset="0"/>
                      </a:endParaRPr>
                    </a:p>
                  </a:txBody>
                  <a:tcPr marL="51666" marR="51666" marT="19319" marB="19319" anchor="ctr"/>
                </a:tc>
                <a:tc>
                  <a:txBody>
                    <a:bodyPr/>
                    <a:lstStyle/>
                    <a:p>
                      <a:pPr marL="0" marR="0" algn="ctr" eaLnBrk="0" hangingPunct="0">
                        <a:spcBef>
                          <a:spcPts val="0"/>
                        </a:spcBef>
                        <a:spcAft>
                          <a:spcPts val="0"/>
                        </a:spcAft>
                      </a:pPr>
                      <a:r>
                        <a:rPr lang="en-US" sz="2400" dirty="0">
                          <a:effectLst/>
                        </a:rPr>
                        <a:t>Category II</a:t>
                      </a:r>
                      <a:endParaRPr lang="en-US" sz="2400" dirty="0">
                        <a:effectLst/>
                        <a:latin typeface="Times New Roman" panose="02020603050405020304" pitchFamily="18" charset="0"/>
                        <a:ea typeface="Times New Roman" panose="02020603050405020304" pitchFamily="18" charset="0"/>
                      </a:endParaRPr>
                    </a:p>
                  </a:txBody>
                  <a:tcPr marL="51666" marR="51666" marT="19319" marB="19319" anchor="ctr"/>
                </a:tc>
                <a:tc>
                  <a:txBody>
                    <a:bodyPr/>
                    <a:lstStyle/>
                    <a:p>
                      <a:pPr marL="0" marR="0" algn="ctr" eaLnBrk="0" hangingPunct="0">
                        <a:spcBef>
                          <a:spcPts val="0"/>
                        </a:spcBef>
                        <a:spcAft>
                          <a:spcPts val="0"/>
                        </a:spcAft>
                      </a:pPr>
                      <a:r>
                        <a:rPr lang="en-US" sz="2400" dirty="0">
                          <a:solidFill>
                            <a:srgbClr val="FF0000"/>
                          </a:solidFill>
                          <a:effectLst/>
                        </a:rPr>
                        <a:t>TEAM Program</a:t>
                      </a:r>
                    </a:p>
                    <a:p>
                      <a:pPr marL="0" marR="0" algn="ctr" eaLnBrk="0" hangingPunct="0">
                        <a:spcBef>
                          <a:spcPts val="0"/>
                        </a:spcBef>
                        <a:spcAft>
                          <a:spcPts val="0"/>
                        </a:spcAft>
                      </a:pPr>
                      <a:r>
                        <a:rPr lang="en-US" sz="2400" dirty="0">
                          <a:solidFill>
                            <a:srgbClr val="FF0000"/>
                          </a:solidFill>
                          <a:effectLst/>
                        </a:rPr>
                        <a:t>NOT required</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51666" marR="51666" marT="19319" marB="19319" anchor="ctr"/>
                </a:tc>
                <a:extLst>
                  <a:ext uri="{0D108BD9-81ED-4DB2-BD59-A6C34878D82A}">
                    <a16:rowId xmlns="" xmlns:a16="http://schemas.microsoft.com/office/drawing/2014/main" val="10000"/>
                  </a:ext>
                </a:extLst>
              </a:tr>
              <a:tr h="620527">
                <a:tc>
                  <a:txBody>
                    <a:bodyPr/>
                    <a:lstStyle/>
                    <a:p>
                      <a:pPr marL="95250" marR="0" eaLnBrk="0" hangingPunct="0">
                        <a:spcBef>
                          <a:spcPts val="455"/>
                        </a:spcBef>
                        <a:spcAft>
                          <a:spcPts val="0"/>
                        </a:spcAft>
                      </a:pPr>
                      <a:r>
                        <a:rPr lang="en-US" sz="1050" dirty="0">
                          <a:effectLst/>
                        </a:rPr>
                        <a:t>Teachers certified and teaching under the endorsements below will participate in the Five-Module Program</a:t>
                      </a:r>
                      <a:endParaRPr lang="en-US" sz="1050" b="1" dirty="0">
                        <a:effectLst/>
                        <a:latin typeface="Calibri Light" panose="020F0302020204030204" pitchFamily="34" charset="0"/>
                        <a:ea typeface="Times New Roman" panose="02020603050405020304" pitchFamily="18" charset="0"/>
                      </a:endParaRPr>
                    </a:p>
                  </a:txBody>
                  <a:tcPr marL="51666" marR="51666" marT="19319" marB="19319"/>
                </a:tc>
                <a:tc>
                  <a:txBody>
                    <a:bodyPr/>
                    <a:lstStyle/>
                    <a:p>
                      <a:pPr marL="95250" marR="0" eaLnBrk="0" hangingPunct="0">
                        <a:spcBef>
                          <a:spcPts val="455"/>
                        </a:spcBef>
                        <a:spcAft>
                          <a:spcPts val="0"/>
                        </a:spcAft>
                      </a:pPr>
                      <a:r>
                        <a:rPr lang="en-US" sz="1050" dirty="0">
                          <a:effectLst/>
                        </a:rPr>
                        <a:t>Teachers certified and teaching under the endorsements below will participate in the Two-Module Program</a:t>
                      </a:r>
                      <a:endParaRPr lang="en-US" sz="1050" b="1" dirty="0">
                        <a:effectLst/>
                        <a:latin typeface="Calibri Light" panose="020F0302020204030204" pitchFamily="34" charset="0"/>
                        <a:ea typeface="Times New Roman" panose="02020603050405020304" pitchFamily="18" charset="0"/>
                      </a:endParaRPr>
                    </a:p>
                  </a:txBody>
                  <a:tcPr marL="51666" marR="51666" marT="19319" marB="19319"/>
                </a:tc>
                <a:tc>
                  <a:txBody>
                    <a:bodyPr/>
                    <a:lstStyle/>
                    <a:p>
                      <a:pPr marL="95250" marR="608330" eaLnBrk="0" hangingPunct="0">
                        <a:lnSpc>
                          <a:spcPts val="1400"/>
                        </a:lnSpc>
                        <a:spcBef>
                          <a:spcPts val="0"/>
                        </a:spcBef>
                        <a:spcAft>
                          <a:spcPts val="0"/>
                        </a:spcAft>
                      </a:pPr>
                      <a:r>
                        <a:rPr lang="en-US" sz="1050" b="1" dirty="0">
                          <a:effectLst/>
                        </a:rPr>
                        <a:t>Endorsement areas NOT participating in the TEAM program</a:t>
                      </a:r>
                      <a:endParaRPr lang="en-US" sz="1050" b="1" dirty="0">
                        <a:effectLst/>
                        <a:latin typeface="Calibri Light" panose="020F0302020204030204" pitchFamily="34" charset="0"/>
                        <a:ea typeface="Times New Roman" panose="02020603050405020304" pitchFamily="18" charset="0"/>
                      </a:endParaRPr>
                    </a:p>
                  </a:txBody>
                  <a:tcPr marL="51666" marR="51666" marT="19319" marB="19319"/>
                </a:tc>
                <a:extLst>
                  <a:ext uri="{0D108BD9-81ED-4DB2-BD59-A6C34878D82A}">
                    <a16:rowId xmlns="" xmlns:a16="http://schemas.microsoft.com/office/drawing/2014/main" val="10001"/>
                  </a:ext>
                </a:extLst>
              </a:tr>
              <a:tr h="4687916">
                <a:tc>
                  <a:txBody>
                    <a:bodyPr/>
                    <a:lstStyle/>
                    <a:p>
                      <a:pPr marL="228600" marR="0" indent="-114300" eaLnBrk="0" hangingPunct="0">
                        <a:spcBef>
                          <a:spcPts val="0"/>
                        </a:spcBef>
                        <a:spcAft>
                          <a:spcPts val="0"/>
                        </a:spcAft>
                        <a:tabLst>
                          <a:tab pos="228600" algn="l"/>
                        </a:tabLst>
                      </a:pPr>
                      <a:r>
                        <a:rPr lang="en-US" sz="1050" dirty="0">
                          <a:effectLst/>
                        </a:rPr>
                        <a:t>&gt; English (#015)</a:t>
                      </a:r>
                    </a:p>
                    <a:p>
                      <a:pPr marL="228600" marR="0" indent="-114300" eaLnBrk="0" hangingPunct="0">
                        <a:spcBef>
                          <a:spcPts val="0"/>
                        </a:spcBef>
                        <a:spcAft>
                          <a:spcPts val="0"/>
                        </a:spcAft>
                        <a:tabLst>
                          <a:tab pos="228600" algn="l"/>
                        </a:tabLst>
                      </a:pPr>
                      <a:r>
                        <a:rPr lang="en-US" sz="1050" dirty="0">
                          <a:effectLst/>
                        </a:rPr>
                        <a:t>&gt; Mathematics (#029)</a:t>
                      </a:r>
                    </a:p>
                    <a:p>
                      <a:pPr marL="228600" marR="0" indent="-114300" eaLnBrk="0" hangingPunct="0">
                        <a:spcBef>
                          <a:spcPts val="0"/>
                        </a:spcBef>
                        <a:spcAft>
                          <a:spcPts val="0"/>
                        </a:spcAft>
                        <a:tabLst>
                          <a:tab pos="228600" algn="l"/>
                        </a:tabLst>
                      </a:pPr>
                      <a:r>
                        <a:rPr lang="en-US" sz="1050" dirty="0">
                          <a:effectLst/>
                        </a:rPr>
                        <a:t>&gt; Biology (#030)</a:t>
                      </a:r>
                    </a:p>
                    <a:p>
                      <a:pPr marL="228600" marR="0" indent="-114300" eaLnBrk="0" hangingPunct="0">
                        <a:spcBef>
                          <a:spcPts val="0"/>
                        </a:spcBef>
                        <a:spcAft>
                          <a:spcPts val="0"/>
                        </a:spcAft>
                        <a:tabLst>
                          <a:tab pos="228600" algn="l"/>
                        </a:tabLst>
                      </a:pPr>
                      <a:r>
                        <a:rPr lang="en-US" sz="1050" dirty="0">
                          <a:effectLst/>
                        </a:rPr>
                        <a:t>&gt; Chemistry (#031)</a:t>
                      </a:r>
                    </a:p>
                    <a:p>
                      <a:pPr marL="228600" marR="0" indent="-114300" eaLnBrk="0" hangingPunct="0">
                        <a:spcBef>
                          <a:spcPts val="0"/>
                        </a:spcBef>
                        <a:spcAft>
                          <a:spcPts val="0"/>
                        </a:spcAft>
                        <a:tabLst>
                          <a:tab pos="228600" algn="l"/>
                        </a:tabLst>
                      </a:pPr>
                      <a:r>
                        <a:rPr lang="en-US" sz="1050" dirty="0">
                          <a:effectLst/>
                        </a:rPr>
                        <a:t>&gt; Physics (#032)</a:t>
                      </a:r>
                    </a:p>
                    <a:p>
                      <a:pPr marL="228600" marR="0" indent="-114300" eaLnBrk="0" hangingPunct="0">
                        <a:spcBef>
                          <a:spcPts val="0"/>
                        </a:spcBef>
                        <a:spcAft>
                          <a:spcPts val="0"/>
                        </a:spcAft>
                        <a:tabLst>
                          <a:tab pos="228600" algn="l"/>
                        </a:tabLst>
                      </a:pPr>
                      <a:r>
                        <a:rPr lang="en-US" sz="1050" dirty="0">
                          <a:effectLst/>
                        </a:rPr>
                        <a:t>&gt; Earth Science (#033)</a:t>
                      </a:r>
                    </a:p>
                    <a:p>
                      <a:pPr marL="228600" marR="0" indent="-114300" eaLnBrk="0" hangingPunct="0">
                        <a:spcBef>
                          <a:spcPts val="0"/>
                        </a:spcBef>
                        <a:spcAft>
                          <a:spcPts val="0"/>
                        </a:spcAft>
                        <a:tabLst>
                          <a:tab pos="228600" algn="l"/>
                        </a:tabLst>
                      </a:pPr>
                      <a:r>
                        <a:rPr lang="en-US" sz="1050" dirty="0">
                          <a:effectLst/>
                        </a:rPr>
                        <a:t>&gt; General Science (#034)</a:t>
                      </a:r>
                    </a:p>
                    <a:p>
                      <a:pPr marL="228600" marR="0" indent="-114300" eaLnBrk="0" hangingPunct="0">
                        <a:spcBef>
                          <a:spcPts val="0"/>
                        </a:spcBef>
                        <a:spcAft>
                          <a:spcPts val="0"/>
                        </a:spcAft>
                        <a:tabLst>
                          <a:tab pos="228600" algn="l"/>
                        </a:tabLst>
                      </a:pPr>
                      <a:r>
                        <a:rPr lang="en-US" sz="1050" dirty="0">
                          <a:effectLst/>
                        </a:rPr>
                        <a:t>&gt; Health (#043)</a:t>
                      </a:r>
                    </a:p>
                    <a:p>
                      <a:pPr marL="228600" marR="0" indent="-114300" eaLnBrk="0" hangingPunct="0">
                        <a:spcBef>
                          <a:spcPts val="0"/>
                        </a:spcBef>
                        <a:spcAft>
                          <a:spcPts val="0"/>
                        </a:spcAft>
                        <a:tabLst>
                          <a:tab pos="228600" algn="l"/>
                        </a:tabLst>
                      </a:pPr>
                      <a:r>
                        <a:rPr lang="en-US" sz="1050" dirty="0">
                          <a:effectLst/>
                        </a:rPr>
                        <a:t>&gt; Special Education (#065,165, 265)</a:t>
                      </a:r>
                    </a:p>
                    <a:p>
                      <a:pPr marL="228600" marR="0" indent="-114300" eaLnBrk="0" hangingPunct="0">
                        <a:spcBef>
                          <a:spcPts val="0"/>
                        </a:spcBef>
                        <a:spcAft>
                          <a:spcPts val="0"/>
                        </a:spcAft>
                        <a:tabLst>
                          <a:tab pos="228600" algn="l"/>
                        </a:tabLst>
                      </a:pPr>
                      <a:r>
                        <a:rPr lang="en-US" sz="1050" dirty="0">
                          <a:effectLst/>
                        </a:rPr>
                        <a:t>&gt; Elementary (#001, 002, 003, 004 005, 006, 008, 013, 112, 113 </a:t>
                      </a:r>
                      <a:r>
                        <a:rPr lang="en-US" sz="1050" u="sng" dirty="0" smtClean="0">
                          <a:effectLst/>
                          <a:highlight>
                            <a:srgbClr val="FFFF00"/>
                          </a:highlight>
                        </a:rPr>
                        <a:t>excludes </a:t>
                      </a:r>
                      <a:r>
                        <a:rPr lang="en-US" sz="1050" u="sng" dirty="0">
                          <a:effectLst/>
                          <a:highlight>
                            <a:srgbClr val="FFFF00"/>
                          </a:highlight>
                        </a:rPr>
                        <a:t>birth to age 3</a:t>
                      </a:r>
                      <a:r>
                        <a:rPr lang="en-US" sz="1050" dirty="0">
                          <a:effectLst/>
                        </a:rPr>
                        <a:t>, 305)</a:t>
                      </a:r>
                    </a:p>
                    <a:p>
                      <a:pPr marL="228600" marR="165735" indent="-114300" eaLnBrk="0" hangingPunct="0">
                        <a:spcBef>
                          <a:spcPts val="0"/>
                        </a:spcBef>
                        <a:spcAft>
                          <a:spcPts val="0"/>
                        </a:spcAft>
                        <a:tabLst>
                          <a:tab pos="228600" algn="l"/>
                        </a:tabLst>
                      </a:pPr>
                      <a:r>
                        <a:rPr lang="en-US" sz="1050" dirty="0">
                          <a:effectLst/>
                        </a:rPr>
                        <a:t>&gt; Middle School 4-8 (#006, 215, 226, 229, 230, 231, 232, 233, 234, 235)</a:t>
                      </a:r>
                    </a:p>
                    <a:p>
                      <a:pPr marL="228600" marR="0" indent="-114300" eaLnBrk="0" hangingPunct="0">
                        <a:spcBef>
                          <a:spcPts val="0"/>
                        </a:spcBef>
                        <a:spcAft>
                          <a:spcPts val="0"/>
                        </a:spcAft>
                        <a:tabLst>
                          <a:tab pos="228600" algn="l"/>
                        </a:tabLst>
                      </a:pPr>
                      <a:r>
                        <a:rPr lang="en-US" sz="1050" dirty="0">
                          <a:effectLst/>
                        </a:rPr>
                        <a:t>&gt; History/Social Studies (#025, 026)</a:t>
                      </a:r>
                    </a:p>
                    <a:p>
                      <a:pPr marL="228600" marR="0" indent="-114300" eaLnBrk="0" hangingPunct="0">
                        <a:spcBef>
                          <a:spcPts val="0"/>
                        </a:spcBef>
                        <a:spcAft>
                          <a:spcPts val="0"/>
                        </a:spcAft>
                        <a:tabLst>
                          <a:tab pos="228600" algn="l"/>
                        </a:tabLst>
                      </a:pPr>
                      <a:r>
                        <a:rPr lang="en-US" sz="1050" dirty="0">
                          <a:effectLst/>
                        </a:rPr>
                        <a:t>&gt; Art (#042)</a:t>
                      </a:r>
                    </a:p>
                    <a:p>
                      <a:pPr marL="228600" marR="0" indent="-114300" eaLnBrk="0" hangingPunct="0">
                        <a:spcBef>
                          <a:spcPts val="0"/>
                        </a:spcBef>
                        <a:spcAft>
                          <a:spcPts val="0"/>
                        </a:spcAft>
                        <a:tabLst>
                          <a:tab pos="228600" algn="l"/>
                        </a:tabLst>
                      </a:pPr>
                      <a:r>
                        <a:rPr lang="en-US" sz="1050" dirty="0">
                          <a:effectLst/>
                        </a:rPr>
                        <a:t>&gt; Music (#049)</a:t>
                      </a:r>
                    </a:p>
                    <a:p>
                      <a:pPr marL="228600" marR="0" indent="-114300" eaLnBrk="0" hangingPunct="0">
                        <a:spcBef>
                          <a:spcPts val="0"/>
                        </a:spcBef>
                        <a:spcAft>
                          <a:spcPts val="0"/>
                        </a:spcAft>
                        <a:tabLst>
                          <a:tab pos="228600" algn="l"/>
                        </a:tabLst>
                      </a:pPr>
                      <a:r>
                        <a:rPr lang="en-US" sz="1050" dirty="0">
                          <a:effectLst/>
                        </a:rPr>
                        <a:t>&gt; Physical Education (#044)</a:t>
                      </a:r>
                    </a:p>
                    <a:p>
                      <a:pPr marL="228600" marR="0" indent="-114300" eaLnBrk="0" hangingPunct="0">
                        <a:spcBef>
                          <a:spcPts val="0"/>
                        </a:spcBef>
                        <a:spcAft>
                          <a:spcPts val="0"/>
                        </a:spcAft>
                        <a:tabLst>
                          <a:tab pos="228600" algn="l"/>
                        </a:tabLst>
                      </a:pPr>
                      <a:r>
                        <a:rPr lang="en-US" sz="1050" dirty="0">
                          <a:effectLst/>
                        </a:rPr>
                        <a:t>&gt; Bilingual Education (#009, 902, 915, 926, 929, 930, 931, 932, 933, 934, 966, 967, 968, 969, 970, 971, 972, 973, 974)</a:t>
                      </a:r>
                    </a:p>
                    <a:p>
                      <a:pPr marL="228600" marR="0" indent="-114300" eaLnBrk="0" hangingPunct="0">
                        <a:spcBef>
                          <a:spcPts val="0"/>
                        </a:spcBef>
                        <a:spcAft>
                          <a:spcPts val="0"/>
                        </a:spcAft>
                        <a:tabLst>
                          <a:tab pos="228600" algn="l"/>
                        </a:tabLst>
                      </a:pPr>
                      <a:r>
                        <a:rPr lang="en-US" sz="1050" dirty="0">
                          <a:effectLst/>
                        </a:rPr>
                        <a:t>&gt; World Languages (#018, 019, 020, 021, 022, 023, 024, 101)</a:t>
                      </a:r>
                    </a:p>
                    <a:p>
                      <a:pPr marL="228600" marR="0" indent="-114300" eaLnBrk="0" hangingPunct="0">
                        <a:spcBef>
                          <a:spcPts val="0"/>
                        </a:spcBef>
                        <a:spcAft>
                          <a:spcPts val="0"/>
                        </a:spcAft>
                        <a:tabLst>
                          <a:tab pos="228600" algn="l"/>
                        </a:tabLst>
                      </a:pPr>
                      <a:r>
                        <a:rPr lang="en-US" sz="1050" dirty="0">
                          <a:effectLst/>
                        </a:rPr>
                        <a:t>&gt; Teaching English to Speakers of Other Languages [TESOL] (#111)</a:t>
                      </a:r>
                    </a:p>
                    <a:p>
                      <a:pPr marL="213995" marR="384810" indent="-114300" eaLnBrk="0" hangingPunct="0">
                        <a:spcBef>
                          <a:spcPts val="0"/>
                        </a:spcBef>
                        <a:spcAft>
                          <a:spcPts val="0"/>
                        </a:spcAft>
                        <a:tabLst>
                          <a:tab pos="342900" algn="l"/>
                        </a:tabLst>
                      </a:pPr>
                      <a:r>
                        <a:rPr lang="en-US" sz="1050" u="sng" dirty="0" smtClean="0">
                          <a:effectLst/>
                          <a:highlight>
                            <a:srgbClr val="FFFF00"/>
                          </a:highlight>
                        </a:rPr>
                        <a:t>&gt; </a:t>
                      </a:r>
                      <a:r>
                        <a:rPr lang="en-US" sz="1050" u="sng" dirty="0">
                          <a:effectLst/>
                          <a:highlight>
                            <a:srgbClr val="FFFF00"/>
                          </a:highlight>
                        </a:rPr>
                        <a:t>Remedial Reading/Remedial Language Arts (#102</a:t>
                      </a:r>
                      <a:r>
                        <a:rPr lang="en-US" sz="1050" dirty="0">
                          <a:effectLst/>
                          <a:highlight>
                            <a:srgbClr val="FFFF00"/>
                          </a:highlight>
                        </a:rPr>
                        <a:t>)</a:t>
                      </a:r>
                      <a:endParaRPr lang="en-US" sz="1050" b="0" dirty="0">
                        <a:effectLst/>
                        <a:latin typeface="Calibri Light" panose="020F0302020204030204" pitchFamily="34" charset="0"/>
                        <a:ea typeface="Times New Roman" panose="02020603050405020304" pitchFamily="18" charset="0"/>
                        <a:cs typeface="Corbel" panose="020B0503020204020204" pitchFamily="34" charset="0"/>
                      </a:endParaRPr>
                    </a:p>
                  </a:txBody>
                  <a:tcPr marL="51666" marR="51666" marT="19319" marB="19319"/>
                </a:tc>
                <a:tc>
                  <a:txBody>
                    <a:bodyPr/>
                    <a:lstStyle/>
                    <a:p>
                      <a:pPr marL="152400" marR="213360" indent="-114300" eaLnBrk="0" hangingPunct="0">
                        <a:spcBef>
                          <a:spcPts val="0"/>
                        </a:spcBef>
                        <a:spcAft>
                          <a:spcPts val="0"/>
                        </a:spcAft>
                        <a:tabLst>
                          <a:tab pos="228600" algn="l"/>
                        </a:tabLst>
                      </a:pPr>
                      <a:r>
                        <a:rPr lang="en-US" sz="1050" dirty="0">
                          <a:effectLst/>
                        </a:rPr>
                        <a:t>&gt; Business Education (#010)</a:t>
                      </a:r>
                    </a:p>
                    <a:p>
                      <a:pPr marL="152400" marR="144145" indent="-114300" eaLnBrk="0" hangingPunct="0">
                        <a:spcBef>
                          <a:spcPts val="0"/>
                        </a:spcBef>
                        <a:spcAft>
                          <a:spcPts val="0"/>
                        </a:spcAft>
                        <a:tabLst>
                          <a:tab pos="228600" algn="l"/>
                        </a:tabLst>
                      </a:pPr>
                      <a:r>
                        <a:rPr lang="en-US" sz="1050" dirty="0">
                          <a:effectLst/>
                        </a:rPr>
                        <a:t>&gt; Vocational Agriculture (#041)</a:t>
                      </a:r>
                    </a:p>
                    <a:p>
                      <a:pPr marL="152400" marR="0" indent="-114300" eaLnBrk="0" hangingPunct="0">
                        <a:spcBef>
                          <a:spcPts val="0"/>
                        </a:spcBef>
                        <a:spcAft>
                          <a:spcPts val="0"/>
                        </a:spcAft>
                        <a:tabLst>
                          <a:tab pos="228600" algn="l"/>
                        </a:tabLst>
                      </a:pPr>
                      <a:r>
                        <a:rPr lang="en-US" sz="1050" dirty="0">
                          <a:effectLst/>
                        </a:rPr>
                        <a:t>&gt; Agriculture (#040)</a:t>
                      </a:r>
                    </a:p>
                    <a:p>
                      <a:pPr marL="152400" marR="0" indent="-114300" eaLnBrk="0" hangingPunct="0">
                        <a:spcBef>
                          <a:spcPts val="0"/>
                        </a:spcBef>
                        <a:spcAft>
                          <a:spcPts val="0"/>
                        </a:spcAft>
                        <a:tabLst>
                          <a:tab pos="228600" algn="l"/>
                        </a:tabLst>
                      </a:pPr>
                      <a:r>
                        <a:rPr lang="en-US" sz="1050" dirty="0">
                          <a:effectLst/>
                        </a:rPr>
                        <a:t>&gt; Home Economics (#045)</a:t>
                      </a:r>
                    </a:p>
                    <a:p>
                      <a:pPr marL="152400" marR="144145" indent="-114300" eaLnBrk="0" hangingPunct="0">
                        <a:spcBef>
                          <a:spcPts val="0"/>
                        </a:spcBef>
                        <a:spcAft>
                          <a:spcPts val="0"/>
                        </a:spcAft>
                        <a:tabLst>
                          <a:tab pos="228600" algn="l"/>
                        </a:tabLst>
                      </a:pPr>
                      <a:r>
                        <a:rPr lang="en-US" sz="1050" dirty="0">
                          <a:effectLst/>
                        </a:rPr>
                        <a:t>&gt; Technology Education (#047)</a:t>
                      </a:r>
                    </a:p>
                    <a:p>
                      <a:pPr marL="152400" marR="0" indent="-114300" eaLnBrk="0" hangingPunct="0">
                        <a:spcBef>
                          <a:spcPts val="0"/>
                        </a:spcBef>
                        <a:spcAft>
                          <a:spcPts val="0"/>
                        </a:spcAft>
                        <a:tabLst>
                          <a:tab pos="228600" algn="l"/>
                        </a:tabLst>
                      </a:pPr>
                      <a:r>
                        <a:rPr lang="en-US" sz="1050" dirty="0">
                          <a:effectLst/>
                        </a:rPr>
                        <a:t>&gt; Partially Sighted (#055)</a:t>
                      </a:r>
                    </a:p>
                    <a:p>
                      <a:pPr marL="152400" marR="0" indent="-114300" eaLnBrk="0" hangingPunct="0">
                        <a:spcBef>
                          <a:spcPts val="0"/>
                        </a:spcBef>
                        <a:spcAft>
                          <a:spcPts val="0"/>
                        </a:spcAft>
                        <a:tabLst>
                          <a:tab pos="228600" algn="l"/>
                        </a:tabLst>
                      </a:pPr>
                      <a:r>
                        <a:rPr lang="en-US" sz="1050" dirty="0">
                          <a:effectLst/>
                        </a:rPr>
                        <a:t>&gt; Hearing Impaired (#057)</a:t>
                      </a:r>
                    </a:p>
                    <a:p>
                      <a:pPr marL="152400" marR="0" indent="-114300" eaLnBrk="0" hangingPunct="0">
                        <a:spcBef>
                          <a:spcPts val="0"/>
                        </a:spcBef>
                        <a:spcAft>
                          <a:spcPts val="0"/>
                        </a:spcAft>
                        <a:tabLst>
                          <a:tab pos="228600" algn="l"/>
                        </a:tabLst>
                      </a:pPr>
                      <a:r>
                        <a:rPr lang="en-US" sz="1050" dirty="0">
                          <a:effectLst/>
                        </a:rPr>
                        <a:t>&gt; Blind (#059)</a:t>
                      </a:r>
                    </a:p>
                    <a:p>
                      <a:pPr marL="152400" marR="0" indent="-114300" eaLnBrk="0" hangingPunct="0">
                        <a:spcBef>
                          <a:spcPts val="0"/>
                        </a:spcBef>
                        <a:spcAft>
                          <a:spcPts val="0"/>
                        </a:spcAft>
                        <a:tabLst>
                          <a:tab pos="228600" algn="l"/>
                        </a:tabLst>
                      </a:pPr>
                      <a:r>
                        <a:rPr lang="en-US" sz="1050" dirty="0">
                          <a:effectLst/>
                        </a:rPr>
                        <a:t>&gt; Teacher-Coordinator Marketing Educator (#089)</a:t>
                      </a:r>
                    </a:p>
                    <a:p>
                      <a:pPr marL="152400" marR="363855" indent="-114300" eaLnBrk="0" hangingPunct="0">
                        <a:spcBef>
                          <a:spcPts val="0"/>
                        </a:spcBef>
                        <a:spcAft>
                          <a:spcPts val="0"/>
                        </a:spcAft>
                        <a:tabLst>
                          <a:tab pos="228600" algn="l"/>
                        </a:tabLst>
                      </a:pPr>
                      <a:r>
                        <a:rPr lang="en-US" sz="1050" dirty="0">
                          <a:effectLst/>
                        </a:rPr>
                        <a:t>&gt; Occupational Subj. in Technical High Schools (#090)</a:t>
                      </a:r>
                    </a:p>
                    <a:p>
                      <a:pPr marL="152400" marR="144145" indent="-114300" eaLnBrk="0" hangingPunct="0">
                        <a:spcBef>
                          <a:spcPts val="0"/>
                        </a:spcBef>
                        <a:spcAft>
                          <a:spcPts val="0"/>
                        </a:spcAft>
                        <a:tabLst>
                          <a:tab pos="228600" algn="l"/>
                          <a:tab pos="890270" algn="l"/>
                        </a:tabLst>
                      </a:pPr>
                      <a:r>
                        <a:rPr lang="en-US" sz="1050" dirty="0">
                          <a:effectLst/>
                        </a:rPr>
                        <a:t>&gt; Trade and Industrial Occupations in Comprehensive H.S. (#098)</a:t>
                      </a:r>
                    </a:p>
                    <a:p>
                      <a:pPr marL="152400" marR="0" indent="-114300" eaLnBrk="0" hangingPunct="0">
                        <a:spcBef>
                          <a:spcPts val="0"/>
                        </a:spcBef>
                        <a:spcAft>
                          <a:spcPts val="0"/>
                        </a:spcAft>
                        <a:tabLst>
                          <a:tab pos="228600" algn="l"/>
                        </a:tabLst>
                      </a:pPr>
                      <a:r>
                        <a:rPr lang="en-US" sz="1050" dirty="0">
                          <a:effectLst/>
                        </a:rPr>
                        <a:t>&gt; Health Occupations — Comp. High School (#103)</a:t>
                      </a:r>
                    </a:p>
                    <a:p>
                      <a:pPr marL="152400" marR="175260" indent="-114300" eaLnBrk="0" hangingPunct="0">
                        <a:spcBef>
                          <a:spcPts val="0"/>
                        </a:spcBef>
                        <a:spcAft>
                          <a:spcPts val="0"/>
                        </a:spcAft>
                        <a:tabLst>
                          <a:tab pos="228600" algn="l"/>
                        </a:tabLst>
                      </a:pPr>
                      <a:r>
                        <a:rPr lang="en-US" sz="1050" dirty="0">
                          <a:effectLst/>
                        </a:rPr>
                        <a:t>&gt; Health Occupations in a Technical High School (#109)</a:t>
                      </a:r>
                    </a:p>
                    <a:p>
                      <a:pPr marL="152400" marR="74930" indent="-114300" algn="just" eaLnBrk="0" hangingPunct="0">
                        <a:spcBef>
                          <a:spcPts val="0"/>
                        </a:spcBef>
                        <a:spcAft>
                          <a:spcPts val="0"/>
                        </a:spcAft>
                        <a:tabLst>
                          <a:tab pos="228600" algn="l"/>
                        </a:tabLst>
                      </a:pPr>
                      <a:r>
                        <a:rPr lang="en-US" sz="1050" dirty="0">
                          <a:effectLst/>
                        </a:rPr>
                        <a:t>&gt;	Unique endorsements in dance, theater, and Montessori </a:t>
                      </a:r>
                    </a:p>
                    <a:p>
                      <a:pPr marL="152400" marR="384810" indent="-114300" eaLnBrk="0" hangingPunct="0">
                        <a:spcBef>
                          <a:spcPts val="0"/>
                        </a:spcBef>
                        <a:spcAft>
                          <a:spcPts val="0"/>
                        </a:spcAft>
                        <a:tabLst>
                          <a:tab pos="228600" algn="l"/>
                        </a:tabLst>
                      </a:pPr>
                      <a:r>
                        <a:rPr lang="en-US" sz="1050" dirty="0">
                          <a:effectLst/>
                        </a:rPr>
                        <a:t>&gt; </a:t>
                      </a:r>
                      <a:r>
                        <a:rPr lang="en-US" sz="1050" u="sng" dirty="0">
                          <a:effectLst/>
                          <a:highlight>
                            <a:srgbClr val="FFFF00"/>
                          </a:highlight>
                        </a:rPr>
                        <a:t>School Library Media Specialist (#062</a:t>
                      </a:r>
                      <a:r>
                        <a:rPr lang="en-US" sz="1050" dirty="0">
                          <a:effectLst/>
                          <a:highlight>
                            <a:srgbClr val="FFFF00"/>
                          </a:highlight>
                        </a:rPr>
                        <a:t>)</a:t>
                      </a:r>
                      <a:endParaRPr lang="en-US" sz="1050" dirty="0">
                        <a:effectLst/>
                        <a:latin typeface="Calibri Light" panose="020F0302020204030204" pitchFamily="34" charset="0"/>
                        <a:ea typeface="Times New Roman" panose="02020603050405020304" pitchFamily="18" charset="0"/>
                        <a:cs typeface="Corbel" panose="020B0503020204020204" pitchFamily="34" charset="0"/>
                      </a:endParaRPr>
                    </a:p>
                  </a:txBody>
                  <a:tcPr marL="51666" marR="51666" marT="19319" marB="19319"/>
                </a:tc>
                <a:tc>
                  <a:txBody>
                    <a:bodyPr/>
                    <a:lstStyle/>
                    <a:p>
                      <a:pPr marL="161290" marR="384810" indent="-114300" eaLnBrk="0" hangingPunct="0">
                        <a:spcBef>
                          <a:spcPts val="0"/>
                        </a:spcBef>
                        <a:spcAft>
                          <a:spcPts val="0"/>
                        </a:spcAft>
                        <a:tabLst>
                          <a:tab pos="342900" algn="l"/>
                        </a:tabLst>
                      </a:pPr>
                      <a:r>
                        <a:rPr lang="en-US" sz="1050" dirty="0">
                          <a:effectLst/>
                        </a:rPr>
                        <a:t>&gt; Driver Education (#035)</a:t>
                      </a:r>
                    </a:p>
                    <a:p>
                      <a:pPr marL="161290" marR="384810" indent="-114300" eaLnBrk="0" hangingPunct="0">
                        <a:spcBef>
                          <a:spcPts val="0"/>
                        </a:spcBef>
                        <a:spcAft>
                          <a:spcPts val="0"/>
                        </a:spcAft>
                        <a:tabLst>
                          <a:tab pos="342900" algn="l"/>
                        </a:tabLst>
                      </a:pPr>
                      <a:r>
                        <a:rPr lang="en-US" sz="1050" dirty="0">
                          <a:effectLst/>
                        </a:rPr>
                        <a:t>&gt; Speech and Language Pathologist (#061)</a:t>
                      </a:r>
                    </a:p>
                    <a:p>
                      <a:pPr marL="161290" marR="384810" indent="-114300" eaLnBrk="0" hangingPunct="0">
                        <a:spcBef>
                          <a:spcPts val="0"/>
                        </a:spcBef>
                        <a:spcAft>
                          <a:spcPts val="0"/>
                        </a:spcAft>
                        <a:tabLst>
                          <a:tab pos="342900" algn="l"/>
                        </a:tabLst>
                      </a:pPr>
                      <a:r>
                        <a:rPr lang="en-US" sz="1050" dirty="0">
                          <a:effectLst/>
                        </a:rPr>
                        <a:t>&gt; School Counselor (#068)</a:t>
                      </a:r>
                    </a:p>
                    <a:p>
                      <a:pPr marL="161290" marR="384810" indent="-114300" eaLnBrk="0" hangingPunct="0">
                        <a:spcBef>
                          <a:spcPts val="0"/>
                        </a:spcBef>
                        <a:spcAft>
                          <a:spcPts val="0"/>
                        </a:spcAft>
                        <a:tabLst>
                          <a:tab pos="342900" algn="l"/>
                        </a:tabLst>
                      </a:pPr>
                      <a:r>
                        <a:rPr lang="en-US" sz="1050" dirty="0">
                          <a:effectLst/>
                        </a:rPr>
                        <a:t>&gt; School Psychologist (#070)</a:t>
                      </a:r>
                    </a:p>
                    <a:p>
                      <a:pPr marL="161290" marR="384810" indent="-114300" eaLnBrk="0" hangingPunct="0">
                        <a:spcBef>
                          <a:spcPts val="0"/>
                        </a:spcBef>
                        <a:spcAft>
                          <a:spcPts val="0"/>
                        </a:spcAft>
                        <a:tabLst>
                          <a:tab pos="342900" algn="l"/>
                        </a:tabLst>
                      </a:pPr>
                      <a:r>
                        <a:rPr lang="en-US" sz="1050" dirty="0">
                          <a:effectLst/>
                        </a:rPr>
                        <a:t>&gt; School Social Worker (#071)</a:t>
                      </a:r>
                    </a:p>
                    <a:p>
                      <a:pPr marL="161290" marR="384810" indent="-114300" eaLnBrk="0" hangingPunct="0">
                        <a:spcBef>
                          <a:spcPts val="0"/>
                        </a:spcBef>
                        <a:spcAft>
                          <a:spcPts val="0"/>
                        </a:spcAft>
                        <a:tabLst>
                          <a:tab pos="342900" algn="l"/>
                        </a:tabLst>
                      </a:pPr>
                      <a:r>
                        <a:rPr lang="en-US" sz="1050" dirty="0">
                          <a:effectLst/>
                        </a:rPr>
                        <a:t>&gt; School Nurse-Teacher (#072)</a:t>
                      </a:r>
                    </a:p>
                    <a:p>
                      <a:pPr marL="161290" marR="384810" indent="-114300" eaLnBrk="0" hangingPunct="0">
                        <a:spcBef>
                          <a:spcPts val="0"/>
                        </a:spcBef>
                        <a:spcAft>
                          <a:spcPts val="0"/>
                        </a:spcAft>
                        <a:tabLst>
                          <a:tab pos="342900" algn="l"/>
                        </a:tabLst>
                      </a:pPr>
                      <a:r>
                        <a:rPr lang="en-US" sz="1050" dirty="0">
                          <a:effectLst/>
                        </a:rPr>
                        <a:t>&gt; School Dental Hygienist-Teacher (#073)</a:t>
                      </a:r>
                    </a:p>
                    <a:p>
                      <a:pPr marL="161290" marR="384810" indent="-114300" eaLnBrk="0" hangingPunct="0">
                        <a:spcBef>
                          <a:spcPts val="0"/>
                        </a:spcBef>
                        <a:spcAft>
                          <a:spcPts val="0"/>
                        </a:spcAft>
                        <a:tabLst>
                          <a:tab pos="342900" algn="l"/>
                        </a:tabLst>
                      </a:pPr>
                      <a:r>
                        <a:rPr lang="en-US" sz="1050" dirty="0">
                          <a:effectLst/>
                        </a:rPr>
                        <a:t>&gt; Vocational Technical Administrator (#082)</a:t>
                      </a:r>
                    </a:p>
                    <a:p>
                      <a:pPr marL="161290" marR="384810" indent="-114300" eaLnBrk="0" hangingPunct="0">
                        <a:spcBef>
                          <a:spcPts val="0"/>
                        </a:spcBef>
                        <a:spcAft>
                          <a:spcPts val="0"/>
                        </a:spcAft>
                        <a:tabLst>
                          <a:tab pos="342900" algn="l"/>
                        </a:tabLst>
                      </a:pPr>
                      <a:r>
                        <a:rPr lang="en-US" sz="1050" dirty="0">
                          <a:effectLst/>
                        </a:rPr>
                        <a:t>&gt; School Business Administrator (#085)</a:t>
                      </a:r>
                    </a:p>
                    <a:p>
                      <a:pPr marL="161290" marR="384810" indent="-114300" eaLnBrk="0" hangingPunct="0">
                        <a:spcBef>
                          <a:spcPts val="0"/>
                        </a:spcBef>
                        <a:spcAft>
                          <a:spcPts val="0"/>
                        </a:spcAft>
                        <a:tabLst>
                          <a:tab pos="342900" algn="l"/>
                        </a:tabLst>
                      </a:pPr>
                      <a:r>
                        <a:rPr lang="en-US" sz="1050" dirty="0">
                          <a:effectLst/>
                        </a:rPr>
                        <a:t>&gt; English to Non-English Speaking Adults (#088)</a:t>
                      </a:r>
                    </a:p>
                    <a:p>
                      <a:pPr marL="161290" marR="384810" indent="-114300" eaLnBrk="0" hangingPunct="0">
                        <a:spcBef>
                          <a:spcPts val="0"/>
                        </a:spcBef>
                        <a:spcAft>
                          <a:spcPts val="0"/>
                        </a:spcAft>
                        <a:tabLst>
                          <a:tab pos="342900" algn="l"/>
                        </a:tabLst>
                      </a:pPr>
                      <a:r>
                        <a:rPr lang="en-US" sz="1050" dirty="0">
                          <a:effectLst/>
                        </a:rPr>
                        <a:t>&gt; Intermediate Administrator/ Supervisor (#092)</a:t>
                      </a:r>
                    </a:p>
                    <a:p>
                      <a:pPr marL="161290" marR="384810" indent="-114300" eaLnBrk="0" hangingPunct="0">
                        <a:spcBef>
                          <a:spcPts val="0"/>
                        </a:spcBef>
                        <a:spcAft>
                          <a:spcPts val="0"/>
                        </a:spcAft>
                        <a:tabLst>
                          <a:tab pos="342900" algn="l"/>
                        </a:tabLst>
                      </a:pPr>
                      <a:r>
                        <a:rPr lang="en-US" sz="1050" dirty="0">
                          <a:effectLst/>
                        </a:rPr>
                        <a:t>&gt; Superintendent of Schools (#093)</a:t>
                      </a:r>
                    </a:p>
                    <a:p>
                      <a:pPr marL="161290" marR="384810" indent="-114300" eaLnBrk="0" hangingPunct="0">
                        <a:spcBef>
                          <a:spcPts val="0"/>
                        </a:spcBef>
                        <a:spcAft>
                          <a:spcPts val="0"/>
                        </a:spcAft>
                        <a:tabLst>
                          <a:tab pos="342900" algn="l"/>
                        </a:tabLst>
                      </a:pPr>
                      <a:r>
                        <a:rPr lang="en-US" sz="1050" dirty="0">
                          <a:effectLst/>
                        </a:rPr>
                        <a:t>&gt; Teacher Coordinator Co-op Work Edu/Diversified </a:t>
                      </a:r>
                      <a:r>
                        <a:rPr lang="en-US" sz="1050" dirty="0" err="1">
                          <a:effectLst/>
                        </a:rPr>
                        <a:t>Occup</a:t>
                      </a:r>
                      <a:r>
                        <a:rPr lang="en-US" sz="1050" dirty="0">
                          <a:effectLst/>
                        </a:rPr>
                        <a:t>. (#104)</a:t>
                      </a:r>
                    </a:p>
                    <a:p>
                      <a:pPr marL="161290" marR="384810" indent="-114300" eaLnBrk="0" hangingPunct="0">
                        <a:spcBef>
                          <a:spcPts val="0"/>
                        </a:spcBef>
                        <a:spcAft>
                          <a:spcPts val="0"/>
                        </a:spcAft>
                        <a:tabLst>
                          <a:tab pos="342900" algn="l"/>
                        </a:tabLst>
                      </a:pPr>
                      <a:r>
                        <a:rPr lang="en-US" sz="1050" dirty="0">
                          <a:effectLst/>
                        </a:rPr>
                        <a:t>&gt; Department Chairperson (#105)</a:t>
                      </a:r>
                    </a:p>
                    <a:p>
                      <a:pPr marL="161290" marR="384810" indent="-114300" eaLnBrk="0" hangingPunct="0">
                        <a:spcBef>
                          <a:spcPts val="0"/>
                        </a:spcBef>
                        <a:spcAft>
                          <a:spcPts val="0"/>
                        </a:spcAft>
                        <a:tabLst>
                          <a:tab pos="342900" algn="l"/>
                        </a:tabLst>
                      </a:pPr>
                      <a:r>
                        <a:rPr lang="en-US" sz="1050" dirty="0">
                          <a:effectLst/>
                        </a:rPr>
                        <a:t>&gt; H.S Credit Diploma Program (#106)</a:t>
                      </a:r>
                    </a:p>
                    <a:p>
                      <a:pPr marL="161290" marR="384810" indent="-114300" eaLnBrk="0" hangingPunct="0">
                        <a:spcBef>
                          <a:spcPts val="0"/>
                        </a:spcBef>
                        <a:spcAft>
                          <a:spcPts val="0"/>
                        </a:spcAft>
                        <a:tabLst>
                          <a:tab pos="342900" algn="l"/>
                        </a:tabLst>
                      </a:pPr>
                      <a:r>
                        <a:rPr lang="en-US" sz="1050" dirty="0">
                          <a:effectLst/>
                        </a:rPr>
                        <a:t>&gt; Ext. Diploma </a:t>
                      </a:r>
                      <a:r>
                        <a:rPr lang="en-US" sz="1050" dirty="0" err="1">
                          <a:effectLst/>
                        </a:rPr>
                        <a:t>Prog</a:t>
                      </a:r>
                      <a:r>
                        <a:rPr lang="en-US" sz="1050" dirty="0">
                          <a:effectLst/>
                        </a:rPr>
                        <a:t>.</a:t>
                      </a:r>
                    </a:p>
                    <a:p>
                      <a:pPr marL="161290" marR="384810" indent="-114300" eaLnBrk="0" hangingPunct="0">
                        <a:spcBef>
                          <a:spcPts val="0"/>
                        </a:spcBef>
                        <a:spcAft>
                          <a:spcPts val="0"/>
                        </a:spcAft>
                        <a:tabLst>
                          <a:tab pos="342900" algn="l"/>
                        </a:tabLst>
                      </a:pPr>
                      <a:r>
                        <a:rPr lang="en-US" sz="1050" dirty="0">
                          <a:effectLst/>
                        </a:rPr>
                        <a:t>	Non-credit Mandated </a:t>
                      </a:r>
                      <a:r>
                        <a:rPr lang="en-US" sz="1050" dirty="0" err="1">
                          <a:effectLst/>
                        </a:rPr>
                        <a:t>Prog</a:t>
                      </a:r>
                      <a:r>
                        <a:rPr lang="en-US" sz="1050" dirty="0">
                          <a:effectLst/>
                        </a:rPr>
                        <a:t>. (#107)</a:t>
                      </a:r>
                    </a:p>
                    <a:p>
                      <a:pPr marL="161290" marR="384810" indent="-114300" eaLnBrk="0" hangingPunct="0">
                        <a:spcBef>
                          <a:spcPts val="0"/>
                        </a:spcBef>
                        <a:spcAft>
                          <a:spcPts val="0"/>
                        </a:spcAft>
                        <a:tabLst>
                          <a:tab pos="342900" algn="l"/>
                        </a:tabLst>
                      </a:pPr>
                      <a:r>
                        <a:rPr lang="en-US" sz="1050" dirty="0">
                          <a:effectLst/>
                        </a:rPr>
                        <a:t>&gt; Practical Nurse Education Instruction (#108)</a:t>
                      </a:r>
                      <a:endParaRPr lang="en-US" sz="1050" dirty="0">
                        <a:effectLst/>
                        <a:latin typeface="Calibri Light" panose="020F0302020204030204" pitchFamily="34" charset="0"/>
                        <a:ea typeface="Times New Roman" panose="02020603050405020304" pitchFamily="18" charset="0"/>
                        <a:cs typeface="Corbel" panose="020B0503020204020204" pitchFamily="34" charset="0"/>
                      </a:endParaRPr>
                    </a:p>
                  </a:txBody>
                  <a:tcPr marL="51666" marR="51666" marT="19319" marB="19319"/>
                </a:tc>
                <a:extLst>
                  <a:ext uri="{0D108BD9-81ED-4DB2-BD59-A6C34878D82A}">
                    <a16:rowId xmlns="" xmlns:a16="http://schemas.microsoft.com/office/drawing/2014/main" val="10002"/>
                  </a:ext>
                </a:extLst>
              </a:tr>
            </a:tbl>
          </a:graphicData>
        </a:graphic>
      </p:graphicFrame>
      <p:sp>
        <p:nvSpPr>
          <p:cNvPr id="6" name="Rectangle 5"/>
          <p:cNvSpPr/>
          <p:nvPr/>
        </p:nvSpPr>
        <p:spPr>
          <a:xfrm>
            <a:off x="6276975" y="6321425"/>
            <a:ext cx="1933575" cy="446151"/>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 Appendix B</a:t>
            </a:r>
            <a:endParaRPr lang="en-US" dirty="0">
              <a:solidFill>
                <a:schemeClr val="tx1"/>
              </a:solidFill>
            </a:endParaRPr>
          </a:p>
        </p:txBody>
      </p:sp>
    </p:spTree>
    <p:extLst>
      <p:ext uri="{BB962C8B-B14F-4D97-AF65-F5344CB8AC3E}">
        <p14:creationId xmlns:p14="http://schemas.microsoft.com/office/powerpoint/2010/main" val="387578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356350"/>
            <a:ext cx="2057400" cy="365125"/>
          </a:xfrm>
        </p:spPr>
        <p:txBody>
          <a:bodyPr/>
          <a:lstStyle/>
          <a:p>
            <a:fld id="{24F2258D-CF54-2C4E-9726-8648A0B8DDCC}" type="slidenum">
              <a:rPr lang="en-US" smtClean="0"/>
              <a:t>21</a:t>
            </a:fld>
            <a:endParaRPr lang="en-US" dirty="0"/>
          </a:p>
        </p:txBody>
      </p:sp>
      <p:pic>
        <p:nvPicPr>
          <p:cNvPr id="5" name="Picture 4"/>
          <p:cNvPicPr>
            <a:picLocks noChangeAspect="1"/>
          </p:cNvPicPr>
          <p:nvPr/>
        </p:nvPicPr>
        <p:blipFill>
          <a:blip r:embed="rId3"/>
          <a:stretch>
            <a:fillRect/>
          </a:stretch>
        </p:blipFill>
        <p:spPr>
          <a:xfrm>
            <a:off x="22522" y="0"/>
            <a:ext cx="9121478" cy="6858000"/>
          </a:xfrm>
          <a:prstGeom prst="rect">
            <a:avLst/>
          </a:prstGeom>
        </p:spPr>
      </p:pic>
    </p:spTree>
    <p:extLst>
      <p:ext uri="{BB962C8B-B14F-4D97-AF65-F5344CB8AC3E}">
        <p14:creationId xmlns:p14="http://schemas.microsoft.com/office/powerpoint/2010/main" val="1801428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Timelines – Beginning Teacher </a:t>
            </a:r>
            <a:r>
              <a:rPr lang="en-US" i="1" dirty="0">
                <a:solidFill>
                  <a:schemeClr val="accent4">
                    <a:lumMod val="75000"/>
                  </a:schemeClr>
                </a:solidFill>
              </a:rPr>
              <a:t>Entry Dates</a:t>
            </a:r>
            <a:r>
              <a:rPr lang="en-US" dirty="0">
                <a:solidFill>
                  <a:schemeClr val="accent4">
                    <a:lumMod val="75000"/>
                  </a:schemeClr>
                </a:solidFill>
              </a:rPr>
              <a:t> </a:t>
            </a:r>
            <a:r>
              <a:rPr lang="en-US" dirty="0"/>
              <a:t>and </a:t>
            </a:r>
            <a:r>
              <a:rPr lang="en-US" i="1" dirty="0">
                <a:solidFill>
                  <a:schemeClr val="accent4">
                    <a:lumMod val="75000"/>
                  </a:schemeClr>
                </a:solidFill>
              </a:rPr>
              <a:t>Completion </a:t>
            </a:r>
            <a:r>
              <a:rPr lang="en-US" i="1" dirty="0" smtClean="0">
                <a:solidFill>
                  <a:schemeClr val="accent4">
                    <a:lumMod val="75000"/>
                  </a:schemeClr>
                </a:solidFill>
              </a:rPr>
              <a:t>Dates</a:t>
            </a:r>
            <a:br>
              <a:rPr lang="en-US" i="1" dirty="0" smtClean="0">
                <a:solidFill>
                  <a:schemeClr val="accent4">
                    <a:lumMod val="75000"/>
                  </a:schemeClr>
                </a:solidFill>
              </a:rPr>
            </a:br>
            <a:r>
              <a:rPr lang="en-US" u="sng" dirty="0" smtClean="0"/>
              <a:t>Category I</a:t>
            </a:r>
            <a:endParaRPr lang="en-US" u="sng" dirty="0"/>
          </a:p>
        </p:txBody>
      </p:sp>
      <p:sp>
        <p:nvSpPr>
          <p:cNvPr id="6" name="Rectangle 5"/>
          <p:cNvSpPr/>
          <p:nvPr/>
        </p:nvSpPr>
        <p:spPr>
          <a:xfrm>
            <a:off x="7143750" y="5643563"/>
            <a:ext cx="1438275"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TPM p.8</a:t>
            </a:r>
            <a:endParaRPr lang="en-US"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rotWithShape="1">
          <a:blip r:embed="rId3"/>
          <a:srcRect b="47627"/>
          <a:stretch/>
        </p:blipFill>
        <p:spPr>
          <a:xfrm>
            <a:off x="161925" y="1900237"/>
            <a:ext cx="8820150" cy="3683008"/>
          </a:xfrm>
          <a:prstGeom prst="rect">
            <a:avLst/>
          </a:prstGeom>
        </p:spPr>
      </p:pic>
    </p:spTree>
    <p:extLst>
      <p:ext uri="{BB962C8B-B14F-4D97-AF65-F5344CB8AC3E}">
        <p14:creationId xmlns:p14="http://schemas.microsoft.com/office/powerpoint/2010/main" val="314845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Timelines – Beginning Teacher </a:t>
            </a:r>
            <a:r>
              <a:rPr lang="en-US" i="1" dirty="0">
                <a:solidFill>
                  <a:schemeClr val="accent4">
                    <a:lumMod val="75000"/>
                  </a:schemeClr>
                </a:solidFill>
              </a:rPr>
              <a:t>Entry Dates</a:t>
            </a:r>
            <a:r>
              <a:rPr lang="en-US" dirty="0"/>
              <a:t> and </a:t>
            </a:r>
            <a:r>
              <a:rPr lang="en-US" i="1" dirty="0">
                <a:solidFill>
                  <a:schemeClr val="accent4">
                    <a:lumMod val="75000"/>
                  </a:schemeClr>
                </a:solidFill>
              </a:rPr>
              <a:t>Completion </a:t>
            </a:r>
            <a:r>
              <a:rPr lang="en-US" i="1" dirty="0" smtClean="0">
                <a:solidFill>
                  <a:schemeClr val="accent4">
                    <a:lumMod val="75000"/>
                  </a:schemeClr>
                </a:solidFill>
              </a:rPr>
              <a:t>Dates</a:t>
            </a:r>
            <a:br>
              <a:rPr lang="en-US" i="1" dirty="0" smtClean="0">
                <a:solidFill>
                  <a:schemeClr val="accent4">
                    <a:lumMod val="75000"/>
                  </a:schemeClr>
                </a:solidFill>
              </a:rPr>
            </a:br>
            <a:r>
              <a:rPr lang="en-US" u="sng" dirty="0" smtClean="0"/>
              <a:t>Category II</a:t>
            </a:r>
            <a:endParaRPr lang="en-US" u="sng" dirty="0"/>
          </a:p>
        </p:txBody>
      </p:sp>
      <p:sp>
        <p:nvSpPr>
          <p:cNvPr id="6" name="Rectangle 5"/>
          <p:cNvSpPr/>
          <p:nvPr/>
        </p:nvSpPr>
        <p:spPr>
          <a:xfrm>
            <a:off x="7143750" y="5643563"/>
            <a:ext cx="1438275"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TPM p.8</a:t>
            </a:r>
            <a:endParaRPr lang="en-US"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3"/>
          <a:srcRect l="1447" t="52712" r="1020"/>
          <a:stretch/>
        </p:blipFill>
        <p:spPr>
          <a:xfrm>
            <a:off x="224287" y="1900237"/>
            <a:ext cx="8695427" cy="3361347"/>
          </a:xfrm>
          <a:prstGeom prst="rect">
            <a:avLst/>
          </a:prstGeom>
        </p:spPr>
      </p:pic>
    </p:spTree>
    <p:extLst>
      <p:ext uri="{BB962C8B-B14F-4D97-AF65-F5344CB8AC3E}">
        <p14:creationId xmlns:p14="http://schemas.microsoft.com/office/powerpoint/2010/main" val="3669992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Reflection Papers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Regional/In-district Option</a:t>
            </a:r>
          </a:p>
          <a:p>
            <a:endParaRPr lang="en-US" dirty="0" smtClean="0"/>
          </a:p>
          <a:p>
            <a:r>
              <a:rPr lang="en-US" dirty="0" smtClean="0"/>
              <a:t>Reflection Paper Reviewers </a:t>
            </a:r>
          </a:p>
          <a:p>
            <a:pPr lvl="1"/>
            <a:r>
              <a:rPr lang="en-US" sz="2600" i="1" dirty="0" smtClean="0">
                <a:latin typeface="Calibri Light" panose="020F0302020204030204" pitchFamily="34" charset="0"/>
              </a:rPr>
              <a:t>educators selected by the district to review beginning teacher reflection papers</a:t>
            </a:r>
          </a:p>
          <a:p>
            <a:pPr lvl="1"/>
            <a:r>
              <a:rPr lang="en-US" sz="2600" i="1" dirty="0" smtClean="0">
                <a:latin typeface="Calibri Light" panose="020F0302020204030204" pitchFamily="34" charset="0"/>
              </a:rPr>
              <a:t>must attend Initial Review Training and complete annual Update Training (</a:t>
            </a:r>
            <a:r>
              <a:rPr lang="en-US" sz="2600" i="1" dirty="0">
                <a:latin typeface="Calibri Light" panose="020F0302020204030204" pitchFamily="34" charset="0"/>
              </a:rPr>
              <a:t>online) to maintain eligibility to review reflection papers</a:t>
            </a:r>
            <a:endParaRPr lang="en-US" sz="2600" i="1" dirty="0" smtClean="0">
              <a:latin typeface="Calibri Light" panose="020F0302020204030204" pitchFamily="34" charset="0"/>
            </a:endParaRPr>
          </a:p>
          <a:p>
            <a:endParaRPr lang="en-US" i="1" dirty="0" smtClean="0">
              <a:latin typeface="Calibri Light" panose="020F0302020204030204" pitchFamily="34" charset="0"/>
            </a:endParaRPr>
          </a:p>
          <a:p>
            <a:r>
              <a:rPr lang="en-US" dirty="0" smtClean="0"/>
              <a:t>A ratio of at least 1 reviewer per 5 papers </a:t>
            </a:r>
            <a:r>
              <a:rPr lang="en-US" sz="2600" i="1" dirty="0" smtClean="0">
                <a:latin typeface="Calibri Light" panose="020F0302020204030204" pitchFamily="34" charset="0"/>
              </a:rPr>
              <a:t>(regional review option)</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1635" y="959567"/>
            <a:ext cx="2271252" cy="2271252"/>
          </a:xfrm>
          <a:prstGeom prst="rect">
            <a:avLst/>
          </a:prstGeom>
        </p:spPr>
      </p:pic>
      <p:sp>
        <p:nvSpPr>
          <p:cNvPr id="5" name="Rectangle 4"/>
          <p:cNvSpPr/>
          <p:nvPr/>
        </p:nvSpPr>
        <p:spPr>
          <a:xfrm>
            <a:off x="6896100" y="5661025"/>
            <a:ext cx="1438275"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p. 18-19</a:t>
            </a:r>
            <a:endParaRPr lang="en-US" dirty="0">
              <a:solidFill>
                <a:schemeClr val="tx1"/>
              </a:solidFill>
            </a:endParaRPr>
          </a:p>
        </p:txBody>
      </p:sp>
    </p:spTree>
    <p:extLst>
      <p:ext uri="{BB962C8B-B14F-4D97-AF65-F5344CB8AC3E}">
        <p14:creationId xmlns:p14="http://schemas.microsoft.com/office/powerpoint/2010/main" val="2951055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Chief Reviewers</a:t>
            </a:r>
            <a:endParaRPr lang="en-US" dirty="0"/>
          </a:p>
        </p:txBody>
      </p:sp>
      <p:sp>
        <p:nvSpPr>
          <p:cNvPr id="3" name="Content Placeholder 2"/>
          <p:cNvSpPr>
            <a:spLocks noGrp="1"/>
          </p:cNvSpPr>
          <p:nvPr>
            <p:ph idx="1"/>
          </p:nvPr>
        </p:nvSpPr>
        <p:spPr/>
        <p:txBody>
          <a:bodyPr>
            <a:normAutofit/>
          </a:bodyPr>
          <a:lstStyle/>
          <a:p>
            <a:pPr>
              <a:spcAft>
                <a:spcPts val="1200"/>
              </a:spcAft>
            </a:pPr>
            <a:r>
              <a:rPr lang="en-US" sz="3200" dirty="0" smtClean="0"/>
              <a:t>New Role</a:t>
            </a:r>
          </a:p>
          <a:p>
            <a:pPr>
              <a:spcAft>
                <a:spcPts val="1200"/>
              </a:spcAft>
            </a:pPr>
            <a:r>
              <a:rPr lang="en-US" sz="3200" dirty="0" smtClean="0"/>
              <a:t>Different </a:t>
            </a:r>
            <a:r>
              <a:rPr lang="en-US" sz="3200" dirty="0"/>
              <a:t>than </a:t>
            </a:r>
            <a:r>
              <a:rPr lang="en-US" sz="3200" dirty="0" smtClean="0"/>
              <a:t>“Chief Reviewers”</a:t>
            </a:r>
            <a:endParaRPr lang="en-US" sz="3200" dirty="0"/>
          </a:p>
          <a:p>
            <a:pPr>
              <a:spcAft>
                <a:spcPts val="1200"/>
              </a:spcAft>
            </a:pPr>
            <a:r>
              <a:rPr lang="en-US" sz="3200" dirty="0" smtClean="0"/>
              <a:t>Provides Professional Learning Opportunity to Enhance Reviewer Skills</a:t>
            </a:r>
          </a:p>
          <a:p>
            <a:pPr>
              <a:spcAft>
                <a:spcPts val="1200"/>
              </a:spcAft>
            </a:pPr>
            <a:r>
              <a:rPr lang="en-US" sz="3200" dirty="0" smtClean="0"/>
              <a:t>Resource to District – Reviewers, Beginning Teachers</a:t>
            </a:r>
            <a:r>
              <a:rPr lang="en-US" sz="3200" smtClean="0"/>
              <a:t>, Mentors</a:t>
            </a:r>
            <a:endParaRPr lang="en-US" sz="3200" dirty="0" smtClean="0"/>
          </a:p>
        </p:txBody>
      </p:sp>
    </p:spTree>
    <p:extLst>
      <p:ext uri="{BB962C8B-B14F-4D97-AF65-F5344CB8AC3E}">
        <p14:creationId xmlns:p14="http://schemas.microsoft.com/office/powerpoint/2010/main" val="4001406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a:t>District Program Oversight </a:t>
            </a:r>
            <a:r>
              <a:rPr lang="en-US" sz="3600" dirty="0" smtClean="0"/>
              <a:t>and Accountability</a:t>
            </a:r>
            <a:endParaRPr lang="en-US" sz="3600" dirty="0"/>
          </a:p>
        </p:txBody>
      </p:sp>
      <p:sp>
        <p:nvSpPr>
          <p:cNvPr id="3" name="Content Placeholder 2"/>
          <p:cNvSpPr>
            <a:spLocks noGrp="1"/>
          </p:cNvSpPr>
          <p:nvPr>
            <p:ph idx="1"/>
          </p:nvPr>
        </p:nvSpPr>
        <p:spPr>
          <a:xfrm>
            <a:off x="457200" y="1274763"/>
            <a:ext cx="8229600" cy="4708525"/>
          </a:xfrm>
        </p:spPr>
        <p:txBody>
          <a:bodyPr>
            <a:normAutofit fontScale="92500" lnSpcReduction="20000"/>
          </a:bodyPr>
          <a:lstStyle/>
          <a:p>
            <a:pPr>
              <a:spcBef>
                <a:spcPts val="0"/>
              </a:spcBef>
            </a:pPr>
            <a:r>
              <a:rPr lang="en-US" sz="3000" b="1" dirty="0" smtClean="0">
                <a:latin typeface="Calibri bold" panose="020F0702030404030204" pitchFamily="34" charset="0"/>
              </a:rPr>
              <a:t>Registration</a:t>
            </a:r>
            <a:r>
              <a:rPr lang="en-US" sz="3000" dirty="0" smtClean="0">
                <a:latin typeface="Calibri Light" panose="020F0302020204030204" pitchFamily="34" charset="0"/>
              </a:rPr>
              <a:t> </a:t>
            </a:r>
            <a:r>
              <a:rPr lang="en-US" sz="3000" dirty="0">
                <a:latin typeface="Calibri Light" panose="020F0302020204030204" pitchFamily="34" charset="0"/>
              </a:rPr>
              <a:t>of teachers in the state </a:t>
            </a:r>
            <a:r>
              <a:rPr lang="en-US" sz="3000" b="1" dirty="0">
                <a:latin typeface="Calibri Light" panose="020F0302020204030204" pitchFamily="34" charset="0"/>
              </a:rPr>
              <a:t>EDS</a:t>
            </a:r>
            <a:r>
              <a:rPr lang="en-US" sz="3000" dirty="0">
                <a:latin typeface="Calibri Light" panose="020F0302020204030204" pitchFamily="34" charset="0"/>
              </a:rPr>
              <a:t> system so that eligible teachers are properly identified to participate in TEAM</a:t>
            </a:r>
            <a:r>
              <a:rPr lang="en-US" sz="3000" dirty="0" smtClean="0">
                <a:latin typeface="Calibri Light" panose="020F0302020204030204" pitchFamily="34" charset="0"/>
              </a:rPr>
              <a:t>;</a:t>
            </a:r>
          </a:p>
          <a:p>
            <a:pPr marL="0" indent="0">
              <a:spcBef>
                <a:spcPts val="0"/>
              </a:spcBef>
              <a:buNone/>
            </a:pPr>
            <a:endParaRPr lang="en-US" sz="3000" dirty="0">
              <a:latin typeface="Calibri Light" panose="020F0302020204030204" pitchFamily="34" charset="0"/>
            </a:endParaRPr>
          </a:p>
          <a:p>
            <a:pPr>
              <a:spcBef>
                <a:spcPts val="0"/>
              </a:spcBef>
            </a:pPr>
            <a:r>
              <a:rPr lang="en-US" sz="3000" b="1" dirty="0" smtClean="0">
                <a:latin typeface="Calibri bold" panose="020F0702030404030204" pitchFamily="34" charset="0"/>
              </a:rPr>
              <a:t>Assignment </a:t>
            </a:r>
            <a:r>
              <a:rPr lang="en-US" sz="3000" b="1" dirty="0">
                <a:latin typeface="Calibri bold" panose="020F0702030404030204" pitchFamily="34" charset="0"/>
              </a:rPr>
              <a:t>of mentors </a:t>
            </a:r>
            <a:r>
              <a:rPr lang="en-US" sz="3000" dirty="0">
                <a:latin typeface="Calibri Light" panose="020F0302020204030204" pitchFamily="34" charset="0"/>
              </a:rPr>
              <a:t>to beginning teachers within 30 days of hire</a:t>
            </a:r>
            <a:r>
              <a:rPr lang="en-US" sz="3000" dirty="0" smtClean="0">
                <a:latin typeface="Calibri Light" panose="020F0302020204030204" pitchFamily="34" charset="0"/>
              </a:rPr>
              <a:t>;</a:t>
            </a:r>
          </a:p>
          <a:p>
            <a:pPr marL="0" indent="0">
              <a:spcBef>
                <a:spcPts val="0"/>
              </a:spcBef>
              <a:buNone/>
            </a:pPr>
            <a:endParaRPr lang="en-US" sz="3000" dirty="0">
              <a:latin typeface="Calibri Light" panose="020F0302020204030204" pitchFamily="34" charset="0"/>
            </a:endParaRPr>
          </a:p>
          <a:p>
            <a:pPr>
              <a:spcBef>
                <a:spcPts val="0"/>
              </a:spcBef>
            </a:pPr>
            <a:r>
              <a:rPr lang="en-US" sz="3000" dirty="0" smtClean="0">
                <a:latin typeface="Calibri Light" panose="020F0302020204030204" pitchFamily="34" charset="0"/>
              </a:rPr>
              <a:t>Completion </a:t>
            </a:r>
            <a:r>
              <a:rPr lang="en-US" sz="3000" dirty="0">
                <a:latin typeface="Calibri Light" panose="020F0302020204030204" pitchFamily="34" charset="0"/>
              </a:rPr>
              <a:t>of </a:t>
            </a:r>
            <a:r>
              <a:rPr lang="en-US" sz="3000" b="1" dirty="0">
                <a:latin typeface="Calibri bold" panose="020F0702030404030204" pitchFamily="34" charset="0"/>
              </a:rPr>
              <a:t>mentor /beginning teacher meeting logs</a:t>
            </a:r>
            <a:r>
              <a:rPr lang="en-US" sz="3000" dirty="0">
                <a:latin typeface="Calibri Light" panose="020F0302020204030204" pitchFamily="34" charset="0"/>
              </a:rPr>
              <a:t>, to </a:t>
            </a:r>
            <a:r>
              <a:rPr lang="en-US" sz="3000" dirty="0" smtClean="0">
                <a:latin typeface="Calibri Light" panose="020F0302020204030204" pitchFamily="34" charset="0"/>
              </a:rPr>
              <a:t>confirm </a:t>
            </a:r>
            <a:r>
              <a:rPr lang="en-US" sz="3000" dirty="0">
                <a:latin typeface="Calibri Light" panose="020F0302020204030204" pitchFamily="34" charset="0"/>
              </a:rPr>
              <a:t>that beginning teachers and their mentors are meeting as required; </a:t>
            </a:r>
            <a:r>
              <a:rPr lang="en-US" sz="3000" dirty="0" smtClean="0">
                <a:latin typeface="Calibri Light" panose="020F0302020204030204" pitchFamily="34" charset="0"/>
              </a:rPr>
              <a:t>and</a:t>
            </a:r>
          </a:p>
          <a:p>
            <a:pPr>
              <a:spcBef>
                <a:spcPts val="0"/>
              </a:spcBef>
            </a:pPr>
            <a:endParaRPr lang="en-US" sz="3000" dirty="0">
              <a:latin typeface="Calibri Light" panose="020F0302020204030204" pitchFamily="34" charset="0"/>
            </a:endParaRPr>
          </a:p>
          <a:p>
            <a:pPr>
              <a:spcBef>
                <a:spcPts val="0"/>
              </a:spcBef>
            </a:pPr>
            <a:r>
              <a:rPr lang="en-US" sz="3000" dirty="0" smtClean="0">
                <a:latin typeface="Calibri Light" panose="020F0302020204030204" pitchFamily="34" charset="0"/>
              </a:rPr>
              <a:t>Adherence </a:t>
            </a:r>
            <a:r>
              <a:rPr lang="en-US" sz="3000" dirty="0">
                <a:latin typeface="Calibri Light" panose="020F0302020204030204" pitchFamily="34" charset="0"/>
              </a:rPr>
              <a:t>to established </a:t>
            </a:r>
            <a:r>
              <a:rPr lang="en-US" sz="3000" b="1" dirty="0">
                <a:latin typeface="Calibri bold" panose="020F0702030404030204" pitchFamily="34" charset="0"/>
              </a:rPr>
              <a:t>timelines</a:t>
            </a:r>
            <a:r>
              <a:rPr lang="en-US" sz="3000" dirty="0">
                <a:latin typeface="Calibri Light" panose="020F0302020204030204" pitchFamily="34" charset="0"/>
              </a:rPr>
              <a:t> for module completion.</a:t>
            </a:r>
          </a:p>
          <a:p>
            <a:endParaRPr lang="en-US" dirty="0" smtClean="0"/>
          </a:p>
        </p:txBody>
      </p:sp>
      <p:sp>
        <p:nvSpPr>
          <p:cNvPr id="4" name="Rectangle 3"/>
          <p:cNvSpPr/>
          <p:nvPr/>
        </p:nvSpPr>
        <p:spPr>
          <a:xfrm>
            <a:off x="6829426" y="5716588"/>
            <a:ext cx="1504950"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p. 14</a:t>
            </a:r>
            <a:endParaRPr lang="en-US" dirty="0">
              <a:solidFill>
                <a:schemeClr val="tx1"/>
              </a:solidFill>
            </a:endParaRPr>
          </a:p>
        </p:txBody>
      </p:sp>
    </p:spTree>
    <p:extLst>
      <p:ext uri="{BB962C8B-B14F-4D97-AF65-F5344CB8AC3E}">
        <p14:creationId xmlns:p14="http://schemas.microsoft.com/office/powerpoint/2010/main" val="56740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0"/>
          </a:xfrm>
        </p:spPr>
        <p:txBody>
          <a:bodyPr/>
          <a:lstStyle/>
          <a:p>
            <a:r>
              <a:rPr lang="en-US" dirty="0" smtClean="0"/>
              <a:t>Mentors</a:t>
            </a:r>
            <a:endParaRPr lang="en-US" dirty="0"/>
          </a:p>
        </p:txBody>
      </p:sp>
      <p:sp>
        <p:nvSpPr>
          <p:cNvPr id="3" name="Content Placeholder 2"/>
          <p:cNvSpPr>
            <a:spLocks noGrp="1"/>
          </p:cNvSpPr>
          <p:nvPr>
            <p:ph idx="1"/>
          </p:nvPr>
        </p:nvSpPr>
        <p:spPr>
          <a:xfrm>
            <a:off x="457200" y="914400"/>
            <a:ext cx="8401050" cy="3373590"/>
          </a:xfrm>
        </p:spPr>
        <p:txBody>
          <a:bodyPr>
            <a:normAutofit fontScale="85000" lnSpcReduction="20000"/>
          </a:bodyPr>
          <a:lstStyle/>
          <a:p>
            <a:r>
              <a:rPr lang="en-US" sz="2400" dirty="0"/>
              <a:t>Each mentor is required to provide a </a:t>
            </a:r>
            <a:r>
              <a:rPr lang="en-US" sz="2400" dirty="0" smtClean="0"/>
              <a:t>minimum </a:t>
            </a:r>
            <a:r>
              <a:rPr lang="en-US" sz="2400" dirty="0"/>
              <a:t>of </a:t>
            </a:r>
            <a:r>
              <a:rPr lang="en-US" sz="2400" b="1" dirty="0"/>
              <a:t>50 contact hours </a:t>
            </a:r>
            <a:r>
              <a:rPr lang="en-US" sz="2400" dirty="0"/>
              <a:t>to each beginning teacher over the course of the five-module program or </a:t>
            </a:r>
            <a:r>
              <a:rPr lang="en-US" sz="2400" b="1" dirty="0"/>
              <a:t>20 contact hours</a:t>
            </a:r>
            <a:r>
              <a:rPr lang="en-US" sz="2400" dirty="0"/>
              <a:t>  for the two-module program. </a:t>
            </a:r>
            <a:endParaRPr lang="en-US" sz="2400" dirty="0" smtClean="0"/>
          </a:p>
          <a:p>
            <a:pPr marL="0" indent="0">
              <a:buNone/>
            </a:pPr>
            <a:endParaRPr lang="en-US" sz="2400" dirty="0" smtClean="0"/>
          </a:p>
          <a:p>
            <a:r>
              <a:rPr lang="en-US" sz="2400" dirty="0" smtClean="0"/>
              <a:t>With an expectation </a:t>
            </a:r>
            <a:r>
              <a:rPr lang="en-US" sz="2400" dirty="0"/>
              <a:t>of providing approximately </a:t>
            </a:r>
            <a:r>
              <a:rPr lang="en-US" sz="2400" b="1" dirty="0"/>
              <a:t>10 hours </a:t>
            </a:r>
            <a:r>
              <a:rPr lang="en-US" sz="2400" dirty="0"/>
              <a:t>of support per </a:t>
            </a:r>
            <a:r>
              <a:rPr lang="en-US" sz="2400" dirty="0" smtClean="0"/>
              <a:t>module.</a:t>
            </a:r>
          </a:p>
          <a:p>
            <a:pPr marL="0" indent="0">
              <a:buNone/>
            </a:pPr>
            <a:endParaRPr lang="en-US" sz="2400" dirty="0" smtClean="0"/>
          </a:p>
          <a:p>
            <a:r>
              <a:rPr lang="en-US" sz="2400" dirty="0"/>
              <a:t>It is the mentor’s responsibility to </a:t>
            </a:r>
            <a:r>
              <a:rPr lang="en-US" sz="2400" b="1" dirty="0"/>
              <a:t>document</a:t>
            </a:r>
            <a:r>
              <a:rPr lang="en-US" sz="2400" dirty="0"/>
              <a:t> all </a:t>
            </a:r>
            <a:r>
              <a:rPr lang="en-US" sz="2400" b="1" dirty="0"/>
              <a:t>mentoring hours </a:t>
            </a:r>
            <a:r>
              <a:rPr lang="en-US" sz="2400" dirty="0"/>
              <a:t>in the </a:t>
            </a:r>
            <a:r>
              <a:rPr lang="en-US" sz="2400" b="1" dirty="0"/>
              <a:t>mentor/beginning teacher mentor log</a:t>
            </a:r>
            <a:r>
              <a:rPr lang="en-US" sz="2400" dirty="0" smtClean="0"/>
              <a:t>.</a:t>
            </a:r>
          </a:p>
          <a:p>
            <a:endParaRPr lang="en-US" sz="2400" dirty="0"/>
          </a:p>
          <a:p>
            <a:r>
              <a:rPr lang="en-US" sz="2400" dirty="0"/>
              <a:t>The </a:t>
            </a:r>
            <a:r>
              <a:rPr lang="en-US" sz="2400" b="1" dirty="0"/>
              <a:t>DF will monitor </a:t>
            </a:r>
            <a:r>
              <a:rPr lang="en-US" sz="2400" dirty="0"/>
              <a:t>the mentor/beginning teacher log.</a:t>
            </a:r>
            <a:endParaRPr lang="en-US" sz="2400" dirty="0" smtClean="0"/>
          </a:p>
          <a:p>
            <a:endParaRPr lang="en-US" sz="2000" dirty="0" smtClean="0"/>
          </a:p>
          <a:p>
            <a:endParaRPr lang="en-US" dirty="0"/>
          </a:p>
        </p:txBody>
      </p:sp>
      <p:grpSp>
        <p:nvGrpSpPr>
          <p:cNvPr id="10" name="Group 9"/>
          <p:cNvGrpSpPr/>
          <p:nvPr/>
        </p:nvGrpSpPr>
        <p:grpSpPr>
          <a:xfrm>
            <a:off x="923925" y="3853711"/>
            <a:ext cx="7381875" cy="2148951"/>
            <a:chOff x="838200" y="3920386"/>
            <a:chExt cx="7381875" cy="2148951"/>
          </a:xfrm>
        </p:grpSpPr>
        <p:pic>
          <p:nvPicPr>
            <p:cNvPr id="7" name="Picture 6"/>
            <p:cNvPicPr>
              <a:picLocks noChangeAspect="1"/>
            </p:cNvPicPr>
            <p:nvPr/>
          </p:nvPicPr>
          <p:blipFill>
            <a:blip r:embed="rId3"/>
            <a:stretch>
              <a:fillRect/>
            </a:stretch>
          </p:blipFill>
          <p:spPr>
            <a:xfrm>
              <a:off x="838200" y="4281466"/>
              <a:ext cx="7210425" cy="1787871"/>
            </a:xfrm>
            <a:prstGeom prst="rect">
              <a:avLst/>
            </a:prstGeom>
          </p:spPr>
        </p:pic>
        <p:sp>
          <p:nvSpPr>
            <p:cNvPr id="8" name="Oval 7"/>
            <p:cNvSpPr/>
            <p:nvPr/>
          </p:nvSpPr>
          <p:spPr>
            <a:xfrm>
              <a:off x="7305675" y="3920386"/>
              <a:ext cx="914400" cy="12668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1095376" y="4606816"/>
              <a:ext cx="3409950" cy="171450"/>
            </a:xfrm>
            <a:prstGeom prst="rect">
              <a:avLst/>
            </a:prstGeom>
            <a:solidFill>
              <a:schemeClr val="tx1"/>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32688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Sample Mentor Meeting Log</a:t>
            </a:r>
            <a:endParaRPr lang="en-US" dirty="0"/>
          </a:p>
        </p:txBody>
      </p:sp>
      <p:pic>
        <p:nvPicPr>
          <p:cNvPr id="5" name="Picture 4"/>
          <p:cNvPicPr>
            <a:picLocks noChangeAspect="1"/>
          </p:cNvPicPr>
          <p:nvPr/>
        </p:nvPicPr>
        <p:blipFill>
          <a:blip r:embed="rId3"/>
          <a:stretch>
            <a:fillRect/>
          </a:stretch>
        </p:blipFill>
        <p:spPr>
          <a:xfrm>
            <a:off x="0" y="1967593"/>
            <a:ext cx="9144000" cy="2612571"/>
          </a:xfrm>
          <a:prstGeom prst="rect">
            <a:avLst/>
          </a:prstGeom>
        </p:spPr>
      </p:pic>
    </p:spTree>
    <p:extLst>
      <p:ext uri="{BB962C8B-B14F-4D97-AF65-F5344CB8AC3E}">
        <p14:creationId xmlns:p14="http://schemas.microsoft.com/office/powerpoint/2010/main" val="133657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TEAM Module Workspace, Dashboard, and Tools</a:t>
            </a:r>
          </a:p>
        </p:txBody>
      </p:sp>
      <p:sp>
        <p:nvSpPr>
          <p:cNvPr id="3" name="Content Placeholder 2"/>
          <p:cNvSpPr>
            <a:spLocks noGrp="1"/>
          </p:cNvSpPr>
          <p:nvPr>
            <p:ph idx="1"/>
          </p:nvPr>
        </p:nvSpPr>
        <p:spPr>
          <a:xfrm>
            <a:off x="457200" y="1514476"/>
            <a:ext cx="8229600" cy="4438649"/>
          </a:xfrm>
        </p:spPr>
        <p:txBody>
          <a:bodyPr>
            <a:normAutofit fontScale="62500" lnSpcReduction="20000"/>
          </a:bodyPr>
          <a:lstStyle/>
          <a:p>
            <a:r>
              <a:rPr lang="en-US" i="1" dirty="0"/>
              <a:t>The TEAM Program </a:t>
            </a:r>
            <a:r>
              <a:rPr lang="en-US" i="1" dirty="0" smtClean="0"/>
              <a:t>website, </a:t>
            </a:r>
            <a:r>
              <a:rPr lang="en-US" i="1" dirty="0" smtClean="0">
                <a:hlinkClick r:id="rId3"/>
              </a:rPr>
              <a:t>www.ctteam.org</a:t>
            </a:r>
            <a:r>
              <a:rPr lang="en-US" i="1" dirty="0" smtClean="0"/>
              <a:t>, has </a:t>
            </a:r>
            <a:r>
              <a:rPr lang="en-US" i="1" dirty="0"/>
              <a:t>been established for multiple purposes</a:t>
            </a:r>
            <a:r>
              <a:rPr lang="en-US" i="1" dirty="0" smtClean="0"/>
              <a:t>:</a:t>
            </a:r>
          </a:p>
          <a:p>
            <a:endParaRPr lang="en-US" dirty="0"/>
          </a:p>
          <a:p>
            <a:r>
              <a:rPr lang="en-US" b="1" dirty="0" smtClean="0"/>
              <a:t>Information/Communication – </a:t>
            </a:r>
            <a:r>
              <a:rPr lang="en-US" dirty="0" smtClean="0"/>
              <a:t>Provides </a:t>
            </a:r>
            <a:r>
              <a:rPr lang="en-US" dirty="0"/>
              <a:t>program participants </a:t>
            </a:r>
            <a:r>
              <a:rPr lang="en-US" dirty="0" smtClean="0"/>
              <a:t>with </a:t>
            </a:r>
            <a:r>
              <a:rPr lang="en-US" dirty="0"/>
              <a:t>program documents and prompt and timely communications from the CSDE</a:t>
            </a:r>
            <a:r>
              <a:rPr lang="en-US" dirty="0" smtClean="0"/>
              <a:t>.</a:t>
            </a:r>
          </a:p>
          <a:p>
            <a:endParaRPr lang="en-US" dirty="0"/>
          </a:p>
          <a:p>
            <a:r>
              <a:rPr lang="en-US" b="1" dirty="0" smtClean="0"/>
              <a:t>Training</a:t>
            </a:r>
            <a:r>
              <a:rPr lang="en-US" dirty="0" smtClean="0"/>
              <a:t> </a:t>
            </a:r>
            <a:r>
              <a:rPr lang="en-US" dirty="0"/>
              <a:t>– The website provides beginning teachers and their mentors with a link to a list of professional learning opportunities (PD Registration) and the ability to register for a selected course</a:t>
            </a:r>
            <a:r>
              <a:rPr lang="en-US" dirty="0" smtClean="0"/>
              <a:t>.</a:t>
            </a:r>
          </a:p>
          <a:p>
            <a:endParaRPr lang="en-US" dirty="0"/>
          </a:p>
          <a:p>
            <a:r>
              <a:rPr lang="en-US" b="1" dirty="0" smtClean="0"/>
              <a:t>Professional </a:t>
            </a:r>
            <a:r>
              <a:rPr lang="en-US" b="1" dirty="0"/>
              <a:t>Growth Module Workspace </a:t>
            </a:r>
            <a:r>
              <a:rPr lang="en-US" dirty="0"/>
              <a:t>– Provides access to the web-based tools and resources that allow for the completion of the professional growth module process and communication with mentors, DFs, and administrators.</a:t>
            </a:r>
          </a:p>
        </p:txBody>
      </p:sp>
    </p:spTree>
    <p:extLst>
      <p:ext uri="{BB962C8B-B14F-4D97-AF65-F5344CB8AC3E}">
        <p14:creationId xmlns:p14="http://schemas.microsoft.com/office/powerpoint/2010/main" val="90067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8987"/>
            <a:ext cx="7886700" cy="830012"/>
          </a:xfrm>
        </p:spPr>
        <p:txBody>
          <a:bodyPr/>
          <a:lstStyle/>
          <a:p>
            <a:r>
              <a:rPr lang="en-US" dirty="0" smtClean="0"/>
              <a:t>The Purpose of TEAM</a:t>
            </a:r>
            <a:endParaRPr lang="en-US" dirty="0"/>
          </a:p>
        </p:txBody>
      </p:sp>
      <p:sp>
        <p:nvSpPr>
          <p:cNvPr id="3" name="Content Placeholder 2"/>
          <p:cNvSpPr>
            <a:spLocks noGrp="1"/>
          </p:cNvSpPr>
          <p:nvPr>
            <p:ph idx="1"/>
          </p:nvPr>
        </p:nvSpPr>
        <p:spPr>
          <a:xfrm>
            <a:off x="628650" y="1074820"/>
            <a:ext cx="7886700" cy="4852737"/>
          </a:xfrm>
        </p:spPr>
        <p:txBody>
          <a:bodyPr/>
          <a:lstStyle/>
          <a:p>
            <a:pPr>
              <a:spcAft>
                <a:spcPts val="1200"/>
              </a:spcAft>
            </a:pPr>
            <a:r>
              <a:rPr lang="en-US" sz="2000" dirty="0">
                <a:latin typeface="Calibri Light" panose="020F0302020204030204" pitchFamily="34" charset="0"/>
              </a:rPr>
              <a:t>Provide all beginning teachers with the </a:t>
            </a:r>
            <a:r>
              <a:rPr lang="en-US" sz="2000" b="1" dirty="0">
                <a:solidFill>
                  <a:schemeClr val="accent5">
                    <a:lumMod val="75000"/>
                  </a:schemeClr>
                </a:solidFill>
                <a:latin typeface="Calibri Light" panose="020F0302020204030204" pitchFamily="34" charset="0"/>
              </a:rPr>
              <a:t>support</a:t>
            </a:r>
            <a:r>
              <a:rPr lang="en-US" sz="2000" dirty="0">
                <a:latin typeface="Calibri Light" panose="020F0302020204030204" pitchFamily="34" charset="0"/>
              </a:rPr>
              <a:t> they need to develop as effective educators;</a:t>
            </a:r>
          </a:p>
          <a:p>
            <a:pPr>
              <a:spcAft>
                <a:spcPts val="1200"/>
              </a:spcAft>
            </a:pPr>
            <a:r>
              <a:rPr lang="en-US" sz="2000" dirty="0">
                <a:latin typeface="Calibri Light" panose="020F0302020204030204" pitchFamily="34" charset="0"/>
              </a:rPr>
              <a:t>Ease the beginning teacher’s </a:t>
            </a:r>
            <a:r>
              <a:rPr lang="en-US" sz="2000" b="1" dirty="0">
                <a:solidFill>
                  <a:schemeClr val="accent5">
                    <a:lumMod val="75000"/>
                  </a:schemeClr>
                </a:solidFill>
                <a:latin typeface="Calibri Light" panose="020F0302020204030204" pitchFamily="34" charset="0"/>
              </a:rPr>
              <a:t>transition</a:t>
            </a:r>
            <a:r>
              <a:rPr lang="en-US" sz="2000" dirty="0">
                <a:latin typeface="Calibri Light" panose="020F0302020204030204" pitchFamily="34" charset="0"/>
              </a:rPr>
              <a:t> into the teaching profession in order to </a:t>
            </a:r>
            <a:r>
              <a:rPr lang="en-US" sz="2000" b="1" dirty="0">
                <a:solidFill>
                  <a:schemeClr val="accent5">
                    <a:lumMod val="75000"/>
                  </a:schemeClr>
                </a:solidFill>
                <a:latin typeface="Calibri Light" panose="020F0302020204030204" pitchFamily="34" charset="0"/>
              </a:rPr>
              <a:t>retain</a:t>
            </a:r>
            <a:r>
              <a:rPr lang="en-US" sz="2000" dirty="0">
                <a:solidFill>
                  <a:schemeClr val="accent5">
                    <a:lumMod val="75000"/>
                  </a:schemeClr>
                </a:solidFill>
                <a:latin typeface="Calibri Light" panose="020F0302020204030204" pitchFamily="34" charset="0"/>
              </a:rPr>
              <a:t> </a:t>
            </a:r>
            <a:r>
              <a:rPr lang="en-US" sz="2000" dirty="0">
                <a:latin typeface="Calibri Light" panose="020F0302020204030204" pitchFamily="34" charset="0"/>
              </a:rPr>
              <a:t>effective teachers; </a:t>
            </a:r>
          </a:p>
          <a:p>
            <a:pPr>
              <a:spcAft>
                <a:spcPts val="1200"/>
              </a:spcAft>
            </a:pPr>
            <a:r>
              <a:rPr lang="en-US" sz="2000" dirty="0">
                <a:latin typeface="Calibri Light" panose="020F0302020204030204" pitchFamily="34" charset="0"/>
              </a:rPr>
              <a:t>Develop teachers who are </a:t>
            </a:r>
            <a:r>
              <a:rPr lang="en-US" sz="2000" b="1" dirty="0">
                <a:solidFill>
                  <a:schemeClr val="accent5">
                    <a:lumMod val="75000"/>
                  </a:schemeClr>
                </a:solidFill>
                <a:latin typeface="Calibri Light" panose="020F0302020204030204" pitchFamily="34" charset="0"/>
              </a:rPr>
              <a:t>reflective practitioners</a:t>
            </a:r>
            <a:r>
              <a:rPr lang="en-US" sz="2000" dirty="0">
                <a:latin typeface="Calibri Light" panose="020F0302020204030204" pitchFamily="34" charset="0"/>
              </a:rPr>
              <a:t>, able to critically assess their practice against CT’s teaching standards, and are committed to </a:t>
            </a:r>
            <a:r>
              <a:rPr lang="en-US" sz="2000" b="1" dirty="0">
                <a:solidFill>
                  <a:schemeClr val="accent5">
                    <a:lumMod val="75000"/>
                  </a:schemeClr>
                </a:solidFill>
                <a:latin typeface="Calibri Light" panose="020F0302020204030204" pitchFamily="34" charset="0"/>
              </a:rPr>
              <a:t>continuous professional learning</a:t>
            </a:r>
            <a:r>
              <a:rPr lang="en-US" sz="2000" dirty="0">
                <a:latin typeface="Calibri Light" panose="020F0302020204030204" pitchFamily="34" charset="0"/>
              </a:rPr>
              <a:t>;</a:t>
            </a:r>
          </a:p>
          <a:p>
            <a:pPr>
              <a:spcAft>
                <a:spcPts val="1200"/>
              </a:spcAft>
            </a:pPr>
            <a:r>
              <a:rPr lang="en-US" sz="2000" dirty="0">
                <a:latin typeface="Calibri Light" panose="020F0302020204030204" pitchFamily="34" charset="0"/>
              </a:rPr>
              <a:t>Cultivate an understanding of the </a:t>
            </a:r>
            <a:r>
              <a:rPr lang="en-US" sz="2000" b="1" dirty="0">
                <a:solidFill>
                  <a:schemeClr val="accent5">
                    <a:lumMod val="75000"/>
                  </a:schemeClr>
                </a:solidFill>
                <a:latin typeface="Calibri Light" panose="020F0302020204030204" pitchFamily="34" charset="0"/>
              </a:rPr>
              <a:t>professional responsibilities </a:t>
            </a:r>
            <a:r>
              <a:rPr lang="en-US" sz="2000" dirty="0">
                <a:latin typeface="Calibri Light" panose="020F0302020204030204" pitchFamily="34" charset="0"/>
              </a:rPr>
              <a:t>of an </a:t>
            </a:r>
            <a:r>
              <a:rPr lang="en-US" sz="2000" dirty="0" smtClean="0">
                <a:latin typeface="Calibri Light" panose="020F0302020204030204" pitchFamily="34" charset="0"/>
              </a:rPr>
              <a:t>educator;</a:t>
            </a:r>
          </a:p>
          <a:p>
            <a:pPr>
              <a:spcAft>
                <a:spcPts val="1200"/>
              </a:spcAft>
            </a:pPr>
            <a:r>
              <a:rPr lang="en-US" sz="2000" dirty="0" smtClean="0">
                <a:latin typeface="Calibri Light" panose="020F0302020204030204" pitchFamily="34" charset="0"/>
              </a:rPr>
              <a:t> Foster </a:t>
            </a:r>
            <a:r>
              <a:rPr lang="en-US" sz="2000" b="1" dirty="0">
                <a:solidFill>
                  <a:schemeClr val="accent5">
                    <a:lumMod val="75000"/>
                  </a:schemeClr>
                </a:solidFill>
                <a:latin typeface="Calibri Light" panose="020F0302020204030204" pitchFamily="34" charset="0"/>
              </a:rPr>
              <a:t>collaborative learning communities </a:t>
            </a:r>
            <a:r>
              <a:rPr lang="en-US" sz="2000" dirty="0">
                <a:latin typeface="Calibri Light" panose="020F0302020204030204" pitchFamily="34" charset="0"/>
              </a:rPr>
              <a:t>for all educators; and </a:t>
            </a:r>
          </a:p>
          <a:p>
            <a:pPr>
              <a:spcAft>
                <a:spcPts val="1200"/>
              </a:spcAft>
            </a:pPr>
            <a:r>
              <a:rPr lang="en-US" sz="2000" dirty="0" smtClean="0">
                <a:latin typeface="Calibri Light" panose="020F0302020204030204" pitchFamily="34" charset="0"/>
              </a:rPr>
              <a:t>Provide </a:t>
            </a:r>
            <a:r>
              <a:rPr lang="en-US" sz="2000" dirty="0">
                <a:latin typeface="Calibri Light" panose="020F0302020204030204" pitchFamily="34" charset="0"/>
              </a:rPr>
              <a:t>excellent teachers the opportunity to develop as </a:t>
            </a:r>
            <a:r>
              <a:rPr lang="en-US" sz="2000" b="1" dirty="0">
                <a:solidFill>
                  <a:schemeClr val="accent5">
                    <a:lumMod val="75000"/>
                  </a:schemeClr>
                </a:solidFill>
                <a:latin typeface="Calibri Light" panose="020F0302020204030204" pitchFamily="34" charset="0"/>
              </a:rPr>
              <a:t>educational leaders</a:t>
            </a:r>
            <a:r>
              <a:rPr lang="en-US" sz="2000" dirty="0" smtClean="0">
                <a:solidFill>
                  <a:schemeClr val="accent5">
                    <a:lumMod val="75000"/>
                  </a:schemeClr>
                </a:solidFill>
                <a:latin typeface="Calibri Light" panose="020F0302020204030204" pitchFamily="34" charset="0"/>
              </a:rPr>
              <a:t>.</a:t>
            </a:r>
            <a:endParaRPr lang="en-US" sz="2000" dirty="0">
              <a:solidFill>
                <a:schemeClr val="accent5">
                  <a:lumMod val="75000"/>
                </a:schemeClr>
              </a:solidFill>
              <a:latin typeface="Calibri Light" panose="020F0302020204030204" pitchFamily="34" charset="0"/>
            </a:endParaRPr>
          </a:p>
        </p:txBody>
      </p:sp>
      <p:sp>
        <p:nvSpPr>
          <p:cNvPr id="4" name="TextBox 3"/>
          <p:cNvSpPr txBox="1"/>
          <p:nvPr/>
        </p:nvSpPr>
        <p:spPr>
          <a:xfrm>
            <a:off x="7391400" y="5910650"/>
            <a:ext cx="1323975" cy="338554"/>
          </a:xfrm>
          <a:prstGeom prst="rect">
            <a:avLst/>
          </a:prstGeom>
          <a:solidFill>
            <a:schemeClr val="bg2">
              <a:lumMod val="90000"/>
            </a:schemeClr>
          </a:solidFill>
          <a:ln>
            <a:solidFill>
              <a:schemeClr val="accent1">
                <a:lumMod val="75000"/>
              </a:schemeClr>
            </a:solidFill>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rPr>
              <a:t>TPM p. 2</a:t>
            </a:r>
            <a:endParaRPr lang="en-US" sz="1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178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3">
                                            <p:txEl>
                                              <p:pRg st="3" end="3"/>
                                            </p:txEl>
                                          </p:spTgt>
                                        </p:tgtEl>
                                        <p:attrNameLst>
                                          <p:attrName>style.opacity</p:attrName>
                                        </p:attrNameLst>
                                      </p:cBhvr>
                                      <p:to>
                                        <p:strVal val="0.5"/>
                                      </p:to>
                                    </p:set>
                                    <p:animEffect filter="image" prLst="opacity: 0.5">
                                      <p:cBhvr rctx="IE">
                                        <p:cTn id="36" dur="indefinite"/>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mph" presetSubtype="0" nodeType="clickEffect">
                                  <p:stCondLst>
                                    <p:cond delay="0"/>
                                  </p:stCondLst>
                                  <p:childTnLst>
                                    <p:set>
                                      <p:cBhvr rctx="PPT">
                                        <p:cTn id="44" dur="indefinite"/>
                                        <p:tgtEl>
                                          <p:spTgt spid="3">
                                            <p:txEl>
                                              <p:pRg st="4" end="4"/>
                                            </p:txEl>
                                          </p:spTgt>
                                        </p:tgtEl>
                                        <p:attrNameLst>
                                          <p:attrName>style.opacity</p:attrName>
                                        </p:attrNameLst>
                                      </p:cBhvr>
                                      <p:to>
                                        <p:strVal val="0.5"/>
                                      </p:to>
                                    </p:set>
                                    <p:animEffect filter="image" prLst="opacity: 0.5">
                                      <p:cBhvr rctx="IE">
                                        <p:cTn id="45" dur="indefinite"/>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Professional Learning Resources</a:t>
            </a:r>
            <a:endParaRPr lang="en-US" dirty="0"/>
          </a:p>
        </p:txBody>
      </p:sp>
      <p:sp>
        <p:nvSpPr>
          <p:cNvPr id="3" name="Content Placeholder 2"/>
          <p:cNvSpPr>
            <a:spLocks noGrp="1"/>
          </p:cNvSpPr>
          <p:nvPr>
            <p:ph idx="1"/>
          </p:nvPr>
        </p:nvSpPr>
        <p:spPr>
          <a:xfrm>
            <a:off x="802106" y="1860883"/>
            <a:ext cx="7884694" cy="4495469"/>
          </a:xfrm>
        </p:spPr>
        <p:txBody>
          <a:bodyPr>
            <a:noAutofit/>
          </a:bodyPr>
          <a:lstStyle/>
          <a:p>
            <a:pPr>
              <a:spcAft>
                <a:spcPts val="600"/>
              </a:spcAft>
            </a:pPr>
            <a:r>
              <a:rPr lang="en-US" sz="2000" dirty="0" smtClean="0"/>
              <a:t>Educators </a:t>
            </a:r>
            <a:r>
              <a:rPr lang="en-US" sz="2000" dirty="0"/>
              <a:t>will have access to professional learning </a:t>
            </a:r>
            <a:r>
              <a:rPr lang="en-US" sz="2000" dirty="0" smtClean="0"/>
              <a:t>resources, </a:t>
            </a:r>
            <a:r>
              <a:rPr lang="en-US" sz="2000" b="1" dirty="0" smtClean="0"/>
              <a:t>aligned directly </a:t>
            </a:r>
            <a:r>
              <a:rPr lang="en-US" sz="2000" b="1" dirty="0"/>
              <a:t>to the CCT Performance Profiles</a:t>
            </a:r>
            <a:r>
              <a:rPr lang="en-US" sz="2000" dirty="0"/>
              <a:t>, </a:t>
            </a:r>
            <a:r>
              <a:rPr lang="en-US" sz="2000" dirty="0" smtClean="0"/>
              <a:t>and collaborative </a:t>
            </a:r>
            <a:r>
              <a:rPr lang="en-US" sz="2000" dirty="0"/>
              <a:t>discussion rooms where participants </a:t>
            </a:r>
            <a:r>
              <a:rPr lang="en-US" sz="2000" dirty="0" smtClean="0"/>
              <a:t>can connect </a:t>
            </a:r>
            <a:r>
              <a:rPr lang="en-US" sz="2000" dirty="0"/>
              <a:t>with their mentors and other program participants as they work through each </a:t>
            </a:r>
            <a:r>
              <a:rPr lang="en-US" sz="2000" dirty="0" smtClean="0"/>
              <a:t>module:</a:t>
            </a:r>
          </a:p>
          <a:p>
            <a:pPr marL="342900" lvl="1" indent="0">
              <a:buNone/>
            </a:pPr>
            <a:r>
              <a:rPr lang="en-US" sz="1600" dirty="0"/>
              <a:t>• Classroom Environment, Student Engagement, and Commitment to Learning</a:t>
            </a:r>
          </a:p>
          <a:p>
            <a:pPr marL="342900" lvl="1" indent="0">
              <a:buNone/>
            </a:pPr>
            <a:r>
              <a:rPr lang="en-US" sz="1600" dirty="0"/>
              <a:t>• Planning for Active Learning</a:t>
            </a:r>
          </a:p>
          <a:p>
            <a:pPr marL="342900" lvl="1" indent="0">
              <a:buNone/>
            </a:pPr>
            <a:r>
              <a:rPr lang="en-US" sz="1600" dirty="0"/>
              <a:t>• Instruction for Active Learning</a:t>
            </a:r>
          </a:p>
          <a:p>
            <a:pPr marL="342900" lvl="1" indent="0">
              <a:buNone/>
            </a:pPr>
            <a:r>
              <a:rPr lang="en-US" sz="1600" dirty="0"/>
              <a:t>• Assessment for Learning</a:t>
            </a:r>
          </a:p>
          <a:p>
            <a:pPr marL="342900" lvl="1" indent="0">
              <a:buNone/>
            </a:pPr>
            <a:r>
              <a:rPr lang="en-US" sz="1600" dirty="0"/>
              <a:t>• Professional Responsibilities and Teacher Leadership</a:t>
            </a:r>
          </a:p>
          <a:p>
            <a:pPr lvl="1">
              <a:spcAft>
                <a:spcPts val="600"/>
              </a:spcAft>
            </a:pPr>
            <a:endParaRPr lang="en-US" sz="1600" dirty="0"/>
          </a:p>
          <a:p>
            <a:pPr>
              <a:spcAft>
                <a:spcPts val="600"/>
              </a:spcAft>
            </a:pPr>
            <a:r>
              <a:rPr lang="en-US" sz="2000" dirty="0"/>
              <a:t>The goal is </a:t>
            </a:r>
            <a:r>
              <a:rPr lang="en-US" sz="2000" dirty="0" smtClean="0"/>
              <a:t>to support </a:t>
            </a:r>
            <a:r>
              <a:rPr lang="en-US" sz="2000" dirty="0"/>
              <a:t>and bridge the learning of the knowledge and skills that can directly be </a:t>
            </a:r>
            <a:r>
              <a:rPr lang="en-US" sz="2000" dirty="0" smtClean="0"/>
              <a:t>implemented in the classroom.</a:t>
            </a:r>
          </a:p>
        </p:txBody>
      </p:sp>
    </p:spTree>
    <p:extLst>
      <p:ext uri="{BB962C8B-B14F-4D97-AF65-F5344CB8AC3E}">
        <p14:creationId xmlns:p14="http://schemas.microsoft.com/office/powerpoint/2010/main" val="350975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dirty="0" smtClean="0"/>
              <a:t>Best Practices</a:t>
            </a:r>
            <a:endParaRPr lang="en-US" dirty="0"/>
          </a:p>
        </p:txBody>
      </p:sp>
      <p:sp>
        <p:nvSpPr>
          <p:cNvPr id="3" name="Content Placeholder 2"/>
          <p:cNvSpPr>
            <a:spLocks noGrp="1"/>
          </p:cNvSpPr>
          <p:nvPr>
            <p:ph idx="1"/>
          </p:nvPr>
        </p:nvSpPr>
        <p:spPr>
          <a:xfrm>
            <a:off x="457200" y="914400"/>
            <a:ext cx="8229600" cy="4954589"/>
          </a:xfrm>
        </p:spPr>
        <p:txBody>
          <a:bodyPr>
            <a:normAutofit fontScale="62500" lnSpcReduction="20000"/>
          </a:bodyPr>
          <a:lstStyle/>
          <a:p>
            <a:pPr>
              <a:spcAft>
                <a:spcPts val="1200"/>
              </a:spcAft>
            </a:pPr>
            <a:r>
              <a:rPr lang="en-US" dirty="0" smtClean="0"/>
              <a:t>Match mentors and Beginning Teachers within 30 days of hiring</a:t>
            </a:r>
          </a:p>
          <a:p>
            <a:pPr>
              <a:spcAft>
                <a:spcPts val="1200"/>
              </a:spcAft>
            </a:pPr>
            <a:r>
              <a:rPr lang="en-US" dirty="0" smtClean="0"/>
              <a:t>Check in with Mentor/BT to make sure that the match is working</a:t>
            </a:r>
          </a:p>
          <a:p>
            <a:pPr>
              <a:spcAft>
                <a:spcPts val="1200"/>
              </a:spcAft>
            </a:pPr>
            <a:r>
              <a:rPr lang="en-US" dirty="0" smtClean="0"/>
              <a:t>Establish Individual Building TEAM </a:t>
            </a:r>
            <a:r>
              <a:rPr lang="en-US" dirty="0" smtClean="0"/>
              <a:t>Facilitators</a:t>
            </a:r>
            <a:endParaRPr lang="en-US" dirty="0" smtClean="0"/>
          </a:p>
          <a:p>
            <a:pPr>
              <a:spcAft>
                <a:spcPts val="1200"/>
              </a:spcAft>
            </a:pPr>
            <a:r>
              <a:rPr lang="en-US" dirty="0" smtClean="0"/>
              <a:t>Monthly TEAM Professional Learning Events </a:t>
            </a:r>
          </a:p>
          <a:p>
            <a:pPr lvl="1">
              <a:spcAft>
                <a:spcPts val="1200"/>
              </a:spcAft>
            </a:pPr>
            <a:r>
              <a:rPr lang="en-US" i="1" dirty="0" smtClean="0">
                <a:latin typeface="Calibri Light" panose="020F0302020204030204" pitchFamily="34" charset="0"/>
              </a:rPr>
              <a:t>Establish a calendar of topics</a:t>
            </a:r>
          </a:p>
          <a:p>
            <a:pPr lvl="1">
              <a:spcAft>
                <a:spcPts val="1200"/>
              </a:spcAft>
            </a:pPr>
            <a:r>
              <a:rPr lang="en-US" i="1" dirty="0" smtClean="0">
                <a:latin typeface="Calibri Light" panose="020F0302020204030204" pitchFamily="34" charset="0"/>
              </a:rPr>
              <a:t>Partner with another district</a:t>
            </a:r>
          </a:p>
          <a:p>
            <a:pPr lvl="1">
              <a:spcAft>
                <a:spcPts val="1200"/>
              </a:spcAft>
            </a:pPr>
            <a:r>
              <a:rPr lang="en-US" i="1" dirty="0" smtClean="0">
                <a:latin typeface="Calibri Light" panose="020F0302020204030204" pitchFamily="34" charset="0"/>
              </a:rPr>
              <a:t>Mentor support sessions</a:t>
            </a:r>
          </a:p>
          <a:p>
            <a:pPr>
              <a:spcAft>
                <a:spcPts val="1200"/>
              </a:spcAft>
            </a:pPr>
            <a:r>
              <a:rPr lang="en-US" dirty="0" smtClean="0"/>
              <a:t>Establish district timelines with specific due dates</a:t>
            </a:r>
          </a:p>
          <a:p>
            <a:pPr lvl="1">
              <a:spcAft>
                <a:spcPts val="1200"/>
              </a:spcAft>
            </a:pPr>
            <a:r>
              <a:rPr lang="en-US" i="1" dirty="0" smtClean="0">
                <a:latin typeface="Calibri Light" panose="020F0302020204030204" pitchFamily="34" charset="0"/>
              </a:rPr>
              <a:t>These are monitored by the building </a:t>
            </a:r>
            <a:r>
              <a:rPr lang="en-US" i="1" smtClean="0">
                <a:latin typeface="Calibri Light" panose="020F0302020204030204" pitchFamily="34" charset="0"/>
              </a:rPr>
              <a:t>TEAM </a:t>
            </a:r>
            <a:r>
              <a:rPr lang="en-US" i="1" smtClean="0">
                <a:latin typeface="Calibri Light" panose="020F0302020204030204" pitchFamily="34" charset="0"/>
              </a:rPr>
              <a:t>facilitator</a:t>
            </a:r>
            <a:endParaRPr lang="en-US" i="1" dirty="0" smtClean="0">
              <a:latin typeface="Calibri Light" panose="020F0302020204030204" pitchFamily="34" charset="0"/>
            </a:endParaRPr>
          </a:p>
          <a:p>
            <a:pPr>
              <a:spcAft>
                <a:spcPts val="1200"/>
              </a:spcAft>
            </a:pPr>
            <a:r>
              <a:rPr lang="en-US" dirty="0" smtClean="0"/>
              <a:t>All teachers new to the district participate in Module 5</a:t>
            </a:r>
          </a:p>
          <a:p>
            <a:pPr lvl="1">
              <a:spcAft>
                <a:spcPts val="1200"/>
              </a:spcAft>
            </a:pPr>
            <a:r>
              <a:rPr lang="en-US" i="1" dirty="0" smtClean="0">
                <a:latin typeface="Calibri Light" panose="020F0302020204030204" pitchFamily="34" charset="0"/>
              </a:rPr>
              <a:t>Or, all staff on a yearly basis</a:t>
            </a:r>
            <a:endParaRPr lang="en-US" dirty="0" smtClean="0"/>
          </a:p>
        </p:txBody>
      </p:sp>
    </p:spTree>
    <p:extLst>
      <p:ext uri="{BB962C8B-B14F-4D97-AF65-F5344CB8AC3E}">
        <p14:creationId xmlns:p14="http://schemas.microsoft.com/office/powerpoint/2010/main" val="125306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3">
                                            <p:txEl>
                                              <p:pRg st="2" end="2"/>
                                            </p:txEl>
                                          </p:spTgt>
                                        </p:tgtEl>
                                        <p:attrNameLst>
                                          <p:attrName>style.opacity</p:attrName>
                                        </p:attrNameLst>
                                      </p:cBhvr>
                                      <p:to>
                                        <p:strVal val="0.5"/>
                                      </p:to>
                                    </p:set>
                                    <p:animEffect filter="image" prLst="opacity: 0.5">
                                      <p:cBhvr rctx="IE">
                                        <p:cTn id="29" dur="indefinite"/>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rctx="PPT">
                                        <p:cTn id="49" dur="indefinite"/>
                                        <p:tgtEl>
                                          <p:spTgt spid="3">
                                            <p:txEl>
                                              <p:pRg st="3" end="3"/>
                                            </p:txEl>
                                          </p:spTgt>
                                        </p:tgtEl>
                                        <p:attrNameLst>
                                          <p:attrName>style.opacity</p:attrName>
                                        </p:attrNameLst>
                                      </p:cBhvr>
                                      <p:to>
                                        <p:strVal val="0.5"/>
                                      </p:to>
                                    </p:set>
                                    <p:animEffect filter="image" prLst="opacity: 0.5">
                                      <p:cBhvr rctx="IE">
                                        <p:cTn id="50" dur="indefinite"/>
                                        <p:tgtEl>
                                          <p:spTgt spid="3">
                                            <p:txEl>
                                              <p:pRg st="3" end="3"/>
                                            </p:txEl>
                                          </p:spTgt>
                                        </p:tgtEl>
                                      </p:cBhvr>
                                    </p:animEffect>
                                  </p:childTnLst>
                                </p:cTn>
                              </p:par>
                              <p:par>
                                <p:cTn id="51" presetID="9" presetClass="emph" presetSubtype="0" nodeType="withEffect">
                                  <p:stCondLst>
                                    <p:cond delay="0"/>
                                  </p:stCondLst>
                                  <p:childTnLst>
                                    <p:set>
                                      <p:cBhvr rctx="PPT">
                                        <p:cTn id="52" dur="indefinite"/>
                                        <p:tgtEl>
                                          <p:spTgt spid="3">
                                            <p:txEl>
                                              <p:pRg st="4" end="4"/>
                                            </p:txEl>
                                          </p:spTgt>
                                        </p:tgtEl>
                                        <p:attrNameLst>
                                          <p:attrName>style.opacity</p:attrName>
                                        </p:attrNameLst>
                                      </p:cBhvr>
                                      <p:to>
                                        <p:strVal val="0.5"/>
                                      </p:to>
                                    </p:set>
                                    <p:animEffect filter="image" prLst="opacity: 0.5">
                                      <p:cBhvr rctx="IE">
                                        <p:cTn id="53" dur="indefinite"/>
                                        <p:tgtEl>
                                          <p:spTgt spid="3">
                                            <p:txEl>
                                              <p:pRg st="4" end="4"/>
                                            </p:txEl>
                                          </p:spTgt>
                                        </p:tgtEl>
                                      </p:cBhvr>
                                    </p:animEffect>
                                  </p:childTnLst>
                                </p:cTn>
                              </p:par>
                              <p:par>
                                <p:cTn id="54" presetID="9" presetClass="emph" presetSubtype="0" nodeType="withEffect">
                                  <p:stCondLst>
                                    <p:cond delay="0"/>
                                  </p:stCondLst>
                                  <p:childTnLst>
                                    <p:set>
                                      <p:cBhvr rctx="PPT">
                                        <p:cTn id="55" dur="indefinite"/>
                                        <p:tgtEl>
                                          <p:spTgt spid="3">
                                            <p:txEl>
                                              <p:pRg st="5" end="5"/>
                                            </p:txEl>
                                          </p:spTgt>
                                        </p:tgtEl>
                                        <p:attrNameLst>
                                          <p:attrName>style.opacity</p:attrName>
                                        </p:attrNameLst>
                                      </p:cBhvr>
                                      <p:to>
                                        <p:strVal val="0.5"/>
                                      </p:to>
                                    </p:set>
                                    <p:animEffect filter="image" prLst="opacity: 0.5">
                                      <p:cBhvr rctx="IE">
                                        <p:cTn id="56" dur="indefinite"/>
                                        <p:tgtEl>
                                          <p:spTgt spid="3">
                                            <p:txEl>
                                              <p:pRg st="5" end="5"/>
                                            </p:txEl>
                                          </p:spTgt>
                                        </p:tgtEl>
                                      </p:cBhvr>
                                    </p:animEffect>
                                  </p:childTnLst>
                                </p:cTn>
                              </p:par>
                              <p:par>
                                <p:cTn id="57" presetID="9" presetClass="emph" presetSubtype="0" nodeType="withEffect">
                                  <p:stCondLst>
                                    <p:cond delay="0"/>
                                  </p:stCondLst>
                                  <p:childTnLst>
                                    <p:set>
                                      <p:cBhvr rctx="PPT">
                                        <p:cTn id="58" dur="indefinite"/>
                                        <p:tgtEl>
                                          <p:spTgt spid="3">
                                            <p:txEl>
                                              <p:pRg st="6" end="6"/>
                                            </p:txEl>
                                          </p:spTgt>
                                        </p:tgtEl>
                                        <p:attrNameLst>
                                          <p:attrName>style.opacity</p:attrName>
                                        </p:attrNameLst>
                                      </p:cBhvr>
                                      <p:to>
                                        <p:strVal val="0.5"/>
                                      </p:to>
                                    </p:set>
                                    <p:animEffect filter="image" prLst="opacity: 0.5">
                                      <p:cBhvr rctx="IE">
                                        <p:cTn id="59" dur="indefinite"/>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3">
                                            <p:txEl>
                                              <p:pRg st="7" end="7"/>
                                            </p:txEl>
                                          </p:spTgt>
                                        </p:tgtEl>
                                        <p:attrNameLst>
                                          <p:attrName>style.opacity</p:attrName>
                                        </p:attrNameLst>
                                      </p:cBhvr>
                                      <p:to>
                                        <p:strVal val="0.5"/>
                                      </p:to>
                                    </p:set>
                                    <p:animEffect filter="image" prLst="opacity: 0.5">
                                      <p:cBhvr rctx="IE">
                                        <p:cTn id="72" dur="indefinite"/>
                                        <p:tgtEl>
                                          <p:spTgt spid="3">
                                            <p:txEl>
                                              <p:pRg st="7" end="7"/>
                                            </p:txEl>
                                          </p:spTgt>
                                        </p:tgtEl>
                                      </p:cBhvr>
                                    </p:animEffect>
                                  </p:childTnLst>
                                </p:cTn>
                              </p:par>
                              <p:par>
                                <p:cTn id="73" presetID="9" presetClass="emph" presetSubtype="0" nodeType="withEffect">
                                  <p:stCondLst>
                                    <p:cond delay="0"/>
                                  </p:stCondLst>
                                  <p:childTnLst>
                                    <p:set>
                                      <p:cBhvr rctx="PPT">
                                        <p:cTn id="74" dur="indefinite"/>
                                        <p:tgtEl>
                                          <p:spTgt spid="3">
                                            <p:txEl>
                                              <p:pRg st="8" end="8"/>
                                            </p:txEl>
                                          </p:spTgt>
                                        </p:tgtEl>
                                        <p:attrNameLst>
                                          <p:attrName>style.opacity</p:attrName>
                                        </p:attrNameLst>
                                      </p:cBhvr>
                                      <p:to>
                                        <p:strVal val="0.5"/>
                                      </p:to>
                                    </p:set>
                                    <p:animEffect filter="image" prLst="opacity: 0.5">
                                      <p:cBhvr rctx="IE">
                                        <p:cTn id="75" dur="indefinite"/>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470" y="923925"/>
            <a:ext cx="6263061" cy="4525963"/>
          </a:xfrm>
        </p:spPr>
      </p:pic>
      <p:sp>
        <p:nvSpPr>
          <p:cNvPr id="4" name="Slide Number Placeholder 3"/>
          <p:cNvSpPr>
            <a:spLocks noGrp="1"/>
          </p:cNvSpPr>
          <p:nvPr>
            <p:ph type="sldNum" sz="quarter" idx="12"/>
          </p:nvPr>
        </p:nvSpPr>
        <p:spPr/>
        <p:txBody>
          <a:bodyPr/>
          <a:lstStyle/>
          <a:p>
            <a:fld id="{24F2258D-CF54-2C4E-9726-8648A0B8DDCC}" type="slidenum">
              <a:rPr lang="en-US" smtClean="0"/>
              <a:t>32</a:t>
            </a:fld>
            <a:endParaRPr lang="en-US" dirty="0"/>
          </a:p>
        </p:txBody>
      </p:sp>
    </p:spTree>
    <p:extLst>
      <p:ext uri="{BB962C8B-B14F-4D97-AF65-F5344CB8AC3E}">
        <p14:creationId xmlns:p14="http://schemas.microsoft.com/office/powerpoint/2010/main" val="2182984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u="sng" dirty="0" smtClean="0"/>
              <a:t>CSDE TEAM Program Contacts</a:t>
            </a:r>
            <a:endParaRPr lang="en-US" u="sng" dirty="0"/>
          </a:p>
        </p:txBody>
      </p:sp>
      <p:sp>
        <p:nvSpPr>
          <p:cNvPr id="4" name="Content Placeholder 3"/>
          <p:cNvSpPr>
            <a:spLocks noGrp="1"/>
          </p:cNvSpPr>
          <p:nvPr>
            <p:ph idx="1"/>
          </p:nvPr>
        </p:nvSpPr>
        <p:spPr>
          <a:xfrm>
            <a:off x="364066" y="3028950"/>
            <a:ext cx="8576733" cy="3016516"/>
          </a:xfrm>
        </p:spPr>
        <p:txBody>
          <a:bodyPr>
            <a:normAutofit/>
          </a:bodyPr>
          <a:lstStyle/>
          <a:p>
            <a:pPr>
              <a:spcBef>
                <a:spcPts val="0"/>
              </a:spcBef>
              <a:spcAft>
                <a:spcPts val="1200"/>
              </a:spcAft>
              <a:buFont typeface="Wingdings" panose="05000000000000000000" pitchFamily="2" charset="2"/>
              <a:buChar char="q"/>
            </a:pPr>
            <a:r>
              <a:rPr lang="en-US" dirty="0" smtClean="0"/>
              <a:t> Claudine Primack: TEAM Program Manager</a:t>
            </a:r>
            <a:br>
              <a:rPr lang="en-US" dirty="0" smtClean="0"/>
            </a:br>
            <a:r>
              <a:rPr lang="en-US" dirty="0" smtClean="0">
                <a:hlinkClick r:id="rId3"/>
              </a:rPr>
              <a:t>claudine.primack@ct.gov</a:t>
            </a:r>
            <a:r>
              <a:rPr lang="en-US" dirty="0" smtClean="0"/>
              <a:t>  860-713-6826</a:t>
            </a:r>
          </a:p>
          <a:p>
            <a:pPr>
              <a:spcBef>
                <a:spcPts val="0"/>
              </a:spcBef>
              <a:spcAft>
                <a:spcPts val="1200"/>
              </a:spcAft>
              <a:buFont typeface="Wingdings" panose="05000000000000000000" pitchFamily="2" charset="2"/>
              <a:buChar char="q"/>
            </a:pPr>
            <a:endParaRPr lang="en-US" sz="2800" dirty="0" smtClean="0"/>
          </a:p>
          <a:p>
            <a:pPr>
              <a:spcBef>
                <a:spcPts val="0"/>
              </a:spcBef>
              <a:spcAft>
                <a:spcPts val="1200"/>
              </a:spcAft>
              <a:buFont typeface="Wingdings" panose="05000000000000000000" pitchFamily="2" charset="2"/>
              <a:buChar char="q"/>
            </a:pPr>
            <a:r>
              <a:rPr lang="en-US" dirty="0" smtClean="0"/>
              <a:t> Gady Weiner: Data Manager</a:t>
            </a:r>
            <a:br>
              <a:rPr lang="en-US" dirty="0" smtClean="0"/>
            </a:br>
            <a:r>
              <a:rPr lang="en-US" dirty="0" smtClean="0">
                <a:hlinkClick r:id="rId4"/>
              </a:rPr>
              <a:t>gady.weiner@ct.gov</a:t>
            </a:r>
            <a:r>
              <a:rPr lang="en-US" dirty="0" smtClean="0"/>
              <a:t>  860-713-6836</a:t>
            </a:r>
          </a:p>
          <a:p>
            <a:pPr>
              <a:spcBef>
                <a:spcPts val="0"/>
              </a:spcBef>
              <a:spcAft>
                <a:spcPts val="1200"/>
              </a:spcAft>
              <a:buFont typeface="Wingdings" panose="05000000000000000000" pitchFamily="2" charset="2"/>
              <a:buChar char="q"/>
            </a:pPr>
            <a:endParaRPr lang="en-US" sz="2800"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2" name="TextBox 1"/>
          <p:cNvSpPr txBox="1"/>
          <p:nvPr/>
        </p:nvSpPr>
        <p:spPr>
          <a:xfrm>
            <a:off x="457200" y="1417638"/>
            <a:ext cx="7648575" cy="1077218"/>
          </a:xfrm>
          <a:prstGeom prst="rect">
            <a:avLst/>
          </a:prstGeom>
          <a:solidFill>
            <a:schemeClr val="accent6">
              <a:lumMod val="20000"/>
              <a:lumOff val="80000"/>
            </a:schemeClr>
          </a:solidFill>
        </p:spPr>
        <p:txBody>
          <a:bodyPr wrap="square" rtlCol="0">
            <a:spAutoFit/>
          </a:bodyPr>
          <a:lstStyle/>
          <a:p>
            <a:pPr algn="ctr"/>
            <a:r>
              <a:rPr lang="en-US" sz="3200" b="1" dirty="0" smtClean="0"/>
              <a:t>You can find answers to most of your questions in the FAQs at </a:t>
            </a:r>
            <a:r>
              <a:rPr lang="en-US" sz="3200" b="1" dirty="0" smtClean="0">
                <a:hlinkClick r:id="rId5"/>
              </a:rPr>
              <a:t>www.ctteam.org</a:t>
            </a:r>
            <a:r>
              <a:rPr lang="en-US" sz="3200" b="1" dirty="0" smtClean="0"/>
              <a:t>.  </a:t>
            </a:r>
            <a:endParaRPr lang="en-US" sz="3200" b="1" dirty="0"/>
          </a:p>
        </p:txBody>
      </p:sp>
    </p:spTree>
    <p:extLst>
      <p:ext uri="{BB962C8B-B14F-4D97-AF65-F5344CB8AC3E}">
        <p14:creationId xmlns:p14="http://schemas.microsoft.com/office/powerpoint/2010/main" val="1437440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7" t="2652" r="477" b="27803"/>
          <a:stretch/>
        </p:blipFill>
        <p:spPr>
          <a:xfrm>
            <a:off x="188004" y="133350"/>
            <a:ext cx="8750741" cy="5617173"/>
          </a:xfrm>
          <a:prstGeom prst="rect">
            <a:avLst/>
          </a:prstGeom>
        </p:spPr>
      </p:pic>
    </p:spTree>
    <p:extLst>
      <p:ext uri="{BB962C8B-B14F-4D97-AF65-F5344CB8AC3E}">
        <p14:creationId xmlns:p14="http://schemas.microsoft.com/office/powerpoint/2010/main" val="60480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TEAM Program Module Process</a:t>
            </a:r>
          </a:p>
        </p:txBody>
      </p:sp>
      <p:sp>
        <p:nvSpPr>
          <p:cNvPr id="9" name="Rectangle 8"/>
          <p:cNvSpPr/>
          <p:nvPr/>
        </p:nvSpPr>
        <p:spPr>
          <a:xfrm>
            <a:off x="7248525" y="5508625"/>
            <a:ext cx="1438275" cy="5334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TPM p. 3</a:t>
            </a:r>
            <a:endParaRPr lang="en-US" dirty="0">
              <a:solidFill>
                <a:schemeClr val="tx1"/>
              </a:solidFill>
            </a:endParaRPr>
          </a:p>
        </p:txBody>
      </p:sp>
      <p:pic>
        <p:nvPicPr>
          <p:cNvPr id="3" name="Picture 2"/>
          <p:cNvPicPr>
            <a:picLocks noChangeAspect="1"/>
          </p:cNvPicPr>
          <p:nvPr/>
        </p:nvPicPr>
        <p:blipFill rotWithShape="1">
          <a:blip r:embed="rId3"/>
          <a:srcRect t="31635" r="1113" b="1666"/>
          <a:stretch/>
        </p:blipFill>
        <p:spPr>
          <a:xfrm>
            <a:off x="216001" y="2191113"/>
            <a:ext cx="8711998" cy="1177861"/>
          </a:xfrm>
          <a:prstGeom prst="rect">
            <a:avLst/>
          </a:prstGeom>
        </p:spPr>
      </p:pic>
    </p:spTree>
    <p:extLst>
      <p:ext uri="{BB962C8B-B14F-4D97-AF65-F5344CB8AC3E}">
        <p14:creationId xmlns:p14="http://schemas.microsoft.com/office/powerpoint/2010/main" val="1074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Modules</a:t>
            </a:r>
            <a:endParaRPr lang="en-US" dirty="0"/>
          </a:p>
        </p:txBody>
      </p:sp>
      <p:sp>
        <p:nvSpPr>
          <p:cNvPr id="3" name="Content Placeholder 2"/>
          <p:cNvSpPr>
            <a:spLocks noGrp="1"/>
          </p:cNvSpPr>
          <p:nvPr>
            <p:ph idx="1"/>
          </p:nvPr>
        </p:nvSpPr>
        <p:spPr>
          <a:xfrm>
            <a:off x="466725" y="1171575"/>
            <a:ext cx="8210550" cy="5005388"/>
          </a:xfrm>
        </p:spPr>
        <p:txBody>
          <a:bodyPr/>
          <a:lstStyle/>
          <a:p>
            <a:pPr marL="0" indent="0">
              <a:buNone/>
            </a:pPr>
            <a:r>
              <a:rPr lang="en-US" sz="2400" dirty="0"/>
              <a:t>The TEAM Program is designed around </a:t>
            </a:r>
            <a:r>
              <a:rPr lang="en-US" sz="2400" b="1" dirty="0">
                <a:solidFill>
                  <a:schemeClr val="accent5">
                    <a:lumMod val="75000"/>
                  </a:schemeClr>
                </a:solidFill>
              </a:rPr>
              <a:t>five professional growth modules</a:t>
            </a:r>
            <a:r>
              <a:rPr lang="en-US" sz="2400" dirty="0"/>
              <a:t> that provide a framework of support for new teachers. </a:t>
            </a:r>
            <a:endParaRPr lang="en-US" sz="2400" dirty="0" smtClean="0"/>
          </a:p>
          <a:p>
            <a:pPr marL="0" indent="0">
              <a:buNone/>
            </a:pPr>
            <a:r>
              <a:rPr lang="en-US" sz="2400" dirty="0" smtClean="0"/>
              <a:t>The </a:t>
            </a:r>
            <a:r>
              <a:rPr lang="en-US" sz="2400" dirty="0"/>
              <a:t>five modules focus on five of the six domains of </a:t>
            </a:r>
            <a:r>
              <a:rPr lang="en-US" sz="2400" i="1" dirty="0"/>
              <a:t>Connecticut’s Common Core of Teaching</a:t>
            </a:r>
            <a:r>
              <a:rPr lang="en-US" sz="2400" dirty="0"/>
              <a:t>, which can also be accessed online at www.ctteam.org under module resources</a:t>
            </a:r>
            <a:r>
              <a:rPr lang="en-US" sz="2400" dirty="0" smtClean="0"/>
              <a:t>.</a:t>
            </a:r>
          </a:p>
          <a:p>
            <a:r>
              <a:rPr lang="en-US" sz="2000" b="1" dirty="0" smtClean="0"/>
              <a:t>Module </a:t>
            </a:r>
            <a:r>
              <a:rPr lang="en-US" sz="2000" b="1" dirty="0"/>
              <a:t>1</a:t>
            </a:r>
            <a:r>
              <a:rPr lang="en-US" sz="2000" dirty="0"/>
              <a:t>: </a:t>
            </a:r>
            <a:r>
              <a:rPr lang="en-US" sz="2000" i="1" dirty="0"/>
              <a:t>Classroom Environment, Student Engagement and Commitment to Learning </a:t>
            </a:r>
            <a:r>
              <a:rPr lang="en-US" sz="2000" dirty="0"/>
              <a:t>aligns with the CCT Domain 2</a:t>
            </a:r>
          </a:p>
          <a:p>
            <a:r>
              <a:rPr lang="en-US" sz="2000" b="1" dirty="0"/>
              <a:t>Module 2</a:t>
            </a:r>
            <a:r>
              <a:rPr lang="en-US" sz="2000" dirty="0"/>
              <a:t>: </a:t>
            </a:r>
            <a:r>
              <a:rPr lang="en-US" sz="2000" i="1" dirty="0"/>
              <a:t>Planning for Active Learning</a:t>
            </a:r>
            <a:r>
              <a:rPr lang="en-US" sz="2000" dirty="0"/>
              <a:t> aligns with the CCT Domain 3</a:t>
            </a:r>
          </a:p>
          <a:p>
            <a:r>
              <a:rPr lang="en-US" sz="2000" b="1" dirty="0"/>
              <a:t>Module 3:</a:t>
            </a:r>
            <a:r>
              <a:rPr lang="en-US" sz="2000" dirty="0"/>
              <a:t> </a:t>
            </a:r>
            <a:r>
              <a:rPr lang="en-US" sz="2000" i="1" dirty="0"/>
              <a:t>Instruction for Active Learning </a:t>
            </a:r>
            <a:r>
              <a:rPr lang="en-US" sz="2000" dirty="0" smtClean="0"/>
              <a:t>aligns </a:t>
            </a:r>
            <a:r>
              <a:rPr lang="en-US" sz="2000" dirty="0"/>
              <a:t>with the CCT Domain 4</a:t>
            </a:r>
          </a:p>
          <a:p>
            <a:r>
              <a:rPr lang="en-US" sz="2000" b="1" dirty="0"/>
              <a:t>Module 4</a:t>
            </a:r>
            <a:r>
              <a:rPr lang="en-US" sz="2000" dirty="0"/>
              <a:t>: </a:t>
            </a:r>
            <a:r>
              <a:rPr lang="en-US" sz="2000" i="1" dirty="0"/>
              <a:t>Assessment for Learning </a:t>
            </a:r>
            <a:r>
              <a:rPr lang="en-US" sz="2000" dirty="0"/>
              <a:t>aligns with the CCT Domain 5</a:t>
            </a:r>
          </a:p>
          <a:p>
            <a:r>
              <a:rPr lang="en-US" sz="2000" b="1" dirty="0"/>
              <a:t>Module 5</a:t>
            </a:r>
            <a:r>
              <a:rPr lang="en-US" sz="2000" dirty="0"/>
              <a:t>: </a:t>
            </a:r>
            <a:r>
              <a:rPr lang="en-US" sz="2000" i="1" dirty="0"/>
              <a:t>Professional Responsibilities </a:t>
            </a:r>
            <a:r>
              <a:rPr lang="en-US" sz="2000" dirty="0"/>
              <a:t>aligns with the CCT Domain 6</a:t>
            </a:r>
          </a:p>
        </p:txBody>
      </p:sp>
    </p:spTree>
    <p:extLst>
      <p:ext uri="{BB962C8B-B14F-4D97-AF65-F5344CB8AC3E}">
        <p14:creationId xmlns:p14="http://schemas.microsoft.com/office/powerpoint/2010/main" val="34722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a:t>
            </a:r>
            <a:r>
              <a:rPr lang="en-US" dirty="0" smtClean="0"/>
              <a:t/>
            </a:r>
            <a:br>
              <a:rPr lang="en-US" dirty="0" smtClean="0"/>
            </a:br>
            <a:r>
              <a:rPr lang="en-US" dirty="0" smtClean="0"/>
              <a:t>Professional </a:t>
            </a:r>
            <a:r>
              <a:rPr lang="en-US" dirty="0"/>
              <a:t>Responsibility</a:t>
            </a:r>
          </a:p>
        </p:txBody>
      </p:sp>
      <p:sp>
        <p:nvSpPr>
          <p:cNvPr id="3" name="Content Placeholder 2"/>
          <p:cNvSpPr>
            <a:spLocks noGrp="1"/>
          </p:cNvSpPr>
          <p:nvPr>
            <p:ph idx="1"/>
          </p:nvPr>
        </p:nvSpPr>
        <p:spPr/>
        <p:txBody>
          <a:bodyPr/>
          <a:lstStyle/>
          <a:p>
            <a:r>
              <a:rPr lang="en-US" sz="2400" dirty="0"/>
              <a:t>By design, this module will serve to educate new teachers about their professional responsibility in regard to: </a:t>
            </a:r>
            <a:endParaRPr lang="en-US" sz="2400" dirty="0" smtClean="0"/>
          </a:p>
          <a:p>
            <a:pPr marL="914400" lvl="2" indent="0">
              <a:buNone/>
            </a:pPr>
            <a:r>
              <a:rPr lang="en-US" sz="1800" dirty="0" smtClean="0"/>
              <a:t>1</a:t>
            </a:r>
            <a:r>
              <a:rPr lang="en-US" sz="1800" dirty="0"/>
              <a:t>) expectations for ethical and moral integrity and </a:t>
            </a:r>
            <a:endParaRPr lang="en-US" sz="1800" dirty="0" smtClean="0"/>
          </a:p>
          <a:p>
            <a:pPr marL="914400" lvl="2" indent="0">
              <a:buNone/>
            </a:pPr>
            <a:r>
              <a:rPr lang="en-US" sz="1800" dirty="0" smtClean="0"/>
              <a:t>2</a:t>
            </a:r>
            <a:r>
              <a:rPr lang="en-US" sz="1800" dirty="0"/>
              <a:t>) making connections beyond the classroom to the larger school/district educational community and to the community of student and families. </a:t>
            </a:r>
            <a:endParaRPr lang="en-US" sz="1800" dirty="0" smtClean="0"/>
          </a:p>
          <a:p>
            <a:pPr marL="0" indent="0">
              <a:buNone/>
            </a:pPr>
            <a:endParaRPr lang="en-US" sz="400" dirty="0" smtClean="0"/>
          </a:p>
          <a:p>
            <a:r>
              <a:rPr lang="en-US" sz="2400" dirty="0" smtClean="0"/>
              <a:t>To </a:t>
            </a:r>
            <a:r>
              <a:rPr lang="en-US" sz="2400" dirty="0"/>
              <a:t>fulfill Module 5 requirements, teachers must engage in </a:t>
            </a:r>
            <a:r>
              <a:rPr lang="en-US" sz="2400" b="1" dirty="0">
                <a:solidFill>
                  <a:schemeClr val="accent5">
                    <a:lumMod val="75000"/>
                  </a:schemeClr>
                </a:solidFill>
              </a:rPr>
              <a:t>district-facilitated conversations </a:t>
            </a:r>
            <a:r>
              <a:rPr lang="en-US" sz="2400" dirty="0"/>
              <a:t>that focus on </a:t>
            </a:r>
            <a:r>
              <a:rPr lang="en-US" sz="2400" b="1" dirty="0">
                <a:solidFill>
                  <a:schemeClr val="accent5">
                    <a:lumMod val="75000"/>
                  </a:schemeClr>
                </a:solidFill>
              </a:rPr>
              <a:t>ethical and professional dilemmas</a:t>
            </a:r>
            <a:r>
              <a:rPr lang="en-US" sz="2400" b="1" dirty="0"/>
              <a:t> </a:t>
            </a:r>
            <a:r>
              <a:rPr lang="en-US" sz="2400" dirty="0"/>
              <a:t>for teachers, and complete an online questionnaire, available on their dashboard. </a:t>
            </a:r>
            <a:endParaRPr lang="en-US" sz="2400" dirty="0" smtClean="0"/>
          </a:p>
          <a:p>
            <a:r>
              <a:rPr lang="en-US" sz="2400" i="1" dirty="0" smtClean="0"/>
              <a:t>A </a:t>
            </a:r>
            <a:r>
              <a:rPr lang="en-US" sz="2400" i="1" dirty="0"/>
              <a:t>reflection paper is not required for Module 5</a:t>
            </a:r>
            <a:r>
              <a:rPr lang="en-US" sz="2400" dirty="0"/>
              <a:t>.</a:t>
            </a:r>
          </a:p>
        </p:txBody>
      </p:sp>
    </p:spTree>
    <p:extLst>
      <p:ext uri="{BB962C8B-B14F-4D97-AF65-F5344CB8AC3E}">
        <p14:creationId xmlns:p14="http://schemas.microsoft.com/office/powerpoint/2010/main" val="31012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8" presetClass="emph" presetSubtype="0" fill="hold" nodeType="withEffect">
                                  <p:stCondLst>
                                    <p:cond delay="0"/>
                                  </p:stCondLst>
                                  <p:iterate type="lt">
                                    <p:tmPct val="4000"/>
                                  </p:iterate>
                                  <p:childTnLst>
                                    <p:set>
                                      <p:cBhvr override="childStyle">
                                        <p:cTn id="24"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12925"/>
            <a:ext cx="7886700" cy="4491038"/>
          </a:xfrm>
          <a:prstGeom prst="rect">
            <a:avLst/>
          </a:prstGeom>
        </p:spPr>
        <p:txBody>
          <a:bodyPr>
            <a:normAutofit/>
          </a:bodyPr>
          <a:lstStyle/>
          <a:p>
            <a:pPr>
              <a:spcAft>
                <a:spcPts val="1200"/>
              </a:spcAft>
            </a:pPr>
            <a:endParaRPr lang="en-US" dirty="0" smtClean="0"/>
          </a:p>
          <a:p>
            <a:pPr>
              <a:spcAft>
                <a:spcPts val="1200"/>
              </a:spcAft>
            </a:pPr>
            <a:endParaRPr lang="en-US" dirty="0"/>
          </a:p>
        </p:txBody>
      </p:sp>
      <p:pic>
        <p:nvPicPr>
          <p:cNvPr id="5" name="Picture 4"/>
          <p:cNvPicPr>
            <a:picLocks noChangeAspect="1"/>
          </p:cNvPicPr>
          <p:nvPr/>
        </p:nvPicPr>
        <p:blipFill rotWithShape="1">
          <a:blip r:embed="rId2"/>
          <a:srcRect t="8383" b="8153"/>
          <a:stretch/>
        </p:blipFill>
        <p:spPr>
          <a:xfrm>
            <a:off x="194026" y="86267"/>
            <a:ext cx="8755949" cy="5753830"/>
          </a:xfrm>
          <a:prstGeom prst="rect">
            <a:avLst/>
          </a:prstGeom>
        </p:spPr>
      </p:pic>
    </p:spTree>
    <p:extLst>
      <p:ext uri="{BB962C8B-B14F-4D97-AF65-F5344CB8AC3E}">
        <p14:creationId xmlns:p14="http://schemas.microsoft.com/office/powerpoint/2010/main" val="3536134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0086"/>
          <a:stretch/>
        </p:blipFill>
        <p:spPr>
          <a:xfrm>
            <a:off x="-1737" y="255305"/>
            <a:ext cx="9147475" cy="5015435"/>
          </a:xfrm>
          <a:prstGeom prst="rect">
            <a:avLst/>
          </a:prstGeom>
        </p:spPr>
      </p:pic>
    </p:spTree>
    <p:extLst>
      <p:ext uri="{BB962C8B-B14F-4D97-AF65-F5344CB8AC3E}">
        <p14:creationId xmlns:p14="http://schemas.microsoft.com/office/powerpoint/2010/main" val="3838980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198" y="0"/>
            <a:ext cx="8707604" cy="6858000"/>
          </a:xfrm>
          <a:prstGeom prst="rect">
            <a:avLst/>
          </a:prstGeom>
        </p:spPr>
      </p:pic>
    </p:spTree>
    <p:extLst>
      <p:ext uri="{BB962C8B-B14F-4D97-AF65-F5344CB8AC3E}">
        <p14:creationId xmlns:p14="http://schemas.microsoft.com/office/powerpoint/2010/main" val="313689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STATE DEPARTMENT OF EDUCATION.potx" id="{10044F47-CFD6-48BD-8DDE-70062E7575CB}" vid="{68EE7187-CECB-4F9C-9A0B-FF44C56F9B2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ICUT STATE DEPARTMENT OF EDUCATION.potx" id="{10044F47-CFD6-48BD-8DDE-70062E7575CB}" vid="{ABA3F579-2461-4A73-8B20-5E93A1E7437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STATE DEPARTMENT OF EDUCATION.potx" id="{10044F47-CFD6-48BD-8DDE-70062E7575CB}" vid="{55A1E7D2-BA54-4082-B53D-D5E728C959D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STATE DEPARTMENT OF EDUCATION.potx" id="{10044F47-CFD6-48BD-8DDE-70062E7575CB}" vid="{68EE7187-CECB-4F9C-9A0B-FF44C56F9B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Training_PowerPoint_Template</Template>
  <TotalTime>15023</TotalTime>
  <Words>4452</Words>
  <Application>Microsoft Office PowerPoint</Application>
  <PresentationFormat>On-screen Show (4:3)</PresentationFormat>
  <Paragraphs>375</Paragraphs>
  <Slides>34</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Arial</vt:lpstr>
      <vt:lpstr>Calibri</vt:lpstr>
      <vt:lpstr>Calibri bold</vt:lpstr>
      <vt:lpstr>Calibri Light</vt:lpstr>
      <vt:lpstr>Corbel</vt:lpstr>
      <vt:lpstr>Times New Roman</vt:lpstr>
      <vt:lpstr>Wingdings</vt:lpstr>
      <vt:lpstr>Office Theme</vt:lpstr>
      <vt:lpstr>1_Custom Design</vt:lpstr>
      <vt:lpstr>Custom Design</vt:lpstr>
      <vt:lpstr>1_Office Theme</vt:lpstr>
      <vt:lpstr>CONNECTICUT STATE DEPARTMENT OF EDUCATION  </vt:lpstr>
      <vt:lpstr>Agenda</vt:lpstr>
      <vt:lpstr>The Purpose of TEAM</vt:lpstr>
      <vt:lpstr>The TEAM Program Module Process</vt:lpstr>
      <vt:lpstr>The TEAM Modules</vt:lpstr>
      <vt:lpstr>Module 5:  Professional Responsibility</vt:lpstr>
      <vt:lpstr>PowerPoint Presentation</vt:lpstr>
      <vt:lpstr>PowerPoint Presentation</vt:lpstr>
      <vt:lpstr>PowerPoint Presentation</vt:lpstr>
      <vt:lpstr>PowerPoint Presentation</vt:lpstr>
      <vt:lpstr>Roles and Responsibilities</vt:lpstr>
      <vt:lpstr>Superintendent</vt:lpstr>
      <vt:lpstr>District Facilitator (DF)</vt:lpstr>
      <vt:lpstr>TEAM Coordinating Committee</vt:lpstr>
      <vt:lpstr>Administrator</vt:lpstr>
      <vt:lpstr>Mentors</vt:lpstr>
      <vt:lpstr>Mentors</vt:lpstr>
      <vt:lpstr>Mentors</vt:lpstr>
      <vt:lpstr>Beginning Teachers Who Participate in TEAM  </vt:lpstr>
      <vt:lpstr>PowerPoint Presentation</vt:lpstr>
      <vt:lpstr>PowerPoint Presentation</vt:lpstr>
      <vt:lpstr>Timelines – Beginning Teacher Entry Dates and Completion Dates Category I</vt:lpstr>
      <vt:lpstr>Timelines – Beginning Teacher Entry Dates and Completion Dates Category II</vt:lpstr>
      <vt:lpstr>Review of Reflection Papers</vt:lpstr>
      <vt:lpstr>Regional Chief Reviewers</vt:lpstr>
      <vt:lpstr>District Program Oversight and Accountability</vt:lpstr>
      <vt:lpstr>Mentors</vt:lpstr>
      <vt:lpstr>Sample Mentor Meeting Log</vt:lpstr>
      <vt:lpstr>The TEAM Module Workspace, Dashboard, and Tools</vt:lpstr>
      <vt:lpstr>New Professional Learning Resources</vt:lpstr>
      <vt:lpstr>Best Practices</vt:lpstr>
      <vt:lpstr>PowerPoint Presentation</vt:lpstr>
      <vt:lpstr>CSDE TEAM Program Contacts</vt:lpstr>
      <vt:lpstr>PowerPoint Presentation</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Primack, Claudine</dc:creator>
  <cp:lastModifiedBy>Primack, Claudine</cp:lastModifiedBy>
  <cp:revision>167</cp:revision>
  <cp:lastPrinted>2015-10-16T18:48:11Z</cp:lastPrinted>
  <dcterms:created xsi:type="dcterms:W3CDTF">2015-10-06T14:33:48Z</dcterms:created>
  <dcterms:modified xsi:type="dcterms:W3CDTF">2017-10-31T13:55:50Z</dcterms:modified>
</cp:coreProperties>
</file>