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sldIdLst>
    <p:sldId id="259" r:id="rId5"/>
    <p:sldId id="262" r:id="rId6"/>
    <p:sldId id="1605" r:id="rId7"/>
    <p:sldId id="1606" r:id="rId8"/>
    <p:sldId id="265" r:id="rId9"/>
    <p:sldId id="263" r:id="rId10"/>
    <p:sldId id="266" r:id="rId11"/>
    <p:sldId id="264" r:id="rId12"/>
    <p:sldId id="268" r:id="rId13"/>
    <p:sldId id="267" r:id="rId14"/>
    <p:sldId id="1611" r:id="rId15"/>
    <p:sldId id="269" r:id="rId16"/>
    <p:sldId id="270" r:id="rId17"/>
    <p:sldId id="261" r:id="rId18"/>
    <p:sldId id="260" r:id="rId19"/>
    <p:sldId id="271" r:id="rId20"/>
    <p:sldId id="272" r:id="rId21"/>
    <p:sldId id="1607" r:id="rId22"/>
    <p:sldId id="1608" r:id="rId23"/>
    <p:sldId id="1609" r:id="rId24"/>
    <p:sldId id="1610" r:id="rId25"/>
    <p:sldId id="1619" r:id="rId26"/>
    <p:sldId id="278" r:id="rId27"/>
    <p:sldId id="274" r:id="rId28"/>
    <p:sldId id="275" r:id="rId29"/>
    <p:sldId id="1570" r:id="rId30"/>
    <p:sldId id="1602" r:id="rId31"/>
    <p:sldId id="1603" r:id="rId32"/>
    <p:sldId id="1604" r:id="rId33"/>
    <p:sldId id="279" r:id="rId34"/>
    <p:sldId id="280" r:id="rId35"/>
    <p:sldId id="281" r:id="rId36"/>
    <p:sldId id="282" r:id="rId37"/>
    <p:sldId id="284" r:id="rId38"/>
    <p:sldId id="1565" r:id="rId39"/>
    <p:sldId id="1589" r:id="rId40"/>
    <p:sldId id="1566" r:id="rId41"/>
    <p:sldId id="1591" r:id="rId42"/>
    <p:sldId id="1592" r:id="rId43"/>
    <p:sldId id="1593" r:id="rId44"/>
    <p:sldId id="1594" r:id="rId45"/>
    <p:sldId id="1595" r:id="rId46"/>
    <p:sldId id="1598" r:id="rId47"/>
    <p:sldId id="1614" r:id="rId48"/>
    <p:sldId id="1615" r:id="rId49"/>
    <p:sldId id="1584" r:id="rId50"/>
    <p:sldId id="1586" r:id="rId51"/>
    <p:sldId id="1587" r:id="rId52"/>
    <p:sldId id="1588" r:id="rId53"/>
    <p:sldId id="1568" r:id="rId54"/>
    <p:sldId id="1583" r:id="rId55"/>
    <p:sldId id="1582" r:id="rId56"/>
    <p:sldId id="1580" r:id="rId57"/>
    <p:sldId id="1581" r:id="rId58"/>
    <p:sldId id="1578" r:id="rId59"/>
    <p:sldId id="1618" r:id="rId60"/>
    <p:sldId id="1577" r:id="rId61"/>
    <p:sldId id="1576" r:id="rId62"/>
    <p:sldId id="1579" r:id="rId63"/>
    <p:sldId id="1616" r:id="rId64"/>
    <p:sldId id="1617" r:id="rId65"/>
    <p:sldId id="1575" r:id="rId66"/>
    <p:sldId id="1573" r:id="rId67"/>
    <p:sldId id="1620" r:id="rId6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B374C-F9E2-5211-C1D2-F23F3EAFD419}" name="DiGangi, Ashley" initials="DA" userId="S::ashley.digangi@ct.gov::7ad63c97-9ee6-4386-a906-512ac8cbb923" providerId="AD"/>
  <p188:author id="{3DFC0095-2282-AA22-00F3-E049C29F1948}" name="Ducharme, Deirdre" initials="DD" userId="S::Deirdre.Ducharme@ct.gov::9b1f5df4-d39a-4c88-94a8-b8c4a25e4853" providerId="AD"/>
  <p188:author id="{676CB9CA-2722-E79B-2015-1793ED880F65}" name="DiGangi, Ashley" initials="" userId="S::Ashley.DiGangi@ct.gov::7ad63c97-9ee6-4386-a906-512ac8cbb9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933"/>
    <a:srgbClr val="F2D40F"/>
    <a:srgbClr val="255ABB"/>
    <a:srgbClr val="0064A4"/>
    <a:srgbClr val="1A97CD"/>
    <a:srgbClr val="000000"/>
    <a:srgbClr val="061826"/>
    <a:srgbClr val="061520"/>
    <a:srgbClr val="002A54"/>
    <a:srgbClr val="117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70D37-A7DB-46EE-9618-D50E28457AF1}" v="23337" dt="2025-11-06T21:05:55.793"/>
    <p1510:client id="{D5187BA9-A2FA-4623-941E-CFA71B9935F3}" v="1" vWet="2" dt="2025-11-06T14:55:50.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6865" autoAdjust="0"/>
  </p:normalViewPr>
  <p:slideViewPr>
    <p:cSldViewPr snapToGrid="0">
      <p:cViewPr>
        <p:scale>
          <a:sx n="81" d="100"/>
          <a:sy n="81" d="100"/>
        </p:scale>
        <p:origin x="16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3A05C-DEFF-4875-AA15-43AC71AC61CE}"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549789EF-C1E2-4BD0-8222-211E07DD29C7}">
      <dgm:prSet phldrT="[Text]" custT="1"/>
      <dgm:spPr/>
      <dgm:t>
        <a:bodyPr/>
        <a:lstStyle/>
        <a:p>
          <a:r>
            <a:rPr lang="en-US" sz="2000" dirty="0">
              <a:latin typeface="+mj-lt"/>
            </a:rPr>
            <a:t>1. Disability </a:t>
          </a:r>
        </a:p>
      </dgm:t>
      <dgm:extLst>
        <a:ext uri="{E40237B7-FDA0-4F09-8148-C483321AD2D9}">
          <dgm14:cNvPr xmlns:dgm14="http://schemas.microsoft.com/office/drawing/2010/diagram" id="0" name="" descr="1. Disability"/>
        </a:ext>
      </dgm:extLst>
    </dgm:pt>
    <dgm:pt modelId="{4B71643C-C650-43A0-B7F3-C6B0F110D1E9}" type="parTrans" cxnId="{EE2A44A7-44C8-4225-80C7-53886A20D0F8}">
      <dgm:prSet/>
      <dgm:spPr/>
      <dgm:t>
        <a:bodyPr/>
        <a:lstStyle/>
        <a:p>
          <a:endParaRPr lang="en-US"/>
        </a:p>
      </dgm:t>
    </dgm:pt>
    <dgm:pt modelId="{FFC680A6-897B-4CC5-BD0F-D4813B739169}" type="sibTrans" cxnId="{EE2A44A7-44C8-4225-80C7-53886A20D0F8}">
      <dgm:prSet/>
      <dgm:spPr/>
      <dgm:t>
        <a:bodyPr/>
        <a:lstStyle/>
        <a:p>
          <a:endParaRPr lang="en-US"/>
        </a:p>
      </dgm:t>
    </dgm:pt>
    <dgm:pt modelId="{88B307E4-F389-4D00-9EF4-F82F0FE1D19E}">
      <dgm:prSet phldrT="[Text]" custT="1"/>
      <dgm:spPr/>
      <dgm:t>
        <a:bodyPr/>
        <a:lstStyle/>
        <a:p>
          <a:pPr marL="0" indent="0">
            <a:buFontTx/>
            <a:buNone/>
          </a:pPr>
          <a:r>
            <a:rPr lang="en-US" sz="1600" dirty="0">
              <a:latin typeface="+mj-lt"/>
            </a:rPr>
            <a:t>Only children with the </a:t>
          </a:r>
          <a:r>
            <a:rPr lang="en-US" sz="1600" b="1" dirty="0">
              <a:solidFill>
                <a:srgbClr val="0070C0"/>
              </a:solidFill>
              <a:latin typeface="+mj-lt"/>
            </a:rPr>
            <a:t>most </a:t>
          </a:r>
          <a:r>
            <a:rPr lang="en-US" sz="1600" dirty="0">
              <a:latin typeface="+mj-lt"/>
            </a:rPr>
            <a:t>significant cognitive disabilities can take the alternate assessment.</a:t>
          </a:r>
        </a:p>
      </dgm:t>
      <dgm:extLst>
        <a:ext uri="{E40237B7-FDA0-4F09-8148-C483321AD2D9}">
          <dgm14:cNvPr xmlns:dgm14="http://schemas.microsoft.com/office/drawing/2010/diagram" id="0" name="" descr="Only children with the most significant cognitive disabilities can take the alternate assessment.&#10;"/>
        </a:ext>
      </dgm:extLst>
    </dgm:pt>
    <dgm:pt modelId="{A5AE0F1B-9DC8-4F8C-B41D-7FDF0284D4D5}" type="parTrans" cxnId="{23D93686-43B8-4C1B-A08A-3D2CEB767743}">
      <dgm:prSet/>
      <dgm:spPr/>
      <dgm:t>
        <a:bodyPr/>
        <a:lstStyle/>
        <a:p>
          <a:endParaRPr lang="en-US"/>
        </a:p>
      </dgm:t>
    </dgm:pt>
    <dgm:pt modelId="{50E56FE0-F764-4AA1-835E-1CB86955BC5D}" type="sibTrans" cxnId="{23D93686-43B8-4C1B-A08A-3D2CEB767743}">
      <dgm:prSet/>
      <dgm:spPr/>
      <dgm:t>
        <a:bodyPr/>
        <a:lstStyle/>
        <a:p>
          <a:endParaRPr lang="en-US"/>
        </a:p>
      </dgm:t>
    </dgm:pt>
    <dgm:pt modelId="{9D0D8C56-A53E-433B-81C1-9E7D5962845F}">
      <dgm:prSet phldrT="[Text]" custT="1"/>
      <dgm:spPr/>
      <dgm:t>
        <a:bodyPr/>
        <a:lstStyle/>
        <a:p>
          <a:r>
            <a:rPr lang="en-US" sz="2000" dirty="0">
              <a:latin typeface="+mj-lt"/>
            </a:rPr>
            <a:t>2. Yearly</a:t>
          </a:r>
        </a:p>
      </dgm:t>
      <dgm:extLst>
        <a:ext uri="{E40237B7-FDA0-4F09-8148-C483321AD2D9}">
          <dgm14:cNvPr xmlns:dgm14="http://schemas.microsoft.com/office/drawing/2010/diagram" id="0" name="" descr="2. Yearly &#10;"/>
        </a:ext>
      </dgm:extLst>
    </dgm:pt>
    <dgm:pt modelId="{E9748F4D-3702-46F4-9540-37DA9C8D1BE6}" type="parTrans" cxnId="{259B6611-E862-490D-8D58-166411E8CDD8}">
      <dgm:prSet/>
      <dgm:spPr/>
      <dgm:t>
        <a:bodyPr/>
        <a:lstStyle/>
        <a:p>
          <a:endParaRPr lang="en-US"/>
        </a:p>
      </dgm:t>
    </dgm:pt>
    <dgm:pt modelId="{4949D78B-395B-4342-B07D-B16E181859C5}" type="sibTrans" cxnId="{259B6611-E862-490D-8D58-166411E8CDD8}">
      <dgm:prSet/>
      <dgm:spPr/>
      <dgm:t>
        <a:bodyPr/>
        <a:lstStyle/>
        <a:p>
          <a:endParaRPr lang="en-US"/>
        </a:p>
      </dgm:t>
    </dgm:pt>
    <dgm:pt modelId="{C24E19B7-28DA-4C2F-9CAD-789FB73322BB}">
      <dgm:prSet phldrT="[Text]" custT="1"/>
      <dgm:spPr/>
      <dgm:t>
        <a:bodyPr/>
        <a:lstStyle/>
        <a:p>
          <a:r>
            <a:rPr lang="en-US" sz="2000" dirty="0">
              <a:latin typeface="+mj-lt"/>
            </a:rPr>
            <a:t>4. Agreement</a:t>
          </a:r>
        </a:p>
      </dgm:t>
      <dgm:extLst>
        <a:ext uri="{E40237B7-FDA0-4F09-8148-C483321AD2D9}">
          <dgm14:cNvPr xmlns:dgm14="http://schemas.microsoft.com/office/drawing/2010/diagram" id="0" name="" descr="4. Agreement"/>
        </a:ext>
      </dgm:extLst>
    </dgm:pt>
    <dgm:pt modelId="{E126D0F8-CB1B-4142-BD2A-E163450EA761}" type="parTrans" cxnId="{937B1D6D-2BBE-4A4A-A5F1-32844B6CC58D}">
      <dgm:prSet/>
      <dgm:spPr/>
      <dgm:t>
        <a:bodyPr/>
        <a:lstStyle/>
        <a:p>
          <a:endParaRPr lang="en-US"/>
        </a:p>
      </dgm:t>
    </dgm:pt>
    <dgm:pt modelId="{D88CCA1A-2166-477F-9FAB-4CF0DB07879F}" type="sibTrans" cxnId="{937B1D6D-2BBE-4A4A-A5F1-32844B6CC58D}">
      <dgm:prSet/>
      <dgm:spPr/>
      <dgm:t>
        <a:bodyPr/>
        <a:lstStyle/>
        <a:p>
          <a:endParaRPr lang="en-US"/>
        </a:p>
      </dgm:t>
    </dgm:pt>
    <dgm:pt modelId="{5AB2DFEF-D989-4038-810D-81DD53BF7E2A}">
      <dgm:prSet phldrT="[Text]" custT="1"/>
      <dgm:spPr/>
      <dgm:t>
        <a:bodyPr/>
        <a:lstStyle/>
        <a:p>
          <a:pPr marL="0" indent="0">
            <a:buFontTx/>
            <a:buNone/>
          </a:pPr>
          <a:r>
            <a:rPr lang="en-US" sz="1600" b="1" dirty="0">
              <a:solidFill>
                <a:srgbClr val="0070C0"/>
              </a:solidFill>
              <a:latin typeface="+mn-lt"/>
            </a:rPr>
            <a:t>Each PPT member is</a:t>
          </a:r>
          <a:r>
            <a:rPr lang="en-US" sz="1600" dirty="0">
              <a:solidFill>
                <a:srgbClr val="0070C0"/>
              </a:solidFill>
              <a:latin typeface="+mn-lt"/>
            </a:rPr>
            <a:t> </a:t>
          </a:r>
          <a:r>
            <a:rPr lang="en-US" sz="1600" b="1" dirty="0">
              <a:solidFill>
                <a:srgbClr val="0070C0"/>
              </a:solidFill>
              <a:latin typeface="+mn-lt"/>
            </a:rPr>
            <a:t>aware of implications and should agree </a:t>
          </a:r>
          <a:r>
            <a:rPr lang="en-US" sz="1600" dirty="0">
              <a:latin typeface="Calibri Light" panose="020F0302020204030204" pitchFamily="34" charset="0"/>
              <a:ea typeface="Calibri Light" panose="020F0302020204030204" pitchFamily="34" charset="0"/>
              <a:cs typeface="Calibri Light" panose="020F0302020204030204" pitchFamily="34" charset="0"/>
            </a:rPr>
            <a:t>that  the student meets all of the eligibility criteria for taking the alternate assessment.</a:t>
          </a:r>
        </a:p>
      </dgm:t>
      <dgm:extLst>
        <a:ext uri="{E40237B7-FDA0-4F09-8148-C483321AD2D9}">
          <dgm14:cNvPr xmlns:dgm14="http://schemas.microsoft.com/office/drawing/2010/diagram" id="0" name="" descr="Each PPT member is aware of implications and should agree that  the student meets all of the eligibility criteria for taking the alternate assessment.&#10;"/>
        </a:ext>
      </dgm:extLst>
    </dgm:pt>
    <dgm:pt modelId="{4C9F88B1-7A89-4944-A46B-0273755367A8}" type="parTrans" cxnId="{F476CE77-53D8-4D04-9D61-3461E4E62C87}">
      <dgm:prSet/>
      <dgm:spPr/>
      <dgm:t>
        <a:bodyPr/>
        <a:lstStyle/>
        <a:p>
          <a:endParaRPr lang="en-US"/>
        </a:p>
      </dgm:t>
    </dgm:pt>
    <dgm:pt modelId="{034070CE-46C1-4F48-A7C4-85E3F304BFD1}" type="sibTrans" cxnId="{F476CE77-53D8-4D04-9D61-3461E4E62C87}">
      <dgm:prSet/>
      <dgm:spPr/>
      <dgm:t>
        <a:bodyPr/>
        <a:lstStyle/>
        <a:p>
          <a:endParaRPr lang="en-US"/>
        </a:p>
      </dgm:t>
    </dgm:pt>
    <dgm:pt modelId="{5DF4F548-9D5E-4BE5-A13E-B0046C09FD0F}">
      <dgm:prSet phldrT="[Text]" custT="1"/>
      <dgm:spPr/>
      <dgm:t>
        <a:bodyPr/>
        <a:lstStyle/>
        <a:p>
          <a:r>
            <a:rPr lang="en-US" sz="2000" dirty="0">
              <a:latin typeface="+mj-lt"/>
            </a:rPr>
            <a:t>5. Instruction</a:t>
          </a:r>
        </a:p>
      </dgm:t>
      <dgm:extLst>
        <a:ext uri="{E40237B7-FDA0-4F09-8148-C483321AD2D9}">
          <dgm14:cNvPr xmlns:dgm14="http://schemas.microsoft.com/office/drawing/2010/diagram" id="0" name="" descr="5. Instruction"/>
        </a:ext>
      </dgm:extLst>
    </dgm:pt>
    <dgm:pt modelId="{63D97B32-2B8D-4BC2-9F5F-C9EAE8FD052A}" type="parTrans" cxnId="{65AE21C7-3169-4DC7-B9B6-4A4D8E8A6D3C}">
      <dgm:prSet/>
      <dgm:spPr/>
      <dgm:t>
        <a:bodyPr/>
        <a:lstStyle/>
        <a:p>
          <a:endParaRPr lang="en-US"/>
        </a:p>
      </dgm:t>
    </dgm:pt>
    <dgm:pt modelId="{8E3E0BD6-34BA-48D7-B200-CF05F76E15CE}" type="sibTrans" cxnId="{65AE21C7-3169-4DC7-B9B6-4A4D8E8A6D3C}">
      <dgm:prSet/>
      <dgm:spPr/>
      <dgm:t>
        <a:bodyPr/>
        <a:lstStyle/>
        <a:p>
          <a:endParaRPr lang="en-US"/>
        </a:p>
      </dgm:t>
    </dgm:pt>
    <dgm:pt modelId="{9566F9A7-8532-4160-9822-AFCCA674F76A}">
      <dgm:prSet phldrT="[Text]" custT="1"/>
      <dgm:spPr/>
      <dgm:t>
        <a:bodyPr/>
        <a:lstStyle/>
        <a:p>
          <a:pPr marL="0" indent="0">
            <a:buFontTx/>
            <a:buNone/>
          </a:pPr>
          <a:r>
            <a:rPr lang="en-US" sz="1600" b="1" dirty="0">
              <a:solidFill>
                <a:srgbClr val="0070C0"/>
              </a:solidFill>
              <a:latin typeface="+mn-lt"/>
            </a:rPr>
            <a:t>All children are taught academic content for their enrolled grade level. </a:t>
          </a:r>
          <a:r>
            <a:rPr lang="en-US" sz="1600" dirty="0">
              <a:latin typeface="+mj-lt"/>
            </a:rPr>
            <a:t>Students who take the alternate assessment may need content presented in reduced depth, breadth, or complexity.</a:t>
          </a:r>
        </a:p>
      </dgm:t>
      <dgm:extLst>
        <a:ext uri="{E40237B7-FDA0-4F09-8148-C483321AD2D9}">
          <dgm14:cNvPr xmlns:dgm14="http://schemas.microsoft.com/office/drawing/2010/diagram" id="0" name="" descr="All children are taught academic content for their enrolled grade level. Students who take the alternate assessment may need content presented in reduced depth, breadth, or complexity.&#10;"/>
        </a:ext>
      </dgm:extLst>
    </dgm:pt>
    <dgm:pt modelId="{F02EB346-F37D-4B1B-8EC7-4F3E0AA5851F}" type="parTrans" cxnId="{465FB0B1-FE33-4305-AA83-657B1CD30E79}">
      <dgm:prSet/>
      <dgm:spPr/>
      <dgm:t>
        <a:bodyPr/>
        <a:lstStyle/>
        <a:p>
          <a:endParaRPr lang="en-US"/>
        </a:p>
      </dgm:t>
    </dgm:pt>
    <dgm:pt modelId="{5200288E-1941-44A3-AC51-E59795B039D7}" type="sibTrans" cxnId="{465FB0B1-FE33-4305-AA83-657B1CD30E79}">
      <dgm:prSet/>
      <dgm:spPr/>
      <dgm:t>
        <a:bodyPr/>
        <a:lstStyle/>
        <a:p>
          <a:endParaRPr lang="en-US"/>
        </a:p>
      </dgm:t>
    </dgm:pt>
    <dgm:pt modelId="{C6A62BC5-5B2C-4EB8-8977-D001A98B3604}">
      <dgm:prSet phldrT="[Text]" custT="1"/>
      <dgm:spPr/>
      <dgm:t>
        <a:bodyPr/>
        <a:lstStyle/>
        <a:p>
          <a:r>
            <a:rPr lang="en-US" sz="2000" dirty="0">
              <a:latin typeface="+mj-lt"/>
            </a:rPr>
            <a:t>3. Guidelines </a:t>
          </a:r>
          <a:endParaRPr lang="en-US" sz="2800" dirty="0">
            <a:latin typeface="+mj-lt"/>
          </a:endParaRPr>
        </a:p>
      </dgm:t>
      <dgm:extLst>
        <a:ext uri="{E40237B7-FDA0-4F09-8148-C483321AD2D9}">
          <dgm14:cNvPr xmlns:dgm14="http://schemas.microsoft.com/office/drawing/2010/diagram" id="0" name="" descr="3. Guidelines"/>
        </a:ext>
      </dgm:extLst>
    </dgm:pt>
    <dgm:pt modelId="{97CFC9CE-D14E-41FD-ABD0-14ACD9F09EBA}" type="parTrans" cxnId="{F7F363C0-50DE-4B3C-B07C-C5F2F1DA14AA}">
      <dgm:prSet/>
      <dgm:spPr/>
      <dgm:t>
        <a:bodyPr/>
        <a:lstStyle/>
        <a:p>
          <a:endParaRPr lang="en-US"/>
        </a:p>
      </dgm:t>
    </dgm:pt>
    <dgm:pt modelId="{3844DCA0-7494-42CB-91E1-1AADA41B90E8}" type="sibTrans" cxnId="{F7F363C0-50DE-4B3C-B07C-C5F2F1DA14AA}">
      <dgm:prSet/>
      <dgm:spPr/>
      <dgm:t>
        <a:bodyPr/>
        <a:lstStyle/>
        <a:p>
          <a:endParaRPr lang="en-US"/>
        </a:p>
      </dgm:t>
    </dgm:pt>
    <dgm:pt modelId="{C16C9C2A-C011-49DE-A42D-01F116D544E8}">
      <dgm:prSet custT="1"/>
      <dgm:spPr/>
      <dgm:t>
        <a:bodyPr/>
        <a:lstStyle/>
        <a:p>
          <a:pPr marL="0" indent="0">
            <a:buFontTx/>
            <a:buNone/>
          </a:pPr>
          <a:r>
            <a:rPr lang="en-US" sz="1600" dirty="0">
              <a:latin typeface="+mj-lt"/>
            </a:rPr>
            <a:t>Every year the PPT should make the determination of which assessment is </a:t>
          </a:r>
          <a:r>
            <a:rPr lang="en-US" sz="1600" b="1" dirty="0">
              <a:solidFill>
                <a:srgbClr val="0070C0"/>
              </a:solidFill>
              <a:latin typeface="+mj-lt"/>
            </a:rPr>
            <a:t>most appropriate </a:t>
          </a:r>
          <a:r>
            <a:rPr lang="en-US" sz="1600" dirty="0">
              <a:latin typeface="+mj-lt"/>
            </a:rPr>
            <a:t>based on the students dynamic learning profile. </a:t>
          </a:r>
        </a:p>
      </dgm:t>
      <dgm:extLst>
        <a:ext uri="{E40237B7-FDA0-4F09-8148-C483321AD2D9}">
          <dgm14:cNvPr xmlns:dgm14="http://schemas.microsoft.com/office/drawing/2010/diagram" id="0" name="" descr="Every year the PPT should make the determination of which assessment is most appropriate based on the students dynamic learning profile. &#10;"/>
        </a:ext>
      </dgm:extLst>
    </dgm:pt>
    <dgm:pt modelId="{39E5D13A-5706-45EE-8424-1903110B3305}" type="parTrans" cxnId="{DBE4ECAC-5806-48FC-8926-77CC9CD0066F}">
      <dgm:prSet/>
      <dgm:spPr/>
      <dgm:t>
        <a:bodyPr/>
        <a:lstStyle/>
        <a:p>
          <a:endParaRPr lang="en-US"/>
        </a:p>
      </dgm:t>
    </dgm:pt>
    <dgm:pt modelId="{C875911F-11A6-4501-9533-000AB68483F1}" type="sibTrans" cxnId="{DBE4ECAC-5806-48FC-8926-77CC9CD0066F}">
      <dgm:prSet/>
      <dgm:spPr/>
      <dgm:t>
        <a:bodyPr/>
        <a:lstStyle/>
        <a:p>
          <a:endParaRPr lang="en-US"/>
        </a:p>
      </dgm:t>
    </dgm:pt>
    <dgm:pt modelId="{A01B95F7-8EEA-4454-80C0-3AF40B8CF744}">
      <dgm:prSet custT="1"/>
      <dgm:spPr/>
      <dgm:t>
        <a:bodyPr/>
        <a:lstStyle/>
        <a:p>
          <a:pPr marL="0" indent="0">
            <a:buFontTx/>
            <a:buNone/>
          </a:pPr>
          <a:r>
            <a:rPr lang="en-US" sz="1600" dirty="0">
              <a:latin typeface="Calibri Light" panose="020F0302020204030204" pitchFamily="34" charset="0"/>
              <a:ea typeface="Calibri Light" panose="020F0302020204030204" pitchFamily="34" charset="0"/>
              <a:cs typeface="Calibri Light" panose="020F0302020204030204" pitchFamily="34" charset="0"/>
            </a:rPr>
            <a:t>PPT members use the </a:t>
          </a:r>
          <a:r>
            <a:rPr lang="en-US" sz="1600" b="1" dirty="0">
              <a:solidFill>
                <a:srgbClr val="0070C0"/>
              </a:solidFill>
              <a:latin typeface="Calibri  "/>
            </a:rPr>
            <a:t>Connecticut Alternate Assessment System  Eligibility Form  </a:t>
          </a:r>
          <a:r>
            <a:rPr lang="en-US" sz="1600" dirty="0">
              <a:latin typeface="Calibri Light" panose="020F0302020204030204" pitchFamily="34" charset="0"/>
              <a:ea typeface="Calibri Light" panose="020F0302020204030204" pitchFamily="34" charset="0"/>
              <a:cs typeface="Calibri Light" panose="020F0302020204030204" pitchFamily="34" charset="0"/>
            </a:rPr>
            <a:t>to determine if there is current evidence to support the student taking the alternate assessment. </a:t>
          </a:r>
        </a:p>
      </dgm:t>
      <dgm:extLst>
        <a:ext uri="{E40237B7-FDA0-4F09-8148-C483321AD2D9}">
          <dgm14:cNvPr xmlns:dgm14="http://schemas.microsoft.com/office/drawing/2010/diagram" id="0" name="" descr="PPT members use the Connecticut Alternate Assessment System  Eligibility Form  to determine if there is current evidence to support the student taking the alternate assessment&#10;"/>
        </a:ext>
      </dgm:extLst>
    </dgm:pt>
    <dgm:pt modelId="{7D8067E1-B9AB-431B-B441-10CF4095FE7D}" type="parTrans" cxnId="{72C579E6-DD2E-4A6B-88E3-2A256D35AE6F}">
      <dgm:prSet/>
      <dgm:spPr/>
      <dgm:t>
        <a:bodyPr/>
        <a:lstStyle/>
        <a:p>
          <a:endParaRPr lang="en-US"/>
        </a:p>
      </dgm:t>
    </dgm:pt>
    <dgm:pt modelId="{57BA0E3A-E571-4547-96B3-C1FAD198F89F}" type="sibTrans" cxnId="{72C579E6-DD2E-4A6B-88E3-2A256D35AE6F}">
      <dgm:prSet/>
      <dgm:spPr/>
      <dgm:t>
        <a:bodyPr/>
        <a:lstStyle/>
        <a:p>
          <a:endParaRPr lang="en-US"/>
        </a:p>
      </dgm:t>
    </dgm:pt>
    <dgm:pt modelId="{5346B101-AC49-46E0-BE9A-904965C4CE4F}" type="pres">
      <dgm:prSet presAssocID="{D843A05C-DEFF-4875-AA15-43AC71AC61CE}" presName="Name0" presStyleCnt="0">
        <dgm:presLayoutVars>
          <dgm:dir/>
          <dgm:animLvl val="lvl"/>
          <dgm:resizeHandles val="exact"/>
        </dgm:presLayoutVars>
      </dgm:prSet>
      <dgm:spPr/>
    </dgm:pt>
    <dgm:pt modelId="{ACA1F62F-2A3E-45EC-9D9F-01D79135247E}" type="pres">
      <dgm:prSet presAssocID="{549789EF-C1E2-4BD0-8222-211E07DD29C7}" presName="composite" presStyleCnt="0"/>
      <dgm:spPr/>
    </dgm:pt>
    <dgm:pt modelId="{82A1DADD-795B-459D-9FBD-D5D59EEBF2A1}" type="pres">
      <dgm:prSet presAssocID="{549789EF-C1E2-4BD0-8222-211E07DD29C7}" presName="parTx" presStyleLbl="alignNode1" presStyleIdx="0" presStyleCnt="5">
        <dgm:presLayoutVars>
          <dgm:chMax val="0"/>
          <dgm:chPref val="0"/>
          <dgm:bulletEnabled val="1"/>
        </dgm:presLayoutVars>
      </dgm:prSet>
      <dgm:spPr/>
    </dgm:pt>
    <dgm:pt modelId="{80099650-7C0E-4843-8F77-AFD0B21CE3E8}" type="pres">
      <dgm:prSet presAssocID="{549789EF-C1E2-4BD0-8222-211E07DD29C7}" presName="desTx" presStyleLbl="alignAccFollowNode1" presStyleIdx="0" presStyleCnt="5">
        <dgm:presLayoutVars>
          <dgm:bulletEnabled val="1"/>
        </dgm:presLayoutVars>
      </dgm:prSet>
      <dgm:spPr/>
    </dgm:pt>
    <dgm:pt modelId="{D3A5F647-AE2A-4F8C-BBB1-F72845E07D3B}" type="pres">
      <dgm:prSet presAssocID="{FFC680A6-897B-4CC5-BD0F-D4813B739169}" presName="space" presStyleCnt="0"/>
      <dgm:spPr/>
    </dgm:pt>
    <dgm:pt modelId="{7CFFB817-70E4-43BD-8D24-9A9907DD650C}" type="pres">
      <dgm:prSet presAssocID="{9D0D8C56-A53E-433B-81C1-9E7D5962845F}" presName="composite" presStyleCnt="0"/>
      <dgm:spPr/>
    </dgm:pt>
    <dgm:pt modelId="{24C49ACB-9F76-4E6A-8F6B-B23AFC529B6B}" type="pres">
      <dgm:prSet presAssocID="{9D0D8C56-A53E-433B-81C1-9E7D5962845F}" presName="parTx" presStyleLbl="alignNode1" presStyleIdx="1" presStyleCnt="5">
        <dgm:presLayoutVars>
          <dgm:chMax val="0"/>
          <dgm:chPref val="0"/>
          <dgm:bulletEnabled val="1"/>
        </dgm:presLayoutVars>
      </dgm:prSet>
      <dgm:spPr/>
    </dgm:pt>
    <dgm:pt modelId="{98285E93-3AED-492F-B5E1-DDD064EE17EC}" type="pres">
      <dgm:prSet presAssocID="{9D0D8C56-A53E-433B-81C1-9E7D5962845F}" presName="desTx" presStyleLbl="alignAccFollowNode1" presStyleIdx="1" presStyleCnt="5">
        <dgm:presLayoutVars>
          <dgm:bulletEnabled val="1"/>
        </dgm:presLayoutVars>
      </dgm:prSet>
      <dgm:spPr/>
    </dgm:pt>
    <dgm:pt modelId="{991043A6-1789-4B8C-9A43-C85B86550DF4}" type="pres">
      <dgm:prSet presAssocID="{4949D78B-395B-4342-B07D-B16E181859C5}" presName="space" presStyleCnt="0"/>
      <dgm:spPr/>
    </dgm:pt>
    <dgm:pt modelId="{D6420A84-AEAD-4F52-968A-EBBCD50BDDC8}" type="pres">
      <dgm:prSet presAssocID="{C6A62BC5-5B2C-4EB8-8977-D001A98B3604}" presName="composite" presStyleCnt="0"/>
      <dgm:spPr/>
    </dgm:pt>
    <dgm:pt modelId="{2FDD85EC-1B5B-415C-9B9F-86E696FCADDE}" type="pres">
      <dgm:prSet presAssocID="{C6A62BC5-5B2C-4EB8-8977-D001A98B3604}" presName="parTx" presStyleLbl="alignNode1" presStyleIdx="2" presStyleCnt="5">
        <dgm:presLayoutVars>
          <dgm:chMax val="0"/>
          <dgm:chPref val="0"/>
          <dgm:bulletEnabled val="1"/>
        </dgm:presLayoutVars>
      </dgm:prSet>
      <dgm:spPr/>
    </dgm:pt>
    <dgm:pt modelId="{5B051DF5-E4FC-4EB1-8E42-8743F134755D}" type="pres">
      <dgm:prSet presAssocID="{C6A62BC5-5B2C-4EB8-8977-D001A98B3604}" presName="desTx" presStyleLbl="alignAccFollowNode1" presStyleIdx="2" presStyleCnt="5">
        <dgm:presLayoutVars>
          <dgm:bulletEnabled val="1"/>
        </dgm:presLayoutVars>
      </dgm:prSet>
      <dgm:spPr/>
    </dgm:pt>
    <dgm:pt modelId="{B1ABC826-A582-4B15-ACCD-44E7541A7066}" type="pres">
      <dgm:prSet presAssocID="{3844DCA0-7494-42CB-91E1-1AADA41B90E8}" presName="space" presStyleCnt="0"/>
      <dgm:spPr/>
    </dgm:pt>
    <dgm:pt modelId="{580D08F8-AA21-48C0-99E4-DE4807DDAC61}" type="pres">
      <dgm:prSet presAssocID="{C24E19B7-28DA-4C2F-9CAD-789FB73322BB}" presName="composite" presStyleCnt="0"/>
      <dgm:spPr/>
    </dgm:pt>
    <dgm:pt modelId="{D94C5F94-8A86-48B1-9DE1-48B076D60D95}" type="pres">
      <dgm:prSet presAssocID="{C24E19B7-28DA-4C2F-9CAD-789FB73322BB}" presName="parTx" presStyleLbl="alignNode1" presStyleIdx="3" presStyleCnt="5">
        <dgm:presLayoutVars>
          <dgm:chMax val="0"/>
          <dgm:chPref val="0"/>
          <dgm:bulletEnabled val="1"/>
        </dgm:presLayoutVars>
      </dgm:prSet>
      <dgm:spPr/>
    </dgm:pt>
    <dgm:pt modelId="{9EC2A649-7333-4A0B-94C3-FB8FF2E90477}" type="pres">
      <dgm:prSet presAssocID="{C24E19B7-28DA-4C2F-9CAD-789FB73322BB}" presName="desTx" presStyleLbl="alignAccFollowNode1" presStyleIdx="3" presStyleCnt="5">
        <dgm:presLayoutVars>
          <dgm:bulletEnabled val="1"/>
        </dgm:presLayoutVars>
      </dgm:prSet>
      <dgm:spPr/>
    </dgm:pt>
    <dgm:pt modelId="{A4FB0B1C-57D5-4209-838B-246AD060BA34}" type="pres">
      <dgm:prSet presAssocID="{D88CCA1A-2166-477F-9FAB-4CF0DB07879F}" presName="space" presStyleCnt="0"/>
      <dgm:spPr/>
    </dgm:pt>
    <dgm:pt modelId="{BD2EC80A-7C72-483C-8117-ABE151E1E3A1}" type="pres">
      <dgm:prSet presAssocID="{5DF4F548-9D5E-4BE5-A13E-B0046C09FD0F}" presName="composite" presStyleCnt="0"/>
      <dgm:spPr/>
    </dgm:pt>
    <dgm:pt modelId="{CC440F3F-5E6A-49CA-80A4-F9C3EC466994}" type="pres">
      <dgm:prSet presAssocID="{5DF4F548-9D5E-4BE5-A13E-B0046C09FD0F}" presName="parTx" presStyleLbl="alignNode1" presStyleIdx="4" presStyleCnt="5">
        <dgm:presLayoutVars>
          <dgm:chMax val="0"/>
          <dgm:chPref val="0"/>
          <dgm:bulletEnabled val="1"/>
        </dgm:presLayoutVars>
      </dgm:prSet>
      <dgm:spPr/>
    </dgm:pt>
    <dgm:pt modelId="{0A2C0528-F8BA-441F-B9E5-F130A5D8C5BC}" type="pres">
      <dgm:prSet presAssocID="{5DF4F548-9D5E-4BE5-A13E-B0046C09FD0F}" presName="desTx" presStyleLbl="alignAccFollowNode1" presStyleIdx="4" presStyleCnt="5">
        <dgm:presLayoutVars>
          <dgm:bulletEnabled val="1"/>
        </dgm:presLayoutVars>
      </dgm:prSet>
      <dgm:spPr/>
    </dgm:pt>
  </dgm:ptLst>
  <dgm:cxnLst>
    <dgm:cxn modelId="{259B6611-E862-490D-8D58-166411E8CDD8}" srcId="{D843A05C-DEFF-4875-AA15-43AC71AC61CE}" destId="{9D0D8C56-A53E-433B-81C1-9E7D5962845F}" srcOrd="1" destOrd="0" parTransId="{E9748F4D-3702-46F4-9540-37DA9C8D1BE6}" sibTransId="{4949D78B-395B-4342-B07D-B16E181859C5}"/>
    <dgm:cxn modelId="{AF5E8A12-6F83-4F2D-8F20-8F8BF42CCFD7}" type="presOf" srcId="{5DF4F548-9D5E-4BE5-A13E-B0046C09FD0F}" destId="{CC440F3F-5E6A-49CA-80A4-F9C3EC466994}" srcOrd="0" destOrd="0" presId="urn:microsoft.com/office/officeart/2005/8/layout/hList1"/>
    <dgm:cxn modelId="{F7C3F42E-FB4D-4D63-8D42-0DE8B2C046F8}" type="presOf" srcId="{D843A05C-DEFF-4875-AA15-43AC71AC61CE}" destId="{5346B101-AC49-46E0-BE9A-904965C4CE4F}" srcOrd="0" destOrd="0" presId="urn:microsoft.com/office/officeart/2005/8/layout/hList1"/>
    <dgm:cxn modelId="{C98FCD6C-1963-48D3-BF90-B59EAB2FACB7}" type="presOf" srcId="{A01B95F7-8EEA-4454-80C0-3AF40B8CF744}" destId="{5B051DF5-E4FC-4EB1-8E42-8743F134755D}" srcOrd="0" destOrd="0" presId="urn:microsoft.com/office/officeart/2005/8/layout/hList1"/>
    <dgm:cxn modelId="{937B1D6D-2BBE-4A4A-A5F1-32844B6CC58D}" srcId="{D843A05C-DEFF-4875-AA15-43AC71AC61CE}" destId="{C24E19B7-28DA-4C2F-9CAD-789FB73322BB}" srcOrd="3" destOrd="0" parTransId="{E126D0F8-CB1B-4142-BD2A-E163450EA761}" sibTransId="{D88CCA1A-2166-477F-9FAB-4CF0DB07879F}"/>
    <dgm:cxn modelId="{F476CE77-53D8-4D04-9D61-3461E4E62C87}" srcId="{C24E19B7-28DA-4C2F-9CAD-789FB73322BB}" destId="{5AB2DFEF-D989-4038-810D-81DD53BF7E2A}" srcOrd="0" destOrd="0" parTransId="{4C9F88B1-7A89-4944-A46B-0273755367A8}" sibTransId="{034070CE-46C1-4F48-A7C4-85E3F304BFD1}"/>
    <dgm:cxn modelId="{49EF6E78-D63E-43FA-ADF3-3649404703F2}" type="presOf" srcId="{5AB2DFEF-D989-4038-810D-81DD53BF7E2A}" destId="{9EC2A649-7333-4A0B-94C3-FB8FF2E90477}" srcOrd="0" destOrd="0" presId="urn:microsoft.com/office/officeart/2005/8/layout/hList1"/>
    <dgm:cxn modelId="{23D93686-43B8-4C1B-A08A-3D2CEB767743}" srcId="{549789EF-C1E2-4BD0-8222-211E07DD29C7}" destId="{88B307E4-F389-4D00-9EF4-F82F0FE1D19E}" srcOrd="0" destOrd="0" parTransId="{A5AE0F1B-9DC8-4F8C-B41D-7FDF0284D4D5}" sibTransId="{50E56FE0-F764-4AA1-835E-1CB86955BC5D}"/>
    <dgm:cxn modelId="{4AAC4DA4-0D71-4B7E-BDF4-E8E2FE87A0D0}" type="presOf" srcId="{88B307E4-F389-4D00-9EF4-F82F0FE1D19E}" destId="{80099650-7C0E-4843-8F77-AFD0B21CE3E8}" srcOrd="0" destOrd="0" presId="urn:microsoft.com/office/officeart/2005/8/layout/hList1"/>
    <dgm:cxn modelId="{FBC618A7-430D-4D9B-9A8A-B95F8BBC5EE0}" type="presOf" srcId="{C6A62BC5-5B2C-4EB8-8977-D001A98B3604}" destId="{2FDD85EC-1B5B-415C-9B9F-86E696FCADDE}" srcOrd="0" destOrd="0" presId="urn:microsoft.com/office/officeart/2005/8/layout/hList1"/>
    <dgm:cxn modelId="{EE2A44A7-44C8-4225-80C7-53886A20D0F8}" srcId="{D843A05C-DEFF-4875-AA15-43AC71AC61CE}" destId="{549789EF-C1E2-4BD0-8222-211E07DD29C7}" srcOrd="0" destOrd="0" parTransId="{4B71643C-C650-43A0-B7F3-C6B0F110D1E9}" sibTransId="{FFC680A6-897B-4CC5-BD0F-D4813B739169}"/>
    <dgm:cxn modelId="{DBE4ECAC-5806-48FC-8926-77CC9CD0066F}" srcId="{9D0D8C56-A53E-433B-81C1-9E7D5962845F}" destId="{C16C9C2A-C011-49DE-A42D-01F116D544E8}" srcOrd="0" destOrd="0" parTransId="{39E5D13A-5706-45EE-8424-1903110B3305}" sibTransId="{C875911F-11A6-4501-9533-000AB68483F1}"/>
    <dgm:cxn modelId="{465FB0B1-FE33-4305-AA83-657B1CD30E79}" srcId="{5DF4F548-9D5E-4BE5-A13E-B0046C09FD0F}" destId="{9566F9A7-8532-4160-9822-AFCCA674F76A}" srcOrd="0" destOrd="0" parTransId="{F02EB346-F37D-4B1B-8EC7-4F3E0AA5851F}" sibTransId="{5200288E-1941-44A3-AC51-E59795B039D7}"/>
    <dgm:cxn modelId="{F7F363C0-50DE-4B3C-B07C-C5F2F1DA14AA}" srcId="{D843A05C-DEFF-4875-AA15-43AC71AC61CE}" destId="{C6A62BC5-5B2C-4EB8-8977-D001A98B3604}" srcOrd="2" destOrd="0" parTransId="{97CFC9CE-D14E-41FD-ABD0-14ACD9F09EBA}" sibTransId="{3844DCA0-7494-42CB-91E1-1AADA41B90E8}"/>
    <dgm:cxn modelId="{95A884C1-83EA-4109-ABB7-EB9B55236C25}" type="presOf" srcId="{9D0D8C56-A53E-433B-81C1-9E7D5962845F}" destId="{24C49ACB-9F76-4E6A-8F6B-B23AFC529B6B}" srcOrd="0" destOrd="0" presId="urn:microsoft.com/office/officeart/2005/8/layout/hList1"/>
    <dgm:cxn modelId="{65AE21C7-3169-4DC7-B9B6-4A4D8E8A6D3C}" srcId="{D843A05C-DEFF-4875-AA15-43AC71AC61CE}" destId="{5DF4F548-9D5E-4BE5-A13E-B0046C09FD0F}" srcOrd="4" destOrd="0" parTransId="{63D97B32-2B8D-4BC2-9F5F-C9EAE8FD052A}" sibTransId="{8E3E0BD6-34BA-48D7-B200-CF05F76E15CE}"/>
    <dgm:cxn modelId="{2B8B12D2-0E7A-4373-9F2B-781D8E77C124}" type="presOf" srcId="{549789EF-C1E2-4BD0-8222-211E07DD29C7}" destId="{82A1DADD-795B-459D-9FBD-D5D59EEBF2A1}" srcOrd="0" destOrd="0" presId="urn:microsoft.com/office/officeart/2005/8/layout/hList1"/>
    <dgm:cxn modelId="{A2B9E5D4-5EDC-4C2D-BF75-55B8FAB7649C}" type="presOf" srcId="{C16C9C2A-C011-49DE-A42D-01F116D544E8}" destId="{98285E93-3AED-492F-B5E1-DDD064EE17EC}" srcOrd="0" destOrd="0" presId="urn:microsoft.com/office/officeart/2005/8/layout/hList1"/>
    <dgm:cxn modelId="{E9D01BD9-A443-4540-AF9F-783917C89C19}" type="presOf" srcId="{C24E19B7-28DA-4C2F-9CAD-789FB73322BB}" destId="{D94C5F94-8A86-48B1-9DE1-48B076D60D95}" srcOrd="0" destOrd="0" presId="urn:microsoft.com/office/officeart/2005/8/layout/hList1"/>
    <dgm:cxn modelId="{72C579E6-DD2E-4A6B-88E3-2A256D35AE6F}" srcId="{C6A62BC5-5B2C-4EB8-8977-D001A98B3604}" destId="{A01B95F7-8EEA-4454-80C0-3AF40B8CF744}" srcOrd="0" destOrd="0" parTransId="{7D8067E1-B9AB-431B-B441-10CF4095FE7D}" sibTransId="{57BA0E3A-E571-4547-96B3-C1FAD198F89F}"/>
    <dgm:cxn modelId="{949A71EF-8A87-418B-8F17-88EF716C6308}" type="presOf" srcId="{9566F9A7-8532-4160-9822-AFCCA674F76A}" destId="{0A2C0528-F8BA-441F-B9E5-F130A5D8C5BC}" srcOrd="0" destOrd="0" presId="urn:microsoft.com/office/officeart/2005/8/layout/hList1"/>
    <dgm:cxn modelId="{7D31FE5E-EBD1-443C-8D13-3020387237C3}" type="presParOf" srcId="{5346B101-AC49-46E0-BE9A-904965C4CE4F}" destId="{ACA1F62F-2A3E-45EC-9D9F-01D79135247E}" srcOrd="0" destOrd="0" presId="urn:microsoft.com/office/officeart/2005/8/layout/hList1"/>
    <dgm:cxn modelId="{2FED66EE-E2B7-41D0-9F54-11256B71BC6A}" type="presParOf" srcId="{ACA1F62F-2A3E-45EC-9D9F-01D79135247E}" destId="{82A1DADD-795B-459D-9FBD-D5D59EEBF2A1}" srcOrd="0" destOrd="0" presId="urn:microsoft.com/office/officeart/2005/8/layout/hList1"/>
    <dgm:cxn modelId="{39CFCAF4-8B45-431A-AC61-B6AEAE54726C}" type="presParOf" srcId="{ACA1F62F-2A3E-45EC-9D9F-01D79135247E}" destId="{80099650-7C0E-4843-8F77-AFD0B21CE3E8}" srcOrd="1" destOrd="0" presId="urn:microsoft.com/office/officeart/2005/8/layout/hList1"/>
    <dgm:cxn modelId="{75C48FB9-DA3D-4831-8C08-FE628632877C}" type="presParOf" srcId="{5346B101-AC49-46E0-BE9A-904965C4CE4F}" destId="{D3A5F647-AE2A-4F8C-BBB1-F72845E07D3B}" srcOrd="1" destOrd="0" presId="urn:microsoft.com/office/officeart/2005/8/layout/hList1"/>
    <dgm:cxn modelId="{352C3BAF-6427-444B-94A3-9F1FC69B3F4A}" type="presParOf" srcId="{5346B101-AC49-46E0-BE9A-904965C4CE4F}" destId="{7CFFB817-70E4-43BD-8D24-9A9907DD650C}" srcOrd="2" destOrd="0" presId="urn:microsoft.com/office/officeart/2005/8/layout/hList1"/>
    <dgm:cxn modelId="{80D571A1-6472-40AD-A1DB-51EB1482E333}" type="presParOf" srcId="{7CFFB817-70E4-43BD-8D24-9A9907DD650C}" destId="{24C49ACB-9F76-4E6A-8F6B-B23AFC529B6B}" srcOrd="0" destOrd="0" presId="urn:microsoft.com/office/officeart/2005/8/layout/hList1"/>
    <dgm:cxn modelId="{702A6E76-D419-4E50-AD74-FCB6593FD5A9}" type="presParOf" srcId="{7CFFB817-70E4-43BD-8D24-9A9907DD650C}" destId="{98285E93-3AED-492F-B5E1-DDD064EE17EC}" srcOrd="1" destOrd="0" presId="urn:microsoft.com/office/officeart/2005/8/layout/hList1"/>
    <dgm:cxn modelId="{A900BCF6-857A-4911-9DF8-902067A0CCAD}" type="presParOf" srcId="{5346B101-AC49-46E0-BE9A-904965C4CE4F}" destId="{991043A6-1789-4B8C-9A43-C85B86550DF4}" srcOrd="3" destOrd="0" presId="urn:microsoft.com/office/officeart/2005/8/layout/hList1"/>
    <dgm:cxn modelId="{9FA36746-55F7-4AC4-9B03-31F0624B59C9}" type="presParOf" srcId="{5346B101-AC49-46E0-BE9A-904965C4CE4F}" destId="{D6420A84-AEAD-4F52-968A-EBBCD50BDDC8}" srcOrd="4" destOrd="0" presId="urn:microsoft.com/office/officeart/2005/8/layout/hList1"/>
    <dgm:cxn modelId="{6D7AA3F6-A7A8-44D0-A546-0B8B5F16FAED}" type="presParOf" srcId="{D6420A84-AEAD-4F52-968A-EBBCD50BDDC8}" destId="{2FDD85EC-1B5B-415C-9B9F-86E696FCADDE}" srcOrd="0" destOrd="0" presId="urn:microsoft.com/office/officeart/2005/8/layout/hList1"/>
    <dgm:cxn modelId="{CE5BAED7-EB40-4CA3-96EA-E2A1713510E1}" type="presParOf" srcId="{D6420A84-AEAD-4F52-968A-EBBCD50BDDC8}" destId="{5B051DF5-E4FC-4EB1-8E42-8743F134755D}" srcOrd="1" destOrd="0" presId="urn:microsoft.com/office/officeart/2005/8/layout/hList1"/>
    <dgm:cxn modelId="{5F4A194A-C5E3-4C16-A964-17C78F350CE1}" type="presParOf" srcId="{5346B101-AC49-46E0-BE9A-904965C4CE4F}" destId="{B1ABC826-A582-4B15-ACCD-44E7541A7066}" srcOrd="5" destOrd="0" presId="urn:microsoft.com/office/officeart/2005/8/layout/hList1"/>
    <dgm:cxn modelId="{7745BA91-CFD5-4D3E-BA5C-A003AF504BD9}" type="presParOf" srcId="{5346B101-AC49-46E0-BE9A-904965C4CE4F}" destId="{580D08F8-AA21-48C0-99E4-DE4807DDAC61}" srcOrd="6" destOrd="0" presId="urn:microsoft.com/office/officeart/2005/8/layout/hList1"/>
    <dgm:cxn modelId="{0FC17CBC-007F-4E52-9E6E-BDAC158F76EC}" type="presParOf" srcId="{580D08F8-AA21-48C0-99E4-DE4807DDAC61}" destId="{D94C5F94-8A86-48B1-9DE1-48B076D60D95}" srcOrd="0" destOrd="0" presId="urn:microsoft.com/office/officeart/2005/8/layout/hList1"/>
    <dgm:cxn modelId="{310FF2E2-18DE-4BE9-8F8E-54BEEBE1C61F}" type="presParOf" srcId="{580D08F8-AA21-48C0-99E4-DE4807DDAC61}" destId="{9EC2A649-7333-4A0B-94C3-FB8FF2E90477}" srcOrd="1" destOrd="0" presId="urn:microsoft.com/office/officeart/2005/8/layout/hList1"/>
    <dgm:cxn modelId="{A790E054-544F-40EC-B2ED-E3E4C881E912}" type="presParOf" srcId="{5346B101-AC49-46E0-BE9A-904965C4CE4F}" destId="{A4FB0B1C-57D5-4209-838B-246AD060BA34}" srcOrd="7" destOrd="0" presId="urn:microsoft.com/office/officeart/2005/8/layout/hList1"/>
    <dgm:cxn modelId="{10631FCC-B960-4BF1-BAAE-FF0D38D94E59}" type="presParOf" srcId="{5346B101-AC49-46E0-BE9A-904965C4CE4F}" destId="{BD2EC80A-7C72-483C-8117-ABE151E1E3A1}" srcOrd="8" destOrd="0" presId="urn:microsoft.com/office/officeart/2005/8/layout/hList1"/>
    <dgm:cxn modelId="{66CA8B59-3355-4192-A595-5511CE5F9CD6}" type="presParOf" srcId="{BD2EC80A-7C72-483C-8117-ABE151E1E3A1}" destId="{CC440F3F-5E6A-49CA-80A4-F9C3EC466994}" srcOrd="0" destOrd="0" presId="urn:microsoft.com/office/officeart/2005/8/layout/hList1"/>
    <dgm:cxn modelId="{17E5DD80-872D-4029-88D2-9ECC95812FFE}" type="presParOf" srcId="{BD2EC80A-7C72-483C-8117-ABE151E1E3A1}" destId="{0A2C0528-F8BA-441F-B9E5-F130A5D8C5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1DADD-795B-459D-9FBD-D5D59EEBF2A1}">
      <dsp:nvSpPr>
        <dsp:cNvPr id="0" name=""/>
        <dsp:cNvSpPr/>
      </dsp:nvSpPr>
      <dsp:spPr>
        <a:xfrm>
          <a:off x="5070" y="11066"/>
          <a:ext cx="1943720" cy="77748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1. Disability </a:t>
          </a:r>
        </a:p>
      </dsp:txBody>
      <dsp:txXfrm>
        <a:off x="5070" y="11066"/>
        <a:ext cx="1943720" cy="777488"/>
      </dsp:txXfrm>
    </dsp:sp>
    <dsp:sp modelId="{80099650-7C0E-4843-8F77-AFD0B21CE3E8}">
      <dsp:nvSpPr>
        <dsp:cNvPr id="0" name=""/>
        <dsp:cNvSpPr/>
      </dsp:nvSpPr>
      <dsp:spPr>
        <a:xfrm>
          <a:off x="5070" y="788555"/>
          <a:ext cx="1943720" cy="2723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FontTx/>
            <a:buNone/>
          </a:pPr>
          <a:r>
            <a:rPr lang="en-US" sz="1600" kern="1200" dirty="0">
              <a:latin typeface="+mj-lt"/>
            </a:rPr>
            <a:t>Only children with the </a:t>
          </a:r>
          <a:r>
            <a:rPr lang="en-US" sz="1600" b="1" kern="1200" dirty="0">
              <a:solidFill>
                <a:srgbClr val="0070C0"/>
              </a:solidFill>
              <a:latin typeface="+mj-lt"/>
            </a:rPr>
            <a:t>most </a:t>
          </a:r>
          <a:r>
            <a:rPr lang="en-US" sz="1600" kern="1200" dirty="0">
              <a:latin typeface="+mj-lt"/>
            </a:rPr>
            <a:t>significant cognitive disabilities can take the alternate assessment.</a:t>
          </a:r>
        </a:p>
      </dsp:txBody>
      <dsp:txXfrm>
        <a:off x="5070" y="788555"/>
        <a:ext cx="1943720" cy="2723040"/>
      </dsp:txXfrm>
    </dsp:sp>
    <dsp:sp modelId="{24C49ACB-9F76-4E6A-8F6B-B23AFC529B6B}">
      <dsp:nvSpPr>
        <dsp:cNvPr id="0" name=""/>
        <dsp:cNvSpPr/>
      </dsp:nvSpPr>
      <dsp:spPr>
        <a:xfrm>
          <a:off x="2220911" y="11066"/>
          <a:ext cx="1943720" cy="77748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2. Yearly</a:t>
          </a:r>
        </a:p>
      </dsp:txBody>
      <dsp:txXfrm>
        <a:off x="2220911" y="11066"/>
        <a:ext cx="1943720" cy="777488"/>
      </dsp:txXfrm>
    </dsp:sp>
    <dsp:sp modelId="{98285E93-3AED-492F-B5E1-DDD064EE17EC}">
      <dsp:nvSpPr>
        <dsp:cNvPr id="0" name=""/>
        <dsp:cNvSpPr/>
      </dsp:nvSpPr>
      <dsp:spPr>
        <a:xfrm>
          <a:off x="2220911" y="788555"/>
          <a:ext cx="1943720" cy="2723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FontTx/>
            <a:buNone/>
          </a:pPr>
          <a:r>
            <a:rPr lang="en-US" sz="1600" kern="1200" dirty="0">
              <a:latin typeface="+mj-lt"/>
            </a:rPr>
            <a:t>Every year the PPT should make the determination of which assessment is </a:t>
          </a:r>
          <a:r>
            <a:rPr lang="en-US" sz="1600" b="1" kern="1200" dirty="0">
              <a:solidFill>
                <a:srgbClr val="0070C0"/>
              </a:solidFill>
              <a:latin typeface="+mj-lt"/>
            </a:rPr>
            <a:t>most appropriate </a:t>
          </a:r>
          <a:r>
            <a:rPr lang="en-US" sz="1600" kern="1200" dirty="0">
              <a:latin typeface="+mj-lt"/>
            </a:rPr>
            <a:t>based on the students dynamic learning profile. </a:t>
          </a:r>
        </a:p>
      </dsp:txBody>
      <dsp:txXfrm>
        <a:off x="2220911" y="788555"/>
        <a:ext cx="1943720" cy="2723040"/>
      </dsp:txXfrm>
    </dsp:sp>
    <dsp:sp modelId="{2FDD85EC-1B5B-415C-9B9F-86E696FCADDE}">
      <dsp:nvSpPr>
        <dsp:cNvPr id="0" name=""/>
        <dsp:cNvSpPr/>
      </dsp:nvSpPr>
      <dsp:spPr>
        <a:xfrm>
          <a:off x="4436752" y="11066"/>
          <a:ext cx="1943720" cy="77748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3. Guidelines </a:t>
          </a:r>
          <a:endParaRPr lang="en-US" sz="2800" kern="1200" dirty="0">
            <a:latin typeface="+mj-lt"/>
          </a:endParaRPr>
        </a:p>
      </dsp:txBody>
      <dsp:txXfrm>
        <a:off x="4436752" y="11066"/>
        <a:ext cx="1943720" cy="777488"/>
      </dsp:txXfrm>
    </dsp:sp>
    <dsp:sp modelId="{5B051DF5-E4FC-4EB1-8E42-8743F134755D}">
      <dsp:nvSpPr>
        <dsp:cNvPr id="0" name=""/>
        <dsp:cNvSpPr/>
      </dsp:nvSpPr>
      <dsp:spPr>
        <a:xfrm>
          <a:off x="4436752" y="788555"/>
          <a:ext cx="1943720" cy="2723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FontTx/>
            <a:buNone/>
          </a:pPr>
          <a:r>
            <a:rPr lang="en-US" sz="1600" kern="1200" dirty="0">
              <a:latin typeface="Calibri Light" panose="020F0302020204030204" pitchFamily="34" charset="0"/>
              <a:ea typeface="Calibri Light" panose="020F0302020204030204" pitchFamily="34" charset="0"/>
              <a:cs typeface="Calibri Light" panose="020F0302020204030204" pitchFamily="34" charset="0"/>
            </a:rPr>
            <a:t>PPT members use the </a:t>
          </a:r>
          <a:r>
            <a:rPr lang="en-US" sz="1600" b="1" kern="1200" dirty="0">
              <a:solidFill>
                <a:srgbClr val="0070C0"/>
              </a:solidFill>
              <a:latin typeface="Calibri  "/>
            </a:rPr>
            <a:t>Connecticut Alternate Assessment System  Eligibility Form  </a:t>
          </a:r>
          <a:r>
            <a:rPr lang="en-US" sz="1600" kern="1200" dirty="0">
              <a:latin typeface="Calibri Light" panose="020F0302020204030204" pitchFamily="34" charset="0"/>
              <a:ea typeface="Calibri Light" panose="020F0302020204030204" pitchFamily="34" charset="0"/>
              <a:cs typeface="Calibri Light" panose="020F0302020204030204" pitchFamily="34" charset="0"/>
            </a:rPr>
            <a:t>to determine if there is current evidence to support the student taking the alternate assessment. </a:t>
          </a:r>
        </a:p>
      </dsp:txBody>
      <dsp:txXfrm>
        <a:off x="4436752" y="788555"/>
        <a:ext cx="1943720" cy="2723040"/>
      </dsp:txXfrm>
    </dsp:sp>
    <dsp:sp modelId="{D94C5F94-8A86-48B1-9DE1-48B076D60D95}">
      <dsp:nvSpPr>
        <dsp:cNvPr id="0" name=""/>
        <dsp:cNvSpPr/>
      </dsp:nvSpPr>
      <dsp:spPr>
        <a:xfrm>
          <a:off x="6652593" y="11066"/>
          <a:ext cx="1943720" cy="77748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4. Agreement</a:t>
          </a:r>
        </a:p>
      </dsp:txBody>
      <dsp:txXfrm>
        <a:off x="6652593" y="11066"/>
        <a:ext cx="1943720" cy="777488"/>
      </dsp:txXfrm>
    </dsp:sp>
    <dsp:sp modelId="{9EC2A649-7333-4A0B-94C3-FB8FF2E90477}">
      <dsp:nvSpPr>
        <dsp:cNvPr id="0" name=""/>
        <dsp:cNvSpPr/>
      </dsp:nvSpPr>
      <dsp:spPr>
        <a:xfrm>
          <a:off x="6652593" y="788555"/>
          <a:ext cx="1943720" cy="2723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FontTx/>
            <a:buNone/>
          </a:pPr>
          <a:r>
            <a:rPr lang="en-US" sz="1600" b="1" kern="1200" dirty="0">
              <a:solidFill>
                <a:srgbClr val="0070C0"/>
              </a:solidFill>
              <a:latin typeface="+mn-lt"/>
            </a:rPr>
            <a:t>Each PPT member is</a:t>
          </a:r>
          <a:r>
            <a:rPr lang="en-US" sz="1600" kern="1200" dirty="0">
              <a:solidFill>
                <a:srgbClr val="0070C0"/>
              </a:solidFill>
              <a:latin typeface="+mn-lt"/>
            </a:rPr>
            <a:t> </a:t>
          </a:r>
          <a:r>
            <a:rPr lang="en-US" sz="1600" b="1" kern="1200" dirty="0">
              <a:solidFill>
                <a:srgbClr val="0070C0"/>
              </a:solidFill>
              <a:latin typeface="+mn-lt"/>
            </a:rPr>
            <a:t>aware of implications and should agree </a:t>
          </a:r>
          <a:r>
            <a:rPr lang="en-US" sz="1600" kern="1200" dirty="0">
              <a:latin typeface="Calibri Light" panose="020F0302020204030204" pitchFamily="34" charset="0"/>
              <a:ea typeface="Calibri Light" panose="020F0302020204030204" pitchFamily="34" charset="0"/>
              <a:cs typeface="Calibri Light" panose="020F0302020204030204" pitchFamily="34" charset="0"/>
            </a:rPr>
            <a:t>that  the student meets all of the eligibility criteria for taking the alternate assessment.</a:t>
          </a:r>
        </a:p>
      </dsp:txBody>
      <dsp:txXfrm>
        <a:off x="6652593" y="788555"/>
        <a:ext cx="1943720" cy="2723040"/>
      </dsp:txXfrm>
    </dsp:sp>
    <dsp:sp modelId="{CC440F3F-5E6A-49CA-80A4-F9C3EC466994}">
      <dsp:nvSpPr>
        <dsp:cNvPr id="0" name=""/>
        <dsp:cNvSpPr/>
      </dsp:nvSpPr>
      <dsp:spPr>
        <a:xfrm>
          <a:off x="8868434" y="11066"/>
          <a:ext cx="1943720" cy="77748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5. Instruction</a:t>
          </a:r>
        </a:p>
      </dsp:txBody>
      <dsp:txXfrm>
        <a:off x="8868434" y="11066"/>
        <a:ext cx="1943720" cy="777488"/>
      </dsp:txXfrm>
    </dsp:sp>
    <dsp:sp modelId="{0A2C0528-F8BA-441F-B9E5-F130A5D8C5BC}">
      <dsp:nvSpPr>
        <dsp:cNvPr id="0" name=""/>
        <dsp:cNvSpPr/>
      </dsp:nvSpPr>
      <dsp:spPr>
        <a:xfrm>
          <a:off x="8868434" y="788555"/>
          <a:ext cx="1943720" cy="2723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FontTx/>
            <a:buNone/>
          </a:pPr>
          <a:r>
            <a:rPr lang="en-US" sz="1600" b="1" kern="1200" dirty="0">
              <a:solidFill>
                <a:srgbClr val="0070C0"/>
              </a:solidFill>
              <a:latin typeface="+mn-lt"/>
            </a:rPr>
            <a:t>All children are taught academic content for their enrolled grade level. </a:t>
          </a:r>
          <a:r>
            <a:rPr lang="en-US" sz="1600" kern="1200" dirty="0">
              <a:latin typeface="+mj-lt"/>
            </a:rPr>
            <a:t>Students who take the alternate assessment may need content presented in reduced depth, breadth, or complexity.</a:t>
          </a:r>
        </a:p>
      </dsp:txBody>
      <dsp:txXfrm>
        <a:off x="8868434" y="788555"/>
        <a:ext cx="1943720" cy="2723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572F701-86F6-3048-923D-D929D3BB0CDC}" type="datetimeFigureOut">
              <a:rPr lang="en-US" smtClean="0"/>
              <a:t>11/6/2025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ED1907F-849C-8E44-AF63-27265B3C298A}" type="slidenum">
              <a:rPr lang="en-US" smtClean="0"/>
              <a:t>‹#›</a:t>
            </a:fld>
            <a:endParaRPr lang="en-US" dirty="0"/>
          </a:p>
        </p:txBody>
      </p:sp>
    </p:spTree>
    <p:extLst>
      <p:ext uri="{BB962C8B-B14F-4D97-AF65-F5344CB8AC3E}">
        <p14:creationId xmlns:p14="http://schemas.microsoft.com/office/powerpoint/2010/main" val="38048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ublic-edsight.ct.gov/?language=en_U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ecure-edsight.ct.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t.portal.cambiumast.com/content/contentresources/en/CTAA-Guide-for-Score-Report-Interpretation.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t.portal.cambiumast.com/resource-item/en/guide-for-ctas-score-report-interpretatio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t.portal.cambiumast.com/resource-item/en/centralized-reporting-system-user-guid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t.portal.cambiumast.com/resource-item/en/ctaa-individual-student-report-performance-literals-english-language-art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t.reporting.cambiumast.com/"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t.reporting.cambiumast.co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t.portal.cambiumast.com/resource-item/en/ctaa-individual-student-report-performance-literals-english-language-arts"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t.reporting.cambiumast.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t.portal.cambiumast.com/resource-item/en/connecticut-alternate-assessment-eligibility-for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t.portal.cambiumast.com/resource-item/en/annotated-connecticut-alternate-assessment-eligibility-for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ublications.ici.umn.edu/ties/peer-engagement/belonging/introduc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ortal.ct.gov/-/media/sde/social-emotional-learning/mtss_leadership.pdf?rev=a5f22d9194bd4049aa1f1a8bb848b94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58FDD-C534-C71B-01E3-0B6B9FCFB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4E573-B8DB-6942-0BC6-2128248CE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7A202-016A-AB85-E3C4-1829678F4B9D}"/>
              </a:ext>
            </a:extLst>
          </p:cNvPr>
          <p:cNvSpPr>
            <a:spLocks noGrp="1"/>
          </p:cNvSpPr>
          <p:nvPr>
            <p:ph type="body" idx="1"/>
          </p:nvPr>
        </p:nvSpPr>
        <p:spPr/>
        <p:txBody>
          <a:bodyPr/>
          <a:lstStyle/>
          <a:p>
            <a:pPr algn="l" rtl="0" fontAlgn="base"/>
            <a:r>
              <a:rPr lang="en-US" sz="1800" b="0" i="0" u="none" strike="noStrike" dirty="0">
                <a:solidFill>
                  <a:srgbClr val="000000"/>
                </a:solidFill>
                <a:effectLst/>
                <a:latin typeface="Aptos" panose="020B0004020202020204" pitchFamily="34" charset="0"/>
              </a:rPr>
              <a:t>Deirdre</a:t>
            </a:r>
          </a:p>
          <a:p>
            <a:pPr algn="l" rtl="0" fontAlgn="base"/>
            <a:r>
              <a:rPr lang="en-US" sz="1800" b="0" i="0" u="none" strike="noStrike" dirty="0">
                <a:solidFill>
                  <a:srgbClr val="000000"/>
                </a:solidFill>
                <a:effectLst/>
                <a:latin typeface="Aptos" panose="020B0004020202020204" pitchFamily="34" charset="0"/>
              </a:rPr>
              <a:t>Welcome to this presentation on Monitoring and Assessment Supports Updates.</a:t>
            </a:r>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3682743-02E4-5D28-555B-9E2AA7336AA5}"/>
              </a:ext>
            </a:extLst>
          </p:cNvPr>
          <p:cNvSpPr>
            <a:spLocks noGrp="1"/>
          </p:cNvSpPr>
          <p:nvPr>
            <p:ph type="sldNum" sz="quarter" idx="5"/>
          </p:nvPr>
        </p:nvSpPr>
        <p:spPr/>
        <p:txBody>
          <a:bodyPr/>
          <a:lstStyle/>
          <a:p>
            <a:fld id="{7ED1907F-849C-8E44-AF63-27265B3C298A}" type="slidenum">
              <a:rPr lang="en-US" smtClean="0"/>
              <a:t>1</a:t>
            </a:fld>
            <a:endParaRPr lang="en-US" dirty="0"/>
          </a:p>
        </p:txBody>
      </p:sp>
    </p:spTree>
    <p:extLst>
      <p:ext uri="{BB962C8B-B14F-4D97-AF65-F5344CB8AC3E}">
        <p14:creationId xmlns:p14="http://schemas.microsoft.com/office/powerpoint/2010/main" val="244007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Ashley</a:t>
            </a:r>
          </a:p>
          <a:p>
            <a:r>
              <a:rPr lang="en-US" b="1" dirty="0">
                <a:latin typeface="+mn-lt"/>
              </a:rPr>
              <a:t>The Individualized Education Program (IEP)</a:t>
            </a:r>
            <a:br>
              <a:rPr lang="en-US" dirty="0">
                <a:latin typeface="+mn-lt"/>
              </a:rPr>
            </a:br>
            <a:endParaRPr lang="en-US" dirty="0">
              <a:latin typeface="+mn-lt"/>
            </a:endParaRPr>
          </a:p>
          <a:p>
            <a:r>
              <a:rPr lang="en-US" dirty="0"/>
              <a:t>Comprehensive inclusive education should be grounded in each of these key principles.</a:t>
            </a:r>
          </a:p>
          <a:p>
            <a:endParaRPr lang="en-US" dirty="0"/>
          </a:p>
          <a:p>
            <a:pPr marL="228600" indent="-228600">
              <a:buAutoNum type="arabicPeriod"/>
            </a:pPr>
            <a:r>
              <a:rPr lang="en-US" dirty="0"/>
              <a:t>Will the student experience belonging as a member in their school and general education classroom(s)? </a:t>
            </a:r>
          </a:p>
          <a:p>
            <a:pPr marL="228600" indent="-228600">
              <a:buAutoNum type="arabicPeriod"/>
            </a:pPr>
            <a:r>
              <a:rPr lang="en-US" dirty="0"/>
              <a:t>Will the student be actively participating at school across the school day?</a:t>
            </a:r>
          </a:p>
          <a:p>
            <a:pPr marL="228600" indent="-228600">
              <a:buAutoNum type="arabicPeriod"/>
            </a:pPr>
            <a:r>
              <a:rPr lang="en-US" dirty="0"/>
              <a:t>Will the student be learning the grade-level general education curriculum? </a:t>
            </a:r>
          </a:p>
          <a:p>
            <a:pPr marL="228600" indent="-228600">
              <a:buAutoNum type="arabicPeriod"/>
            </a:pPr>
            <a:endParaRPr lang="en-US" dirty="0"/>
          </a:p>
          <a:p>
            <a:pPr marL="0" indent="0">
              <a:buNone/>
            </a:pPr>
            <a:r>
              <a:rPr lang="en-US" dirty="0"/>
              <a:t>The answer to each of these questions needs to be yes.</a:t>
            </a:r>
          </a:p>
          <a:p>
            <a:endParaRPr lang="en-US" dirty="0"/>
          </a:p>
          <a:p>
            <a:r>
              <a:rPr lang="en-US" dirty="0"/>
              <a:t>Comprehensive inclusive education should be grounded in each of these key principles:</a:t>
            </a:r>
          </a:p>
          <a:p>
            <a:r>
              <a:rPr lang="en-US" sz="1200" dirty="0"/>
              <a:t>The IEP is not the student’s sole educational program, nor is it a curriculum. For each student eligible under IDEA, their educational program consists of : </a:t>
            </a:r>
          </a:p>
          <a:p>
            <a:pPr marL="285750" indent="-285750">
              <a:buFont typeface="Arial" panose="020B0604020202020204" pitchFamily="34" charset="0"/>
              <a:buChar char="•"/>
            </a:pPr>
            <a:r>
              <a:rPr lang="en-US" sz="1200" dirty="0"/>
              <a:t>The general education curriculum</a:t>
            </a:r>
          </a:p>
          <a:p>
            <a:pPr marL="285750" indent="-285750">
              <a:buFont typeface="Arial" panose="020B0604020202020204" pitchFamily="34" charset="0"/>
              <a:buChar char="•"/>
            </a:pPr>
            <a:r>
              <a:rPr lang="en-US" sz="1200" dirty="0"/>
              <a:t>The school’s routines &amp; activities</a:t>
            </a:r>
          </a:p>
          <a:p>
            <a:pPr marL="285750" indent="-285750">
              <a:buFont typeface="Arial" panose="020B0604020202020204" pitchFamily="34" charset="0"/>
              <a:buChar char="•"/>
            </a:pPr>
            <a:r>
              <a:rPr lang="en-US" sz="1200" dirty="0"/>
              <a:t>The Individualized Education Program</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A strong and well-designed IEP allows any educator or specialist to have a detailed understanding of the student’s identified disability, barriers, and measurable goals to support instruction and learning and facilitate those important social and communicative interactions that promote the whole child.</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10</a:t>
            </a:fld>
            <a:endParaRPr lang="en-US" dirty="0"/>
          </a:p>
        </p:txBody>
      </p:sp>
    </p:spTree>
    <p:extLst>
      <p:ext uri="{BB962C8B-B14F-4D97-AF65-F5344CB8AC3E}">
        <p14:creationId xmlns:p14="http://schemas.microsoft.com/office/powerpoint/2010/main" val="126441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dirty="0">
                <a:effectLst/>
                <a:latin typeface="Calibri"/>
                <a:ea typeface="Calibri"/>
                <a:cs typeface="Calibri"/>
              </a:rPr>
              <a:t>Ashley</a:t>
            </a:r>
            <a:r>
              <a:rPr lang="en-US" b="1" dirty="0">
                <a:latin typeface="Calibri"/>
                <a:ea typeface="Calibri"/>
                <a:cs typeface="Calibri"/>
              </a:rPr>
              <a:t> </a:t>
            </a:r>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424242"/>
                </a:solidFill>
              </a:rPr>
              <a:t>The IEP must list any designated supports or accommodations the student needs for each content area (ELA, Math, Science). These supports must already be used during classroom instruction and testing. </a:t>
            </a:r>
            <a:endParaRPr lang="en-US" dirty="0">
              <a:ea typeface="Calibri" panose="020F0502020204030204"/>
              <a:cs typeface="Calibri" panose="020F0502020204030204"/>
            </a:endParaRPr>
          </a:p>
          <a:p>
            <a:endParaRPr lang="en-US" sz="1200" b="1" i="0" u="none" strike="noStrike" dirty="0">
              <a:effectLst/>
              <a:latin typeface="Calibri" panose="020F0502020204030204" pitchFamily="34" charset="0"/>
              <a:ea typeface="Calibri"/>
              <a:cs typeface="Calibri"/>
            </a:endParaRPr>
          </a:p>
        </p:txBody>
      </p:sp>
      <p:sp>
        <p:nvSpPr>
          <p:cNvPr id="4" name="Slide Number Placeholder 3"/>
          <p:cNvSpPr>
            <a:spLocks noGrp="1"/>
          </p:cNvSpPr>
          <p:nvPr>
            <p:ph type="sldNum" sz="quarter" idx="5"/>
          </p:nvPr>
        </p:nvSpPr>
        <p:spPr/>
        <p:txBody>
          <a:bodyPr/>
          <a:lstStyle/>
          <a:p>
            <a:fld id="{7ED1907F-849C-8E44-AF63-27265B3C298A}" type="slidenum">
              <a:rPr lang="en-US" smtClean="0"/>
              <a:t>11</a:t>
            </a:fld>
            <a:endParaRPr lang="en-US" dirty="0"/>
          </a:p>
        </p:txBody>
      </p:sp>
    </p:spTree>
    <p:extLst>
      <p:ext uri="{BB962C8B-B14F-4D97-AF65-F5344CB8AC3E}">
        <p14:creationId xmlns:p14="http://schemas.microsoft.com/office/powerpoint/2010/main" val="128842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effectLst/>
                <a:latin typeface="Calibri" panose="020F0502020204030204" pitchFamily="34" charset="0"/>
              </a:rPr>
              <a:t>Ashley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Start with the End in 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When planning for any programming for a student, we should always keep the end goal in mind for that unique individual along with the short term one-year goals that we plan within the IEP. Yet, we also want to look ahead at the needs of the students during critical transitional years, such as pre-school to elementary, elementary to middle school, middle school to secondary education, and finally post secondary and beyond. We need to ensure we work with the entire team, including the parents/guardian and student, by keeping the educational benefit in mind while maintaining high expectations and advocacy for our students. For some this may mean providing resources and services along the educational continuum to prepare for high school graduation, job planning or placement, or further education and training. For others, this may mean planning for transitional services and programming </a:t>
            </a:r>
            <a:r>
              <a:rPr lang="en-US" dirty="0">
                <a:solidFill>
                  <a:srgbClr val="FF0000"/>
                </a:solidFill>
                <a:latin typeface="+mn-lt"/>
              </a:rPr>
              <a:t>beyond age 22</a:t>
            </a:r>
            <a:r>
              <a:rPr lang="en-US" dirty="0">
                <a:latin typeface="+mn-lt"/>
              </a:rPr>
              <a:t>.  </a:t>
            </a:r>
            <a:r>
              <a:rPr lang="en-US" b="1" dirty="0">
                <a:latin typeface="+mn-lt"/>
              </a:rPr>
              <a:t>When planning for the alternate assessment, and the subsequent programming that aligns to that profile, we need to be cognizant of possible implications to the student's future. </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12</a:t>
            </a:fld>
            <a:endParaRPr lang="en-US" dirty="0"/>
          </a:p>
        </p:txBody>
      </p:sp>
    </p:spTree>
    <p:extLst>
      <p:ext uri="{BB962C8B-B14F-4D97-AF65-F5344CB8AC3E}">
        <p14:creationId xmlns:p14="http://schemas.microsoft.com/office/powerpoint/2010/main" val="254870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effectLst/>
                <a:latin typeface="Calibri" panose="020F0502020204030204" pitchFamily="34" charset="0"/>
              </a:rPr>
              <a:t>Ashley</a:t>
            </a:r>
          </a:p>
          <a:p>
            <a:r>
              <a:rPr lang="en-US" b="1" dirty="0">
                <a:latin typeface="+mn-lt"/>
              </a:rPr>
              <a:t>Five Things to Consider When Making Decisions About Student Participation on State Alternate Assessments</a:t>
            </a:r>
          </a:p>
          <a:p>
            <a:r>
              <a:rPr lang="en-US" dirty="0"/>
              <a:t>There are considerations to make when determining if a student should participate on an alternate assessment.</a:t>
            </a:r>
          </a:p>
          <a:p>
            <a:endParaRPr lang="en-US" dirty="0"/>
          </a:p>
          <a:p>
            <a:r>
              <a:rPr lang="en-US" dirty="0"/>
              <a:t>First, we need to consider the student’s disability and documented need. Only children with the most significant cognitive disabilities can take an alternate assessment.</a:t>
            </a:r>
          </a:p>
          <a:p>
            <a:endParaRPr lang="en-US" dirty="0"/>
          </a:p>
          <a:p>
            <a:r>
              <a:rPr lang="en-US" dirty="0"/>
              <a:t>Second, the Planning and Placement Team must determine yearly at the annual which assessment is most appropriate for that student (standard or alternate) based on the student’s learning profile- as evidenced throughout the IEP.</a:t>
            </a:r>
          </a:p>
          <a:p>
            <a:endParaRPr lang="en-US" dirty="0"/>
          </a:p>
          <a:p>
            <a:r>
              <a:rPr lang="en-US" dirty="0"/>
              <a:t>Third, if the PPT is considering an alternate assessment, they must complete the Connecticut Alternate Assessment Eligibility Form, which is embedded within the IEP, to determine if there are current cognitive and functional adaptive assessment scores and other evidence to support participation.</a:t>
            </a:r>
          </a:p>
          <a:p>
            <a:endParaRPr lang="en-US" dirty="0"/>
          </a:p>
          <a:p>
            <a:r>
              <a:rPr lang="en-US" dirty="0"/>
              <a:t>Fourth, each member of the PPT, including the parent/guardian, must agree that the student meets eligibility criteria for taking the alternate assessment, and understand the short and long-term implications.</a:t>
            </a:r>
          </a:p>
          <a:p>
            <a:endParaRPr lang="en-US" dirty="0"/>
          </a:p>
          <a:p>
            <a:r>
              <a:rPr lang="en-US" dirty="0"/>
              <a:t>Fifth, all educators and support specialists should collaborate to ensure that all students are taught academic content aligned to their grade, being mindful that students with the most significant cognitive disabilities may need content presented in reduced depth, breadth, and complexity. These students may need access to assistive materials, software, technology and communication or language plans to ensure access. Again, we need to think and plan with the end in mind.</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13</a:t>
            </a:fld>
            <a:endParaRPr lang="en-US" dirty="0"/>
          </a:p>
        </p:txBody>
      </p:sp>
    </p:spTree>
    <p:extLst>
      <p:ext uri="{BB962C8B-B14F-4D97-AF65-F5344CB8AC3E}">
        <p14:creationId xmlns:p14="http://schemas.microsoft.com/office/powerpoint/2010/main" val="1512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Monitoring the Participation on Alternate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orient you with the alternate assessment system, we will take a quick look at prevalence data from the 2024-25 school year.</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14</a:t>
            </a:fld>
            <a:endParaRPr lang="en-US" dirty="0"/>
          </a:p>
        </p:txBody>
      </p:sp>
    </p:spTree>
    <p:extLst>
      <p:ext uri="{BB962C8B-B14F-4D97-AF65-F5344CB8AC3E}">
        <p14:creationId xmlns:p14="http://schemas.microsoft.com/office/powerpoint/2010/main" val="289894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mn-lt"/>
              </a:rPr>
              <a:t>Deirdre</a:t>
            </a: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1" dirty="0">
                <a:solidFill>
                  <a:srgbClr val="255ABB"/>
                </a:solidFill>
                <a:latin typeface="Aptos" panose="020B0004020202020204" pitchFamily="34" charset="0"/>
              </a:rPr>
              <a:t>ESSA Requirements</a:t>
            </a:r>
          </a:p>
          <a:p>
            <a:pPr algn="l"/>
            <a:r>
              <a:rPr lang="en-US" b="1" i="0" dirty="0">
                <a:solidFill>
                  <a:srgbClr val="424242"/>
                </a:solidFill>
                <a:effectLst/>
                <a:latin typeface="+mn-lt"/>
              </a:rPr>
              <a:t>The Every Student Succeeds Act (ESSA)</a:t>
            </a:r>
            <a:r>
              <a:rPr lang="en-US" b="0" i="0" dirty="0">
                <a:solidFill>
                  <a:srgbClr val="424242"/>
                </a:solidFill>
                <a:effectLst/>
                <a:latin typeface="+mn-lt"/>
              </a:rPr>
              <a:t> ensures that educators, families, students, and communities receive essential information through annual statewide assessments. These assessments measure student progress toward high academic standards.</a:t>
            </a:r>
          </a:p>
          <a:p>
            <a:pPr algn="l"/>
            <a:r>
              <a:rPr lang="en-US" b="0" i="0" dirty="0">
                <a:solidFill>
                  <a:srgbClr val="424242"/>
                </a:solidFill>
                <a:effectLst/>
                <a:latin typeface="+mn-lt"/>
              </a:rPr>
              <a:t>Under the </a:t>
            </a:r>
            <a:r>
              <a:rPr lang="en-US" b="1" i="0" dirty="0">
                <a:solidFill>
                  <a:srgbClr val="424242"/>
                </a:solidFill>
                <a:effectLst/>
                <a:latin typeface="+mn-lt"/>
              </a:rPr>
              <a:t>Elementary and Secondary Education Act (ESEA)</a:t>
            </a:r>
            <a:r>
              <a:rPr lang="en-US" b="0" i="0" dirty="0">
                <a:solidFill>
                  <a:srgbClr val="424242"/>
                </a:solidFill>
                <a:effectLst/>
                <a:latin typeface="+mn-lt"/>
              </a:rPr>
              <a:t>, states receive federal education funding to support local education agencies, with the expectation that they meet specific requirements—including the participation of all public school students in state summative assessments.</a:t>
            </a:r>
          </a:p>
          <a:p>
            <a:pPr algn="l"/>
            <a:r>
              <a:rPr lang="en-US" b="0" i="0" dirty="0">
                <a:solidFill>
                  <a:srgbClr val="424242"/>
                </a:solidFill>
                <a:effectLst/>
                <a:latin typeface="+mn-lt"/>
              </a:rPr>
              <a:t>One such requirement under ESSA is the </a:t>
            </a:r>
            <a:r>
              <a:rPr lang="en-US" b="1" i="0" dirty="0">
                <a:solidFill>
                  <a:srgbClr val="424242"/>
                </a:solidFill>
                <a:effectLst/>
                <a:latin typeface="+mn-lt"/>
              </a:rPr>
              <a:t>1.0% cap</a:t>
            </a:r>
            <a:r>
              <a:rPr lang="en-US" b="0" i="0" dirty="0">
                <a:solidFill>
                  <a:srgbClr val="424242"/>
                </a:solidFill>
                <a:effectLst/>
                <a:latin typeface="+mn-lt"/>
              </a:rPr>
              <a:t> at the state level on the percentage of students who may participate in the </a:t>
            </a:r>
            <a:r>
              <a:rPr lang="en-US" b="1" i="0" dirty="0">
                <a:solidFill>
                  <a:srgbClr val="424242"/>
                </a:solidFill>
                <a:effectLst/>
                <a:latin typeface="+mn-lt"/>
              </a:rPr>
              <a:t>Connecticut Alternate Assessment System</a:t>
            </a:r>
            <a:r>
              <a:rPr lang="en-US" b="0" i="0" dirty="0">
                <a:solidFill>
                  <a:srgbClr val="424242"/>
                </a:solidFill>
                <a:effectLst/>
                <a:latin typeface="+mn-lt"/>
              </a:rPr>
              <a:t> in any tested subject area. This percentage is calculated by dividing the number of students taking the Connecticut Alternate Assessments in a subject (math, ELA, or science) by the total number of students tested in that subject statewide.</a:t>
            </a:r>
          </a:p>
          <a:p>
            <a:pPr algn="l"/>
            <a:r>
              <a:rPr lang="en-US" b="0" i="0" dirty="0">
                <a:solidFill>
                  <a:srgbClr val="424242"/>
                </a:solidFill>
                <a:effectLst/>
                <a:latin typeface="+mn-lt"/>
              </a:rPr>
              <a:t>While it is important for Connecticut to monitor and comply with guidance from the U.S. Department of Education, the </a:t>
            </a:r>
            <a:r>
              <a:rPr lang="en-US" b="1" i="0" dirty="0">
                <a:solidFill>
                  <a:srgbClr val="424242"/>
                </a:solidFill>
                <a:effectLst/>
                <a:latin typeface="+mn-lt"/>
              </a:rPr>
              <a:t>Connecticut State Department of Education (CSDE)</a:t>
            </a:r>
            <a:r>
              <a:rPr lang="en-US" b="0" i="0" dirty="0">
                <a:solidFill>
                  <a:srgbClr val="424242"/>
                </a:solidFill>
                <a:effectLst/>
                <a:latin typeface="+mn-lt"/>
              </a:rPr>
              <a:t> remains committed to supporting districts. This includes providing guidance on critical areas such as making appropriate eligibility determinations for alternate assessments.</a:t>
            </a:r>
          </a:p>
          <a:p>
            <a:pPr algn="l"/>
            <a:r>
              <a:rPr lang="en-US" b="0" i="0" dirty="0">
                <a:solidFill>
                  <a:srgbClr val="424242"/>
                </a:solidFill>
                <a:effectLst/>
                <a:latin typeface="+mn-lt"/>
              </a:rPr>
              <a:t>Please view this presentation as an opportunity for the CSDE to offer clarification and support to help guide your important work.</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15</a:t>
            </a:fld>
            <a:endParaRPr lang="en-US" dirty="0"/>
          </a:p>
        </p:txBody>
      </p:sp>
    </p:spTree>
    <p:extLst>
      <p:ext uri="{BB962C8B-B14F-4D97-AF65-F5344CB8AC3E}">
        <p14:creationId xmlns:p14="http://schemas.microsoft.com/office/powerpoint/2010/main" val="4535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pPr algn="l"/>
            <a:r>
              <a:rPr lang="en-US" sz="1200" b="1" dirty="0">
                <a:solidFill>
                  <a:srgbClr val="255ABB"/>
                </a:solidFill>
                <a:latin typeface="+mn-lt"/>
              </a:rPr>
              <a:t>Connecticut’s Approach to Supporting Districts</a:t>
            </a:r>
          </a:p>
          <a:p>
            <a:pPr algn="l"/>
            <a:r>
              <a:rPr lang="en-US" b="0" i="0" dirty="0">
                <a:solidFill>
                  <a:srgbClr val="424242"/>
                </a:solidFill>
                <a:effectLst/>
                <a:latin typeface="+mn-lt"/>
              </a:rPr>
              <a:t>The </a:t>
            </a:r>
            <a:r>
              <a:rPr lang="en-US" b="1" i="0" dirty="0">
                <a:solidFill>
                  <a:srgbClr val="424242"/>
                </a:solidFill>
                <a:effectLst/>
                <a:latin typeface="+mn-lt"/>
              </a:rPr>
              <a:t>Connecticut State Department of Education (CSDE)</a:t>
            </a:r>
            <a:r>
              <a:rPr lang="en-US" b="0" i="0" dirty="0">
                <a:solidFill>
                  <a:srgbClr val="424242"/>
                </a:solidFill>
                <a:effectLst/>
                <a:latin typeface="+mn-lt"/>
              </a:rPr>
              <a:t> continually reviews the </a:t>
            </a:r>
            <a:r>
              <a:rPr lang="en-US" b="1" i="0" dirty="0">
                <a:solidFill>
                  <a:srgbClr val="424242"/>
                </a:solidFill>
                <a:effectLst/>
                <a:latin typeface="+mn-lt"/>
              </a:rPr>
              <a:t>Planning and Placement Team (PPT) screening process</a:t>
            </a:r>
            <a:r>
              <a:rPr lang="en-US" b="0" i="0" dirty="0">
                <a:solidFill>
                  <a:srgbClr val="424242"/>
                </a:solidFill>
                <a:effectLst/>
                <a:latin typeface="+mn-lt"/>
              </a:rPr>
              <a:t> for determining eligibility for the Connecticut Alternate Assessment System. The </a:t>
            </a:r>
            <a:r>
              <a:rPr lang="en-US" b="1" i="0" dirty="0">
                <a:solidFill>
                  <a:srgbClr val="424242"/>
                </a:solidFill>
                <a:effectLst/>
                <a:latin typeface="+mn-lt"/>
              </a:rPr>
              <a:t>Eligibility Form</a:t>
            </a:r>
            <a:r>
              <a:rPr lang="en-US" b="0" i="0" dirty="0">
                <a:solidFill>
                  <a:srgbClr val="424242"/>
                </a:solidFill>
                <a:effectLst/>
                <a:latin typeface="+mn-lt"/>
              </a:rPr>
              <a:t>, embedded within </a:t>
            </a:r>
            <a:r>
              <a:rPr lang="en-US" b="1" i="0" dirty="0">
                <a:solidFill>
                  <a:srgbClr val="424242"/>
                </a:solidFill>
                <a:effectLst/>
                <a:latin typeface="+mn-lt"/>
              </a:rPr>
              <a:t>CT-SEDS</a:t>
            </a:r>
            <a:r>
              <a:rPr lang="en-US" b="0" i="0" dirty="0">
                <a:solidFill>
                  <a:srgbClr val="424242"/>
                </a:solidFill>
                <a:effectLst/>
                <a:latin typeface="+mn-lt"/>
              </a:rPr>
              <a:t>, has remained a consistent tool that requires teams to review cognitive and adaptive behavior assessment data within the triennial evaluation period to ensure students meet the established criteria. Eligibility must be reviewed annually in CT-SEDS, and teams must plan for participation in state assessments for all grades covered by the duration of the student’s IEP.</a:t>
            </a:r>
          </a:p>
          <a:p>
            <a:pPr algn="l"/>
            <a:r>
              <a:rPr lang="en-US" b="0" i="0" dirty="0">
                <a:solidFill>
                  <a:srgbClr val="424242"/>
                </a:solidFill>
                <a:effectLst/>
                <a:latin typeface="+mn-lt"/>
              </a:rPr>
              <a:t>Additionally, educators who administer alternate assessments are required to complete </a:t>
            </a:r>
            <a:r>
              <a:rPr lang="en-US" b="1" i="0" dirty="0">
                <a:solidFill>
                  <a:srgbClr val="424242"/>
                </a:solidFill>
                <a:effectLst/>
                <a:latin typeface="+mn-lt"/>
              </a:rPr>
              <a:t>annual training</a:t>
            </a:r>
            <a:r>
              <a:rPr lang="en-US" b="0" i="0" dirty="0">
                <a:solidFill>
                  <a:srgbClr val="424242"/>
                </a:solidFill>
                <a:effectLst/>
                <a:latin typeface="+mn-lt"/>
              </a:rPr>
              <a:t>. This year, training will be available in early November and will be offered in a </a:t>
            </a:r>
            <a:r>
              <a:rPr lang="en-US" b="1" i="0" dirty="0">
                <a:solidFill>
                  <a:srgbClr val="424242"/>
                </a:solidFill>
                <a:effectLst/>
                <a:latin typeface="+mn-lt"/>
              </a:rPr>
              <a:t>self-paced format</a:t>
            </a:r>
            <a:r>
              <a:rPr lang="en-US" b="0" i="0" dirty="0">
                <a:solidFill>
                  <a:srgbClr val="424242"/>
                </a:solidFill>
                <a:effectLst/>
                <a:latin typeface="+mn-lt"/>
              </a:rPr>
              <a:t>. Each session focuses on a specific component of the system, including eligibility determination, test design for the </a:t>
            </a:r>
            <a:r>
              <a:rPr lang="en-US" b="1" i="0" dirty="0">
                <a:solidFill>
                  <a:srgbClr val="424242"/>
                </a:solidFill>
                <a:effectLst/>
                <a:latin typeface="+mn-lt"/>
              </a:rPr>
              <a:t>Connecticut Alternate Assessment (CTAA)</a:t>
            </a:r>
            <a:r>
              <a:rPr lang="en-US" b="0" i="0" dirty="0">
                <a:solidFill>
                  <a:srgbClr val="424242"/>
                </a:solidFill>
                <a:effectLst/>
                <a:latin typeface="+mn-lt"/>
              </a:rPr>
              <a:t> in Math and ELA, the </a:t>
            </a:r>
            <a:r>
              <a:rPr lang="en-US" b="1" i="0" dirty="0">
                <a:solidFill>
                  <a:srgbClr val="424242"/>
                </a:solidFill>
                <a:effectLst/>
                <a:latin typeface="+mn-lt"/>
              </a:rPr>
              <a:t>Connecticut Alternate Science (CTAS)</a:t>
            </a:r>
            <a:r>
              <a:rPr lang="en-US" b="0" i="0" dirty="0">
                <a:solidFill>
                  <a:srgbClr val="424242"/>
                </a:solidFill>
                <a:effectLst/>
                <a:latin typeface="+mn-lt"/>
              </a:rPr>
              <a:t> Assessment, and strategies for supporting students with complex communication and behavioral needs.</a:t>
            </a:r>
          </a:p>
          <a:p>
            <a:pPr algn="l"/>
            <a:r>
              <a:rPr lang="en-US" b="0" i="0" dirty="0">
                <a:solidFill>
                  <a:srgbClr val="424242"/>
                </a:solidFill>
                <a:effectLst/>
                <a:latin typeface="+mn-lt"/>
              </a:rPr>
              <a:t>A variety of </a:t>
            </a:r>
            <a:r>
              <a:rPr lang="en-US" b="1" i="0" dirty="0">
                <a:solidFill>
                  <a:srgbClr val="424242"/>
                </a:solidFill>
                <a:effectLst/>
                <a:latin typeface="+mn-lt"/>
              </a:rPr>
              <a:t>recorded training sessions</a:t>
            </a:r>
            <a:r>
              <a:rPr lang="en-US" b="0" i="0" dirty="0">
                <a:solidFill>
                  <a:srgbClr val="424242"/>
                </a:solidFill>
                <a:effectLst/>
                <a:latin typeface="+mn-lt"/>
              </a:rPr>
              <a:t> are available on the </a:t>
            </a:r>
            <a:r>
              <a:rPr lang="en-US" b="1" i="0" dirty="0">
                <a:solidFill>
                  <a:srgbClr val="424242"/>
                </a:solidFill>
                <a:effectLst/>
                <a:latin typeface="+mn-lt"/>
              </a:rPr>
              <a:t>CSDE portal</a:t>
            </a:r>
            <a:r>
              <a:rPr lang="en-US" b="0" i="0" dirty="0">
                <a:solidFill>
                  <a:srgbClr val="424242"/>
                </a:solidFill>
                <a:effectLst/>
                <a:latin typeface="+mn-lt"/>
              </a:rPr>
              <a:t>, covering topics related to alternate assessments, accessibility features, and accommodations.</a:t>
            </a:r>
          </a:p>
          <a:p>
            <a:pPr algn="l"/>
            <a:r>
              <a:rPr lang="en-US" b="0" i="0" dirty="0">
                <a:solidFill>
                  <a:srgbClr val="424242"/>
                </a:solidFill>
                <a:effectLst/>
                <a:latin typeface="+mn-lt"/>
              </a:rPr>
              <a:t>You’ll also find a wide range of </a:t>
            </a:r>
            <a:r>
              <a:rPr lang="en-US" b="1" i="0" dirty="0">
                <a:solidFill>
                  <a:srgbClr val="424242"/>
                </a:solidFill>
                <a:effectLst/>
                <a:latin typeface="+mn-lt"/>
              </a:rPr>
              <a:t>resources on the Alternate Assessment System webpages</a:t>
            </a:r>
            <a:r>
              <a:rPr lang="en-US" b="0" i="0" dirty="0">
                <a:solidFill>
                  <a:srgbClr val="424242"/>
                </a:solidFill>
                <a:effectLst/>
                <a:latin typeface="+mn-lt"/>
              </a:rPr>
              <a:t> to support teams in understanding eligibility requirements, assessment procedures, and frequently asked questions. Links to many of these resources are included at the end of this presentation.</a:t>
            </a:r>
          </a:p>
          <a:p>
            <a:endParaRPr lang="en-US" sz="1200" b="1" dirty="0">
              <a:solidFill>
                <a:srgbClr val="255ABB"/>
              </a:solidFill>
              <a:latin typeface="+mn-lt"/>
            </a:endParaRPr>
          </a:p>
        </p:txBody>
      </p:sp>
      <p:sp>
        <p:nvSpPr>
          <p:cNvPr id="4" name="Slide Number Placeholder 3"/>
          <p:cNvSpPr>
            <a:spLocks noGrp="1"/>
          </p:cNvSpPr>
          <p:nvPr>
            <p:ph type="sldNum" sz="quarter" idx="5"/>
          </p:nvPr>
        </p:nvSpPr>
        <p:spPr/>
        <p:txBody>
          <a:bodyPr/>
          <a:lstStyle/>
          <a:p>
            <a:fld id="{7ED1907F-849C-8E44-AF63-27265B3C298A}" type="slidenum">
              <a:rPr lang="en-US" smtClean="0"/>
              <a:t>16</a:t>
            </a:fld>
            <a:endParaRPr lang="en-US" dirty="0"/>
          </a:p>
        </p:txBody>
      </p:sp>
    </p:spTree>
    <p:extLst>
      <p:ext uri="{BB962C8B-B14F-4D97-AF65-F5344CB8AC3E}">
        <p14:creationId xmlns:p14="http://schemas.microsoft.com/office/powerpoint/2010/main" val="96231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r>
              <a:rPr lang="en-US" dirty="0">
                <a:hlinkClick r:id="rId3"/>
              </a:rPr>
              <a:t>Public EdSight</a:t>
            </a:r>
            <a:endParaRPr lang="en-US" dirty="0"/>
          </a:p>
          <a:p>
            <a:r>
              <a:rPr lang="en-US" dirty="0"/>
              <a:t>Use EdSight to track participation and trend performance data for all your students.</a:t>
            </a:r>
          </a:p>
          <a:p>
            <a:r>
              <a:rPr lang="en-US" dirty="0"/>
              <a:t>Non-confidential assessment results are publicly reported through EdSight. This is an interactive web site that integrates important school and district information collected by the Connecticut State Department of Education (CSDE) that serves as a single source for all data-driven analysis and reporting. The CTAA results, along with the results for the Connecticut Alternate Science Assessment (CTAS), can be accessed via these paths:</a:t>
            </a:r>
          </a:p>
          <a:p>
            <a:r>
              <a:rPr lang="en-US" dirty="0"/>
              <a:t> • On the EdSight home page, select the Assessment tab from the top header, then choose Alternate Assessment from the drop-down menu.</a:t>
            </a:r>
          </a:p>
          <a:p>
            <a:pPr marL="171450" indent="-171450">
              <a:buFont typeface="Arial" panose="020B0604020202020204" pitchFamily="34" charset="0"/>
              <a:buChar char="•"/>
            </a:pPr>
            <a:r>
              <a:rPr lang="en-US" dirty="0">
                <a:ea typeface="Calibri"/>
                <a:cs typeface="Calibri"/>
              </a:rPr>
              <a:t>The Alternate Assessment main page includes an interactive report for viewing ELA and Math data. Users can filter by grade, year, district/school, subject, and student demographics.</a:t>
            </a:r>
          </a:p>
          <a:p>
            <a:pPr marL="171450" indent="-171450">
              <a:buFont typeface="Arial" panose="020B0604020202020204" pitchFamily="34" charset="0"/>
              <a:buChar char="•"/>
            </a:pPr>
            <a:r>
              <a:rPr lang="en-US" dirty="0">
                <a:ea typeface="Calibri"/>
                <a:cs typeface="Calibri"/>
              </a:rPr>
              <a:t>Users can also view year specific CTAS data by school and district via an Excel file. Due to the small number of students taking these assessments, small groups are suppressed. Individual data is available on the Centralized Reporting System, which we will view in a few moments.</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17</a:t>
            </a:fld>
            <a:endParaRPr lang="en-US" dirty="0"/>
          </a:p>
        </p:txBody>
      </p:sp>
    </p:spTree>
    <p:extLst>
      <p:ext uri="{BB962C8B-B14F-4D97-AF65-F5344CB8AC3E}">
        <p14:creationId xmlns:p14="http://schemas.microsoft.com/office/powerpoint/2010/main" val="344503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pPr marL="0" indent="0">
              <a:buNone/>
            </a:pPr>
            <a:r>
              <a:rPr lang="en-US" sz="1200" b="1" dirty="0">
                <a:latin typeface="+mn-lt"/>
              </a:rPr>
              <a:t>EdSight Secure</a:t>
            </a:r>
          </a:p>
          <a:p>
            <a:pPr marL="0" indent="0">
              <a:buNone/>
            </a:pPr>
            <a:r>
              <a:rPr lang="en-US" sz="1200" u="sng" dirty="0">
                <a:solidFill>
                  <a:srgbClr val="1F497D"/>
                </a:solidFill>
                <a:effectLst/>
                <a:latin typeface="Calibri  "/>
                <a:ea typeface="Times New Roman" panose="02020603050405020304" pitchFamily="18" charset="0"/>
                <a:hlinkClick r:id="rId3"/>
              </a:rPr>
              <a:t>https://secure-edsight.ct.gov/</a:t>
            </a:r>
            <a:endParaRPr lang="en-US" sz="1200" u="sng" dirty="0">
              <a:solidFill>
                <a:srgbClr val="1F497D"/>
              </a:solidFill>
              <a:effectLst/>
              <a:latin typeface="Calibri  "/>
              <a:ea typeface="Times New Roman" panose="02020603050405020304" pitchFamily="18" charset="0"/>
            </a:endParaRPr>
          </a:p>
          <a:p>
            <a:pPr marL="0" indent="0">
              <a:buNone/>
            </a:pPr>
            <a:r>
              <a:rPr lang="en-US" sz="1200" u="none" dirty="0">
                <a:solidFill>
                  <a:srgbClr val="1F497D"/>
                </a:solidFill>
                <a:latin typeface="Calibri  "/>
              </a:rPr>
              <a:t>Available to authorized district-level users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viewing the CTAA on EdSight, the reports that can be utilized to review ELA and math results are interactive. </a:t>
            </a:r>
          </a:p>
          <a:p>
            <a:pPr marL="0" indent="0">
              <a:buNone/>
            </a:pPr>
            <a:endParaRPr lang="en-US" sz="1200" u="none" dirty="0">
              <a:solidFill>
                <a:srgbClr val="1F497D"/>
              </a:solidFill>
              <a:latin typeface="Calibri  "/>
            </a:endParaRPr>
          </a:p>
          <a:p>
            <a:pPr marL="0" indent="0">
              <a:buNone/>
            </a:pPr>
            <a:r>
              <a:rPr lang="en-US" sz="1200" u="none" dirty="0">
                <a:solidFill>
                  <a:srgbClr val="1F497D"/>
                </a:solidFill>
                <a:latin typeface="Calibri  "/>
              </a:rPr>
              <a:t>Data available for individual LEA Districts and their associated schools; not available at the ASEP level.</a:t>
            </a:r>
            <a:endParaRPr lang="en-US" u="none" dirty="0"/>
          </a:p>
        </p:txBody>
      </p:sp>
      <p:sp>
        <p:nvSpPr>
          <p:cNvPr id="4" name="Slide Number Placeholder 3"/>
          <p:cNvSpPr>
            <a:spLocks noGrp="1"/>
          </p:cNvSpPr>
          <p:nvPr>
            <p:ph type="sldNum" sz="quarter" idx="5"/>
          </p:nvPr>
        </p:nvSpPr>
        <p:spPr/>
        <p:txBody>
          <a:bodyPr/>
          <a:lstStyle/>
          <a:p>
            <a:fld id="{7ED1907F-849C-8E44-AF63-27265B3C298A}" type="slidenum">
              <a:rPr lang="en-US" smtClean="0"/>
              <a:t>18</a:t>
            </a:fld>
            <a:endParaRPr lang="en-US" dirty="0"/>
          </a:p>
        </p:txBody>
      </p:sp>
    </p:spTree>
    <p:extLst>
      <p:ext uri="{BB962C8B-B14F-4D97-AF65-F5344CB8AC3E}">
        <p14:creationId xmlns:p14="http://schemas.microsoft.com/office/powerpoint/2010/main" val="1299125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pPr marL="0" indent="0">
              <a:buNone/>
            </a:pPr>
            <a:r>
              <a:rPr lang="en-US" sz="1200" b="0" dirty="0">
                <a:latin typeface="+mn-lt"/>
              </a:rPr>
              <a:t>EdSight Secure: Searching by Group or Individual</a:t>
            </a:r>
          </a:p>
          <a:p>
            <a:pPr marL="0" indent="0">
              <a:buNone/>
            </a:pPr>
            <a:r>
              <a:rPr lang="en-US" sz="1200" b="0" u="none" dirty="0">
                <a:latin typeface="+mn-lt"/>
              </a:rPr>
              <a:t>On this page of EdSight Secure, high-level district users can search for schools within their district. Authorized users can also search by SASID, as shown on this slide. When searching by SASID, the student’s current school of enrollment will appear at the bottom of the dashboard, as shown on this slide.</a:t>
            </a:r>
            <a:endParaRPr lang="en-US" b="0" u="none" dirty="0"/>
          </a:p>
        </p:txBody>
      </p:sp>
      <p:sp>
        <p:nvSpPr>
          <p:cNvPr id="4" name="Slide Number Placeholder 3"/>
          <p:cNvSpPr>
            <a:spLocks noGrp="1"/>
          </p:cNvSpPr>
          <p:nvPr>
            <p:ph type="sldNum" sz="quarter" idx="5"/>
          </p:nvPr>
        </p:nvSpPr>
        <p:spPr/>
        <p:txBody>
          <a:bodyPr/>
          <a:lstStyle/>
          <a:p>
            <a:fld id="{7ED1907F-849C-8E44-AF63-27265B3C298A}" type="slidenum">
              <a:rPr lang="en-US" smtClean="0"/>
              <a:t>19</a:t>
            </a:fld>
            <a:endParaRPr lang="en-US" dirty="0"/>
          </a:p>
        </p:txBody>
      </p:sp>
    </p:spTree>
    <p:extLst>
      <p:ext uri="{BB962C8B-B14F-4D97-AF65-F5344CB8AC3E}">
        <p14:creationId xmlns:p14="http://schemas.microsoft.com/office/powerpoint/2010/main" val="62345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Deirdre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ptos" panose="020B0004020202020204" pitchFamily="34" charset="0"/>
              </a:rPr>
              <a:t>Today’s presenters include Deirdre Ducharme from the Performance Office and Ashley DiGangi from the Bureau of Special Education.</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2</a:t>
            </a:fld>
            <a:endParaRPr lang="en-US" dirty="0"/>
          </a:p>
        </p:txBody>
      </p:sp>
    </p:spTree>
    <p:extLst>
      <p:ext uri="{BB962C8B-B14F-4D97-AF65-F5344CB8AC3E}">
        <p14:creationId xmlns:p14="http://schemas.microsoft.com/office/powerpoint/2010/main" val="73268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pPr marL="0" indent="0">
              <a:buNone/>
            </a:pPr>
            <a:r>
              <a:rPr lang="en-US" sz="1200" b="1" dirty="0">
                <a:latin typeface="+mn-lt"/>
              </a:rPr>
              <a:t>EdSight Secure: Student Search</a:t>
            </a:r>
          </a:p>
          <a:p>
            <a:pPr marL="0" indent="0">
              <a:buNone/>
            </a:pPr>
            <a:endParaRPr lang="en-US" u="none" dirty="0"/>
          </a:p>
          <a:p>
            <a:pPr marL="0" indent="0">
              <a:buNone/>
            </a:pPr>
            <a:r>
              <a:rPr lang="en-US" u="none" dirty="0"/>
              <a:t>When looking at this individual dashboard, you will see that the Early Indicator, shown on the upper right of the dashboard, has three categories: green (or on target), orange (needs support), and red (high need). This student requires a high level of need. Select from any of the tabs on the top header to view specific data associated with Enrollment History, Attendance History, Discipline History, Assessment History, LAS Links History, Course History and Resources. </a:t>
            </a:r>
          </a:p>
          <a:p>
            <a:pPr marL="0" indent="0">
              <a:buNone/>
            </a:pPr>
            <a:endParaRPr lang="en-US" u="none" dirty="0"/>
          </a:p>
          <a:p>
            <a:pPr marL="0" indent="0">
              <a:buNone/>
            </a:pPr>
            <a:r>
              <a:rPr lang="en-US" u="none" dirty="0"/>
              <a:t>To view the student’s historical assessment data, choose Assessment History from the top header. Data results span from when the student first took the state assessment as a third grader in 2020-21 to the most recent data results from the 2024-25 school year: This information is useful to teachers and educators as one indicator for tracking growth and determining student performance across years.</a:t>
            </a:r>
          </a:p>
          <a:p>
            <a:pPr marL="0" indent="0">
              <a:buNone/>
            </a:pPr>
            <a:endParaRPr lang="en-US" u="none" dirty="0"/>
          </a:p>
          <a:p>
            <a:pPr marL="0" indent="0">
              <a:buNone/>
            </a:pPr>
            <a:endParaRPr lang="en-US" u="none" dirty="0"/>
          </a:p>
          <a:p>
            <a:pPr marL="0" indent="0">
              <a:buNone/>
            </a:pPr>
            <a:endParaRPr lang="en-US" u="none" dirty="0"/>
          </a:p>
          <a:p>
            <a:pPr marL="0" indent="0">
              <a:buNone/>
            </a:pPr>
            <a:endParaRPr lang="en-US" u="none" dirty="0"/>
          </a:p>
        </p:txBody>
      </p:sp>
      <p:sp>
        <p:nvSpPr>
          <p:cNvPr id="4" name="Slide Number Placeholder 3"/>
          <p:cNvSpPr>
            <a:spLocks noGrp="1"/>
          </p:cNvSpPr>
          <p:nvPr>
            <p:ph type="sldNum" sz="quarter" idx="5"/>
          </p:nvPr>
        </p:nvSpPr>
        <p:spPr/>
        <p:txBody>
          <a:bodyPr/>
          <a:lstStyle/>
          <a:p>
            <a:fld id="{7ED1907F-849C-8E44-AF63-27265B3C298A}" type="slidenum">
              <a:rPr lang="en-US" smtClean="0"/>
              <a:t>20</a:t>
            </a:fld>
            <a:endParaRPr lang="en-US" dirty="0"/>
          </a:p>
        </p:txBody>
      </p:sp>
    </p:spTree>
    <p:extLst>
      <p:ext uri="{BB962C8B-B14F-4D97-AF65-F5344CB8AC3E}">
        <p14:creationId xmlns:p14="http://schemas.microsoft.com/office/powerpoint/2010/main" val="33414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pPr marL="0" indent="0">
              <a:buNone/>
            </a:pPr>
            <a:r>
              <a:rPr lang="en-US" sz="1200" b="1" dirty="0">
                <a:latin typeface="+mn-lt"/>
              </a:rPr>
              <a:t>EdSight Secure: Student Longitudinal Performance</a:t>
            </a:r>
          </a:p>
          <a:p>
            <a:pPr marL="0" indent="0">
              <a:buNone/>
            </a:pPr>
            <a:r>
              <a:rPr lang="en-US" u="none" dirty="0"/>
              <a:t>This is an example of the longitudinal performance data available for this student on the CTAA.</a:t>
            </a:r>
          </a:p>
          <a:p>
            <a:pPr marL="0" indent="0">
              <a:buNone/>
            </a:pPr>
            <a:r>
              <a:rPr lang="en-US" u="none" dirty="0"/>
              <a:t>Refer to the CTAA Performance-Level Scale Score Ranges by Content Area and Grade to map the range the student’s scale score falls within.</a:t>
            </a:r>
          </a:p>
          <a:p>
            <a:pPr marL="0" indent="0">
              <a:buNone/>
            </a:pPr>
            <a:endParaRPr lang="en-US" u="none" dirty="0"/>
          </a:p>
          <a:p>
            <a:r>
              <a:rPr lang="en-US" dirty="0">
                <a:hlinkClick r:id="rId3"/>
              </a:rPr>
              <a:t>CTAA-Guide-for-Score-Report-Interpretation.pdf</a:t>
            </a:r>
            <a:r>
              <a:rPr lang="en-US" dirty="0"/>
              <a:t> </a:t>
            </a:r>
          </a:p>
          <a:p>
            <a:endParaRPr lang="en-US" dirty="0">
              <a:ea typeface="Calibri"/>
              <a:cs typeface="Calibri"/>
            </a:endParaRPr>
          </a:p>
          <a:p>
            <a:r>
              <a:rPr lang="en-US" dirty="0"/>
              <a:t>The CTAA tests student performance in English language arts (ELA) and mathematics based on alternate achievement standards. The student’s performance on the CTAA is reported by a scale score for each content area, as well as by performance level. Scale scores are reported for each student on the Individual Student Report (ISR).</a:t>
            </a:r>
          </a:p>
          <a:p>
            <a:endParaRPr lang="en-US" dirty="0">
              <a:ea typeface="Calibri"/>
              <a:cs typeface="Calibri"/>
            </a:endParaRPr>
          </a:p>
          <a:p>
            <a:r>
              <a:rPr lang="en-US" dirty="0"/>
              <a:t>The CTAA scores may be used in conjunction with the Individualized Education Program (IEP) progress reports and with report cards to evaluate the student’s performance on academic content and skills. The scores can inform planning for instruction that is aligned with the Connecticut Core Standards. The Connecticut Core Standards can be used to assist the teacher in interpreting the student’s scores in relation to the standards and in planning standards-based instruction. Student CTAA scores should not be used in isolation when making program or placement decisions about students.</a:t>
            </a:r>
          </a:p>
          <a:p>
            <a:endParaRPr lang="en-US" dirty="0">
              <a:ea typeface="Calibri"/>
              <a:cs typeface="Calibri"/>
            </a:endParaRPr>
          </a:p>
          <a:p>
            <a:r>
              <a:rPr lang="en-US" dirty="0">
                <a:ea typeface="Calibri"/>
                <a:cs typeface="Calibri"/>
              </a:rPr>
              <a:t>CTAS Performance-Level Scale Scores are available on the portal: </a:t>
            </a:r>
            <a:r>
              <a:rPr lang="en-US" dirty="0">
                <a:hlinkClick r:id="rId4"/>
              </a:rPr>
              <a:t>Guide for CTAS Score Report Interpretation</a:t>
            </a:r>
            <a:endParaRPr lang="en-US" dirty="0"/>
          </a:p>
          <a:p>
            <a:endParaRPr lang="en-US" dirty="0">
              <a:ea typeface="Calibri"/>
              <a:cs typeface="Calibri"/>
            </a:endParaRPr>
          </a:p>
          <a:p>
            <a:endParaRPr lang="en-US" dirty="0">
              <a:ea typeface="Calibri"/>
              <a:cs typeface="Calibri"/>
            </a:endParaRPr>
          </a:p>
          <a:p>
            <a:pPr marL="0" indent="0">
              <a:buNone/>
            </a:pPr>
            <a:endParaRPr lang="en-US" u="none" dirty="0"/>
          </a:p>
          <a:p>
            <a:pPr marL="0" indent="0">
              <a:buNone/>
            </a:pPr>
            <a:endParaRPr lang="en-US" u="none" dirty="0"/>
          </a:p>
          <a:p>
            <a:pPr marL="0" indent="0">
              <a:buNone/>
            </a:pPr>
            <a:endParaRPr lang="en-US" u="none" dirty="0"/>
          </a:p>
        </p:txBody>
      </p:sp>
      <p:sp>
        <p:nvSpPr>
          <p:cNvPr id="4" name="Slide Number Placeholder 3"/>
          <p:cNvSpPr>
            <a:spLocks noGrp="1"/>
          </p:cNvSpPr>
          <p:nvPr>
            <p:ph type="sldNum" sz="quarter" idx="5"/>
          </p:nvPr>
        </p:nvSpPr>
        <p:spPr/>
        <p:txBody>
          <a:bodyPr/>
          <a:lstStyle/>
          <a:p>
            <a:fld id="{7ED1907F-849C-8E44-AF63-27265B3C298A}" type="slidenum">
              <a:rPr lang="en-US" smtClean="0"/>
              <a:t>21</a:t>
            </a:fld>
            <a:endParaRPr lang="en-US" dirty="0"/>
          </a:p>
        </p:txBody>
      </p:sp>
    </p:spTree>
    <p:extLst>
      <p:ext uri="{BB962C8B-B14F-4D97-AF65-F5344CB8AC3E}">
        <p14:creationId xmlns:p14="http://schemas.microsoft.com/office/powerpoint/2010/main" val="611924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A Historical Trajectory of Student Participation on Alternate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orient you with the alternate assessment system, we will take a quick look at prevalence data from the 2024-25 school  year. This report was generated in EdSight and shows a small increase in student participation on the 2024-25 alternate assessments.</a:t>
            </a:r>
          </a:p>
          <a:p>
            <a:endParaRPr lang="en-US" dirty="0"/>
          </a:p>
          <a:p>
            <a:r>
              <a:rPr lang="en-US" dirty="0"/>
              <a:t>The 2024-25 data shows an increase in student participation on alternates closer to the 2018-19 rates…</a:t>
            </a:r>
          </a:p>
          <a:p>
            <a:r>
              <a:rPr lang="en-US" dirty="0"/>
              <a:t>Participation rates from 2016-17 are much higher, but at that point in time, teachers used the Learner Characteristics Inventory to determine eligibility for participation on alternate assessments.</a:t>
            </a:r>
          </a:p>
        </p:txBody>
      </p:sp>
      <p:sp>
        <p:nvSpPr>
          <p:cNvPr id="4" name="Slide Number Placeholder 3"/>
          <p:cNvSpPr>
            <a:spLocks noGrp="1"/>
          </p:cNvSpPr>
          <p:nvPr>
            <p:ph type="sldNum" sz="quarter" idx="5"/>
          </p:nvPr>
        </p:nvSpPr>
        <p:spPr/>
        <p:txBody>
          <a:bodyPr/>
          <a:lstStyle/>
          <a:p>
            <a:fld id="{7ED1907F-849C-8E44-AF63-27265B3C298A}" type="slidenum">
              <a:rPr lang="en-US" smtClean="0"/>
              <a:t>22</a:t>
            </a:fld>
            <a:endParaRPr lang="en-US" dirty="0"/>
          </a:p>
        </p:txBody>
      </p:sp>
    </p:spTree>
    <p:extLst>
      <p:ext uri="{BB962C8B-B14F-4D97-AF65-F5344CB8AC3E}">
        <p14:creationId xmlns:p14="http://schemas.microsoft.com/office/powerpoint/2010/main" val="78012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r>
              <a:rPr lang="en-US" sz="1200" b="0" dirty="0">
                <a:latin typeface="+mn-lt"/>
              </a:rPr>
              <a:t>2024-25 </a:t>
            </a:r>
            <a:r>
              <a:rPr lang="en-US" b="0" dirty="0">
                <a:latin typeface="+mn-lt"/>
              </a:rPr>
              <a:t>Student Participation by Disability Category</a:t>
            </a:r>
          </a:p>
          <a:p>
            <a:r>
              <a:rPr lang="en-US" b="0" dirty="0">
                <a:latin typeface="+mn-lt"/>
              </a:rPr>
              <a:t>Here is the percent of students by disability category taking the Connecticut Alternate Assessments. Highlighted in yellow are those categories that are questionable for eligibility since they do not fall within the expected criteria to meet criteria for the most significant cognitive disability. Districts should conduct their own analysis of participation data by disability category to identify any questionable determinations or need to review an individual IEP for more information.</a:t>
            </a:r>
          </a:p>
          <a:p>
            <a:r>
              <a:rPr lang="en-US" b="0" dirty="0">
                <a:latin typeface="+mn-lt"/>
              </a:rPr>
              <a:t>Students identified as ADD/ADHD, Emotional Disability, Learning Disability, and Speech/Language Impairments should participate on standard assessments with the provision of accommodations and assistive technology, if appropriate.</a:t>
            </a:r>
            <a:endParaRPr lang="en-US" b="0" dirty="0"/>
          </a:p>
        </p:txBody>
      </p:sp>
      <p:sp>
        <p:nvSpPr>
          <p:cNvPr id="4" name="Slide Number Placeholder 3"/>
          <p:cNvSpPr>
            <a:spLocks noGrp="1"/>
          </p:cNvSpPr>
          <p:nvPr>
            <p:ph type="sldNum" sz="quarter" idx="5"/>
          </p:nvPr>
        </p:nvSpPr>
        <p:spPr/>
        <p:txBody>
          <a:bodyPr/>
          <a:lstStyle/>
          <a:p>
            <a:fld id="{7ED1907F-849C-8E44-AF63-27265B3C298A}" type="slidenum">
              <a:rPr lang="en-US" smtClean="0"/>
              <a:t>23</a:t>
            </a:fld>
            <a:endParaRPr lang="en-US" dirty="0"/>
          </a:p>
        </p:txBody>
      </p:sp>
    </p:spTree>
    <p:extLst>
      <p:ext uri="{BB962C8B-B14F-4D97-AF65-F5344CB8AC3E}">
        <p14:creationId xmlns:p14="http://schemas.microsoft.com/office/powerpoint/2010/main" val="1589341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2024-25 Participation by Demographic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2024-25 statewide participation calculations on alternate assessments by student demographics. What stands out? How might this demographic data look for your district? </a:t>
            </a:r>
          </a:p>
        </p:txBody>
      </p:sp>
      <p:sp>
        <p:nvSpPr>
          <p:cNvPr id="4" name="Slide Number Placeholder 3"/>
          <p:cNvSpPr>
            <a:spLocks noGrp="1"/>
          </p:cNvSpPr>
          <p:nvPr>
            <p:ph type="sldNum" sz="quarter" idx="5"/>
          </p:nvPr>
        </p:nvSpPr>
        <p:spPr/>
        <p:txBody>
          <a:bodyPr/>
          <a:lstStyle/>
          <a:p>
            <a:fld id="{7ED1907F-849C-8E44-AF63-27265B3C298A}" type="slidenum">
              <a:rPr lang="en-US" smtClean="0"/>
              <a:t>24</a:t>
            </a:fld>
            <a:endParaRPr lang="en-US" dirty="0"/>
          </a:p>
        </p:txBody>
      </p:sp>
    </p:spTree>
    <p:extLst>
      <p:ext uri="{BB962C8B-B14F-4D97-AF65-F5344CB8AC3E}">
        <p14:creationId xmlns:p14="http://schemas.microsoft.com/office/powerpoint/2010/main" val="3766053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r>
              <a:rPr lang="en-US" sz="1200" b="1" dirty="0">
                <a:latin typeface="+mn-lt"/>
              </a:rPr>
              <a:t>2024-25 Performance on CTAA ELA &amp; Math by Grade and Performance Category</a:t>
            </a:r>
          </a:p>
          <a:p>
            <a:r>
              <a:rPr lang="en-US" sz="1200" b="0" dirty="0">
                <a:latin typeface="+mn-lt"/>
              </a:rPr>
              <a:t>This report can be generated from EdSight. Again, districts are encouraged to generate these reports for their local schools to monitor student cohort performance on assessments. The last column in the table shows the average scale score. Refer to the CTAA Interpretative Guide to determine the range and description that aligns to the scale score.</a:t>
            </a:r>
          </a:p>
          <a:p>
            <a:endParaRPr lang="en-US" sz="1200" b="0" dirty="0">
              <a:latin typeface="+mn-lt"/>
            </a:endParaRPr>
          </a:p>
          <a:p>
            <a:r>
              <a:rPr lang="en-US" sz="1200" b="0" dirty="0">
                <a:latin typeface="+mn-lt"/>
              </a:rPr>
              <a:t>Based on the data, less than 95% students eligible for alternate assessments take the assessments. Participation rates are as low as 85% in Grade 11. What does this data look like locally in your district?</a:t>
            </a:r>
          </a:p>
          <a:p>
            <a:endParaRPr lang="en-US" sz="1200" b="0" dirty="0">
              <a:latin typeface="+mn-lt"/>
            </a:endParaRPr>
          </a:p>
          <a:p>
            <a:r>
              <a:rPr lang="en-US" sz="1200" b="0" dirty="0">
                <a:latin typeface="+mn-lt"/>
              </a:rPr>
              <a:t>Also look at the percent of students performing in each grade across performance categories. Notice the percent of students reaching Level 4.  When reviewing data locally, it might be worth determining if the student should be reconsidered to participate on the standard assessments. Performance levels should help teams align instructional goals and present levels of performance in the IEP to further identify a students specific goals and objectives.</a:t>
            </a:r>
            <a:endParaRPr lang="en-US" b="0" dirty="0"/>
          </a:p>
        </p:txBody>
      </p:sp>
      <p:sp>
        <p:nvSpPr>
          <p:cNvPr id="4" name="Slide Number Placeholder 3"/>
          <p:cNvSpPr>
            <a:spLocks noGrp="1"/>
          </p:cNvSpPr>
          <p:nvPr>
            <p:ph type="sldNum" sz="quarter" idx="5"/>
          </p:nvPr>
        </p:nvSpPr>
        <p:spPr/>
        <p:txBody>
          <a:bodyPr/>
          <a:lstStyle/>
          <a:p>
            <a:fld id="{7ED1907F-849C-8E44-AF63-27265B3C298A}" type="slidenum">
              <a:rPr lang="en-US" smtClean="0"/>
              <a:t>25</a:t>
            </a:fld>
            <a:endParaRPr lang="en-US" dirty="0"/>
          </a:p>
        </p:txBody>
      </p:sp>
    </p:spTree>
    <p:extLst>
      <p:ext uri="{BB962C8B-B14F-4D97-AF65-F5344CB8AC3E}">
        <p14:creationId xmlns:p14="http://schemas.microsoft.com/office/powerpoint/2010/main" val="1270605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r>
              <a:rPr lang="en-US" dirty="0">
                <a:hlinkClick r:id="rId3"/>
              </a:rPr>
              <a:t>Centralized Reporting System User Guide</a:t>
            </a:r>
            <a:endParaRPr lang="en-US" dirty="0"/>
          </a:p>
          <a:p>
            <a:r>
              <a:rPr lang="en-US" dirty="0"/>
              <a:t>Located on the Connecticut Comprehensive Assessment Program Portal, the Centralized Reporting System is available to district and school administrators that have a TIDE user account with associated permissions. This system allows administrators to view individual and aggregate school/district results for Smarter Balanced and NGSS summative and interim assessments, and alternate assessment data including the summative CAAELP, CTAA, and CTAS.</a:t>
            </a:r>
          </a:p>
        </p:txBody>
      </p:sp>
      <p:sp>
        <p:nvSpPr>
          <p:cNvPr id="4" name="Slide Number Placeholder 3"/>
          <p:cNvSpPr>
            <a:spLocks noGrp="1"/>
          </p:cNvSpPr>
          <p:nvPr>
            <p:ph type="sldNum" sz="quarter" idx="5"/>
          </p:nvPr>
        </p:nvSpPr>
        <p:spPr/>
        <p:txBody>
          <a:bodyPr/>
          <a:lstStyle/>
          <a:p>
            <a:fld id="{7ED1907F-849C-8E44-AF63-27265B3C298A}" type="slidenum">
              <a:rPr lang="en-US" smtClean="0"/>
              <a:t>26</a:t>
            </a:fld>
            <a:endParaRPr lang="en-US" dirty="0"/>
          </a:p>
        </p:txBody>
      </p:sp>
    </p:spTree>
    <p:extLst>
      <p:ext uri="{BB962C8B-B14F-4D97-AF65-F5344CB8AC3E}">
        <p14:creationId xmlns:p14="http://schemas.microsoft.com/office/powerpoint/2010/main" val="3501469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endParaRPr lang="en-US" dirty="0">
              <a:hlinkClick r:id="rId3"/>
            </a:endParaRPr>
          </a:p>
          <a:p>
            <a:r>
              <a:rPr lang="en-US" sz="1200" dirty="0">
                <a:latin typeface="+mn-lt"/>
                <a:hlinkClick r:id="rId4"/>
              </a:rPr>
              <a:t>Centralized Reporting System</a:t>
            </a:r>
            <a:r>
              <a:rPr lang="en-US" sz="1200" dirty="0">
                <a:latin typeface="+mn-lt"/>
              </a:rPr>
              <a:t>: Assessment Dashboard</a:t>
            </a:r>
          </a:p>
          <a:p>
            <a:r>
              <a:rPr lang="en-US" sz="1200" dirty="0">
                <a:latin typeface="+mn-lt"/>
              </a:rPr>
              <a:t>Here we see the CRS dashboard for students that took the alternate assessments during the 2024-25 school year. The image shows that the user can drill-down and look at high-level performance data by tested area. As a first glance, the data tells me which grades students in my district took the alternate assessments: Grades 3-6, 8, and 11. It also tells me the count and percent of students for applicable performance categories for math and ELA. CTAS is not shown here, but it would be available on the user’s dashboard for those students that took the alternate science in Grades 5, 8, and 11.</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27</a:t>
            </a:fld>
            <a:endParaRPr lang="en-US" dirty="0"/>
          </a:p>
        </p:txBody>
      </p:sp>
    </p:spTree>
    <p:extLst>
      <p:ext uri="{BB962C8B-B14F-4D97-AF65-F5344CB8AC3E}">
        <p14:creationId xmlns:p14="http://schemas.microsoft.com/office/powerpoint/2010/main" val="2991053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r>
              <a:rPr lang="en-US" sz="1200" dirty="0">
                <a:latin typeface="+mn-lt"/>
                <a:hlinkClick r:id="rId3"/>
              </a:rPr>
              <a:t>Centralized Reporting System</a:t>
            </a:r>
            <a:r>
              <a:rPr lang="en-US" sz="1200" dirty="0">
                <a:latin typeface="+mn-lt"/>
              </a:rPr>
              <a:t>: Group and Individual Performance (CTAS displayed)</a:t>
            </a:r>
            <a:endParaRPr lang="en-US" sz="1200" dirty="0">
              <a:latin typeface="+mn-lt"/>
              <a:hlinkClick r:id="rId4"/>
            </a:endParaRPr>
          </a:p>
          <a:p>
            <a:r>
              <a:rPr lang="en-US" dirty="0"/>
              <a:t>The CRS allows users to search aggregate data at the district or individual school or roster-level (if applicable), or drill down to the individual level.</a:t>
            </a:r>
          </a:p>
          <a:p>
            <a:r>
              <a:rPr lang="en-US" dirty="0"/>
              <a:t>Shown on this slide, the alternate science data is available by district, school, and roster. It provides the student count, average score, points possible, performance distribution, and specific performance for each science performance task. The image also shows a student's Individual Report for science. All ISRs can be downloaded and printed from CRS. Data can also be downloaded into an Excel file for further data analysis. Are your classroom teachers and TEAs using this data to help identify strengths and weaknesses in the area of science? Are teams using this data to determine alignment with curriculum and instructional expectations? If not, the possibilities are quite powerful. For example, educators can look at district, school, roster level data for each item across the 6 Performance Tasks. Which items or tasks did students struggle? Which items or areas of science were students most successful? How can this information be used to inform instruction?</a:t>
            </a:r>
          </a:p>
        </p:txBody>
      </p:sp>
      <p:sp>
        <p:nvSpPr>
          <p:cNvPr id="4" name="Slide Number Placeholder 3"/>
          <p:cNvSpPr>
            <a:spLocks noGrp="1"/>
          </p:cNvSpPr>
          <p:nvPr>
            <p:ph type="sldNum" sz="quarter" idx="5"/>
          </p:nvPr>
        </p:nvSpPr>
        <p:spPr/>
        <p:txBody>
          <a:bodyPr/>
          <a:lstStyle/>
          <a:p>
            <a:fld id="{7ED1907F-849C-8E44-AF63-27265B3C298A}" type="slidenum">
              <a:rPr lang="en-US" smtClean="0"/>
              <a:t>28</a:t>
            </a:fld>
            <a:endParaRPr lang="en-US" dirty="0"/>
          </a:p>
        </p:txBody>
      </p:sp>
    </p:spTree>
    <p:extLst>
      <p:ext uri="{BB962C8B-B14F-4D97-AF65-F5344CB8AC3E}">
        <p14:creationId xmlns:p14="http://schemas.microsoft.com/office/powerpoint/2010/main" val="3929555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Deirdre</a:t>
            </a:r>
          </a:p>
          <a:p>
            <a:r>
              <a:rPr lang="en-US" sz="1200" dirty="0">
                <a:latin typeface="+mn-lt"/>
                <a:hlinkClick r:id="rId3"/>
              </a:rPr>
              <a:t>Centralized Reporting System</a:t>
            </a:r>
            <a:r>
              <a:rPr lang="en-US" sz="1200" dirty="0">
                <a:latin typeface="+mn-lt"/>
              </a:rPr>
              <a:t>: CTAA Math and ELA ISR</a:t>
            </a:r>
          </a:p>
          <a:p>
            <a:endParaRPr lang="en-US" sz="1200" dirty="0">
              <a:latin typeface="+mn-lt"/>
            </a:endParaRPr>
          </a:p>
          <a:p>
            <a:r>
              <a:rPr lang="en-US" dirty="0"/>
              <a:t>Here is an image of a student's Individual Report for the CTAA. It shows the student's scale score and performance category for math and ELA as compared to the student's school.</a:t>
            </a:r>
          </a:p>
        </p:txBody>
      </p:sp>
      <p:sp>
        <p:nvSpPr>
          <p:cNvPr id="4" name="Slide Number Placeholder 3"/>
          <p:cNvSpPr>
            <a:spLocks noGrp="1"/>
          </p:cNvSpPr>
          <p:nvPr>
            <p:ph type="sldNum" sz="quarter" idx="5"/>
          </p:nvPr>
        </p:nvSpPr>
        <p:spPr/>
        <p:txBody>
          <a:bodyPr/>
          <a:lstStyle/>
          <a:p>
            <a:fld id="{7ED1907F-849C-8E44-AF63-27265B3C298A}" type="slidenum">
              <a:rPr lang="en-US" smtClean="0"/>
              <a:t>29</a:t>
            </a:fld>
            <a:endParaRPr lang="en-US" dirty="0"/>
          </a:p>
        </p:txBody>
      </p:sp>
    </p:spTree>
    <p:extLst>
      <p:ext uri="{BB962C8B-B14F-4D97-AF65-F5344CB8AC3E}">
        <p14:creationId xmlns:p14="http://schemas.microsoft.com/office/powerpoint/2010/main" val="90091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effectLst/>
                <a:latin typeface="Calibri" panose="020F0502020204030204" pitchFamily="34" charset="0"/>
              </a:rPr>
              <a:t>Deirdre</a:t>
            </a:r>
          </a:p>
          <a:p>
            <a:r>
              <a:rPr lang="en-US" b="1" i="0" u="none" strike="noStrike" dirty="0">
                <a:effectLst/>
                <a:latin typeface="Calibri" panose="020F0502020204030204" pitchFamily="34" charset="0"/>
              </a:rPr>
              <a:t>Overview of Today’s Presentation</a:t>
            </a:r>
          </a:p>
          <a:p>
            <a:r>
              <a:rPr lang="en-US" b="0" i="0" u="none" strike="noStrike" dirty="0">
                <a:solidFill>
                  <a:srgbClr val="000000"/>
                </a:solidFill>
                <a:effectLst/>
                <a:latin typeface="Aptos" panose="020B0004020202020204" pitchFamily="34" charset="0"/>
              </a:rPr>
              <a:t>In this presentation, we are going to review federal and state legislation that supports inclusive education, providing a free and appropriate education to students with disabilities, and those that support annual testing for students registered in the Connecticut Public School System. </a:t>
            </a:r>
          </a:p>
          <a:p>
            <a:endParaRPr lang="en-US" b="0" i="0" u="none" strike="noStrike" dirty="0">
              <a:solidFill>
                <a:srgbClr val="000000"/>
              </a:solidFill>
              <a:effectLst/>
              <a:latin typeface="Aptos" panose="020B0004020202020204" pitchFamily="34" charset="0"/>
            </a:endParaRPr>
          </a:p>
          <a:p>
            <a:r>
              <a:rPr lang="en-US" b="0" i="0" u="none" strike="noStrike" dirty="0">
                <a:solidFill>
                  <a:srgbClr val="000000"/>
                </a:solidFill>
                <a:effectLst/>
                <a:latin typeface="Aptos" panose="020B0004020202020204" pitchFamily="34" charset="0"/>
              </a:rPr>
              <a:t>We will also review the state and local monitoring of student participation on alternate assessments. We will show you the different data systems available to support this work.</a:t>
            </a:r>
          </a:p>
          <a:p>
            <a:endParaRPr lang="en-US" b="0" i="0" u="none" strike="noStrike" dirty="0">
              <a:solidFill>
                <a:srgbClr val="000000"/>
              </a:solidFill>
              <a:effectLst/>
              <a:latin typeface="Aptos" panose="020B0004020202020204" pitchFamily="34" charset="0"/>
            </a:endParaRPr>
          </a:p>
          <a:p>
            <a:r>
              <a:rPr lang="en-US" b="0" i="0" u="none" strike="noStrike" dirty="0">
                <a:solidFill>
                  <a:srgbClr val="000000"/>
                </a:solidFill>
                <a:effectLst/>
                <a:latin typeface="Aptos" panose="020B0004020202020204" pitchFamily="34" charset="0"/>
              </a:rPr>
              <a:t>We will then walk you through the review of eligibility criteria on alternate assessments in addition to exploring the design and purpose of alternate assessments.</a:t>
            </a:r>
          </a:p>
          <a:p>
            <a:endParaRPr lang="en-US" b="0" i="0" u="none" strike="noStrike" dirty="0">
              <a:solidFill>
                <a:srgbClr val="000000"/>
              </a:solidFill>
              <a:effectLst/>
              <a:latin typeface="Aptos" panose="020B0004020202020204" pitchFamily="34" charset="0"/>
            </a:endParaRPr>
          </a:p>
          <a:p>
            <a:r>
              <a:rPr lang="en-US" b="0" i="0" u="none" strike="noStrike" dirty="0">
                <a:solidFill>
                  <a:srgbClr val="000000"/>
                </a:solidFill>
                <a:effectLst/>
                <a:latin typeface="Aptos" panose="020B0004020202020204" pitchFamily="34" charset="0"/>
              </a:rPr>
              <a:t>Finally, we will explore best practices for teachers and school administrators supporting students with the most significant cognitive needs. We will offer suggestions for supporting students who don’t qualify for alternates.</a:t>
            </a:r>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a:t>
            </a:fld>
            <a:endParaRPr lang="en-US" dirty="0"/>
          </a:p>
        </p:txBody>
      </p:sp>
    </p:spTree>
    <p:extLst>
      <p:ext uri="{BB962C8B-B14F-4D97-AF65-F5344CB8AC3E}">
        <p14:creationId xmlns:p14="http://schemas.microsoft.com/office/powerpoint/2010/main" val="143374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Deirdre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Review of Alternate Assessment System: The Design, Purpose, and Eligibility Criteria</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orient you with the alternate assessment system, we will take a quick look at prevalence data from the 2024-25 school  year.</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30</a:t>
            </a:fld>
            <a:endParaRPr lang="en-US" dirty="0"/>
          </a:p>
        </p:txBody>
      </p:sp>
    </p:spTree>
    <p:extLst>
      <p:ext uri="{BB962C8B-B14F-4D97-AF65-F5344CB8AC3E}">
        <p14:creationId xmlns:p14="http://schemas.microsoft.com/office/powerpoint/2010/main" val="2268950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Deirdre</a:t>
            </a:r>
          </a:p>
          <a:p>
            <a:r>
              <a:rPr lang="en-US" sz="1200" b="1" dirty="0">
                <a:latin typeface="+mn-lt"/>
              </a:rPr>
              <a:t>Pyramid of Connecticut’s Statewide Assessment</a:t>
            </a:r>
            <a:endParaRPr lang="en-US" dirty="0"/>
          </a:p>
          <a:p>
            <a:r>
              <a:rPr lang="en-US" dirty="0"/>
              <a:t>We are now going to briefly discuss the purpose for alternate assessments.</a:t>
            </a:r>
          </a:p>
          <a:p>
            <a:endParaRPr lang="en-US" dirty="0"/>
          </a:p>
          <a:p>
            <a:r>
              <a:rPr lang="en-US" dirty="0">
                <a:solidFill>
                  <a:srgbClr val="000000"/>
                </a:solidFill>
              </a:rPr>
              <a:t>Most students enrolled in the Connecticut Public Schools will participate on standard assessments. As indicated by the bottom tier of this pyramid, a variety of accessibility supports are available to all students on statewide assessments.</a:t>
            </a:r>
          </a:p>
          <a:p>
            <a:endParaRPr lang="en-US" dirty="0">
              <a:solidFill>
                <a:srgbClr val="000000"/>
              </a:solidFill>
            </a:endParaRPr>
          </a:p>
          <a:p>
            <a:r>
              <a:rPr lang="en-US" dirty="0">
                <a:solidFill>
                  <a:srgbClr val="000000"/>
                </a:solidFill>
              </a:rPr>
              <a:t>For those students with IEPs/Section 504 Plans, a variety of embedded and non-embedded accommodations are available on statewide assessments, as indicated by the middle tier. At the top tier, the smallest percent of students, one-percent or less, will participate on alternate assessments.</a:t>
            </a:r>
          </a:p>
          <a:p>
            <a:endParaRPr lang="en-US" dirty="0">
              <a:solidFill>
                <a:srgbClr val="000000"/>
              </a:solidFill>
            </a:endParaRPr>
          </a:p>
          <a:p>
            <a:r>
              <a:rPr lang="en-US" dirty="0">
                <a:solidFill>
                  <a:srgbClr val="000000"/>
                </a:solidFill>
              </a:rPr>
              <a:t>Image of the Pyramid of Connecticut's Statewide Assessment System. The bottom tier shows the state's standard assessments. The middle tier shows that students can access the standard assessments with accommodations. The top tier shows the Connecticut Alternate Assessment System with a goal that 1% or less of the state's total tested population will participate on alternate assessments.</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31</a:t>
            </a:fld>
            <a:endParaRPr lang="en-US" dirty="0"/>
          </a:p>
        </p:txBody>
      </p:sp>
    </p:spTree>
    <p:extLst>
      <p:ext uri="{BB962C8B-B14F-4D97-AF65-F5344CB8AC3E}">
        <p14:creationId xmlns:p14="http://schemas.microsoft.com/office/powerpoint/2010/main" val="3014407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Ashley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Design of the Alternate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Connecticut Alternate Assessment System </a:t>
            </a:r>
            <a:r>
              <a:rPr lang="en-US" sz="1200" dirty="0">
                <a:solidFill>
                  <a:srgbClr val="000000"/>
                </a:solidFill>
                <a:effectLst/>
                <a:latin typeface="+mn-lt"/>
                <a:ea typeface="Calibri" panose="020F0502020204030204" pitchFamily="34" charset="0"/>
                <a:cs typeface="Times New Roman" panose="02020603050405020304" pitchFamily="18" charset="0"/>
              </a:rPr>
              <a:t>is designed to measure the knowledge and skills of students with the most significant cognitive disabilities as required by the IDEA and ESSA.  They support student independence to the greatest extent possible by making academic and language content accessible and the expected achievement levels appropriate.  These assessments adjust for the depth, or cognitive complexity of skills and abilities, within the grade level standards. The assessments measure fewer standards, and the content adjusts for difficulty and is scaffolded to support the diverse range of accessibility needs within this student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cs typeface="Times New Roman" panose="02020603050405020304" pitchFamily="18" charset="0"/>
              </a:rPr>
              <a:t>Additional Information:</a:t>
            </a:r>
            <a:endParaRPr lang="en-US" sz="1200" dirty="0">
              <a:latin typeface="+mn-lt"/>
            </a:endParaRPr>
          </a:p>
          <a:p>
            <a:endParaRPr lang="en-US" sz="1200" dirty="0">
              <a:latin typeface="+mn-lt"/>
            </a:endParaRPr>
          </a:p>
          <a:p>
            <a:r>
              <a:rPr lang="en-US" sz="1200" dirty="0">
                <a:latin typeface="+mn-lt"/>
              </a:rPr>
              <a:t>Depth- refers to how much of a single skill is measured by an item; for example, a deeper level item may address both description and dialogue narrative techniques whereas an item of less depth may only address description.</a:t>
            </a:r>
          </a:p>
          <a:p>
            <a:endParaRPr lang="en-US" sz="1200" dirty="0">
              <a:latin typeface="+mn-lt"/>
            </a:endParaRPr>
          </a:p>
          <a:p>
            <a:r>
              <a:rPr lang="en-US" sz="1200" dirty="0">
                <a:latin typeface="+mn-lt"/>
              </a:rPr>
              <a:t>Breadth- refers to the scope or range of the content standards covered by the items in the AA-AAAS. In some cases, the AA-AAAS may cover the same content standards as the general assessment (perhaps, the essence of those standards).</a:t>
            </a:r>
          </a:p>
          <a:p>
            <a:endParaRPr lang="en-US" sz="1200" dirty="0">
              <a:latin typeface="+mn-lt"/>
            </a:endParaRPr>
          </a:p>
          <a:p>
            <a:r>
              <a:rPr lang="en-US" sz="1200" dirty="0">
                <a:latin typeface="+mn-lt"/>
              </a:rPr>
              <a:t>Complexity-refers specifically to the format of the passages, items, tasks with built in scaffolding (documented in the secure Directions for Test Administration- applicable to the CTAA Math and ELA; and the CTAS Performance Task script read by the teacher).  </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32</a:t>
            </a:fld>
            <a:endParaRPr lang="en-US" dirty="0"/>
          </a:p>
        </p:txBody>
      </p:sp>
    </p:spTree>
    <p:extLst>
      <p:ext uri="{BB962C8B-B14F-4D97-AF65-F5344CB8AC3E}">
        <p14:creationId xmlns:p14="http://schemas.microsoft.com/office/powerpoint/2010/main" val="379042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Ashley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Alternate Assessment Incorporates</a:t>
            </a:r>
          </a:p>
          <a:p>
            <a:r>
              <a:rPr lang="en-US" b="0" i="0" dirty="0">
                <a:solidFill>
                  <a:srgbClr val="000000"/>
                </a:solidFill>
                <a:effectLst/>
                <a:latin typeface="Calibri"/>
                <a:ea typeface="Calibri"/>
                <a:cs typeface="Calibri"/>
              </a:rPr>
              <a:t>The combination of accessibility features, optimal testing conditions, and accommodations are incorporated within the alternate assessment design and are intended to maximize students’ test access and performance.</a:t>
            </a:r>
          </a:p>
          <a:p>
            <a:endParaRPr lang="en-US" dirty="0">
              <a:solidFill>
                <a:srgbClr val="000000"/>
              </a:solidFill>
            </a:endParaRPr>
          </a:p>
          <a:p>
            <a:endParaRPr lang="en-US" dirty="0">
              <a:solidFill>
                <a:srgbClr val="000000"/>
              </a:solidFill>
            </a:endParaRPr>
          </a:p>
          <a:p>
            <a:r>
              <a:rPr lang="en-US" dirty="0">
                <a:solidFill>
                  <a:srgbClr val="000000"/>
                </a:solidFill>
              </a:rPr>
              <a:t>Additional Information:</a:t>
            </a:r>
            <a:endParaRPr lang="en-US" dirty="0"/>
          </a:p>
          <a:p>
            <a:endParaRPr lang="en-US" dirty="0">
              <a:solidFill>
                <a:srgbClr val="000000"/>
              </a:solidFill>
              <a:latin typeface="+mn-lt"/>
              <a:cs typeface="Calibri"/>
            </a:endParaRPr>
          </a:p>
          <a:p>
            <a:pPr algn="l"/>
            <a:r>
              <a:rPr lang="en-US" b="0" i="0" dirty="0">
                <a:solidFill>
                  <a:srgbClr val="000000"/>
                </a:solidFill>
                <a:effectLst/>
                <a:latin typeface="Calibri"/>
                <a:cs typeface="Calibri"/>
              </a:rPr>
              <a:t>Connecticut Alternate Assessments are designed to include:</a:t>
            </a:r>
            <a:endParaRPr lang="en-US" b="0" i="0" dirty="0">
              <a:solidFill>
                <a:srgbClr val="000000"/>
              </a:solidFill>
              <a:effectLst/>
              <a:latin typeface="Calibri"/>
              <a:ea typeface="Calibri"/>
              <a:cs typeface="Calibri"/>
            </a:endParaRPr>
          </a:p>
          <a:p>
            <a:pPr algn="l" rtl="0" fontAlgn="base">
              <a:buFont typeface="Arial" panose="020B0604020202020204" pitchFamily="34" charset="0"/>
              <a:buChar char="•"/>
            </a:pPr>
            <a:r>
              <a:rPr lang="en-US" b="0" i="0" dirty="0">
                <a:solidFill>
                  <a:srgbClr val="000000"/>
                </a:solidFill>
                <a:effectLst/>
                <a:latin typeface="Calibri"/>
                <a:ea typeface="Calibri"/>
                <a:cs typeface="Calibri"/>
              </a:rPr>
              <a:t>optimal testing conditions that must be provided to all students who take the test; ​</a:t>
            </a:r>
          </a:p>
          <a:p>
            <a:pPr algn="l" rtl="0" fontAlgn="base">
              <a:buFont typeface="Arial" panose="020B0604020202020204" pitchFamily="34" charset="0"/>
              <a:buChar char="•"/>
            </a:pPr>
            <a:r>
              <a:rPr lang="en-US" b="0" i="0" dirty="0">
                <a:solidFill>
                  <a:srgbClr val="000000"/>
                </a:solidFill>
                <a:effectLst/>
                <a:latin typeface="Calibri"/>
                <a:ea typeface="Calibri"/>
                <a:cs typeface="Calibri"/>
              </a:rPr>
              <a:t>accessibility features that must be provided to students as needed; and ​</a:t>
            </a:r>
          </a:p>
          <a:p>
            <a:pPr algn="l" rtl="0" fontAlgn="base">
              <a:buFont typeface="Arial" panose="020B0604020202020204" pitchFamily="34" charset="0"/>
              <a:buChar char="•"/>
            </a:pPr>
            <a:r>
              <a:rPr lang="en-US" b="0" i="0" dirty="0">
                <a:solidFill>
                  <a:srgbClr val="000000"/>
                </a:solidFill>
                <a:effectLst/>
                <a:latin typeface="Calibri"/>
                <a:ea typeface="Calibri"/>
                <a:cs typeface="Calibri"/>
              </a:rPr>
              <a:t>accommodations that students must receive as specified in their IEPs.​</a:t>
            </a:r>
          </a:p>
          <a:p>
            <a:pPr algn="l" rtl="0" fontAlgn="base"/>
            <a:r>
              <a:rPr lang="en-US" b="0" i="0" dirty="0">
                <a:solidFill>
                  <a:srgbClr val="000000"/>
                </a:solidFill>
                <a:effectLst/>
                <a:highlight>
                  <a:srgbClr val="D0D8E8"/>
                </a:highlight>
                <a:latin typeface="Calibri"/>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33</a:t>
            </a:fld>
            <a:endParaRPr lang="en-US" dirty="0"/>
          </a:p>
        </p:txBody>
      </p:sp>
    </p:spTree>
    <p:extLst>
      <p:ext uri="{BB962C8B-B14F-4D97-AF65-F5344CB8AC3E}">
        <p14:creationId xmlns:p14="http://schemas.microsoft.com/office/powerpoint/2010/main" val="677464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Ashley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The Alternate Assessment is Comprised of Three Assessments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Nearly all students with disabilities should be expected to make academic progress measured against grade-level achievement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All</a:t>
            </a:r>
            <a:r>
              <a:rPr lang="en-US" sz="1200" dirty="0">
                <a:effectLst/>
                <a:latin typeface="+mn-lt"/>
                <a:ea typeface="Calibri" panose="020F0502020204030204" pitchFamily="34" charset="0"/>
                <a:cs typeface="Times New Roman" panose="02020603050405020304" pitchFamily="18" charset="0"/>
              </a:rPr>
              <a:t> Connecticut public school students are expected to be provided instruction aligned to the Connecticut Core Standards and the Next Generation Science Standards. The subtests within the Connecticut Alternate Assessment System are derived from the CCS, NGSS, or CELP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The CTAA assesses grade-level content linked to and derived from the CCS, which are the academic standards for English language arts and mathematics expected for all Connecticut students.  The IEP goals and objectives should be based on the general education curriculum defined in the CCS for all Connecticut students.  The CTAA has been developed to ensure that all eligible students with significant cognitive disabilities are able to participate in an assessment that is a measure of what they know and can do in relation to the grade-level CCS.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Similarly, eligible students with significant cognitive disabilities in Grades 5, 8, and 11 are assessed in science using the CTAS, which is aligned to the grade-level NGSS allowing students to access the content and demonstrate what they know and can do related to grade-level science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Finally, eligible students who are identified as EL/ML in the public school system are expected to demonstrate their English language proficiency skills annually. The CELP standards describe the language necessary for students to complete grade-appropriate tasks, while continually developing English proficiency. Content aligned to and derived from the CELP standards define the tested domains of listening, speaking, reading, and writing. The IEP goals and objectives include supports for English language development for these eligible students. The CAAELP assessment provides eligible students identified as EL/ML with significant cognitive disabilities the ability to participate in an assessment that measures what they know and can do in relation to the CELP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34</a:t>
            </a:fld>
            <a:endParaRPr lang="en-US" dirty="0"/>
          </a:p>
        </p:txBody>
      </p:sp>
    </p:spTree>
    <p:extLst>
      <p:ext uri="{BB962C8B-B14F-4D97-AF65-F5344CB8AC3E}">
        <p14:creationId xmlns:p14="http://schemas.microsoft.com/office/powerpoint/2010/main" val="3000197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Ashley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Eligibility in CT-SEDS</a:t>
            </a:r>
          </a:p>
          <a:p>
            <a:r>
              <a:rPr lang="en-US" dirty="0"/>
              <a:t>To determine eligibility, PPTs will complete the Connecticut Alternate Assessment System Eligibility Form located within CT-SEDS.</a:t>
            </a:r>
          </a:p>
          <a:p>
            <a:r>
              <a:rPr lang="en-US" dirty="0"/>
              <a:t>Teams will select the District and State testing tile to locate this form. Once on this tile, in the state testing portion, they will see this question “Is the student being considered for participation in the Connecticut Alternate Assessment System?”</a:t>
            </a:r>
          </a:p>
          <a:p>
            <a:endParaRPr lang="en-US" dirty="0"/>
          </a:p>
          <a:p>
            <a:r>
              <a:rPr lang="en-US" dirty="0"/>
              <a:t>Teams can print out a hard copy Connecticut Alternate Assessment System Eligibility Form from the portal to use as a planning tool to facilitate discussions and aid in determining eligibility.</a:t>
            </a:r>
          </a:p>
          <a:p>
            <a:r>
              <a:rPr lang="en-US" dirty="0">
                <a:hlinkClick r:id="rId3"/>
              </a:rPr>
              <a:t>Connecticut Alternate Assessment Eligibility Form</a:t>
            </a:r>
            <a:endParaRPr lang="en-US" dirty="0"/>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35</a:t>
            </a:fld>
            <a:endParaRPr lang="en-US" dirty="0"/>
          </a:p>
        </p:txBody>
      </p:sp>
    </p:spTree>
    <p:extLst>
      <p:ext uri="{BB962C8B-B14F-4D97-AF65-F5344CB8AC3E}">
        <p14:creationId xmlns:p14="http://schemas.microsoft.com/office/powerpoint/2010/main" val="2542374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Ashley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Eligibility in CT-SEDS</a:t>
            </a:r>
          </a:p>
          <a:p>
            <a:r>
              <a:rPr lang="en-US" dirty="0"/>
              <a:t>If the student is being considered for participation in the alternate assessment, the team will select “yes” and save the record. Then, the Connecticut Alternate Assessment System Eligibility Form will populate on the page (as shown on this slide). </a:t>
            </a:r>
          </a:p>
          <a:p>
            <a:endParaRPr lang="en-US" dirty="0"/>
          </a:p>
          <a:p>
            <a:r>
              <a:rPr lang="en-US" dirty="0"/>
              <a:t>The PPT must review and complete the eligibility form as part of the annual PPT process. If based on substantiated evidence, the student qualifies for the assessment, the team will select the Verification box and save.  When the IEP is finalized and implemented, the alternate assessment data will sync to TIDE by populating the Alternate Assessment Indicator on the student’s TIDE dashboard.</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36</a:t>
            </a:fld>
            <a:endParaRPr lang="en-US" dirty="0"/>
          </a:p>
        </p:txBody>
      </p:sp>
    </p:spTree>
    <p:extLst>
      <p:ext uri="{BB962C8B-B14F-4D97-AF65-F5344CB8AC3E}">
        <p14:creationId xmlns:p14="http://schemas.microsoft.com/office/powerpoint/2010/main" val="1238555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Ashley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ED1907F-849C-8E44-AF63-27265B3C298A}" type="slidenum">
              <a:rPr lang="en-US" smtClean="0"/>
              <a:t>37</a:t>
            </a:fld>
            <a:endParaRPr lang="en-US" dirty="0"/>
          </a:p>
        </p:txBody>
      </p:sp>
    </p:spTree>
    <p:extLst>
      <p:ext uri="{BB962C8B-B14F-4D97-AF65-F5344CB8AC3E}">
        <p14:creationId xmlns:p14="http://schemas.microsoft.com/office/powerpoint/2010/main" val="1673930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Ashley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The Alternate Assessment Criteria</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chemeClr val="tx1"/>
                </a:solidFill>
                <a:latin typeface="+mn-lt"/>
                <a:cs typeface="Arial" panose="020B0604020202020204" pitchFamily="34" charset="0"/>
              </a:rPr>
              <a:t>As stated by federal law and regulations, only those students who have the "most significant cognitive disabilities" should participate in the Connecticut Alternate Assessment System. But, what does "the most significant cognitive disabilities" really mean? We need to explore this in more depth because there is </a:t>
            </a:r>
            <a:r>
              <a:rPr lang="en-US" sz="1200" b="1" baseline="0" dirty="0">
                <a:solidFill>
                  <a:schemeClr val="tx1"/>
                </a:solidFill>
                <a:latin typeface="+mn-lt"/>
                <a:cs typeface="Arial" panose="020B0604020202020204" pitchFamily="34" charset="0"/>
              </a:rPr>
              <a:t>no special education category </a:t>
            </a:r>
            <a:r>
              <a:rPr lang="en-US" sz="1200" b="0" baseline="0" dirty="0">
                <a:solidFill>
                  <a:schemeClr val="tx1"/>
                </a:solidFill>
                <a:latin typeface="+mn-lt"/>
                <a:cs typeface="Arial" panose="020B0604020202020204" pitchFamily="34" charset="0"/>
              </a:rPr>
              <a:t>of "most significant cognitive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chemeClr val="tx1"/>
                </a:solidFill>
                <a:latin typeface="+mn-lt"/>
                <a:cs typeface="Arial" panose="020B0604020202020204" pitchFamily="34" charset="0"/>
              </a:rPr>
              <a:t>Teams need to ensure that  eligibility is not based on a student’s IDEA disability category, EL/ML status, previous low achievement, or the need for accessibility features to access general summative assessments.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chemeClr val="tx1"/>
                </a:solidFill>
                <a:latin typeface="+mn-lt"/>
                <a:cs typeface="Arial" panose="020B0604020202020204" pitchFamily="34" charset="0"/>
              </a:rPr>
              <a:t>Because not all students who have an intellectual disability meet the criteria for a significant cognitive disability, teams need to be aware of accessibility features that may provide them access to general state summative assessments. If teams have questions regarding this, please reach out to the CSDE.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chemeClr val="tx1"/>
                </a:solidFill>
                <a:latin typeface="+mn-lt"/>
                <a:cs typeface="Arial" panose="020B0604020202020204" pitchFamily="34" charset="0"/>
              </a:rPr>
              <a:t>Additional 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chemeClr val="tx1"/>
                </a:solidFill>
                <a:latin typeface="+mn-lt"/>
                <a:cs typeface="Arial" panose="020B0604020202020204" pitchFamily="34" charset="0"/>
              </a:rPr>
              <a:t>One of the things that we know is that most of the students who do appropriately participate in the Connecticut Alternate Assessment System have the IDEA categorical labels of intellectual disabilities, autism, and multiple disabilities </a:t>
            </a:r>
            <a:r>
              <a:rPr lang="en-US" sz="1200" b="1" baseline="0" dirty="0">
                <a:solidFill>
                  <a:schemeClr val="tx1"/>
                </a:solidFill>
                <a:latin typeface="+mn-lt"/>
                <a:cs typeface="Arial" panose="020B0604020202020204" pitchFamily="34" charset="0"/>
              </a:rPr>
              <a:t>BUT </a:t>
            </a:r>
            <a:r>
              <a:rPr lang="en-US" sz="1200" b="0" baseline="0" dirty="0">
                <a:solidFill>
                  <a:schemeClr val="tx1"/>
                </a:solidFill>
                <a:latin typeface="+mn-lt"/>
                <a:cs typeface="Arial" panose="020B0604020202020204" pitchFamily="34" charset="0"/>
              </a:rPr>
              <a:t>it is critical to remember that </a:t>
            </a:r>
            <a:r>
              <a:rPr lang="en-US" sz="1200" b="1" baseline="0" dirty="0">
                <a:solidFill>
                  <a:schemeClr val="tx1"/>
                </a:solidFill>
                <a:latin typeface="+mn-lt"/>
                <a:cs typeface="Arial" panose="020B0604020202020204" pitchFamily="34" charset="0"/>
              </a:rPr>
              <a:t>not all </a:t>
            </a:r>
            <a:r>
              <a:rPr lang="en-US" sz="1200" b="0" baseline="0" dirty="0">
                <a:solidFill>
                  <a:schemeClr val="tx1"/>
                </a:solidFill>
                <a:latin typeface="+mn-lt"/>
                <a:cs typeface="Arial" panose="020B0604020202020204" pitchFamily="34" charset="0"/>
              </a:rPr>
              <a:t>of the students with these labels should be assigned to the Connecticut Alternate Assessment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38</a:t>
            </a:fld>
            <a:endParaRPr lang="en-US" dirty="0"/>
          </a:p>
        </p:txBody>
      </p:sp>
    </p:spTree>
    <p:extLst>
      <p:ext uri="{BB962C8B-B14F-4D97-AF65-F5344CB8AC3E}">
        <p14:creationId xmlns:p14="http://schemas.microsoft.com/office/powerpoint/2010/main" val="1555466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Ashley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What are the characteristics of a student with the most significant cognitive disabilities?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chemeClr val="tx1"/>
                </a:solidFill>
                <a:latin typeface="+mn-lt"/>
                <a:cs typeface="Arial" panose="020B0604020202020204" pitchFamily="34" charset="0"/>
              </a:rPr>
              <a:t>Another thing that we know is that many of the students who do appropriately participate in the Connecticut Alternate Assessment System come to kindergarten already having been identified for special education services to support their intellectual and functional adaptive behavior dynamic needs.  Of course, </a:t>
            </a:r>
            <a:r>
              <a:rPr lang="en-US" sz="1200" b="1" baseline="0" dirty="0">
                <a:solidFill>
                  <a:schemeClr val="tx1"/>
                </a:solidFill>
                <a:latin typeface="+mn-lt"/>
                <a:cs typeface="Arial" panose="020B0604020202020204" pitchFamily="34" charset="0"/>
              </a:rPr>
              <a:t>not all </a:t>
            </a:r>
            <a:r>
              <a:rPr lang="en-US" sz="1200" b="0" baseline="0" dirty="0">
                <a:solidFill>
                  <a:schemeClr val="tx1"/>
                </a:solidFill>
                <a:latin typeface="+mn-lt"/>
                <a:cs typeface="Arial" panose="020B0604020202020204" pitchFamily="34" charset="0"/>
              </a:rPr>
              <a:t>of these students should take the Connecticut Alternate Assessments. Once again, we need to consider the continuum of services and the student’s unique learning profile.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Students may often use augmentative communication devices or assistive technology for access to their environment, daily living, and instruction. Communication and assistive technology should be considered from Pre-K and beyond, even if communication is at the “cause and effect” or  low-tech levels. </a:t>
            </a:r>
          </a:p>
          <a:p>
            <a:endParaRPr lang="en-US" dirty="0">
              <a:latin typeface="+mn-lt"/>
            </a:endParaRPr>
          </a:p>
          <a:p>
            <a:r>
              <a:rPr lang="en-US" dirty="0">
                <a:latin typeface="+mn-lt"/>
              </a:rPr>
              <a:t>These characteristics should be documented and evident in the student’s programming and throughout the IEP. </a:t>
            </a:r>
          </a:p>
          <a:p>
            <a:endParaRPr lang="en-US" dirty="0">
              <a:latin typeface="+mn-lt"/>
            </a:endParaRPr>
          </a:p>
          <a:p>
            <a:pPr algn="l" rtl="0" fontAlgn="base"/>
            <a:endParaRPr lang="en-US" sz="1200" b="0" i="0" u="none" strike="noStrike" dirty="0">
              <a:solidFill>
                <a:srgbClr val="000000"/>
              </a:solidFill>
              <a:effectLst/>
              <a:highlight>
                <a:srgbClr val="F5F5F5"/>
              </a:highlight>
              <a:latin typeface="+mn-lt"/>
            </a:endParaRPr>
          </a:p>
          <a:p>
            <a:pPr>
              <a:defRPr/>
            </a:pPr>
            <a:endParaRPr lang="en-US" dirty="0">
              <a:latin typeface="+mn-lt"/>
            </a:endParaRPr>
          </a:p>
          <a:p>
            <a:pPr>
              <a:defRPr/>
            </a:pPr>
            <a:r>
              <a:rPr lang="en-US" dirty="0">
                <a:latin typeface="+mn-lt"/>
              </a:rPr>
              <a:t>Additional Information:</a:t>
            </a:r>
          </a:p>
          <a:p>
            <a:pPr>
              <a:defRPr/>
            </a:pPr>
            <a:r>
              <a:rPr lang="en-US" dirty="0">
                <a:latin typeface="+mn-lt"/>
              </a:rPr>
              <a:t>Students with significant cognitive disabilities are a relatively small population who: (1) are identified with one or more of the existing categories of disability under the IDEA (for example: intellectually disabled, autism, multiple disabilities, and traumatic brain injury, which are the most common); and (2) have cognitive impairments that may prevent them from attaining grade-level achievement standards, even with systematic instruction and accommodations. Additionally, student records indicate a pervasive disability or multiple disabilities that significantly impact intellectual functioning and functional adaptive behavior defined as essential for someone to live independently and to function safely in daily life.</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39</a:t>
            </a:fld>
            <a:endParaRPr lang="en-US" dirty="0"/>
          </a:p>
        </p:txBody>
      </p:sp>
    </p:spTree>
    <p:extLst>
      <p:ext uri="{BB962C8B-B14F-4D97-AF65-F5344CB8AC3E}">
        <p14:creationId xmlns:p14="http://schemas.microsoft.com/office/powerpoint/2010/main" val="227501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effectLst/>
                <a:latin typeface="Calibri" panose="020F0502020204030204" pitchFamily="34" charset="0"/>
              </a:rPr>
              <a:t>Deirdre</a:t>
            </a:r>
          </a:p>
          <a:p>
            <a:r>
              <a:rPr lang="en-US" sz="1200" b="1" dirty="0">
                <a:latin typeface="Calibri" panose="020F0502020204030204" pitchFamily="34" charset="0"/>
              </a:rPr>
              <a:t>Inclusive Education</a:t>
            </a:r>
            <a:endParaRPr lang="en-US" b="1" dirty="0"/>
          </a:p>
        </p:txBody>
      </p:sp>
      <p:sp>
        <p:nvSpPr>
          <p:cNvPr id="4" name="Slide Number Placeholder 3"/>
          <p:cNvSpPr>
            <a:spLocks noGrp="1"/>
          </p:cNvSpPr>
          <p:nvPr>
            <p:ph type="sldNum" sz="quarter" idx="5"/>
          </p:nvPr>
        </p:nvSpPr>
        <p:spPr/>
        <p:txBody>
          <a:bodyPr/>
          <a:lstStyle/>
          <a:p>
            <a:fld id="{7ED1907F-849C-8E44-AF63-27265B3C298A}" type="slidenum">
              <a:rPr lang="en-US" smtClean="0"/>
              <a:t>4</a:t>
            </a:fld>
            <a:endParaRPr lang="en-US" dirty="0"/>
          </a:p>
        </p:txBody>
      </p:sp>
    </p:spTree>
    <p:extLst>
      <p:ext uri="{BB962C8B-B14F-4D97-AF65-F5344CB8AC3E}">
        <p14:creationId xmlns:p14="http://schemas.microsoft.com/office/powerpoint/2010/main" val="2505716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Ashley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What are the characteristics of a student with the most significant cognitive disabilities?</a:t>
            </a:r>
            <a:endParaRPr lang="en-US" dirty="0"/>
          </a:p>
          <a:p>
            <a:pPr>
              <a:defRPr/>
            </a:pPr>
            <a:r>
              <a:rPr lang="en-US" dirty="0">
                <a:latin typeface="+mn-lt"/>
              </a:rPr>
              <a:t>Additionally, the following characteristics of a student with the most significant cognitive disabilities will need to be </a:t>
            </a:r>
            <a:r>
              <a:rPr lang="en-US" dirty="0"/>
              <a:t>reviewed and</a:t>
            </a:r>
            <a:r>
              <a:rPr lang="en-US" dirty="0">
                <a:latin typeface="+mn-lt"/>
              </a:rPr>
              <a:t> documented as part of the Connecticut Alternate Assessment Eligibility Form. </a:t>
            </a:r>
          </a:p>
          <a:p>
            <a:pPr>
              <a:defRPr/>
            </a:pPr>
            <a:endParaRPr lang="en-US" dirty="0">
              <a:latin typeface="+mn-lt"/>
            </a:endParaRPr>
          </a:p>
          <a:p>
            <a:pPr marL="171450" indent="-171450">
              <a:buFont typeface="Arial" panose="020B0604020202020204" pitchFamily="34" charset="0"/>
              <a:buChar char="•"/>
              <a:defRPr/>
            </a:pPr>
            <a:r>
              <a:rPr lang="en-US" dirty="0">
                <a:latin typeface="+mn-lt"/>
              </a:rPr>
              <a:t>Students that are identified with one or more of the existing categories of disability under the IDEA </a:t>
            </a:r>
          </a:p>
          <a:p>
            <a:pPr marL="171450" indent="-171450">
              <a:buFont typeface="Arial" panose="020B0604020202020204" pitchFamily="34" charset="0"/>
              <a:buChar char="•"/>
              <a:defRPr/>
            </a:pPr>
            <a:r>
              <a:rPr lang="en-US" dirty="0">
                <a:latin typeface="+mn-lt"/>
              </a:rPr>
              <a:t>Student has a significant Intellectual Impairment</a:t>
            </a:r>
          </a:p>
          <a:p>
            <a:pPr marL="171450" indent="-171450">
              <a:buFont typeface="Arial" panose="020B0604020202020204" pitchFamily="34" charset="0"/>
              <a:buChar char="•"/>
            </a:pPr>
            <a:r>
              <a:rPr lang="en-US" dirty="0">
                <a:latin typeface="+mn-lt"/>
              </a:rPr>
              <a:t>Student has functional adaptive skills are well below age level expectations</a:t>
            </a:r>
          </a:p>
          <a:p>
            <a:pPr marL="171450" indent="-171450">
              <a:buFont typeface="Arial" panose="020B0604020202020204" pitchFamily="34" charset="0"/>
              <a:buChar char="•"/>
            </a:pPr>
            <a:r>
              <a:rPr lang="en-US" b="0" i="0" dirty="0">
                <a:effectLst/>
                <a:latin typeface="+mn-lt"/>
              </a:rPr>
              <a:t>Student requires intensive instruction and significant supports</a:t>
            </a:r>
            <a:endParaRPr lang="en-US"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solidFill>
                  <a:schemeClr val="tx1"/>
                </a:solidFill>
                <a:latin typeface="+mn-lt"/>
                <a:cs typeface="Arial" panose="020B0604020202020204" pitchFamily="34" charset="0"/>
              </a:rPr>
              <a:t>As you can tell from what we know, the decision about which students should participate in the Connecticut Alternate Assessment System is often a very difficult decision. </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40</a:t>
            </a:fld>
            <a:endParaRPr lang="en-US" dirty="0"/>
          </a:p>
        </p:txBody>
      </p:sp>
    </p:spTree>
    <p:extLst>
      <p:ext uri="{BB962C8B-B14F-4D97-AF65-F5344CB8AC3E}">
        <p14:creationId xmlns:p14="http://schemas.microsoft.com/office/powerpoint/2010/main" val="2565748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Deirdre</a:t>
            </a:r>
          </a:p>
          <a:p>
            <a:r>
              <a:rPr lang="en-US" sz="1200" b="1" dirty="0">
                <a:latin typeface="+mn-lt"/>
              </a:rPr>
              <a:t>An In-Depth Look at Eligibility Criteria</a:t>
            </a:r>
          </a:p>
          <a:p>
            <a:r>
              <a:rPr lang="en-US" dirty="0">
                <a:hlinkClick r:id="rId3"/>
              </a:rPr>
              <a:t>Annotated Connecticut Alternate Assessment Eligibility Form</a:t>
            </a:r>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41</a:t>
            </a:fld>
            <a:endParaRPr lang="en-US" dirty="0"/>
          </a:p>
        </p:txBody>
      </p:sp>
    </p:spTree>
    <p:extLst>
      <p:ext uri="{BB962C8B-B14F-4D97-AF65-F5344CB8AC3E}">
        <p14:creationId xmlns:p14="http://schemas.microsoft.com/office/powerpoint/2010/main" val="3604330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cs typeface="Calibri"/>
              </a:rPr>
              <a:t>Deirdre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cs typeface="Calibri"/>
              </a:rPr>
              <a:t>Although</a:t>
            </a:r>
            <a:r>
              <a:rPr lang="en-US" sz="1200" b="0" i="0" u="none" strike="noStrike" dirty="0">
                <a:solidFill>
                  <a:srgbClr val="000000"/>
                </a:solidFill>
                <a:effectLst/>
                <a:latin typeface="+mn-lt"/>
                <a:cs typeface="Calibri"/>
              </a:rPr>
              <a:t>, there is no federal restriction on the primary disability category for participation in an alternate assessment, students with certain disability categories (for example intellectual disability, multiple disabilities, autism, or traumatic brain injury) are more likely to meet eligibility criteria. </a:t>
            </a:r>
            <a:endParaRPr lang="en-US" sz="1200" dirty="0">
              <a:latin typeface="+mn-lt"/>
            </a:endParaRPr>
          </a:p>
          <a:p>
            <a:pPr>
              <a:defRPr/>
            </a:pP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42</a:t>
            </a:fld>
            <a:endParaRPr lang="en-US" dirty="0"/>
          </a:p>
        </p:txBody>
      </p:sp>
    </p:spTree>
    <p:extLst>
      <p:ext uri="{BB962C8B-B14F-4D97-AF65-F5344CB8AC3E}">
        <p14:creationId xmlns:p14="http://schemas.microsoft.com/office/powerpoint/2010/main" val="1280744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Deirdre</a:t>
            </a:r>
          </a:p>
          <a:p>
            <a:r>
              <a:rPr lang="en-US" sz="1200" b="1" dirty="0">
                <a:latin typeface="+mn-lt"/>
              </a:rPr>
              <a:t>Eligibility Criteria #1 Student has an Intellectual Impairment</a:t>
            </a:r>
          </a:p>
          <a:p>
            <a:r>
              <a:rPr lang="en-US" sz="1200" b="1" dirty="0">
                <a:latin typeface="+mn-lt"/>
              </a:rPr>
              <a:t>First, the team must establish that the student has an intellectual impairment.</a:t>
            </a:r>
          </a:p>
          <a:p>
            <a:r>
              <a:rPr lang="en-US" dirty="0">
                <a:latin typeface="+mn-lt"/>
              </a:rPr>
              <a:t>This determination is documented through an assessment of cognitive functioning, that places the individual significantly below age/grade-level expectations.</a:t>
            </a:r>
          </a:p>
          <a:p>
            <a:r>
              <a:rPr lang="en-US" dirty="0">
                <a:latin typeface="+mn-lt"/>
              </a:rPr>
              <a:t>Results of cognitive testing (e.g., Full-Scale IQ score&lt;70).</a:t>
            </a:r>
          </a:p>
          <a:p>
            <a:endParaRPr lang="en-US" dirty="0">
              <a:latin typeface="+mn-lt"/>
            </a:endParaRPr>
          </a:p>
          <a:p>
            <a:r>
              <a:rPr lang="en-US" dirty="0">
                <a:latin typeface="+mn-lt"/>
              </a:rPr>
              <a:t>Assessment results should be within 3 years of the triennial IEP.</a:t>
            </a:r>
          </a:p>
          <a:p>
            <a:endParaRPr lang="en-US" dirty="0">
              <a:latin typeface="+mn-lt"/>
            </a:endParaRPr>
          </a:p>
          <a:p>
            <a:r>
              <a:rPr lang="en-US" dirty="0">
                <a:latin typeface="+mn-lt"/>
              </a:rPr>
              <a:t>In the absence of cognitive assessments, the PPT must determine there is evidence throughout other areas of the plan that substantiates a significant cognitive disability.</a:t>
            </a:r>
          </a:p>
          <a:p>
            <a:endParaRPr lang="en-US" dirty="0"/>
          </a:p>
          <a:p>
            <a:r>
              <a:rPr lang="en-US" dirty="0"/>
              <a:t>Also shown on this slide is a list of Cognitive Assessments commonly used. Refer to the Connecticut Alternate Assessment Eligibility Form for details.</a:t>
            </a:r>
          </a:p>
        </p:txBody>
      </p:sp>
      <p:sp>
        <p:nvSpPr>
          <p:cNvPr id="4" name="Slide Number Placeholder 3"/>
          <p:cNvSpPr>
            <a:spLocks noGrp="1"/>
          </p:cNvSpPr>
          <p:nvPr>
            <p:ph type="sldNum" sz="quarter" idx="5"/>
          </p:nvPr>
        </p:nvSpPr>
        <p:spPr/>
        <p:txBody>
          <a:bodyPr/>
          <a:lstStyle/>
          <a:p>
            <a:fld id="{7ED1907F-849C-8E44-AF63-27265B3C298A}" type="slidenum">
              <a:rPr lang="en-US" smtClean="0"/>
              <a:t>43</a:t>
            </a:fld>
            <a:endParaRPr lang="en-US" dirty="0"/>
          </a:p>
        </p:txBody>
      </p:sp>
    </p:spTree>
    <p:extLst>
      <p:ext uri="{BB962C8B-B14F-4D97-AF65-F5344CB8AC3E}">
        <p14:creationId xmlns:p14="http://schemas.microsoft.com/office/powerpoint/2010/main" val="2387764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Deirdre</a:t>
            </a:r>
          </a:p>
          <a:p>
            <a:r>
              <a:rPr lang="en-US" sz="1200" b="1" dirty="0">
                <a:latin typeface="+mn-lt"/>
              </a:rPr>
              <a:t>Eligibility Criteria #2 Student has functional adaptive behavior skills well below age-level expectations.</a:t>
            </a:r>
          </a:p>
          <a:p>
            <a:r>
              <a:rPr lang="en-US" sz="1200" b="0" dirty="0">
                <a:latin typeface="+mn-lt"/>
              </a:rPr>
              <a:t>Next, the PPT must determine that the student has functional adaptive behavior skills well below age-level expectations. What does this mean?</a:t>
            </a:r>
          </a:p>
          <a:p>
            <a:pPr marL="171450" indent="-171450">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Functional adaptive behavior is defined as those conceptual, social, and practical skills necessary to meet the common demands of everyday life across multiple settings.</a:t>
            </a:r>
          </a:p>
          <a:p>
            <a:pPr marL="171450" indent="-171450">
              <a:buFont typeface="Arial" panose="020B0604020202020204" pitchFamily="34" charset="0"/>
              <a:buChar char="•"/>
            </a:pPr>
            <a:r>
              <a:rPr lang="en-US" sz="1200" dirty="0">
                <a:latin typeface="+mn-lt"/>
                <a:ea typeface="Calibri" panose="020F0502020204030204" pitchFamily="34" charset="0"/>
                <a:cs typeface="Arial" panose="020B0604020202020204" pitchFamily="34" charset="0"/>
              </a:rPr>
              <a:t>Functional adaptive scores should be more than 1.5 standard deviations below the mean score.</a:t>
            </a:r>
            <a:endParaRPr lang="en-US" sz="1200" dirty="0">
              <a:effectLst/>
              <a:latin typeface="+mn-l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dirty="0">
                <a:latin typeface="+mn-lt"/>
              </a:rPr>
              <a:t>Assessment results should be within 3 years of the triennial IEP.</a:t>
            </a:r>
          </a:p>
          <a:p>
            <a:endParaRPr lang="en-US" sz="1200" b="1" dirty="0">
              <a:latin typeface="+mn-lt"/>
            </a:endParaRPr>
          </a:p>
          <a:p>
            <a:r>
              <a:rPr lang="en-US" sz="1200" b="0" dirty="0">
                <a:latin typeface="+mn-lt"/>
              </a:rPr>
              <a:t>The most common functional adaptive behavior assessments include:</a:t>
            </a:r>
          </a:p>
          <a:p>
            <a:pPr marL="171450" indent="-171450">
              <a:buFont typeface="Arial" panose="020B0604020202020204" pitchFamily="34" charset="0"/>
              <a:buChar char="•"/>
            </a:pPr>
            <a:r>
              <a:rPr lang="en-US" sz="1200" dirty="0"/>
              <a:t>Adaptive Behavior Assessment System (ABAS)</a:t>
            </a:r>
          </a:p>
          <a:p>
            <a:pPr marL="171450" indent="-171450">
              <a:buFont typeface="Arial" panose="020B0604020202020204" pitchFamily="34" charset="0"/>
              <a:buChar char="•"/>
            </a:pPr>
            <a:r>
              <a:rPr lang="en-US" sz="1200" dirty="0"/>
              <a:t>Scales of Independent Behavior-Revised (SIB-R)</a:t>
            </a:r>
          </a:p>
          <a:p>
            <a:pPr marL="171450" indent="-171450">
              <a:buFont typeface="Arial" panose="020B0604020202020204" pitchFamily="34" charset="0"/>
              <a:buChar char="•"/>
            </a:pPr>
            <a:r>
              <a:rPr lang="en-US" sz="1200" dirty="0"/>
              <a:t>Vineland Adaptive Behavior Scales (VABS)</a:t>
            </a:r>
          </a:p>
          <a:p>
            <a:endParaRPr lang="en-US" sz="1200" b="0" dirty="0">
              <a:latin typeface="+mn-lt"/>
            </a:endParaRPr>
          </a:p>
          <a:p>
            <a:r>
              <a:rPr lang="en-US" dirty="0"/>
              <a:t>As referenced in the American Psychological Association’s Ethical Principles of Psychologists and Code of Conduct, Section 9: Assessments, these assessments should be the most current edition available. </a:t>
            </a:r>
          </a:p>
          <a:p>
            <a:endParaRPr lang="en-US" dirty="0"/>
          </a:p>
          <a:p>
            <a:r>
              <a:rPr lang="en-US" dirty="0"/>
              <a:t>If “Other” is selected, DO NOT use assessments or associated composite scores that do not measure broad functional adaptive behavior skills for the purpose of this alternate assessment eligibility criteria (e.g., Assessment of Basic Language and Learning, Autism Behavior Rating Scale, Autistic Diagnostic Observation Schedule, Behavior Assessment System for Children, file review, or observations would not be appropriate for this purpose). </a:t>
            </a:r>
          </a:p>
          <a:p>
            <a:endParaRPr lang="en-US" dirty="0"/>
          </a:p>
          <a:p>
            <a:r>
              <a:rPr lang="en-US" dirty="0"/>
              <a:t>When “Other” is selected, the team should specify the full name of the functional adaptive behavior skill assessment, recognizing these will be identified for additional CSDE monitoring. Additionally, teams must ensure that the evaluations address the degree for which a student’s second language acquisition or sensory disability affects the validity and reliability of test findings for a student who is EL/ML, Deaf/Blind, Hearing or Visually Impaired.</a:t>
            </a:r>
          </a:p>
        </p:txBody>
      </p:sp>
      <p:sp>
        <p:nvSpPr>
          <p:cNvPr id="4" name="Slide Number Placeholder 3"/>
          <p:cNvSpPr>
            <a:spLocks noGrp="1"/>
          </p:cNvSpPr>
          <p:nvPr>
            <p:ph type="sldNum" sz="quarter" idx="5"/>
          </p:nvPr>
        </p:nvSpPr>
        <p:spPr/>
        <p:txBody>
          <a:bodyPr/>
          <a:lstStyle/>
          <a:p>
            <a:fld id="{7ED1907F-849C-8E44-AF63-27265B3C298A}" type="slidenum">
              <a:rPr lang="en-US" smtClean="0"/>
              <a:t>44</a:t>
            </a:fld>
            <a:endParaRPr lang="en-US" dirty="0"/>
          </a:p>
        </p:txBody>
      </p:sp>
    </p:spTree>
    <p:extLst>
      <p:ext uri="{BB962C8B-B14F-4D97-AF65-F5344CB8AC3E}">
        <p14:creationId xmlns:p14="http://schemas.microsoft.com/office/powerpoint/2010/main" val="593446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Deirdre</a:t>
            </a:r>
          </a:p>
          <a:p>
            <a:r>
              <a:rPr lang="en-US" sz="1200" b="1" dirty="0">
                <a:latin typeface="+mn-lt"/>
              </a:rPr>
              <a:t>Eligibility Criteria #3 Student requires intensive instruction and significant supports.</a:t>
            </a:r>
          </a:p>
          <a:p>
            <a:r>
              <a:rPr lang="en-US" sz="1200" b="0" dirty="0">
                <a:latin typeface="+mn-lt"/>
              </a:rPr>
              <a:t>Finally, the team must determine that the student </a:t>
            </a:r>
            <a:r>
              <a:rPr lang="en-US" dirty="0">
                <a:effectLst/>
                <a:latin typeface="+mn-lt"/>
                <a:ea typeface="Calibri" panose="020F0502020204030204" pitchFamily="34" charset="0"/>
                <a:cs typeface="Arial" panose="020B0604020202020204" pitchFamily="34" charset="0"/>
              </a:rPr>
              <a:t>requires extensive, repeated instruction and support that is not of a temporary or transient nature and uses substantially adapted materials and individualized methods of accessing information in alternative ways to acquire, maintain, demonstrate, and transfer skills.</a:t>
            </a:r>
          </a:p>
          <a:p>
            <a:endParaRPr lang="en-US" sz="1200" b="1" dirty="0">
              <a:latin typeface="+mn-lt"/>
            </a:endParaRPr>
          </a:p>
          <a:p>
            <a:r>
              <a:rPr lang="en-US" dirty="0"/>
              <a:t>The PPT can provide evidence that the student has IEP goals and objectives linked to (and derived from) the Connecticut Core Standards (CCS) and Next Generation Science Standards (NGSS), which are the academic standards for English language arts, mathematics, and science in Connecticut. For students identified as EL/ML the PPT can provide evidence that the student has IEP goals that support English language development linked to (and derived from) the Connecticut English Language Proficiency (CELP) Standards. To access these standards, students are typically provided repeated access to content in a systematic manner, across multiple settings and subject areas, allowing these students greater opportunity to demonstrate what they know and can do. Supports are individualized and evidenced throughout the student’s IEP, particularly in the student’s present levels of performance, goals and objectives, accommodations, and related service needs. Students who do not require extensive, repeated, and individualized instruction, and do not use substantial supports to achieve measurable gains in the grade- and age-appropriate curricula, are expected to take Connecticut’s standard assessments with designated supports, accommodations, and assistive technology (if applicable) as indicated in the student’s IEP. </a:t>
            </a:r>
            <a:endParaRPr lang="en-US" sz="1200" b="1" dirty="0">
              <a:latin typeface="+mn-lt"/>
            </a:endParaRPr>
          </a:p>
        </p:txBody>
      </p:sp>
      <p:sp>
        <p:nvSpPr>
          <p:cNvPr id="4" name="Slide Number Placeholder 3"/>
          <p:cNvSpPr>
            <a:spLocks noGrp="1"/>
          </p:cNvSpPr>
          <p:nvPr>
            <p:ph type="sldNum" sz="quarter" idx="5"/>
          </p:nvPr>
        </p:nvSpPr>
        <p:spPr/>
        <p:txBody>
          <a:bodyPr/>
          <a:lstStyle/>
          <a:p>
            <a:fld id="{7ED1907F-849C-8E44-AF63-27265B3C298A}" type="slidenum">
              <a:rPr lang="en-US" smtClean="0"/>
              <a:t>45</a:t>
            </a:fld>
            <a:endParaRPr lang="en-US" dirty="0"/>
          </a:p>
        </p:txBody>
      </p:sp>
    </p:spTree>
    <p:extLst>
      <p:ext uri="{BB962C8B-B14F-4D97-AF65-F5344CB8AC3E}">
        <p14:creationId xmlns:p14="http://schemas.microsoft.com/office/powerpoint/2010/main" val="1322469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Deirdre</a:t>
            </a:r>
          </a:p>
          <a:p>
            <a:r>
              <a:rPr lang="en-US" dirty="0"/>
              <a:t>Additional Alternate Eligibility Considerations</a:t>
            </a:r>
          </a:p>
        </p:txBody>
      </p:sp>
      <p:sp>
        <p:nvSpPr>
          <p:cNvPr id="4" name="Slide Number Placeholder 3"/>
          <p:cNvSpPr>
            <a:spLocks noGrp="1"/>
          </p:cNvSpPr>
          <p:nvPr>
            <p:ph type="sldNum" sz="quarter" idx="5"/>
          </p:nvPr>
        </p:nvSpPr>
        <p:spPr/>
        <p:txBody>
          <a:bodyPr/>
          <a:lstStyle/>
          <a:p>
            <a:fld id="{7ED1907F-849C-8E44-AF63-27265B3C298A}" type="slidenum">
              <a:rPr lang="en-US" smtClean="0"/>
              <a:t>46</a:t>
            </a:fld>
            <a:endParaRPr lang="en-US" dirty="0"/>
          </a:p>
        </p:txBody>
      </p:sp>
    </p:spTree>
    <p:extLst>
      <p:ext uri="{BB962C8B-B14F-4D97-AF65-F5344CB8AC3E}">
        <p14:creationId xmlns:p14="http://schemas.microsoft.com/office/powerpoint/2010/main" val="3495988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Deirdre</a:t>
            </a:r>
          </a:p>
          <a:p>
            <a:r>
              <a:rPr lang="en-US" sz="1200" b="1" dirty="0">
                <a:latin typeface="Aptos"/>
              </a:rPr>
              <a:t>When There is Insufficient Evidence to Meet Eligibility Criteria</a:t>
            </a:r>
            <a:endParaRPr lang="en-US" b="1" dirty="0"/>
          </a:p>
          <a:p>
            <a:r>
              <a:rPr lang="en-US" dirty="0"/>
              <a:t>For students with cognitive disabilities that have average or slightly below average functional adaptive skills, or those that do not meet the cognitive eligibility criteria, plan to administer the standard assessment.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access points used for the student to access their instruction within the learning environment?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Trial Practice Tests with appropriate supports and accommodations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Explicitly familiarize the student with the test format, platform, and available embedded tools, designated supports and accommodations.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Show the student how to use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 with the student to determine which supports are helpful versus those that are not.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Trial assistive technology or communication devices with the test to check functionality and student access needs.</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47</a:t>
            </a:fld>
            <a:endParaRPr lang="en-US" dirty="0"/>
          </a:p>
        </p:txBody>
      </p:sp>
    </p:spTree>
    <p:extLst>
      <p:ext uri="{BB962C8B-B14F-4D97-AF65-F5344CB8AC3E}">
        <p14:creationId xmlns:p14="http://schemas.microsoft.com/office/powerpoint/2010/main" val="3015128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Deirdre</a:t>
            </a:r>
          </a:p>
          <a:p>
            <a:r>
              <a:rPr lang="en-US" dirty="0"/>
              <a:t>When to Reconsider Eligibility for the Alternate Assessment</a:t>
            </a:r>
          </a:p>
          <a:p>
            <a:r>
              <a:rPr lang="en-US" dirty="0"/>
              <a:t>As teams, when revisiting the student's eligibility status reconsider the following: </a:t>
            </a:r>
          </a:p>
          <a:p>
            <a:pPr marL="171450" indent="-171450">
              <a:buFont typeface="Arial" panose="020B0604020202020204" pitchFamily="34" charset="0"/>
              <a:buChar char="•"/>
            </a:pPr>
            <a:r>
              <a:rPr lang="en-US" dirty="0"/>
              <a:t>Has the student participated in standard assessments in the past?</a:t>
            </a:r>
          </a:p>
          <a:p>
            <a:pPr marL="171450" indent="-171450">
              <a:buFont typeface="Arial" panose="020B0604020202020204" pitchFamily="34" charset="0"/>
              <a:buChar char="•"/>
            </a:pPr>
            <a:r>
              <a:rPr lang="en-US" dirty="0"/>
              <a:t>Is the disability category SLD, SLD/Dyslexia, or ED?</a:t>
            </a:r>
          </a:p>
          <a:p>
            <a:pPr marL="171450" indent="-171450">
              <a:buFont typeface="Arial" panose="020B0604020202020204" pitchFamily="34" charset="0"/>
              <a:buChar char="•"/>
            </a:pPr>
            <a:r>
              <a:rPr lang="en-US" dirty="0"/>
              <a:t>If the reason provided is or is similar to statements such as…</a:t>
            </a:r>
          </a:p>
          <a:p>
            <a:pPr marL="628650" lvl="1" indent="-171450">
              <a:buFont typeface="Arial" panose="020B0604020202020204" pitchFamily="34" charset="0"/>
              <a:buChar char="•"/>
            </a:pPr>
            <a:r>
              <a:rPr lang="en-US" dirty="0"/>
              <a:t>“they are in a life skills class” or </a:t>
            </a:r>
          </a:p>
          <a:p>
            <a:pPr marL="628650" lvl="1" indent="-171450">
              <a:buFont typeface="Arial" panose="020B0604020202020204" pitchFamily="34" charset="0"/>
              <a:buChar char="•"/>
            </a:pPr>
            <a:r>
              <a:rPr lang="en-US" dirty="0"/>
              <a:t>“they are in the self-contained class” or </a:t>
            </a:r>
          </a:p>
          <a:p>
            <a:pPr marL="628650" lvl="1" indent="-171450">
              <a:buFont typeface="Arial" panose="020B0604020202020204" pitchFamily="34" charset="0"/>
              <a:buChar char="•"/>
            </a:pPr>
            <a:r>
              <a:rPr lang="en-US" dirty="0"/>
              <a:t>“they are in the alternate assessment class” or</a:t>
            </a:r>
          </a:p>
          <a:p>
            <a:pPr marL="628650" lvl="1" indent="-171450">
              <a:buFont typeface="Arial" panose="020B0604020202020204" pitchFamily="34" charset="0"/>
              <a:buChar char="•"/>
            </a:pPr>
            <a:r>
              <a:rPr lang="en-US" dirty="0"/>
              <a:t>Or anything having to do with “behaviors” as the primary issue</a:t>
            </a:r>
          </a:p>
          <a:p>
            <a:pPr marL="457200" lvl="1" indent="0">
              <a:buFont typeface="Arial" panose="020B0604020202020204" pitchFamily="34" charset="0"/>
              <a:buNone/>
            </a:pPr>
            <a:r>
              <a:rPr lang="en-US" dirty="0"/>
              <a:t>Then teams will need to return to the </a:t>
            </a:r>
            <a:r>
              <a:rPr lang="en-US" b="1" dirty="0"/>
              <a:t>annotated eligibility form to ensure appropriateness . </a:t>
            </a:r>
          </a:p>
          <a:p>
            <a:pPr marL="0" indent="0">
              <a:buFont typeface="Arial" panose="020B0604020202020204" pitchFamily="34" charset="0"/>
              <a:buNone/>
            </a:pPr>
            <a:r>
              <a:rPr lang="en-US" dirty="0"/>
              <a:t>If you are a PPT Chair, a member of the PPT, or an Administrator, and you are hearing these comments, these should act as a red flag for you.  Consider reviewing the decisions to assess certain students with alternate assessments.</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48</a:t>
            </a:fld>
            <a:endParaRPr lang="en-US" dirty="0"/>
          </a:p>
        </p:txBody>
      </p:sp>
    </p:spTree>
    <p:extLst>
      <p:ext uri="{BB962C8B-B14F-4D97-AF65-F5344CB8AC3E}">
        <p14:creationId xmlns:p14="http://schemas.microsoft.com/office/powerpoint/2010/main" val="3912925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Deirdre</a:t>
            </a:r>
          </a:p>
          <a:p>
            <a:r>
              <a:rPr lang="en-US" b="1" dirty="0"/>
              <a:t>When to Reconsider Eligibility for the Alternate Assessment, Continued</a:t>
            </a:r>
            <a:endParaRPr lang="en-US" b="1" dirty="0">
              <a:latin typeface="+mn-lt"/>
            </a:endParaRPr>
          </a:p>
          <a:p>
            <a:endParaRPr lang="en-US" b="1" dirty="0">
              <a:latin typeface="+mn-lt"/>
            </a:endParaRPr>
          </a:p>
          <a:p>
            <a:r>
              <a:rPr lang="en-US" dirty="0">
                <a:latin typeface="+mn-lt"/>
              </a:rPr>
              <a:t>Revisit the student’s alternate eligibility status if you find the following:</a:t>
            </a:r>
          </a:p>
          <a:p>
            <a:pPr marL="171450" indent="-171450">
              <a:buFont typeface="Arial" panose="020B0604020202020204" pitchFamily="34" charset="0"/>
              <a:buChar char="•"/>
            </a:pPr>
            <a:r>
              <a:rPr lang="en-US" dirty="0">
                <a:latin typeface="+mn-lt"/>
              </a:rPr>
              <a:t>The student takes a content-area class in a general education setting with their typical peers </a:t>
            </a:r>
            <a:r>
              <a:rPr lang="en-US" u="sng" dirty="0">
                <a:latin typeface="+mn-lt"/>
              </a:rPr>
              <a:t>without</a:t>
            </a:r>
            <a:r>
              <a:rPr lang="en-US" dirty="0">
                <a:latin typeface="+mn-lt"/>
              </a:rPr>
              <a:t> significant supports and modifications.</a:t>
            </a:r>
          </a:p>
          <a:p>
            <a:pPr marL="171450" indent="-171450">
              <a:buFont typeface="Arial" panose="020B0604020202020204" pitchFamily="34" charset="0"/>
              <a:buChar char="•"/>
            </a:pPr>
            <a:r>
              <a:rPr lang="en-US" dirty="0">
                <a:latin typeface="+mn-lt"/>
              </a:rPr>
              <a:t>The student is slightly below, or even at, grade level in one content area.</a:t>
            </a:r>
          </a:p>
          <a:p>
            <a:pPr marL="171450" indent="-171450">
              <a:buFont typeface="Arial" panose="020B0604020202020204" pitchFamily="34" charset="0"/>
              <a:buChar char="•"/>
            </a:pPr>
            <a:r>
              <a:rPr lang="en-US" dirty="0">
                <a:latin typeface="+mn-lt"/>
              </a:rPr>
              <a:t>The student demonstrates functional adaptive behaviors necessary for the student to live independently and function safely in daily life for their age group.</a:t>
            </a:r>
          </a:p>
          <a:p>
            <a:pPr marL="171450" indent="-171450">
              <a:buFont typeface="Arial" panose="020B0604020202020204" pitchFamily="34" charset="0"/>
              <a:buChar char="•"/>
            </a:pPr>
            <a:r>
              <a:rPr lang="en-US" dirty="0">
                <a:latin typeface="+mn-lt"/>
              </a:rPr>
              <a:t>The student </a:t>
            </a:r>
            <a:r>
              <a:rPr lang="en-US" b="1" dirty="0">
                <a:latin typeface="+mn-lt"/>
              </a:rPr>
              <a:t>never </a:t>
            </a:r>
            <a:r>
              <a:rPr lang="en-US" dirty="0">
                <a:latin typeface="+mn-lt"/>
              </a:rPr>
              <a:t>took the alternate assessment and then, in middle or high school, they do.</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49</a:t>
            </a:fld>
            <a:endParaRPr lang="en-US" dirty="0"/>
          </a:p>
        </p:txBody>
      </p:sp>
    </p:spTree>
    <p:extLst>
      <p:ext uri="{BB962C8B-B14F-4D97-AF65-F5344CB8AC3E}">
        <p14:creationId xmlns:p14="http://schemas.microsoft.com/office/powerpoint/2010/main" val="387713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effectLst/>
                <a:latin typeface="+mn-lt"/>
              </a:rPr>
              <a:t>Deirdre</a:t>
            </a:r>
          </a:p>
          <a:p>
            <a:r>
              <a:rPr lang="en-US" b="1" i="0" u="none" strike="noStrike" dirty="0">
                <a:effectLst/>
                <a:latin typeface="+mn-lt"/>
              </a:rPr>
              <a:t>Promoting Inclusive Education</a:t>
            </a:r>
            <a:r>
              <a:rPr lang="en-US" b="0" i="0" dirty="0">
                <a:effectLst/>
                <a:latin typeface="+mn-lt"/>
              </a:rPr>
              <a:t>​</a:t>
            </a:r>
          </a:p>
          <a:p>
            <a:pPr algn="l"/>
            <a:r>
              <a:rPr lang="en-US" sz="2800" b="0" i="0" dirty="0">
                <a:solidFill>
                  <a:srgbClr val="424242"/>
                </a:solidFill>
                <a:effectLst/>
                <a:latin typeface="+mn-lt"/>
              </a:rPr>
              <a:t>Welcome to today’s session on Monitoring and Assessment Supports Updates.</a:t>
            </a:r>
            <a:br>
              <a:rPr lang="en-US" sz="2800" b="0" i="0" dirty="0">
                <a:solidFill>
                  <a:srgbClr val="424242"/>
                </a:solidFill>
                <a:effectLst/>
                <a:latin typeface="+mn-lt"/>
              </a:rPr>
            </a:br>
            <a:r>
              <a:rPr lang="en-US" sz="2800" b="0" i="0" dirty="0">
                <a:solidFill>
                  <a:srgbClr val="424242"/>
                </a:solidFill>
                <a:effectLst/>
                <a:latin typeface="+mn-lt"/>
              </a:rPr>
              <a:t>We will explore this presentation through the lens of promoting inclusive education. As educators, our ultimate goal is to foster a safe, supportive, and nurturing learning environment where every student has the opportunity to learn, grow, and reach their full potential.</a:t>
            </a:r>
          </a:p>
          <a:p>
            <a:pPr algn="l"/>
            <a:r>
              <a:rPr lang="en-US" sz="2800" b="0" i="0" dirty="0">
                <a:solidFill>
                  <a:srgbClr val="424242"/>
                </a:solidFill>
                <a:effectLst/>
                <a:latin typeface="+mn-lt"/>
              </a:rPr>
              <a:t>The work you and your school teams do each day is essential to advancing inclusive education. Assessments play a key role in this effort by measuring learning outcomes aligned with grade-level standards. The Performance Office is here to support you by ensuring you have the tools and resources needed to provide all students with access to high-quality learning experiences.</a:t>
            </a:r>
          </a:p>
          <a:p>
            <a:pPr algn="l"/>
            <a:r>
              <a:rPr lang="en-US" sz="2800" b="1" i="0" dirty="0">
                <a:solidFill>
                  <a:srgbClr val="424242"/>
                </a:solidFill>
                <a:effectLst/>
                <a:latin typeface="+mn-lt"/>
              </a:rPr>
              <a:t>EdSight</a:t>
            </a:r>
            <a:r>
              <a:rPr lang="en-US" sz="2800" b="0" i="0" dirty="0">
                <a:solidFill>
                  <a:srgbClr val="424242"/>
                </a:solidFill>
                <a:effectLst/>
                <a:latin typeface="+mn-lt"/>
              </a:rPr>
              <a:t> and the </a:t>
            </a:r>
            <a:r>
              <a:rPr lang="en-US" sz="2800" b="1" i="0" dirty="0">
                <a:solidFill>
                  <a:srgbClr val="424242"/>
                </a:solidFill>
                <a:effectLst/>
                <a:latin typeface="+mn-lt"/>
              </a:rPr>
              <a:t>Centralized Reporting System</a:t>
            </a:r>
            <a:r>
              <a:rPr lang="en-US" sz="2800" b="0" i="0" dirty="0">
                <a:solidFill>
                  <a:srgbClr val="424242"/>
                </a:solidFill>
                <a:effectLst/>
                <a:latin typeface="+mn-lt"/>
              </a:rPr>
              <a:t> offer valuable data, including results from statewide assessments and optional interim assessments. These tools can help inform instruction and support the individualized needs of every student in your classroom.</a:t>
            </a:r>
          </a:p>
          <a:p>
            <a:endParaRPr lang="en-US" b="0" i="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ED1907F-849C-8E44-AF63-27265B3C298A}" type="slidenum">
              <a:rPr lang="en-US" smtClean="0"/>
              <a:t>5</a:t>
            </a:fld>
            <a:endParaRPr lang="en-US" dirty="0"/>
          </a:p>
        </p:txBody>
      </p:sp>
    </p:spTree>
    <p:extLst>
      <p:ext uri="{BB962C8B-B14F-4D97-AF65-F5344CB8AC3E}">
        <p14:creationId xmlns:p14="http://schemas.microsoft.com/office/powerpoint/2010/main" val="2648488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Ashley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Best Practices for Administrators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have compiled a list of some best practices for districts to consider that can support the process of accurate identification for the Alternate Assessment. Many of these recommendations are drawn from a survey of several districts in which they were asked to share their best practices for special education teachers and PPTs.</a:t>
            </a:r>
          </a:p>
          <a:p>
            <a:endParaRPr lang="en-US" dirty="0">
              <a:highlight>
                <a:srgbClr val="FFFF00"/>
              </a:highlight>
            </a:endParaRPr>
          </a:p>
          <a:p>
            <a:r>
              <a:rPr lang="en-US" dirty="0">
                <a:highlight>
                  <a:srgbClr val="FFFF00"/>
                </a:highlight>
              </a:rPr>
              <a:t>When a district is given notice of exceeding the 1% threshold, administrators or IEP file reviewers should consider:</a:t>
            </a:r>
            <a:endParaRPr lang="en-US" strike="noStrike" dirty="0">
              <a:highlight>
                <a:srgbClr val="FFFF00"/>
              </a:highlight>
            </a:endParaRPr>
          </a:p>
          <a:p>
            <a:endParaRPr lang="en-US" dirty="0"/>
          </a:p>
          <a:p>
            <a:pPr marL="171450" indent="-171450">
              <a:buFontTx/>
              <a:buChar char="-"/>
            </a:pPr>
            <a:r>
              <a:rPr lang="en-US" dirty="0"/>
              <a:t>Conducting file reviews of individuals identified for the Alternate Assessment</a:t>
            </a:r>
          </a:p>
          <a:p>
            <a:pPr marL="171450" indent="-171450">
              <a:buFontTx/>
              <a:buChar char="-"/>
            </a:pPr>
            <a:r>
              <a:rPr lang="en-US" dirty="0"/>
              <a:t>Reviewing for accurate completion of the eligibility form as designed</a:t>
            </a:r>
          </a:p>
          <a:p>
            <a:pPr marL="171450" indent="-171450">
              <a:buFontTx/>
              <a:buChar char="-"/>
            </a:pPr>
            <a:r>
              <a:rPr lang="en-US" dirty="0"/>
              <a:t>Using the Annotated Connecticut Alternate Assessment System Eligibility Form as reference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Training of PPT Chairs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Continually training to adjust for staff turnover rates</a:t>
            </a:r>
            <a:endParaRPr lang="en-US" dirty="0"/>
          </a:p>
          <a:p>
            <a:pPr marL="171450" indent="-171450">
              <a:buFontTx/>
              <a:buChar char="-"/>
            </a:pPr>
            <a:r>
              <a:rPr lang="en-US" dirty="0"/>
              <a:t>Engaging families through communication regarding the process where appropriate, sharing the forms, and considering parent training </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50</a:t>
            </a:fld>
            <a:endParaRPr lang="en-US" dirty="0"/>
          </a:p>
        </p:txBody>
      </p:sp>
    </p:spTree>
    <p:extLst>
      <p:ext uri="{BB962C8B-B14F-4D97-AF65-F5344CB8AC3E}">
        <p14:creationId xmlns:p14="http://schemas.microsoft.com/office/powerpoint/2010/main" val="240813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r>
              <a:rPr lang="en-US" b="1" dirty="0"/>
              <a:t>Best Practices for Special Education Teachers and PPTs</a:t>
            </a:r>
          </a:p>
          <a:p>
            <a:pPr marL="171450" indent="-171450">
              <a:buFont typeface="Arial" panose="020B0604020202020204" pitchFamily="34" charset="0"/>
              <a:buChar char="•"/>
            </a:pPr>
            <a:r>
              <a:rPr lang="en-US" dirty="0">
                <a:latin typeface="+mn-lt"/>
              </a:rPr>
              <a:t>Communicate with parents/guardians on summative assessments and eligibility. </a:t>
            </a:r>
          </a:p>
          <a:p>
            <a:pPr marL="171450" indent="-171450">
              <a:buFont typeface="Arial" panose="020B0604020202020204" pitchFamily="34" charset="0"/>
              <a:buChar char="•"/>
            </a:pPr>
            <a:r>
              <a:rPr lang="en-US" dirty="0">
                <a:latin typeface="+mn-lt"/>
              </a:rPr>
              <a:t>Carefully consider the impact of placing a student on an alternate assessment.</a:t>
            </a:r>
          </a:p>
          <a:p>
            <a:pPr marL="171450" indent="-171450">
              <a:buFont typeface="Arial" panose="020B0604020202020204" pitchFamily="34" charset="0"/>
              <a:buChar char="•"/>
            </a:pPr>
            <a:r>
              <a:rPr lang="en-US" dirty="0">
                <a:latin typeface="+mn-lt"/>
              </a:rPr>
              <a:t>Thoroughly review and verify student alternate eligibility data in IEP.</a:t>
            </a:r>
          </a:p>
          <a:p>
            <a:pPr marL="171450" indent="-171450">
              <a:buFont typeface="Arial" panose="020B0604020202020204" pitchFamily="34" charset="0"/>
              <a:buChar char="•"/>
            </a:pPr>
            <a:r>
              <a:rPr lang="en-US" dirty="0">
                <a:latin typeface="+mn-lt"/>
              </a:rPr>
              <a:t>Review evidence and eligibility criteria at annual PPT; do not automatically accept decision from previous year.</a:t>
            </a:r>
          </a:p>
          <a:p>
            <a:pPr marL="171450" indent="-171450">
              <a:buFont typeface="Arial" panose="020B0604020202020204" pitchFamily="34" charset="0"/>
              <a:buChar char="•"/>
            </a:pPr>
            <a:r>
              <a:rPr lang="en-US" dirty="0">
                <a:latin typeface="+mn-lt"/>
              </a:rPr>
              <a:t>Review justification for student eligibility; ensure evaluations are current and within the triennial.</a:t>
            </a:r>
          </a:p>
          <a:p>
            <a:pPr marL="171450" indent="-171450">
              <a:buFont typeface="Arial" panose="020B0604020202020204" pitchFamily="34" charset="0"/>
              <a:buChar char="•"/>
            </a:pPr>
            <a:r>
              <a:rPr lang="en-US" dirty="0">
                <a:latin typeface="+mn-lt"/>
              </a:rPr>
              <a:t>Accurate completion of the Alternate Assessment Eligibility Form with all current and applicable data in CT-SEDS. </a:t>
            </a:r>
          </a:p>
          <a:p>
            <a:pPr marL="171450" indent="-171450">
              <a:buFont typeface="Arial" panose="020B0604020202020204" pitchFamily="34" charset="0"/>
              <a:buChar char="•"/>
            </a:pPr>
            <a:r>
              <a:rPr lang="en-US" dirty="0">
                <a:latin typeface="+mn-lt"/>
              </a:rPr>
              <a:t>Attend trainings, office hours, and have team meetings on eligibility criteria for alternate assessments. </a:t>
            </a:r>
          </a:p>
          <a:p>
            <a:endParaRPr lang="en-US" b="1" dirty="0"/>
          </a:p>
        </p:txBody>
      </p:sp>
      <p:sp>
        <p:nvSpPr>
          <p:cNvPr id="4" name="Slide Number Placeholder 3"/>
          <p:cNvSpPr>
            <a:spLocks noGrp="1"/>
          </p:cNvSpPr>
          <p:nvPr>
            <p:ph type="sldNum" sz="quarter" idx="5"/>
          </p:nvPr>
        </p:nvSpPr>
        <p:spPr/>
        <p:txBody>
          <a:bodyPr/>
          <a:lstStyle/>
          <a:p>
            <a:fld id="{7ED1907F-849C-8E44-AF63-27265B3C298A}" type="slidenum">
              <a:rPr lang="en-US" smtClean="0"/>
              <a:t>51</a:t>
            </a:fld>
            <a:endParaRPr lang="en-US" dirty="0"/>
          </a:p>
        </p:txBody>
      </p:sp>
    </p:spTree>
    <p:extLst>
      <p:ext uri="{BB962C8B-B14F-4D97-AF65-F5344CB8AC3E}">
        <p14:creationId xmlns:p14="http://schemas.microsoft.com/office/powerpoint/2010/main" val="2026035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r>
              <a:rPr lang="en-US" b="1" dirty="0"/>
              <a:t>Best Practices for Creating Inclusive Education</a:t>
            </a:r>
          </a:p>
          <a:p>
            <a:pPr marL="171450" indent="-171450">
              <a:buFont typeface="Arial" panose="020B0604020202020204" pitchFamily="34" charset="0"/>
              <a:buChar char="•"/>
            </a:pPr>
            <a:r>
              <a:rPr lang="en-US" dirty="0">
                <a:latin typeface="+mn-lt"/>
              </a:rPr>
              <a:t>Create and communicate a vision for inclusive educational practices.</a:t>
            </a:r>
          </a:p>
          <a:p>
            <a:pPr marL="171450" indent="-171450">
              <a:buFont typeface="Arial" panose="020B0604020202020204" pitchFamily="34" charset="0"/>
              <a:buChar char="•"/>
            </a:pPr>
            <a:r>
              <a:rPr lang="en-US" dirty="0">
                <a:latin typeface="+mn-lt"/>
              </a:rPr>
              <a:t>Build professional knowledge and capacity and collaborative partnerships across educator specialties (e.g., general and special education, English Learner/Multilingual Learner educators, school counselors, related service specialists) – we all have an accountability to create inclusive communities!</a:t>
            </a:r>
          </a:p>
          <a:p>
            <a:pPr marL="171450" indent="-171450">
              <a:buFont typeface="Arial" panose="020B0604020202020204" pitchFamily="34" charset="0"/>
              <a:buChar char="•"/>
            </a:pPr>
            <a:r>
              <a:rPr lang="en-US" dirty="0">
                <a:latin typeface="+mn-lt"/>
              </a:rPr>
              <a:t>Create a master schedule that supports implementation of inclusive educational practices.</a:t>
            </a:r>
          </a:p>
          <a:p>
            <a:pPr marL="171450" indent="-171450">
              <a:buFont typeface="Arial" panose="020B0604020202020204" pitchFamily="34" charset="0"/>
              <a:buChar char="•"/>
            </a:pPr>
            <a:r>
              <a:rPr lang="en-US" dirty="0">
                <a:latin typeface="+mn-lt"/>
              </a:rPr>
              <a:t>Engage in data-driven improvement strategies.</a:t>
            </a:r>
          </a:p>
          <a:p>
            <a:pPr marL="171450" indent="-171450">
              <a:buFont typeface="Arial" panose="020B0604020202020204" pitchFamily="34" charset="0"/>
              <a:buChar char="•"/>
            </a:pPr>
            <a:r>
              <a:rPr lang="en-US" dirty="0">
                <a:latin typeface="+mn-lt"/>
              </a:rPr>
              <a:t>Prioritize collaborative communication, visibility, transparency with families.</a:t>
            </a:r>
          </a:p>
          <a:p>
            <a:endParaRPr lang="en-US" b="1" dirty="0"/>
          </a:p>
        </p:txBody>
      </p:sp>
      <p:sp>
        <p:nvSpPr>
          <p:cNvPr id="4" name="Slide Number Placeholder 3"/>
          <p:cNvSpPr>
            <a:spLocks noGrp="1"/>
          </p:cNvSpPr>
          <p:nvPr>
            <p:ph type="sldNum" sz="quarter" idx="5"/>
          </p:nvPr>
        </p:nvSpPr>
        <p:spPr/>
        <p:txBody>
          <a:bodyPr/>
          <a:lstStyle/>
          <a:p>
            <a:fld id="{7ED1907F-849C-8E44-AF63-27265B3C298A}" type="slidenum">
              <a:rPr lang="en-US" smtClean="0"/>
              <a:t>52</a:t>
            </a:fld>
            <a:endParaRPr lang="en-US" dirty="0"/>
          </a:p>
        </p:txBody>
      </p:sp>
    </p:spTree>
    <p:extLst>
      <p:ext uri="{BB962C8B-B14F-4D97-AF65-F5344CB8AC3E}">
        <p14:creationId xmlns:p14="http://schemas.microsoft.com/office/powerpoint/2010/main" val="3954542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r>
              <a:rPr lang="en-US" b="1" dirty="0"/>
              <a:t>Tips for Identifying Participation on Alternate Assessments</a:t>
            </a:r>
          </a:p>
          <a:p>
            <a:pPr marL="457200" indent="-457200">
              <a:buAutoNum type="arabicPeriod"/>
            </a:pPr>
            <a:r>
              <a:rPr lang="en-US" dirty="0">
                <a:latin typeface="Calibri  "/>
              </a:rPr>
              <a:t>Understand Participation Criteria.</a:t>
            </a:r>
          </a:p>
          <a:p>
            <a:pPr marL="457200" indent="-457200">
              <a:buAutoNum type="arabicPeriod"/>
            </a:pPr>
            <a:r>
              <a:rPr lang="en-US" dirty="0">
                <a:latin typeface="Calibri  "/>
              </a:rPr>
              <a:t>Gather evidence on each criteria based on evaluations and using documentation in the IEP across</a:t>
            </a:r>
          </a:p>
          <a:p>
            <a:pPr lvl="1"/>
            <a:r>
              <a:rPr lang="en-US" sz="2800" dirty="0">
                <a:latin typeface="Calibri  "/>
              </a:rPr>
              <a:t>Multiple sources,</a:t>
            </a:r>
          </a:p>
          <a:p>
            <a:pPr lvl="1"/>
            <a:r>
              <a:rPr lang="en-US" sz="2800" dirty="0">
                <a:latin typeface="Calibri  "/>
              </a:rPr>
              <a:t>Multiple years, and</a:t>
            </a:r>
          </a:p>
          <a:p>
            <a:pPr lvl="1"/>
            <a:r>
              <a:rPr lang="en-US" sz="2800" dirty="0">
                <a:latin typeface="Calibri  "/>
              </a:rPr>
              <a:t>Multiple settings.</a:t>
            </a:r>
          </a:p>
          <a:p>
            <a:pPr marL="457200" indent="-457200">
              <a:buAutoNum type="arabicPeriod"/>
            </a:pPr>
            <a:r>
              <a:rPr lang="en-US" dirty="0">
                <a:latin typeface="Calibri  "/>
              </a:rPr>
              <a:t>Document evidence using the embedded CT Alternate Assessment System Eligibility Form.</a:t>
            </a: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53</a:t>
            </a:fld>
            <a:endParaRPr lang="en-US" dirty="0"/>
          </a:p>
        </p:txBody>
      </p:sp>
    </p:spTree>
    <p:extLst>
      <p:ext uri="{BB962C8B-B14F-4D97-AF65-F5344CB8AC3E}">
        <p14:creationId xmlns:p14="http://schemas.microsoft.com/office/powerpoint/2010/main" val="2124282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r>
              <a:rPr lang="en-US" b="1" dirty="0"/>
              <a:t>Data Monitoring</a:t>
            </a:r>
          </a:p>
          <a:p>
            <a:pPr marL="457200" indent="-457200">
              <a:buAutoNum type="arabicPeriod"/>
            </a:pPr>
            <a:r>
              <a:rPr lang="en-US" sz="1200" dirty="0">
                <a:latin typeface="+mn-lt"/>
              </a:rPr>
              <a:t>Carefully review your local participation data (See EdSight) at each grade, subject per school.</a:t>
            </a:r>
            <a:endParaRPr lang="en-US" sz="1200" dirty="0">
              <a:latin typeface="+mn-lt"/>
              <a:ea typeface="Calibri"/>
              <a:cs typeface="Calibri"/>
            </a:endParaRPr>
          </a:p>
          <a:p>
            <a:pPr marL="457200" indent="-457200">
              <a:buAutoNum type="arabicPeriod"/>
            </a:pPr>
            <a:r>
              <a:rPr lang="en-US" sz="1200" dirty="0">
                <a:latin typeface="+mn-lt"/>
              </a:rPr>
              <a:t>Review local practices for identifying assessments appropriate for students with disabilities.</a:t>
            </a:r>
            <a:endParaRPr lang="en-US" sz="1200" dirty="0">
              <a:latin typeface="+mn-lt"/>
              <a:ea typeface="Calibri"/>
              <a:cs typeface="Calibri"/>
            </a:endParaRPr>
          </a:p>
          <a:p>
            <a:pPr marL="457200" indent="-457200">
              <a:buAutoNum type="arabicPeriod"/>
            </a:pPr>
            <a:r>
              <a:rPr lang="en-US" sz="1200" dirty="0">
                <a:latin typeface="+mn-lt"/>
              </a:rPr>
              <a:t>If your district exceeds 1% participation, identify and address the possible root causes for high participation in the alternate assessments.</a:t>
            </a:r>
            <a:endParaRPr lang="en-US" sz="1200" dirty="0">
              <a:latin typeface="+mn-lt"/>
              <a:ea typeface="Calibri"/>
              <a:cs typeface="Calibri"/>
            </a:endParaRPr>
          </a:p>
          <a:p>
            <a:pPr marL="457200" indent="-457200">
              <a:buAutoNum type="arabicPeriod"/>
            </a:pPr>
            <a:r>
              <a:rPr lang="en-US" sz="1200" dirty="0">
                <a:latin typeface="+mn-lt"/>
              </a:rPr>
              <a:t>Require  assurances with PPT members to ensure their adherence to the Connecticut Alternate Assessment System eligibility guidance.</a:t>
            </a:r>
            <a:endParaRPr lang="en-US" sz="1200" dirty="0">
              <a:latin typeface="+mn-lt"/>
              <a:ea typeface="Calibri"/>
              <a:cs typeface="Calibri"/>
            </a:endParaRPr>
          </a:p>
          <a:p>
            <a:pPr marL="457200" indent="-457200">
              <a:buAutoNum type="arabicPeriod"/>
            </a:pPr>
            <a:r>
              <a:rPr lang="en-US" sz="1200" dirty="0">
                <a:latin typeface="+mn-lt"/>
              </a:rPr>
              <a:t>Provide assurances to communicate with parents/guardians about implications for their child’s participation on alternate assessments.</a:t>
            </a:r>
            <a:endParaRPr lang="en-US" sz="1200" dirty="0">
              <a:latin typeface="+mn-lt"/>
              <a:ea typeface="Calibri"/>
              <a:cs typeface="Calibri"/>
            </a:endParaRPr>
          </a:p>
          <a:p>
            <a:pPr marL="457200" indent="-457200">
              <a:buAutoNum type="arabicPeriod"/>
            </a:pPr>
            <a:r>
              <a:rPr lang="en-US" sz="1200" dirty="0">
                <a:latin typeface="+mn-lt"/>
              </a:rPr>
              <a:t>Identify actionable items “Do now/Do tomorrow” and set goals to accurately identify students for the most appropriate assessments based on current assessment and evidence.</a:t>
            </a:r>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fld id="{7ED1907F-849C-8E44-AF63-27265B3C298A}" type="slidenum">
              <a:rPr lang="en-US" smtClean="0"/>
              <a:t>54</a:t>
            </a:fld>
            <a:endParaRPr lang="en-US" dirty="0"/>
          </a:p>
        </p:txBody>
      </p:sp>
    </p:spTree>
    <p:extLst>
      <p:ext uri="{BB962C8B-B14F-4D97-AF65-F5344CB8AC3E}">
        <p14:creationId xmlns:p14="http://schemas.microsoft.com/office/powerpoint/2010/main" val="3074687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Ashley</a:t>
            </a:r>
          </a:p>
          <a:p>
            <a:r>
              <a:rPr lang="en-US" b="1" dirty="0"/>
              <a:t>SERC Training</a:t>
            </a:r>
          </a:p>
          <a:p>
            <a:r>
              <a:rPr lang="en-US" b="1" dirty="0">
                <a:ea typeface="+mn-lt"/>
                <a:cs typeface="+mn-lt"/>
              </a:rPr>
              <a:t>Universal Design for Learning, Assistive Technology, and Accessible Educational Materials In-district Training and Technical Assistance</a:t>
            </a:r>
            <a:endParaRPr lang="en-US" b="1" dirty="0">
              <a:ea typeface="Calibri"/>
              <a:cs typeface="Calibri"/>
            </a:endParaRPr>
          </a:p>
          <a:p>
            <a:endParaRPr lang="en-US" dirty="0"/>
          </a:p>
          <a:p>
            <a:r>
              <a:rPr lang="en-US" dirty="0"/>
              <a:t>The CT State Education Resource Center, in collaboration with the CT State Department of Education, is pleased to offer free in-district training and technical assistance in Universal Design for Learning, Assistive Technology, and Accessible Educational Materials. Within these categories, we also offer training on ethical integration and use of AI and AI tools for educators and students, Google Suite Tools and iOS devices and apps. </a:t>
            </a:r>
            <a:endParaRPr lang="en-US" dirty="0">
              <a:ea typeface="Calibri"/>
              <a:cs typeface="Calibri"/>
            </a:endParaRPr>
          </a:p>
          <a:p>
            <a:endParaRPr lang="en-US" dirty="0"/>
          </a:p>
          <a:p>
            <a:r>
              <a:rPr lang="en-US" dirty="0"/>
              <a:t>For more information, please contact: </a:t>
            </a:r>
            <a:endParaRPr lang="en-US" dirty="0">
              <a:ea typeface="Calibri" panose="020F0502020204030204"/>
              <a:cs typeface="Calibri" panose="020F0502020204030204"/>
            </a:endParaRPr>
          </a:p>
          <a:p>
            <a:r>
              <a:rPr lang="en-US" dirty="0"/>
              <a:t>Smita Worah, worah@ctserc.org </a:t>
            </a:r>
          </a:p>
          <a:p>
            <a:r>
              <a:rPr lang="en-US" dirty="0"/>
              <a:t>Claire Conroy, conroy@ctserc.org</a:t>
            </a:r>
          </a:p>
          <a:p>
            <a:endParaRPr lang="en-US" b="1" dirty="0"/>
          </a:p>
        </p:txBody>
      </p:sp>
      <p:sp>
        <p:nvSpPr>
          <p:cNvPr id="4" name="Slide Number Placeholder 3"/>
          <p:cNvSpPr>
            <a:spLocks noGrp="1"/>
          </p:cNvSpPr>
          <p:nvPr>
            <p:ph type="sldNum" sz="quarter" idx="5"/>
          </p:nvPr>
        </p:nvSpPr>
        <p:spPr/>
        <p:txBody>
          <a:bodyPr/>
          <a:lstStyle/>
          <a:p>
            <a:fld id="{7ED1907F-849C-8E44-AF63-27265B3C298A}" type="slidenum">
              <a:rPr lang="en-US" smtClean="0"/>
              <a:t>55</a:t>
            </a:fld>
            <a:endParaRPr lang="en-US" dirty="0"/>
          </a:p>
        </p:txBody>
      </p:sp>
    </p:spTree>
    <p:extLst>
      <p:ext uri="{BB962C8B-B14F-4D97-AF65-F5344CB8AC3E}">
        <p14:creationId xmlns:p14="http://schemas.microsoft.com/office/powerpoint/2010/main" val="110831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p:txBody>
      </p:sp>
      <p:sp>
        <p:nvSpPr>
          <p:cNvPr id="4" name="Slide Number Placeholder 3"/>
          <p:cNvSpPr>
            <a:spLocks noGrp="1"/>
          </p:cNvSpPr>
          <p:nvPr>
            <p:ph type="sldNum" sz="quarter" idx="5"/>
          </p:nvPr>
        </p:nvSpPr>
        <p:spPr/>
        <p:txBody>
          <a:bodyPr/>
          <a:lstStyle/>
          <a:p>
            <a:fld id="{7ED1907F-849C-8E44-AF63-27265B3C298A}" type="slidenum">
              <a:rPr lang="en-US" smtClean="0"/>
              <a:t>56</a:t>
            </a:fld>
            <a:endParaRPr lang="en-US" dirty="0"/>
          </a:p>
        </p:txBody>
      </p:sp>
    </p:spTree>
    <p:extLst>
      <p:ext uri="{BB962C8B-B14F-4D97-AF65-F5344CB8AC3E}">
        <p14:creationId xmlns:p14="http://schemas.microsoft.com/office/powerpoint/2010/main" val="2179930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p:txBody>
      </p:sp>
      <p:sp>
        <p:nvSpPr>
          <p:cNvPr id="4" name="Slide Number Placeholder 3"/>
          <p:cNvSpPr>
            <a:spLocks noGrp="1"/>
          </p:cNvSpPr>
          <p:nvPr>
            <p:ph type="sldNum" sz="quarter" idx="5"/>
          </p:nvPr>
        </p:nvSpPr>
        <p:spPr/>
        <p:txBody>
          <a:bodyPr/>
          <a:lstStyle/>
          <a:p>
            <a:fld id="{7ED1907F-849C-8E44-AF63-27265B3C298A}" type="slidenum">
              <a:rPr lang="en-US" smtClean="0"/>
              <a:t>57</a:t>
            </a:fld>
            <a:endParaRPr lang="en-US" dirty="0"/>
          </a:p>
        </p:txBody>
      </p:sp>
    </p:spTree>
    <p:extLst>
      <p:ext uri="{BB962C8B-B14F-4D97-AF65-F5344CB8AC3E}">
        <p14:creationId xmlns:p14="http://schemas.microsoft.com/office/powerpoint/2010/main" val="1770940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p:txBody>
      </p:sp>
      <p:sp>
        <p:nvSpPr>
          <p:cNvPr id="4" name="Slide Number Placeholder 3"/>
          <p:cNvSpPr>
            <a:spLocks noGrp="1"/>
          </p:cNvSpPr>
          <p:nvPr>
            <p:ph type="sldNum" sz="quarter" idx="5"/>
          </p:nvPr>
        </p:nvSpPr>
        <p:spPr/>
        <p:txBody>
          <a:bodyPr/>
          <a:lstStyle/>
          <a:p>
            <a:fld id="{7ED1907F-849C-8E44-AF63-27265B3C298A}" type="slidenum">
              <a:rPr lang="en-US" smtClean="0"/>
              <a:t>58</a:t>
            </a:fld>
            <a:endParaRPr lang="en-US" dirty="0"/>
          </a:p>
        </p:txBody>
      </p:sp>
    </p:spTree>
    <p:extLst>
      <p:ext uri="{BB962C8B-B14F-4D97-AF65-F5344CB8AC3E}">
        <p14:creationId xmlns:p14="http://schemas.microsoft.com/office/powerpoint/2010/main" val="3140003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p:txBody>
      </p:sp>
      <p:sp>
        <p:nvSpPr>
          <p:cNvPr id="4" name="Slide Number Placeholder 3"/>
          <p:cNvSpPr>
            <a:spLocks noGrp="1"/>
          </p:cNvSpPr>
          <p:nvPr>
            <p:ph type="sldNum" sz="quarter" idx="5"/>
          </p:nvPr>
        </p:nvSpPr>
        <p:spPr/>
        <p:txBody>
          <a:bodyPr/>
          <a:lstStyle/>
          <a:p>
            <a:fld id="{7ED1907F-849C-8E44-AF63-27265B3C298A}" type="slidenum">
              <a:rPr lang="en-US" smtClean="0"/>
              <a:t>59</a:t>
            </a:fld>
            <a:endParaRPr lang="en-US" dirty="0"/>
          </a:p>
        </p:txBody>
      </p:sp>
    </p:spTree>
    <p:extLst>
      <p:ext uri="{BB962C8B-B14F-4D97-AF65-F5344CB8AC3E}">
        <p14:creationId xmlns:p14="http://schemas.microsoft.com/office/powerpoint/2010/main" val="335054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4400" b="1" i="0" u="none" strike="noStrike" dirty="0">
                <a:effectLst/>
                <a:latin typeface="Calibri" panose="020F0502020204030204" pitchFamily="34" charset="0"/>
              </a:rPr>
              <a:t>Deirdre</a:t>
            </a:r>
          </a:p>
          <a:p>
            <a:pPr algn="l" rtl="0" fontAlgn="base"/>
            <a:r>
              <a:rPr lang="en-US" sz="4400" b="1" i="0" u="none" strike="noStrike" dirty="0">
                <a:effectLst/>
                <a:latin typeface="Calibri" panose="020F0502020204030204" pitchFamily="34" charset="0"/>
              </a:rPr>
              <a:t>Part B of the Individuals with Disabilities Education </a:t>
            </a:r>
            <a:r>
              <a:rPr lang="en-US" sz="4400" b="1" i="0" u="none" strike="noStrike" dirty="0">
                <a:solidFill>
                  <a:srgbClr val="FFFFFF"/>
                </a:solidFill>
                <a:effectLst/>
                <a:latin typeface="Calibri" panose="020F0502020204030204" pitchFamily="34" charset="0"/>
              </a:rPr>
              <a:t>Act (IDEA)</a:t>
            </a:r>
            <a:r>
              <a:rPr lang="en-US" sz="4400" b="0" i="0" dirty="0">
                <a:solidFill>
                  <a:srgbClr val="000000"/>
                </a:solidFill>
                <a:effectLst/>
                <a:latin typeface="Calibri" panose="020F0502020204030204" pitchFamily="34" charset="0"/>
              </a:rPr>
              <a:t>​</a:t>
            </a:r>
          </a:p>
          <a:p>
            <a:pPr algn="l" rtl="0" fontAlgn="base"/>
            <a:r>
              <a:rPr lang="en-US" sz="1800" b="0" i="0" u="none" strike="noStrike" dirty="0">
                <a:solidFill>
                  <a:srgbClr val="000000"/>
                </a:solidFill>
                <a:effectLst/>
                <a:latin typeface="Aptos" panose="020B0004020202020204" pitchFamily="34" charset="0"/>
              </a:rPr>
              <a:t>We will take a moment to review the federal legislation that guides our work at both the state and local levels.</a:t>
            </a:r>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ptos" panose="020B0004020202020204" pitchFamily="34" charset="0"/>
              </a:rPr>
              <a:t>Part B of the Individuals with Disabilities of Education Act (IDEA) requires states to make available an alternate assessment aligned with alternate academic achievement standards (AA-AAAS) for eligible students with the most significant cognitive disabilities. Moreover, IDEA requires that if a Planning and Placement Team determines that a student must take an alternate assessment, the team must include a statement in the student’s IEP of why the student cannot participate in the regular assessment; and why the alternate assessment selected is appropriate for the student (34 CFR § 300.320(a)(6)(ii)).</a:t>
            </a:r>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6</a:t>
            </a:fld>
            <a:endParaRPr lang="en-US" dirty="0"/>
          </a:p>
        </p:txBody>
      </p:sp>
    </p:spTree>
    <p:extLst>
      <p:ext uri="{BB962C8B-B14F-4D97-AF65-F5344CB8AC3E}">
        <p14:creationId xmlns:p14="http://schemas.microsoft.com/office/powerpoint/2010/main" val="37991201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p:txBody>
      </p:sp>
      <p:sp>
        <p:nvSpPr>
          <p:cNvPr id="4" name="Slide Number Placeholder 3"/>
          <p:cNvSpPr>
            <a:spLocks noGrp="1"/>
          </p:cNvSpPr>
          <p:nvPr>
            <p:ph type="sldNum" sz="quarter" idx="5"/>
          </p:nvPr>
        </p:nvSpPr>
        <p:spPr/>
        <p:txBody>
          <a:bodyPr/>
          <a:lstStyle/>
          <a:p>
            <a:fld id="{7ED1907F-849C-8E44-AF63-27265B3C298A}" type="slidenum">
              <a:rPr lang="en-US" smtClean="0"/>
              <a:t>60</a:t>
            </a:fld>
            <a:endParaRPr lang="en-US" dirty="0"/>
          </a:p>
        </p:txBody>
      </p:sp>
    </p:spTree>
    <p:extLst>
      <p:ext uri="{BB962C8B-B14F-4D97-AF65-F5344CB8AC3E}">
        <p14:creationId xmlns:p14="http://schemas.microsoft.com/office/powerpoint/2010/main" val="4108071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p:txBody>
      </p:sp>
      <p:sp>
        <p:nvSpPr>
          <p:cNvPr id="4" name="Slide Number Placeholder 3"/>
          <p:cNvSpPr>
            <a:spLocks noGrp="1"/>
          </p:cNvSpPr>
          <p:nvPr>
            <p:ph type="sldNum" sz="quarter" idx="5"/>
          </p:nvPr>
        </p:nvSpPr>
        <p:spPr/>
        <p:txBody>
          <a:bodyPr/>
          <a:lstStyle/>
          <a:p>
            <a:fld id="{7ED1907F-849C-8E44-AF63-27265B3C298A}" type="slidenum">
              <a:rPr lang="en-US" smtClean="0"/>
              <a:t>61</a:t>
            </a:fld>
            <a:endParaRPr lang="en-US" dirty="0"/>
          </a:p>
        </p:txBody>
      </p:sp>
    </p:spTree>
    <p:extLst>
      <p:ext uri="{BB962C8B-B14F-4D97-AF65-F5344CB8AC3E}">
        <p14:creationId xmlns:p14="http://schemas.microsoft.com/office/powerpoint/2010/main" val="39626550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Resources</a:t>
            </a:r>
            <a:endParaRPr lang="en-US" b="1" dirty="0"/>
          </a:p>
        </p:txBody>
      </p:sp>
      <p:sp>
        <p:nvSpPr>
          <p:cNvPr id="4" name="Slide Number Placeholder 3"/>
          <p:cNvSpPr>
            <a:spLocks noGrp="1"/>
          </p:cNvSpPr>
          <p:nvPr>
            <p:ph type="sldNum" sz="quarter" idx="5"/>
          </p:nvPr>
        </p:nvSpPr>
        <p:spPr/>
        <p:txBody>
          <a:bodyPr/>
          <a:lstStyle/>
          <a:p>
            <a:fld id="{7ED1907F-849C-8E44-AF63-27265B3C298A}" type="slidenum">
              <a:rPr lang="en-US" smtClean="0"/>
              <a:t>62</a:t>
            </a:fld>
            <a:endParaRPr lang="en-US" dirty="0"/>
          </a:p>
        </p:txBody>
      </p:sp>
    </p:spTree>
    <p:extLst>
      <p:ext uri="{BB962C8B-B14F-4D97-AF65-F5344CB8AC3E}">
        <p14:creationId xmlns:p14="http://schemas.microsoft.com/office/powerpoint/2010/main" val="684594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Ashley</a:t>
            </a:r>
          </a:p>
          <a:p>
            <a:r>
              <a:rPr lang="en-US" b="1" dirty="0">
                <a:latin typeface="Calibri"/>
                <a:ea typeface="Calibri"/>
                <a:cs typeface="Calibri"/>
              </a:rPr>
              <a:t>CSDE Contacts</a:t>
            </a:r>
          </a:p>
          <a:p>
            <a:r>
              <a:rPr lang="en-US" dirty="0">
                <a:latin typeface="Calibri"/>
                <a:ea typeface="Calibri"/>
                <a:cs typeface="Calibri"/>
              </a:rPr>
              <a:t>Here are CSDE contacts from the Performance Office and </a:t>
            </a:r>
            <a:r>
              <a:rPr lang="en-US" dirty="0"/>
              <a:t>Bureau of Special Education. Please reach out with any questions. </a:t>
            </a:r>
          </a:p>
          <a:p>
            <a:endParaRPr lang="en-US" dirty="0"/>
          </a:p>
          <a:p>
            <a:r>
              <a:rPr lang="en-US" dirty="0"/>
              <a:t>We are here to support you and your teams. </a:t>
            </a:r>
            <a:endParaRPr lang="en-US" dirty="0">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63</a:t>
            </a:fld>
            <a:endParaRPr lang="en-US" dirty="0"/>
          </a:p>
        </p:txBody>
      </p:sp>
    </p:spTree>
    <p:extLst>
      <p:ext uri="{BB962C8B-B14F-4D97-AF65-F5344CB8AC3E}">
        <p14:creationId xmlns:p14="http://schemas.microsoft.com/office/powerpoint/2010/main" val="2842652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p:txBody>
      </p:sp>
      <p:sp>
        <p:nvSpPr>
          <p:cNvPr id="4" name="Slide Number Placeholder 3"/>
          <p:cNvSpPr>
            <a:spLocks noGrp="1"/>
          </p:cNvSpPr>
          <p:nvPr>
            <p:ph type="sldNum" sz="quarter" idx="5"/>
          </p:nvPr>
        </p:nvSpPr>
        <p:spPr/>
        <p:txBody>
          <a:bodyPr/>
          <a:lstStyle/>
          <a:p>
            <a:fld id="{7ED1907F-849C-8E44-AF63-27265B3C298A}" type="slidenum">
              <a:rPr lang="en-US" smtClean="0"/>
              <a:t>64</a:t>
            </a:fld>
            <a:endParaRPr lang="en-US" dirty="0"/>
          </a:p>
        </p:txBody>
      </p:sp>
    </p:spTree>
    <p:extLst>
      <p:ext uri="{BB962C8B-B14F-4D97-AF65-F5344CB8AC3E}">
        <p14:creationId xmlns:p14="http://schemas.microsoft.com/office/powerpoint/2010/main" val="42045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effectLst/>
                <a:latin typeface="Calibri" panose="020F0502020204030204" pitchFamily="34" charset="0"/>
              </a:rPr>
              <a:t>Deirdre</a:t>
            </a:r>
          </a:p>
          <a:p>
            <a:r>
              <a:rPr lang="en-US" b="1" i="0" u="none" strike="noStrike" dirty="0">
                <a:effectLst/>
                <a:latin typeface="Calibri" panose="020F0502020204030204" pitchFamily="34" charset="0"/>
              </a:rPr>
              <a:t>Participation - Connecticut General Statutes 10-14n </a:t>
            </a:r>
            <a:r>
              <a:rPr lang="en-US" b="0" i="0" u="none" strike="noStrike" dirty="0">
                <a:effectLst/>
                <a:latin typeface="Calibri" panose="020F0502020204030204" pitchFamily="34" charset="0"/>
              </a:rPr>
              <a:t>​</a:t>
            </a:r>
            <a:r>
              <a:rPr lang="en-US" b="0" i="0" dirty="0">
                <a:effectLst/>
                <a:latin typeface="Calibri" panose="020F0502020204030204" pitchFamily="34" charset="0"/>
              </a:rPr>
              <a:t>​</a:t>
            </a:r>
            <a:r>
              <a:rPr lang="en-US" b="1" i="0" u="none" strike="noStrike" dirty="0">
                <a:effectLst/>
                <a:latin typeface="Calibri" panose="020F0502020204030204" pitchFamily="34" charset="0"/>
              </a:rPr>
              <a:t>Act (IDEA)</a:t>
            </a:r>
            <a:r>
              <a:rPr lang="en-US" b="0" i="0" dirty="0">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7</a:t>
            </a:fld>
            <a:endParaRPr lang="en-US" dirty="0"/>
          </a:p>
        </p:txBody>
      </p:sp>
    </p:spTree>
    <p:extLst>
      <p:ext uri="{BB962C8B-B14F-4D97-AF65-F5344CB8AC3E}">
        <p14:creationId xmlns:p14="http://schemas.microsoft.com/office/powerpoint/2010/main" val="329378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4400" b="1" i="0" u="none" strike="noStrike" dirty="0">
                <a:effectLst/>
                <a:latin typeface="Calibri" panose="020F0502020204030204" pitchFamily="34" charset="0"/>
              </a:rPr>
              <a:t>Ashley</a:t>
            </a:r>
          </a:p>
          <a:p>
            <a:pPr algn="l" rtl="0" fontAlgn="base"/>
            <a:r>
              <a:rPr lang="en-US" sz="4400" b="1" i="0" u="none" strike="noStrike" dirty="0">
                <a:effectLst/>
                <a:latin typeface="Calibri" panose="020F0502020204030204" pitchFamily="34" charset="0"/>
              </a:rPr>
              <a:t>General Principles of Inclusive Education</a:t>
            </a:r>
            <a:r>
              <a:rPr lang="en-US" sz="4400" b="0" i="0" dirty="0">
                <a:effectLst/>
                <a:latin typeface="Calibri" panose="020F0502020204030204" pitchFamily="34" charset="0"/>
              </a:rPr>
              <a:t>​</a:t>
            </a:r>
          </a:p>
          <a:p>
            <a:pPr algn="l" rtl="0" fontAlgn="base"/>
            <a:r>
              <a:rPr lang="en-US" sz="1800" b="0" i="0" u="none" strike="noStrike" dirty="0">
                <a:solidFill>
                  <a:srgbClr val="000000"/>
                </a:solidFill>
                <a:effectLst/>
                <a:latin typeface="Aptos" panose="020B0004020202020204" pitchFamily="34" charset="0"/>
              </a:rPr>
              <a:t>Here are just a few ways to ensure that we are promoting inclusive education in our classrooms and learning communities:</a:t>
            </a:r>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ptos" panose="020B0004020202020204" pitchFamily="34" charset="0"/>
              </a:rPr>
              <a:t>Each and every student is valued and fully supported</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ptos" panose="020B0004020202020204" pitchFamily="34" charset="0"/>
              </a:rPr>
              <a:t>All students are actively engaged and participate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ptos" panose="020B0004020202020204" pitchFamily="34" charset="0"/>
              </a:rPr>
              <a:t>All students are supported to succeed in making academic progress (including those students who need the greatest extensive supports)</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ptos" panose="020B0004020202020204" pitchFamily="34" charset="0"/>
              </a:rPr>
              <a:t>All students are supported to build friendships and experience belonging not only in the classroom but in other aspects of their school program and community</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ptos" panose="020B0004020202020204" pitchFamily="34" charset="0"/>
              </a:rPr>
              <a:t>In additional to these assurances, IDEA and ESEA have the same goal of improving academic achievement through high expectations and high quality programs aligned to state standards and resources for being a part of a well round education.</a:t>
            </a:r>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sng" strike="noStrike" dirty="0">
                <a:solidFill>
                  <a:srgbClr val="0563C1"/>
                </a:solidFill>
                <a:effectLst/>
                <a:latin typeface="Aptos" panose="020B0004020202020204" pitchFamily="34" charset="0"/>
                <a:hlinkClick r:id="rId3"/>
              </a:rPr>
              <a:t>TIES Belonging Resources | Creating communities of belonging for students with significant cognitive disabilities | Institute on Community Integration Publications</a:t>
            </a:r>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D1907F-849C-8E44-AF63-27265B3C298A}" type="slidenum">
              <a:rPr lang="en-US" smtClean="0"/>
              <a:t>8</a:t>
            </a:fld>
            <a:endParaRPr lang="en-US" dirty="0"/>
          </a:p>
        </p:txBody>
      </p:sp>
    </p:spTree>
    <p:extLst>
      <p:ext uri="{BB962C8B-B14F-4D97-AF65-F5344CB8AC3E}">
        <p14:creationId xmlns:p14="http://schemas.microsoft.com/office/powerpoint/2010/main" val="14627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4400" b="1" i="0" u="none" strike="noStrike" dirty="0">
                <a:effectLst/>
                <a:latin typeface="Calibri" panose="020F0502020204030204" pitchFamily="34" charset="0"/>
              </a:rPr>
              <a:t>Ashley</a:t>
            </a:r>
          </a:p>
          <a:p>
            <a:pPr algn="l" rtl="0" fontAlgn="base"/>
            <a:r>
              <a:rPr lang="en-US" sz="4400" b="1" i="0" u="none" strike="noStrike" dirty="0">
                <a:effectLst/>
                <a:latin typeface="Calibri" panose="020F0502020204030204" pitchFamily="34" charset="0"/>
              </a:rPr>
              <a:t>General Principles of Inclusive Educational Practices</a:t>
            </a:r>
            <a:r>
              <a:rPr lang="en-US" sz="4400" b="0" i="0" dirty="0">
                <a:effectLst/>
                <a:latin typeface="Calibri" panose="020F0502020204030204" pitchFamily="34" charset="0"/>
              </a:rPr>
              <a:t>​</a:t>
            </a:r>
          </a:p>
          <a:p>
            <a:pPr algn="l" rtl="0" fontAlgn="base"/>
            <a:r>
              <a:rPr lang="en-US" sz="1800" b="0" i="0" u="none" strike="noStrike" dirty="0">
                <a:solidFill>
                  <a:srgbClr val="000000"/>
                </a:solidFill>
                <a:effectLst/>
                <a:latin typeface="Aptos" panose="020B0004020202020204" pitchFamily="34" charset="0"/>
              </a:rPr>
              <a:t>Use high-quality, evidence-based </a:t>
            </a:r>
            <a:r>
              <a:rPr lang="en-US" sz="1800" b="0" i="0" u="sng" strike="noStrike" dirty="0">
                <a:solidFill>
                  <a:srgbClr val="0563C1"/>
                </a:solidFill>
                <a:effectLst/>
                <a:latin typeface="Aptos" panose="020B0004020202020204" pitchFamily="34" charset="0"/>
                <a:hlinkClick r:id="rId3"/>
              </a:rPr>
              <a:t>Multi-Tiered System of Supports</a:t>
            </a:r>
            <a:r>
              <a:rPr lang="en-US" sz="1800" b="0" i="0" u="none" strike="noStrike" dirty="0">
                <a:solidFill>
                  <a:srgbClr val="000000"/>
                </a:solidFill>
                <a:effectLst/>
                <a:latin typeface="Aptos" panose="020B0004020202020204" pitchFamily="34" charset="0"/>
              </a:rPr>
              <a:t> (MTSS) that are developmentally appropriate, culturally and linguistically responsive</a:t>
            </a:r>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ptos" panose="020B0004020202020204" pitchFamily="34" charset="0"/>
              </a:rPr>
              <a:t>foster students’—acquisition and use of knowledge and skills; use of appropriate behaviors to meet their needs; positive social emotional skills, including friendships with peers; and sense of belonging.</a:t>
            </a:r>
            <a:r>
              <a:rPr lang="en-US" sz="1800" b="0" i="0" dirty="0">
                <a:solidFill>
                  <a:srgbClr val="444444"/>
                </a:solidFill>
                <a:effectLst/>
                <a:latin typeface="Aptos" panose="020B000402020202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ptos" panose="020B0004020202020204" pitchFamily="34" charset="0"/>
              </a:rPr>
              <a:t>Recognize families as collaborative partners, experts, and engaged decision-makers in their students’ lives and value and treat students with disabilities and their families with respect</a:t>
            </a:r>
            <a:r>
              <a:rPr lang="en-US" sz="1800"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endParaRPr lang="en-US" dirty="0"/>
          </a:p>
          <a:p>
            <a:r>
              <a:rPr lang="en-US" dirty="0"/>
              <a:t>The purpose of this document is to describe how school leadership standards align with the core tenets of MTSS, providing context for the value and relevance of the framework.</a:t>
            </a:r>
          </a:p>
        </p:txBody>
      </p:sp>
      <p:sp>
        <p:nvSpPr>
          <p:cNvPr id="4" name="Slide Number Placeholder 3"/>
          <p:cNvSpPr>
            <a:spLocks noGrp="1"/>
          </p:cNvSpPr>
          <p:nvPr>
            <p:ph type="sldNum" sz="quarter" idx="5"/>
          </p:nvPr>
        </p:nvSpPr>
        <p:spPr/>
        <p:txBody>
          <a:bodyPr/>
          <a:lstStyle/>
          <a:p>
            <a:fld id="{7ED1907F-849C-8E44-AF63-27265B3C298A}" type="slidenum">
              <a:rPr lang="en-US" smtClean="0"/>
              <a:t>9</a:t>
            </a:fld>
            <a:endParaRPr lang="en-US" dirty="0"/>
          </a:p>
        </p:txBody>
      </p:sp>
    </p:spTree>
    <p:extLst>
      <p:ext uri="{BB962C8B-B14F-4D97-AF65-F5344CB8AC3E}">
        <p14:creationId xmlns:p14="http://schemas.microsoft.com/office/powerpoint/2010/main" val="3335090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Illustration the 2025-26 school year theme, “Unlocking Lifelong Potential.” Illustration shows a box with a large keyhole and an open lid, with education icons such as pencils, books, art supplies, beakers and test tubes, music notes, and a globe flying out of the box in a beam of light ">
            <a:extLst>
              <a:ext uri="{FF2B5EF4-FFF2-40B4-BE49-F238E27FC236}">
                <a16:creationId xmlns:a16="http://schemas.microsoft.com/office/drawing/2014/main" id="{39C1E702-A405-ADBF-567A-55B3EA03C510}"/>
              </a:ext>
            </a:extLst>
          </p:cNvPr>
          <p:cNvPicPr/>
          <p:nvPr userDrawn="1"/>
        </p:nvPicPr>
        <p:blipFill>
          <a:blip r:embed="rId2"/>
          <a:srcRect/>
          <a:stretch/>
        </p:blipFill>
        <p:spPr>
          <a:xfrm>
            <a:off x="-1" y="1503869"/>
            <a:ext cx="12192000" cy="4356100"/>
          </a:xfrm>
          <a:prstGeom prst="rect">
            <a:avLst/>
          </a:prstGeom>
        </p:spPr>
      </p:pic>
      <p:sp>
        <p:nvSpPr>
          <p:cNvPr id="2" name="Title 1">
            <a:extLst>
              <a:ext uri="{FF2B5EF4-FFF2-40B4-BE49-F238E27FC236}">
                <a16:creationId xmlns:a16="http://schemas.microsoft.com/office/drawing/2014/main" id="{8F259CEF-8E7F-546C-E587-9CC80A6C7481}"/>
              </a:ext>
            </a:extLst>
          </p:cNvPr>
          <p:cNvSpPr>
            <a:spLocks noGrp="1"/>
          </p:cNvSpPr>
          <p:nvPr>
            <p:ph type="ctrTitle"/>
          </p:nvPr>
        </p:nvSpPr>
        <p:spPr>
          <a:xfrm>
            <a:off x="1590368" y="222658"/>
            <a:ext cx="9144000" cy="1047135"/>
          </a:xfrm>
        </p:spPr>
        <p:txBody>
          <a:bodyPr anchor="ctr">
            <a:normAutofit/>
          </a:bodyPr>
          <a:lstStyle>
            <a:lvl1pPr algn="ctr">
              <a:defRPr sz="4000"/>
            </a:lvl1pPr>
          </a:lstStyle>
          <a:p>
            <a:r>
              <a:rPr lang="en-US"/>
              <a:t>Click to edit Master title style</a:t>
            </a:r>
          </a:p>
        </p:txBody>
      </p:sp>
      <p:sp>
        <p:nvSpPr>
          <p:cNvPr id="8" name="TextBox 7">
            <a:extLst>
              <a:ext uri="{FF2B5EF4-FFF2-40B4-BE49-F238E27FC236}">
                <a16:creationId xmlns:a16="http://schemas.microsoft.com/office/drawing/2014/main" id="{B3FE8004-13CD-5FE3-6CC1-E5088A9D92C7}"/>
              </a:ext>
            </a:extLst>
          </p:cNvPr>
          <p:cNvSpPr txBox="1"/>
          <p:nvPr userDrawn="1"/>
        </p:nvSpPr>
        <p:spPr>
          <a:xfrm>
            <a:off x="3096483" y="6203203"/>
            <a:ext cx="4910203" cy="369332"/>
          </a:xfrm>
          <a:prstGeom prst="rect">
            <a:avLst/>
          </a:prstGeom>
          <a:noFill/>
        </p:spPr>
        <p:txBody>
          <a:bodyPr wrap="square" rtlCol="0">
            <a:spAutoFit/>
          </a:bodyPr>
          <a:lstStyle/>
          <a:p>
            <a:pPr algn="ctr"/>
            <a:r>
              <a:rPr lang="en-US" b="1" dirty="0">
                <a:solidFill>
                  <a:srgbClr val="255ABB"/>
                </a:solidFill>
                <a:latin typeface="Aptos SemiBold" panose="020B0004020202020204" pitchFamily="34" charset="0"/>
              </a:rPr>
              <a:t>Connecticut State Department of Education – </a:t>
            </a:r>
          </a:p>
        </p:txBody>
      </p:sp>
      <p:sp>
        <p:nvSpPr>
          <p:cNvPr id="10" name="Text Placeholder 9">
            <a:extLst>
              <a:ext uri="{FF2B5EF4-FFF2-40B4-BE49-F238E27FC236}">
                <a16:creationId xmlns:a16="http://schemas.microsoft.com/office/drawing/2014/main" id="{5B8DF637-1F33-5264-3AE0-0E86A4174D56}"/>
              </a:ext>
            </a:extLst>
          </p:cNvPr>
          <p:cNvSpPr>
            <a:spLocks noGrp="1"/>
          </p:cNvSpPr>
          <p:nvPr>
            <p:ph type="body" sz="quarter" idx="10" hasCustomPrompt="1"/>
          </p:nvPr>
        </p:nvSpPr>
        <p:spPr>
          <a:xfrm>
            <a:off x="7816279" y="6223675"/>
            <a:ext cx="3620543" cy="365760"/>
          </a:xfrm>
        </p:spPr>
        <p:txBody>
          <a:bodyPr>
            <a:noAutofit/>
          </a:bodyPr>
          <a:lstStyle>
            <a:lvl1pPr marL="0" indent="0">
              <a:buNone/>
              <a:defRPr sz="1800">
                <a:solidFill>
                  <a:srgbClr val="255ABB"/>
                </a:solidFill>
                <a:latin typeface="Aptos SemiBold" panose="020B0004020202020204" pitchFamily="34" charset="0"/>
              </a:defRPr>
            </a:lvl1pPr>
            <a:lvl2pPr>
              <a:defRPr sz="1800">
                <a:solidFill>
                  <a:srgbClr val="255ABB"/>
                </a:solidFill>
                <a:latin typeface="Aptos SemiBold" panose="020B0004020202020204" pitchFamily="34" charset="0"/>
              </a:defRPr>
            </a:lvl2pPr>
            <a:lvl3pPr>
              <a:defRPr sz="1800">
                <a:solidFill>
                  <a:srgbClr val="255ABB"/>
                </a:solidFill>
                <a:latin typeface="Aptos SemiBold" panose="020B0004020202020204" pitchFamily="34" charset="0"/>
              </a:defRPr>
            </a:lvl3pPr>
            <a:lvl4pPr>
              <a:defRPr sz="1800">
                <a:solidFill>
                  <a:srgbClr val="255ABB"/>
                </a:solidFill>
                <a:latin typeface="Aptos SemiBold" panose="020B0004020202020204" pitchFamily="34" charset="0"/>
              </a:defRPr>
            </a:lvl4pPr>
            <a:lvl5pPr>
              <a:defRPr sz="1800">
                <a:solidFill>
                  <a:srgbClr val="255ABB"/>
                </a:solidFill>
                <a:latin typeface="Aptos SemiBold" panose="020B0004020202020204" pitchFamily="34" charset="0"/>
              </a:defRPr>
            </a:lvl5pPr>
          </a:lstStyle>
          <a:p>
            <a:pPr lvl="0"/>
            <a:r>
              <a:rPr lang="en-US"/>
              <a:t>Add Date</a:t>
            </a:r>
          </a:p>
        </p:txBody>
      </p:sp>
    </p:spTree>
    <p:extLst>
      <p:ext uri="{BB962C8B-B14F-4D97-AF65-F5344CB8AC3E}">
        <p14:creationId xmlns:p14="http://schemas.microsoft.com/office/powerpoint/2010/main" val="284841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E79F-35D9-7E00-D3E0-E638E6EFC890}"/>
              </a:ext>
            </a:extLst>
          </p:cNvPr>
          <p:cNvSpPr>
            <a:spLocks noGrp="1"/>
          </p:cNvSpPr>
          <p:nvPr>
            <p:ph type="title"/>
          </p:nvPr>
        </p:nvSpPr>
        <p:spPr>
          <a:xfrm>
            <a:off x="838200" y="1379983"/>
            <a:ext cx="10515600" cy="1037135"/>
          </a:xfrm>
        </p:spPr>
        <p:txBody>
          <a:bodyPr>
            <a:normAutofit/>
          </a:bodyPr>
          <a:lstStyle>
            <a:lvl1pPr algn="ctr">
              <a:defRPr sz="3200" b="1">
                <a:solidFill>
                  <a:srgbClr val="255ABB"/>
                </a:solidFill>
                <a:latin typeface="Aptos"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CA364B3-E5E3-77B9-E623-3A958D25EEFC}"/>
              </a:ext>
            </a:extLst>
          </p:cNvPr>
          <p:cNvSpPr>
            <a:spLocks noGrp="1"/>
          </p:cNvSpPr>
          <p:nvPr>
            <p:ph idx="1"/>
          </p:nvPr>
        </p:nvSpPr>
        <p:spPr>
          <a:xfrm>
            <a:off x="838200" y="2653553"/>
            <a:ext cx="10515600" cy="3523410"/>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60721-D0C5-2A6A-6CE2-7A43F35AF8B1}"/>
              </a:ext>
            </a:extLst>
          </p:cNvPr>
          <p:cNvSpPr>
            <a:spLocks noGrp="1"/>
          </p:cNvSpPr>
          <p:nvPr>
            <p:ph type="dt" sz="half" idx="10"/>
          </p:nvPr>
        </p:nvSpPr>
        <p:spPr/>
        <p:txBody>
          <a:bodyPr/>
          <a:lstStyle/>
          <a:p>
            <a:fld id="{AB6391C7-DE36-4E5A-89A1-0277D1EEFEFE}" type="datetime1">
              <a:rPr lang="en-US" smtClean="0"/>
              <a:t>11/6/2025</a:t>
            </a:fld>
            <a:endParaRPr lang="en-US" dirty="0"/>
          </a:p>
        </p:txBody>
      </p:sp>
      <p:sp>
        <p:nvSpPr>
          <p:cNvPr id="5" name="Footer Placeholder 4">
            <a:extLst>
              <a:ext uri="{FF2B5EF4-FFF2-40B4-BE49-F238E27FC236}">
                <a16:creationId xmlns:a16="http://schemas.microsoft.com/office/drawing/2014/main" id="{72D3A8CF-A140-66A1-D4E1-90AE78229A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8E0597-FEB6-F234-C232-67ACEAAEBB83}"/>
              </a:ext>
            </a:extLst>
          </p:cNvPr>
          <p:cNvSpPr>
            <a:spLocks noGrp="1"/>
          </p:cNvSpPr>
          <p:nvPr>
            <p:ph type="sldNum" sz="quarter" idx="12"/>
          </p:nvPr>
        </p:nvSpPr>
        <p:spPr/>
        <p:txBody>
          <a:bodyPr/>
          <a:lstStyle/>
          <a:p>
            <a:fld id="{24496B1A-CBF2-C54D-B723-E625441D0ED7}" type="slidenum">
              <a:rPr lang="en-US" smtClean="0"/>
              <a:t>‹#›</a:t>
            </a:fld>
            <a:endParaRPr lang="en-US" dirty="0"/>
          </a:p>
        </p:txBody>
      </p:sp>
      <p:pic>
        <p:nvPicPr>
          <p:cNvPr id="8" name="Picture 7">
            <a:extLst>
              <a:ext uri="{FF2B5EF4-FFF2-40B4-BE49-F238E27FC236}">
                <a16:creationId xmlns:a16="http://schemas.microsoft.com/office/drawing/2014/main" id="{65939EAE-FBE0-B21C-5F2D-BDAC4C21A819}"/>
              </a:ext>
              <a:ext uri="{C183D7F6-B498-43B3-948B-1728B52AA6E4}">
                <adec:decorative xmlns:adec="http://schemas.microsoft.com/office/drawing/2017/decorative" val="1"/>
              </a:ext>
            </a:extLst>
          </p:cNvPr>
          <p:cNvPicPr/>
          <p:nvPr userDrawn="1"/>
        </p:nvPicPr>
        <p:blipFill>
          <a:blip r:embed="rId2"/>
          <a:stretch>
            <a:fillRect/>
          </a:stretch>
        </p:blipFill>
        <p:spPr>
          <a:xfrm>
            <a:off x="10275956" y="185903"/>
            <a:ext cx="1549118" cy="826811"/>
          </a:xfrm>
          <a:prstGeom prst="rect">
            <a:avLst/>
          </a:prstGeom>
        </p:spPr>
      </p:pic>
      <p:pic>
        <p:nvPicPr>
          <p:cNvPr id="7" name="Picture 6">
            <a:extLst>
              <a:ext uri="{FF2B5EF4-FFF2-40B4-BE49-F238E27FC236}">
                <a16:creationId xmlns:a16="http://schemas.microsoft.com/office/drawing/2014/main" id="{EF8761E3-2622-54FD-5A7E-97DCC0BEA4C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1244138"/>
          </a:xfrm>
          <a:prstGeom prst="rect">
            <a:avLst/>
          </a:prstGeom>
        </p:spPr>
      </p:pic>
    </p:spTree>
    <p:extLst>
      <p:ext uri="{BB962C8B-B14F-4D97-AF65-F5344CB8AC3E}">
        <p14:creationId xmlns:p14="http://schemas.microsoft.com/office/powerpoint/2010/main" val="232998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04C2-655D-4BF7-AF7D-C8EE385F1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5E21C-C209-640D-00A5-318AA7C5D30F}"/>
              </a:ext>
            </a:extLst>
          </p:cNvPr>
          <p:cNvSpPr>
            <a:spLocks noGrp="1"/>
          </p:cNvSpPr>
          <p:nvPr>
            <p:ph sz="half" idx="1"/>
          </p:nvPr>
        </p:nvSpPr>
        <p:spPr>
          <a:xfrm>
            <a:off x="838200" y="2474351"/>
            <a:ext cx="5181600" cy="3702611"/>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69373-31BB-6F22-D3E1-9BC00AD3E17E}"/>
              </a:ext>
            </a:extLst>
          </p:cNvPr>
          <p:cNvSpPr>
            <a:spLocks noGrp="1"/>
          </p:cNvSpPr>
          <p:nvPr>
            <p:ph sz="half" idx="2"/>
          </p:nvPr>
        </p:nvSpPr>
        <p:spPr>
          <a:xfrm>
            <a:off x="6172200" y="2474351"/>
            <a:ext cx="5181600" cy="3702612"/>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3C66EB-AB47-DEF0-FEAC-190B3404B449}"/>
              </a:ext>
            </a:extLst>
          </p:cNvPr>
          <p:cNvSpPr>
            <a:spLocks noGrp="1"/>
          </p:cNvSpPr>
          <p:nvPr>
            <p:ph type="dt" sz="half" idx="10"/>
          </p:nvPr>
        </p:nvSpPr>
        <p:spPr/>
        <p:txBody>
          <a:bodyPr/>
          <a:lstStyle/>
          <a:p>
            <a:fld id="{63ADAE21-EFC3-4AA8-BB5E-A68AFC3C52DE}" type="datetime1">
              <a:rPr lang="en-US" smtClean="0"/>
              <a:t>11/6/2025</a:t>
            </a:fld>
            <a:endParaRPr lang="en-US" dirty="0"/>
          </a:p>
        </p:txBody>
      </p:sp>
      <p:sp>
        <p:nvSpPr>
          <p:cNvPr id="6" name="Footer Placeholder 5">
            <a:extLst>
              <a:ext uri="{FF2B5EF4-FFF2-40B4-BE49-F238E27FC236}">
                <a16:creationId xmlns:a16="http://schemas.microsoft.com/office/drawing/2014/main" id="{60852453-5EE3-0920-3786-103FD26A57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9974A4-8DF6-EE98-3FA9-C3054BB456F0}"/>
              </a:ext>
            </a:extLst>
          </p:cNvPr>
          <p:cNvSpPr>
            <a:spLocks noGrp="1"/>
          </p:cNvSpPr>
          <p:nvPr>
            <p:ph type="sldNum" sz="quarter" idx="12"/>
          </p:nvPr>
        </p:nvSpPr>
        <p:spPr/>
        <p:txBody>
          <a:bodyPr/>
          <a:lstStyle/>
          <a:p>
            <a:fld id="{24496B1A-CBF2-C54D-B723-E625441D0ED7}" type="slidenum">
              <a:rPr lang="en-US" smtClean="0"/>
              <a:t>‹#›</a:t>
            </a:fld>
            <a:endParaRPr lang="en-US" dirty="0"/>
          </a:p>
        </p:txBody>
      </p:sp>
      <p:pic>
        <p:nvPicPr>
          <p:cNvPr id="14" name="Picture 13">
            <a:extLst>
              <a:ext uri="{FF2B5EF4-FFF2-40B4-BE49-F238E27FC236}">
                <a16:creationId xmlns:a16="http://schemas.microsoft.com/office/drawing/2014/main" id="{8A9CD8CE-0AD1-8096-E084-3635194AA94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1244138"/>
          </a:xfrm>
          <a:prstGeom prst="rect">
            <a:avLst/>
          </a:prstGeom>
        </p:spPr>
      </p:pic>
    </p:spTree>
    <p:extLst>
      <p:ext uri="{BB962C8B-B14F-4D97-AF65-F5344CB8AC3E}">
        <p14:creationId xmlns:p14="http://schemas.microsoft.com/office/powerpoint/2010/main" val="16177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3E27-A15C-CB69-DBA0-ADDA72FBB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A0D403-5C1C-F692-0FBC-F621DEA552BE}"/>
              </a:ext>
            </a:extLst>
          </p:cNvPr>
          <p:cNvSpPr>
            <a:spLocks noGrp="1"/>
          </p:cNvSpPr>
          <p:nvPr>
            <p:ph type="dt" sz="half" idx="10"/>
          </p:nvPr>
        </p:nvSpPr>
        <p:spPr/>
        <p:txBody>
          <a:bodyPr/>
          <a:lstStyle/>
          <a:p>
            <a:fld id="{17C721DD-2989-4D83-A660-75A568575877}" type="datetime1">
              <a:rPr lang="en-US" smtClean="0"/>
              <a:t>11/6/2025</a:t>
            </a:fld>
            <a:endParaRPr lang="en-US" dirty="0"/>
          </a:p>
        </p:txBody>
      </p:sp>
      <p:sp>
        <p:nvSpPr>
          <p:cNvPr id="4" name="Footer Placeholder 3">
            <a:extLst>
              <a:ext uri="{FF2B5EF4-FFF2-40B4-BE49-F238E27FC236}">
                <a16:creationId xmlns:a16="http://schemas.microsoft.com/office/drawing/2014/main" id="{3FB5C799-F0DA-FC48-2BB9-F8B2F32368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73C83D-9AB7-7B9A-AB51-8682AC35E748}"/>
              </a:ext>
            </a:extLst>
          </p:cNvPr>
          <p:cNvSpPr>
            <a:spLocks noGrp="1"/>
          </p:cNvSpPr>
          <p:nvPr>
            <p:ph type="sldNum" sz="quarter" idx="12"/>
          </p:nvPr>
        </p:nvSpPr>
        <p:spPr/>
        <p:txBody>
          <a:bodyPr/>
          <a:lstStyle/>
          <a:p>
            <a:fld id="{24496B1A-CBF2-C54D-B723-E625441D0ED7}" type="slidenum">
              <a:rPr lang="en-US" smtClean="0"/>
              <a:t>‹#›</a:t>
            </a:fld>
            <a:endParaRPr lang="en-US" dirty="0"/>
          </a:p>
        </p:txBody>
      </p:sp>
      <p:pic>
        <p:nvPicPr>
          <p:cNvPr id="6" name="Picture 5">
            <a:extLst>
              <a:ext uri="{FF2B5EF4-FFF2-40B4-BE49-F238E27FC236}">
                <a16:creationId xmlns:a16="http://schemas.microsoft.com/office/drawing/2014/main" id="{DB01A595-54C9-07C4-FC8C-FD8A01EB95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1244138"/>
          </a:xfrm>
          <a:prstGeom prst="rect">
            <a:avLst/>
          </a:prstGeom>
        </p:spPr>
      </p:pic>
    </p:spTree>
    <p:extLst>
      <p:ext uri="{BB962C8B-B14F-4D97-AF65-F5344CB8AC3E}">
        <p14:creationId xmlns:p14="http://schemas.microsoft.com/office/powerpoint/2010/main" val="99077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C09C-7CFF-D9E8-137C-2BA70A054520}"/>
              </a:ext>
            </a:extLst>
          </p:cNvPr>
          <p:cNvSpPr>
            <a:spLocks noGrp="1"/>
          </p:cNvSpPr>
          <p:nvPr>
            <p:ph type="title"/>
          </p:nvPr>
        </p:nvSpPr>
        <p:spPr>
          <a:xfrm>
            <a:off x="838200" y="3668908"/>
            <a:ext cx="10515600" cy="765290"/>
          </a:xfrm>
        </p:spPr>
        <p:txBody>
          <a:bodyPr>
            <a:normAutofit/>
          </a:bodyPr>
          <a:lstStyle>
            <a:lvl1pPr>
              <a:defRPr sz="4000"/>
            </a:lvl1pPr>
          </a:lstStyle>
          <a:p>
            <a:r>
              <a:rPr lang="en-US"/>
              <a:t>Click to edit Master title style</a:t>
            </a:r>
          </a:p>
        </p:txBody>
      </p:sp>
      <p:sp>
        <p:nvSpPr>
          <p:cNvPr id="3" name="Date Placeholder 2">
            <a:extLst>
              <a:ext uri="{FF2B5EF4-FFF2-40B4-BE49-F238E27FC236}">
                <a16:creationId xmlns:a16="http://schemas.microsoft.com/office/drawing/2014/main" id="{543E4102-CBD4-E1D5-4D73-8B356396C800}"/>
              </a:ext>
            </a:extLst>
          </p:cNvPr>
          <p:cNvSpPr>
            <a:spLocks noGrp="1"/>
          </p:cNvSpPr>
          <p:nvPr>
            <p:ph type="dt" sz="half" idx="10"/>
          </p:nvPr>
        </p:nvSpPr>
        <p:spPr/>
        <p:txBody>
          <a:bodyPr/>
          <a:lstStyle/>
          <a:p>
            <a:fld id="{E8FEC130-B306-4CD1-BDC4-DE23DB3615E7}" type="datetime1">
              <a:rPr lang="en-US" smtClean="0"/>
              <a:t>11/6/2025</a:t>
            </a:fld>
            <a:endParaRPr lang="en-US" dirty="0"/>
          </a:p>
        </p:txBody>
      </p:sp>
      <p:sp>
        <p:nvSpPr>
          <p:cNvPr id="4" name="Footer Placeholder 3">
            <a:extLst>
              <a:ext uri="{FF2B5EF4-FFF2-40B4-BE49-F238E27FC236}">
                <a16:creationId xmlns:a16="http://schemas.microsoft.com/office/drawing/2014/main" id="{77CA15FF-DC70-9B16-297D-2C4ABEFF51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9F7DE7C-183E-8AB0-5AC9-40A99C6AE698}"/>
              </a:ext>
            </a:extLst>
          </p:cNvPr>
          <p:cNvSpPr>
            <a:spLocks noGrp="1"/>
          </p:cNvSpPr>
          <p:nvPr>
            <p:ph type="sldNum" sz="quarter" idx="12"/>
          </p:nvPr>
        </p:nvSpPr>
        <p:spPr/>
        <p:txBody>
          <a:bodyPr/>
          <a:lstStyle/>
          <a:p>
            <a:fld id="{24496B1A-CBF2-C54D-B723-E625441D0ED7}" type="slidenum">
              <a:rPr lang="en-US" smtClean="0"/>
              <a:t>‹#›</a:t>
            </a:fld>
            <a:endParaRPr lang="en-US" dirty="0"/>
          </a:p>
        </p:txBody>
      </p:sp>
      <p:pic>
        <p:nvPicPr>
          <p:cNvPr id="11" name="Picture 10">
            <a:extLst>
              <a:ext uri="{FF2B5EF4-FFF2-40B4-BE49-F238E27FC236}">
                <a16:creationId xmlns:a16="http://schemas.microsoft.com/office/drawing/2014/main" id="{9C4D1C82-526C-E213-4D2C-2195366AEEE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2513215"/>
          </a:xfrm>
          <a:prstGeom prst="rect">
            <a:avLst/>
          </a:prstGeom>
        </p:spPr>
      </p:pic>
    </p:spTree>
    <p:extLst>
      <p:ext uri="{BB962C8B-B14F-4D97-AF65-F5344CB8AC3E}">
        <p14:creationId xmlns:p14="http://schemas.microsoft.com/office/powerpoint/2010/main" val="2370799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F5DAC-79C9-CA60-DF8D-CD6DA67055F0}"/>
              </a:ext>
            </a:extLst>
          </p:cNvPr>
          <p:cNvSpPr>
            <a:spLocks noGrp="1"/>
          </p:cNvSpPr>
          <p:nvPr>
            <p:ph type="title"/>
          </p:nvPr>
        </p:nvSpPr>
        <p:spPr>
          <a:xfrm>
            <a:off x="838200" y="1529675"/>
            <a:ext cx="10515600" cy="7652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E9C6B-3ECB-7D87-D7BB-B8421B91F477}"/>
              </a:ext>
            </a:extLst>
          </p:cNvPr>
          <p:cNvSpPr>
            <a:spLocks noGrp="1"/>
          </p:cNvSpPr>
          <p:nvPr>
            <p:ph type="body" idx="1"/>
          </p:nvPr>
        </p:nvSpPr>
        <p:spPr>
          <a:xfrm>
            <a:off x="838200" y="2431862"/>
            <a:ext cx="10515600" cy="37986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0DB0C-2794-7186-8315-25337AEA9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76D27-128B-445B-958D-C9CB4CAB27F7}" type="datetime1">
              <a:rPr lang="en-US" smtClean="0"/>
              <a:t>11/6/2025</a:t>
            </a:fld>
            <a:endParaRPr lang="en-US" dirty="0"/>
          </a:p>
        </p:txBody>
      </p:sp>
      <p:sp>
        <p:nvSpPr>
          <p:cNvPr id="5" name="Footer Placeholder 4">
            <a:extLst>
              <a:ext uri="{FF2B5EF4-FFF2-40B4-BE49-F238E27FC236}">
                <a16:creationId xmlns:a16="http://schemas.microsoft.com/office/drawing/2014/main" id="{41E21D1F-6983-EE35-D2D9-6EF3C2168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5F8782-0652-701A-4265-4D32F74B5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96B1A-CBF2-C54D-B723-E625441D0ED7}" type="slidenum">
              <a:rPr lang="en-US" smtClean="0"/>
              <a:t>‹#›</a:t>
            </a:fld>
            <a:endParaRPr lang="en-US" dirty="0"/>
          </a:p>
        </p:txBody>
      </p:sp>
    </p:spTree>
    <p:extLst>
      <p:ext uri="{BB962C8B-B14F-4D97-AF65-F5344CB8AC3E}">
        <p14:creationId xmlns:p14="http://schemas.microsoft.com/office/powerpoint/2010/main" val="306953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lnSpc>
          <a:spcPct val="90000"/>
        </a:lnSpc>
        <a:spcBef>
          <a:spcPct val="0"/>
        </a:spcBef>
        <a:buNone/>
        <a:defRPr sz="3200" b="1" kern="1200">
          <a:solidFill>
            <a:srgbClr val="255ABB"/>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edsight.ct.gov/?language=en_U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t.reporting.cambiumast.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ct.reporting.cambiumast.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ct.reporting.cambiumast.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s://ct.reporting.cambiumast.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t.portal.cambiumast.com/resource-item/en/connecticut-alternate-assessment-eligibility-for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t.portal.cambiumast.com/resource-item/en/connecticut-alternate-assessment-system-early-stopping-rule-and-student-response-check"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t.portal.cambiumast.com/content/contentresources/en/Annotated-CT-Alternate-Assessment-Eligibility-Form.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t.portal.cambiumast.com/resource-item/en/annotated-connecticut-alternate-assessment-eligibility-for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hyperlink" Target="https://wiki.ncscpartners.org/index.php/Main_Page" TargetMode="External"/><Relationship Id="rId3" Type="http://schemas.openxmlformats.org/officeDocument/2006/relationships/hyperlink" Target="https://publications.ici.umn.edu/ties/5-15-45/overview" TargetMode="External"/><Relationship Id="rId7" Type="http://schemas.openxmlformats.org/officeDocument/2006/relationships/hyperlink" Target="https://wayback.archive-it.org/6505/20240617130013/http:/www.ncscpartners.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ayback.archive-it.org/6505/20240617130539/http:/www.ncscpartners.org/Media/Default/PDFs/Resources/NCSCBrief1.pdf" TargetMode="External"/><Relationship Id="rId5" Type="http://schemas.openxmlformats.org/officeDocument/2006/relationships/hyperlink" Target="https://portal.ct.gov/-/media/sde/social-emotional-learning/mtss_leadership.pdf?rev=a5f22d9194bd4049aa1f1a8bb848b940" TargetMode="External"/><Relationship Id="rId4" Type="http://schemas.openxmlformats.org/officeDocument/2006/relationships/hyperlink" Target="https://tiescenter.org/" TargetMode="External"/><Relationship Id="rId9" Type="http://schemas.openxmlformats.org/officeDocument/2006/relationships/hyperlink" Target="https://nceo.info/Resources/publications/OnlinePubs/briefs/brief09/brief09.html"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ct.portal.cambiumast.com/resource-item/en/connecticut-alternate-assessment-system-participation-guidance-for-planning-and-placement-teams" TargetMode="External"/><Relationship Id="rId3" Type="http://schemas.openxmlformats.org/officeDocument/2006/relationships/hyperlink" Target="https://nceo.umn.edu/docs/OnlinePubs/Tool14_DistrictAction%20Plan.pdf" TargetMode="External"/><Relationship Id="rId7" Type="http://schemas.openxmlformats.org/officeDocument/2006/relationships/hyperlink" Target="https://ct.portal.cambiumast.com/resource-item/en/faq-about-the-connecticut-alternate-assessment-system-eligibility-form"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hyperlink" Target="https://ct.portal.cambiumast.com/content/contentresources/en/CT-Statewide-Summative-Assessment-Student-Participation-Flowchart.pdf" TargetMode="External"/><Relationship Id="rId5" Type="http://schemas.openxmlformats.org/officeDocument/2006/relationships/hyperlink" Target="https://ct.portal.cambiumast.com/resource-item/en/parent-overview-of-connecticuts-alternate-assessment-system" TargetMode="External"/><Relationship Id="rId4" Type="http://schemas.openxmlformats.org/officeDocument/2006/relationships/hyperlink" Target="https://nceo.umn.edu/docs/OnlinePubs/Tool10_IEPTeamResource.pdf"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ct.portal.cambiumast.com/resource-item/en/accessibility-considerations" TargetMode="External"/><Relationship Id="rId3" Type="http://schemas.openxmlformats.org/officeDocument/2006/relationships/hyperlink" Target="https://nceo.info/Resources/publications/OnlinePubs/briefs/brief09/brief09.html" TargetMode="External"/><Relationship Id="rId7" Type="http://schemas.openxmlformats.org/officeDocument/2006/relationships/hyperlink" Target="https://ct.portal.cambiumast.com/resource-item/en/faq-about-the-connecticut-alternate-assessment-system-eligibility-form" TargetMode="External"/><Relationship Id="rId12" Type="http://schemas.openxmlformats.org/officeDocument/2006/relationships/hyperlink" Target="https://ct.portal.cambiumast.com/resource-item/en/assessment-resources-for-planning-and-placement-and-section-504-teams-quick-guide"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hyperlink" Target="https://ct.portal.cambiumast.com/resource-item/en/annotated-connecticut-alternate-assessment-eligibility-form" TargetMode="External"/><Relationship Id="rId11" Type="http://schemas.openxmlformats.org/officeDocument/2006/relationships/hyperlink" Target="https://portal.ct.gov/sde/student-assessment/resources-for-ppts-and-504-teams-related-to-ct-seds-and-statewide-assessments" TargetMode="External"/><Relationship Id="rId5" Type="http://schemas.openxmlformats.org/officeDocument/2006/relationships/hyperlink" Target="https://ct.portal.cambiumast.com/resource-item/en/connecticut-alternate-assessment-eligibility-form" TargetMode="External"/><Relationship Id="rId10" Type="http://schemas.openxmlformats.org/officeDocument/2006/relationships/hyperlink" Target="https://ct.portal.cambiumast.com/resource-item/en/process-for-requesting-special-documented-accommodations" TargetMode="External"/><Relationship Id="rId4" Type="http://schemas.openxmlformats.org/officeDocument/2006/relationships/hyperlink" Target="https://nceo.info/About/projects/improving-instruction/training-module#:~:text=Two%20online%20teacher%20professional%20development%20modules%20and%20related%20materials%20help" TargetMode="External"/><Relationship Id="rId9" Type="http://schemas.openxmlformats.org/officeDocument/2006/relationships/hyperlink" Target="https://ct.portal.cambiumast.com/resource-item/en/csde-assessment-guidelin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ct.portal.cambiumast.com/resource-item/en/ctaa-individual-student-report-performance-literals-english-language-arts" TargetMode="External"/><Relationship Id="rId3" Type="http://schemas.openxmlformats.org/officeDocument/2006/relationships/hyperlink" Target="https://ct.portal.cambiumast.com/resource-item/en/guide-for-ctaa-score-report-interpretation" TargetMode="External"/><Relationship Id="rId7" Type="http://schemas.openxmlformats.org/officeDocument/2006/relationships/hyperlink" Target="https://ct.portal.cambiumast.com/resource-item/en/ctaa-individual-student-report-performance-literals-mathematics"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https://ct.portal.cambiumast.com/resource-item/en/ctaa-mathematics-performance-level-descriptors" TargetMode="External"/><Relationship Id="rId5" Type="http://schemas.openxmlformats.org/officeDocument/2006/relationships/hyperlink" Target="https://ct.portal.cambiumast.com/resource-item/en/ctaa-english-language-arts-performance-level-descriptors" TargetMode="External"/><Relationship Id="rId10" Type="http://schemas.openxmlformats.org/officeDocument/2006/relationships/hyperlink" Target="https://ct.portal.cambiumast.com/resource-item/en/caaelp-parent-guide-to-individual-student-reports-isr" TargetMode="External"/><Relationship Id="rId4" Type="http://schemas.openxmlformats.org/officeDocument/2006/relationships/hyperlink" Target="https://ct.portal.cambiumast.com/resource-item/en/guide-for-ctas-score-report-interpretation" TargetMode="External"/><Relationship Id="rId9" Type="http://schemas.openxmlformats.org/officeDocument/2006/relationships/hyperlink" Target="https://ct.portal.cambiumast.com/resource-item/en/parent-overview-of-connecticuts-alternate-assessment-syste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ct.portal.cambiumast.com/resource-item/en/how-to-access-the-caaelp-scores-in-the-centralized-reporting-system-crs"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hyperlink" Target="https://ct.portal.cambiumast.com/resource-item/en/centralized-reporting-system-user-guide" TargetMode="External"/><Relationship Id="rId4" Type="http://schemas.openxmlformats.org/officeDocument/2006/relationships/hyperlink" Target="https://public-edsight.ct.gov/performance/alternate-assessments?language=en_U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ongress.gov/114/plaws/publ95/PLAW-114publ95.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ww2.ed.gov/policy/elsec/leg/essa/essaassessmentfactsheet1207.pdf"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mailto:nicole.deal@ct.gov" TargetMode="External"/><Relationship Id="rId3" Type="http://schemas.openxmlformats.org/officeDocument/2006/relationships/hyperlink" Target="mailto:Abe.krisst@ct.gov" TargetMode="External"/><Relationship Id="rId7" Type="http://schemas.openxmlformats.org/officeDocument/2006/relationships/hyperlink" Target="mailto:Katherine.Seifert@ct.gov"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mailto:ashley.digangi@ct.gov" TargetMode="External"/><Relationship Id="rId5" Type="http://schemas.openxmlformats.org/officeDocument/2006/relationships/hyperlink" Target="mailto:deirdre.ducharme@ct.gov" TargetMode="External"/><Relationship Id="rId4" Type="http://schemas.openxmlformats.org/officeDocument/2006/relationships/hyperlink" Target="mailto:Bryan.Klimkiewicz@ct.gov"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ortal.ct.gov/-/media/sde/social-emotional-learning/mtss_leadership.pdf?rev=a5f22d9194bd4049aa1f1a8bb848b94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D8BC-221D-914B-DD8B-967F591F7FF1}"/>
            </a:ext>
          </a:extLst>
        </p:cNvPr>
        <p:cNvGrpSpPr/>
        <p:nvPr/>
      </p:nvGrpSpPr>
      <p:grpSpPr>
        <a:xfrm>
          <a:off x="0" y="0"/>
          <a:ext cx="0" cy="0"/>
          <a:chOff x="0" y="0"/>
          <a:chExt cx="0" cy="0"/>
        </a:xfrm>
      </p:grpSpPr>
      <p:sp>
        <p:nvSpPr>
          <p:cNvPr id="2" name="Title 1" descr="The Connecticut Alternate Assessment System: Monitoring and Assessment Supports Updates​">
            <a:extLst>
              <a:ext uri="{FF2B5EF4-FFF2-40B4-BE49-F238E27FC236}">
                <a16:creationId xmlns:a16="http://schemas.microsoft.com/office/drawing/2014/main" id="{02D26EA6-1AC3-A735-7E32-B5A9EB39DAEB}"/>
              </a:ext>
            </a:extLst>
          </p:cNvPr>
          <p:cNvSpPr>
            <a:spLocks noGrp="1"/>
          </p:cNvSpPr>
          <p:nvPr>
            <p:ph type="ctrTitle"/>
          </p:nvPr>
        </p:nvSpPr>
        <p:spPr/>
        <p:txBody>
          <a:bodyPr>
            <a:normAutofit fontScale="90000"/>
          </a:bodyPr>
          <a:lstStyle/>
          <a:p>
            <a:r>
              <a:rPr lang="en-US" b="1" i="0" u="none" strike="noStrike" dirty="0">
                <a:effectLst/>
                <a:latin typeface="Calibri" panose="020F0502020204030204" pitchFamily="34" charset="0"/>
              </a:rPr>
              <a:t>The Connecticut Alternate Assessment System: Monitoring and Assessment Supports Updates</a:t>
            </a:r>
            <a:r>
              <a:rPr lang="en-US" b="0" i="0" dirty="0">
                <a:effectLst/>
                <a:latin typeface="Calibri" panose="020F0502020204030204" pitchFamily="34" charset="0"/>
              </a:rPr>
              <a:t>​</a:t>
            </a:r>
            <a:endParaRPr lang="en-US" dirty="0"/>
          </a:p>
        </p:txBody>
      </p:sp>
      <p:sp>
        <p:nvSpPr>
          <p:cNvPr id="4" name="Text Placeholder 3">
            <a:extLst>
              <a:ext uri="{FF2B5EF4-FFF2-40B4-BE49-F238E27FC236}">
                <a16:creationId xmlns:a16="http://schemas.microsoft.com/office/drawing/2014/main" id="{692F15DA-C3E8-D2C5-543A-9BB3C25FFB1B}"/>
              </a:ext>
            </a:extLst>
          </p:cNvPr>
          <p:cNvSpPr>
            <a:spLocks noGrp="1"/>
          </p:cNvSpPr>
          <p:nvPr>
            <p:ph type="body" sz="quarter" idx="10"/>
          </p:nvPr>
        </p:nvSpPr>
        <p:spPr/>
        <p:txBody>
          <a:bodyPr/>
          <a:lstStyle/>
          <a:p>
            <a:r>
              <a:rPr lang="en-US" dirty="0"/>
              <a:t>November 7, 2025</a:t>
            </a:r>
          </a:p>
        </p:txBody>
      </p:sp>
    </p:spTree>
    <p:extLst>
      <p:ext uri="{BB962C8B-B14F-4D97-AF65-F5344CB8AC3E}">
        <p14:creationId xmlns:p14="http://schemas.microsoft.com/office/powerpoint/2010/main" val="70267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Individualized Education Program (IEP)">
            <a:extLst>
              <a:ext uri="{FF2B5EF4-FFF2-40B4-BE49-F238E27FC236}">
                <a16:creationId xmlns:a16="http://schemas.microsoft.com/office/drawing/2014/main" id="{36FF7CF0-AFE7-78E9-A20D-FC27098C0A12}"/>
              </a:ext>
            </a:extLst>
          </p:cNvPr>
          <p:cNvSpPr>
            <a:spLocks noGrp="1"/>
          </p:cNvSpPr>
          <p:nvPr>
            <p:ph type="title"/>
          </p:nvPr>
        </p:nvSpPr>
        <p:spPr/>
        <p:txBody>
          <a:bodyPr/>
          <a:lstStyle/>
          <a:p>
            <a:r>
              <a:rPr lang="en-US" dirty="0">
                <a:latin typeface="+mn-lt"/>
              </a:rPr>
              <a:t>The Individualized Education Program (IEP)</a:t>
            </a:r>
          </a:p>
        </p:txBody>
      </p:sp>
      <p:sp>
        <p:nvSpPr>
          <p:cNvPr id="3" name="Content Placeholder 2">
            <a:extLst>
              <a:ext uri="{FF2B5EF4-FFF2-40B4-BE49-F238E27FC236}">
                <a16:creationId xmlns:a16="http://schemas.microsoft.com/office/drawing/2014/main" id="{B83BE3EA-E1F9-AF4C-BFD4-D8C30F729C75}"/>
              </a:ext>
            </a:extLst>
          </p:cNvPr>
          <p:cNvSpPr>
            <a:spLocks noGrp="1"/>
          </p:cNvSpPr>
          <p:nvPr>
            <p:ph idx="1"/>
          </p:nvPr>
        </p:nvSpPr>
        <p:spPr>
          <a:xfrm>
            <a:off x="838200" y="2653553"/>
            <a:ext cx="7047368" cy="3523410"/>
          </a:xfrm>
        </p:spPr>
        <p:txBody>
          <a:bodyPr>
            <a:normAutofit fontScale="85000" lnSpcReduction="10000"/>
          </a:bodyPr>
          <a:lstStyle/>
          <a:p>
            <a:r>
              <a:rPr lang="en-US" sz="2800" dirty="0">
                <a:latin typeface="+mn-lt"/>
              </a:rPr>
              <a:t>The IEP is not the student’s sole educational program, nor is it a curriculum. For each student eligible under IDEA, their educational program consists of: </a:t>
            </a:r>
          </a:p>
          <a:p>
            <a:pPr lvl="1">
              <a:buFont typeface="Courier New" panose="02070309020205020404" pitchFamily="49" charset="0"/>
              <a:buChar char="o"/>
            </a:pPr>
            <a:r>
              <a:rPr lang="en-US" dirty="0">
                <a:latin typeface="+mn-lt"/>
              </a:rPr>
              <a:t>The general education curriculum</a:t>
            </a:r>
          </a:p>
          <a:p>
            <a:pPr lvl="1">
              <a:buFont typeface="Courier New" panose="02070309020205020404" pitchFamily="49" charset="0"/>
              <a:buChar char="o"/>
            </a:pPr>
            <a:r>
              <a:rPr lang="en-US" dirty="0">
                <a:latin typeface="+mn-lt"/>
              </a:rPr>
              <a:t>The school’s routines &amp; activities</a:t>
            </a:r>
          </a:p>
          <a:p>
            <a:pPr lvl="1">
              <a:buFont typeface="Courier New" panose="02070309020205020404" pitchFamily="49" charset="0"/>
              <a:buChar char="o"/>
            </a:pPr>
            <a:r>
              <a:rPr lang="en-US" dirty="0">
                <a:latin typeface="+mn-lt"/>
              </a:rPr>
              <a:t>The Individualized Education Program</a:t>
            </a:r>
          </a:p>
          <a:p>
            <a:r>
              <a:rPr lang="en-US" sz="2800" dirty="0">
                <a:latin typeface="+mn-lt"/>
              </a:rPr>
              <a:t>The IEP should honor the student and family voice and intentionally align supports to the general education setting, curriculum, routines, activities and social opportunities throughout the school day.</a:t>
            </a:r>
          </a:p>
          <a:p>
            <a:endParaRPr lang="en-US" dirty="0"/>
          </a:p>
        </p:txBody>
      </p:sp>
      <p:sp>
        <p:nvSpPr>
          <p:cNvPr id="4" name="Slide Number Placeholder 3">
            <a:extLst>
              <a:ext uri="{FF2B5EF4-FFF2-40B4-BE49-F238E27FC236}">
                <a16:creationId xmlns:a16="http://schemas.microsoft.com/office/drawing/2014/main" id="{5EEC1868-0EB1-0C2B-4EFD-6BA5F6DA7B5C}"/>
              </a:ext>
            </a:extLst>
          </p:cNvPr>
          <p:cNvSpPr>
            <a:spLocks noGrp="1"/>
          </p:cNvSpPr>
          <p:nvPr>
            <p:ph type="sldNum" sz="quarter" idx="12"/>
          </p:nvPr>
        </p:nvSpPr>
        <p:spPr/>
        <p:txBody>
          <a:bodyPr/>
          <a:lstStyle/>
          <a:p>
            <a:fld id="{24496B1A-CBF2-C54D-B723-E625441D0ED7}" type="slidenum">
              <a:rPr lang="en-US" smtClean="0"/>
              <a:t>10</a:t>
            </a:fld>
            <a:endParaRPr lang="en-US" dirty="0"/>
          </a:p>
        </p:txBody>
      </p:sp>
      <p:pic>
        <p:nvPicPr>
          <p:cNvPr id="5" name="Picture 4">
            <a:extLst>
              <a:ext uri="{FF2B5EF4-FFF2-40B4-BE49-F238E27FC236}">
                <a16:creationId xmlns:a16="http://schemas.microsoft.com/office/drawing/2014/main" id="{D82206E8-13CA-A53A-B96D-97010D51EE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68" y="2653553"/>
            <a:ext cx="3705735" cy="2997258"/>
          </a:xfrm>
          <a:prstGeom prst="rect">
            <a:avLst/>
          </a:prstGeom>
        </p:spPr>
      </p:pic>
    </p:spTree>
    <p:extLst>
      <p:ext uri="{BB962C8B-B14F-4D97-AF65-F5344CB8AC3E}">
        <p14:creationId xmlns:p14="http://schemas.microsoft.com/office/powerpoint/2010/main" val="270434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EP State Assessment Section ">
            <a:extLst>
              <a:ext uri="{FF2B5EF4-FFF2-40B4-BE49-F238E27FC236}">
                <a16:creationId xmlns:a16="http://schemas.microsoft.com/office/drawing/2014/main" id="{DA60D24A-6B82-ED1A-6B55-875FF3515BA9}"/>
              </a:ext>
            </a:extLst>
          </p:cNvPr>
          <p:cNvSpPr>
            <a:spLocks noGrp="1"/>
          </p:cNvSpPr>
          <p:nvPr>
            <p:ph type="title"/>
          </p:nvPr>
        </p:nvSpPr>
        <p:spPr>
          <a:xfrm>
            <a:off x="838200" y="1198914"/>
            <a:ext cx="10515600" cy="1037135"/>
          </a:xfrm>
        </p:spPr>
        <p:txBody>
          <a:bodyPr/>
          <a:lstStyle/>
          <a:p>
            <a:r>
              <a:rPr lang="en-US" dirty="0">
                <a:latin typeface="Aptos"/>
              </a:rPr>
              <a:t>IEP State Assessment Section </a:t>
            </a:r>
            <a:endParaRPr lang="en-US" dirty="0"/>
          </a:p>
        </p:txBody>
      </p:sp>
      <p:sp>
        <p:nvSpPr>
          <p:cNvPr id="4" name="Slide Number Placeholder 3">
            <a:extLst>
              <a:ext uri="{FF2B5EF4-FFF2-40B4-BE49-F238E27FC236}">
                <a16:creationId xmlns:a16="http://schemas.microsoft.com/office/drawing/2014/main" id="{BB8F0107-E882-CBEE-F652-9BC66FEFF563}"/>
              </a:ext>
            </a:extLst>
          </p:cNvPr>
          <p:cNvSpPr>
            <a:spLocks noGrp="1"/>
          </p:cNvSpPr>
          <p:nvPr>
            <p:ph type="sldNum" sz="quarter" idx="12"/>
          </p:nvPr>
        </p:nvSpPr>
        <p:spPr/>
        <p:txBody>
          <a:bodyPr/>
          <a:lstStyle/>
          <a:p>
            <a:fld id="{24496B1A-CBF2-C54D-B723-E625441D0ED7}" type="slidenum">
              <a:rPr lang="en-US" smtClean="0"/>
              <a:t>11</a:t>
            </a:fld>
            <a:endParaRPr lang="en-US" dirty="0"/>
          </a:p>
        </p:txBody>
      </p:sp>
      <p:sp>
        <p:nvSpPr>
          <p:cNvPr id="6" name="TextBox 5">
            <a:extLst>
              <a:ext uri="{FF2B5EF4-FFF2-40B4-BE49-F238E27FC236}">
                <a16:creationId xmlns:a16="http://schemas.microsoft.com/office/drawing/2014/main" id="{4BC739D5-809D-34ED-F60B-9B0B756197B8}"/>
              </a:ext>
            </a:extLst>
          </p:cNvPr>
          <p:cNvSpPr txBox="1"/>
          <p:nvPr/>
        </p:nvSpPr>
        <p:spPr>
          <a:xfrm>
            <a:off x="226336" y="2203010"/>
            <a:ext cx="1175441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This section of the IEP requires a </a:t>
            </a:r>
            <a:r>
              <a:rPr lang="en-US" sz="2400" b="1" dirty="0">
                <a:ea typeface="Calibri"/>
                <a:cs typeface="Calibri"/>
              </a:rPr>
              <a:t>clear individualized justification</a:t>
            </a:r>
            <a:r>
              <a:rPr lang="en-US" sz="2400" dirty="0">
                <a:ea typeface="Calibri"/>
                <a:cs typeface="Calibri"/>
              </a:rPr>
              <a:t> for each standard assessment the student is taking, and the </a:t>
            </a:r>
            <a:r>
              <a:rPr lang="en-US" sz="2400" b="1" dirty="0">
                <a:ea typeface="Calibri"/>
                <a:cs typeface="Calibri"/>
              </a:rPr>
              <a:t>rationale for why</a:t>
            </a:r>
            <a:r>
              <a:rPr lang="en-US" sz="2400" dirty="0">
                <a:ea typeface="Calibri"/>
                <a:cs typeface="Calibri"/>
              </a:rPr>
              <a:t> the selected alternate assessment is appropriate. </a:t>
            </a:r>
          </a:p>
          <a:p>
            <a:endParaRPr lang="en-US" sz="2000" dirty="0">
              <a:ea typeface="Calibri"/>
              <a:cs typeface="Calibri"/>
            </a:endParaRPr>
          </a:p>
          <a:p>
            <a:pPr marL="285750" indent="-285750">
              <a:buFont typeface="Arial"/>
              <a:buChar char="•"/>
            </a:pPr>
            <a:r>
              <a:rPr lang="en-US" sz="2400" dirty="0">
                <a:ea typeface="Calibri"/>
                <a:cs typeface="Calibri"/>
              </a:rPr>
              <a:t>Why the student </a:t>
            </a:r>
            <a:r>
              <a:rPr lang="en-US" sz="2400" b="1" dirty="0">
                <a:ea typeface="Calibri"/>
                <a:cs typeface="Calibri"/>
              </a:rPr>
              <a:t>CAN'T</a:t>
            </a:r>
            <a:r>
              <a:rPr lang="en-US" sz="2400" dirty="0">
                <a:ea typeface="Calibri"/>
                <a:cs typeface="Calibri"/>
              </a:rPr>
              <a:t> participate – references the disability related needs (cognitive functioning, instructional level, access needs) demonstrate the level that the student meets state eligibility criteria.</a:t>
            </a:r>
          </a:p>
          <a:p>
            <a:endParaRPr lang="en-US" sz="2400" dirty="0">
              <a:ea typeface="Calibri"/>
              <a:cs typeface="Calibri"/>
            </a:endParaRPr>
          </a:p>
          <a:p>
            <a:pPr marL="285750" indent="-285750">
              <a:buFont typeface="Arial"/>
              <a:buChar char="•"/>
            </a:pPr>
            <a:r>
              <a:rPr lang="en-US" sz="2400" dirty="0">
                <a:ea typeface="Calibri"/>
                <a:cs typeface="Calibri"/>
              </a:rPr>
              <a:t>Why the Alternative Assessment is appropriate – show that the CTAA aligns with the students` instructional goals and mode of access. Align with the Present Levels of Performance (PLOP).</a:t>
            </a:r>
          </a:p>
        </p:txBody>
      </p:sp>
    </p:spTree>
    <p:extLst>
      <p:ext uri="{BB962C8B-B14F-4D97-AF65-F5344CB8AC3E}">
        <p14:creationId xmlns:p14="http://schemas.microsoft.com/office/powerpoint/2010/main" val="405938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art with the End in Mind">
            <a:extLst>
              <a:ext uri="{FF2B5EF4-FFF2-40B4-BE49-F238E27FC236}">
                <a16:creationId xmlns:a16="http://schemas.microsoft.com/office/drawing/2014/main" id="{36FF7CF0-AFE7-78E9-A20D-FC27098C0A12}"/>
              </a:ext>
            </a:extLst>
          </p:cNvPr>
          <p:cNvSpPr>
            <a:spLocks noGrp="1"/>
          </p:cNvSpPr>
          <p:nvPr>
            <p:ph type="title"/>
          </p:nvPr>
        </p:nvSpPr>
        <p:spPr/>
        <p:txBody>
          <a:bodyPr/>
          <a:lstStyle/>
          <a:p>
            <a:r>
              <a:rPr lang="en-US" dirty="0">
                <a:latin typeface="+mn-lt"/>
              </a:rPr>
              <a:t>Start with the End in Mind</a:t>
            </a:r>
          </a:p>
        </p:txBody>
      </p:sp>
      <p:sp>
        <p:nvSpPr>
          <p:cNvPr id="3" name="Content Placeholder 2">
            <a:extLst>
              <a:ext uri="{FF2B5EF4-FFF2-40B4-BE49-F238E27FC236}">
                <a16:creationId xmlns:a16="http://schemas.microsoft.com/office/drawing/2014/main" id="{B83BE3EA-E1F9-AF4C-BFD4-D8C30F729C75}"/>
              </a:ext>
            </a:extLst>
          </p:cNvPr>
          <p:cNvSpPr>
            <a:spLocks noGrp="1"/>
          </p:cNvSpPr>
          <p:nvPr>
            <p:ph idx="1"/>
          </p:nvPr>
        </p:nvSpPr>
        <p:spPr>
          <a:xfrm>
            <a:off x="838200" y="2102710"/>
            <a:ext cx="10817646" cy="3523410"/>
          </a:xfrm>
        </p:spPr>
        <p:txBody>
          <a:bodyPr>
            <a:normAutofit/>
          </a:bodyPr>
          <a:lstStyle/>
          <a:p>
            <a:pPr marL="0" indent="0">
              <a:spcBef>
                <a:spcPts val="0"/>
              </a:spcBef>
              <a:buNone/>
              <a:defRPr/>
            </a:pPr>
            <a:r>
              <a:rPr lang="en-US" dirty="0">
                <a:latin typeface="+mn-lt"/>
              </a:rPr>
              <a:t>The Connecticut Alternate Assessment System is designed for a very small number of children with the</a:t>
            </a:r>
            <a:r>
              <a:rPr lang="en-US" b="1" dirty="0">
                <a:latin typeface="+mn-lt"/>
              </a:rPr>
              <a:t> most significant cognitive </a:t>
            </a:r>
            <a:r>
              <a:rPr lang="en-US" dirty="0">
                <a:latin typeface="+mn-lt"/>
              </a:rPr>
              <a:t>disabilities. When planning for the alternate assessment, and the subsequent programming that aligns to that profile, we need to be cognizant of possible implications to the student's future. We should always strive for the highest degree of competencies and opportunities for all students.</a:t>
            </a:r>
          </a:p>
          <a:p>
            <a:endParaRPr lang="en-US" dirty="0"/>
          </a:p>
        </p:txBody>
      </p:sp>
      <p:sp>
        <p:nvSpPr>
          <p:cNvPr id="4" name="Slide Number Placeholder 3">
            <a:extLst>
              <a:ext uri="{FF2B5EF4-FFF2-40B4-BE49-F238E27FC236}">
                <a16:creationId xmlns:a16="http://schemas.microsoft.com/office/drawing/2014/main" id="{5EEC1868-0EB1-0C2B-4EFD-6BA5F6DA7B5C}"/>
              </a:ext>
            </a:extLst>
          </p:cNvPr>
          <p:cNvSpPr>
            <a:spLocks noGrp="1"/>
          </p:cNvSpPr>
          <p:nvPr>
            <p:ph type="sldNum" sz="quarter" idx="12"/>
          </p:nvPr>
        </p:nvSpPr>
        <p:spPr/>
        <p:txBody>
          <a:bodyPr/>
          <a:lstStyle/>
          <a:p>
            <a:fld id="{24496B1A-CBF2-C54D-B723-E625441D0ED7}" type="slidenum">
              <a:rPr lang="en-US" smtClean="0"/>
              <a:t>12</a:t>
            </a:fld>
            <a:endParaRPr lang="en-US" dirty="0"/>
          </a:p>
        </p:txBody>
      </p:sp>
      <p:pic>
        <p:nvPicPr>
          <p:cNvPr id="6" name="Picture 5">
            <a:extLst>
              <a:ext uri="{FF2B5EF4-FFF2-40B4-BE49-F238E27FC236}">
                <a16:creationId xmlns:a16="http://schemas.microsoft.com/office/drawing/2014/main" id="{FB3B8E2D-B292-5307-1E6C-EA39001119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4550860"/>
            <a:ext cx="12192000" cy="2307140"/>
          </a:xfrm>
          <a:prstGeom prst="rect">
            <a:avLst/>
          </a:prstGeom>
        </p:spPr>
      </p:pic>
    </p:spTree>
    <p:extLst>
      <p:ext uri="{BB962C8B-B14F-4D97-AF65-F5344CB8AC3E}">
        <p14:creationId xmlns:p14="http://schemas.microsoft.com/office/powerpoint/2010/main" val="191089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ve Things to Consider When Making Decisions About Student Participation on State Alternate Assessments">
            <a:extLst>
              <a:ext uri="{FF2B5EF4-FFF2-40B4-BE49-F238E27FC236}">
                <a16:creationId xmlns:a16="http://schemas.microsoft.com/office/drawing/2014/main" id="{36FF7CF0-AFE7-78E9-A20D-FC27098C0A12}"/>
              </a:ext>
            </a:extLst>
          </p:cNvPr>
          <p:cNvSpPr>
            <a:spLocks noGrp="1"/>
          </p:cNvSpPr>
          <p:nvPr>
            <p:ph type="title"/>
          </p:nvPr>
        </p:nvSpPr>
        <p:spPr/>
        <p:txBody>
          <a:bodyPr/>
          <a:lstStyle/>
          <a:p>
            <a:r>
              <a:rPr lang="en-US" dirty="0">
                <a:latin typeface="+mn-lt"/>
              </a:rPr>
              <a:t>Five Things to Consider When Making Decisions About Student Participation on State Alternate Assessments</a:t>
            </a:r>
          </a:p>
        </p:txBody>
      </p:sp>
      <p:sp>
        <p:nvSpPr>
          <p:cNvPr id="4" name="Slide Number Placeholder 3">
            <a:extLst>
              <a:ext uri="{FF2B5EF4-FFF2-40B4-BE49-F238E27FC236}">
                <a16:creationId xmlns:a16="http://schemas.microsoft.com/office/drawing/2014/main" id="{5EEC1868-0EB1-0C2B-4EFD-6BA5F6DA7B5C}"/>
              </a:ext>
            </a:extLst>
          </p:cNvPr>
          <p:cNvSpPr>
            <a:spLocks noGrp="1"/>
          </p:cNvSpPr>
          <p:nvPr>
            <p:ph type="sldNum" sz="quarter" idx="12"/>
          </p:nvPr>
        </p:nvSpPr>
        <p:spPr/>
        <p:txBody>
          <a:bodyPr/>
          <a:lstStyle/>
          <a:p>
            <a:fld id="{24496B1A-CBF2-C54D-B723-E625441D0ED7}" type="slidenum">
              <a:rPr lang="en-US" smtClean="0"/>
              <a:t>13</a:t>
            </a:fld>
            <a:endParaRPr lang="en-US" dirty="0"/>
          </a:p>
        </p:txBody>
      </p:sp>
      <p:graphicFrame>
        <p:nvGraphicFramePr>
          <p:cNvPr id="5" name="Content Placeholder 7" descr="Five things to consider when making decisions about student participation on state alternate assessments.">
            <a:extLst>
              <a:ext uri="{FF2B5EF4-FFF2-40B4-BE49-F238E27FC236}">
                <a16:creationId xmlns:a16="http://schemas.microsoft.com/office/drawing/2014/main" id="{02089A74-793B-475D-BC19-125A65BA1EB2}"/>
              </a:ext>
            </a:extLst>
          </p:cNvPr>
          <p:cNvGraphicFramePr>
            <a:graphicFrameLocks noGrp="1"/>
          </p:cNvGraphicFramePr>
          <p:nvPr>
            <p:ph idx="1"/>
            <p:extLst>
              <p:ext uri="{D42A27DB-BD31-4B8C-83A1-F6EECF244321}">
                <p14:modId xmlns:p14="http://schemas.microsoft.com/office/powerpoint/2010/main" val="2881402815"/>
              </p:ext>
            </p:extLst>
          </p:nvPr>
        </p:nvGraphicFramePr>
        <p:xfrm>
          <a:off x="687387" y="2625403"/>
          <a:ext cx="10817225" cy="3522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53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Monitoring the Participation on Alternate Assessments">
            <a:extLst>
              <a:ext uri="{FF2B5EF4-FFF2-40B4-BE49-F238E27FC236}">
                <a16:creationId xmlns:a16="http://schemas.microsoft.com/office/drawing/2014/main" id="{3C309DFC-3EA6-77A1-40B8-2645D25785E0}"/>
              </a:ext>
            </a:extLst>
          </p:cNvPr>
          <p:cNvSpPr>
            <a:spLocks noGrp="1"/>
          </p:cNvSpPr>
          <p:nvPr>
            <p:ph type="title"/>
          </p:nvPr>
        </p:nvSpPr>
        <p:spPr/>
        <p:txBody>
          <a:bodyPr>
            <a:noAutofit/>
          </a:bodyPr>
          <a:lstStyle/>
          <a:p>
            <a:r>
              <a:rPr lang="en-US" dirty="0">
                <a:latin typeface="+mn-lt"/>
              </a:rPr>
              <a:t>Monitoring the Participation on Alternate Assessments</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14</a:t>
            </a:fld>
            <a:endParaRPr lang="en-US" dirty="0"/>
          </a:p>
        </p:txBody>
      </p:sp>
    </p:spTree>
    <p:extLst>
      <p:ext uri="{BB962C8B-B14F-4D97-AF65-F5344CB8AC3E}">
        <p14:creationId xmlns:p14="http://schemas.microsoft.com/office/powerpoint/2010/main" val="200706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SSA Requirements">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pPr algn="ctr"/>
            <a:r>
              <a:rPr lang="en-US" sz="3200" b="1" dirty="0">
                <a:solidFill>
                  <a:srgbClr val="255ABB"/>
                </a:solidFill>
                <a:latin typeface="+mn-lt"/>
              </a:rPr>
              <a:t>ESSA Requirements</a:t>
            </a:r>
          </a:p>
        </p:txBody>
      </p:sp>
      <p:sp>
        <p:nvSpPr>
          <p:cNvPr id="3" name="Content Placeholder 2">
            <a:extLst>
              <a:ext uri="{FF2B5EF4-FFF2-40B4-BE49-F238E27FC236}">
                <a16:creationId xmlns:a16="http://schemas.microsoft.com/office/drawing/2014/main" id="{D0D3F938-684D-BCF8-1FFD-971685051BBE}"/>
              </a:ext>
            </a:extLst>
          </p:cNvPr>
          <p:cNvSpPr>
            <a:spLocks noGrp="1"/>
          </p:cNvSpPr>
          <p:nvPr>
            <p:ph idx="1"/>
          </p:nvPr>
        </p:nvSpPr>
        <p:spPr>
          <a:xfrm>
            <a:off x="838200" y="2558144"/>
            <a:ext cx="10515600" cy="3864454"/>
          </a:xfrm>
        </p:spPr>
        <p:txBody>
          <a:bodyPr>
            <a:normAutofit/>
          </a:bodyPr>
          <a:lstStyle/>
          <a:p>
            <a:pPr marL="457200" indent="-457200">
              <a:buFont typeface="Arial" panose="020B0604020202020204" pitchFamily="34" charset="0"/>
              <a:buChar char="•"/>
            </a:pPr>
            <a:r>
              <a:rPr lang="en-US" sz="2400" dirty="0">
                <a:latin typeface="+mn-lt"/>
              </a:rPr>
              <a:t>ESSA placed a 1.0% cap on the state participation rate for each subject, based on the total number of all students in the state assessed in the subject (34 CFR 200.6(c)(2)). This is to ensure that students with the most significant cognitive disabilities have access to the grade level, general education standards. </a:t>
            </a:r>
          </a:p>
          <a:p>
            <a:endParaRPr lang="en-US" sz="2400" dirty="0">
              <a:latin typeface="+mn-lt"/>
            </a:endParaRPr>
          </a:p>
          <a:p>
            <a:pPr marL="457200" indent="-457200">
              <a:buFont typeface="Arial" panose="020B0604020202020204" pitchFamily="34" charset="0"/>
              <a:buChar char="•"/>
            </a:pPr>
            <a:r>
              <a:rPr lang="en-US" sz="2400" dirty="0">
                <a:latin typeface="+mn-lt"/>
              </a:rPr>
              <a:t>The CSDE is here to provide guidance and support to districts in making appropriate alternate eligibility determinations. </a:t>
            </a:r>
          </a:p>
          <a:p>
            <a:pPr marL="0" indent="0">
              <a:buNone/>
            </a:pPr>
            <a:endParaRPr lang="en-US" sz="24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15</a:t>
            </a:fld>
            <a:endParaRPr lang="en-US" dirty="0"/>
          </a:p>
        </p:txBody>
      </p:sp>
    </p:spTree>
    <p:extLst>
      <p:ext uri="{BB962C8B-B14F-4D97-AF65-F5344CB8AC3E}">
        <p14:creationId xmlns:p14="http://schemas.microsoft.com/office/powerpoint/2010/main" val="80919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necticut’s Approach to Supporting Districts">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pPr algn="ctr"/>
            <a:r>
              <a:rPr lang="en-US" sz="3200" b="1" dirty="0">
                <a:solidFill>
                  <a:srgbClr val="255ABB"/>
                </a:solidFill>
                <a:latin typeface="+mn-lt"/>
              </a:rPr>
              <a:t>Connecticut’s Approach to Supporting Districts</a:t>
            </a:r>
          </a:p>
        </p:txBody>
      </p:sp>
      <p:sp>
        <p:nvSpPr>
          <p:cNvPr id="3" name="Content Placeholder 2">
            <a:extLst>
              <a:ext uri="{FF2B5EF4-FFF2-40B4-BE49-F238E27FC236}">
                <a16:creationId xmlns:a16="http://schemas.microsoft.com/office/drawing/2014/main" id="{D0D3F938-684D-BCF8-1FFD-971685051BBE}"/>
              </a:ext>
            </a:extLst>
          </p:cNvPr>
          <p:cNvSpPr>
            <a:spLocks noGrp="1"/>
          </p:cNvSpPr>
          <p:nvPr>
            <p:ph idx="1"/>
          </p:nvPr>
        </p:nvSpPr>
        <p:spPr>
          <a:xfrm>
            <a:off x="838200" y="2558144"/>
            <a:ext cx="10515600" cy="3864454"/>
          </a:xfrm>
        </p:spPr>
        <p:txBody>
          <a:bodyPr>
            <a:normAutofit/>
          </a:bodyPr>
          <a:lstStyle/>
          <a:p>
            <a:pPr marL="457200" indent="-457200">
              <a:buFont typeface="Arial" panose="020B0604020202020204" pitchFamily="34" charset="0"/>
              <a:buChar char="•"/>
            </a:pPr>
            <a:r>
              <a:rPr lang="en-US" sz="2400" dirty="0">
                <a:latin typeface="+mn-lt"/>
              </a:rPr>
              <a:t>PPT Screening for Eligibility using the Connecticut Alternate Assessment System Eligibility Form</a:t>
            </a:r>
          </a:p>
          <a:p>
            <a:pPr marL="457200" indent="-457200">
              <a:buFont typeface="Arial" panose="020B0604020202020204" pitchFamily="34" charset="0"/>
              <a:buChar char="•"/>
            </a:pPr>
            <a:r>
              <a:rPr lang="en-US" sz="2400" dirty="0">
                <a:latin typeface="+mn-lt"/>
              </a:rPr>
              <a:t>Annual and Required Training for Teachers Administering the Alternate Assessment System Training</a:t>
            </a:r>
          </a:p>
          <a:p>
            <a:pPr marL="457200" indent="-457200">
              <a:buFont typeface="Arial" panose="020B0604020202020204" pitchFamily="34" charset="0"/>
              <a:buChar char="•"/>
            </a:pPr>
            <a:r>
              <a:rPr lang="en-US" sz="2400" dirty="0">
                <a:latin typeface="+mn-lt"/>
              </a:rPr>
              <a:t>Professional Development Trainings for District Administrators</a:t>
            </a:r>
          </a:p>
          <a:p>
            <a:pPr marL="457200" indent="-457200">
              <a:buFont typeface="Arial" panose="020B0604020202020204" pitchFamily="34" charset="0"/>
              <a:buChar char="•"/>
            </a:pPr>
            <a:r>
              <a:rPr lang="en-US" sz="2400" dirty="0">
                <a:latin typeface="+mn-lt"/>
              </a:rPr>
              <a:t>Planning and Placement Team Participation Guidance Resources (FAQs, Flowcharts, Accessibility Considerations, CSDE Assessment Guidelines)</a:t>
            </a:r>
          </a:p>
          <a:p>
            <a:pPr marL="0" indent="0">
              <a:buNone/>
            </a:pPr>
            <a:endParaRPr lang="en-US" sz="24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16</a:t>
            </a:fld>
            <a:endParaRPr lang="en-US" dirty="0"/>
          </a:p>
        </p:txBody>
      </p:sp>
    </p:spTree>
    <p:extLst>
      <p:ext uri="{BB962C8B-B14F-4D97-AF65-F5344CB8AC3E}">
        <p14:creationId xmlns:p14="http://schemas.microsoft.com/office/powerpoint/2010/main" val="149432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ublic EdSight&#10;">
            <a:extLst>
              <a:ext uri="{FF2B5EF4-FFF2-40B4-BE49-F238E27FC236}">
                <a16:creationId xmlns:a16="http://schemas.microsoft.com/office/drawing/2014/main" id="{FB10D453-8F12-8523-D5A6-C0C201D5C7CB}"/>
              </a:ext>
            </a:extLst>
          </p:cNvPr>
          <p:cNvSpPr>
            <a:spLocks noGrp="1"/>
          </p:cNvSpPr>
          <p:nvPr>
            <p:ph type="title"/>
          </p:nvPr>
        </p:nvSpPr>
        <p:spPr/>
        <p:txBody>
          <a:bodyPr>
            <a:normAutofit fontScale="90000"/>
          </a:bodyPr>
          <a:lstStyle/>
          <a:p>
            <a:r>
              <a:rPr lang="en-US" dirty="0">
                <a:hlinkClick r:id="rId3"/>
              </a:rPr>
              <a:t>Public EdSight</a:t>
            </a:r>
            <a:br>
              <a:rPr lang="en-US" sz="3200" b="1" dirty="0">
                <a:latin typeface="+mn-lt"/>
              </a:rPr>
            </a:br>
            <a:endParaRPr lang="en-US" sz="3200" b="1" dirty="0">
              <a:latin typeface="+mn-lt"/>
            </a:endParaRPr>
          </a:p>
        </p:txBody>
      </p:sp>
      <p:pic>
        <p:nvPicPr>
          <p:cNvPr id="15" name="Content Placeholder 14" descr="Image of EdSight Home Page">
            <a:extLst>
              <a:ext uri="{FF2B5EF4-FFF2-40B4-BE49-F238E27FC236}">
                <a16:creationId xmlns:a16="http://schemas.microsoft.com/office/drawing/2014/main" id="{1382F753-2528-C1AA-6066-DA1CA7460440}"/>
              </a:ext>
            </a:extLst>
          </p:cNvPr>
          <p:cNvPicPr>
            <a:picLocks noGrp="1" noChangeAspect="1"/>
          </p:cNvPicPr>
          <p:nvPr>
            <p:ph sz="half" idx="2"/>
          </p:nvPr>
        </p:nvPicPr>
        <p:blipFill>
          <a:blip r:embed="rId4"/>
          <a:stretch>
            <a:fillRect/>
          </a:stretch>
        </p:blipFill>
        <p:spPr>
          <a:xfrm>
            <a:off x="713284" y="2048382"/>
            <a:ext cx="4471929" cy="4146386"/>
          </a:xfrm>
          <a:ln>
            <a:solidFill>
              <a:schemeClr val="tx1"/>
            </a:solidFill>
          </a:ln>
        </p:spPr>
      </p:pic>
      <p:pic>
        <p:nvPicPr>
          <p:cNvPr id="12" name="Content Placeholder 11" descr="Image of EdSight Connecticut Alternate Assessment webpage">
            <a:extLst>
              <a:ext uri="{FF2B5EF4-FFF2-40B4-BE49-F238E27FC236}">
                <a16:creationId xmlns:a16="http://schemas.microsoft.com/office/drawing/2014/main" id="{ED2B996F-8C45-83EC-6638-8795F8ED7A28}"/>
              </a:ext>
            </a:extLst>
          </p:cNvPr>
          <p:cNvPicPr>
            <a:picLocks noGrp="1" noChangeAspect="1"/>
          </p:cNvPicPr>
          <p:nvPr>
            <p:ph sz="half" idx="1"/>
          </p:nvPr>
        </p:nvPicPr>
        <p:blipFill>
          <a:blip r:embed="rId5"/>
          <a:stretch>
            <a:fillRect/>
          </a:stretch>
        </p:blipFill>
        <p:spPr>
          <a:xfrm>
            <a:off x="5728030" y="2048382"/>
            <a:ext cx="6168587" cy="4146386"/>
          </a:xfrm>
          <a:ln>
            <a:solidFill>
              <a:schemeClr val="tx1"/>
            </a:solidFill>
          </a:ln>
        </p:spPr>
      </p:pic>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17</a:t>
            </a:fld>
            <a:endParaRPr lang="en-US" dirty="0"/>
          </a:p>
        </p:txBody>
      </p:sp>
    </p:spTree>
    <p:extLst>
      <p:ext uri="{BB962C8B-B14F-4D97-AF65-F5344CB8AC3E}">
        <p14:creationId xmlns:p14="http://schemas.microsoft.com/office/powerpoint/2010/main" val="303525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dSight Secure">
            <a:extLst>
              <a:ext uri="{FF2B5EF4-FFF2-40B4-BE49-F238E27FC236}">
                <a16:creationId xmlns:a16="http://schemas.microsoft.com/office/drawing/2014/main" id="{FB10D453-8F12-8523-D5A6-C0C201D5C7CB}"/>
              </a:ext>
            </a:extLst>
          </p:cNvPr>
          <p:cNvSpPr>
            <a:spLocks noGrp="1"/>
          </p:cNvSpPr>
          <p:nvPr>
            <p:ph type="title"/>
          </p:nvPr>
        </p:nvSpPr>
        <p:spPr/>
        <p:txBody>
          <a:bodyPr>
            <a:normAutofit/>
          </a:bodyPr>
          <a:lstStyle/>
          <a:p>
            <a:r>
              <a:rPr lang="en-US" sz="3200" b="1" dirty="0">
                <a:latin typeface="+mn-lt"/>
              </a:rPr>
              <a:t>EdSight Secure</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18</a:t>
            </a:fld>
            <a:endParaRPr lang="en-US" dirty="0"/>
          </a:p>
        </p:txBody>
      </p:sp>
      <p:pic>
        <p:nvPicPr>
          <p:cNvPr id="7" name="Picture 6" descr="Image of EdSight Secure webpage">
            <a:extLst>
              <a:ext uri="{FF2B5EF4-FFF2-40B4-BE49-F238E27FC236}">
                <a16:creationId xmlns:a16="http://schemas.microsoft.com/office/drawing/2014/main" id="{B788E1A3-1567-6598-D5FC-925B0B8F0612}"/>
              </a:ext>
            </a:extLst>
          </p:cNvPr>
          <p:cNvPicPr>
            <a:picLocks noChangeAspect="1"/>
          </p:cNvPicPr>
          <p:nvPr/>
        </p:nvPicPr>
        <p:blipFill>
          <a:blip r:embed="rId3"/>
          <a:stretch>
            <a:fillRect/>
          </a:stretch>
        </p:blipFill>
        <p:spPr>
          <a:xfrm>
            <a:off x="414051" y="2246006"/>
            <a:ext cx="10939749" cy="3903778"/>
          </a:xfrm>
          <a:prstGeom prst="rect">
            <a:avLst/>
          </a:prstGeom>
          <a:ln>
            <a:solidFill>
              <a:schemeClr val="tx1"/>
            </a:solidFill>
          </a:ln>
        </p:spPr>
      </p:pic>
    </p:spTree>
    <p:extLst>
      <p:ext uri="{BB962C8B-B14F-4D97-AF65-F5344CB8AC3E}">
        <p14:creationId xmlns:p14="http://schemas.microsoft.com/office/powerpoint/2010/main" val="228983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dSight Secure: Searching by Group or Individual">
            <a:extLst>
              <a:ext uri="{FF2B5EF4-FFF2-40B4-BE49-F238E27FC236}">
                <a16:creationId xmlns:a16="http://schemas.microsoft.com/office/drawing/2014/main" id="{FB10D453-8F12-8523-D5A6-C0C201D5C7CB}"/>
              </a:ext>
            </a:extLst>
          </p:cNvPr>
          <p:cNvSpPr>
            <a:spLocks noGrp="1"/>
          </p:cNvSpPr>
          <p:nvPr>
            <p:ph type="title"/>
          </p:nvPr>
        </p:nvSpPr>
        <p:spPr/>
        <p:txBody>
          <a:bodyPr>
            <a:normAutofit/>
          </a:bodyPr>
          <a:lstStyle/>
          <a:p>
            <a:r>
              <a:rPr lang="en-US" sz="3200" b="1" dirty="0">
                <a:latin typeface="+mn-lt"/>
              </a:rPr>
              <a:t>EdSight Secure: Searching by Group or Individual</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19</a:t>
            </a:fld>
            <a:endParaRPr lang="en-US" dirty="0"/>
          </a:p>
        </p:txBody>
      </p:sp>
      <p:pic>
        <p:nvPicPr>
          <p:cNvPr id="6" name="Picture 5" descr="Image of the Student Summary dashboard on EdSight Secure.">
            <a:extLst>
              <a:ext uri="{FF2B5EF4-FFF2-40B4-BE49-F238E27FC236}">
                <a16:creationId xmlns:a16="http://schemas.microsoft.com/office/drawing/2014/main" id="{FF80DFD9-8036-3F4B-963F-05257E041DD3}"/>
              </a:ext>
            </a:extLst>
          </p:cNvPr>
          <p:cNvPicPr>
            <a:picLocks noChangeAspect="1"/>
          </p:cNvPicPr>
          <p:nvPr/>
        </p:nvPicPr>
        <p:blipFill>
          <a:blip r:embed="rId3"/>
          <a:stretch>
            <a:fillRect/>
          </a:stretch>
        </p:blipFill>
        <p:spPr>
          <a:xfrm>
            <a:off x="838200" y="2417118"/>
            <a:ext cx="9981282" cy="3862596"/>
          </a:xfrm>
          <a:prstGeom prst="rect">
            <a:avLst/>
          </a:prstGeom>
          <a:ln>
            <a:solidFill>
              <a:schemeClr val="tx1"/>
            </a:solidFill>
          </a:ln>
        </p:spPr>
      </p:pic>
    </p:spTree>
    <p:extLst>
      <p:ext uri="{BB962C8B-B14F-4D97-AF65-F5344CB8AC3E}">
        <p14:creationId xmlns:p14="http://schemas.microsoft.com/office/powerpoint/2010/main" val="66539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esenters">
            <a:extLst>
              <a:ext uri="{FF2B5EF4-FFF2-40B4-BE49-F238E27FC236}">
                <a16:creationId xmlns:a16="http://schemas.microsoft.com/office/drawing/2014/main" id="{5DEA2721-D0A7-AA27-5841-0748D8969FD4}"/>
              </a:ext>
            </a:extLst>
          </p:cNvPr>
          <p:cNvSpPr>
            <a:spLocks noGrp="1"/>
          </p:cNvSpPr>
          <p:nvPr>
            <p:ph type="title"/>
          </p:nvPr>
        </p:nvSpPr>
        <p:spPr/>
        <p:txBody>
          <a:bodyPr/>
          <a:lstStyle/>
          <a:p>
            <a:r>
              <a:rPr lang="en-US" dirty="0">
                <a:latin typeface="+mn-lt"/>
              </a:rPr>
              <a:t>Presenters</a:t>
            </a:r>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p:txBody>
          <a:bodyPr/>
          <a:lstStyle/>
          <a:p>
            <a:pPr marL="0" indent="0" algn="ctr" rtl="0" fontAlgn="base">
              <a:buNone/>
            </a:pPr>
            <a:endParaRPr lang="en-US" b="0" i="0" dirty="0">
              <a:effectLst/>
              <a:latin typeface="Segoe UI" panose="020B0502040204020203" pitchFamily="34" charset="0"/>
            </a:endParaRPr>
          </a:p>
          <a:p>
            <a:pPr marL="0" indent="0" algn="ctr" rtl="0" fontAlgn="base">
              <a:buNone/>
            </a:pPr>
            <a:r>
              <a:rPr lang="en-US" b="1" i="0" u="none" strike="noStrike" dirty="0">
                <a:effectLst/>
                <a:latin typeface="+mn-lt"/>
              </a:rPr>
              <a:t>Deirdre Ducharme, Performance Office</a:t>
            </a:r>
            <a:r>
              <a:rPr lang="en-US" b="0" i="0" dirty="0">
                <a:effectLst/>
                <a:latin typeface="+mn-lt"/>
              </a:rPr>
              <a:t>​</a:t>
            </a:r>
            <a:br>
              <a:rPr lang="en-US" b="0" i="0" dirty="0">
                <a:effectLst/>
                <a:latin typeface="+mn-lt"/>
              </a:rPr>
            </a:br>
            <a:r>
              <a:rPr lang="en-US" b="0" i="0" dirty="0">
                <a:effectLst/>
                <a:latin typeface="+mn-lt"/>
              </a:rPr>
              <a:t>​</a:t>
            </a:r>
            <a:br>
              <a:rPr lang="en-US" b="0" i="0" dirty="0">
                <a:effectLst/>
                <a:latin typeface="+mn-lt"/>
              </a:rPr>
            </a:br>
            <a:r>
              <a:rPr lang="en-US" b="1" i="0" u="none" strike="noStrike" dirty="0">
                <a:effectLst/>
                <a:latin typeface="+mn-lt"/>
              </a:rPr>
              <a:t>Ashley DiGangi, Bureau of Special Education</a:t>
            </a:r>
            <a:r>
              <a:rPr lang="en-US" b="0" i="0" dirty="0">
                <a:effectLst/>
                <a:latin typeface="+mn-lt"/>
              </a:rPr>
              <a:t>​</a:t>
            </a:r>
          </a:p>
          <a:p>
            <a:pPr marL="0" indent="0" algn="ctr" rtl="0" fontAlgn="base">
              <a:buNone/>
            </a:pPr>
            <a:endParaRPr lang="en-US" b="0" i="0" dirty="0">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2</a:t>
            </a:fld>
            <a:endParaRPr lang="en-US" dirty="0"/>
          </a:p>
        </p:txBody>
      </p:sp>
    </p:spTree>
    <p:extLst>
      <p:ext uri="{BB962C8B-B14F-4D97-AF65-F5344CB8AC3E}">
        <p14:creationId xmlns:p14="http://schemas.microsoft.com/office/powerpoint/2010/main" val="36071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dSight Secure: Student Search">
            <a:extLst>
              <a:ext uri="{FF2B5EF4-FFF2-40B4-BE49-F238E27FC236}">
                <a16:creationId xmlns:a16="http://schemas.microsoft.com/office/drawing/2014/main" id="{FB10D453-8F12-8523-D5A6-C0C201D5C7CB}"/>
              </a:ext>
            </a:extLst>
          </p:cNvPr>
          <p:cNvSpPr>
            <a:spLocks noGrp="1"/>
          </p:cNvSpPr>
          <p:nvPr>
            <p:ph type="title"/>
          </p:nvPr>
        </p:nvSpPr>
        <p:spPr/>
        <p:txBody>
          <a:bodyPr>
            <a:normAutofit/>
          </a:bodyPr>
          <a:lstStyle/>
          <a:p>
            <a:r>
              <a:rPr lang="en-US" sz="3200" b="1" dirty="0">
                <a:latin typeface="+mn-lt"/>
              </a:rPr>
              <a:t>EdSight Secure: Student Search</a:t>
            </a:r>
          </a:p>
        </p:txBody>
      </p:sp>
      <p:pic>
        <p:nvPicPr>
          <p:cNvPr id="5" name="Picture 4" descr="Image of a student dashboard in EdSight Secure that presents tabs for viewing topics such as enrollment history, attendance, discipline and assessment history.">
            <a:extLst>
              <a:ext uri="{FF2B5EF4-FFF2-40B4-BE49-F238E27FC236}">
                <a16:creationId xmlns:a16="http://schemas.microsoft.com/office/drawing/2014/main" id="{B45400FB-067C-1983-059E-6A3E42C73F60}"/>
              </a:ext>
            </a:extLst>
          </p:cNvPr>
          <p:cNvPicPr>
            <a:picLocks noChangeAspect="1"/>
          </p:cNvPicPr>
          <p:nvPr/>
        </p:nvPicPr>
        <p:blipFill>
          <a:blip r:embed="rId3"/>
          <a:stretch>
            <a:fillRect/>
          </a:stretch>
        </p:blipFill>
        <p:spPr>
          <a:xfrm>
            <a:off x="145893" y="2272904"/>
            <a:ext cx="5321939" cy="3312647"/>
          </a:xfrm>
          <a:prstGeom prst="rect">
            <a:avLst/>
          </a:prstGeom>
          <a:ln>
            <a:solidFill>
              <a:schemeClr val="tx1"/>
            </a:solidFill>
          </a:ln>
        </p:spPr>
      </p:pic>
      <p:pic>
        <p:nvPicPr>
          <p:cNvPr id="8" name="Picture 7" descr="This image from EdSight Secure shows a student's history for state testing. It shows the performance category for each testing year with information about student growth from year to year.">
            <a:extLst>
              <a:ext uri="{FF2B5EF4-FFF2-40B4-BE49-F238E27FC236}">
                <a16:creationId xmlns:a16="http://schemas.microsoft.com/office/drawing/2014/main" id="{04B8A7DA-6F8D-4EFC-0F6E-CCDF029003C8}"/>
              </a:ext>
            </a:extLst>
          </p:cNvPr>
          <p:cNvPicPr>
            <a:picLocks noChangeAspect="1"/>
          </p:cNvPicPr>
          <p:nvPr/>
        </p:nvPicPr>
        <p:blipFill>
          <a:blip r:embed="rId4"/>
          <a:stretch>
            <a:fillRect/>
          </a:stretch>
        </p:blipFill>
        <p:spPr>
          <a:xfrm>
            <a:off x="5667616" y="2272904"/>
            <a:ext cx="5885968" cy="3312647"/>
          </a:xfrm>
          <a:prstGeom prst="rect">
            <a:avLst/>
          </a:prstGeom>
          <a:ln>
            <a:solidFill>
              <a:schemeClr val="tx1"/>
            </a:solidFill>
          </a:ln>
        </p:spPr>
      </p:pic>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20</a:t>
            </a:fld>
            <a:endParaRPr lang="en-US" dirty="0"/>
          </a:p>
        </p:txBody>
      </p:sp>
    </p:spTree>
    <p:extLst>
      <p:ext uri="{BB962C8B-B14F-4D97-AF65-F5344CB8AC3E}">
        <p14:creationId xmlns:p14="http://schemas.microsoft.com/office/powerpoint/2010/main" val="49696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dSight Secure: Student Longitudinal Performance">
            <a:extLst>
              <a:ext uri="{FF2B5EF4-FFF2-40B4-BE49-F238E27FC236}">
                <a16:creationId xmlns:a16="http://schemas.microsoft.com/office/drawing/2014/main" id="{FB10D453-8F12-8523-D5A6-C0C201D5C7CB}"/>
              </a:ext>
            </a:extLst>
          </p:cNvPr>
          <p:cNvSpPr>
            <a:spLocks noGrp="1"/>
          </p:cNvSpPr>
          <p:nvPr>
            <p:ph type="title"/>
          </p:nvPr>
        </p:nvSpPr>
        <p:spPr/>
        <p:txBody>
          <a:bodyPr>
            <a:normAutofit/>
          </a:bodyPr>
          <a:lstStyle/>
          <a:p>
            <a:r>
              <a:rPr lang="en-US" sz="3200" b="1" dirty="0">
                <a:latin typeface="+mn-lt"/>
              </a:rPr>
              <a:t>EdSight Secure: Student Longitudinal Performance</a:t>
            </a:r>
          </a:p>
        </p:txBody>
      </p:sp>
      <p:pic>
        <p:nvPicPr>
          <p:cNvPr id="7" name="Picture 6" descr="Image of the student's longitudinal performance. It includes the school year, subject (math and ELA), grade, performance level description, and scale score.">
            <a:extLst>
              <a:ext uri="{FF2B5EF4-FFF2-40B4-BE49-F238E27FC236}">
                <a16:creationId xmlns:a16="http://schemas.microsoft.com/office/drawing/2014/main" id="{8FD787CB-60E5-B2C7-E34D-AFEEDD8474CC}"/>
              </a:ext>
            </a:extLst>
          </p:cNvPr>
          <p:cNvPicPr>
            <a:picLocks noChangeAspect="1"/>
          </p:cNvPicPr>
          <p:nvPr/>
        </p:nvPicPr>
        <p:blipFill>
          <a:blip r:embed="rId3"/>
          <a:stretch>
            <a:fillRect/>
          </a:stretch>
        </p:blipFill>
        <p:spPr>
          <a:xfrm>
            <a:off x="422483" y="2417118"/>
            <a:ext cx="4567695" cy="3342603"/>
          </a:xfrm>
          <a:prstGeom prst="rect">
            <a:avLst/>
          </a:prstGeom>
          <a:ln>
            <a:solidFill>
              <a:schemeClr val="tx1"/>
            </a:solidFill>
          </a:ln>
        </p:spPr>
      </p:pic>
      <p:pic>
        <p:nvPicPr>
          <p:cNvPr id="12" name="Picture 11" descr="Image of the CTAA Performance-Level Scale Score Ranges by Content Area (Math and ELA) and Grade (3-8, and 11).">
            <a:extLst>
              <a:ext uri="{FF2B5EF4-FFF2-40B4-BE49-F238E27FC236}">
                <a16:creationId xmlns:a16="http://schemas.microsoft.com/office/drawing/2014/main" id="{D625EB9C-5F65-202F-6AB8-72D4A55F36EF}"/>
              </a:ext>
            </a:extLst>
          </p:cNvPr>
          <p:cNvPicPr>
            <a:picLocks noChangeAspect="1"/>
          </p:cNvPicPr>
          <p:nvPr/>
        </p:nvPicPr>
        <p:blipFill>
          <a:blip r:embed="rId4"/>
          <a:stretch>
            <a:fillRect/>
          </a:stretch>
        </p:blipFill>
        <p:spPr>
          <a:xfrm>
            <a:off x="5683088" y="2395571"/>
            <a:ext cx="5855024" cy="3388020"/>
          </a:xfrm>
          <a:prstGeom prst="rect">
            <a:avLst/>
          </a:prstGeom>
        </p:spPr>
      </p:pic>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21</a:t>
            </a:fld>
            <a:endParaRPr lang="en-US" dirty="0"/>
          </a:p>
        </p:txBody>
      </p:sp>
    </p:spTree>
    <p:extLst>
      <p:ext uri="{BB962C8B-B14F-4D97-AF65-F5344CB8AC3E}">
        <p14:creationId xmlns:p14="http://schemas.microsoft.com/office/powerpoint/2010/main" val="306550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Historical Protectory of Student Participation on Alternate Assessments&#10;">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fontScale="90000"/>
          </a:bodyPr>
          <a:lstStyle/>
          <a:p>
            <a:r>
              <a:rPr lang="en-US" sz="3200" b="1" dirty="0">
                <a:latin typeface="+mn-lt"/>
              </a:rPr>
              <a:t>A Historical Trajectory of Student Participation on Alternate Assessments</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22</a:t>
            </a:fld>
            <a:endParaRPr lang="en-US" dirty="0"/>
          </a:p>
        </p:txBody>
      </p:sp>
      <p:graphicFrame>
        <p:nvGraphicFramePr>
          <p:cNvPr id="9" name="Content Placeholder 8" descr="Image of participation data spanning from the 2016-17 school year to 2024-25. Visit EdSight to access the alternate assessment system data. Colum 1 indicates the assessment category (ELA, math, and science). Column 2 shows the percent participation for SY 2024-25. Column 3 shows the percent participation for SY 2023-24. Column 4 shows the percent participation for SY 2022-23. Column 5 shows the percent participation for SY 2021-22. Column 6 shows the percent participation for SY 2020-21. Column 7 shows the percent participation for SY 2018-19. Column 8 shows the percent participation for SY 2017-18. Column 9 shows the percent participation for SY 2016-17.&#10;">
            <a:extLst>
              <a:ext uri="{FF2B5EF4-FFF2-40B4-BE49-F238E27FC236}">
                <a16:creationId xmlns:a16="http://schemas.microsoft.com/office/drawing/2014/main" id="{C4E4A181-E3C2-5726-BEE5-5F14D07051B1}"/>
              </a:ext>
            </a:extLst>
          </p:cNvPr>
          <p:cNvGraphicFramePr>
            <a:graphicFrameLocks noGrp="1"/>
          </p:cNvGraphicFramePr>
          <p:nvPr>
            <p:ph idx="1"/>
            <p:extLst>
              <p:ext uri="{D42A27DB-BD31-4B8C-83A1-F6EECF244321}">
                <p14:modId xmlns:p14="http://schemas.microsoft.com/office/powerpoint/2010/main" val="579988917"/>
              </p:ext>
            </p:extLst>
          </p:nvPr>
        </p:nvGraphicFramePr>
        <p:xfrm>
          <a:off x="974361" y="2443397"/>
          <a:ext cx="9578714" cy="3912948"/>
        </p:xfrm>
        <a:graphic>
          <a:graphicData uri="http://schemas.openxmlformats.org/drawingml/2006/table">
            <a:tbl>
              <a:tblPr firstRow="1">
                <a:tableStyleId>{5C22544A-7EE6-4342-B048-85BDC9FD1C3A}</a:tableStyleId>
              </a:tblPr>
              <a:tblGrid>
                <a:gridCol w="2121856">
                  <a:extLst>
                    <a:ext uri="{9D8B030D-6E8A-4147-A177-3AD203B41FA5}">
                      <a16:colId xmlns:a16="http://schemas.microsoft.com/office/drawing/2014/main" val="2560106877"/>
                    </a:ext>
                  </a:extLst>
                </a:gridCol>
                <a:gridCol w="913686">
                  <a:extLst>
                    <a:ext uri="{9D8B030D-6E8A-4147-A177-3AD203B41FA5}">
                      <a16:colId xmlns:a16="http://schemas.microsoft.com/office/drawing/2014/main" val="2493090091"/>
                    </a:ext>
                  </a:extLst>
                </a:gridCol>
                <a:gridCol w="913686">
                  <a:extLst>
                    <a:ext uri="{9D8B030D-6E8A-4147-A177-3AD203B41FA5}">
                      <a16:colId xmlns:a16="http://schemas.microsoft.com/office/drawing/2014/main" val="971632477"/>
                    </a:ext>
                  </a:extLst>
                </a:gridCol>
                <a:gridCol w="898949">
                  <a:extLst>
                    <a:ext uri="{9D8B030D-6E8A-4147-A177-3AD203B41FA5}">
                      <a16:colId xmlns:a16="http://schemas.microsoft.com/office/drawing/2014/main" val="3837049099"/>
                    </a:ext>
                  </a:extLst>
                </a:gridCol>
                <a:gridCol w="898949">
                  <a:extLst>
                    <a:ext uri="{9D8B030D-6E8A-4147-A177-3AD203B41FA5}">
                      <a16:colId xmlns:a16="http://schemas.microsoft.com/office/drawing/2014/main" val="4236388484"/>
                    </a:ext>
                  </a:extLst>
                </a:gridCol>
                <a:gridCol w="957897">
                  <a:extLst>
                    <a:ext uri="{9D8B030D-6E8A-4147-A177-3AD203B41FA5}">
                      <a16:colId xmlns:a16="http://schemas.microsoft.com/office/drawing/2014/main" val="1890614045"/>
                    </a:ext>
                  </a:extLst>
                </a:gridCol>
                <a:gridCol w="957897">
                  <a:extLst>
                    <a:ext uri="{9D8B030D-6E8A-4147-A177-3AD203B41FA5}">
                      <a16:colId xmlns:a16="http://schemas.microsoft.com/office/drawing/2014/main" val="3495652707"/>
                    </a:ext>
                  </a:extLst>
                </a:gridCol>
                <a:gridCol w="957897">
                  <a:extLst>
                    <a:ext uri="{9D8B030D-6E8A-4147-A177-3AD203B41FA5}">
                      <a16:colId xmlns:a16="http://schemas.microsoft.com/office/drawing/2014/main" val="2871536643"/>
                    </a:ext>
                  </a:extLst>
                </a:gridCol>
                <a:gridCol w="957897">
                  <a:extLst>
                    <a:ext uri="{9D8B030D-6E8A-4147-A177-3AD203B41FA5}">
                      <a16:colId xmlns:a16="http://schemas.microsoft.com/office/drawing/2014/main" val="1856227782"/>
                    </a:ext>
                  </a:extLst>
                </a:gridCol>
              </a:tblGrid>
              <a:tr h="402121">
                <a:tc>
                  <a:txBody>
                    <a:bodyPr/>
                    <a:lstStyle/>
                    <a:p>
                      <a:pPr algn="ctr" fontAlgn="b"/>
                      <a:r>
                        <a:rPr lang="en-US" sz="1400" b="1" u="none" strike="noStrike" dirty="0">
                          <a:effectLst/>
                        </a:rPr>
                        <a:t>Assessment Category</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2024-25</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2023-24</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2022-23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2021-22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2020-21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2018-19</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2017-18</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2016-17</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9712633"/>
                  </a:ext>
                </a:extLst>
              </a:tr>
              <a:tr h="386655">
                <a:tc>
                  <a:txBody>
                    <a:bodyPr/>
                    <a:lstStyle/>
                    <a:p>
                      <a:pPr algn="l" fontAlgn="b"/>
                      <a:r>
                        <a:rPr lang="en-US" sz="1400" u="none" strike="noStrike" dirty="0">
                          <a:effectLst/>
                        </a:rPr>
                        <a:t># All Students -ELA</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250,735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250,738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254,594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252,817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249,127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272,371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275,497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269,875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629718254"/>
                  </a:ext>
                </a:extLst>
              </a:tr>
              <a:tr h="386655">
                <a:tc>
                  <a:txBody>
                    <a:bodyPr/>
                    <a:lstStyle/>
                    <a:p>
                      <a:pPr algn="l" fontAlgn="b"/>
                      <a:r>
                        <a:rPr lang="en-US" sz="1400" u="none" strike="noStrike" dirty="0">
                          <a:effectLst/>
                        </a:rPr>
                        <a:t># Alternate -ELA</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3,407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3,275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3,047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2,850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2,507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3,838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4,173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r>
                        <a:rPr lang="en-US" sz="1400" u="none" strike="noStrike" dirty="0">
                          <a:effectLst/>
                        </a:rPr>
                        <a:t>       4,318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175272341"/>
                  </a:ext>
                </a:extLst>
              </a:tr>
              <a:tr h="402121">
                <a:tc>
                  <a:txBody>
                    <a:bodyPr/>
                    <a:lstStyle/>
                    <a:p>
                      <a:pPr algn="l" fontAlgn="b"/>
                      <a:r>
                        <a:rPr lang="en-US" sz="1400" u="none" strike="noStrike" dirty="0">
                          <a:effectLst/>
                          <a:highlight>
                            <a:srgbClr val="F2D40F"/>
                          </a:highlight>
                        </a:rPr>
                        <a:t>% Alternate -ELA</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tc>
                  <a:txBody>
                    <a:bodyPr/>
                    <a:lstStyle/>
                    <a:p>
                      <a:pPr algn="r" fontAlgn="b"/>
                      <a:r>
                        <a:rPr lang="en-US" sz="1400" u="none" strike="noStrike" dirty="0">
                          <a:effectLst/>
                          <a:highlight>
                            <a:srgbClr val="F2D40F"/>
                          </a:highlight>
                        </a:rPr>
                        <a:t>1.36%</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tc>
                  <a:txBody>
                    <a:bodyPr/>
                    <a:lstStyle/>
                    <a:p>
                      <a:pPr algn="r" fontAlgn="b"/>
                      <a:r>
                        <a:rPr lang="en-US" sz="1400" u="none" strike="noStrike" dirty="0">
                          <a:effectLst/>
                          <a:highlight>
                            <a:srgbClr val="F2D40F"/>
                          </a:highlight>
                        </a:rPr>
                        <a:t>1.31%</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tc>
                  <a:txBody>
                    <a:bodyPr/>
                    <a:lstStyle/>
                    <a:p>
                      <a:pPr algn="r" fontAlgn="b"/>
                      <a:r>
                        <a:rPr lang="en-US" sz="1400" u="none" strike="noStrike" dirty="0">
                          <a:effectLst/>
                          <a:highlight>
                            <a:srgbClr val="F2D40F"/>
                          </a:highlight>
                        </a:rPr>
                        <a:t>1.21%</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tc>
                  <a:txBody>
                    <a:bodyPr/>
                    <a:lstStyle/>
                    <a:p>
                      <a:pPr algn="r" fontAlgn="b"/>
                      <a:r>
                        <a:rPr lang="en-US" sz="1400" u="none" strike="noStrike" dirty="0">
                          <a:effectLst/>
                          <a:highlight>
                            <a:srgbClr val="F2D40F"/>
                          </a:highlight>
                        </a:rPr>
                        <a:t>1.13%</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tc>
                  <a:txBody>
                    <a:bodyPr/>
                    <a:lstStyle/>
                    <a:p>
                      <a:pPr algn="r" fontAlgn="b"/>
                      <a:r>
                        <a:rPr lang="en-US" sz="1400" u="none" strike="noStrike" dirty="0">
                          <a:effectLst/>
                          <a:highlight>
                            <a:srgbClr val="F2D40F"/>
                          </a:highlight>
                        </a:rPr>
                        <a:t>1.01%</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tc>
                  <a:txBody>
                    <a:bodyPr/>
                    <a:lstStyle/>
                    <a:p>
                      <a:pPr algn="r" fontAlgn="b"/>
                      <a:r>
                        <a:rPr lang="en-US" sz="1400" u="none" strike="noStrike" dirty="0">
                          <a:effectLst/>
                          <a:highlight>
                            <a:srgbClr val="F2D40F"/>
                          </a:highlight>
                        </a:rPr>
                        <a:t>1.41%</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tc>
                  <a:txBody>
                    <a:bodyPr/>
                    <a:lstStyle/>
                    <a:p>
                      <a:pPr algn="r" fontAlgn="b"/>
                      <a:r>
                        <a:rPr lang="en-US" sz="1400" u="none" strike="noStrike" dirty="0">
                          <a:effectLst/>
                          <a:highlight>
                            <a:srgbClr val="F2D40F"/>
                          </a:highlight>
                        </a:rPr>
                        <a:t>1.51%</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tc>
                  <a:txBody>
                    <a:bodyPr/>
                    <a:lstStyle/>
                    <a:p>
                      <a:pPr algn="r" fontAlgn="b"/>
                      <a:r>
                        <a:rPr lang="en-US" sz="1400" u="none" strike="noStrike" dirty="0">
                          <a:effectLst/>
                          <a:highlight>
                            <a:srgbClr val="F2D40F"/>
                          </a:highlight>
                        </a:rPr>
                        <a:t>1.60%</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584963988"/>
                  </a:ext>
                </a:extLst>
              </a:tr>
              <a:tr h="386655">
                <a:tc>
                  <a:txBody>
                    <a:bodyPr/>
                    <a:lstStyle/>
                    <a:p>
                      <a:pPr algn="l" fontAlgn="b"/>
                      <a:r>
                        <a:rPr lang="en-US" sz="1400" u="none" strike="noStrike" dirty="0">
                          <a:effectLst/>
                        </a:rPr>
                        <a:t># All Students -Math</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250,069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249,913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253,677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251,832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249,604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271,769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274,975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285,400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8446896"/>
                  </a:ext>
                </a:extLst>
              </a:tr>
              <a:tr h="386655">
                <a:tc>
                  <a:txBody>
                    <a:bodyPr/>
                    <a:lstStyle/>
                    <a:p>
                      <a:pPr algn="l" fontAlgn="b"/>
                      <a:r>
                        <a:rPr lang="en-US" sz="1400" u="none" strike="noStrike" dirty="0">
                          <a:effectLst/>
                        </a:rPr>
                        <a:t># Alternate - Math</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3,386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3,235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3,011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2,818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2,498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3,828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4,140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4,281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6246425"/>
                  </a:ext>
                </a:extLst>
              </a:tr>
              <a:tr h="402121">
                <a:tc>
                  <a:txBody>
                    <a:bodyPr/>
                    <a:lstStyle/>
                    <a:p>
                      <a:pPr algn="l" fontAlgn="b"/>
                      <a:r>
                        <a:rPr lang="en-US" sz="1400" u="none" strike="noStrike" dirty="0">
                          <a:effectLst/>
                          <a:highlight>
                            <a:srgbClr val="F2D40F"/>
                          </a:highlight>
                        </a:rPr>
                        <a:t>% Alternate –Math</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r>
                        <a:rPr lang="en-US" sz="1400" u="none" strike="noStrike" dirty="0">
                          <a:effectLst/>
                          <a:highlight>
                            <a:srgbClr val="F2D40F"/>
                          </a:highlight>
                        </a:rPr>
                        <a:t>1.35%</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r>
                        <a:rPr lang="en-US" sz="1400" u="none" strike="noStrike" dirty="0">
                          <a:effectLst/>
                          <a:highlight>
                            <a:srgbClr val="F2D40F"/>
                          </a:highlight>
                        </a:rPr>
                        <a:t>1.29%</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r>
                        <a:rPr lang="en-US" sz="1400" u="none" strike="noStrike" dirty="0">
                          <a:effectLst/>
                          <a:highlight>
                            <a:srgbClr val="F2D40F"/>
                          </a:highlight>
                        </a:rPr>
                        <a:t>1.20%</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r>
                        <a:rPr lang="en-US" sz="1400" u="none" strike="noStrike" dirty="0">
                          <a:effectLst/>
                          <a:highlight>
                            <a:srgbClr val="F2D40F"/>
                          </a:highlight>
                        </a:rPr>
                        <a:t>1.12%</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r>
                        <a:rPr lang="en-US" sz="1400" u="none" strike="noStrike" dirty="0">
                          <a:effectLst/>
                          <a:highlight>
                            <a:srgbClr val="F2D40F"/>
                          </a:highlight>
                        </a:rPr>
                        <a:t>1.00%</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r>
                        <a:rPr lang="en-US" sz="1400" u="none" strike="noStrike" dirty="0">
                          <a:effectLst/>
                          <a:highlight>
                            <a:srgbClr val="F2D40F"/>
                          </a:highlight>
                        </a:rPr>
                        <a:t>1.41%</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r>
                        <a:rPr lang="en-US" sz="1400" u="none" strike="noStrike" dirty="0">
                          <a:effectLst/>
                          <a:highlight>
                            <a:srgbClr val="F2D40F"/>
                          </a:highlight>
                        </a:rPr>
                        <a:t>1.51%</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r>
                        <a:rPr lang="en-US" sz="1400" u="none" strike="noStrike" dirty="0">
                          <a:effectLst/>
                          <a:highlight>
                            <a:srgbClr val="F2D40F"/>
                          </a:highlight>
                        </a:rPr>
                        <a:t>1.50%</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tc>
                <a:extLst>
                  <a:ext uri="{0D108BD9-81ED-4DB2-BD59-A6C34878D82A}">
                    <a16:rowId xmlns:a16="http://schemas.microsoft.com/office/drawing/2014/main" val="297109331"/>
                  </a:ext>
                </a:extLst>
              </a:tr>
              <a:tr h="386655">
                <a:tc>
                  <a:txBody>
                    <a:bodyPr/>
                    <a:lstStyle/>
                    <a:p>
                      <a:pPr algn="l" fontAlgn="b"/>
                      <a:r>
                        <a:rPr lang="en-US" sz="1400" u="none" strike="noStrike" dirty="0">
                          <a:effectLst/>
                        </a:rPr>
                        <a:t># All Students – Science</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rPr>
                        <a:t>108,574</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109,150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109,933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109,121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102,146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117,094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121,123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1328198752"/>
                  </a:ext>
                </a:extLst>
              </a:tr>
              <a:tr h="386655">
                <a:tc>
                  <a:txBody>
                    <a:bodyPr/>
                    <a:lstStyle/>
                    <a:p>
                      <a:pPr algn="l" fontAlgn="b"/>
                      <a:r>
                        <a:rPr lang="en-US" sz="1400" u="none" strike="noStrike" dirty="0">
                          <a:effectLst/>
                        </a:rPr>
                        <a:t># Alternate - Science</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rPr>
                        <a:t>1,332</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1,280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1,228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1,131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984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1,647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l" fontAlgn="b"/>
                      <a:r>
                        <a:rPr lang="en-US" sz="1400" u="none" strike="noStrike" dirty="0">
                          <a:effectLst/>
                        </a:rPr>
                        <a:t>       1,859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1880922748"/>
                  </a:ext>
                </a:extLst>
              </a:tr>
              <a:tr h="386655">
                <a:tc>
                  <a:txBody>
                    <a:bodyPr/>
                    <a:lstStyle/>
                    <a:p>
                      <a:pPr algn="l" fontAlgn="b"/>
                      <a:r>
                        <a:rPr lang="en-US" sz="1400" u="none" strike="noStrike" dirty="0">
                          <a:effectLst/>
                          <a:highlight>
                            <a:srgbClr val="F2D40F"/>
                          </a:highlight>
                        </a:rPr>
                        <a:t>% Alternate - Science</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highlight>
                            <a:srgbClr val="F2D40F"/>
                          </a:highlight>
                        </a:rPr>
                        <a:t>1.23%</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highlight>
                            <a:srgbClr val="F2D40F"/>
                          </a:highlight>
                        </a:rPr>
                        <a:t>1.17%</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highlight>
                            <a:srgbClr val="F2D40F"/>
                          </a:highlight>
                        </a:rPr>
                        <a:t>1.13%</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highlight>
                            <a:srgbClr val="F2D40F"/>
                          </a:highlight>
                        </a:rPr>
                        <a:t>1.04%</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highlight>
                            <a:srgbClr val="F2D40F"/>
                          </a:highlight>
                        </a:rPr>
                        <a:t>0.96%</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highlight>
                            <a:srgbClr val="F2D40F"/>
                          </a:highlight>
                        </a:rPr>
                        <a:t>1.41%</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highlight>
                            <a:srgbClr val="F2D40F"/>
                          </a:highlight>
                        </a:rPr>
                        <a:t>--</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tc>
                  <a:txBody>
                    <a:bodyPr/>
                    <a:lstStyle/>
                    <a:p>
                      <a:pPr algn="r" fontAlgn="b"/>
                      <a:r>
                        <a:rPr lang="en-US" sz="1400" u="none" strike="noStrike" dirty="0">
                          <a:effectLst/>
                          <a:highlight>
                            <a:srgbClr val="F2D40F"/>
                          </a:highlight>
                        </a:rPr>
                        <a:t>1.53%</a:t>
                      </a:r>
                      <a:endParaRPr lang="en-US" sz="1400" b="0" i="0" u="none" strike="noStrike" dirty="0">
                        <a:solidFill>
                          <a:srgbClr val="000000"/>
                        </a:solidFill>
                        <a:effectLst/>
                        <a:highlight>
                          <a:srgbClr val="F2D40F"/>
                        </a:highligh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a16="http://schemas.microsoft.com/office/drawing/2014/main" val="2072658504"/>
                  </a:ext>
                </a:extLst>
              </a:tr>
            </a:tbl>
          </a:graphicData>
        </a:graphic>
      </p:graphicFrame>
    </p:spTree>
    <p:extLst>
      <p:ext uri="{BB962C8B-B14F-4D97-AF65-F5344CB8AC3E}">
        <p14:creationId xmlns:p14="http://schemas.microsoft.com/office/powerpoint/2010/main" val="242368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2024-25 Student Performance by Disability Category">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r>
              <a:rPr lang="en-US" sz="3200" b="1" dirty="0">
                <a:latin typeface="+mn-lt"/>
              </a:rPr>
              <a:t>2024-25 </a:t>
            </a:r>
            <a:r>
              <a:rPr lang="en-US" dirty="0">
                <a:latin typeface="+mn-lt"/>
              </a:rPr>
              <a:t>Student Participation by Disability Category</a:t>
            </a:r>
            <a:endParaRPr lang="en-US" sz="3200" b="1" dirty="0">
              <a:latin typeface="+mn-lt"/>
            </a:endParaRP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23</a:t>
            </a:fld>
            <a:endParaRPr lang="en-US" dirty="0"/>
          </a:p>
        </p:txBody>
      </p:sp>
      <p:graphicFrame>
        <p:nvGraphicFramePr>
          <p:cNvPr id="5" name="Table 4" descr="Image of suppressed percent of students by grade and demographic categories on the 2025-25 Connecticut Alternate Assessment System. Column 1 shows the student group category. Column 2 shows the percent for all grades combined. Column 3 shows the percent in the disability category for grade 3. Column 4 shows the percent in the disability category for grade 4. Column 5 shows the percent in the disability category for grade 5. Column 6 shows the percent in the disability category for grade 6. Column 7 shows the percent in the disability category for grade 7. Column 8 shows the percent in the disability category for grade 8. Column 9 shows the percent in the disability category for grade 11.">
            <a:extLst>
              <a:ext uri="{FF2B5EF4-FFF2-40B4-BE49-F238E27FC236}">
                <a16:creationId xmlns:a16="http://schemas.microsoft.com/office/drawing/2014/main" id="{F825EAE0-C0B7-5400-5A55-CDF3949E63FE}"/>
              </a:ext>
            </a:extLst>
          </p:cNvPr>
          <p:cNvGraphicFramePr>
            <a:graphicFrameLocks noGrp="1"/>
          </p:cNvGraphicFramePr>
          <p:nvPr>
            <p:extLst>
              <p:ext uri="{D42A27DB-BD31-4B8C-83A1-F6EECF244321}">
                <p14:modId xmlns:p14="http://schemas.microsoft.com/office/powerpoint/2010/main" val="1699889787"/>
              </p:ext>
            </p:extLst>
          </p:nvPr>
        </p:nvGraphicFramePr>
        <p:xfrm>
          <a:off x="937549" y="2321709"/>
          <a:ext cx="9793951" cy="3547110"/>
        </p:xfrm>
        <a:graphic>
          <a:graphicData uri="http://schemas.openxmlformats.org/drawingml/2006/table">
            <a:tbl>
              <a:tblPr firstRow="1">
                <a:tableStyleId>{5C22544A-7EE6-4342-B048-85BDC9FD1C3A}</a:tableStyleId>
              </a:tblPr>
              <a:tblGrid>
                <a:gridCol w="2617088">
                  <a:extLst>
                    <a:ext uri="{9D8B030D-6E8A-4147-A177-3AD203B41FA5}">
                      <a16:colId xmlns:a16="http://schemas.microsoft.com/office/drawing/2014/main" val="2088708382"/>
                    </a:ext>
                  </a:extLst>
                </a:gridCol>
                <a:gridCol w="1167625">
                  <a:extLst>
                    <a:ext uri="{9D8B030D-6E8A-4147-A177-3AD203B41FA5}">
                      <a16:colId xmlns:a16="http://schemas.microsoft.com/office/drawing/2014/main" val="527303699"/>
                    </a:ext>
                  </a:extLst>
                </a:gridCol>
                <a:gridCol w="956244">
                  <a:extLst>
                    <a:ext uri="{9D8B030D-6E8A-4147-A177-3AD203B41FA5}">
                      <a16:colId xmlns:a16="http://schemas.microsoft.com/office/drawing/2014/main" val="2583898646"/>
                    </a:ext>
                  </a:extLst>
                </a:gridCol>
                <a:gridCol w="815323">
                  <a:extLst>
                    <a:ext uri="{9D8B030D-6E8A-4147-A177-3AD203B41FA5}">
                      <a16:colId xmlns:a16="http://schemas.microsoft.com/office/drawing/2014/main" val="3306365858"/>
                    </a:ext>
                  </a:extLst>
                </a:gridCol>
                <a:gridCol w="875718">
                  <a:extLst>
                    <a:ext uri="{9D8B030D-6E8A-4147-A177-3AD203B41FA5}">
                      <a16:colId xmlns:a16="http://schemas.microsoft.com/office/drawing/2014/main" val="355376137"/>
                    </a:ext>
                  </a:extLst>
                </a:gridCol>
                <a:gridCol w="865653">
                  <a:extLst>
                    <a:ext uri="{9D8B030D-6E8A-4147-A177-3AD203B41FA5}">
                      <a16:colId xmlns:a16="http://schemas.microsoft.com/office/drawing/2014/main" val="2863959010"/>
                    </a:ext>
                  </a:extLst>
                </a:gridCol>
                <a:gridCol w="885784">
                  <a:extLst>
                    <a:ext uri="{9D8B030D-6E8A-4147-A177-3AD203B41FA5}">
                      <a16:colId xmlns:a16="http://schemas.microsoft.com/office/drawing/2014/main" val="2247503121"/>
                    </a:ext>
                  </a:extLst>
                </a:gridCol>
                <a:gridCol w="734798">
                  <a:extLst>
                    <a:ext uri="{9D8B030D-6E8A-4147-A177-3AD203B41FA5}">
                      <a16:colId xmlns:a16="http://schemas.microsoft.com/office/drawing/2014/main" val="2707011018"/>
                    </a:ext>
                  </a:extLst>
                </a:gridCol>
                <a:gridCol w="875718">
                  <a:extLst>
                    <a:ext uri="{9D8B030D-6E8A-4147-A177-3AD203B41FA5}">
                      <a16:colId xmlns:a16="http://schemas.microsoft.com/office/drawing/2014/main" val="83648404"/>
                    </a:ext>
                  </a:extLst>
                </a:gridCol>
              </a:tblGrid>
              <a:tr h="238125">
                <a:tc>
                  <a:txBody>
                    <a:bodyPr/>
                    <a:lstStyle/>
                    <a:p>
                      <a:pPr algn="l" fontAlgn="b">
                        <a:spcBef>
                          <a:spcPts val="200"/>
                        </a:spcBef>
                        <a:spcAft>
                          <a:spcPts val="200"/>
                        </a:spcAft>
                      </a:pPr>
                      <a:r>
                        <a:rPr lang="en-US" sz="1450" b="1" u="none" strike="noStrike" dirty="0">
                          <a:effectLst/>
                        </a:rPr>
                        <a:t>Student Group</a:t>
                      </a:r>
                      <a:endParaRPr lang="en-US" sz="14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b="1" u="none" strike="noStrike" dirty="0">
                          <a:effectLst/>
                        </a:rPr>
                        <a:t>All Grades</a:t>
                      </a:r>
                      <a:endParaRPr lang="en-US" sz="14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b="1" u="none" strike="noStrike" dirty="0">
                          <a:effectLst/>
                        </a:rPr>
                        <a:t>Grade 3</a:t>
                      </a:r>
                      <a:endParaRPr lang="en-US" sz="14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b="1" u="none" strike="noStrike" dirty="0">
                          <a:effectLst/>
                        </a:rPr>
                        <a:t>Grade 4</a:t>
                      </a:r>
                      <a:endParaRPr lang="en-US" sz="14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b="1" u="none" strike="noStrike" dirty="0">
                          <a:effectLst/>
                        </a:rPr>
                        <a:t>Grade 5</a:t>
                      </a:r>
                      <a:endParaRPr lang="en-US" sz="14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b="1" u="none" strike="noStrike" dirty="0">
                          <a:effectLst/>
                        </a:rPr>
                        <a:t>Grade 6</a:t>
                      </a:r>
                      <a:endParaRPr lang="en-US" sz="14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b="1" u="none" strike="noStrike" dirty="0">
                          <a:effectLst/>
                        </a:rPr>
                        <a:t>Grade 7</a:t>
                      </a:r>
                      <a:endParaRPr lang="en-US" sz="14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b="1" u="none" strike="noStrike" dirty="0">
                          <a:effectLst/>
                        </a:rPr>
                        <a:t>Grade 8</a:t>
                      </a:r>
                      <a:endParaRPr lang="en-US" sz="14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b="1" u="none" strike="noStrike" dirty="0">
                          <a:effectLst/>
                        </a:rPr>
                        <a:t>Grade 11</a:t>
                      </a:r>
                      <a:endParaRPr lang="en-US" sz="145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7032432"/>
                  </a:ext>
                </a:extLst>
              </a:tr>
              <a:tr h="238125">
                <a:tc>
                  <a:txBody>
                    <a:bodyPr/>
                    <a:lstStyle/>
                    <a:p>
                      <a:pPr algn="l" fontAlgn="b">
                        <a:spcBef>
                          <a:spcPts val="200"/>
                        </a:spcBef>
                        <a:spcAft>
                          <a:spcPts val="200"/>
                        </a:spcAft>
                      </a:pPr>
                      <a:r>
                        <a:rPr lang="en-US" sz="1450" u="none" strike="noStrike" dirty="0">
                          <a:effectLst/>
                          <a:highlight>
                            <a:srgbClr val="F2D40F"/>
                          </a:highlight>
                        </a:rPr>
                        <a:t>ADD / ADHD</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0.80</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1.15</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1.09</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1.10</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highlight>
                            <a:srgbClr val="F2D40F"/>
                          </a:highlight>
                        </a:rPr>
                        <a:t>*</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1.27</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8718059"/>
                  </a:ext>
                </a:extLst>
              </a:tr>
              <a:tr h="238125">
                <a:tc>
                  <a:txBody>
                    <a:bodyPr/>
                    <a:lstStyle/>
                    <a:p>
                      <a:pPr algn="l" fontAlgn="b">
                        <a:spcBef>
                          <a:spcPts val="200"/>
                        </a:spcBef>
                        <a:spcAft>
                          <a:spcPts val="200"/>
                        </a:spcAft>
                      </a:pPr>
                      <a:r>
                        <a:rPr lang="en-US" sz="1450" u="none" strike="noStrike" dirty="0">
                          <a:effectLst/>
                        </a:rPr>
                        <a:t>Autism</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47.12</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59.93</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58.51</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48.44</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43.03</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42.13</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37.82</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36.10</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2248180"/>
                  </a:ext>
                </a:extLst>
              </a:tr>
              <a:tr h="238125">
                <a:tc>
                  <a:txBody>
                    <a:bodyPr/>
                    <a:lstStyle/>
                    <a:p>
                      <a:pPr algn="l" fontAlgn="b">
                        <a:spcBef>
                          <a:spcPts val="200"/>
                        </a:spcBef>
                        <a:spcAft>
                          <a:spcPts val="200"/>
                        </a:spcAft>
                      </a:pPr>
                      <a:r>
                        <a:rPr lang="en-US" sz="1450" u="none" strike="noStrike" dirty="0">
                          <a:effectLst/>
                        </a:rPr>
                        <a:t>Deaf-Blindness</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6147505"/>
                  </a:ext>
                </a:extLst>
              </a:tr>
              <a:tr h="238125">
                <a:tc>
                  <a:txBody>
                    <a:bodyPr/>
                    <a:lstStyle/>
                    <a:p>
                      <a:pPr algn="l" fontAlgn="b">
                        <a:spcBef>
                          <a:spcPts val="200"/>
                        </a:spcBef>
                        <a:spcAft>
                          <a:spcPts val="200"/>
                        </a:spcAft>
                      </a:pPr>
                      <a:r>
                        <a:rPr lang="en-US" sz="1450" u="none" strike="noStrike" dirty="0">
                          <a:effectLst/>
                          <a:highlight>
                            <a:srgbClr val="F2D40F"/>
                          </a:highlight>
                        </a:rPr>
                        <a:t>Emotional Disability</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0.29</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6898799"/>
                  </a:ext>
                </a:extLst>
              </a:tr>
              <a:tr h="238125">
                <a:tc>
                  <a:txBody>
                    <a:bodyPr/>
                    <a:lstStyle/>
                    <a:p>
                      <a:pPr algn="l" fontAlgn="b">
                        <a:spcBef>
                          <a:spcPts val="200"/>
                        </a:spcBef>
                        <a:spcAft>
                          <a:spcPts val="200"/>
                        </a:spcAft>
                      </a:pPr>
                      <a:r>
                        <a:rPr lang="en-US" sz="1450" u="none" strike="noStrike" dirty="0">
                          <a:effectLst/>
                        </a:rPr>
                        <a:t>Hearing Impairments</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0.19</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0958663"/>
                  </a:ext>
                </a:extLst>
              </a:tr>
              <a:tr h="238125">
                <a:tc>
                  <a:txBody>
                    <a:bodyPr/>
                    <a:lstStyle/>
                    <a:p>
                      <a:pPr algn="l" fontAlgn="b">
                        <a:spcBef>
                          <a:spcPts val="200"/>
                        </a:spcBef>
                        <a:spcAft>
                          <a:spcPts val="200"/>
                        </a:spcAft>
                      </a:pPr>
                      <a:r>
                        <a:rPr lang="en-US" sz="1450" u="none" strike="noStrike" dirty="0">
                          <a:effectLst/>
                        </a:rPr>
                        <a:t>Intellectually Disabled</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24.23</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12.15</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14.67</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24.59</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24.90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31.46</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31.88</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32.99</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5534099"/>
                  </a:ext>
                </a:extLst>
              </a:tr>
              <a:tr h="238125">
                <a:tc>
                  <a:txBody>
                    <a:bodyPr/>
                    <a:lstStyle/>
                    <a:p>
                      <a:pPr algn="l" fontAlgn="b">
                        <a:spcBef>
                          <a:spcPts val="200"/>
                        </a:spcBef>
                        <a:spcAft>
                          <a:spcPts val="200"/>
                        </a:spcAft>
                      </a:pPr>
                      <a:r>
                        <a:rPr lang="en-US" sz="1450" u="none" strike="noStrike" dirty="0">
                          <a:effectLst/>
                          <a:highlight>
                            <a:srgbClr val="F2D40F"/>
                          </a:highlight>
                        </a:rPr>
                        <a:t>Learning Disabilities</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1.63</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2.79</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1.09</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1.65</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2.59</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1.08</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0.79</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1.24</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extLst>
                  <a:ext uri="{0D108BD9-81ED-4DB2-BD59-A6C34878D82A}">
                    <a16:rowId xmlns:a16="http://schemas.microsoft.com/office/drawing/2014/main" val="245309520"/>
                  </a:ext>
                </a:extLst>
              </a:tr>
              <a:tr h="238125">
                <a:tc>
                  <a:txBody>
                    <a:bodyPr/>
                    <a:lstStyle/>
                    <a:p>
                      <a:pPr algn="l" fontAlgn="b">
                        <a:spcBef>
                          <a:spcPts val="200"/>
                        </a:spcBef>
                        <a:spcAft>
                          <a:spcPts val="200"/>
                        </a:spcAft>
                      </a:pPr>
                      <a:r>
                        <a:rPr lang="en-US" sz="1450" u="none" strike="noStrike" dirty="0">
                          <a:effectLst/>
                        </a:rPr>
                        <a:t>Multiple disabilities</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19.48</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14.61</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17.21</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18.35</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21.12</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18.99</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22.57</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25.10</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9405607"/>
                  </a:ext>
                </a:extLst>
              </a:tr>
              <a:tr h="238125">
                <a:tc>
                  <a:txBody>
                    <a:bodyPr/>
                    <a:lstStyle/>
                    <a:p>
                      <a:pPr algn="l" fontAlgn="b">
                        <a:spcBef>
                          <a:spcPts val="200"/>
                        </a:spcBef>
                        <a:spcAft>
                          <a:spcPts val="200"/>
                        </a:spcAft>
                      </a:pPr>
                      <a:r>
                        <a:rPr lang="en-US" sz="1450" u="none" strike="noStrike" dirty="0">
                          <a:effectLst/>
                        </a:rPr>
                        <a:t>Other Health Impairments</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3.42</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4.43</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3.44</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3.30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3.19</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1.81</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4.55</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3.11</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3523922"/>
                  </a:ext>
                </a:extLst>
              </a:tr>
              <a:tr h="238125">
                <a:tc>
                  <a:txBody>
                    <a:bodyPr/>
                    <a:lstStyle/>
                    <a:p>
                      <a:pPr algn="l" fontAlgn="b">
                        <a:spcBef>
                          <a:spcPts val="200"/>
                        </a:spcBef>
                        <a:spcAft>
                          <a:spcPts val="200"/>
                        </a:spcAft>
                      </a:pPr>
                      <a:r>
                        <a:rPr lang="en-US" sz="1450" u="none" strike="noStrike" dirty="0">
                          <a:effectLst/>
                        </a:rPr>
                        <a:t>Specific Learning Disabilities/Dyslexia</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8862999"/>
                  </a:ext>
                </a:extLst>
              </a:tr>
              <a:tr h="238125">
                <a:tc>
                  <a:txBody>
                    <a:bodyPr/>
                    <a:lstStyle/>
                    <a:p>
                      <a:pPr algn="l" fontAlgn="b">
                        <a:spcBef>
                          <a:spcPts val="200"/>
                        </a:spcBef>
                        <a:spcAft>
                          <a:spcPts val="200"/>
                        </a:spcAft>
                      </a:pPr>
                      <a:r>
                        <a:rPr lang="en-US" sz="1450" u="none" strike="noStrike" dirty="0">
                          <a:effectLst/>
                          <a:highlight>
                            <a:srgbClr val="F2D40F"/>
                          </a:highlight>
                        </a:rPr>
                        <a:t>Speech / Language Impairments</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0.99</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1.81</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1.99</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highlight>
                            <a:srgbClr val="F2D40F"/>
                          </a:highlight>
                        </a:rPr>
                        <a:t>1.28</a:t>
                      </a:r>
                      <a:endParaRPr lang="en-US" sz="1450" b="0" i="0" u="none" strike="noStrike" dirty="0">
                        <a:solidFill>
                          <a:srgbClr val="000000"/>
                        </a:solidFill>
                        <a:effectLst/>
                        <a:highlight>
                          <a:srgbClr val="F2D40F"/>
                        </a:highligh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1513254"/>
                  </a:ext>
                </a:extLst>
              </a:tr>
              <a:tr h="238125">
                <a:tc>
                  <a:txBody>
                    <a:bodyPr/>
                    <a:lstStyle/>
                    <a:p>
                      <a:pPr algn="l" fontAlgn="b">
                        <a:spcBef>
                          <a:spcPts val="200"/>
                        </a:spcBef>
                        <a:spcAft>
                          <a:spcPts val="200"/>
                        </a:spcAft>
                      </a:pPr>
                      <a:r>
                        <a:rPr lang="en-US" sz="1450" u="none" strike="noStrike" dirty="0">
                          <a:effectLst/>
                        </a:rPr>
                        <a:t>TBI</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0.21</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6110077"/>
                  </a:ext>
                </a:extLst>
              </a:tr>
              <a:tr h="238125">
                <a:tc>
                  <a:txBody>
                    <a:bodyPr/>
                    <a:lstStyle/>
                    <a:p>
                      <a:pPr algn="l" fontAlgn="b">
                        <a:spcBef>
                          <a:spcPts val="200"/>
                        </a:spcBef>
                        <a:spcAft>
                          <a:spcPts val="200"/>
                        </a:spcAft>
                      </a:pPr>
                      <a:r>
                        <a:rPr lang="en-US" sz="1450" u="none" strike="noStrike" dirty="0">
                          <a:effectLst/>
                        </a:rPr>
                        <a:t>Visual Impairments</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Bef>
                          <a:spcPts val="200"/>
                        </a:spcBef>
                        <a:spcAft>
                          <a:spcPts val="200"/>
                        </a:spcAft>
                      </a:pPr>
                      <a:r>
                        <a:rPr lang="en-US" sz="1450" u="none" strike="noStrike" dirty="0">
                          <a:effectLst/>
                        </a:rPr>
                        <a:t>*</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spcBef>
                          <a:spcPts val="200"/>
                        </a:spcBef>
                        <a:spcAft>
                          <a:spcPts val="200"/>
                        </a:spcAft>
                      </a:pPr>
                      <a:r>
                        <a:rPr lang="en-US" sz="1450" u="none" strike="noStrike" dirty="0">
                          <a:effectLst/>
                        </a:rPr>
                        <a:t>0.00</a:t>
                      </a:r>
                      <a:endParaRPr lang="en-US" sz="14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5764792"/>
                  </a:ext>
                </a:extLst>
              </a:tr>
            </a:tbl>
          </a:graphicData>
        </a:graphic>
      </p:graphicFrame>
    </p:spTree>
    <p:extLst>
      <p:ext uri="{BB962C8B-B14F-4D97-AF65-F5344CB8AC3E}">
        <p14:creationId xmlns:p14="http://schemas.microsoft.com/office/powerpoint/2010/main" val="214964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2024-25 Participation by Demographic Categories&#10;">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r>
              <a:rPr lang="en-US" sz="3200" b="1" dirty="0">
                <a:latin typeface="+mn-lt"/>
              </a:rPr>
              <a:t>2024-25 Participation by Demographic Categories</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24</a:t>
            </a:fld>
            <a:endParaRPr lang="en-US" dirty="0"/>
          </a:p>
        </p:txBody>
      </p:sp>
      <p:graphicFrame>
        <p:nvGraphicFramePr>
          <p:cNvPr id="299" name="Table 298" descr="Image of suppressed percent of students by grade and demographic categories on the 2025-25 Connecticut Alternate Assessment System. Column 1 shows the student group category. Column 2 shows the percent for all grades combined. Column 3 shows the percent in the demographic category for grade 3. Column 4 shows the percent in the demographic category for grade 4. Column 5 shows the percent in the demographic category for grade 5. Column 6 shows the percent in the demographic category for grade 6. Column 7 shows the percent in the demographic category for grade 7. Column 8 shows the percent in the demographic category for grade 8. Column 9 shows the percent in the demographic category for grade 11.">
            <a:extLst>
              <a:ext uri="{FF2B5EF4-FFF2-40B4-BE49-F238E27FC236}">
                <a16:creationId xmlns:a16="http://schemas.microsoft.com/office/drawing/2014/main" id="{D33AB75E-87A6-F713-AD7C-AA57898877B3}"/>
              </a:ext>
            </a:extLst>
          </p:cNvPr>
          <p:cNvGraphicFramePr>
            <a:graphicFrameLocks noGrp="1"/>
          </p:cNvGraphicFramePr>
          <p:nvPr>
            <p:extLst>
              <p:ext uri="{D42A27DB-BD31-4B8C-83A1-F6EECF244321}">
                <p14:modId xmlns:p14="http://schemas.microsoft.com/office/powerpoint/2010/main" val="4232893578"/>
              </p:ext>
            </p:extLst>
          </p:nvPr>
        </p:nvGraphicFramePr>
        <p:xfrm>
          <a:off x="838200" y="2518460"/>
          <a:ext cx="10515599" cy="3626068"/>
        </p:xfrm>
        <a:graphic>
          <a:graphicData uri="http://schemas.openxmlformats.org/drawingml/2006/table">
            <a:tbl>
              <a:tblPr firstRow="1"/>
              <a:tblGrid>
                <a:gridCol w="1984132">
                  <a:extLst>
                    <a:ext uri="{9D8B030D-6E8A-4147-A177-3AD203B41FA5}">
                      <a16:colId xmlns:a16="http://schemas.microsoft.com/office/drawing/2014/main" val="2118594477"/>
                    </a:ext>
                  </a:extLst>
                </a:gridCol>
                <a:gridCol w="1087195">
                  <a:extLst>
                    <a:ext uri="{9D8B030D-6E8A-4147-A177-3AD203B41FA5}">
                      <a16:colId xmlns:a16="http://schemas.microsoft.com/office/drawing/2014/main" val="2229686857"/>
                    </a:ext>
                  </a:extLst>
                </a:gridCol>
                <a:gridCol w="1075116">
                  <a:extLst>
                    <a:ext uri="{9D8B030D-6E8A-4147-A177-3AD203B41FA5}">
                      <a16:colId xmlns:a16="http://schemas.microsoft.com/office/drawing/2014/main" val="511894048"/>
                    </a:ext>
                  </a:extLst>
                </a:gridCol>
                <a:gridCol w="1075116">
                  <a:extLst>
                    <a:ext uri="{9D8B030D-6E8A-4147-A177-3AD203B41FA5}">
                      <a16:colId xmlns:a16="http://schemas.microsoft.com/office/drawing/2014/main" val="3843036563"/>
                    </a:ext>
                  </a:extLst>
                </a:gridCol>
                <a:gridCol w="905997">
                  <a:extLst>
                    <a:ext uri="{9D8B030D-6E8A-4147-A177-3AD203B41FA5}">
                      <a16:colId xmlns:a16="http://schemas.microsoft.com/office/drawing/2014/main" val="1175933359"/>
                    </a:ext>
                  </a:extLst>
                </a:gridCol>
                <a:gridCol w="1038876">
                  <a:extLst>
                    <a:ext uri="{9D8B030D-6E8A-4147-A177-3AD203B41FA5}">
                      <a16:colId xmlns:a16="http://schemas.microsoft.com/office/drawing/2014/main" val="3577671945"/>
                    </a:ext>
                  </a:extLst>
                </a:gridCol>
                <a:gridCol w="1259336">
                  <a:extLst>
                    <a:ext uri="{9D8B030D-6E8A-4147-A177-3AD203B41FA5}">
                      <a16:colId xmlns:a16="http://schemas.microsoft.com/office/drawing/2014/main" val="1107473313"/>
                    </a:ext>
                  </a:extLst>
                </a:gridCol>
                <a:gridCol w="1244235">
                  <a:extLst>
                    <a:ext uri="{9D8B030D-6E8A-4147-A177-3AD203B41FA5}">
                      <a16:colId xmlns:a16="http://schemas.microsoft.com/office/drawing/2014/main" val="2737282519"/>
                    </a:ext>
                  </a:extLst>
                </a:gridCol>
                <a:gridCol w="845596">
                  <a:extLst>
                    <a:ext uri="{9D8B030D-6E8A-4147-A177-3AD203B41FA5}">
                      <a16:colId xmlns:a16="http://schemas.microsoft.com/office/drawing/2014/main" val="753472798"/>
                    </a:ext>
                  </a:extLst>
                </a:gridCol>
              </a:tblGrid>
              <a:tr h="226629">
                <a:tc>
                  <a:txBody>
                    <a:bodyPr/>
                    <a:lstStyle/>
                    <a:p>
                      <a:pPr algn="ctr" fontAlgn="b"/>
                      <a:r>
                        <a:rPr lang="en-US" sz="1400" b="1" i="0" u="none" strike="noStrike" dirty="0">
                          <a:solidFill>
                            <a:srgbClr val="000000"/>
                          </a:solidFill>
                          <a:effectLst/>
                          <a:latin typeface="Calibri" panose="020F0502020204030204" pitchFamily="34" charset="0"/>
                        </a:rPr>
                        <a:t>Student Group</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400" b="1" i="0" u="none" strike="noStrike" dirty="0">
                          <a:solidFill>
                            <a:srgbClr val="000000"/>
                          </a:solidFill>
                          <a:effectLst/>
                          <a:latin typeface="Calibri" panose="020F0502020204030204" pitchFamily="34" charset="0"/>
                        </a:rPr>
                        <a:t>All Grades</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400" b="1" i="0" u="none" strike="noStrike" dirty="0">
                          <a:solidFill>
                            <a:srgbClr val="000000"/>
                          </a:solidFill>
                          <a:effectLst/>
                          <a:latin typeface="Calibri" panose="020F0502020204030204" pitchFamily="34" charset="0"/>
                        </a:rPr>
                        <a:t>Grade 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400" b="1" i="0" u="none" strike="noStrike" dirty="0">
                          <a:solidFill>
                            <a:srgbClr val="000000"/>
                          </a:solidFill>
                          <a:effectLst/>
                          <a:latin typeface="Calibri" panose="020F0502020204030204" pitchFamily="34" charset="0"/>
                        </a:rPr>
                        <a:t>Grade 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400" b="1" i="0" u="none" strike="noStrike" dirty="0">
                          <a:solidFill>
                            <a:srgbClr val="000000"/>
                          </a:solidFill>
                          <a:effectLst/>
                          <a:latin typeface="Calibri" panose="020F0502020204030204" pitchFamily="34" charset="0"/>
                        </a:rPr>
                        <a:t>Grade 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400" b="1" i="0" u="none" strike="noStrike" dirty="0">
                          <a:solidFill>
                            <a:srgbClr val="000000"/>
                          </a:solidFill>
                          <a:effectLst/>
                          <a:latin typeface="Calibri" panose="020F0502020204030204" pitchFamily="34" charset="0"/>
                        </a:rPr>
                        <a:t>Grade 6</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400" b="1" i="0" u="none" strike="noStrike" dirty="0">
                          <a:solidFill>
                            <a:srgbClr val="000000"/>
                          </a:solidFill>
                          <a:effectLst/>
                          <a:latin typeface="Calibri" panose="020F0502020204030204" pitchFamily="34" charset="0"/>
                        </a:rPr>
                        <a:t>Grade 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400" b="1" i="0" u="none" strike="noStrike" dirty="0">
                          <a:solidFill>
                            <a:srgbClr val="000000"/>
                          </a:solidFill>
                          <a:effectLst/>
                          <a:latin typeface="Calibri" panose="020F0502020204030204" pitchFamily="34" charset="0"/>
                        </a:rPr>
                        <a:t>Grade 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400" b="1" i="0" u="none" strike="noStrike" dirty="0">
                          <a:solidFill>
                            <a:srgbClr val="000000"/>
                          </a:solidFill>
                          <a:effectLst/>
                          <a:latin typeface="Calibri" panose="020F0502020204030204" pitchFamily="34" charset="0"/>
                        </a:rPr>
                        <a:t>Grade 11</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08078931"/>
                  </a:ext>
                </a:extLst>
              </a:tr>
              <a:tr h="226629">
                <a:tc>
                  <a:txBody>
                    <a:bodyPr/>
                    <a:lstStyle/>
                    <a:p>
                      <a:pPr algn="l" fontAlgn="b"/>
                      <a:r>
                        <a:rPr lang="en-US" sz="1400" b="0" i="0" u="none" strike="noStrike" dirty="0">
                          <a:solidFill>
                            <a:srgbClr val="000000"/>
                          </a:solidFill>
                          <a:effectLst/>
                          <a:latin typeface="Calibri" panose="020F0502020204030204" pitchFamily="34" charset="0"/>
                        </a:rPr>
                        <a:t>EL/ML</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14.83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19.21</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16.85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14.31</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16.73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12.66</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12.67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10.37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97195437"/>
                  </a:ext>
                </a:extLst>
              </a:tr>
              <a:tr h="226629">
                <a:tc>
                  <a:txBody>
                    <a:bodyPr/>
                    <a:lstStyle/>
                    <a:p>
                      <a:pPr algn="l" fontAlgn="b"/>
                      <a:r>
                        <a:rPr lang="en-US" sz="1400" b="0" i="0" u="none" strike="noStrike" dirty="0">
                          <a:solidFill>
                            <a:srgbClr val="000000"/>
                          </a:solidFill>
                          <a:effectLst/>
                          <a:latin typeface="Calibri" panose="020F0502020204030204" pitchFamily="34" charset="0"/>
                        </a:rPr>
                        <a:t>Not EL/ML</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85.17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80.79</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83.15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85.69</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83.27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87.34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87.33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89.63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653699"/>
                  </a:ext>
                </a:extLst>
              </a:tr>
              <a:tr h="226629">
                <a:tc>
                  <a:txBody>
                    <a:bodyPr/>
                    <a:lstStyle/>
                    <a:p>
                      <a:pPr algn="l" fontAlgn="b"/>
                      <a:r>
                        <a:rPr lang="en-US" sz="1400" b="0" i="0" u="none" strike="noStrike" dirty="0">
                          <a:solidFill>
                            <a:srgbClr val="000000"/>
                          </a:solidFill>
                          <a:effectLst/>
                          <a:latin typeface="Calibri" panose="020F0502020204030204" pitchFamily="34" charset="0"/>
                        </a:rPr>
                        <a:t>FRL</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61.74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63.38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67.57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63.12</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60.36</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62.57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59.80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53.94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90527011"/>
                  </a:ext>
                </a:extLst>
              </a:tr>
              <a:tr h="226629">
                <a:tc>
                  <a:txBody>
                    <a:bodyPr/>
                    <a:lstStyle/>
                    <a:p>
                      <a:pPr algn="l" fontAlgn="b"/>
                      <a:r>
                        <a:rPr lang="en-US" sz="1400" b="0" i="0" u="none" strike="noStrike" dirty="0">
                          <a:solidFill>
                            <a:srgbClr val="000000"/>
                          </a:solidFill>
                          <a:effectLst/>
                          <a:latin typeface="Calibri" panose="020F0502020204030204" pitchFamily="34" charset="0"/>
                        </a:rPr>
                        <a:t>Not FRL</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38.26</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36.62</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32.43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36.88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39.64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37.43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40.20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46.06</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51395"/>
                  </a:ext>
                </a:extLst>
              </a:tr>
              <a:tr h="453259">
                <a:tc>
                  <a:txBody>
                    <a:bodyPr/>
                    <a:lstStyle/>
                    <a:p>
                      <a:pPr algn="l" fontAlgn="b"/>
                      <a:r>
                        <a:rPr lang="en-US" sz="1400" b="0" i="0" u="none" strike="noStrike" dirty="0">
                          <a:solidFill>
                            <a:srgbClr val="000000"/>
                          </a:solidFill>
                          <a:effectLst/>
                          <a:latin typeface="Calibri" panose="020F0502020204030204" pitchFamily="34" charset="0"/>
                        </a:rPr>
                        <a:t>American Indian or Alaska Native</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0.21</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381930"/>
                  </a:ext>
                </a:extLst>
              </a:tr>
              <a:tr h="226629">
                <a:tc>
                  <a:txBody>
                    <a:bodyPr/>
                    <a:lstStyle/>
                    <a:p>
                      <a:pPr algn="l" fontAlgn="b"/>
                      <a:r>
                        <a:rPr lang="en-US" sz="1400" b="0" i="0" u="none" strike="noStrike" dirty="0">
                          <a:solidFill>
                            <a:srgbClr val="000000"/>
                          </a:solidFill>
                          <a:effectLst/>
                          <a:latin typeface="Calibri" panose="020F0502020204030204" pitchFamily="34" charset="0"/>
                        </a:rPr>
                        <a:t>Asian</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6.48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6.24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7.25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7.34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5.58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7.59</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6.53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4.56</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444078"/>
                  </a:ext>
                </a:extLst>
              </a:tr>
              <a:tr h="453259">
                <a:tc>
                  <a:txBody>
                    <a:bodyPr/>
                    <a:lstStyle/>
                    <a:p>
                      <a:pPr algn="l" fontAlgn="b"/>
                      <a:r>
                        <a:rPr lang="en-US" sz="1400" b="0" i="0" u="none" strike="noStrike" dirty="0">
                          <a:solidFill>
                            <a:srgbClr val="000000"/>
                          </a:solidFill>
                          <a:effectLst/>
                          <a:latin typeface="Calibri" panose="020F0502020204030204" pitchFamily="34" charset="0"/>
                        </a:rPr>
                        <a:t>Black or African American</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20.12</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19.54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20.47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18.53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18.73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20.61</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21.39</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21.78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567583716"/>
                  </a:ext>
                </a:extLst>
              </a:tr>
              <a:tr h="453259">
                <a:tc>
                  <a:txBody>
                    <a:bodyPr/>
                    <a:lstStyle/>
                    <a:p>
                      <a:pPr algn="l" fontAlgn="b"/>
                      <a:r>
                        <a:rPr lang="en-US" sz="1400" b="0" i="0" u="none" strike="noStrike" dirty="0">
                          <a:solidFill>
                            <a:srgbClr val="000000"/>
                          </a:solidFill>
                          <a:effectLst/>
                          <a:latin typeface="Calibri" panose="020F0502020204030204" pitchFamily="34" charset="0"/>
                        </a:rPr>
                        <a:t>Hispanic/Latino of any race</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38.05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40.56</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41.30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37.25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39.84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36.35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36.24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en-US" sz="1400" b="0" i="0" u="none" strike="noStrike" dirty="0">
                          <a:solidFill>
                            <a:srgbClr val="000000"/>
                          </a:solidFill>
                          <a:effectLst/>
                          <a:latin typeface="Calibri" panose="020F0502020204030204" pitchFamily="34" charset="0"/>
                        </a:rPr>
                        <a:t>34.02</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884998421"/>
                  </a:ext>
                </a:extLst>
              </a:tr>
              <a:tr h="453259">
                <a:tc>
                  <a:txBody>
                    <a:bodyPr/>
                    <a:lstStyle/>
                    <a:p>
                      <a:pPr algn="l" fontAlgn="b"/>
                      <a:r>
                        <a:rPr lang="en-US" sz="1400" b="0" i="0" u="none" strike="noStrike" dirty="0">
                          <a:solidFill>
                            <a:srgbClr val="000000"/>
                          </a:solidFill>
                          <a:effectLst/>
                          <a:latin typeface="Calibri" panose="020F0502020204030204" pitchFamily="34" charset="0"/>
                        </a:rPr>
                        <a:t>Native Hawaiian or Other Pacific Islander</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030047"/>
                  </a:ext>
                </a:extLst>
              </a:tr>
              <a:tr h="226629">
                <a:tc>
                  <a:txBody>
                    <a:bodyPr/>
                    <a:lstStyle/>
                    <a:p>
                      <a:pPr algn="l" fontAlgn="b"/>
                      <a:r>
                        <a:rPr lang="en-US" sz="1400" b="0" i="0" u="none" strike="noStrike" dirty="0">
                          <a:solidFill>
                            <a:srgbClr val="000000"/>
                          </a:solidFill>
                          <a:effectLst/>
                          <a:latin typeface="Calibri" panose="020F0502020204030204" pitchFamily="34" charset="0"/>
                        </a:rPr>
                        <a:t>Two or More Races</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4.70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4.60</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4.89</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4.95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4.78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5.24</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4.55</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3.73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37863"/>
                  </a:ext>
                </a:extLst>
              </a:tr>
              <a:tr h="226629">
                <a:tc>
                  <a:txBody>
                    <a:bodyPr/>
                    <a:lstStyle/>
                    <a:p>
                      <a:pPr algn="l" fontAlgn="b"/>
                      <a:r>
                        <a:rPr lang="en-US" sz="1400" b="0" i="0" u="none" strike="noStrike" dirty="0">
                          <a:solidFill>
                            <a:srgbClr val="000000"/>
                          </a:solidFill>
                          <a:effectLst/>
                          <a:latin typeface="Calibri" panose="020F0502020204030204" pitchFamily="34" charset="0"/>
                        </a:rPr>
                        <a:t>White</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30.42</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28.57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25.91</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31.93</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30.88</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30.02</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31.29</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35.27</a:t>
                      </a:r>
                    </a:p>
                  </a:txBody>
                  <a:tcPr marL="9065" marR="9065" marT="90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346616"/>
                  </a:ext>
                </a:extLst>
              </a:tr>
            </a:tbl>
          </a:graphicData>
        </a:graphic>
      </p:graphicFrame>
    </p:spTree>
    <p:extLst>
      <p:ext uri="{BB962C8B-B14F-4D97-AF65-F5344CB8AC3E}">
        <p14:creationId xmlns:p14="http://schemas.microsoft.com/office/powerpoint/2010/main" val="1970638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2024-25 Performance by Subject, Grade, and Performance Category">
            <a:extLst>
              <a:ext uri="{FF2B5EF4-FFF2-40B4-BE49-F238E27FC236}">
                <a16:creationId xmlns:a16="http://schemas.microsoft.com/office/drawing/2014/main" id="{FB10D453-8F12-8523-D5A6-C0C201D5C7CB}"/>
              </a:ext>
            </a:extLst>
          </p:cNvPr>
          <p:cNvSpPr>
            <a:spLocks noGrp="1"/>
          </p:cNvSpPr>
          <p:nvPr>
            <p:ph type="title"/>
          </p:nvPr>
        </p:nvSpPr>
        <p:spPr>
          <a:xfrm>
            <a:off x="838200" y="1159771"/>
            <a:ext cx="10515600" cy="785884"/>
          </a:xfrm>
        </p:spPr>
        <p:txBody>
          <a:bodyPr>
            <a:normAutofit fontScale="90000"/>
          </a:bodyPr>
          <a:lstStyle/>
          <a:p>
            <a:r>
              <a:rPr lang="en-US" sz="3200" b="1" dirty="0">
                <a:latin typeface="+mn-lt"/>
              </a:rPr>
              <a:t>2024-25 Performance by Subject, Grade, and Performance Category</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25</a:t>
            </a:fld>
            <a:endParaRPr lang="en-US" dirty="0"/>
          </a:p>
        </p:txBody>
      </p:sp>
      <p:graphicFrame>
        <p:nvGraphicFramePr>
          <p:cNvPr id="3" name="Table 2" descr="Image of report generated in EdSight that shows the 2024-25 Performance on the CTAA ELA &amp; Math by Grade and Performance Category:  Level 1, Not Met; Level 2, Approaching; Level 3, Met; Level 4, Exceeded; Levels 3 &amp; 4, Met or Exceeded; and the Average scale score.">
            <a:extLst>
              <a:ext uri="{FF2B5EF4-FFF2-40B4-BE49-F238E27FC236}">
                <a16:creationId xmlns:a16="http://schemas.microsoft.com/office/drawing/2014/main" id="{DC696530-B9B6-60AE-0E42-E0404E0D04B0}"/>
              </a:ext>
            </a:extLst>
          </p:cNvPr>
          <p:cNvGraphicFramePr>
            <a:graphicFrameLocks noGrp="1"/>
          </p:cNvGraphicFramePr>
          <p:nvPr>
            <p:extLst>
              <p:ext uri="{D42A27DB-BD31-4B8C-83A1-F6EECF244321}">
                <p14:modId xmlns:p14="http://schemas.microsoft.com/office/powerpoint/2010/main" val="3663832347"/>
              </p:ext>
            </p:extLst>
          </p:nvPr>
        </p:nvGraphicFramePr>
        <p:xfrm>
          <a:off x="259590" y="1833280"/>
          <a:ext cx="11311646" cy="4635446"/>
        </p:xfrm>
        <a:graphic>
          <a:graphicData uri="http://schemas.openxmlformats.org/drawingml/2006/table">
            <a:tbl>
              <a:tblPr firstRow="1">
                <a:tableStyleId>{8799B23B-EC83-4686-B30A-512413B5E67A}</a:tableStyleId>
              </a:tblPr>
              <a:tblGrid>
                <a:gridCol w="900259">
                  <a:extLst>
                    <a:ext uri="{9D8B030D-6E8A-4147-A177-3AD203B41FA5}">
                      <a16:colId xmlns:a16="http://schemas.microsoft.com/office/drawing/2014/main" val="1167140187"/>
                    </a:ext>
                  </a:extLst>
                </a:gridCol>
                <a:gridCol w="705025">
                  <a:extLst>
                    <a:ext uri="{9D8B030D-6E8A-4147-A177-3AD203B41FA5}">
                      <a16:colId xmlns:a16="http://schemas.microsoft.com/office/drawing/2014/main" val="1172525012"/>
                    </a:ext>
                  </a:extLst>
                </a:gridCol>
                <a:gridCol w="629098">
                  <a:extLst>
                    <a:ext uri="{9D8B030D-6E8A-4147-A177-3AD203B41FA5}">
                      <a16:colId xmlns:a16="http://schemas.microsoft.com/office/drawing/2014/main" val="2942013984"/>
                    </a:ext>
                  </a:extLst>
                </a:gridCol>
                <a:gridCol w="961725">
                  <a:extLst>
                    <a:ext uri="{9D8B030D-6E8A-4147-A177-3AD203B41FA5}">
                      <a16:colId xmlns:a16="http://schemas.microsoft.com/office/drawing/2014/main" val="615024508"/>
                    </a:ext>
                  </a:extLst>
                </a:gridCol>
                <a:gridCol w="694178">
                  <a:extLst>
                    <a:ext uri="{9D8B030D-6E8A-4147-A177-3AD203B41FA5}">
                      <a16:colId xmlns:a16="http://schemas.microsoft.com/office/drawing/2014/main" val="3344896584"/>
                    </a:ext>
                  </a:extLst>
                </a:gridCol>
                <a:gridCol w="562448">
                  <a:extLst>
                    <a:ext uri="{9D8B030D-6E8A-4147-A177-3AD203B41FA5}">
                      <a16:colId xmlns:a16="http://schemas.microsoft.com/office/drawing/2014/main" val="3757762187"/>
                    </a:ext>
                  </a:extLst>
                </a:gridCol>
                <a:gridCol w="533050">
                  <a:extLst>
                    <a:ext uri="{9D8B030D-6E8A-4147-A177-3AD203B41FA5}">
                      <a16:colId xmlns:a16="http://schemas.microsoft.com/office/drawing/2014/main" val="3995932953"/>
                    </a:ext>
                  </a:extLst>
                </a:gridCol>
                <a:gridCol w="856875">
                  <a:extLst>
                    <a:ext uri="{9D8B030D-6E8A-4147-A177-3AD203B41FA5}">
                      <a16:colId xmlns:a16="http://schemas.microsoft.com/office/drawing/2014/main" val="3480683474"/>
                    </a:ext>
                  </a:extLst>
                </a:gridCol>
                <a:gridCol w="954494">
                  <a:extLst>
                    <a:ext uri="{9D8B030D-6E8A-4147-A177-3AD203B41FA5}">
                      <a16:colId xmlns:a16="http://schemas.microsoft.com/office/drawing/2014/main" val="3094936514"/>
                    </a:ext>
                  </a:extLst>
                </a:gridCol>
                <a:gridCol w="618252">
                  <a:extLst>
                    <a:ext uri="{9D8B030D-6E8A-4147-A177-3AD203B41FA5}">
                      <a16:colId xmlns:a16="http://schemas.microsoft.com/office/drawing/2014/main" val="3054635444"/>
                    </a:ext>
                  </a:extLst>
                </a:gridCol>
                <a:gridCol w="520633">
                  <a:extLst>
                    <a:ext uri="{9D8B030D-6E8A-4147-A177-3AD203B41FA5}">
                      <a16:colId xmlns:a16="http://schemas.microsoft.com/office/drawing/2014/main" val="1614393549"/>
                    </a:ext>
                  </a:extLst>
                </a:gridCol>
                <a:gridCol w="780949">
                  <a:extLst>
                    <a:ext uri="{9D8B030D-6E8A-4147-A177-3AD203B41FA5}">
                      <a16:colId xmlns:a16="http://schemas.microsoft.com/office/drawing/2014/main" val="112933276"/>
                    </a:ext>
                  </a:extLst>
                </a:gridCol>
                <a:gridCol w="737564">
                  <a:extLst>
                    <a:ext uri="{9D8B030D-6E8A-4147-A177-3AD203B41FA5}">
                      <a16:colId xmlns:a16="http://schemas.microsoft.com/office/drawing/2014/main" val="717367074"/>
                    </a:ext>
                  </a:extLst>
                </a:gridCol>
                <a:gridCol w="670322">
                  <a:extLst>
                    <a:ext uri="{9D8B030D-6E8A-4147-A177-3AD203B41FA5}">
                      <a16:colId xmlns:a16="http://schemas.microsoft.com/office/drawing/2014/main" val="2763274530"/>
                    </a:ext>
                  </a:extLst>
                </a:gridCol>
                <a:gridCol w="583659">
                  <a:extLst>
                    <a:ext uri="{9D8B030D-6E8A-4147-A177-3AD203B41FA5}">
                      <a16:colId xmlns:a16="http://schemas.microsoft.com/office/drawing/2014/main" val="645377912"/>
                    </a:ext>
                  </a:extLst>
                </a:gridCol>
                <a:gridCol w="603115">
                  <a:extLst>
                    <a:ext uri="{9D8B030D-6E8A-4147-A177-3AD203B41FA5}">
                      <a16:colId xmlns:a16="http://schemas.microsoft.com/office/drawing/2014/main" val="70817829"/>
                    </a:ext>
                  </a:extLst>
                </a:gridCol>
              </a:tblGrid>
              <a:tr h="774763">
                <a:tc>
                  <a:txBody>
                    <a:bodyPr/>
                    <a:lstStyle/>
                    <a:p>
                      <a:pPr algn="ctr" fontAlgn="b">
                        <a:lnSpc>
                          <a:spcPct val="100000"/>
                        </a:lnSpc>
                      </a:pPr>
                      <a:r>
                        <a:rPr lang="en-US" sz="1000" b="1" dirty="0">
                          <a:solidFill>
                            <a:schemeClr val="tx1"/>
                          </a:solidFill>
                          <a:effectLst/>
                        </a:rPr>
                        <a:t>Subject</a:t>
                      </a:r>
                      <a:endParaRPr lang="en-US" sz="1000" b="1" i="0" dirty="0">
                        <a:solidFill>
                          <a:schemeClr val="tx1"/>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Total</a:t>
                      </a:r>
                      <a:br>
                        <a:rPr lang="en-US" sz="1000" b="1" dirty="0">
                          <a:solidFill>
                            <a:srgbClr val="000000"/>
                          </a:solidFill>
                          <a:effectLst/>
                        </a:rPr>
                      </a:br>
                      <a:r>
                        <a:rPr lang="en-US" sz="1000" b="1" dirty="0">
                          <a:solidFill>
                            <a:srgbClr val="000000"/>
                          </a:solidFill>
                          <a:effectLst/>
                        </a:rPr>
                        <a:t>Number</a:t>
                      </a:r>
                      <a:br>
                        <a:rPr lang="en-US" sz="1000" b="1" dirty="0">
                          <a:solidFill>
                            <a:srgbClr val="000000"/>
                          </a:solidFill>
                          <a:effectLst/>
                        </a:rPr>
                      </a:br>
                      <a:r>
                        <a:rPr lang="en-US" sz="1000" b="1" dirty="0">
                          <a:solidFill>
                            <a:srgbClr val="000000"/>
                          </a:solidFill>
                          <a:effectLst/>
                        </a:rPr>
                        <a:t>of</a:t>
                      </a:r>
                      <a:br>
                        <a:rPr lang="en-US" sz="1000" b="1" dirty="0">
                          <a:solidFill>
                            <a:srgbClr val="000000"/>
                          </a:solidFill>
                          <a:effectLst/>
                        </a:rPr>
                      </a:br>
                      <a:r>
                        <a:rPr lang="en-US" sz="1000" b="1" dirty="0">
                          <a:solidFill>
                            <a:srgbClr val="000000"/>
                          </a:solidFill>
                          <a:effectLst/>
                        </a:rPr>
                        <a:t>Students</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Total</a:t>
                      </a:r>
                      <a:br>
                        <a:rPr lang="en-US" sz="1000" b="1" dirty="0">
                          <a:solidFill>
                            <a:srgbClr val="000000"/>
                          </a:solidFill>
                          <a:effectLst/>
                        </a:rPr>
                      </a:br>
                      <a:r>
                        <a:rPr lang="en-US" sz="1000" b="1" dirty="0">
                          <a:solidFill>
                            <a:srgbClr val="000000"/>
                          </a:solidFill>
                          <a:effectLst/>
                        </a:rPr>
                        <a:t>Number</a:t>
                      </a:r>
                      <a:br>
                        <a:rPr lang="en-US" sz="1000" b="1" dirty="0">
                          <a:solidFill>
                            <a:srgbClr val="000000"/>
                          </a:solidFill>
                          <a:effectLst/>
                        </a:rPr>
                      </a:br>
                      <a:r>
                        <a:rPr lang="en-US" sz="1000" b="1" dirty="0">
                          <a:solidFill>
                            <a:srgbClr val="000000"/>
                          </a:solidFill>
                          <a:effectLst/>
                        </a:rPr>
                        <a:t>Tested</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CTAA</a:t>
                      </a:r>
                      <a:br>
                        <a:rPr lang="en-US" sz="1000" b="1" dirty="0">
                          <a:solidFill>
                            <a:srgbClr val="000000"/>
                          </a:solidFill>
                          <a:effectLst/>
                        </a:rPr>
                      </a:br>
                      <a:r>
                        <a:rPr lang="en-US" sz="1000" b="1" dirty="0">
                          <a:solidFill>
                            <a:srgbClr val="000000"/>
                          </a:solidFill>
                          <a:effectLst/>
                        </a:rPr>
                        <a:t>Participation</a:t>
                      </a:r>
                      <a:br>
                        <a:rPr lang="en-US" sz="1000" b="1" dirty="0">
                          <a:solidFill>
                            <a:srgbClr val="000000"/>
                          </a:solidFill>
                          <a:effectLst/>
                        </a:rPr>
                      </a:br>
                      <a:r>
                        <a:rPr lang="en-US" sz="1000" b="1" dirty="0">
                          <a:solidFill>
                            <a:srgbClr val="000000"/>
                          </a:solidFill>
                          <a:effectLst/>
                        </a:rPr>
                        <a:t>Rate</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Total</a:t>
                      </a:r>
                      <a:br>
                        <a:rPr lang="en-US" sz="1000" b="1" dirty="0">
                          <a:solidFill>
                            <a:srgbClr val="000000"/>
                          </a:solidFill>
                          <a:effectLst/>
                        </a:rPr>
                      </a:br>
                      <a:r>
                        <a:rPr lang="en-US" sz="1000" b="1" dirty="0">
                          <a:solidFill>
                            <a:srgbClr val="000000"/>
                          </a:solidFill>
                          <a:effectLst/>
                        </a:rPr>
                        <a:t>Number</a:t>
                      </a:r>
                      <a:br>
                        <a:rPr lang="en-US" sz="1000" b="1" dirty="0">
                          <a:solidFill>
                            <a:srgbClr val="000000"/>
                          </a:solidFill>
                          <a:effectLst/>
                        </a:rPr>
                      </a:br>
                      <a:r>
                        <a:rPr lang="en-US" sz="1000" b="1" dirty="0">
                          <a:solidFill>
                            <a:srgbClr val="000000"/>
                          </a:solidFill>
                          <a:effectLst/>
                        </a:rPr>
                        <a:t>with</a:t>
                      </a:r>
                      <a:br>
                        <a:rPr lang="en-US" sz="1000" b="1" dirty="0">
                          <a:solidFill>
                            <a:srgbClr val="000000"/>
                          </a:solidFill>
                          <a:effectLst/>
                        </a:rPr>
                      </a:br>
                      <a:r>
                        <a:rPr lang="en-US" sz="1000" b="1" dirty="0">
                          <a:solidFill>
                            <a:srgbClr val="000000"/>
                          </a:solidFill>
                          <a:effectLst/>
                        </a:rPr>
                        <a:t>Scored</a:t>
                      </a:r>
                      <a:br>
                        <a:rPr lang="en-US" sz="1000" b="1" dirty="0">
                          <a:solidFill>
                            <a:srgbClr val="000000"/>
                          </a:solidFill>
                          <a:effectLst/>
                        </a:rPr>
                      </a:br>
                      <a:r>
                        <a:rPr lang="en-US" sz="1000" b="1" dirty="0">
                          <a:solidFill>
                            <a:srgbClr val="000000"/>
                          </a:solidFill>
                          <a:effectLst/>
                        </a:rPr>
                        <a:t>Tests</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1 Not Met Count</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1 Not Met %</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2 Approaching Count</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2 Approaching %</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3 Met Count</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3 Met %</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4 Exceeded Count</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4 Exceeded %</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3 &amp; 4 Met or Exceeded  Count</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Level 3 &amp; 4 Met or Exceeded %</a:t>
                      </a:r>
                      <a:endParaRPr lang="en-US" sz="1000" b="1" i="0" dirty="0">
                        <a:solidFill>
                          <a:srgbClr val="000000"/>
                        </a:solidFill>
                        <a:effectLst/>
                        <a:latin typeface="Arial" panose="020B0604020202020204" pitchFamily="34" charset="0"/>
                      </a:endParaRPr>
                    </a:p>
                  </a:txBody>
                  <a:tcPr marL="46167" marR="46167" marT="46167" marB="46167" anchor="b"/>
                </a:tc>
                <a:tc>
                  <a:txBody>
                    <a:bodyPr/>
                    <a:lstStyle/>
                    <a:p>
                      <a:pPr algn="ctr" fontAlgn="b">
                        <a:lnSpc>
                          <a:spcPct val="100000"/>
                        </a:lnSpc>
                      </a:pPr>
                      <a:r>
                        <a:rPr lang="en-US" sz="1000" b="1" dirty="0">
                          <a:solidFill>
                            <a:srgbClr val="000000"/>
                          </a:solidFill>
                          <a:effectLst/>
                        </a:rPr>
                        <a:t>Average</a:t>
                      </a:r>
                      <a:br>
                        <a:rPr lang="en-US" sz="1000" b="1" dirty="0">
                          <a:solidFill>
                            <a:srgbClr val="000000"/>
                          </a:solidFill>
                          <a:effectLst/>
                        </a:rPr>
                      </a:br>
                      <a:r>
                        <a:rPr lang="en-US" sz="1000" b="1" dirty="0">
                          <a:solidFill>
                            <a:srgbClr val="000000"/>
                          </a:solidFill>
                          <a:effectLst/>
                        </a:rPr>
                        <a:t>VSS</a:t>
                      </a:r>
                      <a:endParaRPr lang="en-US" sz="1000" b="1" i="0" dirty="0">
                        <a:solidFill>
                          <a:srgbClr val="000000"/>
                        </a:solidFill>
                        <a:effectLst/>
                        <a:latin typeface="Arial" panose="020B0604020202020204" pitchFamily="34" charset="0"/>
                      </a:endParaRPr>
                    </a:p>
                  </a:txBody>
                  <a:tcPr marL="46167" marR="46167" marT="46167" marB="46167" anchor="b"/>
                </a:tc>
                <a:extLst>
                  <a:ext uri="{0D108BD9-81ED-4DB2-BD59-A6C34878D82A}">
                    <a16:rowId xmlns:a16="http://schemas.microsoft.com/office/drawing/2014/main" val="2700632990"/>
                  </a:ext>
                </a:extLst>
              </a:tr>
              <a:tr h="280985">
                <a:tc>
                  <a:txBody>
                    <a:bodyPr/>
                    <a:lstStyle/>
                    <a:p>
                      <a:pPr algn="l" fontAlgn="t"/>
                      <a:r>
                        <a:rPr lang="en-US" sz="1000" b="1" dirty="0">
                          <a:solidFill>
                            <a:srgbClr val="000000"/>
                          </a:solidFill>
                          <a:effectLst/>
                        </a:rPr>
                        <a:t>Gr 3. ELA</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667</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608</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91.2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607</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340</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56.0</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95</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15.7</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120</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19.8</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52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8.6</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172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28.3</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1232</a:t>
                      </a:r>
                      <a:endParaRPr lang="en-US" sz="1000" b="0" i="0" dirty="0">
                        <a:solidFill>
                          <a:srgbClr val="000000"/>
                        </a:solidFill>
                        <a:effectLst/>
                        <a:latin typeface="Arial" panose="020B0604020202020204" pitchFamily="34" charset="0"/>
                      </a:endParaRPr>
                    </a:p>
                  </a:txBody>
                  <a:tcPr marL="46167" marR="46167" marT="46167" marB="46167"/>
                </a:tc>
                <a:extLst>
                  <a:ext uri="{0D108BD9-81ED-4DB2-BD59-A6C34878D82A}">
                    <a16:rowId xmlns:a16="http://schemas.microsoft.com/office/drawing/2014/main" val="1606703126"/>
                  </a:ext>
                </a:extLst>
              </a:tr>
              <a:tr h="255441">
                <a:tc>
                  <a:txBody>
                    <a:bodyPr/>
                    <a:lstStyle/>
                    <a:p>
                      <a:pPr algn="l" fontAlgn="t"/>
                      <a:r>
                        <a:rPr lang="en-US" sz="1000" b="1" dirty="0">
                          <a:solidFill>
                            <a:srgbClr val="000000"/>
                          </a:solidFill>
                          <a:effectLst/>
                        </a:rPr>
                        <a:t>Gr 3. Math</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667</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605</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90.7</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603</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262</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43.4</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154</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25.5</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159</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26.4</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28</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4.6</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187</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31.0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1234</a:t>
                      </a:r>
                      <a:endParaRPr lang="en-US" sz="1000" b="0" i="0" dirty="0">
                        <a:solidFill>
                          <a:srgbClr val="000000"/>
                        </a:solidFill>
                        <a:effectLst/>
                        <a:latin typeface="Arial" panose="020B0604020202020204" pitchFamily="34" charset="0"/>
                      </a:endParaRPr>
                    </a:p>
                  </a:txBody>
                  <a:tcPr marL="46167" marR="46167" marT="46167" marB="46167"/>
                </a:tc>
                <a:extLst>
                  <a:ext uri="{0D108BD9-81ED-4DB2-BD59-A6C34878D82A}">
                    <a16:rowId xmlns:a16="http://schemas.microsoft.com/office/drawing/2014/main" val="2499103535"/>
                  </a:ext>
                </a:extLst>
              </a:tr>
              <a:tr h="236294">
                <a:tc>
                  <a:txBody>
                    <a:bodyPr/>
                    <a:lstStyle/>
                    <a:p>
                      <a:pPr algn="l" fontAlgn="t"/>
                      <a:r>
                        <a:rPr lang="en-US" sz="1000" b="1" dirty="0">
                          <a:solidFill>
                            <a:srgbClr val="000000"/>
                          </a:solidFill>
                          <a:effectLst/>
                        </a:rPr>
                        <a:t>Gr. 4 ELA</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604</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552</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91.4</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550</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346</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62.9</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77</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14.0</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105</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19.1</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22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4.0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127</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23.1</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1230</a:t>
                      </a:r>
                      <a:endParaRPr lang="en-US" sz="1000" b="0" i="0" dirty="0">
                        <a:solidFill>
                          <a:srgbClr val="000000"/>
                        </a:solidFill>
                        <a:effectLst/>
                        <a:latin typeface="Arial" panose="020B0604020202020204" pitchFamily="34" charset="0"/>
                      </a:endParaRPr>
                    </a:p>
                  </a:txBody>
                  <a:tcPr marL="46167" marR="46167" marT="46167" marB="46167"/>
                </a:tc>
                <a:extLst>
                  <a:ext uri="{0D108BD9-81ED-4DB2-BD59-A6C34878D82A}">
                    <a16:rowId xmlns:a16="http://schemas.microsoft.com/office/drawing/2014/main" val="2086590472"/>
                  </a:ext>
                </a:extLst>
              </a:tr>
              <a:tr h="263956">
                <a:tc>
                  <a:txBody>
                    <a:bodyPr/>
                    <a:lstStyle/>
                    <a:p>
                      <a:pPr algn="l" fontAlgn="t"/>
                      <a:r>
                        <a:rPr lang="en-US" sz="1000" b="1" dirty="0">
                          <a:solidFill>
                            <a:srgbClr val="000000"/>
                          </a:solidFill>
                          <a:effectLst/>
                        </a:rPr>
                        <a:t>Gr. 4 Math</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604</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550</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91.1</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549</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308</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56.1</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109</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19.9</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101</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18.4</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31</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5.6</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132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24.0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1228</a:t>
                      </a:r>
                      <a:endParaRPr lang="en-US" sz="1000" b="0" i="0" dirty="0">
                        <a:solidFill>
                          <a:srgbClr val="000000"/>
                        </a:solidFill>
                        <a:effectLst/>
                        <a:latin typeface="Arial" panose="020B0604020202020204" pitchFamily="34" charset="0"/>
                      </a:endParaRPr>
                    </a:p>
                  </a:txBody>
                  <a:tcPr marL="46167" marR="46167" marT="46167" marB="46167"/>
                </a:tc>
                <a:extLst>
                  <a:ext uri="{0D108BD9-81ED-4DB2-BD59-A6C34878D82A}">
                    <a16:rowId xmlns:a16="http://schemas.microsoft.com/office/drawing/2014/main" val="4226456314"/>
                  </a:ext>
                </a:extLst>
              </a:tr>
              <a:tr h="246926">
                <a:tc>
                  <a:txBody>
                    <a:bodyPr/>
                    <a:lstStyle/>
                    <a:p>
                      <a:pPr algn="l" fontAlgn="t"/>
                      <a:r>
                        <a:rPr lang="en-US" sz="1000" b="1" dirty="0">
                          <a:solidFill>
                            <a:srgbClr val="000000"/>
                          </a:solidFill>
                          <a:effectLst/>
                        </a:rPr>
                        <a:t>Gr. 5 ELA</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596</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545</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91.4</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544</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249</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45.8</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170</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31.3</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103</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18.9</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22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4.0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125</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23.0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1231</a:t>
                      </a:r>
                      <a:endParaRPr lang="en-US" sz="1000" b="0" i="0" dirty="0">
                        <a:solidFill>
                          <a:srgbClr val="000000"/>
                        </a:solidFill>
                        <a:effectLst/>
                        <a:latin typeface="Arial" panose="020B0604020202020204" pitchFamily="34" charset="0"/>
                      </a:endParaRPr>
                    </a:p>
                  </a:txBody>
                  <a:tcPr marL="46167" marR="46167" marT="46167" marB="46167"/>
                </a:tc>
                <a:extLst>
                  <a:ext uri="{0D108BD9-81ED-4DB2-BD59-A6C34878D82A}">
                    <a16:rowId xmlns:a16="http://schemas.microsoft.com/office/drawing/2014/main" val="816084268"/>
                  </a:ext>
                </a:extLst>
              </a:tr>
              <a:tr h="255441">
                <a:tc>
                  <a:txBody>
                    <a:bodyPr/>
                    <a:lstStyle/>
                    <a:p>
                      <a:pPr algn="l" fontAlgn="t"/>
                      <a:r>
                        <a:rPr lang="en-US" sz="1000" b="1" dirty="0">
                          <a:solidFill>
                            <a:srgbClr val="000000"/>
                          </a:solidFill>
                          <a:effectLst/>
                        </a:rPr>
                        <a:t>Gr. 5 Math</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596</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543</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91.1</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543</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147</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27.1</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204</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37.6</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158</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29.1</a:t>
                      </a:r>
                      <a:endParaRPr lang="en-US" sz="1000" b="0"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34</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6.3</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192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highlight>
                            <a:srgbClr val="FEC933"/>
                          </a:highlight>
                        </a:rPr>
                        <a:t>35.4</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1234</a:t>
                      </a:r>
                      <a:endParaRPr lang="en-US" sz="1000" b="0" i="0" dirty="0">
                        <a:solidFill>
                          <a:srgbClr val="000000"/>
                        </a:solidFill>
                        <a:effectLst/>
                        <a:latin typeface="Arial" panose="020B0604020202020204" pitchFamily="34" charset="0"/>
                      </a:endParaRPr>
                    </a:p>
                  </a:txBody>
                  <a:tcPr marL="46167" marR="46167" marT="46167" marB="46167"/>
                </a:tc>
                <a:extLst>
                  <a:ext uri="{0D108BD9-81ED-4DB2-BD59-A6C34878D82A}">
                    <a16:rowId xmlns:a16="http://schemas.microsoft.com/office/drawing/2014/main" val="4079055911"/>
                  </a:ext>
                </a:extLst>
              </a:tr>
              <a:tr h="255440">
                <a:tc>
                  <a:txBody>
                    <a:bodyPr/>
                    <a:lstStyle/>
                    <a:p>
                      <a:pPr algn="l" fontAlgn="t"/>
                      <a:r>
                        <a:rPr lang="en-US" sz="1000" b="1" dirty="0">
                          <a:solidFill>
                            <a:srgbClr val="000000"/>
                          </a:solidFill>
                          <a:effectLst/>
                        </a:rPr>
                        <a:t>Gr. 6 ELA</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559</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502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89.8</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498</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266</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53.4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157</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31.5</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10.4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23</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4.6</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75</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15.1</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1229</a:t>
                      </a:r>
                      <a:endParaRPr lang="en-US" sz="1000" b="0" i="0" dirty="0">
                        <a:solidFill>
                          <a:srgbClr val="000000"/>
                        </a:solidFill>
                        <a:effectLst/>
                        <a:latin typeface="Arial" panose="020B0604020202020204" pitchFamily="34" charset="0"/>
                      </a:endParaRPr>
                    </a:p>
                  </a:txBody>
                  <a:tcPr marL="46167" marR="46167" marT="46167" marB="46167" anchor="ctr"/>
                </a:tc>
                <a:extLst>
                  <a:ext uri="{0D108BD9-81ED-4DB2-BD59-A6C34878D82A}">
                    <a16:rowId xmlns:a16="http://schemas.microsoft.com/office/drawing/2014/main" val="3191183573"/>
                  </a:ext>
                </a:extLst>
              </a:tr>
              <a:tr h="272471">
                <a:tc>
                  <a:txBody>
                    <a:bodyPr/>
                    <a:lstStyle/>
                    <a:p>
                      <a:pPr algn="l" fontAlgn="t"/>
                      <a:r>
                        <a:rPr lang="en-US" sz="1000" b="1" dirty="0">
                          <a:solidFill>
                            <a:srgbClr val="000000"/>
                          </a:solidFill>
                          <a:effectLst/>
                        </a:rPr>
                        <a:t>Gr. 6 Math</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559</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497</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88.9</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494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252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51.0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132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26.7</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75</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15.2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35</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7.1</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110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22.3</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1232</a:t>
                      </a:r>
                      <a:endParaRPr lang="en-US" sz="1000" b="0" i="0" dirty="0">
                        <a:solidFill>
                          <a:srgbClr val="000000"/>
                        </a:solidFill>
                        <a:effectLst/>
                        <a:latin typeface="Arial" panose="020B0604020202020204" pitchFamily="34" charset="0"/>
                      </a:endParaRPr>
                    </a:p>
                  </a:txBody>
                  <a:tcPr marL="46167" marR="46167" marT="46167" marB="46167" anchor="ctr"/>
                </a:tc>
                <a:extLst>
                  <a:ext uri="{0D108BD9-81ED-4DB2-BD59-A6C34878D82A}">
                    <a16:rowId xmlns:a16="http://schemas.microsoft.com/office/drawing/2014/main" val="283325970"/>
                  </a:ext>
                </a:extLst>
              </a:tr>
              <a:tr h="236294">
                <a:tc>
                  <a:txBody>
                    <a:bodyPr/>
                    <a:lstStyle/>
                    <a:p>
                      <a:pPr algn="l" fontAlgn="t"/>
                      <a:r>
                        <a:rPr lang="en-US" sz="1000" b="1" dirty="0">
                          <a:solidFill>
                            <a:srgbClr val="000000"/>
                          </a:solidFill>
                          <a:effectLst/>
                        </a:rPr>
                        <a:t>Gr. 7 ELA</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610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550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90.2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550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329</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59.8</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76</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13.8</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105</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19.1</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40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7.3</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145</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26.4</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1234</a:t>
                      </a:r>
                      <a:endParaRPr lang="en-US" sz="1000" b="0" i="0" dirty="0">
                        <a:solidFill>
                          <a:srgbClr val="000000"/>
                        </a:solidFill>
                        <a:effectLst/>
                        <a:latin typeface="Arial" panose="020B0604020202020204" pitchFamily="34" charset="0"/>
                      </a:endParaRPr>
                    </a:p>
                  </a:txBody>
                  <a:tcPr marL="46167" marR="46167" marT="46167" marB="46167" anchor="ctr"/>
                </a:tc>
                <a:extLst>
                  <a:ext uri="{0D108BD9-81ED-4DB2-BD59-A6C34878D82A}">
                    <a16:rowId xmlns:a16="http://schemas.microsoft.com/office/drawing/2014/main" val="1264395641"/>
                  </a:ext>
                </a:extLst>
              </a:tr>
              <a:tr h="236294">
                <a:tc>
                  <a:txBody>
                    <a:bodyPr/>
                    <a:lstStyle/>
                    <a:p>
                      <a:pPr algn="l" fontAlgn="t"/>
                      <a:r>
                        <a:rPr lang="en-US" sz="1000" b="1" dirty="0">
                          <a:solidFill>
                            <a:srgbClr val="000000"/>
                          </a:solidFill>
                          <a:effectLst/>
                        </a:rPr>
                        <a:t>Gr. 7 Math</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610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550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90.2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549</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189</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34.4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232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42.3</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101</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18.4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27</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4.9</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128</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23.3</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1234</a:t>
                      </a:r>
                      <a:endParaRPr lang="en-US" sz="1000" b="0" i="0" dirty="0">
                        <a:solidFill>
                          <a:srgbClr val="000000"/>
                        </a:solidFill>
                        <a:effectLst/>
                        <a:latin typeface="Arial" panose="020B0604020202020204" pitchFamily="34" charset="0"/>
                      </a:endParaRPr>
                    </a:p>
                  </a:txBody>
                  <a:tcPr marL="46167" marR="46167" marT="46167" marB="46167" anchor="ctr"/>
                </a:tc>
                <a:extLst>
                  <a:ext uri="{0D108BD9-81ED-4DB2-BD59-A6C34878D82A}">
                    <a16:rowId xmlns:a16="http://schemas.microsoft.com/office/drawing/2014/main" val="4186518447"/>
                  </a:ext>
                </a:extLst>
              </a:tr>
              <a:tr h="238411">
                <a:tc>
                  <a:txBody>
                    <a:bodyPr/>
                    <a:lstStyle/>
                    <a:p>
                      <a:pPr algn="l" fontAlgn="t"/>
                      <a:r>
                        <a:rPr lang="en-US" sz="1000" b="1" dirty="0">
                          <a:solidFill>
                            <a:srgbClr val="000000"/>
                          </a:solidFill>
                          <a:effectLst/>
                        </a:rPr>
                        <a:t>Gr. 8 ELA</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560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501</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89.5</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500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254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50.8</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149</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29.8</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57</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11.4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40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8.0</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97</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19.4</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1229</a:t>
                      </a:r>
                      <a:endParaRPr lang="en-US" sz="1000" b="0" i="0" dirty="0">
                        <a:solidFill>
                          <a:srgbClr val="000000"/>
                        </a:solidFill>
                        <a:effectLst/>
                        <a:latin typeface="Arial" panose="020B0604020202020204" pitchFamily="34" charset="0"/>
                      </a:endParaRPr>
                    </a:p>
                  </a:txBody>
                  <a:tcPr marL="46167" marR="46167" marT="46167" marB="46167" anchor="ctr"/>
                </a:tc>
                <a:extLst>
                  <a:ext uri="{0D108BD9-81ED-4DB2-BD59-A6C34878D82A}">
                    <a16:rowId xmlns:a16="http://schemas.microsoft.com/office/drawing/2014/main" val="1797371876"/>
                  </a:ext>
                </a:extLst>
              </a:tr>
              <a:tr h="272470">
                <a:tc>
                  <a:txBody>
                    <a:bodyPr/>
                    <a:lstStyle/>
                    <a:p>
                      <a:pPr algn="l" fontAlgn="t"/>
                      <a:r>
                        <a:rPr lang="en-US" sz="1000" b="1" dirty="0">
                          <a:solidFill>
                            <a:srgbClr val="000000"/>
                          </a:solidFill>
                          <a:effectLst/>
                        </a:rPr>
                        <a:t>Gr. 8 Math</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560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498</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88.9</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497</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170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34.2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105</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21.1</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144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29.0</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78</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15.7</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222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44.7</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1234</a:t>
                      </a:r>
                      <a:endParaRPr lang="en-US" sz="1000" b="0" i="0" dirty="0">
                        <a:solidFill>
                          <a:srgbClr val="000000"/>
                        </a:solidFill>
                        <a:effectLst/>
                        <a:latin typeface="Arial" panose="020B0604020202020204" pitchFamily="34" charset="0"/>
                      </a:endParaRPr>
                    </a:p>
                  </a:txBody>
                  <a:tcPr marL="46167" marR="46167" marT="46167" marB="46167" anchor="ctr"/>
                </a:tc>
                <a:extLst>
                  <a:ext uri="{0D108BD9-81ED-4DB2-BD59-A6C34878D82A}">
                    <a16:rowId xmlns:a16="http://schemas.microsoft.com/office/drawing/2014/main" val="2649649562"/>
                  </a:ext>
                </a:extLst>
              </a:tr>
              <a:tr h="369573">
                <a:tc>
                  <a:txBody>
                    <a:bodyPr/>
                    <a:lstStyle/>
                    <a:p>
                      <a:pPr algn="l" fontAlgn="t"/>
                      <a:r>
                        <a:rPr lang="en-US" sz="1000" b="1" dirty="0">
                          <a:solidFill>
                            <a:srgbClr val="000000"/>
                          </a:solidFill>
                          <a:effectLst/>
                        </a:rPr>
                        <a:t>Gr. 11 ELA</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546</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471</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86.3</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465</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222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47.7</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104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22.4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108</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23.2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31</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6.7</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139</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29.9</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1235</a:t>
                      </a:r>
                      <a:endParaRPr lang="en-US" sz="1000" b="0" i="0" dirty="0">
                        <a:solidFill>
                          <a:srgbClr val="000000"/>
                        </a:solidFill>
                        <a:effectLst/>
                        <a:latin typeface="Arial" panose="020B0604020202020204" pitchFamily="34" charset="0"/>
                      </a:endParaRPr>
                    </a:p>
                  </a:txBody>
                  <a:tcPr marL="46167" marR="46167" marT="46167" marB="46167" anchor="ctr"/>
                </a:tc>
                <a:extLst>
                  <a:ext uri="{0D108BD9-81ED-4DB2-BD59-A6C34878D82A}">
                    <a16:rowId xmlns:a16="http://schemas.microsoft.com/office/drawing/2014/main" val="772942015"/>
                  </a:ext>
                </a:extLst>
              </a:tr>
              <a:tr h="329473">
                <a:tc>
                  <a:txBody>
                    <a:bodyPr/>
                    <a:lstStyle/>
                    <a:p>
                      <a:pPr algn="l" fontAlgn="t"/>
                      <a:r>
                        <a:rPr lang="en-US" sz="1000" b="1" dirty="0">
                          <a:solidFill>
                            <a:srgbClr val="000000"/>
                          </a:solidFill>
                          <a:effectLst/>
                        </a:rPr>
                        <a:t>Gr. 11 Math</a:t>
                      </a:r>
                      <a:endParaRPr lang="en-US" sz="1000" b="1" i="0" dirty="0">
                        <a:solidFill>
                          <a:srgbClr val="000000"/>
                        </a:solidFill>
                        <a:effectLst/>
                        <a:latin typeface="Arial" panose="020B0604020202020204" pitchFamily="34" charset="0"/>
                      </a:endParaRPr>
                    </a:p>
                  </a:txBody>
                  <a:tcPr marL="46167" marR="46167" marT="46167" marB="46167"/>
                </a:tc>
                <a:tc>
                  <a:txBody>
                    <a:bodyPr/>
                    <a:lstStyle/>
                    <a:p>
                      <a:pPr algn="r" fontAlgn="ctr"/>
                      <a:r>
                        <a:rPr lang="en-US" sz="1000" b="0" dirty="0">
                          <a:solidFill>
                            <a:srgbClr val="000000"/>
                          </a:solidFill>
                          <a:effectLst/>
                        </a:rPr>
                        <a:t>546</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467</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85.5</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462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168</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36.4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162</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35.1</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104</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22.5</a:t>
                      </a:r>
                      <a:endParaRPr lang="en-US" sz="1000" b="0" i="0" dirty="0">
                        <a:solidFill>
                          <a:srgbClr val="000000"/>
                        </a:solidFill>
                        <a:effectLs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28</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6.1</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132</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highlight>
                            <a:srgbClr val="FEC933"/>
                          </a:highlight>
                        </a:rPr>
                        <a:t>28.6</a:t>
                      </a:r>
                      <a:endParaRPr lang="en-US" sz="1000" b="0" i="0" dirty="0">
                        <a:solidFill>
                          <a:srgbClr val="000000"/>
                        </a:solidFill>
                        <a:effectLst/>
                        <a:highlight>
                          <a:srgbClr val="FEC933"/>
                        </a:highlight>
                        <a:latin typeface="Arial" panose="020B0604020202020204" pitchFamily="34" charset="0"/>
                      </a:endParaRPr>
                    </a:p>
                  </a:txBody>
                  <a:tcPr marL="46167" marR="46167" marT="46167" marB="46167" anchor="ctr"/>
                </a:tc>
                <a:tc>
                  <a:txBody>
                    <a:bodyPr/>
                    <a:lstStyle/>
                    <a:p>
                      <a:pPr algn="r" fontAlgn="ctr"/>
                      <a:r>
                        <a:rPr lang="en-US" sz="1000" b="0" dirty="0">
                          <a:solidFill>
                            <a:srgbClr val="000000"/>
                          </a:solidFill>
                          <a:effectLst/>
                        </a:rPr>
                        <a:t>1233</a:t>
                      </a:r>
                      <a:endParaRPr lang="en-US" sz="1000" b="0" i="0" dirty="0">
                        <a:solidFill>
                          <a:srgbClr val="000000"/>
                        </a:solidFill>
                        <a:effectLst/>
                        <a:latin typeface="Arial" panose="020B0604020202020204" pitchFamily="34" charset="0"/>
                      </a:endParaRPr>
                    </a:p>
                  </a:txBody>
                  <a:tcPr marL="46167" marR="46167" marT="46167" marB="46167" anchor="ctr"/>
                </a:tc>
                <a:extLst>
                  <a:ext uri="{0D108BD9-81ED-4DB2-BD59-A6C34878D82A}">
                    <a16:rowId xmlns:a16="http://schemas.microsoft.com/office/drawing/2014/main" val="2716932770"/>
                  </a:ext>
                </a:extLst>
              </a:tr>
            </a:tbl>
          </a:graphicData>
        </a:graphic>
      </p:graphicFrame>
    </p:spTree>
    <p:extLst>
      <p:ext uri="{BB962C8B-B14F-4D97-AF65-F5344CB8AC3E}">
        <p14:creationId xmlns:p14="http://schemas.microsoft.com/office/powerpoint/2010/main" val="2834657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entralized Reporting System">
            <a:extLst>
              <a:ext uri="{FF2B5EF4-FFF2-40B4-BE49-F238E27FC236}">
                <a16:creationId xmlns:a16="http://schemas.microsoft.com/office/drawing/2014/main" id="{FB10D453-8F12-8523-D5A6-C0C201D5C7CB}"/>
              </a:ext>
            </a:extLst>
          </p:cNvPr>
          <p:cNvSpPr>
            <a:spLocks noGrp="1"/>
          </p:cNvSpPr>
          <p:nvPr>
            <p:ph type="title"/>
          </p:nvPr>
        </p:nvSpPr>
        <p:spPr/>
        <p:txBody>
          <a:bodyPr>
            <a:normAutofit/>
          </a:bodyPr>
          <a:lstStyle/>
          <a:p>
            <a:r>
              <a:rPr lang="en-US" sz="2600" dirty="0">
                <a:latin typeface="+mn-lt"/>
                <a:hlinkClick r:id="rId3"/>
              </a:rPr>
              <a:t>Centralized Reporting System</a:t>
            </a:r>
            <a:endParaRPr lang="en-US" sz="2600" b="0" dirty="0">
              <a:solidFill>
                <a:srgbClr val="000000"/>
              </a:solidFill>
              <a:latin typeface="+mn-lt"/>
            </a:endParaRPr>
          </a:p>
          <a:p>
            <a:endParaRPr lang="en-US" sz="3200" b="1" dirty="0">
              <a:latin typeface="+mn-lt"/>
              <a:ea typeface="Calibri"/>
              <a:cs typeface="Calibri"/>
            </a:endParaRPr>
          </a:p>
        </p:txBody>
      </p:sp>
      <p:pic>
        <p:nvPicPr>
          <p:cNvPr id="6" name="Picture 5" descr="Image of Centralized Reporting System card located on the Connecticut Comprehensive Assessment Program Portal">
            <a:extLst>
              <a:ext uri="{FF2B5EF4-FFF2-40B4-BE49-F238E27FC236}">
                <a16:creationId xmlns:a16="http://schemas.microsoft.com/office/drawing/2014/main" id="{53BD67F4-1A0A-9E1F-A267-89081E2E328A}"/>
              </a:ext>
            </a:extLst>
          </p:cNvPr>
          <p:cNvPicPr>
            <a:picLocks noChangeAspect="1"/>
          </p:cNvPicPr>
          <p:nvPr/>
        </p:nvPicPr>
        <p:blipFill>
          <a:blip r:embed="rId4"/>
          <a:stretch>
            <a:fillRect/>
          </a:stretch>
        </p:blipFill>
        <p:spPr>
          <a:xfrm>
            <a:off x="603255" y="2474166"/>
            <a:ext cx="3342823" cy="3654742"/>
          </a:xfrm>
          <a:prstGeom prst="rect">
            <a:avLst/>
          </a:prstGeom>
          <a:ln>
            <a:solidFill>
              <a:schemeClr val="tx1"/>
            </a:solidFill>
          </a:ln>
        </p:spPr>
      </p:pic>
      <p:pic>
        <p:nvPicPr>
          <p:cNvPr id="8" name="Picture 7" descr="Image of Centralized Reporting System dashboard showing the 2024-25 reports available: CAAELP, CTAA, CTAS, among others. It also shows options for changing the reporting period, downloading student results, and roster settings.">
            <a:extLst>
              <a:ext uri="{FF2B5EF4-FFF2-40B4-BE49-F238E27FC236}">
                <a16:creationId xmlns:a16="http://schemas.microsoft.com/office/drawing/2014/main" id="{D123D000-AF47-2352-C795-1CF947878591}"/>
              </a:ext>
            </a:extLst>
          </p:cNvPr>
          <p:cNvPicPr>
            <a:picLocks noChangeAspect="1"/>
          </p:cNvPicPr>
          <p:nvPr/>
        </p:nvPicPr>
        <p:blipFill>
          <a:blip r:embed="rId5"/>
          <a:stretch>
            <a:fillRect/>
          </a:stretch>
        </p:blipFill>
        <p:spPr>
          <a:xfrm>
            <a:off x="4307595" y="2394823"/>
            <a:ext cx="7697118" cy="3871834"/>
          </a:xfrm>
          <a:prstGeom prst="rect">
            <a:avLst/>
          </a:prstGeom>
          <a:noFill/>
          <a:ln>
            <a:solidFill>
              <a:schemeClr val="tx1"/>
            </a:solidFill>
          </a:ln>
        </p:spPr>
      </p:pic>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26</a:t>
            </a:fld>
            <a:endParaRPr lang="en-US" dirty="0"/>
          </a:p>
        </p:txBody>
      </p:sp>
    </p:spTree>
    <p:extLst>
      <p:ext uri="{BB962C8B-B14F-4D97-AF65-F5344CB8AC3E}">
        <p14:creationId xmlns:p14="http://schemas.microsoft.com/office/powerpoint/2010/main" val="71194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entralized Reporting System: Assessment Dashboard">
            <a:extLst>
              <a:ext uri="{FF2B5EF4-FFF2-40B4-BE49-F238E27FC236}">
                <a16:creationId xmlns:a16="http://schemas.microsoft.com/office/drawing/2014/main" id="{FB10D453-8F12-8523-D5A6-C0C201D5C7CB}"/>
              </a:ext>
            </a:extLst>
          </p:cNvPr>
          <p:cNvSpPr>
            <a:spLocks noGrp="1"/>
          </p:cNvSpPr>
          <p:nvPr>
            <p:ph type="title"/>
          </p:nvPr>
        </p:nvSpPr>
        <p:spPr/>
        <p:txBody>
          <a:bodyPr>
            <a:normAutofit/>
          </a:bodyPr>
          <a:lstStyle/>
          <a:p>
            <a:r>
              <a:rPr lang="en-US" sz="2600" dirty="0">
                <a:latin typeface="+mn-lt"/>
                <a:hlinkClick r:id="rId3"/>
              </a:rPr>
              <a:t>Centralized Reporting System</a:t>
            </a:r>
            <a:r>
              <a:rPr lang="en-US" sz="2600" dirty="0">
                <a:latin typeface="+mn-lt"/>
              </a:rPr>
              <a:t>: Assessment Dashboard</a:t>
            </a:r>
            <a:endParaRPr lang="en-US" sz="2600" b="0" dirty="0">
              <a:solidFill>
                <a:srgbClr val="000000"/>
              </a:solidFill>
              <a:latin typeface="+mn-lt"/>
            </a:endParaRPr>
          </a:p>
          <a:p>
            <a:endParaRPr lang="en-US" sz="3200" b="1" dirty="0">
              <a:latin typeface="+mn-lt"/>
              <a:ea typeface="Calibri"/>
              <a:cs typeface="Calibri"/>
            </a:endParaRP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27</a:t>
            </a:fld>
            <a:endParaRPr lang="en-US" dirty="0"/>
          </a:p>
        </p:txBody>
      </p:sp>
      <p:pic>
        <p:nvPicPr>
          <p:cNvPr id="12" name="Picture 11" descr="Image of a schools CRS dashboard for students that took the alternate assessments during the 2024-25 school year. The image shows that the user can drill-down and look at high-level performance data by tested area.">
            <a:extLst>
              <a:ext uri="{FF2B5EF4-FFF2-40B4-BE49-F238E27FC236}">
                <a16:creationId xmlns:a16="http://schemas.microsoft.com/office/drawing/2014/main" id="{CD26B073-8F19-F799-77B2-EA23E5192BCD}"/>
              </a:ext>
            </a:extLst>
          </p:cNvPr>
          <p:cNvPicPr>
            <a:picLocks noChangeAspect="1"/>
          </p:cNvPicPr>
          <p:nvPr/>
        </p:nvPicPr>
        <p:blipFill>
          <a:blip r:embed="rId4"/>
          <a:stretch>
            <a:fillRect/>
          </a:stretch>
        </p:blipFill>
        <p:spPr>
          <a:xfrm>
            <a:off x="288388" y="2017287"/>
            <a:ext cx="11718387" cy="3666700"/>
          </a:xfrm>
          <a:prstGeom prst="rect">
            <a:avLst/>
          </a:prstGeom>
        </p:spPr>
      </p:pic>
    </p:spTree>
    <p:extLst>
      <p:ext uri="{BB962C8B-B14F-4D97-AF65-F5344CB8AC3E}">
        <p14:creationId xmlns:p14="http://schemas.microsoft.com/office/powerpoint/2010/main" val="1341301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entralized Reporting System: Group and Individual Performance">
            <a:extLst>
              <a:ext uri="{FF2B5EF4-FFF2-40B4-BE49-F238E27FC236}">
                <a16:creationId xmlns:a16="http://schemas.microsoft.com/office/drawing/2014/main" id="{FB10D453-8F12-8523-D5A6-C0C201D5C7CB}"/>
              </a:ext>
            </a:extLst>
          </p:cNvPr>
          <p:cNvSpPr>
            <a:spLocks noGrp="1"/>
          </p:cNvSpPr>
          <p:nvPr>
            <p:ph type="title"/>
          </p:nvPr>
        </p:nvSpPr>
        <p:spPr>
          <a:xfrm>
            <a:off x="838200" y="1185940"/>
            <a:ext cx="10515600" cy="1037135"/>
          </a:xfrm>
        </p:spPr>
        <p:txBody>
          <a:bodyPr>
            <a:normAutofit/>
          </a:bodyPr>
          <a:lstStyle/>
          <a:p>
            <a:r>
              <a:rPr lang="en-US" sz="2600" dirty="0">
                <a:latin typeface="+mn-lt"/>
                <a:hlinkClick r:id="rId3"/>
              </a:rPr>
              <a:t>Centralized Reporting System</a:t>
            </a:r>
            <a:r>
              <a:rPr lang="en-US" sz="2600" dirty="0">
                <a:latin typeface="+mn-lt"/>
              </a:rPr>
              <a:t>: Group and Individual Performance</a:t>
            </a:r>
            <a:endParaRPr lang="en-US" sz="2600" b="0" dirty="0">
              <a:solidFill>
                <a:srgbClr val="000000"/>
              </a:solidFill>
              <a:latin typeface="+mn-lt"/>
            </a:endParaRPr>
          </a:p>
          <a:p>
            <a:endParaRPr lang="en-US" sz="3200" b="1" dirty="0">
              <a:latin typeface="+mn-lt"/>
              <a:ea typeface="Calibri"/>
              <a:cs typeface="Calibri"/>
            </a:endParaRP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28</a:t>
            </a:fld>
            <a:endParaRPr lang="en-US" dirty="0"/>
          </a:p>
        </p:txBody>
      </p:sp>
      <p:pic>
        <p:nvPicPr>
          <p:cNvPr id="18" name="Picture 17" descr="This is an image of alternate science data that is available by district, school, and roster (if applicable). It provides the student count, average score, points possible, performance distribution, and specific performance for each science performance task. The image also shows a student's Individual Report for science. ">
            <a:extLst>
              <a:ext uri="{FF2B5EF4-FFF2-40B4-BE49-F238E27FC236}">
                <a16:creationId xmlns:a16="http://schemas.microsoft.com/office/drawing/2014/main" id="{394345B0-CCAD-5DD2-968A-0F09488B611C}"/>
              </a:ext>
            </a:extLst>
          </p:cNvPr>
          <p:cNvPicPr>
            <a:picLocks noChangeAspect="1"/>
          </p:cNvPicPr>
          <p:nvPr/>
        </p:nvPicPr>
        <p:blipFill>
          <a:blip r:embed="rId4"/>
          <a:stretch>
            <a:fillRect/>
          </a:stretch>
        </p:blipFill>
        <p:spPr>
          <a:xfrm>
            <a:off x="942256" y="2190860"/>
            <a:ext cx="10307488" cy="4448796"/>
          </a:xfrm>
          <a:prstGeom prst="rect">
            <a:avLst/>
          </a:prstGeom>
        </p:spPr>
      </p:pic>
    </p:spTree>
    <p:extLst>
      <p:ext uri="{BB962C8B-B14F-4D97-AF65-F5344CB8AC3E}">
        <p14:creationId xmlns:p14="http://schemas.microsoft.com/office/powerpoint/2010/main" val="1240143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entralized Reporting System: CTAA Math and ELA ISR">
            <a:extLst>
              <a:ext uri="{FF2B5EF4-FFF2-40B4-BE49-F238E27FC236}">
                <a16:creationId xmlns:a16="http://schemas.microsoft.com/office/drawing/2014/main" id="{FB10D453-8F12-8523-D5A6-C0C201D5C7CB}"/>
              </a:ext>
            </a:extLst>
          </p:cNvPr>
          <p:cNvSpPr>
            <a:spLocks noGrp="1"/>
          </p:cNvSpPr>
          <p:nvPr>
            <p:ph type="title"/>
          </p:nvPr>
        </p:nvSpPr>
        <p:spPr/>
        <p:txBody>
          <a:bodyPr>
            <a:normAutofit/>
          </a:bodyPr>
          <a:lstStyle/>
          <a:p>
            <a:r>
              <a:rPr lang="en-US" sz="2600" dirty="0">
                <a:latin typeface="+mn-lt"/>
                <a:hlinkClick r:id="rId3"/>
              </a:rPr>
              <a:t>Centralized Reporting System</a:t>
            </a:r>
            <a:r>
              <a:rPr lang="en-US" sz="2600" dirty="0">
                <a:latin typeface="+mn-lt"/>
              </a:rPr>
              <a:t>: CTAA Math and ELA ISR</a:t>
            </a:r>
            <a:endParaRPr lang="en-US" sz="2600" b="0" dirty="0">
              <a:solidFill>
                <a:srgbClr val="000000"/>
              </a:solidFill>
              <a:latin typeface="+mn-lt"/>
            </a:endParaRPr>
          </a:p>
          <a:p>
            <a:endParaRPr lang="en-US" sz="3200" b="1" dirty="0">
              <a:latin typeface="+mn-lt"/>
              <a:ea typeface="Calibri"/>
              <a:cs typeface="Calibri"/>
            </a:endParaRPr>
          </a:p>
        </p:txBody>
      </p:sp>
      <p:pic>
        <p:nvPicPr>
          <p:cNvPr id="12" name="Picture 11" descr="Image of a student's Individual Report for the CTAA Math. It shows the student's scale score and performance category for math as compared to the student's school.">
            <a:extLst>
              <a:ext uri="{FF2B5EF4-FFF2-40B4-BE49-F238E27FC236}">
                <a16:creationId xmlns:a16="http://schemas.microsoft.com/office/drawing/2014/main" id="{E00C405E-F7ED-C4A7-0BDC-D0BC245B5AE2}"/>
              </a:ext>
            </a:extLst>
          </p:cNvPr>
          <p:cNvPicPr>
            <a:picLocks noChangeAspect="1"/>
          </p:cNvPicPr>
          <p:nvPr/>
        </p:nvPicPr>
        <p:blipFill>
          <a:blip r:embed="rId4"/>
          <a:stretch>
            <a:fillRect/>
          </a:stretch>
        </p:blipFill>
        <p:spPr>
          <a:xfrm>
            <a:off x="408535" y="1954607"/>
            <a:ext cx="5944074" cy="3523410"/>
          </a:xfrm>
          <a:prstGeom prst="rect">
            <a:avLst/>
          </a:prstGeom>
          <a:ln>
            <a:solidFill>
              <a:schemeClr val="tx1"/>
            </a:solidFill>
          </a:ln>
        </p:spPr>
      </p:pic>
      <p:pic>
        <p:nvPicPr>
          <p:cNvPr id="7" name="Picture 6" descr="Image of a student's Individual Report for the CTAA ELA. It shows the student's scale score and performance category for ELA as compared to the student's school.">
            <a:extLst>
              <a:ext uri="{FF2B5EF4-FFF2-40B4-BE49-F238E27FC236}">
                <a16:creationId xmlns:a16="http://schemas.microsoft.com/office/drawing/2014/main" id="{B7F18525-8FEB-8153-2311-F02F4B2898ED}"/>
              </a:ext>
            </a:extLst>
          </p:cNvPr>
          <p:cNvPicPr>
            <a:picLocks noChangeAspect="1"/>
          </p:cNvPicPr>
          <p:nvPr/>
        </p:nvPicPr>
        <p:blipFill>
          <a:blip r:embed="rId5"/>
          <a:stretch>
            <a:fillRect/>
          </a:stretch>
        </p:blipFill>
        <p:spPr>
          <a:xfrm>
            <a:off x="6352609" y="2923738"/>
            <a:ext cx="5375313" cy="3489660"/>
          </a:xfrm>
          <a:prstGeom prst="rect">
            <a:avLst/>
          </a:prstGeom>
          <a:ln>
            <a:solidFill>
              <a:schemeClr val="tx1"/>
            </a:solidFill>
          </a:ln>
        </p:spPr>
      </p:pic>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29</a:t>
            </a:fld>
            <a:endParaRPr lang="en-US" dirty="0"/>
          </a:p>
        </p:txBody>
      </p:sp>
    </p:spTree>
    <p:extLst>
      <p:ext uri="{BB962C8B-B14F-4D97-AF65-F5344CB8AC3E}">
        <p14:creationId xmlns:p14="http://schemas.microsoft.com/office/powerpoint/2010/main" val="84295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view of Today’s Presentation">
            <a:extLst>
              <a:ext uri="{FF2B5EF4-FFF2-40B4-BE49-F238E27FC236}">
                <a16:creationId xmlns:a16="http://schemas.microsoft.com/office/drawing/2014/main" id="{5DEA2721-D0A7-AA27-5841-0748D8969FD4}"/>
              </a:ext>
            </a:extLst>
          </p:cNvPr>
          <p:cNvSpPr>
            <a:spLocks noGrp="1"/>
          </p:cNvSpPr>
          <p:nvPr>
            <p:ph type="title"/>
          </p:nvPr>
        </p:nvSpPr>
        <p:spPr/>
        <p:txBody>
          <a:bodyPr/>
          <a:lstStyle/>
          <a:p>
            <a:r>
              <a:rPr lang="en-US" b="1" i="0" u="none" strike="noStrike" dirty="0">
                <a:effectLst/>
                <a:latin typeface="Calibri" panose="020F0502020204030204" pitchFamily="34" charset="0"/>
              </a:rPr>
              <a:t>Overview of Today’s Presentation</a:t>
            </a:r>
            <a:endParaRPr lang="en-US" dirty="0"/>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a:xfrm>
            <a:off x="728031" y="2289996"/>
            <a:ext cx="10515600" cy="3523410"/>
          </a:xfrm>
        </p:spPr>
        <p:txBody>
          <a:bodyPr/>
          <a:lstStyle/>
          <a:p>
            <a:r>
              <a:rPr lang="en-US" dirty="0">
                <a:latin typeface="Calibri" panose="020F0502020204030204" pitchFamily="34" charset="0"/>
              </a:rPr>
              <a:t>Inclusive Education</a:t>
            </a:r>
          </a:p>
          <a:p>
            <a:r>
              <a:rPr lang="en-US" dirty="0">
                <a:latin typeface="+mn-lt"/>
              </a:rPr>
              <a:t>Monitoring the Participation on Alternate Assessments</a:t>
            </a:r>
          </a:p>
          <a:p>
            <a:r>
              <a:rPr lang="en-US" dirty="0">
                <a:latin typeface="+mn-lt"/>
              </a:rPr>
              <a:t>Review of Alternate Assessment System: The Design, Purpose, and Eligibility Criteria</a:t>
            </a:r>
          </a:p>
          <a:p>
            <a:r>
              <a:rPr lang="en-US" dirty="0">
                <a:latin typeface="+mn-lt"/>
              </a:rPr>
              <a:t>Additional Alternate Eligibility Considerations</a:t>
            </a:r>
          </a:p>
          <a:p>
            <a:r>
              <a:rPr lang="en-US" dirty="0">
                <a:latin typeface="+mn-lt"/>
              </a:rPr>
              <a:t>Resources</a:t>
            </a:r>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3</a:t>
            </a:fld>
            <a:endParaRPr lang="en-US" dirty="0"/>
          </a:p>
        </p:txBody>
      </p:sp>
    </p:spTree>
    <p:extLst>
      <p:ext uri="{BB962C8B-B14F-4D97-AF65-F5344CB8AC3E}">
        <p14:creationId xmlns:p14="http://schemas.microsoft.com/office/powerpoint/2010/main" val="3167468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Review of the Connecticut Alternate Assessment System: The Design, Purpose, and Eligibility Criteria">
            <a:extLst>
              <a:ext uri="{FF2B5EF4-FFF2-40B4-BE49-F238E27FC236}">
                <a16:creationId xmlns:a16="http://schemas.microsoft.com/office/drawing/2014/main" id="{3C309DFC-3EA6-77A1-40B8-2645D25785E0}"/>
              </a:ext>
            </a:extLst>
          </p:cNvPr>
          <p:cNvSpPr>
            <a:spLocks noGrp="1"/>
          </p:cNvSpPr>
          <p:nvPr>
            <p:ph type="title"/>
          </p:nvPr>
        </p:nvSpPr>
        <p:spPr/>
        <p:txBody>
          <a:bodyPr>
            <a:normAutofit fontScale="90000"/>
          </a:bodyPr>
          <a:lstStyle/>
          <a:p>
            <a:r>
              <a:rPr lang="en-US" dirty="0">
                <a:latin typeface="+mn-lt"/>
              </a:rPr>
              <a:t>Review of the Connecticut Alternate Assessment System: The Design, Purpose, and Eligibility Criteria</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30</a:t>
            </a:fld>
            <a:endParaRPr lang="en-US" dirty="0"/>
          </a:p>
        </p:txBody>
      </p:sp>
    </p:spTree>
    <p:extLst>
      <p:ext uri="{BB962C8B-B14F-4D97-AF65-F5344CB8AC3E}">
        <p14:creationId xmlns:p14="http://schemas.microsoft.com/office/powerpoint/2010/main" val="709393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yramid of Connecticut’s Statewide Assessment">
            <a:extLst>
              <a:ext uri="{FF2B5EF4-FFF2-40B4-BE49-F238E27FC236}">
                <a16:creationId xmlns:a16="http://schemas.microsoft.com/office/drawing/2014/main" id="{FB10D453-8F12-8523-D5A6-C0C201D5C7CB}"/>
              </a:ext>
            </a:extLst>
          </p:cNvPr>
          <p:cNvSpPr>
            <a:spLocks noGrp="1"/>
          </p:cNvSpPr>
          <p:nvPr>
            <p:ph type="title"/>
          </p:nvPr>
        </p:nvSpPr>
        <p:spPr>
          <a:xfrm>
            <a:off x="838200" y="1274975"/>
            <a:ext cx="10515600" cy="785884"/>
          </a:xfrm>
        </p:spPr>
        <p:txBody>
          <a:bodyPr>
            <a:normAutofit/>
          </a:bodyPr>
          <a:lstStyle/>
          <a:p>
            <a:r>
              <a:rPr lang="en-US" sz="3200" b="1" dirty="0">
                <a:latin typeface="+mn-lt"/>
              </a:rPr>
              <a:t>Pyramid of Connecticut’s Statewide Assessment</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31</a:t>
            </a:fld>
            <a:endParaRPr lang="en-US" dirty="0"/>
          </a:p>
        </p:txBody>
      </p:sp>
      <p:pic>
        <p:nvPicPr>
          <p:cNvPr id="12" name="Picture 11" descr="Image of the Pyramid of Connecticut's Statewide Assessment System. The bottom tier shows the state's standard assessments. The middle tier shows that students can access the standard assessments with accommodations. The top tier shows the Connecticut Alternate Assessment System with a goal that 1% or less of the state's total tested population will participate on alternate assessments.">
            <a:extLst>
              <a:ext uri="{FF2B5EF4-FFF2-40B4-BE49-F238E27FC236}">
                <a16:creationId xmlns:a16="http://schemas.microsoft.com/office/drawing/2014/main" id="{A0B05DA4-EE24-F19D-1750-82C9ED0A8821}"/>
              </a:ext>
            </a:extLst>
          </p:cNvPr>
          <p:cNvPicPr>
            <a:picLocks noChangeAspect="1"/>
          </p:cNvPicPr>
          <p:nvPr/>
        </p:nvPicPr>
        <p:blipFill>
          <a:blip r:embed="rId3"/>
          <a:stretch>
            <a:fillRect/>
          </a:stretch>
        </p:blipFill>
        <p:spPr>
          <a:xfrm>
            <a:off x="1154783" y="2475980"/>
            <a:ext cx="9573961" cy="4153480"/>
          </a:xfrm>
          <a:prstGeom prst="rect">
            <a:avLst/>
          </a:prstGeom>
        </p:spPr>
      </p:pic>
    </p:spTree>
    <p:extLst>
      <p:ext uri="{BB962C8B-B14F-4D97-AF65-F5344CB8AC3E}">
        <p14:creationId xmlns:p14="http://schemas.microsoft.com/office/powerpoint/2010/main" val="2391627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sign of the Alternate Assessment">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r>
              <a:rPr lang="en-US" sz="3200" b="1" dirty="0">
                <a:latin typeface="+mn-lt"/>
              </a:rPr>
              <a:t>Design of the Alternate Assessment</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32</a:t>
            </a:fld>
            <a:endParaRPr lang="en-US" dirty="0"/>
          </a:p>
        </p:txBody>
      </p:sp>
      <p:sp>
        <p:nvSpPr>
          <p:cNvPr id="6" name="Content Placeholder 2">
            <a:extLst>
              <a:ext uri="{FF2B5EF4-FFF2-40B4-BE49-F238E27FC236}">
                <a16:creationId xmlns:a16="http://schemas.microsoft.com/office/drawing/2014/main" id="{3188961A-149D-C6CA-E29D-F68C2665E17C}"/>
              </a:ext>
            </a:extLst>
          </p:cNvPr>
          <p:cNvSpPr>
            <a:spLocks noGrp="1"/>
          </p:cNvSpPr>
          <p:nvPr>
            <p:ph idx="1"/>
          </p:nvPr>
        </p:nvSpPr>
        <p:spPr>
          <a:xfrm>
            <a:off x="838200" y="2558144"/>
            <a:ext cx="10515600" cy="3864454"/>
          </a:xfrm>
        </p:spPr>
        <p:txBody>
          <a:bodyPr>
            <a:normAutofit fontScale="92500" lnSpcReduction="10000"/>
          </a:bodyPr>
          <a:lstStyle/>
          <a:p>
            <a:pPr>
              <a:buClr>
                <a:schemeClr val="tx2">
                  <a:lumMod val="75000"/>
                </a:schemeClr>
              </a:buClr>
            </a:pPr>
            <a:r>
              <a:rPr lang="en-US" sz="2400" dirty="0">
                <a:latin typeface="+mn-lt"/>
                <a:ea typeface="Open Sans" panose="020B0606030504020204" pitchFamily="34" charset="0"/>
                <a:cs typeface="Open Sans" panose="020B0606030504020204" pitchFamily="34" charset="0"/>
              </a:rPr>
              <a:t>Based on grade-level learning standards developed for students with the </a:t>
            </a:r>
            <a:r>
              <a:rPr lang="en-US" sz="2400" b="1" dirty="0">
                <a:latin typeface="+mn-lt"/>
                <a:ea typeface="Open Sans" panose="020B0606030504020204" pitchFamily="34" charset="0"/>
                <a:cs typeface="Open Sans" panose="020B0606030504020204" pitchFamily="34" charset="0"/>
              </a:rPr>
              <a:t>most significant cognitive disabilities</a:t>
            </a:r>
            <a:r>
              <a:rPr lang="en-US" sz="2400" dirty="0">
                <a:latin typeface="+mn-lt"/>
                <a:ea typeface="Open Sans" panose="020B0606030504020204" pitchFamily="34" charset="0"/>
                <a:cs typeface="Open Sans" panose="020B0606030504020204" pitchFamily="34" charset="0"/>
              </a:rPr>
              <a:t>, the Connecticut Alternate Assessment System adjusts for:</a:t>
            </a:r>
          </a:p>
          <a:p>
            <a:pPr marL="231775" indent="-231775">
              <a:buClr>
                <a:schemeClr val="tx2">
                  <a:lumMod val="75000"/>
                </a:schemeClr>
              </a:buClr>
              <a:buFont typeface="Arial" panose="020B0604020202020204" pitchFamily="34" charset="0"/>
              <a:buChar char="•"/>
            </a:pPr>
            <a:endParaRPr lang="en-US" sz="2400" dirty="0">
              <a:latin typeface="+mn-lt"/>
              <a:ea typeface="Open Sans" panose="020B0606030504020204" pitchFamily="34" charset="0"/>
              <a:cs typeface="Open Sans" panose="020B0606030504020204" pitchFamily="34" charset="0"/>
            </a:endParaRPr>
          </a:p>
          <a:p>
            <a:pPr>
              <a:buClr>
                <a:schemeClr val="tx2">
                  <a:lumMod val="75000"/>
                </a:schemeClr>
              </a:buClr>
            </a:pPr>
            <a:r>
              <a:rPr lang="en-US" sz="2400" b="1" dirty="0">
                <a:latin typeface="+mn-lt"/>
                <a:ea typeface="Open Sans" panose="020B0606030504020204" pitchFamily="34" charset="0"/>
                <a:cs typeface="Open Sans" panose="020B0606030504020204" pitchFamily="34" charset="0"/>
              </a:rPr>
              <a:t>Depth </a:t>
            </a:r>
            <a:r>
              <a:rPr lang="en-US" sz="2400" dirty="0">
                <a:latin typeface="+mn-lt"/>
                <a:ea typeface="Open Sans" panose="020B0606030504020204" pitchFamily="34" charset="0"/>
                <a:cs typeface="Open Sans" panose="020B0606030504020204" pitchFamily="34" charset="0"/>
              </a:rPr>
              <a:t>(the level of cognitive complexity of the knowledge, skills, and abilities within the standard),</a:t>
            </a:r>
          </a:p>
          <a:p>
            <a:pPr marL="0" indent="0">
              <a:buClr>
                <a:schemeClr val="tx2">
                  <a:lumMod val="75000"/>
                </a:schemeClr>
              </a:buClr>
              <a:buNone/>
            </a:pPr>
            <a:endParaRPr lang="en-US" sz="2400" dirty="0">
              <a:latin typeface="+mn-lt"/>
              <a:ea typeface="Open Sans" panose="020B0606030504020204" pitchFamily="34" charset="0"/>
              <a:cs typeface="Open Sans" panose="020B0606030504020204" pitchFamily="34" charset="0"/>
            </a:endParaRPr>
          </a:p>
          <a:p>
            <a:pPr>
              <a:buClr>
                <a:schemeClr val="tx2">
                  <a:lumMod val="75000"/>
                </a:schemeClr>
              </a:buClr>
            </a:pPr>
            <a:r>
              <a:rPr lang="en-US" sz="2400" b="1" dirty="0">
                <a:latin typeface="+mn-lt"/>
                <a:ea typeface="Open Sans" panose="020B0606030504020204" pitchFamily="34" charset="0"/>
                <a:cs typeface="Open Sans" panose="020B0606030504020204" pitchFamily="34" charset="0"/>
              </a:rPr>
              <a:t>Breadth </a:t>
            </a:r>
            <a:r>
              <a:rPr lang="en-US" sz="2400" dirty="0">
                <a:latin typeface="+mn-lt"/>
                <a:ea typeface="Open Sans" panose="020B0606030504020204" pitchFamily="34" charset="0"/>
                <a:cs typeface="Open Sans" panose="020B0606030504020204" pitchFamily="34" charset="0"/>
              </a:rPr>
              <a:t>(how many standards are measured), and</a:t>
            </a:r>
          </a:p>
          <a:p>
            <a:pPr>
              <a:buClr>
                <a:schemeClr val="tx2">
                  <a:lumMod val="75000"/>
                </a:schemeClr>
              </a:buClr>
            </a:pPr>
            <a:endParaRPr lang="en-US" sz="2400" dirty="0">
              <a:latin typeface="+mn-lt"/>
              <a:ea typeface="Open Sans" panose="020B0606030504020204" pitchFamily="34" charset="0"/>
              <a:cs typeface="Open Sans" panose="020B0606030504020204" pitchFamily="34" charset="0"/>
            </a:endParaRPr>
          </a:p>
          <a:p>
            <a:pPr>
              <a:buClr>
                <a:schemeClr val="tx2">
                  <a:lumMod val="75000"/>
                </a:schemeClr>
              </a:buClr>
            </a:pPr>
            <a:r>
              <a:rPr lang="en-US" sz="2400" b="1" dirty="0">
                <a:latin typeface="+mn-lt"/>
                <a:ea typeface="Open Sans" panose="020B0606030504020204" pitchFamily="34" charset="0"/>
                <a:cs typeface="Open Sans" panose="020B0606030504020204" pitchFamily="34" charset="0"/>
              </a:rPr>
              <a:t>Complexity </a:t>
            </a:r>
            <a:r>
              <a:rPr lang="en-US" sz="2400" dirty="0">
                <a:latin typeface="+mn-lt"/>
                <a:ea typeface="Open Sans" panose="020B0606030504020204" pitchFamily="34" charset="0"/>
                <a:cs typeface="Open Sans" panose="020B0606030504020204" pitchFamily="34" charset="0"/>
              </a:rPr>
              <a:t>(describes the difficulty of content with built-in scaffolding to support accessibility needs).</a:t>
            </a:r>
          </a:p>
          <a:p>
            <a:pPr marL="0" indent="0">
              <a:buNone/>
            </a:pPr>
            <a:endParaRPr lang="en-US" sz="2400" dirty="0">
              <a:latin typeface="Aptos" panose="020B0004020202020204" pitchFamily="34" charset="0"/>
            </a:endParaRPr>
          </a:p>
        </p:txBody>
      </p:sp>
    </p:spTree>
    <p:extLst>
      <p:ext uri="{BB962C8B-B14F-4D97-AF65-F5344CB8AC3E}">
        <p14:creationId xmlns:p14="http://schemas.microsoft.com/office/powerpoint/2010/main" val="3820761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Alternate Assessment Incorporates…">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r>
              <a:rPr lang="en-US" sz="3200" b="1" dirty="0">
                <a:latin typeface="+mn-lt"/>
              </a:rPr>
              <a:t>The Alternate Assessment Incorporates…</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33</a:t>
            </a:fld>
            <a:endParaRPr lang="en-US" dirty="0"/>
          </a:p>
        </p:txBody>
      </p:sp>
      <p:sp>
        <p:nvSpPr>
          <p:cNvPr id="6" name="Content Placeholder 2">
            <a:extLst>
              <a:ext uri="{FF2B5EF4-FFF2-40B4-BE49-F238E27FC236}">
                <a16:creationId xmlns:a16="http://schemas.microsoft.com/office/drawing/2014/main" id="{3188961A-149D-C6CA-E29D-F68C2665E17C}"/>
              </a:ext>
            </a:extLst>
          </p:cNvPr>
          <p:cNvSpPr>
            <a:spLocks noGrp="1"/>
          </p:cNvSpPr>
          <p:nvPr>
            <p:ph idx="1"/>
          </p:nvPr>
        </p:nvSpPr>
        <p:spPr>
          <a:xfrm>
            <a:off x="838200" y="2558144"/>
            <a:ext cx="10515600" cy="3864454"/>
          </a:xfrm>
        </p:spPr>
        <p:txBody>
          <a:bodyPr>
            <a:normAutofit/>
          </a:bodyPr>
          <a:lstStyle/>
          <a:p>
            <a:pPr marL="457200" indent="-457200">
              <a:spcBef>
                <a:spcPts val="1200"/>
              </a:spcBef>
              <a:buFont typeface="Arial" panose="020B0604020202020204" pitchFamily="34" charset="0"/>
              <a:buChar char="•"/>
            </a:pPr>
            <a:r>
              <a:rPr lang="en-US" sz="2400" dirty="0">
                <a:latin typeface="+mn-lt"/>
                <a:ea typeface="Calibri"/>
                <a:cs typeface="Calibri"/>
              </a:rPr>
              <a:t>Optimal testing conditions that must be provided to all students who take the test</a:t>
            </a:r>
          </a:p>
          <a:p>
            <a:pPr marL="457200" indent="-457200">
              <a:spcBef>
                <a:spcPts val="1200"/>
              </a:spcBef>
              <a:buFont typeface="Arial" panose="020B0604020202020204" pitchFamily="34" charset="0"/>
              <a:buChar char="•"/>
            </a:pPr>
            <a:r>
              <a:rPr lang="en-US" sz="2400" dirty="0">
                <a:latin typeface="+mn-lt"/>
                <a:ea typeface="Calibri"/>
                <a:cs typeface="Calibri"/>
              </a:rPr>
              <a:t>Accessibility features that must be provided to students as needed</a:t>
            </a:r>
          </a:p>
          <a:p>
            <a:pPr marL="457200" indent="-457200">
              <a:spcBef>
                <a:spcPts val="1200"/>
              </a:spcBef>
              <a:buFont typeface="Arial" panose="020B0604020202020204" pitchFamily="34" charset="0"/>
              <a:buChar char="•"/>
            </a:pPr>
            <a:r>
              <a:rPr lang="en-US" sz="2400" dirty="0">
                <a:latin typeface="+mn-lt"/>
                <a:ea typeface="Calibri"/>
                <a:cs typeface="Calibri"/>
              </a:rPr>
              <a:t>Accommodations and assistive technology that students should receive per their Individualized Education Program (IEP) (if applicable) in conjunction with CSDE testing policies and procedures</a:t>
            </a:r>
          </a:p>
          <a:p>
            <a:pPr marL="0" indent="0">
              <a:buNone/>
            </a:pPr>
            <a:endParaRPr lang="en-US" sz="2400" dirty="0">
              <a:latin typeface="Aptos" panose="020B0004020202020204" pitchFamily="34" charset="0"/>
            </a:endParaRPr>
          </a:p>
        </p:txBody>
      </p:sp>
    </p:spTree>
    <p:extLst>
      <p:ext uri="{BB962C8B-B14F-4D97-AF65-F5344CB8AC3E}">
        <p14:creationId xmlns:p14="http://schemas.microsoft.com/office/powerpoint/2010/main" val="2427744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Alternate Assessment is Comprised of Three Assessments">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fontScale="90000"/>
          </a:bodyPr>
          <a:lstStyle/>
          <a:p>
            <a:r>
              <a:rPr lang="en-US" sz="3200" b="1" dirty="0">
                <a:latin typeface="+mn-lt"/>
              </a:rPr>
              <a:t>The Alternate Assessment is Comprised of Three Assessments</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34</a:t>
            </a:fld>
            <a:endParaRPr lang="en-US" dirty="0"/>
          </a:p>
        </p:txBody>
      </p:sp>
      <p:sp>
        <p:nvSpPr>
          <p:cNvPr id="6" name="Content Placeholder 2">
            <a:extLst>
              <a:ext uri="{FF2B5EF4-FFF2-40B4-BE49-F238E27FC236}">
                <a16:creationId xmlns:a16="http://schemas.microsoft.com/office/drawing/2014/main" id="{3188961A-149D-C6CA-E29D-F68C2665E17C}"/>
              </a:ext>
            </a:extLst>
          </p:cNvPr>
          <p:cNvSpPr>
            <a:spLocks noGrp="1"/>
          </p:cNvSpPr>
          <p:nvPr>
            <p:ph idx="1"/>
          </p:nvPr>
        </p:nvSpPr>
        <p:spPr>
          <a:xfrm>
            <a:off x="838200" y="2558144"/>
            <a:ext cx="10515600" cy="3864454"/>
          </a:xfrm>
        </p:spPr>
        <p:txBody>
          <a:bodyPr>
            <a:normAutofit/>
          </a:bodyPr>
          <a:lstStyle/>
          <a:p>
            <a:pPr marL="457200" indent="-457200">
              <a:spcAft>
                <a:spcPts val="1200"/>
              </a:spcAft>
              <a:buFont typeface="Arial" panose="020B0604020202020204" pitchFamily="34" charset="0"/>
              <a:buChar char="•"/>
            </a:pPr>
            <a:r>
              <a:rPr lang="en-US" sz="2400" dirty="0">
                <a:latin typeface="+mn-lt"/>
              </a:rPr>
              <a:t>The Connecticut Alternate Assessment (CTAA) for English language arts and mathematics (Grades 3-8 and 11),</a:t>
            </a:r>
          </a:p>
          <a:p>
            <a:pPr marL="457200" indent="-457200">
              <a:spcAft>
                <a:spcPts val="1200"/>
              </a:spcAft>
              <a:buFont typeface="Arial" panose="020B0604020202020204" pitchFamily="34" charset="0"/>
              <a:buChar char="•"/>
            </a:pPr>
            <a:r>
              <a:rPr lang="en-US" sz="2400" dirty="0">
                <a:latin typeface="+mn-lt"/>
              </a:rPr>
              <a:t>The Connecticut Alternate Science (CTAS) Assessment (Grades 5, 8, and 11), and</a:t>
            </a:r>
          </a:p>
          <a:p>
            <a:pPr marL="457200" indent="-457200">
              <a:spcAft>
                <a:spcPts val="1200"/>
              </a:spcAft>
              <a:buFont typeface="Arial" panose="020B0604020202020204" pitchFamily="34" charset="0"/>
              <a:buChar char="•"/>
            </a:pPr>
            <a:r>
              <a:rPr lang="en-US" sz="2400" dirty="0">
                <a:latin typeface="+mn-lt"/>
              </a:rPr>
              <a:t>The Connecticut Alternate Assessment of English Language Proficiency (CAAELP) (Grades K-12).</a:t>
            </a:r>
          </a:p>
          <a:p>
            <a:pPr marL="0" indent="0">
              <a:buNone/>
            </a:pPr>
            <a:endParaRPr lang="en-US" sz="2400" dirty="0">
              <a:latin typeface="Aptos" panose="020B0004020202020204" pitchFamily="34" charset="0"/>
            </a:endParaRPr>
          </a:p>
        </p:txBody>
      </p:sp>
    </p:spTree>
    <p:extLst>
      <p:ext uri="{BB962C8B-B14F-4D97-AF65-F5344CB8AC3E}">
        <p14:creationId xmlns:p14="http://schemas.microsoft.com/office/powerpoint/2010/main" val="4094382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igibility in CT-SEDS">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r>
              <a:rPr lang="en-US" sz="3200" b="1" dirty="0">
                <a:latin typeface="+mn-lt"/>
              </a:rPr>
              <a:t>Eligibility in CT-SEDS</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35</a:t>
            </a:fld>
            <a:endParaRPr lang="en-US" dirty="0"/>
          </a:p>
        </p:txBody>
      </p:sp>
      <p:pic>
        <p:nvPicPr>
          <p:cNvPr id="14" name="Content Placeholder 13" descr="Image of the flow for PPT planning using the Connecticut Alternate Assessment System Eligibility Form (embedded within CT-SEDS).">
            <a:hlinkClick r:id="rId3"/>
            <a:extLst>
              <a:ext uri="{FF2B5EF4-FFF2-40B4-BE49-F238E27FC236}">
                <a16:creationId xmlns:a16="http://schemas.microsoft.com/office/drawing/2014/main" id="{1BFF1AE0-DE4F-535D-9602-49FB196217E6}"/>
              </a:ext>
            </a:extLst>
          </p:cNvPr>
          <p:cNvPicPr>
            <a:picLocks noGrp="1" noChangeAspect="1"/>
          </p:cNvPicPr>
          <p:nvPr>
            <p:ph idx="1"/>
          </p:nvPr>
        </p:nvPicPr>
        <p:blipFill>
          <a:blip r:embed="rId4"/>
          <a:stretch>
            <a:fillRect/>
          </a:stretch>
        </p:blipFill>
        <p:spPr>
          <a:xfrm>
            <a:off x="838200" y="2687923"/>
            <a:ext cx="10515600" cy="3302212"/>
          </a:xfrm>
        </p:spPr>
      </p:pic>
    </p:spTree>
    <p:extLst>
      <p:ext uri="{BB962C8B-B14F-4D97-AF65-F5344CB8AC3E}">
        <p14:creationId xmlns:p14="http://schemas.microsoft.com/office/powerpoint/2010/main" val="99160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igibility in CT-SEDS, Continued">
            <a:extLst>
              <a:ext uri="{FF2B5EF4-FFF2-40B4-BE49-F238E27FC236}">
                <a16:creationId xmlns:a16="http://schemas.microsoft.com/office/drawing/2014/main" id="{FB10D453-8F12-8523-D5A6-C0C201D5C7CB}"/>
              </a:ext>
            </a:extLst>
          </p:cNvPr>
          <p:cNvSpPr>
            <a:spLocks noGrp="1"/>
          </p:cNvSpPr>
          <p:nvPr>
            <p:ph type="title"/>
          </p:nvPr>
        </p:nvSpPr>
        <p:spPr>
          <a:xfrm>
            <a:off x="838200" y="1324578"/>
            <a:ext cx="10515600" cy="785884"/>
          </a:xfrm>
        </p:spPr>
        <p:txBody>
          <a:bodyPr>
            <a:normAutofit/>
          </a:bodyPr>
          <a:lstStyle/>
          <a:p>
            <a:r>
              <a:rPr lang="en-US" sz="3200" b="1" dirty="0">
                <a:latin typeface="+mn-lt"/>
              </a:rPr>
              <a:t>Eligibility in CT-SEDS, Continued</a:t>
            </a:r>
          </a:p>
        </p:txBody>
      </p:sp>
      <p:pic>
        <p:nvPicPr>
          <p:cNvPr id="7" name="Content Placeholder 6" descr="Image of the flow within CT-SEDS for determining eligibility on the Connecticut Alternate Assessment System.">
            <a:extLst>
              <a:ext uri="{FF2B5EF4-FFF2-40B4-BE49-F238E27FC236}">
                <a16:creationId xmlns:a16="http://schemas.microsoft.com/office/drawing/2014/main" id="{EBEEB1B2-8B0D-ECCA-6255-CC466CC4EF1B}"/>
              </a:ext>
            </a:extLst>
          </p:cNvPr>
          <p:cNvPicPr>
            <a:picLocks noGrp="1" noChangeAspect="1"/>
          </p:cNvPicPr>
          <p:nvPr>
            <p:ph idx="1"/>
          </p:nvPr>
        </p:nvPicPr>
        <p:blipFill>
          <a:blip r:embed="rId3"/>
          <a:stretch>
            <a:fillRect/>
          </a:stretch>
        </p:blipFill>
        <p:spPr>
          <a:xfrm>
            <a:off x="1863622" y="1916709"/>
            <a:ext cx="7980950" cy="4613165"/>
          </a:xfrm>
        </p:spPr>
      </p:pic>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36</a:t>
            </a:fld>
            <a:endParaRPr lang="en-US" dirty="0"/>
          </a:p>
        </p:txBody>
      </p:sp>
    </p:spTree>
    <p:extLst>
      <p:ext uri="{BB962C8B-B14F-4D97-AF65-F5344CB8AC3E}">
        <p14:creationId xmlns:p14="http://schemas.microsoft.com/office/powerpoint/2010/main" val="735187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aracteristics of Students with the Most Significant Cognitive Disabilities">
            <a:extLst>
              <a:ext uri="{FF2B5EF4-FFF2-40B4-BE49-F238E27FC236}">
                <a16:creationId xmlns:a16="http://schemas.microsoft.com/office/drawing/2014/main" id="{FB10D453-8F12-8523-D5A6-C0C201D5C7CB}"/>
              </a:ext>
            </a:extLst>
          </p:cNvPr>
          <p:cNvSpPr>
            <a:spLocks noGrp="1"/>
          </p:cNvSpPr>
          <p:nvPr>
            <p:ph type="title"/>
          </p:nvPr>
        </p:nvSpPr>
        <p:spPr>
          <a:xfrm>
            <a:off x="838200" y="3215256"/>
            <a:ext cx="10515600" cy="765290"/>
          </a:xfrm>
        </p:spPr>
        <p:txBody>
          <a:bodyPr>
            <a:normAutofit fontScale="90000"/>
          </a:bodyPr>
          <a:lstStyle/>
          <a:p>
            <a:r>
              <a:rPr lang="en-US" dirty="0">
                <a:latin typeface="+mn-lt"/>
              </a:rPr>
              <a:t>Characteristics of Students with the Most Significant Cognitive Disabilities</a:t>
            </a:r>
            <a:endParaRPr lang="en-US" dirty="0"/>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37</a:t>
            </a:fld>
            <a:endParaRPr lang="en-US" dirty="0"/>
          </a:p>
        </p:txBody>
      </p:sp>
    </p:spTree>
    <p:extLst>
      <p:ext uri="{BB962C8B-B14F-4D97-AF65-F5344CB8AC3E}">
        <p14:creationId xmlns:p14="http://schemas.microsoft.com/office/powerpoint/2010/main" val="1877868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Alternate Assessment Criteria">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r>
              <a:rPr lang="en-US" sz="3200" b="1" dirty="0">
                <a:latin typeface="+mn-lt"/>
              </a:rPr>
              <a:t>The Alternate Assessment Criteria</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38</a:t>
            </a:fld>
            <a:endParaRPr lang="en-US" dirty="0"/>
          </a:p>
        </p:txBody>
      </p:sp>
      <p:sp>
        <p:nvSpPr>
          <p:cNvPr id="6" name="Content Placeholder 2">
            <a:extLst>
              <a:ext uri="{FF2B5EF4-FFF2-40B4-BE49-F238E27FC236}">
                <a16:creationId xmlns:a16="http://schemas.microsoft.com/office/drawing/2014/main" id="{3188961A-149D-C6CA-E29D-F68C2665E17C}"/>
              </a:ext>
            </a:extLst>
          </p:cNvPr>
          <p:cNvSpPr>
            <a:spLocks noGrp="1"/>
          </p:cNvSpPr>
          <p:nvPr>
            <p:ph idx="1"/>
          </p:nvPr>
        </p:nvSpPr>
        <p:spPr>
          <a:xfrm>
            <a:off x="838200" y="2558144"/>
            <a:ext cx="10515600" cy="3864454"/>
          </a:xfrm>
        </p:spPr>
        <p:txBody>
          <a:bodyPr>
            <a:normAutofit/>
          </a:bodyPr>
          <a:lstStyle/>
          <a:p>
            <a:pPr marL="0" indent="0">
              <a:buNone/>
            </a:pPr>
            <a:r>
              <a:rPr lang="en-US" sz="2400" dirty="0">
                <a:latin typeface="+mn-lt"/>
              </a:rPr>
              <a:t>For participation in the Connecticut Alternate Assessment System, the identification of a significant cognitive disability </a:t>
            </a:r>
            <a:r>
              <a:rPr lang="en-US" sz="2400" b="1" dirty="0">
                <a:latin typeface="+mn-lt"/>
              </a:rPr>
              <a:t>is not based on </a:t>
            </a:r>
            <a:r>
              <a:rPr lang="en-US" sz="2400" dirty="0">
                <a:latin typeface="+mn-lt"/>
              </a:rPr>
              <a:t>IDEA disability category or English learner/multilingual learner status; </a:t>
            </a:r>
            <a:r>
              <a:rPr lang="en-US" sz="2400" b="1" dirty="0">
                <a:latin typeface="+mn-lt"/>
              </a:rPr>
              <a:t>nor is it based on </a:t>
            </a:r>
            <a:r>
              <a:rPr lang="en-US" sz="2400" dirty="0">
                <a:latin typeface="+mn-lt"/>
              </a:rPr>
              <a:t>previous low academic achievement or need for accommodations to participate in general state assessments.</a:t>
            </a:r>
          </a:p>
          <a:p>
            <a:pPr marL="0" indent="0">
              <a:buNone/>
            </a:pPr>
            <a:endParaRPr lang="en-US" sz="2400" dirty="0">
              <a:latin typeface="Aptos" panose="020B0004020202020204" pitchFamily="34" charset="0"/>
            </a:endParaRPr>
          </a:p>
        </p:txBody>
      </p:sp>
    </p:spTree>
    <p:extLst>
      <p:ext uri="{BB962C8B-B14F-4D97-AF65-F5344CB8AC3E}">
        <p14:creationId xmlns:p14="http://schemas.microsoft.com/office/powerpoint/2010/main" val="483065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are the characteristics of a student with the most significant cognitive disabilities?&#10;">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fontScale="90000"/>
          </a:bodyPr>
          <a:lstStyle/>
          <a:p>
            <a:r>
              <a:rPr lang="en-US" sz="3200" b="1" dirty="0">
                <a:latin typeface="+mn-lt"/>
              </a:rPr>
              <a:t>What are the characteristics of a student with the most significant cognitive disabilities?</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39</a:t>
            </a:fld>
            <a:endParaRPr lang="en-US" dirty="0"/>
          </a:p>
        </p:txBody>
      </p:sp>
      <p:sp>
        <p:nvSpPr>
          <p:cNvPr id="6" name="Content Placeholder 2">
            <a:extLst>
              <a:ext uri="{FF2B5EF4-FFF2-40B4-BE49-F238E27FC236}">
                <a16:creationId xmlns:a16="http://schemas.microsoft.com/office/drawing/2014/main" id="{3188961A-149D-C6CA-E29D-F68C2665E17C}"/>
              </a:ext>
            </a:extLst>
          </p:cNvPr>
          <p:cNvSpPr>
            <a:spLocks noGrp="1"/>
          </p:cNvSpPr>
          <p:nvPr>
            <p:ph idx="1"/>
          </p:nvPr>
        </p:nvSpPr>
        <p:spPr>
          <a:xfrm>
            <a:off x="838200" y="2558144"/>
            <a:ext cx="10515600" cy="3864454"/>
          </a:xfrm>
        </p:spPr>
        <p:txBody>
          <a:bodyPr>
            <a:normAutofit/>
          </a:bodyPr>
          <a:lstStyle/>
          <a:p>
            <a:pPr marL="457200" indent="-457200">
              <a:buFont typeface="Arial" panose="020B0604020202020204" pitchFamily="34" charset="0"/>
              <a:buChar char="•"/>
            </a:pPr>
            <a:r>
              <a:rPr lang="en-US" sz="2400" dirty="0">
                <a:latin typeface="Calibri  "/>
              </a:rPr>
              <a:t>Students in this group are heterogeneous in their characteristics and current skill levels.</a:t>
            </a:r>
          </a:p>
          <a:p>
            <a:pPr marL="457200" indent="-457200">
              <a:buFont typeface="Arial" panose="020B0604020202020204" pitchFamily="34" charset="0"/>
              <a:buChar char="•"/>
            </a:pPr>
            <a:r>
              <a:rPr lang="en-US" sz="2400" dirty="0">
                <a:latin typeface="Calibri  "/>
              </a:rPr>
              <a:t>Many, but not all, are identified prior to entering kindergarten.</a:t>
            </a:r>
          </a:p>
          <a:p>
            <a:pPr marL="457200" indent="-457200">
              <a:buFont typeface="Arial" panose="020B0604020202020204" pitchFamily="34" charset="0"/>
              <a:buChar char="•"/>
            </a:pPr>
            <a:r>
              <a:rPr lang="en-US" sz="2400" dirty="0">
                <a:latin typeface="Calibri  "/>
              </a:rPr>
              <a:t>A small percentage of these students do not yet have a communication system.</a:t>
            </a:r>
          </a:p>
          <a:p>
            <a:pPr marL="457200" indent="-457200">
              <a:buFont typeface="Arial" panose="020B0604020202020204" pitchFamily="34" charset="0"/>
              <a:buChar char="•"/>
            </a:pPr>
            <a:r>
              <a:rPr lang="en-US" sz="2400" dirty="0">
                <a:latin typeface="Calibri  "/>
              </a:rPr>
              <a:t>Students may often use augmentative communication devices or assistive technology for access to their environment, daily living, and instruction. </a:t>
            </a:r>
          </a:p>
          <a:p>
            <a:pPr marL="0" indent="0">
              <a:buNone/>
            </a:pPr>
            <a:endParaRPr lang="en-US" sz="2400" dirty="0">
              <a:latin typeface="Aptos" panose="020B0004020202020204" pitchFamily="34" charset="0"/>
            </a:endParaRPr>
          </a:p>
        </p:txBody>
      </p:sp>
    </p:spTree>
    <p:extLst>
      <p:ext uri="{BB962C8B-B14F-4D97-AF65-F5344CB8AC3E}">
        <p14:creationId xmlns:p14="http://schemas.microsoft.com/office/powerpoint/2010/main" val="208611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clusive Education">
            <a:extLst>
              <a:ext uri="{FF2B5EF4-FFF2-40B4-BE49-F238E27FC236}">
                <a16:creationId xmlns:a16="http://schemas.microsoft.com/office/drawing/2014/main" id="{5DEA2721-D0A7-AA27-5841-0748D8969FD4}"/>
              </a:ext>
            </a:extLst>
          </p:cNvPr>
          <p:cNvSpPr>
            <a:spLocks noGrp="1"/>
          </p:cNvSpPr>
          <p:nvPr>
            <p:ph type="title"/>
          </p:nvPr>
        </p:nvSpPr>
        <p:spPr>
          <a:xfrm>
            <a:off x="1003453" y="2653553"/>
            <a:ext cx="10515600" cy="1037135"/>
          </a:xfrm>
        </p:spPr>
        <p:txBody>
          <a:bodyPr>
            <a:noAutofit/>
          </a:bodyPr>
          <a:lstStyle/>
          <a:p>
            <a:pPr marL="0" indent="0">
              <a:buNone/>
            </a:pPr>
            <a:r>
              <a:rPr lang="en-US" sz="4000" dirty="0">
                <a:latin typeface="Calibri" panose="020F0502020204030204" pitchFamily="34" charset="0"/>
              </a:rPr>
              <a:t>Inclusive Education</a:t>
            </a:r>
            <a:endParaRPr lang="en-US" sz="4000" dirty="0"/>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4</a:t>
            </a:fld>
            <a:endParaRPr lang="en-US" dirty="0"/>
          </a:p>
        </p:txBody>
      </p:sp>
    </p:spTree>
    <p:extLst>
      <p:ext uri="{BB962C8B-B14F-4D97-AF65-F5344CB8AC3E}">
        <p14:creationId xmlns:p14="http://schemas.microsoft.com/office/powerpoint/2010/main" val="221239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are the characteristics of a student with the most significant cognitive disabilities, continued?">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fontScale="90000"/>
          </a:bodyPr>
          <a:lstStyle/>
          <a:p>
            <a:r>
              <a:rPr lang="en-US" sz="3200" b="1" dirty="0">
                <a:latin typeface="+mn-lt"/>
              </a:rPr>
              <a:t>What are the characteristics of a student with the most significant cognitive disabilities, continued?</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40</a:t>
            </a:fld>
            <a:endParaRPr lang="en-US" dirty="0"/>
          </a:p>
        </p:txBody>
      </p:sp>
      <p:sp>
        <p:nvSpPr>
          <p:cNvPr id="6" name="Content Placeholder 2">
            <a:extLst>
              <a:ext uri="{FF2B5EF4-FFF2-40B4-BE49-F238E27FC236}">
                <a16:creationId xmlns:a16="http://schemas.microsoft.com/office/drawing/2014/main" id="{3188961A-149D-C6CA-E29D-F68C2665E17C}"/>
              </a:ext>
            </a:extLst>
          </p:cNvPr>
          <p:cNvSpPr>
            <a:spLocks noGrp="1"/>
          </p:cNvSpPr>
          <p:nvPr>
            <p:ph idx="1"/>
          </p:nvPr>
        </p:nvSpPr>
        <p:spPr>
          <a:xfrm>
            <a:off x="838200" y="2558144"/>
            <a:ext cx="10515600" cy="3864454"/>
          </a:xfrm>
        </p:spPr>
        <p:txBody>
          <a:bodyPr>
            <a:normAutofit/>
          </a:bodyPr>
          <a:lstStyle/>
          <a:p>
            <a:r>
              <a:rPr lang="en-US" dirty="0">
                <a:latin typeface="+mn-lt"/>
              </a:rPr>
              <a:t>Students are identified with one or more of the existing categories of disability under the IDEA.</a:t>
            </a:r>
          </a:p>
          <a:p>
            <a:r>
              <a:rPr lang="en-US" dirty="0">
                <a:latin typeface="+mn-lt"/>
              </a:rPr>
              <a:t>Significant Intellectual Impairment</a:t>
            </a:r>
          </a:p>
          <a:p>
            <a:r>
              <a:rPr lang="en-US" dirty="0">
                <a:latin typeface="+mn-lt"/>
              </a:rPr>
              <a:t>Functional adaptive skills are well below age level expectations.</a:t>
            </a:r>
          </a:p>
          <a:p>
            <a:r>
              <a:rPr lang="en-US" dirty="0">
                <a:highlight>
                  <a:srgbClr val="FFFFFF"/>
                </a:highlight>
                <a:latin typeface="+mn-lt"/>
              </a:rPr>
              <a:t>Student requires intensive instruction and significant supports.</a:t>
            </a:r>
          </a:p>
          <a:p>
            <a:r>
              <a:rPr lang="en-US" dirty="0">
                <a:highlight>
                  <a:srgbClr val="FFFFFF"/>
                </a:highlight>
                <a:latin typeface="+mn-lt"/>
              </a:rPr>
              <a:t>For students with the most complex characteristics who do not have an established mode of communication, refer to the  </a:t>
            </a:r>
            <a:r>
              <a:rPr lang="en-US" dirty="0">
                <a:highlight>
                  <a:srgbClr val="FFFFFF"/>
                </a:highlight>
                <a:latin typeface="+mn-lt"/>
                <a:hlinkClick r:id="rId3"/>
              </a:rPr>
              <a:t>Early Stopping Rule</a:t>
            </a:r>
            <a:r>
              <a:rPr lang="en-US" dirty="0">
                <a:highlight>
                  <a:srgbClr val="FFFFFF"/>
                </a:highlight>
                <a:latin typeface="+mn-lt"/>
              </a:rPr>
              <a:t> guidelines.</a:t>
            </a:r>
            <a:endParaRPr lang="en-US" dirty="0">
              <a:latin typeface="+mn-lt"/>
            </a:endParaRPr>
          </a:p>
          <a:p>
            <a:pPr marL="0" indent="0">
              <a:buNone/>
            </a:pPr>
            <a:endParaRPr lang="en-US" sz="2400" dirty="0">
              <a:latin typeface="Aptos" panose="020B0004020202020204" pitchFamily="34" charset="0"/>
            </a:endParaRPr>
          </a:p>
        </p:txBody>
      </p:sp>
    </p:spTree>
    <p:extLst>
      <p:ext uri="{BB962C8B-B14F-4D97-AF65-F5344CB8AC3E}">
        <p14:creationId xmlns:p14="http://schemas.microsoft.com/office/powerpoint/2010/main" val="3795188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n In-Depth Look at Eligibility Criteria">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r>
              <a:rPr lang="en-US" sz="3200" b="1" dirty="0">
                <a:latin typeface="+mn-lt"/>
              </a:rPr>
              <a:t>An In-Depth Look at Eligibility Criteria</a:t>
            </a:r>
          </a:p>
        </p:txBody>
      </p:sp>
      <p:pic>
        <p:nvPicPr>
          <p:cNvPr id="3" name="Picture 2" descr="Image of the Annotated Connecticut Alternate Assessment System Eligibility Form located on the portal.">
            <a:hlinkClick r:id="rId3"/>
            <a:extLst>
              <a:ext uri="{FF2B5EF4-FFF2-40B4-BE49-F238E27FC236}">
                <a16:creationId xmlns:a16="http://schemas.microsoft.com/office/drawing/2014/main" id="{1AEEC4FE-D6B0-91ED-0CA7-EC9FD9688DE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101629" y="2500538"/>
            <a:ext cx="3263151" cy="4220937"/>
          </a:xfrm>
          <a:prstGeom prst="rect">
            <a:avLst/>
          </a:prstGeom>
          <a:ln w="47625">
            <a:solidFill>
              <a:srgbClr val="FFC000"/>
            </a:solidFill>
          </a:ln>
        </p:spPr>
      </p:pic>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41</a:t>
            </a:fld>
            <a:endParaRPr lang="en-US" dirty="0"/>
          </a:p>
        </p:txBody>
      </p:sp>
    </p:spTree>
    <p:extLst>
      <p:ext uri="{BB962C8B-B14F-4D97-AF65-F5344CB8AC3E}">
        <p14:creationId xmlns:p14="http://schemas.microsoft.com/office/powerpoint/2010/main" val="3412395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igibility Criteria #1 Identification Under IDEA">
            <a:extLst>
              <a:ext uri="{FF2B5EF4-FFF2-40B4-BE49-F238E27FC236}">
                <a16:creationId xmlns:a16="http://schemas.microsoft.com/office/drawing/2014/main" id="{FB10D453-8F12-8523-D5A6-C0C201D5C7CB}"/>
              </a:ext>
            </a:extLst>
          </p:cNvPr>
          <p:cNvSpPr>
            <a:spLocks noGrp="1"/>
          </p:cNvSpPr>
          <p:nvPr>
            <p:ph type="title"/>
          </p:nvPr>
        </p:nvSpPr>
        <p:spPr>
          <a:xfrm>
            <a:off x="838200" y="1535825"/>
            <a:ext cx="10515600" cy="785884"/>
          </a:xfrm>
        </p:spPr>
        <p:txBody>
          <a:bodyPr>
            <a:normAutofit/>
          </a:bodyPr>
          <a:lstStyle/>
          <a:p>
            <a:r>
              <a:rPr lang="en-US" sz="3200" b="1" dirty="0">
                <a:latin typeface="+mn-lt"/>
              </a:rPr>
              <a:t>Eligibility Criteria #1 Identification Under IDEA</a:t>
            </a:r>
          </a:p>
        </p:txBody>
      </p:sp>
      <p:sp>
        <p:nvSpPr>
          <p:cNvPr id="4" name="Slide Number Placeholder 3">
            <a:extLst>
              <a:ext uri="{FF2B5EF4-FFF2-40B4-BE49-F238E27FC236}">
                <a16:creationId xmlns:a16="http://schemas.microsoft.com/office/drawing/2014/main" id="{F67A6FD3-61AC-2F80-FB7D-57DADC198D51}"/>
              </a:ext>
            </a:extLst>
          </p:cNvPr>
          <p:cNvSpPr>
            <a:spLocks noGrp="1"/>
          </p:cNvSpPr>
          <p:nvPr>
            <p:ph type="sldNum" sz="quarter" idx="12"/>
          </p:nvPr>
        </p:nvSpPr>
        <p:spPr/>
        <p:txBody>
          <a:bodyPr/>
          <a:lstStyle/>
          <a:p>
            <a:fld id="{24496B1A-CBF2-C54D-B723-E625441D0ED7}" type="slidenum">
              <a:rPr lang="en-US" smtClean="0"/>
              <a:t>42</a:t>
            </a:fld>
            <a:endParaRPr lang="en-US" dirty="0"/>
          </a:p>
        </p:txBody>
      </p:sp>
      <p:sp>
        <p:nvSpPr>
          <p:cNvPr id="6" name="Content Placeholder 2">
            <a:extLst>
              <a:ext uri="{FF2B5EF4-FFF2-40B4-BE49-F238E27FC236}">
                <a16:creationId xmlns:a16="http://schemas.microsoft.com/office/drawing/2014/main" id="{3188961A-149D-C6CA-E29D-F68C2665E17C}"/>
              </a:ext>
            </a:extLst>
          </p:cNvPr>
          <p:cNvSpPr>
            <a:spLocks noGrp="1"/>
          </p:cNvSpPr>
          <p:nvPr>
            <p:ph idx="1"/>
          </p:nvPr>
        </p:nvSpPr>
        <p:spPr>
          <a:xfrm>
            <a:off x="838200" y="2558144"/>
            <a:ext cx="10515600" cy="3864454"/>
          </a:xfrm>
        </p:spPr>
        <p:txBody>
          <a:bodyPr>
            <a:normAutofit/>
          </a:bodyPr>
          <a:lstStyle/>
          <a:p>
            <a:pPr marL="0" indent="0">
              <a:buNone/>
            </a:pPr>
            <a:r>
              <a:rPr lang="en-US" dirty="0">
                <a:latin typeface="+mn-lt"/>
              </a:rPr>
              <a:t>While a student may not be determined to have a significant cognitive disability based solely on an IDEA classification, individuals with an intellectual disability, multiple disabilities, autism, or traumatic brain injury are more likely to be eligible for an alternate assessment.</a:t>
            </a:r>
          </a:p>
          <a:p>
            <a:pPr marL="0" indent="0">
              <a:buNone/>
            </a:pPr>
            <a:endParaRPr lang="en-US" sz="2400" dirty="0">
              <a:latin typeface="Aptos" panose="020B0004020202020204" pitchFamily="34" charset="0"/>
            </a:endParaRPr>
          </a:p>
        </p:txBody>
      </p:sp>
      <p:sp>
        <p:nvSpPr>
          <p:cNvPr id="5" name="TextBox 5" descr="For more information, refer to Sections 34 CFR 300.309 (3)(a)(1) and (2) and 300.8(c)(4)(i) of IDEA.&#10;">
            <a:extLst>
              <a:ext uri="{FF2B5EF4-FFF2-40B4-BE49-F238E27FC236}">
                <a16:creationId xmlns:a16="http://schemas.microsoft.com/office/drawing/2014/main" id="{30D0F2C2-CBD7-939F-8229-2D27E8BE1B18}"/>
              </a:ext>
            </a:extLst>
          </p:cNvPr>
          <p:cNvSpPr txBox="1"/>
          <p:nvPr/>
        </p:nvSpPr>
        <p:spPr>
          <a:xfrm>
            <a:off x="2315734" y="4577941"/>
            <a:ext cx="6858828" cy="861774"/>
          </a:xfrm>
          <a:prstGeom prst="rect">
            <a:avLst/>
          </a:prstGeom>
          <a:noFill/>
          <a:ln w="19050">
            <a:solidFill>
              <a:schemeClr val="tx1">
                <a:lumMod val="95000"/>
                <a:lumOff val="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500" dirty="0"/>
              <a:t>For more information, refer to Sections 34 CFR 300.309 (3)(a)(1) and (2) and 300.8(c)(4)(i) of IDEA.</a:t>
            </a:r>
          </a:p>
        </p:txBody>
      </p:sp>
    </p:spTree>
    <p:extLst>
      <p:ext uri="{BB962C8B-B14F-4D97-AF65-F5344CB8AC3E}">
        <p14:creationId xmlns:p14="http://schemas.microsoft.com/office/powerpoint/2010/main" val="1240248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igibility Criteria #1 Student has an Intellectual Impairment">
            <a:extLst>
              <a:ext uri="{FF2B5EF4-FFF2-40B4-BE49-F238E27FC236}">
                <a16:creationId xmlns:a16="http://schemas.microsoft.com/office/drawing/2014/main" id="{DBCB8852-543C-B027-45C8-7947CB52248C}"/>
              </a:ext>
            </a:extLst>
          </p:cNvPr>
          <p:cNvSpPr>
            <a:spLocks noGrp="1"/>
          </p:cNvSpPr>
          <p:nvPr>
            <p:ph type="title"/>
          </p:nvPr>
        </p:nvSpPr>
        <p:spPr>
          <a:xfrm>
            <a:off x="762000" y="1225881"/>
            <a:ext cx="10515600" cy="765290"/>
          </a:xfrm>
        </p:spPr>
        <p:txBody>
          <a:bodyPr/>
          <a:lstStyle/>
          <a:p>
            <a:r>
              <a:rPr lang="en-US" sz="3200" b="1" dirty="0">
                <a:latin typeface="+mn-lt"/>
              </a:rPr>
              <a:t>Eligibility Criteria #1 Student has an Intellectual Impairment</a:t>
            </a:r>
            <a:endParaRPr lang="en-US" dirty="0"/>
          </a:p>
        </p:txBody>
      </p:sp>
      <p:sp>
        <p:nvSpPr>
          <p:cNvPr id="3" name="Content Placeholder 2">
            <a:extLst>
              <a:ext uri="{FF2B5EF4-FFF2-40B4-BE49-F238E27FC236}">
                <a16:creationId xmlns:a16="http://schemas.microsoft.com/office/drawing/2014/main" id="{0F87CC8A-47FA-1F68-EE77-7006379AAAA8}"/>
              </a:ext>
            </a:extLst>
          </p:cNvPr>
          <p:cNvSpPr>
            <a:spLocks noGrp="1"/>
          </p:cNvSpPr>
          <p:nvPr>
            <p:ph sz="half" idx="1"/>
          </p:nvPr>
        </p:nvSpPr>
        <p:spPr/>
        <p:txBody>
          <a:bodyPr>
            <a:normAutofit fontScale="70000" lnSpcReduction="20000"/>
          </a:bodyPr>
          <a:lstStyle/>
          <a:p>
            <a:r>
              <a:rPr lang="en-US" dirty="0">
                <a:latin typeface="+mn-lt"/>
              </a:rPr>
              <a:t>To qualify, the PPT must determine that the student has an </a:t>
            </a:r>
            <a:r>
              <a:rPr lang="en-US" b="1" dirty="0">
                <a:latin typeface="+mn-lt"/>
              </a:rPr>
              <a:t>intellectual impairment</a:t>
            </a:r>
            <a:r>
              <a:rPr lang="en-US" dirty="0">
                <a:latin typeface="+mn-lt"/>
              </a:rPr>
              <a:t>. </a:t>
            </a:r>
            <a:endParaRPr lang="en-US" dirty="0">
              <a:solidFill>
                <a:srgbClr val="FF0000"/>
              </a:solidFill>
              <a:latin typeface="+mn-lt"/>
            </a:endParaRPr>
          </a:p>
          <a:p>
            <a:r>
              <a:rPr lang="en-US" dirty="0">
                <a:latin typeface="+mn-lt"/>
              </a:rPr>
              <a:t>This determination is documented through an assessment of cognitive functioning, that places the individual significantly below age/grade-level expectations.</a:t>
            </a:r>
          </a:p>
          <a:p>
            <a:r>
              <a:rPr lang="en-US" dirty="0">
                <a:latin typeface="+mn-lt"/>
              </a:rPr>
              <a:t>Results of cognitive testing (e.g., Full-Scale IQ score&lt;70).</a:t>
            </a:r>
          </a:p>
          <a:p>
            <a:r>
              <a:rPr lang="en-US" dirty="0">
                <a:latin typeface="+mn-lt"/>
              </a:rPr>
              <a:t>Assessment results should be within 3 years of the triennial IEP.</a:t>
            </a:r>
          </a:p>
          <a:p>
            <a:r>
              <a:rPr lang="en-US" dirty="0">
                <a:latin typeface="+mn-lt"/>
              </a:rPr>
              <a:t>In the absence of cognitive assessments, the PPT must determine there is evidence throughout other areas of the plan that substantiates a significant cognitive disability.</a:t>
            </a:r>
          </a:p>
          <a:p>
            <a:endParaRPr lang="en-US" dirty="0"/>
          </a:p>
        </p:txBody>
      </p:sp>
      <p:sp>
        <p:nvSpPr>
          <p:cNvPr id="5" name="Slide Number Placeholder 4">
            <a:extLst>
              <a:ext uri="{FF2B5EF4-FFF2-40B4-BE49-F238E27FC236}">
                <a16:creationId xmlns:a16="http://schemas.microsoft.com/office/drawing/2014/main" id="{5B2B4A7C-3D9A-FFA6-9A41-613932493A96}"/>
              </a:ext>
            </a:extLst>
          </p:cNvPr>
          <p:cNvSpPr>
            <a:spLocks noGrp="1"/>
          </p:cNvSpPr>
          <p:nvPr>
            <p:ph type="sldNum" sz="quarter" idx="12"/>
          </p:nvPr>
        </p:nvSpPr>
        <p:spPr/>
        <p:txBody>
          <a:bodyPr/>
          <a:lstStyle/>
          <a:p>
            <a:fld id="{24496B1A-CBF2-C54D-B723-E625441D0ED7}" type="slidenum">
              <a:rPr lang="en-US" smtClean="0"/>
              <a:t>43</a:t>
            </a:fld>
            <a:endParaRPr lang="en-US" dirty="0"/>
          </a:p>
        </p:txBody>
      </p:sp>
      <p:sp>
        <p:nvSpPr>
          <p:cNvPr id="6" name="Content Placeholder 5" descr="Image of Common Cognitive Assessments Used. Refer to the Connecticut Alternate Assessment Eligibility Form for details.">
            <a:extLst>
              <a:ext uri="{FF2B5EF4-FFF2-40B4-BE49-F238E27FC236}">
                <a16:creationId xmlns:a16="http://schemas.microsoft.com/office/drawing/2014/main" id="{0FFB5915-0E34-9461-CC6F-D9619A3D7376}"/>
              </a:ext>
              <a:ext uri="{C183D7F6-B498-43B3-948B-1728B52AA6E4}">
                <adec:decorative xmlns:adec="http://schemas.microsoft.com/office/drawing/2017/decorative" val="0"/>
              </a:ext>
            </a:extLst>
          </p:cNvPr>
          <p:cNvSpPr txBox="1">
            <a:spLocks noGrp="1"/>
          </p:cNvSpPr>
          <p:nvPr>
            <p:ph sz="half" idx="2"/>
          </p:nvPr>
        </p:nvSpPr>
        <p:spPr>
          <a:xfrm>
            <a:off x="6096000" y="1991171"/>
            <a:ext cx="5554579" cy="4668970"/>
          </a:xfrm>
          <a:prstGeom prst="rect">
            <a:avLst/>
          </a:prstGeom>
          <a:noFill/>
          <a:ln w="25400">
            <a:solidFill>
              <a:schemeClr val="accent6">
                <a:lumMod val="75000"/>
              </a:schemeClr>
            </a:solidFill>
          </a:ln>
        </p:spPr>
        <p:txBody>
          <a:bodyPr wrap="square">
            <a:spAutoFit/>
          </a:bodyPr>
          <a:lstStyle/>
          <a:p>
            <a:pPr marL="914400" marR="0" lvl="2" indent="0">
              <a:spcBef>
                <a:spcPts val="300"/>
              </a:spcBef>
              <a:spcAft>
                <a:spcPts val="0"/>
              </a:spcAft>
              <a:buNone/>
            </a:pPr>
            <a:r>
              <a:rPr lang="en-US" sz="1600" b="1" dirty="0">
                <a:effectLst/>
                <a:latin typeface="+mn-lt"/>
                <a:ea typeface="Calibri" panose="020F0502020204030204" pitchFamily="34" charset="0"/>
                <a:cs typeface="Times New Roman" panose="02020603050405020304" pitchFamily="18" charset="0"/>
              </a:rPr>
              <a:t>Common Cognitive Assessments Used:</a:t>
            </a:r>
            <a:endParaRPr lang="en-US" sz="1600" b="1"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Cognitive Assessment System (CAS)</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Comprehensive Test of Nonverbal Intelligence (CTONI)</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Differential Ability Scales (DAS)</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Kaufman Assessment Battery for Children (KABC)</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Naglieri Nonverbal Ability Test (NNAT)</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Pictorial Test of Intelligence (PTI)</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Reynolds Intellectual Assessment Scales (RIAS)</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Stanford-Binet Intelligence Scale (SB)</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Test of Nonverbal Intelligence (TONI)</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Universal Nonverbal Intelligence Test (UNIT)</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Wechsler Adult Intelligence Scale (WAIS)</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Wechsler Intelligence Scale for Children (WISC)</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Wechsler Intelligence Scale for Children Spanish </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Wechsler Nonverbal Scale of Ability (WNV)</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Wechsler Preschool &amp; Primary Scale of Intelligence (WPPSI)</a:t>
            </a:r>
            <a:endParaRPr lang="en-US" sz="1600" dirty="0">
              <a:effectLst/>
              <a:latin typeface="+mn-lt"/>
              <a:ea typeface="Calibri" panose="020F0502020204030204" pitchFamily="34" charset="0"/>
              <a:cs typeface="Arial" panose="020B0604020202020204" pitchFamily="34" charset="0"/>
            </a:endParaRPr>
          </a:p>
          <a:p>
            <a:pPr lvl="1" indent="-687388">
              <a:spcBef>
                <a:spcPts val="300"/>
              </a:spcBef>
            </a:pPr>
            <a:r>
              <a:rPr lang="en-US" sz="1600" dirty="0">
                <a:effectLst/>
                <a:latin typeface="+mn-lt"/>
                <a:ea typeface="Calibri" panose="020F0502020204030204" pitchFamily="34" charset="0"/>
                <a:cs typeface="Times New Roman" panose="02020603050405020304" pitchFamily="18" charset="0"/>
              </a:rPr>
              <a:t>Woodcock-Johnson Test of Cognitive Abilities (WJ) </a:t>
            </a:r>
            <a:endParaRPr lang="en-US" sz="16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5351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igibility Criteria #2 Student has functional adaptive behavior skills well below age-level expectations.">
            <a:extLst>
              <a:ext uri="{FF2B5EF4-FFF2-40B4-BE49-F238E27FC236}">
                <a16:creationId xmlns:a16="http://schemas.microsoft.com/office/drawing/2014/main" id="{DBCB8852-543C-B027-45C8-7947CB52248C}"/>
              </a:ext>
            </a:extLst>
          </p:cNvPr>
          <p:cNvSpPr>
            <a:spLocks noGrp="1"/>
          </p:cNvSpPr>
          <p:nvPr>
            <p:ph type="title"/>
          </p:nvPr>
        </p:nvSpPr>
        <p:spPr/>
        <p:txBody>
          <a:bodyPr>
            <a:normAutofit fontScale="90000"/>
          </a:bodyPr>
          <a:lstStyle/>
          <a:p>
            <a:r>
              <a:rPr lang="en-US" sz="3200" b="1" dirty="0">
                <a:latin typeface="+mn-lt"/>
              </a:rPr>
              <a:t>Eligibility Criteria #2 Student has functional adaptive behavior skills well below age-level expectations.</a:t>
            </a:r>
            <a:endParaRPr lang="en-US" dirty="0"/>
          </a:p>
        </p:txBody>
      </p:sp>
      <p:sp>
        <p:nvSpPr>
          <p:cNvPr id="3" name="Content Placeholder 2">
            <a:extLst>
              <a:ext uri="{FF2B5EF4-FFF2-40B4-BE49-F238E27FC236}">
                <a16:creationId xmlns:a16="http://schemas.microsoft.com/office/drawing/2014/main" id="{0F87CC8A-47FA-1F68-EE77-7006379AAAA8}"/>
              </a:ext>
            </a:extLst>
          </p:cNvPr>
          <p:cNvSpPr>
            <a:spLocks noGrp="1"/>
          </p:cNvSpPr>
          <p:nvPr>
            <p:ph sz="half" idx="1"/>
          </p:nvPr>
        </p:nvSpPr>
        <p:spPr/>
        <p:txBody>
          <a:bodyPr>
            <a:normAutofit/>
          </a:bodyPr>
          <a:lstStyle/>
          <a:p>
            <a:pPr marL="228600" marR="0">
              <a:spcBef>
                <a:spcPts val="400"/>
              </a:spcBef>
              <a:spcAft>
                <a:spcPts val="0"/>
              </a:spcAft>
            </a:pPr>
            <a:r>
              <a:rPr lang="en-US" sz="2400" dirty="0">
                <a:effectLst/>
                <a:latin typeface="+mn-lt"/>
                <a:ea typeface="Calibri" panose="020F0502020204030204" pitchFamily="34" charset="0"/>
                <a:cs typeface="Arial" panose="020B0604020202020204" pitchFamily="34" charset="0"/>
              </a:rPr>
              <a:t>Functional adaptive behavior is defined as those conceptual, social, and practical skills necessary to meet the common demands of everyday life across multiple settings.</a:t>
            </a:r>
          </a:p>
          <a:p>
            <a:pPr marL="228600" marR="0">
              <a:spcBef>
                <a:spcPts val="400"/>
              </a:spcBef>
              <a:spcAft>
                <a:spcPts val="0"/>
              </a:spcAft>
            </a:pPr>
            <a:r>
              <a:rPr lang="en-US" sz="2400" dirty="0">
                <a:latin typeface="+mn-lt"/>
                <a:ea typeface="Calibri" panose="020F0502020204030204" pitchFamily="34" charset="0"/>
                <a:cs typeface="Arial" panose="020B0604020202020204" pitchFamily="34" charset="0"/>
              </a:rPr>
              <a:t>Functional adaptive scores should be more than 1.5 standard deviations below the mean score.</a:t>
            </a:r>
            <a:endParaRPr lang="en-US" sz="2400" dirty="0">
              <a:effectLst/>
              <a:latin typeface="+mn-lt"/>
              <a:ea typeface="Calibri" panose="020F0502020204030204" pitchFamily="34" charset="0"/>
              <a:cs typeface="Arial" panose="020B0604020202020204" pitchFamily="34" charset="0"/>
            </a:endParaRPr>
          </a:p>
          <a:p>
            <a:r>
              <a:rPr lang="en-US" sz="2400" dirty="0">
                <a:latin typeface="+mn-lt"/>
              </a:rPr>
              <a:t>Assessment results should be within 3 years of the triennial IEP.</a:t>
            </a:r>
          </a:p>
          <a:p>
            <a:endParaRPr lang="en-US" dirty="0"/>
          </a:p>
        </p:txBody>
      </p:sp>
      <p:sp>
        <p:nvSpPr>
          <p:cNvPr id="5" name="Slide Number Placeholder 4">
            <a:extLst>
              <a:ext uri="{FF2B5EF4-FFF2-40B4-BE49-F238E27FC236}">
                <a16:creationId xmlns:a16="http://schemas.microsoft.com/office/drawing/2014/main" id="{5B2B4A7C-3D9A-FFA6-9A41-613932493A96}"/>
              </a:ext>
            </a:extLst>
          </p:cNvPr>
          <p:cNvSpPr>
            <a:spLocks noGrp="1"/>
          </p:cNvSpPr>
          <p:nvPr>
            <p:ph type="sldNum" sz="quarter" idx="12"/>
          </p:nvPr>
        </p:nvSpPr>
        <p:spPr/>
        <p:txBody>
          <a:bodyPr/>
          <a:lstStyle/>
          <a:p>
            <a:fld id="{24496B1A-CBF2-C54D-B723-E625441D0ED7}" type="slidenum">
              <a:rPr lang="en-US" smtClean="0"/>
              <a:t>44</a:t>
            </a:fld>
            <a:endParaRPr lang="en-US" dirty="0"/>
          </a:p>
        </p:txBody>
      </p:sp>
      <p:sp>
        <p:nvSpPr>
          <p:cNvPr id="7" name="Content Placeholder 6" descr="Image of Functional Adaptive Behavior Assessments Used. Refer to the Connecticut Alternate Assessment System Eligibility Form for more information.">
            <a:extLst>
              <a:ext uri="{FF2B5EF4-FFF2-40B4-BE49-F238E27FC236}">
                <a16:creationId xmlns:a16="http://schemas.microsoft.com/office/drawing/2014/main" id="{E79AC90F-33C7-EB07-DC09-653BE330801E}"/>
              </a:ext>
            </a:extLst>
          </p:cNvPr>
          <p:cNvSpPr>
            <a:spLocks noGrp="1"/>
          </p:cNvSpPr>
          <p:nvPr>
            <p:ph sz="half" idx="2"/>
          </p:nvPr>
        </p:nvSpPr>
        <p:spPr>
          <a:xfrm>
            <a:off x="6332621" y="2474350"/>
            <a:ext cx="5181600" cy="3702612"/>
          </a:xfrm>
          <a:ln w="25400">
            <a:solidFill>
              <a:schemeClr val="accent6"/>
            </a:solidFill>
          </a:ln>
        </p:spPr>
        <p:txBody>
          <a:bodyPr>
            <a:normAutofit/>
          </a:bodyPr>
          <a:lstStyle/>
          <a:p>
            <a:pPr marL="0" indent="0" algn="ctr">
              <a:buNone/>
            </a:pPr>
            <a:r>
              <a:rPr lang="en-US" sz="2000" b="1" dirty="0">
                <a:latin typeface="+mn-lt"/>
              </a:rPr>
              <a:t>Functional Adaptive Behavior Assessments Used</a:t>
            </a:r>
          </a:p>
          <a:p>
            <a:r>
              <a:rPr lang="en-US" sz="2000" dirty="0">
                <a:latin typeface="+mn-lt"/>
              </a:rPr>
              <a:t>Adaptive Behavior Assessment System (ABAS)</a:t>
            </a:r>
          </a:p>
          <a:p>
            <a:r>
              <a:rPr lang="en-US" sz="2000" dirty="0">
                <a:latin typeface="+mn-lt"/>
              </a:rPr>
              <a:t>Scales of Independent Behavior-Revised (SIB-R)</a:t>
            </a:r>
          </a:p>
          <a:p>
            <a:r>
              <a:rPr lang="en-US" sz="2000" dirty="0">
                <a:latin typeface="+mn-lt"/>
              </a:rPr>
              <a:t>Vineland Adaptive Behavior Scales (VABS)</a:t>
            </a:r>
          </a:p>
          <a:p>
            <a:r>
              <a:rPr lang="en-US" sz="2000" dirty="0">
                <a:latin typeface="+mn-lt"/>
              </a:rPr>
              <a:t>Other </a:t>
            </a:r>
          </a:p>
        </p:txBody>
      </p:sp>
    </p:spTree>
    <p:extLst>
      <p:ext uri="{BB962C8B-B14F-4D97-AF65-F5344CB8AC3E}">
        <p14:creationId xmlns:p14="http://schemas.microsoft.com/office/powerpoint/2010/main" val="3238488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igibility Criteria #3 Student requires intensive instruction and significant supports.">
            <a:extLst>
              <a:ext uri="{FF2B5EF4-FFF2-40B4-BE49-F238E27FC236}">
                <a16:creationId xmlns:a16="http://schemas.microsoft.com/office/drawing/2014/main" id="{DBCB8852-543C-B027-45C8-7947CB52248C}"/>
              </a:ext>
            </a:extLst>
          </p:cNvPr>
          <p:cNvSpPr>
            <a:spLocks noGrp="1"/>
          </p:cNvSpPr>
          <p:nvPr>
            <p:ph type="title"/>
          </p:nvPr>
        </p:nvSpPr>
        <p:spPr/>
        <p:txBody>
          <a:bodyPr>
            <a:normAutofit fontScale="90000"/>
          </a:bodyPr>
          <a:lstStyle/>
          <a:p>
            <a:r>
              <a:rPr lang="en-US" sz="3200" b="1" dirty="0">
                <a:latin typeface="+mn-lt"/>
              </a:rPr>
              <a:t>Eligibility Criteria #3 Student requires intensive instruction and significant supports.</a:t>
            </a:r>
            <a:endParaRPr lang="en-US" dirty="0"/>
          </a:p>
        </p:txBody>
      </p:sp>
      <p:sp>
        <p:nvSpPr>
          <p:cNvPr id="3" name="Content Placeholder 2">
            <a:extLst>
              <a:ext uri="{FF2B5EF4-FFF2-40B4-BE49-F238E27FC236}">
                <a16:creationId xmlns:a16="http://schemas.microsoft.com/office/drawing/2014/main" id="{0F87CC8A-47FA-1F68-EE77-7006379AAAA8}"/>
              </a:ext>
            </a:extLst>
          </p:cNvPr>
          <p:cNvSpPr>
            <a:spLocks noGrp="1"/>
          </p:cNvSpPr>
          <p:nvPr>
            <p:ph sz="half" idx="1"/>
          </p:nvPr>
        </p:nvSpPr>
        <p:spPr>
          <a:xfrm>
            <a:off x="838199" y="2474351"/>
            <a:ext cx="4926497" cy="3702611"/>
          </a:xfrm>
        </p:spPr>
        <p:txBody>
          <a:bodyPr>
            <a:normAutofit/>
          </a:bodyPr>
          <a:lstStyle/>
          <a:p>
            <a:pPr marL="457200" marR="0" lvl="1" indent="0">
              <a:spcBef>
                <a:spcPts val="300"/>
              </a:spcBef>
              <a:spcAft>
                <a:spcPts val="0"/>
              </a:spcAft>
              <a:buSzPts val="1000"/>
              <a:buNone/>
            </a:pPr>
            <a:r>
              <a:rPr lang="en-US" dirty="0">
                <a:effectLst/>
                <a:latin typeface="+mn-lt"/>
                <a:ea typeface="Calibri" panose="020F0502020204030204" pitchFamily="34" charset="0"/>
                <a:cs typeface="Arial" panose="020B0604020202020204" pitchFamily="34" charset="0"/>
              </a:rPr>
              <a:t>Student requires extensive, repeated instruction and support that is not of a temporary or transient nature and uses substantially adapted materials and individualized methods of accessing information in alternative ways to acquire, maintain, demonstrate, and transfer skills.</a:t>
            </a:r>
          </a:p>
          <a:p>
            <a:endParaRPr lang="en-US" dirty="0"/>
          </a:p>
        </p:txBody>
      </p:sp>
      <p:sp>
        <p:nvSpPr>
          <p:cNvPr id="5" name="Slide Number Placeholder 4">
            <a:extLst>
              <a:ext uri="{FF2B5EF4-FFF2-40B4-BE49-F238E27FC236}">
                <a16:creationId xmlns:a16="http://schemas.microsoft.com/office/drawing/2014/main" id="{5B2B4A7C-3D9A-FFA6-9A41-613932493A96}"/>
              </a:ext>
            </a:extLst>
          </p:cNvPr>
          <p:cNvSpPr>
            <a:spLocks noGrp="1"/>
          </p:cNvSpPr>
          <p:nvPr>
            <p:ph type="sldNum" sz="quarter" idx="12"/>
          </p:nvPr>
        </p:nvSpPr>
        <p:spPr/>
        <p:txBody>
          <a:bodyPr/>
          <a:lstStyle/>
          <a:p>
            <a:fld id="{24496B1A-CBF2-C54D-B723-E625441D0ED7}" type="slidenum">
              <a:rPr lang="en-US" smtClean="0"/>
              <a:t>45</a:t>
            </a:fld>
            <a:endParaRPr lang="en-US" dirty="0"/>
          </a:p>
        </p:txBody>
      </p:sp>
      <p:sp>
        <p:nvSpPr>
          <p:cNvPr id="8" name="Content Placeholder 6" descr="Image of examples of documentation in the IEP as evidence that the student requires intensive instruction and significant supports.">
            <a:extLst>
              <a:ext uri="{FF2B5EF4-FFF2-40B4-BE49-F238E27FC236}">
                <a16:creationId xmlns:a16="http://schemas.microsoft.com/office/drawing/2014/main" id="{53BB3F94-031E-3B19-E23D-09FEBF7FFCDB}"/>
              </a:ext>
            </a:extLst>
          </p:cNvPr>
          <p:cNvSpPr>
            <a:spLocks noGrp="1"/>
          </p:cNvSpPr>
          <p:nvPr>
            <p:ph sz="half" idx="2"/>
          </p:nvPr>
        </p:nvSpPr>
        <p:spPr>
          <a:xfrm>
            <a:off x="6172200" y="2474350"/>
            <a:ext cx="5181600" cy="3881999"/>
          </a:xfrm>
          <a:ln w="25400">
            <a:solidFill>
              <a:schemeClr val="accent6"/>
            </a:solidFill>
          </a:ln>
        </p:spPr>
        <p:txBody>
          <a:bodyPr>
            <a:noAutofit/>
          </a:bodyPr>
          <a:lstStyle/>
          <a:p>
            <a:pPr marL="0" indent="0" algn="ctr">
              <a:buNone/>
            </a:pPr>
            <a:r>
              <a:rPr lang="en-US" sz="1800" b="1" dirty="0">
                <a:latin typeface="+mn-lt"/>
              </a:rPr>
              <a:t>Examples of Documentation in the IEP</a:t>
            </a:r>
          </a:p>
          <a:p>
            <a:r>
              <a:rPr lang="en-US" sz="1800" dirty="0">
                <a:latin typeface="+mn-lt"/>
              </a:rPr>
              <a:t>Goals and objectives are linked to (and derived from) the Connecticut Core Standards and Next Generation Science Standards.</a:t>
            </a:r>
          </a:p>
          <a:p>
            <a:r>
              <a:rPr lang="en-US" sz="1800" dirty="0">
                <a:latin typeface="+mn-lt"/>
              </a:rPr>
              <a:t>If the student is dually identified as EL/ML, the goals and objectives are linked to (and derived from) the Connecticut English Language Proficiency Standards.</a:t>
            </a:r>
          </a:p>
          <a:p>
            <a:r>
              <a:rPr lang="en-US" sz="1800" dirty="0">
                <a:latin typeface="+mn-lt"/>
              </a:rPr>
              <a:t>Documentation of evidence in the Present Levels of Performance across multiple settings and subject areas.</a:t>
            </a:r>
          </a:p>
          <a:p>
            <a:r>
              <a:rPr lang="en-US" sz="1800" dirty="0">
                <a:latin typeface="+mn-lt"/>
              </a:rPr>
              <a:t>Documentation of accommodations and supports in the Supplemental Aids and Services.</a:t>
            </a:r>
          </a:p>
        </p:txBody>
      </p:sp>
    </p:spTree>
    <p:extLst>
      <p:ext uri="{BB962C8B-B14F-4D97-AF65-F5344CB8AC3E}">
        <p14:creationId xmlns:p14="http://schemas.microsoft.com/office/powerpoint/2010/main" val="3469053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Additional Alternate Eligibility Considerations">
            <a:extLst>
              <a:ext uri="{FF2B5EF4-FFF2-40B4-BE49-F238E27FC236}">
                <a16:creationId xmlns:a16="http://schemas.microsoft.com/office/drawing/2014/main" id="{3C309DFC-3EA6-77A1-40B8-2645D25785E0}"/>
              </a:ext>
            </a:extLst>
          </p:cNvPr>
          <p:cNvSpPr>
            <a:spLocks noGrp="1"/>
          </p:cNvSpPr>
          <p:nvPr>
            <p:ph type="title"/>
          </p:nvPr>
        </p:nvSpPr>
        <p:spPr/>
        <p:txBody>
          <a:bodyPr>
            <a:normAutofit/>
          </a:bodyPr>
          <a:lstStyle/>
          <a:p>
            <a:r>
              <a:rPr lang="en-US" dirty="0">
                <a:latin typeface="+mn-lt"/>
              </a:rPr>
              <a:t>Additional Alternate Eligibility Considerations</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46</a:t>
            </a:fld>
            <a:endParaRPr lang="en-US" dirty="0"/>
          </a:p>
        </p:txBody>
      </p:sp>
    </p:spTree>
    <p:extLst>
      <p:ext uri="{BB962C8B-B14F-4D97-AF65-F5344CB8AC3E}">
        <p14:creationId xmlns:p14="http://schemas.microsoft.com/office/powerpoint/2010/main" val="428310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en There is Insufficient Evidence to Meet Eligibility Criteria">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sz="2800" dirty="0">
                <a:latin typeface="+mn-lt"/>
              </a:rPr>
              <a:t>When There is Insufficient Evidence to Meet Eligibility Criteria</a:t>
            </a:r>
          </a:p>
        </p:txBody>
      </p:sp>
      <p:sp>
        <p:nvSpPr>
          <p:cNvPr id="4" name="Content Placeholder 3">
            <a:extLst>
              <a:ext uri="{FF2B5EF4-FFF2-40B4-BE49-F238E27FC236}">
                <a16:creationId xmlns:a16="http://schemas.microsoft.com/office/drawing/2014/main" id="{786FB87B-B188-91FC-B5E2-C12A316683BD}"/>
              </a:ext>
            </a:extLst>
          </p:cNvPr>
          <p:cNvSpPr>
            <a:spLocks noGrp="1"/>
          </p:cNvSpPr>
          <p:nvPr>
            <p:ph idx="1"/>
          </p:nvPr>
        </p:nvSpPr>
        <p:spPr>
          <a:xfrm>
            <a:off x="838200" y="2222695"/>
            <a:ext cx="10515600" cy="3954268"/>
          </a:xfrm>
        </p:spPr>
        <p:txBody>
          <a:bodyPr>
            <a:normAutofit fontScale="85000" lnSpcReduction="10000"/>
          </a:bodyPr>
          <a:lstStyle/>
          <a:p>
            <a:r>
              <a:rPr lang="en-US" dirty="0">
                <a:latin typeface="+mn-lt"/>
              </a:rPr>
              <a:t>Review and determine the access points used for the students to access their instruction within the learning environment. </a:t>
            </a:r>
          </a:p>
          <a:p>
            <a:r>
              <a:rPr lang="en-US" dirty="0">
                <a:latin typeface="+mn-lt"/>
              </a:rPr>
              <a:t>Understand accessibility supports that may be available for that student to access the learning environment, including curriculum and social emotional learning.</a:t>
            </a:r>
          </a:p>
          <a:p>
            <a:r>
              <a:rPr lang="en-US" dirty="0">
                <a:latin typeface="+mn-lt"/>
              </a:rPr>
              <a:t>Based on accessibility supports utilized throughout instruction, review designated supports and accommodations associated with each applicable standard assessment. </a:t>
            </a:r>
          </a:p>
          <a:p>
            <a:r>
              <a:rPr lang="en-US" dirty="0">
                <a:latin typeface="+mn-lt"/>
              </a:rPr>
              <a:t>Trial practice and training tests with appropriate supports and accommodations to gather information and evaluate student need.</a:t>
            </a:r>
          </a:p>
          <a:p>
            <a:r>
              <a:rPr lang="en-US" dirty="0">
                <a:latin typeface="+mn-lt"/>
              </a:rPr>
              <a:t>Document the accessibility supports needed for the summative assessment and the student will take the grade applicable standard assessments in the IEP.</a:t>
            </a: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47</a:t>
            </a:fld>
            <a:endParaRPr lang="en-US" dirty="0"/>
          </a:p>
        </p:txBody>
      </p:sp>
    </p:spTree>
    <p:extLst>
      <p:ext uri="{BB962C8B-B14F-4D97-AF65-F5344CB8AC3E}">
        <p14:creationId xmlns:p14="http://schemas.microsoft.com/office/powerpoint/2010/main" val="57690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en to Reconsider Eligibility for the Alternate Assessment">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sz="2800" dirty="0">
                <a:latin typeface="+mn-lt"/>
              </a:rPr>
              <a:t>When to Reconsider Eligibility for the Alternate Assessment</a:t>
            </a:r>
          </a:p>
        </p:txBody>
      </p:sp>
      <p:sp>
        <p:nvSpPr>
          <p:cNvPr id="4" name="Content Placeholder 3">
            <a:extLst>
              <a:ext uri="{FF2B5EF4-FFF2-40B4-BE49-F238E27FC236}">
                <a16:creationId xmlns:a16="http://schemas.microsoft.com/office/drawing/2014/main" id="{786FB87B-B188-91FC-B5E2-C12A316683BD}"/>
              </a:ext>
            </a:extLst>
          </p:cNvPr>
          <p:cNvSpPr>
            <a:spLocks noGrp="1"/>
          </p:cNvSpPr>
          <p:nvPr>
            <p:ph idx="1"/>
          </p:nvPr>
        </p:nvSpPr>
        <p:spPr>
          <a:xfrm>
            <a:off x="838200" y="2222695"/>
            <a:ext cx="10515600" cy="3954268"/>
          </a:xfrm>
        </p:spPr>
        <p:txBody>
          <a:bodyPr>
            <a:normAutofit lnSpcReduction="10000"/>
          </a:bodyPr>
          <a:lstStyle/>
          <a:p>
            <a:pPr marL="123190" indent="0">
              <a:buFont typeface="Arial" panose="020B0604020202020204" pitchFamily="34" charset="0"/>
              <a:buNone/>
            </a:pPr>
            <a:r>
              <a:rPr lang="en-US" sz="2400" dirty="0">
                <a:latin typeface="+mn-lt"/>
              </a:rPr>
              <a:t>Revisit the student’s alternate eligibility status if you find the following:</a:t>
            </a:r>
          </a:p>
          <a:p>
            <a:r>
              <a:rPr lang="en-US" sz="2400" dirty="0">
                <a:latin typeface="+mn-lt"/>
              </a:rPr>
              <a:t>The student participated in standard state assessments (e.g., Smarter Balanced) in the past.</a:t>
            </a:r>
          </a:p>
          <a:p>
            <a:r>
              <a:rPr lang="en-US" sz="2400" dirty="0">
                <a:latin typeface="+mn-lt"/>
              </a:rPr>
              <a:t>The primary disability category is a learning disability, learning disability/dyslexia, or emotional disability.</a:t>
            </a:r>
          </a:p>
          <a:p>
            <a:r>
              <a:rPr lang="en-US" sz="2400" dirty="0">
                <a:latin typeface="+mn-lt"/>
              </a:rPr>
              <a:t>The reason provided as to why the student qualified is that:</a:t>
            </a:r>
          </a:p>
          <a:p>
            <a:pPr lvl="1" indent="-333375"/>
            <a:r>
              <a:rPr lang="en-US" dirty="0">
                <a:latin typeface="+mn-lt"/>
              </a:rPr>
              <a:t>“they are in a life skills class” or </a:t>
            </a:r>
          </a:p>
          <a:p>
            <a:pPr lvl="1" indent="-333375"/>
            <a:r>
              <a:rPr lang="en-US" dirty="0">
                <a:latin typeface="+mn-lt"/>
              </a:rPr>
              <a:t>“they are in the self-contained class” or </a:t>
            </a:r>
          </a:p>
          <a:p>
            <a:pPr lvl="1" indent="-333375"/>
            <a:r>
              <a:rPr lang="en-US" dirty="0">
                <a:latin typeface="+mn-lt"/>
              </a:rPr>
              <a:t>“they are in the alternate assessment class” or</a:t>
            </a:r>
          </a:p>
          <a:p>
            <a:pPr lvl="1" indent="-333375"/>
            <a:r>
              <a:rPr lang="en-US" dirty="0">
                <a:latin typeface="+mn-lt"/>
              </a:rPr>
              <a:t>anything having to do with “behaviors” as the primary issue.</a:t>
            </a: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48</a:t>
            </a:fld>
            <a:endParaRPr lang="en-US" dirty="0"/>
          </a:p>
        </p:txBody>
      </p:sp>
    </p:spTree>
    <p:extLst>
      <p:ext uri="{BB962C8B-B14F-4D97-AF65-F5344CB8AC3E}">
        <p14:creationId xmlns:p14="http://schemas.microsoft.com/office/powerpoint/2010/main" val="2591382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en to Reconsider Eligibility for the Alternate Assessment, Continued">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sz="2800" dirty="0">
                <a:latin typeface="+mn-lt"/>
              </a:rPr>
              <a:t>When to Reconsider Eligibility for the Alternate Assessment, Continued</a:t>
            </a:r>
          </a:p>
        </p:txBody>
      </p:sp>
      <p:sp>
        <p:nvSpPr>
          <p:cNvPr id="4" name="Content Placeholder 3">
            <a:extLst>
              <a:ext uri="{FF2B5EF4-FFF2-40B4-BE49-F238E27FC236}">
                <a16:creationId xmlns:a16="http://schemas.microsoft.com/office/drawing/2014/main" id="{786FB87B-B188-91FC-B5E2-C12A316683BD}"/>
              </a:ext>
            </a:extLst>
          </p:cNvPr>
          <p:cNvSpPr>
            <a:spLocks noGrp="1"/>
          </p:cNvSpPr>
          <p:nvPr>
            <p:ph idx="1"/>
          </p:nvPr>
        </p:nvSpPr>
        <p:spPr>
          <a:xfrm>
            <a:off x="838200" y="2222695"/>
            <a:ext cx="10515600" cy="3954268"/>
          </a:xfrm>
        </p:spPr>
        <p:txBody>
          <a:bodyPr>
            <a:normAutofit fontScale="92500"/>
          </a:bodyPr>
          <a:lstStyle/>
          <a:p>
            <a:pPr marL="123190" indent="0">
              <a:buFont typeface="Arial" panose="020B0604020202020204" pitchFamily="34" charset="0"/>
              <a:buNone/>
            </a:pPr>
            <a:r>
              <a:rPr lang="en-US" dirty="0">
                <a:latin typeface="+mn-lt"/>
              </a:rPr>
              <a:t>Revisit the student’s alternate eligibility status if you find the following:</a:t>
            </a:r>
          </a:p>
          <a:p>
            <a:r>
              <a:rPr lang="en-US" dirty="0">
                <a:latin typeface="+mn-lt"/>
              </a:rPr>
              <a:t>The student takes a content-area class in a general education setting with their typical peers </a:t>
            </a:r>
            <a:r>
              <a:rPr lang="en-US" u="sng" dirty="0">
                <a:latin typeface="+mn-lt"/>
              </a:rPr>
              <a:t>without</a:t>
            </a:r>
            <a:r>
              <a:rPr lang="en-US" dirty="0">
                <a:latin typeface="+mn-lt"/>
              </a:rPr>
              <a:t> significant supports and modifications.</a:t>
            </a:r>
          </a:p>
          <a:p>
            <a:r>
              <a:rPr lang="en-US" dirty="0">
                <a:latin typeface="+mn-lt"/>
              </a:rPr>
              <a:t>The student is slightly below, or even at, grade level in one content area.</a:t>
            </a:r>
          </a:p>
          <a:p>
            <a:r>
              <a:rPr lang="en-US" dirty="0">
                <a:latin typeface="+mn-lt"/>
              </a:rPr>
              <a:t>The student demonstrates functional adaptive behaviors necessary for the student to live independently and function safely in daily life for their age group.</a:t>
            </a:r>
          </a:p>
          <a:p>
            <a:r>
              <a:rPr lang="en-US" dirty="0">
                <a:latin typeface="+mn-lt"/>
              </a:rPr>
              <a:t>The student </a:t>
            </a:r>
            <a:r>
              <a:rPr lang="en-US" b="1" dirty="0">
                <a:latin typeface="+mn-lt"/>
              </a:rPr>
              <a:t>never </a:t>
            </a:r>
            <a:r>
              <a:rPr lang="en-US" dirty="0">
                <a:latin typeface="+mn-lt"/>
              </a:rPr>
              <a:t>took the alternate assessment and then, in middle or high school, they do.</a:t>
            </a: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49</a:t>
            </a:fld>
            <a:endParaRPr lang="en-US" dirty="0"/>
          </a:p>
        </p:txBody>
      </p:sp>
    </p:spTree>
    <p:extLst>
      <p:ext uri="{BB962C8B-B14F-4D97-AF65-F5344CB8AC3E}">
        <p14:creationId xmlns:p14="http://schemas.microsoft.com/office/powerpoint/2010/main" val="388379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moting Inclusive Education​">
            <a:extLst>
              <a:ext uri="{FF2B5EF4-FFF2-40B4-BE49-F238E27FC236}">
                <a16:creationId xmlns:a16="http://schemas.microsoft.com/office/drawing/2014/main" id="{5DEA2721-D0A7-AA27-5841-0748D8969FD4}"/>
              </a:ext>
            </a:extLst>
          </p:cNvPr>
          <p:cNvSpPr>
            <a:spLocks noGrp="1"/>
          </p:cNvSpPr>
          <p:nvPr>
            <p:ph type="title"/>
          </p:nvPr>
        </p:nvSpPr>
        <p:spPr/>
        <p:txBody>
          <a:bodyPr/>
          <a:lstStyle/>
          <a:p>
            <a:r>
              <a:rPr lang="en-US" b="1" i="0" u="none" strike="noStrike" dirty="0">
                <a:effectLst/>
                <a:latin typeface="Calibri" panose="020F0502020204030204" pitchFamily="34" charset="0"/>
              </a:rPr>
              <a:t>Promoting Inclusive Education</a:t>
            </a:r>
            <a:r>
              <a:rPr lang="en-US" b="0" i="0" dirty="0">
                <a:effectLst/>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70C62843-4A08-38F5-43A4-0A6177B215EC}"/>
              </a:ext>
            </a:extLst>
          </p:cNvPr>
          <p:cNvSpPr>
            <a:spLocks noGrp="1"/>
          </p:cNvSpPr>
          <p:nvPr>
            <p:ph idx="1"/>
          </p:nvPr>
        </p:nvSpPr>
        <p:spPr/>
        <p:txBody>
          <a:bodyPr/>
          <a:lstStyle/>
          <a:p>
            <a:pPr marL="0" indent="0">
              <a:buNone/>
            </a:pPr>
            <a:r>
              <a:rPr lang="en-US" b="0" i="0" u="none" strike="noStrike" dirty="0">
                <a:effectLst/>
                <a:latin typeface="Calibri" panose="020F0502020204030204" pitchFamily="34" charset="0"/>
              </a:rPr>
              <a:t>Two Federal laws that address the education for children with disabilities are the Elementary and Secondary Education Act of 1965 (ESEA) and the Individuals with Disabilities Education Act (IDEA), signed into law in 1965 and 1975, respectively. </a:t>
            </a:r>
            <a:r>
              <a:rPr lang="en-US" b="0" i="0" dirty="0">
                <a:effectLst/>
                <a:latin typeface="Calibri" panose="020F0502020204030204" pitchFamily="34" charset="0"/>
              </a:rPr>
              <a:t>​</a:t>
            </a:r>
            <a:endParaRPr lang="en-US" dirty="0"/>
          </a:p>
        </p:txBody>
      </p:sp>
      <p:sp>
        <p:nvSpPr>
          <p:cNvPr id="4" name="Slide Number Placeholder 3">
            <a:extLst>
              <a:ext uri="{FF2B5EF4-FFF2-40B4-BE49-F238E27FC236}">
                <a16:creationId xmlns:a16="http://schemas.microsoft.com/office/drawing/2014/main" id="{4E65A1D6-E7CD-E2D4-2764-5118E5119F98}"/>
              </a:ext>
            </a:extLst>
          </p:cNvPr>
          <p:cNvSpPr>
            <a:spLocks noGrp="1"/>
          </p:cNvSpPr>
          <p:nvPr>
            <p:ph type="sldNum" sz="quarter" idx="12"/>
          </p:nvPr>
        </p:nvSpPr>
        <p:spPr/>
        <p:txBody>
          <a:bodyPr/>
          <a:lstStyle/>
          <a:p>
            <a:fld id="{24496B1A-CBF2-C54D-B723-E625441D0ED7}" type="slidenum">
              <a:rPr lang="en-US" smtClean="0"/>
              <a:t>5</a:t>
            </a:fld>
            <a:endParaRPr lang="en-US" dirty="0"/>
          </a:p>
        </p:txBody>
      </p:sp>
    </p:spTree>
    <p:extLst>
      <p:ext uri="{BB962C8B-B14F-4D97-AF65-F5344CB8AC3E}">
        <p14:creationId xmlns:p14="http://schemas.microsoft.com/office/powerpoint/2010/main" val="3994401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est Practices for Administrators">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dirty="0">
                <a:latin typeface="+mn-lt"/>
              </a:rPr>
              <a:t>Best Practices for Administrators</a:t>
            </a:r>
          </a:p>
        </p:txBody>
      </p:sp>
      <p:sp>
        <p:nvSpPr>
          <p:cNvPr id="4" name="Content Placeholder 3">
            <a:extLst>
              <a:ext uri="{FF2B5EF4-FFF2-40B4-BE49-F238E27FC236}">
                <a16:creationId xmlns:a16="http://schemas.microsoft.com/office/drawing/2014/main" id="{786FB87B-B188-91FC-B5E2-C12A316683BD}"/>
              </a:ext>
            </a:extLst>
          </p:cNvPr>
          <p:cNvSpPr>
            <a:spLocks noGrp="1"/>
          </p:cNvSpPr>
          <p:nvPr>
            <p:ph idx="1"/>
          </p:nvPr>
        </p:nvSpPr>
        <p:spPr>
          <a:xfrm>
            <a:off x="838200" y="2222695"/>
            <a:ext cx="10515600" cy="3954268"/>
          </a:xfrm>
        </p:spPr>
        <p:txBody>
          <a:bodyPr>
            <a:normAutofit fontScale="77500" lnSpcReduction="20000"/>
          </a:bodyPr>
          <a:lstStyle/>
          <a:p>
            <a:r>
              <a:rPr lang="en-US" dirty="0">
                <a:latin typeface="+mn-lt"/>
              </a:rPr>
              <a:t>Review participation rates and identify possible trends by disability categories or other demographics that might be disproportionate to students taking standard assessments.</a:t>
            </a:r>
          </a:p>
          <a:p>
            <a:r>
              <a:rPr lang="en-US" dirty="0">
                <a:latin typeface="+mn-lt"/>
              </a:rPr>
              <a:t>Ensure that teams are accurately completing the Alternate Assessment Eligibility Form as designed. Use the </a:t>
            </a:r>
            <a:r>
              <a:rPr lang="en-US" dirty="0">
                <a:latin typeface="+mn-lt"/>
                <a:hlinkClick r:id="rId3"/>
              </a:rPr>
              <a:t>annotated form </a:t>
            </a:r>
            <a:r>
              <a:rPr lang="en-US" dirty="0">
                <a:latin typeface="+mn-lt"/>
              </a:rPr>
              <a:t>as reference.</a:t>
            </a:r>
          </a:p>
          <a:p>
            <a:r>
              <a:rPr lang="en-US" dirty="0">
                <a:latin typeface="+mn-lt"/>
              </a:rPr>
              <a:t>Provide continuous professional development opportunities for staff, so that they can maximize differentiated learning and inclusion teaching practices.</a:t>
            </a:r>
          </a:p>
          <a:p>
            <a:r>
              <a:rPr lang="en-US" dirty="0">
                <a:latin typeface="+mn-lt"/>
              </a:rPr>
              <a:t>Hold office hours, team meetings, or mini trainings for PPT staff including building administration, on alternate eligibility criteria. </a:t>
            </a:r>
          </a:p>
          <a:p>
            <a:r>
              <a:rPr lang="en-US" dirty="0">
                <a:latin typeface="+mn-lt"/>
              </a:rPr>
              <a:t>Provide opportunities to engage families in discussions regarding appropriate identification and eligibility for the alternate assessment.</a:t>
            </a:r>
          </a:p>
          <a:p>
            <a:pPr>
              <a:defRPr/>
            </a:pPr>
            <a:r>
              <a:rPr lang="en-US" dirty="0">
                <a:solidFill>
                  <a:prstClr val="black"/>
                </a:solidFill>
                <a:latin typeface="+mn-lt"/>
              </a:rPr>
              <a:t>Communicate and share resources for teachers and administration on preparing students to participate on standard assessments if they do not meet alternate eligibility criteria.</a:t>
            </a:r>
            <a:endParaRPr lang="en-US" dirty="0">
              <a:latin typeface="+mn-lt"/>
            </a:endParaRP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50</a:t>
            </a:fld>
            <a:endParaRPr lang="en-US" dirty="0"/>
          </a:p>
        </p:txBody>
      </p:sp>
    </p:spTree>
    <p:extLst>
      <p:ext uri="{BB962C8B-B14F-4D97-AF65-F5344CB8AC3E}">
        <p14:creationId xmlns:p14="http://schemas.microsoft.com/office/powerpoint/2010/main" val="4021834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est Practices for Special Education Teachers and PPTs">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dirty="0">
                <a:latin typeface="+mn-lt"/>
              </a:rPr>
              <a:t>Best Practices for Special Education Teachers and PPTs</a:t>
            </a:r>
          </a:p>
        </p:txBody>
      </p:sp>
      <p:sp>
        <p:nvSpPr>
          <p:cNvPr id="4" name="Content Placeholder 3">
            <a:extLst>
              <a:ext uri="{FF2B5EF4-FFF2-40B4-BE49-F238E27FC236}">
                <a16:creationId xmlns:a16="http://schemas.microsoft.com/office/drawing/2014/main" id="{786FB87B-B188-91FC-B5E2-C12A316683BD}"/>
              </a:ext>
            </a:extLst>
          </p:cNvPr>
          <p:cNvSpPr>
            <a:spLocks noGrp="1"/>
          </p:cNvSpPr>
          <p:nvPr>
            <p:ph idx="1"/>
          </p:nvPr>
        </p:nvSpPr>
        <p:spPr/>
        <p:txBody>
          <a:bodyPr>
            <a:normAutofit fontScale="77500" lnSpcReduction="20000"/>
          </a:bodyPr>
          <a:lstStyle/>
          <a:p>
            <a:r>
              <a:rPr lang="en-US" dirty="0">
                <a:latin typeface="+mn-lt"/>
              </a:rPr>
              <a:t>Communicate with parents/guardians on summative assessments and eligibility. </a:t>
            </a:r>
          </a:p>
          <a:p>
            <a:r>
              <a:rPr lang="en-US" dirty="0">
                <a:latin typeface="+mn-lt"/>
              </a:rPr>
              <a:t>Carefully consider the impact of placing a student on an alternate assessment.</a:t>
            </a:r>
          </a:p>
          <a:p>
            <a:r>
              <a:rPr lang="en-US" dirty="0">
                <a:latin typeface="+mn-lt"/>
              </a:rPr>
              <a:t>Thoroughly review and verify student alternate eligibility data in IEP.</a:t>
            </a:r>
          </a:p>
          <a:p>
            <a:r>
              <a:rPr lang="en-US" dirty="0">
                <a:latin typeface="+mn-lt"/>
              </a:rPr>
              <a:t>Review evidence and eligibility criteria at annual PPT; do not automatically accept decision from previous year.</a:t>
            </a:r>
          </a:p>
          <a:p>
            <a:r>
              <a:rPr lang="en-US" dirty="0">
                <a:latin typeface="+mn-lt"/>
              </a:rPr>
              <a:t>Review justification for student eligibility; ensure evaluations are current and within the triennial.</a:t>
            </a:r>
          </a:p>
          <a:p>
            <a:r>
              <a:rPr lang="en-US" dirty="0">
                <a:latin typeface="+mn-lt"/>
              </a:rPr>
              <a:t>Accurate completion of the Alternate Assessment Eligibility Form with all current and applicable data in CT-SEDS. </a:t>
            </a:r>
          </a:p>
          <a:p>
            <a:r>
              <a:rPr lang="en-US" dirty="0">
                <a:latin typeface="+mn-lt"/>
              </a:rPr>
              <a:t>Attend trainings, office hours, and have team meetings on eligibility criteria for alternate assessments. </a:t>
            </a: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51</a:t>
            </a:fld>
            <a:endParaRPr lang="en-US" dirty="0"/>
          </a:p>
        </p:txBody>
      </p:sp>
    </p:spTree>
    <p:extLst>
      <p:ext uri="{BB962C8B-B14F-4D97-AF65-F5344CB8AC3E}">
        <p14:creationId xmlns:p14="http://schemas.microsoft.com/office/powerpoint/2010/main" val="1812150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est Practices for Creating Inclusive Education">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dirty="0">
                <a:latin typeface="+mn-lt"/>
              </a:rPr>
              <a:t>Best Practices for Creating Inclusive Education</a:t>
            </a:r>
          </a:p>
        </p:txBody>
      </p:sp>
      <p:sp>
        <p:nvSpPr>
          <p:cNvPr id="4" name="Content Placeholder 3">
            <a:extLst>
              <a:ext uri="{FF2B5EF4-FFF2-40B4-BE49-F238E27FC236}">
                <a16:creationId xmlns:a16="http://schemas.microsoft.com/office/drawing/2014/main" id="{786FB87B-B188-91FC-B5E2-C12A316683BD}"/>
              </a:ext>
            </a:extLst>
          </p:cNvPr>
          <p:cNvSpPr>
            <a:spLocks noGrp="1"/>
          </p:cNvSpPr>
          <p:nvPr>
            <p:ph idx="1"/>
          </p:nvPr>
        </p:nvSpPr>
        <p:spPr/>
        <p:txBody>
          <a:bodyPr>
            <a:normAutofit fontScale="92500" lnSpcReduction="20000"/>
          </a:bodyPr>
          <a:lstStyle/>
          <a:p>
            <a:r>
              <a:rPr lang="en-US" dirty="0">
                <a:latin typeface="+mn-lt"/>
              </a:rPr>
              <a:t>Create and communicate a vision for inclusive educational practices.</a:t>
            </a:r>
          </a:p>
          <a:p>
            <a:r>
              <a:rPr lang="en-US" dirty="0">
                <a:latin typeface="+mn-lt"/>
              </a:rPr>
              <a:t>Build professional knowledge and capacity and collaborative partnerships across educator specialties (e.g., general and special education, English Learner/Multilingual Learner educators, school counselors, related service specialists) – we all have an accountability to create inclusive communities!</a:t>
            </a:r>
          </a:p>
          <a:p>
            <a:r>
              <a:rPr lang="en-US" dirty="0">
                <a:latin typeface="+mn-lt"/>
              </a:rPr>
              <a:t>Create a master schedule that supports implementation of inclusive educational practices.</a:t>
            </a:r>
          </a:p>
          <a:p>
            <a:r>
              <a:rPr lang="en-US" dirty="0">
                <a:latin typeface="+mn-lt"/>
              </a:rPr>
              <a:t>Engage in data-driven improvement strategies.</a:t>
            </a:r>
          </a:p>
          <a:p>
            <a:r>
              <a:rPr lang="en-US" dirty="0">
                <a:latin typeface="+mn-lt"/>
              </a:rPr>
              <a:t>Prioritize collaborative communication, visibility, transparency with families.</a:t>
            </a: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52</a:t>
            </a:fld>
            <a:endParaRPr lang="en-US" dirty="0"/>
          </a:p>
        </p:txBody>
      </p:sp>
    </p:spTree>
    <p:extLst>
      <p:ext uri="{BB962C8B-B14F-4D97-AF65-F5344CB8AC3E}">
        <p14:creationId xmlns:p14="http://schemas.microsoft.com/office/powerpoint/2010/main" val="675472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ps for Identifying Participation on Alternate Assessments">
            <a:extLst>
              <a:ext uri="{FF2B5EF4-FFF2-40B4-BE49-F238E27FC236}">
                <a16:creationId xmlns:a16="http://schemas.microsoft.com/office/drawing/2014/main" id="{F03CAA23-4FCD-ABFF-FA8D-3226784D1B99}"/>
              </a:ext>
            </a:extLst>
          </p:cNvPr>
          <p:cNvSpPr>
            <a:spLocks noGrp="1"/>
          </p:cNvSpPr>
          <p:nvPr>
            <p:ph type="title"/>
          </p:nvPr>
        </p:nvSpPr>
        <p:spPr>
          <a:xfrm>
            <a:off x="838200" y="1379983"/>
            <a:ext cx="11028629" cy="1037135"/>
          </a:xfrm>
        </p:spPr>
        <p:txBody>
          <a:bodyPr>
            <a:normAutofit/>
          </a:bodyPr>
          <a:lstStyle/>
          <a:p>
            <a:r>
              <a:rPr lang="en-US" dirty="0">
                <a:latin typeface="+mn-lt"/>
              </a:rPr>
              <a:t>Tips for Identifying Participation on Alternate Assessments</a:t>
            </a:r>
          </a:p>
        </p:txBody>
      </p:sp>
      <p:sp>
        <p:nvSpPr>
          <p:cNvPr id="4" name="Content Placeholder 3">
            <a:extLst>
              <a:ext uri="{FF2B5EF4-FFF2-40B4-BE49-F238E27FC236}">
                <a16:creationId xmlns:a16="http://schemas.microsoft.com/office/drawing/2014/main" id="{CFA7EE03-EA16-0F2E-C19B-4D019CEE067D}"/>
              </a:ext>
            </a:extLst>
          </p:cNvPr>
          <p:cNvSpPr>
            <a:spLocks noGrp="1"/>
          </p:cNvSpPr>
          <p:nvPr>
            <p:ph idx="1"/>
          </p:nvPr>
        </p:nvSpPr>
        <p:spPr/>
        <p:txBody>
          <a:bodyPr>
            <a:normAutofit lnSpcReduction="10000"/>
          </a:bodyPr>
          <a:lstStyle/>
          <a:p>
            <a:pPr marL="457200" indent="-457200">
              <a:buAutoNum type="arabicPeriod"/>
            </a:pPr>
            <a:r>
              <a:rPr lang="en-US" dirty="0">
                <a:latin typeface="Calibri  "/>
              </a:rPr>
              <a:t>Understand Participation Criteria.</a:t>
            </a:r>
          </a:p>
          <a:p>
            <a:pPr marL="457200" indent="-457200">
              <a:buAutoNum type="arabicPeriod"/>
            </a:pPr>
            <a:r>
              <a:rPr lang="en-US" dirty="0">
                <a:latin typeface="Calibri  "/>
              </a:rPr>
              <a:t>Gather evidence on each criteria based on evaluations and using documentation in the IEP across</a:t>
            </a:r>
          </a:p>
          <a:p>
            <a:pPr lvl="1"/>
            <a:r>
              <a:rPr lang="en-US" sz="2800" dirty="0">
                <a:latin typeface="Calibri  "/>
              </a:rPr>
              <a:t>Multiple sources,</a:t>
            </a:r>
          </a:p>
          <a:p>
            <a:pPr lvl="1"/>
            <a:r>
              <a:rPr lang="en-US" sz="2800" dirty="0">
                <a:latin typeface="Calibri  "/>
              </a:rPr>
              <a:t>Multiple years, and</a:t>
            </a:r>
          </a:p>
          <a:p>
            <a:pPr lvl="1"/>
            <a:r>
              <a:rPr lang="en-US" sz="2800" dirty="0">
                <a:latin typeface="Calibri  "/>
              </a:rPr>
              <a:t>Multiple settings.</a:t>
            </a:r>
          </a:p>
          <a:p>
            <a:pPr marL="457200" indent="-457200">
              <a:buAutoNum type="arabicPeriod"/>
            </a:pPr>
            <a:r>
              <a:rPr lang="en-US" dirty="0">
                <a:latin typeface="Calibri  "/>
              </a:rPr>
              <a:t>Document evidence using the embedded CT Alternate Assessment System Eligibility Form.</a:t>
            </a: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53</a:t>
            </a:fld>
            <a:endParaRPr lang="en-US" dirty="0"/>
          </a:p>
        </p:txBody>
      </p:sp>
    </p:spTree>
    <p:extLst>
      <p:ext uri="{BB962C8B-B14F-4D97-AF65-F5344CB8AC3E}">
        <p14:creationId xmlns:p14="http://schemas.microsoft.com/office/powerpoint/2010/main" val="1887844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ata Monitoring">
            <a:extLst>
              <a:ext uri="{FF2B5EF4-FFF2-40B4-BE49-F238E27FC236}">
                <a16:creationId xmlns:a16="http://schemas.microsoft.com/office/drawing/2014/main" id="{F03CAA23-4FCD-ABFF-FA8D-3226784D1B99}"/>
              </a:ext>
            </a:extLst>
          </p:cNvPr>
          <p:cNvSpPr>
            <a:spLocks noGrp="1"/>
          </p:cNvSpPr>
          <p:nvPr>
            <p:ph type="title"/>
          </p:nvPr>
        </p:nvSpPr>
        <p:spPr>
          <a:xfrm>
            <a:off x="733816" y="1087709"/>
            <a:ext cx="10515600" cy="1037135"/>
          </a:xfrm>
        </p:spPr>
        <p:txBody>
          <a:bodyPr>
            <a:normAutofit/>
          </a:bodyPr>
          <a:lstStyle/>
          <a:p>
            <a:r>
              <a:rPr lang="en-US" dirty="0">
                <a:latin typeface="+mn-lt"/>
              </a:rPr>
              <a:t>Data Monitoring</a:t>
            </a:r>
          </a:p>
        </p:txBody>
      </p:sp>
      <p:sp>
        <p:nvSpPr>
          <p:cNvPr id="4" name="Content Placeholder 3">
            <a:extLst>
              <a:ext uri="{FF2B5EF4-FFF2-40B4-BE49-F238E27FC236}">
                <a16:creationId xmlns:a16="http://schemas.microsoft.com/office/drawing/2014/main" id="{CFA7EE03-EA16-0F2E-C19B-4D019CEE067D}"/>
              </a:ext>
            </a:extLst>
          </p:cNvPr>
          <p:cNvSpPr>
            <a:spLocks noGrp="1"/>
          </p:cNvSpPr>
          <p:nvPr>
            <p:ph idx="1"/>
          </p:nvPr>
        </p:nvSpPr>
        <p:spPr>
          <a:xfrm>
            <a:off x="681624" y="1776732"/>
            <a:ext cx="10964449" cy="4400231"/>
          </a:xfrm>
        </p:spPr>
        <p:txBody>
          <a:bodyPr vert="horz" lIns="91440" tIns="45720" rIns="91440" bIns="45720" rtlCol="0" anchor="t">
            <a:noAutofit/>
          </a:bodyPr>
          <a:lstStyle/>
          <a:p>
            <a:pPr marL="457200" indent="-457200">
              <a:buAutoNum type="arabicPeriod"/>
            </a:pPr>
            <a:r>
              <a:rPr lang="en-US" sz="2400" dirty="0">
                <a:latin typeface="+mn-lt"/>
              </a:rPr>
              <a:t>Carefully review your local participation data (See EdSight) at each grade, subject per school.</a:t>
            </a:r>
            <a:endParaRPr lang="en-US" sz="2400" dirty="0">
              <a:latin typeface="+mn-lt"/>
              <a:ea typeface="Calibri"/>
              <a:cs typeface="Calibri"/>
            </a:endParaRPr>
          </a:p>
          <a:p>
            <a:pPr marL="457200" indent="-457200">
              <a:buAutoNum type="arabicPeriod"/>
            </a:pPr>
            <a:r>
              <a:rPr lang="en-US" sz="2400" dirty="0">
                <a:latin typeface="+mn-lt"/>
              </a:rPr>
              <a:t>Review local practices for identifying assessments appropriate for students with disabilities.</a:t>
            </a:r>
            <a:endParaRPr lang="en-US" sz="2400" dirty="0">
              <a:latin typeface="+mn-lt"/>
              <a:ea typeface="Calibri"/>
              <a:cs typeface="Calibri"/>
            </a:endParaRPr>
          </a:p>
          <a:p>
            <a:pPr marL="457200" indent="-457200">
              <a:buAutoNum type="arabicPeriod"/>
            </a:pPr>
            <a:r>
              <a:rPr lang="en-US" sz="2400" dirty="0">
                <a:latin typeface="+mn-lt"/>
              </a:rPr>
              <a:t>If your district exceeds 1% participation, identify and address the possible root causes for high participation in the alternate assessments.</a:t>
            </a:r>
            <a:endParaRPr lang="en-US" sz="2400" dirty="0">
              <a:latin typeface="+mn-lt"/>
              <a:ea typeface="Calibri"/>
              <a:cs typeface="Calibri"/>
            </a:endParaRPr>
          </a:p>
          <a:p>
            <a:pPr marL="457200" indent="-457200">
              <a:buAutoNum type="arabicPeriod"/>
            </a:pPr>
            <a:r>
              <a:rPr lang="en-US" sz="2400" dirty="0">
                <a:latin typeface="+mn-lt"/>
              </a:rPr>
              <a:t>Require assurances with PPT members to ensure their adherence to the Connecticut Alternate Assessment System eligibility guidance.</a:t>
            </a:r>
            <a:endParaRPr lang="en-US" sz="2400" dirty="0">
              <a:latin typeface="+mn-lt"/>
              <a:ea typeface="Calibri"/>
              <a:cs typeface="Calibri"/>
            </a:endParaRPr>
          </a:p>
          <a:p>
            <a:pPr marL="457200" indent="-457200">
              <a:buAutoNum type="arabicPeriod"/>
            </a:pPr>
            <a:r>
              <a:rPr lang="en-US" sz="2400" dirty="0">
                <a:latin typeface="+mn-lt"/>
              </a:rPr>
              <a:t>Provide assurances to communicate with parents/guardians about implications for their child’s participation on alternate assessments.</a:t>
            </a:r>
            <a:endParaRPr lang="en-US" sz="2400" dirty="0">
              <a:latin typeface="+mn-lt"/>
              <a:ea typeface="Calibri"/>
              <a:cs typeface="Calibri"/>
            </a:endParaRPr>
          </a:p>
          <a:p>
            <a:pPr marL="457200" indent="-457200">
              <a:buAutoNum type="arabicPeriod"/>
            </a:pPr>
            <a:r>
              <a:rPr lang="en-US" sz="2400" dirty="0">
                <a:latin typeface="+mn-lt"/>
              </a:rPr>
              <a:t>Identify actionable items “Do now/Do tomorrow” and set goals to accurately identify students for the most appropriate assessments based on current assessment and evidence.</a:t>
            </a:r>
            <a:endParaRPr lang="en-US" sz="2400" dirty="0">
              <a:latin typeface="+mn-lt"/>
              <a:ea typeface="Calibri"/>
              <a:cs typeface="Calibri"/>
            </a:endParaRP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54</a:t>
            </a:fld>
            <a:endParaRPr lang="en-US" dirty="0"/>
          </a:p>
        </p:txBody>
      </p:sp>
    </p:spTree>
    <p:extLst>
      <p:ext uri="{BB962C8B-B14F-4D97-AF65-F5344CB8AC3E}">
        <p14:creationId xmlns:p14="http://schemas.microsoft.com/office/powerpoint/2010/main" val="382577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RC Training">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dirty="0"/>
              <a:t>SERC Training</a:t>
            </a:r>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55</a:t>
            </a:fld>
            <a:endParaRPr lang="en-US" dirty="0"/>
          </a:p>
        </p:txBody>
      </p:sp>
      <p:sp>
        <p:nvSpPr>
          <p:cNvPr id="6" name="TextBox 5">
            <a:extLst>
              <a:ext uri="{FF2B5EF4-FFF2-40B4-BE49-F238E27FC236}">
                <a16:creationId xmlns:a16="http://schemas.microsoft.com/office/drawing/2014/main" id="{037C62C4-069E-0A35-4DE7-DCD4504D5171}"/>
              </a:ext>
            </a:extLst>
          </p:cNvPr>
          <p:cNvSpPr txBox="1"/>
          <p:nvPr/>
        </p:nvSpPr>
        <p:spPr>
          <a:xfrm>
            <a:off x="665921" y="2294965"/>
            <a:ext cx="1063887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Universal Design for Learning, Assistive Technology, </a:t>
            </a:r>
          </a:p>
          <a:p>
            <a:r>
              <a:rPr lang="en-US" b="1" dirty="0">
                <a:ea typeface="+mn-lt"/>
                <a:cs typeface="+mn-lt"/>
              </a:rPr>
              <a:t>and Accessible Educational Materials In-district Training and Technical Assistance</a:t>
            </a:r>
            <a:endParaRPr lang="en-US" b="1" dirty="0">
              <a:ea typeface="Calibri"/>
              <a:cs typeface="Calibri"/>
            </a:endParaRPr>
          </a:p>
          <a:p>
            <a:endParaRPr lang="en-US" dirty="0"/>
          </a:p>
          <a:p>
            <a:r>
              <a:rPr lang="en-US" dirty="0"/>
              <a:t>The CT State Education Resource Center, in collaboration with the CT State Department of Education, is pleased to offer free in-district training and technical assistance in Universal Design for Learning, Assistive Technology, and Accessible Educational Materials. Within these categories, we also offer training on ethical integration and use of AI and AI tools for educators and students, Google Suite Tools and iOS devices and apps. </a:t>
            </a:r>
            <a:endParaRPr lang="en-US" dirty="0">
              <a:ea typeface="Calibri"/>
              <a:cs typeface="Calibri"/>
            </a:endParaRPr>
          </a:p>
          <a:p>
            <a:endParaRPr lang="en-US" dirty="0"/>
          </a:p>
          <a:p>
            <a:r>
              <a:rPr lang="en-US" dirty="0"/>
              <a:t>For more information, please contact: </a:t>
            </a:r>
            <a:endParaRPr lang="en-US" dirty="0">
              <a:ea typeface="Calibri" panose="020F0502020204030204"/>
              <a:cs typeface="Calibri" panose="020F0502020204030204"/>
            </a:endParaRPr>
          </a:p>
          <a:p>
            <a:r>
              <a:rPr lang="en-US" dirty="0"/>
              <a:t>Smita Worah, worah@ctserc.org </a:t>
            </a:r>
          </a:p>
          <a:p>
            <a:r>
              <a:rPr lang="en-US" dirty="0"/>
              <a:t>Claire Conroy, conroy@ctserc.org</a:t>
            </a:r>
          </a:p>
        </p:txBody>
      </p:sp>
    </p:spTree>
    <p:extLst>
      <p:ext uri="{BB962C8B-B14F-4D97-AF65-F5344CB8AC3E}">
        <p14:creationId xmlns:p14="http://schemas.microsoft.com/office/powerpoint/2010/main" val="3872438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Resources">
            <a:extLst>
              <a:ext uri="{FF2B5EF4-FFF2-40B4-BE49-F238E27FC236}">
                <a16:creationId xmlns:a16="http://schemas.microsoft.com/office/drawing/2014/main" id="{3C309DFC-3EA6-77A1-40B8-2645D25785E0}"/>
              </a:ext>
            </a:extLst>
          </p:cNvPr>
          <p:cNvSpPr>
            <a:spLocks noGrp="1"/>
          </p:cNvSpPr>
          <p:nvPr>
            <p:ph type="title"/>
          </p:nvPr>
        </p:nvSpPr>
        <p:spPr/>
        <p:txBody>
          <a:bodyPr>
            <a:normAutofit/>
          </a:bodyPr>
          <a:lstStyle/>
          <a:p>
            <a:r>
              <a:rPr lang="en-US" dirty="0">
                <a:latin typeface="+mn-lt"/>
              </a:rPr>
              <a:t>Resources</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56</a:t>
            </a:fld>
            <a:endParaRPr lang="en-US" dirty="0"/>
          </a:p>
        </p:txBody>
      </p:sp>
    </p:spTree>
    <p:extLst>
      <p:ext uri="{BB962C8B-B14F-4D97-AF65-F5344CB8AC3E}">
        <p14:creationId xmlns:p14="http://schemas.microsoft.com/office/powerpoint/2010/main" val="2337674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sources from National Organizations">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dirty="0">
                <a:latin typeface="+mn-lt"/>
              </a:rPr>
              <a:t>Resources from National Organizations</a:t>
            </a:r>
          </a:p>
        </p:txBody>
      </p:sp>
      <p:sp>
        <p:nvSpPr>
          <p:cNvPr id="6" name="Content Placeholder 5">
            <a:extLst>
              <a:ext uri="{FF2B5EF4-FFF2-40B4-BE49-F238E27FC236}">
                <a16:creationId xmlns:a16="http://schemas.microsoft.com/office/drawing/2014/main" id="{8665BF81-2B05-21AF-A47C-8AE528722308}"/>
              </a:ext>
            </a:extLst>
          </p:cNvPr>
          <p:cNvSpPr>
            <a:spLocks noGrp="1"/>
          </p:cNvSpPr>
          <p:nvPr>
            <p:ph idx="1"/>
          </p:nvPr>
        </p:nvSpPr>
        <p:spPr>
          <a:xfrm>
            <a:off x="838200" y="2281030"/>
            <a:ext cx="10515600" cy="3895933"/>
          </a:xfrm>
        </p:spPr>
        <p:txBody>
          <a:bodyPr>
            <a:normAutofit fontScale="92500" lnSpcReduction="10000"/>
          </a:bodyPr>
          <a:lstStyle/>
          <a:p>
            <a:pPr>
              <a:spcBef>
                <a:spcPts val="1200"/>
              </a:spcBef>
              <a:spcAft>
                <a:spcPts val="1200"/>
              </a:spcAft>
            </a:pPr>
            <a:r>
              <a:rPr lang="en-US" sz="2200" dirty="0">
                <a:latin typeface="+mn-lt"/>
                <a:hlinkClick r:id="rId3"/>
              </a:rPr>
              <a:t>TIES Lessons for All: 5-15-45 | TIES Lessons for All: The 5-15-45 Tool | Institute on Community Integration Publications</a:t>
            </a:r>
            <a:endParaRPr lang="en-US" sz="2200" dirty="0">
              <a:latin typeface="+mn-lt"/>
            </a:endParaRPr>
          </a:p>
          <a:p>
            <a:pPr>
              <a:spcBef>
                <a:spcPts val="1200"/>
              </a:spcBef>
              <a:spcAft>
                <a:spcPts val="1200"/>
              </a:spcAft>
            </a:pPr>
            <a:r>
              <a:rPr lang="en-US" sz="2200" dirty="0">
                <a:latin typeface="+mn-lt"/>
                <a:hlinkClick r:id="rId4"/>
              </a:rPr>
              <a:t>TIES helps educators, parents, and administrators create and support inclusive school communities | TIES Center</a:t>
            </a:r>
            <a:endParaRPr lang="en-US" sz="2200" dirty="0">
              <a:latin typeface="+mn-lt"/>
              <a:ea typeface="+mn-lt"/>
              <a:cs typeface="+mn-lt"/>
              <a:hlinkClick r:id="rId5"/>
            </a:endParaRPr>
          </a:p>
          <a:p>
            <a:pPr>
              <a:spcBef>
                <a:spcPts val="1200"/>
              </a:spcBef>
              <a:spcAft>
                <a:spcPts val="1200"/>
              </a:spcAft>
            </a:pPr>
            <a:r>
              <a:rPr lang="en-US" sz="2200" dirty="0">
                <a:latin typeface="+mn-lt"/>
                <a:ea typeface="+mn-lt"/>
                <a:cs typeface="+mn-lt"/>
                <a:hlinkClick r:id="rId5"/>
              </a:rPr>
              <a:t>Leveraging Multi-Tiered Systems of Support (MTSS) To Enhance Educational Leadership</a:t>
            </a:r>
            <a:endParaRPr lang="en-US" sz="2200" dirty="0">
              <a:latin typeface="+mn-lt"/>
              <a:ea typeface="+mn-lt"/>
              <a:cs typeface="+mn-lt"/>
            </a:endParaRPr>
          </a:p>
          <a:p>
            <a:pPr>
              <a:spcBef>
                <a:spcPts val="1200"/>
              </a:spcBef>
              <a:spcAft>
                <a:spcPts val="1200"/>
              </a:spcAft>
            </a:pPr>
            <a:r>
              <a:rPr lang="en-US" sz="2200" dirty="0">
                <a:latin typeface="+mn-lt"/>
                <a:hlinkClick r:id="rId6"/>
              </a:rPr>
              <a:t>AA-AAS: Standards That Are the “Same but Different” (NCSC Brief #1) (archive-it.org)</a:t>
            </a:r>
            <a:endParaRPr lang="en-US" sz="2200" dirty="0">
              <a:latin typeface="+mn-lt"/>
            </a:endParaRPr>
          </a:p>
          <a:p>
            <a:pPr>
              <a:spcBef>
                <a:spcPts val="1200"/>
              </a:spcBef>
              <a:spcAft>
                <a:spcPts val="1200"/>
              </a:spcAft>
            </a:pPr>
            <a:r>
              <a:rPr lang="en-US" sz="2200" dirty="0">
                <a:latin typeface="+mn-lt"/>
                <a:hlinkClick r:id="rId7"/>
              </a:rPr>
              <a:t>NCSC Partners - Welcome to the National Center and State Collaborative!</a:t>
            </a:r>
            <a:endParaRPr lang="en-US" sz="2200" dirty="0">
              <a:latin typeface="+mn-lt"/>
            </a:endParaRPr>
          </a:p>
          <a:p>
            <a:pPr>
              <a:spcBef>
                <a:spcPts val="1200"/>
              </a:spcBef>
              <a:spcAft>
                <a:spcPts val="1200"/>
              </a:spcAft>
            </a:pPr>
            <a:r>
              <a:rPr lang="en-US" sz="2200" dirty="0">
                <a:latin typeface="+mn-lt"/>
                <a:hlinkClick r:id="rId8"/>
              </a:rPr>
              <a:t>NCSC Wiki</a:t>
            </a:r>
            <a:endParaRPr lang="en-US" sz="2200" dirty="0">
              <a:latin typeface="+mn-lt"/>
              <a:hlinkClick r:id="rId9"/>
            </a:endParaRPr>
          </a:p>
          <a:p>
            <a:endParaRPr lang="en-US" dirty="0">
              <a:latin typeface="+mn-lt"/>
              <a:ea typeface="+mn-lt"/>
              <a:cs typeface="+mn-lt"/>
            </a:endParaRP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57</a:t>
            </a:fld>
            <a:endParaRPr lang="en-US" dirty="0"/>
          </a:p>
        </p:txBody>
      </p:sp>
    </p:spTree>
    <p:extLst>
      <p:ext uri="{BB962C8B-B14F-4D97-AF65-F5344CB8AC3E}">
        <p14:creationId xmlns:p14="http://schemas.microsoft.com/office/powerpoint/2010/main" val="2461618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sources for Determining Eligibility">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dirty="0">
                <a:latin typeface="+mn-lt"/>
              </a:rPr>
              <a:t>Resources for Determining Eligibility</a:t>
            </a:r>
          </a:p>
        </p:txBody>
      </p:sp>
      <p:sp>
        <p:nvSpPr>
          <p:cNvPr id="5" name="Content Placeholder 4">
            <a:extLst>
              <a:ext uri="{FF2B5EF4-FFF2-40B4-BE49-F238E27FC236}">
                <a16:creationId xmlns:a16="http://schemas.microsoft.com/office/drawing/2014/main" id="{15655270-5B12-2488-CAC9-3E184C596809}"/>
              </a:ext>
            </a:extLst>
          </p:cNvPr>
          <p:cNvSpPr>
            <a:spLocks noGrp="1"/>
          </p:cNvSpPr>
          <p:nvPr>
            <p:ph sz="half" idx="1"/>
          </p:nvPr>
        </p:nvSpPr>
        <p:spPr/>
        <p:txBody>
          <a:bodyPr>
            <a:normAutofit/>
          </a:bodyPr>
          <a:lstStyle/>
          <a:p>
            <a:pPr>
              <a:spcBef>
                <a:spcPts val="1200"/>
              </a:spcBef>
              <a:spcAft>
                <a:spcPts val="1200"/>
              </a:spcAft>
            </a:pPr>
            <a:r>
              <a:rPr lang="en-US" sz="2400" dirty="0">
                <a:latin typeface="+mn-lt"/>
                <a:hlinkClick r:id="rId3"/>
              </a:rPr>
              <a:t>Developing an Assessment Participation Action Plan: A Tool for District Leaders </a:t>
            </a:r>
            <a:endParaRPr lang="en-US" sz="2400" dirty="0">
              <a:latin typeface="+mn-lt"/>
            </a:endParaRPr>
          </a:p>
          <a:p>
            <a:pPr>
              <a:spcBef>
                <a:spcPts val="1200"/>
              </a:spcBef>
              <a:spcAft>
                <a:spcPts val="1200"/>
              </a:spcAft>
            </a:pPr>
            <a:r>
              <a:rPr lang="en-US" sz="2400" dirty="0">
                <a:latin typeface="+mn-lt"/>
                <a:hlinkClick r:id="rId4"/>
              </a:rPr>
              <a:t>IEP Team Resource: Making Decisions about Participation in the Alternate Assessment </a:t>
            </a:r>
            <a:endParaRPr lang="en-US" sz="2400" dirty="0">
              <a:latin typeface="+mn-lt"/>
            </a:endParaRPr>
          </a:p>
          <a:p>
            <a:pPr>
              <a:spcBef>
                <a:spcPts val="1200"/>
              </a:spcBef>
              <a:spcAft>
                <a:spcPts val="1200"/>
              </a:spcAft>
            </a:pPr>
            <a:r>
              <a:rPr lang="en-US" sz="2400" dirty="0">
                <a:latin typeface="+mn-lt"/>
                <a:hlinkClick r:id="rId5"/>
              </a:rPr>
              <a:t>Parent Overview of the Connecticut Alternate Assessment System</a:t>
            </a:r>
            <a:endParaRPr lang="en-US" sz="2400" dirty="0">
              <a:latin typeface="+mn-lt"/>
            </a:endParaRPr>
          </a:p>
          <a:p>
            <a:pPr marL="0" indent="0">
              <a:buNone/>
            </a:pPr>
            <a:endParaRPr lang="en-US" dirty="0"/>
          </a:p>
        </p:txBody>
      </p:sp>
      <p:sp>
        <p:nvSpPr>
          <p:cNvPr id="6" name="Content Placeholder 5">
            <a:extLst>
              <a:ext uri="{FF2B5EF4-FFF2-40B4-BE49-F238E27FC236}">
                <a16:creationId xmlns:a16="http://schemas.microsoft.com/office/drawing/2014/main" id="{8665BF81-2B05-21AF-A47C-8AE528722308}"/>
              </a:ext>
            </a:extLst>
          </p:cNvPr>
          <p:cNvSpPr>
            <a:spLocks noGrp="1"/>
          </p:cNvSpPr>
          <p:nvPr>
            <p:ph sz="half" idx="2"/>
          </p:nvPr>
        </p:nvSpPr>
        <p:spPr/>
        <p:txBody>
          <a:bodyPr>
            <a:normAutofit/>
          </a:bodyPr>
          <a:lstStyle/>
          <a:p>
            <a:pPr>
              <a:spcBef>
                <a:spcPts val="1200"/>
              </a:spcBef>
              <a:spcAft>
                <a:spcPts val="1200"/>
              </a:spcAft>
            </a:pPr>
            <a:r>
              <a:rPr lang="en-US" sz="2400" dirty="0">
                <a:latin typeface="+mn-lt"/>
                <a:hlinkClick r:id="rId6"/>
              </a:rPr>
              <a:t>Determining Student Participation on Connecticut Statewide Summative Assessments</a:t>
            </a:r>
            <a:endParaRPr lang="en-US" sz="2400" dirty="0">
              <a:latin typeface="+mn-lt"/>
            </a:endParaRPr>
          </a:p>
          <a:p>
            <a:pPr>
              <a:spcBef>
                <a:spcPts val="1200"/>
              </a:spcBef>
              <a:spcAft>
                <a:spcPts val="1200"/>
              </a:spcAft>
            </a:pPr>
            <a:r>
              <a:rPr lang="en-US" sz="2400" dirty="0">
                <a:latin typeface="+mn-lt"/>
                <a:hlinkClick r:id="rId7"/>
              </a:rPr>
              <a:t>FAQ About the Connecticut Alternate Assessment System </a:t>
            </a:r>
            <a:endParaRPr lang="en-US" sz="2400" dirty="0">
              <a:latin typeface="+mn-lt"/>
            </a:endParaRPr>
          </a:p>
          <a:p>
            <a:pPr>
              <a:spcBef>
                <a:spcPts val="1200"/>
              </a:spcBef>
              <a:spcAft>
                <a:spcPts val="1200"/>
              </a:spcAft>
            </a:pPr>
            <a:r>
              <a:rPr lang="en-US" sz="2400" dirty="0">
                <a:latin typeface="+mn-lt"/>
                <a:hlinkClick r:id="rId8"/>
              </a:rPr>
              <a:t>Connecticut Alternate Assessment Participation Guidance for Planning and Placement Teams</a:t>
            </a:r>
            <a:endParaRPr lang="en-US" sz="2400" dirty="0">
              <a:latin typeface="+mn-lt"/>
            </a:endParaRP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58</a:t>
            </a:fld>
            <a:endParaRPr lang="en-US" dirty="0"/>
          </a:p>
        </p:txBody>
      </p:sp>
    </p:spTree>
    <p:extLst>
      <p:ext uri="{BB962C8B-B14F-4D97-AF65-F5344CB8AC3E}">
        <p14:creationId xmlns:p14="http://schemas.microsoft.com/office/powerpoint/2010/main" val="697907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sources for Teams to Support Eligibility and Accessibility for State Assessments">
            <a:extLst>
              <a:ext uri="{FF2B5EF4-FFF2-40B4-BE49-F238E27FC236}">
                <a16:creationId xmlns:a16="http://schemas.microsoft.com/office/drawing/2014/main" id="{F03CAA23-4FCD-ABFF-FA8D-3226784D1B99}"/>
              </a:ext>
            </a:extLst>
          </p:cNvPr>
          <p:cNvSpPr>
            <a:spLocks noGrp="1"/>
          </p:cNvSpPr>
          <p:nvPr>
            <p:ph type="title"/>
          </p:nvPr>
        </p:nvSpPr>
        <p:spPr/>
        <p:txBody>
          <a:bodyPr>
            <a:normAutofit fontScale="90000"/>
          </a:bodyPr>
          <a:lstStyle/>
          <a:p>
            <a:r>
              <a:rPr lang="en-US" dirty="0">
                <a:latin typeface="+mn-lt"/>
              </a:rPr>
              <a:t>Resources for Teams to Support Eligibility and Accessibility for State Assessments</a:t>
            </a:r>
          </a:p>
        </p:txBody>
      </p:sp>
      <p:sp>
        <p:nvSpPr>
          <p:cNvPr id="5" name="Content Placeholder 4">
            <a:extLst>
              <a:ext uri="{FF2B5EF4-FFF2-40B4-BE49-F238E27FC236}">
                <a16:creationId xmlns:a16="http://schemas.microsoft.com/office/drawing/2014/main" id="{15655270-5B12-2488-CAC9-3E184C596809}"/>
              </a:ext>
            </a:extLst>
          </p:cNvPr>
          <p:cNvSpPr>
            <a:spLocks noGrp="1"/>
          </p:cNvSpPr>
          <p:nvPr>
            <p:ph sz="half" idx="1"/>
          </p:nvPr>
        </p:nvSpPr>
        <p:spPr/>
        <p:txBody>
          <a:bodyPr>
            <a:normAutofit fontScale="70000" lnSpcReduction="20000"/>
          </a:bodyPr>
          <a:lstStyle/>
          <a:p>
            <a:pPr>
              <a:spcBef>
                <a:spcPts val="1200"/>
              </a:spcBef>
              <a:spcAft>
                <a:spcPts val="1200"/>
              </a:spcAft>
            </a:pPr>
            <a:r>
              <a:rPr lang="en-US" dirty="0">
                <a:latin typeface="+mn-lt"/>
                <a:hlinkClick r:id="rId3"/>
              </a:rPr>
              <a:t>State Assessment Decision-making Processes for ELLs with Disabilities</a:t>
            </a:r>
            <a:endParaRPr lang="en-US" dirty="0">
              <a:latin typeface="+mn-lt"/>
            </a:endParaRPr>
          </a:p>
          <a:p>
            <a:pPr>
              <a:spcBef>
                <a:spcPts val="1200"/>
              </a:spcBef>
              <a:spcAft>
                <a:spcPts val="1200"/>
              </a:spcAft>
            </a:pPr>
            <a:r>
              <a:rPr lang="en-US" dirty="0">
                <a:solidFill>
                  <a:srgbClr val="12163D"/>
                </a:solidFill>
                <a:highlight>
                  <a:srgbClr val="FFFFFF"/>
                </a:highlight>
                <a:latin typeface="+mn-lt"/>
                <a:hlinkClick r:id="rId4"/>
              </a:rPr>
              <a:t>Improving Instruction for English Learners Through Accessibility Decision Making (Improving Instruction): Training Module</a:t>
            </a:r>
            <a:endParaRPr lang="en-US" dirty="0">
              <a:solidFill>
                <a:srgbClr val="12163D"/>
              </a:solidFill>
              <a:highlight>
                <a:srgbClr val="FFFFFF"/>
              </a:highlight>
              <a:latin typeface="+mn-lt"/>
            </a:endParaRPr>
          </a:p>
          <a:p>
            <a:pPr>
              <a:spcBef>
                <a:spcPts val="1200"/>
              </a:spcBef>
              <a:spcAft>
                <a:spcPts val="1200"/>
              </a:spcAft>
            </a:pPr>
            <a:r>
              <a:rPr lang="en-US" dirty="0">
                <a:latin typeface="+mn-lt"/>
                <a:hlinkClick r:id="rId5"/>
              </a:rPr>
              <a:t>Connecticut Alternate Assessment Eligibility Form</a:t>
            </a:r>
            <a:endParaRPr lang="en-US" dirty="0">
              <a:solidFill>
                <a:srgbClr val="12163D"/>
              </a:solidFill>
              <a:highlight>
                <a:srgbClr val="FFFFFF"/>
              </a:highlight>
              <a:latin typeface="+mn-lt"/>
            </a:endParaRPr>
          </a:p>
          <a:p>
            <a:pPr>
              <a:spcBef>
                <a:spcPts val="1200"/>
              </a:spcBef>
              <a:spcAft>
                <a:spcPts val="1200"/>
              </a:spcAft>
            </a:pPr>
            <a:r>
              <a:rPr lang="en-US" dirty="0">
                <a:latin typeface="+mn-lt"/>
                <a:hlinkClick r:id="rId6"/>
              </a:rPr>
              <a:t>Annotated Connecticut Alternate Assessment Eligibility Form</a:t>
            </a:r>
            <a:endParaRPr lang="en-US" dirty="0">
              <a:latin typeface="+mn-lt"/>
            </a:endParaRPr>
          </a:p>
          <a:p>
            <a:pPr>
              <a:spcBef>
                <a:spcPts val="1200"/>
              </a:spcBef>
              <a:spcAft>
                <a:spcPts val="1200"/>
              </a:spcAft>
            </a:pPr>
            <a:r>
              <a:rPr lang="en-US" dirty="0">
                <a:latin typeface="+mn-lt"/>
                <a:hlinkClick r:id="rId7"/>
              </a:rPr>
              <a:t>FAQ About the Connecticut Alternate Assessment System Eligibility Form</a:t>
            </a:r>
            <a:endParaRPr lang="en-US" dirty="0">
              <a:latin typeface="+mn-lt"/>
            </a:endParaRPr>
          </a:p>
        </p:txBody>
      </p:sp>
      <p:sp>
        <p:nvSpPr>
          <p:cNvPr id="6" name="Content Placeholder 5">
            <a:extLst>
              <a:ext uri="{FF2B5EF4-FFF2-40B4-BE49-F238E27FC236}">
                <a16:creationId xmlns:a16="http://schemas.microsoft.com/office/drawing/2014/main" id="{8665BF81-2B05-21AF-A47C-8AE528722308}"/>
              </a:ext>
            </a:extLst>
          </p:cNvPr>
          <p:cNvSpPr>
            <a:spLocks noGrp="1"/>
          </p:cNvSpPr>
          <p:nvPr>
            <p:ph sz="half" idx="2"/>
          </p:nvPr>
        </p:nvSpPr>
        <p:spPr/>
        <p:txBody>
          <a:bodyPr>
            <a:normAutofit/>
          </a:bodyPr>
          <a:lstStyle/>
          <a:p>
            <a:pPr>
              <a:spcBef>
                <a:spcPts val="1200"/>
              </a:spcBef>
              <a:spcAft>
                <a:spcPts val="1200"/>
              </a:spcAft>
            </a:pPr>
            <a:r>
              <a:rPr lang="en-US" sz="2000" dirty="0">
                <a:latin typeface="+mn-lt"/>
                <a:hlinkClick r:id="rId8"/>
              </a:rPr>
              <a:t>Accessibility Considerations</a:t>
            </a:r>
            <a:endParaRPr lang="en-US" sz="2000" dirty="0">
              <a:latin typeface="+mn-lt"/>
            </a:endParaRPr>
          </a:p>
          <a:p>
            <a:pPr>
              <a:spcBef>
                <a:spcPts val="1200"/>
              </a:spcBef>
              <a:spcAft>
                <a:spcPts val="1200"/>
              </a:spcAft>
            </a:pPr>
            <a:r>
              <a:rPr lang="en-US" sz="2000" dirty="0">
                <a:latin typeface="+mn-lt"/>
                <a:hlinkClick r:id="rId9"/>
              </a:rPr>
              <a:t>CSDE Assessment Guidelines</a:t>
            </a:r>
            <a:endParaRPr lang="en-US" sz="2000" dirty="0">
              <a:latin typeface="+mn-lt"/>
            </a:endParaRPr>
          </a:p>
          <a:p>
            <a:pPr>
              <a:spcBef>
                <a:spcPts val="1200"/>
              </a:spcBef>
              <a:spcAft>
                <a:spcPts val="1200"/>
              </a:spcAft>
            </a:pPr>
            <a:r>
              <a:rPr lang="en-US" sz="2000" dirty="0">
                <a:latin typeface="+mn-lt"/>
                <a:hlinkClick r:id="rId10"/>
              </a:rPr>
              <a:t>Special Documented Accommodations</a:t>
            </a:r>
            <a:endParaRPr lang="en-US" sz="2000" dirty="0">
              <a:latin typeface="+mn-lt"/>
            </a:endParaRPr>
          </a:p>
          <a:p>
            <a:pPr>
              <a:spcBef>
                <a:spcPts val="1200"/>
              </a:spcBef>
              <a:spcAft>
                <a:spcPts val="1200"/>
              </a:spcAft>
            </a:pPr>
            <a:r>
              <a:rPr lang="en-US" sz="2000" dirty="0">
                <a:solidFill>
                  <a:srgbClr val="0563C1"/>
                </a:solidFill>
                <a:latin typeface="+mn-lt"/>
                <a:hlinkClick r:id="rId11">
                  <a:extLst>
                    <a:ext uri="{A12FA001-AC4F-418D-AE19-62706E023703}">
                      <ahyp:hlinkClr xmlns:ahyp="http://schemas.microsoft.com/office/drawing/2018/hyperlinkcolor" val="tx"/>
                    </a:ext>
                  </a:extLst>
                </a:hlinkClick>
              </a:rPr>
              <a:t>Resources for Planning and </a:t>
            </a:r>
            <a:r>
              <a:rPr lang="en-US" sz="2000" dirty="0">
                <a:solidFill>
                  <a:srgbClr val="1E72C7"/>
                </a:solidFill>
                <a:latin typeface="+mn-lt"/>
                <a:hlinkClick r:id="rId11">
                  <a:extLst>
                    <a:ext uri="{A12FA001-AC4F-418D-AE19-62706E023703}">
                      <ahyp:hlinkClr xmlns:ahyp="http://schemas.microsoft.com/office/drawing/2018/hyperlinkcolor" val="tx"/>
                    </a:ext>
                  </a:extLst>
                </a:hlinkClick>
              </a:rPr>
              <a:t>Placement</a:t>
            </a:r>
            <a:r>
              <a:rPr lang="en-US" sz="2000" dirty="0">
                <a:solidFill>
                  <a:srgbClr val="0563C1"/>
                </a:solidFill>
                <a:latin typeface="+mn-lt"/>
                <a:hlinkClick r:id="rId11">
                  <a:extLst>
                    <a:ext uri="{A12FA001-AC4F-418D-AE19-62706E023703}">
                      <ahyp:hlinkClr xmlns:ahyp="http://schemas.microsoft.com/office/drawing/2018/hyperlinkcolor" val="tx"/>
                    </a:ext>
                  </a:extLst>
                </a:hlinkClick>
              </a:rPr>
              <a:t> Team/Section 504 </a:t>
            </a:r>
            <a:r>
              <a:rPr lang="en-US" sz="2000" dirty="0">
                <a:solidFill>
                  <a:srgbClr val="0563C1"/>
                </a:solidFill>
                <a:latin typeface="+mn-lt"/>
              </a:rPr>
              <a:t>webpage</a:t>
            </a:r>
          </a:p>
          <a:p>
            <a:pPr>
              <a:spcBef>
                <a:spcPts val="1200"/>
              </a:spcBef>
              <a:spcAft>
                <a:spcPts val="1200"/>
              </a:spcAft>
            </a:pPr>
            <a:r>
              <a:rPr lang="en-US" sz="2000" dirty="0">
                <a:latin typeface="+mn-lt"/>
                <a:hlinkClick r:id="rId12"/>
              </a:rPr>
              <a:t>Assessment Resources Quick Guide for Planning and Placement/Section 504 Teams</a:t>
            </a:r>
            <a:endParaRPr lang="en-US" sz="2000" dirty="0">
              <a:latin typeface="+mn-lt"/>
            </a:endParaRP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59</a:t>
            </a:fld>
            <a:endParaRPr lang="en-US" dirty="0"/>
          </a:p>
        </p:txBody>
      </p:sp>
    </p:spTree>
    <p:extLst>
      <p:ext uri="{BB962C8B-B14F-4D97-AF65-F5344CB8AC3E}">
        <p14:creationId xmlns:p14="http://schemas.microsoft.com/office/powerpoint/2010/main" val="204801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B of the Individuals with Disabilities Education Act (IDEA)​">
            <a:extLst>
              <a:ext uri="{FF2B5EF4-FFF2-40B4-BE49-F238E27FC236}">
                <a16:creationId xmlns:a16="http://schemas.microsoft.com/office/drawing/2014/main" id="{86426657-29EE-7472-5B86-1CD167E11EB7}"/>
              </a:ext>
            </a:extLst>
          </p:cNvPr>
          <p:cNvSpPr>
            <a:spLocks noGrp="1"/>
          </p:cNvSpPr>
          <p:nvPr>
            <p:ph type="title"/>
          </p:nvPr>
        </p:nvSpPr>
        <p:spPr/>
        <p:txBody>
          <a:bodyPr/>
          <a:lstStyle/>
          <a:p>
            <a:r>
              <a:rPr lang="en-US" b="1" i="0" u="none" strike="noStrike" dirty="0">
                <a:effectLst/>
                <a:latin typeface="Calibri" panose="020F0502020204030204" pitchFamily="34" charset="0"/>
              </a:rPr>
              <a:t>Part B of the Individuals with Disabilities Education </a:t>
            </a:r>
            <a:r>
              <a:rPr lang="en-US" b="1" i="0" u="none" strike="noStrike" dirty="0">
                <a:solidFill>
                  <a:srgbClr val="FFFFFF"/>
                </a:solidFill>
                <a:effectLst/>
                <a:latin typeface="Calibri" panose="020F0502020204030204" pitchFamily="34" charset="0"/>
              </a:rPr>
              <a:t>Act (IDEA)</a:t>
            </a:r>
            <a:r>
              <a:rPr lang="en-US" b="0" i="0" dirty="0">
                <a:solidFill>
                  <a:srgbClr val="000000"/>
                </a:solidFill>
                <a:effectLst/>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AF8A6FDB-062C-9F76-D92E-EC65E010869C}"/>
              </a:ext>
            </a:extLst>
          </p:cNvPr>
          <p:cNvSpPr>
            <a:spLocks noGrp="1"/>
          </p:cNvSpPr>
          <p:nvPr>
            <p:ph idx="1"/>
          </p:nvPr>
        </p:nvSpPr>
        <p:spPr/>
        <p:txBody>
          <a:bodyPr/>
          <a:lstStyle/>
          <a:p>
            <a:r>
              <a:rPr lang="en-US" b="0" i="0" u="none" strike="noStrike" dirty="0">
                <a:solidFill>
                  <a:srgbClr val="000000"/>
                </a:solidFill>
                <a:effectLst/>
                <a:latin typeface="Calibri" panose="020F0502020204030204" pitchFamily="34" charset="0"/>
              </a:rPr>
              <a:t>Regulations for Part B of the IDEA require states to make available to eligible students with significant cognitive disabilities an alternate assessment designed to measure their knowledge and skills (34 CFR §§ 200.1(d) and 300.160 (c)).</a:t>
            </a:r>
            <a:r>
              <a:rPr lang="en-US" b="0" i="0" dirty="0">
                <a:solidFill>
                  <a:srgbClr val="000000"/>
                </a:solidFill>
                <a:effectLst/>
                <a:latin typeface="Calibri" panose="020F0502020204030204" pitchFamily="34" charset="0"/>
              </a:rPr>
              <a:t>​</a:t>
            </a:r>
            <a:endParaRPr lang="en-US" dirty="0"/>
          </a:p>
        </p:txBody>
      </p:sp>
      <p:sp>
        <p:nvSpPr>
          <p:cNvPr id="4" name="Slide Number Placeholder 3">
            <a:extLst>
              <a:ext uri="{FF2B5EF4-FFF2-40B4-BE49-F238E27FC236}">
                <a16:creationId xmlns:a16="http://schemas.microsoft.com/office/drawing/2014/main" id="{D7AD0669-2BD6-DB59-8529-FCF3A4272006}"/>
              </a:ext>
            </a:extLst>
          </p:cNvPr>
          <p:cNvSpPr>
            <a:spLocks noGrp="1"/>
          </p:cNvSpPr>
          <p:nvPr>
            <p:ph type="sldNum" sz="quarter" idx="12"/>
          </p:nvPr>
        </p:nvSpPr>
        <p:spPr/>
        <p:txBody>
          <a:bodyPr/>
          <a:lstStyle/>
          <a:p>
            <a:fld id="{24496B1A-CBF2-C54D-B723-E625441D0ED7}" type="slidenum">
              <a:rPr lang="en-US" smtClean="0"/>
              <a:t>6</a:t>
            </a:fld>
            <a:endParaRPr lang="en-US" dirty="0"/>
          </a:p>
        </p:txBody>
      </p:sp>
    </p:spTree>
    <p:extLst>
      <p:ext uri="{BB962C8B-B14F-4D97-AF65-F5344CB8AC3E}">
        <p14:creationId xmlns:p14="http://schemas.microsoft.com/office/powerpoint/2010/main" val="1783297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lternate Assessment Score Reports and Interpretative Guides">
            <a:extLst>
              <a:ext uri="{FF2B5EF4-FFF2-40B4-BE49-F238E27FC236}">
                <a16:creationId xmlns:a16="http://schemas.microsoft.com/office/drawing/2014/main" id="{F03CAA23-4FCD-ABFF-FA8D-3226784D1B99}"/>
              </a:ext>
            </a:extLst>
          </p:cNvPr>
          <p:cNvSpPr>
            <a:spLocks noGrp="1"/>
          </p:cNvSpPr>
          <p:nvPr>
            <p:ph type="title"/>
          </p:nvPr>
        </p:nvSpPr>
        <p:spPr/>
        <p:txBody>
          <a:bodyPr>
            <a:normAutofit fontScale="90000"/>
          </a:bodyPr>
          <a:lstStyle/>
          <a:p>
            <a:r>
              <a:rPr lang="en-US" dirty="0">
                <a:latin typeface="+mn-lt"/>
              </a:rPr>
              <a:t>Alternate Assessment Score Reports and Interpretative Guides</a:t>
            </a:r>
          </a:p>
        </p:txBody>
      </p:sp>
      <p:sp>
        <p:nvSpPr>
          <p:cNvPr id="5" name="Content Placeholder 4">
            <a:extLst>
              <a:ext uri="{FF2B5EF4-FFF2-40B4-BE49-F238E27FC236}">
                <a16:creationId xmlns:a16="http://schemas.microsoft.com/office/drawing/2014/main" id="{15655270-5B12-2488-CAC9-3E184C596809}"/>
              </a:ext>
            </a:extLst>
          </p:cNvPr>
          <p:cNvSpPr>
            <a:spLocks noGrp="1"/>
          </p:cNvSpPr>
          <p:nvPr>
            <p:ph sz="half" idx="1"/>
          </p:nvPr>
        </p:nvSpPr>
        <p:spPr/>
        <p:txBody>
          <a:bodyPr>
            <a:normAutofit/>
          </a:bodyPr>
          <a:lstStyle/>
          <a:p>
            <a:pPr>
              <a:spcBef>
                <a:spcPts val="1200"/>
              </a:spcBef>
              <a:spcAft>
                <a:spcPts val="1200"/>
              </a:spcAft>
            </a:pPr>
            <a:r>
              <a:rPr lang="en-US" sz="2200" dirty="0">
                <a:latin typeface="+mn-lt"/>
                <a:hlinkClick r:id="rId3"/>
              </a:rPr>
              <a:t>Guide for CTAA Score Report Interpretation</a:t>
            </a:r>
            <a:endParaRPr lang="en-US" sz="2200" dirty="0">
              <a:latin typeface="+mn-lt"/>
            </a:endParaRPr>
          </a:p>
          <a:p>
            <a:pPr>
              <a:spcBef>
                <a:spcPts val="1200"/>
              </a:spcBef>
              <a:spcAft>
                <a:spcPts val="1200"/>
              </a:spcAft>
            </a:pPr>
            <a:r>
              <a:rPr lang="en-US" sz="2200" dirty="0">
                <a:latin typeface="+mn-lt"/>
                <a:hlinkClick r:id="rId4"/>
              </a:rPr>
              <a:t>Guide for CTAS Score Report Interpretation</a:t>
            </a:r>
            <a:endParaRPr lang="en-US" sz="2200" dirty="0">
              <a:latin typeface="+mn-lt"/>
            </a:endParaRPr>
          </a:p>
          <a:p>
            <a:pPr>
              <a:spcBef>
                <a:spcPts val="1200"/>
              </a:spcBef>
              <a:spcAft>
                <a:spcPts val="1200"/>
              </a:spcAft>
            </a:pPr>
            <a:r>
              <a:rPr lang="en-US" sz="2200" dirty="0">
                <a:latin typeface="+mn-lt"/>
                <a:hlinkClick r:id="rId5"/>
              </a:rPr>
              <a:t>CTAA English Language Arts Performance Level Descriptors</a:t>
            </a:r>
            <a:endParaRPr lang="en-US" sz="2200" dirty="0">
              <a:latin typeface="+mn-lt"/>
            </a:endParaRPr>
          </a:p>
          <a:p>
            <a:pPr>
              <a:spcBef>
                <a:spcPts val="1200"/>
              </a:spcBef>
              <a:spcAft>
                <a:spcPts val="1200"/>
              </a:spcAft>
            </a:pPr>
            <a:r>
              <a:rPr lang="en-US" sz="2200" dirty="0">
                <a:latin typeface="+mn-lt"/>
                <a:hlinkClick r:id="rId6"/>
              </a:rPr>
              <a:t>CTAA Mathematics Performance Level Descriptors</a:t>
            </a:r>
            <a:endParaRPr lang="en-US" sz="2200" dirty="0">
              <a:latin typeface="+mn-lt"/>
            </a:endParaRPr>
          </a:p>
          <a:p>
            <a:pPr>
              <a:spcBef>
                <a:spcPts val="1200"/>
              </a:spcBef>
              <a:spcAft>
                <a:spcPts val="1200"/>
              </a:spcAft>
            </a:pPr>
            <a:endParaRPr lang="en-US" dirty="0"/>
          </a:p>
          <a:p>
            <a:pPr>
              <a:spcBef>
                <a:spcPts val="1200"/>
              </a:spcBef>
              <a:spcAft>
                <a:spcPts val="1200"/>
              </a:spcAft>
            </a:pPr>
            <a:endParaRPr lang="en-US" dirty="0">
              <a:latin typeface="+mn-lt"/>
            </a:endParaRPr>
          </a:p>
          <a:p>
            <a:pPr>
              <a:spcBef>
                <a:spcPts val="1200"/>
              </a:spcBef>
              <a:spcAft>
                <a:spcPts val="1200"/>
              </a:spcAft>
            </a:pPr>
            <a:endParaRPr lang="en-US" dirty="0"/>
          </a:p>
          <a:p>
            <a:pPr>
              <a:spcBef>
                <a:spcPts val="1200"/>
              </a:spcBef>
              <a:spcAft>
                <a:spcPts val="1200"/>
              </a:spcAft>
            </a:pPr>
            <a:endParaRPr lang="en-US" dirty="0">
              <a:latin typeface="+mn-lt"/>
            </a:endParaRPr>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60</a:t>
            </a:fld>
            <a:endParaRPr lang="en-US" dirty="0"/>
          </a:p>
        </p:txBody>
      </p:sp>
      <p:sp>
        <p:nvSpPr>
          <p:cNvPr id="7" name="Content Placeholder 6">
            <a:extLst>
              <a:ext uri="{FF2B5EF4-FFF2-40B4-BE49-F238E27FC236}">
                <a16:creationId xmlns:a16="http://schemas.microsoft.com/office/drawing/2014/main" id="{0C810980-E63E-B903-8C80-B2B71044266C}"/>
              </a:ext>
            </a:extLst>
          </p:cNvPr>
          <p:cNvSpPr>
            <a:spLocks noGrp="1"/>
          </p:cNvSpPr>
          <p:nvPr>
            <p:ph sz="half" idx="2"/>
          </p:nvPr>
        </p:nvSpPr>
        <p:spPr/>
        <p:txBody>
          <a:bodyPr>
            <a:normAutofit fontScale="92500" lnSpcReduction="10000"/>
          </a:bodyPr>
          <a:lstStyle/>
          <a:p>
            <a:pPr>
              <a:spcBef>
                <a:spcPts val="1200"/>
              </a:spcBef>
              <a:spcAft>
                <a:spcPts val="1200"/>
              </a:spcAft>
            </a:pPr>
            <a:r>
              <a:rPr lang="en-US" sz="2400" dirty="0">
                <a:latin typeface="+mn-lt"/>
                <a:hlinkClick r:id="rId7"/>
              </a:rPr>
              <a:t>CTAA Individual Student Report Performance Literals – Mathematics</a:t>
            </a:r>
            <a:endParaRPr lang="en-US" sz="2400" dirty="0">
              <a:latin typeface="+mn-lt"/>
            </a:endParaRPr>
          </a:p>
          <a:p>
            <a:pPr>
              <a:spcBef>
                <a:spcPts val="1200"/>
              </a:spcBef>
              <a:spcAft>
                <a:spcPts val="1200"/>
              </a:spcAft>
            </a:pPr>
            <a:r>
              <a:rPr lang="en-US" sz="2400" dirty="0">
                <a:latin typeface="+mn-lt"/>
                <a:hlinkClick r:id="rId8"/>
              </a:rPr>
              <a:t>CTAA Individual Student Report Performance Literals – English Language Arts</a:t>
            </a:r>
            <a:endParaRPr lang="en-US" sz="2400" dirty="0">
              <a:latin typeface="+mn-lt"/>
            </a:endParaRPr>
          </a:p>
          <a:p>
            <a:pPr>
              <a:spcBef>
                <a:spcPts val="1200"/>
              </a:spcBef>
              <a:spcAft>
                <a:spcPts val="1200"/>
              </a:spcAft>
            </a:pPr>
            <a:r>
              <a:rPr lang="en-US" sz="2400" dirty="0">
                <a:latin typeface="+mn-lt"/>
                <a:hlinkClick r:id="rId9"/>
              </a:rPr>
              <a:t>Parent Overview of Connecticut's Alternate Assessment System (English)</a:t>
            </a:r>
            <a:endParaRPr lang="en-US" sz="2400" dirty="0">
              <a:latin typeface="+mn-lt"/>
            </a:endParaRPr>
          </a:p>
          <a:p>
            <a:pPr>
              <a:spcBef>
                <a:spcPts val="1200"/>
              </a:spcBef>
              <a:spcAft>
                <a:spcPts val="1200"/>
              </a:spcAft>
            </a:pPr>
            <a:r>
              <a:rPr lang="en-US" sz="2400" dirty="0">
                <a:latin typeface="+mn-lt"/>
                <a:hlinkClick r:id="rId10"/>
              </a:rPr>
              <a:t>CAAELP Parent Guide to Individual Student Reports ISR (English)</a:t>
            </a:r>
            <a:endParaRPr lang="en-US" sz="2400" dirty="0">
              <a:latin typeface="+mn-lt"/>
            </a:endParaRPr>
          </a:p>
          <a:p>
            <a:pPr>
              <a:spcBef>
                <a:spcPts val="1200"/>
              </a:spcBef>
              <a:spcAft>
                <a:spcPts val="1200"/>
              </a:spcAft>
            </a:pPr>
            <a:endParaRPr lang="en-US" dirty="0">
              <a:latin typeface="+mn-lt"/>
            </a:endParaRPr>
          </a:p>
          <a:p>
            <a:endParaRPr lang="en-US" dirty="0"/>
          </a:p>
        </p:txBody>
      </p:sp>
    </p:spTree>
    <p:extLst>
      <p:ext uri="{BB962C8B-B14F-4D97-AF65-F5344CB8AC3E}">
        <p14:creationId xmlns:p14="http://schemas.microsoft.com/office/powerpoint/2010/main" val="3694082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sources that Support Access to Participation and Performance Data">
            <a:extLst>
              <a:ext uri="{FF2B5EF4-FFF2-40B4-BE49-F238E27FC236}">
                <a16:creationId xmlns:a16="http://schemas.microsoft.com/office/drawing/2014/main" id="{F03CAA23-4FCD-ABFF-FA8D-3226784D1B99}"/>
              </a:ext>
            </a:extLst>
          </p:cNvPr>
          <p:cNvSpPr>
            <a:spLocks noGrp="1"/>
          </p:cNvSpPr>
          <p:nvPr>
            <p:ph type="title"/>
          </p:nvPr>
        </p:nvSpPr>
        <p:spPr/>
        <p:txBody>
          <a:bodyPr>
            <a:normAutofit fontScale="90000"/>
          </a:bodyPr>
          <a:lstStyle/>
          <a:p>
            <a:r>
              <a:rPr lang="en-US" dirty="0">
                <a:latin typeface="+mn-lt"/>
              </a:rPr>
              <a:t>Resources that Support Access to Participation and Performance Data</a:t>
            </a:r>
          </a:p>
        </p:txBody>
      </p:sp>
      <p:sp>
        <p:nvSpPr>
          <p:cNvPr id="5" name="Content Placeholder 4">
            <a:extLst>
              <a:ext uri="{FF2B5EF4-FFF2-40B4-BE49-F238E27FC236}">
                <a16:creationId xmlns:a16="http://schemas.microsoft.com/office/drawing/2014/main" id="{15655270-5B12-2488-CAC9-3E184C596809}"/>
              </a:ext>
            </a:extLst>
          </p:cNvPr>
          <p:cNvSpPr>
            <a:spLocks noGrp="1"/>
          </p:cNvSpPr>
          <p:nvPr>
            <p:ph sz="half" idx="1"/>
          </p:nvPr>
        </p:nvSpPr>
        <p:spPr>
          <a:xfrm>
            <a:off x="838200" y="2474351"/>
            <a:ext cx="10084904" cy="3702611"/>
          </a:xfrm>
        </p:spPr>
        <p:txBody>
          <a:bodyPr>
            <a:normAutofit/>
          </a:bodyPr>
          <a:lstStyle/>
          <a:p>
            <a:pPr>
              <a:spcBef>
                <a:spcPts val="1200"/>
              </a:spcBef>
              <a:spcAft>
                <a:spcPts val="1200"/>
              </a:spcAft>
            </a:pPr>
            <a:r>
              <a:rPr lang="en-US" dirty="0">
                <a:latin typeface="+mn-lt"/>
                <a:hlinkClick r:id="rId3"/>
              </a:rPr>
              <a:t>How to Access the CAAELP Scores in the Centralized Reporting System (CRS)</a:t>
            </a:r>
            <a:endParaRPr lang="en-US" dirty="0">
              <a:latin typeface="+mn-lt"/>
            </a:endParaRPr>
          </a:p>
          <a:p>
            <a:pPr>
              <a:spcBef>
                <a:spcPts val="1200"/>
              </a:spcBef>
              <a:spcAft>
                <a:spcPts val="1200"/>
              </a:spcAft>
            </a:pPr>
            <a:r>
              <a:rPr lang="en-US" dirty="0">
                <a:latin typeface="+mn-lt"/>
                <a:hlinkClick r:id="rId4"/>
              </a:rPr>
              <a:t>EdSight Alternate Assessment </a:t>
            </a:r>
            <a:r>
              <a:rPr lang="en-US" dirty="0">
                <a:latin typeface="+mn-lt"/>
              </a:rPr>
              <a:t>data page (includes CTAA Interactive Report and CTAS data [Excel])</a:t>
            </a:r>
          </a:p>
          <a:p>
            <a:pPr>
              <a:spcBef>
                <a:spcPts val="1200"/>
              </a:spcBef>
              <a:spcAft>
                <a:spcPts val="1200"/>
              </a:spcAft>
            </a:pPr>
            <a:r>
              <a:rPr lang="en-US" dirty="0">
                <a:latin typeface="+mn-lt"/>
                <a:hlinkClick r:id="rId5"/>
              </a:rPr>
              <a:t>Centralized Reporting System User Guide</a:t>
            </a:r>
            <a:endParaRPr lang="en-US" dirty="0">
              <a:latin typeface="+mn-lt"/>
            </a:endParaRPr>
          </a:p>
          <a:p>
            <a:pPr>
              <a:spcBef>
                <a:spcPts val="1200"/>
              </a:spcBef>
              <a:spcAft>
                <a:spcPts val="1200"/>
              </a:spcAft>
            </a:pPr>
            <a:endParaRPr lang="en-US" dirty="0">
              <a:latin typeface="+mn-lt"/>
            </a:endParaRPr>
          </a:p>
          <a:p>
            <a:pPr>
              <a:spcBef>
                <a:spcPts val="1200"/>
              </a:spcBef>
              <a:spcAft>
                <a:spcPts val="1200"/>
              </a:spcAft>
            </a:pPr>
            <a:endParaRPr lang="en-US" dirty="0">
              <a:latin typeface="+mn-lt"/>
            </a:endParaRPr>
          </a:p>
          <a:p>
            <a:pPr>
              <a:spcBef>
                <a:spcPts val="1200"/>
              </a:spcBef>
              <a:spcAft>
                <a:spcPts val="1200"/>
              </a:spcAft>
            </a:pPr>
            <a:endParaRPr lang="en-US" dirty="0"/>
          </a:p>
          <a:p>
            <a:pPr>
              <a:spcBef>
                <a:spcPts val="1200"/>
              </a:spcBef>
              <a:spcAft>
                <a:spcPts val="1200"/>
              </a:spcAft>
            </a:pPr>
            <a:endParaRPr lang="en-US" dirty="0">
              <a:latin typeface="+mn-lt"/>
            </a:endParaRPr>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61</a:t>
            </a:fld>
            <a:endParaRPr lang="en-US" dirty="0"/>
          </a:p>
        </p:txBody>
      </p:sp>
    </p:spTree>
    <p:extLst>
      <p:ext uri="{BB962C8B-B14F-4D97-AF65-F5344CB8AC3E}">
        <p14:creationId xmlns:p14="http://schemas.microsoft.com/office/powerpoint/2010/main" val="3792888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SSA Resources">
            <a:extLst>
              <a:ext uri="{FF2B5EF4-FFF2-40B4-BE49-F238E27FC236}">
                <a16:creationId xmlns:a16="http://schemas.microsoft.com/office/drawing/2014/main" id="{F03CAA23-4FCD-ABFF-FA8D-3226784D1B99}"/>
              </a:ext>
            </a:extLst>
          </p:cNvPr>
          <p:cNvSpPr>
            <a:spLocks noGrp="1"/>
          </p:cNvSpPr>
          <p:nvPr>
            <p:ph type="title"/>
          </p:nvPr>
        </p:nvSpPr>
        <p:spPr>
          <a:xfrm>
            <a:off x="838200" y="1394271"/>
            <a:ext cx="10515600" cy="1037135"/>
          </a:xfrm>
        </p:spPr>
        <p:txBody>
          <a:bodyPr>
            <a:normAutofit/>
          </a:bodyPr>
          <a:lstStyle/>
          <a:p>
            <a:r>
              <a:rPr lang="en-US" dirty="0">
                <a:latin typeface="+mn-lt"/>
              </a:rPr>
              <a:t>ESSA Resources</a:t>
            </a:r>
          </a:p>
        </p:txBody>
      </p:sp>
      <p:sp>
        <p:nvSpPr>
          <p:cNvPr id="4" name="Content Placeholder 3">
            <a:extLst>
              <a:ext uri="{FF2B5EF4-FFF2-40B4-BE49-F238E27FC236}">
                <a16:creationId xmlns:a16="http://schemas.microsoft.com/office/drawing/2014/main" id="{5537E2E7-63F4-3891-3C53-D6B0B54CFBBE}"/>
              </a:ext>
            </a:extLst>
          </p:cNvPr>
          <p:cNvSpPr>
            <a:spLocks noGrp="1"/>
          </p:cNvSpPr>
          <p:nvPr>
            <p:ph idx="1"/>
          </p:nvPr>
        </p:nvSpPr>
        <p:spPr/>
        <p:txBody>
          <a:bodyPr>
            <a:normAutofit fontScale="92500" lnSpcReduction="10000"/>
          </a:bodyPr>
          <a:lstStyle/>
          <a:p>
            <a:r>
              <a:rPr lang="en-US" dirty="0">
                <a:latin typeface="+mn-lt"/>
              </a:rPr>
              <a:t>Every Student Succeeds Act. 2015. 20 USC § 1001. </a:t>
            </a:r>
            <a:r>
              <a:rPr lang="en-US" dirty="0">
                <a:latin typeface="+mn-lt"/>
                <a:hlinkClick r:id="rId3"/>
              </a:rPr>
              <a:t>https://www.congress.gov/114/plaws/publ95/PLAW-114publ95.pdf</a:t>
            </a:r>
            <a:endParaRPr lang="en-US" dirty="0">
              <a:latin typeface="+mn-lt"/>
            </a:endParaRPr>
          </a:p>
          <a:p>
            <a:r>
              <a:rPr lang="en-US" dirty="0">
                <a:latin typeface="+mn-lt"/>
              </a:rPr>
              <a:t>US Department of Education. 2017. Every Student Succeeds Act: Assessments under Title 1, Part A &amp; Title 1, Part B: Summary of Final Regulations. </a:t>
            </a:r>
          </a:p>
          <a:p>
            <a:r>
              <a:rPr lang="en-US" dirty="0">
                <a:latin typeface="+mn-lt"/>
              </a:rPr>
              <a:t>Every Student Succeeds Act: Assessments under Title 1, Part A &amp; Title 1, Part B: Summary of Final Regulations (2017): </a:t>
            </a:r>
            <a:r>
              <a:rPr lang="en-US" dirty="0">
                <a:latin typeface="+mn-lt"/>
                <a:hlinkClick r:id="rId4"/>
              </a:rPr>
              <a:t>https://www2.ed.gov/policy/elsec/leg/essa/essaassessmentfactsheet1207.pdf</a:t>
            </a:r>
            <a:endParaRPr lang="en-US" dirty="0">
              <a:latin typeface="+mn-lt"/>
            </a:endParaRPr>
          </a:p>
          <a:p>
            <a:endParaRPr lang="en-US" dirty="0"/>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62</a:t>
            </a:fld>
            <a:endParaRPr lang="en-US" dirty="0"/>
          </a:p>
        </p:txBody>
      </p:sp>
    </p:spTree>
    <p:extLst>
      <p:ext uri="{BB962C8B-B14F-4D97-AF65-F5344CB8AC3E}">
        <p14:creationId xmlns:p14="http://schemas.microsoft.com/office/powerpoint/2010/main" val="2364125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SDE Contacts">
            <a:extLst>
              <a:ext uri="{FF2B5EF4-FFF2-40B4-BE49-F238E27FC236}">
                <a16:creationId xmlns:a16="http://schemas.microsoft.com/office/drawing/2014/main" id="{F03CAA23-4FCD-ABFF-FA8D-3226784D1B99}"/>
              </a:ext>
            </a:extLst>
          </p:cNvPr>
          <p:cNvSpPr>
            <a:spLocks noGrp="1"/>
          </p:cNvSpPr>
          <p:nvPr>
            <p:ph type="title"/>
          </p:nvPr>
        </p:nvSpPr>
        <p:spPr/>
        <p:txBody>
          <a:bodyPr>
            <a:normAutofit/>
          </a:bodyPr>
          <a:lstStyle/>
          <a:p>
            <a:r>
              <a:rPr lang="en-US" dirty="0"/>
              <a:t>CSDE Contacts</a:t>
            </a:r>
          </a:p>
        </p:txBody>
      </p:sp>
      <p:sp>
        <p:nvSpPr>
          <p:cNvPr id="3" name="Slide Number Placeholder 2">
            <a:extLst>
              <a:ext uri="{FF2B5EF4-FFF2-40B4-BE49-F238E27FC236}">
                <a16:creationId xmlns:a16="http://schemas.microsoft.com/office/drawing/2014/main" id="{603A482E-4BF5-6A8F-CEBB-17FD90E968B0}"/>
              </a:ext>
            </a:extLst>
          </p:cNvPr>
          <p:cNvSpPr>
            <a:spLocks noGrp="1"/>
          </p:cNvSpPr>
          <p:nvPr>
            <p:ph type="sldNum" sz="quarter" idx="12"/>
          </p:nvPr>
        </p:nvSpPr>
        <p:spPr/>
        <p:txBody>
          <a:bodyPr/>
          <a:lstStyle/>
          <a:p>
            <a:fld id="{24496B1A-CBF2-C54D-B723-E625441D0ED7}" type="slidenum">
              <a:rPr lang="en-US" smtClean="0"/>
              <a:t>63</a:t>
            </a:fld>
            <a:endParaRPr lang="en-US" dirty="0"/>
          </a:p>
        </p:txBody>
      </p:sp>
      <p:graphicFrame>
        <p:nvGraphicFramePr>
          <p:cNvPr id="9" name="Table 9">
            <a:extLst>
              <a:ext uri="{FF2B5EF4-FFF2-40B4-BE49-F238E27FC236}">
                <a16:creationId xmlns:a16="http://schemas.microsoft.com/office/drawing/2014/main" id="{F26C2E07-6329-674A-103A-D3DB004CDC95}"/>
              </a:ext>
            </a:extLst>
          </p:cNvPr>
          <p:cNvGraphicFramePr>
            <a:graphicFrameLocks noGrp="1"/>
          </p:cNvGraphicFramePr>
          <p:nvPr>
            <p:ph idx="1"/>
            <p:extLst>
              <p:ext uri="{D42A27DB-BD31-4B8C-83A1-F6EECF244321}">
                <p14:modId xmlns:p14="http://schemas.microsoft.com/office/powerpoint/2010/main" val="797310555"/>
              </p:ext>
            </p:extLst>
          </p:nvPr>
        </p:nvGraphicFramePr>
        <p:xfrm>
          <a:off x="838200" y="2126134"/>
          <a:ext cx="10515600" cy="3937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42016130"/>
                    </a:ext>
                  </a:extLst>
                </a:gridCol>
                <a:gridCol w="5257800">
                  <a:extLst>
                    <a:ext uri="{9D8B030D-6E8A-4147-A177-3AD203B41FA5}">
                      <a16:colId xmlns:a16="http://schemas.microsoft.com/office/drawing/2014/main" val="741984266"/>
                    </a:ext>
                  </a:extLst>
                </a:gridCol>
              </a:tblGrid>
              <a:tr h="370840">
                <a:tc>
                  <a:txBody>
                    <a:bodyPr/>
                    <a:lstStyle/>
                    <a:p>
                      <a:r>
                        <a:rPr lang="en-US" dirty="0"/>
                        <a:t>Performance Office</a:t>
                      </a:r>
                    </a:p>
                  </a:txBody>
                  <a:tcPr/>
                </a:tc>
                <a:tc>
                  <a:txBody>
                    <a:bodyPr/>
                    <a:lstStyle/>
                    <a:p>
                      <a:r>
                        <a:rPr lang="en-US" dirty="0"/>
                        <a:t>Bureau of Special Education</a:t>
                      </a:r>
                    </a:p>
                  </a:txBody>
                  <a:tcPr/>
                </a:tc>
                <a:extLst>
                  <a:ext uri="{0D108BD9-81ED-4DB2-BD59-A6C34878D82A}">
                    <a16:rowId xmlns:a16="http://schemas.microsoft.com/office/drawing/2014/main" val="1500728343"/>
                  </a:ext>
                </a:extLst>
              </a:tr>
              <a:tr h="0">
                <a:tc>
                  <a:txBody>
                    <a:bodyPr/>
                    <a:lstStyle/>
                    <a:p>
                      <a:pPr lvl="0" algn="ctr">
                        <a:lnSpc>
                          <a:spcPct val="100000"/>
                        </a:lnSpc>
                        <a:spcBef>
                          <a:spcPts val="0"/>
                        </a:spcBef>
                        <a:spcAft>
                          <a:spcPts val="0"/>
                        </a:spcAft>
                        <a:buNone/>
                      </a:pPr>
                      <a:r>
                        <a:rPr lang="en-US" sz="1800" b="0" i="0" u="none" strike="noStrike" noProof="0" dirty="0">
                          <a:solidFill>
                            <a:srgbClr val="000000"/>
                          </a:solidFill>
                          <a:latin typeface="+mn-lt"/>
                        </a:rPr>
                        <a:t>Abe Krisst, Bureau Chief</a:t>
                      </a:r>
                      <a:br>
                        <a:rPr lang="en-US" sz="1800" b="0" i="0" u="none" strike="noStrike" noProof="0" dirty="0">
                          <a:solidFill>
                            <a:srgbClr val="000000"/>
                          </a:solidFill>
                          <a:latin typeface="+mn-lt"/>
                        </a:rPr>
                      </a:br>
                      <a:r>
                        <a:rPr lang="en-US" sz="1800" b="0" i="0" u="none" strike="noStrike" noProof="0" dirty="0">
                          <a:solidFill>
                            <a:srgbClr val="000000"/>
                          </a:solidFill>
                          <a:latin typeface="+mn-lt"/>
                        </a:rPr>
                        <a:t>Phone: 860-713-6894</a:t>
                      </a:r>
                      <a:endParaRPr lang="en-US" sz="1800" b="0" dirty="0">
                        <a:latin typeface="+mn-lt"/>
                      </a:endParaRPr>
                    </a:p>
                    <a:p>
                      <a:pPr lvl="0" algn="ctr">
                        <a:lnSpc>
                          <a:spcPct val="100000"/>
                        </a:lnSpc>
                        <a:spcBef>
                          <a:spcPts val="0"/>
                        </a:spcBef>
                        <a:spcAft>
                          <a:spcPts val="0"/>
                        </a:spcAft>
                        <a:buNone/>
                      </a:pPr>
                      <a:r>
                        <a:rPr lang="en-US" sz="1800" b="0" i="0" u="none" strike="noStrike" noProof="0" dirty="0">
                          <a:solidFill>
                            <a:srgbClr val="000000"/>
                          </a:solidFill>
                          <a:latin typeface="+mn-lt"/>
                        </a:rPr>
                        <a:t>Mobile Phone: 860-690-0650</a:t>
                      </a:r>
                      <a:endParaRPr lang="en-US" sz="1800" dirty="0">
                        <a:latin typeface="+mn-lt"/>
                      </a:endParaRPr>
                    </a:p>
                    <a:p>
                      <a:pPr lvl="0" algn="ctr">
                        <a:lnSpc>
                          <a:spcPct val="100000"/>
                        </a:lnSpc>
                        <a:spcBef>
                          <a:spcPts val="0"/>
                        </a:spcBef>
                        <a:spcAft>
                          <a:spcPts val="0"/>
                        </a:spcAft>
                        <a:buNone/>
                      </a:pPr>
                      <a:r>
                        <a:rPr lang="en-US" sz="1800" b="0" i="0" u="none" strike="noStrike" noProof="0" dirty="0">
                          <a:solidFill>
                            <a:srgbClr val="000000"/>
                          </a:solidFill>
                          <a:latin typeface="+mn-lt"/>
                        </a:rPr>
                        <a:t>Email: </a:t>
                      </a:r>
                      <a:r>
                        <a:rPr lang="en-US" sz="1800" b="0" i="0" u="none" strike="noStrike" noProof="0" dirty="0">
                          <a:solidFill>
                            <a:srgbClr val="467886"/>
                          </a:solidFill>
                          <a:latin typeface="+mn-lt"/>
                          <a:hlinkClick r:id="rId3"/>
                        </a:rPr>
                        <a:t>Abe.Krisst@ct.gov</a:t>
                      </a:r>
                      <a:endParaRPr lang="en-US" dirty="0"/>
                    </a:p>
                  </a:txBody>
                  <a:tcPr/>
                </a:tc>
                <a:tc>
                  <a:txBody>
                    <a:bodyPr/>
                    <a:lstStyle/>
                    <a:p>
                      <a:pPr lvl="0" algn="ctr">
                        <a:lnSpc>
                          <a:spcPct val="100000"/>
                        </a:lnSpc>
                        <a:spcBef>
                          <a:spcPts val="0"/>
                        </a:spcBef>
                        <a:spcAft>
                          <a:spcPts val="0"/>
                        </a:spcAft>
                      </a:pPr>
                      <a:r>
                        <a:rPr lang="fr-FR" sz="2000" dirty="0"/>
                        <a:t>Bryan </a:t>
                      </a:r>
                      <a:r>
                        <a:rPr lang="fr-FR" sz="1800" b="0" i="0" u="none" strike="noStrike" noProof="0" dirty="0">
                          <a:solidFill>
                            <a:srgbClr val="000000"/>
                          </a:solidFill>
                          <a:latin typeface="+mn-lt"/>
                        </a:rPr>
                        <a:t>Klimkiewicz, Special Education Division Director</a:t>
                      </a:r>
                      <a:endParaRPr lang="fr-FR" sz="1800" dirty="0"/>
                    </a:p>
                    <a:p>
                      <a:pPr lvl="0" algn="ctr">
                        <a:lnSpc>
                          <a:spcPct val="100000"/>
                        </a:lnSpc>
                        <a:spcBef>
                          <a:spcPts val="0"/>
                        </a:spcBef>
                        <a:spcAft>
                          <a:spcPts val="0"/>
                        </a:spcAft>
                        <a:buNone/>
                      </a:pPr>
                      <a:r>
                        <a:rPr lang="fr-FR" sz="1800" b="0" i="0" u="none" strike="noStrike" noProof="0" dirty="0">
                          <a:solidFill>
                            <a:srgbClr val="000000"/>
                          </a:solidFill>
                          <a:latin typeface="+mn-lt"/>
                        </a:rPr>
                        <a:t>Phone: 860-713-6910</a:t>
                      </a:r>
                      <a:endParaRPr lang="fr-FR" sz="1800" dirty="0"/>
                    </a:p>
                    <a:p>
                      <a:pPr lvl="0" algn="ctr">
                        <a:lnSpc>
                          <a:spcPct val="100000"/>
                        </a:lnSpc>
                        <a:spcBef>
                          <a:spcPts val="0"/>
                        </a:spcBef>
                        <a:spcAft>
                          <a:spcPts val="0"/>
                        </a:spcAft>
                        <a:buNone/>
                      </a:pPr>
                      <a:r>
                        <a:rPr lang="fr-FR" sz="1800" b="0" i="0" u="none" strike="noStrike" noProof="0" dirty="0">
                          <a:solidFill>
                            <a:srgbClr val="215E99"/>
                          </a:solidFill>
                          <a:latin typeface="+mn-lt"/>
                          <a:hlinkClick r:id="rId4"/>
                        </a:rPr>
                        <a:t>Bryan.Klimkiewicz@ct.gov</a:t>
                      </a:r>
                      <a:endParaRPr lang="en-US" dirty="0"/>
                    </a:p>
                  </a:txBody>
                  <a:tcPr/>
                </a:tc>
                <a:extLst>
                  <a:ext uri="{0D108BD9-81ED-4DB2-BD59-A6C34878D82A}">
                    <a16:rowId xmlns:a16="http://schemas.microsoft.com/office/drawing/2014/main" val="1016507931"/>
                  </a:ext>
                </a:extLst>
              </a:tr>
              <a:tr h="178623">
                <a:tc>
                  <a:txBody>
                    <a:bodyPr/>
                    <a:lstStyle/>
                    <a:p>
                      <a:pPr lvl="0" algn="ctr">
                        <a:lnSpc>
                          <a:spcPct val="100000"/>
                        </a:lnSpc>
                        <a:spcBef>
                          <a:spcPts val="0"/>
                        </a:spcBef>
                        <a:spcAft>
                          <a:spcPts val="0"/>
                        </a:spcAft>
                        <a:buNone/>
                      </a:pPr>
                      <a:r>
                        <a:rPr lang="en-US" sz="1800" b="0" i="0" u="none" strike="noStrike" noProof="0" dirty="0">
                          <a:solidFill>
                            <a:schemeClr val="tx1"/>
                          </a:solidFill>
                          <a:latin typeface="+mn-lt"/>
                        </a:rPr>
                        <a:t>Deirdre Ducharme, Education Consultant</a:t>
                      </a:r>
                      <a:endParaRPr lang="en-US" sz="1800" b="0" i="0" u="none" strike="noStrike" noProof="0" dirty="0">
                        <a:latin typeface="+mn-lt"/>
                      </a:endParaRPr>
                    </a:p>
                    <a:p>
                      <a:pPr lvl="0" algn="ctr">
                        <a:lnSpc>
                          <a:spcPct val="100000"/>
                        </a:lnSpc>
                        <a:spcBef>
                          <a:spcPts val="0"/>
                        </a:spcBef>
                        <a:spcAft>
                          <a:spcPts val="0"/>
                        </a:spcAft>
                        <a:buNone/>
                      </a:pPr>
                      <a:r>
                        <a:rPr lang="en-US" sz="1800" b="0" i="0" u="none" strike="noStrike" noProof="0" dirty="0">
                          <a:solidFill>
                            <a:schemeClr val="tx1"/>
                          </a:solidFill>
                          <a:latin typeface="+mn-lt"/>
                        </a:rPr>
                        <a:t>Special Populations</a:t>
                      </a:r>
                      <a:endParaRPr lang="en-US" sz="1800" b="0" i="0" u="none" strike="noStrike" noProof="0" dirty="0">
                        <a:latin typeface="+mn-lt"/>
                      </a:endParaRPr>
                    </a:p>
                    <a:p>
                      <a:pPr lvl="0" algn="ctr">
                        <a:lnSpc>
                          <a:spcPct val="100000"/>
                        </a:lnSpc>
                        <a:spcBef>
                          <a:spcPts val="0"/>
                        </a:spcBef>
                        <a:spcAft>
                          <a:spcPts val="0"/>
                        </a:spcAft>
                        <a:buNone/>
                      </a:pPr>
                      <a:r>
                        <a:rPr lang="en-US" sz="1800" b="0" i="0" u="none" strike="noStrike" noProof="0" dirty="0">
                          <a:solidFill>
                            <a:schemeClr val="tx1"/>
                          </a:solidFill>
                          <a:latin typeface="+mn-lt"/>
                        </a:rPr>
                        <a:t>Direct line: 860-713-6859</a:t>
                      </a:r>
                      <a:endParaRPr lang="en-US" sz="1800" b="0" i="0" u="none" strike="noStrike" noProof="0" dirty="0">
                        <a:latin typeface="+mn-lt"/>
                      </a:endParaRPr>
                    </a:p>
                    <a:p>
                      <a:pPr lvl="0" algn="ctr">
                        <a:lnSpc>
                          <a:spcPct val="100000"/>
                        </a:lnSpc>
                        <a:spcBef>
                          <a:spcPts val="0"/>
                        </a:spcBef>
                        <a:spcAft>
                          <a:spcPts val="0"/>
                        </a:spcAft>
                        <a:buNone/>
                      </a:pPr>
                      <a:r>
                        <a:rPr lang="en-US" sz="1800" b="0" i="0" u="none" strike="noStrike" noProof="0" dirty="0">
                          <a:solidFill>
                            <a:schemeClr val="tx1"/>
                          </a:solidFill>
                          <a:latin typeface="+mn-lt"/>
                        </a:rPr>
                        <a:t>Email: </a:t>
                      </a:r>
                      <a:r>
                        <a:rPr lang="en-US" sz="1800" b="0" i="0" u="none" strike="noStrike" noProof="0" dirty="0">
                          <a:solidFill>
                            <a:schemeClr val="tx1"/>
                          </a:solidFill>
                          <a:latin typeface="+mn-lt"/>
                          <a:hlinkClick r:id="rId5"/>
                        </a:rPr>
                        <a:t>D</a:t>
                      </a:r>
                      <a:r>
                        <a:rPr lang="en-US" sz="1800" b="0" i="0" u="none" strike="noStrike" noProof="0" dirty="0">
                          <a:solidFill>
                            <a:schemeClr val="tx1"/>
                          </a:solidFill>
                          <a:hlinkClick r:id="rId5"/>
                        </a:rPr>
                        <a:t>eirdre.Ducharme@ct.gov</a:t>
                      </a:r>
                      <a:endParaRPr lang="en-US" dirty="0"/>
                    </a:p>
                  </a:txBody>
                  <a:tcPr/>
                </a:tc>
                <a:tc>
                  <a:txBody>
                    <a:bodyPr/>
                    <a:lstStyle/>
                    <a:p>
                      <a:pPr algn="ctr"/>
                      <a:r>
                        <a:rPr lang="en-US" sz="1800" dirty="0"/>
                        <a:t>Ashley DiGangi, Associate Education Specialist</a:t>
                      </a:r>
                    </a:p>
                    <a:p>
                      <a:pPr algn="ctr"/>
                      <a:r>
                        <a:rPr lang="en-US" sz="1800" dirty="0"/>
                        <a:t>Phone: 860-</a:t>
                      </a:r>
                      <a:r>
                        <a:rPr lang="en-US" sz="1800" kern="1200" dirty="0">
                          <a:solidFill>
                            <a:schemeClr val="dk1"/>
                          </a:solidFill>
                          <a:effectLst/>
                          <a:latin typeface="+mn-lt"/>
                          <a:ea typeface="+mn-ea"/>
                          <a:cs typeface="+mn-cs"/>
                        </a:rPr>
                        <a:t>713-6501</a:t>
                      </a:r>
                      <a:endParaRPr lang="en-US" sz="1800" dirty="0"/>
                    </a:p>
                    <a:p>
                      <a:pPr lvl="0" algn="ctr">
                        <a:buNone/>
                      </a:pPr>
                      <a:r>
                        <a:rPr lang="en-US" sz="1800" dirty="0"/>
                        <a:t> Email: </a:t>
                      </a:r>
                      <a:r>
                        <a:rPr lang="en-US" sz="1800" dirty="0">
                          <a:hlinkClick r:id="rId6"/>
                        </a:rPr>
                        <a:t>Ashley.Digangi@ct.gov</a:t>
                      </a:r>
                      <a:endParaRPr lang="en-US" dirty="0"/>
                    </a:p>
                  </a:txBody>
                  <a:tcPr/>
                </a:tc>
                <a:extLst>
                  <a:ext uri="{0D108BD9-81ED-4DB2-BD59-A6C34878D82A}">
                    <a16:rowId xmlns:a16="http://schemas.microsoft.com/office/drawing/2014/main" val="1450983822"/>
                  </a:ext>
                </a:extLst>
              </a:tr>
              <a:tr h="370840">
                <a:tc>
                  <a:txBody>
                    <a:bodyPr/>
                    <a:lstStyle/>
                    <a:p>
                      <a:pPr lvl="0" algn="ctr">
                        <a:lnSpc>
                          <a:spcPct val="100000"/>
                        </a:lnSpc>
                        <a:spcBef>
                          <a:spcPts val="0"/>
                        </a:spcBef>
                        <a:spcAft>
                          <a:spcPts val="0"/>
                        </a:spcAft>
                        <a:buNone/>
                      </a:pPr>
                      <a:r>
                        <a:rPr lang="en-US" sz="1800" b="0" i="0" u="none" strike="noStrike" noProof="0" dirty="0">
                          <a:solidFill>
                            <a:schemeClr val="tx1"/>
                          </a:solidFill>
                          <a:latin typeface="+mn-lt"/>
                        </a:rPr>
                        <a:t>Katie Seifert, Associate Education Consultant</a:t>
                      </a:r>
                      <a:endParaRPr lang="en-US" sz="1800" b="0" dirty="0">
                        <a:solidFill>
                          <a:schemeClr val="tx1"/>
                        </a:solidFill>
                        <a:latin typeface="+mn-lt"/>
                      </a:endParaRPr>
                    </a:p>
                    <a:p>
                      <a:pPr lvl="0" algn="ctr">
                        <a:lnSpc>
                          <a:spcPct val="100000"/>
                        </a:lnSpc>
                        <a:spcBef>
                          <a:spcPts val="0"/>
                        </a:spcBef>
                        <a:spcAft>
                          <a:spcPts val="0"/>
                        </a:spcAft>
                        <a:buNone/>
                      </a:pPr>
                      <a:r>
                        <a:rPr lang="en-US" sz="1800" b="0" i="0" u="none" strike="noStrike" noProof="0" dirty="0">
                          <a:solidFill>
                            <a:schemeClr val="tx1"/>
                          </a:solidFill>
                          <a:latin typeface="+mn-lt"/>
                        </a:rPr>
                        <a:t>Special Populations</a:t>
                      </a:r>
                      <a:endParaRPr lang="en-US" sz="1400" b="0" dirty="0">
                        <a:solidFill>
                          <a:schemeClr val="tx1"/>
                        </a:solidFill>
                        <a:latin typeface="+mn-lt"/>
                      </a:endParaRPr>
                    </a:p>
                    <a:p>
                      <a:pPr lvl="0" algn="ctr">
                        <a:lnSpc>
                          <a:spcPct val="100000"/>
                        </a:lnSpc>
                        <a:spcBef>
                          <a:spcPts val="0"/>
                        </a:spcBef>
                        <a:spcAft>
                          <a:spcPts val="0"/>
                        </a:spcAft>
                        <a:buNone/>
                      </a:pPr>
                      <a:r>
                        <a:rPr lang="en-US" sz="1800" b="0" i="0" u="none" strike="noStrike" noProof="0" dirty="0">
                          <a:solidFill>
                            <a:schemeClr val="tx1"/>
                          </a:solidFill>
                          <a:latin typeface="+mn-lt"/>
                        </a:rPr>
                        <a:t>Direct line: 860-713-6722</a:t>
                      </a:r>
                      <a:endParaRPr lang="en-US" sz="1800" b="0" dirty="0">
                        <a:solidFill>
                          <a:schemeClr val="tx1"/>
                        </a:solidFill>
                        <a:latin typeface="+mn-lt"/>
                      </a:endParaRPr>
                    </a:p>
                    <a:p>
                      <a:pPr lvl="0" algn="ctr">
                        <a:lnSpc>
                          <a:spcPct val="100000"/>
                        </a:lnSpc>
                        <a:spcBef>
                          <a:spcPts val="0"/>
                        </a:spcBef>
                        <a:spcAft>
                          <a:spcPts val="0"/>
                        </a:spcAft>
                        <a:buNone/>
                      </a:pPr>
                      <a:r>
                        <a:rPr lang="en-US" sz="1800" b="0" i="0" u="none" strike="noStrike" noProof="0" dirty="0">
                          <a:solidFill>
                            <a:schemeClr val="tx1"/>
                          </a:solidFill>
                          <a:latin typeface="+mn-lt"/>
                        </a:rPr>
                        <a:t>Email: </a:t>
                      </a:r>
                      <a:r>
                        <a:rPr lang="en-US" sz="1800" b="0" i="0" u="sng" strike="noStrike" noProof="0" dirty="0">
                          <a:solidFill>
                            <a:srgbClr val="1E72C7"/>
                          </a:solidFill>
                          <a:latin typeface="+mn-lt"/>
                          <a:hlinkClick r:id="rId7">
                            <a:extLst>
                              <a:ext uri="{A12FA001-AC4F-418D-AE19-62706E023703}">
                                <ahyp:hlinkClr xmlns:ahyp="http://schemas.microsoft.com/office/drawing/2018/hyperlinkcolor" val="tx"/>
                              </a:ext>
                            </a:extLst>
                          </a:hlinkClick>
                        </a:rPr>
                        <a:t>Katherine.Seifert@ct.gov</a:t>
                      </a:r>
                      <a:r>
                        <a:rPr lang="en-US" sz="1800" b="0" i="0" u="none" strike="noStrike" noProof="0" dirty="0">
                          <a:solidFill>
                            <a:srgbClr val="1E72C7"/>
                          </a:solidFill>
                          <a:latin typeface="+mn-lt"/>
                        </a:rPr>
                        <a:t>  </a:t>
                      </a:r>
                      <a:endParaRPr lang="en-US" dirty="0"/>
                    </a:p>
                  </a:txBody>
                  <a:tcPr/>
                </a:tc>
                <a:tc>
                  <a:txBody>
                    <a:bodyPr/>
                    <a:lstStyle/>
                    <a:p>
                      <a:pPr algn="ctr"/>
                      <a:r>
                        <a:rPr lang="fr-FR" sz="1800" dirty="0"/>
                        <a:t>Nicole Deal, Education Consultant</a:t>
                      </a:r>
                    </a:p>
                    <a:p>
                      <a:pPr lvl="0" algn="ctr">
                        <a:buNone/>
                      </a:pPr>
                      <a:r>
                        <a:rPr lang="en-US" sz="1800" b="0" i="0" u="none" strike="noStrike" noProof="0" dirty="0">
                          <a:solidFill>
                            <a:schemeClr val="tx1"/>
                          </a:solidFill>
                          <a:latin typeface="+mn-lt"/>
                        </a:rPr>
                        <a:t>Bureau of Special Education</a:t>
                      </a:r>
                      <a:endParaRPr lang="en-US" sz="1800" b="0" dirty="0">
                        <a:solidFill>
                          <a:schemeClr val="tx1"/>
                        </a:solidFill>
                      </a:endParaRPr>
                    </a:p>
                    <a:p>
                      <a:pPr lvl="0" algn="ctr">
                        <a:buNone/>
                      </a:pPr>
                      <a:r>
                        <a:rPr lang="fr-FR" sz="1800" dirty="0"/>
                        <a:t>Phone: 860-713-6943</a:t>
                      </a:r>
                      <a:endParaRPr lang="fr-FR" dirty="0"/>
                    </a:p>
                    <a:p>
                      <a:pPr lvl="0" algn="ctr">
                        <a:buNone/>
                      </a:pPr>
                      <a:r>
                        <a:rPr lang="fr-FR" sz="1800" dirty="0"/>
                        <a:t>Email: </a:t>
                      </a:r>
                      <a:r>
                        <a:rPr lang="fr-FR" sz="1800" dirty="0">
                          <a:hlinkClick r:id="rId8"/>
                        </a:rPr>
                        <a:t>Nicole.Deal@ct.gov</a:t>
                      </a:r>
                      <a:endParaRPr lang="fr-FR" sz="1800" dirty="0"/>
                    </a:p>
                  </a:txBody>
                  <a:tcPr/>
                </a:tc>
                <a:extLst>
                  <a:ext uri="{0D108BD9-81ED-4DB2-BD59-A6C34878D82A}">
                    <a16:rowId xmlns:a16="http://schemas.microsoft.com/office/drawing/2014/main" val="3974045984"/>
                  </a:ext>
                </a:extLst>
              </a:tr>
            </a:tbl>
          </a:graphicData>
        </a:graphic>
      </p:graphicFrame>
    </p:spTree>
    <p:extLst>
      <p:ext uri="{BB962C8B-B14F-4D97-AF65-F5344CB8AC3E}">
        <p14:creationId xmlns:p14="http://schemas.microsoft.com/office/powerpoint/2010/main" val="3663283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Resources">
            <a:extLst>
              <a:ext uri="{FF2B5EF4-FFF2-40B4-BE49-F238E27FC236}">
                <a16:creationId xmlns:a16="http://schemas.microsoft.com/office/drawing/2014/main" id="{3C309DFC-3EA6-77A1-40B8-2645D25785E0}"/>
              </a:ext>
            </a:extLst>
          </p:cNvPr>
          <p:cNvSpPr>
            <a:spLocks noGrp="1"/>
          </p:cNvSpPr>
          <p:nvPr>
            <p:ph type="title"/>
          </p:nvPr>
        </p:nvSpPr>
        <p:spPr/>
        <p:txBody>
          <a:bodyPr>
            <a:normAutofit/>
          </a:bodyPr>
          <a:lstStyle/>
          <a:p>
            <a:r>
              <a:rPr lang="en-US" dirty="0">
                <a:latin typeface="+mn-lt"/>
              </a:rPr>
              <a:t>Thank You for Your Participation!</a:t>
            </a:r>
          </a:p>
        </p:txBody>
      </p:sp>
      <p:sp>
        <p:nvSpPr>
          <p:cNvPr id="8" name="Slide Number Placeholder 7">
            <a:extLst>
              <a:ext uri="{FF2B5EF4-FFF2-40B4-BE49-F238E27FC236}">
                <a16:creationId xmlns:a16="http://schemas.microsoft.com/office/drawing/2014/main" id="{528CBB43-2401-B616-ABBB-EC50993C61A3}"/>
              </a:ext>
            </a:extLst>
          </p:cNvPr>
          <p:cNvSpPr>
            <a:spLocks noGrp="1"/>
          </p:cNvSpPr>
          <p:nvPr>
            <p:ph type="sldNum" sz="quarter" idx="12"/>
          </p:nvPr>
        </p:nvSpPr>
        <p:spPr/>
        <p:txBody>
          <a:bodyPr/>
          <a:lstStyle/>
          <a:p>
            <a:fld id="{24496B1A-CBF2-C54D-B723-E625441D0ED7}" type="slidenum">
              <a:rPr lang="en-US" smtClean="0"/>
              <a:t>64</a:t>
            </a:fld>
            <a:endParaRPr lang="en-US" dirty="0"/>
          </a:p>
        </p:txBody>
      </p:sp>
    </p:spTree>
    <p:extLst>
      <p:ext uri="{BB962C8B-B14F-4D97-AF65-F5344CB8AC3E}">
        <p14:creationId xmlns:p14="http://schemas.microsoft.com/office/powerpoint/2010/main" val="108932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icipation - Connecticut General Statutes 10-14n ​​Act (IDEA)​">
            <a:extLst>
              <a:ext uri="{FF2B5EF4-FFF2-40B4-BE49-F238E27FC236}">
                <a16:creationId xmlns:a16="http://schemas.microsoft.com/office/drawing/2014/main" id="{86426657-29EE-7472-5B86-1CD167E11EB7}"/>
              </a:ext>
            </a:extLst>
          </p:cNvPr>
          <p:cNvSpPr>
            <a:spLocks noGrp="1"/>
          </p:cNvSpPr>
          <p:nvPr>
            <p:ph type="title"/>
          </p:nvPr>
        </p:nvSpPr>
        <p:spPr>
          <a:xfrm>
            <a:off x="838199" y="1379983"/>
            <a:ext cx="10616231" cy="1037135"/>
          </a:xfrm>
        </p:spPr>
        <p:txBody>
          <a:bodyPr/>
          <a:lstStyle/>
          <a:p>
            <a:r>
              <a:rPr lang="en-US" b="1" i="0" u="none" strike="noStrike" dirty="0">
                <a:effectLst/>
                <a:latin typeface="Calibri" panose="020F0502020204030204" pitchFamily="34" charset="0"/>
              </a:rPr>
              <a:t>Participation - Connecticut General Statutes 10-14n </a:t>
            </a:r>
            <a:r>
              <a:rPr lang="en-US" b="0" i="0" u="none" strike="noStrike" dirty="0">
                <a:effectLst/>
                <a:latin typeface="Calibri" panose="020F0502020204030204" pitchFamily="34" charset="0"/>
              </a:rPr>
              <a:t>​</a:t>
            </a:r>
            <a:r>
              <a:rPr lang="en-US" b="0" i="0" dirty="0">
                <a:effectLst/>
                <a:latin typeface="Calibri" panose="020F0502020204030204" pitchFamily="34" charset="0"/>
              </a:rPr>
              <a:t>​</a:t>
            </a:r>
            <a:r>
              <a:rPr lang="en-US" b="1" i="0" u="none" strike="noStrike" dirty="0">
                <a:effectLst/>
                <a:latin typeface="Calibri" panose="020F0502020204030204" pitchFamily="34" charset="0"/>
              </a:rPr>
              <a:t>Act (IDEA)</a:t>
            </a:r>
            <a:r>
              <a:rPr lang="en-US" b="0" i="0" dirty="0">
                <a:effectLst/>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AF8A6FDB-062C-9F76-D92E-EC65E010869C}"/>
              </a:ext>
            </a:extLst>
          </p:cNvPr>
          <p:cNvSpPr>
            <a:spLocks noGrp="1"/>
          </p:cNvSpPr>
          <p:nvPr>
            <p:ph idx="1"/>
          </p:nvPr>
        </p:nvSpPr>
        <p:spPr/>
        <p:txBody>
          <a:bodyPr>
            <a:normAutofit lnSpcReduction="10000"/>
          </a:bodyPr>
          <a:lstStyle/>
          <a:p>
            <a:pPr marL="0" indent="0" algn="l" rtl="0" fontAlgn="base">
              <a:buNone/>
            </a:pPr>
            <a:r>
              <a:rPr lang="en-US" b="0" i="0" u="none" strike="noStrike" dirty="0">
                <a:solidFill>
                  <a:srgbClr val="000000"/>
                </a:solidFill>
                <a:effectLst/>
                <a:latin typeface="Calibri" panose="020F0502020204030204" pitchFamily="34" charset="0"/>
              </a:rPr>
              <a:t>(b) (1) For the school year commencing July 1, 2015, and each school year thereafter, each student enrolled in grades three to eight, inclusive, and grade eleven in any public school shall, annually, take a mastery examination in reading, writing and mathematics during the regular school day.</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r>
              <a:rPr lang="en-US" b="0" i="0" dirty="0">
                <a:solidFill>
                  <a:srgbClr val="000000"/>
                </a:solidFill>
                <a:effectLst/>
                <a:latin typeface="Calibri" panose="020F0502020204030204" pitchFamily="34" charset="0"/>
              </a:rPr>
              <a:t>​</a:t>
            </a:r>
            <a:r>
              <a:rPr lang="en-US" b="0" i="0" u="none" strike="noStrike" dirty="0">
                <a:solidFill>
                  <a:srgbClr val="000000"/>
                </a:solidFill>
                <a:effectLst/>
                <a:latin typeface="Calibri" panose="020F0502020204030204" pitchFamily="34" charset="0"/>
              </a:rPr>
              <a:t>(3) For the school year commencing July 1, 2018, and each school year thereafter, each student enrolled in grades five, eight, and eleven in any public school shall annually take a state-wide mastery examination in science during the regular school day.</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D7AD0669-2BD6-DB59-8529-FCF3A4272006}"/>
              </a:ext>
            </a:extLst>
          </p:cNvPr>
          <p:cNvSpPr>
            <a:spLocks noGrp="1"/>
          </p:cNvSpPr>
          <p:nvPr>
            <p:ph type="sldNum" sz="quarter" idx="12"/>
          </p:nvPr>
        </p:nvSpPr>
        <p:spPr/>
        <p:txBody>
          <a:bodyPr/>
          <a:lstStyle/>
          <a:p>
            <a:fld id="{24496B1A-CBF2-C54D-B723-E625441D0ED7}" type="slidenum">
              <a:rPr lang="en-US" smtClean="0"/>
              <a:t>7</a:t>
            </a:fld>
            <a:endParaRPr lang="en-US" dirty="0"/>
          </a:p>
        </p:txBody>
      </p:sp>
    </p:spTree>
    <p:extLst>
      <p:ext uri="{BB962C8B-B14F-4D97-AF65-F5344CB8AC3E}">
        <p14:creationId xmlns:p14="http://schemas.microsoft.com/office/powerpoint/2010/main" val="168185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eneral Principles of Inclusive Education​">
            <a:extLst>
              <a:ext uri="{FF2B5EF4-FFF2-40B4-BE49-F238E27FC236}">
                <a16:creationId xmlns:a16="http://schemas.microsoft.com/office/drawing/2014/main" id="{4A82B7EB-C6F6-FC73-4817-6962D054B6C4}"/>
              </a:ext>
            </a:extLst>
          </p:cNvPr>
          <p:cNvSpPr>
            <a:spLocks noGrp="1"/>
          </p:cNvSpPr>
          <p:nvPr>
            <p:ph type="title"/>
          </p:nvPr>
        </p:nvSpPr>
        <p:spPr/>
        <p:txBody>
          <a:bodyPr/>
          <a:lstStyle/>
          <a:p>
            <a:r>
              <a:rPr lang="en-US" b="1" i="0" u="none" strike="noStrike" dirty="0">
                <a:effectLst/>
                <a:latin typeface="Calibri" panose="020F0502020204030204" pitchFamily="34" charset="0"/>
              </a:rPr>
              <a:t>General Principles of Inclusive Education</a:t>
            </a:r>
            <a:r>
              <a:rPr lang="en-US" b="0" i="0" dirty="0">
                <a:effectLst/>
                <a:latin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921A75AE-CA1A-FD84-F605-0CF96E260219}"/>
              </a:ext>
            </a:extLst>
          </p:cNvPr>
          <p:cNvSpPr>
            <a:spLocks noGrp="1"/>
          </p:cNvSpPr>
          <p:nvPr>
            <p:ph idx="1"/>
          </p:nvPr>
        </p:nvSpPr>
        <p:spPr>
          <a:xfrm>
            <a:off x="838200" y="2234912"/>
            <a:ext cx="10515600" cy="3523410"/>
          </a:xfrm>
        </p:spPr>
        <p:txBody>
          <a:bodyPr>
            <a:normAutofit lnSpcReduction="10000"/>
          </a:bodyPr>
          <a:lstStyle/>
          <a:p>
            <a:pPr algn="l" rtl="0" fontAlgn="base">
              <a:buFont typeface="Arial" panose="020B0604020202020204" pitchFamily="34" charset="0"/>
              <a:buChar char="•"/>
            </a:pPr>
            <a:r>
              <a:rPr lang="en-US" b="0" i="0" u="none" strike="noStrike" dirty="0">
                <a:solidFill>
                  <a:srgbClr val="000000"/>
                </a:solidFill>
                <a:effectLst/>
                <a:latin typeface="+mn-lt"/>
              </a:rPr>
              <a:t>Every student is an integral part of the general education community.</a:t>
            </a:r>
            <a:r>
              <a:rPr lang="en-US" b="0" i="0" dirty="0">
                <a:solidFill>
                  <a:srgbClr val="000000"/>
                </a:solidFill>
                <a:effectLst/>
                <a:latin typeface="+mn-lt"/>
              </a:rPr>
              <a:t>​</a:t>
            </a:r>
          </a:p>
          <a:p>
            <a:pPr algn="l" rtl="0" fontAlgn="base">
              <a:buFont typeface="Arial" panose="020B0604020202020204" pitchFamily="34" charset="0"/>
              <a:buChar char="•"/>
            </a:pPr>
            <a:r>
              <a:rPr lang="en-US" b="0" i="0" u="none" strike="noStrike" dirty="0">
                <a:solidFill>
                  <a:srgbClr val="000000"/>
                </a:solidFill>
                <a:effectLst/>
                <a:latin typeface="+mn-lt"/>
              </a:rPr>
              <a:t>Students thrive and succeed when they are valued and actively engaged in their classroom and school communities.</a:t>
            </a:r>
            <a:r>
              <a:rPr lang="en-US" b="0" i="0" dirty="0">
                <a:solidFill>
                  <a:srgbClr val="000000"/>
                </a:solidFill>
                <a:effectLst/>
                <a:latin typeface="+mn-lt"/>
              </a:rPr>
              <a:t>​</a:t>
            </a:r>
          </a:p>
          <a:p>
            <a:pPr fontAlgn="base"/>
            <a:r>
              <a:rPr lang="en-US" b="0" i="0" u="none" strike="noStrike" dirty="0">
                <a:solidFill>
                  <a:srgbClr val="000000"/>
                </a:solidFill>
                <a:effectLst/>
                <a:latin typeface="+mn-lt"/>
              </a:rPr>
              <a:t>Use high-quality, evidence-based Multi-Tiered System of Supports (MTSS) that are developmentally appropriate, are culturally and linguistically responsive, and foster students’</a:t>
            </a:r>
            <a:r>
              <a:rPr lang="en-US" dirty="0">
                <a:solidFill>
                  <a:srgbClr val="000000"/>
                </a:solidFill>
                <a:latin typeface="+mn-lt"/>
              </a:rPr>
              <a:t> </a:t>
            </a:r>
            <a:r>
              <a:rPr lang="en-US" sz="2800" b="0" i="0" u="none" strike="noStrike" dirty="0">
                <a:solidFill>
                  <a:srgbClr val="000000"/>
                </a:solidFill>
                <a:effectLst/>
                <a:latin typeface="+mn-lt"/>
              </a:rPr>
              <a:t>acquisition and use of knowledge and skills; use of appropriate behaviors to meet their needs; positive social emotional skills, including friendships with peers; and sense of belonging.</a:t>
            </a:r>
            <a:r>
              <a:rPr lang="en-US" sz="2800" b="0" i="0" dirty="0">
                <a:solidFill>
                  <a:srgbClr val="444444"/>
                </a:solidFill>
                <a:effectLst/>
                <a:latin typeface="+mn-lt"/>
              </a:rPr>
              <a:t>​</a:t>
            </a:r>
          </a:p>
          <a:p>
            <a:pPr algn="l" rtl="0" fontAlgn="base">
              <a:buFont typeface="Arial" panose="020B0604020202020204" pitchFamily="34" charset="0"/>
              <a:buChar char="•"/>
            </a:pPr>
            <a:endParaRPr lang="en-US" b="0" i="0" dirty="0">
              <a:solidFill>
                <a:srgbClr val="000000"/>
              </a:solidFill>
              <a:effectLst/>
              <a:highlight>
                <a:srgbClr val="FFFF00"/>
              </a:highligh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9193A06-DA7A-B9A0-E20F-456B1595C34D}"/>
              </a:ext>
            </a:extLst>
          </p:cNvPr>
          <p:cNvSpPr>
            <a:spLocks noGrp="1"/>
          </p:cNvSpPr>
          <p:nvPr>
            <p:ph type="sldNum" sz="quarter" idx="12"/>
          </p:nvPr>
        </p:nvSpPr>
        <p:spPr/>
        <p:txBody>
          <a:bodyPr/>
          <a:lstStyle/>
          <a:p>
            <a:fld id="{24496B1A-CBF2-C54D-B723-E625441D0ED7}" type="slidenum">
              <a:rPr lang="en-US" smtClean="0"/>
              <a:t>8</a:t>
            </a:fld>
            <a:endParaRPr lang="en-US" dirty="0"/>
          </a:p>
        </p:txBody>
      </p:sp>
    </p:spTree>
    <p:extLst>
      <p:ext uri="{BB962C8B-B14F-4D97-AF65-F5344CB8AC3E}">
        <p14:creationId xmlns:p14="http://schemas.microsoft.com/office/powerpoint/2010/main" val="389945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eneral Principles of Inclusive Educational Practices​">
            <a:extLst>
              <a:ext uri="{FF2B5EF4-FFF2-40B4-BE49-F238E27FC236}">
                <a16:creationId xmlns:a16="http://schemas.microsoft.com/office/drawing/2014/main" id="{8A5E8C19-8B55-18DF-E66E-204EB70B247D}"/>
              </a:ext>
            </a:extLst>
          </p:cNvPr>
          <p:cNvSpPr>
            <a:spLocks noGrp="1"/>
          </p:cNvSpPr>
          <p:nvPr>
            <p:ph type="title"/>
          </p:nvPr>
        </p:nvSpPr>
        <p:spPr/>
        <p:txBody>
          <a:bodyPr/>
          <a:lstStyle/>
          <a:p>
            <a:r>
              <a:rPr lang="en-US" b="1" i="0" u="none" strike="noStrike" dirty="0">
                <a:effectLst/>
                <a:latin typeface="Calibri" panose="020F0502020204030204" pitchFamily="34" charset="0"/>
              </a:rPr>
              <a:t>General Principles of Inclusive Educational Practices</a:t>
            </a:r>
            <a:r>
              <a:rPr lang="en-US" b="0" i="0" dirty="0">
                <a:effectLst/>
                <a:latin typeface="Calibri" panose="020F0502020204030204" pitchFamily="34" charset="0"/>
              </a:rPr>
              <a:t>​</a:t>
            </a:r>
            <a:endParaRPr lang="en-US" dirty="0"/>
          </a:p>
        </p:txBody>
      </p:sp>
      <p:sp>
        <p:nvSpPr>
          <p:cNvPr id="4" name="Content Placeholder 3">
            <a:extLst>
              <a:ext uri="{FF2B5EF4-FFF2-40B4-BE49-F238E27FC236}">
                <a16:creationId xmlns:a16="http://schemas.microsoft.com/office/drawing/2014/main" id="{7429E90F-96AC-3967-3E56-0B6EEE61BC2F}"/>
              </a:ext>
            </a:extLst>
          </p:cNvPr>
          <p:cNvSpPr>
            <a:spLocks noGrp="1"/>
          </p:cNvSpPr>
          <p:nvPr>
            <p:ph sz="half" idx="2"/>
          </p:nvPr>
        </p:nvSpPr>
        <p:spPr>
          <a:xfrm>
            <a:off x="838200" y="2294965"/>
            <a:ext cx="6345836" cy="3702612"/>
          </a:xfrm>
        </p:spPr>
        <p:txBody>
          <a:bodyPr>
            <a:normAutofit fontScale="85000" lnSpcReduction="20000"/>
          </a:bodyPr>
          <a:lstStyle/>
          <a:p>
            <a:pPr algn="l" rtl="0" fontAlgn="base">
              <a:buFont typeface="Arial" panose="020B0604020202020204" pitchFamily="34" charset="0"/>
              <a:buChar char="•"/>
            </a:pPr>
            <a:r>
              <a:rPr lang="en-US" b="0" i="0" u="none" strike="noStrike" dirty="0">
                <a:solidFill>
                  <a:srgbClr val="000000"/>
                </a:solidFill>
                <a:effectLst/>
                <a:latin typeface="+mn-lt"/>
              </a:rPr>
              <a:t>Integrate evidence-based Universal Design for Learning (UDL), </a:t>
            </a:r>
            <a:r>
              <a:rPr lang="en-US" b="0" i="0" u="sng" strike="noStrike" dirty="0">
                <a:solidFill>
                  <a:srgbClr val="0563C1"/>
                </a:solidFill>
                <a:effectLst/>
                <a:latin typeface="+mn-lt"/>
                <a:hlinkClick r:id="rId3"/>
              </a:rPr>
              <a:t>Multi-Tiered System of Supports</a:t>
            </a:r>
            <a:r>
              <a:rPr lang="en-US" b="0" i="0" u="none" strike="noStrike" dirty="0">
                <a:solidFill>
                  <a:srgbClr val="000000"/>
                </a:solidFill>
                <a:effectLst/>
                <a:latin typeface="+mn-lt"/>
              </a:rPr>
              <a:t> (MTSS), and Positive Behavioral Interventions and Supports. </a:t>
            </a:r>
            <a:r>
              <a:rPr lang="en-US" b="0" i="0" dirty="0">
                <a:solidFill>
                  <a:srgbClr val="000000"/>
                </a:solidFill>
                <a:effectLst/>
                <a:latin typeface="+mn-lt"/>
              </a:rPr>
              <a:t>​</a:t>
            </a:r>
          </a:p>
          <a:p>
            <a:pPr algn="l" rtl="0" fontAlgn="base">
              <a:buFont typeface="Arial" panose="020B0604020202020204" pitchFamily="34" charset="0"/>
              <a:buChar char="•"/>
            </a:pPr>
            <a:r>
              <a:rPr lang="en-US" b="0" i="0" u="none" strike="noStrike" dirty="0">
                <a:solidFill>
                  <a:srgbClr val="000000"/>
                </a:solidFill>
                <a:effectLst/>
                <a:latin typeface="+mn-lt"/>
              </a:rPr>
              <a:t>Implement educator training, preparation, and professional development for all personnel working with students</a:t>
            </a:r>
            <a:r>
              <a:rPr lang="en-US" b="0" i="0" dirty="0">
                <a:solidFill>
                  <a:srgbClr val="000000"/>
                </a:solidFill>
                <a:effectLst/>
                <a:latin typeface="+mn-lt"/>
              </a:rPr>
              <a:t>​.</a:t>
            </a:r>
          </a:p>
          <a:p>
            <a:pPr algn="l" rtl="0" fontAlgn="base">
              <a:buFont typeface="Arial" panose="020B0604020202020204" pitchFamily="34" charset="0"/>
              <a:buChar char="•"/>
            </a:pPr>
            <a:r>
              <a:rPr lang="en-US" b="0" i="0" u="none" strike="noStrike" dirty="0">
                <a:solidFill>
                  <a:srgbClr val="000000"/>
                </a:solidFill>
                <a:effectLst/>
                <a:latin typeface="+mn-lt"/>
              </a:rPr>
              <a:t>Provide systematic supports/technical assistance to promote inclusive educational practices</a:t>
            </a:r>
            <a:r>
              <a:rPr lang="en-US" b="0" i="0" dirty="0">
                <a:solidFill>
                  <a:srgbClr val="000000"/>
                </a:solidFill>
                <a:effectLst/>
                <a:latin typeface="+mn-lt"/>
              </a:rPr>
              <a:t>​.</a:t>
            </a:r>
          </a:p>
          <a:p>
            <a:pPr algn="l" rtl="0" fontAlgn="base">
              <a:buFont typeface="Arial" panose="020B0604020202020204" pitchFamily="34" charset="0"/>
              <a:buChar char="•"/>
            </a:pPr>
            <a:r>
              <a:rPr lang="en-US" b="0" i="0" u="none" strike="noStrike" dirty="0">
                <a:solidFill>
                  <a:srgbClr val="000000"/>
                </a:solidFill>
                <a:effectLst/>
                <a:latin typeface="+mn-lt"/>
              </a:rPr>
              <a:t>Recognize families as critical collaborative partners</a:t>
            </a:r>
            <a:r>
              <a:rPr lang="en-US" b="0" i="0" dirty="0">
                <a:solidFill>
                  <a:srgbClr val="000000"/>
                </a:solidFill>
                <a:effectLst/>
                <a:latin typeface="+mn-lt"/>
              </a:rPr>
              <a:t>​.</a:t>
            </a:r>
          </a:p>
          <a:p>
            <a:pPr algn="l" rtl="0" fontAlgn="base"/>
            <a:endParaRPr lang="en-US" b="0" i="0" dirty="0">
              <a:solidFill>
                <a:srgbClr val="000000"/>
              </a:solidFill>
              <a:effectLst/>
              <a:latin typeface="Segoe UI" panose="020B0502040204020203" pitchFamily="34" charset="0"/>
            </a:endParaRPr>
          </a:p>
          <a:p>
            <a:endParaRPr lang="en-US" dirty="0"/>
          </a:p>
        </p:txBody>
      </p:sp>
      <p:sp>
        <p:nvSpPr>
          <p:cNvPr id="5" name="Slide Number Placeholder 4">
            <a:extLst>
              <a:ext uri="{FF2B5EF4-FFF2-40B4-BE49-F238E27FC236}">
                <a16:creationId xmlns:a16="http://schemas.microsoft.com/office/drawing/2014/main" id="{E1315650-15F3-280A-A7C4-4945F652AEBA}"/>
              </a:ext>
            </a:extLst>
          </p:cNvPr>
          <p:cNvSpPr>
            <a:spLocks noGrp="1"/>
          </p:cNvSpPr>
          <p:nvPr>
            <p:ph type="sldNum" sz="quarter" idx="12"/>
          </p:nvPr>
        </p:nvSpPr>
        <p:spPr/>
        <p:txBody>
          <a:bodyPr/>
          <a:lstStyle/>
          <a:p>
            <a:fld id="{24496B1A-CBF2-C54D-B723-E625441D0ED7}" type="slidenum">
              <a:rPr lang="en-US" smtClean="0"/>
              <a:t>9</a:t>
            </a:fld>
            <a:endParaRPr lang="en-US" dirty="0"/>
          </a:p>
        </p:txBody>
      </p:sp>
      <p:pic>
        <p:nvPicPr>
          <p:cNvPr id="1026" name="Picture 2" descr="Image of MTSS Guide. The purpose of this document is to describe how school leadership standards align with the core tenets of MTSS, providing context for the value and relevance of the framework.">
            <a:hlinkClick r:id="rId3"/>
            <a:extLst>
              <a:ext uri="{FF2B5EF4-FFF2-40B4-BE49-F238E27FC236}">
                <a16:creationId xmlns:a16="http://schemas.microsoft.com/office/drawing/2014/main" id="{5C2DEDF0-992C-39B9-8B1A-91D62FC04FD4}"/>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259889" y="2294965"/>
            <a:ext cx="2600464" cy="343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81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lockingLifelongPotential2025.potx" id="{B5D289AD-6112-4F3D-87C2-6486B386F5C1}" vid="{B5466FB6-A4DD-4383-B799-B252B28F22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a275b7ee0a12658102678c8f17889a30">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d4b762fdedf63c88a1e7d5a897e360da"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88db64-835f-49dd-a92e-b63c50075c64">
      <Terms xmlns="http://schemas.microsoft.com/office/infopath/2007/PartnerControls"/>
    </lcf76f155ced4ddcb4097134ff3c332f>
    <TaxCatchAll xmlns="bd8f7d19-50dd-4ca5-833a-f68575fcf434" xsi:nil="true"/>
    <_ip_UnifiedCompliancePolicyUIAction xmlns="http://schemas.microsoft.com/sharepoint/v3" xsi:nil="true"/>
    <_ip_UnifiedCompliancePolicyProperties xmlns="http://schemas.microsoft.com/sharepoint/v3" xsi:nil="true"/>
    <Category xmlns="3188db64-835f-49dd-a92e-b63c50075c64" xsi:nil="true"/>
  </documentManagement>
</p:properties>
</file>

<file path=customXml/itemProps1.xml><?xml version="1.0" encoding="utf-8"?>
<ds:datastoreItem xmlns:ds="http://schemas.openxmlformats.org/officeDocument/2006/customXml" ds:itemID="{D42C3C0D-E270-4CB4-AD06-8F7AA9FDD34B}">
  <ds:schemaRefs>
    <ds:schemaRef ds:uri="http://schemas.microsoft.com/sharepoint/v3/contenttype/forms"/>
  </ds:schemaRefs>
</ds:datastoreItem>
</file>

<file path=customXml/itemProps2.xml><?xml version="1.0" encoding="utf-8"?>
<ds:datastoreItem xmlns:ds="http://schemas.openxmlformats.org/officeDocument/2006/customXml" ds:itemID="{C4029CA0-A7BE-4125-8E91-07875A57B5C8}">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7A4728-E828-405D-B2AE-3DA363C8CE24}">
  <ds:schemaRefs>
    <ds:schemaRef ds:uri="http://purl.org/dc/terms/"/>
    <ds:schemaRef ds:uri="http://schemas.microsoft.com/office/infopath/2007/PartnerControls"/>
    <ds:schemaRef ds:uri="3188db64-835f-49dd-a92e-b63c50075c64"/>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bd8f7d19-50dd-4ca5-833a-f68575fcf434"/>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One Percent Overview</Template>
  <TotalTime>385</TotalTime>
  <Words>11697</Words>
  <Application>Microsoft Office PowerPoint</Application>
  <PresentationFormat>Widescreen</PresentationFormat>
  <Paragraphs>1392</Paragraphs>
  <Slides>64</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Aptos</vt:lpstr>
      <vt:lpstr>Aptos SemiBold</vt:lpstr>
      <vt:lpstr>Arial</vt:lpstr>
      <vt:lpstr>Calibri</vt:lpstr>
      <vt:lpstr>Calibri  </vt:lpstr>
      <vt:lpstr>Calibri Light</vt:lpstr>
      <vt:lpstr>Courier New</vt:lpstr>
      <vt:lpstr>Segoe UI</vt:lpstr>
      <vt:lpstr>Office Theme</vt:lpstr>
      <vt:lpstr>The Connecticut Alternate Assessment System: Monitoring and Assessment Supports Updates​</vt:lpstr>
      <vt:lpstr>Presenters</vt:lpstr>
      <vt:lpstr>Overview of Today’s Presentation</vt:lpstr>
      <vt:lpstr>Inclusive Education</vt:lpstr>
      <vt:lpstr>Promoting Inclusive Education​</vt:lpstr>
      <vt:lpstr>Part B of the Individuals with Disabilities Education Act (IDEA)​</vt:lpstr>
      <vt:lpstr>Participation - Connecticut General Statutes 10-14n ​​Act (IDEA)​</vt:lpstr>
      <vt:lpstr>General Principles of Inclusive Education​</vt:lpstr>
      <vt:lpstr>General Principles of Inclusive Educational Practices​</vt:lpstr>
      <vt:lpstr>The Individualized Education Program (IEP)</vt:lpstr>
      <vt:lpstr>IEP State Assessment Section </vt:lpstr>
      <vt:lpstr>Start with the End in Mind</vt:lpstr>
      <vt:lpstr>Five Things to Consider When Making Decisions About Student Participation on State Alternate Assessments</vt:lpstr>
      <vt:lpstr>Monitoring the Participation on Alternate Assessments</vt:lpstr>
      <vt:lpstr>ESSA Requirements</vt:lpstr>
      <vt:lpstr>Connecticut’s Approach to Supporting Districts</vt:lpstr>
      <vt:lpstr>Public EdSight </vt:lpstr>
      <vt:lpstr>EdSight Secure</vt:lpstr>
      <vt:lpstr>EdSight Secure: Searching by Group or Individual</vt:lpstr>
      <vt:lpstr>EdSight Secure: Student Search</vt:lpstr>
      <vt:lpstr>EdSight Secure: Student Longitudinal Performance</vt:lpstr>
      <vt:lpstr>A Historical Trajectory of Student Participation on Alternate Assessments</vt:lpstr>
      <vt:lpstr>2024-25 Student Participation by Disability Category</vt:lpstr>
      <vt:lpstr>2024-25 Participation by Demographic Categories</vt:lpstr>
      <vt:lpstr>2024-25 Performance by Subject, Grade, and Performance Category</vt:lpstr>
      <vt:lpstr>Centralized Reporting System </vt:lpstr>
      <vt:lpstr>Centralized Reporting System: Assessment Dashboard </vt:lpstr>
      <vt:lpstr>Centralized Reporting System: Group and Individual Performance </vt:lpstr>
      <vt:lpstr>Centralized Reporting System: CTAA Math and ELA ISR </vt:lpstr>
      <vt:lpstr>Review of the Connecticut Alternate Assessment System: The Design, Purpose, and Eligibility Criteria</vt:lpstr>
      <vt:lpstr>Pyramid of Connecticut’s Statewide Assessment</vt:lpstr>
      <vt:lpstr>Design of the Alternate Assessment</vt:lpstr>
      <vt:lpstr>The Alternate Assessment Incorporates…</vt:lpstr>
      <vt:lpstr>The Alternate Assessment is Comprised of Three Assessments</vt:lpstr>
      <vt:lpstr>Eligibility in CT-SEDS</vt:lpstr>
      <vt:lpstr>Eligibility in CT-SEDS, Continued</vt:lpstr>
      <vt:lpstr>Characteristics of Students with the Most Significant Cognitive Disabilities</vt:lpstr>
      <vt:lpstr>The Alternate Assessment Criteria</vt:lpstr>
      <vt:lpstr>What are the characteristics of a student with the most significant cognitive disabilities?</vt:lpstr>
      <vt:lpstr>What are the characteristics of a student with the most significant cognitive disabilities, continued?</vt:lpstr>
      <vt:lpstr>An In-Depth Look at Eligibility Criteria</vt:lpstr>
      <vt:lpstr>Eligibility Criteria #1 Identification Under IDEA</vt:lpstr>
      <vt:lpstr>Eligibility Criteria #1 Student has an Intellectual Impairment</vt:lpstr>
      <vt:lpstr>Eligibility Criteria #2 Student has functional adaptive behavior skills well below age-level expectations.</vt:lpstr>
      <vt:lpstr>Eligibility Criteria #3 Student requires intensive instruction and significant supports.</vt:lpstr>
      <vt:lpstr>Additional Alternate Eligibility Considerations</vt:lpstr>
      <vt:lpstr>When There is Insufficient Evidence to Meet Eligibility Criteria</vt:lpstr>
      <vt:lpstr>When to Reconsider Eligibility for the Alternate Assessment</vt:lpstr>
      <vt:lpstr>When to Reconsider Eligibility for the Alternate Assessment, Continued</vt:lpstr>
      <vt:lpstr>Best Practices for Administrators</vt:lpstr>
      <vt:lpstr>Best Practices for Special Education Teachers and PPTs</vt:lpstr>
      <vt:lpstr>Best Practices for Creating Inclusive Education</vt:lpstr>
      <vt:lpstr>Tips for Identifying Participation on Alternate Assessments</vt:lpstr>
      <vt:lpstr>Data Monitoring</vt:lpstr>
      <vt:lpstr>SERC Training</vt:lpstr>
      <vt:lpstr>Resources</vt:lpstr>
      <vt:lpstr>Resources from National Organizations</vt:lpstr>
      <vt:lpstr>Resources for Determining Eligibility</vt:lpstr>
      <vt:lpstr>Resources for Teams to Support Eligibility and Accessibility for State Assessments</vt:lpstr>
      <vt:lpstr>Alternate Assessment Score Reports and Interpretative Guides</vt:lpstr>
      <vt:lpstr>Resources that Support Access to Participation and Performance Data</vt:lpstr>
      <vt:lpstr>ESSA Resources</vt:lpstr>
      <vt:lpstr>CSDE Contacts</vt:lpstr>
      <vt:lpstr>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Connecticut Alternate Assessment System: Monitoring and Assessment Supports Updates​</dc:title>
  <dc:creator>Ducharme, Deirdre</dc:creator>
  <cp:lastModifiedBy>Ducharme, Deirdre</cp:lastModifiedBy>
  <cp:revision>2</cp:revision>
  <dcterms:created xsi:type="dcterms:W3CDTF">2025-10-16T01:12:51Z</dcterms:created>
  <dcterms:modified xsi:type="dcterms:W3CDTF">2025-11-07T03:26:33Z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